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271" r:id="rId6"/>
    <p:sldId id="509" r:id="rId7"/>
    <p:sldId id="614" r:id="rId8"/>
    <p:sldId id="698" r:id="rId9"/>
    <p:sldId id="699" r:id="rId10"/>
    <p:sldId id="678" r:id="rId11"/>
    <p:sldId id="679" r:id="rId12"/>
    <p:sldId id="680" r:id="rId13"/>
    <p:sldId id="681" r:id="rId14"/>
    <p:sldId id="682" r:id="rId15"/>
    <p:sldId id="686" r:id="rId16"/>
    <p:sldId id="688" r:id="rId17"/>
    <p:sldId id="689" r:id="rId18"/>
    <p:sldId id="690" r:id="rId19"/>
    <p:sldId id="691" r:id="rId20"/>
    <p:sldId id="683" r:id="rId21"/>
    <p:sldId id="675" r:id="rId22"/>
    <p:sldId id="677" r:id="rId23"/>
    <p:sldId id="668" r:id="rId24"/>
    <p:sldId id="669" r:id="rId25"/>
    <p:sldId id="670" r:id="rId26"/>
    <p:sldId id="694" r:id="rId27"/>
    <p:sldId id="695" r:id="rId28"/>
    <p:sldId id="696" r:id="rId29"/>
    <p:sldId id="667" r:id="rId30"/>
    <p:sldId id="621" r:id="rId31"/>
    <p:sldId id="655" r:id="rId32"/>
    <p:sldId id="656" r:id="rId33"/>
    <p:sldId id="700" r:id="rId34"/>
    <p:sldId id="616" r:id="rId35"/>
    <p:sldId id="659" r:id="rId36"/>
    <p:sldId id="658" r:id="rId37"/>
    <p:sldId id="692" r:id="rId38"/>
    <p:sldId id="660" r:id="rId39"/>
    <p:sldId id="663" r:id="rId40"/>
    <p:sldId id="661" r:id="rId41"/>
    <p:sldId id="664" r:id="rId42"/>
    <p:sldId id="665" r:id="rId43"/>
    <p:sldId id="693" r:id="rId44"/>
    <p:sldId id="507" r:id="rId45"/>
    <p:sldId id="349" r:id="rId46"/>
    <p:sldId id="50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614"/>
            <p14:sldId id="698"/>
            <p14:sldId id="699"/>
            <p14:sldId id="678"/>
            <p14:sldId id="679"/>
            <p14:sldId id="680"/>
            <p14:sldId id="681"/>
            <p14:sldId id="682"/>
            <p14:sldId id="686"/>
            <p14:sldId id="688"/>
            <p14:sldId id="689"/>
            <p14:sldId id="690"/>
            <p14:sldId id="691"/>
            <p14:sldId id="683"/>
            <p14:sldId id="675"/>
            <p14:sldId id="677"/>
            <p14:sldId id="668"/>
            <p14:sldId id="669"/>
            <p14:sldId id="670"/>
            <p14:sldId id="694"/>
            <p14:sldId id="695"/>
            <p14:sldId id="696"/>
            <p14:sldId id="667"/>
            <p14:sldId id="621"/>
            <p14:sldId id="655"/>
            <p14:sldId id="656"/>
            <p14:sldId id="700"/>
            <p14:sldId id="616"/>
            <p14:sldId id="659"/>
            <p14:sldId id="658"/>
            <p14:sldId id="692"/>
            <p14:sldId id="660"/>
            <p14:sldId id="663"/>
            <p14:sldId id="661"/>
            <p14:sldId id="664"/>
            <p14:sldId id="665"/>
            <p14:sldId id="693"/>
            <p14:sldId id="507"/>
            <p14:sldId id="349"/>
            <p14:sldId id="50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Style léger 3 - Accentuation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3741" autoAdjust="0"/>
  </p:normalViewPr>
  <p:slideViewPr>
    <p:cSldViewPr snapToGrid="0">
      <p:cViewPr>
        <p:scale>
          <a:sx n="90" d="100"/>
          <a:sy n="90" d="100"/>
        </p:scale>
        <p:origin x="-396" y="-4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customXml" Target="../ink/ink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customXml" Target="../ink/ink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customXml" Target="../ink/ink1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customXml" Target="../ink/ink1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customXml" Target="../ink/ink1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customXml" Target="../ink/ink1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2.wdp"/></Relationships>
</file>

<file path=ppt/slides/_rels/slide2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customXml" Target="../ink/ink2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ustomXml" Target="../ink/ink2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ustomXml" Target="../ink/ink2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ustomXml" Target="../ink/ink2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customXml" Target="../ink/ink2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customXml" Target="../ink/ink3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customXml" Target="../ink/ink3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image" Target="../media/image20.svg"/></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02641" y="3850024"/>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1611" y="5600437"/>
            <a:ext cx="46583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المحاضــــــــــرة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1023613" y="4800218"/>
            <a:ext cx="3538761" cy="800219"/>
          </a:xfrm>
          <a:prstGeom prst="rect">
            <a:avLst/>
          </a:prstGeom>
          <a:noFill/>
        </p:spPr>
        <p:txBody>
          <a:bodyPr wrap="square" rtlCol="0">
            <a:spAutoFit/>
          </a:bodyPr>
          <a:lstStyle/>
          <a:p>
            <a:r>
              <a:rPr lang="ar-DZ" b="1" dirty="0"/>
              <a:t>                         </a:t>
            </a:r>
            <a:r>
              <a:rPr lang="fr-FR" b="1" dirty="0"/>
              <a:t>DGM</a:t>
            </a:r>
            <a:r>
              <a:rPr lang="ar-DZ" b="1" dirty="0"/>
              <a:t>413 </a:t>
            </a:r>
          </a:p>
          <a:p>
            <a:pPr algn="ctr"/>
            <a:r>
              <a:rPr lang="ar-EG" sz="2800" b="1" dirty="0"/>
              <a:t>التربية </a:t>
            </a:r>
            <a:r>
              <a:rPr lang="ar-DZ" sz="2800" b="1" dirty="0"/>
              <a:t>الإعلامية</a:t>
            </a:r>
            <a:r>
              <a:rPr lang="ar-EG" sz="2800" b="1" dirty="0"/>
              <a:t> الرقمية</a:t>
            </a:r>
            <a:endParaRPr lang="fr-FR" sz="4000" b="1" dirty="0"/>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xmlns:p14="http://schemas.microsoft.com/office/powerpoint/2010/main">
    <mc:Choice Requires="p14">
      <p:transition p14:dur="0" advTm="40297"/>
    </mc:Choice>
    <mc:Fallback xmlns="">
      <p:transition advTm="40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623066" y="1660497"/>
            <a:ext cx="4964076" cy="461578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3882681" y="581718"/>
            <a:ext cx="401822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sz="3600" b="1" dirty="0">
              <a:solidFill>
                <a:schemeClr val="bg1"/>
              </a:solidFill>
              <a:latin typeface="Alexandria" charset="0"/>
              <a:cs typeface="Alexandria" charset="0"/>
            </a:endParaRPr>
          </a:p>
          <a:p>
            <a:pPr algn="ctr"/>
            <a:r>
              <a:rPr lang="ar-DZ" sz="3600" b="1" dirty="0">
                <a:solidFill>
                  <a:schemeClr val="bg1"/>
                </a:solidFill>
                <a:latin typeface="Alexandria" charset="0"/>
                <a:cs typeface="Alexandria" charset="0"/>
              </a:rPr>
              <a:t>المحاضــــــــــرة العاشرة</a:t>
            </a:r>
            <a:endParaRPr lang="en-US" sz="3600" b="1" dirty="0">
              <a:solidFill>
                <a:schemeClr val="bg1"/>
              </a:solidFill>
              <a:latin typeface="Alexandria" charset="0"/>
              <a:cs typeface="Alexandria" charset="0"/>
            </a:endParaRPr>
          </a:p>
          <a:p>
            <a:pPr algn="ct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219588" y="656125"/>
            <a:ext cx="6150468" cy="7444474"/>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endParaRPr lang="ar-DZ" sz="2800" b="1" dirty="0"/>
          </a:p>
          <a:p>
            <a:pPr lvl="0" algn="r" rtl="1"/>
            <a:endParaRPr lang="ar-DZ" sz="2400" dirty="0"/>
          </a:p>
          <a:p>
            <a:pPr lvl="0" algn="r" rtl="1"/>
            <a:r>
              <a:rPr lang="ar-DZ" sz="2400" dirty="0"/>
              <a:t>- مقدمة.</a:t>
            </a:r>
          </a:p>
          <a:p>
            <a:pPr algn="r"/>
            <a:r>
              <a:rPr lang="ar-DZ" sz="2000" dirty="0"/>
              <a:t>1- </a:t>
            </a:r>
            <a:r>
              <a:rPr lang="ar-DZ" sz="2000" b="1" dirty="0"/>
              <a:t>مفهوم التربية الإعلامية.</a:t>
            </a:r>
            <a:endParaRPr lang="fr-FR" sz="2000" dirty="0"/>
          </a:p>
          <a:p>
            <a:pPr algn="r"/>
            <a:r>
              <a:rPr lang="ar-DZ" sz="2000" b="1" dirty="0"/>
              <a:t>2-المبادئ الأساسية للتربية الإعلامية.</a:t>
            </a:r>
            <a:endParaRPr lang="fr-FR" sz="2000" dirty="0"/>
          </a:p>
          <a:p>
            <a:pPr algn="r"/>
            <a:r>
              <a:rPr lang="ar-DZ" sz="2000" b="1" dirty="0"/>
              <a:t>3- مداخل التربية الإعلامية.</a:t>
            </a:r>
            <a:endParaRPr lang="fr-FR" sz="2000" dirty="0"/>
          </a:p>
          <a:p>
            <a:pPr algn="r"/>
            <a:r>
              <a:rPr lang="ar-DZ" sz="2000" b="1" dirty="0"/>
              <a:t>4- المداخل التربوية لتطبيق التربية الإعلامية.</a:t>
            </a:r>
            <a:endParaRPr lang="fr-FR" sz="2000" dirty="0"/>
          </a:p>
          <a:p>
            <a:pPr algn="r"/>
            <a:r>
              <a:rPr lang="ar-DZ" sz="2000" b="1" dirty="0"/>
              <a:t>5- إستراتيجيات التربية الإعلامية.</a:t>
            </a:r>
          </a:p>
          <a:p>
            <a:pPr algn="r"/>
            <a:r>
              <a:rPr lang="ar-DZ" sz="2000" b="1" dirty="0"/>
              <a:t>6-مهارات التربية الإعلامية.</a:t>
            </a:r>
            <a:endParaRPr lang="fr-FR" sz="2000" dirty="0"/>
          </a:p>
          <a:p>
            <a:pPr algn="r"/>
            <a:r>
              <a:rPr lang="ar-DZ" sz="2000" b="1" dirty="0"/>
              <a:t>7- مفهوم وتطور التربية الإعلامية الرقمية.</a:t>
            </a:r>
          </a:p>
          <a:p>
            <a:pPr algn="r"/>
            <a:r>
              <a:rPr lang="ar-DZ" sz="2000" b="1" dirty="0"/>
              <a:t>8-مهارات وأهداف التربية الإعلامية الرقمية.</a:t>
            </a:r>
            <a:endParaRPr lang="fr-FR" sz="2000" dirty="0"/>
          </a:p>
          <a:p>
            <a:pPr algn="r"/>
            <a:r>
              <a:rPr lang="ar-DZ" sz="2000" b="1" dirty="0"/>
              <a:t>9-مجالات وفوائد التربية الإعلامية الرقمية.</a:t>
            </a:r>
            <a:endParaRPr lang="fr-FR" sz="2000" dirty="0"/>
          </a:p>
          <a:p>
            <a:pPr algn="r"/>
            <a:r>
              <a:rPr lang="ar-DZ" sz="2000" b="1" dirty="0"/>
              <a:t>10-معوقات تطبيق  التربية الإعلامية.</a:t>
            </a:r>
          </a:p>
          <a:p>
            <a:pPr algn="r"/>
            <a:r>
              <a:rPr lang="ar-DZ" sz="2000" b="1" dirty="0"/>
              <a:t>11-تجارب في التربية الإعلامية الرقمية.</a:t>
            </a:r>
          </a:p>
          <a:p>
            <a:pPr algn="r"/>
            <a:r>
              <a:rPr lang="ar-DZ" sz="2000" b="1" dirty="0"/>
              <a:t>12- تحديات تواجه التربية الإعلامية الرقمية.</a:t>
            </a:r>
            <a:endParaRPr lang="fr-FR" sz="2000" dirty="0"/>
          </a:p>
          <a:p>
            <a:pPr algn="r"/>
            <a:r>
              <a:rPr lang="ar-DZ" sz="2000" b="1" dirty="0"/>
              <a:t>13- نقد التربية الإعلامية.</a:t>
            </a:r>
            <a:endParaRPr lang="fr-FR" sz="2000" dirty="0"/>
          </a:p>
          <a:p>
            <a:pPr algn="r"/>
            <a:r>
              <a:rPr lang="ar-DZ" sz="2400" dirty="0"/>
              <a:t>- خلاصة</a:t>
            </a:r>
            <a:r>
              <a:rPr lang="ar-DZ" sz="2800" dirty="0"/>
              <a:t>.</a:t>
            </a:r>
            <a:endParaRPr lang="fr-FR" sz="2800" dirty="0"/>
          </a:p>
          <a:p>
            <a:pPr algn="r">
              <a:lnSpc>
                <a:spcPct val="120000"/>
              </a:lnSpc>
            </a:pPr>
            <a:endParaRPr lang="ar-DZ" sz="32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EE19881D-F87A-CA85-8577-8DB1062E77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6852" y="1820339"/>
            <a:ext cx="4664943" cy="4234802"/>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800" advTm="26357">
        <p:circle/>
      </p:transition>
    </mc:Choice>
    <mc:Fallback xmlns="">
      <p:transition spd="slow" advTm="26357">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4295552" y="1848929"/>
            <a:ext cx="7453987" cy="43923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299282" y="238951"/>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مقدمـــــــــــــــــــــــة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EF058F42-E6B4-0EF2-2BD1-D15A70595086}"/>
              </a:ext>
            </a:extLst>
          </p:cNvPr>
          <p:cNvSpPr txBox="1"/>
          <p:nvPr/>
        </p:nvSpPr>
        <p:spPr>
          <a:xfrm>
            <a:off x="5419807" y="1463975"/>
            <a:ext cx="7007191" cy="1107996"/>
          </a:xfrm>
          <a:prstGeom prst="rect">
            <a:avLst/>
          </a:prstGeom>
          <a:noFill/>
        </p:spPr>
        <p:txBody>
          <a:bodyPr wrap="square">
            <a:spAutoFit/>
          </a:bodyPr>
          <a:lstStyle/>
          <a:p>
            <a:pPr algn="just"/>
            <a:r>
              <a:rPr lang="ar-EG" sz="2400" dirty="0"/>
              <a:t>.</a:t>
            </a:r>
            <a:endParaRPr lang="ar-DZ" sz="2400" dirty="0"/>
          </a:p>
          <a:p>
            <a:pPr algn="just"/>
            <a:r>
              <a:rPr lang="ar-DZ" sz="2400" dirty="0"/>
              <a:t>        </a:t>
            </a:r>
          </a:p>
          <a:p>
            <a:pPr algn="just"/>
            <a:endParaRPr lang="fr-FR" dirty="0"/>
          </a:p>
        </p:txBody>
      </p:sp>
      <p:sp>
        <p:nvSpPr>
          <p:cNvPr id="14" name="ZoneTexte 13">
            <a:extLst>
              <a:ext uri="{FF2B5EF4-FFF2-40B4-BE49-F238E27FC236}">
                <a16:creationId xmlns:a16="http://schemas.microsoft.com/office/drawing/2014/main" id="{2645E495-1907-2C16-EB96-6AC962237F23}"/>
              </a:ext>
            </a:extLst>
          </p:cNvPr>
          <p:cNvSpPr txBox="1"/>
          <p:nvPr/>
        </p:nvSpPr>
        <p:spPr>
          <a:xfrm>
            <a:off x="4763385" y="1988943"/>
            <a:ext cx="6520416" cy="4154984"/>
          </a:xfrm>
          <a:prstGeom prst="rect">
            <a:avLst/>
          </a:prstGeom>
          <a:noFill/>
        </p:spPr>
        <p:txBody>
          <a:bodyPr wrap="square">
            <a:spAutoFit/>
          </a:bodyPr>
          <a:lstStyle/>
          <a:p>
            <a:pPr algn="just" rtl="1"/>
            <a:r>
              <a:rPr lang="fr-FR" sz="2400" dirty="0">
                <a:latin typeface="Arial" panose="020B0604020202020204" pitchFamily="34" charset="0"/>
                <a:cs typeface="Arial" panose="020B0604020202020204" pitchFamily="34" charset="0"/>
              </a:rPr>
              <a:t>ب</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رزت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الجهود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البحثية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من </a:t>
            </a:r>
            <a:r>
              <a:rPr lang="fr-FR" sz="2400" dirty="0" err="1">
                <a:latin typeface="Arial" panose="020B0604020202020204" pitchFamily="34" charset="0"/>
                <a:cs typeface="Arial" panose="020B0604020202020204" pitchFamily="34" charset="0"/>
              </a:rPr>
              <a:t>خلال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باحثين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مجالات</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وال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جتماع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والنفس</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تصال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قدم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إضافات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نوعية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الإجابة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التساؤلات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والتحديات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فرضتها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التطورات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المتلاحقة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و</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تخذ</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ذلك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هتمام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مظاهر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متعد</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مثل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نعقاد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المؤتمرات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والندوات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المحلية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والإقليمية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والدولية</a:t>
            </a:r>
            <a:r>
              <a:rPr lang="fr-FR" sz="2400" dirty="0">
                <a:latin typeface="Arial" panose="020B0604020202020204" pitchFamily="34" charset="0"/>
                <a:cs typeface="Arial" panose="020B0604020202020204" pitchFamily="34" charset="0"/>
              </a:rPr>
              <a:t>، و</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تجاه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الباحثين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والمتخص</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صين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شتى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البلدان</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هتمام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بهذا</a:t>
            </a:r>
            <a:r>
              <a:rPr lang="fr-FR" sz="2400" dirty="0">
                <a:latin typeface="Arial" panose="020B0604020202020204" pitchFamily="34" charset="0"/>
                <a:cs typeface="Arial" panose="020B0604020202020204" pitchFamily="34" charset="0"/>
              </a:rPr>
              <a:t> المجال.</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ولأن</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أدبيات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ودراسات</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واسعة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ومتشع</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فإن</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المتابع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لتلك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الأدبيات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قد</a:t>
            </a:r>
            <a:r>
              <a:rPr lang="fr-FR" sz="2400" dirty="0">
                <a:latin typeface="Arial" panose="020B0604020202020204" pitchFamily="34" charset="0"/>
                <a:cs typeface="Arial" panose="020B0604020202020204" pitchFamily="34" charset="0"/>
              </a:rPr>
              <a:t> لا </a:t>
            </a:r>
            <a:r>
              <a:rPr lang="fr-FR" sz="2400" dirty="0" err="1">
                <a:latin typeface="Arial" panose="020B0604020202020204" pitchFamily="34" charset="0"/>
                <a:cs typeface="Arial" panose="020B0604020202020204" pitchFamily="34" charset="0"/>
              </a:rPr>
              <a:t>يتمك</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ن من </a:t>
            </a:r>
            <a:r>
              <a:rPr lang="fr-FR" sz="2400" dirty="0" err="1">
                <a:latin typeface="Arial" panose="020B0604020202020204" pitchFamily="34" charset="0"/>
                <a:cs typeface="Arial" panose="020B0604020202020204" pitchFamily="34" charset="0"/>
              </a:rPr>
              <a:t>فهم</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تجاهاتها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العامة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و</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ستيعاب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الإجابات</a:t>
            </a:r>
            <a:r>
              <a:rPr lang="fr-FR" sz="2400" dirty="0">
                <a:latin typeface="Arial" panose="020B0604020202020204" pitchFamily="34" charset="0"/>
                <a:cs typeface="Arial" panose="020B0604020202020204" pitchFamily="34" charset="0"/>
              </a:rPr>
              <a:t> 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فصيلية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حاولت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تقديمها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زوايا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متعد</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أهمها</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كيف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يمكن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تنمية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مهارات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الن</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قد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والإنتاج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للرسائل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تصالية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لدى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الجمهور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خاصة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فضاء</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الجديد</a:t>
            </a:r>
            <a:r>
              <a:rPr lang="fr-FR" sz="2400" dirty="0">
                <a:latin typeface="Arial" panose="020B0604020202020204" pitchFamily="34" charset="0"/>
                <a:cs typeface="Arial" panose="020B0604020202020204" pitchFamily="34" charset="0"/>
              </a:rPr>
              <a:t>؟</a:t>
            </a:r>
          </a:p>
        </p:txBody>
      </p:sp>
      <p:pic>
        <p:nvPicPr>
          <p:cNvPr id="16" name="Image 15">
            <a:extLst>
              <a:ext uri="{FF2B5EF4-FFF2-40B4-BE49-F238E27FC236}">
                <a16:creationId xmlns:a16="http://schemas.microsoft.com/office/drawing/2014/main" id="{29B8C5B9-8D89-3910-4D06-BF521A04D0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6177" y="1848929"/>
            <a:ext cx="3253563" cy="43923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92DE8-4A10-8EEF-3564-0ACCA8FC5B7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D7AEA4-56C5-B45E-AAB7-95CBC19C831F}"/>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مفهوم التربية الإعلامية</a:t>
            </a:r>
          </a:p>
        </p:txBody>
      </p:sp>
      <p:sp>
        <p:nvSpPr>
          <p:cNvPr id="29" name="Rectangle 28">
            <a:extLst>
              <a:ext uri="{FF2B5EF4-FFF2-40B4-BE49-F238E27FC236}">
                <a16:creationId xmlns:a16="http://schemas.microsoft.com/office/drawing/2014/main" id="{9C1F89AC-9838-50DA-7D2B-7B67EE523EF3}"/>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CDDC8E-2A89-149B-6616-E7887315A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281CEBE-E779-55DD-32DE-B2FA3178FB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B94E8CC-C8C6-F5CD-CEFC-9648C3078A6E}"/>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01</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8897EB15-C40A-7E41-45C1-F96273480A22}"/>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4" name="ZoneTexte 3">
            <a:extLst>
              <a:ext uri="{FF2B5EF4-FFF2-40B4-BE49-F238E27FC236}">
                <a16:creationId xmlns:a16="http://schemas.microsoft.com/office/drawing/2014/main" id="{964DB924-E075-545C-6667-9443D4F55711}"/>
              </a:ext>
            </a:extLst>
          </p:cNvPr>
          <p:cNvSpPr txBox="1"/>
          <p:nvPr/>
        </p:nvSpPr>
        <p:spPr>
          <a:xfrm>
            <a:off x="1616149" y="1859340"/>
            <a:ext cx="8910084" cy="3785652"/>
          </a:xfrm>
          <a:prstGeom prst="rect">
            <a:avLst/>
          </a:prstGeom>
          <a:noFill/>
        </p:spPr>
        <p:txBody>
          <a:bodyPr wrap="square">
            <a:spAutoFit/>
          </a:bodyPr>
          <a:lstStyle/>
          <a:p>
            <a:pPr algn="just" rtl="1"/>
            <a:r>
              <a:rPr lang="fr-FR" sz="2400" b="1" dirty="0"/>
              <a:t>الت</a:t>
            </a:r>
            <a:r>
              <a:rPr lang="ar-DZ" sz="2400" b="1" dirty="0"/>
              <a:t>َ</a:t>
            </a:r>
            <a:r>
              <a:rPr lang="fr-FR" sz="2400" b="1" dirty="0" err="1"/>
              <a:t>ربية</a:t>
            </a:r>
            <a:r>
              <a:rPr lang="fr-FR" sz="2400" b="1" dirty="0"/>
              <a:t> </a:t>
            </a:r>
            <a:r>
              <a:rPr lang="fr-FR" sz="2400" b="1" dirty="0" err="1"/>
              <a:t>الإ</a:t>
            </a:r>
            <a:r>
              <a:rPr lang="ar-DZ" sz="2400" b="1" dirty="0"/>
              <a:t>ِ</a:t>
            </a:r>
            <a:r>
              <a:rPr lang="fr-FR" sz="2400" b="1" dirty="0" err="1"/>
              <a:t>علامية</a:t>
            </a:r>
            <a:r>
              <a:rPr lang="fr-FR" sz="2400" dirty="0"/>
              <a:t> </a:t>
            </a:r>
            <a:r>
              <a:rPr lang="fr-FR" sz="2400" dirty="0" err="1"/>
              <a:t>هي</a:t>
            </a:r>
            <a:r>
              <a:rPr lang="ar-DZ" sz="2400" dirty="0"/>
              <a:t>:"</a:t>
            </a:r>
            <a:r>
              <a:rPr lang="fr-FR" sz="2400" dirty="0"/>
              <a:t> </a:t>
            </a:r>
            <a:r>
              <a:rPr lang="fr-FR" sz="2400" dirty="0" err="1"/>
              <a:t>عبارة</a:t>
            </a:r>
            <a:r>
              <a:rPr lang="fr-FR" sz="2400" dirty="0"/>
              <a:t> </a:t>
            </a:r>
            <a:r>
              <a:rPr lang="fr-FR" sz="2400" dirty="0" err="1"/>
              <a:t>عن</a:t>
            </a:r>
            <a:r>
              <a:rPr lang="fr-FR" sz="2400" dirty="0"/>
              <a:t> </a:t>
            </a:r>
            <a:r>
              <a:rPr lang="fr-FR" sz="2400" dirty="0" err="1"/>
              <a:t>مشروع</a:t>
            </a:r>
            <a:r>
              <a:rPr lang="fr-FR" sz="2400" dirty="0"/>
              <a:t> س</a:t>
            </a:r>
            <a:r>
              <a:rPr lang="ar-DZ" sz="2400" dirty="0"/>
              <a:t>ِ</a:t>
            </a:r>
            <a:r>
              <a:rPr lang="fr-FR" sz="2400" dirty="0" err="1"/>
              <a:t>مته</a:t>
            </a:r>
            <a:r>
              <a:rPr lang="fr-FR" sz="2400" dirty="0"/>
              <a:t> </a:t>
            </a:r>
            <a:r>
              <a:rPr lang="fr-FR" sz="2400" dirty="0" err="1"/>
              <a:t>ال</a:t>
            </a:r>
            <a:r>
              <a:rPr lang="ar-DZ" sz="2400" dirty="0"/>
              <a:t>إِ</a:t>
            </a:r>
            <a:r>
              <a:rPr lang="fr-FR" sz="2400" dirty="0" err="1"/>
              <a:t>ستمرار</a:t>
            </a:r>
            <a:r>
              <a:rPr lang="fr-FR" sz="2400" dirty="0"/>
              <a:t> </a:t>
            </a:r>
            <a:r>
              <a:rPr lang="fr-FR" sz="2400" dirty="0" err="1"/>
              <a:t>والت</a:t>
            </a:r>
            <a:r>
              <a:rPr lang="ar-DZ" sz="2400" dirty="0"/>
              <a:t>َّ</a:t>
            </a:r>
            <a:r>
              <a:rPr lang="fr-FR" sz="2400" dirty="0" err="1"/>
              <a:t>جد</a:t>
            </a:r>
            <a:r>
              <a:rPr lang="ar-DZ" sz="2400" dirty="0"/>
              <a:t>ُّ</a:t>
            </a:r>
            <a:r>
              <a:rPr lang="fr-FR" sz="2400" dirty="0"/>
              <a:t>د، </a:t>
            </a:r>
            <a:r>
              <a:rPr lang="fr-FR" sz="2400" dirty="0" err="1"/>
              <a:t>ويهدف</a:t>
            </a:r>
            <a:r>
              <a:rPr lang="fr-FR" sz="2400" dirty="0"/>
              <a:t> </a:t>
            </a:r>
            <a:r>
              <a:rPr lang="ar-DZ" sz="2400" dirty="0"/>
              <a:t>إِ</a:t>
            </a:r>
            <a:r>
              <a:rPr lang="fr-FR" sz="2400" dirty="0" err="1"/>
              <a:t>لى</a:t>
            </a:r>
            <a:r>
              <a:rPr lang="fr-FR" sz="2400" dirty="0"/>
              <a:t> </a:t>
            </a:r>
            <a:r>
              <a:rPr lang="fr-FR" sz="2400" dirty="0" err="1"/>
              <a:t>تحصين</a:t>
            </a:r>
            <a:r>
              <a:rPr lang="fr-FR" sz="2400" dirty="0"/>
              <a:t> </a:t>
            </a:r>
            <a:r>
              <a:rPr lang="fr-FR" sz="2400" dirty="0" err="1"/>
              <a:t>المجتمع</a:t>
            </a:r>
            <a:r>
              <a:rPr lang="fr-FR" sz="2400" dirty="0"/>
              <a:t> </a:t>
            </a:r>
            <a:r>
              <a:rPr lang="fr-FR" sz="2400" dirty="0" err="1"/>
              <a:t>وأفراده</a:t>
            </a:r>
            <a:r>
              <a:rPr lang="fr-FR" sz="2400" dirty="0"/>
              <a:t> من </a:t>
            </a:r>
            <a:r>
              <a:rPr lang="fr-FR" sz="2400" dirty="0" err="1"/>
              <a:t>مخاطر</a:t>
            </a:r>
            <a:r>
              <a:rPr lang="fr-FR" sz="2400" dirty="0"/>
              <a:t> </a:t>
            </a:r>
            <a:r>
              <a:rPr lang="fr-FR" sz="2400" dirty="0" err="1"/>
              <a:t>الإعلام</a:t>
            </a:r>
            <a:r>
              <a:rPr lang="fr-FR" sz="2400" dirty="0"/>
              <a:t> </a:t>
            </a:r>
            <a:r>
              <a:rPr lang="fr-FR" sz="2400" dirty="0" err="1"/>
              <a:t>ومضامينه</a:t>
            </a:r>
            <a:r>
              <a:rPr lang="fr-FR" sz="2400" dirty="0"/>
              <a:t> </a:t>
            </a:r>
            <a:r>
              <a:rPr lang="fr-FR" sz="2400" dirty="0" err="1"/>
              <a:t>المتنوعة</a:t>
            </a:r>
            <a:r>
              <a:rPr lang="fr-FR" sz="2400" dirty="0"/>
              <a:t>، </a:t>
            </a:r>
            <a:r>
              <a:rPr lang="fr-FR" sz="2400" dirty="0" err="1"/>
              <a:t>فم</a:t>
            </a:r>
            <a:r>
              <a:rPr lang="ar-DZ" sz="2400" dirty="0"/>
              <a:t>َ</a:t>
            </a:r>
            <a:r>
              <a:rPr lang="fr-FR" sz="2400" dirty="0" err="1"/>
              <a:t>خاطر</a:t>
            </a:r>
            <a:r>
              <a:rPr lang="fr-FR" sz="2400" dirty="0"/>
              <a:t> </a:t>
            </a:r>
            <a:r>
              <a:rPr lang="fr-FR" sz="2400" dirty="0" err="1"/>
              <a:t>الإعلام</a:t>
            </a:r>
            <a:r>
              <a:rPr lang="fr-FR" sz="2400" dirty="0"/>
              <a:t> </a:t>
            </a:r>
            <a:r>
              <a:rPr lang="fr-FR" sz="2400" dirty="0" err="1"/>
              <a:t>بدأت</a:t>
            </a:r>
            <a:r>
              <a:rPr lang="fr-FR" sz="2400" dirty="0"/>
              <a:t> مع </a:t>
            </a:r>
            <a:r>
              <a:rPr lang="fr-FR" sz="2400" dirty="0" err="1"/>
              <a:t>تحو</a:t>
            </a:r>
            <a:r>
              <a:rPr lang="ar-DZ" sz="2400" dirty="0"/>
              <a:t>ُّ</a:t>
            </a:r>
            <a:r>
              <a:rPr lang="fr-FR" sz="2400" dirty="0"/>
              <a:t>ل </a:t>
            </a:r>
            <a:r>
              <a:rPr lang="fr-FR" sz="2400" dirty="0" err="1"/>
              <a:t>وسائل</a:t>
            </a:r>
            <a:r>
              <a:rPr lang="fr-FR" sz="2400" dirty="0"/>
              <a:t> </a:t>
            </a:r>
            <a:r>
              <a:rPr lang="fr-FR" sz="2400" dirty="0" err="1"/>
              <a:t>الإعلام</a:t>
            </a:r>
            <a:r>
              <a:rPr lang="fr-FR" sz="2400" dirty="0"/>
              <a:t> الت</a:t>
            </a:r>
            <a:r>
              <a:rPr lang="ar-DZ" sz="2400" dirty="0"/>
              <a:t>َّ</a:t>
            </a:r>
            <a:r>
              <a:rPr lang="fr-FR" sz="2400" dirty="0" err="1"/>
              <a:t>قليدية</a:t>
            </a:r>
            <a:r>
              <a:rPr lang="fr-FR" sz="2400" dirty="0"/>
              <a:t> </a:t>
            </a:r>
            <a:r>
              <a:rPr lang="fr-FR" sz="2400" dirty="0" err="1"/>
              <a:t>الصحف</a:t>
            </a:r>
            <a:r>
              <a:rPr lang="fr-FR" sz="2400" dirty="0"/>
              <a:t> </a:t>
            </a:r>
            <a:r>
              <a:rPr lang="fr-FR" sz="2400" dirty="0" err="1"/>
              <a:t>والمجلات</a:t>
            </a:r>
            <a:r>
              <a:rPr lang="fr-FR" sz="2400" dirty="0"/>
              <a:t> </a:t>
            </a:r>
            <a:r>
              <a:rPr lang="fr-FR" sz="2400" dirty="0" err="1"/>
              <a:t>والإذاعة</a:t>
            </a:r>
            <a:r>
              <a:rPr lang="fr-FR" sz="2400" dirty="0"/>
              <a:t> </a:t>
            </a:r>
            <a:r>
              <a:rPr lang="fr-FR" sz="2400" dirty="0" err="1"/>
              <a:t>والتلفزيون</a:t>
            </a:r>
            <a:r>
              <a:rPr lang="fr-FR" sz="2400" dirty="0"/>
              <a:t> </a:t>
            </a:r>
            <a:r>
              <a:rPr lang="ar-DZ" sz="2400" dirty="0"/>
              <a:t>إِ</a:t>
            </a:r>
            <a:r>
              <a:rPr lang="fr-FR" sz="2400" dirty="0" err="1"/>
              <a:t>لى</a:t>
            </a:r>
            <a:r>
              <a:rPr lang="fr-FR" sz="2400" dirty="0"/>
              <a:t> </a:t>
            </a:r>
            <a:r>
              <a:rPr lang="fr-FR" sz="2400" dirty="0" err="1"/>
              <a:t>وسائل</a:t>
            </a:r>
            <a:r>
              <a:rPr lang="fr-FR" sz="2400" dirty="0"/>
              <a:t> </a:t>
            </a:r>
            <a:r>
              <a:rPr lang="ar-DZ" sz="2400" dirty="0"/>
              <a:t>إِ</a:t>
            </a:r>
            <a:r>
              <a:rPr lang="fr-FR" sz="2400" dirty="0" err="1"/>
              <a:t>تصال</a:t>
            </a:r>
            <a:r>
              <a:rPr lang="fr-FR" sz="2400" dirty="0"/>
              <a:t> </a:t>
            </a:r>
            <a:r>
              <a:rPr lang="fr-FR" sz="2400" dirty="0" err="1"/>
              <a:t>وتواصل</a:t>
            </a:r>
            <a:r>
              <a:rPr lang="fr-FR" sz="2400" dirty="0"/>
              <a:t> </a:t>
            </a:r>
            <a:r>
              <a:rPr lang="fr-FR" sz="2400" dirty="0" err="1"/>
              <a:t>جماهيرية</a:t>
            </a:r>
            <a:r>
              <a:rPr lang="fr-FR" sz="2400" dirty="0"/>
              <a:t>، </a:t>
            </a:r>
            <a:r>
              <a:rPr lang="fr-FR" sz="2400" dirty="0" err="1"/>
              <a:t>أي</a:t>
            </a:r>
            <a:r>
              <a:rPr lang="fr-FR" sz="2400" dirty="0"/>
              <a:t> </a:t>
            </a:r>
            <a:r>
              <a:rPr lang="fr-FR" sz="2400" dirty="0" err="1"/>
              <a:t>في</a:t>
            </a:r>
            <a:r>
              <a:rPr lang="fr-FR" sz="2400" dirty="0"/>
              <a:t> </a:t>
            </a:r>
            <a:r>
              <a:rPr lang="fr-FR" sz="2400" dirty="0" err="1"/>
              <a:t>الوقت</a:t>
            </a:r>
            <a:r>
              <a:rPr lang="fr-FR" sz="2400" dirty="0"/>
              <a:t> </a:t>
            </a:r>
            <a:r>
              <a:rPr lang="fr-FR" sz="2400" dirty="0" err="1"/>
              <a:t>الذي</a:t>
            </a:r>
            <a:r>
              <a:rPr lang="fr-FR" sz="2400" dirty="0"/>
              <a:t> </a:t>
            </a:r>
            <a:r>
              <a:rPr lang="fr-FR" sz="2400" dirty="0" err="1"/>
              <a:t>أصبح</a:t>
            </a:r>
            <a:r>
              <a:rPr lang="fr-FR" sz="2400" dirty="0"/>
              <a:t> </a:t>
            </a:r>
            <a:r>
              <a:rPr lang="fr-FR" sz="2400" dirty="0" err="1"/>
              <a:t>بإمكان</a:t>
            </a:r>
            <a:r>
              <a:rPr lang="fr-FR" sz="2400" dirty="0"/>
              <a:t> </a:t>
            </a:r>
            <a:r>
              <a:rPr lang="fr-FR" sz="2400" dirty="0" err="1"/>
              <a:t>الأفراد</a:t>
            </a:r>
            <a:r>
              <a:rPr lang="fr-FR" sz="2400" dirty="0"/>
              <a:t> </a:t>
            </a:r>
            <a:r>
              <a:rPr lang="fr-FR" sz="2400" dirty="0" err="1"/>
              <a:t>التعامل</a:t>
            </a:r>
            <a:r>
              <a:rPr lang="fr-FR" sz="2400" dirty="0"/>
              <a:t> </a:t>
            </a:r>
            <a:r>
              <a:rPr lang="fr-FR" sz="2400" dirty="0" err="1"/>
              <a:t>معها</a:t>
            </a:r>
            <a:r>
              <a:rPr lang="fr-FR" sz="2400" dirty="0"/>
              <a:t> </a:t>
            </a:r>
            <a:r>
              <a:rPr lang="fr-FR" sz="2400" dirty="0" err="1"/>
              <a:t>وت</a:t>
            </a:r>
            <a:r>
              <a:rPr lang="ar-DZ" sz="2400" dirty="0"/>
              <a:t>َ</a:t>
            </a:r>
            <a:r>
              <a:rPr lang="fr-FR" sz="2400" dirty="0" err="1"/>
              <a:t>لق</a:t>
            </a:r>
            <a:r>
              <a:rPr lang="ar-DZ" sz="2400" dirty="0"/>
              <a:t>ِّ</a:t>
            </a:r>
            <a:r>
              <a:rPr lang="fr-FR" sz="2400" dirty="0"/>
              <a:t>ي </a:t>
            </a:r>
            <a:r>
              <a:rPr lang="fr-FR" sz="2400" dirty="0" err="1"/>
              <a:t>الرسائل</a:t>
            </a:r>
            <a:r>
              <a:rPr lang="fr-FR" sz="2400" dirty="0"/>
              <a:t> </a:t>
            </a:r>
            <a:r>
              <a:rPr lang="fr-FR" sz="2400" dirty="0" err="1"/>
              <a:t>الإعلامية</a:t>
            </a:r>
            <a:r>
              <a:rPr lang="fr-FR" sz="2400" dirty="0"/>
              <a:t> </a:t>
            </a:r>
            <a:r>
              <a:rPr lang="fr-FR" sz="2400" dirty="0" err="1"/>
              <a:t>منها</a:t>
            </a:r>
            <a:r>
              <a:rPr lang="fr-FR" sz="2400" dirty="0"/>
              <a:t>، </a:t>
            </a:r>
            <a:r>
              <a:rPr lang="fr-FR" sz="2400" dirty="0" err="1"/>
              <a:t>فكان</a:t>
            </a:r>
            <a:r>
              <a:rPr lang="fr-FR" sz="2400" dirty="0"/>
              <a:t> </a:t>
            </a:r>
            <a:r>
              <a:rPr lang="fr-FR" sz="2400" dirty="0" err="1"/>
              <a:t>لابد</a:t>
            </a:r>
            <a:r>
              <a:rPr lang="ar-DZ" sz="2400" dirty="0"/>
              <a:t>َّ</a:t>
            </a:r>
            <a:r>
              <a:rPr lang="fr-FR" sz="2400" dirty="0"/>
              <a:t> من </a:t>
            </a:r>
            <a:r>
              <a:rPr lang="fr-FR" sz="2400" dirty="0" err="1"/>
              <a:t>تثقيف</a:t>
            </a:r>
            <a:r>
              <a:rPr lang="fr-FR" sz="2400" dirty="0"/>
              <a:t> </a:t>
            </a:r>
            <a:r>
              <a:rPr lang="fr-FR" sz="2400" dirty="0" err="1"/>
              <a:t>المجتمع</a:t>
            </a:r>
            <a:r>
              <a:rPr lang="fr-FR" sz="2400" dirty="0"/>
              <a:t> </a:t>
            </a:r>
            <a:r>
              <a:rPr lang="fr-FR" sz="2400" dirty="0" err="1"/>
              <a:t>وأفراده</a:t>
            </a:r>
            <a:r>
              <a:rPr lang="fr-FR" sz="2400" dirty="0"/>
              <a:t> </a:t>
            </a:r>
            <a:r>
              <a:rPr lang="fr-FR" sz="2400" dirty="0" err="1"/>
              <a:t>لل</a:t>
            </a:r>
            <a:r>
              <a:rPr lang="ar-DZ" sz="2400" dirty="0"/>
              <a:t>إِ</a:t>
            </a:r>
            <a:r>
              <a:rPr lang="fr-FR" sz="2400" dirty="0" err="1"/>
              <a:t>ستخدام</a:t>
            </a:r>
            <a:r>
              <a:rPr lang="fr-FR" sz="2400" dirty="0"/>
              <a:t> </a:t>
            </a:r>
            <a:r>
              <a:rPr lang="fr-FR" sz="2400" dirty="0" err="1"/>
              <a:t>الأمثل</a:t>
            </a:r>
            <a:r>
              <a:rPr lang="fr-FR" sz="2400" dirty="0"/>
              <a:t> </a:t>
            </a:r>
            <a:r>
              <a:rPr lang="fr-FR" sz="2400" dirty="0" err="1"/>
              <a:t>للإعلام</a:t>
            </a:r>
            <a:r>
              <a:rPr lang="fr-FR" sz="2400" dirty="0"/>
              <a:t> </a:t>
            </a:r>
            <a:r>
              <a:rPr lang="fr-FR" sz="2400" dirty="0" err="1"/>
              <a:t>وما</a:t>
            </a:r>
            <a:r>
              <a:rPr lang="fr-FR" sz="2400" dirty="0"/>
              <a:t> </a:t>
            </a:r>
            <a:r>
              <a:rPr lang="fr-FR" sz="2400" dirty="0" err="1"/>
              <a:t>يحتويه</a:t>
            </a:r>
            <a:r>
              <a:rPr lang="fr-FR" sz="2400" dirty="0"/>
              <a:t> من </a:t>
            </a:r>
            <a:r>
              <a:rPr lang="fr-FR" sz="2400" dirty="0" err="1"/>
              <a:t>وسائل</a:t>
            </a:r>
            <a:r>
              <a:rPr lang="fr-FR" sz="2400" dirty="0"/>
              <a:t> </a:t>
            </a:r>
            <a:r>
              <a:rPr lang="fr-FR" sz="2400" dirty="0" err="1"/>
              <a:t>وأدوات</a:t>
            </a:r>
            <a:r>
              <a:rPr lang="fr-FR" sz="2400" dirty="0"/>
              <a:t> </a:t>
            </a:r>
            <a:r>
              <a:rPr lang="ar-DZ" sz="2400" dirty="0"/>
              <a:t>إِ</a:t>
            </a:r>
            <a:r>
              <a:rPr lang="fr-FR" sz="2400" dirty="0" err="1"/>
              <a:t>تصالية</a:t>
            </a:r>
            <a:r>
              <a:rPr lang="fr-FR" sz="2400" dirty="0"/>
              <a:t> </a:t>
            </a:r>
            <a:r>
              <a:rPr lang="fr-FR" sz="2400" dirty="0" err="1"/>
              <a:t>متنوعة</a:t>
            </a:r>
            <a:r>
              <a:rPr lang="fr-FR" sz="2400" dirty="0"/>
              <a:t>، </a:t>
            </a:r>
            <a:r>
              <a:rPr lang="fr-FR" sz="2400" dirty="0" err="1"/>
              <a:t>وتحصينهم</a:t>
            </a:r>
            <a:r>
              <a:rPr lang="fr-FR" sz="2400" dirty="0"/>
              <a:t> من </a:t>
            </a:r>
            <a:r>
              <a:rPr lang="fr-FR" sz="2400" dirty="0" err="1"/>
              <a:t>المخاطر</a:t>
            </a:r>
            <a:r>
              <a:rPr lang="fr-FR" sz="2400" dirty="0"/>
              <a:t> </a:t>
            </a:r>
            <a:r>
              <a:rPr lang="fr-FR" sz="2400" dirty="0" err="1"/>
              <a:t>المحتملة</a:t>
            </a:r>
            <a:r>
              <a:rPr lang="fr-FR" sz="2400" dirty="0"/>
              <a:t> </a:t>
            </a:r>
            <a:r>
              <a:rPr lang="fr-FR" sz="2400" dirty="0" err="1"/>
              <a:t>نتيجة</a:t>
            </a:r>
            <a:r>
              <a:rPr lang="fr-FR" sz="2400" dirty="0"/>
              <a:t> </a:t>
            </a:r>
            <a:r>
              <a:rPr lang="fr-FR" sz="2400" dirty="0" err="1"/>
              <a:t>ال</a:t>
            </a:r>
            <a:r>
              <a:rPr lang="ar-DZ" sz="2400" dirty="0"/>
              <a:t>إِ</a:t>
            </a:r>
            <a:r>
              <a:rPr lang="fr-FR" sz="2400" dirty="0" err="1"/>
              <a:t>ستخدام</a:t>
            </a:r>
            <a:r>
              <a:rPr lang="fr-FR" sz="2400" dirty="0"/>
              <a:t>.</a:t>
            </a:r>
            <a:r>
              <a:rPr lang="ar-DZ" sz="2400" dirty="0"/>
              <a:t> </a:t>
            </a:r>
            <a:r>
              <a:rPr lang="fr-FR" sz="2400" dirty="0" err="1"/>
              <a:t>لذا</a:t>
            </a:r>
            <a:r>
              <a:rPr lang="fr-FR" sz="2400" dirty="0"/>
              <a:t> </a:t>
            </a:r>
            <a:r>
              <a:rPr lang="fr-FR" sz="2400" dirty="0" err="1"/>
              <a:t>رك</a:t>
            </a:r>
            <a:r>
              <a:rPr lang="ar-DZ" sz="2400" dirty="0"/>
              <a:t>َّ</a:t>
            </a:r>
            <a:r>
              <a:rPr lang="fr-FR" sz="2400" dirty="0" err="1"/>
              <a:t>زت</a:t>
            </a:r>
            <a:r>
              <a:rPr lang="fr-FR" sz="2400" dirty="0"/>
              <a:t> </a:t>
            </a:r>
            <a:r>
              <a:rPr lang="ar-DZ" sz="2400" dirty="0"/>
              <a:t>أَ</a:t>
            </a:r>
            <a:r>
              <a:rPr lang="fr-FR" sz="2400" dirty="0" err="1"/>
              <a:t>غلب</a:t>
            </a:r>
            <a:r>
              <a:rPr lang="fr-FR" sz="2400" dirty="0"/>
              <a:t> </a:t>
            </a:r>
            <a:r>
              <a:rPr lang="fr-FR" sz="2400" dirty="0" err="1"/>
              <a:t>التعريفات</a:t>
            </a:r>
            <a:r>
              <a:rPr lang="fr-FR" sz="2400" dirty="0"/>
              <a:t> </a:t>
            </a:r>
            <a:r>
              <a:rPr lang="fr-FR" sz="2400" dirty="0" err="1"/>
              <a:t>التي</a:t>
            </a:r>
            <a:r>
              <a:rPr lang="fr-FR" sz="2400" dirty="0"/>
              <a:t> </a:t>
            </a:r>
            <a:r>
              <a:rPr lang="fr-FR" sz="2400" dirty="0" err="1"/>
              <a:t>تناولت</a:t>
            </a:r>
            <a:r>
              <a:rPr lang="fr-FR" sz="2400" dirty="0"/>
              <a:t> </a:t>
            </a:r>
            <a:r>
              <a:rPr lang="fr-FR" sz="2400" dirty="0" err="1"/>
              <a:t>مفهوم</a:t>
            </a:r>
            <a:r>
              <a:rPr lang="fr-FR" sz="2400" dirty="0"/>
              <a:t> التربية </a:t>
            </a:r>
            <a:r>
              <a:rPr lang="fr-FR" sz="2400" dirty="0" err="1"/>
              <a:t>الإعلامية</a:t>
            </a:r>
            <a:r>
              <a:rPr lang="fr-FR" sz="2400" dirty="0"/>
              <a:t> </a:t>
            </a:r>
            <a:r>
              <a:rPr lang="fr-FR" sz="2400" dirty="0" err="1"/>
              <a:t>على</a:t>
            </a:r>
            <a:r>
              <a:rPr lang="fr-FR" sz="2400" dirty="0"/>
              <a:t> </a:t>
            </a:r>
            <a:r>
              <a:rPr lang="fr-FR" sz="2400" dirty="0" err="1"/>
              <a:t>أهمية</a:t>
            </a:r>
            <a:r>
              <a:rPr lang="fr-FR" sz="2400" dirty="0"/>
              <a:t> </a:t>
            </a:r>
            <a:r>
              <a:rPr lang="fr-FR" sz="2400" dirty="0" err="1"/>
              <a:t>تنمية</a:t>
            </a:r>
            <a:r>
              <a:rPr lang="fr-FR" sz="2400" dirty="0"/>
              <a:t> </a:t>
            </a:r>
            <a:r>
              <a:rPr lang="fr-FR" sz="2400" dirty="0" err="1"/>
              <a:t>وتع</a:t>
            </a:r>
            <a:r>
              <a:rPr lang="ar-DZ" sz="2400" dirty="0"/>
              <a:t>لُّ</a:t>
            </a:r>
            <a:r>
              <a:rPr lang="fr-FR" sz="2400" dirty="0"/>
              <a:t>م </a:t>
            </a:r>
            <a:r>
              <a:rPr lang="fr-FR" sz="2400" dirty="0" err="1"/>
              <a:t>الأفراد</a:t>
            </a:r>
            <a:r>
              <a:rPr lang="fr-FR" sz="2400" dirty="0"/>
              <a:t> </a:t>
            </a:r>
            <a:r>
              <a:rPr lang="fr-FR" sz="2400" dirty="0" err="1"/>
              <a:t>والنشء</a:t>
            </a:r>
            <a:r>
              <a:rPr lang="fr-FR" sz="2400" dirty="0"/>
              <a:t> </a:t>
            </a:r>
            <a:r>
              <a:rPr lang="fr-FR" sz="2400" dirty="0" err="1"/>
              <a:t>الجديد</a:t>
            </a:r>
            <a:r>
              <a:rPr lang="fr-FR" sz="2400" dirty="0"/>
              <a:t> </a:t>
            </a:r>
            <a:r>
              <a:rPr lang="fr-FR" sz="2400" dirty="0" err="1"/>
              <a:t>مهارات</a:t>
            </a:r>
            <a:r>
              <a:rPr lang="fr-FR" sz="2400" dirty="0"/>
              <a:t> </a:t>
            </a:r>
            <a:r>
              <a:rPr lang="fr-FR" sz="2400" dirty="0" err="1"/>
              <a:t>معينة</a:t>
            </a:r>
            <a:r>
              <a:rPr lang="fr-FR" sz="2400" dirty="0"/>
              <a:t> </a:t>
            </a:r>
            <a:r>
              <a:rPr lang="fr-FR" sz="2400" dirty="0" err="1"/>
              <a:t>في</a:t>
            </a:r>
            <a:r>
              <a:rPr lang="fr-FR" sz="2400" dirty="0"/>
              <a:t> </a:t>
            </a:r>
            <a:r>
              <a:rPr lang="fr-FR" sz="2400" dirty="0" err="1"/>
              <a:t>تعاملهم</a:t>
            </a:r>
            <a:r>
              <a:rPr lang="fr-FR" sz="2400" dirty="0"/>
              <a:t> مع </a:t>
            </a:r>
            <a:r>
              <a:rPr lang="fr-FR" sz="2400" dirty="0" err="1"/>
              <a:t>وسائل</a:t>
            </a:r>
            <a:r>
              <a:rPr lang="fr-FR" sz="2400" dirty="0"/>
              <a:t> </a:t>
            </a:r>
            <a:r>
              <a:rPr lang="fr-FR" sz="2400" dirty="0" err="1"/>
              <a:t>ال</a:t>
            </a:r>
            <a:r>
              <a:rPr lang="ar-DZ" sz="2400" dirty="0"/>
              <a:t>إِ</a:t>
            </a:r>
            <a:r>
              <a:rPr lang="fr-FR" sz="2400" dirty="0" err="1"/>
              <a:t>تصال</a:t>
            </a:r>
            <a:r>
              <a:rPr lang="fr-FR" sz="2400" dirty="0"/>
              <a:t> </a:t>
            </a:r>
            <a:r>
              <a:rPr lang="fr-FR" sz="2400" dirty="0" err="1"/>
              <a:t>والإعلام</a:t>
            </a:r>
            <a:r>
              <a:rPr lang="ar-DZ" sz="2400" dirty="0"/>
              <a:t>،</a:t>
            </a:r>
            <a:r>
              <a:rPr lang="fr-FR" sz="2400" dirty="0"/>
              <a:t> </a:t>
            </a:r>
            <a:r>
              <a:rPr lang="fr-FR" sz="2400" dirty="0" err="1"/>
              <a:t>وما</a:t>
            </a:r>
            <a:r>
              <a:rPr lang="fr-FR" sz="2400" dirty="0"/>
              <a:t> ت</a:t>
            </a:r>
            <a:r>
              <a:rPr lang="ar-DZ" sz="2400" dirty="0"/>
              <a:t>ُ</a:t>
            </a:r>
            <a:r>
              <a:rPr lang="fr-FR" sz="2400" dirty="0" err="1"/>
              <a:t>قد</a:t>
            </a:r>
            <a:r>
              <a:rPr lang="ar-DZ" sz="2400" dirty="0"/>
              <a:t>ِّ</a:t>
            </a:r>
            <a:r>
              <a:rPr lang="fr-FR" sz="2400" dirty="0" err="1"/>
              <a:t>مه</a:t>
            </a:r>
            <a:r>
              <a:rPr lang="fr-FR" sz="2400" dirty="0"/>
              <a:t> من </a:t>
            </a:r>
            <a:r>
              <a:rPr lang="fr-FR" sz="2400" dirty="0" err="1"/>
              <a:t>رسائل</a:t>
            </a:r>
            <a:r>
              <a:rPr lang="fr-FR" sz="2400" dirty="0"/>
              <a:t> </a:t>
            </a:r>
            <a:r>
              <a:rPr lang="fr-FR" sz="2400" dirty="0" err="1"/>
              <a:t>ومضامين</a:t>
            </a:r>
            <a:r>
              <a:rPr lang="fr-FR" sz="2400" dirty="0"/>
              <a:t> </a:t>
            </a:r>
            <a:r>
              <a:rPr lang="fr-FR" sz="2400" dirty="0" err="1"/>
              <a:t>متنوعة</a:t>
            </a:r>
            <a:r>
              <a:rPr lang="fr-FR" sz="2400" dirty="0"/>
              <a:t>، </a:t>
            </a:r>
            <a:r>
              <a:rPr lang="fr-FR" sz="2400" dirty="0" err="1"/>
              <a:t>حيث</a:t>
            </a:r>
            <a:r>
              <a:rPr lang="fr-FR" sz="2400" dirty="0"/>
              <a:t> </a:t>
            </a:r>
            <a:r>
              <a:rPr lang="fr-FR" sz="2400" dirty="0" err="1"/>
              <a:t>أشار</a:t>
            </a:r>
            <a:r>
              <a:rPr lang="fr-FR" sz="2400" dirty="0"/>
              <a:t> </a:t>
            </a:r>
            <a:r>
              <a:rPr lang="fr-FR" sz="2400" dirty="0" err="1"/>
              <a:t>الخ</a:t>
            </a:r>
            <a:r>
              <a:rPr lang="ar-DZ" sz="2400" dirty="0"/>
              <a:t>ُ</a:t>
            </a:r>
            <a:r>
              <a:rPr lang="fr-FR" sz="2400" dirty="0" err="1"/>
              <a:t>براء</a:t>
            </a:r>
            <a:r>
              <a:rPr lang="fr-FR" sz="2400" dirty="0"/>
              <a:t> </a:t>
            </a:r>
            <a:r>
              <a:rPr lang="fr-FR" sz="2400" dirty="0" err="1"/>
              <a:t>ومن</a:t>
            </a:r>
            <a:r>
              <a:rPr lang="fr-FR" sz="2400" dirty="0"/>
              <a:t> ك</a:t>
            </a:r>
            <a:r>
              <a:rPr lang="ar-DZ" sz="2400" dirty="0"/>
              <a:t>َ</a:t>
            </a:r>
            <a:r>
              <a:rPr lang="fr-FR" sz="2400" dirty="0"/>
              <a:t>ت</a:t>
            </a:r>
            <a:r>
              <a:rPr lang="ar-DZ" sz="2400" dirty="0"/>
              <a:t>َ</a:t>
            </a:r>
            <a:r>
              <a:rPr lang="fr-FR" sz="2400" dirty="0"/>
              <a:t>ب </a:t>
            </a:r>
            <a:r>
              <a:rPr lang="fr-FR" sz="2400" dirty="0" err="1"/>
              <a:t>في</a:t>
            </a:r>
            <a:r>
              <a:rPr lang="fr-FR" sz="2400" dirty="0"/>
              <a:t> </a:t>
            </a:r>
            <a:r>
              <a:rPr lang="fr-FR" sz="2400" dirty="0" err="1"/>
              <a:t>هذا</a:t>
            </a:r>
            <a:r>
              <a:rPr lang="fr-FR" sz="2400" dirty="0"/>
              <a:t> المجال </a:t>
            </a:r>
            <a:r>
              <a:rPr lang="fr-FR" sz="2400" dirty="0" err="1"/>
              <a:t>على</a:t>
            </a:r>
            <a:r>
              <a:rPr lang="fr-FR" sz="2400" dirty="0"/>
              <a:t> </a:t>
            </a:r>
            <a:r>
              <a:rPr lang="fr-FR" sz="2400" dirty="0" err="1"/>
              <a:t>ضرورة</a:t>
            </a:r>
            <a:r>
              <a:rPr lang="fr-FR" sz="2400" dirty="0"/>
              <a:t> </a:t>
            </a:r>
            <a:r>
              <a:rPr lang="fr-FR" sz="2400" dirty="0" err="1"/>
              <a:t>تعزيز</a:t>
            </a:r>
            <a:r>
              <a:rPr lang="fr-FR" sz="2400" dirty="0"/>
              <a:t> </a:t>
            </a:r>
            <a:r>
              <a:rPr lang="fr-FR" sz="2400" dirty="0" err="1"/>
              <a:t>مهارات</a:t>
            </a:r>
            <a:r>
              <a:rPr lang="fr-FR" sz="2400" dirty="0"/>
              <a:t> الت</a:t>
            </a:r>
            <a:r>
              <a:rPr lang="ar-DZ" sz="2400" dirty="0"/>
              <a:t>َّ</a:t>
            </a:r>
            <a:r>
              <a:rPr lang="fr-FR" sz="2400" dirty="0" err="1"/>
              <a:t>حليل</a:t>
            </a:r>
            <a:r>
              <a:rPr lang="ar-DZ" sz="2400" dirty="0"/>
              <a:t> </a:t>
            </a:r>
            <a:r>
              <a:rPr lang="ar-EG" sz="2400" dirty="0"/>
              <a:t>والت</a:t>
            </a:r>
            <a:r>
              <a:rPr lang="ar-DZ" sz="2400" dirty="0"/>
              <a:t>َّ</a:t>
            </a:r>
            <a:r>
              <a:rPr lang="ar-EG" sz="2400" dirty="0" err="1"/>
              <a:t>قييم</a:t>
            </a:r>
            <a:r>
              <a:rPr lang="ar-EG" sz="2400" dirty="0"/>
              <a:t> والت</a:t>
            </a:r>
            <a:r>
              <a:rPr lang="ar-DZ" sz="2400" dirty="0"/>
              <a:t>َّ</a:t>
            </a:r>
            <a:r>
              <a:rPr lang="ar-EG" sz="2400" dirty="0"/>
              <a:t>فكير بشكل ناقد وإبداعي</a:t>
            </a:r>
            <a:r>
              <a:rPr lang="ar-DZ" sz="2400" dirty="0"/>
              <a:t>،</a:t>
            </a:r>
            <a:r>
              <a:rPr lang="ar-EG" sz="2400" dirty="0"/>
              <a:t> وغيرها من المهارات سواء كانت فطرية أو مكتسبة</a:t>
            </a:r>
            <a:r>
              <a:rPr lang="ar-DZ" sz="2400" dirty="0"/>
              <a:t>.</a:t>
            </a:r>
            <a:endParaRPr lang="fr-FR" sz="2400" dirty="0"/>
          </a:p>
        </p:txBody>
      </p:sp>
    </p:spTree>
    <p:extLst>
      <p:ext uri="{BB962C8B-B14F-4D97-AF65-F5344CB8AC3E}">
        <p14:creationId xmlns:p14="http://schemas.microsoft.com/office/powerpoint/2010/main" val="3544036670"/>
      </p:ext>
    </p:extLst>
  </p:cSld>
  <p:clrMapOvr>
    <a:masterClrMapping/>
  </p:clrMapOvr>
  <p:transition spd="slow" advTm="2137">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97C1E-901A-1272-3C99-B4F82D990CB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8464D2D-8240-49C6-FD30-C7443B08753B}"/>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المبادئ الأساسية للتربية الإعلامية</a:t>
            </a:r>
          </a:p>
        </p:txBody>
      </p:sp>
      <p:sp>
        <p:nvSpPr>
          <p:cNvPr id="29" name="Rectangle 28">
            <a:extLst>
              <a:ext uri="{FF2B5EF4-FFF2-40B4-BE49-F238E27FC236}">
                <a16:creationId xmlns:a16="http://schemas.microsoft.com/office/drawing/2014/main" id="{40A28DE8-1B49-E056-D09F-0727D38CC3C0}"/>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66D7DE-8941-1532-F46D-DB714CF0B2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D3DF63A-CD40-1DF4-55AD-B0CFC18605F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C11E142-C534-6A3C-10DF-A65B69659BF6}"/>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9B238864-86F5-76B7-0B42-1673324CFC19}"/>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937C2E7E-F14D-9A2A-EC57-066C7C27AAF3}"/>
              </a:ext>
            </a:extLst>
          </p:cNvPr>
          <p:cNvSpPr txBox="1"/>
          <p:nvPr/>
        </p:nvSpPr>
        <p:spPr>
          <a:xfrm>
            <a:off x="853440" y="1195894"/>
            <a:ext cx="10433784" cy="5022722"/>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لف المبادئ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أسيسية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ربية الإعلامية من باحث إلي أخر، وتُعد المبـادئ التـي حددها </a:t>
            </a:r>
            <a:r>
              <a:rPr lang="fr-FR" sz="2400" kern="100" dirty="0" err="1">
                <a:effectLst/>
                <a:latin typeface="Calibri" panose="020F0502020204030204" pitchFamily="34" charset="0"/>
                <a:ea typeface="Calibri" panose="020F0502020204030204" pitchFamily="34" charset="0"/>
                <a:cs typeface="Arial" panose="020B0604020202020204" pitchFamily="34" charset="0"/>
              </a:rPr>
              <a:t>Turow</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الأكثر شمولاً ووضوحا، وهي كالآتي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sym typeface="Symbol" panose="05050102010706020507" pitchFamily="18" charset="2"/>
              </a:rPr>
              <a:t></a:t>
            </a:r>
            <a:r>
              <a:rPr lang="ar-DZ"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sym typeface="Symbol" panose="05050102010706020507" pitchFamily="18" charset="2"/>
              </a:rPr>
              <a:t> </a:t>
            </a: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المبدأ الأول</a:t>
            </a:r>
            <a:r>
              <a:rPr lang="ar-DZ" sz="2400" b="1" kern="100" dirty="0">
                <a:solidFill>
                  <a:schemeClr val="accent5"/>
                </a:solidFill>
                <a:latin typeface="Calibri" panose="020F0502020204030204" pitchFamily="34" charset="0"/>
                <a:ea typeface="Calibri" panose="020F0502020204030204" pitchFamily="34" charset="0"/>
                <a:cs typeface="Arial" panose="020B0604020202020204" pitchFamily="34" charset="0"/>
              </a:rPr>
              <a:t>:</a:t>
            </a:r>
            <a:r>
              <a:rPr lang="ar-SA"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المواد التي تُقدمها وسائل الإعلام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بناؤها: أي أن جمهور وسـائل الإعلام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يجب أن يكون على وع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بأن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ما يقرأ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ويسمعه ويشاهده عبر وسائل الإعلام ليس هـو الواقع، وإن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 هو إعادة خلق للواقع من خلال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جهات نظر القائمين بالاتصال</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285750" indent="-285750" algn="just" rtl="1">
              <a:lnSpc>
                <a:spcPct val="107000"/>
              </a:lnSpc>
              <a:spcAft>
                <a:spcPts val="800"/>
              </a:spcAft>
              <a:buFont typeface="Symbol" panose="05050102010706020507" pitchFamily="18" charset="2"/>
              <a:buChar char="-"/>
            </a:pP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المبدأ الثاني</a:t>
            </a:r>
            <a:r>
              <a:rPr lang="ar-DZ"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المضامين الإعلامية يتم إنتاجها وتوزيعها من خلال بيئـة تُجاريـة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يجب أن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المضامين الإعلامية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نتجها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مؤسسات لها سياسة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جارية وتحتـاج إلى تحقيق أرباح من خلال الإعلانات، لذا ف</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نها تقوم بجذب أكبر عدد من الجمهور</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171450" indent="-171450" algn="just" rtl="1">
              <a:lnSpc>
                <a:spcPct val="107000"/>
              </a:lnSpc>
              <a:spcAft>
                <a:spcPts val="800"/>
              </a:spcAft>
              <a:buFont typeface="Symbol" panose="05050102010706020507" pitchFamily="18" charset="2"/>
              <a:buChar char="-"/>
            </a:pPr>
            <a:r>
              <a:rPr lang="fr-FR" sz="2400" dirty="0">
                <a:solidFill>
                  <a:schemeClr val="accent5"/>
                </a:solidFill>
              </a:rPr>
              <a:t> </a:t>
            </a:r>
            <a:r>
              <a:rPr lang="ar-SA" sz="2400" b="1" dirty="0">
                <a:solidFill>
                  <a:schemeClr val="accent5"/>
                </a:solidFill>
              </a:rPr>
              <a:t>المبدأ الثالث</a:t>
            </a:r>
            <a:r>
              <a:rPr lang="ar-DZ" sz="2400" b="1" dirty="0">
                <a:solidFill>
                  <a:schemeClr val="accent5"/>
                </a:solidFill>
              </a:rPr>
              <a:t>:</a:t>
            </a:r>
            <a:r>
              <a:rPr lang="ar-SA" sz="2400" dirty="0">
                <a:solidFill>
                  <a:schemeClr val="accent5"/>
                </a:solidFill>
              </a:rPr>
              <a:t> </a:t>
            </a:r>
            <a:r>
              <a:rPr lang="ar-SA" sz="2400" dirty="0"/>
              <a:t>المضامين الإعلامية يتم</a:t>
            </a:r>
            <a:r>
              <a:rPr lang="ar-DZ" sz="2400" dirty="0"/>
              <a:t>ُّ</a:t>
            </a:r>
            <a:r>
              <a:rPr lang="ar-SA" sz="2400" dirty="0"/>
              <a:t> إنتاجها من خلال بيئة سياسية: يجب أن ن</a:t>
            </a:r>
            <a:r>
              <a:rPr lang="ar-DZ" sz="2400" dirty="0"/>
              <a:t>َ</a:t>
            </a:r>
            <a:r>
              <a:rPr lang="ar-SA" sz="2400" dirty="0"/>
              <a:t>ع</a:t>
            </a:r>
            <a:r>
              <a:rPr lang="ar-DZ" sz="2400" dirty="0"/>
              <a:t>ِ</a:t>
            </a:r>
            <a:r>
              <a:rPr lang="ar-SA" sz="2400" dirty="0"/>
              <a:t>ي أن المضامين الإعلامية تنتجها مؤسسات إعلامية خاضعة لقرارات وتنظيمات وقيـود ت</a:t>
            </a:r>
            <a:r>
              <a:rPr lang="ar-DZ" sz="2400" dirty="0"/>
              <a:t>َ</a:t>
            </a:r>
            <a:r>
              <a:rPr lang="ar-SA" sz="2400" dirty="0"/>
              <a:t>ضـعها الحكومة عليها</a:t>
            </a:r>
            <a:r>
              <a:rPr lang="ar-DZ" sz="2400" dirty="0"/>
              <a:t>،</a:t>
            </a:r>
            <a:r>
              <a:rPr lang="ar-SA" sz="2400" dirty="0"/>
              <a:t> مم</a:t>
            </a:r>
            <a:r>
              <a:rPr lang="ar-DZ" sz="2400" dirty="0"/>
              <a:t>َّ</a:t>
            </a:r>
            <a:r>
              <a:rPr lang="ar-SA" sz="2400" dirty="0"/>
              <a:t>ا ي</a:t>
            </a:r>
            <a:r>
              <a:rPr lang="ar-DZ" sz="2400" dirty="0"/>
              <a:t>ُ</a:t>
            </a:r>
            <a:r>
              <a:rPr lang="ar-SA" sz="2400" dirty="0" err="1"/>
              <a:t>ؤث</a:t>
            </a:r>
            <a:r>
              <a:rPr lang="ar-DZ" sz="2400" dirty="0"/>
              <a:t>ِّ</a:t>
            </a:r>
            <a:r>
              <a:rPr lang="ar-SA" sz="2400" dirty="0"/>
              <a:t>ر على طريقة م</a:t>
            </a:r>
            <a:r>
              <a:rPr lang="ar-DZ" sz="2400" dirty="0"/>
              <a:t>ٌ</a:t>
            </a:r>
            <a:r>
              <a:rPr lang="ar-SA" sz="2400" dirty="0" err="1"/>
              <a:t>عالجة</a:t>
            </a:r>
            <a:r>
              <a:rPr lang="ar-SA" sz="2400" dirty="0"/>
              <a:t> المضامين الإعلامية</a:t>
            </a:r>
            <a:r>
              <a:rPr lang="fr-FR" sz="2400" dirty="0"/>
              <a:t>. </a:t>
            </a:r>
          </a:p>
          <a:p>
            <a:pPr marL="171450" indent="-171450" algn="just" rtl="1">
              <a:lnSpc>
                <a:spcPct val="107000"/>
              </a:lnSpc>
              <a:spcAft>
                <a:spcPts val="800"/>
              </a:spcAft>
              <a:buFont typeface="Symbol" panose="05050102010706020507" pitchFamily="18" charset="2"/>
              <a:buChar char="-"/>
            </a:pP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42171623"/>
      </p:ext>
    </p:extLst>
  </p:cSld>
  <p:clrMapOvr>
    <a:masterClrMapping/>
  </p:clrMapOvr>
  <p:transition spd="slow" advTm="2137">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F408C-F7D6-DCDB-113F-03796F45189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8E87FB7-0327-79C4-416C-B17BAE8BEEF0}"/>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المبادئ الأساسية للتربية الإعلامية</a:t>
            </a:r>
          </a:p>
        </p:txBody>
      </p:sp>
      <p:sp>
        <p:nvSpPr>
          <p:cNvPr id="29" name="Rectangle 28">
            <a:extLst>
              <a:ext uri="{FF2B5EF4-FFF2-40B4-BE49-F238E27FC236}">
                <a16:creationId xmlns:a16="http://schemas.microsoft.com/office/drawing/2014/main" id="{7609A31F-8A23-963A-BA7D-59E593A0943C}"/>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92E769-53AA-6586-04B7-E8C9BADE2F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6CD3468-72CE-2A5F-F640-3E742707E3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BC4ABFD7-563C-3159-BB43-79B7600BE78B}"/>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0EBC9EEE-938A-DB3A-53CE-0B26201F49C3}"/>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18454592-AA58-5345-64F3-AC374CD6D0C3}"/>
              </a:ext>
            </a:extLst>
          </p:cNvPr>
          <p:cNvSpPr txBox="1"/>
          <p:nvPr/>
        </p:nvSpPr>
        <p:spPr>
          <a:xfrm>
            <a:off x="1578543" y="1363757"/>
            <a:ext cx="9355756" cy="5019707"/>
          </a:xfrm>
          <a:prstGeom prst="rect">
            <a:avLst/>
          </a:prstGeom>
          <a:noFill/>
        </p:spPr>
        <p:txBody>
          <a:bodyPr wrap="square">
            <a:spAutoFit/>
          </a:bodyPr>
          <a:lstStyle/>
          <a:p>
            <a:pPr algn="just" rtl="1">
              <a:lnSpc>
                <a:spcPct val="107000"/>
              </a:lnSpc>
              <a:spcAft>
                <a:spcPts val="800"/>
              </a:spcAft>
              <a:buNone/>
            </a:pPr>
            <a:r>
              <a:rPr lang="fr-FR" sz="2400" b="1" kern="100" dirty="0">
                <a:solidFill>
                  <a:schemeClr val="accent5"/>
                </a:solidFill>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solidFill>
                  <a:schemeClr val="accent5"/>
                </a:solidFill>
                <a:effectLst/>
                <a:latin typeface="Calibri" panose="020F0502020204030204" pitchFamily="34" charset="0"/>
                <a:ea typeface="Calibri" panose="020F0502020204030204" pitchFamily="34" charset="0"/>
              </a:rPr>
              <a:t> </a:t>
            </a:r>
            <a:r>
              <a:rPr lang="ar-SA" sz="2400" b="1" kern="100" dirty="0">
                <a:solidFill>
                  <a:schemeClr val="accent5"/>
                </a:solidFill>
                <a:effectLst/>
                <a:latin typeface="Calibri" panose="020F0502020204030204" pitchFamily="34" charset="0"/>
                <a:ea typeface="Calibri" panose="020F0502020204030204" pitchFamily="34" charset="0"/>
              </a:rPr>
              <a:t>المبدأ الرابع</a:t>
            </a:r>
            <a:r>
              <a:rPr lang="ar-DZ" sz="2400" b="1" kern="100" dirty="0">
                <a:solidFill>
                  <a:schemeClr val="accent5"/>
                </a:solidFill>
                <a:effectLst/>
                <a:latin typeface="Calibri" panose="020F0502020204030204" pitchFamily="34" charset="0"/>
                <a:ea typeface="Calibri" panose="020F0502020204030204" pitchFamily="34" charset="0"/>
              </a:rPr>
              <a:t>:</a:t>
            </a:r>
            <a:r>
              <a:rPr lang="ar-SA" sz="2400" kern="100" dirty="0">
                <a:solidFill>
                  <a:schemeClr val="accent5"/>
                </a:solidFill>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المضامين الإعلامية تُقد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بأشكال مختلفة عبر وسائل الإعلام: يجـب أن ن</a:t>
            </a:r>
            <a:r>
              <a:rPr lang="ar-DZ" sz="2400" kern="100" dirty="0">
                <a:effectLst/>
                <a:latin typeface="Calibri" panose="020F0502020204030204" pitchFamily="34" charset="0"/>
                <a:ea typeface="Calibri" panose="020F0502020204030204" pitchFamily="34" charset="0"/>
              </a:rPr>
              <a:t>درك َّ</a:t>
            </a:r>
            <a:r>
              <a:rPr lang="ar-SA" sz="2400" kern="100" dirty="0">
                <a:effectLst/>
                <a:latin typeface="Calibri" panose="020F0502020204030204" pitchFamily="34" charset="0"/>
                <a:ea typeface="Calibri" panose="020F0502020204030204" pitchFamily="34" charset="0"/>
              </a:rPr>
              <a:t> المضامين الإعلامية تُقدم بأشكال متنوعة عبر وسائل الإعلام سواء كانت أخبار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أو إعلانات أو دراما، وعلى الجمهور أن يدرك الفروق بين هذه الأشكال، بالإضافة إلـى معرفـة الفروق بين كل وسيلة وأخرى من وسائل الإعلام، أي طبيعتها</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b="1" kern="100" dirty="0">
                <a:solidFill>
                  <a:schemeClr val="accent5"/>
                </a:solidFill>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solidFill>
                  <a:schemeClr val="accent5"/>
                </a:solidFill>
                <a:effectLst/>
                <a:latin typeface="Calibri" panose="020F0502020204030204" pitchFamily="34" charset="0"/>
                <a:ea typeface="Calibri" panose="020F0502020204030204" pitchFamily="34" charset="0"/>
              </a:rPr>
              <a:t> </a:t>
            </a:r>
            <a:r>
              <a:rPr lang="ar-SA" sz="2400" b="1" kern="100" dirty="0">
                <a:solidFill>
                  <a:schemeClr val="accent5"/>
                </a:solidFill>
                <a:effectLst/>
                <a:latin typeface="Calibri" panose="020F0502020204030204" pitchFamily="34" charset="0"/>
                <a:ea typeface="Calibri" panose="020F0502020204030204" pitchFamily="34" charset="0"/>
              </a:rPr>
              <a:t>المبدأ الخامس:</a:t>
            </a:r>
            <a:r>
              <a:rPr lang="ar-SA" sz="2400" kern="100" dirty="0">
                <a:solidFill>
                  <a:schemeClr val="accent5"/>
                </a:solidFill>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ؤث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 المضامين الإعلامية على إدراك الجمهور لمجتمعه وواقعه: أي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الجمهور قد يدرك واقعه ومجتمعه من خلال ما تُقدمه وسائل الإعلام، وأكبر مثال على ذلك الصورة النمطية لبعض الأفراد أو الشعوب في وسائل الإعلام، والتي </a:t>
            </a:r>
            <a:r>
              <a:rPr lang="ar-SA" sz="2400" kern="100" dirty="0" err="1">
                <a:effectLst/>
                <a:latin typeface="Calibri" panose="020F0502020204030204" pitchFamily="34" charset="0"/>
                <a:ea typeface="Calibri" panose="020F0502020204030204" pitchFamily="34" charset="0"/>
              </a:rPr>
              <a:t>يتأث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 بهـا الكثيـر مـن الأفراد المتلقيين</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kern="100" dirty="0">
                <a:solidFill>
                  <a:schemeClr val="accent5"/>
                </a:solidFill>
                <a:effectLst/>
                <a:latin typeface="Calibri" panose="020F0502020204030204" pitchFamily="34" charset="0"/>
                <a:ea typeface="Calibri" panose="020F0502020204030204" pitchFamily="34" charset="0"/>
                <a:sym typeface="Symbol" panose="05050102010706020507" pitchFamily="18" charset="2"/>
              </a:rPr>
              <a:t></a:t>
            </a:r>
            <a:r>
              <a:rPr lang="fr-FR" sz="2400" kern="100" dirty="0">
                <a:solidFill>
                  <a:schemeClr val="accent5"/>
                </a:solidFill>
                <a:effectLst/>
                <a:latin typeface="Calibri" panose="020F0502020204030204" pitchFamily="34" charset="0"/>
                <a:ea typeface="Calibri" panose="020F0502020204030204" pitchFamily="34" charset="0"/>
              </a:rPr>
              <a:t> </a:t>
            </a:r>
            <a:r>
              <a:rPr lang="ar-SA" sz="2400" b="1" kern="100" dirty="0">
                <a:solidFill>
                  <a:schemeClr val="accent5"/>
                </a:solidFill>
                <a:effectLst/>
                <a:latin typeface="Calibri" panose="020F0502020204030204" pitchFamily="34" charset="0"/>
                <a:ea typeface="Calibri" panose="020F0502020204030204" pitchFamily="34" charset="0"/>
              </a:rPr>
              <a:t>المبدأ السادس</a:t>
            </a:r>
            <a:r>
              <a:rPr lang="ar-SA" sz="2400" kern="100" dirty="0">
                <a:solidFill>
                  <a:schemeClr val="accent5"/>
                </a:solidFill>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الجمهور متلقي إيجابي للمضامين الإعلامية: أي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الجمهور يجب أن يكون إيجابيا أثناء تلق</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يه للمضامين الإعلامية من خلال تفاعله مع هـذه المضـامين، و </a:t>
            </a:r>
            <a:r>
              <a:rPr lang="ar-SA" sz="2400" kern="100" dirty="0">
                <a:latin typeface="Calibri" panose="020F0502020204030204" pitchFamily="34" charset="0"/>
                <a:ea typeface="Calibri" panose="020F0502020204030204" pitchFamily="34" charset="0"/>
              </a:rPr>
              <a:t>موافقته </a:t>
            </a:r>
            <a:r>
              <a:rPr lang="ar-DZ" sz="2400" kern="100" dirty="0">
                <a:latin typeface="Calibri" panose="020F0502020204030204" pitchFamily="34" charset="0"/>
                <a:ea typeface="Calibri" panose="020F0502020204030204" pitchFamily="34" charset="0"/>
              </a:rPr>
              <a:t>على </a:t>
            </a:r>
            <a:r>
              <a:rPr lang="ar-SA" sz="2400" kern="100" dirty="0">
                <a:effectLst/>
                <a:latin typeface="Calibri" panose="020F0502020204030204" pitchFamily="34" charset="0"/>
                <a:ea typeface="Calibri" panose="020F0502020204030204" pitchFamily="34" charset="0"/>
              </a:rPr>
              <a:t>محددات التربية الإعلامية </a:t>
            </a:r>
            <a:r>
              <a:rPr lang="ar-DZ" sz="2400" kern="100" dirty="0">
                <a:latin typeface="Calibri" panose="020F0502020204030204" pitchFamily="34" charset="0"/>
                <a:ea typeface="Calibri" panose="020F0502020204030204" pitchFamily="34" charset="0"/>
              </a:rPr>
              <a:t>و</a:t>
            </a:r>
            <a:r>
              <a:rPr lang="ar-SA" sz="2400" kern="100" dirty="0">
                <a:effectLst/>
                <a:latin typeface="Calibri" panose="020F0502020204030204" pitchFamily="34" charset="0"/>
                <a:ea typeface="Calibri" panose="020F0502020204030204" pitchFamily="34" charset="0"/>
              </a:rPr>
              <a:t>على كل ما يقدم له على أنه أمر مُسلَّم به دون تحليل أو نقد أو تغيير هذه المضامين إذا كانت سيئة.</a:t>
            </a: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971759895"/>
      </p:ext>
    </p:extLst>
  </p:cSld>
  <p:clrMapOvr>
    <a:masterClrMapping/>
  </p:clrMapOvr>
  <p:transition spd="slow" advTm="2137">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C1C72-F74C-017E-6C81-C5600FDB56C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711EBEC-E9E4-AB2B-4628-CFDDE1C092F8}"/>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مداخل التربية الإعلامية</a:t>
            </a:r>
          </a:p>
        </p:txBody>
      </p:sp>
      <p:sp>
        <p:nvSpPr>
          <p:cNvPr id="29" name="Rectangle 28">
            <a:extLst>
              <a:ext uri="{FF2B5EF4-FFF2-40B4-BE49-F238E27FC236}">
                <a16:creationId xmlns:a16="http://schemas.microsoft.com/office/drawing/2014/main" id="{35DC962F-C375-78A7-C0F5-B551FE22586F}"/>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EC82DC-CDEF-425F-CBED-6D860E9233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0E7FB8A-3D49-3F83-C8FD-EF2C585862B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FC928CD6-DFC0-B096-F93C-EF203593DEB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FE0C8A49-6002-0C7C-895F-BC8392622628}"/>
              </a:ext>
            </a:extLst>
          </p:cNvPr>
          <p:cNvSpPr txBox="1"/>
          <p:nvPr/>
        </p:nvSpPr>
        <p:spPr>
          <a:xfrm>
            <a:off x="3229801" y="1423824"/>
            <a:ext cx="7998714" cy="4639732"/>
          </a:xfrm>
          <a:prstGeom prst="rect">
            <a:avLst/>
          </a:prstGeom>
          <a:noFill/>
        </p:spPr>
        <p:txBody>
          <a:bodyPr wrap="square">
            <a:spAutoFit/>
          </a:bodyPr>
          <a:lstStyle/>
          <a:p>
            <a:pPr marL="457200"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rPr>
              <a:t>أولا</a:t>
            </a:r>
            <a:r>
              <a:rPr lang="ar-DZ" sz="2400" b="1" kern="100" dirty="0">
                <a:solidFill>
                  <a:srgbClr val="EE0000"/>
                </a:solidFill>
                <a:effectLst/>
                <a:latin typeface="Calibri" panose="020F0502020204030204" pitchFamily="34" charset="0"/>
                <a:ea typeface="Calibri" panose="020F0502020204030204" pitchFamily="34" charset="0"/>
              </a:rPr>
              <a:t>ً</a:t>
            </a:r>
            <a:r>
              <a:rPr lang="ar-SA" sz="2400" b="1" kern="100" dirty="0">
                <a:solidFill>
                  <a:srgbClr val="EE0000"/>
                </a:solidFill>
                <a:effectLst/>
                <a:latin typeface="Calibri" panose="020F0502020204030204" pitchFamily="34" charset="0"/>
                <a:ea typeface="Calibri" panose="020F0502020204030204" pitchFamily="34" charset="0"/>
              </a:rPr>
              <a:t>: المدخل الفلسفي</a:t>
            </a:r>
            <a:r>
              <a:rPr lang="fr-FR" sz="2400" b="1"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تم بفهم الأس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 </a:t>
            </a:r>
            <a:r>
              <a:rPr lang="ar-SA" sz="2400" kern="100" dirty="0" err="1">
                <a:effectLst/>
                <a:latin typeface="Calibri" panose="020F0502020204030204" pitchFamily="34" charset="0"/>
                <a:ea typeface="Calibri" panose="020F0502020204030204" pitchFamily="34" charset="0"/>
              </a:rPr>
              <a:t>والر</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ؤى</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التي تقوم عليها التربية الإعلامية لتوجيه كل الجوانب المنهجية والتطبيقية</a:t>
            </a:r>
            <a:r>
              <a:rPr lang="fr-FR" sz="2400" kern="100" dirty="0">
                <a:effectLst/>
                <a:latin typeface="Calibri" panose="020F0502020204030204" pitchFamily="34" charset="0"/>
                <a:ea typeface="Calibri" panose="020F0502020204030204" pitchFamily="34" charset="0"/>
              </a:rPr>
              <a:t>.</a:t>
            </a:r>
          </a:p>
          <a:p>
            <a:pPr lvl="0" algn="just" rtl="1">
              <a:lnSpc>
                <a:spcPct val="107000"/>
              </a:lnSpc>
              <a:spcAft>
                <a:spcPts val="800"/>
              </a:spcAft>
            </a:pPr>
            <a:r>
              <a:rPr lang="ar-DZ" sz="2400" b="1" kern="100" dirty="0">
                <a:solidFill>
                  <a:schemeClr val="accent5"/>
                </a:solidFill>
                <a:effectLst/>
                <a:latin typeface="Calibri" panose="020F0502020204030204" pitchFamily="34" charset="0"/>
                <a:ea typeface="Calibri" panose="020F0502020204030204" pitchFamily="34" charset="0"/>
              </a:rPr>
              <a:t>1- </a:t>
            </a:r>
            <a:r>
              <a:rPr lang="ar-SA" sz="2400" b="1" kern="100" dirty="0">
                <a:solidFill>
                  <a:schemeClr val="accent5"/>
                </a:solidFill>
                <a:effectLst/>
                <a:latin typeface="Calibri" panose="020F0502020204030204" pitchFamily="34" charset="0"/>
                <a:ea typeface="Calibri" panose="020F0502020204030204" pitchFamily="34" charset="0"/>
              </a:rPr>
              <a:t>مدخل </a:t>
            </a:r>
            <a:r>
              <a:rPr lang="ar-DZ" sz="2400" b="1" kern="100" dirty="0">
                <a:solidFill>
                  <a:schemeClr val="accent5"/>
                </a:solidFill>
                <a:effectLst/>
                <a:latin typeface="Calibri" panose="020F0502020204030204" pitchFamily="34" charset="0"/>
                <a:ea typeface="Calibri" panose="020F0502020204030204" pitchFamily="34" charset="0"/>
              </a:rPr>
              <a:t>إِ</a:t>
            </a:r>
            <a:r>
              <a:rPr lang="ar-SA" sz="2400" b="1" kern="100" dirty="0" err="1">
                <a:solidFill>
                  <a:schemeClr val="accent5"/>
                </a:solidFill>
                <a:effectLst/>
                <a:latin typeface="Calibri" panose="020F0502020204030204" pitchFamily="34" charset="0"/>
                <a:ea typeface="Calibri" panose="020F0502020204030204" pitchFamily="34" charset="0"/>
              </a:rPr>
              <a:t>عتدال</a:t>
            </a:r>
            <a:r>
              <a:rPr lang="ar-SA" sz="2400" b="1" kern="100" dirty="0">
                <a:solidFill>
                  <a:schemeClr val="accent5"/>
                </a:solidFill>
                <a:effectLst/>
                <a:latin typeface="Calibri" panose="020F0502020204030204" pitchFamily="34" charset="0"/>
                <a:ea typeface="Calibri" panose="020F0502020204030204" pitchFamily="34" charset="0"/>
              </a:rPr>
              <a:t> الت</a:t>
            </a:r>
            <a:r>
              <a:rPr lang="ar-DZ" sz="2400" b="1" kern="100" dirty="0">
                <a:solidFill>
                  <a:schemeClr val="accent5"/>
                </a:solidFill>
                <a:effectLst/>
                <a:latin typeface="Calibri" panose="020F0502020204030204" pitchFamily="34" charset="0"/>
                <a:ea typeface="Calibri" panose="020F0502020204030204" pitchFamily="34" charset="0"/>
              </a:rPr>
              <a:t>َّ</a:t>
            </a:r>
            <a:r>
              <a:rPr lang="ar-SA" sz="2400" b="1" kern="100" dirty="0">
                <a:solidFill>
                  <a:schemeClr val="accent5"/>
                </a:solidFill>
                <a:effectLst/>
                <a:latin typeface="Calibri" panose="020F0502020204030204" pitchFamily="34" charset="0"/>
                <a:ea typeface="Calibri" panose="020F0502020204030204" pitchFamily="34" charset="0"/>
              </a:rPr>
              <a:t>أثير (الحماية)</a:t>
            </a:r>
            <a:r>
              <a:rPr lang="fr-FR" sz="2400" b="1" kern="100" dirty="0">
                <a:solidFill>
                  <a:schemeClr val="accent5"/>
                </a:solidFill>
                <a:effectLst/>
                <a:latin typeface="Calibri" panose="020F0502020204030204" pitchFamily="34" charset="0"/>
                <a:ea typeface="Calibri" panose="020F0502020204030204" pitchFamily="34" charset="0"/>
              </a:rPr>
              <a:t>:</a:t>
            </a:r>
          </a:p>
          <a:p>
            <a:pPr marL="2286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يرك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على حماية الأطفال من تأثيرات الإعلام </a:t>
            </a:r>
            <a:r>
              <a:rPr lang="ar-SA" sz="2400" kern="100" dirty="0" err="1">
                <a:effectLst/>
                <a:latin typeface="Calibri" panose="020F0502020204030204" pitchFamily="34" charset="0"/>
                <a:ea typeface="Calibri" panose="020F0502020204030204" pitchFamily="34" charset="0"/>
              </a:rPr>
              <a:t>الض</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ارة</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يفترض أن النشء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تلق</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ون</a:t>
            </a:r>
            <a:r>
              <a:rPr lang="ar-SA" sz="2400" kern="100" dirty="0">
                <a:effectLst/>
                <a:latin typeface="Calibri" panose="020F0502020204030204" pitchFamily="34" charset="0"/>
                <a:ea typeface="Calibri" panose="020F0502020204030204" pitchFamily="34" charset="0"/>
              </a:rPr>
              <a:t> سلبيون ويحتاجون لتوجيه وحماية المعلمين</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كان شائعًا من الستينيات حتى الثمانينيات، وساهم في برامج اليونسكو للتربية الإعلامية</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القصور: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إلى التركيز على السلبي فقط، ما قد يؤدي لمقاومة الطلاب للتوجيه المباشر</a:t>
            </a:r>
            <a:r>
              <a:rPr lang="fr-FR" sz="2400" kern="1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3077653323"/>
      </p:ext>
    </p:extLst>
  </p:cSld>
  <p:clrMapOvr>
    <a:masterClrMapping/>
  </p:clrMapOvr>
  <p:transition spd="slow" advTm="2137">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B1DC9-53F0-210A-8CD2-936C033CA6F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D7521A8-CBD0-B473-F51C-A0361ED6ACA4}"/>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مداخل التربية الإعلامية</a:t>
            </a:r>
          </a:p>
        </p:txBody>
      </p:sp>
      <p:sp>
        <p:nvSpPr>
          <p:cNvPr id="29" name="Rectangle 28">
            <a:extLst>
              <a:ext uri="{FF2B5EF4-FFF2-40B4-BE49-F238E27FC236}">
                <a16:creationId xmlns:a16="http://schemas.microsoft.com/office/drawing/2014/main" id="{BEADD44F-3D86-6BD4-FA3C-85AD2D7CF112}"/>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2DAA2AE-18F4-F84F-56E2-2D4DC97FF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D834278-CD96-79F6-FA58-A96F6859C32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F3A16740-5AE2-E177-EF46-004FC41004F1}"/>
              </a:ext>
            </a:extLst>
          </p:cNvPr>
          <p:cNvSpPr txBox="1"/>
          <p:nvPr/>
        </p:nvSpPr>
        <p:spPr>
          <a:xfrm>
            <a:off x="1941292" y="1423824"/>
            <a:ext cx="9290304" cy="4742324"/>
          </a:xfrm>
          <a:prstGeom prst="rect">
            <a:avLst/>
          </a:prstGeom>
          <a:noFill/>
        </p:spPr>
        <p:txBody>
          <a:bodyPr wrap="square">
            <a:spAutoFit/>
          </a:bodyPr>
          <a:lstStyle/>
          <a:p>
            <a:pPr marL="457200" algn="just" rtl="1">
              <a:lnSpc>
                <a:spcPct val="107000"/>
              </a:lnSpc>
              <a:spcAft>
                <a:spcPts val="800"/>
              </a:spcAft>
              <a:buNone/>
            </a:pPr>
            <a:r>
              <a:rPr lang="ar-DZ" sz="2400" b="1" kern="100" dirty="0">
                <a:solidFill>
                  <a:schemeClr val="accent5"/>
                </a:solidFill>
                <a:effectLst/>
                <a:latin typeface="Calibri" panose="020F0502020204030204" pitchFamily="34" charset="0"/>
                <a:ea typeface="Calibri" panose="020F0502020204030204" pitchFamily="34" charset="0"/>
              </a:rPr>
              <a:t>2- </a:t>
            </a:r>
            <a:r>
              <a:rPr lang="ar-SA" sz="2400" b="1" kern="100" dirty="0">
                <a:solidFill>
                  <a:schemeClr val="accent5"/>
                </a:solidFill>
                <a:effectLst/>
                <a:latin typeface="Calibri" panose="020F0502020204030204" pitchFamily="34" charset="0"/>
                <a:ea typeface="Calibri" panose="020F0502020204030204" pitchFamily="34" charset="0"/>
              </a:rPr>
              <a:t>مدخل الدراسات الثقافية</a:t>
            </a:r>
            <a:r>
              <a:rPr lang="fr-FR" sz="2400" b="1" kern="100" dirty="0">
                <a:solidFill>
                  <a:schemeClr val="accent5"/>
                </a:solidFill>
                <a:effectLst/>
                <a:latin typeface="Calibri" panose="020F0502020204030204" pitchFamily="34" charset="0"/>
                <a:ea typeface="Calibri" panose="020F0502020204030204" pitchFamily="34" charset="0"/>
              </a:rPr>
              <a:t>:</a:t>
            </a:r>
            <a:endParaRPr lang="fr-FR" sz="2400" kern="100" dirty="0">
              <a:solidFill>
                <a:schemeClr val="accent5"/>
              </a:solidFill>
              <a:effectLst/>
              <a:latin typeface="Calibri" panose="020F0502020204030204" pitchFamily="34" charset="0"/>
              <a:ea typeface="Calibri" panose="020F0502020204030204" pitchFamily="34" charset="0"/>
            </a:endParaRP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يرك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على خبرات الطلاب وتجاربهم الثقافية مع الإعلام</a:t>
            </a:r>
            <a:r>
              <a:rPr lang="fr-FR" sz="2400" kern="100" dirty="0">
                <a:effectLst/>
                <a:latin typeface="Calibri" panose="020F0502020204030204" pitchFamily="34" charset="0"/>
                <a:ea typeface="Calibri" panose="020F0502020204030204" pitchFamily="34" charset="0"/>
              </a:rPr>
              <a:t>.</a:t>
            </a: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يشجع على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ستمتاع</a:t>
            </a:r>
            <a:r>
              <a:rPr lang="ar-SA" sz="2400" kern="100" dirty="0">
                <a:effectLst/>
                <a:latin typeface="Calibri" panose="020F0502020204030204" pitchFamily="34" charset="0"/>
                <a:ea typeface="Calibri" panose="020F0502020204030204" pitchFamily="34" charset="0"/>
              </a:rPr>
              <a:t> بالمحتوى مع تطوير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 والتحليل للفهم العميق للرسائل الإعلامية</a:t>
            </a:r>
            <a:r>
              <a:rPr lang="fr-FR" sz="2400" kern="100" dirty="0">
                <a:effectLst/>
                <a:latin typeface="Calibri" panose="020F0502020204030204" pitchFamily="34" charset="0"/>
                <a:ea typeface="Calibri" panose="020F0502020204030204" pitchFamily="34" charset="0"/>
              </a:rPr>
              <a:t>.</a:t>
            </a: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الهدف: تمكين الطلاب لي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صبحوا مستهلكين واعين قادرين على إنتاج المعرفة بأنفسهم</a:t>
            </a:r>
            <a:r>
              <a:rPr lang="fr-FR" sz="2400" kern="100" dirty="0">
                <a:effectLst/>
                <a:latin typeface="Calibri" panose="020F0502020204030204" pitchFamily="34" charset="0"/>
                <a:ea typeface="Calibri" panose="020F0502020204030204" pitchFamily="34" charset="0"/>
              </a:rPr>
              <a:t>.</a:t>
            </a:r>
          </a:p>
          <a:p>
            <a:pPr marL="457200" algn="just" rtl="1">
              <a:lnSpc>
                <a:spcPct val="107000"/>
              </a:lnSpc>
              <a:spcAft>
                <a:spcPts val="800"/>
              </a:spcAft>
              <a:buNone/>
            </a:pPr>
            <a:r>
              <a:rPr lang="ar-DZ" sz="2400" b="1" kern="100" dirty="0">
                <a:solidFill>
                  <a:schemeClr val="accent5"/>
                </a:solidFill>
                <a:effectLst/>
                <a:latin typeface="Calibri" panose="020F0502020204030204" pitchFamily="34" charset="0"/>
                <a:ea typeface="Calibri" panose="020F0502020204030204" pitchFamily="34" charset="0"/>
              </a:rPr>
              <a:t>3- </a:t>
            </a:r>
            <a:r>
              <a:rPr lang="ar-SA" sz="2400" b="1" kern="100" dirty="0">
                <a:solidFill>
                  <a:schemeClr val="accent5"/>
                </a:solidFill>
                <a:effectLst/>
                <a:latin typeface="Calibri" panose="020F0502020204030204" pitchFamily="34" charset="0"/>
                <a:ea typeface="Calibri" panose="020F0502020204030204" pitchFamily="34" charset="0"/>
              </a:rPr>
              <a:t>مدخل الت</a:t>
            </a:r>
            <a:r>
              <a:rPr lang="ar-DZ" sz="2400" b="1" kern="100" dirty="0">
                <a:solidFill>
                  <a:schemeClr val="accent5"/>
                </a:solidFill>
                <a:effectLst/>
                <a:latin typeface="Calibri" panose="020F0502020204030204" pitchFamily="34" charset="0"/>
                <a:ea typeface="Calibri" panose="020F0502020204030204" pitchFamily="34" charset="0"/>
              </a:rPr>
              <a:t>َّ</a:t>
            </a:r>
            <a:r>
              <a:rPr lang="ar-SA" sz="2400" b="1" kern="100" dirty="0">
                <a:solidFill>
                  <a:schemeClr val="accent5"/>
                </a:solidFill>
                <a:effectLst/>
                <a:latin typeface="Calibri" panose="020F0502020204030204" pitchFamily="34" charset="0"/>
                <a:ea typeface="Calibri" panose="020F0502020204030204" pitchFamily="34" charset="0"/>
              </a:rPr>
              <a:t>مكين</a:t>
            </a:r>
            <a:r>
              <a:rPr lang="fr-FR" sz="2400" b="1" kern="100" dirty="0">
                <a:solidFill>
                  <a:schemeClr val="accent5"/>
                </a:solidFill>
                <a:effectLst/>
                <a:latin typeface="Calibri" panose="020F0502020204030204" pitchFamily="34" charset="0"/>
                <a:ea typeface="Calibri" panose="020F0502020204030204" pitchFamily="34" charset="0"/>
              </a:rPr>
              <a:t>:</a:t>
            </a:r>
            <a:endParaRPr lang="fr-FR" sz="2400" kern="100" dirty="0">
              <a:solidFill>
                <a:schemeClr val="accent5"/>
              </a:solidFill>
              <a:effectLst/>
              <a:latin typeface="Calibri" panose="020F0502020204030204" pitchFamily="34" charset="0"/>
              <a:ea typeface="Calibri" panose="020F0502020204030204" pitchFamily="34" charset="0"/>
            </a:endParaRP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يجمع بين مزايا المدخلين السابقين، بعيدًا عن التوجه السلبي أو المبالغة في الإيجابية</a:t>
            </a:r>
            <a:r>
              <a:rPr lang="fr-FR" sz="2400" kern="100" dirty="0">
                <a:effectLst/>
                <a:latin typeface="Calibri" panose="020F0502020204030204" pitchFamily="34" charset="0"/>
                <a:ea typeface="Calibri" panose="020F0502020204030204" pitchFamily="34" charset="0"/>
              </a:rPr>
              <a:t>.</a:t>
            </a: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التربية الإعلامية هنا تهدف للفهم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قدي والوعي الشامل دون حصر الطلاب في حماية أو تسلية فقط</a:t>
            </a:r>
            <a:r>
              <a:rPr lang="ar-DZ" sz="2400" kern="100" dirty="0">
                <a:effectLst/>
                <a:latin typeface="Calibri" panose="020F0502020204030204" pitchFamily="34" charset="0"/>
                <a:ea typeface="Calibri" panose="020F0502020204030204" pitchFamily="34" charset="0"/>
              </a:rPr>
              <a:t>.</a:t>
            </a:r>
            <a:endParaRPr lang="ar-DZ" sz="2400" kern="100" dirty="0">
              <a:latin typeface="Calibri" panose="020F0502020204030204" pitchFamily="34" charset="0"/>
              <a:ea typeface="Calibri" panose="020F0502020204030204" pitchFamily="34" charset="0"/>
            </a:endParaRP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التربية الإعلامية الحديثة تحتاج إلى مدخل شامل يجمع بين الحماية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قدية وال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ستفادة</a:t>
            </a:r>
            <a:r>
              <a:rPr lang="ar-SA" sz="2400" kern="100" dirty="0">
                <a:effectLst/>
                <a:latin typeface="Calibri" panose="020F0502020204030204" pitchFamily="34" charset="0"/>
                <a:ea typeface="Calibri" panose="020F0502020204030204" pitchFamily="34" charset="0"/>
              </a:rPr>
              <a:t> الثقافية، مع تمكين الطلاب من التعامل الواعي مع وسائل الإعلام</a:t>
            </a:r>
            <a:r>
              <a:rPr lang="fr-FR" sz="2400" kern="100" dirty="0">
                <a:effectLst/>
                <a:latin typeface="Calibri" panose="020F0502020204030204" pitchFamily="34" charset="0"/>
                <a:ea typeface="Calibri" panose="020F0502020204030204" pitchFamily="34" charset="0"/>
              </a:rPr>
              <a:t>.</a:t>
            </a:r>
          </a:p>
        </p:txBody>
      </p:sp>
      <p:sp>
        <p:nvSpPr>
          <p:cNvPr id="4" name="Rectangle 3">
            <a:extLst>
              <a:ext uri="{FF2B5EF4-FFF2-40B4-BE49-F238E27FC236}">
                <a16:creationId xmlns:a16="http://schemas.microsoft.com/office/drawing/2014/main" id="{6162A921-0990-DDF3-1A7E-A38B36612603}"/>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3400955521"/>
      </p:ext>
    </p:extLst>
  </p:cSld>
  <p:clrMapOvr>
    <a:masterClrMapping/>
  </p:clrMapOvr>
  <p:transition spd="slow" advTm="2137">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A52BD-0BE8-2B97-D219-4AD14B3615E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1E2AC62-4FA8-D593-078C-5A6151F03E64}"/>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مداخل التربية الإعلامية</a:t>
            </a:r>
          </a:p>
        </p:txBody>
      </p:sp>
      <p:sp>
        <p:nvSpPr>
          <p:cNvPr id="29" name="Rectangle 28">
            <a:extLst>
              <a:ext uri="{FF2B5EF4-FFF2-40B4-BE49-F238E27FC236}">
                <a16:creationId xmlns:a16="http://schemas.microsoft.com/office/drawing/2014/main" id="{D293199C-0394-B642-B7D6-69FB51D0EB5C}"/>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2D09E1-1B77-F180-72AD-E003F3FE6E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CA407DE-4531-A0A5-244A-903116754BF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92C456EF-3D2E-50F1-B768-A8C2FAF10CD8}"/>
              </a:ext>
            </a:extLst>
          </p:cNvPr>
          <p:cNvSpPr txBox="1"/>
          <p:nvPr/>
        </p:nvSpPr>
        <p:spPr>
          <a:xfrm>
            <a:off x="4941481" y="1638796"/>
            <a:ext cx="6097772" cy="3249031"/>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rPr>
              <a:t>ثانيا : المداخل المنهجية للتربية الإعلامية</a:t>
            </a:r>
            <a:endParaRPr lang="fr-FR"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None/>
              <a:tabLst>
                <a:tab pos="457200" algn="l"/>
              </a:tabLst>
            </a:pPr>
            <a:r>
              <a:rPr lang="ar-DZ" sz="2400" b="1" kern="100" dirty="0">
                <a:solidFill>
                  <a:schemeClr val="accent5"/>
                </a:solidFill>
                <a:effectLst/>
                <a:latin typeface="Calibri" panose="020F0502020204030204" pitchFamily="34" charset="0"/>
                <a:ea typeface="Calibri" panose="020F0502020204030204" pitchFamily="34" charset="0"/>
              </a:rPr>
              <a:t>1- </a:t>
            </a:r>
            <a:r>
              <a:rPr lang="ar-SA" sz="2400" b="1" kern="100" dirty="0">
                <a:solidFill>
                  <a:schemeClr val="accent5"/>
                </a:solidFill>
                <a:effectLst/>
                <a:latin typeface="Calibri" panose="020F0502020204030204" pitchFamily="34" charset="0"/>
                <a:ea typeface="Calibri" panose="020F0502020204030204" pitchFamily="34" charset="0"/>
              </a:rPr>
              <a:t>المدخل الت</a:t>
            </a:r>
            <a:r>
              <a:rPr lang="ar-DZ" sz="2400" b="1" kern="100" dirty="0">
                <a:solidFill>
                  <a:schemeClr val="accent5"/>
                </a:solidFill>
                <a:effectLst/>
                <a:latin typeface="Calibri" panose="020F0502020204030204" pitchFamily="34" charset="0"/>
                <a:ea typeface="Calibri" panose="020F0502020204030204" pitchFamily="34" charset="0"/>
              </a:rPr>
              <a:t>َّ</a:t>
            </a:r>
            <a:r>
              <a:rPr lang="ar-SA" sz="2400" b="1" kern="100" dirty="0">
                <a:solidFill>
                  <a:schemeClr val="accent5"/>
                </a:solidFill>
                <a:effectLst/>
                <a:latin typeface="Calibri" panose="020F0502020204030204" pitchFamily="34" charset="0"/>
                <a:ea typeface="Calibri" panose="020F0502020204030204" pitchFamily="34" charset="0"/>
              </a:rPr>
              <a:t>كاملي</a:t>
            </a:r>
            <a:r>
              <a:rPr lang="fr-FR" sz="2400" b="1" kern="100" dirty="0">
                <a:solidFill>
                  <a:schemeClr val="accent5"/>
                </a:solidFill>
                <a:effectLst/>
                <a:latin typeface="Calibri" panose="020F0502020204030204" pitchFamily="34" charset="0"/>
                <a:ea typeface="Calibri" panose="020F0502020204030204" pitchFamily="34" charset="0"/>
              </a:rPr>
              <a:t>:</a:t>
            </a:r>
            <a:endParaRPr lang="ar-DZ" sz="2400" b="1" kern="100" dirty="0">
              <a:solidFill>
                <a:schemeClr val="accent5"/>
              </a:solidFill>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rPr>
              <a:t>دمج التربية الإعلامية مع المناهج الدراسية الأخرى</a:t>
            </a:r>
            <a:r>
              <a:rPr lang="ar-DZ" sz="2400" kern="100" dirty="0">
                <a:effectLst/>
                <a:latin typeface="Calibri" panose="020F0502020204030204" pitchFamily="34" charset="0"/>
                <a:ea typeface="Calibri" panose="020F0502020204030204" pitchFamily="34" charset="0"/>
              </a:rPr>
              <a:t>.</a:t>
            </a:r>
          </a:p>
          <a:p>
            <a:pPr marL="342900" lvl="0" indent="-342900" algn="just" rtl="1">
              <a:lnSpc>
                <a:spcPct val="107000"/>
              </a:lnSpc>
              <a:spcAft>
                <a:spcPts val="800"/>
              </a:spcAft>
              <a:buFont typeface="Wingdings" panose="05000000000000000000" pitchFamily="2" charset="2"/>
              <a:buChar char="§"/>
              <a:tabLst>
                <a:tab pos="457200" algn="l"/>
              </a:tabLst>
            </a:pPr>
            <a:r>
              <a:rPr lang="ar-SA" sz="2400" kern="100" dirty="0" err="1">
                <a:effectLst/>
                <a:latin typeface="Calibri" panose="020F0502020204030204" pitchFamily="34" charset="0"/>
                <a:ea typeface="Calibri" panose="020F0502020204030204" pitchFamily="34" charset="0"/>
              </a:rPr>
              <a:t>يت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تضمين أنشطة الإعلام (التصوير، برامج الكمبيوتر، الصوت والصورة)</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ضمن الدروس بشكل مخط</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ط </a:t>
            </a:r>
            <a:r>
              <a:rPr lang="ar-SA" sz="2400" kern="100" dirty="0" err="1">
                <a:effectLst/>
                <a:latin typeface="Calibri" panose="020F0502020204030204" pitchFamily="34" charset="0"/>
                <a:ea typeface="Calibri" panose="020F0502020204030204" pitchFamily="34" charset="0"/>
              </a:rPr>
              <a:t>ومنظ</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rPr>
              <a:t>يربط محتوى التربية الإعلامية بسياق الأحداث والوقائع الجارية لتصبح جزءًا ذا معنى من المنهج</a:t>
            </a:r>
            <a:r>
              <a:rPr lang="fr-FR" sz="2400" kern="100" dirty="0">
                <a:effectLst/>
                <a:latin typeface="Calibri" panose="020F0502020204030204" pitchFamily="34" charset="0"/>
                <a:ea typeface="Calibri" panose="020F0502020204030204" pitchFamily="34" charset="0"/>
              </a:rPr>
              <a:t>.</a:t>
            </a:r>
          </a:p>
        </p:txBody>
      </p:sp>
      <p:pic>
        <p:nvPicPr>
          <p:cNvPr id="5" name="Image 4">
            <a:extLst>
              <a:ext uri="{FF2B5EF4-FFF2-40B4-BE49-F238E27FC236}">
                <a16:creationId xmlns:a16="http://schemas.microsoft.com/office/drawing/2014/main" id="{190F68A9-AEAA-86D4-04DC-3D7DEEF8C74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7322" y="1948211"/>
            <a:ext cx="3929188" cy="32033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3">
            <a:extLst>
              <a:ext uri="{FF2B5EF4-FFF2-40B4-BE49-F238E27FC236}">
                <a16:creationId xmlns:a16="http://schemas.microsoft.com/office/drawing/2014/main" id="{11E3104E-EDBF-0EE9-FAFA-C81BE198A6C8}"/>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4168230409"/>
      </p:ext>
    </p:extLst>
  </p:cSld>
  <p:clrMapOvr>
    <a:masterClrMapping/>
  </p:clrMapOvr>
  <p:transition spd="slow" advTm="2137">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13A29-B770-7D79-6650-F8B028218B3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82C6DAD-9F36-670F-62CB-D2B2121CAA88}"/>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مداخل التربية الإعلامية</a:t>
            </a:r>
          </a:p>
        </p:txBody>
      </p:sp>
      <p:sp>
        <p:nvSpPr>
          <p:cNvPr id="29" name="Rectangle 28">
            <a:extLst>
              <a:ext uri="{FF2B5EF4-FFF2-40B4-BE49-F238E27FC236}">
                <a16:creationId xmlns:a16="http://schemas.microsoft.com/office/drawing/2014/main" id="{996D23F1-57F0-747D-16A2-C6861D3E0B43}"/>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1A225D-81A4-7089-9811-C7688DAF5C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1D0CEBE-C883-BD6B-5224-22AE26EEE07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5E87818F-BAD0-FE8D-5254-3F72F8A64757}"/>
              </a:ext>
            </a:extLst>
          </p:cNvPr>
          <p:cNvSpPr txBox="1"/>
          <p:nvPr/>
        </p:nvSpPr>
        <p:spPr>
          <a:xfrm>
            <a:off x="3038252" y="1302356"/>
            <a:ext cx="7977077" cy="5541389"/>
          </a:xfrm>
          <a:prstGeom prst="rect">
            <a:avLst/>
          </a:prstGeom>
          <a:noFill/>
        </p:spPr>
        <p:txBody>
          <a:bodyPr wrap="square">
            <a:spAutoFit/>
          </a:bodyPr>
          <a:lstStyle/>
          <a:p>
            <a:pPr marL="342900" lvl="0" indent="-342900" algn="just" rtl="1">
              <a:lnSpc>
                <a:spcPct val="107000"/>
              </a:lnSpc>
              <a:spcAft>
                <a:spcPts val="800"/>
              </a:spcAft>
              <a:buNone/>
              <a:tabLst>
                <a:tab pos="457200" algn="l"/>
              </a:tabLst>
            </a:pPr>
            <a:r>
              <a:rPr lang="ar-DZ" sz="2400" b="1" kern="100" dirty="0">
                <a:solidFill>
                  <a:schemeClr val="accent5"/>
                </a:solidFill>
                <a:effectLst/>
                <a:latin typeface="Calibri" panose="020F0502020204030204" pitchFamily="34" charset="0"/>
                <a:ea typeface="Calibri" panose="020F0502020204030204" pitchFamily="34" charset="0"/>
              </a:rPr>
              <a:t>2- </a:t>
            </a:r>
            <a:r>
              <a:rPr lang="ar-SA" sz="2400" b="1" kern="100" dirty="0">
                <a:solidFill>
                  <a:schemeClr val="accent5"/>
                </a:solidFill>
                <a:effectLst/>
                <a:latin typeface="Calibri" panose="020F0502020204030204" pitchFamily="34" charset="0"/>
                <a:ea typeface="Calibri" panose="020F0502020204030204" pitchFamily="34" charset="0"/>
              </a:rPr>
              <a:t>المواد الدراسية المت</a:t>
            </a:r>
            <a:r>
              <a:rPr lang="ar-DZ" sz="2400" b="1" kern="100" dirty="0">
                <a:solidFill>
                  <a:schemeClr val="accent5"/>
                </a:solidFill>
                <a:effectLst/>
                <a:latin typeface="Calibri" panose="020F0502020204030204" pitchFamily="34" charset="0"/>
                <a:ea typeface="Calibri" panose="020F0502020204030204" pitchFamily="34" charset="0"/>
              </a:rPr>
              <a:t>َ</a:t>
            </a:r>
            <a:r>
              <a:rPr lang="ar-SA" sz="2400" b="1" kern="100" dirty="0">
                <a:solidFill>
                  <a:schemeClr val="accent5"/>
                </a:solidFill>
                <a:effectLst/>
                <a:latin typeface="Calibri" panose="020F0502020204030204" pitchFamily="34" charset="0"/>
                <a:ea typeface="Calibri" panose="020F0502020204030204" pitchFamily="34" charset="0"/>
              </a:rPr>
              <a:t>كاملة</a:t>
            </a:r>
            <a:r>
              <a:rPr lang="fr-FR" sz="2400" b="1"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 typeface="Wingdings" panose="05000000000000000000" pitchFamily="2" charset="2"/>
              <a:buChar char="ü"/>
              <a:tabLst>
                <a:tab pos="914400" algn="l"/>
              </a:tabLst>
            </a:pP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امل التربية الإعلامية مع مواد محددة مثل: اللغات، </a:t>
            </a:r>
            <a:r>
              <a:rPr lang="ar-SA" sz="2400" kern="100" dirty="0" err="1">
                <a:effectLst/>
                <a:latin typeface="Calibri" panose="020F0502020204030204" pitchFamily="34" charset="0"/>
                <a:ea typeface="Calibri" panose="020F0502020204030204" pitchFamily="34" charset="0"/>
              </a:rPr>
              <a:t>الأداب</a:t>
            </a:r>
            <a:r>
              <a:rPr lang="ar-SA" sz="2400" kern="100" dirty="0">
                <a:effectLst/>
                <a:latin typeface="Calibri" panose="020F0502020204030204" pitchFamily="34" charset="0"/>
                <a:ea typeface="Calibri" panose="020F0502020204030204" pitchFamily="34" charset="0"/>
              </a:rPr>
              <a:t>، الفنون، والدراسات الاجتماعية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 typeface="Wingdings" panose="05000000000000000000" pitchFamily="2" charset="2"/>
              <a:buChar char="ü"/>
              <a:tabLst>
                <a:tab pos="914400" algn="l"/>
              </a:tabLst>
            </a:pPr>
            <a:r>
              <a:rPr lang="ar-SA" sz="2400" kern="100" dirty="0">
                <a:effectLst/>
                <a:latin typeface="Calibri" panose="020F0502020204030204" pitchFamily="34" charset="0"/>
                <a:ea typeface="Calibri" panose="020F0502020204030204" pitchFamily="34" charset="0"/>
              </a:rPr>
              <a:t>هو أكثر المداخل ش</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ي</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وعًا</a:t>
            </a:r>
            <a:r>
              <a:rPr lang="ar-SA" sz="2400" kern="100" dirty="0">
                <a:effectLst/>
                <a:latin typeface="Calibri" panose="020F0502020204030204" pitchFamily="34" charset="0"/>
                <a:ea typeface="Calibri" panose="020F0502020204030204" pitchFamily="34" charset="0"/>
              </a:rPr>
              <a:t> في الدول التي أ</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جت التربية الإعلامية ضمن خ</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ططها</a:t>
            </a:r>
            <a:r>
              <a:rPr lang="ar-SA" sz="2400" kern="100" dirty="0">
                <a:effectLst/>
                <a:latin typeface="Calibri" panose="020F0502020204030204" pitchFamily="34" charset="0"/>
                <a:ea typeface="Calibri" panose="020F0502020204030204" pitchFamily="34" charset="0"/>
              </a:rPr>
              <a:t> الدراسية</a:t>
            </a:r>
            <a:r>
              <a:rPr lang="fr-FR" sz="2400" kern="100" dirty="0">
                <a:effectLst/>
                <a:latin typeface="Calibri" panose="020F0502020204030204" pitchFamily="34" charset="0"/>
                <a:ea typeface="Calibri" panose="020F0502020204030204" pitchFamily="34" charset="0"/>
              </a:rPr>
              <a:t>.</a:t>
            </a:r>
          </a:p>
          <a:p>
            <a:pPr marL="342900" lvl="0" indent="-342900" algn="just" rtl="1">
              <a:lnSpc>
                <a:spcPct val="107000"/>
              </a:lnSpc>
              <a:spcAft>
                <a:spcPts val="800"/>
              </a:spcAft>
              <a:buNone/>
              <a:tabLst>
                <a:tab pos="457200" algn="l"/>
              </a:tabLst>
            </a:pPr>
            <a:r>
              <a:rPr lang="ar-DZ" sz="2400" b="1" kern="100" dirty="0">
                <a:solidFill>
                  <a:schemeClr val="accent5"/>
                </a:solidFill>
                <a:effectLst/>
                <a:latin typeface="Calibri" panose="020F0502020204030204" pitchFamily="34" charset="0"/>
                <a:ea typeface="Calibri" panose="020F0502020204030204" pitchFamily="34" charset="0"/>
              </a:rPr>
              <a:t>3- </a:t>
            </a:r>
            <a:r>
              <a:rPr lang="ar-SA" sz="2400" b="1" kern="100" dirty="0">
                <a:solidFill>
                  <a:schemeClr val="accent5"/>
                </a:solidFill>
                <a:effectLst/>
                <a:latin typeface="Calibri" panose="020F0502020204030204" pitchFamily="34" charset="0"/>
                <a:ea typeface="Calibri" panose="020F0502020204030204" pitchFamily="34" charset="0"/>
              </a:rPr>
              <a:t>تدريس التربية الإعلامية كمنهج مستقل</a:t>
            </a:r>
            <a:r>
              <a:rPr lang="fr-FR" sz="2400" b="1" kern="100" dirty="0">
                <a:solidFill>
                  <a:schemeClr val="accent5"/>
                </a:solidFill>
                <a:effectLst/>
                <a:latin typeface="Calibri" panose="020F0502020204030204" pitchFamily="34" charset="0"/>
                <a:ea typeface="Calibri" panose="020F0502020204030204" pitchFamily="34" charset="0"/>
              </a:rPr>
              <a:t>:</a:t>
            </a:r>
            <a:endParaRPr lang="fr-FR" sz="2400" kern="100" dirty="0">
              <a:solidFill>
                <a:schemeClr val="accent5"/>
              </a:solidFill>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 typeface="Wingdings" panose="05000000000000000000" pitchFamily="2" charset="2"/>
              <a:buChar char="ü"/>
              <a:tabLst>
                <a:tab pos="914400" algn="l"/>
              </a:tabLst>
            </a:pPr>
            <a:r>
              <a:rPr lang="ar-SA" sz="2400" kern="100" dirty="0">
                <a:effectLst/>
                <a:latin typeface="Calibri" panose="020F0502020204030204" pitchFamily="34" charset="0"/>
                <a:ea typeface="Calibri" panose="020F0502020204030204" pitchFamily="34" charset="0"/>
              </a:rPr>
              <a:t>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ركيز</a:t>
            </a:r>
            <a:r>
              <a:rPr lang="ar-SA" sz="2400" kern="100" dirty="0">
                <a:effectLst/>
                <a:latin typeface="Calibri" panose="020F0502020204030204" pitchFamily="34" charset="0"/>
                <a:ea typeface="Calibri" panose="020F0502020204030204" pitchFamily="34" charset="0"/>
              </a:rPr>
              <a:t> على التحليل والإنتاج الإعلامي بشكل مستقل عن المواد الأخرى</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 typeface="Wingdings" panose="05000000000000000000" pitchFamily="2" charset="2"/>
              <a:buChar char="ü"/>
              <a:tabLst>
                <a:tab pos="914400" algn="l"/>
              </a:tabLst>
            </a:pPr>
            <a:r>
              <a:rPr lang="ar-SA" sz="2400" kern="100" dirty="0">
                <a:effectLst/>
                <a:latin typeface="Calibri" panose="020F0502020204030204" pitchFamily="34" charset="0"/>
                <a:ea typeface="Calibri" panose="020F0502020204030204" pitchFamily="34" charset="0"/>
              </a:rPr>
              <a:t>يشمل تدريب المعلمين وبرامج التطوير المهني الجامعي</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 typeface="Wingdings" panose="05000000000000000000" pitchFamily="2" charset="2"/>
              <a:buChar char="ü"/>
              <a:tabLst>
                <a:tab pos="914400" algn="l"/>
              </a:tabLst>
            </a:pP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يز</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ة: يشجع التعبير الشخصي والح</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ص</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انة</a:t>
            </a:r>
            <a:r>
              <a:rPr lang="ar-SA" sz="2400" kern="100" dirty="0">
                <a:effectLst/>
                <a:latin typeface="Calibri" panose="020F0502020204030204" pitchFamily="34" charset="0"/>
                <a:ea typeface="Calibri" panose="020F0502020204030204" pitchFamily="34" charset="0"/>
              </a:rPr>
              <a:t> الثقافية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 typeface="Wingdings" panose="05000000000000000000" pitchFamily="2" charset="2"/>
              <a:buChar char="ü"/>
              <a:tabLst>
                <a:tab pos="914400" algn="l"/>
              </a:tabLst>
            </a:pPr>
            <a:r>
              <a:rPr lang="ar-SA" sz="2400" kern="100" dirty="0">
                <a:effectLst/>
                <a:latin typeface="Calibri" panose="020F0502020204030204" pitchFamily="34" charset="0"/>
                <a:ea typeface="Calibri" panose="020F0502020204030204" pitchFamily="34" charset="0"/>
              </a:rPr>
              <a:t>نقد: قد يركز على الإنتاج أكثر من النقد، بينما يحتاج </a:t>
            </a:r>
            <a:r>
              <a:rPr lang="ar-SA" sz="2400" kern="100" dirty="0" err="1">
                <a:effectLst/>
                <a:latin typeface="Calibri" panose="020F0502020204030204" pitchFamily="34" charset="0"/>
                <a:ea typeface="Calibri" panose="020F0502020204030204" pitchFamily="34" charset="0"/>
              </a:rPr>
              <a:t>المتعل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مون لتوجيه خبراتهم الإنتاجية بشكل محسوب</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1800" kern="100" dirty="0">
                <a:effectLst/>
                <a:latin typeface="Calibri" panose="020F0502020204030204" pitchFamily="34" charset="0"/>
                <a:ea typeface="Calibri" panose="020F0502020204030204" pitchFamily="34" charset="0"/>
                <a:cs typeface="Arial" panose="020B0604020202020204" pitchFamily="34" charset="0"/>
              </a:rPr>
              <a:t>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Parallelogram 7">
            <a:extLst>
              <a:ext uri="{FF2B5EF4-FFF2-40B4-BE49-F238E27FC236}">
                <a16:creationId xmlns:a16="http://schemas.microsoft.com/office/drawing/2014/main" id="{F2CECAE4-D09A-DF66-176F-7DAF296B262A}"/>
              </a:ext>
            </a:extLst>
          </p:cNvPr>
          <p:cNvSpPr/>
          <p:nvPr/>
        </p:nvSpPr>
        <p:spPr>
          <a:xfrm rot="16200000" flipV="1">
            <a:off x="-2692295" y="354122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id="{ADE35610-CE1E-796B-663F-6E781AE6E945}"/>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1721109159"/>
      </p:ext>
    </p:extLst>
  </p:cSld>
  <p:clrMapOvr>
    <a:masterClrMapping/>
  </p:clrMapOvr>
  <p:transition spd="slow" advTm="2137">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1BDB8-5EEA-C1D2-3FD5-8AE6BAA7231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F9CB4C5-308E-2591-C714-E1101023B158}"/>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03DD2DA-8D38-DA3A-9D1E-3462B1E03716}"/>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3D436E-8AB2-FD6A-59A9-86E0354BFB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999CC81-EC0E-13C4-6020-7D0AD2B79A9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E524B443-DCC5-B86A-57FC-7DDF368F3CEF}"/>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8B8EB268-DF05-9559-3A11-3BCE2A7AA5F9}"/>
              </a:ext>
            </a:extLst>
          </p:cNvPr>
          <p:cNvSpPr txBox="1"/>
          <p:nvPr/>
        </p:nvSpPr>
        <p:spPr>
          <a:xfrm>
            <a:off x="6411433" y="1459224"/>
            <a:ext cx="4627821" cy="4024179"/>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اخل التربوية لتطبيق التربية الإعلامية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تناول كتاب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ربية الإعلامية: دليل للمدرسين والطلبة والوالدين والمحترفين"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مؤلفـه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دافينا</a:t>
            </a:r>
            <a:r>
              <a:rPr lang="ar-SA" sz="2400" kern="100" dirty="0">
                <a:effectLst/>
                <a:latin typeface="Calibri" panose="020F0502020204030204" pitchFamily="34" charset="0"/>
                <a:ea typeface="Calibri" panose="020F0502020204030204" pitchFamily="34" charset="0"/>
                <a:cs typeface="Arial" panose="020B0604020202020204" pitchFamily="34" charset="0"/>
              </a:rPr>
              <a:t> فراو،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ومايغز</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قام بترجمته إلى اللغة العربية الفلسطيني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عـارف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أحمـرو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 المداخل التربوية لتطبيق التربية الإعلامية أثناء تطبيق البـرامج والنمـاذج، وهـى</a:t>
            </a:r>
            <a:r>
              <a:rPr lang="fr-FR" sz="2400" kern="100" dirty="0">
                <a:effectLst/>
                <a:latin typeface="Calibri" panose="020F0502020204030204" pitchFamily="34" charset="0"/>
                <a:ea typeface="Calibri" panose="020F0502020204030204" pitchFamily="34" charset="0"/>
                <a:cs typeface="Arial" panose="020B0604020202020204" pitchFamily="34" charset="0"/>
              </a:rPr>
              <a:t> :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التحليل النصي، والتحليل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السياقي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ودراسة الحالات، والترجمات، والمحاكاة، والإنتاج، والشكل التالي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يوض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تلك المداخل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5" name="Image 4">
            <a:extLst>
              <a:ext uri="{FF2B5EF4-FFF2-40B4-BE49-F238E27FC236}">
                <a16:creationId xmlns:a16="http://schemas.microsoft.com/office/drawing/2014/main" id="{9997EF0B-FE0D-94A7-B6C2-1D94B214A5CF}"/>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945683" y="1423824"/>
            <a:ext cx="4947159" cy="43985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37631487"/>
      </p:ext>
    </p:extLst>
  </p:cSld>
  <p:clrMapOvr>
    <a:masterClrMapping/>
  </p:clrMapOvr>
  <p:transition spd="slow" advTm="2137">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04352-93F9-6908-D3F4-375532BE318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0DF3570-5AF4-66F5-6748-BABC149CDF54}"/>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D614438-1AD9-064F-6529-9CFD4D2D1939}"/>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C4F7BF-48C7-E5A6-CE39-6D06C9125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22B1155-55F1-EF41-EEBC-78D07F6C2D7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162F2B1E-0636-1908-8F35-333CA6DB27EC}"/>
              </a:ext>
            </a:extLst>
          </p:cNvPr>
          <p:cNvSpPr txBox="1"/>
          <p:nvPr/>
        </p:nvSpPr>
        <p:spPr>
          <a:xfrm>
            <a:off x="1318438" y="1649373"/>
            <a:ext cx="9277414" cy="4154984"/>
          </a:xfrm>
          <a:prstGeom prst="rect">
            <a:avLst/>
          </a:prstGeom>
          <a:noFill/>
        </p:spPr>
        <p:txBody>
          <a:bodyPr wrap="square">
            <a:spAutoFit/>
          </a:bodyPr>
          <a:lstStyle/>
          <a:p>
            <a:pPr algn="just" rtl="1">
              <a:buNone/>
            </a:pPr>
            <a:r>
              <a:rPr lang="ar-DZ" sz="2400" b="1" dirty="0">
                <a:solidFill>
                  <a:schemeClr val="accent2">
                    <a:lumMod val="75000"/>
                  </a:schemeClr>
                </a:solidFill>
              </a:rPr>
              <a:t>أ/ </a:t>
            </a:r>
            <a:r>
              <a:rPr lang="ar-EG" sz="2400" b="1" dirty="0">
                <a:solidFill>
                  <a:schemeClr val="accent2">
                    <a:lumMod val="75000"/>
                  </a:schemeClr>
                </a:solidFill>
              </a:rPr>
              <a:t>الت</a:t>
            </a:r>
            <a:r>
              <a:rPr lang="ar-DZ" sz="2400" b="1" dirty="0">
                <a:solidFill>
                  <a:schemeClr val="accent2">
                    <a:lumMod val="75000"/>
                  </a:schemeClr>
                </a:solidFill>
              </a:rPr>
              <a:t>َّ</a:t>
            </a:r>
            <a:r>
              <a:rPr lang="ar-EG" sz="2400" b="1" dirty="0">
                <a:solidFill>
                  <a:schemeClr val="accent2">
                    <a:lumMod val="75000"/>
                  </a:schemeClr>
                </a:solidFill>
              </a:rPr>
              <a:t>حليل النصّي في الت</a:t>
            </a:r>
            <a:r>
              <a:rPr lang="ar-DZ" sz="2400" b="1" dirty="0">
                <a:solidFill>
                  <a:schemeClr val="accent2">
                    <a:lumMod val="75000"/>
                  </a:schemeClr>
                </a:solidFill>
              </a:rPr>
              <a:t>َّ</a:t>
            </a:r>
            <a:r>
              <a:rPr lang="ar-EG" sz="2400" b="1" dirty="0">
                <a:solidFill>
                  <a:schemeClr val="accent2">
                    <a:lumMod val="75000"/>
                  </a:schemeClr>
                </a:solidFill>
              </a:rPr>
              <a:t>ربية الإعلامية</a:t>
            </a:r>
            <a:r>
              <a:rPr lang="ar-DZ" sz="2400" b="1" dirty="0">
                <a:solidFill>
                  <a:schemeClr val="accent2">
                    <a:lumMod val="75000"/>
                  </a:schemeClr>
                </a:solidFill>
              </a:rPr>
              <a:t>:</a:t>
            </a:r>
          </a:p>
          <a:p>
            <a:pPr algn="just" rtl="1">
              <a:buNone/>
            </a:pPr>
            <a:r>
              <a:rPr lang="ar-EG" sz="2400" dirty="0"/>
              <a:t>هو م</a:t>
            </a:r>
            <a:r>
              <a:rPr lang="ar-DZ" sz="2400" dirty="0"/>
              <a:t>َ</a:t>
            </a:r>
            <a:r>
              <a:rPr lang="ar-EG" sz="2400" dirty="0"/>
              <a:t>دخل تربوي يساعد المتعلّم على فهم كيف تم</a:t>
            </a:r>
            <a:r>
              <a:rPr lang="ar-DZ" sz="2400" dirty="0"/>
              <a:t>َّ </a:t>
            </a:r>
            <a:r>
              <a:rPr lang="ar-EG" sz="2400" dirty="0"/>
              <a:t>تجميع الرسائل الإعلامية، وما الذي ت</a:t>
            </a:r>
            <a:r>
              <a:rPr lang="ar-DZ" sz="2400" dirty="0"/>
              <a:t>َ</a:t>
            </a:r>
            <a:r>
              <a:rPr lang="ar-EG" sz="2400" dirty="0"/>
              <a:t>عن</a:t>
            </a:r>
            <a:r>
              <a:rPr lang="ar-DZ" sz="2400" dirty="0"/>
              <a:t>ِ</a:t>
            </a:r>
            <a:r>
              <a:rPr lang="ar-EG" sz="2400" dirty="0"/>
              <a:t>يه، ولماذا ص</a:t>
            </a:r>
            <a:r>
              <a:rPr lang="ar-DZ" sz="2400" dirty="0"/>
              <a:t>ِ</a:t>
            </a:r>
            <a:r>
              <a:rPr lang="ar-EG" sz="2400" dirty="0"/>
              <a:t>يغت بهذا الشكل.</a:t>
            </a:r>
            <a:endParaRPr lang="ar-DZ" sz="2400" dirty="0"/>
          </a:p>
          <a:p>
            <a:pPr algn="just" rtl="1">
              <a:buNone/>
            </a:pPr>
            <a:r>
              <a:rPr lang="ar-EG" sz="2400" dirty="0"/>
              <a:t>يبدأ التحليل بوصف كل ما يُرى ويُسمع، ثم تفسير المعنى والغاية من طريقة العرض.</a:t>
            </a:r>
            <a:endParaRPr lang="ar-DZ" sz="2400" dirty="0"/>
          </a:p>
          <a:p>
            <a:pPr algn="just" rtl="1"/>
            <a:r>
              <a:rPr lang="ar-DZ" sz="2400" dirty="0"/>
              <a:t>و</a:t>
            </a:r>
            <a:r>
              <a:rPr lang="ar-EG" sz="2400" dirty="0"/>
              <a:t>التحليل النصي لا يقتصر على الوصف، بل يشجّع المتعلّمين في النهاية على إصدار حكم شامل على النص، واستخدام مفردات دقيقة مثل زوايا الكاميرا وانتقالات اللقطات.</a:t>
            </a:r>
            <a:endParaRPr lang="ar-DZ" sz="2400" dirty="0"/>
          </a:p>
          <a:p>
            <a:pPr algn="just" rtl="1"/>
            <a:r>
              <a:rPr lang="ar-EG" sz="2400" dirty="0"/>
              <a:t>لكن يجب ألّا يتحوّل إلى عملية آلية جامدة</a:t>
            </a:r>
            <a:r>
              <a:rPr lang="ar-DZ" sz="2400" dirty="0"/>
              <a:t>،</a:t>
            </a:r>
            <a:r>
              <a:rPr lang="ar-EG" sz="2400" dirty="0"/>
              <a:t> بل يجب ربطه بسياقات حقيقية ونصوص واقعية حتى يكون مفيدًا وعمليًا، مثل تعلّم قواعد النحو في سياق جُمل فعلية.</a:t>
            </a:r>
          </a:p>
          <a:p>
            <a:pPr marL="342900" indent="-342900" algn="just" rtl="1">
              <a:buFont typeface="Wingdings" panose="05000000000000000000" pitchFamily="2" charset="2"/>
              <a:buChar char="§"/>
            </a:pPr>
            <a:r>
              <a:rPr lang="ar-EG" sz="2400" b="1" dirty="0"/>
              <a:t>مثال :</a:t>
            </a:r>
            <a:endParaRPr lang="ar-DZ" sz="2400" b="1" dirty="0"/>
          </a:p>
          <a:p>
            <a:pPr algn="just" rtl="1"/>
            <a:r>
              <a:rPr lang="ar-EG" sz="2400" dirty="0"/>
              <a:t>بعد تحليل تقرير إخباري، يمكن للطلاب إصدار حكم </a:t>
            </a:r>
            <a:r>
              <a:rPr lang="ar-DZ" sz="2400" dirty="0"/>
              <a:t>مثل </a:t>
            </a:r>
            <a:r>
              <a:rPr lang="ar-EG" sz="2400" dirty="0"/>
              <a:t>:"</a:t>
            </a:r>
            <a:r>
              <a:rPr lang="ar-DZ" sz="2400" dirty="0"/>
              <a:t>إِ</a:t>
            </a:r>
            <a:r>
              <a:rPr lang="ar-EG" sz="2400" dirty="0" err="1"/>
              <a:t>ستخدام</a:t>
            </a:r>
            <a:r>
              <a:rPr lang="ar-EG" sz="2400" dirty="0"/>
              <a:t> الكاميرا القريبة والصوت الح</a:t>
            </a:r>
            <a:r>
              <a:rPr lang="ar-DZ" sz="2400" dirty="0"/>
              <a:t>َ</a:t>
            </a:r>
            <a:r>
              <a:rPr lang="ar-EG" sz="2400" dirty="0"/>
              <a:t>اد منح الشعور بال</a:t>
            </a:r>
            <a:r>
              <a:rPr lang="ar-DZ" sz="2400" dirty="0"/>
              <a:t>إِ</a:t>
            </a:r>
            <a:r>
              <a:rPr lang="ar-EG" sz="2400" dirty="0" err="1"/>
              <a:t>ستعجال</a:t>
            </a:r>
            <a:r>
              <a:rPr lang="ar-EG" sz="2400" dirty="0"/>
              <a:t>، مم</a:t>
            </a:r>
            <a:r>
              <a:rPr lang="ar-DZ" sz="2400" dirty="0"/>
              <a:t>َّ</a:t>
            </a:r>
            <a:r>
              <a:rPr lang="ar-EG" sz="2400" dirty="0"/>
              <a:t>ا قد ي</a:t>
            </a:r>
            <a:r>
              <a:rPr lang="ar-DZ" sz="2400" dirty="0"/>
              <a:t>ُ</a:t>
            </a:r>
            <a:r>
              <a:rPr lang="ar-EG" sz="2400" dirty="0" err="1"/>
              <a:t>ؤث</a:t>
            </a:r>
            <a:r>
              <a:rPr lang="ar-DZ" sz="2400" dirty="0"/>
              <a:t>ِّ</a:t>
            </a:r>
            <a:r>
              <a:rPr lang="ar-EG" sz="2400" dirty="0"/>
              <a:t>ر على طريقة فهم الحدث".</a:t>
            </a:r>
            <a:endParaRPr lang="ar-DZ" sz="2400" b="1" dirty="0"/>
          </a:p>
        </p:txBody>
      </p:sp>
      <p:sp>
        <p:nvSpPr>
          <p:cNvPr id="2" name="Rectangle 1">
            <a:extLst>
              <a:ext uri="{FF2B5EF4-FFF2-40B4-BE49-F238E27FC236}">
                <a16:creationId xmlns:a16="http://schemas.microsoft.com/office/drawing/2014/main" id="{6C745B9B-3923-DD7D-74F6-B359B5A3A256}"/>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3548126399"/>
      </p:ext>
    </p:extLst>
  </p:cSld>
  <p:clrMapOvr>
    <a:masterClrMapping/>
  </p:clrMapOvr>
  <p:transition spd="slow" advTm="213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C9752-1F32-0019-A5CB-104EA44F54F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0ED9261-6E59-B272-9876-962DB005B902}"/>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4D7868F-B598-2235-0B76-97FB458A2479}"/>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4E0656E-BBE5-7960-67BC-6B5236BD8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FB23FD4-E073-B471-3AE7-4F3830B7151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8BC8EC70-0D83-B7FF-BAD1-5317E1430645}"/>
              </a:ext>
            </a:extLst>
          </p:cNvPr>
          <p:cNvSpPr txBox="1"/>
          <p:nvPr/>
        </p:nvSpPr>
        <p:spPr>
          <a:xfrm>
            <a:off x="935665" y="1987760"/>
            <a:ext cx="6815468" cy="3785652"/>
          </a:xfrm>
          <a:prstGeom prst="rect">
            <a:avLst/>
          </a:prstGeom>
          <a:noFill/>
        </p:spPr>
        <p:txBody>
          <a:bodyPr wrap="square">
            <a:spAutoFit/>
          </a:bodyPr>
          <a:lstStyle/>
          <a:p>
            <a:pPr algn="just" rtl="1"/>
            <a:r>
              <a:rPr lang="ar-DZ" sz="2400" b="1" dirty="0">
                <a:solidFill>
                  <a:schemeClr val="accent2">
                    <a:lumMod val="75000"/>
                  </a:schemeClr>
                </a:solidFill>
              </a:rPr>
              <a:t>ب/ </a:t>
            </a:r>
            <a:r>
              <a:rPr lang="ar-EG" sz="2400" b="1" dirty="0">
                <a:solidFill>
                  <a:schemeClr val="accent2">
                    <a:lumMod val="75000"/>
                  </a:schemeClr>
                </a:solidFill>
              </a:rPr>
              <a:t>الت</a:t>
            </a:r>
            <a:r>
              <a:rPr lang="ar-DZ" sz="2400" b="1" dirty="0">
                <a:solidFill>
                  <a:schemeClr val="accent2">
                    <a:lumMod val="75000"/>
                  </a:schemeClr>
                </a:solidFill>
              </a:rPr>
              <a:t>َّ</a:t>
            </a:r>
            <a:r>
              <a:rPr lang="ar-EG" sz="2400" b="1" dirty="0">
                <a:solidFill>
                  <a:schemeClr val="accent2">
                    <a:lumMod val="75000"/>
                  </a:schemeClr>
                </a:solidFill>
              </a:rPr>
              <a:t>حليل الس</a:t>
            </a:r>
            <a:r>
              <a:rPr lang="ar-DZ" sz="2400" b="1" dirty="0">
                <a:solidFill>
                  <a:schemeClr val="accent2">
                    <a:lumMod val="75000"/>
                  </a:schemeClr>
                </a:solidFill>
              </a:rPr>
              <a:t>ِ</a:t>
            </a:r>
            <a:r>
              <a:rPr lang="ar-EG" sz="2400" b="1" dirty="0" err="1">
                <a:solidFill>
                  <a:schemeClr val="accent2">
                    <a:lumMod val="75000"/>
                  </a:schemeClr>
                </a:solidFill>
              </a:rPr>
              <a:t>ياقي</a:t>
            </a:r>
            <a:r>
              <a:rPr lang="ar-DZ" sz="2400" b="1" dirty="0">
                <a:solidFill>
                  <a:schemeClr val="accent2">
                    <a:lumMod val="75000"/>
                  </a:schemeClr>
                </a:solidFill>
              </a:rPr>
              <a:t>:</a:t>
            </a:r>
          </a:p>
          <a:p>
            <a:pPr algn="just" rtl="1"/>
            <a:r>
              <a:rPr lang="ar-EG" sz="2400" b="1" dirty="0">
                <a:solidFill>
                  <a:schemeClr val="accent2">
                    <a:lumMod val="75000"/>
                  </a:schemeClr>
                </a:solidFill>
              </a:rPr>
              <a:t> </a:t>
            </a:r>
            <a:r>
              <a:rPr lang="ar-EG" sz="2400" dirty="0"/>
              <a:t>يركّز على فهم النص</a:t>
            </a:r>
            <a:r>
              <a:rPr lang="ar-DZ" sz="2400" dirty="0"/>
              <a:t>ِّ</a:t>
            </a:r>
            <a:r>
              <a:rPr lang="ar-EG" sz="2400" dirty="0"/>
              <a:t> الإعلامي من خلال خروجه من س</a:t>
            </a:r>
            <a:r>
              <a:rPr lang="ar-DZ" sz="2400" dirty="0"/>
              <a:t>ِ</a:t>
            </a:r>
            <a:r>
              <a:rPr lang="ar-EG" sz="2400" dirty="0" err="1"/>
              <a:t>ياقه</a:t>
            </a:r>
            <a:r>
              <a:rPr lang="ar-EG" sz="2400" dirty="0"/>
              <a:t> الم</a:t>
            </a:r>
            <a:r>
              <a:rPr lang="ar-DZ" sz="2400" dirty="0"/>
              <a:t>ُ</a:t>
            </a:r>
            <a:r>
              <a:rPr lang="ar-EG" sz="2400" dirty="0"/>
              <a:t>عتاد لمعرفة علاقته بعمليّات الإنتاج والجمهور.</a:t>
            </a:r>
            <a:endParaRPr lang="ar-DZ" sz="2400" dirty="0"/>
          </a:p>
          <a:p>
            <a:pPr algn="just" rtl="1"/>
            <a:r>
              <a:rPr lang="ar-DZ" sz="2400" dirty="0"/>
              <a:t>ي</a:t>
            </a:r>
            <a:r>
              <a:rPr lang="ar-EG" sz="2400" dirty="0"/>
              <a:t>وجَّه المتعلمون </a:t>
            </a:r>
            <a:r>
              <a:rPr lang="ar-EG" sz="2400" dirty="0" err="1"/>
              <a:t>لل</a:t>
            </a:r>
            <a:r>
              <a:rPr lang="ar-DZ" sz="2400" dirty="0"/>
              <a:t>إِ</a:t>
            </a:r>
            <a:r>
              <a:rPr lang="ar-EG" sz="2400" dirty="0"/>
              <a:t>نتباه لعناصر غالبًا ما يتجاهلونها، مثل</a:t>
            </a:r>
            <a:r>
              <a:rPr lang="ar-DZ" sz="2400" dirty="0"/>
              <a:t>:</a:t>
            </a:r>
            <a:r>
              <a:rPr lang="ar-EG" sz="2400" dirty="0"/>
              <a:t> المقدمات والخواتيم والعناوين والإعلانات، لأن</a:t>
            </a:r>
            <a:r>
              <a:rPr lang="ar-DZ" sz="2400" dirty="0"/>
              <a:t>َّ</a:t>
            </a:r>
            <a:r>
              <a:rPr lang="ar-EG" sz="2400" dirty="0"/>
              <a:t>ها تكشف عن الجمهور المستهدف، ودور الشركات المنتجة، وكيفية الترويج للنص.</a:t>
            </a:r>
            <a:endParaRPr lang="ar-DZ" sz="2400" dirty="0"/>
          </a:p>
          <a:p>
            <a:pPr algn="just" rtl="1"/>
            <a:r>
              <a:rPr lang="ar-EG" sz="2400" dirty="0"/>
              <a:t>كم</a:t>
            </a:r>
            <a:r>
              <a:rPr lang="ar-DZ" sz="2400" dirty="0"/>
              <a:t>َ</a:t>
            </a:r>
            <a:r>
              <a:rPr lang="ar-EG" sz="2400" dirty="0"/>
              <a:t>ا يساعد الت</a:t>
            </a:r>
            <a:r>
              <a:rPr lang="ar-DZ" sz="2400" dirty="0"/>
              <a:t>َّ</a:t>
            </a:r>
            <a:r>
              <a:rPr lang="ar-EG" sz="2400" dirty="0"/>
              <a:t>حليل في فهم الد</a:t>
            </a:r>
            <a:r>
              <a:rPr lang="ar-DZ" sz="2400" dirty="0"/>
              <a:t>َّ</a:t>
            </a:r>
            <a:r>
              <a:rPr lang="ar-EG" sz="2400" dirty="0"/>
              <a:t>وافع ال</a:t>
            </a:r>
            <a:r>
              <a:rPr lang="ar-DZ" sz="2400" dirty="0"/>
              <a:t>إِ</a:t>
            </a:r>
            <a:r>
              <a:rPr lang="ar-EG" sz="2400" dirty="0" err="1"/>
              <a:t>قتصادية</a:t>
            </a:r>
            <a:r>
              <a:rPr lang="ar-EG" sz="2400" dirty="0"/>
              <a:t> للص</a:t>
            </a:r>
            <a:r>
              <a:rPr lang="ar-DZ" sz="2400" dirty="0"/>
              <a:t>ِّ</a:t>
            </a:r>
            <a:r>
              <a:rPr lang="ar-EG" sz="2400" dirty="0" err="1"/>
              <a:t>ناعات</a:t>
            </a:r>
            <a:r>
              <a:rPr lang="ar-EG" sz="2400" dirty="0"/>
              <a:t> الإعلامية، وكيف ت</a:t>
            </a:r>
            <a:r>
              <a:rPr lang="ar-DZ" sz="2400" dirty="0"/>
              <a:t>َ</a:t>
            </a:r>
            <a:r>
              <a:rPr lang="ar-EG" sz="2400" dirty="0"/>
              <a:t>ستخدم الشركات </a:t>
            </a:r>
            <a:r>
              <a:rPr lang="ar-EG" sz="2400" dirty="0" err="1"/>
              <a:t>الض</a:t>
            </a:r>
            <a:r>
              <a:rPr lang="ar-DZ" sz="2400" dirty="0"/>
              <a:t>َّ</a:t>
            </a:r>
            <a:r>
              <a:rPr lang="ar-EG" sz="2400" dirty="0" err="1"/>
              <a:t>جة</a:t>
            </a:r>
            <a:r>
              <a:rPr lang="ar-EG" sz="2400" dirty="0"/>
              <a:t> والجدل لجذب الجمهور، مع توضيح أن</a:t>
            </a:r>
            <a:r>
              <a:rPr lang="ar-DZ" sz="2400" dirty="0"/>
              <a:t>َّ</a:t>
            </a:r>
            <a:r>
              <a:rPr lang="ar-EG" sz="2400" dirty="0"/>
              <a:t> النصوص لا تظهر عشوائيًا</a:t>
            </a:r>
            <a:r>
              <a:rPr lang="ar-DZ" sz="2400" dirty="0"/>
              <a:t>،</a:t>
            </a:r>
            <a:r>
              <a:rPr lang="ar-EG" sz="2400" dirty="0"/>
              <a:t> بل تم</a:t>
            </a:r>
            <a:r>
              <a:rPr lang="ar-DZ" sz="2400" dirty="0"/>
              <a:t>ُ</a:t>
            </a:r>
            <a:r>
              <a:rPr lang="ar-EG" sz="2400" dirty="0"/>
              <a:t>ر</a:t>
            </a:r>
            <a:r>
              <a:rPr lang="ar-DZ" sz="2400" dirty="0"/>
              <a:t>ُ</a:t>
            </a:r>
            <a:r>
              <a:rPr lang="ar-EG" sz="2400" dirty="0"/>
              <a:t> بعمليات إنتاج وتسويق لجذب الفئة المطلوبة.</a:t>
            </a:r>
            <a:endParaRPr lang="fr-FR" sz="2400" dirty="0"/>
          </a:p>
        </p:txBody>
      </p:sp>
      <p:pic>
        <p:nvPicPr>
          <p:cNvPr id="5" name="Image 4">
            <a:extLst>
              <a:ext uri="{FF2B5EF4-FFF2-40B4-BE49-F238E27FC236}">
                <a16:creationId xmlns:a16="http://schemas.microsoft.com/office/drawing/2014/main" id="{D050AE2E-CF5E-4782-D9F9-E7A748053AA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06822" y="2249893"/>
            <a:ext cx="4052591" cy="30238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 name="Rectangle 1">
            <a:extLst>
              <a:ext uri="{FF2B5EF4-FFF2-40B4-BE49-F238E27FC236}">
                <a16:creationId xmlns:a16="http://schemas.microsoft.com/office/drawing/2014/main" id="{A3688694-B0AF-F160-4F3A-FB892A0C1F33}"/>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2008113157"/>
      </p:ext>
    </p:extLst>
  </p:cSld>
  <p:clrMapOvr>
    <a:masterClrMapping/>
  </p:clrMapOvr>
  <p:transition spd="slow" advTm="2137">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F7E34-9F17-5378-CE49-228B8F69395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D2210A-5A8E-D977-7D19-2EB1765F81D0}"/>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707EC660-88C6-4EC0-4429-3E752EBB0DD7}"/>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C5850D-F1F0-23CA-A102-B0C16AA81F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367E748-781C-9967-8EE1-92ABD5303F9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A7660BAC-889B-20C8-3738-C0F8EF123174}"/>
              </a:ext>
            </a:extLst>
          </p:cNvPr>
          <p:cNvSpPr txBox="1"/>
          <p:nvPr/>
        </p:nvSpPr>
        <p:spPr>
          <a:xfrm>
            <a:off x="1169580" y="1320482"/>
            <a:ext cx="9728791" cy="5262979"/>
          </a:xfrm>
          <a:prstGeom prst="rect">
            <a:avLst/>
          </a:prstGeom>
          <a:noFill/>
        </p:spPr>
        <p:txBody>
          <a:bodyPr wrap="square">
            <a:spAutoFit/>
          </a:bodyPr>
          <a:lstStyle/>
          <a:p>
            <a:pPr algn="r" rtl="1">
              <a:buNone/>
            </a:pPr>
            <a:r>
              <a:rPr lang="ar-DZ" sz="2400" b="1" dirty="0">
                <a:solidFill>
                  <a:schemeClr val="accent2">
                    <a:lumMod val="75000"/>
                  </a:schemeClr>
                </a:solidFill>
              </a:rPr>
              <a:t>جـ / </a:t>
            </a:r>
            <a:r>
              <a:rPr lang="ar-EG" sz="2400" b="1" dirty="0">
                <a:solidFill>
                  <a:schemeClr val="accent2">
                    <a:lumMod val="75000"/>
                  </a:schemeClr>
                </a:solidFill>
              </a:rPr>
              <a:t>دراسات الح</a:t>
            </a:r>
            <a:r>
              <a:rPr lang="ar-DZ" sz="2400" b="1" dirty="0">
                <a:solidFill>
                  <a:schemeClr val="accent2">
                    <a:lumMod val="75000"/>
                  </a:schemeClr>
                </a:solidFill>
              </a:rPr>
              <a:t>َ</a:t>
            </a:r>
            <a:r>
              <a:rPr lang="ar-EG" sz="2400" b="1" dirty="0">
                <a:solidFill>
                  <a:schemeClr val="accent2">
                    <a:lumMod val="75000"/>
                  </a:schemeClr>
                </a:solidFill>
              </a:rPr>
              <a:t>الة</a:t>
            </a:r>
            <a:r>
              <a:rPr lang="ar-DZ" sz="2400" b="1" dirty="0">
                <a:solidFill>
                  <a:schemeClr val="accent2">
                    <a:lumMod val="75000"/>
                  </a:schemeClr>
                </a:solidFill>
              </a:rPr>
              <a:t>:</a:t>
            </a:r>
            <a:r>
              <a:rPr lang="ar-EG" sz="2400" dirty="0">
                <a:solidFill>
                  <a:schemeClr val="accent2">
                    <a:lumMod val="75000"/>
                  </a:schemeClr>
                </a:solidFill>
              </a:rPr>
              <a:t> </a:t>
            </a:r>
            <a:r>
              <a:rPr lang="ar-EG" sz="2400" dirty="0"/>
              <a:t>ه</a:t>
            </a:r>
            <a:r>
              <a:rPr lang="ar-DZ" sz="2400" dirty="0"/>
              <a:t>ِ</a:t>
            </a:r>
            <a:r>
              <a:rPr lang="ar-EG" sz="2400" dirty="0"/>
              <a:t>ي أ</a:t>
            </a:r>
            <a:r>
              <a:rPr lang="ar-DZ" sz="2400" dirty="0"/>
              <a:t>ُ</a:t>
            </a:r>
            <a:r>
              <a:rPr lang="ar-EG" sz="2400" dirty="0"/>
              <a:t>سلوب يجعل الأفراد يبحثون بعمق</a:t>
            </a:r>
            <a:r>
              <a:rPr lang="ar-DZ" sz="2400" dirty="0"/>
              <a:t>ٍ</a:t>
            </a:r>
            <a:r>
              <a:rPr lang="ar-EG" sz="2400" dirty="0"/>
              <a:t> في موضوع إعلامي يختارونه.</a:t>
            </a:r>
            <a:br>
              <a:rPr lang="ar-EG" sz="2400" dirty="0"/>
            </a:br>
            <a:r>
              <a:rPr lang="ar-EG" sz="2400" dirty="0"/>
              <a:t>وتنقسم إلى ثلاثة أنواع:</a:t>
            </a:r>
          </a:p>
          <a:p>
            <a:pPr algn="r" rtl="1">
              <a:buFont typeface="+mj-lt"/>
              <a:buAutoNum type="arabicPeriod"/>
            </a:pPr>
            <a:r>
              <a:rPr lang="ar-EG" sz="2400" b="1" dirty="0"/>
              <a:t>دراسة نص</a:t>
            </a:r>
            <a:r>
              <a:rPr lang="ar-DZ" sz="2400" b="1" dirty="0"/>
              <a:t>ٍّ</a:t>
            </a:r>
            <a:r>
              <a:rPr lang="ar-EG" sz="2400" b="1" dirty="0"/>
              <a:t> إعلامي م</a:t>
            </a:r>
            <a:r>
              <a:rPr lang="ar-DZ" sz="2400" b="1" dirty="0"/>
              <a:t>ُ</a:t>
            </a:r>
            <a:r>
              <a:rPr lang="ar-EG" sz="2400" b="1" dirty="0"/>
              <a:t>عيّ</a:t>
            </a:r>
            <a:r>
              <a:rPr lang="ar-DZ" sz="2400" b="1" dirty="0"/>
              <a:t>َ</a:t>
            </a:r>
            <a:r>
              <a:rPr lang="ar-EG" sz="2400" b="1" dirty="0"/>
              <a:t>ن</a:t>
            </a:r>
            <a:r>
              <a:rPr lang="ar-DZ" sz="2400" b="1" dirty="0"/>
              <a:t>:</a:t>
            </a:r>
            <a:br>
              <a:rPr lang="ar-EG" sz="2400" dirty="0"/>
            </a:br>
            <a:r>
              <a:rPr lang="ar-EG" sz="2400" dirty="0"/>
              <a:t>تحليل كيفية إنتاجه وتسويقه و</a:t>
            </a:r>
            <a:r>
              <a:rPr lang="ar-DZ" sz="2400" dirty="0"/>
              <a:t>إِ</a:t>
            </a:r>
            <a:r>
              <a:rPr lang="ar-EG" sz="2400" dirty="0" err="1"/>
              <a:t>ستهلاكه</a:t>
            </a:r>
            <a:r>
              <a:rPr lang="ar-EG" sz="2400" dirty="0"/>
              <a:t>، مثل متابعة إطلاق برنامج تلفزيوني أو حملة إعلانية.</a:t>
            </a:r>
          </a:p>
          <a:p>
            <a:pPr algn="r" rtl="1">
              <a:buFont typeface="+mj-lt"/>
              <a:buAutoNum type="arabicPeriod"/>
            </a:pPr>
            <a:r>
              <a:rPr lang="ar-EG" sz="2400" b="1" dirty="0"/>
              <a:t>دراسة ق</a:t>
            </a:r>
            <a:r>
              <a:rPr lang="ar-DZ" sz="2400" b="1" dirty="0"/>
              <a:t>َ</a:t>
            </a:r>
            <a:r>
              <a:rPr lang="ar-EG" sz="2400" b="1" dirty="0" err="1"/>
              <a:t>ضية</a:t>
            </a:r>
            <a:r>
              <a:rPr lang="ar-EG" sz="2400" b="1" dirty="0"/>
              <a:t> إعلامية محددة</a:t>
            </a:r>
            <a:r>
              <a:rPr lang="ar-DZ" sz="2400" b="1" dirty="0"/>
              <a:t>:</a:t>
            </a:r>
            <a:br>
              <a:rPr lang="ar-EG" sz="2400" dirty="0"/>
            </a:br>
            <a:r>
              <a:rPr lang="ar-EG" sz="2400" dirty="0"/>
              <a:t>مثل</a:t>
            </a:r>
            <a:r>
              <a:rPr lang="ar-DZ" sz="2400" dirty="0"/>
              <a:t>:</a:t>
            </a:r>
            <a:r>
              <a:rPr lang="ar-EG" sz="2400" dirty="0"/>
              <a:t> تحليل </a:t>
            </a:r>
            <a:r>
              <a:rPr lang="ar-DZ" sz="2400" dirty="0"/>
              <a:t>إِ</a:t>
            </a:r>
            <a:r>
              <a:rPr lang="ar-EG" sz="2400" dirty="0" err="1"/>
              <a:t>ستخدام</a:t>
            </a:r>
            <a:r>
              <a:rPr lang="ar-EG" sz="2400" dirty="0"/>
              <a:t> الحيوانات في الإعلانات، من خلال جمع أمثلة، دراسة ردود الجمهور، وال</a:t>
            </a:r>
            <a:r>
              <a:rPr lang="ar-DZ" sz="2400" dirty="0"/>
              <a:t>إِ</a:t>
            </a:r>
            <a:r>
              <a:rPr lang="ar-EG" sz="2400" dirty="0"/>
              <a:t>طلاع على آراء الجهات المعنية.</a:t>
            </a:r>
          </a:p>
          <a:p>
            <a:pPr algn="r" rtl="1">
              <a:buFont typeface="+mj-lt"/>
              <a:buAutoNum type="arabicPeriod"/>
            </a:pPr>
            <a:r>
              <a:rPr lang="ar-EG" sz="2400" b="1" dirty="0"/>
              <a:t>دراسة جمهور وسائل الإعلام</a:t>
            </a:r>
            <a:r>
              <a:rPr lang="ar-DZ" sz="2400" b="1" dirty="0"/>
              <a:t>: </a:t>
            </a:r>
          </a:p>
          <a:p>
            <a:pPr algn="r" rtl="1"/>
            <a:r>
              <a:rPr lang="ar-EG" sz="2400" dirty="0"/>
              <a:t>الت</a:t>
            </a:r>
            <a:r>
              <a:rPr lang="ar-DZ" sz="2400" dirty="0"/>
              <a:t>َّ</a:t>
            </a:r>
            <a:r>
              <a:rPr lang="ar-EG" sz="2400" dirty="0" err="1"/>
              <a:t>ركيز</a:t>
            </a:r>
            <a:r>
              <a:rPr lang="ar-EG" sz="2400" dirty="0"/>
              <a:t> على سلوك الجمهور وكيف يتفاعل مع محتوى أو وسيلة معيّنة.</a:t>
            </a:r>
          </a:p>
          <a:p>
            <a:pPr algn="r" rtl="1">
              <a:buNone/>
            </a:pPr>
            <a:r>
              <a:rPr lang="ar-EG" sz="2400" b="1" dirty="0"/>
              <a:t>مثال مختصر:</a:t>
            </a:r>
            <a:r>
              <a:rPr lang="ar-DZ" sz="2400" b="1" dirty="0"/>
              <a:t> </a:t>
            </a:r>
            <a:r>
              <a:rPr lang="ar-EG" sz="2400" dirty="0"/>
              <a:t>طالب يختار دراسة ح</a:t>
            </a:r>
            <a:r>
              <a:rPr lang="ar-DZ" sz="2400" dirty="0"/>
              <a:t>َ</a:t>
            </a:r>
            <a:r>
              <a:rPr lang="ar-EG" sz="2400" dirty="0"/>
              <a:t>م</a:t>
            </a:r>
            <a:r>
              <a:rPr lang="ar-DZ" sz="2400" dirty="0"/>
              <a:t>ْ</a:t>
            </a:r>
            <a:r>
              <a:rPr lang="ar-EG" sz="2400" dirty="0" err="1"/>
              <a:t>لة</a:t>
            </a:r>
            <a:r>
              <a:rPr lang="ar-EG" sz="2400" dirty="0"/>
              <a:t> إعلانية لم</a:t>
            </a:r>
            <a:r>
              <a:rPr lang="ar-DZ" sz="2400" dirty="0"/>
              <a:t>ُ</a:t>
            </a:r>
            <a:r>
              <a:rPr lang="ar-EG" sz="2400" dirty="0"/>
              <a:t>ن</a:t>
            </a:r>
            <a:r>
              <a:rPr lang="ar-DZ" sz="2400" dirty="0"/>
              <a:t>ْ</a:t>
            </a:r>
            <a:r>
              <a:rPr lang="ar-EG" sz="2400" dirty="0"/>
              <a:t>ت</a:t>
            </a:r>
            <a:r>
              <a:rPr lang="ar-DZ" sz="2400" dirty="0"/>
              <a:t>َ</a:t>
            </a:r>
            <a:r>
              <a:rPr lang="ar-EG" sz="2400" dirty="0"/>
              <a:t>ج غذائي جديد:</a:t>
            </a:r>
          </a:p>
          <a:p>
            <a:pPr algn="r" rtl="1">
              <a:buFont typeface="Arial" panose="020B0604020202020204" pitchFamily="34" charset="0"/>
              <a:buChar char="•"/>
            </a:pPr>
            <a:r>
              <a:rPr lang="ar-DZ" sz="2400" dirty="0"/>
              <a:t> </a:t>
            </a:r>
            <a:r>
              <a:rPr lang="ar-EG" sz="2400" dirty="0"/>
              <a:t>يجمع الإعلانات المنشورة.</a:t>
            </a:r>
          </a:p>
          <a:p>
            <a:pPr algn="r" rtl="1">
              <a:buFont typeface="Arial" panose="020B0604020202020204" pitchFamily="34" charset="0"/>
              <a:buChar char="•"/>
            </a:pPr>
            <a:r>
              <a:rPr lang="ar-DZ" sz="2400" dirty="0"/>
              <a:t> </a:t>
            </a:r>
            <a:r>
              <a:rPr lang="ar-EG" sz="2400" dirty="0"/>
              <a:t>ي</a:t>
            </a:r>
            <a:r>
              <a:rPr lang="ar-DZ" sz="2400" dirty="0"/>
              <a:t>ُ</a:t>
            </a:r>
            <a:r>
              <a:rPr lang="ar-EG" sz="2400" dirty="0"/>
              <a:t>حل</a:t>
            </a:r>
            <a:r>
              <a:rPr lang="ar-DZ" sz="2400" dirty="0"/>
              <a:t>ِّ</a:t>
            </a:r>
            <a:r>
              <a:rPr lang="ar-EG" sz="2400" dirty="0"/>
              <a:t>ل كيف تم تسويق المنتج على التلفزيون ووسائل التواصل.</a:t>
            </a:r>
          </a:p>
          <a:p>
            <a:pPr algn="r" rtl="1">
              <a:buFont typeface="Arial" panose="020B0604020202020204" pitchFamily="34" charset="0"/>
              <a:buChar char="•"/>
            </a:pPr>
            <a:r>
              <a:rPr lang="ar-DZ" sz="2400" dirty="0"/>
              <a:t> </a:t>
            </a:r>
            <a:r>
              <a:rPr lang="ar-EG" sz="2400" dirty="0"/>
              <a:t>ي</a:t>
            </a:r>
            <a:r>
              <a:rPr lang="ar-DZ" sz="2400" dirty="0"/>
              <a:t>ُ</a:t>
            </a:r>
            <a:r>
              <a:rPr lang="ar-EG" sz="2400" dirty="0"/>
              <a:t>ل</a:t>
            </a:r>
            <a:r>
              <a:rPr lang="ar-DZ" sz="2400" dirty="0"/>
              <a:t>َ</a:t>
            </a:r>
            <a:r>
              <a:rPr lang="ar-EG" sz="2400" dirty="0"/>
              <a:t>اح</a:t>
            </a:r>
            <a:r>
              <a:rPr lang="ar-DZ" sz="2400" dirty="0"/>
              <a:t>ِ</a:t>
            </a:r>
            <a:r>
              <a:rPr lang="ar-EG" sz="2400" dirty="0"/>
              <a:t>ظ تعليقات الجمهور وردود فعلهم.</a:t>
            </a:r>
          </a:p>
          <a:p>
            <a:pPr algn="r" rtl="1">
              <a:buFont typeface="Arial" panose="020B0604020202020204" pitchFamily="34" charset="0"/>
              <a:buChar char="•"/>
            </a:pPr>
            <a:r>
              <a:rPr lang="ar-DZ" sz="2400" dirty="0"/>
              <a:t> </a:t>
            </a:r>
            <a:r>
              <a:rPr lang="ar-EG" sz="2400" dirty="0"/>
              <a:t>يستنتج أن الحملة ركّزت على العائلة لجذب أكبر شريحة ممكنة</a:t>
            </a:r>
            <a:r>
              <a:rPr lang="ar-EG" dirty="0"/>
              <a:t>.</a:t>
            </a:r>
          </a:p>
        </p:txBody>
      </p:sp>
      <p:sp>
        <p:nvSpPr>
          <p:cNvPr id="2" name="Parallelogram 7">
            <a:extLst>
              <a:ext uri="{FF2B5EF4-FFF2-40B4-BE49-F238E27FC236}">
                <a16:creationId xmlns:a16="http://schemas.microsoft.com/office/drawing/2014/main" id="{F0BDEB06-C169-3E23-FC83-B1D8D9CC2A68}"/>
              </a:ext>
            </a:extLst>
          </p:cNvPr>
          <p:cNvSpPr/>
          <p:nvPr/>
        </p:nvSpPr>
        <p:spPr>
          <a:xfrm rot="16200000" flipV="1">
            <a:off x="-2362744" y="429896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07987FED-69E7-8AEB-4967-3BF7DFB6C212}"/>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1855438007"/>
      </p:ext>
    </p:extLst>
  </p:cSld>
  <p:clrMapOvr>
    <a:masterClrMapping/>
  </p:clrMapOvr>
  <p:transition spd="slow" advTm="2137">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CC952-04A2-DA52-D2AE-7613F7FC61B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57B433B-8DF2-76F3-917C-22BF5CBEAE17}"/>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BFF5491-0737-4E9A-A8C9-5118295ED15F}"/>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1A9F981-C477-3801-28A8-094A9C3B7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4C17576-8F99-E34C-01CC-38F974EA1D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0C996EE7-97B6-545F-432A-7573BA13C1EF}"/>
              </a:ext>
            </a:extLst>
          </p:cNvPr>
          <p:cNvSpPr txBox="1"/>
          <p:nvPr/>
        </p:nvSpPr>
        <p:spPr>
          <a:xfrm>
            <a:off x="2392325" y="1944820"/>
            <a:ext cx="8271431" cy="3731599"/>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2">
                    <a:lumMod val="75000"/>
                  </a:schemeClr>
                </a:solidFill>
                <a:effectLst/>
                <a:latin typeface="Calibri" panose="020F0502020204030204" pitchFamily="34" charset="0"/>
                <a:ea typeface="Calibri" panose="020F0502020204030204" pitchFamily="34" charset="0"/>
              </a:rPr>
              <a:t>د/ </a:t>
            </a:r>
            <a:r>
              <a:rPr lang="ar-SA" sz="2400" b="1" kern="100" dirty="0">
                <a:solidFill>
                  <a:schemeClr val="accent2">
                    <a:lumMod val="75000"/>
                  </a:schemeClr>
                </a:solidFill>
                <a:effectLst/>
                <a:latin typeface="Calibri" panose="020F0502020204030204" pitchFamily="34" charset="0"/>
                <a:ea typeface="Calibri" panose="020F0502020204030204" pitchFamily="34" charset="0"/>
              </a:rPr>
              <a:t>الت</a:t>
            </a:r>
            <a:r>
              <a:rPr lang="ar-DZ" sz="2400" b="1" kern="100" dirty="0">
                <a:solidFill>
                  <a:schemeClr val="accent2">
                    <a:lumMod val="75000"/>
                  </a:schemeClr>
                </a:solidFill>
                <a:effectLst/>
                <a:latin typeface="Calibri" panose="020F0502020204030204" pitchFamily="34" charset="0"/>
                <a:ea typeface="Calibri" panose="020F0502020204030204" pitchFamily="34" charset="0"/>
              </a:rPr>
              <a:t>َّ</a:t>
            </a:r>
            <a:r>
              <a:rPr lang="ar-SA" sz="2400" b="1" kern="100" dirty="0" err="1">
                <a:solidFill>
                  <a:schemeClr val="accent2">
                    <a:lumMod val="75000"/>
                  </a:schemeClr>
                </a:solidFill>
                <a:effectLst/>
                <a:latin typeface="Calibri" panose="020F0502020204030204" pitchFamily="34" charset="0"/>
                <a:ea typeface="Calibri" panose="020F0502020204030204" pitchFamily="34" charset="0"/>
              </a:rPr>
              <a:t>رجمات</a:t>
            </a:r>
            <a:r>
              <a:rPr lang="ar-SA" sz="2400" b="1" kern="100" dirty="0">
                <a:solidFill>
                  <a:schemeClr val="accent2">
                    <a:lumMod val="75000"/>
                  </a:schemeClr>
                </a:solidFill>
                <a:effectLst/>
                <a:latin typeface="Calibri" panose="020F0502020204030204" pitchFamily="34" charset="0"/>
                <a:ea typeface="Calibri" panose="020F0502020204030204" pitchFamily="34" charset="0"/>
              </a:rPr>
              <a:t>: </a:t>
            </a:r>
            <a:endParaRPr lang="ar-DZ" sz="2400" b="1" kern="100" dirty="0">
              <a:solidFill>
                <a:schemeClr val="accent2">
                  <a:lumMod val="75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يقتضى الأسلوب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حوي</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لى</a:t>
            </a:r>
            <a:r>
              <a:rPr lang="ar-SA" sz="2400" kern="100" dirty="0">
                <a:effectLst/>
                <a:latin typeface="Calibri" panose="020F0502020204030204" pitchFamily="34" charset="0"/>
                <a:ea typeface="Calibri" panose="020F0502020204030204" pitchFamily="34" charset="0"/>
              </a:rPr>
              <a:t> من الأفراد أن يدقِّقوا في طريقة معالجة مسـألة معينة في وسيلتين مختلفتين من وسائل الإعلام أو لدى جمهورين مختلفَين، وقد يقتضـى هـذا دراسة مقارنة الكيفية </a:t>
            </a:r>
            <a:r>
              <a:rPr lang="ar-SA" sz="2400" kern="100" dirty="0" err="1">
                <a:effectLst/>
                <a:latin typeface="Calibri" panose="020F0502020204030204" pitchFamily="34" charset="0"/>
                <a:ea typeface="Calibri" panose="020F0502020204030204" pitchFamily="34" charset="0"/>
              </a:rPr>
              <a:t>التى</a:t>
            </a:r>
            <a:r>
              <a:rPr lang="ar-SA" sz="2400" kern="100" dirty="0">
                <a:effectLst/>
                <a:latin typeface="Calibri" panose="020F0502020204030204" pitchFamily="34" charset="0"/>
                <a:ea typeface="Calibri" panose="020F0502020204030204" pitchFamily="34" charset="0"/>
              </a:rPr>
              <a:t> عولج بها موضوع معين في شكلين أحدهما </a:t>
            </a:r>
            <a:r>
              <a:rPr lang="ar-SA" sz="2400" kern="100" dirty="0" err="1">
                <a:effectLst/>
                <a:latin typeface="Calibri" panose="020F0502020204030204" pitchFamily="34" charset="0"/>
                <a:ea typeface="Calibri" panose="020F0502020204030204" pitchFamily="34" charset="0"/>
              </a:rPr>
              <a:t>خيالى</a:t>
            </a:r>
            <a:r>
              <a:rPr lang="ar-SA" sz="2400" kern="100" dirty="0">
                <a:effectLst/>
                <a:latin typeface="Calibri" panose="020F0502020204030204" pitchFamily="34" charset="0"/>
                <a:ea typeface="Calibri" panose="020F0502020204030204" pitchFamily="34" charset="0"/>
              </a:rPr>
              <a:t> والآخر واقعـى</a:t>
            </a:r>
            <a:r>
              <a:rPr lang="fr-FR" sz="2400" kern="100" dirty="0">
                <a:effectLst/>
                <a:latin typeface="Calibri" panose="020F0502020204030204" pitchFamily="34" charset="0"/>
                <a:ea typeface="Calibri" panose="020F0502020204030204" pitchFamily="34" charset="0"/>
              </a:rPr>
              <a:t> . </a:t>
            </a:r>
            <a:r>
              <a:rPr lang="ar-SA" sz="2400" kern="100" dirty="0">
                <a:effectLst/>
                <a:latin typeface="Calibri" panose="020F0502020204030204" pitchFamily="34" charset="0"/>
                <a:ea typeface="Calibri" panose="020F0502020204030204" pitchFamily="34" charset="0"/>
              </a:rPr>
              <a:t>وي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 للطلبة أن ينظروا بطريقة منس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ة في العناصر </a:t>
            </a:r>
            <a:r>
              <a:rPr lang="ar-SA" sz="2400" kern="100" dirty="0" err="1">
                <a:effectLst/>
                <a:latin typeface="Calibri" panose="020F0502020204030204" pitchFamily="34" charset="0"/>
                <a:ea typeface="Calibri" panose="020F0502020204030204" pitchFamily="34" charset="0"/>
              </a:rPr>
              <a:t>التى</a:t>
            </a:r>
            <a:r>
              <a:rPr lang="ar-SA" sz="2400" kern="100" dirty="0">
                <a:effectLst/>
                <a:latin typeface="Calibri" panose="020F0502020204030204" pitchFamily="34" charset="0"/>
                <a:ea typeface="Calibri" panose="020F0502020204030204" pitchFamily="34" charset="0"/>
              </a:rPr>
              <a:t> لا تتغير في الحالتين، والعناصر التي تتغير، والأهم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هو بيان سبب حدوث ذلك. وفي هذا الّسياق، سينظر للأفراد </a:t>
            </a:r>
            <a:r>
              <a:rPr lang="ar-SA" sz="2400" kern="100" dirty="0" err="1">
                <a:effectLst/>
                <a:latin typeface="Calibri" panose="020F0502020204030204" pitchFamily="34" charset="0"/>
                <a:ea typeface="Calibri" panose="020F0502020204030204" pitchFamily="34" charset="0"/>
              </a:rPr>
              <a:t>فى</a:t>
            </a:r>
            <a:r>
              <a:rPr lang="ar-SA" sz="2400" kern="100" dirty="0">
                <a:effectLst/>
                <a:latin typeface="Calibri" panose="020F0502020204030204" pitchFamily="34" charset="0"/>
                <a:ea typeface="Calibri" panose="020F0502020204030204" pitchFamily="34" charset="0"/>
              </a:rPr>
              <a:t> الكيفية ال</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تى</a:t>
            </a:r>
            <a:r>
              <a:rPr lang="ar-SA" sz="2400" kern="100" dirty="0">
                <a:effectLst/>
                <a:latin typeface="Calibri" panose="020F0502020204030204" pitchFamily="34" charset="0"/>
                <a:ea typeface="Calibri" panose="020F0502020204030204" pitchFamily="34" charset="0"/>
              </a:rPr>
              <a:t> تـم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من خلالها تناول الأفكار بطُرق مختلفة في الأسلوب والشكل. والش</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 العملي المـرتبط بعمليـة التحويل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يت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ض</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 </a:t>
            </a:r>
            <a:r>
              <a:rPr lang="ar-SA" sz="2400" kern="100" dirty="0" err="1">
                <a:effectLst/>
                <a:latin typeface="Calibri" panose="020F0502020204030204" pitchFamily="34" charset="0"/>
                <a:ea typeface="Calibri" panose="020F0502020204030204" pitchFamily="34" charset="0"/>
              </a:rPr>
              <a:t>فى</a:t>
            </a:r>
            <a:r>
              <a:rPr lang="ar-SA" sz="2400" kern="100" dirty="0">
                <a:effectLst/>
                <a:latin typeface="Calibri" panose="020F0502020204030204" pitchFamily="34" charset="0"/>
                <a:ea typeface="Calibri" panose="020F0502020204030204" pitchFamily="34" charset="0"/>
              </a:rPr>
              <a:t> محاولة الأفراد تحويل نص</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من وسيلة إعلامية إلى وسيلة أخرى</a:t>
            </a:r>
            <a:r>
              <a:rPr lang="fr-FR" sz="2400" kern="100" dirty="0">
                <a:effectLst/>
                <a:latin typeface="Calibri" panose="020F0502020204030204" pitchFamily="34" charset="0"/>
                <a:ea typeface="Calibri" panose="020F0502020204030204" pitchFamily="34" charset="0"/>
              </a:rPr>
              <a:t>.</a:t>
            </a:r>
            <a:endParaRPr lang="fr-FR" sz="1400" kern="100" dirty="0">
              <a:effectLst/>
              <a:latin typeface="Calibri" panose="020F0502020204030204" pitchFamily="34" charset="0"/>
              <a:ea typeface="Calibri" panose="020F0502020204030204" pitchFamily="34" charset="0"/>
            </a:endParaRPr>
          </a:p>
        </p:txBody>
      </p:sp>
      <p:sp>
        <p:nvSpPr>
          <p:cNvPr id="2" name="Parallelogram 7">
            <a:extLst>
              <a:ext uri="{FF2B5EF4-FFF2-40B4-BE49-F238E27FC236}">
                <a16:creationId xmlns:a16="http://schemas.microsoft.com/office/drawing/2014/main" id="{4330B3A4-CD2A-12D1-ECB8-5731A0599EE0}"/>
              </a:ext>
            </a:extLst>
          </p:cNvPr>
          <p:cNvSpPr/>
          <p:nvPr/>
        </p:nvSpPr>
        <p:spPr>
          <a:xfrm rot="16200000" flipV="1">
            <a:off x="-2370647" y="333909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Rectangle 2">
            <a:extLst>
              <a:ext uri="{FF2B5EF4-FFF2-40B4-BE49-F238E27FC236}">
                <a16:creationId xmlns:a16="http://schemas.microsoft.com/office/drawing/2014/main" id="{4579F1E6-A45A-C3EE-7C0E-3CF4315037C1}"/>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4050457148"/>
      </p:ext>
    </p:extLst>
  </p:cSld>
  <p:clrMapOvr>
    <a:masterClrMapping/>
  </p:clrMapOvr>
  <p:transition spd="slow" advTm="2137">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BB6C7-D4A0-7AF2-0F60-24AF8CE1DD9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A1355BD-ABBC-A3D2-576F-9DD62A947EF3}"/>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CD899A9F-43F2-F51C-D6BC-323AB551E1DC}"/>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9C6836B-23E8-F7A2-631A-70727CAF14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2388D37-D327-C2C1-291F-62D50031F7D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4922530B-F663-946C-0689-456BA3DAF27D}"/>
              </a:ext>
            </a:extLst>
          </p:cNvPr>
          <p:cNvSpPr txBox="1"/>
          <p:nvPr/>
        </p:nvSpPr>
        <p:spPr>
          <a:xfrm>
            <a:off x="3657599" y="1827147"/>
            <a:ext cx="7368363" cy="3629007"/>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و/ </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الم</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ح</a:t>
            </a:r>
            <a:r>
              <a:rPr lang="ar-DZ" sz="2400" b="1" kern="100" dirty="0">
                <a:solidFill>
                  <a:schemeClr val="accent2">
                    <a:lumMod val="75000"/>
                  </a:schemeClr>
                </a:solidFill>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اك</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اة</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سلوب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شائ</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جد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التربية الإعلامية.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حاكاة</a:t>
            </a:r>
            <a:r>
              <a:rPr lang="ar-SA" sz="2400" kern="100" dirty="0">
                <a:effectLst/>
                <a:latin typeface="Calibri" panose="020F0502020204030204" pitchFamily="34" charset="0"/>
                <a:ea typeface="Calibri" panose="020F0502020204030204" pitchFamily="34" charset="0"/>
                <a:cs typeface="Arial" panose="020B0604020202020204" pitchFamily="34" charset="0"/>
              </a:rPr>
              <a:t>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الأدوار، وهي تشتمل على وضع الأفراد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فى</a:t>
            </a:r>
            <a:r>
              <a:rPr lang="ar-SA" sz="2400" kern="100" dirty="0">
                <a:effectLst/>
                <a:latin typeface="Calibri" panose="020F0502020204030204" pitchFamily="34" charset="0"/>
                <a:ea typeface="Calibri" panose="020F0502020204030204" pitchFamily="34" charset="0"/>
                <a:cs typeface="Arial" panose="020B0604020202020204" pitchFamily="34" charset="0"/>
              </a:rPr>
              <a:t> موضع المنتجين الإعلاميين،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وإ</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يكـن بطريقـة خياليـة أساس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وتُعد المحاكاة مفيدة عمليا في معالجة المسائل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المتعل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قة</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بالإنتاج، من قبيل أدوار الإنتـاج وعملياته ضمن الصناعات الإعلامية، والكيفية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التى</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ازن المنتجون الإعلاميون بها بين القيود المالية والتقنية والمؤسساتية في عملهم. ولا تحتاج عمليات المحاكاة بالضرورة إلـى أن تَبلُـغ مرحلة الإنتاج ذاتها، لذ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طلب من الأطفال أن يقوموا بدور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برامج تليفزيونيـة يقدمون مقترحات إلى إذاعة أو محطة تليفزيون لسلسلة جديدة بأسلوب معين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Parallelogram 7">
            <a:extLst>
              <a:ext uri="{FF2B5EF4-FFF2-40B4-BE49-F238E27FC236}">
                <a16:creationId xmlns:a16="http://schemas.microsoft.com/office/drawing/2014/main" id="{876D1FD1-75ED-4545-31A7-4423B24D61D5}"/>
              </a:ext>
            </a:extLst>
          </p:cNvPr>
          <p:cNvSpPr/>
          <p:nvPr/>
        </p:nvSpPr>
        <p:spPr>
          <a:xfrm rot="16200000" flipV="1">
            <a:off x="-2263204" y="35701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Rectangle 2">
            <a:extLst>
              <a:ext uri="{FF2B5EF4-FFF2-40B4-BE49-F238E27FC236}">
                <a16:creationId xmlns:a16="http://schemas.microsoft.com/office/drawing/2014/main" id="{AB52716C-51CD-1C58-1EC4-0D8D889A8FFA}"/>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499796543"/>
      </p:ext>
    </p:extLst>
  </p:cSld>
  <p:clrMapOvr>
    <a:masterClrMapping/>
  </p:clrMapOvr>
  <p:transition spd="slow" advTm="2137">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65E16-61D1-2D72-7E9E-B155B753046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7B3841A-5202-6792-76A1-A8C3406A7E4D}"/>
              </a:ext>
            </a:extLst>
          </p:cNvPr>
          <p:cNvSpPr txBox="1"/>
          <p:nvPr/>
        </p:nvSpPr>
        <p:spPr>
          <a:xfrm>
            <a:off x="5454503" y="304279"/>
            <a:ext cx="6379690"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7AE65FF-A015-43D7-1A3A-2FB7ED420407}"/>
              </a:ext>
            </a:extLst>
          </p:cNvPr>
          <p:cNvSpPr/>
          <p:nvPr/>
        </p:nvSpPr>
        <p:spPr>
          <a:xfrm>
            <a:off x="2227490" y="564664"/>
            <a:ext cx="20608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1646E31-4B5E-EF05-4226-2CEE0CACC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683704D-F66E-93B3-8329-D38491DEBD3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82480A6E-B9E4-D967-96A7-FAABC165968A}"/>
              </a:ext>
            </a:extLst>
          </p:cNvPr>
          <p:cNvSpPr txBox="1"/>
          <p:nvPr/>
        </p:nvSpPr>
        <p:spPr>
          <a:xfrm>
            <a:off x="2485572" y="1502241"/>
            <a:ext cx="8391747" cy="4521944"/>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هـ/ </a:t>
            </a:r>
            <a:r>
              <a:rPr lang="ar-SA" sz="2400" b="1" kern="100" dirty="0" err="1">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نت</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اج:</a:t>
            </a:r>
            <a:endPar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التربية الإعلامية على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بط بين قراءة وسائل الإعلام وكتابتها،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شكِّل عملية الإنتاج عنصر "الك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تابة"؛ فقد أثبتت الأبحاث الحديثة أن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الأفراد خاصـة الـنشء أنماطًا وأساليب إعلامية يد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مدى الفهم الواضح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غة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الإعلاميـة ". ولقـد عمـل ظهـور التكنولوجيا الرقمية على إيجاد فرص جديدة مهمة في هذا المجال، مثـل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سـتخدام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الكـاميرات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قمية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حرير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قمي وبرامج تعديل الصور. كما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للأفـراد عـن طريـق المهـارات التقليدية كالل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عب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ستكشاف</a:t>
            </a:r>
            <a:r>
              <a:rPr lang="ar-SA" sz="2400" kern="100" dirty="0">
                <a:effectLst/>
                <a:latin typeface="Calibri" panose="020F0502020204030204" pitchFamily="34" charset="0"/>
                <a:ea typeface="Calibri" panose="020F0502020204030204" pitchFamily="34" charset="0"/>
                <a:cs typeface="Arial" panose="020B0604020202020204" pitchFamily="34" charset="0"/>
              </a:rPr>
              <a:t> أن يجعلوا معرفتهم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لبية" - أو غير الواعية بلُغَة الإعلام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التـى</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كتسبوها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كم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ين- معرفة "فاعلة " وواعية. وتوفِّر هـذه التقنيات أيضا فرصا جديدة للت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أمــل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فكير. فت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العمل الإنتاجي عن طريق الإنترنت، ومعرفة ردود الفعل من جماهير حقيقية،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 يساعد الأفراد على تقييم ما أنجزوه بطريقة مدروسة جدا</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Parallelogram 7">
            <a:extLst>
              <a:ext uri="{FF2B5EF4-FFF2-40B4-BE49-F238E27FC236}">
                <a16:creationId xmlns:a16="http://schemas.microsoft.com/office/drawing/2014/main" id="{5D09C836-3A60-BB6D-1E91-86E069973427}"/>
              </a:ext>
            </a:extLst>
          </p:cNvPr>
          <p:cNvSpPr/>
          <p:nvPr/>
        </p:nvSpPr>
        <p:spPr>
          <a:xfrm rot="16200000" flipV="1">
            <a:off x="-2490963" y="376260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Rectangle 2">
            <a:extLst>
              <a:ext uri="{FF2B5EF4-FFF2-40B4-BE49-F238E27FC236}">
                <a16:creationId xmlns:a16="http://schemas.microsoft.com/office/drawing/2014/main" id="{4007613B-9A78-4D9E-7CEF-E5E7B49A76F8}"/>
              </a:ext>
            </a:extLst>
          </p:cNvPr>
          <p:cNvSpPr/>
          <p:nvPr/>
        </p:nvSpPr>
        <p:spPr>
          <a:xfrm>
            <a:off x="4288384" y="13508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2197368722"/>
      </p:ext>
    </p:extLst>
  </p:cSld>
  <p:clrMapOvr>
    <a:masterClrMapping/>
  </p:clrMapOvr>
  <p:transition spd="slow" advTm="2137">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04724-55FF-E04E-9A55-993F3842BDE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8E92BC7-CEF6-9331-DE34-3C710FD9289C}"/>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إستراتيجيات التربية الإعلامية</a:t>
            </a:r>
          </a:p>
        </p:txBody>
      </p:sp>
      <p:sp>
        <p:nvSpPr>
          <p:cNvPr id="29" name="Rectangle 28">
            <a:extLst>
              <a:ext uri="{FF2B5EF4-FFF2-40B4-BE49-F238E27FC236}">
                <a16:creationId xmlns:a16="http://schemas.microsoft.com/office/drawing/2014/main" id="{C6DA0A92-8675-CD5B-AA4F-5D97BB6FD6A8}"/>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D89912-AF33-86A5-0A4B-3B1A3133A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3B054C0-3ABB-8279-05D9-9102EC92ECD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B2D03AD-C604-C6CF-403C-B3B8F37F6911}"/>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EFD78E06-8A5A-B2A1-296D-34EF984D70A0}"/>
              </a:ext>
            </a:extLst>
          </p:cNvPr>
          <p:cNvSpPr txBox="1"/>
          <p:nvPr/>
        </p:nvSpPr>
        <p:spPr>
          <a:xfrm>
            <a:off x="2227490" y="1423824"/>
            <a:ext cx="8686800" cy="4412618"/>
          </a:xfrm>
          <a:prstGeom prst="rect">
            <a:avLst/>
          </a:prstGeom>
          <a:noFill/>
        </p:spPr>
        <p:txBody>
          <a:bodyPr wrap="square">
            <a:spAutoFit/>
          </a:bodyPr>
          <a:lstStyle/>
          <a:p>
            <a:pPr algn="just" rtl="1">
              <a:lnSpc>
                <a:spcPct val="107000"/>
              </a:lnSpc>
              <a:spcAft>
                <a:spcPts val="800"/>
              </a:spcAft>
              <a:buNone/>
            </a:pPr>
            <a:r>
              <a:rPr lang="ar-SA" sz="2400" kern="100" dirty="0">
                <a:effectLst/>
                <a:latin typeface="Arial" panose="020B0604020202020204" pitchFamily="34" charset="0"/>
                <a:ea typeface="Calibri" panose="020F0502020204030204" pitchFamily="34" charset="0"/>
                <a:cs typeface="Arial" panose="020B0604020202020204" pitchFamily="34" charset="0"/>
              </a:rPr>
              <a:t>تتعد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 و</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جهات النظر حول الاسـتراتيجيات أو الأسـاليب المناسـبة لتفعيـل التربيـة الإعلامية. ففي الوقت الذي ينادي فيه البعض بضرورة أن يتعل</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م الط</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ـلاب مهـارات التربيـة الإعلامية من خلال مادة أو مقر</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ر خاص بالتربية الإعلامية، وي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نادي البعض الآخر بدمج التربية الإعلامية في المنهج بدلاً من تقديمها في مادة منفصلة ، بينما ينـادي فريق ثالث بتوظيف كلا المنهجين في هـذا السياق</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حد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 مركز التربية الإعلامية عشر </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ستراتيجيات</a:t>
            </a:r>
            <a:r>
              <a:rPr lang="ar-SA" sz="2400" kern="100" dirty="0">
                <a:effectLst/>
                <a:latin typeface="Arial" panose="020B0604020202020204" pitchFamily="34" charset="0"/>
                <a:ea typeface="Calibri" panose="020F0502020204030204" pitchFamily="34" charset="0"/>
                <a:cs typeface="Arial" panose="020B0604020202020204" pitchFamily="34" charset="0"/>
              </a:rPr>
              <a:t> لتدريس الثقافة الإعلاميـة ، أهمهـا</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p>
          <a:p>
            <a:pPr algn="just" rtl="1">
              <a:buNone/>
            </a:pPr>
            <a:r>
              <a:rPr lang="ar-SA" sz="2400" dirty="0">
                <a:effectLst/>
                <a:latin typeface="Arial" panose="020B0604020202020204" pitchFamily="34" charset="0"/>
                <a:ea typeface="Calibri" panose="020F0502020204030204" pitchFamily="34" charset="0"/>
                <a:cs typeface="Arial" panose="020B0604020202020204" pitchFamily="34" charset="0"/>
              </a:rPr>
              <a:t> د</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مج التربية الإعلامية في المنهج، أو تقديم مقر</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ر كامل في التربية الإعلامية، وتوظيف النموذج الاستقرائي(</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fr-FR" sz="2400" dirty="0" err="1">
                <a:effectLst/>
                <a:latin typeface="Arial" panose="020B0604020202020204" pitchFamily="34" charset="0"/>
                <a:ea typeface="Calibri" panose="020F0502020204030204" pitchFamily="34" charset="0"/>
                <a:cs typeface="Arial" panose="020B0604020202020204" pitchFamily="34" charset="0"/>
              </a:rPr>
              <a:t>Approach</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fr-FR" sz="2400" dirty="0" err="1">
                <a:effectLst/>
                <a:latin typeface="Arial" panose="020B0604020202020204" pitchFamily="34" charset="0"/>
                <a:ea typeface="Calibri" panose="020F0502020204030204" pitchFamily="34" charset="0"/>
                <a:cs typeface="Arial" panose="020B0604020202020204" pitchFamily="34" charset="0"/>
              </a:rPr>
              <a:t>Inquiry</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Arial" panose="020B0604020202020204" pitchFamily="34" charset="0"/>
                <a:ea typeface="Calibri" panose="020F0502020204030204" pitchFamily="34" charset="0"/>
                <a:cs typeface="Arial" panose="020B0604020202020204" pitchFamily="34" charset="0"/>
              </a:rPr>
              <a:t>، وتدريس مهارات التفكير الناقد، وتحليل البيئة الإعلامية، ودراسة وجهات النظر المختلفة، وغيرها. كما ي</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err="1">
                <a:effectLst/>
                <a:latin typeface="Arial" panose="020B0604020202020204" pitchFamily="34" charset="0"/>
                <a:ea typeface="Calibri" panose="020F0502020204030204" pitchFamily="34" charset="0"/>
                <a:cs typeface="Arial" panose="020B0604020202020204" pitchFamily="34" charset="0"/>
              </a:rPr>
              <a:t>قترح</a:t>
            </a:r>
            <a:r>
              <a:rPr lang="ar-SA" sz="2400" dirty="0">
                <a:effectLst/>
                <a:latin typeface="Arial" panose="020B0604020202020204" pitchFamily="34" charset="0"/>
                <a:ea typeface="Calibri" panose="020F0502020204030204" pitchFamily="34" charset="0"/>
                <a:cs typeface="Arial" panose="020B0604020202020204" pitchFamily="34" charset="0"/>
              </a:rPr>
              <a:t> المركز </a:t>
            </a:r>
            <a:r>
              <a:rPr lang="ar-DZ" sz="2400" dirty="0">
                <a:effectLst/>
                <a:latin typeface="Arial" panose="020B0604020202020204" pitchFamily="34" charset="0"/>
                <a:ea typeface="Calibri" panose="020F0502020204030204" pitchFamily="34" charset="0"/>
                <a:cs typeface="Arial" panose="020B0604020202020204" pitchFamily="34" charset="0"/>
              </a:rPr>
              <a:t>إِ</a:t>
            </a:r>
            <a:r>
              <a:rPr lang="ar-SA" sz="2400" dirty="0" err="1">
                <a:effectLst/>
                <a:latin typeface="Arial" panose="020B0604020202020204" pitchFamily="34" charset="0"/>
                <a:ea typeface="Calibri" panose="020F0502020204030204" pitchFamily="34" charset="0"/>
                <a:cs typeface="Arial" panose="020B0604020202020204" pitchFamily="34" charset="0"/>
              </a:rPr>
              <a:t>ستخدام</a:t>
            </a:r>
            <a:r>
              <a:rPr lang="ar-SA" sz="2400" dirty="0">
                <a:effectLst/>
                <a:latin typeface="Arial" panose="020B0604020202020204" pitchFamily="34" charset="0"/>
                <a:ea typeface="Calibri" panose="020F0502020204030204" pitchFamily="34" charset="0"/>
                <a:cs typeface="Arial" panose="020B0604020202020204" pitchFamily="34" charset="0"/>
              </a:rPr>
              <a:t> نمـوذج </a:t>
            </a:r>
            <a:r>
              <a:rPr lang="ar-SA" sz="2400" dirty="0" err="1">
                <a:effectLst/>
                <a:latin typeface="Arial" panose="020B0604020202020204" pitchFamily="34" charset="0"/>
                <a:ea typeface="Calibri" panose="020F0502020204030204" pitchFamily="34" charset="0"/>
                <a:cs typeface="Arial" panose="020B0604020202020204" pitchFamily="34" charset="0"/>
              </a:rPr>
              <a:t>الـتعل</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م الن</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شـط ، الذي يبدأ بمرحلة الوعي بقضية معينة</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 ثم</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 الت</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حليل ثم</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 الت</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عقيب أو التأمـل وأخيرا ال</a:t>
            </a:r>
            <a:r>
              <a:rPr lang="ar-DZ" sz="2400" dirty="0">
                <a:effectLst/>
                <a:latin typeface="Arial" panose="020B0604020202020204" pitchFamily="34" charset="0"/>
                <a:ea typeface="Calibri" panose="020F0502020204030204" pitchFamily="34" charset="0"/>
                <a:cs typeface="Arial" panose="020B0604020202020204" pitchFamily="34" charset="0"/>
              </a:rPr>
              <a:t>إ</a:t>
            </a:r>
            <a:r>
              <a:rPr lang="ar-SA" sz="2400" dirty="0" err="1">
                <a:effectLst/>
                <a:latin typeface="Arial" panose="020B0604020202020204" pitchFamily="34" charset="0"/>
                <a:ea typeface="Calibri" panose="020F0502020204030204" pitchFamily="34" charset="0"/>
                <a:cs typeface="Arial" panose="020B0604020202020204" pitchFamily="34" charset="0"/>
              </a:rPr>
              <a:t>ستجابة</a:t>
            </a:r>
            <a:r>
              <a:rPr lang="ar-SA" sz="2400" dirty="0">
                <a:effectLst/>
                <a:latin typeface="Arial" panose="020B0604020202020204" pitchFamily="34" charset="0"/>
                <a:ea typeface="Calibri" panose="020F0502020204030204" pitchFamily="34" charset="0"/>
                <a:cs typeface="Arial" panose="020B0604020202020204" pitchFamily="34" charset="0"/>
              </a:rPr>
              <a:t>، ونتاج هذه النشاطات الأربعة هو الخبرة التي يكّونها الفرد</a:t>
            </a:r>
            <a:r>
              <a:rPr lang="fr-FR" sz="1800" dirty="0">
                <a:effectLst/>
                <a:latin typeface="Calibri" panose="020F0502020204030204" pitchFamily="34" charset="0"/>
                <a:ea typeface="Calibri" panose="020F0502020204030204" pitchFamily="34" charset="0"/>
                <a:cs typeface="Arial" panose="020B0604020202020204" pitchFamily="34" charset="0"/>
              </a:rPr>
              <a:t>. </a:t>
            </a:r>
            <a:endParaRPr lang="fr-FR" dirty="0"/>
          </a:p>
        </p:txBody>
      </p:sp>
    </p:spTree>
    <p:extLst>
      <p:ext uri="{BB962C8B-B14F-4D97-AF65-F5344CB8AC3E}">
        <p14:creationId xmlns:p14="http://schemas.microsoft.com/office/powerpoint/2010/main" val="2646332319"/>
      </p:ext>
    </p:extLst>
  </p:cSld>
  <p:clrMapOvr>
    <a:masterClrMapping/>
  </p:clrMapOvr>
  <p:transition spd="slow" advTm="2137">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29EA3-0042-A59E-54B6-8D610FC54BA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7473765-D649-ABA3-0971-9B99E6AE548C}"/>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إستراتيجيات التربية الإعلامية</a:t>
            </a:r>
          </a:p>
        </p:txBody>
      </p:sp>
      <p:sp>
        <p:nvSpPr>
          <p:cNvPr id="29" name="Rectangle 28">
            <a:extLst>
              <a:ext uri="{FF2B5EF4-FFF2-40B4-BE49-F238E27FC236}">
                <a16:creationId xmlns:a16="http://schemas.microsoft.com/office/drawing/2014/main" id="{8FF4B003-C286-3D07-5841-12FB2FA0163F}"/>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5E08D3-0458-04A7-7218-B294455E8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F2403B4-C895-3A60-64D3-49D31EB2172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4E225503-D770-7052-D6C1-158AC6C9DC0C}"/>
              </a:ext>
            </a:extLst>
          </p:cNvPr>
          <p:cNvSpPr txBox="1"/>
          <p:nvPr/>
        </p:nvSpPr>
        <p:spPr>
          <a:xfrm>
            <a:off x="4369981" y="1502241"/>
            <a:ext cx="6575070" cy="4524315"/>
          </a:xfrm>
          <a:prstGeom prst="rect">
            <a:avLst/>
          </a:prstGeom>
          <a:noFill/>
        </p:spPr>
        <p:txBody>
          <a:bodyPr wrap="square">
            <a:spAutoFit/>
          </a:bodyPr>
          <a:lstStyle/>
          <a:p>
            <a:pPr marL="800100" lvl="1" indent="-342900" algn="r" rtl="1">
              <a:buFont typeface="Wingdings" panose="05000000000000000000" pitchFamily="2" charset="2"/>
              <a:buChar char="q"/>
            </a:pPr>
            <a:r>
              <a:rPr lang="ar-EG" sz="2400" b="1" dirty="0">
                <a:solidFill>
                  <a:schemeClr val="accent2"/>
                </a:solidFill>
              </a:rPr>
              <a:t>نموذج </a:t>
            </a:r>
            <a:r>
              <a:rPr lang="fr-FR" sz="2400" b="1" dirty="0">
                <a:solidFill>
                  <a:schemeClr val="accent2"/>
                </a:solidFill>
              </a:rPr>
              <a:t>Freed</a:t>
            </a:r>
            <a:r>
              <a:rPr lang="ar-DZ" sz="2400" b="1" dirty="0">
                <a:solidFill>
                  <a:schemeClr val="accent2"/>
                </a:solidFill>
              </a:rPr>
              <a:t> </a:t>
            </a:r>
            <a:r>
              <a:rPr lang="ar-EG" sz="2400" b="1" dirty="0">
                <a:solidFill>
                  <a:schemeClr val="accent2"/>
                </a:solidFill>
              </a:rPr>
              <a:t>فريد للتربية الإعلامية (2003)</a:t>
            </a:r>
            <a:r>
              <a:rPr lang="ar-DZ" sz="2400" b="1" dirty="0">
                <a:solidFill>
                  <a:schemeClr val="accent2"/>
                </a:solidFill>
              </a:rPr>
              <a:t>:</a:t>
            </a:r>
            <a:endParaRPr lang="ar-EG" sz="2400" b="1" dirty="0">
              <a:solidFill>
                <a:schemeClr val="accent2"/>
              </a:solidFill>
            </a:endParaRPr>
          </a:p>
          <a:p>
            <a:pPr algn="just" rtl="1">
              <a:buNone/>
            </a:pPr>
            <a:r>
              <a:rPr lang="ar-EG" sz="2400" dirty="0"/>
              <a:t>ي</a:t>
            </a:r>
            <a:r>
              <a:rPr lang="ar-DZ" sz="2400" dirty="0"/>
              <a:t>ُ</a:t>
            </a:r>
            <a:r>
              <a:rPr lang="ar-EG" sz="2400" dirty="0"/>
              <a:t>رك</a:t>
            </a:r>
            <a:r>
              <a:rPr lang="ar-DZ" sz="2400" dirty="0"/>
              <a:t>ِّ</a:t>
            </a:r>
            <a:r>
              <a:rPr lang="ar-EG" sz="2400" dirty="0"/>
              <a:t>ز النموذج على التفاعلية</a:t>
            </a:r>
            <a:r>
              <a:rPr lang="fr-FR" sz="2400" dirty="0" err="1"/>
              <a:t>Interactivity</a:t>
            </a:r>
            <a:r>
              <a:rPr lang="fr-FR" sz="2400" dirty="0"/>
              <a:t>) </a:t>
            </a:r>
            <a:r>
              <a:rPr lang="ar-DZ" sz="2400" dirty="0"/>
              <a:t>) </a:t>
            </a:r>
            <a:r>
              <a:rPr lang="ar-EG" sz="2400" dirty="0"/>
              <a:t>في وسائل الإعلام وتقنيات المعلومات الحديثة، خصوصًا الشبكات الرقمية العالمية التي تسمح بالغ</a:t>
            </a:r>
            <a:r>
              <a:rPr lang="ar-DZ" sz="2400" dirty="0"/>
              <a:t>َ</a:t>
            </a:r>
            <a:r>
              <a:rPr lang="ar-EG" sz="2400" dirty="0"/>
              <a:t>مر في بيئات تفاعلية.</a:t>
            </a:r>
            <a:endParaRPr lang="ar-DZ" sz="2400" dirty="0"/>
          </a:p>
          <a:p>
            <a:pPr algn="just" rtl="1">
              <a:buNone/>
            </a:pPr>
            <a:r>
              <a:rPr lang="ar-EG" sz="2400" dirty="0" err="1"/>
              <a:t>ويؤك</a:t>
            </a:r>
            <a:r>
              <a:rPr lang="ar-DZ" sz="2400" dirty="0"/>
              <a:t>ِّ</a:t>
            </a:r>
            <a:r>
              <a:rPr lang="ar-EG" sz="2400" dirty="0"/>
              <a:t>د أن المهارات التقنية والتفكير النقدي وحدها غير كافية، بل يجب فهم قوة التفاعلية والوعي الك</a:t>
            </a:r>
            <a:r>
              <a:rPr lang="ar-DZ" sz="2400" dirty="0"/>
              <a:t>َ</a:t>
            </a:r>
            <a:r>
              <a:rPr lang="ar-EG" sz="2400" dirty="0" err="1"/>
              <a:t>ون</a:t>
            </a:r>
            <a:r>
              <a:rPr lang="ar-DZ" sz="2400" dirty="0"/>
              <a:t>ِ</a:t>
            </a:r>
            <a:r>
              <a:rPr lang="ar-EG" sz="2400" dirty="0"/>
              <a:t>ي </a:t>
            </a:r>
            <a:r>
              <a:rPr lang="fr-FR" sz="2400" dirty="0"/>
              <a:t>Global </a:t>
            </a:r>
            <a:r>
              <a:rPr lang="fr-FR" sz="2400" dirty="0" err="1"/>
              <a:t>Sensibility</a:t>
            </a:r>
            <a:r>
              <a:rPr lang="fr-FR" sz="2400" dirty="0"/>
              <a:t>) </a:t>
            </a:r>
            <a:r>
              <a:rPr lang="ar-DZ" sz="2400" dirty="0"/>
              <a:t>) </a:t>
            </a:r>
            <a:r>
              <a:rPr lang="ar-EG" sz="2400" dirty="0"/>
              <a:t>كأساس للتربية الإعلامية.</a:t>
            </a:r>
          </a:p>
          <a:p>
            <a:pPr marL="342900" indent="-342900" algn="just" rtl="1">
              <a:buFont typeface="Wingdings" panose="05000000000000000000" pitchFamily="2" charset="2"/>
              <a:buChar char="§"/>
            </a:pPr>
            <a:r>
              <a:rPr lang="ar-EG" sz="2400" b="1" dirty="0"/>
              <a:t>مستويات نموذج التربية الإعلامية الع</a:t>
            </a:r>
            <a:r>
              <a:rPr lang="ar-DZ" sz="2400" b="1" dirty="0"/>
              <a:t>َ</a:t>
            </a:r>
            <a:r>
              <a:rPr lang="ar-EG" sz="2400" b="1" dirty="0"/>
              <a:t>م</a:t>
            </a:r>
            <a:r>
              <a:rPr lang="ar-DZ" sz="2400" b="1" dirty="0"/>
              <a:t>ِ</a:t>
            </a:r>
            <a:r>
              <a:rPr lang="ar-EG" sz="2400" b="1" dirty="0" err="1"/>
              <a:t>يقة</a:t>
            </a:r>
            <a:r>
              <a:rPr lang="ar-EG" sz="2400" b="1" dirty="0"/>
              <a:t> (</a:t>
            </a:r>
            <a:r>
              <a:rPr lang="fr-FR" sz="2400" b="1" dirty="0" err="1"/>
              <a:t>Literacy</a:t>
            </a:r>
            <a:r>
              <a:rPr lang="fr-FR" sz="2400" b="1" dirty="0"/>
              <a:t> Media Deep):</a:t>
            </a:r>
            <a:endParaRPr lang="fr-FR" sz="2400" dirty="0"/>
          </a:p>
          <a:p>
            <a:pPr algn="just" rtl="1">
              <a:buFont typeface="+mj-lt"/>
              <a:buAutoNum type="arabicPeriod"/>
            </a:pPr>
            <a:r>
              <a:rPr lang="ar-EG" sz="2400" dirty="0"/>
              <a:t>مهارات </a:t>
            </a:r>
            <a:r>
              <a:rPr lang="ar-DZ" sz="2400" dirty="0"/>
              <a:t>إِ</a:t>
            </a:r>
            <a:r>
              <a:rPr lang="ar-EG" sz="2400" dirty="0" err="1"/>
              <a:t>ستخدام</a:t>
            </a:r>
            <a:r>
              <a:rPr lang="ar-EG" sz="2400" dirty="0"/>
              <a:t> تقنيات المعلومات وتصف</a:t>
            </a:r>
            <a:r>
              <a:rPr lang="ar-DZ" sz="2400" dirty="0"/>
              <a:t>ُّ</a:t>
            </a:r>
            <a:r>
              <a:rPr lang="ar-EG" sz="2400" dirty="0"/>
              <a:t>ح الشبكات الرقمية.</a:t>
            </a:r>
          </a:p>
          <a:p>
            <a:pPr algn="just" rtl="1">
              <a:buFont typeface="+mj-lt"/>
              <a:buAutoNum type="arabicPeriod"/>
            </a:pPr>
            <a:r>
              <a:rPr lang="ar-EG" sz="2400" dirty="0"/>
              <a:t>مهارات التفكير النقدي لمحتوى الرسائل الإعلامية.</a:t>
            </a:r>
          </a:p>
          <a:p>
            <a:pPr algn="just" rtl="1">
              <a:buFont typeface="+mj-lt"/>
              <a:buAutoNum type="arabicPeriod"/>
            </a:pPr>
            <a:r>
              <a:rPr lang="ar-EG" sz="2400" dirty="0"/>
              <a:t>تقدير وفهم التفاعلية الكونية.</a:t>
            </a:r>
          </a:p>
        </p:txBody>
      </p:sp>
      <p:pic>
        <p:nvPicPr>
          <p:cNvPr id="9" name="Image 8">
            <a:extLst>
              <a:ext uri="{FF2B5EF4-FFF2-40B4-BE49-F238E27FC236}">
                <a16:creationId xmlns:a16="http://schemas.microsoft.com/office/drawing/2014/main" id="{6F3822CF-EA4A-19B7-E850-BD17D1FE8F0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5198" y="2108542"/>
            <a:ext cx="3784583" cy="37255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a:extLst>
              <a:ext uri="{FF2B5EF4-FFF2-40B4-BE49-F238E27FC236}">
                <a16:creationId xmlns:a16="http://schemas.microsoft.com/office/drawing/2014/main" id="{2FA04AD2-F72D-FE96-3A58-07489978428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1900304006"/>
      </p:ext>
    </p:extLst>
  </p:cSld>
  <p:clrMapOvr>
    <a:masterClrMapping/>
  </p:clrMapOvr>
  <p:transition spd="slow" advTm="2137">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1EE40-F1ED-587D-389F-018B14332A4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E59A7F6-4410-D3F3-25B4-1DDCC0257F3A}"/>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E1D017D6-0C75-575D-A89A-6C835BFE0289}"/>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343918-B11E-B536-FAA6-EDB585FE98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AC3CE26-2F1D-9202-F4D9-677DB3B9C5D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9C0381D-008F-C65B-CFE2-F5A6BC8FC174}"/>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FDD75E2F-1FD6-26CB-6220-FEC82468D90D}"/>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9D5461E2-34B9-5C95-4858-50AF98ACD0B7}"/>
              </a:ext>
            </a:extLst>
          </p:cNvPr>
          <p:cNvSpPr txBox="1"/>
          <p:nvPr/>
        </p:nvSpPr>
        <p:spPr>
          <a:xfrm>
            <a:off x="4718197" y="1624261"/>
            <a:ext cx="6097772" cy="4524315"/>
          </a:xfrm>
          <a:prstGeom prst="rect">
            <a:avLst/>
          </a:prstGeom>
          <a:noFill/>
        </p:spPr>
        <p:txBody>
          <a:bodyPr wrap="square">
            <a:spAutoFit/>
          </a:bodyPr>
          <a:lstStyle/>
          <a:p>
            <a:pPr algn="just" rtl="1"/>
            <a:r>
              <a:rPr lang="ar-DZ" sz="2400" b="1" dirty="0"/>
              <a:t>1- </a:t>
            </a:r>
            <a:r>
              <a:rPr lang="ar-EG" sz="2400" b="1" dirty="0"/>
              <a:t>م</a:t>
            </a:r>
            <a:r>
              <a:rPr lang="ar-DZ" sz="2400" b="1" dirty="0"/>
              <a:t>َ</a:t>
            </a:r>
            <a:r>
              <a:rPr lang="ar-EG" sz="2400" b="1" dirty="0" err="1"/>
              <a:t>هارة</a:t>
            </a:r>
            <a:r>
              <a:rPr lang="ar-EG" sz="2400" b="1" dirty="0"/>
              <a:t> ت</a:t>
            </a:r>
            <a:r>
              <a:rPr lang="ar-DZ" sz="2400" b="1" dirty="0"/>
              <a:t>َ</a:t>
            </a:r>
            <a:r>
              <a:rPr lang="ar-EG" sz="2400" b="1" dirty="0"/>
              <a:t>حليل المحتوى الإعلامي:</a:t>
            </a:r>
            <a:endParaRPr lang="ar-DZ" sz="2400" b="1" dirty="0"/>
          </a:p>
          <a:p>
            <a:pPr algn="just" rtl="1"/>
            <a:r>
              <a:rPr lang="ar-EG" sz="2400" dirty="0"/>
              <a:t>هي الخ</a:t>
            </a:r>
            <a:r>
              <a:rPr lang="ar-DZ" sz="2400" dirty="0"/>
              <a:t>ُ</a:t>
            </a:r>
            <a:r>
              <a:rPr lang="ar-EG" sz="2400" dirty="0" err="1"/>
              <a:t>طوة</a:t>
            </a:r>
            <a:r>
              <a:rPr lang="ar-EG" sz="2400" dirty="0"/>
              <a:t> الأولى في الوعي الإعلامي، وتعتمد على تفكيك الرسائل الإعلامية وفهم مكوّناتها. يبدأ التحليل بمعرفة أنواع الفنون الصحفية (خبر، تقرير، مقابلة…) والفنون البرامجية (برامج إخبارية، حوارية…). ثم الإجابة عن أسئلة أساسية مثل: من؟ متى؟ ماذا؟</a:t>
            </a:r>
            <a:r>
              <a:rPr lang="ar-DZ" sz="2400" dirty="0"/>
              <a:t> أين ؟</a:t>
            </a:r>
            <a:r>
              <a:rPr lang="ar-EG" sz="2400" dirty="0"/>
              <a:t> لماذا؟ وكيف؟ مما يساعد على فهم تفاصيل الحدث تمامًا</a:t>
            </a:r>
            <a:r>
              <a:rPr lang="ar-DZ" sz="2400" dirty="0"/>
              <a:t>،</a:t>
            </a:r>
            <a:r>
              <a:rPr lang="ar-EG" sz="2400" dirty="0"/>
              <a:t> كما </a:t>
            </a:r>
            <a:r>
              <a:rPr lang="ar-EG" sz="2400" dirty="0" err="1"/>
              <a:t>يف</a:t>
            </a:r>
            <a:r>
              <a:rPr lang="ar-DZ" sz="2400" dirty="0"/>
              <a:t>َ</a:t>
            </a:r>
            <a:r>
              <a:rPr lang="ar-EG" sz="2400" dirty="0"/>
              <a:t>ك</a:t>
            </a:r>
            <a:r>
              <a:rPr lang="ar-DZ" sz="2400" dirty="0"/>
              <a:t>ِّ</a:t>
            </a:r>
            <a:r>
              <a:rPr lang="ar-EG" sz="2400" dirty="0"/>
              <a:t>ك الم</a:t>
            </a:r>
            <a:r>
              <a:rPr lang="ar-DZ" sz="2400" dirty="0"/>
              <a:t>ِ</a:t>
            </a:r>
            <a:r>
              <a:rPr lang="ar-EG" sz="2400" dirty="0"/>
              <a:t>خب</a:t>
            </a:r>
            <a:r>
              <a:rPr lang="ar-DZ" sz="2400" dirty="0"/>
              <a:t>َ</a:t>
            </a:r>
            <a:r>
              <a:rPr lang="ar-EG" sz="2400" dirty="0"/>
              <a:t>ري ق</a:t>
            </a:r>
            <a:r>
              <a:rPr lang="ar-DZ" sz="2400" dirty="0"/>
              <a:t>َ</a:t>
            </a:r>
            <a:r>
              <a:rPr lang="ar-EG" sz="2400" dirty="0"/>
              <a:t>طرة الد</a:t>
            </a:r>
            <a:r>
              <a:rPr lang="ar-DZ" sz="2400" dirty="0"/>
              <a:t>َّ</a:t>
            </a:r>
            <a:r>
              <a:rPr lang="ar-EG" sz="2400" dirty="0"/>
              <a:t>م لمعرفة مكو</a:t>
            </a:r>
            <a:r>
              <a:rPr lang="ar-DZ" sz="2400" dirty="0"/>
              <a:t>ِّ</a:t>
            </a:r>
            <a:r>
              <a:rPr lang="ar-EG" sz="2400" dirty="0" err="1"/>
              <a:t>ناتها</a:t>
            </a:r>
            <a:r>
              <a:rPr lang="ar-EG" sz="2400" dirty="0"/>
              <a:t>.</a:t>
            </a:r>
            <a:endParaRPr lang="ar-DZ" sz="2400" dirty="0"/>
          </a:p>
          <a:p>
            <a:pPr algn="just" rtl="1"/>
            <a:r>
              <a:rPr lang="ar-EG" sz="2400" dirty="0"/>
              <a:t>من خلال هذا التفكيك البسيط، يفهم القارئ عناصر الخبر الأساسية، هدفه، الجهات المعنية، وتوقيته، دون الوقوع في التفسير الخاطئ أو تأويل غير دقيق.</a:t>
            </a:r>
            <a:endParaRPr lang="ar-DZ" sz="2400" dirty="0"/>
          </a:p>
          <a:p>
            <a:pPr algn="just" rtl="1"/>
            <a:endParaRPr lang="fr-FR" sz="2400" dirty="0"/>
          </a:p>
        </p:txBody>
      </p:sp>
      <p:pic>
        <p:nvPicPr>
          <p:cNvPr id="7" name="Image 6">
            <a:extLst>
              <a:ext uri="{FF2B5EF4-FFF2-40B4-BE49-F238E27FC236}">
                <a16:creationId xmlns:a16="http://schemas.microsoft.com/office/drawing/2014/main" id="{83D500CB-33A6-B336-6C5D-266A58F609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1097" y="2258691"/>
            <a:ext cx="3028950" cy="27721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95998979"/>
      </p:ext>
    </p:extLst>
  </p:cSld>
  <p:clrMapOvr>
    <a:masterClrMapping/>
  </p:clrMapOvr>
  <p:transition spd="slow" advTm="2137">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11F44-5167-7092-A18D-839B8431969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315FDEB-D1B1-3499-ADF0-3F2457679813}"/>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95C343DA-2443-63A5-B128-4C695CADFC39}"/>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D08C0ED-B415-BFBB-81AE-1C29CCC6CE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343C01C-F48D-76C4-3F59-60B8B20E6C3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C6857E25-7938-DC0C-38C4-C570599A72CB}"/>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046EEB37-B7E9-70A5-902F-D0A245D3B718}"/>
              </a:ext>
            </a:extLst>
          </p:cNvPr>
          <p:cNvSpPr txBox="1"/>
          <p:nvPr/>
        </p:nvSpPr>
        <p:spPr>
          <a:xfrm>
            <a:off x="3902149" y="1231769"/>
            <a:ext cx="7436411" cy="4932312"/>
          </a:xfrm>
          <a:prstGeom prst="rect">
            <a:avLst/>
          </a:prstGeom>
          <a:noFill/>
        </p:spPr>
        <p:txBody>
          <a:bodyPr wrap="square">
            <a:spAutoFit/>
          </a:bodyPr>
          <a:lstStyle/>
          <a:p>
            <a:pPr algn="just" rtl="1">
              <a:lnSpc>
                <a:spcPct val="107000"/>
              </a:lnSpc>
              <a:spcAft>
                <a:spcPts val="800"/>
              </a:spcAft>
              <a:buNone/>
            </a:pPr>
            <a:r>
              <a:rPr lang="fr-FR" sz="1800" b="1" kern="100" dirty="0">
                <a:effectLst/>
                <a:latin typeface="Arial" panose="020B0604020202020204" pitchFamily="34" charset="0"/>
                <a:ea typeface="Calibri" panose="020F0502020204030204" pitchFamily="34" charset="0"/>
                <a:cs typeface="Arial" panose="020B0604020202020204" pitchFamily="34" charset="0"/>
              </a:rPr>
              <a:t> </a:t>
            </a:r>
            <a:r>
              <a:rPr lang="fr-FR" sz="2400" b="1" kern="100" dirty="0">
                <a:effectLst/>
                <a:latin typeface="Calibri" panose="020F0502020204030204" pitchFamily="34" charset="0"/>
                <a:ea typeface="Calibri" panose="020F0502020204030204" pitchFamily="34" charset="0"/>
                <a:cs typeface="Arial" panose="020B0604020202020204" pitchFamily="34" charset="0"/>
              </a:rPr>
              <a:t>2 </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هارة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الإعلامي</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تأتي بعد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أو بالتزامن معه، وتعتمد على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شكيك الموضوعي والح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ياد في تقييم المحتوى. الهدف هو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قبل إصدار الأحكام، وتجن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سرع أو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نفعال</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العاطفي، مع مراعاة الموضوعية والمهنية في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 على الرسائل الإعلامية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b="1" kern="100" dirty="0">
                <a:solidFill>
                  <a:srgbClr val="0070C0"/>
                </a:solidFill>
                <a:latin typeface="Calibri" panose="020F0502020204030204" pitchFamily="34" charset="0"/>
                <a:ea typeface="Calibri" panose="020F0502020204030204" pitchFamily="34" charset="0"/>
                <a:cs typeface="Arial" panose="020B0604020202020204" pitchFamily="34" charset="0"/>
              </a:rPr>
              <a:t>مثال توضيحي :</a:t>
            </a:r>
            <a:endParaRPr lang="ar-DZ"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dirty="0"/>
              <a:t>فيديو على وسائل التواصل ال</a:t>
            </a:r>
            <a:r>
              <a:rPr lang="ar-DZ" sz="2400" dirty="0"/>
              <a:t>إِ</a:t>
            </a:r>
            <a:r>
              <a:rPr lang="ar-EG" sz="2400" dirty="0" err="1"/>
              <a:t>جتماعي</a:t>
            </a:r>
            <a:r>
              <a:rPr lang="ar-EG" sz="2400" dirty="0"/>
              <a:t> يدّعي أن</a:t>
            </a:r>
            <a:r>
              <a:rPr lang="ar-DZ" sz="2400" dirty="0"/>
              <a:t>َّ</a:t>
            </a:r>
            <a:r>
              <a:rPr lang="ar-EG" sz="2400" dirty="0"/>
              <a:t> تناول نوع معين من الأعشاب يعالج مرض السكري تمامًا.</a:t>
            </a:r>
            <a:r>
              <a:rPr lang="ar-DZ" sz="2400" dirty="0"/>
              <a:t> لابدَّ من :</a:t>
            </a:r>
          </a:p>
          <a:p>
            <a:pPr marL="342900" indent="-342900" algn="just" rtl="1">
              <a:lnSpc>
                <a:spcPct val="107000"/>
              </a:lnSpc>
              <a:spcAft>
                <a:spcPts val="800"/>
              </a:spcAft>
              <a:buFontTx/>
              <a:buChar char="-"/>
            </a:pPr>
            <a:r>
              <a:rPr lang="ar-EG" sz="2400" dirty="0"/>
              <a:t>الت</a:t>
            </a:r>
            <a:r>
              <a:rPr lang="ar-DZ" sz="2400" dirty="0"/>
              <a:t>َّ</a:t>
            </a:r>
            <a:r>
              <a:rPr lang="ar-EG" sz="2400" dirty="0"/>
              <a:t>حقق من المصادر:</a:t>
            </a:r>
            <a:r>
              <a:rPr lang="ar-DZ" sz="2400" dirty="0"/>
              <a:t>(</a:t>
            </a:r>
            <a:r>
              <a:rPr lang="ar-EG" sz="2400" dirty="0"/>
              <a:t>علمية أو تصريحات وزارة الصحة</a:t>
            </a:r>
            <a:r>
              <a:rPr lang="ar-DZ" sz="2400" dirty="0"/>
              <a:t>).</a:t>
            </a:r>
          </a:p>
          <a:p>
            <a:pPr algn="just" rtl="1">
              <a:lnSpc>
                <a:spcPct val="107000"/>
              </a:lnSpc>
              <a:spcAft>
                <a:spcPts val="800"/>
              </a:spcAft>
            </a:pPr>
            <a:r>
              <a:rPr lang="ar-EG" sz="2400" dirty="0"/>
              <a:t>يستنتج الفرد أن المعلومة غير موثوقة، ويقر</a:t>
            </a:r>
            <a:r>
              <a:rPr lang="ar-DZ" sz="2400" dirty="0"/>
              <a:t>ِّ</a:t>
            </a:r>
            <a:r>
              <a:rPr lang="ar-EG" sz="2400" dirty="0"/>
              <a:t>ر عدم </a:t>
            </a:r>
            <a:r>
              <a:rPr lang="ar-DZ" sz="2400" dirty="0"/>
              <a:t>إِ</a:t>
            </a:r>
            <a:r>
              <a:rPr lang="ar-EG" sz="2400" dirty="0"/>
              <a:t>تباعها، مع ال</a:t>
            </a:r>
            <a:r>
              <a:rPr lang="ar-DZ" sz="2400" dirty="0"/>
              <a:t>إِ</a:t>
            </a:r>
            <a:r>
              <a:rPr lang="ar-EG" sz="2400" dirty="0" err="1"/>
              <a:t>حتفاظ</a:t>
            </a:r>
            <a:r>
              <a:rPr lang="ar-EG" sz="2400" dirty="0"/>
              <a:t> برأي علمي م</a:t>
            </a:r>
            <a:r>
              <a:rPr lang="ar-DZ" sz="2400" dirty="0"/>
              <a:t>ُ</a:t>
            </a:r>
            <a:r>
              <a:rPr lang="ar-EG" sz="2400" dirty="0"/>
              <a:t>ستند إلى مصادر موثوقة.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Image 4">
            <a:extLst>
              <a:ext uri="{FF2B5EF4-FFF2-40B4-BE49-F238E27FC236}">
                <a16:creationId xmlns:a16="http://schemas.microsoft.com/office/drawing/2014/main" id="{66147AB0-4F85-E52C-B307-63E5EDE58280}"/>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739742" y="2023765"/>
            <a:ext cx="2819286" cy="36688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Rectangle 1">
            <a:extLst>
              <a:ext uri="{FF2B5EF4-FFF2-40B4-BE49-F238E27FC236}">
                <a16:creationId xmlns:a16="http://schemas.microsoft.com/office/drawing/2014/main" id="{7E194FB3-D492-EDD6-7CFE-99EC7063ECCA}"/>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Tree>
    <p:extLst>
      <p:ext uri="{BB962C8B-B14F-4D97-AF65-F5344CB8AC3E}">
        <p14:creationId xmlns:p14="http://schemas.microsoft.com/office/powerpoint/2010/main" val="1270157670"/>
      </p:ext>
    </p:extLst>
  </p:cSld>
  <p:clrMapOvr>
    <a:masterClrMapping/>
  </p:clrMapOvr>
  <p:transition spd="slow" advTm="2137">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E48F9-FEEF-A658-F5AD-B9AD38A429B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8638D7D-8D36-604E-27E0-F22D07E968BA}"/>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29C4E399-5C2D-5989-9249-FC59A6A9DFA6}"/>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3F3D5B-2DF3-84C6-7D0C-F7EEE4798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B8E2EE9-434C-6EBB-505B-CCC1507308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667C00AB-FCD3-BB5C-2E4B-940A1FB0646D}"/>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1A4687A2-E49C-FA81-1D49-877DC9BC639D}"/>
              </a:ext>
            </a:extLst>
          </p:cNvPr>
          <p:cNvSpPr txBox="1"/>
          <p:nvPr/>
        </p:nvSpPr>
        <p:spPr>
          <a:xfrm>
            <a:off x="4093535" y="1552293"/>
            <a:ext cx="6856244" cy="4651979"/>
          </a:xfrm>
          <a:prstGeom prst="rect">
            <a:avLst/>
          </a:prstGeom>
          <a:noFill/>
        </p:spPr>
        <p:txBody>
          <a:bodyPr wrap="square">
            <a:spAutoFit/>
          </a:bodyPr>
          <a:lstStyle/>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cs typeface="Arial" panose="020B0604020202020204" pitchFamily="34" charset="0"/>
              </a:rPr>
              <a:t>3</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rPr>
              <a:t>مهارة تكوين رأي مستقل</a:t>
            </a:r>
            <a:r>
              <a:rPr lang="fr-FR" sz="2400" b="1" kern="100" dirty="0">
                <a:effectLst/>
                <a:latin typeface="Calibri" panose="020F0502020204030204" pitchFamily="34" charset="0"/>
                <a:ea typeface="Calibri" panose="020F0502020204030204" pitchFamily="34" charset="0"/>
              </a:rPr>
              <a:t>:</a:t>
            </a:r>
            <a:r>
              <a:rPr lang="ar-DZ" sz="2400" b="1"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بعد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حليل والن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صبح الفرد قادرًا على تكوين موقف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ستقل عن المحتوى المسموع أو المقروء أو المرئي.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مك</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نه تعديل المحتوى أو إنتاج محتوى جديد يعبر عن رأيه. وتعد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هذه المهارة دليلًا على الوعي الإعلامي والفكر المست</a:t>
            </a:r>
            <a:r>
              <a:rPr lang="ar-DZ" sz="2400" kern="100" dirty="0">
                <a:effectLst/>
                <a:latin typeface="Calibri" panose="020F0502020204030204" pitchFamily="34" charset="0"/>
                <a:ea typeface="Calibri" panose="020F0502020204030204" pitchFamily="34" charset="0"/>
              </a:rPr>
              <a:t>ق</a:t>
            </a:r>
            <a:r>
              <a:rPr lang="ar-SA" sz="2400" kern="100" dirty="0">
                <a:effectLst/>
                <a:latin typeface="Calibri" panose="020F0502020204030204" pitchFamily="34" charset="0"/>
                <a:ea typeface="Calibri" panose="020F0502020204030204" pitchFamily="34" charset="0"/>
              </a:rPr>
              <a:t>ل والإبداعي</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DZ" sz="2400" b="1" dirty="0">
                <a:solidFill>
                  <a:srgbClr val="0070C0"/>
                </a:solidFill>
              </a:rPr>
              <a:t>مثال توضيحي : </a:t>
            </a:r>
            <a:r>
              <a:rPr lang="ar-EG" sz="2400" dirty="0"/>
              <a:t>مقال إخباري على موقع إلكتروني يرو</a:t>
            </a:r>
            <a:r>
              <a:rPr lang="ar-DZ" sz="2400" dirty="0"/>
              <a:t>ِّ</a:t>
            </a:r>
            <a:r>
              <a:rPr lang="ar-EG" sz="2400" dirty="0"/>
              <a:t>ج لفكرة أن</a:t>
            </a:r>
            <a:r>
              <a:rPr lang="ar-DZ" sz="2400" dirty="0"/>
              <a:t>َّ</a:t>
            </a:r>
            <a:r>
              <a:rPr lang="ar-EG" sz="2400" dirty="0"/>
              <a:t> الألعاب الإلكترونية تؤدي دائمًا إلى العنف لدى الأطفال.</a:t>
            </a:r>
            <a:endParaRPr lang="ar-DZ" sz="2400" dirty="0"/>
          </a:p>
          <a:p>
            <a:pPr algn="just" rtl="1"/>
            <a:r>
              <a:rPr lang="ar-DZ" sz="2400" dirty="0"/>
              <a:t>- </a:t>
            </a:r>
            <a:r>
              <a:rPr lang="ar-EG" sz="2400" dirty="0"/>
              <a:t>تكوين الرأي المستقل:</a:t>
            </a:r>
          </a:p>
          <a:p>
            <a:pPr algn="just" rtl="1"/>
            <a:r>
              <a:rPr lang="ar-DZ" sz="2400" dirty="0"/>
              <a:t>إِ</a:t>
            </a:r>
            <a:r>
              <a:rPr lang="ar-EG" sz="2400" dirty="0" err="1"/>
              <a:t>ستنتاج</a:t>
            </a:r>
            <a:r>
              <a:rPr lang="ar-EG" sz="2400" dirty="0"/>
              <a:t> أن</a:t>
            </a:r>
            <a:r>
              <a:rPr lang="ar-DZ" sz="2400" dirty="0"/>
              <a:t>َّ</a:t>
            </a:r>
            <a:r>
              <a:rPr lang="ar-EG" sz="2400" dirty="0"/>
              <a:t> الألعاب الإلكترونية ليست دائمًا سببًا للعنف، وأن التأثير يعتمد على عوامل متعد</a:t>
            </a:r>
            <a:r>
              <a:rPr lang="ar-DZ" sz="2400" dirty="0"/>
              <a:t>ِّ</a:t>
            </a:r>
            <a:r>
              <a:rPr lang="ar-EG" sz="2400" dirty="0" err="1"/>
              <a:t>دة</a:t>
            </a:r>
            <a:r>
              <a:rPr lang="ar-EG" sz="2400" dirty="0"/>
              <a:t> مثل</a:t>
            </a:r>
            <a:r>
              <a:rPr lang="ar-DZ" sz="2400" dirty="0"/>
              <a:t>:</a:t>
            </a:r>
            <a:r>
              <a:rPr lang="ar-EG" sz="2400" dirty="0"/>
              <a:t> البيئة ال</a:t>
            </a:r>
            <a:r>
              <a:rPr lang="ar-DZ" sz="2400" dirty="0"/>
              <a:t>أُ</a:t>
            </a:r>
            <a:r>
              <a:rPr lang="ar-EG" sz="2400" dirty="0"/>
              <a:t>سرية والمحتوى ونمط التربية.</a:t>
            </a:r>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C4896999-E759-2CF4-9DFA-F07F47CA5F1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0784" y="2258691"/>
            <a:ext cx="3033410" cy="3476043"/>
          </a:xfrm>
          <a:prstGeom prst="rect">
            <a:avLst/>
          </a:prstGeom>
          <a:ln w="88900" cap="sq" cmpd="thickThin">
            <a:solidFill>
              <a:srgbClr val="000000"/>
            </a:solidFill>
            <a:prstDash val="solid"/>
            <a:miter lim="800000"/>
          </a:ln>
          <a:effectLst>
            <a:innerShdw blurRad="76200">
              <a:srgbClr val="000000"/>
            </a:innerShdw>
          </a:effectLst>
        </p:spPr>
      </p:pic>
      <p:sp>
        <p:nvSpPr>
          <p:cNvPr id="2" name="Rectangle 1">
            <a:extLst>
              <a:ext uri="{FF2B5EF4-FFF2-40B4-BE49-F238E27FC236}">
                <a16:creationId xmlns:a16="http://schemas.microsoft.com/office/drawing/2014/main" id="{16B9E462-F87C-DA75-CEF2-0ED5D049022E}"/>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Tree>
    <p:extLst>
      <p:ext uri="{BB962C8B-B14F-4D97-AF65-F5344CB8AC3E}">
        <p14:creationId xmlns:p14="http://schemas.microsoft.com/office/powerpoint/2010/main" val="2832548318"/>
      </p:ext>
    </p:extLst>
  </p:cSld>
  <p:clrMapOvr>
    <a:masterClrMapping/>
  </p:clrMapOvr>
  <p:transition spd="slow" advTm="2137">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AD3D7-A977-3038-AD51-2AE9AB7080E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7813A9A-B981-E2A4-0EFF-B31D5E6122DE}"/>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103AA3D0-838C-53CE-BF01-0E7ABE83BCF6}"/>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04F185-F84D-93AB-836C-0E7DA7A1B6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EB40354-4809-48C0-2786-CF541E38235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4F5513D2-8F8F-90B5-5D48-E9830A7BC3E3}"/>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4" name="ZoneTexte 3">
            <a:extLst>
              <a:ext uri="{FF2B5EF4-FFF2-40B4-BE49-F238E27FC236}">
                <a16:creationId xmlns:a16="http://schemas.microsoft.com/office/drawing/2014/main" id="{F87E3119-C598-D21C-8E3D-4A5DB44DB1A8}"/>
              </a:ext>
            </a:extLst>
          </p:cNvPr>
          <p:cNvSpPr txBox="1"/>
          <p:nvPr/>
        </p:nvSpPr>
        <p:spPr>
          <a:xfrm>
            <a:off x="1413310" y="1552293"/>
            <a:ext cx="9365380" cy="393678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rPr>
              <a:t>أك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a:t>
            </a:r>
            <a:r>
              <a:rPr lang="fr-FR" sz="2400" kern="100" dirty="0">
                <a:effectLst/>
                <a:latin typeface="Calibri" panose="020F0502020204030204" pitchFamily="34" charset="0"/>
                <a:ea typeface="Calibri" panose="020F0502020204030204" pitchFamily="34" charset="0"/>
              </a:rPr>
              <a:t> Buckingham </a:t>
            </a:r>
            <a:r>
              <a:rPr lang="ar-SA" sz="2400" kern="100" dirty="0">
                <a:effectLst/>
                <a:latin typeface="Calibri" panose="020F0502020204030204" pitchFamily="34" charset="0"/>
                <a:ea typeface="Calibri" panose="020F0502020204030204" pitchFamily="34" charset="0"/>
              </a:rPr>
              <a:t>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مهارات التربية الإعلاميـة </a:t>
            </a:r>
            <a:r>
              <a:rPr lang="ar-SA" sz="2400" kern="100" dirty="0" err="1">
                <a:effectLst/>
                <a:latin typeface="Calibri" panose="020F0502020204030204" pitchFamily="34" charset="0"/>
                <a:ea typeface="Calibri" panose="020F0502020204030204" pitchFamily="34" charset="0"/>
              </a:rPr>
              <a:t>تتمث</a:t>
            </a:r>
            <a:r>
              <a:rPr lang="ar-SA" sz="2400" kern="100" dirty="0">
                <a:effectLst/>
                <a:latin typeface="Calibri" panose="020F0502020204030204" pitchFamily="34" charset="0"/>
                <a:ea typeface="Calibri" panose="020F0502020204030204" pitchFamily="34" charset="0"/>
              </a:rPr>
              <a:t>ـ</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معرفة الإجابة على مجموعة من الأسئلة، وهي كالآتي</a:t>
            </a:r>
            <a:r>
              <a:rPr lang="fr-FR" sz="2400" kern="100" dirty="0">
                <a:effectLst/>
                <a:latin typeface="Calibri" panose="020F0502020204030204" pitchFamily="34" charset="0"/>
                <a:ea typeface="Calibri" panose="020F0502020204030204" pitchFamily="34" charset="0"/>
              </a:rPr>
              <a:t>: </a:t>
            </a:r>
          </a:p>
          <a:p>
            <a:pPr marL="342900" indent="-342900" algn="just" rtl="1">
              <a:lnSpc>
                <a:spcPct val="107000"/>
              </a:lnSpc>
              <a:spcAft>
                <a:spcPts val="800"/>
              </a:spcAft>
              <a:buFont typeface="Symbol" panose="05050102010706020507" pitchFamily="18" charset="2"/>
              <a:buChar char="-"/>
            </a:pPr>
            <a:r>
              <a:rPr lang="ar-SA" sz="2400" b="1" kern="100" dirty="0">
                <a:effectLst/>
                <a:latin typeface="Calibri" panose="020F0502020204030204" pitchFamily="34" charset="0"/>
                <a:ea typeface="Calibri" panose="020F0502020204030204" pitchFamily="34" charset="0"/>
              </a:rPr>
              <a:t>أولاً- أسئلة خاصة بالمؤسسة الإعلامية</a:t>
            </a:r>
            <a:r>
              <a:rPr lang="ar-SA" sz="2400" kern="100" dirty="0">
                <a:effectLst/>
                <a:latin typeface="Calibri" panose="020F0502020204030204" pitchFamily="34" charset="0"/>
                <a:ea typeface="Calibri" panose="020F0502020204030204" pitchFamily="34" charset="0"/>
              </a:rPr>
              <a:t>، تتمثل في: من المرسل؟ ما </a:t>
            </a:r>
            <a:r>
              <a:rPr lang="ar-SA" sz="2400" kern="100" dirty="0" err="1">
                <a:effectLst/>
                <a:latin typeface="Calibri" panose="020F0502020204030204" pitchFamily="34" charset="0"/>
                <a:ea typeface="Calibri" panose="020F0502020204030204" pitchFamily="34" charset="0"/>
              </a:rPr>
              <a:t>هى</a:t>
            </a:r>
            <a:r>
              <a:rPr lang="ar-SA" sz="2400" kern="100" dirty="0">
                <a:effectLst/>
                <a:latin typeface="Calibri" panose="020F0502020204030204" pitchFamily="34" charset="0"/>
                <a:ea typeface="Calibri" panose="020F0502020204030204" pitchFamily="34" charset="0"/>
              </a:rPr>
              <a:t> الرسـالة؟ لماذا يتم إرسالها؟ ما مراحل وعمليات إنتاج الرسالة الإعلامية؟</a:t>
            </a:r>
            <a:r>
              <a:rPr lang="fr-FR" sz="2400" kern="100" dirty="0">
                <a:effectLst/>
                <a:latin typeface="Calibri" panose="020F0502020204030204" pitchFamily="34" charset="0"/>
                <a:ea typeface="Calibri" panose="020F0502020204030204" pitchFamily="34" charset="0"/>
              </a:rPr>
              <a:t>. </a:t>
            </a:r>
            <a:endParaRPr lang="ar-DZ" sz="2400" kern="100" dirty="0">
              <a:effectLst/>
              <a:latin typeface="Calibri" panose="020F0502020204030204" pitchFamily="34" charset="0"/>
              <a:ea typeface="Calibri" panose="020F0502020204030204" pitchFamily="34" charset="0"/>
            </a:endParaRPr>
          </a:p>
          <a:p>
            <a:pPr algn="just" rtl="1">
              <a:lnSpc>
                <a:spcPct val="107000"/>
              </a:lnSpc>
              <a:spcAft>
                <a:spcPts val="800"/>
              </a:spcAft>
            </a:pPr>
            <a:r>
              <a:rPr lang="ar-DZ" sz="2400" kern="100" dirty="0">
                <a:latin typeface="Calibri" panose="020F0502020204030204" pitchFamily="34" charset="0"/>
                <a:ea typeface="Calibri" panose="020F0502020204030204" pitchFamily="34" charset="0"/>
                <a:sym typeface="Symbol" panose="05050102010706020507" pitchFamily="18" charset="2"/>
              </a:rPr>
              <a:t> </a:t>
            </a:r>
            <a:r>
              <a:rPr lang="fr-FR" sz="2400" kern="100" dirty="0">
                <a:effectLst/>
                <a:latin typeface="Calibri" panose="020F0502020204030204" pitchFamily="34" charset="0"/>
                <a:ea typeface="Calibri" panose="020F0502020204030204" pitchFamily="34" charset="0"/>
                <a:sym typeface="Symbol" panose="05050102010706020507" pitchFamily="18" charset="2"/>
              </a:rPr>
              <a:t></a:t>
            </a:r>
            <a:r>
              <a:rPr lang="ar-DZ" sz="2400"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ثاني</a:t>
            </a:r>
            <a:r>
              <a:rPr lang="ar-DZ" sz="2400" b="1" kern="100" dirty="0">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أسئلة خاصة بالمضمون الإعلامي</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تتمث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ما طبيعة المضمون الإعلامي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ما الفرق بين المضامين الإعلامية المقروءة والسمعية والبصرية؟، ما الفرق بين القوالب والأشكال الإعلامية المختلفة سواء الإعلانات أو الدراما أو البرامج أو الأخبار؟</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ثالثًا- أسئلة خاصة بالتكنولوجيا الإعلامية</a:t>
            </a:r>
            <a:r>
              <a:rPr lang="ar-SA" sz="2400" kern="100" dirty="0">
                <a:effectLst/>
                <a:latin typeface="Calibri" panose="020F0502020204030204" pitchFamily="34" charset="0"/>
                <a:ea typeface="Calibri" panose="020F0502020204030204" pitchFamily="34" charset="0"/>
              </a:rPr>
              <a:t>، تتمثل فـ ي: كيـف يـ</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إنتـاج هـذه التكنولوجيا؟ كيف يتم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ستخدامها</a:t>
            </a:r>
            <a:r>
              <a:rPr lang="ar-SA" sz="2400" kern="100" dirty="0">
                <a:effectLst/>
                <a:latin typeface="Calibri" panose="020F0502020204030204" pitchFamily="34" charset="0"/>
                <a:ea typeface="Calibri" panose="020F0502020204030204" pitchFamily="34" charset="0"/>
              </a:rPr>
              <a:t>؟ ما أنواع التكنولوجيا المستخدمة في الإنتاج الإعلامي؟</a:t>
            </a:r>
            <a:r>
              <a:rPr lang="fr-FR" sz="2400" kern="100" dirty="0">
                <a:effectLst/>
                <a:latin typeface="Calibri" panose="020F0502020204030204" pitchFamily="34" charset="0"/>
                <a:ea typeface="Calibri" panose="020F0502020204030204" pitchFamily="34" charset="0"/>
              </a:rPr>
              <a:t>. </a:t>
            </a:r>
          </a:p>
        </p:txBody>
      </p:sp>
      <p:sp>
        <p:nvSpPr>
          <p:cNvPr id="5" name="Rectangle 4">
            <a:extLst>
              <a:ext uri="{FF2B5EF4-FFF2-40B4-BE49-F238E27FC236}">
                <a16:creationId xmlns:a16="http://schemas.microsoft.com/office/drawing/2014/main" id="{E5A291A3-3BCD-AB97-A057-3E20C5A88069}"/>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Tree>
    <p:extLst>
      <p:ext uri="{BB962C8B-B14F-4D97-AF65-F5344CB8AC3E}">
        <p14:creationId xmlns:p14="http://schemas.microsoft.com/office/powerpoint/2010/main" val="3943516335"/>
      </p:ext>
    </p:extLst>
  </p:cSld>
  <p:clrMapOvr>
    <a:masterClrMapping/>
  </p:clrMapOvr>
  <p:transition spd="slow" advTm="2137">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BDB16-CAF7-41B0-13BC-A757270EC19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9DA45E6-693A-E0B6-F763-14BC2DC4484B}"/>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29099B11-0091-1AE5-670A-D41BA2C70061}"/>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E626EA-79B4-4E06-ADA8-CB3A3613B3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872A0E6-C711-DA4A-DF83-A9E1036A649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5C4DB717-1EE2-2473-C7D2-5BA636CFCCC0}"/>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C046FD71-B17F-3045-4896-0632C44AC6FF}"/>
              </a:ext>
            </a:extLst>
          </p:cNvPr>
          <p:cNvSpPr txBox="1"/>
          <p:nvPr/>
        </p:nvSpPr>
        <p:spPr>
          <a:xfrm>
            <a:off x="2485572" y="1660120"/>
            <a:ext cx="8381350" cy="4624536"/>
          </a:xfrm>
          <a:prstGeom prst="rect">
            <a:avLst/>
          </a:prstGeom>
          <a:noFill/>
        </p:spPr>
        <p:txBody>
          <a:bodyPr wrap="square">
            <a:spAutoFit/>
          </a:bodyPr>
          <a:lstStyle/>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رابع</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 أسئلة خاصة باللغة الإعلامية</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تتمث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كيفية إدراك مـا تعنيـه وسـائل الإعلام؟ كيف تُعالج وتصيغ وسائل الإعلام المعاني والد</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لالات</a:t>
            </a:r>
            <a:r>
              <a:rPr lang="ar-SA" sz="2400" kern="100" dirty="0">
                <a:effectLst/>
                <a:latin typeface="Calibri" panose="020F0502020204030204" pitchFamily="34" charset="0"/>
                <a:ea typeface="Calibri" panose="020F0502020204030204" pitchFamily="34" charset="0"/>
              </a:rPr>
              <a:t> في الرسائل الإعلامية؟</a:t>
            </a:r>
            <a:r>
              <a:rPr lang="fr-FR" sz="2400" kern="100" dirty="0">
                <a:effectLst/>
                <a:latin typeface="Calibri" panose="020F0502020204030204" pitchFamily="34" charset="0"/>
                <a:ea typeface="Calibri" panose="020F0502020204030204" pitchFamily="34" charset="0"/>
              </a:rPr>
              <a:t> - </a:t>
            </a:r>
            <a:r>
              <a:rPr lang="ar-SA" sz="2400" kern="100" dirty="0">
                <a:effectLst/>
                <a:latin typeface="Calibri" panose="020F0502020204030204" pitchFamily="34" charset="0"/>
                <a:ea typeface="Calibri" panose="020F0502020204030204" pitchFamily="34" charset="0"/>
              </a:rPr>
              <a:t>التربية الإعلامية؛ المفهوم والم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اهية</a:t>
            </a:r>
            <a:r>
              <a:rPr lang="ar-SA" sz="2400" kern="100" dirty="0">
                <a:effectLst/>
                <a:latin typeface="Calibri" panose="020F0502020204030204" pitchFamily="34" charset="0"/>
                <a:ea typeface="Calibri" panose="020F0502020204030204" pitchFamily="34" charset="0"/>
              </a:rPr>
              <a:t> </a:t>
            </a:r>
            <a:r>
              <a:rPr lang="ar-DZ" sz="2400"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خامس</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أسئلة خاصة بالجمهور</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تتمث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من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تلقي الرسالة الإعلامية؟ ما إحساس الجمهور تجاه ما يتلقاه من رسائل؟ كيف يتم جذب الجمهور واستمالته للمضـمون الإعلامـي؟ كيف يختار الجمهور ويستهلك ويستجيب للمضمون الإعلامي؟</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سادس</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أسئلة خاصة بالم</a:t>
            </a:r>
            <a:r>
              <a:rPr lang="ar-DZ" sz="2400" b="1" kern="100" dirty="0">
                <a:effectLst/>
                <a:latin typeface="Calibri" panose="020F0502020204030204" pitchFamily="34" charset="0"/>
                <a:ea typeface="Calibri" panose="020F0502020204030204" pitchFamily="34" charset="0"/>
              </a:rPr>
              <a:t>ُ</a:t>
            </a:r>
            <a:r>
              <a:rPr lang="ar-SA" sz="2400" b="1" kern="100" dirty="0" err="1">
                <a:effectLst/>
                <a:latin typeface="Calibri" panose="020F0502020204030204" pitchFamily="34" charset="0"/>
                <a:ea typeface="Calibri" panose="020F0502020204030204" pitchFamily="34" charset="0"/>
              </a:rPr>
              <a:t>ؤث</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رات </a:t>
            </a:r>
            <a:r>
              <a:rPr lang="ar-SA" sz="2400" b="1" kern="100" dirty="0" err="1">
                <a:effectLst/>
                <a:latin typeface="Calibri" panose="020F0502020204030204" pitchFamily="34" charset="0"/>
                <a:ea typeface="Calibri" panose="020F0502020204030204" pitchFamily="34" charset="0"/>
              </a:rPr>
              <a:t>والإ</a:t>
            </a:r>
            <a:r>
              <a:rPr lang="ar-DZ" sz="2400" b="1" kern="100" dirty="0">
                <a:effectLst/>
                <a:latin typeface="Calibri" panose="020F0502020204030204" pitchFamily="34" charset="0"/>
                <a:ea typeface="Calibri" panose="020F0502020204030204" pitchFamily="34" charset="0"/>
              </a:rPr>
              <a:t>ِ</a:t>
            </a:r>
            <a:r>
              <a:rPr lang="ar-SA" sz="2400" b="1" kern="100" dirty="0" err="1">
                <a:effectLst/>
                <a:latin typeface="Calibri" panose="020F0502020204030204" pitchFamily="34" charset="0"/>
                <a:ea typeface="Calibri" panose="020F0502020204030204" pitchFamily="34" charset="0"/>
              </a:rPr>
              <a:t>ستمالات</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التى</a:t>
            </a:r>
            <a:r>
              <a:rPr lang="ar-SA" sz="2400" kern="100" dirty="0">
                <a:effectLst/>
                <a:latin typeface="Calibri" panose="020F0502020204030204" pitchFamily="34" charset="0"/>
                <a:ea typeface="Calibri" panose="020F0502020204030204" pitchFamily="34" charset="0"/>
              </a:rPr>
              <a:t> تستخدمها وسائل الإعلام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لجذب الجمهور، تتمثل في: هل يعكس المضمون الإعلامي الواقع أم يزيفه؟ كيف تسـتخدم وسـائل الإعلام المؤثرات السمعية والبصرية في المضامين الإعلامية بشكل مؤثر على الجمهور؟</a:t>
            </a:r>
            <a:r>
              <a:rPr lang="fr-FR" sz="2400" kern="100" dirty="0">
                <a:effectLst/>
                <a:latin typeface="Calibri" panose="020F0502020204030204" pitchFamily="34" charset="0"/>
                <a:ea typeface="Calibri" panose="020F0502020204030204" pitchFamily="34" charset="0"/>
              </a:rPr>
              <a:t>.</a:t>
            </a:r>
          </a:p>
        </p:txBody>
      </p:sp>
      <p:sp>
        <p:nvSpPr>
          <p:cNvPr id="4" name="Rectangle 3">
            <a:extLst>
              <a:ext uri="{FF2B5EF4-FFF2-40B4-BE49-F238E27FC236}">
                <a16:creationId xmlns:a16="http://schemas.microsoft.com/office/drawing/2014/main" id="{BD11987F-26A2-1143-20B0-D498129AFECF}"/>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Tree>
    <p:extLst>
      <p:ext uri="{BB962C8B-B14F-4D97-AF65-F5344CB8AC3E}">
        <p14:creationId xmlns:p14="http://schemas.microsoft.com/office/powerpoint/2010/main" val="491917561"/>
      </p:ext>
    </p:extLst>
  </p:cSld>
  <p:clrMapOvr>
    <a:masterClrMapping/>
  </p:clrMapOvr>
  <p:transition spd="slow" advTm="2137">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74347-DA83-D9CF-C230-F998B8AE352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1679152-710A-05A1-ED0E-033004EAA0A5}"/>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32044132-9148-D7A7-F0A1-35F5C1E6A94F}"/>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9F5955A-931F-EE69-3A4A-79797608B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CFC4ADC-9A93-98C0-3592-46218F415C0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67684ABD-2B81-2169-7698-28A2916BDB50}"/>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pic>
        <p:nvPicPr>
          <p:cNvPr id="4" name="Image 3">
            <a:extLst>
              <a:ext uri="{FF2B5EF4-FFF2-40B4-BE49-F238E27FC236}">
                <a16:creationId xmlns:a16="http://schemas.microsoft.com/office/drawing/2014/main" id="{AE61F68F-97E1-20A6-DA80-87986F753D5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17321" y="1378104"/>
            <a:ext cx="6131293" cy="5482386"/>
          </a:xfrm>
          <a:prstGeom prst="rect">
            <a:avLst/>
          </a:prstGeom>
        </p:spPr>
      </p:pic>
      <p:sp>
        <p:nvSpPr>
          <p:cNvPr id="9" name="TextBox 16">
            <a:extLst>
              <a:ext uri="{FF2B5EF4-FFF2-40B4-BE49-F238E27FC236}">
                <a16:creationId xmlns:a16="http://schemas.microsoft.com/office/drawing/2014/main" id="{7C7A6313-4B6F-65D3-2EEE-970C615EE5C7}"/>
              </a:ext>
            </a:extLst>
          </p:cNvPr>
          <p:cNvSpPr txBox="1"/>
          <p:nvPr/>
        </p:nvSpPr>
        <p:spPr>
          <a:xfrm>
            <a:off x="6198670" y="2799468"/>
            <a:ext cx="6550623" cy="937949"/>
          </a:xfrm>
          <a:prstGeom prst="rect">
            <a:avLst/>
          </a:prstGeom>
          <a:noFill/>
        </p:spPr>
        <p:txBody>
          <a:bodyPr wrap="square" rtlCol="0">
            <a:spAutoFit/>
          </a:bodyPr>
          <a:lstStyle/>
          <a:p>
            <a:pPr marL="342900" indent="-342900" algn="ctr" rtl="1">
              <a:lnSpc>
                <a:spcPct val="120000"/>
              </a:lnSpc>
              <a:buFont typeface="Wingdings" panose="05000000000000000000" pitchFamily="2" charset="2"/>
              <a:buChar char="q"/>
            </a:pPr>
            <a:r>
              <a:rPr lang="ar-DZ" sz="2400" b="1" dirty="0">
                <a:solidFill>
                  <a:schemeClr val="accent2"/>
                </a:solidFill>
                <a:latin typeface="Alexandria" charset="0"/>
              </a:rPr>
              <a:t>مخطَّط يوضِّح :مهارات التربية الإعلامية</a:t>
            </a:r>
          </a:p>
          <a:p>
            <a:pPr algn="ctr" rtl="1">
              <a:lnSpc>
                <a:spcPct val="120000"/>
              </a:lnSpc>
            </a:pPr>
            <a:r>
              <a:rPr lang="ar-DZ" sz="2400" b="1" dirty="0">
                <a:solidFill>
                  <a:schemeClr val="accent2"/>
                </a:solidFill>
                <a:latin typeface="Alexandria" charset="0"/>
              </a:rPr>
              <a:t> لإنتاج مَواطن فعَّال</a:t>
            </a:r>
          </a:p>
        </p:txBody>
      </p:sp>
      <p:sp>
        <p:nvSpPr>
          <p:cNvPr id="12" name="Rectangle 11">
            <a:extLst>
              <a:ext uri="{FF2B5EF4-FFF2-40B4-BE49-F238E27FC236}">
                <a16:creationId xmlns:a16="http://schemas.microsoft.com/office/drawing/2014/main" id="{D3993CF3-9A02-5882-EBD6-84900B1F1519}"/>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Tree>
    <p:extLst>
      <p:ext uri="{BB962C8B-B14F-4D97-AF65-F5344CB8AC3E}">
        <p14:creationId xmlns:p14="http://schemas.microsoft.com/office/powerpoint/2010/main" val="436255504"/>
      </p:ext>
    </p:extLst>
  </p:cSld>
  <p:clrMapOvr>
    <a:masterClrMapping/>
  </p:clrMapOvr>
  <p:transition spd="slow" advTm="2137">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77E75-017B-CC32-576F-D8CC6585F45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2BF794A-7B52-65BE-13B3-7E8E8A37CF78}"/>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مفهوم وتطور التربية الإعلامية الرقمية </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5D9EB3B-90C2-5166-81DB-9F8AA9B3747B}"/>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4276E2B-FFD7-0E9D-E284-538DD46B10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D448F65-9D8B-8FDA-E2E8-FEB499AE9C1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4CBD9349-2543-4C10-4F70-2B5A43CE2673}"/>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00703B58-ADE6-DFEA-869F-9C14EF9A0A66}"/>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54D092C9-674F-3E5A-50D0-CE0E57E9FFC0}"/>
              </a:ext>
            </a:extLst>
          </p:cNvPr>
          <p:cNvSpPr txBox="1"/>
          <p:nvPr/>
        </p:nvSpPr>
        <p:spPr>
          <a:xfrm>
            <a:off x="2083645" y="1624261"/>
            <a:ext cx="8568891" cy="3888244"/>
          </a:xfrm>
          <a:prstGeom prst="rect">
            <a:avLst/>
          </a:prstGeom>
          <a:noFill/>
        </p:spPr>
        <p:txBody>
          <a:bodyPr wrap="square">
            <a:spAutoFit/>
          </a:bodyPr>
          <a:lstStyle/>
          <a:p>
            <a:pPr marL="432435" marR="85725" indent="-342900" algn="just" rtl="1">
              <a:buFont typeface="Wingdings" panose="05000000000000000000" pitchFamily="2" charset="2"/>
              <a:buChar char="§"/>
            </a:pPr>
            <a:r>
              <a:rPr lang="ar-SA" sz="2400" dirty="0">
                <a:effectLst/>
                <a:latin typeface="Times New Roman" panose="02020603050405020304" pitchFamily="18" charset="0"/>
                <a:ea typeface="Times New Roman" panose="02020603050405020304" pitchFamily="18" charset="0"/>
              </a:rPr>
              <a:t>ي</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مكن </a:t>
            </a:r>
            <a:r>
              <a:rPr lang="ar-SA" sz="2400" b="1" dirty="0">
                <a:effectLst/>
                <a:latin typeface="Times New Roman" panose="02020603050405020304" pitchFamily="18" charset="0"/>
                <a:ea typeface="Times New Roman" panose="02020603050405020304" pitchFamily="18" charset="0"/>
              </a:rPr>
              <a:t>تعريف الت</a:t>
            </a:r>
            <a:r>
              <a:rPr lang="ar-DZ" sz="2400" b="1" dirty="0">
                <a:effectLst/>
                <a:latin typeface="Times New Roman" panose="02020603050405020304" pitchFamily="18" charset="0"/>
                <a:ea typeface="Times New Roman" panose="02020603050405020304" pitchFamily="18" charset="0"/>
              </a:rPr>
              <a:t>َّ</a:t>
            </a:r>
            <a:r>
              <a:rPr lang="ar-SA" sz="2400" b="1" dirty="0">
                <a:effectLst/>
                <a:latin typeface="Times New Roman" panose="02020603050405020304" pitchFamily="18" charset="0"/>
                <a:ea typeface="Times New Roman" panose="02020603050405020304" pitchFamily="18" charset="0"/>
              </a:rPr>
              <a:t>ربية الإعلامية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قمية</a:t>
            </a:r>
            <a:r>
              <a:rPr lang="ar-SA" sz="2400" dirty="0">
                <a:effectLst/>
                <a:latin typeface="Times New Roman" panose="02020603050405020304" pitchFamily="18" charset="0"/>
                <a:ea typeface="Times New Roman" panose="02020603050405020304" pitchFamily="18" charset="0"/>
              </a:rPr>
              <a:t> على الن</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حو التالي</a:t>
            </a:r>
            <a:r>
              <a:rPr lang="en-US" sz="2400" dirty="0">
                <a:effectLst/>
                <a:latin typeface="Times New Roman" panose="02020603050405020304" pitchFamily="18" charset="0"/>
                <a:ea typeface="Times New Roman" panose="02020603050405020304" pitchFamily="18" charset="0"/>
              </a:rPr>
              <a:t>:</a:t>
            </a:r>
            <a:endParaRPr lang="fr-FR" sz="2400" dirty="0">
              <a:effectLst/>
              <a:latin typeface="Times New Roman" panose="02020603050405020304" pitchFamily="18" charset="0"/>
              <a:ea typeface="Times New Roman" panose="02020603050405020304" pitchFamily="18" charset="0"/>
            </a:endParaRPr>
          </a:p>
          <a:p>
            <a:pPr marL="125095" marR="92075" algn="just" rtl="1">
              <a:spcBef>
                <a:spcPts val="805"/>
              </a:spcBef>
              <a:buNone/>
            </a:pP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مكين</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الفرد</a:t>
            </a:r>
            <a:r>
              <a:rPr lang="ar-SA" sz="2400" spc="31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من</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مهارات</a:t>
            </a:r>
            <a:r>
              <a:rPr lang="ar-SA" sz="2400" spc="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عامل</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مع</a:t>
            </a:r>
            <a:r>
              <a:rPr lang="ar-SA" sz="2400" spc="29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الإعلام</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قمي</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المتمثلة</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في</a:t>
            </a:r>
            <a:r>
              <a:rPr lang="ar-SA" sz="2400" spc="6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مهارات</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التفكير</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الن</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اقد</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للت</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مييز</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بين</a:t>
            </a:r>
            <a:r>
              <a:rPr lang="ar-SA" sz="2400" spc="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الحقيقة</a:t>
            </a:r>
            <a:r>
              <a:rPr lang="ar-SA" sz="2400" spc="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ضليل</a:t>
            </a:r>
            <a:r>
              <a:rPr lang="ar-SA" sz="2400" spc="11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DZ" sz="240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والرأي</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والخبر</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SA" sz="2400" spc="2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وفهم</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مدى</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مصداقية</a:t>
            </a:r>
            <a:r>
              <a:rPr lang="ar-SA" sz="2400" spc="145" dirty="0">
                <a:effectLst/>
                <a:latin typeface="Times New Roman" panose="02020603050405020304" pitchFamily="18" charset="0"/>
                <a:ea typeface="Times New Roman" panose="02020603050405020304" pitchFamily="18" charset="0"/>
              </a:rPr>
              <a:t> </a:t>
            </a:r>
            <a:r>
              <a:rPr lang="ar-SA" sz="2400" dirty="0" err="1">
                <a:effectLst/>
                <a:latin typeface="Times New Roman" panose="02020603050405020304" pitchFamily="18" charset="0"/>
                <a:ea typeface="Times New Roman" panose="02020603050405020304" pitchFamily="18" charset="0"/>
              </a:rPr>
              <a:t>المنص</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ات</a:t>
            </a:r>
            <a:r>
              <a:rPr lang="ar-SA" sz="2400" spc="14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قمية</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ومواقع</a:t>
            </a:r>
            <a:r>
              <a:rPr lang="ar-SA" sz="2400" spc="14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التواصل</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a:t>
            </a:r>
            <a:r>
              <a:rPr lang="ar-DZ" sz="2400" dirty="0">
                <a:effectLst/>
                <a:latin typeface="Times New Roman" panose="02020603050405020304" pitchFamily="18" charset="0"/>
                <a:ea typeface="Times New Roman" panose="02020603050405020304" pitchFamily="18" charset="0"/>
              </a:rPr>
              <a:t>إِ</a:t>
            </a:r>
            <a:r>
              <a:rPr lang="ar-SA" sz="2400" dirty="0" err="1">
                <a:effectLst/>
                <a:latin typeface="Times New Roman" panose="02020603050405020304" pitchFamily="18" charset="0"/>
                <a:ea typeface="Times New Roman" panose="02020603050405020304" pitchFamily="18" charset="0"/>
              </a:rPr>
              <a:t>جتماعي</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عرف</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على</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مصادرها</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وأولويات الموضوعات</a:t>
            </a:r>
            <a:r>
              <a:rPr lang="ar-DZ"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تي</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تعتمد</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عليها</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لنشرها</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،ثم</a:t>
            </a:r>
            <a:r>
              <a:rPr lang="ar-DZ"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DZ" sz="2400" spc="165" dirty="0">
                <a:latin typeface="Times New Roman" panose="02020603050405020304" pitchFamily="18" charset="0"/>
                <a:ea typeface="Times New Roman" panose="02020603050405020304" pitchFamily="18" charset="0"/>
              </a:rPr>
              <a:t>إِ</a:t>
            </a:r>
            <a:r>
              <a:rPr lang="ar-SA" sz="2400" dirty="0">
                <a:effectLst/>
                <a:latin typeface="Times New Roman" panose="02020603050405020304" pitchFamily="18" charset="0"/>
                <a:ea typeface="Times New Roman" panose="02020603050405020304" pitchFamily="18" charset="0"/>
              </a:rPr>
              <a:t>كساب</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المتلق</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ي</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أساسيات</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تحليل</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المعلومات</a:t>
            </a:r>
            <a:r>
              <a:rPr lang="ar-DZ" sz="2400" dirty="0">
                <a:effectLst/>
                <a:latin typeface="Times New Roman" panose="02020603050405020304" pitchFamily="18" charset="0"/>
                <a:ea typeface="Times New Roman" panose="02020603050405020304" pitchFamily="18" charset="0"/>
              </a:rPr>
              <a:t>،</a:t>
            </a:r>
            <a:r>
              <a:rPr lang="ar-SA" sz="2400" spc="1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ومعالجة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النصوص</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كما</a:t>
            </a:r>
            <a:r>
              <a:rPr lang="en-US" sz="2400" spc="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وكيفا</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عطيه </a:t>
            </a:r>
            <a:r>
              <a:rPr lang="ar-SA" sz="2400" dirty="0" err="1">
                <a:effectLst/>
                <a:latin typeface="Times New Roman" panose="02020603050405020304" pitchFamily="18" charset="0"/>
                <a:ea typeface="Times New Roman" panose="02020603050405020304" pitchFamily="18" charset="0"/>
              </a:rPr>
              <a:t>مؤش</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رات</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ودلالات</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حول</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المعنى</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الظاهر</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والباطن</a:t>
            </a:r>
            <a:r>
              <a:rPr lang="ar-DZ"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مم</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a:t>
            </a:r>
            <a:r>
              <a:rPr lang="ar-SA" sz="2400" spc="170" dirty="0">
                <a:effectLst/>
                <a:latin typeface="Times New Roman" panose="02020603050405020304" pitchFamily="18" charset="0"/>
                <a:ea typeface="Times New Roman" panose="02020603050405020304" pitchFamily="18" charset="0"/>
              </a:rPr>
              <a:t> </a:t>
            </a:r>
            <a:r>
              <a:rPr lang="ar-SA" sz="2400" dirty="0" err="1">
                <a:effectLst/>
                <a:latin typeface="Times New Roman" panose="02020603050405020304" pitchFamily="18" charset="0"/>
                <a:ea typeface="Times New Roman" panose="02020603050405020304" pitchFamily="18" charset="0"/>
              </a:rPr>
              <a:t>يط</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عليه</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من</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معلومات</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وصولا</a:t>
            </a:r>
            <a:r>
              <a:rPr lang="en-US" sz="2400" dirty="0">
                <a:effectLst/>
                <a:latin typeface="Times New Roman" panose="02020603050405020304" pitchFamily="18" charset="0"/>
                <a:ea typeface="Times New Roman" panose="02020603050405020304" pitchFamily="18" charset="0"/>
              </a:rPr>
              <a:t>˝</a:t>
            </a:r>
            <a:r>
              <a:rPr lang="en-US"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إلى</a:t>
            </a:r>
            <a:r>
              <a:rPr lang="ar-SA" sz="2400" spc="19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تعل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مه</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فنون</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الإعلام</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قمي بشتى</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مجالاته،</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صحافة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إلكترونية،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إذاعة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رقمية</a:t>
            </a:r>
            <a:r>
              <a:rPr lang="ar-SA" sz="2400" spc="15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وتلفزيون</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رقمي</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،حتى</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تصبح</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لديه</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القدرة</a:t>
            </a:r>
            <a:r>
              <a:rPr lang="ar-SA" sz="2400" spc="1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على</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الإنتاج</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وإعادة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البث</a:t>
            </a:r>
            <a:r>
              <a:rPr lang="ar-DZ" sz="2400" dirty="0">
                <a:effectLst/>
                <a:latin typeface="Times New Roman" panose="02020603050405020304" pitchFamily="18" charset="0"/>
                <a:ea typeface="Times New Roman" panose="02020603050405020304" pitchFamily="18" charset="0"/>
              </a:rPr>
              <a:t>ِّ</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،مم</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 يساهم في </a:t>
            </a:r>
            <a:r>
              <a:rPr lang="ar-SA" sz="2400" dirty="0" err="1">
                <a:effectLst/>
                <a:latin typeface="Times New Roman" panose="02020603050405020304" pitchFamily="18" charset="0"/>
                <a:ea typeface="Times New Roman" panose="02020603050405020304" pitchFamily="18" charset="0"/>
              </a:rPr>
              <a:t>إنخفاض</a:t>
            </a:r>
            <a:r>
              <a:rPr lang="ar-SA" sz="2400" dirty="0">
                <a:effectLst/>
                <a:latin typeface="Times New Roman" panose="02020603050405020304" pitchFamily="18" charset="0"/>
                <a:ea typeface="Times New Roman" panose="02020603050405020304" pitchFamily="18" charset="0"/>
              </a:rPr>
              <a:t> درجة تأثير الرسائل الإعلامية الرقمية على الفرد والمجتمع</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t>
            </a:r>
            <a:endParaRPr lang="fr-F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87514240"/>
      </p:ext>
    </p:extLst>
  </p:cSld>
  <p:clrMapOvr>
    <a:masterClrMapping/>
  </p:clrMapOvr>
  <p:transition spd="slow" advTm="2137">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43EA9-5C56-8378-AD13-45B8A983050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33974DF-650B-F735-AC40-7E30E2734CE6}"/>
              </a:ext>
            </a:extLst>
          </p:cNvPr>
          <p:cNvSpPr txBox="1"/>
          <p:nvPr/>
        </p:nvSpPr>
        <p:spPr>
          <a:xfrm>
            <a:off x="4532631" y="209144"/>
            <a:ext cx="721476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a:t>
            </a:r>
            <a:r>
              <a:rPr lang="ar-DZ" sz="2800" b="1" dirty="0">
                <a:solidFill>
                  <a:srgbClr val="00B0F0"/>
                </a:solidFill>
                <a:latin typeface="Alexandria" charset="0"/>
                <a:cs typeface="Alexandria" charset="0"/>
              </a:rPr>
              <a:t>مفهوم وتطور التربية الإعلامية الرقمية </a:t>
            </a:r>
          </a:p>
        </p:txBody>
      </p:sp>
      <p:sp>
        <p:nvSpPr>
          <p:cNvPr id="29" name="Rectangle 28">
            <a:extLst>
              <a:ext uri="{FF2B5EF4-FFF2-40B4-BE49-F238E27FC236}">
                <a16:creationId xmlns:a16="http://schemas.microsoft.com/office/drawing/2014/main" id="{1B478A53-8AC0-D901-0EDB-5B870EC6D892}"/>
              </a:ext>
            </a:extLst>
          </p:cNvPr>
          <p:cNvSpPr/>
          <p:nvPr/>
        </p:nvSpPr>
        <p:spPr>
          <a:xfrm>
            <a:off x="2227490" y="564664"/>
            <a:ext cx="28546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D59586-3C47-B759-F7EB-FC53EB9B09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1E4B8BE-A69A-8209-D971-B3F7558CB7D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C33F79B-2570-6E55-4D3C-D0049B044E37}"/>
              </a:ext>
            </a:extLst>
          </p:cNvPr>
          <p:cNvSpPr/>
          <p:nvPr/>
        </p:nvSpPr>
        <p:spPr>
          <a:xfrm>
            <a:off x="4281103"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E529660D-BB60-2F14-2D00-1F629FE1C1CD}"/>
              </a:ext>
            </a:extLst>
          </p:cNvPr>
          <p:cNvSpPr txBox="1"/>
          <p:nvPr/>
        </p:nvSpPr>
        <p:spPr>
          <a:xfrm>
            <a:off x="1876926" y="1378106"/>
            <a:ext cx="9358964" cy="4431983"/>
          </a:xfrm>
          <a:prstGeom prst="rect">
            <a:avLst/>
          </a:prstGeom>
          <a:noFill/>
        </p:spPr>
        <p:txBody>
          <a:bodyPr wrap="square">
            <a:spAutoFit/>
          </a:bodyPr>
          <a:lstStyle/>
          <a:p>
            <a:pPr marL="342900" indent="-342900" algn="just" rtl="1">
              <a:buFont typeface="Wingdings" panose="05000000000000000000" pitchFamily="2" charset="2"/>
              <a:buChar char="v"/>
            </a:pPr>
            <a:r>
              <a:rPr lang="ar-DZ" sz="2400" b="1" dirty="0"/>
              <a:t>التطور :</a:t>
            </a:r>
            <a:r>
              <a:rPr lang="ar-SA" sz="2400" dirty="0"/>
              <a:t>بدأ الاهتمام بالتربية الإعلامية مبكرًا مع الفيلسوف الكندي </a:t>
            </a:r>
            <a:r>
              <a:rPr lang="ar-SA" sz="2400" b="1" dirty="0"/>
              <a:t>مارشال </a:t>
            </a:r>
            <a:r>
              <a:rPr lang="ar-SA" sz="2400" b="1" dirty="0" err="1"/>
              <a:t>ماكلوهان</a:t>
            </a:r>
            <a:r>
              <a:rPr lang="ar-SA" sz="2400" dirty="0"/>
              <a:t> الذي حذّر من أثر الثورة الاتصالية على التعليم، و</a:t>
            </a:r>
            <a:r>
              <a:rPr lang="ar-DZ" sz="2400" dirty="0"/>
              <a:t>إِ</a:t>
            </a:r>
            <a:r>
              <a:rPr lang="ar-SA" sz="2400" dirty="0" err="1"/>
              <a:t>عتبرها</a:t>
            </a:r>
            <a:r>
              <a:rPr lang="ar-SA" sz="2400" dirty="0"/>
              <a:t> سببًا لـ"أزمة تربوية عالمية" نتيجة الفجوة بين المعلمين (جيل قديم) والمتعلمين الأكثر ارتباطًا بوسائل الإعلام</a:t>
            </a:r>
            <a:r>
              <a:rPr lang="fr-FR" sz="2400" dirty="0"/>
              <a:t>.</a:t>
            </a:r>
            <a:endParaRPr lang="ar-DZ" sz="2400" dirty="0"/>
          </a:p>
          <a:p>
            <a:pPr marL="342900" indent="-342900" algn="just" rtl="1">
              <a:buFont typeface="Wingdings" panose="05000000000000000000" pitchFamily="2" charset="2"/>
              <a:buChar char="§"/>
            </a:pPr>
            <a:r>
              <a:rPr lang="ar-SA" sz="2400" b="1" dirty="0"/>
              <a:t>أواخر الستينات</a:t>
            </a:r>
            <a:r>
              <a:rPr lang="fr-FR" sz="2400" b="1" dirty="0"/>
              <a:t>:</a:t>
            </a:r>
            <a:r>
              <a:rPr lang="ar-SA" sz="2400" dirty="0"/>
              <a:t>ظهر مفهوم التربية الإعلامية لأول مرة، وركز على </a:t>
            </a:r>
            <a:r>
              <a:rPr lang="ar-DZ" sz="2400" dirty="0"/>
              <a:t>إ</a:t>
            </a:r>
            <a:r>
              <a:rPr lang="ar-SA" sz="2400" dirty="0" err="1"/>
              <a:t>ستخدام</a:t>
            </a:r>
            <a:r>
              <a:rPr lang="ar-SA" sz="2400" dirty="0"/>
              <a:t> وسائل الإعلام كأدوات تعليمية مفيدة داخل العملية التربوية، بهدف دعم التعلم بطريقة أكثر جاذبية</a:t>
            </a:r>
            <a:r>
              <a:rPr lang="fr-FR" sz="2400" dirty="0"/>
              <a:t>.</a:t>
            </a:r>
            <a:endParaRPr lang="ar-DZ" sz="2400" dirty="0"/>
          </a:p>
          <a:p>
            <a:pPr marL="342900" indent="-342900" algn="just" rtl="1">
              <a:buFont typeface="Wingdings" panose="05000000000000000000" pitchFamily="2" charset="2"/>
              <a:buChar char="§"/>
            </a:pPr>
            <a:r>
              <a:rPr lang="ar-SA" sz="2400" dirty="0"/>
              <a:t>قدّم الباحث </a:t>
            </a:r>
            <a:r>
              <a:rPr lang="ar-SA" sz="2400" b="1" dirty="0"/>
              <a:t>جورج فريدمان</a:t>
            </a:r>
            <a:r>
              <a:rPr lang="ar-SA" sz="2400" dirty="0"/>
              <a:t> فكرة "المدرسة الموازية"، موضحًا أن تلاميذ المدارس أصبحوا يعتمدون على وسائل الإعلام كمصدر بديل للحصول على المعلومات، مما يستلزم وعي المربين بقوة وتأثير الإعلام السمعي البصري</a:t>
            </a:r>
            <a:r>
              <a:rPr lang="fr-FR" sz="2400" dirty="0"/>
              <a:t>.</a:t>
            </a:r>
            <a:endParaRPr lang="ar-DZ" sz="2400" dirty="0"/>
          </a:p>
          <a:p>
            <a:pPr marL="342900" indent="-342900" algn="just" rtl="1">
              <a:buFont typeface="Wingdings" panose="05000000000000000000" pitchFamily="2" charset="2"/>
              <a:buChar char="§"/>
            </a:pPr>
            <a:r>
              <a:rPr lang="ar-SA" sz="2400" b="1" dirty="0"/>
              <a:t>تطور المفهوم لاحقًا</a:t>
            </a:r>
            <a:r>
              <a:rPr lang="fr-FR" sz="2400" b="1" dirty="0"/>
              <a:t>:</a:t>
            </a:r>
            <a:r>
              <a:rPr lang="ar-SA" sz="2400" dirty="0"/>
              <a:t>تحوّل من مجرد "مشروع دفاع" لحماية المتعلمين من سلبيات الإعلام، إلى "مشروع تمكين" يهدف إلى إعداد الشباب لفهم الثقافة الإعلامية، وتحليلها، والانتقاء الجيد منها والمشاركة فيها بوعي</a:t>
            </a:r>
            <a:r>
              <a:rPr lang="fr-FR" sz="2400" dirty="0"/>
              <a:t>.</a:t>
            </a:r>
          </a:p>
          <a:p>
            <a:pPr algn="just" rtl="1"/>
            <a:r>
              <a:rPr lang="ar-SA" dirty="0"/>
              <a:t>. </a:t>
            </a:r>
            <a:endParaRPr lang="fr-FR" dirty="0"/>
          </a:p>
        </p:txBody>
      </p:sp>
    </p:spTree>
    <p:extLst>
      <p:ext uri="{BB962C8B-B14F-4D97-AF65-F5344CB8AC3E}">
        <p14:creationId xmlns:p14="http://schemas.microsoft.com/office/powerpoint/2010/main" val="1593168708"/>
      </p:ext>
    </p:extLst>
  </p:cSld>
  <p:clrMapOvr>
    <a:masterClrMapping/>
  </p:clrMapOvr>
  <p:transition spd="slow" advTm="2137">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F9B18-3121-A2AA-DC13-035346544E3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3E62BB4-8556-AFB7-3D00-49A8FAF63069}"/>
              </a:ext>
            </a:extLst>
          </p:cNvPr>
          <p:cNvSpPr txBox="1"/>
          <p:nvPr/>
        </p:nvSpPr>
        <p:spPr>
          <a:xfrm>
            <a:off x="4532631" y="209144"/>
            <a:ext cx="721476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a:t>
            </a:r>
            <a:r>
              <a:rPr lang="ar-DZ" sz="2800" b="1" dirty="0">
                <a:solidFill>
                  <a:srgbClr val="00B0F0"/>
                </a:solidFill>
                <a:latin typeface="Alexandria" charset="0"/>
                <a:cs typeface="Alexandria" charset="0"/>
              </a:rPr>
              <a:t>مفهوم وتطور التربية الإعلامية الرقمية </a:t>
            </a:r>
          </a:p>
        </p:txBody>
      </p:sp>
      <p:sp>
        <p:nvSpPr>
          <p:cNvPr id="29" name="Rectangle 28">
            <a:extLst>
              <a:ext uri="{FF2B5EF4-FFF2-40B4-BE49-F238E27FC236}">
                <a16:creationId xmlns:a16="http://schemas.microsoft.com/office/drawing/2014/main" id="{E03075B1-2FD6-71F3-2015-914FCCAFCEC8}"/>
              </a:ext>
            </a:extLst>
          </p:cNvPr>
          <p:cNvSpPr/>
          <p:nvPr/>
        </p:nvSpPr>
        <p:spPr>
          <a:xfrm>
            <a:off x="2227490" y="564664"/>
            <a:ext cx="28546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91F67A-B970-9B0D-9B86-663602179A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BB4D275-1261-2E64-2FE9-F5C53A0484E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257F3D76-0B6A-CA87-7B6B-CB4D45DE4890}"/>
              </a:ext>
            </a:extLst>
          </p:cNvPr>
          <p:cNvSpPr txBox="1"/>
          <p:nvPr/>
        </p:nvSpPr>
        <p:spPr>
          <a:xfrm>
            <a:off x="1284420" y="1641007"/>
            <a:ext cx="6855593" cy="393678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rPr>
              <a:t>عام 1973</a:t>
            </a:r>
            <a:r>
              <a:rPr lang="fr-FR" sz="2400" b="1" kern="100" dirty="0">
                <a:effectLst/>
                <a:latin typeface="Calibri" panose="020F0502020204030204" pitchFamily="34" charset="0"/>
                <a:ea typeface="Calibri" panose="020F0502020204030204" pitchFamily="34" charset="0"/>
              </a:rPr>
              <a:t>:</a:t>
            </a:r>
            <a:endParaRPr lang="ar-DZ" sz="2400" b="1" kern="100" dirty="0">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عترفت</a:t>
            </a:r>
            <a:r>
              <a:rPr lang="ar-SA" sz="2400"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اليونسكو</a:t>
            </a:r>
            <a:r>
              <a:rPr lang="ar-SA" sz="2400" kern="100" dirty="0">
                <a:effectLst/>
                <a:latin typeface="Calibri" panose="020F0502020204030204" pitchFamily="34" charset="0"/>
                <a:ea typeface="Calibri" panose="020F0502020204030204" pitchFamily="34" charset="0"/>
              </a:rPr>
              <a:t> بالت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ربية الإعلامية كح</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علمي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مستقل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له نظرياته وأدواته، مثل باقي العلوم، يهتم بدراسة وسائل الإعلام ودورها في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عليم</a:t>
            </a:r>
            <a:r>
              <a:rPr lang="fr-FR" sz="24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rPr>
              <a:t>منتصف السبعينات والثمانينات</a:t>
            </a:r>
            <a:r>
              <a:rPr lang="fr-FR" sz="2400" b="1" kern="100" dirty="0">
                <a:effectLst/>
                <a:latin typeface="Calibri" panose="020F0502020204030204" pitchFamily="34" charset="0"/>
                <a:ea typeface="Calibri" panose="020F0502020204030204" pitchFamily="34" charset="0"/>
              </a:rPr>
              <a:t>:</a:t>
            </a:r>
            <a:endParaRPr lang="ar-DZ" sz="2400" b="1" kern="100" dirty="0">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أ</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همت أفكار 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كنولوجيين</a:t>
            </a:r>
            <a:r>
              <a:rPr lang="ar-SA" sz="2400" kern="100" dirty="0">
                <a:effectLst/>
                <a:latin typeface="Calibri" panose="020F0502020204030204" pitchFamily="34" charset="0"/>
                <a:ea typeface="Calibri" panose="020F0502020204030204" pitchFamily="34" charset="0"/>
              </a:rPr>
              <a:t> مثل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ثيودور نيلسون و</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بوش في تطوير مفاهيم مرتبطة بالنصوص الإلكترونية، النشر الرقمي، النص التشعبي، </a:t>
            </a:r>
            <a:r>
              <a:rPr lang="ar-SA" sz="2400" kern="100" dirty="0" err="1">
                <a:effectLst/>
                <a:latin typeface="Calibri" panose="020F0502020204030204" pitchFamily="34" charset="0"/>
                <a:ea typeface="Calibri" panose="020F0502020204030204" pitchFamily="34" charset="0"/>
              </a:rPr>
              <a:t>والرقمنة</a:t>
            </a:r>
            <a:r>
              <a:rPr lang="ar-SA" sz="2400" kern="100" dirty="0">
                <a:effectLst/>
                <a:latin typeface="Calibri" panose="020F0502020204030204" pitchFamily="34" charset="0"/>
                <a:ea typeface="Calibri" panose="020F0502020204030204" pitchFamily="34" charset="0"/>
              </a:rPr>
              <a:t>، وهي الأس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 التي قامت عليها شبكة الإنترنت وتكنولوجيا الويب</a:t>
            </a:r>
            <a:r>
              <a:rPr lang="fr-FR" sz="2400" kern="100" dirty="0">
                <a:effectLst/>
                <a:latin typeface="Calibri" panose="020F0502020204030204" pitchFamily="34" charset="0"/>
                <a:ea typeface="Calibri" panose="020F0502020204030204" pitchFamily="34" charset="0"/>
              </a:rPr>
              <a:t>.</a:t>
            </a:r>
          </a:p>
        </p:txBody>
      </p:sp>
      <p:pic>
        <p:nvPicPr>
          <p:cNvPr id="4" name="Image 3">
            <a:extLst>
              <a:ext uri="{FF2B5EF4-FFF2-40B4-BE49-F238E27FC236}">
                <a16:creationId xmlns:a16="http://schemas.microsoft.com/office/drawing/2014/main" id="{BBB0BD3A-615E-A140-EE39-47AC408407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58230" y="2106533"/>
            <a:ext cx="3712091" cy="2819205"/>
          </a:xfrm>
          <a:prstGeom prst="rect">
            <a:avLst/>
          </a:prstGeom>
        </p:spPr>
      </p:pic>
      <p:sp>
        <p:nvSpPr>
          <p:cNvPr id="5" name="Rectangle 4">
            <a:extLst>
              <a:ext uri="{FF2B5EF4-FFF2-40B4-BE49-F238E27FC236}">
                <a16:creationId xmlns:a16="http://schemas.microsoft.com/office/drawing/2014/main" id="{60ED3475-6E37-1C0D-F804-778992B969F8}"/>
              </a:ext>
            </a:extLst>
          </p:cNvPr>
          <p:cNvSpPr/>
          <p:nvPr/>
        </p:nvSpPr>
        <p:spPr>
          <a:xfrm>
            <a:off x="4281103"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Tree>
    <p:extLst>
      <p:ext uri="{BB962C8B-B14F-4D97-AF65-F5344CB8AC3E}">
        <p14:creationId xmlns:p14="http://schemas.microsoft.com/office/powerpoint/2010/main" val="2334612145"/>
      </p:ext>
    </p:extLst>
  </p:cSld>
  <p:clrMapOvr>
    <a:masterClrMapping/>
  </p:clrMapOvr>
  <p:transition spd="slow" advTm="2137">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8CAE1-6D45-BC7A-5A19-2C3B4B61975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7B0650F-B5D7-5AAD-DF20-B70DA10445C0}"/>
              </a:ext>
            </a:extLst>
          </p:cNvPr>
          <p:cNvSpPr txBox="1"/>
          <p:nvPr/>
        </p:nvSpPr>
        <p:spPr>
          <a:xfrm>
            <a:off x="4532631" y="209144"/>
            <a:ext cx="721476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a:t>
            </a:r>
            <a:r>
              <a:rPr lang="ar-DZ" sz="2800" b="1" dirty="0">
                <a:solidFill>
                  <a:srgbClr val="00B0F0"/>
                </a:solidFill>
                <a:latin typeface="Alexandria" charset="0"/>
                <a:cs typeface="Alexandria" charset="0"/>
              </a:rPr>
              <a:t>مفهوم وتطور التربية الإعلامية الرقمية </a:t>
            </a:r>
          </a:p>
        </p:txBody>
      </p:sp>
      <p:sp>
        <p:nvSpPr>
          <p:cNvPr id="29" name="Rectangle 28">
            <a:extLst>
              <a:ext uri="{FF2B5EF4-FFF2-40B4-BE49-F238E27FC236}">
                <a16:creationId xmlns:a16="http://schemas.microsoft.com/office/drawing/2014/main" id="{15002898-2CCE-42FE-B8D6-21DC92C84232}"/>
              </a:ext>
            </a:extLst>
          </p:cNvPr>
          <p:cNvSpPr/>
          <p:nvPr/>
        </p:nvSpPr>
        <p:spPr>
          <a:xfrm>
            <a:off x="2227490" y="564664"/>
            <a:ext cx="28546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13ED63-351A-D3A5-352A-6CB2D61395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69015AF-C6AB-9816-35D2-A1E102D3A39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graphicFrame>
        <p:nvGraphicFramePr>
          <p:cNvPr id="4" name="Tableau 3">
            <a:extLst>
              <a:ext uri="{FF2B5EF4-FFF2-40B4-BE49-F238E27FC236}">
                <a16:creationId xmlns:a16="http://schemas.microsoft.com/office/drawing/2014/main" id="{0F6E0CED-C59C-C14E-A172-9C2D4E3D96FB}"/>
              </a:ext>
            </a:extLst>
          </p:cNvPr>
          <p:cNvGraphicFramePr>
            <a:graphicFrameLocks noGrp="1"/>
          </p:cNvGraphicFramePr>
          <p:nvPr>
            <p:extLst>
              <p:ext uri="{D42A27DB-BD31-4B8C-83A1-F6EECF244321}">
                <p14:modId xmlns:p14="http://schemas.microsoft.com/office/powerpoint/2010/main" val="3384525744"/>
              </p:ext>
            </p:extLst>
          </p:nvPr>
        </p:nvGraphicFramePr>
        <p:xfrm>
          <a:off x="1222408" y="1866586"/>
          <a:ext cx="9732211" cy="4541520"/>
        </p:xfrm>
        <a:graphic>
          <a:graphicData uri="http://schemas.openxmlformats.org/drawingml/2006/table">
            <a:tbl>
              <a:tblPr firstRow="1" bandRow="1">
                <a:tableStyleId>{BDBED569-4797-4DF1-A0F4-6AAB3CD982D8}</a:tableStyleId>
              </a:tblPr>
              <a:tblGrid>
                <a:gridCol w="4986598">
                  <a:extLst>
                    <a:ext uri="{9D8B030D-6E8A-4147-A177-3AD203B41FA5}">
                      <a16:colId xmlns:a16="http://schemas.microsoft.com/office/drawing/2014/main" val="4015382020"/>
                    </a:ext>
                  </a:extLst>
                </a:gridCol>
                <a:gridCol w="4022626">
                  <a:extLst>
                    <a:ext uri="{9D8B030D-6E8A-4147-A177-3AD203B41FA5}">
                      <a16:colId xmlns:a16="http://schemas.microsoft.com/office/drawing/2014/main" val="2169397425"/>
                    </a:ext>
                  </a:extLst>
                </a:gridCol>
                <a:gridCol w="722987">
                  <a:extLst>
                    <a:ext uri="{9D8B030D-6E8A-4147-A177-3AD203B41FA5}">
                      <a16:colId xmlns:a16="http://schemas.microsoft.com/office/drawing/2014/main" val="3050099153"/>
                    </a:ext>
                  </a:extLst>
                </a:gridCol>
              </a:tblGrid>
              <a:tr h="370840">
                <a:tc>
                  <a:txBody>
                    <a:bodyPr/>
                    <a:lstStyle/>
                    <a:p>
                      <a:pPr marL="285750" indent="-285750" algn="just" rtl="1">
                        <a:buFontTx/>
                        <a:buChar char="-"/>
                      </a:pPr>
                      <a:r>
                        <a:rPr lang="ar-SA" sz="2200" b="0" kern="1200" dirty="0">
                          <a:solidFill>
                            <a:schemeClr val="tx1"/>
                          </a:solidFill>
                          <a:effectLst/>
                          <a:latin typeface="+mn-lt"/>
                          <a:ea typeface="+mn-ea"/>
                          <a:cs typeface="+mn-cs"/>
                        </a:rPr>
                        <a:t>بداية ظهور الصحافة والإذاعة والتلفزيون وتأثيرها على المجتمع</a:t>
                      </a:r>
                      <a:r>
                        <a:rPr lang="ar-DZ" sz="2200" b="0" kern="1200" dirty="0">
                          <a:solidFill>
                            <a:schemeClr val="tx1"/>
                          </a:solidFill>
                          <a:effectLst/>
                          <a:latin typeface="+mn-lt"/>
                          <a:ea typeface="+mn-ea"/>
                          <a:cs typeface="+mn-cs"/>
                        </a:rPr>
                        <a:t>.</a:t>
                      </a:r>
                    </a:p>
                    <a:p>
                      <a:pPr marL="285750" indent="-285750" algn="just" rtl="1">
                        <a:buFontTx/>
                        <a:buChar char="-"/>
                      </a:pPr>
                      <a:r>
                        <a:rPr lang="ar-SA" sz="2200" b="0" kern="1200" dirty="0">
                          <a:solidFill>
                            <a:schemeClr val="tx1"/>
                          </a:solidFill>
                          <a:effectLst/>
                          <a:latin typeface="+mn-lt"/>
                          <a:ea typeface="+mn-ea"/>
                          <a:cs typeface="+mn-cs"/>
                        </a:rPr>
                        <a:t>تشكيل اللبنات الأولى لفكرة التربية الإعلامية</a:t>
                      </a:r>
                      <a:r>
                        <a:rPr lang="ar-DZ" sz="2200" b="0" kern="1200" dirty="0">
                          <a:solidFill>
                            <a:schemeClr val="tx1"/>
                          </a:solidFill>
                          <a:effectLst/>
                          <a:latin typeface="+mn-lt"/>
                          <a:ea typeface="+mn-ea"/>
                          <a:cs typeface="+mn-cs"/>
                        </a:rPr>
                        <a:t>.</a:t>
                      </a:r>
                      <a:endParaRPr lang="fr-FR" sz="2200" b="0" dirty="0"/>
                    </a:p>
                  </a:txBody>
                  <a:tcPr/>
                </a:tc>
                <a:tc>
                  <a:txBody>
                    <a:bodyPr/>
                    <a:lstStyle/>
                    <a:p>
                      <a:pPr algn="ctr"/>
                      <a:r>
                        <a:rPr lang="ar-SA" sz="2400" b="1" kern="1200" dirty="0">
                          <a:solidFill>
                            <a:schemeClr val="tx1"/>
                          </a:solidFill>
                          <a:effectLst/>
                          <a:latin typeface="+mn-lt"/>
                          <a:ea typeface="+mn-ea"/>
                          <a:cs typeface="+mn-cs"/>
                        </a:rPr>
                        <a:t>مرحلة وسائل الإعلام التقليدية</a:t>
                      </a:r>
                      <a:endParaRPr lang="fr-FR" sz="2400" b="1" dirty="0"/>
                    </a:p>
                  </a:txBody>
                  <a:tcPr/>
                </a:tc>
                <a:tc>
                  <a:txBody>
                    <a:bodyPr/>
                    <a:lstStyle/>
                    <a:p>
                      <a:pPr algn="ctr"/>
                      <a:r>
                        <a:rPr lang="ar-DZ" b="1" dirty="0"/>
                        <a:t>1</a:t>
                      </a:r>
                      <a:endParaRPr lang="fr-FR" b="1" dirty="0"/>
                    </a:p>
                  </a:txBody>
                  <a:tcPr/>
                </a:tc>
                <a:extLst>
                  <a:ext uri="{0D108BD9-81ED-4DB2-BD59-A6C34878D82A}">
                    <a16:rowId xmlns:a16="http://schemas.microsoft.com/office/drawing/2014/main" val="1296624095"/>
                  </a:ext>
                </a:extLst>
              </a:tr>
              <a:tr h="370840">
                <a:tc>
                  <a:txBody>
                    <a:bodyPr/>
                    <a:lstStyle/>
                    <a:p>
                      <a:pPr algn="just"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تطور كبير في تكنولوجيا الاتصال</a:t>
                      </a:r>
                      <a:r>
                        <a:rPr lang="fr-FR" sz="2200" kern="1200" dirty="0">
                          <a:solidFill>
                            <a:schemeClr val="tx1"/>
                          </a:solidFill>
                          <a:effectLst/>
                          <a:latin typeface="+mn-lt"/>
                          <a:ea typeface="+mn-ea"/>
                          <a:cs typeface="+mn-cs"/>
                        </a:rPr>
                        <a:t>.</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نشأة علم التربية الإعلامية بصورته المعرفية الأولى</a:t>
                      </a:r>
                      <a:r>
                        <a:rPr lang="fr-FR" sz="2200" kern="1200" dirty="0">
                          <a:solidFill>
                            <a:schemeClr val="tx1"/>
                          </a:solidFill>
                          <a:effectLst/>
                          <a:latin typeface="+mn-lt"/>
                          <a:ea typeface="+mn-ea"/>
                          <a:cs typeface="+mn-cs"/>
                        </a:rPr>
                        <a:t>.</a:t>
                      </a:r>
                      <a:endParaRPr lang="ar-DZ" sz="2200" dirty="0"/>
                    </a:p>
                  </a:txBody>
                  <a:tcPr/>
                </a:tc>
                <a:tc>
                  <a:txBody>
                    <a:bodyPr/>
                    <a:lstStyle/>
                    <a:p>
                      <a:pPr algn="ctr"/>
                      <a:r>
                        <a:rPr lang="ar-SA" sz="2400" b="1" kern="1200" dirty="0">
                          <a:solidFill>
                            <a:schemeClr val="tx1"/>
                          </a:solidFill>
                          <a:effectLst/>
                          <a:latin typeface="+mn-lt"/>
                          <a:ea typeface="+mn-ea"/>
                          <a:cs typeface="+mn-cs"/>
                        </a:rPr>
                        <a:t>مرحلة ثورة الاتصالات</a:t>
                      </a:r>
                      <a:endParaRPr lang="fr-FR" sz="2400" b="1" dirty="0"/>
                    </a:p>
                  </a:txBody>
                  <a:tcPr/>
                </a:tc>
                <a:tc>
                  <a:txBody>
                    <a:bodyPr/>
                    <a:lstStyle/>
                    <a:p>
                      <a:pPr algn="ctr"/>
                      <a:r>
                        <a:rPr lang="ar-DZ" b="1" dirty="0"/>
                        <a:t>2</a:t>
                      </a:r>
                      <a:endParaRPr lang="fr-FR" b="1" dirty="0"/>
                    </a:p>
                  </a:txBody>
                  <a:tcPr/>
                </a:tc>
                <a:extLst>
                  <a:ext uri="{0D108BD9-81ED-4DB2-BD59-A6C34878D82A}">
                    <a16:rowId xmlns:a16="http://schemas.microsoft.com/office/drawing/2014/main" val="2104210362"/>
                  </a:ext>
                </a:extLst>
              </a:tr>
              <a:tr h="370840">
                <a:tc>
                  <a:txBody>
                    <a:bodyPr/>
                    <a:lstStyle/>
                    <a:p>
                      <a:pPr algn="r"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دخول الشبكة العالمية</a:t>
                      </a:r>
                      <a:r>
                        <a:rPr lang="fr-FR" sz="2200" kern="1200" dirty="0">
                          <a:solidFill>
                            <a:schemeClr val="tx1"/>
                          </a:solidFill>
                          <a:effectLst/>
                          <a:latin typeface="+mn-lt"/>
                          <a:ea typeface="+mn-ea"/>
                          <a:cs typeface="+mn-cs"/>
                        </a:rPr>
                        <a:t>.</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تغيّر طرق التعلم والوصول للمعلومات</a:t>
                      </a:r>
                      <a:r>
                        <a:rPr lang="fr-FR" sz="2200" kern="1200" dirty="0">
                          <a:solidFill>
                            <a:schemeClr val="tx1"/>
                          </a:solidFill>
                          <a:effectLst/>
                          <a:latin typeface="+mn-lt"/>
                          <a:ea typeface="+mn-ea"/>
                          <a:cs typeface="+mn-cs"/>
                        </a:rPr>
                        <a:t>.</a:t>
                      </a:r>
                      <a:endParaRPr lang="ar-DZ" sz="2200" dirty="0"/>
                    </a:p>
                  </a:txBody>
                  <a:tcPr/>
                </a:tc>
                <a:tc>
                  <a:txBody>
                    <a:bodyPr/>
                    <a:lstStyle/>
                    <a:p>
                      <a:pPr algn="ctr"/>
                      <a:r>
                        <a:rPr lang="ar-SA" sz="2400" b="1" kern="1200" dirty="0">
                          <a:solidFill>
                            <a:schemeClr val="tx1"/>
                          </a:solidFill>
                          <a:effectLst/>
                          <a:latin typeface="+mn-lt"/>
                          <a:ea typeface="+mn-ea"/>
                          <a:cs typeface="+mn-cs"/>
                        </a:rPr>
                        <a:t>مرحلة "الحداثة" مع ظهور الإنترنت</a:t>
                      </a:r>
                      <a:endParaRPr lang="fr-FR" sz="2400" b="1" dirty="0"/>
                    </a:p>
                  </a:txBody>
                  <a:tcPr/>
                </a:tc>
                <a:tc>
                  <a:txBody>
                    <a:bodyPr/>
                    <a:lstStyle/>
                    <a:p>
                      <a:pPr algn="ctr"/>
                      <a:r>
                        <a:rPr lang="ar-DZ" b="1" dirty="0"/>
                        <a:t>3</a:t>
                      </a:r>
                      <a:endParaRPr lang="fr-FR" b="1" dirty="0"/>
                    </a:p>
                  </a:txBody>
                  <a:tcPr/>
                </a:tc>
                <a:extLst>
                  <a:ext uri="{0D108BD9-81ED-4DB2-BD59-A6C34878D82A}">
                    <a16:rowId xmlns:a16="http://schemas.microsoft.com/office/drawing/2014/main" val="4120590410"/>
                  </a:ext>
                </a:extLst>
              </a:tr>
              <a:tr h="370840">
                <a:tc>
                  <a:txBody>
                    <a:bodyPr/>
                    <a:lstStyle/>
                    <a:p>
                      <a:pPr algn="r"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ظهور مواقع التواصل الاجتماعي</a:t>
                      </a:r>
                      <a:r>
                        <a:rPr lang="fr-FR" sz="2200" kern="1200" dirty="0">
                          <a:solidFill>
                            <a:schemeClr val="tx1"/>
                          </a:solidFill>
                          <a:effectLst/>
                          <a:latin typeface="+mn-lt"/>
                          <a:ea typeface="+mn-ea"/>
                          <a:cs typeface="+mn-cs"/>
                        </a:rPr>
                        <a:t>.</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تحوّل المتلقي إلى منتج للمحتو</a:t>
                      </a:r>
                      <a:r>
                        <a:rPr lang="ar-DZ" sz="2200" kern="1200" dirty="0">
                          <a:solidFill>
                            <a:schemeClr val="tx1"/>
                          </a:solidFill>
                          <a:effectLst/>
                          <a:latin typeface="+mn-lt"/>
                          <a:ea typeface="+mn-ea"/>
                          <a:cs typeface="+mn-cs"/>
                        </a:rPr>
                        <a:t>ى.</a:t>
                      </a:r>
                      <a:endParaRPr lang="ar-DZ" sz="2200" dirty="0"/>
                    </a:p>
                  </a:txBody>
                  <a:tcPr/>
                </a:tc>
                <a:tc>
                  <a:txBody>
                    <a:bodyPr/>
                    <a:lstStyle/>
                    <a:p>
                      <a:pPr algn="ctr"/>
                      <a:r>
                        <a:rPr lang="ar-SA" sz="2400" b="1" kern="1200" dirty="0">
                          <a:solidFill>
                            <a:schemeClr val="tx1"/>
                          </a:solidFill>
                          <a:effectLst/>
                          <a:latin typeface="+mn-lt"/>
                          <a:ea typeface="+mn-ea"/>
                          <a:cs typeface="+mn-cs"/>
                        </a:rPr>
                        <a:t>مرحلة "ما بعد الحداثة" (التفاعل الفوري)</a:t>
                      </a:r>
                      <a:endParaRPr lang="fr-FR" sz="2400" b="1" dirty="0"/>
                    </a:p>
                  </a:txBody>
                  <a:tcPr/>
                </a:tc>
                <a:tc>
                  <a:txBody>
                    <a:bodyPr/>
                    <a:lstStyle/>
                    <a:p>
                      <a:pPr algn="ctr"/>
                      <a:r>
                        <a:rPr lang="ar-DZ" b="1" dirty="0"/>
                        <a:t>4</a:t>
                      </a:r>
                      <a:endParaRPr lang="fr-FR" b="1" dirty="0"/>
                    </a:p>
                  </a:txBody>
                  <a:tcPr/>
                </a:tc>
                <a:extLst>
                  <a:ext uri="{0D108BD9-81ED-4DB2-BD59-A6C34878D82A}">
                    <a16:rowId xmlns:a16="http://schemas.microsoft.com/office/drawing/2014/main" val="2017889566"/>
                  </a:ext>
                </a:extLst>
              </a:tr>
              <a:tr h="370840">
                <a:tc>
                  <a:txBody>
                    <a:bodyPr/>
                    <a:lstStyle/>
                    <a:p>
                      <a:pPr algn="r"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صعود الذكاء الاصطناعي وتكنولوجيا</a:t>
                      </a:r>
                      <a:r>
                        <a:rPr lang="fr-FR" sz="2200" kern="1200" dirty="0">
                          <a:solidFill>
                            <a:schemeClr val="tx1"/>
                          </a:solidFill>
                          <a:effectLst/>
                          <a:latin typeface="+mn-lt"/>
                          <a:ea typeface="+mn-ea"/>
                          <a:cs typeface="+mn-cs"/>
                        </a:rPr>
                        <a:t> Web3.</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اقتران التربية الإعلامية بالمجال الرقمي وظهور مفهوم </a:t>
                      </a:r>
                      <a:r>
                        <a:rPr lang="ar-DZ" sz="2200" kern="1200" dirty="0">
                          <a:solidFill>
                            <a:schemeClr val="tx1"/>
                          </a:solidFill>
                          <a:effectLst/>
                          <a:latin typeface="+mn-lt"/>
                          <a:ea typeface="+mn-ea"/>
                          <a:cs typeface="+mn-cs"/>
                        </a:rPr>
                        <a:t> </a:t>
                      </a:r>
                      <a:r>
                        <a:rPr lang="ar-SA" sz="2200" b="0" kern="1200" dirty="0">
                          <a:solidFill>
                            <a:schemeClr val="tx1"/>
                          </a:solidFill>
                          <a:effectLst/>
                          <a:latin typeface="+mn-lt"/>
                          <a:ea typeface="+mn-ea"/>
                          <a:cs typeface="+mn-cs"/>
                        </a:rPr>
                        <a:t>التربية</a:t>
                      </a:r>
                      <a:r>
                        <a:rPr lang="ar-DZ" sz="2200" b="0" kern="1200" dirty="0">
                          <a:solidFill>
                            <a:schemeClr val="tx1"/>
                          </a:solidFill>
                          <a:effectLst/>
                          <a:latin typeface="+mn-lt"/>
                          <a:ea typeface="+mn-ea"/>
                          <a:cs typeface="+mn-cs"/>
                        </a:rPr>
                        <a:t> </a:t>
                      </a:r>
                      <a:r>
                        <a:rPr lang="ar-SA" sz="2200" b="0" kern="1200" dirty="0">
                          <a:solidFill>
                            <a:schemeClr val="tx1"/>
                          </a:solidFill>
                          <a:effectLst/>
                          <a:latin typeface="+mn-lt"/>
                          <a:ea typeface="+mn-ea"/>
                          <a:cs typeface="+mn-cs"/>
                        </a:rPr>
                        <a:t>الإعلامية الرقمية</a:t>
                      </a:r>
                      <a:r>
                        <a:rPr lang="fr-FR" sz="1800" kern="1200" dirty="0">
                          <a:solidFill>
                            <a:schemeClr val="tx1"/>
                          </a:solidFill>
                          <a:effectLst/>
                          <a:latin typeface="+mn-lt"/>
                          <a:ea typeface="+mn-ea"/>
                          <a:cs typeface="+mn-cs"/>
                        </a:rPr>
                        <a:t>.</a:t>
                      </a:r>
                      <a:r>
                        <a:rPr lang="ar-SA" sz="2200" b="0" kern="1200" dirty="0">
                          <a:solidFill>
                            <a:schemeClr val="tx1"/>
                          </a:solidFill>
                          <a:effectLst/>
                          <a:latin typeface="+mn-lt"/>
                          <a:ea typeface="+mn-ea"/>
                          <a:cs typeface="+mn-cs"/>
                        </a:rPr>
                        <a:t> </a:t>
                      </a:r>
                      <a:endParaRPr lang="ar-DZ" sz="2200" b="0" dirty="0"/>
                    </a:p>
                  </a:txBody>
                  <a:tcPr/>
                </a:tc>
                <a:tc>
                  <a:txBody>
                    <a:bodyPr/>
                    <a:lstStyle/>
                    <a:p>
                      <a:pPr algn="ctr"/>
                      <a:r>
                        <a:rPr lang="ar-SA" sz="2400" b="1" kern="1200" dirty="0">
                          <a:solidFill>
                            <a:schemeClr val="tx1"/>
                          </a:solidFill>
                          <a:effectLst/>
                          <a:latin typeface="+mn-lt"/>
                          <a:ea typeface="+mn-ea"/>
                          <a:cs typeface="+mn-cs"/>
                        </a:rPr>
                        <a:t>المرحلة الرقمية الحديثة</a:t>
                      </a:r>
                      <a:endParaRPr lang="fr-FR" sz="2400" b="1" dirty="0"/>
                    </a:p>
                  </a:txBody>
                  <a:tcPr/>
                </a:tc>
                <a:tc>
                  <a:txBody>
                    <a:bodyPr/>
                    <a:lstStyle/>
                    <a:p>
                      <a:pPr algn="ctr"/>
                      <a:r>
                        <a:rPr lang="ar-DZ" b="1" dirty="0"/>
                        <a:t>5</a:t>
                      </a:r>
                      <a:endParaRPr lang="fr-FR" b="1" dirty="0"/>
                    </a:p>
                  </a:txBody>
                  <a:tcPr/>
                </a:tc>
                <a:extLst>
                  <a:ext uri="{0D108BD9-81ED-4DB2-BD59-A6C34878D82A}">
                    <a16:rowId xmlns:a16="http://schemas.microsoft.com/office/drawing/2014/main" val="3532919955"/>
                  </a:ext>
                </a:extLst>
              </a:tr>
            </a:tbl>
          </a:graphicData>
        </a:graphic>
      </p:graphicFrame>
      <p:sp>
        <p:nvSpPr>
          <p:cNvPr id="6" name="ZoneTexte 5">
            <a:extLst>
              <a:ext uri="{FF2B5EF4-FFF2-40B4-BE49-F238E27FC236}">
                <a16:creationId xmlns:a16="http://schemas.microsoft.com/office/drawing/2014/main" id="{454F6A44-BAA3-78B7-0A8B-99C222FCFDF7}"/>
              </a:ext>
            </a:extLst>
          </p:cNvPr>
          <p:cNvSpPr txBox="1"/>
          <p:nvPr/>
        </p:nvSpPr>
        <p:spPr>
          <a:xfrm>
            <a:off x="2227490" y="1248039"/>
            <a:ext cx="6097604" cy="467629"/>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q"/>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مراحل تطور التربية الإعلامية</a:t>
            </a:r>
            <a:r>
              <a:rPr lang="ar-DZ" sz="2400" b="1" kern="100" dirty="0">
                <a:latin typeface="Calibri" panose="020F0502020204030204" pitchFamily="34" charset="0"/>
                <a:ea typeface="Calibri" panose="020F0502020204030204" pitchFamily="34" charset="0"/>
                <a:cs typeface="Arial" panose="020B0604020202020204" pitchFamily="34" charset="0"/>
              </a:rPr>
              <a:t>:</a:t>
            </a:r>
            <a:endParaRPr lang="fr-FR" sz="105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F8008079-05AA-CFD8-1A42-FE2FEED9A973}"/>
              </a:ext>
            </a:extLst>
          </p:cNvPr>
          <p:cNvSpPr/>
          <p:nvPr/>
        </p:nvSpPr>
        <p:spPr>
          <a:xfrm>
            <a:off x="4281103"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Tree>
    <p:extLst>
      <p:ext uri="{BB962C8B-B14F-4D97-AF65-F5344CB8AC3E}">
        <p14:creationId xmlns:p14="http://schemas.microsoft.com/office/powerpoint/2010/main" val="4053640252"/>
      </p:ext>
    </p:extLst>
  </p:cSld>
  <p:clrMapOvr>
    <a:masterClrMapping/>
  </p:clrMapOvr>
  <p:transition spd="slow" advTm="2137">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FFEDF-DF77-612D-4ECD-E84AEE3A2DC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3D043C9-EEE7-5B13-49F3-2A673A6B843E}"/>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مهارات وأهداف التربية الإعلامية الرقمية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091C96B-C398-5538-2C4D-1B900B9D4E77}"/>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C24F8E-5F6C-FF69-C590-1861522FA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97E6E46-4FFE-7AFE-F747-262B8BAC2ED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1CFF3C0E-ACE6-0807-65A7-AB2314362CE0}"/>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10" name="Rectangle 9">
            <a:extLst>
              <a:ext uri="{FF2B5EF4-FFF2-40B4-BE49-F238E27FC236}">
                <a16:creationId xmlns:a16="http://schemas.microsoft.com/office/drawing/2014/main" id="{BAE46573-4AA0-B04D-6C37-F5157143D937}"/>
              </a:ext>
            </a:extLst>
          </p:cNvPr>
          <p:cNvSpPr/>
          <p:nvPr/>
        </p:nvSpPr>
        <p:spPr>
          <a:xfrm>
            <a:off x="4675840" y="5870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12" name="ZoneTexte 11">
            <a:extLst>
              <a:ext uri="{FF2B5EF4-FFF2-40B4-BE49-F238E27FC236}">
                <a16:creationId xmlns:a16="http://schemas.microsoft.com/office/drawing/2014/main" id="{99CE4B98-9390-A254-CC80-7D9B5F8BA344}"/>
              </a:ext>
            </a:extLst>
          </p:cNvPr>
          <p:cNvSpPr txBox="1"/>
          <p:nvPr/>
        </p:nvSpPr>
        <p:spPr>
          <a:xfrm>
            <a:off x="1673191" y="1063174"/>
            <a:ext cx="8845617" cy="5324535"/>
          </a:xfrm>
          <a:prstGeom prst="rect">
            <a:avLst/>
          </a:prstGeom>
          <a:noFill/>
        </p:spPr>
        <p:txBody>
          <a:bodyPr wrap="square">
            <a:spAutoFit/>
          </a:bodyPr>
          <a:lstStyle/>
          <a:p>
            <a:pPr marL="342900" indent="-342900" algn="just" rtl="1">
              <a:buFont typeface="Wingdings" panose="05000000000000000000" pitchFamily="2" charset="2"/>
              <a:buChar char="v"/>
            </a:pPr>
            <a:r>
              <a:rPr lang="ar-DZ" sz="2800" b="1" dirty="0">
                <a:solidFill>
                  <a:schemeClr val="accent6"/>
                </a:solidFill>
              </a:rPr>
              <a:t>المهارات :</a:t>
            </a:r>
          </a:p>
          <a:p>
            <a:pPr algn="just" rtl="1"/>
            <a:r>
              <a:rPr lang="ar-DZ" sz="2400" b="1" dirty="0"/>
              <a:t>أ/ </a:t>
            </a:r>
            <a:r>
              <a:rPr lang="fr-FR" sz="2400" b="1" dirty="0"/>
              <a:t>م</a:t>
            </a:r>
            <a:r>
              <a:rPr lang="ar-DZ" sz="2400" b="1" dirty="0"/>
              <a:t>َ</a:t>
            </a:r>
            <a:r>
              <a:rPr lang="fr-FR" sz="2400" b="1" dirty="0"/>
              <a:t>ه</a:t>
            </a:r>
            <a:r>
              <a:rPr lang="ar-DZ" sz="2400" b="1" dirty="0"/>
              <a:t>َ</a:t>
            </a:r>
            <a:r>
              <a:rPr lang="fr-FR" sz="2400" b="1" dirty="0" err="1"/>
              <a:t>ارة</a:t>
            </a:r>
            <a:r>
              <a:rPr lang="fr-FR" sz="2400" b="1" dirty="0"/>
              <a:t> </a:t>
            </a:r>
            <a:r>
              <a:rPr lang="fr-FR" sz="2400" b="1" dirty="0" err="1"/>
              <a:t>الوصول</a:t>
            </a:r>
            <a:r>
              <a:rPr lang="fr-FR" sz="2400" b="1" dirty="0"/>
              <a:t>:</a:t>
            </a:r>
          </a:p>
          <a:p>
            <a:pPr algn="just" rtl="1"/>
            <a:r>
              <a:rPr lang="fr-FR" sz="2400" dirty="0" err="1"/>
              <a:t>قدرة</a:t>
            </a:r>
            <a:r>
              <a:rPr lang="fr-FR" sz="2400" dirty="0"/>
              <a:t> </a:t>
            </a:r>
            <a:r>
              <a:rPr lang="fr-FR" sz="2400" dirty="0" err="1"/>
              <a:t>الفرد</a:t>
            </a:r>
            <a:r>
              <a:rPr lang="fr-FR" sz="2400" dirty="0"/>
              <a:t> </a:t>
            </a:r>
            <a:r>
              <a:rPr lang="fr-FR" sz="2400" dirty="0" err="1"/>
              <a:t>على</a:t>
            </a:r>
            <a:r>
              <a:rPr lang="fr-FR" sz="2400" dirty="0"/>
              <a:t> </a:t>
            </a:r>
            <a:r>
              <a:rPr lang="ar-DZ" sz="2400" dirty="0"/>
              <a:t>إِ</a:t>
            </a:r>
            <a:r>
              <a:rPr lang="fr-FR" sz="2400" dirty="0" err="1"/>
              <a:t>متلاك</a:t>
            </a:r>
            <a:r>
              <a:rPr lang="fr-FR" sz="2400" dirty="0"/>
              <a:t> </a:t>
            </a:r>
            <a:r>
              <a:rPr lang="fr-FR" sz="2400" dirty="0" err="1"/>
              <a:t>الأدوات</a:t>
            </a:r>
            <a:r>
              <a:rPr lang="fr-FR" sz="2400" dirty="0"/>
              <a:t> </a:t>
            </a:r>
            <a:r>
              <a:rPr lang="fr-FR" sz="2400" dirty="0" err="1"/>
              <a:t>التي</a:t>
            </a:r>
            <a:r>
              <a:rPr lang="fr-FR" sz="2400" dirty="0"/>
              <a:t> ت</a:t>
            </a:r>
            <a:r>
              <a:rPr lang="ar-DZ" sz="2400" dirty="0"/>
              <a:t>ُ</a:t>
            </a:r>
            <a:r>
              <a:rPr lang="fr-FR" sz="2400" dirty="0" err="1"/>
              <a:t>تيح</a:t>
            </a:r>
            <a:r>
              <a:rPr lang="fr-FR" sz="2400" dirty="0"/>
              <a:t> </a:t>
            </a:r>
            <a:r>
              <a:rPr lang="fr-FR" sz="2400" dirty="0" err="1"/>
              <a:t>له</a:t>
            </a:r>
            <a:r>
              <a:rPr lang="fr-FR" sz="2400" dirty="0"/>
              <a:t> </a:t>
            </a:r>
            <a:r>
              <a:rPr lang="fr-FR" sz="2400" dirty="0" err="1"/>
              <a:t>الوصول</a:t>
            </a:r>
            <a:r>
              <a:rPr lang="fr-FR" sz="2400" dirty="0"/>
              <a:t> </a:t>
            </a:r>
            <a:r>
              <a:rPr lang="fr-FR" sz="2400" dirty="0" err="1"/>
              <a:t>للمحتوى</a:t>
            </a:r>
            <a:r>
              <a:rPr lang="fr-FR" sz="2400" dirty="0"/>
              <a:t> </a:t>
            </a:r>
            <a:r>
              <a:rPr lang="fr-FR" sz="2400" dirty="0" err="1"/>
              <a:t>الر</a:t>
            </a:r>
            <a:r>
              <a:rPr lang="ar-DZ" sz="2400" dirty="0"/>
              <a:t>َّ</a:t>
            </a:r>
            <a:r>
              <a:rPr lang="fr-FR" sz="2400" dirty="0" err="1"/>
              <a:t>قمي</a:t>
            </a:r>
            <a:r>
              <a:rPr lang="fr-FR" sz="2400" dirty="0"/>
              <a:t>، </a:t>
            </a:r>
            <a:r>
              <a:rPr lang="fr-FR" sz="2400" dirty="0" err="1"/>
              <a:t>وتشمل</a:t>
            </a:r>
            <a:r>
              <a:rPr lang="fr-FR" sz="2400" dirty="0"/>
              <a:t> </a:t>
            </a:r>
            <a:r>
              <a:rPr lang="ar-DZ" sz="2400" dirty="0"/>
              <a:t>إِ</a:t>
            </a:r>
            <a:r>
              <a:rPr lang="fr-FR" sz="2400" dirty="0" err="1"/>
              <a:t>ختيار</a:t>
            </a:r>
            <a:r>
              <a:rPr lang="fr-FR" sz="2400" dirty="0"/>
              <a:t> </a:t>
            </a:r>
            <a:r>
              <a:rPr lang="fr-FR" sz="2400" dirty="0" err="1"/>
              <a:t>المحتوى</a:t>
            </a:r>
            <a:r>
              <a:rPr lang="fr-FR" sz="2400" dirty="0"/>
              <a:t> </a:t>
            </a:r>
            <a:r>
              <a:rPr lang="fr-FR" sz="2400" dirty="0" err="1"/>
              <a:t>المناسب</a:t>
            </a:r>
            <a:r>
              <a:rPr lang="fr-FR" sz="2400" dirty="0"/>
              <a:t> </a:t>
            </a:r>
            <a:r>
              <a:rPr lang="fr-FR" sz="2400" dirty="0" err="1"/>
              <a:t>وفهم</a:t>
            </a:r>
            <a:r>
              <a:rPr lang="fr-FR" sz="2400" dirty="0"/>
              <a:t> </a:t>
            </a:r>
            <a:r>
              <a:rPr lang="fr-FR" sz="2400" dirty="0" err="1"/>
              <a:t>كيفية</a:t>
            </a:r>
            <a:r>
              <a:rPr lang="fr-FR" sz="2400" dirty="0"/>
              <a:t> </a:t>
            </a:r>
            <a:r>
              <a:rPr lang="fr-FR" sz="2400" dirty="0" err="1"/>
              <a:t>إنتاجه</a:t>
            </a:r>
            <a:r>
              <a:rPr lang="fr-FR" sz="2400" dirty="0"/>
              <a:t> </a:t>
            </a:r>
            <a:r>
              <a:rPr lang="fr-FR" sz="2400" dirty="0" err="1"/>
              <a:t>وتفسيره</a:t>
            </a:r>
            <a:r>
              <a:rPr lang="fr-FR" sz="2400" dirty="0"/>
              <a:t>، </a:t>
            </a:r>
            <a:r>
              <a:rPr lang="fr-FR" sz="2400" dirty="0" err="1"/>
              <a:t>مم</a:t>
            </a:r>
            <a:r>
              <a:rPr lang="ar-DZ" sz="2400" dirty="0"/>
              <a:t>َّ</a:t>
            </a:r>
            <a:r>
              <a:rPr lang="fr-FR" sz="2400" dirty="0"/>
              <a:t>ا </a:t>
            </a:r>
            <a:r>
              <a:rPr lang="fr-FR" sz="2400" dirty="0" err="1"/>
              <a:t>يجعله</a:t>
            </a:r>
            <a:r>
              <a:rPr lang="fr-FR" sz="2400" dirty="0"/>
              <a:t> </a:t>
            </a:r>
            <a:r>
              <a:rPr lang="fr-FR" sz="2400" dirty="0" err="1"/>
              <a:t>مشاركًا</a:t>
            </a:r>
            <a:r>
              <a:rPr lang="fr-FR" sz="2400" dirty="0"/>
              <a:t> </a:t>
            </a:r>
            <a:r>
              <a:rPr lang="fr-FR" sz="2400" dirty="0" err="1"/>
              <a:t>وراصدًا</a:t>
            </a:r>
            <a:r>
              <a:rPr lang="fr-FR" sz="2400" dirty="0"/>
              <a:t> </a:t>
            </a:r>
            <a:r>
              <a:rPr lang="fr-FR" sz="2400" dirty="0" err="1"/>
              <a:t>في</a:t>
            </a:r>
            <a:r>
              <a:rPr lang="fr-FR" sz="2400" dirty="0"/>
              <a:t> </a:t>
            </a:r>
            <a:r>
              <a:rPr lang="fr-FR" sz="2400" dirty="0" err="1"/>
              <a:t>عملية</a:t>
            </a:r>
            <a:r>
              <a:rPr lang="fr-FR" sz="2400" dirty="0"/>
              <a:t> </a:t>
            </a:r>
            <a:r>
              <a:rPr lang="fr-FR" sz="2400" dirty="0" err="1"/>
              <a:t>ال</a:t>
            </a:r>
            <a:r>
              <a:rPr lang="ar-DZ" sz="2400" dirty="0"/>
              <a:t>إِ</a:t>
            </a:r>
            <a:r>
              <a:rPr lang="fr-FR" sz="2400" dirty="0" err="1"/>
              <a:t>تصال</a:t>
            </a:r>
            <a:r>
              <a:rPr lang="fr-FR" sz="2400" dirty="0"/>
              <a:t>.</a:t>
            </a:r>
          </a:p>
          <a:p>
            <a:pPr algn="just" rtl="1"/>
            <a:r>
              <a:rPr lang="ar-DZ" sz="2400" b="1" dirty="0"/>
              <a:t>ب/ </a:t>
            </a:r>
            <a:r>
              <a:rPr lang="fr-FR" sz="2400" b="1" dirty="0" err="1"/>
              <a:t>مهارة</a:t>
            </a:r>
            <a:r>
              <a:rPr lang="fr-FR" sz="2400" b="1" dirty="0"/>
              <a:t> الت</a:t>
            </a:r>
            <a:r>
              <a:rPr lang="ar-DZ" sz="2400" b="1" dirty="0"/>
              <a:t>َّ</a:t>
            </a:r>
            <a:r>
              <a:rPr lang="fr-FR" sz="2400" b="1" dirty="0" err="1"/>
              <a:t>حليل</a:t>
            </a:r>
            <a:r>
              <a:rPr lang="fr-FR" sz="2400" b="1" dirty="0"/>
              <a:t>:</a:t>
            </a:r>
          </a:p>
          <a:p>
            <a:pPr algn="just" rtl="1"/>
            <a:r>
              <a:rPr lang="fr-FR" sz="2400" dirty="0" err="1"/>
              <a:t>القدرة</a:t>
            </a:r>
            <a:r>
              <a:rPr lang="fr-FR" sz="2400" dirty="0"/>
              <a:t> </a:t>
            </a:r>
            <a:r>
              <a:rPr lang="fr-FR" sz="2400" dirty="0" err="1"/>
              <a:t>على</a:t>
            </a:r>
            <a:r>
              <a:rPr lang="fr-FR" sz="2400" dirty="0"/>
              <a:t> </a:t>
            </a:r>
            <a:r>
              <a:rPr lang="fr-FR" sz="2400" dirty="0" err="1"/>
              <a:t>تحليل</a:t>
            </a:r>
            <a:r>
              <a:rPr lang="fr-FR" sz="2400" dirty="0"/>
              <a:t> </a:t>
            </a:r>
            <a:r>
              <a:rPr lang="fr-FR" sz="2400" dirty="0" err="1"/>
              <a:t>المحتوى</a:t>
            </a:r>
            <a:r>
              <a:rPr lang="fr-FR" sz="2400" dirty="0"/>
              <a:t> من </a:t>
            </a:r>
            <a:r>
              <a:rPr lang="fr-FR" sz="2400" dirty="0" err="1"/>
              <a:t>خلال</a:t>
            </a:r>
            <a:r>
              <a:rPr lang="fr-FR" sz="2400" dirty="0"/>
              <a:t> </a:t>
            </a:r>
            <a:r>
              <a:rPr lang="fr-FR" sz="2400" dirty="0" err="1"/>
              <a:t>فهم</a:t>
            </a:r>
            <a:r>
              <a:rPr lang="fr-FR" sz="2400" dirty="0"/>
              <a:t> </a:t>
            </a:r>
            <a:r>
              <a:rPr lang="fr-FR" sz="2400" dirty="0" err="1"/>
              <a:t>أدوات</a:t>
            </a:r>
            <a:r>
              <a:rPr lang="fr-FR" sz="2400" dirty="0"/>
              <a:t> ب</a:t>
            </a:r>
            <a:r>
              <a:rPr lang="ar-DZ" sz="2400" dirty="0"/>
              <a:t>ِ</a:t>
            </a:r>
            <a:r>
              <a:rPr lang="fr-FR" sz="2400" dirty="0" err="1"/>
              <a:t>نائه</a:t>
            </a:r>
            <a:r>
              <a:rPr lang="fr-FR" sz="2400" dirty="0"/>
              <a:t>، </a:t>
            </a:r>
            <a:r>
              <a:rPr lang="fr-FR" sz="2400" dirty="0" err="1"/>
              <a:t>ومناقشة</a:t>
            </a:r>
            <a:r>
              <a:rPr lang="fr-FR" sz="2400" dirty="0"/>
              <a:t> </a:t>
            </a:r>
            <a:r>
              <a:rPr lang="fr-FR" sz="2400" dirty="0" err="1"/>
              <a:t>مصداقية</a:t>
            </a:r>
            <a:r>
              <a:rPr lang="fr-FR" sz="2400" dirty="0"/>
              <a:t> </a:t>
            </a:r>
            <a:r>
              <a:rPr lang="fr-FR" sz="2400" dirty="0" err="1"/>
              <a:t>الرسالة</a:t>
            </a:r>
            <a:r>
              <a:rPr lang="fr-FR" sz="2400" dirty="0"/>
              <a:t>، </a:t>
            </a:r>
            <a:r>
              <a:rPr lang="fr-FR" sz="2400" dirty="0" err="1"/>
              <a:t>مم</a:t>
            </a:r>
            <a:r>
              <a:rPr lang="ar-DZ" sz="2400" dirty="0"/>
              <a:t>َّ</a:t>
            </a:r>
            <a:r>
              <a:rPr lang="fr-FR" sz="2400" dirty="0"/>
              <a:t>ا </a:t>
            </a:r>
            <a:r>
              <a:rPr lang="fr-FR" sz="2400" dirty="0" err="1"/>
              <a:t>يمنح</a:t>
            </a:r>
            <a:r>
              <a:rPr lang="fr-FR" sz="2400" dirty="0"/>
              <a:t> </a:t>
            </a:r>
            <a:r>
              <a:rPr lang="fr-FR" sz="2400" dirty="0" err="1"/>
              <a:t>المتلق</a:t>
            </a:r>
            <a:r>
              <a:rPr lang="ar-DZ" sz="2400" dirty="0"/>
              <a:t>ِّ</a:t>
            </a:r>
            <a:r>
              <a:rPr lang="fr-FR" sz="2400" dirty="0"/>
              <a:t>ي </a:t>
            </a:r>
            <a:r>
              <a:rPr lang="fr-FR" sz="2400" dirty="0" err="1"/>
              <a:t>رؤية</a:t>
            </a:r>
            <a:r>
              <a:rPr lang="fr-FR" sz="2400" dirty="0"/>
              <a:t> </a:t>
            </a:r>
            <a:r>
              <a:rPr lang="fr-FR" sz="2400" dirty="0" err="1"/>
              <a:t>أع</a:t>
            </a:r>
            <a:r>
              <a:rPr lang="ar-DZ" sz="2400" dirty="0"/>
              <a:t>ْ</a:t>
            </a:r>
            <a:r>
              <a:rPr lang="fr-FR" sz="2400" dirty="0"/>
              <a:t>م</a:t>
            </a:r>
            <a:r>
              <a:rPr lang="ar-DZ" sz="2400" dirty="0"/>
              <a:t>َ</a:t>
            </a:r>
            <a:r>
              <a:rPr lang="fr-FR" sz="2400" dirty="0"/>
              <a:t>ق ل</a:t>
            </a:r>
            <a:r>
              <a:rPr lang="ar-DZ" sz="2400" dirty="0"/>
              <a:t>ِ</a:t>
            </a:r>
            <a:r>
              <a:rPr lang="fr-FR" sz="2400" dirty="0" err="1"/>
              <a:t>معان</a:t>
            </a:r>
            <a:r>
              <a:rPr lang="ar-DZ" sz="2400" dirty="0"/>
              <a:t>ِ</a:t>
            </a:r>
            <a:r>
              <a:rPr lang="fr-FR" sz="2400" dirty="0" err="1"/>
              <a:t>يها</a:t>
            </a:r>
            <a:r>
              <a:rPr lang="fr-FR" sz="2400" dirty="0"/>
              <a:t> </a:t>
            </a:r>
            <a:r>
              <a:rPr lang="fr-FR" sz="2400" dirty="0" err="1"/>
              <a:t>الظاهرة</a:t>
            </a:r>
            <a:r>
              <a:rPr lang="fr-FR" sz="2400" dirty="0"/>
              <a:t> </a:t>
            </a:r>
            <a:r>
              <a:rPr lang="fr-FR" sz="2400" dirty="0" err="1"/>
              <a:t>والخ</a:t>
            </a:r>
            <a:r>
              <a:rPr lang="ar-DZ" sz="2400" dirty="0"/>
              <a:t>َ</a:t>
            </a:r>
            <a:r>
              <a:rPr lang="fr-FR" sz="2400" dirty="0" err="1"/>
              <a:t>في</a:t>
            </a:r>
            <a:r>
              <a:rPr lang="ar-DZ" sz="2400" dirty="0"/>
              <a:t>َّ</a:t>
            </a:r>
            <a:r>
              <a:rPr lang="fr-FR" sz="2400" dirty="0"/>
              <a:t>ة.</a:t>
            </a:r>
            <a:endParaRPr lang="fr-FR" sz="2400" b="1" dirty="0"/>
          </a:p>
          <a:p>
            <a:pPr algn="just" rtl="1"/>
            <a:r>
              <a:rPr lang="ar-DZ" sz="2400" b="1" dirty="0"/>
              <a:t>ب/ </a:t>
            </a:r>
            <a:r>
              <a:rPr lang="fr-FR" sz="2400" b="1" dirty="0" err="1"/>
              <a:t>مهارة</a:t>
            </a:r>
            <a:r>
              <a:rPr lang="fr-FR" sz="2400" b="1" dirty="0"/>
              <a:t> الت</a:t>
            </a:r>
            <a:r>
              <a:rPr lang="ar-DZ" sz="2400" b="1" dirty="0"/>
              <a:t>َّ</a:t>
            </a:r>
            <a:r>
              <a:rPr lang="fr-FR" sz="2400" b="1" dirty="0" err="1"/>
              <a:t>قييم</a:t>
            </a:r>
            <a:r>
              <a:rPr lang="fr-FR" sz="2400" b="1" dirty="0"/>
              <a:t>:</a:t>
            </a:r>
          </a:p>
          <a:p>
            <a:pPr algn="just" rtl="1"/>
            <a:r>
              <a:rPr lang="fr-FR" sz="2400" dirty="0" err="1"/>
              <a:t>تعتمد</a:t>
            </a:r>
            <a:r>
              <a:rPr lang="fr-FR" sz="2400" dirty="0"/>
              <a:t> </a:t>
            </a:r>
            <a:r>
              <a:rPr lang="fr-FR" sz="2400" dirty="0" err="1"/>
              <a:t>على</a:t>
            </a:r>
            <a:r>
              <a:rPr lang="fr-FR" sz="2400" dirty="0"/>
              <a:t> </a:t>
            </a:r>
            <a:r>
              <a:rPr lang="fr-FR" sz="2400" dirty="0" err="1"/>
              <a:t>التفكير</a:t>
            </a:r>
            <a:r>
              <a:rPr lang="fr-FR" sz="2400" dirty="0"/>
              <a:t> </a:t>
            </a:r>
            <a:r>
              <a:rPr lang="fr-FR" sz="2400" dirty="0" err="1"/>
              <a:t>الناقد</a:t>
            </a:r>
            <a:r>
              <a:rPr lang="fr-FR" sz="2400" dirty="0"/>
              <a:t> </a:t>
            </a:r>
            <a:r>
              <a:rPr lang="fr-FR" sz="2400" dirty="0" err="1"/>
              <a:t>للحكم</a:t>
            </a:r>
            <a:r>
              <a:rPr lang="fr-FR" sz="2400" dirty="0"/>
              <a:t> </a:t>
            </a:r>
            <a:r>
              <a:rPr lang="fr-FR" sz="2400" dirty="0" err="1"/>
              <a:t>على</a:t>
            </a:r>
            <a:r>
              <a:rPr lang="fr-FR" sz="2400" dirty="0"/>
              <a:t> </a:t>
            </a:r>
            <a:r>
              <a:rPr lang="fr-FR" sz="2400" dirty="0" err="1"/>
              <a:t>المحتوى</a:t>
            </a:r>
            <a:r>
              <a:rPr lang="fr-FR" sz="2400" dirty="0"/>
              <a:t> </a:t>
            </a:r>
            <a:r>
              <a:rPr lang="fr-FR" sz="2400" dirty="0" err="1"/>
              <a:t>وفق</a:t>
            </a:r>
            <a:r>
              <a:rPr lang="fr-FR" sz="2400" dirty="0"/>
              <a:t> </a:t>
            </a:r>
            <a:r>
              <a:rPr lang="fr-FR" sz="2400" dirty="0" err="1"/>
              <a:t>معايير</a:t>
            </a:r>
            <a:r>
              <a:rPr lang="fr-FR" sz="2400" dirty="0"/>
              <a:t> </a:t>
            </a:r>
            <a:r>
              <a:rPr lang="fr-FR" sz="2400" dirty="0" err="1"/>
              <a:t>واضحة</a:t>
            </a:r>
            <a:r>
              <a:rPr lang="fr-FR" sz="2400" dirty="0"/>
              <a:t>، </a:t>
            </a:r>
            <a:r>
              <a:rPr lang="fr-FR" sz="2400" dirty="0" err="1"/>
              <a:t>سواء</a:t>
            </a:r>
            <a:r>
              <a:rPr lang="fr-FR" sz="2400" dirty="0"/>
              <a:t> من </a:t>
            </a:r>
            <a:r>
              <a:rPr lang="fr-FR" sz="2400" dirty="0" err="1"/>
              <a:t>حيث</a:t>
            </a:r>
            <a:r>
              <a:rPr lang="fr-FR" sz="2400" dirty="0"/>
              <a:t> </a:t>
            </a:r>
            <a:r>
              <a:rPr lang="fr-FR" sz="2400" dirty="0" err="1"/>
              <a:t>الشكل</a:t>
            </a:r>
            <a:r>
              <a:rPr lang="fr-FR" sz="2400" dirty="0"/>
              <a:t> </a:t>
            </a:r>
            <a:r>
              <a:rPr lang="fr-FR" sz="2400" dirty="0" err="1"/>
              <a:t>الفني</a:t>
            </a:r>
            <a:r>
              <a:rPr lang="fr-FR" sz="2400" dirty="0"/>
              <a:t> </a:t>
            </a:r>
            <a:r>
              <a:rPr lang="fr-FR" sz="2400" dirty="0" err="1"/>
              <a:t>أو</a:t>
            </a:r>
            <a:r>
              <a:rPr lang="fr-FR" sz="2400" dirty="0"/>
              <a:t> </a:t>
            </a:r>
            <a:r>
              <a:rPr lang="fr-FR" sz="2400" dirty="0" err="1"/>
              <a:t>مضمون</a:t>
            </a:r>
            <a:r>
              <a:rPr lang="fr-FR" sz="2400" dirty="0"/>
              <a:t> </a:t>
            </a:r>
            <a:r>
              <a:rPr lang="fr-FR" sz="2400" dirty="0" err="1"/>
              <a:t>الرسالة</a:t>
            </a:r>
            <a:r>
              <a:rPr lang="fr-FR" sz="2400" dirty="0"/>
              <a:t>، </a:t>
            </a:r>
            <a:r>
              <a:rPr lang="fr-FR" sz="2400" dirty="0" err="1"/>
              <a:t>بهدف</a:t>
            </a:r>
            <a:r>
              <a:rPr lang="fr-FR" sz="2400" dirty="0"/>
              <a:t> </a:t>
            </a:r>
            <a:r>
              <a:rPr lang="fr-FR" sz="2400" dirty="0" err="1"/>
              <a:t>التمييز</a:t>
            </a:r>
            <a:r>
              <a:rPr lang="fr-FR" sz="2400" dirty="0"/>
              <a:t> </a:t>
            </a:r>
            <a:r>
              <a:rPr lang="fr-FR" sz="2400" dirty="0" err="1"/>
              <a:t>بين</a:t>
            </a:r>
            <a:r>
              <a:rPr lang="fr-FR" sz="2400" dirty="0"/>
              <a:t> </a:t>
            </a:r>
            <a:r>
              <a:rPr lang="fr-FR" sz="2400" dirty="0" err="1"/>
              <a:t>المحتوى</a:t>
            </a:r>
            <a:r>
              <a:rPr lang="fr-FR" sz="2400" dirty="0"/>
              <a:t> </a:t>
            </a:r>
            <a:r>
              <a:rPr lang="fr-FR" sz="2400" dirty="0" err="1"/>
              <a:t>الموثوق</a:t>
            </a:r>
            <a:r>
              <a:rPr lang="fr-FR" sz="2400" dirty="0"/>
              <a:t> </a:t>
            </a:r>
            <a:r>
              <a:rPr lang="fr-FR" sz="2400" dirty="0" err="1"/>
              <a:t>والمضلل</a:t>
            </a:r>
            <a:r>
              <a:rPr lang="fr-FR" sz="2400" dirty="0"/>
              <a:t>.</a:t>
            </a:r>
          </a:p>
          <a:p>
            <a:pPr algn="just" rtl="1"/>
            <a:r>
              <a:rPr lang="ar-DZ" sz="2400" b="1" dirty="0"/>
              <a:t>ب/ </a:t>
            </a:r>
            <a:r>
              <a:rPr lang="fr-FR" sz="2400" b="1" dirty="0" err="1"/>
              <a:t>مهارة</a:t>
            </a:r>
            <a:r>
              <a:rPr lang="fr-FR" sz="2400" b="1" dirty="0"/>
              <a:t> </a:t>
            </a:r>
            <a:r>
              <a:rPr lang="fr-FR" sz="2400" b="1" dirty="0" err="1"/>
              <a:t>الإ</a:t>
            </a:r>
            <a:r>
              <a:rPr lang="ar-DZ" sz="2400" b="1" dirty="0"/>
              <a:t>ِ</a:t>
            </a:r>
            <a:r>
              <a:rPr lang="fr-FR" sz="2400" b="1" dirty="0" err="1"/>
              <a:t>نتاج</a:t>
            </a:r>
            <a:r>
              <a:rPr lang="fr-FR" sz="2400" b="1" dirty="0"/>
              <a:t>:</a:t>
            </a:r>
          </a:p>
          <a:p>
            <a:pPr algn="just" rtl="1"/>
            <a:r>
              <a:rPr lang="fr-FR" sz="2400" dirty="0"/>
              <a:t>لا </a:t>
            </a:r>
            <a:r>
              <a:rPr lang="fr-FR" sz="2400" dirty="0" err="1"/>
              <a:t>تقتص</a:t>
            </a:r>
            <a:r>
              <a:rPr lang="ar-DZ" sz="2400" dirty="0"/>
              <a:t>ِ</a:t>
            </a:r>
            <a:r>
              <a:rPr lang="fr-FR" sz="2400" dirty="0"/>
              <a:t>ر التربية </a:t>
            </a:r>
            <a:r>
              <a:rPr lang="fr-FR" sz="2400" dirty="0" err="1"/>
              <a:t>الإعلامية</a:t>
            </a:r>
            <a:r>
              <a:rPr lang="fr-FR" sz="2400" dirty="0"/>
              <a:t> </a:t>
            </a:r>
            <a:r>
              <a:rPr lang="fr-FR" sz="2400" dirty="0" err="1"/>
              <a:t>على</a:t>
            </a:r>
            <a:r>
              <a:rPr lang="fr-FR" sz="2400" dirty="0"/>
              <a:t> </a:t>
            </a:r>
            <a:r>
              <a:rPr lang="fr-FR" sz="2400" dirty="0" err="1"/>
              <a:t>الفهم</a:t>
            </a:r>
            <a:r>
              <a:rPr lang="fr-FR" sz="2400" dirty="0"/>
              <a:t>، </a:t>
            </a:r>
            <a:r>
              <a:rPr lang="fr-FR" sz="2400" dirty="0" err="1"/>
              <a:t>بل</a:t>
            </a:r>
            <a:r>
              <a:rPr lang="fr-FR" sz="2400" dirty="0"/>
              <a:t> </a:t>
            </a:r>
            <a:r>
              <a:rPr lang="fr-FR" sz="2400" dirty="0" err="1"/>
              <a:t>تشمل</a:t>
            </a:r>
            <a:r>
              <a:rPr lang="fr-FR" sz="2400" dirty="0"/>
              <a:t> </a:t>
            </a:r>
            <a:r>
              <a:rPr lang="fr-FR" sz="2400" dirty="0" err="1"/>
              <a:t>القدرة</a:t>
            </a:r>
            <a:r>
              <a:rPr lang="fr-FR" sz="2400" dirty="0"/>
              <a:t> </a:t>
            </a:r>
            <a:r>
              <a:rPr lang="fr-FR" sz="2400" dirty="0" err="1"/>
              <a:t>على</a:t>
            </a:r>
            <a:r>
              <a:rPr lang="fr-FR" sz="2400" dirty="0"/>
              <a:t> </a:t>
            </a:r>
            <a:r>
              <a:rPr lang="fr-FR" sz="2400" dirty="0" err="1"/>
              <a:t>إنتاج</a:t>
            </a:r>
            <a:r>
              <a:rPr lang="fr-FR" sz="2400" dirty="0"/>
              <a:t> </a:t>
            </a:r>
            <a:r>
              <a:rPr lang="fr-FR" sz="2400" dirty="0" err="1"/>
              <a:t>محتوى</a:t>
            </a:r>
            <a:r>
              <a:rPr lang="fr-FR" sz="2400" dirty="0"/>
              <a:t> </a:t>
            </a:r>
            <a:r>
              <a:rPr lang="fr-FR" sz="2400" dirty="0" err="1"/>
              <a:t>مسؤول</a:t>
            </a:r>
            <a:r>
              <a:rPr lang="fr-FR" sz="2400" dirty="0"/>
              <a:t> </a:t>
            </a:r>
            <a:r>
              <a:rPr lang="fr-FR" sz="2400" dirty="0" err="1"/>
              <a:t>وفعّال</a:t>
            </a:r>
            <a:r>
              <a:rPr lang="fr-FR" sz="2400" dirty="0"/>
              <a:t>، </a:t>
            </a:r>
            <a:r>
              <a:rPr lang="fr-FR" sz="2400" dirty="0" err="1"/>
              <a:t>مم</a:t>
            </a:r>
            <a:r>
              <a:rPr lang="ar-DZ" sz="2400" dirty="0"/>
              <a:t>َّ</a:t>
            </a:r>
            <a:r>
              <a:rPr lang="fr-FR" sz="2400" dirty="0"/>
              <a:t>ا ي</a:t>
            </a:r>
            <a:r>
              <a:rPr lang="ar-DZ" sz="2400" dirty="0"/>
              <a:t>ُ</a:t>
            </a:r>
            <a:r>
              <a:rPr lang="fr-FR" sz="2400" dirty="0" err="1"/>
              <a:t>عمّق</a:t>
            </a:r>
            <a:r>
              <a:rPr lang="fr-FR" sz="2400" dirty="0"/>
              <a:t> </a:t>
            </a:r>
            <a:r>
              <a:rPr lang="fr-FR" sz="2400" dirty="0" err="1"/>
              <a:t>فهم</a:t>
            </a:r>
            <a:r>
              <a:rPr lang="fr-FR" sz="2400" dirty="0"/>
              <a:t> </a:t>
            </a:r>
            <a:r>
              <a:rPr lang="fr-FR" sz="2400" dirty="0" err="1"/>
              <a:t>العملية</a:t>
            </a:r>
            <a:r>
              <a:rPr lang="fr-FR" sz="2400" dirty="0"/>
              <a:t> </a:t>
            </a:r>
            <a:r>
              <a:rPr lang="fr-FR" sz="2400" dirty="0" err="1"/>
              <a:t>الإعلامية</a:t>
            </a:r>
            <a:r>
              <a:rPr lang="fr-FR" sz="2400" dirty="0"/>
              <a:t> من </a:t>
            </a:r>
            <a:r>
              <a:rPr lang="fr-FR" sz="2400" dirty="0" err="1"/>
              <a:t>خلال</a:t>
            </a:r>
            <a:r>
              <a:rPr lang="fr-FR" sz="2400" dirty="0"/>
              <a:t> </a:t>
            </a:r>
            <a:r>
              <a:rPr lang="fr-FR" sz="2400" dirty="0" err="1"/>
              <a:t>الممارسة</a:t>
            </a:r>
            <a:r>
              <a:rPr lang="fr-FR" sz="2400" dirty="0"/>
              <a:t> </a:t>
            </a:r>
            <a:r>
              <a:rPr lang="fr-FR" sz="2400" dirty="0" err="1"/>
              <a:t>العملية</a:t>
            </a:r>
            <a:r>
              <a:rPr lang="fr-FR" sz="2400" dirty="0"/>
              <a:t>.</a:t>
            </a:r>
          </a:p>
        </p:txBody>
      </p:sp>
    </p:spTree>
    <p:extLst>
      <p:ext uri="{BB962C8B-B14F-4D97-AF65-F5344CB8AC3E}">
        <p14:creationId xmlns:p14="http://schemas.microsoft.com/office/powerpoint/2010/main" val="1715737650"/>
      </p:ext>
    </p:extLst>
  </p:cSld>
  <p:clrMapOvr>
    <a:masterClrMapping/>
  </p:clrMapOvr>
  <p:transition spd="slow" advTm="2137">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A12F8-5E93-1110-1224-D398895EE14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9D058D0-9E46-A38F-B6F6-2EB5D2169075}"/>
              </a:ext>
            </a:extLst>
          </p:cNvPr>
          <p:cNvSpPr txBox="1"/>
          <p:nvPr/>
        </p:nvSpPr>
        <p:spPr>
          <a:xfrm>
            <a:off x="5963479" y="304279"/>
            <a:ext cx="5870713"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مهارات وأهداف التربية الإعلامية الرقمية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97804F7E-691E-C885-7DFB-760698488320}"/>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CE5042-0919-AB4D-DB6B-ED979CBAA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3CD91DE-53C4-B3D8-EA50-7D1F14B534C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AC53E43C-BB69-E399-FF62-4EFD63606E79}"/>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09B2C2B9-D0DC-B61B-C00E-3A6C7421091E}"/>
              </a:ext>
            </a:extLst>
          </p:cNvPr>
          <p:cNvSpPr txBox="1"/>
          <p:nvPr/>
        </p:nvSpPr>
        <p:spPr>
          <a:xfrm>
            <a:off x="4312117" y="1356447"/>
            <a:ext cx="6666131" cy="5100755"/>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v"/>
            </a:pPr>
            <a:r>
              <a:rPr lang="ar-DZ" sz="2800" b="1" kern="100" dirty="0">
                <a:solidFill>
                  <a:schemeClr val="accent6"/>
                </a:solidFill>
                <a:effectLst/>
                <a:latin typeface="Calibri" panose="020F0502020204030204" pitchFamily="34" charset="0"/>
                <a:ea typeface="Calibri" panose="020F0502020204030204" pitchFamily="34" charset="0"/>
              </a:rPr>
              <a:t>الأهداف :</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 التربية الإعلامية الر</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قمية</a:t>
            </a:r>
            <a:r>
              <a:rPr lang="ar-SA" sz="2400" kern="100" dirty="0">
                <a:effectLst/>
                <a:latin typeface="Calibri" panose="020F0502020204030204" pitchFamily="34" charset="0"/>
                <a:ea typeface="Calibri" panose="020F0502020204030204" pitchFamily="34" charset="0"/>
              </a:rPr>
              <a:t> إلى تحقيق الأهداف التالية التي ساهمت في تطور التربية الإعلامية الرقمية وهي:</a:t>
            </a:r>
            <a:endParaRPr lang="fr-FR"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حماية الشباب من 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أثيرات</a:t>
            </a:r>
            <a:r>
              <a:rPr lang="ar-SA" sz="2400" kern="100" dirty="0">
                <a:effectLst/>
                <a:latin typeface="Calibri" panose="020F0502020204030204" pitchFamily="34" charset="0"/>
                <a:ea typeface="Calibri" panose="020F0502020204030204" pitchFamily="34" charset="0"/>
              </a:rPr>
              <a:t> السلبية لوسائل الإعلام</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تنمية التفكير الناقد والمشاهدة الواعية وتحليل المحتوى الإعلامي</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تعزيز الهوية الثقافية وتكوين جيل مبدع وواعٍ إعلاميًا</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تمكين الأفراد من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الأمثل لتكنولوجيا الاتصال ومواكبة التطورات الر</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قمية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تحويل الجمهور من مستهلك 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لبي إلى مستهلك ومنتج</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واعٍ قادر على التعبير عبر وسائل الإعلام</a:t>
            </a:r>
            <a:r>
              <a:rPr lang="fr-FR" sz="2400" kern="100" dirty="0">
                <a:effectLst/>
                <a:latin typeface="Calibri" panose="020F0502020204030204" pitchFamily="34" charset="0"/>
                <a:ea typeface="Calibri" panose="020F0502020204030204" pitchFamily="34" charset="0"/>
              </a:rPr>
              <a:t>.</a:t>
            </a:r>
          </a:p>
        </p:txBody>
      </p:sp>
      <p:pic>
        <p:nvPicPr>
          <p:cNvPr id="5" name="Image 4">
            <a:extLst>
              <a:ext uri="{FF2B5EF4-FFF2-40B4-BE49-F238E27FC236}">
                <a16:creationId xmlns:a16="http://schemas.microsoft.com/office/drawing/2014/main" id="{CD7519BE-F47F-C36E-E405-12CDF051CB7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0959" y="2099321"/>
            <a:ext cx="3570190" cy="32052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28001436"/>
      </p:ext>
    </p:extLst>
  </p:cSld>
  <p:clrMapOvr>
    <a:masterClrMapping/>
  </p:clrMapOvr>
  <p:transition spd="slow" advTm="2137">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F3235-ACD5-A2E7-17D6-092E0341898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FEFF6B7-DC6B-B626-B126-D7D75B3C8613}"/>
              </a:ext>
            </a:extLst>
          </p:cNvPr>
          <p:cNvSpPr txBox="1"/>
          <p:nvPr/>
        </p:nvSpPr>
        <p:spPr>
          <a:xfrm>
            <a:off x="5724940" y="317250"/>
            <a:ext cx="6525169"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مجالات وفوائد التربية الإعلامية الرقمية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F33B9B0-E2A5-72A8-5E49-C8FC475EEAD1}"/>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02D4DE9-3CBA-DFB4-8ECC-69670E86F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D6560F3-2088-5FC2-3F9D-6B86CF7032F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5A9147AE-6E0B-D90F-CA1F-AAECFC3FCD6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29498E70-B13A-420B-C73E-89C1E527D680}"/>
              </a:ext>
            </a:extLst>
          </p:cNvPr>
          <p:cNvSpPr txBox="1"/>
          <p:nvPr/>
        </p:nvSpPr>
        <p:spPr>
          <a:xfrm>
            <a:off x="2974206" y="1755869"/>
            <a:ext cx="7577488" cy="4216539"/>
          </a:xfrm>
          <a:prstGeom prst="rect">
            <a:avLst/>
          </a:prstGeom>
          <a:noFill/>
        </p:spPr>
        <p:txBody>
          <a:bodyPr wrap="square">
            <a:spAutoFit/>
          </a:bodyPr>
          <a:lstStyle/>
          <a:p>
            <a:pPr marL="457200" indent="-457200" algn="just" rtl="1">
              <a:buFont typeface="Wingdings" panose="05000000000000000000" pitchFamily="2" charset="2"/>
              <a:buChar char="Ø"/>
            </a:pPr>
            <a:r>
              <a:rPr lang="ar-DZ" sz="2800" b="1" dirty="0">
                <a:solidFill>
                  <a:schemeClr val="accent1"/>
                </a:solidFill>
                <a:latin typeface="Arial" panose="020B0604020202020204" pitchFamily="34" charset="0"/>
                <a:cs typeface="Arial" panose="020B0604020202020204" pitchFamily="34" charset="0"/>
              </a:rPr>
              <a:t>المجالات :</a:t>
            </a:r>
          </a:p>
          <a:p>
            <a:pPr algn="just" rtl="1"/>
            <a:r>
              <a:rPr lang="fr-FR" sz="2400" dirty="0" err="1">
                <a:latin typeface="Arial" panose="020B0604020202020204" pitchFamily="34" charset="0"/>
                <a:cs typeface="Arial" panose="020B0604020202020204" pitchFamily="34" charset="0"/>
              </a:rPr>
              <a:t>تشمل</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ثلاث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مجالات</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1  </a:t>
            </a:r>
            <a:r>
              <a:rPr lang="fr-FR" sz="2400" b="1" dirty="0" err="1">
                <a:latin typeface="Arial" panose="020B0604020202020204" pitchFamily="34" charset="0"/>
                <a:cs typeface="Arial" panose="020B0604020202020204" pitchFamily="34" charset="0"/>
              </a:rPr>
              <a:t>الم</a:t>
            </a:r>
            <a:r>
              <a:rPr lang="ar-DZ" sz="2400" b="1"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ج</a:t>
            </a:r>
            <a:r>
              <a:rPr lang="ar-DZ" sz="2400" b="1" dirty="0">
                <a:latin typeface="Arial" panose="020B0604020202020204" pitchFamily="34" charset="0"/>
                <a:cs typeface="Arial" panose="020B0604020202020204" pitchFamily="34" charset="0"/>
              </a:rPr>
              <a:t>َ</a:t>
            </a:r>
            <a:r>
              <a:rPr lang="fr-FR" sz="2400" b="1" dirty="0" err="1">
                <a:latin typeface="Arial" panose="020B0604020202020204" pitchFamily="34" charset="0"/>
                <a:cs typeface="Arial" panose="020B0604020202020204" pitchFamily="34" charset="0"/>
              </a:rPr>
              <a:t>ال</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المعرفي</a:t>
            </a:r>
            <a:r>
              <a:rPr lang="fr-FR" sz="2400" b="1"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ويشمل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القدرات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والعمليات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العقلية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تتضمن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المعرفة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والفهم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والتذكر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حليل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والتركيب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والتقديم</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لمساعدة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المتعل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م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فهم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البيئة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وتحليل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المضامين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والح</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كم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عليها</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2 المجال </a:t>
            </a:r>
            <a:r>
              <a:rPr lang="fr-FR" sz="2400" b="1" dirty="0" err="1">
                <a:latin typeface="Arial" panose="020B0604020202020204" pitchFamily="34" charset="0"/>
                <a:cs typeface="Arial" panose="020B0604020202020204" pitchFamily="34" charset="0"/>
              </a:rPr>
              <a:t>الو</a:t>
            </a:r>
            <a:r>
              <a:rPr lang="ar-DZ" sz="2400" b="1"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ج</a:t>
            </a:r>
            <a:r>
              <a:rPr lang="ar-DZ" sz="2400" b="1" dirty="0">
                <a:latin typeface="Arial" panose="020B0604020202020204" pitchFamily="34" charset="0"/>
                <a:cs typeface="Arial" panose="020B0604020202020204" pitchFamily="34" charset="0"/>
              </a:rPr>
              <a:t>ْ</a:t>
            </a:r>
            <a:r>
              <a:rPr lang="fr-FR" sz="2400" b="1" dirty="0" err="1">
                <a:latin typeface="Arial" panose="020B0604020202020204" pitchFamily="34" charset="0"/>
                <a:cs typeface="Arial" panose="020B0604020202020204" pitchFamily="34" charset="0"/>
              </a:rPr>
              <a:t>داني</a:t>
            </a:r>
            <a:r>
              <a:rPr lang="fr-FR" sz="2400" b="1"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يضم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المشاعر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والاتجاهات</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والتذوق</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والقيم</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وذلك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بإثارة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فضول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المتعلم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وجذب</a:t>
            </a:r>
            <a:r>
              <a:rPr lang="ar-DZ" sz="2400" dirty="0">
                <a:latin typeface="Arial" panose="020B0604020202020204" pitchFamily="34" charset="0"/>
                <a:cs typeface="Arial" panose="020B0604020202020204" pitchFamily="34" charset="0"/>
              </a:rPr>
              <a:t> إِ</a:t>
            </a:r>
            <a:r>
              <a:rPr lang="fr-FR" sz="2400" dirty="0" err="1">
                <a:latin typeface="Arial" panose="020B0604020202020204" pitchFamily="34" charset="0"/>
                <a:cs typeface="Arial" panose="020B0604020202020204" pitchFamily="34" charset="0"/>
              </a:rPr>
              <a:t>نتباهه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لهذا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الموضوع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المهم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حياته</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ومساعدته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تكوين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تجاه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الإيجابي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عامل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بفاعلية</a:t>
            </a:r>
            <a:r>
              <a:rPr lang="fr-FR" sz="2400" dirty="0">
                <a:latin typeface="Arial" panose="020B0604020202020204" pitchFamily="34" charset="0"/>
                <a:cs typeface="Arial" panose="020B0604020202020204" pitchFamily="34" charset="0"/>
              </a:rPr>
              <a:t> مع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3  المجال </a:t>
            </a:r>
            <a:r>
              <a:rPr lang="fr-FR" sz="2400" b="1" dirty="0" err="1">
                <a:latin typeface="Arial" panose="020B0604020202020204" pitchFamily="34" charset="0"/>
                <a:cs typeface="Arial" panose="020B0604020202020204" pitchFamily="34" charset="0"/>
              </a:rPr>
              <a:t>السلوكي</a:t>
            </a:r>
            <a:r>
              <a:rPr lang="fr-FR" sz="2400" b="1"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بالممارسة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والإتقان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والإبداع</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وذلك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لمساعدة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المتعل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م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المشاركة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العملية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عبر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الحوار</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عبير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الذات</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وإنتاج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المضامين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وبث</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ها</a:t>
            </a:r>
            <a:endParaRPr lang="fr-F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3399090"/>
      </p:ext>
    </p:extLst>
  </p:cSld>
  <p:clrMapOvr>
    <a:masterClrMapping/>
  </p:clrMapOvr>
  <p:transition spd="slow" advTm="2137">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832DC-4D5C-D0E3-4797-519B8023B7F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E016DBE-F6F6-AEFD-171B-06552148BF96}"/>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مجالات وفوائد التربية الإعلامية الرقمية</a:t>
            </a:r>
          </a:p>
        </p:txBody>
      </p:sp>
      <p:sp>
        <p:nvSpPr>
          <p:cNvPr id="29" name="Rectangle 28">
            <a:extLst>
              <a:ext uri="{FF2B5EF4-FFF2-40B4-BE49-F238E27FC236}">
                <a16:creationId xmlns:a16="http://schemas.microsoft.com/office/drawing/2014/main" id="{F1F4B552-824B-DE93-21D8-C7C694426DF9}"/>
              </a:ext>
            </a:extLst>
          </p:cNvPr>
          <p:cNvSpPr/>
          <p:nvPr/>
        </p:nvSpPr>
        <p:spPr>
          <a:xfrm>
            <a:off x="2227490" y="564664"/>
            <a:ext cx="326970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58A6A5-5866-7B55-D81F-6E2FC61CB5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71C9AC-5006-0A0E-D057-0737128041F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C3599070-4FE7-6A0B-FFBE-95347443867F}"/>
              </a:ext>
            </a:extLst>
          </p:cNvPr>
          <p:cNvSpPr/>
          <p:nvPr/>
        </p:nvSpPr>
        <p:spPr>
          <a:xfrm>
            <a:off x="4532631"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F5EF91A4-DBCB-7969-276A-0A800527B8B8}"/>
              </a:ext>
            </a:extLst>
          </p:cNvPr>
          <p:cNvSpPr txBox="1"/>
          <p:nvPr/>
        </p:nvSpPr>
        <p:spPr>
          <a:xfrm>
            <a:off x="2733576" y="1536174"/>
            <a:ext cx="7763866" cy="4216539"/>
          </a:xfrm>
          <a:prstGeom prst="rect">
            <a:avLst/>
          </a:prstGeom>
          <a:noFill/>
        </p:spPr>
        <p:txBody>
          <a:bodyPr wrap="square">
            <a:spAutoFit/>
          </a:bodyPr>
          <a:lstStyle/>
          <a:p>
            <a:pPr marL="457200" indent="-457200" algn="just" rtl="1">
              <a:buFont typeface="Wingdings" panose="05000000000000000000" pitchFamily="2" charset="2"/>
              <a:buChar char="Ø"/>
            </a:pPr>
            <a:r>
              <a:rPr lang="ar-DZ" sz="2800" b="1" dirty="0">
                <a:solidFill>
                  <a:schemeClr val="accent1"/>
                </a:solidFill>
              </a:rPr>
              <a:t>الفوائد : </a:t>
            </a:r>
          </a:p>
          <a:p>
            <a:pPr marL="285750" indent="-285750" algn="just" rtl="1">
              <a:buFont typeface="Wingdings" panose="05000000000000000000" pitchFamily="2" charset="2"/>
              <a:buChar char="§"/>
            </a:pPr>
            <a:r>
              <a:rPr lang="fr-FR" sz="2400" dirty="0"/>
              <a:t>ت</a:t>
            </a:r>
            <a:r>
              <a:rPr lang="ar-DZ" sz="2400" dirty="0"/>
              <a:t>َ</a:t>
            </a:r>
            <a:r>
              <a:rPr lang="fr-FR" sz="2400" dirty="0" err="1"/>
              <a:t>وسيع</a:t>
            </a:r>
            <a:r>
              <a:rPr lang="fr-FR" sz="2400" dirty="0"/>
              <a:t> </a:t>
            </a:r>
            <a:r>
              <a:rPr lang="fr-FR" sz="2400" dirty="0" err="1"/>
              <a:t>قدرة</a:t>
            </a:r>
            <a:r>
              <a:rPr lang="fr-FR" sz="2400" dirty="0"/>
              <a:t> </a:t>
            </a:r>
            <a:r>
              <a:rPr lang="fr-FR" sz="2400" dirty="0" err="1"/>
              <a:t>الطلبة</a:t>
            </a:r>
            <a:r>
              <a:rPr lang="fr-FR" sz="2400" dirty="0"/>
              <a:t> </a:t>
            </a:r>
            <a:r>
              <a:rPr lang="fr-FR" sz="2400" dirty="0" err="1"/>
              <a:t>على</a:t>
            </a:r>
            <a:r>
              <a:rPr lang="fr-FR" sz="2400" dirty="0"/>
              <a:t> </a:t>
            </a:r>
            <a:r>
              <a:rPr lang="fr-FR" sz="2400" dirty="0" err="1"/>
              <a:t>التواصل</a:t>
            </a:r>
            <a:r>
              <a:rPr lang="fr-FR" sz="2400" dirty="0"/>
              <a:t> </a:t>
            </a:r>
            <a:r>
              <a:rPr lang="fr-FR" sz="2400" dirty="0" err="1"/>
              <a:t>ونشر</a:t>
            </a:r>
            <a:r>
              <a:rPr lang="fr-FR" sz="2400" dirty="0"/>
              <a:t> </a:t>
            </a:r>
            <a:r>
              <a:rPr lang="fr-FR" sz="2400" dirty="0" err="1"/>
              <a:t>أفكارهم</a:t>
            </a:r>
            <a:r>
              <a:rPr lang="fr-FR" sz="2400" dirty="0"/>
              <a:t> </a:t>
            </a:r>
            <a:r>
              <a:rPr lang="fr-FR" sz="2400" dirty="0" err="1"/>
              <a:t>عبر</a:t>
            </a:r>
            <a:r>
              <a:rPr lang="fr-FR" sz="2400" dirty="0"/>
              <a:t> </a:t>
            </a:r>
            <a:r>
              <a:rPr lang="fr-FR" sz="2400" dirty="0" err="1"/>
              <a:t>مختلف</a:t>
            </a:r>
            <a:r>
              <a:rPr lang="fr-FR" sz="2400" dirty="0"/>
              <a:t> </a:t>
            </a:r>
            <a:r>
              <a:rPr lang="fr-FR" sz="2400" dirty="0" err="1"/>
              <a:t>الوسائط</a:t>
            </a:r>
            <a:r>
              <a:rPr lang="fr-FR" sz="2400" dirty="0"/>
              <a:t> </a:t>
            </a:r>
            <a:r>
              <a:rPr lang="fr-FR" sz="2400" dirty="0" err="1"/>
              <a:t>الإعلامية</a:t>
            </a:r>
            <a:r>
              <a:rPr lang="ar-DZ" sz="2400" dirty="0"/>
              <a:t>.</a:t>
            </a:r>
          </a:p>
          <a:p>
            <a:pPr marL="285750" indent="-285750" algn="just" rtl="1">
              <a:buFont typeface="Wingdings" panose="05000000000000000000" pitchFamily="2" charset="2"/>
              <a:buChar char="§"/>
            </a:pPr>
            <a:r>
              <a:rPr lang="fr-FR" sz="2400" dirty="0"/>
              <a:t>ت</a:t>
            </a:r>
            <a:r>
              <a:rPr lang="ar-DZ" sz="2400" dirty="0"/>
              <a:t>َ</a:t>
            </a:r>
            <a:r>
              <a:rPr lang="fr-FR" sz="2400" dirty="0" err="1"/>
              <a:t>عزيز</a:t>
            </a:r>
            <a:r>
              <a:rPr lang="fr-FR" sz="2400" dirty="0"/>
              <a:t> </a:t>
            </a:r>
            <a:r>
              <a:rPr lang="fr-FR" sz="2400" dirty="0" err="1"/>
              <a:t>المهارات</a:t>
            </a:r>
            <a:r>
              <a:rPr lang="fr-FR" sz="2400" dirty="0"/>
              <a:t> </a:t>
            </a:r>
            <a:r>
              <a:rPr lang="fr-FR" sz="2400" dirty="0" err="1"/>
              <a:t>العملية</a:t>
            </a:r>
            <a:r>
              <a:rPr lang="fr-FR" sz="2400" dirty="0"/>
              <a:t> </a:t>
            </a:r>
            <a:r>
              <a:rPr lang="fr-FR" sz="2400" dirty="0" err="1"/>
              <a:t>في</a:t>
            </a:r>
            <a:r>
              <a:rPr lang="fr-FR" sz="2400" dirty="0"/>
              <a:t> </a:t>
            </a:r>
            <a:r>
              <a:rPr lang="fr-FR" sz="2400" dirty="0" err="1"/>
              <a:t>تحليل</a:t>
            </a:r>
            <a:r>
              <a:rPr lang="fr-FR" sz="2400" dirty="0"/>
              <a:t> </a:t>
            </a:r>
            <a:r>
              <a:rPr lang="fr-FR" sz="2400" dirty="0" err="1"/>
              <a:t>الرسائل</a:t>
            </a:r>
            <a:r>
              <a:rPr lang="fr-FR" sz="2400" dirty="0"/>
              <a:t> </a:t>
            </a:r>
            <a:r>
              <a:rPr lang="fr-FR" sz="2400" dirty="0" err="1"/>
              <a:t>الإعلامية</a:t>
            </a:r>
            <a:r>
              <a:rPr lang="fr-FR" sz="2400" dirty="0"/>
              <a:t> </a:t>
            </a:r>
            <a:r>
              <a:rPr lang="fr-FR" sz="2400" dirty="0" err="1"/>
              <a:t>والعيش</a:t>
            </a:r>
            <a:r>
              <a:rPr lang="fr-FR" sz="2400" dirty="0"/>
              <a:t> ب</a:t>
            </a:r>
            <a:r>
              <a:rPr lang="ar-DZ" sz="2400" dirty="0"/>
              <a:t>ِ</a:t>
            </a:r>
            <a:r>
              <a:rPr lang="fr-FR" sz="2400" dirty="0"/>
              <a:t>و</a:t>
            </a:r>
            <a:r>
              <a:rPr lang="ar-DZ" sz="2400" dirty="0"/>
              <a:t>َ</a:t>
            </a:r>
            <a:r>
              <a:rPr lang="fr-FR" sz="2400" dirty="0" err="1"/>
              <a:t>عي</a:t>
            </a:r>
            <a:r>
              <a:rPr lang="fr-FR" sz="2400" dirty="0"/>
              <a:t> </a:t>
            </a:r>
            <a:r>
              <a:rPr lang="fr-FR" sz="2400" dirty="0" err="1"/>
              <a:t>داخل</a:t>
            </a:r>
            <a:r>
              <a:rPr lang="fr-FR" sz="2400" dirty="0"/>
              <a:t> </a:t>
            </a:r>
            <a:r>
              <a:rPr lang="fr-FR" sz="2400" dirty="0" err="1"/>
              <a:t>ثقافة</a:t>
            </a:r>
            <a:r>
              <a:rPr lang="fr-FR" sz="2400" dirty="0"/>
              <a:t> </a:t>
            </a:r>
            <a:r>
              <a:rPr lang="fr-FR" sz="2400" dirty="0" err="1"/>
              <a:t>مشب</a:t>
            </a:r>
            <a:r>
              <a:rPr lang="ar-DZ" sz="2400" dirty="0"/>
              <a:t>َّ</a:t>
            </a:r>
            <a:r>
              <a:rPr lang="fr-FR" sz="2400" dirty="0"/>
              <a:t>ع</a:t>
            </a:r>
            <a:r>
              <a:rPr lang="ar-DZ" sz="2400" dirty="0"/>
              <a:t>َ</a:t>
            </a:r>
            <a:r>
              <a:rPr lang="fr-FR" sz="2400" dirty="0"/>
              <a:t>ة </a:t>
            </a:r>
            <a:r>
              <a:rPr lang="fr-FR" sz="2400" dirty="0" err="1"/>
              <a:t>بالإعلام</a:t>
            </a:r>
            <a:r>
              <a:rPr lang="fr-FR" sz="2400" dirty="0"/>
              <a:t>.</a:t>
            </a:r>
            <a:endParaRPr lang="ar-DZ" sz="2400" dirty="0"/>
          </a:p>
          <a:p>
            <a:pPr marL="285750" indent="-285750" algn="just" rtl="1">
              <a:buFont typeface="Wingdings" panose="05000000000000000000" pitchFamily="2" charset="2"/>
              <a:buChar char="§"/>
            </a:pPr>
            <a:r>
              <a:rPr lang="fr-FR" sz="2400" dirty="0"/>
              <a:t>ب</a:t>
            </a:r>
            <a:r>
              <a:rPr lang="ar-DZ" sz="2400" dirty="0"/>
              <a:t>ِ</a:t>
            </a:r>
            <a:r>
              <a:rPr lang="fr-FR" sz="2400" dirty="0" err="1"/>
              <a:t>ناء</a:t>
            </a:r>
            <a:r>
              <a:rPr lang="fr-FR" sz="2400" dirty="0"/>
              <a:t> </a:t>
            </a:r>
            <a:r>
              <a:rPr lang="fr-FR" sz="2400" dirty="0" err="1"/>
              <a:t>نموذج</a:t>
            </a:r>
            <a:r>
              <a:rPr lang="fr-FR" sz="2400" dirty="0"/>
              <a:t> </a:t>
            </a:r>
            <a:r>
              <a:rPr lang="fr-FR" sz="2400" dirty="0" err="1"/>
              <a:t>تعليمي</a:t>
            </a:r>
            <a:r>
              <a:rPr lang="fr-FR" sz="2400" dirty="0"/>
              <a:t> م</a:t>
            </a:r>
            <a:r>
              <a:rPr lang="ar-DZ" sz="2400" dirty="0"/>
              <a:t>ُ</a:t>
            </a:r>
            <a:r>
              <a:rPr lang="fr-FR" sz="2400" dirty="0" err="1"/>
              <a:t>ست</a:t>
            </a:r>
            <a:r>
              <a:rPr lang="ar-DZ" sz="2400" dirty="0"/>
              <a:t>َ</a:t>
            </a:r>
            <a:r>
              <a:rPr lang="fr-FR" sz="2400" dirty="0" err="1"/>
              <a:t>دام</a:t>
            </a:r>
            <a:r>
              <a:rPr lang="fr-FR" sz="2400" dirty="0"/>
              <a:t> </a:t>
            </a:r>
            <a:r>
              <a:rPr lang="fr-FR" sz="2400" dirty="0" err="1"/>
              <a:t>يمكّ</a:t>
            </a:r>
            <a:r>
              <a:rPr lang="ar-DZ" sz="2400" dirty="0"/>
              <a:t>ِ</a:t>
            </a:r>
            <a:r>
              <a:rPr lang="fr-FR" sz="2400" dirty="0"/>
              <a:t>ن </a:t>
            </a:r>
            <a:r>
              <a:rPr lang="fr-FR" sz="2400" dirty="0" err="1"/>
              <a:t>الطلبة</a:t>
            </a:r>
            <a:r>
              <a:rPr lang="fr-FR" sz="2400" dirty="0"/>
              <a:t> من </a:t>
            </a:r>
            <a:r>
              <a:rPr lang="ar-DZ" sz="2400" dirty="0"/>
              <a:t>إِ</a:t>
            </a:r>
            <a:r>
              <a:rPr lang="fr-FR" sz="2400" dirty="0" err="1"/>
              <a:t>كتساب</a:t>
            </a:r>
            <a:r>
              <a:rPr lang="fr-FR" sz="2400" dirty="0"/>
              <a:t> </a:t>
            </a:r>
            <a:r>
              <a:rPr lang="fr-FR" sz="2400" dirty="0" err="1"/>
              <a:t>مهارات</a:t>
            </a:r>
            <a:r>
              <a:rPr lang="fr-FR" sz="2400" dirty="0"/>
              <a:t> </a:t>
            </a:r>
            <a:r>
              <a:rPr lang="fr-FR" sz="2400" dirty="0" err="1"/>
              <a:t>للتفاعل</a:t>
            </a:r>
            <a:r>
              <a:rPr lang="fr-FR" sz="2400" dirty="0"/>
              <a:t> </a:t>
            </a:r>
            <a:r>
              <a:rPr lang="fr-FR" sz="2400" dirty="0" err="1"/>
              <a:t>الفعّال</a:t>
            </a:r>
            <a:r>
              <a:rPr lang="fr-FR" sz="2400" dirty="0"/>
              <a:t> مع </a:t>
            </a:r>
            <a:r>
              <a:rPr lang="fr-FR" sz="2400" dirty="0" err="1"/>
              <a:t>الإعلام</a:t>
            </a:r>
            <a:r>
              <a:rPr lang="fr-FR" sz="2400" dirty="0"/>
              <a:t> </a:t>
            </a:r>
            <a:r>
              <a:rPr lang="fr-FR" sz="2400" dirty="0" err="1"/>
              <a:t>العالمي</a:t>
            </a:r>
            <a:r>
              <a:rPr lang="fr-FR" sz="2400" dirty="0"/>
              <a:t>.</a:t>
            </a:r>
            <a:endParaRPr lang="ar-DZ" sz="2400" dirty="0"/>
          </a:p>
          <a:p>
            <a:pPr marL="285750" indent="-285750" algn="just" rtl="1">
              <a:buFont typeface="Wingdings" panose="05000000000000000000" pitchFamily="2" charset="2"/>
              <a:buChar char="§"/>
            </a:pPr>
            <a:r>
              <a:rPr lang="fr-FR" sz="2400" dirty="0" err="1"/>
              <a:t>دعم</a:t>
            </a:r>
            <a:r>
              <a:rPr lang="fr-FR" sz="2400" dirty="0"/>
              <a:t> </a:t>
            </a:r>
            <a:r>
              <a:rPr lang="fr-FR" sz="2400" dirty="0" err="1"/>
              <a:t>المجتمع</a:t>
            </a:r>
            <a:r>
              <a:rPr lang="fr-FR" sz="2400" dirty="0"/>
              <a:t> من </a:t>
            </a:r>
            <a:r>
              <a:rPr lang="fr-FR" sz="2400" dirty="0" err="1"/>
              <a:t>خلال</a:t>
            </a:r>
            <a:r>
              <a:rPr lang="fr-FR" sz="2400" dirty="0"/>
              <a:t> </a:t>
            </a:r>
            <a:r>
              <a:rPr lang="fr-FR" sz="2400" dirty="0" err="1"/>
              <a:t>تعزيز</a:t>
            </a:r>
            <a:r>
              <a:rPr lang="fr-FR" sz="2400" dirty="0"/>
              <a:t> </a:t>
            </a:r>
            <a:r>
              <a:rPr lang="fr-FR" sz="2400" dirty="0" err="1"/>
              <a:t>الحوار</a:t>
            </a:r>
            <a:r>
              <a:rPr lang="fr-FR" sz="2400" dirty="0"/>
              <a:t> </a:t>
            </a:r>
            <a:r>
              <a:rPr lang="fr-FR" sz="2400" dirty="0" err="1"/>
              <a:t>المحترم</a:t>
            </a:r>
            <a:r>
              <a:rPr lang="fr-FR" sz="2400" dirty="0"/>
              <a:t> </a:t>
            </a:r>
            <a:r>
              <a:rPr lang="fr-FR" sz="2400" dirty="0" err="1"/>
              <a:t>والت</a:t>
            </a:r>
            <a:r>
              <a:rPr lang="ar-DZ" sz="2400" dirty="0"/>
              <a:t>َّ</a:t>
            </a:r>
            <a:r>
              <a:rPr lang="fr-FR" sz="2400" dirty="0" err="1"/>
              <a:t>فاهم</a:t>
            </a:r>
            <a:r>
              <a:rPr lang="fr-FR" sz="2400" dirty="0"/>
              <a:t> </a:t>
            </a:r>
            <a:r>
              <a:rPr lang="fr-FR" sz="2400" dirty="0" err="1"/>
              <a:t>المتبادل</a:t>
            </a:r>
            <a:r>
              <a:rPr lang="fr-FR" sz="2400" dirty="0"/>
              <a:t> </a:t>
            </a:r>
            <a:r>
              <a:rPr lang="fr-FR" sz="2400" dirty="0" err="1"/>
              <a:t>وتنمية</a:t>
            </a:r>
            <a:r>
              <a:rPr lang="fr-FR" sz="2400" dirty="0"/>
              <a:t> </a:t>
            </a:r>
            <a:r>
              <a:rPr lang="fr-FR" sz="2400" dirty="0" err="1"/>
              <a:t>مهارات</a:t>
            </a:r>
            <a:r>
              <a:rPr lang="fr-FR" sz="2400" dirty="0"/>
              <a:t> </a:t>
            </a:r>
            <a:r>
              <a:rPr lang="fr-FR" sz="2400" dirty="0" err="1"/>
              <a:t>المواطنة</a:t>
            </a:r>
            <a:r>
              <a:rPr lang="fr-FR" sz="2400" dirty="0"/>
              <a:t>.</a:t>
            </a:r>
            <a:endParaRPr lang="ar-DZ" sz="2400" dirty="0"/>
          </a:p>
          <a:p>
            <a:pPr marL="285750" indent="-285750" algn="just" rtl="1">
              <a:buFont typeface="Wingdings" panose="05000000000000000000" pitchFamily="2" charset="2"/>
              <a:buChar char="§"/>
            </a:pPr>
            <a:r>
              <a:rPr lang="fr-FR" sz="2400" dirty="0"/>
              <a:t>إ</a:t>
            </a:r>
            <a:r>
              <a:rPr lang="ar-DZ" sz="2400" dirty="0"/>
              <a:t>ِ</a:t>
            </a:r>
            <a:r>
              <a:rPr lang="fr-FR" sz="2400" dirty="0" err="1"/>
              <a:t>ثراء</a:t>
            </a:r>
            <a:r>
              <a:rPr lang="fr-FR" sz="2400" dirty="0"/>
              <a:t> </a:t>
            </a:r>
            <a:r>
              <a:rPr lang="fr-FR" sz="2400" dirty="0" err="1"/>
              <a:t>التعليم</a:t>
            </a:r>
            <a:r>
              <a:rPr lang="fr-FR" sz="2400" dirty="0"/>
              <a:t> من </a:t>
            </a:r>
            <a:r>
              <a:rPr lang="fr-FR" sz="2400" dirty="0" err="1"/>
              <a:t>خلال</a:t>
            </a:r>
            <a:r>
              <a:rPr lang="fr-FR" sz="2400" dirty="0"/>
              <a:t> </a:t>
            </a:r>
            <a:r>
              <a:rPr lang="ar-DZ" sz="2400" dirty="0"/>
              <a:t>إِ</a:t>
            </a:r>
            <a:r>
              <a:rPr lang="fr-FR" sz="2400" dirty="0" err="1"/>
              <a:t>عتماد</a:t>
            </a:r>
            <a:r>
              <a:rPr lang="fr-FR" sz="2400" dirty="0"/>
              <a:t> </a:t>
            </a:r>
            <a:r>
              <a:rPr lang="fr-FR" sz="2400" dirty="0" err="1"/>
              <a:t>أساليب</a:t>
            </a:r>
            <a:r>
              <a:rPr lang="fr-FR" sz="2400" dirty="0"/>
              <a:t> ت</a:t>
            </a:r>
            <a:r>
              <a:rPr lang="ar-DZ" sz="2400" dirty="0"/>
              <a:t>َ</a:t>
            </a:r>
            <a:r>
              <a:rPr lang="fr-FR" sz="2400" dirty="0" err="1"/>
              <a:t>حق</a:t>
            </a:r>
            <a:r>
              <a:rPr lang="ar-DZ" sz="2400" dirty="0"/>
              <a:t>ُّ</a:t>
            </a:r>
            <a:r>
              <a:rPr lang="fr-FR" sz="2400" dirty="0"/>
              <a:t>ق </a:t>
            </a:r>
            <a:r>
              <a:rPr lang="fr-FR" sz="2400" dirty="0" err="1"/>
              <a:t>تجعل</a:t>
            </a:r>
            <a:r>
              <a:rPr lang="fr-FR" sz="2400" dirty="0"/>
              <a:t> </a:t>
            </a:r>
            <a:r>
              <a:rPr lang="fr-FR" sz="2400" dirty="0" err="1"/>
              <a:t>المعلّ</a:t>
            </a:r>
            <a:r>
              <a:rPr lang="ar-DZ" sz="2400" dirty="0"/>
              <a:t>ِ</a:t>
            </a:r>
            <a:r>
              <a:rPr lang="fr-FR" sz="2400" dirty="0"/>
              <a:t>م </a:t>
            </a:r>
            <a:r>
              <a:rPr lang="fr-FR" sz="2400" dirty="0" err="1"/>
              <a:t>شريكًا</a:t>
            </a:r>
            <a:r>
              <a:rPr lang="fr-FR" sz="2400" dirty="0"/>
              <a:t> </a:t>
            </a:r>
            <a:r>
              <a:rPr lang="fr-FR" sz="2400" dirty="0" err="1"/>
              <a:t>في</a:t>
            </a:r>
            <a:r>
              <a:rPr lang="fr-FR" sz="2400" dirty="0"/>
              <a:t> الت</a:t>
            </a:r>
            <a:r>
              <a:rPr lang="ar-DZ" sz="2400" dirty="0"/>
              <a:t>َّ</a:t>
            </a:r>
            <a:r>
              <a:rPr lang="fr-FR" sz="2400" dirty="0" err="1"/>
              <a:t>علم</a:t>
            </a:r>
            <a:r>
              <a:rPr lang="fr-FR" sz="2400" dirty="0"/>
              <a:t> </a:t>
            </a:r>
            <a:r>
              <a:rPr lang="fr-FR" sz="2400" dirty="0" err="1"/>
              <a:t>بدلًا</a:t>
            </a:r>
            <a:r>
              <a:rPr lang="fr-FR" sz="2400" dirty="0"/>
              <a:t> من </a:t>
            </a:r>
            <a:r>
              <a:rPr lang="fr-FR" sz="2400" dirty="0" err="1"/>
              <a:t>دوره</a:t>
            </a:r>
            <a:r>
              <a:rPr lang="fr-FR" sz="2400" dirty="0"/>
              <a:t> </a:t>
            </a:r>
            <a:r>
              <a:rPr lang="fr-FR" sz="2400" dirty="0" err="1"/>
              <a:t>التقليدي</a:t>
            </a:r>
            <a:r>
              <a:rPr lang="ar-DZ" sz="2400" dirty="0"/>
              <a:t>.</a:t>
            </a:r>
            <a:endParaRPr lang="fr-FR" sz="2400" dirty="0"/>
          </a:p>
        </p:txBody>
      </p:sp>
    </p:spTree>
    <p:extLst>
      <p:ext uri="{BB962C8B-B14F-4D97-AF65-F5344CB8AC3E}">
        <p14:creationId xmlns:p14="http://schemas.microsoft.com/office/powerpoint/2010/main" val="2681050196"/>
      </p:ext>
    </p:extLst>
  </p:cSld>
  <p:clrMapOvr>
    <a:masterClrMapping/>
  </p:clrMapOvr>
  <p:transition spd="slow" advTm="2137">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B6720-3B80-D1C7-D861-0B36FEED131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6C7A23C-5746-7994-1C0E-7FDB4F8C4089}"/>
              </a:ext>
            </a:extLst>
          </p:cNvPr>
          <p:cNvSpPr txBox="1"/>
          <p:nvPr/>
        </p:nvSpPr>
        <p:spPr>
          <a:xfrm>
            <a:off x="5454503" y="304279"/>
            <a:ext cx="6379690"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معوقات 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CDF6474-1C96-DC49-79C3-5F40FC2D3BFA}"/>
              </a:ext>
            </a:extLst>
          </p:cNvPr>
          <p:cNvSpPr/>
          <p:nvPr/>
        </p:nvSpPr>
        <p:spPr>
          <a:xfrm>
            <a:off x="2227490" y="564664"/>
            <a:ext cx="20608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E071933-6005-DA2F-82B1-E6DE789E62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1753621-8F32-2567-16FF-DA1C8822025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111398F-598F-841E-861C-7876738A1C37}"/>
              </a:ext>
            </a:extLst>
          </p:cNvPr>
          <p:cNvSpPr/>
          <p:nvPr/>
        </p:nvSpPr>
        <p:spPr>
          <a:xfrm>
            <a:off x="4288384" y="22687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10</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3FCC8BD9-63DB-5F1F-ABB0-65E0C80B173C}"/>
              </a:ext>
            </a:extLst>
          </p:cNvPr>
          <p:cNvSpPr txBox="1"/>
          <p:nvPr/>
        </p:nvSpPr>
        <p:spPr>
          <a:xfrm>
            <a:off x="1722475" y="1423824"/>
            <a:ext cx="9558670" cy="4893647"/>
          </a:xfrm>
          <a:prstGeom prst="rect">
            <a:avLst/>
          </a:prstGeom>
          <a:noFill/>
        </p:spPr>
        <p:txBody>
          <a:bodyPr wrap="square">
            <a:spAutoFit/>
          </a:bodyPr>
          <a:lstStyle/>
          <a:p>
            <a:pPr algn="r" rtl="1">
              <a:buFont typeface="+mj-lt"/>
              <a:buAutoNum type="arabicPeriod"/>
            </a:pPr>
            <a:r>
              <a:rPr lang="ar-EG" sz="2400" b="1" dirty="0"/>
              <a:t>ض</a:t>
            </a:r>
            <a:r>
              <a:rPr lang="ar-DZ" sz="2400" b="1" dirty="0"/>
              <a:t>ُ</a:t>
            </a:r>
            <a:r>
              <a:rPr lang="ar-EG" sz="2400" b="1" dirty="0"/>
              <a:t>عف الإيمان بأهميتها</a:t>
            </a:r>
            <a:r>
              <a:rPr lang="ar-DZ" sz="2400" b="1" dirty="0"/>
              <a:t>: </a:t>
            </a:r>
            <a:r>
              <a:rPr lang="ar-EG" sz="2400" dirty="0"/>
              <a:t>عدم </a:t>
            </a:r>
            <a:r>
              <a:rPr lang="ar-DZ" sz="2400" dirty="0"/>
              <a:t>إِ</a:t>
            </a:r>
            <a:r>
              <a:rPr lang="ar-EG" sz="2400" dirty="0" err="1"/>
              <a:t>قتناع</a:t>
            </a:r>
            <a:r>
              <a:rPr lang="ar-EG" sz="2400" dirty="0"/>
              <a:t> المدارس </a:t>
            </a:r>
            <a:r>
              <a:rPr lang="ar-EG" sz="2400" dirty="0" err="1"/>
              <a:t>والأ</a:t>
            </a:r>
            <a:r>
              <a:rPr lang="ar-DZ" sz="2400" dirty="0"/>
              <a:t>ُ</a:t>
            </a:r>
            <a:r>
              <a:rPr lang="ar-EG" sz="2400" dirty="0"/>
              <a:t>س</a:t>
            </a:r>
            <a:r>
              <a:rPr lang="ar-DZ" sz="2400" dirty="0"/>
              <a:t>َ</a:t>
            </a:r>
            <a:r>
              <a:rPr lang="ar-EG" sz="2400" dirty="0"/>
              <a:t>ر بقيمة التربية الإعلامية، وغ</a:t>
            </a:r>
            <a:r>
              <a:rPr lang="ar-DZ" sz="2400" dirty="0"/>
              <a:t>ِ</a:t>
            </a:r>
            <a:r>
              <a:rPr lang="ar-EG" sz="2400" dirty="0" err="1"/>
              <a:t>ياب</a:t>
            </a:r>
            <a:r>
              <a:rPr lang="ar-EG" sz="2400" dirty="0"/>
              <a:t> تنظيم منهجي من المعلمين.</a:t>
            </a:r>
          </a:p>
          <a:p>
            <a:pPr algn="r" rtl="1">
              <a:buFont typeface="+mj-lt"/>
              <a:buAutoNum type="arabicPeriod"/>
            </a:pPr>
            <a:r>
              <a:rPr lang="ar-EG" sz="2400" b="1" dirty="0"/>
              <a:t>رفض </a:t>
            </a:r>
            <a:r>
              <a:rPr lang="ar-DZ" sz="2400" b="1" dirty="0"/>
              <a:t>إِِ</a:t>
            </a:r>
            <a:r>
              <a:rPr lang="ar-EG" sz="2400" b="1" dirty="0" err="1"/>
              <a:t>ستخدام</a:t>
            </a:r>
            <a:r>
              <a:rPr lang="ar-EG" sz="2400" b="1" dirty="0"/>
              <a:t> الإعلام داخل المدرسة</a:t>
            </a:r>
            <a:r>
              <a:rPr lang="ar-DZ" sz="2400" b="1" dirty="0"/>
              <a:t>:</a:t>
            </a:r>
            <a:br>
              <a:rPr lang="ar-EG" sz="2400" dirty="0"/>
            </a:br>
            <a:r>
              <a:rPr lang="ar-EG" sz="2400" dirty="0"/>
              <a:t>كثير من التربويين ي</a:t>
            </a:r>
            <a:r>
              <a:rPr lang="ar-DZ" sz="2400" dirty="0"/>
              <a:t>َ</a:t>
            </a:r>
            <a:r>
              <a:rPr lang="ar-EG" sz="2400" dirty="0"/>
              <a:t>منعون وسائل الإعلام في التعليم، ولا ي</a:t>
            </a:r>
            <a:r>
              <a:rPr lang="ar-DZ" sz="2400" dirty="0"/>
              <a:t>ُ</a:t>
            </a:r>
            <a:r>
              <a:rPr lang="ar-EG" sz="2400" dirty="0" err="1"/>
              <a:t>شجعون</a:t>
            </a:r>
            <a:r>
              <a:rPr lang="ar-EG" sz="2400" dirty="0"/>
              <a:t> الت</a:t>
            </a:r>
            <a:r>
              <a:rPr lang="ar-DZ" sz="2400" dirty="0"/>
              <a:t>َّ</a:t>
            </a:r>
            <a:r>
              <a:rPr lang="ar-EG" sz="2400" dirty="0"/>
              <a:t>فكير الناقد لدى الطلبة.</a:t>
            </a:r>
          </a:p>
          <a:p>
            <a:pPr algn="r" rtl="1">
              <a:buFont typeface="+mj-lt"/>
              <a:buAutoNum type="arabicPeriod"/>
            </a:pPr>
            <a:r>
              <a:rPr lang="ar-EG" sz="2400" b="1" dirty="0"/>
              <a:t>عدم </a:t>
            </a:r>
            <a:r>
              <a:rPr lang="ar-DZ" sz="2400" b="1" dirty="0"/>
              <a:t>إِ</a:t>
            </a:r>
            <a:r>
              <a:rPr lang="ar-EG" sz="2400" b="1" dirty="0" err="1"/>
              <a:t>ستعداد</a:t>
            </a:r>
            <a:r>
              <a:rPr lang="ar-EG" sz="2400" b="1" dirty="0"/>
              <a:t> المعل</a:t>
            </a:r>
            <a:r>
              <a:rPr lang="ar-DZ" sz="2400" b="1" dirty="0"/>
              <a:t>ِّ</a:t>
            </a:r>
            <a:r>
              <a:rPr lang="ar-EG" sz="2400" b="1" dirty="0"/>
              <a:t>مين</a:t>
            </a:r>
            <a:r>
              <a:rPr lang="ar-DZ" sz="2400" b="1" dirty="0"/>
              <a:t> :</a:t>
            </a:r>
            <a:r>
              <a:rPr lang="ar-EG" sz="2400" dirty="0"/>
              <a:t>معلمون كُثُر لا يعرفون مفهوم التربية الإعلامية ويعتبرونها “رفاهية”، ولا يرغبون بإضافة محتوى جديد للمنهج المزدحم.</a:t>
            </a:r>
          </a:p>
          <a:p>
            <a:pPr algn="r" rtl="1">
              <a:buFont typeface="+mj-lt"/>
              <a:buAutoNum type="arabicPeriod"/>
            </a:pPr>
            <a:r>
              <a:rPr lang="ar-EG" sz="2400" b="1" dirty="0"/>
              <a:t>مشكلات دمجها في المناهج</a:t>
            </a:r>
            <a:r>
              <a:rPr lang="ar-DZ" sz="2400" b="1" dirty="0"/>
              <a:t> : </a:t>
            </a:r>
            <a:r>
              <a:rPr lang="ar-EG" sz="2400" dirty="0"/>
              <a:t>جدل حول: هل تكون مادة م</a:t>
            </a:r>
            <a:r>
              <a:rPr lang="ar-DZ" sz="2400" dirty="0"/>
              <a:t>ُ</a:t>
            </a:r>
            <a:r>
              <a:rPr lang="ar-EG" sz="2400" dirty="0"/>
              <a:t>ستقل</a:t>
            </a:r>
            <a:r>
              <a:rPr lang="ar-DZ" sz="2400" dirty="0"/>
              <a:t>َّ</a:t>
            </a:r>
            <a:r>
              <a:rPr lang="ar-EG" sz="2400" dirty="0"/>
              <a:t>ة؟ أم م</a:t>
            </a:r>
            <a:r>
              <a:rPr lang="ar-DZ" sz="2400" dirty="0"/>
              <a:t>ُ</a:t>
            </a:r>
            <a:r>
              <a:rPr lang="ar-EG" sz="2400" dirty="0"/>
              <a:t>دمجة؟ أم وحدات داخل المناهج؟ </a:t>
            </a:r>
            <a:endParaRPr lang="ar-DZ" sz="2400" dirty="0"/>
          </a:p>
          <a:p>
            <a:pPr algn="r" rtl="1">
              <a:buFont typeface="+mj-lt"/>
              <a:buAutoNum type="arabicPeriod"/>
            </a:pPr>
            <a:r>
              <a:rPr lang="ar-EG" sz="2400" b="1" dirty="0"/>
              <a:t>ض</a:t>
            </a:r>
            <a:r>
              <a:rPr lang="ar-DZ" sz="2400" b="1" dirty="0"/>
              <a:t>ُ</a:t>
            </a:r>
            <a:r>
              <a:rPr lang="ar-EG" sz="2400" b="1" dirty="0"/>
              <a:t>عف فهم الطلبة لها</a:t>
            </a:r>
            <a:r>
              <a:rPr lang="ar-DZ" sz="2400" b="1" dirty="0"/>
              <a:t>: </a:t>
            </a:r>
            <a:r>
              <a:rPr lang="ar-EG" sz="2400" dirty="0"/>
              <a:t>الطلبة يرونها مادة غير م</a:t>
            </a:r>
            <a:r>
              <a:rPr lang="ar-DZ" sz="2400" dirty="0"/>
              <a:t>ُ</a:t>
            </a:r>
            <a:r>
              <a:rPr lang="ar-EG" sz="2400" dirty="0"/>
              <a:t>همة، مم</a:t>
            </a:r>
            <a:r>
              <a:rPr lang="ar-DZ" sz="2400" dirty="0"/>
              <a:t>َّ</a:t>
            </a:r>
            <a:r>
              <a:rPr lang="ar-EG" sz="2400" dirty="0"/>
              <a:t>ا ي</a:t>
            </a:r>
            <a:r>
              <a:rPr lang="ar-DZ" sz="2400" dirty="0"/>
              <a:t>ُ</a:t>
            </a:r>
            <a:r>
              <a:rPr lang="ar-EG" sz="2400" dirty="0"/>
              <a:t>قلّ</a:t>
            </a:r>
            <a:r>
              <a:rPr lang="ar-DZ" sz="2400" dirty="0"/>
              <a:t>ِ</a:t>
            </a:r>
            <a:r>
              <a:rPr lang="ar-EG" sz="2400" dirty="0"/>
              <a:t>ل </a:t>
            </a:r>
            <a:r>
              <a:rPr lang="ar-DZ" sz="2400" dirty="0"/>
              <a:t>إِ</a:t>
            </a:r>
            <a:r>
              <a:rPr lang="ar-EG" sz="2400" dirty="0" err="1"/>
              <a:t>هتمامهم</a:t>
            </a:r>
            <a:r>
              <a:rPr lang="ar-EG" sz="2400" dirty="0"/>
              <a:t> بها.</a:t>
            </a:r>
          </a:p>
          <a:p>
            <a:pPr algn="r" rtl="1">
              <a:buFont typeface="+mj-lt"/>
              <a:buAutoNum type="arabicPeriod"/>
            </a:pPr>
            <a:r>
              <a:rPr lang="ar-EG" sz="2400" b="1" dirty="0"/>
              <a:t>غياب دور الأسرة</a:t>
            </a:r>
            <a:r>
              <a:rPr lang="ar-DZ" sz="2400" b="1" dirty="0"/>
              <a:t>: </a:t>
            </a:r>
            <a:r>
              <a:rPr lang="ar-EG" sz="2400" dirty="0"/>
              <a:t>كثير من أولياء الأمور غير مقتنعين بجدوى التربية الإعلامية ولا يضعون ضوابط ل</a:t>
            </a:r>
            <a:r>
              <a:rPr lang="ar-DZ" sz="2400" dirty="0"/>
              <a:t>إِ</a:t>
            </a:r>
            <a:r>
              <a:rPr lang="ar-EG" sz="2400" dirty="0" err="1"/>
              <a:t>ستهلاك</a:t>
            </a:r>
            <a:r>
              <a:rPr lang="ar-EG" sz="2400" dirty="0"/>
              <a:t> الإعلام.</a:t>
            </a:r>
          </a:p>
          <a:p>
            <a:pPr algn="r" rtl="1">
              <a:buFont typeface="+mj-lt"/>
              <a:buAutoNum type="arabicPeriod"/>
            </a:pPr>
            <a:r>
              <a:rPr lang="ar-EG" sz="2400" b="1" dirty="0"/>
              <a:t>عجز التربويين أمام قوة المؤسسات الإعلامية</a:t>
            </a:r>
            <a:r>
              <a:rPr lang="ar-DZ" sz="2400" b="1" dirty="0"/>
              <a:t>:</a:t>
            </a:r>
            <a:br>
              <a:rPr lang="ar-EG" sz="2400" dirty="0"/>
            </a:br>
            <a:r>
              <a:rPr lang="ar-EG" sz="2400" dirty="0"/>
              <a:t>الإحساس بعدم القدرة على ضبط المحتوى الإعلامي السيئ أو التأثير عل</a:t>
            </a:r>
            <a:r>
              <a:rPr lang="ar-DZ" sz="2400" dirty="0"/>
              <a:t>يه.</a:t>
            </a:r>
            <a:endParaRPr lang="ar-EG" sz="2400" dirty="0"/>
          </a:p>
        </p:txBody>
      </p:sp>
    </p:spTree>
    <p:extLst>
      <p:ext uri="{BB962C8B-B14F-4D97-AF65-F5344CB8AC3E}">
        <p14:creationId xmlns:p14="http://schemas.microsoft.com/office/powerpoint/2010/main" val="2071572799"/>
      </p:ext>
    </p:extLst>
  </p:cSld>
  <p:clrMapOvr>
    <a:masterClrMapping/>
  </p:clrMapOvr>
  <p:transition spd="slow" advTm="2137">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B460A-57F1-C5AD-2942-38DC12E488C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B378A3B-0669-D8F3-29BB-21841B4C7EEC}"/>
              </a:ext>
            </a:extLst>
          </p:cNvPr>
          <p:cNvSpPr txBox="1"/>
          <p:nvPr/>
        </p:nvSpPr>
        <p:spPr>
          <a:xfrm>
            <a:off x="5216687" y="304279"/>
            <a:ext cx="6617506"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تجارب في التربية الإعلامية الرقمية</a:t>
            </a:r>
          </a:p>
        </p:txBody>
      </p:sp>
      <p:sp>
        <p:nvSpPr>
          <p:cNvPr id="29" name="Rectangle 28">
            <a:extLst>
              <a:ext uri="{FF2B5EF4-FFF2-40B4-BE49-F238E27FC236}">
                <a16:creationId xmlns:a16="http://schemas.microsoft.com/office/drawing/2014/main" id="{BB4DE040-27C3-E019-9871-A8A7FDE2DE63}"/>
              </a:ext>
            </a:extLst>
          </p:cNvPr>
          <p:cNvSpPr/>
          <p:nvPr/>
        </p:nvSpPr>
        <p:spPr>
          <a:xfrm flipV="1">
            <a:off x="2227490" y="518945"/>
            <a:ext cx="28450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15D16E-6E4F-5340-F59C-25EBD7944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E992CB8-BECD-E012-6453-854B1A9231C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61A6BD9-3F7A-60D4-ED4C-80F26B65DFCE}"/>
              </a:ext>
            </a:extLst>
          </p:cNvPr>
          <p:cNvSpPr/>
          <p:nvPr/>
        </p:nvSpPr>
        <p:spPr>
          <a:xfrm>
            <a:off x="4532631"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11</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77B47610-0D4B-2F53-E326-CD5F43B15BBC}"/>
              </a:ext>
            </a:extLst>
          </p:cNvPr>
          <p:cNvSpPr txBox="1"/>
          <p:nvPr/>
        </p:nvSpPr>
        <p:spPr>
          <a:xfrm>
            <a:off x="1684421" y="1307748"/>
            <a:ext cx="9298003" cy="4524315"/>
          </a:xfrm>
          <a:prstGeom prst="rect">
            <a:avLst/>
          </a:prstGeom>
          <a:noFill/>
        </p:spPr>
        <p:txBody>
          <a:bodyPr wrap="square">
            <a:spAutoFit/>
          </a:bodyPr>
          <a:lstStyle/>
          <a:p>
            <a:pPr algn="just" rtl="1"/>
            <a:r>
              <a:rPr lang="fr-FR" sz="2400" dirty="0">
                <a:latin typeface="Arial" panose="020B0604020202020204" pitchFamily="34" charset="0"/>
                <a:cs typeface="Arial" panose="020B0604020202020204" pitchFamily="34" charset="0"/>
              </a:rPr>
              <a:t>تختلف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العالم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تعاطيها</a:t>
            </a:r>
            <a:r>
              <a:rPr lang="fr-FR" sz="2400" dirty="0">
                <a:latin typeface="Arial" panose="020B0604020202020204" pitchFamily="34" charset="0"/>
                <a:cs typeface="Arial" panose="020B0604020202020204" pitchFamily="34" charset="0"/>
              </a:rPr>
              <a:t> مع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حسب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الآتي</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-1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متقدمة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هذا</a:t>
            </a:r>
            <a:r>
              <a:rPr lang="fr-FR" sz="2400" dirty="0">
                <a:latin typeface="Arial" panose="020B0604020202020204" pitchFamily="34" charset="0"/>
                <a:cs typeface="Arial" panose="020B0604020202020204" pitchFamily="34" charset="0"/>
              </a:rPr>
              <a:t> المجال </a:t>
            </a:r>
            <a:r>
              <a:rPr lang="fr-FR" sz="2400" dirty="0" err="1">
                <a:latin typeface="Arial" panose="020B0604020202020204" pitchFamily="34" charset="0"/>
                <a:cs typeface="Arial" panose="020B0604020202020204" pitchFamily="34" charset="0"/>
              </a:rPr>
              <a:t>فيها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رسوخ</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ونظامية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حيث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وضعت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أسس</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وموجهاتها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العامة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ومناهجها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وأعد</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ت </a:t>
            </a:r>
            <a:r>
              <a:rPr lang="fr-FR" sz="2400" dirty="0" err="1">
                <a:latin typeface="Arial" panose="020B0604020202020204" pitchFamily="34" charset="0"/>
                <a:cs typeface="Arial" panose="020B0604020202020204" pitchFamily="34" charset="0"/>
              </a:rPr>
              <a:t>المعلمين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ودر</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بتهم</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ووف</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رت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المصادر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التربوية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لتعليم</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مثل</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كندا</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وأغلب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أوروبا</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-2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تربية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مدرسية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لكنها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غير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منتظمة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وغير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مكتملة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مثل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إيطاليا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وإيرلندا</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-3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تزال</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مرتبة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التعليم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غير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المدرسي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حيث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تقدم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برامج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الشباب</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والجماعات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النسائية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ودور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العبادة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مثل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الولايات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المتحدة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الأمريكية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العالم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الثالث</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-4  من </a:t>
            </a:r>
            <a:r>
              <a:rPr lang="fr-FR" sz="2400" dirty="0" err="1">
                <a:latin typeface="Arial" panose="020B0604020202020204" pitchFamily="34" charset="0"/>
                <a:cs typeface="Arial" panose="020B0604020202020204" pitchFamily="34" charset="0"/>
              </a:rPr>
              <a:t>بين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العربية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فإن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الجمهورية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اللبنانية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تقوم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بتدريس</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الطلاب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خمس</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حصص</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بعنوان</a:t>
            </a:r>
            <a:r>
              <a:rPr lang="fr-FR" sz="2400" dirty="0">
                <a:latin typeface="Arial" panose="020B0604020202020204" pitchFamily="34" charset="0"/>
                <a:cs typeface="Arial" panose="020B0604020202020204" pitchFamily="34" charset="0"/>
              </a:rPr>
              <a:t> )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ضمن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مادة</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الوطنية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نشئة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جتماعية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الصف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المتوسط</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كما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تقدم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لطلاب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الصف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الثالث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الثانوي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أربع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حصص</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ضمن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المادة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نفسها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بعنوان</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والرأي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العام</a:t>
            </a:r>
            <a:r>
              <a:rPr lang="ar-DZ" sz="2400" dirty="0">
                <a:latin typeface="Arial" panose="020B0604020202020204" pitchFamily="34" charset="0"/>
                <a:cs typeface="Arial" panose="020B0604020202020204" pitchFamily="34" charset="0"/>
              </a:rPr>
              <a:t>).</a:t>
            </a:r>
            <a:endParaRPr lang="fr-F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8084114"/>
      </p:ext>
    </p:extLst>
  </p:cSld>
  <p:clrMapOvr>
    <a:masterClrMapping/>
  </p:clrMapOvr>
  <p:transition spd="slow" advTm="2137">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E3D11-9415-13B6-7B5F-D06BED7EAE2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EB231E4-0B72-557A-C9A5-36642DA11D35}"/>
              </a:ext>
            </a:extLst>
          </p:cNvPr>
          <p:cNvSpPr txBox="1"/>
          <p:nvPr/>
        </p:nvSpPr>
        <p:spPr>
          <a:xfrm>
            <a:off x="5574494" y="280954"/>
            <a:ext cx="6617506"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تحديات تواجه التربية الإعلامية الرقمية</a:t>
            </a:r>
          </a:p>
        </p:txBody>
      </p:sp>
      <p:sp>
        <p:nvSpPr>
          <p:cNvPr id="29" name="Rectangle 28">
            <a:extLst>
              <a:ext uri="{FF2B5EF4-FFF2-40B4-BE49-F238E27FC236}">
                <a16:creationId xmlns:a16="http://schemas.microsoft.com/office/drawing/2014/main" id="{F8AB3BA9-2039-0444-AC03-609E05A7F2F9}"/>
              </a:ext>
            </a:extLst>
          </p:cNvPr>
          <p:cNvSpPr/>
          <p:nvPr/>
        </p:nvSpPr>
        <p:spPr>
          <a:xfrm flipV="1">
            <a:off x="2227490" y="518945"/>
            <a:ext cx="28450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337400-28DB-A7FA-5285-852A561A8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15B13A9-BD78-5462-F2F6-AD658EFACD4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B97FD170-990B-FC24-735E-FBFEE39024E3}"/>
              </a:ext>
            </a:extLst>
          </p:cNvPr>
          <p:cNvSpPr/>
          <p:nvPr/>
        </p:nvSpPr>
        <p:spPr>
          <a:xfrm>
            <a:off x="4532631"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CC1130A8-0C1D-97A2-6E44-481C29ADBE54}"/>
              </a:ext>
            </a:extLst>
          </p:cNvPr>
          <p:cNvSpPr txBox="1"/>
          <p:nvPr/>
        </p:nvSpPr>
        <p:spPr>
          <a:xfrm>
            <a:off x="1384331" y="1595288"/>
            <a:ext cx="9423338" cy="4216539"/>
          </a:xfrm>
          <a:prstGeom prst="rect">
            <a:avLst/>
          </a:prstGeom>
          <a:noFill/>
        </p:spPr>
        <p:txBody>
          <a:bodyPr wrap="square">
            <a:spAutoFit/>
          </a:bodyPr>
          <a:lstStyle/>
          <a:p>
            <a:pPr algn="just" rtl="1">
              <a:buNone/>
            </a:pPr>
            <a:r>
              <a:rPr lang="ar-EG" sz="2400" dirty="0"/>
              <a:t>أبرز الت</a:t>
            </a:r>
            <a:r>
              <a:rPr lang="ar-DZ" sz="2400" dirty="0"/>
              <a:t>َّ</a:t>
            </a:r>
            <a:r>
              <a:rPr lang="ar-EG" sz="2400" dirty="0" err="1"/>
              <a:t>حديات</a:t>
            </a:r>
            <a:r>
              <a:rPr lang="ar-EG" sz="2400" dirty="0"/>
              <a:t> ال</a:t>
            </a:r>
            <a:r>
              <a:rPr lang="ar-DZ" sz="2400" dirty="0"/>
              <a:t>َّ</a:t>
            </a:r>
            <a:r>
              <a:rPr lang="ar-EG" sz="2400" dirty="0"/>
              <a:t>تي تواجه التربية الإعلامية الرقمية:</a:t>
            </a:r>
          </a:p>
          <a:p>
            <a:pPr marL="342900" indent="-342900" algn="just" rtl="1">
              <a:buFont typeface="Wingdings" panose="05000000000000000000" pitchFamily="2" charset="2"/>
              <a:buChar char="§"/>
            </a:pPr>
            <a:r>
              <a:rPr lang="ar-EG" sz="2400" dirty="0"/>
              <a:t>ن</a:t>
            </a:r>
            <a:r>
              <a:rPr lang="ar-DZ" sz="2400" dirty="0"/>
              <a:t>ُ</a:t>
            </a:r>
            <a:r>
              <a:rPr lang="ar-EG" sz="2400" dirty="0"/>
              <a:t>قص المعارف والمهارات </a:t>
            </a:r>
            <a:r>
              <a:rPr lang="ar-EG" sz="2400" dirty="0" err="1"/>
              <a:t>المتعل</a:t>
            </a:r>
            <a:r>
              <a:rPr lang="ar-DZ" sz="2400" dirty="0"/>
              <a:t>ِّ</a:t>
            </a:r>
            <a:r>
              <a:rPr lang="ar-EG" sz="2400" dirty="0" err="1"/>
              <a:t>قة</a:t>
            </a:r>
            <a:r>
              <a:rPr lang="ar-EG" sz="2400" dirty="0"/>
              <a:t> بالنظريات والتطبيقات الحديثة في التربية الإعلامية الرقمية.</a:t>
            </a:r>
            <a:endParaRPr lang="ar-DZ" sz="2400" dirty="0"/>
          </a:p>
          <a:p>
            <a:pPr marL="342900" indent="-342900" algn="just" rtl="1">
              <a:buFont typeface="Wingdings" panose="05000000000000000000" pitchFamily="2" charset="2"/>
              <a:buChar char="§"/>
            </a:pPr>
            <a:r>
              <a:rPr lang="ar-EG" sz="2400" dirty="0"/>
              <a:t>الت</a:t>
            </a:r>
            <a:r>
              <a:rPr lang="ar-DZ" sz="2400" dirty="0"/>
              <a:t>َّ</a:t>
            </a:r>
            <a:r>
              <a:rPr lang="ar-EG" sz="2400" dirty="0"/>
              <a:t>ضخم الكبير في المعلومات وتجاوز الحدود الثقافية التقليدية.</a:t>
            </a:r>
            <a:endParaRPr lang="ar-DZ" sz="2400" dirty="0"/>
          </a:p>
          <a:p>
            <a:pPr marL="342900" indent="-342900" algn="just" rtl="1">
              <a:buFont typeface="Wingdings" panose="05000000000000000000" pitchFamily="2" charset="2"/>
              <a:buChar char="§"/>
            </a:pPr>
            <a:r>
              <a:rPr lang="ar-EG" sz="2400" dirty="0"/>
              <a:t>ص</a:t>
            </a:r>
            <a:r>
              <a:rPr lang="ar-DZ" sz="2400" dirty="0"/>
              <a:t>ُ</a:t>
            </a:r>
            <a:r>
              <a:rPr lang="ar-EG" sz="2400" dirty="0" err="1"/>
              <a:t>عوبة</a:t>
            </a:r>
            <a:r>
              <a:rPr lang="ar-EG" sz="2400" dirty="0"/>
              <a:t> مواكبة التحولات السريعة في التقنيات الحديثة والميديا الجديدة</a:t>
            </a:r>
            <a:r>
              <a:rPr lang="ar-DZ" sz="2400" dirty="0"/>
              <a:t>،</a:t>
            </a:r>
            <a:r>
              <a:rPr lang="ar-EG" sz="2400" dirty="0"/>
              <a:t> ذات الطابع التفاعلي واللا</a:t>
            </a:r>
            <a:r>
              <a:rPr lang="ar-DZ" sz="2400" dirty="0"/>
              <a:t>َّ </a:t>
            </a:r>
            <a:r>
              <a:rPr lang="ar-EG" sz="2400" dirty="0"/>
              <a:t>م</a:t>
            </a:r>
            <a:r>
              <a:rPr lang="ar-DZ" sz="2400" dirty="0"/>
              <a:t>ُ</a:t>
            </a:r>
            <a:r>
              <a:rPr lang="ar-EG" sz="2400" dirty="0"/>
              <a:t>تزامن.</a:t>
            </a:r>
            <a:endParaRPr lang="ar-DZ" sz="2400" dirty="0"/>
          </a:p>
          <a:p>
            <a:pPr marL="342900" indent="-342900" algn="just" rtl="1">
              <a:buFont typeface="Wingdings" panose="05000000000000000000" pitchFamily="2" charset="2"/>
              <a:buChar char="§"/>
            </a:pPr>
            <a:r>
              <a:rPr lang="ar-EG" sz="2400" dirty="0"/>
              <a:t>ض</a:t>
            </a:r>
            <a:r>
              <a:rPr lang="ar-DZ" sz="2400" dirty="0"/>
              <a:t>ُ</a:t>
            </a:r>
            <a:r>
              <a:rPr lang="ar-EG" sz="2400" dirty="0"/>
              <a:t>عف قدرة المعلمين على تنظيم الأنشطة المدرسية</a:t>
            </a:r>
            <a:r>
              <a:rPr lang="ar-DZ" sz="2400" dirty="0"/>
              <a:t>،</a:t>
            </a:r>
            <a:r>
              <a:rPr lang="ar-EG" sz="2400" dirty="0"/>
              <a:t> بشكل</a:t>
            </a:r>
            <a:r>
              <a:rPr lang="ar-DZ" sz="2400" dirty="0"/>
              <a:t>ٍ</a:t>
            </a:r>
            <a:r>
              <a:rPr lang="ar-EG" sz="2400" dirty="0"/>
              <a:t> منهجي يحق</a:t>
            </a:r>
            <a:r>
              <a:rPr lang="ar-DZ" sz="2400" dirty="0"/>
              <a:t>ِّ</a:t>
            </a:r>
            <a:r>
              <a:rPr lang="ar-EG" sz="2400" dirty="0"/>
              <a:t>ق الأهداف المطلوبة.</a:t>
            </a:r>
            <a:endParaRPr lang="ar-DZ" sz="2400" dirty="0"/>
          </a:p>
          <a:p>
            <a:pPr marL="342900" indent="-342900" algn="just" rtl="1">
              <a:buFont typeface="Wingdings" panose="05000000000000000000" pitchFamily="2" charset="2"/>
              <a:buChar char="§"/>
            </a:pPr>
            <a:r>
              <a:rPr lang="ar-EG" sz="2400" dirty="0"/>
              <a:t>الن</a:t>
            </a:r>
            <a:r>
              <a:rPr lang="ar-DZ" sz="2400" dirty="0"/>
              <a:t>َّ</a:t>
            </a:r>
            <a:r>
              <a:rPr lang="ar-EG" sz="2400" dirty="0" err="1"/>
              <a:t>ظرة</a:t>
            </a:r>
            <a:r>
              <a:rPr lang="ar-EG" sz="2400" dirty="0"/>
              <a:t> السلبية تجاه النشاط المدرسي</a:t>
            </a:r>
            <a:r>
              <a:rPr lang="ar-DZ" sz="2400" dirty="0"/>
              <a:t>،</a:t>
            </a:r>
            <a:r>
              <a:rPr lang="ar-EG" sz="2400" dirty="0"/>
              <a:t> من ق</a:t>
            </a:r>
            <a:r>
              <a:rPr lang="ar-DZ" sz="2400" dirty="0"/>
              <a:t>ِ</a:t>
            </a:r>
            <a:r>
              <a:rPr lang="ar-EG" sz="2400" dirty="0"/>
              <a:t>ب</a:t>
            </a:r>
            <a:r>
              <a:rPr lang="ar-DZ" sz="2400" dirty="0"/>
              <a:t>َ</a:t>
            </a:r>
            <a:r>
              <a:rPr lang="ar-EG" sz="2400" dirty="0"/>
              <a:t>ل بعض المعل</a:t>
            </a:r>
            <a:r>
              <a:rPr lang="ar-DZ" sz="2400" dirty="0"/>
              <a:t>ِّ</a:t>
            </a:r>
            <a:r>
              <a:rPr lang="ar-EG" sz="2400" dirty="0"/>
              <a:t>مين وأولياء التلاميذ.</a:t>
            </a:r>
            <a:endParaRPr lang="ar-DZ" sz="2400" dirty="0"/>
          </a:p>
          <a:p>
            <a:pPr marL="342900" indent="-342900" algn="just" rtl="1">
              <a:buFont typeface="Wingdings" panose="05000000000000000000" pitchFamily="2" charset="2"/>
              <a:buChar char="§"/>
            </a:pPr>
            <a:r>
              <a:rPr lang="ar-EG" sz="2400" dirty="0"/>
              <a:t>ن</a:t>
            </a:r>
            <a:r>
              <a:rPr lang="ar-DZ" sz="2400" dirty="0"/>
              <a:t>ُ</a:t>
            </a:r>
            <a:r>
              <a:rPr lang="ar-EG" sz="2400" dirty="0"/>
              <a:t>قص الدورات التدريبية </a:t>
            </a:r>
            <a:r>
              <a:rPr lang="ar-EG" sz="2400" dirty="0" err="1"/>
              <a:t>المتخص</a:t>
            </a:r>
            <a:r>
              <a:rPr lang="ar-DZ" sz="2400" dirty="0"/>
              <a:t>ِّ</a:t>
            </a:r>
            <a:r>
              <a:rPr lang="ar-EG" sz="2400" dirty="0" err="1"/>
              <a:t>صة</a:t>
            </a:r>
            <a:r>
              <a:rPr lang="ar-DZ" sz="2400" dirty="0"/>
              <a:t>،</a:t>
            </a:r>
            <a:r>
              <a:rPr lang="ar-EG" sz="2400" dirty="0"/>
              <a:t> التي تساعد المعل</a:t>
            </a:r>
            <a:r>
              <a:rPr lang="ar-DZ" sz="2400" dirty="0"/>
              <a:t>ِّ</a:t>
            </a:r>
            <a:r>
              <a:rPr lang="ar-EG" sz="2400" dirty="0"/>
              <a:t>مين على مواكبة التطورات الإعلامية.</a:t>
            </a:r>
            <a:endParaRPr lang="ar-DZ" sz="2400" dirty="0"/>
          </a:p>
          <a:p>
            <a:pPr marL="342900" indent="-342900" algn="just" rtl="1">
              <a:buFont typeface="Wingdings" panose="05000000000000000000" pitchFamily="2" charset="2"/>
              <a:buChar char="§"/>
            </a:pPr>
            <a:r>
              <a:rPr lang="ar-EG" sz="2400" dirty="0"/>
              <a:t>وجود ع</a:t>
            </a:r>
            <a:r>
              <a:rPr lang="ar-DZ" sz="2400" dirty="0"/>
              <a:t>َ</a:t>
            </a:r>
            <a:r>
              <a:rPr lang="ar-EG" sz="2400" dirty="0"/>
              <a:t>جز في ميزانيات الأنشطة الإعلامية ونشر الثقافة الرقمية</a:t>
            </a:r>
            <a:r>
              <a:rPr lang="ar-DZ" sz="2400" dirty="0"/>
              <a:t>،</a:t>
            </a:r>
            <a:r>
              <a:rPr lang="ar-EG" sz="2400" dirty="0"/>
              <a:t> ومواجهة مخاطر </a:t>
            </a:r>
            <a:r>
              <a:rPr lang="ar-EG" sz="2400" dirty="0" err="1"/>
              <a:t>التحو</a:t>
            </a:r>
            <a:r>
              <a:rPr lang="ar-DZ" sz="2400" dirty="0"/>
              <a:t>ُّ</a:t>
            </a:r>
            <a:r>
              <a:rPr lang="ar-EG" sz="2400" dirty="0"/>
              <a:t>ل الرقمي</a:t>
            </a:r>
            <a:r>
              <a:rPr lang="ar-EG" dirty="0"/>
              <a:t>. </a:t>
            </a:r>
          </a:p>
        </p:txBody>
      </p:sp>
    </p:spTree>
    <p:extLst>
      <p:ext uri="{BB962C8B-B14F-4D97-AF65-F5344CB8AC3E}">
        <p14:creationId xmlns:p14="http://schemas.microsoft.com/office/powerpoint/2010/main" val="2930813202"/>
      </p:ext>
    </p:extLst>
  </p:cSld>
  <p:clrMapOvr>
    <a:masterClrMapping/>
  </p:clrMapOvr>
  <p:transition spd="slow" advTm="2137">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38FBF-1808-6126-8A90-E2246E8705E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6036E82-7A45-77AC-73FA-81733FDF549B}"/>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2EF2F29F-EA76-2D58-3341-931181B51331}"/>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F4797D-31D4-4FA6-4125-68244BC193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CAB8BE8-0B64-BE7B-2029-278887B9A98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CED3463-4C83-B434-8620-993F8DCA2AA1}"/>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15</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36AB8095-12B9-9F6E-344E-6B104DAA133A}"/>
              </a:ext>
            </a:extLst>
          </p:cNvPr>
          <p:cNvSpPr txBox="1"/>
          <p:nvPr/>
        </p:nvSpPr>
        <p:spPr>
          <a:xfrm>
            <a:off x="1491917" y="1363757"/>
            <a:ext cx="9413506" cy="5010859"/>
          </a:xfrm>
          <a:prstGeom prst="rect">
            <a:avLst/>
          </a:prstGeom>
          <a:noFill/>
        </p:spPr>
        <p:txBody>
          <a:bodyPr wrap="square">
            <a:spAutoFit/>
          </a:bodyPr>
          <a:lstStyle/>
          <a:p>
            <a:pPr marL="285750" indent="-285750" algn="r" rtl="1">
              <a:lnSpc>
                <a:spcPct val="107000"/>
              </a:lnSpc>
              <a:spcAft>
                <a:spcPts val="800"/>
              </a:spcAft>
              <a:buFont typeface="Wingdings" panose="05000000000000000000" pitchFamily="2" charset="2"/>
              <a:buChar char="§"/>
            </a:pPr>
            <a:r>
              <a:rPr lang="fr-FR" sz="1800" b="1" kern="100" dirty="0">
                <a:effectLst/>
                <a:latin typeface="Arial" panose="020B0604020202020204" pitchFamily="34" charset="0"/>
                <a:ea typeface="Calibri" panose="020F0502020204030204" pitchFamily="34" charset="0"/>
                <a:cs typeface="Arial" panose="020B0604020202020204" pitchFamily="34" charset="0"/>
              </a:rPr>
              <a:t> </a:t>
            </a:r>
            <a:r>
              <a:rPr lang="ar-SA" sz="2400" b="1" kern="100" dirty="0">
                <a:effectLst/>
                <a:latin typeface="Arial" panose="020B0604020202020204" pitchFamily="34" charset="0"/>
                <a:ea typeface="Calibri" panose="020F0502020204030204" pitchFamily="34" charset="0"/>
                <a:cs typeface="Arial" panose="020B0604020202020204" pitchFamily="34" charset="0"/>
              </a:rPr>
              <a:t>نقد الإعلام والتربية الإعلامية: </a:t>
            </a:r>
            <a:r>
              <a:rPr lang="fr-FR" sz="2400" b="1" kern="100" dirty="0">
                <a:effectLst/>
                <a:latin typeface="Arial" panose="020B0604020202020204" pitchFamily="34" charset="0"/>
                <a:ea typeface="Calibri" panose="020F0502020204030204" pitchFamily="34" charset="0"/>
                <a:cs typeface="Arial" panose="020B0604020202020204" pitchFamily="34" charset="0"/>
              </a:rPr>
              <a:t>Media </a:t>
            </a:r>
            <a:r>
              <a:rPr lang="fr-FR" sz="2400" b="1" kern="100" dirty="0" err="1">
                <a:effectLst/>
                <a:latin typeface="Arial" panose="020B0604020202020204" pitchFamily="34" charset="0"/>
                <a:ea typeface="Calibri" panose="020F0502020204030204" pitchFamily="34" charset="0"/>
                <a:cs typeface="Arial" panose="020B0604020202020204" pitchFamily="34" charset="0"/>
              </a:rPr>
              <a:t>Criticism</a:t>
            </a:r>
            <a:r>
              <a:rPr lang="fr-FR" sz="2400" b="1" kern="100" dirty="0">
                <a:effectLst/>
                <a:latin typeface="Arial" panose="020B0604020202020204" pitchFamily="34" charset="0"/>
                <a:ea typeface="Calibri" panose="020F0502020204030204" pitchFamily="34" charset="0"/>
                <a:cs typeface="Arial" panose="020B0604020202020204" pitchFamily="34" charset="0"/>
              </a:rPr>
              <a:t> and Media </a:t>
            </a:r>
            <a:r>
              <a:rPr lang="fr-FR" sz="2400" b="1" kern="100" dirty="0" err="1">
                <a:effectLst/>
                <a:latin typeface="Arial" panose="020B0604020202020204" pitchFamily="34" charset="0"/>
                <a:ea typeface="Calibri" panose="020F0502020204030204" pitchFamily="34" charset="0"/>
                <a:cs typeface="Arial" panose="020B0604020202020204" pitchFamily="34" charset="0"/>
              </a:rPr>
              <a:t>Literacy</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Arial" panose="020B0604020202020204" pitchFamily="34" charset="0"/>
                <a:ea typeface="Calibri" panose="020F0502020204030204" pitchFamily="34" charset="0"/>
                <a:cs typeface="Arial" panose="020B0604020202020204" pitchFamily="34" charset="0"/>
              </a:rPr>
              <a:t>يمكن النظر لممارسات نقد الإعلام باعتبارها إحدى مهارات التربية الإعلامية، حيث تسعى الجهود المبذولة في إطار التربية الإعلامية إلى إكساب أفراد الجمهور لمهارات التفكير النقدي فيما يتعرضون له من مضامين على وسائل الإعلام المختلفة. ويقول إنه يجب تعريف عملية نقد الإعلام باعتبارها جزءا من السياق العام لممارسات ومهارات التربية الإعلامية. حيث تسعى الجهود الرامية لتطوير مهارات المواطنين النقدية في الأنظمة الليبرالية إلى تثقيف وتدريب الأفراد على تعزيز الفهم الناقد للمحتوى وعملية إنتاجه، وللمعاني التي يحملها بين طياته، وتمثيله للمجموعات </a:t>
            </a:r>
            <a:r>
              <a:rPr lang="ar-SA" sz="2400" kern="100" dirty="0" err="1">
                <a:effectLst/>
                <a:latin typeface="Arial" panose="020B0604020202020204" pitchFamily="34" charset="0"/>
                <a:ea typeface="Calibri" panose="020F0502020204030204" pitchFamily="34" charset="0"/>
                <a:cs typeface="Arial" panose="020B0604020202020204" pitchFamily="34" charset="0"/>
              </a:rPr>
              <a:t>الإجتماعية</a:t>
            </a:r>
            <a:r>
              <a:rPr lang="ar-SA" sz="2400" kern="100" dirty="0">
                <a:effectLst/>
                <a:latin typeface="Arial" panose="020B0604020202020204" pitchFamily="34" charset="0"/>
                <a:ea typeface="Calibri" panose="020F0502020204030204" pitchFamily="34" charset="0"/>
                <a:cs typeface="Arial" panose="020B0604020202020204" pitchFamily="34" charset="0"/>
              </a:rPr>
              <a:t> المختلفة في المجتمع، ولطريقة العمل المؤسسي داخل المنظمات الإعلامية .</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Arial" panose="020B0604020202020204" pitchFamily="34" charset="0"/>
                <a:ea typeface="Calibri" panose="020F0502020204030204" pitchFamily="34" charset="0"/>
                <a:cs typeface="Arial" panose="020B0604020202020204" pitchFamily="34" charset="0"/>
              </a:rPr>
              <a:t>ويمكن تصنيف أنماط ممارسات النقد الإعلامي في إطار المظلة العامة للتربية الإعلامية إلى توجهين رئيسيين، هما التوجه الإصلاحي </a:t>
            </a:r>
            <a:r>
              <a:rPr lang="fr-FR" sz="2400" kern="100" dirty="0" err="1">
                <a:effectLst/>
                <a:latin typeface="Arial" panose="020B0604020202020204" pitchFamily="34" charset="0"/>
                <a:ea typeface="Calibri" panose="020F0502020204030204" pitchFamily="34" charset="0"/>
                <a:cs typeface="Arial" panose="020B0604020202020204" pitchFamily="34" charset="0"/>
              </a:rPr>
              <a:t>Approach</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fr-FR" sz="2400" kern="100" dirty="0" err="1">
                <a:effectLst/>
                <a:latin typeface="Arial" panose="020B0604020202020204" pitchFamily="34" charset="0"/>
                <a:ea typeface="Calibri" panose="020F0502020204030204" pitchFamily="34" charset="0"/>
                <a:cs typeface="Arial" panose="020B0604020202020204" pitchFamily="34" charset="0"/>
              </a:rPr>
              <a:t>Reformist</a:t>
            </a:r>
            <a:r>
              <a:rPr lang="ar-SA" sz="2400" kern="100" dirty="0">
                <a:effectLst/>
                <a:latin typeface="Arial" panose="020B0604020202020204" pitchFamily="34" charset="0"/>
                <a:ea typeface="Calibri" panose="020F0502020204030204" pitchFamily="34" charset="0"/>
                <a:cs typeface="Arial" panose="020B0604020202020204" pitchFamily="34" charset="0"/>
              </a:rPr>
              <a:t>، والتوجه الراديكالي </a:t>
            </a:r>
            <a:r>
              <a:rPr lang="fr-FR" sz="2400" kern="100" dirty="0" err="1">
                <a:effectLst/>
                <a:latin typeface="Arial" panose="020B0604020202020204" pitchFamily="34" charset="0"/>
                <a:ea typeface="Calibri" panose="020F0502020204030204" pitchFamily="34" charset="0"/>
                <a:cs typeface="Arial" panose="020B0604020202020204" pitchFamily="34" charset="0"/>
              </a:rPr>
              <a:t>Approach</a:t>
            </a:r>
            <a:r>
              <a:rPr lang="fr-FR" sz="2400" kern="100" dirty="0">
                <a:effectLst/>
                <a:latin typeface="Arial" panose="020B0604020202020204" pitchFamily="34" charset="0"/>
                <a:ea typeface="Calibri" panose="020F0502020204030204" pitchFamily="34" charset="0"/>
                <a:cs typeface="Arial" panose="020B0604020202020204" pitchFamily="34" charset="0"/>
              </a:rPr>
              <a:t> Radical</a:t>
            </a:r>
            <a:r>
              <a:rPr lang="ar-SA" sz="2400" kern="100" dirty="0">
                <a:effectLst/>
                <a:latin typeface="Arial" panose="020B0604020202020204" pitchFamily="34" charset="0"/>
                <a:ea typeface="Calibri" panose="020F0502020204030204" pitchFamily="34" charset="0"/>
                <a:cs typeface="Arial" panose="020B0604020202020204" pitchFamily="34" charset="0"/>
              </a:rPr>
              <a:t>. </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682036"/>
      </p:ext>
    </p:extLst>
  </p:cSld>
  <p:clrMapOvr>
    <a:masterClrMapping/>
  </p:clrMapOvr>
  <p:transition spd="slow" advTm="2137">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E192A-A26B-7CB7-1B32-8F4EB4315E4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730CD08-5C2E-96F0-6A80-68D1274E3F14}"/>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BE9832B8-8E01-BC59-D96F-4A69D3C14A0D}"/>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6248CA2-CD37-3505-5F31-1AC92D46A3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33E690C-9058-B2D4-AB90-2DBCFDBB0E2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7E0D47CB-980C-8C08-8568-F064079BF19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15</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8EF2BCAD-AA8F-9288-9522-8CC7D1BBBE04}"/>
              </a:ext>
            </a:extLst>
          </p:cNvPr>
          <p:cNvSpPr txBox="1"/>
          <p:nvPr/>
        </p:nvSpPr>
        <p:spPr>
          <a:xfrm>
            <a:off x="1636295" y="1215575"/>
            <a:ext cx="9278753" cy="4917115"/>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وينظر التوجه الأول إلى القدرات النقدية باعتبارها مهارة يجب على الأفراد تطويرها من أجل المشاركة بشكل أفضل في المجال </a:t>
            </a:r>
            <a:r>
              <a:rPr lang="ar-SA" sz="2400" kern="100" dirty="0" err="1">
                <a:effectLst/>
                <a:latin typeface="Calibri" panose="020F0502020204030204" pitchFamily="34" charset="0"/>
                <a:ea typeface="Calibri" panose="020F0502020204030204" pitchFamily="34" charset="0"/>
              </a:rPr>
              <a:t>الإتصالي</a:t>
            </a:r>
            <a:r>
              <a:rPr lang="ar-SA" sz="2400" kern="100" dirty="0">
                <a:effectLst/>
                <a:latin typeface="Calibri" panose="020F0502020204030204" pitchFamily="34" charset="0"/>
                <a:ea typeface="Calibri" panose="020F0502020204030204" pitchFamily="34" charset="0"/>
              </a:rPr>
              <a:t> والإعلامي في</a:t>
            </a:r>
            <a:r>
              <a:rPr lang="ar-DZ" sz="2400" kern="100" dirty="0">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المجتمع، فيما يذهب التوجه الثاني إلى أن الممارسات النقدية تعد متطلبا حيويا من أجل مشاركة الأفراد في إحداث تغييرات على الساحة الإعلامية والمجتمع ككل. وبذلك يربط </a:t>
            </a:r>
            <a:r>
              <a:rPr lang="ar-SA" sz="2400" kern="100" dirty="0" err="1">
                <a:effectLst/>
                <a:latin typeface="Calibri" panose="020F0502020204030204" pitchFamily="34" charset="0"/>
                <a:ea typeface="Calibri" panose="020F0502020204030204" pitchFamily="34" charset="0"/>
              </a:rPr>
              <a:t>الإتجاهان</a:t>
            </a:r>
            <a:r>
              <a:rPr lang="ar-SA" sz="2400" kern="100" dirty="0">
                <a:effectLst/>
                <a:latin typeface="Calibri" panose="020F0502020204030204" pitchFamily="34" charset="0"/>
                <a:ea typeface="Calibri" panose="020F0502020204030204" pitchFamily="34" charset="0"/>
              </a:rPr>
              <a:t> بين التربية الإعلامية والممارسات النقدية لوسائل الإعلام من جهة، والمواطنة الواعية والفاعلة من جهة أخرى.</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وتوفر التربية </a:t>
            </a:r>
            <a:r>
              <a:rPr lang="ar-SA" sz="2400" kern="100" dirty="0">
                <a:latin typeface="Calibri" panose="020F0502020204030204" pitchFamily="34" charset="0"/>
                <a:ea typeface="Calibri" panose="020F0502020204030204" pitchFamily="34" charset="0"/>
              </a:rPr>
              <a:t>ا</a:t>
            </a:r>
            <a:r>
              <a:rPr lang="ar-DZ" sz="2400" kern="100" dirty="0" err="1">
                <a:latin typeface="Calibri" panose="020F0502020204030204" pitchFamily="34" charset="0"/>
                <a:ea typeface="Calibri" panose="020F0502020204030204" pitchFamily="34" charset="0"/>
              </a:rPr>
              <a:t>لإ</a:t>
            </a:r>
            <a:r>
              <a:rPr lang="ar-SA" sz="2400" kern="100" dirty="0">
                <a:latin typeface="Calibri" panose="020F0502020204030204" pitchFamily="34" charset="0"/>
                <a:ea typeface="Calibri" panose="020F0502020204030204" pitchFamily="34" charset="0"/>
              </a:rPr>
              <a:t>عل</a:t>
            </a:r>
            <a:r>
              <a:rPr lang="ar-DZ" sz="2400" kern="100" dirty="0">
                <a:latin typeface="Calibri" panose="020F0502020204030204" pitchFamily="34" charset="0"/>
                <a:ea typeface="Calibri" panose="020F0502020204030204" pitchFamily="34" charset="0"/>
              </a:rPr>
              <a:t>ا</a:t>
            </a:r>
            <a:r>
              <a:rPr lang="ar-SA" sz="2400" kern="100" dirty="0">
                <a:latin typeface="Calibri" panose="020F0502020204030204" pitchFamily="34" charset="0"/>
                <a:ea typeface="Calibri" panose="020F0502020204030204" pitchFamily="34" charset="0"/>
              </a:rPr>
              <a:t>مية</a:t>
            </a:r>
            <a:r>
              <a:rPr lang="ar-SA" sz="2400" kern="100" dirty="0">
                <a:effectLst/>
                <a:latin typeface="Calibri" panose="020F0502020204030204" pitchFamily="34" charset="0"/>
                <a:ea typeface="Calibri" panose="020F0502020204030204" pitchFamily="34" charset="0"/>
              </a:rPr>
              <a:t> مدخ</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 أساسيا لفهم وتعريف عملية نقد وسائل </a:t>
            </a:r>
            <a:r>
              <a:rPr lang="ar-SA" sz="2400" kern="100" dirty="0">
                <a:latin typeface="Calibri" panose="020F0502020204030204" pitchFamily="34" charset="0"/>
                <a:ea typeface="Calibri" panose="020F0502020204030204" pitchFamily="34" charset="0"/>
              </a:rPr>
              <a:t>ا</a:t>
            </a:r>
            <a:r>
              <a:rPr lang="ar-DZ" sz="2400" kern="100" dirty="0" err="1">
                <a:latin typeface="Calibri" panose="020F0502020204030204" pitchFamily="34" charset="0"/>
                <a:ea typeface="Calibri" panose="020F0502020204030204" pitchFamily="34" charset="0"/>
              </a:rPr>
              <a:t>لإ</a:t>
            </a:r>
            <a:r>
              <a:rPr lang="ar-SA" sz="2400" kern="100" dirty="0">
                <a:latin typeface="Calibri" panose="020F0502020204030204" pitchFamily="34" charset="0"/>
                <a:ea typeface="Calibri" panose="020F0502020204030204" pitchFamily="34" charset="0"/>
              </a:rPr>
              <a:t>عل</a:t>
            </a:r>
            <a:r>
              <a:rPr lang="ar-DZ" sz="2400" kern="100" dirty="0">
                <a:latin typeface="Calibri" panose="020F0502020204030204" pitchFamily="34" charset="0"/>
                <a:ea typeface="Calibri" panose="020F0502020204030204" pitchFamily="34" charset="0"/>
              </a:rPr>
              <a:t>ا</a:t>
            </a:r>
            <a:r>
              <a:rPr lang="ar-SA" sz="2400" kern="100" dirty="0">
                <a:latin typeface="Calibri" panose="020F0502020204030204" pitchFamily="34" charset="0"/>
                <a:ea typeface="Calibri" panose="020F0502020204030204" pitchFamily="34" charset="0"/>
              </a:rPr>
              <a:t>م</a:t>
            </a:r>
            <a:r>
              <a:rPr lang="ar-SA" sz="2400" kern="100" dirty="0">
                <a:effectLst/>
                <a:latin typeface="Calibri" panose="020F0502020204030204" pitchFamily="34" charset="0"/>
                <a:ea typeface="Calibri" panose="020F0502020204030204" pitchFamily="34" charset="0"/>
              </a:rPr>
              <a:t>، حيث يعد التفكير والتحليل النقدي للمضامين التي تقدمها وسائل ال</a:t>
            </a:r>
            <a:r>
              <a:rPr lang="ar-DZ" sz="2400" kern="100" dirty="0">
                <a:effectLst/>
                <a:latin typeface="Calibri" panose="020F0502020204030204" pitchFamily="34" charset="0"/>
                <a:ea typeface="Calibri" panose="020F0502020204030204" pitchFamily="34" charset="0"/>
              </a:rPr>
              <a:t>إ</a:t>
            </a:r>
            <a:r>
              <a:rPr lang="ar-SA" sz="2400" kern="100" dirty="0">
                <a:effectLst/>
                <a:latin typeface="Calibri" panose="020F0502020204030204" pitchFamily="34" charset="0"/>
                <a:ea typeface="Calibri" panose="020F0502020204030204" pitchFamily="34" charset="0"/>
              </a:rPr>
              <a:t>ع</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م، ولطريقة عملها في المجتمع، وأساليب وطرق إنتاجها للمعاني </a:t>
            </a:r>
            <a:r>
              <a:rPr lang="ar-SA" sz="2400" kern="100" dirty="0" err="1">
                <a:effectLst/>
                <a:latin typeface="Calibri" panose="020F0502020204030204" pitchFamily="34" charset="0"/>
                <a:ea typeface="Calibri" panose="020F0502020204030204" pitchFamily="34" charset="0"/>
              </a:rPr>
              <a:t>والدلا</a:t>
            </a:r>
            <a:r>
              <a:rPr lang="ar-DZ" sz="2400" kern="100" dirty="0">
                <a:effectLst/>
                <a:latin typeface="Calibri" panose="020F0502020204030204" pitchFamily="34" charset="0"/>
                <a:ea typeface="Calibri" panose="020F0502020204030204" pitchFamily="34" charset="0"/>
              </a:rPr>
              <a:t>ل</a:t>
            </a:r>
            <a:r>
              <a:rPr lang="ar-DZ" sz="2400" kern="100" dirty="0">
                <a:latin typeface="Calibri" panose="020F0502020204030204" pitchFamily="34" charset="0"/>
                <a:ea typeface="Calibri" panose="020F0502020204030204" pitchFamily="34" charset="0"/>
              </a:rPr>
              <a:t>ا</a:t>
            </a:r>
            <a:r>
              <a:rPr lang="ar-SA" sz="2400" kern="100" dirty="0">
                <a:effectLst/>
                <a:latin typeface="Calibri" panose="020F0502020204030204" pitchFamily="34" charset="0"/>
                <a:ea typeface="Calibri" panose="020F0502020204030204" pitchFamily="34" charset="0"/>
              </a:rPr>
              <a:t>ت المختلفة، جزءا من المهارات المتضمنة في مجال التربية ا</a:t>
            </a:r>
            <a:r>
              <a:rPr lang="ar-DZ" sz="2400" kern="100" dirty="0" err="1">
                <a:effectLst/>
                <a:latin typeface="Calibri" panose="020F0502020204030204" pitchFamily="34" charset="0"/>
                <a:ea typeface="Calibri" panose="020F0502020204030204" pitchFamily="34" charset="0"/>
              </a:rPr>
              <a:t>لإ</a:t>
            </a:r>
            <a:r>
              <a:rPr lang="ar-SA" sz="2400" kern="100" dirty="0">
                <a:effectLst/>
                <a:latin typeface="Calibri" panose="020F0502020204030204" pitchFamily="34" charset="0"/>
                <a:ea typeface="Calibri" panose="020F0502020204030204" pitchFamily="34" charset="0"/>
              </a:rPr>
              <a:t>ع</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مية، </a:t>
            </a:r>
            <a:r>
              <a:rPr lang="ar-SA" sz="2400" kern="100" dirty="0" err="1">
                <a:effectLst/>
                <a:latin typeface="Calibri" panose="020F0502020204030204" pitchFamily="34" charset="0"/>
                <a:ea typeface="Calibri" panose="020F0502020204030204" pitchFamily="34" charset="0"/>
              </a:rPr>
              <a:t>با</a:t>
            </a:r>
            <a:r>
              <a:rPr lang="ar-DZ" sz="2400" kern="100" dirty="0" err="1">
                <a:effectLst/>
                <a:latin typeface="Calibri" panose="020F0502020204030204" pitchFamily="34" charset="0"/>
                <a:ea typeface="Calibri" panose="020F0502020204030204" pitchFamily="34" charset="0"/>
              </a:rPr>
              <a:t>لإ</a:t>
            </a:r>
            <a:r>
              <a:rPr lang="ar-SA" sz="2400" kern="100" dirty="0">
                <a:effectLst/>
                <a:latin typeface="Calibri" panose="020F0502020204030204" pitchFamily="34" charset="0"/>
                <a:ea typeface="Calibri" panose="020F0502020204030204" pitchFamily="34" charset="0"/>
              </a:rPr>
              <a:t>ضافة إلى المهارات ا</a:t>
            </a:r>
            <a:r>
              <a:rPr lang="ar-DZ" sz="2400" kern="100" dirty="0" err="1">
                <a:effectLst/>
                <a:latin typeface="Calibri" panose="020F0502020204030204" pitchFamily="34" charset="0"/>
                <a:ea typeface="Calibri" panose="020F0502020204030204" pitchFamily="34" charset="0"/>
              </a:rPr>
              <a:t>لأ</a:t>
            </a:r>
            <a:r>
              <a:rPr lang="ar-SA" sz="2400" kern="100" dirty="0">
                <a:effectLst/>
                <a:latin typeface="Calibri" panose="020F0502020204030204" pitchFamily="34" charset="0"/>
                <a:ea typeface="Calibri" panose="020F0502020204030204" pitchFamily="34" charset="0"/>
              </a:rPr>
              <a:t>خرى المتعلقة بالقدرة على فهم وتفسير وتحليل النصوص ا</a:t>
            </a:r>
            <a:r>
              <a:rPr lang="ar-DZ" sz="2400" kern="100" dirty="0" err="1">
                <a:effectLst/>
                <a:latin typeface="Calibri" panose="020F0502020204030204" pitchFamily="34" charset="0"/>
                <a:ea typeface="Calibri" panose="020F0502020204030204" pitchFamily="34" charset="0"/>
              </a:rPr>
              <a:t>لإ</a:t>
            </a:r>
            <a:r>
              <a:rPr lang="ar-SA" sz="2400" kern="100" dirty="0">
                <a:effectLst/>
                <a:latin typeface="Calibri" panose="020F0502020204030204" pitchFamily="34" charset="0"/>
                <a:ea typeface="Calibri" panose="020F0502020204030204" pitchFamily="34" charset="0"/>
              </a:rPr>
              <a:t>عل</a:t>
            </a:r>
            <a:r>
              <a:rPr lang="ar-DZ" sz="2400" kern="100" dirty="0">
                <a:effectLst/>
                <a:latin typeface="Calibri" panose="020F0502020204030204" pitchFamily="34" charset="0"/>
                <a:ea typeface="Calibri" panose="020F0502020204030204" pitchFamily="34" charset="0"/>
              </a:rPr>
              <a:t>ا</a:t>
            </a:r>
            <a:r>
              <a:rPr lang="ar-SA" sz="2400" kern="100" dirty="0">
                <a:effectLst/>
                <a:latin typeface="Calibri" panose="020F0502020204030204" pitchFamily="34" charset="0"/>
                <a:ea typeface="Calibri" panose="020F0502020204030204" pitchFamily="34" charset="0"/>
              </a:rPr>
              <a:t>مية، وتقييم أداء المؤسسات </a:t>
            </a:r>
            <a:r>
              <a:rPr lang="ar-SA" sz="2400" kern="100" dirty="0">
                <a:latin typeface="Calibri" panose="020F0502020204030204" pitchFamily="34" charset="0"/>
                <a:ea typeface="Calibri" panose="020F0502020204030204" pitchFamily="34" charset="0"/>
              </a:rPr>
              <a:t>ا</a:t>
            </a:r>
            <a:r>
              <a:rPr lang="ar-DZ" sz="2400" kern="100" dirty="0" err="1">
                <a:latin typeface="Calibri" panose="020F0502020204030204" pitchFamily="34" charset="0"/>
                <a:ea typeface="Calibri" panose="020F0502020204030204" pitchFamily="34" charset="0"/>
              </a:rPr>
              <a:t>لإ</a:t>
            </a:r>
            <a:r>
              <a:rPr lang="ar-SA" sz="2400" kern="100" dirty="0">
                <a:latin typeface="Calibri" panose="020F0502020204030204" pitchFamily="34" charset="0"/>
                <a:ea typeface="Calibri" panose="020F0502020204030204" pitchFamily="34" charset="0"/>
              </a:rPr>
              <a:t>عل</a:t>
            </a:r>
            <a:r>
              <a:rPr lang="ar-DZ" sz="2400" kern="100" dirty="0">
                <a:latin typeface="Calibri" panose="020F0502020204030204" pitchFamily="34" charset="0"/>
                <a:ea typeface="Calibri" panose="020F0502020204030204" pitchFamily="34" charset="0"/>
              </a:rPr>
              <a:t>ا</a:t>
            </a:r>
            <a:r>
              <a:rPr lang="ar-SA" sz="2400" kern="100" dirty="0">
                <a:latin typeface="Calibri" panose="020F0502020204030204" pitchFamily="34" charset="0"/>
                <a:ea typeface="Calibri" panose="020F0502020204030204" pitchFamily="34" charset="0"/>
              </a:rPr>
              <a:t>مية</a:t>
            </a:r>
            <a:r>
              <a:rPr lang="ar-SA" sz="2400" kern="100" dirty="0">
                <a:effectLst/>
                <a:latin typeface="Calibri" panose="020F0502020204030204" pitchFamily="34" charset="0"/>
                <a:ea typeface="Calibri" panose="020F0502020204030204" pitchFamily="34" charset="0"/>
              </a:rPr>
              <a:t>، وإنتاج ونشر وتداول المحتوى باستخدام تطبيقات ال</a:t>
            </a:r>
            <a:r>
              <a:rPr lang="ar-DZ" sz="2400" kern="100" dirty="0">
                <a:effectLst/>
                <a:latin typeface="Calibri" panose="020F0502020204030204" pitchFamily="34" charset="0"/>
                <a:ea typeface="Calibri" panose="020F0502020204030204" pitchFamily="34" charset="0"/>
              </a:rPr>
              <a:t>إ</a:t>
            </a:r>
            <a:r>
              <a:rPr lang="ar-SA" sz="2400" kern="100" dirty="0">
                <a:effectLst/>
                <a:latin typeface="Calibri" panose="020F0502020204030204" pitchFamily="34" charset="0"/>
                <a:ea typeface="Calibri" panose="020F0502020204030204" pitchFamily="34" charset="0"/>
              </a:rPr>
              <a:t>تصال والمنصات ا</a:t>
            </a:r>
            <a:r>
              <a:rPr lang="ar-DZ" sz="2400" kern="100" dirty="0" err="1">
                <a:effectLst/>
                <a:latin typeface="Calibri" panose="020F0502020204030204" pitchFamily="34" charset="0"/>
                <a:ea typeface="Calibri" panose="020F0502020204030204" pitchFamily="34" charset="0"/>
              </a:rPr>
              <a:t>لإ</a:t>
            </a:r>
            <a:r>
              <a:rPr lang="ar-SA" sz="2400" kern="100" dirty="0" err="1">
                <a:effectLst/>
                <a:latin typeface="Calibri" panose="020F0502020204030204" pitchFamily="34" charset="0"/>
                <a:ea typeface="Calibri" panose="020F0502020204030204" pitchFamily="34" charset="0"/>
              </a:rPr>
              <a:t>جتماعية</a:t>
            </a:r>
            <a:r>
              <a:rPr lang="ar-SA" sz="2400" kern="100" dirty="0">
                <a:effectLst/>
                <a:latin typeface="Calibri" panose="020F0502020204030204" pitchFamily="34" charset="0"/>
                <a:ea typeface="Calibri" panose="020F0502020204030204" pitchFamily="34" charset="0"/>
              </a:rPr>
              <a:t> المتنوعة، وبناء عالقة بناءة وواعية ومستنيرة مع وسائل </a:t>
            </a:r>
            <a:r>
              <a:rPr lang="ar-SA" sz="2400" kern="100" dirty="0" err="1">
                <a:effectLst/>
                <a:latin typeface="Calibri" panose="020F0502020204030204" pitchFamily="34" charset="0"/>
                <a:ea typeface="Calibri" panose="020F0502020204030204" pitchFamily="34" charset="0"/>
              </a:rPr>
              <a:t>اإلعالم</a:t>
            </a:r>
            <a:r>
              <a:rPr lang="ar-SA" sz="2400" kern="100" dirty="0">
                <a:effectLst/>
                <a:latin typeface="Calibri" panose="020F0502020204030204" pitchFamily="34" charset="0"/>
                <a:ea typeface="Calibri" panose="020F0502020204030204" pitchFamily="34" charset="0"/>
              </a:rPr>
              <a:t> ومصادر المعلومات المتاحة .</a:t>
            </a: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93364406"/>
      </p:ext>
    </p:extLst>
  </p:cSld>
  <p:clrMapOvr>
    <a:masterClrMapping/>
  </p:clrMapOvr>
  <p:transition spd="slow" advTm="2137">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AF674-7C74-0BB0-85FF-9F2C5760FF9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B7AE020-5972-52A9-4EEE-3F3B621FC5B1}"/>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D8AC5A0C-CFE8-B56C-74BD-711A0F75E49C}"/>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832666-1191-EC0D-2498-A3AECFF38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B3ADE9C-1F56-A893-9E8F-7B61548F9A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AB4DC27-3477-1AC2-04FE-2CCD4A3D5307}"/>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15</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483FD13A-853C-9266-A06D-DF91C83F4478}"/>
              </a:ext>
            </a:extLst>
          </p:cNvPr>
          <p:cNvSpPr txBox="1"/>
          <p:nvPr/>
        </p:nvSpPr>
        <p:spPr>
          <a:xfrm>
            <a:off x="5724940" y="1830009"/>
            <a:ext cx="5775673" cy="4154984"/>
          </a:xfrm>
          <a:prstGeom prst="rect">
            <a:avLst/>
          </a:prstGeom>
          <a:noFill/>
        </p:spPr>
        <p:txBody>
          <a:bodyPr wrap="square">
            <a:spAutoFit/>
          </a:bodyPr>
          <a:lstStyle/>
          <a:p>
            <a:pPr algn="just" rtl="1"/>
            <a:r>
              <a:rPr lang="ar-SA" sz="2400" dirty="0">
                <a:effectLst/>
                <a:latin typeface="Calibri" panose="020F0502020204030204" pitchFamily="34" charset="0"/>
                <a:ea typeface="Calibri" panose="020F0502020204030204" pitchFamily="34" charset="0"/>
              </a:rPr>
              <a:t>ويذهب</a:t>
            </a:r>
            <a:r>
              <a:rPr lang="fr-FR" sz="2400" dirty="0" err="1">
                <a:effectLst/>
                <a:latin typeface="Calibri" panose="020F0502020204030204" pitchFamily="34" charset="0"/>
                <a:ea typeface="Calibri" panose="020F0502020204030204" pitchFamily="34" charset="0"/>
              </a:rPr>
              <a:t>McQuail</a:t>
            </a:r>
            <a:r>
              <a:rPr lang="fr-FR" sz="2400" dirty="0">
                <a:effectLst/>
                <a:latin typeface="Arial" panose="020B0604020202020204" pitchFamily="34" charset="0"/>
                <a:ea typeface="Calibri" panose="020F0502020204030204" pitchFamily="34" charset="0"/>
              </a:rPr>
              <a:t> </a:t>
            </a:r>
            <a:r>
              <a:rPr lang="ar-DZ" sz="2400" dirty="0">
                <a:effectLst/>
                <a:latin typeface="Arial" panose="020B0604020202020204" pitchFamily="34" charset="0"/>
                <a:ea typeface="Calibri" panose="020F0502020204030204" pitchFamily="34" charset="0"/>
              </a:rPr>
              <a:t> </a:t>
            </a:r>
            <a:r>
              <a:rPr lang="ar-SA" sz="2400" dirty="0">
                <a:effectLst/>
                <a:latin typeface="Arial" panose="020B0604020202020204" pitchFamily="34" charset="0"/>
                <a:ea typeface="Calibri" panose="020F0502020204030204" pitchFamily="34" charset="0"/>
              </a:rPr>
              <a:t>2012 إلى أن تطوير مهارة كفاءة التعامل مع وسائل ال</a:t>
            </a:r>
            <a:r>
              <a:rPr lang="ar-DZ" sz="2400" dirty="0">
                <a:effectLst/>
                <a:latin typeface="Arial" panose="020B0604020202020204" pitchFamily="34" charset="0"/>
                <a:ea typeface="Calibri" panose="020F0502020204030204" pitchFamily="34" charset="0"/>
              </a:rPr>
              <a:t>إ</a:t>
            </a:r>
            <a:r>
              <a:rPr lang="ar-SA" sz="2400" dirty="0">
                <a:effectLst/>
                <a:latin typeface="Arial" panose="020B0604020202020204" pitchFamily="34" charset="0"/>
                <a:ea typeface="Calibri" panose="020F0502020204030204" pitchFamily="34" charset="0"/>
              </a:rPr>
              <a:t>ع</a:t>
            </a:r>
            <a:r>
              <a:rPr lang="ar-DZ" sz="2400" dirty="0">
                <a:effectLst/>
                <a:latin typeface="Arial" panose="020B0604020202020204" pitchFamily="34" charset="0"/>
                <a:ea typeface="Calibri" panose="020F0502020204030204" pitchFamily="34" charset="0"/>
              </a:rPr>
              <a:t>لا</a:t>
            </a:r>
            <a:r>
              <a:rPr lang="ar-SA" sz="2400" dirty="0">
                <a:effectLst/>
                <a:latin typeface="Arial" panose="020B0604020202020204" pitchFamily="34" charset="0"/>
                <a:ea typeface="Calibri" panose="020F0502020204030204" pitchFamily="34" charset="0"/>
              </a:rPr>
              <a:t>م أو</a:t>
            </a:r>
            <a:r>
              <a:rPr lang="ar-SA" sz="2400" dirty="0">
                <a:effectLst/>
                <a:ea typeface="Calibri" panose="020F0502020204030204" pitchFamily="34" charset="0"/>
              </a:rPr>
              <a:t> </a:t>
            </a:r>
            <a:r>
              <a:rPr lang="fr-FR" sz="2400" dirty="0" err="1">
                <a:effectLst/>
                <a:latin typeface="Calibri" panose="020F0502020204030204" pitchFamily="34" charset="0"/>
                <a:ea typeface="Calibri" panose="020F0502020204030204" pitchFamily="34" charset="0"/>
              </a:rPr>
              <a:t>Competence</a:t>
            </a:r>
            <a:r>
              <a:rPr lang="fr-FR" sz="2400" dirty="0">
                <a:effectLst/>
                <a:latin typeface="Calibri" panose="020F0502020204030204" pitchFamily="34" charset="0"/>
                <a:ea typeface="Calibri" panose="020F0502020204030204" pitchFamily="34" charset="0"/>
              </a:rPr>
              <a:t> Media</a:t>
            </a:r>
            <a:r>
              <a:rPr lang="ar-DZ" sz="2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يتطلب مستوى متقدما من فهم النصوص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مية وطرق إنتاجها، وتفسير لطريقة عمل المؤسسات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مية في المجتمعات، وتحليل وتقييم للمنتج ا</a:t>
            </a:r>
            <a:r>
              <a:rPr lang="ar-DZ" sz="2400" dirty="0" err="1">
                <a:effectLst/>
                <a:latin typeface="Calibri" panose="020F0502020204030204" pitchFamily="34" charset="0"/>
                <a:ea typeface="Calibri" panose="020F0502020204030204" pitchFamily="34" charset="0"/>
              </a:rPr>
              <a:t>لإ</a:t>
            </a:r>
            <a:r>
              <a:rPr lang="ar-SA" sz="2400" dirty="0">
                <a:effectLst/>
                <a:latin typeface="Calibri" panose="020F0502020204030204" pitchFamily="34" charset="0"/>
                <a:ea typeface="Calibri" panose="020F0502020204030204" pitchFamily="34" charset="0"/>
              </a:rPr>
              <a:t>ع</a:t>
            </a:r>
            <a:r>
              <a:rPr lang="ar-DZ" sz="2400" dirty="0">
                <a:effectLst/>
                <a:latin typeface="Calibri" panose="020F0502020204030204" pitchFamily="34" charset="0"/>
                <a:ea typeface="Calibri" panose="020F0502020204030204" pitchFamily="34" charset="0"/>
              </a:rPr>
              <a:t>لا</a:t>
            </a:r>
            <a:r>
              <a:rPr lang="ar-SA" sz="2400" dirty="0">
                <a:effectLst/>
                <a:latin typeface="Calibri" panose="020F0502020204030204" pitchFamily="34" charset="0"/>
                <a:ea typeface="Calibri" panose="020F0502020204030204" pitchFamily="34" charset="0"/>
              </a:rPr>
              <a:t>مي وما يحمله من رسائل ومعاني ود</a:t>
            </a:r>
            <a:r>
              <a:rPr lang="ar-DZ" sz="2400" dirty="0">
                <a:effectLst/>
                <a:latin typeface="Calibri" panose="020F0502020204030204" pitchFamily="34" charset="0"/>
                <a:ea typeface="Calibri" panose="020F0502020204030204" pitchFamily="34" charset="0"/>
              </a:rPr>
              <a:t>ل</a:t>
            </a:r>
            <a:r>
              <a:rPr lang="ar-SA" sz="2400" dirty="0">
                <a:effectLst/>
                <a:latin typeface="Calibri" panose="020F0502020204030204" pitchFamily="34" charset="0"/>
                <a:ea typeface="Calibri" panose="020F0502020204030204" pitchFamily="34" charset="0"/>
              </a:rPr>
              <a:t>ال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ت. وهو يؤكد هنا على أن مهارات تحليل وتقييم ونقد أداء وسائل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a:t>
            </a:r>
            <a:r>
              <a:rPr lang="ar-DZ" sz="2400" dirty="0">
                <a:effectLst/>
                <a:latin typeface="Calibri" panose="020F0502020204030204" pitchFamily="34" charset="0"/>
                <a:ea typeface="Calibri" panose="020F0502020204030204" pitchFamily="34" charset="0"/>
              </a:rPr>
              <a:t>لا</a:t>
            </a:r>
            <a:r>
              <a:rPr lang="ar-SA" sz="2400" dirty="0">
                <a:effectLst/>
                <a:latin typeface="Calibri" panose="020F0502020204030204" pitchFamily="34" charset="0"/>
                <a:ea typeface="Calibri" panose="020F0502020204030204" pitchFamily="34" charset="0"/>
              </a:rPr>
              <a:t>م وما تقدمه من مضامين يعد من ا</a:t>
            </a:r>
            <a:r>
              <a:rPr lang="ar-DZ" sz="2400" dirty="0">
                <a:effectLst/>
                <a:latin typeface="Calibri" panose="020F0502020204030204" pitchFamily="34" charset="0"/>
                <a:ea typeface="Calibri" panose="020F0502020204030204" pitchFamily="34" charset="0"/>
              </a:rPr>
              <a:t>ل</a:t>
            </a:r>
            <a:r>
              <a:rPr lang="ar-SA" sz="2400" dirty="0">
                <a:effectLst/>
                <a:latin typeface="Calibri" panose="020F0502020204030204" pitchFamily="34" charset="0"/>
                <a:ea typeface="Calibri" panose="020F0502020204030204" pitchFamily="34" charset="0"/>
              </a:rPr>
              <a:t>أركان ا</a:t>
            </a:r>
            <a:r>
              <a:rPr lang="ar-DZ" sz="2400" dirty="0">
                <a:effectLst/>
                <a:latin typeface="Calibri" panose="020F0502020204030204" pitchFamily="34" charset="0"/>
                <a:ea typeface="Calibri" panose="020F0502020204030204" pitchFamily="34" charset="0"/>
              </a:rPr>
              <a:t>ل</a:t>
            </a:r>
            <a:r>
              <a:rPr lang="ar-SA" sz="2400" dirty="0">
                <a:effectLst/>
                <a:latin typeface="Calibri" panose="020F0502020204030204" pitchFamily="34" charset="0"/>
                <a:ea typeface="Calibri" panose="020F0502020204030204" pitchFamily="34" charset="0"/>
              </a:rPr>
              <a:t>أساسية في تحقيق مستوى مقبول من كفاءة وفعالية المواطنين في التعامل مع ا</a:t>
            </a:r>
            <a:r>
              <a:rPr lang="ar-DZ" sz="2400" dirty="0">
                <a:effectLst/>
                <a:latin typeface="Calibri" panose="020F0502020204030204" pitchFamily="34" charset="0"/>
                <a:ea typeface="Calibri" panose="020F0502020204030204" pitchFamily="34" charset="0"/>
              </a:rPr>
              <a:t>ل</a:t>
            </a:r>
            <a:r>
              <a:rPr lang="ar-SA" sz="2400" dirty="0" err="1">
                <a:effectLst/>
                <a:latin typeface="Calibri" panose="020F0502020204030204" pitchFamily="34" charset="0"/>
                <a:ea typeface="Calibri" panose="020F0502020204030204" pitchFamily="34" charset="0"/>
              </a:rPr>
              <a:t>إعل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 ومصادر المعلومات المختلفة، خاصة في عصر يزخر بالعديد من الخيارات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مية المتاحة للجمهور</a:t>
            </a:r>
            <a:r>
              <a:rPr lang="ar-DZ" sz="2400" dirty="0">
                <a:effectLst/>
                <a:latin typeface="Calibri" panose="020F0502020204030204" pitchFamily="34" charset="0"/>
                <a:ea typeface="Calibri" panose="020F0502020204030204" pitchFamily="34" charset="0"/>
              </a:rPr>
              <a:t>.</a:t>
            </a:r>
            <a:endParaRPr lang="fr-FR" sz="2400" dirty="0"/>
          </a:p>
        </p:txBody>
      </p:sp>
      <p:pic>
        <p:nvPicPr>
          <p:cNvPr id="5" name="Image 4">
            <a:extLst>
              <a:ext uri="{FF2B5EF4-FFF2-40B4-BE49-F238E27FC236}">
                <a16:creationId xmlns:a16="http://schemas.microsoft.com/office/drawing/2014/main" id="{871447AD-C217-DBA5-F174-E8AE1274DE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4479" y="2086678"/>
            <a:ext cx="4626230" cy="34730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803516186"/>
      </p:ext>
    </p:extLst>
  </p:cSld>
  <p:clrMapOvr>
    <a:masterClrMapping/>
  </p:clrMapOvr>
  <p:transition spd="slow" advTm="2137">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0D1D9-E9F3-A9E6-18A6-AD31799E75B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777D473-4E7F-7770-2999-1FCF464C0872}"/>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1B317B8E-983D-2EE9-82B1-8DC992905E94}"/>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F0414BD-345E-21A2-E3F0-4627971E6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77FD37D-96D0-422F-7A74-B58FB4A98CE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67815AA7-A52E-9C66-2A4C-FF514DCF1781}"/>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15</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977BB272-FF64-EF49-8776-43AA7CC947BA}"/>
              </a:ext>
            </a:extLst>
          </p:cNvPr>
          <p:cNvSpPr txBox="1"/>
          <p:nvPr/>
        </p:nvSpPr>
        <p:spPr>
          <a:xfrm>
            <a:off x="1499191" y="1144207"/>
            <a:ext cx="9622465" cy="3504870"/>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DZ"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دراسة علمية : د. حسن محمد حسن منصور، 2014</a:t>
            </a:r>
            <a:endParaRPr lang="fr-FR"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دراسة علمية بعنوان :"تنمية مهارات النقد والإنتاج للرسائل الاتصالية لدى الجمهور- دراسة تحليلية نقدية الأدبيات التربية الإعلامية</a:t>
            </a:r>
            <a:r>
              <a:rPr lang="ar-DZ" sz="2400" kern="100" dirty="0">
                <a:latin typeface="Calibri" panose="020F0502020204030204" pitchFamily="34" charset="0"/>
                <a:ea typeface="Calibri" panose="020F0502020204030204" pitchFamily="34" charset="0"/>
                <a:cs typeface="Arial" panose="020B0604020202020204" pitchFamily="34" charset="0"/>
              </a:rPr>
              <a:t>، و</a:t>
            </a:r>
            <a:r>
              <a:rPr lang="ar-DZ" sz="2400" kern="100" dirty="0">
                <a:effectLst/>
                <a:latin typeface="Calibri" panose="020F0502020204030204" pitchFamily="34" charset="0"/>
                <a:ea typeface="Calibri" panose="020F0502020204030204" pitchFamily="34" charset="0"/>
                <a:cs typeface="Arial" panose="020B0604020202020204" pitchFamily="34" charset="0"/>
              </a:rPr>
              <a:t>تسعى هذه الدراسة لتسليط الضوء على أدبيات التربية الإعلامية من زوايا محددة، تتعلَّق بالاتجاهات العامة لتلك الأدبيات، وكيف تناولت تنمية مهارات النقد والإنتاج للرَّسائل الاتصالية لدى الجمهور.</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وتوصَّلت نتائج الدراسة إلى :تَطَوُّر مفهوم التربية الإعلامية والتجارب الدولية في هذا المجال، وكانت التعريفات الخاصة بالمفهوم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لا تختلف عن التعريف الذي وضعه مؤتمر اليونسكو المُنعقِد في فيينا عام </a:t>
            </a:r>
            <a:r>
              <a:rPr lang="fa-IR" sz="2400" kern="100" dirty="0">
                <a:effectLst/>
                <a:latin typeface="Calibri" panose="020F0502020204030204" pitchFamily="34" charset="0"/>
                <a:ea typeface="Calibri" panose="020F0502020204030204" pitchFamily="34" charset="0"/>
                <a:cs typeface="Arial" panose="020B0604020202020204" pitchFamily="34" charset="0"/>
              </a:rPr>
              <a:t>۱۹۹۹</a:t>
            </a:r>
            <a:r>
              <a:rPr lang="ar-DZ" sz="2400" kern="100" dirty="0">
                <a:effectLst/>
                <a:latin typeface="Calibri" panose="020F0502020204030204" pitchFamily="34" charset="0"/>
                <a:ea typeface="Calibri" panose="020F0502020204030204" pitchFamily="34" charset="0"/>
                <a:cs typeface="Arial" panose="020B0604020202020204" pitchFamily="34" charset="0"/>
              </a:rPr>
              <a:t>م وهو أنَّ التربية الإعلامية تتناول التعامل مع جميع وسائل الإعلام </a:t>
            </a:r>
            <a:r>
              <a:rPr lang="ar-DZ" sz="2400" kern="100">
                <a:effectLst/>
                <a:latin typeface="Calibri" panose="020F0502020204030204" pitchFamily="34" charset="0"/>
                <a:ea typeface="Calibri" panose="020F0502020204030204" pitchFamily="34" charset="0"/>
                <a:cs typeface="Arial" panose="020B0604020202020204" pitchFamily="34" charset="0"/>
              </a:rPr>
              <a:t>الإِتصالي.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31A497DA-00BE-6319-DBEA-87084CA976F3}"/>
              </a:ext>
            </a:extLst>
          </p:cNvPr>
          <p:cNvSpPr txBox="1"/>
          <p:nvPr/>
        </p:nvSpPr>
        <p:spPr>
          <a:xfrm>
            <a:off x="1499191" y="5937186"/>
            <a:ext cx="6097772" cy="523220"/>
          </a:xfrm>
          <a:prstGeom prst="rect">
            <a:avLst/>
          </a:prstGeom>
          <a:noFill/>
        </p:spPr>
        <p:txBody>
          <a:bodyPr wrap="square">
            <a:spAutoFit/>
          </a:bodyPr>
          <a:lstStyle/>
          <a:p>
            <a:r>
              <a:rPr lang="fr-FR" sz="2800" b="1" dirty="0"/>
              <a:t>https://2cm.es/1fkE-</a:t>
            </a:r>
          </a:p>
        </p:txBody>
      </p:sp>
    </p:spTree>
    <p:extLst>
      <p:ext uri="{BB962C8B-B14F-4D97-AF65-F5344CB8AC3E}">
        <p14:creationId xmlns:p14="http://schemas.microsoft.com/office/powerpoint/2010/main" val="1229626517"/>
      </p:ext>
    </p:extLst>
  </p:cSld>
  <p:clrMapOvr>
    <a:masterClrMapping/>
  </p:clrMapOvr>
  <p:transition spd="slow" advTm="2137">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1443789" y="2107450"/>
            <a:ext cx="9201752" cy="3157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5933610" y="986685"/>
            <a:ext cx="3902032"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خـــــــــــــــــلاصــــــــــــــــة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1015663"/>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algn="r" rtl="1"/>
            <a:endParaRPr lang="fr-FR" sz="2000" dirty="0"/>
          </a:p>
          <a:p>
            <a:pPr algn="r"/>
            <a:endParaRPr lang="fr-FR" sz="1600" b="1" dirty="0"/>
          </a:p>
        </p:txBody>
      </p:sp>
      <p:sp>
        <p:nvSpPr>
          <p:cNvPr id="5" name="ZoneTexte 4">
            <a:extLst>
              <a:ext uri="{FF2B5EF4-FFF2-40B4-BE49-F238E27FC236}">
                <a16:creationId xmlns:a16="http://schemas.microsoft.com/office/drawing/2014/main" id="{4A6CD267-E6B6-41A0-5F3E-7D4EBA8CEEB0}"/>
              </a:ext>
            </a:extLst>
          </p:cNvPr>
          <p:cNvSpPr txBox="1"/>
          <p:nvPr/>
        </p:nvSpPr>
        <p:spPr>
          <a:xfrm>
            <a:off x="1924493" y="2274838"/>
            <a:ext cx="8314659" cy="2677656"/>
          </a:xfrm>
          <a:prstGeom prst="rect">
            <a:avLst/>
          </a:prstGeom>
          <a:noFill/>
        </p:spPr>
        <p:txBody>
          <a:bodyPr wrap="square">
            <a:spAutoFit/>
          </a:bodyPr>
          <a:lstStyle/>
          <a:p>
            <a:pPr algn="just" rtl="1"/>
            <a:r>
              <a:rPr lang="ar-EG" sz="2400" dirty="0"/>
              <a:t>تُعد</a:t>
            </a:r>
            <a:r>
              <a:rPr lang="ar-DZ" sz="2400" dirty="0"/>
              <a:t>ُّ</a:t>
            </a:r>
            <a:r>
              <a:rPr lang="ar-EG" sz="2400" dirty="0"/>
              <a:t> التربية الإعلامية الر</a:t>
            </a:r>
            <a:r>
              <a:rPr lang="ar-DZ" sz="2400" dirty="0"/>
              <a:t>َّ</a:t>
            </a:r>
            <a:r>
              <a:rPr lang="ar-EG" sz="2400" dirty="0" err="1"/>
              <a:t>قمية</a:t>
            </a:r>
            <a:r>
              <a:rPr lang="ar-EG" sz="2400" dirty="0"/>
              <a:t> </a:t>
            </a:r>
            <a:r>
              <a:rPr lang="ar-DZ" sz="2400" dirty="0"/>
              <a:t>إِ</a:t>
            </a:r>
            <a:r>
              <a:rPr lang="ar-EG" sz="2400" dirty="0" err="1"/>
              <a:t>ستجابة</a:t>
            </a:r>
            <a:r>
              <a:rPr lang="ar-EG" sz="2400" dirty="0"/>
              <a:t> ضرورية لعالم يتغير بسرعة</a:t>
            </a:r>
            <a:r>
              <a:rPr lang="ar-DZ" sz="2400" dirty="0"/>
              <a:t>،</a:t>
            </a:r>
            <a:r>
              <a:rPr lang="ar-EG" sz="2400" dirty="0"/>
              <a:t> وي</a:t>
            </a:r>
            <a:r>
              <a:rPr lang="ar-DZ" sz="2400" dirty="0"/>
              <a:t>َ</a:t>
            </a:r>
            <a:r>
              <a:rPr lang="ar-EG" sz="2400" dirty="0" err="1"/>
              <a:t>متلئ</a:t>
            </a:r>
            <a:r>
              <a:rPr lang="ar-EG" sz="2400" dirty="0"/>
              <a:t> بالمحتوى الم</a:t>
            </a:r>
            <a:r>
              <a:rPr lang="ar-DZ" sz="2400" dirty="0"/>
              <a:t>ُ</a:t>
            </a:r>
            <a:r>
              <a:rPr lang="ar-EG" sz="2400" dirty="0"/>
              <a:t>تن</a:t>
            </a:r>
            <a:r>
              <a:rPr lang="ar-DZ" sz="2400" dirty="0"/>
              <a:t>َ</a:t>
            </a:r>
            <a:r>
              <a:rPr lang="ar-EG" sz="2400" dirty="0"/>
              <a:t>و</a:t>
            </a:r>
            <a:r>
              <a:rPr lang="ar-DZ" sz="2400" dirty="0"/>
              <a:t>ِّ</a:t>
            </a:r>
            <a:r>
              <a:rPr lang="ar-EG" sz="2400" dirty="0"/>
              <a:t>ع والم</a:t>
            </a:r>
            <a:r>
              <a:rPr lang="ar-DZ" sz="2400" dirty="0"/>
              <a:t>ُ</a:t>
            </a:r>
            <a:r>
              <a:rPr lang="ar-EG" sz="2400" dirty="0"/>
              <a:t>تناقض. فهي ت</a:t>
            </a:r>
            <a:r>
              <a:rPr lang="ar-DZ" sz="2400" dirty="0"/>
              <a:t>ُ</a:t>
            </a:r>
            <a:r>
              <a:rPr lang="ar-EG" sz="2400" dirty="0"/>
              <a:t>مكّ</a:t>
            </a:r>
            <a:r>
              <a:rPr lang="ar-DZ" sz="2400" dirty="0"/>
              <a:t>ِ</a:t>
            </a:r>
            <a:r>
              <a:rPr lang="ar-EG" sz="2400" dirty="0"/>
              <a:t>ن الأفراد من حماية أنفسهم من الت</a:t>
            </a:r>
            <a:r>
              <a:rPr lang="ar-DZ" sz="2400" dirty="0"/>
              <a:t>َّ</a:t>
            </a:r>
            <a:r>
              <a:rPr lang="ar-EG" sz="2400" dirty="0"/>
              <a:t>ضليل والد</a:t>
            </a:r>
            <a:r>
              <a:rPr lang="ar-DZ" sz="2400" dirty="0"/>
              <a:t>ِّ</a:t>
            </a:r>
            <a:r>
              <a:rPr lang="ar-EG" sz="2400" dirty="0" err="1"/>
              <a:t>عاية</a:t>
            </a:r>
            <a:r>
              <a:rPr lang="ar-EG" sz="2400" dirty="0"/>
              <a:t>، وتمنحهم القدرة على إنتاج محتوى مسؤول ي</a:t>
            </a:r>
            <a:r>
              <a:rPr lang="ar-DZ" sz="2400" dirty="0"/>
              <a:t>ُ</a:t>
            </a:r>
            <a:r>
              <a:rPr lang="ar-EG" sz="2400" dirty="0"/>
              <a:t>عزّ</a:t>
            </a:r>
            <a:r>
              <a:rPr lang="ar-DZ" sz="2400" dirty="0"/>
              <a:t>ِ</a:t>
            </a:r>
            <a:r>
              <a:rPr lang="ar-EG" sz="2400" dirty="0"/>
              <a:t>ز الحوار وي</a:t>
            </a:r>
            <a:r>
              <a:rPr lang="ar-DZ" sz="2400" dirty="0"/>
              <a:t>َ</a:t>
            </a:r>
            <a:r>
              <a:rPr lang="ar-EG" sz="2400" dirty="0"/>
              <a:t>خدم المجتمع. ومع الت</a:t>
            </a:r>
            <a:r>
              <a:rPr lang="ar-DZ" sz="2400" dirty="0"/>
              <a:t>َّ</a:t>
            </a:r>
            <a:r>
              <a:rPr lang="ar-EG" sz="2400" dirty="0"/>
              <a:t>طور المستمر للتكنولوجيا، تزداد الحاجة إلى ت</a:t>
            </a:r>
            <a:r>
              <a:rPr lang="ar-DZ" sz="2400" dirty="0"/>
              <a:t>َ</a:t>
            </a:r>
            <a:r>
              <a:rPr lang="ar-EG" sz="2400" dirty="0"/>
              <a:t>ضمين مهارات التربية الإعلامية الر</a:t>
            </a:r>
            <a:r>
              <a:rPr lang="ar-DZ" sz="2400" dirty="0"/>
              <a:t>َّ</a:t>
            </a:r>
            <a:r>
              <a:rPr lang="ar-EG" sz="2400" dirty="0" err="1"/>
              <a:t>قمية</a:t>
            </a:r>
            <a:r>
              <a:rPr lang="ar-DZ" sz="2400" dirty="0"/>
              <a:t>،</a:t>
            </a:r>
            <a:r>
              <a:rPr lang="ar-EG" sz="2400" dirty="0"/>
              <a:t> في التعليم والممارسات اليومية، لضمان ن</a:t>
            </a:r>
            <a:r>
              <a:rPr lang="ar-DZ" sz="2400" dirty="0"/>
              <a:t>ُ</a:t>
            </a:r>
            <a:r>
              <a:rPr lang="ar-EG" sz="2400" dirty="0"/>
              <a:t>ش</a:t>
            </a:r>
            <a:r>
              <a:rPr lang="ar-DZ" sz="2400" dirty="0"/>
              <a:t>ُ</a:t>
            </a:r>
            <a:r>
              <a:rPr lang="ar-EG" sz="2400" dirty="0" err="1"/>
              <a:t>وء</a:t>
            </a:r>
            <a:r>
              <a:rPr lang="ar-EG" sz="2400" dirty="0"/>
              <a:t> جيل قادر على التعامل مع الإعلام بفعالية وأخلاقية. إن</a:t>
            </a:r>
            <a:r>
              <a:rPr lang="ar-DZ" sz="2400" dirty="0"/>
              <a:t>َّ</a:t>
            </a:r>
            <a:r>
              <a:rPr lang="ar-EG" sz="2400" dirty="0"/>
              <a:t> ا</a:t>
            </a:r>
            <a:r>
              <a:rPr lang="ar-DZ" sz="2400" dirty="0" err="1"/>
              <a:t>لإِ</a:t>
            </a:r>
            <a:r>
              <a:rPr lang="ar-EG" sz="2400" dirty="0" err="1"/>
              <a:t>ستثمار</a:t>
            </a:r>
            <a:r>
              <a:rPr lang="ar-EG" sz="2400" dirty="0"/>
              <a:t> في هذه التربية هو </a:t>
            </a:r>
            <a:r>
              <a:rPr lang="ar-DZ" sz="2400" dirty="0"/>
              <a:t>إِ</a:t>
            </a:r>
            <a:r>
              <a:rPr lang="ar-EG" sz="2400" dirty="0" err="1"/>
              <a:t>ستثمار</a:t>
            </a:r>
            <a:r>
              <a:rPr lang="ar-EG" sz="2400" dirty="0"/>
              <a:t> في مجتمع أكثر وعيًا، وأكثر قدرة على </a:t>
            </a:r>
            <a:r>
              <a:rPr lang="ar-DZ" sz="2400" dirty="0"/>
              <a:t>إِ</a:t>
            </a:r>
            <a:r>
              <a:rPr lang="ar-EG" sz="2400" dirty="0"/>
              <a:t>تخاذ قرارات م</a:t>
            </a:r>
            <a:r>
              <a:rPr lang="ar-DZ" sz="2400" dirty="0"/>
              <a:t>َ</a:t>
            </a:r>
            <a:r>
              <a:rPr lang="ar-EG" sz="2400" dirty="0"/>
              <a:t>بنية على المعرفة</a:t>
            </a:r>
            <a:r>
              <a:rPr lang="ar-DZ" sz="2400" dirty="0"/>
              <a:t>،</a:t>
            </a:r>
            <a:r>
              <a:rPr lang="ar-EG" sz="2400" dirty="0"/>
              <a:t> لا على الت</a:t>
            </a:r>
            <a:r>
              <a:rPr lang="ar-DZ" sz="2400" dirty="0"/>
              <a:t>َّ</a:t>
            </a:r>
            <a:r>
              <a:rPr lang="ar-EG" sz="2400" dirty="0"/>
              <a:t>لاعب الإعلامي.</a:t>
            </a:r>
            <a:endParaRPr lang="fr-FR" sz="2400" dirty="0"/>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a:ln>
            <a:noFill/>
          </a:ln>
          <a:effectLst>
            <a:outerShdw blurRad="292100" dist="139700" dir="2700000" algn="tl" rotWithShape="0">
              <a:srgbClr val="333333">
                <a:alpha val="65000"/>
              </a:srgbClr>
            </a:outerShdw>
          </a:effectLst>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6" name="Image 5">
            <a:extLst>
              <a:ext uri="{FF2B5EF4-FFF2-40B4-BE49-F238E27FC236}">
                <a16:creationId xmlns:a16="http://schemas.microsoft.com/office/drawing/2014/main" id="{B9558E34-F4D2-9BE1-FF75-1BA9E95A25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6743700" cy="6843776"/>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89BA04A-7E77-4A18-B82C-0137A05F13F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elements/1.1/"/>
    <ds:schemaRef ds:uri="http://purl.org/dc/terms/"/>
    <ds:schemaRef ds:uri="http://purl.org/dc/dcmitype/"/>
    <ds:schemaRef ds:uri="http://www.w3.org/XML/1998/namespace"/>
    <ds:schemaRef ds:uri="688354b5-287c-4cda-825e-1d7935aea40e"/>
    <ds:schemaRef ds:uri="http://schemas.microsoft.com/office/2006/documentManagement/types"/>
    <ds:schemaRef ds:uri="http://schemas.openxmlformats.org/package/2006/metadata/core-properties"/>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11920</TotalTime>
  <Words>5842</Words>
  <Application>Microsoft Office PowerPoint</Application>
  <PresentationFormat>Grand écran</PresentationFormat>
  <Paragraphs>312</Paragraphs>
  <Slides>43</Slides>
  <Notes>1</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43</vt:i4>
      </vt:variant>
    </vt:vector>
  </HeadingPairs>
  <TitlesOfParts>
    <vt:vector size="52" baseType="lpstr">
      <vt:lpstr>Alexandria</vt:lpstr>
      <vt:lpstr>Arial</vt:lpstr>
      <vt:lpstr>Calibri</vt:lpstr>
      <vt:lpstr>Calibri Light</vt:lpstr>
      <vt:lpstr>Roboto Light</vt:lpstr>
      <vt:lpstr>Symbol</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204</cp:revision>
  <dcterms:created xsi:type="dcterms:W3CDTF">2023-04-29T09:08:00Z</dcterms:created>
  <dcterms:modified xsi:type="dcterms:W3CDTF">2025-12-05T23:33:54Z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