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ink/ink1.xml" ContentType="application/inkml+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271" r:id="rId4"/>
    <p:sldId id="495" r:id="rId5"/>
    <p:sldId id="511" r:id="rId6"/>
    <p:sldId id="276" r:id="rId7"/>
    <p:sldId id="496" r:id="rId8"/>
    <p:sldId id="500" r:id="rId9"/>
    <p:sldId id="530" r:id="rId10"/>
    <p:sldId id="497" r:id="rId11"/>
    <p:sldId id="501" r:id="rId12"/>
    <p:sldId id="256" r:id="rId13"/>
    <p:sldId id="502" r:id="rId14"/>
    <p:sldId id="503" r:id="rId15"/>
    <p:sldId id="504" r:id="rId16"/>
    <p:sldId id="532" r:id="rId17"/>
    <p:sldId id="531" r:id="rId18"/>
    <p:sldId id="505" r:id="rId19"/>
    <p:sldId id="507" r:id="rId20"/>
    <p:sldId id="508" r:id="rId21"/>
    <p:sldId id="509" r:id="rId22"/>
    <p:sldId id="510" r:id="rId23"/>
    <p:sldId id="534" r:id="rId24"/>
    <p:sldId id="535" r:id="rId25"/>
    <p:sldId id="537" r:id="rId26"/>
    <p:sldId id="536" r:id="rId27"/>
    <p:sldId id="539" r:id="rId28"/>
    <p:sldId id="548" r:id="rId29"/>
    <p:sldId id="541" r:id="rId30"/>
    <p:sldId id="540" r:id="rId31"/>
    <p:sldId id="543" r:id="rId32"/>
    <p:sldId id="546" r:id="rId33"/>
    <p:sldId id="547" r:id="rId34"/>
    <p:sldId id="542" r:id="rId35"/>
    <p:sldId id="512" r:id="rId36"/>
    <p:sldId id="513" r:id="rId37"/>
    <p:sldId id="514" r:id="rId38"/>
    <p:sldId id="520" r:id="rId39"/>
    <p:sldId id="54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495"/>
            <p14:sldId id="511"/>
            <p14:sldId id="276"/>
            <p14:sldId id="496"/>
            <p14:sldId id="500"/>
            <p14:sldId id="530"/>
            <p14:sldId id="497"/>
            <p14:sldId id="501"/>
            <p14:sldId id="256"/>
            <p14:sldId id="502"/>
            <p14:sldId id="503"/>
            <p14:sldId id="504"/>
            <p14:sldId id="532"/>
            <p14:sldId id="531"/>
            <p14:sldId id="505"/>
            <p14:sldId id="507"/>
            <p14:sldId id="508"/>
            <p14:sldId id="509"/>
            <p14:sldId id="510"/>
            <p14:sldId id="534"/>
            <p14:sldId id="535"/>
            <p14:sldId id="537"/>
            <p14:sldId id="536"/>
            <p14:sldId id="539"/>
            <p14:sldId id="548"/>
            <p14:sldId id="541"/>
            <p14:sldId id="540"/>
            <p14:sldId id="543"/>
            <p14:sldId id="546"/>
            <p14:sldId id="547"/>
            <p14:sldId id="542"/>
            <p14:sldId id="512"/>
            <p14:sldId id="513"/>
            <p14:sldId id="514"/>
            <p14:sldId id="520"/>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91A55-0CE2-464B-A519-3B957AC67DB7}"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CA"/>
        </a:p>
      </dgm:t>
    </dgm:pt>
    <dgm:pt modelId="{377CB2D5-525B-4606-935B-7529B4B1AC72}">
      <dgm:prSet phldrT="[Text]" custT="1"/>
      <dgm:spPr/>
      <dgm:t>
        <a:bodyPr/>
        <a:lstStyle/>
        <a:p>
          <a:r>
            <a:rPr lang="en-CA" sz="2800" dirty="0">
              <a:latin typeface="Times New Roman" panose="02020603050405020304" pitchFamily="18" charset="0"/>
              <a:cs typeface="Times New Roman" panose="02020603050405020304" pitchFamily="18" charset="0"/>
            </a:rPr>
            <a:t>Mission-critical</a:t>
          </a:r>
        </a:p>
      </dgm:t>
    </dgm:pt>
    <dgm:pt modelId="{1BCA18F0-8D3D-40A1-8A6F-5C947CB48ED7}" type="parTrans" cxnId="{81C7E4B5-0A75-4DCB-8406-5401DAAF9D76}">
      <dgm:prSet/>
      <dgm:spPr/>
      <dgm:t>
        <a:bodyPr/>
        <a:lstStyle/>
        <a:p>
          <a:endParaRPr lang="en-CA" sz="2000"/>
        </a:p>
      </dgm:t>
    </dgm:pt>
    <dgm:pt modelId="{CF765164-9148-4C08-BF81-3B792A47DBA7}" type="sibTrans" cxnId="{81C7E4B5-0A75-4DCB-8406-5401DAAF9D76}">
      <dgm:prSet/>
      <dgm:spPr/>
      <dgm:t>
        <a:bodyPr/>
        <a:lstStyle/>
        <a:p>
          <a:endParaRPr lang="en-CA" sz="2000"/>
        </a:p>
      </dgm:t>
    </dgm:pt>
    <dgm:pt modelId="{8595CCDB-0CEB-41AB-915C-5B92BF631009}">
      <dgm:prSet phldrT="[Text]" custT="1"/>
      <dgm:spPr/>
      <dgm:t>
        <a:bodyPr/>
        <a:lstStyle/>
        <a:p>
          <a:r>
            <a:rPr lang="en-US" sz="2400" dirty="0">
              <a:latin typeface="Times New Roman" panose="02020603050405020304" pitchFamily="18" charset="0"/>
              <a:cs typeface="Times New Roman" panose="02020603050405020304" pitchFamily="18" charset="0"/>
            </a:rPr>
            <a:t>the small group that has the largest effect on </a:t>
          </a:r>
          <a:r>
            <a:rPr lang="en-CA" sz="2400" dirty="0">
              <a:latin typeface="Times New Roman" panose="02020603050405020304" pitchFamily="18" charset="0"/>
              <a:cs typeface="Times New Roman" panose="02020603050405020304" pitchFamily="18" charset="0"/>
            </a:rPr>
            <a:t>performance and revenues</a:t>
          </a:r>
        </a:p>
      </dgm:t>
    </dgm:pt>
    <dgm:pt modelId="{8BF3AFF1-A1CA-4260-843C-AB1E9CDB8DCB}" type="parTrans" cxnId="{4A5B094B-30F0-41D6-B5A1-0D3ABDD62DF6}">
      <dgm:prSet/>
      <dgm:spPr/>
      <dgm:t>
        <a:bodyPr/>
        <a:lstStyle/>
        <a:p>
          <a:endParaRPr lang="en-CA" sz="2000"/>
        </a:p>
      </dgm:t>
    </dgm:pt>
    <dgm:pt modelId="{2B0DF2CF-660A-44F6-8BC5-D2592B8AECA9}" type="sibTrans" cxnId="{4A5B094B-30F0-41D6-B5A1-0D3ABDD62DF6}">
      <dgm:prSet/>
      <dgm:spPr/>
      <dgm:t>
        <a:bodyPr/>
        <a:lstStyle/>
        <a:p>
          <a:endParaRPr lang="en-CA" sz="2000"/>
        </a:p>
      </dgm:t>
    </dgm:pt>
    <dgm:pt modelId="{3B24F344-40AD-4C3C-97D7-24CD46FE6DB3}">
      <dgm:prSet phldrT="[Text]" custT="1"/>
      <dgm:spPr/>
      <dgm:t>
        <a:bodyPr/>
        <a:lstStyle/>
        <a:p>
          <a:r>
            <a:rPr lang="en-CA" sz="2800" dirty="0"/>
            <a:t>Differentiators</a:t>
          </a:r>
        </a:p>
      </dgm:t>
    </dgm:pt>
    <dgm:pt modelId="{E7F1B7E0-21E3-4F84-BAF5-C79913A9B932}" type="parTrans" cxnId="{09DC59E4-90E2-4926-9FC6-C46BE9409ECB}">
      <dgm:prSet/>
      <dgm:spPr/>
      <dgm:t>
        <a:bodyPr/>
        <a:lstStyle/>
        <a:p>
          <a:endParaRPr lang="en-CA" sz="2000"/>
        </a:p>
      </dgm:t>
    </dgm:pt>
    <dgm:pt modelId="{EEDBC7C6-9BB1-4DB4-8FB7-3557DFA801DD}" type="sibTrans" cxnId="{09DC59E4-90E2-4926-9FC6-C46BE9409ECB}">
      <dgm:prSet/>
      <dgm:spPr/>
      <dgm:t>
        <a:bodyPr/>
        <a:lstStyle/>
        <a:p>
          <a:endParaRPr lang="en-CA" sz="2000"/>
        </a:p>
      </dgm:t>
    </dgm:pt>
    <dgm:pt modelId="{9E43C75B-71C2-4F03-9C0D-A97972EB40F1}">
      <dgm:prSet phldrT="[Text]" custT="1"/>
      <dgm:spPr/>
      <dgm: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the group with unique skill sets that help to generate competitive advantage</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C7764E18-D92E-4E9B-86D6-ADE4FD6EBDB3}" type="parTrans" cxnId="{529722E8-C9FF-45F8-B2CB-A8A5DB440B50}">
      <dgm:prSet/>
      <dgm:spPr/>
      <dgm:t>
        <a:bodyPr/>
        <a:lstStyle/>
        <a:p>
          <a:endParaRPr lang="en-CA" sz="2000"/>
        </a:p>
      </dgm:t>
    </dgm:pt>
    <dgm:pt modelId="{CE720B4B-C817-4E49-B4E2-74000469B242}" type="sibTrans" cxnId="{529722E8-C9FF-45F8-B2CB-A8A5DB440B50}">
      <dgm:prSet/>
      <dgm:spPr/>
      <dgm:t>
        <a:bodyPr/>
        <a:lstStyle/>
        <a:p>
          <a:endParaRPr lang="en-CA" sz="2000"/>
        </a:p>
      </dgm:t>
    </dgm:pt>
    <dgm:pt modelId="{44A76947-CAB8-4B83-B3CD-B4F8DF6DD243}">
      <dgm:prSet phldrT="[Text]" custT="1"/>
      <dgm:spPr/>
      <dgm:t>
        <a:bodyPr/>
        <a:lstStyle/>
        <a:p>
          <a:r>
            <a:rPr lang="en-CA" sz="3200" dirty="0"/>
            <a:t>Important</a:t>
          </a:r>
        </a:p>
      </dgm:t>
    </dgm:pt>
    <dgm:pt modelId="{53A18DD4-D2A4-45E4-AFE2-2C9869D2CEB1}" type="parTrans" cxnId="{832130F4-3B99-4D49-8182-5D4F07A708BB}">
      <dgm:prSet/>
      <dgm:spPr/>
      <dgm:t>
        <a:bodyPr/>
        <a:lstStyle/>
        <a:p>
          <a:endParaRPr lang="en-CA" sz="2000"/>
        </a:p>
      </dgm:t>
    </dgm:pt>
    <dgm:pt modelId="{38E207E6-3C86-4858-A73F-B172515C5783}" type="sibTrans" cxnId="{832130F4-3B99-4D49-8182-5D4F07A708BB}">
      <dgm:prSet/>
      <dgm:spPr/>
      <dgm:t>
        <a:bodyPr/>
        <a:lstStyle/>
        <a:p>
          <a:endParaRPr lang="en-CA" sz="2000"/>
        </a:p>
      </dgm:t>
    </dgm:pt>
    <dgm:pt modelId="{CEF77D32-30C6-4D85-A733-762D7357003B}">
      <dgm:prSet custT="1"/>
      <dgm:spPr/>
      <dgm:t>
        <a:bodyPr/>
        <a:lstStyle/>
        <a:p>
          <a:r>
            <a:rPr lang="en-CA" sz="2800" dirty="0"/>
            <a:t>Movable</a:t>
          </a:r>
        </a:p>
      </dgm:t>
    </dgm:pt>
    <dgm:pt modelId="{CDBD3C5F-0BF4-4A77-8909-8BE575A27011}" type="parTrans" cxnId="{343FC28A-25E6-417D-8C0A-4DAE0BFF2EE1}">
      <dgm:prSet/>
      <dgm:spPr/>
      <dgm:t>
        <a:bodyPr/>
        <a:lstStyle/>
        <a:p>
          <a:endParaRPr lang="en-CA" sz="2000"/>
        </a:p>
      </dgm:t>
    </dgm:pt>
    <dgm:pt modelId="{98B25B20-9CF4-4C77-837C-B77689E184A1}" type="sibTrans" cxnId="{343FC28A-25E6-417D-8C0A-4DAE0BFF2EE1}">
      <dgm:prSet/>
      <dgm:spPr/>
      <dgm:t>
        <a:bodyPr/>
        <a:lstStyle/>
        <a:p>
          <a:endParaRPr lang="en-CA" sz="2000"/>
        </a:p>
      </dgm:t>
    </dgm:pt>
    <dgm:pt modelId="{D4D3CD24-E56C-4DA4-8B8C-641ECF0963D4}">
      <dgm:prSet custT="1"/>
      <dgm:spPr/>
      <dgm: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the operatives who keep the organization functioning day to day</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507E967C-76B8-4C99-BB78-D02E557277E8}" type="parTrans" cxnId="{94FDD304-BFA3-4617-9DE5-06E6E886814D}">
      <dgm:prSet/>
      <dgm:spPr/>
      <dgm:t>
        <a:bodyPr/>
        <a:lstStyle/>
        <a:p>
          <a:endParaRPr lang="en-CA" sz="2000"/>
        </a:p>
      </dgm:t>
    </dgm:pt>
    <dgm:pt modelId="{49052578-B425-451B-BF51-6C377C17B564}" type="sibTrans" cxnId="{94FDD304-BFA3-4617-9DE5-06E6E886814D}">
      <dgm:prSet/>
      <dgm:spPr/>
      <dgm:t>
        <a:bodyPr/>
        <a:lstStyle/>
        <a:p>
          <a:endParaRPr lang="en-CA" sz="2000"/>
        </a:p>
      </dgm:t>
    </dgm:pt>
    <dgm:pt modelId="{4ABA491E-D325-4922-B358-832DC462101B}">
      <dgm:prSet custT="1"/>
      <dgm:spPr/>
      <dgm: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those with capabilities that can be outsourced,</a:t>
          </a:r>
          <a:r>
            <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retrained, transferred, or terminated</a:t>
          </a:r>
        </a:p>
      </dgm:t>
    </dgm:pt>
    <dgm:pt modelId="{48812CFE-BD40-4B68-AEDC-F6A7136FAF8E}" type="parTrans" cxnId="{2BBA3EB1-95AB-4CC6-BE7D-0ECD63016CF6}">
      <dgm:prSet/>
      <dgm:spPr/>
      <dgm:t>
        <a:bodyPr/>
        <a:lstStyle/>
        <a:p>
          <a:endParaRPr lang="en-CA" sz="2000"/>
        </a:p>
      </dgm:t>
    </dgm:pt>
    <dgm:pt modelId="{218D1BF3-C8F8-4B32-85BC-80BFDC2F5E55}" type="sibTrans" cxnId="{2BBA3EB1-95AB-4CC6-BE7D-0ECD63016CF6}">
      <dgm:prSet/>
      <dgm:spPr/>
      <dgm:t>
        <a:bodyPr/>
        <a:lstStyle/>
        <a:p>
          <a:endParaRPr lang="en-CA" sz="2000"/>
        </a:p>
      </dgm:t>
    </dgm:pt>
    <dgm:pt modelId="{1968AF45-25BD-4A07-9D48-8599F64242E9}" type="pres">
      <dgm:prSet presAssocID="{C1191A55-0CE2-464B-A519-3B957AC67DB7}" presName="Name0" presStyleCnt="0">
        <dgm:presLayoutVars>
          <dgm:dir/>
          <dgm:animLvl val="lvl"/>
          <dgm:resizeHandles/>
        </dgm:presLayoutVars>
      </dgm:prSet>
      <dgm:spPr/>
    </dgm:pt>
    <dgm:pt modelId="{F6882DE2-6EB9-495E-A5C3-3BF6FBC36341}" type="pres">
      <dgm:prSet presAssocID="{377CB2D5-525B-4606-935B-7529B4B1AC72}" presName="linNode" presStyleCnt="0"/>
      <dgm:spPr/>
    </dgm:pt>
    <dgm:pt modelId="{ABD78C48-4409-4DD3-945C-5848ECF62B8C}" type="pres">
      <dgm:prSet presAssocID="{377CB2D5-525B-4606-935B-7529B4B1AC72}" presName="parentShp" presStyleLbl="node1" presStyleIdx="0" presStyleCnt="4">
        <dgm:presLayoutVars>
          <dgm:bulletEnabled val="1"/>
        </dgm:presLayoutVars>
      </dgm:prSet>
      <dgm:spPr/>
    </dgm:pt>
    <dgm:pt modelId="{5293ACB9-1636-455A-84B1-E4C864904C46}" type="pres">
      <dgm:prSet presAssocID="{377CB2D5-525B-4606-935B-7529B4B1AC72}" presName="childShp" presStyleLbl="bgAccFollowNode1" presStyleIdx="0" presStyleCnt="4">
        <dgm:presLayoutVars>
          <dgm:bulletEnabled val="1"/>
        </dgm:presLayoutVars>
      </dgm:prSet>
      <dgm:spPr/>
    </dgm:pt>
    <dgm:pt modelId="{4546E949-ED4C-441F-9B45-CF8EC1014D65}" type="pres">
      <dgm:prSet presAssocID="{CF765164-9148-4C08-BF81-3B792A47DBA7}" presName="spacing" presStyleCnt="0"/>
      <dgm:spPr/>
    </dgm:pt>
    <dgm:pt modelId="{ECD527FD-3BA3-41B8-9FAE-9CEE375CA83F}" type="pres">
      <dgm:prSet presAssocID="{3B24F344-40AD-4C3C-97D7-24CD46FE6DB3}" presName="linNode" presStyleCnt="0"/>
      <dgm:spPr/>
    </dgm:pt>
    <dgm:pt modelId="{4CB66114-B559-4F7C-9854-2A8F1AB1484A}" type="pres">
      <dgm:prSet presAssocID="{3B24F344-40AD-4C3C-97D7-24CD46FE6DB3}" presName="parentShp" presStyleLbl="node1" presStyleIdx="1" presStyleCnt="4">
        <dgm:presLayoutVars>
          <dgm:bulletEnabled val="1"/>
        </dgm:presLayoutVars>
      </dgm:prSet>
      <dgm:spPr/>
    </dgm:pt>
    <dgm:pt modelId="{FE4C579F-9EA0-4534-942C-64E191FE9BD0}" type="pres">
      <dgm:prSet presAssocID="{3B24F344-40AD-4C3C-97D7-24CD46FE6DB3}" presName="childShp" presStyleLbl="bgAccFollowNode1" presStyleIdx="1" presStyleCnt="4">
        <dgm:presLayoutVars>
          <dgm:bulletEnabled val="1"/>
        </dgm:presLayoutVars>
      </dgm:prSet>
      <dgm:spPr/>
    </dgm:pt>
    <dgm:pt modelId="{72A0791D-3719-4A91-9C64-2B6CA520C3CB}" type="pres">
      <dgm:prSet presAssocID="{EEDBC7C6-9BB1-4DB4-8FB7-3557DFA801DD}" presName="spacing" presStyleCnt="0"/>
      <dgm:spPr/>
    </dgm:pt>
    <dgm:pt modelId="{82FD538F-E3E6-46E0-990A-818605F4ECAE}" type="pres">
      <dgm:prSet presAssocID="{44A76947-CAB8-4B83-B3CD-B4F8DF6DD243}" presName="linNode" presStyleCnt="0"/>
      <dgm:spPr/>
    </dgm:pt>
    <dgm:pt modelId="{AC6FE947-75DE-47B6-8770-C44D5362AAE2}" type="pres">
      <dgm:prSet presAssocID="{44A76947-CAB8-4B83-B3CD-B4F8DF6DD243}" presName="parentShp" presStyleLbl="node1" presStyleIdx="2" presStyleCnt="4">
        <dgm:presLayoutVars>
          <dgm:bulletEnabled val="1"/>
        </dgm:presLayoutVars>
      </dgm:prSet>
      <dgm:spPr/>
    </dgm:pt>
    <dgm:pt modelId="{005FF3D5-E65D-4F9E-B1B0-E5007CEB7D4D}" type="pres">
      <dgm:prSet presAssocID="{44A76947-CAB8-4B83-B3CD-B4F8DF6DD243}" presName="childShp" presStyleLbl="bgAccFollowNode1" presStyleIdx="2" presStyleCnt="4">
        <dgm:presLayoutVars>
          <dgm:bulletEnabled val="1"/>
        </dgm:presLayoutVars>
      </dgm:prSet>
      <dgm:spPr/>
    </dgm:pt>
    <dgm:pt modelId="{240D9C64-AE63-42AA-8E9D-E3E555381AD5}" type="pres">
      <dgm:prSet presAssocID="{38E207E6-3C86-4858-A73F-B172515C5783}" presName="spacing" presStyleCnt="0"/>
      <dgm:spPr/>
    </dgm:pt>
    <dgm:pt modelId="{F6725634-7925-49EC-94AC-14055180547B}" type="pres">
      <dgm:prSet presAssocID="{CEF77D32-30C6-4D85-A733-762D7357003B}" presName="linNode" presStyleCnt="0"/>
      <dgm:spPr/>
    </dgm:pt>
    <dgm:pt modelId="{7D64FE66-25A2-4ACF-8C4D-739AC7D3BC0A}" type="pres">
      <dgm:prSet presAssocID="{CEF77D32-30C6-4D85-A733-762D7357003B}" presName="parentShp" presStyleLbl="node1" presStyleIdx="3" presStyleCnt="4">
        <dgm:presLayoutVars>
          <dgm:bulletEnabled val="1"/>
        </dgm:presLayoutVars>
      </dgm:prSet>
      <dgm:spPr/>
    </dgm:pt>
    <dgm:pt modelId="{A8A3C553-A8F9-4402-8621-47F14878CE9E}" type="pres">
      <dgm:prSet presAssocID="{CEF77D32-30C6-4D85-A733-762D7357003B}" presName="childShp" presStyleLbl="bgAccFollowNode1" presStyleIdx="3" presStyleCnt="4">
        <dgm:presLayoutVars>
          <dgm:bulletEnabled val="1"/>
        </dgm:presLayoutVars>
      </dgm:prSet>
      <dgm:spPr/>
    </dgm:pt>
  </dgm:ptLst>
  <dgm:cxnLst>
    <dgm:cxn modelId="{39A34703-469B-405D-91FA-0264A23282FE}" type="presOf" srcId="{CEF77D32-30C6-4D85-A733-762D7357003B}" destId="{7D64FE66-25A2-4ACF-8C4D-739AC7D3BC0A}" srcOrd="0" destOrd="0" presId="urn:microsoft.com/office/officeart/2005/8/layout/vList6"/>
    <dgm:cxn modelId="{94FDD304-BFA3-4617-9DE5-06E6E886814D}" srcId="{44A76947-CAB8-4B83-B3CD-B4F8DF6DD243}" destId="{D4D3CD24-E56C-4DA4-8B8C-641ECF0963D4}" srcOrd="0" destOrd="0" parTransId="{507E967C-76B8-4C99-BB78-D02E557277E8}" sibTransId="{49052578-B425-451B-BF51-6C377C17B564}"/>
    <dgm:cxn modelId="{9B79E515-FE0D-49E0-8722-B965F099C780}" type="presOf" srcId="{C1191A55-0CE2-464B-A519-3B957AC67DB7}" destId="{1968AF45-25BD-4A07-9D48-8599F64242E9}" srcOrd="0" destOrd="0" presId="urn:microsoft.com/office/officeart/2005/8/layout/vList6"/>
    <dgm:cxn modelId="{6B925A23-DBFC-4C78-B445-DC2122433B43}" type="presOf" srcId="{D4D3CD24-E56C-4DA4-8B8C-641ECF0963D4}" destId="{005FF3D5-E65D-4F9E-B1B0-E5007CEB7D4D}" srcOrd="0" destOrd="0" presId="urn:microsoft.com/office/officeart/2005/8/layout/vList6"/>
    <dgm:cxn modelId="{8D1E222C-F648-412B-8C59-291B115DCD6E}" type="presOf" srcId="{44A76947-CAB8-4B83-B3CD-B4F8DF6DD243}" destId="{AC6FE947-75DE-47B6-8770-C44D5362AAE2}" srcOrd="0" destOrd="0" presId="urn:microsoft.com/office/officeart/2005/8/layout/vList6"/>
    <dgm:cxn modelId="{AE17AC48-8A98-4762-8340-3470F336A87A}" type="presOf" srcId="{8595CCDB-0CEB-41AB-915C-5B92BF631009}" destId="{5293ACB9-1636-455A-84B1-E4C864904C46}" srcOrd="0" destOrd="0" presId="urn:microsoft.com/office/officeart/2005/8/layout/vList6"/>
    <dgm:cxn modelId="{4A5B094B-30F0-41D6-B5A1-0D3ABDD62DF6}" srcId="{377CB2D5-525B-4606-935B-7529B4B1AC72}" destId="{8595CCDB-0CEB-41AB-915C-5B92BF631009}" srcOrd="0" destOrd="0" parTransId="{8BF3AFF1-A1CA-4260-843C-AB1E9CDB8DCB}" sibTransId="{2B0DF2CF-660A-44F6-8BC5-D2592B8AECA9}"/>
    <dgm:cxn modelId="{99657051-AA6F-4D8C-8C03-001B3240439A}" type="presOf" srcId="{4ABA491E-D325-4922-B358-832DC462101B}" destId="{A8A3C553-A8F9-4402-8621-47F14878CE9E}" srcOrd="0" destOrd="0" presId="urn:microsoft.com/office/officeart/2005/8/layout/vList6"/>
    <dgm:cxn modelId="{343FC28A-25E6-417D-8C0A-4DAE0BFF2EE1}" srcId="{C1191A55-0CE2-464B-A519-3B957AC67DB7}" destId="{CEF77D32-30C6-4D85-A733-762D7357003B}" srcOrd="3" destOrd="0" parTransId="{CDBD3C5F-0BF4-4A77-8909-8BE575A27011}" sibTransId="{98B25B20-9CF4-4C77-837C-B77689E184A1}"/>
    <dgm:cxn modelId="{DA915297-2B7C-4012-B952-1CD75FF35F78}" type="presOf" srcId="{3B24F344-40AD-4C3C-97D7-24CD46FE6DB3}" destId="{4CB66114-B559-4F7C-9854-2A8F1AB1484A}" srcOrd="0" destOrd="0" presId="urn:microsoft.com/office/officeart/2005/8/layout/vList6"/>
    <dgm:cxn modelId="{2BBA3EB1-95AB-4CC6-BE7D-0ECD63016CF6}" srcId="{CEF77D32-30C6-4D85-A733-762D7357003B}" destId="{4ABA491E-D325-4922-B358-832DC462101B}" srcOrd="0" destOrd="0" parTransId="{48812CFE-BD40-4B68-AEDC-F6A7136FAF8E}" sibTransId="{218D1BF3-C8F8-4B32-85BC-80BFDC2F5E55}"/>
    <dgm:cxn modelId="{81C7E4B5-0A75-4DCB-8406-5401DAAF9D76}" srcId="{C1191A55-0CE2-464B-A519-3B957AC67DB7}" destId="{377CB2D5-525B-4606-935B-7529B4B1AC72}" srcOrd="0" destOrd="0" parTransId="{1BCA18F0-8D3D-40A1-8A6F-5C947CB48ED7}" sibTransId="{CF765164-9148-4C08-BF81-3B792A47DBA7}"/>
    <dgm:cxn modelId="{0F34CCDD-D057-4930-B527-2ECFC5610C62}" type="presOf" srcId="{9E43C75B-71C2-4F03-9C0D-A97972EB40F1}" destId="{FE4C579F-9EA0-4534-942C-64E191FE9BD0}" srcOrd="0" destOrd="0" presId="urn:microsoft.com/office/officeart/2005/8/layout/vList6"/>
    <dgm:cxn modelId="{09DC59E4-90E2-4926-9FC6-C46BE9409ECB}" srcId="{C1191A55-0CE2-464B-A519-3B957AC67DB7}" destId="{3B24F344-40AD-4C3C-97D7-24CD46FE6DB3}" srcOrd="1" destOrd="0" parTransId="{E7F1B7E0-21E3-4F84-BAF5-C79913A9B932}" sibTransId="{EEDBC7C6-9BB1-4DB4-8FB7-3557DFA801DD}"/>
    <dgm:cxn modelId="{529722E8-C9FF-45F8-B2CB-A8A5DB440B50}" srcId="{3B24F344-40AD-4C3C-97D7-24CD46FE6DB3}" destId="{9E43C75B-71C2-4F03-9C0D-A97972EB40F1}" srcOrd="0" destOrd="0" parTransId="{C7764E18-D92E-4E9B-86D6-ADE4FD6EBDB3}" sibTransId="{CE720B4B-C817-4E49-B4E2-74000469B242}"/>
    <dgm:cxn modelId="{832130F4-3B99-4D49-8182-5D4F07A708BB}" srcId="{C1191A55-0CE2-464B-A519-3B957AC67DB7}" destId="{44A76947-CAB8-4B83-B3CD-B4F8DF6DD243}" srcOrd="2" destOrd="0" parTransId="{53A18DD4-D2A4-45E4-AFE2-2C9869D2CEB1}" sibTransId="{38E207E6-3C86-4858-A73F-B172515C5783}"/>
    <dgm:cxn modelId="{7BE36AFD-21DD-4864-BB58-13DEFB50F2B0}" type="presOf" srcId="{377CB2D5-525B-4606-935B-7529B4B1AC72}" destId="{ABD78C48-4409-4DD3-945C-5848ECF62B8C}" srcOrd="0" destOrd="0" presId="urn:microsoft.com/office/officeart/2005/8/layout/vList6"/>
    <dgm:cxn modelId="{BBB9D36C-F229-49BF-92EE-5DA871358FF5}" type="presParOf" srcId="{1968AF45-25BD-4A07-9D48-8599F64242E9}" destId="{F6882DE2-6EB9-495E-A5C3-3BF6FBC36341}" srcOrd="0" destOrd="0" presId="urn:microsoft.com/office/officeart/2005/8/layout/vList6"/>
    <dgm:cxn modelId="{E8B536CD-212E-4012-8D50-98EFBE47C588}" type="presParOf" srcId="{F6882DE2-6EB9-495E-A5C3-3BF6FBC36341}" destId="{ABD78C48-4409-4DD3-945C-5848ECF62B8C}" srcOrd="0" destOrd="0" presId="urn:microsoft.com/office/officeart/2005/8/layout/vList6"/>
    <dgm:cxn modelId="{2034DFF3-B173-4CE0-A7E2-CB793EEC9EC8}" type="presParOf" srcId="{F6882DE2-6EB9-495E-A5C3-3BF6FBC36341}" destId="{5293ACB9-1636-455A-84B1-E4C864904C46}" srcOrd="1" destOrd="0" presId="urn:microsoft.com/office/officeart/2005/8/layout/vList6"/>
    <dgm:cxn modelId="{7A05451D-C701-4E31-AA60-DC886EA7FAFF}" type="presParOf" srcId="{1968AF45-25BD-4A07-9D48-8599F64242E9}" destId="{4546E949-ED4C-441F-9B45-CF8EC1014D65}" srcOrd="1" destOrd="0" presId="urn:microsoft.com/office/officeart/2005/8/layout/vList6"/>
    <dgm:cxn modelId="{CAB6456B-0D33-4B7A-AEAA-ED90039B6411}" type="presParOf" srcId="{1968AF45-25BD-4A07-9D48-8599F64242E9}" destId="{ECD527FD-3BA3-41B8-9FAE-9CEE375CA83F}" srcOrd="2" destOrd="0" presId="urn:microsoft.com/office/officeart/2005/8/layout/vList6"/>
    <dgm:cxn modelId="{2040793C-BF4A-4DDA-BE72-172427403763}" type="presParOf" srcId="{ECD527FD-3BA3-41B8-9FAE-9CEE375CA83F}" destId="{4CB66114-B559-4F7C-9854-2A8F1AB1484A}" srcOrd="0" destOrd="0" presId="urn:microsoft.com/office/officeart/2005/8/layout/vList6"/>
    <dgm:cxn modelId="{5DE18227-3511-427B-BABE-07B2BE595536}" type="presParOf" srcId="{ECD527FD-3BA3-41B8-9FAE-9CEE375CA83F}" destId="{FE4C579F-9EA0-4534-942C-64E191FE9BD0}" srcOrd="1" destOrd="0" presId="urn:microsoft.com/office/officeart/2005/8/layout/vList6"/>
    <dgm:cxn modelId="{DBB202D8-14B7-47D6-A9F3-5C61B2751414}" type="presParOf" srcId="{1968AF45-25BD-4A07-9D48-8599F64242E9}" destId="{72A0791D-3719-4A91-9C64-2B6CA520C3CB}" srcOrd="3" destOrd="0" presId="urn:microsoft.com/office/officeart/2005/8/layout/vList6"/>
    <dgm:cxn modelId="{479219F2-26A8-42E8-BDF8-25B2A9FBDB7F}" type="presParOf" srcId="{1968AF45-25BD-4A07-9D48-8599F64242E9}" destId="{82FD538F-E3E6-46E0-990A-818605F4ECAE}" srcOrd="4" destOrd="0" presId="urn:microsoft.com/office/officeart/2005/8/layout/vList6"/>
    <dgm:cxn modelId="{B9EEE7E9-966B-43FD-B13E-A285DE07B811}" type="presParOf" srcId="{82FD538F-E3E6-46E0-990A-818605F4ECAE}" destId="{AC6FE947-75DE-47B6-8770-C44D5362AAE2}" srcOrd="0" destOrd="0" presId="urn:microsoft.com/office/officeart/2005/8/layout/vList6"/>
    <dgm:cxn modelId="{E9C1D747-F5CD-4499-B8DA-6FB0753104FE}" type="presParOf" srcId="{82FD538F-E3E6-46E0-990A-818605F4ECAE}" destId="{005FF3D5-E65D-4F9E-B1B0-E5007CEB7D4D}" srcOrd="1" destOrd="0" presId="urn:microsoft.com/office/officeart/2005/8/layout/vList6"/>
    <dgm:cxn modelId="{DE351346-A2F5-45F5-96F4-04F46BE2CA07}" type="presParOf" srcId="{1968AF45-25BD-4A07-9D48-8599F64242E9}" destId="{240D9C64-AE63-42AA-8E9D-E3E555381AD5}" srcOrd="5" destOrd="0" presId="urn:microsoft.com/office/officeart/2005/8/layout/vList6"/>
    <dgm:cxn modelId="{E8F9594A-CA19-45AB-8361-59835B8B2A47}" type="presParOf" srcId="{1968AF45-25BD-4A07-9D48-8599F64242E9}" destId="{F6725634-7925-49EC-94AC-14055180547B}" srcOrd="6" destOrd="0" presId="urn:microsoft.com/office/officeart/2005/8/layout/vList6"/>
    <dgm:cxn modelId="{ED7A6779-49F8-494A-88C4-8A7AF39E17EB}" type="presParOf" srcId="{F6725634-7925-49EC-94AC-14055180547B}" destId="{7D64FE66-25A2-4ACF-8C4D-739AC7D3BC0A}" srcOrd="0" destOrd="0" presId="urn:microsoft.com/office/officeart/2005/8/layout/vList6"/>
    <dgm:cxn modelId="{4BD337EE-8DC2-404A-9684-25F8BCB4188E}" type="presParOf" srcId="{F6725634-7925-49EC-94AC-14055180547B}" destId="{A8A3C553-A8F9-4402-8621-47F14878CE9E}"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93ACB9-1636-455A-84B1-E4C864904C46}">
      <dsp:nvSpPr>
        <dsp:cNvPr id="0" name=""/>
        <dsp:cNvSpPr/>
      </dsp:nvSpPr>
      <dsp:spPr>
        <a:xfrm>
          <a:off x="4570458" y="1094"/>
          <a:ext cx="6855687" cy="86793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latin typeface="Times New Roman" panose="02020603050405020304" pitchFamily="18" charset="0"/>
              <a:cs typeface="Times New Roman" panose="02020603050405020304" pitchFamily="18" charset="0"/>
            </a:rPr>
            <a:t>the small group that has the largest effect on </a:t>
          </a:r>
          <a:r>
            <a:rPr lang="en-CA" sz="2400" kern="1200" dirty="0">
              <a:latin typeface="Times New Roman" panose="02020603050405020304" pitchFamily="18" charset="0"/>
              <a:cs typeface="Times New Roman" panose="02020603050405020304" pitchFamily="18" charset="0"/>
            </a:rPr>
            <a:t>performance and revenues</a:t>
          </a:r>
        </a:p>
      </dsp:txBody>
      <dsp:txXfrm>
        <a:off x="4570458" y="109586"/>
        <a:ext cx="6530212" cy="650949"/>
      </dsp:txXfrm>
    </dsp:sp>
    <dsp:sp modelId="{ABD78C48-4409-4DD3-945C-5848ECF62B8C}">
      <dsp:nvSpPr>
        <dsp:cNvPr id="0" name=""/>
        <dsp:cNvSpPr/>
      </dsp:nvSpPr>
      <dsp:spPr>
        <a:xfrm>
          <a:off x="0" y="1094"/>
          <a:ext cx="4570458" cy="867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CA" sz="2800" kern="1200" dirty="0">
              <a:latin typeface="Times New Roman" panose="02020603050405020304" pitchFamily="18" charset="0"/>
              <a:cs typeface="Times New Roman" panose="02020603050405020304" pitchFamily="18" charset="0"/>
            </a:rPr>
            <a:t>Mission-critical</a:t>
          </a:r>
        </a:p>
      </dsp:txBody>
      <dsp:txXfrm>
        <a:off x="42369" y="43463"/>
        <a:ext cx="4485720" cy="783195"/>
      </dsp:txXfrm>
    </dsp:sp>
    <dsp:sp modelId="{FE4C579F-9EA0-4534-942C-64E191FE9BD0}">
      <dsp:nvSpPr>
        <dsp:cNvPr id="0" name=""/>
        <dsp:cNvSpPr/>
      </dsp:nvSpPr>
      <dsp:spPr>
        <a:xfrm>
          <a:off x="4570458" y="955821"/>
          <a:ext cx="6855687" cy="86793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the group with unique skill sets that help to generate competitive advantage</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4570458" y="1064313"/>
        <a:ext cx="6530212" cy="650949"/>
      </dsp:txXfrm>
    </dsp:sp>
    <dsp:sp modelId="{4CB66114-B559-4F7C-9854-2A8F1AB1484A}">
      <dsp:nvSpPr>
        <dsp:cNvPr id="0" name=""/>
        <dsp:cNvSpPr/>
      </dsp:nvSpPr>
      <dsp:spPr>
        <a:xfrm>
          <a:off x="0" y="955821"/>
          <a:ext cx="4570458" cy="867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CA" sz="2800" kern="1200" dirty="0"/>
            <a:t>Differentiators</a:t>
          </a:r>
        </a:p>
      </dsp:txBody>
      <dsp:txXfrm>
        <a:off x="42369" y="998190"/>
        <a:ext cx="4485720" cy="783195"/>
      </dsp:txXfrm>
    </dsp:sp>
    <dsp:sp modelId="{005FF3D5-E65D-4F9E-B1B0-E5007CEB7D4D}">
      <dsp:nvSpPr>
        <dsp:cNvPr id="0" name=""/>
        <dsp:cNvSpPr/>
      </dsp:nvSpPr>
      <dsp:spPr>
        <a:xfrm>
          <a:off x="4570458" y="1910548"/>
          <a:ext cx="6855687" cy="86793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the operatives who keep the organization functioning day to day</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4570458" y="2019040"/>
        <a:ext cx="6530212" cy="650949"/>
      </dsp:txXfrm>
    </dsp:sp>
    <dsp:sp modelId="{AC6FE947-75DE-47B6-8770-C44D5362AAE2}">
      <dsp:nvSpPr>
        <dsp:cNvPr id="0" name=""/>
        <dsp:cNvSpPr/>
      </dsp:nvSpPr>
      <dsp:spPr>
        <a:xfrm>
          <a:off x="0" y="1910548"/>
          <a:ext cx="4570458" cy="867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t>Important</a:t>
          </a:r>
        </a:p>
      </dsp:txBody>
      <dsp:txXfrm>
        <a:off x="42369" y="1952917"/>
        <a:ext cx="4485720" cy="783195"/>
      </dsp:txXfrm>
    </dsp:sp>
    <dsp:sp modelId="{A8A3C553-A8F9-4402-8621-47F14878CE9E}">
      <dsp:nvSpPr>
        <dsp:cNvPr id="0" name=""/>
        <dsp:cNvSpPr/>
      </dsp:nvSpPr>
      <dsp:spPr>
        <a:xfrm>
          <a:off x="4570458" y="2865275"/>
          <a:ext cx="6855687" cy="86793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those with capabilities that can be outsourced,</a:t>
          </a:r>
          <a:r>
            <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retrained, transferred, or terminated</a:t>
          </a:r>
        </a:p>
      </dsp:txBody>
      <dsp:txXfrm>
        <a:off x="4570458" y="2973767"/>
        <a:ext cx="6530212" cy="650949"/>
      </dsp:txXfrm>
    </dsp:sp>
    <dsp:sp modelId="{7D64FE66-25A2-4ACF-8C4D-739AC7D3BC0A}">
      <dsp:nvSpPr>
        <dsp:cNvPr id="0" name=""/>
        <dsp:cNvSpPr/>
      </dsp:nvSpPr>
      <dsp:spPr>
        <a:xfrm>
          <a:off x="0" y="2865275"/>
          <a:ext cx="4570458" cy="867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CA" sz="2800" kern="1200" dirty="0"/>
            <a:t>Movable</a:t>
          </a:r>
        </a:p>
      </dsp:txBody>
      <dsp:txXfrm>
        <a:off x="42369" y="2907644"/>
        <a:ext cx="4485720" cy="783195"/>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4-02-03T00:39:17.698"/>
    </inkml:context>
    <inkml:brush xml:id="br0">
      <inkml:brushProperty name="width" value="0.05292" units="cm"/>
      <inkml:brushProperty name="height" value="0.05292" units="cm"/>
      <inkml:brushProperty name="color" value="#FF0000"/>
    </inkml:brush>
  </inkml:definitions>
  <inkml:trace contextRef="#ctx0" brushRef="#br0">32267 18008 0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95518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915288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541600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16678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1"/>
            <a:ext cx="10972800" cy="582613"/>
          </a:xfrm>
        </p:spPr>
        <p:txBody>
          <a:bodyPr/>
          <a:lstStyle/>
          <a:p>
            <a:r>
              <a:rPr lang="en-US"/>
              <a:t>Click to edit Master title style</a:t>
            </a:r>
          </a:p>
        </p:txBody>
      </p:sp>
      <p:sp>
        <p:nvSpPr>
          <p:cNvPr id="3" name="Rectangle 5">
            <a:extLst>
              <a:ext uri="{FF2B5EF4-FFF2-40B4-BE49-F238E27FC236}">
                <a16:creationId xmlns:a16="http://schemas.microsoft.com/office/drawing/2014/main" id="{0A8969F6-3EDB-4CDD-BEB9-F07868BF6A51}"/>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46D1FD93-610D-43EF-AB53-BA5FE3F26916}"/>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7">
            <a:extLst>
              <a:ext uri="{FF2B5EF4-FFF2-40B4-BE49-F238E27FC236}">
                <a16:creationId xmlns:a16="http://schemas.microsoft.com/office/drawing/2014/main" id="{94C077CD-7DF7-4B62-AE13-8AFB9C8E5E58}"/>
              </a:ext>
            </a:extLst>
          </p:cNvPr>
          <p:cNvSpPr>
            <a:spLocks noGrp="1" noChangeArrowheads="1"/>
          </p:cNvSpPr>
          <p:nvPr>
            <p:ph type="sldNum" sz="quarter" idx="12"/>
          </p:nvPr>
        </p:nvSpPr>
        <p:spPr>
          <a:ln/>
        </p:spPr>
        <p:txBody>
          <a:bodyPr/>
          <a:lstStyle>
            <a:lvl1pPr>
              <a:defRPr/>
            </a:lvl1pPr>
          </a:lstStyle>
          <a:p>
            <a:fld id="{CE2C92BB-D2CF-44F7-BD8F-98C11A3102F8}" type="slidenum">
              <a:rPr lang="en-US" altLang="zh-CN"/>
              <a:pPr/>
              <a:t>‹#›</a:t>
            </a:fld>
            <a:endParaRPr lang="en-US" altLang="zh-CN"/>
          </a:p>
        </p:txBody>
      </p:sp>
    </p:spTree>
    <p:extLst>
      <p:ext uri="{BB962C8B-B14F-4D97-AF65-F5344CB8AC3E}">
        <p14:creationId xmlns:p14="http://schemas.microsoft.com/office/powerpoint/2010/main" val="2892071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6" Type="http://schemas.openxmlformats.org/officeDocument/2006/relationships/image" Target="../media/image17.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02</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Toward Analytics</a:t>
            </a:r>
          </a:p>
          <a:p>
            <a:pPr algn="ctr"/>
            <a:r>
              <a:rPr lang="en-US" sz="3600" b="1" dirty="0">
                <a:solidFill>
                  <a:srgbClr val="00B0F0"/>
                </a:solidFill>
                <a:latin typeface="Times New Roman" panose="02020603050405020304" pitchFamily="18" charset="0"/>
                <a:cs typeface="Times New Roman" panose="02020603050405020304" pitchFamily="18" charset="0"/>
              </a:rPr>
              <a:t>and Prediction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02</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2874" y="4911846"/>
            <a:ext cx="5845521" cy="1906740"/>
          </a:xfrm>
          <a:prstGeom prst="rect">
            <a:avLst/>
          </a:prstGeom>
          <a:noFill/>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Descriptive , Predictive &amp; Prescriptive Analytics—The Model for Predictive Management— Why Analytics Is Important —Measuring What Is Important— Strategic Measures Related To HCM</a:t>
            </a:r>
          </a:p>
          <a:p>
            <a:pPr>
              <a:lnSpc>
                <a:spcPct val="120000"/>
              </a:lnSpc>
            </a:pPr>
            <a:endParaRPr lang="en-US" sz="20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20320" y="1850971"/>
            <a:ext cx="4567364" cy="3156057"/>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This type of analytics reveals and describes relationships and differences between the groups. </a:t>
            </a:r>
          </a:p>
          <a:p>
            <a:pPr>
              <a:lnSpc>
                <a:spcPct val="120000"/>
              </a:lnSpc>
            </a:pPr>
            <a:r>
              <a:rPr lang="en-US" sz="2400" dirty="0">
                <a:latin typeface="Times New Roman" panose="02020603050405020304" pitchFamily="18" charset="0"/>
                <a:cs typeface="Times New Roman" panose="02020603050405020304" pitchFamily="18" charset="0"/>
              </a:rPr>
              <a:t>It can also show past and current behaviors or interests among the groups, but it is limited to exploration rather than prescription.</a:t>
            </a:r>
          </a:p>
        </p:txBody>
      </p:sp>
      <p:sp>
        <p:nvSpPr>
          <p:cNvPr id="17" name="TextBox 16"/>
          <p:cNvSpPr txBox="1"/>
          <p:nvPr/>
        </p:nvSpPr>
        <p:spPr>
          <a:xfrm>
            <a:off x="1133854" y="743566"/>
            <a:ext cx="510761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DESCRIPTIVE ANALYTICS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80754BE3-715B-4B07-AD14-38D064F0882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6883022" y="1774193"/>
            <a:ext cx="5097394" cy="3083395"/>
          </a:xfrm>
          <a:prstGeom prst="rect">
            <a:avLst/>
          </a:prstGeom>
        </p:spPr>
      </p:pic>
    </p:spTree>
    <p:extLst>
      <p:ext uri="{BB962C8B-B14F-4D97-AF65-F5344CB8AC3E}">
        <p14:creationId xmlns:p14="http://schemas.microsoft.com/office/powerpoint/2010/main" val="37535382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95221" y="1381724"/>
            <a:ext cx="4486730" cy="4485652"/>
          </a:xfrm>
          <a:prstGeom prst="rect">
            <a:avLst/>
          </a:prstGeom>
        </p:spPr>
        <p:txBody>
          <a:bodyPr wrap="square">
            <a:spAutoFit/>
          </a:bodyPr>
          <a:lstStyle/>
          <a:p>
            <a:pPr algn="just">
              <a:lnSpc>
                <a:spcPct val="120000"/>
              </a:lnSpc>
            </a:pPr>
            <a:r>
              <a:rPr lang="en-US" sz="2400" dirty="0">
                <a:latin typeface="Times New Roman" panose="02020603050405020304" pitchFamily="18" charset="0"/>
                <a:cs typeface="Times New Roman" panose="02020603050405020304" pitchFamily="18" charset="0"/>
              </a:rPr>
              <a:t>There are many ways to use descriptive models to understand the workforce in detail.</a:t>
            </a:r>
          </a:p>
          <a:p>
            <a:pPr algn="just">
              <a:lnSpc>
                <a:spcPct val="120000"/>
              </a:lnSpc>
            </a:pPr>
            <a:r>
              <a:rPr lang="en-US" sz="2400" dirty="0">
                <a:latin typeface="Times New Roman" panose="02020603050405020304" pitchFamily="18" charset="0"/>
                <a:cs typeface="Times New Roman" panose="02020603050405020304" pitchFamily="18" charset="0"/>
              </a:rPr>
              <a:t>Any group of characteristics can be considered all that is required are the variables that make up</a:t>
            </a:r>
          </a:p>
          <a:p>
            <a:pPr algn="just">
              <a:lnSpc>
                <a:spcPct val="120000"/>
              </a:lnSpc>
            </a:pPr>
            <a:r>
              <a:rPr lang="en-US" sz="2400" dirty="0">
                <a:latin typeface="Times New Roman" panose="02020603050405020304" pitchFamily="18" charset="0"/>
                <a:cs typeface="Times New Roman" panose="02020603050405020304" pitchFamily="18" charset="0"/>
              </a:rPr>
              <a:t>the characteristics (age, education, family status, benefits selections, skills, interests, potential ratings, etc.)</a:t>
            </a:r>
          </a:p>
        </p:txBody>
      </p:sp>
      <p:sp>
        <p:nvSpPr>
          <p:cNvPr id="17" name="TextBox 16"/>
          <p:cNvSpPr txBox="1"/>
          <p:nvPr/>
        </p:nvSpPr>
        <p:spPr>
          <a:xfrm>
            <a:off x="1133854" y="803880"/>
            <a:ext cx="513394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DESCRIPTIVE ANALYTICS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194" name="Picture 2" descr="Market Segmentation and Types: SECOND TERM SS3 COMMERCE">
            <a:extLst>
              <a:ext uri="{FF2B5EF4-FFF2-40B4-BE49-F238E27FC236}">
                <a16:creationId xmlns:a16="http://schemas.microsoft.com/office/drawing/2014/main" id="{9298D466-07E7-4357-B194-A2B6FB73DDD7}"/>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7321555" y="1842662"/>
            <a:ext cx="4285488" cy="4024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87770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346765" y="1373388"/>
            <a:ext cx="8902927" cy="1384995"/>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As an example</a:t>
            </a:r>
            <a:r>
              <a:rPr lang="en-US" sz="2800" dirty="0">
                <a:latin typeface="Times New Roman" panose="02020603050405020304" pitchFamily="18" charset="0"/>
                <a:cs typeface="Times New Roman" panose="02020603050405020304" pitchFamily="18" charset="0"/>
              </a:rPr>
              <a:t>, when dealing with capability planning,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We segment the workforce into four groups for investment purposes. These groups are: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D9533BB-EAD1-431C-82BF-F90C9CF60581}"/>
              </a:ext>
            </a:extLst>
          </p:cNvPr>
          <p:cNvSpPr txBox="1"/>
          <p:nvPr/>
        </p:nvSpPr>
        <p:spPr>
          <a:xfrm>
            <a:off x="2557606" y="975974"/>
            <a:ext cx="6582822" cy="523220"/>
          </a:xfrm>
          <a:prstGeom prst="rect">
            <a:avLst/>
          </a:prstGeom>
          <a:noFill/>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DESCRIPTIVE ANALYTICS</a:t>
            </a:r>
          </a:p>
        </p:txBody>
      </p:sp>
      <p:graphicFrame>
        <p:nvGraphicFramePr>
          <p:cNvPr id="7" name="Diagram 6">
            <a:extLst>
              <a:ext uri="{FF2B5EF4-FFF2-40B4-BE49-F238E27FC236}">
                <a16:creationId xmlns:a16="http://schemas.microsoft.com/office/drawing/2014/main" id="{55DCEE54-6466-4458-B587-0C2343DC5B6C}"/>
              </a:ext>
            </a:extLst>
          </p:cNvPr>
          <p:cNvGraphicFramePr/>
          <p:nvPr>
            <p:extLst>
              <p:ext uri="{D42A27DB-BD31-4B8C-83A1-F6EECF244321}">
                <p14:modId xmlns:p14="http://schemas.microsoft.com/office/powerpoint/2010/main" val="3208094954"/>
              </p:ext>
            </p:extLst>
          </p:nvPr>
        </p:nvGraphicFramePr>
        <p:xfrm>
          <a:off x="618217" y="2758383"/>
          <a:ext cx="11426146" cy="37343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DESCRIPTIVE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8483" y="2176392"/>
            <a:ext cx="5725192"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From the previous categorization, we can make cost-effective investment decisions regarding development, retention, and recognition.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By this segmentation, the organization optimizes its resources that are committed to the workforce.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36" name="Picture 12">
            <a:extLst>
              <a:ext uri="{FF2B5EF4-FFF2-40B4-BE49-F238E27FC236}">
                <a16:creationId xmlns:a16="http://schemas.microsoft.com/office/drawing/2014/main" id="{4B2139F8-68FE-47D0-A65E-3ABCABA01528}"/>
              </a:ext>
            </a:extLst>
          </p:cNvPr>
          <p:cNvPicPr>
            <a:picLocks noChangeAspect="1" noChangeArrowheads="1"/>
          </p:cNvPicPr>
          <p:nvPr/>
        </p:nvPicPr>
        <p:blipFill>
          <a:blip r:embed="rId3">
            <a:clrChange>
              <a:clrFrom>
                <a:srgbClr val="EFEFEF"/>
              </a:clrFrom>
              <a:clrTo>
                <a:srgbClr val="EFEFEF">
                  <a:alpha val="0"/>
                </a:srgbClr>
              </a:clrTo>
            </a:clrChange>
            <a:extLst>
              <a:ext uri="{28A0092B-C50C-407E-A947-70E740481C1C}">
                <a14:useLocalDpi xmlns:a14="http://schemas.microsoft.com/office/drawing/2010/main" val="0"/>
              </a:ext>
            </a:extLst>
          </a:blip>
          <a:srcRect/>
          <a:stretch>
            <a:fillRect/>
          </a:stretch>
        </p:blipFill>
        <p:spPr bwMode="auto">
          <a:xfrm>
            <a:off x="6433943" y="2330310"/>
            <a:ext cx="4572386" cy="3385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9016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CA" sz="2800" b="1" dirty="0">
                <a:latin typeface="Times New Roman" panose="02020603050405020304" pitchFamily="18" charset="0"/>
                <a:cs typeface="Times New Roman" panose="02020603050405020304" pitchFamily="18" charset="0"/>
              </a:rPr>
              <a:t>PREDICTIVE</a:t>
            </a:r>
            <a:r>
              <a:rPr lang="en-US" sz="2800" b="1" dirty="0">
                <a:latin typeface="Times New Roman" panose="02020603050405020304" pitchFamily="18" charset="0"/>
                <a:cs typeface="Times New Roman" panose="02020603050405020304" pitchFamily="18" charset="0"/>
              </a:rPr>
              <a:t>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3349" y="2685196"/>
            <a:ext cx="4858789"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Predictive analytics gives meaning to those patterns for the future.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Predictive analytics expresses the future in terms of probabilities.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Picture 1">
            <a:extLst>
              <a:ext uri="{FF2B5EF4-FFF2-40B4-BE49-F238E27FC236}">
                <a16:creationId xmlns:a16="http://schemas.microsoft.com/office/drawing/2014/main" id="{3BB6D5BD-8A59-4795-82F8-5BDB0C6F117A}"/>
              </a:ext>
            </a:extLst>
          </p:cNvPr>
          <p:cNvPicPr>
            <a:picLocks noChangeAspect="1"/>
          </p:cNvPicPr>
          <p:nvPr/>
        </p:nvPicPr>
        <p:blipFill>
          <a:blip r:embed="rId2"/>
          <a:stretch>
            <a:fillRect/>
          </a:stretch>
        </p:blipFill>
        <p:spPr>
          <a:xfrm>
            <a:off x="5514975" y="2155119"/>
            <a:ext cx="5740942" cy="3310415"/>
          </a:xfrm>
          <a:prstGeom prst="rect">
            <a:avLst/>
          </a:prstGeom>
        </p:spPr>
      </p:pic>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PRESCRIPTIVE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00075" y="2521830"/>
            <a:ext cx="5443395"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form of analysis relates what we know currently to what we want to know about the future. Whereas descriptive analytics reveals current data patterns,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Picture 8">
            <a:extLst>
              <a:ext uri="{FF2B5EF4-FFF2-40B4-BE49-F238E27FC236}">
                <a16:creationId xmlns:a16="http://schemas.microsoft.com/office/drawing/2014/main" id="{F1E1244D-D4B5-4983-A0F2-D8442341F77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996668" y="1900238"/>
            <a:ext cx="5504770" cy="4370412"/>
          </a:xfrm>
          <a:prstGeom prst="rect">
            <a:avLst/>
          </a:prstGeom>
        </p:spPr>
      </p:pic>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PRESCRIPTIVE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705979" y="2101395"/>
            <a:ext cx="5276850" cy="3970318"/>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helps management make decisions that minimize risks and increase ROIs.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No analytic application can predict the future with absolute certainty; but, when properly applied it will substantially reduce variability</a:t>
            </a:r>
          </a:p>
          <a:p>
            <a:endParaRPr lang="en-US" sz="28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EAFBC42-D337-4C59-8750-7F6A6E55ED3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09172" y="2155119"/>
            <a:ext cx="6734554" cy="4137512"/>
          </a:xfrm>
          <a:prstGeom prst="rect">
            <a:avLst/>
          </a:prstGeom>
        </p:spPr>
      </p:pic>
    </p:spTree>
    <p:extLst>
      <p:ext uri="{BB962C8B-B14F-4D97-AF65-F5344CB8AC3E}">
        <p14:creationId xmlns:p14="http://schemas.microsoft.com/office/powerpoint/2010/main" val="8642557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CAUSATION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is the combination of descriptive and prescriptive analytics that we call causal analysis sometimes called causal modeling.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With causal modeling we can find the hidden root cause of a problem or make a business proposition for a human capital investment.</a:t>
            </a:r>
          </a:p>
        </p:txBody>
      </p:sp>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p:cNvSpPr txBox="1"/>
          <p:nvPr/>
        </p:nvSpPr>
        <p:spPr>
          <a:xfrm>
            <a:off x="1188901" y="1355946"/>
            <a:ext cx="9345749" cy="2246769"/>
          </a:xfrm>
          <a:prstGeom prst="rect">
            <a:avLst/>
          </a:prstGeom>
          <a:noFill/>
        </p:spPr>
        <p:txBody>
          <a:bodyPr wrap="square" rtlCol="0">
            <a:spAutoFit/>
          </a:bodyPr>
          <a:lstStyle/>
          <a:p>
            <a:r>
              <a:rPr lang="en-US" sz="2800" dirty="0">
                <a:solidFill>
                  <a:srgbClr val="2D3956"/>
                </a:solidFill>
                <a:latin typeface="Times New Roman" panose="02020603050405020304" pitchFamily="18" charset="0"/>
                <a:cs typeface="Times New Roman" panose="02020603050405020304" pitchFamily="18" charset="0"/>
              </a:rPr>
              <a:t>For e.g. to find and express training’s business value is to survey the trainees, asking them to score their perceived value on a scale of 1 to100 percent; the courseware, from 1 to 5 points; and the delivery, 1 to5 points. Then you put these factors into an equation such as the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Picture 3">
            <a:extLst>
              <a:ext uri="{FF2B5EF4-FFF2-40B4-BE49-F238E27FC236}">
                <a16:creationId xmlns:a16="http://schemas.microsoft.com/office/drawing/2014/main" id="{063F5BC9-874E-447A-9C57-D94CF5002913}"/>
              </a:ext>
            </a:extLst>
          </p:cNvPr>
          <p:cNvPicPr>
            <a:picLocks noChangeAspect="1"/>
          </p:cNvPicPr>
          <p:nvPr/>
        </p:nvPicPr>
        <p:blipFill>
          <a:blip r:embed="rId2"/>
          <a:stretch>
            <a:fillRect/>
          </a:stretch>
        </p:blipFill>
        <p:spPr>
          <a:xfrm>
            <a:off x="1657350" y="3554787"/>
            <a:ext cx="8386763" cy="167443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POWER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096374"/>
            <a:ext cx="10541000"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High-risk decisions have to be made under circumstances that are seldom completely clear.</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For example, what actions are necessary to retain mission-critical talent under certain market conditions?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Would we select incentive compensation, challenging assignments, work-life balance, or rapid promotions?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What data do we have to support such a critical future decision?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If the mission-critical population is large, geographically dispersed, and its technology or customers are changing, who can say which action will have the highest success rate?</a:t>
            </a:r>
          </a:p>
        </p:txBody>
      </p:sp>
    </p:spTree>
    <p:extLst>
      <p:ext uri="{BB962C8B-B14F-4D97-AF65-F5344CB8AC3E}">
        <p14:creationId xmlns:p14="http://schemas.microsoft.com/office/powerpoint/2010/main" val="18164880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POWER OF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55119"/>
            <a:ext cx="10812720"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i="1" dirty="0">
                <a:latin typeface="Times New Roman" panose="02020603050405020304" pitchFamily="18" charset="0"/>
                <a:cs typeface="Times New Roman" panose="02020603050405020304" pitchFamily="18" charset="0"/>
              </a:rPr>
              <a:t>Being able to foretell what is likely to happen with a high degree of probability depends on four things</a:t>
            </a:r>
          </a:p>
          <a:p>
            <a:endParaRPr lang="en-US" sz="2400" i="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Comprehension of past and current events</a:t>
            </a:r>
          </a:p>
          <a:p>
            <a:r>
              <a:rPr lang="en-US" sz="2400" dirty="0">
                <a:latin typeface="Times New Roman" panose="02020603050405020304" pitchFamily="18" charset="0"/>
                <a:cs typeface="Times New Roman" panose="02020603050405020304" pitchFamily="18" charset="0"/>
              </a:rPr>
              <a:t>2. Understanding not only trends but also the drivers behind them</a:t>
            </a:r>
          </a:p>
          <a:p>
            <a:r>
              <a:rPr lang="en-US" sz="2400" dirty="0">
                <a:latin typeface="Times New Roman" panose="02020603050405020304" pitchFamily="18" charset="0"/>
                <a:cs typeface="Times New Roman" panose="02020603050405020304" pitchFamily="18" charset="0"/>
              </a:rPr>
              <a:t>3. Being able to see patterns of consistency as well as change</a:t>
            </a:r>
          </a:p>
          <a:p>
            <a:r>
              <a:rPr lang="en-US" sz="2400" dirty="0">
                <a:latin typeface="Times New Roman" panose="02020603050405020304" pitchFamily="18" charset="0"/>
                <a:cs typeface="Times New Roman" panose="02020603050405020304" pitchFamily="18" charset="0"/>
              </a:rPr>
              <a:t>4. Having tools to describe the probability of something in the</a:t>
            </a:r>
          </a:p>
          <a:p>
            <a:r>
              <a:rPr lang="en-US" sz="2400" dirty="0">
                <a:latin typeface="Times New Roman" panose="02020603050405020304" pitchFamily="18" charset="0"/>
                <a:cs typeface="Times New Roman" panose="02020603050405020304" pitchFamily="18" charset="0"/>
              </a:rPr>
              <a:t>future</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HUMAN RESOURCES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3140" y="2521059"/>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HRA turns human resources metrics toward the future. It takes past and current strategic and operational data and adds leading indicators.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Data on retention, readiness, leadership, and engagement speak to what is likely to come tomorrow.</a:t>
            </a: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1090080"/>
            <a:ext cx="91669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MODEL FOR PREDICTIVE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5500" y="2338120"/>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HCM:21 is the broad strategy that provides the framework for analyzing an organization’s data. It takes brainstorming lists, interview and survey data, and market research and organizes these elements around human, structural, and relational capital phenomena.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By applying HRA tools, predictive management uncovers the connections and interdependencies among organizational activities. </a:t>
            </a:r>
          </a:p>
        </p:txBody>
      </p:sp>
    </p:spTree>
    <p:extLst>
      <p:ext uri="{BB962C8B-B14F-4D97-AF65-F5344CB8AC3E}">
        <p14:creationId xmlns:p14="http://schemas.microsoft.com/office/powerpoint/2010/main" val="42245883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1839D79-F964-4D57-A9CD-CBA6C9928407}"/>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271378" y="487561"/>
            <a:ext cx="6786898" cy="5882877"/>
          </a:xfrm>
          <a:prstGeom prst="rect">
            <a:avLst/>
          </a:prstGeom>
        </p:spPr>
      </p:pic>
      <p:sp>
        <p:nvSpPr>
          <p:cNvPr id="5" name="TextBox 4">
            <a:extLst>
              <a:ext uri="{FF2B5EF4-FFF2-40B4-BE49-F238E27FC236}">
                <a16:creationId xmlns:a16="http://schemas.microsoft.com/office/drawing/2014/main" id="{C6ACE974-1BAA-48FF-8456-1ADB7D5B63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079498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1019069"/>
            <a:ext cx="798309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CRISES IN MEASURING SYSTEMS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608451"/>
            <a:ext cx="10487692" cy="2308324"/>
          </a:xfrm>
          <a:prstGeom prst="rect">
            <a:avLst/>
          </a:prstGeom>
          <a:noFill/>
        </p:spPr>
        <p:txBody>
          <a:bodyPr wrap="square" rtlCol="0">
            <a:spAutoFit/>
          </a:bodyPr>
          <a:lstStyle/>
          <a:p>
            <a:pPr marL="457200" indent="-457200">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The Excess Indicator Crisis</a:t>
            </a:r>
            <a:r>
              <a:rPr lang="en-US" sz="2400" dirty="0">
                <a:latin typeface="Times New Roman" panose="02020603050405020304" pitchFamily="18" charset="0"/>
                <a:cs typeface="Times New Roman" panose="02020603050405020304" pitchFamily="18" charset="0"/>
              </a:rPr>
              <a:t>(too many measures make confusion)</a:t>
            </a:r>
          </a:p>
          <a:p>
            <a:pPr marL="457200" indent="-457200">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The Crisis in Understanding What Measurements and Parameters Mean </a:t>
            </a:r>
            <a:r>
              <a:rPr lang="en-US" sz="2400" dirty="0">
                <a:latin typeface="Times New Roman" panose="02020603050405020304" pitchFamily="18" charset="0"/>
                <a:cs typeface="Times New Roman" panose="02020603050405020304" pitchFamily="18" charset="0"/>
              </a:rPr>
              <a:t>(In many organizations, there is an assumption, one, that cost reduction is good, or else that increasing productivity levels is good. The problem is that these two assumptions are not always true in every case. </a:t>
            </a:r>
          </a:p>
          <a:p>
            <a:pPr marL="457200" indent="-457200">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7" name="Ink 6">
                <a:extLst>
                  <a:ext uri="{FF2B5EF4-FFF2-40B4-BE49-F238E27FC236}">
                    <a16:creationId xmlns:a16="http://schemas.microsoft.com/office/drawing/2014/main" id="{60BA5F4C-FEEE-420F-8F9B-7F9493F3D9B6}"/>
                  </a:ext>
                </a:extLst>
              </p14:cNvPr>
              <p14:cNvContentPartPr/>
              <p14:nvPr/>
            </p14:nvContentPartPr>
            <p14:xfrm>
              <a:off x="11616120" y="6482880"/>
              <a:ext cx="360" cy="360"/>
            </p14:xfrm>
          </p:contentPart>
        </mc:Choice>
        <mc:Fallback xmlns="">
          <p:pic>
            <p:nvPicPr>
              <p:cNvPr id="7" name="Ink 6">
                <a:extLst>
                  <a:ext uri="{FF2B5EF4-FFF2-40B4-BE49-F238E27FC236}">
                    <a16:creationId xmlns:a16="http://schemas.microsoft.com/office/drawing/2014/main" id="{60BA5F4C-FEEE-420F-8F9B-7F9493F3D9B6}"/>
                  </a:ext>
                </a:extLst>
              </p:cNvPr>
              <p:cNvPicPr/>
              <p:nvPr/>
            </p:nvPicPr>
            <p:blipFill>
              <a:blip r:embed="rId6"/>
              <a:stretch>
                <a:fillRect/>
              </a:stretch>
            </p:blipFill>
            <p:spPr>
              <a:xfrm>
                <a:off x="11606760" y="6473520"/>
                <a:ext cx="19080" cy="19080"/>
              </a:xfrm>
              <a:prstGeom prst="rect">
                <a:avLst/>
              </a:prstGeom>
            </p:spPr>
          </p:pic>
        </mc:Fallback>
      </mc:AlternateContent>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CRISES IN MEASURING SYSTEMS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18044" y="2680914"/>
            <a:ext cx="10555911" cy="2308324"/>
          </a:xfrm>
          <a:prstGeom prst="rect">
            <a:avLst/>
          </a:prstGeom>
          <a:noFill/>
        </p:spPr>
        <p:txBody>
          <a:bodyPr wrap="square" rtlCol="0">
            <a:spAutoFit/>
          </a:bodyPr>
          <a:lstStyle/>
          <a:p>
            <a:pPr marL="457200" indent="-457200">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The Crisis of Extremes </a:t>
            </a:r>
            <a:r>
              <a:rPr lang="en-US" sz="2400" dirty="0">
                <a:latin typeface="Times New Roman" panose="02020603050405020304" pitchFamily="18" charset="0"/>
                <a:cs typeface="Times New Roman" panose="02020603050405020304" pitchFamily="18" charset="0"/>
              </a:rPr>
              <a:t>(Benchmarking to prevent the ‘‘self-centeredness disease’’ )</a:t>
            </a:r>
          </a:p>
          <a:p>
            <a:pPr marL="457200" indent="-457200">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The Crisis of Putting Process Measurement Ahead of Results Measurement </a:t>
            </a:r>
            <a:r>
              <a:rPr lang="en-US" sz="2400" dirty="0">
                <a:latin typeface="Times New Roman" panose="02020603050405020304" pitchFamily="18" charset="0"/>
                <a:cs typeface="Times New Roman" panose="02020603050405020304" pitchFamily="18" charset="0"/>
              </a:rPr>
              <a:t>(In many organizations, the administrative cost of paying salaries is a clearer indicator than staff performance levels and how much the cost of salary administration affects the company’s overall profitability.)</a:t>
            </a:r>
            <a:endParaRPr lang="en-US"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CRISES IN MEASURING SYSTEMS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532565"/>
            <a:ext cx="10541000" cy="3046988"/>
          </a:xfrm>
          <a:prstGeom prst="rect">
            <a:avLst/>
          </a:prstGeom>
          <a:noFill/>
        </p:spPr>
        <p:txBody>
          <a:bodyPr wrap="square" rtlCol="0">
            <a:spAutoFit/>
          </a:bodyPr>
          <a:lstStyle/>
          <a:p>
            <a:pPr marL="457200" indent="-457200">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The Crisis in Thinking That Everything Measured Equals Everything Existing and That Everything That Is Measured Can Be Managed</a:t>
            </a:r>
            <a:r>
              <a:rPr lang="en-US" sz="2400" dirty="0">
                <a:solidFill>
                  <a:srgbClr val="002060"/>
                </a:solidFill>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Employee satisfaction , interpersonal relationships,)</a:t>
            </a:r>
          </a:p>
          <a:p>
            <a:pPr marL="342900" indent="-342900">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The Crisis of Rearview-Mirror Vision</a:t>
            </a:r>
            <a:r>
              <a:rPr lang="en-US" sz="2400" dirty="0">
                <a:latin typeface="Times New Roman" panose="02020603050405020304" pitchFamily="18" charset="0"/>
                <a:cs typeface="Times New Roman" panose="02020603050405020304" pitchFamily="18" charset="0"/>
              </a:rPr>
              <a:t>(Most measurements are based on the past—an unchanged past. Information about the past is important as long as it helps us understand the present and enables us to make decisions about the future)</a:t>
            </a:r>
          </a:p>
          <a:p>
            <a:endParaRPr lang="en-US"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027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WHAT IS IMPORTANT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712962"/>
            <a:ext cx="10622586"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That which is measured should</a:t>
            </a:r>
          </a:p>
          <a:p>
            <a:pPr marL="1371600" lvl="2"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 Possess obvious consistency </a:t>
            </a:r>
            <a:r>
              <a:rPr lang="en-US" sz="2400" dirty="0">
                <a:latin typeface="Times New Roman" panose="02020603050405020304" pitchFamily="18" charset="0"/>
                <a:cs typeface="Times New Roman" panose="02020603050405020304" pitchFamily="18" charset="0"/>
              </a:rPr>
              <a:t>(two or more people should be able to interpret the information provided by the measurement in the same way)</a:t>
            </a:r>
          </a:p>
          <a:p>
            <a:pPr marL="1371600" lvl="2"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be important and should provide added value</a:t>
            </a:r>
            <a:r>
              <a:rPr lang="en-US" sz="2400" dirty="0">
                <a:latin typeface="Times New Roman" panose="02020603050405020304" pitchFamily="18" charset="0"/>
                <a:cs typeface="Times New Roman" panose="02020603050405020304" pitchFamily="18" charset="0"/>
              </a:rPr>
              <a:t>. For example, measuring staff satisfaction is important and valuable.</a:t>
            </a:r>
          </a:p>
          <a:p>
            <a:pPr marL="1371600" lvl="2"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be limited to a few, which allows focusing</a:t>
            </a:r>
            <a:r>
              <a:rPr lang="en-US" sz="2400" dirty="0">
                <a:latin typeface="Times New Roman" panose="02020603050405020304" pitchFamily="18" charset="0"/>
                <a:cs typeface="Times New Roman" panose="02020603050405020304" pitchFamily="18" charset="0"/>
              </a:rPr>
              <a:t>, and should be associated with the company’s strategic concerns</a:t>
            </a: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VALUE CHAIN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78C0E4BC-1126-47FC-ACD7-A1A45295C88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563051" y="1231789"/>
            <a:ext cx="6482501" cy="5460952"/>
          </a:xfrm>
          <a:prstGeom prst="rect">
            <a:avLst/>
          </a:prstGeom>
        </p:spPr>
      </p:pic>
      <p:sp>
        <p:nvSpPr>
          <p:cNvPr id="12" name="TextBox 11">
            <a:extLst>
              <a:ext uri="{FF2B5EF4-FFF2-40B4-BE49-F238E27FC236}">
                <a16:creationId xmlns:a16="http://schemas.microsoft.com/office/drawing/2014/main" id="{9B459071-9D20-4B06-8332-043EA0DC036F}"/>
              </a:ext>
            </a:extLst>
          </p:cNvPr>
          <p:cNvSpPr txBox="1"/>
          <p:nvPr/>
        </p:nvSpPr>
        <p:spPr>
          <a:xfrm>
            <a:off x="302898" y="2168426"/>
            <a:ext cx="5241727" cy="4524315"/>
          </a:xfrm>
          <a:prstGeom prst="rect">
            <a:avLst/>
          </a:prstGeom>
          <a:noFill/>
        </p:spPr>
        <p:txBody>
          <a:bodyPr wrap="square">
            <a:spAutoFit/>
          </a:bodyPr>
          <a:lstStyle/>
          <a:p>
            <a:pPr marL="342900" indent="-342900" algn="just">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This value chain has three stages. </a:t>
            </a:r>
          </a:p>
          <a:p>
            <a:pPr marL="342900" indent="-3429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The basement</a:t>
            </a:r>
            <a:r>
              <a:rPr lang="en-US" sz="2400" i="1" dirty="0">
                <a:latin typeface="Times New Roman" panose="02020603050405020304" pitchFamily="18" charset="0"/>
                <a:cs typeface="Times New Roman" panose="02020603050405020304" pitchFamily="18" charset="0"/>
              </a:rPr>
              <a:t>, or ‘‘</a:t>
            </a:r>
            <a:r>
              <a:rPr lang="en-US" sz="2400" b="1" i="1" dirty="0">
                <a:latin typeface="Times New Roman" panose="02020603050405020304" pitchFamily="18" charset="0"/>
                <a:cs typeface="Times New Roman" panose="02020603050405020304" pitchFamily="18" charset="0"/>
              </a:rPr>
              <a:t>Past</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represents the consequences of previous actions or decisions like the financial information you can get from a balance sheet. </a:t>
            </a:r>
          </a:p>
          <a:p>
            <a:pPr marL="342900" indent="-3429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The ground floor, or ‘‘Present,’’ </a:t>
            </a:r>
            <a:r>
              <a:rPr lang="en-US" sz="2400" dirty="0">
                <a:latin typeface="Times New Roman" panose="02020603050405020304" pitchFamily="18" charset="0"/>
                <a:cs typeface="Times New Roman" panose="02020603050405020304" pitchFamily="18" charset="0"/>
              </a:rPr>
              <a:t>represents the current reality. </a:t>
            </a:r>
          </a:p>
          <a:p>
            <a:pPr marL="342900" indent="-3429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The first floor, or ‘‘Future,’’ </a:t>
            </a:r>
            <a:r>
              <a:rPr lang="en-US" sz="2400" dirty="0">
                <a:latin typeface="Times New Roman" panose="02020603050405020304" pitchFamily="18" charset="0"/>
                <a:cs typeface="Times New Roman" panose="02020603050405020304" pitchFamily="18" charset="0"/>
              </a:rPr>
              <a:t>represents the levers that build the next times. The figure illustrates what the important fields </a:t>
            </a:r>
            <a:endParaRPr lang="en-C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30761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VALUE CHAIN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9765" y="2763890"/>
            <a:ext cx="10541000" cy="1938992"/>
          </a:xfrm>
          <a:prstGeom prst="rect">
            <a:avLst/>
          </a:prstGeom>
          <a:noFill/>
        </p:spPr>
        <p:txBody>
          <a:bodyPr wrap="square" rtlCol="0">
            <a:spAutoFit/>
          </a:bodyPr>
          <a:lstStyle/>
          <a:p>
            <a:pPr marL="457200" indent="-4572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First, there is a number and cost field</a:t>
            </a:r>
            <a:r>
              <a:rPr lang="en-US" sz="2400" dirty="0">
                <a:latin typeface="Times New Roman" panose="02020603050405020304" pitchFamily="18" charset="0"/>
                <a:cs typeface="Times New Roman" panose="02020603050405020304" pitchFamily="18" charset="0"/>
              </a:rPr>
              <a: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company’s staff and working costs are figures that generally refer to the past.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HRM generates the impacts that can be seen in this field.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chart’s specificity depends on the nature of the business, on the strategic concerns, or on the form that added value takes. </a:t>
            </a: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VALUE CHAIN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38182" y="2553226"/>
            <a:ext cx="10487692" cy="1938992"/>
          </a:xfrm>
          <a:prstGeom prst="rect">
            <a:avLst/>
          </a:prstGeom>
          <a:noFill/>
        </p:spPr>
        <p:txBody>
          <a:bodyPr wrap="square" rtlCol="0">
            <a:spAutoFit/>
          </a:bodyPr>
          <a:lstStyle/>
          <a:p>
            <a:pPr marL="457200" indent="-4572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Second, is the performance field.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shows what is currently being achieved and how it is being achieved.</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HRM actions and initiatives should be aimed at improving performance.</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HRM works, so that every person, every group, and the organization as a whole can reach the objectives that have been set.</a:t>
            </a:r>
          </a:p>
        </p:txBody>
      </p:sp>
    </p:spTree>
    <p:extLst>
      <p:ext uri="{BB962C8B-B14F-4D97-AF65-F5344CB8AC3E}">
        <p14:creationId xmlns:p14="http://schemas.microsoft.com/office/powerpoint/2010/main" val="1495273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VALUE CHAIN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68852"/>
            <a:ext cx="10668000" cy="3046988"/>
          </a:xfrm>
          <a:prstGeom prst="rect">
            <a:avLst/>
          </a:prstGeom>
          <a:noFill/>
        </p:spPr>
        <p:txBody>
          <a:bodyPr wrap="square" rtlCol="0">
            <a:spAutoFit/>
          </a:bodyPr>
          <a:lstStyle/>
          <a:p>
            <a:pPr marL="457200" indent="-4572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Third element, which also belongs to the present, is the satisfaction field</a:t>
            </a:r>
          </a:p>
          <a:p>
            <a:pPr marL="914400" lvl="1"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Relationship between performance and satisfaction, </a:t>
            </a:r>
          </a:p>
          <a:p>
            <a:pPr marL="914400" lvl="1"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People who work well are satisfied, and when they are satisfied, they work better. </a:t>
            </a:r>
          </a:p>
          <a:p>
            <a:pPr marL="914400" lvl="1"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To achieve this satisfaction, people’s ‘‘engagement,’’ or commitment, should be developed. </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8395925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VALUE CHAIN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89640" y="2582019"/>
            <a:ext cx="10812720" cy="3046988"/>
          </a:xfrm>
          <a:prstGeom prst="rect">
            <a:avLst/>
          </a:prstGeom>
          <a:noFill/>
        </p:spPr>
        <p:txBody>
          <a:bodyPr wrap="square" rtlCol="0">
            <a:spAutoFit/>
          </a:bodyPr>
          <a:lstStyle/>
          <a:p>
            <a:pPr marL="457200" indent="-4572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Fourth field, which is related to the future, the sustainability field.</a:t>
            </a:r>
            <a:r>
              <a:rPr lang="en-US" sz="2400" dirty="0">
                <a:latin typeface="Times New Roman" panose="02020603050405020304" pitchFamily="18" charset="0"/>
                <a:cs typeface="Times New Roman" panose="02020603050405020304" pitchFamily="18" charset="0"/>
              </a:rPr>
              <a:t> </a:t>
            </a:r>
          </a:p>
          <a:p>
            <a:pPr marL="914400" lvl="1"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Two elements and two concepts are used for its analysis. </a:t>
            </a:r>
          </a:p>
          <a:p>
            <a:pPr marL="800100" lvl="1"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elements are </a:t>
            </a:r>
            <a:r>
              <a:rPr lang="en-US" sz="2400" b="1" i="1" dirty="0">
                <a:latin typeface="Times New Roman" panose="02020603050405020304" pitchFamily="18" charset="0"/>
                <a:cs typeface="Times New Roman" panose="02020603050405020304" pitchFamily="18" charset="0"/>
              </a:rPr>
              <a:t>talent</a:t>
            </a:r>
            <a:r>
              <a:rPr lang="en-US" sz="2400" dirty="0">
                <a:latin typeface="Times New Roman" panose="02020603050405020304" pitchFamily="18" charset="0"/>
                <a:cs typeface="Times New Roman" panose="02020603050405020304" pitchFamily="18" charset="0"/>
              </a:rPr>
              <a:t> and </a:t>
            </a:r>
            <a:r>
              <a:rPr lang="en-US" sz="2400" b="1" i="1" dirty="0">
                <a:latin typeface="Times New Roman" panose="02020603050405020304" pitchFamily="18" charset="0"/>
                <a:cs typeface="Times New Roman" panose="02020603050405020304" pitchFamily="18" charset="0"/>
              </a:rPr>
              <a:t>organizational knowledge.</a:t>
            </a:r>
          </a:p>
          <a:p>
            <a:pPr marL="800100" lvl="1"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 instance, talent could be the percentage of key positions that have an identified successor, or the percentage of promotions granted, </a:t>
            </a:r>
          </a:p>
          <a:p>
            <a:pPr marL="800100" lvl="1"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Similarly, the number of patents, technical documents, papers, databases, or manuals produced by a company increases its intellectual capital.</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8355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D95B3494-DD2B-4C16-8512-CAE7A2702F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Human Resources KPIs:</a:t>
            </a:r>
          </a:p>
          <a:p>
            <a:pPr algn="ctr"/>
            <a:endParaRPr lang="en-US"/>
          </a:p>
          <a:p>
            <a:pPr algn="ctr"/>
            <a:r>
              <a:rPr lang="en-US"/>
              <a:t>Employee satisfaction: Level of employee happiness and engagement.</a:t>
            </a:r>
          </a:p>
          <a:p>
            <a:pPr algn="ctr"/>
            <a:r>
              <a:rPr lang="en-US"/>
              <a:t>Time to hire: Average time it takes to fill a vacant position.</a:t>
            </a:r>
          </a:p>
          <a:p>
            <a:pPr algn="ctr"/>
            <a:r>
              <a:rPr lang="en-US"/>
              <a:t>Employee turnover rate: Percentage of employees who leave the company over a given period.</a:t>
            </a:r>
          </a:p>
          <a:p>
            <a:pPr algn="ctr"/>
            <a:r>
              <a:rPr lang="en-US"/>
              <a:t>Training completion rate: Percentage of employees who complete mandatory or optional training.</a:t>
            </a:r>
          </a:p>
          <a:p>
            <a:pPr algn="ctr"/>
            <a:r>
              <a:rPr lang="en-US"/>
              <a:t>Diversity and inclusion metrics: Representation of different groups of people within the workforce.</a:t>
            </a: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MEASURES RELATED TO HCM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F01FD3D8-C062-4DA8-9B6A-6A0357330F75}"/>
              </a:ext>
            </a:extLst>
          </p:cNvPr>
          <p:cNvSpPr txBox="1"/>
          <p:nvPr/>
        </p:nvSpPr>
        <p:spPr>
          <a:xfrm>
            <a:off x="617280" y="1925770"/>
            <a:ext cx="10812721" cy="3508653"/>
          </a:xfrm>
          <a:prstGeom prst="rect">
            <a:avLst/>
          </a:prstGeom>
          <a:noFill/>
        </p:spPr>
        <p:txBody>
          <a:bodyPr wrap="square">
            <a:spAutoFit/>
          </a:bodyPr>
          <a:lstStyle/>
          <a:p>
            <a:pPr marL="457200" indent="-457200" algn="ctr">
              <a:buFont typeface="Courier New" panose="02070309020205020404" pitchFamily="49" charset="0"/>
              <a:buChar char="o"/>
            </a:pPr>
            <a:r>
              <a:rPr lang="en-US" sz="2800" b="1" i="0" dirty="0">
                <a:solidFill>
                  <a:srgbClr val="FF0000"/>
                </a:solidFill>
                <a:effectLst/>
                <a:latin typeface="Times New Roman" panose="02020603050405020304" pitchFamily="18" charset="0"/>
                <a:cs typeface="Times New Roman" panose="02020603050405020304" pitchFamily="18" charset="0"/>
              </a:rPr>
              <a:t>KPIs</a:t>
            </a:r>
          </a:p>
          <a:p>
            <a:r>
              <a:rPr lang="en-US" sz="2400" b="0" i="0" dirty="0">
                <a:solidFill>
                  <a:srgbClr val="111111"/>
                </a:solidFill>
                <a:effectLst/>
                <a:latin typeface="Times New Roman" panose="02020603050405020304" pitchFamily="18" charset="0"/>
                <a:cs typeface="Times New Roman" panose="02020603050405020304" pitchFamily="18" charset="0"/>
              </a:rPr>
              <a:t>Also referred to as key success indicators (KSIs), KPIs vary between companies and between industries, depending on performance criteria. </a:t>
            </a:r>
          </a:p>
          <a:p>
            <a:r>
              <a:rPr lang="en-US" sz="2400" b="1" i="0" dirty="0">
                <a:solidFill>
                  <a:srgbClr val="111111"/>
                </a:solidFill>
                <a:effectLst/>
                <a:latin typeface="Times New Roman" panose="02020603050405020304" pitchFamily="18" charset="0"/>
                <a:cs typeface="Times New Roman" panose="02020603050405020304" pitchFamily="18" charset="0"/>
              </a:rPr>
              <a:t>Human Resources KPIs:</a:t>
            </a:r>
          </a:p>
          <a:p>
            <a:pPr marL="342900" indent="-342900">
              <a:buFont typeface="Arial" panose="020B0604020202020204" pitchFamily="34" charset="0"/>
              <a:buChar char="•"/>
            </a:pPr>
            <a:r>
              <a:rPr lang="en-US" sz="2000" b="1" i="0" dirty="0">
                <a:solidFill>
                  <a:srgbClr val="111111"/>
                </a:solidFill>
                <a:effectLst/>
                <a:latin typeface="Times New Roman" panose="02020603050405020304" pitchFamily="18" charset="0"/>
                <a:cs typeface="Times New Roman" panose="02020603050405020304" pitchFamily="18" charset="0"/>
              </a:rPr>
              <a:t>Employee satisfaction: </a:t>
            </a:r>
            <a:r>
              <a:rPr lang="en-US" sz="2000" b="0" i="0" dirty="0">
                <a:solidFill>
                  <a:srgbClr val="111111"/>
                </a:solidFill>
                <a:effectLst/>
                <a:latin typeface="Times New Roman" panose="02020603050405020304" pitchFamily="18" charset="0"/>
                <a:cs typeface="Times New Roman" panose="02020603050405020304" pitchFamily="18" charset="0"/>
              </a:rPr>
              <a:t>Level of employee happiness and engagement.</a:t>
            </a:r>
          </a:p>
          <a:p>
            <a:pPr marL="342900" indent="-342900">
              <a:buFont typeface="Arial" panose="020B0604020202020204" pitchFamily="34" charset="0"/>
              <a:buChar char="•"/>
            </a:pPr>
            <a:r>
              <a:rPr lang="en-US" sz="2000" b="1" i="0" dirty="0">
                <a:solidFill>
                  <a:srgbClr val="111111"/>
                </a:solidFill>
                <a:effectLst/>
                <a:latin typeface="Times New Roman" panose="02020603050405020304" pitchFamily="18" charset="0"/>
                <a:cs typeface="Times New Roman" panose="02020603050405020304" pitchFamily="18" charset="0"/>
              </a:rPr>
              <a:t>Time to hire: </a:t>
            </a:r>
            <a:r>
              <a:rPr lang="en-US" sz="2000" b="0" i="0" dirty="0">
                <a:solidFill>
                  <a:srgbClr val="111111"/>
                </a:solidFill>
                <a:effectLst/>
                <a:latin typeface="Times New Roman" panose="02020603050405020304" pitchFamily="18" charset="0"/>
                <a:cs typeface="Times New Roman" panose="02020603050405020304" pitchFamily="18" charset="0"/>
              </a:rPr>
              <a:t>Average time it takes to fill a vacant position.</a:t>
            </a:r>
          </a:p>
          <a:p>
            <a:pPr marL="342900" indent="-342900">
              <a:buFont typeface="Arial" panose="020B0604020202020204" pitchFamily="34" charset="0"/>
              <a:buChar char="•"/>
            </a:pPr>
            <a:r>
              <a:rPr lang="en-US" sz="2000" b="1" i="0" dirty="0">
                <a:solidFill>
                  <a:srgbClr val="111111"/>
                </a:solidFill>
                <a:effectLst/>
                <a:latin typeface="Times New Roman" panose="02020603050405020304" pitchFamily="18" charset="0"/>
                <a:cs typeface="Times New Roman" panose="02020603050405020304" pitchFamily="18" charset="0"/>
              </a:rPr>
              <a:t>Employee turnover rate: </a:t>
            </a:r>
            <a:r>
              <a:rPr lang="en-US" sz="2000" b="0" i="0" dirty="0">
                <a:solidFill>
                  <a:srgbClr val="111111"/>
                </a:solidFill>
                <a:effectLst/>
                <a:latin typeface="Times New Roman" panose="02020603050405020304" pitchFamily="18" charset="0"/>
                <a:cs typeface="Times New Roman" panose="02020603050405020304" pitchFamily="18" charset="0"/>
              </a:rPr>
              <a:t>Percentage of employees who leave the company over a given period.</a:t>
            </a:r>
          </a:p>
          <a:p>
            <a:pPr marL="342900" indent="-342900">
              <a:buFont typeface="Arial" panose="020B0604020202020204" pitchFamily="34" charset="0"/>
              <a:buChar char="•"/>
            </a:pPr>
            <a:r>
              <a:rPr lang="en-US" sz="2000" b="1" i="0" dirty="0">
                <a:solidFill>
                  <a:srgbClr val="111111"/>
                </a:solidFill>
                <a:effectLst/>
                <a:latin typeface="Times New Roman" panose="02020603050405020304" pitchFamily="18" charset="0"/>
                <a:cs typeface="Times New Roman" panose="02020603050405020304" pitchFamily="18" charset="0"/>
              </a:rPr>
              <a:t>Training completion rate: </a:t>
            </a:r>
            <a:r>
              <a:rPr lang="en-US" sz="2000" b="0" i="0" dirty="0">
                <a:solidFill>
                  <a:srgbClr val="111111"/>
                </a:solidFill>
                <a:effectLst/>
                <a:latin typeface="Times New Roman" panose="02020603050405020304" pitchFamily="18" charset="0"/>
                <a:cs typeface="Times New Roman" panose="02020603050405020304" pitchFamily="18" charset="0"/>
              </a:rPr>
              <a:t>Percentage of employees who complete mandatory or optional training.</a:t>
            </a:r>
          </a:p>
          <a:p>
            <a:pPr marL="342900" indent="-342900">
              <a:buFont typeface="Arial" panose="020B0604020202020204" pitchFamily="34" charset="0"/>
              <a:buChar char="•"/>
            </a:pPr>
            <a:r>
              <a:rPr lang="en-US" sz="2000" b="1" i="0" dirty="0">
                <a:solidFill>
                  <a:srgbClr val="111111"/>
                </a:solidFill>
                <a:effectLst/>
                <a:latin typeface="Times New Roman" panose="02020603050405020304" pitchFamily="18" charset="0"/>
                <a:cs typeface="Times New Roman" panose="02020603050405020304" pitchFamily="18" charset="0"/>
              </a:rPr>
              <a:t>Diversity and inclusion metrics: </a:t>
            </a:r>
            <a:r>
              <a:rPr lang="en-US" sz="2000" b="0" i="0" dirty="0">
                <a:solidFill>
                  <a:srgbClr val="111111"/>
                </a:solidFill>
                <a:effectLst/>
                <a:latin typeface="Times New Roman" panose="02020603050405020304" pitchFamily="18" charset="0"/>
                <a:cs typeface="Times New Roman" panose="02020603050405020304" pitchFamily="18" charset="0"/>
              </a:rPr>
              <a:t>Representation of different groups of people within the workforce</a:t>
            </a:r>
            <a:r>
              <a:rPr lang="en-US" sz="2400" b="0" i="0" dirty="0">
                <a:solidFill>
                  <a:srgbClr val="111111"/>
                </a:solidFill>
                <a:effectLst/>
                <a:latin typeface="Times New Roman" panose="02020603050405020304" pitchFamily="18" charset="0"/>
                <a:cs typeface="Times New Roman" panose="02020603050405020304" pitchFamily="18" charset="0"/>
              </a:rPr>
              <a:t>.</a:t>
            </a:r>
          </a:p>
          <a:p>
            <a:endParaRPr lang="en-US" dirty="0">
              <a:solidFill>
                <a:srgbClr val="11111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8316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C8629B3-3420-40B4-9A5E-0803131906BF}"/>
              </a:ext>
            </a:extLst>
          </p:cNvPr>
          <p:cNvPicPr>
            <a:picLocks noChangeAspect="1"/>
          </p:cNvPicPr>
          <p:nvPr/>
        </p:nvPicPr>
        <p:blipFill>
          <a:blip r:embed="rId2"/>
          <a:stretch>
            <a:fillRect/>
          </a:stretch>
        </p:blipFill>
        <p:spPr>
          <a:xfrm>
            <a:off x="1343026" y="514350"/>
            <a:ext cx="8299252" cy="5978076"/>
          </a:xfrm>
          <a:prstGeom prst="rect">
            <a:avLst/>
          </a:prstGeom>
        </p:spPr>
      </p:pic>
    </p:spTree>
    <p:extLst>
      <p:ext uri="{BB962C8B-B14F-4D97-AF65-F5344CB8AC3E}">
        <p14:creationId xmlns:p14="http://schemas.microsoft.com/office/powerpoint/2010/main" val="33482472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53545" y="2076092"/>
            <a:ext cx="10159080" cy="4216539"/>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KPIs</a:t>
            </a: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KPIs to Monitor Company Health</a:t>
            </a:r>
          </a:p>
          <a:p>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Use few KPIs in each of the 4 categories: </a:t>
            </a:r>
            <a:r>
              <a:rPr lang="en-US" sz="2400" b="1" i="1" dirty="0">
                <a:latin typeface="Times New Roman" panose="02020603050405020304" pitchFamily="18" charset="0"/>
                <a:cs typeface="Times New Roman" panose="02020603050405020304" pitchFamily="18" charset="0"/>
              </a:rPr>
              <a:t>Employees, Customers, Processes, and Revenue</a:t>
            </a:r>
            <a:r>
              <a:rPr lang="en-US" sz="2400" dirty="0">
                <a:latin typeface="Times New Roman" panose="02020603050405020304" pitchFamily="18" charset="0"/>
                <a:cs typeface="Times New Roman" panose="02020603050405020304" pitchFamily="18" charset="0"/>
              </a:rPr>
              <a:t>. These fall under the disciplines of human resources, customer satisfaction, business processes, and business strategy.</a:t>
            </a: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KPIs to Measure Progress Over Time </a:t>
            </a:r>
          </a:p>
          <a:p>
            <a:r>
              <a:rPr lang="en-US" sz="2400" dirty="0">
                <a:latin typeface="Times New Roman" panose="02020603050405020304" pitchFamily="18" charset="0"/>
                <a:cs typeface="Times New Roman" panose="02020603050405020304" pitchFamily="18" charset="0"/>
              </a:rPr>
              <a:t>A key performance indicator (KPI) is any measurable result that indicates whether an organization is meeting its objectives. </a:t>
            </a:r>
          </a:p>
          <a:p>
            <a:r>
              <a:rPr lang="en-US" sz="2400" dirty="0">
                <a:latin typeface="Times New Roman" panose="02020603050405020304" pitchFamily="18" charset="0"/>
                <a:cs typeface="Times New Roman" panose="02020603050405020304" pitchFamily="18" charset="0"/>
              </a:rPr>
              <a:t>It could be revenue, gross margin, number of locations, number of employees, customer satisfaction, product quality, employee productivity,</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407794" y="1125780"/>
            <a:ext cx="806494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STRATEGIC MEASURES RELATED TO HCM</a:t>
            </a:r>
          </a:p>
        </p:txBody>
      </p:sp>
    </p:spTree>
    <p:extLst>
      <p:ext uri="{BB962C8B-B14F-4D97-AF65-F5344CB8AC3E}">
        <p14:creationId xmlns:p14="http://schemas.microsoft.com/office/powerpoint/2010/main" val="2804752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942308" y="2075397"/>
            <a:ext cx="10280393" cy="3847207"/>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KPIs</a:t>
            </a: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KPIs to Make Adjustments and Stay on Track </a:t>
            </a:r>
          </a:p>
          <a:p>
            <a:r>
              <a:rPr lang="en-US" sz="2400" dirty="0">
                <a:latin typeface="Times New Roman" panose="02020603050405020304" pitchFamily="18" charset="0"/>
                <a:cs typeface="Times New Roman" panose="02020603050405020304" pitchFamily="18" charset="0"/>
              </a:rPr>
              <a:t>you should also monitor your leading indicator KPIs to see how close you are to achieving your goals.</a:t>
            </a:r>
          </a:p>
          <a:p>
            <a:pPr marL="457200" indent="-4572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KPIs to Solve Problems or Tackle Opportunities </a:t>
            </a: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KPIs to Analyze Patterns Over Time</a:t>
            </a:r>
          </a:p>
          <a:p>
            <a:r>
              <a:rPr lang="en-US" sz="2400" dirty="0">
                <a:latin typeface="Times New Roman" panose="02020603050405020304" pitchFamily="18" charset="0"/>
                <a:cs typeface="Times New Roman" panose="02020603050405020304" pitchFamily="18" charset="0"/>
              </a:rPr>
              <a:t>If you measure the same KPIs quarter over quarter, you can begin to detect patterns in your numbers. There are countless ways these patterns can help you in your business. Maybe you can predict when your slowest quarter will be and use that time to do a system update or company-wide training initiative. </a:t>
            </a: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9" name="TextBox 18">
            <a:extLst>
              <a:ext uri="{FF2B5EF4-FFF2-40B4-BE49-F238E27FC236}">
                <a16:creationId xmlns:a16="http://schemas.microsoft.com/office/drawing/2014/main" id="{AD0BEF7A-B339-4753-A41E-A5A509E113AB}"/>
              </a:ext>
            </a:extLst>
          </p:cNvPr>
          <p:cNvSpPr txBox="1"/>
          <p:nvPr/>
        </p:nvSpPr>
        <p:spPr>
          <a:xfrm>
            <a:off x="2346764" y="1146069"/>
            <a:ext cx="829742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STRATEGIC MEASURES RELATED TO HCM</a:t>
            </a:r>
          </a:p>
        </p:txBody>
      </p:sp>
    </p:spTree>
    <p:extLst>
      <p:ext uri="{BB962C8B-B14F-4D97-AF65-F5344CB8AC3E}">
        <p14:creationId xmlns:p14="http://schemas.microsoft.com/office/powerpoint/2010/main" val="13132712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MEASURES RELATED TO HCM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08349"/>
            <a:ext cx="10632412" cy="3416320"/>
          </a:xfrm>
          <a:prstGeom prst="rect">
            <a:avLst/>
          </a:prstGeom>
          <a:noFill/>
        </p:spPr>
        <p:txBody>
          <a:bodyPr wrap="square" rtlCol="0">
            <a:spAutoFit/>
          </a:bodyPr>
          <a:lstStyle/>
          <a:p>
            <a:pPr algn="ctr"/>
            <a:r>
              <a:rPr lang="en-US" sz="2400" b="1" dirty="0">
                <a:solidFill>
                  <a:srgbClr val="FF0000"/>
                </a:solidFill>
                <a:latin typeface="Times New Roman" panose="02020603050405020304" pitchFamily="18" charset="0"/>
                <a:cs typeface="Times New Roman" panose="02020603050405020304" pitchFamily="18" charset="0"/>
              </a:rPr>
              <a:t>The Balanced Scorecards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Balanced scorecards is a comprehensive measurement control system  that balances financial measures with operational ones .(critical success factors .)</a:t>
            </a:r>
          </a:p>
          <a:p>
            <a:pPr marL="457200" indent="-457200">
              <a:buFont typeface="Wingdings" panose="05000000000000000000" pitchFamily="2" charset="2"/>
              <a:buChar char="Ø"/>
            </a:pPr>
            <a:r>
              <a:rPr lang="en-US" sz="2400" dirty="0">
                <a:solidFill>
                  <a:srgbClr val="FF0000"/>
                </a:solidFill>
                <a:latin typeface="Times New Roman" panose="02020603050405020304" pitchFamily="18" charset="0"/>
                <a:cs typeface="Times New Roman" panose="02020603050405020304" pitchFamily="18" charset="0"/>
              </a:rPr>
              <a:t>The main four areas are </a:t>
            </a:r>
          </a:p>
          <a:p>
            <a:pPr marL="457200" indent="-4572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Financial performance---- </a:t>
            </a:r>
            <a:r>
              <a:rPr lang="en-US" sz="2400" dirty="0">
                <a:latin typeface="Times New Roman" panose="02020603050405020304" pitchFamily="18" charset="0"/>
                <a:cs typeface="Times New Roman" panose="02020603050405020304" pitchFamily="18" charset="0"/>
              </a:rPr>
              <a:t>short &amp; long term performance </a:t>
            </a:r>
          </a:p>
          <a:p>
            <a:pPr marL="457200" indent="-4572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 Customer services----</a:t>
            </a:r>
            <a:r>
              <a:rPr lang="en-US" sz="2400" dirty="0">
                <a:latin typeface="Times New Roman" panose="02020603050405020304" pitchFamily="18" charset="0"/>
                <a:cs typeface="Times New Roman" panose="02020603050405020304" pitchFamily="18" charset="0"/>
              </a:rPr>
              <a:t>retention &amp; satisfaction  </a:t>
            </a:r>
          </a:p>
          <a:p>
            <a:pPr marL="457200" indent="-4572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Internal business process ----</a:t>
            </a:r>
            <a:r>
              <a:rPr lang="en-US" sz="2400" dirty="0">
                <a:latin typeface="Times New Roman" panose="02020603050405020304" pitchFamily="18" charset="0"/>
                <a:cs typeface="Times New Roman" panose="02020603050405020304" pitchFamily="18" charset="0"/>
              </a:rPr>
              <a:t>order fulfillment &amp;cost per order .</a:t>
            </a:r>
          </a:p>
          <a:p>
            <a:pPr marL="457200" indent="-457200">
              <a:buFont typeface="Wingdings" panose="05000000000000000000" pitchFamily="2" charset="2"/>
              <a:buChar char="ü"/>
            </a:pPr>
            <a:r>
              <a:rPr lang="en-US" sz="2400" dirty="0">
                <a:solidFill>
                  <a:srgbClr val="FF0000"/>
                </a:solidFill>
                <a:latin typeface="Times New Roman" panose="02020603050405020304" pitchFamily="18" charset="0"/>
                <a:cs typeface="Times New Roman" panose="02020603050405020304" pitchFamily="18" charset="0"/>
              </a:rPr>
              <a:t>learning and growth-----  </a:t>
            </a:r>
            <a:r>
              <a:rPr lang="en-US" sz="2400" dirty="0">
                <a:latin typeface="Times New Roman" panose="02020603050405020304" pitchFamily="18" charset="0"/>
                <a:cs typeface="Times New Roman" panose="02020603050405020304" pitchFamily="18" charset="0"/>
              </a:rPr>
              <a:t>process improvement&amp; new products </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81453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MEASURES RELATED TO HCM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08349"/>
            <a:ext cx="10632412" cy="3477875"/>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The Balanced Scorecards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scorecards  components are designed in an  integrative manner so they complements and reinforce one another short terms actions with long  term strategic  goals.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Managers can use it for setting goals ,allocate resources ,plan budgets, set rewards ,set of new targets.</a:t>
            </a:r>
            <a:endParaRPr lang="ar-SA"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Use  it as management control system, feedback control model, agenda for  evaluate performance, get more data for information reports </a:t>
            </a:r>
          </a:p>
          <a:p>
            <a:pPr marL="457200" indent="-4572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19949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9DE9678-735E-4B83-B7D1-C9D305AD6F7D}"/>
              </a:ext>
            </a:extLst>
          </p:cNvPr>
          <p:cNvSpPr>
            <a:spLocks noGrp="1" noChangeArrowheads="1"/>
          </p:cNvSpPr>
          <p:nvPr>
            <p:ph type="title"/>
          </p:nvPr>
        </p:nvSpPr>
        <p:spPr>
          <a:xfrm>
            <a:off x="1042988" y="304800"/>
            <a:ext cx="8715375" cy="1143000"/>
          </a:xfrm>
          <a:ln>
            <a:miter lim="800000"/>
            <a:headEnd/>
            <a:tailEnd/>
          </a:ln>
        </p:spPr>
        <p:txBody>
          <a:bodyPr>
            <a:normAutofit/>
          </a:bodyPr>
          <a:lstStyle/>
          <a:p>
            <a:pPr algn="ctr">
              <a:defRPr/>
            </a:pPr>
            <a:r>
              <a:rPr lang="en-US" altLang="zh-CN" sz="2800" b="1" dirty="0">
                <a:latin typeface="Times New Roman" panose="02020603050405020304" pitchFamily="18" charset="0"/>
                <a:cs typeface="Times New Roman" panose="02020603050405020304" pitchFamily="18" charset="0"/>
                <a:sym typeface="Andalus" pitchFamily="18" charset="-78"/>
              </a:rPr>
              <a:t>MAJOR PERSPECTIVES OF THE </a:t>
            </a:r>
            <a:br>
              <a:rPr lang="en-US" altLang="zh-CN" sz="2800" b="1" dirty="0">
                <a:latin typeface="Times New Roman" panose="02020603050405020304" pitchFamily="18" charset="0"/>
                <a:cs typeface="Times New Roman" panose="02020603050405020304" pitchFamily="18" charset="0"/>
                <a:sym typeface="Andalus" pitchFamily="18" charset="-78"/>
              </a:rPr>
            </a:br>
            <a:r>
              <a:rPr lang="en-US" altLang="zh-CN" sz="2800" b="1" dirty="0">
                <a:latin typeface="Times New Roman" panose="02020603050405020304" pitchFamily="18" charset="0"/>
                <a:cs typeface="Times New Roman" panose="02020603050405020304" pitchFamily="18" charset="0"/>
                <a:sym typeface="Andalus" pitchFamily="18" charset="-78"/>
              </a:rPr>
              <a:t>BALANCED SCORECARD</a:t>
            </a:r>
          </a:p>
        </p:txBody>
      </p:sp>
      <p:pic>
        <p:nvPicPr>
          <p:cNvPr id="25603" name="Picture 2">
            <a:extLst>
              <a:ext uri="{FF2B5EF4-FFF2-40B4-BE49-F238E27FC236}">
                <a16:creationId xmlns:a16="http://schemas.microsoft.com/office/drawing/2014/main" id="{7079B727-4810-4231-A8A1-2B2D211C2144}"/>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158" t="2271" r="1287" b="2064"/>
          <a:stretch/>
        </p:blipFill>
        <p:spPr bwMode="auto">
          <a:xfrm>
            <a:off x="266725" y="1300163"/>
            <a:ext cx="9313888" cy="5392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4" name="TextBox 3">
            <a:extLst>
              <a:ext uri="{FF2B5EF4-FFF2-40B4-BE49-F238E27FC236}">
                <a16:creationId xmlns:a16="http://schemas.microsoft.com/office/drawing/2014/main" id="{86D02887-1AE7-4E58-A1FD-ADBAD3B973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3B96FD-99AB-4732-B506-91DF50A2551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92150" y="165259"/>
            <a:ext cx="8666188" cy="6527482"/>
          </a:xfrm>
          <a:prstGeom prst="rect">
            <a:avLst/>
          </a:prstGeom>
        </p:spPr>
      </p:pic>
      <p:sp>
        <p:nvSpPr>
          <p:cNvPr id="5" name="TextBox 4">
            <a:extLst>
              <a:ext uri="{FF2B5EF4-FFF2-40B4-BE49-F238E27FC236}">
                <a16:creationId xmlns:a16="http://schemas.microsoft.com/office/drawing/2014/main" id="{E6115909-3143-4FEA-89E6-BD678BD637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7278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EIGHT PREDICTIVE HCMS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715763"/>
            <a:ext cx="10812720" cy="2308324"/>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Eight predictive HCMs have wide validity in a large number of circumstances:</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Professional/Managerial Ratio</a:t>
            </a:r>
            <a:r>
              <a:rPr lang="en-US" sz="2400" dirty="0">
                <a:latin typeface="Times New Roman" panose="02020603050405020304" pitchFamily="18" charset="0"/>
                <a:cs typeface="Times New Roman" panose="02020603050405020304" pitchFamily="18" charset="0"/>
              </a:rPr>
              <a:t>: The number of professionals and managers expressed as a percentage of the total number of full-time equivalents in the workforce. </a:t>
            </a:r>
          </a:p>
          <a:p>
            <a:r>
              <a:rPr lang="en-US" sz="2400" dirty="0">
                <a:latin typeface="Times New Roman" panose="02020603050405020304" pitchFamily="18" charset="0"/>
                <a:cs typeface="Times New Roman" panose="02020603050405020304" pitchFamily="18" charset="0"/>
              </a:rPr>
              <a:t>In general, the higher the ratio, the greater the prospect for future growth and profitability.</a:t>
            </a:r>
          </a:p>
        </p:txBody>
      </p:sp>
    </p:spTree>
    <p:extLst>
      <p:ext uri="{BB962C8B-B14F-4D97-AF65-F5344CB8AC3E}">
        <p14:creationId xmlns:p14="http://schemas.microsoft.com/office/powerpoint/2010/main" val="3343494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EIGHT PREDICTIVE HCMS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57211"/>
            <a:ext cx="10541000"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Readiness Ratio</a:t>
            </a:r>
            <a:r>
              <a:rPr lang="en-US" sz="2400" dirty="0">
                <a:latin typeface="Times New Roman" panose="02020603050405020304" pitchFamily="18" charset="0"/>
                <a:cs typeface="Times New Roman" panose="02020603050405020304" pitchFamily="18" charset="0"/>
              </a:rPr>
              <a:t>: The percentage of key jobs with at least one person ready to take over. This measure suggests the resilience of the organization against disruption. </a:t>
            </a:r>
          </a:p>
          <a:p>
            <a:r>
              <a:rPr lang="en-US" sz="2400" dirty="0">
                <a:latin typeface="Times New Roman" panose="02020603050405020304" pitchFamily="18" charset="0"/>
                <a:cs typeface="Times New Roman" panose="02020603050405020304" pitchFamily="18" charset="0"/>
              </a:rPr>
              <a:t>The closer to 1, the better</a:t>
            </a:r>
          </a:p>
          <a:p>
            <a:r>
              <a:rPr lang="en-US" sz="2400" b="1"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Commitment Ratio</a:t>
            </a:r>
            <a:r>
              <a:rPr lang="en-US" sz="2400" dirty="0">
                <a:latin typeface="Times New Roman" panose="02020603050405020304" pitchFamily="18" charset="0"/>
                <a:cs typeface="Times New Roman" panose="02020603050405020304" pitchFamily="18" charset="0"/>
              </a:rPr>
              <a:t>: The percentage of staff committed to the company’s vision. Measured by employee survey, the higher, the better.</a:t>
            </a:r>
          </a:p>
          <a:p>
            <a:r>
              <a:rPr lang="en-US" sz="2400" b="1" dirty="0">
                <a:latin typeface="Times New Roman" panose="02020603050405020304" pitchFamily="18" charset="0"/>
                <a:cs typeface="Times New Roman" panose="02020603050405020304" pitchFamily="18" charset="0"/>
              </a:rPr>
              <a:t>4. Leadership Rating: </a:t>
            </a:r>
            <a:r>
              <a:rPr lang="en-US" sz="2400" dirty="0">
                <a:latin typeface="Times New Roman" panose="02020603050405020304" pitchFamily="18" charset="0"/>
                <a:cs typeface="Times New Roman" panose="02020603050405020304" pitchFamily="18" charset="0"/>
              </a:rPr>
              <a:t>Performance rating of current leaders, as measured by the staff, again through a survey</a:t>
            </a:r>
          </a:p>
        </p:txBody>
      </p:sp>
    </p:spTree>
    <p:extLst>
      <p:ext uri="{BB962C8B-B14F-4D97-AF65-F5344CB8AC3E}">
        <p14:creationId xmlns:p14="http://schemas.microsoft.com/office/powerpoint/2010/main" val="9615013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EIGHT PREDICTIVE HCMS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5514" y="2417322"/>
            <a:ext cx="10584486"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5. Climate-Culture Rating: </a:t>
            </a:r>
            <a:r>
              <a:rPr lang="en-US" sz="2400" dirty="0">
                <a:latin typeface="Times New Roman" panose="02020603050405020304" pitchFamily="18" charset="0"/>
                <a:cs typeface="Times New Roman" panose="02020603050405020304" pitchFamily="18" charset="0"/>
              </a:rPr>
              <a:t>The percentage of staff giving top scores about whether the company is a good place to work. Measured by survey, this is predictive of the employee retention rates, and therefore retained knowledge.</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6. Training Rating: </a:t>
            </a:r>
            <a:r>
              <a:rPr lang="en-US" sz="2400" dirty="0">
                <a:latin typeface="Times New Roman" panose="02020603050405020304" pitchFamily="18" charset="0"/>
                <a:cs typeface="Times New Roman" panose="02020603050405020304" pitchFamily="18" charset="0"/>
              </a:rPr>
              <a:t>Scores from current programs. But what’s important is developing skills to get the job done now, not necessarily those needed for prospective future requirements. Having skills you don’t use and don’t need subtracts from corporate value, rather than adding to it.</a:t>
            </a:r>
          </a:p>
        </p:txBody>
      </p:sp>
    </p:spTree>
    <p:extLst>
      <p:ext uri="{BB962C8B-B14F-4D97-AF65-F5344CB8AC3E}">
        <p14:creationId xmlns:p14="http://schemas.microsoft.com/office/powerpoint/2010/main" val="24775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EIGHT PREDICTIVE HCMS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524320"/>
            <a:ext cx="10541000" cy="193899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7. Accession Ratio: </a:t>
            </a:r>
            <a:r>
              <a:rPr lang="en-US" sz="2400" dirty="0">
                <a:latin typeface="Times New Roman" panose="02020603050405020304" pitchFamily="18" charset="0"/>
                <a:cs typeface="Times New Roman" panose="02020603050405020304" pitchFamily="18" charset="0"/>
              </a:rPr>
              <a:t>The ratio of new and replacement hires as the percentage of total employment. In most organizations a high number indicates hidden costs and delays, which damage productivity.</a:t>
            </a:r>
          </a:p>
          <a:p>
            <a:r>
              <a:rPr lang="en-US" sz="2400" b="1" dirty="0">
                <a:latin typeface="Times New Roman" panose="02020603050405020304" pitchFamily="18" charset="0"/>
                <a:cs typeface="Times New Roman" panose="02020603050405020304" pitchFamily="18" charset="0"/>
              </a:rPr>
              <a:t>8. Depletion Ratio: </a:t>
            </a:r>
            <a:r>
              <a:rPr lang="en-US" sz="2400" dirty="0">
                <a:latin typeface="Times New Roman" panose="02020603050405020304" pitchFamily="18" charset="0"/>
                <a:cs typeface="Times New Roman" panose="02020603050405020304" pitchFamily="18" charset="0"/>
              </a:rPr>
              <a:t>Annual percentage of top talent lost. This is a negative indicator. The higher the number, the worse your future prospects</a:t>
            </a:r>
          </a:p>
        </p:txBody>
      </p:sp>
    </p:spTree>
    <p:extLst>
      <p:ext uri="{BB962C8B-B14F-4D97-AF65-F5344CB8AC3E}">
        <p14:creationId xmlns:p14="http://schemas.microsoft.com/office/powerpoint/2010/main" val="7715958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1750" y="1014413"/>
            <a:ext cx="8058150" cy="527876"/>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OTHER PREDICTIVE RATIOS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5500" y="2185825"/>
            <a:ext cx="10541000"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1. </a:t>
            </a:r>
            <a:r>
              <a:rPr lang="en-US" sz="2400" b="1" dirty="0">
                <a:latin typeface="Times New Roman" panose="02020603050405020304" pitchFamily="18" charset="0"/>
                <a:cs typeface="Times New Roman" panose="02020603050405020304" pitchFamily="18" charset="0"/>
              </a:rPr>
              <a:t>Executive Stability Ratio and Separation Rate: </a:t>
            </a:r>
            <a:r>
              <a:rPr lang="en-US" sz="2400" dirty="0">
                <a:latin typeface="Times New Roman" panose="02020603050405020304" pitchFamily="18" charset="0"/>
                <a:cs typeface="Times New Roman" panose="02020603050405020304" pitchFamily="18" charset="0"/>
              </a:rPr>
              <a:t>Corporations with</a:t>
            </a:r>
          </a:p>
          <a:p>
            <a:r>
              <a:rPr lang="en-US" sz="2400" dirty="0">
                <a:latin typeface="Times New Roman" panose="02020603050405020304" pitchFamily="18" charset="0"/>
                <a:cs typeface="Times New Roman" panose="02020603050405020304" pitchFamily="18" charset="0"/>
              </a:rPr>
              <a:t>executives having more than three years’ executive experience</a:t>
            </a:r>
          </a:p>
          <a:p>
            <a:r>
              <a:rPr lang="en-US" sz="2400" dirty="0">
                <a:latin typeface="Times New Roman" panose="02020603050405020304" pitchFamily="18" charset="0"/>
                <a:cs typeface="Times New Roman" panose="02020603050405020304" pitchFamily="18" charset="0"/>
              </a:rPr>
              <a:t>lowers voluntary turnover.</a:t>
            </a:r>
          </a:p>
          <a:p>
            <a:r>
              <a:rPr lang="en-US" sz="2400" dirty="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Management Ratio and Promotion Rate: </a:t>
            </a:r>
            <a:r>
              <a:rPr lang="en-US" sz="2400" dirty="0">
                <a:latin typeface="Times New Roman" panose="02020603050405020304" pitchFamily="18" charset="0"/>
                <a:cs typeface="Times New Roman" panose="02020603050405020304" pitchFamily="18" charset="0"/>
              </a:rPr>
              <a:t>The number of employees that each manager supports impacts the number of promotions. Span of control is important in developing employees</a:t>
            </a:r>
          </a:p>
          <a:p>
            <a:r>
              <a:rPr lang="en-US" sz="2400" dirty="0">
                <a:latin typeface="Times New Roman" panose="02020603050405020304" pitchFamily="18" charset="0"/>
                <a:cs typeface="Times New Roman" panose="02020603050405020304" pitchFamily="18" charset="0"/>
              </a:rPr>
              <a:t>professionally: A manager supervising fewer employees has a</a:t>
            </a:r>
          </a:p>
          <a:p>
            <a:r>
              <a:rPr lang="en-US" sz="2400" dirty="0">
                <a:latin typeface="Times New Roman" panose="02020603050405020304" pitchFamily="18" charset="0"/>
                <a:cs typeface="Times New Roman" panose="02020603050405020304" pitchFamily="18" charset="0"/>
              </a:rPr>
              <a:t>lower number of promotions available.</a:t>
            </a:r>
          </a:p>
          <a:p>
            <a:r>
              <a:rPr lang="en-US" sz="2400" dirty="0">
                <a:latin typeface="Times New Roman" panose="02020603050405020304" pitchFamily="18" charset="0"/>
                <a:cs typeface="Times New Roman" panose="02020603050405020304" pitchFamily="18" charset="0"/>
              </a:rPr>
              <a:t>3</a:t>
            </a:r>
            <a:r>
              <a:rPr lang="en-US" sz="2400" b="1" dirty="0">
                <a:latin typeface="Times New Roman" panose="02020603050405020304" pitchFamily="18" charset="0"/>
                <a:cs typeface="Times New Roman" panose="02020603050405020304" pitchFamily="18" charset="0"/>
              </a:rPr>
              <a:t>. Training Investment Factor and Promotion Rate: </a:t>
            </a:r>
            <a:r>
              <a:rPr lang="en-US" sz="2400" dirty="0">
                <a:latin typeface="Times New Roman" panose="02020603050405020304" pitchFamily="18" charset="0"/>
                <a:cs typeface="Times New Roman" panose="02020603050405020304" pitchFamily="18" charset="0"/>
              </a:rPr>
              <a:t>More dollars</a:t>
            </a:r>
          </a:p>
          <a:p>
            <a:r>
              <a:rPr lang="en-US" sz="2400" dirty="0">
                <a:latin typeface="Times New Roman" panose="02020603050405020304" pitchFamily="18" charset="0"/>
                <a:cs typeface="Times New Roman" panose="02020603050405020304" pitchFamily="18" charset="0"/>
              </a:rPr>
              <a:t>allocated to training will increase professional employee development.</a:t>
            </a:r>
          </a:p>
        </p:txBody>
      </p:sp>
    </p:spTree>
    <p:extLst>
      <p:ext uri="{BB962C8B-B14F-4D97-AF65-F5344CB8AC3E}">
        <p14:creationId xmlns:p14="http://schemas.microsoft.com/office/powerpoint/2010/main" val="28221302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96C2B54-566A-49AE-9DF6-6A3D07B1F2B8}"/>
</file>

<file path=customXml/itemProps2.xml><?xml version="1.0" encoding="utf-8"?>
<ds:datastoreItem xmlns:ds="http://schemas.openxmlformats.org/officeDocument/2006/customXml" ds:itemID="{D42FDCCF-A26C-47C3-B032-63C27565A84D}"/>
</file>

<file path=customXml/itemProps3.xml><?xml version="1.0" encoding="utf-8"?>
<ds:datastoreItem xmlns:ds="http://schemas.openxmlformats.org/officeDocument/2006/customXml" ds:itemID="{8EE67B5C-B5BB-4847-9276-429D5CE4384A}"/>
</file>

<file path=docProps/app.xml><?xml version="1.0" encoding="utf-8"?>
<Properties xmlns="http://schemas.openxmlformats.org/officeDocument/2006/extended-properties" xmlns:vt="http://schemas.openxmlformats.org/officeDocument/2006/docPropsVTypes">
  <Template/>
  <TotalTime>2314</TotalTime>
  <Words>2548</Words>
  <Application>Microsoft Office PowerPoint</Application>
  <PresentationFormat>Widescreen</PresentationFormat>
  <Paragraphs>290</Paragraphs>
  <Slides>40</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Catamaran</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MAJOR PERSPECTIVES OF THE  BALANCED SCORECARD</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89</cp:revision>
  <dcterms:created xsi:type="dcterms:W3CDTF">2023-04-29T09:08:00Z</dcterms:created>
  <dcterms:modified xsi:type="dcterms:W3CDTF">2024-02-11T16:19:02Z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