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8"/>
  </p:notesMasterIdLst>
  <p:sldIdLst>
    <p:sldId id="480" r:id="rId5"/>
    <p:sldId id="303" r:id="rId6"/>
    <p:sldId id="313" r:id="rId7"/>
    <p:sldId id="276" r:id="rId8"/>
    <p:sldId id="579" r:id="rId9"/>
    <p:sldId id="571" r:id="rId10"/>
    <p:sldId id="673" r:id="rId11"/>
    <p:sldId id="572" r:id="rId12"/>
    <p:sldId id="573" r:id="rId13"/>
    <p:sldId id="668" r:id="rId14"/>
    <p:sldId id="667" r:id="rId15"/>
    <p:sldId id="574" r:id="rId16"/>
    <p:sldId id="578" r:id="rId17"/>
    <p:sldId id="603" r:id="rId18"/>
    <p:sldId id="604" r:id="rId19"/>
    <p:sldId id="669" r:id="rId20"/>
    <p:sldId id="670" r:id="rId21"/>
    <p:sldId id="671" r:id="rId22"/>
    <p:sldId id="672" r:id="rId23"/>
    <p:sldId id="630" r:id="rId24"/>
    <p:sldId id="631" r:id="rId25"/>
    <p:sldId id="648" r:id="rId26"/>
    <p:sldId id="665" r:id="rId27"/>
    <p:sldId id="666" r:id="rId28"/>
    <p:sldId id="647" r:id="rId29"/>
    <p:sldId id="607" r:id="rId30"/>
    <p:sldId id="649" r:id="rId31"/>
    <p:sldId id="650" r:id="rId32"/>
    <p:sldId id="654" r:id="rId33"/>
    <p:sldId id="655" r:id="rId34"/>
    <p:sldId id="656" r:id="rId35"/>
    <p:sldId id="651" r:id="rId36"/>
    <p:sldId id="657" r:id="rId37"/>
    <p:sldId id="652" r:id="rId38"/>
    <p:sldId id="662" r:id="rId39"/>
    <p:sldId id="661" r:id="rId40"/>
    <p:sldId id="663" r:id="rId41"/>
    <p:sldId id="659" r:id="rId42"/>
    <p:sldId id="660" r:id="rId43"/>
    <p:sldId id="664" r:id="rId44"/>
    <p:sldId id="653" r:id="rId45"/>
    <p:sldId id="570" r:id="rId46"/>
    <p:sldId id="34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276"/>
            <p14:sldId id="579"/>
            <p14:sldId id="571"/>
            <p14:sldId id="673"/>
            <p14:sldId id="572"/>
            <p14:sldId id="573"/>
            <p14:sldId id="668"/>
            <p14:sldId id="667"/>
            <p14:sldId id="574"/>
            <p14:sldId id="578"/>
            <p14:sldId id="603"/>
            <p14:sldId id="604"/>
            <p14:sldId id="669"/>
            <p14:sldId id="670"/>
            <p14:sldId id="671"/>
            <p14:sldId id="672"/>
            <p14:sldId id="630"/>
            <p14:sldId id="631"/>
            <p14:sldId id="648"/>
            <p14:sldId id="665"/>
            <p14:sldId id="666"/>
            <p14:sldId id="647"/>
            <p14:sldId id="607"/>
            <p14:sldId id="649"/>
            <p14:sldId id="650"/>
            <p14:sldId id="654"/>
            <p14:sldId id="655"/>
            <p14:sldId id="656"/>
            <p14:sldId id="651"/>
            <p14:sldId id="657"/>
            <p14:sldId id="652"/>
            <p14:sldId id="662"/>
            <p14:sldId id="661"/>
            <p14:sldId id="663"/>
            <p14:sldId id="659"/>
            <p14:sldId id="660"/>
            <p14:sldId id="664"/>
            <p14:sldId id="653"/>
            <p14:sldId id="57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46393C-DCF5-7DB5-959F-0AD9FDA3980F}" v="4" dt="2025-04-30T14:47:08.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6" d="100"/>
          <a:sy n="76" d="100"/>
        </p:scale>
        <p:origin x="8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287551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407C5-6A74-E8D2-355D-9AFCB4E02D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3976E9-78C2-0DF9-F540-2495D2DE57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398B16-938C-0501-0827-9E6E0B97034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9BEFC9-6D3A-2218-3A00-4A5D4653D47F}"/>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867724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E53012-D56A-CA2A-2EAD-694CBF7306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6A28C6-A44C-1048-8543-F662D86C04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F385E1-6D16-4D1C-4521-D03C57EAF7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1EDE129-B872-6793-075E-00D6B26D73CD}"/>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395494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1172FE-41EE-AAF0-5CA4-2AC954DA6E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8EA479-9830-4720-3245-EA28FD83DA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7FD9F9-3601-0A16-5A5D-763A23C05F7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1623354-8C40-BDAD-6F42-C34EAA7DE896}"/>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909355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CFAE82-8166-FBF0-E178-B5C215807E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F27F92-4A82-20C0-4E5B-6393D66520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8B5F22-860A-8B92-668F-BE86C9C60C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B007144-C521-9DBB-CF76-4CBD99F327A0}"/>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875690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8E7C59-41F6-4489-0E0F-22E322B935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D4C94C-5943-EFDF-54B3-5263EFDE45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403611-3E87-F342-9E2F-BBA2EC5400E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CDED706-330F-D524-2060-BB244C0A32E4}"/>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290447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8EA77B-A586-ABA9-50FD-C65068AF32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003437-3554-CAD6-EF4A-AEB035D7CF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2E5B9B-EE81-BDDE-F28F-9A5CFE82A54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D1E46E9-41B7-B544-D245-644C3A21EAEB}"/>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072255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95320D-5AE5-76FC-A672-B31D72F7F0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2E2BB9-4D69-AFCF-CBEF-AA176A457B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7E378D-3644-BCDF-903F-9582C7AE8E9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18DEDF8-AC9F-7F65-B8F5-63FE1969269B}"/>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2231084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AC7F4-337C-CA8D-EA53-8E7F4F71C0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6347F8-018E-1D7A-0833-FBE5666B26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20933C-1BC1-3B4C-EB2A-8F1BBA387D2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C4F959B-6017-0B9E-7DC0-1E2739D7500D}"/>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42247565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03883-83F4-DA4A-981F-5D59523CD8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1856C8-F537-BA04-318F-BE1216577C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8562CE-C0F2-0698-4FB2-EF012084648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A3A6780-B9A4-E9B2-A22C-30389A24FB5E}"/>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076213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1CC0EF-C47D-FF81-F1F1-C1986565F2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D8906E-35BB-D00A-20BC-E8A96AFCCC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2566C6-FC55-7D59-A717-B6DB03695D6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7299A66-B093-7093-298E-E564ABC71BE0}"/>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2374589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F29BF-E6DB-B97B-EE32-EAADB74602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FBFB78-778A-FB27-5D59-96B510416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FC89E2-B0D0-156F-33EE-A976CDF33C2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FAEF845-1CA3-53E4-E5ED-64D10FCB26E3}"/>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7474755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1B6DD8-3508-D278-35F3-F8004E4CD1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1CC50E-56B2-D833-2D7D-A42A759F4C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B170DA-647A-8CE6-AAC4-27042AA1377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8CBE96E-D0F6-31DE-2AB2-69668CF1F648}"/>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532722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63F15-A37D-F345-723E-8411304F68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0DD1A-7915-8B85-0A56-1F03E08E07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BBE20F-D94D-BFA3-BF10-575FE085D1A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765E6A8-CECF-A760-2776-F0C9615A96C6}"/>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355136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4847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5.xml"/><Relationship Id="rId5" Type="http://schemas.openxmlformats.org/officeDocument/2006/relationships/image" Target="../media/image21.png"/><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5.xml"/><Relationship Id="rId5" Type="http://schemas.openxmlformats.org/officeDocument/2006/relationships/image" Target="../media/image23.png"/><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5.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hyperlink" Target="https://www.ibm.com/think/topics/machine-learning" TargetMode="External"/><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hyperlink" Target="https://www.ibm.com/data-science" TargetMode="External"/><Relationship Id="rId2" Type="http://schemas.openxmlformats.org/officeDocument/2006/relationships/image" Target="../media/image6.png"/><Relationship Id="rId1" Type="http://schemas.openxmlformats.org/officeDocument/2006/relationships/slideLayout" Target="../slideLayouts/slideLayout15.xml"/><Relationship Id="rId6" Type="http://schemas.openxmlformats.org/officeDocument/2006/relationships/hyperlink" Target="https://www.ibm.com/think/topics/neural-networks" TargetMode="External"/><Relationship Id="rId5" Type="http://schemas.openxmlformats.org/officeDocument/2006/relationships/hyperlink" Target="https://www.ibm.com/think/topics/linear-regression" TargetMode="External"/><Relationship Id="rId4" Type="http://schemas.openxmlformats.org/officeDocument/2006/relationships/hyperlink" Target="https://www.ibm.com/topics/deep-learning"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lIns="91440" tIns="45720" rIns="91440" bIns="45720" rtlCol="0" anchor="t">
            <a:spAutoFit/>
          </a:bodyPr>
          <a:lstStyle/>
          <a:p>
            <a:r>
              <a:rPr lang="en-US" sz="2000" dirty="0">
                <a:latin typeface="Alexandria"/>
                <a:cs typeface="Alexandria" charset="0"/>
              </a:rPr>
              <a:t>Prepared by Dr. Wesam Ahmed</a:t>
            </a: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207" y="580666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6</a:t>
            </a:r>
          </a:p>
        </p:txBody>
      </p:sp>
      <p:sp>
        <p:nvSpPr>
          <p:cNvPr id="46" name="TextBox 45"/>
          <p:cNvSpPr txBox="1"/>
          <p:nvPr/>
        </p:nvSpPr>
        <p:spPr>
          <a:xfrm>
            <a:off x="169868" y="5098781"/>
            <a:ext cx="2954655" cy="707886"/>
          </a:xfrm>
          <a:prstGeom prst="rect">
            <a:avLst/>
          </a:prstGeom>
          <a:noFill/>
        </p:spPr>
        <p:txBody>
          <a:bodyPr wrap="none" rtlCol="0">
            <a:spAutoFit/>
          </a:bodyPr>
          <a:lstStyle/>
          <a:p>
            <a:r>
              <a:rPr lang="en-US" sz="2000" dirty="0">
                <a:latin typeface="Alexandria" charset="0"/>
                <a:cs typeface="Alexandria" charset="0"/>
              </a:rPr>
              <a:t>IT393‎</a:t>
            </a:r>
          </a:p>
          <a:p>
            <a:r>
              <a:rPr lang="en-US" sz="2000" dirty="0">
                <a:latin typeface="Alexandria" charset="0"/>
                <a:cs typeface="Alexandria" charset="0"/>
              </a:rPr>
              <a:t>Business Intelligence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02"/>
    </mc:Choice>
    <mc:Fallback xmlns="">
      <p:transition spd="slow" advTm="190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1451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114553" y="3592896"/>
            <a:ext cx="6492393" cy="523220"/>
          </a:xfrm>
          <a:prstGeom prst="rect">
            <a:avLst/>
          </a:prstGeom>
          <a:noFill/>
        </p:spPr>
        <p:txBody>
          <a:bodyPr wrap="square" rtlCol="0">
            <a:spAutoFit/>
          </a:bodyPr>
          <a:lstStyle/>
          <a:p>
            <a:pPr algn="ctr"/>
            <a:r>
              <a:rPr lang="en-US" sz="2800" b="1" dirty="0">
                <a:solidFill>
                  <a:srgbClr val="00B0F0"/>
                </a:solidFill>
                <a:latin typeface="Alexandria" charset="0"/>
              </a:rPr>
              <a:t>Predictive Analytics I: Data Mining</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6</a:t>
            </a:r>
          </a:p>
        </p:txBody>
      </p:sp>
      <p:sp>
        <p:nvSpPr>
          <p:cNvPr id="11" name="TextBox 10"/>
          <p:cNvSpPr txBox="1"/>
          <p:nvPr/>
        </p:nvSpPr>
        <p:spPr>
          <a:xfrm>
            <a:off x="6393369" y="4757816"/>
            <a:ext cx="2954655" cy="707886"/>
          </a:xfrm>
          <a:prstGeom prst="rect">
            <a:avLst/>
          </a:prstGeom>
          <a:noFill/>
        </p:spPr>
        <p:txBody>
          <a:bodyPr wrap="none" rtlCol="0">
            <a:spAutoFit/>
          </a:bodyPr>
          <a:lstStyle/>
          <a:p>
            <a:r>
              <a:rPr lang="en-US" sz="2000" dirty="0">
                <a:latin typeface="Alexandria" charset="0"/>
                <a:cs typeface="Alexandria" charset="0"/>
              </a:rPr>
              <a:t>IT393‎</a:t>
            </a:r>
          </a:p>
          <a:p>
            <a:r>
              <a:rPr lang="en-US" sz="2000" dirty="0">
                <a:latin typeface="Alexandria" charset="0"/>
                <a:cs typeface="Alexandria" charset="0"/>
              </a:rPr>
              <a:t>Business Intelligence	</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Wesam Ahmed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830997"/>
          </a:xfrm>
          <a:prstGeom prst="rect">
            <a:avLst/>
          </a:prstGeom>
          <a:noFill/>
        </p:spPr>
        <p:txBody>
          <a:bodyPr wrap="square" rtlCol="0">
            <a:spAutoFit/>
          </a:bodyPr>
          <a:lstStyle/>
          <a:p>
            <a:r>
              <a:rPr lang="en-US" sz="2400" b="1" dirty="0">
                <a:solidFill>
                  <a:srgbClr val="00B0F0"/>
                </a:solidFill>
                <a:latin typeface="Alexandria" charset="0"/>
              </a:rPr>
              <a:t>Learning Objectives:</a:t>
            </a:r>
          </a:p>
          <a:p>
            <a:endParaRPr lang="en-US" sz="24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4" name="TextBox 33"/>
          <p:cNvSpPr txBox="1"/>
          <p:nvPr/>
        </p:nvSpPr>
        <p:spPr>
          <a:xfrm>
            <a:off x="3572287" y="1412953"/>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B00E75E3-23B7-5E78-805A-4E8C3A7B0909}"/>
              </a:ext>
            </a:extLst>
          </p:cNvPr>
          <p:cNvSpPr txBox="1"/>
          <p:nvPr/>
        </p:nvSpPr>
        <p:spPr>
          <a:xfrm>
            <a:off x="3385475" y="2304433"/>
            <a:ext cx="8806525" cy="3947234"/>
          </a:xfrm>
          <a:prstGeom prst="rect">
            <a:avLst/>
          </a:prstGeom>
          <a:noFill/>
        </p:spPr>
        <p:txBody>
          <a:bodyPr wrap="square">
            <a:spAutoFit/>
          </a:bodyPr>
          <a:lstStyle/>
          <a:p>
            <a:pPr algn="l"/>
            <a:endParaRPr lang="en-US" sz="1050" b="0" i="0" u="none" strike="noStrike" baseline="0" dirty="0">
              <a:solidFill>
                <a:srgbClr val="000000"/>
              </a:solidFill>
              <a:latin typeface="Arial" panose="020B0604020202020204" pitchFamily="34" charset="0"/>
            </a:endParaRPr>
          </a:p>
          <a:p>
            <a:pPr marL="461963" marR="20920" indent="-461963" algn="just">
              <a:lnSpc>
                <a:spcPct val="150000"/>
              </a:lnSpc>
            </a:pPr>
            <a:r>
              <a:rPr lang="en-US" sz="2400" b="1" dirty="0">
                <a:solidFill>
                  <a:srgbClr val="00B0F0"/>
                </a:solidFill>
                <a:latin typeface="Alexandria" charset="0"/>
              </a:rPr>
              <a:t>1.1</a:t>
            </a:r>
            <a:r>
              <a:rPr lang="en-US" sz="2400" dirty="0">
                <a:latin typeface="Times New Roman" panose="02020603050405020304" pitchFamily="18" charset="0"/>
                <a:cs typeface="Times New Roman" panose="02020603050405020304" pitchFamily="18" charset="0"/>
              </a:rPr>
              <a:t> Using Excel for data analytics</a:t>
            </a:r>
            <a:endParaRPr lang="en-US" sz="2400" b="1" dirty="0">
              <a:solidFill>
                <a:srgbClr val="00B0F0"/>
              </a:solidFill>
              <a:latin typeface="Alexandria" charset="0"/>
            </a:endParaRPr>
          </a:p>
          <a:p>
            <a:pPr algn="just">
              <a:lnSpc>
                <a:spcPct val="150000"/>
              </a:lnSpc>
            </a:pPr>
            <a:r>
              <a:rPr lang="en-US" sz="2400" b="1" dirty="0">
                <a:solidFill>
                  <a:srgbClr val="00B0F0"/>
                </a:solidFill>
                <a:latin typeface="Alexandria" charset="0"/>
              </a:rPr>
              <a:t>1.2 </a:t>
            </a:r>
            <a:r>
              <a:rPr lang="en-US" sz="2400" dirty="0">
                <a:latin typeface="Times New Roman" panose="02020603050405020304" pitchFamily="18" charset="0"/>
                <a:cs typeface="Times New Roman" panose="02020603050405020304" pitchFamily="18" charset="0"/>
              </a:rPr>
              <a:t>Understand the importance of LLM for data exploration and visualization</a:t>
            </a:r>
          </a:p>
          <a:p>
            <a:pPr marL="622300" indent="-622300" algn="just">
              <a:lnSpc>
                <a:spcPct val="150000"/>
              </a:lnSpc>
            </a:pPr>
            <a:r>
              <a:rPr lang="en-US" sz="2400" b="1" dirty="0">
                <a:solidFill>
                  <a:srgbClr val="00B0F0"/>
                </a:solidFill>
                <a:latin typeface="Alexandria" charset="0"/>
              </a:rPr>
              <a:t>1.3 </a:t>
            </a:r>
            <a:r>
              <a:rPr lang="en-US" sz="2400" dirty="0">
                <a:latin typeface="Times New Roman" panose="02020603050405020304" pitchFamily="18" charset="0"/>
                <a:cs typeface="Times New Roman" panose="02020603050405020304" pitchFamily="18" charset="0"/>
              </a:rPr>
              <a:t>Define data mining as an enabling technology for business  analytics</a:t>
            </a:r>
          </a:p>
          <a:p>
            <a:pPr algn="just">
              <a:lnSpc>
                <a:spcPct val="150000"/>
              </a:lnSpc>
            </a:pPr>
            <a:r>
              <a:rPr lang="en-US" sz="2400" b="1" dirty="0">
                <a:solidFill>
                  <a:srgbClr val="00B0F0"/>
                </a:solidFill>
                <a:latin typeface="Alexandria" charset="0"/>
              </a:rPr>
              <a:t>1.4 </a:t>
            </a:r>
            <a:r>
              <a:rPr lang="en-US" sz="2400" dirty="0">
                <a:latin typeface="Times New Roman" panose="02020603050405020304" pitchFamily="18" charset="0"/>
                <a:cs typeface="Times New Roman" panose="02020603050405020304" pitchFamily="18" charset="0"/>
              </a:rPr>
              <a:t>Understand the objectives and benefits of data mining</a:t>
            </a:r>
          </a:p>
          <a:p>
            <a:pPr marR="17990"/>
            <a:endParaRPr 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p:cNvSpPr txBox="1"/>
          <p:nvPr/>
        </p:nvSpPr>
        <p:spPr>
          <a:xfrm>
            <a:off x="2346764" y="1229623"/>
            <a:ext cx="6917816" cy="400110"/>
          </a:xfrm>
          <a:prstGeom prst="rect">
            <a:avLst/>
          </a:prstGeom>
          <a:noFill/>
        </p:spPr>
        <p:txBody>
          <a:bodyPr wrap="square" rtlCol="0">
            <a:spAutoFit/>
          </a:bodyPr>
          <a:lstStyle/>
          <a:p>
            <a:r>
              <a:rPr lang="en-US" sz="2000" b="1" dirty="0"/>
              <a:t>Using Excel for data analytics:</a:t>
            </a:r>
          </a:p>
        </p:txBody>
      </p:sp>
      <p:sp>
        <p:nvSpPr>
          <p:cNvPr id="5" name="Rectangle 4"/>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EE361144-A3F9-BCA4-2FC8-75342A5CB989}"/>
              </a:ext>
            </a:extLst>
          </p:cNvPr>
          <p:cNvPicPr>
            <a:picLocks noChangeAspect="1"/>
          </p:cNvPicPr>
          <p:nvPr/>
        </p:nvPicPr>
        <p:blipFill>
          <a:blip r:embed="rId4"/>
          <a:stretch>
            <a:fillRect/>
          </a:stretch>
        </p:blipFill>
        <p:spPr>
          <a:xfrm>
            <a:off x="2461847" y="1969922"/>
            <a:ext cx="7601630" cy="3964327"/>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050F75-021C-DB02-F193-C774A6FF5BF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B0B3CB4-AC4B-53FA-FBC2-C5DE53AFBD9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ED312BA0-A245-3DCA-8831-ECE295524684}"/>
              </a:ext>
            </a:extLst>
          </p:cNvPr>
          <p:cNvSpPr txBox="1"/>
          <p:nvPr/>
        </p:nvSpPr>
        <p:spPr>
          <a:xfrm>
            <a:off x="2346764" y="919145"/>
            <a:ext cx="6913968" cy="738664"/>
          </a:xfrm>
          <a:prstGeom prst="rect">
            <a:avLst/>
          </a:prstGeom>
          <a:noFill/>
        </p:spPr>
        <p:txBody>
          <a:bodyPr wrap="square" rtlCol="0">
            <a:spAutoFit/>
          </a:bodyPr>
          <a:lstStyle/>
          <a:p>
            <a:endParaRPr lang="en-US" dirty="0"/>
          </a:p>
          <a:p>
            <a:r>
              <a:rPr lang="en-US" sz="2400" b="1" dirty="0"/>
              <a:t>Using Excel for data analytics:</a:t>
            </a:r>
          </a:p>
        </p:txBody>
      </p:sp>
      <p:sp>
        <p:nvSpPr>
          <p:cNvPr id="5" name="Rectangle 4">
            <a:extLst>
              <a:ext uri="{FF2B5EF4-FFF2-40B4-BE49-F238E27FC236}">
                <a16:creationId xmlns:a16="http://schemas.microsoft.com/office/drawing/2014/main" id="{F7BACB64-551A-574B-048A-4CE8736ACFA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CBACE8E-C17D-F7EB-BF4A-175E295C87E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03</a:t>
            </a:r>
          </a:p>
        </p:txBody>
      </p:sp>
      <p:pic>
        <p:nvPicPr>
          <p:cNvPr id="7" name="Graphic 21">
            <a:extLst>
              <a:ext uri="{FF2B5EF4-FFF2-40B4-BE49-F238E27FC236}">
                <a16:creationId xmlns:a16="http://schemas.microsoft.com/office/drawing/2014/main" id="{D80C63F3-E5BA-E58D-C220-E0158E5504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AF195053-C283-4F93-4C42-43DDB45A7883}"/>
              </a:ext>
            </a:extLst>
          </p:cNvPr>
          <p:cNvPicPr>
            <a:picLocks noChangeAspect="1"/>
          </p:cNvPicPr>
          <p:nvPr/>
        </p:nvPicPr>
        <p:blipFill>
          <a:blip r:embed="rId3"/>
          <a:stretch>
            <a:fillRect/>
          </a:stretch>
        </p:blipFill>
        <p:spPr>
          <a:xfrm>
            <a:off x="1644536" y="2176832"/>
            <a:ext cx="9569170" cy="3114769"/>
          </a:xfrm>
          <a:prstGeom prst="rect">
            <a:avLst/>
          </a:prstGeom>
        </p:spPr>
      </p:pic>
    </p:spTree>
    <p:extLst>
      <p:ext uri="{BB962C8B-B14F-4D97-AF65-F5344CB8AC3E}">
        <p14:creationId xmlns:p14="http://schemas.microsoft.com/office/powerpoint/2010/main" val="15590715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3EBED-AD68-2C89-A5F0-BC510FF5F03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A9231BF-C9D6-FD3A-1823-60804CF4CDF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B2C0F125-7AC9-F9C8-E364-E534EA078C8E}"/>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for data analytics:</a:t>
            </a:r>
          </a:p>
        </p:txBody>
      </p:sp>
      <p:sp>
        <p:nvSpPr>
          <p:cNvPr id="5" name="Rectangle 4">
            <a:extLst>
              <a:ext uri="{FF2B5EF4-FFF2-40B4-BE49-F238E27FC236}">
                <a16:creationId xmlns:a16="http://schemas.microsoft.com/office/drawing/2014/main" id="{39F6D622-9262-DFAE-EB9D-51032D79265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B40C22E-299A-5C79-0F26-6514E9D7934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04</a:t>
            </a:r>
          </a:p>
        </p:txBody>
      </p:sp>
      <p:pic>
        <p:nvPicPr>
          <p:cNvPr id="7" name="Graphic 21">
            <a:extLst>
              <a:ext uri="{FF2B5EF4-FFF2-40B4-BE49-F238E27FC236}">
                <a16:creationId xmlns:a16="http://schemas.microsoft.com/office/drawing/2014/main" id="{AA2F9AB5-2357-14B3-1013-E7AA3FC3FB9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B82A93CF-B995-78BB-2B67-2039DA9FD84B}"/>
              </a:ext>
            </a:extLst>
          </p:cNvPr>
          <p:cNvPicPr>
            <a:picLocks noChangeAspect="1"/>
          </p:cNvPicPr>
          <p:nvPr/>
        </p:nvPicPr>
        <p:blipFill>
          <a:blip r:embed="rId4"/>
          <a:stretch>
            <a:fillRect/>
          </a:stretch>
        </p:blipFill>
        <p:spPr>
          <a:xfrm>
            <a:off x="2005798" y="2322440"/>
            <a:ext cx="8464585" cy="2929482"/>
          </a:xfrm>
          <a:prstGeom prst="rect">
            <a:avLst/>
          </a:prstGeom>
        </p:spPr>
      </p:pic>
    </p:spTree>
    <p:extLst>
      <p:ext uri="{BB962C8B-B14F-4D97-AF65-F5344CB8AC3E}">
        <p14:creationId xmlns:p14="http://schemas.microsoft.com/office/powerpoint/2010/main" val="5989658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E9C59E-4F92-A8D0-DDFC-520AF908A1E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4592184-A14E-96F6-CCCE-9865DCEB2C0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CC48DDA6-DA26-31AF-3BF7-5125315F5AEC}"/>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for data analytics:</a:t>
            </a:r>
          </a:p>
        </p:txBody>
      </p:sp>
      <p:sp>
        <p:nvSpPr>
          <p:cNvPr id="5" name="Rectangle 4">
            <a:extLst>
              <a:ext uri="{FF2B5EF4-FFF2-40B4-BE49-F238E27FC236}">
                <a16:creationId xmlns:a16="http://schemas.microsoft.com/office/drawing/2014/main" id="{E9750574-88D0-FBB8-854A-C1DECFBB45B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000615B6-305C-6E56-6976-2B8443152D58}"/>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05</a:t>
            </a:r>
          </a:p>
        </p:txBody>
      </p:sp>
      <p:pic>
        <p:nvPicPr>
          <p:cNvPr id="7" name="Graphic 21">
            <a:extLst>
              <a:ext uri="{FF2B5EF4-FFF2-40B4-BE49-F238E27FC236}">
                <a16:creationId xmlns:a16="http://schemas.microsoft.com/office/drawing/2014/main" id="{75A4CF8B-9B9E-D368-DBB3-E9E7656617A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AF9FF717-735D-4B26-C380-ECB7F8FDD073}"/>
              </a:ext>
            </a:extLst>
          </p:cNvPr>
          <p:cNvPicPr>
            <a:picLocks noChangeAspect="1"/>
          </p:cNvPicPr>
          <p:nvPr/>
        </p:nvPicPr>
        <p:blipFill>
          <a:blip r:embed="rId4"/>
          <a:stretch>
            <a:fillRect/>
          </a:stretch>
        </p:blipFill>
        <p:spPr>
          <a:xfrm>
            <a:off x="2127650" y="2561938"/>
            <a:ext cx="8454013" cy="2077038"/>
          </a:xfrm>
          <a:prstGeom prst="rect">
            <a:avLst/>
          </a:prstGeom>
        </p:spPr>
      </p:pic>
    </p:spTree>
    <p:extLst>
      <p:ext uri="{BB962C8B-B14F-4D97-AF65-F5344CB8AC3E}">
        <p14:creationId xmlns:p14="http://schemas.microsoft.com/office/powerpoint/2010/main" val="158731846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1407AE-EF46-32E0-AEDC-76B47E3A8B8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9B7BCC5-0B50-167E-5D34-7872B3623F4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AF360AAC-25BE-746D-3975-E38199CE3CF2}"/>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E988031E-4CE5-434F-71FF-5744D7C9371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08BE476F-8344-9F40-8CAB-F531EBD8F7D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06</a:t>
            </a:r>
          </a:p>
        </p:txBody>
      </p:sp>
      <p:sp>
        <p:nvSpPr>
          <p:cNvPr id="48" name="TextBox 47">
            <a:extLst>
              <a:ext uri="{FF2B5EF4-FFF2-40B4-BE49-F238E27FC236}">
                <a16:creationId xmlns:a16="http://schemas.microsoft.com/office/drawing/2014/main" id="{D328BA94-F9B4-0B13-AA04-0CA0A3213F0B}"/>
              </a:ext>
            </a:extLst>
          </p:cNvPr>
          <p:cNvSpPr txBox="1"/>
          <p:nvPr/>
        </p:nvSpPr>
        <p:spPr>
          <a:xfrm>
            <a:off x="695945" y="2019969"/>
            <a:ext cx="10648644" cy="967957"/>
          </a:xfrm>
          <a:prstGeom prst="rect">
            <a:avLst/>
          </a:prstGeom>
          <a:noFill/>
        </p:spPr>
        <p:txBody>
          <a:bodyPr wrap="square" rtlCol="0">
            <a:spAutoFit/>
          </a:bodyPr>
          <a:lstStyle/>
          <a:p>
            <a:pPr>
              <a:lnSpc>
                <a:spcPct val="150000"/>
              </a:lnSpc>
            </a:pPr>
            <a:endParaRPr lang="en-US" sz="2000" dirty="0"/>
          </a:p>
          <a:p>
            <a:pPr>
              <a:lnSpc>
                <a:spcPct val="150000"/>
              </a:lnSpc>
            </a:pPr>
            <a:endParaRPr lang="en-US" sz="2000" dirty="0">
              <a:solidFill>
                <a:srgbClr val="FF0000"/>
              </a:solidFill>
            </a:endParaRPr>
          </a:p>
        </p:txBody>
      </p:sp>
      <p:pic>
        <p:nvPicPr>
          <p:cNvPr id="7" name="Graphic 21">
            <a:extLst>
              <a:ext uri="{FF2B5EF4-FFF2-40B4-BE49-F238E27FC236}">
                <a16:creationId xmlns:a16="http://schemas.microsoft.com/office/drawing/2014/main" id="{96DC399F-665E-8ED2-CB62-7C25BCB58C6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59D388D3-DCD4-0AE0-C6D6-C8F47C8AEC51}"/>
              </a:ext>
            </a:extLst>
          </p:cNvPr>
          <p:cNvPicPr>
            <a:picLocks noChangeAspect="1"/>
          </p:cNvPicPr>
          <p:nvPr/>
        </p:nvPicPr>
        <p:blipFill>
          <a:blip r:embed="rId4"/>
          <a:stretch>
            <a:fillRect/>
          </a:stretch>
        </p:blipFill>
        <p:spPr>
          <a:xfrm>
            <a:off x="2655828" y="1898023"/>
            <a:ext cx="8379698" cy="3944103"/>
          </a:xfrm>
          <a:prstGeom prst="rect">
            <a:avLst/>
          </a:prstGeom>
        </p:spPr>
      </p:pic>
    </p:spTree>
    <p:extLst>
      <p:ext uri="{BB962C8B-B14F-4D97-AF65-F5344CB8AC3E}">
        <p14:creationId xmlns:p14="http://schemas.microsoft.com/office/powerpoint/2010/main" val="12600992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A91FE-F620-E816-25D0-8C88E35B604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5CC9536-5AC4-ED1A-D78A-379AB7E7B01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99CE686F-A6C3-8D14-E395-096D04E56F30}"/>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40B8945A-6C31-5B1B-6414-C522918CA9B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2681ED59-4419-F60B-D2DB-CC17278121A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07</a:t>
            </a:r>
          </a:p>
        </p:txBody>
      </p:sp>
      <p:sp>
        <p:nvSpPr>
          <p:cNvPr id="48" name="TextBox 47">
            <a:extLst>
              <a:ext uri="{FF2B5EF4-FFF2-40B4-BE49-F238E27FC236}">
                <a16:creationId xmlns:a16="http://schemas.microsoft.com/office/drawing/2014/main" id="{25018821-6D23-3571-06B3-BB501C30C1E1}"/>
              </a:ext>
            </a:extLst>
          </p:cNvPr>
          <p:cNvSpPr txBox="1"/>
          <p:nvPr/>
        </p:nvSpPr>
        <p:spPr>
          <a:xfrm>
            <a:off x="695945" y="2019969"/>
            <a:ext cx="10648644" cy="458074"/>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3E42862-693D-FA13-075E-B40DE920928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91C9849C-593A-7F74-DA69-CBFF0A046ED6}"/>
              </a:ext>
            </a:extLst>
          </p:cNvPr>
          <p:cNvPicPr>
            <a:picLocks noChangeAspect="1"/>
          </p:cNvPicPr>
          <p:nvPr/>
        </p:nvPicPr>
        <p:blipFill>
          <a:blip r:embed="rId4"/>
          <a:stretch>
            <a:fillRect/>
          </a:stretch>
        </p:blipFill>
        <p:spPr>
          <a:xfrm>
            <a:off x="2238898" y="2060729"/>
            <a:ext cx="7970227" cy="3619944"/>
          </a:xfrm>
          <a:prstGeom prst="rect">
            <a:avLst/>
          </a:prstGeom>
        </p:spPr>
      </p:pic>
    </p:spTree>
    <p:extLst>
      <p:ext uri="{BB962C8B-B14F-4D97-AF65-F5344CB8AC3E}">
        <p14:creationId xmlns:p14="http://schemas.microsoft.com/office/powerpoint/2010/main" val="3603381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E7B05B-402C-7B57-C56A-3125D974023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F828FDE-0373-FFF4-6B92-E97E05C8440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0696B239-9F3F-6CAC-920C-7328D2E52585}"/>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57C93651-6E78-5C86-CD35-52794E8389C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6767A4A4-E73A-D574-143D-A33E8C3E9B6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08</a:t>
            </a:r>
          </a:p>
        </p:txBody>
      </p:sp>
      <p:sp>
        <p:nvSpPr>
          <p:cNvPr id="48" name="TextBox 47">
            <a:extLst>
              <a:ext uri="{FF2B5EF4-FFF2-40B4-BE49-F238E27FC236}">
                <a16:creationId xmlns:a16="http://schemas.microsoft.com/office/drawing/2014/main" id="{22AE82B7-BA86-073F-A750-C700E03FCBCD}"/>
              </a:ext>
            </a:extLst>
          </p:cNvPr>
          <p:cNvSpPr txBox="1"/>
          <p:nvPr/>
        </p:nvSpPr>
        <p:spPr>
          <a:xfrm>
            <a:off x="695945" y="2019969"/>
            <a:ext cx="10648644" cy="458074"/>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7A740AE-D408-4A0E-A652-EBAE2E73DA3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CEAE3F93-B052-7A82-261F-8270D7AD53D8}"/>
              </a:ext>
            </a:extLst>
          </p:cNvPr>
          <p:cNvPicPr>
            <a:picLocks noChangeAspect="1"/>
          </p:cNvPicPr>
          <p:nvPr/>
        </p:nvPicPr>
        <p:blipFill>
          <a:blip r:embed="rId4"/>
          <a:stretch>
            <a:fillRect/>
          </a:stretch>
        </p:blipFill>
        <p:spPr>
          <a:xfrm>
            <a:off x="2988332" y="1683050"/>
            <a:ext cx="6690518" cy="4023928"/>
          </a:xfrm>
          <a:prstGeom prst="rect">
            <a:avLst/>
          </a:prstGeom>
        </p:spPr>
      </p:pic>
    </p:spTree>
    <p:extLst>
      <p:ext uri="{BB962C8B-B14F-4D97-AF65-F5344CB8AC3E}">
        <p14:creationId xmlns:p14="http://schemas.microsoft.com/office/powerpoint/2010/main" val="18948404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25145-5119-3753-3E4E-A9F713D8C9C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9DC991E-95D4-055E-1DA9-2F5D0640965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17542EB7-B7BE-F977-2F7E-6B69A3FFAC48}"/>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9B360DFD-83A6-1B3E-039D-E5D408BCE6D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393B734-BE8C-EC43-11CC-DC797CD3E79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09</a:t>
            </a:r>
          </a:p>
        </p:txBody>
      </p:sp>
      <p:sp>
        <p:nvSpPr>
          <p:cNvPr id="48" name="TextBox 47">
            <a:extLst>
              <a:ext uri="{FF2B5EF4-FFF2-40B4-BE49-F238E27FC236}">
                <a16:creationId xmlns:a16="http://schemas.microsoft.com/office/drawing/2014/main" id="{4D23C426-8747-FECD-F211-ED5DD1CFEA74}"/>
              </a:ext>
            </a:extLst>
          </p:cNvPr>
          <p:cNvSpPr txBox="1"/>
          <p:nvPr/>
        </p:nvSpPr>
        <p:spPr>
          <a:xfrm>
            <a:off x="695945" y="2019969"/>
            <a:ext cx="10648644" cy="458074"/>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D9E78D8A-8385-974B-F569-DFAFDD03F66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5E3E0F39-2FB7-1F11-56C0-72A45F63FFD5}"/>
              </a:ext>
            </a:extLst>
          </p:cNvPr>
          <p:cNvPicPr>
            <a:picLocks noChangeAspect="1"/>
          </p:cNvPicPr>
          <p:nvPr/>
        </p:nvPicPr>
        <p:blipFill>
          <a:blip r:embed="rId4"/>
          <a:stretch>
            <a:fillRect/>
          </a:stretch>
        </p:blipFill>
        <p:spPr>
          <a:xfrm>
            <a:off x="2671791" y="1820240"/>
            <a:ext cx="7426926" cy="4130313"/>
          </a:xfrm>
          <a:prstGeom prst="rect">
            <a:avLst/>
          </a:prstGeom>
        </p:spPr>
      </p:pic>
    </p:spTree>
    <p:extLst>
      <p:ext uri="{BB962C8B-B14F-4D97-AF65-F5344CB8AC3E}">
        <p14:creationId xmlns:p14="http://schemas.microsoft.com/office/powerpoint/2010/main" val="27005096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463A0B-34A8-9082-1FC7-62DF01EDFB6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7AEED51-5FAF-2592-EFA4-309A8ABC218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A426ED03-7D8C-A588-16DF-E47C2134EBB2}"/>
              </a:ext>
            </a:extLst>
          </p:cNvPr>
          <p:cNvSpPr txBox="1"/>
          <p:nvPr/>
        </p:nvSpPr>
        <p:spPr>
          <a:xfrm>
            <a:off x="2346764" y="970669"/>
            <a:ext cx="7239363"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A8BEB19B-3566-92AC-AFFA-220D755339A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A7FC8348-DC5C-086F-0640-D0029DCA446A}"/>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sp>
        <p:nvSpPr>
          <p:cNvPr id="48" name="TextBox 47">
            <a:extLst>
              <a:ext uri="{FF2B5EF4-FFF2-40B4-BE49-F238E27FC236}">
                <a16:creationId xmlns:a16="http://schemas.microsoft.com/office/drawing/2014/main" id="{DBD5FF02-5326-32CD-BE0D-17FF92B47566}"/>
              </a:ext>
            </a:extLst>
          </p:cNvPr>
          <p:cNvSpPr txBox="1"/>
          <p:nvPr/>
        </p:nvSpPr>
        <p:spPr>
          <a:xfrm>
            <a:off x="695945" y="2019969"/>
            <a:ext cx="10648644" cy="1092607"/>
          </a:xfrm>
          <a:prstGeom prst="rect">
            <a:avLst/>
          </a:prstGeom>
          <a:noFill/>
        </p:spPr>
        <p:txBody>
          <a:bodyPr wrap="square" rtlCol="0">
            <a:spAutoFit/>
          </a:bodyPr>
          <a:lstStyle/>
          <a:p>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a:p>
            <a:endParaRPr lang="en-US" sz="2000" dirty="0">
              <a:solidFill>
                <a:srgbClr val="FF0000"/>
              </a:solidFill>
            </a:endParaRPr>
          </a:p>
        </p:txBody>
      </p:sp>
      <p:pic>
        <p:nvPicPr>
          <p:cNvPr id="7" name="Graphic 21">
            <a:extLst>
              <a:ext uri="{FF2B5EF4-FFF2-40B4-BE49-F238E27FC236}">
                <a16:creationId xmlns:a16="http://schemas.microsoft.com/office/drawing/2014/main" id="{D2D0C3F7-4028-AA4B-5FAD-F7D88C6CC77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E0082925-81E2-3AB2-29EC-8FBCCB481250}"/>
              </a:ext>
            </a:extLst>
          </p:cNvPr>
          <p:cNvPicPr>
            <a:picLocks noChangeAspect="1"/>
          </p:cNvPicPr>
          <p:nvPr/>
        </p:nvPicPr>
        <p:blipFill>
          <a:blip r:embed="rId4"/>
          <a:stretch>
            <a:fillRect/>
          </a:stretch>
        </p:blipFill>
        <p:spPr>
          <a:xfrm>
            <a:off x="2425430" y="2229731"/>
            <a:ext cx="7924372" cy="3657600"/>
          </a:xfrm>
          <a:prstGeom prst="rect">
            <a:avLst/>
          </a:prstGeom>
        </p:spPr>
      </p:pic>
    </p:spTree>
    <p:extLst>
      <p:ext uri="{BB962C8B-B14F-4D97-AF65-F5344CB8AC3E}">
        <p14:creationId xmlns:p14="http://schemas.microsoft.com/office/powerpoint/2010/main" val="1530894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649A3-DC34-0CE3-0352-49D23ECFA7E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6565B69-925A-6EFF-4304-49452BDF8FD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280DEC1-94D9-DD33-59BF-60D7669B94D7}"/>
              </a:ext>
            </a:extLst>
          </p:cNvPr>
          <p:cNvSpPr txBox="1"/>
          <p:nvPr/>
        </p:nvSpPr>
        <p:spPr>
          <a:xfrm>
            <a:off x="2456322" y="946831"/>
            <a:ext cx="7112971" cy="738664"/>
          </a:xfrm>
          <a:prstGeom prst="rect">
            <a:avLst/>
          </a:prstGeom>
          <a:noFill/>
        </p:spPr>
        <p:txBody>
          <a:bodyPr wrap="square" rtlCol="0">
            <a:spAutoFit/>
          </a:bodyPr>
          <a:lstStyle/>
          <a:p>
            <a:endParaRPr lang="en-US" dirty="0"/>
          </a:p>
          <a:p>
            <a:r>
              <a:rPr lang="en-US" sz="2400" b="1" dirty="0"/>
              <a:t>Using Excel and LLM for data analytics:</a:t>
            </a:r>
          </a:p>
        </p:txBody>
      </p:sp>
      <p:sp>
        <p:nvSpPr>
          <p:cNvPr id="5" name="Rectangle 4">
            <a:extLst>
              <a:ext uri="{FF2B5EF4-FFF2-40B4-BE49-F238E27FC236}">
                <a16:creationId xmlns:a16="http://schemas.microsoft.com/office/drawing/2014/main" id="{F1328E76-9DB1-1B55-2DCC-34DE1C74EE2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29116F6-A7BE-F3C1-C5C0-9B036F2D959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11</a:t>
            </a:r>
          </a:p>
        </p:txBody>
      </p:sp>
      <p:pic>
        <p:nvPicPr>
          <p:cNvPr id="7" name="Graphic 21">
            <a:extLst>
              <a:ext uri="{FF2B5EF4-FFF2-40B4-BE49-F238E27FC236}">
                <a16:creationId xmlns:a16="http://schemas.microsoft.com/office/drawing/2014/main" id="{39D796C3-2279-2CF8-DBD9-0190E29C8CA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2" name="Picture 11">
            <a:extLst>
              <a:ext uri="{FF2B5EF4-FFF2-40B4-BE49-F238E27FC236}">
                <a16:creationId xmlns:a16="http://schemas.microsoft.com/office/drawing/2014/main" id="{DB7F1964-D5FD-4D49-B2DB-F8234BF61C2B}"/>
              </a:ext>
            </a:extLst>
          </p:cNvPr>
          <p:cNvPicPr>
            <a:picLocks noChangeAspect="1"/>
          </p:cNvPicPr>
          <p:nvPr/>
        </p:nvPicPr>
        <p:blipFill>
          <a:blip r:embed="rId3"/>
          <a:stretch>
            <a:fillRect/>
          </a:stretch>
        </p:blipFill>
        <p:spPr>
          <a:xfrm>
            <a:off x="2406538" y="2190541"/>
            <a:ext cx="8655988" cy="3496648"/>
          </a:xfrm>
          <a:prstGeom prst="rect">
            <a:avLst/>
          </a:prstGeom>
        </p:spPr>
      </p:pic>
    </p:spTree>
    <p:extLst>
      <p:ext uri="{BB962C8B-B14F-4D97-AF65-F5344CB8AC3E}">
        <p14:creationId xmlns:p14="http://schemas.microsoft.com/office/powerpoint/2010/main" val="1712929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026C8-DF5C-C9A3-0286-6C6CED225E9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8F9F609-C46F-98D7-464F-E9D79DAE985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B113CE0F-2D17-1802-367F-E3A3AD62E94C}"/>
              </a:ext>
            </a:extLst>
          </p:cNvPr>
          <p:cNvSpPr txBox="1"/>
          <p:nvPr/>
        </p:nvSpPr>
        <p:spPr>
          <a:xfrm>
            <a:off x="2346764" y="1037778"/>
            <a:ext cx="6917816"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F548D991-5E13-B3E3-43A1-66B4ABF653AA}"/>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8B11CA0-EFDE-9879-D523-05E03C07BECF}"/>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12</a:t>
            </a:r>
          </a:p>
        </p:txBody>
      </p:sp>
      <p:pic>
        <p:nvPicPr>
          <p:cNvPr id="7" name="Graphic 21">
            <a:extLst>
              <a:ext uri="{FF2B5EF4-FFF2-40B4-BE49-F238E27FC236}">
                <a16:creationId xmlns:a16="http://schemas.microsoft.com/office/drawing/2014/main" id="{AC4481DA-37D4-A29D-296E-55EB1762F0D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 name="Picture 10">
            <a:extLst>
              <a:ext uri="{FF2B5EF4-FFF2-40B4-BE49-F238E27FC236}">
                <a16:creationId xmlns:a16="http://schemas.microsoft.com/office/drawing/2014/main" id="{983BB448-6369-123C-75FE-A687E658BED8}"/>
              </a:ext>
            </a:extLst>
          </p:cNvPr>
          <p:cNvPicPr>
            <a:picLocks noChangeAspect="1"/>
          </p:cNvPicPr>
          <p:nvPr/>
        </p:nvPicPr>
        <p:blipFill>
          <a:blip r:embed="rId4"/>
          <a:stretch>
            <a:fillRect/>
          </a:stretch>
        </p:blipFill>
        <p:spPr>
          <a:xfrm>
            <a:off x="3165807" y="1714886"/>
            <a:ext cx="7093560" cy="4033548"/>
          </a:xfrm>
          <a:prstGeom prst="rect">
            <a:avLst/>
          </a:prstGeom>
        </p:spPr>
      </p:pic>
    </p:spTree>
    <p:extLst>
      <p:ext uri="{BB962C8B-B14F-4D97-AF65-F5344CB8AC3E}">
        <p14:creationId xmlns:p14="http://schemas.microsoft.com/office/powerpoint/2010/main" val="12093019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B53B2-BBC3-0433-3828-B9A09D485A7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BC017A0-A9DA-2FA1-C98D-B41F02CB4DD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BFAF6AED-4C97-2362-C16C-8C6B9AB18529}"/>
              </a:ext>
            </a:extLst>
          </p:cNvPr>
          <p:cNvSpPr txBox="1"/>
          <p:nvPr/>
        </p:nvSpPr>
        <p:spPr>
          <a:xfrm>
            <a:off x="2346764" y="1037778"/>
            <a:ext cx="6917816"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094255E3-3DC4-EB99-91AF-D365ADF08420}"/>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6AF781-C728-27BF-1EF6-3519E0493AF2}"/>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13</a:t>
            </a:r>
          </a:p>
        </p:txBody>
      </p:sp>
      <p:pic>
        <p:nvPicPr>
          <p:cNvPr id="7" name="Graphic 21">
            <a:extLst>
              <a:ext uri="{FF2B5EF4-FFF2-40B4-BE49-F238E27FC236}">
                <a16:creationId xmlns:a16="http://schemas.microsoft.com/office/drawing/2014/main" id="{6D34CDA2-6BA9-0AF0-D689-29D695714CE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1CE24CA6-4B3E-CCC5-6BE4-03F8B0735583}"/>
              </a:ext>
            </a:extLst>
          </p:cNvPr>
          <p:cNvSpPr txBox="1"/>
          <p:nvPr/>
        </p:nvSpPr>
        <p:spPr>
          <a:xfrm>
            <a:off x="689640" y="2055075"/>
            <a:ext cx="10668000" cy="2714654"/>
          </a:xfrm>
          <a:prstGeom prst="rect">
            <a:avLst/>
          </a:prstGeom>
          <a:noFill/>
        </p:spPr>
        <p:txBody>
          <a:bodyPr wrap="square" rtlCol="0">
            <a:spAutoFit/>
          </a:bodyPr>
          <a:lstStyle/>
          <a:p>
            <a:pPr algn="just">
              <a:lnSpc>
                <a:spcPct val="200000"/>
              </a:lnSpc>
            </a:pPr>
            <a:endParaRPr lang="en-US"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nSpc>
                <a:spcPct val="200000"/>
              </a:lnSpc>
            </a:pPr>
            <a:endParaRPr lang="en-US" dirty="0">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endParaRPr lang="en-US" sz="2000" dirty="0">
              <a:solidFill>
                <a:srgbClr val="FF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9052068-5F19-EC1E-3F40-7D0BC7E75B5A}"/>
              </a:ext>
            </a:extLst>
          </p:cNvPr>
          <p:cNvPicPr>
            <a:picLocks noChangeAspect="1"/>
          </p:cNvPicPr>
          <p:nvPr/>
        </p:nvPicPr>
        <p:blipFill>
          <a:blip r:embed="rId4"/>
          <a:stretch>
            <a:fillRect/>
          </a:stretch>
        </p:blipFill>
        <p:spPr>
          <a:xfrm>
            <a:off x="2370289" y="1796562"/>
            <a:ext cx="8461131" cy="4259345"/>
          </a:xfrm>
          <a:prstGeom prst="rect">
            <a:avLst/>
          </a:prstGeom>
        </p:spPr>
      </p:pic>
    </p:spTree>
    <p:extLst>
      <p:ext uri="{BB962C8B-B14F-4D97-AF65-F5344CB8AC3E}">
        <p14:creationId xmlns:p14="http://schemas.microsoft.com/office/powerpoint/2010/main" val="8378033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5D5AA-97EF-7676-1484-7ED7E3C9A4A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902C167-BEAD-BE99-A07C-18A6D95C407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2B3412AC-A6FE-4B6A-A3E8-C80EFC7C7ACE}"/>
              </a:ext>
            </a:extLst>
          </p:cNvPr>
          <p:cNvSpPr txBox="1"/>
          <p:nvPr/>
        </p:nvSpPr>
        <p:spPr>
          <a:xfrm>
            <a:off x="2346764" y="1037778"/>
            <a:ext cx="6917816"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AFC78BD5-D75C-A8F2-A536-1679D9019EB5}"/>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A24EEED3-26A4-CCCC-8DE8-7B3BEAD23C5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14</a:t>
            </a:r>
          </a:p>
        </p:txBody>
      </p:sp>
      <p:pic>
        <p:nvPicPr>
          <p:cNvPr id="7" name="Graphic 21">
            <a:extLst>
              <a:ext uri="{FF2B5EF4-FFF2-40B4-BE49-F238E27FC236}">
                <a16:creationId xmlns:a16="http://schemas.microsoft.com/office/drawing/2014/main" id="{FAC5EBA7-EC90-1A7B-8ADA-8449281C7F6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41E46153-46FF-80B4-4C55-2502EE0ED68B}"/>
              </a:ext>
            </a:extLst>
          </p:cNvPr>
          <p:cNvSpPr txBox="1"/>
          <p:nvPr/>
        </p:nvSpPr>
        <p:spPr>
          <a:xfrm>
            <a:off x="689640" y="2055075"/>
            <a:ext cx="10668000" cy="2714654"/>
          </a:xfrm>
          <a:prstGeom prst="rect">
            <a:avLst/>
          </a:prstGeom>
          <a:noFill/>
        </p:spPr>
        <p:txBody>
          <a:bodyPr wrap="square" rtlCol="0">
            <a:spAutoFit/>
          </a:bodyPr>
          <a:lstStyle/>
          <a:p>
            <a:pPr algn="just">
              <a:lnSpc>
                <a:spcPct val="200000"/>
              </a:lnSpc>
            </a:pPr>
            <a:endParaRPr lang="en-US"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nSpc>
                <a:spcPct val="200000"/>
              </a:lnSpc>
            </a:pPr>
            <a:endParaRPr lang="en-US" dirty="0">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endParaRPr lang="en-US" sz="2000" dirty="0">
              <a:solidFill>
                <a:srgbClr val="FF0000"/>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3FDAB15-F965-7F1A-F098-4CF18D635E2D}"/>
              </a:ext>
            </a:extLst>
          </p:cNvPr>
          <p:cNvPicPr>
            <a:picLocks noChangeAspect="1"/>
          </p:cNvPicPr>
          <p:nvPr/>
        </p:nvPicPr>
        <p:blipFill>
          <a:blip r:embed="rId4"/>
          <a:stretch>
            <a:fillRect/>
          </a:stretch>
        </p:blipFill>
        <p:spPr>
          <a:xfrm>
            <a:off x="689641" y="2203778"/>
            <a:ext cx="5037920" cy="2881743"/>
          </a:xfrm>
          <a:prstGeom prst="rect">
            <a:avLst/>
          </a:prstGeom>
        </p:spPr>
      </p:pic>
      <p:pic>
        <p:nvPicPr>
          <p:cNvPr id="9" name="Picture 8">
            <a:extLst>
              <a:ext uri="{FF2B5EF4-FFF2-40B4-BE49-F238E27FC236}">
                <a16:creationId xmlns:a16="http://schemas.microsoft.com/office/drawing/2014/main" id="{840A1402-6873-8AC6-0A04-F54567D20254}"/>
              </a:ext>
            </a:extLst>
          </p:cNvPr>
          <p:cNvPicPr>
            <a:picLocks noChangeAspect="1"/>
          </p:cNvPicPr>
          <p:nvPr/>
        </p:nvPicPr>
        <p:blipFill>
          <a:blip r:embed="rId5"/>
          <a:stretch>
            <a:fillRect/>
          </a:stretch>
        </p:blipFill>
        <p:spPr>
          <a:xfrm>
            <a:off x="5590576" y="1993023"/>
            <a:ext cx="5570481" cy="3975613"/>
          </a:xfrm>
          <a:prstGeom prst="rect">
            <a:avLst/>
          </a:prstGeom>
        </p:spPr>
      </p:pic>
    </p:spTree>
    <p:extLst>
      <p:ext uri="{BB962C8B-B14F-4D97-AF65-F5344CB8AC3E}">
        <p14:creationId xmlns:p14="http://schemas.microsoft.com/office/powerpoint/2010/main" val="8697198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045270-939D-4D24-E552-EFC7AD2A69D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A5A6A53-E69B-1304-17A8-4A30979E427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827994B1-2851-11FC-5F13-EED1194CF47E}"/>
              </a:ext>
            </a:extLst>
          </p:cNvPr>
          <p:cNvSpPr txBox="1"/>
          <p:nvPr/>
        </p:nvSpPr>
        <p:spPr>
          <a:xfrm>
            <a:off x="2346764" y="1037778"/>
            <a:ext cx="6917816"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2E9BB22B-6844-685A-66F2-695F1BB4F2B3}"/>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CD940C16-8EEF-E1D0-C610-D706196D12B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15</a:t>
            </a:r>
          </a:p>
        </p:txBody>
      </p:sp>
      <p:pic>
        <p:nvPicPr>
          <p:cNvPr id="7" name="Graphic 21">
            <a:extLst>
              <a:ext uri="{FF2B5EF4-FFF2-40B4-BE49-F238E27FC236}">
                <a16:creationId xmlns:a16="http://schemas.microsoft.com/office/drawing/2014/main" id="{513E6523-C4CF-082F-270A-19E6879A8E6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52B5B9A2-8BAE-E735-F8C0-13008F8BEAD3}"/>
              </a:ext>
            </a:extLst>
          </p:cNvPr>
          <p:cNvSpPr txBox="1"/>
          <p:nvPr/>
        </p:nvSpPr>
        <p:spPr>
          <a:xfrm>
            <a:off x="689640" y="2055075"/>
            <a:ext cx="10668000" cy="2714654"/>
          </a:xfrm>
          <a:prstGeom prst="rect">
            <a:avLst/>
          </a:prstGeom>
          <a:noFill/>
        </p:spPr>
        <p:txBody>
          <a:bodyPr wrap="square" rtlCol="0">
            <a:spAutoFit/>
          </a:bodyPr>
          <a:lstStyle/>
          <a:p>
            <a:pPr algn="just">
              <a:lnSpc>
                <a:spcPct val="200000"/>
              </a:lnSpc>
            </a:pPr>
            <a:endParaRPr lang="en-US"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nSpc>
                <a:spcPct val="200000"/>
              </a:lnSpc>
            </a:pPr>
            <a:endParaRPr lang="en-US" dirty="0">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endParaRPr lang="en-US" sz="2000" dirty="0">
              <a:solidFill>
                <a:srgbClr val="FF0000"/>
              </a:solidFill>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96339C49-0AF5-29E7-EF15-0D56084C6639}"/>
              </a:ext>
            </a:extLst>
          </p:cNvPr>
          <p:cNvPicPr>
            <a:picLocks noChangeAspect="1"/>
          </p:cNvPicPr>
          <p:nvPr/>
        </p:nvPicPr>
        <p:blipFill>
          <a:blip r:embed="rId4"/>
          <a:stretch>
            <a:fillRect/>
          </a:stretch>
        </p:blipFill>
        <p:spPr>
          <a:xfrm>
            <a:off x="762000" y="2652670"/>
            <a:ext cx="5810250" cy="1047750"/>
          </a:xfrm>
          <a:prstGeom prst="rect">
            <a:avLst/>
          </a:prstGeom>
        </p:spPr>
      </p:pic>
      <p:pic>
        <p:nvPicPr>
          <p:cNvPr id="9" name="Picture 8">
            <a:extLst>
              <a:ext uri="{FF2B5EF4-FFF2-40B4-BE49-F238E27FC236}">
                <a16:creationId xmlns:a16="http://schemas.microsoft.com/office/drawing/2014/main" id="{377C713C-E590-C057-8BDC-8578971214B1}"/>
              </a:ext>
            </a:extLst>
          </p:cNvPr>
          <p:cNvPicPr>
            <a:picLocks noChangeAspect="1"/>
          </p:cNvPicPr>
          <p:nvPr/>
        </p:nvPicPr>
        <p:blipFill>
          <a:blip r:embed="rId5"/>
          <a:stretch>
            <a:fillRect/>
          </a:stretch>
        </p:blipFill>
        <p:spPr>
          <a:xfrm>
            <a:off x="6765189" y="2505032"/>
            <a:ext cx="3632865" cy="1343025"/>
          </a:xfrm>
          <a:prstGeom prst="rect">
            <a:avLst/>
          </a:prstGeom>
        </p:spPr>
      </p:pic>
    </p:spTree>
    <p:extLst>
      <p:ext uri="{BB962C8B-B14F-4D97-AF65-F5344CB8AC3E}">
        <p14:creationId xmlns:p14="http://schemas.microsoft.com/office/powerpoint/2010/main" val="35722691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A8688-A05C-C051-9C8F-07E3F3B92FC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6244B80-B440-12EC-803F-F14D8A426AB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26E99699-2565-73C8-C0E3-1542DEEEBF57}"/>
              </a:ext>
            </a:extLst>
          </p:cNvPr>
          <p:cNvSpPr txBox="1"/>
          <p:nvPr/>
        </p:nvSpPr>
        <p:spPr>
          <a:xfrm>
            <a:off x="2346764" y="1037778"/>
            <a:ext cx="6917816"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BE39B955-1D05-023A-4B59-184BF2719C47}"/>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837293FE-8331-0A01-7112-2964C5CAD7C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16</a:t>
            </a:r>
          </a:p>
        </p:txBody>
      </p:sp>
      <p:pic>
        <p:nvPicPr>
          <p:cNvPr id="7" name="Graphic 21">
            <a:extLst>
              <a:ext uri="{FF2B5EF4-FFF2-40B4-BE49-F238E27FC236}">
                <a16:creationId xmlns:a16="http://schemas.microsoft.com/office/drawing/2014/main" id="{8CB64A6C-659C-FFE1-A80C-36AC03EA2A0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9384E76A-17D6-D6BE-CB17-C592475D2730}"/>
              </a:ext>
            </a:extLst>
          </p:cNvPr>
          <p:cNvSpPr txBox="1"/>
          <p:nvPr/>
        </p:nvSpPr>
        <p:spPr>
          <a:xfrm>
            <a:off x="689640" y="2055075"/>
            <a:ext cx="4585745" cy="2437655"/>
          </a:xfrm>
          <a:prstGeom prst="rect">
            <a:avLst/>
          </a:prstGeom>
          <a:noFill/>
        </p:spPr>
        <p:txBody>
          <a:bodyPr wrap="square" rtlCol="0">
            <a:spAutoFit/>
          </a:bodyPr>
          <a:lstStyle/>
          <a:p>
            <a:pPr algn="just">
              <a:lnSpc>
                <a:spcPct val="200000"/>
              </a:lnSpc>
            </a:pPr>
            <a:endParaRPr lang="en-US" dirty="0">
              <a:latin typeface="Times New Roman" panose="02020603050405020304" pitchFamily="18" charset="0"/>
              <a:cs typeface="Times New Roman" panose="02020603050405020304" pitchFamily="18" charset="0"/>
            </a:endParaRPr>
          </a:p>
          <a:p>
            <a:pPr marL="285750" indent="-285750" algn="just">
              <a:lnSpc>
                <a:spcPct val="20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a:lnSpc>
                <a:spcPct val="200000"/>
              </a:lnSpc>
            </a:pPr>
            <a:endParaRPr lang="en-US" dirty="0">
              <a:latin typeface="Times New Roman" panose="02020603050405020304" pitchFamily="18" charset="0"/>
              <a:cs typeface="Times New Roman" panose="02020603050405020304" pitchFamily="18" charset="0"/>
            </a:endParaRPr>
          </a:p>
          <a:p>
            <a:pPr algn="ctr"/>
            <a:endParaRPr lang="en-US" b="1" dirty="0">
              <a:solidFill>
                <a:srgbClr val="FF0000"/>
              </a:solidFill>
              <a:latin typeface="Times New Roman" panose="02020603050405020304" pitchFamily="18" charset="0"/>
              <a:cs typeface="Times New Roman" panose="02020603050405020304" pitchFamily="18" charset="0"/>
            </a:endParaRPr>
          </a:p>
          <a:p>
            <a:pPr marL="342900" indent="-342900">
              <a:lnSpc>
                <a:spcPct val="150000"/>
              </a:lnSpc>
              <a:buFont typeface="Arial" panose="020B0604020202020204" pitchFamily="34" charset="0"/>
              <a:buChar char="•"/>
            </a:pPr>
            <a:endParaRPr lang="en-US" sz="2000" dirty="0">
              <a:solidFill>
                <a:srgbClr val="FF0000"/>
              </a:solidFill>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170AAE7-ABC1-153F-86D7-68174D35E2C0}"/>
              </a:ext>
            </a:extLst>
          </p:cNvPr>
          <p:cNvPicPr>
            <a:picLocks noChangeAspect="1"/>
          </p:cNvPicPr>
          <p:nvPr/>
        </p:nvPicPr>
        <p:blipFill>
          <a:blip r:embed="rId4"/>
          <a:stretch>
            <a:fillRect/>
          </a:stretch>
        </p:blipFill>
        <p:spPr>
          <a:xfrm>
            <a:off x="834360" y="2756276"/>
            <a:ext cx="4048125" cy="1114425"/>
          </a:xfrm>
          <a:prstGeom prst="rect">
            <a:avLst/>
          </a:prstGeom>
        </p:spPr>
      </p:pic>
      <p:pic>
        <p:nvPicPr>
          <p:cNvPr id="11" name="Picture 10">
            <a:extLst>
              <a:ext uri="{FF2B5EF4-FFF2-40B4-BE49-F238E27FC236}">
                <a16:creationId xmlns:a16="http://schemas.microsoft.com/office/drawing/2014/main" id="{C15B5398-EDDD-441C-240F-5785C198DFF4}"/>
              </a:ext>
            </a:extLst>
          </p:cNvPr>
          <p:cNvPicPr>
            <a:picLocks noChangeAspect="1"/>
          </p:cNvPicPr>
          <p:nvPr/>
        </p:nvPicPr>
        <p:blipFill>
          <a:blip r:embed="rId5"/>
          <a:stretch>
            <a:fillRect/>
          </a:stretch>
        </p:blipFill>
        <p:spPr>
          <a:xfrm>
            <a:off x="5526592" y="2451475"/>
            <a:ext cx="5870227" cy="1724025"/>
          </a:xfrm>
          <a:prstGeom prst="rect">
            <a:avLst/>
          </a:prstGeom>
        </p:spPr>
      </p:pic>
    </p:spTree>
    <p:extLst>
      <p:ext uri="{BB962C8B-B14F-4D97-AF65-F5344CB8AC3E}">
        <p14:creationId xmlns:p14="http://schemas.microsoft.com/office/powerpoint/2010/main" val="38245833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8821B-DA3D-C08F-7812-3DE401193D3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FA9EBF5-E550-8449-1B42-EF8F3D69112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FIGURE 2.2 A Simple Taxonomy of Data.</a:t>
            </a:r>
          </a:p>
        </p:txBody>
      </p:sp>
      <p:sp>
        <p:nvSpPr>
          <p:cNvPr id="3" name="TextBox 2">
            <a:extLst>
              <a:ext uri="{FF2B5EF4-FFF2-40B4-BE49-F238E27FC236}">
                <a16:creationId xmlns:a16="http://schemas.microsoft.com/office/drawing/2014/main" id="{64844D53-1B26-40D9-4012-1546620612B0}"/>
              </a:ext>
            </a:extLst>
          </p:cNvPr>
          <p:cNvSpPr txBox="1"/>
          <p:nvPr/>
        </p:nvSpPr>
        <p:spPr>
          <a:xfrm>
            <a:off x="2346764" y="1037778"/>
            <a:ext cx="6917816" cy="677108"/>
          </a:xfrm>
          <a:prstGeom prst="rect">
            <a:avLst/>
          </a:prstGeom>
          <a:noFill/>
        </p:spPr>
        <p:txBody>
          <a:bodyPr wrap="square" rtlCol="0">
            <a:spAutoFit/>
          </a:bodyPr>
          <a:lstStyle/>
          <a:p>
            <a:endParaRPr lang="en-US" dirty="0"/>
          </a:p>
          <a:p>
            <a:r>
              <a:rPr lang="en-US" sz="2000" b="1" dirty="0"/>
              <a:t>Using Excel and LLM for data analytics:</a:t>
            </a:r>
          </a:p>
        </p:txBody>
      </p:sp>
      <p:sp>
        <p:nvSpPr>
          <p:cNvPr id="5" name="Rectangle 4">
            <a:extLst>
              <a:ext uri="{FF2B5EF4-FFF2-40B4-BE49-F238E27FC236}">
                <a16:creationId xmlns:a16="http://schemas.microsoft.com/office/drawing/2014/main" id="{AAD045C3-FDC9-8476-8846-71942D8D72CF}"/>
              </a:ext>
            </a:extLst>
          </p:cNvPr>
          <p:cNvSpPr/>
          <p:nvPr/>
        </p:nvSpPr>
        <p:spPr>
          <a:xfrm>
            <a:off x="942307" y="81200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B6E88CD-7CDD-7DE6-6D2B-1532A4A85CBE}"/>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17</a:t>
            </a:r>
          </a:p>
        </p:txBody>
      </p:sp>
      <p:pic>
        <p:nvPicPr>
          <p:cNvPr id="7" name="Graphic 21">
            <a:extLst>
              <a:ext uri="{FF2B5EF4-FFF2-40B4-BE49-F238E27FC236}">
                <a16:creationId xmlns:a16="http://schemas.microsoft.com/office/drawing/2014/main" id="{7A084BDE-6F8C-F97F-B341-ECB8FB535CC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5DB221A9-7DD3-ACC7-EC8A-191555C04A24}"/>
              </a:ext>
            </a:extLst>
          </p:cNvPr>
          <p:cNvPicPr>
            <a:picLocks noChangeAspect="1"/>
          </p:cNvPicPr>
          <p:nvPr/>
        </p:nvPicPr>
        <p:blipFill>
          <a:blip r:embed="rId4"/>
          <a:stretch>
            <a:fillRect/>
          </a:stretch>
        </p:blipFill>
        <p:spPr>
          <a:xfrm>
            <a:off x="762001" y="2765801"/>
            <a:ext cx="4100170" cy="1554990"/>
          </a:xfrm>
          <a:prstGeom prst="rect">
            <a:avLst/>
          </a:prstGeom>
        </p:spPr>
      </p:pic>
      <p:pic>
        <p:nvPicPr>
          <p:cNvPr id="9" name="Picture 8">
            <a:extLst>
              <a:ext uri="{FF2B5EF4-FFF2-40B4-BE49-F238E27FC236}">
                <a16:creationId xmlns:a16="http://schemas.microsoft.com/office/drawing/2014/main" id="{B869A9A9-0253-5854-56BF-91BEB7903F0B}"/>
              </a:ext>
            </a:extLst>
          </p:cNvPr>
          <p:cNvPicPr>
            <a:picLocks noChangeAspect="1"/>
          </p:cNvPicPr>
          <p:nvPr/>
        </p:nvPicPr>
        <p:blipFill>
          <a:blip r:embed="rId5"/>
          <a:stretch>
            <a:fillRect/>
          </a:stretch>
        </p:blipFill>
        <p:spPr>
          <a:xfrm>
            <a:off x="5677319" y="1838522"/>
            <a:ext cx="5518848" cy="2482269"/>
          </a:xfrm>
          <a:prstGeom prst="rect">
            <a:avLst/>
          </a:prstGeom>
        </p:spPr>
      </p:pic>
      <p:pic>
        <p:nvPicPr>
          <p:cNvPr id="14" name="Picture 13">
            <a:extLst>
              <a:ext uri="{FF2B5EF4-FFF2-40B4-BE49-F238E27FC236}">
                <a16:creationId xmlns:a16="http://schemas.microsoft.com/office/drawing/2014/main" id="{AA9EF6FB-5BC5-C348-CA5F-A86A54AA8A4D}"/>
              </a:ext>
            </a:extLst>
          </p:cNvPr>
          <p:cNvPicPr>
            <a:picLocks noChangeAspect="1"/>
          </p:cNvPicPr>
          <p:nvPr/>
        </p:nvPicPr>
        <p:blipFill>
          <a:blip r:embed="rId6"/>
          <a:stretch>
            <a:fillRect/>
          </a:stretch>
        </p:blipFill>
        <p:spPr>
          <a:xfrm>
            <a:off x="6099255" y="4320791"/>
            <a:ext cx="5096912" cy="1577591"/>
          </a:xfrm>
          <a:prstGeom prst="rect">
            <a:avLst/>
          </a:prstGeom>
        </p:spPr>
      </p:pic>
    </p:spTree>
    <p:extLst>
      <p:ext uri="{BB962C8B-B14F-4D97-AF65-F5344CB8AC3E}">
        <p14:creationId xmlns:p14="http://schemas.microsoft.com/office/powerpoint/2010/main" val="3393188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B4A85-6B23-BF68-DB16-1A8C7FCF7FB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1164E15-83EF-6F23-7A1B-E5F2647BF1E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Figure 2.13 Relationship between statistics and descriptive analytics.</a:t>
            </a:r>
            <a:endParaRPr lang="en-US" dirty="0"/>
          </a:p>
        </p:txBody>
      </p:sp>
      <p:sp>
        <p:nvSpPr>
          <p:cNvPr id="3" name="TextBox 2">
            <a:extLst>
              <a:ext uri="{FF2B5EF4-FFF2-40B4-BE49-F238E27FC236}">
                <a16:creationId xmlns:a16="http://schemas.microsoft.com/office/drawing/2014/main" id="{9329FE63-B295-A546-F329-6A7D7715B5B2}"/>
              </a:ext>
            </a:extLst>
          </p:cNvPr>
          <p:cNvSpPr txBox="1"/>
          <p:nvPr/>
        </p:nvSpPr>
        <p:spPr>
          <a:xfrm>
            <a:off x="2346764" y="978832"/>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D9F8FDC5-D2A7-C748-8205-9C572E75C76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C90AA383-416F-F483-48B5-714A5C255BE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18</a:t>
            </a:r>
          </a:p>
        </p:txBody>
      </p:sp>
      <p:sp>
        <p:nvSpPr>
          <p:cNvPr id="48" name="TextBox 47">
            <a:extLst>
              <a:ext uri="{FF2B5EF4-FFF2-40B4-BE49-F238E27FC236}">
                <a16:creationId xmlns:a16="http://schemas.microsoft.com/office/drawing/2014/main" id="{36C23C3B-6BE6-05EE-9FE6-10F156FD122E}"/>
              </a:ext>
            </a:extLst>
          </p:cNvPr>
          <p:cNvSpPr txBox="1"/>
          <p:nvPr/>
        </p:nvSpPr>
        <p:spPr>
          <a:xfrm>
            <a:off x="689640" y="2019969"/>
            <a:ext cx="10812720" cy="464871"/>
          </a:xfrm>
          <a:prstGeom prst="rect">
            <a:avLst/>
          </a:prstGeom>
          <a:noFill/>
        </p:spPr>
        <p:txBody>
          <a:bodyPr wrap="square" rtlCol="0">
            <a:spAutoFit/>
          </a:bodyPr>
          <a:lstStyle/>
          <a:p>
            <a:pPr algn="just">
              <a:lnSpc>
                <a:spcPct val="150000"/>
              </a:lnSpc>
            </a:pPr>
            <a:endParaRPr lang="en-US" dirty="0"/>
          </a:p>
        </p:txBody>
      </p:sp>
      <p:pic>
        <p:nvPicPr>
          <p:cNvPr id="7" name="Graphic 21">
            <a:extLst>
              <a:ext uri="{FF2B5EF4-FFF2-40B4-BE49-F238E27FC236}">
                <a16:creationId xmlns:a16="http://schemas.microsoft.com/office/drawing/2014/main" id="{322AC59C-920A-0769-2595-7126343C2D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CD164A4A-A37A-43A7-DBA2-4029CBB8CA21}"/>
              </a:ext>
            </a:extLst>
          </p:cNvPr>
          <p:cNvPicPr>
            <a:picLocks noChangeAspect="1"/>
          </p:cNvPicPr>
          <p:nvPr/>
        </p:nvPicPr>
        <p:blipFill>
          <a:blip r:embed="rId3"/>
          <a:stretch>
            <a:fillRect/>
          </a:stretch>
        </p:blipFill>
        <p:spPr>
          <a:xfrm>
            <a:off x="2686576" y="1717496"/>
            <a:ext cx="6674128" cy="3655713"/>
          </a:xfrm>
          <a:prstGeom prst="rect">
            <a:avLst/>
          </a:prstGeom>
        </p:spPr>
      </p:pic>
      <p:sp>
        <p:nvSpPr>
          <p:cNvPr id="8" name="TextBox 7">
            <a:extLst>
              <a:ext uri="{FF2B5EF4-FFF2-40B4-BE49-F238E27FC236}">
                <a16:creationId xmlns:a16="http://schemas.microsoft.com/office/drawing/2014/main" id="{8E059C56-2352-F090-045F-2049C7D96964}"/>
              </a:ext>
            </a:extLst>
          </p:cNvPr>
          <p:cNvSpPr txBox="1"/>
          <p:nvPr/>
        </p:nvSpPr>
        <p:spPr>
          <a:xfrm>
            <a:off x="3928905" y="5529892"/>
            <a:ext cx="7325248" cy="369332"/>
          </a:xfrm>
          <a:prstGeom prst="rect">
            <a:avLst/>
          </a:prstGeom>
          <a:noFill/>
        </p:spPr>
        <p:txBody>
          <a:bodyPr wrap="square" rtlCol="0">
            <a:spAutoFit/>
          </a:bodyPr>
          <a:lstStyle/>
          <a:p>
            <a:r>
              <a:rPr lang="en-US" dirty="0"/>
              <a:t>Figure 6.1: Types of  business analytics.</a:t>
            </a:r>
          </a:p>
        </p:txBody>
      </p:sp>
    </p:spTree>
    <p:extLst>
      <p:ext uri="{BB962C8B-B14F-4D97-AF65-F5344CB8AC3E}">
        <p14:creationId xmlns:p14="http://schemas.microsoft.com/office/powerpoint/2010/main" val="28456205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196CED-3B7A-3F87-18CE-F1CD5218E6C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798EB68-4B7C-02CE-89EB-840D5FD19A6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data mining is a way to develop intelligence (i.e., actionable</a:t>
            </a:r>
          </a:p>
          <a:p>
            <a:r>
              <a:rPr lang="en-US" dirty="0"/>
              <a:t>information or knowledge) from data that an organization collects, organizes, and</a:t>
            </a:r>
          </a:p>
          <a:p>
            <a:r>
              <a:rPr lang="en-US" dirty="0"/>
              <a:t>stores. A wide range of data mining techniques are being used by organizations</a:t>
            </a:r>
          </a:p>
          <a:p>
            <a:r>
              <a:rPr lang="en-US" dirty="0"/>
              <a:t>to gain a better understanding of their customers and their operations and to solve complex</a:t>
            </a:r>
          </a:p>
          <a:p>
            <a:r>
              <a:rPr lang="en-US" dirty="0"/>
              <a:t>organizational problems.</a:t>
            </a:r>
          </a:p>
        </p:txBody>
      </p:sp>
      <p:sp>
        <p:nvSpPr>
          <p:cNvPr id="3" name="TextBox 2">
            <a:extLst>
              <a:ext uri="{FF2B5EF4-FFF2-40B4-BE49-F238E27FC236}">
                <a16:creationId xmlns:a16="http://schemas.microsoft.com/office/drawing/2014/main" id="{91273FF4-1644-8ED7-E5E2-C023AC105683}"/>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A97B38D4-508A-D53D-AA1B-D1BC51234AF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CCB30F1-A8EA-E620-7767-58AADC4CD576}"/>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19</a:t>
            </a:r>
          </a:p>
        </p:txBody>
      </p:sp>
      <p:sp>
        <p:nvSpPr>
          <p:cNvPr id="48" name="TextBox 47">
            <a:extLst>
              <a:ext uri="{FF2B5EF4-FFF2-40B4-BE49-F238E27FC236}">
                <a16:creationId xmlns:a16="http://schemas.microsoft.com/office/drawing/2014/main" id="{0F70A364-076B-C21E-F2D8-E68BD6E3EC95}"/>
              </a:ext>
            </a:extLst>
          </p:cNvPr>
          <p:cNvSpPr txBox="1"/>
          <p:nvPr/>
        </p:nvSpPr>
        <p:spPr>
          <a:xfrm>
            <a:off x="689640" y="2019969"/>
            <a:ext cx="10812720" cy="464871"/>
          </a:xfrm>
          <a:prstGeom prst="rect">
            <a:avLst/>
          </a:prstGeom>
          <a:noFill/>
        </p:spPr>
        <p:txBody>
          <a:bodyPr wrap="square" rtlCol="0">
            <a:spAutoFit/>
          </a:bodyPr>
          <a:lstStyle/>
          <a:p>
            <a:pPr algn="just">
              <a:lnSpc>
                <a:spcPct val="150000"/>
              </a:lnSpc>
            </a:pPr>
            <a:endParaRPr lang="en-US" dirty="0"/>
          </a:p>
        </p:txBody>
      </p:sp>
      <p:pic>
        <p:nvPicPr>
          <p:cNvPr id="7" name="Graphic 21">
            <a:extLst>
              <a:ext uri="{FF2B5EF4-FFF2-40B4-BE49-F238E27FC236}">
                <a16:creationId xmlns:a16="http://schemas.microsoft.com/office/drawing/2014/main" id="{8EFE59E2-85DD-B965-0D5F-CA2A0C0787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2226E6F0-64A7-9D5A-B0F3-5EE8E626E1B7}"/>
              </a:ext>
            </a:extLst>
          </p:cNvPr>
          <p:cNvSpPr txBox="1"/>
          <p:nvPr/>
        </p:nvSpPr>
        <p:spPr>
          <a:xfrm>
            <a:off x="761999" y="2182360"/>
            <a:ext cx="10421815" cy="878895"/>
          </a:xfrm>
          <a:prstGeom prst="rect">
            <a:avLst/>
          </a:prstGeom>
          <a:noFill/>
        </p:spPr>
        <p:txBody>
          <a:bodyPr wrap="square" rtlCol="0">
            <a:spAutoFit/>
          </a:bodyPr>
          <a:lstStyle/>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Predictive analytics </a:t>
            </a:r>
            <a:r>
              <a:rPr lang="en-US" dirty="0">
                <a:latin typeface="Times New Roman" panose="02020603050405020304" pitchFamily="18" charset="0"/>
                <a:cs typeface="Times New Roman" panose="02020603050405020304" pitchFamily="18" charset="0"/>
              </a:rPr>
              <a:t>is a branch of </a:t>
            </a:r>
            <a:r>
              <a:rPr lang="en-US" dirty="0">
                <a:solidFill>
                  <a:srgbClr val="FF0000"/>
                </a:solidFill>
                <a:latin typeface="Times New Roman" panose="02020603050405020304" pitchFamily="18" charset="0"/>
                <a:cs typeface="Times New Roman" panose="02020603050405020304" pitchFamily="18" charset="0"/>
              </a:rPr>
              <a:t>advanced analytics </a:t>
            </a:r>
            <a:r>
              <a:rPr lang="en-US" dirty="0">
                <a:latin typeface="Times New Roman" panose="02020603050405020304" pitchFamily="18" charset="0"/>
                <a:cs typeface="Times New Roman" panose="02020603050405020304" pitchFamily="18" charset="0"/>
              </a:rPr>
              <a:t>that makes predictions about future outcomes using </a:t>
            </a:r>
            <a:r>
              <a:rPr lang="en-US" dirty="0">
                <a:solidFill>
                  <a:srgbClr val="FF0000"/>
                </a:solidFill>
                <a:latin typeface="Times New Roman" panose="02020603050405020304" pitchFamily="18" charset="0"/>
                <a:cs typeface="Times New Roman" panose="02020603050405020304" pitchFamily="18" charset="0"/>
              </a:rPr>
              <a:t>historical data combined with statistical modeling, data mining techniques and </a:t>
            </a:r>
            <a:r>
              <a:rPr lang="en-US" dirty="0">
                <a:solidFill>
                  <a:srgbClr val="FF0000"/>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machine learning</a:t>
            </a:r>
            <a:r>
              <a:rPr lang="en-US" dirty="0">
                <a:latin typeface="Times New Roman" panose="02020603050405020304" pitchFamily="18" charset="0"/>
                <a:cs typeface="Times New Roman" panose="02020603050405020304" pitchFamily="18" charset="0"/>
              </a:rPr>
              <a:t>.</a:t>
            </a:r>
          </a:p>
        </p:txBody>
      </p:sp>
      <p:pic>
        <p:nvPicPr>
          <p:cNvPr id="12" name="Picture 11">
            <a:extLst>
              <a:ext uri="{FF2B5EF4-FFF2-40B4-BE49-F238E27FC236}">
                <a16:creationId xmlns:a16="http://schemas.microsoft.com/office/drawing/2014/main" id="{3C4DFCBA-8BAD-09E6-8F52-E0940EEDA5EC}"/>
              </a:ext>
            </a:extLst>
          </p:cNvPr>
          <p:cNvPicPr>
            <a:picLocks noChangeAspect="1"/>
          </p:cNvPicPr>
          <p:nvPr/>
        </p:nvPicPr>
        <p:blipFill>
          <a:blip r:embed="rId4"/>
          <a:stretch>
            <a:fillRect/>
          </a:stretch>
        </p:blipFill>
        <p:spPr>
          <a:xfrm>
            <a:off x="3977106" y="3293707"/>
            <a:ext cx="4795105" cy="2529748"/>
          </a:xfrm>
          <a:prstGeom prst="rect">
            <a:avLst/>
          </a:prstGeom>
        </p:spPr>
      </p:pic>
    </p:spTree>
    <p:extLst>
      <p:ext uri="{BB962C8B-B14F-4D97-AF65-F5344CB8AC3E}">
        <p14:creationId xmlns:p14="http://schemas.microsoft.com/office/powerpoint/2010/main" val="28996443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034F65-4938-0720-8C8D-40D0D7F8F68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E58E79C-8DAF-AB3C-E488-2C8B3F200FC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data mining is a way to develop intelligence (i.e., actionable</a:t>
            </a:r>
          </a:p>
          <a:p>
            <a:r>
              <a:rPr lang="en-US" dirty="0"/>
              <a:t>information or knowledge) from data that an organization collects, organizes, and</a:t>
            </a:r>
          </a:p>
          <a:p>
            <a:r>
              <a:rPr lang="en-US" dirty="0"/>
              <a:t>stores. A wide range of data mining techniques are being used by organizations</a:t>
            </a:r>
          </a:p>
          <a:p>
            <a:r>
              <a:rPr lang="en-US" dirty="0"/>
              <a:t>to gain a better understanding of their customers and their operations and to solve complex</a:t>
            </a:r>
          </a:p>
          <a:p>
            <a:r>
              <a:rPr lang="en-US" dirty="0"/>
              <a:t>organizational problems.</a:t>
            </a:r>
          </a:p>
        </p:txBody>
      </p:sp>
      <p:sp>
        <p:nvSpPr>
          <p:cNvPr id="3" name="TextBox 2">
            <a:extLst>
              <a:ext uri="{FF2B5EF4-FFF2-40B4-BE49-F238E27FC236}">
                <a16:creationId xmlns:a16="http://schemas.microsoft.com/office/drawing/2014/main" id="{BD54E5BB-DF1C-84EA-494F-13531A725C16}"/>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C3687F53-164B-8543-7AA6-29CD3A1906E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DB7E2AB-2D84-472D-C2AE-EABBEEF18D78}"/>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20</a:t>
            </a:r>
          </a:p>
        </p:txBody>
      </p:sp>
      <p:sp>
        <p:nvSpPr>
          <p:cNvPr id="48" name="TextBox 47">
            <a:extLst>
              <a:ext uri="{FF2B5EF4-FFF2-40B4-BE49-F238E27FC236}">
                <a16:creationId xmlns:a16="http://schemas.microsoft.com/office/drawing/2014/main" id="{1805AFDD-DB07-50ED-B869-94D42AA55C0C}"/>
              </a:ext>
            </a:extLst>
          </p:cNvPr>
          <p:cNvSpPr txBox="1"/>
          <p:nvPr/>
        </p:nvSpPr>
        <p:spPr>
          <a:xfrm>
            <a:off x="689640" y="2019969"/>
            <a:ext cx="10812720" cy="464871"/>
          </a:xfrm>
          <a:prstGeom prst="rect">
            <a:avLst/>
          </a:prstGeom>
          <a:noFill/>
        </p:spPr>
        <p:txBody>
          <a:bodyPr wrap="square" rtlCol="0">
            <a:spAutoFit/>
          </a:bodyPr>
          <a:lstStyle/>
          <a:p>
            <a:pPr algn="just">
              <a:lnSpc>
                <a:spcPct val="150000"/>
              </a:lnSpc>
            </a:pPr>
            <a:endParaRPr lang="en-US" dirty="0"/>
          </a:p>
        </p:txBody>
      </p:sp>
      <p:pic>
        <p:nvPicPr>
          <p:cNvPr id="7" name="Graphic 21">
            <a:extLst>
              <a:ext uri="{FF2B5EF4-FFF2-40B4-BE49-F238E27FC236}">
                <a16:creationId xmlns:a16="http://schemas.microsoft.com/office/drawing/2014/main" id="{B163DBF3-4476-91CB-6284-84812A3484F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D234E26-634B-3F3D-A243-940099FA094B}"/>
              </a:ext>
            </a:extLst>
          </p:cNvPr>
          <p:cNvSpPr txBox="1"/>
          <p:nvPr/>
        </p:nvSpPr>
        <p:spPr>
          <a:xfrm>
            <a:off x="761999" y="2182360"/>
            <a:ext cx="10421815" cy="2951064"/>
          </a:xfrm>
          <a:prstGeom prst="rect">
            <a:avLst/>
          </a:prstGeom>
          <a:noFill/>
        </p:spPr>
        <p:txBody>
          <a:bodyPr wrap="square" rtlCol="0">
            <a:spAutoFit/>
          </a:bodyPr>
          <a:lstStyle/>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Companies employ predictive analytics </a:t>
            </a:r>
            <a:r>
              <a:rPr lang="en-US" dirty="0">
                <a:latin typeface="Times New Roman" panose="02020603050405020304" pitchFamily="18" charset="0"/>
                <a:cs typeface="Times New Roman" panose="02020603050405020304" pitchFamily="18" charset="0"/>
              </a:rPr>
              <a:t>to find patterns in this data to </a:t>
            </a:r>
            <a:r>
              <a:rPr lang="en-US" dirty="0">
                <a:solidFill>
                  <a:srgbClr val="FF0000"/>
                </a:solidFill>
                <a:latin typeface="Times New Roman" panose="02020603050405020304" pitchFamily="18" charset="0"/>
                <a:cs typeface="Times New Roman" panose="02020603050405020304" pitchFamily="18" charset="0"/>
              </a:rPr>
              <a:t>identify risks and opportunities</a:t>
            </a:r>
            <a:r>
              <a:rPr lang="en-US" dirty="0">
                <a:latin typeface="Times New Roman" panose="02020603050405020304" pitchFamily="18" charset="0"/>
                <a:cs typeface="Times New Roman" panose="02020603050405020304" pitchFamily="18" charset="0"/>
              </a:rPr>
              <a:t>. </a:t>
            </a:r>
            <a:r>
              <a:rPr lang="en-US" dirty="0">
                <a:solidFill>
                  <a:srgbClr val="FF0000"/>
                </a:solidFill>
                <a:latin typeface="Times New Roman" panose="02020603050405020304" pitchFamily="18" charset="0"/>
                <a:cs typeface="Times New Roman" panose="02020603050405020304" pitchFamily="18" charset="0"/>
              </a:rPr>
              <a:t>Predictive analytics </a:t>
            </a:r>
            <a:r>
              <a:rPr lang="en-US" dirty="0">
                <a:latin typeface="Times New Roman" panose="02020603050405020304" pitchFamily="18" charset="0"/>
                <a:cs typeface="Times New Roman" panose="02020603050405020304" pitchFamily="18" charset="0"/>
              </a:rPr>
              <a:t>is often associated with </a:t>
            </a:r>
            <a:r>
              <a:rPr lang="en-US" u="sng" dirty="0">
                <a:solidFill>
                  <a:srgbClr val="FF0000"/>
                </a:solidFill>
                <a:latin typeface="Times New Roman" panose="02020603050405020304" pitchFamily="18" charset="0"/>
                <a:cs typeface="Times New Roman" panose="02020603050405020304" pitchFamily="18" charset="0"/>
              </a:rPr>
              <a:t>big data and </a:t>
            </a:r>
            <a:r>
              <a:rPr lang="en-US" u="sng" dirty="0">
                <a:solidFill>
                  <a:srgbClr val="FF0000"/>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data science</a:t>
            </a:r>
            <a:r>
              <a:rPr lang="en-US" u="sng"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Today, companies today are inundated with data from log files to images and video. All of this data resides in </a:t>
            </a:r>
            <a:r>
              <a:rPr lang="en-US" dirty="0">
                <a:solidFill>
                  <a:srgbClr val="FF0000"/>
                </a:solidFill>
                <a:latin typeface="Times New Roman" panose="02020603050405020304" pitchFamily="18" charset="0"/>
                <a:cs typeface="Times New Roman" panose="02020603050405020304" pitchFamily="18" charset="0"/>
              </a:rPr>
              <a:t>disparate data repositories</a:t>
            </a:r>
            <a:r>
              <a:rPr lang="en-US" dirty="0">
                <a:latin typeface="Times New Roman" panose="02020603050405020304" pitchFamily="18" charset="0"/>
                <a:cs typeface="Times New Roman" panose="02020603050405020304" pitchFamily="18" charset="0"/>
              </a:rPr>
              <a:t> across an organization. To gain insights from this data, </a:t>
            </a:r>
            <a:r>
              <a:rPr lang="en-US" dirty="0">
                <a:solidFill>
                  <a:srgbClr val="FF0000"/>
                </a:solidFill>
                <a:latin typeface="Times New Roman" panose="02020603050405020304" pitchFamily="18" charset="0"/>
                <a:cs typeface="Times New Roman" panose="02020603050405020304" pitchFamily="18" charset="0"/>
              </a:rPr>
              <a:t>data scientists use </a:t>
            </a:r>
            <a:r>
              <a:rPr lang="en-US" dirty="0">
                <a:solidFill>
                  <a:srgbClr val="FF000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deep learning</a:t>
            </a:r>
            <a:r>
              <a:rPr lang="en-US" dirty="0">
                <a:solidFill>
                  <a:srgbClr val="FF0000"/>
                </a:solidFill>
                <a:latin typeface="Times New Roman" panose="02020603050405020304" pitchFamily="18" charset="0"/>
                <a:cs typeface="Times New Roman" panose="02020603050405020304" pitchFamily="18" charset="0"/>
              </a:rPr>
              <a:t> and machine learning algorithms </a:t>
            </a:r>
            <a:r>
              <a:rPr lang="en-US" dirty="0">
                <a:latin typeface="Times New Roman" panose="02020603050405020304" pitchFamily="18" charset="0"/>
                <a:cs typeface="Times New Roman" panose="02020603050405020304" pitchFamily="18" charset="0"/>
              </a:rPr>
              <a:t>to </a:t>
            </a:r>
            <a:r>
              <a:rPr lang="en-US" dirty="0">
                <a:solidFill>
                  <a:srgbClr val="FF0000"/>
                </a:solidFill>
                <a:latin typeface="Times New Roman" panose="02020603050405020304" pitchFamily="18" charset="0"/>
                <a:cs typeface="Times New Roman" panose="02020603050405020304" pitchFamily="18" charset="0"/>
              </a:rPr>
              <a:t>find patterns and make predictions about future events</a:t>
            </a:r>
            <a:r>
              <a:rPr lang="en-US" dirty="0">
                <a:latin typeface="Times New Roman" panose="02020603050405020304" pitchFamily="18" charset="0"/>
                <a:cs typeface="Times New Roman" panose="02020603050405020304" pitchFamily="18" charset="0"/>
              </a:rPr>
              <a:t>. Some of these </a:t>
            </a:r>
            <a:r>
              <a:rPr lang="en-US" dirty="0">
                <a:solidFill>
                  <a:srgbClr val="FF0000"/>
                </a:solidFill>
                <a:latin typeface="Times New Roman" panose="02020603050405020304" pitchFamily="18" charset="0"/>
                <a:cs typeface="Times New Roman" panose="02020603050405020304" pitchFamily="18" charset="0"/>
              </a:rPr>
              <a:t>statistical techniques include logistic and </a:t>
            </a:r>
            <a:r>
              <a:rPr lang="en-US" dirty="0">
                <a:solidFill>
                  <a:srgbClr val="FF0000"/>
                </a:solidFill>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linear regression</a:t>
            </a:r>
            <a:r>
              <a:rPr lang="en-US" dirty="0">
                <a:solidFill>
                  <a:srgbClr val="FF0000"/>
                </a:solidFill>
                <a:latin typeface="Times New Roman" panose="02020603050405020304" pitchFamily="18" charset="0"/>
                <a:cs typeface="Times New Roman" panose="02020603050405020304" pitchFamily="18" charset="0"/>
              </a:rPr>
              <a:t> models, </a:t>
            </a:r>
            <a:r>
              <a:rPr lang="en-US" dirty="0">
                <a:solidFill>
                  <a:srgbClr val="FF0000"/>
                </a:solidFill>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neural networks</a:t>
            </a:r>
            <a:r>
              <a:rPr lang="en-US" dirty="0">
                <a:solidFill>
                  <a:srgbClr val="FF0000"/>
                </a:solidFill>
                <a:latin typeface="Times New Roman" panose="02020603050405020304" pitchFamily="18" charset="0"/>
                <a:cs typeface="Times New Roman" panose="02020603050405020304" pitchFamily="18" charset="0"/>
              </a:rPr>
              <a:t> and decision trees. </a:t>
            </a:r>
            <a:r>
              <a:rPr lang="en-US" dirty="0">
                <a:latin typeface="Times New Roman" panose="02020603050405020304" pitchFamily="18" charset="0"/>
                <a:cs typeface="Times New Roman" panose="02020603050405020304" pitchFamily="18" charset="0"/>
              </a:rPr>
              <a:t>Some of these modeling techniques use initial predictive learnings to make additional predictive insights.</a:t>
            </a:r>
          </a:p>
        </p:txBody>
      </p:sp>
    </p:spTree>
    <p:extLst>
      <p:ext uri="{BB962C8B-B14F-4D97-AF65-F5344CB8AC3E}">
        <p14:creationId xmlns:p14="http://schemas.microsoft.com/office/powerpoint/2010/main" val="23564289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012F7-391F-ED0B-05CD-E88AC728D5F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27C44D1-C1FC-21A7-2F53-6FA77322C7A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data mining is a way to develop intelligence (i.e., actionable</a:t>
            </a:r>
          </a:p>
          <a:p>
            <a:r>
              <a:rPr lang="en-US" dirty="0"/>
              <a:t>information or knowledge) from data that an organization collects, organizes, and</a:t>
            </a:r>
          </a:p>
          <a:p>
            <a:r>
              <a:rPr lang="en-US" dirty="0"/>
              <a:t>stores. A wide range of data mining techniques are being used by organizations</a:t>
            </a:r>
          </a:p>
          <a:p>
            <a:r>
              <a:rPr lang="en-US" dirty="0"/>
              <a:t>to gain a better understanding of their customers and their operations and to solve complex</a:t>
            </a:r>
          </a:p>
          <a:p>
            <a:r>
              <a:rPr lang="en-US" dirty="0"/>
              <a:t>organizational problems.</a:t>
            </a:r>
          </a:p>
        </p:txBody>
      </p:sp>
      <p:sp>
        <p:nvSpPr>
          <p:cNvPr id="3" name="TextBox 2">
            <a:extLst>
              <a:ext uri="{FF2B5EF4-FFF2-40B4-BE49-F238E27FC236}">
                <a16:creationId xmlns:a16="http://schemas.microsoft.com/office/drawing/2014/main" id="{B78E8314-C67F-9A14-CD05-1EA7B36248CB}"/>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B6C42871-D373-725E-B4AF-0E8528AF215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C3B39E2D-F1D3-62A7-1CC8-53D6DD05177E}"/>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21</a:t>
            </a:r>
          </a:p>
        </p:txBody>
      </p:sp>
      <p:sp>
        <p:nvSpPr>
          <p:cNvPr id="48" name="TextBox 47">
            <a:extLst>
              <a:ext uri="{FF2B5EF4-FFF2-40B4-BE49-F238E27FC236}">
                <a16:creationId xmlns:a16="http://schemas.microsoft.com/office/drawing/2014/main" id="{D1091877-453A-4DCF-4C5C-DBD72DC1D06C}"/>
              </a:ext>
            </a:extLst>
          </p:cNvPr>
          <p:cNvSpPr txBox="1"/>
          <p:nvPr/>
        </p:nvSpPr>
        <p:spPr>
          <a:xfrm>
            <a:off x="689640" y="2019969"/>
            <a:ext cx="10812720" cy="464871"/>
          </a:xfrm>
          <a:prstGeom prst="rect">
            <a:avLst/>
          </a:prstGeom>
          <a:noFill/>
        </p:spPr>
        <p:txBody>
          <a:bodyPr wrap="square" rtlCol="0">
            <a:spAutoFit/>
          </a:bodyPr>
          <a:lstStyle/>
          <a:p>
            <a:pPr algn="just">
              <a:lnSpc>
                <a:spcPct val="150000"/>
              </a:lnSpc>
            </a:pPr>
            <a:endParaRPr lang="en-US" dirty="0"/>
          </a:p>
        </p:txBody>
      </p:sp>
      <p:pic>
        <p:nvPicPr>
          <p:cNvPr id="7" name="Graphic 21">
            <a:extLst>
              <a:ext uri="{FF2B5EF4-FFF2-40B4-BE49-F238E27FC236}">
                <a16:creationId xmlns:a16="http://schemas.microsoft.com/office/drawing/2014/main" id="{CA979BF1-12C5-E016-DE33-E5555B8F849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E84FFF9-1E7D-234F-00A9-93399E2181DD}"/>
              </a:ext>
            </a:extLst>
          </p:cNvPr>
          <p:cNvSpPr txBox="1"/>
          <p:nvPr/>
        </p:nvSpPr>
        <p:spPr>
          <a:xfrm>
            <a:off x="762000" y="2019969"/>
            <a:ext cx="10421815" cy="1704569"/>
          </a:xfrm>
          <a:prstGeom prst="rect">
            <a:avLst/>
          </a:prstGeom>
          <a:noFill/>
        </p:spPr>
        <p:txBody>
          <a:bodyPr wrap="square" rtlCol="0">
            <a:spAutoFit/>
          </a:bodyPr>
          <a:lstStyle/>
          <a:p>
            <a:pPr algn="just">
              <a:lnSpc>
                <a:spcPct val="150000"/>
              </a:lnSpc>
            </a:pPr>
            <a:r>
              <a:rPr lang="en-US" dirty="0"/>
              <a:t>Predictive analytics can be deployed in across various industries for different business problems:</a:t>
            </a:r>
          </a:p>
          <a:p>
            <a:pPr algn="just">
              <a:lnSpc>
                <a:spcPct val="150000"/>
              </a:lnSpc>
            </a:pPr>
            <a:endParaRPr lang="en-US" dirty="0"/>
          </a:p>
          <a:p>
            <a:pPr algn="just">
              <a:lnSpc>
                <a:spcPct val="150000"/>
              </a:lnSpc>
            </a:pPr>
            <a:endParaRPr lang="en-US" dirty="0"/>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3E926D5D-1857-79F6-BF5B-E6F99CB6597B}"/>
              </a:ext>
            </a:extLst>
          </p:cNvPr>
          <p:cNvSpPr>
            <a:spLocks noChangeArrowheads="1"/>
          </p:cNvSpPr>
          <p:nvPr/>
        </p:nvSpPr>
        <p:spPr bwMode="auto">
          <a:xfrm>
            <a:off x="762000" y="2480605"/>
            <a:ext cx="10095187" cy="3366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dirty="0">
                <a:latin typeface="Times New Roman" panose="02020603050405020304" pitchFamily="18" charset="0"/>
                <a:cs typeface="Times New Roman" panose="02020603050405020304" pitchFamily="18" charset="0"/>
              </a:rPr>
              <a:t>Banking: Financial services use machine learning and quantitative tools to make predictions about their prospects and customers. </a:t>
            </a:r>
            <a:r>
              <a:rPr lang="en-US" altLang="en-US" dirty="0">
                <a:solidFill>
                  <a:srgbClr val="FF0000"/>
                </a:solidFill>
                <a:latin typeface="Times New Roman" panose="02020603050405020304" pitchFamily="18" charset="0"/>
                <a:cs typeface="Times New Roman" panose="02020603050405020304" pitchFamily="18" charset="0"/>
              </a:rPr>
              <a:t>With this information, banks can answer questions like who is likely to default on a loan, which customers pose high or low risks, which customers are the most lucrative to target resources and marketing spend.</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dirty="0">
                <a:latin typeface="Times New Roman" panose="02020603050405020304" pitchFamily="18" charset="0"/>
                <a:cs typeface="Times New Roman" panose="02020603050405020304" pitchFamily="18" charset="0"/>
              </a:rPr>
              <a:t>Healthcare: Predictive analytics in health care is </a:t>
            </a:r>
            <a:r>
              <a:rPr lang="en-US" altLang="en-US" dirty="0">
                <a:solidFill>
                  <a:srgbClr val="FF0000"/>
                </a:solidFill>
                <a:latin typeface="Times New Roman" panose="02020603050405020304" pitchFamily="18" charset="0"/>
                <a:cs typeface="Times New Roman" panose="02020603050405020304" pitchFamily="18" charset="0"/>
              </a:rPr>
              <a:t>used to detect and manage the care of chronically ill patients, as well as to track specific infections</a:t>
            </a:r>
            <a:r>
              <a:rPr lang="en-US" altLang="en-US" dirty="0">
                <a:latin typeface="Times New Roman" panose="02020603050405020304" pitchFamily="18" charset="0"/>
                <a:cs typeface="Times New Roman" panose="02020603050405020304" pitchFamily="18" charset="0"/>
              </a:rPr>
              <a:t>. Geisinger created a predictive model based on </a:t>
            </a:r>
            <a:r>
              <a:rPr lang="en-US" altLang="en-US" dirty="0">
                <a:solidFill>
                  <a:srgbClr val="FF0000"/>
                </a:solidFill>
                <a:latin typeface="Times New Roman" panose="02020603050405020304" pitchFamily="18" charset="0"/>
                <a:cs typeface="Times New Roman" panose="02020603050405020304" pitchFamily="18" charset="0"/>
              </a:rPr>
              <a:t>health records for more than 10,000 patients who had been diagnosed with sepsis in the past. The model yielded impressive results, correctly predicting patients with a high rate of survival.</a:t>
            </a:r>
          </a:p>
        </p:txBody>
      </p:sp>
    </p:spTree>
    <p:extLst>
      <p:ext uri="{BB962C8B-B14F-4D97-AF65-F5344CB8AC3E}">
        <p14:creationId xmlns:p14="http://schemas.microsoft.com/office/powerpoint/2010/main" val="14469681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F8BA63-F3BA-015B-CC7F-5C7BCB43284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2AD02D2-D038-F9B6-596E-EEF04D0C4C6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t>data mining is a way to develop intelligence (i.e., actionable</a:t>
            </a:r>
          </a:p>
          <a:p>
            <a:r>
              <a:rPr lang="en-US" dirty="0"/>
              <a:t>information or knowledge) from data that an organization collects, organizes, and</a:t>
            </a:r>
          </a:p>
          <a:p>
            <a:r>
              <a:rPr lang="en-US" dirty="0"/>
              <a:t>stores. A wide range of data mining techniques are being used by organizations</a:t>
            </a:r>
          </a:p>
          <a:p>
            <a:r>
              <a:rPr lang="en-US" dirty="0"/>
              <a:t>to gain a better understanding of their customers and their operations and to solve complex</a:t>
            </a:r>
          </a:p>
          <a:p>
            <a:r>
              <a:rPr lang="en-US" dirty="0"/>
              <a:t>organizational problems.</a:t>
            </a:r>
          </a:p>
        </p:txBody>
      </p:sp>
      <p:sp>
        <p:nvSpPr>
          <p:cNvPr id="3" name="TextBox 2">
            <a:extLst>
              <a:ext uri="{FF2B5EF4-FFF2-40B4-BE49-F238E27FC236}">
                <a16:creationId xmlns:a16="http://schemas.microsoft.com/office/drawing/2014/main" id="{4740F70B-6D82-BBC4-E325-A7692FE0BE33}"/>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52AED655-EAC8-DBCC-9084-4841E2E52C4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0562339-712A-C329-6807-4476EB9A404F}"/>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22</a:t>
            </a:r>
          </a:p>
        </p:txBody>
      </p:sp>
      <p:sp>
        <p:nvSpPr>
          <p:cNvPr id="48" name="TextBox 47">
            <a:extLst>
              <a:ext uri="{FF2B5EF4-FFF2-40B4-BE49-F238E27FC236}">
                <a16:creationId xmlns:a16="http://schemas.microsoft.com/office/drawing/2014/main" id="{C38138F6-3966-6634-DB3C-68EA7F73C5E4}"/>
              </a:ext>
            </a:extLst>
          </p:cNvPr>
          <p:cNvSpPr txBox="1"/>
          <p:nvPr/>
        </p:nvSpPr>
        <p:spPr>
          <a:xfrm>
            <a:off x="689640" y="2019969"/>
            <a:ext cx="10812720" cy="464871"/>
          </a:xfrm>
          <a:prstGeom prst="rect">
            <a:avLst/>
          </a:prstGeom>
          <a:noFill/>
        </p:spPr>
        <p:txBody>
          <a:bodyPr wrap="square" rtlCol="0">
            <a:spAutoFit/>
          </a:bodyPr>
          <a:lstStyle/>
          <a:p>
            <a:pPr algn="just">
              <a:lnSpc>
                <a:spcPct val="150000"/>
              </a:lnSpc>
            </a:pPr>
            <a:endParaRPr lang="en-US" dirty="0"/>
          </a:p>
        </p:txBody>
      </p:sp>
      <p:pic>
        <p:nvPicPr>
          <p:cNvPr id="7" name="Graphic 21">
            <a:extLst>
              <a:ext uri="{FF2B5EF4-FFF2-40B4-BE49-F238E27FC236}">
                <a16:creationId xmlns:a16="http://schemas.microsoft.com/office/drawing/2014/main" id="{205483C9-99B7-165E-EE4A-A45A4ED2A3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19B26DCD-0CAE-25F0-4BD7-3DA65069B500}"/>
              </a:ext>
            </a:extLst>
          </p:cNvPr>
          <p:cNvSpPr txBox="1"/>
          <p:nvPr/>
        </p:nvSpPr>
        <p:spPr>
          <a:xfrm>
            <a:off x="761999" y="2182360"/>
            <a:ext cx="10421815" cy="1704569"/>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Predictive analytics can be deployed in across various </a:t>
            </a:r>
            <a:r>
              <a:rPr lang="en-US" dirty="0">
                <a:solidFill>
                  <a:srgbClr val="FF0000"/>
                </a:solidFill>
                <a:latin typeface="Times New Roman" panose="02020603050405020304" pitchFamily="18" charset="0"/>
                <a:cs typeface="Times New Roman" panose="02020603050405020304" pitchFamily="18" charset="0"/>
              </a:rPr>
              <a:t>industries for different business problems:</a:t>
            </a:r>
          </a:p>
          <a:p>
            <a:pPr algn="just">
              <a:lnSpc>
                <a:spcPct val="150000"/>
              </a:lnSpc>
            </a:pPr>
            <a:endParaRPr lang="en-US" dirty="0">
              <a:latin typeface="Times New Roman" panose="02020603050405020304" pitchFamily="18" charset="0"/>
              <a:cs typeface="Times New Roman" panose="02020603050405020304" pitchFamily="18" charset="0"/>
            </a:endParaRPr>
          </a:p>
          <a:p>
            <a:pPr algn="just">
              <a:lnSpc>
                <a:spcPct val="150000"/>
              </a:lnSpc>
            </a:pPr>
            <a:endParaRPr lang="en-US" dirty="0"/>
          </a:p>
          <a:p>
            <a:pPr algn="just">
              <a:lnSpc>
                <a:spcPct val="150000"/>
              </a:lnSpc>
            </a:pPr>
            <a:endParaRPr lang="en-US" dirty="0">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60204BA5-361A-D0EC-5487-76BA0988EFF4}"/>
              </a:ext>
            </a:extLst>
          </p:cNvPr>
          <p:cNvSpPr>
            <a:spLocks noChangeArrowheads="1"/>
          </p:cNvSpPr>
          <p:nvPr/>
        </p:nvSpPr>
        <p:spPr bwMode="auto">
          <a:xfrm>
            <a:off x="617280" y="2707563"/>
            <a:ext cx="10668001" cy="2951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dirty="0">
                <a:solidFill>
                  <a:srgbClr val="FF0000"/>
                </a:solidFill>
                <a:latin typeface="Times New Roman" panose="02020603050405020304" pitchFamily="18" charset="0"/>
                <a:cs typeface="Times New Roman" panose="02020603050405020304" pitchFamily="18" charset="0"/>
              </a:rPr>
              <a:t>Human resources (HR): </a:t>
            </a:r>
            <a:r>
              <a:rPr lang="en-US" altLang="en-US" dirty="0">
                <a:latin typeface="Times New Roman" panose="02020603050405020304" pitchFamily="18" charset="0"/>
                <a:cs typeface="Times New Roman" panose="02020603050405020304" pitchFamily="18" charset="0"/>
              </a:rPr>
              <a:t>HR teams use predictive analytics and employee survey metrics to match prospective job applicants, reduce employee turnover and increase employee engagement. This combination of quantitative and qualitative data allows businesses to reduce their recruiting costs and increase employee satisfaction, which is particularly useful when labor markets are volatile. </a:t>
            </a:r>
          </a:p>
          <a:p>
            <a:pPr marL="285750" indent="-285750" algn="just" eaLnBrk="0" fontAlgn="base" hangingPunct="0">
              <a:lnSpc>
                <a:spcPct val="150000"/>
              </a:lnSpc>
              <a:spcBef>
                <a:spcPct val="0"/>
              </a:spcBef>
              <a:spcAft>
                <a:spcPct val="0"/>
              </a:spcAft>
              <a:buFont typeface="Arial" panose="020B0604020202020204" pitchFamily="34" charset="0"/>
              <a:buChar char="•"/>
            </a:pPr>
            <a:r>
              <a:rPr lang="en-US" dirty="0">
                <a:solidFill>
                  <a:srgbClr val="FF0000"/>
                </a:solidFill>
                <a:latin typeface="Times New Roman" panose="02020603050405020304" pitchFamily="18" charset="0"/>
                <a:cs typeface="Times New Roman" panose="02020603050405020304" pitchFamily="18" charset="0"/>
              </a:rPr>
              <a:t>Supply chain: </a:t>
            </a:r>
            <a:r>
              <a:rPr lang="en-US" dirty="0">
                <a:latin typeface="Times New Roman" panose="02020603050405020304" pitchFamily="18" charset="0"/>
                <a:cs typeface="Times New Roman" panose="02020603050405020304" pitchFamily="18" charset="0"/>
              </a:rPr>
              <a:t>Businesses commonly use predictive analytics to manage product inventory and set pricing strategies. This type of predictive analysis helps companies meet customer demand without overstocking warehouses. It also enables companies to assess the cost and return on their products over time. </a:t>
            </a:r>
            <a:endParaRPr lang="en-US"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45273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2A139-1571-81F7-A3BE-98125E26B1C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8B33FC-1F34-5C92-0699-198A769C782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t>data mining is a way to develop intelligence (i.e., actionable</a:t>
            </a:r>
          </a:p>
          <a:p>
            <a:r>
              <a:rPr lang="en-US"/>
              <a:t>information or knowledge) from data that an organization collects, organizes, and</a:t>
            </a:r>
          </a:p>
          <a:p>
            <a:r>
              <a:rPr lang="en-US"/>
              <a:t>stores. A wide range of data mining techniques are being used by organizations</a:t>
            </a:r>
          </a:p>
          <a:p>
            <a:r>
              <a:rPr lang="en-US"/>
              <a:t>to gain a better understanding of their customers and their operations and to solve complex</a:t>
            </a:r>
          </a:p>
          <a:p>
            <a:r>
              <a:rPr lang="en-US"/>
              <a:t>organizational problems.</a:t>
            </a:r>
          </a:p>
        </p:txBody>
      </p:sp>
      <p:sp>
        <p:nvSpPr>
          <p:cNvPr id="3" name="TextBox 2">
            <a:extLst>
              <a:ext uri="{FF2B5EF4-FFF2-40B4-BE49-F238E27FC236}">
                <a16:creationId xmlns:a16="http://schemas.microsoft.com/office/drawing/2014/main" id="{A90AE774-AA45-EDAB-E578-1D1838F7BD65}"/>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73624D9B-4009-65E8-2563-338AA3BAA2B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D2D54638-790B-D231-28B4-ABF637A4556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23</a:t>
            </a:r>
          </a:p>
        </p:txBody>
      </p:sp>
      <p:sp>
        <p:nvSpPr>
          <p:cNvPr id="48" name="TextBox 47">
            <a:extLst>
              <a:ext uri="{FF2B5EF4-FFF2-40B4-BE49-F238E27FC236}">
                <a16:creationId xmlns:a16="http://schemas.microsoft.com/office/drawing/2014/main" id="{7500135C-9777-A8AA-F5B2-B8423DDEC2A8}"/>
              </a:ext>
            </a:extLst>
          </p:cNvPr>
          <p:cNvSpPr txBox="1"/>
          <p:nvPr/>
        </p:nvSpPr>
        <p:spPr>
          <a:xfrm>
            <a:off x="689640" y="2019969"/>
            <a:ext cx="10812720" cy="464871"/>
          </a:xfrm>
          <a:prstGeom prst="rect">
            <a:avLst/>
          </a:prstGeom>
          <a:noFill/>
        </p:spPr>
        <p:txBody>
          <a:bodyPr wrap="square" rtlCol="0">
            <a:spAutoFit/>
          </a:bodyPr>
          <a:lstStyle/>
          <a:p>
            <a:pPr algn="just">
              <a:lnSpc>
                <a:spcPct val="150000"/>
              </a:lnSpc>
            </a:pPr>
            <a:endParaRPr lang="en-US" dirty="0"/>
          </a:p>
        </p:txBody>
      </p:sp>
      <p:pic>
        <p:nvPicPr>
          <p:cNvPr id="7" name="Graphic 21">
            <a:extLst>
              <a:ext uri="{FF2B5EF4-FFF2-40B4-BE49-F238E27FC236}">
                <a16:creationId xmlns:a16="http://schemas.microsoft.com/office/drawing/2014/main" id="{B33C649C-4B82-0706-3076-FE5ADA7CB0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5CD5AE8-C562-DE7B-F966-7080F4D30147}"/>
              </a:ext>
            </a:extLst>
          </p:cNvPr>
          <p:cNvSpPr txBox="1"/>
          <p:nvPr/>
        </p:nvSpPr>
        <p:spPr>
          <a:xfrm>
            <a:off x="761999" y="2182360"/>
            <a:ext cx="10421815" cy="1704569"/>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Data mining is a way to </a:t>
            </a:r>
            <a:r>
              <a:rPr lang="en-US" dirty="0">
                <a:solidFill>
                  <a:srgbClr val="FF0000"/>
                </a:solidFill>
                <a:latin typeface="Times New Roman" panose="02020603050405020304" pitchFamily="18" charset="0"/>
                <a:cs typeface="Times New Roman" panose="02020603050405020304" pitchFamily="18" charset="0"/>
              </a:rPr>
              <a:t>develop intelligence</a:t>
            </a:r>
            <a:r>
              <a:rPr lang="en-US" dirty="0">
                <a:latin typeface="Times New Roman" panose="02020603050405020304" pitchFamily="18" charset="0"/>
                <a:cs typeface="Times New Roman" panose="02020603050405020304" pitchFamily="18" charset="0"/>
              </a:rPr>
              <a:t> (i.e., actionable information or knowledge) from data that an organization collects, organizes, and stores. </a:t>
            </a:r>
            <a:r>
              <a:rPr lang="en-US" dirty="0">
                <a:solidFill>
                  <a:srgbClr val="FF0000"/>
                </a:solidFill>
                <a:latin typeface="Times New Roman" panose="02020603050405020304" pitchFamily="18" charset="0"/>
                <a:cs typeface="Times New Roman" panose="02020603050405020304" pitchFamily="18" charset="0"/>
              </a:rPr>
              <a:t>A wide range of data mining techniques </a:t>
            </a:r>
            <a:r>
              <a:rPr lang="en-US" dirty="0">
                <a:latin typeface="Times New Roman" panose="02020603050405020304" pitchFamily="18" charset="0"/>
                <a:cs typeface="Times New Roman" panose="02020603050405020304" pitchFamily="18" charset="0"/>
              </a:rPr>
              <a:t>are being used by organizations to </a:t>
            </a:r>
            <a:r>
              <a:rPr lang="en-US" dirty="0">
                <a:solidFill>
                  <a:srgbClr val="FF0000"/>
                </a:solidFill>
                <a:latin typeface="Times New Roman" panose="02020603050405020304" pitchFamily="18" charset="0"/>
                <a:cs typeface="Times New Roman" panose="02020603050405020304" pitchFamily="18" charset="0"/>
              </a:rPr>
              <a:t>gain a better understanding of their customers and their operations and to solve complex organizational problems.</a:t>
            </a:r>
          </a:p>
        </p:txBody>
      </p:sp>
      <p:pic>
        <p:nvPicPr>
          <p:cNvPr id="9" name="Picture 8">
            <a:extLst>
              <a:ext uri="{FF2B5EF4-FFF2-40B4-BE49-F238E27FC236}">
                <a16:creationId xmlns:a16="http://schemas.microsoft.com/office/drawing/2014/main" id="{028B5257-9695-5FF3-3048-03933099DEED}"/>
              </a:ext>
            </a:extLst>
          </p:cNvPr>
          <p:cNvPicPr>
            <a:picLocks noChangeAspect="1"/>
          </p:cNvPicPr>
          <p:nvPr/>
        </p:nvPicPr>
        <p:blipFill>
          <a:blip r:embed="rId3"/>
          <a:stretch>
            <a:fillRect/>
          </a:stretch>
        </p:blipFill>
        <p:spPr>
          <a:xfrm>
            <a:off x="4381081" y="3544757"/>
            <a:ext cx="4220308" cy="2384387"/>
          </a:xfrm>
          <a:prstGeom prst="rect">
            <a:avLst/>
          </a:prstGeom>
        </p:spPr>
      </p:pic>
    </p:spTree>
    <p:extLst>
      <p:ext uri="{BB962C8B-B14F-4D97-AF65-F5344CB8AC3E}">
        <p14:creationId xmlns:p14="http://schemas.microsoft.com/office/powerpoint/2010/main" val="23441727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4D3890-4DAC-811C-B823-B1DB84AF02D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AEB5F2E-DC10-D9AE-E2D6-EB87838AAB6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044A313C-C97A-BABF-EDEC-61D141BD1E8C}"/>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FB7873B0-ED77-4416-29C8-C7605F7C536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0C0853E-300B-7289-1887-4E525366E242}"/>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24</a:t>
            </a:r>
          </a:p>
        </p:txBody>
      </p:sp>
      <p:sp>
        <p:nvSpPr>
          <p:cNvPr id="48" name="TextBox 47">
            <a:extLst>
              <a:ext uri="{FF2B5EF4-FFF2-40B4-BE49-F238E27FC236}">
                <a16:creationId xmlns:a16="http://schemas.microsoft.com/office/drawing/2014/main" id="{A8399B97-F8BE-A639-6871-F917DE7E07C2}"/>
              </a:ext>
            </a:extLst>
          </p:cNvPr>
          <p:cNvSpPr txBox="1"/>
          <p:nvPr/>
        </p:nvSpPr>
        <p:spPr>
          <a:xfrm>
            <a:off x="617280" y="2019969"/>
            <a:ext cx="10812720" cy="3885936"/>
          </a:xfrm>
          <a:prstGeom prst="rect">
            <a:avLst/>
          </a:prstGeom>
          <a:noFill/>
        </p:spPr>
        <p:txBody>
          <a:bodyPr wrap="square" rtlCol="0">
            <a:spAutoFit/>
          </a:bodyPr>
          <a:lstStyle/>
          <a:p>
            <a:pPr algn="just">
              <a:lnSpc>
                <a:spcPct val="200000"/>
              </a:lnSpc>
            </a:pPr>
            <a:r>
              <a:rPr lang="en-US" dirty="0">
                <a:latin typeface="Times New Roman" panose="02020603050405020304" pitchFamily="18" charset="0"/>
                <a:cs typeface="Times New Roman" panose="02020603050405020304" pitchFamily="18" charset="0"/>
              </a:rPr>
              <a:t>Large portion of “</a:t>
            </a:r>
            <a:r>
              <a:rPr lang="en-US" dirty="0">
                <a:solidFill>
                  <a:srgbClr val="FF0000"/>
                </a:solidFill>
                <a:latin typeface="Times New Roman" panose="02020603050405020304" pitchFamily="18" charset="0"/>
                <a:cs typeface="Times New Roman" panose="02020603050405020304" pitchFamily="18" charset="0"/>
              </a:rPr>
              <a:t>understanding the customer</a:t>
            </a:r>
            <a:r>
              <a:rPr lang="en-US" dirty="0">
                <a:latin typeface="Times New Roman" panose="02020603050405020304" pitchFamily="18" charset="0"/>
                <a:cs typeface="Times New Roman" panose="02020603050405020304" pitchFamily="18" charset="0"/>
              </a:rPr>
              <a:t>” can come from </a:t>
            </a:r>
            <a:r>
              <a:rPr lang="en-US" dirty="0">
                <a:solidFill>
                  <a:srgbClr val="FF0000"/>
                </a:solidFill>
                <a:latin typeface="Times New Roman" panose="02020603050405020304" pitchFamily="18" charset="0"/>
                <a:cs typeface="Times New Roman" panose="02020603050405020304" pitchFamily="18" charset="0"/>
              </a:rPr>
              <a:t>analyzing the vast amount of data that a company collects. </a:t>
            </a:r>
            <a:r>
              <a:rPr lang="en-US" dirty="0">
                <a:latin typeface="Times New Roman" panose="02020603050405020304" pitchFamily="18" charset="0"/>
                <a:cs typeface="Times New Roman" panose="02020603050405020304" pitchFamily="18" charset="0"/>
              </a:rPr>
              <a:t>The cost of storing and processing data has decreased dramatically in the recent past, and, as a result, the amount of data stored in electronic form has grown at an explosive rate. </a:t>
            </a:r>
            <a:r>
              <a:rPr lang="en-US" dirty="0">
                <a:solidFill>
                  <a:srgbClr val="FF0000"/>
                </a:solidFill>
                <a:latin typeface="Times New Roman" panose="02020603050405020304" pitchFamily="18" charset="0"/>
                <a:cs typeface="Times New Roman" panose="02020603050405020304" pitchFamily="18" charset="0"/>
              </a:rPr>
              <a:t>With the creation of large databases</a:t>
            </a:r>
            <a:r>
              <a:rPr lang="en-US" dirty="0">
                <a:latin typeface="Times New Roman" panose="02020603050405020304" pitchFamily="18" charset="0"/>
                <a:cs typeface="Times New Roman" panose="02020603050405020304" pitchFamily="18" charset="0"/>
              </a:rPr>
              <a:t>, the</a:t>
            </a:r>
          </a:p>
          <a:p>
            <a:pPr algn="just">
              <a:lnSpc>
                <a:spcPct val="200000"/>
              </a:lnSpc>
            </a:pPr>
            <a:r>
              <a:rPr lang="en-US" dirty="0">
                <a:solidFill>
                  <a:srgbClr val="FF0000"/>
                </a:solidFill>
                <a:latin typeface="Times New Roman" panose="02020603050405020304" pitchFamily="18" charset="0"/>
                <a:cs typeface="Times New Roman" panose="02020603050405020304" pitchFamily="18" charset="0"/>
              </a:rPr>
              <a:t>possibility of analyzing the data stored in them has emerged.</a:t>
            </a:r>
            <a:r>
              <a:rPr lang="en-US" dirty="0">
                <a:latin typeface="Times New Roman" panose="02020603050405020304" pitchFamily="18" charset="0"/>
                <a:cs typeface="Times New Roman" panose="02020603050405020304" pitchFamily="18" charset="0"/>
              </a:rPr>
              <a:t> The term </a:t>
            </a:r>
            <a:r>
              <a:rPr lang="en-US" i="1" dirty="0">
                <a:solidFill>
                  <a:srgbClr val="FF0000"/>
                </a:solidFill>
                <a:latin typeface="Times New Roman" panose="02020603050405020304" pitchFamily="18" charset="0"/>
                <a:cs typeface="Times New Roman" panose="02020603050405020304" pitchFamily="18" charset="0"/>
              </a:rPr>
              <a:t>data mining </a:t>
            </a:r>
            <a:r>
              <a:rPr lang="en-US" dirty="0">
                <a:latin typeface="Times New Roman" panose="02020603050405020304" pitchFamily="18" charset="0"/>
                <a:cs typeface="Times New Roman" panose="02020603050405020304" pitchFamily="18" charset="0"/>
              </a:rPr>
              <a:t>was originally used to </a:t>
            </a:r>
            <a:r>
              <a:rPr lang="en-US" dirty="0">
                <a:solidFill>
                  <a:srgbClr val="FF0000"/>
                </a:solidFill>
                <a:latin typeface="Times New Roman" panose="02020603050405020304" pitchFamily="18" charset="0"/>
                <a:cs typeface="Times New Roman" panose="02020603050405020304" pitchFamily="18" charset="0"/>
              </a:rPr>
              <a:t>describe the process through which previously unknown patterns in data were discovered. </a:t>
            </a:r>
          </a:p>
          <a:p>
            <a:pPr algn="just">
              <a:lnSpc>
                <a:spcPct val="200000"/>
              </a:lnSpc>
            </a:pPr>
            <a:r>
              <a:rPr lang="en-US" dirty="0">
                <a:latin typeface="Times New Roman" panose="02020603050405020304" pitchFamily="18" charset="0"/>
                <a:cs typeface="Times New Roman" panose="02020603050405020304" pitchFamily="18" charset="0"/>
              </a:rPr>
              <a:t>Although the term </a:t>
            </a:r>
            <a:r>
              <a:rPr lang="en-US" dirty="0">
                <a:solidFill>
                  <a:srgbClr val="FF0000"/>
                </a:solidFill>
                <a:latin typeface="Times New Roman" panose="02020603050405020304" pitchFamily="18" charset="0"/>
                <a:cs typeface="Times New Roman" panose="02020603050405020304" pitchFamily="18" charset="0"/>
              </a:rPr>
              <a:t>data mining is relatively new</a:t>
            </a:r>
            <a:r>
              <a:rPr lang="en-US" dirty="0">
                <a:latin typeface="Times New Roman" panose="02020603050405020304" pitchFamily="18" charset="0"/>
                <a:cs typeface="Times New Roman" panose="02020603050405020304" pitchFamily="18" charset="0"/>
              </a:rPr>
              <a:t>, the ideas behind it are not. </a:t>
            </a:r>
            <a:r>
              <a:rPr lang="en-US" dirty="0">
                <a:solidFill>
                  <a:srgbClr val="FF0000"/>
                </a:solidFill>
                <a:latin typeface="Times New Roman" panose="02020603050405020304" pitchFamily="18" charset="0"/>
                <a:cs typeface="Times New Roman" panose="02020603050405020304" pitchFamily="18" charset="0"/>
              </a:rPr>
              <a:t>Many of the techniques used in data mining have their roots in traditional statistical analysis and artificial intelligence </a:t>
            </a:r>
            <a:r>
              <a:rPr lang="en-US" dirty="0">
                <a:latin typeface="Times New Roman" panose="02020603050405020304" pitchFamily="18" charset="0"/>
                <a:cs typeface="Times New Roman" panose="02020603050405020304" pitchFamily="18" charset="0"/>
              </a:rPr>
              <a:t>work done .</a:t>
            </a:r>
          </a:p>
        </p:txBody>
      </p:sp>
      <p:pic>
        <p:nvPicPr>
          <p:cNvPr id="7" name="Graphic 21">
            <a:extLst>
              <a:ext uri="{FF2B5EF4-FFF2-40B4-BE49-F238E27FC236}">
                <a16:creationId xmlns:a16="http://schemas.microsoft.com/office/drawing/2014/main" id="{A5D6184B-AB4F-1B86-1217-C7DA1FFAA6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08585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592E7-55F7-26B7-8FFB-CB90A2F3EB7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DAFDE19-A777-9F0A-5FC9-6D5C277AA09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55D03CBF-44D1-FD7B-0D14-59D284822E81}"/>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67DFB272-3632-14C4-0A53-743D70885D0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E7708C86-74B5-2067-A8AB-EF5123D15BAA}"/>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25</a:t>
            </a:r>
          </a:p>
        </p:txBody>
      </p:sp>
      <p:sp>
        <p:nvSpPr>
          <p:cNvPr id="48" name="TextBox 47">
            <a:extLst>
              <a:ext uri="{FF2B5EF4-FFF2-40B4-BE49-F238E27FC236}">
                <a16:creationId xmlns:a16="http://schemas.microsoft.com/office/drawing/2014/main" id="{2D56AAB3-C27A-9E12-D22E-76EC2FA9D6E9}"/>
              </a:ext>
            </a:extLst>
          </p:cNvPr>
          <p:cNvSpPr txBox="1"/>
          <p:nvPr/>
        </p:nvSpPr>
        <p:spPr>
          <a:xfrm>
            <a:off x="617280" y="2019969"/>
            <a:ext cx="10812720" cy="3747436"/>
          </a:xfrm>
          <a:prstGeom prst="rect">
            <a:avLst/>
          </a:prstGeom>
          <a:noFill/>
        </p:spPr>
        <p:txBody>
          <a:bodyPr wrap="square" rtlCol="0">
            <a:spAutoFit/>
          </a:bodyPr>
          <a:lstStyle/>
          <a:p>
            <a:pPr algn="just">
              <a:lnSpc>
                <a:spcPct val="200000"/>
              </a:lnSpc>
            </a:pPr>
            <a:r>
              <a:rPr lang="en-US" dirty="0">
                <a:latin typeface="Times New Roman" panose="02020603050405020304" pitchFamily="18" charset="0"/>
                <a:cs typeface="Times New Roman" panose="02020603050405020304" pitchFamily="18" charset="0"/>
              </a:rPr>
              <a:t>Why, then, has it suddenly gained the attention of the business world? </a:t>
            </a:r>
            <a:r>
              <a:rPr lang="en-US" dirty="0">
                <a:solidFill>
                  <a:srgbClr val="FF0000"/>
                </a:solidFill>
                <a:latin typeface="Times New Roman" panose="02020603050405020304" pitchFamily="18" charset="0"/>
                <a:cs typeface="Times New Roman" panose="02020603050405020304" pitchFamily="18" charset="0"/>
              </a:rPr>
              <a:t>Following are some of most pronounced</a:t>
            </a:r>
          </a:p>
          <a:p>
            <a:pPr algn="just">
              <a:lnSpc>
                <a:spcPct val="200000"/>
              </a:lnSpc>
            </a:pPr>
            <a:r>
              <a:rPr lang="en-US" dirty="0">
                <a:solidFill>
                  <a:srgbClr val="FF0000"/>
                </a:solidFill>
                <a:latin typeface="Times New Roman" panose="02020603050405020304" pitchFamily="18" charset="0"/>
                <a:cs typeface="Times New Roman" panose="02020603050405020304" pitchFamily="18" charset="0"/>
              </a:rPr>
              <a:t>reasons: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More </a:t>
            </a:r>
            <a:r>
              <a:rPr lang="en-US" dirty="0">
                <a:solidFill>
                  <a:srgbClr val="FF0000"/>
                </a:solidFill>
                <a:latin typeface="Times New Roman" panose="02020603050405020304" pitchFamily="18" charset="0"/>
                <a:cs typeface="Times New Roman" panose="02020603050405020304" pitchFamily="18" charset="0"/>
              </a:rPr>
              <a:t>intense competition at the global scale driven by customers</a:t>
            </a:r>
            <a:r>
              <a:rPr lang="en-US" dirty="0">
                <a:latin typeface="Times New Roman" panose="02020603050405020304" pitchFamily="18" charset="0"/>
                <a:cs typeface="Times New Roman" panose="02020603050405020304" pitchFamily="18" charset="0"/>
              </a:rPr>
              <a:t>’ ever-changing needs and wants in an increasingly saturated marketplace.</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General </a:t>
            </a:r>
            <a:r>
              <a:rPr lang="en-US" dirty="0">
                <a:solidFill>
                  <a:srgbClr val="FF0000"/>
                </a:solidFill>
                <a:latin typeface="Times New Roman" panose="02020603050405020304" pitchFamily="18" charset="0"/>
                <a:cs typeface="Times New Roman" panose="02020603050405020304" pitchFamily="18" charset="0"/>
              </a:rPr>
              <a:t>recognition of the untapped value hidden </a:t>
            </a:r>
            <a:r>
              <a:rPr lang="en-US" dirty="0">
                <a:latin typeface="Times New Roman" panose="02020603050405020304" pitchFamily="18" charset="0"/>
                <a:cs typeface="Times New Roman" panose="02020603050405020304" pitchFamily="18" charset="0"/>
              </a:rPr>
              <a:t>in large data sources.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exponential </a:t>
            </a:r>
            <a:r>
              <a:rPr lang="en-US" dirty="0">
                <a:solidFill>
                  <a:srgbClr val="FF0000"/>
                </a:solidFill>
                <a:latin typeface="Times New Roman" panose="02020603050405020304" pitchFamily="18" charset="0"/>
                <a:cs typeface="Times New Roman" panose="02020603050405020304" pitchFamily="18" charset="0"/>
              </a:rPr>
              <a:t>increase in data processing and storage technologies</a:t>
            </a:r>
            <a:r>
              <a:rPr lang="en-US" dirty="0">
                <a:latin typeface="Times New Roman" panose="02020603050405020304" pitchFamily="18" charset="0"/>
                <a:cs typeface="Times New Roman" panose="02020603050405020304" pitchFamily="18" charset="0"/>
              </a:rPr>
              <a:t>.</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Significant </a:t>
            </a:r>
            <a:r>
              <a:rPr lang="en-US" dirty="0">
                <a:solidFill>
                  <a:srgbClr val="FF0000"/>
                </a:solidFill>
                <a:latin typeface="Times New Roman" panose="02020603050405020304" pitchFamily="18" charset="0"/>
                <a:cs typeface="Times New Roman" panose="02020603050405020304" pitchFamily="18" charset="0"/>
              </a:rPr>
              <a:t>reduction in the cost of hardware and software for data storage and processing</a:t>
            </a:r>
            <a:r>
              <a:rPr lang="en-US" dirty="0">
                <a:latin typeface="Times New Roman" panose="02020603050405020304" pitchFamily="18" charset="0"/>
                <a:cs typeface="Times New Roman" panose="02020603050405020304" pitchFamily="18" charset="0"/>
              </a:rPr>
              <a:t>.</a:t>
            </a:r>
          </a:p>
          <a:p>
            <a:pPr algn="just">
              <a:lnSpc>
                <a:spcPct val="20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D01033D-6126-AA54-0629-D03245DE890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165481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ABE6D-B10E-0953-83B8-7554B7317F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94B6ED0-0505-F317-2972-C3F4B9FCCBF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4F60BCEA-DF03-0D6F-6F59-D160853DA658}"/>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EBC8D878-325E-8280-CAA9-87482B998CE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D7C276B6-C374-7393-5DC8-3BE43C48A5C9}"/>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26</a:t>
            </a:r>
          </a:p>
        </p:txBody>
      </p:sp>
      <p:sp>
        <p:nvSpPr>
          <p:cNvPr id="48" name="TextBox 47">
            <a:extLst>
              <a:ext uri="{FF2B5EF4-FFF2-40B4-BE49-F238E27FC236}">
                <a16:creationId xmlns:a16="http://schemas.microsoft.com/office/drawing/2014/main" id="{5F1DE412-AE55-8E61-4D3F-DA5D0DA6B5A5}"/>
              </a:ext>
            </a:extLst>
          </p:cNvPr>
          <p:cNvSpPr txBox="1"/>
          <p:nvPr/>
        </p:nvSpPr>
        <p:spPr>
          <a:xfrm>
            <a:off x="617280" y="1729101"/>
            <a:ext cx="10812720" cy="4059060"/>
          </a:xfrm>
          <a:prstGeom prst="rect">
            <a:avLst/>
          </a:prstGeom>
          <a:noFill/>
        </p:spPr>
        <p:txBody>
          <a:bodyPr wrap="square" rtlCol="0">
            <a:spAutoFit/>
          </a:bodyPr>
          <a:lstStyle/>
          <a:p>
            <a:endParaRPr lang="en-US" dirty="0"/>
          </a:p>
          <a:p>
            <a:pPr>
              <a:lnSpc>
                <a:spcPct val="150000"/>
              </a:lnSpc>
            </a:pPr>
            <a:r>
              <a:rPr lang="en-US" dirty="0">
                <a:solidFill>
                  <a:srgbClr val="FF0000"/>
                </a:solidFill>
                <a:latin typeface="Times New Roman" panose="02020603050405020304" pitchFamily="18" charset="0"/>
                <a:cs typeface="Times New Roman" panose="02020603050405020304" pitchFamily="18" charset="0"/>
              </a:rPr>
              <a:t>Data Mining Applications:</a:t>
            </a:r>
          </a:p>
          <a:p>
            <a:pPr>
              <a:lnSpc>
                <a:spcPct val="150000"/>
              </a:lnSpc>
            </a:pPr>
            <a:r>
              <a:rPr lang="en-US" dirty="0">
                <a:latin typeface="Times New Roman" panose="02020603050405020304" pitchFamily="18" charset="0"/>
                <a:cs typeface="Times New Roman" panose="02020603050405020304" pitchFamily="18" charset="0"/>
              </a:rPr>
              <a:t>Data generated by the Internet is increasing rapidly in both volume and complexity. Large amounts of genomic data are being generated and accumulated all over the world. </a:t>
            </a:r>
            <a:r>
              <a:rPr lang="en-US" dirty="0">
                <a:solidFill>
                  <a:srgbClr val="FF0000"/>
                </a:solidFill>
                <a:latin typeface="Times New Roman" panose="02020603050405020304" pitchFamily="18" charset="0"/>
                <a:cs typeface="Times New Roman" panose="02020603050405020304" pitchFamily="18" charset="0"/>
              </a:rPr>
              <a:t>Disciplines such as astronomy and nuclear physics</a:t>
            </a:r>
            <a:r>
              <a:rPr lang="en-US" dirty="0">
                <a:latin typeface="Times New Roman" panose="02020603050405020304" pitchFamily="18" charset="0"/>
                <a:cs typeface="Times New Roman" panose="02020603050405020304" pitchFamily="18" charset="0"/>
              </a:rPr>
              <a:t> create huge quantities of data on a regular basis. </a:t>
            </a:r>
          </a:p>
          <a:p>
            <a:pPr>
              <a:lnSpc>
                <a:spcPct val="150000"/>
              </a:lnSpc>
            </a:pPr>
            <a:r>
              <a:rPr lang="en-US" dirty="0">
                <a:solidFill>
                  <a:srgbClr val="FF0000"/>
                </a:solidFill>
                <a:latin typeface="Times New Roman" panose="02020603050405020304" pitchFamily="18" charset="0"/>
                <a:cs typeface="Times New Roman" panose="02020603050405020304" pitchFamily="18" charset="0"/>
              </a:rPr>
              <a:t>Medical and pharmaceutical researchers </a:t>
            </a:r>
            <a:r>
              <a:rPr lang="en-US" dirty="0">
                <a:latin typeface="Times New Roman" panose="02020603050405020304" pitchFamily="18" charset="0"/>
                <a:cs typeface="Times New Roman" panose="02020603050405020304" pitchFamily="18" charset="0"/>
              </a:rPr>
              <a:t>constantly generate and store data that can then be used in data mining applications to identify better ways to accurately diagnose and treat illnesses and to discover new and improved drugs.</a:t>
            </a:r>
          </a:p>
          <a:p>
            <a:pPr>
              <a:lnSpc>
                <a:spcPct val="150000"/>
              </a:lnSpc>
            </a:pPr>
            <a:r>
              <a:rPr lang="en-US" dirty="0">
                <a:solidFill>
                  <a:srgbClr val="FF0000"/>
                </a:solidFill>
                <a:latin typeface="Times New Roman" panose="02020603050405020304" pitchFamily="18" charset="0"/>
                <a:cs typeface="Times New Roman" panose="02020603050405020304" pitchFamily="18" charset="0"/>
              </a:rPr>
              <a:t>On the commercial side</a:t>
            </a:r>
            <a:r>
              <a:rPr lang="en-US" dirty="0">
                <a:latin typeface="Times New Roman" panose="02020603050405020304" pitchFamily="18" charset="0"/>
                <a:cs typeface="Times New Roman" panose="02020603050405020304" pitchFamily="18" charset="0"/>
              </a:rPr>
              <a:t>, perhaps the most common use of data mining has been in </a:t>
            </a:r>
            <a:r>
              <a:rPr lang="en-US" dirty="0">
                <a:solidFill>
                  <a:srgbClr val="FF0000"/>
                </a:solidFill>
                <a:latin typeface="Times New Roman" panose="02020603050405020304" pitchFamily="18" charset="0"/>
                <a:cs typeface="Times New Roman" panose="02020603050405020304" pitchFamily="18" charset="0"/>
              </a:rPr>
              <a:t>the finance, retail, and healthcare sectors. </a:t>
            </a: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634CF744-02D6-FDE1-2339-0DDBD6F9367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00315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8DCF57-A419-B8FD-B716-64369426441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9EE9CD0-F688-C33E-2290-FB4FA33CDC3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0F74FF06-4AF7-855A-FE1F-B2E978A5DA04}"/>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E4EA3665-2246-B9AC-2537-E96C159F228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8D1BFB50-6829-0036-9FA5-2BAB0BE33CC2}"/>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27</a:t>
            </a:r>
          </a:p>
        </p:txBody>
      </p:sp>
      <p:sp>
        <p:nvSpPr>
          <p:cNvPr id="48" name="TextBox 47">
            <a:extLst>
              <a:ext uri="{FF2B5EF4-FFF2-40B4-BE49-F238E27FC236}">
                <a16:creationId xmlns:a16="http://schemas.microsoft.com/office/drawing/2014/main" id="{55BBFC47-9DC6-8D4C-EB8E-37ED6C12F64C}"/>
              </a:ext>
            </a:extLst>
          </p:cNvPr>
          <p:cNvSpPr txBox="1"/>
          <p:nvPr/>
        </p:nvSpPr>
        <p:spPr>
          <a:xfrm>
            <a:off x="617280" y="1988903"/>
            <a:ext cx="10812720" cy="2542363"/>
          </a:xfrm>
          <a:prstGeom prst="rect">
            <a:avLst/>
          </a:prstGeom>
          <a:noFill/>
        </p:spPr>
        <p:txBody>
          <a:bodyPr wrap="square" rtlCol="0">
            <a:spAutoFit/>
          </a:bodyPr>
          <a:lstStyle/>
          <a:p>
            <a:pPr>
              <a:lnSpc>
                <a:spcPct val="150000"/>
              </a:lnSpc>
            </a:pPr>
            <a:r>
              <a:rPr lang="en-US" dirty="0">
                <a:solidFill>
                  <a:srgbClr val="FF0000"/>
                </a:solidFill>
                <a:latin typeface="Times New Roman" panose="02020603050405020304" pitchFamily="18" charset="0"/>
                <a:cs typeface="Times New Roman" panose="02020603050405020304" pitchFamily="18" charset="0"/>
              </a:rPr>
              <a:t>Data mining </a:t>
            </a:r>
            <a:r>
              <a:rPr lang="en-US" dirty="0">
                <a:latin typeface="Times New Roman" panose="02020603050405020304" pitchFamily="18" charset="0"/>
                <a:cs typeface="Times New Roman" panose="02020603050405020304" pitchFamily="18" charset="0"/>
              </a:rPr>
              <a:t>is used to </a:t>
            </a:r>
            <a:r>
              <a:rPr lang="en-US" dirty="0">
                <a:solidFill>
                  <a:srgbClr val="FF0000"/>
                </a:solidFill>
                <a:latin typeface="Times New Roman" panose="02020603050405020304" pitchFamily="18" charset="0"/>
                <a:cs typeface="Times New Roman" panose="02020603050405020304" pitchFamily="18" charset="0"/>
              </a:rPr>
              <a:t>detect and reduce fraudulent activities</a:t>
            </a:r>
            <a:r>
              <a:rPr lang="en-US" dirty="0">
                <a:latin typeface="Times New Roman" panose="02020603050405020304" pitchFamily="18" charset="0"/>
                <a:cs typeface="Times New Roman" panose="02020603050405020304" pitchFamily="18" charset="0"/>
              </a:rPr>
              <a:t>, especially in </a:t>
            </a:r>
            <a:r>
              <a:rPr lang="en-US" dirty="0">
                <a:solidFill>
                  <a:srgbClr val="FF0000"/>
                </a:solidFill>
                <a:latin typeface="Times New Roman" panose="02020603050405020304" pitchFamily="18" charset="0"/>
                <a:cs typeface="Times New Roman" panose="02020603050405020304" pitchFamily="18" charset="0"/>
              </a:rPr>
              <a:t>insurance claims and credit card </a:t>
            </a:r>
            <a:r>
              <a:rPr lang="en-US" dirty="0">
                <a:latin typeface="Times New Roman" panose="02020603050405020304" pitchFamily="18" charset="0"/>
                <a:cs typeface="Times New Roman" panose="02020603050405020304" pitchFamily="18" charset="0"/>
              </a:rPr>
              <a:t>use to identify </a:t>
            </a:r>
            <a:r>
              <a:rPr lang="en-US" dirty="0">
                <a:solidFill>
                  <a:srgbClr val="FF0000"/>
                </a:solidFill>
                <a:latin typeface="Times New Roman" panose="02020603050405020304" pitchFamily="18" charset="0"/>
                <a:cs typeface="Times New Roman" panose="02020603050405020304" pitchFamily="18" charset="0"/>
              </a:rPr>
              <a:t>customer buying patterns to reclaim profitable customers  to identify trading rules from historical data</a:t>
            </a:r>
            <a:r>
              <a:rPr lang="en-US" dirty="0">
                <a:latin typeface="Times New Roman" panose="02020603050405020304" pitchFamily="18" charset="0"/>
                <a:cs typeface="Times New Roman" panose="02020603050405020304" pitchFamily="18" charset="0"/>
              </a:rPr>
              <a:t>; and to aid in </a:t>
            </a:r>
            <a:r>
              <a:rPr lang="en-US" dirty="0">
                <a:solidFill>
                  <a:srgbClr val="FF0000"/>
                </a:solidFill>
                <a:latin typeface="Times New Roman" panose="02020603050405020304" pitchFamily="18" charset="0"/>
                <a:cs typeface="Times New Roman" panose="02020603050405020304" pitchFamily="18" charset="0"/>
              </a:rPr>
              <a:t>increased profitability using market-basket analysis</a:t>
            </a:r>
            <a:r>
              <a:rPr lang="en-US" dirty="0">
                <a:latin typeface="Times New Roman" panose="02020603050405020304" pitchFamily="18" charset="0"/>
                <a:cs typeface="Times New Roman" panose="02020603050405020304" pitchFamily="18" charset="0"/>
              </a:rPr>
              <a:t>. </a:t>
            </a:r>
          </a:p>
          <a:p>
            <a:pPr>
              <a:lnSpc>
                <a:spcPct val="150000"/>
              </a:lnSpc>
            </a:pPr>
            <a:r>
              <a:rPr lang="en-US" dirty="0">
                <a:latin typeface="Times New Roman" panose="02020603050405020304" pitchFamily="18" charset="0"/>
                <a:cs typeface="Times New Roman" panose="02020603050405020304" pitchFamily="18" charset="0"/>
              </a:rPr>
              <a:t>Data mining is already widely used to </a:t>
            </a:r>
            <a:r>
              <a:rPr lang="en-US" dirty="0">
                <a:solidFill>
                  <a:srgbClr val="FF0000"/>
                </a:solidFill>
                <a:latin typeface="Times New Roman" panose="02020603050405020304" pitchFamily="18" charset="0"/>
                <a:cs typeface="Times New Roman" panose="02020603050405020304" pitchFamily="18" charset="0"/>
              </a:rPr>
              <a:t>better target clients, </a:t>
            </a:r>
            <a:r>
              <a:rPr lang="en-US" dirty="0">
                <a:latin typeface="Times New Roman" panose="02020603050405020304" pitchFamily="18" charset="0"/>
                <a:cs typeface="Times New Roman" panose="02020603050405020304" pitchFamily="18" charset="0"/>
              </a:rPr>
              <a:t>and with the widespread </a:t>
            </a:r>
            <a:r>
              <a:rPr lang="en-US" dirty="0">
                <a:solidFill>
                  <a:srgbClr val="FF0000"/>
                </a:solidFill>
                <a:latin typeface="Times New Roman" panose="02020603050405020304" pitchFamily="18" charset="0"/>
                <a:cs typeface="Times New Roman" panose="02020603050405020304" pitchFamily="18" charset="0"/>
              </a:rPr>
              <a:t>development of e-commerce, </a:t>
            </a:r>
            <a:r>
              <a:rPr lang="en-US" dirty="0">
                <a:latin typeface="Times New Roman" panose="02020603050405020304" pitchFamily="18" charset="0"/>
                <a:cs typeface="Times New Roman" panose="02020603050405020304" pitchFamily="18" charset="0"/>
              </a:rPr>
              <a:t>this can only become more imperative with time. </a:t>
            </a:r>
          </a:p>
          <a:p>
            <a:pPr>
              <a:lnSpc>
                <a:spcPct val="150000"/>
              </a:lnSpc>
            </a:pPr>
            <a:endParaRPr lang="en-US" dirty="0"/>
          </a:p>
        </p:txBody>
      </p:sp>
      <p:pic>
        <p:nvPicPr>
          <p:cNvPr id="7" name="Graphic 21">
            <a:extLst>
              <a:ext uri="{FF2B5EF4-FFF2-40B4-BE49-F238E27FC236}">
                <a16:creationId xmlns:a16="http://schemas.microsoft.com/office/drawing/2014/main" id="{B39641DE-47FF-5B5D-6821-DABAE84404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6917E2C2-CA50-5D33-4890-DEC5BB7CBBB8}"/>
              </a:ext>
            </a:extLst>
          </p:cNvPr>
          <p:cNvPicPr>
            <a:picLocks noChangeAspect="1"/>
          </p:cNvPicPr>
          <p:nvPr/>
        </p:nvPicPr>
        <p:blipFill>
          <a:blip r:embed="rId3"/>
          <a:stretch>
            <a:fillRect/>
          </a:stretch>
        </p:blipFill>
        <p:spPr>
          <a:xfrm>
            <a:off x="4772967" y="3689184"/>
            <a:ext cx="5335675" cy="2239960"/>
          </a:xfrm>
          <a:prstGeom prst="rect">
            <a:avLst/>
          </a:prstGeom>
        </p:spPr>
      </p:pic>
    </p:spTree>
    <p:extLst>
      <p:ext uri="{BB962C8B-B14F-4D97-AF65-F5344CB8AC3E}">
        <p14:creationId xmlns:p14="http://schemas.microsoft.com/office/powerpoint/2010/main" val="1070722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B8A44-DC65-04C9-D833-BDB22A5C550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5937147-C31A-8A7B-55C2-3C71BDE5D2C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DB249889-739F-8603-5998-63C23C8E6D04}"/>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54331B51-1A32-DAD2-01DF-6512419BF32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4D62E9E4-F5AD-0532-C052-67E7D1BCD9C7}"/>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28</a:t>
            </a:r>
          </a:p>
        </p:txBody>
      </p:sp>
      <p:sp>
        <p:nvSpPr>
          <p:cNvPr id="48" name="TextBox 47">
            <a:extLst>
              <a:ext uri="{FF2B5EF4-FFF2-40B4-BE49-F238E27FC236}">
                <a16:creationId xmlns:a16="http://schemas.microsoft.com/office/drawing/2014/main" id="{B4F08A16-5025-8B4C-9BA3-D5F5BEBC611F}"/>
              </a:ext>
            </a:extLst>
          </p:cNvPr>
          <p:cNvSpPr txBox="1"/>
          <p:nvPr/>
        </p:nvSpPr>
        <p:spPr>
          <a:xfrm>
            <a:off x="617280" y="1988903"/>
            <a:ext cx="10812720" cy="4108817"/>
          </a:xfrm>
          <a:prstGeom prst="rect">
            <a:avLst/>
          </a:prstGeom>
          <a:noFill/>
        </p:spPr>
        <p:txBody>
          <a:bodyPr wrap="square" rtlCol="0">
            <a:spAutoFit/>
          </a:bodyPr>
          <a:lstStyle/>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Data mining </a:t>
            </a:r>
            <a:r>
              <a:rPr lang="en-US" dirty="0">
                <a:latin typeface="Times New Roman" panose="02020603050405020304" pitchFamily="18" charset="0"/>
                <a:cs typeface="Times New Roman" panose="02020603050405020304" pitchFamily="18" charset="0"/>
              </a:rPr>
              <a:t>is a term used to describe discovering or “</a:t>
            </a:r>
            <a:r>
              <a:rPr lang="en-US" dirty="0">
                <a:solidFill>
                  <a:srgbClr val="FF0000"/>
                </a:solidFill>
                <a:latin typeface="Times New Roman" panose="02020603050405020304" pitchFamily="18" charset="0"/>
                <a:cs typeface="Times New Roman" panose="02020603050405020304" pitchFamily="18" charset="0"/>
              </a:rPr>
              <a:t>mining” knowledge from large amounts of data.</a:t>
            </a:r>
          </a:p>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data mining has become the choice of the community</a:t>
            </a:r>
            <a:r>
              <a:rPr lang="en-US" dirty="0">
                <a:latin typeface="Times New Roman" panose="02020603050405020304" pitchFamily="18" charset="0"/>
                <a:cs typeface="Times New Roman" panose="02020603050405020304" pitchFamily="18" charset="0"/>
              </a:rPr>
              <a:t>. Many other names that are associated with data mining include knowledge extraction, pattern analysis, data archaeology, information harvesting, pattern searching,</a:t>
            </a:r>
          </a:p>
          <a:p>
            <a:pPr algn="just">
              <a:lnSpc>
                <a:spcPct val="150000"/>
              </a:lnSpc>
            </a:pPr>
            <a:r>
              <a:rPr lang="en-US" dirty="0">
                <a:latin typeface="Times New Roman" panose="02020603050405020304" pitchFamily="18" charset="0"/>
                <a:cs typeface="Times New Roman" panose="02020603050405020304" pitchFamily="18" charset="0"/>
              </a:rPr>
              <a:t>and data dredging.</a:t>
            </a:r>
          </a:p>
          <a:p>
            <a:pPr algn="just">
              <a:lnSpc>
                <a:spcPct val="150000"/>
              </a:lnSpc>
            </a:pPr>
            <a:r>
              <a:rPr lang="en-US" dirty="0">
                <a:latin typeface="Times New Roman" panose="02020603050405020304" pitchFamily="18" charset="0"/>
                <a:cs typeface="Times New Roman" panose="02020603050405020304" pitchFamily="18" charset="0"/>
              </a:rPr>
              <a:t>data mining is a process that uses </a:t>
            </a:r>
            <a:r>
              <a:rPr lang="en-US" dirty="0">
                <a:solidFill>
                  <a:srgbClr val="FF0000"/>
                </a:solidFill>
                <a:latin typeface="Times New Roman" panose="02020603050405020304" pitchFamily="18" charset="0"/>
                <a:cs typeface="Times New Roman" panose="02020603050405020304" pitchFamily="18" charset="0"/>
              </a:rPr>
              <a:t>statistical, mathematical, and artificial intelligence techniques</a:t>
            </a:r>
            <a:r>
              <a:rPr lang="en-US" dirty="0">
                <a:latin typeface="Times New Roman" panose="02020603050405020304" pitchFamily="18" charset="0"/>
                <a:cs typeface="Times New Roman" panose="02020603050405020304" pitchFamily="18" charset="0"/>
              </a:rPr>
              <a:t> to </a:t>
            </a:r>
            <a:r>
              <a:rPr lang="en-US" dirty="0">
                <a:solidFill>
                  <a:srgbClr val="FF0000"/>
                </a:solidFill>
                <a:latin typeface="Times New Roman" panose="02020603050405020304" pitchFamily="18" charset="0"/>
                <a:cs typeface="Times New Roman" panose="02020603050405020304" pitchFamily="18" charset="0"/>
              </a:rPr>
              <a:t>extract and identify useful information and subsequent knowledge </a:t>
            </a:r>
            <a:r>
              <a:rPr lang="en-US" dirty="0">
                <a:latin typeface="Times New Roman" panose="02020603050405020304" pitchFamily="18" charset="0"/>
                <a:cs typeface="Times New Roman" panose="02020603050405020304" pitchFamily="18" charset="0"/>
              </a:rPr>
              <a:t>(or patterns) from large sets of data. </a:t>
            </a:r>
          </a:p>
          <a:p>
            <a:pPr algn="just">
              <a:lnSpc>
                <a:spcPct val="150000"/>
              </a:lnSpc>
            </a:pPr>
            <a:r>
              <a:rPr lang="en-US" dirty="0">
                <a:latin typeface="Times New Roman" panose="02020603050405020304" pitchFamily="18" charset="0"/>
                <a:cs typeface="Times New Roman" panose="02020603050405020304" pitchFamily="18" charset="0"/>
              </a:rPr>
              <a:t>These patterns can be in the form of </a:t>
            </a:r>
            <a:r>
              <a:rPr lang="en-US" dirty="0">
                <a:solidFill>
                  <a:srgbClr val="FF0000"/>
                </a:solidFill>
                <a:latin typeface="Times New Roman" panose="02020603050405020304" pitchFamily="18" charset="0"/>
                <a:cs typeface="Times New Roman" panose="02020603050405020304" pitchFamily="18" charset="0"/>
              </a:rPr>
              <a:t>business rules, affinities, correlations, trends, or prediction models </a:t>
            </a:r>
            <a:r>
              <a:rPr lang="en-US" dirty="0">
                <a:latin typeface="Times New Roman" panose="02020603050405020304" pitchFamily="18" charset="0"/>
                <a:cs typeface="Times New Roman" panose="02020603050405020304" pitchFamily="18" charset="0"/>
              </a:rPr>
              <a:t>.</a:t>
            </a:r>
          </a:p>
          <a:p>
            <a:pPr algn="just">
              <a:lnSpc>
                <a:spcPct val="150000"/>
              </a:lnSpc>
            </a:pPr>
            <a:r>
              <a:rPr lang="en-US" dirty="0">
                <a:latin typeface="Times New Roman" panose="02020603050405020304" pitchFamily="18" charset="0"/>
                <a:cs typeface="Times New Roman" panose="02020603050405020304" pitchFamily="18" charset="0"/>
              </a:rPr>
              <a:t>Data mining is tightly positioned at the intersection of many disciplines, including </a:t>
            </a:r>
            <a:r>
              <a:rPr lang="en-US" dirty="0">
                <a:solidFill>
                  <a:srgbClr val="FF0000"/>
                </a:solidFill>
                <a:latin typeface="Times New Roman" panose="02020603050405020304" pitchFamily="18" charset="0"/>
                <a:cs typeface="Times New Roman" panose="02020603050405020304" pitchFamily="18" charset="0"/>
              </a:rPr>
              <a:t>statistics, artificial intelligence, machine learning, management science, information systems (IS), and databases </a:t>
            </a:r>
            <a:r>
              <a:rPr lang="en-US" dirty="0">
                <a:latin typeface="Times New Roman" panose="02020603050405020304" pitchFamily="18" charset="0"/>
                <a:cs typeface="Times New Roman" panose="02020603050405020304" pitchFamily="18" charset="0"/>
              </a:rPr>
              <a:t>(see Figure 6.2).</a:t>
            </a:r>
          </a:p>
          <a:p>
            <a:pPr algn="just"/>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F41F529-E4FF-1D3C-14BC-D65C84909ED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494763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FA176F-CFC7-B8F4-FCC7-FFBE3929220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D44A7CD-697D-AE9E-0AB2-7D37333FEF4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979B6313-093D-7CE8-A7A6-5C95E516BD2B}"/>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C9F38BFE-50FB-9885-3829-B51358B3B82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6D05410-8191-669F-213C-98428F54E7E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29</a:t>
            </a:r>
          </a:p>
        </p:txBody>
      </p:sp>
      <p:pic>
        <p:nvPicPr>
          <p:cNvPr id="7" name="Graphic 21">
            <a:extLst>
              <a:ext uri="{FF2B5EF4-FFF2-40B4-BE49-F238E27FC236}">
                <a16:creationId xmlns:a16="http://schemas.microsoft.com/office/drawing/2014/main" id="{B329C9A4-4A60-7498-3DE0-EB7E4403E3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66C6477D-8F9F-CC99-759D-C6B690B756C8}"/>
              </a:ext>
            </a:extLst>
          </p:cNvPr>
          <p:cNvPicPr>
            <a:picLocks noChangeAspect="1"/>
          </p:cNvPicPr>
          <p:nvPr/>
        </p:nvPicPr>
        <p:blipFill>
          <a:blip r:embed="rId3"/>
          <a:stretch>
            <a:fillRect/>
          </a:stretch>
        </p:blipFill>
        <p:spPr>
          <a:xfrm>
            <a:off x="5898382" y="1988903"/>
            <a:ext cx="5351310" cy="3366868"/>
          </a:xfrm>
          <a:prstGeom prst="rect">
            <a:avLst/>
          </a:prstGeom>
        </p:spPr>
      </p:pic>
      <p:sp>
        <p:nvSpPr>
          <p:cNvPr id="6" name="TextBox 5">
            <a:extLst>
              <a:ext uri="{FF2B5EF4-FFF2-40B4-BE49-F238E27FC236}">
                <a16:creationId xmlns:a16="http://schemas.microsoft.com/office/drawing/2014/main" id="{084EC883-F323-BC4D-48CA-DDDE4D2EF60D}"/>
              </a:ext>
            </a:extLst>
          </p:cNvPr>
          <p:cNvSpPr txBox="1"/>
          <p:nvPr/>
        </p:nvSpPr>
        <p:spPr>
          <a:xfrm>
            <a:off x="5428859" y="5511294"/>
            <a:ext cx="6036829"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Figure 6.2 : Data Mining Is a Blend of Multiple Disciplines.</a:t>
            </a:r>
          </a:p>
        </p:txBody>
      </p:sp>
      <p:sp>
        <p:nvSpPr>
          <p:cNvPr id="8" name="TextBox 7">
            <a:extLst>
              <a:ext uri="{FF2B5EF4-FFF2-40B4-BE49-F238E27FC236}">
                <a16:creationId xmlns:a16="http://schemas.microsoft.com/office/drawing/2014/main" id="{EC38D93A-0CA5-B41A-FA15-A3BA2D9933AE}"/>
              </a:ext>
            </a:extLst>
          </p:cNvPr>
          <p:cNvSpPr txBox="1"/>
          <p:nvPr/>
        </p:nvSpPr>
        <p:spPr>
          <a:xfrm>
            <a:off x="617280" y="3429000"/>
            <a:ext cx="4900846" cy="1477328"/>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Using advances in all of these disciplines, data</a:t>
            </a:r>
          </a:p>
          <a:p>
            <a:pPr algn="just"/>
            <a:r>
              <a:rPr lang="en-US" dirty="0">
                <a:latin typeface="Times New Roman" panose="02020603050405020304" pitchFamily="18" charset="0"/>
                <a:cs typeface="Times New Roman" panose="02020603050405020304" pitchFamily="18" charset="0"/>
              </a:rPr>
              <a:t>mining strives to </a:t>
            </a:r>
            <a:r>
              <a:rPr lang="en-US" dirty="0">
                <a:solidFill>
                  <a:srgbClr val="FF0000"/>
                </a:solidFill>
                <a:latin typeface="Times New Roman" panose="02020603050405020304" pitchFamily="18" charset="0"/>
                <a:cs typeface="Times New Roman" panose="02020603050405020304" pitchFamily="18" charset="0"/>
              </a:rPr>
              <a:t>make progress in extracting useful information and knowledge from large</a:t>
            </a:r>
          </a:p>
          <a:p>
            <a:pPr algn="just"/>
            <a:r>
              <a:rPr lang="en-US" dirty="0">
                <a:solidFill>
                  <a:srgbClr val="FF0000"/>
                </a:solidFill>
                <a:latin typeface="Times New Roman" panose="02020603050405020304" pitchFamily="18" charset="0"/>
                <a:cs typeface="Times New Roman" panose="02020603050405020304" pitchFamily="18" charset="0"/>
              </a:rPr>
              <a:t>databases.</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56611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C7BE0-8BD7-88FC-C67F-58D9863C6D1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F4B7511-B27F-DB61-9BAA-38CCAECFA67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EAAC2167-39C2-1DA9-B929-8C648CF557B2}"/>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D312A43E-4E39-B78B-870B-AAEC4405BFD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9EF06E05-A683-CE8F-8053-6DBF761CAFF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30</a:t>
            </a:r>
          </a:p>
        </p:txBody>
      </p:sp>
      <p:sp>
        <p:nvSpPr>
          <p:cNvPr id="48" name="TextBox 47">
            <a:extLst>
              <a:ext uri="{FF2B5EF4-FFF2-40B4-BE49-F238E27FC236}">
                <a16:creationId xmlns:a16="http://schemas.microsoft.com/office/drawing/2014/main" id="{8D1931B9-3CE9-4643-5B8C-01A066526543}"/>
              </a:ext>
            </a:extLst>
          </p:cNvPr>
          <p:cNvSpPr txBox="1"/>
          <p:nvPr/>
        </p:nvSpPr>
        <p:spPr>
          <a:xfrm>
            <a:off x="617280" y="1979872"/>
            <a:ext cx="10812720" cy="4197559"/>
          </a:xfrm>
          <a:prstGeom prst="rect">
            <a:avLst/>
          </a:prstGeom>
          <a:noFill/>
        </p:spPr>
        <p:txBody>
          <a:bodyPr wrap="square" rtlCol="0">
            <a:spAutoFit/>
          </a:bodyPr>
          <a:lstStyle/>
          <a:p>
            <a:pPr>
              <a:lnSpc>
                <a:spcPct val="150000"/>
              </a:lnSpc>
            </a:pPr>
            <a:r>
              <a:rPr lang="en-US" dirty="0">
                <a:solidFill>
                  <a:srgbClr val="FF0000"/>
                </a:solidFill>
                <a:latin typeface="Times New Roman" panose="02020603050405020304" pitchFamily="18" charset="0"/>
                <a:cs typeface="Times New Roman" panose="02020603050405020304" pitchFamily="18" charset="0"/>
              </a:rPr>
              <a:t>The following are the major characteristics and objectives of data mining:</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Data are often buried deep within very large databases, which sometimes contain data from several years. In many cases, the data are cleansed and consolidated into a data warehouse. Data may be presented in a variety of formats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data mining environment is usually a client/server architecture or a Web-based IS architecture.</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Sophisticated new tools, including advanced visualization tools, help to remove the information ore buried in corporate files or archival public records. Finding it involves massaging and synchronizing the data to get the right results. </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Because of the large amounts of data and massive search efforts, it is sometimes necessary to use parallel processing for data mining.</a:t>
            </a:r>
          </a:p>
        </p:txBody>
      </p:sp>
      <p:pic>
        <p:nvPicPr>
          <p:cNvPr id="7" name="Graphic 21">
            <a:extLst>
              <a:ext uri="{FF2B5EF4-FFF2-40B4-BE49-F238E27FC236}">
                <a16:creationId xmlns:a16="http://schemas.microsoft.com/office/drawing/2014/main" id="{7D3F361B-AFB9-1B04-B59D-8EFDC6D7659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93091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43458-05FB-873B-3F22-E4A16CCE61A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38BABC7-321D-5F87-A650-29D0A1111CF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D7CEE37E-CC8C-FFC2-4094-68D80A2E97B2}"/>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32F3EBF1-7174-2E76-1F48-1FAEBB7FA4A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5ACEE10D-C0D0-AB4A-2AEF-7211BB98301F}"/>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31</a:t>
            </a:r>
          </a:p>
        </p:txBody>
      </p:sp>
      <p:sp>
        <p:nvSpPr>
          <p:cNvPr id="48" name="TextBox 47">
            <a:extLst>
              <a:ext uri="{FF2B5EF4-FFF2-40B4-BE49-F238E27FC236}">
                <a16:creationId xmlns:a16="http://schemas.microsoft.com/office/drawing/2014/main" id="{F6A03079-AAF6-757E-1759-9431C5555354}"/>
              </a:ext>
            </a:extLst>
          </p:cNvPr>
          <p:cNvSpPr txBox="1"/>
          <p:nvPr/>
        </p:nvSpPr>
        <p:spPr>
          <a:xfrm>
            <a:off x="689640" y="2027579"/>
            <a:ext cx="10812720" cy="4197559"/>
          </a:xfrm>
          <a:prstGeom prst="rect">
            <a:avLst/>
          </a:prstGeom>
          <a:noFill/>
        </p:spPr>
        <p:txBody>
          <a:bodyPr wrap="square" rtlCol="0">
            <a:spAutoFit/>
          </a:bodyPr>
          <a:lstStyle/>
          <a:p>
            <a:pPr algn="just">
              <a:lnSpc>
                <a:spcPct val="150000"/>
              </a:lnSpc>
            </a:pPr>
            <a:r>
              <a:rPr lang="en-US" dirty="0">
                <a:solidFill>
                  <a:srgbClr val="FF0000"/>
                </a:solidFill>
                <a:latin typeface="Times New Roman" panose="02020603050405020304" pitchFamily="18" charset="0"/>
                <a:cs typeface="Times New Roman" panose="02020603050405020304" pitchFamily="18" charset="0"/>
              </a:rPr>
              <a:t>What Are Benefits of a Data Mining?</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It’s an efficient, cost-effective solution compared to the other data applications.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helps to businesses make profitable production and also operational adjustments.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helps to businesses make informed decisions.</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helps to detect credit risks and fraud.</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helps to data scientists easily </a:t>
            </a:r>
            <a:r>
              <a:rPr lang="en-US" dirty="0">
                <a:solidFill>
                  <a:srgbClr val="FF0000"/>
                </a:solidFill>
                <a:latin typeface="Times New Roman" panose="02020603050405020304" pitchFamily="18" charset="0"/>
                <a:cs typeface="Times New Roman" panose="02020603050405020304" pitchFamily="18" charset="0"/>
              </a:rPr>
              <a:t>analyze the enormous amounts of data quickly.</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Data scientists can use information to detect fraud, build risk models, and improve product safety.</a:t>
            </a: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helps to data scientists quickly initiate automated predictions of behaviors and trends and also discover hidden patterns.</a:t>
            </a: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B8905E88-108D-0833-7F45-9BEBBCCCD3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208944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E8814-BE00-9E9E-7F9A-ED8D60E3616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D3B7E0A-9268-8DA0-BA4D-2B80E00DC83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8ACC213F-7FCD-92B2-451A-DC0B37716AFA}"/>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Predictive Analytics : Data Mining</a:t>
            </a:r>
          </a:p>
        </p:txBody>
      </p:sp>
      <p:sp>
        <p:nvSpPr>
          <p:cNvPr id="5" name="Rectangle 4">
            <a:extLst>
              <a:ext uri="{FF2B5EF4-FFF2-40B4-BE49-F238E27FC236}">
                <a16:creationId xmlns:a16="http://schemas.microsoft.com/office/drawing/2014/main" id="{367C5921-AFF8-5B9F-D2E8-7382D6F5C01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52668926-D4C3-562B-DD97-F304A04A5B04}"/>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32</a:t>
            </a:r>
          </a:p>
        </p:txBody>
      </p:sp>
      <p:sp>
        <p:nvSpPr>
          <p:cNvPr id="48" name="TextBox 47">
            <a:extLst>
              <a:ext uri="{FF2B5EF4-FFF2-40B4-BE49-F238E27FC236}">
                <a16:creationId xmlns:a16="http://schemas.microsoft.com/office/drawing/2014/main" id="{0A1358E9-4CBD-C46C-2679-937977925F23}"/>
              </a:ext>
            </a:extLst>
          </p:cNvPr>
          <p:cNvSpPr txBox="1"/>
          <p:nvPr/>
        </p:nvSpPr>
        <p:spPr>
          <a:xfrm>
            <a:off x="617280" y="2019969"/>
            <a:ext cx="10812720" cy="4439933"/>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company that effectively leverages </a:t>
            </a:r>
            <a:r>
              <a:rPr lang="en-US" dirty="0">
                <a:solidFill>
                  <a:srgbClr val="FF0000"/>
                </a:solidFill>
                <a:latin typeface="Times New Roman" panose="02020603050405020304" pitchFamily="18" charset="0"/>
                <a:cs typeface="Times New Roman" panose="02020603050405020304" pitchFamily="18" charset="0"/>
              </a:rPr>
              <a:t>data mining tools and technologies </a:t>
            </a:r>
            <a:r>
              <a:rPr lang="en-US" dirty="0">
                <a:latin typeface="Times New Roman" panose="02020603050405020304" pitchFamily="18" charset="0"/>
                <a:cs typeface="Times New Roman" panose="02020603050405020304" pitchFamily="18" charset="0"/>
              </a:rPr>
              <a:t>can </a:t>
            </a:r>
            <a:r>
              <a:rPr lang="en-US" dirty="0">
                <a:solidFill>
                  <a:srgbClr val="FF0000"/>
                </a:solidFill>
                <a:latin typeface="Times New Roman" panose="02020603050405020304" pitchFamily="18" charset="0"/>
                <a:cs typeface="Times New Roman" panose="02020603050405020304" pitchFamily="18" charset="0"/>
              </a:rPr>
              <a:t>acquire and maintain a strategic competitive advantage.</a:t>
            </a:r>
            <a:r>
              <a:rPr lang="en-US" dirty="0">
                <a:latin typeface="Times New Roman" panose="02020603050405020304" pitchFamily="18" charset="0"/>
                <a:cs typeface="Times New Roman" panose="02020603050405020304" pitchFamily="18" charset="0"/>
              </a:rPr>
              <a:t> Data mining </a:t>
            </a:r>
            <a:r>
              <a:rPr lang="en-US" dirty="0">
                <a:solidFill>
                  <a:srgbClr val="FF0000"/>
                </a:solidFill>
                <a:latin typeface="Times New Roman" panose="02020603050405020304" pitchFamily="18" charset="0"/>
                <a:cs typeface="Times New Roman" panose="02020603050405020304" pitchFamily="18" charset="0"/>
              </a:rPr>
              <a:t>offers organizations an indispensable decision-enhancing environment</a:t>
            </a:r>
            <a:r>
              <a:rPr lang="en-US" dirty="0">
                <a:latin typeface="Times New Roman" panose="02020603050405020304" pitchFamily="18" charset="0"/>
                <a:cs typeface="Times New Roman" panose="02020603050405020304" pitchFamily="18" charset="0"/>
              </a:rPr>
              <a:t> to </a:t>
            </a:r>
            <a:r>
              <a:rPr lang="en-US" dirty="0">
                <a:solidFill>
                  <a:srgbClr val="FF0000"/>
                </a:solidFill>
                <a:latin typeface="Times New Roman" panose="02020603050405020304" pitchFamily="18" charset="0"/>
                <a:cs typeface="Times New Roman" panose="02020603050405020304" pitchFamily="18" charset="0"/>
              </a:rPr>
              <a:t>exploit new opportunities by transforming data into a strategic weapon</a:t>
            </a:r>
            <a:r>
              <a:rPr lang="en-US" dirty="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algn="just"/>
            <a:r>
              <a:rPr lang="en-US" b="1" dirty="0">
                <a:solidFill>
                  <a:srgbClr val="FF0000"/>
                </a:solidFill>
                <a:latin typeface="Times New Roman" panose="02020603050405020304" pitchFamily="18" charset="0"/>
                <a:cs typeface="Times New Roman" panose="02020603050405020304" pitchFamily="18" charset="0"/>
              </a:rPr>
              <a:t>How Data Mining Works:</a:t>
            </a:r>
          </a:p>
          <a:p>
            <a:pPr algn="just">
              <a:lnSpc>
                <a:spcPct val="150000"/>
              </a:lnSpc>
            </a:pPr>
            <a:r>
              <a:rPr lang="en-US" dirty="0">
                <a:latin typeface="Times New Roman" panose="02020603050405020304" pitchFamily="18" charset="0"/>
                <a:cs typeface="Times New Roman" panose="02020603050405020304" pitchFamily="18" charset="0"/>
              </a:rPr>
              <a:t>Using existing and relevant data obtained from within and outside the organization, data mining </a:t>
            </a:r>
            <a:r>
              <a:rPr lang="en-US" dirty="0">
                <a:solidFill>
                  <a:srgbClr val="FF0000"/>
                </a:solidFill>
                <a:latin typeface="Times New Roman" panose="02020603050405020304" pitchFamily="18" charset="0"/>
                <a:cs typeface="Times New Roman" panose="02020603050405020304" pitchFamily="18" charset="0"/>
              </a:rPr>
              <a:t>builds models to discover patterns among the attributes presented in the data set. </a:t>
            </a:r>
          </a:p>
          <a:p>
            <a:pPr algn="just">
              <a:lnSpc>
                <a:spcPct val="150000"/>
              </a:lnSpc>
            </a:pPr>
            <a:r>
              <a:rPr lang="en-US" dirty="0">
                <a:latin typeface="Times New Roman" panose="02020603050405020304" pitchFamily="18" charset="0"/>
                <a:cs typeface="Times New Roman" panose="02020603050405020304" pitchFamily="18" charset="0"/>
              </a:rPr>
              <a:t>Models are the </a:t>
            </a:r>
            <a:r>
              <a:rPr lang="en-US" dirty="0">
                <a:solidFill>
                  <a:srgbClr val="FF0000"/>
                </a:solidFill>
                <a:latin typeface="Times New Roman" panose="02020603050405020304" pitchFamily="18" charset="0"/>
                <a:cs typeface="Times New Roman" panose="02020603050405020304" pitchFamily="18" charset="0"/>
              </a:rPr>
              <a:t>mathematical representations</a:t>
            </a:r>
            <a:r>
              <a:rPr lang="en-US" dirty="0">
                <a:latin typeface="Times New Roman" panose="02020603050405020304" pitchFamily="18" charset="0"/>
                <a:cs typeface="Times New Roman" panose="02020603050405020304" pitchFamily="18" charset="0"/>
              </a:rPr>
              <a:t> (simple linear relationships/affinities and/or complex and highly nonlinear relationships) that </a:t>
            </a:r>
            <a:r>
              <a:rPr lang="en-US" dirty="0">
                <a:solidFill>
                  <a:srgbClr val="FF0000"/>
                </a:solidFill>
                <a:latin typeface="Times New Roman" panose="02020603050405020304" pitchFamily="18" charset="0"/>
                <a:cs typeface="Times New Roman" panose="02020603050405020304" pitchFamily="18" charset="0"/>
              </a:rPr>
              <a:t>identify the patterns among the attributes of the things </a:t>
            </a:r>
            <a:r>
              <a:rPr lang="en-US" dirty="0">
                <a:latin typeface="Times New Roman" panose="02020603050405020304" pitchFamily="18" charset="0"/>
                <a:cs typeface="Times New Roman" panose="02020603050405020304" pitchFamily="18" charset="0"/>
              </a:rPr>
              <a:t>(e.g., customers, events) described within the data set. </a:t>
            </a:r>
          </a:p>
          <a:p>
            <a:pPr algn="just">
              <a:lnSpc>
                <a:spcPct val="20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675B1EA4-A2EE-439E-6101-530D0E51121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12161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87FCA-F685-68F4-1360-69590C7C07D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46E6961-9F68-51EA-A015-F62F72E083D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3B2DB25D-C0A1-7982-A61A-9C24639B5D08}"/>
              </a:ext>
            </a:extLst>
          </p:cNvPr>
          <p:cNvSpPr txBox="1"/>
          <p:nvPr/>
        </p:nvSpPr>
        <p:spPr>
          <a:xfrm>
            <a:off x="2256329" y="928856"/>
            <a:ext cx="6345060" cy="1107996"/>
          </a:xfrm>
          <a:prstGeom prst="rect">
            <a:avLst/>
          </a:prstGeom>
          <a:noFill/>
        </p:spPr>
        <p:txBody>
          <a:bodyPr wrap="square" rtlCol="0">
            <a:spAutoFit/>
          </a:bodyPr>
          <a:lstStyle/>
          <a:p>
            <a:endParaRPr lang="en-US" dirty="0"/>
          </a:p>
          <a:p>
            <a:r>
              <a:rPr lang="en-US" sz="2400" b="1" dirty="0"/>
              <a:t>How Data Mining Works:</a:t>
            </a:r>
            <a:endParaRPr lang="en-US" b="1" dirty="0"/>
          </a:p>
          <a:p>
            <a:endParaRPr lang="en-US" sz="2400" b="1" dirty="0"/>
          </a:p>
        </p:txBody>
      </p:sp>
      <p:sp>
        <p:nvSpPr>
          <p:cNvPr id="5" name="Rectangle 4">
            <a:extLst>
              <a:ext uri="{FF2B5EF4-FFF2-40B4-BE49-F238E27FC236}">
                <a16:creationId xmlns:a16="http://schemas.microsoft.com/office/drawing/2014/main" id="{320E285E-DAA2-E042-1702-888D53EF8BC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A17E24F-C6DC-3F31-827C-B79CFE3D59E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33</a:t>
            </a:r>
          </a:p>
        </p:txBody>
      </p:sp>
      <p:sp>
        <p:nvSpPr>
          <p:cNvPr id="48" name="TextBox 47">
            <a:extLst>
              <a:ext uri="{FF2B5EF4-FFF2-40B4-BE49-F238E27FC236}">
                <a16:creationId xmlns:a16="http://schemas.microsoft.com/office/drawing/2014/main" id="{08BE54EA-B76E-77E5-F63E-E4BA6904FBE1}"/>
              </a:ext>
            </a:extLst>
          </p:cNvPr>
          <p:cNvSpPr txBox="1"/>
          <p:nvPr/>
        </p:nvSpPr>
        <p:spPr>
          <a:xfrm>
            <a:off x="617280" y="1994878"/>
            <a:ext cx="10812720" cy="4197559"/>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Some of these patterns are </a:t>
            </a:r>
            <a:r>
              <a:rPr lang="en-US" dirty="0">
                <a:solidFill>
                  <a:srgbClr val="FF0000"/>
                </a:solidFill>
                <a:latin typeface="Times New Roman" panose="02020603050405020304" pitchFamily="18" charset="0"/>
                <a:cs typeface="Times New Roman" panose="02020603050405020304" pitchFamily="18" charset="0"/>
              </a:rPr>
              <a:t>explanatory (explaining the interrelationships and affinities among the attributes</a:t>
            </a:r>
            <a:r>
              <a:rPr lang="en-US" dirty="0">
                <a:latin typeface="Times New Roman" panose="02020603050405020304" pitchFamily="18" charset="0"/>
                <a:cs typeface="Times New Roman" panose="02020603050405020304" pitchFamily="18" charset="0"/>
              </a:rPr>
              <a:t>), whereas others are predictive (foretelling future values of certain attributes). </a:t>
            </a:r>
          </a:p>
          <a:p>
            <a:pPr algn="just">
              <a:lnSpc>
                <a:spcPct val="150000"/>
              </a:lnSpc>
            </a:pPr>
            <a:r>
              <a:rPr lang="en-US" dirty="0">
                <a:latin typeface="Times New Roman" panose="02020603050405020304" pitchFamily="18" charset="0"/>
                <a:cs typeface="Times New Roman" panose="02020603050405020304" pitchFamily="18" charset="0"/>
              </a:rPr>
              <a:t>In general, data mining seeks to identify four major types of patterns:</a:t>
            </a:r>
          </a:p>
          <a:p>
            <a:pPr algn="just">
              <a:lnSpc>
                <a:spcPct val="150000"/>
              </a:lnSpc>
            </a:pPr>
            <a:r>
              <a:rPr lang="en-US" dirty="0">
                <a:latin typeface="Times New Roman" panose="02020603050405020304" pitchFamily="18" charset="0"/>
                <a:cs typeface="Times New Roman" panose="02020603050405020304" pitchFamily="18" charset="0"/>
              </a:rPr>
              <a:t>1. </a:t>
            </a:r>
            <a:r>
              <a:rPr lang="en-US" i="1" dirty="0">
                <a:solidFill>
                  <a:srgbClr val="FF0000"/>
                </a:solidFill>
                <a:latin typeface="Times New Roman" panose="02020603050405020304" pitchFamily="18" charset="0"/>
                <a:cs typeface="Times New Roman" panose="02020603050405020304" pitchFamily="18" charset="0"/>
              </a:rPr>
              <a:t>Associations </a:t>
            </a:r>
            <a:r>
              <a:rPr lang="en-US" dirty="0">
                <a:latin typeface="Times New Roman" panose="02020603050405020304" pitchFamily="18" charset="0"/>
                <a:cs typeface="Times New Roman" panose="02020603050405020304" pitchFamily="18" charset="0"/>
              </a:rPr>
              <a:t>find the </a:t>
            </a:r>
            <a:r>
              <a:rPr lang="en-US" dirty="0">
                <a:solidFill>
                  <a:srgbClr val="FF0000"/>
                </a:solidFill>
                <a:latin typeface="Times New Roman" panose="02020603050405020304" pitchFamily="18" charset="0"/>
                <a:cs typeface="Times New Roman" panose="02020603050405020304" pitchFamily="18" charset="0"/>
              </a:rPr>
              <a:t>commonly co-occurring groupings of things</a:t>
            </a:r>
            <a:r>
              <a:rPr lang="en-US" dirty="0">
                <a:latin typeface="Times New Roman" panose="02020603050405020304" pitchFamily="18" charset="0"/>
                <a:cs typeface="Times New Roman" panose="02020603050405020304" pitchFamily="18" charset="0"/>
              </a:rPr>
              <a:t>.</a:t>
            </a:r>
          </a:p>
          <a:p>
            <a:pPr>
              <a:lnSpc>
                <a:spcPct val="150000"/>
              </a:lnSpc>
            </a:pPr>
            <a:r>
              <a:rPr lang="en-US" dirty="0">
                <a:solidFill>
                  <a:srgbClr val="FF0000"/>
                </a:solidFill>
                <a:latin typeface="Times New Roman" panose="02020603050405020304" pitchFamily="18" charset="0"/>
                <a:cs typeface="Times New Roman" panose="02020603050405020304" pitchFamily="18" charset="0"/>
              </a:rPr>
              <a:t>Market Basket Analysis:</a:t>
            </a:r>
          </a:p>
          <a:p>
            <a:pPr algn="just">
              <a:lnSpc>
                <a:spcPct val="150000"/>
              </a:lnSpc>
            </a:pPr>
            <a:r>
              <a:rPr lang="en-US" dirty="0">
                <a:latin typeface="Times New Roman" panose="02020603050405020304" pitchFamily="18" charset="0"/>
                <a:cs typeface="Times New Roman" panose="02020603050405020304" pitchFamily="18" charset="0"/>
              </a:rPr>
              <a:t>In transactional data, each case is connected with a set of objects. In principle, </a:t>
            </a:r>
            <a:r>
              <a:rPr lang="en-US" dirty="0">
                <a:solidFill>
                  <a:srgbClr val="FF0000"/>
                </a:solidFill>
                <a:latin typeface="Times New Roman" panose="02020603050405020304" pitchFamily="18" charset="0"/>
                <a:cs typeface="Times New Roman" panose="02020603050405020304" pitchFamily="18" charset="0"/>
              </a:rPr>
              <a:t>the list may contain all possible data items in the collection</a:t>
            </a:r>
            <a:r>
              <a:rPr lang="en-US" dirty="0">
                <a:latin typeface="Times New Roman" panose="02020603050405020304" pitchFamily="18" charset="0"/>
                <a:cs typeface="Times New Roman" panose="02020603050405020304" pitchFamily="18" charset="0"/>
              </a:rPr>
              <a:t>. For example - in a single market-basket analysis, goods with related items may be bought. However, only a small subset of all potential goods are present in a given set; </a:t>
            </a:r>
            <a:r>
              <a:rPr lang="en-US" dirty="0">
                <a:solidFill>
                  <a:srgbClr val="FF0000"/>
                </a:solidFill>
                <a:latin typeface="Times New Roman" panose="02020603050405020304" pitchFamily="18" charset="0"/>
                <a:cs typeface="Times New Roman" panose="02020603050405020304" pitchFamily="18" charset="0"/>
              </a:rPr>
              <a:t>only a small fraction of the items available for sale in the shop reflect the items in the market basket.</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302412B-A215-F311-244F-029178F0086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68063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CC9DF-199B-07DB-6D83-466A540F6F6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5CD1FFD-1606-135F-EEE0-5045F0B4804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9D66CE4C-FB02-9C66-D78C-AA6EAF25503E}"/>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How Data Mining Works:</a:t>
            </a:r>
          </a:p>
        </p:txBody>
      </p:sp>
      <p:sp>
        <p:nvSpPr>
          <p:cNvPr id="5" name="Rectangle 4">
            <a:extLst>
              <a:ext uri="{FF2B5EF4-FFF2-40B4-BE49-F238E27FC236}">
                <a16:creationId xmlns:a16="http://schemas.microsoft.com/office/drawing/2014/main" id="{78150525-EA0D-4A6E-D5F6-1F59D496F9C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80E374F8-45B7-4AEF-A0E6-5504936918FC}"/>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34</a:t>
            </a:r>
          </a:p>
        </p:txBody>
      </p:sp>
      <p:sp>
        <p:nvSpPr>
          <p:cNvPr id="48" name="TextBox 47">
            <a:extLst>
              <a:ext uri="{FF2B5EF4-FFF2-40B4-BE49-F238E27FC236}">
                <a16:creationId xmlns:a16="http://schemas.microsoft.com/office/drawing/2014/main" id="{453058F5-AAF5-A681-7A01-00A1D3FCDEB4}"/>
              </a:ext>
            </a:extLst>
          </p:cNvPr>
          <p:cNvSpPr txBox="1"/>
          <p:nvPr/>
        </p:nvSpPr>
        <p:spPr>
          <a:xfrm>
            <a:off x="617280" y="2019969"/>
            <a:ext cx="10812720" cy="222394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 common example of a regular pattern (item set) mining for association rules is market basket analysis. Business basket, the research analyzes the purchasing patterns of consumers by identifying correlations with the multiple items carried in their shopping baskets by customers.</a:t>
            </a:r>
          </a:p>
          <a:p>
            <a:r>
              <a:rPr lang="en-US" dirty="0">
                <a:latin typeface="Times New Roman" panose="02020603050405020304" pitchFamily="18" charset="0"/>
                <a:cs typeface="Times New Roman" panose="02020603050405020304" pitchFamily="18" charset="0"/>
              </a:rPr>
              <a:t>An example of association rule - milk, bread  In a shop, if a shopkeeper sales milk then it is a probability to sell bread because a customer who is buying milk may also purchase bread. </a:t>
            </a:r>
            <a:r>
              <a:rPr lang="en-US" dirty="0">
                <a:solidFill>
                  <a:srgbClr val="FF0000"/>
                </a:solidFill>
                <a:latin typeface="Times New Roman" panose="02020603050405020304" pitchFamily="18" charset="0"/>
                <a:cs typeface="Times New Roman" panose="02020603050405020304" pitchFamily="18" charset="0"/>
              </a:rPr>
              <a:t>So it is showing that milk and bread are correlated with one another.</a:t>
            </a:r>
          </a:p>
          <a:p>
            <a:pPr algn="just">
              <a:lnSpc>
                <a:spcPct val="20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8845089C-8DA3-7C21-FFD1-B6715C8B129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56D464C7-9AD7-FFDB-B3C5-1457608940E9}"/>
              </a:ext>
            </a:extLst>
          </p:cNvPr>
          <p:cNvPicPr>
            <a:picLocks noChangeAspect="1"/>
          </p:cNvPicPr>
          <p:nvPr/>
        </p:nvPicPr>
        <p:blipFill>
          <a:blip r:embed="rId3"/>
          <a:stretch>
            <a:fillRect/>
          </a:stretch>
        </p:blipFill>
        <p:spPr>
          <a:xfrm>
            <a:off x="4461466" y="3469255"/>
            <a:ext cx="4813161" cy="2459889"/>
          </a:xfrm>
          <a:prstGeom prst="rect">
            <a:avLst/>
          </a:prstGeom>
        </p:spPr>
      </p:pic>
    </p:spTree>
    <p:extLst>
      <p:ext uri="{BB962C8B-B14F-4D97-AF65-F5344CB8AC3E}">
        <p14:creationId xmlns:p14="http://schemas.microsoft.com/office/powerpoint/2010/main" val="3536960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19E4F-41B4-34EB-FBD0-0F3D0D0A2B9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ADBB411-18AC-D36A-CA85-CCD3445AB7B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846D1286-266D-6C66-9821-09F6EA61F42E}"/>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How Data Mining Works:</a:t>
            </a:r>
          </a:p>
        </p:txBody>
      </p:sp>
      <p:sp>
        <p:nvSpPr>
          <p:cNvPr id="5" name="Rectangle 4">
            <a:extLst>
              <a:ext uri="{FF2B5EF4-FFF2-40B4-BE49-F238E27FC236}">
                <a16:creationId xmlns:a16="http://schemas.microsoft.com/office/drawing/2014/main" id="{EEFB16AE-4BDA-F852-6A7A-CF0C4BA2609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05E5DBC4-E576-97EF-D39A-2FDB8E96E40A}"/>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35</a:t>
            </a:r>
          </a:p>
        </p:txBody>
      </p:sp>
      <p:sp>
        <p:nvSpPr>
          <p:cNvPr id="48" name="TextBox 47">
            <a:extLst>
              <a:ext uri="{FF2B5EF4-FFF2-40B4-BE49-F238E27FC236}">
                <a16:creationId xmlns:a16="http://schemas.microsoft.com/office/drawing/2014/main" id="{934535AA-2528-95FB-CA5B-549D2069AF1E}"/>
              </a:ext>
            </a:extLst>
          </p:cNvPr>
          <p:cNvSpPr txBox="1"/>
          <p:nvPr/>
        </p:nvSpPr>
        <p:spPr>
          <a:xfrm>
            <a:off x="617280" y="2019969"/>
            <a:ext cx="10812720" cy="2535566"/>
          </a:xfrm>
          <a:prstGeom prst="rect">
            <a:avLst/>
          </a:prstGeom>
          <a:noFill/>
        </p:spPr>
        <p:txBody>
          <a:bodyPr wrap="square" rtlCol="0">
            <a:spAutoFit/>
          </a:bodyPr>
          <a:lstStyle/>
          <a:p>
            <a:pPr>
              <a:lnSpc>
                <a:spcPct val="150000"/>
              </a:lnSpc>
            </a:pPr>
            <a:r>
              <a:rPr lang="en-US" i="1" dirty="0">
                <a:latin typeface="Times New Roman" panose="02020603050405020304" pitchFamily="18" charset="0"/>
                <a:cs typeface="Times New Roman" panose="02020603050405020304" pitchFamily="18" charset="0"/>
              </a:rPr>
              <a:t>2. </a:t>
            </a:r>
            <a:r>
              <a:rPr lang="en-US" i="1" dirty="0">
                <a:solidFill>
                  <a:srgbClr val="FF0000"/>
                </a:solidFill>
                <a:latin typeface="Times New Roman" panose="02020603050405020304" pitchFamily="18" charset="0"/>
                <a:cs typeface="Times New Roman" panose="02020603050405020304" pitchFamily="18" charset="0"/>
              </a:rPr>
              <a:t>Predictions: </a:t>
            </a:r>
            <a:r>
              <a:rPr lang="en-US" dirty="0">
                <a:latin typeface="Times New Roman" panose="02020603050405020304" pitchFamily="18" charset="0"/>
                <a:cs typeface="Times New Roman" panose="02020603050405020304" pitchFamily="18" charset="0"/>
              </a:rPr>
              <a:t>tell the nature of </a:t>
            </a:r>
            <a:r>
              <a:rPr lang="en-US" dirty="0">
                <a:solidFill>
                  <a:srgbClr val="FF0000"/>
                </a:solidFill>
                <a:latin typeface="Times New Roman" panose="02020603050405020304" pitchFamily="18" charset="0"/>
                <a:cs typeface="Times New Roman" panose="02020603050405020304" pitchFamily="18" charset="0"/>
              </a:rPr>
              <a:t>future occurrences of certain events based on what has happened in the past</a:t>
            </a:r>
            <a:r>
              <a:rPr lang="en-US" dirty="0">
                <a:latin typeface="Times New Roman" panose="02020603050405020304" pitchFamily="18" charset="0"/>
                <a:cs typeface="Times New Roman" panose="02020603050405020304" pitchFamily="18" charset="0"/>
              </a:rPr>
              <a:t>, such as predicting the winner of the Super Bowl or forecasting the absolute temperature of a particular day.</a:t>
            </a:r>
          </a:p>
          <a:p>
            <a:pPr>
              <a:lnSpc>
                <a:spcPct val="150000"/>
              </a:lnSpc>
            </a:pPr>
            <a:r>
              <a:rPr lang="en-US" i="1" dirty="0"/>
              <a:t>3.</a:t>
            </a:r>
            <a:r>
              <a:rPr lang="en-US" i="1" dirty="0">
                <a:solidFill>
                  <a:srgbClr val="FF0000"/>
                </a:solidFill>
                <a:latin typeface="Times New Roman" panose="02020603050405020304" pitchFamily="18" charset="0"/>
                <a:cs typeface="Times New Roman" panose="02020603050405020304" pitchFamily="18" charset="0"/>
              </a:rPr>
              <a:t>Clusters</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identify natural groupings of things based on their known characteristics, such as assigning customers in different segments based on their demographics and past purchase behaviors.</a:t>
            </a:r>
          </a:p>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64FDAB1-F01D-B8A3-4829-9C8C6289B3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6F0D0C2B-9BA4-4DB9-C6A6-2B4A9B6F1B54}"/>
              </a:ext>
            </a:extLst>
          </p:cNvPr>
          <p:cNvPicPr>
            <a:picLocks noChangeAspect="1"/>
          </p:cNvPicPr>
          <p:nvPr/>
        </p:nvPicPr>
        <p:blipFill>
          <a:blip r:embed="rId3"/>
          <a:stretch>
            <a:fillRect/>
          </a:stretch>
        </p:blipFill>
        <p:spPr>
          <a:xfrm>
            <a:off x="2532183" y="3858567"/>
            <a:ext cx="6873073" cy="2197340"/>
          </a:xfrm>
          <a:prstGeom prst="rect">
            <a:avLst/>
          </a:prstGeom>
        </p:spPr>
      </p:pic>
    </p:spTree>
    <p:extLst>
      <p:ext uri="{BB962C8B-B14F-4D97-AF65-F5344CB8AC3E}">
        <p14:creationId xmlns:p14="http://schemas.microsoft.com/office/powerpoint/2010/main" val="8646623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C815A3-6B61-62E8-851F-75390FF2A17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86C7FCF-8D8E-E49C-CA5D-DF5853E90E3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26E12016-3A99-3411-10DF-D56D759E6578}"/>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How Data Mining Works:</a:t>
            </a:r>
          </a:p>
        </p:txBody>
      </p:sp>
      <p:sp>
        <p:nvSpPr>
          <p:cNvPr id="5" name="Rectangle 4">
            <a:extLst>
              <a:ext uri="{FF2B5EF4-FFF2-40B4-BE49-F238E27FC236}">
                <a16:creationId xmlns:a16="http://schemas.microsoft.com/office/drawing/2014/main" id="{B7CBF237-4FA5-BD54-A30B-40945B488DD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5E1C0BD6-6EC1-3A4D-CE72-721AAEEBC302}"/>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36</a:t>
            </a:r>
          </a:p>
        </p:txBody>
      </p:sp>
      <p:sp>
        <p:nvSpPr>
          <p:cNvPr id="48" name="TextBox 47">
            <a:extLst>
              <a:ext uri="{FF2B5EF4-FFF2-40B4-BE49-F238E27FC236}">
                <a16:creationId xmlns:a16="http://schemas.microsoft.com/office/drawing/2014/main" id="{0A9821C8-D8EE-825D-A3B9-43531C92BA28}"/>
              </a:ext>
            </a:extLst>
          </p:cNvPr>
          <p:cNvSpPr txBox="1"/>
          <p:nvPr/>
        </p:nvSpPr>
        <p:spPr>
          <a:xfrm>
            <a:off x="689640" y="2187419"/>
            <a:ext cx="10812720" cy="378206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4. </a:t>
            </a:r>
            <a:r>
              <a:rPr lang="en-US" i="1" dirty="0">
                <a:solidFill>
                  <a:srgbClr val="FF0000"/>
                </a:solidFill>
                <a:latin typeface="Times New Roman" panose="02020603050405020304" pitchFamily="18" charset="0"/>
                <a:cs typeface="Times New Roman" panose="02020603050405020304" pitchFamily="18" charset="0"/>
              </a:rPr>
              <a:t>Sequential relationships </a:t>
            </a:r>
            <a:r>
              <a:rPr lang="en-US" dirty="0">
                <a:latin typeface="Times New Roman" panose="02020603050405020304" pitchFamily="18" charset="0"/>
                <a:cs typeface="Times New Roman" panose="02020603050405020304" pitchFamily="18" charset="0"/>
              </a:rPr>
              <a:t>discover time-ordered events, such as predicting that an existing banking customer who already has a checking account will open a savings account followed by an investment account within a year.</a:t>
            </a:r>
          </a:p>
          <a:p>
            <a:pPr>
              <a:lnSpc>
                <a:spcPct val="150000"/>
              </a:lnSpc>
            </a:pPr>
            <a:endParaRPr lang="en-US" dirty="0">
              <a:solidFill>
                <a:srgbClr val="FF0000"/>
              </a:solidFill>
              <a:latin typeface="Times New Roman" panose="02020603050405020304" pitchFamily="18" charset="0"/>
              <a:cs typeface="Times New Roman" panose="02020603050405020304" pitchFamily="18" charset="0"/>
            </a:endParaRPr>
          </a:p>
          <a:p>
            <a:pPr>
              <a:lnSpc>
                <a:spcPct val="150000"/>
              </a:lnSpc>
            </a:pPr>
            <a:endParaRPr lang="en-US" dirty="0">
              <a:solidFill>
                <a:srgbClr val="FF0000"/>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0D30CCDC-FA1A-48A8-CDA4-8444AFF806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22D32381-8046-DC75-6F16-97C47887837D}"/>
              </a:ext>
            </a:extLst>
          </p:cNvPr>
          <p:cNvPicPr>
            <a:picLocks noChangeAspect="1"/>
          </p:cNvPicPr>
          <p:nvPr/>
        </p:nvPicPr>
        <p:blipFill>
          <a:blip r:embed="rId3"/>
          <a:stretch>
            <a:fillRect/>
          </a:stretch>
        </p:blipFill>
        <p:spPr>
          <a:xfrm>
            <a:off x="2553961" y="1934413"/>
            <a:ext cx="5424429" cy="2189216"/>
          </a:xfrm>
          <a:prstGeom prst="rect">
            <a:avLst/>
          </a:prstGeom>
        </p:spPr>
      </p:pic>
      <p:sp>
        <p:nvSpPr>
          <p:cNvPr id="2" name="TextBox 1">
            <a:extLst>
              <a:ext uri="{FF2B5EF4-FFF2-40B4-BE49-F238E27FC236}">
                <a16:creationId xmlns:a16="http://schemas.microsoft.com/office/drawing/2014/main" id="{6A5B7652-4B94-A9B4-E280-A7A78DB1CC1A}"/>
              </a:ext>
            </a:extLst>
          </p:cNvPr>
          <p:cNvSpPr txBox="1"/>
          <p:nvPr/>
        </p:nvSpPr>
        <p:spPr>
          <a:xfrm>
            <a:off x="8050751" y="2441749"/>
            <a:ext cx="3123016" cy="646331"/>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Cluster Analysis</a:t>
            </a:r>
          </a:p>
          <a:p>
            <a:r>
              <a:rPr lang="en-US" b="1" dirty="0">
                <a:latin typeface="Times New Roman" panose="02020603050405020304" pitchFamily="18" charset="0"/>
                <a:cs typeface="Times New Roman" panose="02020603050405020304" pitchFamily="18" charset="0"/>
              </a:rPr>
              <a:t>Example</a:t>
            </a:r>
          </a:p>
        </p:txBody>
      </p:sp>
    </p:spTree>
    <p:extLst>
      <p:ext uri="{BB962C8B-B14F-4D97-AF65-F5344CB8AC3E}">
        <p14:creationId xmlns:p14="http://schemas.microsoft.com/office/powerpoint/2010/main" val="12967285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652FB-677B-B15F-00E6-E9589E70A5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F1855F1-9F1A-142D-9257-A216C5FE35F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04A95234-9F2F-9F9A-FFF9-BF66DEBEAA37}"/>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How Data Mining Works:</a:t>
            </a:r>
          </a:p>
        </p:txBody>
      </p:sp>
      <p:sp>
        <p:nvSpPr>
          <p:cNvPr id="5" name="Rectangle 4">
            <a:extLst>
              <a:ext uri="{FF2B5EF4-FFF2-40B4-BE49-F238E27FC236}">
                <a16:creationId xmlns:a16="http://schemas.microsoft.com/office/drawing/2014/main" id="{AFE7F929-2975-6249-D650-603C18C2EB4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35DDAEED-F73A-D924-00DE-DA41BAA2B3F3}"/>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37</a:t>
            </a:r>
          </a:p>
        </p:txBody>
      </p:sp>
      <p:sp>
        <p:nvSpPr>
          <p:cNvPr id="48" name="TextBox 47">
            <a:extLst>
              <a:ext uri="{FF2B5EF4-FFF2-40B4-BE49-F238E27FC236}">
                <a16:creationId xmlns:a16="http://schemas.microsoft.com/office/drawing/2014/main" id="{0EC3E5B0-DAB6-FF8C-6D8D-9FFD26C38702}"/>
              </a:ext>
            </a:extLst>
          </p:cNvPr>
          <p:cNvSpPr txBox="1"/>
          <p:nvPr/>
        </p:nvSpPr>
        <p:spPr>
          <a:xfrm>
            <a:off x="689640" y="2033490"/>
            <a:ext cx="10812720" cy="3782061"/>
          </a:xfrm>
          <a:prstGeom prst="rect">
            <a:avLst/>
          </a:prstGeom>
          <a:noFill/>
        </p:spPr>
        <p:txBody>
          <a:bodyPr wrap="square" rtlCol="0">
            <a:spAutoFit/>
          </a:bodyPr>
          <a:lstStyle/>
          <a:p>
            <a:pPr>
              <a:lnSpc>
                <a:spcPct val="150000"/>
              </a:lnSpc>
            </a:pPr>
            <a:r>
              <a:rPr lang="en-US" dirty="0">
                <a:solidFill>
                  <a:srgbClr val="FF0000"/>
                </a:solidFill>
                <a:latin typeface="Times New Roman" panose="02020603050405020304" pitchFamily="18" charset="0"/>
                <a:cs typeface="Times New Roman" panose="02020603050405020304" pitchFamily="18" charset="0"/>
              </a:rPr>
              <a:t>Generally speaking, data mining tasks can be classified into three main categories: prediction, association, and clustering. </a:t>
            </a:r>
          </a:p>
          <a:p>
            <a:pPr>
              <a:lnSpc>
                <a:spcPct val="150000"/>
              </a:lnSpc>
            </a:pPr>
            <a:r>
              <a:rPr lang="en-US" dirty="0">
                <a:solidFill>
                  <a:srgbClr val="FF0000"/>
                </a:solidFill>
                <a:latin typeface="Times New Roman" panose="02020603050405020304" pitchFamily="18" charset="0"/>
                <a:cs typeface="Times New Roman" panose="02020603050405020304" pitchFamily="18" charset="0"/>
              </a:rPr>
              <a:t>Based on the way in which the patterns are extracted from the historical data, the </a:t>
            </a:r>
            <a:r>
              <a:rPr lang="en-US" dirty="0">
                <a:latin typeface="Times New Roman" panose="02020603050405020304" pitchFamily="18" charset="0"/>
                <a:cs typeface="Times New Roman" panose="02020603050405020304" pitchFamily="18" charset="0"/>
              </a:rPr>
              <a:t>learning algorithms of data mining methods can be classified as </a:t>
            </a:r>
            <a:r>
              <a:rPr lang="en-US" dirty="0">
                <a:solidFill>
                  <a:srgbClr val="FF0000"/>
                </a:solidFill>
                <a:latin typeface="Times New Roman" panose="02020603050405020304" pitchFamily="18" charset="0"/>
                <a:cs typeface="Times New Roman" panose="02020603050405020304" pitchFamily="18" charset="0"/>
              </a:rPr>
              <a:t>either supervised or unsupervised</a:t>
            </a:r>
            <a:r>
              <a:rPr lang="en-US" dirty="0">
                <a:latin typeface="Times New Roman" panose="02020603050405020304" pitchFamily="18" charset="0"/>
                <a:cs typeface="Times New Roman" panose="02020603050405020304" pitchFamily="18" charset="0"/>
              </a:rPr>
              <a:t>. </a:t>
            </a:r>
          </a:p>
          <a:p>
            <a:pPr>
              <a:lnSpc>
                <a:spcPct val="150000"/>
              </a:lnSpc>
            </a:pPr>
            <a:r>
              <a:rPr lang="en-US" dirty="0">
                <a:latin typeface="Times New Roman" panose="02020603050405020304" pitchFamily="18" charset="0"/>
                <a:cs typeface="Times New Roman" panose="02020603050405020304" pitchFamily="18" charset="0"/>
              </a:rPr>
              <a:t>With </a:t>
            </a:r>
            <a:r>
              <a:rPr lang="en-US" dirty="0">
                <a:solidFill>
                  <a:srgbClr val="FF0000"/>
                </a:solidFill>
                <a:latin typeface="Times New Roman" panose="02020603050405020304" pitchFamily="18" charset="0"/>
                <a:cs typeface="Times New Roman" panose="02020603050405020304" pitchFamily="18" charset="0"/>
              </a:rPr>
              <a:t>supervised learning algorithms</a:t>
            </a:r>
            <a:r>
              <a:rPr lang="en-US" dirty="0">
                <a:latin typeface="Times New Roman" panose="02020603050405020304" pitchFamily="18" charset="0"/>
                <a:cs typeface="Times New Roman" panose="02020603050405020304" pitchFamily="18" charset="0"/>
              </a:rPr>
              <a:t>, the training data </a:t>
            </a:r>
            <a:r>
              <a:rPr lang="en-US" dirty="0">
                <a:solidFill>
                  <a:srgbClr val="FF0000"/>
                </a:solidFill>
                <a:latin typeface="Times New Roman" panose="02020603050405020304" pitchFamily="18" charset="0"/>
                <a:cs typeface="Times New Roman" panose="02020603050405020304" pitchFamily="18" charset="0"/>
              </a:rPr>
              <a:t>includes both the descriptive attributes (i.e., independent variables or decision variables) as well as the class attribute </a:t>
            </a:r>
            <a:r>
              <a:rPr lang="en-US" dirty="0">
                <a:latin typeface="Times New Roman" panose="02020603050405020304" pitchFamily="18" charset="0"/>
                <a:cs typeface="Times New Roman" panose="02020603050405020304" pitchFamily="18" charset="0"/>
              </a:rPr>
              <a:t>(i.e., output variable or result variable). </a:t>
            </a:r>
          </a:p>
          <a:p>
            <a:pPr>
              <a:lnSpc>
                <a:spcPct val="150000"/>
              </a:lnSpc>
            </a:pPr>
            <a:r>
              <a:rPr lang="en-US" dirty="0">
                <a:latin typeface="Times New Roman" panose="02020603050405020304" pitchFamily="18" charset="0"/>
                <a:cs typeface="Times New Roman" panose="02020603050405020304" pitchFamily="18" charset="0"/>
              </a:rPr>
              <a:t>In contrast, with </a:t>
            </a:r>
            <a:r>
              <a:rPr lang="en-US" dirty="0">
                <a:solidFill>
                  <a:srgbClr val="FF0000"/>
                </a:solidFill>
                <a:latin typeface="Times New Roman" panose="02020603050405020304" pitchFamily="18" charset="0"/>
                <a:cs typeface="Times New Roman" panose="02020603050405020304" pitchFamily="18" charset="0"/>
              </a:rPr>
              <a:t>unsupervised learning</a:t>
            </a:r>
            <a:r>
              <a:rPr lang="en-US" dirty="0">
                <a:latin typeface="Times New Roman" panose="02020603050405020304" pitchFamily="18" charset="0"/>
                <a:cs typeface="Times New Roman" panose="02020603050405020304" pitchFamily="18" charset="0"/>
              </a:rPr>
              <a:t> the training data includes only the descriptive attributes.</a:t>
            </a:r>
          </a:p>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ED753E0B-8315-37D7-75AA-8D5D4E048B9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223561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828C8-BA8A-A495-C519-53EB3614947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1E8A7F7-3B44-7D38-3820-DD1518F5E79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00980786-A1E1-2A36-1B87-8C3CA5C53EEB}"/>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How Data Mining Works:</a:t>
            </a:r>
          </a:p>
        </p:txBody>
      </p:sp>
      <p:sp>
        <p:nvSpPr>
          <p:cNvPr id="5" name="Rectangle 4">
            <a:extLst>
              <a:ext uri="{FF2B5EF4-FFF2-40B4-BE49-F238E27FC236}">
                <a16:creationId xmlns:a16="http://schemas.microsoft.com/office/drawing/2014/main" id="{A6ECBB87-101B-B9D7-3B2E-9D0656836E9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7B8F459A-A53A-5215-87FA-2241F44D08F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38</a:t>
            </a:r>
          </a:p>
        </p:txBody>
      </p:sp>
      <p:sp>
        <p:nvSpPr>
          <p:cNvPr id="48" name="TextBox 47">
            <a:extLst>
              <a:ext uri="{FF2B5EF4-FFF2-40B4-BE49-F238E27FC236}">
                <a16:creationId xmlns:a16="http://schemas.microsoft.com/office/drawing/2014/main" id="{B292C329-2637-F9BA-1E5C-72BA962D038A}"/>
              </a:ext>
            </a:extLst>
          </p:cNvPr>
          <p:cNvSpPr txBox="1"/>
          <p:nvPr/>
        </p:nvSpPr>
        <p:spPr>
          <a:xfrm>
            <a:off x="689640" y="2033490"/>
            <a:ext cx="10812720" cy="873572"/>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5D377D4B-6E04-1568-27A7-0A8024E3D5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 name="Picture 5">
            <a:extLst>
              <a:ext uri="{FF2B5EF4-FFF2-40B4-BE49-F238E27FC236}">
                <a16:creationId xmlns:a16="http://schemas.microsoft.com/office/drawing/2014/main" id="{69F827C3-610F-5BAC-49FB-96754E443B72}"/>
              </a:ext>
            </a:extLst>
          </p:cNvPr>
          <p:cNvPicPr>
            <a:picLocks noChangeAspect="1"/>
          </p:cNvPicPr>
          <p:nvPr/>
        </p:nvPicPr>
        <p:blipFill>
          <a:blip r:embed="rId3"/>
          <a:stretch>
            <a:fillRect/>
          </a:stretch>
        </p:blipFill>
        <p:spPr>
          <a:xfrm>
            <a:off x="1062770" y="2176832"/>
            <a:ext cx="5468659" cy="3745772"/>
          </a:xfrm>
          <a:prstGeom prst="rect">
            <a:avLst/>
          </a:prstGeom>
        </p:spPr>
      </p:pic>
      <p:sp>
        <p:nvSpPr>
          <p:cNvPr id="8" name="TextBox 7">
            <a:extLst>
              <a:ext uri="{FF2B5EF4-FFF2-40B4-BE49-F238E27FC236}">
                <a16:creationId xmlns:a16="http://schemas.microsoft.com/office/drawing/2014/main" id="{011F372C-A3A7-1C9A-9CEA-C6B4A18EDEB2}"/>
              </a:ext>
            </a:extLst>
          </p:cNvPr>
          <p:cNvSpPr txBox="1"/>
          <p:nvPr/>
        </p:nvSpPr>
        <p:spPr>
          <a:xfrm>
            <a:off x="7625996" y="2838204"/>
            <a:ext cx="3205424" cy="646331"/>
          </a:xfrm>
          <a:prstGeom prst="rect">
            <a:avLst/>
          </a:prstGeom>
          <a:noFill/>
        </p:spPr>
        <p:txBody>
          <a:bodyPr wrap="square" rtlCol="0">
            <a:spAutoFit/>
          </a:bodyPr>
          <a:lstStyle/>
          <a:p>
            <a:r>
              <a:rPr lang="en-US" dirty="0"/>
              <a:t>Example of </a:t>
            </a:r>
            <a:r>
              <a:rPr lang="en-US" dirty="0">
                <a:solidFill>
                  <a:srgbClr val="FF0000"/>
                </a:solidFill>
                <a:latin typeface="Times New Roman" panose="02020603050405020304" pitchFamily="18" charset="0"/>
                <a:cs typeface="Times New Roman" panose="02020603050405020304" pitchFamily="18" charset="0"/>
              </a:rPr>
              <a:t>supervised learning algorithms</a:t>
            </a:r>
            <a:endParaRPr lang="en-US" dirty="0"/>
          </a:p>
        </p:txBody>
      </p:sp>
    </p:spTree>
    <p:extLst>
      <p:ext uri="{BB962C8B-B14F-4D97-AF65-F5344CB8AC3E}">
        <p14:creationId xmlns:p14="http://schemas.microsoft.com/office/powerpoint/2010/main" val="4891853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C6DCCD-2159-033C-7827-ED1E0141844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E2FB231-D7D5-6BF5-4AE6-EFC5E7749A1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t>Understand the Importance of Business Intelligence</a:t>
            </a:r>
            <a:endParaRPr lang="en-US"/>
          </a:p>
        </p:txBody>
      </p:sp>
      <p:sp>
        <p:nvSpPr>
          <p:cNvPr id="3" name="TextBox 2">
            <a:extLst>
              <a:ext uri="{FF2B5EF4-FFF2-40B4-BE49-F238E27FC236}">
                <a16:creationId xmlns:a16="http://schemas.microsoft.com/office/drawing/2014/main" id="{DEBA0780-8340-6AF8-ECAB-77B6B68BB9EA}"/>
              </a:ext>
            </a:extLst>
          </p:cNvPr>
          <p:cNvSpPr txBox="1"/>
          <p:nvPr/>
        </p:nvSpPr>
        <p:spPr>
          <a:xfrm>
            <a:off x="2256329" y="928856"/>
            <a:ext cx="6345060" cy="738664"/>
          </a:xfrm>
          <a:prstGeom prst="rect">
            <a:avLst/>
          </a:prstGeom>
          <a:noFill/>
        </p:spPr>
        <p:txBody>
          <a:bodyPr wrap="square" rtlCol="0">
            <a:spAutoFit/>
          </a:bodyPr>
          <a:lstStyle/>
          <a:p>
            <a:endParaRPr lang="en-US" dirty="0"/>
          </a:p>
          <a:p>
            <a:r>
              <a:rPr lang="en-US" sz="2400" b="1" dirty="0"/>
              <a:t>A Taxonomy for Data Mining</a:t>
            </a:r>
          </a:p>
        </p:txBody>
      </p:sp>
      <p:sp>
        <p:nvSpPr>
          <p:cNvPr id="5" name="Rectangle 4">
            <a:extLst>
              <a:ext uri="{FF2B5EF4-FFF2-40B4-BE49-F238E27FC236}">
                <a16:creationId xmlns:a16="http://schemas.microsoft.com/office/drawing/2014/main" id="{17619D49-D4C6-8E65-31FF-68A4D99939B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3E0A73F-A62F-46C3-8575-704C0B7901F5}"/>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39</a:t>
            </a:r>
          </a:p>
        </p:txBody>
      </p:sp>
      <p:pic>
        <p:nvPicPr>
          <p:cNvPr id="7" name="Graphic 21">
            <a:extLst>
              <a:ext uri="{FF2B5EF4-FFF2-40B4-BE49-F238E27FC236}">
                <a16:creationId xmlns:a16="http://schemas.microsoft.com/office/drawing/2014/main" id="{2C1028EF-666F-E240-B1F2-15B3C90A7BD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a:extLst>
              <a:ext uri="{FF2B5EF4-FFF2-40B4-BE49-F238E27FC236}">
                <a16:creationId xmlns:a16="http://schemas.microsoft.com/office/drawing/2014/main" id="{116EFD55-42CC-9E5A-94B0-6CE9F771A432}"/>
              </a:ext>
            </a:extLst>
          </p:cNvPr>
          <p:cNvPicPr>
            <a:picLocks noChangeAspect="1"/>
          </p:cNvPicPr>
          <p:nvPr/>
        </p:nvPicPr>
        <p:blipFill>
          <a:blip r:embed="rId3"/>
          <a:stretch>
            <a:fillRect/>
          </a:stretch>
        </p:blipFill>
        <p:spPr>
          <a:xfrm>
            <a:off x="2671793" y="1795168"/>
            <a:ext cx="5258113" cy="4151065"/>
          </a:xfrm>
          <a:prstGeom prst="rect">
            <a:avLst/>
          </a:prstGeom>
        </p:spPr>
      </p:pic>
      <p:sp>
        <p:nvSpPr>
          <p:cNvPr id="6" name="TextBox 5">
            <a:extLst>
              <a:ext uri="{FF2B5EF4-FFF2-40B4-BE49-F238E27FC236}">
                <a16:creationId xmlns:a16="http://schemas.microsoft.com/office/drawing/2014/main" id="{BF844B3D-C399-07C4-4F60-8DB4291C8671}"/>
              </a:ext>
            </a:extLst>
          </p:cNvPr>
          <p:cNvSpPr txBox="1"/>
          <p:nvPr/>
        </p:nvSpPr>
        <p:spPr>
          <a:xfrm>
            <a:off x="8320035" y="3256581"/>
            <a:ext cx="3109965" cy="923330"/>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 Simple Taxonomy for Data Mining Tasks, Methods, and Algorithms.</a:t>
            </a:r>
          </a:p>
        </p:txBody>
      </p:sp>
    </p:spTree>
    <p:extLst>
      <p:ext uri="{BB962C8B-B14F-4D97-AF65-F5344CB8AC3E}">
        <p14:creationId xmlns:p14="http://schemas.microsoft.com/office/powerpoint/2010/main" val="9759574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024920-C096-DD6F-47F3-4E7499061AC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719F754-E78F-BF3F-8EAD-822B506BFC10}"/>
              </a:ext>
            </a:extLst>
          </p:cNvPr>
          <p:cNvSpPr/>
          <p:nvPr/>
        </p:nvSpPr>
        <p:spPr>
          <a:xfrm>
            <a:off x="286247" y="19972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nSpc>
                <a:spcPct val="200000"/>
              </a:lnSpc>
              <a:buFont typeface="+mj-lt"/>
              <a:buAutoNum type="arabicPeriod"/>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AFFAE09-E692-8056-1289-A4611E4C700E}"/>
              </a:ext>
            </a:extLst>
          </p:cNvPr>
          <p:cNvSpPr txBox="1"/>
          <p:nvPr/>
        </p:nvSpPr>
        <p:spPr>
          <a:xfrm>
            <a:off x="2346764" y="1496721"/>
            <a:ext cx="7683588" cy="523220"/>
          </a:xfrm>
          <a:prstGeom prst="rect">
            <a:avLst/>
          </a:prstGeom>
          <a:noFill/>
        </p:spPr>
        <p:txBody>
          <a:bodyPr wrap="square" rtlCol="0">
            <a:spAutoFit/>
          </a:bodyPr>
          <a:lstStyle/>
          <a:p>
            <a:r>
              <a:rPr lang="en-US" sz="2800" b="1" dirty="0"/>
              <a:t>Summary</a:t>
            </a:r>
            <a:endParaRPr lang="en-US" sz="2400" b="1" dirty="0">
              <a:latin typeface="Alexandria"/>
            </a:endParaRPr>
          </a:p>
        </p:txBody>
      </p:sp>
      <p:sp>
        <p:nvSpPr>
          <p:cNvPr id="5" name="Rectangle 4">
            <a:extLst>
              <a:ext uri="{FF2B5EF4-FFF2-40B4-BE49-F238E27FC236}">
                <a16:creationId xmlns:a16="http://schemas.microsoft.com/office/drawing/2014/main" id="{282783C4-428B-5A46-CDDA-C72CD0248EB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A27A8877-C7B3-D7F9-7C3B-89F35C3A7FBD}"/>
              </a:ext>
            </a:extLst>
          </p:cNvPr>
          <p:cNvSpPr txBox="1"/>
          <p:nvPr/>
        </p:nvSpPr>
        <p:spPr>
          <a:xfrm>
            <a:off x="1161422" y="1010832"/>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40</a:t>
            </a:r>
          </a:p>
        </p:txBody>
      </p:sp>
      <p:pic>
        <p:nvPicPr>
          <p:cNvPr id="7" name="Graphic 21">
            <a:extLst>
              <a:ext uri="{FF2B5EF4-FFF2-40B4-BE49-F238E27FC236}">
                <a16:creationId xmlns:a16="http://schemas.microsoft.com/office/drawing/2014/main" id="{B87B291A-AEFB-E9B1-60D6-5786144FE50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0345FDB-AC56-EED4-4FC6-80CD49E026FD}"/>
              </a:ext>
            </a:extLst>
          </p:cNvPr>
          <p:cNvSpPr txBox="1"/>
          <p:nvPr/>
        </p:nvSpPr>
        <p:spPr>
          <a:xfrm>
            <a:off x="522515" y="2398077"/>
            <a:ext cx="9867481" cy="2703625"/>
          </a:xfrm>
          <a:prstGeom prst="rect">
            <a:avLst/>
          </a:prstGeom>
          <a:noFill/>
        </p:spPr>
        <p:txBody>
          <a:bodyPr wrap="square" rtlCol="0">
            <a:spAutoFit/>
          </a:bodyPr>
          <a:lstStyle/>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Using Excel for doing dashboard.</a:t>
            </a:r>
          </a:p>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Using LLMS for data exploration.</a:t>
            </a:r>
          </a:p>
          <a:p>
            <a:pPr marL="342900" indent="-342900">
              <a:lnSpc>
                <a:spcPct val="250000"/>
              </a:lnSpc>
              <a:buFont typeface="+mj-lt"/>
              <a:buAutoNum type="arabicPeriod"/>
            </a:pPr>
            <a:r>
              <a:rPr lang="en-US" sz="2400" dirty="0">
                <a:latin typeface="Times New Roman" panose="02020603050405020304" pitchFamily="18" charset="0"/>
                <a:cs typeface="Times New Roman" panose="02020603050405020304" pitchFamily="18" charset="0"/>
              </a:rPr>
              <a:t>Define data mining as an enabling technology for business  analytics.</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66288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CC9A911-23AF-4D6B-960B-1A780C58D828}">
  <ds:schemaRefs>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688354b5-287c-4cda-825e-1d7935aea40e"/>
    <ds:schemaRef ds:uri="http://schemas.microsoft.com/office/2006/documentManagement/types"/>
    <ds:schemaRef ds:uri="http://purl.org/dc/terms/"/>
    <ds:schemaRef ds:uri="aca13214-df29-4e3c-a050-857c0bf7bd8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2131</TotalTime>
  <Words>2773</Words>
  <Application>Microsoft Office PowerPoint</Application>
  <PresentationFormat>Widescreen</PresentationFormat>
  <Paragraphs>304</Paragraphs>
  <Slides>43</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Wesam Ahmed</cp:lastModifiedBy>
  <cp:revision>320</cp:revision>
  <dcterms:created xsi:type="dcterms:W3CDTF">2023-04-29T09:08:00Z</dcterms:created>
  <dcterms:modified xsi:type="dcterms:W3CDTF">2025-07-16T13:44:48Z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