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7" r:id="rId3"/>
    <p:sldId id="258" r:id="rId4"/>
    <p:sldId id="298" r:id="rId5"/>
    <p:sldId id="261" r:id="rId6"/>
    <p:sldId id="301" r:id="rId7"/>
    <p:sldId id="315" r:id="rId8"/>
    <p:sldId id="302" r:id="rId9"/>
    <p:sldId id="303" r:id="rId10"/>
    <p:sldId id="322" r:id="rId11"/>
    <p:sldId id="323" r:id="rId12"/>
    <p:sldId id="310" r:id="rId13"/>
    <p:sldId id="313" r:id="rId14"/>
    <p:sldId id="312" r:id="rId15"/>
    <p:sldId id="311" r:id="rId16"/>
    <p:sldId id="308" r:id="rId17"/>
    <p:sldId id="309" r:id="rId18"/>
    <p:sldId id="305" r:id="rId19"/>
    <p:sldId id="324" r:id="rId20"/>
    <p:sldId id="306" r:id="rId21"/>
    <p:sldId id="325" r:id="rId22"/>
    <p:sldId id="307" r:id="rId23"/>
    <p:sldId id="321" r:id="rId24"/>
    <p:sldId id="320" r:id="rId25"/>
    <p:sldId id="319" r:id="rId26"/>
    <p:sldId id="318" r:id="rId27"/>
    <p:sldId id="316" r:id="rId28"/>
    <p:sldId id="317" r:id="rId29"/>
    <p:sldId id="304" r:id="rId30"/>
    <p:sldId id="295" r:id="rId31"/>
    <p:sldId id="294" r:id="rId32"/>
    <p:sldId id="293" r:id="rId33"/>
    <p:sldId id="292" r:id="rId34"/>
    <p:sldId id="291" r:id="rId35"/>
    <p:sldId id="290" r:id="rId36"/>
    <p:sldId id="289" r:id="rId37"/>
    <p:sldId id="288" r:id="rId38"/>
    <p:sldId id="287" r:id="rId39"/>
    <p:sldId id="286" r:id="rId40"/>
    <p:sldId id="285" r:id="rId41"/>
    <p:sldId id="326" r:id="rId42"/>
    <p:sldId id="283" r:id="rId43"/>
    <p:sldId id="282" r:id="rId44"/>
    <p:sldId id="281" r:id="rId45"/>
    <p:sldId id="280" r:id="rId46"/>
    <p:sldId id="279" r:id="rId47"/>
    <p:sldId id="278" r:id="rId48"/>
    <p:sldId id="314" r:id="rId49"/>
    <p:sldId id="25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1/14/2021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1/14/2021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b="1" dirty="0" smtClean="0">
                <a:solidFill>
                  <a:schemeClr val="bg1"/>
                </a:solidFill>
                <a:latin typeface="+mn-lt"/>
              </a:rPr>
              <a:t>Advanced Project </a:t>
            </a:r>
            <a:r>
              <a:rPr lang="en-US" sz="5400" b="1" dirty="0">
                <a:solidFill>
                  <a:schemeClr val="bg1"/>
                </a:solidFill>
                <a:latin typeface="+mn-lt"/>
              </a:rPr>
              <a:t>Management</a:t>
            </a:r>
            <a:r>
              <a:rPr lang="en-US" b="1" dirty="0">
                <a:solidFill>
                  <a:schemeClr val="bg1"/>
                </a:solidFill>
                <a:latin typeface="+mn-lt"/>
              </a:rPr>
              <a:t/>
            </a:r>
            <a:br>
              <a:rPr lang="en-US" b="1" dirty="0">
                <a:solidFill>
                  <a:schemeClr val="bg1"/>
                </a:solidFill>
                <a:latin typeface="+mn-lt"/>
              </a:rPr>
            </a:br>
            <a:r>
              <a:rPr lang="en-US" sz="5400" dirty="0" smtClean="0">
                <a:solidFill>
                  <a:srgbClr val="FF0000"/>
                </a:solidFill>
                <a:latin typeface="+mn-lt"/>
              </a:rPr>
              <a:t>LECTURE 1</a:t>
            </a:r>
            <a:endParaRPr lang="en-US" sz="5400" dirty="0">
              <a:solidFill>
                <a:srgbClr val="FF0000"/>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2"/>
            <a:ext cx="8567738" cy="1917473"/>
          </a:xfrm>
          <a:solidFill>
            <a:schemeClr val="tx1">
              <a:lumMod val="65000"/>
              <a:lumOff val="35000"/>
            </a:schemeClr>
          </a:solidFill>
        </p:spPr>
        <p:txBody>
          <a:bodyPr lIns="274320" tIns="91440" rIns="182880" bIns="91440">
            <a:noAutofit/>
          </a:bodyPr>
          <a:lstStyle/>
          <a:p>
            <a:pPr algn="l"/>
            <a:r>
              <a:rPr lang="en-US" sz="4000" b="1" dirty="0" smtClean="0">
                <a:solidFill>
                  <a:schemeClr val="bg1"/>
                </a:solidFill>
                <a:ea typeface="+mj-ea"/>
                <a:cs typeface="+mj-cs"/>
              </a:rPr>
              <a:t>PMG 605 </a:t>
            </a:r>
          </a:p>
          <a:p>
            <a:pPr algn="l"/>
            <a:r>
              <a:rPr lang="en-US" sz="4000" b="1" dirty="0">
                <a:solidFill>
                  <a:schemeClr val="bg1"/>
                </a:solidFill>
                <a:ea typeface="+mj-ea"/>
                <a:cs typeface="+mj-cs"/>
              </a:rPr>
              <a:t>Introduction to APM and Initial Project Strategy</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pic>
        <p:nvPicPr>
          <p:cNvPr id="5" name="Picture 4"/>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679577" y="889345"/>
            <a:ext cx="2512423" cy="3528668"/>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241606"/>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Overview </a:t>
            </a:r>
            <a:r>
              <a:rPr lang="en-US" dirty="0" smtClean="0">
                <a:solidFill>
                  <a:schemeClr val="tx1"/>
                </a:solidFill>
                <a:latin typeface="Times New Roman" panose="02020603050405020304" pitchFamily="18" charset="0"/>
                <a:cs typeface="Times New Roman" panose="02020603050405020304" pitchFamily="18" charset="0"/>
              </a:rPr>
              <a:t>of</a:t>
            </a:r>
            <a:r>
              <a:rPr lang="en-US" dirty="0">
                <a:solidFill>
                  <a:schemeClr val="tx1"/>
                </a:solidFill>
                <a:latin typeface="Times New Roman" panose="02020603050405020304" pitchFamily="18" charset="0"/>
                <a:cs typeface="Times New Roman" panose="02020603050405020304" pitchFamily="18" charset="0"/>
              </a:rPr>
              <a:t> </a:t>
            </a:r>
            <a:r>
              <a:rPr lang="en-US" dirty="0" smtClean="0">
                <a:solidFill>
                  <a:schemeClr val="tx1"/>
                </a:solidFill>
                <a:latin typeface="Times New Roman" panose="02020603050405020304" pitchFamily="18" charset="0"/>
                <a:cs typeface="Times New Roman" panose="02020603050405020304" pitchFamily="18" charset="0"/>
              </a:rPr>
              <a:t>Course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20000"/>
          </a:bodyPr>
          <a:lstStyle/>
          <a:p>
            <a:r>
              <a:rPr lang="en-US" dirty="0"/>
              <a:t>1. Initial project strategy </a:t>
            </a:r>
          </a:p>
          <a:p>
            <a:r>
              <a:rPr lang="en-US" dirty="0"/>
              <a:t>2. Quality, procurement, communication and team management</a:t>
            </a:r>
          </a:p>
          <a:p>
            <a:r>
              <a:rPr lang="en-US" dirty="0"/>
              <a:t>3. Project progress and performance </a:t>
            </a:r>
          </a:p>
          <a:p>
            <a:r>
              <a:rPr lang="en-US" dirty="0"/>
              <a:t>4. Change control </a:t>
            </a:r>
          </a:p>
          <a:p>
            <a:r>
              <a:rPr lang="en-US" dirty="0"/>
              <a:t>5. Project tracking and monitoring </a:t>
            </a:r>
          </a:p>
          <a:p>
            <a:r>
              <a:rPr lang="en-US" dirty="0"/>
              <a:t>6. Configuration management </a:t>
            </a:r>
          </a:p>
          <a:p>
            <a:r>
              <a:rPr lang="en-US" dirty="0"/>
              <a:t>7. Closure and transfer </a:t>
            </a:r>
          </a:p>
          <a:p>
            <a:r>
              <a:rPr lang="en-US" dirty="0"/>
              <a:t>8. Identifying risks and sources of risk </a:t>
            </a:r>
          </a:p>
          <a:p>
            <a:r>
              <a:rPr lang="en-US" dirty="0"/>
              <a:t>9. Creating a risk-management plan </a:t>
            </a:r>
          </a:p>
          <a:p>
            <a:r>
              <a:rPr lang="en-US" dirty="0"/>
              <a:t>10. The roles and responsibilities in risk management </a:t>
            </a:r>
          </a:p>
          <a:p>
            <a:pPr marL="0" indent="0">
              <a:buNone/>
            </a:pPr>
            <a:endParaRPr lang="en-US" dirty="0"/>
          </a:p>
        </p:txBody>
      </p:sp>
    </p:spTree>
    <p:extLst>
      <p:ext uri="{BB962C8B-B14F-4D97-AF65-F5344CB8AC3E}">
        <p14:creationId xmlns:p14="http://schemas.microsoft.com/office/powerpoint/2010/main" val="411054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GB" altLang="en-US" dirty="0">
                <a:solidFill>
                  <a:schemeClr val="tx1"/>
                </a:solidFill>
                <a:latin typeface="Times New Roman" panose="02020603050405020304" pitchFamily="18" charset="0"/>
                <a:cs typeface="Times New Roman" panose="02020603050405020304" pitchFamily="18" charset="0"/>
              </a:rPr>
              <a:t>Learning Outcomes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20240"/>
            <a:ext cx="10515600" cy="4937760"/>
          </a:xfrm>
        </p:spPr>
        <p:txBody>
          <a:bodyPr>
            <a:normAutofit lnSpcReduction="10000"/>
          </a:bodyPr>
          <a:lstStyle/>
          <a:p>
            <a:pPr marL="457200" indent="-457200" algn="just">
              <a:lnSpc>
                <a:spcPct val="150000"/>
              </a:lnSpc>
              <a:buNone/>
            </a:pPr>
            <a:r>
              <a:rPr lang="en-GB" altLang="en-US" sz="3200" b="1" dirty="0" smtClean="0">
                <a:solidFill>
                  <a:srgbClr val="FF0000"/>
                </a:solidFill>
                <a:latin typeface="Times New Roman" panose="02020603050405020304" pitchFamily="18" charset="0"/>
                <a:cs typeface="Times New Roman" panose="02020603050405020304" pitchFamily="18" charset="0"/>
              </a:rPr>
              <a:t>At </a:t>
            </a:r>
            <a:r>
              <a:rPr lang="en-GB" altLang="en-US" sz="3200" b="1" dirty="0">
                <a:solidFill>
                  <a:srgbClr val="FF0000"/>
                </a:solidFill>
                <a:latin typeface="Times New Roman" panose="02020603050405020304" pitchFamily="18" charset="0"/>
                <a:cs typeface="Times New Roman" panose="02020603050405020304" pitchFamily="18" charset="0"/>
              </a:rPr>
              <a:t>the end of this </a:t>
            </a:r>
            <a:r>
              <a:rPr lang="en-GB" altLang="en-US" sz="3200" b="1" dirty="0" smtClean="0">
                <a:solidFill>
                  <a:srgbClr val="FF0000"/>
                </a:solidFill>
                <a:latin typeface="Times New Roman" panose="02020603050405020304" pitchFamily="18" charset="0"/>
                <a:cs typeface="Times New Roman" panose="02020603050405020304" pitchFamily="18" charset="0"/>
              </a:rPr>
              <a:t>lecture students </a:t>
            </a:r>
            <a:r>
              <a:rPr lang="en-GB" altLang="en-US" sz="3200" b="1" dirty="0">
                <a:solidFill>
                  <a:srgbClr val="FF0000"/>
                </a:solidFill>
                <a:latin typeface="Times New Roman" panose="02020603050405020304" pitchFamily="18" charset="0"/>
                <a:cs typeface="Times New Roman" panose="02020603050405020304" pitchFamily="18" charset="0"/>
              </a:rPr>
              <a:t>will be able to</a:t>
            </a:r>
            <a:r>
              <a:rPr lang="en-GB" altLang="en-US" sz="3200" b="1" dirty="0" smtClean="0">
                <a:solidFill>
                  <a:srgbClr val="FF0000"/>
                </a:solidFill>
                <a:latin typeface="Times New Roman" panose="02020603050405020304" pitchFamily="18" charset="0"/>
                <a:cs typeface="Times New Roman" panose="02020603050405020304" pitchFamily="18" charset="0"/>
              </a:rPr>
              <a:t>:</a:t>
            </a:r>
          </a:p>
          <a:p>
            <a:pPr marL="457200" indent="-457200" algn="just">
              <a:lnSpc>
                <a:spcPct val="150000"/>
              </a:lnSpc>
            </a:pPr>
            <a:r>
              <a:rPr lang="en-GB" altLang="en-US" sz="3200" b="1" dirty="0" smtClean="0">
                <a:latin typeface="Times New Roman" panose="02020603050405020304" pitchFamily="18" charset="0"/>
                <a:cs typeface="Times New Roman" panose="02020603050405020304" pitchFamily="18" charset="0"/>
              </a:rPr>
              <a:t>Explore </a:t>
            </a:r>
            <a:r>
              <a:rPr lang="en-GB" altLang="en-US" sz="3200" b="1" dirty="0">
                <a:latin typeface="Times New Roman" panose="02020603050405020304" pitchFamily="18" charset="0"/>
                <a:cs typeface="Times New Roman" panose="02020603050405020304" pitchFamily="18" charset="0"/>
              </a:rPr>
              <a:t>the various definitions and characteristics of a </a:t>
            </a:r>
            <a:r>
              <a:rPr lang="en-GB" altLang="en-US" sz="3200" b="1" dirty="0" smtClean="0">
                <a:latin typeface="Times New Roman" panose="02020603050405020304" pitchFamily="18" charset="0"/>
                <a:cs typeface="Times New Roman" panose="02020603050405020304" pitchFamily="18" charset="0"/>
              </a:rPr>
              <a:t>project.</a:t>
            </a:r>
            <a:endParaRPr lang="en-GB" altLang="en-US" sz="3200" b="1" dirty="0">
              <a:latin typeface="Times New Roman" panose="02020603050405020304" pitchFamily="18" charset="0"/>
              <a:cs typeface="Times New Roman" panose="02020603050405020304" pitchFamily="18" charset="0"/>
            </a:endParaRPr>
          </a:p>
          <a:p>
            <a:pPr marL="457200" indent="-457200" algn="just">
              <a:lnSpc>
                <a:spcPct val="150000"/>
              </a:lnSpc>
            </a:pPr>
            <a:r>
              <a:rPr lang="en-GB" altLang="en-US" sz="3200" b="1" dirty="0">
                <a:latin typeface="Times New Roman" panose="02020603050405020304" pitchFamily="18" charset="0"/>
                <a:cs typeface="Times New Roman" panose="02020603050405020304" pitchFamily="18" charset="0"/>
              </a:rPr>
              <a:t>Identify the </a:t>
            </a:r>
            <a:r>
              <a:rPr lang="en-US" altLang="en-US" sz="3200" b="1" dirty="0">
                <a:latin typeface="Times New Roman" panose="02020603050405020304" pitchFamily="18" charset="0"/>
                <a:cs typeface="Times New Roman" panose="02020603050405020304" pitchFamily="18" charset="0"/>
              </a:rPr>
              <a:t>Objectives of Project </a:t>
            </a:r>
            <a:r>
              <a:rPr lang="en-US" altLang="en-US" sz="3200" b="1" dirty="0" smtClean="0">
                <a:latin typeface="Times New Roman" panose="02020603050405020304" pitchFamily="18" charset="0"/>
                <a:cs typeface="Times New Roman" panose="02020603050405020304" pitchFamily="18" charset="0"/>
              </a:rPr>
              <a:t>Management.</a:t>
            </a:r>
            <a:endParaRPr lang="en-GB" altLang="en-US" sz="3200" b="1" dirty="0">
              <a:latin typeface="Times New Roman" panose="02020603050405020304" pitchFamily="18" charset="0"/>
              <a:cs typeface="Times New Roman" panose="02020603050405020304" pitchFamily="18" charset="0"/>
            </a:endParaRPr>
          </a:p>
          <a:p>
            <a:pPr marL="457200" indent="-457200" algn="just">
              <a:lnSpc>
                <a:spcPct val="150000"/>
              </a:lnSpc>
            </a:pPr>
            <a:r>
              <a:rPr lang="en-US" altLang="en-US" sz="3200" b="1" dirty="0">
                <a:latin typeface="Times New Roman" panose="02020603050405020304" pitchFamily="18" charset="0"/>
                <a:cs typeface="Times New Roman" panose="02020603050405020304" pitchFamily="18" charset="0"/>
              </a:rPr>
              <a:t>explain </a:t>
            </a:r>
            <a:r>
              <a:rPr lang="en-US" sz="3200" b="1" dirty="0" smtClean="0">
                <a:latin typeface="Times New Roman" panose="02020603050405020304" pitchFamily="18" charset="0"/>
                <a:cs typeface="Times New Roman" panose="02020603050405020304" pitchFamily="18" charset="0"/>
              </a:rPr>
              <a:t>Skills </a:t>
            </a:r>
            <a:r>
              <a:rPr lang="en-US" sz="3200" b="1" dirty="0">
                <a:latin typeface="Times New Roman" panose="02020603050405020304" pitchFamily="18" charset="0"/>
                <a:cs typeface="Times New Roman" panose="02020603050405020304" pitchFamily="18" charset="0"/>
              </a:rPr>
              <a:t>every good project managers </a:t>
            </a:r>
            <a:r>
              <a:rPr lang="en-US" sz="3200" b="1" dirty="0" smtClean="0">
                <a:latin typeface="Times New Roman" panose="02020603050405020304" pitchFamily="18" charset="0"/>
                <a:cs typeface="Times New Roman" panose="02020603050405020304" pitchFamily="18" charset="0"/>
              </a:rPr>
              <a:t>needs. </a:t>
            </a:r>
            <a:endParaRPr lang="en-GB" altLang="en-US" sz="3200" b="1" dirty="0">
              <a:latin typeface="Times New Roman" panose="02020603050405020304" pitchFamily="18" charset="0"/>
              <a:cs typeface="Times New Roman" panose="02020603050405020304" pitchFamily="18" charset="0"/>
            </a:endParaRPr>
          </a:p>
          <a:p>
            <a:pPr marL="457200" indent="-457200" algn="just">
              <a:lnSpc>
                <a:spcPct val="150000"/>
              </a:lnSpc>
            </a:pPr>
            <a:r>
              <a:rPr lang="en-GB" altLang="en-US" sz="3200" b="1" dirty="0">
                <a:latin typeface="Times New Roman" panose="02020603050405020304" pitchFamily="18" charset="0"/>
                <a:cs typeface="Times New Roman" panose="02020603050405020304" pitchFamily="18" charset="0"/>
              </a:rPr>
              <a:t>Identify the project strategic planning.</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7" name="Picture 6"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10587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27426"/>
          </a:xfrm>
        </p:spPr>
        <p:txBody>
          <a:bodyPr/>
          <a:lstStyle/>
          <a:p>
            <a:pPr marL="0" indent="0">
              <a:buNone/>
            </a:pPr>
            <a:r>
              <a:rPr lang="en-US" dirty="0" smtClean="0"/>
              <a:t> </a:t>
            </a:r>
            <a:endParaRPr lang="en-US" dirty="0"/>
          </a:p>
        </p:txBody>
      </p:sp>
      <p:sp>
        <p:nvSpPr>
          <p:cNvPr id="4" name="Rectangle 3"/>
          <p:cNvSpPr/>
          <p:nvPr/>
        </p:nvSpPr>
        <p:spPr>
          <a:xfrm>
            <a:off x="3879669" y="1775596"/>
            <a:ext cx="3500846" cy="60742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Lecture overview</a:t>
            </a:r>
            <a:endParaRPr lang="en-US" dirty="0">
              <a:ln w="0"/>
              <a:solidFill>
                <a:schemeClr val="tx1"/>
              </a:solidFill>
              <a:effectLst>
                <a:outerShdw blurRad="38100" dist="19050" dir="2700000" algn="tl" rotWithShape="0">
                  <a:schemeClr val="dk1">
                    <a:alpha val="40000"/>
                  </a:schemeClr>
                </a:outerShdw>
              </a:effectLst>
            </a:endParaRPr>
          </a:p>
        </p:txBody>
      </p:sp>
      <p:cxnSp>
        <p:nvCxnSpPr>
          <p:cNvPr id="5" name="Straight Arrow Connector 4"/>
          <p:cNvCxnSpPr>
            <a:stCxn id="4" idx="2"/>
          </p:cNvCxnSpPr>
          <p:nvPr/>
        </p:nvCxnSpPr>
        <p:spPr>
          <a:xfrm flipH="1">
            <a:off x="5630091" y="2383020"/>
            <a:ext cx="1" cy="2687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2364377" y="2651760"/>
            <a:ext cx="6439989" cy="0"/>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1227364" y="3185155"/>
            <a:ext cx="2274026" cy="68076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smtClean="0">
              <a:ln w="0"/>
              <a:solidFill>
                <a:schemeClr val="tx1"/>
              </a:solidFill>
              <a:effectLst>
                <a:outerShdw blurRad="38100" dist="19050" dir="2700000" algn="tl" rotWithShape="0">
                  <a:schemeClr val="dk1">
                    <a:alpha val="40000"/>
                  </a:schemeClr>
                </a:outerShdw>
              </a:effectLst>
            </a:endParaRPr>
          </a:p>
          <a:p>
            <a:pPr algn="ctr"/>
            <a:r>
              <a:rPr lang="en-US" dirty="0" smtClean="0">
                <a:ln w="0"/>
                <a:solidFill>
                  <a:schemeClr val="tx1"/>
                </a:solidFill>
                <a:effectLst>
                  <a:outerShdw blurRad="38100" dist="19050" dir="2700000" algn="tl" rotWithShape="0">
                    <a:schemeClr val="dk1">
                      <a:alpha val="40000"/>
                    </a:schemeClr>
                  </a:outerShdw>
                </a:effectLst>
              </a:rPr>
              <a:t>(1) Introduction </a:t>
            </a:r>
            <a:endParaRPr lang="en-US"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7583440" y="3196179"/>
            <a:ext cx="2501085" cy="70117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(2) Initial Project Strategy </a:t>
            </a:r>
            <a:endParaRPr lang="en-US" dirty="0">
              <a:ln w="0"/>
              <a:solidFill>
                <a:schemeClr val="tx1"/>
              </a:solidFill>
              <a:effectLst>
                <a:outerShdw blurRad="38100" dist="19050" dir="2700000" algn="tl" rotWithShape="0">
                  <a:schemeClr val="dk1">
                    <a:alpha val="40000"/>
                  </a:schemeClr>
                </a:outerShdw>
              </a:effectLst>
            </a:endParaRPr>
          </a:p>
        </p:txBody>
      </p:sp>
      <p:cxnSp>
        <p:nvCxnSpPr>
          <p:cNvPr id="9" name="Straight Arrow Connector 8"/>
          <p:cNvCxnSpPr/>
          <p:nvPr/>
        </p:nvCxnSpPr>
        <p:spPr>
          <a:xfrm>
            <a:off x="2364377" y="2651760"/>
            <a:ext cx="0" cy="53421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8804366" y="2651760"/>
            <a:ext cx="0" cy="53421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Rectangle 10"/>
          <p:cNvSpPr/>
          <p:nvPr/>
        </p:nvSpPr>
        <p:spPr>
          <a:xfrm>
            <a:off x="705393" y="4545873"/>
            <a:ext cx="3344093" cy="190717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marL="285750" indent="-285750">
              <a:buFontTx/>
              <a:buChar char="-"/>
            </a:pPr>
            <a:r>
              <a:rPr lang="en-US" dirty="0">
                <a:ln w="0"/>
                <a:solidFill>
                  <a:schemeClr val="tx1"/>
                </a:solidFill>
                <a:effectLst>
                  <a:outerShdw blurRad="38100" dist="19050" dir="2700000" algn="tl" rotWithShape="0">
                    <a:schemeClr val="dk1">
                      <a:alpha val="40000"/>
                    </a:schemeClr>
                  </a:outerShdw>
                </a:effectLst>
              </a:rPr>
              <a:t>What is advanced Project</a:t>
            </a:r>
          </a:p>
          <a:p>
            <a:pPr marL="285750" indent="-285750">
              <a:buFontTx/>
              <a:buChar char="-"/>
            </a:pPr>
            <a:r>
              <a:rPr lang="en-US" dirty="0">
                <a:ln w="0"/>
                <a:solidFill>
                  <a:schemeClr val="tx1"/>
                </a:solidFill>
                <a:effectLst>
                  <a:outerShdw blurRad="38100" dist="19050" dir="2700000" algn="tl" rotWithShape="0">
                    <a:schemeClr val="dk1">
                      <a:alpha val="40000"/>
                    </a:schemeClr>
                  </a:outerShdw>
                </a:effectLst>
              </a:rPr>
              <a:t>What is Project Management </a:t>
            </a:r>
          </a:p>
          <a:p>
            <a:pPr marL="285750" indent="-285750">
              <a:buFontTx/>
              <a:buChar char="-"/>
            </a:pPr>
            <a:r>
              <a:rPr lang="en-US" dirty="0">
                <a:ln w="0"/>
                <a:solidFill>
                  <a:schemeClr val="tx1"/>
                </a:solidFill>
                <a:effectLst>
                  <a:outerShdw blurRad="38100" dist="19050" dir="2700000" algn="tl" rotWithShape="0">
                    <a:schemeClr val="dk1">
                      <a:alpha val="40000"/>
                    </a:schemeClr>
                  </a:outerShdw>
                </a:effectLst>
              </a:rPr>
              <a:t>Skills every good project managers needs  </a:t>
            </a:r>
          </a:p>
        </p:txBody>
      </p:sp>
      <p:cxnSp>
        <p:nvCxnSpPr>
          <p:cNvPr id="12" name="Straight Arrow Connector 11"/>
          <p:cNvCxnSpPr/>
          <p:nvPr/>
        </p:nvCxnSpPr>
        <p:spPr>
          <a:xfrm>
            <a:off x="2357846" y="3865923"/>
            <a:ext cx="0" cy="6587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Title 1"/>
          <p:cNvSpPr>
            <a:spLocks noGrp="1"/>
          </p:cNvSpPr>
          <p:nvPr>
            <p:ph type="title"/>
          </p:nvPr>
        </p:nvSpPr>
        <p:spPr>
          <a:xfrm>
            <a:off x="838200" y="365125"/>
            <a:ext cx="10515600" cy="1141731"/>
          </a:xfrm>
          <a:solidFill>
            <a:schemeClr val="accent6">
              <a:lumMod val="60000"/>
              <a:lumOff val="40000"/>
            </a:schemeClr>
          </a:solidFill>
        </p:spPr>
        <p:txBody>
          <a:bodyPr/>
          <a:lstStyle/>
          <a:p>
            <a:r>
              <a:rPr lang="en-GB" altLang="en-US" dirty="0" smtClean="0">
                <a:solidFill>
                  <a:schemeClr val="tx1"/>
                </a:solidFill>
                <a:latin typeface="Times New Roman" panose="02020603050405020304" pitchFamily="18" charset="0"/>
                <a:cs typeface="Times New Roman" panose="02020603050405020304" pitchFamily="18" charset="0"/>
              </a:rPr>
              <a:t>Lecture Overview </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14" name="Picture 1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160403"/>
          </a:xfrm>
          <a:prstGeom prst="rect">
            <a:avLst/>
          </a:prstGeom>
        </p:spPr>
      </p:pic>
    </p:spTree>
    <p:extLst>
      <p:ext uri="{BB962C8B-B14F-4D97-AF65-F5344CB8AC3E}">
        <p14:creationId xmlns:p14="http://schemas.microsoft.com/office/powerpoint/2010/main" val="4123481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1000"/>
                                        <p:tgtEl>
                                          <p:spTgt spid="12"/>
                                        </p:tgtEl>
                                      </p:cBhvr>
                                    </p:animEffect>
                                    <p:anim calcmode="lin" valueType="num">
                                      <p:cBhvr>
                                        <p:cTn id="56" dur="1000" fill="hold"/>
                                        <p:tgtEl>
                                          <p:spTgt spid="12"/>
                                        </p:tgtEl>
                                        <p:attrNameLst>
                                          <p:attrName>ppt_x</p:attrName>
                                        </p:attrNameLst>
                                      </p:cBhvr>
                                      <p:tavLst>
                                        <p:tav tm="0">
                                          <p:val>
                                            <p:strVal val="#ppt_x"/>
                                          </p:val>
                                        </p:tav>
                                        <p:tav tm="100000">
                                          <p:val>
                                            <p:strVal val="#ppt_x"/>
                                          </p:val>
                                        </p:tav>
                                      </p:tavLst>
                                    </p:anim>
                                    <p:anim calcmode="lin" valueType="num">
                                      <p:cBhvr>
                                        <p:cTn id="57" dur="10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
                                          </p:val>
                                        </p:tav>
                                        <p:tav tm="100000">
                                          <p:val>
                                            <p:strVal val="#ppt_x"/>
                                          </p:val>
                                        </p:tav>
                                      </p:tavLst>
                                    </p:anim>
                                    <p:anim calcmode="lin" valueType="num">
                                      <p:cBhvr>
                                        <p:cTn id="6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 Introduction</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18457" y="1972491"/>
            <a:ext cx="10635343" cy="4376058"/>
          </a:xfrm>
        </p:spPr>
        <p:txBody>
          <a:bodyPr>
            <a:noAutofit/>
          </a:bodyPr>
          <a:lstStyle/>
          <a:p>
            <a:pPr marL="0" indent="0">
              <a:lnSpc>
                <a:spcPct val="160000"/>
              </a:lnSpc>
              <a:buNone/>
            </a:pPr>
            <a:r>
              <a:rPr lang="en-GB" altLang="en-US" sz="3200" b="1" dirty="0" smtClean="0">
                <a:solidFill>
                  <a:srgbClr val="FF0000"/>
                </a:solidFill>
                <a:latin typeface="Times New Roman" panose="02020603050405020304" pitchFamily="18" charset="0"/>
                <a:cs typeface="Times New Roman" panose="02020603050405020304" pitchFamily="18" charset="0"/>
              </a:rPr>
              <a:t>Definitions</a:t>
            </a:r>
          </a:p>
          <a:p>
            <a:pPr marL="0" indent="0">
              <a:lnSpc>
                <a:spcPct val="160000"/>
              </a:lnSpc>
              <a:buNone/>
            </a:pPr>
            <a:r>
              <a:rPr lang="en-US" altLang="en-US" sz="3200" b="1" dirty="0">
                <a:solidFill>
                  <a:srgbClr val="FF0000"/>
                </a:solidFill>
                <a:latin typeface="Times New Roman" panose="02020603050405020304" pitchFamily="18" charset="0"/>
                <a:cs typeface="Times New Roman" panose="02020603050405020304" pitchFamily="18" charset="0"/>
              </a:rPr>
              <a:t>Management : </a:t>
            </a:r>
            <a:r>
              <a:rPr lang="en-US" altLang="en-US" sz="3200" b="1" dirty="0">
                <a:latin typeface="Times New Roman" panose="02020603050405020304" pitchFamily="18" charset="0"/>
                <a:cs typeface="Times New Roman" panose="02020603050405020304" pitchFamily="18" charset="0"/>
              </a:rPr>
              <a:t>is the process of Planning, Organizing</a:t>
            </a:r>
            <a:r>
              <a:rPr lang="en-US" altLang="en-US" sz="3200" b="1" dirty="0" smtClean="0">
                <a:latin typeface="Times New Roman" panose="02020603050405020304" pitchFamily="18" charset="0"/>
                <a:cs typeface="Times New Roman" panose="02020603050405020304" pitchFamily="18" charset="0"/>
              </a:rPr>
              <a:t>,</a:t>
            </a: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directing, </a:t>
            </a:r>
            <a:r>
              <a:rPr lang="en-US" altLang="en-US" sz="3200" b="1" dirty="0">
                <a:latin typeface="Times New Roman" panose="02020603050405020304" pitchFamily="18" charset="0"/>
                <a:cs typeface="Times New Roman" panose="02020603050405020304" pitchFamily="18" charset="0"/>
              </a:rPr>
              <a:t>Controlling and Measuring.</a:t>
            </a:r>
          </a:p>
          <a:p>
            <a:pPr>
              <a:lnSpc>
                <a:spcPct val="160000"/>
              </a:lnSpc>
            </a:pPr>
            <a:r>
              <a:rPr lang="en-US" altLang="en-US" sz="3200" b="1" dirty="0" smtClean="0">
                <a:solidFill>
                  <a:srgbClr val="FF0000"/>
                </a:solidFill>
                <a:latin typeface="Times New Roman" panose="02020603050405020304" pitchFamily="18" charset="0"/>
                <a:cs typeface="Times New Roman" panose="02020603050405020304" pitchFamily="18" charset="0"/>
              </a:rPr>
              <a:t>Project </a:t>
            </a:r>
            <a:r>
              <a:rPr lang="en-US" altLang="en-US" sz="3200" b="1" dirty="0">
                <a:latin typeface="Times New Roman" panose="02020603050405020304" pitchFamily="18" charset="0"/>
                <a:cs typeface="Times New Roman" panose="02020603050405020304" pitchFamily="18" charset="0"/>
              </a:rPr>
              <a:t>: A group of milestones or phases, activities or tasks that support an effort to accomplish </a:t>
            </a:r>
            <a:r>
              <a:rPr lang="en-US" altLang="en-US" sz="3200" b="1" dirty="0" smtClean="0">
                <a:latin typeface="Times New Roman" panose="02020603050405020304" pitchFamily="18" charset="0"/>
                <a:cs typeface="Times New Roman" panose="02020603050405020304" pitchFamily="18" charset="0"/>
              </a:rPr>
              <a:t>something.</a:t>
            </a:r>
            <a:endParaRPr lang="en-US" altLang="en-US" sz="3200" b="1" dirty="0">
              <a:latin typeface="Times New Roman" panose="02020603050405020304" pitchFamily="18" charset="0"/>
              <a:cs typeface="Times New Roman" panose="02020603050405020304" pitchFamily="18" charset="0"/>
            </a:endParaRPr>
          </a:p>
          <a:p>
            <a:pPr marL="0" indent="0">
              <a:lnSpc>
                <a:spcPct val="16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53668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Advanced Project</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31520" y="1972491"/>
            <a:ext cx="10622280" cy="4204472"/>
          </a:xfrm>
        </p:spPr>
        <p:txBody>
          <a:bodyPr>
            <a:normAutofit/>
          </a:bodyPr>
          <a:lstStyle/>
          <a:p>
            <a:pPr marL="0" indent="0" algn="just">
              <a:lnSpc>
                <a:spcPct val="150000"/>
              </a:lnSpc>
              <a:buNone/>
            </a:pPr>
            <a:r>
              <a:rPr lang="en-US" altLang="en-US" sz="3200" b="1" dirty="0" smtClean="0">
                <a:latin typeface="Times New Roman" panose="02020603050405020304" pitchFamily="18" charset="0"/>
                <a:cs typeface="Times New Roman" panose="02020603050405020304" pitchFamily="18" charset="0"/>
              </a:rPr>
              <a:t>Is a temporary </a:t>
            </a:r>
            <a:r>
              <a:rPr lang="en-US" altLang="en-US" sz="3200" b="1" dirty="0">
                <a:latin typeface="Times New Roman" panose="02020603050405020304" pitchFamily="18" charset="0"/>
                <a:cs typeface="Times New Roman" panose="02020603050405020304" pitchFamily="18" charset="0"/>
              </a:rPr>
              <a:t>in </a:t>
            </a:r>
            <a:r>
              <a:rPr lang="en-US" altLang="en-US" sz="3200" b="1" dirty="0" smtClean="0">
                <a:latin typeface="Times New Roman" panose="02020603050405020304" pitchFamily="18" charset="0"/>
                <a:cs typeface="Times New Roman" panose="02020603050405020304" pitchFamily="18" charset="0"/>
              </a:rPr>
              <a:t>nature; have </a:t>
            </a:r>
            <a:r>
              <a:rPr lang="en-US" altLang="en-US" sz="3200" b="1" dirty="0">
                <a:latin typeface="Times New Roman" panose="02020603050405020304" pitchFamily="18" charset="0"/>
                <a:cs typeface="Times New Roman" panose="02020603050405020304" pitchFamily="18" charset="0"/>
              </a:rPr>
              <a:t>definite start and end dates; produce a unique </a:t>
            </a:r>
            <a:r>
              <a:rPr lang="en-US" altLang="en-US" sz="3200" b="1" dirty="0" smtClean="0">
                <a:latin typeface="Times New Roman" panose="02020603050405020304" pitchFamily="18" charset="0"/>
                <a:cs typeface="Times New Roman" panose="02020603050405020304" pitchFamily="18" charset="0"/>
              </a:rPr>
              <a:t>product, service</a:t>
            </a:r>
            <a:r>
              <a:rPr lang="en-US" altLang="en-US" sz="3200" b="1" dirty="0">
                <a:latin typeface="Times New Roman" panose="02020603050405020304" pitchFamily="18" charset="0"/>
                <a:cs typeface="Times New Roman" panose="02020603050405020304" pitchFamily="18" charset="0"/>
              </a:rPr>
              <a:t>, or result; and are completed when their goals </a:t>
            </a:r>
            <a:r>
              <a:rPr lang="en-US" altLang="en-US" sz="3200" b="1" dirty="0" smtClean="0">
                <a:latin typeface="Times New Roman" panose="02020603050405020304" pitchFamily="18" charset="0"/>
                <a:cs typeface="Times New Roman" panose="02020603050405020304" pitchFamily="18" charset="0"/>
              </a:rPr>
              <a:t>and objectives </a:t>
            </a:r>
            <a:r>
              <a:rPr lang="en-US" altLang="en-US" sz="3200" b="1" dirty="0">
                <a:latin typeface="Times New Roman" panose="02020603050405020304" pitchFamily="18" charset="0"/>
                <a:cs typeface="Times New Roman" panose="02020603050405020304" pitchFamily="18" charset="0"/>
              </a:rPr>
              <a:t>have been met and signed off by the </a:t>
            </a:r>
            <a:r>
              <a:rPr lang="en-US" altLang="en-US" sz="3200" b="1" dirty="0" smtClean="0">
                <a:latin typeface="Times New Roman" panose="02020603050405020304" pitchFamily="18" charset="0"/>
                <a:cs typeface="Times New Roman" panose="02020603050405020304" pitchFamily="18" charset="0"/>
              </a:rPr>
              <a:t>stakeholders or </a:t>
            </a:r>
            <a:r>
              <a:rPr lang="en-US" altLang="en-US" sz="3200" b="1" dirty="0">
                <a:latin typeface="Times New Roman" panose="02020603050405020304" pitchFamily="18" charset="0"/>
                <a:cs typeface="Times New Roman" panose="02020603050405020304" pitchFamily="18" charset="0"/>
              </a:rPr>
              <a:t>when the project is terminated.</a:t>
            </a: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116766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269" y="365125"/>
            <a:ext cx="10674531" cy="1325563"/>
          </a:xfrm>
          <a:solidFill>
            <a:schemeClr val="accent6">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Advanced </a:t>
            </a:r>
            <a:r>
              <a:rPr lang="en-US" dirty="0">
                <a:solidFill>
                  <a:schemeClr val="tx1"/>
                </a:solidFill>
                <a:latin typeface="Times New Roman" panose="02020603050405020304" pitchFamily="18" charset="0"/>
                <a:cs typeface="Times New Roman" panose="02020603050405020304" pitchFamily="18" charset="0"/>
              </a:rPr>
              <a:t>Project </a:t>
            </a:r>
            <a:r>
              <a:rPr lang="en-US" dirty="0" smtClean="0">
                <a:solidFill>
                  <a:schemeClr val="tx1"/>
                </a:solidFill>
                <a:latin typeface="Times New Roman" panose="02020603050405020304" pitchFamily="18" charset="0"/>
                <a:cs typeface="Times New Roman" panose="02020603050405020304" pitchFamily="18" charset="0"/>
              </a:rPr>
              <a:t>Management</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9269" y="2129245"/>
            <a:ext cx="10674531" cy="4258492"/>
          </a:xfrm>
        </p:spPr>
        <p:txBody>
          <a:bodyPr>
            <a:normAutofit/>
          </a:bodyPr>
          <a:lstStyle/>
          <a:p>
            <a:pPr marL="0" indent="0" algn="just">
              <a:lnSpc>
                <a:spcPct val="150000"/>
              </a:lnSpc>
              <a:buNone/>
            </a:pPr>
            <a:r>
              <a:rPr lang="en-US" sz="3200" b="1" dirty="0" smtClean="0">
                <a:solidFill>
                  <a:srgbClr val="FF0000"/>
                </a:solidFill>
                <a:latin typeface="Times New Roman" panose="02020603050405020304" pitchFamily="18" charset="0"/>
                <a:cs typeface="Times New Roman" panose="02020603050405020304" pitchFamily="18" charset="0"/>
              </a:rPr>
              <a:t>Advanced project management, </a:t>
            </a:r>
            <a:r>
              <a:rPr lang="en-US" sz="3200" b="1" dirty="0">
                <a:latin typeface="Times New Roman" panose="02020603050405020304" pitchFamily="18" charset="0"/>
                <a:cs typeface="Times New Roman" panose="02020603050405020304" pitchFamily="18" charset="0"/>
              </a:rPr>
              <a:t>is a collection of processes that </a:t>
            </a:r>
            <a:r>
              <a:rPr lang="en-US" sz="3200" b="1" dirty="0" smtClean="0">
                <a:latin typeface="Times New Roman" panose="02020603050405020304" pitchFamily="18" charset="0"/>
                <a:cs typeface="Times New Roman" panose="02020603050405020304" pitchFamily="18" charset="0"/>
              </a:rPr>
              <a:t>includes initiating </a:t>
            </a:r>
            <a:r>
              <a:rPr lang="en-US" sz="3200" b="1" dirty="0">
                <a:latin typeface="Times New Roman" panose="02020603050405020304" pitchFamily="18" charset="0"/>
                <a:cs typeface="Times New Roman" panose="02020603050405020304" pitchFamily="18" charset="0"/>
              </a:rPr>
              <a:t>a new project, planning, putting the </a:t>
            </a:r>
            <a:r>
              <a:rPr lang="en-US" sz="3200" b="1" dirty="0" smtClean="0">
                <a:latin typeface="Times New Roman" panose="02020603050405020304" pitchFamily="18" charset="0"/>
                <a:cs typeface="Times New Roman" panose="02020603050405020304" pitchFamily="18" charset="0"/>
              </a:rPr>
              <a:t>project management </a:t>
            </a:r>
            <a:r>
              <a:rPr lang="en-US" sz="3200" b="1" dirty="0">
                <a:latin typeface="Times New Roman" panose="02020603050405020304" pitchFamily="18" charset="0"/>
                <a:cs typeface="Times New Roman" panose="02020603050405020304" pitchFamily="18" charset="0"/>
              </a:rPr>
              <a:t>plan into action, and measuring progress </a:t>
            </a:r>
            <a:r>
              <a:rPr lang="en-US" sz="3200" b="1" dirty="0" smtClean="0">
                <a:latin typeface="Times New Roman" panose="02020603050405020304" pitchFamily="18" charset="0"/>
                <a:cs typeface="Times New Roman" panose="02020603050405020304" pitchFamily="18" charset="0"/>
              </a:rPr>
              <a:t>and performance</a:t>
            </a:r>
            <a:r>
              <a:rPr lang="en-US" sz="3200" b="1" dirty="0">
                <a:latin typeface="Times New Roman" panose="02020603050405020304" pitchFamily="18" charset="0"/>
                <a:cs typeface="Times New Roman" panose="02020603050405020304" pitchFamily="18" charset="0"/>
              </a:rPr>
              <a:t>.</a:t>
            </a: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199159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Advanced Project Management</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24743"/>
            <a:ext cx="10515600" cy="4152220"/>
          </a:xfrm>
        </p:spPr>
        <p:txBody>
          <a:bodyPr>
            <a:normAutofit/>
          </a:bodyPr>
          <a:lstStyle/>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Advanced project management, </a:t>
            </a:r>
            <a:r>
              <a:rPr lang="en-US" altLang="en-US" sz="3200" b="1" dirty="0" smtClean="0">
                <a:latin typeface="Times New Roman" panose="02020603050405020304" pitchFamily="18" charset="0"/>
                <a:cs typeface="Times New Roman" panose="02020603050405020304" pitchFamily="18" charset="0"/>
              </a:rPr>
              <a:t>the </a:t>
            </a:r>
            <a:r>
              <a:rPr lang="en-US" altLang="en-US" sz="3200" b="1" dirty="0">
                <a:latin typeface="Times New Roman" panose="02020603050405020304" pitchFamily="18" charset="0"/>
                <a:cs typeface="Times New Roman" panose="02020603050405020304" pitchFamily="18" charset="0"/>
              </a:rPr>
              <a:t>process of scoping, planning, staffing, organizing, directing, and controlling the development of an acceptable system at a minimum cost within a specified time frame.</a:t>
            </a:r>
          </a:p>
          <a:p>
            <a:pPr marL="0" indent="0" algn="just">
              <a:lnSpc>
                <a:spcPct val="150000"/>
              </a:lnSpc>
              <a:buNone/>
            </a:pPr>
            <a:endParaRPr lang="en-US" sz="3200" b="1" dirty="0" smtClean="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645952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a:t>
            </a:r>
            <a:r>
              <a:rPr lang="en-US" altLang="en-US" dirty="0" smtClean="0">
                <a:solidFill>
                  <a:schemeClr val="tx1"/>
                </a:solidFill>
                <a:latin typeface="Times New Roman" panose="02020603050405020304" pitchFamily="18" charset="0"/>
                <a:cs typeface="Times New Roman" panose="02020603050405020304" pitchFamily="18" charset="0"/>
              </a:rPr>
              <a:t>Managers and </a:t>
            </a:r>
            <a:r>
              <a:rPr lang="en-US" altLang="en-US" dirty="0">
                <a:solidFill>
                  <a:schemeClr val="tx1"/>
                </a:solidFill>
                <a:latin typeface="Times New Roman" panose="02020603050405020304" pitchFamily="18" charset="0"/>
                <a:cs typeface="Times New Roman" panose="02020603050405020304" pitchFamily="18" charset="0"/>
              </a:rPr>
              <a:t>Process management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72491"/>
            <a:ext cx="10515600" cy="4297680"/>
          </a:xfrm>
        </p:spPr>
        <p:txBody>
          <a:bodyPr>
            <a:normAutofit/>
          </a:bodyPr>
          <a:lstStyle/>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Project manager - </a:t>
            </a:r>
            <a:r>
              <a:rPr lang="en-US" altLang="en-US" sz="3200" b="1" dirty="0">
                <a:latin typeface="Times New Roman" panose="02020603050405020304" pitchFamily="18" charset="0"/>
                <a:cs typeface="Times New Roman" panose="02020603050405020304" pitchFamily="18" charset="0"/>
              </a:rPr>
              <a:t>the person responsible for supervising a systems project from initiation to </a:t>
            </a:r>
            <a:r>
              <a:rPr lang="en-US" altLang="en-US" sz="3200" b="1" dirty="0" smtClean="0">
                <a:latin typeface="Times New Roman" panose="02020603050405020304" pitchFamily="18" charset="0"/>
                <a:cs typeface="Times New Roman" panose="02020603050405020304" pitchFamily="18" charset="0"/>
              </a:rPr>
              <a:t>conclusion.</a:t>
            </a:r>
          </a:p>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Process </a:t>
            </a:r>
            <a:r>
              <a:rPr lang="en-US" altLang="en-US" sz="3200" b="1" dirty="0">
                <a:solidFill>
                  <a:srgbClr val="FF0000"/>
                </a:solidFill>
                <a:latin typeface="Times New Roman" panose="02020603050405020304" pitchFamily="18" charset="0"/>
                <a:cs typeface="Times New Roman" panose="02020603050405020304" pitchFamily="18" charset="0"/>
              </a:rPr>
              <a:t>management </a:t>
            </a:r>
            <a:r>
              <a:rPr lang="en-US" altLang="en-US" sz="3200" b="1" dirty="0">
                <a:latin typeface="Times New Roman" panose="02020603050405020304" pitchFamily="18" charset="0"/>
                <a:cs typeface="Times New Roman" panose="02020603050405020304" pitchFamily="18" charset="0"/>
              </a:rPr>
              <a:t>– the activity of documenting, managing, and continually improving the process of systems development.</a:t>
            </a:r>
          </a:p>
          <a:p>
            <a:pPr marL="0" indent="0" algn="just">
              <a:lnSpc>
                <a:spcPct val="150000"/>
              </a:lnSpc>
              <a:buNone/>
            </a:pP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96809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project</a:t>
            </a:r>
            <a:r>
              <a:rPr lang="en-US" dirty="0">
                <a:solidFill>
                  <a:schemeClr val="tx1"/>
                </a:solidFill>
                <a:latin typeface="Times New Roman" panose="02020603050405020304" pitchFamily="18" charset="0"/>
                <a:cs typeface="Times New Roman" panose="02020603050405020304" pitchFamily="18" charset="0"/>
              </a:rPr>
              <a:t> characteristics</a:t>
            </a:r>
          </a:p>
        </p:txBody>
      </p:sp>
      <p:sp>
        <p:nvSpPr>
          <p:cNvPr id="3" name="Content Placeholder 2"/>
          <p:cNvSpPr>
            <a:spLocks noGrp="1"/>
          </p:cNvSpPr>
          <p:nvPr>
            <p:ph idx="1"/>
          </p:nvPr>
        </p:nvSpPr>
        <p:spPr>
          <a:xfrm>
            <a:off x="838200" y="1825625"/>
            <a:ext cx="10515600" cy="4496798"/>
          </a:xfrm>
        </p:spPr>
        <p:txBody>
          <a:bodyPr>
            <a:normAutofit/>
          </a:bodyPr>
          <a:lstStyle/>
          <a:p>
            <a:pPr marL="0" indent="0" algn="just">
              <a:lnSpc>
                <a:spcPct val="150000"/>
              </a:lnSpc>
              <a:buNone/>
            </a:pPr>
            <a:r>
              <a:rPr lang="en-US" sz="3200" b="1" dirty="0" smtClean="0">
                <a:solidFill>
                  <a:srgbClr val="FF0000"/>
                </a:solidFill>
                <a:latin typeface="Times New Roman" panose="02020603050405020304" pitchFamily="18" charset="0"/>
                <a:cs typeface="Times New Roman" panose="02020603050405020304" pitchFamily="18" charset="0"/>
              </a:rPr>
              <a:t>You’ve </a:t>
            </a:r>
            <a:r>
              <a:rPr lang="en-US" sz="3200" b="1" dirty="0">
                <a:solidFill>
                  <a:srgbClr val="FF0000"/>
                </a:solidFill>
                <a:latin typeface="Times New Roman" panose="02020603050405020304" pitchFamily="18" charset="0"/>
                <a:cs typeface="Times New Roman" panose="02020603050405020304" pitchFamily="18" charset="0"/>
              </a:rPr>
              <a:t>just learned that a project has several characteristics</a:t>
            </a:r>
            <a:r>
              <a:rPr lang="en-US" sz="3200" b="1" dirty="0" smtClean="0">
                <a:solidFill>
                  <a:srgbClr val="FF0000"/>
                </a:solidFill>
                <a:latin typeface="Times New Roman" panose="02020603050405020304" pitchFamily="18" charset="0"/>
                <a:cs typeface="Times New Roman" panose="02020603050405020304" pitchFamily="18" charset="0"/>
              </a:rPr>
              <a:t>:</a:t>
            </a:r>
          </a:p>
          <a:p>
            <a:pPr marL="514350" indent="-514350" algn="just">
              <a:lnSpc>
                <a:spcPct val="150000"/>
              </a:lnSpc>
              <a:buAutoNum type="arabicPeriod"/>
            </a:pPr>
            <a:r>
              <a:rPr lang="en-US" sz="3200" b="1" dirty="0" smtClean="0">
                <a:latin typeface="Times New Roman" panose="02020603050405020304" pitchFamily="18" charset="0"/>
                <a:cs typeface="Times New Roman" panose="02020603050405020304" pitchFamily="18" charset="0"/>
              </a:rPr>
              <a:t>Projects </a:t>
            </a:r>
            <a:r>
              <a:rPr lang="en-US" sz="3200" b="1" dirty="0">
                <a:latin typeface="Times New Roman" panose="02020603050405020304" pitchFamily="18" charset="0"/>
                <a:cs typeface="Times New Roman" panose="02020603050405020304" pitchFamily="18" charset="0"/>
              </a:rPr>
              <a:t>are unique</a:t>
            </a:r>
            <a:r>
              <a:rPr lang="en-US" sz="3200" b="1"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sz="3200" b="1" dirty="0">
                <a:latin typeface="Times New Roman" panose="02020603050405020304" pitchFamily="18" charset="0"/>
                <a:cs typeface="Times New Roman" panose="02020603050405020304" pitchFamily="18" charset="0"/>
              </a:rPr>
              <a:t>2. Projects are temporary in nature and have a definite beginning and ending date.</a:t>
            </a:r>
          </a:p>
          <a:p>
            <a:pPr marL="514350" indent="-514350" algn="just">
              <a:lnSpc>
                <a:spcPct val="150000"/>
              </a:lnSpc>
              <a:buAutoNum type="arabicPeriod"/>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251148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lnSpc>
                <a:spcPct val="150000"/>
              </a:lnSpc>
              <a:buNone/>
            </a:pPr>
            <a:r>
              <a:rPr lang="en-US" sz="3200" b="1" dirty="0">
                <a:latin typeface="Times New Roman" panose="02020603050405020304" pitchFamily="18" charset="0"/>
                <a:cs typeface="Times New Roman" panose="02020603050405020304" pitchFamily="18" charset="0"/>
              </a:rPr>
              <a:t>3. Projects are completed when the project goals are achieved or it’s determined the project is no longer viable.</a:t>
            </a:r>
          </a:p>
          <a:p>
            <a:pPr marL="0" indent="0" algn="just">
              <a:lnSpc>
                <a:spcPct val="150000"/>
              </a:lnSpc>
              <a:buNone/>
            </a:pPr>
            <a:r>
              <a:rPr lang="en-US" sz="3200" b="1" dirty="0">
                <a:latin typeface="Times New Roman" panose="02020603050405020304" pitchFamily="18" charset="0"/>
                <a:cs typeface="Times New Roman" panose="02020603050405020304" pitchFamily="18" charset="0"/>
              </a:rPr>
              <a:t>4. A successful project is one that meets the expectations of your stakeholders.</a:t>
            </a:r>
          </a:p>
          <a:p>
            <a:pPr marL="0" indent="0">
              <a:lnSpc>
                <a:spcPct val="150000"/>
              </a:lnSpc>
              <a:buNone/>
            </a:pPr>
            <a:endParaRPr lang="en-US" sz="3200" b="1" dirty="0"/>
          </a:p>
        </p:txBody>
      </p:sp>
      <p:sp>
        <p:nvSpPr>
          <p:cNvPr id="4" name="Title 1"/>
          <p:cNvSpPr>
            <a:spLocks noGrp="1"/>
          </p:cNvSpPr>
          <p:nvPr>
            <p:ph type="title"/>
          </p:nvPr>
        </p:nvSpPr>
        <p:spPr>
          <a:xfrm>
            <a:off x="838200" y="365125"/>
            <a:ext cx="10515600" cy="1325563"/>
          </a:xfrm>
          <a:solidFill>
            <a:schemeClr val="accent6">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project</a:t>
            </a:r>
            <a:r>
              <a:rPr lang="en-US" dirty="0">
                <a:solidFill>
                  <a:schemeClr val="tx1"/>
                </a:solidFill>
                <a:latin typeface="Times New Roman" panose="02020603050405020304" pitchFamily="18" charset="0"/>
                <a:cs typeface="Times New Roman" panose="02020603050405020304" pitchFamily="18" charset="0"/>
              </a:rPr>
              <a:t> characteristics</a:t>
            </a: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2097404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40000"/>
              <a:lumOff val="6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Objectives of Project </a:t>
            </a:r>
            <a:r>
              <a:rPr lang="en-US" altLang="en-US" dirty="0" smtClean="0">
                <a:solidFill>
                  <a:schemeClr val="tx1"/>
                </a:solidFill>
                <a:latin typeface="Times New Roman" panose="02020603050405020304" pitchFamily="18" charset="0"/>
                <a:cs typeface="Times New Roman" panose="02020603050405020304" pitchFamily="18" charset="0"/>
              </a:rPr>
              <a:t>Management</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4" name="Text Box 3"/>
          <p:cNvSpPr txBox="1">
            <a:spLocks noGrp="1" noChangeArrowheads="1"/>
          </p:cNvSpPr>
          <p:nvPr>
            <p:ph idx="1"/>
          </p:nvPr>
        </p:nvSpPr>
        <p:spPr bwMode="auto">
          <a:xfrm>
            <a:off x="838200" y="2288165"/>
            <a:ext cx="10515600" cy="978729"/>
          </a:xfrm>
          <a:prstGeom prst="rect">
            <a:avLst/>
          </a:prstGeom>
          <a:solidFill>
            <a:schemeClr val="accent6">
              <a:lumMod val="60000"/>
              <a:lumOff val="40000"/>
            </a:schemeClr>
          </a:solidFill>
          <a:ln w="9525">
            <a:solidFill>
              <a:schemeClr val="tx1"/>
            </a:solidFill>
            <a:miter lim="800000"/>
            <a:headEnd/>
            <a:tailEnd/>
          </a:ln>
          <a:effectLst/>
          <a:extLst/>
        </p:spPr>
        <p:txBody>
          <a:bodyP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eaLnBrk="0" fontAlgn="base" hangingPunct="0">
              <a:spcBef>
                <a:spcPct val="0"/>
              </a:spcBef>
              <a:spcAft>
                <a:spcPct val="0"/>
              </a:spcAft>
              <a:defRPr sz="2400">
                <a:solidFill>
                  <a:schemeClr val="tx1"/>
                </a:solidFill>
                <a:latin typeface="Times New Roman" panose="02020603050405020304" pitchFamily="18" charset="0"/>
              </a:defRPr>
            </a:lvl6pPr>
            <a:lvl7pPr marL="3200400" indent="-457200" eaLnBrk="0" fontAlgn="base" hangingPunct="0">
              <a:spcBef>
                <a:spcPct val="0"/>
              </a:spcBef>
              <a:spcAft>
                <a:spcPct val="0"/>
              </a:spcAft>
              <a:defRPr sz="2400">
                <a:solidFill>
                  <a:schemeClr val="tx1"/>
                </a:solidFill>
                <a:latin typeface="Times New Roman" panose="02020603050405020304" pitchFamily="18" charset="0"/>
              </a:defRPr>
            </a:lvl7pPr>
            <a:lvl8pPr marL="3657600" indent="-457200" eaLnBrk="0" fontAlgn="base" hangingPunct="0">
              <a:spcBef>
                <a:spcPct val="0"/>
              </a:spcBef>
              <a:spcAft>
                <a:spcPct val="0"/>
              </a:spcAft>
              <a:defRPr sz="2400">
                <a:solidFill>
                  <a:schemeClr val="tx1"/>
                </a:solidFill>
                <a:latin typeface="Times New Roman" panose="02020603050405020304" pitchFamily="18" charset="0"/>
              </a:defRPr>
            </a:lvl8pPr>
            <a:lvl9pPr marL="4114800" indent="-457200" eaLnBrk="0" fontAlgn="base" hangingPunct="0">
              <a:spcBef>
                <a:spcPct val="0"/>
              </a:spcBef>
              <a:spcAft>
                <a:spcPct val="0"/>
              </a:spcAft>
              <a:defRPr sz="2400">
                <a:solidFill>
                  <a:schemeClr val="tx1"/>
                </a:solidFill>
                <a:latin typeface="Times New Roman" panose="02020603050405020304" pitchFamily="18" charset="0"/>
              </a:defRPr>
            </a:lvl9pPr>
          </a:lstStyle>
          <a:p>
            <a:pPr algn="just">
              <a:spcBef>
                <a:spcPct val="50000"/>
              </a:spcBef>
              <a:buSzPct val="90000"/>
              <a:buFontTx/>
              <a:buAutoNum type="arabicPeriod"/>
            </a:pPr>
            <a:r>
              <a:rPr lang="en-US" altLang="en-US" sz="3200" dirty="0" smtClean="0"/>
              <a:t>To </a:t>
            </a:r>
            <a:r>
              <a:rPr lang="en-US" altLang="en-US" sz="3200" dirty="0"/>
              <a:t>ensure that the project is correctly designed to meet its </a:t>
            </a:r>
            <a:r>
              <a:rPr lang="en-US" altLang="en-US" sz="3200" dirty="0" smtClean="0"/>
              <a:t>objectives.</a:t>
            </a:r>
            <a:endParaRPr lang="en-US" altLang="en-US" sz="3200" dirty="0"/>
          </a:p>
        </p:txBody>
      </p:sp>
      <p:sp>
        <p:nvSpPr>
          <p:cNvPr id="5" name="Rectangle 4"/>
          <p:cNvSpPr/>
          <p:nvPr/>
        </p:nvSpPr>
        <p:spPr>
          <a:xfrm>
            <a:off x="838199" y="3671624"/>
            <a:ext cx="10515601" cy="1077218"/>
          </a:xfrm>
          <a:prstGeom prst="rect">
            <a:avLst/>
          </a:prstGeom>
          <a:solidFill>
            <a:schemeClr val="accent6">
              <a:lumMod val="60000"/>
              <a:lumOff val="40000"/>
            </a:schemeClr>
          </a:solidFill>
          <a:ln>
            <a:solidFill>
              <a:schemeClr val="accent1"/>
            </a:solidFill>
          </a:ln>
        </p:spPr>
        <p:txBody>
          <a:bodyPr wrap="square">
            <a:spAutoFit/>
          </a:bodyPr>
          <a:lstStyle/>
          <a:p>
            <a:pPr algn="just">
              <a:spcBef>
                <a:spcPct val="50000"/>
              </a:spcBef>
              <a:buSzPct val="90000"/>
              <a:buFontTx/>
              <a:buAutoNum type="arabicPeriod" startAt="2"/>
            </a:pPr>
            <a:r>
              <a:rPr lang="en-US" altLang="en-US" sz="3200" dirty="0" smtClean="0">
                <a:latin typeface="Times New Roman" panose="02020603050405020304" pitchFamily="18" charset="0"/>
              </a:rPr>
              <a:t>To </a:t>
            </a:r>
            <a:r>
              <a:rPr lang="en-US" altLang="en-US" sz="3200" dirty="0">
                <a:latin typeface="Times New Roman" panose="02020603050405020304" pitchFamily="18" charset="0"/>
              </a:rPr>
              <a:t>ensure that the project is completed on schedule, within resources and </a:t>
            </a:r>
            <a:r>
              <a:rPr lang="en-US" altLang="en-US" sz="3200" dirty="0" smtClean="0">
                <a:latin typeface="Times New Roman" panose="02020603050405020304" pitchFamily="18" charset="0"/>
              </a:rPr>
              <a:t>budget.</a:t>
            </a:r>
            <a:endParaRPr lang="en-US" altLang="en-US" sz="3200" dirty="0">
              <a:latin typeface="Times New Roman" panose="02020603050405020304" pitchFamily="18" charset="0"/>
            </a:endParaRPr>
          </a:p>
        </p:txBody>
      </p:sp>
      <p:sp>
        <p:nvSpPr>
          <p:cNvPr id="6" name="Text Box 5"/>
          <p:cNvSpPr txBox="1">
            <a:spLocks noChangeArrowheads="1"/>
          </p:cNvSpPr>
          <p:nvPr/>
        </p:nvSpPr>
        <p:spPr bwMode="auto">
          <a:xfrm>
            <a:off x="838199" y="5405311"/>
            <a:ext cx="10515601" cy="584775"/>
          </a:xfrm>
          <a:prstGeom prst="rect">
            <a:avLst/>
          </a:prstGeom>
          <a:solidFill>
            <a:schemeClr val="accent6">
              <a:lumMod val="60000"/>
              <a:lumOff val="40000"/>
            </a:schemeClr>
          </a:solidFill>
          <a:ln w="9525">
            <a:solidFill>
              <a:schemeClr val="tx1"/>
            </a:solidFill>
            <a:miter lim="800000"/>
            <a:headEnd/>
            <a:tailEnd/>
          </a:ln>
          <a:effectLst/>
          <a:extLst/>
        </p:spPr>
        <p:txBody>
          <a:bodyPr wrap="square">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eaLnBrk="0" fontAlgn="base" hangingPunct="0">
              <a:spcBef>
                <a:spcPct val="0"/>
              </a:spcBef>
              <a:spcAft>
                <a:spcPct val="0"/>
              </a:spcAft>
              <a:defRPr sz="2400">
                <a:solidFill>
                  <a:schemeClr val="tx1"/>
                </a:solidFill>
                <a:latin typeface="Times New Roman" panose="02020603050405020304" pitchFamily="18" charset="0"/>
              </a:defRPr>
            </a:lvl6pPr>
            <a:lvl7pPr marL="3200400" indent="-457200" eaLnBrk="0" fontAlgn="base" hangingPunct="0">
              <a:spcBef>
                <a:spcPct val="0"/>
              </a:spcBef>
              <a:spcAft>
                <a:spcPct val="0"/>
              </a:spcAft>
              <a:defRPr sz="2400">
                <a:solidFill>
                  <a:schemeClr val="tx1"/>
                </a:solidFill>
                <a:latin typeface="Times New Roman" panose="02020603050405020304" pitchFamily="18" charset="0"/>
              </a:defRPr>
            </a:lvl7pPr>
            <a:lvl8pPr marL="3657600" indent="-457200" eaLnBrk="0" fontAlgn="base" hangingPunct="0">
              <a:spcBef>
                <a:spcPct val="0"/>
              </a:spcBef>
              <a:spcAft>
                <a:spcPct val="0"/>
              </a:spcAft>
              <a:defRPr sz="2400">
                <a:solidFill>
                  <a:schemeClr val="tx1"/>
                </a:solidFill>
                <a:latin typeface="Times New Roman" panose="02020603050405020304" pitchFamily="18" charset="0"/>
              </a:defRPr>
            </a:lvl8pPr>
            <a:lvl9pPr marL="4114800" indent="-457200" eaLnBrk="0" fontAlgn="base" hangingPunct="0">
              <a:spcBef>
                <a:spcPct val="0"/>
              </a:spcBef>
              <a:spcAft>
                <a:spcPct val="0"/>
              </a:spcAft>
              <a:defRPr sz="2400">
                <a:solidFill>
                  <a:schemeClr val="tx1"/>
                </a:solidFill>
                <a:latin typeface="Times New Roman" panose="02020603050405020304" pitchFamily="18" charset="0"/>
              </a:defRPr>
            </a:lvl9pPr>
          </a:lstStyle>
          <a:p>
            <a:pPr algn="just">
              <a:spcBef>
                <a:spcPct val="50000"/>
              </a:spcBef>
              <a:buSzPct val="90000"/>
              <a:buFontTx/>
              <a:buAutoNum type="arabicPeriod" startAt="3"/>
            </a:pPr>
            <a:r>
              <a:rPr lang="en-US" altLang="en-US" sz="3200" dirty="0" smtClean="0"/>
              <a:t>To </a:t>
            </a:r>
            <a:r>
              <a:rPr lang="en-US" altLang="en-US" sz="3200" dirty="0"/>
              <a:t>provide a mechanism for monitoring the </a:t>
            </a:r>
            <a:r>
              <a:rPr lang="en-US" altLang="en-US" sz="3200" dirty="0" smtClean="0"/>
              <a:t>project.</a:t>
            </a:r>
            <a:endParaRPr lang="en-US" altLang="en-US" sz="3200" dirty="0"/>
          </a:p>
        </p:txBody>
      </p:sp>
      <p:pic>
        <p:nvPicPr>
          <p:cNvPr id="7" name="Picture 6"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7969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1000"/>
                                        <p:tgtEl>
                                          <p:spTgt spid="5">
                                            <p:txEl>
                                              <p:pRg st="0" end="0"/>
                                            </p:txEl>
                                          </p:spTgt>
                                        </p:tgtEl>
                                      </p:cBhvr>
                                    </p:animEffect>
                                    <p:anim calcmode="lin" valueType="num">
                                      <p:cBhvr>
                                        <p:cTn id="2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fade">
                                      <p:cBhvr>
                                        <p:cTn id="28" dur="1000"/>
                                        <p:tgtEl>
                                          <p:spTgt spid="6">
                                            <p:txEl>
                                              <p:pRg st="0" end="0"/>
                                            </p:txEl>
                                          </p:spTgt>
                                        </p:tgtEl>
                                      </p:cBhvr>
                                    </p:animEffect>
                                    <p:anim calcmode="lin" valueType="num">
                                      <p:cBhvr>
                                        <p:cTn id="2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40000"/>
              <a:lumOff val="60000"/>
            </a:schemeClr>
          </a:solidFill>
        </p:spPr>
        <p:txBody>
          <a:bodyPr>
            <a:normAutofit/>
          </a:bodyPr>
          <a:lstStyle/>
          <a:p>
            <a:r>
              <a:rPr lang="en-US" altLang="en-US" dirty="0" smtClean="0">
                <a:solidFill>
                  <a:srgbClr val="003399"/>
                </a:solidFill>
                <a:latin typeface="Times New Roman" panose="02020603050405020304" pitchFamily="18" charset="0"/>
                <a:cs typeface="Times New Roman" panose="02020603050405020304" pitchFamily="18" charset="0"/>
              </a:rPr>
              <a:t>1. To </a:t>
            </a:r>
            <a:r>
              <a:rPr lang="en-US" altLang="en-US" dirty="0">
                <a:solidFill>
                  <a:srgbClr val="003399"/>
                </a:solidFill>
                <a:latin typeface="Times New Roman" panose="02020603050405020304" pitchFamily="18" charset="0"/>
                <a:cs typeface="Times New Roman" panose="02020603050405020304" pitchFamily="18" charset="0"/>
              </a:rPr>
              <a:t>ensure that the project is correctly designed to meet its </a:t>
            </a:r>
            <a:r>
              <a:rPr lang="en-US" altLang="en-US" dirty="0" smtClean="0">
                <a:solidFill>
                  <a:srgbClr val="003399"/>
                </a:solidFill>
                <a:latin typeface="Times New Roman" panose="02020603050405020304" pitchFamily="18" charset="0"/>
                <a:cs typeface="Times New Roman" panose="02020603050405020304" pitchFamily="18" charset="0"/>
              </a:rPr>
              <a:t>objectives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90057"/>
            <a:ext cx="10515600" cy="4297680"/>
          </a:xfrm>
        </p:spPr>
        <p:txBody>
          <a:bodyPr>
            <a:normAutofit/>
          </a:bodyPr>
          <a:lstStyle/>
          <a:p>
            <a:pPr marL="0" indent="0">
              <a:buNone/>
            </a:pP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 ensure </a:t>
            </a:r>
            <a:r>
              <a:rPr lang="en-US" altLang="en-US" sz="3200" b="1" dirty="0">
                <a:latin typeface="Times New Roman" panose="02020603050405020304" pitchFamily="18" charset="0"/>
                <a:cs typeface="Times New Roman" panose="02020603050405020304" pitchFamily="18" charset="0"/>
              </a:rPr>
              <a:t>that the project objectives and outcomes are fully agreed by all </a:t>
            </a:r>
            <a:r>
              <a:rPr lang="en-US" altLang="en-US" sz="3200" b="1" dirty="0" smtClean="0">
                <a:latin typeface="Times New Roman" panose="02020603050405020304" pitchFamily="18" charset="0"/>
                <a:cs typeface="Times New Roman" panose="02020603050405020304" pitchFamily="18" charset="0"/>
              </a:rPr>
              <a:t>involved.</a:t>
            </a:r>
          </a:p>
          <a:p>
            <a:pPr marL="0" indent="0">
              <a:buNone/>
            </a:pPr>
            <a:endParaRPr lang="en-US" altLang="en-US" sz="3200" b="1" dirty="0" smtClean="0">
              <a:latin typeface="Times New Roman" panose="02020603050405020304" pitchFamily="18" charset="0"/>
              <a:cs typeface="Times New Roman" panose="02020603050405020304" pitchFamily="18" charset="0"/>
            </a:endParaRPr>
          </a:p>
          <a:p>
            <a:pPr>
              <a:buFontTx/>
              <a:buChar char="-"/>
            </a:pPr>
            <a:r>
              <a:rPr lang="en-US" altLang="en-US" sz="3200" b="1" dirty="0" smtClean="0">
                <a:latin typeface="Times New Roman" panose="02020603050405020304" pitchFamily="18" charset="0"/>
                <a:cs typeface="Times New Roman" panose="02020603050405020304" pitchFamily="18" charset="0"/>
              </a:rPr>
              <a:t>ensure </a:t>
            </a:r>
            <a:r>
              <a:rPr lang="en-US" altLang="en-US" sz="3200" b="1" dirty="0">
                <a:latin typeface="Times New Roman" panose="02020603050405020304" pitchFamily="18" charset="0"/>
                <a:cs typeface="Times New Roman" panose="02020603050405020304" pitchFamily="18" charset="0"/>
              </a:rPr>
              <a:t>that the objectives are </a:t>
            </a:r>
            <a:r>
              <a:rPr lang="en-US" altLang="en-US" sz="3200" b="1" dirty="0" smtClean="0">
                <a:latin typeface="Times New Roman" panose="02020603050405020304" pitchFamily="18" charset="0"/>
                <a:cs typeface="Times New Roman" panose="02020603050405020304" pitchFamily="18" charset="0"/>
              </a:rPr>
              <a:t>achievable.</a:t>
            </a:r>
          </a:p>
          <a:p>
            <a:pPr marL="0" indent="0">
              <a:buNone/>
            </a:pPr>
            <a:endParaRPr lang="en-US" altLang="en-US" sz="3200" b="1" dirty="0" smtClean="0">
              <a:latin typeface="Times New Roman" panose="02020603050405020304" pitchFamily="18" charset="0"/>
              <a:cs typeface="Times New Roman" panose="02020603050405020304" pitchFamily="18" charset="0"/>
            </a:endParaRPr>
          </a:p>
          <a:p>
            <a:pPr>
              <a:buFontTx/>
              <a:buChar char="-"/>
            </a:pPr>
            <a:r>
              <a:rPr lang="en-US" altLang="en-US" sz="3200" b="1" dirty="0">
                <a:latin typeface="Times New Roman" panose="02020603050405020304" pitchFamily="18" charset="0"/>
                <a:cs typeface="Times New Roman" panose="02020603050405020304" pitchFamily="18" charset="0"/>
              </a:rPr>
              <a:t> ensure that the objectives satisfy customer </a:t>
            </a:r>
            <a:r>
              <a:rPr lang="en-US" altLang="en-US" sz="3200" b="1" dirty="0" smtClean="0">
                <a:latin typeface="Times New Roman" panose="02020603050405020304" pitchFamily="18" charset="0"/>
                <a:cs typeface="Times New Roman" panose="02020603050405020304" pitchFamily="18" charset="0"/>
              </a:rPr>
              <a:t>needs. </a:t>
            </a: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384970" y="346453"/>
            <a:ext cx="968829" cy="1344235"/>
          </a:xfrm>
          <a:prstGeom prst="rect">
            <a:avLst/>
          </a:prstGeom>
        </p:spPr>
      </p:pic>
    </p:spTree>
    <p:extLst>
      <p:ext uri="{BB962C8B-B14F-4D97-AF65-F5344CB8AC3E}">
        <p14:creationId xmlns:p14="http://schemas.microsoft.com/office/powerpoint/2010/main" val="1872184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60000"/>
              <a:lumOff val="40000"/>
            </a:schemeClr>
          </a:solidFill>
        </p:spPr>
        <p:txBody>
          <a:bodyPr>
            <a:normAutofit/>
          </a:bodyPr>
          <a:lstStyle/>
          <a:p>
            <a:r>
              <a:rPr lang="en-US" altLang="en-US" dirty="0" smtClean="0">
                <a:solidFill>
                  <a:schemeClr val="tx1"/>
                </a:solidFill>
                <a:latin typeface="Times New Roman" panose="02020603050405020304" pitchFamily="18" charset="0"/>
              </a:rPr>
              <a:t>2. To </a:t>
            </a:r>
            <a:r>
              <a:rPr lang="en-US" altLang="en-US" dirty="0">
                <a:solidFill>
                  <a:schemeClr val="tx1"/>
                </a:solidFill>
                <a:latin typeface="Times New Roman" panose="02020603050405020304" pitchFamily="18" charset="0"/>
              </a:rPr>
              <a:t>ensure that the project is completed on schedule, within resources and </a:t>
            </a:r>
            <a:r>
              <a:rPr lang="en-US" altLang="en-US" dirty="0" smtClean="0">
                <a:solidFill>
                  <a:schemeClr val="tx1"/>
                </a:solidFill>
                <a:latin typeface="Times New Roman" panose="02020603050405020304" pitchFamily="18" charset="0"/>
              </a:rPr>
              <a:t>budget</a:t>
            </a:r>
            <a:endParaRPr lang="en-US" dirty="0">
              <a:solidFill>
                <a:schemeClr val="tx1"/>
              </a:solidFill>
            </a:endParaRPr>
          </a:p>
        </p:txBody>
      </p:sp>
      <p:sp>
        <p:nvSpPr>
          <p:cNvPr id="3" name="Content Placeholder 2"/>
          <p:cNvSpPr>
            <a:spLocks noGrp="1"/>
          </p:cNvSpPr>
          <p:nvPr>
            <p:ph idx="1"/>
          </p:nvPr>
        </p:nvSpPr>
        <p:spPr>
          <a:xfrm>
            <a:off x="718457" y="2403566"/>
            <a:ext cx="10635343" cy="3984170"/>
          </a:xfrm>
        </p:spPr>
        <p:txBody>
          <a:bodyPr>
            <a:normAutofit/>
          </a:bodyPr>
          <a:lstStyle/>
          <a:p>
            <a:pPr marL="0" indent="0">
              <a:buNone/>
            </a:pP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 ensures </a:t>
            </a:r>
            <a:r>
              <a:rPr lang="en-US" altLang="en-US" sz="3200" b="1" dirty="0">
                <a:latin typeface="Times New Roman" panose="02020603050405020304" pitchFamily="18" charset="0"/>
                <a:cs typeface="Times New Roman" panose="02020603050405020304" pitchFamily="18" charset="0"/>
              </a:rPr>
              <a:t>that the resources and budget are agreed and are consistent with the needs of the </a:t>
            </a:r>
            <a:r>
              <a:rPr lang="en-US" altLang="en-US" sz="3200" b="1" dirty="0" smtClean="0">
                <a:latin typeface="Times New Roman" panose="02020603050405020304" pitchFamily="18" charset="0"/>
                <a:cs typeface="Times New Roman" panose="02020603050405020304" pitchFamily="18" charset="0"/>
              </a:rPr>
              <a:t>project.</a:t>
            </a:r>
          </a:p>
          <a:p>
            <a:pPr marL="0" indent="0">
              <a:buNone/>
            </a:pPr>
            <a:endParaRPr lang="en-US" altLang="en-US" sz="3200" b="1" dirty="0" smtClean="0">
              <a:latin typeface="Times New Roman" panose="02020603050405020304" pitchFamily="18" charset="0"/>
              <a:cs typeface="Times New Roman" panose="02020603050405020304" pitchFamily="18" charset="0"/>
            </a:endParaRPr>
          </a:p>
          <a:p>
            <a:pPr marL="0" indent="0">
              <a:buNone/>
            </a:pPr>
            <a:r>
              <a:rPr lang="en-US" altLang="en-US" sz="3200" b="1" dirty="0" smtClean="0">
                <a:latin typeface="Times New Roman" panose="02020603050405020304" pitchFamily="18" charset="0"/>
                <a:cs typeface="Times New Roman" panose="02020603050405020304" pitchFamily="18" charset="0"/>
              </a:rPr>
              <a:t> - ensures </a:t>
            </a:r>
            <a:r>
              <a:rPr lang="en-US" altLang="en-US" sz="3200" b="1" dirty="0">
                <a:latin typeface="Times New Roman" panose="02020603050405020304" pitchFamily="18" charset="0"/>
                <a:cs typeface="Times New Roman" panose="02020603050405020304" pitchFamily="18" charset="0"/>
              </a:rPr>
              <a:t>that the life of the project is clearly </a:t>
            </a:r>
            <a:r>
              <a:rPr lang="en-US" altLang="en-US" sz="3200" b="1" dirty="0" smtClean="0">
                <a:latin typeface="Times New Roman" panose="02020603050405020304" pitchFamily="18" charset="0"/>
                <a:cs typeface="Times New Roman" panose="02020603050405020304" pitchFamily="18" charset="0"/>
              </a:rPr>
              <a:t>defined.</a:t>
            </a: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894422" y="346453"/>
            <a:ext cx="459377" cy="1344235"/>
          </a:xfrm>
          <a:prstGeom prst="rect">
            <a:avLst/>
          </a:prstGeom>
        </p:spPr>
      </p:pic>
    </p:spTree>
    <p:extLst>
      <p:ext uri="{BB962C8B-B14F-4D97-AF65-F5344CB8AC3E}">
        <p14:creationId xmlns:p14="http://schemas.microsoft.com/office/powerpoint/2010/main" val="496092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60000"/>
              <a:lumOff val="40000"/>
            </a:schemeClr>
          </a:solidFill>
        </p:spPr>
        <p:txBody>
          <a:bodyPr>
            <a:normAutofit/>
          </a:bodyPr>
          <a:lstStyle/>
          <a:p>
            <a:r>
              <a:rPr lang="en-US" altLang="en-US" dirty="0" smtClean="0">
                <a:solidFill>
                  <a:srgbClr val="3333FF"/>
                </a:solidFill>
                <a:latin typeface="Times New Roman" panose="02020603050405020304" pitchFamily="18" charset="0"/>
                <a:cs typeface="Times New Roman" panose="02020603050405020304" pitchFamily="18" charset="0"/>
              </a:rPr>
              <a:t>3. To </a:t>
            </a:r>
            <a:r>
              <a:rPr lang="en-US" altLang="en-US" dirty="0">
                <a:solidFill>
                  <a:srgbClr val="3333FF"/>
                </a:solidFill>
                <a:latin typeface="Times New Roman" panose="02020603050405020304" pitchFamily="18" charset="0"/>
                <a:cs typeface="Times New Roman" panose="02020603050405020304" pitchFamily="18" charset="0"/>
              </a:rPr>
              <a:t>provide a mechanism for monitoring the </a:t>
            </a:r>
            <a:r>
              <a:rPr lang="en-US" altLang="en-US" dirty="0" smtClean="0">
                <a:solidFill>
                  <a:srgbClr val="3333FF"/>
                </a:solidFill>
                <a:latin typeface="Times New Roman" panose="02020603050405020304" pitchFamily="18" charset="0"/>
                <a:cs typeface="Times New Roman" panose="02020603050405020304" pitchFamily="18" charset="0"/>
              </a:rPr>
              <a:t>project.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325189"/>
            <a:ext cx="10515600" cy="3851774"/>
          </a:xfrm>
        </p:spPr>
        <p:txBody>
          <a:bodyPr>
            <a:normAutofit lnSpcReduction="10000"/>
          </a:bodyPr>
          <a:lstStyle/>
          <a:p>
            <a:pPr marL="0" indent="0" algn="just">
              <a:buNone/>
            </a:pP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 ensures </a:t>
            </a:r>
            <a:r>
              <a:rPr lang="en-US" altLang="en-US" sz="3200" b="1" dirty="0">
                <a:latin typeface="Times New Roman" panose="02020603050405020304" pitchFamily="18" charset="0"/>
                <a:cs typeface="Times New Roman" panose="02020603050405020304" pitchFamily="18" charset="0"/>
              </a:rPr>
              <a:t>project does not depart from agreed </a:t>
            </a:r>
            <a:r>
              <a:rPr lang="en-US" altLang="en-US" sz="3200" b="1" dirty="0" smtClean="0">
                <a:latin typeface="Times New Roman" panose="02020603050405020304" pitchFamily="18" charset="0"/>
                <a:cs typeface="Times New Roman" panose="02020603050405020304" pitchFamily="18" charset="0"/>
              </a:rPr>
              <a:t>path.</a:t>
            </a:r>
          </a:p>
          <a:p>
            <a:pPr marL="0" indent="0" algn="just">
              <a:buNone/>
            </a:pPr>
            <a:endParaRPr lang="en-US" altLang="en-US" sz="3200" b="1" dirty="0" smtClean="0">
              <a:latin typeface="Times New Roman" panose="02020603050405020304" pitchFamily="18" charset="0"/>
              <a:cs typeface="Times New Roman" panose="02020603050405020304" pitchFamily="18" charset="0"/>
            </a:endParaRPr>
          </a:p>
          <a:p>
            <a:pPr marL="0" indent="0" algn="just">
              <a:buNone/>
            </a:pPr>
            <a:r>
              <a:rPr lang="en-US" altLang="en-US" sz="3200" b="1" dirty="0" smtClean="0">
                <a:latin typeface="Times New Roman" panose="02020603050405020304" pitchFamily="18" charset="0"/>
                <a:cs typeface="Times New Roman" panose="02020603050405020304" pitchFamily="18" charset="0"/>
              </a:rPr>
              <a:t>- provides </a:t>
            </a:r>
            <a:r>
              <a:rPr lang="en-US" altLang="en-US" sz="3200" b="1" dirty="0">
                <a:latin typeface="Times New Roman" panose="02020603050405020304" pitchFamily="18" charset="0"/>
                <a:cs typeface="Times New Roman" panose="02020603050405020304" pitchFamily="18" charset="0"/>
              </a:rPr>
              <a:t>mechanism for examining project </a:t>
            </a:r>
            <a:r>
              <a:rPr lang="en-US" altLang="en-US" sz="3200" b="1" dirty="0" smtClean="0">
                <a:latin typeface="Times New Roman" panose="02020603050405020304" pitchFamily="18" charset="0"/>
                <a:cs typeface="Times New Roman" panose="02020603050405020304" pitchFamily="18" charset="0"/>
              </a:rPr>
              <a:t>progress</a:t>
            </a:r>
          </a:p>
          <a:p>
            <a:pPr marL="0" indent="0" algn="just">
              <a:buNone/>
            </a:pP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(quarterly progress reports, agreed regular </a:t>
            </a:r>
            <a:r>
              <a:rPr lang="en-US" altLang="en-US" sz="3200" b="1" dirty="0" smtClean="0">
                <a:latin typeface="Times New Roman" panose="02020603050405020304" pitchFamily="18" charset="0"/>
                <a:cs typeface="Times New Roman" panose="02020603050405020304" pitchFamily="18" charset="0"/>
              </a:rPr>
              <a:t>communication…</a:t>
            </a:r>
          </a:p>
          <a:p>
            <a:pPr marL="0" indent="0" algn="just">
              <a:buNone/>
            </a:pPr>
            <a:endParaRPr lang="en-US" altLang="en-US" sz="3200" b="1" dirty="0">
              <a:latin typeface="Times New Roman" panose="02020603050405020304" pitchFamily="18" charset="0"/>
              <a:cs typeface="Times New Roman" panose="02020603050405020304" pitchFamily="18" charset="0"/>
            </a:endParaRPr>
          </a:p>
          <a:p>
            <a:pPr marL="0" indent="0" algn="just">
              <a:buNone/>
            </a:pP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provides mechanism for correcting or stopping failing projects (project restructuring</a:t>
            </a:r>
            <a:r>
              <a:rPr lang="en-US" altLang="en-US" sz="3200" b="1" dirty="0" smtClean="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a:p>
            <a:pPr marL="0" indent="0" algn="just">
              <a:buNone/>
            </a:pPr>
            <a:endParaRPr lang="en-US" altLang="en-US" sz="3200" b="1" dirty="0">
              <a:latin typeface="Times New Roman" panose="02020603050405020304" pitchFamily="18" charset="0"/>
              <a:cs typeface="Times New Roman" panose="02020603050405020304" pitchFamily="18" charset="0"/>
            </a:endParaRPr>
          </a:p>
          <a:p>
            <a:pPr marL="0" indent="0" algn="just">
              <a:buNone/>
            </a:pPr>
            <a:endParaRPr lang="en-US" altLang="en-US" sz="3200" b="1" dirty="0">
              <a:latin typeface="Times New Roman" panose="02020603050405020304" pitchFamily="18" charset="0"/>
              <a:cs typeface="Times New Roman" panose="02020603050405020304" pitchFamily="18" charset="0"/>
            </a:endParaRPr>
          </a:p>
          <a:p>
            <a:pPr marL="0" indent="0" algn="just">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959736" y="346453"/>
            <a:ext cx="394063" cy="1344235"/>
          </a:xfrm>
          <a:prstGeom prst="rect">
            <a:avLst/>
          </a:prstGeom>
        </p:spPr>
      </p:pic>
    </p:spTree>
    <p:extLst>
      <p:ext uri="{BB962C8B-B14F-4D97-AF65-F5344CB8AC3E}">
        <p14:creationId xmlns:p14="http://schemas.microsoft.com/office/powerpoint/2010/main" val="375041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1000"/>
                                        <p:tgtEl>
                                          <p:spTgt spid="3">
                                            <p:txEl>
                                              <p:pRg st="5" end="5"/>
                                            </p:txEl>
                                          </p:spTgt>
                                        </p:tgtEl>
                                      </p:cBhvr>
                                    </p:animEffect>
                                    <p:anim calcmode="lin" valueType="num">
                                      <p:cBhvr>
                                        <p:cTn id="3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92D050"/>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Advanced Project </a:t>
            </a:r>
            <a:r>
              <a:rPr lang="en-US" altLang="en-US" dirty="0">
                <a:solidFill>
                  <a:schemeClr val="tx1"/>
                </a:solidFill>
                <a:latin typeface="Times New Roman" panose="02020603050405020304" pitchFamily="18" charset="0"/>
                <a:cs typeface="Times New Roman" panose="02020603050405020304" pitchFamily="18" charset="0"/>
              </a:rPr>
              <a:t>Management Functions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Scoping</a:t>
            </a:r>
            <a:r>
              <a:rPr lang="en-US" altLang="en-US" sz="3200" dirty="0">
                <a:latin typeface="Times New Roman" panose="02020603050405020304" pitchFamily="18" charset="0"/>
                <a:cs typeface="Times New Roman" panose="02020603050405020304" pitchFamily="18" charset="0"/>
              </a:rPr>
              <a:t> </a:t>
            </a:r>
            <a:r>
              <a:rPr lang="en-US" altLang="en-US" sz="3200" dirty="0" smtClean="0">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cs typeface="Times New Roman" panose="02020603050405020304" pitchFamily="18" charset="0"/>
              </a:rPr>
              <a:t>setting the boundaries of the </a:t>
            </a:r>
            <a:r>
              <a:rPr lang="en-US" altLang="en-US" sz="3200" dirty="0" smtClean="0">
                <a:latin typeface="Times New Roman" panose="02020603050405020304" pitchFamily="18" charset="0"/>
                <a:cs typeface="Times New Roman" panose="02020603050405020304" pitchFamily="18" charset="0"/>
              </a:rPr>
              <a:t>project.</a:t>
            </a:r>
            <a:endParaRPr lang="en-US" altLang="en-US" sz="3200"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Planning</a:t>
            </a:r>
            <a:r>
              <a:rPr lang="en-US" altLang="en-US" sz="3200" dirty="0">
                <a:latin typeface="Times New Roman" panose="02020603050405020304" pitchFamily="18" charset="0"/>
                <a:cs typeface="Times New Roman" panose="02020603050405020304" pitchFamily="18" charset="0"/>
              </a:rPr>
              <a:t> </a:t>
            </a:r>
            <a:r>
              <a:rPr lang="en-US" altLang="en-US" sz="3200" dirty="0" smtClean="0">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cs typeface="Times New Roman" panose="02020603050405020304" pitchFamily="18" charset="0"/>
              </a:rPr>
              <a:t>identifying the tasks required to complete the </a:t>
            </a:r>
            <a:r>
              <a:rPr lang="en-US" altLang="en-US" sz="3200" dirty="0" smtClean="0">
                <a:latin typeface="Times New Roman" panose="02020603050405020304" pitchFamily="18" charset="0"/>
                <a:cs typeface="Times New Roman" panose="02020603050405020304" pitchFamily="18" charset="0"/>
              </a:rPr>
              <a:t>project.</a:t>
            </a:r>
            <a:endParaRPr lang="en-US" altLang="en-US" sz="3200"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Estimating</a:t>
            </a:r>
            <a:r>
              <a:rPr lang="en-US" altLang="en-US" sz="3200" dirty="0">
                <a:solidFill>
                  <a:srgbClr val="FF0000"/>
                </a:solidFill>
                <a:latin typeface="Times New Roman" panose="02020603050405020304" pitchFamily="18" charset="0"/>
                <a:cs typeface="Times New Roman" panose="02020603050405020304" pitchFamily="18" charset="0"/>
              </a:rPr>
              <a:t> </a:t>
            </a:r>
            <a:r>
              <a:rPr lang="en-US" altLang="en-US" sz="3200" dirty="0" smtClean="0">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cs typeface="Times New Roman" panose="02020603050405020304" pitchFamily="18" charset="0"/>
              </a:rPr>
              <a:t>identifying the resources required to complete the </a:t>
            </a:r>
            <a:r>
              <a:rPr lang="en-US" altLang="en-US" sz="3200" dirty="0" smtClean="0">
                <a:latin typeface="Times New Roman" panose="02020603050405020304" pitchFamily="18" charset="0"/>
                <a:cs typeface="Times New Roman" panose="02020603050405020304" pitchFamily="18" charset="0"/>
              </a:rPr>
              <a:t>project.</a:t>
            </a:r>
            <a:endParaRPr lang="en-US" altLang="en-US" sz="3200"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Scheduling</a:t>
            </a:r>
            <a:r>
              <a:rPr lang="en-US" altLang="en-US" sz="3200" dirty="0">
                <a:latin typeface="Times New Roman" panose="02020603050405020304" pitchFamily="18" charset="0"/>
                <a:cs typeface="Times New Roman" panose="02020603050405020304" pitchFamily="18" charset="0"/>
              </a:rPr>
              <a:t> </a:t>
            </a:r>
            <a:r>
              <a:rPr lang="en-US" altLang="en-US" sz="3200" dirty="0" smtClean="0">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cs typeface="Times New Roman" panose="02020603050405020304" pitchFamily="18" charset="0"/>
              </a:rPr>
              <a:t>developing the plan to complete the </a:t>
            </a:r>
            <a:r>
              <a:rPr lang="en-US" altLang="en-US" sz="3200" dirty="0" smtClean="0">
                <a:latin typeface="Times New Roman" panose="02020603050405020304" pitchFamily="18" charset="0"/>
                <a:cs typeface="Times New Roman" panose="02020603050405020304" pitchFamily="18" charset="0"/>
              </a:rPr>
              <a:t>project.</a:t>
            </a:r>
            <a:endParaRPr lang="en-US" altLang="en-US" sz="3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998926" y="346453"/>
            <a:ext cx="354874" cy="1344235"/>
          </a:xfrm>
          <a:prstGeom prst="rect">
            <a:avLst/>
          </a:prstGeom>
        </p:spPr>
      </p:pic>
    </p:spTree>
    <p:extLst>
      <p:ext uri="{BB962C8B-B14F-4D97-AF65-F5344CB8AC3E}">
        <p14:creationId xmlns:p14="http://schemas.microsoft.com/office/powerpoint/2010/main" val="1563236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1000"/>
                                        <p:tgtEl>
                                          <p:spTgt spid="3">
                                            <p:txEl>
                                              <p:pRg st="1" end="1"/>
                                            </p:txEl>
                                          </p:spTgt>
                                        </p:tgtEl>
                                      </p:cBhvr>
                                    </p:animEffect>
                                    <p:anim calcmode="lin" valueType="num">
                                      <p:cBhvr>
                                        <p:cTn id="3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0"/>
                                        <p:tgtEl>
                                          <p:spTgt spid="3">
                                            <p:txEl>
                                              <p:pRg st="2" end="2"/>
                                            </p:txEl>
                                          </p:spTgt>
                                        </p:tgtEl>
                                      </p:cBhvr>
                                    </p:animEffect>
                                    <p:anim calcmode="lin" valueType="num">
                                      <p:cBhvr>
                                        <p:cTn id="4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1000"/>
                                        <p:tgtEl>
                                          <p:spTgt spid="3">
                                            <p:txEl>
                                              <p:pRg st="3" end="3"/>
                                            </p:txEl>
                                          </p:spTgt>
                                        </p:tgtEl>
                                      </p:cBhvr>
                                    </p:animEffect>
                                    <p:anim calcmode="lin" valueType="num">
                                      <p:cBhvr>
                                        <p:cTn id="4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891" y="365125"/>
            <a:ext cx="10752909" cy="1325563"/>
          </a:xfrm>
          <a:solidFill>
            <a:srgbClr val="92D050"/>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Management Functions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Organizing</a:t>
            </a: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making sure members understand their roles and </a:t>
            </a:r>
            <a:r>
              <a:rPr lang="en-US" altLang="en-US" sz="3200" b="1" dirty="0" smtClean="0">
                <a:latin typeface="Times New Roman" panose="02020603050405020304" pitchFamily="18" charset="0"/>
                <a:cs typeface="Times New Roman" panose="02020603050405020304" pitchFamily="18" charset="0"/>
              </a:rPr>
              <a:t>responsibilities.</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Directing</a:t>
            </a: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coordinating the </a:t>
            </a:r>
            <a:r>
              <a:rPr lang="en-US" altLang="en-US" sz="3200" b="1" dirty="0" smtClean="0">
                <a:latin typeface="Times New Roman" panose="02020603050405020304" pitchFamily="18" charset="0"/>
                <a:cs typeface="Times New Roman" panose="02020603050405020304" pitchFamily="18" charset="0"/>
              </a:rPr>
              <a:t>project.</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Controlling</a:t>
            </a:r>
            <a:r>
              <a:rPr lang="en-US" altLang="en-US" sz="3200" b="1" dirty="0" smtClean="0">
                <a:latin typeface="Times New Roman" panose="02020603050405020304" pitchFamily="18" charset="0"/>
                <a:cs typeface="Times New Roman" panose="02020603050405020304" pitchFamily="18" charset="0"/>
              </a:rPr>
              <a:t>: monitoring progress.</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Closing</a:t>
            </a:r>
            <a:r>
              <a:rPr lang="en-US" altLang="en-US" sz="3200" b="1" dirty="0">
                <a:latin typeface="Times New Roman" panose="02020603050405020304" pitchFamily="18" charset="0"/>
                <a:cs typeface="Times New Roman" panose="02020603050405020304" pitchFamily="18" charset="0"/>
              </a:rPr>
              <a:t> </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assessing success and </a:t>
            </a:r>
            <a:r>
              <a:rPr lang="en-US" altLang="en-US" sz="3200" b="1" dirty="0" smtClean="0">
                <a:latin typeface="Times New Roman" panose="02020603050405020304" pitchFamily="18" charset="0"/>
                <a:cs typeface="Times New Roman" panose="02020603050405020304" pitchFamily="18" charset="0"/>
              </a:rPr>
              <a:t>failure.</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422921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Manager Competencies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a:spLocks noGrp="1" noChangeArrowheads="1"/>
          </p:cNvSpPr>
          <p:nvPr>
            <p:ph idx="1"/>
          </p:nvPr>
        </p:nvSpPr>
        <p:spPr>
          <a:xfrm>
            <a:off x="838200" y="1959429"/>
            <a:ext cx="10515600" cy="4217534"/>
          </a:xfrm>
        </p:spPr>
        <p:txBody>
          <a:bodyPr>
            <a:normAutofit lnSpcReduction="10000"/>
          </a:bodyPr>
          <a:lstStyle/>
          <a:p>
            <a:pPr>
              <a:lnSpc>
                <a:spcPct val="150000"/>
              </a:lnSpc>
            </a:pPr>
            <a:r>
              <a:rPr lang="en-US" altLang="en-US" sz="3200" b="1" dirty="0">
                <a:latin typeface="Times New Roman" panose="02020603050405020304" pitchFamily="18" charset="0"/>
                <a:cs typeface="Times New Roman" panose="02020603050405020304" pitchFamily="18" charset="0"/>
              </a:rPr>
              <a:t>Business </a:t>
            </a:r>
            <a:r>
              <a:rPr lang="en-US" altLang="en-US" sz="3200" b="1" dirty="0" smtClean="0">
                <a:latin typeface="Times New Roman" panose="02020603050405020304" pitchFamily="18" charset="0"/>
                <a:cs typeface="Times New Roman" panose="02020603050405020304" pitchFamily="18" charset="0"/>
              </a:rPr>
              <a:t>awareness.</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Business partner </a:t>
            </a:r>
            <a:r>
              <a:rPr lang="en-US" altLang="en-US" sz="3200" b="1" dirty="0" smtClean="0">
                <a:latin typeface="Times New Roman" panose="02020603050405020304" pitchFamily="18" charset="0"/>
                <a:cs typeface="Times New Roman" panose="02020603050405020304" pitchFamily="18" charset="0"/>
              </a:rPr>
              <a:t>orientation.</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Commitment to </a:t>
            </a:r>
            <a:r>
              <a:rPr lang="en-US" altLang="en-US" sz="3200" b="1" dirty="0" smtClean="0">
                <a:latin typeface="Times New Roman" panose="02020603050405020304" pitchFamily="18" charset="0"/>
                <a:cs typeface="Times New Roman" panose="02020603050405020304" pitchFamily="18" charset="0"/>
              </a:rPr>
              <a:t>quality.</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smtClean="0">
                <a:latin typeface="Times New Roman" panose="02020603050405020304" pitchFamily="18" charset="0"/>
                <a:cs typeface="Times New Roman" panose="02020603050405020304" pitchFamily="18" charset="0"/>
              </a:rPr>
              <a:t>Initiative.</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Information </a:t>
            </a:r>
            <a:r>
              <a:rPr lang="en-US" altLang="en-US" sz="3200" b="1" dirty="0" smtClean="0">
                <a:latin typeface="Times New Roman" panose="02020603050405020304" pitchFamily="18" charset="0"/>
                <a:cs typeface="Times New Roman" panose="02020603050405020304" pitchFamily="18" charset="0"/>
              </a:rPr>
              <a:t>gathering.</a:t>
            </a:r>
            <a:endParaRPr lang="en-US" altLang="en-US" sz="3200" b="1" dirty="0">
              <a:latin typeface="Times New Roman" panose="02020603050405020304" pitchFamily="18" charset="0"/>
              <a:cs typeface="Times New Roman" panose="02020603050405020304" pitchFamily="18" charset="0"/>
            </a:endParaRP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3791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1000"/>
                                        <p:tgtEl>
                                          <p:spTgt spid="4">
                                            <p:txEl>
                                              <p:pRg st="4" end="4"/>
                                            </p:txEl>
                                          </p:spTgt>
                                        </p:tgtEl>
                                      </p:cBhvr>
                                    </p:animEffect>
                                    <p:anim calcmode="lin" valueType="num">
                                      <p:cBhvr>
                                        <p:cTn id="4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en-US" altLang="en-US" sz="3200" b="1" dirty="0">
                <a:latin typeface="Times New Roman" panose="02020603050405020304" pitchFamily="18" charset="0"/>
                <a:cs typeface="Times New Roman" panose="02020603050405020304" pitchFamily="18" charset="0"/>
              </a:rPr>
              <a:t>Analytical thinking</a:t>
            </a:r>
          </a:p>
          <a:p>
            <a:pPr>
              <a:lnSpc>
                <a:spcPct val="150000"/>
              </a:lnSpc>
            </a:pPr>
            <a:r>
              <a:rPr lang="en-US" altLang="en-US" sz="3200" b="1" dirty="0">
                <a:latin typeface="Times New Roman" panose="02020603050405020304" pitchFamily="18" charset="0"/>
                <a:cs typeface="Times New Roman" panose="02020603050405020304" pitchFamily="18" charset="0"/>
              </a:rPr>
              <a:t>Conceptual thinking</a:t>
            </a:r>
          </a:p>
          <a:p>
            <a:pPr>
              <a:lnSpc>
                <a:spcPct val="150000"/>
              </a:lnSpc>
            </a:pPr>
            <a:r>
              <a:rPr lang="en-US" altLang="en-US" sz="3200" b="1" dirty="0">
                <a:latin typeface="Times New Roman" panose="02020603050405020304" pitchFamily="18" charset="0"/>
                <a:cs typeface="Times New Roman" panose="02020603050405020304" pitchFamily="18" charset="0"/>
              </a:rPr>
              <a:t>Interpersonal awareness</a:t>
            </a:r>
          </a:p>
          <a:p>
            <a:pPr>
              <a:lnSpc>
                <a:spcPct val="150000"/>
              </a:lnSpc>
            </a:pPr>
            <a:r>
              <a:rPr lang="en-US" altLang="en-US" sz="3200" b="1" dirty="0">
                <a:latin typeface="Times New Roman" panose="02020603050405020304" pitchFamily="18" charset="0"/>
                <a:cs typeface="Times New Roman" panose="02020603050405020304" pitchFamily="18" charset="0"/>
              </a:rPr>
              <a:t>Organizational awareness</a:t>
            </a: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10515600" cy="1325563"/>
          </a:xfrm>
          <a:solidFill>
            <a:schemeClr val="accent2">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Manager Competencies</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220099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Grp="1" noChangeArrowheads="1"/>
          </p:cNvSpPr>
          <p:nvPr>
            <p:ph idx="1"/>
          </p:nvPr>
        </p:nvSpPr>
        <p:spPr>
          <a:xfrm>
            <a:off x="838200" y="1825624"/>
            <a:ext cx="10515600" cy="4549049"/>
          </a:xfrm>
        </p:spPr>
        <p:txBody>
          <a:bodyPr>
            <a:normAutofit/>
          </a:bodyPr>
          <a:lstStyle/>
          <a:p>
            <a:pPr>
              <a:lnSpc>
                <a:spcPct val="150000"/>
              </a:lnSpc>
            </a:pPr>
            <a:r>
              <a:rPr lang="en-US" altLang="en-US" sz="3200" b="1" dirty="0">
                <a:latin typeface="Times New Roman" panose="02020603050405020304" pitchFamily="18" charset="0"/>
                <a:cs typeface="Times New Roman" panose="02020603050405020304" pitchFamily="18" charset="0"/>
              </a:rPr>
              <a:t>Anticipation of impact</a:t>
            </a:r>
          </a:p>
          <a:p>
            <a:pPr>
              <a:lnSpc>
                <a:spcPct val="150000"/>
              </a:lnSpc>
            </a:pPr>
            <a:r>
              <a:rPr lang="en-US" altLang="en-US" sz="3200" b="1" dirty="0">
                <a:latin typeface="Times New Roman" panose="02020603050405020304" pitchFamily="18" charset="0"/>
                <a:cs typeface="Times New Roman" panose="02020603050405020304" pitchFamily="18" charset="0"/>
              </a:rPr>
              <a:t>Resourceful use of influence</a:t>
            </a:r>
          </a:p>
          <a:p>
            <a:pPr>
              <a:lnSpc>
                <a:spcPct val="150000"/>
              </a:lnSpc>
            </a:pPr>
            <a:r>
              <a:rPr lang="en-US" altLang="en-US" sz="3200" b="1" dirty="0">
                <a:latin typeface="Times New Roman" panose="02020603050405020304" pitchFamily="18" charset="0"/>
                <a:cs typeface="Times New Roman" panose="02020603050405020304" pitchFamily="18" charset="0"/>
              </a:rPr>
              <a:t>Motivating others</a:t>
            </a:r>
          </a:p>
          <a:p>
            <a:pPr>
              <a:lnSpc>
                <a:spcPct val="150000"/>
              </a:lnSpc>
            </a:pPr>
            <a:r>
              <a:rPr lang="en-US" altLang="en-US" sz="3200" b="1" dirty="0">
                <a:latin typeface="Times New Roman" panose="02020603050405020304" pitchFamily="18" charset="0"/>
                <a:cs typeface="Times New Roman" panose="02020603050405020304" pitchFamily="18" charset="0"/>
              </a:rPr>
              <a:t>Communication skills</a:t>
            </a:r>
          </a:p>
          <a:p>
            <a:pPr>
              <a:lnSpc>
                <a:spcPct val="150000"/>
              </a:lnSpc>
            </a:pPr>
            <a:r>
              <a:rPr lang="en-US" altLang="en-US" sz="3200" b="1" dirty="0">
                <a:latin typeface="Times New Roman" panose="02020603050405020304" pitchFamily="18" charset="0"/>
                <a:cs typeface="Times New Roman" panose="02020603050405020304" pitchFamily="18" charset="0"/>
              </a:rPr>
              <a:t>Developing </a:t>
            </a:r>
            <a:r>
              <a:rPr lang="en-US" altLang="en-US" sz="3200" b="1" dirty="0" smtClean="0">
                <a:latin typeface="Times New Roman" panose="02020603050405020304" pitchFamily="18" charset="0"/>
                <a:cs typeface="Times New Roman" panose="02020603050405020304" pitchFamily="18" charset="0"/>
              </a:rPr>
              <a:t>others</a:t>
            </a:r>
            <a:endParaRPr lang="en-US" alt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2">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Manager Competencies</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Picture 5"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2613656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1000"/>
                                        <p:tgtEl>
                                          <p:spTgt spid="4">
                                            <p:txEl>
                                              <p:pRg st="4" end="4"/>
                                            </p:txEl>
                                          </p:spTgt>
                                        </p:tgtEl>
                                      </p:cBhvr>
                                    </p:animEffect>
                                    <p:anim calcmode="lin" valueType="num">
                                      <p:cBhvr>
                                        <p:cTn id="4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35986"/>
          </a:xfrm>
        </p:spPr>
        <p:txBody>
          <a:bodyPr>
            <a:normAutofit/>
          </a:bodyPr>
          <a:lstStyle/>
          <a:p>
            <a:pPr>
              <a:lnSpc>
                <a:spcPct val="150000"/>
              </a:lnSpc>
            </a:pPr>
            <a:r>
              <a:rPr lang="en-US" altLang="en-US" sz="3200" b="1" dirty="0">
                <a:latin typeface="Times New Roman" panose="02020603050405020304" pitchFamily="18" charset="0"/>
                <a:cs typeface="Times New Roman" panose="02020603050405020304" pitchFamily="18" charset="0"/>
              </a:rPr>
              <a:t>Monitoring and controlling</a:t>
            </a:r>
          </a:p>
          <a:p>
            <a:pPr>
              <a:lnSpc>
                <a:spcPct val="150000"/>
              </a:lnSpc>
            </a:pPr>
            <a:r>
              <a:rPr lang="en-US" altLang="en-US" sz="3200" b="1" dirty="0">
                <a:latin typeface="Times New Roman" panose="02020603050405020304" pitchFamily="18" charset="0"/>
                <a:cs typeface="Times New Roman" panose="02020603050405020304" pitchFamily="18" charset="0"/>
              </a:rPr>
              <a:t>Self-confidence</a:t>
            </a:r>
          </a:p>
          <a:p>
            <a:pPr>
              <a:lnSpc>
                <a:spcPct val="150000"/>
              </a:lnSpc>
            </a:pPr>
            <a:r>
              <a:rPr lang="en-US" altLang="en-US" sz="3200" b="1" dirty="0">
                <a:latin typeface="Times New Roman" panose="02020603050405020304" pitchFamily="18" charset="0"/>
                <a:cs typeface="Times New Roman" panose="02020603050405020304" pitchFamily="18" charset="0"/>
              </a:rPr>
              <a:t>Stress management</a:t>
            </a:r>
          </a:p>
          <a:p>
            <a:pPr>
              <a:lnSpc>
                <a:spcPct val="150000"/>
              </a:lnSpc>
            </a:pPr>
            <a:r>
              <a:rPr lang="en-US" altLang="en-US" sz="3200" b="1" dirty="0">
                <a:latin typeface="Times New Roman" panose="02020603050405020304" pitchFamily="18" charset="0"/>
                <a:cs typeface="Times New Roman" panose="02020603050405020304" pitchFamily="18" charset="0"/>
              </a:rPr>
              <a:t>Concern for credibility</a:t>
            </a:r>
          </a:p>
          <a:p>
            <a:pPr>
              <a:lnSpc>
                <a:spcPct val="150000"/>
              </a:lnSpc>
            </a:pPr>
            <a:r>
              <a:rPr lang="en-US" altLang="en-US" sz="3200" b="1" dirty="0">
                <a:latin typeface="Times New Roman" panose="02020603050405020304" pitchFamily="18" charset="0"/>
                <a:cs typeface="Times New Roman" panose="02020603050405020304" pitchFamily="18" charset="0"/>
              </a:rPr>
              <a:t>Flexibility</a:t>
            </a: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10515600" cy="1325563"/>
          </a:xfrm>
          <a:solidFill>
            <a:schemeClr val="accent2">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Manager Competencies</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59131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normAutofit/>
          </a:bodyPr>
          <a:lstStyle/>
          <a:p>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Skills every good project managers needs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4888684"/>
          </a:xfrm>
        </p:spPr>
        <p:txBody>
          <a:bodyPr>
            <a:noAutofit/>
          </a:bodyPr>
          <a:lstStyle/>
          <a:p>
            <a:pPr marL="0" indent="0">
              <a:lnSpc>
                <a:spcPct val="150000"/>
              </a:lnSpc>
              <a:buNone/>
            </a:pPr>
            <a:r>
              <a:rPr lang="en-US" sz="3200" b="1" dirty="0">
                <a:latin typeface="Times New Roman" panose="02020603050405020304" pitchFamily="18" charset="0"/>
                <a:cs typeface="Times New Roman" panose="02020603050405020304" pitchFamily="18" charset="0"/>
              </a:rPr>
              <a:t>1. Communication Skills</a:t>
            </a:r>
          </a:p>
          <a:p>
            <a:pPr marL="0" indent="0">
              <a:lnSpc>
                <a:spcPct val="150000"/>
              </a:lnSpc>
              <a:buNone/>
            </a:pPr>
            <a:r>
              <a:rPr lang="en-US" sz="3200" b="1" dirty="0">
                <a:latin typeface="Times New Roman" panose="02020603050405020304" pitchFamily="18" charset="0"/>
                <a:cs typeface="Times New Roman" panose="02020603050405020304" pitchFamily="18" charset="0"/>
              </a:rPr>
              <a:t>2. Organizational and Planning Skills</a:t>
            </a:r>
          </a:p>
          <a:p>
            <a:pPr marL="0" indent="0">
              <a:lnSpc>
                <a:spcPct val="150000"/>
              </a:lnSpc>
              <a:buNone/>
            </a:pPr>
            <a:r>
              <a:rPr lang="en-US" sz="3200" b="1" dirty="0">
                <a:latin typeface="Times New Roman" panose="02020603050405020304" pitchFamily="18" charset="0"/>
                <a:cs typeface="Times New Roman" panose="02020603050405020304" pitchFamily="18" charset="0"/>
              </a:rPr>
              <a:t>3. Conflict Management Skills</a:t>
            </a:r>
          </a:p>
          <a:p>
            <a:pPr marL="0" indent="0">
              <a:lnSpc>
                <a:spcPct val="150000"/>
              </a:lnSpc>
              <a:buNone/>
            </a:pPr>
            <a:r>
              <a:rPr lang="en-US" sz="3200" b="1" dirty="0">
                <a:latin typeface="Times New Roman" panose="02020603050405020304" pitchFamily="18" charset="0"/>
                <a:cs typeface="Times New Roman" panose="02020603050405020304" pitchFamily="18" charset="0"/>
              </a:rPr>
              <a:t>4. Negotiation and Influencing Skills</a:t>
            </a:r>
          </a:p>
          <a:p>
            <a:pPr marL="0" indent="0">
              <a:lnSpc>
                <a:spcPct val="150000"/>
              </a:lnSpc>
              <a:buNone/>
            </a:pPr>
            <a:r>
              <a:rPr lang="en-US" sz="3200" b="1" dirty="0">
                <a:latin typeface="Times New Roman" panose="02020603050405020304" pitchFamily="18" charset="0"/>
                <a:cs typeface="Times New Roman" panose="02020603050405020304" pitchFamily="18" charset="0"/>
              </a:rPr>
              <a:t>5. Leadership Skills</a:t>
            </a:r>
          </a:p>
          <a:p>
            <a:pPr marL="0" indent="0">
              <a:lnSpc>
                <a:spcPct val="150000"/>
              </a:lnSpc>
              <a:buNone/>
            </a:pPr>
            <a:r>
              <a:rPr lang="en-US" sz="3200" b="1" dirty="0">
                <a:latin typeface="Times New Roman" panose="02020603050405020304" pitchFamily="18" charset="0"/>
                <a:cs typeface="Times New Roman" panose="02020603050405020304" pitchFamily="18" charset="0"/>
              </a:rPr>
              <a:t>6.Team-Building and Motivating Skills</a:t>
            </a:r>
          </a:p>
          <a:p>
            <a:pPr marL="0" indent="0">
              <a:lnSpc>
                <a:spcPct val="150000"/>
              </a:lnSpc>
              <a:buNone/>
            </a:pPr>
            <a:endParaRPr lang="en-US" sz="3200" b="1" dirty="0"/>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868296" y="346453"/>
            <a:ext cx="485503" cy="1344235"/>
          </a:xfrm>
          <a:prstGeom prst="rect">
            <a:avLst/>
          </a:prstGeom>
        </p:spPr>
      </p:pic>
    </p:spTree>
    <p:extLst>
      <p:ext uri="{BB962C8B-B14F-4D97-AF65-F5344CB8AC3E}">
        <p14:creationId xmlns:p14="http://schemas.microsoft.com/office/powerpoint/2010/main" val="389065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1000"/>
                                        <p:tgtEl>
                                          <p:spTgt spid="3">
                                            <p:txEl>
                                              <p:pRg st="1" end="1"/>
                                            </p:txEl>
                                          </p:spTgt>
                                        </p:tgtEl>
                                      </p:cBhvr>
                                    </p:animEffect>
                                    <p:anim calcmode="lin" valueType="num">
                                      <p:cBhvr>
                                        <p:cTn id="3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0"/>
                                        <p:tgtEl>
                                          <p:spTgt spid="3">
                                            <p:txEl>
                                              <p:pRg st="2" end="2"/>
                                            </p:txEl>
                                          </p:spTgt>
                                        </p:tgtEl>
                                      </p:cBhvr>
                                    </p:animEffect>
                                    <p:anim calcmode="lin" valueType="num">
                                      <p:cBhvr>
                                        <p:cTn id="4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1000"/>
                                        <p:tgtEl>
                                          <p:spTgt spid="3">
                                            <p:txEl>
                                              <p:pRg st="3" end="3"/>
                                            </p:txEl>
                                          </p:spTgt>
                                        </p:tgtEl>
                                      </p:cBhvr>
                                    </p:animEffect>
                                    <p:anim calcmode="lin" valueType="num">
                                      <p:cBhvr>
                                        <p:cTn id="4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Effect transition="in" filter="fade">
                                      <p:cBhvr>
                                        <p:cTn id="53" dur="1000"/>
                                        <p:tgtEl>
                                          <p:spTgt spid="3">
                                            <p:txEl>
                                              <p:pRg st="4" end="4"/>
                                            </p:txEl>
                                          </p:spTgt>
                                        </p:tgtEl>
                                      </p:cBhvr>
                                    </p:animEffect>
                                    <p:anim calcmode="lin" valueType="num">
                                      <p:cBhvr>
                                        <p:cTn id="5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fade">
                                      <p:cBhvr>
                                        <p:cTn id="60" dur="1000"/>
                                        <p:tgtEl>
                                          <p:spTgt spid="3">
                                            <p:txEl>
                                              <p:pRg st="5" end="5"/>
                                            </p:txEl>
                                          </p:spTgt>
                                        </p:tgtEl>
                                      </p:cBhvr>
                                    </p:animEffect>
                                    <p:anim calcmode="lin" valueType="num">
                                      <p:cBhvr>
                                        <p:cTn id="6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1. Communication </a:t>
            </a:r>
            <a:r>
              <a:rPr lang="en-US" dirty="0" smtClean="0">
                <a:solidFill>
                  <a:schemeClr val="tx1"/>
                </a:solidFill>
                <a:latin typeface="Times New Roman" panose="02020603050405020304" pitchFamily="18" charset="0"/>
                <a:cs typeface="Times New Roman" panose="02020603050405020304" pitchFamily="18" charset="0"/>
              </a:rPr>
              <a:t>Skills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37806"/>
            <a:ext cx="10515600" cy="4139156"/>
          </a:xfrm>
        </p:spPr>
        <p:txBody>
          <a:bodyPr>
            <a:normAutofit/>
          </a:bodyPr>
          <a:lstStyle/>
          <a:p>
            <a:pPr marL="0" indent="0" algn="just">
              <a:lnSpc>
                <a:spcPct val="150000"/>
              </a:lnSpc>
              <a:buNone/>
            </a:pPr>
            <a:r>
              <a:rPr lang="en-US" sz="3200" b="1" dirty="0" smtClean="0">
                <a:latin typeface="Times New Roman" panose="02020603050405020304" pitchFamily="18" charset="0"/>
                <a:cs typeface="Times New Roman" panose="02020603050405020304" pitchFamily="18" charset="0"/>
              </a:rPr>
              <a:t>One </a:t>
            </a:r>
            <a:r>
              <a:rPr lang="en-US" sz="3200" b="1" dirty="0">
                <a:latin typeface="Times New Roman" panose="02020603050405020304" pitchFamily="18" charset="0"/>
                <a:cs typeface="Times New Roman" panose="02020603050405020304" pitchFamily="18" charset="0"/>
              </a:rPr>
              <a:t>of the single most important characteristics of a first-rate project manager is excellent communication skills. Written and oral communications are the backbone of all successful projects. </a:t>
            </a: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209425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59429"/>
            <a:ext cx="10515600" cy="4217534"/>
          </a:xfrm>
        </p:spPr>
        <p:txBody>
          <a:bodyPr>
            <a:normAutofit/>
          </a:bodyPr>
          <a:lstStyle/>
          <a:p>
            <a:pPr marL="0" indent="0" algn="just">
              <a:lnSpc>
                <a:spcPct val="150000"/>
              </a:lnSpc>
              <a:buNone/>
            </a:pPr>
            <a:r>
              <a:rPr lang="en-US" sz="3200" b="1" dirty="0">
                <a:latin typeface="Times New Roman" panose="02020603050405020304" pitchFamily="18" charset="0"/>
                <a:cs typeface="Times New Roman" panose="02020603050405020304" pitchFamily="18" charset="0"/>
              </a:rPr>
              <a:t>Organizational and planning skills are closely related and probably the most important skills, after communication skills, a project manager can possess. Organization takes </a:t>
            </a:r>
            <a:r>
              <a:rPr lang="en-US" sz="3200" b="1" dirty="0" smtClean="0">
                <a:latin typeface="Times New Roman" panose="02020603050405020304" pitchFamily="18" charset="0"/>
                <a:cs typeface="Times New Roman" panose="02020603050405020304" pitchFamily="18" charset="0"/>
              </a:rPr>
              <a:t>on many </a:t>
            </a:r>
            <a:r>
              <a:rPr lang="en-US" sz="3200" b="1" dirty="0">
                <a:latin typeface="Times New Roman" panose="02020603050405020304" pitchFamily="18" charset="0"/>
                <a:cs typeface="Times New Roman" panose="02020603050405020304" pitchFamily="18" charset="0"/>
              </a:rPr>
              <a:t>forms. </a:t>
            </a:r>
          </a:p>
        </p:txBody>
      </p:sp>
      <p:sp>
        <p:nvSpPr>
          <p:cNvPr id="6" name="Title 1"/>
          <p:cNvSpPr>
            <a:spLocks noGrp="1"/>
          </p:cNvSpPr>
          <p:nvPr>
            <p:ph type="title"/>
          </p:nvPr>
        </p:nvSpPr>
        <p:spPr>
          <a:xfrm>
            <a:off x="838200" y="365125"/>
            <a:ext cx="10515600"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2. Organizational and Planning Skills</a:t>
            </a: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071462" y="346453"/>
            <a:ext cx="1282337" cy="1344235"/>
          </a:xfrm>
          <a:prstGeom prst="rect">
            <a:avLst/>
          </a:prstGeom>
        </p:spPr>
      </p:pic>
    </p:spTree>
    <p:extLst>
      <p:ext uri="{BB962C8B-B14F-4D97-AF65-F5344CB8AC3E}">
        <p14:creationId xmlns:p14="http://schemas.microsoft.com/office/powerpoint/2010/main" val="127560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29245"/>
            <a:ext cx="10515600" cy="4047717"/>
          </a:xfrm>
        </p:spPr>
        <p:txBody>
          <a:bodyPr>
            <a:normAutofit/>
          </a:bodyPr>
          <a:lstStyle/>
          <a:p>
            <a:pPr marL="0" indent="0" algn="just">
              <a:lnSpc>
                <a:spcPct val="150000"/>
              </a:lnSpc>
              <a:buNone/>
            </a:pPr>
            <a:r>
              <a:rPr lang="en-US" sz="3200" b="1" dirty="0" smtClean="0">
                <a:latin typeface="Times New Roman" panose="02020603050405020304" pitchFamily="18" charset="0"/>
                <a:cs typeface="Times New Roman" panose="02020603050405020304" pitchFamily="18" charset="0"/>
              </a:rPr>
              <a:t>Show </a:t>
            </a:r>
            <a:r>
              <a:rPr lang="en-US" sz="3200" b="1" dirty="0">
                <a:latin typeface="Times New Roman" panose="02020603050405020304" pitchFamily="18" charset="0"/>
                <a:cs typeface="Times New Roman" panose="02020603050405020304" pitchFamily="18" charset="0"/>
              </a:rPr>
              <a:t>me a project, and I’ll show you problems. All projects have some problems, as does, in fact, much of everyday life. </a:t>
            </a:r>
          </a:p>
        </p:txBody>
      </p:sp>
      <p:sp>
        <p:nvSpPr>
          <p:cNvPr id="4" name="Title 1"/>
          <p:cNvSpPr>
            <a:spLocks noGrp="1"/>
          </p:cNvSpPr>
          <p:nvPr>
            <p:ph type="title"/>
          </p:nvPr>
        </p:nvSpPr>
        <p:spPr>
          <a:xfrm>
            <a:off x="838200" y="365125"/>
            <a:ext cx="10515600"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3. Conflict Management Skills</a:t>
            </a: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415866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6365"/>
            <a:ext cx="10515600" cy="4230597"/>
          </a:xfrm>
        </p:spPr>
        <p:txBody>
          <a:bodyPr>
            <a:normAutofit/>
          </a:bodyPr>
          <a:lstStyle/>
          <a:p>
            <a:pPr marL="0" indent="0" algn="just">
              <a:lnSpc>
                <a:spcPct val="150000"/>
              </a:lnSpc>
              <a:buNone/>
            </a:pPr>
            <a:r>
              <a:rPr lang="en-US" sz="3200" b="1" dirty="0" smtClean="0">
                <a:latin typeface="Times New Roman" panose="02020603050405020304" pitchFamily="18" charset="0"/>
                <a:cs typeface="Times New Roman" panose="02020603050405020304" pitchFamily="18" charset="0"/>
              </a:rPr>
              <a:t>Effective </a:t>
            </a:r>
            <a:r>
              <a:rPr lang="en-US" sz="3200" b="1" dirty="0">
                <a:latin typeface="Times New Roman" panose="02020603050405020304" pitchFamily="18" charset="0"/>
                <a:cs typeface="Times New Roman" panose="02020603050405020304" pitchFamily="18" charset="0"/>
              </a:rPr>
              <a:t>problem solving requires negotiation and influencing skills. We all utilize negotiation skills in one form or another every day. </a:t>
            </a:r>
          </a:p>
        </p:txBody>
      </p:sp>
      <p:sp>
        <p:nvSpPr>
          <p:cNvPr id="4" name="Title 1"/>
          <p:cNvSpPr>
            <a:spLocks noGrp="1"/>
          </p:cNvSpPr>
          <p:nvPr>
            <p:ph type="title"/>
          </p:nvPr>
        </p:nvSpPr>
        <p:spPr>
          <a:xfrm>
            <a:off x="838200" y="365125"/>
            <a:ext cx="10515600"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4. Negotiation and Influencing Skills</a:t>
            </a: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9875520" y="346453"/>
            <a:ext cx="1478280" cy="1344235"/>
          </a:xfrm>
          <a:prstGeom prst="rect">
            <a:avLst/>
          </a:prstGeom>
        </p:spPr>
      </p:pic>
    </p:spTree>
    <p:extLst>
      <p:ext uri="{BB962C8B-B14F-4D97-AF65-F5344CB8AC3E}">
        <p14:creationId xmlns:p14="http://schemas.microsoft.com/office/powerpoint/2010/main" val="372260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0857411" cy="4862558"/>
          </a:xfrm>
        </p:spPr>
        <p:txBody>
          <a:bodyPr>
            <a:noAutofit/>
          </a:bodyPr>
          <a:lstStyle/>
          <a:p>
            <a:pPr marL="0" indent="0" algn="just">
              <a:lnSpc>
                <a:spcPct val="150000"/>
              </a:lnSpc>
              <a:buNone/>
            </a:pPr>
            <a:r>
              <a:rPr lang="en-US" sz="3200" b="1" dirty="0" smtClean="0">
                <a:latin typeface="Times New Roman" panose="02020603050405020304" pitchFamily="18" charset="0"/>
                <a:cs typeface="Times New Roman" panose="02020603050405020304" pitchFamily="18" charset="0"/>
              </a:rPr>
              <a:t>Leaders </a:t>
            </a:r>
            <a:r>
              <a:rPr lang="en-US" sz="3200" b="1" dirty="0">
                <a:latin typeface="Times New Roman" panose="02020603050405020304" pitchFamily="18" charset="0"/>
                <a:cs typeface="Times New Roman" panose="02020603050405020304" pitchFamily="18" charset="0"/>
              </a:rPr>
              <a:t>and managers are not synonymous terms. Leaders impart vision, gain consensus for strategic goals, establish direction, and inspire and motivate others. Managers focus on results and are concerned with getting the job done according to the requirements. </a:t>
            </a:r>
          </a:p>
        </p:txBody>
      </p:sp>
      <p:sp>
        <p:nvSpPr>
          <p:cNvPr id="4" name="Title 1"/>
          <p:cNvSpPr>
            <a:spLocks noGrp="1"/>
          </p:cNvSpPr>
          <p:nvPr>
            <p:ph type="title"/>
          </p:nvPr>
        </p:nvSpPr>
        <p:spPr>
          <a:xfrm>
            <a:off x="838200" y="365125"/>
            <a:ext cx="10515600" cy="1325563"/>
          </a:xfrm>
          <a:solidFill>
            <a:schemeClr val="accent2"/>
          </a:solidFill>
        </p:spPr>
        <p:txBody>
          <a:bodyPr>
            <a:normAutofit/>
          </a:bodyPr>
          <a:lstStyle/>
          <a:p>
            <a:r>
              <a:rPr lang="en-US" dirty="0">
                <a:solidFill>
                  <a:schemeClr val="tx1"/>
                </a:solidFill>
                <a:latin typeface="Times New Roman" panose="02020603050405020304" pitchFamily="18" charset="0"/>
                <a:cs typeface="Times New Roman" panose="02020603050405020304" pitchFamily="18" charset="0"/>
              </a:rPr>
              <a:t>5. Leadership Skills</a:t>
            </a: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2063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5625"/>
            <a:ext cx="10792097" cy="4588238"/>
          </a:xfrm>
        </p:spPr>
        <p:txBody>
          <a:bodyPr>
            <a:normAutofit/>
          </a:bodyPr>
          <a:lstStyle/>
          <a:p>
            <a:pPr marL="0" indent="0" algn="just">
              <a:lnSpc>
                <a:spcPct val="150000"/>
              </a:lnSpc>
              <a:buNone/>
            </a:pPr>
            <a:r>
              <a:rPr lang="en-US" sz="3200" b="1" dirty="0" smtClean="0">
                <a:latin typeface="Times New Roman" panose="02020603050405020304" pitchFamily="18" charset="0"/>
                <a:cs typeface="Times New Roman" panose="02020603050405020304" pitchFamily="18" charset="0"/>
              </a:rPr>
              <a:t>Project </a:t>
            </a:r>
            <a:r>
              <a:rPr lang="en-US" sz="3200" b="1" dirty="0">
                <a:latin typeface="Times New Roman" panose="02020603050405020304" pitchFamily="18" charset="0"/>
                <a:cs typeface="Times New Roman" panose="02020603050405020304" pitchFamily="18" charset="0"/>
              </a:rPr>
              <a:t>managers will rely heavily on team-building and motivational skills. Teams are often formed with people from different parts of the organization. These people might </a:t>
            </a:r>
            <a:r>
              <a:rPr lang="en-US" sz="3200" b="1" dirty="0" smtClean="0">
                <a:latin typeface="Times New Roman" panose="02020603050405020304" pitchFamily="18" charset="0"/>
                <a:cs typeface="Times New Roman" panose="02020603050405020304" pitchFamily="18" charset="0"/>
              </a:rPr>
              <a:t>or might </a:t>
            </a:r>
            <a:r>
              <a:rPr lang="en-US" sz="3200" b="1" dirty="0">
                <a:latin typeface="Times New Roman" panose="02020603050405020304" pitchFamily="18" charset="0"/>
                <a:cs typeface="Times New Roman" panose="02020603050405020304" pitchFamily="18" charset="0"/>
              </a:rPr>
              <a:t>not have worked together before, so some component of team-building groundwork might involve the project manager. </a:t>
            </a:r>
          </a:p>
        </p:txBody>
      </p:sp>
      <p:sp>
        <p:nvSpPr>
          <p:cNvPr id="4" name="Title 1"/>
          <p:cNvSpPr>
            <a:spLocks noGrp="1"/>
          </p:cNvSpPr>
          <p:nvPr>
            <p:ph type="title"/>
          </p:nvPr>
        </p:nvSpPr>
        <p:spPr>
          <a:xfrm>
            <a:off x="838200" y="365125"/>
            <a:ext cx="10515600"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6.Team-Building and Motivating Skills</a:t>
            </a:r>
          </a:p>
        </p:txBody>
      </p:sp>
      <p:pic>
        <p:nvPicPr>
          <p:cNvPr id="5" name="Picture 4"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358846" y="346453"/>
            <a:ext cx="994954" cy="1344235"/>
          </a:xfrm>
          <a:prstGeom prst="rect">
            <a:avLst/>
          </a:prstGeom>
        </p:spPr>
      </p:pic>
    </p:spTree>
    <p:extLst>
      <p:ext uri="{BB962C8B-B14F-4D97-AF65-F5344CB8AC3E}">
        <p14:creationId xmlns:p14="http://schemas.microsoft.com/office/powerpoint/2010/main" val="117702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normAutofit/>
          </a:bodyPr>
          <a:lstStyle/>
          <a:p>
            <a:r>
              <a:rPr lang="en-US" altLang="en-US" dirty="0">
                <a:solidFill>
                  <a:schemeClr val="tx1"/>
                </a:solidFill>
                <a:latin typeface="Times New Roman" panose="02020603050405020304" pitchFamily="18" charset="0"/>
                <a:cs typeface="Times New Roman" panose="02020603050405020304" pitchFamily="18" charset="0"/>
              </a:rPr>
              <a:t>Measures of Project Success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13954" y="1825624"/>
            <a:ext cx="10739846" cy="4640489"/>
          </a:xfrm>
        </p:spPr>
        <p:txBody>
          <a:bodyPr>
            <a:normAutofit lnSpcReduction="10000"/>
          </a:bodyPr>
          <a:lstStyle/>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1. The </a:t>
            </a:r>
            <a:r>
              <a:rPr lang="en-US" altLang="en-US" sz="3200" b="1" dirty="0">
                <a:latin typeface="Times New Roman" panose="02020603050405020304" pitchFamily="18" charset="0"/>
                <a:cs typeface="Times New Roman" panose="02020603050405020304" pitchFamily="18" charset="0"/>
              </a:rPr>
              <a:t>resulting information system is acceptable to the customer.</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2. The </a:t>
            </a:r>
            <a:r>
              <a:rPr lang="en-US" altLang="en-US" sz="3200" b="1" dirty="0">
                <a:latin typeface="Times New Roman" panose="02020603050405020304" pitchFamily="18" charset="0"/>
                <a:cs typeface="Times New Roman" panose="02020603050405020304" pitchFamily="18" charset="0"/>
              </a:rPr>
              <a:t>system was delivered “on </a:t>
            </a:r>
            <a:r>
              <a:rPr lang="en-US" altLang="en-US" sz="3200" b="1" dirty="0" smtClean="0">
                <a:latin typeface="Times New Roman" panose="02020603050405020304" pitchFamily="18" charset="0"/>
                <a:cs typeface="Times New Roman" panose="02020603050405020304" pitchFamily="18" charset="0"/>
              </a:rPr>
              <a:t>time.”</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3. The system was delivered “within budget.”</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4. The </a:t>
            </a:r>
            <a:r>
              <a:rPr lang="en-US" altLang="en-US" sz="3200" b="1" dirty="0">
                <a:latin typeface="Times New Roman" panose="02020603050405020304" pitchFamily="18" charset="0"/>
                <a:cs typeface="Times New Roman" panose="02020603050405020304" pitchFamily="18" charset="0"/>
              </a:rPr>
              <a:t>system development process had a minimal impact on ongoing business operations.</a:t>
            </a:r>
            <a:r>
              <a:rPr lang="en-US" altLang="en-US" sz="3200" b="1" dirty="0">
                <a:latin typeface="Times New Roman" panose="02020603050405020304" pitchFamily="18" charset="0"/>
              </a:rPr>
              <a:t> </a:t>
            </a:r>
          </a:p>
          <a:p>
            <a:pPr marL="0" indent="0">
              <a:lnSpc>
                <a:spcPct val="150000"/>
              </a:lnSpc>
              <a:buNone/>
            </a:pPr>
            <a:endParaRPr lang="en-US" sz="3200" b="1" dirty="0"/>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2736194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1000"/>
                                        <p:tgtEl>
                                          <p:spTgt spid="3">
                                            <p:txEl>
                                              <p:pRg st="1" end="1"/>
                                            </p:txEl>
                                          </p:spTgt>
                                        </p:tgtEl>
                                      </p:cBhvr>
                                    </p:animEffect>
                                    <p:anim calcmode="lin" valueType="num">
                                      <p:cBhvr>
                                        <p:cTn id="3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0"/>
                                        <p:tgtEl>
                                          <p:spTgt spid="3">
                                            <p:txEl>
                                              <p:pRg st="2" end="2"/>
                                            </p:txEl>
                                          </p:spTgt>
                                        </p:tgtEl>
                                      </p:cBhvr>
                                    </p:animEffect>
                                    <p:anim calcmode="lin" valueType="num">
                                      <p:cBhvr>
                                        <p:cTn id="4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1000"/>
                                        <p:tgtEl>
                                          <p:spTgt spid="3">
                                            <p:txEl>
                                              <p:pRg st="3" end="3"/>
                                            </p:txEl>
                                          </p:spTgt>
                                        </p:tgtEl>
                                      </p:cBhvr>
                                    </p:animEffect>
                                    <p:anim calcmode="lin" valueType="num">
                                      <p:cBhvr>
                                        <p:cTn id="4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Why is Project Management Important?</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15737"/>
            <a:ext cx="10515600" cy="4911634"/>
          </a:xfrm>
        </p:spPr>
        <p:txBody>
          <a:bodyPr>
            <a:normAutofit lnSpcReduction="10000"/>
          </a:bodyPr>
          <a:lstStyle/>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1. Enables </a:t>
            </a:r>
            <a:r>
              <a:rPr lang="en-US" altLang="en-US" sz="3200" b="1" dirty="0">
                <a:latin typeface="Times New Roman" panose="02020603050405020304" pitchFamily="18" charset="0"/>
                <a:cs typeface="Times New Roman" panose="02020603050405020304" pitchFamily="18" charset="0"/>
              </a:rPr>
              <a:t>us to map out a course of action or work plan</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2. Helps </a:t>
            </a:r>
            <a:r>
              <a:rPr lang="en-US" altLang="en-US" sz="3200" b="1" dirty="0">
                <a:latin typeface="Times New Roman" panose="02020603050405020304" pitchFamily="18" charset="0"/>
                <a:cs typeface="Times New Roman" panose="02020603050405020304" pitchFamily="18" charset="0"/>
              </a:rPr>
              <a:t>us to think  systematically and thoroughly</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3. Unique </a:t>
            </a:r>
            <a:r>
              <a:rPr lang="en-US" altLang="en-US" sz="3200" b="1" dirty="0">
                <a:latin typeface="Times New Roman" panose="02020603050405020304" pitchFamily="18" charset="0"/>
                <a:cs typeface="Times New Roman" panose="02020603050405020304" pitchFamily="18" charset="0"/>
              </a:rPr>
              <a:t>Task</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4. Specific </a:t>
            </a:r>
            <a:r>
              <a:rPr lang="en-US" altLang="en-US" sz="3200" b="1" dirty="0">
                <a:latin typeface="Times New Roman" panose="02020603050405020304" pitchFamily="18" charset="0"/>
                <a:cs typeface="Times New Roman" panose="02020603050405020304" pitchFamily="18" charset="0"/>
              </a:rPr>
              <a:t>Objective</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5. Variety </a:t>
            </a:r>
            <a:r>
              <a:rPr lang="en-US" altLang="en-US" sz="3200" b="1" dirty="0">
                <a:latin typeface="Times New Roman" panose="02020603050405020304" pitchFamily="18" charset="0"/>
                <a:cs typeface="Times New Roman" panose="02020603050405020304" pitchFamily="18" charset="0"/>
              </a:rPr>
              <a:t>of Resources</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6. Time </a:t>
            </a:r>
            <a:r>
              <a:rPr lang="en-US" altLang="en-US" sz="3200" b="1" dirty="0">
                <a:latin typeface="Times New Roman" panose="02020603050405020304" pitchFamily="18" charset="0"/>
                <a:cs typeface="Times New Roman" panose="02020603050405020304" pitchFamily="18" charset="0"/>
              </a:rPr>
              <a:t>bound</a:t>
            </a: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776856" y="346453"/>
            <a:ext cx="576943" cy="1344235"/>
          </a:xfrm>
          <a:prstGeom prst="rect">
            <a:avLst/>
          </a:prstGeom>
        </p:spPr>
      </p:pic>
    </p:spTree>
    <p:extLst>
      <p:ext uri="{BB962C8B-B14F-4D97-AF65-F5344CB8AC3E}">
        <p14:creationId xmlns:p14="http://schemas.microsoft.com/office/powerpoint/2010/main" val="316652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50829" cy="1169011"/>
          </a:xfrm>
          <a:solidFill>
            <a:schemeClr val="accent4"/>
          </a:solidFill>
        </p:spPr>
        <p:txBody>
          <a:bodyPr>
            <a:normAutofit/>
          </a:bodyPr>
          <a:lstStyle/>
          <a:p>
            <a:r>
              <a:rPr lang="en-US" dirty="0" smtClean="0">
                <a:solidFill>
                  <a:schemeClr val="tx1"/>
                </a:solidFill>
                <a:latin typeface="Times New Roman" panose="02020603050405020304" pitchFamily="18" charset="0"/>
                <a:cs typeface="Times New Roman" panose="02020603050405020304" pitchFamily="18" charset="0"/>
              </a:rPr>
              <a:t>formal structure of projects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44137" y="1690688"/>
            <a:ext cx="10909663" cy="4919117"/>
          </a:xfrm>
        </p:spPr>
        <p:txBody>
          <a:bodyPr/>
          <a:lstStyle/>
          <a:p>
            <a:pPr marL="0" indent="0">
              <a:buNone/>
            </a:pPr>
            <a:endParaRPr lang="en-US" b="1" kern="10" dirty="0" smtClean="0">
              <a:ln w="9525">
                <a:solidFill>
                  <a:srgbClr val="000000"/>
                </a:solidFill>
                <a:round/>
                <a:headEnd/>
                <a:tailEnd/>
              </a:ln>
              <a:solidFill>
                <a:srgbClr val="003399"/>
              </a:solidFill>
              <a:latin typeface="Georgia" panose="02040502050405020303" pitchFamily="18" charset="0"/>
            </a:endParaRPr>
          </a:p>
          <a:p>
            <a:pPr marL="0" indent="0">
              <a:buNone/>
            </a:pPr>
            <a:r>
              <a:rPr lang="en-US" kern="10" dirty="0" smtClean="0">
                <a:ln w="9525">
                  <a:solidFill>
                    <a:srgbClr val="666699"/>
                  </a:solidFill>
                  <a:round/>
                  <a:headEnd/>
                  <a:tailEnd/>
                </a:ln>
                <a:solidFill>
                  <a:srgbClr val="FF0000"/>
                </a:solidFill>
                <a:latin typeface="Georgia" panose="02040502050405020303" pitchFamily="18" charset="0"/>
              </a:rPr>
              <a:t>   </a:t>
            </a:r>
            <a:r>
              <a:rPr lang="en-US" kern="10" dirty="0" smtClean="0">
                <a:ln w="9525">
                  <a:solidFill>
                    <a:srgbClr val="666699"/>
                  </a:solidFill>
                  <a:round/>
                  <a:headEnd/>
                  <a:tailEnd/>
                </a:ln>
                <a:latin typeface="Georgia" panose="02040502050405020303" pitchFamily="18" charset="0"/>
              </a:rPr>
              <a:t>Sponsor</a:t>
            </a:r>
            <a:endParaRPr lang="en-US" kern="10" dirty="0">
              <a:ln w="9525">
                <a:solidFill>
                  <a:srgbClr val="666699"/>
                </a:solidFill>
                <a:round/>
                <a:headEnd/>
                <a:tailEnd/>
              </a:ln>
              <a:latin typeface="Georgia" panose="02040502050405020303" pitchFamily="18" charset="0"/>
            </a:endParaRPr>
          </a:p>
          <a:p>
            <a:pPr marL="0" indent="0">
              <a:buNone/>
            </a:pPr>
            <a:endParaRPr lang="en-US" b="1" kern="10" dirty="0" smtClean="0">
              <a:ln w="9525">
                <a:solidFill>
                  <a:srgbClr val="000000"/>
                </a:solidFill>
                <a:round/>
                <a:headEnd/>
                <a:tailEnd/>
              </a:ln>
              <a:solidFill>
                <a:srgbClr val="003399"/>
              </a:solidFill>
              <a:latin typeface="Georgia" panose="02040502050405020303" pitchFamily="18" charset="0"/>
            </a:endParaRPr>
          </a:p>
          <a:p>
            <a:pPr marL="0" indent="0">
              <a:buNone/>
            </a:pPr>
            <a:r>
              <a:rPr lang="en-US" kern="10" dirty="0" smtClean="0">
                <a:ln w="9525">
                  <a:solidFill>
                    <a:srgbClr val="666699"/>
                  </a:solidFill>
                  <a:round/>
                  <a:headEnd/>
                  <a:tailEnd/>
                </a:ln>
                <a:latin typeface="Georgia" panose="02040502050405020303" pitchFamily="18" charset="0"/>
              </a:rPr>
              <a:t>Project Board </a:t>
            </a:r>
            <a:endParaRPr lang="en-US" kern="10" dirty="0">
              <a:ln w="9525">
                <a:solidFill>
                  <a:srgbClr val="666699"/>
                </a:solidFill>
                <a:round/>
                <a:headEnd/>
                <a:tailEnd/>
              </a:ln>
              <a:latin typeface="Georgia" panose="02040502050405020303" pitchFamily="18" charset="0"/>
            </a:endParaRPr>
          </a:p>
          <a:p>
            <a:pPr marL="0" indent="0">
              <a:buNone/>
            </a:pPr>
            <a:endParaRPr lang="en-US" b="1" kern="10" dirty="0" smtClean="0">
              <a:ln w="9525">
                <a:solidFill>
                  <a:srgbClr val="000000"/>
                </a:solidFill>
                <a:round/>
                <a:headEnd/>
                <a:tailEnd/>
              </a:ln>
              <a:solidFill>
                <a:srgbClr val="003399"/>
              </a:solidFill>
              <a:latin typeface="Georgia" panose="02040502050405020303" pitchFamily="18" charset="0"/>
            </a:endParaRPr>
          </a:p>
          <a:p>
            <a:pPr marL="0" indent="0">
              <a:buNone/>
            </a:pPr>
            <a:r>
              <a:rPr lang="en-US" kern="10" dirty="0" smtClean="0">
                <a:ln w="9525">
                  <a:solidFill>
                    <a:srgbClr val="666699"/>
                  </a:solidFill>
                  <a:round/>
                  <a:headEnd/>
                  <a:tailEnd/>
                </a:ln>
                <a:latin typeface="Georgia" panose="02040502050405020303" pitchFamily="18" charset="0"/>
              </a:rPr>
              <a:t>Project Manager</a:t>
            </a:r>
          </a:p>
          <a:p>
            <a:pPr marL="0" indent="0">
              <a:buNone/>
            </a:pPr>
            <a:endParaRPr lang="en-US" sz="2000" dirty="0">
              <a:solidFill>
                <a:srgbClr val="FFCC00"/>
              </a:solidFill>
              <a:latin typeface="Comic Sans MS" panose="030F0702030302020204" pitchFamily="66" charset="0"/>
            </a:endParaRPr>
          </a:p>
          <a:p>
            <a:pPr marL="0" indent="0">
              <a:buNone/>
            </a:pPr>
            <a:r>
              <a:rPr lang="en-US" kern="10" dirty="0">
                <a:ln w="9525">
                  <a:solidFill>
                    <a:srgbClr val="666699"/>
                  </a:solidFill>
                  <a:round/>
                  <a:headEnd/>
                  <a:tailEnd/>
                </a:ln>
                <a:latin typeface="Georgia" panose="02040502050405020303" pitchFamily="18" charset="0"/>
              </a:rPr>
              <a:t>Project </a:t>
            </a:r>
            <a:r>
              <a:rPr lang="en-US" kern="10" dirty="0" smtClean="0">
                <a:ln w="9525">
                  <a:solidFill>
                    <a:srgbClr val="666699"/>
                  </a:solidFill>
                  <a:round/>
                  <a:headEnd/>
                  <a:tailEnd/>
                </a:ln>
                <a:latin typeface="Georgia" panose="02040502050405020303" pitchFamily="18" charset="0"/>
              </a:rPr>
              <a:t>Team </a:t>
            </a:r>
            <a:endParaRPr lang="en-US" kern="10" dirty="0">
              <a:ln w="9525">
                <a:solidFill>
                  <a:srgbClr val="666699"/>
                </a:solidFill>
                <a:round/>
                <a:headEnd/>
                <a:tailEnd/>
              </a:ln>
              <a:latin typeface="Georgia" panose="02040502050405020303" pitchFamily="18" charset="0"/>
            </a:endParaRPr>
          </a:p>
          <a:p>
            <a:pPr marL="0" indent="0">
              <a:buNone/>
            </a:pPr>
            <a:endParaRPr lang="en-US" dirty="0"/>
          </a:p>
        </p:txBody>
      </p:sp>
      <p:sp>
        <p:nvSpPr>
          <p:cNvPr id="7" name="Rectangle 11"/>
          <p:cNvSpPr>
            <a:spLocks noChangeArrowheads="1"/>
          </p:cNvSpPr>
          <p:nvPr/>
        </p:nvSpPr>
        <p:spPr bwMode="auto">
          <a:xfrm>
            <a:off x="5143177" y="3496196"/>
            <a:ext cx="4153989" cy="533400"/>
          </a:xfrm>
          <a:prstGeom prst="rect">
            <a:avLst/>
          </a:prstGeom>
          <a:solidFill>
            <a:srgbClr val="0000FF"/>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0000FF"/>
            </a:extrusionClr>
            <a:contourClr>
              <a:srgbClr val="0000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en-US" sz="2000" dirty="0">
                <a:solidFill>
                  <a:srgbClr val="FFCC00"/>
                </a:solidFill>
                <a:latin typeface="Comic Sans MS" panose="030F0702030302020204" pitchFamily="66" charset="0"/>
              </a:rPr>
              <a:t>Operations Managers</a:t>
            </a:r>
          </a:p>
        </p:txBody>
      </p:sp>
      <p:grpSp>
        <p:nvGrpSpPr>
          <p:cNvPr id="8" name="Group 28"/>
          <p:cNvGrpSpPr>
            <a:grpSpLocks/>
          </p:cNvGrpSpPr>
          <p:nvPr/>
        </p:nvGrpSpPr>
        <p:grpSpPr bwMode="auto">
          <a:xfrm>
            <a:off x="5068388" y="4639491"/>
            <a:ext cx="4038600" cy="533400"/>
            <a:chOff x="2880" y="2928"/>
            <a:chExt cx="2592" cy="384"/>
          </a:xfrm>
        </p:grpSpPr>
        <p:sp>
          <p:nvSpPr>
            <p:cNvPr id="9" name="Rectangle 13"/>
            <p:cNvSpPr>
              <a:spLocks noChangeArrowheads="1"/>
            </p:cNvSpPr>
            <p:nvPr/>
          </p:nvSpPr>
          <p:spPr bwMode="auto">
            <a:xfrm>
              <a:off x="2880" y="2928"/>
              <a:ext cx="2592" cy="384"/>
            </a:xfrm>
            <a:prstGeom prst="rect">
              <a:avLst/>
            </a:prstGeom>
            <a:solidFill>
              <a:srgbClr val="FFCC00"/>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0" name="Text Box 14"/>
            <p:cNvSpPr txBox="1">
              <a:spLocks noChangeArrowheads="1"/>
            </p:cNvSpPr>
            <p:nvPr/>
          </p:nvSpPr>
          <p:spPr bwMode="auto">
            <a:xfrm>
              <a:off x="2928" y="3024"/>
              <a:ext cx="2160"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2000" dirty="0">
                  <a:solidFill>
                    <a:srgbClr val="008000"/>
                  </a:solidFill>
                  <a:latin typeface="Comic Sans MS" panose="030F0702030302020204" pitchFamily="66" charset="0"/>
                </a:rPr>
                <a:t>Ship’s Captain</a:t>
              </a:r>
              <a:endParaRPr lang="en-US" altLang="en-US" sz="2000" dirty="0">
                <a:solidFill>
                  <a:srgbClr val="FF0000"/>
                </a:solidFill>
                <a:latin typeface="Comic Sans MS" panose="030F0702030302020204" pitchFamily="66" charset="0"/>
              </a:endParaRPr>
            </a:p>
          </p:txBody>
        </p:sp>
      </p:grpSp>
      <p:grpSp>
        <p:nvGrpSpPr>
          <p:cNvPr id="11" name="Group 29"/>
          <p:cNvGrpSpPr>
            <a:grpSpLocks/>
          </p:cNvGrpSpPr>
          <p:nvPr/>
        </p:nvGrpSpPr>
        <p:grpSpPr bwMode="auto">
          <a:xfrm>
            <a:off x="4781004" y="5626235"/>
            <a:ext cx="4663440" cy="530225"/>
            <a:chOff x="2880" y="3648"/>
            <a:chExt cx="2592" cy="288"/>
          </a:xfrm>
        </p:grpSpPr>
        <p:sp>
          <p:nvSpPr>
            <p:cNvPr id="12" name="Rectangle 15"/>
            <p:cNvSpPr>
              <a:spLocks noChangeArrowheads="1"/>
            </p:cNvSpPr>
            <p:nvPr/>
          </p:nvSpPr>
          <p:spPr bwMode="auto">
            <a:xfrm>
              <a:off x="2880" y="3648"/>
              <a:ext cx="2592" cy="288"/>
            </a:xfrm>
            <a:prstGeom prst="rect">
              <a:avLst/>
            </a:prstGeom>
            <a:solidFill>
              <a:schemeClr val="hlink"/>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hlink"/>
              </a:extrusionClr>
              <a:contourClr>
                <a:schemeClr val="hlink"/>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3" name="Text Box 16"/>
            <p:cNvSpPr txBox="1">
              <a:spLocks noChangeArrowheads="1"/>
            </p:cNvSpPr>
            <p:nvPr/>
          </p:nvSpPr>
          <p:spPr bwMode="auto">
            <a:xfrm>
              <a:off x="3124" y="3696"/>
              <a:ext cx="2060" cy="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2000" dirty="0">
                  <a:solidFill>
                    <a:srgbClr val="FFCC00"/>
                  </a:solidFill>
                  <a:latin typeface="Comic Sans MS" panose="030F0702030302020204" pitchFamily="66" charset="0"/>
                </a:rPr>
                <a:t>Ship’s Crew</a:t>
              </a:r>
            </a:p>
          </p:txBody>
        </p:sp>
      </p:grpSp>
      <p:grpSp>
        <p:nvGrpSpPr>
          <p:cNvPr id="14" name="Group 27"/>
          <p:cNvGrpSpPr>
            <a:grpSpLocks/>
          </p:cNvGrpSpPr>
          <p:nvPr/>
        </p:nvGrpSpPr>
        <p:grpSpPr bwMode="auto">
          <a:xfrm>
            <a:off x="4710942" y="2144032"/>
            <a:ext cx="4724400" cy="854075"/>
            <a:chOff x="2352" y="1488"/>
            <a:chExt cx="2976" cy="538"/>
          </a:xfrm>
        </p:grpSpPr>
        <p:sp>
          <p:nvSpPr>
            <p:cNvPr id="15" name="Rectangle 9"/>
            <p:cNvSpPr>
              <a:spLocks noChangeArrowheads="1"/>
            </p:cNvSpPr>
            <p:nvPr/>
          </p:nvSpPr>
          <p:spPr bwMode="auto">
            <a:xfrm>
              <a:off x="2352" y="1488"/>
              <a:ext cx="2928" cy="528"/>
            </a:xfrm>
            <a:prstGeom prst="rect">
              <a:avLst/>
            </a:prstGeom>
            <a:solidFill>
              <a:schemeClr val="accent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6" name="Text Box 10"/>
            <p:cNvSpPr txBox="1">
              <a:spLocks noChangeArrowheads="1"/>
            </p:cNvSpPr>
            <p:nvPr/>
          </p:nvSpPr>
          <p:spPr bwMode="auto">
            <a:xfrm>
              <a:off x="2544" y="1488"/>
              <a:ext cx="2784"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50000"/>
                </a:spcBef>
              </a:pPr>
              <a:r>
                <a:rPr lang="en-US" altLang="en-US" sz="2000" dirty="0">
                  <a:solidFill>
                    <a:srgbClr val="FFCC00"/>
                  </a:solidFill>
                  <a:latin typeface="Comic Sans MS" panose="030F0702030302020204" pitchFamily="66" charset="0"/>
                </a:rPr>
                <a:t>Managing Director</a:t>
              </a:r>
            </a:p>
            <a:p>
              <a:pPr algn="ctr">
                <a:spcBef>
                  <a:spcPct val="50000"/>
                </a:spcBef>
              </a:pPr>
              <a:r>
                <a:rPr lang="en-US" altLang="en-US" sz="2000" dirty="0">
                  <a:solidFill>
                    <a:srgbClr val="FFCC00"/>
                  </a:solidFill>
                  <a:latin typeface="Comic Sans MS" panose="030F0702030302020204" pitchFamily="66" charset="0"/>
                </a:rPr>
                <a:t>controls resources and programme</a:t>
              </a:r>
            </a:p>
          </p:txBody>
        </p:sp>
      </p:grpSp>
      <p:sp>
        <p:nvSpPr>
          <p:cNvPr id="17" name="AutoShape 17"/>
          <p:cNvSpPr>
            <a:spLocks noChangeArrowheads="1"/>
          </p:cNvSpPr>
          <p:nvPr/>
        </p:nvSpPr>
        <p:spPr bwMode="auto">
          <a:xfrm>
            <a:off x="1114423" y="2672068"/>
            <a:ext cx="485775" cy="457200"/>
          </a:xfrm>
          <a:prstGeom prst="upDownArrow">
            <a:avLst>
              <a:gd name="adj1" fmla="val 50000"/>
              <a:gd name="adj2" fmla="val 2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8" name="AutoShape 17"/>
          <p:cNvSpPr>
            <a:spLocks noChangeArrowheads="1"/>
          </p:cNvSpPr>
          <p:nvPr/>
        </p:nvSpPr>
        <p:spPr bwMode="auto">
          <a:xfrm>
            <a:off x="1114424" y="3693046"/>
            <a:ext cx="485775" cy="457200"/>
          </a:xfrm>
          <a:prstGeom prst="upDownArrow">
            <a:avLst>
              <a:gd name="adj1" fmla="val 50000"/>
              <a:gd name="adj2" fmla="val 2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9" name="AutoShape 17"/>
          <p:cNvSpPr>
            <a:spLocks noChangeArrowheads="1"/>
          </p:cNvSpPr>
          <p:nvPr/>
        </p:nvSpPr>
        <p:spPr bwMode="auto">
          <a:xfrm>
            <a:off x="1114425" y="4840332"/>
            <a:ext cx="485775" cy="457200"/>
          </a:xfrm>
          <a:prstGeom prst="upDownArrow">
            <a:avLst>
              <a:gd name="adj1" fmla="val 50000"/>
              <a:gd name="adj2" fmla="val 2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pic>
        <p:nvPicPr>
          <p:cNvPr id="20" name="Picture 19"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4"/>
            <a:ext cx="1529771" cy="1187683"/>
          </a:xfrm>
          <a:prstGeom prst="rect">
            <a:avLst/>
          </a:prstGeom>
        </p:spPr>
      </p:pic>
    </p:spTree>
    <p:extLst>
      <p:ext uri="{BB962C8B-B14F-4D97-AF65-F5344CB8AC3E}">
        <p14:creationId xmlns:p14="http://schemas.microsoft.com/office/powerpoint/2010/main" val="277551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Effect transition="in" filter="fade">
                                      <p:cBhvr>
                                        <p:cTn id="56" dur="1000"/>
                                        <p:tgtEl>
                                          <p:spTgt spid="3">
                                            <p:txEl>
                                              <p:pRg st="5" end="5"/>
                                            </p:txEl>
                                          </p:spTgt>
                                        </p:tgtEl>
                                      </p:cBhvr>
                                    </p:animEffect>
                                    <p:anim calcmode="lin" valueType="num">
                                      <p:cBhvr>
                                        <p:cTn id="5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
                                          </p:val>
                                        </p:tav>
                                        <p:tav tm="100000">
                                          <p:val>
                                            <p:strVal val="#ppt_x"/>
                                          </p:val>
                                        </p:tav>
                                      </p:tavLst>
                                    </p:anim>
                                    <p:anim calcmode="lin" valueType="num">
                                      <p:cBhvr>
                                        <p:cTn id="6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anim calcmode="lin" valueType="num">
                                      <p:cBhvr>
                                        <p:cTn id="71" dur="1000" fill="hold"/>
                                        <p:tgtEl>
                                          <p:spTgt spid="19"/>
                                        </p:tgtEl>
                                        <p:attrNameLst>
                                          <p:attrName>ppt_x</p:attrName>
                                        </p:attrNameLst>
                                      </p:cBhvr>
                                      <p:tavLst>
                                        <p:tav tm="0">
                                          <p:val>
                                            <p:strVal val="#ppt_x"/>
                                          </p:val>
                                        </p:tav>
                                        <p:tav tm="100000">
                                          <p:val>
                                            <p:strVal val="#ppt_x"/>
                                          </p:val>
                                        </p:tav>
                                      </p:tavLst>
                                    </p:anim>
                                    <p:anim calcmode="lin" valueType="num">
                                      <p:cBhvr>
                                        <p:cTn id="7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Effect transition="in" filter="fade">
                                      <p:cBhvr>
                                        <p:cTn id="77" dur="1000"/>
                                        <p:tgtEl>
                                          <p:spTgt spid="3">
                                            <p:txEl>
                                              <p:pRg st="7" end="7"/>
                                            </p:txEl>
                                          </p:spTgt>
                                        </p:tgtEl>
                                      </p:cBhvr>
                                    </p:animEffect>
                                    <p:anim calcmode="lin" valueType="num">
                                      <p:cBhvr>
                                        <p:cTn id="7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fade">
                                      <p:cBhvr>
                                        <p:cTn id="84" dur="1000"/>
                                        <p:tgtEl>
                                          <p:spTgt spid="11"/>
                                        </p:tgtEl>
                                      </p:cBhvr>
                                    </p:animEffect>
                                    <p:anim calcmode="lin" valueType="num">
                                      <p:cBhvr>
                                        <p:cTn id="85" dur="1000" fill="hold"/>
                                        <p:tgtEl>
                                          <p:spTgt spid="11"/>
                                        </p:tgtEl>
                                        <p:attrNameLst>
                                          <p:attrName>ppt_x</p:attrName>
                                        </p:attrNameLst>
                                      </p:cBhvr>
                                      <p:tavLst>
                                        <p:tav tm="0">
                                          <p:val>
                                            <p:strVal val="#ppt_x"/>
                                          </p:val>
                                        </p:tav>
                                        <p:tav tm="100000">
                                          <p:val>
                                            <p:strVal val="#ppt_x"/>
                                          </p:val>
                                        </p:tav>
                                      </p:tavLst>
                                    </p:anim>
                                    <p:anim calcmode="lin" valueType="num">
                                      <p:cBhvr>
                                        <p:cTn id="8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pPr algn="ctr"/>
            <a:r>
              <a:rPr lang="en-US" kern="10" dirty="0" smtClean="0">
                <a:ln w="9525">
                  <a:solidFill>
                    <a:srgbClr val="000000"/>
                  </a:solidFill>
                  <a:round/>
                  <a:headEnd/>
                  <a:tailEnd/>
                </a:ln>
                <a:solidFill>
                  <a:schemeClr val="tx1"/>
                </a:solidFill>
                <a:latin typeface="Times New Roman" panose="02020603050405020304" pitchFamily="18" charset="0"/>
                <a:cs typeface="Times New Roman" panose="02020603050405020304" pitchFamily="18" charset="0"/>
              </a:rPr>
              <a:t>Sponsor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33303"/>
            <a:ext cx="10515600" cy="4243660"/>
          </a:xfrm>
        </p:spPr>
        <p:txBody>
          <a:bodyPr/>
          <a:lstStyle/>
          <a:p>
            <a:pPr marL="0" indent="0">
              <a:lnSpc>
                <a:spcPct val="150000"/>
              </a:lnSpc>
              <a:buNone/>
            </a:pPr>
            <a:r>
              <a:rPr lang="en-US" altLang="en-US" b="1" dirty="0">
                <a:latin typeface="Times New Roman" panose="02020603050405020304" pitchFamily="18" charset="0"/>
                <a:cs typeface="Times New Roman" panose="02020603050405020304" pitchFamily="18" charset="0"/>
              </a:rPr>
              <a:t>The Sponsor is a (are) Senior Manager(s) who hold(s) responsibility for resources, and, in particular, </a:t>
            </a:r>
            <a:r>
              <a:rPr lang="en-US" altLang="en-US" b="1" dirty="0" smtClean="0">
                <a:latin typeface="Times New Roman" panose="02020603050405020304" pitchFamily="18" charset="0"/>
                <a:cs typeface="Times New Roman" panose="02020603050405020304" pitchFamily="18" charset="0"/>
              </a:rPr>
              <a:t>funds.</a:t>
            </a:r>
          </a:p>
          <a:p>
            <a:pPr marL="0" indent="0">
              <a:lnSpc>
                <a:spcPct val="150000"/>
              </a:lnSpc>
              <a:buNone/>
            </a:pPr>
            <a:r>
              <a:rPr lang="en-US" altLang="en-US" b="1" dirty="0" smtClean="0">
                <a:latin typeface="Times New Roman" panose="02020603050405020304" pitchFamily="18" charset="0"/>
                <a:cs typeface="Times New Roman" panose="02020603050405020304" pitchFamily="18" charset="0"/>
              </a:rPr>
              <a:t>It </a:t>
            </a:r>
            <a:r>
              <a:rPr lang="en-US" altLang="en-US" b="1" dirty="0">
                <a:latin typeface="Times New Roman" panose="02020603050405020304" pitchFamily="18" charset="0"/>
                <a:cs typeface="Times New Roman" panose="02020603050405020304" pitchFamily="18" charset="0"/>
              </a:rPr>
              <a:t>is the Sponsor’s role to ensure that the project is an appropriate activity that satisfies programmes requirements and justifies </a:t>
            </a:r>
            <a:r>
              <a:rPr lang="en-US" altLang="en-US" b="1" dirty="0" smtClean="0">
                <a:latin typeface="Times New Roman" panose="02020603050405020304" pitchFamily="18" charset="0"/>
                <a:cs typeface="Times New Roman" panose="02020603050405020304" pitchFamily="18" charset="0"/>
              </a:rPr>
              <a:t>funding.</a:t>
            </a:r>
            <a:endParaRPr lang="en-US" altLang="en-US" b="1" dirty="0">
              <a:latin typeface="Times New Roman" panose="02020603050405020304" pitchFamily="18" charset="0"/>
              <a:cs typeface="Times New Roman" panose="02020603050405020304" pitchFamily="18" charset="0"/>
            </a:endParaRPr>
          </a:p>
          <a:p>
            <a:pPr marL="0" indent="0">
              <a:lnSpc>
                <a:spcPct val="150000"/>
              </a:lnSpc>
              <a:buNone/>
            </a:pPr>
            <a:endParaRPr lang="en-US"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169076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pPr algn="ctr"/>
            <a:r>
              <a:rPr lang="en-US" kern="10" dirty="0">
                <a:ln w="9525">
                  <a:solidFill>
                    <a:srgbClr val="666699"/>
                  </a:solidFill>
                  <a:round/>
                  <a:headEnd/>
                  <a:tailEnd/>
                </a:ln>
                <a:solidFill>
                  <a:schemeClr val="tx1"/>
                </a:solidFill>
                <a:latin typeface="Times New Roman" panose="02020603050405020304" pitchFamily="18" charset="0"/>
                <a:cs typeface="Times New Roman" panose="02020603050405020304" pitchFamily="18" charset="0"/>
              </a:rPr>
              <a:t>Project </a:t>
            </a:r>
            <a:r>
              <a:rPr lang="en-US" kern="10" dirty="0" smtClean="0">
                <a:ln w="9525">
                  <a:solidFill>
                    <a:srgbClr val="666699"/>
                  </a:solidFill>
                  <a:round/>
                  <a:headEnd/>
                  <a:tailEnd/>
                </a:ln>
                <a:solidFill>
                  <a:schemeClr val="tx1"/>
                </a:solidFill>
                <a:latin typeface="Times New Roman" panose="02020603050405020304" pitchFamily="18" charset="0"/>
                <a:cs typeface="Times New Roman" panose="02020603050405020304" pitchFamily="18" charset="0"/>
              </a:rPr>
              <a:t>Board</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4627426"/>
          </a:xfrm>
        </p:spPr>
        <p:txBody>
          <a:bodyPr>
            <a:normAutofit lnSpcReduction="10000"/>
          </a:bodyPr>
          <a:lstStyle/>
          <a:p>
            <a:pPr marL="0" indent="0" algn="just">
              <a:lnSpc>
                <a:spcPct val="150000"/>
              </a:lnSpc>
              <a:buNone/>
            </a:pPr>
            <a:r>
              <a:rPr lang="en-US" altLang="en-US" sz="3200" b="1" dirty="0">
                <a:latin typeface="Times New Roman" panose="02020603050405020304" pitchFamily="18" charset="0"/>
                <a:cs typeface="Times New Roman" panose="02020603050405020304" pitchFamily="18" charset="0"/>
              </a:rPr>
              <a:t>Often consists of three members (could be more, perhaps just one</a:t>
            </a:r>
            <a:r>
              <a:rPr lang="en-US" altLang="en-US" sz="3200" b="1" dirty="0" smtClean="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latin typeface="Times New Roman" panose="02020603050405020304" pitchFamily="18" charset="0"/>
                <a:cs typeface="Times New Roman" panose="02020603050405020304" pitchFamily="18" charset="0"/>
              </a:rPr>
              <a:t>Overall responsibility for ensuring monitoring and successful </a:t>
            </a:r>
            <a:r>
              <a:rPr lang="en-US" altLang="en-US" sz="3200" b="1" dirty="0" smtClean="0">
                <a:latin typeface="Times New Roman" panose="02020603050405020304" pitchFamily="18" charset="0"/>
                <a:cs typeface="Times New Roman" panose="02020603050405020304" pitchFamily="18" charset="0"/>
              </a:rPr>
              <a:t>outcome </a:t>
            </a:r>
            <a:r>
              <a:rPr lang="en-US" altLang="en-US" sz="3200" b="1" dirty="0">
                <a:latin typeface="Times New Roman" panose="02020603050405020304" pitchFamily="18" charset="0"/>
                <a:cs typeface="Times New Roman" panose="02020603050405020304" pitchFamily="18" charset="0"/>
              </a:rPr>
              <a:t>of project - report to </a:t>
            </a:r>
            <a:r>
              <a:rPr lang="en-US" altLang="en-US" sz="3200" b="1" dirty="0" smtClean="0">
                <a:latin typeface="Times New Roman" panose="02020603050405020304" pitchFamily="18" charset="0"/>
                <a:cs typeface="Times New Roman" panose="02020603050405020304" pitchFamily="18" charset="0"/>
              </a:rPr>
              <a:t>Sponsor.</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a:latin typeface="Times New Roman" panose="02020603050405020304" pitchFamily="18" charset="0"/>
                <a:cs typeface="Times New Roman" panose="02020603050405020304" pitchFamily="18" charset="0"/>
              </a:rPr>
              <a:t>Regular meetings with Project Manager to monitor project </a:t>
            </a:r>
            <a:r>
              <a:rPr lang="en-US" altLang="en-US" sz="3200" b="1" dirty="0" smtClean="0">
                <a:latin typeface="Times New Roman" panose="02020603050405020304" pitchFamily="18" charset="0"/>
                <a:cs typeface="Times New Roman" panose="02020603050405020304" pitchFamily="18" charset="0"/>
              </a:rPr>
              <a:t>progress.</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977477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pPr algn="ctr"/>
            <a:r>
              <a:rPr lang="en-US" kern="10" dirty="0">
                <a:ln w="9525">
                  <a:solidFill>
                    <a:srgbClr val="666699"/>
                  </a:solidFill>
                  <a:round/>
                  <a:headEnd/>
                  <a:tailEnd/>
                </a:ln>
                <a:solidFill>
                  <a:schemeClr val="tx1"/>
                </a:solidFill>
                <a:latin typeface="Times New Roman" panose="02020603050405020304" pitchFamily="18" charset="0"/>
                <a:cs typeface="Times New Roman" panose="02020603050405020304" pitchFamily="18" charset="0"/>
              </a:rPr>
              <a:t>Project </a:t>
            </a:r>
            <a:r>
              <a:rPr lang="en-US" kern="10" dirty="0" smtClean="0">
                <a:ln w="9525">
                  <a:solidFill>
                    <a:srgbClr val="666699"/>
                  </a:solidFill>
                  <a:round/>
                  <a:headEnd/>
                  <a:tailEnd/>
                </a:ln>
                <a:solidFill>
                  <a:schemeClr val="tx1"/>
                </a:solidFill>
                <a:latin typeface="Times New Roman" panose="02020603050405020304" pitchFamily="18" charset="0"/>
                <a:cs typeface="Times New Roman" panose="02020603050405020304" pitchFamily="18" charset="0"/>
              </a:rPr>
              <a:t>Manager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94114"/>
            <a:ext cx="10515600" cy="4689565"/>
          </a:xfrm>
        </p:spPr>
        <p:txBody>
          <a:bodyPr>
            <a:normAutofit/>
          </a:bodyPr>
          <a:lstStyle/>
          <a:p>
            <a:pPr marL="0" indent="0" algn="just">
              <a:buNone/>
            </a:pPr>
            <a:r>
              <a:rPr lang="en-US" altLang="en-US" sz="3200" b="1" dirty="0">
                <a:latin typeface="Times New Roman" panose="02020603050405020304" pitchFamily="18" charset="0"/>
                <a:cs typeface="Times New Roman" panose="02020603050405020304" pitchFamily="18" charset="0"/>
              </a:rPr>
              <a:t>Responsible for day-to-day management of the project and its </a:t>
            </a:r>
            <a:r>
              <a:rPr lang="en-US" altLang="en-US" sz="3200" b="1" dirty="0" smtClean="0">
                <a:latin typeface="Times New Roman" panose="02020603050405020304" pitchFamily="18" charset="0"/>
                <a:cs typeface="Times New Roman" panose="02020603050405020304" pitchFamily="18" charset="0"/>
              </a:rPr>
              <a:t>resources.</a:t>
            </a:r>
          </a:p>
          <a:p>
            <a:pPr marL="0" indent="0" algn="just">
              <a:buNone/>
            </a:pPr>
            <a:endParaRPr lang="en-US" altLang="en-US" sz="3200" b="1" dirty="0">
              <a:latin typeface="Times New Roman" panose="02020603050405020304" pitchFamily="18" charset="0"/>
              <a:cs typeface="Times New Roman" panose="02020603050405020304" pitchFamily="18" charset="0"/>
            </a:endParaRPr>
          </a:p>
          <a:p>
            <a:pPr marL="0" indent="0" algn="just">
              <a:buNone/>
            </a:pPr>
            <a:r>
              <a:rPr lang="en-US" altLang="en-US" sz="3200" b="1" dirty="0">
                <a:latin typeface="Times New Roman" panose="02020603050405020304" pitchFamily="18" charset="0"/>
                <a:cs typeface="Times New Roman" panose="02020603050405020304" pitchFamily="18" charset="0"/>
              </a:rPr>
              <a:t>Provides regular reports to the Project </a:t>
            </a:r>
            <a:r>
              <a:rPr lang="en-US" altLang="en-US" sz="3200" b="1" dirty="0" smtClean="0">
                <a:latin typeface="Times New Roman" panose="02020603050405020304" pitchFamily="18" charset="0"/>
                <a:cs typeface="Times New Roman" panose="02020603050405020304" pitchFamily="18" charset="0"/>
              </a:rPr>
              <a:t>Board.</a:t>
            </a:r>
          </a:p>
          <a:p>
            <a:pPr marL="0" indent="0" algn="just">
              <a:buNone/>
            </a:pPr>
            <a:endParaRPr lang="en-US" altLang="en-US" sz="3200" b="1" dirty="0">
              <a:latin typeface="Times New Roman" panose="02020603050405020304" pitchFamily="18" charset="0"/>
              <a:cs typeface="Times New Roman" panose="02020603050405020304" pitchFamily="18" charset="0"/>
            </a:endParaRPr>
          </a:p>
          <a:p>
            <a:pPr marL="0" indent="0" algn="just">
              <a:buNone/>
            </a:pPr>
            <a:r>
              <a:rPr lang="en-US" altLang="en-US" sz="3200" b="1" dirty="0">
                <a:latin typeface="Times New Roman" panose="02020603050405020304" pitchFamily="18" charset="0"/>
                <a:cs typeface="Times New Roman" panose="02020603050405020304" pitchFamily="18" charset="0"/>
              </a:rPr>
              <a:t>Normally responsible for basic project design and restructuring, if </a:t>
            </a:r>
            <a:r>
              <a:rPr lang="en-US" altLang="en-US" sz="3200" b="1" dirty="0" smtClean="0">
                <a:latin typeface="Times New Roman" panose="02020603050405020304" pitchFamily="18" charset="0"/>
                <a:cs typeface="Times New Roman" panose="02020603050405020304" pitchFamily="18" charset="0"/>
              </a:rPr>
              <a:t>necessary.</a:t>
            </a:r>
            <a:endParaRPr lang="en-US" altLang="en-US" sz="3200" b="1" dirty="0">
              <a:latin typeface="Times New Roman" panose="02020603050405020304" pitchFamily="18" charset="0"/>
              <a:cs typeface="Times New Roman" panose="02020603050405020304" pitchFamily="18" charset="0"/>
            </a:endParaRPr>
          </a:p>
          <a:p>
            <a:pPr marL="0" indent="0" algn="just">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197827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pPr algn="ctr"/>
            <a:r>
              <a:rPr lang="en-US" kern="10" dirty="0">
                <a:ln w="9525">
                  <a:solidFill>
                    <a:srgbClr val="666699"/>
                  </a:solidFill>
                  <a:round/>
                  <a:headEnd/>
                  <a:tailEnd/>
                </a:ln>
                <a:solidFill>
                  <a:schemeClr val="tx1"/>
                </a:solidFill>
                <a:latin typeface="Times New Roman" panose="02020603050405020304" pitchFamily="18" charset="0"/>
                <a:cs typeface="Times New Roman" panose="02020603050405020304" pitchFamily="18" charset="0"/>
              </a:rPr>
              <a:t>Project </a:t>
            </a:r>
            <a:r>
              <a:rPr lang="en-US" kern="10" dirty="0" smtClean="0">
                <a:ln w="9525">
                  <a:solidFill>
                    <a:srgbClr val="666699"/>
                  </a:solidFill>
                  <a:round/>
                  <a:headEnd/>
                  <a:tailEnd/>
                </a:ln>
                <a:solidFill>
                  <a:schemeClr val="tx1"/>
                </a:solidFill>
                <a:latin typeface="Times New Roman" panose="02020603050405020304" pitchFamily="18" charset="0"/>
                <a:cs typeface="Times New Roman" panose="02020603050405020304" pitchFamily="18" charset="0"/>
              </a:rPr>
              <a:t>Team</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103119"/>
            <a:ext cx="10657114" cy="4258492"/>
          </a:xfrm>
        </p:spPr>
        <p:txBody>
          <a:bodyPr>
            <a:normAutofit/>
          </a:bodyPr>
          <a:lstStyle/>
          <a:p>
            <a:pPr marL="0" indent="0" algn="just">
              <a:lnSpc>
                <a:spcPct val="150000"/>
              </a:lnSpc>
              <a:buNone/>
            </a:pPr>
            <a:r>
              <a:rPr lang="en-US" altLang="en-US" sz="3200" b="1" dirty="0">
                <a:latin typeface="Times New Roman" panose="02020603050405020304" pitchFamily="18" charset="0"/>
                <a:cs typeface="Times New Roman" panose="02020603050405020304" pitchFamily="18" charset="0"/>
              </a:rPr>
              <a:t>This is where the real work is done - but the buck stops at the Project </a:t>
            </a:r>
            <a:r>
              <a:rPr lang="en-US" altLang="en-US" sz="3200" b="1" dirty="0" smtClean="0">
                <a:latin typeface="Times New Roman" panose="02020603050405020304" pitchFamily="18" charset="0"/>
                <a:cs typeface="Times New Roman" panose="02020603050405020304" pitchFamily="18" charset="0"/>
              </a:rPr>
              <a:t>Manager.</a:t>
            </a:r>
          </a:p>
          <a:p>
            <a:pPr marL="0" indent="0" algn="just">
              <a:lnSpc>
                <a:spcPct val="150000"/>
              </a:lnSpc>
              <a:buNone/>
            </a:pPr>
            <a:r>
              <a:rPr lang="en-US" altLang="en-US" sz="3200" b="1" dirty="0" smtClean="0">
                <a:latin typeface="Times New Roman" panose="02020603050405020304" pitchFamily="18" charset="0"/>
                <a:cs typeface="Times New Roman" panose="02020603050405020304" pitchFamily="18" charset="0"/>
              </a:rPr>
              <a:t>Controlled </a:t>
            </a:r>
            <a:r>
              <a:rPr lang="en-US" altLang="en-US" sz="3200" b="1" dirty="0">
                <a:latin typeface="Times New Roman" panose="02020603050405020304" pitchFamily="18" charset="0"/>
                <a:cs typeface="Times New Roman" panose="02020603050405020304" pitchFamily="18" charset="0"/>
              </a:rPr>
              <a:t>by, and report </a:t>
            </a:r>
            <a:r>
              <a:rPr lang="en-US" altLang="en-US" sz="3200" b="1" dirty="0" smtClean="0">
                <a:latin typeface="Times New Roman" panose="02020603050405020304" pitchFamily="18" charset="0"/>
                <a:cs typeface="Times New Roman" panose="02020603050405020304" pitchFamily="18" charset="0"/>
              </a:rPr>
              <a:t>to </a:t>
            </a:r>
            <a:r>
              <a:rPr lang="en-US" altLang="en-US" sz="3200" b="1" dirty="0">
                <a:latin typeface="Times New Roman" panose="02020603050405020304" pitchFamily="18" charset="0"/>
                <a:cs typeface="Times New Roman" panose="02020603050405020304" pitchFamily="18" charset="0"/>
              </a:rPr>
              <a:t>the Project </a:t>
            </a:r>
            <a:r>
              <a:rPr lang="en-US" altLang="en-US" sz="3200" b="1" dirty="0" smtClean="0">
                <a:latin typeface="Times New Roman" panose="02020603050405020304" pitchFamily="18" charset="0"/>
                <a:cs typeface="Times New Roman" panose="02020603050405020304" pitchFamily="18" charset="0"/>
              </a:rPr>
              <a:t>Manager.</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546023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(2) Initial Project Strategy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37805"/>
            <a:ext cx="10515600" cy="4139157"/>
          </a:xfrm>
        </p:spPr>
        <p:txBody>
          <a:bodyPr>
            <a:normAutofit/>
          </a:bodyPr>
          <a:lstStyle/>
          <a:p>
            <a:pPr marL="0" indent="0">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What is </a:t>
            </a:r>
            <a:r>
              <a:rPr lang="en-US" altLang="en-US" sz="3200" b="1" dirty="0" smtClean="0">
                <a:solidFill>
                  <a:srgbClr val="FF0000"/>
                </a:solidFill>
                <a:latin typeface="Times New Roman" panose="02020603050405020304" pitchFamily="18" charset="0"/>
                <a:cs typeface="Times New Roman" panose="02020603050405020304" pitchFamily="18" charset="0"/>
              </a:rPr>
              <a:t>the Project Strategic Planning?</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Definition </a:t>
            </a:r>
            <a:r>
              <a:rPr lang="en-US" altLang="en-US" sz="3200" b="1" dirty="0">
                <a:latin typeface="Times New Roman" panose="02020603050405020304" pitchFamily="18" charset="0"/>
                <a:cs typeface="Times New Roman" panose="02020603050405020304" pitchFamily="18" charset="0"/>
              </a:rPr>
              <a:t>debated for years among academics and business </a:t>
            </a:r>
            <a:r>
              <a:rPr lang="en-US" altLang="en-US" sz="3200" b="1" dirty="0" smtClean="0">
                <a:latin typeface="Times New Roman" panose="02020603050405020304" pitchFamily="18" charset="0"/>
                <a:cs typeface="Times New Roman" panose="02020603050405020304" pitchFamily="18" charset="0"/>
              </a:rPr>
              <a:t>leaders.</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 - Typically </a:t>
            </a:r>
            <a:r>
              <a:rPr lang="en-US" altLang="en-US" sz="3200" b="1" dirty="0">
                <a:latin typeface="Times New Roman" panose="02020603050405020304" pitchFamily="18" charset="0"/>
                <a:cs typeface="Times New Roman" panose="02020603050405020304" pitchFamily="18" charset="0"/>
              </a:rPr>
              <a:t>a one- to </a:t>
            </a:r>
            <a:r>
              <a:rPr lang="en-US" altLang="en-US" sz="3200" b="1" dirty="0" smtClean="0">
                <a:latin typeface="Times New Roman" panose="02020603050405020304" pitchFamily="18" charset="0"/>
                <a:cs typeface="Times New Roman" panose="02020603050405020304" pitchFamily="18" charset="0"/>
              </a:rPr>
              <a:t>five-year.</a:t>
            </a: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75001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How Project Management Complements Strategic </a:t>
            </a:r>
            <a:r>
              <a:rPr lang="en-US" altLang="en-US" dirty="0" smtClean="0">
                <a:solidFill>
                  <a:schemeClr val="tx1"/>
                </a:solidFill>
                <a:latin typeface="Times New Roman" panose="02020603050405020304" pitchFamily="18" charset="0"/>
                <a:cs typeface="Times New Roman" panose="02020603050405020304" pitchFamily="18" charset="0"/>
              </a:rPr>
              <a:t>Planning?</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246811"/>
            <a:ext cx="10515600" cy="4167052"/>
          </a:xfrm>
        </p:spPr>
        <p:txBody>
          <a:bodyPr>
            <a:normAutofit/>
          </a:bodyPr>
          <a:lstStyle/>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1. Strategic </a:t>
            </a:r>
            <a:r>
              <a:rPr lang="en-US" altLang="en-US" sz="3200" b="1" dirty="0">
                <a:latin typeface="Times New Roman" panose="02020603050405020304" pitchFamily="18" charset="0"/>
                <a:cs typeface="Times New Roman" panose="02020603050405020304" pitchFamily="18" charset="0"/>
              </a:rPr>
              <a:t>Planning provides ideas</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2. Project </a:t>
            </a:r>
            <a:r>
              <a:rPr lang="en-US" altLang="en-US" sz="3200" b="1" dirty="0">
                <a:latin typeface="Times New Roman" panose="02020603050405020304" pitchFamily="18" charset="0"/>
                <a:cs typeface="Times New Roman" panose="02020603050405020304" pitchFamily="18" charset="0"/>
              </a:rPr>
              <a:t>Management achieves results</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3. Projects </a:t>
            </a:r>
            <a:r>
              <a:rPr lang="en-US" altLang="en-US" sz="3200" b="1" dirty="0">
                <a:latin typeface="Times New Roman" panose="02020603050405020304" pitchFamily="18" charset="0"/>
                <a:cs typeface="Times New Roman" panose="02020603050405020304" pitchFamily="18" charset="0"/>
              </a:rPr>
              <a:t>drive strategic changes</a:t>
            </a: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4. Feedback </a:t>
            </a:r>
            <a:r>
              <a:rPr lang="en-US" altLang="en-US" sz="3200" b="1" dirty="0">
                <a:latin typeface="Times New Roman" panose="02020603050405020304" pitchFamily="18" charset="0"/>
                <a:cs typeface="Times New Roman" panose="02020603050405020304" pitchFamily="18" charset="0"/>
              </a:rPr>
              <a:t>loop for continuous change</a:t>
            </a:r>
          </a:p>
          <a:p>
            <a:pPr marL="0" indent="0">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006148" y="346453"/>
            <a:ext cx="1347651" cy="1344235"/>
          </a:xfrm>
          <a:prstGeom prst="rect">
            <a:avLst/>
          </a:prstGeom>
        </p:spPr>
      </p:pic>
    </p:spTree>
    <p:extLst>
      <p:ext uri="{BB962C8B-B14F-4D97-AF65-F5344CB8AC3E}">
        <p14:creationId xmlns:p14="http://schemas.microsoft.com/office/powerpoint/2010/main" val="374201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1. Strategic </a:t>
            </a:r>
            <a:r>
              <a:rPr lang="en-US" altLang="en-US" dirty="0">
                <a:solidFill>
                  <a:schemeClr val="tx1"/>
                </a:solidFill>
                <a:latin typeface="Times New Roman" panose="02020603050405020304" pitchFamily="18" charset="0"/>
                <a:cs typeface="Times New Roman" panose="02020603050405020304" pitchFamily="18" charset="0"/>
              </a:rPr>
              <a:t>Planning – Ideas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20239"/>
            <a:ext cx="10515600" cy="4715692"/>
          </a:xfrm>
        </p:spPr>
        <p:txBody>
          <a:bodyPr>
            <a:normAutofit fontScale="92500"/>
          </a:bodyPr>
          <a:lstStyle/>
          <a:p>
            <a:pPr>
              <a:lnSpc>
                <a:spcPct val="150000"/>
              </a:lnSpc>
            </a:pPr>
            <a:r>
              <a:rPr lang="en-US" altLang="en-US" sz="3200" b="1" dirty="0">
                <a:latin typeface="Times New Roman" panose="02020603050405020304" pitchFamily="18" charset="0"/>
                <a:cs typeface="Times New Roman" panose="02020603050405020304" pitchFamily="18" charset="0"/>
              </a:rPr>
              <a:t>Projects are based on ideas and </a:t>
            </a:r>
            <a:r>
              <a:rPr lang="en-US" altLang="en-US" sz="3200" b="1" dirty="0" smtClean="0">
                <a:latin typeface="Times New Roman" panose="02020603050405020304" pitchFamily="18" charset="0"/>
                <a:cs typeface="Times New Roman" panose="02020603050405020304" pitchFamily="18" charset="0"/>
              </a:rPr>
              <a:t>objectives Strategic </a:t>
            </a:r>
            <a:r>
              <a:rPr lang="en-US" altLang="en-US" sz="3200" b="1" dirty="0">
                <a:latin typeface="Times New Roman" panose="02020603050405020304" pitchFamily="18" charset="0"/>
                <a:cs typeface="Times New Roman" panose="02020603050405020304" pitchFamily="18" charset="0"/>
              </a:rPr>
              <a:t>planning creates </a:t>
            </a:r>
            <a:r>
              <a:rPr lang="en-US" altLang="en-US" sz="3200" b="1" dirty="0" smtClean="0">
                <a:latin typeface="Times New Roman" panose="02020603050405020304" pitchFamily="18" charset="0"/>
                <a:cs typeface="Times New Roman" panose="02020603050405020304" pitchFamily="18" charset="0"/>
              </a:rPr>
              <a:t>them.</a:t>
            </a:r>
            <a:endParaRPr lang="en-US" altLang="en-US" sz="3200" b="1" dirty="0">
              <a:latin typeface="Times New Roman" panose="02020603050405020304" pitchFamily="18" charset="0"/>
              <a:cs typeface="Times New Roman" panose="02020603050405020304" pitchFamily="18" charset="0"/>
            </a:endParaRP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 SWOT </a:t>
            </a:r>
            <a:r>
              <a:rPr lang="en-US" altLang="en-US" sz="3200" b="1" dirty="0">
                <a:latin typeface="Times New Roman" panose="02020603050405020304" pitchFamily="18" charset="0"/>
                <a:cs typeface="Times New Roman" panose="02020603050405020304" pitchFamily="18" charset="0"/>
              </a:rPr>
              <a:t>(</a:t>
            </a:r>
            <a:r>
              <a:rPr lang="en-US" altLang="en-US" sz="3200" b="1" dirty="0" smtClean="0">
                <a:latin typeface="Times New Roman" panose="02020603050405020304" pitchFamily="18" charset="0"/>
                <a:cs typeface="Times New Roman" panose="02020603050405020304" pitchFamily="18" charset="0"/>
              </a:rPr>
              <a:t>Strengths, Weaknesses, Opportunities, </a:t>
            </a:r>
            <a:r>
              <a:rPr lang="en-US" altLang="en-US" sz="3200" b="1" dirty="0">
                <a:latin typeface="Times New Roman" panose="02020603050405020304" pitchFamily="18" charset="0"/>
                <a:cs typeface="Times New Roman" panose="02020603050405020304" pitchFamily="18" charset="0"/>
              </a:rPr>
              <a:t>Threats)</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 Competitive </a:t>
            </a:r>
            <a:r>
              <a:rPr lang="en-US" altLang="en-US" sz="3200" b="1" dirty="0">
                <a:latin typeface="Times New Roman" panose="02020603050405020304" pitchFamily="18" charset="0"/>
                <a:cs typeface="Times New Roman" panose="02020603050405020304" pitchFamily="18" charset="0"/>
              </a:rPr>
              <a:t>Analysis and other studies</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 Market </a:t>
            </a:r>
            <a:r>
              <a:rPr lang="en-US" altLang="en-US" sz="3200" b="1" dirty="0">
                <a:latin typeface="Times New Roman" panose="02020603050405020304" pitchFamily="18" charset="0"/>
                <a:cs typeface="Times New Roman" panose="02020603050405020304" pitchFamily="18" charset="0"/>
              </a:rPr>
              <a:t>share goals</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 Vision </a:t>
            </a:r>
            <a:r>
              <a:rPr lang="en-US" altLang="en-US" sz="3200" b="1" dirty="0">
                <a:latin typeface="Times New Roman" panose="02020603050405020304" pitchFamily="18" charset="0"/>
                <a:cs typeface="Times New Roman" panose="02020603050405020304" pitchFamily="18" charset="0"/>
              </a:rPr>
              <a:t>statements</a:t>
            </a: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961120" y="346453"/>
            <a:ext cx="2392680" cy="1344235"/>
          </a:xfrm>
          <a:prstGeom prst="rect">
            <a:avLst/>
          </a:prstGeom>
        </p:spPr>
      </p:pic>
    </p:spTree>
    <p:extLst>
      <p:ext uri="{BB962C8B-B14F-4D97-AF65-F5344CB8AC3E}">
        <p14:creationId xmlns:p14="http://schemas.microsoft.com/office/powerpoint/2010/main" val="28879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Project </a:t>
            </a:r>
            <a:r>
              <a:rPr lang="en-US" altLang="en-US" dirty="0">
                <a:solidFill>
                  <a:schemeClr val="tx1"/>
                </a:solidFill>
                <a:latin typeface="Times New Roman" panose="02020603050405020304" pitchFamily="18" charset="0"/>
                <a:cs typeface="Times New Roman" panose="02020603050405020304" pitchFamily="18" charset="0"/>
              </a:rPr>
              <a:t>Management Achieves Results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24743"/>
            <a:ext cx="10515600" cy="4598126"/>
          </a:xfrm>
        </p:spPr>
        <p:txBody>
          <a:bodyPr>
            <a:normAutofit fontScale="92500"/>
          </a:bodyPr>
          <a:lstStyle/>
          <a:p>
            <a:pPr>
              <a:lnSpc>
                <a:spcPct val="150000"/>
              </a:lnSpc>
            </a:pPr>
            <a:r>
              <a:rPr lang="en-US" altLang="en-US" sz="3200" b="1" dirty="0">
                <a:latin typeface="Times New Roman" panose="02020603050405020304" pitchFamily="18" charset="0"/>
                <a:cs typeface="Times New Roman" panose="02020603050405020304" pitchFamily="18" charset="0"/>
              </a:rPr>
              <a:t>How to execute strategy?</a:t>
            </a:r>
          </a:p>
          <a:p>
            <a:pPr>
              <a:lnSpc>
                <a:spcPct val="150000"/>
              </a:lnSpc>
            </a:pPr>
            <a:r>
              <a:rPr lang="en-US" altLang="en-US" sz="3200" b="1" dirty="0">
                <a:latin typeface="Times New Roman" panose="02020603050405020304" pitchFamily="18" charset="0"/>
                <a:cs typeface="Times New Roman" panose="02020603050405020304" pitchFamily="18" charset="0"/>
              </a:rPr>
              <a:t>Project management provides a robust way to execute </a:t>
            </a:r>
            <a:r>
              <a:rPr lang="en-US" altLang="en-US" sz="3200" b="1" dirty="0" smtClean="0">
                <a:latin typeface="Times New Roman" panose="02020603050405020304" pitchFamily="18" charset="0"/>
                <a:cs typeface="Times New Roman" panose="02020603050405020304" pitchFamily="18" charset="0"/>
              </a:rPr>
              <a:t>change.</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Assign project manager, defining accountability and </a:t>
            </a:r>
            <a:r>
              <a:rPr lang="en-US" altLang="en-US" sz="3200" b="1" dirty="0" smtClean="0">
                <a:latin typeface="Times New Roman" panose="02020603050405020304" pitchFamily="18" charset="0"/>
                <a:cs typeface="Times New Roman" panose="02020603050405020304" pitchFamily="18" charset="0"/>
              </a:rPr>
              <a:t>responsibility.</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Avoid creating strategy that is never realized or even </a:t>
            </a:r>
            <a:r>
              <a:rPr lang="en-US" altLang="en-US" sz="3200" b="1" dirty="0" smtClean="0">
                <a:latin typeface="Times New Roman" panose="02020603050405020304" pitchFamily="18" charset="0"/>
                <a:cs typeface="Times New Roman" panose="02020603050405020304" pitchFamily="18" charset="0"/>
              </a:rPr>
              <a:t>attempted.</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0006148" y="346453"/>
            <a:ext cx="1347651" cy="1344235"/>
          </a:xfrm>
          <a:prstGeom prst="rect">
            <a:avLst/>
          </a:prstGeom>
        </p:spPr>
      </p:pic>
    </p:spTree>
    <p:extLst>
      <p:ext uri="{BB962C8B-B14F-4D97-AF65-F5344CB8AC3E}">
        <p14:creationId xmlns:p14="http://schemas.microsoft.com/office/powerpoint/2010/main" val="183897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3. Project </a:t>
            </a:r>
            <a:r>
              <a:rPr lang="en-US" altLang="en-US" dirty="0">
                <a:solidFill>
                  <a:schemeClr val="tx1"/>
                </a:solidFill>
                <a:latin typeface="Times New Roman" panose="02020603050405020304" pitchFamily="18" charset="0"/>
                <a:cs typeface="Times New Roman" panose="02020603050405020304" pitchFamily="18" charset="0"/>
              </a:rPr>
              <a:t>Results Drive Change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nSpc>
                <a:spcPct val="150000"/>
              </a:lnSpc>
            </a:pPr>
            <a:r>
              <a:rPr lang="en-US" altLang="en-US" sz="3200" b="1" dirty="0">
                <a:latin typeface="Times New Roman" panose="02020603050405020304" pitchFamily="18" charset="0"/>
                <a:cs typeface="Times New Roman" panose="02020603050405020304" pitchFamily="18" charset="0"/>
              </a:rPr>
              <a:t>Each project advances one or more strategic </a:t>
            </a:r>
            <a:r>
              <a:rPr lang="en-US" altLang="en-US" sz="3200" b="1" dirty="0" smtClean="0">
                <a:latin typeface="Times New Roman" panose="02020603050405020304" pitchFamily="18" charset="0"/>
                <a:cs typeface="Times New Roman" panose="02020603050405020304" pitchFamily="18" charset="0"/>
              </a:rPr>
              <a:t>goal.</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Some projects investigate an issue, creating new strategic goals at the </a:t>
            </a:r>
            <a:r>
              <a:rPr lang="en-US" altLang="en-US" sz="3200" b="1" dirty="0" smtClean="0">
                <a:latin typeface="Times New Roman" panose="02020603050405020304" pitchFamily="18" charset="0"/>
                <a:cs typeface="Times New Roman" panose="02020603050405020304" pitchFamily="18" charset="0"/>
              </a:rPr>
              <a:t>end.</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Some projects fail, but all are </a:t>
            </a:r>
            <a:r>
              <a:rPr lang="en-US" altLang="en-US" sz="3200" b="1" dirty="0" smtClean="0">
                <a:latin typeface="Times New Roman" panose="02020603050405020304" pitchFamily="18" charset="0"/>
                <a:cs typeface="Times New Roman" panose="02020603050405020304" pitchFamily="18" charset="0"/>
              </a:rPr>
              <a:t>relevant.</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Failure often uncovers key </a:t>
            </a:r>
            <a:r>
              <a:rPr lang="en-US" altLang="en-US" sz="3200" b="1" dirty="0" smtClean="0">
                <a:latin typeface="Times New Roman" panose="02020603050405020304" pitchFamily="18" charset="0"/>
                <a:cs typeface="Times New Roman" panose="02020603050405020304" pitchFamily="18" charset="0"/>
              </a:rPr>
              <a:t>information.</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9000308" y="346453"/>
            <a:ext cx="2353491" cy="1344235"/>
          </a:xfrm>
          <a:prstGeom prst="rect">
            <a:avLst/>
          </a:prstGeom>
        </p:spPr>
      </p:pic>
    </p:spTree>
    <p:extLst>
      <p:ext uri="{BB962C8B-B14F-4D97-AF65-F5344CB8AC3E}">
        <p14:creationId xmlns:p14="http://schemas.microsoft.com/office/powerpoint/2010/main" val="227238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60000"/>
              <a:lumOff val="40000"/>
            </a:schemeClr>
          </a:solidFill>
        </p:spPr>
        <p:txBody>
          <a:bodyPr>
            <a:normAutofit/>
          </a:bodyPr>
          <a:lstStyle/>
          <a:p>
            <a:r>
              <a:rPr lang="en-US" altLang="en-US" dirty="0">
                <a:solidFill>
                  <a:schemeClr val="tx1"/>
                </a:solidFill>
                <a:latin typeface="Times New Roman" panose="02020603050405020304" pitchFamily="18" charset="0"/>
                <a:cs typeface="Times New Roman" panose="02020603050405020304" pitchFamily="18" charset="0"/>
              </a:rPr>
              <a:t>4. Feedback loop for continuous </a:t>
            </a:r>
            <a:r>
              <a:rPr lang="en-US" altLang="en-US" dirty="0" smtClean="0">
                <a:solidFill>
                  <a:schemeClr val="tx1"/>
                </a:solidFill>
                <a:latin typeface="Times New Roman" panose="02020603050405020304" pitchFamily="18" charset="0"/>
                <a:cs typeface="Times New Roman" panose="02020603050405020304" pitchFamily="18" charset="0"/>
              </a:rPr>
              <a:t>change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grpSp>
        <p:nvGrpSpPr>
          <p:cNvPr id="11" name="Content Placeholder 25605"/>
          <p:cNvGrpSpPr>
            <a:grpSpLocks noChangeAspect="1"/>
          </p:cNvGrpSpPr>
          <p:nvPr/>
        </p:nvGrpSpPr>
        <p:grpSpPr bwMode="auto">
          <a:xfrm>
            <a:off x="1175657" y="2051049"/>
            <a:ext cx="9757954" cy="4454253"/>
            <a:chOff x="336" y="1164"/>
            <a:chExt cx="5184" cy="2760"/>
          </a:xfrm>
        </p:grpSpPr>
        <p:sp>
          <p:nvSpPr>
            <p:cNvPr id="12" name="_s1028"/>
            <p:cNvSpPr>
              <a:spLocks noChangeArrowheads="1" noTextEdit="1"/>
            </p:cNvSpPr>
            <p:nvPr/>
          </p:nvSpPr>
          <p:spPr bwMode="auto">
            <a:xfrm>
              <a:off x="2179" y="1442"/>
              <a:ext cx="1499" cy="1499"/>
            </a:xfrm>
            <a:custGeom>
              <a:avLst/>
              <a:gdLst>
                <a:gd name="G0" fmla="+- -5373952 0 0"/>
                <a:gd name="G1" fmla="+- -7864320 0 0"/>
                <a:gd name="G2" fmla="+- -5373952 0 -7864320"/>
                <a:gd name="G3" fmla="+- 10800 0 0"/>
                <a:gd name="G4" fmla="+- 0 0 -5373952"/>
                <a:gd name="T0" fmla="*/ 360 256 1"/>
                <a:gd name="T1" fmla="*/ 0 256 1"/>
                <a:gd name="G5" fmla="+- G2 T0 T1"/>
                <a:gd name="G6" fmla="?: G2 G2 G5"/>
                <a:gd name="G7" fmla="+- 0 0 G6"/>
                <a:gd name="G8" fmla="+- 7200 0 0"/>
                <a:gd name="G9" fmla="+- 0 0 -7864320"/>
                <a:gd name="G10" fmla="+- 7200 0 2700"/>
                <a:gd name="G11" fmla="cos G10 -5373952"/>
                <a:gd name="G12" fmla="sin G10 -5373952"/>
                <a:gd name="G13" fmla="cos 13500 -5373952"/>
                <a:gd name="G14" fmla="sin 13500 -5373952"/>
                <a:gd name="G15" fmla="+- G11 10800 0"/>
                <a:gd name="G16" fmla="+- G12 10800 0"/>
                <a:gd name="G17" fmla="+- G13 10800 0"/>
                <a:gd name="G18" fmla="+- G14 10800 0"/>
                <a:gd name="G19" fmla="*/ 7200 1 2"/>
                <a:gd name="G20" fmla="+- G19 5400 0"/>
                <a:gd name="G21" fmla="cos G20 -5373952"/>
                <a:gd name="G22" fmla="sin G20 -5373952"/>
                <a:gd name="G23" fmla="+- G21 10800 0"/>
                <a:gd name="G24" fmla="+- G12 G23 G22"/>
                <a:gd name="G25" fmla="+- G22 G23 G11"/>
                <a:gd name="G26" fmla="cos 10800 -5373952"/>
                <a:gd name="G27" fmla="sin 10800 -5373952"/>
                <a:gd name="G28" fmla="cos 7200 -5373952"/>
                <a:gd name="G29" fmla="sin 7200 -5373952"/>
                <a:gd name="G30" fmla="+- G26 10800 0"/>
                <a:gd name="G31" fmla="+- G27 10800 0"/>
                <a:gd name="G32" fmla="+- G28 10800 0"/>
                <a:gd name="G33" fmla="+- G29 10800 0"/>
                <a:gd name="G34" fmla="+- G19 5400 0"/>
                <a:gd name="G35" fmla="cos G34 -7864320"/>
                <a:gd name="G36" fmla="sin G34 -7864320"/>
                <a:gd name="G37" fmla="+/ -7864320 -5373952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8739 w 21600"/>
                <a:gd name="T5" fmla="*/ 198 h 21600"/>
                <a:gd name="T6" fmla="*/ 6300 w 21600"/>
                <a:gd name="T7" fmla="*/ 3005 h 21600"/>
                <a:gd name="T8" fmla="*/ 9426 w 21600"/>
                <a:gd name="T9" fmla="*/ 3732 h 21600"/>
                <a:gd name="T10" fmla="*/ 12678 w 21600"/>
                <a:gd name="T11" fmla="*/ -2569 h 21600"/>
                <a:gd name="T12" fmla="*/ 16508 w 21600"/>
                <a:gd name="T13" fmla="*/ 2513 h 21600"/>
                <a:gd name="T14" fmla="*/ 11426 w 21600"/>
                <a:gd name="T15" fmla="*/ 634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802" y="3670"/>
                  </a:moveTo>
                  <a:cubicBezTo>
                    <a:pt x="11470" y="3623"/>
                    <a:pt x="11135" y="3600"/>
                    <a:pt x="10800" y="3600"/>
                  </a:cubicBezTo>
                  <a:cubicBezTo>
                    <a:pt x="9536" y="3600"/>
                    <a:pt x="8294" y="3932"/>
                    <a:pt x="7199" y="4564"/>
                  </a:cubicBezTo>
                  <a:lnTo>
                    <a:pt x="5400" y="1446"/>
                  </a:lnTo>
                  <a:cubicBezTo>
                    <a:pt x="7041" y="499"/>
                    <a:pt x="8904" y="0"/>
                    <a:pt x="10800" y="0"/>
                  </a:cubicBezTo>
                  <a:cubicBezTo>
                    <a:pt x="11302" y="0"/>
                    <a:pt x="11805" y="35"/>
                    <a:pt x="12303" y="105"/>
                  </a:cubicBezTo>
                  <a:lnTo>
                    <a:pt x="12678" y="-2569"/>
                  </a:lnTo>
                  <a:lnTo>
                    <a:pt x="16508" y="2513"/>
                  </a:lnTo>
                  <a:lnTo>
                    <a:pt x="11426" y="6343"/>
                  </a:lnTo>
                  <a:lnTo>
                    <a:pt x="11802" y="3670"/>
                  </a:lnTo>
                  <a:close/>
                </a:path>
              </a:pathLst>
            </a:custGeom>
            <a:solidFill>
              <a:schemeClr val="accent1"/>
            </a:solidFill>
            <a:ln w="9525">
              <a:solidFill>
                <a:schemeClr val="tx1"/>
              </a:solidFill>
              <a:miter lim="800000"/>
              <a:headEnd/>
              <a:tailEnd/>
            </a:ln>
          </p:spPr>
          <p:txBody>
            <a:bodyPr vert="horz" wrap="square" lIns="0" tIns="0" rIns="0" bIns="0" numCol="1" anchor="ctr" anchorCtr="0" compatLnSpc="1">
              <a:prstTxWarp prst="textNoShape">
                <a:avLst/>
              </a:prstTxWarp>
            </a:bodyPr>
            <a:lstStyle/>
            <a:p>
              <a:endParaRPr lang="en-US"/>
            </a:p>
          </p:txBody>
        </p:sp>
        <p:sp>
          <p:nvSpPr>
            <p:cNvPr id="13" name="_s1029"/>
            <p:cNvSpPr>
              <a:spLocks noChangeArrowheads="1" noTextEdit="1"/>
            </p:cNvSpPr>
            <p:nvPr/>
          </p:nvSpPr>
          <p:spPr bwMode="auto">
            <a:xfrm rot="5400000">
              <a:off x="2532" y="1795"/>
              <a:ext cx="1499" cy="1499"/>
            </a:xfrm>
            <a:custGeom>
              <a:avLst/>
              <a:gdLst>
                <a:gd name="G0" fmla="+- -5373952 0 0"/>
                <a:gd name="G1" fmla="+- -7864320 0 0"/>
                <a:gd name="G2" fmla="+- -5373952 0 -7864320"/>
                <a:gd name="G3" fmla="+- 10800 0 0"/>
                <a:gd name="G4" fmla="+- 0 0 -5373952"/>
                <a:gd name="T0" fmla="*/ 360 256 1"/>
                <a:gd name="T1" fmla="*/ 0 256 1"/>
                <a:gd name="G5" fmla="+- G2 T0 T1"/>
                <a:gd name="G6" fmla="?: G2 G2 G5"/>
                <a:gd name="G7" fmla="+- 0 0 G6"/>
                <a:gd name="G8" fmla="+- 7200 0 0"/>
                <a:gd name="G9" fmla="+- 0 0 -7864320"/>
                <a:gd name="G10" fmla="+- 7200 0 2700"/>
                <a:gd name="G11" fmla="cos G10 -5373952"/>
                <a:gd name="G12" fmla="sin G10 -5373952"/>
                <a:gd name="G13" fmla="cos 13500 -5373952"/>
                <a:gd name="G14" fmla="sin 13500 -5373952"/>
                <a:gd name="G15" fmla="+- G11 10800 0"/>
                <a:gd name="G16" fmla="+- G12 10800 0"/>
                <a:gd name="G17" fmla="+- G13 10800 0"/>
                <a:gd name="G18" fmla="+- G14 10800 0"/>
                <a:gd name="G19" fmla="*/ 7200 1 2"/>
                <a:gd name="G20" fmla="+- G19 5400 0"/>
                <a:gd name="G21" fmla="cos G20 -5373952"/>
                <a:gd name="G22" fmla="sin G20 -5373952"/>
                <a:gd name="G23" fmla="+- G21 10800 0"/>
                <a:gd name="G24" fmla="+- G12 G23 G22"/>
                <a:gd name="G25" fmla="+- G22 G23 G11"/>
                <a:gd name="G26" fmla="cos 10800 -5373952"/>
                <a:gd name="G27" fmla="sin 10800 -5373952"/>
                <a:gd name="G28" fmla="cos 7200 -5373952"/>
                <a:gd name="G29" fmla="sin 7200 -5373952"/>
                <a:gd name="G30" fmla="+- G26 10800 0"/>
                <a:gd name="G31" fmla="+- G27 10800 0"/>
                <a:gd name="G32" fmla="+- G28 10800 0"/>
                <a:gd name="G33" fmla="+- G29 10800 0"/>
                <a:gd name="G34" fmla="+- G19 5400 0"/>
                <a:gd name="G35" fmla="cos G34 -7864320"/>
                <a:gd name="G36" fmla="sin G34 -7864320"/>
                <a:gd name="G37" fmla="+/ -7864320 -5373952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8739 w 21600"/>
                <a:gd name="T5" fmla="*/ 198 h 21600"/>
                <a:gd name="T6" fmla="*/ 6300 w 21600"/>
                <a:gd name="T7" fmla="*/ 3005 h 21600"/>
                <a:gd name="T8" fmla="*/ 9426 w 21600"/>
                <a:gd name="T9" fmla="*/ 3732 h 21600"/>
                <a:gd name="T10" fmla="*/ 12678 w 21600"/>
                <a:gd name="T11" fmla="*/ -2569 h 21600"/>
                <a:gd name="T12" fmla="*/ 16508 w 21600"/>
                <a:gd name="T13" fmla="*/ 2513 h 21600"/>
                <a:gd name="T14" fmla="*/ 11426 w 21600"/>
                <a:gd name="T15" fmla="*/ 634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802" y="3670"/>
                  </a:moveTo>
                  <a:cubicBezTo>
                    <a:pt x="11470" y="3623"/>
                    <a:pt x="11135" y="3600"/>
                    <a:pt x="10800" y="3600"/>
                  </a:cubicBezTo>
                  <a:cubicBezTo>
                    <a:pt x="9536" y="3600"/>
                    <a:pt x="8294" y="3932"/>
                    <a:pt x="7199" y="4564"/>
                  </a:cubicBezTo>
                  <a:lnTo>
                    <a:pt x="5400" y="1446"/>
                  </a:lnTo>
                  <a:cubicBezTo>
                    <a:pt x="7041" y="499"/>
                    <a:pt x="8904" y="0"/>
                    <a:pt x="10800" y="0"/>
                  </a:cubicBezTo>
                  <a:cubicBezTo>
                    <a:pt x="11302" y="0"/>
                    <a:pt x="11805" y="35"/>
                    <a:pt x="12303" y="105"/>
                  </a:cubicBezTo>
                  <a:lnTo>
                    <a:pt x="12678" y="-2569"/>
                  </a:lnTo>
                  <a:lnTo>
                    <a:pt x="16508" y="2513"/>
                  </a:lnTo>
                  <a:lnTo>
                    <a:pt x="11426" y="6343"/>
                  </a:lnTo>
                  <a:lnTo>
                    <a:pt x="11802" y="3670"/>
                  </a:lnTo>
                  <a:close/>
                </a:path>
              </a:pathLst>
            </a:custGeom>
            <a:solidFill>
              <a:schemeClr val="accent1"/>
            </a:solidFill>
            <a:ln w="9525">
              <a:solidFill>
                <a:schemeClr val="tx1"/>
              </a:solidFill>
              <a:miter lim="800000"/>
              <a:headEnd/>
              <a:tailEnd/>
            </a:ln>
          </p:spPr>
          <p:txBody>
            <a:bodyPr vert="horz" wrap="square" lIns="0" tIns="0" rIns="0" bIns="0" numCol="1" anchor="ctr" anchorCtr="0" compatLnSpc="1">
              <a:prstTxWarp prst="textNoShape">
                <a:avLst/>
              </a:prstTxWarp>
            </a:bodyPr>
            <a:lstStyle/>
            <a:p>
              <a:endParaRPr lang="en-US"/>
            </a:p>
          </p:txBody>
        </p:sp>
        <p:sp>
          <p:nvSpPr>
            <p:cNvPr id="14" name="_s1030"/>
            <p:cNvSpPr>
              <a:spLocks noChangeArrowheads="1" noTextEdit="1"/>
            </p:cNvSpPr>
            <p:nvPr/>
          </p:nvSpPr>
          <p:spPr bwMode="auto">
            <a:xfrm rot="10800000">
              <a:off x="2179" y="2148"/>
              <a:ext cx="1499" cy="1499"/>
            </a:xfrm>
            <a:custGeom>
              <a:avLst/>
              <a:gdLst>
                <a:gd name="G0" fmla="+- -5373952 0 0"/>
                <a:gd name="G1" fmla="+- -7864320 0 0"/>
                <a:gd name="G2" fmla="+- -5373952 0 -7864320"/>
                <a:gd name="G3" fmla="+- 10800 0 0"/>
                <a:gd name="G4" fmla="+- 0 0 -5373952"/>
                <a:gd name="T0" fmla="*/ 360 256 1"/>
                <a:gd name="T1" fmla="*/ 0 256 1"/>
                <a:gd name="G5" fmla="+- G2 T0 T1"/>
                <a:gd name="G6" fmla="?: G2 G2 G5"/>
                <a:gd name="G7" fmla="+- 0 0 G6"/>
                <a:gd name="G8" fmla="+- 7200 0 0"/>
                <a:gd name="G9" fmla="+- 0 0 -7864320"/>
                <a:gd name="G10" fmla="+- 7200 0 2700"/>
                <a:gd name="G11" fmla="cos G10 -5373952"/>
                <a:gd name="G12" fmla="sin G10 -5373952"/>
                <a:gd name="G13" fmla="cos 13500 -5373952"/>
                <a:gd name="G14" fmla="sin 13500 -5373952"/>
                <a:gd name="G15" fmla="+- G11 10800 0"/>
                <a:gd name="G16" fmla="+- G12 10800 0"/>
                <a:gd name="G17" fmla="+- G13 10800 0"/>
                <a:gd name="G18" fmla="+- G14 10800 0"/>
                <a:gd name="G19" fmla="*/ 7200 1 2"/>
                <a:gd name="G20" fmla="+- G19 5400 0"/>
                <a:gd name="G21" fmla="cos G20 -5373952"/>
                <a:gd name="G22" fmla="sin G20 -5373952"/>
                <a:gd name="G23" fmla="+- G21 10800 0"/>
                <a:gd name="G24" fmla="+- G12 G23 G22"/>
                <a:gd name="G25" fmla="+- G22 G23 G11"/>
                <a:gd name="G26" fmla="cos 10800 -5373952"/>
                <a:gd name="G27" fmla="sin 10800 -5373952"/>
                <a:gd name="G28" fmla="cos 7200 -5373952"/>
                <a:gd name="G29" fmla="sin 7200 -5373952"/>
                <a:gd name="G30" fmla="+- G26 10800 0"/>
                <a:gd name="G31" fmla="+- G27 10800 0"/>
                <a:gd name="G32" fmla="+- G28 10800 0"/>
                <a:gd name="G33" fmla="+- G29 10800 0"/>
                <a:gd name="G34" fmla="+- G19 5400 0"/>
                <a:gd name="G35" fmla="cos G34 -7864320"/>
                <a:gd name="G36" fmla="sin G34 -7864320"/>
                <a:gd name="G37" fmla="+/ -7864320 -5373952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8739 w 21600"/>
                <a:gd name="T5" fmla="*/ 198 h 21600"/>
                <a:gd name="T6" fmla="*/ 6300 w 21600"/>
                <a:gd name="T7" fmla="*/ 3005 h 21600"/>
                <a:gd name="T8" fmla="*/ 9426 w 21600"/>
                <a:gd name="T9" fmla="*/ 3732 h 21600"/>
                <a:gd name="T10" fmla="*/ 12678 w 21600"/>
                <a:gd name="T11" fmla="*/ -2569 h 21600"/>
                <a:gd name="T12" fmla="*/ 16508 w 21600"/>
                <a:gd name="T13" fmla="*/ 2513 h 21600"/>
                <a:gd name="T14" fmla="*/ 11426 w 21600"/>
                <a:gd name="T15" fmla="*/ 634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802" y="3670"/>
                  </a:moveTo>
                  <a:cubicBezTo>
                    <a:pt x="11470" y="3623"/>
                    <a:pt x="11135" y="3600"/>
                    <a:pt x="10800" y="3600"/>
                  </a:cubicBezTo>
                  <a:cubicBezTo>
                    <a:pt x="9536" y="3600"/>
                    <a:pt x="8294" y="3932"/>
                    <a:pt x="7199" y="4564"/>
                  </a:cubicBezTo>
                  <a:lnTo>
                    <a:pt x="5400" y="1446"/>
                  </a:lnTo>
                  <a:cubicBezTo>
                    <a:pt x="7041" y="499"/>
                    <a:pt x="8904" y="0"/>
                    <a:pt x="10800" y="0"/>
                  </a:cubicBezTo>
                  <a:cubicBezTo>
                    <a:pt x="11302" y="0"/>
                    <a:pt x="11805" y="35"/>
                    <a:pt x="12303" y="105"/>
                  </a:cubicBezTo>
                  <a:lnTo>
                    <a:pt x="12678" y="-2569"/>
                  </a:lnTo>
                  <a:lnTo>
                    <a:pt x="16508" y="2513"/>
                  </a:lnTo>
                  <a:lnTo>
                    <a:pt x="11426" y="6343"/>
                  </a:lnTo>
                  <a:lnTo>
                    <a:pt x="11802" y="3670"/>
                  </a:lnTo>
                  <a:close/>
                </a:path>
              </a:pathLst>
            </a:custGeom>
            <a:solidFill>
              <a:schemeClr val="accent1"/>
            </a:solidFill>
            <a:ln w="9525">
              <a:solidFill>
                <a:schemeClr val="tx1"/>
              </a:solidFill>
              <a:miter lim="800000"/>
              <a:headEnd/>
              <a:tailEnd/>
            </a:ln>
          </p:spPr>
          <p:txBody>
            <a:bodyPr vert="horz" wrap="square" lIns="0" tIns="0" rIns="0" bIns="0" numCol="1" anchor="ctr" anchorCtr="0" compatLnSpc="1">
              <a:prstTxWarp prst="textNoShape">
                <a:avLst/>
              </a:prstTxWarp>
            </a:bodyPr>
            <a:lstStyle/>
            <a:p>
              <a:endParaRPr lang="en-US"/>
            </a:p>
          </p:txBody>
        </p:sp>
        <p:sp>
          <p:nvSpPr>
            <p:cNvPr id="15" name="_s1031"/>
            <p:cNvSpPr>
              <a:spLocks noChangeArrowheads="1" noTextEdit="1"/>
            </p:cNvSpPr>
            <p:nvPr/>
          </p:nvSpPr>
          <p:spPr bwMode="auto">
            <a:xfrm rot="16200000">
              <a:off x="1826" y="1795"/>
              <a:ext cx="1499" cy="1499"/>
            </a:xfrm>
            <a:custGeom>
              <a:avLst/>
              <a:gdLst>
                <a:gd name="G0" fmla="+- -5373952 0 0"/>
                <a:gd name="G1" fmla="+- -7864320 0 0"/>
                <a:gd name="G2" fmla="+- -5373952 0 -7864320"/>
                <a:gd name="G3" fmla="+- 10800 0 0"/>
                <a:gd name="G4" fmla="+- 0 0 -5373952"/>
                <a:gd name="T0" fmla="*/ 360 256 1"/>
                <a:gd name="T1" fmla="*/ 0 256 1"/>
                <a:gd name="G5" fmla="+- G2 T0 T1"/>
                <a:gd name="G6" fmla="?: G2 G2 G5"/>
                <a:gd name="G7" fmla="+- 0 0 G6"/>
                <a:gd name="G8" fmla="+- 7200 0 0"/>
                <a:gd name="G9" fmla="+- 0 0 -7864320"/>
                <a:gd name="G10" fmla="+- 7200 0 2700"/>
                <a:gd name="G11" fmla="cos G10 -5373952"/>
                <a:gd name="G12" fmla="sin G10 -5373952"/>
                <a:gd name="G13" fmla="cos 13500 -5373952"/>
                <a:gd name="G14" fmla="sin 13500 -5373952"/>
                <a:gd name="G15" fmla="+- G11 10800 0"/>
                <a:gd name="G16" fmla="+- G12 10800 0"/>
                <a:gd name="G17" fmla="+- G13 10800 0"/>
                <a:gd name="G18" fmla="+- G14 10800 0"/>
                <a:gd name="G19" fmla="*/ 7200 1 2"/>
                <a:gd name="G20" fmla="+- G19 5400 0"/>
                <a:gd name="G21" fmla="cos G20 -5373952"/>
                <a:gd name="G22" fmla="sin G20 -5373952"/>
                <a:gd name="G23" fmla="+- G21 10800 0"/>
                <a:gd name="G24" fmla="+- G12 G23 G22"/>
                <a:gd name="G25" fmla="+- G22 G23 G11"/>
                <a:gd name="G26" fmla="cos 10800 -5373952"/>
                <a:gd name="G27" fmla="sin 10800 -5373952"/>
                <a:gd name="G28" fmla="cos 7200 -5373952"/>
                <a:gd name="G29" fmla="sin 7200 -5373952"/>
                <a:gd name="G30" fmla="+- G26 10800 0"/>
                <a:gd name="G31" fmla="+- G27 10800 0"/>
                <a:gd name="G32" fmla="+- G28 10800 0"/>
                <a:gd name="G33" fmla="+- G29 10800 0"/>
                <a:gd name="G34" fmla="+- G19 5400 0"/>
                <a:gd name="G35" fmla="cos G34 -7864320"/>
                <a:gd name="G36" fmla="sin G34 -7864320"/>
                <a:gd name="G37" fmla="+/ -7864320 -5373952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8739 w 21600"/>
                <a:gd name="T5" fmla="*/ 198 h 21600"/>
                <a:gd name="T6" fmla="*/ 6300 w 21600"/>
                <a:gd name="T7" fmla="*/ 3005 h 21600"/>
                <a:gd name="T8" fmla="*/ 9426 w 21600"/>
                <a:gd name="T9" fmla="*/ 3732 h 21600"/>
                <a:gd name="T10" fmla="*/ 12678 w 21600"/>
                <a:gd name="T11" fmla="*/ -2569 h 21600"/>
                <a:gd name="T12" fmla="*/ 16508 w 21600"/>
                <a:gd name="T13" fmla="*/ 2513 h 21600"/>
                <a:gd name="T14" fmla="*/ 11426 w 21600"/>
                <a:gd name="T15" fmla="*/ 634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802" y="3670"/>
                  </a:moveTo>
                  <a:cubicBezTo>
                    <a:pt x="11470" y="3623"/>
                    <a:pt x="11135" y="3600"/>
                    <a:pt x="10800" y="3600"/>
                  </a:cubicBezTo>
                  <a:cubicBezTo>
                    <a:pt x="9536" y="3600"/>
                    <a:pt x="8294" y="3932"/>
                    <a:pt x="7199" y="4564"/>
                  </a:cubicBezTo>
                  <a:lnTo>
                    <a:pt x="5400" y="1446"/>
                  </a:lnTo>
                  <a:cubicBezTo>
                    <a:pt x="7041" y="499"/>
                    <a:pt x="8904" y="0"/>
                    <a:pt x="10800" y="0"/>
                  </a:cubicBezTo>
                  <a:cubicBezTo>
                    <a:pt x="11302" y="0"/>
                    <a:pt x="11805" y="35"/>
                    <a:pt x="12303" y="105"/>
                  </a:cubicBezTo>
                  <a:lnTo>
                    <a:pt x="12678" y="-2569"/>
                  </a:lnTo>
                  <a:lnTo>
                    <a:pt x="16508" y="2513"/>
                  </a:lnTo>
                  <a:lnTo>
                    <a:pt x="11426" y="6343"/>
                  </a:lnTo>
                  <a:lnTo>
                    <a:pt x="11802" y="3670"/>
                  </a:lnTo>
                  <a:close/>
                </a:path>
              </a:pathLst>
            </a:custGeom>
            <a:solidFill>
              <a:schemeClr val="accent1"/>
            </a:solidFill>
            <a:ln w="9525">
              <a:solidFill>
                <a:schemeClr val="tx1"/>
              </a:solidFill>
              <a:miter lim="800000"/>
              <a:headEnd/>
              <a:tailEnd/>
            </a:ln>
          </p:spPr>
          <p:txBody>
            <a:bodyPr vert="horz" wrap="square" lIns="0" tIns="0" rIns="0" bIns="0" numCol="1" anchor="ctr" anchorCtr="0" compatLnSpc="1">
              <a:prstTxWarp prst="textNoShape">
                <a:avLst/>
              </a:prstTxWarp>
            </a:bodyPr>
            <a:lstStyle/>
            <a:p>
              <a:endParaRPr lang="en-US"/>
            </a:p>
          </p:txBody>
        </p:sp>
        <p:sp>
          <p:nvSpPr>
            <p:cNvPr id="16" name="_s1032"/>
            <p:cNvSpPr>
              <a:spLocks noChangeArrowheads="1"/>
            </p:cNvSpPr>
            <p:nvPr/>
          </p:nvSpPr>
          <p:spPr bwMode="auto">
            <a:xfrm>
              <a:off x="3327" y="1580"/>
              <a:ext cx="56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chemeClr val="tx1"/>
                  </a:solidFill>
                  <a:effectLst/>
                  <a:latin typeface="Times New Roman" panose="02020603050405020304" pitchFamily="18" charset="0"/>
                </a:rPr>
                <a:t>Ideas</a:t>
              </a:r>
            </a:p>
          </p:txBody>
        </p:sp>
        <p:sp>
          <p:nvSpPr>
            <p:cNvPr id="17" name="_s1033"/>
            <p:cNvSpPr>
              <a:spLocks noChangeArrowheads="1"/>
            </p:cNvSpPr>
            <p:nvPr/>
          </p:nvSpPr>
          <p:spPr bwMode="auto">
            <a:xfrm>
              <a:off x="3328" y="2943"/>
              <a:ext cx="56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chemeClr val="tx1"/>
                  </a:solidFill>
                  <a:effectLst/>
                  <a:latin typeface="Times New Roman" panose="02020603050405020304" pitchFamily="18" charset="0"/>
                </a:rPr>
                <a:t>Projects</a:t>
              </a:r>
            </a:p>
          </p:txBody>
        </p:sp>
        <p:sp>
          <p:nvSpPr>
            <p:cNvPr id="18" name="_s1034"/>
            <p:cNvSpPr>
              <a:spLocks noChangeArrowheads="1"/>
            </p:cNvSpPr>
            <p:nvPr/>
          </p:nvSpPr>
          <p:spPr bwMode="auto">
            <a:xfrm>
              <a:off x="1964" y="1581"/>
              <a:ext cx="56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chemeClr val="tx1"/>
                  </a:solidFill>
                  <a:effectLst/>
                  <a:latin typeface="Times New Roman" panose="02020603050405020304" pitchFamily="18" charset="0"/>
                </a:rPr>
                <a:t>Strategy</a:t>
              </a:r>
            </a:p>
          </p:txBody>
        </p:sp>
        <p:sp>
          <p:nvSpPr>
            <p:cNvPr id="19" name="_s1035"/>
            <p:cNvSpPr>
              <a:spLocks noChangeArrowheads="1"/>
            </p:cNvSpPr>
            <p:nvPr/>
          </p:nvSpPr>
          <p:spPr bwMode="auto">
            <a:xfrm>
              <a:off x="1965" y="2944"/>
              <a:ext cx="56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chemeClr val="tx1"/>
                  </a:solidFill>
                  <a:effectLst/>
                  <a:latin typeface="Times New Roman" panose="02020603050405020304" pitchFamily="18" charset="0"/>
                </a:rPr>
                <a:t>Change</a:t>
              </a:r>
            </a:p>
          </p:txBody>
        </p:sp>
      </p:grpSp>
      <p:grpSp>
        <p:nvGrpSpPr>
          <p:cNvPr id="5" name="Group 22"/>
          <p:cNvGrpSpPr>
            <a:grpSpLocks/>
          </p:cNvGrpSpPr>
          <p:nvPr/>
        </p:nvGrpSpPr>
        <p:grpSpPr bwMode="auto">
          <a:xfrm>
            <a:off x="1278731" y="2268538"/>
            <a:ext cx="2833688" cy="1219200"/>
            <a:chOff x="39" y="1154"/>
            <a:chExt cx="1785" cy="768"/>
          </a:xfrm>
        </p:grpSpPr>
        <p:sp>
          <p:nvSpPr>
            <p:cNvPr id="6" name="AutoShape 21"/>
            <p:cNvSpPr>
              <a:spLocks noChangeArrowheads="1"/>
            </p:cNvSpPr>
            <p:nvPr/>
          </p:nvSpPr>
          <p:spPr bwMode="auto">
            <a:xfrm>
              <a:off x="1440" y="1584"/>
              <a:ext cx="384" cy="240"/>
            </a:xfrm>
            <a:prstGeom prst="rightArrow">
              <a:avLst>
                <a:gd name="adj1" fmla="val 50000"/>
                <a:gd name="adj2" fmla="val 4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AutoShape 18"/>
            <p:cNvSpPr>
              <a:spLocks noChangeArrowheads="1"/>
            </p:cNvSpPr>
            <p:nvPr/>
          </p:nvSpPr>
          <p:spPr bwMode="auto">
            <a:xfrm>
              <a:off x="39" y="1154"/>
              <a:ext cx="1392" cy="768"/>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tLang="en-US" dirty="0"/>
                <a:t>Organizational Plan Updates</a:t>
              </a:r>
            </a:p>
          </p:txBody>
        </p:sp>
      </p:grpSp>
      <p:grpSp>
        <p:nvGrpSpPr>
          <p:cNvPr id="8" name="Group 23"/>
          <p:cNvGrpSpPr>
            <a:grpSpLocks/>
          </p:cNvGrpSpPr>
          <p:nvPr/>
        </p:nvGrpSpPr>
        <p:grpSpPr bwMode="auto">
          <a:xfrm>
            <a:off x="7810500" y="2192338"/>
            <a:ext cx="2514600" cy="1295400"/>
            <a:chOff x="3936" y="1056"/>
            <a:chExt cx="1584" cy="816"/>
          </a:xfrm>
        </p:grpSpPr>
        <p:sp>
          <p:nvSpPr>
            <p:cNvPr id="9" name="AutoShape 20"/>
            <p:cNvSpPr>
              <a:spLocks noChangeArrowheads="1"/>
            </p:cNvSpPr>
            <p:nvPr/>
          </p:nvSpPr>
          <p:spPr bwMode="auto">
            <a:xfrm>
              <a:off x="3936" y="1584"/>
              <a:ext cx="624" cy="240"/>
            </a:xfrm>
            <a:prstGeom prst="leftArrow">
              <a:avLst>
                <a:gd name="adj1" fmla="val 50000"/>
                <a:gd name="adj2" fmla="val 6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AutoShape 19"/>
            <p:cNvSpPr>
              <a:spLocks noChangeArrowheads="1"/>
            </p:cNvSpPr>
            <p:nvPr/>
          </p:nvSpPr>
          <p:spPr bwMode="auto">
            <a:xfrm>
              <a:off x="4416" y="1056"/>
              <a:ext cx="1104" cy="816"/>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altLang="en-US" dirty="0"/>
                <a:t>Staff Feedback and Ideas</a:t>
              </a:r>
            </a:p>
          </p:txBody>
        </p:sp>
      </p:grpSp>
      <p:pic>
        <p:nvPicPr>
          <p:cNvPr id="20" name="Picture 19"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9993086" y="346453"/>
            <a:ext cx="1360714" cy="1344235"/>
          </a:xfrm>
          <a:prstGeom prst="rect">
            <a:avLst/>
          </a:prstGeom>
        </p:spPr>
      </p:pic>
    </p:spTree>
    <p:extLst>
      <p:ext uri="{BB962C8B-B14F-4D97-AF65-F5344CB8AC3E}">
        <p14:creationId xmlns:p14="http://schemas.microsoft.com/office/powerpoint/2010/main" val="1730091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Events that Join Strategy and Projects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4705804"/>
          </a:xfrm>
        </p:spPr>
        <p:txBody>
          <a:bodyPr>
            <a:normAutofit/>
          </a:bodyPr>
          <a:lstStyle/>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1. Project start-up.</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2. Project closure.</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3. Budget </a:t>
            </a:r>
            <a:r>
              <a:rPr lang="en-US" altLang="en-US" sz="3200" b="1" dirty="0">
                <a:latin typeface="Times New Roman" panose="02020603050405020304" pitchFamily="18" charset="0"/>
                <a:cs typeface="Times New Roman" panose="02020603050405020304" pitchFamily="18" charset="0"/>
              </a:rPr>
              <a:t>and resource </a:t>
            </a:r>
            <a:r>
              <a:rPr lang="en-US" altLang="en-US" sz="3200" b="1" dirty="0" smtClean="0">
                <a:latin typeface="Times New Roman" panose="02020603050405020304" pitchFamily="18" charset="0"/>
                <a:cs typeface="Times New Roman" panose="02020603050405020304" pitchFamily="18" charset="0"/>
              </a:rPr>
              <a:t>authorization.</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4. Resource </a:t>
            </a:r>
            <a:r>
              <a:rPr lang="en-US" altLang="en-US" sz="3200" b="1" dirty="0">
                <a:latin typeface="Times New Roman" panose="02020603050405020304" pitchFamily="18" charset="0"/>
                <a:cs typeface="Times New Roman" panose="02020603050405020304" pitchFamily="18" charset="0"/>
              </a:rPr>
              <a:t>conflicts and </a:t>
            </a:r>
            <a:r>
              <a:rPr lang="en-US" altLang="en-US" sz="3200" b="1" dirty="0" smtClean="0">
                <a:latin typeface="Times New Roman" panose="02020603050405020304" pitchFamily="18" charset="0"/>
                <a:cs typeface="Times New Roman" panose="02020603050405020304" pitchFamily="18" charset="0"/>
              </a:rPr>
              <a:t>priorities.</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5. Organizational </a:t>
            </a:r>
            <a:r>
              <a:rPr lang="en-US" altLang="en-US" sz="3200" b="1" dirty="0">
                <a:latin typeface="Times New Roman" panose="02020603050405020304" pitchFamily="18" charset="0"/>
                <a:cs typeface="Times New Roman" panose="02020603050405020304" pitchFamily="18" charset="0"/>
              </a:rPr>
              <a:t>crisis and strategic </a:t>
            </a:r>
            <a:r>
              <a:rPr lang="en-US" altLang="en-US" sz="3200" b="1" dirty="0" smtClean="0">
                <a:latin typeface="Times New Roman" panose="02020603050405020304" pitchFamily="18" charset="0"/>
                <a:cs typeface="Times New Roman" panose="02020603050405020304" pitchFamily="18" charset="0"/>
              </a:rPr>
              <a:t>change.</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9640388" y="346453"/>
            <a:ext cx="1713411" cy="1344235"/>
          </a:xfrm>
          <a:prstGeom prst="rect">
            <a:avLst/>
          </a:prstGeom>
        </p:spPr>
      </p:pic>
    </p:spTree>
    <p:extLst>
      <p:ext uri="{BB962C8B-B14F-4D97-AF65-F5344CB8AC3E}">
        <p14:creationId xmlns:p14="http://schemas.microsoft.com/office/powerpoint/2010/main" val="2554205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1000"/>
                                        <p:tgtEl>
                                          <p:spTgt spid="3">
                                            <p:txEl>
                                              <p:pRg st="1" end="1"/>
                                            </p:txEl>
                                          </p:spTgt>
                                        </p:tgtEl>
                                      </p:cBhvr>
                                    </p:animEffect>
                                    <p:anim calcmode="lin" valueType="num">
                                      <p:cBhvr>
                                        <p:cTn id="3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0"/>
                                        <p:tgtEl>
                                          <p:spTgt spid="3">
                                            <p:txEl>
                                              <p:pRg st="2" end="2"/>
                                            </p:txEl>
                                          </p:spTgt>
                                        </p:tgtEl>
                                      </p:cBhvr>
                                    </p:animEffect>
                                    <p:anim calcmode="lin" valueType="num">
                                      <p:cBhvr>
                                        <p:cTn id="4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1000"/>
                                        <p:tgtEl>
                                          <p:spTgt spid="3">
                                            <p:txEl>
                                              <p:pRg st="3" end="3"/>
                                            </p:txEl>
                                          </p:spTgt>
                                        </p:tgtEl>
                                      </p:cBhvr>
                                    </p:animEffect>
                                    <p:anim calcmode="lin" valueType="num">
                                      <p:cBhvr>
                                        <p:cTn id="4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Effect transition="in" filter="fade">
                                      <p:cBhvr>
                                        <p:cTn id="53" dur="1000"/>
                                        <p:tgtEl>
                                          <p:spTgt spid="3">
                                            <p:txEl>
                                              <p:pRg st="4" end="4"/>
                                            </p:txEl>
                                          </p:spTgt>
                                        </p:tgtEl>
                                      </p:cBhvr>
                                    </p:animEffect>
                                    <p:anim calcmode="lin" valueType="num">
                                      <p:cBhvr>
                                        <p:cTn id="5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1. Project </a:t>
            </a:r>
            <a:r>
              <a:rPr lang="en-US" altLang="en-US" dirty="0">
                <a:solidFill>
                  <a:schemeClr val="tx1"/>
                </a:solidFill>
                <a:latin typeface="Times New Roman" panose="02020603050405020304" pitchFamily="18" charset="0"/>
                <a:cs typeface="Times New Roman" panose="02020603050405020304" pitchFamily="18" charset="0"/>
              </a:rPr>
              <a:t>Start-Up</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33302"/>
            <a:ext cx="10515600" cy="4676503"/>
          </a:xfrm>
        </p:spPr>
        <p:txBody>
          <a:bodyPr>
            <a:normAutofit lnSpcReduction="10000"/>
          </a:bodyPr>
          <a:lstStyle/>
          <a:p>
            <a:pPr algn="just">
              <a:lnSpc>
                <a:spcPct val="150000"/>
              </a:lnSpc>
            </a:pPr>
            <a:r>
              <a:rPr lang="en-US" altLang="en-US" sz="3200" b="1" dirty="0">
                <a:latin typeface="Times New Roman" panose="02020603050405020304" pitchFamily="18" charset="0"/>
                <a:cs typeface="Times New Roman" panose="02020603050405020304" pitchFamily="18" charset="0"/>
              </a:rPr>
              <a:t>Most strategic moment of a project is right when it is </a:t>
            </a:r>
            <a:r>
              <a:rPr lang="en-US" altLang="en-US" sz="3200" b="1" dirty="0" smtClean="0">
                <a:latin typeface="Times New Roman" panose="02020603050405020304" pitchFamily="18" charset="0"/>
                <a:cs typeface="Times New Roman" panose="02020603050405020304" pitchFamily="18" charset="0"/>
              </a:rPr>
              <a:t>authorized.</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Strategy helps answer, “Why should we do this?” or “What is the goal?”</a:t>
            </a:r>
          </a:p>
          <a:p>
            <a:pPr algn="just">
              <a:lnSpc>
                <a:spcPct val="150000"/>
              </a:lnSpc>
            </a:pPr>
            <a:r>
              <a:rPr lang="en-US" altLang="en-US" sz="3200" b="1" dirty="0">
                <a:latin typeface="Times New Roman" panose="02020603050405020304" pitchFamily="18" charset="0"/>
                <a:cs typeface="Times New Roman" panose="02020603050405020304" pitchFamily="18" charset="0"/>
              </a:rPr>
              <a:t>PM helps you climb the ladder, strategy helps make sure it is on the right </a:t>
            </a:r>
            <a:r>
              <a:rPr lang="en-US" altLang="en-US" sz="3200" b="1" dirty="0" smtClean="0">
                <a:latin typeface="Times New Roman" panose="02020603050405020304" pitchFamily="18" charset="0"/>
                <a:cs typeface="Times New Roman" panose="02020603050405020304" pitchFamily="18" charset="0"/>
              </a:rPr>
              <a:t>wall.</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52968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Project </a:t>
            </a:r>
            <a:r>
              <a:rPr lang="en-US" altLang="en-US" dirty="0">
                <a:solidFill>
                  <a:schemeClr val="tx1"/>
                </a:solidFill>
                <a:latin typeface="Times New Roman" panose="02020603050405020304" pitchFamily="18" charset="0"/>
                <a:cs typeface="Times New Roman" panose="02020603050405020304" pitchFamily="18" charset="0"/>
              </a:rPr>
              <a:t>Closure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4614364"/>
          </a:xfrm>
        </p:spPr>
        <p:txBody>
          <a:bodyPr>
            <a:normAutofit/>
          </a:bodyPr>
          <a:lstStyle/>
          <a:p>
            <a:pPr algn="just">
              <a:lnSpc>
                <a:spcPct val="150000"/>
              </a:lnSpc>
            </a:pPr>
            <a:r>
              <a:rPr lang="en-US" altLang="en-US" sz="3200" b="1" dirty="0">
                <a:latin typeface="Times New Roman" panose="02020603050405020304" pitchFamily="18" charset="0"/>
                <a:cs typeface="Times New Roman" panose="02020603050405020304" pitchFamily="18" charset="0"/>
              </a:rPr>
              <a:t>A time to gather new </a:t>
            </a:r>
            <a:r>
              <a:rPr lang="en-US" altLang="en-US" sz="3200" b="1" dirty="0" smtClean="0">
                <a:latin typeface="Times New Roman" panose="02020603050405020304" pitchFamily="18" charset="0"/>
                <a:cs typeface="Times New Roman" panose="02020603050405020304" pitchFamily="18" charset="0"/>
              </a:rPr>
              <a:t>ideas.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Teams see unsolved problems and </a:t>
            </a:r>
            <a:r>
              <a:rPr lang="en-US" altLang="en-US" sz="3200" b="1" dirty="0" smtClean="0">
                <a:latin typeface="Times New Roman" panose="02020603050405020304" pitchFamily="18" charset="0"/>
                <a:cs typeface="Times New Roman" panose="02020603050405020304" pitchFamily="18" charset="0"/>
              </a:rPr>
              <a:t>issues.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smtClean="0">
                <a:latin typeface="Times New Roman" panose="02020603050405020304" pitchFamily="18" charset="0"/>
                <a:cs typeface="Times New Roman" panose="02020603050405020304" pitchFamily="18" charset="0"/>
              </a:rPr>
              <a:t>these ideas become new project proposals.</a:t>
            </a:r>
          </a:p>
          <a:p>
            <a:pPr algn="just">
              <a:lnSpc>
                <a:spcPct val="150000"/>
              </a:lnSpc>
            </a:pPr>
            <a:r>
              <a:rPr lang="en-US" altLang="en-US" sz="3200" b="1" dirty="0" smtClean="0">
                <a:latin typeface="Times New Roman" panose="02020603050405020304" pitchFamily="18" charset="0"/>
                <a:cs typeface="Times New Roman" panose="02020603050405020304" pitchFamily="18" charset="0"/>
              </a:rPr>
              <a:t>Ensure that good ideas are not lost.</a:t>
            </a:r>
          </a:p>
          <a:p>
            <a:pPr algn="just">
              <a:lnSpc>
                <a:spcPct val="150000"/>
              </a:lnSpc>
            </a:pPr>
            <a:r>
              <a:rPr lang="en-US" altLang="en-US" sz="3200" b="1" dirty="0" smtClean="0">
                <a:latin typeface="Times New Roman" panose="02020603050405020304" pitchFamily="18" charset="0"/>
                <a:cs typeface="Times New Roman" panose="02020603050405020304" pitchFamily="18" charset="0"/>
              </a:rPr>
              <a:t>A gift to the strategic planner.</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34228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3. Budget </a:t>
            </a:r>
            <a:r>
              <a:rPr lang="en-US" altLang="en-US" dirty="0">
                <a:solidFill>
                  <a:schemeClr val="tx1"/>
                </a:solidFill>
                <a:latin typeface="Times New Roman" panose="02020603050405020304" pitchFamily="18" charset="0"/>
                <a:cs typeface="Times New Roman" panose="02020603050405020304" pitchFamily="18" charset="0"/>
              </a:rPr>
              <a:t>and Resource Authorization</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05394" y="1946365"/>
            <a:ext cx="10648406" cy="4598126"/>
          </a:xfrm>
        </p:spPr>
        <p:txBody>
          <a:bodyPr>
            <a:normAutofit/>
          </a:bodyPr>
          <a:lstStyle/>
          <a:p>
            <a:pPr algn="just">
              <a:lnSpc>
                <a:spcPct val="150000"/>
              </a:lnSpc>
            </a:pPr>
            <a:r>
              <a:rPr lang="en-US" altLang="en-US" sz="3200" b="1" dirty="0">
                <a:latin typeface="Times New Roman" panose="02020603050405020304" pitchFamily="18" charset="0"/>
                <a:cs typeface="Times New Roman" panose="02020603050405020304" pitchFamily="18" charset="0"/>
              </a:rPr>
              <a:t>Projects constantly fight for resources and </a:t>
            </a:r>
            <a:r>
              <a:rPr lang="en-US" altLang="en-US" sz="3200" b="1" dirty="0" smtClean="0">
                <a:latin typeface="Times New Roman" panose="02020603050405020304" pitchFamily="18" charset="0"/>
                <a:cs typeface="Times New Roman" panose="02020603050405020304" pitchFamily="18" charset="0"/>
              </a:rPr>
              <a:t>funding.</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Tying projects to strategy allows PMs to explain their need in strategic </a:t>
            </a:r>
            <a:r>
              <a:rPr lang="en-US" altLang="en-US" sz="3200" b="1" dirty="0" smtClean="0">
                <a:latin typeface="Times New Roman" panose="02020603050405020304" pitchFamily="18" charset="0"/>
                <a:cs typeface="Times New Roman" panose="02020603050405020304" pitchFamily="18" charset="0"/>
              </a:rPr>
              <a:t>terms.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Examining all project resource requests in terms of strategy helps eliminate “pet projects</a:t>
            </a:r>
            <a:r>
              <a:rPr lang="en-US" altLang="en-US" sz="3200" b="1" dirty="0" smtClean="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9509760" y="346453"/>
            <a:ext cx="1844040" cy="1344235"/>
          </a:xfrm>
          <a:prstGeom prst="rect">
            <a:avLst/>
          </a:prstGeom>
        </p:spPr>
      </p:pic>
    </p:spTree>
    <p:extLst>
      <p:ext uri="{BB962C8B-B14F-4D97-AF65-F5344CB8AC3E}">
        <p14:creationId xmlns:p14="http://schemas.microsoft.com/office/powerpoint/2010/main" val="344327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4. Project </a:t>
            </a:r>
            <a:r>
              <a:rPr lang="en-US" altLang="en-US" dirty="0">
                <a:solidFill>
                  <a:schemeClr val="tx1"/>
                </a:solidFill>
                <a:latin typeface="Times New Roman" panose="02020603050405020304" pitchFamily="18" charset="0"/>
                <a:cs typeface="Times New Roman" panose="02020603050405020304" pitchFamily="18" charset="0"/>
              </a:rPr>
              <a:t>Prioritization</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31520" y="1894113"/>
            <a:ext cx="10622280" cy="4585064"/>
          </a:xfrm>
        </p:spPr>
        <p:txBody>
          <a:bodyPr>
            <a:normAutofit/>
          </a:bodyPr>
          <a:lstStyle/>
          <a:p>
            <a:pPr algn="just">
              <a:lnSpc>
                <a:spcPct val="150000"/>
              </a:lnSpc>
            </a:pPr>
            <a:r>
              <a:rPr lang="en-US" altLang="en-US" sz="3200" b="1" dirty="0">
                <a:latin typeface="Times New Roman" panose="02020603050405020304" pitchFamily="18" charset="0"/>
                <a:cs typeface="Times New Roman" panose="02020603050405020304" pitchFamily="18" charset="0"/>
              </a:rPr>
              <a:t>Often project conflicts arise, requiring a </a:t>
            </a:r>
            <a:r>
              <a:rPr lang="en-US" altLang="en-US" sz="3200" b="1" dirty="0" smtClean="0">
                <a:latin typeface="Times New Roman" panose="02020603050405020304" pitchFamily="18" charset="0"/>
                <a:cs typeface="Times New Roman" panose="02020603050405020304" pitchFamily="18" charset="0"/>
              </a:rPr>
              <a:t>decision.</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Organizational strategy can provide a more relevant way to score and rank </a:t>
            </a:r>
            <a:r>
              <a:rPr lang="en-US" altLang="en-US" sz="3200" b="1" dirty="0" smtClean="0">
                <a:latin typeface="Times New Roman" panose="02020603050405020304" pitchFamily="18" charset="0"/>
                <a:cs typeface="Times New Roman" panose="02020603050405020304" pitchFamily="18" charset="0"/>
              </a:rPr>
              <a:t>projects.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Strategic planners are accustomed to scoring systems to set priorities, and can help design an appropriate </a:t>
            </a:r>
            <a:r>
              <a:rPr lang="en-US" altLang="en-US" sz="3200" b="1" dirty="0" smtClean="0">
                <a:latin typeface="Times New Roman" panose="02020603050405020304" pitchFamily="18" charset="0"/>
                <a:cs typeface="Times New Roman" panose="02020603050405020304" pitchFamily="18" charset="0"/>
              </a:rPr>
              <a:t>system.</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1355245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5. Crisis </a:t>
            </a:r>
            <a:r>
              <a:rPr lang="en-US" altLang="en-US" dirty="0">
                <a:solidFill>
                  <a:schemeClr val="tx1"/>
                </a:solidFill>
                <a:latin typeface="Times New Roman" panose="02020603050405020304" pitchFamily="18" charset="0"/>
                <a:cs typeface="Times New Roman" panose="02020603050405020304" pitchFamily="18" charset="0"/>
              </a:rPr>
              <a:t>and Strategic Change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11679"/>
            <a:ext cx="10515600" cy="4663441"/>
          </a:xfrm>
        </p:spPr>
        <p:txBody>
          <a:bodyPr>
            <a:normAutofit lnSpcReduction="10000"/>
          </a:bodyPr>
          <a:lstStyle/>
          <a:p>
            <a:pPr algn="just">
              <a:lnSpc>
                <a:spcPct val="150000"/>
              </a:lnSpc>
            </a:pPr>
            <a:r>
              <a:rPr lang="en-US" altLang="en-US" sz="3200" b="1" dirty="0">
                <a:latin typeface="Times New Roman" panose="02020603050405020304" pitchFamily="18" charset="0"/>
                <a:cs typeface="Times New Roman" panose="02020603050405020304" pitchFamily="18" charset="0"/>
              </a:rPr>
              <a:t>Any crisis or critical event causes project </a:t>
            </a:r>
            <a:r>
              <a:rPr lang="en-US" altLang="en-US" sz="3200" b="1" dirty="0" smtClean="0">
                <a:latin typeface="Times New Roman" panose="02020603050405020304" pitchFamily="18" charset="0"/>
                <a:cs typeface="Times New Roman" panose="02020603050405020304" pitchFamily="18" charset="0"/>
              </a:rPr>
              <a:t>uncertainty.</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Strategic planners face uncertainty as </a:t>
            </a:r>
            <a:r>
              <a:rPr lang="en-US" altLang="en-US" sz="3200" b="1" dirty="0" smtClean="0">
                <a:latin typeface="Times New Roman" panose="02020603050405020304" pitchFamily="18" charset="0"/>
                <a:cs typeface="Times New Roman" panose="02020603050405020304" pitchFamily="18" charset="0"/>
              </a:rPr>
              <a:t>well.</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These times call for </a:t>
            </a:r>
            <a:r>
              <a:rPr lang="en-US" altLang="en-US" sz="3200" b="1" dirty="0" smtClean="0">
                <a:latin typeface="Times New Roman" panose="02020603050405020304" pitchFamily="18" charset="0"/>
                <a:cs typeface="Times New Roman" panose="02020603050405020304" pitchFamily="18" charset="0"/>
              </a:rPr>
              <a:t>coordination.</a:t>
            </a:r>
            <a:endParaRPr lang="en-US" altLang="en-US" sz="3200" b="1" dirty="0">
              <a:latin typeface="Times New Roman" panose="02020603050405020304" pitchFamily="18" charset="0"/>
              <a:cs typeface="Times New Roman" panose="02020603050405020304" pitchFamily="18" charset="0"/>
            </a:endParaRPr>
          </a:p>
          <a:p>
            <a:pPr marL="457200" lvl="1" indent="0" algn="just">
              <a:lnSpc>
                <a:spcPct val="150000"/>
              </a:lnSpc>
              <a:buNone/>
            </a:pPr>
            <a:r>
              <a:rPr lang="en-US" altLang="en-US" sz="3200" b="1" dirty="0" smtClean="0">
                <a:latin typeface="Times New Roman" panose="02020603050405020304" pitchFamily="18" charset="0"/>
                <a:cs typeface="Times New Roman" panose="02020603050405020304" pitchFamily="18" charset="0"/>
              </a:rPr>
              <a:t>- Practical</a:t>
            </a:r>
            <a:r>
              <a:rPr lang="en-US" altLang="en-US" sz="3200" b="1" dirty="0">
                <a:latin typeface="Times New Roman" panose="02020603050405020304" pitchFamily="18" charset="0"/>
                <a:cs typeface="Times New Roman" panose="02020603050405020304" pitchFamily="18" charset="0"/>
              </a:rPr>
              <a:t>, tactical ideas from project </a:t>
            </a:r>
            <a:r>
              <a:rPr lang="en-US" altLang="en-US" sz="3200" b="1" dirty="0" smtClean="0">
                <a:latin typeface="Times New Roman" panose="02020603050405020304" pitchFamily="18" charset="0"/>
                <a:cs typeface="Times New Roman" panose="02020603050405020304" pitchFamily="18" charset="0"/>
              </a:rPr>
              <a:t>managers.</a:t>
            </a:r>
            <a:endParaRPr lang="en-US" altLang="en-US" sz="3200" b="1" dirty="0">
              <a:latin typeface="Times New Roman" panose="02020603050405020304" pitchFamily="18" charset="0"/>
              <a:cs typeface="Times New Roman" panose="02020603050405020304" pitchFamily="18" charset="0"/>
            </a:endParaRPr>
          </a:p>
          <a:p>
            <a:pPr marL="457200" lvl="1" indent="0" algn="just">
              <a:lnSpc>
                <a:spcPct val="150000"/>
              </a:lnSpc>
              <a:buNone/>
            </a:pPr>
            <a:r>
              <a:rPr lang="en-US" altLang="en-US" sz="3200" b="1" dirty="0" smtClean="0">
                <a:latin typeface="Times New Roman" panose="02020603050405020304" pitchFamily="18" charset="0"/>
                <a:cs typeface="Times New Roman" panose="02020603050405020304" pitchFamily="18" charset="0"/>
              </a:rPr>
              <a:t>- Industry </a:t>
            </a:r>
            <a:r>
              <a:rPr lang="en-US" altLang="en-US" sz="3200" b="1" dirty="0">
                <a:latin typeface="Times New Roman" panose="02020603050405020304" pitchFamily="18" charset="0"/>
                <a:cs typeface="Times New Roman" panose="02020603050405020304" pitchFamily="18" charset="0"/>
              </a:rPr>
              <a:t>trends and top-down perspectives from </a:t>
            </a:r>
            <a:r>
              <a:rPr lang="en-US" altLang="en-US" sz="3200" b="1" dirty="0" smtClean="0">
                <a:latin typeface="Times New Roman" panose="02020603050405020304" pitchFamily="18" charset="0"/>
                <a:cs typeface="Times New Roman" panose="02020603050405020304" pitchFamily="18" charset="0"/>
              </a:rPr>
              <a:t>strategists.</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155728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Involving Senior Management</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46365"/>
            <a:ext cx="10515600" cy="4323805"/>
          </a:xfrm>
        </p:spPr>
        <p:txBody>
          <a:bodyPr>
            <a:normAutofit/>
          </a:bodyPr>
          <a:lstStyle/>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1. Tie </a:t>
            </a:r>
            <a:r>
              <a:rPr lang="en-US" altLang="en-US" sz="3200" b="1" dirty="0">
                <a:latin typeface="Times New Roman" panose="02020603050405020304" pitchFamily="18" charset="0"/>
                <a:cs typeface="Times New Roman" panose="02020603050405020304" pitchFamily="18" charset="0"/>
              </a:rPr>
              <a:t>project management to something they must </a:t>
            </a:r>
            <a:r>
              <a:rPr lang="en-US" altLang="en-US" sz="3200" b="1" dirty="0" smtClean="0">
                <a:latin typeface="Times New Roman" panose="02020603050405020304" pitchFamily="18" charset="0"/>
                <a:cs typeface="Times New Roman" panose="02020603050405020304" pitchFamily="18" charset="0"/>
              </a:rPr>
              <a:t>do.</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2. Decision making.</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3. </a:t>
            </a:r>
            <a:r>
              <a:rPr lang="en-US" altLang="en-US" sz="3200" b="1" dirty="0">
                <a:latin typeface="Times New Roman" panose="02020603050405020304" pitchFamily="18" charset="0"/>
                <a:cs typeface="Times New Roman" panose="02020603050405020304" pitchFamily="18" charset="0"/>
              </a:rPr>
              <a:t>Project Management Training</a:t>
            </a:r>
            <a:r>
              <a:rPr lang="en-US" altLang="en-US" sz="3200" b="1" dirty="0" smtClean="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sz="3200" b="1" dirty="0" smtClean="0">
                <a:latin typeface="Times New Roman" panose="02020603050405020304" pitchFamily="18" charset="0"/>
                <a:cs typeface="Times New Roman" panose="02020603050405020304" pitchFamily="18" charset="0"/>
              </a:rPr>
              <a:t>4. Constant reinforcement.</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Picture 3"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8659258" y="346453"/>
            <a:ext cx="2694542" cy="1344235"/>
          </a:xfrm>
          <a:prstGeom prst="rect">
            <a:avLst/>
          </a:prstGeom>
        </p:spPr>
      </p:pic>
    </p:spTree>
    <p:extLst>
      <p:ext uri="{BB962C8B-B14F-4D97-AF65-F5344CB8AC3E}">
        <p14:creationId xmlns:p14="http://schemas.microsoft.com/office/powerpoint/2010/main" val="58576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1000"/>
                                        <p:tgtEl>
                                          <p:spTgt spid="3">
                                            <p:txEl>
                                              <p:pRg st="1" end="1"/>
                                            </p:txEl>
                                          </p:spTgt>
                                        </p:tgtEl>
                                      </p:cBhvr>
                                    </p:animEffect>
                                    <p:anim calcmode="lin" valueType="num">
                                      <p:cBhvr>
                                        <p:cTn id="3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1000"/>
                                        <p:tgtEl>
                                          <p:spTgt spid="3">
                                            <p:txEl>
                                              <p:pRg st="2" end="2"/>
                                            </p:txEl>
                                          </p:spTgt>
                                        </p:tgtEl>
                                      </p:cBhvr>
                                    </p:animEffect>
                                    <p:anim calcmode="lin" valueType="num">
                                      <p:cBhvr>
                                        <p:cTn id="4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1000"/>
                                        <p:tgtEl>
                                          <p:spTgt spid="3">
                                            <p:txEl>
                                              <p:pRg st="3" end="3"/>
                                            </p:txEl>
                                          </p:spTgt>
                                        </p:tgtEl>
                                      </p:cBhvr>
                                    </p:animEffect>
                                    <p:anim calcmode="lin" valueType="num">
                                      <p:cBhvr>
                                        <p:cTn id="4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noGrp="1"/>
          </p:cNvSpPr>
          <p:nvPr>
            <p:ph idx="1"/>
          </p:nvPr>
        </p:nvSpPr>
        <p:spPr>
          <a:xfrm>
            <a:off x="603068" y="640080"/>
            <a:ext cx="10515600" cy="5904412"/>
          </a:xfrm>
          <a:prstGeom prst="verticalScroll">
            <a:avLst/>
          </a:prstGeom>
          <a:solidFill>
            <a:schemeClr val="accent2"/>
          </a:solidFill>
          <a:ln w="57150" cap="flat" cmpd="sng" algn="ctr">
            <a:solidFill>
              <a:srgbClr val="FF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1"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buClr>
                <a:srgbClr val="DD8047"/>
              </a:buClr>
              <a:defRPr/>
            </a:pPr>
            <a:endParaRPr lang="en-US" sz="3600" dirty="0" smtClean="0">
              <a:latin typeface="Aharoni" pitchFamily="2" charset="-79"/>
              <a:ea typeface="Arial Unicode MS" pitchFamily="34" charset="-128"/>
              <a:cs typeface="Arial Unicode MS" pitchFamily="34" charset="-128"/>
            </a:endParaRPr>
          </a:p>
          <a:p>
            <a:pPr algn="ctr">
              <a:buClr>
                <a:srgbClr val="DD8047"/>
              </a:buClr>
              <a:defRPr/>
            </a:pPr>
            <a:endParaRPr lang="en-US" sz="3600" dirty="0" smtClean="0">
              <a:latin typeface="Aharoni" pitchFamily="2" charset="-79"/>
              <a:ea typeface="Arial Unicode MS" pitchFamily="34" charset="-128"/>
              <a:cs typeface="Arial Unicode MS" pitchFamily="34" charset="-128"/>
            </a:endParaRPr>
          </a:p>
          <a:p>
            <a:pPr algn="ctr">
              <a:spcBef>
                <a:spcPct val="50000"/>
              </a:spcBef>
              <a:defRPr/>
            </a:pPr>
            <a:r>
              <a:rPr lang="en-US" sz="3200" dirty="0">
                <a:latin typeface="Aharoni" pitchFamily="2" charset="-79"/>
                <a:ea typeface="Arial Unicode MS" pitchFamily="34" charset="-128"/>
                <a:cs typeface="Arial Unicode MS" pitchFamily="34" charset="-128"/>
              </a:rPr>
              <a:t>Thank You For your Attention!</a:t>
            </a:r>
          </a:p>
          <a:p>
            <a:pPr algn="ctr">
              <a:buClr>
                <a:srgbClr val="DD8047"/>
              </a:buClr>
              <a:defRPr/>
            </a:pPr>
            <a:endParaRPr lang="ar-SA" sz="3600" dirty="0" smtClean="0">
              <a:latin typeface="Aharoni" pitchFamily="2" charset="-79"/>
              <a:ea typeface="Arial Unicode MS" pitchFamily="34" charset="-128"/>
              <a:cs typeface="Arial Unicode MS" pitchFamily="34" charset="-128"/>
            </a:endParaRPr>
          </a:p>
          <a:p>
            <a:pPr marL="0" indent="0" algn="ctr">
              <a:buClr>
                <a:srgbClr val="DD8047"/>
              </a:buClr>
              <a:buFont typeface="Wingdings" pitchFamily="2" charset="2"/>
              <a:buNone/>
              <a:defRPr/>
            </a:pPr>
            <a:r>
              <a:rPr lang="en-US" sz="3200" dirty="0" smtClean="0">
                <a:latin typeface="Aharoni" pitchFamily="2" charset="-79"/>
                <a:ea typeface="Arial Unicode MS" pitchFamily="34" charset="-128"/>
                <a:cs typeface="Arial Unicode MS" pitchFamily="34" charset="-128"/>
              </a:rPr>
              <a:t>Dr. Adam Yagoub Abker Hamad </a:t>
            </a:r>
            <a:endParaRPr lang="ar-SA" sz="3200" dirty="0" smtClean="0">
              <a:latin typeface="Aharoni" pitchFamily="2" charset="-79"/>
              <a:ea typeface="Arial Unicode MS" pitchFamily="34" charset="-128"/>
              <a:cs typeface="Arial Unicode MS" pitchFamily="34" charset="-128"/>
            </a:endParaRPr>
          </a:p>
          <a:p>
            <a:pPr marL="0" indent="0" algn="ctr">
              <a:buClr>
                <a:srgbClr val="DD8047"/>
              </a:buClr>
              <a:buFont typeface="Wingdings" pitchFamily="2" charset="2"/>
              <a:buNone/>
              <a:defRPr/>
            </a:pPr>
            <a:r>
              <a:rPr lang="en-US" sz="3200" dirty="0" smtClean="0">
                <a:latin typeface="Aharoni" pitchFamily="2" charset="-79"/>
                <a:ea typeface="Arial Unicode MS" pitchFamily="34" charset="-128"/>
                <a:cs typeface="Arial Unicode MS" pitchFamily="34" charset="-128"/>
              </a:rPr>
              <a:t>Assistant professor- of Business Administration </a:t>
            </a:r>
          </a:p>
          <a:p>
            <a:pPr marL="0" indent="0" algn="ctr">
              <a:buClr>
                <a:srgbClr val="DD8047"/>
              </a:buClr>
              <a:buFont typeface="Wingdings" pitchFamily="2" charset="2"/>
              <a:buNone/>
              <a:defRPr/>
            </a:pPr>
            <a:r>
              <a:rPr lang="en-US" sz="3200" dirty="0">
                <a:latin typeface="Aharoni" pitchFamily="2" charset="-79"/>
                <a:ea typeface="Arial Unicode MS" pitchFamily="34" charset="-128"/>
                <a:cs typeface="Arial Unicode MS" pitchFamily="34" charset="-128"/>
              </a:rPr>
              <a:t>EVERYONE’S SAMART- </a:t>
            </a:r>
            <a:r>
              <a:rPr lang="en-US" sz="3200" dirty="0" err="1" smtClean="0">
                <a:latin typeface="Aharoni" pitchFamily="2" charset="-79"/>
                <a:ea typeface="Arial Unicode MS" pitchFamily="34" charset="-128"/>
                <a:cs typeface="Arial Unicode MS" pitchFamily="34" charset="-128"/>
              </a:rPr>
              <a:t>Uni</a:t>
            </a:r>
            <a:r>
              <a:rPr lang="en-US" sz="3200" dirty="0" smtClean="0">
                <a:latin typeface="Aharoni" pitchFamily="2" charset="-79"/>
                <a:ea typeface="Arial Unicode MS" pitchFamily="34" charset="-128"/>
                <a:cs typeface="Arial Unicode MS" pitchFamily="34" charset="-128"/>
              </a:rPr>
              <a:t> </a:t>
            </a:r>
            <a:endParaRPr lang="ar-SA" sz="3200" dirty="0">
              <a:latin typeface="Aharoni" pitchFamily="2" charset="-79"/>
              <a:ea typeface="Arial Unicode MS" pitchFamily="34" charset="-128"/>
              <a:cs typeface="Arial Unicode MS" pitchFamily="34" charset="-128"/>
            </a:endParaRPr>
          </a:p>
          <a:p>
            <a:pPr algn="ctr">
              <a:buClr>
                <a:srgbClr val="DD8047"/>
              </a:buClr>
              <a:defRPr/>
            </a:pPr>
            <a:endParaRPr lang="ar-SA" sz="3200" b="1" dirty="0" smtClean="0">
              <a:solidFill>
                <a:schemeClr val="bg1"/>
              </a:solidFill>
              <a:latin typeface="Arial Unicode MS" pitchFamily="34" charset="-128"/>
              <a:ea typeface="Arial Unicode MS" pitchFamily="34" charset="-128"/>
              <a:cs typeface="Arial Unicode MS" pitchFamily="34" charset="-128"/>
            </a:endParaRPr>
          </a:p>
          <a:p>
            <a:pPr algn="ctr">
              <a:buClr>
                <a:srgbClr val="DD8047"/>
              </a:buClr>
              <a:defRPr/>
            </a:pPr>
            <a:endParaRPr lang="en-US" sz="3200" b="1" dirty="0">
              <a:solidFill>
                <a:schemeClr val="bg1"/>
              </a:solidFill>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val="17381399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2039</TotalTime>
  <Words>1812</Words>
  <Application>Microsoft Office PowerPoint</Application>
  <PresentationFormat>Widescreen</PresentationFormat>
  <Paragraphs>244</Paragraphs>
  <Slides>49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Arial Unicode MS</vt:lpstr>
      <vt:lpstr>Aharoni</vt:lpstr>
      <vt:lpstr>Arial</vt:lpstr>
      <vt:lpstr>Calibri</vt:lpstr>
      <vt:lpstr>Calibri Light</vt:lpstr>
      <vt:lpstr>Comic Sans MS</vt:lpstr>
      <vt:lpstr>Georgia</vt:lpstr>
      <vt:lpstr>Times New Roman</vt:lpstr>
      <vt:lpstr>Wingdings</vt:lpstr>
      <vt:lpstr>Office Theme</vt:lpstr>
      <vt:lpstr>Advanced Project Management LECTURE 1</vt:lpstr>
      <vt:lpstr>Overview of Course</vt:lpstr>
      <vt:lpstr>Learning Outcomes</vt:lpstr>
      <vt:lpstr>Lecture Overview </vt:lpstr>
      <vt:lpstr>(1) Introduction</vt:lpstr>
      <vt:lpstr>Advanced Project</vt:lpstr>
      <vt:lpstr>Advanced Project Management</vt:lpstr>
      <vt:lpstr>Advanced Project Management</vt:lpstr>
      <vt:lpstr>Project Managers and Process management </vt:lpstr>
      <vt:lpstr>project characteristics</vt:lpstr>
      <vt:lpstr>project characteristics</vt:lpstr>
      <vt:lpstr>Objectives of Project Management</vt:lpstr>
      <vt:lpstr>1. To ensure that the project is correctly designed to meet its objectives</vt:lpstr>
      <vt:lpstr>2. To ensure that the project is completed on schedule, within resources and budget</vt:lpstr>
      <vt:lpstr>3. To provide a mechanism for monitoring the project.</vt:lpstr>
      <vt:lpstr>Advanced Project Management Functions</vt:lpstr>
      <vt:lpstr>Project Management Functions</vt:lpstr>
      <vt:lpstr>Project Manager Competencies</vt:lpstr>
      <vt:lpstr>Project Manager Competencies</vt:lpstr>
      <vt:lpstr>Project Manager Competencies</vt:lpstr>
      <vt:lpstr>Project Manager Competencies</vt:lpstr>
      <vt:lpstr>Skills every good project managers needs  </vt:lpstr>
      <vt:lpstr>1. Communication Skills</vt:lpstr>
      <vt:lpstr>2. Organizational and Planning Skills</vt:lpstr>
      <vt:lpstr>3. Conflict Management Skills</vt:lpstr>
      <vt:lpstr>4. Negotiation and Influencing Skills</vt:lpstr>
      <vt:lpstr>5. Leadership Skills</vt:lpstr>
      <vt:lpstr>6.Team-Building and Motivating Skills</vt:lpstr>
      <vt:lpstr>Measures of Project Success</vt:lpstr>
      <vt:lpstr>Why is Project Management Important?</vt:lpstr>
      <vt:lpstr>formal structure of projects</vt:lpstr>
      <vt:lpstr>Sponsor</vt:lpstr>
      <vt:lpstr>Project Board</vt:lpstr>
      <vt:lpstr>Project Manager</vt:lpstr>
      <vt:lpstr>Project Team</vt:lpstr>
      <vt:lpstr>(2) Initial Project Strategy </vt:lpstr>
      <vt:lpstr>How Project Management Complements Strategic Planning?</vt:lpstr>
      <vt:lpstr>1. Strategic Planning – Ideas</vt:lpstr>
      <vt:lpstr>2. Project Management Achieves Results</vt:lpstr>
      <vt:lpstr>3. Project Results Drive Change</vt:lpstr>
      <vt:lpstr>4. Feedback loop for continuous change</vt:lpstr>
      <vt:lpstr>Events that Join Strategy and Projects</vt:lpstr>
      <vt:lpstr>1. Project Start-Up</vt:lpstr>
      <vt:lpstr>2. Project Closure</vt:lpstr>
      <vt:lpstr>3. Budget and Resource Authorization</vt:lpstr>
      <vt:lpstr>4. Project Prioritization</vt:lpstr>
      <vt:lpstr>5. Crisis and Strategic Change</vt:lpstr>
      <vt:lpstr>Involving Senior Management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cp:lastModifiedBy>
  <cp:revision>85</cp:revision>
  <dcterms:created xsi:type="dcterms:W3CDTF">2020-10-15T07:04:09Z</dcterms:created>
  <dcterms:modified xsi:type="dcterms:W3CDTF">2021-01-14T15:19:23Z</dcterms:modified>
</cp:coreProperties>
</file>