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6" r:id="rId39"/>
    <p:sldId id="297" r:id="rId40"/>
    <p:sldId id="298" r:id="rId41"/>
    <p:sldId id="29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24/3/2022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24/3/2022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24/3/2022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24/3/2022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080001" y="3125529"/>
            <a:ext cx="7236178" cy="1560771"/>
          </a:xfrm>
          <a:prstGeom prst="rect">
            <a:avLst/>
          </a:prstGeom>
        </p:spPr>
      </p:pic>
      <p:sp>
        <p:nvSpPr>
          <p:cNvPr id="14" name="TextBox 13"/>
          <p:cNvSpPr txBox="1"/>
          <p:nvPr/>
        </p:nvSpPr>
        <p:spPr>
          <a:xfrm>
            <a:off x="177297" y="612440"/>
            <a:ext cx="8253899" cy="187743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Management</a:t>
            </a:r>
          </a:p>
          <a:p>
            <a:r>
              <a:rPr lang="en-US" sz="2800" b="1" dirty="0">
                <a:solidFill>
                  <a:schemeClr val="bg1"/>
                </a:solidFill>
                <a:latin typeface="Tajawal Medium" panose="00000600000000000000" pitchFamily="2" charset="-78"/>
                <a:cs typeface="Tajawal Medium" panose="00000600000000000000" pitchFamily="2" charset="-78"/>
              </a:rPr>
              <a:t>(part 3 Implementation)</a:t>
            </a:r>
          </a:p>
          <a:p>
            <a:r>
              <a:rPr lang="en-US" sz="3200" b="1" dirty="0">
                <a:solidFill>
                  <a:srgbClr val="FFFF00"/>
                </a:solidFill>
                <a:latin typeface="Tajawal Medium" panose="00000600000000000000" pitchFamily="2" charset="-78"/>
                <a:cs typeface="Tajawal Medium" panose="00000600000000000000" pitchFamily="2" charset="-78"/>
              </a:rPr>
              <a:t>Prepared by Dr. Adam Yagoub</a:t>
            </a:r>
          </a:p>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5080002" y="3159395"/>
            <a:ext cx="7191022" cy="1384995"/>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Organizational Design: </a:t>
            </a:r>
          </a:p>
          <a:p>
            <a:r>
              <a:rPr lang="en-US" sz="28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10" name="Picture 9"/>
          <p:cNvPicPr>
            <a:picLocks noChangeAspect="1"/>
          </p:cNvPicPr>
          <p:nvPr/>
        </p:nvPicPr>
        <p:blipFill>
          <a:blip r:embed="rId7"/>
          <a:stretch>
            <a:fillRect/>
          </a:stretch>
        </p:blipFill>
        <p:spPr>
          <a:xfrm>
            <a:off x="2289771" y="6155306"/>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07554" cy="1610200"/>
          </a:xfrm>
          <a:prstGeom prst="rect">
            <a:avLst/>
          </a:prstGeom>
        </p:spPr>
      </p:pic>
      <p:sp>
        <p:nvSpPr>
          <p:cNvPr id="7" name="TextBox 6"/>
          <p:cNvSpPr txBox="1"/>
          <p:nvPr/>
        </p:nvSpPr>
        <p:spPr>
          <a:xfrm>
            <a:off x="3239100" y="543490"/>
            <a:ext cx="5679432"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lecture Outline</a:t>
            </a:r>
          </a:p>
        </p:txBody>
      </p:sp>
      <p:sp>
        <p:nvSpPr>
          <p:cNvPr id="9" name="Rectangle 8"/>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10" name="Rectangle 9"/>
          <p:cNvSpPr/>
          <p:nvPr/>
        </p:nvSpPr>
        <p:spPr>
          <a:xfrm>
            <a:off x="814192" y="2153690"/>
            <a:ext cx="10582317" cy="1815882"/>
          </a:xfrm>
          <a:prstGeom prst="rect">
            <a:avLst/>
          </a:prstGeom>
        </p:spPr>
        <p:txBody>
          <a:bodyPr wrap="square">
            <a:spAutoFit/>
          </a:bodyPr>
          <a:lstStyle/>
          <a:p>
            <a:pPr algn="just"/>
            <a:r>
              <a:rPr lang="en-US" sz="2800" dirty="0"/>
              <a:t>8.1  Organizational Design and Competitive Advantage.</a:t>
            </a:r>
          </a:p>
          <a:p>
            <a:pPr algn="just"/>
            <a:r>
              <a:rPr lang="en-US" sz="2800" dirty="0"/>
              <a:t>8.2  Strategy and Structure.</a:t>
            </a:r>
          </a:p>
          <a:p>
            <a:pPr algn="just"/>
            <a:r>
              <a:rPr lang="en-US" sz="2800" dirty="0"/>
              <a:t>8.3  Organizational Culture: Values, Norms, and Artifacts.</a:t>
            </a:r>
          </a:p>
          <a:p>
            <a:pPr algn="just"/>
            <a:r>
              <a:rPr lang="en-US" sz="2800" dirty="0"/>
              <a:t>8.4  Strategic Control-and-Reward Systems.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006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15530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494396"/>
            <a:ext cx="7533283"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Learning Objectives</a:t>
            </a:r>
          </a:p>
        </p:txBody>
      </p:sp>
      <p:sp>
        <p:nvSpPr>
          <p:cNvPr id="11" name="Rectangle 10"/>
          <p:cNvSpPr/>
          <p:nvPr/>
        </p:nvSpPr>
        <p:spPr>
          <a:xfrm>
            <a:off x="130614" y="427152"/>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5" name="Rectangle 4"/>
          <p:cNvSpPr/>
          <p:nvPr/>
        </p:nvSpPr>
        <p:spPr>
          <a:xfrm>
            <a:off x="651739" y="1805954"/>
            <a:ext cx="10771997" cy="3416320"/>
          </a:xfrm>
          <a:prstGeom prst="rect">
            <a:avLst/>
          </a:prstGeom>
        </p:spPr>
        <p:txBody>
          <a:bodyPr wrap="square">
            <a:spAutoFit/>
          </a:bodyPr>
          <a:lstStyle/>
          <a:p>
            <a:pPr algn="just"/>
            <a:r>
              <a:rPr lang="en-US" sz="2400" dirty="0"/>
              <a:t>1. Define organizational design and list its three components.</a:t>
            </a:r>
          </a:p>
          <a:p>
            <a:pPr algn="just"/>
            <a:r>
              <a:rPr lang="en-US" sz="2400" dirty="0"/>
              <a:t>2. Explain how organizational inertia can lead established firms to failure.</a:t>
            </a:r>
          </a:p>
          <a:p>
            <a:pPr algn="just"/>
            <a:r>
              <a:rPr lang="en-US" sz="2400" dirty="0"/>
              <a:t>3. Define organizational structure and describe its four elements.</a:t>
            </a:r>
          </a:p>
          <a:p>
            <a:pPr algn="just"/>
            <a:r>
              <a:rPr lang="en-US" sz="2400" dirty="0"/>
              <a:t>4. Compare and contrast mechanistic versus organic organizations.</a:t>
            </a:r>
          </a:p>
          <a:p>
            <a:pPr algn="just"/>
            <a:r>
              <a:rPr lang="en-US" sz="2400" dirty="0"/>
              <a:t>5. Describe different organizational structures and match them with appropriate strategies.</a:t>
            </a:r>
          </a:p>
          <a:p>
            <a:pPr algn="just"/>
            <a:r>
              <a:rPr lang="en-US" sz="2400" dirty="0"/>
              <a:t>6. Describe the elements of organizational culture, and explain where organizational cultures can come from and how they can be changed.</a:t>
            </a:r>
          </a:p>
          <a:p>
            <a:pPr algn="just"/>
            <a:r>
              <a:rPr lang="en-US" sz="2400" dirty="0"/>
              <a:t>7. Compare and contrast different strategic control-and-reward systems.</a:t>
            </a:r>
          </a:p>
        </p:txBody>
      </p:sp>
      <p:pic>
        <p:nvPicPr>
          <p:cNvPr id="12" name="Picture 11"/>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b="1" dirty="0">
                <a:solidFill>
                  <a:srgbClr val="FF0000"/>
                </a:solidFill>
              </a:rPr>
              <a:t>8.1 Organizational Design and Competitive Advantage</a:t>
            </a:r>
          </a:p>
          <a:p>
            <a:pPr marL="0" indent="0" algn="just">
              <a:buNone/>
            </a:pPr>
            <a:r>
              <a:rPr lang="en-US" b="1" dirty="0"/>
              <a:t>Organizational design </a:t>
            </a:r>
            <a:r>
              <a:rPr lang="en-US" dirty="0"/>
              <a:t>is the process of creating, implementing, monitoring, and modifying the structure, processes, and procedures of an organization. The key components of organizational design are </a:t>
            </a:r>
            <a:r>
              <a:rPr lang="en-US" dirty="0">
                <a:solidFill>
                  <a:srgbClr val="FF0000"/>
                </a:solidFill>
              </a:rPr>
              <a:t>structure, culture, and control</a:t>
            </a:r>
            <a:r>
              <a:rPr lang="en-US" dirty="0"/>
              <a:t>. The goal is to design an organization that allows managers to effectively translate their chosen strategy into a realized one. Not surprisingly, the inability to implement strategy effectively is the number-one reason boards of directors fire CEOs.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02485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Organizational Inertia: the Failure of Established Firms</a:t>
            </a:r>
          </a:p>
          <a:p>
            <a:pPr marL="0" indent="0" algn="just">
              <a:buNone/>
            </a:pPr>
            <a:r>
              <a:rPr lang="en-US" dirty="0"/>
              <a:t>To implement a formulated business strategy successfully, structure must accommodate strategy, not the other way around. In reality, however, a firm’s strategy often follows its structure. This reversal implies that some managers consider only strategies that do not  change existing organizational structures; they do not want to confront the inertia that often exists in established organizations.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53096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Inertia</a:t>
            </a:r>
            <a:r>
              <a:rPr lang="en-US" dirty="0">
                <a:solidFill>
                  <a:srgbClr val="FF0000"/>
                </a:solidFill>
              </a:rPr>
              <a:t>, </a:t>
            </a:r>
            <a:r>
              <a:rPr lang="en-US" dirty="0"/>
              <a:t>a firm’s resistance to change the status quo, can set the stage for the firm’s subsequent failure. Successful firms often plant the seed of subsequent failure: They optimize their organizational structure to the current situation. That tightly coupled system can break apart when internal or external pressures occur. Note that organizational inertia is often the result of success in a particular market during a particular time; it becomes difficult to argue with success. The pattern for  successful firms often follows a particular path:</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21787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1.  Mastery of, and fit with, the current environment.</a:t>
            </a:r>
          </a:p>
          <a:p>
            <a:pPr marL="0" indent="0" algn="just">
              <a:buNone/>
            </a:pPr>
            <a:r>
              <a:rPr lang="en-US" dirty="0"/>
              <a:t>2.  Success, usually measured by financial measurements.</a:t>
            </a:r>
          </a:p>
          <a:p>
            <a:pPr marL="0" indent="0" algn="just">
              <a:buNone/>
            </a:pPr>
            <a:r>
              <a:rPr lang="en-US" dirty="0"/>
              <a:t>3.  Structures, measures, and systems to accommodate and manage size.</a:t>
            </a:r>
          </a:p>
          <a:p>
            <a:pPr marL="0" indent="0" algn="just">
              <a:buNone/>
            </a:pPr>
            <a:r>
              <a:rPr lang="en-US" dirty="0"/>
              <a:t>4.  A resulting organizational inertia that tends to minimize opportunities and challenges  created by shifts in the internal and external environment.</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13264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What’s missing, of course, is the conscious strategic decision to change the firm’s internal environment to fit with the new external</a:t>
            </a:r>
            <a:r>
              <a:rPr lang="ar-SA" dirty="0"/>
              <a:t> </a:t>
            </a:r>
            <a:r>
              <a:rPr lang="en-US" dirty="0"/>
              <a:t>environment, turning four steps leading to the endpoint of inertia </a:t>
            </a:r>
            <a:r>
              <a:rPr lang="en-US" dirty="0">
                <a:solidFill>
                  <a:srgbClr val="FF0000"/>
                </a:solidFill>
              </a:rPr>
              <a:t>(Option A) </a:t>
            </a:r>
            <a:r>
              <a:rPr lang="en-US" dirty="0"/>
              <a:t>into the kind of a virtual circle where the firm essentially reboots and reinvents itself </a:t>
            </a:r>
            <a:r>
              <a:rPr lang="en-US" dirty="0">
                <a:solidFill>
                  <a:srgbClr val="FF0000"/>
                </a:solidFill>
              </a:rPr>
              <a:t>(Option B).</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2" name="Picture 1"/>
          <p:cNvPicPr>
            <a:picLocks noChangeAspect="1"/>
          </p:cNvPicPr>
          <p:nvPr/>
        </p:nvPicPr>
        <p:blipFill>
          <a:blip r:embed="rId3"/>
          <a:stretch>
            <a:fillRect/>
          </a:stretch>
        </p:blipFill>
        <p:spPr>
          <a:xfrm>
            <a:off x="1853852" y="4020855"/>
            <a:ext cx="8279703" cy="2555309"/>
          </a:xfrm>
          <a:prstGeom prst="rect">
            <a:avLst/>
          </a:prstGeom>
        </p:spPr>
      </p:pic>
      <p:pic>
        <p:nvPicPr>
          <p:cNvPr id="7" name="Picture 6"/>
          <p:cNvPicPr>
            <a:picLocks noChangeAspect="1"/>
          </p:cNvPicPr>
          <p:nvPr/>
        </p:nvPicPr>
        <p:blipFill>
          <a:blip r:embed="rId4"/>
          <a:stretch>
            <a:fillRect/>
          </a:stretch>
        </p:blipFill>
        <p:spPr>
          <a:xfrm>
            <a:off x="2083709" y="6576164"/>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94846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Consider that the need for structural reorganization can be especially intense in many industries where the rate of change is high and potential disruption frequent. Consider also that business leaders find it much easier to create and manage within developed structures than to restructure their organizations to be where they will need to be in future. Exhibit 11.2 shows how success in the current environment can lead to a firm’s down-fall in the future, when the tightly coupled system of strategy and structure experiences internal or external shifts.</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336994" y="6176963"/>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97312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89973" y="1610200"/>
            <a:ext cx="9469675" cy="5078699"/>
          </a:xfrm>
          <a:prstGeom prst="rect">
            <a:avLst/>
          </a:prstGeom>
        </p:spPr>
      </p:pic>
      <p:pic>
        <p:nvPicPr>
          <p:cNvPr id="4" name="Picture 3"/>
          <p:cNvPicPr>
            <a:picLocks noChangeAspect="1"/>
          </p:cNvPicPr>
          <p:nvPr/>
        </p:nvPicPr>
        <p:blipFill>
          <a:blip r:embed="rId3"/>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4"/>
          <a:stretch>
            <a:fillRect/>
          </a:stretch>
        </p:blipFill>
        <p:spPr>
          <a:xfrm>
            <a:off x="2115529" y="6484061"/>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40964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First</a:t>
            </a:r>
            <a:r>
              <a:rPr lang="en-US" dirty="0"/>
              <a:t>, the managers achieve a mastery of, and fit with, the firm’s current environment. </a:t>
            </a:r>
            <a:r>
              <a:rPr lang="en-US" dirty="0">
                <a:solidFill>
                  <a:srgbClr val="FF0000"/>
                </a:solidFill>
              </a:rPr>
              <a:t>Second</a:t>
            </a:r>
            <a:r>
              <a:rPr lang="en-US" dirty="0"/>
              <a:t>, the firm often defines and measures success by  financial metrics, with a focus on short-term performance. </a:t>
            </a:r>
            <a:r>
              <a:rPr lang="en-US" dirty="0">
                <a:solidFill>
                  <a:srgbClr val="FF0000"/>
                </a:solidFill>
              </a:rPr>
              <a:t>Third,</a:t>
            </a:r>
            <a:r>
              <a:rPr lang="en-US" dirty="0"/>
              <a:t> the firm puts in place structures, metrics, and systems to accommodate and manage increasing firm size and complexity due to continued success. </a:t>
            </a:r>
            <a:r>
              <a:rPr lang="en-US" dirty="0">
                <a:solidFill>
                  <a:srgbClr val="FF0000"/>
                </a:solidFill>
              </a:rPr>
              <a:t>Finally, </a:t>
            </a:r>
            <a:r>
              <a:rPr lang="en-US" dirty="0"/>
              <a:t>as a result of a tightly coupled albeit successful system, organizational inertia sets in—and with it, resistance to change.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134962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Organizational Structure</a:t>
            </a:r>
          </a:p>
          <a:p>
            <a:pPr marL="0" indent="0" algn="just">
              <a:buNone/>
            </a:pPr>
            <a:r>
              <a:rPr lang="en-US" dirty="0"/>
              <a:t>Some of the key decisions managers must make when designing effective organizations pertain to the firm’s </a:t>
            </a:r>
            <a:r>
              <a:rPr lang="en-US" b="1" dirty="0">
                <a:solidFill>
                  <a:srgbClr val="FF0000"/>
                </a:solidFill>
              </a:rPr>
              <a:t>organizational structure</a:t>
            </a:r>
            <a:r>
              <a:rPr lang="en-US" dirty="0"/>
              <a:t>. That structure determines how the work efforts of individuals and teams are orchestrated and how resources are distributed. In particular, an organizational structure defines how jobs and tasks are divided and integrated, </a:t>
            </a:r>
            <a:r>
              <a:rPr lang="en-US" dirty="0">
                <a:solidFill>
                  <a:srgbClr val="FF0000"/>
                </a:solidFill>
              </a:rPr>
              <a:t>deline</a:t>
            </a:r>
            <a:r>
              <a:rPr lang="en-US" dirty="0"/>
              <a:t>ates the reporting relationships up and down the hierarchy, defines formal communication channels, and </a:t>
            </a:r>
            <a:r>
              <a:rPr lang="en-US" dirty="0">
                <a:solidFill>
                  <a:srgbClr val="FF0000"/>
                </a:solidFill>
              </a:rPr>
              <a:t>pres</a:t>
            </a:r>
            <a:r>
              <a:rPr lang="en-US" dirty="0"/>
              <a:t>cribes how individuals and teams coordinate their work efforts. </a:t>
            </a:r>
          </a:p>
        </p:txBody>
      </p:sp>
      <p:pic>
        <p:nvPicPr>
          <p:cNvPr id="4" name="Picture 3"/>
          <p:cNvPicPr>
            <a:picLocks noChangeAspect="1"/>
          </p:cNvPicPr>
          <p:nvPr/>
        </p:nvPicPr>
        <p:blipFill>
          <a:blip r:embed="rId2"/>
          <a:stretch>
            <a:fillRect/>
          </a:stretch>
        </p:blipFill>
        <p:spPr>
          <a:xfrm>
            <a:off x="0" y="-87682"/>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40847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The key building blocks of an organizational structure are:</a:t>
            </a:r>
          </a:p>
          <a:p>
            <a:pPr marL="0" indent="0">
              <a:buNone/>
            </a:pPr>
            <a:r>
              <a:rPr lang="en-US" dirty="0"/>
              <a:t>■  Specialization</a:t>
            </a:r>
          </a:p>
          <a:p>
            <a:pPr marL="0" indent="0">
              <a:buNone/>
            </a:pPr>
            <a:r>
              <a:rPr lang="en-US" dirty="0"/>
              <a:t>■  Formalization</a:t>
            </a:r>
          </a:p>
          <a:p>
            <a:pPr marL="0" indent="0">
              <a:buNone/>
            </a:pPr>
            <a:r>
              <a:rPr lang="en-US" dirty="0"/>
              <a:t>■  Centralization</a:t>
            </a:r>
          </a:p>
          <a:p>
            <a:pPr marL="0" indent="0">
              <a:buNone/>
            </a:pPr>
            <a:r>
              <a:rPr lang="en-US" dirty="0"/>
              <a:t>■  Hierarchy</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95020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827" y="1825625"/>
            <a:ext cx="10714973" cy="4351338"/>
          </a:xfrm>
        </p:spPr>
        <p:txBody>
          <a:bodyPr>
            <a:normAutofit fontScale="92500"/>
          </a:bodyPr>
          <a:lstStyle/>
          <a:p>
            <a:pPr marL="0" indent="0" algn="just">
              <a:buNone/>
            </a:pPr>
            <a:r>
              <a:rPr lang="en-US" b="1" dirty="0">
                <a:solidFill>
                  <a:srgbClr val="FF0000"/>
                </a:solidFill>
              </a:rPr>
              <a:t>- Specialization.  </a:t>
            </a:r>
            <a:r>
              <a:rPr lang="en-US" b="1" dirty="0"/>
              <a:t>Specialization</a:t>
            </a:r>
            <a:r>
              <a:rPr lang="en-US" dirty="0"/>
              <a:t> describes the degree to which a task is divided into  separate jobs—that is, the division of labor. Larger firms, such as Fortune 100 companies, tend to have a high degree of specialization; smaller entrepreneurial ventures tend to have a low degree of specialization. </a:t>
            </a:r>
            <a:r>
              <a:rPr lang="en-US" dirty="0">
                <a:solidFill>
                  <a:srgbClr val="FF0000"/>
                </a:solidFill>
              </a:rPr>
              <a:t>For example, </a:t>
            </a:r>
            <a:r>
              <a:rPr lang="en-US" dirty="0"/>
              <a:t>an accountant for a large firm may specialize in only one area (e.g., internal audit), whereas an accountant in a small firm needs to be more of a generalist and take on many different things (e.g., internal auditing, plus pay-roll, accounts receivable, financial planning, and taxes). Specialization requires a trade-off between breadth and depth of knowledge. While a high degree of the division of labor increases productivity, it can also have unintended side-effects such as reduced employee job satisfaction due to repetition of tasks.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89664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941" y="1808625"/>
            <a:ext cx="10515600" cy="4351338"/>
          </a:xfrm>
        </p:spPr>
        <p:txBody>
          <a:bodyPr/>
          <a:lstStyle/>
          <a:p>
            <a:pPr marL="0" indent="0" algn="just">
              <a:buNone/>
            </a:pPr>
            <a:r>
              <a:rPr lang="en-US" b="1" dirty="0">
                <a:solidFill>
                  <a:srgbClr val="FF0000"/>
                </a:solidFill>
              </a:rPr>
              <a:t>- Formalization. </a:t>
            </a:r>
            <a:r>
              <a:rPr lang="en-US" dirty="0">
                <a:solidFill>
                  <a:srgbClr val="FF0000"/>
                </a:solidFill>
              </a:rPr>
              <a:t> </a:t>
            </a:r>
            <a:r>
              <a:rPr lang="en-US" dirty="0"/>
              <a:t>Formalization captures the extent to which employee behavior is steered by explicit and codified rules and procedures. Formalized structures are characterized by detailed written rules and policies of what to do in specific situations. These are often codified in employee handbooks. </a:t>
            </a:r>
            <a:r>
              <a:rPr lang="en-US" dirty="0">
                <a:solidFill>
                  <a:srgbClr val="FF0000"/>
                </a:solidFill>
              </a:rPr>
              <a:t>McDonald’s, for example</a:t>
            </a:r>
            <a:r>
              <a:rPr lang="en-US" dirty="0"/>
              <a:t>, uses detailed standard operating procedures throughout the world to ensure consistent quality and service.</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94820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 Centralization.  </a:t>
            </a:r>
            <a:r>
              <a:rPr lang="en-US" dirty="0">
                <a:solidFill>
                  <a:srgbClr val="FF0000"/>
                </a:solidFill>
              </a:rPr>
              <a:t>Centralization</a:t>
            </a:r>
            <a:r>
              <a:rPr lang="en-US" dirty="0"/>
              <a:t> refers to the degree to which decision making is concentrated at the top of the organization. Centralized decision making often correlates with slow response time and reduced customer satisfaction. In decentralized organizations such as Zappos, decisions are made and problems solved by empowered lower-level employees who are closer to the sources of issues. Different strategic management processes (discussed in Chapter 2) match with different degrees of centralization:</a:t>
            </a:r>
          </a:p>
          <a:p>
            <a:pPr marL="0" indent="0" algn="just">
              <a:buNone/>
            </a:pPr>
            <a:r>
              <a:rPr lang="en-US" dirty="0"/>
              <a:t>■  Top-down strategic planning takes place in highly centralized organizations.</a:t>
            </a:r>
          </a:p>
          <a:p>
            <a:pPr marL="0" indent="0" algn="just">
              <a:buNone/>
            </a:pPr>
            <a:r>
              <a:rPr lang="en-US" dirty="0"/>
              <a:t>■  Planned emergence is found in more decentralized organizations.</a:t>
            </a:r>
          </a:p>
        </p:txBody>
      </p:sp>
      <p:pic>
        <p:nvPicPr>
          <p:cNvPr id="4" name="Picture 3"/>
          <p:cNvPicPr>
            <a:picLocks noChangeAspect="1"/>
          </p:cNvPicPr>
          <p:nvPr/>
        </p:nvPicPr>
        <p:blipFill>
          <a:blip r:embed="rId2"/>
          <a:stretch>
            <a:fillRect/>
          </a:stretch>
        </p:blipFill>
        <p:spPr>
          <a:xfrm>
            <a:off x="0"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54735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 Hierarchy</a:t>
            </a:r>
            <a:r>
              <a:rPr lang="en-US" dirty="0"/>
              <a:t>.  </a:t>
            </a:r>
            <a:r>
              <a:rPr lang="en-US" b="1" dirty="0"/>
              <a:t>Hierarchy</a:t>
            </a:r>
            <a:r>
              <a:rPr lang="en-US" dirty="0"/>
              <a:t> determines the formal, position-based reporting lines and thus </a:t>
            </a:r>
            <a:r>
              <a:rPr lang="en-US" dirty="0">
                <a:solidFill>
                  <a:srgbClr val="FF0000"/>
                </a:solidFill>
              </a:rPr>
              <a:t>stip</a:t>
            </a:r>
            <a:r>
              <a:rPr lang="en-US" dirty="0"/>
              <a:t>ulates who reports to whom. Let's assume two firms of roughly equal size: Firm A and Firm B. If many levels of hierarchy exist between the frontline employee and the CEO in Firm A, it has a </a:t>
            </a:r>
            <a:r>
              <a:rPr lang="en-US" dirty="0">
                <a:solidFill>
                  <a:srgbClr val="FF0000"/>
                </a:solidFill>
              </a:rPr>
              <a:t>tall structure. </a:t>
            </a:r>
            <a:r>
              <a:rPr lang="en-US" dirty="0"/>
              <a:t>In contrast, if there are few levels of hierarchy in Firm B, it has a </a:t>
            </a:r>
            <a:r>
              <a:rPr lang="en-US" dirty="0">
                <a:solidFill>
                  <a:srgbClr val="FF0000"/>
                </a:solidFill>
              </a:rPr>
              <a:t>flat structure.</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96371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 The number of levels of hierarchy, in turn, determines the managers’ span of control—how many employees directly report to a manager. In tall organizational structures (Firm A), the span of control is narrow. In flat structures (Firm B), the span of control is wide, meaning one manager supervises many employees. In recent years, firms have de-layered by reducing the headcount (often middle managers), making themselves flatter and more nimble. This, however, puts more pressure on the remaining managers who have to supervise and monitor more direct reports due to an increased span of control.</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0282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ar-SA" dirty="0">
                <a:solidFill>
                  <a:srgbClr val="FF0000"/>
                </a:solidFill>
              </a:rPr>
              <a:t>3</a:t>
            </a:r>
            <a:r>
              <a:rPr lang="en-US" dirty="0">
                <a:solidFill>
                  <a:srgbClr val="FF0000"/>
                </a:solidFill>
              </a:rPr>
              <a:t>. Mechanistic VS. Organic Organizations</a:t>
            </a:r>
          </a:p>
          <a:p>
            <a:pPr marL="0" indent="0" algn="just">
              <a:buNone/>
            </a:pPr>
            <a:r>
              <a:rPr lang="en-US" dirty="0"/>
              <a:t>Several of the building blocks of organizational structure frequently appear together, creating distinct organizational forms—mechanistic or organic organizations.</a:t>
            </a:r>
          </a:p>
          <a:p>
            <a:pPr marL="0" indent="0" algn="just">
              <a:buNone/>
            </a:pPr>
            <a:r>
              <a:rPr lang="en-US" b="1" dirty="0">
                <a:solidFill>
                  <a:srgbClr val="FF0000"/>
                </a:solidFill>
              </a:rPr>
              <a:t>- Mechanistic Organizations</a:t>
            </a:r>
            <a:r>
              <a:rPr lang="en-US" dirty="0"/>
              <a:t>.  </a:t>
            </a:r>
            <a:r>
              <a:rPr lang="en-US" b="1" dirty="0"/>
              <a:t>Mechanistic organizations </a:t>
            </a:r>
            <a:r>
              <a:rPr lang="en-US" dirty="0"/>
              <a:t>are characterized by a high degree of specialization and formalization and by a tall hierarchy that relies on centralized decision making. The fast food chain McDonald’s fits this description quite well. </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729937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 Organic Organizations.  </a:t>
            </a:r>
            <a:r>
              <a:rPr lang="en-US" b="1" dirty="0"/>
              <a:t>Organic organization </a:t>
            </a:r>
            <a:r>
              <a:rPr lang="en-US" dirty="0"/>
              <a:t>shave a low degree of specialization and formalization, a flat organizational structure, and decentralized decision making. Organic structures tend to be correlated with the following: a fluid and flexible information flow among employees in both horizontal and vertical directions; faster decision making; and higher employee motivation, retention, satisfaction, and creativity.</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68185"/>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15775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normAutofit/>
          </a:bodyPr>
          <a:lstStyle/>
          <a:p>
            <a:pPr marL="0" indent="0" algn="just">
              <a:buNone/>
            </a:pPr>
            <a:r>
              <a:rPr lang="en-US" b="1" dirty="0">
                <a:solidFill>
                  <a:srgbClr val="FF0000"/>
                </a:solidFill>
              </a:rPr>
              <a:t>8.2 Strategy and Structure</a:t>
            </a:r>
          </a:p>
          <a:p>
            <a:pPr marL="0" indent="0" algn="just">
              <a:buNone/>
            </a:pPr>
            <a:r>
              <a:rPr lang="en-US" dirty="0"/>
              <a:t>The important and interdependent relationship between strategy and structure directly impacts a firm’s performance. Moreover, the relationship is dynamic—changing over time in a somewhat predictable pattern as firms grow in size and complexity. Successful new ventures generally grow first by increasing sales, then by obtaining larger geo-graphic reach, and finally by diversifying through vertical integration and entering into related and unrelated businesses.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73130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174293" cy="4351338"/>
          </a:xfrm>
        </p:spPr>
        <p:txBody>
          <a:bodyPr/>
          <a:lstStyle/>
          <a:p>
            <a:pPr marL="0" indent="0" algn="just">
              <a:buNone/>
            </a:pPr>
            <a:r>
              <a:rPr lang="en-US" dirty="0"/>
              <a:t>Different stages in a firm’s growth require different organizational structures. This important evolutionary pattern is depicted in Exhibit  11.4. As we discuss next, organizational structures range from simple to functional to multidivisional to matrix.</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3"/>
          <a:stretch>
            <a:fillRect/>
          </a:stretch>
        </p:blipFill>
        <p:spPr>
          <a:xfrm>
            <a:off x="6345246" y="1825625"/>
            <a:ext cx="5163271" cy="3886742"/>
          </a:xfrm>
          <a:prstGeom prst="rect">
            <a:avLst/>
          </a:prstGeom>
        </p:spPr>
      </p:pic>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241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Low">
              <a:buNone/>
            </a:pPr>
            <a:r>
              <a:rPr lang="en-US" dirty="0">
                <a:solidFill>
                  <a:srgbClr val="FF0000"/>
                </a:solidFill>
              </a:rPr>
              <a:t>- Simple Structure</a:t>
            </a:r>
          </a:p>
          <a:p>
            <a:pPr marL="0" indent="0" algn="justLow">
              <a:buNone/>
            </a:pPr>
            <a:r>
              <a:rPr lang="en-US" dirty="0"/>
              <a:t>A simple structure generally is used by small firms with low organizational complexity. In such firms, the founders tend to make all the important strategic decisions and run the day-to-day operations.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884607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301" y="1825625"/>
            <a:ext cx="10727499" cy="4351338"/>
          </a:xfrm>
        </p:spPr>
        <p:txBody>
          <a:bodyPr>
            <a:normAutofit/>
          </a:bodyPr>
          <a:lstStyle/>
          <a:p>
            <a:pPr marL="0" indent="0" algn="just">
              <a:buNone/>
            </a:pPr>
            <a:r>
              <a:rPr lang="en-US" sz="2400" dirty="0">
                <a:solidFill>
                  <a:srgbClr val="FF0000"/>
                </a:solidFill>
              </a:rPr>
              <a:t>- Functional Structure</a:t>
            </a:r>
          </a:p>
          <a:p>
            <a:pPr marL="0" indent="0" algn="just">
              <a:buNone/>
            </a:pPr>
            <a:r>
              <a:rPr lang="en-US" sz="2400" dirty="0"/>
              <a:t>As sales increase, firms generally adopt a functional structure, which groups employees into distinct functional areas based on domain expertise. These functional areas often correspond to distinct stages in the value chain such as R&amp;D, engineering and manufacturing, and marketing and sales, as well as supporting areas such as human resources, finance, and accounting. Exhibit 11.5 shows a functional structure, with the lines indicating reporting and authority relationships.</a:t>
            </a:r>
          </a:p>
          <a:p>
            <a:pPr marL="0" indent="0" algn="just">
              <a:buNone/>
            </a:pPr>
            <a:endParaRPr lang="en-US" sz="2400"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3"/>
          <a:stretch>
            <a:fillRect/>
          </a:stretch>
        </p:blipFill>
        <p:spPr>
          <a:xfrm>
            <a:off x="1665962" y="4506456"/>
            <a:ext cx="8668011" cy="1552792"/>
          </a:xfrm>
          <a:prstGeom prst="rect">
            <a:avLst/>
          </a:prstGeom>
        </p:spPr>
      </p:pic>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13341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Multidivisional Structure</a:t>
            </a:r>
          </a:p>
          <a:p>
            <a:pPr marL="0" indent="0" algn="just">
              <a:buNone/>
            </a:pPr>
            <a:r>
              <a:rPr lang="en-US" dirty="0"/>
              <a:t>Over time, as a firm diversifies into different product lines and geographies, it generally implements a multidivisional or a matrix structure (as shown in Exhibit 11.4). The multidivisional structure(or M-form) consists of several distinct strategic business units (SBUs), each with its own profit-and-loss (P&amp;L) responsibility. Each SBU is operated more or less independently from one another, and each is led by a CEO (or equivalent general manager) who is responsible for the unit’s business strategy and its day-to-day operations. </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6131978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CEOs of each division report to the corporate office, which is led by the company’s highest-ranking executive (titles vary and include president or CEO for the entire corporation). Because most large firms are diversified to some extent across different product lines and geographies, the M-form is a widely adopted organizational structure.</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68185"/>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28338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58" y="1825625"/>
            <a:ext cx="10652342" cy="4351338"/>
          </a:xfrm>
        </p:spPr>
        <p:txBody>
          <a:bodyPr>
            <a:normAutofit/>
          </a:bodyPr>
          <a:lstStyle/>
          <a:p>
            <a:pPr marL="0" indent="0" algn="just">
              <a:buNone/>
            </a:pPr>
            <a:r>
              <a:rPr lang="en-US" dirty="0"/>
              <a:t>Consider that </a:t>
            </a:r>
            <a:r>
              <a:rPr lang="en-US" dirty="0">
                <a:solidFill>
                  <a:srgbClr val="FF0000"/>
                </a:solidFill>
              </a:rPr>
              <a:t>Zappos</a:t>
            </a:r>
            <a:r>
              <a:rPr lang="en-US" dirty="0"/>
              <a:t> is an SBU under Amazon, which employs a multidivisional structure. Also, </a:t>
            </a:r>
            <a:r>
              <a:rPr lang="en-US" dirty="0">
                <a:solidFill>
                  <a:srgbClr val="FF0000"/>
                </a:solidFill>
              </a:rPr>
              <a:t>W.L. Gore uses </a:t>
            </a:r>
            <a:r>
              <a:rPr lang="en-US" dirty="0"/>
              <a:t>a multidivisional structure to administer its differentiation and related diversification strategies. It has </a:t>
            </a:r>
            <a:r>
              <a:rPr lang="en-US" dirty="0">
                <a:solidFill>
                  <a:srgbClr val="FF0000"/>
                </a:solidFill>
              </a:rPr>
              <a:t>four product divisions </a:t>
            </a:r>
            <a:r>
              <a:rPr lang="en-US" dirty="0"/>
              <a:t>(electronic products, industrial products, medical products, and fabrics division) with manufacturing facilities in the United States, China, Germany, Japan, and Scotland, and business activities in 30 countries across the globe.</a:t>
            </a:r>
          </a:p>
        </p:txBody>
      </p:sp>
      <p:pic>
        <p:nvPicPr>
          <p:cNvPr id="4" name="Picture 3"/>
          <p:cNvPicPr>
            <a:picLocks noChangeAspect="1"/>
          </p:cNvPicPr>
          <p:nvPr/>
        </p:nvPicPr>
        <p:blipFill>
          <a:blip r:embed="rId2"/>
          <a:stretch>
            <a:fillRect/>
          </a:stretch>
        </p:blipFill>
        <p:spPr>
          <a:xfrm>
            <a:off x="-108036" y="-112734"/>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8" name="Rectangle 7"/>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401526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Low">
              <a:buNone/>
            </a:pPr>
            <a:r>
              <a:rPr lang="en-US" dirty="0"/>
              <a:t>A typical M-form is shown in Exhibit  11.7. In this example, the company has four SBUs, each led by a CEO. Corporations may use SBUs to organize around different businesses and product lines or around different geographic regions. Each SBU represents a self-contained business with its own hierarchy and organizational structure. Note that in Exhibit 11.7, SBU 2 is organized using a </a:t>
            </a:r>
            <a:r>
              <a:rPr lang="en-US" dirty="0">
                <a:solidFill>
                  <a:srgbClr val="FF0000"/>
                </a:solidFill>
              </a:rPr>
              <a:t>functional structure</a:t>
            </a:r>
            <a:r>
              <a:rPr lang="en-US" dirty="0"/>
              <a:t>, while SBU 4 is organized using a </a:t>
            </a:r>
            <a:r>
              <a:rPr lang="en-US" dirty="0">
                <a:solidFill>
                  <a:srgbClr val="FF0000"/>
                </a:solidFill>
              </a:rPr>
              <a:t>matrix structure</a:t>
            </a:r>
            <a:r>
              <a:rPr lang="en-US" dirty="0"/>
              <a:t>. The CEO of each SBU must determine which organizational structure is most appropriate to implement the SBU’s business strategy.</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6759214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26718" y="1808626"/>
            <a:ext cx="10058400" cy="4817642"/>
          </a:xfrm>
          <a:prstGeom prst="rect">
            <a:avLst/>
          </a:prstGeom>
        </p:spPr>
      </p:pic>
      <p:pic>
        <p:nvPicPr>
          <p:cNvPr id="4" name="Picture 3"/>
          <p:cNvPicPr>
            <a:picLocks noChangeAspect="1"/>
          </p:cNvPicPr>
          <p:nvPr/>
        </p:nvPicPr>
        <p:blipFill>
          <a:blip r:embed="rId3"/>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59738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411" y="1610200"/>
            <a:ext cx="10915389" cy="4702918"/>
          </a:xfrm>
        </p:spPr>
        <p:txBody>
          <a:bodyPr>
            <a:normAutofit lnSpcReduction="10000"/>
          </a:bodyPr>
          <a:lstStyle/>
          <a:p>
            <a:pPr marL="0" indent="0" algn="just">
              <a:buNone/>
            </a:pPr>
            <a:r>
              <a:rPr lang="en-US" dirty="0">
                <a:solidFill>
                  <a:srgbClr val="FF0000"/>
                </a:solidFill>
              </a:rPr>
              <a:t>- Matrix Structure</a:t>
            </a:r>
          </a:p>
          <a:p>
            <a:pPr marL="0" indent="0" algn="just">
              <a:buNone/>
            </a:pPr>
            <a:r>
              <a:rPr lang="en-US" dirty="0"/>
              <a:t>To reap the benefits of both the M-form and the functional structure, many firms employ a mix of these two organizational forms, called a </a:t>
            </a:r>
            <a:r>
              <a:rPr lang="en-US" b="1" dirty="0">
                <a:solidFill>
                  <a:srgbClr val="FF0000"/>
                </a:solidFill>
              </a:rPr>
              <a:t>matrix structure</a:t>
            </a:r>
            <a:r>
              <a:rPr lang="en-US" dirty="0"/>
              <a:t>. Exhibit 11.9 shows an example. In it, the firm is organized according to SBUs along a horizontal axis (like in the M-form), but also has a second dimension of organizational structure along a vertical axis. In this case, the second dimension consists of different geographic areas, each of which generally would house a full set of functional activities. The idea behind the matrix structure is to combine the benefits of the M-form (domain expertise, economies of scale, and the efficient processing of information) with those of the functional structure (responsiveness and decentralized focus).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169938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02290" y="1825624"/>
            <a:ext cx="9557358" cy="4537597"/>
          </a:xfrm>
          <a:prstGeom prst="rect">
            <a:avLst/>
          </a:prstGeom>
        </p:spPr>
      </p:pic>
      <p:pic>
        <p:nvPicPr>
          <p:cNvPr id="4" name="Picture 3"/>
          <p:cNvPicPr>
            <a:picLocks noChangeAspect="1"/>
          </p:cNvPicPr>
          <p:nvPr/>
        </p:nvPicPr>
        <p:blipFill>
          <a:blip r:embed="rId3"/>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207966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8.3 Organizational Culture: Values, Norms, and Artifacts</a:t>
            </a:r>
          </a:p>
          <a:p>
            <a:pPr marL="0" indent="0" algn="just">
              <a:buNone/>
            </a:pPr>
            <a:r>
              <a:rPr lang="en-US" dirty="0"/>
              <a:t>Organizational culture is the second key building block when designing organizations for competitive advantage. Just as people have distinctive personalities, so too do organizations have unique cultures that capture “how things get done around here.” </a:t>
            </a:r>
            <a:r>
              <a:rPr lang="en-US" b="1" dirty="0">
                <a:solidFill>
                  <a:srgbClr val="FF0000"/>
                </a:solidFill>
              </a:rPr>
              <a:t>Organizational culture </a:t>
            </a:r>
            <a:r>
              <a:rPr lang="en-US" dirty="0"/>
              <a:t>describes the collectively shared values and norms of an organization’s members. </a:t>
            </a:r>
            <a:r>
              <a:rPr lang="en-US" dirty="0">
                <a:solidFill>
                  <a:srgbClr val="FF0000"/>
                </a:solidFill>
              </a:rPr>
              <a:t>Values</a:t>
            </a:r>
            <a:r>
              <a:rPr lang="en-US" dirty="0"/>
              <a:t> define what is considered important. </a:t>
            </a:r>
            <a:r>
              <a:rPr lang="en-US" dirty="0">
                <a:solidFill>
                  <a:srgbClr val="FF0000"/>
                </a:solidFill>
              </a:rPr>
              <a:t>Norms</a:t>
            </a:r>
            <a:r>
              <a:rPr lang="en-US" dirty="0"/>
              <a:t> define appropriate employee attitudes and behaviors.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146008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4947781" cy="4351338"/>
          </a:xfrm>
        </p:spPr>
        <p:txBody>
          <a:bodyPr>
            <a:normAutofit/>
          </a:bodyPr>
          <a:lstStyle/>
          <a:p>
            <a:pPr marL="0" indent="0" algn="just">
              <a:buNone/>
            </a:pPr>
            <a:r>
              <a:rPr lang="en-US" sz="2000" b="1" dirty="0"/>
              <a:t>Employees learn about an organization’s culture through socialization, a process whereby employees internalize an organization’s values and norms through immersion in its day-to-day operations. Zappos’ new-employee orientation and immersion is now a four-week extensive course. Successful socialization, in turn, allows employees to function productively and to take on specific roles within the organization. Strong cultures emerge when the company’s core values are widely shared among the firm’s employees and when the norms have been internalized.</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3"/>
          <a:stretch>
            <a:fillRect/>
          </a:stretch>
        </p:blipFill>
        <p:spPr>
          <a:xfrm>
            <a:off x="6091198" y="1979111"/>
            <a:ext cx="5220429" cy="4197851"/>
          </a:xfrm>
          <a:prstGeom prst="rect">
            <a:avLst/>
          </a:prstGeom>
        </p:spPr>
      </p:pic>
      <p:pic>
        <p:nvPicPr>
          <p:cNvPr id="8" name="Picture 7"/>
          <p:cNvPicPr>
            <a:picLocks noChangeAspect="1"/>
          </p:cNvPicPr>
          <p:nvPr/>
        </p:nvPicPr>
        <p:blipFill>
          <a:blip r:embed="rId4"/>
          <a:stretch>
            <a:fillRect/>
          </a:stretch>
        </p:blipFill>
        <p:spPr>
          <a:xfrm>
            <a:off x="2199619" y="6463703"/>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3764840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515" y="2000989"/>
            <a:ext cx="10840233" cy="4351338"/>
          </a:xfrm>
        </p:spPr>
        <p:txBody>
          <a:bodyPr/>
          <a:lstStyle/>
          <a:p>
            <a:pPr marL="0" indent="0" algn="just">
              <a:buNone/>
            </a:pPr>
            <a:r>
              <a:rPr lang="en-US" dirty="0"/>
              <a:t>Corporate culture finds its expression in artifacts. Artifacts include elements such as the design and layout of physical space (e.g., </a:t>
            </a:r>
            <a:r>
              <a:rPr lang="en-US" dirty="0">
                <a:solidFill>
                  <a:srgbClr val="FF0000"/>
                </a:solidFill>
              </a:rPr>
              <a:t>cubicles</a:t>
            </a:r>
            <a:r>
              <a:rPr lang="en-US" dirty="0"/>
              <a:t> or </a:t>
            </a:r>
            <a:r>
              <a:rPr lang="en-US" dirty="0">
                <a:solidFill>
                  <a:srgbClr val="FF0000"/>
                </a:solidFill>
              </a:rPr>
              <a:t>private offices</a:t>
            </a:r>
            <a:r>
              <a:rPr lang="en-US" dirty="0"/>
              <a:t>); symbols (e.g., the type of </a:t>
            </a:r>
            <a:r>
              <a:rPr lang="en-US" dirty="0">
                <a:solidFill>
                  <a:srgbClr val="FF0000"/>
                </a:solidFill>
              </a:rPr>
              <a:t>clothing worn by employees</a:t>
            </a:r>
            <a:r>
              <a:rPr lang="en-US" dirty="0"/>
              <a:t>); vocabulary; what stories are told (see the Zappos pizza-ordering example that follows); what events are celebrated and highlighted; and how they are celebrated (e.g., a formal dinner versus a casual BBQ when the firm reaches its sales target).</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048358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Where DO Organizational Cultures Come From?</a:t>
            </a:r>
          </a:p>
          <a:p>
            <a:pPr marL="0" indent="0" algn="just">
              <a:buNone/>
            </a:pPr>
            <a:r>
              <a:rPr lang="en-US" dirty="0"/>
              <a:t>Often, company founders define and shape an organization’s culture, which can persist for many decades after their departure. This phenomenon is called </a:t>
            </a:r>
            <a:r>
              <a:rPr lang="en-US" b="1" dirty="0">
                <a:solidFill>
                  <a:srgbClr val="FF0000"/>
                </a:solidFill>
              </a:rPr>
              <a:t>founder imprinting</a:t>
            </a:r>
            <a:r>
              <a:rPr lang="en-US" dirty="0"/>
              <a:t>. Founders set the initial strategy, structure, and culture of an organization by transforming their vision into reality. Famous founders who have left strong imprints on their organizations include </a:t>
            </a:r>
            <a:r>
              <a:rPr lang="en-US" dirty="0">
                <a:solidFill>
                  <a:srgbClr val="FF0000"/>
                </a:solidFill>
              </a:rPr>
              <a:t>Steve Jobs </a:t>
            </a:r>
            <a:r>
              <a:rPr lang="en-US" dirty="0"/>
              <a:t>(Apple), </a:t>
            </a:r>
            <a:r>
              <a:rPr lang="en-US" dirty="0">
                <a:solidFill>
                  <a:srgbClr val="FF0000"/>
                </a:solidFill>
              </a:rPr>
              <a:t>Walt Disney </a:t>
            </a:r>
            <a:r>
              <a:rPr lang="en-US" dirty="0"/>
              <a:t>(Disney), </a:t>
            </a:r>
            <a:r>
              <a:rPr lang="en-US" dirty="0">
                <a:solidFill>
                  <a:srgbClr val="FF0000"/>
                </a:solidFill>
              </a:rPr>
              <a:t>Michael Dell </a:t>
            </a:r>
            <a:r>
              <a:rPr lang="en-US" dirty="0"/>
              <a:t>(Dell), </a:t>
            </a:r>
            <a:r>
              <a:rPr lang="en-US" dirty="0">
                <a:solidFill>
                  <a:srgbClr val="FF0000"/>
                </a:solidFill>
              </a:rPr>
              <a:t>Sergey </a:t>
            </a:r>
            <a:r>
              <a:rPr lang="en-US" dirty="0" err="1">
                <a:solidFill>
                  <a:srgbClr val="FF0000"/>
                </a:solidFill>
              </a:rPr>
              <a:t>Brin</a:t>
            </a:r>
            <a:r>
              <a:rPr lang="en-US" dirty="0">
                <a:solidFill>
                  <a:srgbClr val="FF0000"/>
                </a:solidFill>
              </a:rPr>
              <a:t> </a:t>
            </a:r>
            <a:r>
              <a:rPr lang="en-US" dirty="0"/>
              <a:t>and </a:t>
            </a:r>
            <a:r>
              <a:rPr lang="en-US" dirty="0">
                <a:solidFill>
                  <a:srgbClr val="FF0000"/>
                </a:solidFill>
              </a:rPr>
              <a:t>Larry Page </a:t>
            </a:r>
            <a:r>
              <a:rPr lang="en-US" dirty="0"/>
              <a:t>(Google), </a:t>
            </a:r>
            <a:r>
              <a:rPr lang="en-US" dirty="0">
                <a:solidFill>
                  <a:srgbClr val="FF0000"/>
                </a:solidFill>
              </a:rPr>
              <a:t>Oprah Winfrey </a:t>
            </a:r>
            <a:r>
              <a:rPr lang="en-US" dirty="0"/>
              <a:t>(Harpo Productions and OWN, the Oprah Winfrey Network), </a:t>
            </a:r>
            <a:r>
              <a:rPr lang="en-US" dirty="0">
                <a:solidFill>
                  <a:srgbClr val="FF0000"/>
                </a:solidFill>
              </a:rPr>
              <a:t>Bill Gates </a:t>
            </a:r>
            <a:r>
              <a:rPr lang="en-US" dirty="0"/>
              <a:t>(Microsoft), </a:t>
            </a:r>
            <a:r>
              <a:rPr lang="en-US" dirty="0">
                <a:solidFill>
                  <a:srgbClr val="FF0000"/>
                </a:solidFill>
              </a:rPr>
              <a:t>Larry Ellison </a:t>
            </a:r>
            <a:r>
              <a:rPr lang="en-US" dirty="0"/>
              <a:t>(Oracle), </a:t>
            </a:r>
            <a:r>
              <a:rPr lang="en-US" dirty="0">
                <a:solidFill>
                  <a:srgbClr val="FF0000"/>
                </a:solidFill>
              </a:rPr>
              <a:t>Ralph Lauren</a:t>
            </a:r>
            <a:r>
              <a:rPr lang="en-US" dirty="0"/>
              <a:t> (Polo Ralph Lauren), </a:t>
            </a:r>
            <a:r>
              <a:rPr lang="en-US" dirty="0">
                <a:solidFill>
                  <a:srgbClr val="FF0000"/>
                </a:solidFill>
              </a:rPr>
              <a:t>Martha Stewart </a:t>
            </a:r>
            <a:r>
              <a:rPr lang="en-US" dirty="0"/>
              <a:t>(Martha Stewart Living </a:t>
            </a:r>
            <a:r>
              <a:rPr lang="en-US" dirty="0" err="1"/>
              <a:t>Omnimedia</a:t>
            </a:r>
            <a:r>
              <a:rPr lang="en-US" dirty="0"/>
              <a:t>), and </a:t>
            </a:r>
            <a:r>
              <a:rPr lang="en-US" dirty="0">
                <a:solidFill>
                  <a:srgbClr val="FF0000"/>
                </a:solidFill>
              </a:rPr>
              <a:t>Herb Kelleher </a:t>
            </a:r>
            <a:r>
              <a:rPr lang="en-US" dirty="0"/>
              <a:t>(Southwest Airlines).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5"/>
            <a:ext cx="9906522" cy="204927"/>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3619616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How does Organizational Culture Change?</a:t>
            </a:r>
          </a:p>
          <a:p>
            <a:pPr marL="0" indent="0" algn="just">
              <a:buNone/>
            </a:pPr>
            <a:r>
              <a:rPr lang="en-US" dirty="0"/>
              <a:t>An organization’s culture can be one of its strongest assets, but also its greatest liability. An organization’s culture can turn from a core competency into a core rigidity if a firm relies too long on the competency without honing, refining, and upgrading as the firm and the environment change. (See discussion in Chapter 4.) Over time, the  original core competency is no longer a good fit and turns from an asset into a liability. This is the time when a culture needs to change.</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08747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775" y="1825625"/>
            <a:ext cx="10740025" cy="4351338"/>
          </a:xfrm>
        </p:spPr>
        <p:txBody>
          <a:bodyPr>
            <a:normAutofit/>
          </a:bodyPr>
          <a:lstStyle/>
          <a:p>
            <a:pPr marL="0" indent="0" algn="just">
              <a:buNone/>
            </a:pPr>
            <a:r>
              <a:rPr lang="en-US" dirty="0">
                <a:solidFill>
                  <a:srgbClr val="FF0000"/>
                </a:solidFill>
              </a:rPr>
              <a:t>- Organizational Culture And Competitive Advantage</a:t>
            </a:r>
          </a:p>
          <a:p>
            <a:pPr marL="0" indent="0" algn="just">
              <a:buNone/>
            </a:pPr>
            <a:r>
              <a:rPr lang="en-US" dirty="0"/>
              <a:t>Can organizational culture be the basis of a firm’s competitive advantage? For this to occur, the firm’s unique culture must help it in some way to increase its economic value creation(V–C). That is, it must either help in increasing the perceived value of the product/service and/or lower its cost of production/delivery. Moreover, </a:t>
            </a:r>
            <a:r>
              <a:rPr lang="en-US" dirty="0">
                <a:solidFill>
                  <a:srgbClr val="FF0000"/>
                </a:solidFill>
              </a:rPr>
              <a:t>according to the resource-based view </a:t>
            </a:r>
            <a:r>
              <a:rPr lang="en-US" dirty="0"/>
              <a:t>of the firm, the resource—in this case, organizational culture—must be valuable, rare, difficult to imitate, and the firm must be organized to capture the value created. The VRIO principles must apply even as to organizational culture itself.</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323754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63" y="1825625"/>
            <a:ext cx="10890337" cy="4351338"/>
          </a:xfrm>
        </p:spPr>
        <p:txBody>
          <a:bodyPr/>
          <a:lstStyle/>
          <a:p>
            <a:pPr marL="0" indent="0" algn="just">
              <a:buNone/>
            </a:pPr>
            <a:r>
              <a:rPr lang="en-US" b="1" dirty="0">
                <a:solidFill>
                  <a:srgbClr val="FF0000"/>
                </a:solidFill>
              </a:rPr>
              <a:t>8.4 Strategic Control-and-Reward Systems</a:t>
            </a:r>
          </a:p>
          <a:p>
            <a:pPr marL="0" indent="0" algn="just">
              <a:buNone/>
            </a:pPr>
            <a:r>
              <a:rPr lang="en-US" dirty="0"/>
              <a:t>Strategic control-and-reward systems are the third and final key building block when designing organizations for competitive advantage. Strategic control-and-reward systems are internal governance mechanisms put in place to align the incentives of principals (shareholders) and agents (employees). These systems allow managers to specify goals, measure progress, and provide performance feedback.</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267836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Input Controls</a:t>
            </a:r>
          </a:p>
          <a:p>
            <a:pPr marL="0" indent="0" algn="just">
              <a:buNone/>
            </a:pPr>
            <a:r>
              <a:rPr lang="en-US" dirty="0"/>
              <a:t>Input controls seek to define and direct employee behavior through a set of explicit, codified rules and standard operating procedures. Firms use input controls when the goal is to define the ways and means to reach a strategic goal and to ensure a predictable outcome. They are called input controls because management designs these mechanisms so they are considered before employees make any business decisions; thus, they are an input into the value-creating activities.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055186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937" y="1825624"/>
            <a:ext cx="10902863" cy="4449915"/>
          </a:xfrm>
        </p:spPr>
        <p:txBody>
          <a:bodyPr>
            <a:normAutofit/>
          </a:bodyPr>
          <a:lstStyle/>
          <a:p>
            <a:pPr marL="0" indent="0" algn="just">
              <a:buNone/>
            </a:pPr>
            <a:r>
              <a:rPr lang="en-US" dirty="0">
                <a:solidFill>
                  <a:srgbClr val="FF0000"/>
                </a:solidFill>
              </a:rPr>
              <a:t>- Output Controls</a:t>
            </a:r>
          </a:p>
          <a:p>
            <a:pPr marL="0" indent="0" algn="just">
              <a:buNone/>
            </a:pPr>
            <a:r>
              <a:rPr lang="en-US" dirty="0"/>
              <a:t>Output controls seek to guide employee behavior by defining expected results (out-puts), but leave the means to those results open to individual employees, groups, or SBUs. Firms frequently tie employee compensation and rewards to predetermined goals, such as a specific sales target or return on invested capital. When factors internal to the firm determine the relationship between effort and expected performance, outcome controls are especially effective. </a:t>
            </a:r>
            <a:r>
              <a:rPr lang="en-US" dirty="0">
                <a:solidFill>
                  <a:srgbClr val="FF0000"/>
                </a:solidFill>
              </a:rPr>
              <a:t>At the corporate level</a:t>
            </a:r>
            <a:r>
              <a:rPr lang="en-US" dirty="0"/>
              <a:t>, outcome controls discourage collaboration among different strategic business units. They are best applied when a firm focuses on a single line of business or pursues unrelated diversification.</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3"/>
          <a:stretch>
            <a:fillRect/>
          </a:stretch>
        </p:blipFill>
        <p:spPr>
          <a:xfrm>
            <a:off x="2289771" y="6341168"/>
            <a:ext cx="9902229" cy="204838"/>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092569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1825625"/>
            <a:ext cx="10677395" cy="4351338"/>
          </a:xfrm>
        </p:spPr>
        <p:txBody>
          <a:bodyPr/>
          <a:lstStyle/>
          <a:p>
            <a:pPr marL="0" indent="0">
              <a:buNone/>
            </a:pPr>
            <a:r>
              <a:rPr lang="en-US" b="1" dirty="0"/>
              <a:t>References:</a:t>
            </a:r>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a:t>Frank t. Rothaermel</a:t>
            </a:r>
          </a:p>
          <a:p>
            <a:pPr marL="0" indent="0">
              <a:buNone/>
            </a:pPr>
            <a:r>
              <a:rPr lang="en-US" dirty="0"/>
              <a:t>Georgia Institute of Technology</a:t>
            </a:r>
          </a:p>
          <a:p>
            <a:pPr marL="0" indent="0">
              <a:buNone/>
            </a:pPr>
            <a:endParaRPr lang="en-US" dirty="0"/>
          </a:p>
          <a:p>
            <a:pPr marL="0" indent="0">
              <a:buNone/>
            </a:pPr>
            <a:r>
              <a:rPr lang="en-US" dirty="0"/>
              <a:t>Chapter 11 </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268351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1667</TotalTime>
  <Words>3473</Words>
  <Application>Microsoft Office PowerPoint</Application>
  <PresentationFormat>Widescreen</PresentationFormat>
  <Paragraphs>200</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Ramy Muhamed ElBadry</cp:lastModifiedBy>
  <cp:revision>64</cp:revision>
  <dcterms:created xsi:type="dcterms:W3CDTF">2021-08-03T13:03:26Z</dcterms:created>
  <dcterms:modified xsi:type="dcterms:W3CDTF">2022-03-24T15:31:01Z</dcterms:modified>
</cp:coreProperties>
</file>