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8" r:id="rId2"/>
  </p:sldMasterIdLst>
  <p:notesMasterIdLst>
    <p:notesMasterId r:id="rId43"/>
  </p:notesMasterIdLst>
  <p:sldIdLst>
    <p:sldId id="303" r:id="rId3"/>
    <p:sldId id="504" r:id="rId4"/>
    <p:sldId id="511" r:id="rId5"/>
    <p:sldId id="586" r:id="rId6"/>
    <p:sldId id="550" r:id="rId7"/>
    <p:sldId id="551" r:id="rId8"/>
    <p:sldId id="552" r:id="rId9"/>
    <p:sldId id="553" r:id="rId10"/>
    <p:sldId id="554" r:id="rId11"/>
    <p:sldId id="555" r:id="rId12"/>
    <p:sldId id="556" r:id="rId13"/>
    <p:sldId id="557" r:id="rId14"/>
    <p:sldId id="558" r:id="rId15"/>
    <p:sldId id="559" r:id="rId16"/>
    <p:sldId id="560" r:id="rId17"/>
    <p:sldId id="580" r:id="rId18"/>
    <p:sldId id="561" r:id="rId19"/>
    <p:sldId id="562" r:id="rId20"/>
    <p:sldId id="563" r:id="rId21"/>
    <p:sldId id="564" r:id="rId22"/>
    <p:sldId id="581" r:id="rId23"/>
    <p:sldId id="565" r:id="rId24"/>
    <p:sldId id="566" r:id="rId25"/>
    <p:sldId id="567" r:id="rId26"/>
    <p:sldId id="568" r:id="rId27"/>
    <p:sldId id="569" r:id="rId28"/>
    <p:sldId id="570" r:id="rId29"/>
    <p:sldId id="571" r:id="rId30"/>
    <p:sldId id="572" r:id="rId31"/>
    <p:sldId id="573" r:id="rId32"/>
    <p:sldId id="579" r:id="rId33"/>
    <p:sldId id="582" r:id="rId34"/>
    <p:sldId id="575" r:id="rId35"/>
    <p:sldId id="583" r:id="rId36"/>
    <p:sldId id="576" r:id="rId37"/>
    <p:sldId id="584" r:id="rId38"/>
    <p:sldId id="577" r:id="rId39"/>
    <p:sldId id="585" r:id="rId40"/>
    <p:sldId id="548" r:id="rId41"/>
    <p:sldId id="549" r:id="rId4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303"/>
            <p14:sldId id="504"/>
            <p14:sldId id="511"/>
            <p14:sldId id="586"/>
            <p14:sldId id="550"/>
            <p14:sldId id="551"/>
            <p14:sldId id="552"/>
            <p14:sldId id="553"/>
            <p14:sldId id="554"/>
            <p14:sldId id="555"/>
            <p14:sldId id="556"/>
            <p14:sldId id="557"/>
            <p14:sldId id="558"/>
            <p14:sldId id="559"/>
            <p14:sldId id="560"/>
            <p14:sldId id="580"/>
            <p14:sldId id="561"/>
            <p14:sldId id="562"/>
            <p14:sldId id="563"/>
            <p14:sldId id="564"/>
            <p14:sldId id="581"/>
            <p14:sldId id="565"/>
            <p14:sldId id="566"/>
            <p14:sldId id="567"/>
            <p14:sldId id="568"/>
            <p14:sldId id="569"/>
            <p14:sldId id="570"/>
            <p14:sldId id="571"/>
            <p14:sldId id="572"/>
            <p14:sldId id="573"/>
            <p14:sldId id="579"/>
            <p14:sldId id="582"/>
            <p14:sldId id="575"/>
            <p14:sldId id="583"/>
            <p14:sldId id="576"/>
            <p14:sldId id="584"/>
            <p14:sldId id="577"/>
            <p14:sldId id="585"/>
            <p14:sldId id="548"/>
            <p14:sldId id="5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3738" autoAdjust="0"/>
  </p:normalViewPr>
  <p:slideViewPr>
    <p:cSldViewPr snapToGrid="0">
      <p:cViewPr varScale="1">
        <p:scale>
          <a:sx n="67" d="100"/>
          <a:sy n="67" d="100"/>
        </p:scale>
        <p:origin x="834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13/01/2024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13/01/2024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13/01/2024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13/01/2024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13/01/2024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13/01/2024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13/01/2024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13/01/2024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13/01/2024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13/01/2024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13/01/2024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13/01/2024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13/01/2024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222005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13/01/2024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146543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13/01/2024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234077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13/01/2024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15946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13/01/2024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401865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13/01/2024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764973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13/01/2024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741115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13/01/2024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810120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13/01/2024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684021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13/01/2024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943135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13/01/2024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625934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0660967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578665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4207190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5721591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7725989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1059448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slideLayout" Target="../slideLayouts/slideLayout25.xml"/><Relationship Id="rId18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17" Type="http://schemas.openxmlformats.org/officeDocument/2006/relationships/slideLayout" Target="../slideLayouts/slideLayout29.xml"/><Relationship Id="rId2" Type="http://schemas.openxmlformats.org/officeDocument/2006/relationships/slideLayout" Target="../slideLayouts/slideLayout14.xml"/><Relationship Id="rId16" Type="http://schemas.openxmlformats.org/officeDocument/2006/relationships/slideLayout" Target="../slideLayouts/slideLayout28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22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slideLayout" Target="../slideLayouts/slideLayout2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13/01/2024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2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13/01/2024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32242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  <p:sldLayoutId id="2147483670" r:id="rId2"/>
    <p:sldLayoutId id="2147483671" r:id="rId3"/>
    <p:sldLayoutId id="2147483672" r:id="rId4"/>
    <p:sldLayoutId id="2147483673" r:id="rId5"/>
    <p:sldLayoutId id="2147483674" r:id="rId6"/>
    <p:sldLayoutId id="2147483675" r:id="rId7"/>
    <p:sldLayoutId id="2147483676" r:id="rId8"/>
    <p:sldLayoutId id="2147483677" r:id="rId9"/>
    <p:sldLayoutId id="2147483678" r:id="rId10"/>
    <p:sldLayoutId id="2147483679" r:id="rId11"/>
    <p:sldLayoutId id="2147483680" r:id="rId12"/>
    <p:sldLayoutId id="2147483681" r:id="rId13"/>
    <p:sldLayoutId id="2147483682" r:id="rId14"/>
    <p:sldLayoutId id="2147483683" r:id="rId15"/>
    <p:sldLayoutId id="2147483684" r:id="rId16"/>
    <p:sldLayoutId id="2147483685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.png"/><Relationship Id="rId5" Type="http://schemas.openxmlformats.org/officeDocument/2006/relationships/image" Target="../media/image5.sv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6.xml"/><Relationship Id="rId4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7.xml"/><Relationship Id="rId4" Type="http://schemas.openxmlformats.org/officeDocument/2006/relationships/image" Target="../media/image18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7.xml"/><Relationship Id="rId4" Type="http://schemas.openxmlformats.org/officeDocument/2006/relationships/image" Target="../media/image20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7.xml"/><Relationship Id="rId4" Type="http://schemas.openxmlformats.org/officeDocument/2006/relationships/image" Target="../media/image14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7" Type="http://schemas.openxmlformats.org/officeDocument/2006/relationships/image" Target="../media/image5.sv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8.xml"/><Relationship Id="rId6" Type="http://schemas.openxmlformats.org/officeDocument/2006/relationships/image" Target="../media/image4.png"/><Relationship Id="rId5" Type="http://schemas.openxmlformats.org/officeDocument/2006/relationships/image" Target="../media/image8.png"/><Relationship Id="rId4" Type="http://schemas.openxmlformats.org/officeDocument/2006/relationships/image" Target="../media/image26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 dirty="0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307898" y="2785710"/>
            <a:ext cx="5279265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Introduction to Economics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2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6370224" y="4802552"/>
            <a:ext cx="120109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MGM112</a:t>
            </a:r>
          </a:p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Demand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</a:t>
            </a: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Dina </a:t>
            </a:r>
            <a:r>
              <a:rPr lang="en-US" sz="2800" b="1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ElWakkad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64625" y="248508"/>
            <a:ext cx="2470340" cy="116600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669BBC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9C5A8339-8FF9-9186-6F9C-E5048A50F63C}"/>
              </a:ext>
            </a:extLst>
          </p:cNvPr>
          <p:cNvSpPr txBox="1"/>
          <p:nvPr/>
        </p:nvSpPr>
        <p:spPr>
          <a:xfrm>
            <a:off x="4689259" y="1412953"/>
            <a:ext cx="51691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Objectives of Lecture (2)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7C16A569-901B-C6A9-5510-154F90D28A49}"/>
              </a:ext>
            </a:extLst>
          </p:cNvPr>
          <p:cNvSpPr txBox="1"/>
          <p:nvPr/>
        </p:nvSpPr>
        <p:spPr>
          <a:xfrm>
            <a:off x="3427302" y="1474508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1E819771-40E4-115E-1677-879EF07CAA9A}"/>
              </a:ext>
            </a:extLst>
          </p:cNvPr>
          <p:cNvSpPr txBox="1"/>
          <p:nvPr/>
        </p:nvSpPr>
        <p:spPr>
          <a:xfrm>
            <a:off x="3588119" y="1744837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02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CD15F034-289B-3B2D-31CB-E094FFC450BF}"/>
              </a:ext>
            </a:extLst>
          </p:cNvPr>
          <p:cNvSpPr txBox="1">
            <a:spLocks/>
          </p:cNvSpPr>
          <p:nvPr/>
        </p:nvSpPr>
        <p:spPr>
          <a:xfrm>
            <a:off x="3897699" y="2648398"/>
            <a:ext cx="7736427" cy="341295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7663" lvl="1" indent="-233363">
              <a:buFont typeface="Wingdings" panose="05000000000000000000" pitchFamily="2" charset="2"/>
              <a:buChar char="§"/>
            </a:pPr>
            <a:r>
              <a:rPr lang="en-US" altLang="en-US" sz="2000" dirty="0">
                <a:latin typeface="Alexandria"/>
              </a:rPr>
              <a:t>What makes the prices of oil and gasoline double in just one year?</a:t>
            </a:r>
          </a:p>
          <a:p>
            <a:pPr marL="347663" lvl="1" indent="-233363">
              <a:buFont typeface="Wingdings" panose="05000000000000000000" pitchFamily="2" charset="2"/>
              <a:buChar char="§"/>
            </a:pPr>
            <a:r>
              <a:rPr lang="en-US" altLang="en-US" sz="2000" dirty="0">
                <a:latin typeface="Alexandria"/>
              </a:rPr>
              <a:t>Will the price of gasoline keep on rising? </a:t>
            </a:r>
          </a:p>
          <a:p>
            <a:pPr marL="347663" lvl="1" indent="-233363">
              <a:buFont typeface="Wingdings" panose="05000000000000000000" pitchFamily="2" charset="2"/>
              <a:buChar char="§"/>
            </a:pPr>
            <a:r>
              <a:rPr lang="en-US" altLang="en-US" sz="2000" dirty="0">
                <a:latin typeface="Alexandria"/>
              </a:rPr>
              <a:t>Some prices rise, some fall, and some fluctuate.</a:t>
            </a:r>
          </a:p>
          <a:p>
            <a:pPr marL="0" lvl="1" indent="0">
              <a:spcBef>
                <a:spcPts val="1000"/>
              </a:spcBef>
              <a:buNone/>
            </a:pPr>
            <a:r>
              <a:rPr lang="en-US" altLang="en-US" sz="2000" b="1" dirty="0">
                <a:latin typeface="Alexandria"/>
              </a:rPr>
              <a:t>This chapter explains how markets determine prices and why prices change.</a:t>
            </a:r>
          </a:p>
          <a:p>
            <a:pPr marL="0" indent="0" eaLnBrk="1" hangingPunct="1">
              <a:buNone/>
            </a:pPr>
            <a:endParaRPr lang="en-US" altLang="en-US" sz="2000" dirty="0">
              <a:latin typeface="Alexandria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Demand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02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BAFC074B-999B-EDEC-C9E9-8A293C3DD980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1216394" y="2457111"/>
            <a:ext cx="8938591" cy="39389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E6AF00"/>
                </a:solidFill>
                <a:latin typeface="+mn-lt"/>
                <a:ea typeface="+mn-ea"/>
                <a:cs typeface="+mn-cs"/>
              </a:defRPr>
            </a:lvl1pPr>
            <a:lvl2pPr marL="114300" indent="342900" algn="l" rtl="0" eaLnBrk="0" fontAlgn="base" hangingPunct="0">
              <a:spcBef>
                <a:spcPct val="25000"/>
              </a:spcBef>
              <a:spcAft>
                <a:spcPct val="25000"/>
              </a:spcAft>
              <a:buClr>
                <a:srgbClr val="FF0000"/>
              </a:buClr>
              <a:buFont typeface="Wingdings" panose="05000000000000000000" pitchFamily="2" charset="2"/>
              <a:defRPr sz="2400">
                <a:solidFill>
                  <a:schemeClr val="tx1"/>
                </a:solidFill>
                <a:latin typeface="+mn-lt"/>
              </a:defRPr>
            </a:lvl2pPr>
            <a:lvl3pPr marL="347663" indent="566738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+mn-lt"/>
              </a:defRPr>
            </a:lvl3pPr>
            <a:lvl4pPr marL="571500" indent="8001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Gill Sans MT" pitchFamily="34" charset="0"/>
              </a:defRPr>
            </a:lvl4pPr>
            <a:lvl5pPr marL="742950" indent="108585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5pPr>
            <a:lvl6pPr marL="12001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6pPr>
            <a:lvl7pPr marL="16573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7pPr>
            <a:lvl8pPr marL="21145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8pPr>
            <a:lvl9pPr marL="25717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9pPr>
          </a:lstStyle>
          <a:p>
            <a:pPr lvl="1" indent="0" eaLnBrk="1" hangingPunct="1"/>
            <a:r>
              <a:rPr lang="en-US" altLang="en-US" sz="2000" b="1" dirty="0">
                <a:latin typeface="Alexandria"/>
              </a:rPr>
              <a:t>If you demand something, then you</a:t>
            </a:r>
          </a:p>
          <a:p>
            <a:pPr lvl="2" indent="0" eaLnBrk="1" hangingPunct="1">
              <a:buClr>
                <a:schemeClr val="tx1"/>
              </a:buClr>
            </a:pPr>
            <a:r>
              <a:rPr lang="en-US" altLang="en-US" dirty="0">
                <a:latin typeface="Alexandria"/>
              </a:rPr>
              <a:t>1. Want it,</a:t>
            </a:r>
          </a:p>
          <a:p>
            <a:pPr lvl="2" indent="0" eaLnBrk="1" hangingPunct="1">
              <a:buClr>
                <a:schemeClr val="tx1"/>
              </a:buClr>
            </a:pPr>
            <a:r>
              <a:rPr lang="en-US" altLang="en-US" dirty="0">
                <a:latin typeface="Alexandria"/>
              </a:rPr>
              <a:t>2. Can afford it, and</a:t>
            </a:r>
          </a:p>
          <a:p>
            <a:pPr lvl="2" indent="0" eaLnBrk="1" hangingPunct="1">
              <a:buClr>
                <a:schemeClr val="tx1"/>
              </a:buClr>
            </a:pPr>
            <a:r>
              <a:rPr lang="en-US" altLang="en-US" dirty="0">
                <a:latin typeface="Alexandria"/>
              </a:rPr>
              <a:t>3. Have made a definite plan to buy it</a:t>
            </a:r>
            <a:r>
              <a:rPr lang="en-US" altLang="en-US" sz="1600" dirty="0">
                <a:latin typeface="Alexandria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632394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Demand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02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BAFC074B-999B-EDEC-C9E9-8A293C3DD980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1429372" y="2710657"/>
            <a:ext cx="8938591" cy="14366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E6AF00"/>
                </a:solidFill>
                <a:latin typeface="+mn-lt"/>
                <a:ea typeface="+mn-ea"/>
                <a:cs typeface="+mn-cs"/>
              </a:defRPr>
            </a:lvl1pPr>
            <a:lvl2pPr marL="114300" indent="342900" algn="l" rtl="0" eaLnBrk="0" fontAlgn="base" hangingPunct="0">
              <a:spcBef>
                <a:spcPct val="25000"/>
              </a:spcBef>
              <a:spcAft>
                <a:spcPct val="25000"/>
              </a:spcAft>
              <a:buClr>
                <a:srgbClr val="FF0000"/>
              </a:buClr>
              <a:buFont typeface="Wingdings" panose="05000000000000000000" pitchFamily="2" charset="2"/>
              <a:defRPr sz="2400">
                <a:solidFill>
                  <a:schemeClr val="tx1"/>
                </a:solidFill>
                <a:latin typeface="+mn-lt"/>
              </a:defRPr>
            </a:lvl2pPr>
            <a:lvl3pPr marL="347663" indent="566738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+mn-lt"/>
              </a:defRPr>
            </a:lvl3pPr>
            <a:lvl4pPr marL="571500" indent="8001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Gill Sans MT" pitchFamily="34" charset="0"/>
              </a:defRPr>
            </a:lvl4pPr>
            <a:lvl5pPr marL="742950" indent="108585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5pPr>
            <a:lvl6pPr marL="12001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6pPr>
            <a:lvl7pPr marL="16573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7pPr>
            <a:lvl8pPr marL="21145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8pPr>
            <a:lvl9pPr marL="25717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9pPr>
          </a:lstStyle>
          <a:p>
            <a:pPr lvl="1" indent="0" eaLnBrk="1" hangingPunct="1">
              <a:lnSpc>
                <a:spcPct val="200000"/>
              </a:lnSpc>
            </a:pPr>
            <a:r>
              <a:rPr lang="en-US" altLang="en-US" sz="2000" dirty="0">
                <a:latin typeface="Alexandria"/>
              </a:rPr>
              <a:t>The </a:t>
            </a:r>
            <a:r>
              <a:rPr lang="en-US" altLang="en-US" sz="2000" b="1" u="sng" dirty="0">
                <a:solidFill>
                  <a:srgbClr val="0070C0"/>
                </a:solidFill>
                <a:latin typeface="Alexandria"/>
              </a:rPr>
              <a:t>quantity demanded </a:t>
            </a:r>
            <a:r>
              <a:rPr lang="en-US" altLang="en-US" sz="2000" dirty="0">
                <a:latin typeface="Alexandria"/>
              </a:rPr>
              <a:t>of a good or service is the amount that consumers </a:t>
            </a:r>
            <a:r>
              <a:rPr lang="en-US" altLang="en-US" sz="2000" b="1" u="sng" dirty="0">
                <a:latin typeface="Alexandria"/>
              </a:rPr>
              <a:t>plan</a:t>
            </a:r>
            <a:r>
              <a:rPr lang="en-US" altLang="en-US" sz="2000" dirty="0">
                <a:latin typeface="Alexandria"/>
              </a:rPr>
              <a:t> to buy during </a:t>
            </a:r>
            <a:r>
              <a:rPr lang="en-US" altLang="en-US" sz="2000" b="1" u="sng" dirty="0">
                <a:latin typeface="Alexandria"/>
              </a:rPr>
              <a:t>a particular time period</a:t>
            </a:r>
            <a:r>
              <a:rPr lang="en-US" altLang="en-US" sz="2000" dirty="0">
                <a:latin typeface="Alexandria"/>
              </a:rPr>
              <a:t>, and at a </a:t>
            </a:r>
            <a:r>
              <a:rPr lang="en-US" altLang="en-US" sz="2000" b="1" u="sng" dirty="0">
                <a:latin typeface="Alexandria"/>
              </a:rPr>
              <a:t>particular price</a:t>
            </a:r>
            <a:r>
              <a:rPr lang="en-US" altLang="en-US" sz="2000" dirty="0">
                <a:latin typeface="Alexandria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5556494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The Law of Demand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02</a:t>
            </a: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952369D5-45C4-889F-8877-38019A49F620}"/>
              </a:ext>
            </a:extLst>
          </p:cNvPr>
          <p:cNvSpPr txBox="1">
            <a:spLocks/>
          </p:cNvSpPr>
          <p:nvPr/>
        </p:nvSpPr>
        <p:spPr>
          <a:xfrm>
            <a:off x="1153149" y="2495308"/>
            <a:ext cx="9683344" cy="2612817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2000" b="1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The law of demand states:</a:t>
            </a: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342900" marR="0" lvl="0" indent="-3429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Other factors being constant (</a:t>
            </a:r>
            <a:r>
              <a:rPr lang="en-US" sz="2000" dirty="0" err="1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cetris</a:t>
            </a: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peribus</a:t>
            </a: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), price and quantity demand of any good and service are </a:t>
            </a:r>
            <a:r>
              <a:rPr lang="en-US" sz="2000" b="1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inversely related</a:t>
            </a:r>
            <a:r>
              <a:rPr lang="en-US" sz="2000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to each other.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742950" marR="0" lvl="1" indent="-28575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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000" u="sng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higher</a:t>
            </a: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 the price of a good, </a:t>
            </a:r>
            <a:r>
              <a:rPr lang="en-US" sz="2000" u="sng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the smaller</a:t>
            </a: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 is the quantity demanded; 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742950" marR="0" lvl="1" indent="-28575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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000" u="sng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lower</a:t>
            </a: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 the price of a good, </a:t>
            </a:r>
            <a:r>
              <a:rPr lang="en-US" sz="2000" u="sng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the greater</a:t>
            </a: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 is the quantity demanded.” 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87862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The Law of Demand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02</a:t>
            </a:r>
          </a:p>
        </p:txBody>
      </p:sp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20A6461A-027B-E468-39E3-77C8221426E1}"/>
              </a:ext>
            </a:extLst>
          </p:cNvPr>
          <p:cNvSpPr txBox="1">
            <a:spLocks/>
          </p:cNvSpPr>
          <p:nvPr/>
        </p:nvSpPr>
        <p:spPr>
          <a:xfrm>
            <a:off x="942308" y="2035804"/>
            <a:ext cx="7417222" cy="374442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000" b="1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The law of demand is illustrated by:</a:t>
            </a: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342900" marR="0" lvl="0" indent="-3429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A downward-sloping demand curve</a:t>
            </a:r>
            <a:r>
              <a:rPr lang="en-US" sz="2000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drawn with the quantity demanded on the horizontal axis and the price on the vertical axis </a:t>
            </a:r>
            <a:endParaRPr lang="en-US" sz="2000" dirty="0">
              <a:latin typeface="Alexandria"/>
              <a:ea typeface="Times New Roman" panose="02020603050405020304" pitchFamily="18" charset="0"/>
            </a:endParaRPr>
          </a:p>
          <a:p>
            <a:pPr marL="342900" marR="0" lvl="0" indent="-3429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The slope is negative</a:t>
            </a:r>
            <a:r>
              <a:rPr lang="en-US" sz="2000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to show the </a:t>
            </a:r>
            <a:r>
              <a:rPr lang="en-US" sz="2000" u="sng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negative relation between P &amp; </a:t>
            </a:r>
            <a:r>
              <a:rPr lang="en-US" sz="2000" u="sng" dirty="0" err="1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Qd</a:t>
            </a: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350902D1-AF66-B7F0-7818-169EB8DB5B6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96855" y="2279961"/>
            <a:ext cx="3366670" cy="32561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02512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The Law of Demand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02</a:t>
            </a: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FC384D30-92CF-AE10-AE4D-AA3828DC416A}"/>
              </a:ext>
            </a:extLst>
          </p:cNvPr>
          <p:cNvSpPr txBox="1">
            <a:spLocks/>
          </p:cNvSpPr>
          <p:nvPr/>
        </p:nvSpPr>
        <p:spPr>
          <a:xfrm>
            <a:off x="942308" y="2137604"/>
            <a:ext cx="5773953" cy="374442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000" b="1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The law of demand results from:</a:t>
            </a:r>
          </a:p>
          <a:p>
            <a:pPr lvl="1" indent="0" eaLnBrk="1" hangingPunct="1">
              <a:lnSpc>
                <a:spcPct val="200000"/>
              </a:lnSpc>
              <a:buClr>
                <a:srgbClr val="CC0066"/>
              </a:buClr>
              <a:buSzPct val="120000"/>
              <a:buFont typeface="Wingdings" panose="05000000000000000000" pitchFamily="2" charset="2"/>
              <a:buChar char="§"/>
            </a:pPr>
            <a:r>
              <a:rPr lang="en-US" altLang="en-US" sz="2000" dirty="0">
                <a:latin typeface="Alexandria"/>
              </a:rPr>
              <a:t>Substitution effect</a:t>
            </a:r>
          </a:p>
          <a:p>
            <a:pPr lvl="1" indent="0" eaLnBrk="1" hangingPunct="1">
              <a:lnSpc>
                <a:spcPct val="200000"/>
              </a:lnSpc>
              <a:buClr>
                <a:srgbClr val="CC0066"/>
              </a:buClr>
              <a:buSzPct val="120000"/>
              <a:buFont typeface="Wingdings" panose="05000000000000000000" pitchFamily="2" charset="2"/>
              <a:buChar char="§"/>
            </a:pPr>
            <a:r>
              <a:rPr lang="en-US" altLang="en-US" sz="2000" dirty="0">
                <a:latin typeface="Alexandria"/>
              </a:rPr>
              <a:t> Income effect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85ED0AC7-EFDF-4930-74AF-EBCFE2EDE76F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619" t="27976" r="55060" b="41383"/>
          <a:stretch/>
        </p:blipFill>
        <p:spPr>
          <a:xfrm>
            <a:off x="5824884" y="2996517"/>
            <a:ext cx="5093075" cy="21759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3736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The Law of Demand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02</a:t>
            </a:r>
          </a:p>
        </p:txBody>
      </p:sp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4860A5F3-2FAD-E807-4EDA-9601A67F45D0}"/>
              </a:ext>
            </a:extLst>
          </p:cNvPr>
          <p:cNvSpPr txBox="1">
            <a:spLocks/>
          </p:cNvSpPr>
          <p:nvPr/>
        </p:nvSpPr>
        <p:spPr>
          <a:xfrm>
            <a:off x="2508318" y="1866295"/>
            <a:ext cx="7417222" cy="16102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000" b="1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The law of demand results from:</a:t>
            </a:r>
          </a:p>
          <a:p>
            <a:pPr lvl="1" indent="0" algn="ctr" eaLnBrk="1" hangingPunct="1">
              <a:lnSpc>
                <a:spcPct val="100000"/>
              </a:lnSpc>
              <a:buClr>
                <a:srgbClr val="CC0066"/>
              </a:buClr>
              <a:buSzPct val="120000"/>
              <a:buFont typeface="Wingdings" panose="05000000000000000000" pitchFamily="2" charset="2"/>
              <a:buChar char="§"/>
            </a:pPr>
            <a:r>
              <a:rPr lang="en-US" altLang="en-US" sz="2000" dirty="0">
                <a:latin typeface="Alexandria"/>
              </a:rPr>
              <a:t>Substitution effect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D6B56550-EFF8-7A4E-938A-688FFAB628F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479" t="31041" r="54239" b="35765"/>
          <a:stretch/>
        </p:blipFill>
        <p:spPr>
          <a:xfrm>
            <a:off x="1439855" y="3224931"/>
            <a:ext cx="8604257" cy="23656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13307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The Law of Demand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02</a:t>
            </a:r>
          </a:p>
        </p:txBody>
      </p:sp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4ED5D2E9-8BE2-DC4D-C53C-DACE4132A414}"/>
              </a:ext>
            </a:extLst>
          </p:cNvPr>
          <p:cNvSpPr txBox="1">
            <a:spLocks/>
          </p:cNvSpPr>
          <p:nvPr/>
        </p:nvSpPr>
        <p:spPr>
          <a:xfrm>
            <a:off x="1216394" y="2120949"/>
            <a:ext cx="8776664" cy="254602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000" b="1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The law of demand results from:</a:t>
            </a:r>
          </a:p>
          <a:p>
            <a:pPr lvl="1" indent="0" eaLnBrk="1" hangingPunct="1">
              <a:lnSpc>
                <a:spcPct val="100000"/>
              </a:lnSpc>
              <a:buClr>
                <a:srgbClr val="CC0066"/>
              </a:buClr>
              <a:buSzPct val="120000"/>
              <a:buFont typeface="Wingdings" panose="05000000000000000000" pitchFamily="2" charset="2"/>
              <a:buChar char="§"/>
            </a:pPr>
            <a:r>
              <a:rPr lang="en-US" altLang="en-US" sz="2000" b="1" dirty="0">
                <a:latin typeface="Alexandria"/>
              </a:rPr>
              <a:t>Substitution effect</a:t>
            </a:r>
          </a:p>
          <a:p>
            <a:pPr lvl="2" indent="0">
              <a:lnSpc>
                <a:spcPct val="100000"/>
              </a:lnSpc>
              <a:buClr>
                <a:srgbClr val="CC0066"/>
              </a:buClr>
              <a:buSzPct val="120000"/>
              <a:buFont typeface="Wingdings" panose="05000000000000000000" pitchFamily="2" charset="2"/>
              <a:buChar char="§"/>
            </a:pPr>
            <a:r>
              <a:rPr lang="en-US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The portion of a change in quantity demanded that is due to </a:t>
            </a:r>
            <a:r>
              <a:rPr lang="en-US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a change in the relative price of the good</a:t>
            </a:r>
            <a:endParaRPr lang="en-US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lvl="1" indent="0" eaLnBrk="1" hangingPunct="1">
              <a:lnSpc>
                <a:spcPct val="100000"/>
              </a:lnSpc>
              <a:buClr>
                <a:srgbClr val="CC0066"/>
              </a:buClr>
              <a:buSzPct val="120000"/>
              <a:buFont typeface="Wingdings" panose="05000000000000000000" pitchFamily="2" charset="2"/>
              <a:buChar char="§"/>
            </a:pPr>
            <a:endParaRPr lang="en-US" altLang="en-US" sz="2000" dirty="0">
              <a:latin typeface="Alexandria"/>
            </a:endParaRPr>
          </a:p>
          <a:p>
            <a:pPr lvl="1" indent="0" eaLnBrk="1" hangingPunct="1">
              <a:lnSpc>
                <a:spcPct val="100000"/>
              </a:lnSpc>
              <a:buClr>
                <a:srgbClr val="CC0066"/>
              </a:buClr>
              <a:buSzPct val="120000"/>
              <a:buFont typeface="Wingdings" panose="05000000000000000000" pitchFamily="2" charset="2"/>
              <a:buChar char="§"/>
            </a:pPr>
            <a:endParaRPr lang="en-US" altLang="en-US" sz="2000" dirty="0">
              <a:latin typeface="Alexandria"/>
            </a:endParaRPr>
          </a:p>
        </p:txBody>
      </p:sp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1951495E-EE5B-09CE-20A6-8D6F3366133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6586199"/>
              </p:ext>
            </p:extLst>
          </p:nvPr>
        </p:nvGraphicFramePr>
        <p:xfrm>
          <a:off x="3476870" y="3898114"/>
          <a:ext cx="6452943" cy="1858398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6452943">
                  <a:extLst>
                    <a:ext uri="{9D8B030D-6E8A-4147-A177-3AD203B41FA5}">
                      <a16:colId xmlns:a16="http://schemas.microsoft.com/office/drawing/2014/main" val="4146398491"/>
                    </a:ext>
                  </a:extLst>
                </a:gridCol>
              </a:tblGrid>
              <a:tr h="1858398">
                <a:tc>
                  <a:txBody>
                    <a:bodyPr/>
                    <a:lstStyle/>
                    <a:p>
                      <a:pPr marL="342900" marR="0" lvl="0" indent="-34290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SzPts val="1000"/>
                        <a:buFont typeface="Symbol" panose="05050102010706020507" pitchFamily="18" charset="2"/>
                        <a:buChar char=""/>
                        <a:tabLst>
                          <a:tab pos="457200" algn="l"/>
                        </a:tabLst>
                      </a:pPr>
                      <a:r>
                        <a:rPr lang="en-US" sz="2000" dirty="0">
                          <a:effectLst/>
                        </a:rPr>
                        <a:t>If the price of meat increases, </a:t>
                      </a:r>
                      <a:endParaRPr lang="en-US" sz="1600" dirty="0">
                        <a:effectLst/>
                      </a:endParaRPr>
                    </a:p>
                    <a:p>
                      <a:pPr marL="342900" marR="0" lvl="0" indent="-34290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SzPts val="1000"/>
                        <a:buFont typeface="Symbol" panose="05050102010706020507" pitchFamily="18" charset="2"/>
                        <a:buChar char=""/>
                        <a:tabLst>
                          <a:tab pos="457200" algn="l"/>
                        </a:tabLst>
                      </a:pPr>
                      <a:r>
                        <a:rPr lang="en-US" sz="2000" dirty="0">
                          <a:effectLst/>
                        </a:rPr>
                        <a:t>then the higher price may encourage consumers to switch to alternative food sources, such as buying vegetables.</a:t>
                      </a:r>
                      <a:endParaRPr lang="en-US" sz="1600" dirty="0">
                        <a:effectLst/>
                      </a:endParaRP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u="sng" dirty="0" err="1">
                          <a:effectLst/>
                        </a:rPr>
                        <a:t>Pmeat</a:t>
                      </a:r>
                      <a:r>
                        <a:rPr lang="en-US" sz="2000" u="sng" dirty="0">
                          <a:effectLst/>
                        </a:rPr>
                        <a:t>↑</a:t>
                      </a:r>
                      <a:r>
                        <a:rPr lang="en-US" sz="2000" dirty="0">
                          <a:effectLst/>
                        </a:rPr>
                        <a:t>     </a:t>
                      </a:r>
                      <a:r>
                        <a:rPr lang="en-US" sz="2000" dirty="0" err="1">
                          <a:effectLst/>
                        </a:rPr>
                        <a:t>Qd.meat</a:t>
                      </a:r>
                      <a:r>
                        <a:rPr lang="en-US" sz="2000" dirty="0">
                          <a:effectLst/>
                        </a:rPr>
                        <a:t>↓   </a:t>
                      </a:r>
                      <a:r>
                        <a:rPr lang="en-US" sz="2000" u="sng" dirty="0" err="1">
                          <a:effectLst/>
                        </a:rPr>
                        <a:t>Qd.vegetables</a:t>
                      </a:r>
                      <a:r>
                        <a:rPr lang="en-US" sz="2000" u="sng" dirty="0">
                          <a:effectLst/>
                        </a:rPr>
                        <a:t>↑</a:t>
                      </a:r>
                      <a:endParaRPr lang="en-US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18307755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896760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The Law of Demand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02</a:t>
            </a:r>
          </a:p>
        </p:txBody>
      </p:sp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26A9CA72-BDB2-696E-E9B1-840E77395317}"/>
              </a:ext>
            </a:extLst>
          </p:cNvPr>
          <p:cNvSpPr txBox="1">
            <a:spLocks/>
          </p:cNvSpPr>
          <p:nvPr/>
        </p:nvSpPr>
        <p:spPr>
          <a:xfrm>
            <a:off x="1055577" y="1994782"/>
            <a:ext cx="7417222" cy="254602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000" b="1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The law of demand results from:</a:t>
            </a:r>
          </a:p>
          <a:p>
            <a:pPr lvl="1" indent="0" eaLnBrk="1" hangingPunct="1">
              <a:lnSpc>
                <a:spcPct val="100000"/>
              </a:lnSpc>
              <a:buClr>
                <a:srgbClr val="CC0066"/>
              </a:buClr>
              <a:buSzPct val="120000"/>
              <a:buFont typeface="Wingdings" panose="05000000000000000000" pitchFamily="2" charset="2"/>
              <a:buChar char="§"/>
            </a:pPr>
            <a:r>
              <a:rPr lang="en-US" altLang="en-US" sz="2000" b="1" dirty="0">
                <a:latin typeface="Alexandria"/>
              </a:rPr>
              <a:t>Income effect</a:t>
            </a:r>
          </a:p>
          <a:p>
            <a:pPr lvl="2" indent="0">
              <a:lnSpc>
                <a:spcPct val="100000"/>
              </a:lnSpc>
              <a:buClr>
                <a:srgbClr val="CC0066"/>
              </a:buClr>
              <a:buSzPct val="120000"/>
              <a:buFont typeface="Wingdings" panose="05000000000000000000" pitchFamily="2" charset="2"/>
              <a:buChar char="§"/>
            </a:pPr>
            <a:r>
              <a:rPr lang="en-US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The portion of a change in quantity demanded caused by </a:t>
            </a:r>
            <a:r>
              <a:rPr lang="en-US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a change in a consumer’s income </a:t>
            </a:r>
            <a:r>
              <a:rPr lang="en-US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when the price of a product changes</a:t>
            </a:r>
            <a:endParaRPr lang="en-US" altLang="en-US" dirty="0">
              <a:latin typeface="Alexandria"/>
            </a:endParaRPr>
          </a:p>
          <a:p>
            <a:pPr lvl="1" indent="0" eaLnBrk="1" hangingPunct="1">
              <a:lnSpc>
                <a:spcPct val="100000"/>
              </a:lnSpc>
              <a:buClr>
                <a:srgbClr val="CC0066"/>
              </a:buClr>
              <a:buSzPct val="120000"/>
              <a:buFont typeface="Wingdings" panose="05000000000000000000" pitchFamily="2" charset="2"/>
              <a:buChar char="§"/>
            </a:pPr>
            <a:endParaRPr lang="en-US" altLang="en-US" sz="2000" dirty="0">
              <a:latin typeface="Alexandria"/>
            </a:endParaRPr>
          </a:p>
        </p:txBody>
      </p: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7157E8CC-E62D-E4F5-2661-A11AD1B5BA4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93866989"/>
              </p:ext>
            </p:extLst>
          </p:nvPr>
        </p:nvGraphicFramePr>
        <p:xfrm>
          <a:off x="2995465" y="4014980"/>
          <a:ext cx="7835955" cy="1732026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7835955">
                  <a:extLst>
                    <a:ext uri="{9D8B030D-6E8A-4147-A177-3AD203B41FA5}">
                      <a16:colId xmlns:a16="http://schemas.microsoft.com/office/drawing/2014/main" val="1526082410"/>
                    </a:ext>
                  </a:extLst>
                </a:gridCol>
              </a:tblGrid>
              <a:tr h="305435">
                <a:tc>
                  <a:txBody>
                    <a:bodyPr/>
                    <a:lstStyle/>
                    <a:p>
                      <a:pPr marL="342900" marR="0" lvl="0" indent="-34290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SzPts val="1000"/>
                        <a:buFont typeface="Symbol" panose="05050102010706020507" pitchFamily="18" charset="2"/>
                        <a:buChar char=""/>
                        <a:tabLst>
                          <a:tab pos="457200" algn="l"/>
                        </a:tabLst>
                      </a:pPr>
                      <a:r>
                        <a:rPr lang="en-US" sz="2000" dirty="0">
                          <a:effectLst/>
                          <a:latin typeface="Alexandria"/>
                        </a:rPr>
                        <a:t>If the price of meat increases, </a:t>
                      </a:r>
                    </a:p>
                    <a:p>
                      <a:pPr marL="342900" marR="0" lvl="0" indent="-34290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SzPts val="1000"/>
                        <a:buFont typeface="Symbol" panose="05050102010706020507" pitchFamily="18" charset="2"/>
                        <a:buChar char=""/>
                        <a:tabLst>
                          <a:tab pos="457200" algn="l"/>
                        </a:tabLst>
                      </a:pPr>
                      <a:r>
                        <a:rPr lang="en-US" sz="2000" dirty="0">
                          <a:effectLst/>
                          <a:latin typeface="Alexandria"/>
                        </a:rPr>
                        <a:t>it means that after buying some meat, they will have lower spare income</a:t>
                      </a:r>
                    </a:p>
                    <a:p>
                      <a:pPr marL="342900" marR="0" lvl="0" indent="-34290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SzPts val="1000"/>
                        <a:buFont typeface="Symbol" panose="05050102010706020507" pitchFamily="18" charset="2"/>
                        <a:buChar char=""/>
                        <a:tabLst>
                          <a:tab pos="457200" algn="l"/>
                        </a:tabLst>
                      </a:pPr>
                      <a:r>
                        <a:rPr lang="en-US" sz="2000" dirty="0">
                          <a:effectLst/>
                          <a:latin typeface="Alexandria"/>
                        </a:rPr>
                        <a:t>Therefore, consumers will buy less meat because of this income effect.</a:t>
                      </a:r>
                    </a:p>
                    <a:p>
                      <a:pPr marL="22860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u="none" strike="noStrike" dirty="0">
                          <a:effectLst/>
                          <a:latin typeface="Alexandria"/>
                        </a:rPr>
                        <a:t> </a:t>
                      </a:r>
                      <a:r>
                        <a:rPr lang="en-US" sz="2000" u="sng" dirty="0">
                          <a:effectLst/>
                          <a:latin typeface="Alexandria"/>
                        </a:rPr>
                        <a:t>P meat ↑</a:t>
                      </a:r>
                      <a:r>
                        <a:rPr lang="en-US" sz="2000" dirty="0">
                          <a:effectLst/>
                          <a:latin typeface="Alexandria"/>
                        </a:rPr>
                        <a:t>     Income ↓     </a:t>
                      </a:r>
                      <a:r>
                        <a:rPr lang="en-US" sz="2000" u="sng" dirty="0" err="1">
                          <a:effectLst/>
                          <a:latin typeface="Alexandria"/>
                        </a:rPr>
                        <a:t>Qd.meat</a:t>
                      </a:r>
                      <a:r>
                        <a:rPr lang="en-US" sz="2000" u="sng" dirty="0">
                          <a:effectLst/>
                          <a:latin typeface="Alexandria"/>
                        </a:rPr>
                        <a:t> ↓</a:t>
                      </a:r>
                      <a:endParaRPr lang="en-US" sz="2000" dirty="0">
                        <a:effectLst/>
                        <a:latin typeface="Alexandria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637332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947215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The Law of Demand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02</a:t>
            </a: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26A9CA72-BDB2-696E-E9B1-840E77395317}"/>
              </a:ext>
            </a:extLst>
          </p:cNvPr>
          <p:cNvSpPr txBox="1">
            <a:spLocks/>
          </p:cNvSpPr>
          <p:nvPr/>
        </p:nvSpPr>
        <p:spPr>
          <a:xfrm>
            <a:off x="2096339" y="1896209"/>
            <a:ext cx="7417222" cy="254602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000" b="1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The law of demand results from: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76A73D04-C276-04B8-6414-C44F76BEDC6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6956" t="38174" r="61304" b="31199"/>
          <a:stretch/>
        </p:blipFill>
        <p:spPr>
          <a:xfrm>
            <a:off x="1697293" y="2627770"/>
            <a:ext cx="8215314" cy="29691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71683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Change in Quantity Demanded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02</a:t>
            </a:r>
          </a:p>
        </p:txBody>
      </p:sp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32C3B748-126C-AAF8-7E66-AB7D4B0E509D}"/>
              </a:ext>
            </a:extLst>
          </p:cNvPr>
          <p:cNvSpPr txBox="1">
            <a:spLocks/>
          </p:cNvSpPr>
          <p:nvPr/>
        </p:nvSpPr>
        <p:spPr>
          <a:xfrm>
            <a:off x="942308" y="2155989"/>
            <a:ext cx="10743518" cy="254602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rtl="0">
              <a:spcBef>
                <a:spcPts val="0"/>
              </a:spcBef>
              <a:spcAft>
                <a:spcPts val="1200"/>
              </a:spcAft>
              <a:buFont typeface="Wingdings" panose="05000000000000000000" pitchFamily="2" charset="2"/>
              <a:buChar char=""/>
            </a:pPr>
            <a:r>
              <a:rPr lang="en-US" sz="2000" b="1" u="sng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The Price of the good</a:t>
            </a:r>
            <a:r>
              <a:rPr lang="en-US" sz="2000" u="sng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 is the only one factor that affects </a:t>
            </a:r>
            <a:r>
              <a:rPr lang="en-US" sz="2000" b="1" u="sng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Quantity demanded</a:t>
            </a:r>
            <a:r>
              <a:rPr lang="en-US" sz="2000" u="sng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 ∆P → ∆</a:t>
            </a:r>
            <a:r>
              <a:rPr lang="en-US" sz="2000" u="sng" dirty="0" err="1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Qd</a:t>
            </a:r>
            <a:r>
              <a:rPr lang="en-US" sz="2000" u="sng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342900" marR="0" lvl="0" indent="-342900" rtl="0">
              <a:spcBef>
                <a:spcPts val="0"/>
              </a:spcBef>
              <a:spcAft>
                <a:spcPts val="1200"/>
              </a:spcAft>
              <a:buFont typeface="Wingdings" panose="05000000000000000000" pitchFamily="2" charset="2"/>
              <a:buChar char=""/>
            </a:pPr>
            <a:endParaRPr lang="en-US" sz="2000" u="sng" dirty="0">
              <a:latin typeface="Alexandria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lvl="0" indent="-342900" rtl="0">
              <a:spcBef>
                <a:spcPts val="0"/>
              </a:spcBef>
              <a:spcAft>
                <a:spcPts val="1200"/>
              </a:spcAft>
              <a:buFont typeface="Wingdings" panose="05000000000000000000" pitchFamily="2" charset="2"/>
              <a:buChar char=""/>
            </a:pP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lvl="1" indent="0" eaLnBrk="1" hangingPunct="1">
              <a:lnSpc>
                <a:spcPct val="100000"/>
              </a:lnSpc>
              <a:buClr>
                <a:srgbClr val="CC0066"/>
              </a:buClr>
              <a:buSzPct val="120000"/>
              <a:buNone/>
            </a:pPr>
            <a:endParaRPr lang="en-US" altLang="en-US" sz="2000" dirty="0">
              <a:latin typeface="Alexandria"/>
            </a:endParaRPr>
          </a:p>
        </p:txBody>
      </p: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D5333BEE-8299-CBDC-6188-5C5052FB158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93254138"/>
              </p:ext>
            </p:extLst>
          </p:nvPr>
        </p:nvGraphicFramePr>
        <p:xfrm>
          <a:off x="724241" y="2862046"/>
          <a:ext cx="10525451" cy="2132076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0525451">
                  <a:extLst>
                    <a:ext uri="{9D8B030D-6E8A-4147-A177-3AD203B41FA5}">
                      <a16:colId xmlns:a16="http://schemas.microsoft.com/office/drawing/2014/main" val="3077579163"/>
                    </a:ext>
                  </a:extLst>
                </a:gridCol>
              </a:tblGrid>
              <a:tr h="832485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+mj-lt"/>
                        </a:rPr>
                        <a:t> </a:t>
                      </a:r>
                    </a:p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+mj-lt"/>
                        </a:rPr>
                        <a:t>Change the </a:t>
                      </a:r>
                      <a:r>
                        <a:rPr lang="en-US" sz="2000" b="1" u="sng" dirty="0">
                          <a:effectLst/>
                          <a:latin typeface="+mj-lt"/>
                        </a:rPr>
                        <a:t>Price of the good </a:t>
                      </a:r>
                      <a:r>
                        <a:rPr lang="en-US" sz="2000" dirty="0">
                          <a:effectLst/>
                          <a:latin typeface="+mj-lt"/>
                        </a:rPr>
                        <a:t>→ Change in </a:t>
                      </a:r>
                      <a:r>
                        <a:rPr lang="en-US" sz="2000" b="1" u="sng" dirty="0">
                          <a:effectLst/>
                          <a:latin typeface="+mj-lt"/>
                        </a:rPr>
                        <a:t>quantity demanded </a:t>
                      </a:r>
                      <a:r>
                        <a:rPr lang="en-US" sz="2000" dirty="0">
                          <a:effectLst/>
                          <a:latin typeface="+mj-lt"/>
                        </a:rPr>
                        <a:t>→ </a:t>
                      </a:r>
                      <a:r>
                        <a:rPr lang="en-US" sz="2000" b="1" u="sng" dirty="0">
                          <a:effectLst/>
                          <a:latin typeface="+mj-lt"/>
                        </a:rPr>
                        <a:t>Movement</a:t>
                      </a:r>
                      <a:r>
                        <a:rPr lang="en-US" sz="2000" dirty="0">
                          <a:effectLst/>
                          <a:latin typeface="+mj-lt"/>
                        </a:rPr>
                        <a:t> along the demand curve </a:t>
                      </a:r>
                    </a:p>
                    <a:p>
                      <a:pPr marL="342900" marR="0" lvl="0" indent="-34290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US" sz="2000" dirty="0">
                          <a:solidFill>
                            <a:srgbClr val="0070C0"/>
                          </a:solidFill>
                          <a:effectLst/>
                          <a:latin typeface="+mj-lt"/>
                        </a:rPr>
                        <a:t>P↓→ </a:t>
                      </a:r>
                      <a:r>
                        <a:rPr lang="en-US" sz="2000" dirty="0" err="1">
                          <a:solidFill>
                            <a:srgbClr val="0070C0"/>
                          </a:solidFill>
                          <a:effectLst/>
                          <a:latin typeface="+mj-lt"/>
                        </a:rPr>
                        <a:t>Qd</a:t>
                      </a:r>
                      <a:r>
                        <a:rPr lang="en-US" sz="2000" dirty="0">
                          <a:solidFill>
                            <a:srgbClr val="0070C0"/>
                          </a:solidFill>
                          <a:effectLst/>
                          <a:latin typeface="+mj-lt"/>
                        </a:rPr>
                        <a:t> ↑→ Move </a:t>
                      </a:r>
                      <a:r>
                        <a:rPr lang="en-US" sz="2000" u="sng" dirty="0">
                          <a:solidFill>
                            <a:srgbClr val="0070C0"/>
                          </a:solidFill>
                          <a:effectLst/>
                          <a:latin typeface="+mj-lt"/>
                        </a:rPr>
                        <a:t>down</a:t>
                      </a:r>
                      <a:r>
                        <a:rPr lang="en-US" sz="2000" dirty="0">
                          <a:solidFill>
                            <a:srgbClr val="0070C0"/>
                          </a:solidFill>
                          <a:effectLst/>
                          <a:latin typeface="+mj-lt"/>
                        </a:rPr>
                        <a:t> along demand curve</a:t>
                      </a:r>
                    </a:p>
                    <a:p>
                      <a:pPr marL="342900" marR="0" lvl="0" indent="-34290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US" sz="2000" dirty="0">
                          <a:solidFill>
                            <a:srgbClr val="0070C0"/>
                          </a:solidFill>
                          <a:effectLst/>
                          <a:latin typeface="+mj-lt"/>
                        </a:rPr>
                        <a:t>P↑ → </a:t>
                      </a:r>
                      <a:r>
                        <a:rPr lang="en-US" sz="2000" dirty="0" err="1">
                          <a:solidFill>
                            <a:srgbClr val="0070C0"/>
                          </a:solidFill>
                          <a:effectLst/>
                          <a:latin typeface="+mj-lt"/>
                        </a:rPr>
                        <a:t>Qd</a:t>
                      </a:r>
                      <a:r>
                        <a:rPr lang="en-US" sz="2000" dirty="0">
                          <a:solidFill>
                            <a:srgbClr val="0070C0"/>
                          </a:solidFill>
                          <a:effectLst/>
                          <a:latin typeface="+mj-lt"/>
                        </a:rPr>
                        <a:t> ↓→ Move </a:t>
                      </a:r>
                      <a:r>
                        <a:rPr lang="en-US" sz="2000" u="sng" dirty="0">
                          <a:solidFill>
                            <a:srgbClr val="0070C0"/>
                          </a:solidFill>
                          <a:effectLst/>
                          <a:latin typeface="+mj-lt"/>
                        </a:rPr>
                        <a:t>up</a:t>
                      </a:r>
                      <a:r>
                        <a:rPr lang="en-US" sz="2000" dirty="0">
                          <a:solidFill>
                            <a:srgbClr val="0070C0"/>
                          </a:solidFill>
                          <a:effectLst/>
                          <a:latin typeface="+mj-lt"/>
                        </a:rPr>
                        <a:t> along demand curve</a:t>
                      </a:r>
                      <a:endParaRPr lang="en-US" sz="2000" dirty="0">
                        <a:solidFill>
                          <a:srgbClr val="0070C0"/>
                        </a:solidFill>
                        <a:effectLst/>
                        <a:latin typeface="+mj-lt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01887383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565207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Change in Quantity Demanded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02</a:t>
            </a: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F0E55C7A-6561-FB3D-AFE7-2C11A30B7F25}"/>
              </a:ext>
            </a:extLst>
          </p:cNvPr>
          <p:cNvSpPr txBox="1">
            <a:spLocks/>
          </p:cNvSpPr>
          <p:nvPr/>
        </p:nvSpPr>
        <p:spPr>
          <a:xfrm>
            <a:off x="942308" y="2262944"/>
            <a:ext cx="10743518" cy="954107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rtl="0">
              <a:spcBef>
                <a:spcPts val="0"/>
              </a:spcBef>
              <a:spcAft>
                <a:spcPts val="1200"/>
              </a:spcAft>
              <a:buFont typeface="Wingdings" panose="05000000000000000000" pitchFamily="2" charset="2"/>
              <a:buChar char=""/>
            </a:pPr>
            <a:r>
              <a:rPr lang="en-US" sz="2000" b="1" u="sng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The Price of the good</a:t>
            </a:r>
            <a:r>
              <a:rPr lang="en-US" sz="2000" u="sng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 is the only one factor that affects </a:t>
            </a:r>
            <a:r>
              <a:rPr lang="en-US" sz="2000" b="1" u="sng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Quantity demanded</a:t>
            </a:r>
            <a:r>
              <a:rPr lang="en-US" sz="2000" u="sng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 ∆P → ∆</a:t>
            </a:r>
            <a:r>
              <a:rPr lang="en-US" sz="2000" u="sng" dirty="0" err="1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Qd</a:t>
            </a:r>
            <a:r>
              <a:rPr lang="en-US" sz="2000" u="sng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342900" marR="0" lvl="0" indent="-342900" rtl="0">
              <a:spcBef>
                <a:spcPts val="0"/>
              </a:spcBef>
              <a:spcAft>
                <a:spcPts val="1200"/>
              </a:spcAft>
              <a:buFont typeface="Wingdings" panose="05000000000000000000" pitchFamily="2" charset="2"/>
              <a:buChar char=""/>
            </a:pPr>
            <a:endParaRPr lang="en-US" sz="2000" u="sng" dirty="0">
              <a:latin typeface="Alexandria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lvl="0" indent="-342900" rtl="0">
              <a:spcBef>
                <a:spcPts val="0"/>
              </a:spcBef>
              <a:spcAft>
                <a:spcPts val="1200"/>
              </a:spcAft>
              <a:buFont typeface="Wingdings" panose="05000000000000000000" pitchFamily="2" charset="2"/>
              <a:buChar char=""/>
            </a:pP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lvl="1" indent="0" eaLnBrk="1" hangingPunct="1">
              <a:lnSpc>
                <a:spcPct val="100000"/>
              </a:lnSpc>
              <a:buClr>
                <a:srgbClr val="CC0066"/>
              </a:buClr>
              <a:buSzPct val="120000"/>
              <a:buNone/>
            </a:pPr>
            <a:endParaRPr lang="en-US" altLang="en-US" sz="2000" dirty="0">
              <a:latin typeface="Alexandria"/>
            </a:endParaRPr>
          </a:p>
        </p:txBody>
      </p:sp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1BD1D50C-2526-2E91-6D12-AD8B51B9E8C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13934445"/>
              </p:ext>
            </p:extLst>
          </p:nvPr>
        </p:nvGraphicFramePr>
        <p:xfrm>
          <a:off x="874485" y="3080187"/>
          <a:ext cx="4456002" cy="254602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57189">
                  <a:extLst>
                    <a:ext uri="{9D8B030D-6E8A-4147-A177-3AD203B41FA5}">
                      <a16:colId xmlns:a16="http://schemas.microsoft.com/office/drawing/2014/main" val="1567635366"/>
                    </a:ext>
                  </a:extLst>
                </a:gridCol>
                <a:gridCol w="1711482">
                  <a:extLst>
                    <a:ext uri="{9D8B030D-6E8A-4147-A177-3AD203B41FA5}">
                      <a16:colId xmlns:a16="http://schemas.microsoft.com/office/drawing/2014/main" val="2085688483"/>
                    </a:ext>
                  </a:extLst>
                </a:gridCol>
                <a:gridCol w="1687331">
                  <a:extLst>
                    <a:ext uri="{9D8B030D-6E8A-4147-A177-3AD203B41FA5}">
                      <a16:colId xmlns:a16="http://schemas.microsoft.com/office/drawing/2014/main" val="1426617700"/>
                    </a:ext>
                  </a:extLst>
                </a:gridCol>
              </a:tblGrid>
              <a:tr h="318253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2060"/>
                          </a:solidFill>
                          <a:effectLst/>
                        </a:rPr>
                        <a:t>Point</a:t>
                      </a:r>
                      <a:endParaRPr lang="en-US" sz="160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002060"/>
                          </a:solidFill>
                          <a:effectLst/>
                        </a:rPr>
                        <a:t>P</a:t>
                      </a:r>
                      <a:endParaRPr lang="en-US" sz="160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002060"/>
                          </a:solidFill>
                          <a:effectLst/>
                        </a:rPr>
                        <a:t>Qd</a:t>
                      </a:r>
                      <a:endParaRPr lang="en-US" sz="160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895644332"/>
                  </a:ext>
                </a:extLst>
              </a:tr>
              <a:tr h="318253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002060"/>
                          </a:solidFill>
                          <a:effectLst/>
                        </a:rPr>
                        <a:t>A</a:t>
                      </a:r>
                      <a:endParaRPr lang="en-US" sz="160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2060"/>
                          </a:solidFill>
                          <a:effectLst/>
                        </a:rPr>
                        <a:t>500</a:t>
                      </a:r>
                      <a:endParaRPr lang="en-US" sz="160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002060"/>
                          </a:solidFill>
                          <a:effectLst/>
                        </a:rPr>
                        <a:t>45</a:t>
                      </a:r>
                      <a:endParaRPr lang="en-US" sz="160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245574625"/>
                  </a:ext>
                </a:extLst>
              </a:tr>
              <a:tr h="318253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002060"/>
                          </a:solidFill>
                          <a:effectLst/>
                        </a:rPr>
                        <a:t>B</a:t>
                      </a:r>
                      <a:endParaRPr lang="en-US" sz="160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002060"/>
                          </a:solidFill>
                          <a:effectLst/>
                        </a:rPr>
                        <a:t>450</a:t>
                      </a:r>
                      <a:endParaRPr lang="en-US" sz="160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002060"/>
                          </a:solidFill>
                          <a:effectLst/>
                        </a:rPr>
                        <a:t>50</a:t>
                      </a:r>
                      <a:endParaRPr lang="en-US" sz="160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820358"/>
                  </a:ext>
                </a:extLst>
              </a:tr>
              <a:tr h="318253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002060"/>
                          </a:solidFill>
                          <a:effectLst/>
                        </a:rPr>
                        <a:t>C</a:t>
                      </a:r>
                      <a:endParaRPr lang="en-US" sz="160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2060"/>
                          </a:solidFill>
                          <a:effectLst/>
                        </a:rPr>
                        <a:t>400</a:t>
                      </a:r>
                      <a:endParaRPr lang="en-US" sz="160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002060"/>
                          </a:solidFill>
                          <a:effectLst/>
                        </a:rPr>
                        <a:t>55</a:t>
                      </a:r>
                      <a:endParaRPr lang="en-US" sz="160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048656119"/>
                  </a:ext>
                </a:extLst>
              </a:tr>
              <a:tr h="318253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002060"/>
                          </a:solidFill>
                          <a:effectLst/>
                        </a:rPr>
                        <a:t>E</a:t>
                      </a:r>
                      <a:endParaRPr lang="en-US" sz="160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002060"/>
                          </a:solidFill>
                          <a:effectLst/>
                        </a:rPr>
                        <a:t>350</a:t>
                      </a:r>
                      <a:endParaRPr lang="en-US" sz="160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2060"/>
                          </a:solidFill>
                          <a:effectLst/>
                        </a:rPr>
                        <a:t>60</a:t>
                      </a:r>
                      <a:endParaRPr lang="en-US" sz="160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802293349"/>
                  </a:ext>
                </a:extLst>
              </a:tr>
              <a:tr h="318253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002060"/>
                          </a:solidFill>
                          <a:effectLst/>
                        </a:rPr>
                        <a:t>F</a:t>
                      </a:r>
                      <a:endParaRPr lang="en-US" sz="160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002060"/>
                          </a:solidFill>
                          <a:effectLst/>
                        </a:rPr>
                        <a:t>300</a:t>
                      </a:r>
                      <a:endParaRPr lang="en-US" sz="160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2060"/>
                          </a:solidFill>
                          <a:effectLst/>
                        </a:rPr>
                        <a:t>65</a:t>
                      </a:r>
                      <a:endParaRPr lang="en-US" sz="160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10979257"/>
                  </a:ext>
                </a:extLst>
              </a:tr>
              <a:tr h="318253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002060"/>
                          </a:solidFill>
                          <a:effectLst/>
                        </a:rPr>
                        <a:t>G</a:t>
                      </a:r>
                      <a:endParaRPr lang="en-US" sz="160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002060"/>
                          </a:solidFill>
                          <a:effectLst/>
                        </a:rPr>
                        <a:t>250</a:t>
                      </a:r>
                      <a:endParaRPr lang="en-US" sz="160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2060"/>
                          </a:solidFill>
                          <a:effectLst/>
                        </a:rPr>
                        <a:t>70</a:t>
                      </a:r>
                      <a:endParaRPr lang="en-US" sz="160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29466448"/>
                  </a:ext>
                </a:extLst>
              </a:tr>
              <a:tr h="318253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002060"/>
                          </a:solidFill>
                          <a:effectLst/>
                        </a:rPr>
                        <a:t>H</a:t>
                      </a:r>
                      <a:endParaRPr lang="en-US" sz="160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002060"/>
                          </a:solidFill>
                          <a:effectLst/>
                        </a:rPr>
                        <a:t>200</a:t>
                      </a:r>
                      <a:endParaRPr lang="en-US" sz="160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2060"/>
                          </a:solidFill>
                          <a:effectLst/>
                        </a:rPr>
                        <a:t>75</a:t>
                      </a:r>
                      <a:endParaRPr lang="en-US" sz="160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832493205"/>
                  </a:ext>
                </a:extLst>
              </a:tr>
            </a:tbl>
          </a:graphicData>
        </a:graphic>
      </p:graphicFrame>
      <p:pic>
        <p:nvPicPr>
          <p:cNvPr id="12" name="Picture 11">
            <a:extLst>
              <a:ext uri="{FF2B5EF4-FFF2-40B4-BE49-F238E27FC236}">
                <a16:creationId xmlns:a16="http://schemas.microsoft.com/office/drawing/2014/main" id="{4BE1E964-3AD0-9DAD-2457-6539676D4E7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87692" y="2810258"/>
            <a:ext cx="5420120" cy="29462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34034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Change in Demand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02</a:t>
            </a:r>
          </a:p>
        </p:txBody>
      </p:sp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278F2110-DE69-18D2-5EE4-DC82485D2EBB}"/>
              </a:ext>
            </a:extLst>
          </p:cNvPr>
          <p:cNvSpPr txBox="1">
            <a:spLocks/>
          </p:cNvSpPr>
          <p:nvPr/>
        </p:nvSpPr>
        <p:spPr>
          <a:xfrm>
            <a:off x="764390" y="2141974"/>
            <a:ext cx="10213431" cy="408142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When price is constant, as the </a:t>
            </a:r>
            <a:r>
              <a:rPr lang="en-US" sz="2000" b="1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other Factors</a:t>
            </a: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 on buying plans change, </a:t>
            </a:r>
            <a:r>
              <a:rPr lang="en-US" sz="2000" b="1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Demand</a:t>
            </a: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 will change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r>
              <a:rPr lang="en-US" sz="2000" b="1" dirty="0">
                <a:effectLst/>
                <a:latin typeface="Alexandria"/>
                <a:ea typeface="Times New Roman" panose="02020603050405020304" pitchFamily="18" charset="0"/>
              </a:rPr>
              <a:t>Shift</a:t>
            </a: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 demand curve at </a:t>
            </a:r>
            <a:r>
              <a:rPr lang="en-US" sz="2000" b="1" dirty="0">
                <a:effectLst/>
                <a:latin typeface="Alexandria"/>
                <a:ea typeface="Times New Roman" panose="02020603050405020304" pitchFamily="18" charset="0"/>
              </a:rPr>
              <a:t>given price level</a:t>
            </a:r>
          </a:p>
          <a:p>
            <a:pPr marL="800100" lvl="1" indent="-342900">
              <a:lnSpc>
                <a:spcPct val="150000"/>
              </a:lnSpc>
              <a:spcBef>
                <a:spcPts val="0"/>
              </a:spcBef>
              <a:buFont typeface="Wingdings" panose="05000000000000000000" pitchFamily="2" charset="2"/>
              <a:buChar char=""/>
            </a:pPr>
            <a:r>
              <a:rPr lang="en-US" sz="2000" dirty="0">
                <a:solidFill>
                  <a:srgbClr val="0070C0"/>
                </a:solidFill>
                <a:effectLst/>
                <a:latin typeface="Alexandria"/>
              </a:rPr>
              <a:t>Factor changes→ D ↑→ Shift </a:t>
            </a:r>
            <a:r>
              <a:rPr lang="en-US" sz="2000" u="sng" dirty="0">
                <a:solidFill>
                  <a:srgbClr val="0070C0"/>
                </a:solidFill>
                <a:effectLst/>
                <a:latin typeface="Alexandria"/>
              </a:rPr>
              <a:t>Right</a:t>
            </a:r>
          </a:p>
          <a:p>
            <a:pPr marL="800100" lvl="1" indent="-342900">
              <a:lnSpc>
                <a:spcPct val="150000"/>
              </a:lnSpc>
              <a:spcBef>
                <a:spcPts val="0"/>
              </a:spcBef>
              <a:buFont typeface="Wingdings" panose="05000000000000000000" pitchFamily="2" charset="2"/>
              <a:buChar char=""/>
            </a:pPr>
            <a:r>
              <a:rPr lang="en-US" sz="2000" dirty="0">
                <a:solidFill>
                  <a:srgbClr val="0070C0"/>
                </a:solidFill>
                <a:effectLst/>
                <a:latin typeface="Alexandria"/>
              </a:rPr>
              <a:t>Factor changes→ D ↓→ Shift </a:t>
            </a:r>
            <a:r>
              <a:rPr lang="en-US" sz="2000" u="sng" dirty="0">
                <a:solidFill>
                  <a:srgbClr val="0070C0"/>
                </a:solidFill>
                <a:effectLst/>
                <a:latin typeface="Alexandria"/>
              </a:rPr>
              <a:t>Left</a:t>
            </a:r>
            <a:endParaRPr lang="en-US" sz="2000" dirty="0">
              <a:solidFill>
                <a:srgbClr val="0070C0"/>
              </a:solidFill>
              <a:effectLst/>
              <a:latin typeface="Alexandria"/>
            </a:endParaRPr>
          </a:p>
          <a:p>
            <a:endParaRPr lang="en-US" sz="2000" b="1" dirty="0">
              <a:latin typeface="Alexandria"/>
              <a:ea typeface="Times New Roman" panose="02020603050405020304" pitchFamily="18" charset="0"/>
            </a:endParaRPr>
          </a:p>
          <a:p>
            <a:pPr lvl="1" indent="0" eaLnBrk="1" hangingPunct="1">
              <a:lnSpc>
                <a:spcPct val="100000"/>
              </a:lnSpc>
              <a:buClr>
                <a:srgbClr val="CC0066"/>
              </a:buClr>
              <a:buSzPct val="120000"/>
              <a:buNone/>
            </a:pPr>
            <a:endParaRPr lang="en-US" altLang="en-US" sz="2000" dirty="0">
              <a:latin typeface="Alexandria"/>
            </a:endParaRPr>
          </a:p>
        </p:txBody>
      </p:sp>
      <p:pic>
        <p:nvPicPr>
          <p:cNvPr id="9" name="Picture 8" descr="fig03">
            <a:extLst>
              <a:ext uri="{FF2B5EF4-FFF2-40B4-BE49-F238E27FC236}">
                <a16:creationId xmlns:a16="http://schemas.microsoft.com/office/drawing/2014/main" id="{AE66EF6D-975F-9CB0-F12B-1E9B64813A34}"/>
              </a:ext>
            </a:extLst>
          </p:cNvPr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984733" y="2616231"/>
            <a:ext cx="3704223" cy="32388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4563790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Change in Demand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02</a:t>
            </a: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3D41432D-38A4-DCEC-57E1-8CF268C19D67}"/>
              </a:ext>
            </a:extLst>
          </p:cNvPr>
          <p:cNvSpPr txBox="1">
            <a:spLocks/>
          </p:cNvSpPr>
          <p:nvPr/>
        </p:nvSpPr>
        <p:spPr>
          <a:xfrm>
            <a:off x="686482" y="2009602"/>
            <a:ext cx="10743518" cy="408142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000" b="1" i="1" u="sng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At given price level, the Main factors that change demand are: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342900" marR="0" lvl="0" indent="-342900" rtl="0">
              <a:spcBef>
                <a:spcPts val="0"/>
              </a:spcBef>
              <a:spcAft>
                <a:spcPts val="1200"/>
              </a:spcAft>
              <a:buFont typeface="Wingdings" panose="05000000000000000000" pitchFamily="2" charset="2"/>
              <a:buChar char=""/>
            </a:pPr>
            <a:endParaRPr lang="en-US" sz="2000" u="sng" dirty="0">
              <a:latin typeface="Alexandria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lvl="0" indent="-342900" rtl="0">
              <a:spcBef>
                <a:spcPts val="0"/>
              </a:spcBef>
              <a:spcAft>
                <a:spcPts val="1200"/>
              </a:spcAft>
              <a:buFont typeface="Wingdings" panose="05000000000000000000" pitchFamily="2" charset="2"/>
              <a:buChar char=""/>
            </a:pP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lvl="1" indent="0" eaLnBrk="1" hangingPunct="1">
              <a:lnSpc>
                <a:spcPct val="100000"/>
              </a:lnSpc>
              <a:buClr>
                <a:srgbClr val="CC0066"/>
              </a:buClr>
              <a:buSzPct val="120000"/>
              <a:buNone/>
            </a:pPr>
            <a:endParaRPr lang="en-US" altLang="en-US" sz="2000" dirty="0">
              <a:latin typeface="Alexandria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391F0280-A5C2-B773-2F2D-DA13A5B978E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98892" y="3211630"/>
            <a:ext cx="7183377" cy="12146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71608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Change in Demand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02</a:t>
            </a: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3D41432D-38A4-DCEC-57E1-8CF268C19D67}"/>
              </a:ext>
            </a:extLst>
          </p:cNvPr>
          <p:cNvSpPr txBox="1">
            <a:spLocks/>
          </p:cNvSpPr>
          <p:nvPr/>
        </p:nvSpPr>
        <p:spPr>
          <a:xfrm>
            <a:off x="686482" y="2009602"/>
            <a:ext cx="10743518" cy="408142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000" b="1" i="1" u="sng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At given price level, the Main factors that change demand are: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742950" marR="0" lvl="1" indent="-285750" rtl="0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US" sz="2000" b="1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rices</a:t>
            </a: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 of other goods (substitute </a:t>
            </a:r>
            <a:r>
              <a:rPr lang="en-US" sz="2000" b="1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(+)</a:t>
            </a: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 or complementary</a:t>
            </a:r>
            <a:r>
              <a:rPr lang="en-US" sz="2000" b="1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 (-)</a:t>
            </a: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914400" marR="0">
              <a:spcBef>
                <a:spcPts val="0"/>
              </a:spcBef>
              <a:spcAft>
                <a:spcPts val="0"/>
              </a:spcAft>
            </a:pP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US" sz="2000" b="1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utlook</a:t>
            </a: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 (Expected future prices</a:t>
            </a:r>
            <a:r>
              <a:rPr lang="en-US" sz="2000" b="1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 (+)</a:t>
            </a: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 - Expected future income and credit</a:t>
            </a:r>
            <a:r>
              <a:rPr lang="en-US" sz="2000" b="1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 (+)</a:t>
            </a: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US" sz="2000" b="1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sz="2000" b="1" dirty="0">
                <a:solidFill>
                  <a:srgbClr val="FF000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ncome</a:t>
            </a: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 (Normal good </a:t>
            </a:r>
            <a:r>
              <a:rPr lang="en-US" sz="2000" b="1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(+), </a:t>
            </a: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inferior good</a:t>
            </a:r>
            <a:r>
              <a:rPr lang="en-US" sz="2000" b="1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 (-))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US" sz="2000" b="1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 umber of potential customers (Population)</a:t>
            </a:r>
            <a:r>
              <a:rPr lang="en-US" sz="2000" b="1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 (+)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US" sz="2000" b="1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aste</a:t>
            </a: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 (Preferences)for a good </a:t>
            </a:r>
            <a:r>
              <a:rPr lang="en-US" sz="2000" b="1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(+) / </a:t>
            </a: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against the good</a:t>
            </a:r>
            <a:r>
              <a:rPr lang="en-US" sz="2000" b="1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 (-)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342900" marR="0" lvl="0" indent="-342900" rtl="0">
              <a:spcBef>
                <a:spcPts val="0"/>
              </a:spcBef>
              <a:spcAft>
                <a:spcPts val="1200"/>
              </a:spcAft>
              <a:buFont typeface="Wingdings" panose="05000000000000000000" pitchFamily="2" charset="2"/>
              <a:buChar char=""/>
            </a:pPr>
            <a:endParaRPr lang="en-US" sz="2000" u="sng" dirty="0">
              <a:latin typeface="Alexandria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lvl="0" indent="-342900" rtl="0">
              <a:spcBef>
                <a:spcPts val="0"/>
              </a:spcBef>
              <a:spcAft>
                <a:spcPts val="1200"/>
              </a:spcAft>
              <a:buFont typeface="Wingdings" panose="05000000000000000000" pitchFamily="2" charset="2"/>
              <a:buChar char=""/>
            </a:pP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lvl="1" indent="0" eaLnBrk="1" hangingPunct="1">
              <a:lnSpc>
                <a:spcPct val="100000"/>
              </a:lnSpc>
              <a:buClr>
                <a:srgbClr val="CC0066"/>
              </a:buClr>
              <a:buSzPct val="120000"/>
              <a:buNone/>
            </a:pPr>
            <a:endParaRPr lang="en-US" altLang="en-US" sz="2000" dirty="0">
              <a:latin typeface="Alexandria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391F0280-A5C2-B773-2F2D-DA13A5B978E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13717" y="4991258"/>
            <a:ext cx="5378487" cy="9094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67491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Change in Demand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02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15736838-3B0D-CC8A-F61E-B715DC100167}"/>
              </a:ext>
            </a:extLst>
          </p:cNvPr>
          <p:cNvSpPr txBox="1"/>
          <p:nvPr/>
        </p:nvSpPr>
        <p:spPr>
          <a:xfrm>
            <a:off x="3048552" y="1903342"/>
            <a:ext cx="6221894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ctr" rtl="0">
              <a:spcBef>
                <a:spcPts val="0"/>
              </a:spcBef>
              <a:spcAft>
                <a:spcPts val="0"/>
              </a:spcAft>
              <a:buFont typeface="+mj-lt"/>
              <a:buAutoNum type="arabicParenR"/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Prices of other goods: </a:t>
            </a: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CBACA7C1-50CA-A101-1C68-2228C4875BB5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698" t="31927" r="53479" b="36246"/>
          <a:stretch/>
        </p:blipFill>
        <p:spPr>
          <a:xfrm>
            <a:off x="1869989" y="2505070"/>
            <a:ext cx="8307301" cy="33920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1941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485449" y="1268526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10477" y="51842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376487" y="684519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Change in Demand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923746" y="763212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084563" y="1033541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02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5736838-3B0D-CC8A-F61E-B715DC100167}"/>
              </a:ext>
            </a:extLst>
          </p:cNvPr>
          <p:cNvSpPr txBox="1"/>
          <p:nvPr/>
        </p:nvSpPr>
        <p:spPr>
          <a:xfrm>
            <a:off x="2916721" y="1486373"/>
            <a:ext cx="6221894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ctr" rtl="0">
              <a:spcBef>
                <a:spcPts val="0"/>
              </a:spcBef>
              <a:spcAft>
                <a:spcPts val="0"/>
              </a:spcAft>
              <a:buFont typeface="+mj-lt"/>
              <a:buAutoNum type="arabicParenR"/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Prices of other goods: </a:t>
            </a: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D0F9EC10-321E-790D-A827-8BFE75D1CCB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0020" t="31218" r="44457" b="13234"/>
          <a:stretch/>
        </p:blipFill>
        <p:spPr>
          <a:xfrm>
            <a:off x="2728876" y="1986833"/>
            <a:ext cx="6409739" cy="4305798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5A2D67DA-E234-711D-9B66-95A2C2CB2456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370" t="25061" r="52935" b="35411"/>
          <a:stretch/>
        </p:blipFill>
        <p:spPr>
          <a:xfrm>
            <a:off x="1841590" y="4585032"/>
            <a:ext cx="2654979" cy="1350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57799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485449" y="1268526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10477" y="51842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376487" y="684519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Change in Demand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923746" y="763212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084563" y="1033541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02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5736838-3B0D-CC8A-F61E-B715DC100167}"/>
              </a:ext>
            </a:extLst>
          </p:cNvPr>
          <p:cNvSpPr txBox="1"/>
          <p:nvPr/>
        </p:nvSpPr>
        <p:spPr>
          <a:xfrm>
            <a:off x="2916721" y="1486373"/>
            <a:ext cx="6221894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ctr" rtl="0">
              <a:spcBef>
                <a:spcPts val="0"/>
              </a:spcBef>
              <a:spcAft>
                <a:spcPts val="0"/>
              </a:spcAft>
              <a:buFont typeface="+mj-lt"/>
              <a:buAutoNum type="arabicParenR"/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Prices of other goods: 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BD5A30CB-1016-6ED0-7089-B1729BA69DB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56087" t="30946" r="16301" b="13233"/>
          <a:stretch/>
        </p:blipFill>
        <p:spPr>
          <a:xfrm>
            <a:off x="4322560" y="1886483"/>
            <a:ext cx="5234925" cy="433847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76D9F931-62FB-0CF3-9837-EA710E3BA3FB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6521" t="32141" r="56196" b="31972"/>
          <a:stretch/>
        </p:blipFill>
        <p:spPr>
          <a:xfrm>
            <a:off x="155370" y="3228698"/>
            <a:ext cx="3996936" cy="21630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17583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Change in Demand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02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15736838-3B0D-CC8A-F61E-B715DC100167}"/>
              </a:ext>
            </a:extLst>
          </p:cNvPr>
          <p:cNvSpPr txBox="1"/>
          <p:nvPr/>
        </p:nvSpPr>
        <p:spPr>
          <a:xfrm>
            <a:off x="3048552" y="1903342"/>
            <a:ext cx="6221894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lvl="0" algn="ctr" rtl="0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2) Outlook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23ACB95-C172-A70D-BC7D-C9679B480934}"/>
              </a:ext>
            </a:extLst>
          </p:cNvPr>
          <p:cNvSpPr txBox="1"/>
          <p:nvPr/>
        </p:nvSpPr>
        <p:spPr>
          <a:xfrm>
            <a:off x="996068" y="2356375"/>
            <a:ext cx="10199863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rtl="0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US" sz="2000" b="1" i="1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Expected future prices of the good (+VE)</a:t>
            </a: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If the </a:t>
            </a:r>
            <a:r>
              <a:rPr lang="en-US" sz="2000" u="sng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expected future price of a good rises</a:t>
            </a: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, current demand for the good increases and the demand curve shifts </a:t>
            </a:r>
            <a:r>
              <a:rPr lang="en-US" sz="2000" u="sng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rightward</a:t>
            </a:r>
            <a:r>
              <a:rPr lang="ar-SA" sz="2000" u="sng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 and vice versa</a:t>
            </a: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914400" marR="0">
              <a:spcBef>
                <a:spcPts val="0"/>
              </a:spcBef>
              <a:spcAft>
                <a:spcPts val="0"/>
              </a:spcAft>
            </a:pPr>
            <a:r>
              <a:rPr lang="ar-SA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لو </a:t>
            </a:r>
            <a:r>
              <a:rPr lang="ar-SA" sz="2000" dirty="0" err="1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انا</a:t>
            </a:r>
            <a:r>
              <a:rPr lang="ar-SA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 متوقع </a:t>
            </a:r>
            <a:r>
              <a:rPr lang="ar-SA" sz="2000" dirty="0" err="1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ان</a:t>
            </a:r>
            <a:r>
              <a:rPr lang="ar-SA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 سعر العربية </a:t>
            </a:r>
            <a:r>
              <a:rPr lang="ar-SA" sz="2000" dirty="0" err="1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هيغلي</a:t>
            </a:r>
            <a:r>
              <a:rPr lang="ar-SA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 كمان سنة , </a:t>
            </a:r>
            <a:r>
              <a:rPr lang="ar-SA" sz="2000" dirty="0" err="1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فبالتالى</a:t>
            </a:r>
            <a:r>
              <a:rPr lang="ar-SA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ar-SA" sz="2000" dirty="0" err="1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هروح</a:t>
            </a:r>
            <a:r>
              <a:rPr lang="ar-SA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 مشتريها </a:t>
            </a:r>
            <a:r>
              <a:rPr lang="ar-SA" sz="2000" dirty="0" err="1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دلوقتي</a:t>
            </a:r>
            <a:r>
              <a:rPr lang="ar-SA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 قبل ما تغلي فبكدة توقع زياد السعر </a:t>
            </a:r>
            <a:r>
              <a:rPr lang="ar-SA" sz="2000" dirty="0" err="1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فى</a:t>
            </a:r>
            <a:r>
              <a:rPr lang="ar-SA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 المستقبل </a:t>
            </a:r>
            <a:r>
              <a:rPr lang="ar-SA" sz="2000" dirty="0" err="1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ادى</a:t>
            </a:r>
            <a:r>
              <a:rPr lang="ar-SA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 الى زيادة الطلب على العربية </a:t>
            </a:r>
            <a:r>
              <a:rPr lang="ar-SA" sz="2000" dirty="0" err="1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دلوقتى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914400" marR="0">
              <a:spcBef>
                <a:spcPts val="0"/>
              </a:spcBef>
              <a:spcAft>
                <a:spcPts val="0"/>
              </a:spcAft>
            </a:pPr>
            <a:endParaRPr lang="en-US" sz="2000" dirty="0">
              <a:latin typeface="Alexandria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914400" marR="0">
              <a:spcBef>
                <a:spcPts val="0"/>
              </a:spcBef>
              <a:spcAft>
                <a:spcPts val="0"/>
              </a:spcAft>
            </a:pP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914400" marR="0">
              <a:spcBef>
                <a:spcPts val="0"/>
              </a:spcBef>
              <a:spcAft>
                <a:spcPts val="0"/>
              </a:spcAft>
            </a:pPr>
            <a:r>
              <a:rPr lang="ar-SA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41088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Change in Demand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02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15736838-3B0D-CC8A-F61E-B715DC100167}"/>
              </a:ext>
            </a:extLst>
          </p:cNvPr>
          <p:cNvSpPr txBox="1"/>
          <p:nvPr/>
        </p:nvSpPr>
        <p:spPr>
          <a:xfrm>
            <a:off x="3048552" y="1903342"/>
            <a:ext cx="6221894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lvl="0" algn="ctr" rtl="0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2) Outlook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23ACB95-C172-A70D-BC7D-C9679B480934}"/>
              </a:ext>
            </a:extLst>
          </p:cNvPr>
          <p:cNvSpPr txBox="1"/>
          <p:nvPr/>
        </p:nvSpPr>
        <p:spPr>
          <a:xfrm>
            <a:off x="996068" y="2356375"/>
            <a:ext cx="10199863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914400" marR="0">
              <a:spcBef>
                <a:spcPts val="0"/>
              </a:spcBef>
              <a:spcAft>
                <a:spcPts val="0"/>
              </a:spcAft>
            </a:pPr>
            <a:endParaRPr lang="en-US" sz="2000" dirty="0">
              <a:latin typeface="Alexandria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US" sz="2000" b="1" i="1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Expected future income and credit. (+VE)</a:t>
            </a: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When expected future income increases or when credit is easy to obtain, the demand might increase now and the demand curve shifts </a:t>
            </a:r>
            <a:r>
              <a:rPr lang="en-US" sz="2000" u="sng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rightward</a:t>
            </a:r>
            <a:r>
              <a:rPr lang="ar-SA" sz="2000" u="sng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 and vice versa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914400" marR="0">
              <a:spcBef>
                <a:spcPts val="0"/>
              </a:spcBef>
              <a:spcAft>
                <a:spcPts val="0"/>
              </a:spcAft>
            </a:pP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914400" marR="0">
              <a:spcBef>
                <a:spcPts val="0"/>
              </a:spcBef>
              <a:spcAft>
                <a:spcPts val="0"/>
              </a:spcAft>
            </a:pPr>
            <a:r>
              <a:rPr lang="ar-SA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1819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Change in Demand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02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15736838-3B0D-CC8A-F61E-B715DC100167}"/>
              </a:ext>
            </a:extLst>
          </p:cNvPr>
          <p:cNvSpPr txBox="1"/>
          <p:nvPr/>
        </p:nvSpPr>
        <p:spPr>
          <a:xfrm>
            <a:off x="3042731" y="1850620"/>
            <a:ext cx="6221894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lvl="0" algn="ctr" rtl="0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3) Income: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7BF9C222-12FB-6997-DF40-5D3642CBFE3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5372" t="30879" r="20978" b="11674"/>
          <a:stretch/>
        </p:blipFill>
        <p:spPr>
          <a:xfrm>
            <a:off x="1644536" y="2251410"/>
            <a:ext cx="8449234" cy="36711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77705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Change in Demand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02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15736838-3B0D-CC8A-F61E-B715DC100167}"/>
              </a:ext>
            </a:extLst>
          </p:cNvPr>
          <p:cNvSpPr txBox="1"/>
          <p:nvPr/>
        </p:nvSpPr>
        <p:spPr>
          <a:xfrm>
            <a:off x="3048552" y="1903342"/>
            <a:ext cx="6221894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lvl="0" algn="ctr" rtl="0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4) Number of potential customers (Population) 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BEE005D-21F7-3815-BA4E-06D363D89567}"/>
              </a:ext>
            </a:extLst>
          </p:cNvPr>
          <p:cNvSpPr txBox="1"/>
          <p:nvPr/>
        </p:nvSpPr>
        <p:spPr>
          <a:xfrm>
            <a:off x="923708" y="2660842"/>
            <a:ext cx="10199863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Font typeface="Courier New" panose="02070309020205020404" pitchFamily="49" charset="0"/>
              <a:buChar char="o"/>
            </a:pPr>
            <a:r>
              <a:rPr lang="en-US" sz="2000" b="1" i="1" u="sng" dirty="0">
                <a:solidFill>
                  <a:srgbClr val="0070C0"/>
                </a:solidFill>
                <a:latin typeface="Alexandria"/>
                <a:cs typeface="Times New Roman" panose="02020603050405020304" pitchFamily="18" charset="0"/>
              </a:rPr>
              <a:t>Number of potential customers (Population) (+VE)</a:t>
            </a: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An increase in population → increases the demand for all goods→ and the demand curve shifts </a:t>
            </a:r>
            <a:r>
              <a:rPr lang="en-US" sz="2000" u="sng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rightward</a:t>
            </a:r>
            <a:r>
              <a:rPr lang="ar-SA" sz="2000" u="sng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 and vice versa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457200" marR="0">
              <a:spcBef>
                <a:spcPts val="0"/>
              </a:spcBef>
              <a:spcAft>
                <a:spcPts val="0"/>
              </a:spcAft>
            </a:pPr>
            <a:r>
              <a:rPr lang="ar-SA" sz="2000" b="1" u="none" strike="noStrike" dirty="0">
                <a:solidFill>
                  <a:srgbClr val="00B05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095396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Change in Demand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02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15736838-3B0D-CC8A-F61E-B715DC100167}"/>
              </a:ext>
            </a:extLst>
          </p:cNvPr>
          <p:cNvSpPr txBox="1"/>
          <p:nvPr/>
        </p:nvSpPr>
        <p:spPr>
          <a:xfrm>
            <a:off x="3048552" y="1903342"/>
            <a:ext cx="6221894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lvl="0" algn="ctr" rtl="0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5) Tastes (People’s preferences)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E25B408-6780-6514-F040-7BA42963DEE2}"/>
              </a:ext>
            </a:extLst>
          </p:cNvPr>
          <p:cNvSpPr txBox="1"/>
          <p:nvPr/>
        </p:nvSpPr>
        <p:spPr>
          <a:xfrm>
            <a:off x="1014365" y="2532011"/>
            <a:ext cx="10199863" cy="22467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lvl="0" rtl="0">
              <a:spcBef>
                <a:spcPts val="0"/>
              </a:spcBef>
              <a:spcAft>
                <a:spcPts val="0"/>
              </a:spcAft>
            </a:pPr>
            <a:r>
              <a:rPr lang="en-US" sz="2000" b="1" i="1" u="sng" dirty="0">
                <a:solidFill>
                  <a:srgbClr val="0070C0"/>
                </a:solidFill>
                <a:latin typeface="Alexandria"/>
                <a:cs typeface="Times New Roman" panose="02020603050405020304" pitchFamily="18" charset="0"/>
              </a:rPr>
              <a:t>Tastes (People’s preferences) :</a:t>
            </a:r>
          </a:p>
          <a:p>
            <a:pPr marL="285750" marR="0" lvl="0" indent="-285750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If people’s preferences </a:t>
            </a:r>
            <a:r>
              <a:rPr lang="en-US" sz="2000" b="1" u="sng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for</a:t>
            </a: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 a good rise→ the demand increases → and the demand curve shifts </a:t>
            </a:r>
            <a:r>
              <a:rPr lang="en-US" sz="2000" u="sng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rightward</a:t>
            </a:r>
            <a:r>
              <a:rPr lang="ar-SA" sz="2000" u="sng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 and vice versa </a:t>
            </a:r>
            <a:r>
              <a:rPr lang="en-US" sz="2000" b="1" i="1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(+VE)</a:t>
            </a:r>
            <a:endParaRPr lang="en-US" sz="2000" b="1" i="1" u="sng" dirty="0">
              <a:solidFill>
                <a:srgbClr val="0070C0"/>
              </a:solidFill>
              <a:latin typeface="Alexandria"/>
              <a:ea typeface="Times New Roman" panose="02020603050405020304" pitchFamily="18" charset="0"/>
            </a:endParaRPr>
          </a:p>
          <a:p>
            <a:pPr marL="285750" marR="0" lvl="0" indent="-285750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endParaRPr lang="en-US" sz="2000" b="1" i="1" u="sng" dirty="0">
              <a:solidFill>
                <a:srgbClr val="C00000"/>
              </a:solidFill>
              <a:effectLst/>
              <a:latin typeface="Alexandria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marR="0" lvl="0" indent="-285750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If people’s preferences </a:t>
            </a:r>
            <a:r>
              <a:rPr lang="en-US" sz="2000" b="1" u="sng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against</a:t>
            </a: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 a good rise→ the demand decreases → and the demand curve shifts </a:t>
            </a:r>
            <a:r>
              <a:rPr lang="en-US" sz="2000" u="sng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leftward</a:t>
            </a:r>
            <a:r>
              <a:rPr lang="ar-SA" sz="2000" u="sng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 and vice versa </a:t>
            </a:r>
            <a:r>
              <a:rPr lang="en-US" sz="2000" b="1" i="1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(-VE)</a:t>
            </a: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342900" indent="-342900">
              <a:buFont typeface="Courier New" panose="02070309020205020404" pitchFamily="49" charset="0"/>
              <a:buChar char="o"/>
            </a:pP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32394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The demand curve &amp; the willingness -and-ability-to-pay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02</a:t>
            </a: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AB38F535-98A5-40D8-4825-B2A6F11F3A15}"/>
              </a:ext>
            </a:extLst>
          </p:cNvPr>
          <p:cNvSpPr txBox="1">
            <a:spLocks/>
          </p:cNvSpPr>
          <p:nvPr/>
        </p:nvSpPr>
        <p:spPr>
          <a:xfrm>
            <a:off x="1119044" y="2262105"/>
            <a:ext cx="10080909" cy="379380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2000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A demand curve is </a:t>
            </a:r>
            <a:r>
              <a:rPr lang="en-US" sz="2000" b="1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a willingness-and-ability-to-pay curve:</a:t>
            </a: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000" b="1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price</a:t>
            </a: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 indicates consumer's </a:t>
            </a:r>
            <a:r>
              <a:rPr lang="en-US" sz="2000" b="1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Willingness to pay which</a:t>
            </a: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 is equal to that consumer's </a:t>
            </a:r>
            <a:r>
              <a:rPr lang="en-US" sz="2000" b="1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Marginal Benefit</a:t>
            </a: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 (</a:t>
            </a:r>
            <a:r>
              <a:rPr lang="en-US" sz="2000" b="1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MB</a:t>
            </a: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). </a:t>
            </a:r>
            <a:r>
              <a:rPr lang="en-US" sz="2000" b="1" u="sng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(WTP = P = MB)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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For any fixed quantity of a good available, the smaller the quantity available, the higher is the price that someone is willing to pay for another unit, 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lvl="1" indent="0" eaLnBrk="1" hangingPunct="1">
              <a:lnSpc>
                <a:spcPct val="100000"/>
              </a:lnSpc>
              <a:buClr>
                <a:srgbClr val="CC0066"/>
              </a:buClr>
              <a:buSzPct val="120000"/>
              <a:buFont typeface="Wingdings" panose="05000000000000000000" pitchFamily="2" charset="2"/>
              <a:buChar char="§"/>
            </a:pPr>
            <a:endParaRPr lang="en-US" altLang="en-US" sz="2000" dirty="0">
              <a:latin typeface="Alexandria"/>
            </a:endParaRPr>
          </a:p>
        </p:txBody>
      </p:sp>
    </p:spTree>
    <p:extLst>
      <p:ext uri="{BB962C8B-B14F-4D97-AF65-F5344CB8AC3E}">
        <p14:creationId xmlns:p14="http://schemas.microsoft.com/office/powerpoint/2010/main" val="41572686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The demand curve &amp; the willingness -and-ability-to-pay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02</a:t>
            </a:r>
          </a:p>
        </p:txBody>
      </p:sp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34C1A0BB-23F3-9A0B-8C44-A31D2098E274}"/>
              </a:ext>
            </a:extLst>
          </p:cNvPr>
          <p:cNvSpPr txBox="1">
            <a:spLocks/>
          </p:cNvSpPr>
          <p:nvPr/>
        </p:nvSpPr>
        <p:spPr>
          <a:xfrm>
            <a:off x="1221106" y="2088224"/>
            <a:ext cx="9467850" cy="379380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If available quantity of pizza </a:t>
            </a:r>
            <a:r>
              <a:rPr lang="en-US" sz="2000" b="1" u="sng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30 slices</a:t>
            </a: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, Lisa is </a:t>
            </a:r>
            <a:r>
              <a:rPr lang="en-US" sz="2000" b="1" u="sng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WTP = MB = P = 1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marR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If available quantity f pizza decreases to </a:t>
            </a:r>
            <a:r>
              <a:rPr lang="en-US" sz="2000" b="1" u="sng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10 slices</a:t>
            </a: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, Lisa is </a:t>
            </a:r>
            <a:r>
              <a:rPr lang="en-US" sz="2000" b="1" u="sng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WTP =MB=P= 2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lvl="1" indent="0" eaLnBrk="1" hangingPunct="1">
              <a:lnSpc>
                <a:spcPct val="100000"/>
              </a:lnSpc>
              <a:buClr>
                <a:srgbClr val="CC0066"/>
              </a:buClr>
              <a:buSzPct val="120000"/>
              <a:buFont typeface="Wingdings" panose="05000000000000000000" pitchFamily="2" charset="2"/>
              <a:buChar char="§"/>
            </a:pPr>
            <a:endParaRPr lang="en-US" altLang="en-US" sz="2000" dirty="0">
              <a:latin typeface="Alexandria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6761EBDE-61BB-CFBD-A613-4B3374652CF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68667" y="3196335"/>
            <a:ext cx="5675245" cy="28080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57026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7582" y="854498"/>
            <a:ext cx="730236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A Change in the Quantity Demanded Vs a Change in Demand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02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F4F1E2D7-BE89-9098-FA38-51A83EB23F61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942308" y="2262342"/>
            <a:ext cx="5153692" cy="36196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E6AF00"/>
                </a:solidFill>
                <a:latin typeface="+mn-lt"/>
                <a:ea typeface="+mn-ea"/>
                <a:cs typeface="+mn-cs"/>
              </a:defRPr>
            </a:lvl1pPr>
            <a:lvl2pPr marL="114300" indent="342900" algn="l" rtl="0" eaLnBrk="0" fontAlgn="base" hangingPunct="0">
              <a:spcBef>
                <a:spcPct val="25000"/>
              </a:spcBef>
              <a:spcAft>
                <a:spcPct val="25000"/>
              </a:spcAft>
              <a:buClr>
                <a:srgbClr val="FF0000"/>
              </a:buClr>
              <a:buFont typeface="Wingdings" panose="05000000000000000000" pitchFamily="2" charset="2"/>
              <a:defRPr sz="2400">
                <a:solidFill>
                  <a:schemeClr val="tx1"/>
                </a:solidFill>
                <a:latin typeface="+mn-lt"/>
              </a:defRPr>
            </a:lvl2pPr>
            <a:lvl3pPr marL="347663" indent="566738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+mn-lt"/>
              </a:defRPr>
            </a:lvl3pPr>
            <a:lvl4pPr marL="571500" indent="8001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Gill Sans MT" pitchFamily="34" charset="0"/>
              </a:defRPr>
            </a:lvl4pPr>
            <a:lvl5pPr marL="742950" indent="108585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5pPr>
            <a:lvl6pPr marL="12001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6pPr>
            <a:lvl7pPr marL="16573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7pPr>
            <a:lvl8pPr marL="21145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8pPr>
            <a:lvl9pPr marL="25717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9pPr>
          </a:lstStyle>
          <a:p>
            <a:pPr lvl="1" indent="0" eaLnBrk="1" hangingPunct="1"/>
            <a:r>
              <a:rPr lang="en-US" altLang="en-US" sz="2000" b="1" dirty="0">
                <a:solidFill>
                  <a:srgbClr val="0070C0"/>
                </a:solidFill>
                <a:latin typeface="Alexandria"/>
              </a:rPr>
              <a:t>Movement Along the Demand Curve</a:t>
            </a:r>
          </a:p>
          <a:p>
            <a:pPr lvl="1" indent="0" eaLnBrk="1" hangingPunct="1"/>
            <a:r>
              <a:rPr lang="en-US" altLang="en-US" sz="2000" dirty="0">
                <a:latin typeface="Alexandria"/>
              </a:rPr>
              <a:t>When </a:t>
            </a:r>
            <a:r>
              <a:rPr lang="en-US" altLang="en-US" sz="2000" b="1" u="sng" dirty="0">
                <a:solidFill>
                  <a:srgbClr val="0070C0"/>
                </a:solidFill>
                <a:latin typeface="Alexandria"/>
              </a:rPr>
              <a:t>the price</a:t>
            </a:r>
            <a:r>
              <a:rPr lang="en-US" altLang="en-US" sz="2000" dirty="0">
                <a:solidFill>
                  <a:srgbClr val="0070C0"/>
                </a:solidFill>
                <a:latin typeface="Alexandria"/>
              </a:rPr>
              <a:t> </a:t>
            </a:r>
            <a:r>
              <a:rPr lang="en-US" altLang="en-US" sz="2000" dirty="0">
                <a:latin typeface="Alexandria"/>
              </a:rPr>
              <a:t>of the good changes and everything else remains the same, </a:t>
            </a:r>
            <a:r>
              <a:rPr lang="en-US" altLang="en-US" sz="2000" b="1" u="sng" dirty="0">
                <a:solidFill>
                  <a:srgbClr val="0070C0"/>
                </a:solidFill>
                <a:latin typeface="Alexandria"/>
              </a:rPr>
              <a:t>the quantity demanded </a:t>
            </a:r>
            <a:r>
              <a:rPr lang="en-US" altLang="en-US" sz="2000" dirty="0">
                <a:latin typeface="Alexandria"/>
              </a:rPr>
              <a:t>changes and there is </a:t>
            </a:r>
            <a:r>
              <a:rPr lang="en-US" altLang="en-US" sz="2000" b="1" u="sng" dirty="0">
                <a:solidFill>
                  <a:srgbClr val="0070C0"/>
                </a:solidFill>
                <a:latin typeface="Alexandria"/>
              </a:rPr>
              <a:t>a movement along the demand curve</a:t>
            </a:r>
            <a:r>
              <a:rPr lang="en-US" altLang="en-US" sz="2000" dirty="0">
                <a:solidFill>
                  <a:srgbClr val="0070C0"/>
                </a:solidFill>
                <a:latin typeface="Alexandria"/>
              </a:rPr>
              <a:t>. </a:t>
            </a:r>
          </a:p>
        </p:txBody>
      </p:sp>
      <p:pic>
        <p:nvPicPr>
          <p:cNvPr id="11" name="Picture 10" descr="fig03">
            <a:extLst>
              <a:ext uri="{FF2B5EF4-FFF2-40B4-BE49-F238E27FC236}">
                <a16:creationId xmlns:a16="http://schemas.microsoft.com/office/drawing/2014/main" id="{3EB189E4-4B9B-0ABC-AA6B-4FEE3E3B77E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75683" y="2012913"/>
            <a:ext cx="4419600" cy="41544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857686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7582" y="854498"/>
            <a:ext cx="730236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A Change in the Quantity Demanded Vs a Change in Demand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02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FE62F15C-9F94-B6FE-C21D-5E7684A8B93A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1014365" y="2269960"/>
            <a:ext cx="4564800" cy="30195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E6AF00"/>
                </a:solidFill>
                <a:latin typeface="+mn-lt"/>
                <a:ea typeface="+mn-ea"/>
                <a:cs typeface="+mn-cs"/>
              </a:defRPr>
            </a:lvl1pPr>
            <a:lvl2pPr marL="114300" indent="342900" algn="l" rtl="0" eaLnBrk="0" fontAlgn="base" hangingPunct="0">
              <a:spcBef>
                <a:spcPct val="25000"/>
              </a:spcBef>
              <a:spcAft>
                <a:spcPct val="25000"/>
              </a:spcAft>
              <a:buClr>
                <a:srgbClr val="FF0000"/>
              </a:buClr>
              <a:buFont typeface="Wingdings" panose="05000000000000000000" pitchFamily="2" charset="2"/>
              <a:defRPr sz="2400">
                <a:solidFill>
                  <a:schemeClr val="tx1"/>
                </a:solidFill>
                <a:latin typeface="+mn-lt"/>
              </a:defRPr>
            </a:lvl2pPr>
            <a:lvl3pPr marL="347663" indent="566738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+mn-lt"/>
              </a:defRPr>
            </a:lvl3pPr>
            <a:lvl4pPr marL="571500" indent="8001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Gill Sans MT" pitchFamily="34" charset="0"/>
              </a:defRPr>
            </a:lvl4pPr>
            <a:lvl5pPr marL="742950" indent="108585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5pPr>
            <a:lvl6pPr marL="12001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6pPr>
            <a:lvl7pPr marL="16573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7pPr>
            <a:lvl8pPr marL="21145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8pPr>
            <a:lvl9pPr marL="25717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9pPr>
          </a:lstStyle>
          <a:p>
            <a:pPr marL="122238" lvl="1" indent="46038" eaLnBrk="1" hangingPunct="1"/>
            <a:r>
              <a:rPr lang="en-US" altLang="en-US" sz="2000" b="1" dirty="0">
                <a:solidFill>
                  <a:srgbClr val="0070C0"/>
                </a:solidFill>
                <a:latin typeface="Alexandria"/>
              </a:rPr>
              <a:t>A Shift of the Demand Curve</a:t>
            </a:r>
          </a:p>
          <a:p>
            <a:pPr marL="122238" lvl="1" indent="46038" eaLnBrk="1" hangingPunct="1"/>
            <a:r>
              <a:rPr lang="en-US" altLang="en-US" sz="2000" dirty="0">
                <a:latin typeface="Alexandria"/>
              </a:rPr>
              <a:t>If the price remains the same but one </a:t>
            </a:r>
            <a:r>
              <a:rPr lang="en-US" altLang="en-US" sz="2000" b="1" u="sng" dirty="0">
                <a:solidFill>
                  <a:srgbClr val="0070C0"/>
                </a:solidFill>
                <a:latin typeface="Alexandria"/>
              </a:rPr>
              <a:t>of the other Factors </a:t>
            </a:r>
            <a:r>
              <a:rPr lang="en-US" altLang="en-US" sz="2000" dirty="0">
                <a:latin typeface="Alexandria"/>
              </a:rPr>
              <a:t>on buyers’ plans changes, </a:t>
            </a:r>
            <a:r>
              <a:rPr lang="en-US" altLang="en-US" sz="2000" b="1" u="sng" dirty="0">
                <a:solidFill>
                  <a:srgbClr val="0070C0"/>
                </a:solidFill>
                <a:latin typeface="Alexandria"/>
              </a:rPr>
              <a:t>demand changes </a:t>
            </a:r>
            <a:r>
              <a:rPr lang="en-US" altLang="en-US" sz="2000" dirty="0">
                <a:latin typeface="Alexandria"/>
              </a:rPr>
              <a:t>and </a:t>
            </a:r>
            <a:r>
              <a:rPr lang="en-US" altLang="en-US" sz="2000" b="1" u="sng" dirty="0">
                <a:solidFill>
                  <a:srgbClr val="0070C0"/>
                </a:solidFill>
                <a:latin typeface="Alexandria"/>
              </a:rPr>
              <a:t>the demand curve shifts</a:t>
            </a:r>
            <a:r>
              <a:rPr lang="en-US" altLang="en-US" sz="2000" dirty="0">
                <a:solidFill>
                  <a:srgbClr val="0070C0"/>
                </a:solidFill>
                <a:latin typeface="Alexandria"/>
              </a:rPr>
              <a:t>.</a:t>
            </a:r>
          </a:p>
        </p:txBody>
      </p:sp>
      <p:pic>
        <p:nvPicPr>
          <p:cNvPr id="10" name="Picture 9" descr="fig03">
            <a:extLst>
              <a:ext uri="{FF2B5EF4-FFF2-40B4-BE49-F238E27FC236}">
                <a16:creationId xmlns:a16="http://schemas.microsoft.com/office/drawing/2014/main" id="{D9C80D98-3B21-61F5-A217-530C0A6D068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6250" y="2101396"/>
            <a:ext cx="4741445" cy="40960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60439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7582" y="854498"/>
            <a:ext cx="730236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A Change in the Quantity Demanded Vs a Change in Demand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02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DC88BA39-278F-61E6-53BF-BFAC473EB8A4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1014365" y="2269960"/>
            <a:ext cx="9663579" cy="30195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E6AF00"/>
                </a:solidFill>
                <a:latin typeface="+mn-lt"/>
                <a:ea typeface="+mn-ea"/>
                <a:cs typeface="+mn-cs"/>
              </a:defRPr>
            </a:lvl1pPr>
            <a:lvl2pPr marL="114300" indent="342900" algn="l" rtl="0" eaLnBrk="0" fontAlgn="base" hangingPunct="0">
              <a:spcBef>
                <a:spcPct val="25000"/>
              </a:spcBef>
              <a:spcAft>
                <a:spcPct val="25000"/>
              </a:spcAft>
              <a:buClr>
                <a:srgbClr val="FF0000"/>
              </a:buClr>
              <a:buFont typeface="Wingdings" panose="05000000000000000000" pitchFamily="2" charset="2"/>
              <a:defRPr sz="2400">
                <a:solidFill>
                  <a:schemeClr val="tx1"/>
                </a:solidFill>
                <a:latin typeface="+mn-lt"/>
              </a:defRPr>
            </a:lvl2pPr>
            <a:lvl3pPr marL="347663" indent="566738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+mn-lt"/>
              </a:defRPr>
            </a:lvl3pPr>
            <a:lvl4pPr marL="571500" indent="8001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Gill Sans MT" pitchFamily="34" charset="0"/>
              </a:defRPr>
            </a:lvl4pPr>
            <a:lvl5pPr marL="742950" indent="108585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5pPr>
            <a:lvl6pPr marL="12001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6pPr>
            <a:lvl7pPr marL="16573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7pPr>
            <a:lvl8pPr marL="21145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8pPr>
            <a:lvl9pPr marL="25717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9pPr>
          </a:lstStyle>
          <a:p>
            <a:pPr marL="342900" marR="0" lvl="0" indent="-342900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Why does demand not change when the price of good changes with no change in the other influences on buying plans? </a:t>
            </a: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Because price does not influence or lead to shift in Demand curve, price is the only factor that leads to change the Quantity demanded and cause a movement along demand curve 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27898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7527" y="586185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7582" y="854498"/>
            <a:ext cx="730236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A Change in the Quantity Demanded Vs a Change in Demand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00796" y="830970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161613" y="1101299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02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7ABC518B-0922-BC07-6F8C-94472F75284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21247391"/>
              </p:ext>
            </p:extLst>
          </p:nvPr>
        </p:nvGraphicFramePr>
        <p:xfrm>
          <a:off x="992859" y="1818875"/>
          <a:ext cx="10058400" cy="2438400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5068830">
                  <a:extLst>
                    <a:ext uri="{9D8B030D-6E8A-4147-A177-3AD203B41FA5}">
                      <a16:colId xmlns:a16="http://schemas.microsoft.com/office/drawing/2014/main" val="798478945"/>
                    </a:ext>
                  </a:extLst>
                </a:gridCol>
                <a:gridCol w="4989570">
                  <a:extLst>
                    <a:ext uri="{9D8B030D-6E8A-4147-A177-3AD203B41FA5}">
                      <a16:colId xmlns:a16="http://schemas.microsoft.com/office/drawing/2014/main" val="1049321160"/>
                    </a:ext>
                  </a:extLst>
                </a:gridCol>
              </a:tblGrid>
              <a:tr h="262101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063115" algn="ctr"/>
                          <a:tab pos="4126865" algn="r"/>
                        </a:tabLst>
                      </a:pPr>
                      <a:r>
                        <a:rPr lang="en-US" sz="2000" b="1" dirty="0">
                          <a:solidFill>
                            <a:srgbClr val="002060"/>
                          </a:solidFill>
                          <a:effectLst/>
                          <a:latin typeface="Alexandria"/>
                        </a:rPr>
                        <a:t>	Change Quantity demanded	</a:t>
                      </a:r>
                      <a:endParaRPr lang="en-US" sz="2000" b="1" dirty="0">
                        <a:solidFill>
                          <a:srgbClr val="002060"/>
                        </a:solidFill>
                        <a:effectLst/>
                        <a:latin typeface="Alexandria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dirty="0">
                          <a:solidFill>
                            <a:srgbClr val="002060"/>
                          </a:solidFill>
                          <a:effectLst/>
                          <a:latin typeface="Alexandria"/>
                        </a:rPr>
                        <a:t>Change Demand curve</a:t>
                      </a:r>
                      <a:endParaRPr lang="en-US" sz="2000" b="1" dirty="0">
                        <a:solidFill>
                          <a:srgbClr val="002060"/>
                        </a:solidFill>
                        <a:effectLst/>
                        <a:latin typeface="Alexandria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654782485"/>
                  </a:ext>
                </a:extLst>
              </a:tr>
              <a:tr h="1718221">
                <a:tc>
                  <a:txBody>
                    <a:bodyPr/>
                    <a:lstStyle/>
                    <a:p>
                      <a:pPr marL="742950" marR="0" lvl="1" indent="-285750" rtl="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Courier New" panose="02070309020205020404" pitchFamily="49" charset="0"/>
                        <a:buChar char="o"/>
                      </a:pPr>
                      <a:r>
                        <a:rPr lang="en-US" sz="2000" b="0" dirty="0">
                          <a:solidFill>
                            <a:srgbClr val="002060"/>
                          </a:solidFill>
                          <a:effectLst/>
                          <a:latin typeface="Alexandria"/>
                        </a:rPr>
                        <a:t>Other factors constant, as the price change, Quantity demanded will change at opposite direction </a:t>
                      </a:r>
                    </a:p>
                    <a:p>
                      <a:pPr marL="255905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0" dirty="0">
                          <a:solidFill>
                            <a:srgbClr val="002060"/>
                          </a:solidFill>
                          <a:effectLst/>
                          <a:latin typeface="Alexandria"/>
                        </a:rPr>
                        <a:t> </a:t>
                      </a:r>
                    </a:p>
                    <a:p>
                      <a:pPr marL="742950" marR="0" lvl="1" indent="-28575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Courier New" panose="02070309020205020404" pitchFamily="49" charset="0"/>
                        <a:buChar char="o"/>
                      </a:pPr>
                      <a:r>
                        <a:rPr lang="en-US" sz="2000" b="0" dirty="0">
                          <a:solidFill>
                            <a:srgbClr val="002060"/>
                          </a:solidFill>
                          <a:effectLst/>
                          <a:latin typeface="Alexandria"/>
                        </a:rPr>
                        <a:t>Movement along demand curve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0" dirty="0">
                          <a:solidFill>
                            <a:srgbClr val="002060"/>
                          </a:solidFill>
                          <a:effectLst/>
                          <a:latin typeface="Alexandria"/>
                        </a:rPr>
                        <a:t> </a:t>
                      </a:r>
                    </a:p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0" dirty="0">
                          <a:solidFill>
                            <a:srgbClr val="002060"/>
                          </a:solidFill>
                          <a:effectLst/>
                          <a:latin typeface="Alexandria"/>
                        </a:rPr>
                        <a:t> </a:t>
                      </a:r>
                      <a:endParaRPr lang="en-US" sz="2000" b="0" dirty="0">
                        <a:solidFill>
                          <a:srgbClr val="002060"/>
                        </a:solidFill>
                        <a:effectLst/>
                        <a:latin typeface="Alexandria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0" dirty="0">
                          <a:solidFill>
                            <a:srgbClr val="002060"/>
                          </a:solidFill>
                          <a:effectLst/>
                          <a:latin typeface="Alexandria"/>
                        </a:rPr>
                        <a:t>When price is constant, as the other influences on buying plans change, Demand will change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0" dirty="0">
                          <a:solidFill>
                            <a:srgbClr val="002060"/>
                          </a:solidFill>
                          <a:effectLst/>
                          <a:latin typeface="Alexandria"/>
                        </a:rPr>
                        <a:t> 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0" dirty="0">
                          <a:solidFill>
                            <a:srgbClr val="002060"/>
                          </a:solidFill>
                          <a:effectLst/>
                          <a:latin typeface="Alexandria"/>
                        </a:rPr>
                        <a:t>Shift demand curve at given price level.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0" dirty="0">
                          <a:solidFill>
                            <a:srgbClr val="002060"/>
                          </a:solidFill>
                          <a:effectLst/>
                          <a:latin typeface="Alexandria"/>
                        </a:rPr>
                        <a:t> </a:t>
                      </a:r>
                      <a:endParaRPr lang="en-US" sz="2000" b="0" dirty="0">
                        <a:solidFill>
                          <a:srgbClr val="002060"/>
                        </a:solidFill>
                        <a:effectLst/>
                        <a:latin typeface="Alexandria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952597784"/>
                  </a:ext>
                </a:extLst>
              </a:tr>
            </a:tbl>
          </a:graphicData>
        </a:graphic>
      </p:graphicFrame>
      <p:pic>
        <p:nvPicPr>
          <p:cNvPr id="10" name="Picture 9" descr="fig03">
            <a:extLst>
              <a:ext uri="{FF2B5EF4-FFF2-40B4-BE49-F238E27FC236}">
                <a16:creationId xmlns:a16="http://schemas.microsoft.com/office/drawing/2014/main" id="{50483E12-B9B4-3D1F-AD95-5CD1874911C9}"/>
              </a:ext>
            </a:extLst>
          </p:cNvPr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0713" y="3870301"/>
            <a:ext cx="3487582" cy="209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10" descr="fig03">
            <a:extLst>
              <a:ext uri="{FF2B5EF4-FFF2-40B4-BE49-F238E27FC236}">
                <a16:creationId xmlns:a16="http://schemas.microsoft.com/office/drawing/2014/main" id="{015D2200-3FC3-F704-F5AD-57002051F7BB}"/>
              </a:ext>
            </a:extLst>
          </p:cNvPr>
          <p:cNvPicPr/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113450" y="3565102"/>
            <a:ext cx="3192582" cy="2438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3617835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Think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18D83ED-4A10-A565-54B2-79917DE2E2B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145" t="27099" r="66585" b="34317"/>
          <a:stretch/>
        </p:blipFill>
        <p:spPr>
          <a:xfrm>
            <a:off x="10128821" y="3673455"/>
            <a:ext cx="1752004" cy="2336007"/>
          </a:xfrm>
          <a:prstGeom prst="rect">
            <a:avLst/>
          </a:prstGeom>
        </p:spPr>
      </p:pic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E131DA2B-DDE6-C08C-3AFF-98D3B3F4696B}"/>
              </a:ext>
            </a:extLst>
          </p:cNvPr>
          <p:cNvSpPr txBox="1">
            <a:spLocks/>
          </p:cNvSpPr>
          <p:nvPr/>
        </p:nvSpPr>
        <p:spPr>
          <a:xfrm>
            <a:off x="762000" y="2087806"/>
            <a:ext cx="10702060" cy="3921656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endParaRPr lang="en-US" sz="2000" b="1" dirty="0">
              <a:solidFill>
                <a:srgbClr val="FF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Which of the following is consistent with the law of demand?</a:t>
            </a: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A) An increase in the price of a DVD causes an increase in the quantity of DVDs demanded.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u="sng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B) An increase in the price of a soda causes a decrease in the quantity of soda demanded.</a:t>
            </a:r>
            <a:endParaRPr lang="en-US" sz="20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C) A decrease in the price of a gallon of milk causes a decrease in the quantity of milk demanded.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D) A decrease in the price of juice causes no change in the quantity of juice demanded.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 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US" sz="2000" dirty="0">
              <a:latin typeface="Alexandria"/>
            </a:endParaRPr>
          </a:p>
        </p:txBody>
      </p:sp>
    </p:spTree>
    <p:extLst>
      <p:ext uri="{BB962C8B-B14F-4D97-AF65-F5344CB8AC3E}">
        <p14:creationId xmlns:p14="http://schemas.microsoft.com/office/powerpoint/2010/main" val="16716408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Think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18D83ED-4A10-A565-54B2-79917DE2E2B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145" t="27099" r="66585" b="34317"/>
          <a:stretch/>
        </p:blipFill>
        <p:spPr>
          <a:xfrm>
            <a:off x="10128821" y="3673455"/>
            <a:ext cx="1752004" cy="2336007"/>
          </a:xfrm>
          <a:prstGeom prst="rect">
            <a:avLst/>
          </a:prstGeom>
        </p:spPr>
      </p:pic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E131DA2B-DDE6-C08C-3AFF-98D3B3F4696B}"/>
              </a:ext>
            </a:extLst>
          </p:cNvPr>
          <p:cNvSpPr txBox="1">
            <a:spLocks/>
          </p:cNvSpPr>
          <p:nvPr/>
        </p:nvSpPr>
        <p:spPr>
          <a:xfrm>
            <a:off x="762000" y="2087806"/>
            <a:ext cx="10702060" cy="3921656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 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The law of demand implies that if nothing else changes, there is-------------</a:t>
            </a: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A) a positive relationship between the price of a good and the quantity demanded.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u="sng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B) a negative relationship between the price of a good and the quantity demanded.</a:t>
            </a:r>
            <a:endParaRPr lang="en-US" sz="20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C) a linear relationship between price of a good and the quantity demanded.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D) an exponential relationship between price of a good and the quantity demanded.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US" sz="2000" dirty="0">
              <a:latin typeface="Alexandria"/>
            </a:endParaRPr>
          </a:p>
        </p:txBody>
      </p:sp>
    </p:spTree>
    <p:extLst>
      <p:ext uri="{BB962C8B-B14F-4D97-AF65-F5344CB8AC3E}">
        <p14:creationId xmlns:p14="http://schemas.microsoft.com/office/powerpoint/2010/main" val="2211645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70870" y="701645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Think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18D83ED-4A10-A565-54B2-79917DE2E2B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145" t="27099" r="66585" b="34317"/>
          <a:stretch/>
        </p:blipFill>
        <p:spPr>
          <a:xfrm>
            <a:off x="10384691" y="4242240"/>
            <a:ext cx="1360250" cy="1813668"/>
          </a:xfrm>
          <a:prstGeom prst="rect">
            <a:avLst/>
          </a:prstGeom>
        </p:spPr>
      </p:pic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7F125B2D-A371-B8AC-141F-0959B66681B2}"/>
              </a:ext>
            </a:extLst>
          </p:cNvPr>
          <p:cNvSpPr txBox="1">
            <a:spLocks/>
          </p:cNvSpPr>
          <p:nvPr/>
        </p:nvSpPr>
        <p:spPr>
          <a:xfrm>
            <a:off x="744970" y="1941222"/>
            <a:ext cx="10702060" cy="3921656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In the market for magazines, the "income effect" means that-------</a:t>
            </a: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A) magazines are usually purchased by people with higher-than-average incomes.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B) a decrease in the price of a substitute product like books will make magazine readers feel a little poorer than they were before.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u="sng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C) an increase in the price of magazines will reduce the total purchasing power of magazine readers, making them able to afford fewer magazines.</a:t>
            </a:r>
            <a:endParaRPr lang="en-US" sz="20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D) an increase in the price of magazines will raise the relative price of magazines to books, causing magazine readers to read more books and fewer magazines.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endParaRPr lang="en-US" sz="20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US" sz="2000" dirty="0">
              <a:latin typeface="Alexandria"/>
            </a:endParaRPr>
          </a:p>
        </p:txBody>
      </p:sp>
    </p:spTree>
    <p:extLst>
      <p:ext uri="{BB962C8B-B14F-4D97-AF65-F5344CB8AC3E}">
        <p14:creationId xmlns:p14="http://schemas.microsoft.com/office/powerpoint/2010/main" val="16483499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70870" y="701645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Think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18D83ED-4A10-A565-54B2-79917DE2E2B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145" t="27099" r="66585" b="34317"/>
          <a:stretch/>
        </p:blipFill>
        <p:spPr>
          <a:xfrm>
            <a:off x="8729663" y="2677260"/>
            <a:ext cx="2309437" cy="3079252"/>
          </a:xfrm>
          <a:prstGeom prst="rect">
            <a:avLst/>
          </a:prstGeom>
        </p:spPr>
      </p:pic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7F125B2D-A371-B8AC-141F-0959B66681B2}"/>
              </a:ext>
            </a:extLst>
          </p:cNvPr>
          <p:cNvSpPr txBox="1">
            <a:spLocks/>
          </p:cNvSpPr>
          <p:nvPr/>
        </p:nvSpPr>
        <p:spPr>
          <a:xfrm>
            <a:off x="744970" y="1941222"/>
            <a:ext cx="10702060" cy="3921656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endParaRPr lang="en-US" sz="20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As the </a:t>
            </a:r>
            <a:r>
              <a:rPr lang="en-US" sz="2000" b="1" i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relative</a:t>
            </a: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 price of a good falls, the substitution effect implies that people buy----</a:t>
            </a: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A) less of that good and more of its substitutes.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u="sng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B) more of that good and less of its substitutes.</a:t>
            </a:r>
            <a:endParaRPr lang="en-US" sz="20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C) less of that good and less of its substitutes.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D) more of that good and more of its substitutes.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US" sz="2000" dirty="0">
              <a:latin typeface="Alexandria"/>
            </a:endParaRPr>
          </a:p>
        </p:txBody>
      </p:sp>
    </p:spTree>
    <p:extLst>
      <p:ext uri="{BB962C8B-B14F-4D97-AF65-F5344CB8AC3E}">
        <p14:creationId xmlns:p14="http://schemas.microsoft.com/office/powerpoint/2010/main" val="24835453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Think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18D83ED-4A10-A565-54B2-79917DE2E2B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145" t="27099" r="66585" b="34317"/>
          <a:stretch/>
        </p:blipFill>
        <p:spPr>
          <a:xfrm>
            <a:off x="9079416" y="3016561"/>
            <a:ext cx="1752004" cy="2336007"/>
          </a:xfrm>
          <a:prstGeom prst="rect">
            <a:avLst/>
          </a:prstGeom>
        </p:spPr>
      </p:pic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66905604-B991-D414-5A6E-55AA1488D35A}"/>
              </a:ext>
            </a:extLst>
          </p:cNvPr>
          <p:cNvSpPr txBox="1">
            <a:spLocks/>
          </p:cNvSpPr>
          <p:nvPr/>
        </p:nvSpPr>
        <p:spPr>
          <a:xfrm>
            <a:off x="762000" y="2223737"/>
            <a:ext cx="10381130" cy="3921656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buNone/>
            </a:pPr>
            <a:endParaRPr lang="en-US" sz="2000" b="1" dirty="0">
              <a:solidFill>
                <a:srgbClr val="FF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For normal goods which of the following explains why demand curves slope downward?</a:t>
            </a: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A) prices and income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B) substitutes and complements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C) resources and technology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u="sng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D) substitution effect and income effect</a:t>
            </a:r>
            <a:endParaRPr lang="en-US" sz="20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27767447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Think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18D83ED-4A10-A565-54B2-79917DE2E2B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145" t="27099" r="66585" b="34317"/>
          <a:stretch/>
        </p:blipFill>
        <p:spPr>
          <a:xfrm>
            <a:off x="9264625" y="3429000"/>
            <a:ext cx="1752004" cy="2336007"/>
          </a:xfrm>
          <a:prstGeom prst="rect">
            <a:avLst/>
          </a:prstGeom>
        </p:spPr>
      </p:pic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66905604-B991-D414-5A6E-55AA1488D35A}"/>
              </a:ext>
            </a:extLst>
          </p:cNvPr>
          <p:cNvSpPr txBox="1">
            <a:spLocks/>
          </p:cNvSpPr>
          <p:nvPr/>
        </p:nvSpPr>
        <p:spPr>
          <a:xfrm>
            <a:off x="762000" y="2223737"/>
            <a:ext cx="10381130" cy="3921656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 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Each point on the demand curve reflects-------------------</a:t>
            </a: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A) all the wants of a given household.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u="sng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B) the highest price consumers are willing and able to pay for that particular unit of a good.</a:t>
            </a:r>
            <a:endParaRPr lang="en-US" sz="20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C) the highest price sellers will accept for all units they are producing.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D) the lowest-cost technology available to produce a good.</a:t>
            </a:r>
          </a:p>
        </p:txBody>
      </p:sp>
    </p:spTree>
    <p:extLst>
      <p:ext uri="{BB962C8B-B14F-4D97-AF65-F5344CB8AC3E}">
        <p14:creationId xmlns:p14="http://schemas.microsoft.com/office/powerpoint/2010/main" val="8990909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Think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18D83ED-4A10-A565-54B2-79917DE2E2B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145" t="27099" r="66585" b="34317"/>
          <a:stretch/>
        </p:blipFill>
        <p:spPr>
          <a:xfrm>
            <a:off x="9264625" y="3130862"/>
            <a:ext cx="1752004" cy="2336007"/>
          </a:xfrm>
          <a:prstGeom prst="rect">
            <a:avLst/>
          </a:prstGeom>
        </p:spPr>
      </p:pic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488E0373-FAFF-B681-39D0-945BB0694D1B}"/>
              </a:ext>
            </a:extLst>
          </p:cNvPr>
          <p:cNvSpPr txBox="1">
            <a:spLocks/>
          </p:cNvSpPr>
          <p:nvPr/>
        </p:nvSpPr>
        <p:spPr>
          <a:xfrm>
            <a:off x="868562" y="2090962"/>
            <a:ext cx="10381130" cy="3921656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buNone/>
            </a:pPr>
            <a:endParaRPr lang="en-US" sz="2000" b="1" dirty="0">
              <a:solidFill>
                <a:srgbClr val="FF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Ham and eggs are complements. If the price of ham rises, the demand for eggs will------</a:t>
            </a: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A) increase or decrease but the demand curve for ham will not change.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B) decrease and the demand curve for ham will shift rightward.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C) not change but there will be a movement along the demand curve for eggs.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u="sng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D) decrease and the demand curve for eggs will shift leftward.</a:t>
            </a:r>
            <a:endParaRPr lang="en-US" sz="20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24566273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Think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18D83ED-4A10-A565-54B2-79917DE2E2B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145" t="27099" r="66585" b="34317"/>
          <a:stretch/>
        </p:blipFill>
        <p:spPr>
          <a:xfrm>
            <a:off x="8542908" y="3102287"/>
            <a:ext cx="1752004" cy="2336007"/>
          </a:xfrm>
          <a:prstGeom prst="rect">
            <a:avLst/>
          </a:prstGeom>
        </p:spPr>
      </p:pic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488E0373-FAFF-B681-39D0-945BB0694D1B}"/>
              </a:ext>
            </a:extLst>
          </p:cNvPr>
          <p:cNvSpPr txBox="1">
            <a:spLocks/>
          </p:cNvSpPr>
          <p:nvPr/>
        </p:nvSpPr>
        <p:spPr>
          <a:xfrm>
            <a:off x="868562" y="2090962"/>
            <a:ext cx="10381130" cy="3921656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A change in which of the following shifts the demand curve for hamburgers?</a:t>
            </a: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A) an increase in the price of the meat used to produce hamburgers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B) an increase in the price of a hamburger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u="sng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C) a fall in the price of French fries, a complement for hamburgers</a:t>
            </a:r>
            <a:endParaRPr lang="en-US" sz="20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D) an increase in the number of hamburger restaurants</a:t>
            </a:r>
          </a:p>
        </p:txBody>
      </p:sp>
    </p:spTree>
    <p:extLst>
      <p:ext uri="{BB962C8B-B14F-4D97-AF65-F5344CB8AC3E}">
        <p14:creationId xmlns:p14="http://schemas.microsoft.com/office/powerpoint/2010/main" val="8363236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Summary outlines</a:t>
            </a: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49A4FD4B-A2B8-F378-DBA4-FB3A4F31F575}"/>
              </a:ext>
            </a:extLst>
          </p:cNvPr>
          <p:cNvSpPr txBox="1">
            <a:spLocks/>
          </p:cNvSpPr>
          <p:nvPr/>
        </p:nvSpPr>
        <p:spPr>
          <a:xfrm>
            <a:off x="914400" y="2247317"/>
            <a:ext cx="10515600" cy="298491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14350" marR="0" indent="-514350">
              <a:spcAft>
                <a:spcPts val="0"/>
              </a:spcAft>
              <a:buFont typeface="+mj-lt"/>
              <a:buAutoNum type="arabicPeriod"/>
            </a:pPr>
            <a:r>
              <a:rPr lang="en-US" sz="2000" dirty="0">
                <a:latin typeface="Alexandria"/>
              </a:rPr>
              <a:t>Demand</a:t>
            </a:r>
          </a:p>
          <a:p>
            <a:pPr marL="514350" marR="0" indent="-514350">
              <a:spcAft>
                <a:spcPts val="0"/>
              </a:spcAft>
              <a:buFont typeface="+mj-lt"/>
              <a:buAutoNum type="arabicPeriod"/>
            </a:pPr>
            <a:r>
              <a:rPr lang="en-US" sz="2000" dirty="0">
                <a:latin typeface="Alexandria"/>
              </a:rPr>
              <a:t>The Law of Demand</a:t>
            </a:r>
          </a:p>
          <a:p>
            <a:pPr marL="514350" marR="0" indent="-514350">
              <a:spcAft>
                <a:spcPts val="0"/>
              </a:spcAft>
              <a:buFont typeface="+mj-lt"/>
              <a:buAutoNum type="arabicPeriod"/>
            </a:pPr>
            <a:r>
              <a:rPr lang="en-US" sz="2000" dirty="0">
                <a:latin typeface="Alexandria"/>
              </a:rPr>
              <a:t>Change in Quantity Demanded </a:t>
            </a:r>
          </a:p>
          <a:p>
            <a:pPr marL="514350" marR="0" indent="-514350">
              <a:spcAft>
                <a:spcPts val="0"/>
              </a:spcAft>
              <a:buFont typeface="+mj-lt"/>
              <a:buAutoNum type="arabicPeriod"/>
            </a:pPr>
            <a:r>
              <a:rPr lang="en-US" sz="2000" dirty="0">
                <a:latin typeface="Alexandria"/>
              </a:rPr>
              <a:t> Change in Demand Curve </a:t>
            </a:r>
          </a:p>
          <a:p>
            <a:pPr marL="514350" marR="0" indent="-514350">
              <a:spcAft>
                <a:spcPts val="0"/>
              </a:spcAft>
              <a:buFont typeface="+mj-lt"/>
              <a:buAutoNum type="arabicPeriod"/>
            </a:pPr>
            <a:r>
              <a:rPr lang="en-US" sz="2000" dirty="0">
                <a:latin typeface="Alexandria"/>
              </a:rPr>
              <a:t> The demand curve &amp; the willingness -and-ability-to-pay.</a:t>
            </a:r>
          </a:p>
          <a:p>
            <a:pPr marL="514350" marR="0" indent="-514350">
              <a:spcAft>
                <a:spcPts val="0"/>
              </a:spcAft>
              <a:buFont typeface="+mj-lt"/>
              <a:buAutoNum type="arabicPeriod"/>
            </a:pPr>
            <a:r>
              <a:rPr lang="en-US" sz="2000" dirty="0">
                <a:latin typeface="Alexandria"/>
              </a:rPr>
              <a:t>A Change in the Quantity Demanded Vs a Change in Demand</a:t>
            </a:r>
          </a:p>
          <a:p>
            <a:pPr marL="514350" indent="-514350">
              <a:buFont typeface="+mj-lt"/>
              <a:buAutoNum type="arabicPeriod"/>
            </a:pPr>
            <a:endParaRPr lang="en-US" sz="2000" dirty="0">
              <a:latin typeface="Alexandria"/>
            </a:endParaRPr>
          </a:p>
          <a:p>
            <a:endParaRPr lang="en-US" sz="2000" dirty="0">
              <a:latin typeface="Alexandria"/>
            </a:endParaRPr>
          </a:p>
          <a:p>
            <a:endParaRPr lang="en-US" sz="2000" dirty="0">
              <a:latin typeface="Alexandria"/>
            </a:endParaRPr>
          </a:p>
          <a:p>
            <a:endParaRPr lang="en-US" sz="2000" dirty="0">
              <a:latin typeface="Alexandria"/>
            </a:endParaRPr>
          </a:p>
          <a:p>
            <a:endParaRPr lang="en-US" sz="2000" dirty="0">
              <a:latin typeface="Alexandria"/>
            </a:endParaRPr>
          </a:p>
        </p:txBody>
      </p:sp>
    </p:spTree>
    <p:extLst>
      <p:ext uri="{BB962C8B-B14F-4D97-AF65-F5344CB8AC3E}">
        <p14:creationId xmlns:p14="http://schemas.microsoft.com/office/powerpoint/2010/main" val="1024901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669BBC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pic>
        <p:nvPicPr>
          <p:cNvPr id="23" name="Graphic 22"/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67466" y="542565"/>
            <a:ext cx="2758843" cy="75309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Custom 1">
      <a:majorFont>
        <a:latin typeface="Alexandria"/>
        <a:ea typeface=""/>
        <a:cs typeface="Alexandria"/>
      </a:majorFont>
      <a:minorFont>
        <a:latin typeface="Alexandria"/>
        <a:ea typeface=""/>
        <a:cs typeface="Alexandri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670</TotalTime>
  <Words>2149</Words>
  <Application>Microsoft Office PowerPoint</Application>
  <PresentationFormat>Widescreen</PresentationFormat>
  <Paragraphs>336</Paragraphs>
  <Slides>40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40</vt:i4>
      </vt:variant>
    </vt:vector>
  </HeadingPairs>
  <TitlesOfParts>
    <vt:vector size="50" baseType="lpstr">
      <vt:lpstr>Alexandria</vt:lpstr>
      <vt:lpstr>Arial</vt:lpstr>
      <vt:lpstr>Calibri</vt:lpstr>
      <vt:lpstr>Calibri Light</vt:lpstr>
      <vt:lpstr>Courier New</vt:lpstr>
      <vt:lpstr>Symbol</vt:lpstr>
      <vt:lpstr>Times New Roman</vt:lpstr>
      <vt:lpstr>Wingdings</vt:lpstr>
      <vt:lpstr>Office Theme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ASFER Journal</cp:lastModifiedBy>
  <cp:revision>35</cp:revision>
  <dcterms:created xsi:type="dcterms:W3CDTF">2023-04-29T09:08:23Z</dcterms:created>
  <dcterms:modified xsi:type="dcterms:W3CDTF">2024-01-13T16:31:14Z</dcterms:modified>
</cp:coreProperties>
</file>