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941" r:id="rId5"/>
    <p:sldId id="942" r:id="rId6"/>
    <p:sldId id="943" r:id="rId7"/>
    <p:sldId id="945" r:id="rId8"/>
    <p:sldId id="876" r:id="rId9"/>
    <p:sldId id="1002" r:id="rId10"/>
    <p:sldId id="937" r:id="rId11"/>
    <p:sldId id="946" r:id="rId12"/>
    <p:sldId id="878" r:id="rId13"/>
    <p:sldId id="938" r:id="rId14"/>
    <p:sldId id="939" r:id="rId15"/>
    <p:sldId id="947" r:id="rId16"/>
    <p:sldId id="948" r:id="rId17"/>
    <p:sldId id="880" r:id="rId18"/>
    <p:sldId id="1003" r:id="rId19"/>
    <p:sldId id="1004" r:id="rId20"/>
    <p:sldId id="951" r:id="rId21"/>
    <p:sldId id="877" r:id="rId22"/>
    <p:sldId id="952" r:id="rId23"/>
    <p:sldId id="953" r:id="rId24"/>
    <p:sldId id="954" r:id="rId25"/>
    <p:sldId id="882" r:id="rId26"/>
    <p:sldId id="958" r:id="rId27"/>
    <p:sldId id="883" r:id="rId28"/>
    <p:sldId id="959" r:id="rId29"/>
    <p:sldId id="960" r:id="rId30"/>
    <p:sldId id="961" r:id="rId31"/>
    <p:sldId id="884" r:id="rId32"/>
    <p:sldId id="964" r:id="rId33"/>
    <p:sldId id="965" r:id="rId34"/>
    <p:sldId id="886" r:id="rId35"/>
    <p:sldId id="966" r:id="rId36"/>
    <p:sldId id="967" r:id="rId37"/>
    <p:sldId id="968" r:id="rId38"/>
    <p:sldId id="969" r:id="rId39"/>
    <p:sldId id="970" r:id="rId40"/>
    <p:sldId id="889" r:id="rId41"/>
    <p:sldId id="971" r:id="rId42"/>
    <p:sldId id="972" r:id="rId43"/>
    <p:sldId id="973" r:id="rId44"/>
    <p:sldId id="890" r:id="rId45"/>
    <p:sldId id="974" r:id="rId46"/>
    <p:sldId id="975" r:id="rId47"/>
    <p:sldId id="976" r:id="rId48"/>
    <p:sldId id="349" r:id="rId49"/>
  </p:sldIdLst>
  <p:sldSz cx="12192000" cy="6858000"/>
  <p:notesSz cx="6858000" cy="9144000"/>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F304614-CFF1-47FA-9BE8-46300D33730D}">
          <p14:sldIdLst>
            <p14:sldId id="941"/>
            <p14:sldId id="942"/>
            <p14:sldId id="943"/>
            <p14:sldId id="945"/>
            <p14:sldId id="876"/>
            <p14:sldId id="1002"/>
            <p14:sldId id="937"/>
            <p14:sldId id="946"/>
            <p14:sldId id="878"/>
            <p14:sldId id="938"/>
            <p14:sldId id="939"/>
            <p14:sldId id="947"/>
            <p14:sldId id="948"/>
            <p14:sldId id="880"/>
            <p14:sldId id="1003"/>
            <p14:sldId id="1004"/>
            <p14:sldId id="951"/>
            <p14:sldId id="877"/>
            <p14:sldId id="952"/>
            <p14:sldId id="953"/>
            <p14:sldId id="954"/>
            <p14:sldId id="882"/>
            <p14:sldId id="958"/>
            <p14:sldId id="883"/>
            <p14:sldId id="959"/>
            <p14:sldId id="960"/>
            <p14:sldId id="961"/>
            <p14:sldId id="884"/>
            <p14:sldId id="964"/>
            <p14:sldId id="965"/>
            <p14:sldId id="886"/>
            <p14:sldId id="966"/>
            <p14:sldId id="967"/>
            <p14:sldId id="968"/>
            <p14:sldId id="969"/>
            <p14:sldId id="970"/>
            <p14:sldId id="889"/>
            <p14:sldId id="971"/>
            <p14:sldId id="972"/>
            <p14:sldId id="973"/>
            <p14:sldId id="890"/>
            <p14:sldId id="974"/>
            <p14:sldId id="975"/>
            <p14:sldId id="976"/>
            <p14:sldId id="349"/>
          </p14:sldIdLst>
        </p14:section>
        <p14:section name="Untitled Section" id="{D1B1272C-A6D6-4B89-942A-FC8D733B545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AEE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7"/>
    <p:restoredTop sz="94110"/>
  </p:normalViewPr>
  <p:slideViewPr>
    <p:cSldViewPr snapToGrid="0">
      <p:cViewPr varScale="1">
        <p:scale>
          <a:sx n="119" d="100"/>
          <a:sy n="119" d="100"/>
        </p:scale>
        <p:origin x="848" y="192"/>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tags" Target="tags/tag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1218F-BDC4-5386-CB24-DE6C361BAB1C}"/>
            </a:ext>
          </a:extLst>
        </p:cNvPr>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F1A1EBAA-12FC-FE92-D9C0-A8045CAC3130}"/>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F9A96371-5AEA-5E7B-1D32-1F7D2B5A0F7A}"/>
              </a:ext>
            </a:extLst>
          </p:cNvPr>
          <p:cNvSpPr>
            <a:spLocks noGrp="1"/>
          </p:cNvSpPr>
          <p:nvPr>
            <p:ph type="body" idx="1"/>
          </p:nvPr>
        </p:nvSpPr>
        <p:spPr/>
        <p:txBody>
          <a:bodyPr rtlCol="0"/>
          <a:lstStyle/>
          <a:p>
            <a:pPr marL="0" algn="r" defTabSz="516072" rtl="1" eaLnBrk="1" fontAlgn="auto" latinLnBrk="0" hangingPunct="1">
              <a:spcBef>
                <a:spcPct val="0"/>
              </a:spcBef>
              <a:spcAft>
                <a:spcPct val="0"/>
              </a:spcAft>
              <a:defRPr/>
            </a:pPr>
            <a:endParaRPr lang="en-US" sz="677"/>
          </a:p>
        </p:txBody>
      </p:sp>
      <p:sp>
        <p:nvSpPr>
          <p:cNvPr id="15363" name="Slide Number Placeholder 3">
            <a:extLst>
              <a:ext uri="{FF2B5EF4-FFF2-40B4-BE49-F238E27FC236}">
                <a16:creationId xmlns:a16="http://schemas.microsoft.com/office/drawing/2014/main" id="{568DAE86-3B99-8F75-0CD7-909C52C2713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t>1</a:t>
            </a:fld>
            <a:endParaRPr lang="en-US" altLang="en-US"/>
          </a:p>
        </p:txBody>
      </p:sp>
    </p:spTree>
    <p:extLst>
      <p:ext uri="{BB962C8B-B14F-4D97-AF65-F5344CB8AC3E}">
        <p14:creationId xmlns:p14="http://schemas.microsoft.com/office/powerpoint/2010/main" val="1610255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BD327-8D23-BC8E-857F-4470831AF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365EF7-C8B0-7588-650A-0EA50DB361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2CB8F3-7225-0B5D-5481-EEACCCF20B0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0A12DAC-965F-A1F8-D52A-93361F9FB0B1}"/>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00162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C5156-362A-8BF3-BF78-D1627B37D4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9D65E-7C76-A5A3-B3CB-B66F5DF283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DC76BE-3E9B-FC73-9D8F-84D5D98CBFA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61E91BC-CB78-E28C-7DEB-1CAB14ED717F}"/>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0970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0CB20-DD97-A3D4-C904-888DD8D76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155213-7383-CC4E-8C1E-205414A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91E1CC-09B9-FAAC-B5E5-FCEF6D5A9340}"/>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3CA4323-9DA3-817C-A3C0-A5841D7099F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74472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15BD6-96C5-568E-C48F-5D7DA0FE76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F39F05-1C5B-C621-2896-475D4121B2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401A3-3B7D-382E-A5BE-4817C29755A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1ED4082-E0F9-1186-91D5-69F9A25B6BC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98423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A2B8E-05EE-6E8E-D0B3-EA7120C8B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E7DA90-F7FD-EA9D-D89D-78A4EB124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528B64-E660-D14B-C347-2CECA6AB250D}"/>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F25ED24-69E5-AE55-8394-5433E8F85E9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39382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23AAD-7FC8-DBA0-E90D-F7293BC3B6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6A072B-D238-E77E-2E55-40E6754081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F01F58-E31E-9516-6C14-7ACC63B2775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CF7C9A8-50C4-1D7A-2191-4E47BA8C360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4653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73AB0-F581-C823-122C-240A8F749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6F237B-16A2-DBE3-267D-6DFE67944A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634DAE-401F-4907-654B-7919206F02B8}"/>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C5277C8-4F38-FFFF-6DC6-BABDD1DC34D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59169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3E894-7BD7-8C41-EBF0-D8BF5DF502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BF9696-4EE5-02F9-3557-3741214C7E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524E24-3BED-DC1F-5EC9-FEDB16FC2EF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0AE8096-9D65-FB2E-60CD-C8CECAAF615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06495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4C413-E2F9-0643-765D-3224042A0F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96EFB9-445C-EC0A-9EF9-0F72CC1CA5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8B73BF-D4A0-118B-05B6-41B670B7D2B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B4B5A1D-5D86-15C0-884F-E1A1465AEFF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406077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B025D-BFA6-4BE1-59A8-59F54FF8F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56F9F4-642B-C486-454F-ACA9D2A183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A5E27-BA60-4AED-CBD0-FD58D3AE9BA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7C0DFECE-B711-ACD8-C7C0-7A3EB50D16F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727280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7EDF6-1747-A327-9C7F-127019EAD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CAEBDA-68E8-9E9F-A48D-D8D9B2EAE4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494DEA-EAC2-A2A5-F249-CECD58068931}"/>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5D0C647F-0DD8-0519-2D09-96A786CDDC7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74887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B0227-0B87-B275-036D-AB13056956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EDCE81-8CB1-3FB7-C287-8A57D1FE1B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BFCC0D-FCC5-697C-09DF-3EB54E127E8E}"/>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4BCA24EE-1626-03A7-D372-90DCFB92520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85341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438C5-3990-231B-ED95-AC3560833B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8BF330-1A0F-64E9-3972-99DD4FCEE9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BA430-88F2-F53F-D3E2-F4FF820B204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265974E-740F-3ADF-CC77-B6FA087863E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25419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9C56E-4859-A126-35D3-3D571C971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821F01-F887-9752-8DA9-3EB841F452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F03A90-827C-975B-648D-E4BABE58CAD0}"/>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C446AF9-F919-6BA6-74D5-E14599315C9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92678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04DE2-0C48-15D7-75C7-3B18D0EA5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34CA6D-FA9B-C13C-7C6E-104622075F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419F84-35C8-F340-3FA3-138C4731B81C}"/>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23CD7A6-3F12-C910-8069-A4B7C6202DE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67068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3DC9B-55BB-D93C-A08E-F24795ECF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76BF23-5E4D-4A9E-C5BE-4255425C8D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B84314-3AF0-A660-80F8-D185A199AFA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A241877-9573-7467-9203-E01E2E3D9E3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901966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9E01D-594F-2967-7C27-385EBB24C5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64944-CCFF-E281-991B-1B096273E4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6A2ED-A856-EAE3-8D33-53C2C082C12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5E9116D7-B58C-E476-54D3-0BAFF5489B8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131381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7D86-9345-68BD-D987-24011FC1AA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56ADF7-2A7A-EB69-34E1-BA1A03A9EE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C88E46-2AC7-2A4A-EFEE-589440309CA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088BCE5-AE4B-0A51-A2D7-E4B11D28EB7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64605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B41DE-D40A-3913-2B9A-4084309C34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135C30-5972-B4DC-6207-7E14783268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48ADF-F4D2-48FA-3AE3-7BEEF2046AB6}"/>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FA0AF91-CC11-A946-BC1A-23A296A943E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881897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451D3-2FF8-AAE6-D1DA-6D0E5BAFEA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F018F4-D36F-F233-2C04-2C492E321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D534B8-A23A-36E1-54AB-071472AD571F}"/>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5B21540-6620-7AC0-E797-752B770DB85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683655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C668D-5035-2BE1-CEE5-B2DF7D706C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8FECE7-F9E4-D383-8B26-5AB179DA11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55E2FD-B122-9768-3C97-04324800271E}"/>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20051BE-744C-8B48-840C-24B70B67980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782198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94044-E0F7-8B47-5D18-7F87E6CBEE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77C6E4-53EE-CEF7-B71F-A820E502E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194B9F-CAF6-A8E8-6F22-BC88F7DAE274}"/>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BB39B41-F0B0-DEE2-2BD4-79D5D410B58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187383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FE031-5421-5881-8246-1A67CA7879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3333E6-1BA7-01E4-55E5-214B33F92A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75A7DC-5371-8E70-4D00-FD310074647F}"/>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41938279-44FB-0090-2923-B0688DDB522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65864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B8A8C-6FEF-5677-8DA6-F7DA4B806B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EB51D2-B5BB-24A9-DDD7-C431CE679D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AD030F-0C6E-2433-82AE-A5BE7762E4E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8EA6334E-C6E8-D547-25CC-17636575980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73027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EB102-D972-EC67-A7B7-5AA5E9767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2808A8-A2EA-F1F3-1BF1-5690BE7F11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4DE142-8BCA-E33D-6482-088DA1BDD09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5761E01E-C84C-90B4-2FEC-8815CF36D5C9}"/>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908963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D26DF-80CA-7F5C-27F3-C4BD80F768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362EB3-E0B1-4BD2-F5CF-A058009947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5A1982-1DA7-EC0A-F3E0-FBB6AE8821F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54685EA5-D2A0-95BD-4546-0D6881AB7F8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402435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3429E-9AE6-EBB4-8B98-01952851CE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2B8DB4-C6BE-F816-490D-350C8D6BE5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EC8C74-B761-E033-463E-65879EF819F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33DCDC7-2144-F6A1-3519-BE10438EE78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25779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99FCE-9F38-D38F-AF00-666AD7D0B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28C554-93A4-3799-7C01-D70EA69B15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747FA1-7055-9FF5-7999-D6A4554BD014}"/>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B86D6C62-BFF7-B779-5220-025F1BC5D4A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170491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6BDE1-9582-21DA-C820-25AA89E183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193379-D17B-EAAD-BA18-119D01387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73DE46-A521-0F6D-34E1-7653AA00D61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054CDB8-83A7-9E21-AE66-BB8F9B3E36B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4062192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74EF2-AB37-633A-1C92-16156D61A6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25D373-B4BE-D24D-FE89-065DC21AA1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43DCBE-5857-FCA3-5371-D679AB1BE6D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7892C7A7-8684-8B14-EFC6-76C7C9B4D34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678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FD32D-DEAF-8291-4174-6AA99A01AE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A6361F-853F-687B-F2A9-246D43233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1BFE50-188D-C59A-577D-FECCF54EFE3D}"/>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5E3A1A3-F567-B783-A5A1-FD32BDE2F35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086772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33046-4579-387C-7795-C1304799BC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3F6CCA-52CA-3720-3B16-CC19F2CD4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34939-9660-4A79-6D5C-3765620DA7EF}"/>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C500E78-A80F-6D61-2884-A56A9287A85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352008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278CC-E042-B106-A08A-DBB054259D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EDEAD-AD24-A1CA-CD6D-FB670297AB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ED93E-3178-CB54-A903-D0F73FAFCBE0}"/>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44108D0-FDAE-28CA-0519-D921FF5004E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445869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CC8DB-AC17-65DB-655D-4D2020F66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828134-8340-9D2B-7FCA-A1D55E0E93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A2A30-03B0-71EC-4935-0EE12F00F754}"/>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506287E-0651-2AFD-03B9-8E5DF1CA3D3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704558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8D15F-66DA-754B-1B74-D046926322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1B905E-0007-C67B-9223-D8EC60969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74EB77-FB22-582D-124C-4F05BA5A69E0}"/>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50A9C36D-CA89-1677-1C33-B3FE0584E66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40106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6C19D-633F-C906-E266-2478433438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62F2E0-3C5B-7258-5264-A2D8472ED7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7B5904-1F2C-FCF7-F577-E6943C45E7D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6C75B8C-4865-11CC-756A-6C6FD336F41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642554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22E1F-0271-B2FB-4F73-5AF503121A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E1777-41A3-5B6A-8963-82F4490F48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DA1E5-B965-7B96-9B93-C51EF2D3415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80F6A640-9D8D-6EA8-3EEC-E960A49CBAB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071147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38A9-AA5E-FE37-9717-1DF5C6F3A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1A4F2A-A50C-FCB8-B053-9C5AAFFBD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46A852-84F0-3DF3-E42E-DE173C61401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B64CE4C2-FA28-632C-5B0C-182E5EB1ED3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426312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AE6D0-7118-06CD-597C-269C4CCCCF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0E7999-1CF0-F958-30E1-EA973D010D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1C2DBC-52F7-790F-C831-0A5C2B998DB8}"/>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B3678D4-DAE6-E1F7-F6FF-7B62F64A12F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057069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C01BA-4015-F87D-8B1D-C141B42B83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61F6A-EF90-3C3F-8089-35306546A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0B7FF7-AF50-3908-8806-58554F81E29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E080F8F-63F9-E7D2-4EDA-0685E0FA963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797106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EE3F7-E912-F11A-4222-0C680FDE46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913E75-3716-0389-B04D-93F50B5202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96A7DA-FDA0-067E-F165-6C5AFDA689A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E4CEB06F-E267-F8A0-1582-24FB82A21B97}"/>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751517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14FE-585D-0DDA-AA59-6EFB3EC0F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72C92-CB44-294B-4035-6221BDC98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023683-5A03-272D-0E3E-7C09A1979BBF}"/>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DE178832-0197-E72A-20EF-A57BA22E8C8A}"/>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454215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3"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p159="http://schemas.microsoft.com/office/powerpoint/2015/09/main" xmlns:p15="http://schemas.microsoft.com/office/powerpoint/2012/main" xmlns:a14="http://schemas.microsoft.com/office/drawing/2010/main"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7">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70" r:id="rId6"/>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8.jpe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39.jpe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15974-2C0B-E211-8326-B86A0EBFE7BD}"/>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E1BE69FE-B113-8556-26BA-E7AA9E0AB1AB}"/>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endParaRPr lang="en-US"/>
          </a:p>
        </p:txBody>
      </p:sp>
      <p:sp>
        <p:nvSpPr>
          <p:cNvPr id="14338" name="TextBox 29">
            <a:extLst>
              <a:ext uri="{FF2B5EF4-FFF2-40B4-BE49-F238E27FC236}">
                <a16:creationId xmlns:a16="http://schemas.microsoft.com/office/drawing/2014/main" id="{57C6BD6C-9CA4-4597-C5FB-A094E5BBDDB4}"/>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38878058-43AA-A8D1-5EE6-E143F7F45BF2}"/>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B7ED92E9-B695-3A50-04F1-297334D94813}"/>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r>
              <a:rPr lang="en-US" sz="2800" b="1">
                <a:solidFill>
                  <a:schemeClr val="bg1"/>
                </a:solidFill>
                <a:latin typeface="Alexandria" charset="0"/>
                <a:cs typeface="Alexandria" charset="0"/>
              </a:rPr>
              <a:t>Lecture 9</a:t>
            </a:r>
          </a:p>
        </p:txBody>
      </p:sp>
      <p:sp>
        <p:nvSpPr>
          <p:cNvPr id="14341" name="TextBox 45">
            <a:extLst>
              <a:ext uri="{FF2B5EF4-FFF2-40B4-BE49-F238E27FC236}">
                <a16:creationId xmlns:a16="http://schemas.microsoft.com/office/drawing/2014/main" id="{710CC8BC-2118-5D10-D4C5-6B05AF852281}"/>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2EEC0066-22CD-E1EA-6E2A-5DFB34DE011E}"/>
              </a:ext>
            </a:extLst>
          </p:cNvPr>
          <p:cNvGrpSpPr/>
          <p:nvPr/>
        </p:nvGrpSpPr>
        <p:grpSpPr>
          <a:xfrm>
            <a:off x="6273800" y="-330200"/>
            <a:ext cx="7353300" cy="7429500"/>
            <a:chOff x="3952" y="-208"/>
            <a:chExt cx="4632" cy="4680"/>
          </a:xfrm>
        </p:grpSpPr>
        <p:pic>
          <p:nvPicPr>
            <p:cNvPr id="14342" name="Oval 13">
              <a:extLst>
                <a:ext uri="{FF2B5EF4-FFF2-40B4-BE49-F238E27FC236}">
                  <a16:creationId xmlns:a16="http://schemas.microsoft.com/office/drawing/2014/main" id="{C383271C-9DBC-F31C-B454-70CDB887A57A}"/>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C357388D-4444-F6BB-ADEE-8E661EC4C58F}"/>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CEA700A7-2144-7BF0-84D0-BEDC28BFCC9D}"/>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30733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p159="http://schemas.microsoft.com/office/powerpoint/2015/09/main" xmlns:p15="http://schemas.microsoft.com/office/powerpoint/2012/main" xmlns:a14="http://schemas.microsoft.com/office/drawing/2010/main"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1D066-08E4-4C2E-29E8-6ACA65351EA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99B170E-D0CA-1C8D-0A0A-CE56F42325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3544"/>
            <a:ext cx="12663752" cy="7053944"/>
          </a:xfrm>
          <a:prstGeom prst="rect">
            <a:avLst/>
          </a:prstGeom>
        </p:spPr>
      </p:pic>
      <p:sp>
        <p:nvSpPr>
          <p:cNvPr id="2" name="Rectangle: Single Corner Rounded 1">
            <a:extLst>
              <a:ext uri="{FF2B5EF4-FFF2-40B4-BE49-F238E27FC236}">
                <a16:creationId xmlns:a16="http://schemas.microsoft.com/office/drawing/2014/main" id="{01898791-66CE-50EB-5EF5-4D3089564E0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4F07792E-B3C6-8C60-4644-D242AE52C87F}"/>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6F4EC4FE-9EE9-1E56-ADCE-B81D380A7DDB}"/>
              </a:ext>
            </a:extLst>
          </p:cNvPr>
          <p:cNvSpPr txBox="1"/>
          <p:nvPr/>
        </p:nvSpPr>
        <p:spPr>
          <a:xfrm>
            <a:off x="6307898" y="2785710"/>
            <a:ext cx="4690708" cy="584775"/>
          </a:xfrm>
          <a:prstGeom prst="rect">
            <a:avLst/>
          </a:prstGeom>
          <a:noFill/>
        </p:spPr>
        <p:txBody>
          <a:bodyPr wrap="none" rtlCol="0">
            <a:spAutoFit/>
          </a:bodyPr>
          <a:lstStyle/>
          <a:p>
            <a:r>
              <a:rPr lang="en-US" altLang="en-US" sz="3200" b="1">
                <a:solidFill>
                  <a:srgbClr val="00B0F0"/>
                </a:solidFill>
                <a:latin typeface="Alexandria" pitchFamily="2" charset="-78"/>
                <a:cs typeface="Alexandria" pitchFamily="2" charset="-78"/>
              </a:rPr>
              <a:t>Financial Management </a:t>
            </a:r>
          </a:p>
        </p:txBody>
      </p:sp>
      <p:sp>
        <p:nvSpPr>
          <p:cNvPr id="10" name="Rectangle: Rounded Corners 9">
            <a:extLst>
              <a:ext uri="{FF2B5EF4-FFF2-40B4-BE49-F238E27FC236}">
                <a16:creationId xmlns:a16="http://schemas.microsoft.com/office/drawing/2014/main" id="{12C03180-F40E-6248-AE8D-EC707D268F8A}"/>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9</a:t>
            </a:r>
          </a:p>
        </p:txBody>
      </p:sp>
      <p:sp>
        <p:nvSpPr>
          <p:cNvPr id="11" name="TextBox 10">
            <a:extLst>
              <a:ext uri="{FF2B5EF4-FFF2-40B4-BE49-F238E27FC236}">
                <a16:creationId xmlns:a16="http://schemas.microsoft.com/office/drawing/2014/main" id="{E7448D40-3077-5CFE-913B-4831117930EC}"/>
              </a:ext>
            </a:extLst>
          </p:cNvPr>
          <p:cNvSpPr txBox="1"/>
          <p:nvPr/>
        </p:nvSpPr>
        <p:spPr>
          <a:xfrm>
            <a:off x="6095998" y="4918682"/>
            <a:ext cx="5409969" cy="400110"/>
          </a:xfrm>
          <a:prstGeom prst="rect">
            <a:avLst/>
          </a:prstGeom>
          <a:noFill/>
        </p:spPr>
        <p:txBody>
          <a:bodyPr wrap="square" rtlCol="0">
            <a:spAutoFit/>
          </a:bodyPr>
          <a:lstStyle/>
          <a:p>
            <a:r>
              <a:rPr lang="en-US" sz="2000">
                <a:latin typeface="Alexandria" charset="0"/>
              </a:rPr>
              <a:t>MGM424 Capital Structure and Leverage</a:t>
            </a:r>
          </a:p>
        </p:txBody>
      </p:sp>
      <p:sp>
        <p:nvSpPr>
          <p:cNvPr id="12" name="TextBox 11">
            <a:extLst>
              <a:ext uri="{FF2B5EF4-FFF2-40B4-BE49-F238E27FC236}">
                <a16:creationId xmlns:a16="http://schemas.microsoft.com/office/drawing/2014/main" id="{57958847-4407-B772-43DF-94B5251651EA}"/>
              </a:ext>
            </a:extLst>
          </p:cNvPr>
          <p:cNvSpPr txBox="1"/>
          <p:nvPr/>
        </p:nvSpPr>
        <p:spPr>
          <a:xfrm>
            <a:off x="459185" y="6187539"/>
            <a:ext cx="5925553" cy="523220"/>
          </a:xfrm>
          <a:prstGeom prst="rect">
            <a:avLst/>
          </a:prstGeom>
          <a:noFill/>
        </p:spPr>
        <p:txBody>
          <a:bodyPr wrap="square" rtlCol="0">
            <a:spAutoFit/>
          </a:bodyPr>
          <a:lstStyle/>
          <a:p>
            <a:r>
              <a:rPr lang="en-US" sz="2800" b="1">
                <a:solidFill>
                  <a:srgbClr val="00B0F0"/>
                </a:solidFill>
                <a:latin typeface="Alexandria" charset="0"/>
                <a:cs typeface="Alexandria" charset="0"/>
              </a:rPr>
              <a:t>Dr. Mohamed Hussein</a:t>
            </a:r>
          </a:p>
        </p:txBody>
      </p:sp>
      <p:sp>
        <p:nvSpPr>
          <p:cNvPr id="13" name="TextBox 12">
            <a:extLst>
              <a:ext uri="{FF2B5EF4-FFF2-40B4-BE49-F238E27FC236}">
                <a16:creationId xmlns:a16="http://schemas.microsoft.com/office/drawing/2014/main" id="{384FC2F7-22DA-5110-8443-C36E3740A783}"/>
              </a:ext>
            </a:extLst>
          </p:cNvPr>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3AC54DF7-3ED1-A8B8-49DD-2BCE259E96B0}"/>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3406672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2AF49-4F2E-30D5-D2B2-D5BE77DCC15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8B9EBB0-2ED1-D198-EC3C-AD112A2A5A6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EA26C581-93BD-9F2A-A231-0B33DB26037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BEA77BB1-763C-57BA-8BCB-35B6A652DF3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E4F2874-D6BA-6D4A-89BF-A3968359CA4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4FBAAB80-E661-A4A7-A0FF-91B023B3666B}"/>
              </a:ext>
            </a:extLst>
          </p:cNvPr>
          <p:cNvSpPr txBox="1"/>
          <p:nvPr/>
        </p:nvSpPr>
        <p:spPr>
          <a:xfrm>
            <a:off x="6133914" y="1337368"/>
            <a:ext cx="6244353" cy="523220"/>
          </a:xfrm>
          <a:prstGeom prst="rect">
            <a:avLst/>
          </a:prstGeom>
          <a:noFill/>
        </p:spPr>
        <p:txBody>
          <a:bodyPr wrap="square" rtlCol="0">
            <a:spAutoFit/>
          </a:bodyPr>
          <a:lstStyle/>
          <a:p>
            <a:r>
              <a:rPr lang="en-US" sz="2800" b="1">
                <a:solidFill>
                  <a:srgbClr val="00B0F0"/>
                </a:solidFill>
                <a:latin typeface="Alexandria" charset="0"/>
                <a:cs typeface="Alexandria" charset="0"/>
              </a:rPr>
              <a:t>Capital Structure and Leverage</a:t>
            </a:r>
          </a:p>
        </p:txBody>
      </p:sp>
      <p:sp>
        <p:nvSpPr>
          <p:cNvPr id="42" name="TextBox 41">
            <a:extLst>
              <a:ext uri="{FF2B5EF4-FFF2-40B4-BE49-F238E27FC236}">
                <a16:creationId xmlns:a16="http://schemas.microsoft.com/office/drawing/2014/main" id="{1D3A4B7B-37F2-5833-4469-1A92D3824651}"/>
              </a:ext>
            </a:extLst>
          </p:cNvPr>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a:extLst>
              <a:ext uri="{FF2B5EF4-FFF2-40B4-BE49-F238E27FC236}">
                <a16:creationId xmlns:a16="http://schemas.microsoft.com/office/drawing/2014/main" id="{5DDC1757-A1E2-9C82-BAE4-5A7A716339D8}"/>
              </a:ext>
            </a:extLst>
          </p:cNvPr>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09</a:t>
            </a:r>
          </a:p>
        </p:txBody>
      </p:sp>
    </p:spTree>
    <p:extLst>
      <p:ext uri="{BB962C8B-B14F-4D97-AF65-F5344CB8AC3E}">
        <p14:creationId xmlns:p14="http://schemas.microsoft.com/office/powerpoint/2010/main" val="26369285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9F316-158A-7E72-BCBF-44907EA99AF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49FDF8-49E4-2B64-A470-305BD804201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F0B109-7C40-1063-5DEF-9411D9FD6B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43BA41A-F441-CCEA-4326-033735D6544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F73FD6F-9854-C2B4-793F-9218B7BBDDA9}"/>
              </a:ext>
            </a:extLst>
          </p:cNvPr>
          <p:cNvSpPr txBox="1"/>
          <p:nvPr/>
        </p:nvSpPr>
        <p:spPr>
          <a:xfrm>
            <a:off x="4628033" y="1635533"/>
            <a:ext cx="5343248" cy="461665"/>
          </a:xfrm>
          <a:prstGeom prst="rect">
            <a:avLst/>
          </a:prstGeom>
          <a:noFill/>
        </p:spPr>
        <p:txBody>
          <a:bodyPr wrap="square" rtlCol="0">
            <a:spAutoFit/>
          </a:bodyPr>
          <a:lstStyle/>
          <a:p>
            <a:r>
              <a:rPr lang="en-US" sz="2400" b="1">
                <a:solidFill>
                  <a:srgbClr val="00B0F0"/>
                </a:solidFill>
                <a:latin typeface="Alexandria" charset="0"/>
                <a:cs typeface="Alexandria" charset="0"/>
              </a:rPr>
              <a:t>Capital Structure and Leverage</a:t>
            </a:r>
          </a:p>
        </p:txBody>
      </p:sp>
      <p:sp>
        <p:nvSpPr>
          <p:cNvPr id="28" name="Rectangle 27">
            <a:extLst>
              <a:ext uri="{FF2B5EF4-FFF2-40B4-BE49-F238E27FC236}">
                <a16:creationId xmlns:a16="http://schemas.microsoft.com/office/drawing/2014/main" id="{88322452-AB0A-7FD6-9DE2-FDB219C3E4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96152C7-0F5D-06D7-75D7-EC9A5D2CE2A5}"/>
              </a:ext>
            </a:extLst>
          </p:cNvPr>
          <p:cNvSpPr txBox="1"/>
          <p:nvPr/>
        </p:nvSpPr>
        <p:spPr>
          <a:xfrm>
            <a:off x="3473752" y="2538031"/>
            <a:ext cx="6652332" cy="3222934"/>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300" b="1"/>
              <a:t>Determining the Optimal Capital Structure </a:t>
            </a:r>
          </a:p>
          <a:p>
            <a:pPr marL="342900" indent="-342900">
              <a:lnSpc>
                <a:spcPct val="150000"/>
              </a:lnSpc>
              <a:buFont typeface="Arial" panose="020B0604020202020204" pitchFamily="34" charset="0"/>
              <a:buChar char="•"/>
            </a:pPr>
            <a:r>
              <a:rPr lang="en-US" sz="2300" b="1">
                <a:cs typeface="Alexandria" charset="0"/>
              </a:rPr>
              <a:t>Theories of Capital Structure (Tax Effects, Trade-Off, Signaling, Pecking Order)</a:t>
            </a:r>
            <a:endParaRPr lang="ar-SA" sz="2300" b="1">
              <a:cs typeface="Alexandria" charset="0"/>
            </a:endParaRPr>
          </a:p>
          <a:p>
            <a:pPr marL="342900" indent="-342900">
              <a:lnSpc>
                <a:spcPct val="150000"/>
              </a:lnSpc>
              <a:buFont typeface="Arial" panose="020B0604020202020204" pitchFamily="34" charset="0"/>
              <a:buChar char="•"/>
            </a:pPr>
            <a:r>
              <a:rPr lang="en-US" sz="2300" b="1">
                <a:cs typeface="Alexandria" charset="0"/>
              </a:rPr>
              <a:t>Dividend Policy: Dividends vs. Capital Gains</a:t>
            </a:r>
          </a:p>
          <a:p>
            <a:pPr marL="342900" indent="-342900">
              <a:lnSpc>
                <a:spcPct val="150000"/>
              </a:lnSpc>
              <a:buFont typeface="Arial" panose="020B0604020202020204" pitchFamily="34" charset="0"/>
              <a:buChar char="•"/>
            </a:pPr>
            <a:r>
              <a:rPr lang="en-US" sz="2300" b="1">
                <a:cs typeface="Alexandria" charset="0"/>
              </a:rPr>
              <a:t>Dividend Policy Influences</a:t>
            </a:r>
          </a:p>
          <a:p>
            <a:pPr marL="342900" indent="-342900">
              <a:lnSpc>
                <a:spcPct val="150000"/>
              </a:lnSpc>
              <a:buFont typeface="Arial" panose="020B0604020202020204" pitchFamily="34" charset="0"/>
              <a:buChar char="•"/>
            </a:pPr>
            <a:r>
              <a:rPr lang="en-US" sz="2300" b="1">
                <a:cs typeface="Alexandria" charset="0"/>
              </a:rPr>
              <a:t>Stock Dividends, Repurchases</a:t>
            </a:r>
          </a:p>
        </p:txBody>
      </p:sp>
      <p:sp>
        <p:nvSpPr>
          <p:cNvPr id="32" name="Rectangle 31">
            <a:extLst>
              <a:ext uri="{FF2B5EF4-FFF2-40B4-BE49-F238E27FC236}">
                <a16:creationId xmlns:a16="http://schemas.microsoft.com/office/drawing/2014/main" id="{52A427E3-3D2C-F172-9E57-3C41A4EB435F}"/>
              </a:ext>
            </a:extLst>
          </p:cNvPr>
          <p:cNvSpPr/>
          <p:nvPr/>
        </p:nvSpPr>
        <p:spPr>
          <a:xfrm>
            <a:off x="3386537" y="13918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078BE4D-2137-DDD5-DB86-782A5E3E0C22}"/>
              </a:ext>
            </a:extLst>
          </p:cNvPr>
          <p:cNvSpPr txBox="1"/>
          <p:nvPr/>
        </p:nvSpPr>
        <p:spPr>
          <a:xfrm>
            <a:off x="3437433" y="1386375"/>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0288FB74-7FA3-A8C1-B77C-16847E74BECA}"/>
              </a:ext>
            </a:extLst>
          </p:cNvPr>
          <p:cNvSpPr txBox="1"/>
          <p:nvPr/>
        </p:nvSpPr>
        <p:spPr>
          <a:xfrm>
            <a:off x="3473752" y="1656704"/>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09</a:t>
            </a:r>
          </a:p>
        </p:txBody>
      </p:sp>
      <p:pic>
        <p:nvPicPr>
          <p:cNvPr id="6" name="Graphic 21">
            <a:extLst>
              <a:ext uri="{FF2B5EF4-FFF2-40B4-BE49-F238E27FC236}">
                <a16:creationId xmlns:a16="http://schemas.microsoft.com/office/drawing/2014/main" id="{12BC3D5C-1617-8D8F-4381-A77708B5B3C0}"/>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6852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2F889-2C4B-8B78-7E2D-431D3D5DD8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5F7BF-3A5F-5577-F9FD-6F7EDE4AE684}"/>
              </a:ext>
            </a:extLst>
          </p:cNvPr>
          <p:cNvSpPr/>
          <p:nvPr/>
        </p:nvSpPr>
        <p:spPr>
          <a:xfrm>
            <a:off x="617279" y="1116197"/>
            <a:ext cx="11151387" cy="5472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FEFC0F-6DAD-0CE2-192F-0770C8093C0C}"/>
              </a:ext>
            </a:extLst>
          </p:cNvPr>
          <p:cNvSpPr txBox="1"/>
          <p:nvPr/>
        </p:nvSpPr>
        <p:spPr>
          <a:xfrm>
            <a:off x="2516041" y="631522"/>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Determining the Optimal Capital Structure </a:t>
            </a:r>
          </a:p>
        </p:txBody>
      </p:sp>
      <p:sp>
        <p:nvSpPr>
          <p:cNvPr id="5" name="Rectangle 4">
            <a:extLst>
              <a:ext uri="{FF2B5EF4-FFF2-40B4-BE49-F238E27FC236}">
                <a16:creationId xmlns:a16="http://schemas.microsoft.com/office/drawing/2014/main" id="{481555ED-4883-9F70-BC15-9C008CE14B76}"/>
              </a:ext>
            </a:extLst>
          </p:cNvPr>
          <p:cNvSpPr/>
          <p:nvPr/>
        </p:nvSpPr>
        <p:spPr>
          <a:xfrm>
            <a:off x="942308" y="3437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C29409-C9E5-B28B-DBAD-13F190E1D0E7}"/>
              </a:ext>
            </a:extLst>
          </p:cNvPr>
          <p:cNvSpPr txBox="1"/>
          <p:nvPr/>
        </p:nvSpPr>
        <p:spPr>
          <a:xfrm>
            <a:off x="1111584" y="38430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209628-B167-B23C-9DEC-44D74BAD5B30}"/>
              </a:ext>
            </a:extLst>
          </p:cNvPr>
          <p:cNvSpPr txBox="1"/>
          <p:nvPr/>
        </p:nvSpPr>
        <p:spPr>
          <a:xfrm>
            <a:off x="1214179" y="640121"/>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BDC2919-361B-FB10-DD9A-6C7346D1DE83}"/>
              </a:ext>
            </a:extLst>
          </p:cNvPr>
          <p:cNvSpPr txBox="1"/>
          <p:nvPr/>
        </p:nvSpPr>
        <p:spPr>
          <a:xfrm>
            <a:off x="777716" y="1408766"/>
            <a:ext cx="8347996" cy="5262979"/>
          </a:xfrm>
          <a:prstGeom prst="rect">
            <a:avLst/>
          </a:prstGeom>
          <a:noFill/>
        </p:spPr>
        <p:txBody>
          <a:bodyPr wrap="square" rtlCol="0">
            <a:spAutoFit/>
          </a:bodyPr>
          <a:lstStyle/>
          <a:p>
            <a:pPr>
              <a:buNone/>
            </a:pPr>
            <a:r>
              <a:rPr lang="en-US" sz="2400" i="1">
                <a:solidFill>
                  <a:srgbClr val="203E5F"/>
                </a:solidFill>
              </a:rPr>
              <a:t>Balancing Return and Risk</a:t>
            </a:r>
            <a:endParaRPr lang="en-US" sz="2400">
              <a:solidFill>
                <a:srgbClr val="203E5F"/>
              </a:solidFill>
            </a:endParaRPr>
          </a:p>
          <a:p>
            <a:pPr>
              <a:buFont typeface="+mj-lt"/>
              <a:buAutoNum type="arabicPeriod"/>
            </a:pPr>
            <a:r>
              <a:rPr lang="en-US" sz="2400" b="1">
                <a:solidFill>
                  <a:srgbClr val="F58221"/>
                </a:solidFill>
              </a:rPr>
              <a:t>Trade-Off: Tax Shield Benefits vs. Financial Distress Costs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Tax Shield</a:t>
            </a:r>
            <a:r>
              <a:rPr lang="en-US" sz="2400">
                <a:solidFill>
                  <a:srgbClr val="00AEEF"/>
                </a:solidFill>
              </a:rPr>
              <a:t>: </a:t>
            </a:r>
            <a:r>
              <a:rPr lang="en-US" sz="2400"/>
              <a:t>By using debt, a firm can deduct interest payments from its taxable income, effectively reducing its tax burden. This tax advantage can lower the overall cost of capital.</a:t>
            </a:r>
          </a:p>
          <a:p>
            <a:pPr marL="800100" lvl="1" indent="-342900">
              <a:buFont typeface="Arial" panose="020B0604020202020204" pitchFamily="34" charset="0"/>
              <a:buChar char="•"/>
            </a:pPr>
            <a:r>
              <a:rPr lang="en-US" sz="2400" b="1">
                <a:solidFill>
                  <a:srgbClr val="00AEEF"/>
                </a:solidFill>
              </a:rPr>
              <a:t>Financial Distress &amp; Bankruptcy Costs</a:t>
            </a:r>
            <a:r>
              <a:rPr lang="en-US" sz="2400">
                <a:solidFill>
                  <a:srgbClr val="00AEEF"/>
                </a:solidFill>
              </a:rPr>
              <a:t>: </a:t>
            </a:r>
            <a:r>
              <a:rPr lang="en-US" sz="2400"/>
              <a:t>As debt levels increase, so does the likelihood (and potential severity) of financial trouble. These costs include legal fees, disruptions to operations, and damage to the firm’s reputation.</a:t>
            </a:r>
          </a:p>
          <a:p>
            <a:pPr marL="800100" lvl="1" indent="-342900">
              <a:buFont typeface="Arial" panose="020B0604020202020204" pitchFamily="34" charset="0"/>
              <a:buChar char="•"/>
            </a:pPr>
            <a:r>
              <a:rPr lang="en-US" sz="2400" b="1">
                <a:solidFill>
                  <a:srgbClr val="00AEEF"/>
                </a:solidFill>
              </a:rPr>
              <a:t>Balancing Act</a:t>
            </a:r>
            <a:r>
              <a:rPr lang="en-US" sz="2400">
                <a:solidFill>
                  <a:srgbClr val="00AEEF"/>
                </a:solidFill>
              </a:rPr>
              <a:t>: </a:t>
            </a:r>
            <a:r>
              <a:rPr lang="en-US" sz="2400"/>
              <a:t>The optimal capital structure strikes a balance wherein the marginal tax benefits of adding more debt are just offset by the increase in marginal distress costs.</a:t>
            </a:r>
          </a:p>
        </p:txBody>
      </p:sp>
      <p:pic>
        <p:nvPicPr>
          <p:cNvPr id="7" name="Graphic 21">
            <a:extLst>
              <a:ext uri="{FF2B5EF4-FFF2-40B4-BE49-F238E27FC236}">
                <a16:creationId xmlns:a16="http://schemas.microsoft.com/office/drawing/2014/main" id="{12D02F83-2296-E8F9-AAA2-446D5E226F8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with stacks of coins and stacks of coins on them&#10;&#10;AI-generated content may be incorrect.">
            <a:extLst>
              <a:ext uri="{FF2B5EF4-FFF2-40B4-BE49-F238E27FC236}">
                <a16:creationId xmlns:a16="http://schemas.microsoft.com/office/drawing/2014/main" id="{5EC0F13A-7B2D-04C9-C0D0-5298D0045B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5712" y="1473489"/>
            <a:ext cx="2449009" cy="4752989"/>
          </a:xfrm>
          <a:prstGeom prst="rect">
            <a:avLst/>
          </a:prstGeom>
        </p:spPr>
      </p:pic>
    </p:spTree>
    <p:extLst>
      <p:ext uri="{BB962C8B-B14F-4D97-AF65-F5344CB8AC3E}">
        <p14:creationId xmlns:p14="http://schemas.microsoft.com/office/powerpoint/2010/main" val="1589634143"/>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B7331-E23F-13C8-1F62-A10CF27C2C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188C3D-DFE2-250C-B436-2AB03DE74CF8}"/>
              </a:ext>
            </a:extLst>
          </p:cNvPr>
          <p:cNvSpPr/>
          <p:nvPr/>
        </p:nvSpPr>
        <p:spPr>
          <a:xfrm>
            <a:off x="617279" y="1116197"/>
            <a:ext cx="11151387" cy="5472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5AC406-9B34-79F5-02A9-089205DA66D6}"/>
              </a:ext>
            </a:extLst>
          </p:cNvPr>
          <p:cNvSpPr txBox="1"/>
          <p:nvPr/>
        </p:nvSpPr>
        <p:spPr>
          <a:xfrm>
            <a:off x="2516041" y="631522"/>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Determining the Optimal Capital Structure </a:t>
            </a:r>
          </a:p>
        </p:txBody>
      </p:sp>
      <p:sp>
        <p:nvSpPr>
          <p:cNvPr id="5" name="Rectangle 4">
            <a:extLst>
              <a:ext uri="{FF2B5EF4-FFF2-40B4-BE49-F238E27FC236}">
                <a16:creationId xmlns:a16="http://schemas.microsoft.com/office/drawing/2014/main" id="{CF6CA8AE-8156-5BDF-896D-D4EF99BDC219}"/>
              </a:ext>
            </a:extLst>
          </p:cNvPr>
          <p:cNvSpPr/>
          <p:nvPr/>
        </p:nvSpPr>
        <p:spPr>
          <a:xfrm>
            <a:off x="942308" y="3437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3316A0-D04B-58C3-E947-AD315C5E377B}"/>
              </a:ext>
            </a:extLst>
          </p:cNvPr>
          <p:cNvSpPr txBox="1"/>
          <p:nvPr/>
        </p:nvSpPr>
        <p:spPr>
          <a:xfrm>
            <a:off x="1111584" y="38430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9DDF5D-5AAC-753E-C149-DA8470F0FFEC}"/>
              </a:ext>
            </a:extLst>
          </p:cNvPr>
          <p:cNvSpPr txBox="1"/>
          <p:nvPr/>
        </p:nvSpPr>
        <p:spPr>
          <a:xfrm>
            <a:off x="1214179" y="640121"/>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B044B9D-380D-F38D-FA62-BF19F62FAD16}"/>
              </a:ext>
            </a:extLst>
          </p:cNvPr>
          <p:cNvSpPr txBox="1"/>
          <p:nvPr/>
        </p:nvSpPr>
        <p:spPr>
          <a:xfrm>
            <a:off x="942307" y="1437882"/>
            <a:ext cx="10632413" cy="5262979"/>
          </a:xfrm>
          <a:prstGeom prst="rect">
            <a:avLst/>
          </a:prstGeom>
          <a:noFill/>
        </p:spPr>
        <p:txBody>
          <a:bodyPr wrap="square" rtlCol="0">
            <a:spAutoFit/>
          </a:bodyPr>
          <a:lstStyle/>
          <a:p>
            <a:pPr>
              <a:buNone/>
            </a:pPr>
            <a:r>
              <a:rPr lang="en-US" sz="2400" i="1"/>
              <a:t>Balancing Return and Risk</a:t>
            </a:r>
            <a:endParaRPr lang="en-US" sz="2400"/>
          </a:p>
          <a:p>
            <a:r>
              <a:rPr lang="en-US" sz="2400" b="1">
                <a:solidFill>
                  <a:srgbClr val="F58221"/>
                </a:solidFill>
              </a:rPr>
              <a:t>2.Empirical Approach to Finding the Optimal Mix</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Practical vs. Theoretical</a:t>
            </a:r>
            <a:r>
              <a:rPr lang="en-US" sz="2400">
                <a:solidFill>
                  <a:srgbClr val="00AEEF"/>
                </a:solidFill>
              </a:rPr>
              <a:t>: </a:t>
            </a:r>
            <a:r>
              <a:rPr lang="en-US" sz="2400"/>
              <a:t>While finance theory gives insight into tax benefits and costs of distress, in practice, firms often adopt a trial-and-error or </a:t>
            </a:r>
            <a:r>
              <a:rPr lang="en-US" sz="2400" i="1"/>
              <a:t>empirical</a:t>
            </a:r>
            <a:r>
              <a:rPr lang="en-US" sz="2400"/>
              <a:t> approach.</a:t>
            </a:r>
          </a:p>
          <a:p>
            <a:pPr marL="800100" lvl="1" indent="-342900">
              <a:buFont typeface="Arial" panose="020B0604020202020204" pitchFamily="34" charset="0"/>
              <a:buChar char="•"/>
            </a:pPr>
            <a:r>
              <a:rPr lang="en-US" sz="2400" b="1">
                <a:solidFill>
                  <a:srgbClr val="FF0000"/>
                </a:solidFill>
              </a:rPr>
              <a:t>What They Monitor</a:t>
            </a:r>
            <a:r>
              <a:rPr lang="en-US" sz="2400">
                <a:solidFill>
                  <a:srgbClr val="FF0000"/>
                </a:solidFill>
              </a:rPr>
              <a:t>:</a:t>
            </a:r>
          </a:p>
          <a:p>
            <a:pPr marL="1143000" lvl="2" indent="-228600">
              <a:buFont typeface="+mj-lt"/>
              <a:buAutoNum type="arabicPeriod"/>
            </a:pPr>
            <a:r>
              <a:rPr lang="en-US" sz="2400" b="1">
                <a:solidFill>
                  <a:srgbClr val="00AEEF"/>
                </a:solidFill>
              </a:rPr>
              <a:t>Stock Price Performance</a:t>
            </a:r>
            <a:r>
              <a:rPr lang="en-US" sz="2400">
                <a:solidFill>
                  <a:srgbClr val="00AEEF"/>
                </a:solidFill>
              </a:rPr>
              <a:t>: </a:t>
            </a:r>
            <a:r>
              <a:rPr lang="en-US" sz="2400"/>
              <a:t>If a leveraged buyback or other restructuring leads to a sustained rise in stock price, it may suggest that the new structure is favorable.</a:t>
            </a:r>
          </a:p>
          <a:p>
            <a:pPr marL="1143000" lvl="2" indent="-228600">
              <a:buFont typeface="+mj-lt"/>
              <a:buAutoNum type="arabicPeriod"/>
            </a:pPr>
            <a:r>
              <a:rPr lang="en-US" sz="2400" b="1">
                <a:solidFill>
                  <a:srgbClr val="00AEEF"/>
                </a:solidFill>
              </a:rPr>
              <a:t>Credit Ratings</a:t>
            </a:r>
            <a:r>
              <a:rPr lang="en-US" sz="2400">
                <a:solidFill>
                  <a:srgbClr val="00AEEF"/>
                </a:solidFill>
              </a:rPr>
              <a:t>: </a:t>
            </a:r>
            <a:r>
              <a:rPr lang="en-US" sz="2400"/>
              <a:t>A drop in credit rating implies higher future interest costs and signals that debt usage may be too high.</a:t>
            </a:r>
          </a:p>
          <a:p>
            <a:pPr marL="1143000" lvl="2" indent="-228600">
              <a:buFont typeface="+mj-lt"/>
              <a:buAutoNum type="arabicPeriod"/>
            </a:pPr>
            <a:r>
              <a:rPr lang="en-US" sz="2400" b="1">
                <a:solidFill>
                  <a:srgbClr val="00AEEF"/>
                </a:solidFill>
              </a:rPr>
              <a:t>Capital Market Reactions</a:t>
            </a:r>
            <a:r>
              <a:rPr lang="en-US" sz="2400">
                <a:solidFill>
                  <a:srgbClr val="00AEEF"/>
                </a:solidFill>
              </a:rPr>
              <a:t>: </a:t>
            </a:r>
            <a:r>
              <a:rPr lang="en-US" sz="2400"/>
              <a:t>Investor and analyst feedback can guide management on whether their leverage policy is perceived as too risky or too conservative.</a:t>
            </a:r>
          </a:p>
        </p:txBody>
      </p:sp>
      <p:pic>
        <p:nvPicPr>
          <p:cNvPr id="7" name="Graphic 21">
            <a:extLst>
              <a:ext uri="{FF2B5EF4-FFF2-40B4-BE49-F238E27FC236}">
                <a16:creationId xmlns:a16="http://schemas.microsoft.com/office/drawing/2014/main" id="{C71F86EF-4D76-C71D-C891-04AE93A3109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9588231"/>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ED5B8-BC2E-12F8-5494-64B1A84795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742FCD-C3E4-4C0A-431A-41D7C1A02692}"/>
              </a:ext>
            </a:extLst>
          </p:cNvPr>
          <p:cNvSpPr/>
          <p:nvPr/>
        </p:nvSpPr>
        <p:spPr>
          <a:xfrm>
            <a:off x="617279" y="1685494"/>
            <a:ext cx="11151387" cy="502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0EEF67-21AD-A9A3-F848-1A6DC6EE9E70}"/>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Determining the Optimal Capital Structure </a:t>
            </a:r>
          </a:p>
        </p:txBody>
      </p:sp>
      <p:sp>
        <p:nvSpPr>
          <p:cNvPr id="5" name="Rectangle 4">
            <a:extLst>
              <a:ext uri="{FF2B5EF4-FFF2-40B4-BE49-F238E27FC236}">
                <a16:creationId xmlns:a16="http://schemas.microsoft.com/office/drawing/2014/main" id="{A44C3FF0-6889-BF6C-6B94-F295092E8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29DCA5-CA88-AC3D-78A0-9D3BCB1BAC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CAB5A9-985A-E135-FE3C-D4E354E5552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199B35D-6BC4-2442-2A54-BF15A13311C6}"/>
              </a:ext>
            </a:extLst>
          </p:cNvPr>
          <p:cNvSpPr txBox="1"/>
          <p:nvPr/>
        </p:nvSpPr>
        <p:spPr>
          <a:xfrm>
            <a:off x="872597" y="2095405"/>
            <a:ext cx="7686187" cy="4524315"/>
          </a:xfrm>
          <a:prstGeom prst="rect">
            <a:avLst/>
          </a:prstGeom>
          <a:noFill/>
        </p:spPr>
        <p:txBody>
          <a:bodyPr wrap="square" rtlCol="0">
            <a:spAutoFit/>
          </a:bodyPr>
          <a:lstStyle/>
          <a:p>
            <a:pPr>
              <a:buNone/>
            </a:pPr>
            <a:r>
              <a:rPr lang="en-US" sz="2400" i="1">
                <a:solidFill>
                  <a:srgbClr val="203E5F"/>
                </a:solidFill>
              </a:rPr>
              <a:t>Balancing Return and Risk</a:t>
            </a:r>
            <a:endParaRPr lang="en-US" sz="2400">
              <a:solidFill>
                <a:srgbClr val="203E5F"/>
              </a:solidFill>
            </a:endParaRPr>
          </a:p>
          <a:p>
            <a:r>
              <a:rPr lang="en-US" sz="2400" b="1">
                <a:solidFill>
                  <a:srgbClr val="F58221"/>
                </a:solidFill>
              </a:rPr>
              <a:t>3.Target Ratio Influenced by History and Benchmarks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Historical Experience</a:t>
            </a:r>
            <a:r>
              <a:rPr lang="en-US" sz="2400">
                <a:solidFill>
                  <a:srgbClr val="00AEEF"/>
                </a:solidFill>
              </a:rPr>
              <a:t>: </a:t>
            </a:r>
            <a:r>
              <a:rPr lang="en-US" sz="2400"/>
              <a:t>Each firm has its own track record of how well it managed debt during economic cycles, which informs current decisions.</a:t>
            </a:r>
          </a:p>
          <a:p>
            <a:pPr marL="800100" lvl="1" indent="-342900">
              <a:buFont typeface="Arial" panose="020B0604020202020204" pitchFamily="34" charset="0"/>
              <a:buChar char="•"/>
            </a:pPr>
            <a:r>
              <a:rPr lang="en-US" sz="2400" b="1">
                <a:solidFill>
                  <a:srgbClr val="00AEEF"/>
                </a:solidFill>
              </a:rPr>
              <a:t>Industry and Competitor Benchmarks</a:t>
            </a:r>
            <a:r>
              <a:rPr lang="en-US" sz="2400">
                <a:solidFill>
                  <a:srgbClr val="00AEEF"/>
                </a:solidFill>
              </a:rPr>
              <a:t>: </a:t>
            </a:r>
            <a:r>
              <a:rPr lang="en-US" sz="2400"/>
              <a:t>Observing how peers in the same sector structure their financing can help set “norms” or target ranges for the debt-to-equity ratio.</a:t>
            </a:r>
          </a:p>
          <a:p>
            <a:pPr marL="800100" lvl="1" indent="-342900">
              <a:buFont typeface="Arial" panose="020B0604020202020204" pitchFamily="34" charset="0"/>
              <a:buChar char="•"/>
            </a:pPr>
            <a:r>
              <a:rPr lang="en-US" sz="2400" b="1">
                <a:solidFill>
                  <a:srgbClr val="00AEEF"/>
                </a:solidFill>
              </a:rPr>
              <a:t>Dynamic Nature</a:t>
            </a:r>
            <a:r>
              <a:rPr lang="en-US" sz="2400">
                <a:solidFill>
                  <a:srgbClr val="00AEEF"/>
                </a:solidFill>
              </a:rPr>
              <a:t>: </a:t>
            </a:r>
            <a:r>
              <a:rPr lang="en-US" sz="2400"/>
              <a:t>This target often adjusts over time with changes in market conditions, internal strategy, and industry outlook.</a:t>
            </a:r>
          </a:p>
        </p:txBody>
      </p:sp>
      <p:pic>
        <p:nvPicPr>
          <p:cNvPr id="7" name="Graphic 21">
            <a:extLst>
              <a:ext uri="{FF2B5EF4-FFF2-40B4-BE49-F238E27FC236}">
                <a16:creationId xmlns:a16="http://schemas.microsoft.com/office/drawing/2014/main" id="{E075821A-F4F1-B503-19F7-DCAE63ABBB7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clock and charts&#10;&#10;AI-generated content may be incorrect.">
            <a:extLst>
              <a:ext uri="{FF2B5EF4-FFF2-40B4-BE49-F238E27FC236}">
                <a16:creationId xmlns:a16="http://schemas.microsoft.com/office/drawing/2014/main" id="{BBDFAE0B-0168-C7B0-8C9B-9498130A3C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784" y="2292387"/>
            <a:ext cx="3123618" cy="4119880"/>
          </a:xfrm>
          <a:prstGeom prst="rect">
            <a:avLst/>
          </a:prstGeom>
        </p:spPr>
      </p:pic>
    </p:spTree>
    <p:extLst>
      <p:ext uri="{BB962C8B-B14F-4D97-AF65-F5344CB8AC3E}">
        <p14:creationId xmlns:p14="http://schemas.microsoft.com/office/powerpoint/2010/main" val="235012390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5B2AF-5B4D-6528-FF40-91C9732669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3F4879-C079-E3A4-CFDC-7E1CF9E11CA6}"/>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0133BE2-0119-8AE6-F7C1-B7ED63F75645}"/>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Determining the Optimal Capital Structure </a:t>
            </a:r>
          </a:p>
        </p:txBody>
      </p:sp>
      <p:sp>
        <p:nvSpPr>
          <p:cNvPr id="5" name="Rectangle 4">
            <a:extLst>
              <a:ext uri="{FF2B5EF4-FFF2-40B4-BE49-F238E27FC236}">
                <a16:creationId xmlns:a16="http://schemas.microsoft.com/office/drawing/2014/main" id="{93ED6803-BF83-04B8-1033-B9691C71AB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034CB8-3F59-0BB0-7A81-38FAB964D57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CDC5CB-553E-550B-DC4B-2DBA5D7941C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14C30A7-0846-2C08-1236-F8C9A68D14D1}"/>
              </a:ext>
            </a:extLst>
          </p:cNvPr>
          <p:cNvSpPr txBox="1"/>
          <p:nvPr/>
        </p:nvSpPr>
        <p:spPr>
          <a:xfrm>
            <a:off x="872597" y="2095405"/>
            <a:ext cx="7677043" cy="4154984"/>
          </a:xfrm>
          <a:prstGeom prst="rect">
            <a:avLst/>
          </a:prstGeom>
          <a:noFill/>
        </p:spPr>
        <p:txBody>
          <a:bodyPr wrap="square" rtlCol="0">
            <a:spAutoFit/>
          </a:bodyPr>
          <a:lstStyle/>
          <a:p>
            <a:pPr>
              <a:buNone/>
            </a:pPr>
            <a:r>
              <a:rPr lang="en-US" sz="2400" i="1">
                <a:solidFill>
                  <a:srgbClr val="203E5F"/>
                </a:solidFill>
              </a:rPr>
              <a:t>Balancing Return and Risk</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Value Maximization</a:t>
            </a:r>
            <a:r>
              <a:rPr lang="en-US" sz="2400">
                <a:solidFill>
                  <a:srgbClr val="00AEEF"/>
                </a:solidFill>
              </a:rPr>
              <a:t>: </a:t>
            </a:r>
            <a:r>
              <a:rPr lang="en-US" sz="2400"/>
              <a:t>Finding the right debt-equity mix can lower the firm’s cost of capital, boosting the firm’s valuation.</a:t>
            </a:r>
          </a:p>
          <a:p>
            <a:pPr>
              <a:buFont typeface="Arial" panose="020B0604020202020204" pitchFamily="34" charset="0"/>
              <a:buChar char="•"/>
            </a:pPr>
            <a:r>
              <a:rPr lang="en-US" sz="2400" b="1">
                <a:solidFill>
                  <a:srgbClr val="00AEEF"/>
                </a:solidFill>
              </a:rPr>
              <a:t>Risk Management</a:t>
            </a:r>
            <a:r>
              <a:rPr lang="en-US" sz="2400">
                <a:solidFill>
                  <a:srgbClr val="00AEEF"/>
                </a:solidFill>
              </a:rPr>
              <a:t>: </a:t>
            </a:r>
            <a:r>
              <a:rPr lang="en-US" sz="2400"/>
              <a:t>Over-leveraging can push a company toward default in downturns, while under-leveraging may miss out on the tax advantages and lower-cost financing of debt.</a:t>
            </a:r>
          </a:p>
          <a:p>
            <a:pPr>
              <a:buFont typeface="Arial" panose="020B0604020202020204" pitchFamily="34" charset="0"/>
              <a:buChar char="•"/>
            </a:pPr>
            <a:r>
              <a:rPr lang="en-US" sz="2400" b="1">
                <a:solidFill>
                  <a:srgbClr val="00AEEF"/>
                </a:solidFill>
              </a:rPr>
              <a:t>Strategic Clarity</a:t>
            </a:r>
            <a:r>
              <a:rPr lang="en-US" sz="2400">
                <a:solidFill>
                  <a:srgbClr val="00AEEF"/>
                </a:solidFill>
              </a:rPr>
              <a:t>: </a:t>
            </a:r>
            <a:r>
              <a:rPr lang="en-US" sz="2400"/>
              <a:t>A well-defined target ratio helps managers make consistent financing decisions aligned with long-term shareholder interests.</a:t>
            </a:r>
          </a:p>
        </p:txBody>
      </p:sp>
      <p:pic>
        <p:nvPicPr>
          <p:cNvPr id="7" name="Graphic 21">
            <a:extLst>
              <a:ext uri="{FF2B5EF4-FFF2-40B4-BE49-F238E27FC236}">
                <a16:creationId xmlns:a16="http://schemas.microsoft.com/office/drawing/2014/main" id="{C918D208-51C9-8418-7C21-C6588F29F48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scale with charts and graphs&#10;&#10;AI-generated content may be incorrect.">
            <a:extLst>
              <a:ext uri="{FF2B5EF4-FFF2-40B4-BE49-F238E27FC236}">
                <a16:creationId xmlns:a16="http://schemas.microsoft.com/office/drawing/2014/main" id="{3D3356BD-A593-5422-417A-4066EC8E0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9640" y="2292388"/>
            <a:ext cx="3134360" cy="3779227"/>
          </a:xfrm>
          <a:prstGeom prst="rect">
            <a:avLst/>
          </a:prstGeom>
        </p:spPr>
      </p:pic>
    </p:spTree>
    <p:extLst>
      <p:ext uri="{BB962C8B-B14F-4D97-AF65-F5344CB8AC3E}">
        <p14:creationId xmlns:p14="http://schemas.microsoft.com/office/powerpoint/2010/main" val="273683210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70152-6616-DEA8-9EB6-9D43ECA72B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B195FC-4AB8-52F3-776E-DAE23B298FE0}"/>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50CA-8851-C68E-6735-AA06A390A861}"/>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Structure Theories </a:t>
            </a:r>
          </a:p>
        </p:txBody>
      </p:sp>
      <p:sp>
        <p:nvSpPr>
          <p:cNvPr id="5" name="Rectangle 4">
            <a:extLst>
              <a:ext uri="{FF2B5EF4-FFF2-40B4-BE49-F238E27FC236}">
                <a16:creationId xmlns:a16="http://schemas.microsoft.com/office/drawing/2014/main" id="{0124AC1E-D2F6-F6A6-C26F-5586D5E39B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A42017-0A12-56FB-246B-1537215AE75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6C3B41-13D4-5D9C-D88A-1335E618406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3B84E83-B232-C925-C830-84F4F749A930}"/>
              </a:ext>
            </a:extLst>
          </p:cNvPr>
          <p:cNvSpPr txBox="1"/>
          <p:nvPr/>
        </p:nvSpPr>
        <p:spPr>
          <a:xfrm>
            <a:off x="872597" y="2095405"/>
            <a:ext cx="7512451" cy="4154984"/>
          </a:xfrm>
          <a:prstGeom prst="rect">
            <a:avLst/>
          </a:prstGeom>
          <a:noFill/>
        </p:spPr>
        <p:txBody>
          <a:bodyPr wrap="square" rtlCol="0">
            <a:spAutoFit/>
          </a:bodyPr>
          <a:lstStyle/>
          <a:p>
            <a:pPr>
              <a:buNone/>
            </a:pPr>
            <a:r>
              <a:rPr lang="en-US" sz="2400" i="1">
                <a:solidFill>
                  <a:srgbClr val="203E5F"/>
                </a:solidFill>
              </a:rPr>
              <a:t>Theoretical Foundations</a:t>
            </a:r>
            <a:endParaRPr lang="en-US" sz="2400">
              <a:solidFill>
                <a:srgbClr val="203E5F"/>
              </a:solidFill>
            </a:endParaRPr>
          </a:p>
          <a:p>
            <a:pPr>
              <a:buFont typeface="+mj-lt"/>
              <a:buAutoNum type="arabicPeriod"/>
            </a:pPr>
            <a:r>
              <a:rPr lang="en-US" sz="2400" b="1">
                <a:solidFill>
                  <a:srgbClr val="F58221"/>
                </a:solidFill>
              </a:rPr>
              <a:t>Tax-Based Models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Basic Idea</a:t>
            </a:r>
            <a:r>
              <a:rPr lang="en-US" sz="2400"/>
              <a:t>: Stemming from the work of Modigliani and Miller (M&amp;M) with </a:t>
            </a:r>
            <a:r>
              <a:rPr lang="en-US" sz="2400" b="1">
                <a:solidFill>
                  <a:srgbClr val="00AEEF"/>
                </a:solidFill>
              </a:rPr>
              <a:t>corporate taxes</a:t>
            </a:r>
            <a:r>
              <a:rPr lang="en-US" sz="2400">
                <a:solidFill>
                  <a:srgbClr val="00AEEF"/>
                </a:solidFill>
              </a:rPr>
              <a:t>, </a:t>
            </a:r>
            <a:r>
              <a:rPr lang="en-US" sz="2400"/>
              <a:t>these models suggest that </a:t>
            </a:r>
            <a:r>
              <a:rPr lang="en-US" sz="2400" b="1">
                <a:solidFill>
                  <a:srgbClr val="00AEEF"/>
                </a:solidFill>
              </a:rPr>
              <a:t>debt</a:t>
            </a:r>
            <a:r>
              <a:rPr lang="en-US" sz="2400"/>
              <a:t> can create </a:t>
            </a:r>
            <a:r>
              <a:rPr lang="en-US" sz="2400" b="1">
                <a:solidFill>
                  <a:srgbClr val="00AEEF"/>
                </a:solidFill>
              </a:rPr>
              <a:t>value</a:t>
            </a:r>
            <a:r>
              <a:rPr lang="en-US" sz="2400"/>
              <a:t> for the firm because interest payments are tax-deductible. This “tax shield” lowers the firm’s overall cost of capital.</a:t>
            </a:r>
          </a:p>
          <a:p>
            <a:pPr marL="800100" lvl="1" indent="-342900">
              <a:buFont typeface="Arial" panose="020B0604020202020204" pitchFamily="34" charset="0"/>
              <a:buChar char="•"/>
            </a:pPr>
            <a:r>
              <a:rPr lang="en-US" sz="2400" b="1">
                <a:solidFill>
                  <a:srgbClr val="00AEEF"/>
                </a:solidFill>
              </a:rPr>
              <a:t>Real-World Extension</a:t>
            </a:r>
            <a:r>
              <a:rPr lang="en-US" sz="2400">
                <a:solidFill>
                  <a:srgbClr val="00AEEF"/>
                </a:solidFill>
              </a:rPr>
              <a:t>: </a:t>
            </a:r>
            <a:r>
              <a:rPr lang="en-US" sz="2400"/>
              <a:t>In practice, the pure M&amp;M model is modified to include </a:t>
            </a:r>
            <a:r>
              <a:rPr lang="en-US" sz="2400" b="1">
                <a:solidFill>
                  <a:srgbClr val="00AEEF"/>
                </a:solidFill>
              </a:rPr>
              <a:t>personal taxes</a:t>
            </a:r>
            <a:r>
              <a:rPr lang="en-US" sz="2400">
                <a:solidFill>
                  <a:srgbClr val="00AEEF"/>
                </a:solidFill>
              </a:rPr>
              <a:t>, </a:t>
            </a:r>
            <a:r>
              <a:rPr lang="en-US" sz="2400"/>
              <a:t>the possibility of </a:t>
            </a:r>
            <a:r>
              <a:rPr lang="en-US" sz="2400" b="1">
                <a:solidFill>
                  <a:srgbClr val="00AEEF"/>
                </a:solidFill>
              </a:rPr>
              <a:t>bankruptcy</a:t>
            </a:r>
            <a:r>
              <a:rPr lang="en-US" sz="2400">
                <a:solidFill>
                  <a:srgbClr val="00AEEF"/>
                </a:solidFill>
              </a:rPr>
              <a:t>, </a:t>
            </a:r>
            <a:r>
              <a:rPr lang="en-US" sz="2400"/>
              <a:t>and other market frictions.</a:t>
            </a:r>
          </a:p>
        </p:txBody>
      </p:sp>
      <p:pic>
        <p:nvPicPr>
          <p:cNvPr id="7" name="Graphic 21">
            <a:extLst>
              <a:ext uri="{FF2B5EF4-FFF2-40B4-BE49-F238E27FC236}">
                <a16:creationId xmlns:a16="http://schemas.microsoft.com/office/drawing/2014/main" id="{5F589657-D1F1-B304-C46B-FC0F8812D22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tax&#10;&#10;AI-generated content may be incorrect.">
            <a:extLst>
              <a:ext uri="{FF2B5EF4-FFF2-40B4-BE49-F238E27FC236}">
                <a16:creationId xmlns:a16="http://schemas.microsoft.com/office/drawing/2014/main" id="{7CD5BF31-C4C4-6D6E-ACA0-F599FC88B3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5047" y="2432303"/>
            <a:ext cx="3189673" cy="3818085"/>
          </a:xfrm>
          <a:prstGeom prst="rect">
            <a:avLst/>
          </a:prstGeom>
        </p:spPr>
      </p:pic>
    </p:spTree>
    <p:extLst>
      <p:ext uri="{BB962C8B-B14F-4D97-AF65-F5344CB8AC3E}">
        <p14:creationId xmlns:p14="http://schemas.microsoft.com/office/powerpoint/2010/main" val="1234206697"/>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E0662-2C82-6317-104C-AC793DDE4A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88E276-89F2-382E-9FB8-36C4966D995A}"/>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E931BB-9073-6852-6021-5ED3C4E452D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Structure Theories </a:t>
            </a:r>
          </a:p>
        </p:txBody>
      </p:sp>
      <p:sp>
        <p:nvSpPr>
          <p:cNvPr id="5" name="Rectangle 4">
            <a:extLst>
              <a:ext uri="{FF2B5EF4-FFF2-40B4-BE49-F238E27FC236}">
                <a16:creationId xmlns:a16="http://schemas.microsoft.com/office/drawing/2014/main" id="{39A0F3FB-E050-D157-B0E7-FFBAE713D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4430ED-DA7A-F3BF-826F-152BA36352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A42871-CEC0-16AF-EA3B-1DC16EF1436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846365A-395C-C57C-F031-96A69390300B}"/>
              </a:ext>
            </a:extLst>
          </p:cNvPr>
          <p:cNvSpPr txBox="1"/>
          <p:nvPr/>
        </p:nvSpPr>
        <p:spPr>
          <a:xfrm>
            <a:off x="872597" y="2095405"/>
            <a:ext cx="6918091" cy="3785652"/>
          </a:xfrm>
          <a:prstGeom prst="rect">
            <a:avLst/>
          </a:prstGeom>
          <a:noFill/>
        </p:spPr>
        <p:txBody>
          <a:bodyPr wrap="square" rtlCol="0">
            <a:spAutoFit/>
          </a:bodyPr>
          <a:lstStyle/>
          <a:p>
            <a:pPr>
              <a:buNone/>
            </a:pPr>
            <a:r>
              <a:rPr lang="en-US" sz="2400" i="1">
                <a:solidFill>
                  <a:srgbClr val="203E5F"/>
                </a:solidFill>
              </a:rPr>
              <a:t>Theoretical Foundations</a:t>
            </a:r>
            <a:endParaRPr lang="en-US" sz="2400">
              <a:solidFill>
                <a:srgbClr val="203E5F"/>
              </a:solidFill>
            </a:endParaRPr>
          </a:p>
          <a:p>
            <a:r>
              <a:rPr lang="en-US" sz="2400" b="1">
                <a:solidFill>
                  <a:srgbClr val="F58221"/>
                </a:solidFill>
              </a:rPr>
              <a:t>2.Trade-Off Theory</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Key Insight</a:t>
            </a:r>
            <a:r>
              <a:rPr lang="en-US" sz="2400">
                <a:solidFill>
                  <a:srgbClr val="00AEEF"/>
                </a:solidFill>
              </a:rPr>
              <a:t>: </a:t>
            </a:r>
            <a:r>
              <a:rPr lang="en-US" sz="2400"/>
              <a:t>Firms balance the </a:t>
            </a:r>
            <a:r>
              <a:rPr lang="en-US" sz="2400" b="1">
                <a:solidFill>
                  <a:srgbClr val="00AEEF"/>
                </a:solidFill>
              </a:rPr>
              <a:t>tax benefits</a:t>
            </a:r>
            <a:r>
              <a:rPr lang="en-US" sz="2400">
                <a:solidFill>
                  <a:srgbClr val="00AEEF"/>
                </a:solidFill>
              </a:rPr>
              <a:t> </a:t>
            </a:r>
            <a:r>
              <a:rPr lang="en-US" sz="2400"/>
              <a:t>of additional debt against the </a:t>
            </a:r>
            <a:r>
              <a:rPr lang="en-US" sz="2400" b="1">
                <a:solidFill>
                  <a:srgbClr val="00AEEF"/>
                </a:solidFill>
              </a:rPr>
              <a:t>potential costs</a:t>
            </a:r>
            <a:r>
              <a:rPr lang="en-US" sz="2400">
                <a:solidFill>
                  <a:srgbClr val="00AEEF"/>
                </a:solidFill>
              </a:rPr>
              <a:t> </a:t>
            </a:r>
            <a:r>
              <a:rPr lang="en-US" sz="2400"/>
              <a:t>of financial distress.</a:t>
            </a:r>
          </a:p>
          <a:p>
            <a:pPr marL="800100" lvl="1" indent="-342900">
              <a:buFont typeface="Arial" panose="020B0604020202020204" pitchFamily="34" charset="0"/>
              <a:buChar char="•"/>
            </a:pPr>
            <a:r>
              <a:rPr lang="en-US" sz="2400" b="1">
                <a:solidFill>
                  <a:srgbClr val="00AEEF"/>
                </a:solidFill>
              </a:rPr>
              <a:t>Optimal Leverage</a:t>
            </a:r>
            <a:r>
              <a:rPr lang="en-US" sz="2400">
                <a:solidFill>
                  <a:srgbClr val="00AEEF"/>
                </a:solidFill>
              </a:rPr>
              <a:t>: </a:t>
            </a:r>
            <a:r>
              <a:rPr lang="en-US" sz="2400"/>
              <a:t>The firm’s goal is to choose a debt level such that the incremental tax benefit from one more dollar of debt equals the incremental expected cost of distress.</a:t>
            </a:r>
          </a:p>
          <a:p>
            <a:endParaRPr lang="en-US" sz="2400"/>
          </a:p>
        </p:txBody>
      </p:sp>
      <p:pic>
        <p:nvPicPr>
          <p:cNvPr id="7" name="Graphic 21">
            <a:extLst>
              <a:ext uri="{FF2B5EF4-FFF2-40B4-BE49-F238E27FC236}">
                <a16:creationId xmlns:a16="http://schemas.microsoft.com/office/drawing/2014/main" id="{373DD5EC-CCD1-598D-E5B1-1A86F13FC5D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alance scale with a few different types of objects&#10;&#10;AI-generated content may be incorrect.">
            <a:extLst>
              <a:ext uri="{FF2B5EF4-FFF2-40B4-BE49-F238E27FC236}">
                <a16:creationId xmlns:a16="http://schemas.microsoft.com/office/drawing/2014/main" id="{B0572287-1AA2-CC62-CB96-D3D86ED81D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0687" y="2191804"/>
            <a:ext cx="3784033" cy="3785653"/>
          </a:xfrm>
          <a:prstGeom prst="rect">
            <a:avLst/>
          </a:prstGeom>
        </p:spPr>
      </p:pic>
    </p:spTree>
    <p:extLst>
      <p:ext uri="{BB962C8B-B14F-4D97-AF65-F5344CB8AC3E}">
        <p14:creationId xmlns:p14="http://schemas.microsoft.com/office/powerpoint/2010/main" val="4007699674"/>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74515-E219-265A-2FB7-4F7D1A3351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6E4F73-DFB9-ADC6-0DB2-2B36AC6BDE8B}"/>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EB55C6-F569-F249-F1B4-3512838D40B5}"/>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Structure Theories </a:t>
            </a:r>
          </a:p>
        </p:txBody>
      </p:sp>
      <p:sp>
        <p:nvSpPr>
          <p:cNvPr id="5" name="Rectangle 4">
            <a:extLst>
              <a:ext uri="{FF2B5EF4-FFF2-40B4-BE49-F238E27FC236}">
                <a16:creationId xmlns:a16="http://schemas.microsoft.com/office/drawing/2014/main" id="{8952B65B-98DE-CF03-3F2D-C9D04AFF56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60D887-231A-5BCD-EA56-9E5CE26472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899A16-CCFE-BF4A-4328-A3CB77EC81B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1A468565-F855-57C1-D332-7A2BAD6E6F98}"/>
              </a:ext>
            </a:extLst>
          </p:cNvPr>
          <p:cNvSpPr txBox="1"/>
          <p:nvPr/>
        </p:nvSpPr>
        <p:spPr>
          <a:xfrm>
            <a:off x="872597" y="2095405"/>
            <a:ext cx="7210699" cy="4154984"/>
          </a:xfrm>
          <a:prstGeom prst="rect">
            <a:avLst/>
          </a:prstGeom>
          <a:noFill/>
        </p:spPr>
        <p:txBody>
          <a:bodyPr wrap="square" rtlCol="0">
            <a:spAutoFit/>
          </a:bodyPr>
          <a:lstStyle/>
          <a:p>
            <a:pPr>
              <a:buNone/>
            </a:pPr>
            <a:r>
              <a:rPr lang="en-US" sz="2400" i="1">
                <a:solidFill>
                  <a:srgbClr val="203E5F"/>
                </a:solidFill>
              </a:rPr>
              <a:t>Theoretical Foundations</a:t>
            </a:r>
            <a:endParaRPr lang="en-US" sz="2400">
              <a:solidFill>
                <a:srgbClr val="203E5F"/>
              </a:solidFill>
            </a:endParaRPr>
          </a:p>
          <a:p>
            <a:r>
              <a:rPr lang="en-US" sz="2400" b="1">
                <a:solidFill>
                  <a:srgbClr val="F58221"/>
                </a:solidFill>
              </a:rPr>
              <a:t>3.Signaling Theory</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Information Asymmetry</a:t>
            </a:r>
            <a:r>
              <a:rPr lang="en-US" sz="2400">
                <a:solidFill>
                  <a:srgbClr val="00AEEF"/>
                </a:solidFill>
              </a:rPr>
              <a:t>: </a:t>
            </a:r>
            <a:r>
              <a:rPr lang="en-US" sz="2400"/>
              <a:t>Managers typically know more about a firm’s prospects than outside investors.</a:t>
            </a:r>
          </a:p>
          <a:p>
            <a:pPr marL="800100" lvl="1" indent="-342900">
              <a:buFont typeface="Arial" panose="020B0604020202020204" pitchFamily="34" charset="0"/>
              <a:buChar char="•"/>
            </a:pPr>
            <a:r>
              <a:rPr lang="en-US" sz="2400" b="1">
                <a:solidFill>
                  <a:srgbClr val="00AEEF"/>
                </a:solidFill>
              </a:rPr>
              <a:t>Leverage as a Signal</a:t>
            </a:r>
            <a:r>
              <a:rPr lang="en-US" sz="2400">
                <a:solidFill>
                  <a:srgbClr val="00AEEF"/>
                </a:solidFill>
              </a:rPr>
              <a:t>: </a:t>
            </a:r>
            <a:r>
              <a:rPr lang="en-US" sz="2400"/>
              <a:t>By taking on debt, management may </a:t>
            </a:r>
            <a:r>
              <a:rPr lang="en-US" sz="2400" b="1">
                <a:solidFill>
                  <a:srgbClr val="00AEEF"/>
                </a:solidFill>
              </a:rPr>
              <a:t>signal confidence</a:t>
            </a:r>
            <a:r>
              <a:rPr lang="en-US" sz="2400">
                <a:solidFill>
                  <a:srgbClr val="00AEEF"/>
                </a:solidFill>
              </a:rPr>
              <a:t> </a:t>
            </a:r>
            <a:r>
              <a:rPr lang="en-US" sz="2400"/>
              <a:t>in future cash flows (they expect to handle interest payments). Conversely, avoiding debt or issuing new equity could imply uncertainty about future earnings.</a:t>
            </a:r>
          </a:p>
        </p:txBody>
      </p:sp>
      <p:pic>
        <p:nvPicPr>
          <p:cNvPr id="7" name="Graphic 21">
            <a:extLst>
              <a:ext uri="{FF2B5EF4-FFF2-40B4-BE49-F238E27FC236}">
                <a16:creationId xmlns:a16="http://schemas.microsoft.com/office/drawing/2014/main" id="{A5108748-58D0-C46F-BEDF-E2E18244918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holding a sign&#10;&#10;AI-generated content may be incorrect.">
            <a:extLst>
              <a:ext uri="{FF2B5EF4-FFF2-40B4-BE49-F238E27FC236}">
                <a16:creationId xmlns:a16="http://schemas.microsoft.com/office/drawing/2014/main" id="{FD475D04-C6F5-110F-4A6F-3335097A4C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1116" y="1882478"/>
            <a:ext cx="3553605" cy="4387812"/>
          </a:xfrm>
          <a:prstGeom prst="rect">
            <a:avLst/>
          </a:prstGeom>
        </p:spPr>
      </p:pic>
    </p:spTree>
    <p:extLst>
      <p:ext uri="{BB962C8B-B14F-4D97-AF65-F5344CB8AC3E}">
        <p14:creationId xmlns:p14="http://schemas.microsoft.com/office/powerpoint/2010/main" val="406570701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1B107-6309-2B4C-70EC-D1B251D85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4BE05D-3581-184E-3C5C-12013909CC16}"/>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6CDA97-D23C-6E90-A6D8-90356119AD0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Structure Theories </a:t>
            </a:r>
          </a:p>
        </p:txBody>
      </p:sp>
      <p:sp>
        <p:nvSpPr>
          <p:cNvPr id="5" name="Rectangle 4">
            <a:extLst>
              <a:ext uri="{FF2B5EF4-FFF2-40B4-BE49-F238E27FC236}">
                <a16:creationId xmlns:a16="http://schemas.microsoft.com/office/drawing/2014/main" id="{30C8D49C-F8FA-E63C-AB88-F234ED2A69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C57ED9-370C-8015-6A3D-C1A2B68924A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37D6C0-7F9A-E5BA-3CA6-FE38D0CAE72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FCF5868-50E2-5461-3929-0E500DF7EB98}"/>
              </a:ext>
            </a:extLst>
          </p:cNvPr>
          <p:cNvSpPr txBox="1"/>
          <p:nvPr/>
        </p:nvSpPr>
        <p:spPr>
          <a:xfrm>
            <a:off x="872597" y="2095405"/>
            <a:ext cx="6369451" cy="3785652"/>
          </a:xfrm>
          <a:prstGeom prst="rect">
            <a:avLst/>
          </a:prstGeom>
          <a:noFill/>
        </p:spPr>
        <p:txBody>
          <a:bodyPr wrap="square" rtlCol="0">
            <a:spAutoFit/>
          </a:bodyPr>
          <a:lstStyle/>
          <a:p>
            <a:pPr>
              <a:buNone/>
            </a:pPr>
            <a:r>
              <a:rPr lang="en-US" sz="2400" i="1">
                <a:solidFill>
                  <a:srgbClr val="203E5F"/>
                </a:solidFill>
              </a:rPr>
              <a:t>Theoretical Foundations</a:t>
            </a:r>
            <a:endParaRPr lang="en-US" sz="2400">
              <a:solidFill>
                <a:srgbClr val="203E5F"/>
              </a:solidFill>
            </a:endParaRPr>
          </a:p>
          <a:p>
            <a:r>
              <a:rPr lang="en-US" sz="2400" b="1">
                <a:solidFill>
                  <a:srgbClr val="F58221"/>
                </a:solidFill>
              </a:rPr>
              <a:t>4.Pecking Order Hypothesis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Preference Hierarchy</a:t>
            </a:r>
            <a:r>
              <a:rPr lang="en-US" sz="2400">
                <a:solidFill>
                  <a:srgbClr val="00AEEF"/>
                </a:solidFill>
              </a:rPr>
              <a:t>: </a:t>
            </a:r>
            <a:r>
              <a:rPr lang="en-US" sz="2400"/>
              <a:t>Firms prefer to use</a:t>
            </a:r>
            <a:r>
              <a:rPr lang="en-US" sz="2400">
                <a:solidFill>
                  <a:srgbClr val="00AEEF"/>
                </a:solidFill>
              </a:rPr>
              <a:t> </a:t>
            </a:r>
            <a:r>
              <a:rPr lang="en-US" sz="2400" b="1">
                <a:solidFill>
                  <a:srgbClr val="00AEEF"/>
                </a:solidFill>
              </a:rPr>
              <a:t>internal funds (retained earnings)</a:t>
            </a:r>
            <a:r>
              <a:rPr lang="en-US" sz="2400">
                <a:solidFill>
                  <a:srgbClr val="00AEEF"/>
                </a:solidFill>
              </a:rPr>
              <a:t> </a:t>
            </a:r>
            <a:r>
              <a:rPr lang="en-US" sz="2400"/>
              <a:t>first, then </a:t>
            </a:r>
            <a:r>
              <a:rPr lang="en-US" sz="2400" b="1">
                <a:solidFill>
                  <a:srgbClr val="00AEEF"/>
                </a:solidFill>
              </a:rPr>
              <a:t>debt</a:t>
            </a:r>
            <a:r>
              <a:rPr lang="en-US" sz="2400">
                <a:solidFill>
                  <a:srgbClr val="00AEEF"/>
                </a:solidFill>
              </a:rPr>
              <a:t>, </a:t>
            </a:r>
            <a:r>
              <a:rPr lang="en-US" sz="2400"/>
              <a:t>and issue </a:t>
            </a:r>
            <a:r>
              <a:rPr lang="en-US" sz="2400" b="1">
                <a:solidFill>
                  <a:srgbClr val="00AEEF"/>
                </a:solidFill>
              </a:rPr>
              <a:t>equity</a:t>
            </a:r>
            <a:r>
              <a:rPr lang="en-US" sz="2400"/>
              <a:t> as a last resort.</a:t>
            </a:r>
          </a:p>
          <a:p>
            <a:pPr marL="800100" lvl="1" indent="-342900">
              <a:buFont typeface="Arial" panose="020B0604020202020204" pitchFamily="34" charset="0"/>
              <a:buChar char="•"/>
            </a:pPr>
            <a:r>
              <a:rPr lang="en-US" sz="2400" b="1">
                <a:solidFill>
                  <a:srgbClr val="00AEEF"/>
                </a:solidFill>
              </a:rPr>
              <a:t>Reasoning</a:t>
            </a:r>
            <a:r>
              <a:rPr lang="en-US" sz="2400"/>
              <a:t>: Issuing equity can be viewed negatively by the market—investors may interpret an equity issue as a sign the firm’s stock is overvalued or that its outlook is riskier.</a:t>
            </a:r>
          </a:p>
        </p:txBody>
      </p:sp>
      <p:pic>
        <p:nvPicPr>
          <p:cNvPr id="7" name="Graphic 21">
            <a:extLst>
              <a:ext uri="{FF2B5EF4-FFF2-40B4-BE49-F238E27FC236}">
                <a16:creationId xmlns:a16="http://schemas.microsoft.com/office/drawing/2014/main" id="{A12DA346-F95C-BD80-CB7D-3C854C50F10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structure&#10;&#10;AI-generated content may be incorrect.">
            <a:extLst>
              <a:ext uri="{FF2B5EF4-FFF2-40B4-BE49-F238E27FC236}">
                <a16:creationId xmlns:a16="http://schemas.microsoft.com/office/drawing/2014/main" id="{DB98561E-4DFC-DFAB-0383-D2EB64A138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5071" y="2439504"/>
            <a:ext cx="3379650" cy="3693307"/>
          </a:xfrm>
          <a:prstGeom prst="rect">
            <a:avLst/>
          </a:prstGeom>
        </p:spPr>
      </p:pic>
    </p:spTree>
    <p:extLst>
      <p:ext uri="{BB962C8B-B14F-4D97-AF65-F5344CB8AC3E}">
        <p14:creationId xmlns:p14="http://schemas.microsoft.com/office/powerpoint/2010/main" val="2911804095"/>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D3020-F6C5-6788-A7B6-6CBC6D6229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25F752-62B7-3954-741C-32988CDF32F6}"/>
              </a:ext>
            </a:extLst>
          </p:cNvPr>
          <p:cNvSpPr/>
          <p:nvPr/>
        </p:nvSpPr>
        <p:spPr>
          <a:xfrm>
            <a:off x="617279" y="1281082"/>
            <a:ext cx="11151387" cy="53079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58B6232-0964-D433-2C37-0AB1538696D8}"/>
              </a:ext>
            </a:extLst>
          </p:cNvPr>
          <p:cNvSpPr txBox="1"/>
          <p:nvPr/>
        </p:nvSpPr>
        <p:spPr>
          <a:xfrm>
            <a:off x="2516041" y="760328"/>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Structure Theories </a:t>
            </a:r>
          </a:p>
        </p:txBody>
      </p:sp>
      <p:sp>
        <p:nvSpPr>
          <p:cNvPr id="5" name="Rectangle 4">
            <a:extLst>
              <a:ext uri="{FF2B5EF4-FFF2-40B4-BE49-F238E27FC236}">
                <a16:creationId xmlns:a16="http://schemas.microsoft.com/office/drawing/2014/main" id="{2310FA0A-B0B1-01D6-0055-61F2091185D8}"/>
              </a:ext>
            </a:extLst>
          </p:cNvPr>
          <p:cNvSpPr/>
          <p:nvPr/>
        </p:nvSpPr>
        <p:spPr>
          <a:xfrm>
            <a:off x="942308" y="6153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77A927-E022-F631-0145-40B45D87B3BC}"/>
              </a:ext>
            </a:extLst>
          </p:cNvPr>
          <p:cNvSpPr txBox="1"/>
          <p:nvPr/>
        </p:nvSpPr>
        <p:spPr>
          <a:xfrm>
            <a:off x="1111584" y="65593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2D181F-91DE-CD02-51C1-6C1ABDA54737}"/>
              </a:ext>
            </a:extLst>
          </p:cNvPr>
          <p:cNvSpPr txBox="1"/>
          <p:nvPr/>
        </p:nvSpPr>
        <p:spPr>
          <a:xfrm>
            <a:off x="1214179" y="91174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E0277A7-55AD-6CF9-D757-A9A008C2E28D}"/>
              </a:ext>
            </a:extLst>
          </p:cNvPr>
          <p:cNvSpPr txBox="1"/>
          <p:nvPr/>
        </p:nvSpPr>
        <p:spPr>
          <a:xfrm>
            <a:off x="942309" y="1680099"/>
            <a:ext cx="7323868" cy="4893647"/>
          </a:xfrm>
          <a:prstGeom prst="rect">
            <a:avLst/>
          </a:prstGeom>
          <a:noFill/>
        </p:spPr>
        <p:txBody>
          <a:bodyPr wrap="square" rtlCol="0">
            <a:spAutoFit/>
          </a:bodyPr>
          <a:lstStyle/>
          <a:p>
            <a:pPr>
              <a:buNone/>
            </a:pPr>
            <a:r>
              <a:rPr lang="en-US" sz="2400" i="1">
                <a:solidFill>
                  <a:srgbClr val="203E5F"/>
                </a:solidFill>
              </a:rPr>
              <a:t>Theoretical Foundations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Guiding Financing Choices</a:t>
            </a:r>
            <a:r>
              <a:rPr lang="en-US" sz="2400">
                <a:solidFill>
                  <a:srgbClr val="00AEEF"/>
                </a:solidFill>
              </a:rPr>
              <a:t>: </a:t>
            </a:r>
            <a:r>
              <a:rPr lang="en-US" sz="2400"/>
              <a:t>These theories offer different lenses for understanding how and</a:t>
            </a:r>
            <a:r>
              <a:rPr lang="en-US" sz="2400">
                <a:solidFill>
                  <a:srgbClr val="00AEEF"/>
                </a:solidFill>
              </a:rPr>
              <a:t> </a:t>
            </a:r>
            <a:r>
              <a:rPr lang="en-US" sz="2400" b="1">
                <a:solidFill>
                  <a:srgbClr val="00AEEF"/>
                </a:solidFill>
              </a:rPr>
              <a:t>why</a:t>
            </a:r>
            <a:r>
              <a:rPr lang="en-US" sz="2400">
                <a:solidFill>
                  <a:srgbClr val="00AEEF"/>
                </a:solidFill>
              </a:rPr>
              <a:t> </a:t>
            </a:r>
            <a:r>
              <a:rPr lang="en-US" sz="2400"/>
              <a:t>companies select their mix of debt and equity.</a:t>
            </a:r>
          </a:p>
          <a:p>
            <a:pPr>
              <a:buFont typeface="Arial" panose="020B0604020202020204" pitchFamily="34" charset="0"/>
              <a:buChar char="•"/>
            </a:pPr>
            <a:r>
              <a:rPr lang="en-US" sz="2400" b="1">
                <a:solidFill>
                  <a:srgbClr val="00AEEF"/>
                </a:solidFill>
              </a:rPr>
              <a:t>Practical Application</a:t>
            </a:r>
            <a:r>
              <a:rPr lang="en-US" sz="2400">
                <a:solidFill>
                  <a:srgbClr val="00AEEF"/>
                </a:solidFill>
              </a:rPr>
              <a:t>: </a:t>
            </a:r>
            <a:r>
              <a:rPr lang="en-US" sz="2400"/>
              <a:t>Real-world firms often use a </a:t>
            </a:r>
            <a:r>
              <a:rPr lang="en-US" sz="2400" b="1">
                <a:solidFill>
                  <a:srgbClr val="00AEEF"/>
                </a:solidFill>
              </a:rPr>
              <a:t>blend</a:t>
            </a:r>
            <a:r>
              <a:rPr lang="en-US" sz="2400"/>
              <a:t> of these theories—balancing tax advantages, signaling effects, industry norms, and management’s desire to avoid financial distress.</a:t>
            </a:r>
          </a:p>
          <a:p>
            <a:pPr>
              <a:buFont typeface="Arial" panose="020B0604020202020204" pitchFamily="34" charset="0"/>
              <a:buChar char="•"/>
            </a:pPr>
            <a:r>
              <a:rPr lang="en-US" sz="2400" b="1">
                <a:solidFill>
                  <a:srgbClr val="00AEEF"/>
                </a:solidFill>
              </a:rPr>
              <a:t>Investor Implications</a:t>
            </a:r>
            <a:r>
              <a:rPr lang="en-US" sz="2400">
                <a:solidFill>
                  <a:srgbClr val="00AEEF"/>
                </a:solidFill>
              </a:rPr>
              <a:t>: </a:t>
            </a:r>
            <a:r>
              <a:rPr lang="en-US" sz="2400"/>
              <a:t>By examining a firm’s leverage policy through these frameworks, investors can gain insights into management’s view of the company’s </a:t>
            </a:r>
            <a:r>
              <a:rPr lang="en-US" sz="2400" b="1">
                <a:solidFill>
                  <a:srgbClr val="00AEEF"/>
                </a:solidFill>
              </a:rPr>
              <a:t>risk</a:t>
            </a:r>
            <a:r>
              <a:rPr lang="en-US" sz="2400"/>
              <a:t> and </a:t>
            </a:r>
            <a:r>
              <a:rPr lang="en-US" sz="2400" b="1">
                <a:solidFill>
                  <a:srgbClr val="00AEEF"/>
                </a:solidFill>
              </a:rPr>
              <a:t>growth prospects</a:t>
            </a:r>
            <a:r>
              <a:rPr lang="en-US" sz="2400">
                <a:solidFill>
                  <a:srgbClr val="00AEEF"/>
                </a:solidFill>
              </a:rPr>
              <a:t>.</a:t>
            </a:r>
          </a:p>
        </p:txBody>
      </p:sp>
      <p:pic>
        <p:nvPicPr>
          <p:cNvPr id="7" name="Graphic 21">
            <a:extLst>
              <a:ext uri="{FF2B5EF4-FFF2-40B4-BE49-F238E27FC236}">
                <a16:creationId xmlns:a16="http://schemas.microsoft.com/office/drawing/2014/main" id="{6B3B58FC-1FBA-5B2C-F43B-EDE47B81A5A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uzzle piece surrounded by different symbols&#10;&#10;AI-generated content may be incorrect.">
            <a:extLst>
              <a:ext uri="{FF2B5EF4-FFF2-40B4-BE49-F238E27FC236}">
                <a16:creationId xmlns:a16="http://schemas.microsoft.com/office/drawing/2014/main" id="{895FB92A-921F-4C82-8504-311F18ECBF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66177" y="2011032"/>
            <a:ext cx="3308544" cy="4353192"/>
          </a:xfrm>
          <a:prstGeom prst="rect">
            <a:avLst/>
          </a:prstGeom>
        </p:spPr>
      </p:pic>
    </p:spTree>
    <p:extLst>
      <p:ext uri="{BB962C8B-B14F-4D97-AF65-F5344CB8AC3E}">
        <p14:creationId xmlns:p14="http://schemas.microsoft.com/office/powerpoint/2010/main" val="282354557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59448-0B29-13B7-9414-6551DDFA56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A55DB-D1B2-5641-36E8-E88C355AB984}"/>
              </a:ext>
            </a:extLst>
          </p:cNvPr>
          <p:cNvSpPr/>
          <p:nvPr/>
        </p:nvSpPr>
        <p:spPr>
          <a:xfrm>
            <a:off x="617279" y="1385884"/>
            <a:ext cx="11151387" cy="5389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879222-3E30-CA2E-E0EA-16398ED8B6CA}"/>
              </a:ext>
            </a:extLst>
          </p:cNvPr>
          <p:cNvSpPr txBox="1"/>
          <p:nvPr/>
        </p:nvSpPr>
        <p:spPr>
          <a:xfrm>
            <a:off x="2420347" y="849744"/>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Taxes </a:t>
            </a:r>
          </a:p>
        </p:txBody>
      </p:sp>
      <p:sp>
        <p:nvSpPr>
          <p:cNvPr id="5" name="Rectangle 4">
            <a:extLst>
              <a:ext uri="{FF2B5EF4-FFF2-40B4-BE49-F238E27FC236}">
                <a16:creationId xmlns:a16="http://schemas.microsoft.com/office/drawing/2014/main" id="{ACBA1B3F-ADA0-A254-DEE2-F25C0BA81C6E}"/>
              </a:ext>
            </a:extLst>
          </p:cNvPr>
          <p:cNvSpPr/>
          <p:nvPr/>
        </p:nvSpPr>
        <p:spPr>
          <a:xfrm>
            <a:off x="942308" y="6245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FDF3EF-525C-2647-9553-73E692CB2897}"/>
              </a:ext>
            </a:extLst>
          </p:cNvPr>
          <p:cNvSpPr txBox="1"/>
          <p:nvPr/>
        </p:nvSpPr>
        <p:spPr>
          <a:xfrm>
            <a:off x="1111584" y="66507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8246F1-946B-9CC7-3374-3790026FB171}"/>
              </a:ext>
            </a:extLst>
          </p:cNvPr>
          <p:cNvSpPr txBox="1"/>
          <p:nvPr/>
        </p:nvSpPr>
        <p:spPr>
          <a:xfrm>
            <a:off x="1214179" y="920893"/>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1D5A096-D767-097F-AAFE-7379641665CA}"/>
              </a:ext>
            </a:extLst>
          </p:cNvPr>
          <p:cNvSpPr txBox="1"/>
          <p:nvPr/>
        </p:nvSpPr>
        <p:spPr>
          <a:xfrm>
            <a:off x="762869" y="1786963"/>
            <a:ext cx="7960507" cy="4524315"/>
          </a:xfrm>
          <a:prstGeom prst="rect">
            <a:avLst/>
          </a:prstGeom>
          <a:noFill/>
        </p:spPr>
        <p:txBody>
          <a:bodyPr wrap="square" rtlCol="0">
            <a:spAutoFit/>
          </a:bodyPr>
          <a:lstStyle/>
          <a:p>
            <a:pPr>
              <a:buNone/>
            </a:pPr>
            <a:r>
              <a:rPr lang="en-US" sz="2400" i="1">
                <a:solidFill>
                  <a:srgbClr val="203E5F"/>
                </a:solidFill>
              </a:rPr>
              <a:t>Debt Tax Shield</a:t>
            </a:r>
            <a:endParaRPr lang="en-US" sz="2400">
              <a:solidFill>
                <a:srgbClr val="203E5F"/>
              </a:solidFill>
            </a:endParaRPr>
          </a:p>
          <a:p>
            <a:pPr>
              <a:buFont typeface="+mj-lt"/>
              <a:buAutoNum type="arabicPeriod"/>
            </a:pPr>
            <a:r>
              <a:rPr lang="en-US" sz="2400" b="1">
                <a:solidFill>
                  <a:srgbClr val="F58221"/>
                </a:solidFill>
              </a:rPr>
              <a:t>Interest Expense and the Tax Benefit</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Mechanism</a:t>
            </a:r>
            <a:r>
              <a:rPr lang="en-US" sz="2400">
                <a:solidFill>
                  <a:srgbClr val="00AEEF"/>
                </a:solidFill>
              </a:rPr>
              <a:t>: </a:t>
            </a:r>
            <a:r>
              <a:rPr lang="en-US" sz="2400"/>
              <a:t>When a firm pays interest on debt, that interest payment is generally</a:t>
            </a:r>
            <a:r>
              <a:rPr lang="en-US" sz="2400">
                <a:solidFill>
                  <a:srgbClr val="00AEEF"/>
                </a:solidFill>
              </a:rPr>
              <a:t> </a:t>
            </a:r>
            <a:r>
              <a:rPr lang="en-US" sz="2400" b="1">
                <a:solidFill>
                  <a:srgbClr val="00AEEF"/>
                </a:solidFill>
              </a:rPr>
              <a:t>tax-deductible</a:t>
            </a:r>
            <a:r>
              <a:rPr lang="en-US" sz="2400">
                <a:solidFill>
                  <a:srgbClr val="00AEEF"/>
                </a:solidFill>
              </a:rPr>
              <a:t>,</a:t>
            </a:r>
            <a:r>
              <a:rPr lang="en-US" sz="2400"/>
              <a:t> lowering the firm’s taxable income.</a:t>
            </a:r>
          </a:p>
          <a:p>
            <a:pPr marL="800100" lvl="1" indent="-342900">
              <a:buFont typeface="Arial" panose="020B0604020202020204" pitchFamily="34" charset="0"/>
              <a:buChar char="•"/>
            </a:pPr>
            <a:r>
              <a:rPr lang="en-US" sz="2400" b="1">
                <a:solidFill>
                  <a:srgbClr val="00AEEF"/>
                </a:solidFill>
              </a:rPr>
              <a:t>Practical Effect</a:t>
            </a:r>
            <a:r>
              <a:rPr lang="en-US" sz="2400">
                <a:solidFill>
                  <a:srgbClr val="00AEEF"/>
                </a:solidFill>
              </a:rPr>
              <a:t>: </a:t>
            </a:r>
            <a:r>
              <a:rPr lang="en-US" sz="2400"/>
              <a:t>If a company’s profit is taxed at, say, 30%, then every dollar of deductible interest effectively provides a 30-cent reduction in taxes (assuming there’s sufficient taxable income to offset).</a:t>
            </a:r>
          </a:p>
          <a:p>
            <a:pPr marL="800100" lvl="1" indent="-342900">
              <a:buFont typeface="Arial" panose="020B0604020202020204" pitchFamily="34" charset="0"/>
              <a:buChar char="•"/>
            </a:pPr>
            <a:r>
              <a:rPr lang="en-US" sz="2400" b="1">
                <a:solidFill>
                  <a:srgbClr val="00AEEF"/>
                </a:solidFill>
              </a:rPr>
              <a:t>Implication</a:t>
            </a:r>
            <a:r>
              <a:rPr lang="en-US" sz="2400">
                <a:solidFill>
                  <a:srgbClr val="00AEEF"/>
                </a:solidFill>
              </a:rPr>
              <a:t>: </a:t>
            </a:r>
            <a:r>
              <a:rPr lang="en-US" sz="2400"/>
              <a:t>This “tax shield” can make debt a more </a:t>
            </a:r>
            <a:r>
              <a:rPr lang="en-US" sz="2400" b="1">
                <a:solidFill>
                  <a:srgbClr val="00AEEF"/>
                </a:solidFill>
              </a:rPr>
              <a:t>cost-effective</a:t>
            </a:r>
            <a:r>
              <a:rPr lang="en-US" sz="2400"/>
              <a:t> way to raise capital compared to equity, which does not produce a similar tax deduction.</a:t>
            </a:r>
          </a:p>
        </p:txBody>
      </p:sp>
      <p:pic>
        <p:nvPicPr>
          <p:cNvPr id="7" name="Graphic 21">
            <a:extLst>
              <a:ext uri="{FF2B5EF4-FFF2-40B4-BE49-F238E27FC236}">
                <a16:creationId xmlns:a16="http://schemas.microsoft.com/office/drawing/2014/main" id="{BB70478B-C8B5-918C-3077-E406A8243C7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tax protection&#10;&#10;AI-generated content may be incorrect.">
            <a:extLst>
              <a:ext uri="{FF2B5EF4-FFF2-40B4-BE49-F238E27FC236}">
                <a16:creationId xmlns:a16="http://schemas.microsoft.com/office/drawing/2014/main" id="{AEF36975-2BB2-F3DC-A474-74093C689F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3375" y="2340864"/>
            <a:ext cx="2851345" cy="3983334"/>
          </a:xfrm>
          <a:prstGeom prst="rect">
            <a:avLst/>
          </a:prstGeom>
        </p:spPr>
      </p:pic>
    </p:spTree>
    <p:extLst>
      <p:ext uri="{BB962C8B-B14F-4D97-AF65-F5344CB8AC3E}">
        <p14:creationId xmlns:p14="http://schemas.microsoft.com/office/powerpoint/2010/main" val="774942374"/>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5F139-E22D-82B7-FC0D-D6BDF0C4FE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219698-47AA-53F2-A329-0685FF9BE4B4}"/>
              </a:ext>
            </a:extLst>
          </p:cNvPr>
          <p:cNvSpPr/>
          <p:nvPr/>
        </p:nvSpPr>
        <p:spPr>
          <a:xfrm>
            <a:off x="617279" y="1226660"/>
            <a:ext cx="11151387" cy="5549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A537FE-3D35-1DC8-8D3F-D74AAF1B622E}"/>
              </a:ext>
            </a:extLst>
          </p:cNvPr>
          <p:cNvSpPr txBox="1"/>
          <p:nvPr/>
        </p:nvSpPr>
        <p:spPr>
          <a:xfrm>
            <a:off x="2420347" y="703440"/>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Taxes </a:t>
            </a:r>
          </a:p>
        </p:txBody>
      </p:sp>
      <p:sp>
        <p:nvSpPr>
          <p:cNvPr id="5" name="Rectangle 4">
            <a:extLst>
              <a:ext uri="{FF2B5EF4-FFF2-40B4-BE49-F238E27FC236}">
                <a16:creationId xmlns:a16="http://schemas.microsoft.com/office/drawing/2014/main" id="{CFC4C16A-20D4-8023-CB58-FD061A74A845}"/>
              </a:ext>
            </a:extLst>
          </p:cNvPr>
          <p:cNvSpPr/>
          <p:nvPr/>
        </p:nvSpPr>
        <p:spPr>
          <a:xfrm>
            <a:off x="942308" y="3593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1A6279-06D1-2508-B745-9BDEB7FFFC50}"/>
              </a:ext>
            </a:extLst>
          </p:cNvPr>
          <p:cNvSpPr txBox="1"/>
          <p:nvPr/>
        </p:nvSpPr>
        <p:spPr>
          <a:xfrm>
            <a:off x="1111584" y="399902"/>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96A324-7AB8-69D1-9FCF-C82A70FB3434}"/>
              </a:ext>
            </a:extLst>
          </p:cNvPr>
          <p:cNvSpPr txBox="1"/>
          <p:nvPr/>
        </p:nvSpPr>
        <p:spPr>
          <a:xfrm>
            <a:off x="1214179" y="6557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71FCEFF-F05A-1120-A10C-A861DDB0CE29}"/>
              </a:ext>
            </a:extLst>
          </p:cNvPr>
          <p:cNvSpPr txBox="1"/>
          <p:nvPr/>
        </p:nvSpPr>
        <p:spPr>
          <a:xfrm>
            <a:off x="726293" y="1512518"/>
            <a:ext cx="8033659" cy="5262979"/>
          </a:xfrm>
          <a:prstGeom prst="rect">
            <a:avLst/>
          </a:prstGeom>
          <a:noFill/>
        </p:spPr>
        <p:txBody>
          <a:bodyPr wrap="square" rtlCol="0">
            <a:spAutoFit/>
          </a:bodyPr>
          <a:lstStyle/>
          <a:p>
            <a:pPr>
              <a:buNone/>
            </a:pPr>
            <a:r>
              <a:rPr lang="en-US" sz="2400" i="1">
                <a:solidFill>
                  <a:srgbClr val="203E5F"/>
                </a:solidFill>
              </a:rPr>
              <a:t>Debt Tax Shield</a:t>
            </a:r>
            <a:endParaRPr lang="en-US" sz="2400">
              <a:solidFill>
                <a:srgbClr val="203E5F"/>
              </a:solidFill>
            </a:endParaRPr>
          </a:p>
          <a:p>
            <a:r>
              <a:rPr lang="en-US" sz="2400" b="1">
                <a:solidFill>
                  <a:srgbClr val="F58221"/>
                </a:solidFill>
              </a:rPr>
              <a:t>2.Modigliani–Miller (M&amp;M) with Corporate Taxes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Original M&amp;M Proposition</a:t>
            </a:r>
            <a:r>
              <a:rPr lang="en-US" sz="2400">
                <a:solidFill>
                  <a:srgbClr val="00AEEF"/>
                </a:solidFill>
              </a:rPr>
              <a:t> </a:t>
            </a:r>
            <a:r>
              <a:rPr lang="en-US" sz="2400"/>
              <a:t>(without taxes) posited that capital structure is irrelevant in a perfect market; however, once </a:t>
            </a:r>
            <a:r>
              <a:rPr lang="en-US" sz="2400" b="1">
                <a:solidFill>
                  <a:srgbClr val="00AEEF"/>
                </a:solidFill>
              </a:rPr>
              <a:t>corporate taxes</a:t>
            </a:r>
            <a:r>
              <a:rPr lang="en-US" sz="2400">
                <a:solidFill>
                  <a:srgbClr val="00AEEF"/>
                </a:solidFill>
              </a:rPr>
              <a:t> </a:t>
            </a:r>
            <a:r>
              <a:rPr lang="en-US" sz="2400"/>
              <a:t>are considered, debt financing can </a:t>
            </a:r>
            <a:r>
              <a:rPr lang="en-US" sz="2400" b="1">
                <a:solidFill>
                  <a:srgbClr val="00AEEF"/>
                </a:solidFill>
              </a:rPr>
              <a:t>increase firm value</a:t>
            </a:r>
            <a:r>
              <a:rPr lang="en-US" sz="2400">
                <a:solidFill>
                  <a:srgbClr val="00AEEF"/>
                </a:solidFill>
              </a:rPr>
              <a:t> </a:t>
            </a:r>
            <a:r>
              <a:rPr lang="en-US" sz="2400"/>
              <a:t>because of the interest deduction.</a:t>
            </a:r>
          </a:p>
          <a:p>
            <a:pPr marL="800100" lvl="1" indent="-342900">
              <a:buFont typeface="Arial" panose="020B0604020202020204" pitchFamily="34" charset="0"/>
              <a:buChar char="•"/>
            </a:pPr>
            <a:r>
              <a:rPr lang="en-US" sz="2400" b="1">
                <a:solidFill>
                  <a:srgbClr val="00AEEF"/>
                </a:solidFill>
              </a:rPr>
              <a:t>Value Enhancement</a:t>
            </a:r>
            <a:r>
              <a:rPr lang="en-US" sz="2400">
                <a:solidFill>
                  <a:srgbClr val="00AEEF"/>
                </a:solidFill>
              </a:rPr>
              <a:t>: </a:t>
            </a:r>
            <a:r>
              <a:rPr lang="en-US" sz="2400"/>
              <a:t>The value of a levered firm can be thought of as the value of an all-equity firm </a:t>
            </a:r>
            <a:r>
              <a:rPr lang="en-US" sz="2400" b="1"/>
              <a:t>plus</a:t>
            </a:r>
            <a:r>
              <a:rPr lang="en-US" sz="2400"/>
              <a:t> the present value of the tax shield on debt.</a:t>
            </a:r>
          </a:p>
          <a:p>
            <a:pPr marL="800100" lvl="1" indent="-342900">
              <a:buFont typeface="Arial" panose="020B0604020202020204" pitchFamily="34" charset="0"/>
              <a:buChar char="•"/>
            </a:pPr>
            <a:r>
              <a:rPr lang="en-US" sz="2400" b="1">
                <a:solidFill>
                  <a:srgbClr val="00AEEF"/>
                </a:solidFill>
              </a:rPr>
              <a:t>Real-World Significance</a:t>
            </a:r>
            <a:r>
              <a:rPr lang="en-US" sz="2400">
                <a:solidFill>
                  <a:srgbClr val="00AEEF"/>
                </a:solidFill>
              </a:rPr>
              <a:t>: </a:t>
            </a:r>
            <a:r>
              <a:rPr lang="en-US" sz="2400"/>
              <a:t>Although actual companies face other costs and market imperfections, the </a:t>
            </a:r>
            <a:r>
              <a:rPr lang="en-US" sz="2400" b="1">
                <a:solidFill>
                  <a:srgbClr val="00AEEF"/>
                </a:solidFill>
              </a:rPr>
              <a:t>tax advantage</a:t>
            </a:r>
            <a:r>
              <a:rPr lang="en-US" sz="2400"/>
              <a:t> of debt remains a central reason why many firms choose to have some leverage.</a:t>
            </a:r>
          </a:p>
        </p:txBody>
      </p:sp>
      <p:pic>
        <p:nvPicPr>
          <p:cNvPr id="7" name="Graphic 21">
            <a:extLst>
              <a:ext uri="{FF2B5EF4-FFF2-40B4-BE49-F238E27FC236}">
                <a16:creationId xmlns:a16="http://schemas.microsoft.com/office/drawing/2014/main" id="{20BC631F-E027-ED2B-3469-AD5DB34DC39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ue and white diagram with text and images&#10;&#10;AI-generated content may be incorrect.">
            <a:extLst>
              <a:ext uri="{FF2B5EF4-FFF2-40B4-BE49-F238E27FC236}">
                <a16:creationId xmlns:a16="http://schemas.microsoft.com/office/drawing/2014/main" id="{D40BD592-7F3C-8EE7-BC6E-958724B18F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59951" y="2184356"/>
            <a:ext cx="2814769" cy="4253019"/>
          </a:xfrm>
          <a:prstGeom prst="rect">
            <a:avLst/>
          </a:prstGeom>
        </p:spPr>
      </p:pic>
    </p:spTree>
    <p:extLst>
      <p:ext uri="{BB962C8B-B14F-4D97-AF65-F5344CB8AC3E}">
        <p14:creationId xmlns:p14="http://schemas.microsoft.com/office/powerpoint/2010/main" val="2891247707"/>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4806C-7BDB-3FD5-ADE6-BCA7D60400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E071D2-23BA-A2EF-CD20-DF7FF68B2BDA}"/>
              </a:ext>
            </a:extLst>
          </p:cNvPr>
          <p:cNvSpPr/>
          <p:nvPr/>
        </p:nvSpPr>
        <p:spPr>
          <a:xfrm>
            <a:off x="617279" y="1385884"/>
            <a:ext cx="11151387" cy="5389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522E67-57FC-E2DD-9E3C-349082033CB5}"/>
              </a:ext>
            </a:extLst>
          </p:cNvPr>
          <p:cNvSpPr txBox="1"/>
          <p:nvPr/>
        </p:nvSpPr>
        <p:spPr>
          <a:xfrm>
            <a:off x="2420347" y="849744"/>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Taxes </a:t>
            </a:r>
          </a:p>
        </p:txBody>
      </p:sp>
      <p:sp>
        <p:nvSpPr>
          <p:cNvPr id="5" name="Rectangle 4">
            <a:extLst>
              <a:ext uri="{FF2B5EF4-FFF2-40B4-BE49-F238E27FC236}">
                <a16:creationId xmlns:a16="http://schemas.microsoft.com/office/drawing/2014/main" id="{FDAB87FF-6CA0-DA68-0392-4358031691EE}"/>
              </a:ext>
            </a:extLst>
          </p:cNvPr>
          <p:cNvSpPr/>
          <p:nvPr/>
        </p:nvSpPr>
        <p:spPr>
          <a:xfrm>
            <a:off x="942308" y="6245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C893B8-33BB-C996-05A7-F3C9592F9C9C}"/>
              </a:ext>
            </a:extLst>
          </p:cNvPr>
          <p:cNvSpPr txBox="1"/>
          <p:nvPr/>
        </p:nvSpPr>
        <p:spPr>
          <a:xfrm>
            <a:off x="1111584" y="66507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E51D71-E0A0-783E-3741-B0E96D186177}"/>
              </a:ext>
            </a:extLst>
          </p:cNvPr>
          <p:cNvSpPr txBox="1"/>
          <p:nvPr/>
        </p:nvSpPr>
        <p:spPr>
          <a:xfrm>
            <a:off x="1214179" y="920893"/>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846CB1A-A8E6-4992-8809-4AD85A902986}"/>
              </a:ext>
            </a:extLst>
          </p:cNvPr>
          <p:cNvSpPr txBox="1"/>
          <p:nvPr/>
        </p:nvSpPr>
        <p:spPr>
          <a:xfrm>
            <a:off x="762869" y="1786963"/>
            <a:ext cx="7393579" cy="4893647"/>
          </a:xfrm>
          <a:prstGeom prst="rect">
            <a:avLst/>
          </a:prstGeom>
          <a:noFill/>
        </p:spPr>
        <p:txBody>
          <a:bodyPr wrap="square" rtlCol="0">
            <a:spAutoFit/>
          </a:bodyPr>
          <a:lstStyle/>
          <a:p>
            <a:pPr>
              <a:buNone/>
            </a:pPr>
            <a:r>
              <a:rPr lang="en-US" sz="2400" i="1">
                <a:solidFill>
                  <a:srgbClr val="203E5F"/>
                </a:solidFill>
              </a:rPr>
              <a:t>Debt Tax Shield</a:t>
            </a:r>
            <a:endParaRPr lang="en-US" sz="2400">
              <a:solidFill>
                <a:srgbClr val="203E5F"/>
              </a:solidFill>
            </a:endParaRPr>
          </a:p>
          <a:p>
            <a:r>
              <a:rPr lang="en-US" sz="2400" b="1">
                <a:solidFill>
                  <a:srgbClr val="F58221"/>
                </a:solidFill>
              </a:rPr>
              <a:t>3.Limitation: Bankruptcy Costs and Financial Distress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Excessive Debt</a:t>
            </a:r>
            <a:r>
              <a:rPr lang="en-US" sz="2400">
                <a:solidFill>
                  <a:srgbClr val="00AEEF"/>
                </a:solidFill>
              </a:rPr>
              <a:t>: </a:t>
            </a:r>
            <a:r>
              <a:rPr lang="en-US" sz="2400"/>
              <a:t>If a firm becomes over-leveraged, the </a:t>
            </a:r>
            <a:r>
              <a:rPr lang="en-US" sz="2400" b="1">
                <a:solidFill>
                  <a:srgbClr val="00AEEF"/>
                </a:solidFill>
              </a:rPr>
              <a:t>probability</a:t>
            </a:r>
            <a:r>
              <a:rPr lang="en-US" sz="2400"/>
              <a:t> and </a:t>
            </a:r>
            <a:r>
              <a:rPr lang="en-US" sz="2400" b="1">
                <a:solidFill>
                  <a:srgbClr val="00AEEF"/>
                </a:solidFill>
              </a:rPr>
              <a:t>cost</a:t>
            </a:r>
            <a:r>
              <a:rPr lang="en-US" sz="2400"/>
              <a:t> of financial distress (including potential bankruptcy) grow, which can more than </a:t>
            </a:r>
            <a:r>
              <a:rPr lang="en-US" sz="2400" b="1">
                <a:solidFill>
                  <a:srgbClr val="00AEEF"/>
                </a:solidFill>
              </a:rPr>
              <a:t>negate</a:t>
            </a:r>
            <a:r>
              <a:rPr lang="en-US" sz="2400"/>
              <a:t> the tax benefits of debt.</a:t>
            </a:r>
          </a:p>
          <a:p>
            <a:pPr marL="800100" lvl="1" indent="-342900">
              <a:buFont typeface="Arial" panose="020B0604020202020204" pitchFamily="34" charset="0"/>
              <a:buChar char="•"/>
            </a:pPr>
            <a:r>
              <a:rPr lang="en-US" sz="2400" b="1">
                <a:solidFill>
                  <a:srgbClr val="00AEEF"/>
                </a:solidFill>
              </a:rPr>
              <a:t>Offsetting Costs</a:t>
            </a:r>
            <a:r>
              <a:rPr lang="en-US" sz="2400">
                <a:solidFill>
                  <a:srgbClr val="00AEEF"/>
                </a:solidFill>
              </a:rPr>
              <a:t>: </a:t>
            </a:r>
            <a:r>
              <a:rPr lang="en-US" sz="2400"/>
              <a:t>These might include legal fees, business disruptions, restricted access to capital markets, and damage to the firm’s reputation.</a:t>
            </a:r>
          </a:p>
          <a:p>
            <a:pPr marL="800100" lvl="1" indent="-342900">
              <a:buFont typeface="Arial" panose="020B0604020202020204" pitchFamily="34" charset="0"/>
              <a:buChar char="•"/>
            </a:pPr>
            <a:r>
              <a:rPr lang="en-US" sz="2400" b="1">
                <a:solidFill>
                  <a:srgbClr val="00AEEF"/>
                </a:solidFill>
              </a:rPr>
              <a:t>Balancing Act</a:t>
            </a:r>
            <a:r>
              <a:rPr lang="en-US" sz="2400">
                <a:solidFill>
                  <a:srgbClr val="00AEEF"/>
                </a:solidFill>
              </a:rPr>
              <a:t>: </a:t>
            </a:r>
            <a:r>
              <a:rPr lang="en-US" sz="2400"/>
              <a:t>An optimal capital structure usually involves </a:t>
            </a:r>
            <a:r>
              <a:rPr lang="en-US" sz="2400" b="1">
                <a:solidFill>
                  <a:srgbClr val="00AEEF"/>
                </a:solidFill>
              </a:rPr>
              <a:t>some</a:t>
            </a:r>
            <a:r>
              <a:rPr lang="en-US" sz="2400"/>
              <a:t> debt to capture the tax shield but not so much that the firm’s risk of default becomes prohibitively high.</a:t>
            </a:r>
          </a:p>
        </p:txBody>
      </p:sp>
      <p:pic>
        <p:nvPicPr>
          <p:cNvPr id="7" name="Graphic 21">
            <a:extLst>
              <a:ext uri="{FF2B5EF4-FFF2-40B4-BE49-F238E27FC236}">
                <a16:creationId xmlns:a16="http://schemas.microsoft.com/office/drawing/2014/main" id="{C499DC4A-5327-7353-2921-5EF1F0BDC5F7}"/>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alance scale with text overlay&#10;&#10;AI-generated content may be incorrect.">
            <a:extLst>
              <a:ext uri="{FF2B5EF4-FFF2-40B4-BE49-F238E27FC236}">
                <a16:creationId xmlns:a16="http://schemas.microsoft.com/office/drawing/2014/main" id="{7D5A21C0-38CC-90EE-7A2C-CB44EACCF2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6448" y="2375014"/>
            <a:ext cx="3527478" cy="4010152"/>
          </a:xfrm>
          <a:prstGeom prst="rect">
            <a:avLst/>
          </a:prstGeom>
        </p:spPr>
      </p:pic>
    </p:spTree>
    <p:extLst>
      <p:ext uri="{BB962C8B-B14F-4D97-AF65-F5344CB8AC3E}">
        <p14:creationId xmlns:p14="http://schemas.microsoft.com/office/powerpoint/2010/main" val="1771355039"/>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35875-A7BA-F80B-9B07-F6CCFC30B7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9BBE2-8927-FF12-4E8D-95A6C4198A56}"/>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A2AD44-9CED-9B7F-1B0C-3FBEF28F6C4B}"/>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Taxes </a:t>
            </a:r>
          </a:p>
        </p:txBody>
      </p:sp>
      <p:sp>
        <p:nvSpPr>
          <p:cNvPr id="5" name="Rectangle 4">
            <a:extLst>
              <a:ext uri="{FF2B5EF4-FFF2-40B4-BE49-F238E27FC236}">
                <a16:creationId xmlns:a16="http://schemas.microsoft.com/office/drawing/2014/main" id="{E60D069B-EA01-B5ED-63E1-9423F794CA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7FE9F3-8B93-6F40-0658-0893820BBE1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048590-05D2-5584-257F-F34E641B15A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502F45E-4529-95E6-B582-98FCAB00D09B}"/>
              </a:ext>
            </a:extLst>
          </p:cNvPr>
          <p:cNvSpPr txBox="1"/>
          <p:nvPr/>
        </p:nvSpPr>
        <p:spPr>
          <a:xfrm>
            <a:off x="872597" y="2095405"/>
            <a:ext cx="7247275" cy="4524315"/>
          </a:xfrm>
          <a:prstGeom prst="rect">
            <a:avLst/>
          </a:prstGeom>
          <a:noFill/>
        </p:spPr>
        <p:txBody>
          <a:bodyPr wrap="square" rtlCol="0">
            <a:spAutoFit/>
          </a:bodyPr>
          <a:lstStyle/>
          <a:p>
            <a:pPr>
              <a:buNone/>
            </a:pPr>
            <a:r>
              <a:rPr lang="en-US" sz="2400" i="1">
                <a:solidFill>
                  <a:srgbClr val="203E5F"/>
                </a:solidFill>
              </a:rPr>
              <a:t>Debt Tax Shield</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Capital Structure Planning</a:t>
            </a:r>
            <a:r>
              <a:rPr lang="en-US" sz="2400">
                <a:solidFill>
                  <a:srgbClr val="00AEEF"/>
                </a:solidFill>
              </a:rPr>
              <a:t>: </a:t>
            </a:r>
            <a:r>
              <a:rPr lang="en-US" sz="2400"/>
              <a:t>The tax benefit of debt is a major incentive for firms to incorporate a </a:t>
            </a:r>
            <a:r>
              <a:rPr lang="en-US" sz="2400" b="1">
                <a:solidFill>
                  <a:srgbClr val="00AEEF"/>
                </a:solidFill>
              </a:rPr>
              <a:t>certain level</a:t>
            </a:r>
            <a:r>
              <a:rPr lang="en-US" sz="2400">
                <a:solidFill>
                  <a:srgbClr val="00AEEF"/>
                </a:solidFill>
              </a:rPr>
              <a:t> </a:t>
            </a:r>
            <a:r>
              <a:rPr lang="en-US" sz="2400"/>
              <a:t>of leverage.</a:t>
            </a:r>
          </a:p>
          <a:p>
            <a:pPr>
              <a:buFont typeface="Arial" panose="020B0604020202020204" pitchFamily="34" charset="0"/>
              <a:buChar char="•"/>
            </a:pPr>
            <a:r>
              <a:rPr lang="en-US" sz="2400" b="1">
                <a:solidFill>
                  <a:srgbClr val="00AEEF"/>
                </a:solidFill>
              </a:rPr>
              <a:t>Risk vs. Reward</a:t>
            </a:r>
            <a:r>
              <a:rPr lang="en-US" sz="2400">
                <a:solidFill>
                  <a:srgbClr val="00AEEF"/>
                </a:solidFill>
              </a:rPr>
              <a:t>: </a:t>
            </a:r>
            <a:r>
              <a:rPr lang="en-US" sz="2400"/>
              <a:t>While the tax shield can enhance firm value, management must weigh the </a:t>
            </a:r>
            <a:r>
              <a:rPr lang="en-US" sz="2400" b="1">
                <a:solidFill>
                  <a:srgbClr val="00AEEF"/>
                </a:solidFill>
              </a:rPr>
              <a:t>increased likelihood</a:t>
            </a:r>
            <a:r>
              <a:rPr lang="en-US" sz="2400">
                <a:solidFill>
                  <a:srgbClr val="00AEEF"/>
                </a:solidFill>
              </a:rPr>
              <a:t> </a:t>
            </a:r>
            <a:r>
              <a:rPr lang="en-US" sz="2400"/>
              <a:t>of distress when deciding how much debt to take on.</a:t>
            </a:r>
          </a:p>
          <a:p>
            <a:pPr>
              <a:buFont typeface="Arial" panose="020B0604020202020204" pitchFamily="34" charset="0"/>
              <a:buChar char="•"/>
            </a:pPr>
            <a:r>
              <a:rPr lang="en-US" sz="2400" b="1">
                <a:solidFill>
                  <a:srgbClr val="00AEEF"/>
                </a:solidFill>
              </a:rPr>
              <a:t>Long-Term Strategy</a:t>
            </a:r>
            <a:r>
              <a:rPr lang="en-US" sz="2400">
                <a:solidFill>
                  <a:srgbClr val="00AEEF"/>
                </a:solidFill>
              </a:rPr>
              <a:t>: </a:t>
            </a:r>
            <a:r>
              <a:rPr lang="en-US" sz="2400"/>
              <a:t>Successful firms often maintain a </a:t>
            </a:r>
            <a:r>
              <a:rPr lang="en-US" sz="2400" b="1">
                <a:solidFill>
                  <a:srgbClr val="00AEEF"/>
                </a:solidFill>
              </a:rPr>
              <a:t>target debt ratio</a:t>
            </a:r>
            <a:r>
              <a:rPr lang="en-US" sz="2400">
                <a:solidFill>
                  <a:srgbClr val="00AEEF"/>
                </a:solidFill>
              </a:rPr>
              <a:t> </a:t>
            </a:r>
            <a:r>
              <a:rPr lang="en-US" sz="2400"/>
              <a:t>that balances </a:t>
            </a:r>
            <a:r>
              <a:rPr lang="en-US" sz="2400" b="1">
                <a:solidFill>
                  <a:srgbClr val="00AEEF"/>
                </a:solidFill>
              </a:rPr>
              <a:t>tax advantages</a:t>
            </a:r>
            <a:r>
              <a:rPr lang="en-US" sz="2400">
                <a:solidFill>
                  <a:srgbClr val="00AEEF"/>
                </a:solidFill>
              </a:rPr>
              <a:t> </a:t>
            </a:r>
            <a:r>
              <a:rPr lang="en-US" sz="2400"/>
              <a:t>against </a:t>
            </a:r>
            <a:r>
              <a:rPr lang="en-US" sz="2400" b="1">
                <a:solidFill>
                  <a:srgbClr val="00AEEF"/>
                </a:solidFill>
              </a:rPr>
              <a:t>potential financial instability</a:t>
            </a:r>
            <a:r>
              <a:rPr lang="en-US" sz="2400">
                <a:solidFill>
                  <a:srgbClr val="00AEEF"/>
                </a:solidFill>
              </a:rPr>
              <a:t>, </a:t>
            </a:r>
            <a:r>
              <a:rPr lang="en-US" sz="2400"/>
              <a:t>optimizing their overall cost of capital.</a:t>
            </a:r>
          </a:p>
        </p:txBody>
      </p:sp>
      <p:pic>
        <p:nvPicPr>
          <p:cNvPr id="7" name="Graphic 21">
            <a:extLst>
              <a:ext uri="{FF2B5EF4-FFF2-40B4-BE49-F238E27FC236}">
                <a16:creationId xmlns:a16="http://schemas.microsoft.com/office/drawing/2014/main" id="{FF4EFF02-1B85-A5DD-6282-8BAC6392423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data&#10;&#10;AI-generated content may be incorrect.">
            <a:extLst>
              <a:ext uri="{FF2B5EF4-FFF2-40B4-BE49-F238E27FC236}">
                <a16:creationId xmlns:a16="http://schemas.microsoft.com/office/drawing/2014/main" id="{E686A860-9A0C-E107-910B-4414C6C0B8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9871" y="2292388"/>
            <a:ext cx="3454849" cy="4174885"/>
          </a:xfrm>
          <a:prstGeom prst="rect">
            <a:avLst/>
          </a:prstGeom>
        </p:spPr>
      </p:pic>
    </p:spTree>
    <p:extLst>
      <p:ext uri="{BB962C8B-B14F-4D97-AF65-F5344CB8AC3E}">
        <p14:creationId xmlns:p14="http://schemas.microsoft.com/office/powerpoint/2010/main" val="1067587294"/>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6E739-050B-9D84-A5E7-048DB2A1BE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2FC398-CDE1-FB01-680A-27E88B7F3C2F}"/>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469576-2773-EEC3-1920-6EECE4B58124}"/>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Potential Bankruptcy </a:t>
            </a:r>
          </a:p>
        </p:txBody>
      </p:sp>
      <p:sp>
        <p:nvSpPr>
          <p:cNvPr id="5" name="Rectangle 4">
            <a:extLst>
              <a:ext uri="{FF2B5EF4-FFF2-40B4-BE49-F238E27FC236}">
                <a16:creationId xmlns:a16="http://schemas.microsoft.com/office/drawing/2014/main" id="{C7DFD650-0EE5-1C2D-C3B7-A51D2D895C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CE6532-C1CF-0ACD-F25E-A3A9363C9C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9B818B-75E1-1180-CD81-2345A3A838C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87251C1-A9D9-7392-27ED-958F51D389B0}"/>
              </a:ext>
            </a:extLst>
          </p:cNvPr>
          <p:cNvSpPr txBox="1"/>
          <p:nvPr/>
        </p:nvSpPr>
        <p:spPr>
          <a:xfrm>
            <a:off x="872597" y="2095405"/>
            <a:ext cx="7951363" cy="4154984"/>
          </a:xfrm>
          <a:prstGeom prst="rect">
            <a:avLst/>
          </a:prstGeom>
          <a:noFill/>
        </p:spPr>
        <p:txBody>
          <a:bodyPr wrap="square" rtlCol="0">
            <a:spAutoFit/>
          </a:bodyPr>
          <a:lstStyle/>
          <a:p>
            <a:pPr>
              <a:buNone/>
            </a:pPr>
            <a:r>
              <a:rPr lang="en-US" sz="2400" i="1">
                <a:solidFill>
                  <a:srgbClr val="203E5F"/>
                </a:solidFill>
              </a:rPr>
              <a:t>Costs of Financial Distress</a:t>
            </a:r>
            <a:endParaRPr lang="en-US" sz="2400">
              <a:solidFill>
                <a:srgbClr val="203E5F"/>
              </a:solidFill>
            </a:endParaRPr>
          </a:p>
          <a:p>
            <a:pPr>
              <a:buFont typeface="+mj-lt"/>
              <a:buAutoNum type="arabicPeriod"/>
            </a:pPr>
            <a:r>
              <a:rPr lang="en-US" sz="2400" b="1">
                <a:solidFill>
                  <a:srgbClr val="F58221"/>
                </a:solidFill>
              </a:rPr>
              <a:t>Bankruptcy Costs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Direct Costs</a:t>
            </a:r>
            <a:r>
              <a:rPr lang="en-US" sz="2400">
                <a:solidFill>
                  <a:srgbClr val="00AEEF"/>
                </a:solidFill>
              </a:rPr>
              <a:t>: </a:t>
            </a:r>
            <a:r>
              <a:rPr lang="en-US" sz="2400"/>
              <a:t>When a firm faces severe financial trouble, potential legal and court expenses skyrocket. If the firm ends up declaring bankruptcy, it incurs </a:t>
            </a:r>
            <a:r>
              <a:rPr lang="en-US" sz="2400" b="1">
                <a:solidFill>
                  <a:srgbClr val="00AEEF"/>
                </a:solidFill>
              </a:rPr>
              <a:t>substantial legal fees</a:t>
            </a:r>
            <a:r>
              <a:rPr lang="en-US" sz="2400">
                <a:solidFill>
                  <a:srgbClr val="00AEEF"/>
                </a:solidFill>
              </a:rPr>
              <a:t>, </a:t>
            </a:r>
            <a:r>
              <a:rPr lang="en-US" sz="2400"/>
              <a:t>administrative costs, and possibly liquidation fees.</a:t>
            </a:r>
          </a:p>
          <a:p>
            <a:pPr marL="800100" lvl="1" indent="-342900">
              <a:buFont typeface="Arial" panose="020B0604020202020204" pitchFamily="34" charset="0"/>
              <a:buChar char="•"/>
            </a:pPr>
            <a:r>
              <a:rPr lang="en-US" sz="2400" b="1">
                <a:solidFill>
                  <a:srgbClr val="00AEEF"/>
                </a:solidFill>
              </a:rPr>
              <a:t>Indirect Costs</a:t>
            </a:r>
            <a:r>
              <a:rPr lang="en-US" sz="2400">
                <a:solidFill>
                  <a:srgbClr val="00AEEF"/>
                </a:solidFill>
              </a:rPr>
              <a:t>: </a:t>
            </a:r>
            <a:r>
              <a:rPr lang="en-US" sz="2400"/>
              <a:t>Even before formal bankruptcy, the firm may need to sell assets at </a:t>
            </a:r>
            <a:r>
              <a:rPr lang="en-US" sz="2400" b="1">
                <a:solidFill>
                  <a:srgbClr val="00AEEF"/>
                </a:solidFill>
              </a:rPr>
              <a:t>fire-sale prices</a:t>
            </a:r>
            <a:r>
              <a:rPr lang="en-US" sz="2400">
                <a:solidFill>
                  <a:srgbClr val="00AEEF"/>
                </a:solidFill>
              </a:rPr>
              <a:t> </a:t>
            </a:r>
            <a:r>
              <a:rPr lang="en-US" sz="2400"/>
              <a:t>(well below their true market value) to generate cash. In addition, customers and suppliers often lose confidence, which can drive away business and disrupt supply chains.</a:t>
            </a:r>
          </a:p>
        </p:txBody>
      </p:sp>
      <p:pic>
        <p:nvPicPr>
          <p:cNvPr id="7" name="Graphic 21">
            <a:extLst>
              <a:ext uri="{FF2B5EF4-FFF2-40B4-BE49-F238E27FC236}">
                <a16:creationId xmlns:a16="http://schemas.microsoft.com/office/drawing/2014/main" id="{9FC16329-BC5C-BA91-0A58-6F2E9DAB088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osts and costs&#10;&#10;AI-generated content may be incorrect.">
            <a:extLst>
              <a:ext uri="{FF2B5EF4-FFF2-40B4-BE49-F238E27FC236}">
                <a16:creationId xmlns:a16="http://schemas.microsoft.com/office/drawing/2014/main" id="{31046492-C67E-E3A6-1133-73428D0C54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79278" y="2450592"/>
            <a:ext cx="2495443" cy="3692436"/>
          </a:xfrm>
          <a:prstGeom prst="rect">
            <a:avLst/>
          </a:prstGeom>
        </p:spPr>
      </p:pic>
    </p:spTree>
    <p:extLst>
      <p:ext uri="{BB962C8B-B14F-4D97-AF65-F5344CB8AC3E}">
        <p14:creationId xmlns:p14="http://schemas.microsoft.com/office/powerpoint/2010/main" val="2099562681"/>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F528D-5B6D-4720-B7C0-4E884BB3A3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EB3F8-7F24-E909-1639-E48DE4BB09D2}"/>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06060D-166C-F47A-1CFB-5F625853333E}"/>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Potential Bankruptcy </a:t>
            </a:r>
          </a:p>
        </p:txBody>
      </p:sp>
      <p:sp>
        <p:nvSpPr>
          <p:cNvPr id="5" name="Rectangle 4">
            <a:extLst>
              <a:ext uri="{FF2B5EF4-FFF2-40B4-BE49-F238E27FC236}">
                <a16:creationId xmlns:a16="http://schemas.microsoft.com/office/drawing/2014/main" id="{F40F2457-F4FD-029C-57A4-A8DEB361E5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2634F6-F1FF-75EB-E636-B63D58556AB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99B7AC-8938-C611-6E1D-7B277D399AF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34A7BEA-FA7C-9770-07A7-2381F199CBBC}"/>
              </a:ext>
            </a:extLst>
          </p:cNvPr>
          <p:cNvSpPr txBox="1"/>
          <p:nvPr/>
        </p:nvSpPr>
        <p:spPr>
          <a:xfrm>
            <a:off x="872597" y="2095405"/>
            <a:ext cx="7521595" cy="4154984"/>
          </a:xfrm>
          <a:prstGeom prst="rect">
            <a:avLst/>
          </a:prstGeom>
          <a:noFill/>
        </p:spPr>
        <p:txBody>
          <a:bodyPr wrap="square" rtlCol="0">
            <a:spAutoFit/>
          </a:bodyPr>
          <a:lstStyle/>
          <a:p>
            <a:pPr>
              <a:buNone/>
            </a:pPr>
            <a:r>
              <a:rPr lang="en-US" sz="2400" i="1">
                <a:solidFill>
                  <a:srgbClr val="203E5F"/>
                </a:solidFill>
              </a:rPr>
              <a:t>Costs of Financial Distress</a:t>
            </a:r>
            <a:endParaRPr lang="en-US" sz="2400">
              <a:solidFill>
                <a:srgbClr val="203E5F"/>
              </a:solidFill>
            </a:endParaRPr>
          </a:p>
          <a:p>
            <a:r>
              <a:rPr lang="en-US" sz="2400" b="1">
                <a:solidFill>
                  <a:srgbClr val="F58221"/>
                </a:solidFill>
              </a:rPr>
              <a:t>2.Financial Distress and Its Wider Impact</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Employee Morale</a:t>
            </a:r>
            <a:r>
              <a:rPr lang="en-US" sz="2400">
                <a:solidFill>
                  <a:srgbClr val="00AEEF"/>
                </a:solidFill>
              </a:rPr>
              <a:t>: </a:t>
            </a:r>
            <a:r>
              <a:rPr lang="en-US" sz="2400"/>
              <a:t>When bankruptcy rumors surface, employee anxiety can lead to higher turnover, lower productivity, and difficulties in attracting new talent.</a:t>
            </a:r>
          </a:p>
          <a:p>
            <a:pPr marL="800100" lvl="1" indent="-342900">
              <a:buFont typeface="Arial" panose="020B0604020202020204" pitchFamily="34" charset="0"/>
              <a:buChar char="•"/>
            </a:pPr>
            <a:r>
              <a:rPr lang="en-US" sz="2400" b="1">
                <a:solidFill>
                  <a:srgbClr val="00AEEF"/>
                </a:solidFill>
              </a:rPr>
              <a:t>Brand and Reputation</a:t>
            </a:r>
            <a:r>
              <a:rPr lang="en-US" sz="2400">
                <a:solidFill>
                  <a:srgbClr val="00AEEF"/>
                </a:solidFill>
              </a:rPr>
              <a:t>: </a:t>
            </a:r>
            <a:r>
              <a:rPr lang="en-US" sz="2400"/>
              <a:t>Public knowledge of a firm’s financial distress can erode customer trust, reduce credit terms offered by suppliers, and harm relationships with key stakeholders. Long after a firm recovers financially, reputational damage can linger.</a:t>
            </a:r>
          </a:p>
        </p:txBody>
      </p:sp>
      <p:pic>
        <p:nvPicPr>
          <p:cNvPr id="7" name="Graphic 21">
            <a:extLst>
              <a:ext uri="{FF2B5EF4-FFF2-40B4-BE49-F238E27FC236}">
                <a16:creationId xmlns:a16="http://schemas.microsoft.com/office/drawing/2014/main" id="{6A79D14E-BC64-A31E-2725-5B8DEC47A4A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person and person&#10;&#10;AI-generated content may be incorrect.">
            <a:extLst>
              <a:ext uri="{FF2B5EF4-FFF2-40B4-BE49-F238E27FC236}">
                <a16:creationId xmlns:a16="http://schemas.microsoft.com/office/drawing/2014/main" id="{A22180B0-A033-163F-2A4E-E17EF31425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4191" y="2153677"/>
            <a:ext cx="3180529" cy="4154984"/>
          </a:xfrm>
          <a:prstGeom prst="rect">
            <a:avLst/>
          </a:prstGeom>
        </p:spPr>
      </p:pic>
    </p:spTree>
    <p:extLst>
      <p:ext uri="{BB962C8B-B14F-4D97-AF65-F5344CB8AC3E}">
        <p14:creationId xmlns:p14="http://schemas.microsoft.com/office/powerpoint/2010/main" val="307272896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4672-44BE-BE7E-5D98-6B05559541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73CC82-816A-5509-E408-2B4963DAA94B}"/>
              </a:ext>
            </a:extLst>
          </p:cNvPr>
          <p:cNvSpPr/>
          <p:nvPr/>
        </p:nvSpPr>
        <p:spPr>
          <a:xfrm>
            <a:off x="617279" y="1315440"/>
            <a:ext cx="11151387" cy="5304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A13399-E6E6-452D-7F96-E51D66B88F2C}"/>
              </a:ext>
            </a:extLst>
          </p:cNvPr>
          <p:cNvSpPr txBox="1"/>
          <p:nvPr/>
        </p:nvSpPr>
        <p:spPr>
          <a:xfrm>
            <a:off x="2577071" y="792220"/>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Potential Bankruptcy </a:t>
            </a:r>
          </a:p>
        </p:txBody>
      </p:sp>
      <p:sp>
        <p:nvSpPr>
          <p:cNvPr id="5" name="Rectangle 4">
            <a:extLst>
              <a:ext uri="{FF2B5EF4-FFF2-40B4-BE49-F238E27FC236}">
                <a16:creationId xmlns:a16="http://schemas.microsoft.com/office/drawing/2014/main" id="{08378A75-FC12-0BD8-1A83-8C3BE3FF3EBF}"/>
              </a:ext>
            </a:extLst>
          </p:cNvPr>
          <p:cNvSpPr/>
          <p:nvPr/>
        </p:nvSpPr>
        <p:spPr>
          <a:xfrm>
            <a:off x="942308" y="5604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1F6AAB-5F28-3AED-F88C-88B5E41C8800}"/>
              </a:ext>
            </a:extLst>
          </p:cNvPr>
          <p:cNvSpPr txBox="1"/>
          <p:nvPr/>
        </p:nvSpPr>
        <p:spPr>
          <a:xfrm>
            <a:off x="1111584" y="60107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338EBD-83B1-E960-CB66-7B5E553E8D88}"/>
              </a:ext>
            </a:extLst>
          </p:cNvPr>
          <p:cNvSpPr txBox="1"/>
          <p:nvPr/>
        </p:nvSpPr>
        <p:spPr>
          <a:xfrm>
            <a:off x="1214179" y="856885"/>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AB1B8D4-BBB3-686B-594C-D0F04EFBB423}"/>
              </a:ext>
            </a:extLst>
          </p:cNvPr>
          <p:cNvSpPr txBox="1"/>
          <p:nvPr/>
        </p:nvSpPr>
        <p:spPr>
          <a:xfrm>
            <a:off x="762869" y="1647836"/>
            <a:ext cx="8362843" cy="4893647"/>
          </a:xfrm>
          <a:prstGeom prst="rect">
            <a:avLst/>
          </a:prstGeom>
          <a:noFill/>
        </p:spPr>
        <p:txBody>
          <a:bodyPr wrap="square" rtlCol="0">
            <a:spAutoFit/>
          </a:bodyPr>
          <a:lstStyle/>
          <a:p>
            <a:pPr>
              <a:buNone/>
            </a:pPr>
            <a:r>
              <a:rPr lang="en-US" sz="2400" i="1">
                <a:solidFill>
                  <a:srgbClr val="203E5F"/>
                </a:solidFill>
              </a:rPr>
              <a:t>Costs of Financial Distress</a:t>
            </a:r>
            <a:endParaRPr lang="en-US" sz="2400">
              <a:solidFill>
                <a:srgbClr val="203E5F"/>
              </a:solidFill>
            </a:endParaRPr>
          </a:p>
          <a:p>
            <a:r>
              <a:rPr lang="en-US" sz="2400" b="1">
                <a:solidFill>
                  <a:srgbClr val="F58221"/>
                </a:solidFill>
              </a:rPr>
              <a:t>2.Trade-Off: Tax Shields vs. Distress Costs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Marginal Benefits of Debt</a:t>
            </a:r>
            <a:r>
              <a:rPr lang="en-US" sz="2400">
                <a:solidFill>
                  <a:srgbClr val="00AEEF"/>
                </a:solidFill>
              </a:rPr>
              <a:t>: </a:t>
            </a:r>
            <a:r>
              <a:rPr lang="en-US" sz="2400"/>
              <a:t>Up to a point, taking on additional debt provides a </a:t>
            </a:r>
            <a:r>
              <a:rPr lang="en-US" sz="2400" b="1">
                <a:solidFill>
                  <a:srgbClr val="00AEEF"/>
                </a:solidFill>
              </a:rPr>
              <a:t>tax advantage</a:t>
            </a:r>
            <a:r>
              <a:rPr lang="en-US" sz="2400">
                <a:solidFill>
                  <a:srgbClr val="00AEEF"/>
                </a:solidFill>
              </a:rPr>
              <a:t> </a:t>
            </a:r>
            <a:r>
              <a:rPr lang="en-US" sz="2400"/>
              <a:t>(the tax shield on interest).</a:t>
            </a:r>
          </a:p>
          <a:p>
            <a:pPr marL="800100" lvl="1" indent="-342900">
              <a:buFont typeface="Arial" panose="020B0604020202020204" pitchFamily="34" charset="0"/>
              <a:buChar char="•"/>
            </a:pPr>
            <a:r>
              <a:rPr lang="en-US" sz="2400" b="1">
                <a:solidFill>
                  <a:srgbClr val="00AEEF"/>
                </a:solidFill>
              </a:rPr>
              <a:t>Rising Marginal Costs</a:t>
            </a:r>
            <a:r>
              <a:rPr lang="en-US" sz="2400">
                <a:solidFill>
                  <a:srgbClr val="00AEEF"/>
                </a:solidFill>
              </a:rPr>
              <a:t>: </a:t>
            </a:r>
            <a:r>
              <a:rPr lang="en-US" sz="2400"/>
              <a:t>Beyond that point, the </a:t>
            </a:r>
            <a:r>
              <a:rPr lang="en-US" sz="2400" b="1">
                <a:solidFill>
                  <a:srgbClr val="00AEEF"/>
                </a:solidFill>
              </a:rPr>
              <a:t>likelihood</a:t>
            </a:r>
            <a:r>
              <a:rPr lang="en-US" sz="2400"/>
              <a:t> and </a:t>
            </a:r>
            <a:r>
              <a:rPr lang="en-US" sz="2400" b="1">
                <a:solidFill>
                  <a:srgbClr val="00AEEF"/>
                </a:solidFill>
              </a:rPr>
              <a:t>potential severity</a:t>
            </a:r>
            <a:r>
              <a:rPr lang="en-US" sz="2400">
                <a:solidFill>
                  <a:srgbClr val="00AEEF"/>
                </a:solidFill>
              </a:rPr>
              <a:t> </a:t>
            </a:r>
            <a:r>
              <a:rPr lang="en-US" sz="2400"/>
              <a:t>of bankruptcy can escalate, and these distress costs begin to outweigh the benefits of further leverage.</a:t>
            </a:r>
          </a:p>
          <a:p>
            <a:pPr marL="800100" lvl="1" indent="-342900">
              <a:buFont typeface="Arial" panose="020B0604020202020204" pitchFamily="34" charset="0"/>
              <a:buChar char="•"/>
            </a:pPr>
            <a:r>
              <a:rPr lang="en-US" sz="2400" b="1">
                <a:solidFill>
                  <a:srgbClr val="00AEEF"/>
                </a:solidFill>
              </a:rPr>
              <a:t>Implication</a:t>
            </a:r>
            <a:r>
              <a:rPr lang="en-US" sz="2400">
                <a:solidFill>
                  <a:srgbClr val="00AEEF"/>
                </a:solidFill>
              </a:rPr>
              <a:t>: </a:t>
            </a:r>
            <a:r>
              <a:rPr lang="en-US" sz="2400"/>
              <a:t>An optimal capital structure seeks to </a:t>
            </a:r>
            <a:r>
              <a:rPr lang="en-US" sz="2400" b="1">
                <a:solidFill>
                  <a:srgbClr val="00AEEF"/>
                </a:solidFill>
              </a:rPr>
              <a:t>balance</a:t>
            </a:r>
            <a:r>
              <a:rPr lang="en-US" sz="2400"/>
              <a:t> the benefit of debt’s tax shield with the risks and costs of financial distress, rather than simply maximizing debt for the sake of a larger tax deduction.</a:t>
            </a:r>
          </a:p>
        </p:txBody>
      </p:sp>
      <p:pic>
        <p:nvPicPr>
          <p:cNvPr id="7" name="Graphic 21">
            <a:extLst>
              <a:ext uri="{FF2B5EF4-FFF2-40B4-BE49-F238E27FC236}">
                <a16:creationId xmlns:a16="http://schemas.microsoft.com/office/drawing/2014/main" id="{8E5BAF92-5447-3A22-69F6-3FFEAE18A41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ic of a scale with text and charts&#10;&#10;AI-generated content may be incorrect.">
            <a:extLst>
              <a:ext uri="{FF2B5EF4-FFF2-40B4-BE49-F238E27FC236}">
                <a16:creationId xmlns:a16="http://schemas.microsoft.com/office/drawing/2014/main" id="{8CC3DDAA-F8DB-9294-690D-E15569DC5D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5712" y="2361917"/>
            <a:ext cx="2449009" cy="4153546"/>
          </a:xfrm>
          <a:prstGeom prst="rect">
            <a:avLst/>
          </a:prstGeom>
        </p:spPr>
      </p:pic>
    </p:spTree>
    <p:extLst>
      <p:ext uri="{BB962C8B-B14F-4D97-AF65-F5344CB8AC3E}">
        <p14:creationId xmlns:p14="http://schemas.microsoft.com/office/powerpoint/2010/main" val="148464006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4C8EC-67A9-E425-DE04-8662390E5C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25C3D1-943B-4059-9EAE-86D39645C7FD}"/>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5EF086C-EFA4-D962-4721-0F9037C68EC9}"/>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The Effect of Potential Bankruptcy </a:t>
            </a:r>
          </a:p>
        </p:txBody>
      </p:sp>
      <p:sp>
        <p:nvSpPr>
          <p:cNvPr id="5" name="Rectangle 4">
            <a:extLst>
              <a:ext uri="{FF2B5EF4-FFF2-40B4-BE49-F238E27FC236}">
                <a16:creationId xmlns:a16="http://schemas.microsoft.com/office/drawing/2014/main" id="{9B015156-FD3C-0C3C-53FC-F4690CF3EC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1D668C-F46D-C796-5C79-2173F08F2C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40F43C-D981-A5C0-41D1-A5DD823A82E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8E53A9A-7DF1-1C7D-1506-3FEDA9C5BCFE}"/>
              </a:ext>
            </a:extLst>
          </p:cNvPr>
          <p:cNvSpPr txBox="1"/>
          <p:nvPr/>
        </p:nvSpPr>
        <p:spPr>
          <a:xfrm>
            <a:off x="872597" y="2095405"/>
            <a:ext cx="7923931" cy="4154984"/>
          </a:xfrm>
          <a:prstGeom prst="rect">
            <a:avLst/>
          </a:prstGeom>
          <a:noFill/>
        </p:spPr>
        <p:txBody>
          <a:bodyPr wrap="square" rtlCol="0">
            <a:spAutoFit/>
          </a:bodyPr>
          <a:lstStyle/>
          <a:p>
            <a:pPr>
              <a:buNone/>
            </a:pPr>
            <a:r>
              <a:rPr lang="en-US" sz="2400" i="1">
                <a:solidFill>
                  <a:srgbClr val="203E5F"/>
                </a:solidFill>
              </a:rPr>
              <a:t>Costs of Financial Distress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Capital Structure Planning</a:t>
            </a:r>
            <a:r>
              <a:rPr lang="en-US" sz="2400">
                <a:solidFill>
                  <a:srgbClr val="00AEEF"/>
                </a:solidFill>
              </a:rPr>
              <a:t>: </a:t>
            </a:r>
            <a:r>
              <a:rPr lang="en-US" sz="2400"/>
              <a:t>Awareness of how quickly bankruptcy-related costs can escalate underscores the </a:t>
            </a:r>
            <a:r>
              <a:rPr lang="en-US" sz="2400" b="1">
                <a:solidFill>
                  <a:srgbClr val="00AEEF"/>
                </a:solidFill>
              </a:rPr>
              <a:t>dangers</a:t>
            </a:r>
            <a:r>
              <a:rPr lang="en-US" sz="2400"/>
              <a:t> of over-leveraging.</a:t>
            </a:r>
          </a:p>
          <a:p>
            <a:pPr>
              <a:buFont typeface="Arial" panose="020B0604020202020204" pitchFamily="34" charset="0"/>
              <a:buChar char="•"/>
            </a:pPr>
            <a:r>
              <a:rPr lang="en-US" sz="2400" b="1">
                <a:solidFill>
                  <a:srgbClr val="00AEEF"/>
                </a:solidFill>
              </a:rPr>
              <a:t>Risk Management</a:t>
            </a:r>
            <a:r>
              <a:rPr lang="en-US" sz="2400">
                <a:solidFill>
                  <a:srgbClr val="00AEEF"/>
                </a:solidFill>
              </a:rPr>
              <a:t>: </a:t>
            </a:r>
            <a:r>
              <a:rPr lang="en-US" sz="2400"/>
              <a:t>Firms must evaluate </a:t>
            </a:r>
            <a:r>
              <a:rPr lang="en-US" sz="2400" b="1">
                <a:solidFill>
                  <a:srgbClr val="00AEEF"/>
                </a:solidFill>
              </a:rPr>
              <a:t>both</a:t>
            </a:r>
            <a:r>
              <a:rPr lang="en-US" sz="2400"/>
              <a:t> the tax savings of debt and the </a:t>
            </a:r>
            <a:r>
              <a:rPr lang="en-US" sz="2400" b="1">
                <a:solidFill>
                  <a:srgbClr val="00AEEF"/>
                </a:solidFill>
              </a:rPr>
              <a:t>potential</a:t>
            </a:r>
            <a:r>
              <a:rPr lang="en-US" sz="2400"/>
              <a:t> for legal, operational, and reputational fallout if they approach default.</a:t>
            </a:r>
          </a:p>
          <a:p>
            <a:pPr>
              <a:buFont typeface="Arial" panose="020B0604020202020204" pitchFamily="34" charset="0"/>
              <a:buChar char="•"/>
            </a:pPr>
            <a:r>
              <a:rPr lang="en-US" sz="2400" b="1">
                <a:solidFill>
                  <a:srgbClr val="00AEEF"/>
                </a:solidFill>
              </a:rPr>
              <a:t>Long-Term Health</a:t>
            </a:r>
            <a:r>
              <a:rPr lang="en-US" sz="2400"/>
              <a:t>: By keeping debt levels at a prudent level, companies can safeguard their brand, retain employee confidence, and remain resilient in economic downturns.</a:t>
            </a:r>
          </a:p>
        </p:txBody>
      </p:sp>
      <p:pic>
        <p:nvPicPr>
          <p:cNvPr id="7" name="Graphic 21">
            <a:extLst>
              <a:ext uri="{FF2B5EF4-FFF2-40B4-BE49-F238E27FC236}">
                <a16:creationId xmlns:a16="http://schemas.microsoft.com/office/drawing/2014/main" id="{E6B5217F-FE1E-7C87-F91F-7D6DD2F709D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text overlay&#10;&#10;AI-generated content may be incorrect.">
            <a:extLst>
              <a:ext uri="{FF2B5EF4-FFF2-40B4-BE49-F238E27FC236}">
                <a16:creationId xmlns:a16="http://schemas.microsoft.com/office/drawing/2014/main" id="{9DDB492C-922E-0148-48D4-60116B6431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6528" y="1978991"/>
            <a:ext cx="2725686" cy="4387812"/>
          </a:xfrm>
          <a:prstGeom prst="rect">
            <a:avLst/>
          </a:prstGeom>
        </p:spPr>
      </p:pic>
    </p:spTree>
    <p:extLst>
      <p:ext uri="{BB962C8B-B14F-4D97-AF65-F5344CB8AC3E}">
        <p14:creationId xmlns:p14="http://schemas.microsoft.com/office/powerpoint/2010/main" val="404613957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C6A3D-EDE3-389C-DEA0-43A235263B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28F93E-32C0-16DA-1F6A-440E77471FC6}"/>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D40FC2-A9B1-7260-F4E0-E354663E92AF}"/>
              </a:ext>
            </a:extLst>
          </p:cNvPr>
          <p:cNvSpPr txBox="1"/>
          <p:nvPr/>
        </p:nvSpPr>
        <p:spPr>
          <a:xfrm>
            <a:off x="2516041" y="1075594"/>
            <a:ext cx="7545250" cy="523220"/>
          </a:xfrm>
          <a:prstGeom prst="rect">
            <a:avLst/>
          </a:prstGeom>
          <a:noFill/>
        </p:spPr>
        <p:txBody>
          <a:bodyPr wrap="square" rtlCol="0">
            <a:spAutoFit/>
          </a:bodyPr>
          <a:lstStyle/>
          <a:p>
            <a:r>
              <a:rPr lang="en-US" sz="2800" b="1">
                <a:solidFill>
                  <a:schemeClr val="accent1"/>
                </a:solidFill>
                <a:latin typeface="Alexandria" charset="0"/>
              </a:rPr>
              <a:t>Trade-Off Theory</a:t>
            </a:r>
          </a:p>
        </p:txBody>
      </p:sp>
      <p:sp>
        <p:nvSpPr>
          <p:cNvPr id="5" name="Rectangle 4">
            <a:extLst>
              <a:ext uri="{FF2B5EF4-FFF2-40B4-BE49-F238E27FC236}">
                <a16:creationId xmlns:a16="http://schemas.microsoft.com/office/drawing/2014/main" id="{95096955-A68A-C15D-0ED6-73A2B3AA9F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1E0BE0-4E0F-065B-04F6-0C93F3E307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E5E2F4-6F91-3792-C788-B6CD9DAD152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4720F0F-D578-63F4-ADBA-814EAA9B2BDF}"/>
              </a:ext>
            </a:extLst>
          </p:cNvPr>
          <p:cNvSpPr txBox="1"/>
          <p:nvPr/>
        </p:nvSpPr>
        <p:spPr>
          <a:xfrm>
            <a:off x="872597" y="2095405"/>
            <a:ext cx="6771787" cy="3785652"/>
          </a:xfrm>
          <a:prstGeom prst="rect">
            <a:avLst/>
          </a:prstGeom>
          <a:noFill/>
        </p:spPr>
        <p:txBody>
          <a:bodyPr wrap="square" rtlCol="0">
            <a:spAutoFit/>
          </a:bodyPr>
          <a:lstStyle/>
          <a:p>
            <a:pPr>
              <a:buNone/>
            </a:pPr>
            <a:r>
              <a:rPr lang="en-US" sz="2400" i="1">
                <a:solidFill>
                  <a:srgbClr val="203E5F"/>
                </a:solidFill>
              </a:rPr>
              <a:t>Balancing Tax Benefits and Distress Costs</a:t>
            </a:r>
            <a:endParaRPr lang="en-US" sz="2400">
              <a:solidFill>
                <a:srgbClr val="203E5F"/>
              </a:solidFill>
            </a:endParaRPr>
          </a:p>
          <a:p>
            <a:pPr>
              <a:buFont typeface="+mj-lt"/>
              <a:buAutoNum type="arabicPeriod"/>
            </a:pPr>
            <a:r>
              <a:rPr lang="en-US" sz="2400" b="1">
                <a:solidFill>
                  <a:srgbClr val="F58221"/>
                </a:solidFill>
              </a:rPr>
              <a:t>Core Idea</a:t>
            </a:r>
            <a:r>
              <a:rPr lang="en-US" sz="2400">
                <a:solidFill>
                  <a:srgbClr val="F58221"/>
                </a:solidFill>
              </a:rPr>
              <a:t>: </a:t>
            </a:r>
            <a:r>
              <a:rPr lang="en-US" sz="2400"/>
              <a:t>There is an optimal debt level where the tax shield benefit is balanced by expected distress costs.</a:t>
            </a:r>
          </a:p>
          <a:p>
            <a:pPr>
              <a:buFont typeface="+mj-lt"/>
              <a:buAutoNum type="arabicPeriod"/>
            </a:pPr>
            <a:r>
              <a:rPr lang="en-US" sz="2400" b="1">
                <a:solidFill>
                  <a:srgbClr val="F58221"/>
                </a:solidFill>
              </a:rPr>
              <a:t>Past that point</a:t>
            </a:r>
            <a:r>
              <a:rPr lang="en-US" sz="2400">
                <a:solidFill>
                  <a:srgbClr val="F58221"/>
                </a:solidFill>
              </a:rPr>
              <a:t>, </a:t>
            </a:r>
            <a:r>
              <a:rPr lang="en-US" sz="2400"/>
              <a:t>each additional dollar of debt </a:t>
            </a:r>
            <a:r>
              <a:rPr lang="en-US" sz="2400" b="1">
                <a:solidFill>
                  <a:srgbClr val="00AEEF"/>
                </a:solidFill>
              </a:rPr>
              <a:t>reduces overall firm value</a:t>
            </a:r>
            <a:r>
              <a:rPr lang="en-US" sz="2400">
                <a:solidFill>
                  <a:srgbClr val="00AEEF"/>
                </a:solidFill>
              </a:rPr>
              <a:t>.</a:t>
            </a:r>
          </a:p>
          <a:p>
            <a:pPr>
              <a:buFont typeface="+mj-lt"/>
              <a:buAutoNum type="arabicPeriod"/>
            </a:pPr>
            <a:r>
              <a:rPr lang="en-US" sz="2400" b="1">
                <a:solidFill>
                  <a:srgbClr val="F58221"/>
                </a:solidFill>
              </a:rPr>
              <a:t>Graphical Analogy</a:t>
            </a:r>
            <a:r>
              <a:rPr lang="en-US" sz="2400"/>
              <a:t>: A concave curve showing </a:t>
            </a:r>
            <a:r>
              <a:rPr lang="en-US" sz="2400" b="1">
                <a:solidFill>
                  <a:srgbClr val="00AEEF"/>
                </a:solidFill>
              </a:rPr>
              <a:t>firm value vs. debt ratio</a:t>
            </a:r>
            <a:r>
              <a:rPr lang="en-US" sz="2400">
                <a:solidFill>
                  <a:srgbClr val="00AEEF"/>
                </a:solidFill>
              </a:rPr>
              <a:t>, </a:t>
            </a:r>
            <a:r>
              <a:rPr lang="en-US" sz="2400"/>
              <a:t>with an apex at the optimal point.</a:t>
            </a:r>
          </a:p>
          <a:p>
            <a:endParaRPr lang="en-US" sz="2400"/>
          </a:p>
        </p:txBody>
      </p:sp>
      <p:pic>
        <p:nvPicPr>
          <p:cNvPr id="7" name="Graphic 21">
            <a:extLst>
              <a:ext uri="{FF2B5EF4-FFF2-40B4-BE49-F238E27FC236}">
                <a16:creationId xmlns:a16="http://schemas.microsoft.com/office/drawing/2014/main" id="{61CA7A1A-DE20-DE1C-674B-7C1BD7B54AC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board with a diagram on it&#10;&#10;AI-generated content may be incorrect.">
            <a:extLst>
              <a:ext uri="{FF2B5EF4-FFF2-40B4-BE49-F238E27FC236}">
                <a16:creationId xmlns:a16="http://schemas.microsoft.com/office/drawing/2014/main" id="{7D7D7D33-C3B8-C848-6053-C18521384E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6979" y="2000139"/>
            <a:ext cx="3827742" cy="4065016"/>
          </a:xfrm>
          <a:prstGeom prst="rect">
            <a:avLst/>
          </a:prstGeom>
        </p:spPr>
      </p:pic>
    </p:spTree>
    <p:extLst>
      <p:ext uri="{BB962C8B-B14F-4D97-AF65-F5344CB8AC3E}">
        <p14:creationId xmlns:p14="http://schemas.microsoft.com/office/powerpoint/2010/main" val="2627647291"/>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B6DFD-47E4-B9AF-6A88-91FD1EC4F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FD5660-5420-1194-CF3B-7421A7AC1201}"/>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3DD311-A191-135F-EA1B-5D50F72DF10D}"/>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rPr>
              <a:t>Trade-Off Theory</a:t>
            </a:r>
          </a:p>
        </p:txBody>
      </p:sp>
      <p:sp>
        <p:nvSpPr>
          <p:cNvPr id="5" name="Rectangle 4">
            <a:extLst>
              <a:ext uri="{FF2B5EF4-FFF2-40B4-BE49-F238E27FC236}">
                <a16:creationId xmlns:a16="http://schemas.microsoft.com/office/drawing/2014/main" id="{C8AE6E76-5572-29A7-E6B4-F4A6DE3BFF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2D103D-B84E-42FC-717B-317BE4332F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D4EE48-4B92-90B4-B22F-D3ADC5C066C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9497B7B-7EAC-936C-5E03-39645E570762}"/>
              </a:ext>
            </a:extLst>
          </p:cNvPr>
          <p:cNvSpPr txBox="1"/>
          <p:nvPr/>
        </p:nvSpPr>
        <p:spPr>
          <a:xfrm>
            <a:off x="872597" y="2095405"/>
            <a:ext cx="7795915" cy="4154984"/>
          </a:xfrm>
          <a:prstGeom prst="rect">
            <a:avLst/>
          </a:prstGeom>
          <a:noFill/>
        </p:spPr>
        <p:txBody>
          <a:bodyPr wrap="square" rtlCol="0">
            <a:spAutoFit/>
          </a:bodyPr>
          <a:lstStyle/>
          <a:p>
            <a:pPr>
              <a:buNone/>
            </a:pPr>
            <a:r>
              <a:rPr lang="en-US" sz="2400" i="1">
                <a:solidFill>
                  <a:srgbClr val="203E5F"/>
                </a:solidFill>
              </a:rPr>
              <a:t>Balancing Tax Benefits and Distress Costs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Strategic Financing</a:t>
            </a:r>
            <a:r>
              <a:rPr lang="en-US" sz="2400">
                <a:solidFill>
                  <a:srgbClr val="00AEEF"/>
                </a:solidFill>
              </a:rPr>
              <a:t>: </a:t>
            </a:r>
            <a:r>
              <a:rPr lang="en-US" sz="2400"/>
              <a:t>Understanding the trade-off helps management and financial analysts pinpoint a </a:t>
            </a:r>
            <a:r>
              <a:rPr lang="en-US" sz="2400" b="1">
                <a:solidFill>
                  <a:srgbClr val="00AEEF"/>
                </a:solidFill>
              </a:rPr>
              <a:t>range</a:t>
            </a:r>
            <a:r>
              <a:rPr lang="en-US" sz="2400"/>
              <a:t> of acceptable leverage rather than blindly maximizing debt for tax reasons.</a:t>
            </a:r>
          </a:p>
          <a:p>
            <a:pPr>
              <a:buFont typeface="Arial" panose="020B0604020202020204" pitchFamily="34" charset="0"/>
              <a:buChar char="•"/>
            </a:pPr>
            <a:r>
              <a:rPr lang="en-US" sz="2400" b="1">
                <a:solidFill>
                  <a:srgbClr val="00AEEF"/>
                </a:solidFill>
              </a:rPr>
              <a:t>Risk Mitigation</a:t>
            </a:r>
            <a:r>
              <a:rPr lang="en-US" sz="2400">
                <a:solidFill>
                  <a:srgbClr val="00AEEF"/>
                </a:solidFill>
              </a:rPr>
              <a:t>: </a:t>
            </a:r>
            <a:r>
              <a:rPr lang="en-US" sz="2400"/>
              <a:t>Firms that ignore distress costs risk </a:t>
            </a:r>
            <a:r>
              <a:rPr lang="en-US" sz="2400" b="1">
                <a:solidFill>
                  <a:srgbClr val="00AEEF"/>
                </a:solidFill>
              </a:rPr>
              <a:t>over-leveraging</a:t>
            </a:r>
            <a:r>
              <a:rPr lang="en-US" sz="2400">
                <a:solidFill>
                  <a:srgbClr val="00AEEF"/>
                </a:solidFill>
              </a:rPr>
              <a:t>, </a:t>
            </a:r>
            <a:r>
              <a:rPr lang="en-US" sz="2400"/>
              <a:t>leading to financial instability or even bankruptcy.</a:t>
            </a:r>
          </a:p>
          <a:p>
            <a:pPr>
              <a:buFont typeface="Arial" panose="020B0604020202020204" pitchFamily="34" charset="0"/>
              <a:buChar char="•"/>
            </a:pPr>
            <a:r>
              <a:rPr lang="en-US" sz="2400" b="1">
                <a:solidFill>
                  <a:srgbClr val="00AEEF"/>
                </a:solidFill>
              </a:rPr>
              <a:t>Value Maximization</a:t>
            </a:r>
            <a:r>
              <a:rPr lang="en-US" sz="2400">
                <a:solidFill>
                  <a:srgbClr val="00AEEF"/>
                </a:solidFill>
              </a:rPr>
              <a:t>: </a:t>
            </a:r>
            <a:r>
              <a:rPr lang="en-US" sz="2400"/>
              <a:t>Finding and maintaining an </a:t>
            </a:r>
            <a:r>
              <a:rPr lang="en-US" sz="2400" b="1">
                <a:solidFill>
                  <a:srgbClr val="00AEEF"/>
                </a:solidFill>
              </a:rPr>
              <a:t>optimal</a:t>
            </a:r>
            <a:r>
              <a:rPr lang="en-US" sz="2400"/>
              <a:t> leverage level can </a:t>
            </a:r>
            <a:r>
              <a:rPr lang="en-US" sz="2400" b="1">
                <a:solidFill>
                  <a:srgbClr val="00AEEF"/>
                </a:solidFill>
              </a:rPr>
              <a:t>maximize firm value</a:t>
            </a:r>
            <a:r>
              <a:rPr lang="en-US" sz="2400">
                <a:solidFill>
                  <a:srgbClr val="00AEEF"/>
                </a:solidFill>
              </a:rPr>
              <a:t> </a:t>
            </a:r>
            <a:r>
              <a:rPr lang="en-US" sz="2400"/>
              <a:t>and help ensure sustainable long-term growth.</a:t>
            </a:r>
          </a:p>
        </p:txBody>
      </p:sp>
      <p:pic>
        <p:nvPicPr>
          <p:cNvPr id="7" name="Graphic 21">
            <a:extLst>
              <a:ext uri="{FF2B5EF4-FFF2-40B4-BE49-F238E27FC236}">
                <a16:creationId xmlns:a16="http://schemas.microsoft.com/office/drawing/2014/main" id="{81B8FB46-015A-2A09-B74F-80BA3088A74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financial diagram&#10;&#10;AI-generated content may be incorrect.">
            <a:extLst>
              <a:ext uri="{FF2B5EF4-FFF2-40B4-BE49-F238E27FC236}">
                <a16:creationId xmlns:a16="http://schemas.microsoft.com/office/drawing/2014/main" id="{295908ED-DEE1-AB36-425C-088E07AFA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8511" y="2292387"/>
            <a:ext cx="2906209" cy="3958001"/>
          </a:xfrm>
          <a:prstGeom prst="rect">
            <a:avLst/>
          </a:prstGeom>
        </p:spPr>
      </p:pic>
    </p:spTree>
    <p:extLst>
      <p:ext uri="{BB962C8B-B14F-4D97-AF65-F5344CB8AC3E}">
        <p14:creationId xmlns:p14="http://schemas.microsoft.com/office/powerpoint/2010/main" val="3445369264"/>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AD78-7C93-9FFA-3E3A-F63FBF0EFF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92934-3329-85B8-2467-4108668D9910}"/>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DAD303-CD78-A1C9-643B-4D08312C004E}"/>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Signaling Theory </a:t>
            </a:r>
          </a:p>
        </p:txBody>
      </p:sp>
      <p:sp>
        <p:nvSpPr>
          <p:cNvPr id="5" name="Rectangle 4">
            <a:extLst>
              <a:ext uri="{FF2B5EF4-FFF2-40B4-BE49-F238E27FC236}">
                <a16:creationId xmlns:a16="http://schemas.microsoft.com/office/drawing/2014/main" id="{70515B29-AE59-AE4E-AB37-1F010B0D0B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830194-C591-28D8-A6A7-5BE1DF1DE10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8EDDD8-2E19-51D5-9039-BE4A2CD9E4E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EBD1371-6994-2618-11A2-9E465D59D8DB}"/>
              </a:ext>
            </a:extLst>
          </p:cNvPr>
          <p:cNvSpPr txBox="1"/>
          <p:nvPr/>
        </p:nvSpPr>
        <p:spPr>
          <a:xfrm>
            <a:off x="872597" y="2095405"/>
            <a:ext cx="7777627" cy="4154984"/>
          </a:xfrm>
          <a:prstGeom prst="rect">
            <a:avLst/>
          </a:prstGeom>
          <a:noFill/>
        </p:spPr>
        <p:txBody>
          <a:bodyPr wrap="square" rtlCol="0">
            <a:spAutoFit/>
          </a:bodyPr>
          <a:lstStyle/>
          <a:p>
            <a:pPr>
              <a:buNone/>
            </a:pPr>
            <a:r>
              <a:rPr lang="en-US" sz="2400" i="1">
                <a:solidFill>
                  <a:srgbClr val="203E5F"/>
                </a:solidFill>
              </a:rPr>
              <a:t>Information Asymmetry and Leverage</a:t>
            </a:r>
            <a:endParaRPr lang="en-US" sz="2400">
              <a:solidFill>
                <a:srgbClr val="203E5F"/>
              </a:solidFill>
            </a:endParaRPr>
          </a:p>
          <a:p>
            <a:pPr>
              <a:buFont typeface="+mj-lt"/>
              <a:buAutoNum type="arabicPeriod"/>
            </a:pPr>
            <a:r>
              <a:rPr lang="en-US" sz="2400" b="1">
                <a:solidFill>
                  <a:srgbClr val="F58221"/>
                </a:solidFill>
              </a:rPr>
              <a:t>Concept: Information Asymmetry</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Definition</a:t>
            </a:r>
            <a:r>
              <a:rPr lang="en-US" sz="2400">
                <a:solidFill>
                  <a:srgbClr val="00AEEF"/>
                </a:solidFill>
              </a:rPr>
              <a:t>: </a:t>
            </a:r>
            <a:r>
              <a:rPr lang="en-US" sz="2400"/>
              <a:t>Information asymmetry arises when corporate insiders (managers) possess more detailed or accurate knowledge about a firm’s current operations, prospects, and risks than outside investors do.</a:t>
            </a:r>
          </a:p>
          <a:p>
            <a:pPr marL="800100" lvl="1" indent="-342900">
              <a:buFont typeface="Arial" panose="020B0604020202020204" pitchFamily="34" charset="0"/>
              <a:buChar char="•"/>
            </a:pPr>
            <a:r>
              <a:rPr lang="en-US" sz="2400" b="1">
                <a:solidFill>
                  <a:srgbClr val="00AEEF"/>
                </a:solidFill>
              </a:rPr>
              <a:t>Consequences</a:t>
            </a:r>
            <a:r>
              <a:rPr lang="en-US" sz="2400">
                <a:solidFill>
                  <a:srgbClr val="00AEEF"/>
                </a:solidFill>
              </a:rPr>
              <a:t>: </a:t>
            </a:r>
            <a:r>
              <a:rPr lang="en-US" sz="2400"/>
              <a:t>Because outsiders cannot fully observe the firm’s internal outlook, they rely on </a:t>
            </a:r>
            <a:r>
              <a:rPr lang="en-US" sz="2400" b="1">
                <a:solidFill>
                  <a:srgbClr val="00AEEF"/>
                </a:solidFill>
              </a:rPr>
              <a:t>observable actions</a:t>
            </a:r>
            <a:r>
              <a:rPr lang="en-US" sz="2400"/>
              <a:t>—such as financing choices—to infer management’s private beliefs about the firm’s future.</a:t>
            </a:r>
          </a:p>
        </p:txBody>
      </p:sp>
      <p:pic>
        <p:nvPicPr>
          <p:cNvPr id="7" name="Graphic 21">
            <a:extLst>
              <a:ext uri="{FF2B5EF4-FFF2-40B4-BE49-F238E27FC236}">
                <a16:creationId xmlns:a16="http://schemas.microsoft.com/office/drawing/2014/main" id="{75F71CD8-7FF0-FBF5-E21C-E96086B5E90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group of people&#10;&#10;AI-generated content may be incorrect.">
            <a:extLst>
              <a:ext uri="{FF2B5EF4-FFF2-40B4-BE49-F238E27FC236}">
                <a16:creationId xmlns:a16="http://schemas.microsoft.com/office/drawing/2014/main" id="{C8759965-EDCB-7AA2-4F73-C6F6B2F89B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0483" y="2670048"/>
            <a:ext cx="3424936" cy="3424936"/>
          </a:xfrm>
          <a:prstGeom prst="rect">
            <a:avLst/>
          </a:prstGeom>
        </p:spPr>
      </p:pic>
    </p:spTree>
    <p:extLst>
      <p:ext uri="{BB962C8B-B14F-4D97-AF65-F5344CB8AC3E}">
        <p14:creationId xmlns:p14="http://schemas.microsoft.com/office/powerpoint/2010/main" val="270590454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3BF43-63F5-8A19-255E-DAD2B5C75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C445F5-D519-FD9F-5A4E-DE9E30F1D2C9}"/>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05F0E6-43A0-2EDF-57C9-7DADEEF8F52B}"/>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Signaling Theory </a:t>
            </a:r>
          </a:p>
        </p:txBody>
      </p:sp>
      <p:sp>
        <p:nvSpPr>
          <p:cNvPr id="5" name="Rectangle 4">
            <a:extLst>
              <a:ext uri="{FF2B5EF4-FFF2-40B4-BE49-F238E27FC236}">
                <a16:creationId xmlns:a16="http://schemas.microsoft.com/office/drawing/2014/main" id="{21BC2BCC-4449-4501-C6A1-A7148DCB37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528173-A8E2-D5D2-C3D4-9F9CB0CB3B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8C8967-1A6F-F18A-5197-622D096F713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399D9B3-41B7-EA86-78C6-71FDF8B1CE44}"/>
              </a:ext>
            </a:extLst>
          </p:cNvPr>
          <p:cNvSpPr txBox="1"/>
          <p:nvPr/>
        </p:nvSpPr>
        <p:spPr>
          <a:xfrm>
            <a:off x="872597" y="2095405"/>
            <a:ext cx="10702123" cy="4154984"/>
          </a:xfrm>
          <a:prstGeom prst="rect">
            <a:avLst/>
          </a:prstGeom>
          <a:noFill/>
        </p:spPr>
        <p:txBody>
          <a:bodyPr wrap="square" rtlCol="0">
            <a:spAutoFit/>
          </a:bodyPr>
          <a:lstStyle/>
          <a:p>
            <a:r>
              <a:rPr lang="en-US" sz="2400" b="1">
                <a:solidFill>
                  <a:srgbClr val="F58221"/>
                </a:solidFill>
              </a:rPr>
              <a:t>2.Signal: Leverage as a Sign of Confidence</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Using Debt</a:t>
            </a:r>
            <a:r>
              <a:rPr lang="en-US" sz="2400">
                <a:solidFill>
                  <a:srgbClr val="00AEEF"/>
                </a:solidFill>
              </a:rPr>
              <a:t>: </a:t>
            </a:r>
            <a:r>
              <a:rPr lang="en-US" sz="2400"/>
              <a:t>When managers believe the firm’s future cash flows will be strong and reliable, they may be more willing to take on debt, confident in their ability to meet interest and principal payments.</a:t>
            </a:r>
          </a:p>
          <a:p>
            <a:pPr marL="800100" lvl="1" indent="-342900">
              <a:buFont typeface="Arial" panose="020B0604020202020204" pitchFamily="34" charset="0"/>
              <a:buChar char="•"/>
            </a:pPr>
            <a:r>
              <a:rPr lang="en-US" sz="2400" b="1">
                <a:solidFill>
                  <a:srgbClr val="00AEEF"/>
                </a:solidFill>
              </a:rPr>
              <a:t>Positive Message</a:t>
            </a:r>
            <a:r>
              <a:rPr lang="en-US" sz="2400">
                <a:solidFill>
                  <a:srgbClr val="00AEEF"/>
                </a:solidFill>
              </a:rPr>
              <a:t>: </a:t>
            </a:r>
            <a:r>
              <a:rPr lang="en-US" sz="2400"/>
              <a:t>This choice “signals” to investors that management expects stable or growing earnings, potentially leading to </a:t>
            </a:r>
            <a:r>
              <a:rPr lang="en-US" sz="2400" b="1">
                <a:solidFill>
                  <a:srgbClr val="00AEEF"/>
                </a:solidFill>
              </a:rPr>
              <a:t>favorable market reactions</a:t>
            </a:r>
            <a:r>
              <a:rPr lang="en-US" sz="2400">
                <a:solidFill>
                  <a:srgbClr val="00AEEF"/>
                </a:solidFill>
              </a:rPr>
              <a:t> </a:t>
            </a:r>
            <a:r>
              <a:rPr lang="en-US" sz="2400"/>
              <a:t>(e.g., a rising stock price).</a:t>
            </a:r>
          </a:p>
          <a:p>
            <a:pPr marL="800100" lvl="1" indent="-342900">
              <a:buFont typeface="Arial" panose="020B0604020202020204" pitchFamily="34" charset="0"/>
              <a:buChar char="•"/>
            </a:pPr>
            <a:r>
              <a:rPr lang="en-US" sz="2400" b="1">
                <a:solidFill>
                  <a:srgbClr val="00AEEF"/>
                </a:solidFill>
              </a:rPr>
              <a:t>Contrast with Equity Issuance</a:t>
            </a:r>
            <a:r>
              <a:rPr lang="en-US" sz="2400"/>
              <a:t>: Issuing new equity, especially if the stock may be undervalued, can send a </a:t>
            </a:r>
            <a:r>
              <a:rPr lang="en-US" sz="2400" b="1">
                <a:solidFill>
                  <a:srgbClr val="00AEEF"/>
                </a:solidFill>
              </a:rPr>
              <a:t>negative signal</a:t>
            </a:r>
            <a:r>
              <a:rPr lang="en-US" sz="2400"/>
              <a:t>—investors might suspect that managers believe the stock is overpriced or that the firm’s prospects are weaker.</a:t>
            </a:r>
          </a:p>
        </p:txBody>
      </p:sp>
      <p:pic>
        <p:nvPicPr>
          <p:cNvPr id="7" name="Graphic 21">
            <a:extLst>
              <a:ext uri="{FF2B5EF4-FFF2-40B4-BE49-F238E27FC236}">
                <a16:creationId xmlns:a16="http://schemas.microsoft.com/office/drawing/2014/main" id="{CF9851CD-5876-A1C9-425B-790D3304298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8143881"/>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D83DB-55C3-77FA-69E2-15111825EC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772852-B3D8-C0B9-B0B5-77C7133F7235}"/>
              </a:ext>
            </a:extLst>
          </p:cNvPr>
          <p:cNvSpPr/>
          <p:nvPr/>
        </p:nvSpPr>
        <p:spPr>
          <a:xfrm>
            <a:off x="617279" y="1339315"/>
            <a:ext cx="11224201" cy="5249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85A45F1-75B4-35B6-19BA-4235736FC383}"/>
              </a:ext>
            </a:extLst>
          </p:cNvPr>
          <p:cNvSpPr txBox="1"/>
          <p:nvPr/>
        </p:nvSpPr>
        <p:spPr>
          <a:xfrm>
            <a:off x="2516041" y="795556"/>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Signaling Theory </a:t>
            </a:r>
          </a:p>
        </p:txBody>
      </p:sp>
      <p:sp>
        <p:nvSpPr>
          <p:cNvPr id="5" name="Rectangle 4">
            <a:extLst>
              <a:ext uri="{FF2B5EF4-FFF2-40B4-BE49-F238E27FC236}">
                <a16:creationId xmlns:a16="http://schemas.microsoft.com/office/drawing/2014/main" id="{9607C9BF-7A11-0B17-42D6-A00AFD3C245F}"/>
              </a:ext>
            </a:extLst>
          </p:cNvPr>
          <p:cNvSpPr/>
          <p:nvPr/>
        </p:nvSpPr>
        <p:spPr>
          <a:xfrm>
            <a:off x="942308" y="6245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805C4-1635-4EDD-5B61-823962213147}"/>
              </a:ext>
            </a:extLst>
          </p:cNvPr>
          <p:cNvSpPr txBox="1"/>
          <p:nvPr/>
        </p:nvSpPr>
        <p:spPr>
          <a:xfrm>
            <a:off x="1111584" y="66507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594A80-D1BA-703F-04F3-80B5C952934A}"/>
              </a:ext>
            </a:extLst>
          </p:cNvPr>
          <p:cNvSpPr txBox="1"/>
          <p:nvPr/>
        </p:nvSpPr>
        <p:spPr>
          <a:xfrm>
            <a:off x="1214179" y="920893"/>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F05FA88-EBB2-6F1B-4C2E-BBF50B5CD3DF}"/>
              </a:ext>
            </a:extLst>
          </p:cNvPr>
          <p:cNvSpPr txBox="1"/>
          <p:nvPr/>
        </p:nvSpPr>
        <p:spPr>
          <a:xfrm>
            <a:off x="717149" y="1709782"/>
            <a:ext cx="8572324" cy="4893647"/>
          </a:xfrm>
          <a:prstGeom prst="rect">
            <a:avLst/>
          </a:prstGeom>
          <a:noFill/>
        </p:spPr>
        <p:txBody>
          <a:bodyPr wrap="square" rtlCol="0">
            <a:spAutoFit/>
          </a:bodyPr>
          <a:lstStyle/>
          <a:p>
            <a:r>
              <a:rPr lang="en-US" sz="2400" b="1">
                <a:solidFill>
                  <a:srgbClr val="F58221"/>
                </a:solidFill>
              </a:rPr>
              <a:t>3.Implication: Leveraging or Avoiding Debt</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Avoiding Debt</a:t>
            </a:r>
            <a:r>
              <a:rPr lang="en-US" sz="2400">
                <a:solidFill>
                  <a:srgbClr val="00AEEF"/>
                </a:solidFill>
              </a:rPr>
              <a:t>: </a:t>
            </a:r>
            <a:r>
              <a:rPr lang="en-US" sz="2400"/>
              <a:t>If managers habitually avoid borrowing, investors might interpret that as </a:t>
            </a:r>
            <a:r>
              <a:rPr lang="en-US" sz="2400" b="1">
                <a:solidFill>
                  <a:srgbClr val="00AEEF"/>
                </a:solidFill>
              </a:rPr>
              <a:t>lack of confidence</a:t>
            </a:r>
            <a:r>
              <a:rPr lang="en-US" sz="2400">
                <a:solidFill>
                  <a:srgbClr val="00AEEF"/>
                </a:solidFill>
              </a:rPr>
              <a:t> </a:t>
            </a:r>
            <a:r>
              <a:rPr lang="en-US" sz="2400"/>
              <a:t>in future earnings or as an attempt to sidestep heightened scrutiny from lenders.</a:t>
            </a:r>
          </a:p>
          <a:p>
            <a:pPr marL="800100" lvl="1" indent="-342900">
              <a:buFont typeface="Arial" panose="020B0604020202020204" pitchFamily="34" charset="0"/>
              <a:buChar char="•"/>
            </a:pPr>
            <a:r>
              <a:rPr lang="en-US" sz="2400" b="1">
                <a:solidFill>
                  <a:srgbClr val="00AEEF"/>
                </a:solidFill>
              </a:rPr>
              <a:t>Taking on Debt</a:t>
            </a:r>
            <a:r>
              <a:rPr lang="en-US" sz="2400">
                <a:solidFill>
                  <a:srgbClr val="00AEEF"/>
                </a:solidFill>
              </a:rPr>
              <a:t>: </a:t>
            </a:r>
            <a:r>
              <a:rPr lang="en-US" sz="2400"/>
              <a:t>Conversely, a deliberate increase in leverage can be a </a:t>
            </a:r>
            <a:r>
              <a:rPr lang="en-US" sz="2400" b="1">
                <a:solidFill>
                  <a:srgbClr val="00AEEF"/>
                </a:solidFill>
              </a:rPr>
              <a:t>public affirmation</a:t>
            </a:r>
            <a:r>
              <a:rPr lang="en-US" sz="2400">
                <a:solidFill>
                  <a:srgbClr val="00AEEF"/>
                </a:solidFill>
              </a:rPr>
              <a:t> </a:t>
            </a:r>
            <a:r>
              <a:rPr lang="en-US" sz="2400"/>
              <a:t>that the firm is robust enough to handle repayment, thereby aligning with strong managerial confidence.</a:t>
            </a:r>
          </a:p>
          <a:p>
            <a:pPr marL="800100" lvl="1" indent="-342900">
              <a:buFont typeface="Arial" panose="020B0604020202020204" pitchFamily="34" charset="0"/>
              <a:buChar char="•"/>
            </a:pPr>
            <a:r>
              <a:rPr lang="en-US" sz="2400" b="1">
                <a:solidFill>
                  <a:srgbClr val="00AEEF"/>
                </a:solidFill>
              </a:rPr>
              <a:t>Limitations</a:t>
            </a:r>
            <a:r>
              <a:rPr lang="en-US" sz="2400">
                <a:solidFill>
                  <a:srgbClr val="00AEEF"/>
                </a:solidFill>
              </a:rPr>
              <a:t>: </a:t>
            </a:r>
            <a:r>
              <a:rPr lang="en-US" sz="2400"/>
              <a:t>While signaling can influence investor perceptions, over-leveraging can still push the firm into </a:t>
            </a:r>
            <a:r>
              <a:rPr lang="en-US" sz="2400" b="1">
                <a:solidFill>
                  <a:srgbClr val="00AEEF"/>
                </a:solidFill>
              </a:rPr>
              <a:t>higher financial risk</a:t>
            </a:r>
            <a:r>
              <a:rPr lang="en-US" sz="2400">
                <a:solidFill>
                  <a:srgbClr val="00AEEF"/>
                </a:solidFill>
              </a:rPr>
              <a:t>. </a:t>
            </a:r>
            <a:r>
              <a:rPr lang="en-US" sz="2400"/>
              <a:t>Thus, a balance must be struck between </a:t>
            </a:r>
            <a:r>
              <a:rPr lang="en-US" sz="2400" b="1">
                <a:solidFill>
                  <a:srgbClr val="00AEEF"/>
                </a:solidFill>
              </a:rPr>
              <a:t>sending a positive signal</a:t>
            </a:r>
            <a:r>
              <a:rPr lang="en-US" sz="2400">
                <a:solidFill>
                  <a:srgbClr val="00AEEF"/>
                </a:solidFill>
              </a:rPr>
              <a:t> and </a:t>
            </a:r>
            <a:r>
              <a:rPr lang="en-US" sz="2400" b="1">
                <a:solidFill>
                  <a:srgbClr val="00AEEF"/>
                </a:solidFill>
              </a:rPr>
              <a:t>maintaining financial stability</a:t>
            </a:r>
            <a:r>
              <a:rPr lang="en-US" sz="2400">
                <a:solidFill>
                  <a:srgbClr val="00AEEF"/>
                </a:solidFill>
              </a:rPr>
              <a:t>.</a:t>
            </a:r>
          </a:p>
        </p:txBody>
      </p:sp>
      <p:pic>
        <p:nvPicPr>
          <p:cNvPr id="7" name="Graphic 21">
            <a:extLst>
              <a:ext uri="{FF2B5EF4-FFF2-40B4-BE49-F238E27FC236}">
                <a16:creationId xmlns:a16="http://schemas.microsoft.com/office/drawing/2014/main" id="{13E213D3-E5CE-6968-8A4D-AC8AC1FD74A7}"/>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images of people and money&#10;&#10;AI-generated content may be incorrect.">
            <a:extLst>
              <a:ext uri="{FF2B5EF4-FFF2-40B4-BE49-F238E27FC236}">
                <a16:creationId xmlns:a16="http://schemas.microsoft.com/office/drawing/2014/main" id="{E605D41F-B956-6538-C351-F462FCF825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9579" y="2302477"/>
            <a:ext cx="2305141" cy="4227376"/>
          </a:xfrm>
          <a:prstGeom prst="rect">
            <a:avLst/>
          </a:prstGeom>
        </p:spPr>
      </p:pic>
    </p:spTree>
    <p:extLst>
      <p:ext uri="{BB962C8B-B14F-4D97-AF65-F5344CB8AC3E}">
        <p14:creationId xmlns:p14="http://schemas.microsoft.com/office/powerpoint/2010/main" val="149147650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E0410-E440-5697-AF75-8D6051E932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B8E51D-3779-0743-681E-6FBBA595074C}"/>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2942A0-C47F-EDE1-D9BC-F6E8928EF4DF}"/>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Signaling Theory </a:t>
            </a:r>
          </a:p>
        </p:txBody>
      </p:sp>
      <p:sp>
        <p:nvSpPr>
          <p:cNvPr id="5" name="Rectangle 4">
            <a:extLst>
              <a:ext uri="{FF2B5EF4-FFF2-40B4-BE49-F238E27FC236}">
                <a16:creationId xmlns:a16="http://schemas.microsoft.com/office/drawing/2014/main" id="{E6E06D78-7DC6-4F5F-BEF7-1002A50BCD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FB6130-6B94-02FE-7207-5D23696F60D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1FC88C-13F0-6F4E-47EB-9A1449C7E7E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719BF11-2940-A7AA-6CC5-6A776E6DF7AB}"/>
              </a:ext>
            </a:extLst>
          </p:cNvPr>
          <p:cNvSpPr txBox="1"/>
          <p:nvPr/>
        </p:nvSpPr>
        <p:spPr>
          <a:xfrm>
            <a:off x="872597" y="2095405"/>
            <a:ext cx="7823347" cy="4154984"/>
          </a:xfrm>
          <a:prstGeom prst="rect">
            <a:avLst/>
          </a:prstGeom>
          <a:noFill/>
        </p:spPr>
        <p:txBody>
          <a:bodyPr wrap="square" rtlCol="0">
            <a:spAutoFit/>
          </a:bodyPr>
          <a:lstStyle/>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Investment Decisions</a:t>
            </a:r>
            <a:r>
              <a:rPr lang="en-US" sz="2400">
                <a:solidFill>
                  <a:srgbClr val="00AEEF"/>
                </a:solidFill>
              </a:rPr>
              <a:t>: </a:t>
            </a:r>
            <a:r>
              <a:rPr lang="en-US" sz="2400"/>
              <a:t>Investors pay attention to a firm’s </a:t>
            </a:r>
            <a:r>
              <a:rPr lang="en-US" sz="2400" b="1">
                <a:solidFill>
                  <a:srgbClr val="00AEEF"/>
                </a:solidFill>
              </a:rPr>
              <a:t>financing decisions</a:t>
            </a:r>
            <a:r>
              <a:rPr lang="en-US" sz="2400">
                <a:solidFill>
                  <a:srgbClr val="00AEEF"/>
                </a:solidFill>
              </a:rPr>
              <a:t> </a:t>
            </a:r>
            <a:r>
              <a:rPr lang="en-US" sz="2400"/>
              <a:t>to gauge whether managers have a favorable outlook.</a:t>
            </a:r>
          </a:p>
          <a:p>
            <a:pPr>
              <a:buFont typeface="Arial" panose="020B0604020202020204" pitchFamily="34" charset="0"/>
              <a:buChar char="•"/>
            </a:pPr>
            <a:r>
              <a:rPr lang="en-US" sz="2400" b="1">
                <a:solidFill>
                  <a:srgbClr val="00AEEF"/>
                </a:solidFill>
              </a:rPr>
              <a:t>Capital Structure Strategy</a:t>
            </a:r>
            <a:r>
              <a:rPr lang="en-US" sz="2400">
                <a:solidFill>
                  <a:srgbClr val="00AEEF"/>
                </a:solidFill>
              </a:rPr>
              <a:t>: </a:t>
            </a:r>
            <a:r>
              <a:rPr lang="en-US" sz="2400"/>
              <a:t>Firms can use leverage as a </a:t>
            </a:r>
            <a:r>
              <a:rPr lang="en-US" sz="2400" b="1">
                <a:solidFill>
                  <a:srgbClr val="00AEEF"/>
                </a:solidFill>
              </a:rPr>
              <a:t>tool</a:t>
            </a:r>
            <a:r>
              <a:rPr lang="en-US" sz="2400"/>
              <a:t> to communicate confidence but risk sending negative signals if they either heavily dilute equity or avoid debt altogether.</a:t>
            </a:r>
          </a:p>
          <a:p>
            <a:pPr>
              <a:buFont typeface="Arial" panose="020B0604020202020204" pitchFamily="34" charset="0"/>
              <a:buChar char="•"/>
            </a:pPr>
            <a:r>
              <a:rPr lang="en-US" sz="2400" b="1">
                <a:solidFill>
                  <a:srgbClr val="00AEEF"/>
                </a:solidFill>
              </a:rPr>
              <a:t>Overall Performance</a:t>
            </a:r>
            <a:r>
              <a:rPr lang="en-US" sz="2400">
                <a:solidFill>
                  <a:srgbClr val="00AEEF"/>
                </a:solidFill>
              </a:rPr>
              <a:t>: </a:t>
            </a:r>
            <a:r>
              <a:rPr lang="en-US" sz="2400"/>
              <a:t>Signaling theory reminds us that </a:t>
            </a:r>
            <a:r>
              <a:rPr lang="en-US" sz="2400" b="1">
                <a:solidFill>
                  <a:srgbClr val="00AEEF"/>
                </a:solidFill>
              </a:rPr>
              <a:t>actions</a:t>
            </a:r>
            <a:r>
              <a:rPr lang="en-US" sz="2400"/>
              <a:t> (like borrowing more or issuing shares) can shape investor</a:t>
            </a:r>
            <a:r>
              <a:rPr lang="en-US" sz="2400">
                <a:solidFill>
                  <a:srgbClr val="00AEEF"/>
                </a:solidFill>
              </a:rPr>
              <a:t> </a:t>
            </a:r>
            <a:r>
              <a:rPr lang="en-US" sz="2400" b="1">
                <a:solidFill>
                  <a:srgbClr val="00AEEF"/>
                </a:solidFill>
              </a:rPr>
              <a:t>sentiment</a:t>
            </a:r>
            <a:r>
              <a:rPr lang="en-US" sz="2400">
                <a:solidFill>
                  <a:srgbClr val="00AEEF"/>
                </a:solidFill>
              </a:rPr>
              <a:t> </a:t>
            </a:r>
            <a:r>
              <a:rPr lang="en-US" sz="2400"/>
              <a:t>and thus impact the firm’s market valuation.</a:t>
            </a:r>
          </a:p>
        </p:txBody>
      </p:sp>
      <p:pic>
        <p:nvPicPr>
          <p:cNvPr id="7" name="Graphic 21">
            <a:extLst>
              <a:ext uri="{FF2B5EF4-FFF2-40B4-BE49-F238E27FC236}">
                <a16:creationId xmlns:a16="http://schemas.microsoft.com/office/drawing/2014/main" id="{05EA476A-854F-0FE9-893D-91FEBA7BB3C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165729A-8323-60AF-1CD5-5B46202CF7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95943" y="2292387"/>
            <a:ext cx="2878777" cy="3841457"/>
          </a:xfrm>
          <a:prstGeom prst="rect">
            <a:avLst/>
          </a:prstGeom>
        </p:spPr>
      </p:pic>
    </p:spTree>
    <p:extLst>
      <p:ext uri="{BB962C8B-B14F-4D97-AF65-F5344CB8AC3E}">
        <p14:creationId xmlns:p14="http://schemas.microsoft.com/office/powerpoint/2010/main" val="4044328906"/>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4F25A-E2FF-930E-3D18-79325C7273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FAA2A4-F6DF-AD56-2E87-B75AB4B6378F}"/>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04873F-DD2D-5292-FCC4-01AE29DECDA1}"/>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Pecking Order Hypothesis </a:t>
            </a:r>
          </a:p>
        </p:txBody>
      </p:sp>
      <p:sp>
        <p:nvSpPr>
          <p:cNvPr id="5" name="Rectangle 4">
            <a:extLst>
              <a:ext uri="{FF2B5EF4-FFF2-40B4-BE49-F238E27FC236}">
                <a16:creationId xmlns:a16="http://schemas.microsoft.com/office/drawing/2014/main" id="{F1F43EC1-4E1E-866E-8430-EC7CAB3AC8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C6812-21ED-723F-93EF-E1D01CF118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5AEDB9-5381-01E1-6F8B-CE9E0C1F5EC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BCF9FF3-EC89-C906-EF8B-7687A084DE2E}"/>
              </a:ext>
            </a:extLst>
          </p:cNvPr>
          <p:cNvSpPr txBox="1"/>
          <p:nvPr/>
        </p:nvSpPr>
        <p:spPr>
          <a:xfrm>
            <a:off x="872597" y="2095405"/>
            <a:ext cx="6881515" cy="3416320"/>
          </a:xfrm>
          <a:prstGeom prst="rect">
            <a:avLst/>
          </a:prstGeom>
          <a:noFill/>
        </p:spPr>
        <p:txBody>
          <a:bodyPr wrap="square" rtlCol="0">
            <a:spAutoFit/>
          </a:bodyPr>
          <a:lstStyle/>
          <a:p>
            <a:pPr>
              <a:buNone/>
            </a:pPr>
            <a:r>
              <a:rPr lang="en-US" sz="2400" i="1">
                <a:solidFill>
                  <a:srgbClr val="203E5F"/>
                </a:solidFill>
              </a:rPr>
              <a:t>Preference Hierarchy in Financing</a:t>
            </a:r>
            <a:endParaRPr lang="en-US" sz="2400">
              <a:solidFill>
                <a:srgbClr val="203E5F"/>
              </a:solidFill>
            </a:endParaRPr>
          </a:p>
          <a:p>
            <a:pPr>
              <a:buFont typeface="+mj-lt"/>
              <a:buAutoNum type="arabicPeriod"/>
            </a:pPr>
            <a:r>
              <a:rPr lang="en-US" sz="2400" b="1">
                <a:solidFill>
                  <a:srgbClr val="F58221"/>
                </a:solidFill>
              </a:rPr>
              <a:t>Firms prioritize funding from</a:t>
            </a:r>
            <a:r>
              <a:rPr lang="en-US" sz="2400">
                <a:solidFill>
                  <a:srgbClr val="F58221"/>
                </a:solidFill>
              </a:rPr>
              <a:t>:</a:t>
            </a:r>
          </a:p>
          <a:p>
            <a:pPr marL="800100" lvl="1" indent="-342900">
              <a:buFont typeface="Arial" panose="020B0604020202020204" pitchFamily="34" charset="0"/>
              <a:buChar char="•"/>
            </a:pPr>
            <a:r>
              <a:rPr lang="en-US" sz="2400" b="1">
                <a:solidFill>
                  <a:srgbClr val="00AEEF"/>
                </a:solidFill>
              </a:rPr>
              <a:t>Internal funds (retained earnings)</a:t>
            </a:r>
            <a:endParaRPr lang="en-US" sz="2400">
              <a:solidFill>
                <a:srgbClr val="00AEEF"/>
              </a:solidFill>
            </a:endParaRPr>
          </a:p>
          <a:p>
            <a:pPr marL="800100" lvl="1" indent="-342900">
              <a:buFont typeface="Arial" panose="020B0604020202020204" pitchFamily="34" charset="0"/>
              <a:buChar char="•"/>
            </a:pPr>
            <a:r>
              <a:rPr lang="en-US" sz="2400" b="1">
                <a:solidFill>
                  <a:srgbClr val="00AEEF"/>
                </a:solidFill>
              </a:rPr>
              <a:t>Debt</a:t>
            </a:r>
            <a:endParaRPr lang="en-US" sz="2400">
              <a:solidFill>
                <a:srgbClr val="00AEEF"/>
              </a:solidFill>
            </a:endParaRPr>
          </a:p>
          <a:p>
            <a:pPr marL="800100" lvl="1" indent="-342900">
              <a:buFont typeface="Arial" panose="020B0604020202020204" pitchFamily="34" charset="0"/>
              <a:buChar char="•"/>
            </a:pPr>
            <a:r>
              <a:rPr lang="en-US" sz="2400" b="1">
                <a:solidFill>
                  <a:srgbClr val="00AEEF"/>
                </a:solidFill>
              </a:rPr>
              <a:t>Equity (last resort)</a:t>
            </a:r>
            <a:endParaRPr lang="en-US" sz="2400">
              <a:solidFill>
                <a:srgbClr val="00AEEF"/>
              </a:solidFill>
            </a:endParaRPr>
          </a:p>
          <a:p>
            <a:pPr>
              <a:buFont typeface="+mj-lt"/>
              <a:buAutoNum type="arabicPeriod"/>
            </a:pPr>
            <a:r>
              <a:rPr lang="en-US" sz="2400" b="1">
                <a:solidFill>
                  <a:srgbClr val="F58221"/>
                </a:solidFill>
              </a:rPr>
              <a:t>Reason</a:t>
            </a:r>
            <a:r>
              <a:rPr lang="en-US" sz="2400">
                <a:solidFill>
                  <a:srgbClr val="F58221"/>
                </a:solidFill>
              </a:rPr>
              <a:t>: </a:t>
            </a:r>
            <a:r>
              <a:rPr lang="en-US" sz="2400"/>
              <a:t>Issuing new equity often signals negative information (potentially diluting value), so managers prefer debt over equity when external funds are needed.</a:t>
            </a:r>
          </a:p>
        </p:txBody>
      </p:sp>
      <p:pic>
        <p:nvPicPr>
          <p:cNvPr id="7" name="Graphic 21">
            <a:extLst>
              <a:ext uri="{FF2B5EF4-FFF2-40B4-BE49-F238E27FC236}">
                <a16:creationId xmlns:a16="http://schemas.microsoft.com/office/drawing/2014/main" id="{CCCF9BF1-8875-0C0F-D467-299760D2B6B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pyramid&#10;&#10;AI-generated content may be incorrect.">
            <a:extLst>
              <a:ext uri="{FF2B5EF4-FFF2-40B4-BE49-F238E27FC236}">
                <a16:creationId xmlns:a16="http://schemas.microsoft.com/office/drawing/2014/main" id="{D0400C3B-6C51-62A0-CFE3-851C55B238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54111" y="1954419"/>
            <a:ext cx="3820609" cy="4244606"/>
          </a:xfrm>
          <a:prstGeom prst="rect">
            <a:avLst/>
          </a:prstGeom>
        </p:spPr>
      </p:pic>
    </p:spTree>
    <p:extLst>
      <p:ext uri="{BB962C8B-B14F-4D97-AF65-F5344CB8AC3E}">
        <p14:creationId xmlns:p14="http://schemas.microsoft.com/office/powerpoint/2010/main" val="4113668119"/>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2B302-4C0D-157C-1105-D0A60EF680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1A65FF-0AE2-C489-CC0F-C449E0FB07B3}"/>
              </a:ext>
            </a:extLst>
          </p:cNvPr>
          <p:cNvSpPr/>
          <p:nvPr/>
        </p:nvSpPr>
        <p:spPr>
          <a:xfrm>
            <a:off x="617279" y="1220498"/>
            <a:ext cx="11151387" cy="5368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177397-7799-A538-CC63-2F61556B306F}"/>
              </a:ext>
            </a:extLst>
          </p:cNvPr>
          <p:cNvSpPr txBox="1"/>
          <p:nvPr/>
        </p:nvSpPr>
        <p:spPr>
          <a:xfrm>
            <a:off x="2516041" y="656700"/>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Pecking Order Hypothesis </a:t>
            </a:r>
          </a:p>
        </p:txBody>
      </p:sp>
      <p:sp>
        <p:nvSpPr>
          <p:cNvPr id="5" name="Rectangle 4">
            <a:extLst>
              <a:ext uri="{FF2B5EF4-FFF2-40B4-BE49-F238E27FC236}">
                <a16:creationId xmlns:a16="http://schemas.microsoft.com/office/drawing/2014/main" id="{28151722-F54E-1C04-0B45-566260FD2587}"/>
              </a:ext>
            </a:extLst>
          </p:cNvPr>
          <p:cNvSpPr/>
          <p:nvPr/>
        </p:nvSpPr>
        <p:spPr>
          <a:xfrm>
            <a:off x="942308" y="249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FF13C5-D2E6-BC96-CA36-0A36783BE3F5}"/>
              </a:ext>
            </a:extLst>
          </p:cNvPr>
          <p:cNvSpPr txBox="1"/>
          <p:nvPr/>
        </p:nvSpPr>
        <p:spPr>
          <a:xfrm>
            <a:off x="1100485" y="3868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B50389-14FD-D83F-D28E-15BE573B448F}"/>
              </a:ext>
            </a:extLst>
          </p:cNvPr>
          <p:cNvSpPr txBox="1"/>
          <p:nvPr/>
        </p:nvSpPr>
        <p:spPr>
          <a:xfrm>
            <a:off x="1214179" y="67914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D4EBA7B-E6BC-23CA-368E-8B51ACFE5E3E}"/>
              </a:ext>
            </a:extLst>
          </p:cNvPr>
          <p:cNvSpPr txBox="1"/>
          <p:nvPr/>
        </p:nvSpPr>
        <p:spPr>
          <a:xfrm>
            <a:off x="841910" y="1381989"/>
            <a:ext cx="10798402" cy="5262979"/>
          </a:xfrm>
          <a:prstGeom prst="rect">
            <a:avLst/>
          </a:prstGeom>
          <a:noFill/>
        </p:spPr>
        <p:txBody>
          <a:bodyPr wrap="square" rtlCol="0">
            <a:spAutoFit/>
          </a:bodyPr>
          <a:lstStyle/>
          <a:p>
            <a:r>
              <a:rPr lang="en-US" sz="2400" b="1">
                <a:solidFill>
                  <a:srgbClr val="F58221"/>
                </a:solidFill>
              </a:rPr>
              <a:t>3.Pecking Order Theory: The Hierarchy</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Foundational Concept</a:t>
            </a:r>
            <a:r>
              <a:rPr lang="en-US" sz="2400">
                <a:solidFill>
                  <a:srgbClr val="00AEEF"/>
                </a:solidFill>
              </a:rPr>
              <a:t>: </a:t>
            </a:r>
            <a:r>
              <a:rPr lang="en-US" sz="2400"/>
              <a:t>The </a:t>
            </a:r>
            <a:r>
              <a:rPr lang="en-US" sz="2400" b="1">
                <a:solidFill>
                  <a:srgbClr val="00AEEF"/>
                </a:solidFill>
              </a:rPr>
              <a:t>Pecking Order Hypothesis</a:t>
            </a:r>
            <a:r>
              <a:rPr lang="en-US" sz="2400">
                <a:solidFill>
                  <a:srgbClr val="00AEEF"/>
                </a:solidFill>
              </a:rPr>
              <a:t> </a:t>
            </a:r>
            <a:r>
              <a:rPr lang="en-US" sz="2400"/>
              <a:t>suggests that firms have a </a:t>
            </a:r>
            <a:r>
              <a:rPr lang="en-US" sz="2400" b="1">
                <a:solidFill>
                  <a:srgbClr val="00AEEF"/>
                </a:solidFill>
              </a:rPr>
              <a:t>natural order</a:t>
            </a:r>
            <a:r>
              <a:rPr lang="en-US" sz="2400">
                <a:solidFill>
                  <a:srgbClr val="00AEEF"/>
                </a:solidFill>
              </a:rPr>
              <a:t> </a:t>
            </a:r>
            <a:r>
              <a:rPr lang="en-US" sz="2400"/>
              <a:t>in which they prefer to raise capital, driven by concerns about cost and investor perceptions.</a:t>
            </a:r>
          </a:p>
          <a:p>
            <a:pPr marL="800100" lvl="1" indent="-342900">
              <a:buFont typeface="Arial" panose="020B0604020202020204" pitchFamily="34" charset="0"/>
              <a:buChar char="•"/>
            </a:pPr>
            <a:r>
              <a:rPr lang="en-US" sz="2400" b="1">
                <a:solidFill>
                  <a:srgbClr val="00AEEF"/>
                </a:solidFill>
              </a:rPr>
              <a:t>Internal Funds</a:t>
            </a:r>
            <a:r>
              <a:rPr lang="en-US" sz="2400">
                <a:solidFill>
                  <a:srgbClr val="00AEEF"/>
                </a:solidFill>
              </a:rPr>
              <a:t>: </a:t>
            </a:r>
            <a:r>
              <a:rPr lang="en-US" sz="2400"/>
              <a:t>Retained earnings are the first choice, as using cash already on hand avoids </a:t>
            </a:r>
            <a:r>
              <a:rPr lang="en-US" sz="2400" b="1">
                <a:solidFill>
                  <a:srgbClr val="00AEEF"/>
                </a:solidFill>
              </a:rPr>
              <a:t>transaction costs</a:t>
            </a:r>
            <a:r>
              <a:rPr lang="en-US" sz="2400">
                <a:solidFill>
                  <a:srgbClr val="00AEEF"/>
                </a:solidFill>
              </a:rPr>
              <a:t> </a:t>
            </a:r>
            <a:r>
              <a:rPr lang="en-US" sz="2400"/>
              <a:t>and does </a:t>
            </a:r>
            <a:r>
              <a:rPr lang="en-US" sz="2400" b="1">
                <a:solidFill>
                  <a:srgbClr val="00AEEF"/>
                </a:solidFill>
              </a:rPr>
              <a:t>not</a:t>
            </a:r>
            <a:r>
              <a:rPr lang="en-US" sz="2400"/>
              <a:t> signal any negative information to the market.</a:t>
            </a:r>
          </a:p>
          <a:p>
            <a:pPr marL="800100" lvl="1" indent="-342900">
              <a:buFont typeface="Arial" panose="020B0604020202020204" pitchFamily="34" charset="0"/>
              <a:buChar char="•"/>
            </a:pPr>
            <a:r>
              <a:rPr lang="en-US" sz="2400" b="1">
                <a:solidFill>
                  <a:srgbClr val="00AEEF"/>
                </a:solidFill>
              </a:rPr>
              <a:t>Debt</a:t>
            </a:r>
            <a:r>
              <a:rPr lang="en-US" sz="2400">
                <a:solidFill>
                  <a:srgbClr val="00AEEF"/>
                </a:solidFill>
              </a:rPr>
              <a:t>: </a:t>
            </a:r>
            <a:r>
              <a:rPr lang="en-US" sz="2400"/>
              <a:t>If more funds are needed beyond what is internally available, managers typically turn to debt next, because interest payments are tax-deductible and issuing debt doesn’t typically have the same “negative signal” as issuing equity.</a:t>
            </a:r>
          </a:p>
          <a:p>
            <a:pPr marL="800100" lvl="1" indent="-342900">
              <a:buFont typeface="Arial" panose="020B0604020202020204" pitchFamily="34" charset="0"/>
              <a:buChar char="•"/>
            </a:pPr>
            <a:r>
              <a:rPr lang="en-US" sz="2400" b="1">
                <a:solidFill>
                  <a:srgbClr val="00AEEF"/>
                </a:solidFill>
              </a:rPr>
              <a:t>Equity (Last Resort)</a:t>
            </a:r>
            <a:r>
              <a:rPr lang="en-US" sz="2400">
                <a:solidFill>
                  <a:srgbClr val="00AEEF"/>
                </a:solidFill>
              </a:rPr>
              <a:t>: </a:t>
            </a:r>
            <a:r>
              <a:rPr lang="en-US" sz="2400"/>
              <a:t>Selling new shares can dilute existing shareholders’ stakes and often raises suspicion among investors—"If management is issuing shares, do they believe the stock is overvalued, or are they expecting weaker future performance?”</a:t>
            </a:r>
          </a:p>
        </p:txBody>
      </p:sp>
      <p:pic>
        <p:nvPicPr>
          <p:cNvPr id="7" name="Graphic 21">
            <a:extLst>
              <a:ext uri="{FF2B5EF4-FFF2-40B4-BE49-F238E27FC236}">
                <a16:creationId xmlns:a16="http://schemas.microsoft.com/office/drawing/2014/main" id="{061717E8-BEAC-E237-CD3F-094BD569A81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5007719"/>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4F0D0-A181-F1ED-E4CF-1AC62AF659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DFCF02-7E07-5707-60D4-CA575C24EA08}"/>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9E17A8-3DD5-405E-BF7A-DBA67F48F615}"/>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Pecking Order Hypothesis </a:t>
            </a:r>
          </a:p>
        </p:txBody>
      </p:sp>
      <p:sp>
        <p:nvSpPr>
          <p:cNvPr id="5" name="Rectangle 4">
            <a:extLst>
              <a:ext uri="{FF2B5EF4-FFF2-40B4-BE49-F238E27FC236}">
                <a16:creationId xmlns:a16="http://schemas.microsoft.com/office/drawing/2014/main" id="{08E55AA5-3382-E06A-1DF5-86EF12BC04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A4AB32-950A-84C1-405C-B1C270B757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60FC8E-7253-8807-3E74-36262ECC18D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A294657-2C93-6D81-CB98-226939A28D46}"/>
              </a:ext>
            </a:extLst>
          </p:cNvPr>
          <p:cNvSpPr txBox="1"/>
          <p:nvPr/>
        </p:nvSpPr>
        <p:spPr>
          <a:xfrm>
            <a:off x="872597" y="2095405"/>
            <a:ext cx="8454283" cy="4154984"/>
          </a:xfrm>
          <a:prstGeom prst="rect">
            <a:avLst/>
          </a:prstGeom>
          <a:noFill/>
        </p:spPr>
        <p:txBody>
          <a:bodyPr wrap="square" rtlCol="0">
            <a:spAutoFit/>
          </a:bodyPr>
          <a:lstStyle/>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Practical Financing Decisions</a:t>
            </a:r>
            <a:r>
              <a:rPr lang="en-US" sz="2400">
                <a:solidFill>
                  <a:srgbClr val="00AEEF"/>
                </a:solidFill>
              </a:rPr>
              <a:t>: </a:t>
            </a:r>
            <a:r>
              <a:rPr lang="en-US" sz="2400"/>
              <a:t>The Pecking Order Hypothesis helps explain why profitable, mature firms often </a:t>
            </a:r>
            <a:r>
              <a:rPr lang="en-US" sz="2400" b="1">
                <a:solidFill>
                  <a:srgbClr val="00AEEF"/>
                </a:solidFill>
              </a:rPr>
              <a:t>avoid</a:t>
            </a:r>
            <a:r>
              <a:rPr lang="en-US" sz="2400">
                <a:solidFill>
                  <a:srgbClr val="00AEEF"/>
                </a:solidFill>
              </a:rPr>
              <a:t> </a:t>
            </a:r>
            <a:r>
              <a:rPr lang="en-US" sz="2400"/>
              <a:t>issuing new shares—relying on </a:t>
            </a:r>
            <a:r>
              <a:rPr lang="en-US" sz="2400" b="1">
                <a:solidFill>
                  <a:srgbClr val="00AEEF"/>
                </a:solidFill>
              </a:rPr>
              <a:t>internal cash flows</a:t>
            </a:r>
            <a:r>
              <a:rPr lang="en-US" sz="2400">
                <a:solidFill>
                  <a:srgbClr val="00AEEF"/>
                </a:solidFill>
              </a:rPr>
              <a:t> </a:t>
            </a:r>
            <a:r>
              <a:rPr lang="en-US" sz="2400"/>
              <a:t>and moderate levels of debt.</a:t>
            </a:r>
          </a:p>
          <a:p>
            <a:pPr>
              <a:buFont typeface="Arial" panose="020B0604020202020204" pitchFamily="34" charset="0"/>
              <a:buChar char="•"/>
            </a:pPr>
            <a:r>
              <a:rPr lang="en-US" sz="2400" b="1">
                <a:solidFill>
                  <a:srgbClr val="00AEEF"/>
                </a:solidFill>
              </a:rPr>
              <a:t>Signaling Effects</a:t>
            </a:r>
            <a:r>
              <a:rPr lang="en-US" sz="2400">
                <a:solidFill>
                  <a:srgbClr val="00AEEF"/>
                </a:solidFill>
              </a:rPr>
              <a:t>: </a:t>
            </a:r>
            <a:r>
              <a:rPr lang="en-US" sz="2400"/>
              <a:t>Managers’ choices in financing can send </a:t>
            </a:r>
            <a:r>
              <a:rPr lang="en-US" sz="2400" b="1">
                <a:solidFill>
                  <a:srgbClr val="00AEEF"/>
                </a:solidFill>
              </a:rPr>
              <a:t>strong</a:t>
            </a:r>
            <a:r>
              <a:rPr lang="en-US" sz="2400" b="1"/>
              <a:t> </a:t>
            </a:r>
            <a:r>
              <a:rPr lang="en-US" sz="2400" b="1">
                <a:solidFill>
                  <a:srgbClr val="00AEEF"/>
                </a:solidFill>
              </a:rPr>
              <a:t>signals</a:t>
            </a:r>
            <a:r>
              <a:rPr lang="en-US" sz="2400"/>
              <a:t> to the market about the firm’s perceived valuation and risk profile.</a:t>
            </a:r>
          </a:p>
          <a:p>
            <a:pPr>
              <a:buFont typeface="Arial" panose="020B0604020202020204" pitchFamily="34" charset="0"/>
              <a:buChar char="•"/>
            </a:pPr>
            <a:r>
              <a:rPr lang="en-US" sz="2400" b="1">
                <a:solidFill>
                  <a:srgbClr val="00AEEF"/>
                </a:solidFill>
              </a:rPr>
              <a:t>Strategy &amp; Flexibility</a:t>
            </a:r>
            <a:r>
              <a:rPr lang="en-US" sz="2400">
                <a:solidFill>
                  <a:srgbClr val="00AEEF"/>
                </a:solidFill>
              </a:rPr>
              <a:t>: </a:t>
            </a:r>
            <a:r>
              <a:rPr lang="en-US" sz="2400"/>
              <a:t>Understanding this hierarchy guides managers in structuring capital-raising strategies that </a:t>
            </a:r>
            <a:r>
              <a:rPr lang="en-US" sz="2400" b="1">
                <a:solidFill>
                  <a:srgbClr val="00AEEF"/>
                </a:solidFill>
              </a:rPr>
              <a:t>minimize</a:t>
            </a:r>
            <a:r>
              <a:rPr lang="en-US" sz="2400" b="1"/>
              <a:t> </a:t>
            </a:r>
            <a:r>
              <a:rPr lang="en-US" sz="2400" b="1">
                <a:solidFill>
                  <a:srgbClr val="00AEEF"/>
                </a:solidFill>
              </a:rPr>
              <a:t>negative market reactions</a:t>
            </a:r>
            <a:r>
              <a:rPr lang="en-US" sz="2400">
                <a:solidFill>
                  <a:srgbClr val="00AEEF"/>
                </a:solidFill>
              </a:rPr>
              <a:t> </a:t>
            </a:r>
            <a:r>
              <a:rPr lang="en-US" sz="2400"/>
              <a:t>and </a:t>
            </a:r>
            <a:r>
              <a:rPr lang="en-US" sz="2400" b="1">
                <a:solidFill>
                  <a:srgbClr val="00AEEF"/>
                </a:solidFill>
              </a:rPr>
              <a:t>preserve</a:t>
            </a:r>
            <a:r>
              <a:rPr lang="en-US" sz="2400">
                <a:solidFill>
                  <a:srgbClr val="00AEEF"/>
                </a:solidFill>
              </a:rPr>
              <a:t> </a:t>
            </a:r>
            <a:r>
              <a:rPr lang="en-US" sz="2400"/>
              <a:t>shareholder value.</a:t>
            </a:r>
          </a:p>
        </p:txBody>
      </p:sp>
      <p:pic>
        <p:nvPicPr>
          <p:cNvPr id="7" name="Graphic 21">
            <a:extLst>
              <a:ext uri="{FF2B5EF4-FFF2-40B4-BE49-F238E27FC236}">
                <a16:creationId xmlns:a16="http://schemas.microsoft.com/office/drawing/2014/main" id="{9F49307E-60B9-0CD2-55E2-00C402D5BD7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text and images of a person in a suit&#10;&#10;AI-generated content may be incorrect.">
            <a:extLst>
              <a:ext uri="{FF2B5EF4-FFF2-40B4-BE49-F238E27FC236}">
                <a16:creationId xmlns:a16="http://schemas.microsoft.com/office/drawing/2014/main" id="{C3ECBD43-D36F-AE2F-F00F-E697EC97DB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26880" y="2743199"/>
            <a:ext cx="2205530" cy="3344069"/>
          </a:xfrm>
          <a:prstGeom prst="rect">
            <a:avLst/>
          </a:prstGeom>
        </p:spPr>
      </p:pic>
    </p:spTree>
    <p:extLst>
      <p:ext uri="{BB962C8B-B14F-4D97-AF65-F5344CB8AC3E}">
        <p14:creationId xmlns:p14="http://schemas.microsoft.com/office/powerpoint/2010/main" val="108480495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B38BF-1671-3C94-27C8-8562E62F09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D115A1-2FA9-9F47-D27A-0A3E149AEAB7}"/>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6C1627-7666-1926-D25A-F17FCDC5D4C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86D9C6D4-CD00-5CF1-F0FD-53E100FF2B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CFA4F3-AEC0-9F12-FA7A-ACDE66B5FA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399A80-E870-B55A-57A8-268FB418668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25D8A79-2C7D-67B6-706F-F92A79694FB9}"/>
              </a:ext>
            </a:extLst>
          </p:cNvPr>
          <p:cNvSpPr txBox="1"/>
          <p:nvPr/>
        </p:nvSpPr>
        <p:spPr>
          <a:xfrm>
            <a:off x="872597" y="2095405"/>
            <a:ext cx="7558171" cy="4154984"/>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pPr>
              <a:buFont typeface="+mj-lt"/>
              <a:buAutoNum type="arabicPeriod"/>
            </a:pPr>
            <a:r>
              <a:rPr lang="en-US" sz="2400" b="1">
                <a:solidFill>
                  <a:srgbClr val="F58221"/>
                </a:solidFill>
              </a:rPr>
              <a:t>Evaluate Business Risk and Stability of Cash Flows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Definition</a:t>
            </a:r>
            <a:r>
              <a:rPr lang="en-US" sz="2400">
                <a:solidFill>
                  <a:srgbClr val="00AEEF"/>
                </a:solidFill>
              </a:rPr>
              <a:t>: </a:t>
            </a:r>
            <a:r>
              <a:rPr lang="en-US" sz="2400"/>
              <a:t>Business risk refers to the unpredictability of a firm’s earnings due to fluctuations in demand, sales prices, and cost structures.</a:t>
            </a:r>
          </a:p>
          <a:p>
            <a:pPr marL="800100" lvl="1" indent="-342900">
              <a:buFont typeface="Arial" panose="020B0604020202020204" pitchFamily="34" charset="0"/>
              <a:buChar char="•"/>
            </a:pPr>
            <a:r>
              <a:rPr lang="en-US" sz="2400" b="1">
                <a:solidFill>
                  <a:srgbClr val="00AEEF"/>
                </a:solidFill>
              </a:rPr>
              <a:t>Implication</a:t>
            </a:r>
            <a:r>
              <a:rPr lang="en-US" sz="2400">
                <a:solidFill>
                  <a:srgbClr val="00AEEF"/>
                </a:solidFill>
              </a:rPr>
              <a:t>: </a:t>
            </a:r>
            <a:r>
              <a:rPr lang="en-US" sz="2400"/>
              <a:t>A firm with more </a:t>
            </a:r>
            <a:r>
              <a:rPr lang="en-US" sz="2400" b="1">
                <a:solidFill>
                  <a:srgbClr val="00AEEF"/>
                </a:solidFill>
              </a:rPr>
              <a:t>stable</a:t>
            </a:r>
            <a:r>
              <a:rPr lang="en-US" sz="2400"/>
              <a:t> and </a:t>
            </a:r>
            <a:r>
              <a:rPr lang="en-US" sz="2400" b="1">
                <a:solidFill>
                  <a:srgbClr val="00AEEF"/>
                </a:solidFill>
              </a:rPr>
              <a:t>predictable</a:t>
            </a:r>
            <a:r>
              <a:rPr lang="en-US" sz="2400"/>
              <a:t> cash flows can generally handle higher leverage because it’s more likely to meet interest and principal payments. Conversely, volatile revenue streams necessitate caution when adding debt.</a:t>
            </a:r>
          </a:p>
        </p:txBody>
      </p:sp>
      <p:pic>
        <p:nvPicPr>
          <p:cNvPr id="7" name="Graphic 21">
            <a:extLst>
              <a:ext uri="{FF2B5EF4-FFF2-40B4-BE49-F238E27FC236}">
                <a16:creationId xmlns:a16="http://schemas.microsoft.com/office/drawing/2014/main" id="{1A7731B9-A935-576E-459E-882FE0D236B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pen&#10;&#10;AI-generated content may be incorrect.">
            <a:extLst>
              <a:ext uri="{FF2B5EF4-FFF2-40B4-BE49-F238E27FC236}">
                <a16:creationId xmlns:a16="http://schemas.microsoft.com/office/drawing/2014/main" id="{2D1C1D77-8EB1-F9CD-8B9C-20711E1A91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7332" y="2032638"/>
            <a:ext cx="3803035" cy="4217751"/>
          </a:xfrm>
          <a:prstGeom prst="rect">
            <a:avLst/>
          </a:prstGeom>
        </p:spPr>
      </p:pic>
    </p:spTree>
    <p:extLst>
      <p:ext uri="{BB962C8B-B14F-4D97-AF65-F5344CB8AC3E}">
        <p14:creationId xmlns:p14="http://schemas.microsoft.com/office/powerpoint/2010/main" val="3049678351"/>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43E72-DD81-0876-828D-AF8BEB240C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DE88F1-490D-1905-D16A-B07330FE1394}"/>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2AFB3C-2449-E907-B3B3-D84D94C6B33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7C964CD5-368A-8095-62EF-F40D3EF171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6617AA-E079-E205-FDB9-EEDDC0FD66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2517E7-8F9A-7C07-C572-499A1A02AE7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EC922FD-402F-C310-1C4E-CA53A28569C2}"/>
              </a:ext>
            </a:extLst>
          </p:cNvPr>
          <p:cNvSpPr txBox="1"/>
          <p:nvPr/>
        </p:nvSpPr>
        <p:spPr>
          <a:xfrm>
            <a:off x="872597" y="2095405"/>
            <a:ext cx="8024515" cy="4154984"/>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r>
              <a:rPr lang="en-US" sz="2400" b="1">
                <a:solidFill>
                  <a:srgbClr val="F58221"/>
                </a:solidFill>
              </a:rPr>
              <a:t>2.Consider Tax Benefits of Debt vs. Potential Financial Distress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Tax Benefits</a:t>
            </a:r>
            <a:r>
              <a:rPr lang="en-US" sz="2400">
                <a:solidFill>
                  <a:srgbClr val="00AEEF"/>
                </a:solidFill>
              </a:rPr>
              <a:t>: </a:t>
            </a:r>
            <a:r>
              <a:rPr lang="en-US" sz="2400"/>
              <a:t>Interest expense on debt is usually tax-deductible, which can lower a firm’s overall cost of capital.</a:t>
            </a:r>
          </a:p>
          <a:p>
            <a:pPr marL="800100" lvl="1" indent="-342900">
              <a:buFont typeface="Arial" panose="020B0604020202020204" pitchFamily="34" charset="0"/>
              <a:buChar char="•"/>
            </a:pPr>
            <a:r>
              <a:rPr lang="en-US" sz="2400" b="1">
                <a:solidFill>
                  <a:srgbClr val="00AEEF"/>
                </a:solidFill>
              </a:rPr>
              <a:t>Financial Distress</a:t>
            </a:r>
            <a:r>
              <a:rPr lang="en-US" sz="2400">
                <a:solidFill>
                  <a:srgbClr val="00AEEF"/>
                </a:solidFill>
              </a:rPr>
              <a:t>: </a:t>
            </a:r>
            <a:r>
              <a:rPr lang="en-US" sz="2400"/>
              <a:t>Too much debt heightens default risk, which can lead to bankruptcy costs, loss of customer confidence, and reputational damage.</a:t>
            </a:r>
          </a:p>
          <a:p>
            <a:pPr marL="800100" lvl="1" indent="-342900">
              <a:buFont typeface="Arial" panose="020B0604020202020204" pitchFamily="34" charset="0"/>
              <a:buChar char="•"/>
            </a:pPr>
            <a:r>
              <a:rPr lang="en-US" sz="2400" b="1">
                <a:solidFill>
                  <a:srgbClr val="00AEEF"/>
                </a:solidFill>
              </a:rPr>
              <a:t>Balancing Act</a:t>
            </a:r>
            <a:r>
              <a:rPr lang="en-US" sz="2400">
                <a:solidFill>
                  <a:srgbClr val="00AEEF"/>
                </a:solidFill>
              </a:rPr>
              <a:t>: </a:t>
            </a:r>
            <a:r>
              <a:rPr lang="en-US" sz="2400"/>
              <a:t>Management must determine how much debt is beneficial (for the tax shield) without unduly risking financial stability.</a:t>
            </a:r>
          </a:p>
        </p:txBody>
      </p:sp>
      <p:pic>
        <p:nvPicPr>
          <p:cNvPr id="7" name="Graphic 21">
            <a:extLst>
              <a:ext uri="{FF2B5EF4-FFF2-40B4-BE49-F238E27FC236}">
                <a16:creationId xmlns:a16="http://schemas.microsoft.com/office/drawing/2014/main" id="{BD8A4CD5-FC4C-AFAF-6BB0-55F6C5ACAD5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scale with text and images&#10;&#10;AI-generated content may be incorrect.">
            <a:extLst>
              <a:ext uri="{FF2B5EF4-FFF2-40B4-BE49-F238E27FC236}">
                <a16:creationId xmlns:a16="http://schemas.microsoft.com/office/drawing/2014/main" id="{D5C908C8-DE62-159B-4BAD-3491502D43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97112" y="2095405"/>
            <a:ext cx="2677609" cy="4154984"/>
          </a:xfrm>
          <a:prstGeom prst="rect">
            <a:avLst/>
          </a:prstGeom>
        </p:spPr>
      </p:pic>
    </p:spTree>
    <p:extLst>
      <p:ext uri="{BB962C8B-B14F-4D97-AF65-F5344CB8AC3E}">
        <p14:creationId xmlns:p14="http://schemas.microsoft.com/office/powerpoint/2010/main" val="3650073135"/>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56F14-0039-F1A6-1B7D-DA9B71C8A7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EE49BC-D984-400C-3DC5-E8A629CB2493}"/>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15CEF5-5A38-1B34-9D71-A40963559B0E}"/>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87481577-9066-5C25-DC26-7AA23D3ABD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88EDA5-FD5E-A935-4BEF-0BCDFB2697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044FEA-3D9D-8965-3A6D-33FAD21E798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FE9EF69-C577-ABB9-678F-7C0037A9731F}"/>
              </a:ext>
            </a:extLst>
          </p:cNvPr>
          <p:cNvSpPr txBox="1"/>
          <p:nvPr/>
        </p:nvSpPr>
        <p:spPr>
          <a:xfrm>
            <a:off x="872597" y="2095405"/>
            <a:ext cx="8536579" cy="3785652"/>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r>
              <a:rPr lang="en-US" sz="2400" b="1">
                <a:solidFill>
                  <a:srgbClr val="F58221"/>
                </a:solidFill>
              </a:rPr>
              <a:t>3.Understand Market Conditions (Interest Rates, Investor Sentiment)</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Interest Rates</a:t>
            </a:r>
            <a:r>
              <a:rPr lang="en-US" sz="2400">
                <a:solidFill>
                  <a:srgbClr val="00AEEF"/>
                </a:solidFill>
              </a:rPr>
              <a:t>: </a:t>
            </a:r>
            <a:r>
              <a:rPr lang="en-US" sz="2400"/>
              <a:t>In a low-rate environment, debt financing becomes cheaper, making leverage more attractive. When rates rise, the cost of servicing debt increases.</a:t>
            </a:r>
          </a:p>
          <a:p>
            <a:pPr marL="800100" lvl="1" indent="-342900">
              <a:buFont typeface="Arial" panose="020B0604020202020204" pitchFamily="34" charset="0"/>
              <a:buChar char="•"/>
            </a:pPr>
            <a:r>
              <a:rPr lang="en-US" sz="2400" b="1">
                <a:solidFill>
                  <a:srgbClr val="00AEEF"/>
                </a:solidFill>
              </a:rPr>
              <a:t>Investor Sentiment</a:t>
            </a:r>
            <a:r>
              <a:rPr lang="en-US" sz="2400">
                <a:solidFill>
                  <a:srgbClr val="00AEEF"/>
                </a:solidFill>
              </a:rPr>
              <a:t>: </a:t>
            </a:r>
            <a:r>
              <a:rPr lang="en-US" sz="2400"/>
              <a:t>Positive market sentiment can make it easier (and cheaper) to issue equity or secure favorable loan terms. Negative sentiment may increase interest spreads and reduce equity demand.</a:t>
            </a:r>
          </a:p>
        </p:txBody>
      </p:sp>
      <p:pic>
        <p:nvPicPr>
          <p:cNvPr id="7" name="Graphic 21">
            <a:extLst>
              <a:ext uri="{FF2B5EF4-FFF2-40B4-BE49-F238E27FC236}">
                <a16:creationId xmlns:a16="http://schemas.microsoft.com/office/drawing/2014/main" id="{0F03B73F-4CFF-92E0-15BB-33F78BA1A93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chart&#10;&#10;AI-generated content may be incorrect.">
            <a:extLst>
              <a:ext uri="{FF2B5EF4-FFF2-40B4-BE49-F238E27FC236}">
                <a16:creationId xmlns:a16="http://schemas.microsoft.com/office/drawing/2014/main" id="{B7B7F202-0195-E3E2-112B-941BF22B8B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78887" y="2000139"/>
            <a:ext cx="2095834" cy="4138168"/>
          </a:xfrm>
          <a:prstGeom prst="rect">
            <a:avLst/>
          </a:prstGeom>
        </p:spPr>
      </p:pic>
    </p:spTree>
    <p:extLst>
      <p:ext uri="{BB962C8B-B14F-4D97-AF65-F5344CB8AC3E}">
        <p14:creationId xmlns:p14="http://schemas.microsoft.com/office/powerpoint/2010/main" val="212447925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2F682-6AC0-D019-2143-0A3089825E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F2C3F3-48BC-4EAE-054D-668672FF5C36}"/>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F49D788-EC20-8E17-EDB3-F45212FB46B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861F7B70-D443-C80B-7B33-1A9E29391D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D385E4-B5E1-DCEA-3442-A18CEBF9D0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4B81EC-CDC3-9D21-93DC-976C6907B43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C026673-7DCA-CC4F-6259-91882A3483BA}"/>
              </a:ext>
            </a:extLst>
          </p:cNvPr>
          <p:cNvSpPr txBox="1"/>
          <p:nvPr/>
        </p:nvSpPr>
        <p:spPr>
          <a:xfrm>
            <a:off x="872597" y="2095405"/>
            <a:ext cx="7679121" cy="4154984"/>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r>
              <a:rPr lang="en-US" sz="2400" b="1">
                <a:solidFill>
                  <a:srgbClr val="F58221"/>
                </a:solidFill>
              </a:rPr>
              <a:t>4.Align with Target Capital Structure or Adjust Strategy if Needed</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Target Ratio</a:t>
            </a:r>
            <a:r>
              <a:rPr lang="en-US" sz="2400">
                <a:solidFill>
                  <a:srgbClr val="00AEEF"/>
                </a:solidFill>
              </a:rPr>
              <a:t>: </a:t>
            </a:r>
            <a:r>
              <a:rPr lang="en-US" sz="2400"/>
              <a:t>Many firms set a desired ratio of debt to equity based on industry norms, historical experience, and corporate strategy.</a:t>
            </a:r>
          </a:p>
          <a:p>
            <a:pPr marL="800100" lvl="1" indent="-342900">
              <a:buFont typeface="Arial" panose="020B0604020202020204" pitchFamily="34" charset="0"/>
              <a:buChar char="•"/>
            </a:pPr>
            <a:r>
              <a:rPr lang="en-US" sz="2400" b="1">
                <a:solidFill>
                  <a:srgbClr val="00AEEF"/>
                </a:solidFill>
              </a:rPr>
              <a:t>Adjust as Necessary</a:t>
            </a:r>
            <a:r>
              <a:rPr lang="en-US" sz="2400">
                <a:solidFill>
                  <a:srgbClr val="00AEEF"/>
                </a:solidFill>
              </a:rPr>
              <a:t>: </a:t>
            </a:r>
            <a:r>
              <a:rPr lang="en-US" sz="2400"/>
              <a:t>If market forces or earnings fluctuations push the firm away from its target, management may issue or retire debt/equity, repurchase shares, or reinvest earnings to realign with the strategic goal.</a:t>
            </a:r>
          </a:p>
        </p:txBody>
      </p:sp>
      <p:pic>
        <p:nvPicPr>
          <p:cNvPr id="7" name="Graphic 21">
            <a:extLst>
              <a:ext uri="{FF2B5EF4-FFF2-40B4-BE49-F238E27FC236}">
                <a16:creationId xmlns:a16="http://schemas.microsoft.com/office/drawing/2014/main" id="{02CEAC9B-326A-2D50-2696-CBFF99FA61F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10;&#10;AI-generated content may be incorrect.">
            <a:extLst>
              <a:ext uri="{FF2B5EF4-FFF2-40B4-BE49-F238E27FC236}">
                <a16:creationId xmlns:a16="http://schemas.microsoft.com/office/drawing/2014/main" id="{D15CD71F-0553-0C72-A278-13E18D2339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4313" y="1882478"/>
            <a:ext cx="2920408" cy="4387812"/>
          </a:xfrm>
          <a:prstGeom prst="rect">
            <a:avLst/>
          </a:prstGeom>
        </p:spPr>
      </p:pic>
    </p:spTree>
    <p:extLst>
      <p:ext uri="{BB962C8B-B14F-4D97-AF65-F5344CB8AC3E}">
        <p14:creationId xmlns:p14="http://schemas.microsoft.com/office/powerpoint/2010/main" val="358630209"/>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B5AC4-4583-454B-59BA-52AC2AE1BA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AC0D5-8FD8-9176-6746-1F0EB077EDF0}"/>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DC39BA-6103-9DD9-5F33-8EAEA8E3AD39}"/>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08BB7174-1197-513E-76CF-44C71066A7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DF1F5F-2364-57D4-17DD-D0DC2AA094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C712AF-ED72-452A-BC89-248FE352268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8ACC96E-4AC5-8663-9B3B-EB006C7B4F85}"/>
              </a:ext>
            </a:extLst>
          </p:cNvPr>
          <p:cNvSpPr txBox="1"/>
          <p:nvPr/>
        </p:nvSpPr>
        <p:spPr>
          <a:xfrm>
            <a:off x="872597" y="2095405"/>
            <a:ext cx="7923931" cy="3785652"/>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r>
              <a:rPr lang="en-US" sz="2400" b="1">
                <a:solidFill>
                  <a:srgbClr val="F58221"/>
                </a:solidFill>
              </a:rPr>
              <a:t>5.Track Credit Rating Implications and Financial Flexibility</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Credit Rating</a:t>
            </a:r>
            <a:r>
              <a:rPr lang="en-US" sz="2400">
                <a:solidFill>
                  <a:srgbClr val="00AEEF"/>
                </a:solidFill>
              </a:rPr>
              <a:t>: </a:t>
            </a:r>
            <a:r>
              <a:rPr lang="en-US" sz="2400"/>
              <a:t>Bond rating agencies (e.g., Moody’s, S&amp;P) assess the firm’s leverage and financial metrics. A lower rating increases borrowing costs and signals higher risk.</a:t>
            </a:r>
          </a:p>
          <a:p>
            <a:pPr marL="800100" lvl="1" indent="-342900">
              <a:buFont typeface="Arial" panose="020B0604020202020204" pitchFamily="34" charset="0"/>
              <a:buChar char="•"/>
            </a:pPr>
            <a:r>
              <a:rPr lang="en-US" sz="2400" b="1">
                <a:solidFill>
                  <a:srgbClr val="00AEEF"/>
                </a:solidFill>
              </a:rPr>
              <a:t>Financial Flexibility</a:t>
            </a:r>
            <a:r>
              <a:rPr lang="en-US" sz="2400">
                <a:solidFill>
                  <a:srgbClr val="00AEEF"/>
                </a:solidFill>
              </a:rPr>
              <a:t>: </a:t>
            </a:r>
            <a:r>
              <a:rPr lang="en-US" sz="2400"/>
              <a:t>Maintaining a healthy balance sheet and preserving borrowing capacity can be crucial for seizing growth opportunities or weathering downturns. Over-leveraging may limit a firm’s ability to respond to unexpected needs for capital.</a:t>
            </a:r>
          </a:p>
        </p:txBody>
      </p:sp>
      <p:pic>
        <p:nvPicPr>
          <p:cNvPr id="7" name="Graphic 21">
            <a:extLst>
              <a:ext uri="{FF2B5EF4-FFF2-40B4-BE49-F238E27FC236}">
                <a16:creationId xmlns:a16="http://schemas.microsoft.com/office/drawing/2014/main" id="{78FC4D3A-4366-CD5D-8E23-8C07B7550EBC}"/>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 and financial statistics&#10;&#10;AI-generated content may be incorrect.">
            <a:extLst>
              <a:ext uri="{FF2B5EF4-FFF2-40B4-BE49-F238E27FC236}">
                <a16:creationId xmlns:a16="http://schemas.microsoft.com/office/drawing/2014/main" id="{A1883CAB-40CC-4BD1-7848-05F9E75B3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46162" y="2190671"/>
            <a:ext cx="2887472" cy="3785652"/>
          </a:xfrm>
          <a:prstGeom prst="rect">
            <a:avLst/>
          </a:prstGeom>
        </p:spPr>
      </p:pic>
    </p:spTree>
    <p:extLst>
      <p:ext uri="{BB962C8B-B14F-4D97-AF65-F5344CB8AC3E}">
        <p14:creationId xmlns:p14="http://schemas.microsoft.com/office/powerpoint/2010/main" val="2134926006"/>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8B627-746C-0A83-7CD2-EA575DCB27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99675E-FF14-D2F6-008A-434CDB230A2D}"/>
              </a:ext>
            </a:extLst>
          </p:cNvPr>
          <p:cNvSpPr/>
          <p:nvPr/>
        </p:nvSpPr>
        <p:spPr>
          <a:xfrm>
            <a:off x="617279" y="1685494"/>
            <a:ext cx="11151387" cy="4934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C4E5379-BE4C-58ED-0AC5-BFB46D9DA989}"/>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Checklist for Capital Structure Decisions </a:t>
            </a:r>
          </a:p>
        </p:txBody>
      </p:sp>
      <p:sp>
        <p:nvSpPr>
          <p:cNvPr id="5" name="Rectangle 4">
            <a:extLst>
              <a:ext uri="{FF2B5EF4-FFF2-40B4-BE49-F238E27FC236}">
                <a16:creationId xmlns:a16="http://schemas.microsoft.com/office/drawing/2014/main" id="{CF1305CC-DA50-387F-8989-3FF4476D4F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5C79A-B973-8D07-344B-1A4C6235D77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2E21D9-3EBE-E939-AA16-FCC49433176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BD35A9A-3DFE-877F-FB4C-B073B9CFA0B6}"/>
              </a:ext>
            </a:extLst>
          </p:cNvPr>
          <p:cNvSpPr txBox="1"/>
          <p:nvPr/>
        </p:nvSpPr>
        <p:spPr>
          <a:xfrm>
            <a:off x="872597" y="2095405"/>
            <a:ext cx="7338715" cy="4524315"/>
          </a:xfrm>
          <a:prstGeom prst="rect">
            <a:avLst/>
          </a:prstGeom>
          <a:noFill/>
        </p:spPr>
        <p:txBody>
          <a:bodyPr wrap="square" rtlCol="0">
            <a:spAutoFit/>
          </a:bodyPr>
          <a:lstStyle/>
          <a:p>
            <a:pPr>
              <a:buNone/>
            </a:pPr>
            <a:r>
              <a:rPr lang="en-US" sz="2400" i="1">
                <a:solidFill>
                  <a:srgbClr val="203E5F"/>
                </a:solidFill>
              </a:rPr>
              <a:t>Managerial Guidelines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Decision Framework</a:t>
            </a:r>
            <a:r>
              <a:rPr lang="en-US" sz="2400">
                <a:solidFill>
                  <a:srgbClr val="00AEEF"/>
                </a:solidFill>
              </a:rPr>
              <a:t>: </a:t>
            </a:r>
            <a:r>
              <a:rPr lang="en-US" sz="2400"/>
              <a:t>This checklist provides a structured approach for managers to make informed financing choices that balance </a:t>
            </a:r>
            <a:r>
              <a:rPr lang="en-US" sz="2400" b="1">
                <a:solidFill>
                  <a:srgbClr val="00AEEF"/>
                </a:solidFill>
              </a:rPr>
              <a:t>risk</a:t>
            </a:r>
            <a:r>
              <a:rPr lang="en-US" sz="2400">
                <a:solidFill>
                  <a:srgbClr val="00AEEF"/>
                </a:solidFill>
              </a:rPr>
              <a:t> </a:t>
            </a:r>
            <a:r>
              <a:rPr lang="en-US" sz="2400"/>
              <a:t>and </a:t>
            </a:r>
            <a:r>
              <a:rPr lang="en-US" sz="2400" b="1">
                <a:solidFill>
                  <a:srgbClr val="00AEEF"/>
                </a:solidFill>
              </a:rPr>
              <a:t>reward</a:t>
            </a:r>
            <a:r>
              <a:rPr lang="en-US" sz="2400">
                <a:solidFill>
                  <a:srgbClr val="00AEEF"/>
                </a:solidFill>
              </a:rPr>
              <a:t>.</a:t>
            </a:r>
          </a:p>
          <a:p>
            <a:pPr>
              <a:buFont typeface="Arial" panose="020B0604020202020204" pitchFamily="34" charset="0"/>
              <a:buChar char="•"/>
            </a:pPr>
            <a:r>
              <a:rPr lang="en-US" sz="2400" b="1">
                <a:solidFill>
                  <a:srgbClr val="00AEEF"/>
                </a:solidFill>
              </a:rPr>
              <a:t>Strategic Alignment</a:t>
            </a:r>
            <a:r>
              <a:rPr lang="en-US" sz="2400">
                <a:solidFill>
                  <a:srgbClr val="00AEEF"/>
                </a:solidFill>
              </a:rPr>
              <a:t>: </a:t>
            </a:r>
            <a:r>
              <a:rPr lang="en-US" sz="2400"/>
              <a:t>Ensuring that day-to-day financing decisions reflect the </a:t>
            </a:r>
            <a:r>
              <a:rPr lang="en-US" sz="2400" b="1">
                <a:solidFill>
                  <a:srgbClr val="00AEEF"/>
                </a:solidFill>
              </a:rPr>
              <a:t>firm’s long-term strategy</a:t>
            </a:r>
            <a:r>
              <a:rPr lang="en-US" sz="2400">
                <a:solidFill>
                  <a:srgbClr val="00AEEF"/>
                </a:solidFill>
              </a:rPr>
              <a:t> </a:t>
            </a:r>
            <a:r>
              <a:rPr lang="en-US" sz="2400"/>
              <a:t>helps sustain corporate health and shareholder value.</a:t>
            </a:r>
          </a:p>
          <a:p>
            <a:pPr>
              <a:buFont typeface="Arial" panose="020B0604020202020204" pitchFamily="34" charset="0"/>
              <a:buChar char="•"/>
            </a:pPr>
            <a:r>
              <a:rPr lang="en-US" sz="2400" b="1">
                <a:solidFill>
                  <a:srgbClr val="00AEEF"/>
                </a:solidFill>
              </a:rPr>
              <a:t>Proactive Risk Management</a:t>
            </a:r>
            <a:r>
              <a:rPr lang="en-US" sz="2400">
                <a:solidFill>
                  <a:srgbClr val="00AEEF"/>
                </a:solidFill>
              </a:rPr>
              <a:t>: </a:t>
            </a:r>
            <a:r>
              <a:rPr lang="en-US" sz="2400"/>
              <a:t>By routinely monitoring business risk, tax benefits, and market signals, firms can adapt their capital structure to changing conditions and avoid distress.</a:t>
            </a:r>
          </a:p>
        </p:txBody>
      </p:sp>
      <p:pic>
        <p:nvPicPr>
          <p:cNvPr id="7" name="Graphic 21">
            <a:extLst>
              <a:ext uri="{FF2B5EF4-FFF2-40B4-BE49-F238E27FC236}">
                <a16:creationId xmlns:a16="http://schemas.microsoft.com/office/drawing/2014/main" id="{78278243-1BA4-2B0E-FA7E-DCD31FFE55E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infographics and charts&#10;&#10;AI-generated content may be incorrect.">
            <a:extLst>
              <a:ext uri="{FF2B5EF4-FFF2-40B4-BE49-F238E27FC236}">
                <a16:creationId xmlns:a16="http://schemas.microsoft.com/office/drawing/2014/main" id="{6CE0C5D1-20FD-EA0D-750B-EC1C69E4F7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6630" y="2292387"/>
            <a:ext cx="2985903" cy="4124716"/>
          </a:xfrm>
          <a:prstGeom prst="rect">
            <a:avLst/>
          </a:prstGeom>
        </p:spPr>
      </p:pic>
    </p:spTree>
    <p:extLst>
      <p:ext uri="{BB962C8B-B14F-4D97-AF65-F5344CB8AC3E}">
        <p14:creationId xmlns:p14="http://schemas.microsoft.com/office/powerpoint/2010/main" val="10987183"/>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83B42-0E9B-30EC-8237-7DBAD001F2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2AAC14-655D-48C8-FA91-526C35C629BD}"/>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8645A1-6CCA-0B10-83F7-E0A0C2036E8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Transition to Distribution Policy </a:t>
            </a:r>
          </a:p>
        </p:txBody>
      </p:sp>
      <p:sp>
        <p:nvSpPr>
          <p:cNvPr id="5" name="Rectangle 4">
            <a:extLst>
              <a:ext uri="{FF2B5EF4-FFF2-40B4-BE49-F238E27FC236}">
                <a16:creationId xmlns:a16="http://schemas.microsoft.com/office/drawing/2014/main" id="{31612512-EA71-2E2A-D6A2-C2C1A42E1D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14B80E-6A68-5275-AB69-41F20AE88F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1053EB-6AC7-7348-0915-C09239EC69A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CE352FA-C45C-F1D8-8DA0-CD77DCBA95E6}"/>
              </a:ext>
            </a:extLst>
          </p:cNvPr>
          <p:cNvSpPr txBox="1"/>
          <p:nvPr/>
        </p:nvSpPr>
        <p:spPr>
          <a:xfrm>
            <a:off x="872598" y="2095405"/>
            <a:ext cx="8094758" cy="4524315"/>
          </a:xfrm>
          <a:prstGeom prst="rect">
            <a:avLst/>
          </a:prstGeom>
          <a:noFill/>
        </p:spPr>
        <p:txBody>
          <a:bodyPr wrap="square" rtlCol="0">
            <a:spAutoFit/>
          </a:bodyPr>
          <a:lstStyle/>
          <a:p>
            <a:pPr>
              <a:buNone/>
            </a:pPr>
            <a:r>
              <a:rPr lang="en-US" sz="2400" i="1">
                <a:solidFill>
                  <a:srgbClr val="203E5F"/>
                </a:solidFill>
              </a:rPr>
              <a:t>From Capital Structure to Dividends &amp; Repurchases</a:t>
            </a:r>
            <a:endParaRPr lang="en-US" sz="2400">
              <a:solidFill>
                <a:srgbClr val="203E5F"/>
              </a:solidFill>
            </a:endParaRPr>
          </a:p>
          <a:p>
            <a:pPr>
              <a:buFont typeface="+mj-lt"/>
              <a:buAutoNum type="arabicPeriod"/>
            </a:pPr>
            <a:r>
              <a:rPr lang="en-US" sz="2400" b="1">
                <a:solidFill>
                  <a:srgbClr val="F58221"/>
                </a:solidFill>
              </a:rPr>
              <a:t>Connecting Financing Decisions to Distribution Policy</a:t>
            </a:r>
            <a:endParaRPr lang="en-US" sz="2400">
              <a:solidFill>
                <a:srgbClr val="F58221"/>
              </a:solidFill>
            </a:endParaRPr>
          </a:p>
          <a:p>
            <a:pPr marL="800100" lvl="1" indent="-342900">
              <a:buFont typeface="Arial" panose="020B0604020202020204" pitchFamily="34" charset="0"/>
              <a:buChar char="•"/>
            </a:pPr>
            <a:r>
              <a:rPr lang="en-US" sz="2400"/>
              <a:t>Up to this point, the focus has been on </a:t>
            </a:r>
            <a:r>
              <a:rPr lang="en-US" sz="2400" b="1">
                <a:solidFill>
                  <a:srgbClr val="00AEEF"/>
                </a:solidFill>
              </a:rPr>
              <a:t>capital structure</a:t>
            </a:r>
            <a:r>
              <a:rPr lang="en-US" sz="2400"/>
              <a:t>—how a firm raises </a:t>
            </a:r>
            <a:r>
              <a:rPr lang="en-US" sz="2400" b="1">
                <a:solidFill>
                  <a:srgbClr val="00AEEF"/>
                </a:solidFill>
              </a:rPr>
              <a:t>long-term funds</a:t>
            </a:r>
            <a:r>
              <a:rPr lang="en-US" sz="2400">
                <a:solidFill>
                  <a:srgbClr val="00AEEF"/>
                </a:solidFill>
              </a:rPr>
              <a:t> </a:t>
            </a:r>
            <a:r>
              <a:rPr lang="en-US" sz="2400"/>
              <a:t>(debt vs. equity).</a:t>
            </a:r>
          </a:p>
          <a:p>
            <a:pPr marL="800100" lvl="1" indent="-342900">
              <a:buFont typeface="Arial" panose="020B0604020202020204" pitchFamily="34" charset="0"/>
              <a:buChar char="•"/>
            </a:pPr>
            <a:r>
              <a:rPr lang="en-US" sz="2400"/>
              <a:t>Once a company generates profits, it faces another set of decisions on how to </a:t>
            </a:r>
            <a:r>
              <a:rPr lang="en-US" sz="2400" b="1">
                <a:solidFill>
                  <a:srgbClr val="00AEEF"/>
                </a:solidFill>
              </a:rPr>
              <a:t>distribute</a:t>
            </a:r>
            <a:r>
              <a:rPr lang="en-US" sz="2400"/>
              <a:t> some portion of those profits to shareholders—or whether to </a:t>
            </a:r>
            <a:r>
              <a:rPr lang="en-US" sz="2400" b="1">
                <a:solidFill>
                  <a:srgbClr val="00AEEF"/>
                </a:solidFill>
              </a:rPr>
              <a:t>retain</a:t>
            </a:r>
            <a:r>
              <a:rPr lang="en-US" sz="2400"/>
              <a:t> them for future investment.</a:t>
            </a:r>
          </a:p>
          <a:p>
            <a:pPr marL="800100" lvl="1" indent="-342900">
              <a:buFont typeface="Arial" panose="020B0604020202020204" pitchFamily="34" charset="0"/>
              <a:buChar char="•"/>
            </a:pPr>
            <a:r>
              <a:rPr lang="en-US" sz="2400"/>
              <a:t>This </a:t>
            </a:r>
            <a:r>
              <a:rPr lang="en-US" sz="2400" b="1">
                <a:solidFill>
                  <a:srgbClr val="00AEEF"/>
                </a:solidFill>
              </a:rPr>
              <a:t>transition</a:t>
            </a:r>
            <a:r>
              <a:rPr lang="en-US" sz="2400"/>
              <a:t> highlights that </a:t>
            </a:r>
            <a:r>
              <a:rPr lang="en-US" sz="2400" b="1">
                <a:solidFill>
                  <a:srgbClr val="00AEEF"/>
                </a:solidFill>
              </a:rPr>
              <a:t>capital structure</a:t>
            </a:r>
            <a:r>
              <a:rPr lang="en-US" sz="2400">
                <a:solidFill>
                  <a:srgbClr val="00AEEF"/>
                </a:solidFill>
              </a:rPr>
              <a:t> </a:t>
            </a:r>
            <a:r>
              <a:rPr lang="en-US" sz="2400"/>
              <a:t>(how the firm is financed) and </a:t>
            </a:r>
            <a:r>
              <a:rPr lang="en-US" sz="2400" b="1">
                <a:solidFill>
                  <a:srgbClr val="00AEEF"/>
                </a:solidFill>
              </a:rPr>
              <a:t>distribution choices</a:t>
            </a:r>
            <a:r>
              <a:rPr lang="en-US" sz="2400">
                <a:solidFill>
                  <a:srgbClr val="00AEEF"/>
                </a:solidFill>
              </a:rPr>
              <a:t> </a:t>
            </a:r>
            <a:r>
              <a:rPr lang="en-US" sz="2400"/>
              <a:t>(how excess capital flows out to shareholders) are closely linked.</a:t>
            </a:r>
          </a:p>
        </p:txBody>
      </p:sp>
      <p:pic>
        <p:nvPicPr>
          <p:cNvPr id="7" name="Graphic 21">
            <a:extLst>
              <a:ext uri="{FF2B5EF4-FFF2-40B4-BE49-F238E27FC236}">
                <a16:creationId xmlns:a16="http://schemas.microsoft.com/office/drawing/2014/main" id="{0DBAAFF5-232D-B244-7084-FFC37FDB570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chart&#10;&#10;AI-generated content may be incorrect.">
            <a:extLst>
              <a:ext uri="{FF2B5EF4-FFF2-40B4-BE49-F238E27FC236}">
                <a16:creationId xmlns:a16="http://schemas.microsoft.com/office/drawing/2014/main" id="{ED5D2778-BB35-44D6-269B-B6EA2CC294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7356" y="2436306"/>
            <a:ext cx="2632750" cy="3842512"/>
          </a:xfrm>
          <a:prstGeom prst="rect">
            <a:avLst/>
          </a:prstGeom>
        </p:spPr>
      </p:pic>
    </p:spTree>
    <p:extLst>
      <p:ext uri="{BB962C8B-B14F-4D97-AF65-F5344CB8AC3E}">
        <p14:creationId xmlns:p14="http://schemas.microsoft.com/office/powerpoint/2010/main" val="3981975167"/>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2527D-6F93-C315-36A6-08C9FF7887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8F9466-790D-BDA7-C0A6-FB5B05AD6477}"/>
              </a:ext>
            </a:extLst>
          </p:cNvPr>
          <p:cNvSpPr/>
          <p:nvPr/>
        </p:nvSpPr>
        <p:spPr>
          <a:xfrm>
            <a:off x="617279" y="1385884"/>
            <a:ext cx="11151387" cy="4981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9F36A6F-BDD5-92E2-7EB9-BCD417663681}"/>
              </a:ext>
            </a:extLst>
          </p:cNvPr>
          <p:cNvSpPr txBox="1"/>
          <p:nvPr/>
        </p:nvSpPr>
        <p:spPr>
          <a:xfrm>
            <a:off x="2513150" y="780076"/>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Transition to Distribution Policy </a:t>
            </a:r>
          </a:p>
        </p:txBody>
      </p:sp>
      <p:sp>
        <p:nvSpPr>
          <p:cNvPr id="5" name="Rectangle 4">
            <a:extLst>
              <a:ext uri="{FF2B5EF4-FFF2-40B4-BE49-F238E27FC236}">
                <a16:creationId xmlns:a16="http://schemas.microsoft.com/office/drawing/2014/main" id="{A06DA4D9-040E-7162-6D20-9B5545E69E34}"/>
              </a:ext>
            </a:extLst>
          </p:cNvPr>
          <p:cNvSpPr/>
          <p:nvPr/>
        </p:nvSpPr>
        <p:spPr>
          <a:xfrm>
            <a:off x="942308" y="758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D2371B-E3B2-D6D2-6722-C5287D06A9ED}"/>
              </a:ext>
            </a:extLst>
          </p:cNvPr>
          <p:cNvSpPr txBox="1"/>
          <p:nvPr/>
        </p:nvSpPr>
        <p:spPr>
          <a:xfrm>
            <a:off x="1111584" y="79932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62EC09-DC27-4163-BCF0-97FF2759481D}"/>
              </a:ext>
            </a:extLst>
          </p:cNvPr>
          <p:cNvSpPr txBox="1"/>
          <p:nvPr/>
        </p:nvSpPr>
        <p:spPr>
          <a:xfrm>
            <a:off x="1214179" y="1055142"/>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6407D48-D179-44A7-9988-A20FC2922FBB}"/>
              </a:ext>
            </a:extLst>
          </p:cNvPr>
          <p:cNvSpPr txBox="1"/>
          <p:nvPr/>
        </p:nvSpPr>
        <p:spPr>
          <a:xfrm>
            <a:off x="744938" y="1823492"/>
            <a:ext cx="10702123" cy="4524315"/>
          </a:xfrm>
          <a:prstGeom prst="rect">
            <a:avLst/>
          </a:prstGeom>
          <a:noFill/>
        </p:spPr>
        <p:txBody>
          <a:bodyPr wrap="square" rtlCol="0">
            <a:spAutoFit/>
          </a:bodyPr>
          <a:lstStyle/>
          <a:p>
            <a:pPr>
              <a:buNone/>
            </a:pPr>
            <a:r>
              <a:rPr lang="en-US" sz="2400" i="1">
                <a:solidFill>
                  <a:srgbClr val="203E5F"/>
                </a:solidFill>
              </a:rPr>
              <a:t>From Capital Structure to Dividends &amp; Repurchases</a:t>
            </a:r>
            <a:endParaRPr lang="en-US" sz="2400">
              <a:solidFill>
                <a:srgbClr val="203E5F"/>
              </a:solidFill>
            </a:endParaRPr>
          </a:p>
          <a:p>
            <a:r>
              <a:rPr lang="en-US" sz="2400" b="1">
                <a:solidFill>
                  <a:srgbClr val="F58221"/>
                </a:solidFill>
              </a:rPr>
              <a:t>2.Dividends vs. Share Repurchases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Dividends</a:t>
            </a:r>
            <a:r>
              <a:rPr lang="en-US" sz="2400">
                <a:solidFill>
                  <a:srgbClr val="00AEEF"/>
                </a:solidFill>
              </a:rPr>
              <a:t>: </a:t>
            </a:r>
            <a:r>
              <a:rPr lang="en-US" sz="2400"/>
              <a:t>Direct cash payments to shareholders, typically on a periodic basis. Dividends, once “set,” tend to be “sticky” in the short run, as firms often hesitate to reduce them for fear of sending negative signals.</a:t>
            </a:r>
          </a:p>
          <a:p>
            <a:pPr marL="800100" lvl="1" indent="-342900">
              <a:buFont typeface="Arial" panose="020B0604020202020204" pitchFamily="34" charset="0"/>
              <a:buChar char="•"/>
            </a:pPr>
            <a:r>
              <a:rPr lang="en-US" sz="2400" b="1">
                <a:solidFill>
                  <a:srgbClr val="00AEEF"/>
                </a:solidFill>
              </a:rPr>
              <a:t>Share Repurchases</a:t>
            </a:r>
            <a:r>
              <a:rPr lang="en-US" sz="2400">
                <a:solidFill>
                  <a:srgbClr val="00AEEF"/>
                </a:solidFill>
              </a:rPr>
              <a:t>: </a:t>
            </a:r>
            <a:r>
              <a:rPr lang="en-US" sz="2400"/>
              <a:t>Using corporate funds to buy back a portion of the company’s own shares, thus</a:t>
            </a:r>
            <a:r>
              <a:rPr lang="en-US" sz="2400">
                <a:solidFill>
                  <a:srgbClr val="00AEEF"/>
                </a:solidFill>
              </a:rPr>
              <a:t> </a:t>
            </a:r>
            <a:r>
              <a:rPr lang="en-US" sz="2400" b="1">
                <a:solidFill>
                  <a:srgbClr val="00AEEF"/>
                </a:solidFill>
              </a:rPr>
              <a:t>reducing</a:t>
            </a:r>
            <a:r>
              <a:rPr lang="en-US" sz="2400">
                <a:solidFill>
                  <a:srgbClr val="00AEEF"/>
                </a:solidFill>
              </a:rPr>
              <a:t> </a:t>
            </a:r>
            <a:r>
              <a:rPr lang="en-US" sz="2400"/>
              <a:t>the number of shares outstanding. Repurchases can be more </a:t>
            </a:r>
            <a:r>
              <a:rPr lang="en-US" sz="2400" b="1">
                <a:solidFill>
                  <a:srgbClr val="00AEEF"/>
                </a:solidFill>
              </a:rPr>
              <a:t>flexible</a:t>
            </a:r>
            <a:r>
              <a:rPr lang="en-US" sz="2400">
                <a:solidFill>
                  <a:srgbClr val="00AEEF"/>
                </a:solidFill>
              </a:rPr>
              <a:t>, </a:t>
            </a:r>
            <a:r>
              <a:rPr lang="en-US" sz="2400"/>
              <a:t>as companies can adjust them from year to year without sending the same negative signals a dividend cut would.</a:t>
            </a:r>
          </a:p>
          <a:p>
            <a:pPr marL="800100" lvl="1" indent="-342900">
              <a:buFont typeface="Arial" panose="020B0604020202020204" pitchFamily="34" charset="0"/>
              <a:buChar char="•"/>
            </a:pPr>
            <a:r>
              <a:rPr lang="en-US" sz="2400"/>
              <a:t>Both methods can </a:t>
            </a:r>
            <a:r>
              <a:rPr lang="en-US" sz="2400" b="1">
                <a:solidFill>
                  <a:srgbClr val="00AEEF"/>
                </a:solidFill>
              </a:rPr>
              <a:t>shift a firm’s capital structure</a:t>
            </a:r>
            <a:r>
              <a:rPr lang="en-US" sz="2400">
                <a:solidFill>
                  <a:srgbClr val="00AEEF"/>
                </a:solidFill>
              </a:rPr>
              <a:t> </a:t>
            </a:r>
            <a:r>
              <a:rPr lang="en-US" sz="2400"/>
              <a:t>by altering the equity portion. For instance, a share repurchase </a:t>
            </a:r>
            <a:r>
              <a:rPr lang="en-US" sz="2400" i="1"/>
              <a:t>reduces</a:t>
            </a:r>
            <a:r>
              <a:rPr lang="en-US" sz="2400"/>
              <a:t> total equity in the market, potentially increasing leverage if total debt remains unchanged.</a:t>
            </a:r>
          </a:p>
        </p:txBody>
      </p:sp>
      <p:pic>
        <p:nvPicPr>
          <p:cNvPr id="7" name="Graphic 21">
            <a:extLst>
              <a:ext uri="{FF2B5EF4-FFF2-40B4-BE49-F238E27FC236}">
                <a16:creationId xmlns:a16="http://schemas.microsoft.com/office/drawing/2014/main" id="{5A4A9F0D-9751-8E43-EB5B-A1FFC60CB9C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4043649"/>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667A9-901A-9E16-C3E3-708EC9CF3A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D4C67A-2DDB-D53A-39B7-07A50D8E13EE}"/>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11C27-0300-78F0-D6C6-31AAEC0BED48}"/>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Transition to Distribution Policy </a:t>
            </a:r>
          </a:p>
        </p:txBody>
      </p:sp>
      <p:sp>
        <p:nvSpPr>
          <p:cNvPr id="5" name="Rectangle 4">
            <a:extLst>
              <a:ext uri="{FF2B5EF4-FFF2-40B4-BE49-F238E27FC236}">
                <a16:creationId xmlns:a16="http://schemas.microsoft.com/office/drawing/2014/main" id="{D34FF668-1338-BC17-1F82-F89FC467EC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4701A1-EA38-9B19-BC0E-D13C228F765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A24464-28E5-0C13-2A79-BF92CDE1DF8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B4E5285-D808-85EB-75F4-8EE08882C73B}"/>
              </a:ext>
            </a:extLst>
          </p:cNvPr>
          <p:cNvSpPr txBox="1"/>
          <p:nvPr/>
        </p:nvSpPr>
        <p:spPr>
          <a:xfrm>
            <a:off x="872597" y="2095405"/>
            <a:ext cx="7907721" cy="4154984"/>
          </a:xfrm>
          <a:prstGeom prst="rect">
            <a:avLst/>
          </a:prstGeom>
          <a:noFill/>
        </p:spPr>
        <p:txBody>
          <a:bodyPr wrap="square" rtlCol="0">
            <a:spAutoFit/>
          </a:bodyPr>
          <a:lstStyle/>
          <a:p>
            <a:pPr>
              <a:buNone/>
            </a:pPr>
            <a:r>
              <a:rPr lang="en-US" sz="2400" i="1">
                <a:solidFill>
                  <a:srgbClr val="203E5F"/>
                </a:solidFill>
              </a:rPr>
              <a:t>From Capital Structure to Dividends &amp; Repurchases</a:t>
            </a:r>
            <a:endParaRPr lang="en-US" sz="2400">
              <a:solidFill>
                <a:srgbClr val="203E5F"/>
              </a:solidFill>
            </a:endParaRPr>
          </a:p>
          <a:p>
            <a:r>
              <a:rPr lang="en-US" sz="2400" b="1">
                <a:solidFill>
                  <a:srgbClr val="F58221"/>
                </a:solidFill>
              </a:rPr>
              <a:t>3.Upcoming Focus: Dividend Policy</a:t>
            </a:r>
            <a:endParaRPr lang="en-US" sz="2400">
              <a:solidFill>
                <a:srgbClr val="F58221"/>
              </a:solidFill>
            </a:endParaRPr>
          </a:p>
          <a:p>
            <a:pPr marL="800100" lvl="1" indent="-342900">
              <a:buFont typeface="Arial" panose="020B0604020202020204" pitchFamily="34" charset="0"/>
              <a:buChar char="•"/>
            </a:pPr>
            <a:r>
              <a:rPr lang="en-US" sz="2400"/>
              <a:t>The subsequent slides will delve into how </a:t>
            </a:r>
            <a:r>
              <a:rPr lang="en-US" sz="2400" b="1">
                <a:solidFill>
                  <a:srgbClr val="00AEEF"/>
                </a:solidFill>
              </a:rPr>
              <a:t>dividend policy</a:t>
            </a:r>
            <a:r>
              <a:rPr lang="en-US" sz="2400">
                <a:solidFill>
                  <a:srgbClr val="00AEEF"/>
                </a:solidFill>
              </a:rPr>
              <a:t> </a:t>
            </a:r>
            <a:r>
              <a:rPr lang="en-US" sz="2400"/>
              <a:t>is set, the </a:t>
            </a:r>
            <a:r>
              <a:rPr lang="en-US" sz="2400" b="1">
                <a:solidFill>
                  <a:srgbClr val="00AEEF"/>
                </a:solidFill>
              </a:rPr>
              <a:t>signaling effects</a:t>
            </a:r>
            <a:r>
              <a:rPr lang="en-US" sz="2400"/>
              <a:t> of dividends, various </a:t>
            </a:r>
            <a:r>
              <a:rPr lang="en-US" sz="2400" b="1">
                <a:solidFill>
                  <a:srgbClr val="00AEEF"/>
                </a:solidFill>
              </a:rPr>
              <a:t>theories</a:t>
            </a:r>
            <a:r>
              <a:rPr lang="en-US" sz="2400"/>
              <a:t> about dividends versus capital gains, and how real-world companies manage these distribution choices.</a:t>
            </a:r>
          </a:p>
          <a:p>
            <a:pPr marL="800100" lvl="1" indent="-342900">
              <a:buFont typeface="Arial" panose="020B0604020202020204" pitchFamily="34" charset="0"/>
              <a:buChar char="•"/>
            </a:pPr>
            <a:r>
              <a:rPr lang="en-US" sz="2400"/>
              <a:t>This understanding completes the picture of </a:t>
            </a:r>
            <a:r>
              <a:rPr lang="en-US" sz="2400" b="1">
                <a:solidFill>
                  <a:srgbClr val="00AEEF"/>
                </a:solidFill>
              </a:rPr>
              <a:t>corporate finance</a:t>
            </a:r>
            <a:r>
              <a:rPr lang="en-US" sz="2400"/>
              <a:t>—from how firms </a:t>
            </a:r>
            <a:r>
              <a:rPr lang="en-US" sz="2400" b="1">
                <a:solidFill>
                  <a:srgbClr val="00AEEF"/>
                </a:solidFill>
              </a:rPr>
              <a:t>obtain</a:t>
            </a:r>
            <a:r>
              <a:rPr lang="en-US" sz="2400"/>
              <a:t> capital to how they </a:t>
            </a:r>
            <a:r>
              <a:rPr lang="en-US" sz="2400" b="1">
                <a:solidFill>
                  <a:srgbClr val="00AEEF"/>
                </a:solidFill>
              </a:rPr>
              <a:t>deploy</a:t>
            </a:r>
            <a:r>
              <a:rPr lang="en-US" sz="2400"/>
              <a:t> profits and reward investors, all within the framework of maximizing </a:t>
            </a:r>
            <a:r>
              <a:rPr lang="en-US" sz="2400" b="1">
                <a:solidFill>
                  <a:srgbClr val="00AEEF"/>
                </a:solidFill>
              </a:rPr>
              <a:t>shareholder wealth</a:t>
            </a:r>
            <a:r>
              <a:rPr lang="en-US" sz="2400">
                <a:solidFill>
                  <a:srgbClr val="00AEEF"/>
                </a:solidFill>
              </a:rPr>
              <a:t>.</a:t>
            </a:r>
          </a:p>
        </p:txBody>
      </p:sp>
      <p:pic>
        <p:nvPicPr>
          <p:cNvPr id="7" name="Graphic 21">
            <a:extLst>
              <a:ext uri="{FF2B5EF4-FFF2-40B4-BE49-F238E27FC236}">
                <a16:creationId xmlns:a16="http://schemas.microsoft.com/office/drawing/2014/main" id="{0EDBDB30-B525-B826-D95F-0DE1C961775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financial charts and graphs&#10;&#10;AI-generated content may be incorrect.">
            <a:extLst>
              <a:ext uri="{FF2B5EF4-FFF2-40B4-BE49-F238E27FC236}">
                <a16:creationId xmlns:a16="http://schemas.microsoft.com/office/drawing/2014/main" id="{ACC63752-2E6B-6836-6B83-5AAF20DD51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11169" y="2292387"/>
            <a:ext cx="2763552" cy="3862735"/>
          </a:xfrm>
          <a:prstGeom prst="rect">
            <a:avLst/>
          </a:prstGeom>
        </p:spPr>
      </p:pic>
    </p:spTree>
    <p:extLst>
      <p:ext uri="{BB962C8B-B14F-4D97-AF65-F5344CB8AC3E}">
        <p14:creationId xmlns:p14="http://schemas.microsoft.com/office/powerpoint/2010/main" val="1978830190"/>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F4E59-D32D-D0F1-B4DA-B40438C965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EC417-3C0F-3499-5F32-7E8C110A7B5B}"/>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16921D-5038-0371-3759-AF205041FBD7}"/>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Transition to Distribution Policy </a:t>
            </a:r>
          </a:p>
        </p:txBody>
      </p:sp>
      <p:sp>
        <p:nvSpPr>
          <p:cNvPr id="5" name="Rectangle 4">
            <a:extLst>
              <a:ext uri="{FF2B5EF4-FFF2-40B4-BE49-F238E27FC236}">
                <a16:creationId xmlns:a16="http://schemas.microsoft.com/office/drawing/2014/main" id="{10AA9A9D-AAA4-B172-6D66-D3432FF9FD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8CA56A-3650-514B-DCA5-5977062CF7C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ADD0FB-A467-651F-F579-998223DE863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C581CB8-6269-D85A-F080-3274CAE128B1}"/>
              </a:ext>
            </a:extLst>
          </p:cNvPr>
          <p:cNvSpPr txBox="1"/>
          <p:nvPr/>
        </p:nvSpPr>
        <p:spPr>
          <a:xfrm>
            <a:off x="872597" y="2095405"/>
            <a:ext cx="10702123" cy="4154984"/>
          </a:xfrm>
          <a:prstGeom prst="rect">
            <a:avLst/>
          </a:prstGeom>
          <a:noFill/>
        </p:spPr>
        <p:txBody>
          <a:bodyPr wrap="square" rtlCol="0">
            <a:spAutoFit/>
          </a:bodyPr>
          <a:lstStyle/>
          <a:p>
            <a:pPr>
              <a:buNone/>
            </a:pPr>
            <a:r>
              <a:rPr lang="en-US" sz="2400" i="1">
                <a:solidFill>
                  <a:srgbClr val="203E5F"/>
                </a:solidFill>
              </a:rPr>
              <a:t>From Capital Structure to Dividends &amp; Repurchases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Comprehensive Financial Strategy</a:t>
            </a:r>
            <a:r>
              <a:rPr lang="en-US" sz="2400">
                <a:solidFill>
                  <a:srgbClr val="00AEEF"/>
                </a:solidFill>
              </a:rPr>
              <a:t>: </a:t>
            </a:r>
            <a:r>
              <a:rPr lang="en-US" sz="2400"/>
              <a:t>Learning about </a:t>
            </a:r>
            <a:r>
              <a:rPr lang="en-US" sz="2400" b="1">
                <a:solidFill>
                  <a:srgbClr val="00AEEF"/>
                </a:solidFill>
              </a:rPr>
              <a:t>both</a:t>
            </a:r>
            <a:r>
              <a:rPr lang="en-US" sz="2400"/>
              <a:t> how firms raise capital and how they distribute it to shareholders gives a full view of corporate financial management.</a:t>
            </a:r>
          </a:p>
          <a:p>
            <a:pPr>
              <a:buFont typeface="Arial" panose="020B0604020202020204" pitchFamily="34" charset="0"/>
              <a:buChar char="•"/>
            </a:pPr>
            <a:r>
              <a:rPr lang="en-US" sz="2400" b="1">
                <a:solidFill>
                  <a:srgbClr val="00AEEF"/>
                </a:solidFill>
              </a:rPr>
              <a:t>Shareholder Value</a:t>
            </a:r>
            <a:r>
              <a:rPr lang="en-US" sz="2400">
                <a:solidFill>
                  <a:srgbClr val="00AEEF"/>
                </a:solidFill>
              </a:rPr>
              <a:t>: </a:t>
            </a:r>
            <a:r>
              <a:rPr lang="en-US" sz="2400"/>
              <a:t>Distribution decisions can </a:t>
            </a:r>
            <a:r>
              <a:rPr lang="en-US" sz="2400" b="1">
                <a:solidFill>
                  <a:srgbClr val="00AEEF"/>
                </a:solidFill>
              </a:rPr>
              <a:t>affect</a:t>
            </a:r>
            <a:r>
              <a:rPr lang="en-US" sz="2400"/>
              <a:t> stock price, investor expectations, and the </a:t>
            </a:r>
            <a:r>
              <a:rPr lang="en-US" sz="2400" b="1">
                <a:solidFill>
                  <a:srgbClr val="00AEEF"/>
                </a:solidFill>
              </a:rPr>
              <a:t>firm’s risk profile</a:t>
            </a:r>
            <a:r>
              <a:rPr lang="en-US" sz="2400">
                <a:solidFill>
                  <a:srgbClr val="00AEEF"/>
                </a:solidFill>
              </a:rPr>
              <a:t>, </a:t>
            </a:r>
            <a:r>
              <a:rPr lang="en-US" sz="2400"/>
              <a:t>since distributing cash reduces internal funds for reinvestment and may change the </a:t>
            </a:r>
            <a:r>
              <a:rPr lang="en-US" sz="2400" b="1">
                <a:solidFill>
                  <a:srgbClr val="00AEEF"/>
                </a:solidFill>
              </a:rPr>
              <a:t>capital structure</a:t>
            </a:r>
            <a:r>
              <a:rPr lang="en-US" sz="2400">
                <a:solidFill>
                  <a:srgbClr val="00AEEF"/>
                </a:solidFill>
              </a:rPr>
              <a:t>.</a:t>
            </a:r>
          </a:p>
          <a:p>
            <a:pPr>
              <a:buFont typeface="Arial" panose="020B0604020202020204" pitchFamily="34" charset="0"/>
              <a:buChar char="•"/>
            </a:pPr>
            <a:r>
              <a:rPr lang="en-US" sz="2400" b="1">
                <a:solidFill>
                  <a:srgbClr val="00AEEF"/>
                </a:solidFill>
              </a:rPr>
              <a:t>Practical Context</a:t>
            </a:r>
            <a:r>
              <a:rPr lang="en-US" sz="2400">
                <a:solidFill>
                  <a:srgbClr val="00AEEF"/>
                </a:solidFill>
              </a:rPr>
              <a:t>: </a:t>
            </a:r>
            <a:r>
              <a:rPr lang="en-US" sz="2400"/>
              <a:t>This transition sets the stage for exploring the </a:t>
            </a:r>
            <a:r>
              <a:rPr lang="en-US" sz="2400" b="1">
                <a:solidFill>
                  <a:srgbClr val="00AEEF"/>
                </a:solidFill>
              </a:rPr>
              <a:t>mechanics</a:t>
            </a:r>
            <a:r>
              <a:rPr lang="en-US" sz="2400">
                <a:solidFill>
                  <a:srgbClr val="00AEEF"/>
                </a:solidFill>
              </a:rPr>
              <a:t> </a:t>
            </a:r>
            <a:r>
              <a:rPr lang="en-US" sz="2400"/>
              <a:t>and </a:t>
            </a:r>
            <a:r>
              <a:rPr lang="en-US" sz="2400" b="1">
                <a:solidFill>
                  <a:srgbClr val="00AEEF"/>
                </a:solidFill>
              </a:rPr>
              <a:t>rationale</a:t>
            </a:r>
            <a:r>
              <a:rPr lang="en-US" sz="2400"/>
              <a:t> behind dividends and share repurchases, which are key to investor returns.</a:t>
            </a:r>
          </a:p>
          <a:p>
            <a:endParaRPr lang="en-US" sz="2400"/>
          </a:p>
        </p:txBody>
      </p:sp>
      <p:pic>
        <p:nvPicPr>
          <p:cNvPr id="7" name="Graphic 21">
            <a:extLst>
              <a:ext uri="{FF2B5EF4-FFF2-40B4-BE49-F238E27FC236}">
                <a16:creationId xmlns:a16="http://schemas.microsoft.com/office/drawing/2014/main" id="{27136418-B98B-BAF1-2DAA-ABBA06416C8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6253342"/>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90871-813C-925C-09FC-2EE1BB026B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8D9223-79ED-4C86-29A6-D0743301CA4A}"/>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C596BB-FC7A-BADD-A228-BC659FCEF438}"/>
              </a:ext>
            </a:extLst>
          </p:cNvPr>
          <p:cNvSpPr txBox="1"/>
          <p:nvPr/>
        </p:nvSpPr>
        <p:spPr>
          <a:xfrm>
            <a:off x="2305200" y="1019069"/>
            <a:ext cx="775320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Dividends vs. Capital Gains </a:t>
            </a:r>
          </a:p>
        </p:txBody>
      </p:sp>
      <p:sp>
        <p:nvSpPr>
          <p:cNvPr id="5" name="Rectangle 4">
            <a:extLst>
              <a:ext uri="{FF2B5EF4-FFF2-40B4-BE49-F238E27FC236}">
                <a16:creationId xmlns:a16="http://schemas.microsoft.com/office/drawing/2014/main" id="{B3DEAC09-2B35-3292-776F-F5F2B6E765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146D1B-B71B-81F8-2E2E-6CC8A69C13C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0D8142-D33C-B58B-3EB4-D7D71FB491A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AD4FF98-BD01-A4F0-90AC-7D87EDC48A1C}"/>
              </a:ext>
            </a:extLst>
          </p:cNvPr>
          <p:cNvSpPr txBox="1"/>
          <p:nvPr/>
        </p:nvSpPr>
        <p:spPr>
          <a:xfrm>
            <a:off x="872597" y="2095405"/>
            <a:ext cx="6941367" cy="4154984"/>
          </a:xfrm>
          <a:prstGeom prst="rect">
            <a:avLst/>
          </a:prstGeom>
          <a:noFill/>
        </p:spPr>
        <p:txBody>
          <a:bodyPr wrap="square" rtlCol="0">
            <a:spAutoFit/>
          </a:bodyPr>
          <a:lstStyle/>
          <a:p>
            <a:pPr>
              <a:buNone/>
            </a:pPr>
            <a:r>
              <a:rPr lang="en-US" sz="2400" i="1">
                <a:solidFill>
                  <a:srgbClr val="203E5F"/>
                </a:solidFill>
              </a:rPr>
              <a:t>investor Preferences</a:t>
            </a:r>
            <a:endParaRPr lang="en-US" sz="2400">
              <a:solidFill>
                <a:srgbClr val="203E5F"/>
              </a:solidFill>
            </a:endParaRPr>
          </a:p>
          <a:p>
            <a:pPr>
              <a:buFont typeface="+mj-lt"/>
              <a:buAutoNum type="arabicPeriod"/>
            </a:pPr>
            <a:r>
              <a:rPr lang="en-US" sz="2400" b="1">
                <a:solidFill>
                  <a:srgbClr val="F58221"/>
                </a:solidFill>
              </a:rPr>
              <a:t>Investors Who Prefer Regular Dividends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Income Focus</a:t>
            </a:r>
            <a:r>
              <a:rPr lang="en-US" sz="2400">
                <a:solidFill>
                  <a:srgbClr val="00AEEF"/>
                </a:solidFill>
              </a:rPr>
              <a:t>: </a:t>
            </a:r>
            <a:r>
              <a:rPr lang="en-US" sz="2400"/>
              <a:t>Certain investor groups—such as retirees, pension funds, or conservative income-oriented funds—often rely on regular dividend payouts to meet their cash flow needs.</a:t>
            </a:r>
          </a:p>
          <a:p>
            <a:pPr marL="800100" lvl="1" indent="-342900">
              <a:buFont typeface="Arial" panose="020B0604020202020204" pitchFamily="34" charset="0"/>
              <a:buChar char="•"/>
            </a:pPr>
            <a:r>
              <a:rPr lang="en-US" sz="2400" b="1">
                <a:solidFill>
                  <a:srgbClr val="00AEEF"/>
                </a:solidFill>
              </a:rPr>
              <a:t>Perceived Stability</a:t>
            </a:r>
            <a:r>
              <a:rPr lang="en-US" sz="2400">
                <a:solidFill>
                  <a:srgbClr val="00AEEF"/>
                </a:solidFill>
              </a:rPr>
              <a:t>: </a:t>
            </a:r>
            <a:r>
              <a:rPr lang="en-US" sz="2400"/>
              <a:t>These investors may view companies that pay consistent dividends as </a:t>
            </a:r>
            <a:r>
              <a:rPr lang="en-US" sz="2400" b="1"/>
              <a:t>less risky</a:t>
            </a:r>
            <a:r>
              <a:rPr lang="en-US" sz="2400"/>
              <a:t> or more stable. Dividends can serve as a signal of corporate strength and reliable earnings.</a:t>
            </a:r>
          </a:p>
        </p:txBody>
      </p:sp>
      <p:pic>
        <p:nvPicPr>
          <p:cNvPr id="7" name="Graphic 21">
            <a:extLst>
              <a:ext uri="{FF2B5EF4-FFF2-40B4-BE49-F238E27FC236}">
                <a16:creationId xmlns:a16="http://schemas.microsoft.com/office/drawing/2014/main" id="{7D52D22A-9435-839C-3EE3-2C584159627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diagram of a financial chart&#10;&#10;AI-generated content may be incorrect.">
            <a:extLst>
              <a:ext uri="{FF2B5EF4-FFF2-40B4-BE49-F238E27FC236}">
                <a16:creationId xmlns:a16="http://schemas.microsoft.com/office/drawing/2014/main" id="{E237FB14-869E-85C9-2F87-8F012E563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6559" y="2115304"/>
            <a:ext cx="3658162" cy="4154985"/>
          </a:xfrm>
          <a:prstGeom prst="rect">
            <a:avLst/>
          </a:prstGeom>
        </p:spPr>
      </p:pic>
    </p:spTree>
    <p:extLst>
      <p:ext uri="{BB962C8B-B14F-4D97-AF65-F5344CB8AC3E}">
        <p14:creationId xmlns:p14="http://schemas.microsoft.com/office/powerpoint/2010/main" val="3065272974"/>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58A2F-5238-AEE0-2D47-8BFF56703A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20744-0ECA-DC98-902C-93FAA58316A8}"/>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FA11C8-2E1A-BB4E-059A-1E5865229DB7}"/>
              </a:ext>
            </a:extLst>
          </p:cNvPr>
          <p:cNvSpPr txBox="1"/>
          <p:nvPr/>
        </p:nvSpPr>
        <p:spPr>
          <a:xfrm>
            <a:off x="2305200" y="1019069"/>
            <a:ext cx="775320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Dividends vs. Capital Gains </a:t>
            </a:r>
          </a:p>
        </p:txBody>
      </p:sp>
      <p:sp>
        <p:nvSpPr>
          <p:cNvPr id="5" name="Rectangle 4">
            <a:extLst>
              <a:ext uri="{FF2B5EF4-FFF2-40B4-BE49-F238E27FC236}">
                <a16:creationId xmlns:a16="http://schemas.microsoft.com/office/drawing/2014/main" id="{4AF92A32-73F7-7683-D7B4-291020D174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F42BD8-FD1A-1CB3-A0AC-648AF15065E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FC8776-6504-4B53-E102-8E786E5E6F7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1937AA1-53CD-CBB8-9735-0B890D719C02}"/>
              </a:ext>
            </a:extLst>
          </p:cNvPr>
          <p:cNvSpPr txBox="1"/>
          <p:nvPr/>
        </p:nvSpPr>
        <p:spPr>
          <a:xfrm>
            <a:off x="872598" y="2095405"/>
            <a:ext cx="8032412" cy="4524315"/>
          </a:xfrm>
          <a:prstGeom prst="rect">
            <a:avLst/>
          </a:prstGeom>
          <a:noFill/>
        </p:spPr>
        <p:txBody>
          <a:bodyPr wrap="square" rtlCol="0">
            <a:spAutoFit/>
          </a:bodyPr>
          <a:lstStyle/>
          <a:p>
            <a:pPr>
              <a:buNone/>
            </a:pPr>
            <a:r>
              <a:rPr lang="en-US" sz="2400" i="1">
                <a:solidFill>
                  <a:srgbClr val="203E5F"/>
                </a:solidFill>
              </a:rPr>
              <a:t>investor Preferences</a:t>
            </a:r>
            <a:endParaRPr lang="en-US" sz="2400">
              <a:solidFill>
                <a:srgbClr val="203E5F"/>
              </a:solidFill>
            </a:endParaRPr>
          </a:p>
          <a:p>
            <a:r>
              <a:rPr lang="en-US" sz="2400" b="1">
                <a:solidFill>
                  <a:srgbClr val="F58221"/>
                </a:solidFill>
              </a:rPr>
              <a:t>2.Investors Who Prefer Capital Gains</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Tax Deferral</a:t>
            </a:r>
            <a:r>
              <a:rPr lang="en-US" sz="2400">
                <a:solidFill>
                  <a:srgbClr val="00AEEF"/>
                </a:solidFill>
              </a:rPr>
              <a:t>: </a:t>
            </a:r>
            <a:r>
              <a:rPr lang="en-US" sz="2400"/>
              <a:t>Capital gains taxes are generally incurred only when shares are sold; in some jurisdictions, long-term capital gains may even enjoy lower tax rates than dividends.</a:t>
            </a:r>
          </a:p>
          <a:p>
            <a:pPr marL="800100" lvl="1" indent="-342900">
              <a:buFont typeface="Arial" panose="020B0604020202020204" pitchFamily="34" charset="0"/>
              <a:buChar char="•"/>
            </a:pPr>
            <a:r>
              <a:rPr lang="en-US" sz="2400" b="1">
                <a:solidFill>
                  <a:srgbClr val="00AEEF"/>
                </a:solidFill>
              </a:rPr>
              <a:t>Growth Potential</a:t>
            </a:r>
            <a:r>
              <a:rPr lang="en-US" sz="2400">
                <a:solidFill>
                  <a:srgbClr val="00AEEF"/>
                </a:solidFill>
              </a:rPr>
              <a:t>: </a:t>
            </a:r>
            <a:r>
              <a:rPr lang="en-US" sz="2400"/>
              <a:t>Investors focused on </a:t>
            </a:r>
            <a:r>
              <a:rPr lang="en-US" sz="2400" b="1">
                <a:solidFill>
                  <a:srgbClr val="00AEEF"/>
                </a:solidFill>
              </a:rPr>
              <a:t>wealth accumulation</a:t>
            </a:r>
            <a:r>
              <a:rPr lang="en-US" sz="2400">
                <a:solidFill>
                  <a:srgbClr val="00AEEF"/>
                </a:solidFill>
              </a:rPr>
              <a:t> </a:t>
            </a:r>
            <a:r>
              <a:rPr lang="en-US" sz="2400"/>
              <a:t>might choose firms that reinvest earnings for expansion rather than paying them out. They expect the </a:t>
            </a:r>
            <a:r>
              <a:rPr lang="en-US" sz="2400" b="1">
                <a:solidFill>
                  <a:srgbClr val="00AEEF"/>
                </a:solidFill>
              </a:rPr>
              <a:t>stock price</a:t>
            </a:r>
            <a:r>
              <a:rPr lang="en-US" sz="2400">
                <a:solidFill>
                  <a:srgbClr val="00AEEF"/>
                </a:solidFill>
              </a:rPr>
              <a:t> </a:t>
            </a:r>
            <a:r>
              <a:rPr lang="en-US" sz="2400"/>
              <a:t>to appreciate over time, leading to capital gains.</a:t>
            </a:r>
          </a:p>
          <a:p>
            <a:endParaRPr lang="en-US" sz="2400"/>
          </a:p>
        </p:txBody>
      </p:sp>
      <p:pic>
        <p:nvPicPr>
          <p:cNvPr id="7" name="Graphic 21">
            <a:extLst>
              <a:ext uri="{FF2B5EF4-FFF2-40B4-BE49-F238E27FC236}">
                <a16:creationId xmlns:a16="http://schemas.microsoft.com/office/drawing/2014/main" id="{C74A0F9D-69D9-4C82-4468-44EB81FD27F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tanding next to a chart&#10;&#10;AI-generated content may be incorrect.">
            <a:extLst>
              <a:ext uri="{FF2B5EF4-FFF2-40B4-BE49-F238E27FC236}">
                <a16:creationId xmlns:a16="http://schemas.microsoft.com/office/drawing/2014/main" id="{D5583807-FDCA-9875-4F9C-5735B880FA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5009" y="2292388"/>
            <a:ext cx="2669711" cy="3644392"/>
          </a:xfrm>
          <a:prstGeom prst="rect">
            <a:avLst/>
          </a:prstGeom>
        </p:spPr>
      </p:pic>
    </p:spTree>
    <p:extLst>
      <p:ext uri="{BB962C8B-B14F-4D97-AF65-F5344CB8AC3E}">
        <p14:creationId xmlns:p14="http://schemas.microsoft.com/office/powerpoint/2010/main" val="274472154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3E62D-309C-99CB-5C06-96157E8F83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53218-49F0-EAA2-BB0B-8853F835C20B}"/>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6E9EDC-3027-3383-DDBB-11C311484B48}"/>
              </a:ext>
            </a:extLst>
          </p:cNvPr>
          <p:cNvSpPr txBox="1"/>
          <p:nvPr/>
        </p:nvSpPr>
        <p:spPr>
          <a:xfrm>
            <a:off x="2305200" y="1019069"/>
            <a:ext cx="775320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Dividends vs. Capital Gains </a:t>
            </a:r>
          </a:p>
        </p:txBody>
      </p:sp>
      <p:sp>
        <p:nvSpPr>
          <p:cNvPr id="5" name="Rectangle 4">
            <a:extLst>
              <a:ext uri="{FF2B5EF4-FFF2-40B4-BE49-F238E27FC236}">
                <a16:creationId xmlns:a16="http://schemas.microsoft.com/office/drawing/2014/main" id="{324D1E0B-DE65-9A9D-9544-BC14E7D328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F95B48-FBE4-C6BB-9928-D3361063E9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B60003-F571-76A8-116C-69505F0064E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114FE483-A839-3596-EBC9-CE2BBDD14C35}"/>
              </a:ext>
            </a:extLst>
          </p:cNvPr>
          <p:cNvSpPr txBox="1"/>
          <p:nvPr/>
        </p:nvSpPr>
        <p:spPr>
          <a:xfrm>
            <a:off x="872597" y="2095405"/>
            <a:ext cx="10377095" cy="4154984"/>
          </a:xfrm>
          <a:prstGeom prst="rect">
            <a:avLst/>
          </a:prstGeom>
          <a:noFill/>
        </p:spPr>
        <p:txBody>
          <a:bodyPr wrap="square" rtlCol="0">
            <a:spAutoFit/>
          </a:bodyPr>
          <a:lstStyle/>
          <a:p>
            <a:pPr>
              <a:buNone/>
            </a:pPr>
            <a:r>
              <a:rPr lang="en-US" sz="2400" i="1">
                <a:solidFill>
                  <a:srgbClr val="203E5F"/>
                </a:solidFill>
              </a:rPr>
              <a:t>investor Preferences</a:t>
            </a:r>
            <a:endParaRPr lang="en-US" sz="2400">
              <a:solidFill>
                <a:srgbClr val="203E5F"/>
              </a:solidFill>
            </a:endParaRPr>
          </a:p>
          <a:p>
            <a:r>
              <a:rPr lang="en-US" sz="2400" b="1">
                <a:solidFill>
                  <a:srgbClr val="F58221"/>
                </a:solidFill>
              </a:rPr>
              <a:t>3.Investor Demographics and the Clientele Effect</a:t>
            </a:r>
            <a:endParaRPr lang="en-US" sz="2400">
              <a:solidFill>
                <a:srgbClr val="F58221"/>
              </a:solidFill>
            </a:endParaRPr>
          </a:p>
          <a:p>
            <a:pPr marL="800100" lvl="1" indent="-342900">
              <a:buFont typeface="Arial" panose="020B0604020202020204" pitchFamily="34" charset="0"/>
              <a:buChar char="•"/>
            </a:pPr>
            <a:r>
              <a:rPr lang="en-US" sz="2400" b="1">
                <a:solidFill>
                  <a:srgbClr val="00AEEF"/>
                </a:solidFill>
              </a:rPr>
              <a:t>Clientele Effect</a:t>
            </a:r>
            <a:r>
              <a:rPr lang="en-US" sz="2400">
                <a:solidFill>
                  <a:srgbClr val="00AEEF"/>
                </a:solidFill>
              </a:rPr>
              <a:t>: </a:t>
            </a:r>
            <a:r>
              <a:rPr lang="en-US" sz="2400"/>
              <a:t>Different investors are naturally drawn to companies whose distribution policy aligns with their preferences.</a:t>
            </a:r>
          </a:p>
          <a:p>
            <a:pPr marL="800100" lvl="1" indent="-342900">
              <a:buFont typeface="Arial" panose="020B0604020202020204" pitchFamily="34" charset="0"/>
              <a:buChar char="•"/>
            </a:pPr>
            <a:r>
              <a:rPr lang="en-US" sz="2400" b="1">
                <a:solidFill>
                  <a:srgbClr val="00AEEF"/>
                </a:solidFill>
              </a:rPr>
              <a:t>Matching Policy to Market Segments</a:t>
            </a:r>
            <a:r>
              <a:rPr lang="en-US" sz="2400">
                <a:solidFill>
                  <a:srgbClr val="00AEEF"/>
                </a:solidFill>
              </a:rPr>
              <a:t>: </a:t>
            </a:r>
            <a:r>
              <a:rPr lang="en-US" sz="2400"/>
              <a:t>A high-dividend-paying firm may attract income-seeking investors, whereas a low‑dividend or zero‑dividend firm might appeal to growth-oriented or tax-sensitive shareholders.</a:t>
            </a:r>
          </a:p>
          <a:p>
            <a:pPr marL="800100" lvl="1" indent="-342900">
              <a:buFont typeface="Arial" panose="020B0604020202020204" pitchFamily="34" charset="0"/>
              <a:buChar char="•"/>
            </a:pPr>
            <a:r>
              <a:rPr lang="en-US" sz="2400" b="1">
                <a:solidFill>
                  <a:srgbClr val="00AEEF"/>
                </a:solidFill>
              </a:rPr>
              <a:t>Policy Implications</a:t>
            </a:r>
            <a:r>
              <a:rPr lang="en-US" sz="2400">
                <a:solidFill>
                  <a:srgbClr val="00AEEF"/>
                </a:solidFill>
              </a:rPr>
              <a:t>: </a:t>
            </a:r>
            <a:r>
              <a:rPr lang="en-US" sz="2400"/>
              <a:t>If a company changes its dividend policy significantly (e.g., cuts or eliminates a long-established dividend), it risks losing its existing “clientele,” which can cause </a:t>
            </a:r>
            <a:r>
              <a:rPr lang="en-US" sz="2400" b="1">
                <a:solidFill>
                  <a:srgbClr val="00AEEF"/>
                </a:solidFill>
              </a:rPr>
              <a:t>share price volatility</a:t>
            </a:r>
            <a:r>
              <a:rPr lang="en-US" sz="2400">
                <a:solidFill>
                  <a:srgbClr val="00AEEF"/>
                </a:solidFill>
              </a:rPr>
              <a:t>.</a:t>
            </a:r>
          </a:p>
          <a:p>
            <a:endParaRPr lang="en-US" sz="2400"/>
          </a:p>
        </p:txBody>
      </p:sp>
      <p:pic>
        <p:nvPicPr>
          <p:cNvPr id="7" name="Graphic 21">
            <a:extLst>
              <a:ext uri="{FF2B5EF4-FFF2-40B4-BE49-F238E27FC236}">
                <a16:creationId xmlns:a16="http://schemas.microsoft.com/office/drawing/2014/main" id="{31B582BF-BFD2-5CD0-01A7-A4E3DEB18DF7}"/>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9573963"/>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FACFA-628C-EC2C-3556-CE1A1949F7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E0E20-8A3F-FE1C-7F52-BC3723149545}"/>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5532E3-7B1B-3938-08CF-F69E7C609028}"/>
              </a:ext>
            </a:extLst>
          </p:cNvPr>
          <p:cNvSpPr txBox="1"/>
          <p:nvPr/>
        </p:nvSpPr>
        <p:spPr>
          <a:xfrm>
            <a:off x="2305200" y="1019069"/>
            <a:ext cx="7753200" cy="523220"/>
          </a:xfrm>
          <a:prstGeom prst="rect">
            <a:avLst/>
          </a:prstGeom>
          <a:noFill/>
        </p:spPr>
        <p:txBody>
          <a:bodyPr wrap="square" rtlCol="0">
            <a:spAutoFit/>
          </a:bodyPr>
          <a:lstStyle/>
          <a:p>
            <a:r>
              <a:rPr lang="en-US" sz="2800" b="1">
                <a:solidFill>
                  <a:schemeClr val="accent1"/>
                </a:solidFill>
                <a:latin typeface="Alexandria" charset="0"/>
                <a:cs typeface="Alexandria" charset="0"/>
              </a:rPr>
              <a:t>Dividends vs. Capital Gains </a:t>
            </a:r>
          </a:p>
        </p:txBody>
      </p:sp>
      <p:sp>
        <p:nvSpPr>
          <p:cNvPr id="5" name="Rectangle 4">
            <a:extLst>
              <a:ext uri="{FF2B5EF4-FFF2-40B4-BE49-F238E27FC236}">
                <a16:creationId xmlns:a16="http://schemas.microsoft.com/office/drawing/2014/main" id="{D03E9A6E-0EE9-C970-7AD5-E89A166777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FF553F-C223-17B6-D601-0E3057F54E2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50D7CC-2C52-A0B8-F5FA-05CDF6FCE16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598B5BA-DA58-15B5-A215-129A78DA5933}"/>
              </a:ext>
            </a:extLst>
          </p:cNvPr>
          <p:cNvSpPr txBox="1"/>
          <p:nvPr/>
        </p:nvSpPr>
        <p:spPr>
          <a:xfrm>
            <a:off x="872598" y="2095405"/>
            <a:ext cx="6936378" cy="4524315"/>
          </a:xfrm>
          <a:prstGeom prst="rect">
            <a:avLst/>
          </a:prstGeom>
          <a:noFill/>
        </p:spPr>
        <p:txBody>
          <a:bodyPr wrap="square" rtlCol="0">
            <a:spAutoFit/>
          </a:bodyPr>
          <a:lstStyle/>
          <a:p>
            <a:pPr>
              <a:buNone/>
            </a:pPr>
            <a:r>
              <a:rPr lang="en-US" sz="2400" i="1">
                <a:solidFill>
                  <a:srgbClr val="203E5F"/>
                </a:solidFill>
              </a:rPr>
              <a:t>investor Preferences</a:t>
            </a:r>
            <a:endParaRPr lang="en-US" sz="2400">
              <a:solidFill>
                <a:srgbClr val="203E5F"/>
              </a:solidFill>
            </a:endParaRPr>
          </a:p>
          <a:p>
            <a:pPr>
              <a:buNone/>
            </a:pPr>
            <a:r>
              <a:rPr lang="en-US" sz="2400" b="1">
                <a:solidFill>
                  <a:srgbClr val="FF0000"/>
                </a:solidFill>
              </a:rPr>
              <a:t>Why This Matters</a:t>
            </a:r>
          </a:p>
          <a:p>
            <a:pPr>
              <a:buFont typeface="Arial" panose="020B0604020202020204" pitchFamily="34" charset="0"/>
              <a:buChar char="•"/>
            </a:pPr>
            <a:r>
              <a:rPr lang="en-US" sz="2400" b="1">
                <a:solidFill>
                  <a:srgbClr val="00AEEF"/>
                </a:solidFill>
              </a:rPr>
              <a:t>Corporate Strategy</a:t>
            </a:r>
            <a:r>
              <a:rPr lang="en-US" sz="2400">
                <a:solidFill>
                  <a:srgbClr val="00AEEF"/>
                </a:solidFill>
              </a:rPr>
              <a:t>: </a:t>
            </a:r>
            <a:r>
              <a:rPr lang="en-US" sz="2400"/>
              <a:t>Managers must balance </a:t>
            </a:r>
            <a:r>
              <a:rPr lang="en-US" sz="2400" b="1">
                <a:solidFill>
                  <a:srgbClr val="00AEEF"/>
                </a:solidFill>
              </a:rPr>
              <a:t>investor preferences</a:t>
            </a:r>
            <a:r>
              <a:rPr lang="en-US" sz="2400">
                <a:solidFill>
                  <a:srgbClr val="00AEEF"/>
                </a:solidFill>
              </a:rPr>
              <a:t>, </a:t>
            </a:r>
            <a:r>
              <a:rPr lang="en-US" sz="2400"/>
              <a:t>the firm’s </a:t>
            </a:r>
            <a:r>
              <a:rPr lang="en-US" sz="2400" b="1">
                <a:solidFill>
                  <a:srgbClr val="00AEEF"/>
                </a:solidFill>
              </a:rPr>
              <a:t>investment opportunities</a:t>
            </a:r>
            <a:r>
              <a:rPr lang="en-US" sz="2400">
                <a:solidFill>
                  <a:srgbClr val="00AEEF"/>
                </a:solidFill>
              </a:rPr>
              <a:t>, </a:t>
            </a:r>
            <a:r>
              <a:rPr lang="en-US" sz="2400"/>
              <a:t>and </a:t>
            </a:r>
            <a:r>
              <a:rPr lang="en-US" sz="2400" b="1">
                <a:solidFill>
                  <a:srgbClr val="00AEEF"/>
                </a:solidFill>
              </a:rPr>
              <a:t>tax considerations</a:t>
            </a:r>
            <a:r>
              <a:rPr lang="en-US" sz="2400">
                <a:solidFill>
                  <a:srgbClr val="00AEEF"/>
                </a:solidFill>
              </a:rPr>
              <a:t> </a:t>
            </a:r>
            <a:r>
              <a:rPr lang="en-US" sz="2400"/>
              <a:t>to set an optimal dividend policy.</a:t>
            </a:r>
          </a:p>
          <a:p>
            <a:pPr>
              <a:buFont typeface="Arial" panose="020B0604020202020204" pitchFamily="34" charset="0"/>
              <a:buChar char="•"/>
            </a:pPr>
            <a:r>
              <a:rPr lang="en-US" sz="2400" b="1">
                <a:solidFill>
                  <a:srgbClr val="00AEEF"/>
                </a:solidFill>
              </a:rPr>
              <a:t>Share Price Impact</a:t>
            </a:r>
            <a:r>
              <a:rPr lang="en-US" sz="2400">
                <a:solidFill>
                  <a:srgbClr val="00AEEF"/>
                </a:solidFill>
              </a:rPr>
              <a:t>: </a:t>
            </a:r>
            <a:r>
              <a:rPr lang="en-US" sz="2400"/>
              <a:t>Aligning dividend policy with the expectations of the company’s investor base can help </a:t>
            </a:r>
            <a:r>
              <a:rPr lang="en-US" sz="2400" b="1">
                <a:solidFill>
                  <a:srgbClr val="00AEEF"/>
                </a:solidFill>
              </a:rPr>
              <a:t>maintain</a:t>
            </a:r>
            <a:r>
              <a:rPr lang="en-US" sz="2400"/>
              <a:t> or </a:t>
            </a:r>
            <a:r>
              <a:rPr lang="en-US" sz="2400" b="1">
                <a:solidFill>
                  <a:srgbClr val="00AEEF"/>
                </a:solidFill>
              </a:rPr>
              <a:t>enhance</a:t>
            </a:r>
            <a:r>
              <a:rPr lang="en-US" sz="2400"/>
              <a:t> shareholder value.</a:t>
            </a:r>
          </a:p>
          <a:p>
            <a:pPr>
              <a:buFont typeface="Arial" panose="020B0604020202020204" pitchFamily="34" charset="0"/>
              <a:buChar char="•"/>
            </a:pPr>
            <a:r>
              <a:rPr lang="en-US" sz="2400" b="1">
                <a:solidFill>
                  <a:srgbClr val="00AEEF"/>
                </a:solidFill>
              </a:rPr>
              <a:t>Market Segmentation</a:t>
            </a:r>
            <a:r>
              <a:rPr lang="en-US" sz="2400">
                <a:solidFill>
                  <a:srgbClr val="00AEEF"/>
                </a:solidFill>
              </a:rPr>
              <a:t>: </a:t>
            </a:r>
            <a:r>
              <a:rPr lang="en-US" sz="2400"/>
              <a:t>Recognizing that no single dividend policy can satisfy all investors underscores the</a:t>
            </a:r>
            <a:r>
              <a:rPr lang="en-US" sz="2400">
                <a:solidFill>
                  <a:srgbClr val="00AEEF"/>
                </a:solidFill>
              </a:rPr>
              <a:t> </a:t>
            </a:r>
            <a:r>
              <a:rPr lang="en-US" sz="2400" b="1">
                <a:solidFill>
                  <a:srgbClr val="00AEEF"/>
                </a:solidFill>
              </a:rPr>
              <a:t>trade-offs</a:t>
            </a:r>
            <a:r>
              <a:rPr lang="en-US" sz="2400">
                <a:solidFill>
                  <a:srgbClr val="00AEEF"/>
                </a:solidFill>
              </a:rPr>
              <a:t> </a:t>
            </a:r>
            <a:r>
              <a:rPr lang="en-US" sz="2400"/>
              <a:t>between dividend payouts and reinvestment for growth.</a:t>
            </a:r>
          </a:p>
        </p:txBody>
      </p:sp>
      <p:pic>
        <p:nvPicPr>
          <p:cNvPr id="7" name="Graphic 21">
            <a:extLst>
              <a:ext uri="{FF2B5EF4-FFF2-40B4-BE49-F238E27FC236}">
                <a16:creationId xmlns:a16="http://schemas.microsoft.com/office/drawing/2014/main" id="{767803B2-AE04-08AC-BB77-12A18A56F49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charts and graphs&#10;&#10;AI-generated content may be incorrect.">
            <a:extLst>
              <a:ext uri="{FF2B5EF4-FFF2-40B4-BE49-F238E27FC236}">
                <a16:creationId xmlns:a16="http://schemas.microsoft.com/office/drawing/2014/main" id="{877612EE-7C1B-0BEA-F1E7-E5523528DF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4465" y="2818830"/>
            <a:ext cx="3290256" cy="3516376"/>
          </a:xfrm>
          <a:prstGeom prst="rect">
            <a:avLst/>
          </a:prstGeom>
        </p:spPr>
      </p:pic>
    </p:spTree>
    <p:extLst>
      <p:ext uri="{BB962C8B-B14F-4D97-AF65-F5344CB8AC3E}">
        <p14:creationId xmlns:p14="http://schemas.microsoft.com/office/powerpoint/2010/main" val="1703180448"/>
      </p:ext>
    </p:extLst>
  </p:cSld>
  <p:clrMapOvr>
    <a:masterClrMapping/>
  </p:clrMapOvr>
  <mc:AlternateContent xmlns:mc="http://schemas.openxmlformats.org/markup-compatibility/2006" xmlns:p14="http://schemas.microsoft.com/office/powerpoint/2010/main">
    <mc:Choice Requires="p14">
      <p:transition p14:dur="10"/>
    </mc:Choice>
    <mc:Fallback xmlns:p159="http://schemas.microsoft.com/office/powerpoint/2015/09/main" xmlns:p15="http://schemas.microsoft.com/office/powerpoint/2012/main" xmlns:a14="http://schemas.microsoft.com/office/drawing/2010/main"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4738</TotalTime>
  <Words>3925</Words>
  <Application>Microsoft Macintosh PowerPoint</Application>
  <PresentationFormat>Widescreen</PresentationFormat>
  <Paragraphs>371</Paragraphs>
  <Slides>45</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128</cp:revision>
  <dcterms:created xsi:type="dcterms:W3CDTF">2023-04-29T09:08:00Z</dcterms:created>
  <dcterms:modified xsi:type="dcterms:W3CDTF">2025-04-11T04:15:46Z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ICV">
    <vt:lpwstr>17AA779C58B4485E9875EC7763513157_12</vt:lpwstr>
  </property>
  <property fmtid="{D5CDD505-2E9C-101B-9397-08002B2CF9AE}" pid="4" name="KSOProductBuildVer">
    <vt:lpwstr>1033-12.2.0.13359</vt:lpwstr>
  </property>
  <property fmtid="{D5CDD505-2E9C-101B-9397-08002B2CF9AE}" pid="5" name="MediaServiceImageTags">
    <vt:lpwstr/>
  </property>
  <property fmtid="{D5CDD505-2E9C-101B-9397-08002B2CF9AE}" pid="6" name="MSIP_Label_ea4c0c79-1302-4598-89cc-fc5f9b666c02_ActionId">
    <vt:lpwstr>625c5d9c-7051-46fb-b87a-03164bf66fd8</vt:lpwstr>
  </property>
  <property fmtid="{D5CDD505-2E9C-101B-9397-08002B2CF9AE}" pid="7" name="MSIP_Label_ea4c0c79-1302-4598-89cc-fc5f9b666c02_ContentBits">
    <vt:lpwstr>0</vt:lpwstr>
  </property>
  <property fmtid="{D5CDD505-2E9C-101B-9397-08002B2CF9AE}" pid="8" name="MSIP_Label_ea4c0c79-1302-4598-89cc-fc5f9b666c02_Enabled">
    <vt:lpwstr>true</vt:lpwstr>
  </property>
  <property fmtid="{D5CDD505-2E9C-101B-9397-08002B2CF9AE}" pid="9" name="MSIP_Label_ea4c0c79-1302-4598-89cc-fc5f9b666c02_Method">
    <vt:lpwstr>Standard</vt:lpwstr>
  </property>
  <property fmtid="{D5CDD505-2E9C-101B-9397-08002B2CF9AE}" pid="10" name="MSIP_Label_ea4c0c79-1302-4598-89cc-fc5f9b666c02_Name">
    <vt:lpwstr>defa4170-0d19-0005-0004-bc88714345d2</vt:lpwstr>
  </property>
  <property fmtid="{D5CDD505-2E9C-101B-9397-08002B2CF9AE}" pid="11" name="MSIP_Label_ea4c0c79-1302-4598-89cc-fc5f9b666c02_SetDate">
    <vt:lpwstr>2024-10-02T23:04:28Z</vt:lpwstr>
  </property>
  <property fmtid="{D5CDD505-2E9C-101B-9397-08002B2CF9AE}" pid="12" name="MSIP_Label_ea4c0c79-1302-4598-89cc-fc5f9b666c02_SiteId">
    <vt:lpwstr>d929240e-472e-4f27-9319-d188d429d45e</vt:lpwstr>
  </property>
</Properties>
</file>