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11" r:id="rId2"/>
    <p:sldId id="312" r:id="rId3"/>
    <p:sldId id="313" r:id="rId4"/>
    <p:sldId id="372" r:id="rId5"/>
    <p:sldId id="373" r:id="rId6"/>
    <p:sldId id="265" r:id="rId7"/>
    <p:sldId id="368" r:id="rId8"/>
    <p:sldId id="369" r:id="rId9"/>
    <p:sldId id="314" r:id="rId10"/>
    <p:sldId id="360" r:id="rId11"/>
    <p:sldId id="315" r:id="rId12"/>
    <p:sldId id="316" r:id="rId13"/>
    <p:sldId id="317" r:id="rId14"/>
    <p:sldId id="350" r:id="rId15"/>
    <p:sldId id="318" r:id="rId16"/>
    <p:sldId id="319" r:id="rId17"/>
    <p:sldId id="361" r:id="rId18"/>
    <p:sldId id="351" r:id="rId19"/>
    <p:sldId id="362" r:id="rId20"/>
    <p:sldId id="320" r:id="rId21"/>
    <p:sldId id="363" r:id="rId22"/>
    <p:sldId id="321" r:id="rId23"/>
    <p:sldId id="322" r:id="rId24"/>
    <p:sldId id="323" r:id="rId25"/>
    <p:sldId id="364" r:id="rId26"/>
    <p:sldId id="366" r:id="rId27"/>
    <p:sldId id="365" r:id="rId28"/>
    <p:sldId id="324" r:id="rId29"/>
    <p:sldId id="325" r:id="rId30"/>
    <p:sldId id="367" r:id="rId31"/>
    <p:sldId id="326" r:id="rId32"/>
    <p:sldId id="327" r:id="rId33"/>
    <p:sldId id="328" r:id="rId34"/>
    <p:sldId id="374" r:id="rId35"/>
    <p:sldId id="370" r:id="rId36"/>
    <p:sldId id="371" r:id="rId37"/>
    <p:sldId id="359" r:id="rId38"/>
    <p:sldId id="302" r:id="rId39"/>
    <p:sldId id="352" r:id="rId40"/>
    <p:sldId id="310"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8766" autoAdjust="0"/>
  </p:normalViewPr>
  <p:slideViewPr>
    <p:cSldViewPr snapToGrid="0">
      <p:cViewPr>
        <p:scale>
          <a:sx n="66" d="100"/>
          <a:sy n="66" d="100"/>
        </p:scale>
        <p:origin x="288" y="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9DE356-6824-4D01-971D-0268C556A304}" type="datetimeFigureOut">
              <a:rPr lang="en-GB" smtClean="0"/>
              <a:t>16/02/2023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A92C75-D9DC-411A-BCD8-216B227CC231}" type="slidenum">
              <a:rPr lang="en-GB" smtClean="0"/>
              <a:t>‹#›</a:t>
            </a:fld>
            <a:endParaRPr lang="en-GB"/>
          </a:p>
        </p:txBody>
      </p:sp>
    </p:spTree>
    <p:extLst>
      <p:ext uri="{BB962C8B-B14F-4D97-AF65-F5344CB8AC3E}">
        <p14:creationId xmlns:p14="http://schemas.microsoft.com/office/powerpoint/2010/main" val="1219091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1</a:t>
            </a:fld>
            <a:endParaRPr lang="en-GB"/>
          </a:p>
        </p:txBody>
      </p:sp>
    </p:spTree>
    <p:extLst>
      <p:ext uri="{BB962C8B-B14F-4D97-AF65-F5344CB8AC3E}">
        <p14:creationId xmlns:p14="http://schemas.microsoft.com/office/powerpoint/2010/main" val="4267088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16/02/2023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2</a:t>
            </a:fld>
            <a:endParaRPr lang="en-GB"/>
          </a:p>
        </p:txBody>
      </p:sp>
    </p:spTree>
    <p:extLst>
      <p:ext uri="{BB962C8B-B14F-4D97-AF65-F5344CB8AC3E}">
        <p14:creationId xmlns:p14="http://schemas.microsoft.com/office/powerpoint/2010/main" val="27440261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3</a:t>
            </a:fld>
            <a:endParaRPr lang="en-GB"/>
          </a:p>
        </p:txBody>
      </p:sp>
    </p:spTree>
    <p:extLst>
      <p:ext uri="{BB962C8B-B14F-4D97-AF65-F5344CB8AC3E}">
        <p14:creationId xmlns:p14="http://schemas.microsoft.com/office/powerpoint/2010/main" val="20340737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4</a:t>
            </a:fld>
            <a:endParaRPr lang="en-GB"/>
          </a:p>
        </p:txBody>
      </p:sp>
    </p:spTree>
    <p:extLst>
      <p:ext uri="{BB962C8B-B14F-4D97-AF65-F5344CB8AC3E}">
        <p14:creationId xmlns:p14="http://schemas.microsoft.com/office/powerpoint/2010/main" val="32432081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JO" b="0" i="0" dirty="0">
              <a:solidFill>
                <a:srgbClr val="000000"/>
              </a:solidFill>
              <a:effectLst/>
              <a:latin typeface="Roboto" panose="02000000000000000000" pitchFamily="2" charset="0"/>
            </a:endParaRPr>
          </a:p>
        </p:txBody>
      </p:sp>
      <p:sp>
        <p:nvSpPr>
          <p:cNvPr id="5" name="Date Placeholder 4"/>
          <p:cNvSpPr>
            <a:spLocks noGrp="1"/>
          </p:cNvSpPr>
          <p:nvPr>
            <p:ph type="dt" idx="1"/>
          </p:nvPr>
        </p:nvSpPr>
        <p:spPr/>
        <p:txBody>
          <a:bodyPr/>
          <a:lstStyle/>
          <a:p>
            <a:fld id="{D13836D9-5A9B-49A8-9775-A15DBE389BE4}" type="datetime1">
              <a:rPr lang="en-GB" smtClean="0"/>
              <a:t>16/02/2023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6</a:t>
            </a:fld>
            <a:endParaRPr lang="en-GB"/>
          </a:p>
        </p:txBody>
      </p:sp>
    </p:spTree>
    <p:extLst>
      <p:ext uri="{BB962C8B-B14F-4D97-AF65-F5344CB8AC3E}">
        <p14:creationId xmlns:p14="http://schemas.microsoft.com/office/powerpoint/2010/main" val="15512308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JO" b="0" i="0" dirty="0">
              <a:solidFill>
                <a:srgbClr val="000000"/>
              </a:solidFill>
              <a:effectLst/>
              <a:latin typeface="Roboto" panose="02000000000000000000" pitchFamily="2" charset="0"/>
            </a:endParaRPr>
          </a:p>
        </p:txBody>
      </p:sp>
      <p:sp>
        <p:nvSpPr>
          <p:cNvPr id="5" name="Date Placeholder 4"/>
          <p:cNvSpPr>
            <a:spLocks noGrp="1"/>
          </p:cNvSpPr>
          <p:nvPr>
            <p:ph type="dt" idx="1"/>
          </p:nvPr>
        </p:nvSpPr>
        <p:spPr/>
        <p:txBody>
          <a:bodyPr/>
          <a:lstStyle/>
          <a:p>
            <a:fld id="{D13836D9-5A9B-49A8-9775-A15DBE389BE4}" type="datetime1">
              <a:rPr lang="en-GB" smtClean="0"/>
              <a:t>16/02/2023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7</a:t>
            </a:fld>
            <a:endParaRPr lang="en-GB"/>
          </a:p>
        </p:txBody>
      </p:sp>
    </p:spTree>
    <p:extLst>
      <p:ext uri="{BB962C8B-B14F-4D97-AF65-F5344CB8AC3E}">
        <p14:creationId xmlns:p14="http://schemas.microsoft.com/office/powerpoint/2010/main" val="31993964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D13836D9-5A9B-49A8-9775-A15DBE389BE4}" type="datetime1">
              <a:rPr lang="en-GB" smtClean="0"/>
              <a:t>16/02/2023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8</a:t>
            </a:fld>
            <a:endParaRPr lang="en-GB"/>
          </a:p>
        </p:txBody>
      </p:sp>
    </p:spTree>
    <p:extLst>
      <p:ext uri="{BB962C8B-B14F-4D97-AF65-F5344CB8AC3E}">
        <p14:creationId xmlns:p14="http://schemas.microsoft.com/office/powerpoint/2010/main" val="3707149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9</a:t>
            </a:fld>
            <a:endParaRPr lang="en-GB"/>
          </a:p>
        </p:txBody>
      </p:sp>
    </p:spTree>
    <p:extLst>
      <p:ext uri="{BB962C8B-B14F-4D97-AF65-F5344CB8AC3E}">
        <p14:creationId xmlns:p14="http://schemas.microsoft.com/office/powerpoint/2010/main" val="28359954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10</a:t>
            </a:fld>
            <a:endParaRPr lang="en-GB"/>
          </a:p>
        </p:txBody>
      </p:sp>
    </p:spTree>
    <p:extLst>
      <p:ext uri="{BB962C8B-B14F-4D97-AF65-F5344CB8AC3E}">
        <p14:creationId xmlns:p14="http://schemas.microsoft.com/office/powerpoint/2010/main" val="21996858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11</a:t>
            </a:fld>
            <a:endParaRPr lang="en-GB"/>
          </a:p>
        </p:txBody>
      </p:sp>
    </p:spTree>
    <p:extLst>
      <p:ext uri="{BB962C8B-B14F-4D97-AF65-F5344CB8AC3E}">
        <p14:creationId xmlns:p14="http://schemas.microsoft.com/office/powerpoint/2010/main" val="7893444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12</a:t>
            </a:fld>
            <a:endParaRPr lang="en-GB"/>
          </a:p>
        </p:txBody>
      </p:sp>
    </p:spTree>
    <p:extLst>
      <p:ext uri="{BB962C8B-B14F-4D97-AF65-F5344CB8AC3E}">
        <p14:creationId xmlns:p14="http://schemas.microsoft.com/office/powerpoint/2010/main" val="9792980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13</a:t>
            </a:fld>
            <a:endParaRPr lang="en-GB"/>
          </a:p>
        </p:txBody>
      </p:sp>
    </p:spTree>
    <p:extLst>
      <p:ext uri="{BB962C8B-B14F-4D97-AF65-F5344CB8AC3E}">
        <p14:creationId xmlns:p14="http://schemas.microsoft.com/office/powerpoint/2010/main" val="12247318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14</a:t>
            </a:fld>
            <a:endParaRPr lang="en-GB"/>
          </a:p>
        </p:txBody>
      </p:sp>
    </p:spTree>
    <p:extLst>
      <p:ext uri="{BB962C8B-B14F-4D97-AF65-F5344CB8AC3E}">
        <p14:creationId xmlns:p14="http://schemas.microsoft.com/office/powerpoint/2010/main" val="11059941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15</a:t>
            </a:fld>
            <a:endParaRPr lang="en-GB"/>
          </a:p>
        </p:txBody>
      </p:sp>
    </p:spTree>
    <p:extLst>
      <p:ext uri="{BB962C8B-B14F-4D97-AF65-F5344CB8AC3E}">
        <p14:creationId xmlns:p14="http://schemas.microsoft.com/office/powerpoint/2010/main" val="30616055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16</a:t>
            </a:fld>
            <a:endParaRPr lang="en-GB"/>
          </a:p>
        </p:txBody>
      </p:sp>
    </p:spTree>
    <p:extLst>
      <p:ext uri="{BB962C8B-B14F-4D97-AF65-F5344CB8AC3E}">
        <p14:creationId xmlns:p14="http://schemas.microsoft.com/office/powerpoint/2010/main" val="21321354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17</a:t>
            </a:fld>
            <a:endParaRPr lang="en-GB"/>
          </a:p>
        </p:txBody>
      </p:sp>
    </p:spTree>
    <p:extLst>
      <p:ext uri="{BB962C8B-B14F-4D97-AF65-F5344CB8AC3E}">
        <p14:creationId xmlns:p14="http://schemas.microsoft.com/office/powerpoint/2010/main" val="34301858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18</a:t>
            </a:fld>
            <a:endParaRPr lang="en-GB"/>
          </a:p>
        </p:txBody>
      </p:sp>
    </p:spTree>
    <p:extLst>
      <p:ext uri="{BB962C8B-B14F-4D97-AF65-F5344CB8AC3E}">
        <p14:creationId xmlns:p14="http://schemas.microsoft.com/office/powerpoint/2010/main" val="5283709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19</a:t>
            </a:fld>
            <a:endParaRPr lang="en-GB"/>
          </a:p>
        </p:txBody>
      </p:sp>
    </p:spTree>
    <p:extLst>
      <p:ext uri="{BB962C8B-B14F-4D97-AF65-F5344CB8AC3E}">
        <p14:creationId xmlns:p14="http://schemas.microsoft.com/office/powerpoint/2010/main" val="27629671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20</a:t>
            </a:fld>
            <a:endParaRPr lang="en-GB"/>
          </a:p>
        </p:txBody>
      </p:sp>
    </p:spTree>
    <p:extLst>
      <p:ext uri="{BB962C8B-B14F-4D97-AF65-F5344CB8AC3E}">
        <p14:creationId xmlns:p14="http://schemas.microsoft.com/office/powerpoint/2010/main" val="26326836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21</a:t>
            </a:fld>
            <a:endParaRPr lang="en-GB"/>
          </a:p>
        </p:txBody>
      </p:sp>
    </p:spTree>
    <p:extLst>
      <p:ext uri="{BB962C8B-B14F-4D97-AF65-F5344CB8AC3E}">
        <p14:creationId xmlns:p14="http://schemas.microsoft.com/office/powerpoint/2010/main" val="140503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22</a:t>
            </a:fld>
            <a:endParaRPr lang="en-GB"/>
          </a:p>
        </p:txBody>
      </p:sp>
    </p:spTree>
    <p:extLst>
      <p:ext uri="{BB962C8B-B14F-4D97-AF65-F5344CB8AC3E}">
        <p14:creationId xmlns:p14="http://schemas.microsoft.com/office/powerpoint/2010/main" val="30371552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JO" b="0" i="0" dirty="0">
              <a:solidFill>
                <a:srgbClr val="000000"/>
              </a:solidFill>
              <a:effectLst/>
              <a:latin typeface="Roboto" panose="02000000000000000000" pitchFamily="2" charset="0"/>
            </a:endParaRPr>
          </a:p>
        </p:txBody>
      </p:sp>
      <p:sp>
        <p:nvSpPr>
          <p:cNvPr id="4" name="Slide Number Placeholder 3"/>
          <p:cNvSpPr>
            <a:spLocks noGrp="1"/>
          </p:cNvSpPr>
          <p:nvPr>
            <p:ph type="sldNum" sz="quarter" idx="5"/>
          </p:nvPr>
        </p:nvSpPr>
        <p:spPr/>
        <p:txBody>
          <a:bodyPr/>
          <a:lstStyle/>
          <a:p>
            <a:fld id="{0BA92C75-D9DC-411A-BCD8-216B227CC231}" type="slidenum">
              <a:rPr lang="en-GB" smtClean="0"/>
              <a:t>23</a:t>
            </a:fld>
            <a:endParaRPr lang="en-GB"/>
          </a:p>
        </p:txBody>
      </p:sp>
    </p:spTree>
    <p:extLst>
      <p:ext uri="{BB962C8B-B14F-4D97-AF65-F5344CB8AC3E}">
        <p14:creationId xmlns:p14="http://schemas.microsoft.com/office/powerpoint/2010/main" val="27247799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24</a:t>
            </a:fld>
            <a:endParaRPr lang="en-GB"/>
          </a:p>
        </p:txBody>
      </p:sp>
    </p:spTree>
    <p:extLst>
      <p:ext uri="{BB962C8B-B14F-4D97-AF65-F5344CB8AC3E}">
        <p14:creationId xmlns:p14="http://schemas.microsoft.com/office/powerpoint/2010/main" val="27203355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JO" b="0" i="0" dirty="0">
              <a:solidFill>
                <a:srgbClr val="000000"/>
              </a:solidFill>
              <a:effectLst/>
              <a:latin typeface="Roboto" panose="02000000000000000000" pitchFamily="2" charset="0"/>
            </a:endParaRPr>
          </a:p>
        </p:txBody>
      </p:sp>
      <p:sp>
        <p:nvSpPr>
          <p:cNvPr id="4" name="Slide Number Placeholder 3"/>
          <p:cNvSpPr>
            <a:spLocks noGrp="1"/>
          </p:cNvSpPr>
          <p:nvPr>
            <p:ph type="sldNum" sz="quarter" idx="5"/>
          </p:nvPr>
        </p:nvSpPr>
        <p:spPr/>
        <p:txBody>
          <a:bodyPr/>
          <a:lstStyle/>
          <a:p>
            <a:fld id="{0BA92C75-D9DC-411A-BCD8-216B227CC231}" type="slidenum">
              <a:rPr lang="en-GB" smtClean="0"/>
              <a:t>25</a:t>
            </a:fld>
            <a:endParaRPr lang="en-GB"/>
          </a:p>
        </p:txBody>
      </p:sp>
    </p:spTree>
    <p:extLst>
      <p:ext uri="{BB962C8B-B14F-4D97-AF65-F5344CB8AC3E}">
        <p14:creationId xmlns:p14="http://schemas.microsoft.com/office/powerpoint/2010/main" val="33893265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JO" b="0" i="0" dirty="0">
              <a:solidFill>
                <a:srgbClr val="000000"/>
              </a:solidFill>
              <a:effectLst/>
              <a:latin typeface="Roboto" panose="02000000000000000000" pitchFamily="2" charset="0"/>
            </a:endParaRPr>
          </a:p>
        </p:txBody>
      </p:sp>
      <p:sp>
        <p:nvSpPr>
          <p:cNvPr id="4" name="Slide Number Placeholder 3"/>
          <p:cNvSpPr>
            <a:spLocks noGrp="1"/>
          </p:cNvSpPr>
          <p:nvPr>
            <p:ph type="sldNum" sz="quarter" idx="5"/>
          </p:nvPr>
        </p:nvSpPr>
        <p:spPr/>
        <p:txBody>
          <a:bodyPr/>
          <a:lstStyle/>
          <a:p>
            <a:fld id="{0BA92C75-D9DC-411A-BCD8-216B227CC231}" type="slidenum">
              <a:rPr lang="en-GB" smtClean="0"/>
              <a:t>26</a:t>
            </a:fld>
            <a:endParaRPr lang="en-GB"/>
          </a:p>
        </p:txBody>
      </p:sp>
    </p:spTree>
    <p:extLst>
      <p:ext uri="{BB962C8B-B14F-4D97-AF65-F5344CB8AC3E}">
        <p14:creationId xmlns:p14="http://schemas.microsoft.com/office/powerpoint/2010/main" val="34511922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27</a:t>
            </a:fld>
            <a:endParaRPr lang="en-GB"/>
          </a:p>
        </p:txBody>
      </p:sp>
    </p:spTree>
    <p:extLst>
      <p:ext uri="{BB962C8B-B14F-4D97-AF65-F5344CB8AC3E}">
        <p14:creationId xmlns:p14="http://schemas.microsoft.com/office/powerpoint/2010/main" val="397457975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28</a:t>
            </a:fld>
            <a:endParaRPr lang="en-GB"/>
          </a:p>
        </p:txBody>
      </p:sp>
    </p:spTree>
    <p:extLst>
      <p:ext uri="{BB962C8B-B14F-4D97-AF65-F5344CB8AC3E}">
        <p14:creationId xmlns:p14="http://schemas.microsoft.com/office/powerpoint/2010/main" val="75105143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29</a:t>
            </a:fld>
            <a:endParaRPr lang="en-GB"/>
          </a:p>
        </p:txBody>
      </p:sp>
    </p:spTree>
    <p:extLst>
      <p:ext uri="{BB962C8B-B14F-4D97-AF65-F5344CB8AC3E}">
        <p14:creationId xmlns:p14="http://schemas.microsoft.com/office/powerpoint/2010/main" val="23828167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30</a:t>
            </a:fld>
            <a:endParaRPr lang="en-GB"/>
          </a:p>
        </p:txBody>
      </p:sp>
    </p:spTree>
    <p:extLst>
      <p:ext uri="{BB962C8B-B14F-4D97-AF65-F5344CB8AC3E}">
        <p14:creationId xmlns:p14="http://schemas.microsoft.com/office/powerpoint/2010/main" val="127859871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31</a:t>
            </a:fld>
            <a:endParaRPr lang="en-GB"/>
          </a:p>
        </p:txBody>
      </p:sp>
    </p:spTree>
    <p:extLst>
      <p:ext uri="{BB962C8B-B14F-4D97-AF65-F5344CB8AC3E}">
        <p14:creationId xmlns:p14="http://schemas.microsoft.com/office/powerpoint/2010/main" val="331020045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32</a:t>
            </a:fld>
            <a:endParaRPr lang="en-GB"/>
          </a:p>
        </p:txBody>
      </p:sp>
    </p:spTree>
    <p:extLst>
      <p:ext uri="{BB962C8B-B14F-4D97-AF65-F5344CB8AC3E}">
        <p14:creationId xmlns:p14="http://schemas.microsoft.com/office/powerpoint/2010/main" val="288250052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4" name="Slide Number Placeholder 3"/>
          <p:cNvSpPr>
            <a:spLocks noGrp="1"/>
          </p:cNvSpPr>
          <p:nvPr>
            <p:ph type="sldNum" sz="quarter" idx="5"/>
          </p:nvPr>
        </p:nvSpPr>
        <p:spPr/>
        <p:txBody>
          <a:bodyPr/>
          <a:lstStyle/>
          <a:p>
            <a:fld id="{0BA92C75-D9DC-411A-BCD8-216B227CC231}" type="slidenum">
              <a:rPr lang="en-GB" smtClean="0"/>
              <a:t>33</a:t>
            </a:fld>
            <a:endParaRPr lang="en-GB"/>
          </a:p>
        </p:txBody>
      </p:sp>
    </p:spTree>
    <p:extLst>
      <p:ext uri="{BB962C8B-B14F-4D97-AF65-F5344CB8AC3E}">
        <p14:creationId xmlns:p14="http://schemas.microsoft.com/office/powerpoint/2010/main" val="84065764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JO" b="0" i="0" dirty="0">
              <a:solidFill>
                <a:srgbClr val="000000"/>
              </a:solidFill>
              <a:effectLst/>
              <a:latin typeface="Roboto" panose="02000000000000000000" pitchFamily="2" charset="0"/>
            </a:endParaRPr>
          </a:p>
        </p:txBody>
      </p:sp>
      <p:sp>
        <p:nvSpPr>
          <p:cNvPr id="4" name="Slide Number Placeholder 3"/>
          <p:cNvSpPr>
            <a:spLocks noGrp="1"/>
          </p:cNvSpPr>
          <p:nvPr>
            <p:ph type="sldNum" sz="quarter" idx="5"/>
          </p:nvPr>
        </p:nvSpPr>
        <p:spPr/>
        <p:txBody>
          <a:bodyPr/>
          <a:lstStyle/>
          <a:p>
            <a:fld id="{0BA92C75-D9DC-411A-BCD8-216B227CC231}" type="slidenum">
              <a:rPr lang="en-GB" smtClean="0"/>
              <a:t>34</a:t>
            </a:fld>
            <a:endParaRPr lang="en-GB"/>
          </a:p>
        </p:txBody>
      </p:sp>
    </p:spTree>
    <p:extLst>
      <p:ext uri="{BB962C8B-B14F-4D97-AF65-F5344CB8AC3E}">
        <p14:creationId xmlns:p14="http://schemas.microsoft.com/office/powerpoint/2010/main" val="272940002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8F8A2B45-4EC1-4278-978D-D6287A5B039C}" type="datetime1">
              <a:rPr lang="en-GB" smtClean="0"/>
              <a:t>16/02/2023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38</a:t>
            </a:fld>
            <a:endParaRPr lang="en-GB"/>
          </a:p>
        </p:txBody>
      </p:sp>
    </p:spTree>
    <p:extLst>
      <p:ext uri="{BB962C8B-B14F-4D97-AF65-F5344CB8AC3E}">
        <p14:creationId xmlns:p14="http://schemas.microsoft.com/office/powerpoint/2010/main" val="95289994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GB" dirty="0"/>
          </a:p>
        </p:txBody>
      </p:sp>
      <p:sp>
        <p:nvSpPr>
          <p:cNvPr id="5" name="Date Placeholder 4"/>
          <p:cNvSpPr>
            <a:spLocks noGrp="1"/>
          </p:cNvSpPr>
          <p:nvPr>
            <p:ph type="dt" idx="1"/>
          </p:nvPr>
        </p:nvSpPr>
        <p:spPr/>
        <p:txBody>
          <a:bodyPr/>
          <a:lstStyle/>
          <a:p>
            <a:fld id="{2817F63B-6026-4DB7-80DE-DA0AEDA8AD5A}" type="datetime1">
              <a:rPr lang="en-GB" smtClean="0"/>
              <a:t>16/02/2023</a:t>
            </a:fld>
            <a:endParaRPr lang="en-GB"/>
          </a:p>
        </p:txBody>
      </p:sp>
      <p:sp>
        <p:nvSpPr>
          <p:cNvPr id="7" name="Slide Number Placeholder 6"/>
          <p:cNvSpPr>
            <a:spLocks noGrp="1"/>
          </p:cNvSpPr>
          <p:nvPr>
            <p:ph type="sldNum" sz="quarter" idx="5"/>
          </p:nvPr>
        </p:nvSpPr>
        <p:spPr/>
        <p:txBody>
          <a:bodyPr/>
          <a:lstStyle/>
          <a:p>
            <a:fld id="{76A91D27-8B67-41BF-AC3E-755B9713AE8C}" type="slidenum">
              <a:rPr lang="en-GB" smtClean="0"/>
              <a:t>40</a:t>
            </a:fld>
            <a:endParaRPr lang="en-GB"/>
          </a:p>
        </p:txBody>
      </p:sp>
    </p:spTree>
    <p:extLst>
      <p:ext uri="{BB962C8B-B14F-4D97-AF65-F5344CB8AC3E}">
        <p14:creationId xmlns:p14="http://schemas.microsoft.com/office/powerpoint/2010/main" val="27440261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08CD5-2AA2-7989-EEC9-73AC54C2AD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01F5A9E-D24D-774C-0D55-5AC33524433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731520E-D75E-0BB8-75CB-CBBD17E56312}"/>
              </a:ext>
            </a:extLst>
          </p:cNvPr>
          <p:cNvSpPr>
            <a:spLocks noGrp="1"/>
          </p:cNvSpPr>
          <p:nvPr>
            <p:ph type="dt" sz="half" idx="10"/>
          </p:nvPr>
        </p:nvSpPr>
        <p:spPr/>
        <p:txBody>
          <a:bodyPr/>
          <a:lstStyle/>
          <a:p>
            <a:fld id="{F21BC8C9-E742-4F0F-A43D-0CE9D4181AAA}" type="datetimeFigureOut">
              <a:rPr lang="en-GB" smtClean="0"/>
              <a:t>16/02/2023</a:t>
            </a:fld>
            <a:endParaRPr lang="en-GB"/>
          </a:p>
        </p:txBody>
      </p:sp>
      <p:sp>
        <p:nvSpPr>
          <p:cNvPr id="5" name="Footer Placeholder 4">
            <a:extLst>
              <a:ext uri="{FF2B5EF4-FFF2-40B4-BE49-F238E27FC236}">
                <a16:creationId xmlns:a16="http://schemas.microsoft.com/office/drawing/2014/main" id="{D18780AD-7360-F6BB-4B77-6C410B3736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7C49B4-05B1-17CD-7431-BD03562D1090}"/>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3653703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FAA8D-982F-C970-057D-E1311D31D44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40CB34-3C8F-32E0-2631-32A4C7D3AC5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45A67C-45CF-A69D-0660-E049063A499E}"/>
              </a:ext>
            </a:extLst>
          </p:cNvPr>
          <p:cNvSpPr>
            <a:spLocks noGrp="1"/>
          </p:cNvSpPr>
          <p:nvPr>
            <p:ph type="dt" sz="half" idx="10"/>
          </p:nvPr>
        </p:nvSpPr>
        <p:spPr/>
        <p:txBody>
          <a:bodyPr/>
          <a:lstStyle/>
          <a:p>
            <a:fld id="{F21BC8C9-E742-4F0F-A43D-0CE9D4181AAA}" type="datetimeFigureOut">
              <a:rPr lang="en-GB" smtClean="0"/>
              <a:t>16/02/2023</a:t>
            </a:fld>
            <a:endParaRPr lang="en-GB"/>
          </a:p>
        </p:txBody>
      </p:sp>
      <p:sp>
        <p:nvSpPr>
          <p:cNvPr id="5" name="Footer Placeholder 4">
            <a:extLst>
              <a:ext uri="{FF2B5EF4-FFF2-40B4-BE49-F238E27FC236}">
                <a16:creationId xmlns:a16="http://schemas.microsoft.com/office/drawing/2014/main" id="{6B2E18AB-167A-6A8D-D6F4-77D6F477B7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2F0513-7401-1408-D231-134389C6735B}"/>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136964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3DD1BD-DCFC-CBC7-B09D-3115BA1AEFD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673EFB1-A6CC-F8BC-F316-78D94CF840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147FA0A-ADA1-1BB8-E0F0-FB5504A13C42}"/>
              </a:ext>
            </a:extLst>
          </p:cNvPr>
          <p:cNvSpPr>
            <a:spLocks noGrp="1"/>
          </p:cNvSpPr>
          <p:nvPr>
            <p:ph type="dt" sz="half" idx="10"/>
          </p:nvPr>
        </p:nvSpPr>
        <p:spPr/>
        <p:txBody>
          <a:bodyPr/>
          <a:lstStyle/>
          <a:p>
            <a:fld id="{F21BC8C9-E742-4F0F-A43D-0CE9D4181AAA}" type="datetimeFigureOut">
              <a:rPr lang="en-GB" smtClean="0"/>
              <a:t>16/02/2023</a:t>
            </a:fld>
            <a:endParaRPr lang="en-GB"/>
          </a:p>
        </p:txBody>
      </p:sp>
      <p:sp>
        <p:nvSpPr>
          <p:cNvPr id="5" name="Footer Placeholder 4">
            <a:extLst>
              <a:ext uri="{FF2B5EF4-FFF2-40B4-BE49-F238E27FC236}">
                <a16:creationId xmlns:a16="http://schemas.microsoft.com/office/drawing/2014/main" id="{C1D3957C-07FC-1B20-CA21-EC29A667CE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3E3806-9A13-77D9-6C8C-1B3C28B561AD}"/>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1519645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AF6AB-9904-E221-7EBB-A82455042AC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461B336-4EE8-7C85-31C7-AAAB309AB6D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BDD9D7C-7E6A-B169-D07D-E7ED4375EBB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367A4CD-9AF3-F35F-C741-9FFF1196AAD0}"/>
              </a:ext>
            </a:extLst>
          </p:cNvPr>
          <p:cNvSpPr>
            <a:spLocks noGrp="1"/>
          </p:cNvSpPr>
          <p:nvPr>
            <p:ph type="dt" sz="half" idx="10"/>
          </p:nvPr>
        </p:nvSpPr>
        <p:spPr/>
        <p:txBody>
          <a:bodyPr/>
          <a:lstStyle/>
          <a:p>
            <a:fld id="{F21BC8C9-E742-4F0F-A43D-0CE9D4181AAA}" type="datetimeFigureOut">
              <a:rPr lang="en-GB" smtClean="0"/>
              <a:t>16/02/2023</a:t>
            </a:fld>
            <a:endParaRPr lang="en-GB"/>
          </a:p>
        </p:txBody>
      </p:sp>
      <p:sp>
        <p:nvSpPr>
          <p:cNvPr id="6" name="Footer Placeholder 5">
            <a:extLst>
              <a:ext uri="{FF2B5EF4-FFF2-40B4-BE49-F238E27FC236}">
                <a16:creationId xmlns:a16="http://schemas.microsoft.com/office/drawing/2014/main" id="{789D1CED-2F6E-7916-33A3-F220317350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E9FFC2A-E797-2754-8C88-55764C86DC2D}"/>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807329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0E16F-2D7B-1A79-0E2C-93C396FFE2A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B88E4D1-C128-7E51-0BCF-52BA821769F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5EADB9B-2532-6102-C902-2D730E9FBF2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FD098F-7677-517C-7B90-6551275059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845DC17-AFA0-0EF7-EAA9-0E7172033EE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5BEC30B-2417-896A-BCE4-E2E175769D83}"/>
              </a:ext>
            </a:extLst>
          </p:cNvPr>
          <p:cNvSpPr>
            <a:spLocks noGrp="1"/>
          </p:cNvSpPr>
          <p:nvPr>
            <p:ph type="dt" sz="half" idx="10"/>
          </p:nvPr>
        </p:nvSpPr>
        <p:spPr/>
        <p:txBody>
          <a:bodyPr/>
          <a:lstStyle/>
          <a:p>
            <a:fld id="{F21BC8C9-E742-4F0F-A43D-0CE9D4181AAA}" type="datetimeFigureOut">
              <a:rPr lang="en-GB" smtClean="0"/>
              <a:t>16/02/2023</a:t>
            </a:fld>
            <a:endParaRPr lang="en-GB"/>
          </a:p>
        </p:txBody>
      </p:sp>
      <p:sp>
        <p:nvSpPr>
          <p:cNvPr id="8" name="Footer Placeholder 7">
            <a:extLst>
              <a:ext uri="{FF2B5EF4-FFF2-40B4-BE49-F238E27FC236}">
                <a16:creationId xmlns:a16="http://schemas.microsoft.com/office/drawing/2014/main" id="{30D62C60-62F1-18D8-C5ED-4537AB7D803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455736F-D0D1-EBA4-9B11-E54D1F44C671}"/>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0127017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9AAA0-F4E8-A18C-E6DC-767FB127FD6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E2E2407-D449-668C-6E25-B60651DAB467}"/>
              </a:ext>
            </a:extLst>
          </p:cNvPr>
          <p:cNvSpPr>
            <a:spLocks noGrp="1"/>
          </p:cNvSpPr>
          <p:nvPr>
            <p:ph type="dt" sz="half" idx="10"/>
          </p:nvPr>
        </p:nvSpPr>
        <p:spPr/>
        <p:txBody>
          <a:bodyPr/>
          <a:lstStyle/>
          <a:p>
            <a:fld id="{F21BC8C9-E742-4F0F-A43D-0CE9D4181AAA}" type="datetimeFigureOut">
              <a:rPr lang="en-GB" smtClean="0"/>
              <a:t>16/02/2023</a:t>
            </a:fld>
            <a:endParaRPr lang="en-GB"/>
          </a:p>
        </p:txBody>
      </p:sp>
      <p:sp>
        <p:nvSpPr>
          <p:cNvPr id="4" name="Footer Placeholder 3">
            <a:extLst>
              <a:ext uri="{FF2B5EF4-FFF2-40B4-BE49-F238E27FC236}">
                <a16:creationId xmlns:a16="http://schemas.microsoft.com/office/drawing/2014/main" id="{4F616C89-160F-AE11-EBCC-95FA0660CF6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F1BDF37-B9F3-33FC-91E5-E493C561D19E}"/>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32986505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52EDB82-3836-8FC5-62CD-18C859E58C81}"/>
              </a:ext>
            </a:extLst>
          </p:cNvPr>
          <p:cNvSpPr>
            <a:spLocks noGrp="1"/>
          </p:cNvSpPr>
          <p:nvPr>
            <p:ph type="dt" sz="half" idx="10"/>
          </p:nvPr>
        </p:nvSpPr>
        <p:spPr/>
        <p:txBody>
          <a:bodyPr/>
          <a:lstStyle/>
          <a:p>
            <a:fld id="{F21BC8C9-E742-4F0F-A43D-0CE9D4181AAA}" type="datetimeFigureOut">
              <a:rPr lang="en-GB" smtClean="0"/>
              <a:t>16/02/2023</a:t>
            </a:fld>
            <a:endParaRPr lang="en-GB"/>
          </a:p>
        </p:txBody>
      </p:sp>
      <p:sp>
        <p:nvSpPr>
          <p:cNvPr id="3" name="Footer Placeholder 2">
            <a:extLst>
              <a:ext uri="{FF2B5EF4-FFF2-40B4-BE49-F238E27FC236}">
                <a16:creationId xmlns:a16="http://schemas.microsoft.com/office/drawing/2014/main" id="{7318108D-E37F-9754-9589-E8CA5E6C555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8CC5799-0ECC-7227-0885-95C29D84823A}"/>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425492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BC9366-8F42-869C-EA7B-C96031AE4E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240E59E-F07C-425E-5AEF-A3A042E4268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ACF2250-C3F8-9B21-08DF-9D03DA1B38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5CBBD69-4CB8-FDB6-FEE8-1B0B61FCE15B}"/>
              </a:ext>
            </a:extLst>
          </p:cNvPr>
          <p:cNvSpPr>
            <a:spLocks noGrp="1"/>
          </p:cNvSpPr>
          <p:nvPr>
            <p:ph type="dt" sz="half" idx="10"/>
          </p:nvPr>
        </p:nvSpPr>
        <p:spPr/>
        <p:txBody>
          <a:bodyPr/>
          <a:lstStyle/>
          <a:p>
            <a:fld id="{F21BC8C9-E742-4F0F-A43D-0CE9D4181AAA}" type="datetimeFigureOut">
              <a:rPr lang="en-GB" smtClean="0"/>
              <a:t>16/02/2023</a:t>
            </a:fld>
            <a:endParaRPr lang="en-GB"/>
          </a:p>
        </p:txBody>
      </p:sp>
      <p:sp>
        <p:nvSpPr>
          <p:cNvPr id="6" name="Footer Placeholder 5">
            <a:extLst>
              <a:ext uri="{FF2B5EF4-FFF2-40B4-BE49-F238E27FC236}">
                <a16:creationId xmlns:a16="http://schemas.microsoft.com/office/drawing/2014/main" id="{687E2F2E-68A1-2B82-F687-5841C44B7BF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76279B-7C5F-1247-FD95-56270BF981F9}"/>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3392065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B6122-31A4-6546-5E77-09F1E9FCCD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2E9894C-848A-8047-2F88-C9EA6CF07F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F7E2DF8-057C-C132-80FA-786F132364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5970B3-658B-268F-B747-A1A09C9135D1}"/>
              </a:ext>
            </a:extLst>
          </p:cNvPr>
          <p:cNvSpPr>
            <a:spLocks noGrp="1"/>
          </p:cNvSpPr>
          <p:nvPr>
            <p:ph type="dt" sz="half" idx="10"/>
          </p:nvPr>
        </p:nvSpPr>
        <p:spPr/>
        <p:txBody>
          <a:bodyPr/>
          <a:lstStyle/>
          <a:p>
            <a:fld id="{F21BC8C9-E742-4F0F-A43D-0CE9D4181AAA}" type="datetimeFigureOut">
              <a:rPr lang="en-GB" smtClean="0"/>
              <a:t>16/02/2023</a:t>
            </a:fld>
            <a:endParaRPr lang="en-GB"/>
          </a:p>
        </p:txBody>
      </p:sp>
      <p:sp>
        <p:nvSpPr>
          <p:cNvPr id="6" name="Footer Placeholder 5">
            <a:extLst>
              <a:ext uri="{FF2B5EF4-FFF2-40B4-BE49-F238E27FC236}">
                <a16:creationId xmlns:a16="http://schemas.microsoft.com/office/drawing/2014/main" id="{CE1BF0B3-5DCF-6411-1E2D-E4AC930A8D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7AA06BF-38B0-240E-B819-77DC2819ADAD}"/>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19081283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D021AB-B552-1066-1640-07EFCB4AA41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4DB8ECB-C02E-79BB-D568-C8A786D373C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235BEC-C7E0-90C7-930C-2787FD16973A}"/>
              </a:ext>
            </a:extLst>
          </p:cNvPr>
          <p:cNvSpPr>
            <a:spLocks noGrp="1"/>
          </p:cNvSpPr>
          <p:nvPr>
            <p:ph type="dt" sz="half" idx="10"/>
          </p:nvPr>
        </p:nvSpPr>
        <p:spPr/>
        <p:txBody>
          <a:bodyPr/>
          <a:lstStyle/>
          <a:p>
            <a:fld id="{F21BC8C9-E742-4F0F-A43D-0CE9D4181AAA}" type="datetimeFigureOut">
              <a:rPr lang="en-GB" smtClean="0"/>
              <a:t>16/02/2023</a:t>
            </a:fld>
            <a:endParaRPr lang="en-GB"/>
          </a:p>
        </p:txBody>
      </p:sp>
      <p:sp>
        <p:nvSpPr>
          <p:cNvPr id="5" name="Footer Placeholder 4">
            <a:extLst>
              <a:ext uri="{FF2B5EF4-FFF2-40B4-BE49-F238E27FC236}">
                <a16:creationId xmlns:a16="http://schemas.microsoft.com/office/drawing/2014/main" id="{B67DDC42-FDD5-B020-7C5F-95663C3C87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6D586B-031E-7617-A09F-A564052BE609}"/>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19542071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F412A71-D142-A68F-DBAA-F032B3036BC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FE5055E-C376-AF7D-9751-84D2F7A8E5A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ABD01A-669E-DD20-69B7-1C65F2FE7E22}"/>
              </a:ext>
            </a:extLst>
          </p:cNvPr>
          <p:cNvSpPr>
            <a:spLocks noGrp="1"/>
          </p:cNvSpPr>
          <p:nvPr>
            <p:ph type="dt" sz="half" idx="10"/>
          </p:nvPr>
        </p:nvSpPr>
        <p:spPr/>
        <p:txBody>
          <a:bodyPr/>
          <a:lstStyle/>
          <a:p>
            <a:fld id="{F21BC8C9-E742-4F0F-A43D-0CE9D4181AAA}" type="datetimeFigureOut">
              <a:rPr lang="en-GB" smtClean="0"/>
              <a:t>16/02/2023</a:t>
            </a:fld>
            <a:endParaRPr lang="en-GB"/>
          </a:p>
        </p:txBody>
      </p:sp>
      <p:sp>
        <p:nvSpPr>
          <p:cNvPr id="5" name="Footer Placeholder 4">
            <a:extLst>
              <a:ext uri="{FF2B5EF4-FFF2-40B4-BE49-F238E27FC236}">
                <a16:creationId xmlns:a16="http://schemas.microsoft.com/office/drawing/2014/main" id="{D01673CF-F55A-1590-5EFE-F9D5D87C14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BC69ED-EF77-2D6A-4BE4-71E9C4393401}"/>
              </a:ext>
            </a:extLst>
          </p:cNvPr>
          <p:cNvSpPr>
            <a:spLocks noGrp="1"/>
          </p:cNvSpPr>
          <p:nvPr>
            <p:ph type="sldNum" sz="quarter" idx="12"/>
          </p:nvPr>
        </p:nvSpPr>
        <p:spPr/>
        <p:txBody>
          <a:bodyPr/>
          <a:lstStyle/>
          <a:p>
            <a:fld id="{04E07495-BE5C-498D-BF4A-67E459FB29A9}" type="slidenum">
              <a:rPr lang="en-GB" smtClean="0"/>
              <a:t>‹#›</a:t>
            </a:fld>
            <a:endParaRPr lang="en-GB"/>
          </a:p>
        </p:txBody>
      </p:sp>
    </p:spTree>
    <p:extLst>
      <p:ext uri="{BB962C8B-B14F-4D97-AF65-F5344CB8AC3E}">
        <p14:creationId xmlns:p14="http://schemas.microsoft.com/office/powerpoint/2010/main" val="676410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A12EEA0-D383-DA1F-0483-930A1D4C88B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9CA2CED-51D7-59CF-2519-4B883CA7974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5E23BC-5B3F-5D8E-12DC-BDE3147B88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1BC8C9-E742-4F0F-A43D-0CE9D4181AAA}" type="datetimeFigureOut">
              <a:rPr lang="en-GB" smtClean="0"/>
              <a:t>16/02/2023</a:t>
            </a:fld>
            <a:endParaRPr lang="en-GB"/>
          </a:p>
        </p:txBody>
      </p:sp>
      <p:sp>
        <p:nvSpPr>
          <p:cNvPr id="5" name="Footer Placeholder 4">
            <a:extLst>
              <a:ext uri="{FF2B5EF4-FFF2-40B4-BE49-F238E27FC236}">
                <a16:creationId xmlns:a16="http://schemas.microsoft.com/office/drawing/2014/main" id="{522283A1-24B8-8DD5-A01E-DFE917309E7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5D580B8-7111-1725-6DD3-0D602CD8779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E07495-BE5C-498D-BF4A-67E459FB29A9}" type="slidenum">
              <a:rPr lang="en-GB" smtClean="0"/>
              <a:t>‹#›</a:t>
            </a:fld>
            <a:endParaRPr lang="en-GB"/>
          </a:p>
        </p:txBody>
      </p:sp>
    </p:spTree>
    <p:extLst>
      <p:ext uri="{BB962C8B-B14F-4D97-AF65-F5344CB8AC3E}">
        <p14:creationId xmlns:p14="http://schemas.microsoft.com/office/powerpoint/2010/main" val="38524096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png"/><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hyperlink" Target="mailto:nahed.kamal@esu.ac.ae"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36621" y="-101605"/>
            <a:ext cx="12335930"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450735" y="-101604"/>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3" y="4708455"/>
            <a:ext cx="5082438" cy="1034667"/>
          </a:xfrm>
          <a:prstGeom prst="rect">
            <a:avLst/>
          </a:prstGeom>
        </p:spPr>
      </p:pic>
      <p:sp>
        <p:nvSpPr>
          <p:cNvPr id="14" name="TextBox 13"/>
          <p:cNvSpPr txBox="1"/>
          <p:nvPr/>
        </p:nvSpPr>
        <p:spPr>
          <a:xfrm>
            <a:off x="-81742" y="4588432"/>
            <a:ext cx="5452711" cy="1107996"/>
          </a:xfrm>
          <a:prstGeom prst="rect">
            <a:avLst/>
          </a:prstGeom>
          <a:noFill/>
        </p:spPr>
        <p:txBody>
          <a:bodyPr wrap="none" rtlCol="0">
            <a:spAutoFit/>
          </a:bodyPr>
          <a:lstStyle/>
          <a:p>
            <a:r>
              <a:rPr lang="en-GB" b="1" dirty="0">
                <a:solidFill>
                  <a:schemeClr val="bg1"/>
                </a:solidFill>
                <a:cs typeface="Tajawal Medium" panose="00000600000000000000"/>
              </a:rPr>
              <a:t>Entrepreneurial Leadership &amp; Organizational Behaviour</a:t>
            </a:r>
          </a:p>
          <a:p>
            <a:r>
              <a:rPr lang="en-US" sz="2400" dirty="0">
                <a:solidFill>
                  <a:srgbClr val="24A9E1"/>
                </a:solidFill>
                <a:latin typeface="Tajawal Medium" panose="00000600000000000000" pitchFamily="2" charset="-78"/>
                <a:cs typeface="Tajawal Medium" panose="00000600000000000000" pitchFamily="2" charset="-78"/>
              </a:rPr>
              <a:t>Prepared by Dr. Nahed Ahmed</a:t>
            </a:r>
          </a:p>
          <a:p>
            <a:r>
              <a:rPr lang="en-US" sz="2400" dirty="0">
                <a:solidFill>
                  <a:srgbClr val="FF9518"/>
                </a:solidFill>
                <a:latin typeface="Tajawal Medium" panose="00000600000000000000" pitchFamily="2" charset="-78"/>
                <a:cs typeface="Tajawal Medium" panose="00000600000000000000" pitchFamily="2" charset="-78"/>
              </a:rPr>
              <a:t>Lecture 3</a:t>
            </a:r>
          </a:p>
        </p:txBody>
      </p:sp>
      <p:sp>
        <p:nvSpPr>
          <p:cNvPr id="16" name="TextBox 15"/>
          <p:cNvSpPr txBox="1"/>
          <p:nvPr/>
        </p:nvSpPr>
        <p:spPr>
          <a:xfrm>
            <a:off x="7517751" y="4838916"/>
            <a:ext cx="4889559" cy="923330"/>
          </a:xfrm>
          <a:prstGeom prst="rect">
            <a:avLst/>
          </a:prstGeom>
          <a:noFill/>
        </p:spPr>
        <p:txBody>
          <a:bodyPr wrap="square" rtlCol="0">
            <a:spAutoFit/>
          </a:bodyPr>
          <a:lstStyle/>
          <a:p>
            <a:r>
              <a:rPr lang="en-GB" b="1" dirty="0">
                <a:solidFill>
                  <a:schemeClr val="bg1"/>
                </a:solidFill>
                <a:cs typeface="Tajawal Medium" panose="00000600000000000000"/>
              </a:rPr>
              <a:t>ENT 612</a:t>
            </a:r>
          </a:p>
          <a:p>
            <a:r>
              <a:rPr lang="en-GB" b="1" dirty="0">
                <a:solidFill>
                  <a:schemeClr val="bg1"/>
                </a:solidFill>
                <a:latin typeface="Georgia" panose="02040502050405020303" pitchFamily="18" charset="0"/>
                <a:cs typeface="Tajawal Medium" panose="00000600000000000000"/>
              </a:rPr>
              <a:t>Master of Entrepreneurship Program</a:t>
            </a:r>
          </a:p>
          <a:p>
            <a:endParaRPr lang="en-US" b="1" dirty="0">
              <a:solidFill>
                <a:schemeClr val="bg1"/>
              </a:solidFill>
              <a:cs typeface="Tajawal Medium" panose="00000600000000000000"/>
            </a:endParaRPr>
          </a:p>
        </p:txBody>
      </p:sp>
      <p:sp>
        <p:nvSpPr>
          <p:cNvPr id="3" name="Slide Number Placeholder 2">
            <a:extLst>
              <a:ext uri="{FF2B5EF4-FFF2-40B4-BE49-F238E27FC236}">
                <a16:creationId xmlns:a16="http://schemas.microsoft.com/office/drawing/2014/main" id="{66E75DEB-C2A8-5B2F-C448-2D2A26D984E0}"/>
              </a:ext>
            </a:extLst>
          </p:cNvPr>
          <p:cNvSpPr>
            <a:spLocks noGrp="1"/>
          </p:cNvSpPr>
          <p:nvPr>
            <p:ph type="sldNum" sz="quarter" idx="12"/>
          </p:nvPr>
        </p:nvSpPr>
        <p:spPr/>
        <p:txBody>
          <a:bodyPr/>
          <a:lstStyle/>
          <a:p>
            <a:fld id="{FF2BD96E-3838-45D2-9031-D3AF67C920A5}" type="slidenum">
              <a:rPr lang="en-US" smtClean="0"/>
              <a:t>1</a:t>
            </a:fld>
            <a:endParaRPr lang="en-US"/>
          </a:p>
        </p:txBody>
      </p:sp>
    </p:spTree>
    <p:extLst>
      <p:ext uri="{BB962C8B-B14F-4D97-AF65-F5344CB8AC3E}">
        <p14:creationId xmlns:p14="http://schemas.microsoft.com/office/powerpoint/2010/main" val="2279729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2</a:t>
            </a:fld>
            <a:endParaRPr lang="en-US"/>
          </a:p>
        </p:txBody>
      </p:sp>
      <p:sp>
        <p:nvSpPr>
          <p:cNvPr id="2" name="TextBox 1">
            <a:extLst>
              <a:ext uri="{FF2B5EF4-FFF2-40B4-BE49-F238E27FC236}">
                <a16:creationId xmlns:a16="http://schemas.microsoft.com/office/drawing/2014/main" id="{616DF68A-EF3D-8535-8468-89B77C468DF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4" name="TextBox 3">
            <a:extLst>
              <a:ext uri="{FF2B5EF4-FFF2-40B4-BE49-F238E27FC236}">
                <a16:creationId xmlns:a16="http://schemas.microsoft.com/office/drawing/2014/main" id="{06905876-4695-3081-423C-B86D68BCBF16}"/>
              </a:ext>
            </a:extLst>
          </p:cNvPr>
          <p:cNvSpPr txBox="1"/>
          <p:nvPr/>
        </p:nvSpPr>
        <p:spPr>
          <a:xfrm>
            <a:off x="1864895" y="2844225"/>
            <a:ext cx="7913770" cy="584775"/>
          </a:xfrm>
          <a:prstGeom prst="rect">
            <a:avLst/>
          </a:prstGeom>
          <a:noFill/>
        </p:spPr>
        <p:txBody>
          <a:bodyPr wrap="square">
            <a:spAutoFit/>
          </a:bodyPr>
          <a:lstStyle/>
          <a:p>
            <a:pPr algn="just">
              <a:spcBef>
                <a:spcPts val="1200"/>
              </a:spcBef>
              <a:spcAft>
                <a:spcPts val="800"/>
              </a:spcAft>
            </a:pPr>
            <a:r>
              <a:rPr lang="en-GB" sz="3200" b="1" dirty="0">
                <a:solidFill>
                  <a:srgbClr val="002060"/>
                </a:solidFill>
                <a:latin typeface="Times New Roman" panose="02020603050405020304" pitchFamily="18" charset="0"/>
                <a:cs typeface="Times New Roman" panose="02020603050405020304" pitchFamily="18" charset="0"/>
              </a:rPr>
              <a:t>Finding a Commercially Viable Problem</a:t>
            </a:r>
          </a:p>
        </p:txBody>
      </p:sp>
    </p:spTree>
    <p:extLst>
      <p:ext uri="{BB962C8B-B14F-4D97-AF65-F5344CB8AC3E}">
        <p14:creationId xmlns:p14="http://schemas.microsoft.com/office/powerpoint/2010/main" val="777281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5" name="TextBox 4">
            <a:extLst>
              <a:ext uri="{FF2B5EF4-FFF2-40B4-BE49-F238E27FC236}">
                <a16:creationId xmlns:a16="http://schemas.microsoft.com/office/drawing/2014/main" id="{1A6E499F-14D7-9839-583B-D75B0DDBA381}"/>
              </a:ext>
            </a:extLst>
          </p:cNvPr>
          <p:cNvSpPr txBox="1"/>
          <p:nvPr/>
        </p:nvSpPr>
        <p:spPr>
          <a:xfrm>
            <a:off x="2292247" y="1330847"/>
            <a:ext cx="8399075" cy="4473019"/>
          </a:xfrm>
          <a:prstGeom prst="rect">
            <a:avLst/>
          </a:prstGeom>
          <a:noFill/>
        </p:spPr>
        <p:txBody>
          <a:bodyPr wrap="square">
            <a:spAutoFit/>
          </a:bodyPr>
          <a:lstStyle/>
          <a:p>
            <a:pPr algn="just">
              <a:spcBef>
                <a:spcPts val="1200"/>
              </a:spcBef>
              <a:spcAft>
                <a:spcPts val="800"/>
              </a:spcAft>
            </a:pPr>
            <a:r>
              <a:rPr lang="en-GB" sz="24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The previous lecture has covered the following topics</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a:spcBef>
                <a:spcPts val="1200"/>
              </a:spcBef>
              <a:spcAft>
                <a:spcPts val="800"/>
              </a:spcAf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Finding a Commercially Viable Problem</a:t>
            </a:r>
          </a:p>
          <a:p>
            <a:pPr marL="342900" indent="-342900" algn="just">
              <a:spcBef>
                <a:spcPts val="1200"/>
              </a:spcBef>
              <a:spcAft>
                <a:spcPts val="800"/>
              </a:spcAf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An excellent example </a:t>
            </a:r>
          </a:p>
          <a:p>
            <a:pPr marL="342900" indent="-342900" algn="just">
              <a:spcBef>
                <a:spcPts val="1200"/>
              </a:spcBef>
              <a:spcAft>
                <a:spcPts val="800"/>
              </a:spcAf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Demand: How Much Is Enough?</a:t>
            </a:r>
          </a:p>
          <a:p>
            <a:pPr marL="342900" indent="-342900" algn="just">
              <a:spcBef>
                <a:spcPts val="1200"/>
              </a:spcBef>
              <a:spcAft>
                <a:spcPts val="800"/>
              </a:spcAft>
              <a:buFont typeface="Arial" panose="020B0604020202020204" pitchFamily="34" charset="0"/>
              <a:buChar char="•"/>
            </a:pPr>
            <a:r>
              <a:rPr lang="en-GB" sz="2000" i="0" dirty="0">
                <a:effectLst/>
                <a:latin typeface="Times New Roman" panose="02020603050405020304" pitchFamily="18" charset="0"/>
                <a:cs typeface="Times New Roman" panose="02020603050405020304" pitchFamily="18" charset="0"/>
              </a:rPr>
              <a:t>Total addressable market</a:t>
            </a:r>
          </a:p>
          <a:p>
            <a:pPr marL="342900" indent="-342900" algn="just">
              <a:spcBef>
                <a:spcPts val="1200"/>
              </a:spcBef>
              <a:spcAft>
                <a:spcPts val="800"/>
              </a:spcAf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The Perils of Head-to-Head Competition</a:t>
            </a:r>
          </a:p>
          <a:p>
            <a:pPr marL="342900" indent="-342900" algn="just">
              <a:spcBef>
                <a:spcPts val="1200"/>
              </a:spcBef>
              <a:spcAft>
                <a:spcPts val="800"/>
              </a:spcAft>
              <a:buFont typeface="Arial" panose="020B0604020202020204" pitchFamily="34" charset="0"/>
              <a:buChar char="•"/>
            </a:pPr>
            <a:r>
              <a:rPr lang="en-GB" sz="2000" dirty="0">
                <a:latin typeface="Times New Roman" panose="02020603050405020304" pitchFamily="18" charset="0"/>
                <a:cs typeface="Times New Roman" panose="02020603050405020304" pitchFamily="18" charset="0"/>
              </a:rPr>
              <a:t>Small Niches Can Be Profitable</a:t>
            </a:r>
          </a:p>
          <a:p>
            <a:pPr algn="just">
              <a:spcBef>
                <a:spcPts val="1200"/>
              </a:spcBef>
              <a:spcAft>
                <a:spcPts val="800"/>
              </a:spcAft>
            </a:pPr>
            <a:endParaRPr lang="en-GB" sz="24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29300C86-C257-AF8D-D694-684C6A35780A}"/>
              </a:ext>
            </a:extLst>
          </p:cNvPr>
          <p:cNvSpPr txBox="1"/>
          <p:nvPr/>
        </p:nvSpPr>
        <p:spPr>
          <a:xfrm>
            <a:off x="2460689" y="279459"/>
            <a:ext cx="8399075" cy="461665"/>
          </a:xfrm>
          <a:prstGeom prst="rect">
            <a:avLst/>
          </a:prstGeom>
          <a:noFill/>
        </p:spPr>
        <p:txBody>
          <a:bodyPr wrap="square">
            <a:spAutoFit/>
          </a:bodyPr>
          <a:lstStyle/>
          <a:p>
            <a:pPr algn="just">
              <a:spcBef>
                <a:spcPts val="1200"/>
              </a:spcBef>
              <a:spcAft>
                <a:spcPts val="800"/>
              </a:spcAft>
            </a:pPr>
            <a:r>
              <a:rPr lang="en-GB" sz="2400" b="1" dirty="0">
                <a:solidFill>
                  <a:schemeClr val="bg1">
                    <a:lumMod val="95000"/>
                  </a:schemeClr>
                </a:solidFill>
                <a:effectLst/>
                <a:latin typeface="Times New Roman" panose="02020603050405020304" pitchFamily="18" charset="0"/>
                <a:ea typeface="Calibri" panose="020F0502020204030204" pitchFamily="34" charset="0"/>
                <a:cs typeface="Arial" panose="020B0604020202020204" pitchFamily="34" charset="0"/>
              </a:rPr>
              <a:t>The previous lecture</a:t>
            </a:r>
            <a:endParaRPr lang="en-GB" sz="20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998515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5" name="TextBox 4">
            <a:extLst>
              <a:ext uri="{FF2B5EF4-FFF2-40B4-BE49-F238E27FC236}">
                <a16:creationId xmlns:a16="http://schemas.microsoft.com/office/drawing/2014/main" id="{1A6E499F-14D7-9839-583B-D75B0DDBA381}"/>
              </a:ext>
            </a:extLst>
          </p:cNvPr>
          <p:cNvSpPr txBox="1"/>
          <p:nvPr/>
        </p:nvSpPr>
        <p:spPr>
          <a:xfrm>
            <a:off x="2460689" y="279459"/>
            <a:ext cx="8399075" cy="461665"/>
          </a:xfrm>
          <a:prstGeom prst="rect">
            <a:avLst/>
          </a:prstGeom>
          <a:noFill/>
        </p:spPr>
        <p:txBody>
          <a:bodyPr wrap="square">
            <a:spAutoFit/>
          </a:bodyPr>
          <a:lstStyle/>
          <a:p>
            <a:pPr algn="just">
              <a:spcBef>
                <a:spcPts val="1200"/>
              </a:spcBef>
              <a:spcAft>
                <a:spcPts val="800"/>
              </a:spcAft>
            </a:pPr>
            <a:r>
              <a:rPr lang="en-GB" sz="2400" b="1" dirty="0">
                <a:solidFill>
                  <a:schemeClr val="bg1">
                    <a:lumMod val="95000"/>
                  </a:schemeClr>
                </a:solidFill>
                <a:effectLst/>
                <a:latin typeface="Times New Roman" panose="02020603050405020304" pitchFamily="18" charset="0"/>
                <a:ea typeface="Calibri" panose="020F0502020204030204" pitchFamily="34" charset="0"/>
                <a:cs typeface="Arial" panose="020B0604020202020204" pitchFamily="34" charset="0"/>
              </a:rPr>
              <a:t>The previous lecture</a:t>
            </a:r>
            <a:endParaRPr lang="en-GB" sz="20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7872C7AA-0857-0BD3-B31D-B8421CE57485}"/>
              </a:ext>
            </a:extLst>
          </p:cNvPr>
          <p:cNvSpPr txBox="1"/>
          <p:nvPr/>
        </p:nvSpPr>
        <p:spPr>
          <a:xfrm>
            <a:off x="1654294" y="1678956"/>
            <a:ext cx="6734678" cy="461665"/>
          </a:xfrm>
          <a:prstGeom prst="rect">
            <a:avLst/>
          </a:prstGeom>
          <a:noFill/>
        </p:spPr>
        <p:txBody>
          <a:bodyPr wrap="square">
            <a:spAutoFit/>
          </a:bodyPr>
          <a:lstStyle/>
          <a:p>
            <a:r>
              <a:rPr lang="en-GB" sz="2400" b="1" i="1" dirty="0">
                <a:solidFill>
                  <a:srgbClr val="C00000"/>
                </a:solidFill>
                <a:latin typeface="Times New Roman" panose="02020603050405020304" pitchFamily="18" charset="0"/>
                <a:cs typeface="Times New Roman" panose="02020603050405020304" pitchFamily="18" charset="0"/>
              </a:rPr>
              <a:t>“Find a need and fill it.”</a:t>
            </a:r>
            <a:endParaRPr lang="en-GB" sz="2400" b="1" dirty="0"/>
          </a:p>
        </p:txBody>
      </p:sp>
      <p:sp>
        <p:nvSpPr>
          <p:cNvPr id="7" name="TextBox 6">
            <a:extLst>
              <a:ext uri="{FF2B5EF4-FFF2-40B4-BE49-F238E27FC236}">
                <a16:creationId xmlns:a16="http://schemas.microsoft.com/office/drawing/2014/main" id="{BD16F402-7EC6-C8BC-992C-FF7D638550B5}"/>
              </a:ext>
            </a:extLst>
          </p:cNvPr>
          <p:cNvSpPr txBox="1"/>
          <p:nvPr/>
        </p:nvSpPr>
        <p:spPr>
          <a:xfrm>
            <a:off x="4958274" y="1993435"/>
            <a:ext cx="5708986" cy="822789"/>
          </a:xfrm>
          <a:prstGeom prst="rect">
            <a:avLst/>
          </a:prstGeom>
          <a:noFill/>
        </p:spPr>
        <p:txBody>
          <a:bodyPr wrap="square">
            <a:spAutoFit/>
          </a:bodyPr>
          <a:lstStyle/>
          <a:p>
            <a:pPr>
              <a:lnSpc>
                <a:spcPct val="200000"/>
              </a:lnSpc>
            </a:pPr>
            <a:r>
              <a:rPr lang="en-GB" sz="2800" b="1" i="1" dirty="0">
                <a:solidFill>
                  <a:srgbClr val="6F1730"/>
                </a:solidFill>
                <a:latin typeface="Times New Roman" panose="02020603050405020304" pitchFamily="18" charset="0"/>
                <a:cs typeface="Times New Roman" panose="02020603050405020304" pitchFamily="18" charset="0"/>
              </a:rPr>
              <a:t>Successful companies solve problems</a:t>
            </a:r>
          </a:p>
        </p:txBody>
      </p:sp>
      <p:sp>
        <p:nvSpPr>
          <p:cNvPr id="9" name="TextBox 8">
            <a:extLst>
              <a:ext uri="{FF2B5EF4-FFF2-40B4-BE49-F238E27FC236}">
                <a16:creationId xmlns:a16="http://schemas.microsoft.com/office/drawing/2014/main" id="{2DFB0EC8-93F8-051B-9E01-01C421E63EC6}"/>
              </a:ext>
            </a:extLst>
          </p:cNvPr>
          <p:cNvSpPr txBox="1"/>
          <p:nvPr/>
        </p:nvSpPr>
        <p:spPr>
          <a:xfrm>
            <a:off x="1359613" y="3201564"/>
            <a:ext cx="7029359" cy="822789"/>
          </a:xfrm>
          <a:prstGeom prst="rect">
            <a:avLst/>
          </a:prstGeom>
          <a:noFill/>
        </p:spPr>
        <p:txBody>
          <a:bodyPr wrap="square">
            <a:spAutoFit/>
          </a:bodyPr>
          <a:lstStyle/>
          <a:p>
            <a:pPr>
              <a:lnSpc>
                <a:spcPct val="200000"/>
              </a:lnSpc>
            </a:pPr>
            <a:r>
              <a:rPr lang="en-GB" sz="2800" b="1" i="1" dirty="0">
                <a:solidFill>
                  <a:schemeClr val="accent5">
                    <a:lumMod val="50000"/>
                  </a:schemeClr>
                </a:solidFill>
                <a:latin typeface="Times New Roman" panose="02020603050405020304" pitchFamily="18" charset="0"/>
                <a:cs typeface="Times New Roman" panose="02020603050405020304" pitchFamily="18" charset="0"/>
              </a:rPr>
              <a:t>Identify the problem that is causing the pain.</a:t>
            </a:r>
          </a:p>
        </p:txBody>
      </p:sp>
      <p:sp>
        <p:nvSpPr>
          <p:cNvPr id="11" name="TextBox 10">
            <a:extLst>
              <a:ext uri="{FF2B5EF4-FFF2-40B4-BE49-F238E27FC236}">
                <a16:creationId xmlns:a16="http://schemas.microsoft.com/office/drawing/2014/main" id="{413D273B-13ED-CF62-7428-85A7DBB78AEC}"/>
              </a:ext>
            </a:extLst>
          </p:cNvPr>
          <p:cNvSpPr txBox="1"/>
          <p:nvPr/>
        </p:nvSpPr>
        <p:spPr>
          <a:xfrm>
            <a:off x="4573266" y="4593300"/>
            <a:ext cx="6093994" cy="584775"/>
          </a:xfrm>
          <a:prstGeom prst="rect">
            <a:avLst/>
          </a:prstGeom>
          <a:noFill/>
        </p:spPr>
        <p:txBody>
          <a:bodyPr wrap="square">
            <a:spAutoFit/>
          </a:bodyPr>
          <a:lstStyle/>
          <a:p>
            <a:r>
              <a:rPr lang="en-GB" sz="3200" b="1" i="1" dirty="0">
                <a:solidFill>
                  <a:schemeClr val="accent6">
                    <a:lumMod val="50000"/>
                  </a:schemeClr>
                </a:solidFill>
                <a:latin typeface="Times New Roman" panose="02020603050405020304" pitchFamily="18" charset="0"/>
                <a:cs typeface="Times New Roman" panose="02020603050405020304" pitchFamily="18" charset="0"/>
              </a:rPr>
              <a:t>“In niches there are riches”</a:t>
            </a:r>
            <a:r>
              <a:rPr lang="en-GB" sz="3200" b="1" dirty="0">
                <a:solidFill>
                  <a:schemeClr val="accent6">
                    <a:lumMod val="50000"/>
                  </a:schemeClr>
                </a:solidFill>
                <a:latin typeface="Times New Roman" panose="02020603050405020304" pitchFamily="18" charset="0"/>
                <a:cs typeface="Times New Roman" panose="02020603050405020304" pitchFamily="18" charset="0"/>
              </a:rPr>
              <a:t> </a:t>
            </a:r>
            <a:endParaRPr lang="en-GB" sz="3200" b="1" dirty="0">
              <a:solidFill>
                <a:schemeClr val="accent6">
                  <a:lumMod val="50000"/>
                </a:schemeClr>
              </a:solidFill>
            </a:endParaRPr>
          </a:p>
        </p:txBody>
      </p:sp>
    </p:spTree>
    <p:extLst>
      <p:ext uri="{BB962C8B-B14F-4D97-AF65-F5344CB8AC3E}">
        <p14:creationId xmlns:p14="http://schemas.microsoft.com/office/powerpoint/2010/main" val="20719768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2" name="TextBox 1">
            <a:extLst>
              <a:ext uri="{FF2B5EF4-FFF2-40B4-BE49-F238E27FC236}">
                <a16:creationId xmlns:a16="http://schemas.microsoft.com/office/drawing/2014/main" id="{CE69FC78-A885-C88D-F031-CB3EF6B5DA24}"/>
              </a:ext>
            </a:extLst>
          </p:cNvPr>
          <p:cNvSpPr txBox="1"/>
          <p:nvPr/>
        </p:nvSpPr>
        <p:spPr>
          <a:xfrm>
            <a:off x="2460689" y="279459"/>
            <a:ext cx="8399075" cy="461665"/>
          </a:xfrm>
          <a:prstGeom prst="rect">
            <a:avLst/>
          </a:prstGeom>
          <a:noFill/>
        </p:spPr>
        <p:txBody>
          <a:bodyPr wrap="square">
            <a:spAutoFit/>
          </a:bodyPr>
          <a:lstStyle/>
          <a:p>
            <a:pPr algn="just">
              <a:spcBef>
                <a:spcPts val="1200"/>
              </a:spcBef>
              <a:spcAft>
                <a:spcPts val="800"/>
              </a:spcAft>
            </a:pPr>
            <a:r>
              <a:rPr lang="en-GB" sz="2400" b="1" dirty="0">
                <a:solidFill>
                  <a:schemeClr val="bg1">
                    <a:lumMod val="95000"/>
                  </a:schemeClr>
                </a:solidFill>
                <a:effectLst/>
                <a:latin typeface="Times New Roman" panose="02020603050405020304" pitchFamily="18" charset="0"/>
                <a:ea typeface="Calibri" panose="020F0502020204030204" pitchFamily="34" charset="0"/>
                <a:cs typeface="Arial" panose="020B0604020202020204" pitchFamily="34" charset="0"/>
              </a:rPr>
              <a:t>The previous lecture</a:t>
            </a:r>
            <a:endParaRPr lang="en-GB" sz="2000" dirty="0">
              <a:solidFill>
                <a:schemeClr val="bg1">
                  <a:lumMod val="95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descr="Total Available Market (TAM), Served (or Serviceable) Available Market, and Target Market.">
            <a:extLst>
              <a:ext uri="{FF2B5EF4-FFF2-40B4-BE49-F238E27FC236}">
                <a16:creationId xmlns:a16="http://schemas.microsoft.com/office/drawing/2014/main" id="{B33E4708-79F6-E15C-D4D2-5D0CB64FE89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713" r="4297" b="10418"/>
          <a:stretch/>
        </p:blipFill>
        <p:spPr bwMode="auto">
          <a:xfrm>
            <a:off x="2815389" y="1207622"/>
            <a:ext cx="6328611" cy="48290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17181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6</a:t>
            </a:fld>
            <a:endParaRPr lang="en-US"/>
          </a:p>
        </p:txBody>
      </p:sp>
      <p:sp>
        <p:nvSpPr>
          <p:cNvPr id="5" name="TextBox 4">
            <a:extLst>
              <a:ext uri="{FF2B5EF4-FFF2-40B4-BE49-F238E27FC236}">
                <a16:creationId xmlns:a16="http://schemas.microsoft.com/office/drawing/2014/main" id="{E0604A21-0B9A-4453-F260-BB9460A81346}"/>
              </a:ext>
            </a:extLst>
          </p:cNvPr>
          <p:cNvSpPr txBox="1"/>
          <p:nvPr/>
        </p:nvSpPr>
        <p:spPr>
          <a:xfrm>
            <a:off x="2283326" y="1280027"/>
            <a:ext cx="8399075" cy="4729500"/>
          </a:xfrm>
          <a:prstGeom prst="rect">
            <a:avLst/>
          </a:prstGeom>
          <a:noFill/>
        </p:spPr>
        <p:txBody>
          <a:bodyPr wrap="square">
            <a:spAutoFit/>
          </a:bodyPr>
          <a:lstStyle/>
          <a:p>
            <a:pPr algn="just">
              <a:spcBef>
                <a:spcPts val="1200"/>
              </a:spcBef>
              <a:spcAft>
                <a:spcPts val="800"/>
              </a:spcAft>
            </a:pPr>
            <a:r>
              <a:rPr lang="en-GB" sz="24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This lecture covers the following topics</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Understanding Primary Demand</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Is it possible to create primary demand?</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The Value of Being Prepared</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Understanding Human Behaviour</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Local Needs and Wants</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General Needs</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Customer Service</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Timing and Strategy</a:t>
            </a:r>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Tree>
    <p:extLst>
      <p:ext uri="{BB962C8B-B14F-4D97-AF65-F5344CB8AC3E}">
        <p14:creationId xmlns:p14="http://schemas.microsoft.com/office/powerpoint/2010/main" val="39852654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7</a:t>
            </a:fld>
            <a:endParaRPr lang="en-US"/>
          </a:p>
        </p:txBody>
      </p:sp>
      <p:sp>
        <p:nvSpPr>
          <p:cNvPr id="5" name="TextBox 4">
            <a:extLst>
              <a:ext uri="{FF2B5EF4-FFF2-40B4-BE49-F238E27FC236}">
                <a16:creationId xmlns:a16="http://schemas.microsoft.com/office/drawing/2014/main" id="{E0604A21-0B9A-4453-F260-BB9460A81346}"/>
              </a:ext>
            </a:extLst>
          </p:cNvPr>
          <p:cNvSpPr txBox="1"/>
          <p:nvPr/>
        </p:nvSpPr>
        <p:spPr>
          <a:xfrm>
            <a:off x="2078182" y="1292059"/>
            <a:ext cx="8399075" cy="4729500"/>
          </a:xfrm>
          <a:prstGeom prst="rect">
            <a:avLst/>
          </a:prstGeom>
          <a:noFill/>
        </p:spPr>
        <p:txBody>
          <a:bodyPr wrap="square">
            <a:spAutoFit/>
          </a:bodyPr>
          <a:lstStyle/>
          <a:p>
            <a:pPr algn="just">
              <a:spcBef>
                <a:spcPts val="1200"/>
              </a:spcBef>
              <a:spcAft>
                <a:spcPts val="800"/>
              </a:spcAft>
            </a:pPr>
            <a:r>
              <a:rPr lang="en-GB" sz="24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This lecture covers the following topics</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The Best-Case Scenario: When Strategy Meets Technology</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Changes = Opportunity</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Demographic Changes</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Changes in Perception</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Changes Resulting from National and Worldwide Instability</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Solving Problems That Don’t Exist</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Disruption</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Never Buy a Business You Don’t Understand</a:t>
            </a:r>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Tree>
    <p:extLst>
      <p:ext uri="{BB962C8B-B14F-4D97-AF65-F5344CB8AC3E}">
        <p14:creationId xmlns:p14="http://schemas.microsoft.com/office/powerpoint/2010/main" val="3562391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8</a:t>
            </a:fld>
            <a:endParaRPr lang="en-US"/>
          </a:p>
        </p:txBody>
      </p:sp>
      <p:sp>
        <p:nvSpPr>
          <p:cNvPr id="5" name="TextBox 4">
            <a:extLst>
              <a:ext uri="{FF2B5EF4-FFF2-40B4-BE49-F238E27FC236}">
                <a16:creationId xmlns:a16="http://schemas.microsoft.com/office/drawing/2014/main" id="{E0604A21-0B9A-4453-F260-BB9460A81346}"/>
              </a:ext>
            </a:extLst>
          </p:cNvPr>
          <p:cNvSpPr txBox="1"/>
          <p:nvPr/>
        </p:nvSpPr>
        <p:spPr>
          <a:xfrm>
            <a:off x="1753936" y="1580816"/>
            <a:ext cx="8399075" cy="4196020"/>
          </a:xfrm>
          <a:prstGeom prst="rect">
            <a:avLst/>
          </a:prstGeom>
          <a:noFill/>
        </p:spPr>
        <p:txBody>
          <a:bodyPr wrap="square">
            <a:spAutoFit/>
          </a:bodyPr>
          <a:lstStyle/>
          <a:p>
            <a:pPr algn="just">
              <a:spcBef>
                <a:spcPts val="1200"/>
              </a:spcBef>
              <a:spcAft>
                <a:spcPts val="800"/>
              </a:spcAft>
            </a:pPr>
            <a:r>
              <a:rPr lang="en-GB" sz="2400" b="1"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This lecture covers the following topics</a:t>
            </a:r>
            <a:endParaRPr lang="en-GB" sz="20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How Much Do I Need to Know?</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Making Something Out of Nothing Is “Special”</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Closing Thoughts: Ideas versus Opportunities</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Funding</a:t>
            </a:r>
          </a:p>
          <a:p>
            <a:pPr marL="342900" lvl="0" indent="-342900" algn="just">
              <a:spcBef>
                <a:spcPts val="1200"/>
              </a:spcBef>
              <a:spcAft>
                <a:spcPts val="800"/>
              </a:spcAft>
              <a:buFont typeface="Symbol" panose="05050102010706020507" pitchFamily="18" charset="2"/>
              <a:buChar char=""/>
            </a:pPr>
            <a:r>
              <a:rPr lang="en-GB" sz="18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What is crowdfunding and how it works?</a:t>
            </a:r>
          </a:p>
          <a:p>
            <a:pPr marL="342900" lvl="0" indent="-342900" algn="just">
              <a:spcBef>
                <a:spcPts val="1200"/>
              </a:spcBef>
              <a:spcAft>
                <a:spcPts val="800"/>
              </a:spcAft>
              <a:buFont typeface="Symbol" panose="05050102010706020507" pitchFamily="18" charset="2"/>
              <a:buChar char=""/>
            </a:pPr>
            <a:r>
              <a:rPr lang="en-GB" dirty="0">
                <a:solidFill>
                  <a:srgbClr val="000000"/>
                </a:solidFill>
                <a:latin typeface="Times New Roman" panose="02020603050405020304" pitchFamily="18" charset="0"/>
                <a:cs typeface="Arial" panose="020B0604020202020204" pitchFamily="34" charset="0"/>
              </a:rPr>
              <a:t>Types of crowdfunding</a:t>
            </a:r>
          </a:p>
          <a:p>
            <a:pPr marL="342900" lvl="0" indent="-342900" algn="just">
              <a:spcBef>
                <a:spcPts val="1200"/>
              </a:spcBef>
              <a:spcAft>
                <a:spcPts val="800"/>
              </a:spcAft>
              <a:buFont typeface="Symbol" panose="05050102010706020507" pitchFamily="18" charset="2"/>
              <a:buChar char=""/>
            </a:pPr>
            <a:r>
              <a:rPr lang="en-GB" dirty="0">
                <a:solidFill>
                  <a:srgbClr val="000000"/>
                </a:solidFill>
                <a:latin typeface="Times New Roman" panose="02020603050405020304" pitchFamily="18" charset="0"/>
                <a:cs typeface="Arial" panose="020B0604020202020204" pitchFamily="34" charset="0"/>
              </a:rPr>
              <a:t>What are the disadvantages of crowdfunding?</a:t>
            </a:r>
          </a:p>
        </p:txBody>
      </p:sp>
      <p:sp>
        <p:nvSpPr>
          <p:cNvPr id="2" name="TextBox 1">
            <a:extLst>
              <a:ext uri="{FF2B5EF4-FFF2-40B4-BE49-F238E27FC236}">
                <a16:creationId xmlns:a16="http://schemas.microsoft.com/office/drawing/2014/main" id="{43BE8961-E2E2-D0BA-3E7F-CCB58E649389}"/>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Tree>
    <p:extLst>
      <p:ext uri="{BB962C8B-B14F-4D97-AF65-F5344CB8AC3E}">
        <p14:creationId xmlns:p14="http://schemas.microsoft.com/office/powerpoint/2010/main" val="33159854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3" name="TextBox 2">
            <a:extLst>
              <a:ext uri="{FF2B5EF4-FFF2-40B4-BE49-F238E27FC236}">
                <a16:creationId xmlns:a16="http://schemas.microsoft.com/office/drawing/2014/main" id="{63B08190-D358-D691-2E5E-5F34AEF2AC29}"/>
              </a:ext>
            </a:extLst>
          </p:cNvPr>
          <p:cNvSpPr txBox="1"/>
          <p:nvPr/>
        </p:nvSpPr>
        <p:spPr>
          <a:xfrm>
            <a:off x="2851484" y="310237"/>
            <a:ext cx="6176650" cy="400110"/>
          </a:xfrm>
          <a:prstGeom prst="rect">
            <a:avLst/>
          </a:prstGeom>
          <a:noFill/>
        </p:spPr>
        <p:txBody>
          <a:bodyPr wrap="square">
            <a:spAutoFit/>
          </a:bodyPr>
          <a:lstStyle/>
          <a:p>
            <a:r>
              <a:rPr lang="en-GB" sz="2000" b="1" dirty="0">
                <a:solidFill>
                  <a:schemeClr val="bg1">
                    <a:lumMod val="95000"/>
                  </a:schemeClr>
                </a:solidFill>
              </a:rPr>
              <a:t>Understanding Primary Demand</a:t>
            </a:r>
          </a:p>
        </p:txBody>
      </p:sp>
      <p:sp>
        <p:nvSpPr>
          <p:cNvPr id="6" name="TextBox 5">
            <a:extLst>
              <a:ext uri="{FF2B5EF4-FFF2-40B4-BE49-F238E27FC236}">
                <a16:creationId xmlns:a16="http://schemas.microsoft.com/office/drawing/2014/main" id="{708A9E23-023F-2534-36D4-80BF65723757}"/>
              </a:ext>
            </a:extLst>
          </p:cNvPr>
          <p:cNvSpPr txBox="1"/>
          <p:nvPr/>
        </p:nvSpPr>
        <p:spPr>
          <a:xfrm>
            <a:off x="2451161" y="1710356"/>
            <a:ext cx="6398807" cy="461665"/>
          </a:xfrm>
          <a:prstGeom prst="rect">
            <a:avLst/>
          </a:prstGeom>
          <a:noFill/>
        </p:spPr>
        <p:txBody>
          <a:bodyPr wrap="square">
            <a:spAutoFit/>
          </a:bodyPr>
          <a:lstStyle/>
          <a:p>
            <a:r>
              <a:rPr lang="en-GB" sz="2400" b="1" dirty="0">
                <a:solidFill>
                  <a:srgbClr val="002060"/>
                </a:solidFill>
              </a:rPr>
              <a:t>“Is it possible to create primary demand?”</a:t>
            </a:r>
          </a:p>
        </p:txBody>
      </p:sp>
      <p:sp>
        <p:nvSpPr>
          <p:cNvPr id="8" name="TextBox 7">
            <a:extLst>
              <a:ext uri="{FF2B5EF4-FFF2-40B4-BE49-F238E27FC236}">
                <a16:creationId xmlns:a16="http://schemas.microsoft.com/office/drawing/2014/main" id="{A4E378C3-9294-F6BE-D3AC-B122EE684D79}"/>
              </a:ext>
            </a:extLst>
          </p:cNvPr>
          <p:cNvSpPr txBox="1"/>
          <p:nvPr/>
        </p:nvSpPr>
        <p:spPr>
          <a:xfrm>
            <a:off x="1072293" y="2555634"/>
            <a:ext cx="9817769" cy="2104615"/>
          </a:xfrm>
          <a:prstGeom prst="rect">
            <a:avLst/>
          </a:prstGeom>
          <a:noFill/>
        </p:spPr>
        <p:txBody>
          <a:bodyPr wrap="square">
            <a:spAutoFit/>
          </a:bodyPr>
          <a:lstStyle/>
          <a:p>
            <a:pPr>
              <a:lnSpc>
                <a:spcPct val="150000"/>
              </a:lnSpc>
            </a:pPr>
            <a:r>
              <a:rPr lang="en-GB" sz="2000" dirty="0"/>
              <a:t>Once we have identified a class of products or services, then our search for a commercially viable problem becomes much clearer. A good example is the travel industry. According to the US Department of Transportation, Americans flew over 575 million miles in 2011 and drove over 3.65 billion miles in passenger cars.</a:t>
            </a:r>
          </a:p>
          <a:p>
            <a:pPr>
              <a:lnSpc>
                <a:spcPct val="150000"/>
              </a:lnSpc>
            </a:pPr>
            <a:endParaRPr lang="en-GB" sz="800" dirty="0"/>
          </a:p>
        </p:txBody>
      </p:sp>
    </p:spTree>
    <p:extLst>
      <p:ext uri="{BB962C8B-B14F-4D97-AF65-F5344CB8AC3E}">
        <p14:creationId xmlns:p14="http://schemas.microsoft.com/office/powerpoint/2010/main" val="31004547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3" name="TextBox 2">
            <a:extLst>
              <a:ext uri="{FF2B5EF4-FFF2-40B4-BE49-F238E27FC236}">
                <a16:creationId xmlns:a16="http://schemas.microsoft.com/office/drawing/2014/main" id="{63B08190-D358-D691-2E5E-5F34AEF2AC29}"/>
              </a:ext>
            </a:extLst>
          </p:cNvPr>
          <p:cNvSpPr txBox="1"/>
          <p:nvPr/>
        </p:nvSpPr>
        <p:spPr>
          <a:xfrm>
            <a:off x="2934222" y="310237"/>
            <a:ext cx="6093912" cy="400110"/>
          </a:xfrm>
          <a:prstGeom prst="rect">
            <a:avLst/>
          </a:prstGeom>
          <a:noFill/>
        </p:spPr>
        <p:txBody>
          <a:bodyPr wrap="square">
            <a:spAutoFit/>
          </a:bodyPr>
          <a:lstStyle/>
          <a:p>
            <a:r>
              <a:rPr lang="en-GB" sz="2000" b="1" dirty="0">
                <a:solidFill>
                  <a:schemeClr val="bg1">
                    <a:lumMod val="95000"/>
                  </a:schemeClr>
                </a:solidFill>
              </a:rPr>
              <a:t>Understanding Primary Demand</a:t>
            </a:r>
          </a:p>
        </p:txBody>
      </p:sp>
      <p:sp>
        <p:nvSpPr>
          <p:cNvPr id="6" name="TextBox 5">
            <a:extLst>
              <a:ext uri="{FF2B5EF4-FFF2-40B4-BE49-F238E27FC236}">
                <a16:creationId xmlns:a16="http://schemas.microsoft.com/office/drawing/2014/main" id="{708A9E23-023F-2534-36D4-80BF65723757}"/>
              </a:ext>
            </a:extLst>
          </p:cNvPr>
          <p:cNvSpPr txBox="1"/>
          <p:nvPr/>
        </p:nvSpPr>
        <p:spPr>
          <a:xfrm>
            <a:off x="2378971" y="1505819"/>
            <a:ext cx="6398807" cy="400110"/>
          </a:xfrm>
          <a:prstGeom prst="rect">
            <a:avLst/>
          </a:prstGeom>
          <a:noFill/>
        </p:spPr>
        <p:txBody>
          <a:bodyPr wrap="square">
            <a:spAutoFit/>
          </a:bodyPr>
          <a:lstStyle/>
          <a:p>
            <a:r>
              <a:rPr lang="en-GB" sz="2000" b="1" dirty="0">
                <a:solidFill>
                  <a:srgbClr val="002060"/>
                </a:solidFill>
              </a:rPr>
              <a:t>“Is it possible to create primary demand?”</a:t>
            </a:r>
          </a:p>
        </p:txBody>
      </p:sp>
      <p:sp>
        <p:nvSpPr>
          <p:cNvPr id="8" name="TextBox 7">
            <a:extLst>
              <a:ext uri="{FF2B5EF4-FFF2-40B4-BE49-F238E27FC236}">
                <a16:creationId xmlns:a16="http://schemas.microsoft.com/office/drawing/2014/main" id="{A4E378C3-9294-F6BE-D3AC-B122EE684D79}"/>
              </a:ext>
            </a:extLst>
          </p:cNvPr>
          <p:cNvSpPr txBox="1"/>
          <p:nvPr/>
        </p:nvSpPr>
        <p:spPr>
          <a:xfrm>
            <a:off x="1212272" y="2134528"/>
            <a:ext cx="9351453" cy="3460947"/>
          </a:xfrm>
          <a:prstGeom prst="rect">
            <a:avLst/>
          </a:prstGeom>
          <a:noFill/>
        </p:spPr>
        <p:txBody>
          <a:bodyPr wrap="square">
            <a:spAutoFit/>
          </a:bodyPr>
          <a:lstStyle/>
          <a:p>
            <a:pPr algn="just">
              <a:lnSpc>
                <a:spcPct val="150000"/>
              </a:lnSpc>
            </a:pPr>
            <a:endParaRPr lang="en-GB" sz="800" dirty="0"/>
          </a:p>
          <a:p>
            <a:pPr algn="just">
              <a:lnSpc>
                <a:spcPct val="150000"/>
              </a:lnSpc>
            </a:pPr>
            <a:r>
              <a:rPr lang="en-GB" sz="2000" b="1" i="1" dirty="0"/>
              <a:t>The passenger airliner is an extension of the donkey</a:t>
            </a:r>
            <a:r>
              <a:rPr lang="en-GB" sz="2000" dirty="0"/>
              <a:t>. This always gets a look of astonishment. “What we’re talking about,”  “is the travel industry. When people wanted to go farther than their legs would carry them, they started riding donkeys, then horses, bikes, railroads, cars, buses, and then aeroplanes.” The desire to travel is the “primary demand,” and the many ways we do it are how we solve the consumer’s problem of how to get this done.</a:t>
            </a:r>
          </a:p>
          <a:p>
            <a:pPr algn="just">
              <a:lnSpc>
                <a:spcPct val="150000"/>
              </a:lnSpc>
            </a:pPr>
            <a:endParaRPr lang="en-GB" sz="2000" dirty="0"/>
          </a:p>
        </p:txBody>
      </p:sp>
    </p:spTree>
    <p:extLst>
      <p:ext uri="{BB962C8B-B14F-4D97-AF65-F5344CB8AC3E}">
        <p14:creationId xmlns:p14="http://schemas.microsoft.com/office/powerpoint/2010/main" val="5615671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3" name="TextBox 2">
            <a:extLst>
              <a:ext uri="{FF2B5EF4-FFF2-40B4-BE49-F238E27FC236}">
                <a16:creationId xmlns:a16="http://schemas.microsoft.com/office/drawing/2014/main" id="{1B99FBB5-1B9A-3623-8B31-E77E4EB8EED5}"/>
              </a:ext>
            </a:extLst>
          </p:cNvPr>
          <p:cNvSpPr txBox="1"/>
          <p:nvPr/>
        </p:nvSpPr>
        <p:spPr>
          <a:xfrm>
            <a:off x="3049003" y="310237"/>
            <a:ext cx="6093994" cy="461665"/>
          </a:xfrm>
          <a:prstGeom prst="rect">
            <a:avLst/>
          </a:prstGeom>
          <a:noFill/>
        </p:spPr>
        <p:txBody>
          <a:bodyPr wrap="square">
            <a:spAutoFit/>
          </a:bodyPr>
          <a:lstStyle/>
          <a:p>
            <a:r>
              <a:rPr lang="en-GB" sz="2400" b="1" dirty="0">
                <a:solidFill>
                  <a:schemeClr val="bg2"/>
                </a:solidFill>
              </a:rPr>
              <a:t>The Value of Being Prepared</a:t>
            </a:r>
          </a:p>
        </p:txBody>
      </p:sp>
      <p:sp>
        <p:nvSpPr>
          <p:cNvPr id="6" name="TextBox 5">
            <a:extLst>
              <a:ext uri="{FF2B5EF4-FFF2-40B4-BE49-F238E27FC236}">
                <a16:creationId xmlns:a16="http://schemas.microsoft.com/office/drawing/2014/main" id="{5A00CD92-E0A3-1E20-789E-930CC212CA8C}"/>
              </a:ext>
            </a:extLst>
          </p:cNvPr>
          <p:cNvSpPr txBox="1"/>
          <p:nvPr/>
        </p:nvSpPr>
        <p:spPr>
          <a:xfrm>
            <a:off x="866273" y="1329722"/>
            <a:ext cx="10226842" cy="3086871"/>
          </a:xfrm>
          <a:prstGeom prst="rect">
            <a:avLst/>
          </a:prstGeom>
          <a:noFill/>
        </p:spPr>
        <p:txBody>
          <a:bodyPr wrap="square">
            <a:spAutoFit/>
          </a:bodyPr>
          <a:lstStyle/>
          <a:p>
            <a:pPr algn="just">
              <a:lnSpc>
                <a:spcPct val="150000"/>
              </a:lnSpc>
            </a:pPr>
            <a:r>
              <a:rPr lang="en-GB" sz="2200" dirty="0"/>
              <a:t>In the previous example, entrepreneurs thinking about launching a start-up airline should know how airline travel started and how it has evolved—what’s worked and what hasn’t. Whenever I start a new project, I study the relevant industry to see who and what is successful and how they’re doing what I’m trying to do. We should learn from the successes and failures of others.</a:t>
            </a:r>
          </a:p>
          <a:p>
            <a:pPr algn="just">
              <a:lnSpc>
                <a:spcPct val="150000"/>
              </a:lnSpc>
            </a:pPr>
            <a:r>
              <a:rPr lang="en-GB" sz="2200" dirty="0"/>
              <a:t>Doing your homework means being on top of what’s happening today in an industry. </a:t>
            </a:r>
          </a:p>
        </p:txBody>
      </p:sp>
      <p:sp>
        <p:nvSpPr>
          <p:cNvPr id="8" name="TextBox 7">
            <a:extLst>
              <a:ext uri="{FF2B5EF4-FFF2-40B4-BE49-F238E27FC236}">
                <a16:creationId xmlns:a16="http://schemas.microsoft.com/office/drawing/2014/main" id="{E3841A84-FA85-7C03-E355-733FE46D99A0}"/>
              </a:ext>
            </a:extLst>
          </p:cNvPr>
          <p:cNvSpPr txBox="1"/>
          <p:nvPr/>
        </p:nvSpPr>
        <p:spPr>
          <a:xfrm>
            <a:off x="1596189" y="4676865"/>
            <a:ext cx="9408695" cy="1200329"/>
          </a:xfrm>
          <a:prstGeom prst="rect">
            <a:avLst/>
          </a:prstGeom>
          <a:solidFill>
            <a:schemeClr val="accent2">
              <a:lumMod val="40000"/>
              <a:lumOff val="60000"/>
            </a:schemeClr>
          </a:solidFill>
        </p:spPr>
        <p:txBody>
          <a:bodyPr wrap="square">
            <a:spAutoFit/>
          </a:bodyPr>
          <a:lstStyle/>
          <a:p>
            <a:r>
              <a:rPr lang="en-GB" sz="2400" i="1" dirty="0"/>
              <a:t> Some of the best entrepreneurial ideas come from </a:t>
            </a:r>
            <a:r>
              <a:rPr lang="en-GB" sz="2400" i="1" dirty="0">
                <a:solidFill>
                  <a:srgbClr val="C00000"/>
                </a:solidFill>
              </a:rPr>
              <a:t>studying human behaviour</a:t>
            </a:r>
            <a:r>
              <a:rPr lang="en-GB" sz="2400" i="1" dirty="0"/>
              <a:t>.  It’s my favourite place to look for a commercially viable problem.</a:t>
            </a:r>
          </a:p>
        </p:txBody>
      </p:sp>
    </p:spTree>
    <p:extLst>
      <p:ext uri="{BB962C8B-B14F-4D97-AF65-F5344CB8AC3E}">
        <p14:creationId xmlns:p14="http://schemas.microsoft.com/office/powerpoint/2010/main" val="8772229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a:latin typeface="Tajawal Medium" panose="00000600000000000000" pitchFamily="2" charset="-78"/>
                <a:cs typeface="Tajawal Medium" panose="00000600000000000000" pitchFamily="2" charset="-78"/>
              </a:rPr>
              <a:t>Lecture 3</a:t>
            </a:r>
            <a:endParaRPr lang="en-US" sz="2000" b="1" dirty="0">
              <a:latin typeface="Tajawal Medium" panose="00000600000000000000" pitchFamily="2" charset="-78"/>
              <a:cs typeface="Tajawal Medium" panose="00000600000000000000" pitchFamily="2" charset="-78"/>
            </a:endParaRPr>
          </a:p>
        </p:txBody>
      </p:sp>
      <p:pic>
        <p:nvPicPr>
          <p:cNvPr id="1028" name="Picture 4" descr="Map of all Citi Bike stations in NYC including Brooklyn and LIC">
            <a:extLst>
              <a:ext uri="{FF2B5EF4-FFF2-40B4-BE49-F238E27FC236}">
                <a16:creationId xmlns:a16="http://schemas.microsoft.com/office/drawing/2014/main" id="{9DEAE7F9-615E-8E0F-575B-8D4CCB7A05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3962" y="1425547"/>
            <a:ext cx="5052843" cy="40069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73615E8-1E62-C3E2-50FE-DF2E0F3A396B}"/>
              </a:ext>
            </a:extLst>
          </p:cNvPr>
          <p:cNvSpPr txBox="1"/>
          <p:nvPr/>
        </p:nvSpPr>
        <p:spPr>
          <a:xfrm>
            <a:off x="473242" y="1326822"/>
            <a:ext cx="6370720" cy="4204356"/>
          </a:xfrm>
          <a:prstGeom prst="rect">
            <a:avLst/>
          </a:prstGeom>
          <a:noFill/>
        </p:spPr>
        <p:txBody>
          <a:bodyPr wrap="square">
            <a:spAutoFit/>
          </a:bodyPr>
          <a:lstStyle/>
          <a:p>
            <a:pPr>
              <a:lnSpc>
                <a:spcPct val="150000"/>
              </a:lnSpc>
            </a:pPr>
            <a:r>
              <a:rPr lang="en-GB" dirty="0"/>
              <a:t>In the broader travel industry, entrepreneurs have developed new and different, unique ways of solving our problems. For example, the Citi Bike system, operated by NYC Bike Share, features thousands of bikes at hundreds of stations around New York. Citi Bikes are available 24/7, 365 days a year. Station locations are based on population and transit needs and were selected through a participatory public input process. In New York City, storage space is limited; not having to own a bike but being able to use one at your convenience (and paying a fee to do so) solves real problems for countless consumers.</a:t>
            </a:r>
          </a:p>
        </p:txBody>
      </p:sp>
      <p:sp>
        <p:nvSpPr>
          <p:cNvPr id="5" name="TextBox 4">
            <a:extLst>
              <a:ext uri="{FF2B5EF4-FFF2-40B4-BE49-F238E27FC236}">
                <a16:creationId xmlns:a16="http://schemas.microsoft.com/office/drawing/2014/main" id="{7613A9C3-6E2A-7E24-AF7D-3BC8F374D5DF}"/>
              </a:ext>
            </a:extLst>
          </p:cNvPr>
          <p:cNvSpPr txBox="1"/>
          <p:nvPr/>
        </p:nvSpPr>
        <p:spPr>
          <a:xfrm>
            <a:off x="3049003" y="310237"/>
            <a:ext cx="6093994" cy="461665"/>
          </a:xfrm>
          <a:prstGeom prst="rect">
            <a:avLst/>
          </a:prstGeom>
          <a:noFill/>
        </p:spPr>
        <p:txBody>
          <a:bodyPr wrap="square">
            <a:spAutoFit/>
          </a:bodyPr>
          <a:lstStyle/>
          <a:p>
            <a:r>
              <a:rPr lang="en-GB" sz="2400" b="1" dirty="0">
                <a:solidFill>
                  <a:schemeClr val="bg2"/>
                </a:solidFill>
              </a:rPr>
              <a:t>The Value of Being Prepared</a:t>
            </a:r>
          </a:p>
        </p:txBody>
      </p:sp>
    </p:spTree>
    <p:extLst>
      <p:ext uri="{BB962C8B-B14F-4D97-AF65-F5344CB8AC3E}">
        <p14:creationId xmlns:p14="http://schemas.microsoft.com/office/powerpoint/2010/main" val="10798917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3" name="TextBox 2">
            <a:extLst>
              <a:ext uri="{FF2B5EF4-FFF2-40B4-BE49-F238E27FC236}">
                <a16:creationId xmlns:a16="http://schemas.microsoft.com/office/drawing/2014/main" id="{B0CD65F8-F753-77F7-A6A0-5C1F9358182C}"/>
              </a:ext>
            </a:extLst>
          </p:cNvPr>
          <p:cNvSpPr txBox="1"/>
          <p:nvPr/>
        </p:nvSpPr>
        <p:spPr>
          <a:xfrm>
            <a:off x="2649955" y="282192"/>
            <a:ext cx="6093994" cy="461665"/>
          </a:xfrm>
          <a:prstGeom prst="rect">
            <a:avLst/>
          </a:prstGeom>
          <a:noFill/>
        </p:spPr>
        <p:txBody>
          <a:bodyPr wrap="square">
            <a:spAutoFit/>
          </a:bodyPr>
          <a:lstStyle/>
          <a:p>
            <a:r>
              <a:rPr lang="en-GB" sz="2400" b="1" dirty="0">
                <a:solidFill>
                  <a:schemeClr val="bg1">
                    <a:lumMod val="95000"/>
                  </a:schemeClr>
                </a:solidFill>
              </a:rPr>
              <a:t>Understanding Human Behaviour</a:t>
            </a:r>
          </a:p>
        </p:txBody>
      </p:sp>
      <p:sp>
        <p:nvSpPr>
          <p:cNvPr id="6" name="TextBox 5">
            <a:extLst>
              <a:ext uri="{FF2B5EF4-FFF2-40B4-BE49-F238E27FC236}">
                <a16:creationId xmlns:a16="http://schemas.microsoft.com/office/drawing/2014/main" id="{0995E247-0843-6CFC-3010-25BF00F8CA25}"/>
              </a:ext>
            </a:extLst>
          </p:cNvPr>
          <p:cNvSpPr txBox="1"/>
          <p:nvPr/>
        </p:nvSpPr>
        <p:spPr>
          <a:xfrm>
            <a:off x="1543048" y="1487274"/>
            <a:ext cx="6093994" cy="400110"/>
          </a:xfrm>
          <a:prstGeom prst="rect">
            <a:avLst/>
          </a:prstGeom>
          <a:noFill/>
        </p:spPr>
        <p:txBody>
          <a:bodyPr wrap="square">
            <a:spAutoFit/>
          </a:bodyPr>
          <a:lstStyle/>
          <a:p>
            <a:r>
              <a:rPr lang="en-GB" sz="2000" b="1" dirty="0">
                <a:solidFill>
                  <a:srgbClr val="C00000"/>
                </a:solidFill>
              </a:rPr>
              <a:t>“Mother-in-Law” Research</a:t>
            </a:r>
          </a:p>
        </p:txBody>
      </p:sp>
      <p:sp>
        <p:nvSpPr>
          <p:cNvPr id="8" name="TextBox 7">
            <a:extLst>
              <a:ext uri="{FF2B5EF4-FFF2-40B4-BE49-F238E27FC236}">
                <a16:creationId xmlns:a16="http://schemas.microsoft.com/office/drawing/2014/main" id="{72A90B86-E989-0297-CA4B-350EBA852139}"/>
              </a:ext>
            </a:extLst>
          </p:cNvPr>
          <p:cNvSpPr txBox="1"/>
          <p:nvPr/>
        </p:nvSpPr>
        <p:spPr>
          <a:xfrm>
            <a:off x="1543048" y="1951672"/>
            <a:ext cx="10235867" cy="1429622"/>
          </a:xfrm>
          <a:prstGeom prst="rect">
            <a:avLst/>
          </a:prstGeom>
          <a:noFill/>
          <a:ln>
            <a:solidFill>
              <a:schemeClr val="accent1"/>
            </a:solidFill>
          </a:ln>
        </p:spPr>
        <p:txBody>
          <a:bodyPr wrap="square">
            <a:spAutoFit/>
          </a:bodyPr>
          <a:lstStyle/>
          <a:p>
            <a:pPr>
              <a:lnSpc>
                <a:spcPct val="150000"/>
              </a:lnSpc>
            </a:pPr>
            <a:r>
              <a:rPr lang="en-GB" sz="2000" dirty="0"/>
              <a:t>Watch closely what all the people are doing, and also do what call ‘mother-in-law’ research. When you are at parties or gatherings, always interview people, asking what they drink, eat, read, watch on TV, and what they think the hot topic of the day is.</a:t>
            </a:r>
          </a:p>
        </p:txBody>
      </p:sp>
      <p:sp>
        <p:nvSpPr>
          <p:cNvPr id="10" name="TextBox 9">
            <a:extLst>
              <a:ext uri="{FF2B5EF4-FFF2-40B4-BE49-F238E27FC236}">
                <a16:creationId xmlns:a16="http://schemas.microsoft.com/office/drawing/2014/main" id="{5958789E-32FD-B419-E016-FDAD18DC0C06}"/>
              </a:ext>
            </a:extLst>
          </p:cNvPr>
          <p:cNvSpPr txBox="1"/>
          <p:nvPr/>
        </p:nvSpPr>
        <p:spPr>
          <a:xfrm>
            <a:off x="1543047" y="3634952"/>
            <a:ext cx="10235867" cy="1429622"/>
          </a:xfrm>
          <a:prstGeom prst="rect">
            <a:avLst/>
          </a:prstGeom>
          <a:noFill/>
          <a:ln>
            <a:solidFill>
              <a:schemeClr val="accent1"/>
            </a:solidFill>
          </a:ln>
        </p:spPr>
        <p:txBody>
          <a:bodyPr wrap="square">
            <a:spAutoFit/>
          </a:bodyPr>
          <a:lstStyle/>
          <a:p>
            <a:pPr>
              <a:lnSpc>
                <a:spcPct val="150000"/>
              </a:lnSpc>
            </a:pPr>
            <a:r>
              <a:rPr lang="en-GB" sz="2000" dirty="0"/>
              <a:t>Observe people in stores and interview them about their purchases and choices. Always watched closely when companies changed their logos and product designs. Monitoring new technology and developments</a:t>
            </a:r>
          </a:p>
        </p:txBody>
      </p:sp>
    </p:spTree>
    <p:extLst>
      <p:ext uri="{BB962C8B-B14F-4D97-AF65-F5344CB8AC3E}">
        <p14:creationId xmlns:p14="http://schemas.microsoft.com/office/powerpoint/2010/main" val="21455061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pic>
        <p:nvPicPr>
          <p:cNvPr id="2050" name="Picture 2" descr="LEGO IDEAS - Sony Walkman">
            <a:extLst>
              <a:ext uri="{FF2B5EF4-FFF2-40B4-BE49-F238E27FC236}">
                <a16:creationId xmlns:a16="http://schemas.microsoft.com/office/drawing/2014/main" id="{B5F9700A-D8A3-5E77-E197-ED50BEB8969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831" t="3838" b="7524"/>
          <a:stretch/>
        </p:blipFill>
        <p:spPr bwMode="auto">
          <a:xfrm>
            <a:off x="8361947" y="1455820"/>
            <a:ext cx="3609474" cy="272272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BC6C425-BC37-DBE8-8754-EF1E12628DEF}"/>
              </a:ext>
            </a:extLst>
          </p:cNvPr>
          <p:cNvSpPr txBox="1"/>
          <p:nvPr/>
        </p:nvSpPr>
        <p:spPr>
          <a:xfrm>
            <a:off x="2649955" y="282192"/>
            <a:ext cx="6093994" cy="461665"/>
          </a:xfrm>
          <a:prstGeom prst="rect">
            <a:avLst/>
          </a:prstGeom>
          <a:noFill/>
        </p:spPr>
        <p:txBody>
          <a:bodyPr wrap="square">
            <a:spAutoFit/>
          </a:bodyPr>
          <a:lstStyle/>
          <a:p>
            <a:r>
              <a:rPr lang="en-GB" sz="2400" b="1" dirty="0">
                <a:solidFill>
                  <a:schemeClr val="bg1">
                    <a:lumMod val="95000"/>
                  </a:schemeClr>
                </a:solidFill>
              </a:rPr>
              <a:t>Understanding Human Behaviour</a:t>
            </a:r>
          </a:p>
        </p:txBody>
      </p:sp>
      <p:sp>
        <p:nvSpPr>
          <p:cNvPr id="5" name="TextBox 4">
            <a:extLst>
              <a:ext uri="{FF2B5EF4-FFF2-40B4-BE49-F238E27FC236}">
                <a16:creationId xmlns:a16="http://schemas.microsoft.com/office/drawing/2014/main" id="{A9388B89-64AF-82F3-4F62-FA3F010A7AEA}"/>
              </a:ext>
            </a:extLst>
          </p:cNvPr>
          <p:cNvSpPr txBox="1"/>
          <p:nvPr/>
        </p:nvSpPr>
        <p:spPr>
          <a:xfrm>
            <a:off x="346365" y="1209088"/>
            <a:ext cx="8015582" cy="3555717"/>
          </a:xfrm>
          <a:prstGeom prst="rect">
            <a:avLst/>
          </a:prstGeom>
          <a:noFill/>
          <a:ln>
            <a:solidFill>
              <a:schemeClr val="accent6">
                <a:lumMod val="50000"/>
              </a:schemeClr>
            </a:solidFill>
          </a:ln>
        </p:spPr>
        <p:txBody>
          <a:bodyPr wrap="square">
            <a:spAutoFit/>
          </a:bodyPr>
          <a:lstStyle/>
          <a:p>
            <a:pPr algn="just">
              <a:lnSpc>
                <a:spcPct val="150000"/>
              </a:lnSpc>
            </a:pPr>
            <a:r>
              <a:rPr lang="en-GB" sz="1900" dirty="0"/>
              <a:t>A favourite story about human behaviour leading to a product is the Walkman. Akio Morita, co-founder and former chairman of Sony, is said to be the inspiration behind the development of the Walkman. He identified with the global hip-hop culture and loved art and music, especially opera, and he wanted to be able to listen to his favourite music on the very long flights he often took. For this to be feasible, the device would have to provide the listener with as good of an experience as a car stereo and yet be portable, allowing the user to listen to music while doing something else.</a:t>
            </a:r>
          </a:p>
        </p:txBody>
      </p:sp>
      <p:sp>
        <p:nvSpPr>
          <p:cNvPr id="6" name="TextBox 5">
            <a:extLst>
              <a:ext uri="{FF2B5EF4-FFF2-40B4-BE49-F238E27FC236}">
                <a16:creationId xmlns:a16="http://schemas.microsoft.com/office/drawing/2014/main" id="{6D52F071-0F95-8381-5F4D-288237109EE9}"/>
              </a:ext>
            </a:extLst>
          </p:cNvPr>
          <p:cNvSpPr txBox="1"/>
          <p:nvPr/>
        </p:nvSpPr>
        <p:spPr>
          <a:xfrm>
            <a:off x="4608095" y="4359110"/>
            <a:ext cx="7237541" cy="2126864"/>
          </a:xfrm>
          <a:prstGeom prst="rect">
            <a:avLst/>
          </a:prstGeom>
          <a:noFill/>
          <a:ln>
            <a:solidFill>
              <a:schemeClr val="accent6">
                <a:lumMod val="50000"/>
              </a:schemeClr>
            </a:solidFill>
          </a:ln>
        </p:spPr>
        <p:txBody>
          <a:bodyPr wrap="square">
            <a:spAutoFit/>
          </a:bodyPr>
          <a:lstStyle/>
          <a:p>
            <a:pPr algn="just">
              <a:lnSpc>
                <a:spcPct val="150000"/>
              </a:lnSpc>
            </a:pPr>
            <a:endParaRPr lang="en-GB" sz="1800" dirty="0"/>
          </a:p>
          <a:p>
            <a:pPr algn="just">
              <a:lnSpc>
                <a:spcPct val="150000"/>
              </a:lnSpc>
            </a:pPr>
            <a:r>
              <a:rPr lang="en-GB" sz="1800" dirty="0"/>
              <a:t>He was confident that the Walkman would be successful after observing his children and their friends, who seemed to want to play their music all day and into the night. He was also encouraged by the increasing number of people who actually took bulky stereos with them to the beach and park.</a:t>
            </a:r>
          </a:p>
        </p:txBody>
      </p:sp>
    </p:spTree>
    <p:extLst>
      <p:ext uri="{BB962C8B-B14F-4D97-AF65-F5344CB8AC3E}">
        <p14:creationId xmlns:p14="http://schemas.microsoft.com/office/powerpoint/2010/main" val="32131925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pic>
        <p:nvPicPr>
          <p:cNvPr id="2050" name="Picture 2" descr="LEGO IDEAS - Sony Walkman">
            <a:extLst>
              <a:ext uri="{FF2B5EF4-FFF2-40B4-BE49-F238E27FC236}">
                <a16:creationId xmlns:a16="http://schemas.microsoft.com/office/drawing/2014/main" id="{B5F9700A-D8A3-5E77-E197-ED50BEB8969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831" t="3838" b="7524"/>
          <a:stretch/>
        </p:blipFill>
        <p:spPr bwMode="auto">
          <a:xfrm>
            <a:off x="6428287" y="1468238"/>
            <a:ext cx="4462882" cy="281461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BBC6C425-BC37-DBE8-8754-EF1E12628DEF}"/>
              </a:ext>
            </a:extLst>
          </p:cNvPr>
          <p:cNvSpPr txBox="1"/>
          <p:nvPr/>
        </p:nvSpPr>
        <p:spPr>
          <a:xfrm>
            <a:off x="2649955" y="282192"/>
            <a:ext cx="6093994" cy="461665"/>
          </a:xfrm>
          <a:prstGeom prst="rect">
            <a:avLst/>
          </a:prstGeom>
          <a:noFill/>
        </p:spPr>
        <p:txBody>
          <a:bodyPr wrap="square">
            <a:spAutoFit/>
          </a:bodyPr>
          <a:lstStyle/>
          <a:p>
            <a:r>
              <a:rPr lang="en-GB" sz="2400" b="1" dirty="0">
                <a:solidFill>
                  <a:schemeClr val="bg1">
                    <a:lumMod val="95000"/>
                  </a:schemeClr>
                </a:solidFill>
              </a:rPr>
              <a:t>Understanding Human Behaviour</a:t>
            </a:r>
          </a:p>
        </p:txBody>
      </p:sp>
      <p:sp>
        <p:nvSpPr>
          <p:cNvPr id="7" name="TextBox 6">
            <a:extLst>
              <a:ext uri="{FF2B5EF4-FFF2-40B4-BE49-F238E27FC236}">
                <a16:creationId xmlns:a16="http://schemas.microsoft.com/office/drawing/2014/main" id="{6D29FCA4-686D-8B64-B29E-847C5AE2C3A0}"/>
              </a:ext>
            </a:extLst>
          </p:cNvPr>
          <p:cNvSpPr txBox="1"/>
          <p:nvPr/>
        </p:nvSpPr>
        <p:spPr>
          <a:xfrm>
            <a:off x="5850354" y="4475748"/>
            <a:ext cx="5787190" cy="1711366"/>
          </a:xfrm>
          <a:prstGeom prst="rect">
            <a:avLst/>
          </a:prstGeom>
          <a:noFill/>
        </p:spPr>
        <p:txBody>
          <a:bodyPr wrap="square">
            <a:spAutoFit/>
          </a:bodyPr>
          <a:lstStyle/>
          <a:p>
            <a:pPr algn="just">
              <a:lnSpc>
                <a:spcPct val="150000"/>
              </a:lnSpc>
            </a:pPr>
            <a:r>
              <a:rPr lang="en-GB" dirty="0">
                <a:solidFill>
                  <a:srgbClr val="002060"/>
                </a:solidFill>
              </a:rPr>
              <a:t>Since their launch in 1979, an estimated 400 million </a:t>
            </a:r>
            <a:r>
              <a:rPr lang="en-GB" dirty="0" err="1">
                <a:solidFill>
                  <a:srgbClr val="002060"/>
                </a:solidFill>
              </a:rPr>
              <a:t>Walkmans</a:t>
            </a:r>
            <a:r>
              <a:rPr lang="en-GB" dirty="0">
                <a:solidFill>
                  <a:srgbClr val="002060"/>
                </a:solidFill>
              </a:rPr>
              <a:t> have been sold. In 2010, they were discontinued. Without Sony’s Walkman, it would be difficult to envision the iPod or enjoy digital music on our smartphones today.</a:t>
            </a:r>
          </a:p>
        </p:txBody>
      </p:sp>
      <p:sp>
        <p:nvSpPr>
          <p:cNvPr id="9" name="TextBox 8">
            <a:extLst>
              <a:ext uri="{FF2B5EF4-FFF2-40B4-BE49-F238E27FC236}">
                <a16:creationId xmlns:a16="http://schemas.microsoft.com/office/drawing/2014/main" id="{848982FE-76F4-EE2F-B7A1-D350F8A5992B}"/>
              </a:ext>
            </a:extLst>
          </p:cNvPr>
          <p:cNvSpPr txBox="1"/>
          <p:nvPr/>
        </p:nvSpPr>
        <p:spPr>
          <a:xfrm>
            <a:off x="653716" y="1468238"/>
            <a:ext cx="4875341" cy="3737946"/>
          </a:xfrm>
          <a:prstGeom prst="rect">
            <a:avLst/>
          </a:prstGeom>
          <a:noFill/>
        </p:spPr>
        <p:txBody>
          <a:bodyPr wrap="square">
            <a:spAutoFit/>
          </a:bodyPr>
          <a:lstStyle/>
          <a:p>
            <a:pPr algn="just">
              <a:lnSpc>
                <a:spcPct val="150000"/>
              </a:lnSpc>
            </a:pPr>
            <a:r>
              <a:rPr lang="en-GB" sz="2000" dirty="0"/>
              <a:t>He gave his engineering team less than four months to produce the model, saying, “This is the product that will satisfy those young people who want to listen to music all day. They’ll take it everywhere with them, and they won’t care about record functions. If we put a playback-only headphone stereo like this on the market, it’ll be a hit.”</a:t>
            </a:r>
          </a:p>
        </p:txBody>
      </p:sp>
    </p:spTree>
    <p:extLst>
      <p:ext uri="{BB962C8B-B14F-4D97-AF65-F5344CB8AC3E}">
        <p14:creationId xmlns:p14="http://schemas.microsoft.com/office/powerpoint/2010/main" val="32292934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6" name="TextBox 5">
            <a:extLst>
              <a:ext uri="{FF2B5EF4-FFF2-40B4-BE49-F238E27FC236}">
                <a16:creationId xmlns:a16="http://schemas.microsoft.com/office/drawing/2014/main" id="{B8DB687B-4245-8372-10EE-F323C37A35B0}"/>
              </a:ext>
            </a:extLst>
          </p:cNvPr>
          <p:cNvSpPr txBox="1"/>
          <p:nvPr/>
        </p:nvSpPr>
        <p:spPr>
          <a:xfrm>
            <a:off x="814137" y="1331998"/>
            <a:ext cx="10663988" cy="1323439"/>
          </a:xfrm>
          <a:prstGeom prst="rect">
            <a:avLst/>
          </a:prstGeom>
          <a:noFill/>
          <a:ln>
            <a:solidFill>
              <a:srgbClr val="7030A0"/>
            </a:solidFill>
          </a:ln>
        </p:spPr>
        <p:txBody>
          <a:bodyPr wrap="square">
            <a:spAutoFit/>
          </a:bodyPr>
          <a:lstStyle/>
          <a:p>
            <a:r>
              <a:rPr lang="en-GB" sz="2000" b="1" dirty="0"/>
              <a:t>Local Needs and Wants</a:t>
            </a:r>
          </a:p>
          <a:p>
            <a:r>
              <a:rPr lang="en-GB" sz="2000" dirty="0"/>
              <a:t>Oftentimes entrepreneurs will have more luck by examining what’s missing in local or regional markets. In many cases, certain products available in larger cities may not have trickled down to smaller markets. </a:t>
            </a:r>
          </a:p>
        </p:txBody>
      </p:sp>
      <p:sp>
        <p:nvSpPr>
          <p:cNvPr id="7" name="TextBox 6">
            <a:extLst>
              <a:ext uri="{FF2B5EF4-FFF2-40B4-BE49-F238E27FC236}">
                <a16:creationId xmlns:a16="http://schemas.microsoft.com/office/drawing/2014/main" id="{0E93472C-B1BF-586E-5F09-8AAD0EF4D8DD}"/>
              </a:ext>
            </a:extLst>
          </p:cNvPr>
          <p:cNvSpPr txBox="1"/>
          <p:nvPr/>
        </p:nvSpPr>
        <p:spPr>
          <a:xfrm>
            <a:off x="814137" y="2881850"/>
            <a:ext cx="10663988" cy="1323439"/>
          </a:xfrm>
          <a:prstGeom prst="rect">
            <a:avLst/>
          </a:prstGeom>
          <a:noFill/>
          <a:ln>
            <a:solidFill>
              <a:schemeClr val="accent2">
                <a:lumMod val="75000"/>
              </a:schemeClr>
            </a:solidFill>
          </a:ln>
        </p:spPr>
        <p:txBody>
          <a:bodyPr wrap="square">
            <a:spAutoFit/>
          </a:bodyPr>
          <a:lstStyle/>
          <a:p>
            <a:r>
              <a:rPr lang="en-GB" sz="2000" b="1" dirty="0"/>
              <a:t>General Needs</a:t>
            </a:r>
          </a:p>
          <a:p>
            <a:r>
              <a:rPr lang="en-GB" sz="2000" dirty="0"/>
              <a:t>The cell phone is an excellent example of finding an opportunity through a general need. People have always wanted to be able to communicate away from home in a convenient manner, and the cell phone filled this need.</a:t>
            </a:r>
          </a:p>
        </p:txBody>
      </p:sp>
      <p:pic>
        <p:nvPicPr>
          <p:cNvPr id="6152" name="Picture 8" descr="165,386 Old Cell Phone Stock Photos, Pictures &amp; Royalty-Free Images -  iStock | Vintage cell phone, Flip phone, Old cell phone screen">
            <a:extLst>
              <a:ext uri="{FF2B5EF4-FFF2-40B4-BE49-F238E27FC236}">
                <a16:creationId xmlns:a16="http://schemas.microsoft.com/office/drawing/2014/main" id="{45A07E10-A3FA-6E87-5CDA-6CFC67DC254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74" t="5812" r="3492" b="14954"/>
          <a:stretch/>
        </p:blipFill>
        <p:spPr bwMode="auto">
          <a:xfrm>
            <a:off x="3657599" y="4018547"/>
            <a:ext cx="5329989" cy="23220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25707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11" name="TextBox 10">
            <a:extLst>
              <a:ext uri="{FF2B5EF4-FFF2-40B4-BE49-F238E27FC236}">
                <a16:creationId xmlns:a16="http://schemas.microsoft.com/office/drawing/2014/main" id="{00C28682-1038-3C80-1C32-BF0CB354BD6D}"/>
              </a:ext>
            </a:extLst>
          </p:cNvPr>
          <p:cNvSpPr txBox="1"/>
          <p:nvPr/>
        </p:nvSpPr>
        <p:spPr>
          <a:xfrm>
            <a:off x="890337" y="1956712"/>
            <a:ext cx="10495546" cy="1631216"/>
          </a:xfrm>
          <a:prstGeom prst="rect">
            <a:avLst/>
          </a:prstGeom>
          <a:noFill/>
          <a:ln>
            <a:solidFill>
              <a:schemeClr val="accent6">
                <a:lumMod val="50000"/>
              </a:schemeClr>
            </a:solidFill>
          </a:ln>
        </p:spPr>
        <p:txBody>
          <a:bodyPr wrap="square">
            <a:spAutoFit/>
          </a:bodyPr>
          <a:lstStyle/>
          <a:p>
            <a:r>
              <a:rPr lang="en-GB" sz="2000" b="1" dirty="0"/>
              <a:t>Customer Service</a:t>
            </a:r>
          </a:p>
          <a:p>
            <a:pPr algn="just"/>
            <a:r>
              <a:rPr lang="en-GB" sz="2000" dirty="0"/>
              <a:t>Another great place to look for opportunities is within the realm of customer service in a pre-existing organization. It’s the easiest need to fill because it’s something that almost anyone can do. It doesn’t require a great deal of education, money, or training. All that is needed is the desire and will to serve others</a:t>
            </a:r>
            <a:r>
              <a:rPr lang="en-GB" sz="2000" b="1" dirty="0"/>
              <a:t>.</a:t>
            </a:r>
          </a:p>
        </p:txBody>
      </p:sp>
      <p:sp>
        <p:nvSpPr>
          <p:cNvPr id="14" name="TextBox 13">
            <a:extLst>
              <a:ext uri="{FF2B5EF4-FFF2-40B4-BE49-F238E27FC236}">
                <a16:creationId xmlns:a16="http://schemas.microsoft.com/office/drawing/2014/main" id="{E3569E41-E70E-C586-0562-E8B5F3D1ADA7}"/>
              </a:ext>
            </a:extLst>
          </p:cNvPr>
          <p:cNvSpPr txBox="1"/>
          <p:nvPr/>
        </p:nvSpPr>
        <p:spPr>
          <a:xfrm>
            <a:off x="1038725" y="4132235"/>
            <a:ext cx="10114547" cy="1015663"/>
          </a:xfrm>
          <a:prstGeom prst="rect">
            <a:avLst/>
          </a:prstGeom>
          <a:noFill/>
          <a:ln>
            <a:solidFill>
              <a:srgbClr val="C00000"/>
            </a:solidFill>
          </a:ln>
        </p:spPr>
        <p:txBody>
          <a:bodyPr wrap="square">
            <a:spAutoFit/>
          </a:bodyPr>
          <a:lstStyle/>
          <a:p>
            <a:pPr algn="just"/>
            <a:r>
              <a:rPr lang="en-GB" sz="2000" b="1" dirty="0"/>
              <a:t>Timing and Strategy</a:t>
            </a:r>
          </a:p>
          <a:p>
            <a:pPr algn="just"/>
            <a:r>
              <a:rPr lang="en-GB" sz="2000" dirty="0"/>
              <a:t>Timing is a crucial factor in making a strategy successful. Strategy is a goal accompanied by a plan to achieve it. Timing, as I define it, is “doing the right thing at the right time.”</a:t>
            </a:r>
          </a:p>
        </p:txBody>
      </p:sp>
    </p:spTree>
    <p:extLst>
      <p:ext uri="{BB962C8B-B14F-4D97-AF65-F5344CB8AC3E}">
        <p14:creationId xmlns:p14="http://schemas.microsoft.com/office/powerpoint/2010/main" val="23881491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3" name="TextBox 2">
            <a:extLst>
              <a:ext uri="{FF2B5EF4-FFF2-40B4-BE49-F238E27FC236}">
                <a16:creationId xmlns:a16="http://schemas.microsoft.com/office/drawing/2014/main" id="{4BBA838A-3CF7-DA0C-524E-122ECE61715E}"/>
              </a:ext>
            </a:extLst>
          </p:cNvPr>
          <p:cNvSpPr txBox="1"/>
          <p:nvPr/>
        </p:nvSpPr>
        <p:spPr>
          <a:xfrm>
            <a:off x="447174" y="1190143"/>
            <a:ext cx="11297652" cy="4225131"/>
          </a:xfrm>
          <a:prstGeom prst="rect">
            <a:avLst/>
          </a:prstGeom>
          <a:noFill/>
        </p:spPr>
        <p:txBody>
          <a:bodyPr wrap="square">
            <a:spAutoFit/>
          </a:bodyPr>
          <a:lstStyle/>
          <a:p>
            <a:pPr algn="just">
              <a:lnSpc>
                <a:spcPct val="150000"/>
              </a:lnSpc>
            </a:pPr>
            <a:r>
              <a:rPr lang="en-GB" sz="1900" dirty="0"/>
              <a:t>There’s no magic formula as to when the timing is right. The trick is in knowing and studying history, human behaviour, and your environment.</a:t>
            </a:r>
          </a:p>
          <a:p>
            <a:pPr algn="just">
              <a:lnSpc>
                <a:spcPct val="150000"/>
              </a:lnSpc>
            </a:pPr>
            <a:r>
              <a:rPr lang="en-GB" sz="1900" dirty="0"/>
              <a:t>Conversely, entrepreneurial leaders always have to be on the lookout for a “negative” convergence of timing and a need being met.</a:t>
            </a:r>
          </a:p>
          <a:p>
            <a:pPr algn="just">
              <a:lnSpc>
                <a:spcPct val="150000"/>
              </a:lnSpc>
            </a:pPr>
            <a:endParaRPr lang="en-GB" sz="500" dirty="0"/>
          </a:p>
          <a:p>
            <a:pPr algn="just">
              <a:lnSpc>
                <a:spcPct val="150000"/>
              </a:lnSpc>
            </a:pPr>
            <a:r>
              <a:rPr lang="en-GB" sz="1900" dirty="0"/>
              <a:t> In the late eighties, an owner of a video store said he was concerned about movies being available through cable. “Ange,” he said, “it’s just a matter of time before our stores will be out of business. I’m going to make as much money as I can and invest it somewhere else before this happens.” </a:t>
            </a:r>
          </a:p>
          <a:p>
            <a:pPr algn="just">
              <a:lnSpc>
                <a:spcPct val="150000"/>
              </a:lnSpc>
            </a:pPr>
            <a:endParaRPr lang="en-GB" sz="500" dirty="0"/>
          </a:p>
          <a:p>
            <a:pPr algn="just">
              <a:lnSpc>
                <a:spcPct val="150000"/>
              </a:lnSpc>
            </a:pPr>
            <a:r>
              <a:rPr lang="en-GB" sz="1900" dirty="0"/>
              <a:t>He nailed this: Netflix’s business model took a while to catch on, but once it did, it decimated “physical” video stores like Blockbuster, which closed all its stores on January 11, 2014.</a:t>
            </a:r>
          </a:p>
        </p:txBody>
      </p:sp>
      <p:sp>
        <p:nvSpPr>
          <p:cNvPr id="8" name="TextBox 7">
            <a:extLst>
              <a:ext uri="{FF2B5EF4-FFF2-40B4-BE49-F238E27FC236}">
                <a16:creationId xmlns:a16="http://schemas.microsoft.com/office/drawing/2014/main" id="{93ED471A-97AE-893B-E80D-CA78044F2141}"/>
              </a:ext>
            </a:extLst>
          </p:cNvPr>
          <p:cNvSpPr txBox="1"/>
          <p:nvPr/>
        </p:nvSpPr>
        <p:spPr>
          <a:xfrm>
            <a:off x="2517608" y="214698"/>
            <a:ext cx="6093994" cy="464871"/>
          </a:xfrm>
          <a:prstGeom prst="rect">
            <a:avLst/>
          </a:prstGeom>
          <a:noFill/>
        </p:spPr>
        <p:txBody>
          <a:bodyPr wrap="square">
            <a:spAutoFit/>
          </a:bodyPr>
          <a:lstStyle/>
          <a:p>
            <a:pPr algn="just">
              <a:lnSpc>
                <a:spcPct val="150000"/>
              </a:lnSpc>
            </a:pPr>
            <a:r>
              <a:rPr lang="en-GB" sz="1800" b="1" dirty="0">
                <a:solidFill>
                  <a:schemeClr val="bg1">
                    <a:lumMod val="95000"/>
                  </a:schemeClr>
                </a:solidFill>
              </a:rPr>
              <a:t>The Best-Case Scenario: When Strategy Meets Technology</a:t>
            </a:r>
          </a:p>
        </p:txBody>
      </p:sp>
    </p:spTree>
    <p:extLst>
      <p:ext uri="{BB962C8B-B14F-4D97-AF65-F5344CB8AC3E}">
        <p14:creationId xmlns:p14="http://schemas.microsoft.com/office/powerpoint/2010/main" val="11406784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3" name="TextBox 2">
            <a:extLst>
              <a:ext uri="{FF2B5EF4-FFF2-40B4-BE49-F238E27FC236}">
                <a16:creationId xmlns:a16="http://schemas.microsoft.com/office/drawing/2014/main" id="{4BBA838A-3CF7-DA0C-524E-122ECE61715E}"/>
              </a:ext>
            </a:extLst>
          </p:cNvPr>
          <p:cNvSpPr txBox="1"/>
          <p:nvPr/>
        </p:nvSpPr>
        <p:spPr>
          <a:xfrm>
            <a:off x="707312" y="1846246"/>
            <a:ext cx="7089152" cy="2251065"/>
          </a:xfrm>
          <a:prstGeom prst="rect">
            <a:avLst/>
          </a:prstGeom>
          <a:noFill/>
        </p:spPr>
        <p:txBody>
          <a:bodyPr wrap="square">
            <a:spAutoFit/>
          </a:bodyPr>
          <a:lstStyle/>
          <a:p>
            <a:pPr algn="just">
              <a:lnSpc>
                <a:spcPct val="150000"/>
              </a:lnSpc>
            </a:pPr>
            <a:r>
              <a:rPr lang="en-GB" sz="2400" dirty="0"/>
              <a:t>A few months ago, Apple made it so that prediction thirty years ago finally came true: people are talking into their watches. As they say, the world is a-changing, which leads us to our next area to search: change.</a:t>
            </a:r>
          </a:p>
        </p:txBody>
      </p:sp>
      <p:pic>
        <p:nvPicPr>
          <p:cNvPr id="3074" name="Picture 2" descr="Buy Apple Watch Hermès - Apple (UK)">
            <a:extLst>
              <a:ext uri="{FF2B5EF4-FFF2-40B4-BE49-F238E27FC236}">
                <a16:creationId xmlns:a16="http://schemas.microsoft.com/office/drawing/2014/main" id="{3B5DB851-04BB-7D24-0986-FC3D029F40C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0140" r="7502"/>
          <a:stretch/>
        </p:blipFill>
        <p:spPr bwMode="auto">
          <a:xfrm>
            <a:off x="8395034" y="1553327"/>
            <a:ext cx="2638926" cy="33909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93ED471A-97AE-893B-E80D-CA78044F2141}"/>
              </a:ext>
            </a:extLst>
          </p:cNvPr>
          <p:cNvSpPr txBox="1"/>
          <p:nvPr/>
        </p:nvSpPr>
        <p:spPr>
          <a:xfrm>
            <a:off x="2517608" y="214698"/>
            <a:ext cx="6093994" cy="464871"/>
          </a:xfrm>
          <a:prstGeom prst="rect">
            <a:avLst/>
          </a:prstGeom>
          <a:noFill/>
        </p:spPr>
        <p:txBody>
          <a:bodyPr wrap="square">
            <a:spAutoFit/>
          </a:bodyPr>
          <a:lstStyle/>
          <a:p>
            <a:pPr algn="just">
              <a:lnSpc>
                <a:spcPct val="150000"/>
              </a:lnSpc>
            </a:pPr>
            <a:r>
              <a:rPr lang="en-GB" sz="1800" b="1" dirty="0">
                <a:solidFill>
                  <a:schemeClr val="bg1">
                    <a:lumMod val="95000"/>
                  </a:schemeClr>
                </a:solidFill>
              </a:rPr>
              <a:t>The Best-Case Scenario: When Strategy Meets Technology</a:t>
            </a:r>
          </a:p>
        </p:txBody>
      </p:sp>
    </p:spTree>
    <p:extLst>
      <p:ext uri="{BB962C8B-B14F-4D97-AF65-F5344CB8AC3E}">
        <p14:creationId xmlns:p14="http://schemas.microsoft.com/office/powerpoint/2010/main" val="30623700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6" name="TextBox 5">
            <a:extLst>
              <a:ext uri="{FF2B5EF4-FFF2-40B4-BE49-F238E27FC236}">
                <a16:creationId xmlns:a16="http://schemas.microsoft.com/office/drawing/2014/main" id="{01C6BE3D-E1EC-CAE8-69B8-2967ACD01979}"/>
              </a:ext>
            </a:extLst>
          </p:cNvPr>
          <p:cNvSpPr txBox="1"/>
          <p:nvPr/>
        </p:nvSpPr>
        <p:spPr>
          <a:xfrm>
            <a:off x="1183106" y="1498189"/>
            <a:ext cx="9982198" cy="1631216"/>
          </a:xfrm>
          <a:prstGeom prst="rect">
            <a:avLst/>
          </a:prstGeom>
          <a:noFill/>
          <a:ln>
            <a:solidFill>
              <a:schemeClr val="accent1"/>
            </a:solidFill>
          </a:ln>
        </p:spPr>
        <p:txBody>
          <a:bodyPr wrap="square">
            <a:spAutoFit/>
          </a:bodyPr>
          <a:lstStyle/>
          <a:p>
            <a:pPr algn="just"/>
            <a:r>
              <a:rPr lang="en-GB" sz="2000" b="1" dirty="0"/>
              <a:t>Changes = Opportunity</a:t>
            </a:r>
          </a:p>
          <a:p>
            <a:pPr algn="just"/>
            <a:r>
              <a:rPr lang="en-GB" sz="2000" dirty="0"/>
              <a:t>Change is perhaps the most “constant” place to seek a commercially viable opportunity. certain changes tend to yield more entrepreneurial opportunities than most. They include demographic changes, societal “changes in perception,” and “disruptive” changes, including new technologies and worldwide areas of instability.</a:t>
            </a:r>
          </a:p>
        </p:txBody>
      </p:sp>
      <p:sp>
        <p:nvSpPr>
          <p:cNvPr id="8" name="TextBox 7">
            <a:extLst>
              <a:ext uri="{FF2B5EF4-FFF2-40B4-BE49-F238E27FC236}">
                <a16:creationId xmlns:a16="http://schemas.microsoft.com/office/drawing/2014/main" id="{66201921-86C9-4D1C-1B9D-C6935ECFEE84}"/>
              </a:ext>
            </a:extLst>
          </p:cNvPr>
          <p:cNvSpPr txBox="1"/>
          <p:nvPr/>
        </p:nvSpPr>
        <p:spPr>
          <a:xfrm>
            <a:off x="1219201" y="3429000"/>
            <a:ext cx="9946103" cy="2246769"/>
          </a:xfrm>
          <a:prstGeom prst="rect">
            <a:avLst/>
          </a:prstGeom>
          <a:noFill/>
          <a:ln>
            <a:solidFill>
              <a:srgbClr val="C00000"/>
            </a:solidFill>
          </a:ln>
        </p:spPr>
        <p:txBody>
          <a:bodyPr wrap="square">
            <a:spAutoFit/>
          </a:bodyPr>
          <a:lstStyle/>
          <a:p>
            <a:pPr algn="just"/>
            <a:r>
              <a:rPr lang="en-GB" sz="2000" b="1" dirty="0"/>
              <a:t>Demographic Changes</a:t>
            </a:r>
          </a:p>
          <a:p>
            <a:pPr algn="just"/>
            <a:r>
              <a:rPr lang="en-GB" sz="2000" dirty="0"/>
              <a:t>Demographic shifts in our population can create significant problems for society and tremendous opportunities for entrepreneurs. The aging US population, for example, is creating many opportunities for entrepreneurs in the health-care market. The federal government provided $40 billion in incentives for health-care providers to convert to meaningful electronic records. Companies assisting in this transition have found a great deal of new business.</a:t>
            </a:r>
          </a:p>
        </p:txBody>
      </p:sp>
    </p:spTree>
    <p:extLst>
      <p:ext uri="{BB962C8B-B14F-4D97-AF65-F5344CB8AC3E}">
        <p14:creationId xmlns:p14="http://schemas.microsoft.com/office/powerpoint/2010/main" val="26491017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10" name="TextBox 9">
            <a:extLst>
              <a:ext uri="{FF2B5EF4-FFF2-40B4-BE49-F238E27FC236}">
                <a16:creationId xmlns:a16="http://schemas.microsoft.com/office/drawing/2014/main" id="{2F42C41D-E728-7639-7878-A91CE138483D}"/>
              </a:ext>
            </a:extLst>
          </p:cNvPr>
          <p:cNvSpPr txBox="1"/>
          <p:nvPr/>
        </p:nvSpPr>
        <p:spPr>
          <a:xfrm>
            <a:off x="964029" y="1456111"/>
            <a:ext cx="9686423" cy="2246769"/>
          </a:xfrm>
          <a:prstGeom prst="rect">
            <a:avLst/>
          </a:prstGeom>
          <a:noFill/>
          <a:ln>
            <a:solidFill>
              <a:schemeClr val="accent6">
                <a:lumMod val="75000"/>
              </a:schemeClr>
            </a:solidFill>
          </a:ln>
        </p:spPr>
        <p:txBody>
          <a:bodyPr wrap="square">
            <a:spAutoFit/>
          </a:bodyPr>
          <a:lstStyle/>
          <a:p>
            <a:r>
              <a:rPr lang="en-GB" sz="2000" b="1" dirty="0"/>
              <a:t>Changes in Perception</a:t>
            </a:r>
          </a:p>
          <a:p>
            <a:r>
              <a:rPr lang="en-GB" sz="2000" dirty="0"/>
              <a:t>Closely related to demographic shifts are changes in perception. One only has to watch the morning TV news shows to see how a change in perception has impacted a whole industry. Until recently, women weren’t seen as credible hosts of morning shows or network nightly news programs.</a:t>
            </a:r>
          </a:p>
          <a:p>
            <a:r>
              <a:rPr lang="en-GB" sz="2000" dirty="0"/>
              <a:t>There also weren’t a heck of lot of women entrepreneurs, and now we have a host of them, including the incredible Oprah.</a:t>
            </a:r>
          </a:p>
        </p:txBody>
      </p:sp>
      <p:sp>
        <p:nvSpPr>
          <p:cNvPr id="2" name="TextBox 1">
            <a:extLst>
              <a:ext uri="{FF2B5EF4-FFF2-40B4-BE49-F238E27FC236}">
                <a16:creationId xmlns:a16="http://schemas.microsoft.com/office/drawing/2014/main" id="{382C8CB3-7B38-E471-74D8-8A1E1FEABFF7}"/>
              </a:ext>
            </a:extLst>
          </p:cNvPr>
          <p:cNvSpPr txBox="1"/>
          <p:nvPr/>
        </p:nvSpPr>
        <p:spPr>
          <a:xfrm>
            <a:off x="964029" y="4078450"/>
            <a:ext cx="9686423" cy="1323439"/>
          </a:xfrm>
          <a:prstGeom prst="rect">
            <a:avLst/>
          </a:prstGeom>
          <a:noFill/>
          <a:ln>
            <a:solidFill>
              <a:srgbClr val="FF0000"/>
            </a:solidFill>
          </a:ln>
        </p:spPr>
        <p:txBody>
          <a:bodyPr wrap="square">
            <a:spAutoFit/>
          </a:bodyPr>
          <a:lstStyle/>
          <a:p>
            <a:r>
              <a:rPr lang="en-GB" sz="2000" b="1" dirty="0"/>
              <a:t>Changes Resulting from National and Worldwide Instability</a:t>
            </a:r>
          </a:p>
          <a:p>
            <a:r>
              <a:rPr lang="en-GB" sz="2000" dirty="0"/>
              <a:t>On a macro level, unexpected change that’s causing a serious problem for the general public can be an excellent way to capitalize on an entrepreneurial opportunity. Ideally, this should be a change that’s receiving a great deal of publicity.</a:t>
            </a:r>
          </a:p>
        </p:txBody>
      </p:sp>
    </p:spTree>
    <p:extLst>
      <p:ext uri="{BB962C8B-B14F-4D97-AF65-F5344CB8AC3E}">
        <p14:creationId xmlns:p14="http://schemas.microsoft.com/office/powerpoint/2010/main" val="37248937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6" name="TextBox 5">
            <a:extLst>
              <a:ext uri="{FF2B5EF4-FFF2-40B4-BE49-F238E27FC236}">
                <a16:creationId xmlns:a16="http://schemas.microsoft.com/office/drawing/2014/main" id="{80B90B4E-3FE7-37C4-E5AA-0698AEF5DF17}"/>
              </a:ext>
            </a:extLst>
          </p:cNvPr>
          <p:cNvSpPr txBox="1"/>
          <p:nvPr/>
        </p:nvSpPr>
        <p:spPr>
          <a:xfrm>
            <a:off x="818149" y="1329194"/>
            <a:ext cx="8987588" cy="4199611"/>
          </a:xfrm>
          <a:prstGeom prst="rect">
            <a:avLst/>
          </a:prstGeom>
          <a:noFill/>
          <a:ln>
            <a:noFill/>
          </a:ln>
        </p:spPr>
        <p:txBody>
          <a:bodyPr wrap="square">
            <a:spAutoFit/>
          </a:bodyPr>
          <a:lstStyle/>
          <a:p>
            <a:pPr>
              <a:lnSpc>
                <a:spcPct val="150000"/>
              </a:lnSpc>
            </a:pPr>
            <a:r>
              <a:rPr lang="en-GB" sz="2000" dirty="0"/>
              <a:t>In searching for a commercially viable opportunity, beware of trying to “solve” a “problem” that doesn’t necessarily need solving. In 1985, Coca-Cola announced that they were changing their original formula and introducing “New Coke” instead. Almost immediately, consumers expressed their outrage. After only seventy-nine days Coca-Cola brought back the old formula, which the company rebranded as “Coca-Cola Classic.” In just two days after the announcement of Coca-Cola Classic, the company received 31,600 hotline calls reassuring them that they’d made the right decision. This should have been all the proof Coke needed to understand that there never was a problem.</a:t>
            </a:r>
          </a:p>
        </p:txBody>
      </p:sp>
      <p:pic>
        <p:nvPicPr>
          <p:cNvPr id="7" name="Picture 6">
            <a:extLst>
              <a:ext uri="{FF2B5EF4-FFF2-40B4-BE49-F238E27FC236}">
                <a16:creationId xmlns:a16="http://schemas.microsoft.com/office/drawing/2014/main" id="{363AAE51-DC6A-4492-FAA3-F072B7C2567C}"/>
              </a:ext>
            </a:extLst>
          </p:cNvPr>
          <p:cNvPicPr>
            <a:picLocks noChangeAspect="1"/>
          </p:cNvPicPr>
          <p:nvPr/>
        </p:nvPicPr>
        <p:blipFill rotWithShape="1">
          <a:blip r:embed="rId3"/>
          <a:srcRect l="31378" t="11228" r="22514"/>
          <a:stretch/>
        </p:blipFill>
        <p:spPr>
          <a:xfrm>
            <a:off x="9636565" y="279459"/>
            <a:ext cx="2430380" cy="6087979"/>
          </a:xfrm>
          <a:prstGeom prst="rect">
            <a:avLst/>
          </a:prstGeom>
        </p:spPr>
      </p:pic>
      <p:sp>
        <p:nvSpPr>
          <p:cNvPr id="9" name="TextBox 8">
            <a:extLst>
              <a:ext uri="{FF2B5EF4-FFF2-40B4-BE49-F238E27FC236}">
                <a16:creationId xmlns:a16="http://schemas.microsoft.com/office/drawing/2014/main" id="{42713A3A-432F-E04F-6B6E-BBC8D4DA7891}"/>
              </a:ext>
            </a:extLst>
          </p:cNvPr>
          <p:cNvSpPr txBox="1"/>
          <p:nvPr/>
        </p:nvSpPr>
        <p:spPr>
          <a:xfrm>
            <a:off x="2810376" y="279459"/>
            <a:ext cx="6093994" cy="506292"/>
          </a:xfrm>
          <a:prstGeom prst="rect">
            <a:avLst/>
          </a:prstGeom>
          <a:noFill/>
        </p:spPr>
        <p:txBody>
          <a:bodyPr wrap="square">
            <a:spAutoFit/>
          </a:bodyPr>
          <a:lstStyle/>
          <a:p>
            <a:pPr>
              <a:lnSpc>
                <a:spcPct val="150000"/>
              </a:lnSpc>
            </a:pPr>
            <a:r>
              <a:rPr lang="en-GB" sz="2000" b="1" dirty="0">
                <a:solidFill>
                  <a:schemeClr val="bg1">
                    <a:lumMod val="95000"/>
                  </a:schemeClr>
                </a:solidFill>
              </a:rPr>
              <a:t>Solving Problems That Don’t Exist</a:t>
            </a:r>
          </a:p>
        </p:txBody>
      </p:sp>
    </p:spTree>
    <p:extLst>
      <p:ext uri="{BB962C8B-B14F-4D97-AF65-F5344CB8AC3E}">
        <p14:creationId xmlns:p14="http://schemas.microsoft.com/office/powerpoint/2010/main" val="18067407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3" name="TextBox 2">
            <a:extLst>
              <a:ext uri="{FF2B5EF4-FFF2-40B4-BE49-F238E27FC236}">
                <a16:creationId xmlns:a16="http://schemas.microsoft.com/office/drawing/2014/main" id="{613D5685-ACBE-D152-0F0E-2C70ABC7B596}"/>
              </a:ext>
            </a:extLst>
          </p:cNvPr>
          <p:cNvSpPr txBox="1"/>
          <p:nvPr/>
        </p:nvSpPr>
        <p:spPr>
          <a:xfrm>
            <a:off x="893344" y="1564702"/>
            <a:ext cx="10271961" cy="3016210"/>
          </a:xfrm>
          <a:prstGeom prst="rect">
            <a:avLst/>
          </a:prstGeom>
          <a:noFill/>
          <a:ln>
            <a:solidFill>
              <a:srgbClr val="002060"/>
            </a:solidFill>
          </a:ln>
        </p:spPr>
        <p:txBody>
          <a:bodyPr wrap="square">
            <a:spAutoFit/>
          </a:bodyPr>
          <a:lstStyle/>
          <a:p>
            <a:r>
              <a:rPr lang="en-GB" sz="1900" b="1" dirty="0"/>
              <a:t>Disruption</a:t>
            </a:r>
          </a:p>
          <a:p>
            <a:r>
              <a:rPr lang="en-GB" sz="1900" dirty="0"/>
              <a:t>The concept of “disruptive” technology certainly isn’t new in the field of entrepreneurship. In his 1942 book Capitalism, Socialism, and Democracy, the great economist Joseph A. Schumpeter wrote:</a:t>
            </a:r>
          </a:p>
          <a:p>
            <a:r>
              <a:rPr lang="en-GB" sz="1900" dirty="0"/>
              <a:t>Innovation by the entrepreneur leads to gales of creative destruction as innovations cause old inventories, ideas, technologies, skills, and equipment to become obsolete.</a:t>
            </a:r>
          </a:p>
          <a:p>
            <a:r>
              <a:rPr lang="en-GB" sz="1900" dirty="0"/>
              <a:t>Even if you’re the market leader, “attacking yourself before your competitors do” is an excellent defensive strategy.</a:t>
            </a:r>
          </a:p>
          <a:p>
            <a:endParaRPr lang="en-GB" sz="1900" dirty="0"/>
          </a:p>
          <a:p>
            <a:r>
              <a:rPr lang="en-GB" sz="1900" dirty="0"/>
              <a:t> Introducing new products, or better versions of existing products and services, even if you’re the market leader, will beat your competition to the punch.</a:t>
            </a:r>
          </a:p>
        </p:txBody>
      </p:sp>
      <p:sp>
        <p:nvSpPr>
          <p:cNvPr id="6" name="TextBox 5">
            <a:extLst>
              <a:ext uri="{FF2B5EF4-FFF2-40B4-BE49-F238E27FC236}">
                <a16:creationId xmlns:a16="http://schemas.microsoft.com/office/drawing/2014/main" id="{BE1089C5-7EC3-85F6-F500-5A60C7447A72}"/>
              </a:ext>
            </a:extLst>
          </p:cNvPr>
          <p:cNvSpPr txBox="1"/>
          <p:nvPr/>
        </p:nvSpPr>
        <p:spPr>
          <a:xfrm>
            <a:off x="1555082" y="5217989"/>
            <a:ext cx="9610223" cy="677108"/>
          </a:xfrm>
          <a:prstGeom prst="rect">
            <a:avLst/>
          </a:prstGeom>
          <a:noFill/>
          <a:ln>
            <a:solidFill>
              <a:srgbClr val="002060"/>
            </a:solidFill>
          </a:ln>
        </p:spPr>
        <p:txBody>
          <a:bodyPr wrap="square">
            <a:spAutoFit/>
          </a:bodyPr>
          <a:lstStyle/>
          <a:p>
            <a:r>
              <a:rPr lang="en-GB" sz="1900" b="1" dirty="0"/>
              <a:t>“Never Buy a Business You Don’t Understand”</a:t>
            </a:r>
          </a:p>
          <a:p>
            <a:r>
              <a:rPr lang="en-GB" sz="1900" dirty="0"/>
              <a:t>“ never buy a business that you don’t understand, because you’ll go broke before you learn it.”</a:t>
            </a:r>
          </a:p>
        </p:txBody>
      </p:sp>
    </p:spTree>
    <p:extLst>
      <p:ext uri="{BB962C8B-B14F-4D97-AF65-F5344CB8AC3E}">
        <p14:creationId xmlns:p14="http://schemas.microsoft.com/office/powerpoint/2010/main" val="42111235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pic>
        <p:nvPicPr>
          <p:cNvPr id="5122" name="Picture 2" descr="Rollaboard: A Brief History of Rolling Luggage | Travelpro">
            <a:extLst>
              <a:ext uri="{FF2B5EF4-FFF2-40B4-BE49-F238E27FC236}">
                <a16:creationId xmlns:a16="http://schemas.microsoft.com/office/drawing/2014/main" id="{8C9907B5-CD26-80AC-823D-C5720B6E807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3873" r="10115"/>
          <a:stretch/>
        </p:blipFill>
        <p:spPr bwMode="auto">
          <a:xfrm>
            <a:off x="9288380" y="1362697"/>
            <a:ext cx="2461004" cy="407280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E65215F-2DA5-44DF-625B-D80A06BA0749}"/>
              </a:ext>
            </a:extLst>
          </p:cNvPr>
          <p:cNvSpPr txBox="1"/>
          <p:nvPr/>
        </p:nvSpPr>
        <p:spPr>
          <a:xfrm>
            <a:off x="346364" y="1362696"/>
            <a:ext cx="8768103" cy="4204356"/>
          </a:xfrm>
          <a:prstGeom prst="rect">
            <a:avLst/>
          </a:prstGeom>
          <a:noFill/>
          <a:ln>
            <a:solidFill>
              <a:srgbClr val="00B0F0"/>
            </a:solidFill>
          </a:ln>
        </p:spPr>
        <p:txBody>
          <a:bodyPr wrap="square">
            <a:spAutoFit/>
          </a:bodyPr>
          <a:lstStyle/>
          <a:p>
            <a:pPr algn="just">
              <a:lnSpc>
                <a:spcPct val="150000"/>
              </a:lnSpc>
            </a:pPr>
            <a:r>
              <a:rPr lang="en-GB" dirty="0"/>
              <a:t>you might wonder if you have to be business-savvy or a marketing expert in order to find a commercially viable problem to solve. The answer is a resounding no.</a:t>
            </a:r>
          </a:p>
          <a:p>
            <a:pPr algn="just">
              <a:lnSpc>
                <a:spcPct val="150000"/>
              </a:lnSpc>
            </a:pPr>
            <a:endParaRPr lang="en-GB" dirty="0"/>
          </a:p>
          <a:p>
            <a:pPr algn="just">
              <a:lnSpc>
                <a:spcPct val="150000"/>
              </a:lnSpc>
            </a:pPr>
            <a:r>
              <a:rPr lang="en-GB" dirty="0"/>
              <a:t>To prove this point, let’s take a look at how wheels ended up on luggage. Although wheels have been around for thousands of years, they didn’t appear on luggage in their current form until 1987, when a Northwest Airlines pilot named Bob Plath was tired of lugging his heavy overnight bag and flight bag through airports around the world. Being a creative kind of guy, Plath spent weekends working on a wheeled “pilot” bag in his garage.</a:t>
            </a:r>
          </a:p>
          <a:p>
            <a:pPr algn="just">
              <a:lnSpc>
                <a:spcPct val="150000"/>
              </a:lnSpc>
            </a:pPr>
            <a:r>
              <a:rPr lang="en-GB" dirty="0"/>
              <a:t>The result of his efforts was to attach two wheels and a long handle to a suitcase that rolled upright</a:t>
            </a:r>
          </a:p>
        </p:txBody>
      </p:sp>
      <p:sp>
        <p:nvSpPr>
          <p:cNvPr id="6" name="TextBox 5">
            <a:extLst>
              <a:ext uri="{FF2B5EF4-FFF2-40B4-BE49-F238E27FC236}">
                <a16:creationId xmlns:a16="http://schemas.microsoft.com/office/drawing/2014/main" id="{3372D93D-73F5-9D79-A2F8-E155E8384ADB}"/>
              </a:ext>
            </a:extLst>
          </p:cNvPr>
          <p:cNvSpPr txBox="1"/>
          <p:nvPr/>
        </p:nvSpPr>
        <p:spPr>
          <a:xfrm>
            <a:off x="2586789" y="349899"/>
            <a:ext cx="6172200" cy="369332"/>
          </a:xfrm>
          <a:prstGeom prst="rect">
            <a:avLst/>
          </a:prstGeom>
          <a:noFill/>
        </p:spPr>
        <p:txBody>
          <a:bodyPr wrap="square">
            <a:spAutoFit/>
          </a:bodyPr>
          <a:lstStyle/>
          <a:p>
            <a:r>
              <a:rPr lang="en-GB" b="1" dirty="0">
                <a:solidFill>
                  <a:schemeClr val="bg1">
                    <a:lumMod val="95000"/>
                  </a:schemeClr>
                </a:solidFill>
              </a:rPr>
              <a:t>How Much Do I Need to Know?</a:t>
            </a:r>
          </a:p>
        </p:txBody>
      </p:sp>
    </p:spTree>
    <p:extLst>
      <p:ext uri="{BB962C8B-B14F-4D97-AF65-F5344CB8AC3E}">
        <p14:creationId xmlns:p14="http://schemas.microsoft.com/office/powerpoint/2010/main" val="34640196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pic>
        <p:nvPicPr>
          <p:cNvPr id="5122" name="Picture 2" descr="Rollaboard: A Brief History of Rolling Luggage | Travelpro">
            <a:extLst>
              <a:ext uri="{FF2B5EF4-FFF2-40B4-BE49-F238E27FC236}">
                <a16:creationId xmlns:a16="http://schemas.microsoft.com/office/drawing/2014/main" id="{8C9907B5-CD26-80AC-823D-C5720B6E807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3873" r="10115"/>
          <a:stretch/>
        </p:blipFill>
        <p:spPr bwMode="auto">
          <a:xfrm>
            <a:off x="8994151" y="1466415"/>
            <a:ext cx="2731169" cy="423131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E65215F-2DA5-44DF-625B-D80A06BA0749}"/>
              </a:ext>
            </a:extLst>
          </p:cNvPr>
          <p:cNvSpPr txBox="1"/>
          <p:nvPr/>
        </p:nvSpPr>
        <p:spPr>
          <a:xfrm>
            <a:off x="680789" y="1466415"/>
            <a:ext cx="7849602" cy="1429622"/>
          </a:xfrm>
          <a:prstGeom prst="rect">
            <a:avLst/>
          </a:prstGeom>
          <a:noFill/>
          <a:ln>
            <a:solidFill>
              <a:srgbClr val="00B0F0"/>
            </a:solidFill>
          </a:ln>
        </p:spPr>
        <p:txBody>
          <a:bodyPr wrap="square">
            <a:spAutoFit/>
          </a:bodyPr>
          <a:lstStyle/>
          <a:p>
            <a:pPr algn="just">
              <a:lnSpc>
                <a:spcPct val="150000"/>
              </a:lnSpc>
            </a:pPr>
            <a:r>
              <a:rPr lang="en-GB" sz="2000" dirty="0"/>
              <a:t>Mr Plath initially sold his creations to his fellow crewmembers. But when everyday travellers saw flight attendants striding easily through airports with their “Rollaboards” in tow, a new way to carry luggage was created.</a:t>
            </a:r>
          </a:p>
        </p:txBody>
      </p:sp>
      <p:sp>
        <p:nvSpPr>
          <p:cNvPr id="6" name="TextBox 5">
            <a:extLst>
              <a:ext uri="{FF2B5EF4-FFF2-40B4-BE49-F238E27FC236}">
                <a16:creationId xmlns:a16="http://schemas.microsoft.com/office/drawing/2014/main" id="{3372D93D-73F5-9D79-A2F8-E155E8384ADB}"/>
              </a:ext>
            </a:extLst>
          </p:cNvPr>
          <p:cNvSpPr txBox="1"/>
          <p:nvPr/>
        </p:nvSpPr>
        <p:spPr>
          <a:xfrm>
            <a:off x="2586789" y="349899"/>
            <a:ext cx="6172200" cy="369332"/>
          </a:xfrm>
          <a:prstGeom prst="rect">
            <a:avLst/>
          </a:prstGeom>
          <a:noFill/>
        </p:spPr>
        <p:txBody>
          <a:bodyPr wrap="square">
            <a:spAutoFit/>
          </a:bodyPr>
          <a:lstStyle/>
          <a:p>
            <a:r>
              <a:rPr lang="en-GB" b="1" dirty="0">
                <a:solidFill>
                  <a:schemeClr val="bg1">
                    <a:lumMod val="95000"/>
                  </a:schemeClr>
                </a:solidFill>
              </a:rPr>
              <a:t>How Much Do I Need to Know?</a:t>
            </a:r>
          </a:p>
        </p:txBody>
      </p:sp>
      <p:sp>
        <p:nvSpPr>
          <p:cNvPr id="8" name="TextBox 7">
            <a:extLst>
              <a:ext uri="{FF2B5EF4-FFF2-40B4-BE49-F238E27FC236}">
                <a16:creationId xmlns:a16="http://schemas.microsoft.com/office/drawing/2014/main" id="{ED6F4F46-9CD2-1117-C89D-0AA8475E095C}"/>
              </a:ext>
            </a:extLst>
          </p:cNvPr>
          <p:cNvSpPr txBox="1"/>
          <p:nvPr/>
        </p:nvSpPr>
        <p:spPr>
          <a:xfrm>
            <a:off x="680789" y="3344776"/>
            <a:ext cx="7981950" cy="2352952"/>
          </a:xfrm>
          <a:prstGeom prst="rect">
            <a:avLst/>
          </a:prstGeom>
          <a:noFill/>
          <a:ln>
            <a:solidFill>
              <a:srgbClr val="00B0F0"/>
            </a:solidFill>
          </a:ln>
        </p:spPr>
        <p:txBody>
          <a:bodyPr wrap="square">
            <a:spAutoFit/>
          </a:bodyPr>
          <a:lstStyle/>
          <a:p>
            <a:pPr>
              <a:lnSpc>
                <a:spcPct val="150000"/>
              </a:lnSpc>
            </a:pPr>
            <a:r>
              <a:rPr lang="en-GB" sz="2000" dirty="0"/>
              <a:t>Mr. Plath’s understanding of the user was a very good reason why he was successful. His company, </a:t>
            </a:r>
            <a:r>
              <a:rPr lang="en-GB" sz="2000" dirty="0" err="1"/>
              <a:t>Travelpro</a:t>
            </a:r>
            <a:r>
              <a:rPr lang="en-GB" sz="2000" dirty="0"/>
              <a:t>, enjoyed first-year sales around $1.5 million. Within a few years, Mr. Plath left the flying to others and held fifteen patents on a diverse line of rolling luggage. By 2003 </a:t>
            </a:r>
            <a:r>
              <a:rPr lang="en-GB" sz="2000" dirty="0" err="1"/>
              <a:t>Travelpro’s</a:t>
            </a:r>
            <a:r>
              <a:rPr lang="en-GB" sz="2000" dirty="0"/>
              <a:t> annual sales reached $45 million.</a:t>
            </a:r>
          </a:p>
        </p:txBody>
      </p:sp>
    </p:spTree>
    <p:extLst>
      <p:ext uri="{BB962C8B-B14F-4D97-AF65-F5344CB8AC3E}">
        <p14:creationId xmlns:p14="http://schemas.microsoft.com/office/powerpoint/2010/main" val="18554717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3" name="TextBox 2">
            <a:extLst>
              <a:ext uri="{FF2B5EF4-FFF2-40B4-BE49-F238E27FC236}">
                <a16:creationId xmlns:a16="http://schemas.microsoft.com/office/drawing/2014/main" id="{319B627A-B44B-01F0-0CB3-FA49E3BFDB12}"/>
              </a:ext>
            </a:extLst>
          </p:cNvPr>
          <p:cNvSpPr txBox="1"/>
          <p:nvPr/>
        </p:nvSpPr>
        <p:spPr>
          <a:xfrm>
            <a:off x="2637924" y="323394"/>
            <a:ext cx="6093994" cy="369332"/>
          </a:xfrm>
          <a:prstGeom prst="rect">
            <a:avLst/>
          </a:prstGeom>
          <a:noFill/>
        </p:spPr>
        <p:txBody>
          <a:bodyPr wrap="square">
            <a:spAutoFit/>
          </a:bodyPr>
          <a:lstStyle/>
          <a:p>
            <a:r>
              <a:rPr lang="en-GB" b="1" dirty="0">
                <a:solidFill>
                  <a:schemeClr val="bg1">
                    <a:lumMod val="95000"/>
                  </a:schemeClr>
                </a:solidFill>
              </a:rPr>
              <a:t>Making Something Out of Nothing Is “Special”</a:t>
            </a:r>
          </a:p>
        </p:txBody>
      </p:sp>
      <p:sp>
        <p:nvSpPr>
          <p:cNvPr id="6" name="TextBox 5">
            <a:extLst>
              <a:ext uri="{FF2B5EF4-FFF2-40B4-BE49-F238E27FC236}">
                <a16:creationId xmlns:a16="http://schemas.microsoft.com/office/drawing/2014/main" id="{82576BEC-0732-2A68-1E2F-71A27DF5A861}"/>
              </a:ext>
            </a:extLst>
          </p:cNvPr>
          <p:cNvSpPr txBox="1"/>
          <p:nvPr/>
        </p:nvSpPr>
        <p:spPr>
          <a:xfrm>
            <a:off x="619628" y="1276024"/>
            <a:ext cx="6093994" cy="4432880"/>
          </a:xfrm>
          <a:prstGeom prst="rect">
            <a:avLst/>
          </a:prstGeom>
          <a:noFill/>
          <a:ln>
            <a:solidFill>
              <a:schemeClr val="accent2">
                <a:lumMod val="75000"/>
              </a:schemeClr>
            </a:solidFill>
          </a:ln>
        </p:spPr>
        <p:txBody>
          <a:bodyPr wrap="square">
            <a:spAutoFit/>
          </a:bodyPr>
          <a:lstStyle/>
          <a:p>
            <a:pPr>
              <a:lnSpc>
                <a:spcPct val="150000"/>
              </a:lnSpc>
            </a:pPr>
            <a:r>
              <a:rPr lang="en-GB" sz="1900" dirty="0"/>
              <a:t>Mr. Plath and L. L. Bean were successful by making existing products better with new technology and materials. Creating products and services with large budgets and organizations is fine and beneficial, but creating something with scarce resources and no special technology is considerably more difficult—and special, in an entrepreneurial sense.</a:t>
            </a:r>
          </a:p>
          <a:p>
            <a:pPr>
              <a:lnSpc>
                <a:spcPct val="150000"/>
              </a:lnSpc>
            </a:pPr>
            <a:r>
              <a:rPr lang="en-GB" sz="1900" dirty="0"/>
              <a:t>This is what David (“Dave”) </a:t>
            </a:r>
            <a:r>
              <a:rPr lang="en-GB" sz="1900" dirty="0" err="1"/>
              <a:t>Maione</a:t>
            </a:r>
            <a:r>
              <a:rPr lang="en-GB" sz="1900" dirty="0"/>
              <a:t>, CEO of Night Shift, a commercial cleaning company, managed to do with the help of his brother and partner, Anthony (“Tony”). </a:t>
            </a:r>
          </a:p>
        </p:txBody>
      </p:sp>
      <p:pic>
        <p:nvPicPr>
          <p:cNvPr id="7174" name="Picture 6">
            <a:extLst>
              <a:ext uri="{FF2B5EF4-FFF2-40B4-BE49-F238E27FC236}">
                <a16:creationId xmlns:a16="http://schemas.microsoft.com/office/drawing/2014/main" id="{1549D910-8789-6DCC-2F0B-5FF683D3FD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2196" y="1949454"/>
            <a:ext cx="4938302" cy="29590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45491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3" name="TextBox 2">
            <a:extLst>
              <a:ext uri="{FF2B5EF4-FFF2-40B4-BE49-F238E27FC236}">
                <a16:creationId xmlns:a16="http://schemas.microsoft.com/office/drawing/2014/main" id="{319B627A-B44B-01F0-0CB3-FA49E3BFDB12}"/>
              </a:ext>
            </a:extLst>
          </p:cNvPr>
          <p:cNvSpPr txBox="1"/>
          <p:nvPr/>
        </p:nvSpPr>
        <p:spPr>
          <a:xfrm>
            <a:off x="2637924" y="323394"/>
            <a:ext cx="6093994" cy="369332"/>
          </a:xfrm>
          <a:prstGeom prst="rect">
            <a:avLst/>
          </a:prstGeom>
          <a:noFill/>
        </p:spPr>
        <p:txBody>
          <a:bodyPr wrap="square">
            <a:spAutoFit/>
          </a:bodyPr>
          <a:lstStyle/>
          <a:p>
            <a:r>
              <a:rPr lang="en-GB" b="1" dirty="0">
                <a:solidFill>
                  <a:schemeClr val="bg1">
                    <a:lumMod val="95000"/>
                  </a:schemeClr>
                </a:solidFill>
              </a:rPr>
              <a:t>Making Something Out of Nothing Is “Special”</a:t>
            </a:r>
          </a:p>
        </p:txBody>
      </p:sp>
      <p:sp>
        <p:nvSpPr>
          <p:cNvPr id="6" name="TextBox 5">
            <a:extLst>
              <a:ext uri="{FF2B5EF4-FFF2-40B4-BE49-F238E27FC236}">
                <a16:creationId xmlns:a16="http://schemas.microsoft.com/office/drawing/2014/main" id="{82576BEC-0732-2A68-1E2F-71A27DF5A861}"/>
              </a:ext>
            </a:extLst>
          </p:cNvPr>
          <p:cNvSpPr txBox="1"/>
          <p:nvPr/>
        </p:nvSpPr>
        <p:spPr>
          <a:xfrm>
            <a:off x="216569" y="1560027"/>
            <a:ext cx="7146757" cy="3737946"/>
          </a:xfrm>
          <a:prstGeom prst="rect">
            <a:avLst/>
          </a:prstGeom>
          <a:noFill/>
          <a:ln>
            <a:solidFill>
              <a:schemeClr val="accent2">
                <a:lumMod val="75000"/>
              </a:schemeClr>
            </a:solidFill>
          </a:ln>
        </p:spPr>
        <p:txBody>
          <a:bodyPr wrap="square">
            <a:spAutoFit/>
          </a:bodyPr>
          <a:lstStyle/>
          <a:p>
            <a:pPr>
              <a:lnSpc>
                <a:spcPct val="150000"/>
              </a:lnSpc>
            </a:pPr>
            <a:r>
              <a:rPr lang="en-GB" sz="2000" dirty="0"/>
              <a:t>When Dave was fifteen and his brother nineteen, they took their mother’s mop, bucket, and cleaning materials and headed out to a local bank whose manager they’d convinced to give them his cleaning contract. This was the beginning of their cleaning business in Endicott, New York, which has since blossomed into the largest and most dominant cleaning company in our area. Their customers include Security Mutual Life Insurance Company, Columbian Financial Group, and Willow Run Foods. </a:t>
            </a:r>
          </a:p>
        </p:txBody>
      </p:sp>
      <p:pic>
        <p:nvPicPr>
          <p:cNvPr id="7174" name="Picture 6">
            <a:extLst>
              <a:ext uri="{FF2B5EF4-FFF2-40B4-BE49-F238E27FC236}">
                <a16:creationId xmlns:a16="http://schemas.microsoft.com/office/drawing/2014/main" id="{1549D910-8789-6DCC-2F0B-5FF683D3FD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3378" y="2101130"/>
            <a:ext cx="4432053" cy="2655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48461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3" name="TextBox 2">
            <a:extLst>
              <a:ext uri="{FF2B5EF4-FFF2-40B4-BE49-F238E27FC236}">
                <a16:creationId xmlns:a16="http://schemas.microsoft.com/office/drawing/2014/main" id="{319B627A-B44B-01F0-0CB3-FA49E3BFDB12}"/>
              </a:ext>
            </a:extLst>
          </p:cNvPr>
          <p:cNvSpPr txBox="1"/>
          <p:nvPr/>
        </p:nvSpPr>
        <p:spPr>
          <a:xfrm>
            <a:off x="2637924" y="323394"/>
            <a:ext cx="6093994" cy="369332"/>
          </a:xfrm>
          <a:prstGeom prst="rect">
            <a:avLst/>
          </a:prstGeom>
          <a:noFill/>
        </p:spPr>
        <p:txBody>
          <a:bodyPr wrap="square">
            <a:spAutoFit/>
          </a:bodyPr>
          <a:lstStyle/>
          <a:p>
            <a:r>
              <a:rPr lang="en-GB" b="1" dirty="0">
                <a:solidFill>
                  <a:schemeClr val="bg1">
                    <a:lumMod val="95000"/>
                  </a:schemeClr>
                </a:solidFill>
              </a:rPr>
              <a:t>Making Something Out of Nothing Is “Special”</a:t>
            </a:r>
          </a:p>
        </p:txBody>
      </p:sp>
      <p:sp>
        <p:nvSpPr>
          <p:cNvPr id="8" name="TextBox 7">
            <a:extLst>
              <a:ext uri="{FF2B5EF4-FFF2-40B4-BE49-F238E27FC236}">
                <a16:creationId xmlns:a16="http://schemas.microsoft.com/office/drawing/2014/main" id="{BB2A41D6-1CA4-83F4-C727-EC952724CFD3}"/>
              </a:ext>
            </a:extLst>
          </p:cNvPr>
          <p:cNvSpPr txBox="1"/>
          <p:nvPr/>
        </p:nvSpPr>
        <p:spPr>
          <a:xfrm>
            <a:off x="1332589" y="1812122"/>
            <a:ext cx="5982611" cy="3594702"/>
          </a:xfrm>
          <a:prstGeom prst="rect">
            <a:avLst/>
          </a:prstGeom>
          <a:noFill/>
          <a:ln>
            <a:solidFill>
              <a:schemeClr val="accent2">
                <a:lumMod val="75000"/>
              </a:schemeClr>
            </a:solidFill>
          </a:ln>
        </p:spPr>
        <p:txBody>
          <a:bodyPr wrap="square">
            <a:spAutoFit/>
          </a:bodyPr>
          <a:lstStyle/>
          <a:p>
            <a:pPr>
              <a:lnSpc>
                <a:spcPct val="150000"/>
              </a:lnSpc>
            </a:pPr>
            <a:r>
              <a:rPr lang="en-GB" sz="2200" dirty="0"/>
              <a:t>What Dave and Tony did is that they took a problem that most people truly dislike (dirt and cleaning) and turned it into two businesses with annual multimillion-dollar revenues. They did this with no money, no formal education, and no powerful friends. Now that’s making something special out of nothing!</a:t>
            </a:r>
          </a:p>
        </p:txBody>
      </p:sp>
      <p:pic>
        <p:nvPicPr>
          <p:cNvPr id="9" name="Picture 6">
            <a:extLst>
              <a:ext uri="{FF2B5EF4-FFF2-40B4-BE49-F238E27FC236}">
                <a16:creationId xmlns:a16="http://schemas.microsoft.com/office/drawing/2014/main" id="{CD9D921F-B5B8-DD85-DF3B-2707591572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83220" y="2281603"/>
            <a:ext cx="4432053" cy="2655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32294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3" name="TextBox 2">
            <a:extLst>
              <a:ext uri="{FF2B5EF4-FFF2-40B4-BE49-F238E27FC236}">
                <a16:creationId xmlns:a16="http://schemas.microsoft.com/office/drawing/2014/main" id="{5687FB67-A7B0-E3E9-7740-96BBB95A16AE}"/>
              </a:ext>
            </a:extLst>
          </p:cNvPr>
          <p:cNvSpPr txBox="1"/>
          <p:nvPr/>
        </p:nvSpPr>
        <p:spPr>
          <a:xfrm>
            <a:off x="2950745" y="310237"/>
            <a:ext cx="6093994" cy="369332"/>
          </a:xfrm>
          <a:prstGeom prst="rect">
            <a:avLst/>
          </a:prstGeom>
          <a:noFill/>
        </p:spPr>
        <p:txBody>
          <a:bodyPr wrap="square">
            <a:spAutoFit/>
          </a:bodyPr>
          <a:lstStyle/>
          <a:p>
            <a:r>
              <a:rPr lang="en-GB" b="1" dirty="0">
                <a:solidFill>
                  <a:schemeClr val="bg1">
                    <a:lumMod val="95000"/>
                  </a:schemeClr>
                </a:solidFill>
              </a:rPr>
              <a:t>Closing Thoughts: Ideas versus Opportunities</a:t>
            </a:r>
          </a:p>
        </p:txBody>
      </p:sp>
      <p:sp>
        <p:nvSpPr>
          <p:cNvPr id="6" name="TextBox 5">
            <a:extLst>
              <a:ext uri="{FF2B5EF4-FFF2-40B4-BE49-F238E27FC236}">
                <a16:creationId xmlns:a16="http://schemas.microsoft.com/office/drawing/2014/main" id="{DFE69061-5256-1DD6-B1DD-9F26D505076C}"/>
              </a:ext>
            </a:extLst>
          </p:cNvPr>
          <p:cNvSpPr txBox="1"/>
          <p:nvPr/>
        </p:nvSpPr>
        <p:spPr>
          <a:xfrm>
            <a:off x="1040731" y="1539549"/>
            <a:ext cx="10353174" cy="1015663"/>
          </a:xfrm>
          <a:prstGeom prst="rect">
            <a:avLst/>
          </a:prstGeom>
          <a:noFill/>
        </p:spPr>
        <p:txBody>
          <a:bodyPr wrap="square">
            <a:spAutoFit/>
          </a:bodyPr>
          <a:lstStyle/>
          <a:p>
            <a:r>
              <a:rPr lang="en-GB" sz="2000" i="1" dirty="0">
                <a:solidFill>
                  <a:srgbClr val="002060"/>
                </a:solidFill>
              </a:rPr>
              <a:t>Are all ideas opportunities? Considering that the average person has 70,000 thoughts per day, most are definitely not.</a:t>
            </a:r>
          </a:p>
          <a:p>
            <a:r>
              <a:rPr lang="en-GB" sz="2000" i="1" dirty="0">
                <a:solidFill>
                  <a:srgbClr val="002060"/>
                </a:solidFill>
              </a:rPr>
              <a:t> </a:t>
            </a:r>
          </a:p>
        </p:txBody>
      </p:sp>
      <p:sp>
        <p:nvSpPr>
          <p:cNvPr id="8" name="TextBox 7">
            <a:extLst>
              <a:ext uri="{FF2B5EF4-FFF2-40B4-BE49-F238E27FC236}">
                <a16:creationId xmlns:a16="http://schemas.microsoft.com/office/drawing/2014/main" id="{869FB479-98F7-42ED-7941-7B1780C39238}"/>
              </a:ext>
            </a:extLst>
          </p:cNvPr>
          <p:cNvSpPr txBox="1"/>
          <p:nvPr/>
        </p:nvSpPr>
        <p:spPr>
          <a:xfrm>
            <a:off x="1040731" y="2631777"/>
            <a:ext cx="10076448" cy="2814617"/>
          </a:xfrm>
          <a:prstGeom prst="rect">
            <a:avLst/>
          </a:prstGeom>
          <a:noFill/>
        </p:spPr>
        <p:txBody>
          <a:bodyPr wrap="square">
            <a:spAutoFit/>
          </a:bodyPr>
          <a:lstStyle/>
          <a:p>
            <a:pPr>
              <a:lnSpc>
                <a:spcPct val="150000"/>
              </a:lnSpc>
            </a:pPr>
            <a:r>
              <a:rPr lang="en-GB" sz="2000" dirty="0"/>
              <a:t>It goes without saying that not all ideas are opportunities.</a:t>
            </a:r>
          </a:p>
          <a:p>
            <a:pPr>
              <a:lnSpc>
                <a:spcPct val="150000"/>
              </a:lnSpc>
            </a:pPr>
            <a:r>
              <a:rPr lang="en-GB" sz="2000" dirty="0"/>
              <a:t>How can I tell the difference between an idea and an opportunity? First, let me give you an example. I have an idea for an electric car that would be able to travel five hundred miles per battery charge. Is this a good idea? You bet! Is it a good opportunity? Not for me, since I have no expertise in this area. I also have no access to an organization capable of turning this idea into an opportunity.</a:t>
            </a:r>
          </a:p>
        </p:txBody>
      </p:sp>
    </p:spTree>
    <p:extLst>
      <p:ext uri="{BB962C8B-B14F-4D97-AF65-F5344CB8AC3E}">
        <p14:creationId xmlns:p14="http://schemas.microsoft.com/office/powerpoint/2010/main" val="30338941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3" name="TextBox 2">
            <a:extLst>
              <a:ext uri="{FF2B5EF4-FFF2-40B4-BE49-F238E27FC236}">
                <a16:creationId xmlns:a16="http://schemas.microsoft.com/office/drawing/2014/main" id="{5687FB67-A7B0-E3E9-7740-96BBB95A16AE}"/>
              </a:ext>
            </a:extLst>
          </p:cNvPr>
          <p:cNvSpPr txBox="1"/>
          <p:nvPr/>
        </p:nvSpPr>
        <p:spPr>
          <a:xfrm>
            <a:off x="2950745" y="310237"/>
            <a:ext cx="6093994" cy="369332"/>
          </a:xfrm>
          <a:prstGeom prst="rect">
            <a:avLst/>
          </a:prstGeom>
          <a:noFill/>
        </p:spPr>
        <p:txBody>
          <a:bodyPr wrap="square">
            <a:spAutoFit/>
          </a:bodyPr>
          <a:lstStyle/>
          <a:p>
            <a:r>
              <a:rPr lang="en-GB" b="1" dirty="0">
                <a:solidFill>
                  <a:schemeClr val="bg1">
                    <a:lumMod val="95000"/>
                  </a:schemeClr>
                </a:solidFill>
              </a:rPr>
              <a:t>Closing Thoughts: Ideas versus Opportunities</a:t>
            </a:r>
          </a:p>
        </p:txBody>
      </p:sp>
      <p:sp>
        <p:nvSpPr>
          <p:cNvPr id="6" name="TextBox 5">
            <a:extLst>
              <a:ext uri="{FF2B5EF4-FFF2-40B4-BE49-F238E27FC236}">
                <a16:creationId xmlns:a16="http://schemas.microsoft.com/office/drawing/2014/main" id="{DFE69061-5256-1DD6-B1DD-9F26D505076C}"/>
              </a:ext>
            </a:extLst>
          </p:cNvPr>
          <p:cNvSpPr txBox="1"/>
          <p:nvPr/>
        </p:nvSpPr>
        <p:spPr>
          <a:xfrm>
            <a:off x="757989" y="1560027"/>
            <a:ext cx="5594685" cy="3737946"/>
          </a:xfrm>
          <a:prstGeom prst="rect">
            <a:avLst/>
          </a:prstGeom>
          <a:noFill/>
        </p:spPr>
        <p:txBody>
          <a:bodyPr wrap="square">
            <a:spAutoFit/>
          </a:bodyPr>
          <a:lstStyle/>
          <a:p>
            <a:pPr>
              <a:lnSpc>
                <a:spcPct val="150000"/>
              </a:lnSpc>
            </a:pPr>
            <a:r>
              <a:rPr lang="en-GB" sz="2000" dirty="0"/>
              <a:t>On the other hand, it’s an excellent opportunity for Tesla Motors and its founder, Elon Musk. Tesla already has a car with a 300-mile range per battery charge, terrific patented battery technology, and a talented product development department. Its main challenge might be its competitor, the Israel-based car company </a:t>
            </a:r>
            <a:r>
              <a:rPr lang="en-GB" sz="2000" dirty="0" err="1"/>
              <a:t>Phinergy</a:t>
            </a:r>
            <a:r>
              <a:rPr lang="en-GB" sz="2000" dirty="0"/>
              <a:t>, which hoped to have a car that will have a range of 1,000 miles by 2017.</a:t>
            </a:r>
          </a:p>
        </p:txBody>
      </p:sp>
      <p:pic>
        <p:nvPicPr>
          <p:cNvPr id="13316" name="Picture 4" descr="Tesla Motors offers all its patents for good faith use - CNET">
            <a:extLst>
              <a:ext uri="{FF2B5EF4-FFF2-40B4-BE49-F238E27FC236}">
                <a16:creationId xmlns:a16="http://schemas.microsoft.com/office/drawing/2014/main" id="{0AD00D9F-9D3B-FB70-ED5C-E940BBAE08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65707" y="1922045"/>
            <a:ext cx="5358063" cy="30139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26819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3" name="TextBox 2">
            <a:extLst>
              <a:ext uri="{FF2B5EF4-FFF2-40B4-BE49-F238E27FC236}">
                <a16:creationId xmlns:a16="http://schemas.microsoft.com/office/drawing/2014/main" id="{BD66D7B7-2DB7-A434-07DF-C972A28A9518}"/>
              </a:ext>
            </a:extLst>
          </p:cNvPr>
          <p:cNvSpPr txBox="1"/>
          <p:nvPr/>
        </p:nvSpPr>
        <p:spPr>
          <a:xfrm>
            <a:off x="2794334" y="344583"/>
            <a:ext cx="6093994" cy="461665"/>
          </a:xfrm>
          <a:prstGeom prst="rect">
            <a:avLst/>
          </a:prstGeom>
          <a:noFill/>
        </p:spPr>
        <p:txBody>
          <a:bodyPr wrap="square">
            <a:spAutoFit/>
          </a:bodyPr>
          <a:lstStyle/>
          <a:p>
            <a:r>
              <a:rPr lang="en-GB" sz="2400" b="1" dirty="0">
                <a:solidFill>
                  <a:schemeClr val="bg1">
                    <a:lumMod val="95000"/>
                  </a:schemeClr>
                </a:solidFill>
              </a:rPr>
              <a:t>Funding</a:t>
            </a:r>
          </a:p>
        </p:txBody>
      </p:sp>
      <p:sp>
        <p:nvSpPr>
          <p:cNvPr id="6" name="TextBox 5">
            <a:extLst>
              <a:ext uri="{FF2B5EF4-FFF2-40B4-BE49-F238E27FC236}">
                <a16:creationId xmlns:a16="http://schemas.microsoft.com/office/drawing/2014/main" id="{34F077C3-5635-5EE8-1393-AAA5EAB21F10}"/>
              </a:ext>
            </a:extLst>
          </p:cNvPr>
          <p:cNvSpPr txBox="1"/>
          <p:nvPr/>
        </p:nvSpPr>
        <p:spPr>
          <a:xfrm>
            <a:off x="1212273" y="1468880"/>
            <a:ext cx="9258301" cy="3920240"/>
          </a:xfrm>
          <a:prstGeom prst="rect">
            <a:avLst/>
          </a:prstGeom>
          <a:noFill/>
        </p:spPr>
        <p:txBody>
          <a:bodyPr wrap="square">
            <a:spAutoFit/>
          </a:bodyPr>
          <a:lstStyle/>
          <a:p>
            <a:pPr algn="just">
              <a:lnSpc>
                <a:spcPct val="150000"/>
              </a:lnSpc>
            </a:pPr>
            <a:r>
              <a:rPr lang="en-GB" sz="2100" dirty="0"/>
              <a:t>As you move forward with pursuing your opportunity, you’ll want to think about funding. If you’re like the great majority of entrepreneurs, you’ll probably be reaching toward your own pocket. According to a recent study funded by the Ewing Marion Kauffman Foundation, nearly 70 per cent of entrepreneurs rely on their personal </a:t>
            </a:r>
            <a:r>
              <a:rPr lang="en-GB" sz="2100" b="1" dirty="0">
                <a:highlight>
                  <a:srgbClr val="FFFF00"/>
                </a:highlight>
              </a:rPr>
              <a:t>savings</a:t>
            </a:r>
            <a:r>
              <a:rPr lang="en-GB" sz="2100" dirty="0"/>
              <a:t>. About a quarter of entrepreneurs rely on venture capital and “angel” or private investors, while only 15 per cent rely on friends and family. An even smaller percentage—about 7 per cent—received funding through corporate investments.</a:t>
            </a:r>
          </a:p>
        </p:txBody>
      </p:sp>
    </p:spTree>
    <p:extLst>
      <p:ext uri="{BB962C8B-B14F-4D97-AF65-F5344CB8AC3E}">
        <p14:creationId xmlns:p14="http://schemas.microsoft.com/office/powerpoint/2010/main" val="24539105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2" name="TextBox 1">
            <a:extLst>
              <a:ext uri="{FF2B5EF4-FFF2-40B4-BE49-F238E27FC236}">
                <a16:creationId xmlns:a16="http://schemas.microsoft.com/office/drawing/2014/main" id="{7858EDF7-0F96-E0EA-9831-B456DED06F87}"/>
              </a:ext>
            </a:extLst>
          </p:cNvPr>
          <p:cNvSpPr txBox="1"/>
          <p:nvPr/>
        </p:nvSpPr>
        <p:spPr>
          <a:xfrm>
            <a:off x="2794334" y="344583"/>
            <a:ext cx="6093994" cy="523220"/>
          </a:xfrm>
          <a:prstGeom prst="rect">
            <a:avLst/>
          </a:prstGeom>
          <a:noFill/>
        </p:spPr>
        <p:txBody>
          <a:bodyPr wrap="square">
            <a:spAutoFit/>
          </a:bodyPr>
          <a:lstStyle/>
          <a:p>
            <a:r>
              <a:rPr lang="en-GB" sz="2800" b="1" dirty="0">
                <a:solidFill>
                  <a:schemeClr val="bg1">
                    <a:lumMod val="95000"/>
                  </a:schemeClr>
                </a:solidFill>
              </a:rPr>
              <a:t>Funding</a:t>
            </a:r>
          </a:p>
        </p:txBody>
      </p:sp>
      <p:sp>
        <p:nvSpPr>
          <p:cNvPr id="5" name="TextBox 4">
            <a:extLst>
              <a:ext uri="{FF2B5EF4-FFF2-40B4-BE49-F238E27FC236}">
                <a16:creationId xmlns:a16="http://schemas.microsoft.com/office/drawing/2014/main" id="{D7961482-A107-30CB-3BD1-FC39BB5CDD8D}"/>
              </a:ext>
            </a:extLst>
          </p:cNvPr>
          <p:cNvSpPr txBox="1"/>
          <p:nvPr/>
        </p:nvSpPr>
        <p:spPr>
          <a:xfrm>
            <a:off x="1130969" y="1674674"/>
            <a:ext cx="9865894" cy="3699474"/>
          </a:xfrm>
          <a:prstGeom prst="rect">
            <a:avLst/>
          </a:prstGeom>
          <a:noFill/>
        </p:spPr>
        <p:txBody>
          <a:bodyPr wrap="square">
            <a:spAutoFit/>
          </a:bodyPr>
          <a:lstStyle/>
          <a:p>
            <a:pPr>
              <a:lnSpc>
                <a:spcPct val="200000"/>
              </a:lnSpc>
            </a:pPr>
            <a:r>
              <a:rPr lang="en-GB" sz="2000" b="1" dirty="0"/>
              <a:t>Crowdfunding</a:t>
            </a:r>
            <a:r>
              <a:rPr lang="en-GB" sz="2000" dirty="0"/>
              <a:t> is also becoming a popular alternative. According to Fundable, a small-business crowdfunding platform, crowdfunding raised $5.1 billion in capital in 2012.</a:t>
            </a:r>
          </a:p>
          <a:p>
            <a:pPr>
              <a:lnSpc>
                <a:spcPct val="200000"/>
              </a:lnSpc>
            </a:pPr>
            <a:r>
              <a:rPr lang="en-GB" sz="2000" dirty="0"/>
              <a:t>Yet these aren’t the only available funding methods, and as an entrepreneurial leader, you’ll often have to think outside the box. </a:t>
            </a:r>
          </a:p>
          <a:p>
            <a:pPr>
              <a:lnSpc>
                <a:spcPct val="200000"/>
              </a:lnSpc>
            </a:pPr>
            <a:r>
              <a:rPr lang="en-GB" sz="2000" dirty="0"/>
              <a:t>You’ll definitely want to determine if your country has a program in place to help local entrepreneurs.</a:t>
            </a:r>
          </a:p>
        </p:txBody>
      </p:sp>
    </p:spTree>
    <p:extLst>
      <p:ext uri="{BB962C8B-B14F-4D97-AF65-F5344CB8AC3E}">
        <p14:creationId xmlns:p14="http://schemas.microsoft.com/office/powerpoint/2010/main" val="7481853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3" name="TextBox 2">
            <a:extLst>
              <a:ext uri="{FF2B5EF4-FFF2-40B4-BE49-F238E27FC236}">
                <a16:creationId xmlns:a16="http://schemas.microsoft.com/office/drawing/2014/main" id="{50093779-D09F-6AB5-4D38-E78DE40F7998}"/>
              </a:ext>
            </a:extLst>
          </p:cNvPr>
          <p:cNvSpPr txBox="1"/>
          <p:nvPr/>
        </p:nvSpPr>
        <p:spPr>
          <a:xfrm>
            <a:off x="1212273" y="1769784"/>
            <a:ext cx="9793706" cy="3699474"/>
          </a:xfrm>
          <a:prstGeom prst="rect">
            <a:avLst/>
          </a:prstGeom>
          <a:noFill/>
        </p:spPr>
        <p:txBody>
          <a:bodyPr wrap="square">
            <a:spAutoFit/>
          </a:bodyPr>
          <a:lstStyle/>
          <a:p>
            <a:pPr>
              <a:lnSpc>
                <a:spcPct val="200000"/>
              </a:lnSpc>
            </a:pPr>
            <a:r>
              <a:rPr lang="en-GB" sz="2000" b="1" dirty="0"/>
              <a:t>What is crowdfunding and how it works?</a:t>
            </a:r>
          </a:p>
          <a:p>
            <a:pPr>
              <a:lnSpc>
                <a:spcPct val="200000"/>
              </a:lnSpc>
            </a:pPr>
            <a:r>
              <a:rPr lang="en-GB" sz="2000" dirty="0"/>
              <a:t>Crowdfunding is a way of raising money to finance projects and businesses. It enables fundraisers to collect money from a large number of people via online platforms. Crowdfunding is most often used by startup companies or growing businesses as a way of accessing alternative funds.</a:t>
            </a:r>
          </a:p>
          <a:p>
            <a:pPr>
              <a:lnSpc>
                <a:spcPct val="200000"/>
              </a:lnSpc>
            </a:pPr>
            <a:r>
              <a:rPr lang="en-GB" sz="2000" dirty="0"/>
              <a:t>Interest and repayment free investment.</a:t>
            </a:r>
          </a:p>
        </p:txBody>
      </p:sp>
      <p:sp>
        <p:nvSpPr>
          <p:cNvPr id="6" name="TextBox 5">
            <a:extLst>
              <a:ext uri="{FF2B5EF4-FFF2-40B4-BE49-F238E27FC236}">
                <a16:creationId xmlns:a16="http://schemas.microsoft.com/office/drawing/2014/main" id="{67043D27-871E-4A00-1EA2-E0FBA1FA9DFE}"/>
              </a:ext>
            </a:extLst>
          </p:cNvPr>
          <p:cNvSpPr txBox="1"/>
          <p:nvPr/>
        </p:nvSpPr>
        <p:spPr>
          <a:xfrm>
            <a:off x="2574758" y="195141"/>
            <a:ext cx="6409823" cy="621709"/>
          </a:xfrm>
          <a:prstGeom prst="rect">
            <a:avLst/>
          </a:prstGeom>
          <a:noFill/>
        </p:spPr>
        <p:txBody>
          <a:bodyPr wrap="square">
            <a:spAutoFit/>
          </a:bodyPr>
          <a:lstStyle/>
          <a:p>
            <a:pPr>
              <a:lnSpc>
                <a:spcPct val="200000"/>
              </a:lnSpc>
            </a:pPr>
            <a:r>
              <a:rPr lang="en-GB" sz="2000" b="1" dirty="0">
                <a:solidFill>
                  <a:schemeClr val="bg1">
                    <a:lumMod val="95000"/>
                  </a:schemeClr>
                </a:solidFill>
              </a:rPr>
              <a:t>What is crowdfunding and how it works?</a:t>
            </a:r>
          </a:p>
        </p:txBody>
      </p:sp>
    </p:spTree>
    <p:extLst>
      <p:ext uri="{BB962C8B-B14F-4D97-AF65-F5344CB8AC3E}">
        <p14:creationId xmlns:p14="http://schemas.microsoft.com/office/powerpoint/2010/main" val="22224313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E1CDCB-1AE5-1356-ADAC-8D758DE3A496}"/>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3" name="TextBox 2">
            <a:extLst>
              <a:ext uri="{FF2B5EF4-FFF2-40B4-BE49-F238E27FC236}">
                <a16:creationId xmlns:a16="http://schemas.microsoft.com/office/drawing/2014/main" id="{50093779-D09F-6AB5-4D38-E78DE40F7998}"/>
              </a:ext>
            </a:extLst>
          </p:cNvPr>
          <p:cNvSpPr txBox="1"/>
          <p:nvPr/>
        </p:nvSpPr>
        <p:spPr>
          <a:xfrm>
            <a:off x="1103988" y="1372742"/>
            <a:ext cx="10205695" cy="2352952"/>
          </a:xfrm>
          <a:prstGeom prst="rect">
            <a:avLst/>
          </a:prstGeom>
          <a:noFill/>
          <a:ln>
            <a:solidFill>
              <a:srgbClr val="0070C0"/>
            </a:solidFill>
          </a:ln>
        </p:spPr>
        <p:txBody>
          <a:bodyPr wrap="square">
            <a:spAutoFit/>
          </a:bodyPr>
          <a:lstStyle/>
          <a:p>
            <a:pPr>
              <a:lnSpc>
                <a:spcPct val="150000"/>
              </a:lnSpc>
            </a:pPr>
            <a:r>
              <a:rPr lang="en-GB" sz="2000" b="1" dirty="0">
                <a:solidFill>
                  <a:srgbClr val="C00000"/>
                </a:solidFill>
              </a:rPr>
              <a:t>Types of crowdfunding</a:t>
            </a:r>
            <a:endParaRPr lang="en-GB" sz="2000" b="1" dirty="0">
              <a:solidFill>
                <a:srgbClr val="7030A0"/>
              </a:solidFill>
            </a:endParaRPr>
          </a:p>
          <a:p>
            <a:pPr marL="342900" indent="-342900">
              <a:lnSpc>
                <a:spcPct val="150000"/>
              </a:lnSpc>
              <a:buFont typeface="Arial" panose="020B0604020202020204" pitchFamily="34" charset="0"/>
              <a:buChar char="•"/>
            </a:pPr>
            <a:r>
              <a:rPr lang="en-GB" sz="2000" b="1" dirty="0">
                <a:solidFill>
                  <a:srgbClr val="7030A0"/>
                </a:solidFill>
              </a:rPr>
              <a:t>Donation</a:t>
            </a:r>
            <a:r>
              <a:rPr lang="en-GB" sz="2000" dirty="0"/>
              <a:t>: Donation-based crowdfunding is when people give a campaign, company or person money for nothing in return. </a:t>
            </a:r>
          </a:p>
          <a:p>
            <a:pPr marL="342900" indent="-342900">
              <a:lnSpc>
                <a:spcPct val="150000"/>
              </a:lnSpc>
              <a:buFont typeface="Arial" panose="020B0604020202020204" pitchFamily="34" charset="0"/>
              <a:buChar char="•"/>
            </a:pPr>
            <a:r>
              <a:rPr lang="en-GB" sz="2000" b="1" dirty="0">
                <a:solidFill>
                  <a:srgbClr val="7030A0"/>
                </a:solidFill>
              </a:rPr>
              <a:t>Debt</a:t>
            </a:r>
            <a:r>
              <a:rPr lang="en-GB" sz="2000" dirty="0"/>
              <a:t>: Debt-based donations are peer-to-peer (P2P) lending, which is a form of crowdfunding. </a:t>
            </a:r>
          </a:p>
          <a:p>
            <a:pPr marL="342900" indent="-342900">
              <a:lnSpc>
                <a:spcPct val="150000"/>
              </a:lnSpc>
              <a:buFont typeface="Arial" panose="020B0604020202020204" pitchFamily="34" charset="0"/>
              <a:buChar char="•"/>
            </a:pPr>
            <a:r>
              <a:rPr lang="en-GB" sz="2000" b="1" dirty="0">
                <a:solidFill>
                  <a:srgbClr val="7030A0"/>
                </a:solidFill>
              </a:rPr>
              <a:t>Rewards</a:t>
            </a:r>
            <a:r>
              <a:rPr lang="en-GB" sz="2000" dirty="0"/>
              <a:t>: This is when donors receive something in return for their donations.</a:t>
            </a:r>
          </a:p>
        </p:txBody>
      </p:sp>
      <p:sp>
        <p:nvSpPr>
          <p:cNvPr id="6" name="TextBox 5">
            <a:extLst>
              <a:ext uri="{FF2B5EF4-FFF2-40B4-BE49-F238E27FC236}">
                <a16:creationId xmlns:a16="http://schemas.microsoft.com/office/drawing/2014/main" id="{67043D27-871E-4A00-1EA2-E0FBA1FA9DFE}"/>
              </a:ext>
            </a:extLst>
          </p:cNvPr>
          <p:cNvSpPr txBox="1"/>
          <p:nvPr/>
        </p:nvSpPr>
        <p:spPr>
          <a:xfrm>
            <a:off x="2574758" y="195141"/>
            <a:ext cx="6409823" cy="621709"/>
          </a:xfrm>
          <a:prstGeom prst="rect">
            <a:avLst/>
          </a:prstGeom>
          <a:noFill/>
        </p:spPr>
        <p:txBody>
          <a:bodyPr wrap="square">
            <a:spAutoFit/>
          </a:bodyPr>
          <a:lstStyle/>
          <a:p>
            <a:pPr>
              <a:lnSpc>
                <a:spcPct val="200000"/>
              </a:lnSpc>
            </a:pPr>
            <a:r>
              <a:rPr lang="en-GB" sz="2000" b="1" dirty="0">
                <a:solidFill>
                  <a:schemeClr val="bg1">
                    <a:lumMod val="95000"/>
                  </a:schemeClr>
                </a:solidFill>
              </a:rPr>
              <a:t>Types of crowdfunding</a:t>
            </a:r>
          </a:p>
        </p:txBody>
      </p:sp>
      <p:sp>
        <p:nvSpPr>
          <p:cNvPr id="5" name="TextBox 4">
            <a:extLst>
              <a:ext uri="{FF2B5EF4-FFF2-40B4-BE49-F238E27FC236}">
                <a16:creationId xmlns:a16="http://schemas.microsoft.com/office/drawing/2014/main" id="{5355F12B-66D9-B2D4-4317-09140BE906B6}"/>
              </a:ext>
            </a:extLst>
          </p:cNvPr>
          <p:cNvSpPr txBox="1"/>
          <p:nvPr/>
        </p:nvSpPr>
        <p:spPr>
          <a:xfrm>
            <a:off x="1137780" y="3851248"/>
            <a:ext cx="10138110" cy="1891287"/>
          </a:xfrm>
          <a:prstGeom prst="rect">
            <a:avLst/>
          </a:prstGeom>
          <a:noFill/>
          <a:ln>
            <a:solidFill>
              <a:schemeClr val="accent6">
                <a:lumMod val="75000"/>
              </a:schemeClr>
            </a:solidFill>
          </a:ln>
        </p:spPr>
        <p:txBody>
          <a:bodyPr wrap="square">
            <a:spAutoFit/>
          </a:bodyPr>
          <a:lstStyle/>
          <a:p>
            <a:pPr>
              <a:lnSpc>
                <a:spcPct val="150000"/>
              </a:lnSpc>
            </a:pPr>
            <a:r>
              <a:rPr lang="en-GB" sz="2000" b="1" dirty="0">
                <a:solidFill>
                  <a:srgbClr val="C00000"/>
                </a:solidFill>
              </a:rPr>
              <a:t>What are the disadvantages of crowdfunding?</a:t>
            </a:r>
          </a:p>
          <a:p>
            <a:pPr>
              <a:lnSpc>
                <a:spcPct val="150000"/>
              </a:lnSpc>
            </a:pPr>
            <a:r>
              <a:rPr lang="en-GB" sz="2000" dirty="0"/>
              <a:t>failed projects risk damage to the reputation of your business and people who have pledged money to you. if you haven't protected your business idea with a patent or copyright, someone may see it on a crowdfunding site and steal your concept</a:t>
            </a:r>
          </a:p>
        </p:txBody>
      </p:sp>
    </p:spTree>
    <p:extLst>
      <p:ext uri="{BB962C8B-B14F-4D97-AF65-F5344CB8AC3E}">
        <p14:creationId xmlns:p14="http://schemas.microsoft.com/office/powerpoint/2010/main" val="27624882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8A028E2-ED43-6882-75B6-A8316BF51EF5}"/>
              </a:ext>
            </a:extLst>
          </p:cNvPr>
          <p:cNvSpPr>
            <a:spLocks noGrp="1"/>
          </p:cNvSpPr>
          <p:nvPr>
            <p:ph type="sldNum" sz="quarter" idx="12"/>
          </p:nvPr>
        </p:nvSpPr>
        <p:spPr/>
        <p:txBody>
          <a:bodyPr/>
          <a:lstStyle/>
          <a:p>
            <a:fld id="{FF2BD96E-3838-45D2-9031-D3AF67C920A5}" type="slidenum">
              <a:rPr lang="en-US" smtClean="0"/>
              <a:t>35</a:t>
            </a:fld>
            <a:endParaRPr lang="en-US"/>
          </a:p>
        </p:txBody>
      </p:sp>
      <p:sp>
        <p:nvSpPr>
          <p:cNvPr id="5" name="TextBox 4">
            <a:extLst>
              <a:ext uri="{FF2B5EF4-FFF2-40B4-BE49-F238E27FC236}">
                <a16:creationId xmlns:a16="http://schemas.microsoft.com/office/drawing/2014/main" id="{8F58DB63-B7DB-67FC-C942-46DDE9F8CA8C}"/>
              </a:ext>
            </a:extLst>
          </p:cNvPr>
          <p:cNvSpPr txBox="1"/>
          <p:nvPr/>
        </p:nvSpPr>
        <p:spPr>
          <a:xfrm>
            <a:off x="2078182" y="1545665"/>
            <a:ext cx="8399075" cy="4103688"/>
          </a:xfrm>
          <a:prstGeom prst="rect">
            <a:avLst/>
          </a:prstGeom>
          <a:noFill/>
        </p:spPr>
        <p:txBody>
          <a:bodyPr wrap="square">
            <a:spAutoFit/>
          </a:bodyPr>
          <a:lstStyle/>
          <a:p>
            <a:pPr algn="just">
              <a:spcBef>
                <a:spcPts val="1200"/>
              </a:spcBef>
              <a:spcAft>
                <a:spcPts val="800"/>
              </a:spcAft>
            </a:pPr>
            <a:r>
              <a:rPr lang="en-GB" b="1" dirty="0">
                <a:effectLst/>
                <a:latin typeface="Times New Roman" panose="02020603050405020304" pitchFamily="18" charset="0"/>
                <a:ea typeface="Calibri" panose="020F0502020204030204" pitchFamily="34" charset="0"/>
                <a:cs typeface="Times New Roman" panose="02020603050405020304" pitchFamily="18" charset="0"/>
              </a:rPr>
              <a:t>This lecture covered the following topics</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Understanding Primary Demand</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Is it possible to create primary demand?</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The Value of Being Prepared</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Understanding Human Behaviour</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Local Needs and Wants</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General Needs</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Customer Service</a:t>
            </a:r>
          </a:p>
        </p:txBody>
      </p:sp>
      <p:sp>
        <p:nvSpPr>
          <p:cNvPr id="6" name="TextBox 5">
            <a:extLst>
              <a:ext uri="{FF2B5EF4-FFF2-40B4-BE49-F238E27FC236}">
                <a16:creationId xmlns:a16="http://schemas.microsoft.com/office/drawing/2014/main" id="{BAC57E24-0EE1-D20D-9C37-BAAEB70B82A4}"/>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8" name="TextBox 7">
            <a:extLst>
              <a:ext uri="{FF2B5EF4-FFF2-40B4-BE49-F238E27FC236}">
                <a16:creationId xmlns:a16="http://schemas.microsoft.com/office/drawing/2014/main" id="{9EAA2FE6-B2C8-BB16-9981-8F2FD69E1DE3}"/>
              </a:ext>
            </a:extLst>
          </p:cNvPr>
          <p:cNvSpPr txBox="1"/>
          <p:nvPr/>
        </p:nvSpPr>
        <p:spPr>
          <a:xfrm>
            <a:off x="3278875" y="315448"/>
            <a:ext cx="6093724" cy="523220"/>
          </a:xfrm>
          <a:prstGeom prst="rect">
            <a:avLst/>
          </a:prstGeom>
          <a:noFill/>
        </p:spPr>
        <p:txBody>
          <a:bodyPr wrap="square">
            <a:spAutoFit/>
          </a:bodyPr>
          <a:lstStyle/>
          <a:p>
            <a:r>
              <a:rPr lang="en-GB" sz="2800" b="1" dirty="0">
                <a:solidFill>
                  <a:schemeClr val="bg2"/>
                </a:solidFill>
                <a:latin typeface="Times New Roman" panose="02020603050405020304" pitchFamily="18" charset="0"/>
                <a:cs typeface="Times New Roman" panose="02020603050405020304" pitchFamily="18" charset="0"/>
              </a:rPr>
              <a:t>Conclusion</a:t>
            </a:r>
          </a:p>
        </p:txBody>
      </p:sp>
    </p:spTree>
    <p:extLst>
      <p:ext uri="{BB962C8B-B14F-4D97-AF65-F5344CB8AC3E}">
        <p14:creationId xmlns:p14="http://schemas.microsoft.com/office/powerpoint/2010/main" val="18561224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8A028E2-ED43-6882-75B6-A8316BF51EF5}"/>
              </a:ext>
            </a:extLst>
          </p:cNvPr>
          <p:cNvSpPr>
            <a:spLocks noGrp="1"/>
          </p:cNvSpPr>
          <p:nvPr>
            <p:ph type="sldNum" sz="quarter" idx="12"/>
          </p:nvPr>
        </p:nvSpPr>
        <p:spPr/>
        <p:txBody>
          <a:bodyPr/>
          <a:lstStyle/>
          <a:p>
            <a:fld id="{FF2BD96E-3838-45D2-9031-D3AF67C920A5}" type="slidenum">
              <a:rPr lang="en-US" smtClean="0"/>
              <a:t>36</a:t>
            </a:fld>
            <a:endParaRPr lang="en-US"/>
          </a:p>
        </p:txBody>
      </p:sp>
      <p:sp>
        <p:nvSpPr>
          <p:cNvPr id="5" name="TextBox 4">
            <a:extLst>
              <a:ext uri="{FF2B5EF4-FFF2-40B4-BE49-F238E27FC236}">
                <a16:creationId xmlns:a16="http://schemas.microsoft.com/office/drawing/2014/main" id="{8F58DB63-B7DB-67FC-C942-46DDE9F8CA8C}"/>
              </a:ext>
            </a:extLst>
          </p:cNvPr>
          <p:cNvSpPr txBox="1"/>
          <p:nvPr/>
        </p:nvSpPr>
        <p:spPr>
          <a:xfrm>
            <a:off x="2292247" y="1330847"/>
            <a:ext cx="8399075" cy="4103688"/>
          </a:xfrm>
          <a:prstGeom prst="rect">
            <a:avLst/>
          </a:prstGeom>
          <a:noFill/>
        </p:spPr>
        <p:txBody>
          <a:bodyPr wrap="square">
            <a:spAutoFit/>
          </a:bodyPr>
          <a:lstStyle/>
          <a:p>
            <a:pPr algn="just">
              <a:spcBef>
                <a:spcPts val="1200"/>
              </a:spcBef>
              <a:spcAft>
                <a:spcPts val="800"/>
              </a:spcAft>
            </a:pPr>
            <a:r>
              <a:rPr lang="en-GB" b="1" dirty="0">
                <a:effectLst/>
                <a:latin typeface="Times New Roman" panose="02020603050405020304" pitchFamily="18" charset="0"/>
                <a:ea typeface="Calibri" panose="020F0502020204030204" pitchFamily="34" charset="0"/>
                <a:cs typeface="Times New Roman" panose="02020603050405020304" pitchFamily="18" charset="0"/>
              </a:rPr>
              <a:t>This lecture covered the following topics</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Timing and Strategy</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The Best-Case Scenario: When Strategy Meets Technology</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Changes = Opportunity</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Demographic Changes</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Changes in Perception</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Changes Resulting from National and Worldwide Instability</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Solving Problems That Don’t Exist</a:t>
            </a:r>
          </a:p>
        </p:txBody>
      </p:sp>
      <p:sp>
        <p:nvSpPr>
          <p:cNvPr id="6" name="TextBox 5">
            <a:extLst>
              <a:ext uri="{FF2B5EF4-FFF2-40B4-BE49-F238E27FC236}">
                <a16:creationId xmlns:a16="http://schemas.microsoft.com/office/drawing/2014/main" id="{BAC57E24-0EE1-D20D-9C37-BAAEB70B82A4}"/>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8" name="TextBox 7">
            <a:extLst>
              <a:ext uri="{FF2B5EF4-FFF2-40B4-BE49-F238E27FC236}">
                <a16:creationId xmlns:a16="http://schemas.microsoft.com/office/drawing/2014/main" id="{9EAA2FE6-B2C8-BB16-9981-8F2FD69E1DE3}"/>
              </a:ext>
            </a:extLst>
          </p:cNvPr>
          <p:cNvSpPr txBox="1"/>
          <p:nvPr/>
        </p:nvSpPr>
        <p:spPr>
          <a:xfrm>
            <a:off x="3278875" y="315448"/>
            <a:ext cx="6093724" cy="523220"/>
          </a:xfrm>
          <a:prstGeom prst="rect">
            <a:avLst/>
          </a:prstGeom>
          <a:noFill/>
        </p:spPr>
        <p:txBody>
          <a:bodyPr wrap="square">
            <a:spAutoFit/>
          </a:bodyPr>
          <a:lstStyle/>
          <a:p>
            <a:r>
              <a:rPr lang="en-GB" sz="2800" b="1" dirty="0">
                <a:solidFill>
                  <a:schemeClr val="bg2"/>
                </a:solidFill>
                <a:latin typeface="Times New Roman" panose="02020603050405020304" pitchFamily="18" charset="0"/>
                <a:cs typeface="Times New Roman" panose="02020603050405020304" pitchFamily="18" charset="0"/>
              </a:rPr>
              <a:t>Conclusion</a:t>
            </a:r>
          </a:p>
        </p:txBody>
      </p:sp>
    </p:spTree>
    <p:extLst>
      <p:ext uri="{BB962C8B-B14F-4D97-AF65-F5344CB8AC3E}">
        <p14:creationId xmlns:p14="http://schemas.microsoft.com/office/powerpoint/2010/main" val="18872973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8A028E2-ED43-6882-75B6-A8316BF51EF5}"/>
              </a:ext>
            </a:extLst>
          </p:cNvPr>
          <p:cNvSpPr>
            <a:spLocks noGrp="1"/>
          </p:cNvSpPr>
          <p:nvPr>
            <p:ph type="sldNum" sz="quarter" idx="12"/>
          </p:nvPr>
        </p:nvSpPr>
        <p:spPr/>
        <p:txBody>
          <a:bodyPr/>
          <a:lstStyle/>
          <a:p>
            <a:fld id="{FF2BD96E-3838-45D2-9031-D3AF67C920A5}" type="slidenum">
              <a:rPr lang="en-US" smtClean="0"/>
              <a:t>37</a:t>
            </a:fld>
            <a:endParaRPr lang="en-US"/>
          </a:p>
        </p:txBody>
      </p:sp>
      <p:sp>
        <p:nvSpPr>
          <p:cNvPr id="5" name="TextBox 4">
            <a:extLst>
              <a:ext uri="{FF2B5EF4-FFF2-40B4-BE49-F238E27FC236}">
                <a16:creationId xmlns:a16="http://schemas.microsoft.com/office/drawing/2014/main" id="{8F58DB63-B7DB-67FC-C942-46DDE9F8CA8C}"/>
              </a:ext>
            </a:extLst>
          </p:cNvPr>
          <p:cNvSpPr txBox="1"/>
          <p:nvPr/>
        </p:nvSpPr>
        <p:spPr>
          <a:xfrm>
            <a:off x="2146362" y="1253311"/>
            <a:ext cx="8399075" cy="5468164"/>
          </a:xfrm>
          <a:prstGeom prst="rect">
            <a:avLst/>
          </a:prstGeom>
          <a:noFill/>
        </p:spPr>
        <p:txBody>
          <a:bodyPr wrap="square">
            <a:spAutoFit/>
          </a:bodyPr>
          <a:lstStyle/>
          <a:p>
            <a:pPr marL="285750" indent="-285750" algn="just">
              <a:spcBef>
                <a:spcPts val="1200"/>
              </a:spcBef>
              <a:spcAft>
                <a:spcPts val="800"/>
              </a:spcAft>
              <a:buFont typeface="Arial" panose="020B0604020202020204" pitchFamily="34" charset="0"/>
              <a:buChar char="•"/>
            </a:pPr>
            <a:r>
              <a:rPr lang="en-GB" b="1" dirty="0">
                <a:effectLst/>
                <a:latin typeface="Times New Roman" panose="02020603050405020304" pitchFamily="18" charset="0"/>
                <a:ea typeface="Calibri" panose="020F0502020204030204" pitchFamily="34" charset="0"/>
                <a:cs typeface="Times New Roman" panose="02020603050405020304" pitchFamily="18" charset="0"/>
              </a:rPr>
              <a:t>This lecture covered the following topics</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Disruption</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Never Buy a Business You Don’t Understand</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How Much Do I Need to Know?</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Making Something Out of Nothing Is “Special”</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Closing Thoughts: Ideas versus Opportunities</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Funding</a:t>
            </a:r>
          </a:p>
          <a:p>
            <a:pPr marL="285750" indent="-285750" algn="just">
              <a:spcBef>
                <a:spcPts val="1200"/>
              </a:spcBef>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What is crowdfunding and how it works?</a:t>
            </a:r>
          </a:p>
          <a:p>
            <a:pPr marL="285750" indent="-285750">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Types of crowdfunding</a:t>
            </a:r>
          </a:p>
          <a:p>
            <a:pPr marL="285750" indent="-285750">
              <a:lnSpc>
                <a:spcPct val="150000"/>
              </a:lnSpc>
              <a:buFont typeface="Arial" panose="020B0604020202020204" pitchFamily="34" charset="0"/>
              <a:buChar char="•"/>
            </a:pPr>
            <a:r>
              <a:rPr lang="en-GB" dirty="0">
                <a:latin typeface="Times New Roman" panose="02020603050405020304" pitchFamily="18" charset="0"/>
                <a:cs typeface="Times New Roman" panose="02020603050405020304" pitchFamily="18" charset="0"/>
              </a:rPr>
              <a:t>What are the disadvantages of crowdfunding</a:t>
            </a:r>
            <a:r>
              <a:rPr lang="en-GB" sz="1800" b="1" dirty="0">
                <a:solidFill>
                  <a:srgbClr val="C00000"/>
                </a:solidFill>
              </a:rPr>
              <a:t>?</a:t>
            </a:r>
          </a:p>
          <a:p>
            <a:pPr marL="285750" indent="-285750" algn="just">
              <a:spcBef>
                <a:spcPts val="1200"/>
              </a:spcBef>
              <a:spcAft>
                <a:spcPts val="800"/>
              </a:spcAft>
              <a:buFont typeface="Arial" panose="020B0604020202020204" pitchFamily="34" charset="0"/>
              <a:buChar char="•"/>
            </a:pPr>
            <a:endParaRPr lang="en-GB"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BAC57E24-0EE1-D20D-9C37-BAAEB70B82A4}"/>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
        <p:nvSpPr>
          <p:cNvPr id="8" name="TextBox 7">
            <a:extLst>
              <a:ext uri="{FF2B5EF4-FFF2-40B4-BE49-F238E27FC236}">
                <a16:creationId xmlns:a16="http://schemas.microsoft.com/office/drawing/2014/main" id="{9EAA2FE6-B2C8-BB16-9981-8F2FD69E1DE3}"/>
              </a:ext>
            </a:extLst>
          </p:cNvPr>
          <p:cNvSpPr txBox="1"/>
          <p:nvPr/>
        </p:nvSpPr>
        <p:spPr>
          <a:xfrm>
            <a:off x="3278875" y="315448"/>
            <a:ext cx="6093724" cy="523220"/>
          </a:xfrm>
          <a:prstGeom prst="rect">
            <a:avLst/>
          </a:prstGeom>
          <a:noFill/>
        </p:spPr>
        <p:txBody>
          <a:bodyPr wrap="square">
            <a:spAutoFit/>
          </a:bodyPr>
          <a:lstStyle/>
          <a:p>
            <a:r>
              <a:rPr lang="en-GB" sz="2800" b="1" dirty="0">
                <a:solidFill>
                  <a:schemeClr val="bg2"/>
                </a:solidFill>
                <a:latin typeface="Times New Roman" panose="02020603050405020304" pitchFamily="18" charset="0"/>
                <a:cs typeface="Times New Roman" panose="02020603050405020304" pitchFamily="18" charset="0"/>
              </a:rPr>
              <a:t>Conclusion</a:t>
            </a:r>
          </a:p>
        </p:txBody>
      </p:sp>
    </p:spTree>
    <p:extLst>
      <p:ext uri="{BB962C8B-B14F-4D97-AF65-F5344CB8AC3E}">
        <p14:creationId xmlns:p14="http://schemas.microsoft.com/office/powerpoint/2010/main" val="33299322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38</a:t>
            </a:fld>
            <a:endParaRPr lang="en-US"/>
          </a:p>
        </p:txBody>
      </p:sp>
      <p:sp>
        <p:nvSpPr>
          <p:cNvPr id="3" name="TextBox 2">
            <a:extLst>
              <a:ext uri="{FF2B5EF4-FFF2-40B4-BE49-F238E27FC236}">
                <a16:creationId xmlns:a16="http://schemas.microsoft.com/office/drawing/2014/main" id="{244015DD-E4E7-9EBA-4432-00DF4E213D5A}"/>
              </a:ext>
            </a:extLst>
          </p:cNvPr>
          <p:cNvSpPr txBox="1"/>
          <p:nvPr/>
        </p:nvSpPr>
        <p:spPr>
          <a:xfrm>
            <a:off x="1164799" y="1842771"/>
            <a:ext cx="6093724" cy="461665"/>
          </a:xfrm>
          <a:prstGeom prst="rect">
            <a:avLst/>
          </a:prstGeom>
          <a:noFill/>
        </p:spPr>
        <p:txBody>
          <a:bodyPr wrap="square">
            <a:spAutoFit/>
          </a:bodyPr>
          <a:lstStyle/>
          <a:p>
            <a:r>
              <a:rPr lang="en-GB" sz="2400" b="1" dirty="0">
                <a:latin typeface="Times New Roman" panose="02020603050405020304" pitchFamily="18" charset="0"/>
                <a:cs typeface="Times New Roman" panose="02020603050405020304" pitchFamily="18" charset="0"/>
              </a:rPr>
              <a:t>References</a:t>
            </a:r>
          </a:p>
        </p:txBody>
      </p:sp>
      <p:sp>
        <p:nvSpPr>
          <p:cNvPr id="5" name="TextBox 4">
            <a:extLst>
              <a:ext uri="{FF2B5EF4-FFF2-40B4-BE49-F238E27FC236}">
                <a16:creationId xmlns:a16="http://schemas.microsoft.com/office/drawing/2014/main" id="{FF4725A6-2B72-737C-DFD1-0C3AF3EF885C}"/>
              </a:ext>
            </a:extLst>
          </p:cNvPr>
          <p:cNvSpPr txBox="1"/>
          <p:nvPr/>
        </p:nvSpPr>
        <p:spPr>
          <a:xfrm>
            <a:off x="1053547" y="2705352"/>
            <a:ext cx="9809328" cy="1319400"/>
          </a:xfrm>
          <a:prstGeom prst="rect">
            <a:avLst/>
          </a:prstGeom>
          <a:noFill/>
        </p:spPr>
        <p:txBody>
          <a:bodyPr wrap="square">
            <a:spAutoFit/>
          </a:bodyPr>
          <a:lstStyle/>
          <a:p>
            <a:pPr>
              <a:lnSpc>
                <a:spcPct val="200000"/>
              </a:lnSpc>
            </a:pPr>
            <a:r>
              <a:rPr lang="en-GB" sz="1400" i="0" dirty="0">
                <a:effectLst/>
                <a:latin typeface="Times New Roman" panose="02020603050405020304" pitchFamily="18" charset="0"/>
                <a:cs typeface="Times New Roman" panose="02020603050405020304" pitchFamily="18" charset="0"/>
              </a:rPr>
              <a:t>- </a:t>
            </a:r>
            <a:r>
              <a:rPr lang="en-GB" sz="1400" i="0" u="none" strike="noStrike" baseline="0" dirty="0">
                <a:latin typeface="Times New Roman" panose="02020603050405020304" pitchFamily="18" charset="0"/>
                <a:cs typeface="Times New Roman" panose="02020603050405020304" pitchFamily="18" charset="0"/>
              </a:rPr>
              <a:t>Entrepreneurial Leadership: A practical Guide to Generating New Business by Angelo Mastrangelo 1st Edition. </a:t>
            </a:r>
            <a:endParaRPr lang="en-GB" sz="1400" i="0" dirty="0">
              <a:effectLst/>
              <a:latin typeface="Times New Roman" panose="02020603050405020304" pitchFamily="18" charset="0"/>
              <a:cs typeface="Times New Roman" panose="02020603050405020304" pitchFamily="18" charset="0"/>
            </a:endParaRPr>
          </a:p>
          <a:p>
            <a:pPr>
              <a:lnSpc>
                <a:spcPct val="200000"/>
              </a:lnSpc>
            </a:pPr>
            <a:r>
              <a:rPr lang="en-GB" sz="1400" i="0" dirty="0">
                <a:effectLst/>
                <a:latin typeface="Times New Roman" panose="02020603050405020304" pitchFamily="18" charset="0"/>
                <a:cs typeface="Times New Roman" panose="02020603050405020304" pitchFamily="18" charset="0"/>
              </a:rPr>
              <a:t>- https://web.ankeny.org/CleaningMaintenance/Night-Shift-Commercial-Cleaning-Services-2428</a:t>
            </a:r>
            <a:br>
              <a:rPr lang="en-GB" sz="1400" dirty="0">
                <a:latin typeface="Times New Roman" panose="02020603050405020304" pitchFamily="18" charset="0"/>
                <a:cs typeface="Times New Roman" panose="02020603050405020304" pitchFamily="18" charset="0"/>
              </a:rPr>
            </a:br>
            <a:r>
              <a:rPr lang="en-GB" sz="1400" dirty="0">
                <a:latin typeface="Times New Roman" panose="02020603050405020304" pitchFamily="18" charset="0"/>
                <a:cs typeface="Times New Roman" panose="02020603050405020304" pitchFamily="18" charset="0"/>
              </a:rPr>
              <a:t>https://republic.com/blog/investor-education/what-is-crowdfunding-and-how-does-it-work</a:t>
            </a:r>
          </a:p>
        </p:txBody>
      </p:sp>
      <p:sp>
        <p:nvSpPr>
          <p:cNvPr id="2" name="TextBox 1">
            <a:extLst>
              <a:ext uri="{FF2B5EF4-FFF2-40B4-BE49-F238E27FC236}">
                <a16:creationId xmlns:a16="http://schemas.microsoft.com/office/drawing/2014/main" id="{F5C5455A-B67C-8DA8-2C0C-47B76777BDE1}"/>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Tree>
    <p:extLst>
      <p:ext uri="{BB962C8B-B14F-4D97-AF65-F5344CB8AC3E}">
        <p14:creationId xmlns:p14="http://schemas.microsoft.com/office/powerpoint/2010/main" val="39367401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7CE6B644-749D-199E-4314-C76B950F0C44}"/>
              </a:ext>
            </a:extLst>
          </p:cNvPr>
          <p:cNvSpPr>
            <a:spLocks noGrp="1"/>
          </p:cNvSpPr>
          <p:nvPr>
            <p:ph type="sldNum" sz="quarter" idx="12"/>
          </p:nvPr>
        </p:nvSpPr>
        <p:spPr/>
        <p:txBody>
          <a:bodyPr/>
          <a:lstStyle/>
          <a:p>
            <a:fld id="{FF2BD96E-3838-45D2-9031-D3AF67C920A5}" type="slidenum">
              <a:rPr lang="en-US" smtClean="0"/>
              <a:t>39</a:t>
            </a:fld>
            <a:endParaRPr lang="en-US"/>
          </a:p>
        </p:txBody>
      </p:sp>
      <p:sp>
        <p:nvSpPr>
          <p:cNvPr id="7" name="Content Placeholder 2">
            <a:extLst>
              <a:ext uri="{FF2B5EF4-FFF2-40B4-BE49-F238E27FC236}">
                <a16:creationId xmlns:a16="http://schemas.microsoft.com/office/drawing/2014/main" id="{12E7E071-7BD7-E448-D5A2-E176AC2C8462}"/>
              </a:ext>
            </a:extLst>
          </p:cNvPr>
          <p:cNvSpPr txBox="1">
            <a:spLocks/>
          </p:cNvSpPr>
          <p:nvPr/>
        </p:nvSpPr>
        <p:spPr>
          <a:xfrm>
            <a:off x="576580" y="2328334"/>
            <a:ext cx="10058400" cy="1886007"/>
          </a:xfrm>
          <a:prstGeom prst="rect">
            <a:avLst/>
          </a:prstGeom>
        </p:spPr>
        <p:txBody>
          <a:bodyPr vert="horz" lIns="91440" tIns="45720" rIns="91440" bIns="45720" rtlCol="0">
            <a:normAutofit/>
          </a:bodyPr>
          <a:lstStyle>
            <a:lvl1pPr marL="0" indent="0" algn="ctr" defTabSz="914400" rtl="0" eaLnBrk="1" latinLnBrk="0" hangingPunct="1">
              <a:lnSpc>
                <a:spcPct val="125000"/>
              </a:lnSpc>
              <a:spcBef>
                <a:spcPts val="1000"/>
              </a:spcBef>
              <a:buClr>
                <a:schemeClr val="accent3"/>
              </a:buClr>
              <a:buFont typeface="Wingdings" panose="05000000000000000000" pitchFamily="2" charset="2"/>
              <a:buNone/>
              <a:defRPr sz="2400" i="0" kern="1200" spc="50" baseline="0">
                <a:solidFill>
                  <a:schemeClr val="tx1">
                    <a:alpha val="60000"/>
                  </a:schemeClr>
                </a:solidFill>
                <a:latin typeface="+mn-lt"/>
                <a:ea typeface="+mn-ea"/>
                <a:cs typeface="+mn-cs"/>
              </a:defRPr>
            </a:lvl1pPr>
            <a:lvl2pPr marL="457200" indent="0" algn="ctr" defTabSz="914400" rtl="0" eaLnBrk="1" latinLnBrk="0" hangingPunct="1">
              <a:lnSpc>
                <a:spcPct val="150000"/>
              </a:lnSpc>
              <a:spcBef>
                <a:spcPts val="500"/>
              </a:spcBef>
              <a:buFontTx/>
              <a:buNone/>
              <a:defRPr sz="2000" b="0" i="1" kern="1200" spc="50" baseline="0">
                <a:solidFill>
                  <a:schemeClr val="tx1">
                    <a:alpha val="60000"/>
                  </a:schemeClr>
                </a:solidFill>
                <a:latin typeface="+mn-lt"/>
                <a:ea typeface="+mn-ea"/>
                <a:cs typeface="+mn-cs"/>
              </a:defRPr>
            </a:lvl2pPr>
            <a:lvl3pPr marL="914400" indent="0" algn="ctr" defTabSz="914400" rtl="0" eaLnBrk="1" latinLnBrk="0" hangingPunct="1">
              <a:lnSpc>
                <a:spcPct val="150000"/>
              </a:lnSpc>
              <a:spcBef>
                <a:spcPts val="500"/>
              </a:spcBef>
              <a:buClr>
                <a:schemeClr val="accent3"/>
              </a:buClr>
              <a:buFont typeface="Wingdings" panose="05000000000000000000" pitchFamily="2" charset="2"/>
              <a:buNone/>
              <a:defRPr sz="1800" kern="1200" spc="50">
                <a:solidFill>
                  <a:schemeClr val="tx1">
                    <a:alpha val="60000"/>
                  </a:schemeClr>
                </a:solidFill>
                <a:latin typeface="+mn-lt"/>
                <a:ea typeface="+mn-ea"/>
                <a:cs typeface="+mn-cs"/>
              </a:defRPr>
            </a:lvl3pPr>
            <a:lvl4pPr marL="1371600" indent="0" algn="ctr" defTabSz="914400" rtl="0" eaLnBrk="1" latinLnBrk="0" hangingPunct="1">
              <a:lnSpc>
                <a:spcPct val="150000"/>
              </a:lnSpc>
              <a:spcBef>
                <a:spcPts val="500"/>
              </a:spcBef>
              <a:buClr>
                <a:schemeClr val="accent3"/>
              </a:buClr>
              <a:buFontTx/>
              <a:buNone/>
              <a:defRPr sz="1600" b="0" i="1" kern="1200" spc="50" baseline="0">
                <a:solidFill>
                  <a:schemeClr val="tx1">
                    <a:alpha val="60000"/>
                  </a:schemeClr>
                </a:solidFill>
                <a:latin typeface="+mn-lt"/>
                <a:ea typeface="+mn-ea"/>
                <a:cs typeface="+mn-cs"/>
              </a:defRPr>
            </a:lvl4pPr>
            <a:lvl5pPr marL="1828800" indent="0" algn="ctr" defTabSz="914400" rtl="0" eaLnBrk="1" latinLnBrk="0" hangingPunct="1">
              <a:lnSpc>
                <a:spcPct val="150000"/>
              </a:lnSpc>
              <a:spcBef>
                <a:spcPts val="500"/>
              </a:spcBef>
              <a:buClr>
                <a:schemeClr val="accent3"/>
              </a:buClr>
              <a:buFont typeface="Wingdings" panose="05000000000000000000" pitchFamily="2" charset="2"/>
              <a:buNone/>
              <a:defRPr sz="1600" kern="1200" spc="50">
                <a:solidFill>
                  <a:schemeClr val="tx1">
                    <a:alpha val="60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800" b="1" dirty="0">
                <a:solidFill>
                  <a:srgbClr val="002060"/>
                </a:solidFill>
              </a:rPr>
              <a:t>Contact information with Dr Nahed Ahmed</a:t>
            </a:r>
          </a:p>
          <a:p>
            <a:pPr algn="ctr" fontAlgn="ctr"/>
            <a:r>
              <a:rPr lang="en-GB" sz="2800" b="0" i="0" dirty="0">
                <a:solidFill>
                  <a:schemeClr val="tx1"/>
                </a:solidFill>
                <a:effectLst/>
                <a:latin typeface="Roboto" panose="02000000000000000000" pitchFamily="2" charset="0"/>
                <a:hlinkClick r:id="rId2">
                  <a:extLst>
                    <a:ext uri="{A12FA001-AC4F-418D-AE19-62706E023703}">
                      <ahyp:hlinkClr xmlns:ahyp="http://schemas.microsoft.com/office/drawing/2018/hyperlinkcolor" val="tx"/>
                    </a:ext>
                  </a:extLst>
                </a:hlinkClick>
              </a:rPr>
              <a:t>nahed.kamal@esu.ac.ae</a:t>
            </a:r>
            <a:endParaRPr lang="en-GB" sz="2800" b="0" i="0" dirty="0">
              <a:solidFill>
                <a:schemeClr val="tx1"/>
              </a:solidFill>
              <a:effectLst/>
              <a:latin typeface="Roboto" panose="02000000000000000000" pitchFamily="2" charset="0"/>
            </a:endParaRPr>
          </a:p>
          <a:p>
            <a:endParaRPr lang="en-GB" sz="2800" dirty="0">
              <a:solidFill>
                <a:schemeClr val="tx1"/>
              </a:solidFill>
            </a:endParaRPr>
          </a:p>
          <a:p>
            <a:endParaRPr lang="en-GB" sz="2800" dirty="0">
              <a:solidFill>
                <a:schemeClr val="tx1"/>
              </a:solidFill>
            </a:endParaRPr>
          </a:p>
        </p:txBody>
      </p:sp>
      <p:sp>
        <p:nvSpPr>
          <p:cNvPr id="2" name="TextBox 1">
            <a:extLst>
              <a:ext uri="{FF2B5EF4-FFF2-40B4-BE49-F238E27FC236}">
                <a16:creationId xmlns:a16="http://schemas.microsoft.com/office/drawing/2014/main" id="{D9F99595-7AF4-E874-836B-2813C2696787}"/>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Tree>
    <p:extLst>
      <p:ext uri="{BB962C8B-B14F-4D97-AF65-F5344CB8AC3E}">
        <p14:creationId xmlns:p14="http://schemas.microsoft.com/office/powerpoint/2010/main" val="40120321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Slide Number Placeholder 168">
            <a:extLst>
              <a:ext uri="{FF2B5EF4-FFF2-40B4-BE49-F238E27FC236}">
                <a16:creationId xmlns:a16="http://schemas.microsoft.com/office/drawing/2014/main" id="{63EDF621-1BB9-A7D8-F2E3-76831C8B6501}"/>
              </a:ext>
            </a:extLst>
          </p:cNvPr>
          <p:cNvSpPr>
            <a:spLocks noGrp="1"/>
          </p:cNvSpPr>
          <p:nvPr>
            <p:ph type="sldNum" sz="quarter" idx="12"/>
          </p:nvPr>
        </p:nvSpPr>
        <p:spPr/>
        <p:txBody>
          <a:bodyPr/>
          <a:lstStyle/>
          <a:p>
            <a:fld id="{FF2BD96E-3838-45D2-9031-D3AF67C920A5}" type="slidenum">
              <a:rPr lang="en-US" smtClean="0"/>
              <a:t>40</a:t>
            </a:fld>
            <a:endParaRPr lang="en-US"/>
          </a:p>
        </p:txBody>
      </p:sp>
      <p:sp>
        <p:nvSpPr>
          <p:cNvPr id="2" name="TextBox 1">
            <a:extLst>
              <a:ext uri="{FF2B5EF4-FFF2-40B4-BE49-F238E27FC236}">
                <a16:creationId xmlns:a16="http://schemas.microsoft.com/office/drawing/2014/main" id="{E57462F1-2099-0740-D1BB-E4C77D7C648B}"/>
              </a:ext>
            </a:extLst>
          </p:cNvPr>
          <p:cNvSpPr txBox="1"/>
          <p:nvPr/>
        </p:nvSpPr>
        <p:spPr>
          <a:xfrm>
            <a:off x="3556702" y="3417386"/>
            <a:ext cx="4078800" cy="2351973"/>
          </a:xfrm>
          <a:prstGeom prst="rect">
            <a:avLst/>
          </a:prstGeom>
        </p:spPr>
        <p:txBody>
          <a:bodyPr vert="horz" lIns="91440" tIns="45720" rIns="91440" bIns="45720" rtlCol="0" anchor="b" anchorCtr="0">
            <a:normAutofit/>
          </a:bodyPr>
          <a:lstStyle/>
          <a:p>
            <a:pPr marL="0" indent="0" algn="ctr">
              <a:spcBef>
                <a:spcPct val="0"/>
              </a:spcBef>
              <a:spcAft>
                <a:spcPts val="600"/>
              </a:spcAft>
            </a:pPr>
            <a:r>
              <a:rPr lang="en-US" sz="6000" dirty="0">
                <a:effectLst>
                  <a:outerShdw blurRad="38100" dist="38100" dir="2700000" algn="tl">
                    <a:srgbClr val="000000">
                      <a:alpha val="43137"/>
                    </a:srgbClr>
                  </a:outerShdw>
                </a:effectLst>
                <a:latin typeface="Brush Script MT" panose="03060802040406070304" pitchFamily="66" charset="0"/>
                <a:ea typeface="+mj-ea"/>
                <a:cs typeface="+mj-cs"/>
              </a:rPr>
              <a:t>Wish you all the best </a:t>
            </a:r>
          </a:p>
        </p:txBody>
      </p:sp>
      <p:pic>
        <p:nvPicPr>
          <p:cNvPr id="3" name="Picture 2">
            <a:extLst>
              <a:ext uri="{FF2B5EF4-FFF2-40B4-BE49-F238E27FC236}">
                <a16:creationId xmlns:a16="http://schemas.microsoft.com/office/drawing/2014/main" id="{8B3872D1-C5E3-5E03-FBC3-F35100682CF5}"/>
              </a:ext>
            </a:extLst>
          </p:cNvPr>
          <p:cNvPicPr>
            <a:picLocks noChangeAspect="1"/>
          </p:cNvPicPr>
          <p:nvPr/>
        </p:nvPicPr>
        <p:blipFill rotWithShape="1">
          <a:blip r:embed="rId3"/>
          <a:srcRect l="10883" r="5539"/>
          <a:stretch/>
        </p:blipFill>
        <p:spPr>
          <a:xfrm>
            <a:off x="3898900" y="1514366"/>
            <a:ext cx="3608900" cy="2311162"/>
          </a:xfrm>
          <a:prstGeom prst="rect">
            <a:avLst/>
          </a:prstGeom>
        </p:spPr>
      </p:pic>
      <p:sp>
        <p:nvSpPr>
          <p:cNvPr id="4" name="TextBox 3">
            <a:extLst>
              <a:ext uri="{FF2B5EF4-FFF2-40B4-BE49-F238E27FC236}">
                <a16:creationId xmlns:a16="http://schemas.microsoft.com/office/drawing/2014/main" id="{B7813097-4505-6A76-AE32-BCFC9E9F701A}"/>
              </a:ext>
            </a:extLst>
          </p:cNvPr>
          <p:cNvSpPr txBox="1"/>
          <p:nvPr/>
        </p:nvSpPr>
        <p:spPr>
          <a:xfrm>
            <a:off x="346364" y="279459"/>
            <a:ext cx="1731818" cy="400110"/>
          </a:xfrm>
          <a:prstGeom prst="rect">
            <a:avLst/>
          </a:prstGeom>
          <a:noFill/>
        </p:spPr>
        <p:txBody>
          <a:bodyPr wrap="square">
            <a:spAutoFit/>
          </a:bodyPr>
          <a:lstStyle/>
          <a:p>
            <a:r>
              <a:rPr lang="en-US" sz="2000" b="1" dirty="0">
                <a:latin typeface="Tajawal Medium" panose="00000600000000000000" pitchFamily="2" charset="-78"/>
                <a:cs typeface="Tajawal Medium" panose="00000600000000000000" pitchFamily="2" charset="-78"/>
              </a:rPr>
              <a:t>Lecture 3</a:t>
            </a:r>
          </a:p>
        </p:txBody>
      </p:sp>
    </p:spTree>
    <p:extLst>
      <p:ext uri="{BB962C8B-B14F-4D97-AF65-F5344CB8AC3E}">
        <p14:creationId xmlns:p14="http://schemas.microsoft.com/office/powerpoint/2010/main" val="4207538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7573</TotalTime>
  <Words>3348</Words>
  <Application>Microsoft Office PowerPoint</Application>
  <PresentationFormat>Widescreen</PresentationFormat>
  <Paragraphs>271</Paragraphs>
  <Slides>40</Slides>
  <Notes>35</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40</vt:i4>
      </vt:variant>
    </vt:vector>
  </HeadingPairs>
  <TitlesOfParts>
    <vt:vector size="51" baseType="lpstr">
      <vt:lpstr>Arial</vt:lpstr>
      <vt:lpstr>Brush Script MT</vt:lpstr>
      <vt:lpstr>Calibri</vt:lpstr>
      <vt:lpstr>Calibri Light</vt:lpstr>
      <vt:lpstr>Georgia</vt:lpstr>
      <vt:lpstr>Roboto</vt:lpstr>
      <vt:lpstr>Symbol</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Nahed Ahmed</dc:creator>
  <cp:lastModifiedBy>Nahed Ahmed</cp:lastModifiedBy>
  <cp:revision>12</cp:revision>
  <dcterms:created xsi:type="dcterms:W3CDTF">2023-02-04T13:27:34Z</dcterms:created>
  <dcterms:modified xsi:type="dcterms:W3CDTF">2023-02-16T23:03:48Z</dcterms:modified>
</cp:coreProperties>
</file>