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12192000" cy="6858000"/>
  <p:notesSz cx="6858000" cy="9144000"/>
  <p:embeddedFontLst>
    <p:embeddedFont>
      <p:font typeface="Tajawal Medium" panose="00000600000000000000" charset="-78"/>
      <p:regular r:id="rId31"/>
      <p:bold r:id="rId32"/>
    </p:embeddedFont>
    <p:embeddedFont>
      <p:font typeface="Calibri" panose="020F0502020204030204" pitchFamily="34" charset="0"/>
      <p:regular r:id="rId33"/>
      <p:bold r:id="rId34"/>
      <p:italic r:id="rId35"/>
      <p:boldItalic r:id="rId3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7" roundtripDataSignature="AMtx7mimRrMo/yoVNfsqeR5MKq7T+/Wwv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2" d="100"/>
          <a:sy n="112" d="100"/>
        </p:scale>
        <p:origin x="120" y="15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4.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customschemas.google.com/relationships/presentationmetadata" Target="meta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1" name="Google Shape;111;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3" name="Google Shape;123;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5" name="Google Shape;135;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2" name="Google Shape;17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4" name="Google Shape;184;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6" name="Google Shape;19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8" name="Google Shape;208;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2" name="Google Shape;232;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4" name="Google Shape;244;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6" name="Google Shape;256;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8" name="Google Shape;26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0" name="Google Shape;280;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2" name="Google Shape;292;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6" name="Google Shape;306;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0" name="Google Shape;320;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3" name="Google Shape;333;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6" name="Google Shape;346;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8" name="Google Shape;358;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0" name="Google Shape;370;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2" name="Google Shape;382;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4" name="Google Shape;394;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6" name="Google Shape;406;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Google Shape;417;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8" name="Google Shape;418;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3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3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3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3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4" name="Google Shape;34;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3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3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3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3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3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3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3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3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3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3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8"/>
          <p:cNvSpPr>
            <a:spLocks noGrp="1"/>
          </p:cNvSpPr>
          <p:nvPr>
            <p:ph type="pic" idx="2"/>
          </p:nvPr>
        </p:nvSpPr>
        <p:spPr>
          <a:xfrm>
            <a:off x="5183188" y="987425"/>
            <a:ext cx="6172200" cy="4873625"/>
          </a:xfrm>
          <a:prstGeom prst="rect">
            <a:avLst/>
          </a:prstGeom>
          <a:noFill/>
          <a:ln>
            <a:noFill/>
          </a:ln>
        </p:spPr>
      </p:sp>
      <p:sp>
        <p:nvSpPr>
          <p:cNvPr id="68" name="Google Shape;68;p3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3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4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4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9" name="Google Shape;89;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0" name="Google Shape;90;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91" name="Google Shape;91;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92" name="Google Shape;92;p1"/>
          <p:cNvPicPr preferRelativeResize="0"/>
          <p:nvPr/>
        </p:nvPicPr>
        <p:blipFill rotWithShape="1">
          <a:blip r:embed="rId6">
            <a:alphaModFix/>
          </a:blip>
          <a:srcRect/>
          <a:stretch/>
        </p:blipFill>
        <p:spPr>
          <a:xfrm>
            <a:off x="-112889" y="422122"/>
            <a:ext cx="6714451" cy="1972334"/>
          </a:xfrm>
          <a:prstGeom prst="rect">
            <a:avLst/>
          </a:prstGeom>
          <a:noFill/>
          <a:ln>
            <a:noFill/>
          </a:ln>
        </p:spPr>
      </p:pic>
      <p:pic>
        <p:nvPicPr>
          <p:cNvPr id="93" name="Google Shape;93;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4" name="Google Shape;94;p1"/>
          <p:cNvSpPr txBox="1"/>
          <p:nvPr/>
        </p:nvSpPr>
        <p:spPr>
          <a:xfrm>
            <a:off x="233041" y="715791"/>
            <a:ext cx="6200700" cy="1816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0" i="0" u="none" strike="noStrike" cap="none" dirty="0">
                <a:solidFill>
                  <a:schemeClr val="lt1"/>
                </a:solidFill>
                <a:latin typeface="Tajawal Medium"/>
                <a:ea typeface="Tajawal Medium"/>
                <a:cs typeface="Tajawal Medium"/>
                <a:sym typeface="Tajawal Medium"/>
              </a:rPr>
              <a:t>Advanced Project Management APM</a:t>
            </a:r>
            <a:endParaRPr dirty="0"/>
          </a:p>
          <a:p>
            <a:pPr marL="0" marR="0" lvl="0" indent="0" algn="l" rtl="0">
              <a:spcBef>
                <a:spcPts val="0"/>
              </a:spcBef>
              <a:spcAft>
                <a:spcPts val="0"/>
              </a:spcAft>
              <a:buNone/>
            </a:pPr>
            <a:r>
              <a:rPr lang="en-GB" sz="2800" dirty="0">
                <a:solidFill>
                  <a:srgbClr val="24A9E1"/>
                </a:solidFill>
                <a:latin typeface="Tajawal Medium"/>
                <a:ea typeface="Tajawal Medium"/>
                <a:cs typeface="Tajawal Medium"/>
                <a:sym typeface="Tajawal Medium"/>
              </a:rPr>
              <a:t>Prepared by </a:t>
            </a:r>
            <a:r>
              <a:rPr lang="en-GB" sz="2800" dirty="0" err="1">
                <a:solidFill>
                  <a:srgbClr val="24A9E1"/>
                </a:solidFill>
                <a:latin typeface="Tajawal Medium"/>
                <a:ea typeface="Tajawal Medium"/>
                <a:cs typeface="Tajawal Medium"/>
                <a:sym typeface="Tajawal Medium"/>
              </a:rPr>
              <a:t>Dr.</a:t>
            </a:r>
            <a:r>
              <a:rPr lang="en-GB" sz="2800" dirty="0">
                <a:solidFill>
                  <a:srgbClr val="24A9E1"/>
                </a:solidFill>
                <a:latin typeface="Tajawal Medium"/>
                <a:ea typeface="Tajawal Medium"/>
                <a:cs typeface="Tajawal Medium"/>
                <a:sym typeface="Tajawal Medium"/>
              </a:rPr>
              <a:t> Ahmad Al </a:t>
            </a:r>
            <a:r>
              <a:rPr lang="en-GB" sz="2800" dirty="0" err="1">
                <a:solidFill>
                  <a:srgbClr val="24A9E1"/>
                </a:solidFill>
                <a:latin typeface="Tajawal Medium"/>
                <a:ea typeface="Tajawal Medium"/>
                <a:cs typeface="Tajawal Medium"/>
                <a:sym typeface="Tajawal Medium"/>
              </a:rPr>
              <a:t>Ghamdi</a:t>
            </a:r>
            <a:endParaRPr sz="2800" dirty="0">
              <a:solidFill>
                <a:srgbClr val="24A9E1"/>
              </a:solidFill>
              <a:latin typeface="Tajawal Medium"/>
              <a:ea typeface="Tajawal Medium"/>
              <a:cs typeface="Tajawal Medium"/>
              <a:sym typeface="Tajawal Medium"/>
            </a:endParaRPr>
          </a:p>
          <a:p>
            <a:r>
              <a:rPr lang="en-US" sz="2800" dirty="0">
                <a:solidFill>
                  <a:srgbClr val="FF9518"/>
                </a:solidFill>
                <a:latin typeface="Tajawal Medium" panose="00000600000000000000" pitchFamily="2" charset="-78"/>
                <a:cs typeface="Tajawal Medium" panose="00000600000000000000" pitchFamily="2" charset="-78"/>
              </a:rPr>
              <a:t>Lecturer by Dr. </a:t>
            </a:r>
            <a:r>
              <a:rPr lang="en-US" sz="2800">
                <a:solidFill>
                  <a:srgbClr val="FF9518"/>
                </a:solidFill>
                <a:latin typeface="Tajawal Medium" panose="00000600000000000000" pitchFamily="2" charset="-78"/>
                <a:cs typeface="Tajawal Medium" panose="00000600000000000000" pitchFamily="2" charset="-78"/>
              </a:rPr>
              <a:t>Waseem Al Tabbaa</a:t>
            </a:r>
          </a:p>
          <a:p>
            <a:pPr marL="0" marR="0" lvl="0" indent="0" algn="l" rtl="0">
              <a:spcBef>
                <a:spcPts val="0"/>
              </a:spcBef>
              <a:spcAft>
                <a:spcPts val="0"/>
              </a:spcAft>
              <a:buNone/>
            </a:pPr>
            <a:endParaRPr sz="2800" dirty="0">
              <a:solidFill>
                <a:srgbClr val="FF9518"/>
              </a:solidFill>
              <a:latin typeface="Tajawal Medium"/>
              <a:ea typeface="Tajawal Medium"/>
              <a:cs typeface="Tajawal Medium"/>
              <a:sym typeface="Tajawal Medium"/>
            </a:endParaRPr>
          </a:p>
        </p:txBody>
      </p:sp>
      <p:sp>
        <p:nvSpPr>
          <p:cNvPr id="95" name="Google Shape;95;p1"/>
          <p:cNvSpPr txBox="1"/>
          <p:nvPr/>
        </p:nvSpPr>
        <p:spPr>
          <a:xfrm>
            <a:off x="6674869" y="3159395"/>
            <a:ext cx="5537975" cy="89255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PMG 506</a:t>
            </a:r>
            <a:endParaRPr/>
          </a:p>
          <a:p>
            <a:pPr marL="0" marR="0" lvl="0" indent="0" algn="l" rtl="0">
              <a:spcBef>
                <a:spcPts val="0"/>
              </a:spcBef>
              <a:spcAft>
                <a:spcPts val="0"/>
              </a:spcAft>
              <a:buNone/>
            </a:pPr>
            <a:r>
              <a:rPr lang="en-GB" sz="2400">
                <a:solidFill>
                  <a:schemeClr val="lt1"/>
                </a:solidFill>
                <a:latin typeface="Tajawal Medium"/>
                <a:ea typeface="Tajawal Medium"/>
                <a:cs typeface="Tajawal Medium"/>
                <a:sym typeface="Tajawal Medium"/>
              </a:rPr>
              <a:t>Advanced Project Management (APM)</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1" name="Google Shape;101;p2"/>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02" name="Google Shape;102;p2"/>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03" name="Google Shape;103;p2"/>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04" name="Google Shape;104;p2"/>
          <p:cNvPicPr preferRelativeResize="0"/>
          <p:nvPr/>
        </p:nvPicPr>
        <p:blipFill rotWithShape="1">
          <a:blip r:embed="rId6">
            <a:alphaModFix/>
          </a:blip>
          <a:srcRect/>
          <a:stretch/>
        </p:blipFill>
        <p:spPr>
          <a:xfrm>
            <a:off x="-139261" y="-101602"/>
            <a:ext cx="4169394" cy="7137043"/>
          </a:xfrm>
          <a:prstGeom prst="rect">
            <a:avLst/>
          </a:prstGeom>
          <a:noFill/>
          <a:ln>
            <a:noFill/>
          </a:ln>
        </p:spPr>
      </p:pic>
      <p:sp>
        <p:nvSpPr>
          <p:cNvPr id="105" name="Google Shape;105;p2"/>
          <p:cNvSpPr txBox="1"/>
          <p:nvPr/>
        </p:nvSpPr>
        <p:spPr>
          <a:xfrm>
            <a:off x="2822222" y="1056359"/>
            <a:ext cx="5681100" cy="1816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dirty="0">
                <a:solidFill>
                  <a:schemeClr val="lt1"/>
                </a:solidFill>
                <a:latin typeface="Tajawal Medium"/>
                <a:ea typeface="Tajawal Medium"/>
                <a:cs typeface="Tajawal Medium"/>
                <a:sym typeface="Tajawal Medium"/>
              </a:rPr>
              <a:t>Advanced Project Management</a:t>
            </a:r>
            <a:endParaRPr dirty="0"/>
          </a:p>
          <a:p>
            <a:pPr marL="0" marR="0" lvl="0" indent="0" algn="l" rtl="0">
              <a:spcBef>
                <a:spcPts val="0"/>
              </a:spcBef>
              <a:spcAft>
                <a:spcPts val="0"/>
              </a:spcAft>
              <a:buNone/>
            </a:pPr>
            <a:r>
              <a:rPr lang="en-GB" sz="2800" dirty="0">
                <a:solidFill>
                  <a:srgbClr val="24A9E1"/>
                </a:solidFill>
                <a:latin typeface="Tajawal Medium"/>
                <a:ea typeface="Tajawal Medium"/>
                <a:cs typeface="Tajawal Medium"/>
                <a:sym typeface="Tajawal Medium"/>
              </a:rPr>
              <a:t>Prepared by </a:t>
            </a:r>
            <a:r>
              <a:rPr lang="en-GB" sz="2800" dirty="0" err="1">
                <a:solidFill>
                  <a:srgbClr val="24A9E1"/>
                </a:solidFill>
                <a:latin typeface="Tajawal Medium"/>
                <a:ea typeface="Tajawal Medium"/>
                <a:cs typeface="Tajawal Medium"/>
                <a:sym typeface="Tajawal Medium"/>
              </a:rPr>
              <a:t>Dr.</a:t>
            </a:r>
            <a:r>
              <a:rPr lang="en-GB" sz="2800" dirty="0">
                <a:solidFill>
                  <a:srgbClr val="24A9E1"/>
                </a:solidFill>
                <a:latin typeface="Tajawal Medium"/>
                <a:ea typeface="Tajawal Medium"/>
                <a:cs typeface="Tajawal Medium"/>
                <a:sym typeface="Tajawal Medium"/>
              </a:rPr>
              <a:t> Ahmad Al </a:t>
            </a:r>
            <a:r>
              <a:rPr lang="en-GB" sz="2800" dirty="0" err="1">
                <a:solidFill>
                  <a:srgbClr val="24A9E1"/>
                </a:solidFill>
                <a:latin typeface="Tajawal Medium"/>
                <a:ea typeface="Tajawal Medium"/>
                <a:cs typeface="Tajawal Medium"/>
                <a:sym typeface="Tajawal Medium"/>
              </a:rPr>
              <a:t>Ghamdi</a:t>
            </a:r>
            <a:endParaRPr sz="2800" dirty="0">
              <a:solidFill>
                <a:srgbClr val="24A9E1"/>
              </a:solidFill>
              <a:latin typeface="Tajawal Medium"/>
              <a:ea typeface="Tajawal Medium"/>
              <a:cs typeface="Tajawal Medium"/>
              <a:sym typeface="Tajawal Medium"/>
            </a:endParaRPr>
          </a:p>
          <a:p>
            <a:r>
              <a:rPr lang="en-US" sz="2800" dirty="0">
                <a:solidFill>
                  <a:srgbClr val="FF9518"/>
                </a:solidFill>
                <a:latin typeface="Tajawal Medium" panose="00000600000000000000" pitchFamily="2" charset="-78"/>
                <a:cs typeface="Tajawal Medium" panose="00000600000000000000" pitchFamily="2" charset="-78"/>
              </a:rPr>
              <a:t>Lecturer by Dr. Waseem Al Tabbaa</a:t>
            </a:r>
          </a:p>
          <a:p>
            <a:pPr marL="0" marR="0" lvl="0" indent="0" algn="l" rtl="0">
              <a:spcBef>
                <a:spcPts val="0"/>
              </a:spcBef>
              <a:spcAft>
                <a:spcPts val="0"/>
              </a:spcAft>
              <a:buNone/>
            </a:pPr>
            <a:r>
              <a:rPr lang="en-GB" sz="2800" dirty="0" smtClean="0">
                <a:solidFill>
                  <a:srgbClr val="FF9518"/>
                </a:solidFill>
                <a:latin typeface="Tajawal Medium"/>
                <a:ea typeface="Tajawal Medium"/>
                <a:cs typeface="Tajawal Medium"/>
                <a:sym typeface="Tajawal Medium"/>
              </a:rPr>
              <a:t>Lecture </a:t>
            </a:r>
            <a:r>
              <a:rPr lang="en-GB" sz="2800" dirty="0">
                <a:solidFill>
                  <a:srgbClr val="FF9518"/>
                </a:solidFill>
                <a:latin typeface="Tajawal Medium"/>
                <a:ea typeface="Tajawal Medium"/>
                <a:cs typeface="Tajawal Medium"/>
                <a:sym typeface="Tajawal Medium"/>
              </a:rPr>
              <a:t>1</a:t>
            </a:r>
            <a:endParaRPr dirty="0"/>
          </a:p>
        </p:txBody>
      </p:sp>
      <p:pic>
        <p:nvPicPr>
          <p:cNvPr id="106" name="Google Shape;106;p2"/>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07" name="Google Shape;107;p2"/>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08" name="Google Shape;108;p2"/>
          <p:cNvSpPr txBox="1"/>
          <p:nvPr/>
        </p:nvSpPr>
        <p:spPr>
          <a:xfrm>
            <a:off x="4174377" y="5318054"/>
            <a:ext cx="2064989"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PMG 506</a:t>
            </a:r>
            <a:endParaRPr/>
          </a:p>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Introduction</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pic>
        <p:nvPicPr>
          <p:cNvPr id="113" name="Google Shape;113;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14" name="Google Shape;114;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15" name="Google Shape;115;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16" name="Google Shape;116;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17" name="Google Shape;117;p3"/>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18" name="Google Shape;118;p3"/>
          <p:cNvSpPr txBox="1"/>
          <p:nvPr/>
        </p:nvSpPr>
        <p:spPr>
          <a:xfrm>
            <a:off x="2650377" y="543490"/>
            <a:ext cx="6320961"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Advanced Project Management (APM)</a:t>
            </a:r>
            <a:endParaRPr sz="2800">
              <a:solidFill>
                <a:srgbClr val="FF9518"/>
              </a:solidFill>
              <a:latin typeface="Tajawal Medium"/>
              <a:ea typeface="Tajawal Medium"/>
              <a:cs typeface="Tajawal Medium"/>
              <a:sym typeface="Tajawal Medium"/>
            </a:endParaRPr>
          </a:p>
        </p:txBody>
      </p:sp>
      <p:sp>
        <p:nvSpPr>
          <p:cNvPr id="119" name="Google Shape;119;p3"/>
          <p:cNvSpPr txBox="1"/>
          <p:nvPr/>
        </p:nvSpPr>
        <p:spPr>
          <a:xfrm>
            <a:off x="212705" y="236724"/>
            <a:ext cx="1603324"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PMG506</a:t>
            </a:r>
            <a:endParaRPr/>
          </a:p>
        </p:txBody>
      </p:sp>
      <p:pic>
        <p:nvPicPr>
          <p:cNvPr id="120" name="Google Shape;120;p3"/>
          <p:cNvPicPr preferRelativeResize="0"/>
          <p:nvPr/>
        </p:nvPicPr>
        <p:blipFill rotWithShape="1">
          <a:blip r:embed="rId7">
            <a:alphaModFix/>
          </a:blip>
          <a:srcRect/>
          <a:stretch/>
        </p:blipFill>
        <p:spPr>
          <a:xfrm>
            <a:off x="4074928" y="1276981"/>
            <a:ext cx="3221222" cy="466273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6" name="Google Shape;126;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7" name="Google Shape;127;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8" name="Google Shape;128;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9" name="Google Shape;129;p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30" name="Google Shape;130;p4"/>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131" name="Google Shape;131;p4"/>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pic>
        <p:nvPicPr>
          <p:cNvPr id="132" name="Google Shape;132;p4"/>
          <p:cNvPicPr preferRelativeResize="0"/>
          <p:nvPr/>
        </p:nvPicPr>
        <p:blipFill rotWithShape="1">
          <a:blip r:embed="rId7">
            <a:alphaModFix/>
          </a:blip>
          <a:srcRect/>
          <a:stretch/>
        </p:blipFill>
        <p:spPr>
          <a:xfrm>
            <a:off x="1874165" y="1371612"/>
            <a:ext cx="9941597" cy="444816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pic>
        <p:nvPicPr>
          <p:cNvPr id="137" name="Google Shape;137;p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8" name="Google Shape;138;p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9" name="Google Shape;139;p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40" name="Google Shape;140;p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41" name="Google Shape;141;p5"/>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42" name="Google Shape;142;p5"/>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143" name="Google Shape;143;p5"/>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144" name="Google Shape;144;p5"/>
          <p:cNvSpPr txBox="1"/>
          <p:nvPr/>
        </p:nvSpPr>
        <p:spPr>
          <a:xfrm>
            <a:off x="2352675" y="1819275"/>
            <a:ext cx="8505825" cy="34163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Project management provides an organization with powerful tools that improve its ability to plan, implement, and control its activities as well as the ways in which it utilizes its people and resources.</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Project management has emerged because the characteristics of our contemporary society demand the development of new methods of management. Of the many forces involved, three are paramount: </a:t>
            </a:r>
            <a:endParaRPr/>
          </a:p>
          <a:p>
            <a:pPr marL="342900" marR="0" lvl="0" indent="-342900" algn="l" rtl="0">
              <a:spcBef>
                <a:spcPts val="0"/>
              </a:spcBef>
              <a:spcAft>
                <a:spcPts val="0"/>
              </a:spcAft>
              <a:buClr>
                <a:schemeClr val="dk1"/>
              </a:buClr>
              <a:buSzPts val="1800"/>
              <a:buFont typeface="Calibri"/>
              <a:buAutoNum type="arabicParenBoth"/>
            </a:pPr>
            <a:r>
              <a:rPr lang="en-GB" sz="1800">
                <a:solidFill>
                  <a:schemeClr val="dk1"/>
                </a:solidFill>
                <a:latin typeface="Calibri"/>
                <a:ea typeface="Calibri"/>
                <a:cs typeface="Calibri"/>
                <a:sym typeface="Calibri"/>
              </a:rPr>
              <a:t>the exponential expansion of human knowledge; </a:t>
            </a:r>
            <a:endParaRPr/>
          </a:p>
          <a:p>
            <a:pPr marL="342900" marR="0" lvl="0" indent="-342900" algn="l" rtl="0">
              <a:spcBef>
                <a:spcPts val="0"/>
              </a:spcBef>
              <a:spcAft>
                <a:spcPts val="0"/>
              </a:spcAft>
              <a:buClr>
                <a:schemeClr val="dk1"/>
              </a:buClr>
              <a:buSzPts val="1800"/>
              <a:buFont typeface="Calibri"/>
              <a:buAutoNum type="arabicParenBoth"/>
            </a:pPr>
            <a:r>
              <a:rPr lang="en-GB" sz="1800">
                <a:solidFill>
                  <a:schemeClr val="dk1"/>
                </a:solidFill>
                <a:latin typeface="Calibri"/>
                <a:ea typeface="Calibri"/>
                <a:cs typeface="Calibri"/>
                <a:sym typeface="Calibri"/>
              </a:rPr>
              <a:t>the growing demand for a broad range of complex, sophisticated, customized goods          </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and services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(3) the evolution of worldwide competitive markets for the production and consumption  </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of goods and services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pic>
        <p:nvPicPr>
          <p:cNvPr id="149" name="Google Shape;149;p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50" name="Google Shape;150;p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51" name="Google Shape;151;p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52" name="Google Shape;152;p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53" name="Google Shape;153;p6"/>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54" name="Google Shape;154;p6"/>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155" name="Google Shape;155;p6"/>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156" name="Google Shape;156;p6"/>
          <p:cNvSpPr txBox="1"/>
          <p:nvPr/>
        </p:nvSpPr>
        <p:spPr>
          <a:xfrm>
            <a:off x="2352675" y="1819275"/>
            <a:ext cx="8505825" cy="295465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alibri"/>
                <a:ea typeface="Calibri"/>
                <a:cs typeface="Calibri"/>
                <a:sym typeface="Calibri"/>
              </a:rPr>
              <a:t>Forces Fostering Project Management:</a:t>
            </a:r>
            <a:endParaRPr/>
          </a:p>
          <a:p>
            <a:pPr marL="0" marR="0" lvl="0" indent="0" algn="l" rtl="0">
              <a:spcBef>
                <a:spcPts val="0"/>
              </a:spcBef>
              <a:spcAft>
                <a:spcPts val="0"/>
              </a:spcAft>
              <a:buNone/>
            </a:pPr>
            <a:r>
              <a:rPr lang="en-GB" sz="1800" u="sng">
                <a:solidFill>
                  <a:schemeClr val="dk1"/>
                </a:solidFill>
                <a:latin typeface="Calibri"/>
                <a:ea typeface="Calibri"/>
                <a:cs typeface="Calibri"/>
                <a:sym typeface="Calibri"/>
              </a:rPr>
              <a:t>First, </a:t>
            </a:r>
            <a:r>
              <a:rPr lang="en-GB" sz="1800">
                <a:solidFill>
                  <a:schemeClr val="dk1"/>
                </a:solidFill>
                <a:latin typeface="Calibri"/>
                <a:ea typeface="Calibri"/>
                <a:cs typeface="Calibri"/>
                <a:sym typeface="Calibri"/>
              </a:rPr>
              <a:t>the expansion of knowledge allows an increasing number of academic disciplines to be used in solving problems associated with the development, production, and distribution of goods and services. </a:t>
            </a:r>
            <a:endParaRPr/>
          </a:p>
          <a:p>
            <a:pPr marL="0" marR="0" lvl="0" indent="0" algn="l" rtl="0">
              <a:spcBef>
                <a:spcPts val="0"/>
              </a:spcBef>
              <a:spcAft>
                <a:spcPts val="0"/>
              </a:spcAft>
              <a:buNone/>
            </a:pPr>
            <a:r>
              <a:rPr lang="en-GB" sz="1800" u="sng">
                <a:solidFill>
                  <a:schemeClr val="dk1"/>
                </a:solidFill>
                <a:latin typeface="Calibri"/>
                <a:ea typeface="Calibri"/>
                <a:cs typeface="Calibri"/>
                <a:sym typeface="Calibri"/>
              </a:rPr>
              <a:t>Second, </a:t>
            </a:r>
            <a:r>
              <a:rPr lang="en-GB" sz="1800">
                <a:solidFill>
                  <a:schemeClr val="dk1"/>
                </a:solidFill>
                <a:latin typeface="Calibri"/>
                <a:ea typeface="Calibri"/>
                <a:cs typeface="Calibri"/>
                <a:sym typeface="Calibri"/>
              </a:rPr>
              <a:t>satisfying the continuing demand for more complex and customized products and services depends on our ability to make product design an integrated and inherent part of our production and distribution systems. </a:t>
            </a:r>
            <a:endParaRPr/>
          </a:p>
          <a:p>
            <a:pPr marL="0" marR="0" lvl="0" indent="0" algn="l" rtl="0">
              <a:spcBef>
                <a:spcPts val="0"/>
              </a:spcBef>
              <a:spcAft>
                <a:spcPts val="0"/>
              </a:spcAft>
              <a:buNone/>
            </a:pPr>
            <a:r>
              <a:rPr lang="en-GB" sz="1800" u="sng">
                <a:solidFill>
                  <a:schemeClr val="dk1"/>
                </a:solidFill>
                <a:latin typeface="Calibri"/>
                <a:ea typeface="Calibri"/>
                <a:cs typeface="Calibri"/>
                <a:sym typeface="Calibri"/>
              </a:rPr>
              <a:t>Third, </a:t>
            </a:r>
            <a:r>
              <a:rPr lang="en-GB" sz="1800">
                <a:solidFill>
                  <a:schemeClr val="dk1"/>
                </a:solidFill>
                <a:latin typeface="Calibri"/>
                <a:ea typeface="Calibri"/>
                <a:cs typeface="Calibri"/>
                <a:sym typeface="Calibri"/>
              </a:rPr>
              <a:t>worldwide markets force us to include cultural and environmental differences in our managerial decisions about what, where, when, and how to produce and distribute output.</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pic>
        <p:nvPicPr>
          <p:cNvPr id="161" name="Google Shape;161;p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62" name="Google Shape;162;p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63" name="Google Shape;163;p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64" name="Google Shape;164;p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65" name="Google Shape;165;p7"/>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66" name="Google Shape;166;p7"/>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167" name="Google Shape;167;p7"/>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168" name="Google Shape;168;p7"/>
          <p:cNvSpPr txBox="1"/>
          <p:nvPr/>
        </p:nvSpPr>
        <p:spPr>
          <a:xfrm>
            <a:off x="2352676" y="1819275"/>
            <a:ext cx="6229350" cy="26776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alibri"/>
                <a:ea typeface="Calibri"/>
                <a:cs typeface="Calibri"/>
                <a:sym typeface="Calibri"/>
              </a:rPr>
              <a:t>Three Project Objectives: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All undertakings have much in common, they are complex, multidisciplinary, and have the same general objectives—performance (or scope), time, and cost. </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We refer to these as “direct” project objectives or goals.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fourth dimension is the expectations of the client.</a:t>
            </a:r>
            <a:endParaRPr/>
          </a:p>
          <a:p>
            <a:pPr marL="0" marR="0" lvl="0" indent="0" algn="l" rtl="0">
              <a:spcBef>
                <a:spcPts val="0"/>
              </a:spcBef>
              <a:spcAft>
                <a:spcPts val="0"/>
              </a:spcAft>
              <a:buNone/>
            </a:pPr>
            <a:r>
              <a:rPr lang="en-GB" sz="1800" i="1">
                <a:solidFill>
                  <a:schemeClr val="dk1"/>
                </a:solidFill>
                <a:latin typeface="Calibri"/>
                <a:ea typeface="Calibri"/>
                <a:cs typeface="Calibri"/>
                <a:sym typeface="Calibri"/>
              </a:rPr>
              <a:t>The expectations of client and project team should be aligned and integrated throughout the entire project, but rarely are.</a:t>
            </a:r>
            <a:endParaRPr/>
          </a:p>
          <a:p>
            <a:pPr marL="0" marR="0" lvl="0" indent="0" algn="l" rtl="0">
              <a:spcBef>
                <a:spcPts val="0"/>
              </a:spcBef>
              <a:spcAft>
                <a:spcPts val="0"/>
              </a:spcAft>
              <a:buNone/>
            </a:pPr>
            <a:endParaRPr sz="1800" i="1">
              <a:solidFill>
                <a:schemeClr val="dk1"/>
              </a:solidFill>
              <a:latin typeface="Calibri"/>
              <a:ea typeface="Calibri"/>
              <a:cs typeface="Calibri"/>
              <a:sym typeface="Calibri"/>
            </a:endParaRPr>
          </a:p>
        </p:txBody>
      </p:sp>
      <p:pic>
        <p:nvPicPr>
          <p:cNvPr id="169" name="Google Shape;169;p7"/>
          <p:cNvPicPr preferRelativeResize="0"/>
          <p:nvPr/>
        </p:nvPicPr>
        <p:blipFill rotWithShape="1">
          <a:blip r:embed="rId7">
            <a:alphaModFix/>
          </a:blip>
          <a:srcRect/>
          <a:stretch/>
        </p:blipFill>
        <p:spPr>
          <a:xfrm>
            <a:off x="8505826" y="1704975"/>
            <a:ext cx="3416124" cy="3448050"/>
          </a:xfrm>
          <a:prstGeom prst="rect">
            <a:avLst/>
          </a:prstGeom>
          <a:solidFill>
            <a:srgbClr val="24A9E1"/>
          </a:solid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pic>
        <p:nvPicPr>
          <p:cNvPr id="174" name="Google Shape;174;p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75" name="Google Shape;175;p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76" name="Google Shape;176;p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77" name="Google Shape;177;p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78" name="Google Shape;178;p8"/>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79" name="Google Shape;179;p8"/>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180" name="Google Shape;180;p8"/>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181" name="Google Shape;181;p8"/>
          <p:cNvSpPr txBox="1"/>
          <p:nvPr/>
        </p:nvSpPr>
        <p:spPr>
          <a:xfrm>
            <a:off x="2352675" y="1819275"/>
            <a:ext cx="8505825" cy="406265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alibri"/>
                <a:ea typeface="Calibri"/>
                <a:cs typeface="Calibri"/>
                <a:sym typeface="Calibri"/>
              </a:rPr>
              <a:t>The Project Manager:</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project manager (PM) is expected to integrate all aspects of the project, ensure that the proper knowledge and resources are available when and where needed, and above all, ensure that the expected results are produced in a timely, cost-effective manner.</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project manager’s job is not without problems. </a:t>
            </a:r>
            <a:endParaRPr/>
          </a:p>
          <a:p>
            <a:pPr marL="285750" marR="0" lvl="0" indent="-285750" algn="l" rtl="0">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There is the ever-present frustration of being responsible for outcomes while lacking full authority to command the requisite resources or personnel. </a:t>
            </a:r>
            <a:endParaRPr/>
          </a:p>
          <a:p>
            <a:pPr marL="285750" marR="0" lvl="0" indent="-285750" algn="l" rtl="0">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There are the constant problems of dealing with the parties involved in any project—senior management, client, project team, and public—all of whom seem to speak different languages and have different objectives. </a:t>
            </a:r>
            <a:endParaRPr/>
          </a:p>
          <a:p>
            <a:pPr marL="285750" marR="0" lvl="0" indent="-285750" algn="l" rtl="0">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There are the ceaseless organizational and technical “fires to be fought.”</a:t>
            </a:r>
            <a:endParaRPr/>
          </a:p>
          <a:p>
            <a:pPr marL="285750" marR="0" lvl="0" indent="-285750" algn="l" rtl="0">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There are vendors who cannot seem to keep “lightning-strike-me-dead” promises about delivery dates. This list of troubles only scratches the surface.</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pic>
        <p:nvPicPr>
          <p:cNvPr id="186" name="Google Shape;186;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87" name="Google Shape;187;p9"/>
          <p:cNvPicPr preferRelativeResize="0"/>
          <p:nvPr/>
        </p:nvPicPr>
        <p:blipFill rotWithShape="1">
          <a:blip r:embed="rId4">
            <a:alphaModFix/>
          </a:blip>
          <a:srcRect/>
          <a:stretch/>
        </p:blipFill>
        <p:spPr>
          <a:xfrm>
            <a:off x="2516988" y="6314510"/>
            <a:ext cx="9902229" cy="204838"/>
          </a:xfrm>
          <a:prstGeom prst="rect">
            <a:avLst/>
          </a:prstGeom>
          <a:noFill/>
          <a:ln>
            <a:noFill/>
          </a:ln>
        </p:spPr>
      </p:pic>
      <p:pic>
        <p:nvPicPr>
          <p:cNvPr id="188" name="Google Shape;188;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89" name="Google Shape;189;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90" name="Google Shape;190;p9"/>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91" name="Google Shape;191;p9"/>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192" name="Google Shape;192;p9"/>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193" name="Google Shape;193;p9"/>
          <p:cNvSpPr txBox="1"/>
          <p:nvPr/>
        </p:nvSpPr>
        <p:spPr>
          <a:xfrm>
            <a:off x="2324100" y="1266396"/>
            <a:ext cx="9533101" cy="387798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alibri"/>
                <a:ea typeface="Calibri"/>
                <a:cs typeface="Calibri"/>
                <a:sym typeface="Calibri"/>
              </a:rPr>
              <a:t>Trends in Project Management:</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GB" sz="1800" b="1" i="1">
                <a:solidFill>
                  <a:schemeClr val="dk1"/>
                </a:solidFill>
                <a:latin typeface="Calibri"/>
                <a:ea typeface="Calibri"/>
                <a:cs typeface="Calibri"/>
                <a:sym typeface="Calibri"/>
              </a:rPr>
              <a:t>Achieving Strategic Goals </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Projects that do not have clear ties to the strategy and mission are terminated and their resources are redirected to those that do</a:t>
            </a:r>
            <a:r>
              <a:rPr lang="en-GB" sz="1800" b="1" i="1">
                <a:solidFill>
                  <a:schemeClr val="dk1"/>
                </a:solidFill>
                <a:latin typeface="Calibri"/>
                <a:ea typeface="Calibri"/>
                <a:cs typeface="Calibri"/>
                <a:sym typeface="Calibri"/>
              </a:rPr>
              <a:t>.</a:t>
            </a:r>
            <a:endParaRPr/>
          </a:p>
          <a:p>
            <a:pPr marL="285750" marR="0" lvl="0" indent="-285750" algn="l" rtl="0">
              <a:spcBef>
                <a:spcPts val="0"/>
              </a:spcBef>
              <a:spcAft>
                <a:spcPts val="0"/>
              </a:spcAft>
              <a:buClr>
                <a:schemeClr val="dk1"/>
              </a:buClr>
              <a:buSzPts val="1800"/>
              <a:buFont typeface="Arial"/>
              <a:buChar char="•"/>
            </a:pPr>
            <a:r>
              <a:rPr lang="en-GB" sz="1800" b="1" i="1">
                <a:solidFill>
                  <a:schemeClr val="dk1"/>
                </a:solidFill>
                <a:latin typeface="Calibri"/>
                <a:ea typeface="Calibri"/>
                <a:cs typeface="Calibri"/>
                <a:sym typeface="Calibri"/>
              </a:rPr>
              <a:t>Achieving Routine Goals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This is because lower level management has become aware that projects accomplish their performance objectives within their budget and deadline, and hope to employ this new tool to improve management of their functions.</a:t>
            </a:r>
            <a:endParaRPr sz="1800" b="1" i="1">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GB" sz="1800" b="1" i="1">
                <a:solidFill>
                  <a:schemeClr val="dk1"/>
                </a:solidFill>
                <a:latin typeface="Calibri"/>
                <a:ea typeface="Calibri"/>
                <a:cs typeface="Calibri"/>
                <a:sym typeface="Calibri"/>
              </a:rPr>
              <a:t>improving Project Effectiveness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creation of a formal Project Management Office and the evaluation of an organization’s project management “maturity”</a:t>
            </a:r>
            <a:endParaRPr sz="1800" b="1" i="1">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b="1" i="1">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pic>
        <p:nvPicPr>
          <p:cNvPr id="198" name="Google Shape;198;p1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99" name="Google Shape;199;p10"/>
          <p:cNvPicPr preferRelativeResize="0"/>
          <p:nvPr/>
        </p:nvPicPr>
        <p:blipFill rotWithShape="1">
          <a:blip r:embed="rId4">
            <a:alphaModFix/>
          </a:blip>
          <a:srcRect/>
          <a:stretch/>
        </p:blipFill>
        <p:spPr>
          <a:xfrm>
            <a:off x="2516988" y="6314510"/>
            <a:ext cx="9902229" cy="204838"/>
          </a:xfrm>
          <a:prstGeom prst="rect">
            <a:avLst/>
          </a:prstGeom>
          <a:noFill/>
          <a:ln>
            <a:noFill/>
          </a:ln>
        </p:spPr>
      </p:pic>
      <p:pic>
        <p:nvPicPr>
          <p:cNvPr id="200" name="Google Shape;200;p1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01" name="Google Shape;201;p1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02" name="Google Shape;202;p10"/>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203" name="Google Shape;203;p10"/>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204" name="Google Shape;204;p10"/>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205" name="Google Shape;205;p10"/>
          <p:cNvSpPr txBox="1"/>
          <p:nvPr/>
        </p:nvSpPr>
        <p:spPr>
          <a:xfrm>
            <a:off x="2324100" y="1266396"/>
            <a:ext cx="9533101" cy="276998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alibri"/>
                <a:ea typeface="Calibri"/>
                <a:cs typeface="Calibri"/>
                <a:sym typeface="Calibri"/>
              </a:rPr>
              <a:t>Trends in Project Management:</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GB" sz="1800" b="1" i="1">
                <a:solidFill>
                  <a:schemeClr val="dk1"/>
                </a:solidFill>
                <a:latin typeface="Calibri"/>
                <a:ea typeface="Calibri"/>
                <a:cs typeface="Calibri"/>
                <a:sym typeface="Calibri"/>
              </a:rPr>
              <a:t>Virtual Projects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Team members may never physically meet before the team is disbanded and another team reconstituted</a:t>
            </a:r>
            <a:endParaRPr/>
          </a:p>
          <a:p>
            <a:pPr marL="285750" marR="0" lvl="0" indent="-285750" algn="l" rtl="0">
              <a:spcBef>
                <a:spcPts val="0"/>
              </a:spcBef>
              <a:spcAft>
                <a:spcPts val="0"/>
              </a:spcAft>
              <a:buClr>
                <a:schemeClr val="dk1"/>
              </a:buClr>
              <a:buSzPts val="1800"/>
              <a:buFont typeface="Arial"/>
              <a:buChar char="•"/>
            </a:pPr>
            <a:r>
              <a:rPr lang="en-GB" sz="1800" b="1" i="1">
                <a:solidFill>
                  <a:schemeClr val="dk1"/>
                </a:solidFill>
                <a:latin typeface="Calibri"/>
                <a:ea typeface="Calibri"/>
                <a:cs typeface="Calibri"/>
                <a:sym typeface="Calibri"/>
              </a:rPr>
              <a:t>Quasi-Projects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final performance (or “scope”) requirements may not be understood, the time deadline unknown, and/or the budget undetermined.</a:t>
            </a:r>
            <a:endParaRPr sz="1800" b="1" i="1">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Arial"/>
              <a:buNone/>
            </a:pPr>
            <a:endParaRPr sz="1800" b="1" i="1">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pic>
        <p:nvPicPr>
          <p:cNvPr id="210" name="Google Shape;210;p1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11" name="Google Shape;211;p1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12" name="Google Shape;212;p1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13" name="Google Shape;213;p1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14" name="Google Shape;214;p11"/>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215" name="Google Shape;215;p11"/>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216" name="Google Shape;216;p11"/>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217" name="Google Shape;217;p11"/>
          <p:cNvSpPr txBox="1"/>
          <p:nvPr/>
        </p:nvSpPr>
        <p:spPr>
          <a:xfrm>
            <a:off x="2352675" y="1819275"/>
            <a:ext cx="8505825" cy="240065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alibri"/>
                <a:ea typeface="Calibri"/>
                <a:cs typeface="Calibri"/>
                <a:sym typeface="Calibri"/>
              </a:rPr>
              <a:t>1.1THE DEFINITION OF A “PROJECT”</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 project is “A temporary endeavor undertaken to create a unique product, service or result”</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project, program, task, and work packages.</a:t>
            </a:r>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Program</a:t>
            </a:r>
            <a:r>
              <a:rPr lang="en-GB" sz="1800">
                <a:solidFill>
                  <a:schemeClr val="dk1"/>
                </a:solidFill>
                <a:latin typeface="Calibri"/>
                <a:ea typeface="Calibri"/>
                <a:cs typeface="Calibri"/>
                <a:sym typeface="Calibri"/>
              </a:rPr>
              <a:t> refer to an exceptionally large, long-range objective that is broken down into a set of </a:t>
            </a:r>
            <a:r>
              <a:rPr lang="en-GB" sz="1800" b="1" i="1">
                <a:solidFill>
                  <a:schemeClr val="dk1"/>
                </a:solidFill>
                <a:latin typeface="Calibri"/>
                <a:ea typeface="Calibri"/>
                <a:cs typeface="Calibri"/>
                <a:sym typeface="Calibri"/>
              </a:rPr>
              <a:t>projects</a:t>
            </a:r>
            <a:r>
              <a:rPr lang="en-GB" sz="1800">
                <a:solidFill>
                  <a:schemeClr val="dk1"/>
                </a:solidFill>
                <a:latin typeface="Calibri"/>
                <a:ea typeface="Calibri"/>
                <a:cs typeface="Calibri"/>
                <a:sym typeface="Calibri"/>
              </a:rPr>
              <a:t>. These projects are divided further into </a:t>
            </a:r>
            <a:r>
              <a:rPr lang="en-GB" sz="1800" b="1" i="1">
                <a:solidFill>
                  <a:schemeClr val="dk1"/>
                </a:solidFill>
                <a:latin typeface="Calibri"/>
                <a:ea typeface="Calibri"/>
                <a:cs typeface="Calibri"/>
                <a:sym typeface="Calibri"/>
              </a:rPr>
              <a:t>tasks</a:t>
            </a:r>
            <a:r>
              <a:rPr lang="en-GB" sz="1800">
                <a:solidFill>
                  <a:schemeClr val="dk1"/>
                </a:solidFill>
                <a:latin typeface="Calibri"/>
                <a:ea typeface="Calibri"/>
                <a:cs typeface="Calibri"/>
                <a:sym typeface="Calibri"/>
              </a:rPr>
              <a:t>, which are, in turn, split into </a:t>
            </a:r>
            <a:r>
              <a:rPr lang="en-GB" sz="1800" b="1" i="1">
                <a:solidFill>
                  <a:schemeClr val="dk1"/>
                </a:solidFill>
                <a:latin typeface="Calibri"/>
                <a:ea typeface="Calibri"/>
                <a:cs typeface="Calibri"/>
                <a:sym typeface="Calibri"/>
              </a:rPr>
              <a:t>work packages </a:t>
            </a:r>
            <a:r>
              <a:rPr lang="en-GB" sz="1800">
                <a:solidFill>
                  <a:schemeClr val="dk1"/>
                </a:solidFill>
                <a:latin typeface="Calibri"/>
                <a:ea typeface="Calibri"/>
                <a:cs typeface="Calibri"/>
                <a:sym typeface="Calibri"/>
              </a:rPr>
              <a:t>that are themselves composed of </a:t>
            </a:r>
            <a:r>
              <a:rPr lang="en-GB" sz="1800" b="1" i="1">
                <a:solidFill>
                  <a:schemeClr val="dk1"/>
                </a:solidFill>
                <a:latin typeface="Calibri"/>
                <a:ea typeface="Calibri"/>
                <a:cs typeface="Calibri"/>
                <a:sym typeface="Calibri"/>
              </a:rPr>
              <a:t>work units.</a:t>
            </a:r>
            <a:endParaRPr sz="1800" b="1" i="1">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pic>
        <p:nvPicPr>
          <p:cNvPr id="222" name="Google Shape;222;p1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23" name="Google Shape;223;p1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24" name="Google Shape;224;p1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25" name="Google Shape;225;p1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26" name="Google Shape;226;p12"/>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227" name="Google Shape;227;p12"/>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228" name="Google Shape;228;p12"/>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229" name="Google Shape;229;p12"/>
          <p:cNvSpPr txBox="1"/>
          <p:nvPr/>
        </p:nvSpPr>
        <p:spPr>
          <a:xfrm>
            <a:off x="2352675" y="1819275"/>
            <a:ext cx="8505825" cy="424731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Attributes that characterize projects:</a:t>
            </a:r>
            <a:endParaRPr/>
          </a:p>
          <a:p>
            <a:pPr marL="285750" marR="0" lvl="0" indent="-285750" algn="l" rtl="0">
              <a:spcBef>
                <a:spcPts val="0"/>
              </a:spcBef>
              <a:spcAft>
                <a:spcPts val="0"/>
              </a:spcAft>
              <a:buClr>
                <a:schemeClr val="dk1"/>
              </a:buClr>
              <a:buSzPts val="1800"/>
              <a:buFont typeface="Arial"/>
              <a:buChar char="•"/>
            </a:pPr>
            <a:r>
              <a:rPr lang="en-GB" sz="1800" b="1">
                <a:solidFill>
                  <a:schemeClr val="dk1"/>
                </a:solidFill>
                <a:latin typeface="Calibri"/>
                <a:ea typeface="Calibri"/>
                <a:cs typeface="Calibri"/>
                <a:sym typeface="Calibri"/>
              </a:rPr>
              <a:t>Importance</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It must be important enough in the eyes of senior management to justify setting up a special organizational unit outside the routine structure of the organization. </a:t>
            </a:r>
            <a:endParaRPr sz="1800" b="1">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GB" sz="1800" b="1">
                <a:solidFill>
                  <a:schemeClr val="dk1"/>
                </a:solidFill>
                <a:latin typeface="Calibri"/>
                <a:ea typeface="Calibri"/>
                <a:cs typeface="Calibri"/>
                <a:sym typeface="Calibri"/>
              </a:rPr>
              <a:t>Performance</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 project is usually a one-time activity with a well-defi ned set of desired end results. Often, the project itself must be coordinated with other projects being carried out by the same parent organization</a:t>
            </a:r>
            <a:endParaRPr sz="1800" b="1">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GB" sz="1800" b="1">
                <a:solidFill>
                  <a:schemeClr val="dk1"/>
                </a:solidFill>
                <a:latin typeface="Calibri"/>
                <a:ea typeface="Calibri"/>
                <a:cs typeface="Calibri"/>
                <a:sym typeface="Calibri"/>
              </a:rPr>
              <a:t>Life Cycle with a Finite Due Date</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From a slow beginning they progress to a build-up of size, then peak, begin a decline, and finally must be terminated by some due date.</a:t>
            </a:r>
            <a:endParaRPr sz="1800" b="1">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GB" sz="1800" b="1">
                <a:solidFill>
                  <a:schemeClr val="dk1"/>
                </a:solidFill>
                <a:latin typeface="Calibri"/>
                <a:ea typeface="Calibri"/>
                <a:cs typeface="Calibri"/>
                <a:sym typeface="Calibri"/>
              </a:rPr>
              <a:t>Interdependencies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Projects often interact with other projects being carried out simultaneously by their parent organization.</a:t>
            </a:r>
            <a:endParaRPr sz="1800" b="1">
              <a:solidFill>
                <a:schemeClr val="dk1"/>
              </a:solidFill>
              <a:latin typeface="Calibri"/>
              <a:ea typeface="Calibri"/>
              <a:cs typeface="Calibri"/>
              <a:sym typeface="Calibri"/>
            </a:endParaRPr>
          </a:p>
          <a:p>
            <a:pPr marL="0" marR="0" lvl="0" indent="0" algn="l" rtl="0">
              <a:spcBef>
                <a:spcPts val="0"/>
              </a:spcBef>
              <a:spcAft>
                <a:spcPts val="0"/>
              </a:spcAft>
              <a:buNone/>
            </a:pPr>
            <a:endParaRPr sz="1800" b="1">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pic>
        <p:nvPicPr>
          <p:cNvPr id="234" name="Google Shape;234;p1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35" name="Google Shape;235;p1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36" name="Google Shape;236;p1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37" name="Google Shape;237;p1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38" name="Google Shape;238;p13"/>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239" name="Google Shape;239;p13"/>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240" name="Google Shape;240;p13"/>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241" name="Google Shape;241;p13"/>
          <p:cNvSpPr txBox="1"/>
          <p:nvPr/>
        </p:nvSpPr>
        <p:spPr>
          <a:xfrm>
            <a:off x="2352675" y="1819275"/>
            <a:ext cx="8505825" cy="28623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Attributes that characterize projects:</a:t>
            </a:r>
            <a:endParaRPr/>
          </a:p>
          <a:p>
            <a:pPr marL="285750" marR="0" lvl="0" indent="-285750" algn="l" rtl="0">
              <a:spcBef>
                <a:spcPts val="0"/>
              </a:spcBef>
              <a:spcAft>
                <a:spcPts val="0"/>
              </a:spcAft>
              <a:buClr>
                <a:schemeClr val="dk1"/>
              </a:buClr>
              <a:buSzPts val="1800"/>
              <a:buFont typeface="Arial"/>
              <a:buChar char="•"/>
            </a:pPr>
            <a:r>
              <a:rPr lang="en-GB" sz="1800" b="1">
                <a:solidFill>
                  <a:schemeClr val="dk1"/>
                </a:solidFill>
                <a:latin typeface="Calibri"/>
                <a:ea typeface="Calibri"/>
                <a:cs typeface="Calibri"/>
                <a:sym typeface="Calibri"/>
              </a:rPr>
              <a:t>Uniqueness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Every project has some elements that are unique. No two construction or R &amp; D projects are precisely alike.</a:t>
            </a:r>
            <a:endParaRPr sz="1800" b="1">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GB" sz="1800" b="1">
                <a:solidFill>
                  <a:schemeClr val="dk1"/>
                </a:solidFill>
                <a:latin typeface="Calibri"/>
                <a:ea typeface="Calibri"/>
                <a:cs typeface="Calibri"/>
                <a:sym typeface="Calibri"/>
              </a:rPr>
              <a:t>Resources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attempt to obtain additional resources (or any resources) leads to the next attribute conflict.</a:t>
            </a:r>
            <a:endParaRPr sz="1800" b="1">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GB" sz="1800" b="1">
                <a:solidFill>
                  <a:schemeClr val="dk1"/>
                </a:solidFill>
                <a:latin typeface="Calibri"/>
                <a:ea typeface="Calibri"/>
                <a:cs typeface="Calibri"/>
                <a:sym typeface="Calibri"/>
              </a:rPr>
              <a:t>Conflict</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PM must be expert in conflict resolution, but we will see later that there are helpful types of conflict. The PM must recognize the difference.</a:t>
            </a:r>
            <a:endParaRPr sz="1800" b="1">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pic>
        <p:nvPicPr>
          <p:cNvPr id="246" name="Google Shape;246;p1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47" name="Google Shape;247;p1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48" name="Google Shape;248;p1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49" name="Google Shape;249;p1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50" name="Google Shape;250;p1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251" name="Google Shape;251;p14"/>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252" name="Google Shape;252;p14"/>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253" name="Google Shape;253;p14"/>
          <p:cNvSpPr txBox="1"/>
          <p:nvPr/>
        </p:nvSpPr>
        <p:spPr>
          <a:xfrm>
            <a:off x="2352675" y="1819275"/>
            <a:ext cx="8505825" cy="23083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Attributes that characterize projects:</a:t>
            </a:r>
            <a:endParaRPr/>
          </a:p>
          <a:p>
            <a:pPr marL="285750" marR="0" lvl="0" indent="-285750" algn="l" rtl="0">
              <a:spcBef>
                <a:spcPts val="0"/>
              </a:spcBef>
              <a:spcAft>
                <a:spcPts val="0"/>
              </a:spcAft>
              <a:buClr>
                <a:schemeClr val="dk1"/>
              </a:buClr>
              <a:buSzPts val="1800"/>
              <a:buFont typeface="Arial"/>
              <a:buChar char="•"/>
            </a:pPr>
            <a:r>
              <a:rPr lang="en-GB" sz="1800" b="1">
                <a:solidFill>
                  <a:schemeClr val="dk1"/>
                </a:solidFill>
                <a:latin typeface="Calibri"/>
                <a:ea typeface="Calibri"/>
                <a:cs typeface="Calibri"/>
                <a:sym typeface="Calibri"/>
              </a:rPr>
              <a:t>Nonprojects and Quasi-Projects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use of a manufacturing line to produce a flow of standard products is a nonproject. The production of weekly employment reports, the preparation of school lunches, checking your e-mail. They are all routine</a:t>
            </a:r>
            <a:endParaRPr sz="1800" b="1">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One common quasi-project in the information systems area is where the project includes discovery of the scope or requirements of the task itself (and possibly also the budget and deadline). </a:t>
            </a:r>
            <a:endParaRPr sz="1800" b="1">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pic>
        <p:nvPicPr>
          <p:cNvPr id="258" name="Google Shape;258;p1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59" name="Google Shape;259;p1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60" name="Google Shape;260;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61" name="Google Shape;261;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62" name="Google Shape;262;p15"/>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263" name="Google Shape;263;p15"/>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264" name="Google Shape;264;p15"/>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265" name="Google Shape;265;p15"/>
          <p:cNvSpPr txBox="1"/>
          <p:nvPr/>
        </p:nvSpPr>
        <p:spPr>
          <a:xfrm>
            <a:off x="2352675" y="1819275"/>
            <a:ext cx="8505825" cy="350865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alibri"/>
                <a:ea typeface="Calibri"/>
                <a:cs typeface="Calibri"/>
                <a:sym typeface="Calibri"/>
              </a:rPr>
              <a:t>1.2 WHY PROJECT MANAGEMENT?</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basic purpose for initiating a project is to accomplish specific goals. The reason for organizing the task as a project is to focus the responsibility and authority for the attainment of the goals on an individual or small group.</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project form of organization allows the manager to be responsive to: </a:t>
            </a:r>
            <a:endParaRPr/>
          </a:p>
          <a:p>
            <a:pPr marL="457200" marR="0" lvl="1" indent="0" algn="l" rtl="0">
              <a:spcBef>
                <a:spcPts val="0"/>
              </a:spcBef>
              <a:spcAft>
                <a:spcPts val="0"/>
              </a:spcAft>
              <a:buNone/>
            </a:pPr>
            <a:r>
              <a:rPr lang="en-GB" sz="1800" b="0" i="0" u="none" strike="noStrike" cap="none">
                <a:solidFill>
                  <a:schemeClr val="dk1"/>
                </a:solidFill>
                <a:latin typeface="Calibri"/>
                <a:ea typeface="Calibri"/>
                <a:cs typeface="Calibri"/>
                <a:sym typeface="Calibri"/>
              </a:rPr>
              <a:t>	(1) the client and the environment, </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(2) identify and correct problems at an early date, </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(3) make timely decisions about trade-offs between conflicting project goals,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(4) ensure that managers of the separate tasks that comprise the project do not 	optimize the performance of their individual tasks at the expense of the total 	project—that is, that they do not suboptimize.</a:t>
            </a:r>
            <a:endParaRPr/>
          </a:p>
          <a:p>
            <a:pPr marL="0" marR="0" lvl="0" indent="0" algn="l" rtl="0">
              <a:spcBef>
                <a:spcPts val="0"/>
              </a:spcBef>
              <a:spcAft>
                <a:spcPts val="0"/>
              </a:spcAft>
              <a:buNone/>
            </a:pPr>
            <a:endParaRPr sz="1800" b="1" i="1">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pic>
        <p:nvPicPr>
          <p:cNvPr id="270" name="Google Shape;270;p1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71" name="Google Shape;271;p1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72" name="Google Shape;272;p1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73" name="Google Shape;273;p1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74" name="Google Shape;274;p16"/>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275" name="Google Shape;275;p16"/>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276" name="Google Shape;276;p16"/>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277" name="Google Shape;277;p16"/>
          <p:cNvSpPr txBox="1"/>
          <p:nvPr/>
        </p:nvSpPr>
        <p:spPr>
          <a:xfrm>
            <a:off x="2352675" y="1819275"/>
            <a:ext cx="8505825" cy="387798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alibri"/>
                <a:ea typeface="Calibri"/>
                <a:cs typeface="Calibri"/>
                <a:sym typeface="Calibri"/>
              </a:rPr>
              <a:t>1.2 WHY PROJECT MANAGEMENT?</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Advantages of using Project Management</a:t>
            </a:r>
            <a:endParaRPr/>
          </a:p>
          <a:p>
            <a:pPr marL="742950" marR="0" lvl="1" indent="-285750" algn="l" rtl="0">
              <a:spcBef>
                <a:spcPts val="0"/>
              </a:spcBef>
              <a:spcAft>
                <a:spcPts val="0"/>
              </a:spcAft>
              <a:buClr>
                <a:schemeClr val="dk1"/>
              </a:buClr>
              <a:buSzPts val="1800"/>
              <a:buFont typeface="Arial"/>
              <a:buChar char="•"/>
            </a:pPr>
            <a:r>
              <a:rPr lang="en-GB" sz="1800" b="0" i="0" u="none" strike="noStrike" cap="none">
                <a:solidFill>
                  <a:schemeClr val="dk1"/>
                </a:solidFill>
                <a:latin typeface="Calibri"/>
                <a:ea typeface="Calibri"/>
                <a:cs typeface="Calibri"/>
                <a:sym typeface="Calibri"/>
              </a:rPr>
              <a:t>Better control </a:t>
            </a:r>
            <a:endParaRPr/>
          </a:p>
          <a:p>
            <a:pPr marL="742950" marR="0" lvl="1" indent="-285750" algn="l" rtl="0">
              <a:spcBef>
                <a:spcPts val="0"/>
              </a:spcBef>
              <a:spcAft>
                <a:spcPts val="0"/>
              </a:spcAft>
              <a:buClr>
                <a:schemeClr val="dk1"/>
              </a:buClr>
              <a:buSzPts val="1800"/>
              <a:buFont typeface="Arial"/>
              <a:buChar char="•"/>
            </a:pPr>
            <a:r>
              <a:rPr lang="en-GB" sz="1800" b="0" i="0" u="none" strike="noStrike" cap="none">
                <a:solidFill>
                  <a:schemeClr val="dk1"/>
                </a:solidFill>
                <a:latin typeface="Calibri"/>
                <a:ea typeface="Calibri"/>
                <a:cs typeface="Calibri"/>
                <a:sym typeface="Calibri"/>
              </a:rPr>
              <a:t>Better customer relations </a:t>
            </a:r>
            <a:endParaRPr/>
          </a:p>
          <a:p>
            <a:pPr marL="742950" marR="0" lvl="1" indent="-285750" algn="l" rtl="0">
              <a:spcBef>
                <a:spcPts val="0"/>
              </a:spcBef>
              <a:spcAft>
                <a:spcPts val="0"/>
              </a:spcAft>
              <a:buClr>
                <a:schemeClr val="dk1"/>
              </a:buClr>
              <a:buSzPts val="1800"/>
              <a:buFont typeface="Arial"/>
              <a:buChar char="•"/>
            </a:pPr>
            <a:r>
              <a:rPr lang="en-GB" sz="1800" b="0" i="0" u="none" strike="noStrike" cap="none">
                <a:solidFill>
                  <a:schemeClr val="dk1"/>
                </a:solidFill>
                <a:latin typeface="Calibri"/>
                <a:ea typeface="Calibri"/>
                <a:cs typeface="Calibri"/>
                <a:sym typeface="Calibri"/>
              </a:rPr>
              <a:t>Increase in their return on investment </a:t>
            </a:r>
            <a:endParaRPr/>
          </a:p>
          <a:p>
            <a:pPr marL="742950" marR="0" lvl="1" indent="-285750" algn="l" rtl="0">
              <a:spcBef>
                <a:spcPts val="0"/>
              </a:spcBef>
              <a:spcAft>
                <a:spcPts val="0"/>
              </a:spcAft>
              <a:buClr>
                <a:schemeClr val="dk1"/>
              </a:buClr>
              <a:buSzPts val="1800"/>
              <a:buFont typeface="Arial"/>
              <a:buChar char="•"/>
            </a:pPr>
            <a:r>
              <a:rPr lang="en-GB" sz="1800" b="0" i="0" u="none" strike="noStrike" cap="none">
                <a:solidFill>
                  <a:schemeClr val="dk1"/>
                </a:solidFill>
                <a:latin typeface="Calibri"/>
                <a:ea typeface="Calibri"/>
                <a:cs typeface="Calibri"/>
                <a:sym typeface="Calibri"/>
              </a:rPr>
              <a:t>Shorter development times</a:t>
            </a:r>
            <a:endParaRPr/>
          </a:p>
          <a:p>
            <a:pPr marL="742950" marR="0" lvl="1" indent="-285750" algn="l" rtl="0">
              <a:spcBef>
                <a:spcPts val="0"/>
              </a:spcBef>
              <a:spcAft>
                <a:spcPts val="0"/>
              </a:spcAft>
              <a:buClr>
                <a:schemeClr val="dk1"/>
              </a:buClr>
              <a:buSzPts val="1800"/>
              <a:buFont typeface="Arial"/>
              <a:buChar char="•"/>
            </a:pPr>
            <a:r>
              <a:rPr lang="en-GB" sz="1800" b="0" i="0" u="none" strike="noStrike" cap="none">
                <a:solidFill>
                  <a:schemeClr val="dk1"/>
                </a:solidFill>
                <a:latin typeface="Calibri"/>
                <a:ea typeface="Calibri"/>
                <a:cs typeface="Calibri"/>
                <a:sym typeface="Calibri"/>
              </a:rPr>
              <a:t>Lower costs </a:t>
            </a:r>
            <a:endParaRPr/>
          </a:p>
          <a:p>
            <a:pPr marL="742950" marR="0" lvl="1" indent="-285750" algn="l" rtl="0">
              <a:spcBef>
                <a:spcPts val="0"/>
              </a:spcBef>
              <a:spcAft>
                <a:spcPts val="0"/>
              </a:spcAft>
              <a:buClr>
                <a:schemeClr val="dk1"/>
              </a:buClr>
              <a:buSzPts val="1800"/>
              <a:buFont typeface="Arial"/>
              <a:buChar char="•"/>
            </a:pPr>
            <a:r>
              <a:rPr lang="en-GB" sz="1800" b="0" i="0" u="none" strike="noStrike" cap="none">
                <a:solidFill>
                  <a:schemeClr val="dk1"/>
                </a:solidFill>
                <a:latin typeface="Calibri"/>
                <a:ea typeface="Calibri"/>
                <a:cs typeface="Calibri"/>
                <a:sym typeface="Calibri"/>
              </a:rPr>
              <a:t>Higher quality and reliability</a:t>
            </a:r>
            <a:endParaRPr/>
          </a:p>
          <a:p>
            <a:pPr marL="742950" marR="0" lvl="1" indent="-285750" algn="l" rtl="0">
              <a:spcBef>
                <a:spcPts val="0"/>
              </a:spcBef>
              <a:spcAft>
                <a:spcPts val="0"/>
              </a:spcAft>
              <a:buClr>
                <a:schemeClr val="dk1"/>
              </a:buClr>
              <a:buSzPts val="1800"/>
              <a:buFont typeface="Arial"/>
              <a:buChar char="•"/>
            </a:pPr>
            <a:r>
              <a:rPr lang="en-GB" sz="1800" b="0" i="0" u="none" strike="noStrike" cap="none">
                <a:solidFill>
                  <a:schemeClr val="dk1"/>
                </a:solidFill>
                <a:latin typeface="Calibri"/>
                <a:ea typeface="Calibri"/>
                <a:cs typeface="Calibri"/>
                <a:sym typeface="Calibri"/>
              </a:rPr>
              <a:t>Higher profit margins</a:t>
            </a:r>
            <a:endParaRPr/>
          </a:p>
          <a:p>
            <a:pPr marL="742950" marR="0" lvl="1" indent="-285750" algn="l" rtl="0">
              <a:spcBef>
                <a:spcPts val="0"/>
              </a:spcBef>
              <a:spcAft>
                <a:spcPts val="0"/>
              </a:spcAft>
              <a:buClr>
                <a:schemeClr val="dk1"/>
              </a:buClr>
              <a:buSzPts val="1800"/>
              <a:buFont typeface="Arial"/>
              <a:buChar char="•"/>
            </a:pPr>
            <a:r>
              <a:rPr lang="en-GB" sz="1800" b="0" i="0" u="none" strike="noStrike" cap="none">
                <a:solidFill>
                  <a:schemeClr val="dk1"/>
                </a:solidFill>
                <a:latin typeface="Calibri"/>
                <a:ea typeface="Calibri"/>
                <a:cs typeface="Calibri"/>
                <a:sym typeface="Calibri"/>
              </a:rPr>
              <a:t>Sharper orientation toward results</a:t>
            </a:r>
            <a:endParaRPr/>
          </a:p>
          <a:p>
            <a:pPr marL="742950" marR="0" lvl="1" indent="-285750" algn="l" rtl="0">
              <a:spcBef>
                <a:spcPts val="0"/>
              </a:spcBef>
              <a:spcAft>
                <a:spcPts val="0"/>
              </a:spcAft>
              <a:buClr>
                <a:schemeClr val="dk1"/>
              </a:buClr>
              <a:buSzPts val="1800"/>
              <a:buFont typeface="Arial"/>
              <a:buChar char="•"/>
            </a:pPr>
            <a:r>
              <a:rPr lang="en-GB" sz="1800" b="0" i="0" u="none" strike="noStrike" cap="none">
                <a:solidFill>
                  <a:schemeClr val="dk1"/>
                </a:solidFill>
                <a:latin typeface="Calibri"/>
                <a:ea typeface="Calibri"/>
                <a:cs typeface="Calibri"/>
                <a:sym typeface="Calibri"/>
              </a:rPr>
              <a:t>Better interdepartmental coordination </a:t>
            </a:r>
            <a:endParaRPr/>
          </a:p>
          <a:p>
            <a:pPr marL="742950" marR="0" lvl="1" indent="-285750" algn="l" rtl="0">
              <a:spcBef>
                <a:spcPts val="0"/>
              </a:spcBef>
              <a:spcAft>
                <a:spcPts val="0"/>
              </a:spcAft>
              <a:buClr>
                <a:schemeClr val="dk1"/>
              </a:buClr>
              <a:buSzPts val="1800"/>
              <a:buFont typeface="Arial"/>
              <a:buChar char="•"/>
            </a:pPr>
            <a:r>
              <a:rPr lang="en-GB" sz="1800" b="0" i="0" u="none" strike="noStrike" cap="none">
                <a:solidFill>
                  <a:schemeClr val="dk1"/>
                </a:solidFill>
                <a:latin typeface="Calibri"/>
                <a:ea typeface="Calibri"/>
                <a:cs typeface="Calibri"/>
                <a:sym typeface="Calibri"/>
              </a:rPr>
              <a:t>Higher worker morale</a:t>
            </a:r>
            <a:endParaRPr sz="1800" b="1" i="1" u="none" strike="noStrike" cap="none">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pic>
        <p:nvPicPr>
          <p:cNvPr id="282" name="Google Shape;282;p1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83" name="Google Shape;283;p1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84" name="Google Shape;284;p1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85" name="Google Shape;285;p1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86" name="Google Shape;286;p17"/>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287" name="Google Shape;287;p17"/>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288" name="Google Shape;288;p17"/>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289" name="Google Shape;289;p17"/>
          <p:cNvSpPr txBox="1"/>
          <p:nvPr/>
        </p:nvSpPr>
        <p:spPr>
          <a:xfrm>
            <a:off x="2352675" y="1819275"/>
            <a:ext cx="8505825" cy="33239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alibri"/>
                <a:ea typeface="Calibri"/>
                <a:cs typeface="Calibri"/>
                <a:sym typeface="Calibri"/>
              </a:rPr>
              <a:t>1.2 WHY PROJECT MANAGEMENT?</a:t>
            </a:r>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Disadvantages of using Project Management</a:t>
            </a:r>
            <a:endParaRPr/>
          </a:p>
          <a:p>
            <a:pPr marL="742950" marR="0" lvl="1" indent="-285750" algn="l" rtl="0">
              <a:spcBef>
                <a:spcPts val="0"/>
              </a:spcBef>
              <a:spcAft>
                <a:spcPts val="0"/>
              </a:spcAft>
              <a:buClr>
                <a:schemeClr val="dk1"/>
              </a:buClr>
              <a:buSzPts val="1800"/>
              <a:buFont typeface="Arial"/>
              <a:buChar char="•"/>
            </a:pPr>
            <a:r>
              <a:rPr lang="en-GB" sz="1800" b="0" i="0" u="none" strike="noStrike" cap="none">
                <a:solidFill>
                  <a:schemeClr val="dk1"/>
                </a:solidFill>
                <a:latin typeface="Calibri"/>
                <a:ea typeface="Calibri"/>
                <a:cs typeface="Calibri"/>
                <a:sym typeface="Calibri"/>
              </a:rPr>
              <a:t>Greater organizational complexity</a:t>
            </a:r>
            <a:endParaRPr/>
          </a:p>
          <a:p>
            <a:pPr marL="742950" marR="0" lvl="1" indent="-285750" algn="l" rtl="0">
              <a:spcBef>
                <a:spcPts val="0"/>
              </a:spcBef>
              <a:spcAft>
                <a:spcPts val="0"/>
              </a:spcAft>
              <a:buClr>
                <a:schemeClr val="dk1"/>
              </a:buClr>
              <a:buSzPts val="1800"/>
              <a:buFont typeface="Arial"/>
              <a:buChar char="•"/>
            </a:pPr>
            <a:r>
              <a:rPr lang="en-GB" sz="1800" b="0" i="0" u="none" strike="noStrike" cap="none">
                <a:solidFill>
                  <a:schemeClr val="dk1"/>
                </a:solidFill>
                <a:latin typeface="Calibri"/>
                <a:ea typeface="Calibri"/>
                <a:cs typeface="Calibri"/>
                <a:sym typeface="Calibri"/>
              </a:rPr>
              <a:t>Organizational policy violation</a:t>
            </a:r>
            <a:endParaRPr/>
          </a:p>
          <a:p>
            <a:pPr marL="742950" marR="0" lvl="1" indent="-285750" algn="l" rtl="0">
              <a:spcBef>
                <a:spcPts val="0"/>
              </a:spcBef>
              <a:spcAft>
                <a:spcPts val="0"/>
              </a:spcAft>
              <a:buClr>
                <a:schemeClr val="dk1"/>
              </a:buClr>
              <a:buSzPts val="1800"/>
              <a:buFont typeface="Arial"/>
              <a:buChar char="•"/>
            </a:pPr>
            <a:r>
              <a:rPr lang="en-GB" sz="1800" b="0" i="0" u="none" strike="noStrike" cap="none">
                <a:solidFill>
                  <a:schemeClr val="dk1"/>
                </a:solidFill>
                <a:latin typeface="Calibri"/>
                <a:ea typeface="Calibri"/>
                <a:cs typeface="Calibri"/>
                <a:sym typeface="Calibri"/>
              </a:rPr>
              <a:t>Higher costs, </a:t>
            </a:r>
            <a:endParaRPr/>
          </a:p>
          <a:p>
            <a:pPr marL="742950" marR="0" lvl="1" indent="-285750" algn="l" rtl="0">
              <a:spcBef>
                <a:spcPts val="0"/>
              </a:spcBef>
              <a:spcAft>
                <a:spcPts val="0"/>
              </a:spcAft>
              <a:buClr>
                <a:schemeClr val="dk1"/>
              </a:buClr>
              <a:buSzPts val="1800"/>
              <a:buFont typeface="Arial"/>
              <a:buChar char="•"/>
            </a:pPr>
            <a:r>
              <a:rPr lang="en-GB" sz="1800" b="0" i="0" u="none" strike="noStrike" cap="none">
                <a:solidFill>
                  <a:schemeClr val="dk1"/>
                </a:solidFill>
                <a:latin typeface="Calibri"/>
                <a:ea typeface="Calibri"/>
                <a:cs typeface="Calibri"/>
                <a:sym typeface="Calibri"/>
              </a:rPr>
              <a:t>More management difficulties </a:t>
            </a:r>
            <a:endParaRPr/>
          </a:p>
          <a:p>
            <a:pPr marL="742950" marR="0" lvl="1" indent="-285750" algn="l" rtl="0">
              <a:spcBef>
                <a:spcPts val="0"/>
              </a:spcBef>
              <a:spcAft>
                <a:spcPts val="0"/>
              </a:spcAft>
              <a:buClr>
                <a:schemeClr val="dk1"/>
              </a:buClr>
              <a:buSzPts val="1800"/>
              <a:buFont typeface="Arial"/>
              <a:buChar char="•"/>
            </a:pPr>
            <a:r>
              <a:rPr lang="en-GB" sz="1800" b="0" i="0" u="none" strike="noStrike" cap="none">
                <a:solidFill>
                  <a:schemeClr val="dk1"/>
                </a:solidFill>
                <a:latin typeface="Calibri"/>
                <a:ea typeface="Calibri"/>
                <a:cs typeface="Calibri"/>
                <a:sym typeface="Calibri"/>
              </a:rPr>
              <a:t>Low personnel utilization</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disadvantages seem to be the price one pays for the advantages. On the whole, the balance weighs in favor of project organization if the work to be done is appropriate for a project.</a:t>
            </a:r>
            <a:endParaRPr sz="1800" b="1" i="1">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pic>
        <p:nvPicPr>
          <p:cNvPr id="294" name="Google Shape;294;p1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95" name="Google Shape;295;p1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96" name="Google Shape;296;p1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97" name="Google Shape;297;p1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98" name="Google Shape;298;p18"/>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299" name="Google Shape;299;p18"/>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300" name="Google Shape;300;p18"/>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301" name="Google Shape;301;p18"/>
          <p:cNvSpPr txBox="1"/>
          <p:nvPr/>
        </p:nvSpPr>
        <p:spPr>
          <a:xfrm>
            <a:off x="2352675" y="1819275"/>
            <a:ext cx="8505825"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alibri"/>
                <a:ea typeface="Calibri"/>
                <a:cs typeface="Calibri"/>
                <a:sym typeface="Calibri"/>
              </a:rPr>
              <a:t>1.3 THE PROJECT LIFE CYCLE</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Most projects go through similar stages on the path from origin to completion, these stages are the project’s life cycle. </a:t>
            </a:r>
            <a:endParaRPr sz="1800" b="1" i="1">
              <a:solidFill>
                <a:schemeClr val="dk1"/>
              </a:solidFill>
              <a:latin typeface="Calibri"/>
              <a:ea typeface="Calibri"/>
              <a:cs typeface="Calibri"/>
              <a:sym typeface="Calibri"/>
            </a:endParaRPr>
          </a:p>
        </p:txBody>
      </p:sp>
      <p:pic>
        <p:nvPicPr>
          <p:cNvPr id="302" name="Google Shape;302;p18"/>
          <p:cNvPicPr preferRelativeResize="0"/>
          <p:nvPr/>
        </p:nvPicPr>
        <p:blipFill rotWithShape="1">
          <a:blip r:embed="rId7">
            <a:alphaModFix/>
          </a:blip>
          <a:srcRect/>
          <a:stretch/>
        </p:blipFill>
        <p:spPr>
          <a:xfrm>
            <a:off x="2162964" y="2762753"/>
            <a:ext cx="4256886" cy="2836526"/>
          </a:xfrm>
          <a:prstGeom prst="rect">
            <a:avLst/>
          </a:prstGeom>
          <a:noFill/>
          <a:ln>
            <a:noFill/>
          </a:ln>
        </p:spPr>
      </p:pic>
      <p:pic>
        <p:nvPicPr>
          <p:cNvPr id="303" name="Google Shape;303;p18"/>
          <p:cNvPicPr preferRelativeResize="0"/>
          <p:nvPr/>
        </p:nvPicPr>
        <p:blipFill rotWithShape="1">
          <a:blip r:embed="rId8">
            <a:alphaModFix/>
          </a:blip>
          <a:srcRect/>
          <a:stretch/>
        </p:blipFill>
        <p:spPr>
          <a:xfrm>
            <a:off x="6429664" y="2733030"/>
            <a:ext cx="4800311" cy="286624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pic>
        <p:nvPicPr>
          <p:cNvPr id="308" name="Google Shape;308;p1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09" name="Google Shape;309;p1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10" name="Google Shape;310;p1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11" name="Google Shape;311;p1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12" name="Google Shape;312;p19"/>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313" name="Google Shape;313;p19"/>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314" name="Google Shape;314;p19"/>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315" name="Google Shape;315;p19"/>
          <p:cNvSpPr txBox="1"/>
          <p:nvPr/>
        </p:nvSpPr>
        <p:spPr>
          <a:xfrm>
            <a:off x="2352675" y="1819275"/>
            <a:ext cx="850582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There is a strong correlation between the life-cycle progress curve of Figure 1-3 and the effort curve of Figure 1-4 because effort usually results in corresponding progress.</a:t>
            </a:r>
            <a:endParaRPr/>
          </a:p>
          <a:p>
            <a:pPr marL="0" marR="0" lvl="0" indent="0" algn="l" rtl="0">
              <a:spcBef>
                <a:spcPts val="0"/>
              </a:spcBef>
              <a:spcAft>
                <a:spcPts val="0"/>
              </a:spcAft>
              <a:buNone/>
            </a:pPr>
            <a:endParaRPr sz="1800" b="1" i="1">
              <a:solidFill>
                <a:schemeClr val="dk1"/>
              </a:solidFill>
              <a:latin typeface="Calibri"/>
              <a:ea typeface="Calibri"/>
              <a:cs typeface="Calibri"/>
              <a:sym typeface="Calibri"/>
            </a:endParaRPr>
          </a:p>
        </p:txBody>
      </p:sp>
      <p:pic>
        <p:nvPicPr>
          <p:cNvPr id="316" name="Google Shape;316;p19"/>
          <p:cNvPicPr preferRelativeResize="0"/>
          <p:nvPr/>
        </p:nvPicPr>
        <p:blipFill rotWithShape="1">
          <a:blip r:embed="rId7">
            <a:alphaModFix/>
          </a:blip>
          <a:srcRect/>
          <a:stretch/>
        </p:blipFill>
        <p:spPr>
          <a:xfrm>
            <a:off x="2352675" y="2910118"/>
            <a:ext cx="4381500" cy="2726462"/>
          </a:xfrm>
          <a:prstGeom prst="rect">
            <a:avLst/>
          </a:prstGeom>
          <a:noFill/>
          <a:ln>
            <a:noFill/>
          </a:ln>
        </p:spPr>
      </p:pic>
      <p:sp>
        <p:nvSpPr>
          <p:cNvPr id="317" name="Google Shape;317;p19"/>
          <p:cNvSpPr txBox="1"/>
          <p:nvPr/>
        </p:nvSpPr>
        <p:spPr>
          <a:xfrm>
            <a:off x="6734176" y="3055269"/>
            <a:ext cx="5029200" cy="203132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For the S-shaped life cycle in Figure 1-3, percentage of project completion is closely correlated with cost, or the use of resources. </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However, for the exponential progress curve in Figure 1-5, the expenditure of resources has little correlation with progress, at least in terms of final benefit.</a:t>
            </a:r>
            <a:endParaRPr sz="1800" b="1" i="1">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pic>
        <p:nvPicPr>
          <p:cNvPr id="322" name="Google Shape;322;p2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23" name="Google Shape;323;p2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24" name="Google Shape;324;p2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25" name="Google Shape;325;p2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26" name="Google Shape;326;p20"/>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327" name="Google Shape;327;p20"/>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328" name="Google Shape;328;p20"/>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329" name="Google Shape;329;p20"/>
          <p:cNvSpPr txBox="1"/>
          <p:nvPr/>
        </p:nvSpPr>
        <p:spPr>
          <a:xfrm>
            <a:off x="2352675" y="1819275"/>
            <a:ext cx="8505825"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Risk During the Life Cycle:</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There may be considerable uncertainty about our ability to meet project goals (performance, time, and cost). The crosshatched portion of Figure 1-6 illustrates that uncertainty.</a:t>
            </a:r>
            <a:endParaRPr sz="1800" b="1" i="1">
              <a:solidFill>
                <a:schemeClr val="dk1"/>
              </a:solidFill>
              <a:latin typeface="Calibri"/>
              <a:ea typeface="Calibri"/>
              <a:cs typeface="Calibri"/>
              <a:sym typeface="Calibri"/>
            </a:endParaRPr>
          </a:p>
        </p:txBody>
      </p:sp>
      <p:pic>
        <p:nvPicPr>
          <p:cNvPr id="330" name="Google Shape;330;p20"/>
          <p:cNvPicPr preferRelativeResize="0"/>
          <p:nvPr/>
        </p:nvPicPr>
        <p:blipFill rotWithShape="1">
          <a:blip r:embed="rId7">
            <a:alphaModFix/>
          </a:blip>
          <a:srcRect/>
          <a:stretch/>
        </p:blipFill>
        <p:spPr>
          <a:xfrm>
            <a:off x="3295650" y="2940733"/>
            <a:ext cx="6543675" cy="300851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pic>
        <p:nvPicPr>
          <p:cNvPr id="335" name="Google Shape;335;p2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36" name="Google Shape;336;p2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37" name="Google Shape;337;p2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38" name="Google Shape;338;p2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39" name="Google Shape;339;p21"/>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340" name="Google Shape;340;p21"/>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341" name="Google Shape;341;p21"/>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342" name="Google Shape;342;p21"/>
          <p:cNvSpPr txBox="1"/>
          <p:nvPr/>
        </p:nvSpPr>
        <p:spPr>
          <a:xfrm>
            <a:off x="2352675" y="1819275"/>
            <a:ext cx="8505825" cy="203132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Figure 1-7 shows how the uncertainty decreases as the project moves toward completion. From project start time, t0, the band of uncertainty grows until it is quite wide by the estimated end of the project. As the project actually develops, the degree of uncertainty about the final outcome is reduced. (See the estimate made at t1, for example.) A later forecast, made at t2, reduces the uncertainty further. It is common to make new forecasts about project performance, time, and cost either at fixed intervals in the life of the project or when specific technological milestones are reached.</a:t>
            </a:r>
            <a:endParaRPr sz="1800" b="1" i="1">
              <a:solidFill>
                <a:schemeClr val="dk1"/>
              </a:solidFill>
              <a:latin typeface="Calibri"/>
              <a:ea typeface="Calibri"/>
              <a:cs typeface="Calibri"/>
              <a:sym typeface="Calibri"/>
            </a:endParaRPr>
          </a:p>
        </p:txBody>
      </p:sp>
      <p:pic>
        <p:nvPicPr>
          <p:cNvPr id="343" name="Google Shape;343;p21"/>
          <p:cNvPicPr preferRelativeResize="0"/>
          <p:nvPr/>
        </p:nvPicPr>
        <p:blipFill rotWithShape="1">
          <a:blip r:embed="rId7">
            <a:alphaModFix/>
          </a:blip>
          <a:srcRect/>
          <a:stretch/>
        </p:blipFill>
        <p:spPr>
          <a:xfrm>
            <a:off x="2440788" y="3850600"/>
            <a:ext cx="5903112" cy="20313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8" name="Google Shape;348;p2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49" name="Google Shape;349;p2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50" name="Google Shape;350;p2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51" name="Google Shape;351;p2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52" name="Google Shape;352;p22"/>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353" name="Google Shape;353;p22"/>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354" name="Google Shape;354;p22"/>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355" name="Google Shape;355;p22"/>
          <p:cNvSpPr txBox="1"/>
          <p:nvPr/>
        </p:nvSpPr>
        <p:spPr>
          <a:xfrm>
            <a:off x="2352675" y="1819275"/>
            <a:ext cx="8505825" cy="129266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alibri"/>
                <a:ea typeface="Calibri"/>
                <a:cs typeface="Calibri"/>
                <a:sym typeface="Calibri"/>
              </a:rPr>
              <a:t>1.4 THE STRUCTURE OF THIS TEXT</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This approach is consistent with our belief that it is helpful to understand the entire process of project management in order to understand and manage its parts.</a:t>
            </a:r>
            <a:endParaRPr/>
          </a:p>
          <a:p>
            <a:pPr marL="0" marR="0" lvl="0" indent="0" algn="l" rtl="0">
              <a:spcBef>
                <a:spcPts val="0"/>
              </a:spcBef>
              <a:spcAft>
                <a:spcPts val="0"/>
              </a:spcAft>
              <a:buNone/>
            </a:pPr>
            <a:endParaRPr sz="1800" b="1" i="1">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pic>
        <p:nvPicPr>
          <p:cNvPr id="360" name="Google Shape;360;p2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61" name="Google Shape;361;p2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62" name="Google Shape;362;p2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63" name="Google Shape;363;p2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64" name="Google Shape;364;p23"/>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365" name="Google Shape;365;p23"/>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366" name="Google Shape;366;p23"/>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pic>
        <p:nvPicPr>
          <p:cNvPr id="367" name="Google Shape;367;p23"/>
          <p:cNvPicPr preferRelativeResize="0"/>
          <p:nvPr/>
        </p:nvPicPr>
        <p:blipFill rotWithShape="1">
          <a:blip r:embed="rId7">
            <a:alphaModFix/>
          </a:blip>
          <a:srcRect/>
          <a:stretch/>
        </p:blipFill>
        <p:spPr>
          <a:xfrm>
            <a:off x="2019300" y="1366709"/>
            <a:ext cx="9753600" cy="458253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pic>
        <p:nvPicPr>
          <p:cNvPr id="372" name="Google Shape;372;p2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73" name="Google Shape;373;p2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74" name="Google Shape;374;p2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75" name="Google Shape;375;p2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76" name="Google Shape;376;p2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377" name="Google Shape;377;p24"/>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378" name="Google Shape;378;p24"/>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379" name="Google Shape;379;p24"/>
          <p:cNvSpPr txBox="1"/>
          <p:nvPr/>
        </p:nvSpPr>
        <p:spPr>
          <a:xfrm>
            <a:off x="2352675" y="1819275"/>
            <a:ext cx="8505825" cy="378565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alibri"/>
                <a:ea typeface="Calibri"/>
                <a:cs typeface="Calibri"/>
                <a:sym typeface="Calibri"/>
              </a:rPr>
              <a:t>Important takeaways</a:t>
            </a:r>
            <a:endParaRPr/>
          </a:p>
          <a:p>
            <a:pPr marL="285750" marR="0" lvl="0" indent="-285750" algn="l" rtl="0">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This chapter introduced the subject of project management and discussed its importance in our society. It defined what we mean by a “project,” discussed the need for project management, and described the project life cycle.</a:t>
            </a:r>
            <a:endParaRPr/>
          </a:p>
          <a:p>
            <a:pPr marL="285750" marR="0" lvl="0" indent="-285750" algn="l" rtl="0">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The three primary forces behind project management are (1) the growing demand for complex, customized goods and services; (2) the exponential expansion of human knowledge; and (3) the global production– consumption environment. </a:t>
            </a:r>
            <a:endParaRPr/>
          </a:p>
          <a:p>
            <a:pPr marL="285750" marR="0" lvl="0" indent="-285750" algn="l" rtl="0">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The three prime objectives of project management are to meet specified performance within cost and on schedule.</a:t>
            </a:r>
            <a:endParaRPr/>
          </a:p>
          <a:p>
            <a:pPr marL="285750" marR="0" lvl="0" indent="-285750" algn="l" rtl="0">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Our terminology follows in this order: program, project, task, work package, work unit.</a:t>
            </a:r>
            <a:endParaRPr/>
          </a:p>
          <a:p>
            <a:pPr marL="285750" marR="0" lvl="0" indent="-285750" algn="l" rtl="0">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Projects are characterized by their importance, specific end results, a definite life cycle, complex interdependencies, some or all unique elements, limited resources, and an environment of conflict.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pic>
        <p:nvPicPr>
          <p:cNvPr id="384" name="Google Shape;384;p2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85" name="Google Shape;385;p2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86" name="Google Shape;386;p2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87" name="Google Shape;387;p2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88" name="Google Shape;388;p25"/>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389" name="Google Shape;389;p25"/>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390" name="Google Shape;390;p25"/>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391" name="Google Shape;391;p25"/>
          <p:cNvSpPr txBox="1"/>
          <p:nvPr/>
        </p:nvSpPr>
        <p:spPr>
          <a:xfrm>
            <a:off x="2352675" y="1819275"/>
            <a:ext cx="8505825"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alibri"/>
                <a:ea typeface="Calibri"/>
                <a:cs typeface="Calibri"/>
                <a:sym typeface="Calibri"/>
              </a:rPr>
              <a:t>Important takeaways</a:t>
            </a:r>
            <a:endParaRPr/>
          </a:p>
          <a:p>
            <a:pPr marL="285750" marR="0" lvl="0" indent="-285750" algn="l" rtl="0">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Project management, though not problem-free, is the best way to accomplish certain goals. </a:t>
            </a:r>
            <a:endParaRPr/>
          </a:p>
          <a:p>
            <a:pPr marL="285750" marR="0" lvl="0" indent="-285750" algn="l" rtl="0">
              <a:spcBef>
                <a:spcPts val="0"/>
              </a:spcBef>
              <a:spcAft>
                <a:spcPts val="0"/>
              </a:spcAft>
              <a:buClr>
                <a:schemeClr val="dk1"/>
              </a:buClr>
              <a:buSzPts val="1800"/>
              <a:buFont typeface="Arial"/>
              <a:buChar char="•"/>
            </a:pPr>
            <a:r>
              <a:rPr lang="en-GB" sz="1800">
                <a:solidFill>
                  <a:schemeClr val="dk1"/>
                </a:solidFill>
                <a:latin typeface="Calibri"/>
                <a:ea typeface="Calibri"/>
                <a:cs typeface="Calibri"/>
                <a:sym typeface="Calibri"/>
              </a:rPr>
              <a:t>Projects often start slowly, build up speed while using considerable resources, and then slow down as completion nears.</a:t>
            </a:r>
            <a:endParaRPr sz="1800" b="1" i="1">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pic>
        <p:nvPicPr>
          <p:cNvPr id="396" name="Google Shape;396;p2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97" name="Google Shape;397;p2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98" name="Google Shape;398;p2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99" name="Google Shape;399;p2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00" name="Google Shape;400;p26"/>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401" name="Google Shape;401;p26"/>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402" name="Google Shape;402;p26"/>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403" name="Google Shape;403;p26"/>
          <p:cNvSpPr txBox="1"/>
          <p:nvPr/>
        </p:nvSpPr>
        <p:spPr>
          <a:xfrm>
            <a:off x="2352675" y="1819275"/>
            <a:ext cx="8505825" cy="406265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alibri"/>
                <a:ea typeface="Calibri"/>
                <a:cs typeface="Calibri"/>
                <a:sym typeface="Calibri"/>
              </a:rPr>
              <a:t>Glossary</a:t>
            </a:r>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Deliverables</a:t>
            </a:r>
            <a:r>
              <a:rPr lang="en-GB" sz="1800">
                <a:solidFill>
                  <a:schemeClr val="dk1"/>
                </a:solidFill>
                <a:latin typeface="Calibri"/>
                <a:ea typeface="Calibri"/>
                <a:cs typeface="Calibri"/>
                <a:sym typeface="Calibri"/>
              </a:rPr>
              <a:t> The desired elements of value, outcomes, or results that must be delivered for a project to be considered complete.</a:t>
            </a:r>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Interdependencies</a:t>
            </a:r>
            <a:r>
              <a:rPr lang="en-GB" sz="1800">
                <a:solidFill>
                  <a:schemeClr val="dk1"/>
                </a:solidFill>
                <a:latin typeface="Calibri"/>
                <a:ea typeface="Calibri"/>
                <a:cs typeface="Calibri"/>
                <a:sym typeface="Calibri"/>
              </a:rPr>
              <a:t> Relations between organizational functions where one function or task is dependent on others.</a:t>
            </a:r>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Life Cycle </a:t>
            </a:r>
            <a:r>
              <a:rPr lang="en-GB" sz="1800">
                <a:solidFill>
                  <a:schemeClr val="dk1"/>
                </a:solidFill>
                <a:latin typeface="Calibri"/>
                <a:ea typeface="Calibri"/>
                <a:cs typeface="Calibri"/>
                <a:sym typeface="Calibri"/>
              </a:rPr>
              <a:t>A standard concept of a product or project wherein it goes through a start-up phase, a building phase, a maturing phase, and a termination phase.</a:t>
            </a:r>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Parties-at-Interest</a:t>
            </a:r>
            <a:r>
              <a:rPr lang="en-GB" sz="1800">
                <a:solidFill>
                  <a:schemeClr val="dk1"/>
                </a:solidFill>
                <a:latin typeface="Calibri"/>
                <a:ea typeface="Calibri"/>
                <a:cs typeface="Calibri"/>
                <a:sym typeface="Calibri"/>
              </a:rPr>
              <a:t> Individuals or groups (the stakeholders) with a special interest in a project, usually the project team, client, senior management, and specific public interest groups.</a:t>
            </a:r>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Program</a:t>
            </a:r>
            <a:r>
              <a:rPr lang="en-GB" sz="1800">
                <a:solidFill>
                  <a:schemeClr val="dk1"/>
                </a:solidFill>
                <a:latin typeface="Calibri"/>
                <a:ea typeface="Calibri"/>
                <a:cs typeface="Calibri"/>
                <a:sym typeface="Calibri"/>
              </a:rPr>
              <a:t> Often not distinguished from a project, but frequently meant to encompass a group of similar projects oriented toward a specific goal. </a:t>
            </a:r>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Project Management </a:t>
            </a:r>
            <a:r>
              <a:rPr lang="en-GB" sz="1800">
                <a:solidFill>
                  <a:schemeClr val="dk1"/>
                </a:solidFill>
                <a:latin typeface="Calibri"/>
                <a:ea typeface="Calibri"/>
                <a:cs typeface="Calibri"/>
                <a:sym typeface="Calibri"/>
              </a:rPr>
              <a:t>The means, techniques, and concepts used to run a project and achieve its objectives.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pic>
        <p:nvPicPr>
          <p:cNvPr id="408" name="Google Shape;408;p2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09" name="Google Shape;409;p2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10" name="Google Shape;410;p2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11" name="Google Shape;411;p2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12" name="Google Shape;412;p27"/>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413" name="Google Shape;413;p27"/>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414" name="Google Shape;414;p27"/>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415" name="Google Shape;415;p27"/>
          <p:cNvSpPr txBox="1"/>
          <p:nvPr/>
        </p:nvSpPr>
        <p:spPr>
          <a:xfrm>
            <a:off x="2352675" y="1819275"/>
            <a:ext cx="8505825" cy="32316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Calibri"/>
                <a:ea typeface="Calibri"/>
                <a:cs typeface="Calibri"/>
                <a:sym typeface="Calibri"/>
              </a:rPr>
              <a:t>Glossary</a:t>
            </a:r>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Risk</a:t>
            </a:r>
            <a:r>
              <a:rPr lang="en-GB" sz="1800">
                <a:solidFill>
                  <a:schemeClr val="dk1"/>
                </a:solidFill>
                <a:latin typeface="Calibri"/>
                <a:ea typeface="Calibri"/>
                <a:cs typeface="Calibri"/>
                <a:sym typeface="Calibri"/>
              </a:rPr>
              <a:t> The chance that project processes or outcomes will not occur as planned.</a:t>
            </a:r>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Suboptimize</a:t>
            </a:r>
            <a:r>
              <a:rPr lang="en-GB" sz="1800">
                <a:solidFill>
                  <a:schemeClr val="dk1"/>
                </a:solidFill>
                <a:latin typeface="Calibri"/>
                <a:ea typeface="Calibri"/>
                <a:cs typeface="Calibri"/>
                <a:sym typeface="Calibri"/>
              </a:rPr>
              <a:t> Doing the best within a function or area but at a cost to the larger whole. </a:t>
            </a:r>
            <a:r>
              <a:rPr lang="en-GB" sz="1800" b="1" i="1">
                <a:solidFill>
                  <a:schemeClr val="dk1"/>
                </a:solidFill>
                <a:latin typeface="Calibri"/>
                <a:ea typeface="Calibri"/>
                <a:cs typeface="Calibri"/>
                <a:sym typeface="Calibri"/>
              </a:rPr>
              <a:t>Task </a:t>
            </a:r>
            <a:r>
              <a:rPr lang="en-GB" sz="1800">
                <a:solidFill>
                  <a:schemeClr val="dk1"/>
                </a:solidFill>
                <a:latin typeface="Calibri"/>
                <a:ea typeface="Calibri"/>
                <a:cs typeface="Calibri"/>
                <a:sym typeface="Calibri"/>
              </a:rPr>
              <a:t>A subset of a project, consisting of work packages. </a:t>
            </a:r>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Technology</a:t>
            </a:r>
            <a:r>
              <a:rPr lang="en-GB" sz="1800">
                <a:solidFill>
                  <a:schemeClr val="dk1"/>
                </a:solidFill>
                <a:latin typeface="Calibri"/>
                <a:ea typeface="Calibri"/>
                <a:cs typeface="Calibri"/>
                <a:sym typeface="Calibri"/>
              </a:rPr>
              <a:t> The means for accomplishing a task. </a:t>
            </a:r>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Trade-off</a:t>
            </a:r>
            <a:r>
              <a:rPr lang="en-GB" sz="1800">
                <a:solidFill>
                  <a:schemeClr val="dk1"/>
                </a:solidFill>
                <a:latin typeface="Calibri"/>
                <a:ea typeface="Calibri"/>
                <a:cs typeface="Calibri"/>
                <a:sym typeface="Calibri"/>
              </a:rPr>
              <a:t> Taking less on one measure, such as performance, in order to do better on another, such as schedule or cost.</a:t>
            </a:r>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Uncertainty</a:t>
            </a:r>
            <a:r>
              <a:rPr lang="en-GB" sz="1800">
                <a:solidFill>
                  <a:schemeClr val="dk1"/>
                </a:solidFill>
                <a:latin typeface="Calibri"/>
                <a:ea typeface="Calibri"/>
                <a:cs typeface="Calibri"/>
                <a:sym typeface="Calibri"/>
              </a:rPr>
              <a:t> Having only partial or no information about the situation or outcomes, often due to ambiguity or complexity. </a:t>
            </a:r>
            <a:endParaRPr/>
          </a:p>
          <a:p>
            <a:pPr marL="0" marR="0" lvl="0" indent="0" algn="l" rtl="0">
              <a:spcBef>
                <a:spcPts val="0"/>
              </a:spcBef>
              <a:spcAft>
                <a:spcPts val="0"/>
              </a:spcAft>
              <a:buNone/>
            </a:pPr>
            <a:r>
              <a:rPr lang="en-GB" sz="1800" b="1" i="1">
                <a:solidFill>
                  <a:schemeClr val="dk1"/>
                </a:solidFill>
                <a:latin typeface="Calibri"/>
                <a:ea typeface="Calibri"/>
                <a:cs typeface="Calibri"/>
                <a:sym typeface="Calibri"/>
              </a:rPr>
              <a:t>Work Package </a:t>
            </a:r>
            <a:r>
              <a:rPr lang="en-GB" sz="1800">
                <a:solidFill>
                  <a:schemeClr val="dk1"/>
                </a:solidFill>
                <a:latin typeface="Calibri"/>
                <a:ea typeface="Calibri"/>
                <a:cs typeface="Calibri"/>
                <a:sym typeface="Calibri"/>
              </a:rPr>
              <a:t>A subelement of a task at the lowest level in the Work Breakdown Structure, used to assign costs and values.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pic>
        <p:nvPicPr>
          <p:cNvPr id="420" name="Google Shape;420;p2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21" name="Google Shape;421;p2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22" name="Google Shape;422;p2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23" name="Google Shape;423;p2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24" name="Google Shape;424;p28"/>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425" name="Google Shape;425;p28"/>
          <p:cNvSpPr txBox="1"/>
          <p:nvPr/>
        </p:nvSpPr>
        <p:spPr>
          <a:xfrm>
            <a:off x="2650377" y="543490"/>
            <a:ext cx="656301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lt1"/>
                </a:solidFill>
                <a:latin typeface="Tajawal Medium"/>
                <a:ea typeface="Tajawal Medium"/>
                <a:cs typeface="Tajawal Medium"/>
                <a:sym typeface="Tajawal Medium"/>
              </a:rPr>
              <a:t>Projects in Contemporary Organizations</a:t>
            </a:r>
            <a:endParaRPr/>
          </a:p>
        </p:txBody>
      </p:sp>
      <p:sp>
        <p:nvSpPr>
          <p:cNvPr id="426" name="Google Shape;426;p28"/>
          <p:cNvSpPr txBox="1"/>
          <p:nvPr/>
        </p:nvSpPr>
        <p:spPr>
          <a:xfrm>
            <a:off x="171830"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a:solidFill>
                  <a:schemeClr val="lt1"/>
                </a:solidFill>
                <a:latin typeface="Tajawal Medium"/>
                <a:ea typeface="Tajawal Medium"/>
                <a:cs typeface="Tajawal Medium"/>
                <a:sym typeface="Tajawal Medium"/>
              </a:rPr>
              <a:t>Lecture 1</a:t>
            </a:r>
            <a:endParaRPr/>
          </a:p>
        </p:txBody>
      </p:sp>
      <p:sp>
        <p:nvSpPr>
          <p:cNvPr id="427" name="Google Shape;427;p28"/>
          <p:cNvSpPr txBox="1"/>
          <p:nvPr/>
        </p:nvSpPr>
        <p:spPr>
          <a:xfrm>
            <a:off x="4712063" y="3228975"/>
            <a:ext cx="2767874"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800">
                <a:solidFill>
                  <a:schemeClr val="dk1"/>
                </a:solidFill>
                <a:latin typeface="Calibri"/>
                <a:ea typeface="Calibri"/>
                <a:cs typeface="Calibri"/>
                <a:sym typeface="Calibri"/>
              </a:rPr>
              <a:t>Thank you</a:t>
            </a:r>
            <a:endParaRPr sz="4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2142</Words>
  <Application>Microsoft Office PowerPoint</Application>
  <PresentationFormat>Widescreen</PresentationFormat>
  <Paragraphs>190</Paragraphs>
  <Slides>28</Slides>
  <Notes>28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Tajawal Medium</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2</cp:revision>
  <dcterms:created xsi:type="dcterms:W3CDTF">2021-08-03T13:03:26Z</dcterms:created>
  <dcterms:modified xsi:type="dcterms:W3CDTF">2022-01-27T21:07:58Z</dcterms:modified>
</cp:coreProperties>
</file>