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1" r:id="rId4"/>
    <p:sldId id="262" r:id="rId5"/>
    <p:sldId id="282" r:id="rId6"/>
    <p:sldId id="315" r:id="rId7"/>
    <p:sldId id="316" r:id="rId8"/>
    <p:sldId id="317" r:id="rId9"/>
    <p:sldId id="318" r:id="rId10"/>
    <p:sldId id="274" r:id="rId11"/>
    <p:sldId id="320" r:id="rId12"/>
    <p:sldId id="287" r:id="rId13"/>
    <p:sldId id="321" r:id="rId14"/>
    <p:sldId id="322" r:id="rId15"/>
    <p:sldId id="323" r:id="rId16"/>
    <p:sldId id="325" r:id="rId17"/>
    <p:sldId id="326" r:id="rId18"/>
    <p:sldId id="328" r:id="rId19"/>
    <p:sldId id="329" r:id="rId20"/>
    <p:sldId id="330" r:id="rId21"/>
    <p:sldId id="331" r:id="rId22"/>
    <p:sldId id="332" r:id="rId23"/>
    <p:sldId id="333" r:id="rId24"/>
    <p:sldId id="334" r:id="rId25"/>
    <p:sldId id="335" r:id="rId26"/>
    <p:sldId id="336" r:id="rId27"/>
    <p:sldId id="337" r:id="rId28"/>
    <p:sldId id="312" r:id="rId2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4A9E1"/>
    <a:srgbClr val="0A1F61"/>
    <a:srgbClr val="75FFFF"/>
    <a:srgbClr val="5BFFFF"/>
    <a:srgbClr val="66FFFF"/>
    <a:srgbClr val="FF951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725" autoAdjust="0"/>
    <p:restoredTop sz="94660"/>
  </p:normalViewPr>
  <p:slideViewPr>
    <p:cSldViewPr snapToGrid="0">
      <p:cViewPr varScale="1">
        <p:scale>
          <a:sx n="85" d="100"/>
          <a:sy n="85" d="100"/>
        </p:scale>
        <p:origin x="87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10/19/2022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10/19/2022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10/19/2022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10/19/2022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2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2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2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2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2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2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450735" y="-101603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81742" y="-101602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30850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09562" y="4708455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4581790"/>
            <a:ext cx="4529894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Final Project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Walid Soliman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</a:t>
            </a:r>
            <a:r>
              <a:rPr lang="ar-SA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671495" y="4742321"/>
            <a:ext cx="17636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PMG 697</a:t>
            </a:r>
          </a:p>
          <a:p>
            <a:r>
              <a:rPr lang="en-US" sz="280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MGM 697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E539ABD-A0A4-C96C-669B-197109C18AD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81742" y="1976218"/>
            <a:ext cx="6714451" cy="197233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FCB1722-A547-FE0C-7E4E-A81D3F87665F}"/>
              </a:ext>
            </a:extLst>
          </p:cNvPr>
          <p:cNvSpPr txBox="1"/>
          <p:nvPr/>
        </p:nvSpPr>
        <p:spPr>
          <a:xfrm>
            <a:off x="567488" y="2697831"/>
            <a:ext cx="671904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Content of Research Proposal</a:t>
            </a:r>
          </a:p>
        </p:txBody>
      </p:sp>
    </p:spTree>
    <p:extLst>
      <p:ext uri="{BB962C8B-B14F-4D97-AF65-F5344CB8AC3E}">
        <p14:creationId xmlns:p14="http://schemas.microsoft.com/office/powerpoint/2010/main" val="3253018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387"/>
    </mc:Choice>
    <mc:Fallback xmlns="">
      <p:transition spd="slow" advTm="149387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82453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Contents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01153C9-CDCF-6382-03C6-A896310FFAB0}"/>
              </a:ext>
            </a:extLst>
          </p:cNvPr>
          <p:cNvSpPr txBox="1"/>
          <p:nvPr/>
        </p:nvSpPr>
        <p:spPr>
          <a:xfrm>
            <a:off x="2116214" y="1560027"/>
            <a:ext cx="5638258" cy="41996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en-US" sz="2000" b="1" dirty="0"/>
              <a:t>The concept and objectives of the Research Proposal</a:t>
            </a: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en-US" sz="2000" b="1" dirty="0"/>
              <a:t>The stages of the research process</a:t>
            </a: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en-US" sz="2000" b="1" dirty="0"/>
              <a:t>Research Proposal components: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000" b="1" dirty="0"/>
              <a:t>Research Title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000" b="1" dirty="0"/>
              <a:t>Introduction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000" b="1" dirty="0"/>
              <a:t>Research problem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000" b="1" dirty="0"/>
              <a:t>The importance of the research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000" b="1" dirty="0"/>
              <a:t>Research Hypotheses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F0F4B30-173A-90BD-70D8-6E17B30F4CEB}"/>
              </a:ext>
            </a:extLst>
          </p:cNvPr>
          <p:cNvSpPr txBox="1"/>
          <p:nvPr/>
        </p:nvSpPr>
        <p:spPr>
          <a:xfrm>
            <a:off x="8057220" y="2425058"/>
            <a:ext cx="3365704" cy="30839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+mj-lt"/>
              <a:buAutoNum type="arabicPeriod" startAt="6"/>
            </a:pPr>
            <a:r>
              <a:rPr lang="en-US" sz="2000" b="1" dirty="0">
                <a:solidFill>
                  <a:srgbClr val="0A1F61"/>
                </a:solidFill>
              </a:rPr>
              <a:t>Literature Review</a:t>
            </a:r>
          </a:p>
          <a:p>
            <a:pPr marL="457200" indent="-457200">
              <a:lnSpc>
                <a:spcPct val="200000"/>
              </a:lnSpc>
              <a:buFont typeface="+mj-lt"/>
              <a:buAutoNum type="arabicPeriod" startAt="6"/>
            </a:pPr>
            <a:r>
              <a:rPr lang="en-US" sz="2000" b="1" dirty="0">
                <a:solidFill>
                  <a:srgbClr val="0A1F61"/>
                </a:solidFill>
              </a:rPr>
              <a:t>Research Methodology</a:t>
            </a:r>
          </a:p>
          <a:p>
            <a:pPr marL="457200" indent="-457200">
              <a:lnSpc>
                <a:spcPct val="200000"/>
              </a:lnSpc>
              <a:buFont typeface="+mj-lt"/>
              <a:buAutoNum type="arabicPeriod" startAt="6"/>
            </a:pPr>
            <a:r>
              <a:rPr lang="en-US" sz="2000" b="1" dirty="0">
                <a:solidFill>
                  <a:srgbClr val="0A1F61"/>
                </a:solidFill>
              </a:rPr>
              <a:t>Research Structure</a:t>
            </a:r>
          </a:p>
          <a:p>
            <a:pPr marL="457200" indent="-457200">
              <a:lnSpc>
                <a:spcPct val="200000"/>
              </a:lnSpc>
              <a:buFont typeface="+mj-lt"/>
              <a:buAutoNum type="arabicPeriod" startAt="6"/>
            </a:pPr>
            <a:r>
              <a:rPr lang="en-US" sz="2000" b="1" dirty="0">
                <a:solidFill>
                  <a:srgbClr val="0A1F61"/>
                </a:solidFill>
              </a:rPr>
              <a:t>Research limits</a:t>
            </a:r>
          </a:p>
          <a:p>
            <a:pPr marL="457200" indent="-457200">
              <a:lnSpc>
                <a:spcPct val="200000"/>
              </a:lnSpc>
              <a:buFont typeface="+mj-lt"/>
              <a:buAutoNum type="arabicPeriod" startAt="6"/>
            </a:pPr>
            <a:r>
              <a:rPr lang="en-US" sz="2000" b="1" dirty="0">
                <a:solidFill>
                  <a:srgbClr val="0A1F61"/>
                </a:solidFill>
              </a:rPr>
              <a:t>Initial reference list</a:t>
            </a:r>
          </a:p>
        </p:txBody>
      </p:sp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693"/>
    </mc:Choice>
    <mc:Fallback xmlns="">
      <p:transition spd="slow" advTm="2006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4AEBCB2-E6D3-D814-B5EC-A66877081B19}"/>
              </a:ext>
            </a:extLst>
          </p:cNvPr>
          <p:cNvSpPr txBox="1"/>
          <p:nvPr/>
        </p:nvSpPr>
        <p:spPr>
          <a:xfrm>
            <a:off x="1874165" y="1528986"/>
            <a:ext cx="9902229" cy="41996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b="1" u="sng" dirty="0"/>
              <a:t>By the end of this chapter you will be able to understand the following knowledge:</a:t>
            </a: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en-US" sz="2000" dirty="0"/>
              <a:t>Research plan concept and objectives</a:t>
            </a: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en-US" sz="2000" dirty="0"/>
              <a:t>Formulating Research Objectives and their importance</a:t>
            </a: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en-US" sz="2000" dirty="0"/>
              <a:t>Concept and types of </a:t>
            </a:r>
            <a:r>
              <a:rPr lang="en-US" dirty="0"/>
              <a:t>Research Hypotheses</a:t>
            </a:r>
            <a:endParaRPr lang="en-US" sz="2000" dirty="0"/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en-US" sz="2000" dirty="0"/>
              <a:t>The stages of the Research Process</a:t>
            </a: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en-US" sz="2000" dirty="0"/>
              <a:t>Drafting the title of the search</a:t>
            </a: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en-US" sz="2000" dirty="0"/>
              <a:t>Writing and summarizing Previous Studies</a:t>
            </a: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en-US" sz="2000" dirty="0"/>
              <a:t>Formulation of the Problem Statement and Research Questions </a:t>
            </a: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en-US" sz="2000" dirty="0"/>
              <a:t>The importance of defining the research method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F693528-002F-E871-7BA2-AF47ED5DECB5}"/>
              </a:ext>
            </a:extLst>
          </p:cNvPr>
          <p:cNvSpPr txBox="1"/>
          <p:nvPr/>
        </p:nvSpPr>
        <p:spPr>
          <a:xfrm>
            <a:off x="2650377" y="543490"/>
            <a:ext cx="34456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Contents</a:t>
            </a:r>
          </a:p>
        </p:txBody>
      </p:sp>
    </p:spTree>
    <p:extLst>
      <p:ext uri="{BB962C8B-B14F-4D97-AF65-F5344CB8AC3E}">
        <p14:creationId xmlns:p14="http://schemas.microsoft.com/office/powerpoint/2010/main" val="4241870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1190"/>
    </mc:Choice>
    <mc:Fallback xmlns="">
      <p:transition spd="slow" advTm="1111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82453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Contents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5428D64-7AB7-E3B3-CD1B-130F6643DBE5}"/>
              </a:ext>
            </a:extLst>
          </p:cNvPr>
          <p:cNvSpPr txBox="1"/>
          <p:nvPr/>
        </p:nvSpPr>
        <p:spPr>
          <a:xfrm>
            <a:off x="1790614" y="1420556"/>
            <a:ext cx="9460091" cy="33733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800" b="1" u="sng" dirty="0"/>
              <a:t>By the end of this chapter you will </a:t>
            </a:r>
            <a:r>
              <a:rPr lang="en-US" b="1" u="sng" dirty="0"/>
              <a:t>possess the following Skills</a:t>
            </a:r>
            <a:r>
              <a:rPr lang="en-US" sz="1800" b="1" u="sng" dirty="0"/>
              <a:t>:</a:t>
            </a:r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The ability to acquire the skills necessary to formulate the research title.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The ability to define the Problem Statement.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The ability to formulate The Research Questions and Hypotheses.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The ability to formulate the Research Objectives and the Importance of the Study.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The ability to write the Literature review of the study.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 The ability to formulate the limits of the study.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The ability to create the General Structure of the Research Framework.</a:t>
            </a:r>
          </a:p>
        </p:txBody>
      </p:sp>
    </p:spTree>
    <p:extLst>
      <p:ext uri="{BB962C8B-B14F-4D97-AF65-F5344CB8AC3E}">
        <p14:creationId xmlns:p14="http://schemas.microsoft.com/office/powerpoint/2010/main" val="69226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184"/>
    </mc:Choice>
    <mc:Fallback xmlns="">
      <p:transition spd="slow" advTm="1001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2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2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2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2" dur="20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7" dur="20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2" dur="2000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850610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01054" y="586729"/>
            <a:ext cx="66624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0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Objectives of the </a:t>
            </a:r>
            <a:r>
              <a:rPr lang="en-US" sz="20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0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esearch Proposal</a:t>
            </a:r>
            <a:r>
              <a:rPr lang="en-GB" sz="20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0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93907" y="42050"/>
            <a:ext cx="3267424" cy="590719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4663760-B251-7614-5B22-49E2C088F0C6}"/>
              </a:ext>
            </a:extLst>
          </p:cNvPr>
          <p:cNvSpPr txBox="1"/>
          <p:nvPr/>
        </p:nvSpPr>
        <p:spPr>
          <a:xfrm>
            <a:off x="1353568" y="1695206"/>
            <a:ext cx="7422879" cy="36994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The research plan is defined as the broad lines guiding the researcher when conducting his study. It is a written proposal prepared by the </a:t>
            </a:r>
            <a:r>
              <a:rPr lang="en-US" sz="2000" b="1" dirty="0"/>
              <a:t>researcher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, which reflects the perceptions of the researcher about the </a:t>
            </a:r>
            <a:r>
              <a:rPr lang="en-US" sz="2000" b="1" dirty="0"/>
              <a:t>Research Problem 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and how to </a:t>
            </a:r>
            <a:r>
              <a:rPr lang="en-US" sz="2000" b="1" dirty="0"/>
              <a:t>Address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 and </a:t>
            </a:r>
            <a:r>
              <a:rPr lang="en-US" sz="2000" b="1" dirty="0"/>
              <a:t>Solve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 it.</a:t>
            </a:r>
          </a:p>
          <a:p>
            <a:pPr algn="just">
              <a:lnSpc>
                <a:spcPct val="200000"/>
              </a:lnSpc>
            </a:pP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2595125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7991"/>
    </mc:Choice>
    <mc:Fallback xmlns="">
      <p:transition spd="slow" advTm="1279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850610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01054" y="586729"/>
            <a:ext cx="66624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0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Objectives of the </a:t>
            </a:r>
            <a:r>
              <a:rPr lang="en-US" sz="20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0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esearch Proposal</a:t>
            </a:r>
            <a:r>
              <a:rPr lang="en-GB" sz="20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0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4663760-B251-7614-5B22-49E2C088F0C6}"/>
              </a:ext>
            </a:extLst>
          </p:cNvPr>
          <p:cNvSpPr txBox="1"/>
          <p:nvPr/>
        </p:nvSpPr>
        <p:spPr>
          <a:xfrm>
            <a:off x="1904554" y="1599475"/>
            <a:ext cx="7580105" cy="36994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- The research plan represents the </a:t>
            </a:r>
            <a:r>
              <a:rPr lang="en-US" sz="2000" b="1" dirty="0"/>
              <a:t>future preconceived notion 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of the </a:t>
            </a:r>
            <a:r>
              <a:rPr lang="en-US" sz="2000" b="1" dirty="0"/>
              <a:t>Methodology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 to implement the research in terms of the method of data collection, the scientific method used, how to address and analyze the problem, and how to present the results.</a:t>
            </a:r>
          </a:p>
          <a:p>
            <a:pPr algn="just">
              <a:lnSpc>
                <a:spcPct val="200000"/>
              </a:lnSpc>
            </a:pP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Accordingly, the research plan represents </a:t>
            </a:r>
            <a:r>
              <a:rPr lang="en-US" sz="2000" b="1" dirty="0"/>
              <a:t>steps and rules 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that the researcher adheres to during the research process.</a:t>
            </a:r>
          </a:p>
        </p:txBody>
      </p:sp>
    </p:spTree>
    <p:extLst>
      <p:ext uri="{BB962C8B-B14F-4D97-AF65-F5344CB8AC3E}">
        <p14:creationId xmlns:p14="http://schemas.microsoft.com/office/powerpoint/2010/main" val="2123820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7991"/>
    </mc:Choice>
    <mc:Fallback xmlns="">
      <p:transition spd="slow" advTm="1279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850610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01054" y="586729"/>
            <a:ext cx="66624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0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Objectives of the </a:t>
            </a:r>
            <a:r>
              <a:rPr lang="en-US" sz="20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0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esearch Proposal</a:t>
            </a:r>
            <a:r>
              <a:rPr lang="en-GB" sz="20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0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4663760-B251-7614-5B22-49E2C088F0C6}"/>
              </a:ext>
            </a:extLst>
          </p:cNvPr>
          <p:cNvSpPr txBox="1"/>
          <p:nvPr/>
        </p:nvSpPr>
        <p:spPr>
          <a:xfrm>
            <a:off x="1262952" y="1693706"/>
            <a:ext cx="8373818" cy="30839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- Every scientific research must be preceded by </a:t>
            </a:r>
            <a:r>
              <a:rPr lang="en-US" sz="2000" dirty="0"/>
              <a:t>a clear research plan 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prepared by the researcher with the guidance of his academic supervisor.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 - Many researchers face difficulties in preparing their research plans, and this chapter deals with </a:t>
            </a:r>
            <a:r>
              <a:rPr lang="en-US" sz="2000" dirty="0"/>
              <a:t>the steps 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for preparing the research in detail </a:t>
            </a:r>
            <a:r>
              <a:rPr lang="en-US" sz="2000" dirty="0"/>
              <a:t>with examples 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from some research carried out in the field of administrative sciences.</a:t>
            </a:r>
          </a:p>
        </p:txBody>
      </p:sp>
    </p:spTree>
    <p:extLst>
      <p:ext uri="{BB962C8B-B14F-4D97-AF65-F5344CB8AC3E}">
        <p14:creationId xmlns:p14="http://schemas.microsoft.com/office/powerpoint/2010/main" val="3221665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7991"/>
    </mc:Choice>
    <mc:Fallback xmlns="">
      <p:transition spd="slow" advTm="1279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850610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01054" y="586729"/>
            <a:ext cx="66624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0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Objectives of the </a:t>
            </a:r>
            <a:r>
              <a:rPr lang="en-US" sz="20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0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esearch Proposal</a:t>
            </a:r>
            <a:r>
              <a:rPr lang="en-GB" sz="20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0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4663760-B251-7614-5B22-49E2C088F0C6}"/>
              </a:ext>
            </a:extLst>
          </p:cNvPr>
          <p:cNvSpPr txBox="1"/>
          <p:nvPr/>
        </p:nvSpPr>
        <p:spPr>
          <a:xfrm>
            <a:off x="1434354" y="1599475"/>
            <a:ext cx="8373818" cy="36994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- The topic has to be </a:t>
            </a:r>
            <a:r>
              <a:rPr lang="en-US" sz="2000" dirty="0"/>
              <a:t>important and contemporary 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and has not been addressed by previous researchers.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- The research topic is </a:t>
            </a:r>
            <a:r>
              <a:rPr lang="en-US" sz="2000" dirty="0"/>
              <a:t>realistic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 and convincing.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- The researcher must be able to </a:t>
            </a:r>
            <a:r>
              <a:rPr lang="en-US" sz="2000" dirty="0"/>
              <a:t>use the tools of scientific research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- The researcher's familiarity with the necessary </a:t>
            </a:r>
            <a:r>
              <a:rPr lang="en-US" sz="2000" dirty="0"/>
              <a:t>knowledge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 about the research field.</a:t>
            </a:r>
          </a:p>
        </p:txBody>
      </p:sp>
    </p:spTree>
    <p:extLst>
      <p:ext uri="{BB962C8B-B14F-4D97-AF65-F5344CB8AC3E}">
        <p14:creationId xmlns:p14="http://schemas.microsoft.com/office/powerpoint/2010/main" val="2855396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7991"/>
    </mc:Choice>
    <mc:Fallback xmlns="">
      <p:transition spd="slow" advTm="1279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850610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01054" y="586729"/>
            <a:ext cx="66624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Components'</a:t>
            </a:r>
            <a:r>
              <a:rPr lang="en-US" sz="20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of the </a:t>
            </a:r>
            <a:r>
              <a:rPr lang="en-US" sz="20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0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esearch Proposal</a:t>
            </a:r>
            <a:r>
              <a:rPr lang="en-GB" sz="20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0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4663760-B251-7614-5B22-49E2C088F0C6}"/>
              </a:ext>
            </a:extLst>
          </p:cNvPr>
          <p:cNvSpPr txBox="1"/>
          <p:nvPr/>
        </p:nvSpPr>
        <p:spPr>
          <a:xfrm>
            <a:off x="2105931" y="1291788"/>
            <a:ext cx="7134069" cy="46612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Research Title.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Introduction.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Research problem.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The importance and objectives of the research.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Research hypotheses.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Literature review.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Research Methodology.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Research limits.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The General Perception of the research structure.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Initial reference list.</a:t>
            </a:r>
          </a:p>
        </p:txBody>
      </p:sp>
    </p:spTree>
    <p:extLst>
      <p:ext uri="{BB962C8B-B14F-4D97-AF65-F5344CB8AC3E}">
        <p14:creationId xmlns:p14="http://schemas.microsoft.com/office/powerpoint/2010/main" val="1489565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7991"/>
    </mc:Choice>
    <mc:Fallback xmlns="">
      <p:transition spd="slow" advTm="1279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2000"/>
                            </p:stCondLst>
                            <p:childTnLst>
                              <p:par>
                                <p:cTn id="3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1" dur="2000"/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4000"/>
                            </p:stCondLst>
                            <p:childTnLst>
                              <p:par>
                                <p:cTn id="4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5" dur="2000"/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895" y="453798"/>
            <a:ext cx="958612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79299" y="557432"/>
            <a:ext cx="38154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Research Title </a:t>
            </a:r>
            <a:r>
              <a:rPr lang="en-GB" sz="28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0CABFB7-3523-56C2-0EB8-57D900AA4847}"/>
              </a:ext>
            </a:extLst>
          </p:cNvPr>
          <p:cNvSpPr txBox="1"/>
          <p:nvPr/>
        </p:nvSpPr>
        <p:spPr>
          <a:xfrm>
            <a:off x="1234739" y="2033933"/>
            <a:ext cx="7651454" cy="24068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sz="2400" b="1" u="sng" dirty="0"/>
              <a:t>A good research title should reflect three points:</a:t>
            </a:r>
          </a:p>
          <a:p>
            <a:pPr>
              <a:lnSpc>
                <a:spcPct val="200000"/>
              </a:lnSpc>
              <a:defRPr/>
            </a:pPr>
            <a:r>
              <a:rPr lang="en-US" sz="2000" dirty="0"/>
              <a:t>1. Research content in a few expressive words.</a:t>
            </a:r>
          </a:p>
          <a:p>
            <a:pPr>
              <a:lnSpc>
                <a:spcPct val="200000"/>
              </a:lnSpc>
              <a:defRPr/>
            </a:pPr>
            <a:r>
              <a:rPr lang="en-US" sz="2000" dirty="0"/>
              <a:t>2. Ability to attract the reader's attention.</a:t>
            </a:r>
          </a:p>
          <a:p>
            <a:pPr>
              <a:lnSpc>
                <a:spcPct val="200000"/>
              </a:lnSpc>
              <a:defRPr/>
            </a:pPr>
            <a:r>
              <a:rPr lang="en-US" sz="2000" dirty="0"/>
              <a:t>3. Distinguish the research topic.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FAF4BBB-9608-815B-037F-1A3FA8C37AF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67994" y="0"/>
            <a:ext cx="3267424" cy="5949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6427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972"/>
    </mc:Choice>
    <mc:Fallback xmlns="">
      <p:transition spd="slow" advTm="1709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895" y="453798"/>
            <a:ext cx="958612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79299" y="557432"/>
            <a:ext cx="33073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Research Title </a:t>
            </a:r>
            <a:r>
              <a:rPr lang="en-GB" sz="28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0CABFB7-3523-56C2-0EB8-57D900AA4847}"/>
              </a:ext>
            </a:extLst>
          </p:cNvPr>
          <p:cNvSpPr txBox="1"/>
          <p:nvPr/>
        </p:nvSpPr>
        <p:spPr>
          <a:xfrm>
            <a:off x="1611261" y="1352190"/>
            <a:ext cx="7651454" cy="44381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  <a:defRPr/>
            </a:pPr>
            <a:r>
              <a:rPr lang="en-US" sz="2400" b="1" u="sng" dirty="0"/>
              <a:t>Research title tips:</a:t>
            </a:r>
            <a:endParaRPr lang="ar-SA" sz="2400" b="1" u="sng" dirty="0"/>
          </a:p>
          <a:p>
            <a:pPr marL="457200" indent="-457200" algn="just">
              <a:lnSpc>
                <a:spcPct val="200000"/>
              </a:lnSpc>
              <a:buFont typeface="+mj-lt"/>
              <a:buAutoNum type="arabicPeriod"/>
              <a:defRPr/>
            </a:pPr>
            <a:r>
              <a:rPr lang="en-US" sz="2000" dirty="0"/>
              <a:t>Simple, concise and attractive.</a:t>
            </a:r>
          </a:p>
          <a:p>
            <a:pPr marL="457200" indent="-457200" algn="just">
              <a:lnSpc>
                <a:spcPct val="200000"/>
              </a:lnSpc>
              <a:buFont typeface="+mj-lt"/>
              <a:buAutoNum type="arabicPeriod"/>
              <a:defRPr/>
            </a:pPr>
            <a:r>
              <a:rPr lang="en-US" sz="2000" dirty="0"/>
              <a:t>Using Expressive words and keywords.</a:t>
            </a:r>
          </a:p>
          <a:p>
            <a:pPr marL="457200" indent="-457200" algn="just">
              <a:lnSpc>
                <a:spcPct val="200000"/>
              </a:lnSpc>
              <a:buFont typeface="+mj-lt"/>
              <a:buAutoNum type="arabicPeriod"/>
              <a:defRPr/>
            </a:pPr>
            <a:r>
              <a:rPr lang="en-US" sz="2000" dirty="0"/>
              <a:t>Avoid unnecessary excitement or exaggeration.</a:t>
            </a:r>
          </a:p>
          <a:p>
            <a:pPr marL="457200" indent="-457200" algn="just">
              <a:lnSpc>
                <a:spcPct val="200000"/>
              </a:lnSpc>
              <a:buFont typeface="+mj-lt"/>
              <a:buAutoNum type="arabicPeriod"/>
              <a:defRPr/>
            </a:pPr>
            <a:r>
              <a:rPr lang="en-US" sz="2000" dirty="0"/>
              <a:t>Avoid using abbreviations.</a:t>
            </a:r>
          </a:p>
          <a:p>
            <a:pPr marL="457200" indent="-457200" algn="just">
              <a:lnSpc>
                <a:spcPct val="200000"/>
              </a:lnSpc>
              <a:buFont typeface="+mj-lt"/>
              <a:buAutoNum type="arabicPeriod"/>
              <a:defRPr/>
            </a:pPr>
            <a:r>
              <a:rPr lang="en-US" sz="2000" dirty="0"/>
              <a:t>Do not rush to specify the full title of the research until after you have identified the problem.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9461941-09C9-417A-5D28-70BE722FAF6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47412" y="72586"/>
            <a:ext cx="2644588" cy="5907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4260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972"/>
    </mc:Choice>
    <mc:Fallback xmlns="">
      <p:transition spd="slow" advTm="1709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850610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34375" y="480794"/>
            <a:ext cx="66624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Research Title </a:t>
            </a:r>
            <a:r>
              <a:rPr lang="en-GB" sz="24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GB" sz="24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5A695171-3BE4-3565-FC11-E7DEB88C1AB8}"/>
              </a:ext>
            </a:extLst>
          </p:cNvPr>
          <p:cNvSpPr txBox="1"/>
          <p:nvPr/>
        </p:nvSpPr>
        <p:spPr>
          <a:xfrm>
            <a:off x="1517890" y="3087258"/>
            <a:ext cx="628874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Research Title </a:t>
            </a:r>
            <a:r>
              <a:rPr lang="en-GB" sz="18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1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67BC8FC7-A634-EEDC-26F5-206F78456245}"/>
              </a:ext>
            </a:extLst>
          </p:cNvPr>
          <p:cNvSpPr/>
          <p:nvPr/>
        </p:nvSpPr>
        <p:spPr bwMode="auto">
          <a:xfrm>
            <a:off x="6155655" y="1671826"/>
            <a:ext cx="3165718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57150">
            <a:solidFill>
              <a:srgbClr val="00B0F0"/>
            </a:solidFill>
            <a:headEnd type="none" w="med" len="med"/>
            <a:tailEnd type="none" w="med" len="med"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>
              <a:spcBef>
                <a:spcPct val="0"/>
              </a:spcBef>
              <a:defRPr/>
            </a:pPr>
            <a:r>
              <a:rPr lang="fr-FR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39FF6879-EBD2-C990-DB71-172733E2B2EB}"/>
              </a:ext>
            </a:extLst>
          </p:cNvPr>
          <p:cNvSpPr/>
          <p:nvPr/>
        </p:nvSpPr>
        <p:spPr bwMode="auto">
          <a:xfrm>
            <a:off x="545516" y="2794181"/>
            <a:ext cx="3402969" cy="1500198"/>
          </a:xfrm>
          <a:prstGeom prst="rect">
            <a:avLst/>
          </a:prstGeom>
          <a:ln w="38100">
            <a:solidFill>
              <a:srgbClr val="7030A0"/>
            </a:solidFill>
            <a:headEnd type="none" w="med" len="med"/>
            <a:tailEnd type="none" w="med" len="med"/>
          </a:ln>
          <a:effectLst>
            <a:glow rad="63500">
              <a:schemeClr val="accent6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/>
          <a:lstStyle/>
          <a:p>
            <a:pPr algn="ctr" rtl="1" eaLnBrk="1" hangingPunct="1">
              <a:defRPr/>
            </a:pPr>
            <a:endParaRPr lang="ar-SA" sz="1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rtl="1">
              <a:defRPr/>
            </a:pPr>
            <a:r>
              <a:rPr lang="ar-SA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أثر التدريب في رفع مستوى أداء العاملين: دراسة تطبيقية على مطاعم الوجبات السريعة</a:t>
            </a:r>
          </a:p>
        </p:txBody>
      </p:sp>
      <p:sp>
        <p:nvSpPr>
          <p:cNvPr id="31" name="Flèche gauche 23">
            <a:extLst>
              <a:ext uri="{FF2B5EF4-FFF2-40B4-BE49-F238E27FC236}">
                <a16:creationId xmlns:a16="http://schemas.microsoft.com/office/drawing/2014/main" id="{666DAA14-BDDF-AAC1-9C9B-B8F64927F57E}"/>
              </a:ext>
            </a:extLst>
          </p:cNvPr>
          <p:cNvSpPr/>
          <p:nvPr/>
        </p:nvSpPr>
        <p:spPr bwMode="auto">
          <a:xfrm>
            <a:off x="4380642" y="3391251"/>
            <a:ext cx="1357322" cy="413194"/>
          </a:xfrm>
          <a:prstGeom prst="leftArrow">
            <a:avLst/>
          </a:prstGeom>
          <a:solidFill>
            <a:srgbClr val="00B0F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txBody>
          <a:bodyPr/>
          <a:lstStyle/>
          <a:p>
            <a:pPr algn="ctr" eaLnBrk="1" hangingPunct="1">
              <a:defRPr/>
            </a:pPr>
            <a:endParaRPr lang="fr-FR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8B492839-8C9A-C557-990D-FB2ED9BE17CF}"/>
              </a:ext>
            </a:extLst>
          </p:cNvPr>
          <p:cNvSpPr/>
          <p:nvPr/>
        </p:nvSpPr>
        <p:spPr bwMode="auto">
          <a:xfrm>
            <a:off x="547428" y="4457134"/>
            <a:ext cx="3402970" cy="1428760"/>
          </a:xfrm>
          <a:prstGeom prst="rect">
            <a:avLst/>
          </a:prstGeom>
          <a:ln w="38100">
            <a:solidFill>
              <a:srgbClr val="7030A0"/>
            </a:solidFill>
            <a:headEnd type="none" w="med" len="med"/>
            <a:tailEnd type="none" w="med" len="med"/>
          </a:ln>
          <a:effectLst>
            <a:glow rad="63500">
              <a:schemeClr val="accent6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/>
          <a:lstStyle/>
          <a:p>
            <a:pPr algn="just" rtl="1">
              <a:defRPr/>
            </a:pPr>
            <a:r>
              <a:rPr lang="ar-SA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أثر اتخاذ القرارات الإدارية على رضا العاملين والعملاء: دراسة تطبيقية على قطاع المصارف بالمملكة العربية السعودية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8B67E541-2134-5107-C91E-7DAC22DCD3B3}"/>
              </a:ext>
            </a:extLst>
          </p:cNvPr>
          <p:cNvSpPr/>
          <p:nvPr/>
        </p:nvSpPr>
        <p:spPr bwMode="auto">
          <a:xfrm>
            <a:off x="6365864" y="2999593"/>
            <a:ext cx="2643206" cy="928694"/>
          </a:xfrm>
          <a:prstGeom prst="rect">
            <a:avLst/>
          </a:prstGeom>
          <a:ln w="38100">
            <a:solidFill>
              <a:srgbClr val="7030A0"/>
            </a:solidFill>
            <a:headEnd type="none" w="med" len="med"/>
            <a:tailEnd type="none" w="med" len="med"/>
          </a:ln>
          <a:effectLst>
            <a:glow rad="63500">
              <a:schemeClr val="accent6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/>
          <a:lstStyle/>
          <a:p>
            <a:pPr algn="ctr" rtl="1" eaLnBrk="1" hangingPunct="1">
              <a:defRPr/>
            </a:pPr>
            <a:endParaRPr lang="ar-SA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rtl="1">
              <a:defRPr/>
            </a:pPr>
            <a:r>
              <a:rPr lang="ar-SA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التدريب وأداء العاملين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5A8163AF-6197-76A0-C145-85C11DCFD495}"/>
              </a:ext>
            </a:extLst>
          </p:cNvPr>
          <p:cNvSpPr/>
          <p:nvPr/>
        </p:nvSpPr>
        <p:spPr bwMode="auto">
          <a:xfrm>
            <a:off x="6428644" y="4585644"/>
            <a:ext cx="2714644" cy="928694"/>
          </a:xfrm>
          <a:prstGeom prst="rect">
            <a:avLst/>
          </a:prstGeom>
          <a:ln w="38100">
            <a:solidFill>
              <a:srgbClr val="7030A0"/>
            </a:solidFill>
            <a:headEnd type="none" w="med" len="med"/>
            <a:tailEnd type="none" w="med" len="med"/>
          </a:ln>
          <a:effectLst>
            <a:glow rad="63500">
              <a:schemeClr val="accent6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/>
          <a:lstStyle/>
          <a:p>
            <a:pPr algn="ctr" rtl="1" eaLnBrk="1" hangingPunct="1">
              <a:defRPr/>
            </a:pPr>
            <a:endParaRPr lang="ar-SA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rtl="1">
              <a:defRPr/>
            </a:pPr>
            <a:r>
              <a:rPr lang="ar-SA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رضا العاملين والعملاء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7919E622-638F-DE4C-90AC-F69925CC0A35}"/>
              </a:ext>
            </a:extLst>
          </p:cNvPr>
          <p:cNvSpPr/>
          <p:nvPr/>
        </p:nvSpPr>
        <p:spPr bwMode="auto">
          <a:xfrm>
            <a:off x="651740" y="1676980"/>
            <a:ext cx="3071834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57150">
            <a:solidFill>
              <a:srgbClr val="00B0F0"/>
            </a:solidFill>
            <a:headEnd type="none" w="med" len="med"/>
            <a:tailEnd type="none" w="med" len="med"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 eaLnBrk="1" hangingPunct="1">
              <a:defRPr/>
            </a:pPr>
            <a:endParaRPr lang="fr-FR">
              <a:ln>
                <a:solidFill>
                  <a:srgbClr val="C00000"/>
                </a:solidFill>
              </a:ln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" name="Rectangle 10">
            <a:extLst>
              <a:ext uri="{FF2B5EF4-FFF2-40B4-BE49-F238E27FC236}">
                <a16:creationId xmlns:a16="http://schemas.microsoft.com/office/drawing/2014/main" id="{FCFAE601-8D19-C375-04A1-03954FDEA5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1740" y="1830325"/>
            <a:ext cx="278606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Recommended</a:t>
            </a:r>
            <a:endParaRPr lang="ar-SA" altLang="en-US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Flèche gauche 19">
            <a:extLst>
              <a:ext uri="{FF2B5EF4-FFF2-40B4-BE49-F238E27FC236}">
                <a16:creationId xmlns:a16="http://schemas.microsoft.com/office/drawing/2014/main" id="{73C4CFEE-C822-CE26-F1C9-320464AF6855}"/>
              </a:ext>
            </a:extLst>
          </p:cNvPr>
          <p:cNvSpPr/>
          <p:nvPr/>
        </p:nvSpPr>
        <p:spPr bwMode="auto">
          <a:xfrm>
            <a:off x="4380642" y="5214950"/>
            <a:ext cx="1357322" cy="413194"/>
          </a:xfrm>
          <a:prstGeom prst="leftArrow">
            <a:avLst/>
          </a:prstGeom>
          <a:solidFill>
            <a:srgbClr val="00B0F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txBody>
          <a:bodyPr/>
          <a:lstStyle/>
          <a:p>
            <a:pPr algn="ctr" eaLnBrk="1" hangingPunct="1">
              <a:defRPr/>
            </a:pPr>
            <a:endParaRPr lang="fr-FR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662B174-8682-192D-4B6B-68FEC13A30A5}"/>
              </a:ext>
            </a:extLst>
          </p:cNvPr>
          <p:cNvSpPr txBox="1"/>
          <p:nvPr/>
        </p:nvSpPr>
        <p:spPr>
          <a:xfrm>
            <a:off x="6562396" y="1888501"/>
            <a:ext cx="22501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Field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3690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1095"/>
    </mc:Choice>
    <mc:Fallback xmlns="">
      <p:transition spd="slow" advTm="91095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895" y="453798"/>
            <a:ext cx="958612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79299" y="557432"/>
            <a:ext cx="52405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Research Title Examples</a:t>
            </a:r>
            <a:r>
              <a:rPr lang="en-GB" sz="28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0CABFB7-3523-56C2-0EB8-57D900AA4847}"/>
              </a:ext>
            </a:extLst>
          </p:cNvPr>
          <p:cNvSpPr txBox="1"/>
          <p:nvPr/>
        </p:nvSpPr>
        <p:spPr>
          <a:xfrm>
            <a:off x="1223577" y="1566925"/>
            <a:ext cx="8502442" cy="4651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rtl="1">
              <a:lnSpc>
                <a:spcPct val="150000"/>
              </a:lnSpc>
              <a:buFont typeface="+mj-lt"/>
              <a:buAutoNum type="arabicPeriod"/>
              <a:defRPr/>
            </a:pPr>
            <a:r>
              <a:rPr lang="ar-SA" sz="2000" b="1" dirty="0"/>
              <a:t>كفاءة الاسواق المالية وإمكانية التكامل بين دول مجلس التعاون لدول الخليج العربي.</a:t>
            </a:r>
            <a:endParaRPr lang="ar-SA" sz="2000" b="1" dirty="0">
              <a:solidFill>
                <a:schemeClr val="accent1">
                  <a:lumMod val="75000"/>
                </a:schemeClr>
              </a:solidFill>
            </a:endParaRPr>
          </a:p>
          <a:p>
            <a:pPr marL="457200" indent="-457200" algn="just" rtl="1">
              <a:lnSpc>
                <a:spcPct val="150000"/>
              </a:lnSpc>
              <a:buFont typeface="+mj-lt"/>
              <a:buAutoNum type="arabicPeriod"/>
              <a:defRPr/>
            </a:pPr>
            <a:r>
              <a:rPr lang="ar-SA" sz="2000" b="1" dirty="0"/>
              <a:t>أثر خصائص الوظيفة على الالتزام التنظيمي للعاملين في القطاع الحكومي للمملكة العربية السعودية.</a:t>
            </a:r>
          </a:p>
          <a:p>
            <a:pPr marL="457200" indent="-457200" algn="just" rtl="1">
              <a:lnSpc>
                <a:spcPct val="150000"/>
              </a:lnSpc>
              <a:buFont typeface="+mj-lt"/>
              <a:buAutoNum type="arabicPeriod"/>
              <a:defRPr/>
            </a:pPr>
            <a:r>
              <a:rPr lang="ar-SA" sz="2000" b="1" dirty="0"/>
              <a:t>أثر جودة لجان المراجعة على مستوى الافصاح الاختياري بشركات المساهمة السعودية.</a:t>
            </a:r>
            <a:endParaRPr lang="en-US" sz="2000" b="1" dirty="0"/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  <a:defRPr/>
            </a:pP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The Effect Of Brande-Marketing On The Brand’s Equity By Application On The Egyptian Business Faculties.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  <a:defRPr/>
            </a:pP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Investigating Performance Outcomes under Institutional Pressures and Environmental Orientation Motivated Green Supply Chain Management Practices.</a:t>
            </a:r>
            <a:endParaRPr lang="ar-SA" sz="2000" b="1" dirty="0">
              <a:solidFill>
                <a:schemeClr val="accent1">
                  <a:lumMod val="75000"/>
                </a:schemeClr>
              </a:solidFill>
            </a:endParaRPr>
          </a:p>
          <a:p>
            <a:pPr marL="457200" indent="-457200" algn="just" rtl="1">
              <a:lnSpc>
                <a:spcPct val="150000"/>
              </a:lnSpc>
              <a:buFont typeface="+mj-lt"/>
              <a:buAutoNum type="arabicPeriod"/>
              <a:defRPr/>
            </a:pPr>
            <a:endParaRPr lang="ar-SA" sz="2000" b="1" dirty="0"/>
          </a:p>
        </p:txBody>
      </p:sp>
    </p:spTree>
    <p:extLst>
      <p:ext uri="{BB962C8B-B14F-4D97-AF65-F5344CB8AC3E}">
        <p14:creationId xmlns:p14="http://schemas.microsoft.com/office/powerpoint/2010/main" val="2580980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972"/>
    </mc:Choice>
    <mc:Fallback xmlns="">
      <p:transition spd="slow" advTm="1709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895" y="453798"/>
            <a:ext cx="958612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79299" y="557432"/>
            <a:ext cx="42306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The Introduction 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368155" y="-27434"/>
            <a:ext cx="1949064" cy="691286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0CABFB7-3523-56C2-0EB8-57D900AA4847}"/>
              </a:ext>
            </a:extLst>
          </p:cNvPr>
          <p:cNvSpPr txBox="1"/>
          <p:nvPr/>
        </p:nvSpPr>
        <p:spPr>
          <a:xfrm>
            <a:off x="1823845" y="1537807"/>
            <a:ext cx="8502442" cy="41976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defRPr/>
            </a:pP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The main purpose of the introduction in the research proposal is to give a general background about the research problem.</a:t>
            </a:r>
            <a:endParaRPr lang="ar-SA" sz="2000" b="1" dirty="0">
              <a:solidFill>
                <a:schemeClr val="accent1">
                  <a:lumMod val="75000"/>
                </a:schemeClr>
              </a:solidFill>
            </a:endParaRPr>
          </a:p>
          <a:p>
            <a:pPr algn="just">
              <a:lnSpc>
                <a:spcPct val="150000"/>
              </a:lnSpc>
              <a:defRPr/>
            </a:pPr>
            <a:r>
              <a:rPr lang="en-US" sz="2000" b="1" u="sng" dirty="0"/>
              <a:t>The introduction includes: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  <a:defRPr/>
            </a:pPr>
            <a:r>
              <a:rPr lang="en-US" sz="2000" dirty="0"/>
              <a:t>A general introduction to the phenomenon to be studied.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  <a:defRPr/>
            </a:pPr>
            <a:r>
              <a:rPr lang="en-US" sz="2000" dirty="0"/>
              <a:t>Highlighting the researcher's motives for taking up the research topic.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  <a:defRPr/>
            </a:pPr>
            <a:r>
              <a:rPr lang="en-US" sz="2000" dirty="0"/>
              <a:t>Brief description of the main issues and sub-problems to be addressed in the research.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  <a:defRPr/>
            </a:pPr>
            <a:r>
              <a:rPr lang="en-US" sz="2000" dirty="0"/>
              <a:t>Statement of the relevance of the topic and the research problem to the general topic of the intended field of science</a:t>
            </a:r>
            <a:endParaRPr lang="ar-SA" sz="2000" dirty="0"/>
          </a:p>
        </p:txBody>
      </p:sp>
    </p:spTree>
    <p:extLst>
      <p:ext uri="{BB962C8B-B14F-4D97-AF65-F5344CB8AC3E}">
        <p14:creationId xmlns:p14="http://schemas.microsoft.com/office/powerpoint/2010/main" val="4201762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972"/>
    </mc:Choice>
    <mc:Fallback xmlns="">
      <p:transition spd="slow" advTm="1709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895" y="453798"/>
            <a:ext cx="958612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79299" y="557432"/>
            <a:ext cx="43556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GB" sz="28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28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Research Problem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0CABFB7-3523-56C2-0EB8-57D900AA4847}"/>
              </a:ext>
            </a:extLst>
          </p:cNvPr>
          <p:cNvSpPr txBox="1"/>
          <p:nvPr/>
        </p:nvSpPr>
        <p:spPr>
          <a:xfrm>
            <a:off x="1308894" y="1567138"/>
            <a:ext cx="8502442" cy="37359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It’s a general question followed by a set of sub-questions that clarify the different aspects of the study problem.</a:t>
            </a:r>
          </a:p>
          <a:p>
            <a:pPr>
              <a:lnSpc>
                <a:spcPct val="150000"/>
              </a:lnSpc>
              <a:defRPr/>
            </a:pPr>
            <a:r>
              <a:rPr lang="en-US" sz="2000" b="1" u="sng" dirty="0"/>
              <a:t>Unrecommended when defining the Research problem: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Choosing a broad, general problem.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Choosing the first problem that comes to the researcher’s mind.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To Stick to a limited problem.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Hesitation, and wasting time without settling on a specific research problem.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Lack of clarity in the formulation of the research problem.</a:t>
            </a:r>
            <a:endParaRPr lang="ar-SA" sz="2000" dirty="0"/>
          </a:p>
        </p:txBody>
      </p:sp>
    </p:spTree>
    <p:extLst>
      <p:ext uri="{BB962C8B-B14F-4D97-AF65-F5344CB8AC3E}">
        <p14:creationId xmlns:p14="http://schemas.microsoft.com/office/powerpoint/2010/main" val="3882913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972"/>
    </mc:Choice>
    <mc:Fallback xmlns="">
      <p:transition spd="slow" advTm="1709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895" y="453798"/>
            <a:ext cx="958612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79299" y="557432"/>
            <a:ext cx="43556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GB" sz="28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28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Research Problem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0CABFB7-3523-56C2-0EB8-57D900AA4847}"/>
              </a:ext>
            </a:extLst>
          </p:cNvPr>
          <p:cNvSpPr txBox="1"/>
          <p:nvPr/>
        </p:nvSpPr>
        <p:spPr>
          <a:xfrm>
            <a:off x="1308894" y="1849581"/>
            <a:ext cx="8331399" cy="29280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sz="2000" b="1" u="sng" dirty="0">
                <a:solidFill>
                  <a:schemeClr val="accent1">
                    <a:lumMod val="75000"/>
                  </a:schemeClr>
                </a:solidFill>
              </a:rPr>
              <a:t>Why should the research problem be identified?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sz="2000" b="1" dirty="0"/>
              <a:t>  </a:t>
            </a:r>
            <a:r>
              <a:rPr lang="en-US" sz="2000" dirty="0"/>
              <a:t>To guide the search path and not deviate from its objectives.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  To Clarify the scientific and practical importance of the topic under study.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  It helps the researcher in formulating the study hypotheses.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  It helps the researcher to clearly identify the Research Limitations.</a:t>
            </a:r>
            <a:endParaRPr lang="ar-SA" sz="2000" dirty="0"/>
          </a:p>
        </p:txBody>
      </p:sp>
    </p:spTree>
    <p:extLst>
      <p:ext uri="{BB962C8B-B14F-4D97-AF65-F5344CB8AC3E}">
        <p14:creationId xmlns:p14="http://schemas.microsoft.com/office/powerpoint/2010/main" val="1691152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972"/>
    </mc:Choice>
    <mc:Fallback xmlns="">
      <p:transition spd="slow" advTm="1709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895" y="453798"/>
            <a:ext cx="958612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79299" y="557432"/>
            <a:ext cx="43556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GB" sz="28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28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Research Problem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0CABFB7-3523-56C2-0EB8-57D900AA4847}"/>
              </a:ext>
            </a:extLst>
          </p:cNvPr>
          <p:cNvSpPr txBox="1"/>
          <p:nvPr/>
        </p:nvSpPr>
        <p:spPr>
          <a:xfrm>
            <a:off x="2160469" y="1633538"/>
            <a:ext cx="6983532" cy="36974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defRPr/>
            </a:pPr>
            <a:r>
              <a:rPr lang="en-US" sz="2000" b="1" u="sng" dirty="0">
                <a:solidFill>
                  <a:schemeClr val="accent1"/>
                </a:solidFill>
              </a:rPr>
              <a:t>How is the research topic chosen?</a:t>
            </a:r>
          </a:p>
          <a:p>
            <a:pPr>
              <a:lnSpc>
                <a:spcPct val="200000"/>
              </a:lnSpc>
              <a:defRPr/>
            </a:pPr>
            <a:r>
              <a:rPr lang="en-US" sz="2000" b="1" dirty="0"/>
              <a:t>Sources for selecting the research point</a:t>
            </a:r>
            <a:r>
              <a:rPr lang="ar-SA" sz="2000" b="1" dirty="0"/>
              <a:t>:</a:t>
            </a:r>
            <a:endParaRPr lang="en-US" sz="2000" b="1" dirty="0"/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  Work environment and work experience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  wide readings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  Literature Review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  Assigned by someone</a:t>
            </a:r>
            <a:endParaRPr lang="ar-SA" sz="2000" dirty="0"/>
          </a:p>
        </p:txBody>
      </p:sp>
    </p:spTree>
    <p:extLst>
      <p:ext uri="{BB962C8B-B14F-4D97-AF65-F5344CB8AC3E}">
        <p14:creationId xmlns:p14="http://schemas.microsoft.com/office/powerpoint/2010/main" val="254238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972"/>
    </mc:Choice>
    <mc:Fallback xmlns="">
      <p:transition spd="slow" advTm="1709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895" y="453798"/>
            <a:ext cx="958612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79299" y="557432"/>
            <a:ext cx="43556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GB" sz="28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28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Research Problem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0CABFB7-3523-56C2-0EB8-57D900AA4847}"/>
              </a:ext>
            </a:extLst>
          </p:cNvPr>
          <p:cNvSpPr txBox="1"/>
          <p:nvPr/>
        </p:nvSpPr>
        <p:spPr>
          <a:xfrm>
            <a:off x="1874165" y="1450235"/>
            <a:ext cx="8246988" cy="41976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sz="2000" b="1" dirty="0">
                <a:solidFill>
                  <a:schemeClr val="accent1"/>
                </a:solidFill>
              </a:rPr>
              <a:t>Criteria for choosing a Research Topic</a:t>
            </a:r>
            <a:r>
              <a:rPr lang="ar-SA" sz="2000" b="1" dirty="0">
                <a:solidFill>
                  <a:schemeClr val="accent1"/>
                </a:solidFill>
              </a:rPr>
              <a:t>:</a:t>
            </a:r>
            <a:endParaRPr lang="en-US" sz="2000" b="1" dirty="0">
              <a:solidFill>
                <a:schemeClr val="accent1"/>
              </a:solidFill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Researcher's interest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Scientific value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Innovative</a:t>
            </a:r>
            <a:r>
              <a:rPr lang="ar-SA" sz="2000" dirty="0"/>
              <a:t> </a:t>
            </a:r>
            <a:r>
              <a:rPr lang="en-US" sz="2000" dirty="0"/>
              <a:t>research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 Possibility to complete the research (time and funding)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Compatibility with the degree awarding body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Availability of data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It does not conflict with security and the national interest of the country.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Not inconsistent with ethical standards.</a:t>
            </a:r>
            <a:endParaRPr lang="ar-SA" sz="20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03D06AB-D59F-5ED1-2AEC-A59003E34A2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919695" y="72586"/>
            <a:ext cx="2272305" cy="5907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5517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972"/>
    </mc:Choice>
    <mc:Fallback xmlns="">
      <p:transition spd="slow" advTm="1709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895" y="453798"/>
            <a:ext cx="958612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79299" y="557432"/>
            <a:ext cx="43556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GB" sz="28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28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Research Problem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0CABFB7-3523-56C2-0EB8-57D900AA4847}"/>
              </a:ext>
            </a:extLst>
          </p:cNvPr>
          <p:cNvSpPr txBox="1"/>
          <p:nvPr/>
        </p:nvSpPr>
        <p:spPr>
          <a:xfrm>
            <a:off x="1874166" y="1631283"/>
            <a:ext cx="7834584" cy="4661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sz="2000" b="1" u="sng" dirty="0">
                <a:solidFill>
                  <a:schemeClr val="accent1"/>
                </a:solidFill>
              </a:rPr>
              <a:t>Formulating the Research Problem</a:t>
            </a:r>
            <a:r>
              <a:rPr lang="ar-SA" sz="2000" b="1" u="sng" dirty="0">
                <a:solidFill>
                  <a:schemeClr val="accent1"/>
                </a:solidFill>
              </a:rPr>
              <a:t>:</a:t>
            </a:r>
            <a:endParaRPr lang="en-US" sz="2000" b="1" u="sng" dirty="0">
              <a:solidFill>
                <a:schemeClr val="accent1"/>
              </a:solidFill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  <a:defRPr/>
            </a:pPr>
            <a:r>
              <a:rPr lang="en-US" sz="2000" b="1" dirty="0"/>
              <a:t>Declarative form: a declarative sentence</a:t>
            </a:r>
          </a:p>
          <a:p>
            <a:pPr>
              <a:lnSpc>
                <a:spcPct val="150000"/>
              </a:lnSpc>
              <a:defRPr/>
            </a:pPr>
            <a:endParaRPr lang="en-US" sz="2000" b="1" dirty="0"/>
          </a:p>
          <a:p>
            <a:pPr>
              <a:lnSpc>
                <a:spcPct val="150000"/>
              </a:lnSpc>
              <a:defRPr/>
            </a:pPr>
            <a:r>
              <a:rPr lang="en-US" sz="2000" dirty="0"/>
              <a:t>Example: "The research problem is that there are shortcomings in the field of manpower planning in the government sector in the Arab Republic of Egypt.“</a:t>
            </a:r>
          </a:p>
          <a:p>
            <a:pPr>
              <a:lnSpc>
                <a:spcPct val="150000"/>
              </a:lnSpc>
              <a:defRPr/>
            </a:pPr>
            <a:endParaRPr lang="en-US" sz="2000" dirty="0"/>
          </a:p>
          <a:p>
            <a:pPr algn="r" rtl="1">
              <a:lnSpc>
                <a:spcPct val="150000"/>
              </a:lnSpc>
              <a:defRPr/>
            </a:pPr>
            <a:r>
              <a:rPr lang="ar-SA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مثال: "تتمثل المشكلة البحثية في وجود قصور في مجال تخطيط القوى العاملة بالقطاع الحكومي في جمهورية مصر العربية".</a:t>
            </a:r>
          </a:p>
          <a:p>
            <a:pPr algn="r" rtl="1">
              <a:lnSpc>
                <a:spcPct val="150000"/>
              </a:lnSpc>
              <a:defRPr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699011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972"/>
    </mc:Choice>
    <mc:Fallback xmlns="">
      <p:transition spd="slow" advTm="1709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895" y="453798"/>
            <a:ext cx="958612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79299" y="557432"/>
            <a:ext cx="43556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GB" sz="28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28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Research Problem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0CABFB7-3523-56C2-0EB8-57D900AA4847}"/>
              </a:ext>
            </a:extLst>
          </p:cNvPr>
          <p:cNvSpPr txBox="1"/>
          <p:nvPr/>
        </p:nvSpPr>
        <p:spPr>
          <a:xfrm>
            <a:off x="1874166" y="1631283"/>
            <a:ext cx="7834584" cy="3730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sz="2000" b="1" u="sng" dirty="0">
                <a:solidFill>
                  <a:schemeClr val="accent1"/>
                </a:solidFill>
              </a:rPr>
              <a:t>Formulating Research Problem &amp; Questions</a:t>
            </a:r>
            <a:r>
              <a:rPr lang="ar-SA" sz="2000" b="1" u="sng" dirty="0">
                <a:solidFill>
                  <a:schemeClr val="accent1"/>
                </a:solidFill>
              </a:rPr>
              <a:t>:</a:t>
            </a:r>
            <a:endParaRPr lang="en-US" sz="2000" b="1" u="sng" dirty="0">
              <a:solidFill>
                <a:schemeClr val="accent1"/>
              </a:solidFill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  <a:defRPr/>
            </a:pPr>
            <a:r>
              <a:rPr lang="en-US" sz="2000" b="1" dirty="0"/>
              <a:t> The problem is formulated in </a:t>
            </a:r>
            <a:r>
              <a:rPr lang="en-US" sz="2000" b="1" dirty="0">
                <a:solidFill>
                  <a:schemeClr val="accent1"/>
                </a:solidFill>
              </a:rPr>
              <a:t>a set of questions</a:t>
            </a:r>
            <a:r>
              <a:rPr lang="en-US" sz="2000" b="1" dirty="0"/>
              <a:t> or in the form of a </a:t>
            </a:r>
            <a:r>
              <a:rPr lang="en-US" sz="2000" b="1" dirty="0">
                <a:solidFill>
                  <a:schemeClr val="accent1"/>
                </a:solidFill>
              </a:rPr>
              <a:t>general question </a:t>
            </a:r>
            <a:r>
              <a:rPr lang="en-US" sz="2000" b="1" dirty="0"/>
              <a:t>from which several </a:t>
            </a:r>
            <a:r>
              <a:rPr lang="en-US" sz="2000" b="1" dirty="0">
                <a:solidFill>
                  <a:schemeClr val="accent1"/>
                </a:solidFill>
              </a:rPr>
              <a:t>sub-questions fall</a:t>
            </a:r>
            <a:r>
              <a:rPr lang="en-US" sz="2000" b="1" dirty="0"/>
              <a:t>.</a:t>
            </a:r>
          </a:p>
          <a:p>
            <a:pPr>
              <a:lnSpc>
                <a:spcPct val="150000"/>
              </a:lnSpc>
              <a:defRPr/>
            </a:pPr>
            <a:r>
              <a:rPr lang="en-US" sz="2000" dirty="0"/>
              <a:t>Example: To what extent do material and moral incentives contribute to improving the performance of employees of the Ministry of Education in the Sultanate of Oman?</a:t>
            </a:r>
            <a:endParaRPr lang="ar-SA" sz="2000" dirty="0"/>
          </a:p>
          <a:p>
            <a:pPr algn="r" rtl="1">
              <a:lnSpc>
                <a:spcPct val="150000"/>
              </a:lnSpc>
              <a:defRPr/>
            </a:pPr>
            <a:r>
              <a:rPr lang="ar-SA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مثال: السؤال المحوري: إلى أي مدى تسهم الحوافز المادية والمعنوية في تحسين أداء موظفي وزارة التربية والتعليم في سلطنة عمان؟</a:t>
            </a:r>
          </a:p>
        </p:txBody>
      </p:sp>
    </p:spTree>
    <p:extLst>
      <p:ext uri="{BB962C8B-B14F-4D97-AF65-F5344CB8AC3E}">
        <p14:creationId xmlns:p14="http://schemas.microsoft.com/office/powerpoint/2010/main" val="2832713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972"/>
    </mc:Choice>
    <mc:Fallback xmlns="">
      <p:transition spd="slow" advTm="1709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895" y="453798"/>
            <a:ext cx="958612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79299" y="557432"/>
            <a:ext cx="43556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GB" sz="28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28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Research Problem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0CABFB7-3523-56C2-0EB8-57D900AA4847}"/>
              </a:ext>
            </a:extLst>
          </p:cNvPr>
          <p:cNvSpPr txBox="1"/>
          <p:nvPr/>
        </p:nvSpPr>
        <p:spPr>
          <a:xfrm>
            <a:off x="1550894" y="1631283"/>
            <a:ext cx="8157856" cy="4191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sz="2000" b="1" u="sng" dirty="0">
                <a:solidFill>
                  <a:schemeClr val="accent1"/>
                </a:solidFill>
              </a:rPr>
              <a:t>Sub-questions</a:t>
            </a:r>
            <a:r>
              <a:rPr lang="en-US" sz="2000" dirty="0"/>
              <a:t>: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What are the most important material incentives offered to employees of the Ministry of Education in the Sultanate of Oman?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What is the effect of material incentives on improving the performance of employees of the Ministry of Education in the Sultanate of Oman?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What are the moral incentives offered to employees of the Ministry of Education in the Sultanate of Oman?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What is the effect of moral incentives on improving the performance of employees of the Ministry of Education in the Sultanate of Oman?</a:t>
            </a:r>
            <a:endParaRPr lang="ar-SA" alt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03D06AB-D59F-5ED1-2AEC-A59003E34A2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919695" y="72586"/>
            <a:ext cx="2272305" cy="5907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8536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972"/>
    </mc:Choice>
    <mc:Fallback xmlns="">
      <p:transition spd="slow" advTm="1709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895" y="453798"/>
            <a:ext cx="958612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79299" y="557432"/>
            <a:ext cx="43556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GB" sz="28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28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Research Problem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0CABFB7-3523-56C2-0EB8-57D900AA4847}"/>
              </a:ext>
            </a:extLst>
          </p:cNvPr>
          <p:cNvSpPr txBox="1"/>
          <p:nvPr/>
        </p:nvSpPr>
        <p:spPr>
          <a:xfrm>
            <a:off x="519953" y="1631283"/>
            <a:ext cx="9188797" cy="4307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200000"/>
              </a:lnSpc>
              <a:spcBef>
                <a:spcPct val="0"/>
              </a:spcBef>
            </a:pPr>
            <a:r>
              <a:rPr lang="ar-SA" alt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السؤال المحوري:</a:t>
            </a:r>
            <a:endParaRPr lang="en-US" altLang="en-US" sz="20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rtl="1">
              <a:lnSpc>
                <a:spcPct val="200000"/>
              </a:lnSpc>
              <a:spcBef>
                <a:spcPct val="0"/>
              </a:spcBef>
            </a:pPr>
            <a:r>
              <a:rPr lang="ar-SA" alt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SA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إلى أي مدى تسهم الحوافز المادية والمعنوية في تحسين أداء موظفي وزارة التربية والتعليم في سلطنة عمان؟</a:t>
            </a:r>
            <a:endParaRPr lang="en-US" altLang="en-US" sz="20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rtl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ar-SA" alt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التساؤلات الفرعية:</a:t>
            </a:r>
          </a:p>
          <a:p>
            <a:pPr lvl="1" algn="just" rtl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ar-SA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ما هي أهم الحوافز المادية التي تقدم للعاملين بوزارة التربية والتعليم بسلطنة عمان؟</a:t>
            </a:r>
          </a:p>
          <a:p>
            <a:pPr lvl="1" algn="just" rtl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ar-SA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ما هو اثر الحوافز المادية في تحسين أداء العاملين بوزارة التربية والتعليم بسلطنة عمان؟</a:t>
            </a:r>
          </a:p>
          <a:p>
            <a:pPr lvl="1" algn="just" rtl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ar-SA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ما هي الحوافز المعنوية التي تقدم للعاملين في وزارة التربية والتعليم بسلطنة عمان؟</a:t>
            </a:r>
          </a:p>
          <a:p>
            <a:pPr lvl="1" algn="just" rtl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ar-SA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ما هو اثر الحوافز المعنوية في تحسين أداء العاملين بوزارة التربية والتعليم بسلطنة عمان؟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03D06AB-D59F-5ED1-2AEC-A59003E34A2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919695" y="72586"/>
            <a:ext cx="2272305" cy="5907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2724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972"/>
    </mc:Choice>
    <mc:Fallback xmlns="">
      <p:transition spd="slow" advTm="1709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895" y="453798"/>
            <a:ext cx="1041245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38387" y="539599"/>
            <a:ext cx="82397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 Importance &amp; Objectives of </a:t>
            </a:r>
            <a:r>
              <a:rPr lang="en-GB" sz="28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Research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578143" y="-27434"/>
            <a:ext cx="1739076" cy="691286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0CABFB7-3523-56C2-0EB8-57D900AA4847}"/>
              </a:ext>
            </a:extLst>
          </p:cNvPr>
          <p:cNvSpPr txBox="1"/>
          <p:nvPr/>
        </p:nvSpPr>
        <p:spPr>
          <a:xfrm>
            <a:off x="946338" y="1392052"/>
            <a:ext cx="9631805" cy="11218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defRPr/>
            </a:pPr>
            <a:r>
              <a:rPr lang="en-US" sz="2000" b="1" u="sng" dirty="0">
                <a:solidFill>
                  <a:schemeClr val="accent1"/>
                </a:solidFill>
              </a:rPr>
              <a:t>Research Objectives</a:t>
            </a:r>
          </a:p>
          <a:p>
            <a:pPr marL="342900" indent="-342900">
              <a:lnSpc>
                <a:spcPct val="150000"/>
              </a:lnSpc>
              <a:defRPr/>
            </a:pPr>
            <a:r>
              <a:rPr lang="en-US" altLang="ar-SA" sz="2000" b="1" dirty="0">
                <a:ea typeface="Yu Gothic UI Semibold" pitchFamily="34" charset="-128"/>
                <a:cs typeface="Times New Roman" pitchFamily="18" charset="0"/>
              </a:rPr>
              <a:t>The objectives answer the researcher's question to himself: Why is this study conducted?</a:t>
            </a:r>
            <a:endParaRPr lang="en-US" sz="2000" b="1" dirty="0">
              <a:ea typeface="Yu Gothic UI Semibold" pitchFamily="34" charset="-128"/>
              <a:cs typeface="Times New Roman" pitchFamily="18" charset="0"/>
            </a:endParaRPr>
          </a:p>
        </p:txBody>
      </p:sp>
      <p:grpSp>
        <p:nvGrpSpPr>
          <p:cNvPr id="35" name="Group 34">
            <a:extLst>
              <a:ext uri="{FF2B5EF4-FFF2-40B4-BE49-F238E27FC236}">
                <a16:creationId xmlns:a16="http://schemas.microsoft.com/office/drawing/2014/main" id="{26B5D05C-AF63-3DEC-3BD7-33680A232CF3}"/>
              </a:ext>
            </a:extLst>
          </p:cNvPr>
          <p:cNvGrpSpPr/>
          <p:nvPr/>
        </p:nvGrpSpPr>
        <p:grpSpPr>
          <a:xfrm>
            <a:off x="1646331" y="2611485"/>
            <a:ext cx="8231820" cy="3336727"/>
            <a:chOff x="1719932" y="2055889"/>
            <a:chExt cx="8231820" cy="3336727"/>
          </a:xfrm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</p:grpSpPr>
        <p:grpSp>
          <p:nvGrpSpPr>
            <p:cNvPr id="36" name="Google Shape;9032;p70">
              <a:extLst>
                <a:ext uri="{FF2B5EF4-FFF2-40B4-BE49-F238E27FC236}">
                  <a16:creationId xmlns:a16="http://schemas.microsoft.com/office/drawing/2014/main" id="{03F8C988-1F05-9100-F5BA-2B4722A85491}"/>
                </a:ext>
              </a:extLst>
            </p:cNvPr>
            <p:cNvGrpSpPr/>
            <p:nvPr/>
          </p:nvGrpSpPr>
          <p:grpSpPr>
            <a:xfrm>
              <a:off x="1719932" y="2055889"/>
              <a:ext cx="8231820" cy="3336727"/>
              <a:chOff x="2559249" y="2069323"/>
              <a:chExt cx="685566" cy="685634"/>
            </a:xfrm>
          </p:grpSpPr>
          <p:sp>
            <p:nvSpPr>
              <p:cNvPr id="43" name="Google Shape;9033;p70">
                <a:extLst>
                  <a:ext uri="{FF2B5EF4-FFF2-40B4-BE49-F238E27FC236}">
                    <a16:creationId xmlns:a16="http://schemas.microsoft.com/office/drawing/2014/main" id="{75CA3B0F-F6E8-4F93-A0AE-FADAE789B6E1}"/>
                  </a:ext>
                </a:extLst>
              </p:cNvPr>
              <p:cNvSpPr/>
              <p:nvPr/>
            </p:nvSpPr>
            <p:spPr>
              <a:xfrm>
                <a:off x="2637836" y="2532965"/>
                <a:ext cx="376180" cy="221993"/>
              </a:xfrm>
              <a:custGeom>
                <a:avLst/>
                <a:gdLst/>
                <a:ahLst/>
                <a:cxnLst/>
                <a:rect l="l" t="t" r="r" b="b"/>
                <a:pathLst>
                  <a:path w="114864" h="67784" extrusionOk="0">
                    <a:moveTo>
                      <a:pt x="106357" y="13065"/>
                    </a:moveTo>
                    <a:cubicBezTo>
                      <a:pt x="104189" y="14178"/>
                      <a:pt x="101932" y="15164"/>
                      <a:pt x="99610" y="15997"/>
                    </a:cubicBezTo>
                    <a:cubicBezTo>
                      <a:pt x="99509" y="16034"/>
                      <a:pt x="99407" y="16071"/>
                      <a:pt x="99307" y="16108"/>
                    </a:cubicBezTo>
                    <a:lnTo>
                      <a:pt x="99307" y="16108"/>
                    </a:lnTo>
                    <a:cubicBezTo>
                      <a:pt x="101716" y="15259"/>
                      <a:pt x="104072" y="14244"/>
                      <a:pt x="106357" y="13065"/>
                    </a:cubicBezTo>
                    <a:close/>
                    <a:moveTo>
                      <a:pt x="28508" y="0"/>
                    </a:moveTo>
                    <a:cubicBezTo>
                      <a:pt x="24492" y="0"/>
                      <a:pt x="20462" y="1024"/>
                      <a:pt x="16807" y="3134"/>
                    </a:cubicBezTo>
                    <a:lnTo>
                      <a:pt x="16196" y="3489"/>
                    </a:lnTo>
                    <a:cubicBezTo>
                      <a:pt x="1800" y="11798"/>
                      <a:pt x="1" y="31827"/>
                      <a:pt x="12628" y="42646"/>
                    </a:cubicBezTo>
                    <a:cubicBezTo>
                      <a:pt x="28344" y="56100"/>
                      <a:pt x="48088" y="64977"/>
                      <a:pt x="69813" y="67214"/>
                    </a:cubicBezTo>
                    <a:cubicBezTo>
                      <a:pt x="70015" y="67229"/>
                      <a:pt x="70217" y="67254"/>
                      <a:pt x="70424" y="67273"/>
                    </a:cubicBezTo>
                    <a:cubicBezTo>
                      <a:pt x="70803" y="67313"/>
                      <a:pt x="71193" y="67347"/>
                      <a:pt x="71572" y="67377"/>
                    </a:cubicBezTo>
                    <a:cubicBezTo>
                      <a:pt x="72085" y="67421"/>
                      <a:pt x="72592" y="67465"/>
                      <a:pt x="73100" y="67500"/>
                    </a:cubicBezTo>
                    <a:lnTo>
                      <a:pt x="73445" y="67525"/>
                    </a:lnTo>
                    <a:cubicBezTo>
                      <a:pt x="75888" y="67697"/>
                      <a:pt x="78340" y="67783"/>
                      <a:pt x="80797" y="67783"/>
                    </a:cubicBezTo>
                    <a:cubicBezTo>
                      <a:pt x="92212" y="67783"/>
                      <a:pt x="103723" y="65913"/>
                      <a:pt x="114864" y="62044"/>
                    </a:cubicBezTo>
                    <a:lnTo>
                      <a:pt x="114864" y="62044"/>
                    </a:lnTo>
                    <a:cubicBezTo>
                      <a:pt x="112427" y="62820"/>
                      <a:pt x="109978" y="63185"/>
                      <a:pt x="107581" y="63185"/>
                    </a:cubicBezTo>
                    <a:cubicBezTo>
                      <a:pt x="94740" y="63185"/>
                      <a:pt x="83396" y="52710"/>
                      <a:pt x="83396" y="38875"/>
                    </a:cubicBezTo>
                    <a:cubicBezTo>
                      <a:pt x="83396" y="28688"/>
                      <a:pt x="89785" y="19663"/>
                      <a:pt x="99307" y="16108"/>
                    </a:cubicBezTo>
                    <a:lnTo>
                      <a:pt x="99307" y="16108"/>
                    </a:lnTo>
                    <a:cubicBezTo>
                      <a:pt x="93355" y="18205"/>
                      <a:pt x="87080" y="19284"/>
                      <a:pt x="80750" y="19284"/>
                    </a:cubicBezTo>
                    <a:cubicBezTo>
                      <a:pt x="79680" y="19284"/>
                      <a:pt x="78608" y="19253"/>
                      <a:pt x="77536" y="19191"/>
                    </a:cubicBezTo>
                    <a:cubicBezTo>
                      <a:pt x="77230" y="19171"/>
                      <a:pt x="76920" y="19146"/>
                      <a:pt x="76609" y="19127"/>
                    </a:cubicBezTo>
                    <a:cubicBezTo>
                      <a:pt x="76077" y="19092"/>
                      <a:pt x="75554" y="19048"/>
                      <a:pt x="75022" y="18999"/>
                    </a:cubicBezTo>
                    <a:cubicBezTo>
                      <a:pt x="74948" y="18994"/>
                      <a:pt x="74869" y="18979"/>
                      <a:pt x="74795" y="18974"/>
                    </a:cubicBezTo>
                    <a:cubicBezTo>
                      <a:pt x="73346" y="18821"/>
                      <a:pt x="71912" y="18609"/>
                      <a:pt x="70483" y="18353"/>
                    </a:cubicBezTo>
                    <a:cubicBezTo>
                      <a:pt x="70414" y="18338"/>
                      <a:pt x="70340" y="18333"/>
                      <a:pt x="70276" y="18323"/>
                    </a:cubicBezTo>
                    <a:cubicBezTo>
                      <a:pt x="60651" y="16515"/>
                      <a:pt x="51671" y="12222"/>
                      <a:pt x="44234" y="5859"/>
                    </a:cubicBezTo>
                    <a:cubicBezTo>
                      <a:pt x="39736" y="2011"/>
                      <a:pt x="34136" y="0"/>
                      <a:pt x="28508" y="0"/>
                    </a:cubicBez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 w="9525" cap="flat" cmpd="sng">
                <a:noFill/>
                <a:prstDash val="solid"/>
                <a:round/>
                <a:headEnd type="none" w="sm" len="sm"/>
                <a:tailEnd type="none" w="sm" len="sm"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p3d prstMaterial="metal"/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" name="Google Shape;9034;p70">
                <a:extLst>
                  <a:ext uri="{FF2B5EF4-FFF2-40B4-BE49-F238E27FC236}">
                    <a16:creationId xmlns:a16="http://schemas.microsoft.com/office/drawing/2014/main" id="{24D86F19-D8C6-9ADC-A42E-87DB100CD2F6}"/>
                  </a:ext>
                </a:extLst>
              </p:cNvPr>
              <p:cNvSpPr/>
              <p:nvPr/>
            </p:nvSpPr>
            <p:spPr>
              <a:xfrm>
                <a:off x="2910955" y="2421038"/>
                <a:ext cx="327385" cy="318821"/>
              </a:xfrm>
              <a:custGeom>
                <a:avLst/>
                <a:gdLst/>
                <a:ahLst/>
                <a:cxnLst/>
                <a:rect l="l" t="t" r="r" b="b"/>
                <a:pathLst>
                  <a:path w="99965" h="97350" extrusionOk="0">
                    <a:moveTo>
                      <a:pt x="53376" y="1"/>
                    </a:moveTo>
                    <a:lnTo>
                      <a:pt x="53376" y="6"/>
                    </a:lnTo>
                    <a:cubicBezTo>
                      <a:pt x="52883" y="9853"/>
                      <a:pt x="49823" y="19400"/>
                      <a:pt x="44500" y="27694"/>
                    </a:cubicBezTo>
                    <a:lnTo>
                      <a:pt x="44495" y="27689"/>
                    </a:lnTo>
                    <a:cubicBezTo>
                      <a:pt x="39162" y="35945"/>
                      <a:pt x="31740" y="42706"/>
                      <a:pt x="22962" y="47236"/>
                    </a:cubicBezTo>
                    <a:cubicBezTo>
                      <a:pt x="20794" y="48354"/>
                      <a:pt x="18537" y="49335"/>
                      <a:pt x="16215" y="50168"/>
                    </a:cubicBezTo>
                    <a:cubicBezTo>
                      <a:pt x="6526" y="53643"/>
                      <a:pt x="1" y="62751"/>
                      <a:pt x="1" y="73041"/>
                    </a:cubicBezTo>
                    <a:cubicBezTo>
                      <a:pt x="1" y="86877"/>
                      <a:pt x="11338" y="97350"/>
                      <a:pt x="24179" y="97350"/>
                    </a:cubicBezTo>
                    <a:cubicBezTo>
                      <a:pt x="26579" y="97350"/>
                      <a:pt x="29032" y="96984"/>
                      <a:pt x="31474" y="96205"/>
                    </a:cubicBezTo>
                    <a:cubicBezTo>
                      <a:pt x="31730" y="96126"/>
                      <a:pt x="31977" y="96043"/>
                      <a:pt x="32223" y="95954"/>
                    </a:cubicBezTo>
                    <a:cubicBezTo>
                      <a:pt x="49305" y="89907"/>
                      <a:pt x="64347" y="79542"/>
                      <a:pt x="76047" y="66176"/>
                    </a:cubicBezTo>
                    <a:cubicBezTo>
                      <a:pt x="76333" y="65870"/>
                      <a:pt x="76609" y="65575"/>
                      <a:pt x="76880" y="65254"/>
                    </a:cubicBezTo>
                    <a:cubicBezTo>
                      <a:pt x="88664" y="51450"/>
                      <a:pt x="96520" y="34919"/>
                      <a:pt x="99965" y="17468"/>
                    </a:cubicBezTo>
                    <a:lnTo>
                      <a:pt x="99965" y="17468"/>
                    </a:lnTo>
                    <a:cubicBezTo>
                      <a:pt x="97249" y="28811"/>
                      <a:pt x="87103" y="36062"/>
                      <a:pt x="76340" y="36062"/>
                    </a:cubicBezTo>
                    <a:cubicBezTo>
                      <a:pt x="72278" y="36062"/>
                      <a:pt x="68129" y="35030"/>
                      <a:pt x="64258" y="32795"/>
                    </a:cubicBezTo>
                    <a:cubicBezTo>
                      <a:pt x="55426" y="27694"/>
                      <a:pt x="50641" y="17596"/>
                      <a:pt x="52509" y="7571"/>
                    </a:cubicBezTo>
                    <a:cubicBezTo>
                      <a:pt x="52977" y="5067"/>
                      <a:pt x="53268" y="2534"/>
                      <a:pt x="53391" y="1"/>
                    </a:cubicBezTo>
                    <a:close/>
                  </a:path>
                </a:pathLst>
              </a:custGeom>
              <a:solidFill>
                <a:schemeClr val="accent4">
                  <a:lumMod val="60000"/>
                  <a:lumOff val="40000"/>
                </a:schemeClr>
              </a:solidFill>
              <a:ln w="9525" cap="flat" cmpd="sng">
                <a:noFill/>
                <a:prstDash val="solid"/>
                <a:round/>
                <a:headEnd type="none" w="sm" len="sm"/>
                <a:tailEnd type="none" w="sm" len="sm"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p3d prstMaterial="metal"/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" name="Google Shape;9035;p70">
                <a:extLst>
                  <a:ext uri="{FF2B5EF4-FFF2-40B4-BE49-F238E27FC236}">
                    <a16:creationId xmlns:a16="http://schemas.microsoft.com/office/drawing/2014/main" id="{8BBCBCA9-4503-E946-0234-EB88C19820C6}"/>
                  </a:ext>
                </a:extLst>
              </p:cNvPr>
              <p:cNvSpPr/>
              <p:nvPr/>
            </p:nvSpPr>
            <p:spPr>
              <a:xfrm>
                <a:off x="3122726" y="2149918"/>
                <a:ext cx="10490" cy="10015"/>
              </a:xfrm>
              <a:custGeom>
                <a:avLst/>
                <a:gdLst/>
                <a:ahLst/>
                <a:cxnLst/>
                <a:rect l="l" t="t" r="r" b="b"/>
                <a:pathLst>
                  <a:path w="3203" h="3058" extrusionOk="0">
                    <a:moveTo>
                      <a:pt x="21" y="0"/>
                    </a:moveTo>
                    <a:cubicBezTo>
                      <a:pt x="0" y="0"/>
                      <a:pt x="1234" y="1124"/>
                      <a:pt x="3203" y="3058"/>
                    </a:cubicBezTo>
                    <a:cubicBezTo>
                      <a:pt x="2429" y="2170"/>
                      <a:pt x="1576" y="1328"/>
                      <a:pt x="645" y="529"/>
                    </a:cubicBezTo>
                    <a:cubicBezTo>
                      <a:pt x="227" y="170"/>
                      <a:pt x="29" y="0"/>
                      <a:pt x="21" y="0"/>
                    </a:cubicBezTo>
                    <a:close/>
                  </a:path>
                </a:pathLst>
              </a:custGeom>
              <a:solidFill>
                <a:srgbClr val="667E92"/>
              </a:solidFill>
              <a:ln w="9525" cap="flat" cmpd="sng">
                <a:noFill/>
                <a:prstDash val="solid"/>
                <a:round/>
                <a:headEnd type="none" w="sm" len="sm"/>
                <a:tailEnd type="none" w="sm" len="sm"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p3d prstMaterial="metal"/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" name="Google Shape;9036;p70">
                <a:extLst>
                  <a:ext uri="{FF2B5EF4-FFF2-40B4-BE49-F238E27FC236}">
                    <a16:creationId xmlns:a16="http://schemas.microsoft.com/office/drawing/2014/main" id="{52F44C80-0A49-E715-215A-946D26277627}"/>
                  </a:ext>
                </a:extLst>
              </p:cNvPr>
              <p:cNvSpPr/>
              <p:nvPr/>
            </p:nvSpPr>
            <p:spPr>
              <a:xfrm>
                <a:off x="3022956" y="2159929"/>
                <a:ext cx="221858" cy="379216"/>
              </a:xfrm>
              <a:custGeom>
                <a:avLst/>
                <a:gdLst/>
                <a:ahLst/>
                <a:cxnLst/>
                <a:rect l="l" t="t" r="r" b="b"/>
                <a:pathLst>
                  <a:path w="67743" h="115791" extrusionOk="0">
                    <a:moveTo>
                      <a:pt x="33667" y="1"/>
                    </a:moveTo>
                    <a:cubicBezTo>
                      <a:pt x="43405" y="11169"/>
                      <a:pt x="40882" y="28926"/>
                      <a:pt x="27541" y="36624"/>
                    </a:cubicBezTo>
                    <a:lnTo>
                      <a:pt x="26934" y="36974"/>
                    </a:lnTo>
                    <a:cubicBezTo>
                      <a:pt x="23278" y="39085"/>
                      <a:pt x="19248" y="40109"/>
                      <a:pt x="15233" y="40109"/>
                    </a:cubicBezTo>
                    <a:cubicBezTo>
                      <a:pt x="9809" y="40109"/>
                      <a:pt x="4413" y="38242"/>
                      <a:pt x="0" y="34668"/>
                    </a:cubicBezTo>
                    <a:lnTo>
                      <a:pt x="0" y="34668"/>
                    </a:lnTo>
                    <a:cubicBezTo>
                      <a:pt x="4658" y="38719"/>
                      <a:pt x="8625" y="43529"/>
                      <a:pt x="11725" y="48916"/>
                    </a:cubicBezTo>
                    <a:cubicBezTo>
                      <a:pt x="12179" y="49709"/>
                      <a:pt x="12617" y="50513"/>
                      <a:pt x="13026" y="51316"/>
                    </a:cubicBezTo>
                    <a:cubicBezTo>
                      <a:pt x="13090" y="51439"/>
                      <a:pt x="13150" y="51568"/>
                      <a:pt x="13219" y="51691"/>
                    </a:cubicBezTo>
                    <a:cubicBezTo>
                      <a:pt x="13460" y="52169"/>
                      <a:pt x="13692" y="52642"/>
                      <a:pt x="13913" y="53125"/>
                    </a:cubicBezTo>
                    <a:cubicBezTo>
                      <a:pt x="14047" y="53396"/>
                      <a:pt x="14175" y="53672"/>
                      <a:pt x="14298" y="53948"/>
                    </a:cubicBezTo>
                    <a:cubicBezTo>
                      <a:pt x="14569" y="54544"/>
                      <a:pt x="14835" y="55151"/>
                      <a:pt x="15081" y="55752"/>
                    </a:cubicBezTo>
                    <a:cubicBezTo>
                      <a:pt x="15165" y="55964"/>
                      <a:pt x="15244" y="56171"/>
                      <a:pt x="15328" y="56383"/>
                    </a:cubicBezTo>
                    <a:cubicBezTo>
                      <a:pt x="15525" y="56880"/>
                      <a:pt x="15712" y="57378"/>
                      <a:pt x="15900" y="57886"/>
                    </a:cubicBezTo>
                    <a:cubicBezTo>
                      <a:pt x="18438" y="64904"/>
                      <a:pt x="19547" y="72326"/>
                      <a:pt x="19187" y="79729"/>
                    </a:cubicBezTo>
                    <a:cubicBezTo>
                      <a:pt x="19064" y="82262"/>
                      <a:pt x="18778" y="84795"/>
                      <a:pt x="18310" y="87304"/>
                    </a:cubicBezTo>
                    <a:cubicBezTo>
                      <a:pt x="16442" y="97324"/>
                      <a:pt x="21227" y="107422"/>
                      <a:pt x="30054" y="112523"/>
                    </a:cubicBezTo>
                    <a:cubicBezTo>
                      <a:pt x="33927" y="114758"/>
                      <a:pt x="38077" y="115790"/>
                      <a:pt x="42139" y="115790"/>
                    </a:cubicBezTo>
                    <a:cubicBezTo>
                      <a:pt x="52903" y="115790"/>
                      <a:pt x="63049" y="108539"/>
                      <a:pt x="65761" y="97196"/>
                    </a:cubicBezTo>
                    <a:cubicBezTo>
                      <a:pt x="66717" y="92366"/>
                      <a:pt x="67328" y="87462"/>
                      <a:pt x="67594" y="82533"/>
                    </a:cubicBezTo>
                    <a:cubicBezTo>
                      <a:pt x="67644" y="81602"/>
                      <a:pt x="67678" y="80665"/>
                      <a:pt x="67703" y="79739"/>
                    </a:cubicBezTo>
                    <a:cubicBezTo>
                      <a:pt x="67728" y="78832"/>
                      <a:pt x="67742" y="77920"/>
                      <a:pt x="67742" y="77013"/>
                    </a:cubicBezTo>
                    <a:cubicBezTo>
                      <a:pt x="67737" y="58916"/>
                      <a:pt x="63144" y="41893"/>
                      <a:pt x="55061" y="27043"/>
                    </a:cubicBezTo>
                    <a:lnTo>
                      <a:pt x="55047" y="27058"/>
                    </a:lnTo>
                    <a:cubicBezTo>
                      <a:pt x="54613" y="26255"/>
                      <a:pt x="54169" y="25461"/>
                      <a:pt x="53716" y="24673"/>
                    </a:cubicBezTo>
                    <a:cubicBezTo>
                      <a:pt x="47915" y="14623"/>
                      <a:pt x="38541" y="4811"/>
                      <a:pt x="33667" y="1"/>
                    </a:cubicBezTo>
                    <a:close/>
                  </a:path>
                </a:pathLst>
              </a:custGeom>
              <a:solidFill>
                <a:schemeClr val="accent4">
                  <a:lumMod val="40000"/>
                  <a:lumOff val="60000"/>
                  <a:alpha val="89804"/>
                </a:schemeClr>
              </a:solidFill>
              <a:ln w="9525" cap="flat" cmpd="sng">
                <a:noFill/>
                <a:prstDash val="solid"/>
                <a:round/>
                <a:headEnd type="none" w="sm" len="sm"/>
                <a:tailEnd type="none" w="sm" len="sm"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p3d prstMaterial="metal"/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47" name="Google Shape;9037;p70">
                <a:extLst>
                  <a:ext uri="{FF2B5EF4-FFF2-40B4-BE49-F238E27FC236}">
                    <a16:creationId xmlns:a16="http://schemas.microsoft.com/office/drawing/2014/main" id="{D119184B-3488-77C0-DACA-A160B677C6F2}"/>
                  </a:ext>
                </a:extLst>
              </p:cNvPr>
              <p:cNvSpPr/>
              <p:nvPr/>
            </p:nvSpPr>
            <p:spPr>
              <a:xfrm>
                <a:off x="3001649" y="2257452"/>
                <a:ext cx="4395" cy="2908"/>
              </a:xfrm>
              <a:custGeom>
                <a:avLst/>
                <a:gdLst/>
                <a:ahLst/>
                <a:cxnLst/>
                <a:rect l="l" t="t" r="r" b="b"/>
                <a:pathLst>
                  <a:path w="1342" h="888" extrusionOk="0">
                    <a:moveTo>
                      <a:pt x="1" y="1"/>
                    </a:moveTo>
                    <a:cubicBezTo>
                      <a:pt x="449" y="291"/>
                      <a:pt x="898" y="587"/>
                      <a:pt x="1341" y="888"/>
                    </a:cubicBezTo>
                    <a:cubicBezTo>
                      <a:pt x="898" y="587"/>
                      <a:pt x="449" y="291"/>
                      <a:pt x="1" y="1"/>
                    </a:cubicBezTo>
                    <a:close/>
                  </a:path>
                </a:pathLst>
              </a:custGeom>
              <a:solidFill>
                <a:srgbClr val="667E92"/>
              </a:solidFill>
              <a:ln w="9525" cap="flat" cmpd="sng">
                <a:noFill/>
                <a:prstDash val="solid"/>
                <a:round/>
                <a:headEnd type="none" w="sm" len="sm"/>
                <a:tailEnd type="none" w="sm" len="sm"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p3d prstMaterial="metal"/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" name="Google Shape;9038;p70">
                <a:extLst>
                  <a:ext uri="{FF2B5EF4-FFF2-40B4-BE49-F238E27FC236}">
                    <a16:creationId xmlns:a16="http://schemas.microsoft.com/office/drawing/2014/main" id="{FC32CF0F-69EC-047F-A3B6-A5CCFEC82DC7}"/>
                  </a:ext>
                </a:extLst>
              </p:cNvPr>
              <p:cNvSpPr/>
              <p:nvPr/>
            </p:nvSpPr>
            <p:spPr>
              <a:xfrm>
                <a:off x="3006814" y="2260907"/>
                <a:ext cx="504" cy="373"/>
              </a:xfrm>
              <a:custGeom>
                <a:avLst/>
                <a:gdLst/>
                <a:ahLst/>
                <a:cxnLst/>
                <a:rect l="l" t="t" r="r" b="b"/>
                <a:pathLst>
                  <a:path w="154" h="114" extrusionOk="0">
                    <a:moveTo>
                      <a:pt x="1" y="0"/>
                    </a:moveTo>
                    <a:lnTo>
                      <a:pt x="1" y="0"/>
                    </a:lnTo>
                    <a:cubicBezTo>
                      <a:pt x="50" y="40"/>
                      <a:pt x="104" y="74"/>
                      <a:pt x="154" y="114"/>
                    </a:cubicBezTo>
                    <a:cubicBezTo>
                      <a:pt x="104" y="74"/>
                      <a:pt x="55" y="40"/>
                      <a:pt x="1" y="0"/>
                    </a:cubicBezTo>
                    <a:close/>
                  </a:path>
                </a:pathLst>
              </a:custGeom>
              <a:solidFill>
                <a:srgbClr val="667E92"/>
              </a:solidFill>
              <a:ln w="9525" cap="flat" cmpd="sng">
                <a:noFill/>
                <a:prstDash val="solid"/>
                <a:round/>
                <a:headEnd type="none" w="sm" len="sm"/>
                <a:tailEnd type="none" w="sm" len="sm"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p3d prstMaterial="metal"/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" name="Google Shape;9039;p70">
                <a:extLst>
                  <a:ext uri="{FF2B5EF4-FFF2-40B4-BE49-F238E27FC236}">
                    <a16:creationId xmlns:a16="http://schemas.microsoft.com/office/drawing/2014/main" id="{5EB0450C-D2E2-7210-19FC-5E2E4A251732}"/>
                  </a:ext>
                </a:extLst>
              </p:cNvPr>
              <p:cNvSpPr/>
              <p:nvPr/>
            </p:nvSpPr>
            <p:spPr>
              <a:xfrm>
                <a:off x="3007315" y="2261277"/>
                <a:ext cx="15645" cy="12190"/>
              </a:xfrm>
              <a:custGeom>
                <a:avLst/>
                <a:gdLst/>
                <a:ahLst/>
                <a:cxnLst/>
                <a:rect l="l" t="t" r="r" b="b"/>
                <a:pathLst>
                  <a:path w="4777" h="3722" extrusionOk="0">
                    <a:moveTo>
                      <a:pt x="1" y="1"/>
                    </a:moveTo>
                    <a:lnTo>
                      <a:pt x="1" y="1"/>
                    </a:lnTo>
                    <a:cubicBezTo>
                      <a:pt x="1479" y="1026"/>
                      <a:pt x="2908" y="2135"/>
                      <a:pt x="4283" y="3313"/>
                    </a:cubicBezTo>
                    <a:cubicBezTo>
                      <a:pt x="4441" y="3456"/>
                      <a:pt x="4609" y="3589"/>
                      <a:pt x="4776" y="3722"/>
                    </a:cubicBezTo>
                    <a:cubicBezTo>
                      <a:pt x="3253" y="2396"/>
                      <a:pt x="1666" y="1149"/>
                      <a:pt x="1" y="1"/>
                    </a:cubicBezTo>
                    <a:close/>
                  </a:path>
                </a:pathLst>
              </a:custGeom>
              <a:solidFill>
                <a:srgbClr val="CFD9E0"/>
              </a:solidFill>
              <a:ln w="9525" cap="flat" cmpd="sng">
                <a:noFill/>
                <a:prstDash val="solid"/>
                <a:round/>
                <a:headEnd type="none" w="sm" len="sm"/>
                <a:tailEnd type="none" w="sm" len="sm"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p3d prstMaterial="metal"/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" name="Google Shape;9040;p70">
                <a:extLst>
                  <a:ext uri="{FF2B5EF4-FFF2-40B4-BE49-F238E27FC236}">
                    <a16:creationId xmlns:a16="http://schemas.microsoft.com/office/drawing/2014/main" id="{60E5B19F-596C-141B-052F-18DAEC60772F}"/>
                  </a:ext>
                </a:extLst>
              </p:cNvPr>
              <p:cNvSpPr/>
              <p:nvPr/>
            </p:nvSpPr>
            <p:spPr>
              <a:xfrm>
                <a:off x="3006025" y="2260357"/>
                <a:ext cx="793" cy="553"/>
              </a:xfrm>
              <a:custGeom>
                <a:avLst/>
                <a:gdLst/>
                <a:ahLst/>
                <a:cxnLst/>
                <a:rect l="l" t="t" r="r" b="b"/>
                <a:pathLst>
                  <a:path w="242" h="169" extrusionOk="0">
                    <a:moveTo>
                      <a:pt x="0" y="1"/>
                    </a:moveTo>
                    <a:lnTo>
                      <a:pt x="201" y="140"/>
                    </a:lnTo>
                    <a:lnTo>
                      <a:pt x="201" y="140"/>
                    </a:lnTo>
                    <a:cubicBezTo>
                      <a:pt x="137" y="95"/>
                      <a:pt x="74" y="50"/>
                      <a:pt x="0" y="1"/>
                    </a:cubicBezTo>
                    <a:close/>
                    <a:moveTo>
                      <a:pt x="201" y="140"/>
                    </a:moveTo>
                    <a:cubicBezTo>
                      <a:pt x="215" y="150"/>
                      <a:pt x="228" y="159"/>
                      <a:pt x="242" y="168"/>
                    </a:cubicBezTo>
                    <a:lnTo>
                      <a:pt x="201" y="140"/>
                    </a:lnTo>
                    <a:close/>
                  </a:path>
                </a:pathLst>
              </a:custGeom>
              <a:solidFill>
                <a:srgbClr val="CFD9E0"/>
              </a:solidFill>
              <a:ln w="9525" cap="flat" cmpd="sng">
                <a:noFill/>
                <a:prstDash val="solid"/>
                <a:round/>
                <a:headEnd type="none" w="sm" len="sm"/>
                <a:tailEnd type="none" w="sm" len="sm"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p3d prstMaterial="metal"/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" name="Google Shape;9041;p70">
                <a:extLst>
                  <a:ext uri="{FF2B5EF4-FFF2-40B4-BE49-F238E27FC236}">
                    <a16:creationId xmlns:a16="http://schemas.microsoft.com/office/drawing/2014/main" id="{C1BD7141-8CB9-D789-E4D5-C3F8EFBCF01D}"/>
                  </a:ext>
                </a:extLst>
              </p:cNvPr>
              <p:cNvSpPr/>
              <p:nvPr/>
            </p:nvSpPr>
            <p:spPr>
              <a:xfrm>
                <a:off x="2790124" y="2069323"/>
                <a:ext cx="376068" cy="221963"/>
              </a:xfrm>
              <a:custGeom>
                <a:avLst/>
                <a:gdLst/>
                <a:ahLst/>
                <a:cxnLst/>
                <a:rect l="l" t="t" r="r" b="b"/>
                <a:pathLst>
                  <a:path w="114830" h="67775" extrusionOk="0">
                    <a:moveTo>
                      <a:pt x="15387" y="51713"/>
                    </a:moveTo>
                    <a:cubicBezTo>
                      <a:pt x="13025" y="52552"/>
                      <a:pt x="10715" y="53552"/>
                      <a:pt x="8473" y="54709"/>
                    </a:cubicBezTo>
                    <a:lnTo>
                      <a:pt x="8473" y="54709"/>
                    </a:lnTo>
                    <a:cubicBezTo>
                      <a:pt x="10647" y="53591"/>
                      <a:pt x="12899" y="52605"/>
                      <a:pt x="15225" y="51772"/>
                    </a:cubicBezTo>
                    <a:cubicBezTo>
                      <a:pt x="15279" y="51753"/>
                      <a:pt x="15333" y="51733"/>
                      <a:pt x="15387" y="51713"/>
                    </a:cubicBezTo>
                    <a:close/>
                    <a:moveTo>
                      <a:pt x="34032" y="1"/>
                    </a:moveTo>
                    <a:cubicBezTo>
                      <a:pt x="22630" y="1"/>
                      <a:pt x="11132" y="1868"/>
                      <a:pt x="1" y="5720"/>
                    </a:cubicBezTo>
                    <a:cubicBezTo>
                      <a:pt x="2428" y="4951"/>
                      <a:pt x="4866" y="4589"/>
                      <a:pt x="7253" y="4589"/>
                    </a:cubicBezTo>
                    <a:cubicBezTo>
                      <a:pt x="20092" y="4589"/>
                      <a:pt x="31430" y="15063"/>
                      <a:pt x="31430" y="28899"/>
                    </a:cubicBezTo>
                    <a:cubicBezTo>
                      <a:pt x="31430" y="39137"/>
                      <a:pt x="24982" y="48196"/>
                      <a:pt x="15387" y="51713"/>
                    </a:cubicBezTo>
                    <a:lnTo>
                      <a:pt x="15387" y="51713"/>
                    </a:lnTo>
                    <a:cubicBezTo>
                      <a:pt x="21370" y="49588"/>
                      <a:pt x="27683" y="48494"/>
                      <a:pt x="34053" y="48494"/>
                    </a:cubicBezTo>
                    <a:cubicBezTo>
                      <a:pt x="35131" y="48494"/>
                      <a:pt x="36210" y="48525"/>
                      <a:pt x="37290" y="48588"/>
                    </a:cubicBezTo>
                    <a:cubicBezTo>
                      <a:pt x="37605" y="48608"/>
                      <a:pt x="37911" y="48632"/>
                      <a:pt x="38221" y="48647"/>
                    </a:cubicBezTo>
                    <a:cubicBezTo>
                      <a:pt x="38749" y="48687"/>
                      <a:pt x="39276" y="48731"/>
                      <a:pt x="39803" y="48780"/>
                    </a:cubicBezTo>
                    <a:cubicBezTo>
                      <a:pt x="39877" y="48785"/>
                      <a:pt x="39956" y="48795"/>
                      <a:pt x="40030" y="48805"/>
                    </a:cubicBezTo>
                    <a:cubicBezTo>
                      <a:pt x="41479" y="48958"/>
                      <a:pt x="42913" y="49165"/>
                      <a:pt x="44343" y="49426"/>
                    </a:cubicBezTo>
                    <a:cubicBezTo>
                      <a:pt x="44412" y="49436"/>
                      <a:pt x="44485" y="49446"/>
                      <a:pt x="44554" y="49456"/>
                    </a:cubicBezTo>
                    <a:cubicBezTo>
                      <a:pt x="51706" y="50801"/>
                      <a:pt x="58507" y="53517"/>
                      <a:pt x="64584" y="57440"/>
                    </a:cubicBezTo>
                    <a:cubicBezTo>
                      <a:pt x="65032" y="57730"/>
                      <a:pt x="65481" y="58026"/>
                      <a:pt x="65924" y="58332"/>
                    </a:cubicBezTo>
                    <a:lnTo>
                      <a:pt x="66166" y="58499"/>
                    </a:lnTo>
                    <a:cubicBezTo>
                      <a:pt x="66215" y="58539"/>
                      <a:pt x="66269" y="58573"/>
                      <a:pt x="66319" y="58613"/>
                    </a:cubicBezTo>
                    <a:cubicBezTo>
                      <a:pt x="67975" y="59771"/>
                      <a:pt x="69571" y="61008"/>
                      <a:pt x="71094" y="62334"/>
                    </a:cubicBezTo>
                    <a:cubicBezTo>
                      <a:pt x="75504" y="65908"/>
                      <a:pt x="80901" y="67775"/>
                      <a:pt x="86325" y="67775"/>
                    </a:cubicBezTo>
                    <a:cubicBezTo>
                      <a:pt x="90341" y="67775"/>
                      <a:pt x="94372" y="66751"/>
                      <a:pt x="98028" y="64640"/>
                    </a:cubicBezTo>
                    <a:lnTo>
                      <a:pt x="98640" y="64290"/>
                    </a:lnTo>
                    <a:cubicBezTo>
                      <a:pt x="113036" y="55981"/>
                      <a:pt x="114830" y="35951"/>
                      <a:pt x="102203" y="25138"/>
                    </a:cubicBezTo>
                    <a:cubicBezTo>
                      <a:pt x="98028" y="21560"/>
                      <a:pt x="93563" y="18307"/>
                      <a:pt x="88857" y="15419"/>
                    </a:cubicBezTo>
                    <a:cubicBezTo>
                      <a:pt x="75850" y="7435"/>
                      <a:pt x="60966" y="2216"/>
                      <a:pt x="45018" y="570"/>
                    </a:cubicBezTo>
                    <a:cubicBezTo>
                      <a:pt x="44811" y="555"/>
                      <a:pt x="44609" y="530"/>
                      <a:pt x="44407" y="511"/>
                    </a:cubicBezTo>
                    <a:cubicBezTo>
                      <a:pt x="44022" y="471"/>
                      <a:pt x="43643" y="437"/>
                      <a:pt x="43253" y="407"/>
                    </a:cubicBezTo>
                    <a:cubicBezTo>
                      <a:pt x="42741" y="363"/>
                      <a:pt x="42238" y="318"/>
                      <a:pt x="41726" y="284"/>
                    </a:cubicBezTo>
                    <a:lnTo>
                      <a:pt x="41381" y="259"/>
                    </a:lnTo>
                    <a:cubicBezTo>
                      <a:pt x="38938" y="87"/>
                      <a:pt x="36487" y="1"/>
                      <a:pt x="34032" y="1"/>
                    </a:cubicBezTo>
                    <a:close/>
                  </a:path>
                </a:pathLst>
              </a:custGeom>
              <a:solidFill>
                <a:schemeClr val="accent4">
                  <a:lumMod val="20000"/>
                  <a:lumOff val="80000"/>
                </a:schemeClr>
              </a:solidFill>
              <a:ln w="9525" cap="flat" cmpd="sng">
                <a:noFill/>
                <a:prstDash val="solid"/>
                <a:round/>
                <a:headEnd type="none" w="sm" len="sm"/>
                <a:tailEnd type="none" w="sm" len="sm"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p3d prstMaterial="metal"/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52" name="Google Shape;9042;p70">
                <a:extLst>
                  <a:ext uri="{FF2B5EF4-FFF2-40B4-BE49-F238E27FC236}">
                    <a16:creationId xmlns:a16="http://schemas.microsoft.com/office/drawing/2014/main" id="{6ADD8563-DB53-084D-05C4-ADF9620948BB}"/>
                  </a:ext>
                </a:extLst>
              </p:cNvPr>
              <p:cNvSpPr/>
              <p:nvPr/>
            </p:nvSpPr>
            <p:spPr>
              <a:xfrm>
                <a:off x="2559328" y="2381300"/>
                <a:ext cx="1294" cy="21877"/>
              </a:xfrm>
              <a:custGeom>
                <a:avLst/>
                <a:gdLst/>
                <a:ahLst/>
                <a:cxnLst/>
                <a:rect l="l" t="t" r="r" b="b"/>
                <a:pathLst>
                  <a:path w="395" h="6680" extrusionOk="0">
                    <a:moveTo>
                      <a:pt x="395" y="1"/>
                    </a:moveTo>
                    <a:cubicBezTo>
                      <a:pt x="193" y="2219"/>
                      <a:pt x="65" y="4447"/>
                      <a:pt x="1" y="6679"/>
                    </a:cubicBezTo>
                    <a:lnTo>
                      <a:pt x="15" y="6679"/>
                    </a:lnTo>
                    <a:cubicBezTo>
                      <a:pt x="70" y="4447"/>
                      <a:pt x="198" y="2224"/>
                      <a:pt x="395" y="1"/>
                    </a:cubicBezTo>
                    <a:close/>
                  </a:path>
                </a:pathLst>
              </a:custGeom>
              <a:solidFill>
                <a:srgbClr val="A5B7C5"/>
              </a:solidFill>
              <a:ln w="9525" cap="flat" cmpd="sng">
                <a:noFill/>
                <a:prstDash val="solid"/>
                <a:round/>
                <a:headEnd type="none" w="sm" len="sm"/>
                <a:tailEnd type="none" w="sm" len="sm"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p3d prstMaterial="metal"/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" name="Google Shape;9043;p70">
                <a:extLst>
                  <a:ext uri="{FF2B5EF4-FFF2-40B4-BE49-F238E27FC236}">
                    <a16:creationId xmlns:a16="http://schemas.microsoft.com/office/drawing/2014/main" id="{D6FBE5E6-950D-F2AE-C11A-93889AC9DAD3}"/>
                  </a:ext>
                </a:extLst>
              </p:cNvPr>
              <p:cNvSpPr/>
              <p:nvPr/>
            </p:nvSpPr>
            <p:spPr>
              <a:xfrm>
                <a:off x="2565429" y="2084349"/>
                <a:ext cx="327628" cy="318828"/>
              </a:xfrm>
              <a:custGeom>
                <a:avLst/>
                <a:gdLst/>
                <a:ahLst/>
                <a:cxnLst/>
                <a:rect l="l" t="t" r="r" b="b"/>
                <a:pathLst>
                  <a:path w="100039" h="97352" extrusionOk="0">
                    <a:moveTo>
                      <a:pt x="75862" y="1"/>
                    </a:moveTo>
                    <a:cubicBezTo>
                      <a:pt x="73475" y="1"/>
                      <a:pt x="71037" y="363"/>
                      <a:pt x="68610" y="1132"/>
                    </a:cubicBezTo>
                    <a:cubicBezTo>
                      <a:pt x="68344" y="1221"/>
                      <a:pt x="68088" y="1304"/>
                      <a:pt x="67821" y="1398"/>
                    </a:cubicBezTo>
                    <a:cubicBezTo>
                      <a:pt x="50739" y="7450"/>
                      <a:pt x="35693" y="17810"/>
                      <a:pt x="23992" y="31181"/>
                    </a:cubicBezTo>
                    <a:cubicBezTo>
                      <a:pt x="23712" y="31482"/>
                      <a:pt x="23436" y="31782"/>
                      <a:pt x="23164" y="32098"/>
                    </a:cubicBezTo>
                    <a:cubicBezTo>
                      <a:pt x="11277" y="46021"/>
                      <a:pt x="3391" y="62709"/>
                      <a:pt x="1" y="80328"/>
                    </a:cubicBezTo>
                    <a:cubicBezTo>
                      <a:pt x="2554" y="68739"/>
                      <a:pt x="12822" y="61297"/>
                      <a:pt x="23723" y="61297"/>
                    </a:cubicBezTo>
                    <a:cubicBezTo>
                      <a:pt x="27782" y="61297"/>
                      <a:pt x="31928" y="62329"/>
                      <a:pt x="35796" y="64562"/>
                    </a:cubicBezTo>
                    <a:cubicBezTo>
                      <a:pt x="44628" y="69658"/>
                      <a:pt x="49414" y="79756"/>
                      <a:pt x="47546" y="89781"/>
                    </a:cubicBezTo>
                    <a:cubicBezTo>
                      <a:pt x="47077" y="92285"/>
                      <a:pt x="46787" y="94818"/>
                      <a:pt x="46663" y="97351"/>
                    </a:cubicBezTo>
                    <a:lnTo>
                      <a:pt x="46673" y="97351"/>
                    </a:lnTo>
                    <a:cubicBezTo>
                      <a:pt x="47166" y="87504"/>
                      <a:pt x="50227" y="77957"/>
                      <a:pt x="55550" y="69663"/>
                    </a:cubicBezTo>
                    <a:lnTo>
                      <a:pt x="55554" y="69673"/>
                    </a:lnTo>
                    <a:cubicBezTo>
                      <a:pt x="60882" y="61417"/>
                      <a:pt x="68309" y="54651"/>
                      <a:pt x="77082" y="50131"/>
                    </a:cubicBezTo>
                    <a:cubicBezTo>
                      <a:pt x="79251" y="49007"/>
                      <a:pt x="81503" y="48027"/>
                      <a:pt x="83834" y="47189"/>
                    </a:cubicBezTo>
                    <a:cubicBezTo>
                      <a:pt x="93523" y="43714"/>
                      <a:pt x="100039" y="34611"/>
                      <a:pt x="100039" y="24316"/>
                    </a:cubicBezTo>
                    <a:cubicBezTo>
                      <a:pt x="100039" y="10476"/>
                      <a:pt x="88701" y="1"/>
                      <a:pt x="75862" y="1"/>
                    </a:cubicBezTo>
                    <a:close/>
                  </a:path>
                </a:pathLst>
              </a:custGeom>
              <a:solidFill>
                <a:schemeClr val="accent2">
                  <a:lumMod val="40000"/>
                  <a:lumOff val="60000"/>
                </a:schemeClr>
              </a:solidFill>
              <a:ln w="9525" cap="flat" cmpd="sng">
                <a:noFill/>
                <a:prstDash val="solid"/>
                <a:round/>
                <a:headEnd type="none" w="sm" len="sm"/>
                <a:tailEnd type="none" w="sm" len="sm"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p3d prstMaterial="metal"/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" name="Google Shape;9044;p70">
                <a:extLst>
                  <a:ext uri="{FF2B5EF4-FFF2-40B4-BE49-F238E27FC236}">
                    <a16:creationId xmlns:a16="http://schemas.microsoft.com/office/drawing/2014/main" id="{198409E3-3723-92DB-379C-B47A873CF668}"/>
                  </a:ext>
                </a:extLst>
              </p:cNvPr>
              <p:cNvSpPr/>
              <p:nvPr/>
            </p:nvSpPr>
            <p:spPr>
              <a:xfrm>
                <a:off x="2560618" y="2347407"/>
                <a:ext cx="4814" cy="33896"/>
              </a:xfrm>
              <a:custGeom>
                <a:avLst/>
                <a:gdLst/>
                <a:ahLst/>
                <a:cxnLst/>
                <a:rect l="l" t="t" r="r" b="b"/>
                <a:pathLst>
                  <a:path w="1470" h="10350" extrusionOk="0">
                    <a:moveTo>
                      <a:pt x="1470" y="0"/>
                    </a:moveTo>
                    <a:lnTo>
                      <a:pt x="1470" y="0"/>
                    </a:lnTo>
                    <a:cubicBezTo>
                      <a:pt x="1401" y="306"/>
                      <a:pt x="1337" y="611"/>
                      <a:pt x="1282" y="917"/>
                    </a:cubicBezTo>
                    <a:cubicBezTo>
                      <a:pt x="711" y="4042"/>
                      <a:pt x="287" y="7191"/>
                      <a:pt x="1" y="10350"/>
                    </a:cubicBezTo>
                    <a:cubicBezTo>
                      <a:pt x="316" y="6875"/>
                      <a:pt x="809" y="3421"/>
                      <a:pt x="1470" y="0"/>
                    </a:cubicBezTo>
                    <a:close/>
                  </a:path>
                </a:pathLst>
              </a:custGeom>
              <a:solidFill>
                <a:srgbClr val="667E92"/>
              </a:solidFill>
              <a:ln w="9525" cap="flat" cmpd="sng">
                <a:noFill/>
                <a:prstDash val="solid"/>
                <a:round/>
                <a:headEnd type="none" w="sm" len="sm"/>
                <a:tailEnd type="none" w="sm" len="sm"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p3d prstMaterial="metal"/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" name="Google Shape;9045;p70">
                <a:extLst>
                  <a:ext uri="{FF2B5EF4-FFF2-40B4-BE49-F238E27FC236}">
                    <a16:creationId xmlns:a16="http://schemas.microsoft.com/office/drawing/2014/main" id="{168F0F07-0F56-E50C-6DB8-7BD17A4C1AC9}"/>
                  </a:ext>
                </a:extLst>
              </p:cNvPr>
              <p:cNvSpPr/>
              <p:nvPr/>
            </p:nvSpPr>
            <p:spPr>
              <a:xfrm>
                <a:off x="2559249" y="2285083"/>
                <a:ext cx="222808" cy="417520"/>
              </a:xfrm>
              <a:custGeom>
                <a:avLst/>
                <a:gdLst/>
                <a:ahLst/>
                <a:cxnLst/>
                <a:rect l="l" t="t" r="r" b="b"/>
                <a:pathLst>
                  <a:path w="68033" h="127487" extrusionOk="0">
                    <a:moveTo>
                      <a:pt x="25602" y="1"/>
                    </a:moveTo>
                    <a:cubicBezTo>
                      <a:pt x="14703" y="1"/>
                      <a:pt x="4439" y="7441"/>
                      <a:pt x="1883" y="19035"/>
                    </a:cubicBezTo>
                    <a:cubicBezTo>
                      <a:pt x="1227" y="22455"/>
                      <a:pt x="734" y="25910"/>
                      <a:pt x="419" y="29385"/>
                    </a:cubicBezTo>
                    <a:cubicBezTo>
                      <a:pt x="222" y="31603"/>
                      <a:pt x="94" y="33835"/>
                      <a:pt x="35" y="36063"/>
                    </a:cubicBezTo>
                    <a:cubicBezTo>
                      <a:pt x="10" y="36975"/>
                      <a:pt x="0" y="37887"/>
                      <a:pt x="0" y="38798"/>
                    </a:cubicBezTo>
                    <a:cubicBezTo>
                      <a:pt x="0" y="56881"/>
                      <a:pt x="4588" y="73904"/>
                      <a:pt x="12671" y="88749"/>
                    </a:cubicBezTo>
                    <a:lnTo>
                      <a:pt x="12691" y="88739"/>
                    </a:lnTo>
                    <a:cubicBezTo>
                      <a:pt x="13125" y="89537"/>
                      <a:pt x="13568" y="90331"/>
                      <a:pt x="14022" y="91119"/>
                    </a:cubicBezTo>
                    <a:cubicBezTo>
                      <a:pt x="22883" y="106467"/>
                      <a:pt x="35042" y="118709"/>
                      <a:pt x="49088" y="127487"/>
                    </a:cubicBezTo>
                    <a:cubicBezTo>
                      <a:pt x="44716" y="124746"/>
                      <a:pt x="40552" y="121676"/>
                      <a:pt x="36624" y="118320"/>
                    </a:cubicBezTo>
                    <a:cubicBezTo>
                      <a:pt x="23997" y="107507"/>
                      <a:pt x="25796" y="87482"/>
                      <a:pt x="40192" y="79163"/>
                    </a:cubicBezTo>
                    <a:lnTo>
                      <a:pt x="40803" y="78813"/>
                    </a:lnTo>
                    <a:cubicBezTo>
                      <a:pt x="44454" y="76704"/>
                      <a:pt x="48478" y="75683"/>
                      <a:pt x="52488" y="75683"/>
                    </a:cubicBezTo>
                    <a:cubicBezTo>
                      <a:pt x="58037" y="75683"/>
                      <a:pt x="63561" y="77639"/>
                      <a:pt x="68033" y="81376"/>
                    </a:cubicBezTo>
                    <a:cubicBezTo>
                      <a:pt x="63232" y="77255"/>
                      <a:pt x="59166" y="72352"/>
                      <a:pt x="56012" y="66871"/>
                    </a:cubicBezTo>
                    <a:cubicBezTo>
                      <a:pt x="55559" y="66078"/>
                      <a:pt x="55120" y="65279"/>
                      <a:pt x="54706" y="64471"/>
                    </a:cubicBezTo>
                    <a:cubicBezTo>
                      <a:pt x="54642" y="64348"/>
                      <a:pt x="54583" y="64220"/>
                      <a:pt x="54514" y="64096"/>
                    </a:cubicBezTo>
                    <a:cubicBezTo>
                      <a:pt x="54272" y="63618"/>
                      <a:pt x="54041" y="63145"/>
                      <a:pt x="53819" y="62667"/>
                    </a:cubicBezTo>
                    <a:cubicBezTo>
                      <a:pt x="53691" y="62396"/>
                      <a:pt x="53558" y="62115"/>
                      <a:pt x="53435" y="61839"/>
                    </a:cubicBezTo>
                    <a:cubicBezTo>
                      <a:pt x="53164" y="61243"/>
                      <a:pt x="52902" y="60637"/>
                      <a:pt x="52656" y="60035"/>
                    </a:cubicBezTo>
                    <a:cubicBezTo>
                      <a:pt x="52567" y="59823"/>
                      <a:pt x="52488" y="59616"/>
                      <a:pt x="52409" y="59399"/>
                    </a:cubicBezTo>
                    <a:cubicBezTo>
                      <a:pt x="52212" y="58902"/>
                      <a:pt x="52020" y="58404"/>
                      <a:pt x="51843" y="57901"/>
                    </a:cubicBezTo>
                    <a:cubicBezTo>
                      <a:pt x="49305" y="50888"/>
                      <a:pt x="48196" y="43461"/>
                      <a:pt x="48550" y="36058"/>
                    </a:cubicBezTo>
                    <a:cubicBezTo>
                      <a:pt x="48674" y="33525"/>
                      <a:pt x="48964" y="30992"/>
                      <a:pt x="49433" y="28488"/>
                    </a:cubicBezTo>
                    <a:cubicBezTo>
                      <a:pt x="51301" y="18463"/>
                      <a:pt x="46510" y="8365"/>
                      <a:pt x="37683" y="3269"/>
                    </a:cubicBezTo>
                    <a:cubicBezTo>
                      <a:pt x="33812" y="1033"/>
                      <a:pt x="29663" y="1"/>
                      <a:pt x="25602" y="1"/>
                    </a:cubicBezTo>
                    <a:close/>
                  </a:path>
                </a:pathLst>
              </a:custGeom>
              <a:solidFill>
                <a:schemeClr val="accent2">
                  <a:lumMod val="60000"/>
                  <a:lumOff val="40000"/>
                </a:schemeClr>
              </a:solidFill>
              <a:ln w="9525" cap="flat" cmpd="sng">
                <a:noFill/>
                <a:prstDash val="solid"/>
                <a:round/>
                <a:headEnd type="none" w="sm" len="sm"/>
                <a:tailEnd type="none" w="sm" len="sm"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p3d prstMaterial="metal"/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D1D37542-0A63-9B19-1037-838335CCBDA2}"/>
                </a:ext>
              </a:extLst>
            </p:cNvPr>
            <p:cNvSpPr txBox="1"/>
            <p:nvPr/>
          </p:nvSpPr>
          <p:spPr>
            <a:xfrm>
              <a:off x="6145794" y="2300434"/>
              <a:ext cx="1982002" cy="461665"/>
            </a:xfrm>
            <a:prstGeom prst="rect">
              <a:avLst/>
            </a:prstGeom>
            <a:noFill/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p3d prstMaterial="metal">
              <a:bevelT w="88900" h="88900"/>
            </a:sp3d>
          </p:spPr>
          <p:txBody>
            <a:bodyPr wrap="square">
              <a:spAutoFit/>
            </a:bodyPr>
            <a:lstStyle/>
            <a:p>
              <a:pPr algn="ctr" rtl="1">
                <a:defRPr/>
              </a:pPr>
              <a:r>
                <a:rPr lang="en-US" sz="2400" b="1" dirty="0">
                  <a:ea typeface="Yu Gothic UI Semibold" pitchFamily="34" charset="-128"/>
                  <a:cs typeface="Times New Roman" pitchFamily="18" charset="0"/>
                </a:rPr>
                <a:t>Specific</a:t>
              </a:r>
              <a:endParaRPr lang="en-US" sz="1800" b="1" dirty="0">
                <a:ea typeface="Yu Gothic UI Semibold" pitchFamily="34" charset="-128"/>
                <a:cs typeface="Times New Roman" pitchFamily="18" charset="0"/>
              </a:endParaRPr>
            </a:p>
          </p:txBody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B36AAAF7-DB03-1E5D-2177-10B29C8C48A6}"/>
                </a:ext>
              </a:extLst>
            </p:cNvPr>
            <p:cNvSpPr txBox="1"/>
            <p:nvPr/>
          </p:nvSpPr>
          <p:spPr>
            <a:xfrm>
              <a:off x="8146942" y="3278810"/>
              <a:ext cx="1784700" cy="400110"/>
            </a:xfrm>
            <a:prstGeom prst="rect">
              <a:avLst/>
            </a:prstGeom>
            <a:noFill/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p3d prstMaterial="metal">
              <a:bevelT w="88900" h="88900"/>
            </a:sp3d>
          </p:spPr>
          <p:txBody>
            <a:bodyPr wrap="square">
              <a:spAutoFit/>
            </a:bodyPr>
            <a:lstStyle/>
            <a:p>
              <a:pPr algn="ctr" rtl="1" eaLnBrk="1" hangingPunct="1">
                <a:defRPr/>
              </a:pPr>
              <a:endParaRPr lang="ar-SA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ECC0F43B-ECE3-A3DD-1956-B483F14F4E0F}"/>
                </a:ext>
              </a:extLst>
            </p:cNvPr>
            <p:cNvSpPr txBox="1"/>
            <p:nvPr/>
          </p:nvSpPr>
          <p:spPr>
            <a:xfrm>
              <a:off x="6915705" y="4558340"/>
              <a:ext cx="1608653" cy="400110"/>
            </a:xfrm>
            <a:prstGeom prst="rect">
              <a:avLst/>
            </a:prstGeom>
            <a:noFill/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p3d prstMaterial="metal">
              <a:bevelT w="88900" h="88900"/>
            </a:sp3d>
          </p:spPr>
          <p:txBody>
            <a:bodyPr wrap="square">
              <a:spAutoFit/>
            </a:bodyPr>
            <a:lstStyle/>
            <a:p>
              <a:pPr algn="ctr" rtl="1" eaLnBrk="1" hangingPunct="1">
                <a:defRPr/>
              </a:pPr>
              <a:r>
                <a:rPr lang="en-US" sz="2000" b="1" dirty="0">
                  <a:latin typeface="ArialMT"/>
                </a:rPr>
                <a:t>Timely</a:t>
              </a:r>
              <a:endParaRPr lang="fr-FR" sz="2000" b="1" dirty="0">
                <a:latin typeface="ArialMT"/>
              </a:endParaRPr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50B09AEF-4A09-0B77-E45F-AF25936BF87C}"/>
                </a:ext>
              </a:extLst>
            </p:cNvPr>
            <p:cNvSpPr txBox="1"/>
            <p:nvPr/>
          </p:nvSpPr>
          <p:spPr>
            <a:xfrm>
              <a:off x="3227215" y="2496835"/>
              <a:ext cx="1637179" cy="506292"/>
            </a:xfrm>
            <a:prstGeom prst="rect">
              <a:avLst/>
            </a:prstGeom>
            <a:noFill/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p3d prstMaterial="metal">
              <a:bevelT w="88900" h="88900"/>
            </a:sp3d>
          </p:spPr>
          <p:txBody>
            <a:bodyPr wrap="square">
              <a:spAutoFit/>
            </a:bodyPr>
            <a:lstStyle/>
            <a:p>
              <a:pPr marL="114300" lvl="1" algn="just">
                <a:lnSpc>
                  <a:spcPct val="150000"/>
                </a:lnSpc>
                <a:defRPr/>
              </a:pPr>
              <a:r>
                <a:rPr lang="en-US" sz="2000" b="1" dirty="0">
                  <a:ea typeface="Yu Gothic UI Semibold" pitchFamily="34" charset="-128"/>
                  <a:cs typeface="Times New Roman" pitchFamily="18" charset="0"/>
                </a:rPr>
                <a:t>Measurable</a:t>
              </a:r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9970B836-C5AB-142C-6FD6-E8916667310D}"/>
                </a:ext>
              </a:extLst>
            </p:cNvPr>
            <p:cNvSpPr txBox="1"/>
            <p:nvPr/>
          </p:nvSpPr>
          <p:spPr>
            <a:xfrm>
              <a:off x="1920075" y="3592716"/>
              <a:ext cx="1550975" cy="400110"/>
            </a:xfrm>
            <a:prstGeom prst="rect">
              <a:avLst/>
            </a:prstGeom>
            <a:noFill/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p3d prstMaterial="metal">
              <a:bevelT w="88900" h="88900"/>
            </a:sp3d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en-US" sz="2000" b="1" dirty="0">
                  <a:ea typeface="Yu Gothic UI Semibold" pitchFamily="34" charset="-128"/>
                  <a:cs typeface="Times New Roman" pitchFamily="18" charset="0"/>
                </a:rPr>
                <a:t>Achievable</a:t>
              </a:r>
              <a:endParaRPr lang="en-US" sz="1800" b="1" dirty="0">
                <a:ea typeface="Yu Gothic UI Semibold" pitchFamily="34" charset="-128"/>
                <a:cs typeface="Times New Roman" pitchFamily="18" charset="0"/>
              </a:endParaRPr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CCEF5365-076F-5F0B-9B5D-5F773F625C73}"/>
                </a:ext>
              </a:extLst>
            </p:cNvPr>
            <p:cNvSpPr txBox="1"/>
            <p:nvPr/>
          </p:nvSpPr>
          <p:spPr>
            <a:xfrm>
              <a:off x="3469032" y="4667776"/>
              <a:ext cx="2257717" cy="589072"/>
            </a:xfrm>
            <a:prstGeom prst="rect">
              <a:avLst/>
            </a:prstGeom>
            <a:noFill/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p3d prstMaterial="metal">
              <a:bevelT w="88900" h="88900"/>
            </a:sp3d>
          </p:spPr>
          <p:txBody>
            <a:bodyPr wrap="square">
              <a:spAutoFit/>
            </a:bodyPr>
            <a:lstStyle/>
            <a:p>
              <a:pPr marL="114300" lvl="1" algn="ctr">
                <a:lnSpc>
                  <a:spcPct val="150000"/>
                </a:lnSpc>
                <a:defRPr/>
              </a:pPr>
              <a:r>
                <a:rPr lang="en-US" sz="2400" b="1" dirty="0">
                  <a:ea typeface="Yu Gothic UI Semibold" pitchFamily="34" charset="-128"/>
                  <a:cs typeface="Times New Roman" pitchFamily="18" charset="0"/>
                </a:rPr>
                <a:t>Realistic</a:t>
              </a:r>
              <a:endParaRPr lang="en-US" sz="2000" b="1" dirty="0">
                <a:ea typeface="Yu Gothic UI Semibold" pitchFamily="34" charset="-128"/>
                <a:cs typeface="Times New Roman" pitchFamily="18" charset="0"/>
              </a:endParaRPr>
            </a:p>
          </p:txBody>
        </p:sp>
      </p:grpSp>
      <p:sp>
        <p:nvSpPr>
          <p:cNvPr id="56" name="TextBox 55">
            <a:extLst>
              <a:ext uri="{FF2B5EF4-FFF2-40B4-BE49-F238E27FC236}">
                <a16:creationId xmlns:a16="http://schemas.microsoft.com/office/drawing/2014/main" id="{2661CA2A-130D-5181-CF30-FB5190FBE4A4}"/>
              </a:ext>
            </a:extLst>
          </p:cNvPr>
          <p:cNvSpPr txBox="1"/>
          <p:nvPr/>
        </p:nvSpPr>
        <p:spPr>
          <a:xfrm>
            <a:off x="4262809" y="4159624"/>
            <a:ext cx="3088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/>
              <a:t>SMART 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1764760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972"/>
    </mc:Choice>
    <mc:Fallback xmlns="">
      <p:transition spd="slow" advTm="1709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895" y="453798"/>
            <a:ext cx="1041245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38387" y="539599"/>
            <a:ext cx="82397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 Importance &amp; Objectives of </a:t>
            </a:r>
            <a:r>
              <a:rPr lang="en-GB" sz="28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Research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578143" y="-27434"/>
            <a:ext cx="1739076" cy="691286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0CABFB7-3523-56C2-0EB8-57D900AA4847}"/>
              </a:ext>
            </a:extLst>
          </p:cNvPr>
          <p:cNvSpPr txBox="1"/>
          <p:nvPr/>
        </p:nvSpPr>
        <p:spPr>
          <a:xfrm>
            <a:off x="946338" y="1392052"/>
            <a:ext cx="9631805" cy="41996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342900">
              <a:lnSpc>
                <a:spcPct val="200000"/>
              </a:lnSpc>
              <a:defRPr/>
            </a:pPr>
            <a:r>
              <a:rPr lang="en-US" sz="2000" b="1" u="sng" dirty="0">
                <a:solidFill>
                  <a:schemeClr val="accent1"/>
                </a:solidFill>
              </a:rPr>
              <a:t>An example of writing the objectives and importance of the study:</a:t>
            </a:r>
          </a:p>
          <a:p>
            <a:pPr marL="342900" indent="-342900">
              <a:lnSpc>
                <a:spcPct val="200000"/>
              </a:lnSpc>
              <a:defRPr/>
            </a:pPr>
            <a:r>
              <a:rPr lang="en-US" sz="2000" b="1" dirty="0">
                <a:ea typeface="Yu Gothic UI Semibold" pitchFamily="34" charset="-128"/>
                <a:cs typeface="Times New Roman" pitchFamily="18" charset="0"/>
              </a:rPr>
              <a:t>The objectives of the study are as follows:</a:t>
            </a:r>
          </a:p>
          <a:p>
            <a:pPr marL="457200" indent="-457200">
              <a:lnSpc>
                <a:spcPct val="200000"/>
              </a:lnSpc>
              <a:buFont typeface="+mj-lt"/>
              <a:buAutoNum type="arabicPeriod"/>
              <a:defRPr/>
            </a:pPr>
            <a:r>
              <a:rPr lang="en-US" sz="2000" dirty="0">
                <a:ea typeface="Yu Gothic UI Semibold" pitchFamily="34" charset="-128"/>
                <a:cs typeface="Times New Roman" pitchFamily="18" charset="0"/>
              </a:rPr>
              <a:t>To Identify the most important material incentives offered to employees of the Ministry of Education in the Sultanate of Oman.</a:t>
            </a:r>
          </a:p>
          <a:p>
            <a:pPr marL="457200" indent="-457200">
              <a:lnSpc>
                <a:spcPct val="200000"/>
              </a:lnSpc>
              <a:buFont typeface="+mj-lt"/>
              <a:buAutoNum type="arabicPeriod"/>
              <a:defRPr/>
            </a:pPr>
            <a:r>
              <a:rPr lang="en-US" sz="2000" dirty="0">
                <a:ea typeface="Yu Gothic UI Semibold" pitchFamily="34" charset="-128"/>
                <a:cs typeface="Times New Roman" pitchFamily="18" charset="0"/>
              </a:rPr>
              <a:t>To Identify the impact of the material incentives offered to the employees of the Ministry of Education in the Sultanate of Oman.</a:t>
            </a:r>
          </a:p>
          <a:p>
            <a:pPr marL="342900" indent="-342900">
              <a:lnSpc>
                <a:spcPct val="150000"/>
              </a:lnSpc>
              <a:defRPr/>
            </a:pPr>
            <a:endParaRPr lang="en-US" sz="2000" b="1" dirty="0">
              <a:ea typeface="Yu Gothic UI Semibold" pitchFamily="34" charset="-128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1278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972"/>
    </mc:Choice>
    <mc:Fallback xmlns="">
      <p:transition spd="slow" advTm="1709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895" y="453798"/>
            <a:ext cx="1041245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38387" y="539599"/>
            <a:ext cx="82397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 Importance &amp; Objectives of </a:t>
            </a:r>
            <a:r>
              <a:rPr lang="en-GB" sz="28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Research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578143" y="-27434"/>
            <a:ext cx="1739076" cy="691286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0CABFB7-3523-56C2-0EB8-57D900AA4847}"/>
              </a:ext>
            </a:extLst>
          </p:cNvPr>
          <p:cNvSpPr txBox="1"/>
          <p:nvPr/>
        </p:nvSpPr>
        <p:spPr>
          <a:xfrm>
            <a:off x="946338" y="1392052"/>
            <a:ext cx="9631805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342900">
              <a:lnSpc>
                <a:spcPct val="200000"/>
              </a:lnSpc>
              <a:defRPr/>
            </a:pPr>
            <a:r>
              <a:rPr lang="en-US" sz="2000" b="1" u="sng" dirty="0">
                <a:solidFill>
                  <a:schemeClr val="accent1"/>
                </a:solidFill>
              </a:rPr>
              <a:t>An example of writing the objectives of study:</a:t>
            </a:r>
          </a:p>
        </p:txBody>
      </p:sp>
      <p:sp>
        <p:nvSpPr>
          <p:cNvPr id="10" name="Sous-titre 8">
            <a:extLst>
              <a:ext uri="{FF2B5EF4-FFF2-40B4-BE49-F238E27FC236}">
                <a16:creationId xmlns:a16="http://schemas.microsoft.com/office/drawing/2014/main" id="{D56FAC37-B33B-29A9-B899-1C674C6F7B00}"/>
              </a:ext>
            </a:extLst>
          </p:cNvPr>
          <p:cNvSpPr txBox="1">
            <a:spLocks/>
          </p:cNvSpPr>
          <p:nvPr/>
        </p:nvSpPr>
        <p:spPr>
          <a:xfrm>
            <a:off x="1488141" y="2013761"/>
            <a:ext cx="8760019" cy="46434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algn="just" rtl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ar-SA" alt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ما هي أهم الحوافز المادية التي تقدم للعاملين بوزارة التربية والتعليم بسلطنة عمان؟</a:t>
            </a:r>
          </a:p>
          <a:p>
            <a:pPr lvl="1" algn="just" rtl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ar-SA" alt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ما هو اثر الحوافز المادية في تحسين أداء العاملين بوزارة التربية والتعليم بسلطنة عمان؟</a:t>
            </a:r>
            <a:endParaRPr lang="en-US" sz="2000" b="1" dirty="0">
              <a:solidFill>
                <a:srgbClr val="0070C0"/>
              </a:solidFill>
            </a:endParaRPr>
          </a:p>
          <a:p>
            <a:pPr lvl="1" algn="just" rtl="1">
              <a:lnSpc>
                <a:spcPct val="150000"/>
              </a:lnSpc>
              <a:defRPr/>
            </a:pPr>
            <a:r>
              <a:rPr lang="ar-SA" sz="2200" b="1" dirty="0">
                <a:solidFill>
                  <a:srgbClr val="0070C0"/>
                </a:solidFill>
              </a:rPr>
              <a:t>مثال على كتابة أهداف وأهمية الدراسة:</a:t>
            </a:r>
            <a:endParaRPr lang="en-US" sz="2200" b="1" dirty="0">
              <a:solidFill>
                <a:srgbClr val="0070C0"/>
              </a:solidFill>
            </a:endParaRPr>
          </a:p>
          <a:p>
            <a:pPr lvl="1" algn="just" rtl="1">
              <a:lnSpc>
                <a:spcPct val="150000"/>
              </a:lnSpc>
              <a:defRPr/>
            </a:pPr>
            <a:r>
              <a:rPr lang="ar-SA" sz="2200" dirty="0"/>
              <a:t>تتمثل أهداف الدراسة فيما يلي:</a:t>
            </a:r>
          </a:p>
          <a:p>
            <a:pPr marL="800100" lvl="1" indent="-342900" algn="just" rtl="1">
              <a:lnSpc>
                <a:spcPct val="150000"/>
              </a:lnSpc>
              <a:buFontTx/>
              <a:buChar char="-"/>
              <a:defRPr/>
            </a:pPr>
            <a:r>
              <a:rPr lang="ar-SA" sz="2200" dirty="0"/>
              <a:t>التعرف على أهم الحوافز المادية التي تقدم للعاملين بوزارة التربية والتعليم بسلطنة عمان.</a:t>
            </a:r>
          </a:p>
          <a:p>
            <a:pPr marL="800100" lvl="1" indent="-342900" algn="just" rtl="1">
              <a:lnSpc>
                <a:spcPct val="150000"/>
              </a:lnSpc>
              <a:buFontTx/>
              <a:buChar char="-"/>
              <a:defRPr/>
            </a:pPr>
            <a:r>
              <a:rPr lang="ar-SA" sz="2200" dirty="0"/>
              <a:t>التعرف على مدى تأثير الحوافز المادية التي تقدم للعاملين بوزارة التربية والتعليم بسلطنة عمان</a:t>
            </a:r>
            <a:r>
              <a:rPr lang="en-US" sz="2200" dirty="0"/>
              <a:t>.</a:t>
            </a:r>
            <a:endParaRPr lang="ar-SA" sz="2200" b="1" dirty="0">
              <a:solidFill>
                <a:srgbClr val="C00000"/>
              </a:solidFill>
            </a:endParaRPr>
          </a:p>
          <a:p>
            <a:pPr marL="342900" indent="-342900" algn="just" rtl="1">
              <a:lnSpc>
                <a:spcPct val="150000"/>
              </a:lnSpc>
              <a:defRPr/>
            </a:pPr>
            <a:endParaRPr lang="fr-FR" altLang="ar-SA" sz="2200" dirty="0">
              <a:ea typeface="Yu Gothic UI Semibold" pitchFamily="34" charset="-128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5201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972"/>
    </mc:Choice>
    <mc:Fallback xmlns="">
      <p:transition spd="slow" advTm="1709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895" y="453798"/>
            <a:ext cx="1041245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38387" y="539599"/>
            <a:ext cx="82397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 Importance &amp; Objectives of </a:t>
            </a:r>
            <a:r>
              <a:rPr lang="en-GB" sz="28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Research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578143" y="-27434"/>
            <a:ext cx="1739076" cy="691286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0CABFB7-3523-56C2-0EB8-57D900AA4847}"/>
              </a:ext>
            </a:extLst>
          </p:cNvPr>
          <p:cNvSpPr txBox="1"/>
          <p:nvPr/>
        </p:nvSpPr>
        <p:spPr>
          <a:xfrm>
            <a:off x="2069053" y="1719339"/>
            <a:ext cx="8314203" cy="30839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342900">
              <a:lnSpc>
                <a:spcPct val="200000"/>
              </a:lnSpc>
              <a:defRPr/>
            </a:pPr>
            <a:r>
              <a:rPr lang="en-US" sz="2000" b="1" u="sng" dirty="0">
                <a:solidFill>
                  <a:schemeClr val="accent1"/>
                </a:solidFill>
              </a:rPr>
              <a:t>The Importance of the Study:</a:t>
            </a:r>
          </a:p>
          <a:p>
            <a:pPr indent="-342900">
              <a:lnSpc>
                <a:spcPct val="200000"/>
              </a:lnSpc>
              <a:defRPr/>
            </a:pPr>
            <a:r>
              <a:rPr lang="en-US" sz="2000" dirty="0">
                <a:ea typeface="Yu Gothic UI Semibold" pitchFamily="34" charset="-128"/>
                <a:cs typeface="Times New Roman" pitchFamily="18" charset="0"/>
              </a:rPr>
              <a:t>- The importance of the topic compared to other topics.</a:t>
            </a:r>
          </a:p>
          <a:p>
            <a:pPr marL="342900" indent="-342900">
              <a:lnSpc>
                <a:spcPct val="200000"/>
              </a:lnSpc>
              <a:defRPr/>
            </a:pPr>
            <a:r>
              <a:rPr lang="en-US" sz="2000" dirty="0">
                <a:ea typeface="Yu Gothic UI Semibold" pitchFamily="34" charset="-128"/>
                <a:cs typeface="Times New Roman" pitchFamily="18" charset="0"/>
              </a:rPr>
              <a:t>- The importance of research for different segments of society.</a:t>
            </a:r>
          </a:p>
          <a:p>
            <a:pPr marL="342900" indent="-342900">
              <a:lnSpc>
                <a:spcPct val="200000"/>
              </a:lnSpc>
              <a:defRPr/>
            </a:pPr>
            <a:r>
              <a:rPr lang="en-US" sz="2000" dirty="0">
                <a:ea typeface="Yu Gothic UI Semibold" pitchFamily="34" charset="-128"/>
                <a:cs typeface="Times New Roman" pitchFamily="18" charset="0"/>
              </a:rPr>
              <a:t>- Theoretical significance.</a:t>
            </a:r>
          </a:p>
          <a:p>
            <a:pPr marL="342900" indent="-342900">
              <a:lnSpc>
                <a:spcPct val="200000"/>
              </a:lnSpc>
              <a:defRPr/>
            </a:pPr>
            <a:r>
              <a:rPr lang="en-US" sz="2000" dirty="0">
                <a:ea typeface="Yu Gothic UI Semibold" pitchFamily="34" charset="-128"/>
                <a:cs typeface="Times New Roman" pitchFamily="18" charset="0"/>
              </a:rPr>
              <a:t>- Practical importance.</a:t>
            </a:r>
          </a:p>
        </p:txBody>
      </p:sp>
    </p:spTree>
    <p:extLst>
      <p:ext uri="{BB962C8B-B14F-4D97-AF65-F5344CB8AC3E}">
        <p14:creationId xmlns:p14="http://schemas.microsoft.com/office/powerpoint/2010/main" val="1447363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972"/>
    </mc:Choice>
    <mc:Fallback xmlns="">
      <p:transition spd="slow" advTm="1709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895" y="453798"/>
            <a:ext cx="1041245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38387" y="539599"/>
            <a:ext cx="82397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 Objectives &amp; Importance of </a:t>
            </a:r>
            <a:r>
              <a:rPr lang="en-GB" sz="28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Research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578143" y="-27434"/>
            <a:ext cx="1739076" cy="691286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0CABFB7-3523-56C2-0EB8-57D900AA4847}"/>
              </a:ext>
            </a:extLst>
          </p:cNvPr>
          <p:cNvSpPr txBox="1"/>
          <p:nvPr/>
        </p:nvSpPr>
        <p:spPr>
          <a:xfrm>
            <a:off x="1603442" y="1719339"/>
            <a:ext cx="8948903" cy="35840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342900">
              <a:lnSpc>
                <a:spcPct val="200000"/>
              </a:lnSpc>
              <a:defRPr/>
            </a:pPr>
            <a:r>
              <a:rPr lang="en-US" sz="2000" b="1" dirty="0">
                <a:solidFill>
                  <a:schemeClr val="accent1"/>
                </a:solidFill>
                <a:ea typeface="Yu Gothic UI Semibold" pitchFamily="34" charset="-128"/>
                <a:cs typeface="Times New Roman" pitchFamily="18" charset="0"/>
              </a:rPr>
              <a:t>The researcher must take into consideration, when writing the objectives and importance of the research, some points, including:</a:t>
            </a:r>
          </a:p>
          <a:p>
            <a:pPr marL="114300" indent="-457200">
              <a:lnSpc>
                <a:spcPct val="150000"/>
              </a:lnSpc>
              <a:buFont typeface="+mj-lt"/>
              <a:buAutoNum type="arabicPeriod"/>
              <a:defRPr/>
            </a:pPr>
            <a:r>
              <a:rPr lang="en-US" sz="2000" dirty="0">
                <a:ea typeface="Yu Gothic UI Semibold" pitchFamily="34" charset="-128"/>
                <a:cs typeface="Times New Roman" pitchFamily="18" charset="0"/>
              </a:rPr>
              <a:t>Both of them should be related to the research topic.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  <a:defRPr/>
            </a:pPr>
            <a:r>
              <a:rPr lang="en-US" sz="2000" dirty="0">
                <a:ea typeface="Yu Gothic UI Semibold" pitchFamily="34" charset="-128"/>
                <a:cs typeface="Times New Roman" pitchFamily="18" charset="0"/>
              </a:rPr>
              <a:t>To write the objectives of his study first and then its importance.</a:t>
            </a:r>
          </a:p>
          <a:p>
            <a:pPr marL="114300" indent="-457200">
              <a:lnSpc>
                <a:spcPct val="150000"/>
              </a:lnSpc>
              <a:buFont typeface="+mj-lt"/>
              <a:buAutoNum type="arabicPeriod"/>
              <a:defRPr/>
            </a:pPr>
            <a:r>
              <a:rPr lang="en-US" sz="2000" dirty="0">
                <a:ea typeface="Yu Gothic UI Semibold" pitchFamily="34" charset="-128"/>
                <a:cs typeface="Times New Roman" pitchFamily="18" charset="0"/>
              </a:rPr>
              <a:t> Choose expressions that suggest humility when expressing the importance of the study, such as “the current study may be useful in ………” or “the study may be useful in ……….”</a:t>
            </a:r>
          </a:p>
        </p:txBody>
      </p:sp>
    </p:spTree>
    <p:extLst>
      <p:ext uri="{BB962C8B-B14F-4D97-AF65-F5344CB8AC3E}">
        <p14:creationId xmlns:p14="http://schemas.microsoft.com/office/powerpoint/2010/main" val="3739124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972"/>
    </mc:Choice>
    <mc:Fallback xmlns="">
      <p:transition spd="slow" advTm="1709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450735" y="-68364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81742" y="-101602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30850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81742" y="4311334"/>
            <a:ext cx="6714451" cy="2318065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4581790"/>
            <a:ext cx="479319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dirty="0">
                <a:solidFill>
                  <a:schemeClr val="bg1"/>
                </a:solidFill>
                <a:latin typeface="Vladimir Script" panose="03050402040407070305" pitchFamily="66" charset="0"/>
                <a:cs typeface="Tajawal Medium" panose="00000600000000000000" pitchFamily="2" charset="-78"/>
              </a:rPr>
              <a:t>Thank You</a:t>
            </a:r>
          </a:p>
          <a:p>
            <a:r>
              <a:rPr lang="en-US" sz="6600" dirty="0">
                <a:solidFill>
                  <a:schemeClr val="bg1"/>
                </a:solidFill>
                <a:latin typeface="Vladimir Script" panose="03050402040407070305" pitchFamily="66" charset="0"/>
                <a:cs typeface="Tajawal Medium" panose="00000600000000000000" pitchFamily="2" charset="-78"/>
              </a:rPr>
              <a:t>Walid Soliman</a:t>
            </a:r>
            <a:endParaRPr lang="en-US" sz="2800" dirty="0">
              <a:solidFill>
                <a:srgbClr val="FF9518"/>
              </a:solidFill>
              <a:latin typeface="Vladimir Script" panose="03050402040407070305" pitchFamily="66" charset="0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577325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6342"/>
    </mc:Choice>
    <mc:Fallback xmlns="">
      <p:transition spd="slow" advTm="66342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5236</TotalTime>
  <Words>1744</Words>
  <Application>Microsoft Office PowerPoint</Application>
  <PresentationFormat>Widescreen</PresentationFormat>
  <Paragraphs>246</Paragraphs>
  <Slides>28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8" baseType="lpstr">
      <vt:lpstr>Arial</vt:lpstr>
      <vt:lpstr>ArialMT</vt:lpstr>
      <vt:lpstr>Calibri</vt:lpstr>
      <vt:lpstr>Calibri Light</vt:lpstr>
      <vt:lpstr>Tajawal Medium</vt:lpstr>
      <vt:lpstr>Times New Roman</vt:lpstr>
      <vt:lpstr>Verdana</vt:lpstr>
      <vt:lpstr>Vladimir Script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Walid Soliman</cp:lastModifiedBy>
  <cp:revision>92</cp:revision>
  <dcterms:created xsi:type="dcterms:W3CDTF">2021-08-03T13:03:26Z</dcterms:created>
  <dcterms:modified xsi:type="dcterms:W3CDTF">2022-10-19T17:19:24Z</dcterms:modified>
</cp:coreProperties>
</file>