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2"/>
  </p:notesMasterIdLst>
  <p:sldIdLst>
    <p:sldId id="256" r:id="rId2"/>
    <p:sldId id="264" r:id="rId3"/>
    <p:sldId id="263" r:id="rId4"/>
    <p:sldId id="265"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311" r:id="rId21"/>
  </p:sldIdLst>
  <p:sldSz cx="12192000" cy="6858000"/>
  <p:notesSz cx="6858000" cy="9144000"/>
  <p:defaultTextStyle>
    <a:defPPr>
      <a:defRPr lang="ar-P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نمط فاتح 1 - تمييز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snapToGrid="0">
      <p:cViewPr varScale="1">
        <p:scale>
          <a:sx n="68" d="100"/>
          <a:sy n="68" d="100"/>
        </p:scale>
        <p:origin x="7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P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7182305F-6078-4043-B16F-4EFE2CF40212}" type="datetimeFigureOut">
              <a:rPr lang="ar-PS" smtClean="0"/>
              <a:t>16/5/2024</a:t>
            </a:fld>
            <a:endParaRPr lang="ar-P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P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P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P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C5DCA152-B358-4614-96FA-C80224E337B6}" type="slidenum">
              <a:rPr lang="ar-PS" smtClean="0"/>
              <a:t>‹#›</a:t>
            </a:fld>
            <a:endParaRPr lang="ar-PS"/>
          </a:p>
        </p:txBody>
      </p:sp>
    </p:spTree>
    <p:extLst>
      <p:ext uri="{BB962C8B-B14F-4D97-AF65-F5344CB8AC3E}">
        <p14:creationId xmlns:p14="http://schemas.microsoft.com/office/powerpoint/2010/main" val="224064072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7840acf42f_0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7840acf42f_0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1846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0300F9D-5E20-FDD9-622C-03EE6B57C621}"/>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ar-PS"/>
          </a:p>
        </p:txBody>
      </p:sp>
      <p:sp>
        <p:nvSpPr>
          <p:cNvPr id="3" name="عنوان فرعي 2">
            <a:extLst>
              <a:ext uri="{FF2B5EF4-FFF2-40B4-BE49-F238E27FC236}">
                <a16:creationId xmlns:a16="http://schemas.microsoft.com/office/drawing/2014/main" id="{62584ADE-93ED-10F8-6A72-FB23D213C9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ar-PS"/>
          </a:p>
        </p:txBody>
      </p:sp>
      <p:sp>
        <p:nvSpPr>
          <p:cNvPr id="4" name="عنصر نائب للتاريخ 3">
            <a:extLst>
              <a:ext uri="{FF2B5EF4-FFF2-40B4-BE49-F238E27FC236}">
                <a16:creationId xmlns:a16="http://schemas.microsoft.com/office/drawing/2014/main" id="{319CB3AF-9C4F-1470-967A-AB000B454AD8}"/>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5" name="عنصر نائب للتذييل 4">
            <a:extLst>
              <a:ext uri="{FF2B5EF4-FFF2-40B4-BE49-F238E27FC236}">
                <a16:creationId xmlns:a16="http://schemas.microsoft.com/office/drawing/2014/main" id="{D25A0C90-490F-C060-A7FE-16FA9BCFA705}"/>
              </a:ext>
            </a:extLst>
          </p:cNvPr>
          <p:cNvSpPr>
            <a:spLocks noGrp="1"/>
          </p:cNvSpPr>
          <p:nvPr>
            <p:ph type="ftr" sz="quarter" idx="11"/>
          </p:nvPr>
        </p:nvSpPr>
        <p:spPr/>
        <p:txBody>
          <a:bodyPr/>
          <a:lstStyle/>
          <a:p>
            <a:endParaRPr lang="ar-PS"/>
          </a:p>
        </p:txBody>
      </p:sp>
      <p:sp>
        <p:nvSpPr>
          <p:cNvPr id="6" name="عنصر نائب لرقم الشريحة 5">
            <a:extLst>
              <a:ext uri="{FF2B5EF4-FFF2-40B4-BE49-F238E27FC236}">
                <a16:creationId xmlns:a16="http://schemas.microsoft.com/office/drawing/2014/main" id="{DCC75FC1-06D5-95B3-96D5-283F3C50915E}"/>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1080805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7160568-4B65-A40B-298D-96888E0FCEF8}"/>
              </a:ext>
            </a:extLst>
          </p:cNvPr>
          <p:cNvSpPr>
            <a:spLocks noGrp="1"/>
          </p:cNvSpPr>
          <p:nvPr>
            <p:ph type="title"/>
          </p:nvPr>
        </p:nvSpPr>
        <p:spPr/>
        <p:txBody>
          <a:bodyPr/>
          <a:lstStyle/>
          <a:p>
            <a:r>
              <a:rPr lang="ar-SA"/>
              <a:t>انقر لتحرير نمط عنوان الشكل الرئيسي</a:t>
            </a:r>
            <a:endParaRPr lang="ar-PS"/>
          </a:p>
        </p:txBody>
      </p:sp>
      <p:sp>
        <p:nvSpPr>
          <p:cNvPr id="3" name="عنصر نائب للمحتوى 2">
            <a:extLst>
              <a:ext uri="{FF2B5EF4-FFF2-40B4-BE49-F238E27FC236}">
                <a16:creationId xmlns:a16="http://schemas.microsoft.com/office/drawing/2014/main" id="{1E8A2EDC-C912-6852-E4DF-5E3216B98F16}"/>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PS"/>
          </a:p>
        </p:txBody>
      </p:sp>
      <p:sp>
        <p:nvSpPr>
          <p:cNvPr id="4" name="عنصر نائب للتاريخ 3">
            <a:extLst>
              <a:ext uri="{FF2B5EF4-FFF2-40B4-BE49-F238E27FC236}">
                <a16:creationId xmlns:a16="http://schemas.microsoft.com/office/drawing/2014/main" id="{A14C0B9F-9FC1-2575-9BEE-38ABD0D1A48F}"/>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5" name="عنصر نائب للتذييل 4">
            <a:extLst>
              <a:ext uri="{FF2B5EF4-FFF2-40B4-BE49-F238E27FC236}">
                <a16:creationId xmlns:a16="http://schemas.microsoft.com/office/drawing/2014/main" id="{CDCB6C40-AAC8-27C2-6F69-00710F94D826}"/>
              </a:ext>
            </a:extLst>
          </p:cNvPr>
          <p:cNvSpPr>
            <a:spLocks noGrp="1"/>
          </p:cNvSpPr>
          <p:nvPr>
            <p:ph type="ftr" sz="quarter" idx="11"/>
          </p:nvPr>
        </p:nvSpPr>
        <p:spPr/>
        <p:txBody>
          <a:bodyPr/>
          <a:lstStyle/>
          <a:p>
            <a:endParaRPr lang="ar-PS"/>
          </a:p>
        </p:txBody>
      </p:sp>
      <p:sp>
        <p:nvSpPr>
          <p:cNvPr id="6" name="عنصر نائب لرقم الشريحة 5">
            <a:extLst>
              <a:ext uri="{FF2B5EF4-FFF2-40B4-BE49-F238E27FC236}">
                <a16:creationId xmlns:a16="http://schemas.microsoft.com/office/drawing/2014/main" id="{53BC2874-BB8C-4665-F990-E6487ABC5D2E}"/>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3436484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D8CF9C6-F679-9657-B949-400816045D08}"/>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ar-PS"/>
          </a:p>
        </p:txBody>
      </p:sp>
      <p:sp>
        <p:nvSpPr>
          <p:cNvPr id="3" name="عنصر نائب للنص 2">
            <a:extLst>
              <a:ext uri="{FF2B5EF4-FFF2-40B4-BE49-F238E27FC236}">
                <a16:creationId xmlns:a16="http://schemas.microsoft.com/office/drawing/2014/main" id="{F3218702-3A28-5E7A-B13D-C12775F9D1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26133C70-5ADF-0F78-3109-16B3A81B42C7}"/>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5" name="عنصر نائب للتذييل 4">
            <a:extLst>
              <a:ext uri="{FF2B5EF4-FFF2-40B4-BE49-F238E27FC236}">
                <a16:creationId xmlns:a16="http://schemas.microsoft.com/office/drawing/2014/main" id="{EB68E957-8629-6423-6B30-22525F6E07BF}"/>
              </a:ext>
            </a:extLst>
          </p:cNvPr>
          <p:cNvSpPr>
            <a:spLocks noGrp="1"/>
          </p:cNvSpPr>
          <p:nvPr>
            <p:ph type="ftr" sz="quarter" idx="11"/>
          </p:nvPr>
        </p:nvSpPr>
        <p:spPr/>
        <p:txBody>
          <a:bodyPr/>
          <a:lstStyle/>
          <a:p>
            <a:endParaRPr lang="ar-PS"/>
          </a:p>
        </p:txBody>
      </p:sp>
      <p:sp>
        <p:nvSpPr>
          <p:cNvPr id="6" name="عنصر نائب لرقم الشريحة 5">
            <a:extLst>
              <a:ext uri="{FF2B5EF4-FFF2-40B4-BE49-F238E27FC236}">
                <a16:creationId xmlns:a16="http://schemas.microsoft.com/office/drawing/2014/main" id="{F90A6E90-B469-2D43-9CC6-B7C5CD8AA2E8}"/>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1708445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32ABC1-6198-A18D-BE51-B62B6035BF14}"/>
              </a:ext>
            </a:extLst>
          </p:cNvPr>
          <p:cNvSpPr>
            <a:spLocks noGrp="1"/>
          </p:cNvSpPr>
          <p:nvPr>
            <p:ph type="title"/>
          </p:nvPr>
        </p:nvSpPr>
        <p:spPr/>
        <p:txBody>
          <a:bodyPr/>
          <a:lstStyle/>
          <a:p>
            <a:r>
              <a:rPr lang="ar-SA"/>
              <a:t>انقر لتحرير نمط عنوان الشكل الرئيسي</a:t>
            </a:r>
            <a:endParaRPr lang="ar-PS"/>
          </a:p>
        </p:txBody>
      </p:sp>
      <p:sp>
        <p:nvSpPr>
          <p:cNvPr id="3" name="عنصر نائب للمحتوى 2">
            <a:extLst>
              <a:ext uri="{FF2B5EF4-FFF2-40B4-BE49-F238E27FC236}">
                <a16:creationId xmlns:a16="http://schemas.microsoft.com/office/drawing/2014/main" id="{43A842E9-A4B8-73C7-3B9B-42A21E25CBC3}"/>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PS"/>
          </a:p>
        </p:txBody>
      </p:sp>
      <p:sp>
        <p:nvSpPr>
          <p:cNvPr id="4" name="عنصر نائب للمحتوى 3">
            <a:extLst>
              <a:ext uri="{FF2B5EF4-FFF2-40B4-BE49-F238E27FC236}">
                <a16:creationId xmlns:a16="http://schemas.microsoft.com/office/drawing/2014/main" id="{135847CC-B196-AC4F-44DA-24CC42D3A1A5}"/>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PS"/>
          </a:p>
        </p:txBody>
      </p:sp>
      <p:sp>
        <p:nvSpPr>
          <p:cNvPr id="5" name="عنصر نائب للتاريخ 4">
            <a:extLst>
              <a:ext uri="{FF2B5EF4-FFF2-40B4-BE49-F238E27FC236}">
                <a16:creationId xmlns:a16="http://schemas.microsoft.com/office/drawing/2014/main" id="{E7C9B0FD-A7F9-354C-939D-D7C5774476CF}"/>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6" name="عنصر نائب للتذييل 5">
            <a:extLst>
              <a:ext uri="{FF2B5EF4-FFF2-40B4-BE49-F238E27FC236}">
                <a16:creationId xmlns:a16="http://schemas.microsoft.com/office/drawing/2014/main" id="{C2897E01-C5AB-B045-3101-FE57107D5446}"/>
              </a:ext>
            </a:extLst>
          </p:cNvPr>
          <p:cNvSpPr>
            <a:spLocks noGrp="1"/>
          </p:cNvSpPr>
          <p:nvPr>
            <p:ph type="ftr" sz="quarter" idx="11"/>
          </p:nvPr>
        </p:nvSpPr>
        <p:spPr/>
        <p:txBody>
          <a:bodyPr/>
          <a:lstStyle/>
          <a:p>
            <a:endParaRPr lang="ar-PS"/>
          </a:p>
        </p:txBody>
      </p:sp>
      <p:sp>
        <p:nvSpPr>
          <p:cNvPr id="7" name="عنصر نائب لرقم الشريحة 6">
            <a:extLst>
              <a:ext uri="{FF2B5EF4-FFF2-40B4-BE49-F238E27FC236}">
                <a16:creationId xmlns:a16="http://schemas.microsoft.com/office/drawing/2014/main" id="{A376A0D2-52FD-15E9-30E3-4D72029CC4B7}"/>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3783546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CFD44DD-C6B4-F988-6D13-2EBF838CEB08}"/>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ar-PS"/>
          </a:p>
        </p:txBody>
      </p:sp>
      <p:sp>
        <p:nvSpPr>
          <p:cNvPr id="3" name="عنصر نائب للنص 2">
            <a:extLst>
              <a:ext uri="{FF2B5EF4-FFF2-40B4-BE49-F238E27FC236}">
                <a16:creationId xmlns:a16="http://schemas.microsoft.com/office/drawing/2014/main" id="{62822290-2567-8538-3DB6-E790869313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F81E1A1B-B205-6BA7-9955-08B3288F5F5B}"/>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PS"/>
          </a:p>
        </p:txBody>
      </p:sp>
      <p:sp>
        <p:nvSpPr>
          <p:cNvPr id="5" name="عنصر نائب للنص 4">
            <a:extLst>
              <a:ext uri="{FF2B5EF4-FFF2-40B4-BE49-F238E27FC236}">
                <a16:creationId xmlns:a16="http://schemas.microsoft.com/office/drawing/2014/main" id="{191AC093-513E-D229-04FF-1C7B15566F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ED3CDC68-F11E-5A55-3558-619E17696F98}"/>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PS"/>
          </a:p>
        </p:txBody>
      </p:sp>
      <p:sp>
        <p:nvSpPr>
          <p:cNvPr id="7" name="عنصر نائب للتاريخ 6">
            <a:extLst>
              <a:ext uri="{FF2B5EF4-FFF2-40B4-BE49-F238E27FC236}">
                <a16:creationId xmlns:a16="http://schemas.microsoft.com/office/drawing/2014/main" id="{047C9EF3-14DA-FEB0-28A7-F99E89631B1F}"/>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8" name="عنصر نائب للتذييل 7">
            <a:extLst>
              <a:ext uri="{FF2B5EF4-FFF2-40B4-BE49-F238E27FC236}">
                <a16:creationId xmlns:a16="http://schemas.microsoft.com/office/drawing/2014/main" id="{F373D6DF-B69D-DDD8-1FE5-6C998B06661F}"/>
              </a:ext>
            </a:extLst>
          </p:cNvPr>
          <p:cNvSpPr>
            <a:spLocks noGrp="1"/>
          </p:cNvSpPr>
          <p:nvPr>
            <p:ph type="ftr" sz="quarter" idx="11"/>
          </p:nvPr>
        </p:nvSpPr>
        <p:spPr/>
        <p:txBody>
          <a:bodyPr/>
          <a:lstStyle/>
          <a:p>
            <a:endParaRPr lang="ar-PS"/>
          </a:p>
        </p:txBody>
      </p:sp>
      <p:sp>
        <p:nvSpPr>
          <p:cNvPr id="9" name="عنصر نائب لرقم الشريحة 8">
            <a:extLst>
              <a:ext uri="{FF2B5EF4-FFF2-40B4-BE49-F238E27FC236}">
                <a16:creationId xmlns:a16="http://schemas.microsoft.com/office/drawing/2014/main" id="{A445007E-8967-8972-EFB5-88D170707368}"/>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3065064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0EF1C97-A90A-F86B-1BBA-9B29751D9BBF}"/>
              </a:ext>
            </a:extLst>
          </p:cNvPr>
          <p:cNvSpPr>
            <a:spLocks noGrp="1"/>
          </p:cNvSpPr>
          <p:nvPr>
            <p:ph type="title"/>
          </p:nvPr>
        </p:nvSpPr>
        <p:spPr/>
        <p:txBody>
          <a:bodyPr/>
          <a:lstStyle/>
          <a:p>
            <a:r>
              <a:rPr lang="ar-SA"/>
              <a:t>انقر لتحرير نمط عنوان الشكل الرئيسي</a:t>
            </a:r>
            <a:endParaRPr lang="ar-PS"/>
          </a:p>
        </p:txBody>
      </p:sp>
      <p:sp>
        <p:nvSpPr>
          <p:cNvPr id="3" name="عنصر نائب للتاريخ 2">
            <a:extLst>
              <a:ext uri="{FF2B5EF4-FFF2-40B4-BE49-F238E27FC236}">
                <a16:creationId xmlns:a16="http://schemas.microsoft.com/office/drawing/2014/main" id="{2ED9A51D-9106-3951-A44D-BB81AC1CB2F3}"/>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4" name="عنصر نائب للتذييل 3">
            <a:extLst>
              <a:ext uri="{FF2B5EF4-FFF2-40B4-BE49-F238E27FC236}">
                <a16:creationId xmlns:a16="http://schemas.microsoft.com/office/drawing/2014/main" id="{FB542956-8593-F6A7-9168-90ACB4D3F6FE}"/>
              </a:ext>
            </a:extLst>
          </p:cNvPr>
          <p:cNvSpPr>
            <a:spLocks noGrp="1"/>
          </p:cNvSpPr>
          <p:nvPr>
            <p:ph type="ftr" sz="quarter" idx="11"/>
          </p:nvPr>
        </p:nvSpPr>
        <p:spPr/>
        <p:txBody>
          <a:bodyPr/>
          <a:lstStyle/>
          <a:p>
            <a:endParaRPr lang="ar-PS"/>
          </a:p>
        </p:txBody>
      </p:sp>
      <p:sp>
        <p:nvSpPr>
          <p:cNvPr id="5" name="عنصر نائب لرقم الشريحة 4">
            <a:extLst>
              <a:ext uri="{FF2B5EF4-FFF2-40B4-BE49-F238E27FC236}">
                <a16:creationId xmlns:a16="http://schemas.microsoft.com/office/drawing/2014/main" id="{0A6D846A-9E4E-B47A-6B17-9840BCD2E527}"/>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854219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2992C91B-1817-989F-9DA7-6C295F1CB3DD}"/>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3" name="عنصر نائب للتذييل 2">
            <a:extLst>
              <a:ext uri="{FF2B5EF4-FFF2-40B4-BE49-F238E27FC236}">
                <a16:creationId xmlns:a16="http://schemas.microsoft.com/office/drawing/2014/main" id="{634FEBF0-2529-7C98-28A6-23CA67E0838C}"/>
              </a:ext>
            </a:extLst>
          </p:cNvPr>
          <p:cNvSpPr>
            <a:spLocks noGrp="1"/>
          </p:cNvSpPr>
          <p:nvPr>
            <p:ph type="ftr" sz="quarter" idx="11"/>
          </p:nvPr>
        </p:nvSpPr>
        <p:spPr/>
        <p:txBody>
          <a:bodyPr/>
          <a:lstStyle/>
          <a:p>
            <a:endParaRPr lang="ar-PS"/>
          </a:p>
        </p:txBody>
      </p:sp>
      <p:sp>
        <p:nvSpPr>
          <p:cNvPr id="4" name="عنصر نائب لرقم الشريحة 3">
            <a:extLst>
              <a:ext uri="{FF2B5EF4-FFF2-40B4-BE49-F238E27FC236}">
                <a16:creationId xmlns:a16="http://schemas.microsoft.com/office/drawing/2014/main" id="{D8D5AB26-B950-57B4-C584-83BC90218208}"/>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1801217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9BD7051-3BA5-47B1-0F86-77784B2B24AF}"/>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ar-PS"/>
          </a:p>
        </p:txBody>
      </p:sp>
      <p:sp>
        <p:nvSpPr>
          <p:cNvPr id="3" name="عنصر نائب للمحتوى 2">
            <a:extLst>
              <a:ext uri="{FF2B5EF4-FFF2-40B4-BE49-F238E27FC236}">
                <a16:creationId xmlns:a16="http://schemas.microsoft.com/office/drawing/2014/main" id="{A550B595-0CA6-30B9-7F9D-6EC588E710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PS"/>
          </a:p>
        </p:txBody>
      </p:sp>
      <p:sp>
        <p:nvSpPr>
          <p:cNvPr id="4" name="عنصر نائب للنص 3">
            <a:extLst>
              <a:ext uri="{FF2B5EF4-FFF2-40B4-BE49-F238E27FC236}">
                <a16:creationId xmlns:a16="http://schemas.microsoft.com/office/drawing/2014/main" id="{F45472FB-E6A0-0C6A-3D02-7F60684829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9FB55DF2-9F13-48D7-8235-290E45726643}"/>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6" name="عنصر نائب للتذييل 5">
            <a:extLst>
              <a:ext uri="{FF2B5EF4-FFF2-40B4-BE49-F238E27FC236}">
                <a16:creationId xmlns:a16="http://schemas.microsoft.com/office/drawing/2014/main" id="{B7BD5E33-ACC7-53C6-9D23-5A3151F4B3B3}"/>
              </a:ext>
            </a:extLst>
          </p:cNvPr>
          <p:cNvSpPr>
            <a:spLocks noGrp="1"/>
          </p:cNvSpPr>
          <p:nvPr>
            <p:ph type="ftr" sz="quarter" idx="11"/>
          </p:nvPr>
        </p:nvSpPr>
        <p:spPr/>
        <p:txBody>
          <a:bodyPr/>
          <a:lstStyle/>
          <a:p>
            <a:endParaRPr lang="ar-PS"/>
          </a:p>
        </p:txBody>
      </p:sp>
      <p:sp>
        <p:nvSpPr>
          <p:cNvPr id="7" name="عنصر نائب لرقم الشريحة 6">
            <a:extLst>
              <a:ext uri="{FF2B5EF4-FFF2-40B4-BE49-F238E27FC236}">
                <a16:creationId xmlns:a16="http://schemas.microsoft.com/office/drawing/2014/main" id="{C6796A47-63EA-FF74-565E-E5C8E2E0613C}"/>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3196295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38312F6-698D-309B-1181-403D744835B7}"/>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ar-PS"/>
          </a:p>
        </p:txBody>
      </p:sp>
      <p:sp>
        <p:nvSpPr>
          <p:cNvPr id="3" name="عنصر نائب للصورة 2">
            <a:extLst>
              <a:ext uri="{FF2B5EF4-FFF2-40B4-BE49-F238E27FC236}">
                <a16:creationId xmlns:a16="http://schemas.microsoft.com/office/drawing/2014/main" id="{3AF5BD75-8663-450D-95B7-E5E572D50F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PS"/>
          </a:p>
        </p:txBody>
      </p:sp>
      <p:sp>
        <p:nvSpPr>
          <p:cNvPr id="4" name="عنصر نائب للنص 3">
            <a:extLst>
              <a:ext uri="{FF2B5EF4-FFF2-40B4-BE49-F238E27FC236}">
                <a16:creationId xmlns:a16="http://schemas.microsoft.com/office/drawing/2014/main" id="{560A277D-158A-B2E6-B66F-DD4348650E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B4266D5F-4C69-6818-90A3-69190A2256BB}"/>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6" name="عنصر نائب للتذييل 5">
            <a:extLst>
              <a:ext uri="{FF2B5EF4-FFF2-40B4-BE49-F238E27FC236}">
                <a16:creationId xmlns:a16="http://schemas.microsoft.com/office/drawing/2014/main" id="{93F4C7FA-CD1B-66D9-0D5C-CE808FAD72E3}"/>
              </a:ext>
            </a:extLst>
          </p:cNvPr>
          <p:cNvSpPr>
            <a:spLocks noGrp="1"/>
          </p:cNvSpPr>
          <p:nvPr>
            <p:ph type="ftr" sz="quarter" idx="11"/>
          </p:nvPr>
        </p:nvSpPr>
        <p:spPr/>
        <p:txBody>
          <a:bodyPr/>
          <a:lstStyle/>
          <a:p>
            <a:endParaRPr lang="ar-PS"/>
          </a:p>
        </p:txBody>
      </p:sp>
      <p:sp>
        <p:nvSpPr>
          <p:cNvPr id="7" name="عنصر نائب لرقم الشريحة 6">
            <a:extLst>
              <a:ext uri="{FF2B5EF4-FFF2-40B4-BE49-F238E27FC236}">
                <a16:creationId xmlns:a16="http://schemas.microsoft.com/office/drawing/2014/main" id="{787C0439-6A90-6458-4B3A-C621533FE583}"/>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2924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055ADCD-9B3A-93B8-5961-42F99F9DC0AD}"/>
              </a:ext>
            </a:extLst>
          </p:cNvPr>
          <p:cNvSpPr>
            <a:spLocks noGrp="1"/>
          </p:cNvSpPr>
          <p:nvPr>
            <p:ph type="title"/>
          </p:nvPr>
        </p:nvSpPr>
        <p:spPr/>
        <p:txBody>
          <a:bodyPr/>
          <a:lstStyle/>
          <a:p>
            <a:r>
              <a:rPr lang="ar-SA"/>
              <a:t>انقر لتحرير نمط عنوان الشكل الرئيسي</a:t>
            </a:r>
            <a:endParaRPr lang="ar-PS"/>
          </a:p>
        </p:txBody>
      </p:sp>
      <p:sp>
        <p:nvSpPr>
          <p:cNvPr id="3" name="عنصر نائب للعنوان العمودي 2">
            <a:extLst>
              <a:ext uri="{FF2B5EF4-FFF2-40B4-BE49-F238E27FC236}">
                <a16:creationId xmlns:a16="http://schemas.microsoft.com/office/drawing/2014/main" id="{A0FBB425-DE25-6B69-773F-5568FF7A5D57}"/>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PS"/>
          </a:p>
        </p:txBody>
      </p:sp>
      <p:sp>
        <p:nvSpPr>
          <p:cNvPr id="4" name="عنصر نائب للتاريخ 3">
            <a:extLst>
              <a:ext uri="{FF2B5EF4-FFF2-40B4-BE49-F238E27FC236}">
                <a16:creationId xmlns:a16="http://schemas.microsoft.com/office/drawing/2014/main" id="{474F91A1-811D-A687-65B5-7CBA2EA73314}"/>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5" name="عنصر نائب للتذييل 4">
            <a:extLst>
              <a:ext uri="{FF2B5EF4-FFF2-40B4-BE49-F238E27FC236}">
                <a16:creationId xmlns:a16="http://schemas.microsoft.com/office/drawing/2014/main" id="{2F369AC5-D9C1-C21F-693B-65B4961FAC05}"/>
              </a:ext>
            </a:extLst>
          </p:cNvPr>
          <p:cNvSpPr>
            <a:spLocks noGrp="1"/>
          </p:cNvSpPr>
          <p:nvPr>
            <p:ph type="ftr" sz="quarter" idx="11"/>
          </p:nvPr>
        </p:nvSpPr>
        <p:spPr/>
        <p:txBody>
          <a:bodyPr/>
          <a:lstStyle/>
          <a:p>
            <a:endParaRPr lang="ar-PS"/>
          </a:p>
        </p:txBody>
      </p:sp>
      <p:sp>
        <p:nvSpPr>
          <p:cNvPr id="6" name="عنصر نائب لرقم الشريحة 5">
            <a:extLst>
              <a:ext uri="{FF2B5EF4-FFF2-40B4-BE49-F238E27FC236}">
                <a16:creationId xmlns:a16="http://schemas.microsoft.com/office/drawing/2014/main" id="{762C4C08-3483-05E9-EB9A-A7795270253F}"/>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1391994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376E01C5-9267-D72F-9953-CF754A329725}"/>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ar-PS"/>
          </a:p>
        </p:txBody>
      </p:sp>
      <p:sp>
        <p:nvSpPr>
          <p:cNvPr id="3" name="عنصر نائب للعنوان العمودي 2">
            <a:extLst>
              <a:ext uri="{FF2B5EF4-FFF2-40B4-BE49-F238E27FC236}">
                <a16:creationId xmlns:a16="http://schemas.microsoft.com/office/drawing/2014/main" id="{7150F7C2-4D2A-5B9E-B962-E0A72E225155}"/>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PS"/>
          </a:p>
        </p:txBody>
      </p:sp>
      <p:sp>
        <p:nvSpPr>
          <p:cNvPr id="4" name="عنصر نائب للتاريخ 3">
            <a:extLst>
              <a:ext uri="{FF2B5EF4-FFF2-40B4-BE49-F238E27FC236}">
                <a16:creationId xmlns:a16="http://schemas.microsoft.com/office/drawing/2014/main" id="{822EF01D-9FF0-2D4F-415C-C6713095497F}"/>
              </a:ext>
            </a:extLst>
          </p:cNvPr>
          <p:cNvSpPr>
            <a:spLocks noGrp="1"/>
          </p:cNvSpPr>
          <p:nvPr>
            <p:ph type="dt" sz="half" idx="10"/>
          </p:nvPr>
        </p:nvSpPr>
        <p:spPr/>
        <p:txBody>
          <a:bodyPr/>
          <a:lstStyle/>
          <a:p>
            <a:fld id="{1FBC011C-3DAC-4B16-9FBB-F528ABEC3F46}" type="datetimeFigureOut">
              <a:rPr lang="ar-PS" smtClean="0"/>
              <a:t>16/5/2024</a:t>
            </a:fld>
            <a:endParaRPr lang="ar-PS"/>
          </a:p>
        </p:txBody>
      </p:sp>
      <p:sp>
        <p:nvSpPr>
          <p:cNvPr id="5" name="عنصر نائب للتذييل 4">
            <a:extLst>
              <a:ext uri="{FF2B5EF4-FFF2-40B4-BE49-F238E27FC236}">
                <a16:creationId xmlns:a16="http://schemas.microsoft.com/office/drawing/2014/main" id="{C8D89C06-0077-B0E5-F000-D1DA9081D62C}"/>
              </a:ext>
            </a:extLst>
          </p:cNvPr>
          <p:cNvSpPr>
            <a:spLocks noGrp="1"/>
          </p:cNvSpPr>
          <p:nvPr>
            <p:ph type="ftr" sz="quarter" idx="11"/>
          </p:nvPr>
        </p:nvSpPr>
        <p:spPr/>
        <p:txBody>
          <a:bodyPr/>
          <a:lstStyle/>
          <a:p>
            <a:endParaRPr lang="ar-PS"/>
          </a:p>
        </p:txBody>
      </p:sp>
      <p:sp>
        <p:nvSpPr>
          <p:cNvPr id="6" name="عنصر نائب لرقم الشريحة 5">
            <a:extLst>
              <a:ext uri="{FF2B5EF4-FFF2-40B4-BE49-F238E27FC236}">
                <a16:creationId xmlns:a16="http://schemas.microsoft.com/office/drawing/2014/main" id="{AA0B8175-0487-EF6F-6906-43A493BB2981}"/>
              </a:ext>
            </a:extLst>
          </p:cNvPr>
          <p:cNvSpPr>
            <a:spLocks noGrp="1"/>
          </p:cNvSpPr>
          <p:nvPr>
            <p:ph type="sldNum" sz="quarter" idx="12"/>
          </p:nvPr>
        </p:nvSpPr>
        <p:spPr/>
        <p:txBody>
          <a:bodyPr/>
          <a:lstStyle/>
          <a:p>
            <a:fld id="{66E8CC16-50EC-4E2F-BD59-EE73FE83AAEA}" type="slidenum">
              <a:rPr lang="ar-PS" smtClean="0"/>
              <a:t>‹#›</a:t>
            </a:fld>
            <a:endParaRPr lang="ar-PS"/>
          </a:p>
        </p:txBody>
      </p:sp>
    </p:spTree>
    <p:extLst>
      <p:ext uri="{BB962C8B-B14F-4D97-AF65-F5344CB8AC3E}">
        <p14:creationId xmlns:p14="http://schemas.microsoft.com/office/powerpoint/2010/main" val="2147350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54F5832E-AE9B-116A-817E-2490CC8E28A4}"/>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endParaRPr lang="ar-PS"/>
          </a:p>
        </p:txBody>
      </p:sp>
      <p:sp>
        <p:nvSpPr>
          <p:cNvPr id="3" name="عنصر نائب للنص 2">
            <a:extLst>
              <a:ext uri="{FF2B5EF4-FFF2-40B4-BE49-F238E27FC236}">
                <a16:creationId xmlns:a16="http://schemas.microsoft.com/office/drawing/2014/main" id="{0DC58748-4C50-4260-7E85-F02C787B21AC}"/>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PS"/>
          </a:p>
        </p:txBody>
      </p:sp>
      <p:sp>
        <p:nvSpPr>
          <p:cNvPr id="4" name="عنصر نائب للتاريخ 3">
            <a:extLst>
              <a:ext uri="{FF2B5EF4-FFF2-40B4-BE49-F238E27FC236}">
                <a16:creationId xmlns:a16="http://schemas.microsoft.com/office/drawing/2014/main" id="{A5E2E69E-A5A8-5B06-C6E4-D85632EC7E0D}"/>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FBC011C-3DAC-4B16-9FBB-F528ABEC3F46}" type="datetimeFigureOut">
              <a:rPr lang="ar-PS" smtClean="0"/>
              <a:t>16/5/2024</a:t>
            </a:fld>
            <a:endParaRPr lang="ar-PS"/>
          </a:p>
        </p:txBody>
      </p:sp>
      <p:sp>
        <p:nvSpPr>
          <p:cNvPr id="5" name="عنصر نائب للتذييل 4">
            <a:extLst>
              <a:ext uri="{FF2B5EF4-FFF2-40B4-BE49-F238E27FC236}">
                <a16:creationId xmlns:a16="http://schemas.microsoft.com/office/drawing/2014/main" id="{EA0AD5F6-9F8B-9BE2-ECDB-38529207A8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PS"/>
          </a:p>
        </p:txBody>
      </p:sp>
      <p:sp>
        <p:nvSpPr>
          <p:cNvPr id="6" name="عنصر نائب لرقم الشريحة 5">
            <a:extLst>
              <a:ext uri="{FF2B5EF4-FFF2-40B4-BE49-F238E27FC236}">
                <a16:creationId xmlns:a16="http://schemas.microsoft.com/office/drawing/2014/main" id="{A96F1385-5618-FB3D-A1E0-D3201874DAFC}"/>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66E8CC16-50EC-4E2F-BD59-EE73FE83AAEA}" type="slidenum">
              <a:rPr lang="ar-PS" smtClean="0"/>
              <a:t>‹#›</a:t>
            </a:fld>
            <a:endParaRPr lang="ar-PS"/>
          </a:p>
        </p:txBody>
      </p:sp>
    </p:spTree>
    <p:extLst>
      <p:ext uri="{BB962C8B-B14F-4D97-AF65-F5344CB8AC3E}">
        <p14:creationId xmlns:p14="http://schemas.microsoft.com/office/powerpoint/2010/main" val="2983995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P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microsoft.com/office/2007/relationships/hdphoto" Target="../media/hdphoto2.wdp"/><Relationship Id="rId5" Type="http://schemas.openxmlformats.org/officeDocument/2006/relationships/image" Target="../media/image8.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a:extLst>
              <a:ext uri="{FF2B5EF4-FFF2-40B4-BE49-F238E27FC236}">
                <a16:creationId xmlns:a16="http://schemas.microsoft.com/office/drawing/2014/main" id="{60410CFE-0611-A19A-C84D-5C5C8BA10354}"/>
              </a:ext>
            </a:extLst>
          </p:cNvPr>
          <p:cNvSpPr/>
          <p:nvPr/>
        </p:nvSpPr>
        <p:spPr>
          <a:xfrm>
            <a:off x="0" y="2344339"/>
            <a:ext cx="12192000" cy="1933731"/>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2" name="عنوان 1">
            <a:extLst>
              <a:ext uri="{FF2B5EF4-FFF2-40B4-BE49-F238E27FC236}">
                <a16:creationId xmlns:a16="http://schemas.microsoft.com/office/drawing/2014/main" id="{B59D3576-14A3-795F-FA5A-56894E9A84D1}"/>
              </a:ext>
            </a:extLst>
          </p:cNvPr>
          <p:cNvSpPr>
            <a:spLocks noGrp="1"/>
          </p:cNvSpPr>
          <p:nvPr>
            <p:ph type="ctrTitle"/>
          </p:nvPr>
        </p:nvSpPr>
        <p:spPr>
          <a:xfrm>
            <a:off x="1004341" y="2344339"/>
            <a:ext cx="10183318" cy="1786094"/>
          </a:xfrm>
        </p:spPr>
        <p:txBody>
          <a:bodyPr>
            <a:normAutofit/>
          </a:bodyPr>
          <a:lstStyle/>
          <a:p>
            <a:r>
              <a:rPr lang="en-US" b="1" dirty="0"/>
              <a:t>Presenting Quantitative Thesis</a:t>
            </a:r>
            <a:endParaRPr lang="ar-PS" b="1" dirty="0"/>
          </a:p>
        </p:txBody>
      </p:sp>
      <p:sp>
        <p:nvSpPr>
          <p:cNvPr id="3" name="عنوان فرعي 2">
            <a:extLst>
              <a:ext uri="{FF2B5EF4-FFF2-40B4-BE49-F238E27FC236}">
                <a16:creationId xmlns:a16="http://schemas.microsoft.com/office/drawing/2014/main" id="{97046BD0-0499-0333-1636-975A31E7DB93}"/>
              </a:ext>
            </a:extLst>
          </p:cNvPr>
          <p:cNvSpPr>
            <a:spLocks noGrp="1"/>
          </p:cNvSpPr>
          <p:nvPr>
            <p:ph type="subTitle" idx="1"/>
          </p:nvPr>
        </p:nvSpPr>
        <p:spPr>
          <a:xfrm>
            <a:off x="1344118" y="4587417"/>
            <a:ext cx="9144000" cy="682944"/>
          </a:xfrm>
        </p:spPr>
        <p:txBody>
          <a:bodyPr/>
          <a:lstStyle/>
          <a:p>
            <a:r>
              <a:rPr lang="en-US" b="1" dirty="0"/>
              <a:t>By Mohammed A. Al Jarousha</a:t>
            </a:r>
            <a:endParaRPr lang="ar-PS" b="1" dirty="0"/>
          </a:p>
        </p:txBody>
      </p:sp>
      <p:pic>
        <p:nvPicPr>
          <p:cNvPr id="1026" name="Picture 2">
            <a:extLst>
              <a:ext uri="{FF2B5EF4-FFF2-40B4-BE49-F238E27FC236}">
                <a16:creationId xmlns:a16="http://schemas.microsoft.com/office/drawing/2014/main" id="{0DD61394-6351-C7E6-39B1-103A2C3704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828" y="317856"/>
            <a:ext cx="2857500" cy="1524000"/>
          </a:xfrm>
          <a:prstGeom prst="rect">
            <a:avLst/>
          </a:prstGeom>
          <a:noFill/>
          <a:extLst>
            <a:ext uri="{909E8E84-426E-40DD-AFC4-6F175D3DCCD1}">
              <a14:hiddenFill xmlns:a14="http://schemas.microsoft.com/office/drawing/2010/main">
                <a:solidFill>
                  <a:srgbClr val="FFFFFF"/>
                </a:solidFill>
              </a14:hiddenFill>
            </a:ext>
          </a:extLst>
        </p:spPr>
      </p:pic>
      <p:sp>
        <p:nvSpPr>
          <p:cNvPr id="6" name="مربع نص 5">
            <a:extLst>
              <a:ext uri="{FF2B5EF4-FFF2-40B4-BE49-F238E27FC236}">
                <a16:creationId xmlns:a16="http://schemas.microsoft.com/office/drawing/2014/main" id="{E8646CA2-D561-2FB9-A515-985CFCDCF881}"/>
              </a:ext>
            </a:extLst>
          </p:cNvPr>
          <p:cNvSpPr txBox="1"/>
          <p:nvPr/>
        </p:nvSpPr>
        <p:spPr>
          <a:xfrm>
            <a:off x="7487586" y="756690"/>
            <a:ext cx="4069830" cy="646331"/>
          </a:xfrm>
          <a:prstGeom prst="rect">
            <a:avLst/>
          </a:prstGeom>
          <a:noFill/>
        </p:spPr>
        <p:txBody>
          <a:bodyPr wrap="square">
            <a:spAutoFit/>
          </a:bodyPr>
          <a:lstStyle/>
          <a:p>
            <a:pPr algn="ctr"/>
            <a:r>
              <a:rPr lang="en-US" b="1" dirty="0"/>
              <a:t>School of Social Sciences </a:t>
            </a:r>
          </a:p>
          <a:p>
            <a:pPr algn="ctr"/>
            <a:r>
              <a:rPr lang="en-US" b="1" dirty="0"/>
              <a:t>PhD Program in Business Administration </a:t>
            </a:r>
          </a:p>
        </p:txBody>
      </p:sp>
      <p:sp>
        <p:nvSpPr>
          <p:cNvPr id="10" name="مربع نص 9">
            <a:extLst>
              <a:ext uri="{FF2B5EF4-FFF2-40B4-BE49-F238E27FC236}">
                <a16:creationId xmlns:a16="http://schemas.microsoft.com/office/drawing/2014/main" id="{4E92D32A-68FF-AC25-6CED-226918B9CD66}"/>
              </a:ext>
            </a:extLst>
          </p:cNvPr>
          <p:cNvSpPr txBox="1"/>
          <p:nvPr/>
        </p:nvSpPr>
        <p:spPr>
          <a:xfrm>
            <a:off x="1922488" y="5270361"/>
            <a:ext cx="7987259" cy="987963"/>
          </a:xfrm>
          <a:prstGeom prst="rect">
            <a:avLst/>
          </a:prstGeom>
          <a:noFill/>
        </p:spPr>
        <p:txBody>
          <a:bodyPr wrap="square">
            <a:spAutoFit/>
          </a:bodyPr>
          <a:lstStyle/>
          <a:p>
            <a:pPr algn="ctr">
              <a:lnSpc>
                <a:spcPct val="90000"/>
              </a:lnSpc>
              <a:spcBef>
                <a:spcPts val="1000"/>
              </a:spcBef>
              <a:spcAft>
                <a:spcPts val="800"/>
              </a:spcAft>
            </a:pPr>
            <a:r>
              <a:rPr lang="en-US" sz="2400" b="1" dirty="0"/>
              <a:t>Instructor: </a:t>
            </a:r>
            <a:r>
              <a:rPr lang="en-US" sz="2400" b="1" dirty="0" err="1"/>
              <a:t>Doç</a:t>
            </a:r>
            <a:r>
              <a:rPr lang="en-US" sz="2400" b="1" dirty="0"/>
              <a:t>. Dr. Evrim </a:t>
            </a:r>
            <a:r>
              <a:rPr lang="en-US" sz="2400" b="1" dirty="0" err="1"/>
              <a:t>İldem</a:t>
            </a:r>
            <a:r>
              <a:rPr lang="en-US" sz="2400" b="1" dirty="0"/>
              <a:t> DEVELİ</a:t>
            </a:r>
          </a:p>
          <a:p>
            <a:pPr algn="ctr">
              <a:lnSpc>
                <a:spcPct val="90000"/>
              </a:lnSpc>
              <a:spcBef>
                <a:spcPts val="1000"/>
              </a:spcBef>
              <a:spcAft>
                <a:spcPts val="800"/>
              </a:spcAft>
            </a:pPr>
            <a:r>
              <a:rPr lang="en-US" sz="2400" b="1" dirty="0"/>
              <a:t>Course Name: SBE608– Seminar</a:t>
            </a:r>
          </a:p>
        </p:txBody>
      </p:sp>
    </p:spTree>
    <p:extLst>
      <p:ext uri="{BB962C8B-B14F-4D97-AF65-F5344CB8AC3E}">
        <p14:creationId xmlns:p14="http://schemas.microsoft.com/office/powerpoint/2010/main" val="3919169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D2D82DA9-E686-2A72-A4C2-60FEDF4B459E}"/>
              </a:ext>
            </a:extLst>
          </p:cNvPr>
          <p:cNvSpPr>
            <a:spLocks noGrp="1"/>
          </p:cNvSpPr>
          <p:nvPr>
            <p:ph idx="1"/>
          </p:nvPr>
        </p:nvSpPr>
        <p:spPr>
          <a:xfrm>
            <a:off x="194603" y="1497633"/>
            <a:ext cx="11802793" cy="4563928"/>
          </a:xfrm>
        </p:spPr>
        <p:txBody>
          <a:bodyPr>
            <a:noAutofit/>
          </a:bodyPr>
          <a:lstStyle/>
          <a:p>
            <a:pPr algn="just" rtl="0">
              <a:lnSpc>
                <a:spcPct val="115000"/>
              </a:lnSpc>
              <a:spcAft>
                <a:spcPts val="800"/>
              </a:spcAft>
            </a:pPr>
            <a:r>
              <a:rPr lang="en-US" sz="2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Title of </a:t>
            </a:r>
            <a:r>
              <a:rPr lang="en-US" sz="2400" b="1"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rPr>
              <a:t>dissertation</a:t>
            </a:r>
            <a:r>
              <a:rPr lang="en-US" sz="2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 </a:t>
            </a:r>
            <a:r>
              <a:rPr lang="en-US" sz="24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 </a:t>
            </a:r>
          </a:p>
          <a:p>
            <a:pPr marL="0" indent="0" algn="just" rtl="0">
              <a:lnSpc>
                <a:spcPct val="115000"/>
              </a:lnSpc>
              <a:spcAft>
                <a:spcPts val="800"/>
              </a:spcAft>
              <a:buNone/>
            </a:pPr>
            <a:r>
              <a:rPr lang="en-US" sz="24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"Role of R&amp;D and Innovation Policies in the Development of R&amp;D and Innovation Approaches and Skills of SME’s: Malatya First and Second Organized Industrial Zones and Malatya </a:t>
            </a:r>
            <a:r>
              <a:rPr lang="en-US" sz="2400" kern="100" dirty="0" err="1">
                <a:solidFill>
                  <a:srgbClr val="0D0D0D"/>
                </a:solidFill>
                <a:effectLst/>
                <a:latin typeface="Times New Roman" panose="02020603050405020304" pitchFamily="18" charset="0"/>
                <a:ea typeface="Calibri" panose="020F0502020204030204" pitchFamily="34" charset="0"/>
                <a:cs typeface="Arial" panose="020B0604020202020204" pitchFamily="34" charset="0"/>
              </a:rPr>
              <a:t>Technocity</a:t>
            </a:r>
            <a:r>
              <a:rPr lang="en-US" sz="24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indent="0" algn="just" rtl="0">
              <a:lnSpc>
                <a:spcPct val="100000"/>
              </a:lnSpc>
              <a:spcAft>
                <a:spcPts val="800"/>
              </a:spcAft>
              <a:buNone/>
            </a:pPr>
            <a:r>
              <a:rPr lang="en-US" sz="2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Researcher: Taha Yasin ÖLMEZTOPRAK</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a:p>
            <a:pPr marL="0" indent="0" algn="just" rtl="0">
              <a:lnSpc>
                <a:spcPct val="100000"/>
              </a:lnSpc>
              <a:spcAft>
                <a:spcPts val="800"/>
              </a:spcAft>
              <a:buNone/>
            </a:pPr>
            <a:r>
              <a:rPr lang="en-US" sz="2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Supervisor: Prof. Dr. Nilay ALUFTEKİN SAKARYA</a:t>
            </a:r>
          </a:p>
          <a:p>
            <a:pPr algn="l">
              <a:lnSpc>
                <a:spcPct val="100000"/>
              </a:lnSpc>
            </a:pPr>
            <a:r>
              <a:rPr lang="en-US" sz="2400" b="1" kern="100" dirty="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Citation : </a:t>
            </a:r>
            <a:r>
              <a:rPr lang="en-US" sz="2400" b="1" kern="100" dirty="0" err="1">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rPr>
              <a:t>Ölmeztoprak</a:t>
            </a:r>
            <a:r>
              <a:rPr lang="en-US" sz="2400" b="1" kern="1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rPr>
              <a:t>, T. (2023). </a:t>
            </a:r>
            <a:r>
              <a:rPr lang="en-US" sz="2400" b="1" i="1"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rPr>
              <a:t>Role of R&amp;D and Innovation Policies In The Development of R&amp;D And Innovation Approaches And Skills Of </a:t>
            </a:r>
            <a:r>
              <a:rPr lang="en-US" sz="2400" b="1" i="1" u="none" strike="noStrike" dirty="0" err="1">
                <a:solidFill>
                  <a:schemeClr val="tx1">
                    <a:lumMod val="95000"/>
                    <a:lumOff val="5000"/>
                  </a:schemeClr>
                </a:solidFill>
                <a:effectLst/>
                <a:latin typeface="Times New Roman" panose="02020603050405020304" pitchFamily="18" charset="0"/>
                <a:cs typeface="Times New Roman" panose="02020603050405020304" pitchFamily="18" charset="0"/>
              </a:rPr>
              <a:t>Sme's</a:t>
            </a:r>
            <a:r>
              <a:rPr lang="en-US" sz="2400" b="1" i="1"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rPr>
              <a:t>: </a:t>
            </a:r>
            <a:r>
              <a:rPr lang="en-US" sz="2400" b="1" i="1" u="none" strike="noStrike" dirty="0" err="1">
                <a:solidFill>
                  <a:schemeClr val="tx1">
                    <a:lumMod val="95000"/>
                    <a:lumOff val="5000"/>
                  </a:schemeClr>
                </a:solidFill>
                <a:effectLst/>
                <a:latin typeface="Times New Roman" panose="02020603050405020304" pitchFamily="18" charset="0"/>
                <a:cs typeface="Times New Roman" panose="02020603050405020304" pitchFamily="18" charset="0"/>
              </a:rPr>
              <a:t>Maltya</a:t>
            </a:r>
            <a:r>
              <a:rPr lang="en-US" sz="2400" b="1" i="1"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rPr>
              <a:t> First And Second Organized Industrial Zones And Malatya </a:t>
            </a:r>
            <a:r>
              <a:rPr lang="en-US" sz="2400" b="1" i="1" u="none" strike="noStrike" dirty="0" err="1">
                <a:solidFill>
                  <a:schemeClr val="tx1">
                    <a:lumMod val="95000"/>
                    <a:lumOff val="5000"/>
                  </a:schemeClr>
                </a:solidFill>
                <a:effectLst/>
                <a:latin typeface="Times New Roman" panose="02020603050405020304" pitchFamily="18" charset="0"/>
                <a:cs typeface="Times New Roman" panose="02020603050405020304" pitchFamily="18" charset="0"/>
              </a:rPr>
              <a:t>Technocity</a:t>
            </a:r>
            <a:r>
              <a:rPr lang="en-US" sz="2400" b="1" i="1"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rPr>
              <a:t>, </a:t>
            </a:r>
            <a:r>
              <a:rPr lang="en-US" sz="2400" b="1"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rPr>
              <a:t>Doctoral dissertation, </a:t>
            </a:r>
            <a:r>
              <a:rPr lang="en-US" sz="2400" b="1"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b="1"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rPr>
              <a:t>nkara Yildirim </a:t>
            </a:r>
            <a:r>
              <a:rPr lang="en-US" sz="2400" b="1" u="none" strike="noStrike" dirty="0" err="1">
                <a:solidFill>
                  <a:schemeClr val="tx1">
                    <a:lumMod val="95000"/>
                    <a:lumOff val="5000"/>
                  </a:schemeClr>
                </a:solidFill>
                <a:effectLst/>
                <a:latin typeface="Times New Roman" panose="02020603050405020304" pitchFamily="18" charset="0"/>
                <a:cs typeface="Times New Roman" panose="02020603050405020304" pitchFamily="18" charset="0"/>
              </a:rPr>
              <a:t>Beyazit</a:t>
            </a:r>
            <a:r>
              <a:rPr lang="en-US" sz="2400" b="1"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rPr>
              <a:t> University. </a:t>
            </a:r>
          </a:p>
        </p:txBody>
      </p:sp>
      <p:sp>
        <p:nvSpPr>
          <p:cNvPr id="5" name="مستطيل 4">
            <a:extLst>
              <a:ext uri="{FF2B5EF4-FFF2-40B4-BE49-F238E27FC236}">
                <a16:creationId xmlns:a16="http://schemas.microsoft.com/office/drawing/2014/main" id="{ECD73907-A44A-5CD4-F5AB-EB2FE61AA141}"/>
              </a:ext>
            </a:extLst>
          </p:cNvPr>
          <p:cNvSpPr/>
          <p:nvPr/>
        </p:nvSpPr>
        <p:spPr>
          <a:xfrm>
            <a:off x="0" y="0"/>
            <a:ext cx="12192000" cy="1350498"/>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6" name="عنوان 1">
            <a:extLst>
              <a:ext uri="{FF2B5EF4-FFF2-40B4-BE49-F238E27FC236}">
                <a16:creationId xmlns:a16="http://schemas.microsoft.com/office/drawing/2014/main" id="{9960F670-8699-E2AF-EA44-D55D9A1CE2BC}"/>
              </a:ext>
            </a:extLst>
          </p:cNvPr>
          <p:cNvSpPr txBox="1">
            <a:spLocks/>
          </p:cNvSpPr>
          <p:nvPr/>
        </p:nvSpPr>
        <p:spPr>
          <a:xfrm>
            <a:off x="1004341" y="0"/>
            <a:ext cx="10183318" cy="1026942"/>
          </a:xfrm>
          <a:prstGeom prst="rect">
            <a:avLst/>
          </a:prstGeom>
        </p:spPr>
        <p:txBody>
          <a:bodyPr vert="horz" lIns="91440" tIns="45720" rIns="91440" bIns="45720" rtlCol="1" anchor="ctr">
            <a:normAutofit fontScale="975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l" rtl="0"/>
            <a:r>
              <a:rPr lang="en-US" b="1" dirty="0"/>
              <a:t>Research information </a:t>
            </a:r>
            <a:endParaRPr lang="ar-PS" b="1" dirty="0"/>
          </a:p>
        </p:txBody>
      </p:sp>
    </p:spTree>
    <p:extLst>
      <p:ext uri="{BB962C8B-B14F-4D97-AF65-F5344CB8AC3E}">
        <p14:creationId xmlns:p14="http://schemas.microsoft.com/office/powerpoint/2010/main" val="2518049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365760" y="1448972"/>
            <a:ext cx="11718387" cy="4853354"/>
          </a:xfrm>
        </p:spPr>
        <p:txBody>
          <a:bodyPr>
            <a:noAutofit/>
          </a:bodyPr>
          <a:lstStyle/>
          <a:p>
            <a:pPr marL="0" indent="0" algn="l" rtl="0">
              <a:lnSpc>
                <a:spcPct val="150000"/>
              </a:lnSpc>
              <a:buNone/>
            </a:pPr>
            <a:r>
              <a:rPr lang="en-US" sz="2400" i="0" dirty="0">
                <a:solidFill>
                  <a:schemeClr val="tx1">
                    <a:lumMod val="95000"/>
                    <a:lumOff val="5000"/>
                  </a:schemeClr>
                </a:solidFill>
                <a:effectLst/>
              </a:rPr>
              <a:t>The main aim of this research is to analyze the effect of state supports on product and process innovation capabilities of SMEs and the moderator role of R&amp;D capacities of companies. </a:t>
            </a:r>
          </a:p>
          <a:p>
            <a:pPr marL="0" indent="0" algn="l" rtl="0">
              <a:lnSpc>
                <a:spcPct val="150000"/>
              </a:lnSpc>
              <a:buNone/>
            </a:pPr>
            <a:r>
              <a:rPr lang="en-US" sz="2400" i="0" dirty="0">
                <a:solidFill>
                  <a:schemeClr val="tx1">
                    <a:lumMod val="95000"/>
                    <a:lumOff val="5000"/>
                  </a:schemeClr>
                </a:solidFill>
                <a:effectLst/>
              </a:rPr>
              <a:t>The data was collected by online and face to face survey methods to SMEs operating in First and Second Organized Industry Zones of Malatya and Malatya </a:t>
            </a:r>
            <a:r>
              <a:rPr lang="en-US" sz="2400" i="0" dirty="0" err="1">
                <a:solidFill>
                  <a:schemeClr val="tx1">
                    <a:lumMod val="95000"/>
                    <a:lumOff val="5000"/>
                  </a:schemeClr>
                </a:solidFill>
                <a:effectLst/>
              </a:rPr>
              <a:t>Technocity</a:t>
            </a:r>
            <a:r>
              <a:rPr lang="en-US" sz="2400" i="0" dirty="0">
                <a:solidFill>
                  <a:schemeClr val="tx1">
                    <a:lumMod val="95000"/>
                    <a:lumOff val="5000"/>
                  </a:schemeClr>
                </a:solidFill>
                <a:effectLst/>
              </a:rPr>
              <a:t>. For this purpose, 90 surveys have been carried out to companies and the results have been analyzed.</a:t>
            </a:r>
          </a:p>
          <a:p>
            <a:pPr marL="0" indent="0" algn="l" rtl="0">
              <a:lnSpc>
                <a:spcPct val="150000"/>
              </a:lnSpc>
              <a:buNone/>
            </a:pPr>
            <a:r>
              <a:rPr lang="en-US" sz="2400" i="0" dirty="0">
                <a:solidFill>
                  <a:schemeClr val="tx1">
                    <a:lumMod val="95000"/>
                    <a:lumOff val="5000"/>
                  </a:schemeClr>
                </a:solidFill>
                <a:effectLst/>
              </a:rPr>
              <a:t>According to the hypotheses test results, it is seen that state supports have significant effect on innovation, but R&amp;D does not have a moderator role in this relationship.</a:t>
            </a: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Article Abstract</a:t>
            </a:r>
          </a:p>
        </p:txBody>
      </p:sp>
    </p:spTree>
    <p:extLst>
      <p:ext uri="{BB962C8B-B14F-4D97-AF65-F5344CB8AC3E}">
        <p14:creationId xmlns:p14="http://schemas.microsoft.com/office/powerpoint/2010/main" val="2473338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365761" y="1800665"/>
            <a:ext cx="6288257" cy="4853354"/>
          </a:xfrm>
        </p:spPr>
        <p:txBody>
          <a:bodyPr>
            <a:noAutofit/>
          </a:bodyPr>
          <a:lstStyle/>
          <a:p>
            <a:pPr marL="342900" lvl="0" indent="-342900" algn="just" rtl="0">
              <a:lnSpc>
                <a:spcPct val="115000"/>
              </a:lnSpc>
              <a:spcAft>
                <a:spcPts val="800"/>
              </a:spcAft>
              <a:buFont typeface="Times New Roman" panose="02020603050405020304" pitchFamily="18" charset="0"/>
              <a:buChar char="-"/>
            </a:pPr>
            <a:r>
              <a:rPr lang="en-US" sz="2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Independent variable</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0">
              <a:lnSpc>
                <a:spcPct val="115000"/>
              </a:lnSpc>
              <a:spcAft>
                <a:spcPts val="800"/>
              </a:spcAft>
              <a:buFont typeface="Courier New" panose="02070309020205020404" pitchFamily="49" charset="0"/>
              <a:buChar char="o"/>
            </a:pPr>
            <a:r>
              <a:rPr lang="en-US"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The Support of the State</a:t>
            </a:r>
            <a:endParaRPr lang="en-US"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0">
              <a:lnSpc>
                <a:spcPct val="115000"/>
              </a:lnSpc>
              <a:spcAft>
                <a:spcPts val="800"/>
              </a:spcAft>
              <a:buFont typeface="Wingdings" panose="05000000000000000000" pitchFamily="2" charset="2"/>
              <a:buChar char=""/>
            </a:pPr>
            <a:r>
              <a:rPr lang="en-US" sz="2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Having Knowledge</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0">
              <a:lnSpc>
                <a:spcPct val="115000"/>
              </a:lnSpc>
              <a:spcAft>
                <a:spcPts val="800"/>
              </a:spcAft>
              <a:buFont typeface="Wingdings" panose="05000000000000000000" pitchFamily="2" charset="2"/>
              <a:buChar char=""/>
            </a:pPr>
            <a:r>
              <a:rPr lang="en-US" sz="2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Following the Developments</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0">
              <a:lnSpc>
                <a:spcPct val="115000"/>
              </a:lnSpc>
              <a:spcAft>
                <a:spcPts val="800"/>
              </a:spcAft>
              <a:buFont typeface="Wingdings" panose="05000000000000000000" pitchFamily="2" charset="2"/>
              <a:buChar char=""/>
            </a:pPr>
            <a:r>
              <a:rPr lang="en-US" sz="2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Specialist employment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0">
              <a:lnSpc>
                <a:spcPct val="115000"/>
              </a:lnSpc>
              <a:spcAft>
                <a:spcPts val="800"/>
              </a:spcAft>
              <a:buFont typeface="Wingdings" panose="05000000000000000000" pitchFamily="2" charset="2"/>
              <a:buChar char=""/>
            </a:pPr>
            <a:r>
              <a:rPr lang="en-US" sz="2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Getting Help</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75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lvl="0" algn="just" rtl="0">
              <a:lnSpc>
                <a:spcPct val="115000"/>
              </a:lnSpc>
              <a:spcAft>
                <a:spcPts val="800"/>
              </a:spcAft>
            </a:pPr>
            <a:r>
              <a:rPr lang="en-US" sz="4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Study variables:</a:t>
            </a:r>
            <a:endParaRPr lang="en-US" sz="3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مربع نص 5">
            <a:extLst>
              <a:ext uri="{FF2B5EF4-FFF2-40B4-BE49-F238E27FC236}">
                <a16:creationId xmlns:a16="http://schemas.microsoft.com/office/drawing/2014/main" id="{F3DC77E7-14D1-0DE4-2A90-462EF00622F2}"/>
              </a:ext>
            </a:extLst>
          </p:cNvPr>
          <p:cNvSpPr txBox="1"/>
          <p:nvPr/>
        </p:nvSpPr>
        <p:spPr>
          <a:xfrm>
            <a:off x="5739618" y="1765495"/>
            <a:ext cx="6086621" cy="3544368"/>
          </a:xfrm>
          <a:prstGeom prst="rect">
            <a:avLst/>
          </a:prstGeom>
          <a:noFill/>
        </p:spPr>
        <p:txBody>
          <a:bodyPr wrap="square">
            <a:spAutoFit/>
          </a:bodyPr>
          <a:lstStyle/>
          <a:p>
            <a:pPr marL="342900" lvl="0" indent="-342900" algn="just" rtl="0">
              <a:lnSpc>
                <a:spcPct val="115000"/>
              </a:lnSpc>
              <a:spcAft>
                <a:spcPts val="800"/>
              </a:spcAft>
              <a:buFont typeface="Times New Roman" panose="02020603050405020304" pitchFamily="18" charset="0"/>
              <a:buChar char="-"/>
            </a:pPr>
            <a:r>
              <a:rPr lang="en-US" sz="2400" b="1" kern="100" dirty="0">
                <a:solidFill>
                  <a:srgbClr val="0D0D0D"/>
                </a:solidFill>
                <a:latin typeface="Times New Roman" panose="02020603050405020304" pitchFamily="18" charset="0"/>
                <a:cs typeface="Arial" panose="020B0604020202020204" pitchFamily="34" charset="0"/>
              </a:rPr>
              <a:t>Dependent variable</a:t>
            </a:r>
          </a:p>
          <a:p>
            <a:pPr marL="742950" lvl="1" indent="-285750" algn="just" rtl="0">
              <a:lnSpc>
                <a:spcPct val="115000"/>
              </a:lnSpc>
              <a:spcAft>
                <a:spcPts val="800"/>
              </a:spcAft>
              <a:buFont typeface="Courier New" panose="02070309020205020404" pitchFamily="49" charset="0"/>
              <a:buChar char="o"/>
            </a:pPr>
            <a:r>
              <a:rPr lang="en-US" sz="2400" b="1" kern="100" dirty="0">
                <a:solidFill>
                  <a:srgbClr val="0D0D0D"/>
                </a:solidFill>
                <a:latin typeface="Times New Roman" panose="02020603050405020304" pitchFamily="18" charset="0"/>
                <a:cs typeface="Arial" panose="020B0604020202020204" pitchFamily="34" charset="0"/>
              </a:rPr>
              <a:t>Innovation</a:t>
            </a:r>
          </a:p>
          <a:p>
            <a:pPr marL="1143000" lvl="2" indent="-228600" algn="just" rtl="0">
              <a:lnSpc>
                <a:spcPct val="115000"/>
              </a:lnSpc>
              <a:spcAft>
                <a:spcPts val="800"/>
              </a:spcAft>
              <a:buFont typeface="Wingdings" panose="05000000000000000000" pitchFamily="2" charset="2"/>
              <a:buChar char=""/>
            </a:pPr>
            <a:r>
              <a:rPr lang="en-US" sz="2400" b="1" kern="100" dirty="0">
                <a:solidFill>
                  <a:srgbClr val="0D0D0D"/>
                </a:solidFill>
                <a:latin typeface="Times New Roman" panose="02020603050405020304" pitchFamily="18" charset="0"/>
                <a:cs typeface="Arial" panose="020B0604020202020204" pitchFamily="34" charset="0"/>
              </a:rPr>
              <a:t>Product Innovation </a:t>
            </a:r>
          </a:p>
          <a:p>
            <a:pPr marL="1143000" lvl="2" indent="-228600" algn="just" rtl="0">
              <a:lnSpc>
                <a:spcPct val="115000"/>
              </a:lnSpc>
              <a:spcAft>
                <a:spcPts val="800"/>
              </a:spcAft>
              <a:buFont typeface="Wingdings" panose="05000000000000000000" pitchFamily="2" charset="2"/>
              <a:buChar char=""/>
            </a:pPr>
            <a:r>
              <a:rPr lang="en-US" sz="2400" b="1" kern="100" dirty="0">
                <a:solidFill>
                  <a:srgbClr val="0D0D0D"/>
                </a:solidFill>
                <a:latin typeface="Times New Roman" panose="02020603050405020304" pitchFamily="18" charset="0"/>
                <a:cs typeface="Arial" panose="020B0604020202020204" pitchFamily="34" charset="0"/>
              </a:rPr>
              <a:t>Process Innovation</a:t>
            </a:r>
          </a:p>
          <a:p>
            <a:pPr marL="342900" lvl="0" indent="-342900" algn="just" rtl="0">
              <a:lnSpc>
                <a:spcPct val="115000"/>
              </a:lnSpc>
              <a:spcAft>
                <a:spcPts val="800"/>
              </a:spcAft>
              <a:buFont typeface="Times New Roman" panose="02020603050405020304" pitchFamily="18" charset="0"/>
              <a:buChar char="-"/>
            </a:pPr>
            <a:r>
              <a:rPr lang="en-US" sz="2400" b="1" kern="100" dirty="0">
                <a:solidFill>
                  <a:srgbClr val="0D0D0D"/>
                </a:solidFill>
                <a:latin typeface="Times New Roman" panose="02020603050405020304" pitchFamily="18" charset="0"/>
                <a:cs typeface="Arial" panose="020B0604020202020204" pitchFamily="34" charset="0"/>
              </a:rPr>
              <a:t>Moderating variable</a:t>
            </a:r>
          </a:p>
          <a:p>
            <a:pPr marL="742950" lvl="1" indent="-285750" algn="just" rtl="0">
              <a:lnSpc>
                <a:spcPct val="115000"/>
              </a:lnSpc>
              <a:spcAft>
                <a:spcPts val="800"/>
              </a:spcAft>
              <a:buFont typeface="Courier New" panose="02070309020205020404" pitchFamily="49" charset="0"/>
              <a:buChar char="o"/>
            </a:pPr>
            <a:r>
              <a:rPr lang="en-US" sz="2400" b="1" kern="100" dirty="0">
                <a:solidFill>
                  <a:srgbClr val="0D0D0D"/>
                </a:solidFill>
                <a:latin typeface="Times New Roman" panose="02020603050405020304" pitchFamily="18" charset="0"/>
                <a:cs typeface="Arial" panose="020B0604020202020204" pitchFamily="34" charset="0"/>
              </a:rPr>
              <a:t>Research and Development (R&amp;D) Capacity</a:t>
            </a:r>
          </a:p>
        </p:txBody>
      </p:sp>
    </p:spTree>
    <p:extLst>
      <p:ext uri="{BB962C8B-B14F-4D97-AF65-F5344CB8AC3E}">
        <p14:creationId xmlns:p14="http://schemas.microsoft.com/office/powerpoint/2010/main" val="1811224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75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lvl="0" algn="just" rtl="0">
              <a:lnSpc>
                <a:spcPct val="115000"/>
              </a:lnSpc>
              <a:spcAft>
                <a:spcPts val="800"/>
              </a:spcAft>
            </a:pPr>
            <a:r>
              <a:rPr lang="en-US" sz="4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Study Model:</a:t>
            </a:r>
            <a:endParaRPr lang="en-US" sz="36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صورة 7">
            <a:extLst>
              <a:ext uri="{FF2B5EF4-FFF2-40B4-BE49-F238E27FC236}">
                <a16:creationId xmlns:a16="http://schemas.microsoft.com/office/drawing/2014/main" id="{EC577254-9C63-FB3E-9B88-48444107F8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74690" y="1854767"/>
            <a:ext cx="9642619" cy="4799252"/>
          </a:xfrm>
          <a:prstGeom prst="rect">
            <a:avLst/>
          </a:prstGeom>
          <a:noFill/>
          <a:ln>
            <a:solidFill>
              <a:schemeClr val="tx1"/>
            </a:solidFill>
          </a:ln>
        </p:spPr>
      </p:pic>
    </p:spTree>
    <p:extLst>
      <p:ext uri="{BB962C8B-B14F-4D97-AF65-F5344CB8AC3E}">
        <p14:creationId xmlns:p14="http://schemas.microsoft.com/office/powerpoint/2010/main" val="2922461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182880" y="1456006"/>
            <a:ext cx="11826239" cy="4853354"/>
          </a:xfrm>
        </p:spPr>
        <p:txBody>
          <a:bodyPr>
            <a:noAutofit/>
          </a:bodyPr>
          <a:lstStyle/>
          <a:p>
            <a:pPr marL="342900" lvl="0" indent="-342900" algn="just" rtl="0">
              <a:lnSpc>
                <a:spcPct val="115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H1a: There is a positive and meaningful relationship between the company’s having knowledge status and product innovation.</a:t>
            </a:r>
          </a:p>
          <a:p>
            <a:pPr marL="342900" lvl="0" indent="-342900" algn="just" rtl="0">
              <a:lnSpc>
                <a:spcPct val="115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H1b: There is a positive and meaningful relationship between the company’s having knowledge status and process innovation.</a:t>
            </a:r>
          </a:p>
          <a:p>
            <a:pPr marL="342900" lvl="0" indent="-342900" algn="just" rtl="0">
              <a:lnSpc>
                <a:spcPct val="115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H2a: There is a positive and meaningful relationship between the company’s following the development status and product innovation.</a:t>
            </a:r>
          </a:p>
          <a:p>
            <a:pPr marL="342900" lvl="0" indent="-342900" algn="just" rtl="0">
              <a:lnSpc>
                <a:spcPct val="115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H2b: There is a positive and meaningful relationship between the company’s following the development status and process innovation.</a:t>
            </a:r>
          </a:p>
          <a:p>
            <a:pPr marL="342900" lvl="0" indent="-342900" algn="just" rtl="0">
              <a:lnSpc>
                <a:spcPct val="115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H3a: There is a positive and meaningful relationship between the company’s getting help status and product innovation.</a:t>
            </a:r>
          </a:p>
          <a:p>
            <a:pPr marL="342900" lvl="0" indent="-342900" algn="just" rtl="0">
              <a:lnSpc>
                <a:spcPct val="115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H3b: There is a positive and meaningful relationship between the company’s getting help status and process innovation.</a:t>
            </a: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75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lvl="0" algn="just" rtl="0">
              <a:lnSpc>
                <a:spcPct val="115000"/>
              </a:lnSpc>
              <a:spcAft>
                <a:spcPts val="800"/>
              </a:spcAft>
            </a:pPr>
            <a:r>
              <a:rPr lang="en-US" sz="4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Study Hypothesis:</a:t>
            </a:r>
          </a:p>
        </p:txBody>
      </p:sp>
    </p:spTree>
    <p:extLst>
      <p:ext uri="{BB962C8B-B14F-4D97-AF65-F5344CB8AC3E}">
        <p14:creationId xmlns:p14="http://schemas.microsoft.com/office/powerpoint/2010/main" val="4038931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112542" y="1456006"/>
            <a:ext cx="12079458" cy="4853354"/>
          </a:xfrm>
        </p:spPr>
        <p:txBody>
          <a:bodyPr>
            <a:noAutofit/>
          </a:bodyPr>
          <a:lstStyle/>
          <a:p>
            <a:pPr marL="342900" lvl="0" indent="-342900" algn="just" rtl="0">
              <a:lnSpc>
                <a:spcPct val="100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H4a: There is a positive and meaningful relationship between the company’s specialist employment status and product innovation.</a:t>
            </a:r>
          </a:p>
          <a:p>
            <a:pPr marL="342900" lvl="0" indent="-342900" algn="just" rtl="0">
              <a:lnSpc>
                <a:spcPct val="100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H4b: There is a positive and meaningful relationship between the company’s specialist employment status and process innovation.</a:t>
            </a:r>
          </a:p>
          <a:p>
            <a:pPr marL="342900" lvl="0" indent="-342900" algn="just" rtl="0">
              <a:lnSpc>
                <a:spcPct val="100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H5a: There is a positive and meaningful relationship between the company’s R&amp;D capacity and product innovation.</a:t>
            </a:r>
          </a:p>
          <a:p>
            <a:pPr marL="342900" lvl="0" indent="-342900" algn="just" rtl="0">
              <a:lnSpc>
                <a:spcPct val="100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H5b: There is a positive and meaningful relationship between the company’s R&amp;D capacity and process innovation.</a:t>
            </a:r>
          </a:p>
          <a:p>
            <a:pPr marL="342900" lvl="0" indent="-342900" algn="just" rtl="0">
              <a:lnSpc>
                <a:spcPct val="100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H6: If the R&amp;D capacity of a company increases, the relationship between the following developments and innovation becomes stronger.</a:t>
            </a:r>
          </a:p>
          <a:p>
            <a:pPr marL="342900" lvl="0" indent="-342900" algn="just" rtl="0">
              <a:lnSpc>
                <a:spcPct val="100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H7: If the R&amp;D capacity of a company increases, the relationship between having knowledge and innovation becomes stronger.</a:t>
            </a:r>
          </a:p>
          <a:p>
            <a:pPr marL="342900" lvl="0" indent="-342900" algn="just" rtl="0">
              <a:lnSpc>
                <a:spcPct val="100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H8: If the R&amp;D capacity of a company increases, the relationship between getting help and innovation becomes stronger.</a:t>
            </a:r>
          </a:p>
          <a:p>
            <a:pPr marL="342900" lvl="0" indent="-342900" algn="just" rtl="0">
              <a:lnSpc>
                <a:spcPct val="100000"/>
              </a:lnSpc>
              <a:spcAft>
                <a:spcPts val="800"/>
              </a:spcAft>
              <a:buFont typeface="Times New Roman" panose="02020603050405020304" pitchFamily="18" charset="0"/>
              <a:buChar char="-"/>
            </a:pPr>
            <a:r>
              <a:rPr lang="en-US" sz="1800"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H9: If the R&amp;D capacity of a company increases, the relationship between the specialist employment and innovation becomes stronger</a:t>
            </a: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75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lvl="0" algn="just" rtl="0">
              <a:lnSpc>
                <a:spcPct val="115000"/>
              </a:lnSpc>
              <a:spcAft>
                <a:spcPts val="800"/>
              </a:spcAft>
            </a:pPr>
            <a:r>
              <a:rPr lang="en-US" sz="4400" b="1" kern="100" dirty="0">
                <a:solidFill>
                  <a:srgbClr val="0D0D0D"/>
                </a:solidFill>
                <a:effectLst/>
                <a:latin typeface="Times New Roman" panose="02020603050405020304" pitchFamily="18" charset="0"/>
                <a:ea typeface="Calibri" panose="020F0502020204030204" pitchFamily="34" charset="0"/>
                <a:cs typeface="Arial" panose="020B0604020202020204" pitchFamily="34" charset="0"/>
              </a:rPr>
              <a:t>Study Hypothesis cont.</a:t>
            </a:r>
          </a:p>
        </p:txBody>
      </p:sp>
    </p:spTree>
    <p:extLst>
      <p:ext uri="{BB962C8B-B14F-4D97-AF65-F5344CB8AC3E}">
        <p14:creationId xmlns:p14="http://schemas.microsoft.com/office/powerpoint/2010/main" val="683604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365761" y="1448972"/>
            <a:ext cx="11338560" cy="4853354"/>
          </a:xfrm>
        </p:spPr>
        <p:txBody>
          <a:bodyPr>
            <a:noAutofit/>
          </a:bodyPr>
          <a:lstStyle/>
          <a:p>
            <a:pPr marL="0" indent="0" algn="l" rtl="0">
              <a:lnSpc>
                <a:spcPct val="150000"/>
              </a:lnSpc>
              <a:buNone/>
            </a:pPr>
            <a:r>
              <a:rPr lang="en-US" sz="2400" i="0" dirty="0">
                <a:solidFill>
                  <a:schemeClr val="tx1">
                    <a:lumMod val="95000"/>
                    <a:lumOff val="5000"/>
                  </a:schemeClr>
                </a:solidFill>
                <a:effectLst/>
              </a:rPr>
              <a:t>According to the data taken from the managements of Malatya Organized Industry Zones First and the Second and Technopark of Malatya in total 352 SMEs in total, 90 of these companies replied to survey.</a:t>
            </a: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Research population: </a:t>
            </a:r>
          </a:p>
        </p:txBody>
      </p:sp>
    </p:spTree>
    <p:extLst>
      <p:ext uri="{BB962C8B-B14F-4D97-AF65-F5344CB8AC3E}">
        <p14:creationId xmlns:p14="http://schemas.microsoft.com/office/powerpoint/2010/main" val="158376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759655" y="1456006"/>
            <a:ext cx="11254153" cy="4853354"/>
          </a:xfrm>
        </p:spPr>
        <p:txBody>
          <a:bodyPr>
            <a:noAutofit/>
          </a:bodyPr>
          <a:lstStyle/>
          <a:p>
            <a:pPr marL="0" indent="0" algn="l" rtl="0">
              <a:lnSpc>
                <a:spcPct val="150000"/>
              </a:lnSpc>
              <a:buNone/>
            </a:pPr>
            <a:r>
              <a:rPr lang="en-US" sz="2400" i="0" dirty="0">
                <a:solidFill>
                  <a:schemeClr val="tx1">
                    <a:lumMod val="95000"/>
                    <a:lumOff val="5000"/>
                  </a:schemeClr>
                </a:solidFill>
                <a:effectLst/>
              </a:rPr>
              <a:t>An online questionnaire with 5-point Likert system used to collect primary data. The surveys used in this research consists of four parts.</a:t>
            </a:r>
          </a:p>
          <a:p>
            <a:pPr marL="0" indent="0" algn="l" rtl="0">
              <a:lnSpc>
                <a:spcPct val="150000"/>
              </a:lnSpc>
              <a:buNone/>
            </a:pPr>
            <a:r>
              <a:rPr lang="en-US" sz="2400" i="0" dirty="0">
                <a:solidFill>
                  <a:schemeClr val="tx1">
                    <a:lumMod val="95000"/>
                    <a:lumOff val="5000"/>
                  </a:schemeClr>
                </a:solidFill>
                <a:effectLst/>
              </a:rPr>
              <a:t>The five-point Likert scale, includes answers; 1: I strongly disagree, 2: I disagree, 3: Neutral/Undecided, 4: Agree, 5: Strongly Agree. </a:t>
            </a:r>
          </a:p>
          <a:p>
            <a:pPr marL="0" indent="0" algn="l" rtl="0">
              <a:lnSpc>
                <a:spcPct val="150000"/>
              </a:lnSpc>
              <a:buNone/>
            </a:pPr>
            <a:r>
              <a:rPr lang="en-US" sz="2400" i="0" dirty="0">
                <a:solidFill>
                  <a:schemeClr val="tx1">
                    <a:lumMod val="95000"/>
                    <a:lumOff val="5000"/>
                  </a:schemeClr>
                </a:solidFill>
                <a:effectLst/>
              </a:rPr>
              <a:t>In the first part of the study, the questions are related to the company and the owners of the company, such that; the sector, legal status of the company, number of employees, education level of the owner, etc.</a:t>
            </a: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Research Tool:</a:t>
            </a:r>
          </a:p>
        </p:txBody>
      </p:sp>
    </p:spTree>
    <p:extLst>
      <p:ext uri="{BB962C8B-B14F-4D97-AF65-F5344CB8AC3E}">
        <p14:creationId xmlns:p14="http://schemas.microsoft.com/office/powerpoint/2010/main" val="1399073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759655" y="1456006"/>
            <a:ext cx="11254153" cy="4853354"/>
          </a:xfrm>
        </p:spPr>
        <p:txBody>
          <a:bodyPr>
            <a:noAutofit/>
          </a:bodyPr>
          <a:lstStyle/>
          <a:p>
            <a:pPr marL="0" indent="0" algn="l" rtl="0">
              <a:lnSpc>
                <a:spcPct val="150000"/>
              </a:lnSpc>
              <a:buNone/>
            </a:pPr>
            <a:r>
              <a:rPr lang="en-US" sz="3600" b="1" i="0" dirty="0">
                <a:solidFill>
                  <a:schemeClr val="tx1">
                    <a:lumMod val="95000"/>
                    <a:lumOff val="5000"/>
                  </a:schemeClr>
                </a:solidFill>
                <a:effectLst/>
              </a:rPr>
              <a:t>R&amp;D Scale</a:t>
            </a:r>
          </a:p>
          <a:p>
            <a:pPr marL="0" indent="0" algn="l" rtl="0">
              <a:lnSpc>
                <a:spcPct val="150000"/>
              </a:lnSpc>
              <a:buNone/>
            </a:pPr>
            <a:r>
              <a:rPr lang="en-US" sz="2400" i="0" dirty="0">
                <a:solidFill>
                  <a:schemeClr val="tx1">
                    <a:lumMod val="95000"/>
                    <a:lumOff val="5000"/>
                  </a:schemeClr>
                </a:solidFill>
                <a:effectLst/>
              </a:rPr>
              <a:t>The R&amp;D scale consists of two parts, in the first part there are 9 questions about the company information such as annual turnover, gender of company owner, net export and import values in years, etc. </a:t>
            </a:r>
          </a:p>
          <a:p>
            <a:pPr marL="0" indent="0" algn="l" rtl="0">
              <a:lnSpc>
                <a:spcPct val="150000"/>
              </a:lnSpc>
              <a:buNone/>
            </a:pPr>
            <a:r>
              <a:rPr lang="en-US" sz="2400" i="0" dirty="0">
                <a:solidFill>
                  <a:schemeClr val="tx1">
                    <a:lumMod val="95000"/>
                    <a:lumOff val="5000"/>
                  </a:schemeClr>
                </a:solidFill>
                <a:effectLst/>
              </a:rPr>
              <a:t>The second part of R&amp;D scale consists of 15 questions about the R&amp;D capacities of the companies obtained from </a:t>
            </a:r>
            <a:r>
              <a:rPr lang="en-US" sz="2400" i="0" dirty="0" err="1">
                <a:solidFill>
                  <a:schemeClr val="tx1">
                    <a:lumMod val="95000"/>
                    <a:lumOff val="5000"/>
                  </a:schemeClr>
                </a:solidFill>
                <a:effectLst/>
              </a:rPr>
              <a:t>Özkan</a:t>
            </a:r>
            <a:r>
              <a:rPr lang="en-US" sz="2400" i="0" dirty="0">
                <a:solidFill>
                  <a:schemeClr val="tx1">
                    <a:lumMod val="95000"/>
                    <a:lumOff val="5000"/>
                  </a:schemeClr>
                </a:solidFill>
                <a:effectLst/>
              </a:rPr>
              <a:t> (2020).</a:t>
            </a: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Scales used to measured the variables:</a:t>
            </a:r>
          </a:p>
        </p:txBody>
      </p:sp>
    </p:spTree>
    <p:extLst>
      <p:ext uri="{BB962C8B-B14F-4D97-AF65-F5344CB8AC3E}">
        <p14:creationId xmlns:p14="http://schemas.microsoft.com/office/powerpoint/2010/main" val="2031083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675249" y="1610751"/>
            <a:ext cx="11254153" cy="4853354"/>
          </a:xfrm>
        </p:spPr>
        <p:txBody>
          <a:bodyPr>
            <a:noAutofit/>
          </a:bodyPr>
          <a:lstStyle/>
          <a:p>
            <a:pPr marL="0" indent="0" algn="l" rtl="0">
              <a:lnSpc>
                <a:spcPct val="150000"/>
              </a:lnSpc>
              <a:buNone/>
            </a:pPr>
            <a:r>
              <a:rPr lang="en-US" sz="3600" b="1" i="0" dirty="0">
                <a:solidFill>
                  <a:schemeClr val="tx1">
                    <a:lumMod val="95000"/>
                    <a:lumOff val="5000"/>
                  </a:schemeClr>
                </a:solidFill>
                <a:effectLst/>
              </a:rPr>
              <a:t>Innovation Scale</a:t>
            </a:r>
          </a:p>
          <a:p>
            <a:pPr marL="0" indent="0" algn="l" rtl="0">
              <a:lnSpc>
                <a:spcPct val="150000"/>
              </a:lnSpc>
              <a:buNone/>
            </a:pPr>
            <a:r>
              <a:rPr lang="en-US" sz="2400" i="0" dirty="0">
                <a:solidFill>
                  <a:schemeClr val="tx1">
                    <a:lumMod val="95000"/>
                    <a:lumOff val="5000"/>
                  </a:schemeClr>
                </a:solidFill>
                <a:effectLst/>
              </a:rPr>
              <a:t>Innovation scale consists of 5 items to measure product innovation and 9 items to measure the process innovation obtained from  Oslo Manual (2020).</a:t>
            </a:r>
          </a:p>
          <a:p>
            <a:pPr marL="0" indent="0" algn="l" rtl="0">
              <a:lnSpc>
                <a:spcPct val="150000"/>
              </a:lnSpc>
              <a:buNone/>
            </a:pPr>
            <a:r>
              <a:rPr lang="en-US" sz="3600" b="1" i="0" dirty="0">
                <a:solidFill>
                  <a:schemeClr val="tx1">
                    <a:lumMod val="95000"/>
                    <a:lumOff val="5000"/>
                  </a:schemeClr>
                </a:solidFill>
                <a:effectLst/>
              </a:rPr>
              <a:t>Support of the State Scale</a:t>
            </a:r>
          </a:p>
          <a:p>
            <a:pPr marL="0" indent="0" algn="l" rtl="0">
              <a:lnSpc>
                <a:spcPct val="150000"/>
              </a:lnSpc>
              <a:buNone/>
            </a:pPr>
            <a:r>
              <a:rPr lang="en-US" sz="2400" dirty="0">
                <a:solidFill>
                  <a:schemeClr val="tx1">
                    <a:lumMod val="95000"/>
                    <a:lumOff val="5000"/>
                  </a:schemeClr>
                </a:solidFill>
              </a:rPr>
              <a:t>Support of the State scale consists of 25 items obtained from Ceylan (2019).</a:t>
            </a: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Scales used to measured the variables:</a:t>
            </a:r>
          </a:p>
        </p:txBody>
      </p:sp>
    </p:spTree>
    <p:extLst>
      <p:ext uri="{BB962C8B-B14F-4D97-AF65-F5344CB8AC3E}">
        <p14:creationId xmlns:p14="http://schemas.microsoft.com/office/powerpoint/2010/main" val="997932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675249" y="1610751"/>
            <a:ext cx="11254153" cy="4853354"/>
          </a:xfrm>
        </p:spPr>
        <p:txBody>
          <a:bodyPr>
            <a:noAutofit/>
          </a:bodyPr>
          <a:lstStyle/>
          <a:p>
            <a:pPr marL="0" indent="0" algn="l" rtl="0">
              <a:lnSpc>
                <a:spcPct val="150000"/>
              </a:lnSpc>
              <a:buNone/>
            </a:pPr>
            <a:r>
              <a:rPr lang="en-US" sz="2400" b="1" i="0" dirty="0">
                <a:solidFill>
                  <a:schemeClr val="tx1">
                    <a:lumMod val="95000"/>
                    <a:lumOff val="5000"/>
                  </a:schemeClr>
                </a:solidFill>
                <a:effectLst/>
              </a:rPr>
              <a:t>The data gathered in the research were analyzed using SPSS (Statistical Package for Social Sciences) 25.0 for Windows and AMOS (Analysis of Moment Structures) 23.0 software.</a:t>
            </a:r>
          </a:p>
          <a:p>
            <a:pPr marL="0" indent="0" algn="l" rtl="0">
              <a:lnSpc>
                <a:spcPct val="150000"/>
              </a:lnSpc>
              <a:buNone/>
            </a:pPr>
            <a:r>
              <a:rPr lang="en-US" sz="2400" b="1" i="0" dirty="0">
                <a:solidFill>
                  <a:schemeClr val="tx1">
                    <a:lumMod val="95000"/>
                    <a:lumOff val="5000"/>
                  </a:schemeClr>
                </a:solidFill>
                <a:effectLst/>
              </a:rPr>
              <a:t>"Reliability Analysis" was used to test the reliability of the scales, and "Confirmatory Factor Analysis (CFA)" was used to test construct validity using the Amos program. Path analysis, mediator role and moderator effect were analyzed in line with the model, and the moderator effect has been tested with the process macro. </a:t>
            </a: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Reliability and Validly tests</a:t>
            </a:r>
          </a:p>
        </p:txBody>
      </p:sp>
    </p:spTree>
    <p:extLst>
      <p:ext uri="{BB962C8B-B14F-4D97-AF65-F5344CB8AC3E}">
        <p14:creationId xmlns:p14="http://schemas.microsoft.com/office/powerpoint/2010/main" val="36670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675249" y="1610751"/>
            <a:ext cx="11254153" cy="4853354"/>
          </a:xfrm>
        </p:spPr>
        <p:txBody>
          <a:bodyPr>
            <a:noAutofit/>
          </a:bodyPr>
          <a:lstStyle/>
          <a:p>
            <a:pPr marL="0" indent="0" algn="l" rtl="0">
              <a:lnSpc>
                <a:spcPct val="150000"/>
              </a:lnSpc>
              <a:buNone/>
            </a:pPr>
            <a:r>
              <a:rPr lang="en-US" sz="2400" b="1" i="0" dirty="0">
                <a:solidFill>
                  <a:schemeClr val="tx1">
                    <a:lumMod val="95000"/>
                    <a:lumOff val="5000"/>
                  </a:schemeClr>
                </a:solidFill>
                <a:effectLst/>
              </a:rPr>
              <a:t>When the reliability of the scale was evaluated, the reliability coefficient was found to be 0.902 for the overall scale and it was found to have a good degree of reliability. A Cronbach Alpha value greater than 0.60 indicates that the scales used are reliable, so this shows that the internal consistency of the scale used in the study is good.</a:t>
            </a: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Reliability and Validly tests</a:t>
            </a:r>
          </a:p>
        </p:txBody>
      </p:sp>
    </p:spTree>
    <p:extLst>
      <p:ext uri="{BB962C8B-B14F-4D97-AF65-F5344CB8AC3E}">
        <p14:creationId xmlns:p14="http://schemas.microsoft.com/office/powerpoint/2010/main" val="33438419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1A82C80-4AE5-8868-295D-1E26A82BE092}"/>
              </a:ext>
            </a:extLst>
          </p:cNvPr>
          <p:cNvSpPr>
            <a:spLocks noGrp="1"/>
          </p:cNvSpPr>
          <p:nvPr>
            <p:ph idx="1"/>
          </p:nvPr>
        </p:nvSpPr>
        <p:spPr>
          <a:xfrm>
            <a:off x="675249" y="1610751"/>
            <a:ext cx="11254153" cy="4853354"/>
          </a:xfrm>
        </p:spPr>
        <p:txBody>
          <a:bodyPr>
            <a:noAutofit/>
          </a:bodyPr>
          <a:lstStyle/>
          <a:p>
            <a:pPr marL="0" indent="0" algn="l" rtl="0">
              <a:lnSpc>
                <a:spcPct val="150000"/>
              </a:lnSpc>
              <a:buNone/>
            </a:pPr>
            <a:r>
              <a:rPr lang="en-US" sz="2400" b="1" i="0" dirty="0">
                <a:solidFill>
                  <a:schemeClr val="tx1">
                    <a:lumMod val="95000"/>
                    <a:lumOff val="5000"/>
                  </a:schemeClr>
                </a:solidFill>
                <a:effectLst/>
              </a:rPr>
              <a:t>When the reliability of the scale was evaluated, the reliability coefficient was found to be 0.902 for the overall scale and it was found to have a good degree of reliability. A Cronbach Alpha value greater than 0.60 indicates that the scales used are reliable, so this shows that the internal consistency of the scale used in the study is good.</a:t>
            </a:r>
          </a:p>
        </p:txBody>
      </p:sp>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Reliability and Validly tests</a:t>
            </a:r>
          </a:p>
        </p:txBody>
      </p:sp>
    </p:spTree>
    <p:extLst>
      <p:ext uri="{BB962C8B-B14F-4D97-AF65-F5344CB8AC3E}">
        <p14:creationId xmlns:p14="http://schemas.microsoft.com/office/powerpoint/2010/main" val="81897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6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Mean Values of Level of Knowledge and Following the Development Answers</a:t>
            </a:r>
          </a:p>
        </p:txBody>
      </p:sp>
      <p:pic>
        <p:nvPicPr>
          <p:cNvPr id="1025" name="صورة 1">
            <a:extLst>
              <a:ext uri="{FF2B5EF4-FFF2-40B4-BE49-F238E27FC236}">
                <a16:creationId xmlns:a16="http://schemas.microsoft.com/office/drawing/2014/main" id="{161204FE-62AC-6E1B-3219-B1B78FD5E3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003" y="1610751"/>
            <a:ext cx="10157354" cy="453682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39C938F1-D9CC-6423-D1C9-C796EABD359C}"/>
              </a:ext>
            </a:extLst>
          </p:cNvPr>
          <p:cNvSpPr>
            <a:spLocks noChangeArrowheads="1"/>
          </p:cNvSpPr>
          <p:nvPr/>
        </p:nvSpPr>
        <p:spPr bwMode="auto">
          <a:xfrm>
            <a:off x="0" y="28098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PS"/>
          </a:p>
        </p:txBody>
      </p:sp>
    </p:spTree>
    <p:extLst>
      <p:ext uri="{BB962C8B-B14F-4D97-AF65-F5344CB8AC3E}">
        <p14:creationId xmlns:p14="http://schemas.microsoft.com/office/powerpoint/2010/main" val="19253760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Hypothesis testing </a:t>
            </a:r>
          </a:p>
        </p:txBody>
      </p:sp>
      <p:sp>
        <p:nvSpPr>
          <p:cNvPr id="6" name="Rectangle 3">
            <a:extLst>
              <a:ext uri="{FF2B5EF4-FFF2-40B4-BE49-F238E27FC236}">
                <a16:creationId xmlns:a16="http://schemas.microsoft.com/office/drawing/2014/main" id="{39C938F1-D9CC-6423-D1C9-C796EABD359C}"/>
              </a:ext>
            </a:extLst>
          </p:cNvPr>
          <p:cNvSpPr>
            <a:spLocks noChangeArrowheads="1"/>
          </p:cNvSpPr>
          <p:nvPr/>
        </p:nvSpPr>
        <p:spPr bwMode="auto">
          <a:xfrm>
            <a:off x="0" y="28098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PS"/>
          </a:p>
        </p:txBody>
      </p:sp>
      <p:pic>
        <p:nvPicPr>
          <p:cNvPr id="2" name="صورة 1">
            <a:extLst>
              <a:ext uri="{FF2B5EF4-FFF2-40B4-BE49-F238E27FC236}">
                <a16:creationId xmlns:a16="http://schemas.microsoft.com/office/drawing/2014/main" id="{AF20E0B5-255D-1280-BC07-D0CEB8DD491A}"/>
              </a:ext>
            </a:extLst>
          </p:cNvPr>
          <p:cNvPicPr>
            <a:picLocks noChangeAspect="1"/>
          </p:cNvPicPr>
          <p:nvPr/>
        </p:nvPicPr>
        <p:blipFill>
          <a:blip r:embed="rId2"/>
          <a:stretch>
            <a:fillRect/>
          </a:stretch>
        </p:blipFill>
        <p:spPr>
          <a:xfrm>
            <a:off x="1453355" y="1821766"/>
            <a:ext cx="8166065" cy="2914064"/>
          </a:xfrm>
          <a:prstGeom prst="rect">
            <a:avLst/>
          </a:prstGeom>
          <a:ln>
            <a:solidFill>
              <a:schemeClr val="tx1"/>
            </a:solidFill>
          </a:ln>
        </p:spPr>
      </p:pic>
    </p:spTree>
    <p:extLst>
      <p:ext uri="{BB962C8B-B14F-4D97-AF65-F5344CB8AC3E}">
        <p14:creationId xmlns:p14="http://schemas.microsoft.com/office/powerpoint/2010/main" val="32958409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Hypothesis testing </a:t>
            </a:r>
          </a:p>
        </p:txBody>
      </p:sp>
      <p:sp>
        <p:nvSpPr>
          <p:cNvPr id="6" name="Rectangle 3">
            <a:extLst>
              <a:ext uri="{FF2B5EF4-FFF2-40B4-BE49-F238E27FC236}">
                <a16:creationId xmlns:a16="http://schemas.microsoft.com/office/drawing/2014/main" id="{39C938F1-D9CC-6423-D1C9-C796EABD359C}"/>
              </a:ext>
            </a:extLst>
          </p:cNvPr>
          <p:cNvSpPr>
            <a:spLocks noChangeArrowheads="1"/>
          </p:cNvSpPr>
          <p:nvPr/>
        </p:nvSpPr>
        <p:spPr bwMode="auto">
          <a:xfrm>
            <a:off x="0" y="28098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PS"/>
          </a:p>
        </p:txBody>
      </p:sp>
      <p:pic>
        <p:nvPicPr>
          <p:cNvPr id="7" name="صورة 6">
            <a:extLst>
              <a:ext uri="{FF2B5EF4-FFF2-40B4-BE49-F238E27FC236}">
                <a16:creationId xmlns:a16="http://schemas.microsoft.com/office/drawing/2014/main" id="{197526E6-CBAC-C37C-EC43-592D1EAE1B5E}"/>
              </a:ext>
            </a:extLst>
          </p:cNvPr>
          <p:cNvPicPr>
            <a:picLocks noChangeAspect="1"/>
          </p:cNvPicPr>
          <p:nvPr/>
        </p:nvPicPr>
        <p:blipFill>
          <a:blip r:embed="rId2"/>
          <a:stretch>
            <a:fillRect/>
          </a:stretch>
        </p:blipFill>
        <p:spPr>
          <a:xfrm>
            <a:off x="2327257" y="2236769"/>
            <a:ext cx="7340537" cy="2760876"/>
          </a:xfrm>
          <a:prstGeom prst="rect">
            <a:avLst/>
          </a:prstGeom>
          <a:ln>
            <a:solidFill>
              <a:schemeClr val="tx1">
                <a:lumMod val="95000"/>
                <a:lumOff val="5000"/>
              </a:schemeClr>
            </a:solidFill>
          </a:ln>
        </p:spPr>
      </p:pic>
    </p:spTree>
    <p:extLst>
      <p:ext uri="{BB962C8B-B14F-4D97-AF65-F5344CB8AC3E}">
        <p14:creationId xmlns:p14="http://schemas.microsoft.com/office/powerpoint/2010/main" val="4123330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a:extLst>
              <a:ext uri="{FF2B5EF4-FFF2-40B4-BE49-F238E27FC236}">
                <a16:creationId xmlns:a16="http://schemas.microsoft.com/office/drawing/2014/main" id="{AD42728B-DF83-1D6C-1C61-2CCC6405B19F}"/>
              </a:ext>
            </a:extLst>
          </p:cNvPr>
          <p:cNvSpPr/>
          <p:nvPr/>
        </p:nvSpPr>
        <p:spPr>
          <a:xfrm>
            <a:off x="0" y="0"/>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905867" y="203981"/>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Hypothesis testing </a:t>
            </a:r>
          </a:p>
        </p:txBody>
      </p:sp>
      <p:sp>
        <p:nvSpPr>
          <p:cNvPr id="6" name="Rectangle 3">
            <a:extLst>
              <a:ext uri="{FF2B5EF4-FFF2-40B4-BE49-F238E27FC236}">
                <a16:creationId xmlns:a16="http://schemas.microsoft.com/office/drawing/2014/main" id="{39C938F1-D9CC-6423-D1C9-C796EABD359C}"/>
              </a:ext>
            </a:extLst>
          </p:cNvPr>
          <p:cNvSpPr>
            <a:spLocks noChangeArrowheads="1"/>
          </p:cNvSpPr>
          <p:nvPr/>
        </p:nvSpPr>
        <p:spPr bwMode="auto">
          <a:xfrm>
            <a:off x="0" y="28098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PS"/>
          </a:p>
        </p:txBody>
      </p:sp>
      <p:pic>
        <p:nvPicPr>
          <p:cNvPr id="2" name="صورة 1">
            <a:extLst>
              <a:ext uri="{FF2B5EF4-FFF2-40B4-BE49-F238E27FC236}">
                <a16:creationId xmlns:a16="http://schemas.microsoft.com/office/drawing/2014/main" id="{B56C0545-D35F-59B9-9563-25163FA0A7B8}"/>
              </a:ext>
            </a:extLst>
          </p:cNvPr>
          <p:cNvPicPr>
            <a:picLocks noChangeAspect="1"/>
          </p:cNvPicPr>
          <p:nvPr/>
        </p:nvPicPr>
        <p:blipFill>
          <a:blip r:embed="rId2"/>
          <a:stretch>
            <a:fillRect/>
          </a:stretch>
        </p:blipFill>
        <p:spPr>
          <a:xfrm>
            <a:off x="2030365" y="2026407"/>
            <a:ext cx="7659393" cy="2805186"/>
          </a:xfrm>
          <a:prstGeom prst="rect">
            <a:avLst/>
          </a:prstGeom>
          <a:ln>
            <a:solidFill>
              <a:schemeClr val="tx1">
                <a:lumMod val="95000"/>
                <a:lumOff val="5000"/>
              </a:schemeClr>
            </a:solidFill>
          </a:ln>
        </p:spPr>
      </p:pic>
    </p:spTree>
    <p:extLst>
      <p:ext uri="{BB962C8B-B14F-4D97-AF65-F5344CB8AC3E}">
        <p14:creationId xmlns:p14="http://schemas.microsoft.com/office/powerpoint/2010/main" val="5805404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a:extLst>
              <a:ext uri="{FF2B5EF4-FFF2-40B4-BE49-F238E27FC236}">
                <a16:creationId xmlns:a16="http://schemas.microsoft.com/office/drawing/2014/main" id="{AD42728B-DF83-1D6C-1C61-2CCC6405B19F}"/>
              </a:ext>
            </a:extLst>
          </p:cNvPr>
          <p:cNvSpPr/>
          <p:nvPr/>
        </p:nvSpPr>
        <p:spPr>
          <a:xfrm>
            <a:off x="-44547" y="-31652"/>
            <a:ext cx="12192000" cy="1252025"/>
          </a:xfrm>
          <a:prstGeom prst="rect">
            <a:avLst/>
          </a:prstGeom>
        </p:spPr>
        <p:style>
          <a:lnRef idx="1">
            <a:schemeClr val="accent4"/>
          </a:lnRef>
          <a:fillRef idx="3">
            <a:schemeClr val="accent4"/>
          </a:fillRef>
          <a:effectRef idx="2">
            <a:schemeClr val="accent4"/>
          </a:effectRef>
          <a:fontRef idx="minor">
            <a:schemeClr val="lt1"/>
          </a:fontRef>
        </p:style>
        <p:txBody>
          <a:bodyPr rtlCol="1" anchor="ctr"/>
          <a:lstStyle/>
          <a:p>
            <a:pPr algn="ctr"/>
            <a:endParaRPr lang="ar-PS"/>
          </a:p>
        </p:txBody>
      </p:sp>
      <p:sp>
        <p:nvSpPr>
          <p:cNvPr id="5" name="عنوان 1">
            <a:extLst>
              <a:ext uri="{FF2B5EF4-FFF2-40B4-BE49-F238E27FC236}">
                <a16:creationId xmlns:a16="http://schemas.microsoft.com/office/drawing/2014/main" id="{C61206E4-6145-FEF7-758C-80BBB07FA545}"/>
              </a:ext>
            </a:extLst>
          </p:cNvPr>
          <p:cNvSpPr txBox="1">
            <a:spLocks/>
          </p:cNvSpPr>
          <p:nvPr/>
        </p:nvSpPr>
        <p:spPr>
          <a:xfrm>
            <a:off x="861320" y="172329"/>
            <a:ext cx="10183318" cy="844062"/>
          </a:xfrm>
          <a:prstGeom prst="rect">
            <a:avLst/>
          </a:prstGeom>
        </p:spPr>
        <p:txBody>
          <a:bodyPr vert="horz" lIns="91440" tIns="45720" rIns="91440" bIns="45720" rtlCol="1" anchor="ctr">
            <a:normAutofit fontScale="90000" lnSpcReduction="2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0" indent="0" algn="l" rtl="0">
              <a:lnSpc>
                <a:spcPct val="150000"/>
              </a:lnSpc>
              <a:buNone/>
            </a:pPr>
            <a:r>
              <a:rPr lang="en-US" sz="4400" b="1" i="0" dirty="0">
                <a:solidFill>
                  <a:schemeClr val="tx1">
                    <a:lumMod val="95000"/>
                    <a:lumOff val="5000"/>
                  </a:schemeClr>
                </a:solidFill>
                <a:effectLst/>
              </a:rPr>
              <a:t>Hypothesis testing </a:t>
            </a:r>
          </a:p>
        </p:txBody>
      </p:sp>
      <p:sp>
        <p:nvSpPr>
          <p:cNvPr id="6" name="Rectangle 3">
            <a:extLst>
              <a:ext uri="{FF2B5EF4-FFF2-40B4-BE49-F238E27FC236}">
                <a16:creationId xmlns:a16="http://schemas.microsoft.com/office/drawing/2014/main" id="{39C938F1-D9CC-6423-D1C9-C796EABD359C}"/>
              </a:ext>
            </a:extLst>
          </p:cNvPr>
          <p:cNvSpPr>
            <a:spLocks noChangeArrowheads="1"/>
          </p:cNvSpPr>
          <p:nvPr/>
        </p:nvSpPr>
        <p:spPr bwMode="auto">
          <a:xfrm>
            <a:off x="-44547" y="277822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PS"/>
          </a:p>
        </p:txBody>
      </p:sp>
      <p:graphicFrame>
        <p:nvGraphicFramePr>
          <p:cNvPr id="3" name="جدول 2">
            <a:extLst>
              <a:ext uri="{FF2B5EF4-FFF2-40B4-BE49-F238E27FC236}">
                <a16:creationId xmlns:a16="http://schemas.microsoft.com/office/drawing/2014/main" id="{0ECDBD64-C6BC-BC3E-F5A0-813368487DAC}"/>
              </a:ext>
            </a:extLst>
          </p:cNvPr>
          <p:cNvGraphicFramePr>
            <a:graphicFrameLocks noGrp="1"/>
          </p:cNvGraphicFramePr>
          <p:nvPr>
            <p:extLst>
              <p:ext uri="{D42A27DB-BD31-4B8C-83A1-F6EECF244321}">
                <p14:modId xmlns:p14="http://schemas.microsoft.com/office/powerpoint/2010/main" val="3541405305"/>
              </p:ext>
            </p:extLst>
          </p:nvPr>
        </p:nvGraphicFramePr>
        <p:xfrm>
          <a:off x="548641" y="1424354"/>
          <a:ext cx="10646898" cy="5477157"/>
        </p:xfrm>
        <a:graphic>
          <a:graphicData uri="http://schemas.openxmlformats.org/drawingml/2006/table">
            <a:tbl>
              <a:tblPr firstRow="1" firstCol="1" lastRow="1" lastCol="1" bandRow="1" bandCol="1">
                <a:tableStyleId>{D27102A9-8310-4765-A935-A1911B00CA55}</a:tableStyleId>
              </a:tblPr>
              <a:tblGrid>
                <a:gridCol w="9200270">
                  <a:extLst>
                    <a:ext uri="{9D8B030D-6E8A-4147-A177-3AD203B41FA5}">
                      <a16:colId xmlns:a16="http://schemas.microsoft.com/office/drawing/2014/main" val="2500771455"/>
                    </a:ext>
                  </a:extLst>
                </a:gridCol>
                <a:gridCol w="1446628">
                  <a:extLst>
                    <a:ext uri="{9D8B030D-6E8A-4147-A177-3AD203B41FA5}">
                      <a16:colId xmlns:a16="http://schemas.microsoft.com/office/drawing/2014/main" val="1129989051"/>
                    </a:ext>
                  </a:extLst>
                </a:gridCol>
              </a:tblGrid>
              <a:tr h="172228">
                <a:tc>
                  <a:txBody>
                    <a:bodyPr/>
                    <a:lstStyle/>
                    <a:p>
                      <a:pPr marL="67945" algn="l" rtl="0">
                        <a:lnSpc>
                          <a:spcPts val="1280"/>
                        </a:lnSpc>
                      </a:pPr>
                      <a:r>
                        <a:rPr lang="en-US" sz="1200">
                          <a:effectLst/>
                        </a:rPr>
                        <a:t>HYPOTHESIS</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marL="66675" algn="l" rtl="0">
                        <a:lnSpc>
                          <a:spcPts val="1280"/>
                        </a:lnSpc>
                      </a:pPr>
                      <a:r>
                        <a:rPr lang="en-US" sz="1200" dirty="0">
                          <a:effectLst/>
                        </a:rPr>
                        <a:t>ACCEPTED</a:t>
                      </a:r>
                      <a:r>
                        <a:rPr lang="en-US" sz="1200" spc="-10" dirty="0">
                          <a:effectLst/>
                        </a:rPr>
                        <a:t> </a:t>
                      </a:r>
                      <a:r>
                        <a:rPr lang="en-US" sz="1200" dirty="0">
                          <a:effectLst/>
                        </a:rPr>
                        <a:t>/</a:t>
                      </a:r>
                      <a:r>
                        <a:rPr lang="en-US" sz="1200" spc="-5" dirty="0">
                          <a:effectLst/>
                        </a:rPr>
                        <a:t> </a:t>
                      </a:r>
                      <a:r>
                        <a:rPr lang="en-US" sz="1200" dirty="0">
                          <a:effectLst/>
                        </a:rPr>
                        <a:t>REJECTED</a:t>
                      </a:r>
                      <a:endParaRPr lang="en-US"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438757070"/>
                  </a:ext>
                </a:extLst>
              </a:tr>
              <a:tr h="356439">
                <a:tc>
                  <a:txBody>
                    <a:bodyPr/>
                    <a:lstStyle/>
                    <a:p>
                      <a:pPr marL="67945" marR="101600" algn="just" rtl="0">
                        <a:lnSpc>
                          <a:spcPts val="1380"/>
                        </a:lnSpc>
                        <a:spcAft>
                          <a:spcPts val="0"/>
                        </a:spcAft>
                      </a:pPr>
                      <a:r>
                        <a:rPr lang="en-US" sz="1200">
                          <a:effectLst/>
                        </a:rPr>
                        <a:t>H1a: There is a positive and meaningful relationship</a:t>
                      </a:r>
                      <a:r>
                        <a:rPr lang="en-US" sz="1200" spc="5">
                          <a:effectLst/>
                        </a:rPr>
                        <a:t> </a:t>
                      </a:r>
                      <a:r>
                        <a:rPr lang="en-US" sz="1200">
                          <a:effectLst/>
                        </a:rPr>
                        <a:t>between the company’s having knowledge status and</a:t>
                      </a:r>
                      <a:r>
                        <a:rPr lang="en-US" sz="1200" spc="-290">
                          <a:effectLst/>
                        </a:rPr>
                        <a:t> </a:t>
                      </a:r>
                      <a:r>
                        <a:rPr lang="en-US" sz="1200">
                          <a:effectLst/>
                        </a:rPr>
                        <a:t>product</a:t>
                      </a:r>
                      <a:r>
                        <a:rPr lang="en-US" sz="1200" spc="-5">
                          <a:effectLst/>
                        </a:rPr>
                        <a:t> </a:t>
                      </a:r>
                      <a:r>
                        <a:rPr lang="en-US" sz="1200">
                          <a:effectLst/>
                        </a:rPr>
                        <a:t>innovation.</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50"/>
                        </a:spcBef>
                      </a:pPr>
                      <a:r>
                        <a:rPr lang="en-US" sz="1200" dirty="0">
                          <a:effectLst/>
                        </a:rPr>
                        <a:t> </a:t>
                      </a:r>
                    </a:p>
                    <a:p>
                      <a:pPr marL="66675" algn="l" rtl="0"/>
                      <a:r>
                        <a:rPr lang="en-US" sz="1200" dirty="0">
                          <a:effectLst/>
                        </a:rPr>
                        <a:t>Rejected</a:t>
                      </a:r>
                      <a:endParaRPr lang="en-US"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4290995009"/>
                  </a:ext>
                </a:extLst>
              </a:tr>
              <a:tr h="356439">
                <a:tc>
                  <a:txBody>
                    <a:bodyPr/>
                    <a:lstStyle/>
                    <a:p>
                      <a:pPr marL="67945" marR="101600" algn="just" rtl="0">
                        <a:lnSpc>
                          <a:spcPts val="1380"/>
                        </a:lnSpc>
                        <a:spcAft>
                          <a:spcPts val="0"/>
                        </a:spcAft>
                      </a:pPr>
                      <a:r>
                        <a:rPr lang="en-US" sz="1200">
                          <a:effectLst/>
                        </a:rPr>
                        <a:t>H1b: There is a positive and meaningful relationship</a:t>
                      </a:r>
                      <a:r>
                        <a:rPr lang="en-US" sz="1200" spc="-285">
                          <a:effectLst/>
                        </a:rPr>
                        <a:t> </a:t>
                      </a:r>
                      <a:r>
                        <a:rPr lang="en-US" sz="1200">
                          <a:effectLst/>
                        </a:rPr>
                        <a:t>between the company’s having knowledge status and</a:t>
                      </a:r>
                      <a:r>
                        <a:rPr lang="en-US" sz="1200" spc="-290">
                          <a:effectLst/>
                        </a:rPr>
                        <a:t> </a:t>
                      </a:r>
                      <a:r>
                        <a:rPr lang="en-US" sz="1200">
                          <a:effectLst/>
                        </a:rPr>
                        <a:t>process</a:t>
                      </a:r>
                      <a:r>
                        <a:rPr lang="en-US" sz="1200" spc="-5">
                          <a:effectLst/>
                        </a:rPr>
                        <a:t> </a:t>
                      </a:r>
                      <a:r>
                        <a:rPr lang="en-US" sz="1200">
                          <a:effectLst/>
                        </a:rPr>
                        <a:t>innovation.</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50"/>
                        </a:spcBef>
                      </a:pPr>
                      <a:r>
                        <a:rPr lang="en-US" sz="1200">
                          <a:effectLst/>
                        </a:rPr>
                        <a:t> </a:t>
                      </a:r>
                    </a:p>
                    <a:p>
                      <a:pPr marL="66675" algn="l" rtl="0"/>
                      <a:r>
                        <a:rPr lang="en-US" sz="1200">
                          <a:effectLst/>
                        </a:rPr>
                        <a:t>Rejected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1722153636"/>
                  </a:ext>
                </a:extLst>
              </a:tr>
              <a:tr h="356439">
                <a:tc>
                  <a:txBody>
                    <a:bodyPr/>
                    <a:lstStyle/>
                    <a:p>
                      <a:pPr marL="67945" marR="139700" algn="l" rtl="0">
                        <a:lnSpc>
                          <a:spcPts val="1380"/>
                        </a:lnSpc>
                        <a:spcAft>
                          <a:spcPts val="0"/>
                        </a:spcAft>
                      </a:pPr>
                      <a:r>
                        <a:rPr lang="en-US" sz="1200">
                          <a:effectLst/>
                        </a:rPr>
                        <a:t>H2a:</a:t>
                      </a:r>
                      <a:r>
                        <a:rPr lang="en-US" sz="1200" spc="-15">
                          <a:effectLst/>
                        </a:rPr>
                        <a:t> </a:t>
                      </a:r>
                      <a:r>
                        <a:rPr lang="en-US" sz="1200">
                          <a:effectLst/>
                        </a:rPr>
                        <a:t>There</a:t>
                      </a:r>
                      <a:r>
                        <a:rPr lang="en-US" sz="1200" spc="-15">
                          <a:effectLst/>
                        </a:rPr>
                        <a:t> </a:t>
                      </a:r>
                      <a:r>
                        <a:rPr lang="en-US" sz="1200">
                          <a:effectLst/>
                        </a:rPr>
                        <a:t>is</a:t>
                      </a:r>
                      <a:r>
                        <a:rPr lang="en-US" sz="1200" spc="-15">
                          <a:effectLst/>
                        </a:rPr>
                        <a:t> </a:t>
                      </a:r>
                      <a:r>
                        <a:rPr lang="en-US" sz="1200">
                          <a:effectLst/>
                        </a:rPr>
                        <a:t>a</a:t>
                      </a:r>
                      <a:r>
                        <a:rPr lang="en-US" sz="1200" spc="-10">
                          <a:effectLst/>
                        </a:rPr>
                        <a:t> </a:t>
                      </a:r>
                      <a:r>
                        <a:rPr lang="en-US" sz="1200">
                          <a:effectLst/>
                        </a:rPr>
                        <a:t>positive</a:t>
                      </a:r>
                      <a:r>
                        <a:rPr lang="en-US" sz="1200" spc="-15">
                          <a:effectLst/>
                        </a:rPr>
                        <a:t> </a:t>
                      </a:r>
                      <a:r>
                        <a:rPr lang="en-US" sz="1200">
                          <a:effectLst/>
                        </a:rPr>
                        <a:t>and</a:t>
                      </a:r>
                      <a:r>
                        <a:rPr lang="en-US" sz="1200" spc="-10">
                          <a:effectLst/>
                        </a:rPr>
                        <a:t> </a:t>
                      </a:r>
                      <a:r>
                        <a:rPr lang="en-US" sz="1200">
                          <a:effectLst/>
                        </a:rPr>
                        <a:t>meaningful</a:t>
                      </a:r>
                      <a:r>
                        <a:rPr lang="en-US" sz="1200" spc="-15">
                          <a:effectLst/>
                        </a:rPr>
                        <a:t> </a:t>
                      </a:r>
                      <a:r>
                        <a:rPr lang="en-US" sz="1200">
                          <a:effectLst/>
                        </a:rPr>
                        <a:t>relationship</a:t>
                      </a:r>
                      <a:r>
                        <a:rPr lang="en-US" sz="1200" spc="-285">
                          <a:effectLst/>
                        </a:rPr>
                        <a:t> </a:t>
                      </a:r>
                      <a:r>
                        <a:rPr lang="en-US" sz="1200">
                          <a:effectLst/>
                        </a:rPr>
                        <a:t>between the company’s following the development</a:t>
                      </a:r>
                      <a:r>
                        <a:rPr lang="en-US" sz="1200" spc="5">
                          <a:effectLst/>
                        </a:rPr>
                        <a:t> </a:t>
                      </a:r>
                      <a:r>
                        <a:rPr lang="en-US" sz="1200">
                          <a:effectLst/>
                        </a:rPr>
                        <a:t>status</a:t>
                      </a:r>
                      <a:r>
                        <a:rPr lang="en-US" sz="1200" spc="-5">
                          <a:effectLst/>
                        </a:rPr>
                        <a:t> </a:t>
                      </a:r>
                      <a:r>
                        <a:rPr lang="en-US" sz="1200">
                          <a:effectLst/>
                        </a:rPr>
                        <a:t>and product innovation.</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45"/>
                        </a:spcBef>
                      </a:pPr>
                      <a:r>
                        <a:rPr lang="en-US" sz="1200">
                          <a:effectLst/>
                        </a:rPr>
                        <a:t> </a:t>
                      </a:r>
                    </a:p>
                    <a:p>
                      <a:pPr marL="66675" algn="l" rtl="0"/>
                      <a:r>
                        <a:rPr lang="en-US" sz="1200">
                          <a:effectLst/>
                        </a:rPr>
                        <a:t>Accepted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3570517215"/>
                  </a:ext>
                </a:extLst>
              </a:tr>
              <a:tr h="356439">
                <a:tc>
                  <a:txBody>
                    <a:bodyPr/>
                    <a:lstStyle/>
                    <a:p>
                      <a:pPr marL="67945" marR="119380" algn="l" rtl="0">
                        <a:lnSpc>
                          <a:spcPts val="1350"/>
                        </a:lnSpc>
                        <a:spcAft>
                          <a:spcPts val="0"/>
                        </a:spcAft>
                      </a:pPr>
                      <a:r>
                        <a:rPr lang="en-US" sz="1200">
                          <a:effectLst/>
                        </a:rPr>
                        <a:t>H2b: There is a positive and meaningful relationship</a:t>
                      </a:r>
                      <a:r>
                        <a:rPr lang="en-US" sz="1200" spc="-290">
                          <a:effectLst/>
                        </a:rPr>
                        <a:t> </a:t>
                      </a:r>
                      <a:r>
                        <a:rPr lang="en-US" sz="1200">
                          <a:effectLst/>
                        </a:rPr>
                        <a:t>between the company’s following the development</a:t>
                      </a:r>
                      <a:r>
                        <a:rPr lang="en-US" sz="1200" spc="5">
                          <a:effectLst/>
                        </a:rPr>
                        <a:t> </a:t>
                      </a:r>
                      <a:r>
                        <a:rPr lang="en-US" sz="1200">
                          <a:effectLst/>
                        </a:rPr>
                        <a:t>status</a:t>
                      </a:r>
                      <a:r>
                        <a:rPr lang="en-US" sz="1200" spc="-5">
                          <a:effectLst/>
                        </a:rPr>
                        <a:t> </a:t>
                      </a:r>
                      <a:r>
                        <a:rPr lang="en-US" sz="1200">
                          <a:effectLst/>
                        </a:rPr>
                        <a:t>and process innovation.</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r>
                        <a:rPr lang="en-US" sz="1200">
                          <a:effectLst/>
                        </a:rPr>
                        <a:t> </a:t>
                      </a:r>
                    </a:p>
                    <a:p>
                      <a:pPr marL="66675" algn="l" rtl="0"/>
                      <a:r>
                        <a:rPr lang="en-US" sz="1200">
                          <a:effectLst/>
                        </a:rPr>
                        <a:t>Rejected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3025759898"/>
                  </a:ext>
                </a:extLst>
              </a:tr>
              <a:tr h="356439">
                <a:tc>
                  <a:txBody>
                    <a:bodyPr/>
                    <a:lstStyle/>
                    <a:p>
                      <a:pPr marL="67945" marR="139700" algn="l" rtl="0">
                        <a:lnSpc>
                          <a:spcPts val="1380"/>
                        </a:lnSpc>
                        <a:spcAft>
                          <a:spcPts val="0"/>
                        </a:spcAft>
                      </a:pPr>
                      <a:r>
                        <a:rPr lang="en-US" sz="1200">
                          <a:effectLst/>
                        </a:rPr>
                        <a:t>H3a:</a:t>
                      </a:r>
                      <a:r>
                        <a:rPr lang="en-US" sz="1200" spc="-15">
                          <a:effectLst/>
                        </a:rPr>
                        <a:t> </a:t>
                      </a:r>
                      <a:r>
                        <a:rPr lang="en-US" sz="1200">
                          <a:effectLst/>
                        </a:rPr>
                        <a:t>There</a:t>
                      </a:r>
                      <a:r>
                        <a:rPr lang="en-US" sz="1200" spc="-15">
                          <a:effectLst/>
                        </a:rPr>
                        <a:t> </a:t>
                      </a:r>
                      <a:r>
                        <a:rPr lang="en-US" sz="1200">
                          <a:effectLst/>
                        </a:rPr>
                        <a:t>is</a:t>
                      </a:r>
                      <a:r>
                        <a:rPr lang="en-US" sz="1200" spc="-15">
                          <a:effectLst/>
                        </a:rPr>
                        <a:t> </a:t>
                      </a:r>
                      <a:r>
                        <a:rPr lang="en-US" sz="1200">
                          <a:effectLst/>
                        </a:rPr>
                        <a:t>a</a:t>
                      </a:r>
                      <a:r>
                        <a:rPr lang="en-US" sz="1200" spc="-10">
                          <a:effectLst/>
                        </a:rPr>
                        <a:t> </a:t>
                      </a:r>
                      <a:r>
                        <a:rPr lang="en-US" sz="1200">
                          <a:effectLst/>
                        </a:rPr>
                        <a:t>positive</a:t>
                      </a:r>
                      <a:r>
                        <a:rPr lang="en-US" sz="1200" spc="-15">
                          <a:effectLst/>
                        </a:rPr>
                        <a:t> </a:t>
                      </a:r>
                      <a:r>
                        <a:rPr lang="en-US" sz="1200">
                          <a:effectLst/>
                        </a:rPr>
                        <a:t>and</a:t>
                      </a:r>
                      <a:r>
                        <a:rPr lang="en-US" sz="1200" spc="-10">
                          <a:effectLst/>
                        </a:rPr>
                        <a:t> </a:t>
                      </a:r>
                      <a:r>
                        <a:rPr lang="en-US" sz="1200">
                          <a:effectLst/>
                        </a:rPr>
                        <a:t>meaningful</a:t>
                      </a:r>
                      <a:r>
                        <a:rPr lang="en-US" sz="1200" spc="-15">
                          <a:effectLst/>
                        </a:rPr>
                        <a:t> </a:t>
                      </a:r>
                      <a:r>
                        <a:rPr lang="en-US" sz="1200">
                          <a:effectLst/>
                        </a:rPr>
                        <a:t>relationship</a:t>
                      </a:r>
                      <a:r>
                        <a:rPr lang="en-US" sz="1200" spc="-285">
                          <a:effectLst/>
                        </a:rPr>
                        <a:t> </a:t>
                      </a:r>
                      <a:r>
                        <a:rPr lang="en-US" sz="1200">
                          <a:effectLst/>
                        </a:rPr>
                        <a:t>between the company’s getting help status and</a:t>
                      </a:r>
                      <a:r>
                        <a:rPr lang="en-US" sz="1200" spc="5">
                          <a:effectLst/>
                        </a:rPr>
                        <a:t> </a:t>
                      </a:r>
                      <a:r>
                        <a:rPr lang="en-US" sz="1200">
                          <a:effectLst/>
                        </a:rPr>
                        <a:t>product</a:t>
                      </a:r>
                      <a:r>
                        <a:rPr lang="en-US" sz="1200" spc="-5">
                          <a:effectLst/>
                        </a:rPr>
                        <a:t> </a:t>
                      </a:r>
                      <a:r>
                        <a:rPr lang="en-US" sz="1200">
                          <a:effectLst/>
                        </a:rPr>
                        <a:t>innovation.</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50"/>
                        </a:spcBef>
                      </a:pPr>
                      <a:r>
                        <a:rPr lang="en-US" sz="1200">
                          <a:effectLst/>
                        </a:rPr>
                        <a:t> </a:t>
                      </a:r>
                    </a:p>
                    <a:p>
                      <a:pPr marL="66675" algn="l" rtl="0"/>
                      <a:r>
                        <a:rPr lang="en-US" sz="1200">
                          <a:effectLst/>
                        </a:rPr>
                        <a:t>Accepted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2999795322"/>
                  </a:ext>
                </a:extLst>
              </a:tr>
              <a:tr h="356439">
                <a:tc>
                  <a:txBody>
                    <a:bodyPr/>
                    <a:lstStyle/>
                    <a:p>
                      <a:pPr marL="67945" marR="161290" algn="l" rtl="0">
                        <a:lnSpc>
                          <a:spcPts val="1380"/>
                        </a:lnSpc>
                        <a:spcAft>
                          <a:spcPts val="0"/>
                        </a:spcAft>
                      </a:pPr>
                      <a:r>
                        <a:rPr lang="en-US" sz="1200">
                          <a:effectLst/>
                        </a:rPr>
                        <a:t>H3b There is a positive and meaningful relationship</a:t>
                      </a:r>
                      <a:r>
                        <a:rPr lang="en-US" sz="1200" spc="-290">
                          <a:effectLst/>
                        </a:rPr>
                        <a:t> </a:t>
                      </a:r>
                      <a:r>
                        <a:rPr lang="en-US" sz="1200">
                          <a:effectLst/>
                        </a:rPr>
                        <a:t>between the company’s getting help status and</a:t>
                      </a:r>
                      <a:r>
                        <a:rPr lang="en-US" sz="1200" spc="5">
                          <a:effectLst/>
                        </a:rPr>
                        <a:t> </a:t>
                      </a:r>
                      <a:r>
                        <a:rPr lang="en-US" sz="1200">
                          <a:effectLst/>
                        </a:rPr>
                        <a:t>process</a:t>
                      </a:r>
                      <a:r>
                        <a:rPr lang="en-US" sz="1200" spc="-5">
                          <a:effectLst/>
                        </a:rPr>
                        <a:t> </a:t>
                      </a:r>
                      <a:r>
                        <a:rPr lang="en-US" sz="1200">
                          <a:effectLst/>
                        </a:rPr>
                        <a:t>innovation.</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50"/>
                        </a:spcBef>
                      </a:pPr>
                      <a:r>
                        <a:rPr lang="en-US" sz="1200">
                          <a:effectLst/>
                        </a:rPr>
                        <a:t> </a:t>
                      </a:r>
                    </a:p>
                    <a:p>
                      <a:pPr marL="66675" algn="l" rtl="0"/>
                      <a:r>
                        <a:rPr lang="en-US" sz="1200">
                          <a:effectLst/>
                        </a:rPr>
                        <a:t>Accepted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4027554159"/>
                  </a:ext>
                </a:extLst>
              </a:tr>
              <a:tr h="356439">
                <a:tc>
                  <a:txBody>
                    <a:bodyPr/>
                    <a:lstStyle/>
                    <a:p>
                      <a:pPr marL="67945" marR="113665" algn="l" rtl="0">
                        <a:lnSpc>
                          <a:spcPts val="1380"/>
                        </a:lnSpc>
                        <a:spcAft>
                          <a:spcPts val="0"/>
                        </a:spcAft>
                      </a:pPr>
                      <a:r>
                        <a:rPr lang="en-US" sz="1200">
                          <a:effectLst/>
                        </a:rPr>
                        <a:t>H4a There is a positive and meaningful relationship</a:t>
                      </a:r>
                      <a:r>
                        <a:rPr lang="en-US" sz="1200" spc="5">
                          <a:effectLst/>
                        </a:rPr>
                        <a:t> </a:t>
                      </a:r>
                      <a:r>
                        <a:rPr lang="en-US" sz="1200">
                          <a:effectLst/>
                        </a:rPr>
                        <a:t>between</a:t>
                      </a:r>
                      <a:r>
                        <a:rPr lang="en-US" sz="1200" spc="-20">
                          <a:effectLst/>
                        </a:rPr>
                        <a:t> </a:t>
                      </a:r>
                      <a:r>
                        <a:rPr lang="en-US" sz="1200">
                          <a:effectLst/>
                        </a:rPr>
                        <a:t>the</a:t>
                      </a:r>
                      <a:r>
                        <a:rPr lang="en-US" sz="1200" spc="-15">
                          <a:effectLst/>
                        </a:rPr>
                        <a:t> </a:t>
                      </a:r>
                      <a:r>
                        <a:rPr lang="en-US" sz="1200">
                          <a:effectLst/>
                        </a:rPr>
                        <a:t>company’s</a:t>
                      </a:r>
                      <a:r>
                        <a:rPr lang="en-US" sz="1200" spc="-20">
                          <a:effectLst/>
                        </a:rPr>
                        <a:t> </a:t>
                      </a:r>
                      <a:r>
                        <a:rPr lang="en-US" sz="1200">
                          <a:effectLst/>
                        </a:rPr>
                        <a:t>specialist</a:t>
                      </a:r>
                      <a:r>
                        <a:rPr lang="en-US" sz="1200" spc="-15">
                          <a:effectLst/>
                        </a:rPr>
                        <a:t> </a:t>
                      </a:r>
                      <a:r>
                        <a:rPr lang="en-US" sz="1200">
                          <a:effectLst/>
                        </a:rPr>
                        <a:t>employment</a:t>
                      </a:r>
                      <a:r>
                        <a:rPr lang="en-US" sz="1200" spc="-20">
                          <a:effectLst/>
                        </a:rPr>
                        <a:t> </a:t>
                      </a:r>
                      <a:r>
                        <a:rPr lang="en-US" sz="1200">
                          <a:effectLst/>
                        </a:rPr>
                        <a:t>status</a:t>
                      </a:r>
                      <a:r>
                        <a:rPr lang="en-US" sz="1200" spc="-285">
                          <a:effectLst/>
                        </a:rPr>
                        <a:t> </a:t>
                      </a:r>
                      <a:r>
                        <a:rPr lang="en-US" sz="1200">
                          <a:effectLst/>
                        </a:rPr>
                        <a:t>and</a:t>
                      </a:r>
                      <a:r>
                        <a:rPr lang="en-US" sz="1200" spc="-10">
                          <a:effectLst/>
                        </a:rPr>
                        <a:t> </a:t>
                      </a:r>
                      <a:r>
                        <a:rPr lang="en-US" sz="1200">
                          <a:effectLst/>
                        </a:rPr>
                        <a:t>product innovation.</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45"/>
                        </a:spcBef>
                      </a:pPr>
                      <a:r>
                        <a:rPr lang="en-US" sz="1200">
                          <a:effectLst/>
                        </a:rPr>
                        <a:t> </a:t>
                      </a:r>
                    </a:p>
                    <a:p>
                      <a:pPr marL="66675" algn="l" rtl="0"/>
                      <a:r>
                        <a:rPr lang="en-US" sz="1200">
                          <a:effectLst/>
                        </a:rPr>
                        <a:t>Rejected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144774475"/>
                  </a:ext>
                </a:extLst>
              </a:tr>
              <a:tr h="356439">
                <a:tc>
                  <a:txBody>
                    <a:bodyPr/>
                    <a:lstStyle/>
                    <a:p>
                      <a:pPr marL="67945" marR="113665" algn="l" rtl="0">
                        <a:lnSpc>
                          <a:spcPts val="1380"/>
                        </a:lnSpc>
                        <a:spcAft>
                          <a:spcPts val="0"/>
                        </a:spcAft>
                      </a:pPr>
                      <a:r>
                        <a:rPr lang="en-US" sz="1200">
                          <a:effectLst/>
                        </a:rPr>
                        <a:t>H4b There is a positive and meaningful relationship</a:t>
                      </a:r>
                      <a:r>
                        <a:rPr lang="en-US" sz="1200" spc="5">
                          <a:effectLst/>
                        </a:rPr>
                        <a:t> </a:t>
                      </a:r>
                      <a:r>
                        <a:rPr lang="en-US" sz="1200">
                          <a:effectLst/>
                        </a:rPr>
                        <a:t>between</a:t>
                      </a:r>
                      <a:r>
                        <a:rPr lang="en-US" sz="1200" spc="-20">
                          <a:effectLst/>
                        </a:rPr>
                        <a:t> </a:t>
                      </a:r>
                      <a:r>
                        <a:rPr lang="en-US" sz="1200">
                          <a:effectLst/>
                        </a:rPr>
                        <a:t>the</a:t>
                      </a:r>
                      <a:r>
                        <a:rPr lang="en-US" sz="1200" spc="-15">
                          <a:effectLst/>
                        </a:rPr>
                        <a:t> </a:t>
                      </a:r>
                      <a:r>
                        <a:rPr lang="en-US" sz="1200">
                          <a:effectLst/>
                        </a:rPr>
                        <a:t>company’s</a:t>
                      </a:r>
                      <a:r>
                        <a:rPr lang="en-US" sz="1200" spc="-20">
                          <a:effectLst/>
                        </a:rPr>
                        <a:t> </a:t>
                      </a:r>
                      <a:r>
                        <a:rPr lang="en-US" sz="1200">
                          <a:effectLst/>
                        </a:rPr>
                        <a:t>specialist</a:t>
                      </a:r>
                      <a:r>
                        <a:rPr lang="en-US" sz="1200" spc="-15">
                          <a:effectLst/>
                        </a:rPr>
                        <a:t> </a:t>
                      </a:r>
                      <a:r>
                        <a:rPr lang="en-US" sz="1200">
                          <a:effectLst/>
                        </a:rPr>
                        <a:t>employment</a:t>
                      </a:r>
                      <a:r>
                        <a:rPr lang="en-US" sz="1200" spc="-20">
                          <a:effectLst/>
                        </a:rPr>
                        <a:t> </a:t>
                      </a:r>
                      <a:r>
                        <a:rPr lang="en-US" sz="1200">
                          <a:effectLst/>
                        </a:rPr>
                        <a:t>status</a:t>
                      </a:r>
                      <a:r>
                        <a:rPr lang="en-US" sz="1200" spc="-285">
                          <a:effectLst/>
                        </a:rPr>
                        <a:t> </a:t>
                      </a:r>
                      <a:r>
                        <a:rPr lang="en-US" sz="1200">
                          <a:effectLst/>
                        </a:rPr>
                        <a:t>and</a:t>
                      </a:r>
                      <a:r>
                        <a:rPr lang="en-US" sz="1200" spc="-5">
                          <a:effectLst/>
                        </a:rPr>
                        <a:t> </a:t>
                      </a:r>
                      <a:r>
                        <a:rPr lang="en-US" sz="1200">
                          <a:effectLst/>
                        </a:rPr>
                        <a:t>process innovation.</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45"/>
                        </a:spcBef>
                      </a:pPr>
                      <a:r>
                        <a:rPr lang="en-US" sz="1200" dirty="0">
                          <a:effectLst/>
                        </a:rPr>
                        <a:t> </a:t>
                      </a:r>
                    </a:p>
                    <a:p>
                      <a:pPr marL="66675" algn="l" rtl="0"/>
                      <a:r>
                        <a:rPr lang="en-US" sz="1200" dirty="0">
                          <a:effectLst/>
                        </a:rPr>
                        <a:t>Rejected</a:t>
                      </a:r>
                      <a:endParaRPr lang="en-US"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4285983529"/>
                  </a:ext>
                </a:extLst>
              </a:tr>
              <a:tr h="356439">
                <a:tc>
                  <a:txBody>
                    <a:bodyPr/>
                    <a:lstStyle/>
                    <a:p>
                      <a:pPr marL="67945" marR="170180" algn="l" rtl="0">
                        <a:lnSpc>
                          <a:spcPts val="1380"/>
                        </a:lnSpc>
                        <a:spcAft>
                          <a:spcPts val="0"/>
                        </a:spcAft>
                      </a:pPr>
                      <a:r>
                        <a:rPr lang="en-US" sz="1200">
                          <a:effectLst/>
                        </a:rPr>
                        <a:t>H5a There is a positive and meaningful relationship</a:t>
                      </a:r>
                      <a:r>
                        <a:rPr lang="en-US" sz="1200" spc="-290">
                          <a:effectLst/>
                        </a:rPr>
                        <a:t> </a:t>
                      </a:r>
                      <a:r>
                        <a:rPr lang="en-US" sz="1200">
                          <a:effectLst/>
                        </a:rPr>
                        <a:t>between the company’s R&amp;D capacity and product</a:t>
                      </a:r>
                      <a:r>
                        <a:rPr lang="en-US" sz="1200" spc="5">
                          <a:effectLst/>
                        </a:rPr>
                        <a:t> </a:t>
                      </a:r>
                      <a:r>
                        <a:rPr lang="en-US" sz="1200">
                          <a:effectLst/>
                        </a:rPr>
                        <a:t>innovation.</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45"/>
                        </a:spcBef>
                      </a:pPr>
                      <a:r>
                        <a:rPr lang="en-US" sz="1200">
                          <a:effectLst/>
                        </a:rPr>
                        <a:t> </a:t>
                      </a:r>
                    </a:p>
                    <a:p>
                      <a:pPr marL="66675" algn="l" rtl="0"/>
                      <a:r>
                        <a:rPr lang="en-US" sz="1200">
                          <a:effectLst/>
                        </a:rPr>
                        <a:t>Rejected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3687764664"/>
                  </a:ext>
                </a:extLst>
              </a:tr>
              <a:tr h="356439">
                <a:tc>
                  <a:txBody>
                    <a:bodyPr/>
                    <a:lstStyle/>
                    <a:p>
                      <a:pPr marL="67945" marR="161290" algn="l" rtl="0">
                        <a:lnSpc>
                          <a:spcPts val="1380"/>
                        </a:lnSpc>
                        <a:spcAft>
                          <a:spcPts val="0"/>
                        </a:spcAft>
                      </a:pPr>
                      <a:r>
                        <a:rPr lang="en-US" sz="1200">
                          <a:effectLst/>
                        </a:rPr>
                        <a:t>H5b There is a positive and meaningful relationship</a:t>
                      </a:r>
                      <a:r>
                        <a:rPr lang="en-US" sz="1200" spc="-290">
                          <a:effectLst/>
                        </a:rPr>
                        <a:t> </a:t>
                      </a:r>
                      <a:r>
                        <a:rPr lang="en-US" sz="1200">
                          <a:effectLst/>
                        </a:rPr>
                        <a:t>between the company’s R&amp;D capacity and product</a:t>
                      </a:r>
                      <a:r>
                        <a:rPr lang="en-US" sz="1200" spc="5">
                          <a:effectLst/>
                        </a:rPr>
                        <a:t> </a:t>
                      </a:r>
                      <a:r>
                        <a:rPr lang="en-US" sz="1200">
                          <a:effectLst/>
                        </a:rPr>
                        <a:t>innovation.</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40"/>
                        </a:spcBef>
                      </a:pPr>
                      <a:r>
                        <a:rPr lang="en-US" sz="1200">
                          <a:effectLst/>
                        </a:rPr>
                        <a:t> </a:t>
                      </a:r>
                    </a:p>
                    <a:p>
                      <a:pPr marL="66675" algn="l" rtl="0">
                        <a:spcBef>
                          <a:spcPts val="5"/>
                        </a:spcBef>
                        <a:spcAft>
                          <a:spcPts val="0"/>
                        </a:spcAft>
                      </a:pPr>
                      <a:r>
                        <a:rPr lang="en-US" sz="1200">
                          <a:effectLst/>
                        </a:rPr>
                        <a:t>Rejected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1901147982"/>
                  </a:ext>
                </a:extLst>
              </a:tr>
              <a:tr h="392077">
                <a:tc>
                  <a:txBody>
                    <a:bodyPr/>
                    <a:lstStyle/>
                    <a:p>
                      <a:pPr marL="67945" algn="l" rtl="0">
                        <a:lnSpc>
                          <a:spcPts val="1375"/>
                        </a:lnSpc>
                      </a:pPr>
                      <a:r>
                        <a:rPr lang="en-US" sz="1200">
                          <a:effectLst/>
                        </a:rPr>
                        <a:t>H6 If</a:t>
                      </a:r>
                      <a:r>
                        <a:rPr lang="en-US" sz="1200" spc="-5">
                          <a:effectLst/>
                        </a:rPr>
                        <a:t> </a:t>
                      </a:r>
                      <a:r>
                        <a:rPr lang="en-US" sz="1200">
                          <a:effectLst/>
                        </a:rPr>
                        <a:t>the</a:t>
                      </a:r>
                      <a:r>
                        <a:rPr lang="en-US" sz="1200" spc="-10">
                          <a:effectLst/>
                        </a:rPr>
                        <a:t> </a:t>
                      </a:r>
                      <a:r>
                        <a:rPr lang="en-US" sz="1200">
                          <a:effectLst/>
                        </a:rPr>
                        <a:t>R&amp;D</a:t>
                      </a:r>
                      <a:r>
                        <a:rPr lang="en-US" sz="1200" spc="-5">
                          <a:effectLst/>
                        </a:rPr>
                        <a:t> </a:t>
                      </a:r>
                      <a:r>
                        <a:rPr lang="en-US" sz="1200">
                          <a:effectLst/>
                        </a:rPr>
                        <a:t>capacity</a:t>
                      </a:r>
                      <a:r>
                        <a:rPr lang="en-US" sz="1200" spc="10">
                          <a:effectLst/>
                        </a:rPr>
                        <a:t> </a:t>
                      </a:r>
                      <a:r>
                        <a:rPr lang="en-US" sz="1200">
                          <a:effectLst/>
                        </a:rPr>
                        <a:t>of</a:t>
                      </a:r>
                      <a:r>
                        <a:rPr lang="en-US" sz="1200" spc="-5">
                          <a:effectLst/>
                        </a:rPr>
                        <a:t> </a:t>
                      </a:r>
                      <a:r>
                        <a:rPr lang="en-US" sz="1200">
                          <a:effectLst/>
                        </a:rPr>
                        <a:t>a</a:t>
                      </a:r>
                      <a:r>
                        <a:rPr lang="en-US" sz="1200" spc="-15">
                          <a:effectLst/>
                        </a:rPr>
                        <a:t> </a:t>
                      </a:r>
                      <a:r>
                        <a:rPr lang="en-US" sz="1200">
                          <a:effectLst/>
                        </a:rPr>
                        <a:t>company increases,</a:t>
                      </a:r>
                      <a:r>
                        <a:rPr lang="en-US" sz="1200" spc="-5">
                          <a:effectLst/>
                        </a:rPr>
                        <a:t> </a:t>
                      </a:r>
                      <a:r>
                        <a:rPr lang="en-US" sz="1200">
                          <a:effectLst/>
                        </a:rPr>
                        <a:t>the</a:t>
                      </a:r>
                    </a:p>
                    <a:p>
                      <a:pPr marL="67945" marR="68580" algn="l" rtl="0">
                        <a:lnSpc>
                          <a:spcPts val="1370"/>
                        </a:lnSpc>
                        <a:spcAft>
                          <a:spcPts val="0"/>
                        </a:spcAft>
                      </a:pPr>
                      <a:r>
                        <a:rPr lang="en-US" sz="1200">
                          <a:effectLst/>
                        </a:rPr>
                        <a:t>relationship between the following developments and</a:t>
                      </a:r>
                      <a:r>
                        <a:rPr lang="en-US" sz="1200" spc="-285">
                          <a:effectLst/>
                        </a:rPr>
                        <a:t> </a:t>
                      </a:r>
                      <a:r>
                        <a:rPr lang="en-US" sz="1200">
                          <a:effectLst/>
                        </a:rPr>
                        <a:t>innovation</a:t>
                      </a:r>
                      <a:r>
                        <a:rPr lang="en-US" sz="1200" spc="-5">
                          <a:effectLst/>
                        </a:rPr>
                        <a:t> </a:t>
                      </a:r>
                      <a:r>
                        <a:rPr lang="en-US" sz="1200">
                          <a:effectLst/>
                        </a:rPr>
                        <a:t>becomes stronger.</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50"/>
                        </a:spcBef>
                      </a:pPr>
                      <a:r>
                        <a:rPr lang="en-US" sz="1200">
                          <a:effectLst/>
                        </a:rPr>
                        <a:t> </a:t>
                      </a:r>
                    </a:p>
                    <a:p>
                      <a:pPr marL="66675" algn="l" rtl="0">
                        <a:spcBef>
                          <a:spcPts val="5"/>
                        </a:spcBef>
                        <a:spcAft>
                          <a:spcPts val="0"/>
                        </a:spcAft>
                      </a:pPr>
                      <a:r>
                        <a:rPr lang="en-US" sz="1200">
                          <a:effectLst/>
                        </a:rPr>
                        <a:t>Rejected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1790122748"/>
                  </a:ext>
                </a:extLst>
              </a:tr>
              <a:tr h="356439">
                <a:tc>
                  <a:txBody>
                    <a:bodyPr/>
                    <a:lstStyle/>
                    <a:p>
                      <a:pPr marL="67945" marR="140970" algn="l" rtl="0">
                        <a:lnSpc>
                          <a:spcPts val="1350"/>
                        </a:lnSpc>
                        <a:spcAft>
                          <a:spcPts val="0"/>
                        </a:spcAft>
                      </a:pPr>
                      <a:r>
                        <a:rPr lang="en-US" sz="1200">
                          <a:effectLst/>
                        </a:rPr>
                        <a:t>H7 If the R&amp;D capacity of a company increases, the</a:t>
                      </a:r>
                      <a:r>
                        <a:rPr lang="en-US" sz="1200" spc="-285">
                          <a:effectLst/>
                        </a:rPr>
                        <a:t> </a:t>
                      </a:r>
                      <a:r>
                        <a:rPr lang="en-US" sz="1200">
                          <a:effectLst/>
                        </a:rPr>
                        <a:t>relationship between having knowledge and</a:t>
                      </a:r>
                      <a:r>
                        <a:rPr lang="en-US" sz="1200" spc="5">
                          <a:effectLst/>
                        </a:rPr>
                        <a:t> </a:t>
                      </a:r>
                      <a:r>
                        <a:rPr lang="en-US" sz="1200">
                          <a:effectLst/>
                        </a:rPr>
                        <a:t>innovation</a:t>
                      </a:r>
                      <a:r>
                        <a:rPr lang="en-US" sz="1200" spc="-5">
                          <a:effectLst/>
                        </a:rPr>
                        <a:t> </a:t>
                      </a:r>
                      <a:r>
                        <a:rPr lang="en-US" sz="1200">
                          <a:effectLst/>
                        </a:rPr>
                        <a:t>becomes stronger.</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5"/>
                        </a:spcBef>
                      </a:pPr>
                      <a:r>
                        <a:rPr lang="en-US" sz="1200">
                          <a:effectLst/>
                        </a:rPr>
                        <a:t> </a:t>
                      </a:r>
                    </a:p>
                    <a:p>
                      <a:pPr marL="66675" algn="l" rtl="0"/>
                      <a:r>
                        <a:rPr lang="en-US" sz="1200">
                          <a:effectLst/>
                        </a:rPr>
                        <a:t>Rejected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473850021"/>
                  </a:ext>
                </a:extLst>
              </a:tr>
              <a:tr h="356439">
                <a:tc>
                  <a:txBody>
                    <a:bodyPr/>
                    <a:lstStyle/>
                    <a:p>
                      <a:pPr marL="67945" marR="140970" algn="l" rtl="0">
                        <a:lnSpc>
                          <a:spcPts val="1380"/>
                        </a:lnSpc>
                        <a:spcAft>
                          <a:spcPts val="0"/>
                        </a:spcAft>
                      </a:pPr>
                      <a:r>
                        <a:rPr lang="en-US" sz="1200">
                          <a:effectLst/>
                        </a:rPr>
                        <a:t>H8 If the R&amp;D capacity of a company increases, the</a:t>
                      </a:r>
                      <a:r>
                        <a:rPr lang="en-US" sz="1200" spc="-285">
                          <a:effectLst/>
                        </a:rPr>
                        <a:t> </a:t>
                      </a:r>
                      <a:r>
                        <a:rPr lang="en-US" sz="1200">
                          <a:effectLst/>
                        </a:rPr>
                        <a:t>relationship between getting help and innovation</a:t>
                      </a:r>
                      <a:r>
                        <a:rPr lang="en-US" sz="1200" spc="5">
                          <a:effectLst/>
                        </a:rPr>
                        <a:t> </a:t>
                      </a:r>
                      <a:r>
                        <a:rPr lang="en-US" sz="1200">
                          <a:effectLst/>
                        </a:rPr>
                        <a:t>becomes</a:t>
                      </a:r>
                      <a:r>
                        <a:rPr lang="en-US" sz="1200" spc="-5">
                          <a:effectLst/>
                        </a:rPr>
                        <a:t> </a:t>
                      </a:r>
                      <a:r>
                        <a:rPr lang="en-US" sz="1200">
                          <a:effectLst/>
                        </a:rPr>
                        <a:t>stronger.</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50"/>
                        </a:spcBef>
                      </a:pPr>
                      <a:r>
                        <a:rPr lang="en-US" sz="1200">
                          <a:effectLst/>
                        </a:rPr>
                        <a:t> </a:t>
                      </a:r>
                    </a:p>
                    <a:p>
                      <a:pPr marL="66675" algn="l" rtl="0"/>
                      <a:r>
                        <a:rPr lang="en-US" sz="1200">
                          <a:effectLst/>
                        </a:rPr>
                        <a:t>Rejected</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3276705464"/>
                  </a:ext>
                </a:extLst>
              </a:tr>
              <a:tr h="356439">
                <a:tc>
                  <a:txBody>
                    <a:bodyPr/>
                    <a:lstStyle/>
                    <a:p>
                      <a:pPr marL="67945" marR="151765" algn="just" rtl="0">
                        <a:lnSpc>
                          <a:spcPts val="1380"/>
                        </a:lnSpc>
                        <a:spcAft>
                          <a:spcPts val="0"/>
                        </a:spcAft>
                      </a:pPr>
                      <a:r>
                        <a:rPr lang="en-US" sz="1200">
                          <a:effectLst/>
                        </a:rPr>
                        <a:t>H9 If the R&amp;D capacity of a company increases, the</a:t>
                      </a:r>
                      <a:r>
                        <a:rPr lang="en-US" sz="1200" spc="-285">
                          <a:effectLst/>
                        </a:rPr>
                        <a:t> </a:t>
                      </a:r>
                      <a:r>
                        <a:rPr lang="en-US" sz="1200">
                          <a:effectLst/>
                        </a:rPr>
                        <a:t>relationship between the specialist employment and</a:t>
                      </a:r>
                      <a:r>
                        <a:rPr lang="en-US" sz="1200" spc="5">
                          <a:effectLst/>
                        </a:rPr>
                        <a:t> </a:t>
                      </a:r>
                      <a:r>
                        <a:rPr lang="en-US" sz="1200">
                          <a:effectLst/>
                        </a:rPr>
                        <a:t>innovation</a:t>
                      </a:r>
                      <a:r>
                        <a:rPr lang="en-US" sz="1200" spc="-5">
                          <a:effectLst/>
                        </a:rPr>
                        <a:t> </a:t>
                      </a:r>
                      <a:r>
                        <a:rPr lang="en-US" sz="1200">
                          <a:effectLst/>
                        </a:rPr>
                        <a:t>becomes stronger.</a:t>
                      </a:r>
                      <a:endParaRPr lang="en-US" sz="120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tc>
                  <a:txBody>
                    <a:bodyPr/>
                    <a:lstStyle/>
                    <a:p>
                      <a:pPr algn="l" rtl="0">
                        <a:spcBef>
                          <a:spcPts val="50"/>
                        </a:spcBef>
                      </a:pPr>
                      <a:r>
                        <a:rPr lang="en-US" sz="1200" dirty="0">
                          <a:effectLst/>
                        </a:rPr>
                        <a:t> </a:t>
                      </a:r>
                    </a:p>
                    <a:p>
                      <a:pPr marL="66675" algn="l" rtl="0"/>
                      <a:r>
                        <a:rPr lang="en-US" sz="1200" dirty="0">
                          <a:effectLst/>
                        </a:rPr>
                        <a:t>Accepted</a:t>
                      </a:r>
                      <a:endParaRPr lang="en-US"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0" marR="0" marT="0" marB="0"/>
                </a:tc>
                <a:extLst>
                  <a:ext uri="{0D108BD9-81ED-4DB2-BD59-A6C34878D82A}">
                    <a16:rowId xmlns:a16="http://schemas.microsoft.com/office/drawing/2014/main" val="4097065417"/>
                  </a:ext>
                </a:extLst>
              </a:tr>
            </a:tbl>
          </a:graphicData>
        </a:graphic>
      </p:graphicFrame>
    </p:spTree>
    <p:extLst>
      <p:ext uri="{BB962C8B-B14F-4D97-AF65-F5344CB8AC3E}">
        <p14:creationId xmlns:p14="http://schemas.microsoft.com/office/powerpoint/2010/main" val="1349999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3" name="صورة 2">
            <a:extLst>
              <a:ext uri="{FF2B5EF4-FFF2-40B4-BE49-F238E27FC236}">
                <a16:creationId xmlns:a16="http://schemas.microsoft.com/office/drawing/2014/main" id="{95E1A8A9-218F-D9C4-E795-3448F89217DB}"/>
              </a:ext>
            </a:extLst>
          </p:cNvPr>
          <p:cNvPicPr>
            <a:picLocks noChangeAspect="1"/>
          </p:cNvPicPr>
          <p:nvPr/>
        </p:nvPicPr>
        <p:blipFill>
          <a:blip r:embed="rId3">
            <a:duotone>
              <a:schemeClr val="accent4">
                <a:shade val="45000"/>
                <a:satMod val="135000"/>
              </a:schemeClr>
              <a:prstClr val="white"/>
            </a:duotone>
            <a:extLst>
              <a:ext uri="{BEBA8EAE-BF5A-486C-A8C5-ECC9F3942E4B}">
                <a14:imgProps xmlns:a14="http://schemas.microsoft.com/office/drawing/2010/main">
                  <a14:imgLayer r:embed="rId4">
                    <a14:imgEffect>
                      <a14:saturation sat="213000"/>
                    </a14:imgEffect>
                    <a14:imgEffect>
                      <a14:brightnessContrast bright="20000" contrast="-40000"/>
                    </a14:imgEffect>
                  </a14:imgLayer>
                </a14:imgProps>
              </a:ext>
            </a:extLst>
          </a:blip>
          <a:stretch>
            <a:fillRect/>
          </a:stretch>
        </p:blipFill>
        <p:spPr>
          <a:xfrm>
            <a:off x="0" y="0"/>
            <a:ext cx="12192000" cy="6858000"/>
          </a:xfrm>
          <a:prstGeom prst="rect">
            <a:avLst/>
          </a:prstGeom>
        </p:spPr>
      </p:pic>
      <p:sp>
        <p:nvSpPr>
          <p:cNvPr id="4" name="عنوان فرعي 2">
            <a:extLst>
              <a:ext uri="{FF2B5EF4-FFF2-40B4-BE49-F238E27FC236}">
                <a16:creationId xmlns:a16="http://schemas.microsoft.com/office/drawing/2014/main" id="{AA6D6DC3-91CD-5717-6932-471D72D70833}"/>
              </a:ext>
            </a:extLst>
          </p:cNvPr>
          <p:cNvSpPr txBox="1">
            <a:spLocks/>
          </p:cNvSpPr>
          <p:nvPr/>
        </p:nvSpPr>
        <p:spPr>
          <a:xfrm>
            <a:off x="3031449" y="6063622"/>
            <a:ext cx="9144000" cy="682944"/>
          </a:xfrm>
          <a:prstGeom prst="rect">
            <a:avLst/>
          </a:prstGeom>
        </p:spPr>
        <p:txBody>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rPr>
              <a:t>Mohammed A. Al Jarousha</a:t>
            </a:r>
            <a:endParaRPr lang="ar-PS" b="1" dirty="0">
              <a:solidFill>
                <a:schemeClr val="bg1"/>
              </a:solidFill>
            </a:endParaRPr>
          </a:p>
        </p:txBody>
      </p:sp>
      <p:pic>
        <p:nvPicPr>
          <p:cNvPr id="5" name="Picture 2">
            <a:extLst>
              <a:ext uri="{FF2B5EF4-FFF2-40B4-BE49-F238E27FC236}">
                <a16:creationId xmlns:a16="http://schemas.microsoft.com/office/drawing/2014/main" id="{7419EC2D-A060-907C-6D19-D0F3A2CCAFEA}"/>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277009" y="5217670"/>
            <a:ext cx="2754440" cy="1469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214633"/>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1437</Words>
  <Application>Microsoft Office PowerPoint</Application>
  <PresentationFormat>شاشة عريضة</PresentationFormat>
  <Paragraphs>119</Paragraphs>
  <Slides>20</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20</vt:i4>
      </vt:variant>
    </vt:vector>
  </HeadingPairs>
  <TitlesOfParts>
    <vt:vector size="27" baseType="lpstr">
      <vt:lpstr>Arial</vt:lpstr>
      <vt:lpstr>Calibri</vt:lpstr>
      <vt:lpstr>Calibri Light</vt:lpstr>
      <vt:lpstr>Courier New</vt:lpstr>
      <vt:lpstr>Times New Roman</vt:lpstr>
      <vt:lpstr>Wingdings</vt:lpstr>
      <vt:lpstr>نسق Office</vt:lpstr>
      <vt:lpstr>Presenting Quantitative Thesis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KSA</dc:creator>
  <cp:lastModifiedBy>Mohammed Al Jarousha</cp:lastModifiedBy>
  <cp:revision>88</cp:revision>
  <dcterms:created xsi:type="dcterms:W3CDTF">2023-02-28T19:17:41Z</dcterms:created>
  <dcterms:modified xsi:type="dcterms:W3CDTF">2024-05-16T00:35:20Z</dcterms:modified>
</cp:coreProperties>
</file>