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03" r:id="rId3"/>
    <p:sldId id="501" r:id="rId4"/>
    <p:sldId id="482" r:id="rId5"/>
    <p:sldId id="553" r:id="rId6"/>
    <p:sldId id="568" r:id="rId7"/>
    <p:sldId id="569" r:id="rId8"/>
    <p:sldId id="570" r:id="rId9"/>
    <p:sldId id="571" r:id="rId10"/>
    <p:sldId id="600" r:id="rId11"/>
    <p:sldId id="572" r:id="rId12"/>
    <p:sldId id="573" r:id="rId13"/>
    <p:sldId id="607" r:id="rId14"/>
    <p:sldId id="601" r:id="rId15"/>
    <p:sldId id="574" r:id="rId16"/>
    <p:sldId id="602" r:id="rId17"/>
    <p:sldId id="575" r:id="rId18"/>
    <p:sldId id="577" r:id="rId19"/>
    <p:sldId id="578" r:id="rId20"/>
    <p:sldId id="603" r:id="rId21"/>
    <p:sldId id="580" r:id="rId22"/>
    <p:sldId id="579" r:id="rId23"/>
    <p:sldId id="581" r:id="rId24"/>
    <p:sldId id="608" r:id="rId25"/>
    <p:sldId id="582" r:id="rId26"/>
    <p:sldId id="583" r:id="rId27"/>
    <p:sldId id="584" r:id="rId28"/>
    <p:sldId id="604" r:id="rId29"/>
    <p:sldId id="585" r:id="rId30"/>
    <p:sldId id="586" r:id="rId31"/>
    <p:sldId id="587" r:id="rId32"/>
    <p:sldId id="605" r:id="rId33"/>
    <p:sldId id="588" r:id="rId34"/>
    <p:sldId id="590" r:id="rId35"/>
    <p:sldId id="592" r:id="rId36"/>
    <p:sldId id="609" r:id="rId37"/>
    <p:sldId id="594" r:id="rId38"/>
    <p:sldId id="256"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1"/>
            <p14:sldId id="482"/>
            <p14:sldId id="553"/>
            <p14:sldId id="568"/>
            <p14:sldId id="569"/>
            <p14:sldId id="570"/>
            <p14:sldId id="571"/>
            <p14:sldId id="600"/>
            <p14:sldId id="572"/>
            <p14:sldId id="573"/>
            <p14:sldId id="607"/>
            <p14:sldId id="601"/>
            <p14:sldId id="574"/>
            <p14:sldId id="602"/>
            <p14:sldId id="575"/>
            <p14:sldId id="577"/>
            <p14:sldId id="578"/>
            <p14:sldId id="603"/>
            <p14:sldId id="580"/>
            <p14:sldId id="579"/>
            <p14:sldId id="581"/>
            <p14:sldId id="608"/>
            <p14:sldId id="582"/>
            <p14:sldId id="583"/>
            <p14:sldId id="584"/>
            <p14:sldId id="604"/>
            <p14:sldId id="585"/>
            <p14:sldId id="586"/>
            <p14:sldId id="587"/>
            <p14:sldId id="605"/>
            <p14:sldId id="588"/>
            <p14:sldId id="590"/>
            <p14:sldId id="592"/>
            <p14:sldId id="609"/>
            <p14:sldId id="594"/>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860" y="6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 Id="rId4" Type="http://schemas.openxmlformats.org/officeDocument/2006/relationships/image" Target="../media/image14.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 Id="rId4"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D64724-3CC9-4FF5-9D8F-33D065934862}"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zh-CN" altLang="en-US"/>
        </a:p>
      </dgm:t>
    </dgm:pt>
    <dgm:pt modelId="{9BCC2354-012F-4331-BEF4-1155B1AABA4F}">
      <dgm:prSet custT="1"/>
      <dgm:spPr/>
      <dgm:t>
        <a:bodyPr/>
        <a:lstStyle/>
        <a:p>
          <a:pPr rtl="0"/>
          <a:r>
            <a:rPr sz="1600" b="0" u="none" dirty="0"/>
            <a:t>Decoupled storage and compute</a:t>
          </a:r>
          <a:endParaRPr lang="zh-CN" sz="1600" dirty="0"/>
        </a:p>
      </dgm:t>
    </dgm:pt>
    <dgm:pt modelId="{83276F9D-BBF5-45D3-AC2A-0F31125D7291}" type="parTrans" cxnId="{2C98FE7E-881E-4AEA-911E-2B265C853DBD}">
      <dgm:prSet/>
      <dgm:spPr/>
      <dgm:t>
        <a:bodyPr/>
        <a:lstStyle/>
        <a:p>
          <a:endParaRPr lang="zh-CN" altLang="en-US"/>
        </a:p>
      </dgm:t>
    </dgm:pt>
    <dgm:pt modelId="{9949B4BC-B79B-4DF3-96AB-E9EDAF5F8672}" type="sibTrans" cxnId="{2C98FE7E-881E-4AEA-911E-2B265C853DBD}">
      <dgm:prSet/>
      <dgm:spPr/>
      <dgm:t>
        <a:bodyPr/>
        <a:lstStyle/>
        <a:p>
          <a:endParaRPr lang="zh-CN" altLang="en-US"/>
        </a:p>
      </dgm:t>
    </dgm:pt>
    <dgm:pt modelId="{87262A92-BA8D-4601-A2A4-188730185E86}">
      <dgm:prSet custT="1"/>
      <dgm:spPr/>
      <dgm:t>
        <a:bodyPr/>
        <a:lstStyle/>
        <a:p>
          <a:pPr rtl="0"/>
          <a:r>
            <a:rPr sz="1200" b="0" u="none" dirty="0">
              <a:solidFill>
                <a:schemeClr val="tx1"/>
              </a:solidFill>
            </a:rPr>
            <a:t>A unified </a:t>
          </a:r>
          <a:r>
            <a:rPr sz="1200" b="0" u="none" dirty="0"/>
            <a:t>data lake eliminates data silos; a single copy of </a:t>
          </a:r>
          <a:r>
            <a:rPr sz="1200" b="0" u="none" dirty="0">
              <a:solidFill>
                <a:schemeClr val="tx1"/>
              </a:solidFill>
            </a:rPr>
            <a:t>data</a:t>
          </a:r>
          <a:r>
            <a:rPr lang="en-US" sz="1200" b="0" u="none" dirty="0">
              <a:solidFill>
                <a:schemeClr val="tx1"/>
              </a:solidFill>
            </a:rPr>
            <a:t> is enough</a:t>
          </a:r>
          <a:r>
            <a:rPr sz="1200" b="0" u="none" dirty="0">
              <a:solidFill>
                <a:schemeClr val="tx1"/>
              </a:solidFill>
            </a:rPr>
            <a:t>,</a:t>
          </a:r>
          <a:r>
            <a:rPr lang="en-US" sz="1200" b="0" u="none" dirty="0">
              <a:solidFill>
                <a:schemeClr val="tx1"/>
              </a:solidFill>
            </a:rPr>
            <a:t> </a:t>
          </a:r>
          <a:r>
            <a:rPr lang="en-US" sz="1200" b="0" u="none" dirty="0"/>
            <a:t>with</a:t>
          </a:r>
          <a:r>
            <a:rPr sz="1200" b="0" u="none" dirty="0"/>
            <a:t> no need for data transfer; multiple computing engines, making flexible allocation and on-demand scaling of storage and computing </a:t>
          </a:r>
          <a:r>
            <a:rPr sz="1200" b="0" u="none" dirty="0">
              <a:solidFill>
                <a:schemeClr val="tx1"/>
              </a:solidFill>
            </a:rPr>
            <a:t>resources</a:t>
          </a:r>
          <a:r>
            <a:rPr lang="en-US" sz="1200" b="0" u="none" dirty="0">
              <a:solidFill>
                <a:schemeClr val="tx1"/>
              </a:solidFill>
            </a:rPr>
            <a:t> possible</a:t>
          </a:r>
          <a:r>
            <a:rPr sz="1200" b="0" u="none" dirty="0">
              <a:solidFill>
                <a:schemeClr val="tx1"/>
              </a:solidFill>
            </a:rPr>
            <a:t>; </a:t>
          </a:r>
          <a:r>
            <a:rPr sz="1200" b="0" u="none" dirty="0"/>
            <a:t>30% more cost-effective than the industry average</a:t>
          </a:r>
          <a:endParaRPr lang="zh-CN" sz="1200" dirty="0"/>
        </a:p>
      </dgm:t>
    </dgm:pt>
    <dgm:pt modelId="{58E43C65-4BD5-4C1E-8EED-816CA4C2B90D}" type="parTrans" cxnId="{A9A84616-2FD2-4ED2-B714-999257B0F276}">
      <dgm:prSet/>
      <dgm:spPr/>
      <dgm:t>
        <a:bodyPr/>
        <a:lstStyle/>
        <a:p>
          <a:endParaRPr lang="zh-CN" altLang="en-US"/>
        </a:p>
      </dgm:t>
    </dgm:pt>
    <dgm:pt modelId="{D56B764B-8433-4DF3-87A4-73B85188DC91}" type="sibTrans" cxnId="{A9A84616-2FD2-4ED2-B714-999257B0F276}">
      <dgm:prSet/>
      <dgm:spPr/>
      <dgm:t>
        <a:bodyPr/>
        <a:lstStyle/>
        <a:p>
          <a:endParaRPr lang="zh-CN" altLang="en-US"/>
        </a:p>
      </dgm:t>
    </dgm:pt>
    <dgm:pt modelId="{E717647B-31EE-47D3-8F69-BACC10DEDC42}">
      <dgm:prSet custT="1"/>
      <dgm:spPr/>
      <dgm:t>
        <a:bodyPr/>
        <a:lstStyle/>
        <a:p>
          <a:pPr rtl="0"/>
          <a:r>
            <a:rPr lang="en-US" sz="1600" b="0" u="none" dirty="0">
              <a:solidFill>
                <a:schemeClr val="tx1"/>
              </a:solidFill>
            </a:rPr>
            <a:t>First-class</a:t>
          </a:r>
          <a:r>
            <a:rPr sz="1600" b="0" u="none" dirty="0">
              <a:solidFill>
                <a:schemeClr val="tx1"/>
              </a:solidFill>
            </a:rPr>
            <a:t> performance </a:t>
          </a:r>
          <a:r>
            <a:rPr sz="1600" b="0" u="none" dirty="0"/>
            <a:t>and experience</a:t>
          </a:r>
          <a:endParaRPr lang="zh-CN" sz="1600" dirty="0"/>
        </a:p>
      </dgm:t>
    </dgm:pt>
    <dgm:pt modelId="{629D08CA-F3E4-4B93-BEA6-DBFAFFBE857C}" type="parTrans" cxnId="{719F3F37-5D25-4746-8104-54F155D4F630}">
      <dgm:prSet/>
      <dgm:spPr/>
      <dgm:t>
        <a:bodyPr/>
        <a:lstStyle/>
        <a:p>
          <a:endParaRPr lang="zh-CN" altLang="en-US"/>
        </a:p>
      </dgm:t>
    </dgm:pt>
    <dgm:pt modelId="{C7B024A9-14B1-4979-B6D2-FC07DE3C536C}" type="sibTrans" cxnId="{719F3F37-5D25-4746-8104-54F155D4F630}">
      <dgm:prSet/>
      <dgm:spPr/>
      <dgm:t>
        <a:bodyPr/>
        <a:lstStyle/>
        <a:p>
          <a:endParaRPr lang="zh-CN" altLang="en-US"/>
        </a:p>
      </dgm:t>
    </dgm:pt>
    <dgm:pt modelId="{B0A2EE66-9188-4454-BE07-D2E50F694D35}">
      <dgm:prSet custT="1"/>
      <dgm:spPr/>
      <dgm:t>
        <a:bodyPr/>
        <a:lstStyle/>
        <a:p>
          <a:pPr rtl="0"/>
          <a:r>
            <a:rPr sz="1200" b="0" u="none" dirty="0"/>
            <a:t>Full-stack performance acceleration and millisecond-level response to millions of metadata records by means of four-level vertical optimization on hardware, data organization, computing engine, and AI intelligent optimization, providing </a:t>
          </a:r>
          <a:r>
            <a:rPr sz="1200" b="0" u="none" dirty="0">
              <a:solidFill>
                <a:schemeClr val="tx1"/>
              </a:solidFill>
            </a:rPr>
            <a:t>users with</a:t>
          </a:r>
          <a:r>
            <a:rPr lang="en-US" sz="1200" b="0" u="none" dirty="0">
              <a:solidFill>
                <a:schemeClr val="tx1"/>
              </a:solidFill>
            </a:rPr>
            <a:t> the</a:t>
          </a:r>
          <a:r>
            <a:rPr sz="1200" b="0" u="none" dirty="0">
              <a:solidFill>
                <a:schemeClr val="tx1"/>
              </a:solidFill>
            </a:rPr>
            <a:t> ultimate </a:t>
          </a:r>
          <a:r>
            <a:rPr sz="1200" b="0" u="none" dirty="0"/>
            <a:t>performance experience</a:t>
          </a:r>
          <a:endParaRPr lang="zh-CN" sz="1200" dirty="0"/>
        </a:p>
      </dgm:t>
    </dgm:pt>
    <dgm:pt modelId="{B15062D6-3D26-4922-B17B-51C968CC0759}" type="parTrans" cxnId="{90575ECB-FAF8-4DFF-BC34-C0C13889BB72}">
      <dgm:prSet/>
      <dgm:spPr/>
      <dgm:t>
        <a:bodyPr/>
        <a:lstStyle/>
        <a:p>
          <a:endParaRPr lang="zh-CN" altLang="en-US"/>
        </a:p>
      </dgm:t>
    </dgm:pt>
    <dgm:pt modelId="{7E78B41E-2FBD-4B33-AFB4-862F505AF81B}" type="sibTrans" cxnId="{90575ECB-FAF8-4DFF-BC34-C0C13889BB72}">
      <dgm:prSet/>
      <dgm:spPr/>
      <dgm:t>
        <a:bodyPr/>
        <a:lstStyle/>
        <a:p>
          <a:endParaRPr lang="zh-CN" altLang="en-US"/>
        </a:p>
      </dgm:t>
    </dgm:pt>
    <dgm:pt modelId="{5ED88786-AAAD-4CD2-8856-6BB7D81F5640}">
      <dgm:prSet custT="1"/>
      <dgm:spPr/>
      <dgm:t>
        <a:bodyPr lIns="1152000"/>
        <a:lstStyle/>
        <a:p>
          <a:pPr rtl="0"/>
          <a:r>
            <a:rPr sz="1600" b="0" u="none" dirty="0"/>
            <a:t>Cutting-edge open-source technologies</a:t>
          </a:r>
          <a:endParaRPr lang="zh-CN" altLang="en-US" sz="1600" dirty="0"/>
        </a:p>
      </dgm:t>
    </dgm:pt>
    <dgm:pt modelId="{53AB964E-B2CC-41CB-87C0-24641F419D93}" type="parTrans" cxnId="{125E2863-E812-443A-ADC3-D23179235034}">
      <dgm:prSet/>
      <dgm:spPr/>
      <dgm:t>
        <a:bodyPr/>
        <a:lstStyle/>
        <a:p>
          <a:endParaRPr lang="zh-CN" altLang="en-US"/>
        </a:p>
      </dgm:t>
    </dgm:pt>
    <dgm:pt modelId="{C2D12E62-9CFC-4CE0-BC12-12BDF91993CC}" type="sibTrans" cxnId="{125E2863-E812-443A-ADC3-D23179235034}">
      <dgm:prSet/>
      <dgm:spPr/>
      <dgm:t>
        <a:bodyPr/>
        <a:lstStyle/>
        <a:p>
          <a:endParaRPr lang="zh-CN" altLang="en-US"/>
        </a:p>
      </dgm:t>
    </dgm:pt>
    <dgm:pt modelId="{AB6AB79F-4BBE-4A35-B1E5-37A2E20C0A06}">
      <dgm:prSet custT="1"/>
      <dgm:spPr/>
      <dgm:t>
        <a:bodyPr lIns="1152000"/>
        <a:lstStyle/>
        <a:p>
          <a:pPr rtl="0"/>
          <a:r>
            <a:rPr sz="1200" b="0" u="none" dirty="0"/>
            <a:t>In-depth reconstruction of mainstream engines, such as Spark, Hive, and Flink, with key technologies such as indexing, caching, and metadata; Huawei-developed CarbonData with millisecond-level point query; Superior Scheduler for 20,000+ nodes in a single cluster</a:t>
          </a:r>
          <a:endParaRPr lang="zh-CN" sz="1200" dirty="0"/>
        </a:p>
      </dgm:t>
    </dgm:pt>
    <dgm:pt modelId="{357A87BD-3015-488A-B22D-F0C5BA28E2A1}" type="parTrans" cxnId="{13F30EA2-23F3-4DEF-8139-129DB031E129}">
      <dgm:prSet/>
      <dgm:spPr/>
      <dgm:t>
        <a:bodyPr/>
        <a:lstStyle/>
        <a:p>
          <a:endParaRPr lang="zh-CN" altLang="en-US"/>
        </a:p>
      </dgm:t>
    </dgm:pt>
    <dgm:pt modelId="{AFB4D081-DCEA-4E88-867A-FE2DB78E90E5}" type="sibTrans" cxnId="{13F30EA2-23F3-4DEF-8139-129DB031E129}">
      <dgm:prSet/>
      <dgm:spPr/>
      <dgm:t>
        <a:bodyPr/>
        <a:lstStyle/>
        <a:p>
          <a:endParaRPr lang="zh-CN" altLang="en-US"/>
        </a:p>
      </dgm:t>
    </dgm:pt>
    <dgm:pt modelId="{C80D0748-2686-4859-AE54-FE08A18E57F0}">
      <dgm:prSet custT="1"/>
      <dgm:spPr/>
      <dgm:t>
        <a:bodyPr lIns="1044000" rIns="36000"/>
        <a:lstStyle/>
        <a:p>
          <a:pPr rtl="0"/>
          <a:r>
            <a:rPr sz="1600" b="0" u="none" dirty="0"/>
            <a:t>High security and availability</a:t>
          </a:r>
          <a:endParaRPr lang="zh-CN" sz="1600" dirty="0"/>
        </a:p>
      </dgm:t>
    </dgm:pt>
    <dgm:pt modelId="{3FF26B09-10DC-4729-925C-3FED3E54C5C1}" type="parTrans" cxnId="{DACC641D-1FD9-4245-9E68-8B4761F8F2B8}">
      <dgm:prSet/>
      <dgm:spPr/>
      <dgm:t>
        <a:bodyPr/>
        <a:lstStyle/>
        <a:p>
          <a:endParaRPr lang="zh-CN" altLang="en-US"/>
        </a:p>
      </dgm:t>
    </dgm:pt>
    <dgm:pt modelId="{058B1A10-747B-494C-822E-F1B866EF6C07}" type="sibTrans" cxnId="{DACC641D-1FD9-4245-9E68-8B4761F8F2B8}">
      <dgm:prSet/>
      <dgm:spPr/>
      <dgm:t>
        <a:bodyPr/>
        <a:lstStyle/>
        <a:p>
          <a:endParaRPr lang="zh-CN" altLang="en-US"/>
        </a:p>
      </dgm:t>
    </dgm:pt>
    <dgm:pt modelId="{481BCB0D-DEE8-4053-B6E9-95F3EBF79567}">
      <dgm:prSet custT="1"/>
      <dgm:spPr/>
      <dgm:t>
        <a:bodyPr lIns="1044000" rIns="36000"/>
        <a:lstStyle/>
        <a:p>
          <a:pPr rtl="0"/>
          <a:r>
            <a:rPr sz="1200" b="0" u="none" dirty="0"/>
            <a:t>Cross-AZ HA of a single cluster, eliminating single points of failure (SPOFs), </a:t>
          </a:r>
          <a:r>
            <a:rPr lang="en-US" sz="1200" b="0" u="none" dirty="0"/>
            <a:t>r</a:t>
          </a:r>
          <a:r>
            <a:rPr sz="1200" b="0" u="none" dirty="0"/>
            <a:t>olling patch installation/upgrade, task reconnection upon disconnection, and zero service interruption; </a:t>
          </a:r>
          <a:r>
            <a:rPr lang="en-US" sz="1200" b="0" u="none" dirty="0"/>
            <a:t>m</a:t>
          </a:r>
          <a:r>
            <a:rPr sz="1200" b="0" u="none" dirty="0"/>
            <a:t>ulti-level security assurance capabilities, such as network resource isolation, account security, and data security control</a:t>
          </a:r>
          <a:endParaRPr lang="zh-CN" sz="1200" dirty="0"/>
        </a:p>
      </dgm:t>
    </dgm:pt>
    <dgm:pt modelId="{9306E363-9FE6-4722-9536-712C8B2F923B}" type="parTrans" cxnId="{FFE155F6-BC37-49D5-AAE7-6FCCF140E1EF}">
      <dgm:prSet/>
      <dgm:spPr/>
      <dgm:t>
        <a:bodyPr/>
        <a:lstStyle/>
        <a:p>
          <a:endParaRPr lang="zh-CN" altLang="en-US"/>
        </a:p>
      </dgm:t>
    </dgm:pt>
    <dgm:pt modelId="{4C7375D7-A441-4665-9763-4A639A711E95}" type="sibTrans" cxnId="{FFE155F6-BC37-49D5-AAE7-6FCCF140E1EF}">
      <dgm:prSet/>
      <dgm:spPr/>
      <dgm:t>
        <a:bodyPr/>
        <a:lstStyle/>
        <a:p>
          <a:endParaRPr lang="zh-CN" altLang="en-US"/>
        </a:p>
      </dgm:t>
    </dgm:pt>
    <dgm:pt modelId="{9E4655C8-09AD-4AFF-ACDB-6DF7087E52FA}" type="pres">
      <dgm:prSet presAssocID="{86D64724-3CC9-4FF5-9D8F-33D065934862}" presName="Name0" presStyleCnt="0">
        <dgm:presLayoutVars>
          <dgm:dir/>
          <dgm:resizeHandles val="exact"/>
        </dgm:presLayoutVars>
      </dgm:prSet>
      <dgm:spPr/>
    </dgm:pt>
    <dgm:pt modelId="{6F5D3793-C164-4409-8291-679284CE2A17}" type="pres">
      <dgm:prSet presAssocID="{9BCC2354-012F-4331-BEF4-1155B1AABA4F}" presName="composite" presStyleCnt="0"/>
      <dgm:spPr/>
    </dgm:pt>
    <dgm:pt modelId="{6EF044B3-02BB-467D-A57A-057CB2AA4ADC}" type="pres">
      <dgm:prSet presAssocID="{9BCC2354-012F-4331-BEF4-1155B1AABA4F}" presName="rect1" presStyleLbl="trAlignAcc1" presStyleIdx="0" presStyleCnt="4">
        <dgm:presLayoutVars>
          <dgm:bulletEnabled val="1"/>
        </dgm:presLayoutVars>
      </dgm:prSet>
      <dgm:spPr/>
    </dgm:pt>
    <dgm:pt modelId="{428CDBB3-495C-4179-B979-91E3B3AC9F72}" type="pres">
      <dgm:prSet presAssocID="{9BCC2354-012F-4331-BEF4-1155B1AABA4F}" presName="rect2" presStyleLbl="fgImgPlace1" presStyleIdx="0" presStyleCnt="4" custScaleX="108589" custScaleY="71272" custLinFactNeighborX="-5304" custLinFactNeighborY="-9430"/>
      <dgm:spPr>
        <a:blipFill rotWithShape="1">
          <a:blip xmlns:r="http://schemas.openxmlformats.org/officeDocument/2006/relationships" r:embed="rId1"/>
          <a:stretch>
            <a:fillRect/>
          </a:stretch>
        </a:blipFill>
      </dgm:spPr>
    </dgm:pt>
    <dgm:pt modelId="{630C32D5-2C30-456B-88E0-9CF58921080E}" type="pres">
      <dgm:prSet presAssocID="{9949B4BC-B79B-4DF3-96AB-E9EDAF5F8672}" presName="sibTrans" presStyleCnt="0"/>
      <dgm:spPr/>
    </dgm:pt>
    <dgm:pt modelId="{90A99DA6-F86D-4074-8EDA-08BA37755CA4}" type="pres">
      <dgm:prSet presAssocID="{E717647B-31EE-47D3-8F69-BACC10DEDC42}" presName="composite" presStyleCnt="0"/>
      <dgm:spPr/>
    </dgm:pt>
    <dgm:pt modelId="{CAF89F00-6046-451B-942E-9C7008092EC4}" type="pres">
      <dgm:prSet presAssocID="{E717647B-31EE-47D3-8F69-BACC10DEDC42}" presName="rect1" presStyleLbl="trAlignAcc1" presStyleIdx="1" presStyleCnt="4">
        <dgm:presLayoutVars>
          <dgm:bulletEnabled val="1"/>
        </dgm:presLayoutVars>
      </dgm:prSet>
      <dgm:spPr/>
    </dgm:pt>
    <dgm:pt modelId="{0F30A1A9-AABA-4DE2-B71E-74AA7E65982C}" type="pres">
      <dgm:prSet presAssocID="{E717647B-31EE-47D3-8F69-BACC10DEDC42}" presName="rect2" presStyleLbl="fgImgPlace1" presStyleIdx="1" presStyleCnt="4" custScaleX="110368" custScaleY="68542" custLinFactNeighborX="-2651" custLinFactNeighborY="-14723"/>
      <dgm:spPr>
        <a:blipFill rotWithShape="1">
          <a:blip xmlns:r="http://schemas.openxmlformats.org/officeDocument/2006/relationships" r:embed="rId2"/>
          <a:stretch>
            <a:fillRect/>
          </a:stretch>
        </a:blipFill>
      </dgm:spPr>
    </dgm:pt>
    <dgm:pt modelId="{B97F151A-47FE-497B-BBFB-B519F22C0C63}" type="pres">
      <dgm:prSet presAssocID="{C7B024A9-14B1-4979-B6D2-FC07DE3C536C}" presName="sibTrans" presStyleCnt="0"/>
      <dgm:spPr/>
    </dgm:pt>
    <dgm:pt modelId="{65711405-97FB-4467-873C-5F945343B84C}" type="pres">
      <dgm:prSet presAssocID="{5ED88786-AAAD-4CD2-8856-6BB7D81F5640}" presName="composite" presStyleCnt="0"/>
      <dgm:spPr/>
    </dgm:pt>
    <dgm:pt modelId="{B2CD02A1-5CB8-4BD0-903A-86907C160CE9}" type="pres">
      <dgm:prSet presAssocID="{5ED88786-AAAD-4CD2-8856-6BB7D81F5640}" presName="rect1" presStyleLbl="trAlignAcc1" presStyleIdx="2" presStyleCnt="4" custScaleX="104391">
        <dgm:presLayoutVars>
          <dgm:bulletEnabled val="1"/>
        </dgm:presLayoutVars>
      </dgm:prSet>
      <dgm:spPr/>
    </dgm:pt>
    <dgm:pt modelId="{78099B84-0539-4981-8FA7-205F2BBAC1EB}" type="pres">
      <dgm:prSet presAssocID="{5ED88786-AAAD-4CD2-8856-6BB7D81F5640}" presName="rect2" presStyleLbl="fgImgPlace1" presStyleIdx="2" presStyleCnt="4" custScaleX="109203" custScaleY="72957" custLinFactNeighborX="-5197" custLinFactNeighborY="-6484"/>
      <dgm:spPr>
        <a:blipFill rotWithShape="1">
          <a:blip xmlns:r="http://schemas.openxmlformats.org/officeDocument/2006/relationships" r:embed="rId3"/>
          <a:stretch>
            <a:fillRect/>
          </a:stretch>
        </a:blipFill>
      </dgm:spPr>
    </dgm:pt>
    <dgm:pt modelId="{92AC557D-F16B-4245-8417-A11787CAE422}" type="pres">
      <dgm:prSet presAssocID="{C2D12E62-9CFC-4CE0-BC12-12BDF91993CC}" presName="sibTrans" presStyleCnt="0"/>
      <dgm:spPr/>
    </dgm:pt>
    <dgm:pt modelId="{757C71E2-0683-41E2-9ACE-B3CF6C57D732}" type="pres">
      <dgm:prSet presAssocID="{C80D0748-2686-4859-AE54-FE08A18E57F0}" presName="composite" presStyleCnt="0"/>
      <dgm:spPr/>
    </dgm:pt>
    <dgm:pt modelId="{CEF37451-C2FB-4235-8E2E-3927A4990B91}" type="pres">
      <dgm:prSet presAssocID="{C80D0748-2686-4859-AE54-FE08A18E57F0}" presName="rect1" presStyleLbl="trAlignAcc1" presStyleIdx="3" presStyleCnt="4">
        <dgm:presLayoutVars>
          <dgm:bulletEnabled val="1"/>
        </dgm:presLayoutVars>
      </dgm:prSet>
      <dgm:spPr/>
    </dgm:pt>
    <dgm:pt modelId="{860C9A1E-7B66-4EBE-A1D0-6E6013D1E1F1}" type="pres">
      <dgm:prSet presAssocID="{C80D0748-2686-4859-AE54-FE08A18E57F0}" presName="rect2" presStyleLbl="fgImgPlace1" presStyleIdx="3" presStyleCnt="4" custScaleX="105734" custScaleY="71014" custLinFactNeighborY="-7748"/>
      <dgm:spPr>
        <a:blipFill rotWithShape="1">
          <a:blip xmlns:r="http://schemas.openxmlformats.org/officeDocument/2006/relationships" r:embed="rId4"/>
          <a:stretch>
            <a:fillRect/>
          </a:stretch>
        </a:blipFill>
      </dgm:spPr>
    </dgm:pt>
  </dgm:ptLst>
  <dgm:cxnLst>
    <dgm:cxn modelId="{A9A84616-2FD2-4ED2-B714-999257B0F276}" srcId="{9BCC2354-012F-4331-BEF4-1155B1AABA4F}" destId="{87262A92-BA8D-4601-A2A4-188730185E86}" srcOrd="0" destOrd="0" parTransId="{58E43C65-4BD5-4C1E-8EED-816CA4C2B90D}" sibTransId="{D56B764B-8433-4DF3-87A4-73B85188DC91}"/>
    <dgm:cxn modelId="{DACC641D-1FD9-4245-9E68-8B4761F8F2B8}" srcId="{86D64724-3CC9-4FF5-9D8F-33D065934862}" destId="{C80D0748-2686-4859-AE54-FE08A18E57F0}" srcOrd="3" destOrd="0" parTransId="{3FF26B09-10DC-4729-925C-3FED3E54C5C1}" sibTransId="{058B1A10-747B-494C-822E-F1B866EF6C07}"/>
    <dgm:cxn modelId="{0105FC2E-8B8A-41D8-8B60-AB1E36327E6D}" type="presOf" srcId="{87262A92-BA8D-4601-A2A4-188730185E86}" destId="{6EF044B3-02BB-467D-A57A-057CB2AA4ADC}" srcOrd="0" destOrd="1" presId="urn:microsoft.com/office/officeart/2008/layout/PictureStrips"/>
    <dgm:cxn modelId="{719F3F37-5D25-4746-8104-54F155D4F630}" srcId="{86D64724-3CC9-4FF5-9D8F-33D065934862}" destId="{E717647B-31EE-47D3-8F69-BACC10DEDC42}" srcOrd="1" destOrd="0" parTransId="{629D08CA-F3E4-4B93-BEA6-DBFAFFBE857C}" sibTransId="{C7B024A9-14B1-4979-B6D2-FC07DE3C536C}"/>
    <dgm:cxn modelId="{CAC7533F-93C8-4E05-9735-11993C65D7CB}" type="presOf" srcId="{5ED88786-AAAD-4CD2-8856-6BB7D81F5640}" destId="{B2CD02A1-5CB8-4BD0-903A-86907C160CE9}" srcOrd="0" destOrd="0" presId="urn:microsoft.com/office/officeart/2008/layout/PictureStrips"/>
    <dgm:cxn modelId="{C9652B5D-9E46-4580-9686-46ED265D4155}" type="presOf" srcId="{B0A2EE66-9188-4454-BE07-D2E50F694D35}" destId="{CAF89F00-6046-451B-942E-9C7008092EC4}" srcOrd="0" destOrd="1" presId="urn:microsoft.com/office/officeart/2008/layout/PictureStrips"/>
    <dgm:cxn modelId="{125E2863-E812-443A-ADC3-D23179235034}" srcId="{86D64724-3CC9-4FF5-9D8F-33D065934862}" destId="{5ED88786-AAAD-4CD2-8856-6BB7D81F5640}" srcOrd="2" destOrd="0" parTransId="{53AB964E-B2CC-41CB-87C0-24641F419D93}" sibTransId="{C2D12E62-9CFC-4CE0-BC12-12BDF91993CC}"/>
    <dgm:cxn modelId="{7CEEA26C-9A31-4FC7-A639-1ABABADB06A2}" type="presOf" srcId="{E717647B-31EE-47D3-8F69-BACC10DEDC42}" destId="{CAF89F00-6046-451B-942E-9C7008092EC4}" srcOrd="0" destOrd="0" presId="urn:microsoft.com/office/officeart/2008/layout/PictureStrips"/>
    <dgm:cxn modelId="{2C98FE7E-881E-4AEA-911E-2B265C853DBD}" srcId="{86D64724-3CC9-4FF5-9D8F-33D065934862}" destId="{9BCC2354-012F-4331-BEF4-1155B1AABA4F}" srcOrd="0" destOrd="0" parTransId="{83276F9D-BBF5-45D3-AC2A-0F31125D7291}" sibTransId="{9949B4BC-B79B-4DF3-96AB-E9EDAF5F8672}"/>
    <dgm:cxn modelId="{A253F086-A2C8-4F47-8179-91630364AAE0}" type="presOf" srcId="{86D64724-3CC9-4FF5-9D8F-33D065934862}" destId="{9E4655C8-09AD-4AFF-ACDB-6DF7087E52FA}" srcOrd="0" destOrd="0" presId="urn:microsoft.com/office/officeart/2008/layout/PictureStrips"/>
    <dgm:cxn modelId="{20046DA0-E71E-4F8B-A169-9AF390033216}" type="presOf" srcId="{481BCB0D-DEE8-4053-B6E9-95F3EBF79567}" destId="{CEF37451-C2FB-4235-8E2E-3927A4990B91}" srcOrd="0" destOrd="1" presId="urn:microsoft.com/office/officeart/2008/layout/PictureStrips"/>
    <dgm:cxn modelId="{13F30EA2-23F3-4DEF-8139-129DB031E129}" srcId="{5ED88786-AAAD-4CD2-8856-6BB7D81F5640}" destId="{AB6AB79F-4BBE-4A35-B1E5-37A2E20C0A06}" srcOrd="0" destOrd="0" parTransId="{357A87BD-3015-488A-B22D-F0C5BA28E2A1}" sibTransId="{AFB4D081-DCEA-4E88-867A-FE2DB78E90E5}"/>
    <dgm:cxn modelId="{FB0FE8B0-0C77-428F-8E02-ECA7052B5DD3}" type="presOf" srcId="{C80D0748-2686-4859-AE54-FE08A18E57F0}" destId="{CEF37451-C2FB-4235-8E2E-3927A4990B91}" srcOrd="0" destOrd="0" presId="urn:microsoft.com/office/officeart/2008/layout/PictureStrips"/>
    <dgm:cxn modelId="{90575ECB-FAF8-4DFF-BC34-C0C13889BB72}" srcId="{E717647B-31EE-47D3-8F69-BACC10DEDC42}" destId="{B0A2EE66-9188-4454-BE07-D2E50F694D35}" srcOrd="0" destOrd="0" parTransId="{B15062D6-3D26-4922-B17B-51C968CC0759}" sibTransId="{7E78B41E-2FBD-4B33-AFB4-862F505AF81B}"/>
    <dgm:cxn modelId="{3F28CFCB-0B5F-4003-AA89-4276F0F10668}" type="presOf" srcId="{9BCC2354-012F-4331-BEF4-1155B1AABA4F}" destId="{6EF044B3-02BB-467D-A57A-057CB2AA4ADC}" srcOrd="0" destOrd="0" presId="urn:microsoft.com/office/officeart/2008/layout/PictureStrips"/>
    <dgm:cxn modelId="{E012F6DA-8E55-48CD-AB25-14BC81B85BB2}" type="presOf" srcId="{AB6AB79F-4BBE-4A35-B1E5-37A2E20C0A06}" destId="{B2CD02A1-5CB8-4BD0-903A-86907C160CE9}" srcOrd="0" destOrd="1" presId="urn:microsoft.com/office/officeart/2008/layout/PictureStrips"/>
    <dgm:cxn modelId="{FFE155F6-BC37-49D5-AAE7-6FCCF140E1EF}" srcId="{C80D0748-2686-4859-AE54-FE08A18E57F0}" destId="{481BCB0D-DEE8-4053-B6E9-95F3EBF79567}" srcOrd="0" destOrd="0" parTransId="{9306E363-9FE6-4722-9536-712C8B2F923B}" sibTransId="{4C7375D7-A441-4665-9763-4A639A711E95}"/>
    <dgm:cxn modelId="{43E78527-6646-4EB7-8EDF-F06274056E42}" type="presParOf" srcId="{9E4655C8-09AD-4AFF-ACDB-6DF7087E52FA}" destId="{6F5D3793-C164-4409-8291-679284CE2A17}" srcOrd="0" destOrd="0" presId="urn:microsoft.com/office/officeart/2008/layout/PictureStrips"/>
    <dgm:cxn modelId="{301C455C-2BF0-4D1C-9F1F-A36464F0CDC2}" type="presParOf" srcId="{6F5D3793-C164-4409-8291-679284CE2A17}" destId="{6EF044B3-02BB-467D-A57A-057CB2AA4ADC}" srcOrd="0" destOrd="0" presId="urn:microsoft.com/office/officeart/2008/layout/PictureStrips"/>
    <dgm:cxn modelId="{E67CE66C-1F2B-49A8-9097-25A99A12B846}" type="presParOf" srcId="{6F5D3793-C164-4409-8291-679284CE2A17}" destId="{428CDBB3-495C-4179-B979-91E3B3AC9F72}" srcOrd="1" destOrd="0" presId="urn:microsoft.com/office/officeart/2008/layout/PictureStrips"/>
    <dgm:cxn modelId="{EF94AEE3-4A21-43F8-B659-1AE97ADB69A9}" type="presParOf" srcId="{9E4655C8-09AD-4AFF-ACDB-6DF7087E52FA}" destId="{630C32D5-2C30-456B-88E0-9CF58921080E}" srcOrd="1" destOrd="0" presId="urn:microsoft.com/office/officeart/2008/layout/PictureStrips"/>
    <dgm:cxn modelId="{0F00723F-98D4-4803-915C-595719AB9667}" type="presParOf" srcId="{9E4655C8-09AD-4AFF-ACDB-6DF7087E52FA}" destId="{90A99DA6-F86D-4074-8EDA-08BA37755CA4}" srcOrd="2" destOrd="0" presId="urn:microsoft.com/office/officeart/2008/layout/PictureStrips"/>
    <dgm:cxn modelId="{4C09BDDE-90D6-4006-B130-3188E070F3CE}" type="presParOf" srcId="{90A99DA6-F86D-4074-8EDA-08BA37755CA4}" destId="{CAF89F00-6046-451B-942E-9C7008092EC4}" srcOrd="0" destOrd="0" presId="urn:microsoft.com/office/officeart/2008/layout/PictureStrips"/>
    <dgm:cxn modelId="{6EDD68BD-3340-43A9-8149-4BF03B08DEF9}" type="presParOf" srcId="{90A99DA6-F86D-4074-8EDA-08BA37755CA4}" destId="{0F30A1A9-AABA-4DE2-B71E-74AA7E65982C}" srcOrd="1" destOrd="0" presId="urn:microsoft.com/office/officeart/2008/layout/PictureStrips"/>
    <dgm:cxn modelId="{B5700DF0-C392-44A8-8FC6-ABDD6C9C61DA}" type="presParOf" srcId="{9E4655C8-09AD-4AFF-ACDB-6DF7087E52FA}" destId="{B97F151A-47FE-497B-BBFB-B519F22C0C63}" srcOrd="3" destOrd="0" presId="urn:microsoft.com/office/officeart/2008/layout/PictureStrips"/>
    <dgm:cxn modelId="{D656F6DD-0833-49D4-9E67-4F57CE1C454F}" type="presParOf" srcId="{9E4655C8-09AD-4AFF-ACDB-6DF7087E52FA}" destId="{65711405-97FB-4467-873C-5F945343B84C}" srcOrd="4" destOrd="0" presId="urn:microsoft.com/office/officeart/2008/layout/PictureStrips"/>
    <dgm:cxn modelId="{5F0CE49E-D67B-453E-B006-3C3FC05B9697}" type="presParOf" srcId="{65711405-97FB-4467-873C-5F945343B84C}" destId="{B2CD02A1-5CB8-4BD0-903A-86907C160CE9}" srcOrd="0" destOrd="0" presId="urn:microsoft.com/office/officeart/2008/layout/PictureStrips"/>
    <dgm:cxn modelId="{976FC7C9-DDCD-4A22-9CE0-909652579E4F}" type="presParOf" srcId="{65711405-97FB-4467-873C-5F945343B84C}" destId="{78099B84-0539-4981-8FA7-205F2BBAC1EB}" srcOrd="1" destOrd="0" presId="urn:microsoft.com/office/officeart/2008/layout/PictureStrips"/>
    <dgm:cxn modelId="{37E06116-C15C-4F8B-A1FA-576FA681A998}" type="presParOf" srcId="{9E4655C8-09AD-4AFF-ACDB-6DF7087E52FA}" destId="{92AC557D-F16B-4245-8417-A11787CAE422}" srcOrd="5" destOrd="0" presId="urn:microsoft.com/office/officeart/2008/layout/PictureStrips"/>
    <dgm:cxn modelId="{DC18307D-2522-41A7-B466-5977CF8771F0}" type="presParOf" srcId="{9E4655C8-09AD-4AFF-ACDB-6DF7087E52FA}" destId="{757C71E2-0683-41E2-9ACE-B3CF6C57D732}" srcOrd="6" destOrd="0" presId="urn:microsoft.com/office/officeart/2008/layout/PictureStrips"/>
    <dgm:cxn modelId="{7312B78B-12C4-49AF-955C-ECBB3FE3648A}" type="presParOf" srcId="{757C71E2-0683-41E2-9ACE-B3CF6C57D732}" destId="{CEF37451-C2FB-4235-8E2E-3927A4990B91}" srcOrd="0" destOrd="0" presId="urn:microsoft.com/office/officeart/2008/layout/PictureStrips"/>
    <dgm:cxn modelId="{2802307C-A042-44C4-846C-32A6B0840402}" type="presParOf" srcId="{757C71E2-0683-41E2-9ACE-B3CF6C57D732}" destId="{860C9A1E-7B66-4EBE-A1D0-6E6013D1E1F1}"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7D0D5F-55FE-47F9-A1E1-A327822F452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zh-CN" altLang="en-US"/>
        </a:p>
      </dgm:t>
    </dgm:pt>
    <dgm:pt modelId="{8988B7D7-839E-4318-8D4A-0F1D5C159ACC}">
      <dgm:prSet/>
      <dgm:spPr>
        <a:ln>
          <a:solidFill>
            <a:srgbClr val="30B5C5"/>
          </a:solidFill>
        </a:ln>
      </dgm:spPr>
      <dgm:t>
        <a:bodyPr/>
        <a:lstStyle/>
        <a:p>
          <a:pPr rtl="0"/>
          <a:r>
            <a:rPr b="0" u="none" dirty="0"/>
            <a:t>Reduces business operati</a:t>
          </a:r>
          <a:r>
            <a:rPr lang="en-US" b="0" u="none" dirty="0"/>
            <a:t>ng</a:t>
          </a:r>
          <a:r>
            <a:rPr b="0" u="none" dirty="0"/>
            <a:t> costs.</a:t>
          </a:r>
          <a:endParaRPr lang="zh-CN" dirty="0"/>
        </a:p>
      </dgm:t>
    </dgm:pt>
    <dgm:pt modelId="{E095E6D8-2D05-4E14-B6D3-9FB78C87DFDC}" type="parTrans" cxnId="{5D788F82-0F14-4103-A561-EA49C760C7A6}">
      <dgm:prSet/>
      <dgm:spPr>
        <a:ln>
          <a:solidFill>
            <a:srgbClr val="30B5C5"/>
          </a:solidFill>
        </a:ln>
      </dgm:spPr>
      <dgm:t>
        <a:bodyPr/>
        <a:lstStyle/>
        <a:p>
          <a:endParaRPr lang="zh-CN" altLang="en-US"/>
        </a:p>
      </dgm:t>
    </dgm:pt>
    <dgm:pt modelId="{5E997ACC-4CB5-4C5F-9389-626A1C63734C}" type="sibTrans" cxnId="{5D788F82-0F14-4103-A561-EA49C760C7A6}">
      <dgm:prSet/>
      <dgm:spPr/>
      <dgm:t>
        <a:bodyPr/>
        <a:lstStyle/>
        <a:p>
          <a:endParaRPr lang="zh-CN" altLang="en-US"/>
        </a:p>
      </dgm:t>
    </dgm:pt>
    <dgm:pt modelId="{6E756270-2275-4255-9DC5-EE33D6986A4C}">
      <dgm:prSet/>
      <dgm:spPr>
        <a:ln>
          <a:solidFill>
            <a:srgbClr val="30B5C5"/>
          </a:solidFill>
        </a:ln>
      </dgm:spPr>
      <dgm:t>
        <a:bodyPr/>
        <a:lstStyle/>
        <a:p>
          <a:pPr rtl="0"/>
          <a:r>
            <a:rPr b="0" u="none" dirty="0"/>
            <a:t>Improves business processing efficiency.</a:t>
          </a:r>
          <a:endParaRPr lang="zh-CN" dirty="0"/>
        </a:p>
      </dgm:t>
    </dgm:pt>
    <dgm:pt modelId="{37C52103-A77E-496A-8C3A-D733EDA13C92}" type="parTrans" cxnId="{C4894876-E69E-451E-A9E6-672C916ADA4B}">
      <dgm:prSet/>
      <dgm:spPr>
        <a:ln>
          <a:solidFill>
            <a:srgbClr val="30B5C5"/>
          </a:solidFill>
        </a:ln>
      </dgm:spPr>
      <dgm:t>
        <a:bodyPr/>
        <a:lstStyle/>
        <a:p>
          <a:endParaRPr lang="zh-CN" altLang="en-US"/>
        </a:p>
      </dgm:t>
    </dgm:pt>
    <dgm:pt modelId="{9D71D2DC-1A47-4D7B-80D4-B2E28DEDF0A0}" type="sibTrans" cxnId="{C4894876-E69E-451E-A9E6-672C916ADA4B}">
      <dgm:prSet/>
      <dgm:spPr/>
      <dgm:t>
        <a:bodyPr/>
        <a:lstStyle/>
        <a:p>
          <a:endParaRPr lang="zh-CN" altLang="en-US"/>
        </a:p>
      </dgm:t>
    </dgm:pt>
    <dgm:pt modelId="{C3BA675A-2B4B-44E0-B6A2-559A266A71B4}">
      <dgm:prSet/>
      <dgm:spPr>
        <a:ln>
          <a:solidFill>
            <a:srgbClr val="30B5C5"/>
          </a:solidFill>
        </a:ln>
      </dgm:spPr>
      <dgm:t>
        <a:bodyPr/>
        <a:lstStyle/>
        <a:p>
          <a:pPr rtl="0"/>
          <a:r>
            <a:rPr b="0" u="none" dirty="0"/>
            <a:t>Improves data quality.</a:t>
          </a:r>
          <a:endParaRPr lang="zh-CN"/>
        </a:p>
      </dgm:t>
    </dgm:pt>
    <dgm:pt modelId="{CB71BE5A-EDD5-466A-B0E2-1359F3913373}" type="parTrans" cxnId="{48FB1EC0-CDB4-4014-A2A5-1CE30052AABD}">
      <dgm:prSet/>
      <dgm:spPr>
        <a:ln>
          <a:solidFill>
            <a:srgbClr val="30B5C5"/>
          </a:solidFill>
        </a:ln>
      </dgm:spPr>
      <dgm:t>
        <a:bodyPr/>
        <a:lstStyle/>
        <a:p>
          <a:endParaRPr lang="zh-CN" altLang="en-US"/>
        </a:p>
      </dgm:t>
    </dgm:pt>
    <dgm:pt modelId="{9817CE2A-8E6E-4FC1-BBBA-604A8AE909FB}" type="sibTrans" cxnId="{48FB1EC0-CDB4-4014-A2A5-1CE30052AABD}">
      <dgm:prSet/>
      <dgm:spPr/>
      <dgm:t>
        <a:bodyPr/>
        <a:lstStyle/>
        <a:p>
          <a:endParaRPr lang="zh-CN" altLang="en-US"/>
        </a:p>
      </dgm:t>
    </dgm:pt>
    <dgm:pt modelId="{93984169-A66C-48D8-9479-D36BE43848F7}">
      <dgm:prSet/>
      <dgm:spPr>
        <a:ln>
          <a:solidFill>
            <a:srgbClr val="30B5C5"/>
          </a:solidFill>
        </a:ln>
      </dgm:spPr>
      <dgm:t>
        <a:bodyPr/>
        <a:lstStyle/>
        <a:p>
          <a:pPr rtl="0"/>
          <a:r>
            <a:rPr b="0" u="none" dirty="0"/>
            <a:t>Reduces data risks.</a:t>
          </a:r>
          <a:endParaRPr lang="zh-CN"/>
        </a:p>
      </dgm:t>
    </dgm:pt>
    <dgm:pt modelId="{543503FF-A35B-4528-BE4B-501C663EAB19}" type="parTrans" cxnId="{A74A9E4C-3D3F-4207-AABE-DA0EAF94874D}">
      <dgm:prSet/>
      <dgm:spPr>
        <a:ln>
          <a:solidFill>
            <a:srgbClr val="30B5C5"/>
          </a:solidFill>
        </a:ln>
      </dgm:spPr>
      <dgm:t>
        <a:bodyPr/>
        <a:lstStyle/>
        <a:p>
          <a:endParaRPr lang="zh-CN" altLang="en-US"/>
        </a:p>
      </dgm:t>
    </dgm:pt>
    <dgm:pt modelId="{B9A42428-EDF8-4904-BCBC-15D751FC16FF}" type="sibTrans" cxnId="{A74A9E4C-3D3F-4207-AABE-DA0EAF94874D}">
      <dgm:prSet/>
      <dgm:spPr/>
      <dgm:t>
        <a:bodyPr/>
        <a:lstStyle/>
        <a:p>
          <a:endParaRPr lang="zh-CN" altLang="en-US"/>
        </a:p>
      </dgm:t>
    </dgm:pt>
    <dgm:pt modelId="{4A420953-0179-4D86-B7C6-897A940EB15A}">
      <dgm:prSet/>
      <dgm:spPr>
        <a:ln>
          <a:solidFill>
            <a:srgbClr val="30B5C5"/>
          </a:solidFill>
        </a:ln>
      </dgm:spPr>
      <dgm:t>
        <a:bodyPr/>
        <a:lstStyle/>
        <a:p>
          <a:pPr rtl="0"/>
          <a:r>
            <a:rPr b="0" u="none" dirty="0"/>
            <a:t>Enhances data security.</a:t>
          </a:r>
          <a:endParaRPr lang="zh-CN"/>
        </a:p>
      </dgm:t>
    </dgm:pt>
    <dgm:pt modelId="{11E3C152-F35E-43AE-BFA5-874639425A17}" type="parTrans" cxnId="{56CEFF63-2E06-4BAD-869A-202931D60AD1}">
      <dgm:prSet/>
      <dgm:spPr>
        <a:ln>
          <a:solidFill>
            <a:srgbClr val="30B5C5"/>
          </a:solidFill>
        </a:ln>
      </dgm:spPr>
      <dgm:t>
        <a:bodyPr/>
        <a:lstStyle/>
        <a:p>
          <a:endParaRPr lang="zh-CN" altLang="en-US"/>
        </a:p>
      </dgm:t>
    </dgm:pt>
    <dgm:pt modelId="{30E61585-63FC-4262-9141-4E66E3CC6E62}" type="sibTrans" cxnId="{56CEFF63-2E06-4BAD-869A-202931D60AD1}">
      <dgm:prSet/>
      <dgm:spPr/>
      <dgm:t>
        <a:bodyPr/>
        <a:lstStyle/>
        <a:p>
          <a:endParaRPr lang="zh-CN" altLang="en-US"/>
        </a:p>
      </dgm:t>
    </dgm:pt>
    <dgm:pt modelId="{A1192EED-BE6E-40F5-8173-0D04476F1723}">
      <dgm:prSet/>
      <dgm:spPr>
        <a:ln>
          <a:solidFill>
            <a:srgbClr val="30B5C5"/>
          </a:solidFill>
        </a:ln>
      </dgm:spPr>
      <dgm:t>
        <a:bodyPr/>
        <a:lstStyle/>
        <a:p>
          <a:pPr rtl="0"/>
          <a:r>
            <a:rPr b="0" u="none" dirty="0"/>
            <a:t>Enables management decision-making.</a:t>
          </a:r>
          <a:endParaRPr lang="zh-CN" dirty="0"/>
        </a:p>
      </dgm:t>
    </dgm:pt>
    <dgm:pt modelId="{2BC3DB31-19BE-4F8E-99C7-A93A69D4D7E7}" type="parTrans" cxnId="{535FED90-AEBE-4A36-99A6-6FF26759BABD}">
      <dgm:prSet/>
      <dgm:spPr>
        <a:ln>
          <a:solidFill>
            <a:srgbClr val="30B5C5"/>
          </a:solidFill>
        </a:ln>
      </dgm:spPr>
      <dgm:t>
        <a:bodyPr/>
        <a:lstStyle/>
        <a:p>
          <a:endParaRPr lang="zh-CN" altLang="en-US"/>
        </a:p>
      </dgm:t>
    </dgm:pt>
    <dgm:pt modelId="{4ED25B2F-814B-4E38-82FB-B13D69ABE33C}" type="sibTrans" cxnId="{535FED90-AEBE-4A36-99A6-6FF26759BABD}">
      <dgm:prSet/>
      <dgm:spPr/>
      <dgm:t>
        <a:bodyPr/>
        <a:lstStyle/>
        <a:p>
          <a:endParaRPr lang="zh-CN" altLang="en-US"/>
        </a:p>
      </dgm:t>
    </dgm:pt>
    <dgm:pt modelId="{0935C5D4-82D8-477B-90A5-87897B9B16E4}">
      <dgm:prSet/>
      <dgm:spPr>
        <a:ln>
          <a:solidFill>
            <a:srgbClr val="30B5C5"/>
          </a:solidFill>
        </a:ln>
      </dgm:spPr>
      <dgm:t>
        <a:bodyPr/>
        <a:lstStyle/>
        <a:p>
          <a:pPr rtl="0"/>
          <a:r>
            <a:rPr b="0" u="none" dirty="0"/>
            <a:t>Benefits</a:t>
          </a:r>
          <a:endParaRPr lang="zh-CN" dirty="0"/>
        </a:p>
      </dgm:t>
    </dgm:pt>
    <dgm:pt modelId="{9501F930-4545-427A-B606-9F4E6D86ACDC}" type="sibTrans" cxnId="{6A6D620B-0B2D-45EC-89EC-AD36677B45D4}">
      <dgm:prSet/>
      <dgm:spPr/>
      <dgm:t>
        <a:bodyPr/>
        <a:lstStyle/>
        <a:p>
          <a:endParaRPr lang="zh-CN" altLang="en-US"/>
        </a:p>
      </dgm:t>
    </dgm:pt>
    <dgm:pt modelId="{A38667AF-73F1-40C3-8ADA-720EC9D49620}" type="parTrans" cxnId="{6A6D620B-0B2D-45EC-89EC-AD36677B45D4}">
      <dgm:prSet/>
      <dgm:spPr/>
      <dgm:t>
        <a:bodyPr/>
        <a:lstStyle/>
        <a:p>
          <a:endParaRPr lang="zh-CN" altLang="en-US"/>
        </a:p>
      </dgm:t>
    </dgm:pt>
    <dgm:pt modelId="{418F6E0C-B296-40F9-A2B6-5C8528BBFAE1}" type="pres">
      <dgm:prSet presAssocID="{8D7D0D5F-55FE-47F9-A1E1-A327822F4527}" presName="hierChild1" presStyleCnt="0">
        <dgm:presLayoutVars>
          <dgm:chPref val="1"/>
          <dgm:dir/>
          <dgm:animOne val="branch"/>
          <dgm:animLvl val="lvl"/>
          <dgm:resizeHandles/>
        </dgm:presLayoutVars>
      </dgm:prSet>
      <dgm:spPr/>
    </dgm:pt>
    <dgm:pt modelId="{7F2D55D3-29CE-426A-8BF6-39B3987A79C9}" type="pres">
      <dgm:prSet presAssocID="{0935C5D4-82D8-477B-90A5-87897B9B16E4}" presName="hierRoot1" presStyleCnt="0"/>
      <dgm:spPr/>
    </dgm:pt>
    <dgm:pt modelId="{1297F583-D39F-449B-9A5D-DF1F7FBFEAB7}" type="pres">
      <dgm:prSet presAssocID="{0935C5D4-82D8-477B-90A5-87897B9B16E4}" presName="composite" presStyleCnt="0"/>
      <dgm:spPr/>
    </dgm:pt>
    <dgm:pt modelId="{ABA455A4-BD03-4F8C-9599-78BCC3C20ED2}" type="pres">
      <dgm:prSet presAssocID="{0935C5D4-82D8-477B-90A5-87897B9B16E4}" presName="background" presStyleLbl="node0" presStyleIdx="0" presStyleCnt="1"/>
      <dgm:spPr>
        <a:solidFill>
          <a:srgbClr val="30B5C5"/>
        </a:solidFill>
      </dgm:spPr>
    </dgm:pt>
    <dgm:pt modelId="{3F6FD253-EE7C-4F12-B20E-515B9D07A59E}" type="pres">
      <dgm:prSet presAssocID="{0935C5D4-82D8-477B-90A5-87897B9B16E4}" presName="text" presStyleLbl="fgAcc0" presStyleIdx="0" presStyleCnt="1" custLinFactNeighborX="-5607" custLinFactNeighborY="-68571">
        <dgm:presLayoutVars>
          <dgm:chPref val="3"/>
        </dgm:presLayoutVars>
      </dgm:prSet>
      <dgm:spPr/>
    </dgm:pt>
    <dgm:pt modelId="{275C619E-CF22-48F1-B4D9-EA1EFEE953BF}" type="pres">
      <dgm:prSet presAssocID="{0935C5D4-82D8-477B-90A5-87897B9B16E4}" presName="hierChild2" presStyleCnt="0"/>
      <dgm:spPr/>
    </dgm:pt>
    <dgm:pt modelId="{D9D49ED1-708F-4537-BAA0-36147ADD47B6}" type="pres">
      <dgm:prSet presAssocID="{E095E6D8-2D05-4E14-B6D3-9FB78C87DFDC}" presName="Name10" presStyleLbl="parChTrans1D2" presStyleIdx="0" presStyleCnt="6"/>
      <dgm:spPr/>
    </dgm:pt>
    <dgm:pt modelId="{821C225C-322B-4B65-BF4C-106321A7AFC3}" type="pres">
      <dgm:prSet presAssocID="{8988B7D7-839E-4318-8D4A-0F1D5C159ACC}" presName="hierRoot2" presStyleCnt="0"/>
      <dgm:spPr/>
    </dgm:pt>
    <dgm:pt modelId="{44FDDEE6-853A-4B54-994B-0E173DF5CB6D}" type="pres">
      <dgm:prSet presAssocID="{8988B7D7-839E-4318-8D4A-0F1D5C159ACC}" presName="composite2" presStyleCnt="0"/>
      <dgm:spPr/>
    </dgm:pt>
    <dgm:pt modelId="{3491685F-FC64-4905-AD6D-591B7ECC33CE}" type="pres">
      <dgm:prSet presAssocID="{8988B7D7-839E-4318-8D4A-0F1D5C159ACC}" presName="background2" presStyleLbl="node2" presStyleIdx="0" presStyleCnt="6"/>
      <dgm:spPr>
        <a:solidFill>
          <a:srgbClr val="30B5C5"/>
        </a:solidFill>
      </dgm:spPr>
    </dgm:pt>
    <dgm:pt modelId="{53AD840E-0ABA-4E8D-B102-FD8E98E1FAE9}" type="pres">
      <dgm:prSet presAssocID="{8988B7D7-839E-4318-8D4A-0F1D5C159ACC}" presName="text2" presStyleLbl="fgAcc2" presStyleIdx="0" presStyleCnt="6">
        <dgm:presLayoutVars>
          <dgm:chPref val="3"/>
        </dgm:presLayoutVars>
      </dgm:prSet>
      <dgm:spPr/>
    </dgm:pt>
    <dgm:pt modelId="{3C3E4BD3-BB0C-4740-AC0A-17F5454C1714}" type="pres">
      <dgm:prSet presAssocID="{8988B7D7-839E-4318-8D4A-0F1D5C159ACC}" presName="hierChild3" presStyleCnt="0"/>
      <dgm:spPr/>
    </dgm:pt>
    <dgm:pt modelId="{9D228597-ED7F-47E1-8FC6-F76742500E19}" type="pres">
      <dgm:prSet presAssocID="{37C52103-A77E-496A-8C3A-D733EDA13C92}" presName="Name10" presStyleLbl="parChTrans1D2" presStyleIdx="1" presStyleCnt="6"/>
      <dgm:spPr/>
    </dgm:pt>
    <dgm:pt modelId="{3B3E3126-6857-4F21-9D42-FB40341F1DFF}" type="pres">
      <dgm:prSet presAssocID="{6E756270-2275-4255-9DC5-EE33D6986A4C}" presName="hierRoot2" presStyleCnt="0"/>
      <dgm:spPr/>
    </dgm:pt>
    <dgm:pt modelId="{A23B9CAA-3D3F-4F56-9C43-16B8787428F2}" type="pres">
      <dgm:prSet presAssocID="{6E756270-2275-4255-9DC5-EE33D6986A4C}" presName="composite2" presStyleCnt="0"/>
      <dgm:spPr/>
    </dgm:pt>
    <dgm:pt modelId="{CCD0EFF0-7014-47EE-8FA5-4FE7675BD4F7}" type="pres">
      <dgm:prSet presAssocID="{6E756270-2275-4255-9DC5-EE33D6986A4C}" presName="background2" presStyleLbl="node2" presStyleIdx="1" presStyleCnt="6"/>
      <dgm:spPr>
        <a:solidFill>
          <a:srgbClr val="30B5C5"/>
        </a:solidFill>
      </dgm:spPr>
    </dgm:pt>
    <dgm:pt modelId="{C9BA16E9-521A-4D21-BF45-5E0CC644884C}" type="pres">
      <dgm:prSet presAssocID="{6E756270-2275-4255-9DC5-EE33D6986A4C}" presName="text2" presStyleLbl="fgAcc2" presStyleIdx="1" presStyleCnt="6">
        <dgm:presLayoutVars>
          <dgm:chPref val="3"/>
        </dgm:presLayoutVars>
      </dgm:prSet>
      <dgm:spPr/>
    </dgm:pt>
    <dgm:pt modelId="{2426BA88-881C-44AF-8BA0-A7E403B3964B}" type="pres">
      <dgm:prSet presAssocID="{6E756270-2275-4255-9DC5-EE33D6986A4C}" presName="hierChild3" presStyleCnt="0"/>
      <dgm:spPr/>
    </dgm:pt>
    <dgm:pt modelId="{C5402CE1-9961-42FF-B2BB-E8386D35508A}" type="pres">
      <dgm:prSet presAssocID="{CB71BE5A-EDD5-466A-B0E2-1359F3913373}" presName="Name10" presStyleLbl="parChTrans1D2" presStyleIdx="2" presStyleCnt="6"/>
      <dgm:spPr/>
    </dgm:pt>
    <dgm:pt modelId="{0BE3245E-111A-495F-9C42-CCBDFD1F0F0A}" type="pres">
      <dgm:prSet presAssocID="{C3BA675A-2B4B-44E0-B6A2-559A266A71B4}" presName="hierRoot2" presStyleCnt="0"/>
      <dgm:spPr/>
    </dgm:pt>
    <dgm:pt modelId="{15B0C6F6-9B48-4C45-AFFF-8F21780CEEF6}" type="pres">
      <dgm:prSet presAssocID="{C3BA675A-2B4B-44E0-B6A2-559A266A71B4}" presName="composite2" presStyleCnt="0"/>
      <dgm:spPr/>
    </dgm:pt>
    <dgm:pt modelId="{FC4D03D8-6E77-450F-BC37-972EA11408D7}" type="pres">
      <dgm:prSet presAssocID="{C3BA675A-2B4B-44E0-B6A2-559A266A71B4}" presName="background2" presStyleLbl="node2" presStyleIdx="2" presStyleCnt="6"/>
      <dgm:spPr>
        <a:solidFill>
          <a:srgbClr val="30B5C5"/>
        </a:solidFill>
      </dgm:spPr>
    </dgm:pt>
    <dgm:pt modelId="{CAEF622A-17EF-4447-A513-BA3897056BEA}" type="pres">
      <dgm:prSet presAssocID="{C3BA675A-2B4B-44E0-B6A2-559A266A71B4}" presName="text2" presStyleLbl="fgAcc2" presStyleIdx="2" presStyleCnt="6">
        <dgm:presLayoutVars>
          <dgm:chPref val="3"/>
        </dgm:presLayoutVars>
      </dgm:prSet>
      <dgm:spPr/>
    </dgm:pt>
    <dgm:pt modelId="{F7A7C06A-A18B-419C-A32D-81F665DFE6F2}" type="pres">
      <dgm:prSet presAssocID="{C3BA675A-2B4B-44E0-B6A2-559A266A71B4}" presName="hierChild3" presStyleCnt="0"/>
      <dgm:spPr/>
    </dgm:pt>
    <dgm:pt modelId="{EE3B0CCA-4AE8-419B-96E4-FAA5C9336048}" type="pres">
      <dgm:prSet presAssocID="{543503FF-A35B-4528-BE4B-501C663EAB19}" presName="Name10" presStyleLbl="parChTrans1D2" presStyleIdx="3" presStyleCnt="6"/>
      <dgm:spPr/>
    </dgm:pt>
    <dgm:pt modelId="{5C8C9677-09A3-48C3-B7CD-8E9D79FFB369}" type="pres">
      <dgm:prSet presAssocID="{93984169-A66C-48D8-9479-D36BE43848F7}" presName="hierRoot2" presStyleCnt="0"/>
      <dgm:spPr/>
    </dgm:pt>
    <dgm:pt modelId="{0BAB2500-1032-4C09-8AC0-A9F82A18E829}" type="pres">
      <dgm:prSet presAssocID="{93984169-A66C-48D8-9479-D36BE43848F7}" presName="composite2" presStyleCnt="0"/>
      <dgm:spPr/>
    </dgm:pt>
    <dgm:pt modelId="{73061E97-C775-4D0E-8396-E1026193B400}" type="pres">
      <dgm:prSet presAssocID="{93984169-A66C-48D8-9479-D36BE43848F7}" presName="background2" presStyleLbl="node2" presStyleIdx="3" presStyleCnt="6"/>
      <dgm:spPr>
        <a:solidFill>
          <a:srgbClr val="30B5C5"/>
        </a:solidFill>
      </dgm:spPr>
    </dgm:pt>
    <dgm:pt modelId="{5D20A621-EFB2-4E2D-9C4D-945EB121737A}" type="pres">
      <dgm:prSet presAssocID="{93984169-A66C-48D8-9479-D36BE43848F7}" presName="text2" presStyleLbl="fgAcc2" presStyleIdx="3" presStyleCnt="6">
        <dgm:presLayoutVars>
          <dgm:chPref val="3"/>
        </dgm:presLayoutVars>
      </dgm:prSet>
      <dgm:spPr/>
    </dgm:pt>
    <dgm:pt modelId="{C31F01D4-61CB-4A80-8D69-42D4288678F3}" type="pres">
      <dgm:prSet presAssocID="{93984169-A66C-48D8-9479-D36BE43848F7}" presName="hierChild3" presStyleCnt="0"/>
      <dgm:spPr/>
    </dgm:pt>
    <dgm:pt modelId="{0383F0E0-276D-45DE-8C49-6B7E125ABC22}" type="pres">
      <dgm:prSet presAssocID="{11E3C152-F35E-43AE-BFA5-874639425A17}" presName="Name10" presStyleLbl="parChTrans1D2" presStyleIdx="4" presStyleCnt="6"/>
      <dgm:spPr/>
    </dgm:pt>
    <dgm:pt modelId="{24F08A45-ACAE-4932-B4DF-7638396153EA}" type="pres">
      <dgm:prSet presAssocID="{4A420953-0179-4D86-B7C6-897A940EB15A}" presName="hierRoot2" presStyleCnt="0"/>
      <dgm:spPr/>
    </dgm:pt>
    <dgm:pt modelId="{7BA781CD-6EBB-4C61-A1EF-F2B2A785E91D}" type="pres">
      <dgm:prSet presAssocID="{4A420953-0179-4D86-B7C6-897A940EB15A}" presName="composite2" presStyleCnt="0"/>
      <dgm:spPr/>
    </dgm:pt>
    <dgm:pt modelId="{FCEF68CB-7FC5-4E36-91CD-78C70516030C}" type="pres">
      <dgm:prSet presAssocID="{4A420953-0179-4D86-B7C6-897A940EB15A}" presName="background2" presStyleLbl="node2" presStyleIdx="4" presStyleCnt="6"/>
      <dgm:spPr>
        <a:solidFill>
          <a:srgbClr val="30B5C5"/>
        </a:solidFill>
      </dgm:spPr>
    </dgm:pt>
    <dgm:pt modelId="{B7B50F3A-F4C8-4D3D-8636-310C340B12D4}" type="pres">
      <dgm:prSet presAssocID="{4A420953-0179-4D86-B7C6-897A940EB15A}" presName="text2" presStyleLbl="fgAcc2" presStyleIdx="4" presStyleCnt="6">
        <dgm:presLayoutVars>
          <dgm:chPref val="3"/>
        </dgm:presLayoutVars>
      </dgm:prSet>
      <dgm:spPr/>
    </dgm:pt>
    <dgm:pt modelId="{9681D399-D1B4-4ABA-AEE8-6B1EC7389D5A}" type="pres">
      <dgm:prSet presAssocID="{4A420953-0179-4D86-B7C6-897A940EB15A}" presName="hierChild3" presStyleCnt="0"/>
      <dgm:spPr/>
    </dgm:pt>
    <dgm:pt modelId="{F05539BE-2FDA-4EB7-A595-3B4137A44C32}" type="pres">
      <dgm:prSet presAssocID="{2BC3DB31-19BE-4F8E-99C7-A93A69D4D7E7}" presName="Name10" presStyleLbl="parChTrans1D2" presStyleIdx="5" presStyleCnt="6"/>
      <dgm:spPr/>
    </dgm:pt>
    <dgm:pt modelId="{9D5AC17C-31D1-49F3-B00A-F69392AED66E}" type="pres">
      <dgm:prSet presAssocID="{A1192EED-BE6E-40F5-8173-0D04476F1723}" presName="hierRoot2" presStyleCnt="0"/>
      <dgm:spPr/>
    </dgm:pt>
    <dgm:pt modelId="{21C69B89-BE68-4C0A-B5E0-10BC6F51D87A}" type="pres">
      <dgm:prSet presAssocID="{A1192EED-BE6E-40F5-8173-0D04476F1723}" presName="composite2" presStyleCnt="0"/>
      <dgm:spPr/>
    </dgm:pt>
    <dgm:pt modelId="{87BE555F-E84C-45B5-A08E-F452623E1F83}" type="pres">
      <dgm:prSet presAssocID="{A1192EED-BE6E-40F5-8173-0D04476F1723}" presName="background2" presStyleLbl="node2" presStyleIdx="5" presStyleCnt="6"/>
      <dgm:spPr>
        <a:solidFill>
          <a:srgbClr val="30B5C5"/>
        </a:solidFill>
      </dgm:spPr>
    </dgm:pt>
    <dgm:pt modelId="{91EE9AEB-31EB-458F-93CC-4B465386A50D}" type="pres">
      <dgm:prSet presAssocID="{A1192EED-BE6E-40F5-8173-0D04476F1723}" presName="text2" presStyleLbl="fgAcc2" presStyleIdx="5" presStyleCnt="6">
        <dgm:presLayoutVars>
          <dgm:chPref val="3"/>
        </dgm:presLayoutVars>
      </dgm:prSet>
      <dgm:spPr/>
    </dgm:pt>
    <dgm:pt modelId="{ED1544EC-C306-4B7D-9462-149667053DEA}" type="pres">
      <dgm:prSet presAssocID="{A1192EED-BE6E-40F5-8173-0D04476F1723}" presName="hierChild3" presStyleCnt="0"/>
      <dgm:spPr/>
    </dgm:pt>
  </dgm:ptLst>
  <dgm:cxnLst>
    <dgm:cxn modelId="{D1AB3708-9B28-4D88-B892-8533FC8B120C}" type="presOf" srcId="{E095E6D8-2D05-4E14-B6D3-9FB78C87DFDC}" destId="{D9D49ED1-708F-4537-BAA0-36147ADD47B6}" srcOrd="0" destOrd="0" presId="urn:microsoft.com/office/officeart/2005/8/layout/hierarchy1"/>
    <dgm:cxn modelId="{6A6D620B-0B2D-45EC-89EC-AD36677B45D4}" srcId="{8D7D0D5F-55FE-47F9-A1E1-A327822F4527}" destId="{0935C5D4-82D8-477B-90A5-87897B9B16E4}" srcOrd="0" destOrd="0" parTransId="{A38667AF-73F1-40C3-8ADA-720EC9D49620}" sibTransId="{9501F930-4545-427A-B606-9F4E6D86ACDC}"/>
    <dgm:cxn modelId="{B7DAE412-50FA-46BF-BCEE-E3CFFD9B5627}" type="presOf" srcId="{6E756270-2275-4255-9DC5-EE33D6986A4C}" destId="{C9BA16E9-521A-4D21-BF45-5E0CC644884C}" srcOrd="0" destOrd="0" presId="urn:microsoft.com/office/officeart/2005/8/layout/hierarchy1"/>
    <dgm:cxn modelId="{806A2117-2280-4CC8-8F69-733B608AEA8B}" type="presOf" srcId="{C3BA675A-2B4B-44E0-B6A2-559A266A71B4}" destId="{CAEF622A-17EF-4447-A513-BA3897056BEA}" srcOrd="0" destOrd="0" presId="urn:microsoft.com/office/officeart/2005/8/layout/hierarchy1"/>
    <dgm:cxn modelId="{D1CF123C-E8CD-4D40-B781-8DADE443F23B}" type="presOf" srcId="{93984169-A66C-48D8-9479-D36BE43848F7}" destId="{5D20A621-EFB2-4E2D-9C4D-945EB121737A}" srcOrd="0" destOrd="0" presId="urn:microsoft.com/office/officeart/2005/8/layout/hierarchy1"/>
    <dgm:cxn modelId="{BEFBEF5B-942B-42F0-A85B-AF2E7BC7C758}" type="presOf" srcId="{37C52103-A77E-496A-8C3A-D733EDA13C92}" destId="{9D228597-ED7F-47E1-8FC6-F76742500E19}" srcOrd="0" destOrd="0" presId="urn:microsoft.com/office/officeart/2005/8/layout/hierarchy1"/>
    <dgm:cxn modelId="{56CEFF63-2E06-4BAD-869A-202931D60AD1}" srcId="{0935C5D4-82D8-477B-90A5-87897B9B16E4}" destId="{4A420953-0179-4D86-B7C6-897A940EB15A}" srcOrd="4" destOrd="0" parTransId="{11E3C152-F35E-43AE-BFA5-874639425A17}" sibTransId="{30E61585-63FC-4262-9141-4E66E3CC6E62}"/>
    <dgm:cxn modelId="{7846FD69-E883-45E2-B53A-F30E3E7F642D}" type="presOf" srcId="{8D7D0D5F-55FE-47F9-A1E1-A327822F4527}" destId="{418F6E0C-B296-40F9-A2B6-5C8528BBFAE1}" srcOrd="0" destOrd="0" presId="urn:microsoft.com/office/officeart/2005/8/layout/hierarchy1"/>
    <dgm:cxn modelId="{A74A9E4C-3D3F-4207-AABE-DA0EAF94874D}" srcId="{0935C5D4-82D8-477B-90A5-87897B9B16E4}" destId="{93984169-A66C-48D8-9479-D36BE43848F7}" srcOrd="3" destOrd="0" parTransId="{543503FF-A35B-4528-BE4B-501C663EAB19}" sibTransId="{B9A42428-EDF8-4904-BCBC-15D751FC16FF}"/>
    <dgm:cxn modelId="{C4894876-E69E-451E-A9E6-672C916ADA4B}" srcId="{0935C5D4-82D8-477B-90A5-87897B9B16E4}" destId="{6E756270-2275-4255-9DC5-EE33D6986A4C}" srcOrd="1" destOrd="0" parTransId="{37C52103-A77E-496A-8C3A-D733EDA13C92}" sibTransId="{9D71D2DC-1A47-4D7B-80D4-B2E28DEDF0A0}"/>
    <dgm:cxn modelId="{7A583E5A-EA8D-477D-96CC-6A708D844810}" type="presOf" srcId="{A1192EED-BE6E-40F5-8173-0D04476F1723}" destId="{91EE9AEB-31EB-458F-93CC-4B465386A50D}" srcOrd="0" destOrd="0" presId="urn:microsoft.com/office/officeart/2005/8/layout/hierarchy1"/>
    <dgm:cxn modelId="{E074B77B-F913-491C-A522-3437EFF91639}" type="presOf" srcId="{CB71BE5A-EDD5-466A-B0E2-1359F3913373}" destId="{C5402CE1-9961-42FF-B2BB-E8386D35508A}" srcOrd="0" destOrd="0" presId="urn:microsoft.com/office/officeart/2005/8/layout/hierarchy1"/>
    <dgm:cxn modelId="{D0221E7E-778C-4139-A475-E94811F9DE4B}" type="presOf" srcId="{8988B7D7-839E-4318-8D4A-0F1D5C159ACC}" destId="{53AD840E-0ABA-4E8D-B102-FD8E98E1FAE9}" srcOrd="0" destOrd="0" presId="urn:microsoft.com/office/officeart/2005/8/layout/hierarchy1"/>
    <dgm:cxn modelId="{0E085C7E-8F77-40A8-845C-3275A5F0035E}" type="presOf" srcId="{0935C5D4-82D8-477B-90A5-87897B9B16E4}" destId="{3F6FD253-EE7C-4F12-B20E-515B9D07A59E}" srcOrd="0" destOrd="0" presId="urn:microsoft.com/office/officeart/2005/8/layout/hierarchy1"/>
    <dgm:cxn modelId="{5D788F82-0F14-4103-A561-EA49C760C7A6}" srcId="{0935C5D4-82D8-477B-90A5-87897B9B16E4}" destId="{8988B7D7-839E-4318-8D4A-0F1D5C159ACC}" srcOrd="0" destOrd="0" parTransId="{E095E6D8-2D05-4E14-B6D3-9FB78C87DFDC}" sibTransId="{5E997ACC-4CB5-4C5F-9389-626A1C63734C}"/>
    <dgm:cxn modelId="{535FED90-AEBE-4A36-99A6-6FF26759BABD}" srcId="{0935C5D4-82D8-477B-90A5-87897B9B16E4}" destId="{A1192EED-BE6E-40F5-8173-0D04476F1723}" srcOrd="5" destOrd="0" parTransId="{2BC3DB31-19BE-4F8E-99C7-A93A69D4D7E7}" sibTransId="{4ED25B2F-814B-4E38-82FB-B13D69ABE33C}"/>
    <dgm:cxn modelId="{4F665BAA-7D31-4081-A3CA-F4370F88B85D}" type="presOf" srcId="{4A420953-0179-4D86-B7C6-897A940EB15A}" destId="{B7B50F3A-F4C8-4D3D-8636-310C340B12D4}" srcOrd="0" destOrd="0" presId="urn:microsoft.com/office/officeart/2005/8/layout/hierarchy1"/>
    <dgm:cxn modelId="{D7BD29B1-4E39-4C16-8D6A-F678741678DE}" type="presOf" srcId="{2BC3DB31-19BE-4F8E-99C7-A93A69D4D7E7}" destId="{F05539BE-2FDA-4EB7-A595-3B4137A44C32}" srcOrd="0" destOrd="0" presId="urn:microsoft.com/office/officeart/2005/8/layout/hierarchy1"/>
    <dgm:cxn modelId="{B6B757B6-EF7D-49AD-85FC-C453B39B4E56}" type="presOf" srcId="{11E3C152-F35E-43AE-BFA5-874639425A17}" destId="{0383F0E0-276D-45DE-8C49-6B7E125ABC22}" srcOrd="0" destOrd="0" presId="urn:microsoft.com/office/officeart/2005/8/layout/hierarchy1"/>
    <dgm:cxn modelId="{48FB1EC0-CDB4-4014-A2A5-1CE30052AABD}" srcId="{0935C5D4-82D8-477B-90A5-87897B9B16E4}" destId="{C3BA675A-2B4B-44E0-B6A2-559A266A71B4}" srcOrd="2" destOrd="0" parTransId="{CB71BE5A-EDD5-466A-B0E2-1359F3913373}" sibTransId="{9817CE2A-8E6E-4FC1-BBBA-604A8AE909FB}"/>
    <dgm:cxn modelId="{F7084FE7-E7E1-400B-813A-E79C01BCB0F4}" type="presOf" srcId="{543503FF-A35B-4528-BE4B-501C663EAB19}" destId="{EE3B0CCA-4AE8-419B-96E4-FAA5C9336048}" srcOrd="0" destOrd="0" presId="urn:microsoft.com/office/officeart/2005/8/layout/hierarchy1"/>
    <dgm:cxn modelId="{268C16A4-6D55-41EB-9002-9FC1D76AD25C}" type="presParOf" srcId="{418F6E0C-B296-40F9-A2B6-5C8528BBFAE1}" destId="{7F2D55D3-29CE-426A-8BF6-39B3987A79C9}" srcOrd="0" destOrd="0" presId="urn:microsoft.com/office/officeart/2005/8/layout/hierarchy1"/>
    <dgm:cxn modelId="{921B7D5A-6B8E-47A0-882B-870406B8CDD7}" type="presParOf" srcId="{7F2D55D3-29CE-426A-8BF6-39B3987A79C9}" destId="{1297F583-D39F-449B-9A5D-DF1F7FBFEAB7}" srcOrd="0" destOrd="0" presId="urn:microsoft.com/office/officeart/2005/8/layout/hierarchy1"/>
    <dgm:cxn modelId="{FB9178B0-2654-490F-81E8-67C28DFEE872}" type="presParOf" srcId="{1297F583-D39F-449B-9A5D-DF1F7FBFEAB7}" destId="{ABA455A4-BD03-4F8C-9599-78BCC3C20ED2}" srcOrd="0" destOrd="0" presId="urn:microsoft.com/office/officeart/2005/8/layout/hierarchy1"/>
    <dgm:cxn modelId="{19F65CBD-7CB5-4FFC-BD05-5A608AA29CA9}" type="presParOf" srcId="{1297F583-D39F-449B-9A5D-DF1F7FBFEAB7}" destId="{3F6FD253-EE7C-4F12-B20E-515B9D07A59E}" srcOrd="1" destOrd="0" presId="urn:microsoft.com/office/officeart/2005/8/layout/hierarchy1"/>
    <dgm:cxn modelId="{3129BE92-EFE3-4BE8-83C3-7D3652DBE6AD}" type="presParOf" srcId="{7F2D55D3-29CE-426A-8BF6-39B3987A79C9}" destId="{275C619E-CF22-48F1-B4D9-EA1EFEE953BF}" srcOrd="1" destOrd="0" presId="urn:microsoft.com/office/officeart/2005/8/layout/hierarchy1"/>
    <dgm:cxn modelId="{DCE80630-19A4-4C96-85D8-0D4955D6616F}" type="presParOf" srcId="{275C619E-CF22-48F1-B4D9-EA1EFEE953BF}" destId="{D9D49ED1-708F-4537-BAA0-36147ADD47B6}" srcOrd="0" destOrd="0" presId="urn:microsoft.com/office/officeart/2005/8/layout/hierarchy1"/>
    <dgm:cxn modelId="{F7395978-9A83-47ED-B5BC-1FF96EF1ED8E}" type="presParOf" srcId="{275C619E-CF22-48F1-B4D9-EA1EFEE953BF}" destId="{821C225C-322B-4B65-BF4C-106321A7AFC3}" srcOrd="1" destOrd="0" presId="urn:microsoft.com/office/officeart/2005/8/layout/hierarchy1"/>
    <dgm:cxn modelId="{525B36EE-C0AB-414B-9469-E8BDB9352FC1}" type="presParOf" srcId="{821C225C-322B-4B65-BF4C-106321A7AFC3}" destId="{44FDDEE6-853A-4B54-994B-0E173DF5CB6D}" srcOrd="0" destOrd="0" presId="urn:microsoft.com/office/officeart/2005/8/layout/hierarchy1"/>
    <dgm:cxn modelId="{E65B40BE-5E9E-4DFB-B7B2-D8C8EAD33B56}" type="presParOf" srcId="{44FDDEE6-853A-4B54-994B-0E173DF5CB6D}" destId="{3491685F-FC64-4905-AD6D-591B7ECC33CE}" srcOrd="0" destOrd="0" presId="urn:microsoft.com/office/officeart/2005/8/layout/hierarchy1"/>
    <dgm:cxn modelId="{4D6747D1-A232-4227-B0F5-C897F8CEFC03}" type="presParOf" srcId="{44FDDEE6-853A-4B54-994B-0E173DF5CB6D}" destId="{53AD840E-0ABA-4E8D-B102-FD8E98E1FAE9}" srcOrd="1" destOrd="0" presId="urn:microsoft.com/office/officeart/2005/8/layout/hierarchy1"/>
    <dgm:cxn modelId="{743068B9-E76E-445F-87E6-0B07ADF9F662}" type="presParOf" srcId="{821C225C-322B-4B65-BF4C-106321A7AFC3}" destId="{3C3E4BD3-BB0C-4740-AC0A-17F5454C1714}" srcOrd="1" destOrd="0" presId="urn:microsoft.com/office/officeart/2005/8/layout/hierarchy1"/>
    <dgm:cxn modelId="{92A9F242-0017-49DA-B26E-4F8444E52082}" type="presParOf" srcId="{275C619E-CF22-48F1-B4D9-EA1EFEE953BF}" destId="{9D228597-ED7F-47E1-8FC6-F76742500E19}" srcOrd="2" destOrd="0" presId="urn:microsoft.com/office/officeart/2005/8/layout/hierarchy1"/>
    <dgm:cxn modelId="{8C261ED2-39A3-405D-9649-20BA1DDB65C1}" type="presParOf" srcId="{275C619E-CF22-48F1-B4D9-EA1EFEE953BF}" destId="{3B3E3126-6857-4F21-9D42-FB40341F1DFF}" srcOrd="3" destOrd="0" presId="urn:microsoft.com/office/officeart/2005/8/layout/hierarchy1"/>
    <dgm:cxn modelId="{51FA4F93-D419-4F6F-AD32-6F3284DC4FC3}" type="presParOf" srcId="{3B3E3126-6857-4F21-9D42-FB40341F1DFF}" destId="{A23B9CAA-3D3F-4F56-9C43-16B8787428F2}" srcOrd="0" destOrd="0" presId="urn:microsoft.com/office/officeart/2005/8/layout/hierarchy1"/>
    <dgm:cxn modelId="{1C7B10D7-AF46-4064-98A1-1A09D7A29B20}" type="presParOf" srcId="{A23B9CAA-3D3F-4F56-9C43-16B8787428F2}" destId="{CCD0EFF0-7014-47EE-8FA5-4FE7675BD4F7}" srcOrd="0" destOrd="0" presId="urn:microsoft.com/office/officeart/2005/8/layout/hierarchy1"/>
    <dgm:cxn modelId="{BF9ECB53-5725-40A2-89F2-97E8EFB33403}" type="presParOf" srcId="{A23B9CAA-3D3F-4F56-9C43-16B8787428F2}" destId="{C9BA16E9-521A-4D21-BF45-5E0CC644884C}" srcOrd="1" destOrd="0" presId="urn:microsoft.com/office/officeart/2005/8/layout/hierarchy1"/>
    <dgm:cxn modelId="{A9827B2C-2193-493A-A73A-F1A7A7660EDE}" type="presParOf" srcId="{3B3E3126-6857-4F21-9D42-FB40341F1DFF}" destId="{2426BA88-881C-44AF-8BA0-A7E403B3964B}" srcOrd="1" destOrd="0" presId="urn:microsoft.com/office/officeart/2005/8/layout/hierarchy1"/>
    <dgm:cxn modelId="{17354645-CE97-41B9-AEE7-BD40E400C270}" type="presParOf" srcId="{275C619E-CF22-48F1-B4D9-EA1EFEE953BF}" destId="{C5402CE1-9961-42FF-B2BB-E8386D35508A}" srcOrd="4" destOrd="0" presId="urn:microsoft.com/office/officeart/2005/8/layout/hierarchy1"/>
    <dgm:cxn modelId="{DE8D9B71-8DA7-4D85-B700-81697FE1B89B}" type="presParOf" srcId="{275C619E-CF22-48F1-B4D9-EA1EFEE953BF}" destId="{0BE3245E-111A-495F-9C42-CCBDFD1F0F0A}" srcOrd="5" destOrd="0" presId="urn:microsoft.com/office/officeart/2005/8/layout/hierarchy1"/>
    <dgm:cxn modelId="{A6ECBF81-AE05-43AE-925A-F3106F3C2985}" type="presParOf" srcId="{0BE3245E-111A-495F-9C42-CCBDFD1F0F0A}" destId="{15B0C6F6-9B48-4C45-AFFF-8F21780CEEF6}" srcOrd="0" destOrd="0" presId="urn:microsoft.com/office/officeart/2005/8/layout/hierarchy1"/>
    <dgm:cxn modelId="{A4E5B074-3459-4DA1-97FB-AB4EF4DED284}" type="presParOf" srcId="{15B0C6F6-9B48-4C45-AFFF-8F21780CEEF6}" destId="{FC4D03D8-6E77-450F-BC37-972EA11408D7}" srcOrd="0" destOrd="0" presId="urn:microsoft.com/office/officeart/2005/8/layout/hierarchy1"/>
    <dgm:cxn modelId="{C3A7A6C6-210C-47EC-BF8A-EF6926FB1481}" type="presParOf" srcId="{15B0C6F6-9B48-4C45-AFFF-8F21780CEEF6}" destId="{CAEF622A-17EF-4447-A513-BA3897056BEA}" srcOrd="1" destOrd="0" presId="urn:microsoft.com/office/officeart/2005/8/layout/hierarchy1"/>
    <dgm:cxn modelId="{9F5C27C2-DC67-40BC-A0B0-943CD56F3273}" type="presParOf" srcId="{0BE3245E-111A-495F-9C42-CCBDFD1F0F0A}" destId="{F7A7C06A-A18B-419C-A32D-81F665DFE6F2}" srcOrd="1" destOrd="0" presId="urn:microsoft.com/office/officeart/2005/8/layout/hierarchy1"/>
    <dgm:cxn modelId="{8DB40D63-D0FD-4C66-A699-D09D1583E67C}" type="presParOf" srcId="{275C619E-CF22-48F1-B4D9-EA1EFEE953BF}" destId="{EE3B0CCA-4AE8-419B-96E4-FAA5C9336048}" srcOrd="6" destOrd="0" presId="urn:microsoft.com/office/officeart/2005/8/layout/hierarchy1"/>
    <dgm:cxn modelId="{A5CC2ADA-129E-43C2-8EEA-9B2E9C0A64A5}" type="presParOf" srcId="{275C619E-CF22-48F1-B4D9-EA1EFEE953BF}" destId="{5C8C9677-09A3-48C3-B7CD-8E9D79FFB369}" srcOrd="7" destOrd="0" presId="urn:microsoft.com/office/officeart/2005/8/layout/hierarchy1"/>
    <dgm:cxn modelId="{56905C05-ACD3-49D1-92C5-10889465670B}" type="presParOf" srcId="{5C8C9677-09A3-48C3-B7CD-8E9D79FFB369}" destId="{0BAB2500-1032-4C09-8AC0-A9F82A18E829}" srcOrd="0" destOrd="0" presId="urn:microsoft.com/office/officeart/2005/8/layout/hierarchy1"/>
    <dgm:cxn modelId="{3E152D45-2DCC-485F-8A4C-DBB4C77475E1}" type="presParOf" srcId="{0BAB2500-1032-4C09-8AC0-A9F82A18E829}" destId="{73061E97-C775-4D0E-8396-E1026193B400}" srcOrd="0" destOrd="0" presId="urn:microsoft.com/office/officeart/2005/8/layout/hierarchy1"/>
    <dgm:cxn modelId="{306A682A-8C83-49F6-A96B-2C012D84FCA6}" type="presParOf" srcId="{0BAB2500-1032-4C09-8AC0-A9F82A18E829}" destId="{5D20A621-EFB2-4E2D-9C4D-945EB121737A}" srcOrd="1" destOrd="0" presId="urn:microsoft.com/office/officeart/2005/8/layout/hierarchy1"/>
    <dgm:cxn modelId="{B78C52B2-7782-4950-B8E4-68A1767C5774}" type="presParOf" srcId="{5C8C9677-09A3-48C3-B7CD-8E9D79FFB369}" destId="{C31F01D4-61CB-4A80-8D69-42D4288678F3}" srcOrd="1" destOrd="0" presId="urn:microsoft.com/office/officeart/2005/8/layout/hierarchy1"/>
    <dgm:cxn modelId="{42031EF0-606D-42E5-AE7F-464E8215BB70}" type="presParOf" srcId="{275C619E-CF22-48F1-B4D9-EA1EFEE953BF}" destId="{0383F0E0-276D-45DE-8C49-6B7E125ABC22}" srcOrd="8" destOrd="0" presId="urn:microsoft.com/office/officeart/2005/8/layout/hierarchy1"/>
    <dgm:cxn modelId="{9413F9E7-8B86-4043-91A7-A62AE8977AD0}" type="presParOf" srcId="{275C619E-CF22-48F1-B4D9-EA1EFEE953BF}" destId="{24F08A45-ACAE-4932-B4DF-7638396153EA}" srcOrd="9" destOrd="0" presId="urn:microsoft.com/office/officeart/2005/8/layout/hierarchy1"/>
    <dgm:cxn modelId="{3912A92E-81B0-4FB2-8879-52F13FB9D3AC}" type="presParOf" srcId="{24F08A45-ACAE-4932-B4DF-7638396153EA}" destId="{7BA781CD-6EBB-4C61-A1EF-F2B2A785E91D}" srcOrd="0" destOrd="0" presId="urn:microsoft.com/office/officeart/2005/8/layout/hierarchy1"/>
    <dgm:cxn modelId="{C7720D90-7ECA-4EBE-A950-1A0A8509D1B0}" type="presParOf" srcId="{7BA781CD-6EBB-4C61-A1EF-F2B2A785E91D}" destId="{FCEF68CB-7FC5-4E36-91CD-78C70516030C}" srcOrd="0" destOrd="0" presId="urn:microsoft.com/office/officeart/2005/8/layout/hierarchy1"/>
    <dgm:cxn modelId="{6A286715-D8C5-43E2-A1B5-F54344A34471}" type="presParOf" srcId="{7BA781CD-6EBB-4C61-A1EF-F2B2A785E91D}" destId="{B7B50F3A-F4C8-4D3D-8636-310C340B12D4}" srcOrd="1" destOrd="0" presId="urn:microsoft.com/office/officeart/2005/8/layout/hierarchy1"/>
    <dgm:cxn modelId="{11948A62-CE70-4632-AF73-51379A9F8784}" type="presParOf" srcId="{24F08A45-ACAE-4932-B4DF-7638396153EA}" destId="{9681D399-D1B4-4ABA-AEE8-6B1EC7389D5A}" srcOrd="1" destOrd="0" presId="urn:microsoft.com/office/officeart/2005/8/layout/hierarchy1"/>
    <dgm:cxn modelId="{8ADDF111-C635-4B29-AF6C-CB7D55EFA1DD}" type="presParOf" srcId="{275C619E-CF22-48F1-B4D9-EA1EFEE953BF}" destId="{F05539BE-2FDA-4EB7-A595-3B4137A44C32}" srcOrd="10" destOrd="0" presId="urn:microsoft.com/office/officeart/2005/8/layout/hierarchy1"/>
    <dgm:cxn modelId="{D0F91CB9-932A-46A9-869C-CC1DF20613EF}" type="presParOf" srcId="{275C619E-CF22-48F1-B4D9-EA1EFEE953BF}" destId="{9D5AC17C-31D1-49F3-B00A-F69392AED66E}" srcOrd="11" destOrd="0" presId="urn:microsoft.com/office/officeart/2005/8/layout/hierarchy1"/>
    <dgm:cxn modelId="{7C30E415-F1D9-42DA-9FFC-4779121FC095}" type="presParOf" srcId="{9D5AC17C-31D1-49F3-B00A-F69392AED66E}" destId="{21C69B89-BE68-4C0A-B5E0-10BC6F51D87A}" srcOrd="0" destOrd="0" presId="urn:microsoft.com/office/officeart/2005/8/layout/hierarchy1"/>
    <dgm:cxn modelId="{FF4BDC50-F1B3-4EB2-8AEB-5CC41F794713}" type="presParOf" srcId="{21C69B89-BE68-4C0A-B5E0-10BC6F51D87A}" destId="{87BE555F-E84C-45B5-A08E-F452623E1F83}" srcOrd="0" destOrd="0" presId="urn:microsoft.com/office/officeart/2005/8/layout/hierarchy1"/>
    <dgm:cxn modelId="{56817335-579D-40F7-B1F1-A10E5ECB6FCD}" type="presParOf" srcId="{21C69B89-BE68-4C0A-B5E0-10BC6F51D87A}" destId="{91EE9AEB-31EB-458F-93CC-4B465386A50D}" srcOrd="1" destOrd="0" presId="urn:microsoft.com/office/officeart/2005/8/layout/hierarchy1"/>
    <dgm:cxn modelId="{FBBB7524-DA77-4A95-A06A-74C751113FCC}" type="presParOf" srcId="{9D5AC17C-31D1-49F3-B00A-F69392AED66E}" destId="{ED1544EC-C306-4B7D-9462-149667053DE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F044B3-02BB-467D-A57A-057CB2AA4ADC}">
      <dsp:nvSpPr>
        <dsp:cNvPr id="0" name=""/>
        <dsp:cNvSpPr/>
      </dsp:nvSpPr>
      <dsp:spPr>
        <a:xfrm>
          <a:off x="291224" y="328522"/>
          <a:ext cx="4812636" cy="1503948"/>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18675" tIns="60960" rIns="60960" bIns="60960" numCol="1" spcCol="1270" anchor="t" anchorCtr="0">
          <a:noAutofit/>
        </a:bodyPr>
        <a:lstStyle/>
        <a:p>
          <a:pPr marL="0" lvl="0" indent="0" algn="l" defTabSz="711200" rtl="0">
            <a:lnSpc>
              <a:spcPct val="90000"/>
            </a:lnSpc>
            <a:spcBef>
              <a:spcPct val="0"/>
            </a:spcBef>
            <a:spcAft>
              <a:spcPct val="35000"/>
            </a:spcAft>
            <a:buNone/>
          </a:pPr>
          <a:r>
            <a:rPr sz="1600" b="0" u="none" kern="1200" dirty="0"/>
            <a:t>Decoupled storage and compute</a:t>
          </a:r>
          <a:endParaRPr lang="zh-CN" sz="1600" kern="1200" dirty="0"/>
        </a:p>
        <a:p>
          <a:pPr marL="114300" lvl="1" indent="-114300" algn="l" defTabSz="533400" rtl="0">
            <a:lnSpc>
              <a:spcPct val="90000"/>
            </a:lnSpc>
            <a:spcBef>
              <a:spcPct val="0"/>
            </a:spcBef>
            <a:spcAft>
              <a:spcPct val="15000"/>
            </a:spcAft>
            <a:buChar char="•"/>
          </a:pPr>
          <a:r>
            <a:rPr sz="1200" b="0" u="none" kern="1200" dirty="0">
              <a:solidFill>
                <a:schemeClr val="tx1"/>
              </a:solidFill>
            </a:rPr>
            <a:t>A unified </a:t>
          </a:r>
          <a:r>
            <a:rPr sz="1200" b="0" u="none" kern="1200" dirty="0"/>
            <a:t>data lake eliminates data silos; a single copy of </a:t>
          </a:r>
          <a:r>
            <a:rPr sz="1200" b="0" u="none" kern="1200" dirty="0">
              <a:solidFill>
                <a:schemeClr val="tx1"/>
              </a:solidFill>
            </a:rPr>
            <a:t>data</a:t>
          </a:r>
          <a:r>
            <a:rPr lang="en-US" sz="1200" b="0" u="none" kern="1200" dirty="0">
              <a:solidFill>
                <a:schemeClr val="tx1"/>
              </a:solidFill>
            </a:rPr>
            <a:t> is enough</a:t>
          </a:r>
          <a:r>
            <a:rPr sz="1200" b="0" u="none" kern="1200" dirty="0">
              <a:solidFill>
                <a:schemeClr val="tx1"/>
              </a:solidFill>
            </a:rPr>
            <a:t>,</a:t>
          </a:r>
          <a:r>
            <a:rPr lang="en-US" sz="1200" b="0" u="none" kern="1200" dirty="0">
              <a:solidFill>
                <a:schemeClr val="tx1"/>
              </a:solidFill>
            </a:rPr>
            <a:t> </a:t>
          </a:r>
          <a:r>
            <a:rPr lang="en-US" sz="1200" b="0" u="none" kern="1200" dirty="0"/>
            <a:t>with</a:t>
          </a:r>
          <a:r>
            <a:rPr sz="1200" b="0" u="none" kern="1200" dirty="0"/>
            <a:t> no need for data transfer; multiple computing engines, making flexible allocation and on-demand scaling of storage and computing </a:t>
          </a:r>
          <a:r>
            <a:rPr sz="1200" b="0" u="none" kern="1200" dirty="0">
              <a:solidFill>
                <a:schemeClr val="tx1"/>
              </a:solidFill>
            </a:rPr>
            <a:t>resources</a:t>
          </a:r>
          <a:r>
            <a:rPr lang="en-US" sz="1200" b="0" u="none" kern="1200" dirty="0">
              <a:solidFill>
                <a:schemeClr val="tx1"/>
              </a:solidFill>
            </a:rPr>
            <a:t> possible</a:t>
          </a:r>
          <a:r>
            <a:rPr sz="1200" b="0" u="none" kern="1200" dirty="0">
              <a:solidFill>
                <a:schemeClr val="tx1"/>
              </a:solidFill>
            </a:rPr>
            <a:t>; </a:t>
          </a:r>
          <a:r>
            <a:rPr sz="1200" b="0" u="none" kern="1200" dirty="0"/>
            <a:t>30% more cost-effective than the industry average</a:t>
          </a:r>
          <a:endParaRPr lang="zh-CN" sz="1200" kern="1200" dirty="0"/>
        </a:p>
      </dsp:txBody>
      <dsp:txXfrm>
        <a:off x="291224" y="328522"/>
        <a:ext cx="4812636" cy="1503948"/>
      </dsp:txXfrm>
    </dsp:sp>
    <dsp:sp modelId="{428CDBB3-495C-4179-B979-91E3B3AC9F72}">
      <dsp:nvSpPr>
        <dsp:cNvPr id="0" name=""/>
        <dsp:cNvSpPr/>
      </dsp:nvSpPr>
      <dsp:spPr>
        <a:xfrm>
          <a:off x="0" y="189200"/>
          <a:ext cx="1143186" cy="1125489"/>
        </a:xfrm>
        <a:prstGeom prst="rect">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AF89F00-6046-451B-942E-9C7008092EC4}">
      <dsp:nvSpPr>
        <dsp:cNvPr id="0" name=""/>
        <dsp:cNvSpPr/>
      </dsp:nvSpPr>
      <dsp:spPr>
        <a:xfrm>
          <a:off x="5544062" y="328522"/>
          <a:ext cx="4812636" cy="1503948"/>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18675" tIns="60960" rIns="60960" bIns="60960" numCol="1" spcCol="1270" anchor="t" anchorCtr="0">
          <a:noAutofit/>
        </a:bodyPr>
        <a:lstStyle/>
        <a:p>
          <a:pPr marL="0" lvl="0" indent="0" algn="l" defTabSz="711200" rtl="0">
            <a:lnSpc>
              <a:spcPct val="90000"/>
            </a:lnSpc>
            <a:spcBef>
              <a:spcPct val="0"/>
            </a:spcBef>
            <a:spcAft>
              <a:spcPct val="35000"/>
            </a:spcAft>
            <a:buNone/>
          </a:pPr>
          <a:r>
            <a:rPr lang="en-US" sz="1600" b="0" u="none" kern="1200" dirty="0">
              <a:solidFill>
                <a:schemeClr val="tx1"/>
              </a:solidFill>
            </a:rPr>
            <a:t>First-class</a:t>
          </a:r>
          <a:r>
            <a:rPr sz="1600" b="0" u="none" kern="1200" dirty="0">
              <a:solidFill>
                <a:schemeClr val="tx1"/>
              </a:solidFill>
            </a:rPr>
            <a:t> performance </a:t>
          </a:r>
          <a:r>
            <a:rPr sz="1600" b="0" u="none" kern="1200" dirty="0"/>
            <a:t>and experience</a:t>
          </a:r>
          <a:endParaRPr lang="zh-CN" sz="1600" kern="1200" dirty="0"/>
        </a:p>
        <a:p>
          <a:pPr marL="114300" lvl="1" indent="-114300" algn="l" defTabSz="533400" rtl="0">
            <a:lnSpc>
              <a:spcPct val="90000"/>
            </a:lnSpc>
            <a:spcBef>
              <a:spcPct val="0"/>
            </a:spcBef>
            <a:spcAft>
              <a:spcPct val="15000"/>
            </a:spcAft>
            <a:buChar char="•"/>
          </a:pPr>
          <a:r>
            <a:rPr sz="1200" b="0" u="none" kern="1200" dirty="0"/>
            <a:t>Full-stack performance acceleration and millisecond-level response to millions of metadata records by means of four-level vertical optimization on hardware, data organization, computing engine, and AI intelligent optimization, providing </a:t>
          </a:r>
          <a:r>
            <a:rPr sz="1200" b="0" u="none" kern="1200" dirty="0">
              <a:solidFill>
                <a:schemeClr val="tx1"/>
              </a:solidFill>
            </a:rPr>
            <a:t>users with</a:t>
          </a:r>
          <a:r>
            <a:rPr lang="en-US" sz="1200" b="0" u="none" kern="1200" dirty="0">
              <a:solidFill>
                <a:schemeClr val="tx1"/>
              </a:solidFill>
            </a:rPr>
            <a:t> the</a:t>
          </a:r>
          <a:r>
            <a:rPr sz="1200" b="0" u="none" kern="1200" dirty="0">
              <a:solidFill>
                <a:schemeClr val="tx1"/>
              </a:solidFill>
            </a:rPr>
            <a:t> ultimate </a:t>
          </a:r>
          <a:r>
            <a:rPr sz="1200" b="0" u="none" kern="1200" dirty="0"/>
            <a:t>performance experience</a:t>
          </a:r>
          <a:endParaRPr lang="zh-CN" sz="1200" kern="1200" dirty="0"/>
        </a:p>
      </dsp:txBody>
      <dsp:txXfrm>
        <a:off x="5544062" y="328522"/>
        <a:ext cx="4812636" cy="1503948"/>
      </dsp:txXfrm>
    </dsp:sp>
    <dsp:sp modelId="{0F30A1A9-AABA-4DE2-B71E-74AA7E65982C}">
      <dsp:nvSpPr>
        <dsp:cNvPr id="0" name=""/>
        <dsp:cNvSpPr/>
      </dsp:nvSpPr>
      <dsp:spPr>
        <a:xfrm>
          <a:off x="5261051" y="127172"/>
          <a:ext cx="1161914" cy="1082378"/>
        </a:xfrm>
        <a:prstGeom prst="rect">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CD02A1-5CB8-4BD0-903A-86907C160CE9}">
      <dsp:nvSpPr>
        <dsp:cNvPr id="0" name=""/>
        <dsp:cNvSpPr/>
      </dsp:nvSpPr>
      <dsp:spPr>
        <a:xfrm>
          <a:off x="146544" y="2008303"/>
          <a:ext cx="5023959" cy="1503948"/>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2000" tIns="60960" rIns="60960" bIns="60960" numCol="1" spcCol="1270" anchor="t" anchorCtr="0">
          <a:noAutofit/>
        </a:bodyPr>
        <a:lstStyle/>
        <a:p>
          <a:pPr marL="0" lvl="0" indent="0" algn="l" defTabSz="711200" rtl="0">
            <a:lnSpc>
              <a:spcPct val="90000"/>
            </a:lnSpc>
            <a:spcBef>
              <a:spcPct val="0"/>
            </a:spcBef>
            <a:spcAft>
              <a:spcPct val="35000"/>
            </a:spcAft>
            <a:buNone/>
          </a:pPr>
          <a:r>
            <a:rPr sz="1600" b="0" u="none" kern="1200" dirty="0"/>
            <a:t>Cutting-edge open-source technologies</a:t>
          </a:r>
          <a:endParaRPr lang="zh-CN" altLang="en-US" sz="1600" kern="1200" dirty="0"/>
        </a:p>
        <a:p>
          <a:pPr marL="114300" lvl="1" indent="-114300" algn="l" defTabSz="533400" rtl="0">
            <a:lnSpc>
              <a:spcPct val="90000"/>
            </a:lnSpc>
            <a:spcBef>
              <a:spcPct val="0"/>
            </a:spcBef>
            <a:spcAft>
              <a:spcPct val="15000"/>
            </a:spcAft>
            <a:buChar char="•"/>
          </a:pPr>
          <a:r>
            <a:rPr sz="1200" b="0" u="none" kern="1200" dirty="0"/>
            <a:t>In-depth reconstruction of mainstream engines, such as Spark, Hive, and Flink, with key technologies such as indexing, caching, and metadata; Huawei-developed CarbonData with millisecond-level point query; Superior Scheduler for 20,000+ nodes in a single cluster</a:t>
          </a:r>
          <a:endParaRPr lang="zh-CN" sz="1200" kern="1200" dirty="0"/>
        </a:p>
      </dsp:txBody>
      <dsp:txXfrm>
        <a:off x="146544" y="2008303"/>
        <a:ext cx="5023959" cy="1503948"/>
      </dsp:txXfrm>
    </dsp:sp>
    <dsp:sp modelId="{78099B84-0539-4981-8FA7-205F2BBAC1EB}">
      <dsp:nvSpPr>
        <dsp:cNvPr id="0" name=""/>
        <dsp:cNvSpPr/>
      </dsp:nvSpPr>
      <dsp:spPr>
        <a:xfrm>
          <a:off x="0" y="1902198"/>
          <a:ext cx="1149650" cy="1152097"/>
        </a:xfrm>
        <a:prstGeom prst="rect">
          <a:avLst/>
        </a:prstGeom>
        <a:blipFill rotWithShape="1">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F37451-C2FB-4235-8E2E-3927A4990B91}">
      <dsp:nvSpPr>
        <dsp:cNvPr id="0" name=""/>
        <dsp:cNvSpPr/>
      </dsp:nvSpPr>
      <dsp:spPr>
        <a:xfrm>
          <a:off x="5586313" y="2006446"/>
          <a:ext cx="4812636" cy="1503948"/>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44000" tIns="60960" rIns="36000" bIns="60960" numCol="1" spcCol="1270" anchor="t" anchorCtr="0">
          <a:noAutofit/>
        </a:bodyPr>
        <a:lstStyle/>
        <a:p>
          <a:pPr marL="0" lvl="0" indent="0" algn="l" defTabSz="711200" rtl="0">
            <a:lnSpc>
              <a:spcPct val="90000"/>
            </a:lnSpc>
            <a:spcBef>
              <a:spcPct val="0"/>
            </a:spcBef>
            <a:spcAft>
              <a:spcPct val="35000"/>
            </a:spcAft>
            <a:buNone/>
          </a:pPr>
          <a:r>
            <a:rPr sz="1600" b="0" u="none" kern="1200" dirty="0"/>
            <a:t>High security and availability</a:t>
          </a:r>
          <a:endParaRPr lang="zh-CN" sz="1600" kern="1200" dirty="0"/>
        </a:p>
        <a:p>
          <a:pPr marL="114300" lvl="1" indent="-114300" algn="l" defTabSz="533400" rtl="0">
            <a:lnSpc>
              <a:spcPct val="90000"/>
            </a:lnSpc>
            <a:spcBef>
              <a:spcPct val="0"/>
            </a:spcBef>
            <a:spcAft>
              <a:spcPct val="15000"/>
            </a:spcAft>
            <a:buChar char="•"/>
          </a:pPr>
          <a:r>
            <a:rPr sz="1200" b="0" u="none" kern="1200" dirty="0"/>
            <a:t>Cross-AZ HA of a single cluster, eliminating single points of failure (SPOFs), </a:t>
          </a:r>
          <a:r>
            <a:rPr lang="en-US" sz="1200" b="0" u="none" kern="1200" dirty="0"/>
            <a:t>r</a:t>
          </a:r>
          <a:r>
            <a:rPr sz="1200" b="0" u="none" kern="1200" dirty="0"/>
            <a:t>olling patch installation/upgrade, task reconnection upon disconnection, and zero service interruption; </a:t>
          </a:r>
          <a:r>
            <a:rPr lang="en-US" sz="1200" b="0" u="none" kern="1200" dirty="0"/>
            <a:t>m</a:t>
          </a:r>
          <a:r>
            <a:rPr sz="1200" b="0" u="none" kern="1200" dirty="0"/>
            <a:t>ulti-level security assurance capabilities, such as network resource isolation, account security, and data security control</a:t>
          </a:r>
          <a:endParaRPr lang="zh-CN" sz="1200" kern="1200" dirty="0"/>
        </a:p>
      </dsp:txBody>
      <dsp:txXfrm>
        <a:off x="5586313" y="2006446"/>
        <a:ext cx="4812636" cy="1503948"/>
      </dsp:txXfrm>
    </dsp:sp>
    <dsp:sp modelId="{860C9A1E-7B66-4EBE-A1D0-6E6013D1E1F1}">
      <dsp:nvSpPr>
        <dsp:cNvPr id="0" name=""/>
        <dsp:cNvSpPr/>
      </dsp:nvSpPr>
      <dsp:spPr>
        <a:xfrm>
          <a:off x="5355603" y="1895723"/>
          <a:ext cx="1113129" cy="1121414"/>
        </a:xfrm>
        <a:prstGeom prst="rect">
          <a:avLst/>
        </a:prstGeom>
        <a:blipFill rotWithShape="1">
          <a:blip xmlns:r="http://schemas.openxmlformats.org/officeDocument/2006/relationships" r:embed="rId4"/>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5539BE-2FDA-4EB7-A595-3B4137A44C32}">
      <dsp:nvSpPr>
        <dsp:cNvPr id="0" name=""/>
        <dsp:cNvSpPr/>
      </dsp:nvSpPr>
      <dsp:spPr>
        <a:xfrm>
          <a:off x="4621227" y="1156811"/>
          <a:ext cx="4108005" cy="958816"/>
        </a:xfrm>
        <a:custGeom>
          <a:avLst/>
          <a:gdLst/>
          <a:ahLst/>
          <a:cxnLst/>
          <a:rect l="0" t="0" r="0" b="0"/>
          <a:pathLst>
            <a:path>
              <a:moveTo>
                <a:pt x="0" y="0"/>
              </a:moveTo>
              <a:lnTo>
                <a:pt x="0" y="836513"/>
              </a:lnTo>
              <a:lnTo>
                <a:pt x="4108005" y="836513"/>
              </a:lnTo>
              <a:lnTo>
                <a:pt x="4108005" y="958816"/>
              </a:lnTo>
            </a:path>
          </a:pathLst>
        </a:custGeom>
        <a:noFill/>
        <a:ln w="12700" cap="flat" cmpd="sng" algn="ctr">
          <a:solidFill>
            <a:srgbClr val="30B5C5"/>
          </a:solidFill>
          <a:prstDash val="solid"/>
          <a:miter lim="800000"/>
        </a:ln>
        <a:effectLst/>
      </dsp:spPr>
      <dsp:style>
        <a:lnRef idx="2">
          <a:scrgbClr r="0" g="0" b="0"/>
        </a:lnRef>
        <a:fillRef idx="0">
          <a:scrgbClr r="0" g="0" b="0"/>
        </a:fillRef>
        <a:effectRef idx="0">
          <a:scrgbClr r="0" g="0" b="0"/>
        </a:effectRef>
        <a:fontRef idx="minor"/>
      </dsp:style>
    </dsp:sp>
    <dsp:sp modelId="{0383F0E0-276D-45DE-8C49-6B7E125ABC22}">
      <dsp:nvSpPr>
        <dsp:cNvPr id="0" name=""/>
        <dsp:cNvSpPr/>
      </dsp:nvSpPr>
      <dsp:spPr>
        <a:xfrm>
          <a:off x="4621227" y="1156811"/>
          <a:ext cx="2494412" cy="958816"/>
        </a:xfrm>
        <a:custGeom>
          <a:avLst/>
          <a:gdLst/>
          <a:ahLst/>
          <a:cxnLst/>
          <a:rect l="0" t="0" r="0" b="0"/>
          <a:pathLst>
            <a:path>
              <a:moveTo>
                <a:pt x="0" y="0"/>
              </a:moveTo>
              <a:lnTo>
                <a:pt x="0" y="836513"/>
              </a:lnTo>
              <a:lnTo>
                <a:pt x="2494412" y="836513"/>
              </a:lnTo>
              <a:lnTo>
                <a:pt x="2494412" y="958816"/>
              </a:lnTo>
            </a:path>
          </a:pathLst>
        </a:custGeom>
        <a:noFill/>
        <a:ln w="12700" cap="flat" cmpd="sng" algn="ctr">
          <a:solidFill>
            <a:srgbClr val="30B5C5"/>
          </a:solidFill>
          <a:prstDash val="solid"/>
          <a:miter lim="800000"/>
        </a:ln>
        <a:effectLst/>
      </dsp:spPr>
      <dsp:style>
        <a:lnRef idx="2">
          <a:scrgbClr r="0" g="0" b="0"/>
        </a:lnRef>
        <a:fillRef idx="0">
          <a:scrgbClr r="0" g="0" b="0"/>
        </a:fillRef>
        <a:effectRef idx="0">
          <a:scrgbClr r="0" g="0" b="0"/>
        </a:effectRef>
        <a:fontRef idx="minor"/>
      </dsp:style>
    </dsp:sp>
    <dsp:sp modelId="{EE3B0CCA-4AE8-419B-96E4-FAA5C9336048}">
      <dsp:nvSpPr>
        <dsp:cNvPr id="0" name=""/>
        <dsp:cNvSpPr/>
      </dsp:nvSpPr>
      <dsp:spPr>
        <a:xfrm>
          <a:off x="4621227" y="1156811"/>
          <a:ext cx="880820" cy="958816"/>
        </a:xfrm>
        <a:custGeom>
          <a:avLst/>
          <a:gdLst/>
          <a:ahLst/>
          <a:cxnLst/>
          <a:rect l="0" t="0" r="0" b="0"/>
          <a:pathLst>
            <a:path>
              <a:moveTo>
                <a:pt x="0" y="0"/>
              </a:moveTo>
              <a:lnTo>
                <a:pt x="0" y="836513"/>
              </a:lnTo>
              <a:lnTo>
                <a:pt x="880820" y="836513"/>
              </a:lnTo>
              <a:lnTo>
                <a:pt x="880820" y="958816"/>
              </a:lnTo>
            </a:path>
          </a:pathLst>
        </a:custGeom>
        <a:noFill/>
        <a:ln w="12700" cap="flat" cmpd="sng" algn="ctr">
          <a:solidFill>
            <a:srgbClr val="30B5C5"/>
          </a:solidFill>
          <a:prstDash val="solid"/>
          <a:miter lim="800000"/>
        </a:ln>
        <a:effectLst/>
      </dsp:spPr>
      <dsp:style>
        <a:lnRef idx="2">
          <a:scrgbClr r="0" g="0" b="0"/>
        </a:lnRef>
        <a:fillRef idx="0">
          <a:scrgbClr r="0" g="0" b="0"/>
        </a:fillRef>
        <a:effectRef idx="0">
          <a:scrgbClr r="0" g="0" b="0"/>
        </a:effectRef>
        <a:fontRef idx="minor"/>
      </dsp:style>
    </dsp:sp>
    <dsp:sp modelId="{C5402CE1-9961-42FF-B2BB-E8386D35508A}">
      <dsp:nvSpPr>
        <dsp:cNvPr id="0" name=""/>
        <dsp:cNvSpPr/>
      </dsp:nvSpPr>
      <dsp:spPr>
        <a:xfrm>
          <a:off x="3888455" y="1156811"/>
          <a:ext cx="732771" cy="958816"/>
        </a:xfrm>
        <a:custGeom>
          <a:avLst/>
          <a:gdLst/>
          <a:ahLst/>
          <a:cxnLst/>
          <a:rect l="0" t="0" r="0" b="0"/>
          <a:pathLst>
            <a:path>
              <a:moveTo>
                <a:pt x="732771" y="0"/>
              </a:moveTo>
              <a:lnTo>
                <a:pt x="732771" y="836513"/>
              </a:lnTo>
              <a:lnTo>
                <a:pt x="0" y="836513"/>
              </a:lnTo>
              <a:lnTo>
                <a:pt x="0" y="958816"/>
              </a:lnTo>
            </a:path>
          </a:pathLst>
        </a:custGeom>
        <a:noFill/>
        <a:ln w="12700" cap="flat" cmpd="sng" algn="ctr">
          <a:solidFill>
            <a:srgbClr val="30B5C5"/>
          </a:solidFill>
          <a:prstDash val="solid"/>
          <a:miter lim="800000"/>
        </a:ln>
        <a:effectLst/>
      </dsp:spPr>
      <dsp:style>
        <a:lnRef idx="2">
          <a:scrgbClr r="0" g="0" b="0"/>
        </a:lnRef>
        <a:fillRef idx="0">
          <a:scrgbClr r="0" g="0" b="0"/>
        </a:fillRef>
        <a:effectRef idx="0">
          <a:scrgbClr r="0" g="0" b="0"/>
        </a:effectRef>
        <a:fontRef idx="minor"/>
      </dsp:style>
    </dsp:sp>
    <dsp:sp modelId="{9D228597-ED7F-47E1-8FC6-F76742500E19}">
      <dsp:nvSpPr>
        <dsp:cNvPr id="0" name=""/>
        <dsp:cNvSpPr/>
      </dsp:nvSpPr>
      <dsp:spPr>
        <a:xfrm>
          <a:off x="2274862" y="1156811"/>
          <a:ext cx="2346364" cy="958816"/>
        </a:xfrm>
        <a:custGeom>
          <a:avLst/>
          <a:gdLst/>
          <a:ahLst/>
          <a:cxnLst/>
          <a:rect l="0" t="0" r="0" b="0"/>
          <a:pathLst>
            <a:path>
              <a:moveTo>
                <a:pt x="2346364" y="0"/>
              </a:moveTo>
              <a:lnTo>
                <a:pt x="2346364" y="836513"/>
              </a:lnTo>
              <a:lnTo>
                <a:pt x="0" y="836513"/>
              </a:lnTo>
              <a:lnTo>
                <a:pt x="0" y="958816"/>
              </a:lnTo>
            </a:path>
          </a:pathLst>
        </a:custGeom>
        <a:noFill/>
        <a:ln w="12700" cap="flat" cmpd="sng" algn="ctr">
          <a:solidFill>
            <a:srgbClr val="30B5C5"/>
          </a:solidFill>
          <a:prstDash val="solid"/>
          <a:miter lim="800000"/>
        </a:ln>
        <a:effectLst/>
      </dsp:spPr>
      <dsp:style>
        <a:lnRef idx="2">
          <a:scrgbClr r="0" g="0" b="0"/>
        </a:lnRef>
        <a:fillRef idx="0">
          <a:scrgbClr r="0" g="0" b="0"/>
        </a:fillRef>
        <a:effectRef idx="0">
          <a:scrgbClr r="0" g="0" b="0"/>
        </a:effectRef>
        <a:fontRef idx="minor"/>
      </dsp:style>
    </dsp:sp>
    <dsp:sp modelId="{D9D49ED1-708F-4537-BAA0-36147ADD47B6}">
      <dsp:nvSpPr>
        <dsp:cNvPr id="0" name=""/>
        <dsp:cNvSpPr/>
      </dsp:nvSpPr>
      <dsp:spPr>
        <a:xfrm>
          <a:off x="661270" y="1156811"/>
          <a:ext cx="3959956" cy="958816"/>
        </a:xfrm>
        <a:custGeom>
          <a:avLst/>
          <a:gdLst/>
          <a:ahLst/>
          <a:cxnLst/>
          <a:rect l="0" t="0" r="0" b="0"/>
          <a:pathLst>
            <a:path>
              <a:moveTo>
                <a:pt x="3959956" y="0"/>
              </a:moveTo>
              <a:lnTo>
                <a:pt x="3959956" y="836513"/>
              </a:lnTo>
              <a:lnTo>
                <a:pt x="0" y="836513"/>
              </a:lnTo>
              <a:lnTo>
                <a:pt x="0" y="958816"/>
              </a:lnTo>
            </a:path>
          </a:pathLst>
        </a:custGeom>
        <a:noFill/>
        <a:ln w="12700" cap="flat" cmpd="sng" algn="ctr">
          <a:solidFill>
            <a:srgbClr val="30B5C5"/>
          </a:solidFill>
          <a:prstDash val="solid"/>
          <a:miter lim="800000"/>
        </a:ln>
        <a:effectLst/>
      </dsp:spPr>
      <dsp:style>
        <a:lnRef idx="2">
          <a:scrgbClr r="0" g="0" b="0"/>
        </a:lnRef>
        <a:fillRef idx="0">
          <a:scrgbClr r="0" g="0" b="0"/>
        </a:fillRef>
        <a:effectRef idx="0">
          <a:scrgbClr r="0" g="0" b="0"/>
        </a:effectRef>
        <a:fontRef idx="minor"/>
      </dsp:style>
    </dsp:sp>
    <dsp:sp modelId="{ABA455A4-BD03-4F8C-9599-78BCC3C20ED2}">
      <dsp:nvSpPr>
        <dsp:cNvPr id="0" name=""/>
        <dsp:cNvSpPr/>
      </dsp:nvSpPr>
      <dsp:spPr>
        <a:xfrm>
          <a:off x="3961121" y="318476"/>
          <a:ext cx="1320212" cy="838334"/>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6FD253-EE7C-4F12-B20E-515B9D07A59E}">
      <dsp:nvSpPr>
        <dsp:cNvPr id="0" name=""/>
        <dsp:cNvSpPr/>
      </dsp:nvSpPr>
      <dsp:spPr>
        <a:xfrm>
          <a:off x="4107811" y="457832"/>
          <a:ext cx="1320212" cy="838334"/>
        </a:xfrm>
        <a:prstGeom prst="roundRect">
          <a:avLst>
            <a:gd name="adj" fmla="val 10000"/>
          </a:avLst>
        </a:prstGeom>
        <a:solidFill>
          <a:schemeClr val="lt1">
            <a:alpha val="90000"/>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sz="1200" b="0" u="none" kern="1200" dirty="0"/>
            <a:t>Benefits</a:t>
          </a:r>
          <a:endParaRPr lang="zh-CN" sz="1200" kern="1200" dirty="0"/>
        </a:p>
      </dsp:txBody>
      <dsp:txXfrm>
        <a:off x="4132365" y="482386"/>
        <a:ext cx="1271104" cy="789226"/>
      </dsp:txXfrm>
    </dsp:sp>
    <dsp:sp modelId="{3491685F-FC64-4905-AD6D-591B7ECC33CE}">
      <dsp:nvSpPr>
        <dsp:cNvPr id="0" name=""/>
        <dsp:cNvSpPr/>
      </dsp:nvSpPr>
      <dsp:spPr>
        <a:xfrm>
          <a:off x="1164" y="2115627"/>
          <a:ext cx="1320212" cy="838334"/>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AD840E-0ABA-4E8D-B102-FD8E98E1FAE9}">
      <dsp:nvSpPr>
        <dsp:cNvPr id="0" name=""/>
        <dsp:cNvSpPr/>
      </dsp:nvSpPr>
      <dsp:spPr>
        <a:xfrm>
          <a:off x="147854" y="2254983"/>
          <a:ext cx="1320212" cy="838334"/>
        </a:xfrm>
        <a:prstGeom prst="roundRect">
          <a:avLst>
            <a:gd name="adj" fmla="val 10000"/>
          </a:avLst>
        </a:prstGeom>
        <a:solidFill>
          <a:schemeClr val="lt1">
            <a:alpha val="90000"/>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sz="1200" b="0" u="none" kern="1200" dirty="0"/>
            <a:t>Reduces business operati</a:t>
          </a:r>
          <a:r>
            <a:rPr lang="en-US" sz="1200" b="0" u="none" kern="1200" dirty="0"/>
            <a:t>ng</a:t>
          </a:r>
          <a:r>
            <a:rPr sz="1200" b="0" u="none" kern="1200" dirty="0"/>
            <a:t> costs.</a:t>
          </a:r>
          <a:endParaRPr lang="zh-CN" sz="1200" kern="1200" dirty="0"/>
        </a:p>
      </dsp:txBody>
      <dsp:txXfrm>
        <a:off x="172408" y="2279537"/>
        <a:ext cx="1271104" cy="789226"/>
      </dsp:txXfrm>
    </dsp:sp>
    <dsp:sp modelId="{CCD0EFF0-7014-47EE-8FA5-4FE7675BD4F7}">
      <dsp:nvSpPr>
        <dsp:cNvPr id="0" name=""/>
        <dsp:cNvSpPr/>
      </dsp:nvSpPr>
      <dsp:spPr>
        <a:xfrm>
          <a:off x="1614756" y="2115627"/>
          <a:ext cx="1320212" cy="838334"/>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BA16E9-521A-4D21-BF45-5E0CC644884C}">
      <dsp:nvSpPr>
        <dsp:cNvPr id="0" name=""/>
        <dsp:cNvSpPr/>
      </dsp:nvSpPr>
      <dsp:spPr>
        <a:xfrm>
          <a:off x="1761446" y="2254983"/>
          <a:ext cx="1320212" cy="838334"/>
        </a:xfrm>
        <a:prstGeom prst="roundRect">
          <a:avLst>
            <a:gd name="adj" fmla="val 10000"/>
          </a:avLst>
        </a:prstGeom>
        <a:solidFill>
          <a:schemeClr val="lt1">
            <a:alpha val="90000"/>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sz="1200" b="0" u="none" kern="1200" dirty="0"/>
            <a:t>Improves business processing efficiency.</a:t>
          </a:r>
          <a:endParaRPr lang="zh-CN" sz="1200" kern="1200" dirty="0"/>
        </a:p>
      </dsp:txBody>
      <dsp:txXfrm>
        <a:off x="1786000" y="2279537"/>
        <a:ext cx="1271104" cy="789226"/>
      </dsp:txXfrm>
    </dsp:sp>
    <dsp:sp modelId="{FC4D03D8-6E77-450F-BC37-972EA11408D7}">
      <dsp:nvSpPr>
        <dsp:cNvPr id="0" name=""/>
        <dsp:cNvSpPr/>
      </dsp:nvSpPr>
      <dsp:spPr>
        <a:xfrm>
          <a:off x="3228349" y="2115627"/>
          <a:ext cx="1320212" cy="838334"/>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EF622A-17EF-4447-A513-BA3897056BEA}">
      <dsp:nvSpPr>
        <dsp:cNvPr id="0" name=""/>
        <dsp:cNvSpPr/>
      </dsp:nvSpPr>
      <dsp:spPr>
        <a:xfrm>
          <a:off x="3375039" y="2254983"/>
          <a:ext cx="1320212" cy="838334"/>
        </a:xfrm>
        <a:prstGeom prst="roundRect">
          <a:avLst>
            <a:gd name="adj" fmla="val 10000"/>
          </a:avLst>
        </a:prstGeom>
        <a:solidFill>
          <a:schemeClr val="lt1">
            <a:alpha val="90000"/>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sz="1200" b="0" u="none" kern="1200" dirty="0"/>
            <a:t>Improves data quality.</a:t>
          </a:r>
          <a:endParaRPr lang="zh-CN" sz="1200" kern="1200"/>
        </a:p>
      </dsp:txBody>
      <dsp:txXfrm>
        <a:off x="3399593" y="2279537"/>
        <a:ext cx="1271104" cy="789226"/>
      </dsp:txXfrm>
    </dsp:sp>
    <dsp:sp modelId="{73061E97-C775-4D0E-8396-E1026193B400}">
      <dsp:nvSpPr>
        <dsp:cNvPr id="0" name=""/>
        <dsp:cNvSpPr/>
      </dsp:nvSpPr>
      <dsp:spPr>
        <a:xfrm>
          <a:off x="4841941" y="2115627"/>
          <a:ext cx="1320212" cy="838334"/>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20A621-EFB2-4E2D-9C4D-945EB121737A}">
      <dsp:nvSpPr>
        <dsp:cNvPr id="0" name=""/>
        <dsp:cNvSpPr/>
      </dsp:nvSpPr>
      <dsp:spPr>
        <a:xfrm>
          <a:off x="4988631" y="2254983"/>
          <a:ext cx="1320212" cy="838334"/>
        </a:xfrm>
        <a:prstGeom prst="roundRect">
          <a:avLst>
            <a:gd name="adj" fmla="val 10000"/>
          </a:avLst>
        </a:prstGeom>
        <a:solidFill>
          <a:schemeClr val="lt1">
            <a:alpha val="90000"/>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sz="1200" b="0" u="none" kern="1200" dirty="0"/>
            <a:t>Reduces data risks.</a:t>
          </a:r>
          <a:endParaRPr lang="zh-CN" sz="1200" kern="1200"/>
        </a:p>
      </dsp:txBody>
      <dsp:txXfrm>
        <a:off x="5013185" y="2279537"/>
        <a:ext cx="1271104" cy="789226"/>
      </dsp:txXfrm>
    </dsp:sp>
    <dsp:sp modelId="{FCEF68CB-7FC5-4E36-91CD-78C70516030C}">
      <dsp:nvSpPr>
        <dsp:cNvPr id="0" name=""/>
        <dsp:cNvSpPr/>
      </dsp:nvSpPr>
      <dsp:spPr>
        <a:xfrm>
          <a:off x="6455534" y="2115627"/>
          <a:ext cx="1320212" cy="838334"/>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B50F3A-F4C8-4D3D-8636-310C340B12D4}">
      <dsp:nvSpPr>
        <dsp:cNvPr id="0" name=""/>
        <dsp:cNvSpPr/>
      </dsp:nvSpPr>
      <dsp:spPr>
        <a:xfrm>
          <a:off x="6602224" y="2254983"/>
          <a:ext cx="1320212" cy="838334"/>
        </a:xfrm>
        <a:prstGeom prst="roundRect">
          <a:avLst>
            <a:gd name="adj" fmla="val 10000"/>
          </a:avLst>
        </a:prstGeom>
        <a:solidFill>
          <a:schemeClr val="lt1">
            <a:alpha val="90000"/>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sz="1200" b="0" u="none" kern="1200" dirty="0"/>
            <a:t>Enhances data security.</a:t>
          </a:r>
          <a:endParaRPr lang="zh-CN" sz="1200" kern="1200"/>
        </a:p>
      </dsp:txBody>
      <dsp:txXfrm>
        <a:off x="6626778" y="2279537"/>
        <a:ext cx="1271104" cy="789226"/>
      </dsp:txXfrm>
    </dsp:sp>
    <dsp:sp modelId="{87BE555F-E84C-45B5-A08E-F452623E1F83}">
      <dsp:nvSpPr>
        <dsp:cNvPr id="0" name=""/>
        <dsp:cNvSpPr/>
      </dsp:nvSpPr>
      <dsp:spPr>
        <a:xfrm>
          <a:off x="8069126" y="2115627"/>
          <a:ext cx="1320212" cy="838334"/>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EE9AEB-31EB-458F-93CC-4B465386A50D}">
      <dsp:nvSpPr>
        <dsp:cNvPr id="0" name=""/>
        <dsp:cNvSpPr/>
      </dsp:nvSpPr>
      <dsp:spPr>
        <a:xfrm>
          <a:off x="8215816" y="2254983"/>
          <a:ext cx="1320212" cy="838334"/>
        </a:xfrm>
        <a:prstGeom prst="roundRect">
          <a:avLst>
            <a:gd name="adj" fmla="val 10000"/>
          </a:avLst>
        </a:prstGeom>
        <a:solidFill>
          <a:schemeClr val="lt1">
            <a:alpha val="90000"/>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sz="1200" b="0" u="none" kern="1200" dirty="0"/>
            <a:t>Enables management decision-making.</a:t>
          </a:r>
          <a:endParaRPr lang="zh-CN" sz="1200" kern="1200" dirty="0"/>
        </a:p>
      </dsp:txBody>
      <dsp:txXfrm>
        <a:off x="8240370" y="2279537"/>
        <a:ext cx="1271104" cy="789226"/>
      </dsp:txXfrm>
    </dsp:sp>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hyperlink" Target="https://en.wikipedia.org/wiki/Computer_network" TargetMode="External"/><Relationship Id="rId2" Type="http://schemas.openxmlformats.org/officeDocument/2006/relationships/image" Target="../media/image2.png"/><Relationship Id="rId1" Type="http://schemas.openxmlformats.org/officeDocument/2006/relationships/slideLayout" Target="../slideLayouts/slideLayout14.xml"/><Relationship Id="rId6" Type="http://schemas.openxmlformats.org/officeDocument/2006/relationships/hyperlink" Target="https://en.wikipedia.org/wiki/Node_(networking)" TargetMode="External"/><Relationship Id="rId5" Type="http://schemas.openxmlformats.org/officeDocument/2006/relationships/hyperlink" Target="https://en.wikipedia.org/wiki/Cryptographic_protocol" TargetMode="External"/><Relationship Id="rId4" Type="http://schemas.openxmlformats.org/officeDocument/2006/relationships/hyperlink" Target="https://en.wikipedia.org/wiki/Authentication"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20.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98573"/>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 Hagar Muhamed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859364"/>
            <a:ext cx="22653796" cy="338554"/>
          </a:xfrm>
          <a:prstGeom prst="rect">
            <a:avLst/>
          </a:prstGeom>
          <a:noFill/>
        </p:spPr>
        <p:txBody>
          <a:bodyPr wrap="square" rtlCol="0">
            <a:spAutoFit/>
          </a:bodyPr>
          <a:lstStyle/>
          <a:p>
            <a:r>
              <a:rPr lang="en-US" sz="1600" b="1" dirty="0">
                <a:solidFill>
                  <a:schemeClr val="bg1"/>
                </a:solidFill>
                <a:latin typeface="Huawei Sans" panose="020C0503030203020204" pitchFamily="34" charset="0"/>
                <a:cs typeface="+mn-ea"/>
              </a:rPr>
              <a:t>MRS: Huawei's Big Data Platform</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27358" y="-619396"/>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2BCC98D1-9758-40C6-B3EC-86426EC9A9CA}"/>
              </a:ext>
            </a:extLst>
          </p:cNvPr>
          <p:cNvSpPr txBox="1"/>
          <p:nvPr/>
        </p:nvSpPr>
        <p:spPr>
          <a:xfrm>
            <a:off x="98755" y="2250594"/>
            <a:ext cx="5197642" cy="338554"/>
          </a:xfrm>
          <a:prstGeom prst="rect">
            <a:avLst/>
          </a:prstGeom>
          <a:noFill/>
        </p:spPr>
        <p:txBody>
          <a:bodyPr wrap="square" rtlCol="0">
            <a:spAutoFit/>
          </a:bodyPr>
          <a:lstStyle/>
          <a:p>
            <a:r>
              <a:rPr lang="en-US" sz="1600" b="1" dirty="0">
                <a:solidFill>
                  <a:schemeClr val="bg1"/>
                </a:solidFill>
                <a:latin typeface="Huawei Sans" panose="020C0503030203020204" pitchFamily="34" charset="0"/>
                <a:cs typeface="+mn-ea"/>
              </a:rPr>
              <a:t>Huawei DataArts Studio</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Hagar Muhamed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1" name="TextBox 10">
            <a:extLst>
              <a:ext uri="{FF2B5EF4-FFF2-40B4-BE49-F238E27FC236}">
                <a16:creationId xmlns:a16="http://schemas.microsoft.com/office/drawing/2014/main" id="{4A1061A1-CBF8-46D5-B464-B4FC34B2868D}"/>
              </a:ext>
            </a:extLst>
          </p:cNvPr>
          <p:cNvSpPr txBox="1"/>
          <p:nvPr/>
        </p:nvSpPr>
        <p:spPr>
          <a:xfrm>
            <a:off x="7726680" y="2371824"/>
            <a:ext cx="14634344" cy="338554"/>
          </a:xfrm>
          <a:prstGeom prst="rect">
            <a:avLst/>
          </a:prstGeom>
          <a:noFill/>
        </p:spPr>
        <p:txBody>
          <a:bodyPr wrap="square" rtlCol="0">
            <a:spAutoFit/>
          </a:bodyPr>
          <a:lstStyle/>
          <a:p>
            <a:r>
              <a:rPr lang="en-US" sz="1600" b="1" dirty="0">
                <a:latin typeface="Huawei Sans" panose="020C0503030203020204" pitchFamily="34" charset="0"/>
                <a:cs typeface="+mn-ea"/>
              </a:rPr>
              <a:t>MRS: Huawei's Big Data Platform</a:t>
            </a:r>
          </a:p>
        </p:txBody>
      </p:sp>
      <p:sp>
        <p:nvSpPr>
          <p:cNvPr id="14" name="TextBox 13">
            <a:extLst>
              <a:ext uri="{FF2B5EF4-FFF2-40B4-BE49-F238E27FC236}">
                <a16:creationId xmlns:a16="http://schemas.microsoft.com/office/drawing/2014/main" id="{E53303FD-D3B3-4CD4-ADBF-64CF0147A07E}"/>
              </a:ext>
            </a:extLst>
          </p:cNvPr>
          <p:cNvSpPr txBox="1"/>
          <p:nvPr/>
        </p:nvSpPr>
        <p:spPr>
          <a:xfrm>
            <a:off x="7825436" y="2763054"/>
            <a:ext cx="3357676" cy="338554"/>
          </a:xfrm>
          <a:prstGeom prst="rect">
            <a:avLst/>
          </a:prstGeom>
          <a:noFill/>
        </p:spPr>
        <p:txBody>
          <a:bodyPr wrap="square" rtlCol="0">
            <a:spAutoFit/>
          </a:bodyPr>
          <a:lstStyle/>
          <a:p>
            <a:r>
              <a:rPr lang="en-US" sz="1600" b="1" dirty="0">
                <a:latin typeface="Huawei Sans" panose="020C0503030203020204" pitchFamily="34" charset="0"/>
                <a:cs typeface="+mn-ea"/>
              </a:rPr>
              <a:t>Huawei DataArts Studio</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19028" y="88082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1626856"/>
          </a:xfrm>
          <a:prstGeom prst="rect">
            <a:avLst/>
          </a:prstGeom>
        </p:spPr>
        <p:txBody>
          <a:bodyPr wrap="square">
            <a:spAutoFit/>
          </a:bodyPr>
          <a:lstStyle/>
          <a:p>
            <a:r>
              <a:rPr lang="en-US" sz="2000" b="1" dirty="0">
                <a:latin typeface="Huawei Sans" panose="020C0503030203020204" pitchFamily="34" charset="0"/>
                <a:cs typeface="+mn-ea"/>
              </a:rPr>
              <a:t>Overview of MRS</a:t>
            </a:r>
            <a:endParaRPr lang="en-US" altLang="zh-CN" sz="2000" b="1" dirty="0">
              <a:latin typeface="Huawei Sans" panose="020C0503030203020204" pitchFamily="34" charset="0"/>
              <a:cs typeface="+mn-ea"/>
            </a:endParaRPr>
          </a:p>
          <a:p>
            <a:r>
              <a:rPr lang="en-US" sz="2000" dirty="0">
                <a:solidFill>
                  <a:schemeClr val="bg1">
                    <a:lumMod val="50000"/>
                  </a:schemeClr>
                </a:solidFill>
                <a:latin typeface="Huawei Sans" panose="020C0503030203020204" pitchFamily="34" charset="0"/>
                <a:cs typeface="+mn-ea"/>
              </a:rPr>
              <a:t>MRS Components</a:t>
            </a:r>
            <a:endParaRPr lang="ar-EG" sz="2000" dirty="0">
              <a:solidFill>
                <a:schemeClr val="bg1">
                  <a:lumMod val="50000"/>
                </a:schemeClr>
              </a:solidFill>
              <a:latin typeface="Huawei Sans" panose="020C0503030203020204" pitchFamily="34" charset="0"/>
              <a:cs typeface="+mn-ea"/>
            </a:endParaRPr>
          </a:p>
          <a:p>
            <a:r>
              <a:rPr lang="en-US" sz="2000" dirty="0">
                <a:solidFill>
                  <a:schemeClr val="bg1">
                    <a:lumMod val="50000"/>
                  </a:schemeClr>
                </a:solidFill>
                <a:latin typeface="Huawei Sans" panose="020C0503030203020204" pitchFamily="34" charset="0"/>
                <a:cs typeface="+mn-ea"/>
              </a:rPr>
              <a:t>Huawei DataArts Studio</a:t>
            </a:r>
          </a:p>
          <a:p>
            <a:endParaRPr lang="en-US" altLang="zh-CN" sz="2000" dirty="0">
              <a:solidFill>
                <a:schemeClr val="bg1">
                  <a:lumMod val="50000"/>
                </a:schemeClr>
              </a:solidFill>
              <a:latin typeface="Huawei Sans" panose="020C0503030203020204" pitchFamily="34" charset="0"/>
              <a:cs typeface="+mn-ea"/>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3744221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9246" y="509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74474" y="50989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08771" y="63341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69" name="Picture 168">
            <a:extLst>
              <a:ext uri="{FF2B5EF4-FFF2-40B4-BE49-F238E27FC236}">
                <a16:creationId xmlns:a16="http://schemas.microsoft.com/office/drawing/2014/main" id="{849BF046-6731-48AC-B2C5-4497FB0AEC43}"/>
              </a:ext>
            </a:extLst>
          </p:cNvPr>
          <p:cNvPicPr>
            <a:picLocks noChangeAspect="1"/>
          </p:cNvPicPr>
          <p:nvPr/>
        </p:nvPicPr>
        <p:blipFill>
          <a:blip r:embed="rId3"/>
          <a:stretch>
            <a:fillRect/>
          </a:stretch>
        </p:blipFill>
        <p:spPr>
          <a:xfrm>
            <a:off x="1396980" y="1654725"/>
            <a:ext cx="9701944" cy="4363020"/>
          </a:xfrm>
          <a:prstGeom prst="rect">
            <a:avLst/>
          </a:prstGeom>
        </p:spPr>
      </p:pic>
      <p:pic>
        <p:nvPicPr>
          <p:cNvPr id="171" name="Picture 170">
            <a:extLst>
              <a:ext uri="{FF2B5EF4-FFF2-40B4-BE49-F238E27FC236}">
                <a16:creationId xmlns:a16="http://schemas.microsoft.com/office/drawing/2014/main" id="{E4FB6FCB-4F49-4188-B421-F60F911ECA6F}"/>
              </a:ext>
            </a:extLst>
          </p:cNvPr>
          <p:cNvPicPr>
            <a:picLocks noChangeAspect="1"/>
          </p:cNvPicPr>
          <p:nvPr/>
        </p:nvPicPr>
        <p:blipFill>
          <a:blip r:embed="rId4"/>
          <a:stretch>
            <a:fillRect/>
          </a:stretch>
        </p:blipFill>
        <p:spPr>
          <a:xfrm>
            <a:off x="9718040" y="5875912"/>
            <a:ext cx="129803" cy="151436"/>
          </a:xfrm>
          <a:prstGeom prst="rect">
            <a:avLst/>
          </a:prstGeom>
        </p:spPr>
      </p:pic>
    </p:spTree>
    <p:extLst>
      <p:ext uri="{BB962C8B-B14F-4D97-AF65-F5344CB8AC3E}">
        <p14:creationId xmlns:p14="http://schemas.microsoft.com/office/powerpoint/2010/main" val="3434081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578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标题 1">
            <a:extLst>
              <a:ext uri="{FF2B5EF4-FFF2-40B4-BE49-F238E27FC236}">
                <a16:creationId xmlns:a16="http://schemas.microsoft.com/office/drawing/2014/main" id="{2833CBBF-78AD-485F-A371-27BD580924E4}"/>
              </a:ext>
            </a:extLst>
          </p:cNvPr>
          <p:cNvSpPr txBox="1">
            <a:spLocks/>
          </p:cNvSpPr>
          <p:nvPr/>
        </p:nvSpPr>
        <p:spPr>
          <a:xfrm>
            <a:off x="2565878" y="949232"/>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Huawei Sans" panose="020C0503030203020204" pitchFamily="34" charset="0"/>
              </a:rPr>
              <a:t>Huawei Cloud Services</a:t>
            </a:r>
            <a:endParaRPr lang="en-US" altLang="zh-CN" dirty="0">
              <a:solidFill>
                <a:schemeClr val="bg1"/>
              </a:solidFill>
              <a:latin typeface="Huawei Sans" panose="020C0503030203020204" pitchFamily="34" charset="0"/>
            </a:endParaRPr>
          </a:p>
        </p:txBody>
      </p:sp>
      <p:sp>
        <p:nvSpPr>
          <p:cNvPr id="11" name="TextBox 10">
            <a:extLst>
              <a:ext uri="{FF2B5EF4-FFF2-40B4-BE49-F238E27FC236}">
                <a16:creationId xmlns:a16="http://schemas.microsoft.com/office/drawing/2014/main" id="{F6AED0AE-DB35-4D36-B598-80218A230C98}"/>
              </a:ext>
            </a:extLst>
          </p:cNvPr>
          <p:cNvSpPr txBox="1"/>
          <p:nvPr/>
        </p:nvSpPr>
        <p:spPr>
          <a:xfrm>
            <a:off x="1467293" y="2394144"/>
            <a:ext cx="9664995" cy="2031325"/>
          </a:xfrm>
          <a:prstGeom prst="rect">
            <a:avLst/>
          </a:prstGeom>
          <a:noFill/>
        </p:spPr>
        <p:txBody>
          <a:bodyPr wrap="square">
            <a:spAutoFit/>
          </a:bodyPr>
          <a:lstStyle/>
          <a:p>
            <a:r>
              <a:rPr lang="en-US" sz="1800" b="0" u="none" dirty="0">
                <a:latin typeface="Huawei Sans" panose="020C0503030203020204" pitchFamily="34" charset="0"/>
              </a:rPr>
              <a:t>Huawei Cloud is Huawei's signature cloud service brand. </a:t>
            </a:r>
            <a:r>
              <a:rPr lang="en-US" sz="1800" dirty="0"/>
              <a:t>It is a culmination of Huawei's </a:t>
            </a:r>
            <a:r>
              <a:rPr lang="en-US" sz="1800" b="0" u="none" dirty="0">
                <a:latin typeface="Huawei Sans" panose="020C0503030203020204" pitchFamily="34" charset="0"/>
              </a:rPr>
              <a:t>30-plus years of expertise in ICT infrastructure products and solutions. </a:t>
            </a:r>
            <a:r>
              <a:rPr lang="en-US" sz="1800" dirty="0"/>
              <a:t>Huawei Cloud</a:t>
            </a:r>
            <a:r>
              <a:rPr lang="en-US" sz="1800" b="0" u="none" dirty="0">
                <a:latin typeface="Huawei Sans" panose="020C0503030203020204" pitchFamily="34" charset="0"/>
              </a:rPr>
              <a:t> is committed to providing stable, secure, and reliable cloud services </a:t>
            </a:r>
            <a:r>
              <a:rPr lang="en-US" sz="1800" dirty="0"/>
              <a:t>that</a:t>
            </a:r>
            <a:r>
              <a:rPr lang="en-US" sz="1800" b="0" u="none" dirty="0">
                <a:latin typeface="Huawei Sans" panose="020C0503030203020204" pitchFamily="34" charset="0"/>
              </a:rPr>
              <a:t> help organizations of all sizes grow in an intelligent world. To complement an already impressive list of offerings, Huawei Cloud is pursuing a vision of inclusive AI, a vision of AI that is affordable, effective, and reliable for everyone. As </a:t>
            </a:r>
            <a:r>
              <a:rPr lang="en-US" sz="1800" dirty="0"/>
              <a:t>a</a:t>
            </a:r>
            <a:r>
              <a:rPr lang="en-US" sz="1800" b="0" u="none" dirty="0">
                <a:latin typeface="Huawei Sans" panose="020C0503030203020204" pitchFamily="34" charset="0"/>
              </a:rPr>
              <a:t> foundation, Huawei Cloud provides a powerful computing platform and an easy-to-use development platform for Huawei's full-stack all-scenario AI strategy.</a:t>
            </a:r>
          </a:p>
        </p:txBody>
      </p:sp>
    </p:spTree>
    <p:extLst>
      <p:ext uri="{BB962C8B-B14F-4D97-AF65-F5344CB8AC3E}">
        <p14:creationId xmlns:p14="http://schemas.microsoft.com/office/powerpoint/2010/main" val="1898525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763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标题 1">
            <a:extLst>
              <a:ext uri="{FF2B5EF4-FFF2-40B4-BE49-F238E27FC236}">
                <a16:creationId xmlns:a16="http://schemas.microsoft.com/office/drawing/2014/main" id="{14E981F0-AE3D-4E9D-A92E-95BF038B66F4}"/>
              </a:ext>
            </a:extLst>
          </p:cNvPr>
          <p:cNvSpPr txBox="1">
            <a:spLocks/>
          </p:cNvSpPr>
          <p:nvPr/>
        </p:nvSpPr>
        <p:spPr>
          <a:xfrm>
            <a:off x="2531582" y="799949"/>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Huawei Sans" panose="020C0503030203020204" pitchFamily="34" charset="0"/>
              </a:rPr>
              <a:t>Huawei Cloud MRS</a:t>
            </a:r>
            <a:endParaRPr lang="en-US" altLang="zh-CN" dirty="0">
              <a:solidFill>
                <a:schemeClr val="bg1"/>
              </a:solidFill>
              <a:latin typeface="Huawei Sans" panose="020C0503030203020204" pitchFamily="34" charset="0"/>
            </a:endParaRPr>
          </a:p>
        </p:txBody>
      </p:sp>
      <p:sp>
        <p:nvSpPr>
          <p:cNvPr id="11" name="TextBox 10">
            <a:extLst>
              <a:ext uri="{FF2B5EF4-FFF2-40B4-BE49-F238E27FC236}">
                <a16:creationId xmlns:a16="http://schemas.microsoft.com/office/drawing/2014/main" id="{D851F7AE-4F69-4EB5-9583-C46B061AFD5E}"/>
              </a:ext>
            </a:extLst>
          </p:cNvPr>
          <p:cNvSpPr txBox="1"/>
          <p:nvPr/>
        </p:nvSpPr>
        <p:spPr>
          <a:xfrm>
            <a:off x="1350335" y="2086780"/>
            <a:ext cx="9292856" cy="2585323"/>
          </a:xfrm>
          <a:prstGeom prst="rect">
            <a:avLst/>
          </a:prstGeom>
          <a:noFill/>
        </p:spPr>
        <p:txBody>
          <a:bodyPr wrap="square">
            <a:spAutoFit/>
          </a:bodyPr>
          <a:lstStyle/>
          <a:p>
            <a:r>
              <a:rPr lang="en-US" sz="1800" b="0" u="none" dirty="0">
                <a:latin typeface="Huawei Sans" panose="020C0503030203020204" pitchFamily="34" charset="0"/>
              </a:rPr>
              <a:t>MapReduce Service (MRS) is used to deploy and manage Hadoop systems on Huawei Cloud.</a:t>
            </a:r>
            <a:endParaRPr lang="en-US" altLang="zh-CN" sz="1800" dirty="0">
              <a:latin typeface="Huawei Sans" panose="020C0503030203020204" pitchFamily="34" charset="0"/>
            </a:endParaRPr>
          </a:p>
          <a:p>
            <a:r>
              <a:rPr lang="en-US" sz="1800" b="0" u="none" dirty="0">
                <a:latin typeface="Huawei Sans" panose="020C0503030203020204" pitchFamily="34" charset="0"/>
              </a:rPr>
              <a:t>MRS provides enterprise-level big data clusters on the cloud. Tenants have full control over clusters and can easily run big data components such as Hadoop, Spark, HBase, Kafka, and Storm. MRS is fully compatible with open-source APIs, and incorporates the advantages of Huawei Cloud computing and storage and big data industry experience to provide customers with a full-stack big data platform featuring high performance, low cost, flexibility, and ease-of-use. In addition, the platform can be customized based on service requirements to help enterprises quickly build a massive data processing system and discover new value points and business opportunities by analyzing and mining massive amounts of data in real time or at a later time.</a:t>
            </a:r>
            <a:endParaRPr lang="en-US" altLang="zh-CN" sz="1800" dirty="0">
              <a:latin typeface="Huawei Sans" panose="020C0503030203020204" pitchFamily="34" charset="0"/>
            </a:endParaRPr>
          </a:p>
        </p:txBody>
      </p:sp>
    </p:spTree>
    <p:extLst>
      <p:ext uri="{BB962C8B-B14F-4D97-AF65-F5344CB8AC3E}">
        <p14:creationId xmlns:p14="http://schemas.microsoft.com/office/powerpoint/2010/main" val="329680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9" name="图示 3">
            <a:extLst>
              <a:ext uri="{FF2B5EF4-FFF2-40B4-BE49-F238E27FC236}">
                <a16:creationId xmlns:a16="http://schemas.microsoft.com/office/drawing/2014/main" id="{B158FF27-5AA9-4957-BC6B-E814273CA26B}"/>
              </a:ext>
            </a:extLst>
          </p:cNvPr>
          <p:cNvGraphicFramePr/>
          <p:nvPr>
            <p:extLst>
              <p:ext uri="{D42A27DB-BD31-4B8C-83A1-F6EECF244321}">
                <p14:modId xmlns:p14="http://schemas.microsoft.com/office/powerpoint/2010/main" val="3990942512"/>
              </p:ext>
            </p:extLst>
          </p:nvPr>
        </p:nvGraphicFramePr>
        <p:xfrm>
          <a:off x="762000" y="2086780"/>
          <a:ext cx="10402186" cy="38407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标题 1">
            <a:extLst>
              <a:ext uri="{FF2B5EF4-FFF2-40B4-BE49-F238E27FC236}">
                <a16:creationId xmlns:a16="http://schemas.microsoft.com/office/drawing/2014/main" id="{C98A4335-3B44-4D0E-BA89-3CD321BA523A}"/>
              </a:ext>
            </a:extLst>
          </p:cNvPr>
          <p:cNvSpPr txBox="1">
            <a:spLocks/>
          </p:cNvSpPr>
          <p:nvPr/>
        </p:nvSpPr>
        <p:spPr>
          <a:xfrm>
            <a:off x="2411150" y="920780"/>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Huawei Sans" panose="020C0503030203020204" pitchFamily="34" charset="0"/>
              </a:rPr>
              <a:t>MRS Highlights</a:t>
            </a:r>
            <a:endParaRPr lang="en-US" altLang="zh-CN" dirty="0">
              <a:solidFill>
                <a:schemeClr val="bg1"/>
              </a:solidFill>
              <a:latin typeface="Huawei Sans" panose="020C0503030203020204" pitchFamily="34" charset="0"/>
            </a:endParaRPr>
          </a:p>
        </p:txBody>
      </p:sp>
    </p:spTree>
    <p:extLst>
      <p:ext uri="{BB962C8B-B14F-4D97-AF65-F5344CB8AC3E}">
        <p14:creationId xmlns:p14="http://schemas.microsoft.com/office/powerpoint/2010/main" val="62840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9790" y="800100"/>
            <a:ext cx="10807700" cy="5753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6" y="495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4" y="957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0" y="25410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584700" y="6488928"/>
            <a:ext cx="274704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90" name="标题 1">
            <a:extLst>
              <a:ext uri="{FF2B5EF4-FFF2-40B4-BE49-F238E27FC236}">
                <a16:creationId xmlns:a16="http://schemas.microsoft.com/office/drawing/2014/main" id="{041E0876-DDE8-46D8-995C-64A7F981387F}"/>
              </a:ext>
            </a:extLst>
          </p:cNvPr>
          <p:cNvSpPr txBox="1">
            <a:spLocks/>
          </p:cNvSpPr>
          <p:nvPr/>
        </p:nvSpPr>
        <p:spPr>
          <a:xfrm>
            <a:off x="2353149" y="183290"/>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Huawei Sans" panose="020C0503030203020204" pitchFamily="34" charset="0"/>
              </a:rPr>
              <a:t>MRS Architecture</a:t>
            </a:r>
            <a:endParaRPr lang="en-US" altLang="zh-CN" dirty="0">
              <a:solidFill>
                <a:schemeClr val="bg1"/>
              </a:solidFill>
              <a:latin typeface="Huawei Sans" panose="020C0503030203020204" pitchFamily="34" charset="0"/>
            </a:endParaRPr>
          </a:p>
        </p:txBody>
      </p:sp>
      <p:pic>
        <p:nvPicPr>
          <p:cNvPr id="4" name="Picture 3">
            <a:extLst>
              <a:ext uri="{FF2B5EF4-FFF2-40B4-BE49-F238E27FC236}">
                <a16:creationId xmlns:a16="http://schemas.microsoft.com/office/drawing/2014/main" id="{F1E57D67-8E5F-4233-8480-2FBFCD03CD79}"/>
              </a:ext>
            </a:extLst>
          </p:cNvPr>
          <p:cNvPicPr>
            <a:picLocks noChangeAspect="1"/>
          </p:cNvPicPr>
          <p:nvPr/>
        </p:nvPicPr>
        <p:blipFill>
          <a:blip r:embed="rId3"/>
          <a:stretch>
            <a:fillRect/>
          </a:stretch>
        </p:blipFill>
        <p:spPr>
          <a:xfrm>
            <a:off x="942306" y="1371225"/>
            <a:ext cx="9674841" cy="4332330"/>
          </a:xfrm>
          <a:prstGeom prst="rect">
            <a:avLst/>
          </a:prstGeom>
        </p:spPr>
      </p:pic>
    </p:spTree>
    <p:extLst>
      <p:ext uri="{BB962C8B-B14F-4D97-AF65-F5344CB8AC3E}">
        <p14:creationId xmlns:p14="http://schemas.microsoft.com/office/powerpoint/2010/main" val="2832348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标题 1">
            <a:extLst>
              <a:ext uri="{FF2B5EF4-FFF2-40B4-BE49-F238E27FC236}">
                <a16:creationId xmlns:a16="http://schemas.microsoft.com/office/drawing/2014/main" id="{03CA9B9A-96A9-47AC-829B-5330BBCB5824}"/>
              </a:ext>
            </a:extLst>
          </p:cNvPr>
          <p:cNvSpPr txBox="1">
            <a:spLocks/>
          </p:cNvSpPr>
          <p:nvPr/>
        </p:nvSpPr>
        <p:spPr>
          <a:xfrm>
            <a:off x="2346763" y="974390"/>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Huawei Sans" panose="020C0503030203020204" pitchFamily="34" charset="0"/>
              </a:rPr>
              <a:t>MRS Application Scenarios</a:t>
            </a:r>
            <a:endParaRPr lang="en-US" altLang="zh-CN" dirty="0">
              <a:solidFill>
                <a:schemeClr val="bg1"/>
              </a:solidFill>
              <a:latin typeface="Huawei Sans" panose="020C0503030203020204" pitchFamily="34" charset="0"/>
            </a:endParaRPr>
          </a:p>
        </p:txBody>
      </p:sp>
      <p:pic>
        <p:nvPicPr>
          <p:cNvPr id="4" name="Picture 3">
            <a:extLst>
              <a:ext uri="{FF2B5EF4-FFF2-40B4-BE49-F238E27FC236}">
                <a16:creationId xmlns:a16="http://schemas.microsoft.com/office/drawing/2014/main" id="{19CB7DA9-880A-4EFB-B5E5-18048FF39026}"/>
              </a:ext>
            </a:extLst>
          </p:cNvPr>
          <p:cNvPicPr>
            <a:picLocks noChangeAspect="1"/>
          </p:cNvPicPr>
          <p:nvPr/>
        </p:nvPicPr>
        <p:blipFill>
          <a:blip r:embed="rId3"/>
          <a:stretch>
            <a:fillRect/>
          </a:stretch>
        </p:blipFill>
        <p:spPr>
          <a:xfrm>
            <a:off x="694944" y="1816121"/>
            <a:ext cx="10554749" cy="4067489"/>
          </a:xfrm>
          <a:prstGeom prst="rect">
            <a:avLst/>
          </a:prstGeom>
        </p:spPr>
      </p:pic>
    </p:spTree>
    <p:extLst>
      <p:ext uri="{BB962C8B-B14F-4D97-AF65-F5344CB8AC3E}">
        <p14:creationId xmlns:p14="http://schemas.microsoft.com/office/powerpoint/2010/main" val="442806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03256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2057743"/>
          </a:xfrm>
          <a:prstGeom prst="rect">
            <a:avLst/>
          </a:prstGeom>
        </p:spPr>
        <p:txBody>
          <a:bodyPr wrap="square">
            <a:spAutoFit/>
          </a:bodyPr>
          <a:lstStyle/>
          <a:p>
            <a:r>
              <a:rPr lang="en-US" dirty="0"/>
              <a:t>Overview of MRS</a:t>
            </a:r>
            <a:endParaRPr lang="en-US" altLang="zh-CN" dirty="0">
              <a:latin typeface="Huawei Sans" panose="020C0503030203020204" pitchFamily="34" charset="0"/>
            </a:endParaRPr>
          </a:p>
          <a:p>
            <a:r>
              <a:rPr lang="en-US" b="1" u="none" dirty="0">
                <a:latin typeface="Huawei Sans" panose="020C0503030203020204" pitchFamily="34" charset="0"/>
              </a:rPr>
              <a:t>Components</a:t>
            </a:r>
            <a:endParaRPr lang="en-US" altLang="zh-CN" b="1" dirty="0">
              <a:latin typeface="Huawei Sans" panose="020C0503030203020204" pitchFamily="34" charset="0"/>
            </a:endParaRPr>
          </a:p>
          <a:p>
            <a:pPr lvl="1">
              <a:buSzPct val="60000"/>
              <a:buFont typeface="Wingdings" panose="05000000000000000000" pitchFamily="2" charset="2"/>
              <a:buChar char="n"/>
            </a:pPr>
            <a:r>
              <a:rPr lang="en-US" b="0" u="none" dirty="0">
                <a:latin typeface="Huawei Sans" panose="020C0503030203020204" pitchFamily="34" charset="0"/>
              </a:rPr>
              <a:t>Hudi</a:t>
            </a:r>
            <a:endParaRPr lang="en-US" altLang="zh-CN" dirty="0">
              <a:latin typeface="Huawei Sans" panose="020C0503030203020204" pitchFamily="34" charset="0"/>
            </a:endParaRPr>
          </a:p>
          <a:p>
            <a:pPr lvl="1">
              <a:buSzPct val="50000"/>
              <a:buFont typeface="Wingdings" panose="05000000000000000000" pitchFamily="2" charset="2"/>
              <a:buChar char="p"/>
            </a:pPr>
            <a:r>
              <a:rPr lang="en-US" b="0" u="none" dirty="0">
                <a:solidFill>
                  <a:schemeClr val="bg1">
                    <a:lumMod val="50000"/>
                  </a:schemeClr>
                </a:solidFill>
                <a:latin typeface="Huawei Sans" panose="020C0503030203020204" pitchFamily="34" charset="0"/>
              </a:rPr>
              <a:t>HetuEngine</a:t>
            </a:r>
            <a:endParaRPr lang="en-US" altLang="zh-CN" dirty="0">
              <a:solidFill>
                <a:schemeClr val="bg1">
                  <a:lumMod val="50000"/>
                </a:schemeClr>
              </a:solidFill>
              <a:latin typeface="Huawei Sans" panose="020C0503030203020204" pitchFamily="34" charset="0"/>
            </a:endParaRPr>
          </a:p>
          <a:p>
            <a:pPr lvl="1">
              <a:buSzPct val="50000"/>
              <a:buFont typeface="Wingdings" panose="05000000000000000000" pitchFamily="2" charset="2"/>
              <a:buChar char="p"/>
            </a:pPr>
            <a:r>
              <a:rPr lang="en-US" b="0" u="none" dirty="0">
                <a:solidFill>
                  <a:schemeClr val="bg1">
                    <a:lumMod val="50000"/>
                  </a:schemeClr>
                </a:solidFill>
                <a:latin typeface="Huawei Sans" panose="020C0503030203020204" pitchFamily="34" charset="0"/>
              </a:rPr>
              <a:t>Ranger</a:t>
            </a:r>
            <a:endParaRPr lang="en-US" altLang="zh-CN" dirty="0">
              <a:solidFill>
                <a:schemeClr val="bg1">
                  <a:lumMod val="50000"/>
                </a:schemeClr>
              </a:solidFill>
              <a:latin typeface="Huawei Sans" panose="020C0503030203020204" pitchFamily="34" charset="0"/>
            </a:endParaRPr>
          </a:p>
          <a:p>
            <a:pPr lvl="1">
              <a:buSzPct val="50000"/>
              <a:buFont typeface="Wingdings" panose="05000000000000000000" pitchFamily="2" charset="2"/>
              <a:buChar char="p"/>
            </a:pPr>
            <a:r>
              <a:rPr lang="en-US" b="0" u="none" dirty="0">
                <a:solidFill>
                  <a:schemeClr val="bg1">
                    <a:lumMod val="50000"/>
                  </a:schemeClr>
                </a:solidFill>
                <a:latin typeface="Huawei Sans" panose="020C0503030203020204" pitchFamily="34" charset="0"/>
              </a:rPr>
              <a:t>LDAP+Kerberos Security Authentication</a:t>
            </a:r>
            <a:endParaRPr lang="en-US" altLang="zh-CN" dirty="0">
              <a:solidFill>
                <a:schemeClr val="bg1">
                  <a:lumMod val="50000"/>
                </a:schemeClr>
              </a:solidFill>
              <a:latin typeface="Huawei Sans" panose="020C0503030203020204" pitchFamily="34" charset="0"/>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9105373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0" u="none" dirty="0">
                <a:latin typeface="Huawei Sans" panose="020C0503030203020204" pitchFamily="34" charset="0"/>
              </a:rPr>
              <a:t>Hudi is an open-source project launched by Apache in 2019 and became a top Apache project in 2020.</a:t>
            </a:r>
            <a:endParaRPr lang="en-US" altLang="zh-CN" dirty="0">
              <a:latin typeface="Huawei Sans" panose="020C0503030203020204" pitchFamily="34" charset="0"/>
            </a:endParaRPr>
          </a:p>
          <a:p>
            <a:r>
              <a:rPr lang="en-US" b="0" u="none" dirty="0">
                <a:latin typeface="Huawei Sans" panose="020C0503030203020204" pitchFamily="34" charset="0"/>
              </a:rPr>
              <a:t>Huawei participated in Hudi community development in 2020 and used Hudi in FusionInsight.</a:t>
            </a:r>
            <a:endParaRPr lang="en-US" altLang="zh-CN" dirty="0">
              <a:latin typeface="Huawei Sans" panose="020C0503030203020204" pitchFamily="34" charset="0"/>
            </a:endParaRPr>
          </a:p>
          <a:p>
            <a:r>
              <a:rPr lang="en-US" b="0" u="none" dirty="0">
                <a:latin typeface="Huawei Sans" panose="020C0503030203020204" pitchFamily="34" charset="0"/>
              </a:rPr>
              <a:t>Hudi is in a data lake table format, which provides the ability to update and delete data as well as consume new data on HDFS. It supports multiple compute engines and provides insert, update, and delete (IUD) interfaces and streaming primitives, including upsert and incremental pull, over datasets on HDFS.</a:t>
            </a:r>
            <a:endParaRPr lang="en-US" altLang="zh-CN" dirty="0">
              <a:latin typeface="Huawei Sans" panose="020C0503030203020204" pitchFamily="34" charset="0"/>
            </a:endParaRPr>
          </a:p>
          <a:p>
            <a:r>
              <a:rPr lang="en-US" b="0" u="none" dirty="0">
                <a:latin typeface="Huawei Sans" panose="020C0503030203020204" pitchFamily="34" charset="0"/>
              </a:rPr>
              <a:t>Hudi is the file organization layer of the data lake. It manages Parquet files, provides data lake capabilities and IUD APIs, and supports compute engines.</a:t>
            </a:r>
            <a:endParaRPr lang="en-US" altLang="zh-CN" dirty="0">
              <a:latin typeface="Huawei Sans" panose="020C0503030203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991638EC-7526-4D3D-91AB-9200606B5E42}"/>
              </a:ext>
            </a:extLst>
          </p:cNvPr>
          <p:cNvSpPr txBox="1"/>
          <p:nvPr/>
        </p:nvSpPr>
        <p:spPr>
          <a:xfrm>
            <a:off x="1051560" y="1974042"/>
            <a:ext cx="9217152" cy="2585323"/>
          </a:xfrm>
          <a:prstGeom prst="rect">
            <a:avLst/>
          </a:prstGeom>
          <a:noFill/>
        </p:spPr>
        <p:txBody>
          <a:bodyPr wrap="square">
            <a:spAutoFit/>
          </a:bodyPr>
          <a:lstStyle/>
          <a:p>
            <a:r>
              <a:rPr lang="en-US" b="0" u="none" dirty="0">
                <a:latin typeface="Huawei Sans" panose="020C0503030203020204" pitchFamily="34" charset="0"/>
              </a:rPr>
              <a:t>Hudi is an open-source project launched by Apache in 2019 and became a top Apache project in 2020.</a:t>
            </a:r>
            <a:endParaRPr lang="en-US" altLang="zh-CN" dirty="0">
              <a:latin typeface="Huawei Sans" panose="020C0503030203020204" pitchFamily="34" charset="0"/>
            </a:endParaRPr>
          </a:p>
          <a:p>
            <a:r>
              <a:rPr lang="en-US" b="0" u="none" dirty="0">
                <a:latin typeface="Huawei Sans" panose="020C0503030203020204" pitchFamily="34" charset="0"/>
              </a:rPr>
              <a:t>Huawei participated in Hudi community development in 2020 and used Hudi in FusionInsight.</a:t>
            </a:r>
            <a:endParaRPr lang="en-US" altLang="zh-CN" dirty="0">
              <a:latin typeface="Huawei Sans" panose="020C0503030203020204" pitchFamily="34" charset="0"/>
            </a:endParaRPr>
          </a:p>
          <a:p>
            <a:r>
              <a:rPr lang="en-US" b="0" u="none" dirty="0">
                <a:latin typeface="Huawei Sans" panose="020C0503030203020204" pitchFamily="34" charset="0"/>
              </a:rPr>
              <a:t>Hudi is in a data lake table format, which provides the ability to update and delete data as well as consume new data on HDFS. It supports multiple compute engines and provides insert, update, and delete (IUD) interfaces and streaming primitives, including upsert and incremental pull, over datasets on HDFS.</a:t>
            </a:r>
            <a:endParaRPr lang="en-US" altLang="zh-CN" dirty="0">
              <a:latin typeface="Huawei Sans" panose="020C0503030203020204" pitchFamily="34" charset="0"/>
            </a:endParaRPr>
          </a:p>
          <a:p>
            <a:r>
              <a:rPr lang="en-US" b="0" u="none" dirty="0">
                <a:latin typeface="Huawei Sans" panose="020C0503030203020204" pitchFamily="34" charset="0"/>
              </a:rPr>
              <a:t>Hudi is the file organization layer of the data lake. It manages Parquet files, provides data lake capabilities and IUD APIs, and supports compute engines.</a:t>
            </a:r>
            <a:endParaRPr lang="en-US" altLang="zh-CN" dirty="0">
              <a:latin typeface="Huawei Sans" panose="020C0503030203020204" pitchFamily="34" charset="0"/>
            </a:endParaRPr>
          </a:p>
        </p:txBody>
      </p:sp>
      <p:sp>
        <p:nvSpPr>
          <p:cNvPr id="11" name="标题 1">
            <a:extLst>
              <a:ext uri="{FF2B5EF4-FFF2-40B4-BE49-F238E27FC236}">
                <a16:creationId xmlns:a16="http://schemas.microsoft.com/office/drawing/2014/main" id="{57F97A47-A495-41B6-BBC6-01A30B880F7E}"/>
              </a:ext>
            </a:extLst>
          </p:cNvPr>
          <p:cNvSpPr txBox="1">
            <a:spLocks/>
          </p:cNvSpPr>
          <p:nvPr/>
        </p:nvSpPr>
        <p:spPr>
          <a:xfrm>
            <a:off x="2319293" y="964296"/>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Huawei Sans" panose="020C0503030203020204" pitchFamily="34" charset="0"/>
              </a:rPr>
              <a:t>Hudi</a:t>
            </a:r>
            <a:endParaRPr lang="en-US" altLang="zh-CN" dirty="0">
              <a:solidFill>
                <a:schemeClr val="bg1"/>
              </a:solidFill>
              <a:latin typeface="Huawei Sans" panose="020C0503030203020204" pitchFamily="34" charset="0"/>
            </a:endParaRPr>
          </a:p>
        </p:txBody>
      </p:sp>
    </p:spTree>
    <p:extLst>
      <p:ext uri="{BB962C8B-B14F-4D97-AF65-F5344CB8AC3E}">
        <p14:creationId xmlns:p14="http://schemas.microsoft.com/office/powerpoint/2010/main" val="1223441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5840" y="16683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0" u="none" dirty="0">
                <a:latin typeface="Huawei Sans" panose="020C0503030203020204" pitchFamily="34" charset="0"/>
              </a:rPr>
              <a:t>Supports fast updates through custom indexes.</a:t>
            </a:r>
          </a:p>
          <a:p>
            <a:r>
              <a:rPr lang="en-US" b="0" u="none" dirty="0">
                <a:latin typeface="Huawei Sans" panose="020C0503030203020204" pitchFamily="34" charset="0"/>
              </a:rPr>
              <a:t>Supports snapshot isolation for data write and query.</a:t>
            </a:r>
          </a:p>
          <a:p>
            <a:r>
              <a:rPr lang="en-US" b="0" u="none" dirty="0">
                <a:latin typeface="Huawei Sans" panose="020C0503030203020204" pitchFamily="34" charset="0"/>
              </a:rPr>
              <a:t>Manages file size and layout based on statistics.</a:t>
            </a:r>
          </a:p>
          <a:p>
            <a:r>
              <a:rPr lang="en-US" b="0" u="none" dirty="0">
                <a:latin typeface="Huawei Sans" panose="020C0503030203020204" pitchFamily="34" charset="0"/>
              </a:rPr>
              <a:t>Supports timeline.</a:t>
            </a:r>
          </a:p>
          <a:p>
            <a:r>
              <a:rPr lang="en-US" b="0" u="none" dirty="0">
                <a:latin typeface="Huawei Sans" panose="020C0503030203020204" pitchFamily="34" charset="0"/>
              </a:rPr>
              <a:t>Supports data rollback.</a:t>
            </a:r>
          </a:p>
          <a:p>
            <a:r>
              <a:rPr lang="en-US" b="0" u="none" dirty="0">
                <a:latin typeface="Huawei Sans" panose="020C0503030203020204" pitchFamily="34" charset="0"/>
              </a:rPr>
              <a:t>Supports savepoints for data restoration.</a:t>
            </a:r>
            <a:endParaRPr lang="en-US" altLang="zh-CN" dirty="0">
              <a:latin typeface="Huawei Sans" panose="020C0503030203020204" pitchFamily="34" charset="0"/>
            </a:endParaRPr>
          </a:p>
          <a:p>
            <a:r>
              <a:rPr lang="en-US" b="0" u="none" dirty="0">
                <a:latin typeface="Huawei Sans" panose="020C0503030203020204" pitchFamily="34" charset="0"/>
              </a:rPr>
              <a:t>Merges data asynchronously.</a:t>
            </a:r>
          </a:p>
          <a:p>
            <a:r>
              <a:rPr lang="en-US" b="0" u="none" dirty="0">
                <a:latin typeface="Huawei Sans" panose="020C0503030203020204" pitchFamily="34" charset="0"/>
              </a:rPr>
              <a:t>Optimizes data lake storage using the clustering mechanism</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标题 1">
            <a:extLst>
              <a:ext uri="{FF2B5EF4-FFF2-40B4-BE49-F238E27FC236}">
                <a16:creationId xmlns:a16="http://schemas.microsoft.com/office/drawing/2014/main" id="{95356178-A265-4F8D-84FE-9405379FBA41}"/>
              </a:ext>
            </a:extLst>
          </p:cNvPr>
          <p:cNvSpPr txBox="1">
            <a:spLocks/>
          </p:cNvSpPr>
          <p:nvPr/>
        </p:nvSpPr>
        <p:spPr>
          <a:xfrm>
            <a:off x="2472500" y="830847"/>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Huawei Sans" panose="020C0503030203020204" pitchFamily="34" charset="0"/>
              </a:rPr>
              <a:t>Hudi Features</a:t>
            </a:r>
            <a:endParaRPr lang="en-US" altLang="zh-CN" dirty="0">
              <a:solidFill>
                <a:schemeClr val="bg1"/>
              </a:solidFill>
              <a:latin typeface="Huawei Sans" panose="020C0503030203020204" pitchFamily="34" charset="0"/>
            </a:endParaRPr>
          </a:p>
        </p:txBody>
      </p:sp>
      <p:sp>
        <p:nvSpPr>
          <p:cNvPr id="11" name="TextBox 10">
            <a:extLst>
              <a:ext uri="{FF2B5EF4-FFF2-40B4-BE49-F238E27FC236}">
                <a16:creationId xmlns:a16="http://schemas.microsoft.com/office/drawing/2014/main" id="{65DD8509-B70C-4294-8E2A-0845076FE782}"/>
              </a:ext>
            </a:extLst>
          </p:cNvPr>
          <p:cNvSpPr txBox="1"/>
          <p:nvPr/>
        </p:nvSpPr>
        <p:spPr>
          <a:xfrm>
            <a:off x="1243584" y="2216497"/>
            <a:ext cx="9077706" cy="3508653"/>
          </a:xfrm>
          <a:prstGeom prst="rect">
            <a:avLst/>
          </a:prstGeom>
          <a:noFill/>
        </p:spPr>
        <p:txBody>
          <a:bodyPr wrap="square">
            <a:spAutoFit/>
          </a:bodyPr>
          <a:lstStyle/>
          <a:p>
            <a:r>
              <a:rPr lang="en-US" sz="2800" dirty="0">
                <a:latin typeface="Huawei Sans" panose="020C0503030203020204" pitchFamily="34" charset="0"/>
              </a:rPr>
              <a:t>Supports fast updates.</a:t>
            </a:r>
          </a:p>
          <a:p>
            <a:endParaRPr lang="en-US" sz="2800" dirty="0">
              <a:latin typeface="Huawei Sans" panose="020C0503030203020204" pitchFamily="34" charset="0"/>
            </a:endParaRPr>
          </a:p>
          <a:p>
            <a:r>
              <a:rPr lang="en-US" sz="2800" dirty="0">
                <a:latin typeface="Huawei Sans" panose="020C0503030203020204" pitchFamily="34" charset="0"/>
              </a:rPr>
              <a:t>Supports snapshot isolation for data write and query.</a:t>
            </a:r>
          </a:p>
          <a:p>
            <a:endParaRPr lang="en-US" sz="2800" dirty="0">
              <a:latin typeface="Huawei Sans" panose="020C0503030203020204" pitchFamily="34" charset="0"/>
            </a:endParaRPr>
          </a:p>
          <a:p>
            <a:r>
              <a:rPr lang="en-US" sz="2800" dirty="0">
                <a:latin typeface="Huawei Sans" panose="020C0503030203020204" pitchFamily="34" charset="0"/>
              </a:rPr>
              <a:t>Manages file size and layout based on statistics.</a:t>
            </a:r>
          </a:p>
          <a:p>
            <a:endParaRPr lang="en-US" sz="2800" dirty="0">
              <a:latin typeface="Huawei Sans" panose="020C0503030203020204" pitchFamily="34" charset="0"/>
            </a:endParaRPr>
          </a:p>
          <a:p>
            <a:r>
              <a:rPr lang="en-US" sz="2800" dirty="0">
                <a:latin typeface="Huawei Sans" panose="020C0503030203020204" pitchFamily="34" charset="0"/>
              </a:rPr>
              <a:t>Supports timeline</a:t>
            </a:r>
            <a:r>
              <a:rPr lang="en-US" b="0" u="none" dirty="0">
                <a:latin typeface="Huawei Sans" panose="020C0503030203020204" pitchFamily="34" charset="0"/>
              </a:rPr>
              <a:t>.</a:t>
            </a:r>
          </a:p>
          <a:p>
            <a:endParaRPr lang="en-US" sz="800" b="0" u="none" dirty="0">
              <a:latin typeface="Huawei Sans" panose="020C0503030203020204" pitchFamily="34" charset="0"/>
            </a:endParaRPr>
          </a:p>
          <a:p>
            <a:endParaRPr lang="en-US" dirty="0"/>
          </a:p>
        </p:txBody>
      </p:sp>
    </p:spTree>
    <p:extLst>
      <p:ext uri="{BB962C8B-B14F-4D97-AF65-F5344CB8AC3E}">
        <p14:creationId xmlns:p14="http://schemas.microsoft.com/office/powerpoint/2010/main" val="971785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5840" y="16683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0" u="none" dirty="0">
                <a:latin typeface="Huawei Sans" panose="020C0503030203020204" pitchFamily="34" charset="0"/>
              </a:rPr>
              <a:t>Supports fast updates through custom indexes.</a:t>
            </a:r>
          </a:p>
          <a:p>
            <a:r>
              <a:rPr lang="en-US" b="0" u="none" dirty="0">
                <a:latin typeface="Huawei Sans" panose="020C0503030203020204" pitchFamily="34" charset="0"/>
              </a:rPr>
              <a:t>Supports snapshot isolation for data write and query.</a:t>
            </a:r>
          </a:p>
          <a:p>
            <a:r>
              <a:rPr lang="en-US" b="0" u="none" dirty="0">
                <a:latin typeface="Huawei Sans" panose="020C0503030203020204" pitchFamily="34" charset="0"/>
              </a:rPr>
              <a:t>Manages file size and layout based on statistics.</a:t>
            </a:r>
          </a:p>
          <a:p>
            <a:r>
              <a:rPr lang="en-US" b="0" u="none" dirty="0">
                <a:latin typeface="Huawei Sans" panose="020C0503030203020204" pitchFamily="34" charset="0"/>
              </a:rPr>
              <a:t>Supports timeline.</a:t>
            </a:r>
          </a:p>
          <a:p>
            <a:r>
              <a:rPr lang="en-US" b="0" u="none" dirty="0">
                <a:latin typeface="Huawei Sans" panose="020C0503030203020204" pitchFamily="34" charset="0"/>
              </a:rPr>
              <a:t>Supports data rollback.</a:t>
            </a:r>
          </a:p>
          <a:p>
            <a:r>
              <a:rPr lang="en-US" b="0" u="none" dirty="0">
                <a:latin typeface="Huawei Sans" panose="020C0503030203020204" pitchFamily="34" charset="0"/>
              </a:rPr>
              <a:t>Supports savepoints for data restoration.</a:t>
            </a:r>
            <a:endParaRPr lang="en-US" altLang="zh-CN" dirty="0">
              <a:latin typeface="Huawei Sans" panose="020C0503030203020204" pitchFamily="34" charset="0"/>
            </a:endParaRPr>
          </a:p>
          <a:p>
            <a:r>
              <a:rPr lang="en-US" b="0" u="none" dirty="0">
                <a:latin typeface="Huawei Sans" panose="020C0503030203020204" pitchFamily="34" charset="0"/>
              </a:rPr>
              <a:t>Merges data asynchronously.</a:t>
            </a:r>
          </a:p>
          <a:p>
            <a:r>
              <a:rPr lang="en-US" b="0" u="none" dirty="0">
                <a:latin typeface="Huawei Sans" panose="020C0503030203020204" pitchFamily="34" charset="0"/>
              </a:rPr>
              <a:t>Optimizes data lake storage using the clustering mechanism</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标题 1">
            <a:extLst>
              <a:ext uri="{FF2B5EF4-FFF2-40B4-BE49-F238E27FC236}">
                <a16:creationId xmlns:a16="http://schemas.microsoft.com/office/drawing/2014/main" id="{95356178-A265-4F8D-84FE-9405379FBA41}"/>
              </a:ext>
            </a:extLst>
          </p:cNvPr>
          <p:cNvSpPr txBox="1">
            <a:spLocks/>
          </p:cNvSpPr>
          <p:nvPr/>
        </p:nvSpPr>
        <p:spPr>
          <a:xfrm>
            <a:off x="2472500" y="830847"/>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Huawei Sans" panose="020C0503030203020204" pitchFamily="34" charset="0"/>
              </a:rPr>
              <a:t>Hudi Features</a:t>
            </a:r>
            <a:endParaRPr lang="en-US" altLang="zh-CN" dirty="0">
              <a:solidFill>
                <a:schemeClr val="bg1"/>
              </a:solidFill>
              <a:latin typeface="Huawei Sans" panose="020C0503030203020204" pitchFamily="34" charset="0"/>
            </a:endParaRPr>
          </a:p>
        </p:txBody>
      </p:sp>
      <p:sp>
        <p:nvSpPr>
          <p:cNvPr id="11" name="TextBox 10">
            <a:extLst>
              <a:ext uri="{FF2B5EF4-FFF2-40B4-BE49-F238E27FC236}">
                <a16:creationId xmlns:a16="http://schemas.microsoft.com/office/drawing/2014/main" id="{65DD8509-B70C-4294-8E2A-0845076FE782}"/>
              </a:ext>
            </a:extLst>
          </p:cNvPr>
          <p:cNvSpPr txBox="1"/>
          <p:nvPr/>
        </p:nvSpPr>
        <p:spPr>
          <a:xfrm>
            <a:off x="853440" y="2403018"/>
            <a:ext cx="10640568" cy="3323987"/>
          </a:xfrm>
          <a:prstGeom prst="rect">
            <a:avLst/>
          </a:prstGeom>
          <a:noFill/>
        </p:spPr>
        <p:txBody>
          <a:bodyPr wrap="square">
            <a:spAutoFit/>
          </a:bodyPr>
          <a:lstStyle/>
          <a:p>
            <a:r>
              <a:rPr lang="en-US" sz="2800" b="0" u="none" dirty="0">
                <a:latin typeface="Huawei Sans" panose="020C0503030203020204" pitchFamily="34" charset="0"/>
              </a:rPr>
              <a:t>Supports data rollback.</a:t>
            </a:r>
          </a:p>
          <a:p>
            <a:endParaRPr lang="en-US" sz="1050" b="0" u="none" dirty="0">
              <a:latin typeface="Huawei Sans" panose="020C0503030203020204" pitchFamily="34" charset="0"/>
            </a:endParaRPr>
          </a:p>
          <a:p>
            <a:endParaRPr lang="en-US" sz="1050" b="0" u="none" dirty="0">
              <a:latin typeface="Huawei Sans" panose="020C0503030203020204" pitchFamily="34" charset="0"/>
            </a:endParaRPr>
          </a:p>
          <a:p>
            <a:r>
              <a:rPr lang="en-US" sz="2800" b="0" u="none" dirty="0">
                <a:latin typeface="Huawei Sans" panose="020C0503030203020204" pitchFamily="34" charset="0"/>
              </a:rPr>
              <a:t>Supports savepoints for data restoration.</a:t>
            </a:r>
          </a:p>
          <a:p>
            <a:endParaRPr lang="en-US" sz="2800" b="0" u="none" dirty="0">
              <a:latin typeface="Huawei Sans" panose="020C0503030203020204" pitchFamily="34" charset="0"/>
            </a:endParaRPr>
          </a:p>
          <a:p>
            <a:endParaRPr lang="en-US" altLang="zh-CN" sz="1050" dirty="0">
              <a:latin typeface="Huawei Sans" panose="020C0503030203020204" pitchFamily="34" charset="0"/>
            </a:endParaRPr>
          </a:p>
          <a:p>
            <a:r>
              <a:rPr lang="en-US" sz="2800" b="0" u="none" dirty="0">
                <a:latin typeface="Huawei Sans" panose="020C0503030203020204" pitchFamily="34" charset="0"/>
              </a:rPr>
              <a:t>Merges data asynchronously.</a:t>
            </a:r>
          </a:p>
          <a:p>
            <a:endParaRPr lang="en-US" sz="2800" b="0" u="none" dirty="0">
              <a:latin typeface="Huawei Sans" panose="020C0503030203020204" pitchFamily="34" charset="0"/>
            </a:endParaRPr>
          </a:p>
          <a:p>
            <a:endParaRPr lang="en-US" sz="1050" b="0" u="none" dirty="0">
              <a:latin typeface="Huawei Sans" panose="020C0503030203020204" pitchFamily="34" charset="0"/>
            </a:endParaRPr>
          </a:p>
          <a:p>
            <a:r>
              <a:rPr lang="en-US" sz="2800" b="0" u="none" dirty="0">
                <a:latin typeface="Huawei Sans" panose="020C0503030203020204" pitchFamily="34" charset="0"/>
              </a:rPr>
              <a:t>Optimizes data lake storage using the clustering mechanism</a:t>
            </a:r>
            <a:endParaRPr lang="en-US" sz="2800" dirty="0"/>
          </a:p>
        </p:txBody>
      </p:sp>
    </p:spTree>
    <p:extLst>
      <p:ext uri="{BB962C8B-B14F-4D97-AF65-F5344CB8AC3E}">
        <p14:creationId xmlns:p14="http://schemas.microsoft.com/office/powerpoint/2010/main" val="1218222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03256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2057743"/>
          </a:xfrm>
          <a:prstGeom prst="rect">
            <a:avLst/>
          </a:prstGeom>
        </p:spPr>
        <p:txBody>
          <a:bodyPr wrap="square">
            <a:spAutoFit/>
          </a:bodyPr>
          <a:lstStyle/>
          <a:p>
            <a:r>
              <a:rPr lang="en-US" dirty="0"/>
              <a:t>Overview of MRS</a:t>
            </a:r>
            <a:endParaRPr lang="en-US" altLang="zh-CN" dirty="0">
              <a:latin typeface="Huawei Sans" panose="020C0503030203020204" pitchFamily="34" charset="0"/>
            </a:endParaRPr>
          </a:p>
          <a:p>
            <a:r>
              <a:rPr lang="en-US" b="1" u="none" dirty="0">
                <a:latin typeface="Huawei Sans" panose="020C0503030203020204" pitchFamily="34" charset="0"/>
              </a:rPr>
              <a:t>Components</a:t>
            </a:r>
            <a:endParaRPr lang="en-US" altLang="zh-CN" b="1" dirty="0">
              <a:latin typeface="Huawei Sans" panose="020C0503030203020204" pitchFamily="34" charset="0"/>
            </a:endParaRPr>
          </a:p>
          <a:p>
            <a:pPr lvl="1">
              <a:buSzPct val="60000"/>
              <a:buFont typeface="Wingdings" panose="05000000000000000000" pitchFamily="2" charset="2"/>
              <a:buChar char="n"/>
            </a:pPr>
            <a:r>
              <a:rPr lang="en-US" dirty="0">
                <a:solidFill>
                  <a:schemeClr val="bg1">
                    <a:lumMod val="50000"/>
                  </a:schemeClr>
                </a:solidFill>
                <a:latin typeface="Huawei Sans" panose="020C0503030203020204" pitchFamily="34" charset="0"/>
              </a:rPr>
              <a:t>Hudi</a:t>
            </a:r>
            <a:endParaRPr lang="en-US" altLang="zh-CN" dirty="0">
              <a:solidFill>
                <a:schemeClr val="bg1">
                  <a:lumMod val="50000"/>
                </a:schemeClr>
              </a:solidFill>
              <a:latin typeface="Huawei Sans" panose="020C0503030203020204" pitchFamily="34" charset="0"/>
            </a:endParaRPr>
          </a:p>
          <a:p>
            <a:pPr lvl="1">
              <a:buSzPct val="50000"/>
              <a:buFont typeface="Wingdings" panose="05000000000000000000" pitchFamily="2" charset="2"/>
              <a:buChar char="p"/>
            </a:pPr>
            <a:r>
              <a:rPr lang="en-US" dirty="0"/>
              <a:t>HetuEngine</a:t>
            </a:r>
            <a:endParaRPr lang="en-US" altLang="zh-CN" dirty="0"/>
          </a:p>
          <a:p>
            <a:pPr lvl="1">
              <a:buSzPct val="50000"/>
              <a:buFont typeface="Wingdings" panose="05000000000000000000" pitchFamily="2" charset="2"/>
              <a:buChar char="p"/>
            </a:pPr>
            <a:r>
              <a:rPr lang="en-US" b="0" u="none" dirty="0">
                <a:solidFill>
                  <a:schemeClr val="bg1">
                    <a:lumMod val="50000"/>
                  </a:schemeClr>
                </a:solidFill>
                <a:latin typeface="Huawei Sans" panose="020C0503030203020204" pitchFamily="34" charset="0"/>
              </a:rPr>
              <a:t>Ranger</a:t>
            </a:r>
            <a:endParaRPr lang="en-US" altLang="zh-CN" dirty="0">
              <a:solidFill>
                <a:schemeClr val="bg1">
                  <a:lumMod val="50000"/>
                </a:schemeClr>
              </a:solidFill>
              <a:latin typeface="Huawei Sans" panose="020C0503030203020204" pitchFamily="34" charset="0"/>
            </a:endParaRPr>
          </a:p>
          <a:p>
            <a:pPr lvl="1">
              <a:buSzPct val="50000"/>
              <a:buFont typeface="Wingdings" panose="05000000000000000000" pitchFamily="2" charset="2"/>
              <a:buChar char="p"/>
            </a:pPr>
            <a:r>
              <a:rPr lang="en-US" b="0" u="none" dirty="0">
                <a:solidFill>
                  <a:schemeClr val="bg1">
                    <a:lumMod val="50000"/>
                  </a:schemeClr>
                </a:solidFill>
                <a:latin typeface="Huawei Sans" panose="020C0503030203020204" pitchFamily="34" charset="0"/>
              </a:rPr>
              <a:t>LDAP+Kerberos Security Authentication</a:t>
            </a:r>
            <a:endParaRPr lang="en-US" altLang="zh-CN" dirty="0">
              <a:solidFill>
                <a:schemeClr val="bg1">
                  <a:lumMod val="50000"/>
                </a:schemeClr>
              </a:solidFill>
              <a:latin typeface="Huawei Sans" panose="020C0503030203020204" pitchFamily="34" charset="0"/>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5698929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68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31752DBC-1635-47C6-B95B-ADF0EAAB72A1}"/>
              </a:ext>
            </a:extLst>
          </p:cNvPr>
          <p:cNvSpPr txBox="1"/>
          <p:nvPr/>
        </p:nvSpPr>
        <p:spPr>
          <a:xfrm>
            <a:off x="811560" y="2198074"/>
            <a:ext cx="10424160" cy="2308324"/>
          </a:xfrm>
          <a:prstGeom prst="rect">
            <a:avLst/>
          </a:prstGeom>
          <a:noFill/>
        </p:spPr>
        <p:txBody>
          <a:bodyPr wrap="square">
            <a:spAutoFit/>
          </a:bodyPr>
          <a:lstStyle/>
          <a:p>
            <a:r>
              <a:rPr lang="en-US" sz="2400" b="0" u="none" dirty="0">
                <a:solidFill>
                  <a:schemeClr val="tx1"/>
                </a:solidFill>
                <a:latin typeface="Huawei Sans" panose="020C0503030203020204" pitchFamily="34" charset="0"/>
              </a:rPr>
              <a:t>HetuEngine is a self-developed high-performance engine for interactive SQL analysis and data virtualization. It seamlessly integrates with the big data ecosystem to implement interactive query of massive amounts of data in seconds</a:t>
            </a:r>
            <a:r>
              <a:rPr lang="en-US" sz="2400" dirty="0">
                <a:latin typeface="Huawei Sans" panose="020C0503030203020204" pitchFamily="34" charset="0"/>
              </a:rPr>
              <a:t>.</a:t>
            </a:r>
          </a:p>
          <a:p>
            <a:r>
              <a:rPr lang="en-US" sz="2400" b="0" u="none" dirty="0">
                <a:solidFill>
                  <a:schemeClr val="tx1"/>
                </a:solidFill>
                <a:latin typeface="Huawei Sans" panose="020C0503030203020204" pitchFamily="34" charset="0"/>
              </a:rPr>
              <a:t>HetuEngine supports interactive quick query across sources (multiple data sources, such as Hive, HBase, Elasticsearch, and ClickHouse) and across domains (multiple regions or data centers).</a:t>
            </a:r>
            <a:endParaRPr lang="en-US" altLang="zh-CN" sz="2400" dirty="0">
              <a:latin typeface="Huawei Sans" panose="020C0503030203020204" pitchFamily="34" charset="0"/>
            </a:endParaRPr>
          </a:p>
        </p:txBody>
      </p:sp>
      <p:sp>
        <p:nvSpPr>
          <p:cNvPr id="4" name="TextBox 3">
            <a:extLst>
              <a:ext uri="{FF2B5EF4-FFF2-40B4-BE49-F238E27FC236}">
                <a16:creationId xmlns:a16="http://schemas.microsoft.com/office/drawing/2014/main" id="{93C9CE7C-35E9-462B-B20A-87A7177A4F7C}"/>
              </a:ext>
            </a:extLst>
          </p:cNvPr>
          <p:cNvSpPr txBox="1"/>
          <p:nvPr/>
        </p:nvSpPr>
        <p:spPr>
          <a:xfrm>
            <a:off x="2531582" y="894729"/>
            <a:ext cx="3182112" cy="646331"/>
          </a:xfrm>
          <a:prstGeom prst="rect">
            <a:avLst/>
          </a:prstGeom>
          <a:noFill/>
        </p:spPr>
        <p:txBody>
          <a:bodyPr wrap="square" rtlCol="0">
            <a:spAutoFit/>
          </a:bodyPr>
          <a:lstStyle/>
          <a:p>
            <a:r>
              <a:rPr lang="en-US" sz="3600" b="0" u="none" dirty="0">
                <a:solidFill>
                  <a:schemeClr val="bg1"/>
                </a:solidFill>
                <a:latin typeface="Huawei Sans" panose="020C0503030203020204" pitchFamily="34" charset="0"/>
              </a:rPr>
              <a:t>HetuEngine</a:t>
            </a:r>
            <a:endParaRPr lang="en-US" sz="3600" dirty="0">
              <a:solidFill>
                <a:schemeClr val="bg1"/>
              </a:solidFill>
            </a:endParaRPr>
          </a:p>
        </p:txBody>
      </p:sp>
    </p:spTree>
    <p:extLst>
      <p:ext uri="{BB962C8B-B14F-4D97-AF65-F5344CB8AC3E}">
        <p14:creationId xmlns:p14="http://schemas.microsoft.com/office/powerpoint/2010/main" val="1858546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03256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2057743"/>
          </a:xfrm>
          <a:prstGeom prst="rect">
            <a:avLst/>
          </a:prstGeom>
        </p:spPr>
        <p:txBody>
          <a:bodyPr wrap="square">
            <a:spAutoFit/>
          </a:bodyPr>
          <a:lstStyle/>
          <a:p>
            <a:r>
              <a:rPr lang="en-US" dirty="0"/>
              <a:t>Overview of MRS</a:t>
            </a:r>
            <a:endParaRPr lang="en-US" altLang="zh-CN" dirty="0">
              <a:latin typeface="Huawei Sans" panose="020C0503030203020204" pitchFamily="34" charset="0"/>
            </a:endParaRPr>
          </a:p>
          <a:p>
            <a:r>
              <a:rPr lang="en-US" b="1" u="none" dirty="0">
                <a:latin typeface="Huawei Sans" panose="020C0503030203020204" pitchFamily="34" charset="0"/>
              </a:rPr>
              <a:t>Components</a:t>
            </a:r>
            <a:endParaRPr lang="en-US" altLang="zh-CN" b="1" dirty="0">
              <a:latin typeface="Huawei Sans" panose="020C0503030203020204" pitchFamily="34" charset="0"/>
            </a:endParaRPr>
          </a:p>
          <a:p>
            <a:pPr lvl="1">
              <a:buSzPct val="60000"/>
              <a:buFont typeface="Wingdings" panose="05000000000000000000" pitchFamily="2" charset="2"/>
              <a:buChar char="n"/>
            </a:pPr>
            <a:r>
              <a:rPr lang="en-US" dirty="0">
                <a:solidFill>
                  <a:schemeClr val="bg1">
                    <a:lumMod val="50000"/>
                  </a:schemeClr>
                </a:solidFill>
                <a:latin typeface="Huawei Sans" panose="020C0503030203020204" pitchFamily="34" charset="0"/>
              </a:rPr>
              <a:t>Hudi</a:t>
            </a:r>
            <a:endParaRPr lang="en-US" altLang="zh-CN" dirty="0">
              <a:solidFill>
                <a:schemeClr val="bg1">
                  <a:lumMod val="50000"/>
                </a:schemeClr>
              </a:solidFill>
              <a:latin typeface="Huawei Sans" panose="020C0503030203020204" pitchFamily="34" charset="0"/>
            </a:endParaRPr>
          </a:p>
          <a:p>
            <a:pPr lvl="1">
              <a:buSzPct val="50000"/>
              <a:buFont typeface="Wingdings" panose="05000000000000000000" pitchFamily="2" charset="2"/>
              <a:buChar char="p"/>
            </a:pPr>
            <a:r>
              <a:rPr lang="en-US" dirty="0">
                <a:solidFill>
                  <a:schemeClr val="bg1">
                    <a:lumMod val="50000"/>
                  </a:schemeClr>
                </a:solidFill>
                <a:latin typeface="Huawei Sans" panose="020C0503030203020204" pitchFamily="34" charset="0"/>
              </a:rPr>
              <a:t>HetuEngine</a:t>
            </a:r>
            <a:endParaRPr lang="en-US" altLang="zh-CN" dirty="0">
              <a:solidFill>
                <a:schemeClr val="bg1">
                  <a:lumMod val="50000"/>
                </a:schemeClr>
              </a:solidFill>
              <a:latin typeface="Huawei Sans" panose="020C0503030203020204" pitchFamily="34" charset="0"/>
            </a:endParaRPr>
          </a:p>
          <a:p>
            <a:pPr lvl="1">
              <a:buSzPct val="50000"/>
              <a:buFont typeface="Wingdings" panose="05000000000000000000" pitchFamily="2" charset="2"/>
              <a:buChar char="p"/>
            </a:pPr>
            <a:r>
              <a:rPr lang="en-US" dirty="0"/>
              <a:t>Ranger</a:t>
            </a:r>
            <a:endParaRPr lang="en-US" altLang="zh-CN" dirty="0"/>
          </a:p>
          <a:p>
            <a:pPr lvl="1">
              <a:buSzPct val="50000"/>
              <a:buFont typeface="Wingdings" panose="05000000000000000000" pitchFamily="2" charset="2"/>
              <a:buChar char="p"/>
            </a:pPr>
            <a:r>
              <a:rPr lang="en-US" b="0" u="none" dirty="0">
                <a:solidFill>
                  <a:schemeClr val="bg1">
                    <a:lumMod val="50000"/>
                  </a:schemeClr>
                </a:solidFill>
                <a:latin typeface="Huawei Sans" panose="020C0503030203020204" pitchFamily="34" charset="0"/>
              </a:rPr>
              <a:t>LDAP+Kerberos Security Authentication</a:t>
            </a:r>
            <a:endParaRPr lang="en-US" altLang="zh-CN" dirty="0">
              <a:solidFill>
                <a:schemeClr val="bg1">
                  <a:lumMod val="50000"/>
                </a:schemeClr>
              </a:solidFill>
              <a:latin typeface="Huawei Sans" panose="020C0503030203020204" pitchFamily="34" charset="0"/>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6979238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9F33A763-A8DC-4E14-A45C-D974FEFF6CEE}"/>
              </a:ext>
            </a:extLst>
          </p:cNvPr>
          <p:cNvSpPr txBox="1"/>
          <p:nvPr/>
        </p:nvSpPr>
        <p:spPr>
          <a:xfrm>
            <a:off x="1035305" y="2482163"/>
            <a:ext cx="9653651" cy="1938992"/>
          </a:xfrm>
          <a:prstGeom prst="rect">
            <a:avLst/>
          </a:prstGeom>
          <a:noFill/>
        </p:spPr>
        <p:txBody>
          <a:bodyPr wrap="square">
            <a:spAutoFit/>
          </a:bodyPr>
          <a:lstStyle/>
          <a:p>
            <a:r>
              <a:rPr lang="en-US" sz="2400" b="0" u="none" dirty="0">
                <a:latin typeface="Huawei Sans" panose="020C0503030203020204" pitchFamily="34" charset="0"/>
              </a:rPr>
              <a:t>Apache Ranger offers a centralized security management framework and supports unified authorization and auditing. It manages access control over Hadoop and related components, such as HDFS, Hive, HBase, Kafka, and Storm. Users can use the front-end web UI provided by Ranger to configure policies to control users' access to these components.</a:t>
            </a:r>
            <a:endParaRPr lang="en-US" altLang="zh-CN" sz="2400" dirty="0">
              <a:latin typeface="Huawei Sans" panose="020C0503030203020204" pitchFamily="34" charset="0"/>
            </a:endParaRPr>
          </a:p>
        </p:txBody>
      </p:sp>
      <p:sp>
        <p:nvSpPr>
          <p:cNvPr id="11" name="标题 1">
            <a:extLst>
              <a:ext uri="{FF2B5EF4-FFF2-40B4-BE49-F238E27FC236}">
                <a16:creationId xmlns:a16="http://schemas.microsoft.com/office/drawing/2014/main" id="{DDD4E0E6-A8BB-4E42-957E-B20E1B3F2498}"/>
              </a:ext>
            </a:extLst>
          </p:cNvPr>
          <p:cNvSpPr txBox="1">
            <a:spLocks/>
          </p:cNvSpPr>
          <p:nvPr/>
        </p:nvSpPr>
        <p:spPr>
          <a:xfrm>
            <a:off x="2381060" y="909826"/>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Huawei Sans" panose="020C0503030203020204" pitchFamily="34" charset="0"/>
              </a:rPr>
              <a:t>Ranger</a:t>
            </a:r>
            <a:endParaRPr lang="en-US" altLang="zh-CN" dirty="0">
              <a:solidFill>
                <a:schemeClr val="bg1"/>
              </a:solidFill>
              <a:latin typeface="Huawei Sans" panose="020C0503030203020204" pitchFamily="34" charset="0"/>
            </a:endParaRPr>
          </a:p>
        </p:txBody>
      </p:sp>
    </p:spTree>
    <p:extLst>
      <p:ext uri="{BB962C8B-B14F-4D97-AF65-F5344CB8AC3E}">
        <p14:creationId xmlns:p14="http://schemas.microsoft.com/office/powerpoint/2010/main" val="141028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42307" y="15226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A365D2EA-789E-4525-B2A6-F192D9B1A5D1}"/>
              </a:ext>
            </a:extLst>
          </p:cNvPr>
          <p:cNvSpPr txBox="1"/>
          <p:nvPr/>
        </p:nvSpPr>
        <p:spPr>
          <a:xfrm>
            <a:off x="1419417" y="1876063"/>
            <a:ext cx="9353165" cy="3593291"/>
          </a:xfrm>
          <a:prstGeom prst="rect">
            <a:avLst/>
          </a:prstGeom>
          <a:noFill/>
        </p:spPr>
        <p:txBody>
          <a:bodyPr wrap="square">
            <a:spAutoFit/>
          </a:bodyPr>
          <a:lstStyle/>
          <a:p>
            <a:pPr marL="180000" marR="0" lvl="0" indent="-180000" algn="l" defTabSz="1219304" rtl="0" eaLnBrk="1" fontAlgn="ctr" latinLnBrk="0" hangingPunct="1">
              <a:lnSpc>
                <a:spcPct val="125000"/>
              </a:lnSpc>
              <a:spcBef>
                <a:spcPts val="0"/>
              </a:spcBef>
              <a:spcAft>
                <a:spcPts val="600"/>
              </a:spcAft>
              <a:buClrTx/>
              <a:buSzTx/>
              <a:buFont typeface="Huawei Sans" panose="020C0503030203020204" pitchFamily="34" charset="0"/>
              <a:buChar char="•"/>
              <a:tabLst/>
              <a:defRPr/>
            </a:pPr>
            <a:r>
              <a:rPr lang="en-US" b="0" u="none" dirty="0">
                <a:solidFill>
                  <a:prstClr val="black"/>
                </a:solidFill>
                <a:latin typeface="Huawei Sans" panose="020C0503030203020204" pitchFamily="34" charset="0"/>
              </a:rPr>
              <a:t>Unified auditing</a:t>
            </a:r>
          </a:p>
          <a:p>
            <a:pPr marL="540000" marR="0" lvl="1" indent="-180000" algn="l" defTabSz="1219304" rtl="0" eaLnBrk="1" fontAlgn="ctr" latinLnBrk="0" hangingPunct="1">
              <a:lnSpc>
                <a:spcPct val="125000"/>
              </a:lnSpc>
              <a:spcBef>
                <a:spcPts val="0"/>
              </a:spcBef>
              <a:spcAft>
                <a:spcPts val="600"/>
              </a:spcAft>
              <a:buClrTx/>
              <a:buSzTx/>
              <a:buFont typeface="Huawei Sans" panose="020C0503030203020204" pitchFamily="34" charset="0"/>
              <a:buChar char="▫"/>
              <a:tabLst/>
              <a:defRPr/>
            </a:pPr>
            <a:r>
              <a:rPr lang="en-US" b="0" u="none" dirty="0">
                <a:solidFill>
                  <a:prstClr val="black"/>
                </a:solidFill>
                <a:latin typeface="Huawei Sans" panose="020C0503030203020204" pitchFamily="34" charset="0"/>
              </a:rPr>
              <a:t>Ranger plug-ins can record audit logs. Currently, audit logs can be stored in local file systems.</a:t>
            </a:r>
          </a:p>
          <a:p>
            <a:pPr marL="180000" marR="0" lvl="0" indent="-180000" algn="l" defTabSz="1219304" rtl="0" eaLnBrk="1" fontAlgn="ctr" latinLnBrk="0" hangingPunct="1">
              <a:lnSpc>
                <a:spcPct val="125000"/>
              </a:lnSpc>
              <a:spcBef>
                <a:spcPts val="0"/>
              </a:spcBef>
              <a:spcAft>
                <a:spcPts val="600"/>
              </a:spcAft>
              <a:buClrTx/>
              <a:buSzTx/>
              <a:buFont typeface="Huawei Sans" panose="020C0503030203020204" pitchFamily="34" charset="0"/>
              <a:buChar char="•"/>
              <a:tabLst/>
              <a:defRPr/>
            </a:pPr>
            <a:r>
              <a:rPr lang="en-US" b="0" u="none" dirty="0">
                <a:solidFill>
                  <a:prstClr val="black"/>
                </a:solidFill>
                <a:latin typeface="Huawei Sans" panose="020C0503030203020204" pitchFamily="34" charset="0"/>
              </a:rPr>
              <a:t>Reliability</a:t>
            </a:r>
          </a:p>
          <a:p>
            <a:pPr marL="540000" marR="0" lvl="1" indent="-180000" algn="l" defTabSz="1219304" rtl="0" eaLnBrk="1" fontAlgn="ctr" latinLnBrk="0" hangingPunct="1">
              <a:lnSpc>
                <a:spcPct val="125000"/>
              </a:lnSpc>
              <a:spcBef>
                <a:spcPts val="0"/>
              </a:spcBef>
              <a:spcAft>
                <a:spcPts val="600"/>
              </a:spcAft>
              <a:buClrTx/>
              <a:buSzTx/>
              <a:buFont typeface="Huawei Sans" panose="020C0503030203020204" pitchFamily="34" charset="0"/>
              <a:buChar char="▫"/>
              <a:tabLst/>
              <a:defRPr/>
            </a:pPr>
            <a:r>
              <a:rPr lang="en-US" b="0" u="none" dirty="0">
                <a:solidFill>
                  <a:prstClr val="black"/>
                </a:solidFill>
                <a:latin typeface="Huawei Sans" panose="020C0503030203020204" pitchFamily="34" charset="0"/>
              </a:rPr>
              <a:t>Ranger supports two RangerAdmins working in active/active mode. Two RangerAdmins provide services at the same time. If either RangerAdmin is faulty, Ranger continues to work.</a:t>
            </a:r>
          </a:p>
          <a:p>
            <a:pPr marL="180000" marR="0" lvl="0" indent="-180000" algn="l" defTabSz="1219304" rtl="0" eaLnBrk="1" fontAlgn="ctr" latinLnBrk="0" hangingPunct="1">
              <a:lnSpc>
                <a:spcPct val="125000"/>
              </a:lnSpc>
              <a:spcBef>
                <a:spcPts val="0"/>
              </a:spcBef>
              <a:spcAft>
                <a:spcPts val="600"/>
              </a:spcAft>
              <a:buClrTx/>
              <a:buSzTx/>
              <a:buFont typeface="Huawei Sans" panose="020C0503030203020204" pitchFamily="34" charset="0"/>
              <a:buChar char="•"/>
              <a:tabLst/>
              <a:defRPr/>
            </a:pPr>
            <a:r>
              <a:rPr lang="en-US" b="0" u="none" dirty="0">
                <a:solidFill>
                  <a:prstClr val="black"/>
                </a:solidFill>
                <a:latin typeface="Huawei Sans" panose="020C0503030203020204" pitchFamily="34" charset="0"/>
              </a:rPr>
              <a:t>High-performance</a:t>
            </a:r>
          </a:p>
          <a:p>
            <a:pPr marL="540000" marR="0" lvl="1" indent="-180000" algn="l" defTabSz="1219304" rtl="0" eaLnBrk="1" fontAlgn="ctr" latinLnBrk="0" hangingPunct="1">
              <a:lnSpc>
                <a:spcPct val="125000"/>
              </a:lnSpc>
              <a:spcBef>
                <a:spcPts val="0"/>
              </a:spcBef>
              <a:spcAft>
                <a:spcPts val="600"/>
              </a:spcAft>
              <a:buClrTx/>
              <a:buSzTx/>
              <a:buFont typeface="Huawei Sans" panose="020C0503030203020204" pitchFamily="34" charset="0"/>
              <a:buChar char="▫"/>
              <a:tabLst/>
              <a:defRPr/>
            </a:pPr>
            <a:r>
              <a:rPr lang="en-US" b="0" u="none" dirty="0">
                <a:solidFill>
                  <a:prstClr val="black"/>
                </a:solidFill>
                <a:latin typeface="Huawei Sans" panose="020C0503030203020204" pitchFamily="34" charset="0"/>
              </a:rPr>
              <a:t>Ranger provides the load balancing capability. When a user accesses Ranger WebUI using a browser, the Load-Balance automatically selects the RangerAdmin with the lightest load to provide services.</a:t>
            </a:r>
            <a:endParaRPr kumimoji="0" lang="en-US" altLang="zh-CN" b="0" i="0" u="none" strike="noStrike" kern="1200" cap="none" spc="0" normalizeH="0" baseline="0" noProof="0" dirty="0">
              <a:ln>
                <a:noFill/>
              </a:ln>
              <a:solidFill>
                <a:prstClr val="black"/>
              </a:solidFill>
              <a:effectLst/>
              <a:uLnTx/>
              <a:uFillTx/>
              <a:latin typeface="Huawei Sans" panose="020C0503030203020204" pitchFamily="34" charset="0"/>
              <a:ea typeface="方正兰亭黑简体" panose="02000000000000000000" pitchFamily="2" charset="-122"/>
              <a:cs typeface="+mn-cs"/>
            </a:endParaRPr>
          </a:p>
        </p:txBody>
      </p:sp>
      <p:sp>
        <p:nvSpPr>
          <p:cNvPr id="4" name="TextBox 3">
            <a:extLst>
              <a:ext uri="{FF2B5EF4-FFF2-40B4-BE49-F238E27FC236}">
                <a16:creationId xmlns:a16="http://schemas.microsoft.com/office/drawing/2014/main" id="{1AC9812C-5007-46D1-B8B4-935D71975826}"/>
              </a:ext>
            </a:extLst>
          </p:cNvPr>
          <p:cNvSpPr txBox="1"/>
          <p:nvPr/>
        </p:nvSpPr>
        <p:spPr>
          <a:xfrm>
            <a:off x="2487168" y="920780"/>
            <a:ext cx="3767328" cy="369332"/>
          </a:xfrm>
          <a:prstGeom prst="rect">
            <a:avLst/>
          </a:prstGeom>
          <a:noFill/>
        </p:spPr>
        <p:txBody>
          <a:bodyPr wrap="square" rtlCol="0">
            <a:spAutoFit/>
          </a:bodyPr>
          <a:lstStyle/>
          <a:p>
            <a:r>
              <a:rPr lang="en-US" dirty="0">
                <a:solidFill>
                  <a:schemeClr val="bg1"/>
                </a:solidFill>
              </a:rPr>
              <a:t>Ranger architecture</a:t>
            </a:r>
          </a:p>
        </p:txBody>
      </p:sp>
    </p:spTree>
    <p:extLst>
      <p:ext uri="{BB962C8B-B14F-4D97-AF65-F5344CB8AC3E}">
        <p14:creationId xmlns:p14="http://schemas.microsoft.com/office/powerpoint/2010/main" val="3642495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标题 1">
            <a:extLst>
              <a:ext uri="{FF2B5EF4-FFF2-40B4-BE49-F238E27FC236}">
                <a16:creationId xmlns:a16="http://schemas.microsoft.com/office/drawing/2014/main" id="{6689D544-9A8F-4F27-AEAB-2DE465DFFCEC}"/>
              </a:ext>
            </a:extLst>
          </p:cNvPr>
          <p:cNvSpPr txBox="1">
            <a:spLocks/>
          </p:cNvSpPr>
          <p:nvPr/>
        </p:nvSpPr>
        <p:spPr>
          <a:xfrm>
            <a:off x="2381060" y="1079395"/>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chemeClr val="bg1"/>
                </a:solidFill>
                <a:latin typeface="Huawei Sans" panose="020C0503030203020204" pitchFamily="34" charset="0"/>
              </a:rPr>
              <a:t>Relationship Between Ranger and Other Components</a:t>
            </a:r>
            <a:endParaRPr lang="en-US" altLang="zh-CN" sz="2800" dirty="0">
              <a:solidFill>
                <a:schemeClr val="bg1"/>
              </a:solidFill>
              <a:latin typeface="Huawei Sans" panose="020C0503030203020204" pitchFamily="34" charset="0"/>
            </a:endParaRPr>
          </a:p>
        </p:txBody>
      </p:sp>
      <p:sp>
        <p:nvSpPr>
          <p:cNvPr id="11" name="TextBox 10">
            <a:extLst>
              <a:ext uri="{FF2B5EF4-FFF2-40B4-BE49-F238E27FC236}">
                <a16:creationId xmlns:a16="http://schemas.microsoft.com/office/drawing/2014/main" id="{B6046264-FF39-4291-897B-F6A181368E9D}"/>
              </a:ext>
            </a:extLst>
          </p:cNvPr>
          <p:cNvSpPr txBox="1"/>
          <p:nvPr/>
        </p:nvSpPr>
        <p:spPr>
          <a:xfrm>
            <a:off x="832104" y="1985068"/>
            <a:ext cx="10405871" cy="923330"/>
          </a:xfrm>
          <a:prstGeom prst="rect">
            <a:avLst/>
          </a:prstGeom>
          <a:noFill/>
        </p:spPr>
        <p:txBody>
          <a:bodyPr wrap="square">
            <a:spAutoFit/>
          </a:bodyPr>
          <a:lstStyle/>
          <a:p>
            <a:r>
              <a:rPr lang="en-US" sz="1800" b="0" u="none" dirty="0">
                <a:latin typeface="Huawei Sans" panose="020C0503030203020204" pitchFamily="34" charset="0"/>
              </a:rPr>
              <a:t>Ranger provides PBAC authentication plug-ins for component servers. Currently, components like HDFS, Yarn, Hive, HBase, Kafka, Storm, and Spark2x support Ranger authentication. More components will become available in the future.</a:t>
            </a:r>
          </a:p>
        </p:txBody>
      </p:sp>
      <p:pic>
        <p:nvPicPr>
          <p:cNvPr id="12" name="图片 4">
            <a:extLst>
              <a:ext uri="{FF2B5EF4-FFF2-40B4-BE49-F238E27FC236}">
                <a16:creationId xmlns:a16="http://schemas.microsoft.com/office/drawing/2014/main" id="{CD380729-9A43-47CD-AE62-C9B5F729291A}"/>
              </a:ext>
            </a:extLst>
          </p:cNvPr>
          <p:cNvPicPr>
            <a:picLocks noChangeAspect="1"/>
          </p:cNvPicPr>
          <p:nvPr/>
        </p:nvPicPr>
        <p:blipFill>
          <a:blip r:embed="rId3"/>
          <a:stretch>
            <a:fillRect/>
          </a:stretch>
        </p:blipFill>
        <p:spPr>
          <a:xfrm>
            <a:off x="1812759" y="2903649"/>
            <a:ext cx="8454188" cy="2874956"/>
          </a:xfrm>
          <a:prstGeom prst="rect">
            <a:avLst/>
          </a:prstGeom>
        </p:spPr>
      </p:pic>
    </p:spTree>
    <p:extLst>
      <p:ext uri="{BB962C8B-B14F-4D97-AF65-F5344CB8AC3E}">
        <p14:creationId xmlns:p14="http://schemas.microsoft.com/office/powerpoint/2010/main" val="1635641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03256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2057743"/>
          </a:xfrm>
          <a:prstGeom prst="rect">
            <a:avLst/>
          </a:prstGeom>
        </p:spPr>
        <p:txBody>
          <a:bodyPr wrap="square">
            <a:spAutoFit/>
          </a:bodyPr>
          <a:lstStyle/>
          <a:p>
            <a:r>
              <a:rPr lang="en-US" dirty="0"/>
              <a:t>Overview of MRS</a:t>
            </a:r>
            <a:endParaRPr lang="en-US" altLang="zh-CN" dirty="0">
              <a:latin typeface="Huawei Sans" panose="020C0503030203020204" pitchFamily="34" charset="0"/>
            </a:endParaRPr>
          </a:p>
          <a:p>
            <a:r>
              <a:rPr lang="en-US" b="1" u="none" dirty="0">
                <a:latin typeface="Huawei Sans" panose="020C0503030203020204" pitchFamily="34" charset="0"/>
              </a:rPr>
              <a:t>Components</a:t>
            </a:r>
            <a:endParaRPr lang="en-US" altLang="zh-CN" b="1" dirty="0">
              <a:latin typeface="Huawei Sans" panose="020C0503030203020204" pitchFamily="34" charset="0"/>
            </a:endParaRPr>
          </a:p>
          <a:p>
            <a:pPr lvl="1">
              <a:buSzPct val="60000"/>
              <a:buFont typeface="Wingdings" panose="05000000000000000000" pitchFamily="2" charset="2"/>
              <a:buChar char="n"/>
            </a:pPr>
            <a:r>
              <a:rPr lang="en-US" dirty="0">
                <a:solidFill>
                  <a:schemeClr val="bg1">
                    <a:lumMod val="50000"/>
                  </a:schemeClr>
                </a:solidFill>
                <a:latin typeface="Huawei Sans" panose="020C0503030203020204" pitchFamily="34" charset="0"/>
              </a:rPr>
              <a:t>Hudi</a:t>
            </a:r>
            <a:endParaRPr lang="en-US" altLang="zh-CN" dirty="0">
              <a:solidFill>
                <a:schemeClr val="bg1">
                  <a:lumMod val="50000"/>
                </a:schemeClr>
              </a:solidFill>
              <a:latin typeface="Huawei Sans" panose="020C0503030203020204" pitchFamily="34" charset="0"/>
            </a:endParaRPr>
          </a:p>
          <a:p>
            <a:pPr lvl="1">
              <a:buSzPct val="50000"/>
              <a:buFont typeface="Wingdings" panose="05000000000000000000" pitchFamily="2" charset="2"/>
              <a:buChar char="p"/>
            </a:pPr>
            <a:r>
              <a:rPr lang="en-US" dirty="0">
                <a:solidFill>
                  <a:schemeClr val="bg1">
                    <a:lumMod val="50000"/>
                  </a:schemeClr>
                </a:solidFill>
                <a:latin typeface="Huawei Sans" panose="020C0503030203020204" pitchFamily="34" charset="0"/>
              </a:rPr>
              <a:t>HetuEngine</a:t>
            </a:r>
            <a:endParaRPr lang="en-US" altLang="zh-CN" dirty="0">
              <a:solidFill>
                <a:schemeClr val="bg1">
                  <a:lumMod val="50000"/>
                </a:schemeClr>
              </a:solidFill>
              <a:latin typeface="Huawei Sans" panose="020C0503030203020204" pitchFamily="34" charset="0"/>
            </a:endParaRPr>
          </a:p>
          <a:p>
            <a:pPr lvl="1">
              <a:buSzPct val="50000"/>
              <a:buFont typeface="Wingdings" panose="05000000000000000000" pitchFamily="2" charset="2"/>
              <a:buChar char="p"/>
            </a:pPr>
            <a:r>
              <a:rPr lang="en-US" dirty="0">
                <a:solidFill>
                  <a:schemeClr val="bg1">
                    <a:lumMod val="50000"/>
                  </a:schemeClr>
                </a:solidFill>
                <a:latin typeface="Huawei Sans" panose="020C0503030203020204" pitchFamily="34" charset="0"/>
              </a:rPr>
              <a:t>Ranger</a:t>
            </a:r>
            <a:endParaRPr lang="en-US" altLang="zh-CN" dirty="0">
              <a:solidFill>
                <a:schemeClr val="bg1">
                  <a:lumMod val="50000"/>
                </a:schemeClr>
              </a:solidFill>
              <a:latin typeface="Huawei Sans" panose="020C0503030203020204" pitchFamily="34" charset="0"/>
            </a:endParaRPr>
          </a:p>
          <a:p>
            <a:pPr lvl="1">
              <a:buSzPct val="50000"/>
              <a:buFont typeface="Wingdings" panose="05000000000000000000" pitchFamily="2" charset="2"/>
              <a:buChar char="p"/>
            </a:pPr>
            <a:r>
              <a:rPr lang="en-US" dirty="0"/>
              <a:t>LDAP+Kerberos Security Authentication</a:t>
            </a:r>
            <a:endParaRPr lang="en-US" altLang="zh-CN" dirty="0"/>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5959521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775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E02EC4A4-F116-4303-B050-41D47DBEFE6F}"/>
              </a:ext>
            </a:extLst>
          </p:cNvPr>
          <p:cNvSpPr txBox="1"/>
          <p:nvPr/>
        </p:nvSpPr>
        <p:spPr>
          <a:xfrm>
            <a:off x="830317" y="2322785"/>
            <a:ext cx="10226566" cy="2677656"/>
          </a:xfrm>
          <a:prstGeom prst="rect">
            <a:avLst/>
          </a:prstGeom>
          <a:noFill/>
        </p:spPr>
        <p:txBody>
          <a:bodyPr wrap="square">
            <a:spAutoFit/>
          </a:bodyPr>
          <a:lstStyle/>
          <a:p>
            <a:r>
              <a:rPr lang="en-US" sz="2400" b="0" i="0" dirty="0">
                <a:solidFill>
                  <a:srgbClr val="151515"/>
                </a:solidFill>
                <a:effectLst/>
                <a:latin typeface="Red Hat Text"/>
              </a:rPr>
              <a:t>Lightweight directory access protocol (LDAP) is a protocol that helps users find data about organizations, persons, and more. LDAP has two main goals: to store data in the LDAP directory and authenticate users to access the directory. It also provides the communication language that applications require to send and receive information from directory services. A directory service provides access to </a:t>
            </a:r>
            <a:r>
              <a:rPr lang="en-US" sz="2400" b="0" i="1" dirty="0">
                <a:solidFill>
                  <a:srgbClr val="151515"/>
                </a:solidFill>
                <a:effectLst/>
                <a:latin typeface="Red Hat Text"/>
              </a:rPr>
              <a:t>where</a:t>
            </a:r>
            <a:r>
              <a:rPr lang="en-US" sz="2400" b="0" i="0" dirty="0">
                <a:solidFill>
                  <a:srgbClr val="151515"/>
                </a:solidFill>
                <a:effectLst/>
                <a:latin typeface="Red Hat Text"/>
              </a:rPr>
              <a:t> information on organizations, individuals, and other data is located within a network.</a:t>
            </a:r>
            <a:endParaRPr lang="en-US" sz="2400" dirty="0"/>
          </a:p>
        </p:txBody>
      </p:sp>
    </p:spTree>
    <p:extLst>
      <p:ext uri="{BB962C8B-B14F-4D97-AF65-F5344CB8AC3E}">
        <p14:creationId xmlns:p14="http://schemas.microsoft.com/office/powerpoint/2010/main" val="1537407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文本占位符 2">
            <a:extLst>
              <a:ext uri="{FF2B5EF4-FFF2-40B4-BE49-F238E27FC236}">
                <a16:creationId xmlns:a16="http://schemas.microsoft.com/office/drawing/2014/main" id="{42528B4F-3259-4A79-909A-781DE993BD2B}"/>
              </a:ext>
            </a:extLst>
          </p:cNvPr>
          <p:cNvSpPr txBox="1">
            <a:spLocks/>
          </p:cNvSpPr>
          <p:nvPr/>
        </p:nvSpPr>
        <p:spPr>
          <a:xfrm>
            <a:off x="617280" y="1925053"/>
            <a:ext cx="10812720" cy="41798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2400" b="0" i="0" dirty="0">
                <a:effectLst/>
                <a:latin typeface="Rubik"/>
              </a:rPr>
              <a:t>Here’s a step-by-step breakdown of the authentication process:</a:t>
            </a:r>
          </a:p>
          <a:p>
            <a:pPr algn="l">
              <a:buFont typeface="Arial" panose="020B0604020202020204" pitchFamily="34" charset="0"/>
              <a:buChar char="•"/>
            </a:pPr>
            <a:r>
              <a:rPr lang="en-US" sz="2400" b="0" i="0" dirty="0">
                <a:solidFill>
                  <a:srgbClr val="000000"/>
                </a:solidFill>
                <a:effectLst/>
                <a:latin typeface="Rubik"/>
              </a:rPr>
              <a:t>The client (an LDAP-ready system or application) sends a request to access information stored within an LDAP database.</a:t>
            </a:r>
          </a:p>
          <a:p>
            <a:pPr algn="l">
              <a:buFont typeface="Arial" panose="020B0604020202020204" pitchFamily="34" charset="0"/>
              <a:buChar char="•"/>
            </a:pPr>
            <a:r>
              <a:rPr lang="en-US" sz="2400" b="0" i="0" dirty="0">
                <a:solidFill>
                  <a:srgbClr val="000000"/>
                </a:solidFill>
                <a:effectLst/>
                <a:latin typeface="Rubik"/>
              </a:rPr>
              <a:t>The client provides their LDAP server user credentials (username and password).</a:t>
            </a:r>
          </a:p>
          <a:p>
            <a:pPr algn="l">
              <a:buFont typeface="Arial" panose="020B0604020202020204" pitchFamily="34" charset="0"/>
              <a:buChar char="•"/>
            </a:pPr>
            <a:r>
              <a:rPr lang="en-US" sz="2400" b="0" i="0" dirty="0">
                <a:solidFill>
                  <a:srgbClr val="000000"/>
                </a:solidFill>
                <a:effectLst/>
                <a:latin typeface="Rubik"/>
              </a:rPr>
              <a:t>The LDAP server cross-checks the user’s submitted credentials against the core user identity data stored in its LDAP database.</a:t>
            </a:r>
          </a:p>
          <a:p>
            <a:pPr algn="l">
              <a:buFont typeface="Arial" panose="020B0604020202020204" pitchFamily="34" charset="0"/>
              <a:buChar char="•"/>
            </a:pPr>
            <a:r>
              <a:rPr lang="en-US" sz="2400" b="0" i="0" dirty="0">
                <a:solidFill>
                  <a:srgbClr val="000000"/>
                </a:solidFill>
                <a:effectLst/>
                <a:latin typeface="Rubik"/>
              </a:rPr>
              <a:t>If the provided credentials match the stored core user identity, the client can access the requested information.</a:t>
            </a:r>
          </a:p>
          <a:p>
            <a:pPr algn="l">
              <a:buFont typeface="Arial" panose="020B0604020202020204" pitchFamily="34" charset="0"/>
              <a:buChar char="•"/>
            </a:pPr>
            <a:r>
              <a:rPr lang="en-US" sz="2400" b="0" i="0" dirty="0">
                <a:solidFill>
                  <a:srgbClr val="000000"/>
                </a:solidFill>
                <a:effectLst/>
                <a:latin typeface="Rubik"/>
              </a:rPr>
              <a:t>Incorrect credentials will lead to denied access to the LDAP database.</a:t>
            </a:r>
          </a:p>
          <a:p>
            <a:endParaRPr lang="en-US" altLang="zh-CN" sz="2400" dirty="0">
              <a:latin typeface="Huawei Sans" panose="020C0503030203020204" pitchFamily="34" charset="0"/>
            </a:endParaRPr>
          </a:p>
        </p:txBody>
      </p:sp>
      <p:sp>
        <p:nvSpPr>
          <p:cNvPr id="3" name="TextBox 2">
            <a:extLst>
              <a:ext uri="{FF2B5EF4-FFF2-40B4-BE49-F238E27FC236}">
                <a16:creationId xmlns:a16="http://schemas.microsoft.com/office/drawing/2014/main" id="{FADB4ABB-5BCC-471F-9CC1-257E3465E38E}"/>
              </a:ext>
            </a:extLst>
          </p:cNvPr>
          <p:cNvSpPr txBox="1"/>
          <p:nvPr/>
        </p:nvSpPr>
        <p:spPr>
          <a:xfrm>
            <a:off x="2596054" y="894729"/>
            <a:ext cx="5517931" cy="1015663"/>
          </a:xfrm>
          <a:prstGeom prst="rect">
            <a:avLst/>
          </a:prstGeom>
          <a:noFill/>
        </p:spPr>
        <p:txBody>
          <a:bodyPr wrap="square" rtlCol="0">
            <a:spAutoFit/>
          </a:bodyPr>
          <a:lstStyle/>
          <a:p>
            <a:pPr algn="l"/>
            <a:r>
              <a:rPr lang="en-US" sz="2000" b="1" i="0" dirty="0">
                <a:solidFill>
                  <a:schemeClr val="bg1"/>
                </a:solidFill>
                <a:effectLst/>
                <a:latin typeface="Rubik"/>
              </a:rPr>
              <a:t>What Is LDAP Authentication?</a:t>
            </a:r>
          </a:p>
          <a:p>
            <a:br>
              <a:rPr lang="en-US" sz="2000" dirty="0">
                <a:solidFill>
                  <a:schemeClr val="bg1"/>
                </a:solidFill>
              </a:rPr>
            </a:br>
            <a:endParaRPr lang="en-US" sz="2000" dirty="0">
              <a:solidFill>
                <a:schemeClr val="bg1"/>
              </a:solidFill>
            </a:endParaRPr>
          </a:p>
        </p:txBody>
      </p:sp>
    </p:spTree>
    <p:extLst>
      <p:ext uri="{BB962C8B-B14F-4D97-AF65-F5344CB8AC3E}">
        <p14:creationId xmlns:p14="http://schemas.microsoft.com/office/powerpoint/2010/main" val="2062058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74A0A17A-02F3-41B5-B021-FCF4B2EABC71}"/>
              </a:ext>
            </a:extLst>
          </p:cNvPr>
          <p:cNvSpPr txBox="1"/>
          <p:nvPr/>
        </p:nvSpPr>
        <p:spPr>
          <a:xfrm>
            <a:off x="617280" y="2348714"/>
            <a:ext cx="10812720" cy="2677656"/>
          </a:xfrm>
          <a:prstGeom prst="rect">
            <a:avLst/>
          </a:prstGeom>
          <a:noFill/>
        </p:spPr>
        <p:txBody>
          <a:bodyPr wrap="square">
            <a:spAutoFit/>
          </a:bodyPr>
          <a:lstStyle/>
          <a:p>
            <a:r>
              <a:rPr lang="en-US" sz="2400" b="0" u="none" dirty="0">
                <a:latin typeface="Huawei Sans" panose="020C0503030203020204" pitchFamily="34" charset="0"/>
              </a:rPr>
              <a:t>Kerberos is </a:t>
            </a:r>
            <a:r>
              <a:rPr lang="en-US" sz="2400" dirty="0">
                <a:latin typeface="Huawei Sans" panose="020C0503030203020204" pitchFamily="34" charset="0"/>
              </a:rPr>
              <a:t>a </a:t>
            </a:r>
            <a:r>
              <a:rPr lang="en-US" sz="2400" dirty="0">
                <a:latin typeface="Huawei Sans" panose="020C0503030203020204" pitchFamily="34" charset="0"/>
                <a:hlinkClick r:id="rId3" tooltip="Computer network">
                  <a:extLst>
                    <a:ext uri="{A12FA001-AC4F-418D-AE19-62706E023703}">
                      <ahyp:hlinkClr xmlns:ahyp="http://schemas.microsoft.com/office/drawing/2018/hyperlinkcolor" val="tx"/>
                    </a:ext>
                  </a:extLst>
                </a:hlinkClick>
              </a:rPr>
              <a:t>computer-network</a:t>
            </a:r>
            <a:r>
              <a:rPr lang="en-US" sz="2400" dirty="0">
                <a:latin typeface="Huawei Sans" panose="020C0503030203020204" pitchFamily="34" charset="0"/>
              </a:rPr>
              <a:t> </a:t>
            </a:r>
            <a:r>
              <a:rPr lang="en-US" sz="2400" dirty="0">
                <a:latin typeface="Huawei Sans" panose="020C0503030203020204" pitchFamily="34" charset="0"/>
                <a:hlinkClick r:id="rId4" tooltip="Authentication">
                  <a:extLst>
                    <a:ext uri="{A12FA001-AC4F-418D-AE19-62706E023703}">
                      <ahyp:hlinkClr xmlns:ahyp="http://schemas.microsoft.com/office/drawing/2018/hyperlinkcolor" val="tx"/>
                    </a:ext>
                  </a:extLst>
                </a:hlinkClick>
              </a:rPr>
              <a:t>authentication</a:t>
            </a:r>
            <a:r>
              <a:rPr lang="en-US" sz="2400" dirty="0">
                <a:latin typeface="Huawei Sans" panose="020C0503030203020204" pitchFamily="34" charset="0"/>
              </a:rPr>
              <a:t> </a:t>
            </a:r>
            <a:r>
              <a:rPr lang="en-US" sz="2400" dirty="0">
                <a:latin typeface="Huawei Sans" panose="020C0503030203020204" pitchFamily="34" charset="0"/>
                <a:hlinkClick r:id="rId5" tooltip="Cryptographic protocol">
                  <a:extLst>
                    <a:ext uri="{A12FA001-AC4F-418D-AE19-62706E023703}">
                      <ahyp:hlinkClr xmlns:ahyp="http://schemas.microsoft.com/office/drawing/2018/hyperlinkcolor" val="tx"/>
                    </a:ext>
                  </a:extLst>
                </a:hlinkClick>
              </a:rPr>
              <a:t>protocol</a:t>
            </a:r>
            <a:r>
              <a:rPr lang="en-US" sz="2400" dirty="0">
                <a:latin typeface="Huawei Sans" panose="020C0503030203020204" pitchFamily="34" charset="0"/>
              </a:rPr>
              <a:t> that works on the basis of tickets to allow </a:t>
            </a:r>
            <a:r>
              <a:rPr lang="en-US" sz="2400" dirty="0">
                <a:latin typeface="Huawei Sans" panose="020C0503030203020204" pitchFamily="34" charset="0"/>
                <a:hlinkClick r:id="rId6" tooltip="Node (networking)">
                  <a:extLst>
                    <a:ext uri="{A12FA001-AC4F-418D-AE19-62706E023703}">
                      <ahyp:hlinkClr xmlns:ahyp="http://schemas.microsoft.com/office/drawing/2018/hyperlinkcolor" val="tx"/>
                    </a:ext>
                  </a:extLst>
                </a:hlinkClick>
              </a:rPr>
              <a:t>nodes</a:t>
            </a:r>
            <a:r>
              <a:rPr lang="en-US" sz="2400" dirty="0">
                <a:latin typeface="Huawei Sans" panose="020C0503030203020204" pitchFamily="34" charset="0"/>
              </a:rPr>
              <a:t> communicating over a non-secure network to prove their identity to one another in a secure manner.</a:t>
            </a:r>
            <a:r>
              <a:rPr lang="en-US" sz="2400" b="0" i="0" dirty="0">
                <a:solidFill>
                  <a:srgbClr val="273239"/>
                </a:solidFill>
                <a:effectLst/>
                <a:latin typeface="Nunito" pitchFamily="2" charset="0"/>
              </a:rPr>
              <a:t> </a:t>
            </a:r>
            <a:r>
              <a:rPr lang="en-US" sz="2400" dirty="0">
                <a:latin typeface="Huawei Sans" panose="020C0503030203020204" pitchFamily="34" charset="0"/>
              </a:rPr>
              <a:t>provides a centralized authentication server whose function is to authenticate users to servers and servers to users. In Kerberos Authentication server and database is used for client authentication. Kerberos runs as a third-party trusted server known as the Key Distribution Center (KDC). Each user and service on the network is a principal. </a:t>
            </a:r>
          </a:p>
        </p:txBody>
      </p:sp>
    </p:spTree>
    <p:extLst>
      <p:ext uri="{BB962C8B-B14F-4D97-AF65-F5344CB8AC3E}">
        <p14:creationId xmlns:p14="http://schemas.microsoft.com/office/powerpoint/2010/main" val="842599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Font typeface="Arial" panose="020B0604020202020204" pitchFamily="34" charset="0"/>
              <a:buChar char="•"/>
            </a:pPr>
            <a:r>
              <a:rPr lang="en-US" b="1" i="0" dirty="0">
                <a:solidFill>
                  <a:srgbClr val="273239"/>
                </a:solidFill>
                <a:effectLst/>
                <a:latin typeface="Nunito" pitchFamily="2" charset="0"/>
              </a:rPr>
              <a:t>User Authentication</a:t>
            </a:r>
            <a:r>
              <a:rPr lang="en-US" b="0" i="0" dirty="0">
                <a:solidFill>
                  <a:srgbClr val="273239"/>
                </a:solidFill>
                <a:effectLst/>
                <a:latin typeface="Nunito" pitchFamily="2" charset="0"/>
              </a:rPr>
              <a:t>: User Authentication is one of the main applications of Kerberos. Users only have to input their username and password once with Kerberos to gain access to the network. The Kerberos server subsequently receives the encrypted authentication data and issues a ticket granting ticket (TGT).</a:t>
            </a:r>
          </a:p>
          <a:p>
            <a:pPr algn="l" fontAlgn="base">
              <a:buFont typeface="Arial" panose="020B0604020202020204" pitchFamily="34" charset="0"/>
              <a:buChar char="•"/>
            </a:pPr>
            <a:r>
              <a:rPr lang="en-US" b="1" i="0" dirty="0">
                <a:solidFill>
                  <a:srgbClr val="273239"/>
                </a:solidFill>
                <a:effectLst/>
                <a:latin typeface="Nunito" pitchFamily="2" charset="0"/>
              </a:rPr>
              <a:t>Single Sign-On (SSO)</a:t>
            </a:r>
            <a:r>
              <a:rPr lang="en-US" b="0" i="0" dirty="0">
                <a:solidFill>
                  <a:srgbClr val="273239"/>
                </a:solidFill>
                <a:effectLst/>
                <a:latin typeface="Nunito" pitchFamily="2" charset="0"/>
              </a:rPr>
              <a:t>: Kerberos offers a Single Sign-On (SSO) solution that enables users to log in once to access a variety of network resources. A user can access any network resource they have been authorized to use after being authenticated by the Kerberos server without having to provide their credentials again. </a:t>
            </a:r>
          </a:p>
          <a:p>
            <a:pPr algn="l" fontAlgn="base">
              <a:buFont typeface="Arial" panose="020B0604020202020204" pitchFamily="34" charset="0"/>
              <a:buChar char="•"/>
            </a:pPr>
            <a:r>
              <a:rPr lang="en-US" b="1" i="0" dirty="0">
                <a:solidFill>
                  <a:srgbClr val="273239"/>
                </a:solidFill>
                <a:effectLst/>
                <a:latin typeface="Nunito" pitchFamily="2" charset="0"/>
              </a:rPr>
              <a:t>Authorization</a:t>
            </a:r>
            <a:r>
              <a:rPr lang="en-US" b="0" i="0" dirty="0">
                <a:solidFill>
                  <a:srgbClr val="273239"/>
                </a:solidFill>
                <a:effectLst/>
                <a:latin typeface="Nunito" pitchFamily="2" charset="0"/>
              </a:rPr>
              <a:t>: Kerberos also offers a system for authorization in addition to authentication. After being authenticated, a user can submit service tickets for certain network resources. Users can access just the resources they have been given permission to use thanks to information about their privileges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74A0A17A-02F3-41B5-B021-FCF4B2EABC71}"/>
              </a:ext>
            </a:extLst>
          </p:cNvPr>
          <p:cNvSpPr txBox="1"/>
          <p:nvPr/>
        </p:nvSpPr>
        <p:spPr>
          <a:xfrm>
            <a:off x="617280" y="2348714"/>
            <a:ext cx="10812720" cy="461665"/>
          </a:xfrm>
          <a:prstGeom prst="rect">
            <a:avLst/>
          </a:prstGeom>
          <a:noFill/>
        </p:spPr>
        <p:txBody>
          <a:bodyPr wrap="square">
            <a:spAutoFit/>
          </a:bodyPr>
          <a:lstStyle/>
          <a:p>
            <a:endParaRPr lang="en-US" sz="2400" dirty="0">
              <a:latin typeface="Huawei Sans" panose="020C0503030203020204" pitchFamily="34" charset="0"/>
            </a:endParaRPr>
          </a:p>
        </p:txBody>
      </p:sp>
      <p:sp>
        <p:nvSpPr>
          <p:cNvPr id="3" name="TextBox 2">
            <a:extLst>
              <a:ext uri="{FF2B5EF4-FFF2-40B4-BE49-F238E27FC236}">
                <a16:creationId xmlns:a16="http://schemas.microsoft.com/office/drawing/2014/main" id="{068286AA-F656-4753-8719-2C3235F76C62}"/>
              </a:ext>
            </a:extLst>
          </p:cNvPr>
          <p:cNvSpPr txBox="1"/>
          <p:nvPr/>
        </p:nvSpPr>
        <p:spPr>
          <a:xfrm>
            <a:off x="2448910" y="802093"/>
            <a:ext cx="2606566" cy="646331"/>
          </a:xfrm>
          <a:prstGeom prst="rect">
            <a:avLst/>
          </a:prstGeom>
          <a:noFill/>
        </p:spPr>
        <p:txBody>
          <a:bodyPr wrap="square" rtlCol="0">
            <a:spAutoFit/>
          </a:bodyPr>
          <a:lstStyle/>
          <a:p>
            <a:r>
              <a:rPr lang="en-US" b="1" i="0" dirty="0">
                <a:solidFill>
                  <a:schemeClr val="bg1"/>
                </a:solidFill>
                <a:effectLst/>
                <a:latin typeface="Nunito" pitchFamily="2" charset="0"/>
              </a:rPr>
              <a:t>Applications</a:t>
            </a:r>
          </a:p>
          <a:p>
            <a:endParaRPr lang="en-US" dirty="0">
              <a:solidFill>
                <a:schemeClr val="bg1"/>
              </a:solidFill>
            </a:endParaRPr>
          </a:p>
        </p:txBody>
      </p:sp>
    </p:spTree>
    <p:extLst>
      <p:ext uri="{BB962C8B-B14F-4D97-AF65-F5344CB8AC3E}">
        <p14:creationId xmlns:p14="http://schemas.microsoft.com/office/powerpoint/2010/main" val="3959071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ACFF4AF3-D689-481D-AFBA-E97282137303}"/>
              </a:ext>
            </a:extLst>
          </p:cNvPr>
          <p:cNvSpPr txBox="1"/>
          <p:nvPr/>
        </p:nvSpPr>
        <p:spPr>
          <a:xfrm>
            <a:off x="617280" y="2140349"/>
            <a:ext cx="10957440" cy="2677656"/>
          </a:xfrm>
          <a:prstGeom prst="rect">
            <a:avLst/>
          </a:prstGeom>
          <a:noFill/>
        </p:spPr>
        <p:txBody>
          <a:bodyPr wrap="square">
            <a:spAutoFit/>
          </a:bodyPr>
          <a:lstStyle/>
          <a:p>
            <a:r>
              <a:rPr lang="en-US" sz="2400" b="0" u="none" dirty="0">
                <a:latin typeface="Huawei Sans" panose="020C0503030203020204" pitchFamily="34" charset="0"/>
              </a:rPr>
              <a:t>Huawei big data platform uses KrbServers to provide Kerberos functions for all components. To manage access control permissions on data and resources in a cluster, it is recommended that the cluster be installed in security mode. In security mode, a client application must be authenticated and a secure session must be established before the application can access resources in the cluster. MRS uses KrbServers to provide Kerberos authentication for all components, implementing a reliable authentication mechanism.</a:t>
            </a:r>
          </a:p>
        </p:txBody>
      </p:sp>
    </p:spTree>
    <p:extLst>
      <p:ext uri="{BB962C8B-B14F-4D97-AF65-F5344CB8AC3E}">
        <p14:creationId xmlns:p14="http://schemas.microsoft.com/office/powerpoint/2010/main" val="1180577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标题 1">
            <a:extLst>
              <a:ext uri="{FF2B5EF4-FFF2-40B4-BE49-F238E27FC236}">
                <a16:creationId xmlns:a16="http://schemas.microsoft.com/office/drawing/2014/main" id="{2981FA6E-12D4-48BF-A85A-A4E7C27D6945}"/>
              </a:ext>
            </a:extLst>
          </p:cNvPr>
          <p:cNvSpPr txBox="1">
            <a:spLocks/>
          </p:cNvSpPr>
          <p:nvPr/>
        </p:nvSpPr>
        <p:spPr>
          <a:xfrm>
            <a:off x="2381060" y="1052891"/>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chemeClr val="bg1"/>
                </a:solidFill>
                <a:latin typeface="Huawei Sans" panose="020C0503030203020204" pitchFamily="34" charset="0"/>
              </a:rPr>
              <a:t>Enhanced Open-Source LDAP+Kerberos Features</a:t>
            </a:r>
            <a:endParaRPr lang="en-US" altLang="zh-CN" sz="2800" dirty="0">
              <a:solidFill>
                <a:schemeClr val="bg1"/>
              </a:solidFill>
              <a:latin typeface="Huawei Sans" panose="020C0503030203020204" pitchFamily="34" charset="0"/>
            </a:endParaRPr>
          </a:p>
        </p:txBody>
      </p:sp>
      <p:sp>
        <p:nvSpPr>
          <p:cNvPr id="11" name="TextBox 10">
            <a:extLst>
              <a:ext uri="{FF2B5EF4-FFF2-40B4-BE49-F238E27FC236}">
                <a16:creationId xmlns:a16="http://schemas.microsoft.com/office/drawing/2014/main" id="{BC5E1436-9C5A-472E-98C7-6849CA0D79A3}"/>
              </a:ext>
            </a:extLst>
          </p:cNvPr>
          <p:cNvSpPr txBox="1"/>
          <p:nvPr/>
        </p:nvSpPr>
        <p:spPr>
          <a:xfrm>
            <a:off x="1283368" y="2156086"/>
            <a:ext cx="9368589" cy="2739211"/>
          </a:xfrm>
          <a:prstGeom prst="rect">
            <a:avLst/>
          </a:prstGeom>
          <a:noFill/>
        </p:spPr>
        <p:txBody>
          <a:bodyPr wrap="square">
            <a:spAutoFit/>
          </a:bodyPr>
          <a:lstStyle/>
          <a:p>
            <a:r>
              <a:rPr lang="en-US" sz="2800" b="0" u="none" dirty="0">
                <a:latin typeface="Huawei Sans" panose="020C0503030203020204" pitchFamily="34" charset="0"/>
              </a:rPr>
              <a:t>Service Authentication in the Cluster</a:t>
            </a:r>
            <a:endParaRPr lang="en-US" altLang="zh-CN" sz="2800" dirty="0">
              <a:latin typeface="Huawei Sans" panose="020C0503030203020204" pitchFamily="34" charset="0"/>
            </a:endParaRPr>
          </a:p>
          <a:p>
            <a:pPr lvl="1"/>
            <a:r>
              <a:rPr lang="en-US" sz="2400" b="0" u="none" dirty="0">
                <a:latin typeface="Huawei Sans" panose="020C0503030203020204" pitchFamily="34" charset="0"/>
              </a:rPr>
              <a:t>In an MRS cluster in security mode, mutual access between services is implemented based on the Kerberos security architecture. When a service (such as HDFS) in the cluster is set to start, the corresponding </a:t>
            </a:r>
            <a:r>
              <a:rPr lang="en-US" sz="2400" b="0" u="none" dirty="0" err="1">
                <a:latin typeface="Huawei Sans" panose="020C0503030203020204" pitchFamily="34" charset="0"/>
              </a:rPr>
              <a:t>sessionkey</a:t>
            </a:r>
            <a:r>
              <a:rPr lang="en-US" sz="2400" b="0" u="none" dirty="0">
                <a:latin typeface="Huawei Sans" panose="020C0503030203020204" pitchFamily="34" charset="0"/>
              </a:rPr>
              <a:t> is obtained from Kerberos. If another service (such as Yarn) needs to access HDFS to add, delete, modify, or query data in HDFS, the corresponding TGT and ST must be obtained for secure access.</a:t>
            </a:r>
            <a:endParaRPr lang="en-US" altLang="zh-CN" sz="2400" dirty="0">
              <a:latin typeface="Huawei Sans" panose="020C0503030203020204" pitchFamily="34" charset="0"/>
            </a:endParaRPr>
          </a:p>
        </p:txBody>
      </p:sp>
    </p:spTree>
    <p:extLst>
      <p:ext uri="{BB962C8B-B14F-4D97-AF65-F5344CB8AC3E}">
        <p14:creationId xmlns:p14="http://schemas.microsoft.com/office/powerpoint/2010/main" val="3639194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2754F880-EA5F-4934-AAEB-A9771130AB29}"/>
              </a:ext>
            </a:extLst>
          </p:cNvPr>
          <p:cNvSpPr txBox="1"/>
          <p:nvPr/>
        </p:nvSpPr>
        <p:spPr>
          <a:xfrm>
            <a:off x="1178941" y="2054827"/>
            <a:ext cx="7833360" cy="2985433"/>
          </a:xfrm>
          <a:prstGeom prst="rect">
            <a:avLst/>
          </a:prstGeom>
          <a:noFill/>
        </p:spPr>
        <p:txBody>
          <a:bodyPr wrap="square">
            <a:spAutoFit/>
          </a:bodyPr>
          <a:lstStyle/>
          <a:p>
            <a:r>
              <a:rPr lang="en-US" sz="2400" b="0" u="none" dirty="0">
                <a:latin typeface="Huawei Sans" panose="020C0503030203020204" pitchFamily="34" charset="0"/>
              </a:rPr>
              <a:t> Application Development Authentication</a:t>
            </a:r>
            <a:endParaRPr lang="en-US" altLang="zh-CN" sz="2400" dirty="0">
              <a:latin typeface="Huawei Sans" panose="020C0503030203020204" pitchFamily="34" charset="0"/>
            </a:endParaRPr>
          </a:p>
          <a:p>
            <a:pPr lvl="1"/>
            <a:r>
              <a:rPr lang="en-US" sz="2000" b="0" u="none" dirty="0">
                <a:latin typeface="Huawei Sans" panose="020C0503030203020204" pitchFamily="34" charset="0"/>
              </a:rPr>
              <a:t>MRS components provide application development interfaces for customers </a:t>
            </a:r>
            <a:r>
              <a:rPr lang="en-US" sz="2000" dirty="0"/>
              <a:t>and</a:t>
            </a:r>
            <a:r>
              <a:rPr lang="en-US" sz="2000" b="0" u="none" dirty="0">
                <a:latin typeface="Huawei Sans" panose="020C0503030203020204" pitchFamily="34" charset="0"/>
              </a:rPr>
              <a:t> upper-layer service product clusters. During application development, a cluster in security mode provides specified application development authentication interfaces to implement application security authentication and access.</a:t>
            </a:r>
            <a:endParaRPr lang="en-US" altLang="zh-CN" sz="2000" dirty="0">
              <a:latin typeface="Huawei Sans" panose="020C0503030203020204" pitchFamily="34" charset="0"/>
            </a:endParaRPr>
          </a:p>
          <a:p>
            <a:r>
              <a:rPr lang="en-US" sz="2400" b="0" u="none" dirty="0">
                <a:latin typeface="Huawei Sans" panose="020C0503030203020204" pitchFamily="34" charset="0"/>
              </a:rPr>
              <a:t>Cross-Manager Mutual Trust</a:t>
            </a:r>
            <a:endParaRPr lang="en-US" altLang="zh-CN" sz="2400" dirty="0">
              <a:latin typeface="Huawei Sans" panose="020C0503030203020204" pitchFamily="34" charset="0"/>
            </a:endParaRPr>
          </a:p>
          <a:p>
            <a:pPr lvl="1"/>
            <a:r>
              <a:rPr lang="en-US" sz="2000" b="0" u="none" dirty="0">
                <a:latin typeface="Huawei Sans" panose="020C0503030203020204" pitchFamily="34" charset="0"/>
              </a:rPr>
              <a:t>MRS provides the mutual trust function between two Managers to implement data read and write operations between them.</a:t>
            </a:r>
          </a:p>
        </p:txBody>
      </p:sp>
    </p:spTree>
    <p:extLst>
      <p:ext uri="{BB962C8B-B14F-4D97-AF65-F5344CB8AC3E}">
        <p14:creationId xmlns:p14="http://schemas.microsoft.com/office/powerpoint/2010/main" val="1484457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19028" y="88082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2550185"/>
          </a:xfrm>
          <a:prstGeom prst="rect">
            <a:avLst/>
          </a:prstGeom>
        </p:spPr>
        <p:txBody>
          <a:bodyPr wrap="square">
            <a:spAutoFit/>
          </a:bodyPr>
          <a:lstStyle/>
          <a:p>
            <a:r>
              <a:rPr lang="en-US" sz="2000" dirty="0">
                <a:solidFill>
                  <a:schemeClr val="bg1">
                    <a:lumMod val="50000"/>
                  </a:schemeClr>
                </a:solidFill>
                <a:latin typeface="Huawei Sans" panose="020C0503030203020204" pitchFamily="34" charset="0"/>
                <a:cs typeface="+mn-ea"/>
              </a:rPr>
              <a:t>Overview of MRS</a:t>
            </a:r>
            <a:endParaRPr lang="en-US" altLang="zh-CN" sz="2000" dirty="0">
              <a:solidFill>
                <a:schemeClr val="bg1">
                  <a:lumMod val="50000"/>
                </a:schemeClr>
              </a:solidFill>
              <a:latin typeface="Huawei Sans" panose="020C0503030203020204" pitchFamily="34" charset="0"/>
              <a:cs typeface="+mn-ea"/>
            </a:endParaRPr>
          </a:p>
          <a:p>
            <a:r>
              <a:rPr lang="en-US" sz="2000" dirty="0">
                <a:solidFill>
                  <a:schemeClr val="bg1">
                    <a:lumMod val="50000"/>
                  </a:schemeClr>
                </a:solidFill>
                <a:latin typeface="Huawei Sans" panose="020C0503030203020204" pitchFamily="34" charset="0"/>
                <a:cs typeface="+mn-ea"/>
              </a:rPr>
              <a:t>MRS Components</a:t>
            </a:r>
            <a:endParaRPr lang="ar-EG" sz="2000" dirty="0">
              <a:solidFill>
                <a:schemeClr val="bg1">
                  <a:lumMod val="50000"/>
                </a:schemeClr>
              </a:solidFill>
              <a:latin typeface="Huawei Sans" panose="020C0503030203020204" pitchFamily="34" charset="0"/>
              <a:cs typeface="+mn-ea"/>
            </a:endParaRPr>
          </a:p>
          <a:p>
            <a:r>
              <a:rPr lang="en-US" sz="2000" b="1" dirty="0">
                <a:latin typeface="Huawei Sans" panose="020C0503030203020204" pitchFamily="34" charset="0"/>
                <a:cs typeface="+mn-ea"/>
              </a:rPr>
              <a:t>Huawei DataArts Studio</a:t>
            </a:r>
            <a:endParaRPr lang="ar-EG" sz="2000" b="1" dirty="0">
              <a:latin typeface="Huawei Sans" panose="020C0503030203020204" pitchFamily="34" charset="0"/>
              <a:cs typeface="+mn-ea"/>
            </a:endParaRPr>
          </a:p>
          <a:p>
            <a:r>
              <a:rPr lang="en-US" sz="2000" b="1" u="none" dirty="0">
                <a:latin typeface="Huawei Sans" panose="020C0503030203020204" pitchFamily="34" charset="0"/>
              </a:rPr>
              <a:t>Data Governance</a:t>
            </a:r>
            <a:endParaRPr lang="en-US" altLang="zh-CN" sz="2000" b="1" dirty="0">
              <a:latin typeface="Huawei Sans" panose="020C0503030203020204" pitchFamily="34" charset="0"/>
            </a:endParaRPr>
          </a:p>
          <a:p>
            <a:r>
              <a:rPr lang="en-US" sz="2000" b="0" u="none" dirty="0">
                <a:solidFill>
                  <a:schemeClr val="bg1">
                    <a:lumMod val="50000"/>
                  </a:schemeClr>
                </a:solidFill>
                <a:latin typeface="Huawei Sans" panose="020C0503030203020204" pitchFamily="34" charset="0"/>
              </a:rPr>
              <a:t>Huawei DataArts Studio</a:t>
            </a:r>
            <a:endParaRPr lang="en-US" altLang="zh-CN" sz="2000" dirty="0">
              <a:solidFill>
                <a:schemeClr val="bg1">
                  <a:lumMod val="50000"/>
                </a:schemeClr>
              </a:solidFill>
              <a:latin typeface="Huawei Sans" panose="020C0503030203020204" pitchFamily="34" charset="0"/>
            </a:endParaRPr>
          </a:p>
          <a:p>
            <a:endParaRPr lang="en-US" sz="2000" b="1" dirty="0">
              <a:latin typeface="Huawei Sans" panose="020C0503030203020204" pitchFamily="34" charset="0"/>
              <a:cs typeface="+mn-ea"/>
            </a:endParaRPr>
          </a:p>
          <a:p>
            <a:endParaRPr lang="en-US" altLang="zh-CN" sz="2000" dirty="0">
              <a:solidFill>
                <a:schemeClr val="bg1">
                  <a:lumMod val="50000"/>
                </a:schemeClr>
              </a:solidFill>
              <a:latin typeface="Huawei Sans" panose="020C0503030203020204" pitchFamily="34" charset="0"/>
              <a:cs typeface="+mn-ea"/>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9521246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F99B565-6247-424C-80C1-E7A9290684B8}"/>
              </a:ext>
            </a:extLst>
          </p:cNvPr>
          <p:cNvPicPr>
            <a:picLocks noChangeAspect="1"/>
          </p:cNvPicPr>
          <p:nvPr/>
        </p:nvPicPr>
        <p:blipFill>
          <a:blip r:embed="rId3"/>
          <a:stretch>
            <a:fillRect/>
          </a:stretch>
        </p:blipFill>
        <p:spPr>
          <a:xfrm>
            <a:off x="1250709" y="1876062"/>
            <a:ext cx="9740379" cy="3948665"/>
          </a:xfrm>
          <a:prstGeom prst="rect">
            <a:avLst/>
          </a:prstGeom>
        </p:spPr>
      </p:pic>
    </p:spTree>
    <p:extLst>
      <p:ext uri="{BB962C8B-B14F-4D97-AF65-F5344CB8AC3E}">
        <p14:creationId xmlns:p14="http://schemas.microsoft.com/office/powerpoint/2010/main" val="1193609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58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标题 1">
            <a:extLst>
              <a:ext uri="{FF2B5EF4-FFF2-40B4-BE49-F238E27FC236}">
                <a16:creationId xmlns:a16="http://schemas.microsoft.com/office/drawing/2014/main" id="{8DED674A-3F5D-4A60-A5C6-176E664E1401}"/>
              </a:ext>
            </a:extLst>
          </p:cNvPr>
          <p:cNvSpPr txBox="1">
            <a:spLocks/>
          </p:cNvSpPr>
          <p:nvPr/>
        </p:nvSpPr>
        <p:spPr>
          <a:xfrm>
            <a:off x="2381060" y="1044515"/>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chemeClr val="bg1"/>
                </a:solidFill>
                <a:latin typeface="Huawei Sans" panose="020C0503030203020204" pitchFamily="34" charset="0"/>
              </a:rPr>
              <a:t>Data Governance</a:t>
            </a:r>
            <a:endParaRPr lang="en-US" altLang="zh-CN" sz="2800" dirty="0">
              <a:solidFill>
                <a:schemeClr val="bg1"/>
              </a:solidFill>
              <a:latin typeface="Huawei Sans" panose="020C0503030203020204" pitchFamily="34" charset="0"/>
            </a:endParaRPr>
          </a:p>
        </p:txBody>
      </p:sp>
      <p:sp>
        <p:nvSpPr>
          <p:cNvPr id="11" name="TextBox 10">
            <a:extLst>
              <a:ext uri="{FF2B5EF4-FFF2-40B4-BE49-F238E27FC236}">
                <a16:creationId xmlns:a16="http://schemas.microsoft.com/office/drawing/2014/main" id="{DD6A9703-BFC3-4374-BA75-721FC53598C4}"/>
              </a:ext>
            </a:extLst>
          </p:cNvPr>
          <p:cNvSpPr txBox="1"/>
          <p:nvPr/>
        </p:nvSpPr>
        <p:spPr>
          <a:xfrm>
            <a:off x="853440" y="2274838"/>
            <a:ext cx="9863328" cy="2677656"/>
          </a:xfrm>
          <a:prstGeom prst="rect">
            <a:avLst/>
          </a:prstGeom>
          <a:noFill/>
        </p:spPr>
        <p:txBody>
          <a:bodyPr wrap="square">
            <a:spAutoFit/>
          </a:bodyPr>
          <a:lstStyle/>
          <a:p>
            <a:r>
              <a:rPr lang="en-US" altLang="zh-CN" sz="2400" dirty="0"/>
              <a:t>The discipline of data governance treats data as enterprise assets and utilizes, protects, and optimizes those assets to maximize its value. This is done through the orchestration of people, processes, technologies, and policies within an enterprise.</a:t>
            </a:r>
          </a:p>
          <a:p>
            <a:r>
              <a:rPr lang="en-US" altLang="zh-CN" sz="2400" dirty="0"/>
              <a:t>Data governance aims to gain more value from data. It lays the foundation for enterprises to achieve their digital strategies. It is a management system consisting of organizations, regulations, processes, and tools.</a:t>
            </a:r>
          </a:p>
        </p:txBody>
      </p:sp>
    </p:spTree>
    <p:extLst>
      <p:ext uri="{BB962C8B-B14F-4D97-AF65-F5344CB8AC3E}">
        <p14:creationId xmlns:p14="http://schemas.microsoft.com/office/powerpoint/2010/main" val="3751736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58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标题 1">
            <a:extLst>
              <a:ext uri="{FF2B5EF4-FFF2-40B4-BE49-F238E27FC236}">
                <a16:creationId xmlns:a16="http://schemas.microsoft.com/office/drawing/2014/main" id="{5E31229D-CEA9-4673-AB22-D656DE5F3384}"/>
              </a:ext>
            </a:extLst>
          </p:cNvPr>
          <p:cNvSpPr txBox="1">
            <a:spLocks/>
          </p:cNvSpPr>
          <p:nvPr/>
        </p:nvSpPr>
        <p:spPr>
          <a:xfrm>
            <a:off x="2381060" y="949232"/>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dirty="0">
                <a:solidFill>
                  <a:schemeClr val="bg1"/>
                </a:solidFill>
                <a:latin typeface="Huawei Sans" panose="020C0503030203020204" pitchFamily="34" charset="0"/>
              </a:rPr>
              <a:t>Benefits of Data Governance</a:t>
            </a:r>
            <a:endParaRPr lang="en-US" altLang="zh-CN" sz="3200" dirty="0">
              <a:solidFill>
                <a:schemeClr val="bg1"/>
              </a:solidFill>
              <a:latin typeface="Huawei Sans" panose="020C0503030203020204" pitchFamily="34" charset="0"/>
            </a:endParaRPr>
          </a:p>
        </p:txBody>
      </p:sp>
      <p:graphicFrame>
        <p:nvGraphicFramePr>
          <p:cNvPr id="11" name="图示 3">
            <a:extLst>
              <a:ext uri="{FF2B5EF4-FFF2-40B4-BE49-F238E27FC236}">
                <a16:creationId xmlns:a16="http://schemas.microsoft.com/office/drawing/2014/main" id="{D35829AE-3709-4FA2-9064-2CCB095B4E03}"/>
              </a:ext>
            </a:extLst>
          </p:cNvPr>
          <p:cNvGraphicFramePr/>
          <p:nvPr>
            <p:extLst>
              <p:ext uri="{D42A27DB-BD31-4B8C-83A1-F6EECF244321}">
                <p14:modId xmlns:p14="http://schemas.microsoft.com/office/powerpoint/2010/main" val="1168474815"/>
              </p:ext>
            </p:extLst>
          </p:nvPr>
        </p:nvGraphicFramePr>
        <p:xfrm>
          <a:off x="1243583" y="1940906"/>
          <a:ext cx="9537193" cy="39866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44305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04454" y="89911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2550185"/>
          </a:xfrm>
          <a:prstGeom prst="rect">
            <a:avLst/>
          </a:prstGeom>
        </p:spPr>
        <p:txBody>
          <a:bodyPr wrap="square">
            <a:spAutoFit/>
          </a:bodyPr>
          <a:lstStyle/>
          <a:p>
            <a:r>
              <a:rPr lang="en-US" sz="2000" dirty="0">
                <a:solidFill>
                  <a:schemeClr val="bg1">
                    <a:lumMod val="50000"/>
                  </a:schemeClr>
                </a:solidFill>
                <a:latin typeface="Huawei Sans" panose="020C0503030203020204" pitchFamily="34" charset="0"/>
                <a:cs typeface="+mn-ea"/>
              </a:rPr>
              <a:t>Overview of MRS</a:t>
            </a:r>
            <a:endParaRPr lang="en-US" altLang="zh-CN" sz="2000" dirty="0">
              <a:solidFill>
                <a:schemeClr val="bg1">
                  <a:lumMod val="50000"/>
                </a:schemeClr>
              </a:solidFill>
              <a:latin typeface="Huawei Sans" panose="020C0503030203020204" pitchFamily="34" charset="0"/>
              <a:cs typeface="+mn-ea"/>
            </a:endParaRPr>
          </a:p>
          <a:p>
            <a:r>
              <a:rPr lang="en-US" sz="2000" dirty="0">
                <a:solidFill>
                  <a:schemeClr val="bg1">
                    <a:lumMod val="50000"/>
                  </a:schemeClr>
                </a:solidFill>
                <a:latin typeface="Huawei Sans" panose="020C0503030203020204" pitchFamily="34" charset="0"/>
                <a:cs typeface="+mn-ea"/>
              </a:rPr>
              <a:t>MRS Components</a:t>
            </a:r>
            <a:endParaRPr lang="ar-EG" sz="2000" dirty="0">
              <a:solidFill>
                <a:schemeClr val="bg1">
                  <a:lumMod val="50000"/>
                </a:schemeClr>
              </a:solidFill>
              <a:latin typeface="Huawei Sans" panose="020C0503030203020204" pitchFamily="34" charset="0"/>
              <a:cs typeface="+mn-ea"/>
            </a:endParaRPr>
          </a:p>
          <a:p>
            <a:r>
              <a:rPr lang="en-US" sz="2000" b="1" dirty="0">
                <a:latin typeface="Huawei Sans" panose="020C0503030203020204" pitchFamily="34" charset="0"/>
                <a:cs typeface="+mn-ea"/>
              </a:rPr>
              <a:t>Huawei DataArts Studio</a:t>
            </a:r>
            <a:endParaRPr lang="ar-EG" sz="2000" b="1" dirty="0">
              <a:latin typeface="Huawei Sans" panose="020C0503030203020204" pitchFamily="34" charset="0"/>
              <a:cs typeface="+mn-ea"/>
            </a:endParaRPr>
          </a:p>
          <a:p>
            <a:r>
              <a:rPr lang="en-US" sz="2000" dirty="0">
                <a:solidFill>
                  <a:schemeClr val="bg1">
                    <a:lumMod val="50000"/>
                  </a:schemeClr>
                </a:solidFill>
                <a:latin typeface="Huawei Sans" panose="020C0503030203020204" pitchFamily="34" charset="0"/>
                <a:cs typeface="+mn-ea"/>
              </a:rPr>
              <a:t>Data Governance</a:t>
            </a:r>
            <a:endParaRPr lang="en-US" altLang="zh-CN" sz="2000" dirty="0">
              <a:solidFill>
                <a:schemeClr val="bg1">
                  <a:lumMod val="50000"/>
                </a:schemeClr>
              </a:solidFill>
              <a:latin typeface="Huawei Sans" panose="020C0503030203020204" pitchFamily="34" charset="0"/>
              <a:cs typeface="+mn-ea"/>
            </a:endParaRPr>
          </a:p>
          <a:p>
            <a:r>
              <a:rPr lang="en-US" sz="2000" b="0" u="none" dirty="0">
                <a:latin typeface="Huawei Sans" panose="020C0503030203020204" pitchFamily="34" charset="0"/>
              </a:rPr>
              <a:t>Huawei DataArts Studio</a:t>
            </a:r>
            <a:endParaRPr lang="en-US" altLang="zh-CN" sz="2000" dirty="0">
              <a:latin typeface="Huawei Sans" panose="020C0503030203020204" pitchFamily="34" charset="0"/>
            </a:endParaRPr>
          </a:p>
          <a:p>
            <a:endParaRPr lang="en-US" sz="2000" b="1" dirty="0">
              <a:latin typeface="Huawei Sans" panose="020C0503030203020204" pitchFamily="34" charset="0"/>
              <a:cs typeface="+mn-ea"/>
            </a:endParaRPr>
          </a:p>
          <a:p>
            <a:endParaRPr lang="en-US" altLang="zh-CN" sz="2000" dirty="0">
              <a:solidFill>
                <a:schemeClr val="bg1">
                  <a:lumMod val="50000"/>
                </a:schemeClr>
              </a:solidFill>
              <a:latin typeface="Huawei Sans" panose="020C0503030203020204" pitchFamily="34" charset="0"/>
              <a:cs typeface="+mn-ea"/>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09098766"/>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58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标题 2">
            <a:extLst>
              <a:ext uri="{FF2B5EF4-FFF2-40B4-BE49-F238E27FC236}">
                <a16:creationId xmlns:a16="http://schemas.microsoft.com/office/drawing/2014/main" id="{DEA3B0C5-5991-42BF-AAEF-4EC7FE9E3D0C}"/>
              </a:ext>
            </a:extLst>
          </p:cNvPr>
          <p:cNvSpPr txBox="1">
            <a:spLocks/>
          </p:cNvSpPr>
          <p:nvPr/>
        </p:nvSpPr>
        <p:spPr>
          <a:xfrm>
            <a:off x="2381060" y="964296"/>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dirty="0">
                <a:solidFill>
                  <a:schemeClr val="bg1"/>
                </a:solidFill>
                <a:latin typeface="Huawei Sans" panose="020C0503030203020204" pitchFamily="34" charset="0"/>
              </a:rPr>
              <a:t>Huawei DataArts Studio</a:t>
            </a:r>
            <a:endParaRPr lang="en-US" altLang="zh-CN" sz="3200" dirty="0">
              <a:solidFill>
                <a:schemeClr val="bg1"/>
              </a:solidFill>
              <a:latin typeface="Huawei Sans" panose="020C0503030203020204" pitchFamily="34" charset="0"/>
            </a:endParaRPr>
          </a:p>
        </p:txBody>
      </p:sp>
      <p:sp>
        <p:nvSpPr>
          <p:cNvPr id="11" name="文本占位符 3">
            <a:extLst>
              <a:ext uri="{FF2B5EF4-FFF2-40B4-BE49-F238E27FC236}">
                <a16:creationId xmlns:a16="http://schemas.microsoft.com/office/drawing/2014/main" id="{3E7D99F7-0E42-4A1F-B12C-DC80ECB389A6}"/>
              </a:ext>
            </a:extLst>
          </p:cNvPr>
          <p:cNvSpPr txBox="1">
            <a:spLocks/>
          </p:cNvSpPr>
          <p:nvPr/>
        </p:nvSpPr>
        <p:spPr>
          <a:xfrm>
            <a:off x="449262" y="2086055"/>
            <a:ext cx="10285794"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2400" dirty="0"/>
              <a:t>DataArts Studio is a one-stop data governance and operations platform that provides intelligent data lifecycle management to help enterprises achieve digital transformation.</a:t>
            </a:r>
          </a:p>
          <a:p>
            <a:r>
              <a:rPr lang="en-US" altLang="zh-CN" sz="2400" dirty="0"/>
              <a:t>It offers numerous functions, such as integrating and developing data, designing data standards, controlling data quality, managing data assets, creating data services, and ensuring data security. It supports the intelligent construction of industrial knowledge libraries and incorporates data foundations such as big data storage, computing, and analytical engines, helping enterprises easily build end-to-end intelligent data systems. These systems eliminate data silos, unify data standards, accelerate data monetization, and promote digital transformation.</a:t>
            </a:r>
          </a:p>
        </p:txBody>
      </p:sp>
    </p:spTree>
    <p:extLst>
      <p:ext uri="{BB962C8B-B14F-4D97-AF65-F5344CB8AC3E}">
        <p14:creationId xmlns:p14="http://schemas.microsoft.com/office/powerpoint/2010/main" val="118065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618E130C-ED89-4188-8874-A63137BE1F6C}"/>
              </a:ext>
            </a:extLst>
          </p:cNvPr>
          <p:cNvSpPr txBox="1"/>
          <p:nvPr/>
        </p:nvSpPr>
        <p:spPr>
          <a:xfrm>
            <a:off x="852153" y="2551837"/>
            <a:ext cx="10487693" cy="3046988"/>
          </a:xfrm>
          <a:prstGeom prst="rect">
            <a:avLst/>
          </a:prstGeom>
          <a:noFill/>
        </p:spPr>
        <p:txBody>
          <a:bodyPr wrap="square">
            <a:spAutoFit/>
          </a:bodyPr>
          <a:lstStyle/>
          <a:p>
            <a:r>
              <a:rPr lang="en-US" altLang="zh-CN" sz="2400" dirty="0"/>
              <a:t>DataArts Architecture incorporates data governance methods. You can use it to visualize data governance operations, connect data from different layers, formulate data standards, and generate data assets. You can standardize your data through ER modeling and dimensional modeling. Data Design is a good option for unified construction of metric platforms. With Data Design, you can build standard metric systems to eliminate data ambiguity and facilitate communications between different departments. In addition to unifying computing logic, you can also use it to query data and explore data value by subject.</a:t>
            </a:r>
          </a:p>
        </p:txBody>
      </p:sp>
    </p:spTree>
    <p:extLst>
      <p:ext uri="{BB962C8B-B14F-4D97-AF65-F5344CB8AC3E}">
        <p14:creationId xmlns:p14="http://schemas.microsoft.com/office/powerpoint/2010/main" val="1010868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91608"/>
            <a:ext cx="11293474" cy="4875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文本占位符 2">
            <a:extLst>
              <a:ext uri="{FF2B5EF4-FFF2-40B4-BE49-F238E27FC236}">
                <a16:creationId xmlns:a16="http://schemas.microsoft.com/office/drawing/2014/main" id="{1CD98A5B-988B-4BE7-84DD-9ED06CF2913C}"/>
              </a:ext>
            </a:extLst>
          </p:cNvPr>
          <p:cNvSpPr txBox="1">
            <a:spLocks/>
          </p:cNvSpPr>
          <p:nvPr/>
        </p:nvSpPr>
        <p:spPr>
          <a:xfrm>
            <a:off x="617280" y="1844110"/>
            <a:ext cx="10842651"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dirty="0">
                <a:latin typeface="Huawei Sans" panose="020C0503030203020204" pitchFamily="34" charset="0"/>
              </a:rPr>
              <a:t>DataArts Quality can monitor your metrics and data quality, and screen out unqualified data in a timely manner.</a:t>
            </a:r>
            <a:endParaRPr lang="en-US" altLang="zh-CN" dirty="0">
              <a:latin typeface="Huawei Sans" panose="020C0503030203020204" pitchFamily="34" charset="0"/>
            </a:endParaRPr>
          </a:p>
          <a:p>
            <a:pPr>
              <a:lnSpc>
                <a:spcPct val="110000"/>
              </a:lnSpc>
            </a:pPr>
            <a:r>
              <a:rPr lang="en-US" dirty="0">
                <a:latin typeface="Huawei Sans" panose="020C0503030203020204" pitchFamily="34" charset="0"/>
              </a:rPr>
              <a:t>Business metric monitoring</a:t>
            </a:r>
          </a:p>
          <a:p>
            <a:pPr lvl="1">
              <a:lnSpc>
                <a:spcPct val="110000"/>
              </a:lnSpc>
            </a:pPr>
            <a:r>
              <a:rPr lang="en-US" dirty="0">
                <a:latin typeface="Huawei Sans" panose="020C0503030203020204" pitchFamily="34" charset="0"/>
              </a:rPr>
              <a:t>You can use DataArts Quality to monitor the quality of data in your databases. You can create metrics, rules, or scenarios that meet your requirements and schedule them in real time or </a:t>
            </a:r>
            <a:r>
              <a:rPr lang="en-US">
                <a:latin typeface="Huawei Sans" panose="020C0503030203020204" pitchFamily="34" charset="0"/>
              </a:rPr>
              <a:t>recursively.</a:t>
            </a:r>
            <a:endParaRPr lang="en-US" altLang="zh-CN" dirty="0">
              <a:latin typeface="Huawei Sans" panose="020C0503030203020204" pitchFamily="34" charset="0"/>
            </a:endParaRPr>
          </a:p>
        </p:txBody>
      </p:sp>
      <p:sp>
        <p:nvSpPr>
          <p:cNvPr id="11" name="标题 1">
            <a:extLst>
              <a:ext uri="{FF2B5EF4-FFF2-40B4-BE49-F238E27FC236}">
                <a16:creationId xmlns:a16="http://schemas.microsoft.com/office/drawing/2014/main" id="{91D7646C-2013-4C8A-8420-809442092C3A}"/>
              </a:ext>
            </a:extLst>
          </p:cNvPr>
          <p:cNvSpPr txBox="1">
            <a:spLocks/>
          </p:cNvSpPr>
          <p:nvPr/>
        </p:nvSpPr>
        <p:spPr>
          <a:xfrm>
            <a:off x="2381060" y="885350"/>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dirty="0">
                <a:solidFill>
                  <a:schemeClr val="bg1"/>
                </a:solidFill>
                <a:latin typeface="Huawei Sans" panose="020C0503030203020204" pitchFamily="34" charset="0"/>
              </a:rPr>
              <a:t>DataArts Quality: Verifiable and Controllable</a:t>
            </a:r>
            <a:endParaRPr lang="en-US" altLang="zh-CN" sz="2400" dirty="0">
              <a:solidFill>
                <a:schemeClr val="bg1"/>
              </a:solidFill>
              <a:latin typeface="Huawei Sans" panose="020C0503030203020204" pitchFamily="34" charset="0"/>
            </a:endParaRPr>
          </a:p>
        </p:txBody>
      </p:sp>
    </p:spTree>
    <p:extLst>
      <p:ext uri="{BB962C8B-B14F-4D97-AF65-F5344CB8AC3E}">
        <p14:creationId xmlns:p14="http://schemas.microsoft.com/office/powerpoint/2010/main" val="3006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91608"/>
            <a:ext cx="11293474" cy="4875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文本占位符 2">
            <a:extLst>
              <a:ext uri="{FF2B5EF4-FFF2-40B4-BE49-F238E27FC236}">
                <a16:creationId xmlns:a16="http://schemas.microsoft.com/office/drawing/2014/main" id="{1CD98A5B-988B-4BE7-84DD-9ED06CF2913C}"/>
              </a:ext>
            </a:extLst>
          </p:cNvPr>
          <p:cNvSpPr txBox="1">
            <a:spLocks/>
          </p:cNvSpPr>
          <p:nvPr/>
        </p:nvSpPr>
        <p:spPr>
          <a:xfrm>
            <a:off x="617280" y="1844110"/>
            <a:ext cx="10842651"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dirty="0">
                <a:latin typeface="Huawei Sans" panose="020C0503030203020204" pitchFamily="34" charset="0"/>
              </a:rPr>
              <a:t>Data quality monitoring</a:t>
            </a:r>
          </a:p>
          <a:p>
            <a:pPr lvl="1">
              <a:lnSpc>
                <a:spcPct val="110000"/>
              </a:lnSpc>
            </a:pPr>
            <a:r>
              <a:rPr lang="en-US" dirty="0">
                <a:latin typeface="Huawei Sans" panose="020C0503030203020204" pitchFamily="34" charset="0"/>
              </a:rPr>
              <a:t>You can create data quality rules to check whether the data in your databases is accurate in real time.</a:t>
            </a:r>
            <a:endParaRPr lang="en-US" altLang="zh-CN" dirty="0">
              <a:latin typeface="Huawei Sans" panose="020C0503030203020204" pitchFamily="34" charset="0"/>
            </a:endParaRPr>
          </a:p>
          <a:p>
            <a:pPr lvl="1">
              <a:lnSpc>
                <a:spcPct val="110000"/>
              </a:lnSpc>
            </a:pPr>
            <a:r>
              <a:rPr lang="en-US" dirty="0">
                <a:latin typeface="Huawei Sans" panose="020C0503030203020204" pitchFamily="34" charset="0"/>
              </a:rPr>
              <a:t>Qualified data must meet the following requirements: integrity, validity, timeliness, consistency, accuracy, and uniqueness. You can standardize data and periodically monitor data across columns, rows, and tables based on quality rules.</a:t>
            </a:r>
          </a:p>
        </p:txBody>
      </p:sp>
      <p:sp>
        <p:nvSpPr>
          <p:cNvPr id="11" name="标题 1">
            <a:extLst>
              <a:ext uri="{FF2B5EF4-FFF2-40B4-BE49-F238E27FC236}">
                <a16:creationId xmlns:a16="http://schemas.microsoft.com/office/drawing/2014/main" id="{91D7646C-2013-4C8A-8420-809442092C3A}"/>
              </a:ext>
            </a:extLst>
          </p:cNvPr>
          <p:cNvSpPr txBox="1">
            <a:spLocks/>
          </p:cNvSpPr>
          <p:nvPr/>
        </p:nvSpPr>
        <p:spPr>
          <a:xfrm>
            <a:off x="2381060" y="885350"/>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dirty="0">
                <a:solidFill>
                  <a:schemeClr val="bg1"/>
                </a:solidFill>
                <a:latin typeface="Huawei Sans" panose="020C0503030203020204" pitchFamily="34" charset="0"/>
              </a:rPr>
              <a:t>DataArts Quality: Verifiable and Controllable</a:t>
            </a:r>
            <a:endParaRPr lang="en-US" altLang="zh-CN" sz="2400" dirty="0">
              <a:solidFill>
                <a:schemeClr val="bg1"/>
              </a:solidFill>
              <a:latin typeface="Huawei Sans" panose="020C0503030203020204" pitchFamily="34" charset="0"/>
            </a:endParaRPr>
          </a:p>
        </p:txBody>
      </p:sp>
    </p:spTree>
    <p:extLst>
      <p:ext uri="{BB962C8B-B14F-4D97-AF65-F5344CB8AC3E}">
        <p14:creationId xmlns:p14="http://schemas.microsoft.com/office/powerpoint/2010/main" val="1930330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5840" y="14449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7100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7125" y="7100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9207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标题 1">
            <a:extLst>
              <a:ext uri="{FF2B5EF4-FFF2-40B4-BE49-F238E27FC236}">
                <a16:creationId xmlns:a16="http://schemas.microsoft.com/office/drawing/2014/main" id="{C2226B6F-DCF1-4B32-8563-872BFBC28BDD}"/>
              </a:ext>
            </a:extLst>
          </p:cNvPr>
          <p:cNvSpPr txBox="1">
            <a:spLocks/>
          </p:cNvSpPr>
          <p:nvPr/>
        </p:nvSpPr>
        <p:spPr>
          <a:xfrm>
            <a:off x="2381060" y="920780"/>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dirty="0">
                <a:solidFill>
                  <a:schemeClr val="bg1"/>
                </a:solidFill>
                <a:cs typeface="Huawei Sans" panose="020C0503030203020204" pitchFamily="34" charset="0"/>
              </a:rPr>
              <a:t>The </a:t>
            </a:r>
            <a:r>
              <a:rPr lang="en-US" altLang="zh-CN" sz="2400" dirty="0">
                <a:solidFill>
                  <a:schemeClr val="bg1"/>
                </a:solidFill>
                <a:cs typeface="Huawei Sans" panose="020C0503030203020204" pitchFamily="34" charset="0"/>
              </a:rPr>
              <a:t>Advantages of </a:t>
            </a:r>
            <a:r>
              <a:rPr lang="en-US" sz="2400" dirty="0">
                <a:solidFill>
                  <a:schemeClr val="bg1"/>
                </a:solidFill>
                <a:cs typeface="Huawei Sans" panose="020C0503030203020204" pitchFamily="34" charset="0"/>
              </a:rPr>
              <a:t>DataArts Studio</a:t>
            </a:r>
            <a:endParaRPr lang="en-US" altLang="zh-CN" sz="2400" dirty="0">
              <a:solidFill>
                <a:schemeClr val="bg1"/>
              </a:solidFill>
              <a:cs typeface="Huawei Sans" panose="020C0503030203020204" pitchFamily="34" charset="0"/>
            </a:endParaRPr>
          </a:p>
        </p:txBody>
      </p:sp>
      <p:pic>
        <p:nvPicPr>
          <p:cNvPr id="4" name="Picture 3">
            <a:extLst>
              <a:ext uri="{FF2B5EF4-FFF2-40B4-BE49-F238E27FC236}">
                <a16:creationId xmlns:a16="http://schemas.microsoft.com/office/drawing/2014/main" id="{CCFA54B3-FFDF-4E0B-A4F3-CB4828E28504}"/>
              </a:ext>
            </a:extLst>
          </p:cNvPr>
          <p:cNvPicPr>
            <a:picLocks noChangeAspect="1"/>
          </p:cNvPicPr>
          <p:nvPr/>
        </p:nvPicPr>
        <p:blipFill>
          <a:blip r:embed="rId3"/>
          <a:stretch>
            <a:fillRect/>
          </a:stretch>
        </p:blipFill>
        <p:spPr>
          <a:xfrm>
            <a:off x="768097" y="2045903"/>
            <a:ext cx="10405872" cy="3769503"/>
          </a:xfrm>
          <a:prstGeom prst="rect">
            <a:avLst/>
          </a:prstGeom>
        </p:spPr>
      </p:pic>
    </p:spTree>
    <p:extLst>
      <p:ext uri="{BB962C8B-B14F-4D97-AF65-F5344CB8AC3E}">
        <p14:creationId xmlns:p14="http://schemas.microsoft.com/office/powerpoint/2010/main" val="3609188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88018" y="1719348"/>
            <a:ext cx="8417320" cy="1015663"/>
          </a:xfrm>
          <a:prstGeom prst="rect">
            <a:avLst/>
          </a:prstGeom>
          <a:noFill/>
        </p:spPr>
        <p:txBody>
          <a:bodyPr wrap="square" rtlCol="0">
            <a:spAutoFit/>
          </a:bodyPr>
          <a:lstStyle/>
          <a:p>
            <a:r>
              <a:rPr lang="en-US" sz="2000" b="1" dirty="0">
                <a:solidFill>
                  <a:srgbClr val="2D3956"/>
                </a:solidFill>
                <a:latin typeface="Times New Roman" panose="02020603050405020304" pitchFamily="18" charset="0"/>
                <a:cs typeface="Times New Roman" panose="02020603050405020304" pitchFamily="18" charset="0"/>
              </a:rPr>
              <a:t>Summary:</a:t>
            </a: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A2F32BE2-BFF3-4108-BF36-67DB29D36279}"/>
              </a:ext>
            </a:extLst>
          </p:cNvPr>
          <p:cNvSpPr txBox="1"/>
          <p:nvPr/>
        </p:nvSpPr>
        <p:spPr>
          <a:xfrm>
            <a:off x="1432388" y="2636647"/>
            <a:ext cx="8843097" cy="2308324"/>
          </a:xfrm>
          <a:prstGeom prst="rect">
            <a:avLst/>
          </a:prstGeom>
          <a:noFill/>
        </p:spPr>
        <p:txBody>
          <a:bodyPr wrap="square">
            <a:spAutoFit/>
          </a:bodyPr>
          <a:lstStyle/>
          <a:p>
            <a:pPr algn="l"/>
            <a:r>
              <a:rPr lang="en-US" sz="2400" b="0" u="none" dirty="0">
                <a:latin typeface="Huawei Sans" panose="020C0503030203020204" pitchFamily="34" charset="0"/>
              </a:rPr>
              <a:t>This chapter first described Huawei's big data platform, MRS, along with its advantages and application scenarios. It then went through some MRS components, including Hudi, HetuEngine, Ranger, and LDAP+Kerberos security authentication. Finally, </a:t>
            </a:r>
            <a:r>
              <a:rPr lang="en-US" sz="2400" b="0" u="none">
                <a:latin typeface="Huawei Sans" panose="020C0503030203020204" pitchFamily="34" charset="0"/>
              </a:rPr>
              <a:t>this chapter  </a:t>
            </a:r>
            <a:r>
              <a:rPr lang="en-US" sz="2400" dirty="0">
                <a:latin typeface="Huawei Sans" panose="020C0503030203020204" pitchFamily="34" charset="0"/>
              </a:rPr>
              <a:t>introduced data governance and DataArts Studio (Huawei's data governance service).</a:t>
            </a:r>
            <a:endParaRPr lang="en-US" altLang="zh-CN" sz="2400" dirty="0">
              <a:latin typeface="Huawei Sans" panose="020C0503030203020204" pitchFamily="34" charset="0"/>
            </a:endParaRPr>
          </a:p>
        </p:txBody>
      </p:sp>
    </p:spTree>
    <p:extLst>
      <p:ext uri="{BB962C8B-B14F-4D97-AF65-F5344CB8AC3E}">
        <p14:creationId xmlns:p14="http://schemas.microsoft.com/office/powerpoint/2010/main" val="34343966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81016" y="1356245"/>
            <a:ext cx="9871077" cy="444392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15896</TotalTime>
  <Words>2698</Words>
  <Application>Microsoft Office PowerPoint</Application>
  <PresentationFormat>Widescreen</PresentationFormat>
  <Paragraphs>289</Paragraphs>
  <Slides>39</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Arial</vt:lpstr>
      <vt:lpstr>Calibri</vt:lpstr>
      <vt:lpstr>Calibri Light</vt:lpstr>
      <vt:lpstr>Huawei Sans</vt:lpstr>
      <vt:lpstr>Nunito</vt:lpstr>
      <vt:lpstr>Red Hat Text</vt:lpstr>
      <vt:lpstr>Rubik</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123</cp:revision>
  <dcterms:created xsi:type="dcterms:W3CDTF">2023-04-29T09:08:23Z</dcterms:created>
  <dcterms:modified xsi:type="dcterms:W3CDTF">2023-09-27T14:06:15Z</dcterms:modified>
</cp:coreProperties>
</file>