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303" r:id="rId2"/>
    <p:sldId id="276" r:id="rId3"/>
    <p:sldId id="350" r:id="rId4"/>
    <p:sldId id="400" r:id="rId5"/>
    <p:sldId id="401" r:id="rId6"/>
    <p:sldId id="355" r:id="rId7"/>
    <p:sldId id="402" r:id="rId8"/>
    <p:sldId id="354" r:id="rId9"/>
    <p:sldId id="353" r:id="rId10"/>
    <p:sldId id="356" r:id="rId11"/>
    <p:sldId id="357" r:id="rId12"/>
    <p:sldId id="361" r:id="rId13"/>
    <p:sldId id="360" r:id="rId14"/>
    <p:sldId id="359" r:id="rId15"/>
    <p:sldId id="358" r:id="rId16"/>
    <p:sldId id="369" r:id="rId17"/>
    <p:sldId id="368" r:id="rId18"/>
    <p:sldId id="367" r:id="rId19"/>
    <p:sldId id="366" r:id="rId20"/>
    <p:sldId id="365" r:id="rId21"/>
    <p:sldId id="370" r:id="rId22"/>
    <p:sldId id="372" r:id="rId23"/>
    <p:sldId id="403" r:id="rId24"/>
    <p:sldId id="371" r:id="rId25"/>
    <p:sldId id="364" r:id="rId26"/>
    <p:sldId id="388" r:id="rId27"/>
    <p:sldId id="387" r:id="rId28"/>
    <p:sldId id="404" r:id="rId29"/>
    <p:sldId id="386" r:id="rId30"/>
    <p:sldId id="385" r:id="rId31"/>
    <p:sldId id="384" r:id="rId32"/>
    <p:sldId id="383" r:id="rId33"/>
    <p:sldId id="382" r:id="rId34"/>
    <p:sldId id="381" r:id="rId35"/>
    <p:sldId id="380" r:id="rId36"/>
    <p:sldId id="379" r:id="rId37"/>
    <p:sldId id="378" r:id="rId38"/>
    <p:sldId id="376" r:id="rId39"/>
    <p:sldId id="397" r:id="rId40"/>
    <p:sldId id="396" r:id="rId41"/>
    <p:sldId id="395" r:id="rId42"/>
    <p:sldId id="394" r:id="rId43"/>
    <p:sldId id="398" r:id="rId44"/>
    <p:sldId id="405" r:id="rId45"/>
    <p:sldId id="406" r:id="rId46"/>
    <p:sldId id="407" r:id="rId47"/>
    <p:sldId id="389" r:id="rId48"/>
    <p:sldId id="399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350"/>
            <p14:sldId id="400"/>
            <p14:sldId id="401"/>
            <p14:sldId id="355"/>
            <p14:sldId id="402"/>
            <p14:sldId id="354"/>
            <p14:sldId id="353"/>
            <p14:sldId id="356"/>
            <p14:sldId id="357"/>
            <p14:sldId id="361"/>
            <p14:sldId id="360"/>
            <p14:sldId id="359"/>
            <p14:sldId id="358"/>
            <p14:sldId id="369"/>
            <p14:sldId id="368"/>
            <p14:sldId id="367"/>
            <p14:sldId id="366"/>
            <p14:sldId id="365"/>
            <p14:sldId id="370"/>
            <p14:sldId id="372"/>
            <p14:sldId id="403"/>
            <p14:sldId id="371"/>
            <p14:sldId id="364"/>
            <p14:sldId id="388"/>
            <p14:sldId id="387"/>
            <p14:sldId id="404"/>
            <p14:sldId id="386"/>
            <p14:sldId id="385"/>
            <p14:sldId id="384"/>
            <p14:sldId id="383"/>
            <p14:sldId id="382"/>
            <p14:sldId id="381"/>
            <p14:sldId id="380"/>
            <p14:sldId id="379"/>
            <p14:sldId id="378"/>
            <p14:sldId id="376"/>
            <p14:sldId id="397"/>
            <p14:sldId id="396"/>
            <p14:sldId id="395"/>
            <p14:sldId id="394"/>
            <p14:sldId id="398"/>
            <p14:sldId id="405"/>
            <p14:sldId id="406"/>
            <p14:sldId id="407"/>
            <p14:sldId id="389"/>
            <p14:sldId id="3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59" d="100"/>
          <a:sy n="59" d="100"/>
        </p:scale>
        <p:origin x="8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amazon.com/s/ref=dp_byline_sr_ebooks_1?ie=UTF8&amp;field-author=Samuel+Malachowsky&amp;text=Samuel+Malachowsky&amp;sort=relevancerank&amp;search-alias=digital-text" TargetMode="External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5.sv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7959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Leadership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2512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511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Ch6 - Team Structure and Development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 Hakem Sharari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teamwork?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and team building.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Makes a Team Successful?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Structure.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Roles.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Development.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Needs and the Team.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and Conclusion.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Self-assessment.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89324"/>
            <a:ext cx="5901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Teamwork?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45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89324"/>
            <a:ext cx="5901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Teamwork?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B6380FF-F499-B5BF-E1A2-07C0AC79A7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753" y="2242928"/>
            <a:ext cx="6370872" cy="3255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29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7E6D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Teamwork is like photomosaic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lang="en-US" sz="3200" b="1" kern="0" dirty="0">
              <a:solidFill>
                <a:srgbClr val="FF7E6D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7E6D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lang="en-US" sz="3200" b="1" kern="0" dirty="0">
              <a:solidFill>
                <a:srgbClr val="FF7E6D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7E6D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89324"/>
            <a:ext cx="5901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Teamwork?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144;p5" descr="Rubber Teamwork Watermark And Recursion Businessmen Relations Icon Mosaic  Stock Vector - Illustration of meeting, imprint: 196062743">
            <a:extLst>
              <a:ext uri="{FF2B5EF4-FFF2-40B4-BE49-F238E27FC236}">
                <a16:creationId xmlns:a16="http://schemas.microsoft.com/office/drawing/2014/main" id="{59AA59CF-D8ED-F319-4864-07905EDCC05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8519" r="-79" b="13116"/>
          <a:stretch/>
        </p:blipFill>
        <p:spPr>
          <a:xfrm>
            <a:off x="7655635" y="2680257"/>
            <a:ext cx="3546699" cy="2277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145;p5" descr="Premium Vector | Business team puzzle. professional people jigsaw, teamwork  mosaic and office workers flat illustration">
            <a:extLst>
              <a:ext uri="{FF2B5EF4-FFF2-40B4-BE49-F238E27FC236}">
                <a16:creationId xmlns:a16="http://schemas.microsoft.com/office/drawing/2014/main" id="{5FA31BFA-19CC-8F7A-B066-858CF98A0C28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2375" y="3316016"/>
            <a:ext cx="3060700" cy="228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46;p5" descr="6 Examples of Teamwork in Business | Ferguson Values">
            <a:extLst>
              <a:ext uri="{FF2B5EF4-FFF2-40B4-BE49-F238E27FC236}">
                <a16:creationId xmlns:a16="http://schemas.microsoft.com/office/drawing/2014/main" id="{4D89E6FF-1F76-1AAA-A02A-957914DFF29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23925" y="3020290"/>
            <a:ext cx="2158089" cy="14387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551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</a:pP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155;p6">
            <a:extLst>
              <a:ext uri="{FF2B5EF4-FFF2-40B4-BE49-F238E27FC236}">
                <a16:creationId xmlns:a16="http://schemas.microsoft.com/office/drawing/2014/main" id="{0C738926-217F-AAB3-D264-898028CFDFC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23119" y="2099666"/>
            <a:ext cx="6401041" cy="37392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647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</a:pP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67DFF5B-5BBA-CD27-C9AC-063550361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600" y="2155120"/>
            <a:ext cx="7376799" cy="381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3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632805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800"/>
              <a:buFont typeface="Century Gothic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A team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is an organized group of people who work together to achieve a common goal, they are committed to work together to complete a well defined work.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 Team?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04243A3-03BA-EC30-ABF0-EF7F7B06CC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8012" y="2332435"/>
            <a:ext cx="3993226" cy="326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9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656729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Formal - structured to perform specific tasks.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Informal - emerge naturally in response to organizational or member interests.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082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184;p9" descr="Erasmus+ Training Course: Teamwork &amp; Teambuilding">
            <a:extLst>
              <a:ext uri="{FF2B5EF4-FFF2-40B4-BE49-F238E27FC236}">
                <a16:creationId xmlns:a16="http://schemas.microsoft.com/office/drawing/2014/main" id="{2B8D250B-156F-65FE-BE27-9D22E8073F9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80514" y="1904250"/>
            <a:ext cx="4500311" cy="3522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008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The Process of Working Collaboratively With A Group Of People In Order To Achieve A Goal.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Teamwork represents a set of values :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Encourages behaviors such as listening &amp; responding to view points of others, giving benefit of doubt to others.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Providing support to those who need it.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Recognizing the interests &amp; achievements of others.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Also promote performance as individuals and the performance of the entire organization.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57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Teamwork?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97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ability to build teams is a valuable leadership quality.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955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To Build a Successful Team?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203;p11">
            <a:extLst>
              <a:ext uri="{FF2B5EF4-FFF2-40B4-BE49-F238E27FC236}">
                <a16:creationId xmlns:a16="http://schemas.microsoft.com/office/drawing/2014/main" id="{1C24E0A0-63C8-F8E6-746F-68ADF6E71493}"/>
              </a:ext>
            </a:extLst>
          </p:cNvPr>
          <p:cNvSpPr/>
          <p:nvPr/>
        </p:nvSpPr>
        <p:spPr>
          <a:xfrm>
            <a:off x="723004" y="2982148"/>
            <a:ext cx="2929934" cy="2246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Problem solving.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Data gathering.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Diagnosis.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Decision-making.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Planning.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8" name="Google Shape;205;p11">
            <a:extLst>
              <a:ext uri="{FF2B5EF4-FFF2-40B4-BE49-F238E27FC236}">
                <a16:creationId xmlns:a16="http://schemas.microsoft.com/office/drawing/2014/main" id="{5F023668-60AB-5DE9-46AF-86D9C9F6F726}"/>
              </a:ext>
            </a:extLst>
          </p:cNvPr>
          <p:cNvSpPr/>
          <p:nvPr/>
        </p:nvSpPr>
        <p:spPr>
          <a:xfrm>
            <a:off x="3652938" y="2962780"/>
            <a:ext cx="5348134" cy="1384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To set team goals and priorities. 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To analyze or </a:t>
            </a: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allocate the work performed.</a:t>
            </a:r>
            <a:endParaRPr sz="2800" b="1" kern="0" baseline="30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Combined strengths.</a:t>
            </a: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Evaluation.</a:t>
            </a:r>
            <a:endParaRPr sz="2800" b="1" kern="0" baseline="30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pic>
        <p:nvPicPr>
          <p:cNvPr id="9" name="Google Shape;202;p11" descr="6 Benefits of Teamwork in the Workplace | Sandler Training">
            <a:extLst>
              <a:ext uri="{FF2B5EF4-FFF2-40B4-BE49-F238E27FC236}">
                <a16:creationId xmlns:a16="http://schemas.microsoft.com/office/drawing/2014/main" id="{0169308F-F506-AB38-5B04-BDD1BB8E8A3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839200" y="3452562"/>
            <a:ext cx="2398290" cy="2349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678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46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and Team Building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19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080183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7E6D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Leaders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 need to be working towards developing great teams, the ability to build teams is a valuable leadership quality. 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When group interaction is necessary to job performance,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 building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can be used to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foster team spirit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,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cooperation and commitment to group success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.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731388"/>
            <a:ext cx="66103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Why Leaders Need to Encourage and Prioritize Team Building?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5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Leadership focuses on “people” aspect of management and is based on the assumption that organizational effectiveness significantly depends on their motivation, effort and abilities.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human relations movement, the important role of employee motivation and group norms is the key of organizational success.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This led to the recognition of leadership effectiveness as an important determinant of organizational effectiveness.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It is the manager in his leadership role who has to stimulate and inspire the employees to contribute willingly and cooperatively to the optimum achievement of organizational goals.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076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and Team Building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58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In this context, team members support one another.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They offer suggestions and give feedback to other members.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They may disagree but work to resolve differences and reach consensus. Each and every member of the team trust and support other members.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Anyone who acts as a model to others is often called a “leader”.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Leadership is an attribute of that person who is an ideal for the other members of the group.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019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and Team Building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3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0632413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b="0" i="0" u="none" strike="noStrike" dirty="0">
              <a:solidFill>
                <a:srgbClr val="002060"/>
              </a:solidFill>
              <a:latin typeface="Times New Roman" panose="02020603050405020304" pitchFamily="18" charset="0"/>
              <a:ea typeface="Lato"/>
              <a:cs typeface="Times New Roman" panose="02020603050405020304" pitchFamily="18" charset="0"/>
              <a:sym typeface="Lato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542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Makes a Team Successful?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99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113929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31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31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Successful teams include one or more ‘ingredients’:</a:t>
            </a:r>
            <a:endParaRPr kumimoji="0" lang="en-US" sz="5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Complimentary skillsets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Some overlap, but intentional, effective diversity of skills.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Common purpose and goals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All team members are aware of why their project is important.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Good planning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Plans are laid-out ahead of time, and all team members can rely on each other to follow them.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Effective leadership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Strong leaders that match the culture of the team and project.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Appropriate motivators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Motivators that match the culture of the team as well as the individuals on it.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‘Chemistry’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Chemistry is hard to define, but you’ll know it when you see it.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665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Makes a Team Successful?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69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790949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83696"/>
            <a:ext cx="5963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Structures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39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9980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lang="en-US" sz="2400" b="1" kern="0" dirty="0">
              <a:solidFill>
                <a:srgbClr val="0070C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lang="en-US" sz="2400" b="1" kern="0" dirty="0">
              <a:solidFill>
                <a:srgbClr val="0070C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lang="en-US" sz="2400" b="1" kern="0" dirty="0">
              <a:solidFill>
                <a:srgbClr val="0070C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Why this structure?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Inexperienced team, extremely tight deadline, or organizational/ external pressures.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07795" y="1083696"/>
            <a:ext cx="6918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Structures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274;p19">
            <a:extLst>
              <a:ext uri="{FF2B5EF4-FFF2-40B4-BE49-F238E27FC236}">
                <a16:creationId xmlns:a16="http://schemas.microsoft.com/office/drawing/2014/main" id="{3E6CC9A1-ADC4-BE87-64E3-55BCB52B2DA5}"/>
              </a:ext>
            </a:extLst>
          </p:cNvPr>
          <p:cNvSpPr txBox="1">
            <a:spLocks/>
          </p:cNvSpPr>
          <p:nvPr/>
        </p:nvSpPr>
        <p:spPr>
          <a:xfrm>
            <a:off x="2850425" y="2095405"/>
            <a:ext cx="8890000" cy="2251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highlight>
                  <a:srgbClr val="F5FAA4"/>
                </a:highligh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1-Top-Down Teams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‘Classic’ team structure.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 members’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attachment is to the ‘boss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’, who is primarily responsible for the success of the project (and can be singularly responsible for its failure).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Not necessarily an authoritarian style of leadership.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None/>
              <a:tabLst/>
              <a:defRPr/>
            </a:pPr>
            <a:endParaRPr lang="en-US" sz="2400" b="1" kern="0" dirty="0">
              <a:solidFill>
                <a:srgbClr val="00B0F0"/>
              </a:solidFill>
            </a:endParaRPr>
          </a:p>
        </p:txBody>
      </p:sp>
      <p:pic>
        <p:nvPicPr>
          <p:cNvPr id="9" name="Google Shape;275;p19" descr="C:\Users\sam\Dropbox\Books\Project Team Leadership and Communication\curriculum\images\TeamStructure1.png">
            <a:extLst>
              <a:ext uri="{FF2B5EF4-FFF2-40B4-BE49-F238E27FC236}">
                <a16:creationId xmlns:a16="http://schemas.microsoft.com/office/drawing/2014/main" id="{31F383B3-9610-700B-80B3-5FFCF9011B3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3932" y="2184493"/>
            <a:ext cx="1884663" cy="1441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919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886417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2- Interdisciplinary Teams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Characterized by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equal status of each team member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who are each concerned with the success of the project.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team member has one or more specialties/skillsets.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Decisions are often made at the group level.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 is an equal with organizational/communication skillsets. “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equality of members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”.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48836"/>
            <a:ext cx="48431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Structures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286;p20" descr="C:\Users\sam\Dropbox\Books\Project Team Leadership and Communication\curriculum\images\TeamStructure2.png">
            <a:extLst>
              <a:ext uri="{FF2B5EF4-FFF2-40B4-BE49-F238E27FC236}">
                <a16:creationId xmlns:a16="http://schemas.microsoft.com/office/drawing/2014/main" id="{AA196E62-3670-CE5C-8FAF-58D6B1AB40C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9429" y="2973869"/>
            <a:ext cx="2518227" cy="2133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337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10739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0">
              <a:spcBef>
                <a:spcPts val="0"/>
              </a:spcBef>
              <a:spcAft>
                <a:spcPts val="0"/>
              </a:spcAft>
              <a:buClr>
                <a:srgbClr val="2B2F33"/>
              </a:buClr>
              <a:buSzPts val="2000"/>
            </a:pPr>
            <a:endParaRPr lang="en-US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48836"/>
            <a:ext cx="5233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Structures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295;p21" descr="C:\Users\sam\Dropbox\Books\Project Team Leadership and Communication\curriculum\images\TeamStructure3.png">
            <a:extLst>
              <a:ext uri="{FF2B5EF4-FFF2-40B4-BE49-F238E27FC236}">
                <a16:creationId xmlns:a16="http://schemas.microsoft.com/office/drawing/2014/main" id="{AD9D9ACF-D0D3-4E66-3E96-9D8A032EA9C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07634" y="2209499"/>
            <a:ext cx="2383743" cy="112880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297;p21">
            <a:extLst>
              <a:ext uri="{FF2B5EF4-FFF2-40B4-BE49-F238E27FC236}">
                <a16:creationId xmlns:a16="http://schemas.microsoft.com/office/drawing/2014/main" id="{84C22C11-E188-8EAE-9A23-78F48C01713D}"/>
              </a:ext>
            </a:extLst>
          </p:cNvPr>
          <p:cNvSpPr txBox="1">
            <a:spLocks/>
          </p:cNvSpPr>
          <p:nvPr/>
        </p:nvSpPr>
        <p:spPr>
          <a:xfrm>
            <a:off x="1153149" y="4144397"/>
            <a:ext cx="5136243" cy="1619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4- Large and Variable-Structure Teams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Teams can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vary in size, structure, and stability.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Difficult to organize and track efficiently.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Moving or adding team members efficiently is also difficult.</a:t>
            </a:r>
          </a:p>
        </p:txBody>
      </p:sp>
      <p:sp>
        <p:nvSpPr>
          <p:cNvPr id="11" name="Google Shape;298;p21">
            <a:extLst>
              <a:ext uri="{FF2B5EF4-FFF2-40B4-BE49-F238E27FC236}">
                <a16:creationId xmlns:a16="http://schemas.microsoft.com/office/drawing/2014/main" id="{1D2F7C62-4355-D60A-1318-1B119FA35691}"/>
              </a:ext>
            </a:extLst>
          </p:cNvPr>
          <p:cNvSpPr txBox="1">
            <a:spLocks/>
          </p:cNvSpPr>
          <p:nvPr/>
        </p:nvSpPr>
        <p:spPr>
          <a:xfrm>
            <a:off x="4150638" y="2092473"/>
            <a:ext cx="6827183" cy="1527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3- Superstar-Support Teams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Like a surgical team: one member performs the most prominent work.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Other team members perform supportive functions.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‘Superstar’ must acknowledge importance of other team members</a:t>
            </a:r>
          </a:p>
        </p:txBody>
      </p:sp>
      <p:pic>
        <p:nvPicPr>
          <p:cNvPr id="12" name="Google Shape;299;p21" descr="C:\Users\sam\Dropbox\Books\Project Team Leadership and Communication\curriculum\images\TeamStructure4.png">
            <a:extLst>
              <a:ext uri="{FF2B5EF4-FFF2-40B4-BE49-F238E27FC236}">
                <a16:creationId xmlns:a16="http://schemas.microsoft.com/office/drawing/2014/main" id="{734AE99F-22C4-F164-8207-359FF7E7C32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77522" y="4218431"/>
            <a:ext cx="4391474" cy="14889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627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627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Roles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44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endParaRPr kumimoji="0" lang="en-US" sz="19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guides the team towards the goal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leadership, prioritization, and communication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Information Manager 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takes ownership of the documentation and data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elicitation, organization, and reporting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Externally-Facing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intermediary between project team and external stakeholders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perception, communication, and negotiation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Problem-Solver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finds and works through difficult problems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evaluation, research, and implementation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Specialist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a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‘subject matter expert’ “SME’s” “technical specialist” 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 one or more subject areas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evaluation, anticipation, and articulation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627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Roles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00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576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Development Stages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369;p27">
            <a:extLst>
              <a:ext uri="{FF2B5EF4-FFF2-40B4-BE49-F238E27FC236}">
                <a16:creationId xmlns:a16="http://schemas.microsoft.com/office/drawing/2014/main" id="{6092BD52-F7F3-BD34-FD89-FE6CD80B7674}"/>
              </a:ext>
            </a:extLst>
          </p:cNvPr>
          <p:cNvSpPr txBox="1">
            <a:spLocks/>
          </p:cNvSpPr>
          <p:nvPr/>
        </p:nvSpPr>
        <p:spPr>
          <a:xfrm>
            <a:off x="838198" y="3713687"/>
            <a:ext cx="10638183" cy="2342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SzPts val="2000"/>
              <a:buNone/>
            </a:pP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26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None/>
              <a:tabLst/>
              <a:defRPr/>
            </a:pP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Dr. Bruce Tuckman articulates 4 stages which teams must</a:t>
            </a:r>
            <a:b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pass as they develop: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the team comes together, and the project gains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little benefit from the ‘team’ - productivity is similar to each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working independently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Storming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clashes and disagreements begin as the team tries to determine leadership and ‘rules’ for how they will work together.  Productivity may drop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‘storming’ is lessening and the ‘rules,’ or ‘norms’ for the group are rapidly developing.  Productivity begins to increase, the group starts to identify as a team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Performing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The team reaches increasing efficiency, gaining the efficiencies of working together rather than separate.  The team now focuses externally on the work at hand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Development Stages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86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6566FBB-02E5-A56B-482F-7D0C7651E1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132" y="277095"/>
            <a:ext cx="11351736" cy="630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5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Needs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25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Needs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361;p28">
            <a:extLst>
              <a:ext uri="{FF2B5EF4-FFF2-40B4-BE49-F238E27FC236}">
                <a16:creationId xmlns:a16="http://schemas.microsoft.com/office/drawing/2014/main" id="{B6001875-B27B-C35D-FD1F-D2F1A0B9DE81}"/>
              </a:ext>
            </a:extLst>
          </p:cNvPr>
          <p:cNvSpPr txBox="1">
            <a:spLocks/>
          </p:cNvSpPr>
          <p:nvPr/>
        </p:nvSpPr>
        <p:spPr>
          <a:xfrm>
            <a:off x="762000" y="4701204"/>
            <a:ext cx="9278007" cy="11052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Similar to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Maslow’s hierarchy of needs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teams have basic needs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Needs at the bottom (such as trust) must be satisfied before those higher-up can be addressed</a:t>
            </a:r>
          </a:p>
        </p:txBody>
      </p:sp>
      <p:pic>
        <p:nvPicPr>
          <p:cNvPr id="8" name="Google Shape;363;p28">
            <a:extLst>
              <a:ext uri="{FF2B5EF4-FFF2-40B4-BE49-F238E27FC236}">
                <a16:creationId xmlns:a16="http://schemas.microsoft.com/office/drawing/2014/main" id="{D46EDF51-1474-63F9-60B3-FFD07E3DC1E3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2000" y="2214085"/>
            <a:ext cx="4648812" cy="2281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67;p28" descr="The New Hierarchy of Needs — Maslow's lost apex | by Jessi Christian |  Coachilla HQ | Medium">
            <a:extLst>
              <a:ext uri="{FF2B5EF4-FFF2-40B4-BE49-F238E27FC236}">
                <a16:creationId xmlns:a16="http://schemas.microsoft.com/office/drawing/2014/main" id="{C3D0248B-FC81-D303-1F37-9F5CA308E144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43249" y="2155119"/>
            <a:ext cx="4534351" cy="23918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693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07691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foundation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the most vital to operate as a team.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It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takes time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requiring consistently positive interactions.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Deeper trust requires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5FAA4"/>
                </a:highligh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vulnerability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(difficult for many).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Needs to be maintained, rebuilt after damage.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 must create and protect the ‘environment of trust’.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Take the lead in expressing trust-building vulnerability.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Seek and prevent trust-breaking actions such as bullying.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Team-based personality tests and team-building activities are designed to build trust.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Trust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375;p29">
            <a:extLst>
              <a:ext uri="{FF2B5EF4-FFF2-40B4-BE49-F238E27FC236}">
                <a16:creationId xmlns:a16="http://schemas.microsoft.com/office/drawing/2014/main" id="{F1FEAD86-2381-CEE1-2618-10D19B40385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94914" y="2337270"/>
            <a:ext cx="2940715" cy="7216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9942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5FAA4"/>
                </a:highligh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Conflict isn’t bad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healthy debate means engaged, passionate team members and better decisions.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Appropriate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conflict requires rules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or norms to be clear to all involved.  Examples: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Focus on the primary decision to be made (not secondary debates)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Avoid rhetoric, name-calling, or non-contributing statements, which erode trust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Agree to reach </a:t>
            </a:r>
            <a:r>
              <a:rPr kumimoji="0" lang="en-US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consensus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with all parties pledging to support the outcome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Trust is the foundation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of healthy conflict and debate.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There are numerous conflict resolution tools and techniques.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1750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Conflict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78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A- Confronting / Problem Solving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B-Compromising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C-Withdrawal / Avoidance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D- Smoothing / Accommodating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E- Collaborating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F- Forcing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4870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Conflict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387;p30">
            <a:extLst>
              <a:ext uri="{FF2B5EF4-FFF2-40B4-BE49-F238E27FC236}">
                <a16:creationId xmlns:a16="http://schemas.microsoft.com/office/drawing/2014/main" id="{CFB335AB-C841-8584-D842-3A0AB12C9BB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2433" y="2095405"/>
            <a:ext cx="2657196" cy="5189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40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Commitment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requires clarity 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to commit to something, it must be clear exactly what you’re committing to.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party or entity must commit to multiple others</a:t>
            </a:r>
          </a:p>
          <a:p>
            <a:pPr marL="34289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	Leader 🡪 Team		Team 🡪 Leader		Individual 🡪 The Work They’re Assigned</a:t>
            </a:r>
          </a:p>
          <a:p>
            <a:pPr marL="34289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	Leader 🡪 Project 		Team 🡪 Project		Individual 🡪 Team		</a:t>
            </a:r>
          </a:p>
          <a:p>
            <a:pPr marL="34289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					Team 🡪 Being a Good Team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Leaders set the example, so an uncommitted leader can destroy a project / team.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Teams must have a good structure, trust each other, and manage conflict properly.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Individuals can fail to commit for multiple reasons (not motivated, personal issues, etc.)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751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Achieving Commitment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Google Shape;408;p32">
            <a:extLst>
              <a:ext uri="{FF2B5EF4-FFF2-40B4-BE49-F238E27FC236}">
                <a16:creationId xmlns:a16="http://schemas.microsoft.com/office/drawing/2014/main" id="{3F3E6E29-271E-3027-AEFE-8DCAFCA3E0C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53085" y="2626654"/>
            <a:ext cx="2851529" cy="5202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798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Achieving Commitment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417;p33">
            <a:extLst>
              <a:ext uri="{FF2B5EF4-FFF2-40B4-BE49-F238E27FC236}">
                <a16:creationId xmlns:a16="http://schemas.microsoft.com/office/drawing/2014/main" id="{6293B681-624F-336B-F522-BFDA5AE6C2F9}"/>
              </a:ext>
            </a:extLst>
          </p:cNvPr>
          <p:cNvSpPr txBox="1">
            <a:spLocks/>
          </p:cNvSpPr>
          <p:nvPr/>
        </p:nvSpPr>
        <p:spPr>
          <a:xfrm>
            <a:off x="762000" y="1976456"/>
            <a:ext cx="5124539" cy="4030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Commitment requires: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Leadership by example: the leader must show commitment to the project and team first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Trust and conflict management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Clear prioritization of multiple commitments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 healthy team and project; commitment requires fundamental issues to be solved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Good team structure</a:t>
            </a:r>
          </a:p>
        </p:txBody>
      </p:sp>
      <p:sp>
        <p:nvSpPr>
          <p:cNvPr id="9" name="Google Shape;418;p33">
            <a:extLst>
              <a:ext uri="{FF2B5EF4-FFF2-40B4-BE49-F238E27FC236}">
                <a16:creationId xmlns:a16="http://schemas.microsoft.com/office/drawing/2014/main" id="{E35EE218-BE2F-5CF4-60F0-4377A5F21F93}"/>
              </a:ext>
            </a:extLst>
          </p:cNvPr>
          <p:cNvSpPr txBox="1">
            <a:spLocks/>
          </p:cNvSpPr>
          <p:nvPr/>
        </p:nvSpPr>
        <p:spPr>
          <a:xfrm>
            <a:off x="6704009" y="2025684"/>
            <a:ext cx="4618498" cy="3980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Strategies to gain commitment include: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Communicating expectations clearly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Seeking factors affecting noncommittal parties.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Assigning leadership or ownership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Recognizing achievement (a primary motivator)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Engaging the creativity of individuals (another motivator)</a:t>
            </a:r>
          </a:p>
        </p:txBody>
      </p:sp>
    </p:spTree>
    <p:extLst>
      <p:ext uri="{BB962C8B-B14F-4D97-AF65-F5344CB8AC3E}">
        <p14:creationId xmlns:p14="http://schemas.microsoft.com/office/powerpoint/2010/main" val="189702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954234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Accountability is a readiness to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accept responsibility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for work or results.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team member is accountable to: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 leader – the most common and natural type of accountability.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Themselves – also known as self-discipline.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Their fellow team members – often the strongest with the most ‘paths’ of accountability.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Accountability requires the ability to 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commit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as well as other’s ability to 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trust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their word and actions.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 great tool is the ‘RASCI” accountability matrix.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449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Embracing Accountability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28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•"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An accountability matrix is a tool for effectively assigning and communicating levels of accountability for project tasks of functions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task or function must have at least </a:t>
            </a:r>
            <a:b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one “A” as well as other letters: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“R” – Responsible.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 party who is to 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complete the task or action.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“A” – Accountable.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This party is ultimately 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answerable for the task or action’s completion.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“S” – Support.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Similar to “R” but a secondary resource who may be called in if needed.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“C” – Consulted.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A specialist or expert who may be called upon to provide vital input.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“I” – Informed.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This party must be informed if the task/function is completed, behind schedule.  Often the party who completes dependent tasks later in the timeline.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7006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‘RASCI’ Accountability Matrix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439;p35" descr="C:\Users\sam\Dropbox\Books\Project Team Leadership and Communication\curriculum\images\RASCI.png">
            <a:extLst>
              <a:ext uri="{FF2B5EF4-FFF2-40B4-BE49-F238E27FC236}">
                <a16:creationId xmlns:a16="http://schemas.microsoft.com/office/drawing/2014/main" id="{891AB1DC-4615-3DE3-1733-0A6A456581B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6603" y="2651313"/>
            <a:ext cx="5336440" cy="15553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347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Using the grid below,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add the letters “R,” “A,” “S,” “C,” or “I”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to denote the typical level of accountability each person has to each task.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Add at least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two new tasks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and add the letters as appropriate.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lang="en-US" sz="2000" kern="0" dirty="0">
              <a:solidFill>
                <a:srgbClr val="00206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lang="en-US" sz="2000" kern="0" dirty="0">
              <a:solidFill>
                <a:srgbClr val="00206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754735"/>
            <a:ext cx="48564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 – Building a ‘RASCI’ Accountability Matrix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451;p36" descr="C:\Users\sam\Dropbox\Books\Project Team Leadership and Communication\curriculum\images\RASCIPropertyActivity.png">
            <a:extLst>
              <a:ext uri="{FF2B5EF4-FFF2-40B4-BE49-F238E27FC236}">
                <a16:creationId xmlns:a16="http://schemas.microsoft.com/office/drawing/2014/main" id="{7BD6D072-5806-18EA-18A6-6ADF852186A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b="17309"/>
          <a:stretch/>
        </p:blipFill>
        <p:spPr>
          <a:xfrm>
            <a:off x="1915723" y="3533346"/>
            <a:ext cx="8215833" cy="24465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221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07691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 results-focused team has solved issues related to trust, conflict, and commitment – it’s ready and willing to focus on the work at hand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Leadership and the team have new focuses: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Clarity and priority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because the team working so well, it’s important that each team member knows what they’re working towards.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Visibility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understanding the bigger picture is more valuable for a team that is making decisions quickly and effectively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Process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creating and documenting process can make the team even more efficient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Focusing on Results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462;p37" descr="C:\Users\sam\Dropbox\Books\Project Team Leadership and Communication\curriculum\images\TeamNeedsResults.png">
            <a:extLst>
              <a:ext uri="{FF2B5EF4-FFF2-40B4-BE49-F238E27FC236}">
                <a16:creationId xmlns:a16="http://schemas.microsoft.com/office/drawing/2014/main" id="{33EDCD1F-658F-8F03-9EF2-76CB6318A88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72725" y="2642752"/>
            <a:ext cx="1554214" cy="1097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525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693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and 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509;p41">
            <a:extLst>
              <a:ext uri="{FF2B5EF4-FFF2-40B4-BE49-F238E27FC236}">
                <a16:creationId xmlns:a16="http://schemas.microsoft.com/office/drawing/2014/main" id="{4ABC46CF-D30B-C0CE-4DD0-D5AE61A1183E}"/>
              </a:ext>
            </a:extLst>
          </p:cNvPr>
          <p:cNvSpPr txBox="1">
            <a:spLocks/>
          </p:cNvSpPr>
          <p:nvPr/>
        </p:nvSpPr>
        <p:spPr>
          <a:xfrm>
            <a:off x="617280" y="2095405"/>
            <a:ext cx="10972800" cy="3765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SzPts val="2000"/>
              <a:buNone/>
            </a:pP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17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632412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 success comes from many factors, such as effective leadership, good planning, and established goals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The structure and roles of a team are affected both by their work and the organization to which they belong.  Additionally, structures and roles affect how teams complete their work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As teams mature, they progress through ‘forming,’ ‘storming,’ ‘norming,’ and ‘performing’ stages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Teams must meet core needs such as building trust and effectively managing conflict before they can commit, become accountable, and achieve results effectively.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Various tools and techniques are available for teams, such as various conflict management techniques (compromise, forcing, etc.) and the ‘RASCI’ accountability matrix.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8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and 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31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Self-assessment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93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b="1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1- Classify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features of basic team structures?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2- Differentiate stages of team development by examining team actions?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3- Propose strategies for building trust and commitment in a project team environment?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98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Self-assessment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498;p41" descr="3 great reasons to file your tax return early - FreeAgent">
            <a:extLst>
              <a:ext uri="{FF2B5EF4-FFF2-40B4-BE49-F238E27FC236}">
                <a16:creationId xmlns:a16="http://schemas.microsoft.com/office/drawing/2014/main" id="{EE0E69E9-CE15-9C02-B25A-47F9279330F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36995" y="1882478"/>
            <a:ext cx="3410902" cy="17054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275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731388"/>
            <a:ext cx="59015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Self-assessment </a:t>
            </a:r>
            <a:b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 – Trust and Commitment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568;p46">
            <a:extLst>
              <a:ext uri="{FF2B5EF4-FFF2-40B4-BE49-F238E27FC236}">
                <a16:creationId xmlns:a16="http://schemas.microsoft.com/office/drawing/2014/main" id="{33C32524-77CB-85FB-47BE-9ED01234104F}"/>
              </a:ext>
            </a:extLst>
          </p:cNvPr>
          <p:cNvSpPr txBox="1">
            <a:spLocks/>
          </p:cNvSpPr>
          <p:nvPr/>
        </p:nvSpPr>
        <p:spPr>
          <a:xfrm>
            <a:off x="617279" y="2094691"/>
            <a:ext cx="10801027" cy="3670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900" b="1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Consider each of the following commitment relationships:</a:t>
            </a:r>
            <a:endParaRPr kumimoji="0" lang="en-US" sz="1900" b="0" i="0" u="sng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endParaRPr kumimoji="0" lang="en-US" sz="19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9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	Leader ↔ Team		Leader ↔ Individual		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9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                                     Team ↔ Individual</a:t>
            </a:r>
            <a:endParaRPr kumimoji="0" lang="en-US" sz="19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endParaRPr kumimoji="0" lang="en-US" sz="19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What could each party do to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build trust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with the other?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What could they do to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reduce 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or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break trust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?</a:t>
            </a:r>
          </a:p>
          <a:p>
            <a:pPr marL="228600" marR="0" lvl="0" indent="-1397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endParaRPr kumimoji="0" lang="en-US" sz="19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For a successful project,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what commitments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must each party make?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What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factors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are important in those commitments?</a:t>
            </a:r>
          </a:p>
        </p:txBody>
      </p:sp>
    </p:spTree>
    <p:extLst>
      <p:ext uri="{BB962C8B-B14F-4D97-AF65-F5344CB8AC3E}">
        <p14:creationId xmlns:p14="http://schemas.microsoft.com/office/powerpoint/2010/main" val="31644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Google Shape;515;p43">
            <a:extLst>
              <a:ext uri="{FF2B5EF4-FFF2-40B4-BE49-F238E27FC236}">
                <a16:creationId xmlns:a16="http://schemas.microsoft.com/office/drawing/2014/main" id="{644B956A-CEB1-89F2-865E-61D9F2BBA17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3250" y="1170833"/>
            <a:ext cx="4468641" cy="5121798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11" name="Google Shape;516;p43">
            <a:extLst>
              <a:ext uri="{FF2B5EF4-FFF2-40B4-BE49-F238E27FC236}">
                <a16:creationId xmlns:a16="http://schemas.microsoft.com/office/drawing/2014/main" id="{42297A78-7009-5E12-B984-80845BD8BE4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28432" y="1191089"/>
            <a:ext cx="4823934" cy="5101542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6969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523;p44">
            <a:extLst>
              <a:ext uri="{FF2B5EF4-FFF2-40B4-BE49-F238E27FC236}">
                <a16:creationId xmlns:a16="http://schemas.microsoft.com/office/drawing/2014/main" id="{2CAE6512-3980-69FF-7148-79370ABD998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5153" y="1231789"/>
            <a:ext cx="5239904" cy="5060842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3" name="Google Shape;524;p44">
            <a:extLst>
              <a:ext uri="{FF2B5EF4-FFF2-40B4-BE49-F238E27FC236}">
                <a16:creationId xmlns:a16="http://schemas.microsoft.com/office/drawing/2014/main" id="{31173335-76DF-4F6E-DBF7-AFEFE7D91FF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28058" y="1231789"/>
            <a:ext cx="4842374" cy="5060842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317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Google Shape;531;p45">
            <a:extLst>
              <a:ext uri="{FF2B5EF4-FFF2-40B4-BE49-F238E27FC236}">
                <a16:creationId xmlns:a16="http://schemas.microsoft.com/office/drawing/2014/main" id="{3FD31ADB-D422-5AF0-3701-70E120BAB13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56113" y="1231789"/>
            <a:ext cx="6781801" cy="4972153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085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538;p46">
            <a:extLst>
              <a:ext uri="{FF2B5EF4-FFF2-40B4-BE49-F238E27FC236}">
                <a16:creationId xmlns:a16="http://schemas.microsoft.com/office/drawing/2014/main" id="{08E5414E-7AA4-7847-3EE4-4D6F50890508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45971" y="1285104"/>
            <a:ext cx="5845629" cy="5074096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640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80990" marR="0" lvl="0" indent="-38099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1111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F1111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Project Team Leadership and Communication by </a:t>
            </a:r>
            <a:r>
              <a:rPr kumimoji="0" lang="en-US" sz="1800" b="0" i="0" u="sng" strike="noStrike" kern="0" cap="none" spc="0" normalizeH="0" baseline="0" noProof="0" dirty="0">
                <a:ln>
                  <a:noFill/>
                </a:ln>
                <a:solidFill>
                  <a:srgbClr val="007185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Samuel </a:t>
            </a:r>
            <a:r>
              <a:rPr kumimoji="0" lang="en-US" sz="1800" b="0" i="0" u="sng" strike="noStrike" kern="0" cap="none" spc="0" normalizeH="0" baseline="0" noProof="0" dirty="0" err="1">
                <a:ln>
                  <a:noFill/>
                </a:ln>
                <a:solidFill>
                  <a:srgbClr val="007185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Malachowsky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7185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, 2018.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80990" marR="0" lvl="0" indent="-26669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7185"/>
              </a:solidFill>
              <a:effectLst/>
              <a:uLnTx/>
              <a:uFillTx/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380990" marR="0" lvl="0" indent="-38099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Leadership: Theory and Practice, 7th Edition.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Resources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77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1111"/>
              </a:buClr>
              <a:buSzPts val="1800"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3515265-8644-05E1-8ECD-F698ADD22E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827" y="1787703"/>
            <a:ext cx="4366517" cy="415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3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1244</TotalTime>
  <Words>2483</Words>
  <Application>Microsoft Office PowerPoint</Application>
  <PresentationFormat>Widescreen</PresentationFormat>
  <Paragraphs>395</Paragraphs>
  <Slides>49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7" baseType="lpstr">
      <vt:lpstr>Arial</vt:lpstr>
      <vt:lpstr>Calibri</vt:lpstr>
      <vt:lpstr>Calibri Light</vt:lpstr>
      <vt:lpstr>Century Gothic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 Hakem Sharari</cp:lastModifiedBy>
  <cp:revision>107</cp:revision>
  <dcterms:created xsi:type="dcterms:W3CDTF">2023-04-29T09:08:23Z</dcterms:created>
  <dcterms:modified xsi:type="dcterms:W3CDTF">2023-11-07T14:23:54Z</dcterms:modified>
</cp:coreProperties>
</file>