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8"/>
  </p:notesMasterIdLst>
  <p:sldIdLst>
    <p:sldId id="480" r:id="rId2"/>
    <p:sldId id="303" r:id="rId3"/>
    <p:sldId id="313" r:id="rId4"/>
    <p:sldId id="276" r:id="rId5"/>
    <p:sldId id="647" r:id="rId6"/>
    <p:sldId id="733" r:id="rId7"/>
    <p:sldId id="734" r:id="rId8"/>
    <p:sldId id="735" r:id="rId9"/>
    <p:sldId id="736" r:id="rId10"/>
    <p:sldId id="737" r:id="rId11"/>
    <p:sldId id="738" r:id="rId12"/>
    <p:sldId id="739" r:id="rId13"/>
    <p:sldId id="740" r:id="rId14"/>
    <p:sldId id="741" r:id="rId15"/>
    <p:sldId id="742" r:id="rId16"/>
    <p:sldId id="743" r:id="rId17"/>
    <p:sldId id="744" r:id="rId18"/>
    <p:sldId id="745" r:id="rId19"/>
    <p:sldId id="746" r:id="rId20"/>
    <p:sldId id="747" r:id="rId21"/>
    <p:sldId id="748" r:id="rId22"/>
    <p:sldId id="749" r:id="rId23"/>
    <p:sldId id="750" r:id="rId24"/>
    <p:sldId id="751" r:id="rId25"/>
    <p:sldId id="752" r:id="rId26"/>
    <p:sldId id="753" r:id="rId27"/>
    <p:sldId id="754" r:id="rId28"/>
    <p:sldId id="755" r:id="rId29"/>
    <p:sldId id="756" r:id="rId30"/>
    <p:sldId id="757" r:id="rId31"/>
    <p:sldId id="758" r:id="rId32"/>
    <p:sldId id="759" r:id="rId33"/>
    <p:sldId id="760" r:id="rId34"/>
    <p:sldId id="761" r:id="rId35"/>
    <p:sldId id="762" r:id="rId36"/>
    <p:sldId id="763" r:id="rId37"/>
    <p:sldId id="764" r:id="rId38"/>
    <p:sldId id="765" r:id="rId39"/>
    <p:sldId id="766" r:id="rId40"/>
    <p:sldId id="767" r:id="rId41"/>
    <p:sldId id="768" r:id="rId42"/>
    <p:sldId id="769" r:id="rId43"/>
    <p:sldId id="770" r:id="rId44"/>
    <p:sldId id="771" r:id="rId45"/>
    <p:sldId id="772" r:id="rId46"/>
    <p:sldId id="773" r:id="rId47"/>
    <p:sldId id="722" r:id="rId48"/>
    <p:sldId id="774" r:id="rId49"/>
    <p:sldId id="775" r:id="rId50"/>
    <p:sldId id="776" r:id="rId51"/>
    <p:sldId id="777" r:id="rId52"/>
    <p:sldId id="778" r:id="rId53"/>
    <p:sldId id="779" r:id="rId54"/>
    <p:sldId id="780" r:id="rId55"/>
    <p:sldId id="781" r:id="rId56"/>
    <p:sldId id="349" r:id="rId5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647"/>
            <p14:sldId id="733"/>
            <p14:sldId id="734"/>
            <p14:sldId id="735"/>
            <p14:sldId id="736"/>
            <p14:sldId id="737"/>
            <p14:sldId id="738"/>
            <p14:sldId id="739"/>
            <p14:sldId id="740"/>
            <p14:sldId id="741"/>
            <p14:sldId id="742"/>
            <p14:sldId id="743"/>
            <p14:sldId id="744"/>
            <p14:sldId id="745"/>
            <p14:sldId id="746"/>
            <p14:sldId id="747"/>
            <p14:sldId id="748"/>
            <p14:sldId id="749"/>
            <p14:sldId id="750"/>
            <p14:sldId id="751"/>
            <p14:sldId id="752"/>
            <p14:sldId id="753"/>
            <p14:sldId id="754"/>
            <p14:sldId id="755"/>
            <p14:sldId id="756"/>
            <p14:sldId id="757"/>
            <p14:sldId id="758"/>
            <p14:sldId id="759"/>
            <p14:sldId id="760"/>
            <p14:sldId id="761"/>
            <p14:sldId id="762"/>
            <p14:sldId id="763"/>
            <p14:sldId id="764"/>
            <p14:sldId id="765"/>
            <p14:sldId id="766"/>
            <p14:sldId id="767"/>
            <p14:sldId id="768"/>
            <p14:sldId id="769"/>
            <p14:sldId id="770"/>
            <p14:sldId id="771"/>
            <p14:sldId id="772"/>
            <p14:sldId id="773"/>
            <p14:sldId id="722"/>
            <p14:sldId id="774"/>
            <p14:sldId id="775"/>
            <p14:sldId id="776"/>
            <p14:sldId id="777"/>
            <p14:sldId id="778"/>
            <p14:sldId id="779"/>
            <p14:sldId id="780"/>
            <p14:sldId id="78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85" d="100"/>
          <a:sy n="85" d="100"/>
        </p:scale>
        <p:origin x="7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575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31.wmf"/><Relationship Id="rId1" Type="http://schemas.openxmlformats.org/officeDocument/2006/relationships/image" Target="../media/image30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44.wmf"/><Relationship Id="rId2" Type="http://schemas.openxmlformats.org/officeDocument/2006/relationships/image" Target="../media/image43.wmf"/><Relationship Id="rId1" Type="http://schemas.openxmlformats.org/officeDocument/2006/relationships/image" Target="../media/image42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47.wmf"/><Relationship Id="rId2" Type="http://schemas.openxmlformats.org/officeDocument/2006/relationships/image" Target="../media/image46.wmf"/><Relationship Id="rId1" Type="http://schemas.openxmlformats.org/officeDocument/2006/relationships/image" Target="../media/image45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51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55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56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57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9.wmf"/><Relationship Id="rId1" Type="http://schemas.openxmlformats.org/officeDocument/2006/relationships/image" Target="../media/image58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61.wmf"/><Relationship Id="rId1" Type="http://schemas.openxmlformats.org/officeDocument/2006/relationships/image" Target="../media/image60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2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3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4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0.wmf"/><Relationship Id="rId4" Type="http://schemas.openxmlformats.org/officeDocument/2006/relationships/oleObject" Target="../embeddings/oleObject1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13.wmf"/><Relationship Id="rId4" Type="http://schemas.openxmlformats.org/officeDocument/2006/relationships/oleObject" Target="../embeddings/oleObject2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6.wmf"/><Relationship Id="rId4" Type="http://schemas.openxmlformats.org/officeDocument/2006/relationships/oleObject" Target="../embeddings/oleObject4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30.wmf"/><Relationship Id="rId4" Type="http://schemas.openxmlformats.org/officeDocument/2006/relationships/oleObject" Target="../embeddings/oleObject5.bin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.bin"/><Relationship Id="rId3" Type="http://schemas.openxmlformats.org/officeDocument/2006/relationships/image" Target="../media/image8.png"/><Relationship Id="rId7" Type="http://schemas.openxmlformats.org/officeDocument/2006/relationships/image" Target="../media/image4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8.bin"/><Relationship Id="rId5" Type="http://schemas.openxmlformats.org/officeDocument/2006/relationships/image" Target="../media/image42.wmf"/><Relationship Id="rId4" Type="http://schemas.openxmlformats.org/officeDocument/2006/relationships/oleObject" Target="../embeddings/oleObject7.bin"/><Relationship Id="rId9" Type="http://schemas.openxmlformats.org/officeDocument/2006/relationships/image" Target="../media/image44.wmf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.bin"/><Relationship Id="rId3" Type="http://schemas.openxmlformats.org/officeDocument/2006/relationships/image" Target="../media/image8.png"/><Relationship Id="rId7" Type="http://schemas.openxmlformats.org/officeDocument/2006/relationships/image" Target="../media/image4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1.bin"/><Relationship Id="rId5" Type="http://schemas.openxmlformats.org/officeDocument/2006/relationships/image" Target="../media/image45.wmf"/><Relationship Id="rId4" Type="http://schemas.openxmlformats.org/officeDocument/2006/relationships/oleObject" Target="../embeddings/oleObject10.bin"/><Relationship Id="rId9" Type="http://schemas.openxmlformats.org/officeDocument/2006/relationships/image" Target="../media/image47.w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51.wmf"/><Relationship Id="rId4" Type="http://schemas.openxmlformats.org/officeDocument/2006/relationships/oleObject" Target="../embeddings/oleObject13.bin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55.wmf"/><Relationship Id="rId4" Type="http://schemas.openxmlformats.org/officeDocument/2006/relationships/oleObject" Target="../embeddings/oleObject14.bin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56.wmf"/><Relationship Id="rId4" Type="http://schemas.openxmlformats.org/officeDocument/2006/relationships/oleObject" Target="../embeddings/oleObject15.bin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57.wmf"/><Relationship Id="rId4" Type="http://schemas.openxmlformats.org/officeDocument/2006/relationships/oleObject" Target="../embeddings/oleObject16.bin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5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18.bin"/><Relationship Id="rId5" Type="http://schemas.openxmlformats.org/officeDocument/2006/relationships/image" Target="../media/image58.wmf"/><Relationship Id="rId4" Type="http://schemas.openxmlformats.org/officeDocument/2006/relationships/oleObject" Target="../embeddings/oleObject17.bin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6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20.bin"/><Relationship Id="rId5" Type="http://schemas.openxmlformats.org/officeDocument/2006/relationships/image" Target="../media/image60.wmf"/><Relationship Id="rId4" Type="http://schemas.openxmlformats.org/officeDocument/2006/relationships/oleObject" Target="../embeddings/oleObject19.bin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3.vml"/><Relationship Id="rId5" Type="http://schemas.openxmlformats.org/officeDocument/2006/relationships/image" Target="../media/image62.wmf"/><Relationship Id="rId4" Type="http://schemas.openxmlformats.org/officeDocument/2006/relationships/oleObject" Target="../embeddings/oleObject21.bin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4.vml"/><Relationship Id="rId5" Type="http://schemas.openxmlformats.org/officeDocument/2006/relationships/image" Target="../media/image63.wmf"/><Relationship Id="rId4" Type="http://schemas.openxmlformats.org/officeDocument/2006/relationships/oleObject" Target="../embeddings/oleObject22.bin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5.vml"/><Relationship Id="rId5" Type="http://schemas.openxmlformats.org/officeDocument/2006/relationships/image" Target="../media/image64.wmf"/><Relationship Id="rId4" Type="http://schemas.openxmlformats.org/officeDocument/2006/relationships/oleObject" Target="../embeddings/oleObject23.bin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6.vml"/><Relationship Id="rId5" Type="http://schemas.openxmlformats.org/officeDocument/2006/relationships/image" Target="../media/image65.wmf"/><Relationship Id="rId4" Type="http://schemas.openxmlformats.org/officeDocument/2006/relationships/oleObject" Target="../embeddings/oleObject24.bin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jpg"/><Relationship Id="rId3" Type="http://schemas.openxmlformats.org/officeDocument/2006/relationships/image" Target="../media/image66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Hasan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84733" y="2299196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82224" y="584365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NO 6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</a:p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NO 6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1: Mathematical preliminaries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2: The straight line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3: Functions and Graphs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5: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AC74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8: 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9: 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10: Linear algebra and applications</a:t>
            </a:r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1858507" y="2188936"/>
            <a:ext cx="8229600" cy="2383063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To differentiate functions using the power rule, constant rule, constant multiple rule, and sum and difference rules.</a:t>
            </a:r>
          </a:p>
          <a:p>
            <a:pPr marL="0" indent="0">
              <a:buNone/>
              <a:defRPr/>
            </a:pPr>
            <a:endParaRPr lang="en-US" altLang="en-US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2128345" y="1599143"/>
            <a:ext cx="8229600" cy="45307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9600" indent="-609600">
              <a:defRPr/>
            </a:pPr>
            <a:r>
              <a:rPr lang="en-US" altLang="en-US" sz="2400" dirty="0" smtClean="0"/>
              <a:t>Used to find the “slope” of a function at a point</a:t>
            </a:r>
            <a:r>
              <a:rPr lang="en-US" altLang="en-US" sz="2400" dirty="0" smtClean="0"/>
              <a:t>.</a:t>
            </a:r>
          </a:p>
          <a:p>
            <a:pPr marL="609600" indent="-609600">
              <a:buFont typeface="Wingdings" panose="05000000000000000000" pitchFamily="2" charset="2"/>
              <a:buNone/>
              <a:defRPr/>
            </a:pPr>
            <a:endParaRPr lang="en-US" altLang="en-US" sz="2400" dirty="0" smtClean="0"/>
          </a:p>
          <a:p>
            <a:pPr marL="609600" indent="-609600">
              <a:defRPr/>
            </a:pPr>
            <a:r>
              <a:rPr lang="en-US" altLang="en-US" sz="2400" dirty="0" smtClean="0"/>
              <a:t>Used </a:t>
            </a:r>
            <a:r>
              <a:rPr lang="en-US" altLang="en-US" sz="2400" dirty="0" smtClean="0"/>
              <a:t>to find the “slope of the tangent line” to the graph of a function at a point. </a:t>
            </a:r>
          </a:p>
          <a:p>
            <a:pPr marL="609600" indent="-609600">
              <a:buFont typeface="Wingdings" panose="05000000000000000000" pitchFamily="2" charset="2"/>
              <a:buNone/>
              <a:defRPr/>
            </a:pPr>
            <a:endParaRPr lang="en-US" altLang="en-US" sz="2400" dirty="0" smtClean="0"/>
          </a:p>
          <a:p>
            <a:pPr marL="609600" indent="-609600">
              <a:defRPr/>
            </a:pPr>
            <a:r>
              <a:rPr lang="en-US" altLang="en-US" sz="2400" dirty="0" smtClean="0"/>
              <a:t>Used to find the “instantaneous rate of change” of a function at a point. </a:t>
            </a:r>
          </a:p>
          <a:p>
            <a:pPr marL="609600" indent="-609600">
              <a:buFont typeface="Wingdings" panose="05000000000000000000" pitchFamily="2" charset="2"/>
              <a:buNone/>
              <a:defRPr/>
            </a:pPr>
            <a:endParaRPr lang="en-US" altLang="en-US" sz="2400" dirty="0" smtClean="0"/>
          </a:p>
          <a:p>
            <a:pPr marL="609600" indent="-609600">
              <a:defRPr/>
            </a:pPr>
            <a:r>
              <a:rPr lang="en-US" altLang="en-US" sz="2400" dirty="0" smtClean="0"/>
              <a:t>Computed by finding the limit of the difference quotient as  ∆x approaches 0. (Limit Definition) </a:t>
            </a:r>
          </a:p>
        </p:txBody>
      </p:sp>
    </p:spTree>
    <p:extLst>
      <p:ext uri="{BB962C8B-B14F-4D97-AF65-F5344CB8AC3E}">
        <p14:creationId xmlns:p14="http://schemas.microsoft.com/office/powerpoint/2010/main" val="1135955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4046" t="35377" r="27467" b="22053"/>
          <a:stretch/>
        </p:blipFill>
        <p:spPr>
          <a:xfrm>
            <a:off x="2923822" y="1975556"/>
            <a:ext cx="5475112" cy="3392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1536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 txBox="1">
            <a:spLocks noChangeArrowheads="1"/>
          </p:cNvSpPr>
          <p:nvPr/>
        </p:nvSpPr>
        <p:spPr>
          <a:xfrm>
            <a:off x="2440788" y="1601906"/>
            <a:ext cx="8229600" cy="3629851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u="sng" dirty="0" smtClean="0"/>
              <a:t>Differentiation</a:t>
            </a:r>
            <a:r>
              <a:rPr lang="en-US" altLang="en-US" dirty="0" smtClean="0"/>
              <a:t> is the process of computing the derivative of a function.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dirty="0" smtClean="0"/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You may be asked to:</a:t>
            </a:r>
          </a:p>
          <a:p>
            <a:pPr>
              <a:defRPr/>
            </a:pPr>
            <a:r>
              <a:rPr lang="en-US" altLang="en-US" dirty="0" smtClean="0"/>
              <a:t>Differentiate.</a:t>
            </a:r>
          </a:p>
          <a:p>
            <a:pPr>
              <a:defRPr/>
            </a:pPr>
            <a:r>
              <a:rPr lang="en-US" altLang="en-US" dirty="0" smtClean="0"/>
              <a:t>Derive.</a:t>
            </a:r>
          </a:p>
          <a:p>
            <a:pPr>
              <a:defRPr/>
            </a:pPr>
            <a:r>
              <a:rPr lang="en-US" altLang="en-US" dirty="0" smtClean="0"/>
              <a:t>Find the derivative of</a:t>
            </a:r>
            <a:r>
              <a:rPr lang="en-US" altLang="en-US" dirty="0" smtClean="0"/>
              <a:t>…</a:t>
            </a: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301481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08196583"/>
              </p:ext>
            </p:extLst>
          </p:nvPr>
        </p:nvGraphicFramePr>
        <p:xfrm>
          <a:off x="2400300" y="1719263"/>
          <a:ext cx="4438650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746" name="Equation" r:id="rId4" imgW="4431960" imgH="952200" progId="Equation.DSMT4">
                  <p:embed/>
                </p:oleObj>
              </mc:Choice>
              <mc:Fallback>
                <p:oleObj name="Equation" r:id="rId4" imgW="4431960" imgH="95220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00300" y="1719263"/>
                        <a:ext cx="4438650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2133600" y="3496583"/>
            <a:ext cx="7504755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en-US" sz="3200" dirty="0"/>
              <a:t>The derivative of a constant function is zero.</a:t>
            </a:r>
          </a:p>
        </p:txBody>
      </p:sp>
    </p:spTree>
    <p:extLst>
      <p:ext uri="{BB962C8B-B14F-4D97-AF65-F5344CB8AC3E}">
        <p14:creationId xmlns:p14="http://schemas.microsoft.com/office/powerpoint/2010/main" val="692965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1266" t="34230" r="40170" b="22190"/>
          <a:stretch/>
        </p:blipFill>
        <p:spPr>
          <a:xfrm>
            <a:off x="3287210" y="1759351"/>
            <a:ext cx="4229779" cy="3630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374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1690" t="33890" r="41681" b="22592"/>
          <a:stretch/>
        </p:blipFill>
        <p:spPr>
          <a:xfrm>
            <a:off x="3409244" y="2210460"/>
            <a:ext cx="4165602" cy="3829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3324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75673190"/>
              </p:ext>
            </p:extLst>
          </p:nvPr>
        </p:nvGraphicFramePr>
        <p:xfrm>
          <a:off x="1874165" y="2144838"/>
          <a:ext cx="67818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784" name="Equation" r:id="rId4" imgW="6781680" imgH="952200" progId="Equation.DSMT4">
                  <p:embed/>
                </p:oleObj>
              </mc:Choice>
              <mc:Fallback>
                <p:oleObj name="Equation" r:id="rId4" imgW="6781680" imgH="95220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4165" y="2144838"/>
                        <a:ext cx="67818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62907349"/>
              </p:ext>
            </p:extLst>
          </p:nvPr>
        </p:nvGraphicFramePr>
        <p:xfrm>
          <a:off x="3135194" y="3428233"/>
          <a:ext cx="16256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785" name="Equation" r:id="rId6" imgW="1625400" imgH="952200" progId="Equation.DSMT4">
                  <p:embed/>
                </p:oleObj>
              </mc:Choice>
              <mc:Fallback>
                <p:oleObj name="Equation" r:id="rId6" imgW="1625400" imgH="952200" progId="Equation.DSMT4">
                  <p:embed/>
                  <p:pic>
                    <p:nvPicPr>
                      <p:cNvPr id="11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5194" y="3428233"/>
                        <a:ext cx="16256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12073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2733" t="33330" r="32065" b="21748"/>
          <a:stretch/>
        </p:blipFill>
        <p:spPr>
          <a:xfrm>
            <a:off x="3544711" y="2074993"/>
            <a:ext cx="4842934" cy="3476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147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6"/>
          <p:cNvSpPr txBox="1">
            <a:spLocks noChangeArrowheads="1"/>
          </p:cNvSpPr>
          <p:nvPr/>
        </p:nvSpPr>
        <p:spPr>
          <a:xfrm>
            <a:off x="1460937" y="3183467"/>
            <a:ext cx="9680027" cy="1668754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dirty="0" smtClean="0"/>
              <a:t>The </a:t>
            </a:r>
            <a:r>
              <a:rPr lang="en-US" altLang="en-US" dirty="0" smtClean="0"/>
              <a:t>derivative of a constant times a function is equal to the constant times the derivative of the function.</a:t>
            </a:r>
          </a:p>
        </p:txBody>
      </p:sp>
      <p:graphicFrame>
        <p:nvGraphicFramePr>
          <p:cNvPr id="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42316256"/>
              </p:ext>
            </p:extLst>
          </p:nvPr>
        </p:nvGraphicFramePr>
        <p:xfrm>
          <a:off x="2047655" y="1982466"/>
          <a:ext cx="69342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793" name="Equation" r:id="rId4" imgW="6933960" imgH="952200" progId="Equation.DSMT4">
                  <p:embed/>
                </p:oleObj>
              </mc:Choice>
              <mc:Fallback>
                <p:oleObj name="Equation" r:id="rId4" imgW="6933960" imgH="95220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47655" y="1982466"/>
                        <a:ext cx="69342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96433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3858" t="32083" r="27914" b="21568"/>
          <a:stretch/>
        </p:blipFill>
        <p:spPr>
          <a:xfrm>
            <a:off x="3115733" y="1761066"/>
            <a:ext cx="5926667" cy="4041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0852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2883" t="34401" r="37933" b="29414"/>
          <a:stretch/>
        </p:blipFill>
        <p:spPr>
          <a:xfrm>
            <a:off x="3628050" y="1919111"/>
            <a:ext cx="4985372" cy="3476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590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0443" t="34493" r="34565" b="23156"/>
          <a:stretch/>
        </p:blipFill>
        <p:spPr>
          <a:xfrm>
            <a:off x="2968978" y="1817510"/>
            <a:ext cx="6039555" cy="4111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194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4862" t="33687" r="37372" b="22049"/>
          <a:stretch/>
        </p:blipFill>
        <p:spPr>
          <a:xfrm>
            <a:off x="3488267" y="1916948"/>
            <a:ext cx="4492978" cy="4029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183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0338" t="35110" r="40063" b="23670"/>
          <a:stretch/>
        </p:blipFill>
        <p:spPr>
          <a:xfrm>
            <a:off x="3510845" y="1907823"/>
            <a:ext cx="4797778" cy="3758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037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29491" t="35115" r="39858" b="32506"/>
          <a:stretch/>
        </p:blipFill>
        <p:spPr>
          <a:xfrm>
            <a:off x="2641600" y="1998133"/>
            <a:ext cx="5791200" cy="3441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685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0663" t="37672" r="16151" b="23876"/>
          <a:stretch/>
        </p:blipFill>
        <p:spPr>
          <a:xfrm>
            <a:off x="2488753" y="2233036"/>
            <a:ext cx="7389023" cy="3005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498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1447" t="37491" r="16046" b="23989"/>
          <a:stretch/>
        </p:blipFill>
        <p:spPr>
          <a:xfrm>
            <a:off x="2223911" y="2111022"/>
            <a:ext cx="7194529" cy="2968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56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2888" t="37981" r="15353" b="27074"/>
          <a:stretch/>
        </p:blipFill>
        <p:spPr>
          <a:xfrm>
            <a:off x="2069760" y="2163237"/>
            <a:ext cx="7977351" cy="3029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133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1259" t="36753" r="15900" b="25345"/>
          <a:stretch/>
        </p:blipFill>
        <p:spPr>
          <a:xfrm>
            <a:off x="2161761" y="2041124"/>
            <a:ext cx="7783749" cy="3140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594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29613" t="37300" r="17943" b="26456"/>
          <a:stretch/>
        </p:blipFill>
        <p:spPr>
          <a:xfrm>
            <a:off x="2096117" y="2244326"/>
            <a:ext cx="7555884" cy="2937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781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2787" t="37298" r="14903" b="26771"/>
          <a:stretch/>
        </p:blipFill>
        <p:spPr>
          <a:xfrm>
            <a:off x="1744334" y="2005193"/>
            <a:ext cx="8396595" cy="3244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155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3035" t="32469" r="31279" b="20626"/>
          <a:stretch/>
        </p:blipFill>
        <p:spPr>
          <a:xfrm>
            <a:off x="3103721" y="1828799"/>
            <a:ext cx="4550146" cy="3364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554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6222651"/>
              </p:ext>
            </p:extLst>
          </p:nvPr>
        </p:nvGraphicFramePr>
        <p:xfrm>
          <a:off x="2744350" y="1795903"/>
          <a:ext cx="5503862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826" name="Equation" r:id="rId4" imgW="5499000" imgH="952200" progId="Equation.DSMT4">
                  <p:embed/>
                </p:oleObj>
              </mc:Choice>
              <mc:Fallback>
                <p:oleObj name="Equation" r:id="rId4" imgW="5499000" imgH="95220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4350" y="1795903"/>
                        <a:ext cx="5503862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45612393"/>
              </p:ext>
            </p:extLst>
          </p:nvPr>
        </p:nvGraphicFramePr>
        <p:xfrm>
          <a:off x="3061752" y="3651647"/>
          <a:ext cx="5491162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827" name="Equation" r:id="rId6" imgW="5486400" imgH="952200" progId="Equation.DSMT4">
                  <p:embed/>
                </p:oleObj>
              </mc:Choice>
              <mc:Fallback>
                <p:oleObj name="Equation" r:id="rId6" imgW="5486400" imgH="952200" progId="Equation.DSMT4">
                  <p:embed/>
                  <p:pic>
                    <p:nvPicPr>
                      <p:cNvPr id="11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61752" y="3651647"/>
                        <a:ext cx="5491162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2253276" y="2960164"/>
            <a:ext cx="6362700" cy="3667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r>
              <a:rPr lang="en-US" altLang="en-US" i="1" dirty="0"/>
              <a:t>The derivative of a sum is the sum of the derivatives.</a:t>
            </a:r>
          </a:p>
        </p:txBody>
      </p:sp>
      <p:sp>
        <p:nvSpPr>
          <p:cNvPr id="9" name="Text Box 9"/>
          <p:cNvSpPr txBox="1">
            <a:spLocks noChangeArrowheads="1"/>
          </p:cNvSpPr>
          <p:nvPr/>
        </p:nvSpPr>
        <p:spPr bwMode="auto">
          <a:xfrm>
            <a:off x="1473912" y="4887119"/>
            <a:ext cx="7667625" cy="3667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r>
              <a:rPr lang="en-US" altLang="en-US" i="1" dirty="0"/>
              <a:t>The derivative of a difference is the difference of the derivatives.</a:t>
            </a:r>
          </a:p>
        </p:txBody>
      </p:sp>
    </p:spTree>
    <p:extLst>
      <p:ext uri="{BB962C8B-B14F-4D97-AF65-F5344CB8AC3E}">
        <p14:creationId xmlns:p14="http://schemas.microsoft.com/office/powerpoint/2010/main" val="1261175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2188" t="33097" r="34734" b="30357"/>
          <a:stretch/>
        </p:blipFill>
        <p:spPr>
          <a:xfrm>
            <a:off x="2844501" y="2018547"/>
            <a:ext cx="5035144" cy="3129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991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0985" t="34373" r="27464" b="35088"/>
          <a:stretch/>
        </p:blipFill>
        <p:spPr>
          <a:xfrm>
            <a:off x="2754489" y="2099733"/>
            <a:ext cx="7236176" cy="2991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913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3253" t="31480" r="19694" b="20533"/>
          <a:stretch/>
        </p:blipFill>
        <p:spPr>
          <a:xfrm>
            <a:off x="2204409" y="1826637"/>
            <a:ext cx="6792836" cy="3896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626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4378" t="32797" r="12871" b="24686"/>
          <a:stretch/>
        </p:blipFill>
        <p:spPr>
          <a:xfrm>
            <a:off x="1784366" y="1905660"/>
            <a:ext cx="7798490" cy="3535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073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5038" t="33337" r="14076" b="20899"/>
          <a:stretch/>
        </p:blipFill>
        <p:spPr>
          <a:xfrm>
            <a:off x="1959116" y="2009423"/>
            <a:ext cx="7118563" cy="3601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597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6797" t="32126" r="10211" b="18753"/>
          <a:stretch/>
        </p:blipFill>
        <p:spPr>
          <a:xfrm>
            <a:off x="2090190" y="1885244"/>
            <a:ext cx="7685989" cy="4007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323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0860" t="32458" r="10228" b="20819"/>
          <a:stretch/>
        </p:blipFill>
        <p:spPr>
          <a:xfrm>
            <a:off x="1685012" y="2103215"/>
            <a:ext cx="7971033" cy="355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738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3611" t="34537" r="8057" b="26945"/>
          <a:stretch/>
        </p:blipFill>
        <p:spPr>
          <a:xfrm>
            <a:off x="1676952" y="1986844"/>
            <a:ext cx="9057160" cy="3364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252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3211" t="32772" r="29884" b="24029"/>
          <a:stretch/>
        </p:blipFill>
        <p:spPr>
          <a:xfrm>
            <a:off x="2336801" y="1702459"/>
            <a:ext cx="6062133" cy="3991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8443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3050" t="32744" r="19517" b="19794"/>
          <a:stretch/>
        </p:blipFill>
        <p:spPr>
          <a:xfrm>
            <a:off x="2618113" y="1657304"/>
            <a:ext cx="7003527" cy="3941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204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886605" y="1600200"/>
            <a:ext cx="8229600" cy="45307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9600" indent="-609600">
              <a:defRPr/>
            </a:pPr>
            <a:r>
              <a:rPr lang="en-US" altLang="en-US" dirty="0" smtClean="0"/>
              <a:t>Notations for the derivative:</a:t>
            </a:r>
          </a:p>
          <a:p>
            <a:pPr marL="609600" indent="-609600">
              <a:buFont typeface="Wingdings" panose="05000000000000000000" pitchFamily="2" charset="2"/>
              <a:buNone/>
              <a:defRPr/>
            </a:pPr>
            <a:endParaRPr lang="en-US" altLang="en-US" dirty="0" smtClean="0"/>
          </a:p>
          <a:p>
            <a:pPr marL="609600" indent="-609600">
              <a:buFont typeface="Wingdings" panose="05000000000000000000" pitchFamily="2" charset="2"/>
              <a:buNone/>
              <a:defRPr/>
            </a:pPr>
            <a:endParaRPr lang="en-US" altLang="en-US" dirty="0" smtClean="0"/>
          </a:p>
          <a:p>
            <a:pPr marL="609600" indent="-609600">
              <a:defRPr/>
            </a:pPr>
            <a:r>
              <a:rPr lang="en-US" altLang="en-US" dirty="0" smtClean="0"/>
              <a:t>The derivative of a constant is zero.</a:t>
            </a:r>
          </a:p>
          <a:p>
            <a:pPr marL="609600" indent="-609600">
              <a:defRPr/>
            </a:pPr>
            <a:r>
              <a:rPr lang="en-US" altLang="en-US" dirty="0" smtClean="0"/>
              <a:t>To find the derivative of </a:t>
            </a:r>
            <a:r>
              <a:rPr lang="en-US" altLang="en-US" i="1" dirty="0" smtClean="0">
                <a:latin typeface="Times New Roman" panose="02020603050405020304" pitchFamily="18" charset="0"/>
              </a:rPr>
              <a:t>f </a:t>
            </a:r>
            <a:r>
              <a:rPr lang="en-US" altLang="en-US" dirty="0" smtClean="0">
                <a:latin typeface="Times New Roman" panose="02020603050405020304" pitchFamily="18" charset="0"/>
              </a:rPr>
              <a:t>(</a:t>
            </a:r>
            <a:r>
              <a:rPr lang="en-US" altLang="en-US" i="1" dirty="0" smtClean="0">
                <a:latin typeface="Times New Roman" panose="02020603050405020304" pitchFamily="18" charset="0"/>
              </a:rPr>
              <a:t>x</a:t>
            </a:r>
            <a:r>
              <a:rPr lang="en-US" altLang="en-US" dirty="0" smtClean="0">
                <a:latin typeface="Times New Roman" panose="02020603050405020304" pitchFamily="18" charset="0"/>
              </a:rPr>
              <a:t>) = </a:t>
            </a:r>
            <a:r>
              <a:rPr lang="en-US" altLang="en-US" i="1" dirty="0" err="1" smtClean="0">
                <a:latin typeface="Times New Roman" panose="02020603050405020304" pitchFamily="18" charset="0"/>
              </a:rPr>
              <a:t>x</a:t>
            </a:r>
            <a:r>
              <a:rPr lang="en-US" altLang="en-US" i="1" baseline="30000" dirty="0" err="1" smtClean="0">
                <a:latin typeface="Times New Roman" panose="02020603050405020304" pitchFamily="18" charset="0"/>
              </a:rPr>
              <a:t>N</a:t>
            </a:r>
            <a:endParaRPr lang="en-US" altLang="en-US" i="1" dirty="0" smtClean="0">
              <a:latin typeface="Times New Roman" panose="02020603050405020304" pitchFamily="18" charset="0"/>
            </a:endParaRPr>
          </a:p>
          <a:p>
            <a:pPr marL="1265238" lvl="1" indent="-541338">
              <a:buFontTx/>
              <a:buAutoNum type="arabicPeriod"/>
              <a:defRPr/>
            </a:pPr>
            <a:r>
              <a:rPr lang="en-US" altLang="en-US" dirty="0" smtClean="0"/>
              <a:t>Pull a copy of the exponent out in front of the term.</a:t>
            </a:r>
          </a:p>
          <a:p>
            <a:pPr marL="1265238" lvl="1" indent="-541338">
              <a:buFontTx/>
              <a:buAutoNum type="arabicPeriod"/>
              <a:defRPr/>
            </a:pPr>
            <a:r>
              <a:rPr lang="en-US" altLang="en-US" dirty="0" smtClean="0"/>
              <a:t>Subtract one from the exponent.</a:t>
            </a:r>
          </a:p>
        </p:txBody>
      </p:sp>
      <p:graphicFrame>
        <p:nvGraphicFramePr>
          <p:cNvPr id="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92153104"/>
              </p:ext>
            </p:extLst>
          </p:nvPr>
        </p:nvGraphicFramePr>
        <p:xfrm>
          <a:off x="4202113" y="2420938"/>
          <a:ext cx="960437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56" name="Equation" r:id="rId4" imgW="965160" imgH="431640" progId="Equation.DSMT4">
                  <p:embed/>
                </p:oleObj>
              </mc:Choice>
              <mc:Fallback>
                <p:oleObj name="Equation" r:id="rId4" imgW="965160" imgH="43164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02113" y="2420938"/>
                        <a:ext cx="960437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17517038"/>
              </p:ext>
            </p:extLst>
          </p:nvPr>
        </p:nvGraphicFramePr>
        <p:xfrm>
          <a:off x="5781675" y="2446338"/>
          <a:ext cx="43815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57" name="Equation" r:id="rId6" imgW="431640" imgH="419040" progId="Equation.DSMT4">
                  <p:embed/>
                </p:oleObj>
              </mc:Choice>
              <mc:Fallback>
                <p:oleObj name="Equation" r:id="rId6" imgW="431640" imgH="41904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81675" y="2446338"/>
                        <a:ext cx="438150" cy="419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58149257"/>
              </p:ext>
            </p:extLst>
          </p:nvPr>
        </p:nvGraphicFramePr>
        <p:xfrm>
          <a:off x="7073900" y="2206625"/>
          <a:ext cx="54610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58" name="Equation" r:id="rId8" imgW="545760" imgH="952200" progId="Equation.DSMT4">
                  <p:embed/>
                </p:oleObj>
              </mc:Choice>
              <mc:Fallback>
                <p:oleObj name="Equation" r:id="rId8" imgW="545760" imgH="952200" progId="Equation.DSMT4">
                  <p:embed/>
                  <p:pic>
                    <p:nvPicPr>
                      <p:cNvPr id="13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73900" y="2206625"/>
                        <a:ext cx="546100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97673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46575158"/>
              </p:ext>
            </p:extLst>
          </p:nvPr>
        </p:nvGraphicFramePr>
        <p:xfrm>
          <a:off x="4401590" y="2636666"/>
          <a:ext cx="2641600" cy="55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880" name="Equation" r:id="rId4" imgW="2641320" imgH="558720" progId="Equation.DSMT4">
                  <p:embed/>
                </p:oleObj>
              </mc:Choice>
              <mc:Fallback>
                <p:oleObj name="Equation" r:id="rId4" imgW="2641320" imgH="558720" progId="Equation.DSMT4">
                  <p:embed/>
                  <p:pic>
                    <p:nvPicPr>
                      <p:cNvPr id="11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01590" y="2636666"/>
                        <a:ext cx="2641600" cy="555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2704138" y="1581546"/>
            <a:ext cx="7572842" cy="95410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2800" dirty="0"/>
              <a:t>The derivative of the </a:t>
            </a:r>
            <a:r>
              <a:rPr lang="en-US" altLang="en-US" sz="2800" dirty="0" smtClean="0"/>
              <a:t>product </a:t>
            </a:r>
            <a:r>
              <a:rPr lang="en-US" altLang="en-US" sz="2800" dirty="0"/>
              <a:t>of two differentiable </a:t>
            </a:r>
            <a:endParaRPr lang="en-US" altLang="en-US" sz="2800" dirty="0" smtClean="0"/>
          </a:p>
          <a:p>
            <a:pPr>
              <a:defRPr/>
            </a:pPr>
            <a:r>
              <a:rPr lang="en-US" altLang="en-US" sz="2800" dirty="0" smtClean="0"/>
              <a:t>functions </a:t>
            </a:r>
            <a:r>
              <a:rPr lang="en-US" altLang="en-US" sz="2800" dirty="0"/>
              <a:t>is given by</a:t>
            </a:r>
          </a:p>
        </p:txBody>
      </p:sp>
      <p:graphicFrame>
        <p:nvGraphicFramePr>
          <p:cNvPr id="7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5142862"/>
              </p:ext>
            </p:extLst>
          </p:nvPr>
        </p:nvGraphicFramePr>
        <p:xfrm>
          <a:off x="3134601" y="3390572"/>
          <a:ext cx="609600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881" name="Equation" r:id="rId6" imgW="6095880" imgH="952200" progId="Equation.DSMT4">
                  <p:embed/>
                </p:oleObj>
              </mc:Choice>
              <mc:Fallback>
                <p:oleObj name="Equation" r:id="rId6" imgW="6095880" imgH="952200" progId="Equation.DSMT4">
                  <p:embed/>
                  <p:pic>
                    <p:nvPicPr>
                      <p:cNvPr id="13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4601" y="3390572"/>
                        <a:ext cx="6096000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18883226"/>
              </p:ext>
            </p:extLst>
          </p:nvPr>
        </p:nvGraphicFramePr>
        <p:xfrm>
          <a:off x="4418013" y="4676775"/>
          <a:ext cx="353060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882" name="Equation" r:id="rId8" imgW="3530520" imgH="952200" progId="Equation.DSMT4">
                  <p:embed/>
                </p:oleObj>
              </mc:Choice>
              <mc:Fallback>
                <p:oleObj name="Equation" r:id="rId8" imgW="3530520" imgH="952200" progId="Equation.DSMT4">
                  <p:embed/>
                  <p:pic>
                    <p:nvPicPr>
                      <p:cNvPr id="14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8013" y="4676775"/>
                        <a:ext cx="3530600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92310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5009" t="32577" r="28174" b="21902"/>
          <a:stretch/>
        </p:blipFill>
        <p:spPr>
          <a:xfrm>
            <a:off x="2595771" y="1670754"/>
            <a:ext cx="5859607" cy="4075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330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3891" t="31659" r="20159" b="20939"/>
          <a:stretch/>
        </p:blipFill>
        <p:spPr>
          <a:xfrm>
            <a:off x="2348089" y="1930400"/>
            <a:ext cx="6479821" cy="3760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826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4856" t="32326" r="24497" b="18591"/>
          <a:stretch/>
        </p:blipFill>
        <p:spPr>
          <a:xfrm>
            <a:off x="2630311" y="1738488"/>
            <a:ext cx="6197599" cy="4209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285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 txBox="1">
            <a:spLocks noChangeArrowheads="1"/>
          </p:cNvSpPr>
          <p:nvPr/>
        </p:nvSpPr>
        <p:spPr>
          <a:xfrm>
            <a:off x="2568627" y="1976438"/>
            <a:ext cx="7943850" cy="4271962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The derivative of the quotient of two differentiable functions is given by</a:t>
            </a:r>
          </a:p>
        </p:txBody>
      </p:sp>
      <p:graphicFrame>
        <p:nvGraphicFramePr>
          <p:cNvPr id="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8483722"/>
              </p:ext>
            </p:extLst>
          </p:nvPr>
        </p:nvGraphicFramePr>
        <p:xfrm>
          <a:off x="3327949" y="3467541"/>
          <a:ext cx="6832600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9884" name="Equation" r:id="rId4" imgW="3416040" imgH="495000" progId="Equation.DSMT4">
                  <p:embed/>
                </p:oleObj>
              </mc:Choice>
              <mc:Fallback>
                <p:oleObj name="Equation" r:id="rId4" imgW="3416040" imgH="495000" progId="Equation.DSMT4">
                  <p:embed/>
                  <p:pic>
                    <p:nvPicPr>
                      <p:cNvPr id="12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27949" y="3467541"/>
                        <a:ext cx="6832600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15902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2336" t="32860" r="25064" b="19468"/>
          <a:stretch/>
        </p:blipFill>
        <p:spPr>
          <a:xfrm>
            <a:off x="2485414" y="1896534"/>
            <a:ext cx="6240897" cy="3928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2170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2440" t="32263" r="23354" b="19398"/>
          <a:stretch/>
        </p:blipFill>
        <p:spPr>
          <a:xfrm>
            <a:off x="2513149" y="1837927"/>
            <a:ext cx="6225218" cy="3829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289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7490" t="32440" r="18984" b="19169"/>
          <a:stretch/>
        </p:blipFill>
        <p:spPr>
          <a:xfrm>
            <a:off x="2480829" y="1738489"/>
            <a:ext cx="6697038" cy="4188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838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27444341"/>
              </p:ext>
            </p:extLst>
          </p:nvPr>
        </p:nvGraphicFramePr>
        <p:xfrm>
          <a:off x="5141703" y="2789043"/>
          <a:ext cx="2520960" cy="6906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25" name="Equation" r:id="rId4" imgW="927000" imgH="253800" progId="Equation.DSMT4">
                  <p:embed/>
                </p:oleObj>
              </mc:Choice>
              <mc:Fallback>
                <p:oleObj name="Equation" r:id="rId4" imgW="927000" imgH="25380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141703" y="2789043"/>
                        <a:ext cx="2520960" cy="69067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2303234" y="2109839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</p:spTree>
    <p:extLst>
      <p:ext uri="{BB962C8B-B14F-4D97-AF65-F5344CB8AC3E}">
        <p14:creationId xmlns:p14="http://schemas.microsoft.com/office/powerpoint/2010/main" val="3849098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27344300"/>
              </p:ext>
            </p:extLst>
          </p:nvPr>
        </p:nvGraphicFramePr>
        <p:xfrm>
          <a:off x="5159375" y="2788357"/>
          <a:ext cx="248602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908" name="Equation" r:id="rId4" imgW="914400" imgH="253800" progId="Equation.DSMT4">
                  <p:embed/>
                </p:oleObj>
              </mc:Choice>
              <mc:Fallback>
                <p:oleObj name="Equation" r:id="rId4" imgW="914400" imgH="25380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159375" y="2788357"/>
                        <a:ext cx="248602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0"/>
          <p:cNvSpPr/>
          <p:nvPr/>
        </p:nvSpPr>
        <p:spPr>
          <a:xfrm>
            <a:off x="2303234" y="2109839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</a:t>
            </a:r>
            <a:r>
              <a:rPr lang="en-US" altLang="en-US" sz="3200" dirty="0" smtClean="0"/>
              <a:t>of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686544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62364484"/>
              </p:ext>
            </p:extLst>
          </p:nvPr>
        </p:nvGraphicFramePr>
        <p:xfrm>
          <a:off x="5365750" y="2635429"/>
          <a:ext cx="2071688" cy="72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32" name="Equation" r:id="rId4" imgW="761760" imgH="266400" progId="Equation.DSMT4">
                  <p:embed/>
                </p:oleObj>
              </mc:Choice>
              <mc:Fallback>
                <p:oleObj name="Equation" r:id="rId4" imgW="761760" imgH="26640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365750" y="2635429"/>
                        <a:ext cx="2071688" cy="7270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2303234" y="1974373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</p:spTree>
    <p:extLst>
      <p:ext uri="{BB962C8B-B14F-4D97-AF65-F5344CB8AC3E}">
        <p14:creationId xmlns:p14="http://schemas.microsoft.com/office/powerpoint/2010/main" val="1756909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94310961"/>
              </p:ext>
            </p:extLst>
          </p:nvPr>
        </p:nvGraphicFramePr>
        <p:xfrm>
          <a:off x="5863568" y="2209814"/>
          <a:ext cx="248602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966" name="Equation" r:id="rId4" imgW="914400" imgH="253800" progId="Equation.DSMT4">
                  <p:embed/>
                </p:oleObj>
              </mc:Choice>
              <mc:Fallback>
                <p:oleObj name="Equation" r:id="rId4" imgW="914400" imgH="25380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863568" y="2209814"/>
                        <a:ext cx="248602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2303234" y="2177572"/>
            <a:ext cx="3280835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Given the function</a:t>
            </a:r>
            <a:endParaRPr lang="en-US" altLang="en-US" sz="3200" dirty="0"/>
          </a:p>
        </p:txBody>
      </p:sp>
      <p:sp>
        <p:nvSpPr>
          <p:cNvPr id="7" name="Rectangle 6"/>
          <p:cNvSpPr/>
          <p:nvPr/>
        </p:nvSpPr>
        <p:spPr>
          <a:xfrm>
            <a:off x="2634080" y="2954070"/>
            <a:ext cx="3064044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 the value of </a:t>
            </a:r>
            <a:endParaRPr lang="en-US" altLang="en-US" sz="3200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07628441"/>
              </p:ext>
            </p:extLst>
          </p:nvPr>
        </p:nvGraphicFramePr>
        <p:xfrm>
          <a:off x="6605588" y="2889428"/>
          <a:ext cx="1001712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967" name="Equation" r:id="rId6" imgW="368280" imgH="253800" progId="Equation.DSMT4">
                  <p:embed/>
                </p:oleObj>
              </mc:Choice>
              <mc:Fallback>
                <p:oleObj name="Equation" r:id="rId6" imgW="368280" imgH="25380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605588" y="2889428"/>
                        <a:ext cx="1001712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65594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37689131"/>
              </p:ext>
            </p:extLst>
          </p:nvPr>
        </p:nvGraphicFramePr>
        <p:xfrm>
          <a:off x="5790706" y="2167912"/>
          <a:ext cx="3557587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990" name="Equation" r:id="rId4" imgW="1307880" imgH="253800" progId="Equation.DSMT4">
                  <p:embed/>
                </p:oleObj>
              </mc:Choice>
              <mc:Fallback>
                <p:oleObj name="Equation" r:id="rId4" imgW="1307880" imgH="25380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790706" y="2167912"/>
                        <a:ext cx="3557587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2303234" y="2177572"/>
            <a:ext cx="3280835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Given the function</a:t>
            </a:r>
            <a:endParaRPr lang="en-US" altLang="en-US" sz="3200" dirty="0"/>
          </a:p>
        </p:txBody>
      </p:sp>
      <p:sp>
        <p:nvSpPr>
          <p:cNvPr id="7" name="Rectangle 6"/>
          <p:cNvSpPr/>
          <p:nvPr/>
        </p:nvSpPr>
        <p:spPr>
          <a:xfrm>
            <a:off x="2634080" y="2954070"/>
            <a:ext cx="3064044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 the value of </a:t>
            </a:r>
            <a:endParaRPr lang="en-US" altLang="en-US" sz="3200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37240697"/>
              </p:ext>
            </p:extLst>
          </p:nvPr>
        </p:nvGraphicFramePr>
        <p:xfrm>
          <a:off x="6572250" y="2889428"/>
          <a:ext cx="106997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991" name="Equation" r:id="rId6" imgW="393480" imgH="253800" progId="Equation.DSMT4">
                  <p:embed/>
                </p:oleObj>
              </mc:Choice>
              <mc:Fallback>
                <p:oleObj name="Equation" r:id="rId6" imgW="393480" imgH="25380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572250" y="2889428"/>
                        <a:ext cx="106997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54767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2303234" y="2109839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  <p:graphicFrame>
        <p:nvGraphicFramePr>
          <p:cNvPr id="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42269590"/>
              </p:ext>
            </p:extLst>
          </p:nvPr>
        </p:nvGraphicFramePr>
        <p:xfrm>
          <a:off x="4926013" y="3039182"/>
          <a:ext cx="31242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003" name="Equation" r:id="rId4" imgW="1562040" imgH="279360" progId="Equation.DSMT4">
                  <p:embed/>
                </p:oleObj>
              </mc:Choice>
              <mc:Fallback>
                <p:oleObj name="Equation" r:id="rId4" imgW="1562040" imgH="27936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26013" y="3039182"/>
                        <a:ext cx="31242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50924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2303234" y="2109839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  <p:graphicFrame>
        <p:nvGraphicFramePr>
          <p:cNvPr id="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25624625"/>
              </p:ext>
            </p:extLst>
          </p:nvPr>
        </p:nvGraphicFramePr>
        <p:xfrm>
          <a:off x="5340460" y="2803550"/>
          <a:ext cx="18542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027" name="Equation" r:id="rId4" imgW="927000" imgH="419040" progId="Equation.DSMT4">
                  <p:embed/>
                </p:oleObj>
              </mc:Choice>
              <mc:Fallback>
                <p:oleObj name="Equation" r:id="rId4" imgW="927000" imgH="41904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40460" y="2803550"/>
                        <a:ext cx="18542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79894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76024115"/>
              </p:ext>
            </p:extLst>
          </p:nvPr>
        </p:nvGraphicFramePr>
        <p:xfrm>
          <a:off x="5400675" y="2530124"/>
          <a:ext cx="2003425" cy="107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051" name="Equation" r:id="rId4" imgW="736560" imgH="393480" progId="Equation.DSMT4">
                  <p:embed/>
                </p:oleObj>
              </mc:Choice>
              <mc:Fallback>
                <p:oleObj name="Equation" r:id="rId4" imgW="736560" imgH="39348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400675" y="2530124"/>
                        <a:ext cx="2003425" cy="1073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2303234" y="2042106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</p:spTree>
    <p:extLst>
      <p:ext uri="{BB962C8B-B14F-4D97-AF65-F5344CB8AC3E}">
        <p14:creationId xmlns:p14="http://schemas.microsoft.com/office/powerpoint/2010/main" val="129153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Rectangle 5"/>
          <p:cNvSpPr/>
          <p:nvPr/>
        </p:nvSpPr>
        <p:spPr>
          <a:xfrm>
            <a:off x="2303234" y="2042106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61589666"/>
              </p:ext>
            </p:extLst>
          </p:nvPr>
        </p:nvGraphicFramePr>
        <p:xfrm>
          <a:off x="5330825" y="2992967"/>
          <a:ext cx="2141538" cy="107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8075" name="Equation" r:id="rId4" imgW="787320" imgH="393480" progId="Equation.DSMT4">
                  <p:embed/>
                </p:oleObj>
              </mc:Choice>
              <mc:Fallback>
                <p:oleObj name="Equation" r:id="rId4" imgW="787320" imgH="39348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330825" y="2992967"/>
                        <a:ext cx="2141538" cy="1073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86798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1104</TotalTime>
  <Words>503</Words>
  <Application>Microsoft Office PowerPoint</Application>
  <PresentationFormat>Widescreen</PresentationFormat>
  <Paragraphs>172</Paragraphs>
  <Slides>56</Slides>
  <Notes>4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56</vt:i4>
      </vt:variant>
    </vt:vector>
  </HeadingPairs>
  <TitlesOfParts>
    <vt:vector size="65" baseType="lpstr">
      <vt:lpstr>Arial</vt:lpstr>
      <vt:lpstr>Calibri</vt:lpstr>
      <vt:lpstr>Calibri Light</vt:lpstr>
      <vt:lpstr>Times New Roman</vt:lpstr>
      <vt:lpstr>Verdana</vt:lpstr>
      <vt:lpstr>Wingdings</vt:lpstr>
      <vt:lpstr>Office Theme</vt:lpstr>
      <vt:lpstr>MathType 5.0 Equation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113</cp:revision>
  <dcterms:created xsi:type="dcterms:W3CDTF">2023-04-29T09:08:23Z</dcterms:created>
  <dcterms:modified xsi:type="dcterms:W3CDTF">2023-09-25T13:18:41Z</dcterms:modified>
</cp:coreProperties>
</file>