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9.xml" ContentType="application/vnd.openxmlformats-officedocument.presentationml.tags+xml"/>
  <Override PartName="/ppt/tags/tag11.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3.xml" ContentType="application/vnd.openxmlformats-officedocument.presentationml.tags+xml"/>
  <Override PartName="/ppt/tags/tag21.xml" ContentType="application/vnd.openxmlformats-officedocument.presentationml.tags+xml"/>
  <Override PartName="/ppt/tags/tag10.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17.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18.xml" ContentType="application/vnd.openxmlformats-officedocument.presentationml.tags+xml"/>
  <Override PartName="/ppt/tags/tag22.xml" ContentType="application/vnd.openxmlformats-officedocument.presentationml.tags+xml"/>
  <Override PartName="/ppt/tags/tag20.xml" ContentType="application/vnd.openxmlformats-officedocument.presentationml.tags+xml"/>
  <Override PartName="/ppt/tags/tag2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2.xml" ContentType="application/vnd.openxmlformats-officedocument.presentationml.tags+xml"/>
  <Override PartName="/ppt/tags/tag1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557" r:id="rId8"/>
    <p:sldId id="559" r:id="rId9"/>
    <p:sldId id="635" r:id="rId10"/>
    <p:sldId id="659" r:id="rId11"/>
    <p:sldId id="654" r:id="rId12"/>
    <p:sldId id="672" r:id="rId13"/>
    <p:sldId id="271" r:id="rId14"/>
    <p:sldId id="554" r:id="rId15"/>
    <p:sldId id="602" r:id="rId16"/>
    <p:sldId id="586" r:id="rId17"/>
    <p:sldId id="645" r:id="rId18"/>
    <p:sldId id="673" r:id="rId19"/>
    <p:sldId id="674" r:id="rId20"/>
    <p:sldId id="675" r:id="rId21"/>
    <p:sldId id="507" r:id="rId22"/>
    <p:sldId id="509" r:id="rId23"/>
    <p:sldId id="508" r:id="rId24"/>
    <p:sldId id="590" r:id="rId25"/>
    <p:sldId id="676" r:id="rId26"/>
    <p:sldId id="622" r:id="rId27"/>
    <p:sldId id="677" r:id="rId28"/>
    <p:sldId id="678" r:id="rId29"/>
    <p:sldId id="679" r:id="rId30"/>
    <p:sldId id="568" r:id="rId31"/>
    <p:sldId id="569" r:id="rId32"/>
    <p:sldId id="614" r:id="rId33"/>
    <p:sldId id="615" r:id="rId34"/>
    <p:sldId id="616" r:id="rId35"/>
    <p:sldId id="670" r:id="rId36"/>
    <p:sldId id="671" r:id="rId37"/>
    <p:sldId id="680"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557"/>
            <p14:sldId id="559"/>
            <p14:sldId id="635"/>
            <p14:sldId id="659"/>
            <p14:sldId id="654"/>
            <p14:sldId id="672"/>
            <p14:sldId id="271"/>
            <p14:sldId id="554"/>
            <p14:sldId id="602"/>
            <p14:sldId id="586"/>
            <p14:sldId id="645"/>
            <p14:sldId id="673"/>
            <p14:sldId id="674"/>
            <p14:sldId id="675"/>
            <p14:sldId id="507"/>
            <p14:sldId id="509"/>
            <p14:sldId id="508"/>
            <p14:sldId id="590"/>
            <p14:sldId id="676"/>
            <p14:sldId id="622"/>
            <p14:sldId id="677"/>
            <p14:sldId id="678"/>
            <p14:sldId id="679"/>
            <p14:sldId id="568"/>
            <p14:sldId id="569"/>
            <p14:sldId id="614"/>
            <p14:sldId id="615"/>
            <p14:sldId id="616"/>
            <p14:sldId id="670"/>
            <p14:sldId id="671"/>
            <p14:sldId id="68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19/02/2026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19/02/2026</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19/02/2026</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ahbHYnPUp2I" TargetMode="External"/><Relationship Id="rId2" Type="http://schemas.openxmlformats.org/officeDocument/2006/relationships/slideLayout" Target="../slideLayouts/slideLayout16.xml"/><Relationship Id="rId1" Type="http://schemas.openxmlformats.org/officeDocument/2006/relationships/tags" Target="../tags/tag9.xml"/><Relationship Id="rId5" Type="http://schemas.openxmlformats.org/officeDocument/2006/relationships/image" Target="../media/image13.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0.xml"/><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5" Type="http://schemas.openxmlformats.org/officeDocument/2006/relationships/image" Target="../media/image18.jpeg"/><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TEgSjHFlltk" TargetMode="External"/><Relationship Id="rId2" Type="http://schemas.openxmlformats.org/officeDocument/2006/relationships/slideLayout" Target="../slideLayouts/slideLayout16.xml"/><Relationship Id="rId1" Type="http://schemas.openxmlformats.org/officeDocument/2006/relationships/tags" Target="../tags/tag15.xml"/><Relationship Id="rId5" Type="http://schemas.openxmlformats.org/officeDocument/2006/relationships/image" Target="../media/image20.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MPf_nliL-s0" TargetMode="External"/><Relationship Id="rId1" Type="http://schemas.openxmlformats.org/officeDocument/2006/relationships/slideLayout" Target="../slideLayouts/slideLayout16.xm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30.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31.jpeg"/></Relationships>
</file>

<file path=ppt/slides/_rels/slide34.xml.rels><?xml version="1.0" encoding="UTF-8" standalone="yes"?>
<Relationships xmlns="http://schemas.openxmlformats.org/package/2006/relationships"><Relationship Id="rId3" Type="http://schemas.openxmlformats.org/officeDocument/2006/relationships/hyperlink" Target="https://loyaltysurf.io/?utm" TargetMode="External"/><Relationship Id="rId2" Type="http://schemas.openxmlformats.org/officeDocument/2006/relationships/slideLayout" Target="../slideLayouts/slideLayout16.xml"/><Relationship Id="rId1" Type="http://schemas.openxmlformats.org/officeDocument/2006/relationships/tags" Target="../tags/tag20.xml"/><Relationship Id="rId5" Type="http://schemas.openxmlformats.org/officeDocument/2006/relationships/image" Target="../media/image32.jpe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33.jpe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2.xml"/><Relationship Id="rId4" Type="http://schemas.openxmlformats.org/officeDocument/2006/relationships/image" Target="../media/image34.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35.jpe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7.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215710" y="3553530"/>
            <a:ext cx="782389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مدخل إلى خدمة العملاء وإدارة العلاقات</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الخامسة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MKT421</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799"/>
    </mc:Choice>
    <mc:Fallback xmlns="">
      <p:transition spd="slow" advTm="227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86889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5615" y="1438276"/>
            <a:ext cx="8417320" cy="4575035"/>
          </a:xfrm>
          <a:prstGeom prst="rect">
            <a:avLst/>
          </a:prstGeom>
          <a:noFill/>
        </p:spPr>
        <p:txBody>
          <a:bodyPr wrap="square" rtlCol="0">
            <a:spAutoFit/>
          </a:bodyPr>
          <a:lstStyle/>
          <a:p>
            <a:pPr algn="just" rtl="1">
              <a:lnSpc>
                <a:spcPct val="250000"/>
              </a:lnSpc>
            </a:pPr>
            <a:r>
              <a:rPr lang="ar-SY" sz="2000" dirty="0"/>
              <a:t>يمثل مفهوم خدمة العملاء الأساس النظري لفهم طبيعة العلاقة بين المؤسسة وعملائها في البيئات التنافسية الحديثة. فلم تعد الخدمة نشاطاً ثانوياً يقتصر على معالجة الشكاوى، بل أصبحت عنصراً استراتيجياً في بناء القيمة المؤسسية. إن إدراك أبعاد الخدمة يساعد الطلبة على فهم كيفية انتقال المؤسسات من التركيز على المنتج إلى التركيز على العميل. كما أن تحليل خصائص الخدمة يكشف عن تعقيد إدارتها مقارنة بالسلع. ويتطلب ذلك فهماً دقيقاً للعناصر التنظيمية والبشرية والتقنية التي تشكل نظام الخدمة. ويرتبط هذا المفهوم ارتباطاً وثيقاً بجودة الأداء والانطباع الذهني الذي يتكون لدى العميل.</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00643"/>
    </mc:Choice>
    <mc:Fallback xmlns="">
      <p:transition spd="slow" advTm="1006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20163" y="79206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3746" y="1136132"/>
            <a:ext cx="8495854" cy="5536837"/>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تعريف مفهوم خدمة العملاء تعريفاً علمياً دقيقاً، والتمييز بينه وبين المفاهيم المرتبطة به.</a:t>
            </a:r>
          </a:p>
          <a:p>
            <a:pPr marL="342900" indent="-342900" algn="just" rtl="1">
              <a:lnSpc>
                <a:spcPct val="200000"/>
              </a:lnSpc>
              <a:buFont typeface="Arial" panose="020B0604020202020204" pitchFamily="34" charset="0"/>
              <a:buChar char="•"/>
            </a:pPr>
            <a:r>
              <a:rPr lang="ar-SY" sz="2000" dirty="0"/>
              <a:t>شرح خصائص خدمة العملاء وتحليل طبيعتها غير الملموسة وبيان أثر ذلك في إدراك العميل للقيمة.</a:t>
            </a:r>
          </a:p>
          <a:p>
            <a:pPr marL="342900" indent="-342900" algn="just" rtl="1">
              <a:lnSpc>
                <a:spcPct val="200000"/>
              </a:lnSpc>
              <a:buFont typeface="Arial" panose="020B0604020202020204" pitchFamily="34" charset="0"/>
              <a:buChar char="•"/>
            </a:pPr>
            <a:r>
              <a:rPr lang="ar-SY" sz="2000" dirty="0"/>
              <a:t>تحليل سلوك العملاء وتوقعاتهم وتحديد العوامل المؤثرة في تشكيل تلك التوقعات.</a:t>
            </a:r>
          </a:p>
          <a:p>
            <a:pPr marL="342900" indent="-342900" algn="just" rtl="1">
              <a:lnSpc>
                <a:spcPct val="200000"/>
              </a:lnSpc>
              <a:buFont typeface="Arial" panose="020B0604020202020204" pitchFamily="34" charset="0"/>
              <a:buChar char="•"/>
            </a:pPr>
            <a:r>
              <a:rPr lang="ar-SY" sz="2000" dirty="0"/>
              <a:t>تفسير مفهوم فجوة الخدمة والمقارنة بين الأداء المتوقع والأداء المدرك من خلال تطبيقات عملية.</a:t>
            </a:r>
          </a:p>
          <a:p>
            <a:pPr marL="342900" indent="-342900" algn="just" rtl="1">
              <a:lnSpc>
                <a:spcPct val="200000"/>
              </a:lnSpc>
              <a:buFont typeface="Arial" panose="020B0604020202020204" pitchFamily="34" charset="0"/>
              <a:buChar char="•"/>
            </a:pPr>
            <a:r>
              <a:rPr lang="ar-SY" sz="2000" dirty="0"/>
              <a:t>توضيح مفهوم إدارة العلاقة مع العميل </a:t>
            </a:r>
            <a:r>
              <a:rPr lang="en-US" sz="2000" dirty="0"/>
              <a:t> </a:t>
            </a:r>
            <a:r>
              <a:rPr lang="ar-SY" sz="2000" dirty="0"/>
              <a:t>وتحديد مراحل بنائها وأدواتها التنظيمية والتقنية.</a:t>
            </a:r>
          </a:p>
          <a:p>
            <a:pPr marL="342900" indent="-342900" algn="just" rtl="1">
              <a:lnSpc>
                <a:spcPct val="200000"/>
              </a:lnSpc>
              <a:buFont typeface="Arial" panose="020B0604020202020204" pitchFamily="34" charset="0"/>
              <a:buChar char="•"/>
            </a:pPr>
            <a:r>
              <a:rPr lang="ar-SY" sz="2000" dirty="0"/>
              <a:t>تقييم أثر جودة الخدمة في بناء ولاء العملاء واستنتاج العلاقة بين الرضا والاستمرارية الشرائية.</a:t>
            </a:r>
          </a:p>
          <a:p>
            <a:pPr marL="342900" indent="-342900" algn="just" rtl="1">
              <a:lnSpc>
                <a:spcPct val="200000"/>
              </a:lnSpc>
              <a:buFont typeface="Arial" panose="020B0604020202020204" pitchFamily="34" charset="0"/>
              <a:buChar char="•"/>
            </a:pPr>
            <a:r>
              <a:rPr lang="ar-SY" sz="2000" dirty="0"/>
              <a:t>تطبيق المفاهيم النظرية على حالات عملية في مؤسسات خدمية متنوعة واقتراح آليات تحسين فعّالة تستند إلى أسس علمية.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12925"/>
    </mc:Choice>
    <mc:Fallback xmlns="">
      <p:transition spd="slow" advTm="1129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54147" y="990932"/>
            <a:ext cx="4021493"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مفهوم خدمة العملاء</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7910"/>
    </mc:Choice>
    <mc:Fallback xmlns="">
      <p:transition spd="slow" advTm="179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8364" y="1232751"/>
            <a:ext cx="4955590" cy="5120954"/>
          </a:xfrm>
          <a:prstGeom prst="rect">
            <a:avLst/>
          </a:prstGeom>
        </p:spPr>
        <p:txBody>
          <a:bodyPr wrap="square">
            <a:spAutoFit/>
          </a:bodyPr>
          <a:lstStyle/>
          <a:p>
            <a:pPr algn="just" rtl="1">
              <a:lnSpc>
                <a:spcPct val="150000"/>
              </a:lnSpc>
            </a:pPr>
            <a:r>
              <a:rPr lang="ar-SY" sz="2000" dirty="0"/>
              <a:t>يُعد تعريف خدمة العملاء المدخل النظري لفهم طبيعة العلاقة التفاعلية بين المنظمة وعملائها في البيئات التنافسية المعاصرة. فالمفهوم لا يقتصر على تقديم المساعدة عند الحاجة، بل يشكل منظومة متكاملة تبدأ قبل عملية الشراء وتمتد إلى ما بعدها. وتبرز أهمية التحليل في الكشف عن أبعاد الخدمة غير الملموسة وتأثيرها المباشر في إدراك العميل للقيمة والجودة. كما أن فهم خصائص الخدمة والتمييز بينها وبين الدعم الفني يسهم في ضبط نطاق المسؤوليات داخل المنظمة. ومن خلال استيعاب عناصر نظام الخدمة وأبعاد جودتها، يتضح دورها الاستراتيجي في بناء الميزة التنافسية وتعزيز العلاقة طويلة الأمد مع العميل.</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ustDataLst>
      <p:tags r:id="rId1"/>
    </p:custDataLst>
  </p:cSld>
  <p:clrMapOvr>
    <a:masterClrMapping/>
  </p:clrMapOvr>
  <p:transition spd="slow" advTm="108907">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73647" y="929978"/>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خدمة العملاء</a:t>
            </a:r>
          </a:p>
        </p:txBody>
      </p:sp>
      <p:sp>
        <p:nvSpPr>
          <p:cNvPr id="48" name="TextBox 47"/>
          <p:cNvSpPr txBox="1"/>
          <p:nvPr/>
        </p:nvSpPr>
        <p:spPr>
          <a:xfrm>
            <a:off x="825500" y="1494254"/>
            <a:ext cx="10541000" cy="4575035"/>
          </a:xfrm>
          <a:prstGeom prst="rect">
            <a:avLst/>
          </a:prstGeom>
          <a:noFill/>
        </p:spPr>
        <p:txBody>
          <a:bodyPr wrap="square" rtlCol="0">
            <a:spAutoFit/>
          </a:bodyPr>
          <a:lstStyle/>
          <a:p>
            <a:pPr algn="just" rtl="1">
              <a:lnSpc>
                <a:spcPct val="250000"/>
              </a:lnSpc>
            </a:pPr>
            <a:r>
              <a:rPr lang="ar-SY" sz="2000" dirty="0"/>
              <a:t>تشير خدمة العملاء إلى منظومة متكاملة من الأنشطة والإجراءات التي تعتمدها المنظمة لدعم العميل في جميع مراحل تعامله معها، بدءاً من مرحلة ما قبل الشراء، مروراً بعملية الشراء ذاتها، وانتهاءً بمرحلة ما بعد البيع. وهي ليست نشاطاً عابراً أو تفاعلاً لحظياً مرتبطاً بإتمام الصفقة، بل عملية مستمرة تهدف إلى إدارة تجربة العميل بشكل شامل. وتتضمن هذه المنظومة تقديم المعلومات الدقيقة، ومعالجة المشكلات بكفاءة، وتسهيل استخدام المنتج أو الخدمة بطريقة ميسّرة. </a:t>
            </a:r>
          </a:p>
          <a:p>
            <a:pPr algn="just" rtl="1">
              <a:lnSpc>
                <a:spcPct val="250000"/>
              </a:lnSpc>
            </a:pPr>
            <a:r>
              <a:rPr lang="ar-SY" sz="2000" b="1" dirty="0"/>
              <a:t>مثال</a:t>
            </a:r>
            <a:r>
              <a:rPr lang="ar-SY" sz="2000" dirty="0"/>
              <a:t>: عندما يلتزم متجر إلكتروني بالاستجابة السريعة للاستفسارات، فإنه لا يحل مشكلة فحسب، </a:t>
            </a:r>
          </a:p>
          <a:p>
            <a:pPr algn="just" rtl="1">
              <a:lnSpc>
                <a:spcPct val="250000"/>
              </a:lnSpc>
            </a:pPr>
            <a:r>
              <a:rPr lang="ar-SY" sz="2000" dirty="0"/>
              <a:t>بل يعزز مستوى الثقة ويقوي العلاقة مع العميل.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1028" name="Picture 4" descr="Customer Service – Celestial">
            <a:extLst>
              <a:ext uri="{FF2B5EF4-FFF2-40B4-BE49-F238E27FC236}">
                <a16:creationId xmlns:a16="http://schemas.microsoft.com/office/drawing/2014/main" id="{C4996C04-81F7-43E3-8644-A6420CC5C1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1095" y="3901055"/>
            <a:ext cx="2457450" cy="18573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19208"/>
    </mc:Choice>
    <mc:Fallback xmlns="">
      <p:transition advTm="2192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2198" y="1032852"/>
            <a:ext cx="75876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خصائص خدمة العملاء</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87347" y="1918641"/>
            <a:ext cx="10730205" cy="3613233"/>
          </a:xfrm>
          <a:prstGeom prst="rect">
            <a:avLst/>
          </a:prstGeom>
          <a:noFill/>
        </p:spPr>
        <p:txBody>
          <a:bodyPr wrap="square" rtlCol="0">
            <a:spAutoFit/>
          </a:bodyPr>
          <a:lstStyle/>
          <a:p>
            <a:pPr marL="231775" algn="just" rtl="1">
              <a:lnSpc>
                <a:spcPct val="300000"/>
              </a:lnSpc>
            </a:pPr>
            <a:r>
              <a:rPr lang="ar-SY" sz="2000" dirty="0">
                <a:latin typeface="Times New Roman" panose="02020603050405020304" pitchFamily="18" charset="0"/>
              </a:rPr>
              <a:t>تُعتبر خدمة العملاء خدمة غير ملموسة، إذ تعتمد بشكل كبير على العنصر البشري والتفاعل المباشر مع العميل. وتتميز بخاصية التباين، نظراً لاختلاف مقدمي الخدمة وأساليبهم، كما ترتبط بالزمن وسرعة الاستجابة، مما يصعب معها تخزين الخدمة أو فصلها عن مقدمها في بعض الحالات. وتقاس جودة الخدمة في النهاية من خلال إدراك العميل لتجربته.</a:t>
            </a:r>
          </a:p>
          <a:p>
            <a:pPr marL="231775" algn="just" rtl="1">
              <a:lnSpc>
                <a:spcPct val="300000"/>
              </a:lnSpc>
            </a:pPr>
            <a:r>
              <a:rPr lang="ar-SY" sz="2000" dirty="0">
                <a:latin typeface="Times New Roman" panose="02020603050405020304" pitchFamily="18" charset="0"/>
              </a:rPr>
              <a:t> </a:t>
            </a:r>
            <a:r>
              <a:rPr lang="ar-SY" sz="2000" b="1" dirty="0">
                <a:latin typeface="Times New Roman" panose="02020603050405020304" pitchFamily="18" charset="0"/>
              </a:rPr>
              <a:t>مثال</a:t>
            </a:r>
            <a:r>
              <a:rPr lang="ar-SY" sz="2000" dirty="0">
                <a:latin typeface="Times New Roman" panose="02020603050405020304" pitchFamily="18" charset="0"/>
              </a:rPr>
              <a:t>: اختلاف أسلوب موظفين مختلفين في نفس البنك قد يؤدي إلى تقييمات مختلفة لنفس الخدمة.</a:t>
            </a:r>
            <a:endParaRPr lang="ar-SY" sz="2000" b="1" u="sng"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11" name="Picture 2" descr="Customer Service In Driving Your Business">
            <a:extLst>
              <a:ext uri="{FF2B5EF4-FFF2-40B4-BE49-F238E27FC236}">
                <a16:creationId xmlns:a16="http://schemas.microsoft.com/office/drawing/2014/main" id="{8D4464D4-CCEF-40F6-8761-3B38C7DCA3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2587" y="4037601"/>
            <a:ext cx="2438400" cy="18764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82642"/>
    </mc:Choice>
    <mc:Fallback xmlns="">
      <p:transition advTm="28264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41147" y="973733"/>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الفرق بين الخدمة والدعم الفني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34487"/>
            <a:ext cx="10541000" cy="3805594"/>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يُعد مفهوم الخدمة أشمل من مجرد الدعم الفني. فالدعم الفني يركز أساساً على حل المشكلات التقنية المحددة، بينما تشمل خدمة العملاء التواصل العام وبناء العلاقة مع العميل. وعادةً ما يكون الدعم تفاعلياً بعد وقوع المشكلة، في حين تبدأ الخدمة منذ اللحظة الأولى التي يُظهر فيها العميل اهتمامه بالشركة. وعلى الرغم من اختلاف النطاق، فإن كلاهما يؤثر في رضا العميل. </a:t>
            </a:r>
            <a:endParaRPr lang="ar-SY" sz="2000" dirty="0">
              <a:effectLst/>
              <a:ea typeface="Times New Roman" panose="02020603050405020304" pitchFamily="18" charset="0"/>
            </a:endParaRPr>
          </a:p>
          <a:p>
            <a:pPr algn="just" rtl="1">
              <a:lnSpc>
                <a:spcPct val="250000"/>
              </a:lnSpc>
            </a:pPr>
            <a:r>
              <a:rPr lang="ar-SY" sz="2000" b="1" dirty="0">
                <a:effectLst/>
                <a:ea typeface="Times New Roman" panose="02020603050405020304" pitchFamily="18" charset="0"/>
              </a:rPr>
              <a:t>مثال</a:t>
            </a:r>
            <a:r>
              <a:rPr lang="ar-SY" sz="2000" dirty="0">
                <a:effectLst/>
                <a:ea typeface="Times New Roman" panose="02020603050405020304" pitchFamily="18" charset="0"/>
              </a:rPr>
              <a:t>:</a:t>
            </a:r>
            <a:r>
              <a:rPr lang="ar-SA" sz="2000" dirty="0">
                <a:effectLst/>
                <a:ea typeface="Times New Roman" panose="02020603050405020304" pitchFamily="18" charset="0"/>
              </a:rPr>
              <a:t> قد تقدم شركة اتصالات عروضاً مميزة لعملائها إلى جانب سرعة حل الأعطال،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ما يعكس توازناً بين الخدمة والدعم الفني.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2050" name="Picture 2" descr="Providing Customer Service">
            <a:extLst>
              <a:ext uri="{FF2B5EF4-FFF2-40B4-BE49-F238E27FC236}">
                <a16:creationId xmlns:a16="http://schemas.microsoft.com/office/drawing/2014/main" id="{77C322B3-26EA-4719-B33F-00E8A4631B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7821" y="4053719"/>
            <a:ext cx="2400300" cy="1905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40617"/>
    </mc:Choice>
    <mc:Fallback xmlns="">
      <p:transition advTm="24061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
        <p:nvSpPr>
          <p:cNvPr id="16" name="Rectangle 15">
            <a:extLst>
              <a:ext uri="{FF2B5EF4-FFF2-40B4-BE49-F238E27FC236}">
                <a16:creationId xmlns:a16="http://schemas.microsoft.com/office/drawing/2014/main" id="{B3FCCE27-9D82-4145-A679-65817D2DD2F7}"/>
              </a:ext>
            </a:extLst>
          </p:cNvPr>
          <p:cNvSpPr/>
          <p:nvPr/>
        </p:nvSpPr>
        <p:spPr>
          <a:xfrm>
            <a:off x="8304245" y="639506"/>
            <a:ext cx="137460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4F480A5A-866B-4B8F-B2E7-132A47F4A25A}"/>
              </a:ext>
            </a:extLst>
          </p:cNvPr>
          <p:cNvSpPr txBox="1"/>
          <p:nvPr/>
        </p:nvSpPr>
        <p:spPr>
          <a:xfrm>
            <a:off x="2364959" y="91441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عناصر نظام خدمة العملاء</a:t>
            </a:r>
          </a:p>
        </p:txBody>
      </p:sp>
      <p:sp>
        <p:nvSpPr>
          <p:cNvPr id="12" name="TextBox 11">
            <a:extLst>
              <a:ext uri="{FF2B5EF4-FFF2-40B4-BE49-F238E27FC236}">
                <a16:creationId xmlns:a16="http://schemas.microsoft.com/office/drawing/2014/main" id="{762B5BB0-FC6C-4C33-89C4-FA05724C9C91}"/>
              </a:ext>
            </a:extLst>
          </p:cNvPr>
          <p:cNvSpPr txBox="1"/>
          <p:nvPr/>
        </p:nvSpPr>
        <p:spPr>
          <a:xfrm>
            <a:off x="825500" y="1620218"/>
            <a:ext cx="10541000" cy="4575035"/>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يتكون نظام خدمة العملاء من مجموعة من العناصر المتكاملة التي تضمن تجربة إيجابية للعميل. يشمل ذلك وضع سياسات واضحة وإجراءات منظمة، بالإضافة إلى تدريب الموظفين وتأهيلهم للتعامل المهني مع العملاء. كما يتطلب وجود قنوات اتصال متعددة وسهلة الاستخدام، إلى جانب أنظمة متابعة وتوثيق دقيقة لضمان استمرارية الجودة. وتستند هذه العناصر أيضاً إلى ثقافة مؤسسية تضع العميل في مركز الاهتمام. </a:t>
            </a:r>
            <a:endParaRPr lang="ar-SY" sz="2000" dirty="0">
              <a:effectLst/>
              <a:ea typeface="Times New Roman" panose="02020603050405020304" pitchFamily="18" charset="0"/>
            </a:endParaRPr>
          </a:p>
          <a:p>
            <a:pPr algn="just" rtl="1">
              <a:lnSpc>
                <a:spcPct val="250000"/>
              </a:lnSpc>
            </a:pPr>
            <a:r>
              <a:rPr lang="ar-SY" sz="2000" b="1" dirty="0">
                <a:ea typeface="Times New Roman" panose="02020603050405020304" pitchFamily="18" charset="0"/>
              </a:rPr>
              <a:t>مثال</a:t>
            </a:r>
            <a:r>
              <a:rPr lang="ar-SY" sz="2000" dirty="0">
                <a:ea typeface="Times New Roman" panose="02020603050405020304" pitchFamily="18" charset="0"/>
              </a:rPr>
              <a:t>: </a:t>
            </a:r>
            <a:r>
              <a:rPr lang="ar-SA" sz="2000" dirty="0">
                <a:effectLst/>
                <a:ea typeface="Times New Roman" panose="02020603050405020304" pitchFamily="18" charset="0"/>
              </a:rPr>
              <a:t> توفر بعض شركات الطيران مركز اتصال، وتطبيقاً رقمياً، وخدمة أرضية منسقة </a:t>
            </a:r>
            <a:endParaRPr lang="ar-SY" sz="2000" dirty="0">
              <a:effectLst/>
              <a:ea typeface="Times New Roman" panose="02020603050405020304" pitchFamily="18" charset="0"/>
            </a:endParaRPr>
          </a:p>
          <a:p>
            <a:pPr algn="just" rtl="1">
              <a:lnSpc>
                <a:spcPct val="200000"/>
              </a:lnSpc>
            </a:pPr>
            <a:r>
              <a:rPr lang="ar-SA" sz="2000" dirty="0">
                <a:effectLst/>
                <a:ea typeface="Times New Roman" panose="02020603050405020304" pitchFamily="18" charset="0"/>
              </a:rPr>
              <a:t>لتقديم تجربة متكاملة للعميل.</a:t>
            </a:r>
          </a:p>
        </p:txBody>
      </p:sp>
      <p:pic>
        <p:nvPicPr>
          <p:cNvPr id="4098" name="Picture 2" descr="Top Customer Service Challenges ...">
            <a:extLst>
              <a:ext uri="{FF2B5EF4-FFF2-40B4-BE49-F238E27FC236}">
                <a16:creationId xmlns:a16="http://schemas.microsoft.com/office/drawing/2014/main" id="{4D6D2881-4083-41CB-8000-2694705A90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1471" y="4034176"/>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99978241"/>
      </p:ext>
    </p:extLst>
  </p:cSld>
  <p:clrMapOvr>
    <a:masterClrMapping/>
  </p:clrMapOvr>
  <mc:AlternateContent xmlns:mc="http://schemas.openxmlformats.org/markup-compatibility/2006" xmlns:p14="http://schemas.microsoft.com/office/powerpoint/2010/main">
    <mc:Choice Requires="p14">
      <p:transition p14:dur="10" advTm="250782"/>
    </mc:Choice>
    <mc:Fallback xmlns="">
      <p:transition advTm="25078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02664" y="1511226"/>
            <a:ext cx="10541000" cy="4575035"/>
          </a:xfrm>
          <a:prstGeom prst="rect">
            <a:avLst/>
          </a:prstGeom>
          <a:noFill/>
        </p:spPr>
        <p:txBody>
          <a:bodyPr wrap="square" rtlCol="0">
            <a:spAutoFit/>
          </a:bodyPr>
          <a:lstStyle/>
          <a:p>
            <a:pPr marL="457200" indent="-457200" algn="just" rtl="1">
              <a:lnSpc>
                <a:spcPct val="250000"/>
              </a:lnSpc>
              <a:buAutoNum type="arabicPeriod"/>
            </a:pPr>
            <a:r>
              <a:rPr lang="ar-SA" sz="2000" b="1" dirty="0">
                <a:effectLst/>
                <a:ea typeface="Times New Roman" panose="02020603050405020304" pitchFamily="18" charset="0"/>
              </a:rPr>
              <a:t>الموثوقية </a:t>
            </a:r>
            <a:r>
              <a:rPr lang="ar-SY" sz="2000" b="1" dirty="0">
                <a:effectLst/>
                <a:ea typeface="Times New Roman" panose="02020603050405020304" pitchFamily="18" charset="0"/>
              </a:rPr>
              <a:t>(</a:t>
            </a:r>
            <a:r>
              <a:rPr lang="en-US" sz="2000" b="1" dirty="0">
                <a:effectLst/>
                <a:ea typeface="Times New Roman" panose="02020603050405020304" pitchFamily="18" charset="0"/>
              </a:rPr>
              <a:t>Reliability</a:t>
            </a:r>
            <a:r>
              <a:rPr lang="ar-SY" sz="2000" b="1" dirty="0">
                <a:effectLst/>
                <a:ea typeface="Times New Roman" panose="02020603050405020304" pitchFamily="18" charset="0"/>
              </a:rPr>
              <a:t>): </a:t>
            </a:r>
            <a:r>
              <a:rPr lang="ar-SA" sz="2000" dirty="0">
                <a:effectLst/>
                <a:ea typeface="Times New Roman" panose="02020603050405020304" pitchFamily="18" charset="0"/>
              </a:rPr>
              <a:t>تعكس قدرة المؤسسة على تقديم الخدمة بدقة وبدون أخطاء، والوفاء بما وعدت به العميل باستمرار. تعزز هذه الموثوقية ثقة العميل في المؤسسة.</a:t>
            </a:r>
            <a:endParaRPr lang="ar-SY" sz="2000" dirty="0">
              <a:effectLst/>
              <a:ea typeface="Times New Roman" panose="02020603050405020304" pitchFamily="18" charset="0"/>
            </a:endParaRPr>
          </a:p>
          <a:p>
            <a:pPr marL="457200" indent="-457200" algn="just" rtl="1">
              <a:lnSpc>
                <a:spcPct val="250000"/>
              </a:lnSpc>
              <a:buAutoNum type="arabicPeriod"/>
            </a:pPr>
            <a:r>
              <a:rPr lang="ar-SA" sz="2000" b="1" dirty="0">
                <a:effectLst/>
                <a:ea typeface="Times New Roman" panose="02020603050405020304" pitchFamily="18" charset="0"/>
              </a:rPr>
              <a:t>الاستجابة</a:t>
            </a:r>
            <a:r>
              <a:rPr lang="ar-SY" sz="2000" b="1" dirty="0">
                <a:effectLst/>
                <a:ea typeface="Times New Roman" panose="02020603050405020304" pitchFamily="18" charset="0"/>
              </a:rPr>
              <a:t> (</a:t>
            </a:r>
            <a:r>
              <a:rPr lang="en-US" sz="2000" b="1" dirty="0">
                <a:effectLst/>
                <a:ea typeface="Times New Roman" panose="02020603050405020304" pitchFamily="18" charset="0"/>
              </a:rPr>
              <a:t>Responsiveness</a:t>
            </a:r>
            <a:r>
              <a:rPr lang="ar-SY" sz="2000" b="1" dirty="0">
                <a:effectLst/>
                <a:ea typeface="Times New Roman" panose="02020603050405020304" pitchFamily="18" charset="0"/>
              </a:rPr>
              <a:t>)</a:t>
            </a:r>
            <a:r>
              <a:rPr lang="ar-SY" sz="2000" b="1" dirty="0">
                <a:ea typeface="Times New Roman" panose="02020603050405020304" pitchFamily="18" charset="0"/>
              </a:rPr>
              <a:t>:</a:t>
            </a:r>
            <a:r>
              <a:rPr lang="ar-SY" sz="2000" b="1" dirty="0">
                <a:effectLst/>
                <a:ea typeface="Times New Roman" panose="02020603050405020304" pitchFamily="18" charset="0"/>
              </a:rPr>
              <a:t> </a:t>
            </a:r>
            <a:r>
              <a:rPr lang="ar-SA" sz="2000" dirty="0">
                <a:effectLst/>
                <a:ea typeface="Times New Roman" panose="02020603050405020304" pitchFamily="18" charset="0"/>
              </a:rPr>
              <a:t>تعني سرعة وفاعلية المؤسسة في تلبية طلبات العملاء </a:t>
            </a:r>
            <a:endParaRPr lang="ar-SY" sz="2000" dirty="0">
              <a:effectLst/>
              <a:ea typeface="Times New Roman" panose="02020603050405020304" pitchFamily="18" charset="0"/>
            </a:endParaRPr>
          </a:p>
          <a:p>
            <a:pPr marL="457200" indent="-457200" algn="just" rtl="1">
              <a:lnSpc>
                <a:spcPct val="250000"/>
              </a:lnSpc>
              <a:buAutoNum type="arabicPeriod"/>
            </a:pPr>
            <a:r>
              <a:rPr lang="ar-SA" sz="2000" dirty="0">
                <a:effectLst/>
                <a:ea typeface="Times New Roman" panose="02020603050405020304" pitchFamily="18" charset="0"/>
              </a:rPr>
              <a:t>وحل مشكلاتهم فور ظهورها. يساهم ذلك في شعور العميل بالاهتمام والدعم المستمر.</a:t>
            </a:r>
            <a:endParaRPr lang="ar-SY" sz="2000" dirty="0">
              <a:effectLst/>
              <a:ea typeface="Times New Roman" panose="02020603050405020304" pitchFamily="18" charset="0"/>
            </a:endParaRPr>
          </a:p>
          <a:p>
            <a:pPr marL="457200" indent="-457200" algn="just" rtl="1">
              <a:lnSpc>
                <a:spcPct val="250000"/>
              </a:lnSpc>
              <a:buAutoNum type="arabicPeriod"/>
            </a:pPr>
            <a:r>
              <a:rPr lang="ar-SA" sz="2000" b="1" dirty="0">
                <a:effectLst/>
                <a:ea typeface="Times New Roman" panose="02020603050405020304" pitchFamily="18" charset="0"/>
              </a:rPr>
              <a:t>الضمان </a:t>
            </a:r>
            <a:r>
              <a:rPr lang="ar-SY" sz="2000" b="1" dirty="0">
                <a:effectLst/>
                <a:ea typeface="Times New Roman" panose="02020603050405020304" pitchFamily="18" charset="0"/>
              </a:rPr>
              <a:t>(</a:t>
            </a:r>
            <a:r>
              <a:rPr lang="en-US" sz="2000" b="1" dirty="0">
                <a:effectLst/>
                <a:ea typeface="Times New Roman" panose="02020603050405020304" pitchFamily="18" charset="0"/>
              </a:rPr>
              <a:t>Assurance</a:t>
            </a:r>
            <a:r>
              <a:rPr lang="ar-SY" sz="2000" b="1" dirty="0">
                <a:effectLst/>
                <a:ea typeface="Times New Roman" panose="02020603050405020304" pitchFamily="18" charset="0"/>
              </a:rPr>
              <a:t>): </a:t>
            </a:r>
            <a:r>
              <a:rPr lang="ar-SA" sz="2000" dirty="0">
                <a:effectLst/>
                <a:ea typeface="Times New Roman" panose="02020603050405020304" pitchFamily="18" charset="0"/>
              </a:rPr>
              <a:t>يتعلق بالثقة والاطمئنان الذي يمنحه موظفو المؤسسة للعملاء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من خلال خبرتهم وكفاءتهم وسلوكهم المهني. يساعد الضمان في تخفيف القلق لدى العميل وتعزيز اعتماده على الخدمة</a:t>
            </a:r>
            <a:r>
              <a:rPr lang="ar-SY" sz="2000" dirty="0">
                <a:effectLst/>
                <a:ea typeface="Times New Roman" panose="02020603050405020304" pitchFamily="18" charset="0"/>
              </a:rPr>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
        <p:nvSpPr>
          <p:cNvPr id="16" name="Rectangle 15">
            <a:extLst>
              <a:ext uri="{FF2B5EF4-FFF2-40B4-BE49-F238E27FC236}">
                <a16:creationId xmlns:a16="http://schemas.microsoft.com/office/drawing/2014/main" id="{B3FCCE27-9D82-4145-A679-65817D2DD2F7}"/>
              </a:ext>
            </a:extLst>
          </p:cNvPr>
          <p:cNvSpPr/>
          <p:nvPr/>
        </p:nvSpPr>
        <p:spPr>
          <a:xfrm>
            <a:off x="8304245" y="639506"/>
            <a:ext cx="137460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4F480A5A-866B-4B8F-B2E7-132A47F4A25A}"/>
              </a:ext>
            </a:extLst>
          </p:cNvPr>
          <p:cNvSpPr txBox="1"/>
          <p:nvPr/>
        </p:nvSpPr>
        <p:spPr>
          <a:xfrm>
            <a:off x="2691465" y="92764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أبعاد جودة الخدمة</a:t>
            </a:r>
          </a:p>
        </p:txBody>
      </p:sp>
      <p:pic>
        <p:nvPicPr>
          <p:cNvPr id="13" name="Picture 2" descr="Five Dimensions of Service Quality ...">
            <a:extLst>
              <a:ext uri="{FF2B5EF4-FFF2-40B4-BE49-F238E27FC236}">
                <a16:creationId xmlns:a16="http://schemas.microsoft.com/office/drawing/2014/main" id="{45BE462D-1586-4838-9F4B-5825AA54EC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336" y="2519265"/>
            <a:ext cx="3022959" cy="282750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28403327"/>
      </p:ext>
    </p:extLst>
  </p:cSld>
  <p:clrMapOvr>
    <a:masterClrMapping/>
  </p:clrMapOvr>
  <mc:AlternateContent xmlns:mc="http://schemas.openxmlformats.org/markup-compatibility/2006" xmlns:p14="http://schemas.microsoft.com/office/powerpoint/2010/main">
    <mc:Choice Requires="p14">
      <p:transition p14:dur="10" advTm="275858"/>
    </mc:Choice>
    <mc:Fallback xmlns="">
      <p:transition advTm="27585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06861"/>
            <a:ext cx="10541000" cy="4536563"/>
          </a:xfrm>
          <a:prstGeom prst="rect">
            <a:avLst/>
          </a:prstGeom>
          <a:noFill/>
        </p:spPr>
        <p:txBody>
          <a:bodyPr wrap="square" rtlCol="0">
            <a:spAutoFit/>
          </a:bodyPr>
          <a:lstStyle/>
          <a:p>
            <a:pPr marL="457200" indent="-457200" algn="just" rtl="1">
              <a:lnSpc>
                <a:spcPct val="300000"/>
              </a:lnSpc>
              <a:buFont typeface="+mj-lt"/>
              <a:buAutoNum type="arabicPeriod" startAt="4"/>
            </a:pPr>
            <a:r>
              <a:rPr lang="ar-SY" sz="2000" b="1" dirty="0">
                <a:ea typeface="Times New Roman" panose="02020603050405020304" pitchFamily="18" charset="0"/>
              </a:rPr>
              <a:t>التعاطف (</a:t>
            </a:r>
            <a:r>
              <a:rPr lang="en-US" sz="2000" b="1" dirty="0">
                <a:ea typeface="Times New Roman" panose="02020603050405020304" pitchFamily="18" charset="0"/>
              </a:rPr>
              <a:t>Empathy</a:t>
            </a:r>
            <a:r>
              <a:rPr lang="ar-SY" sz="2000" b="1" dirty="0">
                <a:ea typeface="Times New Roman" panose="02020603050405020304" pitchFamily="18" charset="0"/>
              </a:rPr>
              <a:t>): </a:t>
            </a:r>
            <a:r>
              <a:rPr lang="ar-SY" sz="2000" dirty="0">
                <a:ea typeface="Times New Roman" panose="02020603050405020304" pitchFamily="18" charset="0"/>
              </a:rPr>
              <a:t>يقصد به اهتمام المؤسسة بفهم احتياجات العملاء الفردية وتقديم خدمات مخصصة تلبي توقعاتهم. يعزز التعاطف شعور العميل بالتقدير والاهتمام الشخصي.</a:t>
            </a:r>
          </a:p>
          <a:p>
            <a:pPr marL="457200" indent="-457200" algn="just" rtl="1">
              <a:lnSpc>
                <a:spcPct val="300000"/>
              </a:lnSpc>
              <a:buFont typeface="+mj-lt"/>
              <a:buAutoNum type="arabicPeriod" startAt="4"/>
            </a:pPr>
            <a:r>
              <a:rPr lang="ar-SY" sz="2000" b="1" dirty="0">
                <a:ea typeface="Times New Roman" panose="02020603050405020304" pitchFamily="18" charset="0"/>
              </a:rPr>
              <a:t>الجوانب المادية (</a:t>
            </a:r>
            <a:r>
              <a:rPr lang="en-US" sz="2000" b="1" dirty="0">
                <a:ea typeface="Times New Roman" panose="02020603050405020304" pitchFamily="18" charset="0"/>
              </a:rPr>
              <a:t>Tangibles</a:t>
            </a:r>
            <a:r>
              <a:rPr lang="ar-SY" sz="2000" b="1" dirty="0">
                <a:ea typeface="Times New Roman" panose="02020603050405020304" pitchFamily="18" charset="0"/>
              </a:rPr>
              <a:t>): </a:t>
            </a:r>
            <a:r>
              <a:rPr lang="ar-SY" sz="2000" dirty="0">
                <a:ea typeface="Times New Roman" panose="02020603050405020304" pitchFamily="18" charset="0"/>
              </a:rPr>
              <a:t>تشمل المظهر الخارجي للعناصر الملموسة مثل المرافق، </a:t>
            </a:r>
          </a:p>
          <a:p>
            <a:pPr algn="just" rtl="1">
              <a:lnSpc>
                <a:spcPct val="300000"/>
              </a:lnSpc>
            </a:pPr>
            <a:r>
              <a:rPr lang="ar-SY" sz="2000" dirty="0">
                <a:ea typeface="Times New Roman" panose="02020603050405020304" pitchFamily="18" charset="0"/>
              </a:rPr>
              <a:t>المواد التوضيحية، ومظهر الموظفين. هذه الجوانب تؤثر في الإدراك الأولي للعميل لجودة الخدمة.</a:t>
            </a:r>
          </a:p>
          <a:p>
            <a:pPr algn="just" rtl="1">
              <a:lnSpc>
                <a:spcPct val="300000"/>
              </a:lnSpc>
            </a:pPr>
            <a:r>
              <a:rPr lang="ar-SY" sz="2000" b="1" dirty="0">
                <a:ea typeface="Times New Roman" panose="02020603050405020304" pitchFamily="18" charset="0"/>
              </a:rPr>
              <a:t>فيما يأتي فيديو يوضح أبعاد جودة الخدمة الخمسة: </a:t>
            </a:r>
            <a:r>
              <a:rPr lang="ar-SY" sz="2000" b="1" dirty="0">
                <a:ea typeface="Times New Roman" panose="02020603050405020304" pitchFamily="18" charset="0"/>
                <a:hlinkClick r:id="rId3"/>
              </a:rPr>
              <a:t>اضغط هنا للدخول</a:t>
            </a:r>
            <a:r>
              <a:rPr lang="ar-SY" sz="2000" dirty="0">
                <a:ea typeface="Times New Roman" panose="02020603050405020304" pitchFamily="18" charset="0"/>
              </a:rPr>
              <a:t>.</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11" name="Picture 2" descr="The core qualities of customer service ...">
            <a:extLst>
              <a:ext uri="{FF2B5EF4-FFF2-40B4-BE49-F238E27FC236}">
                <a16:creationId xmlns:a16="http://schemas.microsoft.com/office/drawing/2014/main" id="{9DF8BD1D-8650-49D4-830F-5543627E32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3135086"/>
            <a:ext cx="2638669" cy="27914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72101538"/>
      </p:ext>
    </p:extLst>
  </p:cSld>
  <p:clrMapOvr>
    <a:masterClrMapping/>
  </p:clrMapOvr>
  <mc:AlternateContent xmlns:mc="http://schemas.openxmlformats.org/markup-compatibility/2006" xmlns:p14="http://schemas.microsoft.com/office/powerpoint/2010/main">
    <mc:Choice Requires="p14">
      <p:transition p14:dur="10" advTm="240198"/>
    </mc:Choice>
    <mc:Fallback xmlns="">
      <p:transition advTm="24019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20108" y="1513490"/>
            <a:ext cx="10541000" cy="4536563"/>
          </a:xfrm>
          <a:prstGeom prst="rect">
            <a:avLst/>
          </a:prstGeom>
          <a:noFill/>
        </p:spPr>
        <p:txBody>
          <a:bodyPr wrap="square" rtlCol="0">
            <a:spAutoFit/>
          </a:bodyPr>
          <a:lstStyle/>
          <a:p>
            <a:pPr marL="342900" indent="-342900" algn="just" rtl="1">
              <a:lnSpc>
                <a:spcPct val="300000"/>
              </a:lnSpc>
              <a:buFont typeface="Arial" panose="020B0604020202020204" pitchFamily="34" charset="0"/>
              <a:buChar char="•"/>
            </a:pPr>
            <a:r>
              <a:rPr lang="ar-SA" sz="2000" dirty="0">
                <a:effectLst/>
                <a:ea typeface="Times New Roman" panose="02020603050405020304" pitchFamily="18" charset="0"/>
              </a:rPr>
              <a:t>تحقيق رضا العملاء المستدام وتعزيز تجربتهم.</a:t>
            </a:r>
            <a:endParaRPr lang="ar-SY" sz="2000" dirty="0">
              <a:effectLst/>
              <a:ea typeface="Times New Roman" panose="02020603050405020304" pitchFamily="18" charset="0"/>
            </a:endParaRPr>
          </a:p>
          <a:p>
            <a:pPr marL="342900" indent="-342900" algn="just" rtl="1">
              <a:lnSpc>
                <a:spcPct val="300000"/>
              </a:lnSpc>
              <a:buFont typeface="Arial" panose="020B0604020202020204" pitchFamily="34" charset="0"/>
              <a:buChar char="•"/>
            </a:pPr>
            <a:r>
              <a:rPr lang="ar-SA" sz="2000" dirty="0">
                <a:effectLst/>
                <a:ea typeface="Times New Roman" panose="02020603050405020304" pitchFamily="18" charset="0"/>
              </a:rPr>
              <a:t>تقليل شكاوى العملاء وخفض معدل فقدانهم.</a:t>
            </a:r>
            <a:endParaRPr lang="ar-SY" sz="2000" dirty="0">
              <a:effectLst/>
              <a:ea typeface="Times New Roman" panose="02020603050405020304" pitchFamily="18" charset="0"/>
            </a:endParaRPr>
          </a:p>
          <a:p>
            <a:pPr marL="342900" indent="-342900" algn="just" rtl="1">
              <a:lnSpc>
                <a:spcPct val="300000"/>
              </a:lnSpc>
              <a:buFont typeface="Arial" panose="020B0604020202020204" pitchFamily="34" charset="0"/>
              <a:buChar char="•"/>
            </a:pPr>
            <a:r>
              <a:rPr lang="ar-SA" sz="2000" dirty="0">
                <a:effectLst/>
                <a:ea typeface="Times New Roman" panose="02020603050405020304" pitchFamily="18" charset="0"/>
              </a:rPr>
              <a:t>تعزيز سمعة المؤسسة وبناء صورة إيجابية في السوق.</a:t>
            </a:r>
            <a:endParaRPr lang="ar-SY" sz="2000" dirty="0">
              <a:effectLst/>
              <a:ea typeface="Times New Roman" panose="02020603050405020304" pitchFamily="18" charset="0"/>
            </a:endParaRPr>
          </a:p>
          <a:p>
            <a:pPr marL="342900" indent="-342900" algn="just" rtl="1">
              <a:lnSpc>
                <a:spcPct val="300000"/>
              </a:lnSpc>
              <a:buFont typeface="Arial" panose="020B0604020202020204" pitchFamily="34" charset="0"/>
              <a:buChar char="•"/>
            </a:pPr>
            <a:r>
              <a:rPr lang="ar-SA" sz="2000" dirty="0">
                <a:effectLst/>
                <a:ea typeface="Times New Roman" panose="02020603050405020304" pitchFamily="18" charset="0"/>
              </a:rPr>
              <a:t>دعم تحقيق ميزة تنافسية يصعب تقليدها وزيادة المبيعات عبر التوصيات الإيجابية.</a:t>
            </a:r>
            <a:endParaRPr lang="ar-SY" sz="2000" dirty="0">
              <a:effectLst/>
              <a:ea typeface="Times New Roman" panose="02020603050405020304" pitchFamily="18" charset="0"/>
            </a:endParaRPr>
          </a:p>
          <a:p>
            <a:pPr marL="342900" indent="-342900" algn="just" rtl="1">
              <a:lnSpc>
                <a:spcPct val="300000"/>
              </a:lnSpc>
              <a:buFont typeface="Arial" panose="020B0604020202020204" pitchFamily="34" charset="0"/>
              <a:buChar char="•"/>
            </a:pPr>
            <a:r>
              <a:rPr lang="ar-SA" sz="2000" dirty="0">
                <a:effectLst/>
                <a:ea typeface="Times New Roman" panose="02020603050405020304" pitchFamily="18" charset="0"/>
              </a:rPr>
              <a:t>خفض التكاليف الناتجة عن الأخطاء المتكررة وتحسين كفاءة العمليات.</a:t>
            </a:r>
            <a:endParaRPr lang="ar-SY" sz="2000" dirty="0">
              <a:effectLst/>
              <a:ea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
        <p:nvSpPr>
          <p:cNvPr id="16" name="Rectangle 15">
            <a:extLst>
              <a:ext uri="{FF2B5EF4-FFF2-40B4-BE49-F238E27FC236}">
                <a16:creationId xmlns:a16="http://schemas.microsoft.com/office/drawing/2014/main" id="{B3FCCE27-9D82-4145-A679-65817D2DD2F7}"/>
              </a:ext>
            </a:extLst>
          </p:cNvPr>
          <p:cNvSpPr/>
          <p:nvPr/>
        </p:nvSpPr>
        <p:spPr>
          <a:xfrm>
            <a:off x="8116547" y="639506"/>
            <a:ext cx="156230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4F480A5A-866B-4B8F-B2E7-132A47F4A25A}"/>
              </a:ext>
            </a:extLst>
          </p:cNvPr>
          <p:cNvSpPr txBox="1"/>
          <p:nvPr/>
        </p:nvSpPr>
        <p:spPr>
          <a:xfrm>
            <a:off x="2691465" y="90910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أهداف خدمة العملاء</a:t>
            </a:r>
          </a:p>
        </p:txBody>
      </p:sp>
      <p:pic>
        <p:nvPicPr>
          <p:cNvPr id="7170" name="Picture 2" descr="Customer Service Team ...">
            <a:extLst>
              <a:ext uri="{FF2B5EF4-FFF2-40B4-BE49-F238E27FC236}">
                <a16:creationId xmlns:a16="http://schemas.microsoft.com/office/drawing/2014/main" id="{C7C4C312-9AC8-40CF-8078-CCA0644D85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758" y="3802803"/>
            <a:ext cx="3106083" cy="206695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ustomer Service Word Cloud Stock ...">
            <a:extLst>
              <a:ext uri="{FF2B5EF4-FFF2-40B4-BE49-F238E27FC236}">
                <a16:creationId xmlns:a16="http://schemas.microsoft.com/office/drawing/2014/main" id="{25F2C27B-B576-4BE4-83D4-4C523A1A7E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758" y="1772094"/>
            <a:ext cx="3190058" cy="21617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55330461"/>
      </p:ext>
    </p:extLst>
  </p:cSld>
  <p:clrMapOvr>
    <a:masterClrMapping/>
  </p:clrMapOvr>
  <mc:AlternateContent xmlns:mc="http://schemas.openxmlformats.org/markup-compatibility/2006" xmlns:p14="http://schemas.microsoft.com/office/powerpoint/2010/main">
    <mc:Choice Requires="p14">
      <p:transition p14:dur="10" advTm="222650"/>
    </mc:Choice>
    <mc:Fallback xmlns="">
      <p:transition advTm="22265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7153658" y="966945"/>
            <a:ext cx="2824812"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سلوك العملاء وتوقعاتهم</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6283"/>
    </mc:Choice>
    <mc:Fallback xmlns="">
      <p:transition spd="slow" advTm="162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419026"/>
            <a:ext cx="5205083" cy="4659289"/>
          </a:xfrm>
          <a:prstGeom prst="rect">
            <a:avLst/>
          </a:prstGeom>
        </p:spPr>
        <p:txBody>
          <a:bodyPr wrap="square">
            <a:spAutoFit/>
          </a:bodyPr>
          <a:lstStyle/>
          <a:p>
            <a:pPr algn="just" rtl="1">
              <a:lnSpc>
                <a:spcPct val="150000"/>
              </a:lnSpc>
            </a:pPr>
            <a:r>
              <a:rPr lang="ar-SY" sz="2000" dirty="0"/>
              <a:t>يمثل فهم سلوك العملاء وتوقعاتهم ركيزة أساسية لتحسين جودة الخدمة وبناء علاقات مستدامة. يشير السلوك إلى الأنماط التي يتبعها الأفراد عند البحث عن المنتجات وشرائها، ويتأثر بعوامل نفسية واجتماعية وثقافية واقتصادية. كما تتشكل توقعاتهم من الخبرات السابقة والإعلانات والتوصيات والسمعة المؤسسية، ويؤدي عدم توافق الأداء مع التوقعات إلى فجوات في الرضا. يختلف العملاء في أنماط تعاملهم، مثل العقلاني والعاطفي والمتردد والحاسم، مما يستدعي تخصيص أسلوب التواصل. لذا، تعتبر دراسة السلوك والتوقعات أداة استراتيجية لتصميم خدمات ملائمة، وزيادة الرضا، وتعزيز الولاء المستقبلي.</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04406">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43455"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سلوك العميل</a:t>
            </a:r>
          </a:p>
        </p:txBody>
      </p:sp>
      <p:sp>
        <p:nvSpPr>
          <p:cNvPr id="48" name="TextBox 47"/>
          <p:cNvSpPr txBox="1"/>
          <p:nvPr/>
        </p:nvSpPr>
        <p:spPr>
          <a:xfrm>
            <a:off x="825500" y="1699888"/>
            <a:ext cx="10541000" cy="4313040"/>
          </a:xfrm>
          <a:prstGeom prst="rect">
            <a:avLst/>
          </a:prstGeom>
          <a:noFill/>
        </p:spPr>
        <p:txBody>
          <a:bodyPr wrap="square" rtlCol="0">
            <a:spAutoFit/>
          </a:bodyPr>
          <a:lstStyle/>
          <a:p>
            <a:pPr algn="just" rtl="1">
              <a:lnSpc>
                <a:spcPct val="250000"/>
              </a:lnSpc>
            </a:pPr>
            <a:r>
              <a:rPr lang="ar-SY" sz="2000" dirty="0"/>
              <a:t>يشير سلوك العميل إلى الأنماط التي يتبعها الأفراد عند البحث عن المنتجات والخدمات وشرائها واستخدامها، ويتأثر بعدة عوامل نفسية واجتماعية وثقافية واقتصادية. يمر العميل بمراحل تبدأ بالإدراك وتنتهي بالتقييم بعد الاستخدام، وتساعد دراسة هذه المراحل المؤسسات على فهم دوافع الشراء وتصميم عروض تتوافق مع الاحتياجات الفعلية. ويُعد تحليل السلوك أداة استراتيجية لتحسين جودة الخدمة.</a:t>
            </a:r>
          </a:p>
          <a:p>
            <a:pPr algn="just" rtl="1">
              <a:lnSpc>
                <a:spcPct val="200000"/>
              </a:lnSpc>
            </a:pPr>
            <a:r>
              <a:rPr lang="ar-SY" sz="2000" b="1" dirty="0"/>
              <a:t>المثال</a:t>
            </a:r>
            <a:r>
              <a:rPr lang="ar-SY" sz="2000" dirty="0"/>
              <a:t>: يمكن لتحليل سلوك المتسوقين في متجر إلكتروني أن يكشف أسباب التخلي </a:t>
            </a:r>
          </a:p>
          <a:p>
            <a:pPr algn="just" rtl="1">
              <a:lnSpc>
                <a:spcPct val="200000"/>
              </a:lnSpc>
            </a:pPr>
            <a:r>
              <a:rPr lang="ar-SY" sz="2000" dirty="0"/>
              <a:t>عن السلة الشرائية ويتيح اتخاذ إجراءات لتقليل هذه الظاهرة.</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8194" name="Picture 2" descr="Consumer Behavior-An Overview">
            <a:extLst>
              <a:ext uri="{FF2B5EF4-FFF2-40B4-BE49-F238E27FC236}">
                <a16:creationId xmlns:a16="http://schemas.microsoft.com/office/drawing/2014/main" id="{4AF1C581-18A2-4A01-ADFE-E0E6965B2C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0559" y="4092271"/>
            <a:ext cx="2916289" cy="18342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180614"/>
    </mc:Choice>
    <mc:Fallback xmlns="">
      <p:transition advTm="1806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4562" y="929078"/>
            <a:ext cx="101899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العوامل المؤثرة في توقعات العملاء</a:t>
            </a:r>
          </a:p>
        </p:txBody>
      </p:sp>
      <p:sp>
        <p:nvSpPr>
          <p:cNvPr id="48" name="TextBox 47"/>
          <p:cNvSpPr txBox="1"/>
          <p:nvPr/>
        </p:nvSpPr>
        <p:spPr>
          <a:xfrm>
            <a:off x="825500" y="1492455"/>
            <a:ext cx="10541000" cy="4536563"/>
          </a:xfrm>
          <a:prstGeom prst="rect">
            <a:avLst/>
          </a:prstGeom>
          <a:noFill/>
        </p:spPr>
        <p:txBody>
          <a:bodyPr wrap="square" rtlCol="0">
            <a:spAutoFit/>
          </a:bodyPr>
          <a:lstStyle/>
          <a:p>
            <a:pPr marL="457200" indent="-457200" algn="just" rtl="1">
              <a:lnSpc>
                <a:spcPct val="300000"/>
              </a:lnSpc>
              <a:buFont typeface="+mj-lt"/>
              <a:buAutoNum type="arabicPeriod"/>
            </a:pPr>
            <a:r>
              <a:rPr lang="ar-SY" sz="2000" dirty="0"/>
              <a:t>تتأثر توقعات العملاء بالخبرات السابقة وتجاربهم السابقة مع المنتجات أو الخدمات.</a:t>
            </a:r>
          </a:p>
          <a:p>
            <a:pPr marL="457200" indent="-457200" algn="just" rtl="1">
              <a:lnSpc>
                <a:spcPct val="300000"/>
              </a:lnSpc>
              <a:buFont typeface="+mj-lt"/>
              <a:buAutoNum type="arabicPeriod"/>
            </a:pPr>
            <a:r>
              <a:rPr lang="ar-SY" sz="2000" dirty="0"/>
              <a:t>تلعب الإعلانات ووسائل الاتصال التسويقي دوراً كبيراً في تشكيل هذه التوقعات.</a:t>
            </a:r>
          </a:p>
          <a:p>
            <a:pPr marL="457200" indent="-457200" algn="just" rtl="1">
              <a:lnSpc>
                <a:spcPct val="300000"/>
              </a:lnSpc>
              <a:buFont typeface="+mj-lt"/>
              <a:buAutoNum type="arabicPeriod"/>
            </a:pPr>
            <a:r>
              <a:rPr lang="ar-SY" sz="2000" dirty="0"/>
              <a:t>تساهم التوصيات الشفهية من العملاء الآخرين في تكوين توقعات جديدة.</a:t>
            </a:r>
          </a:p>
          <a:p>
            <a:pPr marL="457200" indent="-457200" algn="just" rtl="1">
              <a:lnSpc>
                <a:spcPct val="300000"/>
              </a:lnSpc>
              <a:buFont typeface="+mj-lt"/>
              <a:buAutoNum type="arabicPeriod"/>
            </a:pPr>
            <a:r>
              <a:rPr lang="ar-SY" sz="2000" dirty="0"/>
              <a:t>تؤثر السمعة المؤسسية ومستوى الترويج على مستوى التوقعات المقابلة لدى العملاء.</a:t>
            </a:r>
          </a:p>
          <a:p>
            <a:pPr marL="457200" indent="-457200" algn="just" rtl="1">
              <a:lnSpc>
                <a:spcPct val="300000"/>
              </a:lnSpc>
              <a:buFont typeface="+mj-lt"/>
              <a:buAutoNum type="arabicPeriod"/>
            </a:pPr>
            <a:r>
              <a:rPr lang="ar-SY" sz="2000" dirty="0"/>
              <a:t>عدم التوافق بين التوقعات والأداء الفعلي يؤدي إلى وجود فجوة في رضا العميل.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9218" name="Picture 2" descr="Customer Expectations: 18 Things Today ...">
            <a:extLst>
              <a:ext uri="{FF2B5EF4-FFF2-40B4-BE49-F238E27FC236}">
                <a16:creationId xmlns:a16="http://schemas.microsoft.com/office/drawing/2014/main" id="{213FCA2B-27C8-43D3-86F9-6C2502F14F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2545401"/>
            <a:ext cx="2935059" cy="18476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0" name="Picture 4" descr="How to Meet Customer Expectations: 7 ...">
            <a:extLst>
              <a:ext uri="{FF2B5EF4-FFF2-40B4-BE49-F238E27FC236}">
                <a16:creationId xmlns:a16="http://schemas.microsoft.com/office/drawing/2014/main" id="{CB519041-E7E5-4C22-A932-616728B65A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859" y="4393060"/>
            <a:ext cx="2933700" cy="15621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64519"/>
    </mc:Choice>
    <mc:Fallback xmlns="">
      <p:transition advTm="16451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44583" y="1014228"/>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أنواع العملاء من حيث السلوك</a:t>
            </a:r>
          </a:p>
        </p:txBody>
      </p:sp>
      <p:sp>
        <p:nvSpPr>
          <p:cNvPr id="48" name="TextBox 47"/>
          <p:cNvSpPr txBox="1"/>
          <p:nvPr/>
        </p:nvSpPr>
        <p:spPr>
          <a:xfrm>
            <a:off x="825500" y="1501390"/>
            <a:ext cx="10541000" cy="4575035"/>
          </a:xfrm>
          <a:prstGeom prst="rect">
            <a:avLst/>
          </a:prstGeom>
          <a:noFill/>
        </p:spPr>
        <p:txBody>
          <a:bodyPr wrap="square" rtlCol="0">
            <a:spAutoFit/>
          </a:bodyPr>
          <a:lstStyle/>
          <a:p>
            <a:pPr marL="342900" indent="-342900" algn="just" rtl="1">
              <a:lnSpc>
                <a:spcPct val="250000"/>
              </a:lnSpc>
              <a:buFont typeface="Arial" panose="020B0604020202020204" pitchFamily="34" charset="0"/>
              <a:buChar char="•"/>
            </a:pPr>
            <a:r>
              <a:rPr lang="ar-SY" sz="2000" b="1" dirty="0"/>
              <a:t>العملاء العقلانيون (</a:t>
            </a:r>
            <a:r>
              <a:rPr lang="en-US" sz="2000" b="1" dirty="0"/>
              <a:t>Analytical Customers</a:t>
            </a:r>
            <a:r>
              <a:rPr lang="ar-SY" sz="2000" b="1" dirty="0"/>
              <a:t>): </a:t>
            </a:r>
            <a:r>
              <a:rPr lang="ar-SY" sz="2000" dirty="0"/>
              <a:t>يعتمدون على المقارنة والتحليل قبل اتخاذ القرار. ويهتمون بالحقائق والمواصفات والتفاصيل قبل الشراء.</a:t>
            </a:r>
          </a:p>
          <a:p>
            <a:pPr marL="342900" indent="-342900" algn="just" rtl="1">
              <a:lnSpc>
                <a:spcPct val="250000"/>
              </a:lnSpc>
              <a:buFont typeface="Arial" panose="020B0604020202020204" pitchFamily="34" charset="0"/>
              <a:buChar char="•"/>
            </a:pPr>
            <a:r>
              <a:rPr lang="ar-SY" sz="2000" b="1" dirty="0"/>
              <a:t>العملاء العاطفيون (</a:t>
            </a:r>
            <a:r>
              <a:rPr lang="en-US" sz="2000" b="1" dirty="0"/>
              <a:t>Emotional Customers</a:t>
            </a:r>
            <a:r>
              <a:rPr lang="ar-SY" sz="2000" b="1" dirty="0"/>
              <a:t>): </a:t>
            </a:r>
            <a:r>
              <a:rPr lang="ar-SY" sz="2000" dirty="0"/>
              <a:t>يتأثرون بأسلوب المعاملة والتجربة العاطفية مع الخدمة. ويركزون على الشعور الذي يمنحه المنتج أو الخدمة وليس فقط على الميزات التقنية.</a:t>
            </a:r>
          </a:p>
          <a:p>
            <a:pPr marL="342900" indent="-342900" algn="just" rtl="1">
              <a:lnSpc>
                <a:spcPct val="250000"/>
              </a:lnSpc>
              <a:buFont typeface="Arial" panose="020B0604020202020204" pitchFamily="34" charset="0"/>
              <a:buChar char="•"/>
            </a:pPr>
            <a:r>
              <a:rPr lang="ar-SY" sz="2000" b="1" dirty="0"/>
              <a:t>العملاء المترددون (</a:t>
            </a:r>
            <a:r>
              <a:rPr lang="en-US" sz="2000" b="1" dirty="0"/>
              <a:t>Hesitant Customers</a:t>
            </a:r>
            <a:r>
              <a:rPr lang="ar-SY" sz="2000" b="1" dirty="0"/>
              <a:t>): </a:t>
            </a:r>
            <a:r>
              <a:rPr lang="ar-SY" sz="2000" dirty="0"/>
              <a:t>يحتاجون إلى دعم إضافي وإقناع قبل اتخاذ القرار.</a:t>
            </a:r>
            <a:endParaRPr lang="en-US" sz="2000" dirty="0"/>
          </a:p>
          <a:p>
            <a:pPr marL="342900" indent="-342900" algn="just" rtl="1">
              <a:lnSpc>
                <a:spcPct val="250000"/>
              </a:lnSpc>
              <a:buFont typeface="Arial" panose="020B0604020202020204" pitchFamily="34" charset="0"/>
              <a:buChar char="•"/>
            </a:pPr>
            <a:r>
              <a:rPr lang="ar-SY" sz="2000" dirty="0"/>
              <a:t> وغالباً ما يطرحون أسئلة كثيرة ويبحثون عن ضمانات إضافية.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10242" name="Picture 2" descr="Customer - Definition, Importance ...">
            <a:extLst>
              <a:ext uri="{FF2B5EF4-FFF2-40B4-BE49-F238E27FC236}">
                <a16:creationId xmlns:a16="http://schemas.microsoft.com/office/drawing/2014/main" id="{46833655-4615-4F1E-93C3-B7A675DA3E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786" y="3901055"/>
            <a:ext cx="2190750" cy="20859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36507859"/>
      </p:ext>
    </p:extLst>
  </p:cSld>
  <p:clrMapOvr>
    <a:masterClrMapping/>
  </p:clrMapOvr>
  <mc:AlternateContent xmlns:mc="http://schemas.openxmlformats.org/markup-compatibility/2006" xmlns:p14="http://schemas.microsoft.com/office/powerpoint/2010/main">
    <mc:Choice Requires="p14">
      <p:transition p14:dur="10" advTm="141016"/>
    </mc:Choice>
    <mc:Fallback xmlns="">
      <p:transition advTm="14101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585365"/>
            <a:ext cx="10541000" cy="4536563"/>
          </a:xfrm>
          <a:prstGeom prst="rect">
            <a:avLst/>
          </a:prstGeom>
          <a:noFill/>
        </p:spPr>
        <p:txBody>
          <a:bodyPr wrap="square" rtlCol="0">
            <a:spAutoFit/>
          </a:bodyPr>
          <a:lstStyle/>
          <a:p>
            <a:pPr marL="342900" indent="-342900" algn="just" rtl="1">
              <a:lnSpc>
                <a:spcPct val="300000"/>
              </a:lnSpc>
              <a:buFont typeface="Arial" panose="020B0604020202020204" pitchFamily="34" charset="0"/>
              <a:buChar char="•"/>
            </a:pPr>
            <a:r>
              <a:rPr lang="ar-SY" sz="2000" b="1" dirty="0"/>
              <a:t>العملاء الحاسمون (</a:t>
            </a:r>
            <a:r>
              <a:rPr lang="en-US" sz="2000" b="1" dirty="0"/>
              <a:t>Decisive Customers</a:t>
            </a:r>
            <a:r>
              <a:rPr lang="ar-SY" sz="2000" b="1" dirty="0"/>
              <a:t>): </a:t>
            </a:r>
            <a:r>
              <a:rPr lang="ar-SY" sz="2000" dirty="0"/>
              <a:t>يتخذون قرارات سريعة وواضحة دون تردد. ويفضلون سرعة الخدمة والكفاءة ويحتاجون إلى توجيه محدود.</a:t>
            </a:r>
          </a:p>
          <a:p>
            <a:pPr marL="342900" indent="-342900" algn="just" rtl="1">
              <a:lnSpc>
                <a:spcPct val="300000"/>
              </a:lnSpc>
              <a:buFont typeface="Arial" panose="020B0604020202020204" pitchFamily="34" charset="0"/>
              <a:buChar char="•"/>
            </a:pPr>
            <a:r>
              <a:rPr lang="ar-SY" sz="2000" b="1" dirty="0"/>
              <a:t>العملاء الاجتماعيون (</a:t>
            </a:r>
            <a:r>
              <a:rPr lang="en-US" sz="2000" b="1" dirty="0"/>
              <a:t>Social Customers</a:t>
            </a:r>
            <a:r>
              <a:rPr lang="ar-SY" sz="2000" b="1" dirty="0"/>
              <a:t>): </a:t>
            </a:r>
            <a:r>
              <a:rPr lang="ar-SY" sz="2000" dirty="0"/>
              <a:t>يتأثرون بآراء الآخرين والتوصيات الشفهية. وغالباً ما يشارك خبراتهم وتجاربهم عبر الشبكات الاجتماعية أو مع محيطهم.</a:t>
            </a:r>
          </a:p>
          <a:p>
            <a:pPr algn="just" rtl="1">
              <a:lnSpc>
                <a:spcPct val="250000"/>
              </a:lnSpc>
            </a:pPr>
            <a:r>
              <a:rPr lang="ar-SY" sz="2000" b="1" dirty="0"/>
              <a:t>فيما يأتي فيديو توضيحي لأنواع العملاء يمكن الاطلاع عليه: </a:t>
            </a:r>
            <a:r>
              <a:rPr lang="ar-SY" sz="2000" b="1" u="sng" dirty="0">
                <a:hlinkClick r:id="rId3"/>
              </a:rPr>
              <a:t>اضغط هنا للدخول</a:t>
            </a:r>
            <a:r>
              <a:rPr lang="ar-SY" sz="2000" dirty="0"/>
              <a:t>.</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11266" name="Picture 2" descr="12 Types of Customers [and How to Serve ...">
            <a:extLst>
              <a:ext uri="{FF2B5EF4-FFF2-40B4-BE49-F238E27FC236}">
                <a16:creationId xmlns:a16="http://schemas.microsoft.com/office/drawing/2014/main" id="{CFD7C9B9-0434-4210-80F8-A5C953FC8C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7900" y="4416586"/>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95311979"/>
      </p:ext>
    </p:extLst>
  </p:cSld>
  <p:clrMapOvr>
    <a:masterClrMapping/>
  </p:clrMapOvr>
  <mc:AlternateContent xmlns:mc="http://schemas.openxmlformats.org/markup-compatibility/2006" xmlns:p14="http://schemas.microsoft.com/office/powerpoint/2010/main">
    <mc:Choice Requires="p14">
      <p:transition p14:dur="10" advTm="141016"/>
    </mc:Choice>
    <mc:Fallback xmlns="">
      <p:transition advTm="14101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960093"/>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فجوة التوقعات والإدراك</a:t>
            </a:r>
          </a:p>
        </p:txBody>
      </p:sp>
      <p:sp>
        <p:nvSpPr>
          <p:cNvPr id="48" name="TextBox 47"/>
          <p:cNvSpPr txBox="1"/>
          <p:nvPr/>
        </p:nvSpPr>
        <p:spPr>
          <a:xfrm>
            <a:off x="825500" y="1554484"/>
            <a:ext cx="10541000" cy="4267258"/>
          </a:xfrm>
          <a:prstGeom prst="rect">
            <a:avLst/>
          </a:prstGeom>
          <a:noFill/>
        </p:spPr>
        <p:txBody>
          <a:bodyPr wrap="square" rtlCol="0">
            <a:spAutoFit/>
          </a:bodyPr>
          <a:lstStyle/>
          <a:p>
            <a:pPr algn="just" rtl="1">
              <a:lnSpc>
                <a:spcPct val="300000"/>
              </a:lnSpc>
            </a:pPr>
            <a:r>
              <a:rPr lang="ar-SY" sz="2000" dirty="0"/>
              <a:t>تحدث عندما يختلف الأداء الفعلي عن توقعات العميل. إذا كان الأداء أقل من المتوقع، يظهر شعور بعدم الرضا، أما إذا تجاوز الأداء التوقع، يتحقق الإعجاب والرضا الإيجابي. تُعد إدارة هذه الفجوة عنصراً أساسياً في ضمان جودة الخدمة، ويتطلب ذلك وضوح الوعود التسويقية وتجنب المبالغة فيها، بالإضافة إلى قياس رضا العملاء بشكل دوري لتصحيح أي انحرافات في الأداء.</a:t>
            </a:r>
            <a:endParaRPr lang="en-US" sz="2000" dirty="0"/>
          </a:p>
          <a:p>
            <a:pPr algn="just" rtl="1">
              <a:lnSpc>
                <a:spcPct val="250000"/>
              </a:lnSpc>
            </a:pPr>
            <a:r>
              <a:rPr lang="ar-SY" sz="2000" b="1" dirty="0"/>
              <a:t>مثال</a:t>
            </a:r>
            <a:r>
              <a:rPr lang="ar-SY" sz="2000" dirty="0"/>
              <a:t>: شركة توصيل تعلن عن مدة دقيقة محددة للتسليم وتلتزم بها فعلياً، ما يؤدي إلى </a:t>
            </a:r>
          </a:p>
          <a:p>
            <a:pPr algn="just" rtl="1">
              <a:lnSpc>
                <a:spcPct val="250000"/>
              </a:lnSpc>
            </a:pPr>
            <a:r>
              <a:rPr lang="ar-SY" sz="2000" dirty="0"/>
              <a:t>تحقيق رضا العملاء وتعزيز ثقتهم في الخدمة.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1026" name="Picture 2" descr="How to set expectations at work (and ...">
            <a:extLst>
              <a:ext uri="{FF2B5EF4-FFF2-40B4-BE49-F238E27FC236}">
                <a16:creationId xmlns:a16="http://schemas.microsoft.com/office/drawing/2014/main" id="{52DBFA8E-2808-4E06-A667-7CC12D1C4E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0523" y="4352065"/>
            <a:ext cx="2905125" cy="15716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63546723"/>
      </p:ext>
    </p:extLst>
  </p:cSld>
  <p:clrMapOvr>
    <a:masterClrMapping/>
  </p:clrMapOvr>
  <mc:AlternateContent xmlns:mc="http://schemas.openxmlformats.org/markup-compatibility/2006" xmlns:p14="http://schemas.microsoft.com/office/powerpoint/2010/main">
    <mc:Choice Requires="p14">
      <p:transition p14:dur="10" advTm="141016"/>
    </mc:Choice>
    <mc:Fallback xmlns="">
      <p:transition advTm="14101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20523" y="960093"/>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رضا العملاء وعلاقته بالسلوك المستقبلي</a:t>
            </a:r>
          </a:p>
        </p:txBody>
      </p:sp>
      <p:sp>
        <p:nvSpPr>
          <p:cNvPr id="48" name="TextBox 47"/>
          <p:cNvSpPr txBox="1"/>
          <p:nvPr/>
        </p:nvSpPr>
        <p:spPr>
          <a:xfrm>
            <a:off x="825500" y="1630649"/>
            <a:ext cx="10541000" cy="4267258"/>
          </a:xfrm>
          <a:prstGeom prst="rect">
            <a:avLst/>
          </a:prstGeom>
          <a:noFill/>
        </p:spPr>
        <p:txBody>
          <a:bodyPr wrap="square" rtlCol="0">
            <a:spAutoFit/>
          </a:bodyPr>
          <a:lstStyle/>
          <a:p>
            <a:pPr algn="just" rtl="1">
              <a:lnSpc>
                <a:spcPct val="300000"/>
              </a:lnSpc>
            </a:pPr>
            <a:r>
              <a:rPr lang="ar-SY" sz="2000" dirty="0"/>
              <a:t>يرتبط رضا العملاء ارتباطاً وثيقاً بأنماط سلوكهم المستقبلية، ولا سيما نية إعادة الشراء والاستعداد للتوصية بالمنتج أو الخدمة للآخرين. فكلما ارتفع مستوى الرضا تعززت احتمالية تكوين ولاء طويل الأمد تجاه العلامة التجارية. ولا يُعد الرضا حالة شعورية عابرة، بل يمثل تقييماً كلياً وشاملاً للتجربة الاستهلاكية بمختلف مراحلها. </a:t>
            </a:r>
          </a:p>
          <a:p>
            <a:pPr algn="just" rtl="1">
              <a:lnSpc>
                <a:spcPct val="250000"/>
              </a:lnSpc>
            </a:pPr>
            <a:r>
              <a:rPr lang="ar-SY" sz="2000" dirty="0"/>
              <a:t>ويتشكل هذا التقييم نتيجة تفاعل عوامل وظيفية (كالخدمة والجودة والسعر) </a:t>
            </a:r>
          </a:p>
          <a:p>
            <a:pPr algn="just" rtl="1">
              <a:lnSpc>
                <a:spcPct val="250000"/>
              </a:lnSpc>
            </a:pPr>
            <a:r>
              <a:rPr lang="ar-SY" sz="2000" dirty="0"/>
              <a:t>وعوامل عاطفية (كالانطباع والثقة والشعور بالقيمة).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042989" y="639506"/>
            <a:ext cx="163586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 name="Picture 2" descr="How To Improve Customer Satisfaction">
            <a:extLst>
              <a:ext uri="{FF2B5EF4-FFF2-40B4-BE49-F238E27FC236}">
                <a16:creationId xmlns:a16="http://schemas.microsoft.com/office/drawing/2014/main" id="{16603426-3DAF-42AB-9D8E-2711A7A6E2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5120" y="3901055"/>
            <a:ext cx="3762536" cy="185775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23567713"/>
      </p:ext>
    </p:extLst>
  </p:cSld>
  <p:clrMapOvr>
    <a:masterClrMapping/>
  </p:clrMapOvr>
  <mc:AlternateContent xmlns:mc="http://schemas.openxmlformats.org/markup-compatibility/2006" xmlns:p14="http://schemas.microsoft.com/office/powerpoint/2010/main">
    <mc:Choice Requires="p14">
      <p:transition p14:dur="10" advTm="141016"/>
    </mc:Choice>
    <mc:Fallback xmlns="">
      <p:transition advTm="14101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232205" y="966945"/>
            <a:ext cx="266771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إدارة العلاقة مع العميل</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2871"/>
    </mc:Choice>
    <mc:Fallback xmlns="">
      <p:transition spd="slow" advTm="28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966945"/>
            <a:ext cx="4650962" cy="5575309"/>
          </a:xfrm>
          <a:prstGeom prst="rect">
            <a:avLst/>
          </a:prstGeom>
        </p:spPr>
        <p:txBody>
          <a:bodyPr wrap="square">
            <a:spAutoFit/>
          </a:bodyPr>
          <a:lstStyle/>
          <a:p>
            <a:pPr algn="just" rtl="1">
              <a:lnSpc>
                <a:spcPct val="150000"/>
              </a:lnSpc>
            </a:pPr>
            <a:r>
              <a:rPr lang="ar-SY" sz="2000" dirty="0"/>
              <a:t>يُعد محور إدارة العلاقة مع العميل من الركائز الأساسية لبناء علاقات طويلة الأمد قائمة على الثقة المتبادلة والولاء. ولا تقتصر إدارة العلاقة على البيع، بل تمتد إلى ما بعده مع التركيز على تجربة العميل الشاملة وتحقيق رضاه المستمر. تستند الإدارة الفعّالة إلى جمع وتحليل البيانات لتخصيص العروض والخدمات بما يتناسب مع احتياجات كل عميل. تُطبق إدارة العلاقة من خلال مراحل متتابعة تشمل جذب العميل، التحويل، تعزيز الثقة، التطوير، والولاء، مدعومة بأدوات تقنية وتنظيمية. وتعتبر الثقة والالتزام بالقيم والممارسات المهنية عنصراً جوهرياً، إذ تشكل أساس استمرار العلاقة وتحقيق ميزة استراتيجية للمؤسسة.</a:t>
            </a:r>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80068">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48362"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إدارة العلاقة مع العميل</a:t>
            </a:r>
          </a:p>
        </p:txBody>
      </p:sp>
      <p:sp>
        <p:nvSpPr>
          <p:cNvPr id="48" name="TextBox 47"/>
          <p:cNvSpPr txBox="1"/>
          <p:nvPr/>
        </p:nvSpPr>
        <p:spPr>
          <a:xfrm>
            <a:off x="753140" y="1598423"/>
            <a:ext cx="10613360" cy="4969053"/>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تشير إدارة العلاقة مع العميل إلى إنشاء علاقات طويلة الأمد قائمة على الثقة المتبادلة بين المؤسسة وعملائها. ولا تقتصر هذه الإدارة على مرحلة البيع فقط، بل تمتد لتشمل ما بعده بهدف تعزيز تجربة العميل الشاملة. تعتمد الإدارة الفعّالة على جمع البيانات وتحليلها لفهم احتياجات العملاء وتفضيلاتهم بشكل دقيق. وتسعى إلى تخصيص العروض والخدمات بما يتناسب مع كل عميل، مع الحفاظ على التواصل المستمر لتعزيز العلاقة. وتُعتبر هذه العلاقة نفسها أصلاً استراتيجياً للمؤسسة. </a:t>
            </a:r>
          </a:p>
          <a:p>
            <a:pPr algn="just" defTabSz="344488" rtl="1">
              <a:lnSpc>
                <a:spcPct val="250000"/>
              </a:lnSpc>
              <a:spcAft>
                <a:spcPts val="800"/>
              </a:spcAft>
              <a:tabLst>
                <a:tab pos="285750" algn="l"/>
              </a:tabLst>
            </a:pPr>
            <a:r>
              <a:rPr lang="ar-SY" sz="2000" b="1" dirty="0"/>
              <a:t>مثال:</a:t>
            </a:r>
            <a:r>
              <a:rPr lang="ar-SY" sz="2000" dirty="0"/>
              <a:t> شركة تجزئة تستخدم سجل مشتريات العملاء لإرسال عروض وخدمات مخصصة </a:t>
            </a:r>
          </a:p>
          <a:p>
            <a:pPr algn="just" defTabSz="344488" rtl="1">
              <a:spcAft>
                <a:spcPts val="800"/>
              </a:spcAft>
              <a:tabLst>
                <a:tab pos="285750" algn="l"/>
              </a:tabLst>
            </a:pPr>
            <a:r>
              <a:rPr lang="ar-SY" sz="2000" dirty="0"/>
              <a:t>تلبي احتياجاتهم الفردية.</a:t>
            </a:r>
          </a:p>
          <a:p>
            <a:pPr algn="just" defTabSz="344488" rtl="1">
              <a:lnSpc>
                <a:spcPct val="150000"/>
              </a:lnSpc>
              <a:spcAft>
                <a:spcPts val="800"/>
              </a:spcAft>
              <a:tabLst>
                <a:tab pos="285750" algn="l"/>
              </a:tabLst>
            </a:pP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2050" name="Picture 2" descr="CRM software - Lemon Learning">
            <a:extLst>
              <a:ext uri="{FF2B5EF4-FFF2-40B4-BE49-F238E27FC236}">
                <a16:creationId xmlns:a16="http://schemas.microsoft.com/office/drawing/2014/main" id="{8C7A4E3B-0FF6-471F-AC9B-D130E16FA9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780" y="4047372"/>
            <a:ext cx="2823897" cy="18791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11109"/>
    </mc:Choice>
    <mc:Fallback xmlns="">
      <p:transition advTm="2111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مراحل بناء العلاقة مع العميل</a:t>
            </a:r>
          </a:p>
        </p:txBody>
      </p:sp>
      <p:sp>
        <p:nvSpPr>
          <p:cNvPr id="48" name="TextBox 47"/>
          <p:cNvSpPr txBox="1"/>
          <p:nvPr/>
        </p:nvSpPr>
        <p:spPr>
          <a:xfrm>
            <a:off x="825500" y="1715845"/>
            <a:ext cx="10541000" cy="4503797"/>
          </a:xfrm>
          <a:prstGeom prst="rect">
            <a:avLst/>
          </a:prstGeom>
          <a:noFill/>
        </p:spPr>
        <p:txBody>
          <a:bodyPr wrap="square" rtlCol="0">
            <a:spAutoFit/>
          </a:bodyPr>
          <a:lstStyle/>
          <a:p>
            <a:pPr marL="457200" indent="-457200" algn="just" defTabSz="344488" rtl="1">
              <a:lnSpc>
                <a:spcPct val="150000"/>
              </a:lnSpc>
              <a:spcAft>
                <a:spcPts val="800"/>
              </a:spcAft>
              <a:buAutoNum type="arabicParenR"/>
              <a:tabLst>
                <a:tab pos="285750" algn="l"/>
              </a:tabLst>
            </a:pPr>
            <a:r>
              <a:rPr lang="ar-SY" sz="2000" b="1" dirty="0"/>
              <a:t>الاستقطاب</a:t>
            </a:r>
            <a:r>
              <a:rPr lang="ar-SY" sz="2000" dirty="0"/>
              <a:t>: </a:t>
            </a:r>
          </a:p>
          <a:p>
            <a:pPr algn="just" defTabSz="344488" rtl="1">
              <a:lnSpc>
                <a:spcPct val="150000"/>
              </a:lnSpc>
              <a:spcAft>
                <a:spcPts val="800"/>
              </a:spcAft>
              <a:tabLst>
                <a:tab pos="285750" algn="l"/>
              </a:tabLst>
            </a:pPr>
            <a:r>
              <a:rPr lang="ar-SY" sz="2000" dirty="0"/>
              <a:t>تركز على جذب العميل المحتمل عبر العروض التسويقية والقنوات الترويجية المناسبة. الهدف هو خلق اهتمام أولي وتحفيزه على التفاعل مع العلامة التجارية.</a:t>
            </a:r>
          </a:p>
          <a:p>
            <a:pPr algn="just" defTabSz="344488" rtl="1">
              <a:lnSpc>
                <a:spcPct val="150000"/>
              </a:lnSpc>
              <a:spcAft>
                <a:spcPts val="800"/>
              </a:spcAft>
              <a:tabLst>
                <a:tab pos="285750" algn="l"/>
              </a:tabLst>
            </a:pPr>
            <a:r>
              <a:rPr lang="ar-SY" sz="2000" b="1" dirty="0"/>
              <a:t>2) التحويل:</a:t>
            </a:r>
          </a:p>
          <a:p>
            <a:pPr algn="just" defTabSz="344488" rtl="1">
              <a:lnSpc>
                <a:spcPct val="150000"/>
              </a:lnSpc>
              <a:spcAft>
                <a:spcPts val="800"/>
              </a:spcAft>
              <a:tabLst>
                <a:tab pos="285750" algn="l"/>
              </a:tabLst>
            </a:pPr>
            <a:r>
              <a:rPr lang="ar-SY" sz="2000" dirty="0"/>
              <a:t>يتم فيها تحويل المهتم إلى عميل فعلي من خلال إتمام أول عملية شراء. تعتمد على وضوح القيمة المقدمة </a:t>
            </a:r>
            <a:endParaRPr lang="en-US" sz="2000" dirty="0"/>
          </a:p>
          <a:p>
            <a:pPr algn="just" defTabSz="344488" rtl="1">
              <a:spcAft>
                <a:spcPts val="800"/>
              </a:spcAft>
              <a:tabLst>
                <a:tab pos="285750" algn="l"/>
              </a:tabLst>
            </a:pPr>
            <a:r>
              <a:rPr lang="ar-SY" sz="2000" dirty="0"/>
              <a:t>وتقليل المخاطر المدركة لدى العميل.</a:t>
            </a:r>
          </a:p>
          <a:p>
            <a:pPr algn="just" defTabSz="344488" rtl="1">
              <a:spcAft>
                <a:spcPts val="800"/>
              </a:spcAft>
              <a:tabLst>
                <a:tab pos="285750" algn="l"/>
              </a:tabLst>
            </a:pPr>
            <a:r>
              <a:rPr lang="ar-SY" sz="2000" b="1" dirty="0"/>
              <a:t>3) الاحتفاظ</a:t>
            </a:r>
            <a:r>
              <a:rPr lang="ar-SY" sz="2000" dirty="0"/>
              <a:t>: </a:t>
            </a:r>
          </a:p>
          <a:p>
            <a:pPr algn="just" defTabSz="344488" rtl="1">
              <a:spcAft>
                <a:spcPts val="800"/>
              </a:spcAft>
              <a:tabLst>
                <a:tab pos="285750" algn="l"/>
              </a:tabLst>
            </a:pPr>
            <a:r>
              <a:rPr lang="ar-SY" sz="2000" dirty="0"/>
              <a:t>تهدف إلى الحفاظ على العميل عبر تقديم خدمة مستقرة وتجربة إيجابية مستمرة. يرتبط نجاحها </a:t>
            </a:r>
          </a:p>
          <a:p>
            <a:pPr algn="just" defTabSz="344488" rtl="1">
              <a:spcAft>
                <a:spcPts val="800"/>
              </a:spcAft>
              <a:tabLst>
                <a:tab pos="285750" algn="l"/>
              </a:tabLst>
            </a:pPr>
            <a:r>
              <a:rPr lang="ar-SY" sz="2000" dirty="0"/>
              <a:t>بسرعة الاستجابة وجودة الدعم وبناء الثقة.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3074" name="Picture 2" descr="Crm Diagram Chart Stock Illustrations ...">
            <a:extLst>
              <a:ext uri="{FF2B5EF4-FFF2-40B4-BE49-F238E27FC236}">
                <a16:creationId xmlns:a16="http://schemas.microsoft.com/office/drawing/2014/main" id="{8D6B9BF8-F366-401E-9B29-4C9598E1B1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3943134"/>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71197"/>
    </mc:Choice>
    <mc:Fallback xmlns="">
      <p:transition advTm="17119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715847"/>
            <a:ext cx="10541000" cy="4344203"/>
          </a:xfrm>
          <a:prstGeom prst="rect">
            <a:avLst/>
          </a:prstGeom>
          <a:noFill/>
        </p:spPr>
        <p:txBody>
          <a:bodyPr wrap="square" rtlCol="0">
            <a:spAutoFit/>
          </a:bodyPr>
          <a:lstStyle/>
          <a:p>
            <a:pPr algn="just" defTabSz="344488" rtl="1">
              <a:lnSpc>
                <a:spcPct val="150000"/>
              </a:lnSpc>
              <a:spcAft>
                <a:spcPts val="800"/>
              </a:spcAft>
              <a:tabLst>
                <a:tab pos="285750" algn="l"/>
              </a:tabLst>
            </a:pPr>
            <a:r>
              <a:rPr lang="ar-SY" sz="2000" b="1" dirty="0"/>
              <a:t>4) التطوير:</a:t>
            </a:r>
          </a:p>
          <a:p>
            <a:pPr algn="just" defTabSz="344488" rtl="1">
              <a:lnSpc>
                <a:spcPct val="150000"/>
              </a:lnSpc>
              <a:spcAft>
                <a:spcPts val="800"/>
              </a:spcAft>
              <a:tabLst>
                <a:tab pos="285750" algn="l"/>
              </a:tabLst>
            </a:pPr>
            <a:r>
              <a:rPr lang="ar-SY" sz="2000" dirty="0"/>
              <a:t>تركز على تعظيم قيمة العميل مدى الحياة من خلال تقديم منتجات إضافية أو مطورة. تعتمد على تحليل البيانات وفهم احتياجاته المتغيرة.</a:t>
            </a:r>
          </a:p>
          <a:p>
            <a:pPr algn="just" defTabSz="344488" rtl="1">
              <a:lnSpc>
                <a:spcPct val="150000"/>
              </a:lnSpc>
              <a:spcAft>
                <a:spcPts val="800"/>
              </a:spcAft>
              <a:tabLst>
                <a:tab pos="285750" algn="l"/>
              </a:tabLst>
            </a:pPr>
            <a:r>
              <a:rPr lang="ar-SY" sz="2000" b="1" dirty="0"/>
              <a:t>5) الولاء أو المناصرة: </a:t>
            </a:r>
          </a:p>
          <a:p>
            <a:pPr algn="just" defTabSz="344488" rtl="1">
              <a:lnSpc>
                <a:spcPct val="150000"/>
              </a:lnSpc>
              <a:spcAft>
                <a:spcPts val="800"/>
              </a:spcAft>
              <a:tabLst>
                <a:tab pos="285750" algn="l"/>
              </a:tabLst>
            </a:pPr>
            <a:r>
              <a:rPr lang="ar-SY" sz="2000" dirty="0"/>
              <a:t>يصل العميل إلى مرحلة الارتباط العاطفي بالعلامة التجارية والاستمرار في التعامل معها. </a:t>
            </a:r>
          </a:p>
          <a:p>
            <a:pPr algn="just" defTabSz="344488" rtl="1">
              <a:lnSpc>
                <a:spcPct val="150000"/>
              </a:lnSpc>
              <a:spcAft>
                <a:spcPts val="800"/>
              </a:spcAft>
              <a:tabLst>
                <a:tab pos="285750" algn="l"/>
              </a:tabLst>
            </a:pPr>
            <a:r>
              <a:rPr lang="ar-SY" sz="2000" dirty="0"/>
              <a:t>في هذه المرحلة يتحول إلى مروج غير مباشر من خلال التوصية الإيجابية للآخرين.</a:t>
            </a:r>
          </a:p>
          <a:p>
            <a:pPr algn="just" defTabSz="344488" rtl="1">
              <a:lnSpc>
                <a:spcPct val="150000"/>
              </a:lnSpc>
              <a:spcAft>
                <a:spcPts val="800"/>
              </a:spcAft>
              <a:tabLst>
                <a:tab pos="285750" algn="l"/>
              </a:tabLst>
            </a:pPr>
            <a:r>
              <a:rPr lang="ar-SY" sz="2000" dirty="0"/>
              <a:t>وتُعد هذه المراحل إطاراً استراتيجياً يساعد المؤسسات على تصميم تدخلات تسويقية ملائمة لكل مرحلة من دورة حياة العميل.</a:t>
            </a:r>
          </a:p>
          <a:p>
            <a:pPr algn="just" defTabSz="344488" rtl="1">
              <a:lnSpc>
                <a:spcPct val="150000"/>
              </a:lnSpc>
              <a:spcAft>
                <a:spcPts val="800"/>
              </a:spcAft>
              <a:tabLst>
                <a:tab pos="285750" algn="l"/>
              </a:tabLst>
            </a:pPr>
            <a:r>
              <a:rPr lang="ar-SY" sz="2000" b="1" dirty="0"/>
              <a:t>فيما يأتي رابط فيديو توضيحي تمثيلي للمراحل السابقة</a:t>
            </a:r>
            <a:r>
              <a:rPr lang="ar-SY" sz="2000" dirty="0"/>
              <a:t>: </a:t>
            </a:r>
            <a:r>
              <a:rPr lang="ar-SY" sz="2000" b="1" u="sng" dirty="0">
                <a:hlinkClick r:id="rId2"/>
              </a:rPr>
              <a:t>اضغط هنا للدخول.</a:t>
            </a:r>
            <a:endParaRPr lang="ar-SY" sz="2000" b="1" u="sng"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098" name="Picture 2" descr="Call center operator talking with man ...">
            <a:extLst>
              <a:ext uri="{FF2B5EF4-FFF2-40B4-BE49-F238E27FC236}">
                <a16:creationId xmlns:a16="http://schemas.microsoft.com/office/drawing/2014/main" id="{5FC2A6C5-C9EE-442B-9435-8F4FB69336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000" y="2910453"/>
            <a:ext cx="2305050"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779835"/>
      </p:ext>
    </p:extLst>
  </p:cSld>
  <p:clrMapOvr>
    <a:masterClrMapping/>
  </p:clrMapOvr>
  <mc:AlternateContent xmlns:mc="http://schemas.openxmlformats.org/markup-compatibility/2006" xmlns:p14="http://schemas.microsoft.com/office/powerpoint/2010/main">
    <mc:Choice Requires="p14">
      <p:transition p14:dur="10" advTm="171197"/>
    </mc:Choice>
    <mc:Fallback xmlns="">
      <p:transition advTm="17119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2615" y="99766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أدوات إدارة العلاقة</a:t>
            </a:r>
          </a:p>
        </p:txBody>
      </p:sp>
      <p:sp>
        <p:nvSpPr>
          <p:cNvPr id="48" name="TextBox 47"/>
          <p:cNvSpPr txBox="1"/>
          <p:nvPr/>
        </p:nvSpPr>
        <p:spPr>
          <a:xfrm>
            <a:off x="753140" y="1782795"/>
            <a:ext cx="10541000" cy="3908186"/>
          </a:xfrm>
          <a:prstGeom prst="rect">
            <a:avLst/>
          </a:prstGeom>
          <a:noFill/>
        </p:spPr>
        <p:txBody>
          <a:bodyPr wrap="square" rtlCol="0">
            <a:spAutoFit/>
          </a:bodyPr>
          <a:lstStyle/>
          <a:p>
            <a:pPr algn="just" defTabSz="344488" rtl="1">
              <a:lnSpc>
                <a:spcPct val="250000"/>
              </a:lnSpc>
              <a:spcAft>
                <a:spcPts val="800"/>
              </a:spcAft>
            </a:pPr>
            <a:r>
              <a:rPr lang="ar-SY" sz="2000" dirty="0"/>
              <a:t>تشمل أدوات إدارة العلاقة أنظمة قواعد بيانات العملاء التي تمكّن المؤسسة من جمع المعلومات وتحليلها بصورة منظمة. وتتضمن كذلك برامج متابعة الشكاوى لضمان الاستجابة السريعة ومعالجة المشكلات بكفاءة. كما تعتمد على التواصل عبر قنوات متعددة مثل البريد الإلكتروني والرسائل النصية لتعزيز التفاعل المستمر. وتستخدم الاستبيانات بصورة دورية لقياس مستوى رضا العملاء وتحديد مجالات التحسين. إضافةً إلى ذلك، تستند إلى برامج الولاء كنظام نقاط المكافآت </a:t>
            </a:r>
          </a:p>
          <a:p>
            <a:pPr algn="just" defTabSz="344488" rtl="1">
              <a:lnSpc>
                <a:spcPct val="250000"/>
              </a:lnSpc>
              <a:spcAft>
                <a:spcPts val="800"/>
              </a:spcAft>
            </a:pPr>
            <a:r>
              <a:rPr lang="ar-SY" sz="2000" dirty="0"/>
              <a:t>الذي تطبقه شركات الطيران لتعزيز العلاقة طويلة الأمد مع العملاء.</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1026" name="Picture 2" descr="Crm integration tools Images - Free ...">
            <a:extLst>
              <a:ext uri="{FF2B5EF4-FFF2-40B4-BE49-F238E27FC236}">
                <a16:creationId xmlns:a16="http://schemas.microsoft.com/office/drawing/2014/main" id="{7BD40BD4-9C60-4B78-889F-754B66999F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60" y="4012772"/>
            <a:ext cx="2662335" cy="20487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76386"/>
    </mc:Choice>
    <mc:Fallback xmlns="">
      <p:transition advTm="1763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2615" y="99766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التكنولوجيا في إدارة العلاقة</a:t>
            </a:r>
          </a:p>
        </p:txBody>
      </p:sp>
      <p:sp>
        <p:nvSpPr>
          <p:cNvPr id="48" name="TextBox 47"/>
          <p:cNvSpPr txBox="1"/>
          <p:nvPr/>
        </p:nvSpPr>
        <p:spPr>
          <a:xfrm>
            <a:off x="753140" y="1559252"/>
            <a:ext cx="10541000" cy="4549387"/>
          </a:xfrm>
          <a:prstGeom prst="rect">
            <a:avLst/>
          </a:prstGeom>
          <a:noFill/>
        </p:spPr>
        <p:txBody>
          <a:bodyPr wrap="square" rtlCol="0">
            <a:spAutoFit/>
          </a:bodyPr>
          <a:lstStyle/>
          <a:p>
            <a:pPr algn="just" defTabSz="344488" rtl="1">
              <a:lnSpc>
                <a:spcPct val="250000"/>
              </a:lnSpc>
              <a:spcAft>
                <a:spcPts val="800"/>
              </a:spcAft>
            </a:pPr>
            <a:r>
              <a:rPr lang="ar-SY" sz="2000" dirty="0"/>
              <a:t>ساهمت التكنولوجيا في تسهيل جمع وتحليل بيانات العملاء بما يدعم اتخاذ قرارات مبنية على البيانات. ووفّرت أنظمة متكاملة لإدارة علاقات العملاء تُمكّن من تتبع التفاعلات وتنظيم المعلومات بكفاءة. كما مكّنت من التواصل الفوري عبر القنوات الرقمية المختلفة، وعزّزت القدرة على تخصيص الرسائل التسويقية وفق سلوك العميل واهتماماته. إضافةً إلى ذلك، خفّضت تكاليف المتابعة اليدوية وحسّنت سرعة الاستجابة، مما رفع مستوى رضا العملاء وجودة الخدمة.</a:t>
            </a:r>
          </a:p>
          <a:p>
            <a:pPr algn="just" defTabSz="344488" rtl="1">
              <a:lnSpc>
                <a:spcPct val="250000"/>
              </a:lnSpc>
              <a:spcAft>
                <a:spcPts val="800"/>
              </a:spcAft>
            </a:pPr>
            <a:r>
              <a:rPr lang="ar-SY" sz="2000" b="1" dirty="0"/>
              <a:t>مثال</a:t>
            </a:r>
            <a:r>
              <a:rPr lang="ar-SY" sz="2000" dirty="0"/>
              <a:t>: منصة تجارة إلكترونية تقترح منتجات للعملاء بناءً على سجل التصفح والشراء </a:t>
            </a:r>
          </a:p>
          <a:p>
            <a:pPr algn="just" defTabSz="344488" rtl="1">
              <a:lnSpc>
                <a:spcPct val="150000"/>
              </a:lnSpc>
              <a:spcAft>
                <a:spcPts val="800"/>
              </a:spcAft>
            </a:pPr>
            <a:r>
              <a:rPr lang="ar-SY" sz="2000" dirty="0"/>
              <a:t>السابق لكل عميل.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2050" name="Picture 2" descr="Crm System Vector Art, Icons, and ...">
            <a:extLst>
              <a:ext uri="{FF2B5EF4-FFF2-40B4-BE49-F238E27FC236}">
                <a16:creationId xmlns:a16="http://schemas.microsoft.com/office/drawing/2014/main" id="{2A05A5E8-F341-4025-B4D1-BD30152103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835" y="3974842"/>
            <a:ext cx="2945563" cy="196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030794"/>
      </p:ext>
    </p:extLst>
  </p:cSld>
  <p:clrMapOvr>
    <a:masterClrMapping/>
  </p:clrMapOvr>
  <mc:AlternateContent xmlns:mc="http://schemas.openxmlformats.org/markup-compatibility/2006" xmlns:p14="http://schemas.microsoft.com/office/powerpoint/2010/main">
    <mc:Choice Requires="p14">
      <p:transition p14:dur="10" advTm="176386"/>
    </mc:Choice>
    <mc:Fallback xmlns="">
      <p:transition advTm="17638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31864" y="1014739"/>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الاحتفاظ بالعملاء</a:t>
            </a:r>
          </a:p>
        </p:txBody>
      </p:sp>
      <p:sp>
        <p:nvSpPr>
          <p:cNvPr id="48" name="TextBox 47"/>
          <p:cNvSpPr txBox="1"/>
          <p:nvPr/>
        </p:nvSpPr>
        <p:spPr>
          <a:xfrm>
            <a:off x="753140" y="1559252"/>
            <a:ext cx="10541000" cy="4549387"/>
          </a:xfrm>
          <a:prstGeom prst="rect">
            <a:avLst/>
          </a:prstGeom>
          <a:noFill/>
        </p:spPr>
        <p:txBody>
          <a:bodyPr wrap="square" rtlCol="0">
            <a:spAutoFit/>
          </a:bodyPr>
          <a:lstStyle/>
          <a:p>
            <a:pPr algn="just" defTabSz="344488" rtl="1">
              <a:lnSpc>
                <a:spcPct val="250000"/>
              </a:lnSpc>
              <a:spcAft>
                <a:spcPts val="800"/>
              </a:spcAft>
            </a:pPr>
            <a:r>
              <a:rPr lang="ar-SY" sz="2000" dirty="0"/>
              <a:t>يُعدّ الاحتفاظ بالعملاء أقل تكلفة من جذب عملاء جدد، مما يجعله خياراً استراتيجياً لتعزيز الكفاءة التسويقية. ويتطلب ذلك تقديم قيمة مستمرة تتجاوز عملية البيع الأولى، بما يرسّخ العلاقة طويلة الأمد. كما يشمل التواصل الدوري والفعّال مع العملاء، مع الاستجابة السريعة لمعالجة المشكلات وتعزيز الثقة. ويسهم الاحتفاظ في تحقيق الاستقرار المالي للمؤسسة من خلال ضمان تدفقات </a:t>
            </a:r>
            <a:r>
              <a:rPr lang="ar-SY" sz="2000" dirty="0" err="1"/>
              <a:t>إيرادية</a:t>
            </a:r>
            <a:r>
              <a:rPr lang="ar-SY" sz="2000" dirty="0"/>
              <a:t> متكررة. </a:t>
            </a:r>
          </a:p>
          <a:p>
            <a:pPr algn="just" defTabSz="344488" rtl="1">
              <a:lnSpc>
                <a:spcPct val="250000"/>
              </a:lnSpc>
              <a:spcAft>
                <a:spcPts val="800"/>
              </a:spcAft>
            </a:pPr>
            <a:r>
              <a:rPr lang="ar-SY" sz="2000" b="1" dirty="0"/>
              <a:t>مثال</a:t>
            </a:r>
            <a:r>
              <a:rPr lang="ar-SY" sz="2000" dirty="0"/>
              <a:t>: شركة خدمات اشتراك تقدّم مزايا إضافية وعروضاً حصرية للمشتركين القدامى </a:t>
            </a:r>
          </a:p>
          <a:p>
            <a:pPr algn="just" defTabSz="344488" rtl="1">
              <a:lnSpc>
                <a:spcPct val="150000"/>
              </a:lnSpc>
              <a:spcAft>
                <a:spcPts val="800"/>
              </a:spcAft>
            </a:pPr>
            <a:r>
              <a:rPr lang="ar-SY" sz="2000" dirty="0"/>
              <a:t>لتحفيز استمرارهم في التعامل معها.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3074" name="Picture 2" descr="Understanding Customer Retention - YourCX">
            <a:extLst>
              <a:ext uri="{FF2B5EF4-FFF2-40B4-BE49-F238E27FC236}">
                <a16:creationId xmlns:a16="http://schemas.microsoft.com/office/drawing/2014/main" id="{F51D4CD5-9045-4691-8E72-3421315E0E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096139"/>
            <a:ext cx="3496291" cy="1821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531203"/>
      </p:ext>
    </p:extLst>
  </p:cSld>
  <p:clrMapOvr>
    <a:masterClrMapping/>
  </p:clrMapOvr>
  <mc:AlternateContent xmlns:mc="http://schemas.openxmlformats.org/markup-compatibility/2006" xmlns:p14="http://schemas.microsoft.com/office/powerpoint/2010/main">
    <mc:Choice Requires="p14">
      <p:transition p14:dur="10" advTm="176386"/>
    </mc:Choice>
    <mc:Fallback xmlns="">
      <p:transition advTm="17638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100807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قياس فعالية إدارة العلاقة</a:t>
            </a:r>
          </a:p>
        </p:txBody>
      </p:sp>
      <p:sp>
        <p:nvSpPr>
          <p:cNvPr id="48" name="TextBox 47"/>
          <p:cNvSpPr txBox="1"/>
          <p:nvPr/>
        </p:nvSpPr>
        <p:spPr>
          <a:xfrm>
            <a:off x="753140" y="1559252"/>
            <a:ext cx="10541000" cy="4523739"/>
          </a:xfrm>
          <a:prstGeom prst="rect">
            <a:avLst/>
          </a:prstGeom>
          <a:noFill/>
        </p:spPr>
        <p:txBody>
          <a:bodyPr wrap="square" rtlCol="0">
            <a:spAutoFit/>
          </a:bodyPr>
          <a:lstStyle/>
          <a:p>
            <a:pPr algn="just" defTabSz="344488" rtl="1">
              <a:lnSpc>
                <a:spcPct val="300000"/>
              </a:lnSpc>
              <a:spcAft>
                <a:spcPts val="800"/>
              </a:spcAft>
            </a:pPr>
            <a:r>
              <a:rPr lang="ar-SY" sz="2000" dirty="0"/>
              <a:t>تُقاس فعالية إدارة العلاقة من خلال مجموعة من المؤشرات الكمية التي تعكس جودة التفاعل مع العملاء، مثل معدل الاحتفاظ بهم.</a:t>
            </a:r>
            <a:r>
              <a:rPr lang="en-US" sz="2000" dirty="0"/>
              <a:t> </a:t>
            </a:r>
            <a:r>
              <a:rPr lang="ar-SY" sz="2000" dirty="0"/>
              <a:t>كما يمكن تحليل نسبة الشكاوى المتكررة بوصفها مؤشراً على وجود فجوات في الخدمة أو ضعف في المعالجة.</a:t>
            </a:r>
            <a:r>
              <a:rPr lang="en-US" sz="2000" dirty="0"/>
              <a:t> </a:t>
            </a:r>
            <a:r>
              <a:rPr lang="ar-SY" sz="2000" dirty="0"/>
              <a:t>وتُستخدم استبيانات رضا العملاء كأداة مباشرة لقياس الإدراك العام لمستوى الأداء.</a:t>
            </a:r>
            <a:r>
              <a:rPr lang="en-US" sz="2000" dirty="0"/>
              <a:t> </a:t>
            </a:r>
            <a:r>
              <a:rPr lang="ar-SY" sz="2000" dirty="0"/>
              <a:t>وتسهم البيانات الرقمية في دعم اتخاذ قرارات التحسين بصورة موضوعية، مع الاعتماد على التحليل الدوري لمنع التراجع في مستوى الأداء.</a:t>
            </a:r>
            <a:endParaRPr lang="en-US" sz="2000" dirty="0"/>
          </a:p>
          <a:p>
            <a:pPr algn="just" defTabSz="344488" rtl="1">
              <a:lnSpc>
                <a:spcPct val="250000"/>
              </a:lnSpc>
              <a:spcAft>
                <a:spcPts val="800"/>
              </a:spcAft>
            </a:pPr>
            <a:r>
              <a:rPr lang="ar-SY" sz="2000" b="1" dirty="0"/>
              <a:t>مثال</a:t>
            </a:r>
            <a:r>
              <a:rPr lang="ar-SY" sz="2000" dirty="0"/>
              <a:t>: شركة تعتمد معدل تجديد الاشتراك السنوي كمؤشر أساسي لقياس مستوى ولاء عملائها.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238931" y="639504"/>
            <a:ext cx="1439919"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098" name="Picture 2" descr="Efficiency vs Effectiveness">
            <a:extLst>
              <a:ext uri="{FF2B5EF4-FFF2-40B4-BE49-F238E27FC236}">
                <a16:creationId xmlns:a16="http://schemas.microsoft.com/office/drawing/2014/main" id="{EA4582F6-81BA-4257-82B2-A6156748C0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728" y="4293151"/>
            <a:ext cx="2657475" cy="172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079367"/>
      </p:ext>
    </p:extLst>
  </p:cSld>
  <p:clrMapOvr>
    <a:masterClrMapping/>
  </p:clrMapOvr>
  <mc:AlternateContent xmlns:mc="http://schemas.openxmlformats.org/markup-compatibility/2006" xmlns:p14="http://schemas.microsoft.com/office/powerpoint/2010/main">
    <mc:Choice Requires="p14">
      <p:transition p14:dur="10" advTm="176386"/>
    </mc:Choice>
    <mc:Fallback xmlns="">
      <p:transition advTm="17638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6000" y="966945"/>
            <a:ext cx="5244744"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أهمية جودة الخدمة في بناء الولاء</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9442"/>
    </mc:Choice>
    <mc:Fallback xmlns="">
      <p:transition spd="slow" advTm="94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7159" y="1130509"/>
            <a:ext cx="5090762" cy="5582619"/>
          </a:xfrm>
          <a:prstGeom prst="rect">
            <a:avLst/>
          </a:prstGeom>
        </p:spPr>
        <p:txBody>
          <a:bodyPr wrap="square">
            <a:spAutoFit/>
          </a:bodyPr>
          <a:lstStyle/>
          <a:p>
            <a:pPr algn="just" rtl="1">
              <a:lnSpc>
                <a:spcPct val="150000"/>
              </a:lnSpc>
            </a:pPr>
            <a:r>
              <a:rPr lang="ar-SY" sz="2000" dirty="0"/>
              <a:t>يتعدّ جودة الخدمة ركيزة أساسية في بناء الولاء، إذ تمثل نقطة الالتقاء بين توقعات العميل وأدائه الفعلي للخدمة. فالولاء لا ينشأ من الرضا اللحظي، بل يتكوّن عبر سلسلة من التجارب الإيجابية المتكررة التي تعزز الثقة والارتباط العاطفي. وكلما ارتفع مستوى الجودة المدركة، زادت احتمالية تكرار الشراء وتفضيل المؤسسة على المنافسين. كما أن الاستثمار في برامج تعزيز الولاء وتجارب العملاء يساهم في تقليل تكلفة فقدانهم وتعظيم القيمة العمرية لهم. في المقابل، فإن إهمال الجودة يهدد بخسارة الإيرادات المستقبلية وتآكل السمعة في سوق سريع التأثر بالانطباعات. ومن ثمّ، يصبح الولاء ميزة تنافسية مستدامة تعكس قوة العلاقة طويلة الأمد بين المؤسسة وعملائها.</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89104">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01555" y="931455"/>
            <a:ext cx="9287299"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الولاء</a:t>
            </a:r>
          </a:p>
        </p:txBody>
      </p:sp>
      <p:sp>
        <p:nvSpPr>
          <p:cNvPr id="48" name="TextBox 47"/>
          <p:cNvSpPr txBox="1"/>
          <p:nvPr/>
        </p:nvSpPr>
        <p:spPr>
          <a:xfrm>
            <a:off x="825500" y="1418617"/>
            <a:ext cx="10541000" cy="4538230"/>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cs typeface="Times New Roman" panose="02020603050405020304" pitchFamily="18" charset="0"/>
              </a:rPr>
              <a:t>يشير مفهوم الولاء إلى التزام العميل بالاستمرار في التعامل مع المؤسسة على نحوٍ متكرر ومستقر.</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وهو يتجاوز حدود الرضا المؤقت ليصل إلى تفضيل دائم للعلامة التجارية مقارنةً بالمنافسين.</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كما يتجسد في سلوك تكرار الشراء بصورة متعمدة، مدفوعاً بقناعة وثقة متراكمة.</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ولا يقتصر الولاء على الشراء فقط، بل يمتد ليشمل التوصية </a:t>
            </a:r>
            <a:endParaRPr lang="en-US" sz="2000" dirty="0">
              <a:effectLst/>
              <a:ea typeface="Times New Roman" panose="02020603050405020304" pitchFamily="18" charset="0"/>
              <a:cs typeface="Times New Roman" panose="02020603050405020304" pitchFamily="18" charset="0"/>
            </a:endParaRPr>
          </a:p>
          <a:p>
            <a:pPr algn="just" rtl="1">
              <a:lnSpc>
                <a:spcPct val="300000"/>
              </a:lnSpc>
            </a:pPr>
            <a:r>
              <a:rPr lang="ar-SA" sz="2000" dirty="0">
                <a:effectLst/>
                <a:ea typeface="Times New Roman" panose="02020603050405020304" pitchFamily="18" charset="0"/>
                <a:cs typeface="Times New Roman" panose="02020603050405020304" pitchFamily="18" charset="0"/>
              </a:rPr>
              <a:t>الإيجابية للآخرين والدفاع عن العلامة عند الحاجة.</a:t>
            </a:r>
            <a:r>
              <a:rPr lang="ar-SY" sz="2000" dirty="0">
                <a:effectLst/>
                <a:ea typeface="Times New Roman" panose="02020603050405020304" pitchFamily="18" charset="0"/>
                <a:cs typeface="Times New Roman" panose="02020603050405020304" pitchFamily="18" charset="0"/>
              </a:rPr>
              <a:t> </a:t>
            </a:r>
          </a:p>
          <a:p>
            <a:pPr algn="just" rtl="1">
              <a:lnSpc>
                <a:spcPct val="300000"/>
              </a:lnSpc>
            </a:pPr>
            <a:r>
              <a:rPr lang="ar-SA" sz="2000" b="1" dirty="0">
                <a:effectLst/>
                <a:ea typeface="Times New Roman" panose="02020603050405020304" pitchFamily="18" charset="0"/>
                <a:cs typeface="Times New Roman" panose="02020603050405020304" pitchFamily="18" charset="0"/>
              </a:rPr>
              <a:t>مثال</a:t>
            </a:r>
            <a:r>
              <a:rPr lang="ar-SA" sz="2000" dirty="0">
                <a:effectLst/>
                <a:ea typeface="Times New Roman" panose="02020603050405020304" pitchFamily="18" charset="0"/>
                <a:cs typeface="Times New Roman" panose="02020603050405020304" pitchFamily="18" charset="0"/>
              </a:rPr>
              <a:t>: عميل يواصل شراء منتجات العلامة التجارية نفسها لسنوات طويلة ويشجع معارفه على التعامل معها.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5122" name="Picture 2" descr="Definition of Loyalty ...">
            <a:extLst>
              <a:ext uri="{FF2B5EF4-FFF2-40B4-BE49-F238E27FC236}">
                <a16:creationId xmlns:a16="http://schemas.microsoft.com/office/drawing/2014/main" id="{779BA6A6-7405-4496-9241-72F6005E91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1431" y="3160450"/>
            <a:ext cx="3424626" cy="227893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271689"/>
    </mc:Choice>
    <mc:Fallback xmlns="">
      <p:transition advTm="27168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84625" y="897164"/>
            <a:ext cx="870267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العلاقة بين الجودة والولاء</a:t>
            </a:r>
          </a:p>
        </p:txBody>
      </p:sp>
      <p:sp>
        <p:nvSpPr>
          <p:cNvPr id="48" name="TextBox 47"/>
          <p:cNvSpPr txBox="1"/>
          <p:nvPr/>
        </p:nvSpPr>
        <p:spPr>
          <a:xfrm>
            <a:off x="825500" y="1428627"/>
            <a:ext cx="10541000" cy="4536563"/>
          </a:xfrm>
          <a:prstGeom prst="rect">
            <a:avLst/>
          </a:prstGeom>
          <a:noFill/>
        </p:spPr>
        <p:txBody>
          <a:bodyPr wrap="square" rtlCol="0">
            <a:spAutoFit/>
          </a:bodyPr>
          <a:lstStyle/>
          <a:p>
            <a:pPr algn="just" rtl="1">
              <a:lnSpc>
                <a:spcPct val="300000"/>
              </a:lnSpc>
            </a:pPr>
            <a:r>
              <a:rPr lang="ar-SY" sz="2000" dirty="0"/>
              <a:t>تتمثل العلاقة بين الجودة والولاء في كون جودة الخدمة نقطة الانطلاق نحو بناء رضا مستدام لدى العميل. فالرضا المتكرر والمتراكم يولّد مستوى عالٍ من الثقة في أداء المؤسسة وقدرتها على الوفاء بوعودها. وتتحول الثقة مع الزمن إلى ارتباط عاطفي يعزز شعور العميل بالأمان والانتماء. هذا الارتباط ينعكس في سلوك ولائي يتمثل في تكرار التعامل وتفضيل المؤسسة على المنافسين. </a:t>
            </a:r>
          </a:p>
          <a:p>
            <a:pPr algn="just" rtl="1">
              <a:lnSpc>
                <a:spcPct val="300000"/>
              </a:lnSpc>
            </a:pPr>
            <a:r>
              <a:rPr lang="ar-SY" sz="2000" b="1" dirty="0"/>
              <a:t>مثال</a:t>
            </a:r>
            <a:r>
              <a:rPr lang="ar-SY" sz="2000" dirty="0"/>
              <a:t>: مطعم يحافظ على مستوى جودة ثابت في كل زيارة، مما يدفع العملاء إلى العودة إليه بشكل منتظم.</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6146" name="Picture 2" descr="How Customer Loyalty help Business to ...">
            <a:extLst>
              <a:ext uri="{FF2B5EF4-FFF2-40B4-BE49-F238E27FC236}">
                <a16:creationId xmlns:a16="http://schemas.microsoft.com/office/drawing/2014/main" id="{5139703C-C73B-4554-8384-11BB708229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4051139"/>
            <a:ext cx="2743200" cy="1666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53225"/>
    </mc:Choice>
    <mc:Fallback xmlns="">
      <p:transition advTm="15322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3025" y="943381"/>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برامج تعزيز الولاء</a:t>
            </a:r>
          </a:p>
        </p:txBody>
      </p:sp>
      <p:sp>
        <p:nvSpPr>
          <p:cNvPr id="48" name="TextBox 47"/>
          <p:cNvSpPr txBox="1"/>
          <p:nvPr/>
        </p:nvSpPr>
        <p:spPr>
          <a:xfrm>
            <a:off x="825500" y="1489106"/>
            <a:ext cx="10541000" cy="4613507"/>
          </a:xfrm>
          <a:prstGeom prst="rect">
            <a:avLst/>
          </a:prstGeom>
          <a:noFill/>
        </p:spPr>
        <p:txBody>
          <a:bodyPr wrap="square" rtlCol="0">
            <a:spAutoFit/>
          </a:bodyPr>
          <a:lstStyle/>
          <a:p>
            <a:pPr algn="just" rtl="1">
              <a:lnSpc>
                <a:spcPct val="250000"/>
              </a:lnSpc>
            </a:pPr>
            <a:r>
              <a:rPr lang="ar-SY" sz="2000" dirty="0"/>
              <a:t>تشير برامج تعزيز الولاء إلى مجموعة من الآليات التي تعتمدها المؤسسات لتحفيز استمرار العملاء في التعامل معها. وتشمل هذه البرامج أنظمة المكافآت التي تقدم مزايا إضافية أو خصومات خاصة للعملاء الدائمين. كما توفر نقاطاً قابلة للاستبدال مقابل مشتريات لاحقة، بما يعزز الحافز الاقتصادي لإعادة الشراء. وقد تتضمن تنظيم فعاليات حصرية أو خدمات مميزة تعزز شعور العميل بالانتماء للعلامة التجارية.</a:t>
            </a:r>
          </a:p>
          <a:p>
            <a:pPr algn="just" rtl="1">
              <a:lnSpc>
                <a:spcPct val="300000"/>
              </a:lnSpc>
            </a:pPr>
            <a:r>
              <a:rPr lang="ar-SY" sz="2000" b="1" dirty="0"/>
              <a:t>مثال</a:t>
            </a:r>
            <a:r>
              <a:rPr lang="ar-SY" sz="2000" dirty="0"/>
              <a:t>: شركة طيران تقدم ترقيات مجانية وامتيازات خاصة للمسافرين الدائمين ضمن برنامج ولاء معتمد.</a:t>
            </a:r>
          </a:p>
          <a:p>
            <a:pPr algn="just" rtl="1">
              <a:lnSpc>
                <a:spcPct val="200000"/>
              </a:lnSpc>
            </a:pPr>
            <a:r>
              <a:rPr lang="ar-SY" sz="2000" b="1" dirty="0"/>
              <a:t>اليكم رابط موقع يقدم موقع يقدم عرضاً تفاعلياً مباشراً لتجربة برنامج ولاء: </a:t>
            </a:r>
            <a:r>
              <a:rPr lang="ar-SY" sz="2000" b="1" u="sng" dirty="0">
                <a:hlinkClick r:id="rId3"/>
              </a:rPr>
              <a:t>اضغط هنا للدخول.</a:t>
            </a:r>
            <a:endParaRPr lang="ar-SY" sz="2000" b="1" u="sng"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7170" name="Picture 2" descr="Creative Loyalty Program Ideas for ...">
            <a:extLst>
              <a:ext uri="{FF2B5EF4-FFF2-40B4-BE49-F238E27FC236}">
                <a16:creationId xmlns:a16="http://schemas.microsoft.com/office/drawing/2014/main" id="{F8106829-7C6E-4BAF-930D-8B58CEC361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00000">
            <a:off x="638590" y="4019359"/>
            <a:ext cx="2382394" cy="16962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208834"/>
    </mc:Choice>
    <mc:Fallback xmlns="">
      <p:transition advTm="20883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76169" y="931455"/>
            <a:ext cx="9287299"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أثر التجربة الإيجابية المتكررة</a:t>
            </a:r>
          </a:p>
        </p:txBody>
      </p:sp>
      <p:sp>
        <p:nvSpPr>
          <p:cNvPr id="48" name="TextBox 47"/>
          <p:cNvSpPr txBox="1"/>
          <p:nvPr/>
        </p:nvSpPr>
        <p:spPr>
          <a:xfrm>
            <a:off x="825500" y="1524947"/>
            <a:ext cx="10541000" cy="4538230"/>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cs typeface="Times New Roman" panose="02020603050405020304" pitchFamily="18" charset="0"/>
              </a:rPr>
              <a:t>يتمثل أثر التجربة الإيجابية المتكررة في ترسيخ انطباع قوي ومستدام في ذاكرة العميل حول جودة الأداء المؤسسي.</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فالتجارب الإيجابية المتتابعة تقلل من احتمالية انتقال العميل إلى المنافسين، نظراً لارتفاع مستوى الرضا والثقة.</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كما تعزز الثقة بالعلامة التجارية، وتدعم تكوين ارتباط عاطفي طويل الأمد معها.</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ويؤدي هذا الارتباط إلى تحول العميل من مجرد مشترٍ إلى سفير للعلامة، يوصي بها ويدافع عنها. </a:t>
            </a:r>
            <a:endParaRPr lang="ar-SY" sz="2000" dirty="0">
              <a:effectLst/>
              <a:ea typeface="Times New Roman" panose="02020603050405020304" pitchFamily="18" charset="0"/>
              <a:cs typeface="Times New Roman" panose="02020603050405020304" pitchFamily="18" charset="0"/>
            </a:endParaRPr>
          </a:p>
          <a:p>
            <a:pPr algn="just" rtl="1">
              <a:lnSpc>
                <a:spcPct val="300000"/>
              </a:lnSpc>
            </a:pPr>
            <a:r>
              <a:rPr lang="ar-SA" sz="2000" b="1" dirty="0">
                <a:effectLst/>
                <a:ea typeface="Times New Roman" panose="02020603050405020304" pitchFamily="18" charset="0"/>
                <a:cs typeface="Times New Roman" panose="02020603050405020304" pitchFamily="18" charset="0"/>
              </a:rPr>
              <a:t>مثال</a:t>
            </a:r>
            <a:r>
              <a:rPr lang="ar-SA" sz="2000" dirty="0">
                <a:effectLst/>
                <a:ea typeface="Times New Roman" panose="02020603050405020304" pitchFamily="18" charset="0"/>
                <a:cs typeface="Times New Roman" panose="02020603050405020304" pitchFamily="18" charset="0"/>
              </a:rPr>
              <a:t>: متجر يحافظ على مستوى خدمة ثابت وعالٍ في كل زيارة، مما يدفع العملاء للعودة إليه بشكل دائم.</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8194" name="Picture 2" descr="Loyalty Program Vector Art, Icons, and ...">
            <a:extLst>
              <a:ext uri="{FF2B5EF4-FFF2-40B4-BE49-F238E27FC236}">
                <a16:creationId xmlns:a16="http://schemas.microsoft.com/office/drawing/2014/main" id="{9EF58C20-E58B-4B9E-8230-BDC6C92414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4105061"/>
            <a:ext cx="2305050" cy="1981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94928654"/>
      </p:ext>
    </p:extLst>
  </p:cSld>
  <p:clrMapOvr>
    <a:masterClrMapping/>
  </p:clrMapOvr>
  <mc:AlternateContent xmlns:mc="http://schemas.openxmlformats.org/markup-compatibility/2006" xmlns:p14="http://schemas.microsoft.com/office/powerpoint/2010/main">
    <mc:Choice Requires="p14">
      <p:transition p14:dur="10" advTm="156992"/>
    </mc:Choice>
    <mc:Fallback xmlns="">
      <p:transition advTm="15699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29615" y="954114"/>
            <a:ext cx="870267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تكلفة فقدان العميل</a:t>
            </a:r>
          </a:p>
        </p:txBody>
      </p:sp>
      <p:sp>
        <p:nvSpPr>
          <p:cNvPr id="48" name="TextBox 47"/>
          <p:cNvSpPr txBox="1"/>
          <p:nvPr/>
        </p:nvSpPr>
        <p:spPr>
          <a:xfrm>
            <a:off x="825500" y="1441276"/>
            <a:ext cx="10541000" cy="4536563"/>
          </a:xfrm>
          <a:prstGeom prst="rect">
            <a:avLst/>
          </a:prstGeom>
          <a:noFill/>
        </p:spPr>
        <p:txBody>
          <a:bodyPr wrap="square" rtlCol="0">
            <a:spAutoFit/>
          </a:bodyPr>
          <a:lstStyle/>
          <a:p>
            <a:pPr algn="just" rtl="1">
              <a:lnSpc>
                <a:spcPct val="300000"/>
              </a:lnSpc>
            </a:pPr>
            <a:r>
              <a:rPr lang="ar-SY" sz="2000" dirty="0"/>
              <a:t>تُعد تكلفة فقدان العميل من أبرز المخاطر التي تواجه المؤسسات، إذ تعني خسارة إيرادات مستقبلية وفرص تسويق شفهية مهمة.</a:t>
            </a:r>
            <a:r>
              <a:rPr lang="en-US" sz="2000" dirty="0"/>
              <a:t> </a:t>
            </a:r>
            <a:r>
              <a:rPr lang="ar-SY" sz="2000" dirty="0"/>
              <a:t>فاستبدال العميل المفقود يتطلب استثمارات تسويقية إضافية وجهوداً أكبر لجذب عملاء جدد.</a:t>
            </a:r>
            <a:r>
              <a:rPr lang="en-US" sz="2000" dirty="0"/>
              <a:t> </a:t>
            </a:r>
            <a:r>
              <a:rPr lang="ar-SY" sz="2000" dirty="0"/>
              <a:t>كما أن العملاء غير الراضين قد يؤثرون سلباً على سمعة المؤسسة من خلال مشاركة تجاربهم بسرعة مع الآخرين.</a:t>
            </a:r>
            <a:r>
              <a:rPr lang="en-US" sz="2000" dirty="0"/>
              <a:t> </a:t>
            </a:r>
            <a:r>
              <a:rPr lang="ar-SY" sz="2000" dirty="0"/>
              <a:t>لذلك، يُعدّ الاستثمار في الوقاية وتحسين تجربة العميل أفضل من معالجة الخسائر بعد وقوعها. </a:t>
            </a:r>
            <a:endParaRPr lang="en-US" sz="2000" dirty="0"/>
          </a:p>
          <a:p>
            <a:pPr algn="just" rtl="1">
              <a:lnSpc>
                <a:spcPct val="300000"/>
              </a:lnSpc>
            </a:pPr>
            <a:r>
              <a:rPr lang="ar-SY" sz="2000" b="1" dirty="0"/>
              <a:t>مثال</a:t>
            </a:r>
            <a:r>
              <a:rPr lang="ar-SY" sz="2000" dirty="0"/>
              <a:t>: شركة تهمل متابعة شكاوى العملاء فتفقد عملاءها وتتناقص حصتها في السوق بشكل ملحوظ.</a:t>
            </a: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9218" name="Picture 2" descr="Loyalty Card Concept Vector Art ...">
            <a:extLst>
              <a:ext uri="{FF2B5EF4-FFF2-40B4-BE49-F238E27FC236}">
                <a16:creationId xmlns:a16="http://schemas.microsoft.com/office/drawing/2014/main" id="{DDC0950A-B446-4C76-9301-28168A6AD2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778" y="4113103"/>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26193449"/>
      </p:ext>
    </p:extLst>
  </p:cSld>
  <p:clrMapOvr>
    <a:masterClrMapping/>
  </p:clrMapOvr>
  <mc:AlternateContent xmlns:mc="http://schemas.openxmlformats.org/markup-compatibility/2006" xmlns:p14="http://schemas.microsoft.com/office/powerpoint/2010/main">
    <mc:Choice Requires="p14">
      <p:transition p14:dur="10" advTm="210734"/>
    </mc:Choice>
    <mc:Fallback xmlns="">
      <p:transition advTm="21073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76179" y="946657"/>
            <a:ext cx="870267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الولاء كميزة تنافسية مستدامة</a:t>
            </a:r>
          </a:p>
        </p:txBody>
      </p:sp>
      <p:sp>
        <p:nvSpPr>
          <p:cNvPr id="48" name="TextBox 47"/>
          <p:cNvSpPr txBox="1"/>
          <p:nvPr/>
        </p:nvSpPr>
        <p:spPr>
          <a:xfrm>
            <a:off x="825500" y="1680041"/>
            <a:ext cx="10541000" cy="4305730"/>
          </a:xfrm>
          <a:prstGeom prst="rect">
            <a:avLst/>
          </a:prstGeom>
          <a:noFill/>
        </p:spPr>
        <p:txBody>
          <a:bodyPr wrap="square" rtlCol="0">
            <a:spAutoFit/>
          </a:bodyPr>
          <a:lstStyle/>
          <a:p>
            <a:pPr algn="just" rtl="1">
              <a:lnSpc>
                <a:spcPct val="300000"/>
              </a:lnSpc>
            </a:pPr>
            <a:r>
              <a:rPr lang="ar-SY" sz="2000" dirty="0"/>
              <a:t>يُعد الولاء كميزة تنافسية مستدامة أحد أهم العوامل التي تمنح المؤسسة تفوقاً يصعب على المنافسين تقليده. فهو ناتج عن تراكم تجارب إيجابية مستمرة تُرسخ ثقة العميل وترسّخ ارتباطه بالعلامة التجارية. ويشكل الولاء حاجزاً فعّالاً أمام انتقال العملاء إلى المنافسين، ما يعزز الاستقرار المالي للمؤسسة. كما يدعم التوسع والنمو المستقبلي من خلال قاعدة عملاء مخلصة وقوية. </a:t>
            </a:r>
          </a:p>
          <a:p>
            <a:pPr algn="just" rtl="1">
              <a:lnSpc>
                <a:spcPct val="300000"/>
              </a:lnSpc>
            </a:pPr>
            <a:r>
              <a:rPr lang="ar-SY" sz="2000" b="1" dirty="0"/>
              <a:t>مثال</a:t>
            </a:r>
            <a:r>
              <a:rPr lang="ar-SY" sz="2000" dirty="0"/>
              <a:t>: علامة تجارية عالمية تعتمد قاعدة عملاء أوفياء لدعم انتشارها وتعزيز</a:t>
            </a:r>
          </a:p>
          <a:p>
            <a:pPr algn="just" rtl="1">
              <a:lnSpc>
                <a:spcPct val="200000"/>
              </a:lnSpc>
            </a:pPr>
            <a:r>
              <a:rPr lang="ar-SY" sz="2000" dirty="0"/>
              <a:t> حضورها في الأسواق الجديدة.</a:t>
            </a: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197993" y="639506"/>
            <a:ext cx="1480858"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10244" name="Picture 4" descr="23+ Thousand Crm Vector Royalty-Free ...">
            <a:extLst>
              <a:ext uri="{FF2B5EF4-FFF2-40B4-BE49-F238E27FC236}">
                <a16:creationId xmlns:a16="http://schemas.microsoft.com/office/drawing/2014/main" id="{C9F3482F-3EF4-43AC-BF6C-441D5F436A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6179" y="4377859"/>
            <a:ext cx="2867025"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18016557"/>
      </p:ext>
    </p:extLst>
  </p:cSld>
  <p:clrMapOvr>
    <a:masterClrMapping/>
  </p:clrMapOvr>
  <mc:AlternateContent xmlns:mc="http://schemas.openxmlformats.org/markup-compatibility/2006" xmlns:p14="http://schemas.microsoft.com/office/powerpoint/2010/main">
    <mc:Choice Requires="p14">
      <p:transition p14:dur="10" advTm="210734"/>
    </mc:Choice>
    <mc:Fallback xmlns="">
      <p:transition advTm="21073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07883" y="802357"/>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5846" y="1749913"/>
            <a:ext cx="8130073" cy="4305730"/>
          </a:xfrm>
          <a:prstGeom prst="rect">
            <a:avLst/>
          </a:prstGeom>
          <a:noFill/>
        </p:spPr>
        <p:txBody>
          <a:bodyPr wrap="square" rtlCol="0">
            <a:spAutoFit/>
          </a:bodyPr>
          <a:lstStyle/>
          <a:p>
            <a:pPr algn="just" rtl="1">
              <a:lnSpc>
                <a:spcPct val="200000"/>
              </a:lnSpc>
            </a:pPr>
            <a:r>
              <a:rPr lang="ar-SY" sz="2000" dirty="0"/>
              <a:t>يتضح من خلال هذا المحور أن خدمة العملاء عملية متكاملة تبدأ قبل البيع وتستمر بعده. وأنها تعتمد على تفاعل منظم بين السياسات والإجراءات والعنصر البشري داخل المؤسسة. كما أن خصائصها غير الملموسة تجعل إدارتها أكثر حساسية لتوقعات العملاء وإدراكهم. ويمثل التمييز بين الخدمة والدعم الفني خطوة ضرورية لفهم نطاق كل منهما بدقة. كذلك فإن أبعاد الجودة وأهداف الخدمة تكشف عن دورها في تحقيق الميزة التنافسية. ولا يمكن عزل خدمة العملاء عن الاستراتيجية التسويقية الشاملة للمؤسسة. وبذلك يصبح هذا المفهوم حجر الأساس لفهم سلوك العملاء وإدارة العلاقات طويلة الأمد.</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150436"/>
    </mc:Choice>
    <mc:Fallback xmlns="">
      <p:transition spd="slow" advTm="15043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93305" y="5163590"/>
            <a:ext cx="6176443" cy="584775"/>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مهارات التعامل مع العملاء</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5024"/>
    </mc:Choice>
    <mc:Fallback xmlns="">
      <p:transition spd="slow" advTm="150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97"/>
    </mc:Choice>
    <mc:Fallback xmlns="">
      <p:transition spd="slow" advTm="559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7"/>
</p:tagLst>
</file>

<file path=ppt/tags/tag2.xml><?xml version="1.0" encoding="utf-8"?>
<p:tagLst xmlns:a="http://schemas.openxmlformats.org/drawingml/2006/main" xmlns:r="http://schemas.openxmlformats.org/officeDocument/2006/relationships" xmlns:p="http://schemas.openxmlformats.org/presentationml/2006/main">
  <p:tag name="TIMING" val="|9"/>
</p:tagLst>
</file>

<file path=ppt/tags/tag3.xml><?xml version="1.0" encoding="utf-8"?>
<p:tagLst xmlns:a="http://schemas.openxmlformats.org/drawingml/2006/main" xmlns:r="http://schemas.openxmlformats.org/officeDocument/2006/relationships" xmlns:p="http://schemas.openxmlformats.org/presentationml/2006/main">
  <p:tag name="TIMING" val="|0.3"/>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3.1"/>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1FF5D5C-5AB8-45B1-8474-7102F52CA52D}"/>
</file>

<file path=customXml/itemProps2.xml><?xml version="1.0" encoding="utf-8"?>
<ds:datastoreItem xmlns:ds="http://schemas.openxmlformats.org/officeDocument/2006/customXml" ds:itemID="{366E6347-584E-4ECF-8C96-0D989B971031}"/>
</file>

<file path=customXml/itemProps3.xml><?xml version="1.0" encoding="utf-8"?>
<ds:datastoreItem xmlns:ds="http://schemas.openxmlformats.org/officeDocument/2006/customXml" ds:itemID="{9BA49523-5564-466D-A752-FDE34DA30675}"/>
</file>

<file path=docProps/app.xml><?xml version="1.0" encoding="utf-8"?>
<Properties xmlns="http://schemas.openxmlformats.org/officeDocument/2006/extended-properties" xmlns:vt="http://schemas.openxmlformats.org/officeDocument/2006/docPropsVTypes">
  <TotalTime>11753</TotalTime>
  <Words>3096</Words>
  <Application>Microsoft Office PowerPoint</Application>
  <PresentationFormat>Widescreen</PresentationFormat>
  <Paragraphs>231</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1181</cp:revision>
  <dcterms:created xsi:type="dcterms:W3CDTF">2025-07-01T03:58:26Z</dcterms:created>
  <dcterms:modified xsi:type="dcterms:W3CDTF">2026-02-19T12:19:08Z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