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1.xml" ContentType="application/vnd.openxmlformats-officedocument.presentationml.slideMaster+xml"/>
  <Override PartName="/ppt/slideLayouts/slideLayout20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67.xml" ContentType="application/vnd.openxmlformats-officedocument.presentationml.slideLayout+xml"/>
  <Override PartName="/ppt/theme/theme1.xml" ContentType="application/vnd.openxmlformats-officedocument.theme+xml"/>
  <Override PartName="/ppt/notesMasters/notesMaster1.xml" ContentType="application/vnd.openxmlformats-officedocument.presentationml.notesMaster+xml"/>
  <Override PartName="/ppt/theme/theme4.xml" ContentType="application/vnd.openxmlformats-officedocument.theme+xml"/>
  <Override PartName="/ppt/theme/theme3.xml" ContentType="application/vnd.openxmlformats-officedocument.theme+xml"/>
  <Override PartName="/ppt/theme/theme2.xml" ContentType="application/vnd.openxmlformats-officedocument.theme+xml"/>
  <Override PartName="/ppt/theme/theme6.xml" ContentType="application/vnd.openxmlformats-officedocument.theme+xml"/>
  <Override PartName="/ppt/theme/theme5.xml" ContentType="application/vnd.openxmlformats-officedocument.theme+xml"/>
  <Override PartName="/ppt/theme/theme7.xml" ContentType="application/vnd.openxmlformats-officedocument.theme+xml"/>
  <Override PartName="/ppt/theme/theme8.xml" ContentType="application/vnd.openxmlformats-officedocument.theme+xml"/>
  <Override PartName="/ppt/tableStyles.xml" ContentType="application/vnd.openxmlformats-officedocument.presentationml.tableStyle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docProps/core.xml" ContentType="application/vnd.openxmlformats-package.core-properties+xml"/>
  <Override PartName="/docProps/app.xml" ContentType="application/vnd.openxmlformats-officedocument.extended-propertie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1" r:id="rId2"/>
    <p:sldMasterId id="2147483662" r:id="rId3"/>
    <p:sldMasterId id="2147483663" r:id="rId4"/>
    <p:sldMasterId id="2147483664" r:id="rId5"/>
    <p:sldMasterId id="2147483665" r:id="rId6"/>
    <p:sldMasterId id="2147483666" r:id="rId7"/>
  </p:sldMasterIdLst>
  <p:notesMasterIdLst>
    <p:notesMasterId r:id="rId23"/>
  </p:notesMasterIdLst>
  <p:sldIdLst>
    <p:sldId id="303" r:id="rId8"/>
    <p:sldId id="496" r:id="rId9"/>
    <p:sldId id="271" r:id="rId10"/>
    <p:sldId id="313" r:id="rId11"/>
    <p:sldId id="276" r:id="rId12"/>
    <p:sldId id="500" r:id="rId13"/>
    <p:sldId id="501" r:id="rId14"/>
    <p:sldId id="502" r:id="rId15"/>
    <p:sldId id="503" r:id="rId16"/>
    <p:sldId id="504" r:id="rId17"/>
    <p:sldId id="505" r:id="rId18"/>
    <p:sldId id="506" r:id="rId19"/>
    <p:sldId id="508" r:id="rId20"/>
    <p:sldId id="499" r:id="rId21"/>
    <p:sldId id="349" r:id="rId22"/>
  </p:sldIdLst>
  <p:sldSz cx="12192000" cy="6858000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3" d="100"/>
          <a:sy n="73" d="100"/>
        </p:scale>
        <p:origin x="618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1.xml"/><Relationship Id="rId13" Type="http://schemas.openxmlformats.org/officeDocument/2006/relationships/slide" Target="slides/slide6.xml"/><Relationship Id="rId18" Type="http://schemas.openxmlformats.org/officeDocument/2006/relationships/slide" Target="slides/slide11.xml"/><Relationship Id="rId26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4.xml"/><Relationship Id="rId7" Type="http://schemas.openxmlformats.org/officeDocument/2006/relationships/slideMaster" Target="slideMasters/slideMaster7.xml"/><Relationship Id="rId12" Type="http://schemas.openxmlformats.org/officeDocument/2006/relationships/slide" Target="slides/slide5.xml"/><Relationship Id="rId17" Type="http://schemas.openxmlformats.org/officeDocument/2006/relationships/slide" Target="slides/slide10.xml"/><Relationship Id="rId25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9.xml"/><Relationship Id="rId20" Type="http://schemas.openxmlformats.org/officeDocument/2006/relationships/slide" Target="slides/slide13.xml"/><Relationship Id="rId29" Type="http://schemas.openxmlformats.org/officeDocument/2006/relationships/customXml" Target="../customXml/item2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4.xml"/><Relationship Id="rId24" Type="http://schemas.openxmlformats.org/officeDocument/2006/relationships/presProps" Target="presProps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8.xml"/><Relationship Id="rId23" Type="http://schemas.openxmlformats.org/officeDocument/2006/relationships/notesMaster" Target="notesMasters/notesMaster1.xml"/><Relationship Id="rId28" Type="http://schemas.openxmlformats.org/officeDocument/2006/relationships/customXml" Target="../customXml/item1.xml"/><Relationship Id="rId10" Type="http://schemas.openxmlformats.org/officeDocument/2006/relationships/slide" Target="slides/slide3.xml"/><Relationship Id="rId19" Type="http://schemas.openxmlformats.org/officeDocument/2006/relationships/slide" Target="slides/slide12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2.xml"/><Relationship Id="rId14" Type="http://schemas.openxmlformats.org/officeDocument/2006/relationships/slide" Target="slides/slide7.xml"/><Relationship Id="rId22" Type="http://schemas.openxmlformats.org/officeDocument/2006/relationships/slide" Target="slides/slide15.xml"/><Relationship Id="rId27" Type="http://schemas.openxmlformats.org/officeDocument/2006/relationships/tableStyles" Target="tableStyles.xml"/><Relationship Id="rId30" Type="http://schemas.openxmlformats.org/officeDocument/2006/relationships/customXml" Target="../customXml/item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8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Header Placeholder 1"/>
          <p:cNvSpPr>
            <a:spLocks noGrp="1" noEditPoints="1" noChangeArrowheads="1"/>
          </p:cNvSpPr>
          <p:nvPr>
            <p:ph type="hdr" sz="quarter"/>
          </p:nvPr>
        </p:nvSpPr>
        <p:spPr bwMode="auto">
          <a:xfrm>
            <a:off x="0" y="0"/>
            <a:ext cx="2971800" cy="458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US" altLang="en-US"/>
          </a:p>
        </p:txBody>
      </p:sp>
      <p:sp>
        <p:nvSpPr>
          <p:cNvPr id="11267" name="Date Placeholder 2"/>
          <p:cNvSpPr>
            <a:spLocks noGrp="1" noEditPoints="1" noChangeArrowheads="1"/>
          </p:cNvSpPr>
          <p:nvPr>
            <p:ph type="dt" idx="1"/>
          </p:nvPr>
        </p:nvSpPr>
        <p:spPr bwMode="auto">
          <a:xfrm>
            <a:off x="3884613" y="0"/>
            <a:ext cx="2971800" cy="458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AB2FCE78-DB46-46F5-8371-433E32380DE7}" type="datetime1">
              <a:rPr lang="en-US" altLang="en-US"/>
              <a:pPr/>
              <a:t>5/19/2024</a:t>
            </a:fld>
            <a:endParaRPr lang="en-US" altLang="en-US"/>
          </a:p>
        </p:txBody>
      </p:sp>
      <p:sp>
        <p:nvSpPr>
          <p:cNvPr id="11268" name="Slide Image Placeholder 3"/>
          <p:cNvSpPr>
            <a:spLocks noGrp="1" noRot="1" noChangeAspect="1" noEditPoints="1" noChangeArrowheads="1"/>
          </p:cNvSpPr>
          <p:nvPr>
            <p:ph type="sldImg" idx="2"/>
          </p:nvPr>
        </p:nvSpPr>
        <p:spPr bwMode="auto"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1269" name="Notes Placeholder 4"/>
          <p:cNvSpPr>
            <a:spLocks noGrp="1" noEditPoints="1" noChangeArrowheads="1"/>
          </p:cNvSpPr>
          <p:nvPr>
            <p:ph type="body" sz="quarter" idx="3"/>
          </p:nvPr>
        </p:nvSpPr>
        <p:spPr bwMode="auto"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</a:p>
        </p:txBody>
      </p:sp>
      <p:sp>
        <p:nvSpPr>
          <p:cNvPr id="11270" name="Footer Placeholder 5"/>
          <p:cNvSpPr>
            <a:spLocks noGrp="1" noEditPoints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8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US" altLang="en-US"/>
          </a:p>
        </p:txBody>
      </p:sp>
      <p:sp>
        <p:nvSpPr>
          <p:cNvPr id="11271" name="Slide Number Placeholder 6"/>
          <p:cNvSpPr>
            <a:spLocks noGrp="1" noEditPoints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70D40001-339E-431F-9283-B9D2851F80B8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hdr="0" ftr="0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itle 1"/>
          <p:cNvSpPr>
            <a:spLocks noGrp="1" noEditPoints="1" noChangeArrowheads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pPr lvl="0"/>
            <a:r>
              <a:rPr lang="en-US" altLang="en-US" noProof="0" smtClean="0"/>
              <a:t>Click to edit Master title style</a:t>
            </a:r>
          </a:p>
        </p:txBody>
      </p:sp>
      <p:sp>
        <p:nvSpPr>
          <p:cNvPr id="2051" name="Subtitle 2"/>
          <p:cNvSpPr>
            <a:spLocks noGrp="1" noEditPoints="1" noChangeArrowheads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2400"/>
            </a:lvl1pPr>
          </a:lstStyle>
          <a:p>
            <a:pPr lvl="0"/>
            <a:r>
              <a:rPr lang="en-US" altLang="en-US" noProof="0" smtClean="0"/>
              <a:t>Click to edit Master subtitle style</a:t>
            </a:r>
          </a:p>
        </p:txBody>
      </p:sp>
      <p:sp>
        <p:nvSpPr>
          <p:cNvPr id="2052" name="Date Placeholder 3"/>
          <p:cNvSpPr>
            <a:spLocks noGrp="1" noEditPoints="1" noChangeArrowheads="1"/>
          </p:cNvSpPr>
          <p:nvPr>
            <p:ph type="dt" sz="half" idx="4294967295"/>
          </p:nvPr>
        </p:nvSpPr>
        <p:spPr/>
        <p:txBody>
          <a:bodyPr/>
          <a:lstStyle>
            <a:lvl1pPr>
              <a:defRPr/>
            </a:lvl1pPr>
          </a:lstStyle>
          <a:p>
            <a:fld id="{3816CA13-29E6-49EC-BC7C-332B9EA0101A}" type="datetime1">
              <a:rPr lang="en-US" altLang="en-US"/>
              <a:pPr/>
              <a:t>5/19/2024</a:t>
            </a:fld>
            <a:endParaRPr lang="en-US" altLang="en-US"/>
          </a:p>
        </p:txBody>
      </p:sp>
      <p:sp>
        <p:nvSpPr>
          <p:cNvPr id="2053" name="Footer Placeholder 4"/>
          <p:cNvSpPr>
            <a:spLocks noGrp="1" noEditPoints="1" noChangeArrowheads="1"/>
          </p:cNvSpPr>
          <p:nvPr>
            <p:ph type="ftr" sz="quarter" idx="4294967295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2054" name="Slide Number Placeholder 5"/>
          <p:cNvSpPr>
            <a:spLocks noGrp="1" noEditPoints="1" noChangeArrowheads="1"/>
          </p:cNvSpPr>
          <p:nvPr>
            <p:ph type="sldNum" sz="quarter" idx="4294967295"/>
          </p:nvPr>
        </p:nvSpPr>
        <p:spPr/>
        <p:txBody>
          <a:bodyPr/>
          <a:lstStyle>
            <a:lvl1pPr>
              <a:defRPr/>
            </a:lvl1pPr>
          </a:lstStyle>
          <a:p>
            <a:fld id="{E92EB386-E92E-4272-9F20-BC35AF5D7CD8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0F7D4FD-94C8-4C2E-8BEA-CE17B7D38A3D}" type="datetime1">
              <a:rPr lang="en-US" altLang="en-US"/>
              <a:pPr/>
              <a:t>5/19/2024</a:t>
            </a:fld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2D2C90E-58B5-4595-A541-E26BD9458943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6791584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0F7D4FD-94C8-4C2E-8BEA-CE17B7D38A3D}" type="datetime1">
              <a:rPr lang="en-US" altLang="en-US"/>
              <a:pPr/>
              <a:t>5/19/2024</a:t>
            </a:fld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261CD04-D87C-49AB-B792-F2DC0BC1942F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457512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0F7D4FD-94C8-4C2E-8BEA-CE17B7D38A3D}" type="datetime1">
              <a:rPr lang="en-US" altLang="en-US"/>
              <a:pPr/>
              <a:t>5/19/2024</a:t>
            </a:fld>
            <a:endParaRPr lang="en-US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69F0ABC-28DB-471E-B192-E0AAB9A2A238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2322731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0F7D4FD-94C8-4C2E-8BEA-CE17B7D38A3D}" type="datetime1">
              <a:rPr lang="en-US" altLang="en-US"/>
              <a:pPr/>
              <a:t>5/19/2024</a:t>
            </a:fld>
            <a:endParaRPr lang="en-US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D3A8D84-8CEE-4D3C-9920-78EA4F8FFC23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162989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0F7D4FD-94C8-4C2E-8BEA-CE17B7D38A3D}" type="datetime1">
              <a:rPr lang="en-US" altLang="en-US"/>
              <a:pPr/>
              <a:t>5/19/2024</a:t>
            </a:fld>
            <a:endParaRPr lang="en-US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20579AF-19E3-491B-A15B-0760B03EB38E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252804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0F7D4FD-94C8-4C2E-8BEA-CE17B7D38A3D}" type="datetime1">
              <a:rPr lang="en-US" altLang="en-US"/>
              <a:pPr/>
              <a:t>5/19/2024</a:t>
            </a:fld>
            <a:endParaRPr lang="en-US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45793EA-9BEA-4CD4-B7ED-013495D7E0E8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1550655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0F7D4FD-94C8-4C2E-8BEA-CE17B7D38A3D}" type="datetime1">
              <a:rPr lang="en-US" altLang="en-US"/>
              <a:pPr/>
              <a:t>5/19/2024</a:t>
            </a:fld>
            <a:endParaRPr lang="en-US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EF25B1D-54C6-462E-971F-5B15D20B61D3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961908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0F7D4FD-94C8-4C2E-8BEA-CE17B7D38A3D}" type="datetime1">
              <a:rPr lang="en-US" altLang="en-US"/>
              <a:pPr/>
              <a:t>5/19/2024</a:t>
            </a:fld>
            <a:endParaRPr lang="en-US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88829A6-4BFD-4D54-BBB9-2F7DA23392F4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9033687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0F7D4FD-94C8-4C2E-8BEA-CE17B7D38A3D}" type="datetime1">
              <a:rPr lang="en-US" altLang="en-US"/>
              <a:pPr/>
              <a:t>5/19/2024</a:t>
            </a:fld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9CFF7DB-4E8A-45A7-BD5C-39362EA57004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1035119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0F7D4FD-94C8-4C2E-8BEA-CE17B7D38A3D}" type="datetime1">
              <a:rPr lang="en-US" altLang="en-US"/>
              <a:pPr/>
              <a:t>5/19/2024</a:t>
            </a:fld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5DFF1B9-1917-4B64-A948-99958243D044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793826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19310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08715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279767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67403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6881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8810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5623077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224045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345767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73068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71236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62058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12637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501290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42691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4334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62396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0882033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284554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40634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12990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7475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81828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54628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228456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32334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28310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49832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0825163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41337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4238001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2767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64910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91684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26280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168880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3195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44154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6904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4887563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7534393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669657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51651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68477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94064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25970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353144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14689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00857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77695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8708805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865722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0444655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71763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0365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74155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90304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998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08539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02532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5507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6017181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080277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857123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42321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90962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3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58.xml"/><Relationship Id="rId7" Type="http://schemas.openxmlformats.org/officeDocument/2006/relationships/slideLayout" Target="../slideLayouts/slideLayout62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7.xml"/><Relationship Id="rId1" Type="http://schemas.openxmlformats.org/officeDocument/2006/relationships/slideLayout" Target="../slideLayouts/slideLayout56.xml"/><Relationship Id="rId6" Type="http://schemas.openxmlformats.org/officeDocument/2006/relationships/slideLayout" Target="../slideLayouts/slideLayout61.xml"/><Relationship Id="rId11" Type="http://schemas.openxmlformats.org/officeDocument/2006/relationships/slideLayout" Target="../slideLayouts/slideLayout66.xml"/><Relationship Id="rId5" Type="http://schemas.openxmlformats.org/officeDocument/2006/relationships/slideLayout" Target="../slideLayouts/slideLayout60.xml"/><Relationship Id="rId10" Type="http://schemas.openxmlformats.org/officeDocument/2006/relationships/slideLayout" Target="../slideLayouts/slideLayout65.xml"/><Relationship Id="rId4" Type="http://schemas.openxmlformats.org/officeDocument/2006/relationships/slideLayout" Target="../slideLayouts/slideLayout59.xml"/><Relationship Id="rId9" Type="http://schemas.openxmlformats.org/officeDocument/2006/relationships/slideLayout" Target="../slideLayouts/slideLayout64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4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69.xml"/><Relationship Id="rId7" Type="http://schemas.openxmlformats.org/officeDocument/2006/relationships/slideLayout" Target="../slideLayouts/slideLayout73.xml"/><Relationship Id="rId12" Type="http://schemas.openxmlformats.org/officeDocument/2006/relationships/theme" Target="../theme/theme7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11" Type="http://schemas.openxmlformats.org/officeDocument/2006/relationships/slideLayout" Target="../slideLayouts/slideLayout77.xml"/><Relationship Id="rId5" Type="http://schemas.openxmlformats.org/officeDocument/2006/relationships/slideLayout" Target="../slideLayouts/slideLayout71.xml"/><Relationship Id="rId10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0.xml"/><Relationship Id="rId9" Type="http://schemas.openxmlformats.org/officeDocument/2006/relationships/slideLayout" Target="../slideLayouts/slideLayout7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auto">
      <p:bgPr>
        <a:blipFill dpi="0" rotWithShape="1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 noEditPoints="1" noChangeArrowheads="1"/>
          </p:cNvSpPr>
          <p:nvPr>
            <p:ph type="title"/>
          </p:nvPr>
        </p:nvSpPr>
        <p:spPr bwMode="auto"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1027" name="Text Placeholder 2"/>
          <p:cNvSpPr>
            <a:spLocks noGrp="1" noEditPoints="1" noChangeArrowheads="1"/>
          </p:cNvSpPr>
          <p:nvPr>
            <p:ph type="body" idx="1"/>
          </p:nvPr>
        </p:nvSpPr>
        <p:spPr bwMode="auto"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</a:p>
        </p:txBody>
      </p:sp>
      <p:sp>
        <p:nvSpPr>
          <p:cNvPr id="1028" name="Date Placeholder 3"/>
          <p:cNvSpPr>
            <a:spLocks noGrp="1" noEditPoints="1" noChangeArrowheads="1"/>
          </p:cNvSpPr>
          <p:nvPr>
            <p:ph type="dt" sz="half" idx="2"/>
          </p:nvPr>
        </p:nvSpPr>
        <p:spPr bwMode="auto"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>
              <a:defRPr sz="1200">
                <a:solidFill>
                  <a:srgbClr val="898989"/>
                </a:solidFill>
              </a:defRPr>
            </a:lvl1pPr>
          </a:lstStyle>
          <a:p>
            <a:fld id="{00F7D4FD-94C8-4C2E-8BEA-CE17B7D38A3D}" type="datetime1">
              <a:rPr lang="en-US" altLang="en-US"/>
              <a:pPr/>
              <a:t>5/19/2024</a:t>
            </a:fld>
            <a:endParaRPr lang="en-US" altLang="en-US"/>
          </a:p>
        </p:txBody>
      </p:sp>
      <p:sp>
        <p:nvSpPr>
          <p:cNvPr id="1029" name="Footer Placeholder 4"/>
          <p:cNvSpPr>
            <a:spLocks noGrp="1" noEditPoints="1" noChangeArrowheads="1"/>
          </p:cNvSpPr>
          <p:nvPr>
            <p:ph type="ftr" sz="quarter" idx="3"/>
          </p:nvPr>
        </p:nvSpPr>
        <p:spPr bwMode="auto"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>
              <a:defRPr sz="1200">
                <a:solidFill>
                  <a:srgbClr val="898989"/>
                </a:solidFill>
              </a:defRPr>
            </a:lvl1pPr>
          </a:lstStyle>
          <a:p>
            <a:endParaRPr lang="en-US" altLang="en-US"/>
          </a:p>
        </p:txBody>
      </p:sp>
      <p:sp>
        <p:nvSpPr>
          <p:cNvPr id="1030" name="Slide Number Placeholder 5"/>
          <p:cNvSpPr>
            <a:spLocks noGrp="1" noEditPoints="1" noChangeArrowheads="1"/>
          </p:cNvSpPr>
          <p:nvPr>
            <p:ph type="sldNum" sz="quarter" idx="4"/>
          </p:nvPr>
        </p:nvSpPr>
        <p:spPr bwMode="auto"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>
                <a:solidFill>
                  <a:srgbClr val="898989"/>
                </a:solidFill>
              </a:defRPr>
            </a:lvl1pPr>
          </a:lstStyle>
          <a:p>
            <a:fld id="{EBCAE6C7-BE57-43E6-8BAE-344DB94AC884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7" r:id="rId2"/>
    <p:sldLayoutId id="2147483668" r:id="rId3"/>
    <p:sldLayoutId id="2147483669" r:id="rId4"/>
    <p:sldLayoutId id="2147483670" r:id="rId5"/>
    <p:sldLayoutId id="2147483671" r:id="rId6"/>
    <p:sldLayoutId id="2147483672" r:id="rId7"/>
    <p:sldLayoutId id="2147483673" r:id="rId8"/>
    <p:sldLayoutId id="2147483674" r:id="rId9"/>
    <p:sldLayoutId id="2147483675" r:id="rId10"/>
    <p:sldLayoutId id="2147483676" r:id="rId11"/>
  </p:sldLayoutIdLst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xStyles>
    <p:titleStyle>
      <a:lvl1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2pPr>
      <a:lvl3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3pPr>
      <a:lvl4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4pPr>
      <a:lvl5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5pPr>
      <a:lvl6pPr marL="457200"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6pPr>
      <a:lvl7pPr marL="914400"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7pPr>
      <a:lvl8pPr marL="1371600"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8pPr>
      <a:lvl9pPr marL="1828800"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9pPr>
    </p:titleStyle>
    <p:bodyStyle>
      <a:lvl1pPr marL="228600" indent="-228600" algn="l" rtl="0" eaLnBrk="1" fontAlgn="base" hangingPunct="1">
        <a:lnSpc>
          <a:spcPct val="90000"/>
        </a:lnSpc>
        <a:spcBef>
          <a:spcPts val="1000"/>
        </a:spcBef>
        <a:spcAft>
          <a:spcPct val="0"/>
        </a:spcAft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auto">
      <p:bgPr>
        <a:blipFill dpi="0" rotWithShape="1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99" r:id="rId1"/>
    <p:sldLayoutId id="2147483700" r:id="rId2"/>
    <p:sldLayoutId id="2147483701" r:id="rId3"/>
    <p:sldLayoutId id="2147483702" r:id="rId4"/>
    <p:sldLayoutId id="2147483703" r:id="rId5"/>
    <p:sldLayoutId id="2147483704" r:id="rId6"/>
    <p:sldLayoutId id="2147483705" r:id="rId7"/>
    <p:sldLayoutId id="2147483706" r:id="rId8"/>
    <p:sldLayoutId id="2147483707" r:id="rId9"/>
    <p:sldLayoutId id="2147483708" r:id="rId10"/>
    <p:sldLayoutId id="2147483709" r:id="rId11"/>
  </p:sldLayoutIdLst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xStyles>
    <p:titleStyle>
      <a:lvl1pPr algn="l" rtl="0" fontAlgn="base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2pPr>
      <a:lvl3pPr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3pPr>
      <a:lvl4pPr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4pPr>
      <a:lvl5pPr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9pPr>
    </p:titleStyle>
    <p:bodyStyle>
      <a:lvl1pPr marL="228600" indent="-228600" algn="l" rtl="0" fontAlgn="base">
        <a:lnSpc>
          <a:spcPct val="90000"/>
        </a:lnSpc>
        <a:spcBef>
          <a:spcPts val="1000"/>
        </a:spcBef>
        <a:spcAft>
          <a:spcPct val="0"/>
        </a:spcAft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auto">
      <p:bgPr>
        <a:blipFill dpi="0" rotWithShape="1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710" r:id="rId1"/>
    <p:sldLayoutId id="2147483711" r:id="rId2"/>
    <p:sldLayoutId id="2147483712" r:id="rId3"/>
    <p:sldLayoutId id="2147483713" r:id="rId4"/>
    <p:sldLayoutId id="2147483714" r:id="rId5"/>
    <p:sldLayoutId id="2147483715" r:id="rId6"/>
    <p:sldLayoutId id="2147483716" r:id="rId7"/>
    <p:sldLayoutId id="2147483717" r:id="rId8"/>
    <p:sldLayoutId id="2147483718" r:id="rId9"/>
    <p:sldLayoutId id="2147483719" r:id="rId10"/>
    <p:sldLayoutId id="2147483720" r:id="rId11"/>
  </p:sldLayoutIdLst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xStyles>
    <p:titleStyle>
      <a:lvl1pPr algn="l" rtl="0" fontAlgn="base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2pPr>
      <a:lvl3pPr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3pPr>
      <a:lvl4pPr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4pPr>
      <a:lvl5pPr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9pPr>
    </p:titleStyle>
    <p:bodyStyle>
      <a:lvl1pPr marL="228600" indent="-228600" algn="l" rtl="0" fontAlgn="base">
        <a:lnSpc>
          <a:spcPct val="90000"/>
        </a:lnSpc>
        <a:spcBef>
          <a:spcPts val="1000"/>
        </a:spcBef>
        <a:spcAft>
          <a:spcPct val="0"/>
        </a:spcAft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auto">
      <p:bgPr>
        <a:blipFill dpi="0" rotWithShape="1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xStyles>
    <p:titleStyle>
      <a:lvl1pPr algn="l" rtl="0" fontAlgn="base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2pPr>
      <a:lvl3pPr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3pPr>
      <a:lvl4pPr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4pPr>
      <a:lvl5pPr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9pPr>
    </p:titleStyle>
    <p:bodyStyle>
      <a:lvl1pPr marL="228600" indent="-228600" algn="l" rtl="0" fontAlgn="base">
        <a:lnSpc>
          <a:spcPct val="90000"/>
        </a:lnSpc>
        <a:spcBef>
          <a:spcPts val="1000"/>
        </a:spcBef>
        <a:spcAft>
          <a:spcPct val="0"/>
        </a:spcAft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auto">
      <p:bgPr>
        <a:blipFill dpi="0" rotWithShape="1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732" r:id="rId1"/>
    <p:sldLayoutId id="2147483733" r:id="rId2"/>
    <p:sldLayoutId id="2147483734" r:id="rId3"/>
    <p:sldLayoutId id="2147483735" r:id="rId4"/>
    <p:sldLayoutId id="2147483736" r:id="rId5"/>
    <p:sldLayoutId id="2147483737" r:id="rId6"/>
    <p:sldLayoutId id="2147483738" r:id="rId7"/>
    <p:sldLayoutId id="2147483739" r:id="rId8"/>
    <p:sldLayoutId id="2147483740" r:id="rId9"/>
    <p:sldLayoutId id="2147483741" r:id="rId10"/>
    <p:sldLayoutId id="2147483742" r:id="rId11"/>
  </p:sldLayoutIdLst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xStyles>
    <p:titleStyle>
      <a:lvl1pPr algn="l" rtl="0" fontAlgn="base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2pPr>
      <a:lvl3pPr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3pPr>
      <a:lvl4pPr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4pPr>
      <a:lvl5pPr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9pPr>
    </p:titleStyle>
    <p:bodyStyle>
      <a:lvl1pPr marL="228600" indent="-228600" algn="l" rtl="0" fontAlgn="base">
        <a:lnSpc>
          <a:spcPct val="90000"/>
        </a:lnSpc>
        <a:spcBef>
          <a:spcPts val="1000"/>
        </a:spcBef>
        <a:spcAft>
          <a:spcPct val="0"/>
        </a:spcAft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auto">
      <p:bgPr>
        <a:blipFill dpi="0" rotWithShape="1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743" r:id="rId1"/>
    <p:sldLayoutId id="2147483744" r:id="rId2"/>
    <p:sldLayoutId id="2147483745" r:id="rId3"/>
    <p:sldLayoutId id="2147483746" r:id="rId4"/>
    <p:sldLayoutId id="2147483747" r:id="rId5"/>
    <p:sldLayoutId id="2147483748" r:id="rId6"/>
    <p:sldLayoutId id="2147483749" r:id="rId7"/>
    <p:sldLayoutId id="2147483750" r:id="rId8"/>
    <p:sldLayoutId id="2147483751" r:id="rId9"/>
    <p:sldLayoutId id="2147483752" r:id="rId10"/>
    <p:sldLayoutId id="2147483753" r:id="rId11"/>
  </p:sldLayoutIdLst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xStyles>
    <p:titleStyle>
      <a:lvl1pPr algn="l" rtl="0" fontAlgn="base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2pPr>
      <a:lvl3pPr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3pPr>
      <a:lvl4pPr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4pPr>
      <a:lvl5pPr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9pPr>
    </p:titleStyle>
    <p:bodyStyle>
      <a:lvl1pPr marL="228600" indent="-228600" algn="l" rtl="0" fontAlgn="base">
        <a:lnSpc>
          <a:spcPct val="90000"/>
        </a:lnSpc>
        <a:spcBef>
          <a:spcPts val="1000"/>
        </a:spcBef>
        <a:spcAft>
          <a:spcPct val="0"/>
        </a:spcAft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auto">
      <p:bgPr>
        <a:blipFill dpi="0" rotWithShape="1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754" r:id="rId1"/>
    <p:sldLayoutId id="2147483755" r:id="rId2"/>
    <p:sldLayoutId id="2147483756" r:id="rId3"/>
    <p:sldLayoutId id="2147483757" r:id="rId4"/>
    <p:sldLayoutId id="2147483758" r:id="rId5"/>
    <p:sldLayoutId id="2147483759" r:id="rId6"/>
    <p:sldLayoutId id="2147483760" r:id="rId7"/>
    <p:sldLayoutId id="2147483761" r:id="rId8"/>
    <p:sldLayoutId id="2147483762" r:id="rId9"/>
    <p:sldLayoutId id="2147483763" r:id="rId10"/>
    <p:sldLayoutId id="2147483764" r:id="rId11"/>
  </p:sldLayoutIdLst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xStyles>
    <p:titleStyle>
      <a:lvl1pPr algn="l" rtl="0" fontAlgn="base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2pPr>
      <a:lvl3pPr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3pPr>
      <a:lvl4pPr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4pPr>
      <a:lvl5pPr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9pPr>
    </p:titleStyle>
    <p:bodyStyle>
      <a:lvl1pPr marL="228600" indent="-228600" algn="l" rtl="0" fontAlgn="base">
        <a:lnSpc>
          <a:spcPct val="90000"/>
        </a:lnSpc>
        <a:spcBef>
          <a:spcPts val="1000"/>
        </a:spcBef>
        <a:spcAft>
          <a:spcPct val="0"/>
        </a:spcAft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9.xml"/><Relationship Id="rId4" Type="http://schemas.microsoft.com/office/2007/relationships/hdphoto" Target="../media/hdphoto1.wdp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9.xml"/><Relationship Id="rId4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0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5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7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2.xml"/><Relationship Id="rId4" Type="http://schemas.openxmlformats.org/officeDocument/2006/relationships/image" Target="../media/image1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58738" y="-57150"/>
            <a:ext cx="12661901" cy="7051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315" name="Rectangle: Single Corner Rounded 1"/>
          <p:cNvSpPr>
            <a:spLocks noChangeArrowheads="1"/>
          </p:cNvSpPr>
          <p:nvPr/>
        </p:nvSpPr>
        <p:spPr bwMode="auto">
          <a:xfrm rot="10800000" flipV="1">
            <a:off x="86574" y="64457"/>
            <a:ext cx="12190413" cy="5664503"/>
          </a:xfrm>
          <a:custGeom>
            <a:avLst/>
            <a:gdLst>
              <a:gd name="T0" fmla="*/ 0 w 12191999"/>
              <a:gd name="T1" fmla="*/ 0 h 5816453"/>
              <a:gd name="T2" fmla="*/ 10317822 w 12191999"/>
              <a:gd name="T3" fmla="*/ 0 h 5816453"/>
              <a:gd name="T4" fmla="*/ 10317822 w 12191999"/>
              <a:gd name="T5" fmla="*/ 0 h 5816453"/>
              <a:gd name="T6" fmla="*/ 12192000 w 12191999"/>
              <a:gd name="T7" fmla="*/ 1874177 h 5816453"/>
              <a:gd name="T8" fmla="*/ 12191999 w 12191999"/>
              <a:gd name="T9" fmla="*/ 1874177 h 5816453"/>
              <a:gd name="T10" fmla="*/ 12191999 w 12191999"/>
              <a:gd name="T11" fmla="*/ 5816453 h 5816453"/>
              <a:gd name="T12" fmla="*/ 0 w 12191999"/>
              <a:gd name="T13" fmla="*/ 5816453 h 581645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2191999" h="5816453">
                <a:moveTo>
                  <a:pt x="0" y="0"/>
                </a:moveTo>
                <a:lnTo>
                  <a:pt x="10317822" y="0"/>
                </a:lnTo>
                <a:cubicBezTo>
                  <a:pt x="11352901" y="0"/>
                  <a:pt x="12192000" y="839097"/>
                  <a:pt x="12192000" y="1874177"/>
                </a:cubicBezTo>
                <a:cubicBezTo>
                  <a:pt x="12192000" y="1874177"/>
                  <a:pt x="12191999" y="1874177"/>
                  <a:pt x="12191999" y="1874177"/>
                </a:cubicBezTo>
                <a:lnTo>
                  <a:pt x="12191999" y="5816453"/>
                </a:lnTo>
                <a:lnTo>
                  <a:pt x="0" y="5816453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 cap="flat" cmpd="sng">
                <a:solidFill>
                  <a:srgbClr val="2F528F"/>
                </a:solidFill>
                <a:prstDash val="solid"/>
                <a:miter lim="1220703"/>
                <a:headEnd/>
                <a:tailEnd/>
              </a14:hiddenLine>
            </a:ext>
          </a:extLst>
        </p:spPr>
        <p:txBody>
          <a:bodyPr anchor="ctr"/>
          <a:lstStyle/>
          <a:p>
            <a:pPr algn="ctr"/>
            <a:endParaRPr lang="en-US" altLang="en-US">
              <a:solidFill>
                <a:srgbClr val="FFFFFF"/>
              </a:solidFill>
            </a:endParaRPr>
          </a:p>
        </p:txBody>
      </p:sp>
      <p:pic>
        <p:nvPicPr>
          <p:cNvPr id="13316" name="Picture Placeholder 4"/>
          <p:cNvPicPr preferRelativeResize="0">
            <a:picLocks noGrp="1" noChangeAspect="1" noEditPoints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75" r="4175"/>
          <a:stretch>
            <a:fillRect/>
          </a:stretch>
        </p:blipFill>
        <p:spPr bwMode="auto">
          <a:xfrm>
            <a:off x="4431129" y="434699"/>
            <a:ext cx="7656096" cy="5035941"/>
          </a:xfrm>
          <a:prstGeom prst="rect">
            <a:avLst/>
          </a:prstGeom>
          <a:solidFill>
            <a:srgbClr val="D8D8D8">
              <a:alpha val="49609"/>
            </a:srgb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318" name="Rectangle: Rounded Corners 9"/>
          <p:cNvSpPr>
            <a:spLocks noChangeArrowheads="1"/>
          </p:cNvSpPr>
          <p:nvPr/>
        </p:nvSpPr>
        <p:spPr bwMode="auto">
          <a:xfrm>
            <a:off x="499903" y="3787777"/>
            <a:ext cx="3517900" cy="530225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12700" cap="flat" cmpd="sng">
            <a:solidFill>
              <a:srgbClr val="8E5A6D"/>
            </a:solidFill>
            <a:prstDash val="solid"/>
            <a:miter lim="1220703"/>
            <a:headEnd/>
            <a:tailEnd/>
          </a:ln>
        </p:spPr>
        <p:txBody>
          <a:bodyPr anchor="ctr"/>
          <a:lstStyle/>
          <a:p>
            <a:pPr algn="ctr"/>
            <a:r>
              <a:rPr lang="en-US" altLang="en-US" sz="2800" b="1" dirty="0" smtClean="0">
                <a:latin typeface="Alexandria" pitchFamily="2" charset="-78"/>
              </a:rPr>
              <a:t>Introduction</a:t>
            </a:r>
            <a:endParaRPr lang="en-US" altLang="en-US" sz="2800" b="1" dirty="0">
              <a:latin typeface="Alexandria" pitchFamily="2" charset="-78"/>
            </a:endParaRPr>
          </a:p>
        </p:txBody>
      </p:sp>
      <p:sp>
        <p:nvSpPr>
          <p:cNvPr id="13319" name="TextBox 10"/>
          <p:cNvSpPr txBox="1">
            <a:spLocks noChangeArrowheads="1"/>
          </p:cNvSpPr>
          <p:nvPr/>
        </p:nvSpPr>
        <p:spPr bwMode="auto">
          <a:xfrm>
            <a:off x="1547852" y="4433260"/>
            <a:ext cx="1274708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en-US" altLang="en-US" sz="2000" b="1" dirty="0" smtClean="0">
                <a:latin typeface="Alexandria" pitchFamily="2" charset="-78"/>
              </a:rPr>
              <a:t>PMG </a:t>
            </a:r>
            <a:r>
              <a:rPr lang="en-US" altLang="en-US" sz="2000" b="1" dirty="0" smtClean="0">
                <a:latin typeface="Alexandria" pitchFamily="2" charset="-78"/>
              </a:rPr>
              <a:t>421</a:t>
            </a:r>
            <a:endParaRPr lang="en-US" altLang="en-US" sz="2000" b="1" dirty="0">
              <a:latin typeface="Alexandria" pitchFamily="2" charset="-78"/>
            </a:endParaRPr>
          </a:p>
        </p:txBody>
      </p:sp>
      <p:sp>
        <p:nvSpPr>
          <p:cNvPr id="13320" name="TextBox 11"/>
          <p:cNvSpPr txBox="1">
            <a:spLocks noChangeArrowheads="1"/>
          </p:cNvSpPr>
          <p:nvPr/>
        </p:nvSpPr>
        <p:spPr bwMode="auto">
          <a:xfrm>
            <a:off x="458788" y="6229678"/>
            <a:ext cx="4886325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en-US" altLang="en-US" sz="2800" b="1" dirty="0">
                <a:solidFill>
                  <a:srgbClr val="00B0F0"/>
                </a:solidFill>
                <a:latin typeface="Alexandria" pitchFamily="2" charset="-78"/>
              </a:rPr>
              <a:t>Dr. </a:t>
            </a:r>
            <a:r>
              <a:rPr lang="en-US" altLang="en-US" sz="2800" b="1" dirty="0" smtClean="0">
                <a:solidFill>
                  <a:srgbClr val="00B0F0"/>
                </a:solidFill>
                <a:latin typeface="Alexandria" pitchFamily="2" charset="-78"/>
              </a:rPr>
              <a:t>Mohammed Mustafa</a:t>
            </a:r>
            <a:endParaRPr lang="en-US" altLang="en-US" sz="2800" b="1" dirty="0">
              <a:solidFill>
                <a:srgbClr val="00B0F0"/>
              </a:solidFill>
              <a:latin typeface="Alexandria" pitchFamily="2" charset="-78"/>
            </a:endParaRPr>
          </a:p>
        </p:txBody>
      </p:sp>
      <p:sp>
        <p:nvSpPr>
          <p:cNvPr id="13321" name="TextBox 12"/>
          <p:cNvSpPr txBox="1">
            <a:spLocks noChangeArrowheads="1"/>
          </p:cNvSpPr>
          <p:nvPr/>
        </p:nvSpPr>
        <p:spPr bwMode="auto">
          <a:xfrm>
            <a:off x="458788" y="5827510"/>
            <a:ext cx="4886325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en-US" altLang="en-US" sz="2400" dirty="0">
                <a:solidFill>
                  <a:srgbClr val="00B0F0"/>
                </a:solidFill>
                <a:latin typeface="Alexandria" pitchFamily="2" charset="-78"/>
              </a:rPr>
              <a:t>Prepared by</a:t>
            </a:r>
          </a:p>
        </p:txBody>
      </p:sp>
      <p:sp>
        <p:nvSpPr>
          <p:cNvPr id="13322" name="TextBox 2"/>
          <p:cNvSpPr txBox="1">
            <a:spLocks noChangeArrowheads="1"/>
          </p:cNvSpPr>
          <p:nvPr/>
        </p:nvSpPr>
        <p:spPr bwMode="auto">
          <a:xfrm>
            <a:off x="9263063" y="6291263"/>
            <a:ext cx="2616200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en-US" altLang="en-US" sz="2000" b="1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13317" name="TextBox 8"/>
          <p:cNvSpPr txBox="1">
            <a:spLocks noChangeArrowheads="1"/>
          </p:cNvSpPr>
          <p:nvPr/>
        </p:nvSpPr>
        <p:spPr bwMode="auto">
          <a:xfrm>
            <a:off x="86576" y="1333417"/>
            <a:ext cx="4197260" cy="19389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/>
          <a:p>
            <a:pPr algn="ctr"/>
            <a:r>
              <a:rPr lang="en-US" altLang="en-US" sz="4000" b="1" dirty="0" smtClean="0">
                <a:solidFill>
                  <a:srgbClr val="00B0F0"/>
                </a:solidFill>
                <a:latin typeface="Alexandria" pitchFamily="2" charset="-78"/>
              </a:rPr>
              <a:t>Organizational </a:t>
            </a:r>
          </a:p>
          <a:p>
            <a:pPr algn="ctr"/>
            <a:r>
              <a:rPr lang="en-US" altLang="en-US" sz="4000" b="1" dirty="0" smtClean="0">
                <a:solidFill>
                  <a:srgbClr val="00B0F0"/>
                </a:solidFill>
                <a:latin typeface="Alexandria" pitchFamily="2" charset="-78"/>
              </a:rPr>
              <a:t>Behavior And </a:t>
            </a:r>
          </a:p>
          <a:p>
            <a:pPr algn="ctr"/>
            <a:r>
              <a:rPr lang="en-US" altLang="en-US" sz="4000" b="1" dirty="0" smtClean="0">
                <a:solidFill>
                  <a:srgbClr val="00B0F0"/>
                </a:solidFill>
                <a:latin typeface="Alexandria" pitchFamily="2" charset="-78"/>
              </a:rPr>
              <a:t>Projects</a:t>
            </a:r>
            <a:endParaRPr lang="en-US" altLang="en-US" sz="4000" b="1" dirty="0">
              <a:solidFill>
                <a:srgbClr val="00B0F0"/>
              </a:solidFill>
              <a:latin typeface="Alexandria" pitchFamily="2" charset="-78"/>
            </a:endParaRPr>
          </a:p>
        </p:txBody>
      </p:sp>
      <p:pic>
        <p:nvPicPr>
          <p:cNvPr id="13323" name="Graphic 2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6" b="25429"/>
          <a:stretch>
            <a:fillRect/>
          </a:stretch>
        </p:blipFill>
        <p:spPr bwMode="auto">
          <a:xfrm>
            <a:off x="9575076" y="84864"/>
            <a:ext cx="2695031" cy="1076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 noEditPoints="1" noChangeArrowheads="1"/>
          </p:cNvSpPr>
          <p:nvPr/>
        </p:nvSpPr>
        <p:spPr bwMode="auto">
          <a:xfrm>
            <a:off x="10207626" y="5722939"/>
            <a:ext cx="328613" cy="187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fld id="{CD206A79-136A-4C3C-9503-8266C905C3AE}" type="slidenum">
              <a:rPr lang="en-US" altLang="en-US" sz="1200">
                <a:solidFill>
                  <a:schemeClr val="bg1"/>
                </a:solidFill>
                <a:latin typeface="Segoe UI Semibold" panose="020B0702040204020203" pitchFamily="34" charset="0"/>
              </a:rPr>
              <a:pPr algn="ctr" eaLnBrk="1" hangingPunct="1">
                <a:spcBef>
                  <a:spcPct val="0"/>
                </a:spcBef>
                <a:buFontTx/>
                <a:buNone/>
              </a:pPr>
              <a:t>2</a:t>
            </a:fld>
            <a:endParaRPr lang="en-US" altLang="en-US" sz="1200">
              <a:solidFill>
                <a:schemeClr val="bg1"/>
              </a:solidFill>
              <a:latin typeface="Segoe UI Semibold" panose="020B0702040204020203" pitchFamily="34" charset="0"/>
            </a:endParaRPr>
          </a:p>
        </p:txBody>
      </p:sp>
      <p:sp>
        <p:nvSpPr>
          <p:cNvPr id="5" name="Oval 5"/>
          <p:cNvSpPr>
            <a:spLocks noChangeArrowheads="1"/>
          </p:cNvSpPr>
          <p:nvPr/>
        </p:nvSpPr>
        <p:spPr bwMode="auto">
          <a:xfrm>
            <a:off x="1704976" y="1563689"/>
            <a:ext cx="1262063" cy="1260475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en-US" altLang="en-US" sz="1200">
              <a:solidFill>
                <a:srgbClr val="FFFFFF"/>
              </a:solidFill>
            </a:endParaRPr>
          </a:p>
        </p:txBody>
      </p:sp>
      <p:sp>
        <p:nvSpPr>
          <p:cNvPr id="8" name="TextBox 8"/>
          <p:cNvSpPr txBox="1">
            <a:spLocks noChangeArrowheads="1"/>
          </p:cNvSpPr>
          <p:nvPr/>
        </p:nvSpPr>
        <p:spPr bwMode="auto">
          <a:xfrm>
            <a:off x="426484" y="397728"/>
            <a:ext cx="1723254" cy="461665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2400" b="1" dirty="0">
                <a:ln w="0"/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lexandria Medium" pitchFamily="2" charset="-78"/>
                <a:cs typeface="Alexandria Medium" pitchFamily="2" charset="-78"/>
              </a:rPr>
              <a:t>My Profile</a:t>
            </a:r>
          </a:p>
        </p:txBody>
      </p:sp>
      <p:grpSp>
        <p:nvGrpSpPr>
          <p:cNvPr id="12" name="Group 11"/>
          <p:cNvGrpSpPr/>
          <p:nvPr/>
        </p:nvGrpSpPr>
        <p:grpSpPr>
          <a:xfrm>
            <a:off x="2442754" y="748854"/>
            <a:ext cx="8773635" cy="5599695"/>
            <a:chOff x="1842523" y="940096"/>
            <a:chExt cx="8525440" cy="5511120"/>
          </a:xfrm>
        </p:grpSpPr>
        <p:sp>
          <p:nvSpPr>
            <p:cNvPr id="3" name="Textfeld 10"/>
            <p:cNvSpPr txBox="1">
              <a:spLocks noChangeArrowheads="1"/>
            </p:cNvSpPr>
            <p:nvPr/>
          </p:nvSpPr>
          <p:spPr bwMode="auto">
            <a:xfrm>
              <a:off x="6035675" y="970587"/>
              <a:ext cx="4332288" cy="3000821"/>
            </a:xfrm>
            <a:prstGeom prst="rect">
              <a:avLst/>
            </a:prstGeom>
            <a:ln/>
            <a:extLst/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>
              <a:spAutoFit/>
            </a:bodyPr>
            <a:lstStyle/>
            <a:p>
              <a:pPr>
                <a:lnSpc>
                  <a:spcPct val="150000"/>
                </a:lnSpc>
                <a:buClr>
                  <a:srgbClr val="000000"/>
                </a:buClr>
                <a:defRPr/>
              </a:pPr>
              <a:r>
                <a:rPr lang="en-US" altLang="en-US" sz="1400" b="1" u="sng" dirty="0">
                  <a:solidFill>
                    <a:srgbClr val="0070C0"/>
                  </a:solidFill>
                  <a:latin typeface="Century Gothic" panose="020B0502020202020204" pitchFamily="34" charset="0"/>
                  <a:cs typeface="Calibri" panose="020F0502020204030204" pitchFamily="34" charset="0"/>
                </a:rPr>
                <a:t>Experience</a:t>
              </a:r>
              <a:r>
                <a:rPr lang="en-US" altLang="en-US" sz="1400" b="1" dirty="0">
                  <a:solidFill>
                    <a:srgbClr val="0070C0"/>
                  </a:solidFill>
                  <a:latin typeface="Century Gothic" panose="020B0502020202020204" pitchFamily="34" charset="0"/>
                  <a:cs typeface="Calibri" panose="020F0502020204030204" pitchFamily="34" charset="0"/>
                </a:rPr>
                <a:t>:</a:t>
              </a:r>
            </a:p>
            <a:p>
              <a:pPr>
                <a:buClr>
                  <a:srgbClr val="000000"/>
                </a:buClr>
                <a:defRPr/>
              </a:pPr>
              <a:r>
                <a:rPr lang="en-US" altLang="en-US" sz="1200" b="1" u="sng" dirty="0">
                  <a:solidFill>
                    <a:schemeClr val="accent2"/>
                  </a:solidFill>
                  <a:latin typeface="Century Gothic" panose="020B0502020202020204" pitchFamily="34" charset="0"/>
                  <a:cs typeface="Calibri" panose="020F0502020204030204" pitchFamily="34" charset="0"/>
                </a:rPr>
                <a:t>Academic: </a:t>
              </a:r>
            </a:p>
            <a:p>
              <a:pPr marL="171446" indent="-171446">
                <a:buClr>
                  <a:srgbClr val="000000"/>
                </a:buClr>
                <a:buFont typeface="Courier New" panose="02070309020205020404" pitchFamily="49" charset="0"/>
                <a:buChar char="o"/>
                <a:defRPr/>
              </a:pPr>
              <a:r>
                <a:rPr lang="en-US" altLang="en-US" sz="1200" b="1" dirty="0" smtClean="0">
                  <a:latin typeface="Century Gothic" panose="020B0502020202020204" pitchFamily="34" charset="0"/>
                  <a:cs typeface="Calibri" panose="020F0502020204030204" pitchFamily="34" charset="0"/>
                </a:rPr>
                <a:t>Assistant Professor, </a:t>
              </a:r>
              <a:r>
                <a:rPr lang="en-US" altLang="en-US" sz="1200" b="1" dirty="0" err="1" smtClean="0">
                  <a:latin typeface="Century Gothic" panose="020B0502020202020204" pitchFamily="34" charset="0"/>
                  <a:cs typeface="Calibri" panose="020F0502020204030204" pitchFamily="34" charset="0"/>
                </a:rPr>
                <a:t>Midocean</a:t>
              </a:r>
              <a:r>
                <a:rPr lang="en-US" altLang="en-US" sz="1200" b="1" dirty="0" smtClean="0">
                  <a:latin typeface="Century Gothic" panose="020B0502020202020204" pitchFamily="34" charset="0"/>
                  <a:cs typeface="Calibri" panose="020F0502020204030204" pitchFamily="34" charset="0"/>
                </a:rPr>
                <a:t> University (2024)</a:t>
              </a:r>
            </a:p>
            <a:p>
              <a:pPr marL="171446" indent="-171446">
                <a:buClr>
                  <a:srgbClr val="000000"/>
                </a:buClr>
                <a:buFont typeface="Courier New" panose="02070309020205020404" pitchFamily="49" charset="0"/>
                <a:buChar char="o"/>
                <a:defRPr/>
              </a:pPr>
              <a:r>
                <a:rPr lang="en-US" altLang="en-US" sz="1200" b="1" dirty="0" smtClean="0">
                  <a:latin typeface="Century Gothic" panose="020B0502020202020204" pitchFamily="34" charset="0"/>
                  <a:cs typeface="Calibri" panose="020F0502020204030204" pitchFamily="34" charset="0"/>
                </a:rPr>
                <a:t>Assistant </a:t>
              </a:r>
              <a:r>
                <a:rPr lang="en-US" altLang="en-US" sz="1200" b="1" dirty="0">
                  <a:latin typeface="Century Gothic" panose="020B0502020202020204" pitchFamily="34" charset="0"/>
                  <a:cs typeface="Calibri" panose="020F0502020204030204" pitchFamily="34" charset="0"/>
                </a:rPr>
                <a:t>Professor, Sudan University, Khartoum University and others</a:t>
              </a:r>
            </a:p>
            <a:p>
              <a:pPr marL="171446" indent="-171446">
                <a:buClr>
                  <a:srgbClr val="000000"/>
                </a:buClr>
                <a:buFont typeface="Courier New" panose="02070309020205020404" pitchFamily="49" charset="0"/>
                <a:buChar char="o"/>
                <a:defRPr/>
              </a:pPr>
              <a:r>
                <a:rPr lang="en-US" altLang="en-US" sz="1200" b="1" dirty="0">
                  <a:latin typeface="Century Gothic" panose="020B0502020202020204" pitchFamily="34" charset="0"/>
                  <a:cs typeface="Calibri" panose="020F0502020204030204" pitchFamily="34" charset="0"/>
                </a:rPr>
                <a:t>Lecturer, Sudan university (2011-2019)</a:t>
              </a:r>
            </a:p>
            <a:p>
              <a:pPr marL="171446" indent="-171446">
                <a:buClr>
                  <a:srgbClr val="000000"/>
                </a:buClr>
                <a:buFont typeface="Courier New" panose="02070309020205020404" pitchFamily="49" charset="0"/>
                <a:buChar char="o"/>
                <a:defRPr/>
              </a:pPr>
              <a:r>
                <a:rPr lang="en-US" altLang="en-US" sz="1200" b="1" dirty="0">
                  <a:latin typeface="Century Gothic" panose="020B0502020202020204" pitchFamily="34" charset="0"/>
                  <a:cs typeface="Calibri" panose="020F0502020204030204" pitchFamily="34" charset="0"/>
                </a:rPr>
                <a:t>Reviewer for local and international journals </a:t>
              </a:r>
            </a:p>
            <a:p>
              <a:pPr>
                <a:lnSpc>
                  <a:spcPct val="200000"/>
                </a:lnSpc>
                <a:buClr>
                  <a:srgbClr val="000000"/>
                </a:buClr>
                <a:defRPr/>
              </a:pPr>
              <a:r>
                <a:rPr lang="en-US" altLang="en-US" sz="1200" b="1" u="sng" dirty="0">
                  <a:solidFill>
                    <a:schemeClr val="accent2"/>
                  </a:solidFill>
                  <a:latin typeface="Century Gothic" panose="020B0502020202020204" pitchFamily="34" charset="0"/>
                  <a:cs typeface="Calibri" panose="020F0502020204030204" pitchFamily="34" charset="0"/>
                </a:rPr>
                <a:t>Administrative: </a:t>
              </a:r>
            </a:p>
            <a:p>
              <a:pPr marL="171446" indent="-171446">
                <a:buClr>
                  <a:srgbClr val="000000"/>
                </a:buClr>
                <a:buFont typeface="Courier New" panose="02070309020205020404" pitchFamily="49" charset="0"/>
                <a:buChar char="o"/>
                <a:defRPr/>
              </a:pPr>
              <a:r>
                <a:rPr lang="en-US" altLang="en-US" sz="1200" b="1" dirty="0">
                  <a:latin typeface="Century Gothic" panose="020B0502020202020204" pitchFamily="34" charset="0"/>
                  <a:cs typeface="Calibri" panose="020F0502020204030204" pitchFamily="34" charset="0"/>
                </a:rPr>
                <a:t>Dean of College of Business Studies up to date</a:t>
              </a:r>
            </a:p>
            <a:p>
              <a:pPr marL="171446" indent="-171446">
                <a:buClr>
                  <a:srgbClr val="000000"/>
                </a:buClr>
                <a:buFont typeface="Courier New" panose="02070309020205020404" pitchFamily="49" charset="0"/>
                <a:buChar char="o"/>
                <a:defRPr/>
              </a:pPr>
              <a:r>
                <a:rPr lang="en-US" altLang="en-US" sz="1200" b="1" dirty="0">
                  <a:latin typeface="Century Gothic" panose="020B0502020202020204" pitchFamily="34" charset="0"/>
                  <a:cs typeface="Calibri" panose="020F0502020204030204" pitchFamily="34" charset="0"/>
                </a:rPr>
                <a:t>Head of Department (2012-2014)</a:t>
              </a:r>
            </a:p>
            <a:p>
              <a:pPr marL="171446" indent="-171446">
                <a:buClr>
                  <a:srgbClr val="000000"/>
                </a:buClr>
                <a:buFont typeface="Courier New" panose="02070309020205020404" pitchFamily="49" charset="0"/>
                <a:buChar char="o"/>
                <a:defRPr/>
              </a:pPr>
              <a:r>
                <a:rPr lang="en-US" altLang="en-US" sz="1200" b="1" dirty="0">
                  <a:latin typeface="Century Gothic" panose="020B0502020202020204" pitchFamily="34" charset="0"/>
                  <a:cs typeface="Calibri" panose="020F0502020204030204" pitchFamily="34" charset="0"/>
                </a:rPr>
                <a:t>Coordinator of distance learning</a:t>
              </a:r>
            </a:p>
            <a:p>
              <a:pPr marL="171446" indent="-171446">
                <a:buClr>
                  <a:srgbClr val="000000"/>
                </a:buClr>
                <a:buFont typeface="Courier New" panose="02070309020205020404" pitchFamily="49" charset="0"/>
                <a:buChar char="o"/>
                <a:defRPr/>
              </a:pPr>
              <a:r>
                <a:rPr lang="en-US" altLang="en-US" sz="1200" b="1" dirty="0">
                  <a:latin typeface="Century Gothic" panose="020B0502020202020204" pitchFamily="34" charset="0"/>
                  <a:cs typeface="Calibri" panose="020F0502020204030204" pitchFamily="34" charset="0"/>
                </a:rPr>
                <a:t>Member  of Economic committee in Ministry of Higher Education</a:t>
              </a:r>
            </a:p>
            <a:p>
              <a:pPr marL="171446" indent="-171446">
                <a:buClr>
                  <a:srgbClr val="000000"/>
                </a:buClr>
                <a:buFont typeface="Courier New" panose="02070309020205020404" pitchFamily="49" charset="0"/>
                <a:buChar char="o"/>
                <a:defRPr/>
              </a:pPr>
              <a:r>
                <a:rPr lang="en-US" altLang="en-US" sz="1200" b="1" dirty="0">
                  <a:latin typeface="Century Gothic" panose="020B0502020202020204" pitchFamily="34" charset="0"/>
                  <a:cs typeface="Calibri" panose="020F0502020204030204" pitchFamily="34" charset="0"/>
                </a:rPr>
                <a:t>Senate member of Sudan University for 5 years </a:t>
              </a:r>
            </a:p>
          </p:txBody>
        </p:sp>
        <p:sp>
          <p:nvSpPr>
            <p:cNvPr id="6" name="Textfeld 10"/>
            <p:cNvSpPr txBox="1">
              <a:spLocks noChangeArrowheads="1"/>
            </p:cNvSpPr>
            <p:nvPr/>
          </p:nvSpPr>
          <p:spPr bwMode="auto">
            <a:xfrm>
              <a:off x="1843181" y="2291360"/>
              <a:ext cx="3908425" cy="2677656"/>
            </a:xfrm>
            <a:prstGeom prst="rect">
              <a:avLst/>
            </a:prstGeom>
            <a:ln/>
            <a:extLst/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>
              <a:spAutoFit/>
            </a:bodyPr>
            <a:lstStyle/>
            <a:p>
              <a:pPr>
                <a:lnSpc>
                  <a:spcPct val="150000"/>
                </a:lnSpc>
                <a:buClr>
                  <a:srgbClr val="000000"/>
                </a:buClr>
                <a:defRPr/>
              </a:pPr>
              <a:r>
                <a:rPr lang="en-US" altLang="en-US" sz="1400" b="1" u="sng" dirty="0">
                  <a:solidFill>
                    <a:srgbClr val="0070C0"/>
                  </a:solidFill>
                  <a:latin typeface="Century Gothic" panose="020B0502020202020204" pitchFamily="34" charset="0"/>
                  <a:cs typeface="Calibri" panose="020F0502020204030204" pitchFamily="34" charset="0"/>
                </a:rPr>
                <a:t>Education:</a:t>
              </a:r>
            </a:p>
            <a:p>
              <a:pPr marL="171446" indent="-171446">
                <a:lnSpc>
                  <a:spcPct val="150000"/>
                </a:lnSpc>
                <a:buClr>
                  <a:srgbClr val="000000"/>
                </a:buClr>
                <a:buFont typeface="Courier New" panose="02070309020205020404" pitchFamily="49" charset="0"/>
                <a:buChar char="o"/>
                <a:defRPr/>
              </a:pPr>
              <a:r>
                <a:rPr lang="en-US" altLang="en-US" sz="1200" b="1" i="1" dirty="0">
                  <a:latin typeface="Century Gothic" panose="020B0502020202020204" pitchFamily="34" charset="0"/>
                  <a:cs typeface="Calibri" panose="020F0502020204030204" pitchFamily="34" charset="0"/>
                </a:rPr>
                <a:t>Ph.D. in Business, University of Malaya, Malaysia</a:t>
              </a:r>
            </a:p>
            <a:p>
              <a:pPr marL="171446" indent="-171446">
                <a:buClr>
                  <a:srgbClr val="000000"/>
                </a:buClr>
                <a:buFont typeface="Courier New" panose="02070309020205020404" pitchFamily="49" charset="0"/>
                <a:buChar char="o"/>
                <a:defRPr/>
              </a:pPr>
              <a:r>
                <a:rPr lang="en-US" altLang="en-US" sz="1200" b="1" i="1" dirty="0">
                  <a:latin typeface="Century Gothic" panose="020B0502020202020204" pitchFamily="34" charset="0"/>
                  <a:cs typeface="Calibri" panose="020F0502020204030204" pitchFamily="34" charset="0"/>
                </a:rPr>
                <a:t>M. Sc. in Business Administration, Sudan University, Sudan</a:t>
              </a:r>
            </a:p>
            <a:p>
              <a:pPr marL="171446" indent="-171446">
                <a:buClr>
                  <a:srgbClr val="000000"/>
                </a:buClr>
                <a:buFont typeface="Courier New" panose="02070309020205020404" pitchFamily="49" charset="0"/>
                <a:buChar char="o"/>
                <a:defRPr/>
              </a:pPr>
              <a:r>
                <a:rPr lang="en-US" altLang="en-US" sz="1200" b="1" i="1" dirty="0">
                  <a:latin typeface="Century Gothic" panose="020B0502020202020204" pitchFamily="34" charset="0"/>
                  <a:cs typeface="Calibri" panose="020F0502020204030204" pitchFamily="34" charset="0"/>
                </a:rPr>
                <a:t>B. Sc. in Commercial studies, Sudan University, Sudan</a:t>
              </a:r>
            </a:p>
            <a:p>
              <a:pPr>
                <a:lnSpc>
                  <a:spcPct val="150000"/>
                </a:lnSpc>
                <a:buClr>
                  <a:srgbClr val="000000"/>
                </a:buClr>
                <a:defRPr/>
              </a:pPr>
              <a:r>
                <a:rPr lang="en-US" altLang="en-US" sz="1400" b="1" u="sng" dirty="0">
                  <a:solidFill>
                    <a:srgbClr val="0070C0"/>
                  </a:solidFill>
                  <a:latin typeface="Century Gothic" panose="020B0502020202020204" pitchFamily="34" charset="0"/>
                  <a:cs typeface="Calibri" panose="020F0502020204030204" pitchFamily="34" charset="0"/>
                </a:rPr>
                <a:t>Certificates: </a:t>
              </a:r>
            </a:p>
            <a:p>
              <a:pPr marL="171446" indent="-171446">
                <a:buClr>
                  <a:srgbClr val="000000"/>
                </a:buClr>
                <a:buFont typeface="Courier New" panose="02070309020205020404" pitchFamily="49" charset="0"/>
                <a:buChar char="o"/>
                <a:defRPr/>
              </a:pPr>
              <a:r>
                <a:rPr lang="en-US" altLang="en-US" sz="1200" b="1" i="1" dirty="0">
                  <a:latin typeface="Century Gothic" panose="020B0502020202020204" pitchFamily="34" charset="0"/>
                  <a:cs typeface="Calibri" panose="020F0502020204030204" pitchFamily="34" charset="0"/>
                </a:rPr>
                <a:t>Office management</a:t>
              </a:r>
            </a:p>
            <a:p>
              <a:pPr marL="171446" indent="-171446">
                <a:buClr>
                  <a:srgbClr val="000000"/>
                </a:buClr>
                <a:buFont typeface="Courier New" panose="02070309020205020404" pitchFamily="49" charset="0"/>
                <a:buChar char="o"/>
                <a:defRPr/>
              </a:pPr>
              <a:r>
                <a:rPr lang="en-US" altLang="en-US" sz="1200" b="1" i="1" dirty="0">
                  <a:latin typeface="Century Gothic" panose="020B0502020202020204" pitchFamily="34" charset="0"/>
                  <a:cs typeface="Calibri" panose="020F0502020204030204" pitchFamily="34" charset="0"/>
                </a:rPr>
                <a:t>Total quality management</a:t>
              </a:r>
            </a:p>
            <a:p>
              <a:pPr marL="171446" indent="-171446">
                <a:buClr>
                  <a:srgbClr val="000000"/>
                </a:buClr>
                <a:buFont typeface="Courier New" panose="02070309020205020404" pitchFamily="49" charset="0"/>
                <a:buChar char="o"/>
                <a:defRPr/>
              </a:pPr>
              <a:r>
                <a:rPr lang="en-US" altLang="en-US" sz="1200" b="1" i="1" dirty="0">
                  <a:latin typeface="Century Gothic" panose="020B0502020202020204" pitchFamily="34" charset="0"/>
                  <a:cs typeface="Calibri" panose="020F0502020204030204" pitchFamily="34" charset="0"/>
                </a:rPr>
                <a:t>Erasmus program, Turkey</a:t>
              </a:r>
            </a:p>
            <a:p>
              <a:pPr marL="171446" indent="-171446">
                <a:buClr>
                  <a:srgbClr val="000000"/>
                </a:buClr>
                <a:buFont typeface="Courier New" panose="02070309020205020404" pitchFamily="49" charset="0"/>
                <a:buChar char="o"/>
                <a:defRPr/>
              </a:pPr>
              <a:r>
                <a:rPr lang="en-US" altLang="en-US" sz="1200" b="1" i="1" dirty="0">
                  <a:latin typeface="Century Gothic" panose="020B0502020202020204" pitchFamily="34" charset="0"/>
                  <a:cs typeface="Calibri" panose="020F0502020204030204" pitchFamily="34" charset="0"/>
                </a:rPr>
                <a:t>Research methods, Malaysia</a:t>
              </a:r>
            </a:p>
            <a:p>
              <a:pPr marL="171446" indent="-171446">
                <a:buClr>
                  <a:srgbClr val="000000"/>
                </a:buClr>
                <a:buFont typeface="Courier New" panose="02070309020205020404" pitchFamily="49" charset="0"/>
                <a:buChar char="o"/>
                <a:defRPr/>
              </a:pPr>
              <a:r>
                <a:rPr lang="en-US" altLang="en-US" sz="1200" b="1" i="1" dirty="0">
                  <a:latin typeface="Century Gothic" panose="020B0502020202020204" pitchFamily="34" charset="0"/>
                  <a:cs typeface="Calibri" panose="020F0502020204030204" pitchFamily="34" charset="0"/>
                </a:rPr>
                <a:t>Data analysis in advance programs, Malaysia </a:t>
              </a:r>
            </a:p>
          </p:txBody>
        </p:sp>
        <p:sp>
          <p:nvSpPr>
            <p:cNvPr id="7" name="TextBox 11"/>
            <p:cNvSpPr txBox="1">
              <a:spLocks noChangeArrowheads="1"/>
            </p:cNvSpPr>
            <p:nvPr/>
          </p:nvSpPr>
          <p:spPr bwMode="auto">
            <a:xfrm>
              <a:off x="1842523" y="940096"/>
              <a:ext cx="3908425" cy="1338828"/>
            </a:xfrm>
            <a:prstGeom prst="rect">
              <a:avLst/>
            </a:prstGeom>
            <a:ln/>
            <a:extLst/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square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>
                <a:lnSpc>
                  <a:spcPct val="150000"/>
                </a:lnSpc>
                <a:buClr>
                  <a:srgbClr val="000000"/>
                </a:buClr>
                <a:buSzPct val="100000"/>
                <a:defRPr/>
              </a:pPr>
              <a:r>
                <a:rPr lang="en-US" altLang="en-US" sz="1400" b="1" u="sng" dirty="0">
                  <a:solidFill>
                    <a:srgbClr val="0070C0"/>
                  </a:solidFill>
                  <a:latin typeface="Century Gothic" panose="020B0502020202020204" pitchFamily="34" charset="0"/>
                  <a:cs typeface="Calibri" panose="020F0502020204030204" pitchFamily="34" charset="0"/>
                </a:rPr>
                <a:t>Summary:</a:t>
              </a:r>
            </a:p>
            <a:p>
              <a:pPr marL="171446" indent="-171446">
                <a:buSzPct val="100000"/>
                <a:buFont typeface="Wingdings" panose="05000000000000000000" pitchFamily="2" charset="2"/>
                <a:buChar char="§"/>
                <a:defRPr/>
              </a:pPr>
              <a:r>
                <a:rPr lang="en-US" altLang="en-US" sz="1200" b="1" i="1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Century Gothic" panose="020B0502020202020204" pitchFamily="34" charset="0"/>
                </a:rPr>
                <a:t>More than 15 Years experience and university teaching and training</a:t>
              </a:r>
            </a:p>
            <a:p>
              <a:pPr marL="171446" indent="-171446">
                <a:buSzPct val="100000"/>
                <a:buFont typeface="Wingdings" panose="05000000000000000000" pitchFamily="2" charset="2"/>
                <a:buChar char="§"/>
                <a:defRPr/>
              </a:pPr>
              <a:r>
                <a:rPr lang="en-US" altLang="en-US" sz="1200" b="1" i="1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Century Gothic" panose="020B0502020202020204" pitchFamily="34" charset="0"/>
                </a:rPr>
                <a:t>Business Research data analyst</a:t>
              </a:r>
            </a:p>
            <a:p>
              <a:pPr marL="171446" indent="-171446">
                <a:buSzPct val="100000"/>
                <a:buFont typeface="Wingdings" panose="05000000000000000000" pitchFamily="2" charset="2"/>
                <a:buChar char="§"/>
                <a:defRPr/>
              </a:pPr>
              <a:r>
                <a:rPr lang="en-US" altLang="en-US" sz="1200" b="1" i="1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Century Gothic" panose="020B0502020202020204" pitchFamily="34" charset="0"/>
                </a:rPr>
                <a:t>Strategic planning and feasibility studies</a:t>
              </a:r>
            </a:p>
            <a:p>
              <a:pPr marL="171446" indent="-171446">
                <a:buSzPct val="100000"/>
                <a:buFont typeface="Wingdings" panose="05000000000000000000" pitchFamily="2" charset="2"/>
                <a:buChar char="§"/>
                <a:defRPr/>
              </a:pPr>
              <a:r>
                <a:rPr lang="en-US" altLang="en-US" sz="1200" b="1" i="1" dirty="0">
                  <a:solidFill>
                    <a:schemeClr val="tx1">
                      <a:lumMod val="85000"/>
                      <a:lumOff val="15000"/>
                    </a:schemeClr>
                  </a:solidFill>
                  <a:latin typeface="Century Gothic" panose="020B0502020202020204" pitchFamily="34" charset="0"/>
                </a:rPr>
                <a:t>Problem-solving research</a:t>
              </a:r>
            </a:p>
          </p:txBody>
        </p:sp>
        <p:sp>
          <p:nvSpPr>
            <p:cNvPr id="9" name="Textfeld 10"/>
            <p:cNvSpPr txBox="1">
              <a:spLocks noChangeArrowheads="1"/>
            </p:cNvSpPr>
            <p:nvPr/>
          </p:nvSpPr>
          <p:spPr bwMode="auto">
            <a:xfrm>
              <a:off x="6035675" y="3969826"/>
              <a:ext cx="4332287" cy="2400657"/>
            </a:xfrm>
            <a:prstGeom prst="rect">
              <a:avLst/>
            </a:prstGeom>
            <a:ln/>
            <a:extLst/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square">
              <a:spAutoFit/>
            </a:bodyPr>
            <a:lstStyle/>
            <a:p>
              <a:pPr>
                <a:lnSpc>
                  <a:spcPct val="150000"/>
                </a:lnSpc>
                <a:buClr>
                  <a:srgbClr val="000000"/>
                </a:buClr>
                <a:defRPr/>
              </a:pPr>
              <a:r>
                <a:rPr lang="en-US" altLang="en-US" sz="1400" b="1" u="sng" dirty="0">
                  <a:solidFill>
                    <a:srgbClr val="0070C0"/>
                  </a:solidFill>
                  <a:latin typeface="Century Gothic" panose="020B0502020202020204" pitchFamily="34" charset="0"/>
                  <a:cs typeface="Calibri" panose="020F0502020204030204" pitchFamily="34" charset="0"/>
                </a:rPr>
                <a:t>Training provided:</a:t>
              </a:r>
            </a:p>
            <a:p>
              <a:pPr marL="171446" indent="-171446">
                <a:buClr>
                  <a:srgbClr val="000000"/>
                </a:buClr>
                <a:buFont typeface="Courier New" panose="02070309020205020404" pitchFamily="49" charset="0"/>
                <a:buChar char="o"/>
                <a:defRPr/>
              </a:pPr>
              <a:r>
                <a:rPr lang="en-US" altLang="en-US" sz="1200" b="1" i="1" dirty="0">
                  <a:latin typeface="Century Gothic" panose="020B0502020202020204" pitchFamily="34" charset="0"/>
                  <a:cs typeface="Calibri" panose="020F0502020204030204" pitchFamily="34" charset="0"/>
                </a:rPr>
                <a:t>HRM, HRD, and OB</a:t>
              </a:r>
            </a:p>
            <a:p>
              <a:pPr marL="171446" indent="-171446">
                <a:buClr>
                  <a:srgbClr val="000000"/>
                </a:buClr>
                <a:buFont typeface="Courier New" panose="02070309020205020404" pitchFamily="49" charset="0"/>
                <a:buChar char="o"/>
                <a:defRPr/>
              </a:pPr>
              <a:r>
                <a:rPr lang="en-US" altLang="en-US" sz="1200" b="1" i="1" dirty="0">
                  <a:latin typeface="Century Gothic" panose="020B0502020202020204" pitchFamily="34" charset="0"/>
                  <a:cs typeface="Calibri" panose="020F0502020204030204" pitchFamily="34" charset="0"/>
                </a:rPr>
                <a:t>Communication skills</a:t>
              </a:r>
            </a:p>
            <a:p>
              <a:pPr marL="171446" indent="-171446">
                <a:buClr>
                  <a:srgbClr val="000000"/>
                </a:buClr>
                <a:buFont typeface="Courier New" panose="02070309020205020404" pitchFamily="49" charset="0"/>
                <a:buChar char="o"/>
                <a:defRPr/>
              </a:pPr>
              <a:r>
                <a:rPr lang="en-US" altLang="en-US" sz="1200" b="1" i="1" dirty="0">
                  <a:latin typeface="Century Gothic" panose="020B0502020202020204" pitchFamily="34" charset="0"/>
                  <a:cs typeface="Calibri" panose="020F0502020204030204" pitchFamily="34" charset="0"/>
                </a:rPr>
                <a:t>Leadership and negotiation</a:t>
              </a:r>
            </a:p>
            <a:p>
              <a:pPr marL="171446" indent="-171446">
                <a:buClr>
                  <a:srgbClr val="000000"/>
                </a:buClr>
                <a:buFont typeface="Courier New" panose="02070309020205020404" pitchFamily="49" charset="0"/>
                <a:buChar char="o"/>
                <a:defRPr/>
              </a:pPr>
              <a:r>
                <a:rPr lang="en-US" sz="1200" b="1" i="1" dirty="0">
                  <a:latin typeface="Century Gothic" panose="020B0502020202020204" pitchFamily="34" charset="0"/>
                  <a:cs typeface="Calibri" panose="020F0502020204030204" pitchFamily="34" charset="0"/>
                </a:rPr>
                <a:t>Feasibility studies preparation</a:t>
              </a:r>
            </a:p>
            <a:p>
              <a:pPr marL="171446" indent="-171446">
                <a:buClr>
                  <a:srgbClr val="000000"/>
                </a:buClr>
                <a:buFont typeface="Courier New" panose="02070309020205020404" pitchFamily="49" charset="0"/>
                <a:buChar char="o"/>
                <a:defRPr/>
              </a:pPr>
              <a:r>
                <a:rPr lang="en-US" sz="1200" b="1" i="1" dirty="0">
                  <a:latin typeface="Century Gothic" panose="020B0502020202020204" pitchFamily="34" charset="0"/>
                  <a:cs typeface="Calibri" panose="020F0502020204030204" pitchFamily="34" charset="0"/>
                </a:rPr>
                <a:t>Research methods and </a:t>
              </a:r>
              <a:r>
                <a:rPr lang="en-US" sz="1200" b="1" i="1" dirty="0" smtClean="0">
                  <a:latin typeface="Century Gothic" panose="020B0502020202020204" pitchFamily="34" charset="0"/>
                  <a:cs typeface="Calibri" panose="020F0502020204030204" pitchFamily="34" charset="0"/>
                </a:rPr>
                <a:t>publication</a:t>
              </a:r>
            </a:p>
            <a:p>
              <a:pPr marL="171446" indent="-171446">
                <a:buClr>
                  <a:srgbClr val="000000"/>
                </a:buClr>
                <a:buFont typeface="Courier New" panose="02070309020205020404" pitchFamily="49" charset="0"/>
                <a:buChar char="o"/>
                <a:defRPr/>
              </a:pPr>
              <a:r>
                <a:rPr lang="en-US" altLang="en-US" sz="1200" b="1" i="1" dirty="0" smtClean="0">
                  <a:latin typeface="Century Gothic" panose="020B0502020202020204" pitchFamily="34" charset="0"/>
                  <a:cs typeface="Calibri" panose="020F0502020204030204" pitchFamily="34" charset="0"/>
                </a:rPr>
                <a:t>Business plan preparation</a:t>
              </a:r>
              <a:endParaRPr lang="en-US" altLang="en-US" sz="1200" b="1" i="1" dirty="0">
                <a:latin typeface="Century Gothic" panose="020B0502020202020204" pitchFamily="34" charset="0"/>
                <a:cs typeface="Calibri" panose="020F0502020204030204" pitchFamily="34" charset="0"/>
              </a:endParaRPr>
            </a:p>
            <a:p>
              <a:pPr>
                <a:lnSpc>
                  <a:spcPct val="150000"/>
                </a:lnSpc>
                <a:buClr>
                  <a:srgbClr val="000000"/>
                </a:buClr>
                <a:defRPr/>
              </a:pPr>
              <a:r>
                <a:rPr lang="en-US" altLang="en-US" sz="1400" b="1" u="sng" dirty="0">
                  <a:solidFill>
                    <a:srgbClr val="0070C0"/>
                  </a:solidFill>
                  <a:latin typeface="Century Gothic" panose="020B0502020202020204" pitchFamily="34" charset="0"/>
                  <a:cs typeface="Calibri" panose="020F0502020204030204" pitchFamily="34" charset="0"/>
                </a:rPr>
                <a:t>Programs used: </a:t>
              </a:r>
            </a:p>
            <a:p>
              <a:pPr marL="171446" indent="-171446">
                <a:buClr>
                  <a:srgbClr val="000000"/>
                </a:buClr>
                <a:buFont typeface="Courier New" panose="02070309020205020404" pitchFamily="49" charset="0"/>
                <a:buChar char="o"/>
                <a:defRPr/>
              </a:pPr>
              <a:r>
                <a:rPr lang="en-US" sz="1200" b="1" i="1" dirty="0" smtClean="0">
                  <a:latin typeface="Century Gothic" panose="020B0502020202020204" pitchFamily="34" charset="0"/>
                </a:rPr>
                <a:t>ICDL &amp; SPSS</a:t>
              </a:r>
            </a:p>
            <a:p>
              <a:pPr marL="171446" indent="-171446">
                <a:buClr>
                  <a:srgbClr val="000000"/>
                </a:buClr>
                <a:buFont typeface="Courier New" panose="02070309020205020404" pitchFamily="49" charset="0"/>
                <a:buChar char="o"/>
                <a:defRPr/>
              </a:pPr>
              <a:r>
                <a:rPr lang="en-US" sz="1200" b="1" i="1" dirty="0" smtClean="0">
                  <a:latin typeface="Century Gothic" panose="020B0502020202020204" pitchFamily="34" charset="0"/>
                </a:rPr>
                <a:t>AMOS &amp; Smart-PLS</a:t>
              </a:r>
              <a:endParaRPr lang="en-US" sz="1200" b="1" i="1" dirty="0">
                <a:latin typeface="Century Gothic" panose="020B0502020202020204" pitchFamily="34" charset="0"/>
              </a:endParaRPr>
            </a:p>
            <a:p>
              <a:pPr marL="171446" indent="-171446">
                <a:buClr>
                  <a:srgbClr val="000000"/>
                </a:buClr>
                <a:buFont typeface="Courier New" panose="02070309020205020404" pitchFamily="49" charset="0"/>
                <a:buChar char="o"/>
                <a:defRPr/>
              </a:pPr>
              <a:r>
                <a:rPr lang="en-US" sz="1200" b="1" i="1" dirty="0" smtClean="0">
                  <a:latin typeface="Century Gothic" panose="020B0502020202020204" pitchFamily="34" charset="0"/>
                </a:rPr>
                <a:t>PROCESS Macro &amp; Power </a:t>
              </a:r>
              <a:r>
                <a:rPr lang="en-US" sz="1200" b="1" i="1" dirty="0">
                  <a:latin typeface="Century Gothic" panose="020B0502020202020204" pitchFamily="34" charset="0"/>
                </a:rPr>
                <a:t>BI</a:t>
              </a:r>
              <a:endParaRPr lang="en-US" altLang="en-US" sz="1200" b="1" i="1" dirty="0">
                <a:latin typeface="Century Gothic" panose="020B0502020202020204" pitchFamily="34" charset="0"/>
              </a:endParaRPr>
            </a:p>
          </p:txBody>
        </p:sp>
        <p:sp>
          <p:nvSpPr>
            <p:cNvPr id="10" name="Textfeld 10"/>
            <p:cNvSpPr txBox="1">
              <a:spLocks noChangeArrowheads="1"/>
            </p:cNvSpPr>
            <p:nvPr/>
          </p:nvSpPr>
          <p:spPr bwMode="auto">
            <a:xfrm>
              <a:off x="1842523" y="4973888"/>
              <a:ext cx="3908425" cy="1477328"/>
            </a:xfrm>
            <a:prstGeom prst="rect">
              <a:avLst/>
            </a:prstGeom>
            <a:ln/>
            <a:extLst/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>
              <a:spAutoFit/>
            </a:bodyPr>
            <a:lstStyle/>
            <a:p>
              <a:pPr>
                <a:lnSpc>
                  <a:spcPct val="150000"/>
                </a:lnSpc>
                <a:buClr>
                  <a:srgbClr val="000000"/>
                </a:buClr>
                <a:defRPr/>
              </a:pPr>
              <a:r>
                <a:rPr lang="en-US" altLang="en-US" sz="1400" b="1" u="sng" dirty="0">
                  <a:solidFill>
                    <a:srgbClr val="0070C0"/>
                  </a:solidFill>
                  <a:latin typeface="Century Gothic" panose="020B0502020202020204" pitchFamily="34" charset="0"/>
                  <a:cs typeface="Calibri" panose="020F0502020204030204" pitchFamily="34" charset="0"/>
                </a:rPr>
                <a:t>Publications and Conferences attended:</a:t>
              </a:r>
            </a:p>
            <a:p>
              <a:pPr marL="171446" indent="-171446">
                <a:buClr>
                  <a:srgbClr val="000000"/>
                </a:buClr>
                <a:buFont typeface="Courier New" panose="02070309020205020404" pitchFamily="49" charset="0"/>
                <a:buChar char="o"/>
                <a:defRPr/>
              </a:pPr>
              <a:r>
                <a:rPr lang="en-US" altLang="en-US" sz="1200" b="1" i="1" dirty="0">
                  <a:latin typeface="Century Gothic" panose="020B0502020202020204" pitchFamily="34" charset="0"/>
                  <a:cs typeface="Calibri" panose="020F0502020204030204" pitchFamily="34" charset="0"/>
                </a:rPr>
                <a:t>15 articles published in Scopus journal platforms and other 6 are under review</a:t>
              </a:r>
            </a:p>
            <a:p>
              <a:pPr marL="171446" indent="-171446">
                <a:buClr>
                  <a:srgbClr val="000000"/>
                </a:buClr>
                <a:buFont typeface="Courier New" panose="02070309020205020404" pitchFamily="49" charset="0"/>
                <a:buChar char="o"/>
                <a:defRPr/>
              </a:pPr>
              <a:r>
                <a:rPr lang="en-US" altLang="en-US" sz="1200" b="1" i="1" dirty="0">
                  <a:latin typeface="Century Gothic" panose="020B0502020202020204" pitchFamily="34" charset="0"/>
                  <a:cs typeface="Calibri" panose="020F0502020204030204" pitchFamily="34" charset="0"/>
                </a:rPr>
                <a:t>Two conferences (Malaysia and Sudan</a:t>
              </a:r>
              <a:r>
                <a:rPr lang="en-US" altLang="en-US" sz="1200" b="1" i="1" dirty="0" smtClean="0">
                  <a:latin typeface="Century Gothic" panose="020B0502020202020204" pitchFamily="34" charset="0"/>
                  <a:cs typeface="Calibri" panose="020F0502020204030204" pitchFamily="34" charset="0"/>
                </a:rPr>
                <a:t>)</a:t>
              </a:r>
            </a:p>
            <a:p>
              <a:pPr>
                <a:lnSpc>
                  <a:spcPct val="150000"/>
                </a:lnSpc>
                <a:buClr>
                  <a:srgbClr val="000000"/>
                </a:buClr>
                <a:defRPr/>
              </a:pPr>
              <a:r>
                <a:rPr lang="en-US" altLang="en-US" sz="1400" b="1" u="sng" dirty="0">
                  <a:solidFill>
                    <a:srgbClr val="0070C0"/>
                  </a:solidFill>
                  <a:latin typeface="Century Gothic" panose="020B0502020202020204" pitchFamily="34" charset="0"/>
                  <a:cs typeface="Calibri" panose="020F0502020204030204" pitchFamily="34" charset="0"/>
                </a:rPr>
                <a:t>Markets serviced:</a:t>
              </a:r>
            </a:p>
            <a:p>
              <a:pPr marL="171446" indent="-171446">
                <a:buClr>
                  <a:srgbClr val="000000"/>
                </a:buClr>
                <a:buFont typeface="Courier New" panose="02070309020205020404" pitchFamily="49" charset="0"/>
                <a:buChar char="o"/>
                <a:defRPr/>
              </a:pPr>
              <a:r>
                <a:rPr lang="en-US" altLang="en-US" sz="1200" b="1" i="1" dirty="0">
                  <a:latin typeface="Century Gothic" panose="020B0502020202020204" pitchFamily="34" charset="0"/>
                  <a:cs typeface="Calibri" panose="020F0502020204030204" pitchFamily="34" charset="0"/>
                </a:rPr>
                <a:t>Sudan, KSA, and </a:t>
              </a:r>
              <a:r>
                <a:rPr lang="en-US" altLang="en-US" sz="1200" b="1" i="1" dirty="0" smtClean="0">
                  <a:latin typeface="Century Gothic" panose="020B0502020202020204" pitchFamily="34" charset="0"/>
                  <a:cs typeface="Calibri" panose="020F0502020204030204" pitchFamily="34" charset="0"/>
                </a:rPr>
                <a:t>UAE</a:t>
              </a:r>
              <a:endParaRPr lang="en-US" altLang="en-US" sz="1200" b="1" i="1" dirty="0">
                <a:latin typeface="Century Gothic" panose="020B0502020202020204" pitchFamily="34" charset="0"/>
                <a:cs typeface="Calibri" panose="020F0502020204030204" pitchFamily="34" charset="0"/>
              </a:endParaRPr>
            </a:p>
          </p:txBody>
        </p:sp>
      </p:grpSp>
      <p:pic>
        <p:nvPicPr>
          <p:cNvPr id="11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96697" y="33540"/>
            <a:ext cx="2542209" cy="649999"/>
          </a:xfrm>
          <a:prstGeom prst="roundRect">
            <a:avLst>
              <a:gd name="adj" fmla="val 36729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3" name="Picture 12"/>
          <p:cNvPicPr>
            <a:picLocks noChangeAspect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4767" b="2761"/>
          <a:stretch/>
        </p:blipFill>
        <p:spPr>
          <a:xfrm>
            <a:off x="426485" y="1260523"/>
            <a:ext cx="1723254" cy="18615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4" name="Rectangle 5"/>
          <p:cNvSpPr>
            <a:spLocks noChangeArrowheads="1"/>
          </p:cNvSpPr>
          <p:nvPr/>
        </p:nvSpPr>
        <p:spPr bwMode="auto">
          <a:xfrm>
            <a:off x="2149738" y="632596"/>
            <a:ext cx="9827534" cy="45719"/>
          </a:xfrm>
          <a:prstGeom prst="rect">
            <a:avLst/>
          </a:prstGeom>
          <a:ln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altLang="en-US">
              <a:solidFill>
                <a:srgbClr val="FFFFFF"/>
              </a:solidFill>
            </a:endParaRPr>
          </a:p>
        </p:txBody>
      </p:sp>
      <p:sp>
        <p:nvSpPr>
          <p:cNvPr id="15" name="Rectangle 5"/>
          <p:cNvSpPr>
            <a:spLocks noChangeArrowheads="1"/>
          </p:cNvSpPr>
          <p:nvPr/>
        </p:nvSpPr>
        <p:spPr bwMode="auto">
          <a:xfrm>
            <a:off x="248195" y="6374675"/>
            <a:ext cx="11633283" cy="313508"/>
          </a:xfrm>
          <a:prstGeom prst="rect">
            <a:avLst/>
          </a:prstGeom>
          <a:ln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alt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111852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40" name="Picture Placeholder 3"/>
          <p:cNvPicPr preferRelativeResize="0">
            <a:picLocks noGrp="1" noChangeAspect="1" noEditPoints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679" b="8679"/>
          <a:stretch>
            <a:fillRect/>
          </a:stretch>
        </p:blipFill>
        <p:spPr bwMode="auto">
          <a:xfrm>
            <a:off x="1228203" y="585251"/>
            <a:ext cx="5695111" cy="3347852"/>
          </a:xfrm>
          <a:prstGeom prst="rect">
            <a:avLst/>
          </a:prstGeom>
          <a:solidFill>
            <a:srgbClr val="D8D8D8">
              <a:alpha val="49609"/>
            </a:srgb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342" name="Rectangle 5"/>
          <p:cNvSpPr>
            <a:spLocks noChangeArrowheads="1"/>
          </p:cNvSpPr>
          <p:nvPr/>
        </p:nvSpPr>
        <p:spPr bwMode="auto">
          <a:xfrm>
            <a:off x="2364466" y="500063"/>
            <a:ext cx="9827534" cy="45719"/>
          </a:xfrm>
          <a:prstGeom prst="rect">
            <a:avLst/>
          </a:prstGeom>
          <a:solidFill>
            <a:schemeClr val="tx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 cap="flat" cmpd="sng">
                <a:solidFill>
                  <a:srgbClr val="2F528F"/>
                </a:solidFill>
                <a:prstDash val="solid"/>
                <a:miter lim="1220703"/>
                <a:headEnd/>
                <a:tailEnd/>
              </a14:hiddenLine>
            </a:ext>
          </a:extLst>
        </p:spPr>
        <p:txBody>
          <a:bodyPr anchor="ctr"/>
          <a:lstStyle/>
          <a:p>
            <a:pPr algn="ctr"/>
            <a:endParaRPr lang="en-US" altLang="en-US">
              <a:solidFill>
                <a:srgbClr val="FFFFFF"/>
              </a:solidFill>
            </a:endParaRPr>
          </a:p>
        </p:txBody>
      </p:sp>
      <p:pic>
        <p:nvPicPr>
          <p:cNvPr id="14348" name="Graphic 2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6" b="25429"/>
          <a:stretch>
            <a:fillRect/>
          </a:stretch>
        </p:blipFill>
        <p:spPr bwMode="auto">
          <a:xfrm>
            <a:off x="179388" y="79375"/>
            <a:ext cx="2305050" cy="8976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9922" y="522922"/>
            <a:ext cx="5225953" cy="61683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Up Arrow 2"/>
          <p:cNvSpPr/>
          <p:nvPr/>
        </p:nvSpPr>
        <p:spPr>
          <a:xfrm rot="7127087">
            <a:off x="6043295" y="589921"/>
            <a:ext cx="517550" cy="1152263"/>
          </a:xfrm>
          <a:prstGeom prst="upArrow">
            <a:avLst>
              <a:gd name="adj1" fmla="val 61402"/>
              <a:gd name="adj2" fmla="val 115749"/>
            </a:avLst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344" name="TextBox 40"/>
          <p:cNvSpPr txBox="1">
            <a:spLocks noChangeArrowheads="1"/>
          </p:cNvSpPr>
          <p:nvPr/>
        </p:nvSpPr>
        <p:spPr bwMode="auto">
          <a:xfrm>
            <a:off x="6931618" y="1198787"/>
            <a:ext cx="2626040" cy="584775"/>
          </a:xfrm>
          <a:prstGeom prst="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en-US" altLang="en-US" sz="3200" b="1" dirty="0" smtClean="0">
                <a:solidFill>
                  <a:srgbClr val="00B0F0"/>
                </a:solidFill>
                <a:latin typeface="Alexandria" pitchFamily="2" charset="-78"/>
              </a:rPr>
              <a:t>Main </a:t>
            </a:r>
            <a:r>
              <a:rPr lang="en-US" altLang="en-US" sz="3200" b="1" dirty="0" smtClean="0">
                <a:solidFill>
                  <a:srgbClr val="00B0F0"/>
                </a:solidFill>
                <a:latin typeface="Alexandria" pitchFamily="2" charset="-78"/>
              </a:rPr>
              <a:t>topics</a:t>
            </a:r>
            <a:endParaRPr lang="en-US" altLang="en-US" sz="3200" b="1" dirty="0">
              <a:solidFill>
                <a:srgbClr val="00B0F0"/>
              </a:solidFill>
              <a:latin typeface="Alexandria" pitchFamily="2" charset="-78"/>
            </a:endParaRPr>
          </a:p>
        </p:txBody>
      </p:sp>
      <p:sp>
        <p:nvSpPr>
          <p:cNvPr id="14347" name="TextBox 1"/>
          <p:cNvSpPr txBox="1">
            <a:spLocks noChangeArrowheads="1"/>
          </p:cNvSpPr>
          <p:nvPr/>
        </p:nvSpPr>
        <p:spPr bwMode="auto">
          <a:xfrm>
            <a:off x="9263063" y="6291263"/>
            <a:ext cx="2616200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en-US" altLang="en-US" sz="2000" b="1" dirty="0"/>
              <a:t>www.midocean.ae</a:t>
            </a:r>
          </a:p>
        </p:txBody>
      </p:sp>
      <p:sp>
        <p:nvSpPr>
          <p:cNvPr id="14343" name="Rectangle 33"/>
          <p:cNvSpPr>
            <a:spLocks noChangeArrowheads="1"/>
          </p:cNvSpPr>
          <p:nvPr/>
        </p:nvSpPr>
        <p:spPr bwMode="auto">
          <a:xfrm>
            <a:off x="1228203" y="3973380"/>
            <a:ext cx="5695111" cy="2677656"/>
          </a:xfrm>
          <a:prstGeom prst="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400" dirty="0">
                <a:solidFill>
                  <a:srgbClr val="00B0F0"/>
                </a:solidFill>
                <a:latin typeface="Alexandria" pitchFamily="2" charset="-78"/>
                <a:cs typeface="Alexandria" pitchFamily="2" charset="-78"/>
              </a:rPr>
              <a:t>The Organizational Behavior Context and Projects. </a:t>
            </a:r>
            <a:endParaRPr lang="en-US" sz="1400" dirty="0">
              <a:solidFill>
                <a:srgbClr val="00B0F0"/>
              </a:solidFill>
              <a:latin typeface="Alexandria" pitchFamily="2" charset="-78"/>
              <a:cs typeface="Alexandria" pitchFamily="2" charset="-78"/>
            </a:endParaRP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400" dirty="0">
                <a:solidFill>
                  <a:srgbClr val="00B0F0"/>
                </a:solidFill>
                <a:latin typeface="Alexandria" pitchFamily="2" charset="-78"/>
                <a:cs typeface="Alexandria" pitchFamily="2" charset="-78"/>
              </a:rPr>
              <a:t>Organizational </a:t>
            </a:r>
            <a:r>
              <a:rPr lang="en-US" sz="1400" dirty="0">
                <a:solidFill>
                  <a:srgbClr val="00B0F0"/>
                </a:solidFill>
                <a:latin typeface="Alexandria" pitchFamily="2" charset="-78"/>
                <a:cs typeface="Alexandria" pitchFamily="2" charset="-78"/>
              </a:rPr>
              <a:t>Structure and Individual Effectiveness. </a:t>
            </a:r>
            <a:endParaRPr lang="en-US" sz="1400" dirty="0">
              <a:solidFill>
                <a:srgbClr val="00B0F0"/>
              </a:solidFill>
              <a:latin typeface="Alexandria" pitchFamily="2" charset="-78"/>
              <a:cs typeface="Alexandria" pitchFamily="2" charset="-78"/>
            </a:endParaRP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400" dirty="0">
                <a:solidFill>
                  <a:srgbClr val="00B0F0"/>
                </a:solidFill>
                <a:latin typeface="Alexandria" pitchFamily="2" charset="-78"/>
                <a:cs typeface="Alexandria" pitchFamily="2" charset="-78"/>
              </a:rPr>
              <a:t>Social </a:t>
            </a:r>
            <a:r>
              <a:rPr lang="en-US" sz="1400" dirty="0">
                <a:solidFill>
                  <a:srgbClr val="00B0F0"/>
                </a:solidFill>
                <a:latin typeface="Alexandria" pitchFamily="2" charset="-78"/>
                <a:cs typeface="Alexandria" pitchFamily="2" charset="-78"/>
              </a:rPr>
              <a:t>Interactions, Groups, Teams, and Leadership. </a:t>
            </a:r>
            <a:endParaRPr lang="en-US" sz="1400" dirty="0">
              <a:solidFill>
                <a:srgbClr val="00B0F0"/>
              </a:solidFill>
              <a:latin typeface="Alexandria" pitchFamily="2" charset="-78"/>
              <a:cs typeface="Alexandria" pitchFamily="2" charset="-78"/>
            </a:endParaRP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400" dirty="0">
                <a:solidFill>
                  <a:srgbClr val="00B0F0"/>
                </a:solidFill>
                <a:latin typeface="Alexandria" pitchFamily="2" charset="-78"/>
                <a:cs typeface="Alexandria" pitchFamily="2" charset="-78"/>
              </a:rPr>
              <a:t>Business </a:t>
            </a:r>
            <a:r>
              <a:rPr lang="en-US" sz="1400" dirty="0">
                <a:solidFill>
                  <a:srgbClr val="00B0F0"/>
                </a:solidFill>
                <a:latin typeface="Alexandria" pitchFamily="2" charset="-78"/>
                <a:cs typeface="Alexandria" pitchFamily="2" charset="-78"/>
              </a:rPr>
              <a:t>Strategy and its Relation to Projects. </a:t>
            </a:r>
            <a:endParaRPr lang="en-US" sz="1400" dirty="0">
              <a:solidFill>
                <a:srgbClr val="00B0F0"/>
              </a:solidFill>
              <a:latin typeface="Alexandria" pitchFamily="2" charset="-78"/>
              <a:cs typeface="Alexandria" pitchFamily="2" charset="-78"/>
            </a:endParaRP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400" dirty="0">
                <a:solidFill>
                  <a:srgbClr val="00B0F0"/>
                </a:solidFill>
                <a:latin typeface="Alexandria" pitchFamily="2" charset="-78"/>
                <a:cs typeface="Alexandria" pitchFamily="2" charset="-78"/>
              </a:rPr>
              <a:t>Strategic </a:t>
            </a:r>
            <a:r>
              <a:rPr lang="en-US" sz="1400" dirty="0">
                <a:solidFill>
                  <a:srgbClr val="00B0F0"/>
                </a:solidFill>
                <a:latin typeface="Alexandria" pitchFamily="2" charset="-78"/>
                <a:cs typeface="Alexandria" pitchFamily="2" charset="-78"/>
              </a:rPr>
              <a:t>Management and Organizational Changes. </a:t>
            </a:r>
            <a:endParaRPr lang="en-US" sz="1400" dirty="0">
              <a:solidFill>
                <a:srgbClr val="00B0F0"/>
              </a:solidFill>
              <a:latin typeface="Alexandria" pitchFamily="2" charset="-78"/>
              <a:cs typeface="Alexandria" pitchFamily="2" charset="-78"/>
            </a:endParaRP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400" dirty="0">
                <a:solidFill>
                  <a:srgbClr val="00B0F0"/>
                </a:solidFill>
                <a:latin typeface="Alexandria" pitchFamily="2" charset="-78"/>
                <a:cs typeface="Alexandria" pitchFamily="2" charset="-78"/>
              </a:rPr>
              <a:t>Change </a:t>
            </a:r>
            <a:r>
              <a:rPr lang="en-US" sz="1400" dirty="0">
                <a:solidFill>
                  <a:srgbClr val="00B0F0"/>
                </a:solidFill>
                <a:latin typeface="Alexandria" pitchFamily="2" charset="-78"/>
                <a:cs typeface="Alexandria" pitchFamily="2" charset="-78"/>
              </a:rPr>
              <a:t>Management. </a:t>
            </a:r>
            <a:endParaRPr lang="en-US" sz="1400" dirty="0">
              <a:solidFill>
                <a:srgbClr val="00B0F0"/>
              </a:solidFill>
              <a:latin typeface="Alexandria" pitchFamily="2" charset="-78"/>
              <a:cs typeface="Alexandria" pitchFamily="2" charset="-78"/>
            </a:endParaRP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400" dirty="0">
                <a:solidFill>
                  <a:srgbClr val="00B0F0"/>
                </a:solidFill>
                <a:latin typeface="Alexandria" pitchFamily="2" charset="-78"/>
                <a:cs typeface="Alexandria" pitchFamily="2" charset="-78"/>
              </a:rPr>
              <a:t>Ethics </a:t>
            </a:r>
            <a:r>
              <a:rPr lang="en-US" sz="1400" dirty="0">
                <a:solidFill>
                  <a:srgbClr val="00B0F0"/>
                </a:solidFill>
                <a:latin typeface="Alexandria" pitchFamily="2" charset="-78"/>
                <a:cs typeface="Alexandria" pitchFamily="2" charset="-78"/>
              </a:rPr>
              <a:t>Issues and Models. </a:t>
            </a:r>
            <a:endParaRPr lang="en-US" sz="1400" dirty="0">
              <a:solidFill>
                <a:srgbClr val="00B0F0"/>
              </a:solidFill>
              <a:latin typeface="Alexandria" pitchFamily="2" charset="-78"/>
              <a:cs typeface="Alexandria" pitchFamily="2" charset="-78"/>
            </a:endParaRP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400" dirty="0">
                <a:solidFill>
                  <a:srgbClr val="00B0F0"/>
                </a:solidFill>
                <a:latin typeface="Alexandria" pitchFamily="2" charset="-78"/>
                <a:cs typeface="Alexandria" pitchFamily="2" charset="-78"/>
              </a:rPr>
              <a:t>Project </a:t>
            </a:r>
            <a:r>
              <a:rPr lang="en-US" sz="1400" dirty="0">
                <a:solidFill>
                  <a:srgbClr val="00B0F0"/>
                </a:solidFill>
                <a:latin typeface="Alexandria" pitchFamily="2" charset="-78"/>
                <a:cs typeface="Alexandria" pitchFamily="2" charset="-78"/>
              </a:rPr>
              <a:t>Sustainability. </a:t>
            </a:r>
            <a:endParaRPr lang="en-US" sz="1400" dirty="0">
              <a:solidFill>
                <a:srgbClr val="00B0F0"/>
              </a:solidFill>
              <a:latin typeface="Alexandria" pitchFamily="2" charset="-78"/>
              <a:cs typeface="Alexandria" pitchFamily="2" charset="-78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Placeholder 4"/>
          <p:cNvPicPr preferRelativeResize="0">
            <a:picLocks noGrp="1" noChangeAspect="1" noEditPoints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24" r="13924"/>
          <a:stretch>
            <a:fillRect/>
          </a:stretch>
        </p:blipFill>
        <p:spPr bwMode="auto">
          <a:xfrm>
            <a:off x="1589" y="0"/>
            <a:ext cx="4686299" cy="5572125"/>
          </a:xfrm>
          <a:prstGeom prst="rect">
            <a:avLst/>
          </a:prstGeom>
          <a:solidFill>
            <a:srgbClr val="D8D8D8">
              <a:alpha val="49609"/>
            </a:srgb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363" name="Right Triangle 1"/>
          <p:cNvSpPr>
            <a:spLocks noChangeArrowheads="1"/>
          </p:cNvSpPr>
          <p:nvPr/>
        </p:nvSpPr>
        <p:spPr bwMode="auto">
          <a:xfrm rot="5400000">
            <a:off x="-3969" y="3969"/>
            <a:ext cx="1798638" cy="1790700"/>
          </a:xfrm>
          <a:prstGeom prst="rtTriangle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 cap="flat" cmpd="sng">
                <a:solidFill>
                  <a:srgbClr val="2F528F"/>
                </a:solidFill>
                <a:prstDash val="solid"/>
                <a:miter lim="1220703"/>
                <a:headEnd/>
                <a:tailEnd/>
              </a14:hiddenLine>
            </a:ext>
          </a:extLst>
        </p:spPr>
        <p:txBody>
          <a:bodyPr anchor="ctr"/>
          <a:lstStyle/>
          <a:p>
            <a:pPr algn="ctr"/>
            <a:endParaRPr lang="id-ID" altLang="en-US">
              <a:solidFill>
                <a:srgbClr val="FFFFFF"/>
              </a:solidFill>
            </a:endParaRPr>
          </a:p>
        </p:txBody>
      </p:sp>
      <p:sp>
        <p:nvSpPr>
          <p:cNvPr id="15364" name="Parallelogram 7"/>
          <p:cNvSpPr>
            <a:spLocks noChangeArrowheads="1"/>
          </p:cNvSpPr>
          <p:nvPr/>
        </p:nvSpPr>
        <p:spPr bwMode="auto">
          <a:xfrm rot="16200000" flipV="1">
            <a:off x="-639763" y="4098926"/>
            <a:ext cx="5572125" cy="2476500"/>
          </a:xfrm>
          <a:prstGeom prst="parallelogram">
            <a:avLst>
              <a:gd name="adj" fmla="val 100469"/>
            </a:avLst>
          </a:prstGeom>
          <a:solidFill>
            <a:srgbClr val="669BBC">
              <a:alpha val="26953"/>
            </a:srgbClr>
          </a:solidFill>
          <a:ln>
            <a:noFill/>
          </a:ln>
          <a:extLst>
            <a:ext uri="{91240B29-F687-4F45-9708-019B960494DF}">
              <a14:hiddenLine xmlns:a14="http://schemas.microsoft.com/office/drawing/2010/main" w="12700" cap="flat" cmpd="sng">
                <a:solidFill>
                  <a:srgbClr val="2F528F"/>
                </a:solidFill>
                <a:prstDash val="solid"/>
                <a:miter lim="1220703"/>
                <a:headEnd/>
                <a:tailEnd/>
              </a14:hiddenLine>
            </a:ext>
          </a:extLst>
        </p:spPr>
        <p:txBody>
          <a:bodyPr anchor="ctr"/>
          <a:lstStyle/>
          <a:p>
            <a:pPr algn="ctr"/>
            <a:endParaRPr lang="id-ID" altLang="en-US">
              <a:solidFill>
                <a:srgbClr val="669BBC"/>
              </a:solidFill>
            </a:endParaRPr>
          </a:p>
        </p:txBody>
      </p:sp>
      <p:sp>
        <p:nvSpPr>
          <p:cNvPr id="15365" name="TextBox 24"/>
          <p:cNvSpPr txBox="1">
            <a:spLocks noChangeArrowheads="1"/>
          </p:cNvSpPr>
          <p:nvPr/>
        </p:nvSpPr>
        <p:spPr bwMode="auto">
          <a:xfrm>
            <a:off x="4660900" y="1229917"/>
            <a:ext cx="5844676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/>
          <a:p>
            <a:r>
              <a:rPr lang="en-US" sz="2400" b="1" dirty="0" smtClean="0">
                <a:solidFill>
                  <a:srgbClr val="00B0F0"/>
                </a:solidFill>
                <a:latin typeface="Alexandria" pitchFamily="2" charset="-78"/>
              </a:rPr>
              <a:t>Management and Organizational Behavior </a:t>
            </a:r>
            <a:endParaRPr lang="en-US" sz="2400" b="1" dirty="0">
              <a:solidFill>
                <a:srgbClr val="00B0F0"/>
              </a:solidFill>
              <a:latin typeface="Alexandria" pitchFamily="2" charset="-78"/>
            </a:endParaRPr>
          </a:p>
        </p:txBody>
      </p:sp>
      <p:sp>
        <p:nvSpPr>
          <p:cNvPr id="15366" name="Rectangle 27"/>
          <p:cNvSpPr>
            <a:spLocks noChangeArrowheads="1"/>
          </p:cNvSpPr>
          <p:nvPr/>
        </p:nvSpPr>
        <p:spPr bwMode="auto">
          <a:xfrm>
            <a:off x="3045096" y="582613"/>
            <a:ext cx="6516688" cy="46037"/>
          </a:xfrm>
          <a:prstGeom prst="rect">
            <a:avLst/>
          </a:prstGeom>
          <a:solidFill>
            <a:schemeClr val="tx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 cap="flat" cmpd="sng">
                <a:solidFill>
                  <a:srgbClr val="2F528F"/>
                </a:solidFill>
                <a:prstDash val="solid"/>
                <a:miter lim="1220703"/>
                <a:headEnd/>
                <a:tailEnd/>
              </a14:hiddenLine>
            </a:ext>
          </a:extLst>
        </p:spPr>
        <p:txBody>
          <a:bodyPr anchor="ctr"/>
          <a:lstStyle/>
          <a:p>
            <a:pPr algn="ctr"/>
            <a:endParaRPr lang="en-US" altLang="en-US">
              <a:solidFill>
                <a:srgbClr val="FFFFFF"/>
              </a:solidFill>
            </a:endParaRPr>
          </a:p>
        </p:txBody>
      </p:sp>
      <p:sp>
        <p:nvSpPr>
          <p:cNvPr id="15367" name="TextBox 30"/>
          <p:cNvSpPr txBox="1">
            <a:spLocks noChangeArrowheads="1"/>
          </p:cNvSpPr>
          <p:nvPr/>
        </p:nvSpPr>
        <p:spPr bwMode="auto">
          <a:xfrm>
            <a:off x="4687888" y="2155768"/>
            <a:ext cx="5697083" cy="25545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/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US" sz="1600" dirty="0">
                <a:latin typeface="Alexandria" pitchFamily="2" charset="-78"/>
              </a:rPr>
              <a:t>The </a:t>
            </a:r>
            <a:r>
              <a:rPr lang="en-US" sz="1600" dirty="0">
                <a:latin typeface="Alexandria" pitchFamily="2" charset="-78"/>
              </a:rPr>
              <a:t>Nature of </a:t>
            </a:r>
            <a:r>
              <a:rPr lang="en-US" sz="1600" dirty="0">
                <a:latin typeface="Alexandria" pitchFamily="2" charset="-78"/>
              </a:rPr>
              <a:t>Work</a:t>
            </a:r>
            <a:endParaRPr lang="en-US" sz="1600" dirty="0">
              <a:latin typeface="Alexandria" pitchFamily="2" charset="-78"/>
            </a:endParaRP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US" sz="1600" dirty="0">
                <a:latin typeface="Alexandria" pitchFamily="2" charset="-78"/>
              </a:rPr>
              <a:t>The </a:t>
            </a:r>
            <a:r>
              <a:rPr lang="en-US" sz="1600" dirty="0">
                <a:latin typeface="Alexandria" pitchFamily="2" charset="-78"/>
              </a:rPr>
              <a:t>Changing </a:t>
            </a:r>
            <a:r>
              <a:rPr lang="en-US" sz="1600" dirty="0">
                <a:latin typeface="Alexandria" pitchFamily="2" charset="-78"/>
              </a:rPr>
              <a:t>Workplace</a:t>
            </a:r>
            <a:endParaRPr lang="en-US" sz="1600" dirty="0">
              <a:latin typeface="Alexandria" pitchFamily="2" charset="-78"/>
            </a:endParaRP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US" sz="1600" dirty="0">
                <a:latin typeface="Alexandria" pitchFamily="2" charset="-78"/>
              </a:rPr>
              <a:t>The </a:t>
            </a:r>
            <a:r>
              <a:rPr lang="en-US" sz="1600" dirty="0">
                <a:latin typeface="Alexandria" pitchFamily="2" charset="-78"/>
              </a:rPr>
              <a:t>Nature of </a:t>
            </a:r>
            <a:r>
              <a:rPr lang="en-US" sz="1600" dirty="0">
                <a:latin typeface="Alexandria" pitchFamily="2" charset="-78"/>
              </a:rPr>
              <a:t>Management</a:t>
            </a:r>
            <a:endParaRPr lang="en-US" sz="1600" dirty="0">
              <a:latin typeface="Alexandria" pitchFamily="2" charset="-78"/>
            </a:endParaRP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US" sz="1600" dirty="0">
                <a:latin typeface="Alexandria" pitchFamily="2" charset="-78"/>
              </a:rPr>
              <a:t>A </a:t>
            </a:r>
            <a:r>
              <a:rPr lang="en-US" sz="1600" dirty="0">
                <a:latin typeface="Alexandria" pitchFamily="2" charset="-78"/>
              </a:rPr>
              <a:t>Model of Organizational Behavior and </a:t>
            </a:r>
            <a:r>
              <a:rPr lang="en-US" sz="1600" dirty="0">
                <a:latin typeface="Alexandria" pitchFamily="2" charset="-78"/>
              </a:rPr>
              <a:t>Management</a:t>
            </a:r>
            <a:endParaRPr lang="en-US" altLang="en-US" sz="1600" dirty="0">
              <a:latin typeface="Alexandria" pitchFamily="2" charset="-78"/>
            </a:endParaRPr>
          </a:p>
        </p:txBody>
      </p:sp>
      <p:sp>
        <p:nvSpPr>
          <p:cNvPr id="15368" name="Rectangle 31"/>
          <p:cNvSpPr>
            <a:spLocks noChangeArrowheads="1"/>
          </p:cNvSpPr>
          <p:nvPr/>
        </p:nvSpPr>
        <p:spPr bwMode="auto">
          <a:xfrm>
            <a:off x="3386138" y="1272380"/>
            <a:ext cx="1141412" cy="989013"/>
          </a:xfrm>
          <a:prstGeom prst="rect">
            <a:avLst/>
          </a:prstGeom>
          <a:solidFill>
            <a:srgbClr val="00B0F0"/>
          </a:solidFill>
          <a:ln>
            <a:noFill/>
          </a:ln>
          <a:extLst>
            <a:ext uri="{91240B29-F687-4F45-9708-019B960494DF}">
              <a14:hiddenLine xmlns:a14="http://schemas.microsoft.com/office/drawing/2010/main" w="12700" cap="flat" cmpd="sng">
                <a:solidFill>
                  <a:srgbClr val="2F528F"/>
                </a:solidFill>
                <a:prstDash val="solid"/>
                <a:miter lim="1220703"/>
                <a:headEnd/>
                <a:tailEnd/>
              </a14:hiddenLine>
            </a:ext>
          </a:extLst>
        </p:spPr>
        <p:txBody>
          <a:bodyPr anchor="ctr"/>
          <a:lstStyle/>
          <a:p>
            <a:pPr algn="ctr"/>
            <a:endParaRPr lang="en-US" altLang="en-US" sz="1400">
              <a:solidFill>
                <a:srgbClr val="FFFFFF"/>
              </a:solidFill>
              <a:ea typeface="Roboto Light" panose="02000000000000000000" pitchFamily="2" charset="0"/>
              <a:cs typeface="Roboto Light" panose="02000000000000000000" pitchFamily="2" charset="0"/>
            </a:endParaRPr>
          </a:p>
        </p:txBody>
      </p:sp>
      <p:sp>
        <p:nvSpPr>
          <p:cNvPr id="15369" name="TextBox 32"/>
          <p:cNvSpPr txBox="1">
            <a:spLocks noChangeArrowheads="1"/>
          </p:cNvSpPr>
          <p:nvPr/>
        </p:nvSpPr>
        <p:spPr bwMode="auto">
          <a:xfrm>
            <a:off x="3436938" y="1328738"/>
            <a:ext cx="1090612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en-US" altLang="en-US" sz="1600" dirty="0" smtClean="0">
                <a:solidFill>
                  <a:schemeClr val="bg1"/>
                </a:solidFill>
                <a:latin typeface="Alexandria" pitchFamily="2" charset="-78"/>
              </a:rPr>
              <a:t>Lecture</a:t>
            </a:r>
            <a:endParaRPr lang="en-US" altLang="en-US" sz="1600" dirty="0">
              <a:solidFill>
                <a:schemeClr val="bg1"/>
              </a:solidFill>
              <a:latin typeface="Alexandria" pitchFamily="2" charset="-78"/>
            </a:endParaRPr>
          </a:p>
        </p:txBody>
      </p:sp>
      <p:sp>
        <p:nvSpPr>
          <p:cNvPr id="15370" name="TextBox 33"/>
          <p:cNvSpPr txBox="1">
            <a:spLocks noChangeArrowheads="1"/>
          </p:cNvSpPr>
          <p:nvPr/>
        </p:nvSpPr>
        <p:spPr bwMode="auto">
          <a:xfrm>
            <a:off x="3570288" y="1598613"/>
            <a:ext cx="819150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en-US" altLang="en-US" sz="4000" b="1">
                <a:solidFill>
                  <a:schemeClr val="bg1"/>
                </a:solidFill>
                <a:latin typeface="Alexandria" pitchFamily="2" charset="-78"/>
              </a:rPr>
              <a:t>01</a:t>
            </a:r>
          </a:p>
        </p:txBody>
      </p:sp>
      <p:sp>
        <p:nvSpPr>
          <p:cNvPr id="15371" name="TextBox 2"/>
          <p:cNvSpPr txBox="1">
            <a:spLocks noChangeArrowheads="1"/>
          </p:cNvSpPr>
          <p:nvPr/>
        </p:nvSpPr>
        <p:spPr bwMode="auto">
          <a:xfrm>
            <a:off x="9263063" y="6291263"/>
            <a:ext cx="2616200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en-US" altLang="en-US" sz="2000" b="1"/>
              <a:t>www.midocean.ae</a:t>
            </a:r>
          </a:p>
        </p:txBody>
      </p:sp>
      <p:pic>
        <p:nvPicPr>
          <p:cNvPr id="15372" name="Graphic 2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6" b="25429"/>
          <a:stretch>
            <a:fillRect/>
          </a:stretch>
        </p:blipFill>
        <p:spPr bwMode="auto">
          <a:xfrm>
            <a:off x="9666288" y="58738"/>
            <a:ext cx="2420937" cy="1076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" name="Rectangle: Rounded Corners 24"/>
          <p:cNvSpPr>
            <a:spLocks noChangeArrowheads="1"/>
          </p:cNvSpPr>
          <p:nvPr/>
        </p:nvSpPr>
        <p:spPr bwMode="auto">
          <a:xfrm>
            <a:off x="4367895" y="2034657"/>
            <a:ext cx="6361293" cy="2824342"/>
          </a:xfrm>
          <a:prstGeom prst="roundRect">
            <a:avLst>
              <a:gd name="adj" fmla="val 6139"/>
            </a:avLst>
          </a:prstGeom>
          <a:noFill/>
          <a:ln w="38100" cap="flat" cmpd="sng">
            <a:solidFill>
              <a:srgbClr val="00B0F0"/>
            </a:solidFill>
            <a:prstDash val="solid"/>
            <a:miter lim="1220703"/>
            <a:headEnd/>
            <a:tailEnd/>
          </a:ln>
        </p:spPr>
        <p:txBody>
          <a:bodyPr anchor="ctr"/>
          <a:lstStyle/>
          <a:p>
            <a:pPr algn="ctr"/>
            <a:endParaRPr lang="en-US" altLang="en-US">
              <a:solidFill>
                <a:srgbClr val="FFFFFF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: Rounded Corners 24"/>
          <p:cNvSpPr>
            <a:spLocks noChangeArrowheads="1"/>
          </p:cNvSpPr>
          <p:nvPr/>
        </p:nvSpPr>
        <p:spPr bwMode="auto">
          <a:xfrm>
            <a:off x="1696244" y="1747632"/>
            <a:ext cx="7981156" cy="3085625"/>
          </a:xfrm>
          <a:prstGeom prst="roundRect">
            <a:avLst>
              <a:gd name="adj" fmla="val 6139"/>
            </a:avLst>
          </a:prstGeom>
          <a:solidFill>
            <a:schemeClr val="bg1"/>
          </a:solidFill>
          <a:ln w="38100" cap="flat" cmpd="sng">
            <a:solidFill>
              <a:srgbClr val="00B0F0"/>
            </a:solidFill>
            <a:prstDash val="solid"/>
            <a:miter lim="1220703"/>
            <a:headEnd/>
            <a:tailEnd/>
          </a:ln>
        </p:spPr>
        <p:txBody>
          <a:bodyPr anchor="ctr"/>
          <a:lstStyle/>
          <a:p>
            <a:pPr algn="ctr"/>
            <a:endParaRPr lang="en-US" altLang="en-US">
              <a:solidFill>
                <a:srgbClr val="FFFFFF"/>
              </a:solidFill>
            </a:endParaRPr>
          </a:p>
        </p:txBody>
      </p:sp>
      <p:sp>
        <p:nvSpPr>
          <p:cNvPr id="16387" name="TextBox 2"/>
          <p:cNvSpPr txBox="1">
            <a:spLocks noChangeArrowheads="1"/>
          </p:cNvSpPr>
          <p:nvPr/>
        </p:nvSpPr>
        <p:spPr bwMode="auto">
          <a:xfrm>
            <a:off x="2564606" y="1128001"/>
            <a:ext cx="4945878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/>
          <a:p>
            <a:r>
              <a:rPr lang="en-US" sz="2400" b="1" dirty="0" smtClean="0">
                <a:solidFill>
                  <a:srgbClr val="00B0F0"/>
                </a:solidFill>
                <a:latin typeface="Alexandria" pitchFamily="2" charset="-78"/>
              </a:rPr>
              <a:t>Perception and Job </a:t>
            </a:r>
            <a:r>
              <a:rPr lang="en-US" sz="2400" b="1" dirty="0" smtClean="0">
                <a:solidFill>
                  <a:srgbClr val="00B0F0"/>
                </a:solidFill>
                <a:latin typeface="Alexandria" pitchFamily="2" charset="-78"/>
              </a:rPr>
              <a:t>Attitudes</a:t>
            </a:r>
            <a:endParaRPr lang="en-US" sz="2400" b="1" dirty="0">
              <a:solidFill>
                <a:srgbClr val="00B0F0"/>
              </a:solidFill>
              <a:latin typeface="Alexandria" pitchFamily="2" charset="-78"/>
            </a:endParaRPr>
          </a:p>
        </p:txBody>
      </p:sp>
      <p:sp>
        <p:nvSpPr>
          <p:cNvPr id="16388" name="Rectangle 4"/>
          <p:cNvSpPr>
            <a:spLocks noChangeArrowheads="1"/>
          </p:cNvSpPr>
          <p:nvPr/>
        </p:nvSpPr>
        <p:spPr bwMode="auto">
          <a:xfrm>
            <a:off x="941388" y="935038"/>
            <a:ext cx="1404937" cy="1165225"/>
          </a:xfrm>
          <a:prstGeom prst="rect">
            <a:avLst/>
          </a:prstGeom>
          <a:solidFill>
            <a:srgbClr val="00B0F0"/>
          </a:solidFill>
          <a:ln w="38100" cap="flat" cmpd="sng">
            <a:solidFill>
              <a:schemeClr val="bg1"/>
            </a:solidFill>
            <a:prstDash val="solid"/>
            <a:miter lim="1220703"/>
            <a:headEnd/>
            <a:tailEnd/>
          </a:ln>
        </p:spPr>
        <p:txBody>
          <a:bodyPr anchor="ctr"/>
          <a:lstStyle/>
          <a:p>
            <a:pPr algn="ctr"/>
            <a:endParaRPr lang="en-US" altLang="en-US">
              <a:solidFill>
                <a:srgbClr val="FFFFFF"/>
              </a:solidFill>
              <a:ea typeface="Roboto Light" panose="02000000000000000000" pitchFamily="2" charset="0"/>
              <a:cs typeface="Roboto Light" panose="02000000000000000000" pitchFamily="2" charset="0"/>
            </a:endParaRPr>
          </a:p>
        </p:txBody>
      </p:sp>
      <p:sp>
        <p:nvSpPr>
          <p:cNvPr id="16389" name="TextBox 5"/>
          <p:cNvSpPr txBox="1">
            <a:spLocks noChangeArrowheads="1"/>
          </p:cNvSpPr>
          <p:nvPr/>
        </p:nvSpPr>
        <p:spPr bwMode="auto">
          <a:xfrm>
            <a:off x="1099344" y="908480"/>
            <a:ext cx="1193800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/>
          <a:p>
            <a:pPr algn="ctr"/>
            <a:r>
              <a:rPr lang="en-US" altLang="en-US" dirty="0" smtClean="0">
                <a:solidFill>
                  <a:schemeClr val="bg1"/>
                </a:solidFill>
                <a:latin typeface="Alexandria" pitchFamily="2" charset="-78"/>
              </a:rPr>
              <a:t>Lecture</a:t>
            </a:r>
            <a:endParaRPr lang="en-US" altLang="en-US" sz="2800" dirty="0">
              <a:solidFill>
                <a:schemeClr val="bg1"/>
              </a:solidFill>
              <a:latin typeface="Alexandria" pitchFamily="2" charset="-78"/>
            </a:endParaRPr>
          </a:p>
        </p:txBody>
      </p:sp>
      <p:sp>
        <p:nvSpPr>
          <p:cNvPr id="16390" name="TextBox 9"/>
          <p:cNvSpPr txBox="1">
            <a:spLocks noChangeArrowheads="1"/>
          </p:cNvSpPr>
          <p:nvPr/>
        </p:nvSpPr>
        <p:spPr bwMode="auto">
          <a:xfrm>
            <a:off x="1212850" y="1230313"/>
            <a:ext cx="966788" cy="768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en-US" altLang="en-US" sz="4400" b="1" dirty="0">
                <a:solidFill>
                  <a:schemeClr val="bg1"/>
                </a:solidFill>
                <a:latin typeface="Alexandria" pitchFamily="2" charset="-78"/>
              </a:rPr>
              <a:t>02</a:t>
            </a:r>
          </a:p>
        </p:txBody>
      </p:sp>
      <p:sp>
        <p:nvSpPr>
          <p:cNvPr id="16391" name="TextBox 47"/>
          <p:cNvSpPr txBox="1">
            <a:spLocks noChangeArrowheads="1"/>
          </p:cNvSpPr>
          <p:nvPr/>
        </p:nvSpPr>
        <p:spPr bwMode="auto">
          <a:xfrm>
            <a:off x="2346325" y="2100263"/>
            <a:ext cx="7471229" cy="25545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/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US" sz="1600" dirty="0" smtClean="0">
                <a:latin typeface="Alexandria" pitchFamily="2" charset="-78"/>
              </a:rPr>
              <a:t>The </a:t>
            </a:r>
            <a:r>
              <a:rPr lang="en-US" sz="1600" dirty="0">
                <a:latin typeface="Alexandria" pitchFamily="2" charset="-78"/>
              </a:rPr>
              <a:t>Perceptual </a:t>
            </a:r>
            <a:r>
              <a:rPr lang="en-US" sz="1600" dirty="0" smtClean="0">
                <a:latin typeface="Alexandria" pitchFamily="2" charset="-78"/>
              </a:rPr>
              <a:t>Process</a:t>
            </a:r>
            <a:endParaRPr lang="en-US" sz="1600" dirty="0">
              <a:latin typeface="Alexandria" pitchFamily="2" charset="-78"/>
            </a:endParaRP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US" sz="1600" dirty="0" smtClean="0">
                <a:latin typeface="Alexandria" pitchFamily="2" charset="-78"/>
              </a:rPr>
              <a:t>Barriers </a:t>
            </a:r>
            <a:r>
              <a:rPr lang="en-US" sz="1600" dirty="0">
                <a:latin typeface="Alexandria" pitchFamily="2" charset="-78"/>
              </a:rPr>
              <a:t>to Accurate Social </a:t>
            </a:r>
            <a:r>
              <a:rPr lang="en-US" sz="1600" dirty="0" smtClean="0">
                <a:latin typeface="Alexandria" pitchFamily="2" charset="-78"/>
              </a:rPr>
              <a:t>Perception</a:t>
            </a:r>
            <a:endParaRPr lang="en-US" sz="1600" dirty="0">
              <a:latin typeface="Alexandria" pitchFamily="2" charset="-78"/>
            </a:endParaRP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US" sz="1600" dirty="0" smtClean="0">
                <a:latin typeface="Alexandria" pitchFamily="2" charset="-78"/>
              </a:rPr>
              <a:t>Attributions</a:t>
            </a:r>
            <a:r>
              <a:rPr lang="en-US" sz="1600" dirty="0">
                <a:latin typeface="Alexandria" pitchFamily="2" charset="-78"/>
              </a:rPr>
              <a:t>: Interpreting the Causes of </a:t>
            </a:r>
            <a:r>
              <a:rPr lang="en-US" sz="1600" dirty="0" smtClean="0">
                <a:latin typeface="Alexandria" pitchFamily="2" charset="-78"/>
              </a:rPr>
              <a:t>Behavior</a:t>
            </a:r>
            <a:endParaRPr lang="en-US" sz="1600" dirty="0">
              <a:latin typeface="Alexandria" pitchFamily="2" charset="-78"/>
            </a:endParaRP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US" sz="1600" dirty="0" smtClean="0">
                <a:latin typeface="Alexandria" pitchFamily="2" charset="-78"/>
              </a:rPr>
              <a:t>Attitudes </a:t>
            </a:r>
            <a:r>
              <a:rPr lang="en-US" sz="1600" dirty="0">
                <a:latin typeface="Alexandria" pitchFamily="2" charset="-78"/>
              </a:rPr>
              <a:t>and Behavior </a:t>
            </a: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US" sz="1600" dirty="0" smtClean="0">
                <a:latin typeface="Alexandria" pitchFamily="2" charset="-78"/>
              </a:rPr>
              <a:t>Work-Related </a:t>
            </a:r>
            <a:r>
              <a:rPr lang="en-US" sz="1600" dirty="0">
                <a:latin typeface="Alexandria" pitchFamily="2" charset="-78"/>
              </a:rPr>
              <a:t>Attitudes </a:t>
            </a:r>
            <a:endParaRPr lang="en-US" altLang="en-US" sz="1600" dirty="0">
              <a:latin typeface="Alexandria" pitchFamily="2" charset="-78"/>
            </a:endParaRPr>
          </a:p>
        </p:txBody>
      </p:sp>
      <p:sp>
        <p:nvSpPr>
          <p:cNvPr id="16392" name="TextBox 3"/>
          <p:cNvSpPr txBox="1">
            <a:spLocks noChangeArrowheads="1"/>
          </p:cNvSpPr>
          <p:nvPr/>
        </p:nvSpPr>
        <p:spPr bwMode="auto">
          <a:xfrm>
            <a:off x="9263063" y="6291263"/>
            <a:ext cx="2616200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en-US" altLang="en-US" sz="2000" b="1"/>
              <a:t>www.midocean.ae</a:t>
            </a:r>
          </a:p>
        </p:txBody>
      </p:sp>
      <p:pic>
        <p:nvPicPr>
          <p:cNvPr id="16393" name="Graphic 2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6" b="25429"/>
          <a:stretch>
            <a:fillRect/>
          </a:stretch>
        </p:blipFill>
        <p:spPr bwMode="auto">
          <a:xfrm>
            <a:off x="9677400" y="268288"/>
            <a:ext cx="2305050" cy="1076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: Rounded Corners 24"/>
          <p:cNvSpPr>
            <a:spLocks noChangeArrowheads="1"/>
          </p:cNvSpPr>
          <p:nvPr/>
        </p:nvSpPr>
        <p:spPr bwMode="auto">
          <a:xfrm>
            <a:off x="1768475" y="1776530"/>
            <a:ext cx="7908925" cy="3213482"/>
          </a:xfrm>
          <a:prstGeom prst="roundRect">
            <a:avLst>
              <a:gd name="adj" fmla="val 6139"/>
            </a:avLst>
          </a:prstGeom>
          <a:solidFill>
            <a:schemeClr val="bg1"/>
          </a:solidFill>
          <a:ln w="38100" cap="flat" cmpd="sng">
            <a:solidFill>
              <a:srgbClr val="00B0F0"/>
            </a:solidFill>
            <a:prstDash val="solid"/>
            <a:miter lim="1220703"/>
            <a:headEnd/>
            <a:tailEnd/>
          </a:ln>
        </p:spPr>
        <p:txBody>
          <a:bodyPr anchor="ctr"/>
          <a:lstStyle/>
          <a:p>
            <a:pPr algn="ctr"/>
            <a:endParaRPr lang="en-US" altLang="en-US">
              <a:solidFill>
                <a:srgbClr val="FFFFFF"/>
              </a:solidFill>
            </a:endParaRPr>
          </a:p>
        </p:txBody>
      </p:sp>
      <p:sp>
        <p:nvSpPr>
          <p:cNvPr id="16387" name="TextBox 2"/>
          <p:cNvSpPr txBox="1">
            <a:spLocks noChangeArrowheads="1"/>
          </p:cNvSpPr>
          <p:nvPr/>
        </p:nvSpPr>
        <p:spPr bwMode="auto">
          <a:xfrm>
            <a:off x="2504281" y="1097726"/>
            <a:ext cx="5834153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/>
          <a:p>
            <a:r>
              <a:rPr lang="en-US" sz="2400" b="1" dirty="0" smtClean="0">
                <a:solidFill>
                  <a:srgbClr val="00B0F0"/>
                </a:solidFill>
                <a:latin typeface="Alexandria" pitchFamily="2" charset="-78"/>
              </a:rPr>
              <a:t>Work Motivation for Performance</a:t>
            </a:r>
            <a:endParaRPr lang="en-US" sz="2400" b="1" dirty="0">
              <a:solidFill>
                <a:srgbClr val="00B0F0"/>
              </a:solidFill>
              <a:latin typeface="Alexandria" pitchFamily="2" charset="-78"/>
            </a:endParaRPr>
          </a:p>
        </p:txBody>
      </p:sp>
      <p:sp>
        <p:nvSpPr>
          <p:cNvPr id="16388" name="Rectangle 4"/>
          <p:cNvSpPr>
            <a:spLocks noChangeArrowheads="1"/>
          </p:cNvSpPr>
          <p:nvPr/>
        </p:nvSpPr>
        <p:spPr bwMode="auto">
          <a:xfrm>
            <a:off x="941388" y="935038"/>
            <a:ext cx="1404937" cy="1165225"/>
          </a:xfrm>
          <a:prstGeom prst="rect">
            <a:avLst/>
          </a:prstGeom>
          <a:solidFill>
            <a:srgbClr val="00B0F0"/>
          </a:solidFill>
          <a:ln w="38100" cap="flat" cmpd="sng">
            <a:solidFill>
              <a:schemeClr val="bg1"/>
            </a:solidFill>
            <a:prstDash val="solid"/>
            <a:miter lim="1220703"/>
            <a:headEnd/>
            <a:tailEnd/>
          </a:ln>
        </p:spPr>
        <p:txBody>
          <a:bodyPr anchor="ctr"/>
          <a:lstStyle/>
          <a:p>
            <a:pPr algn="ctr"/>
            <a:endParaRPr lang="en-US" altLang="en-US">
              <a:solidFill>
                <a:srgbClr val="FFFFFF"/>
              </a:solidFill>
              <a:ea typeface="Roboto Light" panose="02000000000000000000" pitchFamily="2" charset="0"/>
              <a:cs typeface="Roboto Light" panose="02000000000000000000" pitchFamily="2" charset="0"/>
            </a:endParaRPr>
          </a:p>
        </p:txBody>
      </p:sp>
      <p:sp>
        <p:nvSpPr>
          <p:cNvPr id="16389" name="TextBox 5"/>
          <p:cNvSpPr txBox="1">
            <a:spLocks noChangeArrowheads="1"/>
          </p:cNvSpPr>
          <p:nvPr/>
        </p:nvSpPr>
        <p:spPr bwMode="auto">
          <a:xfrm>
            <a:off x="1099344" y="872036"/>
            <a:ext cx="1193800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/>
          <a:p>
            <a:pPr algn="ctr"/>
            <a:r>
              <a:rPr lang="en-US" altLang="en-US" dirty="0" smtClean="0">
                <a:solidFill>
                  <a:schemeClr val="bg1"/>
                </a:solidFill>
                <a:latin typeface="Alexandria" pitchFamily="2" charset="-78"/>
              </a:rPr>
              <a:t>Lecture</a:t>
            </a:r>
            <a:endParaRPr lang="en-US" altLang="en-US" sz="2800" dirty="0">
              <a:solidFill>
                <a:schemeClr val="bg1"/>
              </a:solidFill>
              <a:latin typeface="Alexandria" pitchFamily="2" charset="-78"/>
            </a:endParaRPr>
          </a:p>
        </p:txBody>
      </p:sp>
      <p:sp>
        <p:nvSpPr>
          <p:cNvPr id="16390" name="TextBox 9"/>
          <p:cNvSpPr txBox="1">
            <a:spLocks noChangeArrowheads="1"/>
          </p:cNvSpPr>
          <p:nvPr/>
        </p:nvSpPr>
        <p:spPr bwMode="auto">
          <a:xfrm>
            <a:off x="1212850" y="1230313"/>
            <a:ext cx="966788" cy="768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en-US" altLang="en-US" sz="4400" b="1" dirty="0" smtClean="0">
                <a:solidFill>
                  <a:schemeClr val="bg1"/>
                </a:solidFill>
                <a:latin typeface="Alexandria" pitchFamily="2" charset="-78"/>
              </a:rPr>
              <a:t>03</a:t>
            </a:r>
            <a:endParaRPr lang="en-US" altLang="en-US" sz="4400" b="1" dirty="0">
              <a:solidFill>
                <a:schemeClr val="bg1"/>
              </a:solidFill>
              <a:latin typeface="Alexandria" pitchFamily="2" charset="-78"/>
            </a:endParaRPr>
          </a:p>
        </p:txBody>
      </p:sp>
      <p:sp>
        <p:nvSpPr>
          <p:cNvPr id="16391" name="TextBox 47"/>
          <p:cNvSpPr txBox="1">
            <a:spLocks noChangeArrowheads="1"/>
          </p:cNvSpPr>
          <p:nvPr/>
        </p:nvSpPr>
        <p:spPr bwMode="auto">
          <a:xfrm>
            <a:off x="2112168" y="2210621"/>
            <a:ext cx="5882301" cy="20621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/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US" sz="1600" dirty="0" smtClean="0">
                <a:latin typeface="Alexandria" pitchFamily="2" charset="-78"/>
              </a:rPr>
              <a:t>Motivation</a:t>
            </a:r>
            <a:r>
              <a:rPr lang="en-US" sz="1600" dirty="0">
                <a:latin typeface="Alexandria" pitchFamily="2" charset="-78"/>
              </a:rPr>
              <a:t>: Direction and </a:t>
            </a:r>
            <a:r>
              <a:rPr lang="en-US" sz="1600" dirty="0" smtClean="0">
                <a:latin typeface="Alexandria" pitchFamily="2" charset="-78"/>
              </a:rPr>
              <a:t>Intensity</a:t>
            </a:r>
            <a:endParaRPr lang="en-US" sz="1600" dirty="0">
              <a:latin typeface="Alexandria" pitchFamily="2" charset="-78"/>
            </a:endParaRP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US" sz="1600" dirty="0" smtClean="0">
                <a:latin typeface="Alexandria" pitchFamily="2" charset="-78"/>
              </a:rPr>
              <a:t>Content </a:t>
            </a:r>
            <a:r>
              <a:rPr lang="en-US" sz="1600" dirty="0">
                <a:latin typeface="Alexandria" pitchFamily="2" charset="-78"/>
              </a:rPr>
              <a:t>Theories of </a:t>
            </a:r>
            <a:r>
              <a:rPr lang="en-US" sz="1600" dirty="0" smtClean="0">
                <a:latin typeface="Alexandria" pitchFamily="2" charset="-78"/>
              </a:rPr>
              <a:t>Motivation</a:t>
            </a:r>
            <a:endParaRPr lang="en-US" sz="1600" dirty="0">
              <a:latin typeface="Alexandria" pitchFamily="2" charset="-78"/>
            </a:endParaRP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US" sz="1600" dirty="0" smtClean="0">
                <a:latin typeface="Alexandria" pitchFamily="2" charset="-78"/>
              </a:rPr>
              <a:t>Process </a:t>
            </a:r>
            <a:r>
              <a:rPr lang="en-US" sz="1600" dirty="0">
                <a:latin typeface="Alexandria" pitchFamily="2" charset="-78"/>
              </a:rPr>
              <a:t>Theories of Motivation </a:t>
            </a: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US" sz="1600" dirty="0" smtClean="0">
                <a:latin typeface="Alexandria" pitchFamily="2" charset="-78"/>
              </a:rPr>
              <a:t>Recent </a:t>
            </a:r>
            <a:r>
              <a:rPr lang="en-US" sz="1600" dirty="0">
                <a:latin typeface="Alexandria" pitchFamily="2" charset="-78"/>
              </a:rPr>
              <a:t>Research on Motivation </a:t>
            </a:r>
            <a:r>
              <a:rPr lang="en-US" sz="1600" dirty="0" smtClean="0">
                <a:latin typeface="Alexandria" pitchFamily="2" charset="-78"/>
              </a:rPr>
              <a:t>Theories</a:t>
            </a:r>
            <a:endParaRPr lang="en-US" altLang="en-US" sz="1600" dirty="0">
              <a:latin typeface="Alexandria" pitchFamily="2" charset="-78"/>
            </a:endParaRPr>
          </a:p>
        </p:txBody>
      </p:sp>
      <p:sp>
        <p:nvSpPr>
          <p:cNvPr id="16392" name="TextBox 3"/>
          <p:cNvSpPr txBox="1">
            <a:spLocks noChangeArrowheads="1"/>
          </p:cNvSpPr>
          <p:nvPr/>
        </p:nvSpPr>
        <p:spPr bwMode="auto">
          <a:xfrm>
            <a:off x="9263063" y="6291263"/>
            <a:ext cx="2616200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en-US" altLang="en-US" sz="2000" b="1"/>
              <a:t>www.midocean.ae</a:t>
            </a:r>
          </a:p>
        </p:txBody>
      </p:sp>
      <p:pic>
        <p:nvPicPr>
          <p:cNvPr id="16393" name="Graphic 2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6" b="25429"/>
          <a:stretch>
            <a:fillRect/>
          </a:stretch>
        </p:blipFill>
        <p:spPr bwMode="auto">
          <a:xfrm>
            <a:off x="9677400" y="268288"/>
            <a:ext cx="2305050" cy="1076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93876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: Rounded Corners 24"/>
          <p:cNvSpPr>
            <a:spLocks noChangeArrowheads="1"/>
          </p:cNvSpPr>
          <p:nvPr/>
        </p:nvSpPr>
        <p:spPr bwMode="auto">
          <a:xfrm>
            <a:off x="1951356" y="1753533"/>
            <a:ext cx="7726043" cy="3458547"/>
          </a:xfrm>
          <a:prstGeom prst="roundRect">
            <a:avLst>
              <a:gd name="adj" fmla="val 6139"/>
            </a:avLst>
          </a:prstGeom>
          <a:solidFill>
            <a:schemeClr val="bg1"/>
          </a:solidFill>
          <a:ln w="38100" cap="flat" cmpd="sng">
            <a:solidFill>
              <a:srgbClr val="00B0F0"/>
            </a:solidFill>
            <a:prstDash val="solid"/>
            <a:miter lim="1220703"/>
            <a:headEnd/>
            <a:tailEnd/>
          </a:ln>
        </p:spPr>
        <p:txBody>
          <a:bodyPr anchor="ctr"/>
          <a:lstStyle/>
          <a:p>
            <a:pPr algn="ctr"/>
            <a:endParaRPr lang="en-US" altLang="en-US">
              <a:solidFill>
                <a:srgbClr val="FFFFFF"/>
              </a:solidFill>
            </a:endParaRPr>
          </a:p>
        </p:txBody>
      </p:sp>
      <p:sp>
        <p:nvSpPr>
          <p:cNvPr id="16387" name="TextBox 2"/>
          <p:cNvSpPr txBox="1">
            <a:spLocks noChangeArrowheads="1"/>
          </p:cNvSpPr>
          <p:nvPr/>
        </p:nvSpPr>
        <p:spPr bwMode="auto">
          <a:xfrm>
            <a:off x="2513013" y="1017588"/>
            <a:ext cx="4344987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/>
          <a:p>
            <a:r>
              <a:rPr lang="en-US" sz="2400" b="1" dirty="0" smtClean="0">
                <a:solidFill>
                  <a:srgbClr val="00B0F0"/>
                </a:solidFill>
                <a:latin typeface="Alexandria" pitchFamily="2" charset="-78"/>
              </a:rPr>
              <a:t>Personality and Values</a:t>
            </a:r>
            <a:endParaRPr lang="en-US" sz="2400" b="1" dirty="0">
              <a:solidFill>
                <a:srgbClr val="00B0F0"/>
              </a:solidFill>
              <a:latin typeface="Alexandria" pitchFamily="2" charset="-78"/>
            </a:endParaRPr>
          </a:p>
        </p:txBody>
      </p:sp>
      <p:sp>
        <p:nvSpPr>
          <p:cNvPr id="16388" name="Rectangle 4"/>
          <p:cNvSpPr>
            <a:spLocks noChangeArrowheads="1"/>
          </p:cNvSpPr>
          <p:nvPr/>
        </p:nvSpPr>
        <p:spPr bwMode="auto">
          <a:xfrm>
            <a:off x="941388" y="935038"/>
            <a:ext cx="1404937" cy="1165225"/>
          </a:xfrm>
          <a:prstGeom prst="rect">
            <a:avLst/>
          </a:prstGeom>
          <a:solidFill>
            <a:srgbClr val="00B0F0"/>
          </a:solidFill>
          <a:ln w="38100" cap="flat" cmpd="sng">
            <a:solidFill>
              <a:schemeClr val="bg1"/>
            </a:solidFill>
            <a:prstDash val="solid"/>
            <a:miter lim="1220703"/>
            <a:headEnd/>
            <a:tailEnd/>
          </a:ln>
        </p:spPr>
        <p:txBody>
          <a:bodyPr anchor="ctr"/>
          <a:lstStyle/>
          <a:p>
            <a:pPr algn="ctr"/>
            <a:endParaRPr lang="en-US" altLang="en-US">
              <a:solidFill>
                <a:srgbClr val="FFFFFF"/>
              </a:solidFill>
              <a:ea typeface="Roboto Light" panose="02000000000000000000" pitchFamily="2" charset="0"/>
              <a:cs typeface="Roboto Light" panose="02000000000000000000" pitchFamily="2" charset="0"/>
            </a:endParaRPr>
          </a:p>
        </p:txBody>
      </p:sp>
      <p:sp>
        <p:nvSpPr>
          <p:cNvPr id="16389" name="TextBox 5"/>
          <p:cNvSpPr txBox="1">
            <a:spLocks noChangeArrowheads="1"/>
          </p:cNvSpPr>
          <p:nvPr/>
        </p:nvSpPr>
        <p:spPr bwMode="auto">
          <a:xfrm>
            <a:off x="1099344" y="908912"/>
            <a:ext cx="1193800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/>
          <a:p>
            <a:pPr algn="ctr"/>
            <a:r>
              <a:rPr lang="en-US" altLang="en-US" dirty="0" smtClean="0">
                <a:solidFill>
                  <a:schemeClr val="bg1"/>
                </a:solidFill>
                <a:latin typeface="Alexandria" pitchFamily="2" charset="-78"/>
              </a:rPr>
              <a:t>Lecture</a:t>
            </a:r>
            <a:endParaRPr lang="en-US" altLang="en-US" sz="2800" dirty="0">
              <a:solidFill>
                <a:schemeClr val="bg1"/>
              </a:solidFill>
              <a:latin typeface="Alexandria" pitchFamily="2" charset="-78"/>
            </a:endParaRPr>
          </a:p>
        </p:txBody>
      </p:sp>
      <p:sp>
        <p:nvSpPr>
          <p:cNvPr id="16390" name="TextBox 9"/>
          <p:cNvSpPr txBox="1">
            <a:spLocks noChangeArrowheads="1"/>
          </p:cNvSpPr>
          <p:nvPr/>
        </p:nvSpPr>
        <p:spPr bwMode="auto">
          <a:xfrm>
            <a:off x="1212850" y="1230313"/>
            <a:ext cx="966788" cy="768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en-US" altLang="en-US" sz="4400" b="1" dirty="0" smtClean="0">
                <a:solidFill>
                  <a:schemeClr val="bg1"/>
                </a:solidFill>
                <a:latin typeface="Alexandria" pitchFamily="2" charset="-78"/>
              </a:rPr>
              <a:t>04</a:t>
            </a:r>
            <a:endParaRPr lang="en-US" altLang="en-US" sz="4400" b="1" dirty="0">
              <a:solidFill>
                <a:schemeClr val="bg1"/>
              </a:solidFill>
              <a:latin typeface="Alexandria" pitchFamily="2" charset="-78"/>
            </a:endParaRPr>
          </a:p>
        </p:txBody>
      </p:sp>
      <p:sp>
        <p:nvSpPr>
          <p:cNvPr id="16391" name="TextBox 47"/>
          <p:cNvSpPr txBox="1">
            <a:spLocks noChangeArrowheads="1"/>
          </p:cNvSpPr>
          <p:nvPr/>
        </p:nvSpPr>
        <p:spPr bwMode="auto">
          <a:xfrm>
            <a:off x="2356257" y="2022725"/>
            <a:ext cx="6373949" cy="25545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/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US" sz="1600" dirty="0" smtClean="0">
                <a:latin typeface="Alexandria" pitchFamily="2" charset="-78"/>
              </a:rPr>
              <a:t>Personality</a:t>
            </a:r>
            <a:r>
              <a:rPr lang="en-US" sz="1600" dirty="0">
                <a:latin typeface="Alexandria" pitchFamily="2" charset="-78"/>
              </a:rPr>
              <a:t>: An </a:t>
            </a:r>
            <a:r>
              <a:rPr lang="en-US" sz="1600" dirty="0" smtClean="0">
                <a:latin typeface="Alexandria" pitchFamily="2" charset="-78"/>
              </a:rPr>
              <a:t>Introduction</a:t>
            </a:r>
            <a:endParaRPr lang="en-US" sz="1600" dirty="0">
              <a:latin typeface="Alexandria" pitchFamily="2" charset="-78"/>
            </a:endParaRP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US" sz="1600" dirty="0" smtClean="0">
                <a:latin typeface="Alexandria" pitchFamily="2" charset="-78"/>
              </a:rPr>
              <a:t>Personality </a:t>
            </a:r>
            <a:r>
              <a:rPr lang="en-US" sz="1600" dirty="0">
                <a:latin typeface="Alexandria" pitchFamily="2" charset="-78"/>
              </a:rPr>
              <a:t>and Work </a:t>
            </a:r>
            <a:r>
              <a:rPr lang="en-US" sz="1600" dirty="0" smtClean="0">
                <a:latin typeface="Alexandria" pitchFamily="2" charset="-78"/>
              </a:rPr>
              <a:t>Behavior</a:t>
            </a:r>
            <a:endParaRPr lang="en-US" sz="1600" dirty="0">
              <a:latin typeface="Alexandria" pitchFamily="2" charset="-78"/>
            </a:endParaRP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US" sz="1600" dirty="0" smtClean="0">
                <a:latin typeface="Alexandria" pitchFamily="2" charset="-78"/>
              </a:rPr>
              <a:t>Personality </a:t>
            </a:r>
            <a:r>
              <a:rPr lang="en-US" sz="1600" dirty="0">
                <a:latin typeface="Alexandria" pitchFamily="2" charset="-78"/>
              </a:rPr>
              <a:t>and Organization: A Basic Conflict</a:t>
            </a:r>
            <a:r>
              <a:rPr lang="en-US" sz="1600" dirty="0" smtClean="0">
                <a:latin typeface="Alexandria" pitchFamily="2" charset="-78"/>
              </a:rPr>
              <a:t>?</a:t>
            </a:r>
            <a:endParaRPr lang="en-US" sz="1600" dirty="0">
              <a:latin typeface="Alexandria" pitchFamily="2" charset="-78"/>
            </a:endParaRP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US" sz="1600" dirty="0" smtClean="0">
                <a:latin typeface="Alexandria" pitchFamily="2" charset="-78"/>
              </a:rPr>
              <a:t>Personal </a:t>
            </a:r>
            <a:r>
              <a:rPr lang="en-US" sz="1600" dirty="0">
                <a:latin typeface="Alexandria" pitchFamily="2" charset="-78"/>
              </a:rPr>
              <a:t>Values and </a:t>
            </a:r>
            <a:r>
              <a:rPr lang="en-US" sz="1600" dirty="0" smtClean="0">
                <a:latin typeface="Alexandria" pitchFamily="2" charset="-78"/>
              </a:rPr>
              <a:t>Ethics</a:t>
            </a:r>
            <a:endParaRPr lang="en-US" sz="1600" dirty="0">
              <a:latin typeface="Alexandria" pitchFamily="2" charset="-78"/>
            </a:endParaRP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US" sz="1600" dirty="0" smtClean="0">
                <a:latin typeface="Alexandria" pitchFamily="2" charset="-78"/>
              </a:rPr>
              <a:t>Cultural Differences</a:t>
            </a:r>
            <a:endParaRPr lang="en-US" altLang="en-US" sz="1600" dirty="0">
              <a:latin typeface="Alexandria" pitchFamily="2" charset="-78"/>
            </a:endParaRPr>
          </a:p>
        </p:txBody>
      </p:sp>
      <p:sp>
        <p:nvSpPr>
          <p:cNvPr id="16392" name="TextBox 3"/>
          <p:cNvSpPr txBox="1">
            <a:spLocks noChangeArrowheads="1"/>
          </p:cNvSpPr>
          <p:nvPr/>
        </p:nvSpPr>
        <p:spPr bwMode="auto">
          <a:xfrm>
            <a:off x="9263063" y="6291263"/>
            <a:ext cx="2616200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en-US" altLang="en-US" sz="2000" b="1"/>
              <a:t>www.midocean.ae</a:t>
            </a:r>
          </a:p>
        </p:txBody>
      </p:sp>
      <p:pic>
        <p:nvPicPr>
          <p:cNvPr id="16393" name="Graphic 2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6" b="25429"/>
          <a:stretch>
            <a:fillRect/>
          </a:stretch>
        </p:blipFill>
        <p:spPr bwMode="auto">
          <a:xfrm>
            <a:off x="9677400" y="268288"/>
            <a:ext cx="2305050" cy="1076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894349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: Rounded Corners 24"/>
          <p:cNvSpPr>
            <a:spLocks noChangeArrowheads="1"/>
          </p:cNvSpPr>
          <p:nvPr/>
        </p:nvSpPr>
        <p:spPr bwMode="auto">
          <a:xfrm>
            <a:off x="1768475" y="1614488"/>
            <a:ext cx="8185422" cy="3767409"/>
          </a:xfrm>
          <a:prstGeom prst="roundRect">
            <a:avLst>
              <a:gd name="adj" fmla="val 12416"/>
            </a:avLst>
          </a:prstGeom>
          <a:solidFill>
            <a:schemeClr val="bg1"/>
          </a:solidFill>
          <a:ln w="38100" cap="flat" cmpd="sng">
            <a:solidFill>
              <a:srgbClr val="00B0F0"/>
            </a:solidFill>
            <a:prstDash val="solid"/>
            <a:miter lim="1220703"/>
            <a:headEnd/>
            <a:tailEnd/>
          </a:ln>
        </p:spPr>
        <p:txBody>
          <a:bodyPr anchor="ctr"/>
          <a:lstStyle/>
          <a:p>
            <a:pPr algn="ctr"/>
            <a:endParaRPr lang="en-US" altLang="en-US">
              <a:solidFill>
                <a:srgbClr val="FFFFFF"/>
              </a:solidFill>
            </a:endParaRPr>
          </a:p>
        </p:txBody>
      </p:sp>
      <p:sp>
        <p:nvSpPr>
          <p:cNvPr id="16387" name="TextBox 2"/>
          <p:cNvSpPr txBox="1">
            <a:spLocks noChangeArrowheads="1"/>
          </p:cNvSpPr>
          <p:nvPr/>
        </p:nvSpPr>
        <p:spPr bwMode="auto">
          <a:xfrm>
            <a:off x="2513013" y="1017588"/>
            <a:ext cx="3902075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en-US" sz="2400" b="1" dirty="0" smtClean="0">
                <a:solidFill>
                  <a:srgbClr val="00B0F0"/>
                </a:solidFill>
                <a:latin typeface="Alexandria" pitchFamily="2" charset="-78"/>
              </a:rPr>
              <a:t>Communication</a:t>
            </a:r>
            <a:endParaRPr lang="en-US" sz="2400" b="1" dirty="0">
              <a:solidFill>
                <a:srgbClr val="00B0F0"/>
              </a:solidFill>
              <a:latin typeface="Alexandria" pitchFamily="2" charset="-78"/>
            </a:endParaRPr>
          </a:p>
        </p:txBody>
      </p:sp>
      <p:sp>
        <p:nvSpPr>
          <p:cNvPr id="16388" name="Rectangle 4"/>
          <p:cNvSpPr>
            <a:spLocks noChangeArrowheads="1"/>
          </p:cNvSpPr>
          <p:nvPr/>
        </p:nvSpPr>
        <p:spPr bwMode="auto">
          <a:xfrm>
            <a:off x="941388" y="935038"/>
            <a:ext cx="1404937" cy="1165225"/>
          </a:xfrm>
          <a:prstGeom prst="rect">
            <a:avLst/>
          </a:prstGeom>
          <a:solidFill>
            <a:srgbClr val="00B0F0"/>
          </a:solidFill>
          <a:ln w="38100" cap="flat" cmpd="sng">
            <a:solidFill>
              <a:schemeClr val="bg1"/>
            </a:solidFill>
            <a:prstDash val="solid"/>
            <a:miter lim="1220703"/>
            <a:headEnd/>
            <a:tailEnd/>
          </a:ln>
        </p:spPr>
        <p:txBody>
          <a:bodyPr anchor="ctr"/>
          <a:lstStyle/>
          <a:p>
            <a:pPr algn="ctr"/>
            <a:endParaRPr lang="en-US" altLang="en-US">
              <a:solidFill>
                <a:srgbClr val="FFFFFF"/>
              </a:solidFill>
              <a:ea typeface="Roboto Light" panose="02000000000000000000" pitchFamily="2" charset="0"/>
              <a:cs typeface="Roboto Light" panose="02000000000000000000" pitchFamily="2" charset="0"/>
            </a:endParaRPr>
          </a:p>
        </p:txBody>
      </p:sp>
      <p:sp>
        <p:nvSpPr>
          <p:cNvPr id="16389" name="TextBox 5"/>
          <p:cNvSpPr txBox="1">
            <a:spLocks noChangeArrowheads="1"/>
          </p:cNvSpPr>
          <p:nvPr/>
        </p:nvSpPr>
        <p:spPr bwMode="auto">
          <a:xfrm>
            <a:off x="1073150" y="872328"/>
            <a:ext cx="1246187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/>
          <a:p>
            <a:pPr algn="ctr"/>
            <a:r>
              <a:rPr lang="en-US" altLang="en-US" dirty="0" smtClean="0">
                <a:solidFill>
                  <a:schemeClr val="bg1"/>
                </a:solidFill>
                <a:latin typeface="Alexandria" pitchFamily="2" charset="-78"/>
              </a:rPr>
              <a:t>Lecture</a:t>
            </a:r>
            <a:endParaRPr lang="en-US" altLang="en-US" sz="2800" dirty="0">
              <a:solidFill>
                <a:schemeClr val="bg1"/>
              </a:solidFill>
              <a:latin typeface="Alexandria" pitchFamily="2" charset="-78"/>
            </a:endParaRPr>
          </a:p>
        </p:txBody>
      </p:sp>
      <p:sp>
        <p:nvSpPr>
          <p:cNvPr id="16390" name="TextBox 9"/>
          <p:cNvSpPr txBox="1">
            <a:spLocks noChangeArrowheads="1"/>
          </p:cNvSpPr>
          <p:nvPr/>
        </p:nvSpPr>
        <p:spPr bwMode="auto">
          <a:xfrm>
            <a:off x="1212850" y="1230313"/>
            <a:ext cx="966788" cy="768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en-US" altLang="en-US" sz="4400" b="1" dirty="0" smtClean="0">
                <a:solidFill>
                  <a:schemeClr val="bg1"/>
                </a:solidFill>
                <a:latin typeface="Alexandria" pitchFamily="2" charset="-78"/>
              </a:rPr>
              <a:t>05</a:t>
            </a:r>
            <a:endParaRPr lang="en-US" altLang="en-US" sz="4400" b="1" dirty="0">
              <a:solidFill>
                <a:schemeClr val="bg1"/>
              </a:solidFill>
              <a:latin typeface="Alexandria" pitchFamily="2" charset="-78"/>
            </a:endParaRPr>
          </a:p>
        </p:txBody>
      </p:sp>
      <p:sp>
        <p:nvSpPr>
          <p:cNvPr id="16391" name="TextBox 47"/>
          <p:cNvSpPr txBox="1">
            <a:spLocks noChangeArrowheads="1"/>
          </p:cNvSpPr>
          <p:nvPr/>
        </p:nvSpPr>
        <p:spPr bwMode="auto">
          <a:xfrm>
            <a:off x="2513013" y="1815760"/>
            <a:ext cx="7898084" cy="3046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/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US" sz="1600" dirty="0" smtClean="0">
                <a:latin typeface="Alexandria" pitchFamily="2" charset="-78"/>
              </a:rPr>
              <a:t>The </a:t>
            </a:r>
            <a:r>
              <a:rPr lang="en-US" sz="1600" dirty="0">
                <a:latin typeface="Alexandria" pitchFamily="2" charset="-78"/>
              </a:rPr>
              <a:t>Process of Managerial Communication </a:t>
            </a: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US" sz="1600" dirty="0" smtClean="0">
                <a:latin typeface="Alexandria" pitchFamily="2" charset="-78"/>
              </a:rPr>
              <a:t>Types </a:t>
            </a:r>
            <a:r>
              <a:rPr lang="en-US" sz="1600" dirty="0">
                <a:latin typeface="Alexandria" pitchFamily="2" charset="-78"/>
              </a:rPr>
              <a:t>of Communications in Organizations </a:t>
            </a: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US" sz="1600" dirty="0" smtClean="0">
                <a:latin typeface="Alexandria" pitchFamily="2" charset="-78"/>
              </a:rPr>
              <a:t>Factors </a:t>
            </a:r>
            <a:r>
              <a:rPr lang="en-US" sz="1600" dirty="0">
                <a:latin typeface="Alexandria" pitchFamily="2" charset="-78"/>
              </a:rPr>
              <a:t>Affecting Communications and the Roles of </a:t>
            </a:r>
            <a:r>
              <a:rPr lang="en-US" sz="1600" dirty="0" smtClean="0">
                <a:latin typeface="Alexandria" pitchFamily="2" charset="-78"/>
              </a:rPr>
              <a:t>Managers</a:t>
            </a:r>
            <a:endParaRPr lang="en-US" sz="1600" dirty="0">
              <a:latin typeface="Alexandria" pitchFamily="2" charset="-78"/>
            </a:endParaRP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US" sz="1600" dirty="0" smtClean="0">
                <a:latin typeface="Alexandria" pitchFamily="2" charset="-78"/>
              </a:rPr>
              <a:t>Managerial </a:t>
            </a:r>
            <a:r>
              <a:rPr lang="en-US" sz="1600" dirty="0">
                <a:latin typeface="Alexandria" pitchFamily="2" charset="-78"/>
              </a:rPr>
              <a:t>Communication and Corporate </a:t>
            </a:r>
            <a:r>
              <a:rPr lang="en-US" sz="1600" dirty="0" smtClean="0">
                <a:latin typeface="Alexandria" pitchFamily="2" charset="-78"/>
              </a:rPr>
              <a:t>Reputation</a:t>
            </a:r>
            <a:endParaRPr lang="en-US" sz="1600" dirty="0">
              <a:latin typeface="Alexandria" pitchFamily="2" charset="-78"/>
            </a:endParaRP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US" sz="1600" dirty="0" smtClean="0">
                <a:latin typeface="Alexandria" pitchFamily="2" charset="-78"/>
              </a:rPr>
              <a:t>The </a:t>
            </a:r>
            <a:r>
              <a:rPr lang="en-US" sz="1600" dirty="0">
                <a:latin typeface="Alexandria" pitchFamily="2" charset="-78"/>
              </a:rPr>
              <a:t>Major Channels of Management Communication Are Talking, Listening, Reading, </a:t>
            </a:r>
            <a:r>
              <a:rPr lang="en-US" sz="1600" dirty="0" smtClean="0">
                <a:latin typeface="Alexandria" pitchFamily="2" charset="-78"/>
              </a:rPr>
              <a:t>and Writing</a:t>
            </a:r>
            <a:endParaRPr lang="en-US" altLang="en-US" sz="1600" dirty="0">
              <a:latin typeface="Alexandria" pitchFamily="2" charset="-78"/>
            </a:endParaRPr>
          </a:p>
        </p:txBody>
      </p:sp>
      <p:sp>
        <p:nvSpPr>
          <p:cNvPr id="16392" name="TextBox 3"/>
          <p:cNvSpPr txBox="1">
            <a:spLocks noChangeArrowheads="1"/>
          </p:cNvSpPr>
          <p:nvPr/>
        </p:nvSpPr>
        <p:spPr bwMode="auto">
          <a:xfrm>
            <a:off x="9263063" y="6291263"/>
            <a:ext cx="2616200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en-US" altLang="en-US" sz="2000" b="1"/>
              <a:t>www.midocean.ae</a:t>
            </a:r>
          </a:p>
        </p:txBody>
      </p:sp>
      <p:pic>
        <p:nvPicPr>
          <p:cNvPr id="16393" name="Graphic 2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6" b="25429"/>
          <a:stretch>
            <a:fillRect/>
          </a:stretch>
        </p:blipFill>
        <p:spPr bwMode="auto">
          <a:xfrm>
            <a:off x="9677400" y="268288"/>
            <a:ext cx="2305050" cy="1076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323937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: Rounded Corners 24"/>
          <p:cNvSpPr>
            <a:spLocks noChangeArrowheads="1"/>
          </p:cNvSpPr>
          <p:nvPr/>
        </p:nvSpPr>
        <p:spPr bwMode="auto">
          <a:xfrm>
            <a:off x="1856922" y="1729721"/>
            <a:ext cx="8070850" cy="3493596"/>
          </a:xfrm>
          <a:prstGeom prst="roundRect">
            <a:avLst>
              <a:gd name="adj" fmla="val 6139"/>
            </a:avLst>
          </a:prstGeom>
          <a:solidFill>
            <a:schemeClr val="bg1"/>
          </a:solidFill>
          <a:ln w="38100" cap="flat" cmpd="sng">
            <a:solidFill>
              <a:srgbClr val="00B0F0"/>
            </a:solidFill>
            <a:prstDash val="solid"/>
            <a:miter lim="1220703"/>
            <a:headEnd/>
            <a:tailEnd/>
          </a:ln>
        </p:spPr>
        <p:txBody>
          <a:bodyPr anchor="ctr"/>
          <a:lstStyle/>
          <a:p>
            <a:pPr algn="ctr"/>
            <a:endParaRPr lang="en-US" altLang="en-US">
              <a:solidFill>
                <a:srgbClr val="FFFFFF"/>
              </a:solidFill>
            </a:endParaRPr>
          </a:p>
        </p:txBody>
      </p:sp>
      <p:sp>
        <p:nvSpPr>
          <p:cNvPr id="16387" name="TextBox 2"/>
          <p:cNvSpPr txBox="1">
            <a:spLocks noChangeArrowheads="1"/>
          </p:cNvSpPr>
          <p:nvPr/>
        </p:nvSpPr>
        <p:spPr bwMode="auto">
          <a:xfrm>
            <a:off x="2513013" y="1017588"/>
            <a:ext cx="5220198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/>
          <a:p>
            <a:r>
              <a:rPr lang="en-US" sz="2400" b="1" dirty="0" smtClean="0">
                <a:solidFill>
                  <a:srgbClr val="00B0F0"/>
                </a:solidFill>
                <a:latin typeface="Alexandria" pitchFamily="2" charset="-78"/>
              </a:rPr>
              <a:t>Understanding Work Teams</a:t>
            </a:r>
            <a:endParaRPr lang="en-US" sz="2400" b="1" dirty="0">
              <a:solidFill>
                <a:srgbClr val="00B0F0"/>
              </a:solidFill>
              <a:latin typeface="Alexandria" pitchFamily="2" charset="-78"/>
            </a:endParaRPr>
          </a:p>
        </p:txBody>
      </p:sp>
      <p:sp>
        <p:nvSpPr>
          <p:cNvPr id="16388" name="Rectangle 4"/>
          <p:cNvSpPr>
            <a:spLocks noChangeArrowheads="1"/>
          </p:cNvSpPr>
          <p:nvPr/>
        </p:nvSpPr>
        <p:spPr bwMode="auto">
          <a:xfrm>
            <a:off x="941388" y="935038"/>
            <a:ext cx="1404937" cy="1165225"/>
          </a:xfrm>
          <a:prstGeom prst="rect">
            <a:avLst/>
          </a:prstGeom>
          <a:solidFill>
            <a:srgbClr val="00B0F0"/>
          </a:solidFill>
          <a:ln w="38100" cap="flat" cmpd="sng">
            <a:solidFill>
              <a:schemeClr val="bg1"/>
            </a:solidFill>
            <a:prstDash val="solid"/>
            <a:miter lim="1220703"/>
            <a:headEnd/>
            <a:tailEnd/>
          </a:ln>
        </p:spPr>
        <p:txBody>
          <a:bodyPr anchor="ctr"/>
          <a:lstStyle/>
          <a:p>
            <a:pPr algn="ctr"/>
            <a:endParaRPr lang="en-US" altLang="en-US">
              <a:solidFill>
                <a:srgbClr val="FFFFFF"/>
              </a:solidFill>
              <a:ea typeface="Roboto Light" panose="02000000000000000000" pitchFamily="2" charset="0"/>
              <a:cs typeface="Roboto Light" panose="02000000000000000000" pitchFamily="2" charset="0"/>
            </a:endParaRPr>
          </a:p>
        </p:txBody>
      </p:sp>
      <p:sp>
        <p:nvSpPr>
          <p:cNvPr id="16389" name="TextBox 5"/>
          <p:cNvSpPr txBox="1">
            <a:spLocks noChangeArrowheads="1"/>
          </p:cNvSpPr>
          <p:nvPr/>
        </p:nvSpPr>
        <p:spPr bwMode="auto">
          <a:xfrm>
            <a:off x="1073150" y="911225"/>
            <a:ext cx="1246187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/>
          <a:p>
            <a:pPr algn="ctr"/>
            <a:r>
              <a:rPr lang="en-US" altLang="en-US" dirty="0" smtClean="0">
                <a:solidFill>
                  <a:schemeClr val="bg1"/>
                </a:solidFill>
                <a:latin typeface="Alexandria" pitchFamily="2" charset="-78"/>
              </a:rPr>
              <a:t>Lecture</a:t>
            </a:r>
            <a:endParaRPr lang="en-US" altLang="en-US" sz="2800" dirty="0">
              <a:solidFill>
                <a:schemeClr val="bg1"/>
              </a:solidFill>
              <a:latin typeface="Alexandria" pitchFamily="2" charset="-78"/>
            </a:endParaRPr>
          </a:p>
        </p:txBody>
      </p:sp>
      <p:sp>
        <p:nvSpPr>
          <p:cNvPr id="16390" name="TextBox 9"/>
          <p:cNvSpPr txBox="1">
            <a:spLocks noChangeArrowheads="1"/>
          </p:cNvSpPr>
          <p:nvPr/>
        </p:nvSpPr>
        <p:spPr bwMode="auto">
          <a:xfrm>
            <a:off x="1212850" y="1230313"/>
            <a:ext cx="966788" cy="768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en-US" altLang="en-US" sz="4400" b="1" dirty="0" smtClean="0">
                <a:solidFill>
                  <a:schemeClr val="bg1"/>
                </a:solidFill>
                <a:latin typeface="Alexandria" pitchFamily="2" charset="-78"/>
              </a:rPr>
              <a:t>06</a:t>
            </a:r>
            <a:endParaRPr lang="en-US" altLang="en-US" sz="4400" b="1" dirty="0">
              <a:solidFill>
                <a:schemeClr val="bg1"/>
              </a:solidFill>
              <a:latin typeface="Alexandria" pitchFamily="2" charset="-78"/>
            </a:endParaRPr>
          </a:p>
        </p:txBody>
      </p:sp>
      <p:sp>
        <p:nvSpPr>
          <p:cNvPr id="16391" name="TextBox 47"/>
          <p:cNvSpPr txBox="1">
            <a:spLocks noChangeArrowheads="1"/>
          </p:cNvSpPr>
          <p:nvPr/>
        </p:nvSpPr>
        <p:spPr bwMode="auto">
          <a:xfrm>
            <a:off x="2319337" y="1822160"/>
            <a:ext cx="7000966" cy="3046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/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US" sz="1600" dirty="0" smtClean="0">
                <a:latin typeface="Alexandria" pitchFamily="2" charset="-78"/>
              </a:rPr>
              <a:t>Teamwork </a:t>
            </a:r>
            <a:r>
              <a:rPr lang="en-US" sz="1600" dirty="0">
                <a:latin typeface="Alexandria" pitchFamily="2" charset="-78"/>
              </a:rPr>
              <a:t>in the </a:t>
            </a:r>
            <a:r>
              <a:rPr lang="en-US" sz="1600" dirty="0" smtClean="0">
                <a:latin typeface="Alexandria" pitchFamily="2" charset="-78"/>
              </a:rPr>
              <a:t>Workplace</a:t>
            </a:r>
            <a:endParaRPr lang="en-US" sz="1600" dirty="0">
              <a:latin typeface="Alexandria" pitchFamily="2" charset="-78"/>
            </a:endParaRP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US" sz="1600" dirty="0" smtClean="0">
                <a:latin typeface="Alexandria" pitchFamily="2" charset="-78"/>
              </a:rPr>
              <a:t>Team </a:t>
            </a:r>
            <a:r>
              <a:rPr lang="en-US" sz="1600" dirty="0">
                <a:latin typeface="Alexandria" pitchFamily="2" charset="-78"/>
              </a:rPr>
              <a:t>Development Over </a:t>
            </a:r>
            <a:r>
              <a:rPr lang="en-US" sz="1600" dirty="0" smtClean="0">
                <a:latin typeface="Alexandria" pitchFamily="2" charset="-78"/>
              </a:rPr>
              <a:t>Time</a:t>
            </a:r>
            <a:endParaRPr lang="en-US" sz="1600" dirty="0">
              <a:latin typeface="Alexandria" pitchFamily="2" charset="-78"/>
            </a:endParaRP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US" sz="1600" dirty="0" smtClean="0">
                <a:latin typeface="Alexandria" pitchFamily="2" charset="-78"/>
              </a:rPr>
              <a:t>Things </a:t>
            </a:r>
            <a:r>
              <a:rPr lang="en-US" sz="1600" dirty="0">
                <a:latin typeface="Alexandria" pitchFamily="2" charset="-78"/>
              </a:rPr>
              <a:t>to Consider When Managing </a:t>
            </a:r>
            <a:r>
              <a:rPr lang="en-US" sz="1600" dirty="0" smtClean="0">
                <a:latin typeface="Alexandria" pitchFamily="2" charset="-78"/>
              </a:rPr>
              <a:t>Teams</a:t>
            </a:r>
            <a:endParaRPr lang="en-US" sz="1600" dirty="0">
              <a:latin typeface="Alexandria" pitchFamily="2" charset="-78"/>
            </a:endParaRP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US" sz="1600" dirty="0" smtClean="0">
                <a:latin typeface="Alexandria" pitchFamily="2" charset="-78"/>
              </a:rPr>
              <a:t>Opportunities </a:t>
            </a:r>
            <a:r>
              <a:rPr lang="en-US" sz="1600" dirty="0">
                <a:latin typeface="Alexandria" pitchFamily="2" charset="-78"/>
              </a:rPr>
              <a:t>and Challenges to Team </a:t>
            </a:r>
            <a:r>
              <a:rPr lang="en-US" sz="1600" dirty="0" smtClean="0">
                <a:latin typeface="Alexandria" pitchFamily="2" charset="-78"/>
              </a:rPr>
              <a:t>Building</a:t>
            </a:r>
            <a:endParaRPr lang="en-US" sz="1600" dirty="0">
              <a:latin typeface="Alexandria" pitchFamily="2" charset="-78"/>
            </a:endParaRP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US" sz="1600" dirty="0" smtClean="0">
                <a:latin typeface="Alexandria" pitchFamily="2" charset="-78"/>
              </a:rPr>
              <a:t>Team Diversity</a:t>
            </a:r>
            <a:endParaRPr lang="en-US" sz="1600" dirty="0">
              <a:latin typeface="Alexandria" pitchFamily="2" charset="-78"/>
            </a:endParaRP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US" sz="1600" dirty="0" smtClean="0">
                <a:latin typeface="Alexandria" pitchFamily="2" charset="-78"/>
              </a:rPr>
              <a:t>Multicultural Teams</a:t>
            </a:r>
            <a:endParaRPr lang="en-US" altLang="en-US" sz="1600" dirty="0">
              <a:latin typeface="Alexandria" pitchFamily="2" charset="-78"/>
            </a:endParaRPr>
          </a:p>
        </p:txBody>
      </p:sp>
      <p:sp>
        <p:nvSpPr>
          <p:cNvPr id="16392" name="TextBox 3"/>
          <p:cNvSpPr txBox="1">
            <a:spLocks noChangeArrowheads="1"/>
          </p:cNvSpPr>
          <p:nvPr/>
        </p:nvSpPr>
        <p:spPr bwMode="auto">
          <a:xfrm>
            <a:off x="9263063" y="6291263"/>
            <a:ext cx="2616200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en-US" altLang="en-US" sz="2000" b="1"/>
              <a:t>www.midocean.ae</a:t>
            </a:r>
          </a:p>
        </p:txBody>
      </p:sp>
      <p:pic>
        <p:nvPicPr>
          <p:cNvPr id="16393" name="Graphic 2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6" b="25429"/>
          <a:stretch>
            <a:fillRect/>
          </a:stretch>
        </p:blipFill>
        <p:spPr bwMode="auto">
          <a:xfrm>
            <a:off x="9677400" y="268288"/>
            <a:ext cx="2305050" cy="1076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50571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: Rounded Corners 24"/>
          <p:cNvSpPr>
            <a:spLocks noChangeArrowheads="1"/>
          </p:cNvSpPr>
          <p:nvPr/>
        </p:nvSpPr>
        <p:spPr bwMode="auto">
          <a:xfrm>
            <a:off x="1970586" y="1632744"/>
            <a:ext cx="9061450" cy="4602346"/>
          </a:xfrm>
          <a:prstGeom prst="roundRect">
            <a:avLst>
              <a:gd name="adj" fmla="val 6139"/>
            </a:avLst>
          </a:prstGeom>
          <a:solidFill>
            <a:schemeClr val="bg1"/>
          </a:solidFill>
          <a:ln w="38100" cap="flat" cmpd="sng">
            <a:solidFill>
              <a:srgbClr val="00B0F0"/>
            </a:solidFill>
            <a:prstDash val="solid"/>
            <a:miter lim="1220703"/>
            <a:headEnd/>
            <a:tailEnd/>
          </a:ln>
        </p:spPr>
        <p:txBody>
          <a:bodyPr anchor="ctr"/>
          <a:lstStyle/>
          <a:p>
            <a:pPr algn="ctr"/>
            <a:endParaRPr lang="en-US" altLang="en-US">
              <a:solidFill>
                <a:srgbClr val="FFFFFF"/>
              </a:solidFill>
            </a:endParaRPr>
          </a:p>
        </p:txBody>
      </p:sp>
      <p:sp>
        <p:nvSpPr>
          <p:cNvPr id="16387" name="TextBox 2"/>
          <p:cNvSpPr txBox="1">
            <a:spLocks noChangeArrowheads="1"/>
          </p:cNvSpPr>
          <p:nvPr/>
        </p:nvSpPr>
        <p:spPr bwMode="auto">
          <a:xfrm>
            <a:off x="2513012" y="1017588"/>
            <a:ext cx="4867501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/>
          <a:p>
            <a:r>
              <a:rPr lang="en-US" sz="2400" b="1" dirty="0" smtClean="0">
                <a:solidFill>
                  <a:srgbClr val="00B0F0"/>
                </a:solidFill>
                <a:latin typeface="Alexandria" pitchFamily="2" charset="-78"/>
              </a:rPr>
              <a:t>Leadership</a:t>
            </a:r>
            <a:endParaRPr lang="en-US" sz="2400" b="1" dirty="0">
              <a:solidFill>
                <a:srgbClr val="00B0F0"/>
              </a:solidFill>
              <a:latin typeface="Alexandria" pitchFamily="2" charset="-78"/>
            </a:endParaRPr>
          </a:p>
        </p:txBody>
      </p:sp>
      <p:sp>
        <p:nvSpPr>
          <p:cNvPr id="16388" name="Rectangle 4"/>
          <p:cNvSpPr>
            <a:spLocks noChangeArrowheads="1"/>
          </p:cNvSpPr>
          <p:nvPr/>
        </p:nvSpPr>
        <p:spPr bwMode="auto">
          <a:xfrm>
            <a:off x="941388" y="935038"/>
            <a:ext cx="1404937" cy="1165225"/>
          </a:xfrm>
          <a:prstGeom prst="rect">
            <a:avLst/>
          </a:prstGeom>
          <a:solidFill>
            <a:srgbClr val="00B0F0"/>
          </a:solidFill>
          <a:ln w="38100" cap="flat" cmpd="sng">
            <a:solidFill>
              <a:schemeClr val="bg1"/>
            </a:solidFill>
            <a:prstDash val="solid"/>
            <a:miter lim="1220703"/>
            <a:headEnd/>
            <a:tailEnd/>
          </a:ln>
        </p:spPr>
        <p:txBody>
          <a:bodyPr anchor="ctr"/>
          <a:lstStyle/>
          <a:p>
            <a:pPr algn="ctr"/>
            <a:endParaRPr lang="en-US" altLang="en-US">
              <a:solidFill>
                <a:srgbClr val="FFFFFF"/>
              </a:solidFill>
              <a:ea typeface="Roboto Light" panose="02000000000000000000" pitchFamily="2" charset="0"/>
              <a:cs typeface="Roboto Light" panose="02000000000000000000" pitchFamily="2" charset="0"/>
            </a:endParaRPr>
          </a:p>
        </p:txBody>
      </p:sp>
      <p:sp>
        <p:nvSpPr>
          <p:cNvPr id="16389" name="TextBox 5"/>
          <p:cNvSpPr txBox="1">
            <a:spLocks noChangeArrowheads="1"/>
          </p:cNvSpPr>
          <p:nvPr/>
        </p:nvSpPr>
        <p:spPr bwMode="auto">
          <a:xfrm>
            <a:off x="1073150" y="895417"/>
            <a:ext cx="1246187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/>
          <a:p>
            <a:pPr algn="ctr"/>
            <a:r>
              <a:rPr lang="en-US" altLang="en-US" dirty="0" smtClean="0">
                <a:solidFill>
                  <a:schemeClr val="bg1"/>
                </a:solidFill>
                <a:latin typeface="Alexandria" pitchFamily="2" charset="-78"/>
              </a:rPr>
              <a:t>Lecture</a:t>
            </a:r>
            <a:endParaRPr lang="en-US" altLang="en-US" sz="2800" dirty="0">
              <a:solidFill>
                <a:schemeClr val="bg1"/>
              </a:solidFill>
              <a:latin typeface="Alexandria" pitchFamily="2" charset="-78"/>
            </a:endParaRPr>
          </a:p>
        </p:txBody>
      </p:sp>
      <p:sp>
        <p:nvSpPr>
          <p:cNvPr id="16390" name="TextBox 9"/>
          <p:cNvSpPr txBox="1">
            <a:spLocks noChangeArrowheads="1"/>
          </p:cNvSpPr>
          <p:nvPr/>
        </p:nvSpPr>
        <p:spPr bwMode="auto">
          <a:xfrm>
            <a:off x="1212850" y="1230313"/>
            <a:ext cx="966788" cy="768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en-US" altLang="en-US" sz="4400" b="1" dirty="0" smtClean="0">
                <a:solidFill>
                  <a:schemeClr val="bg1"/>
                </a:solidFill>
                <a:latin typeface="Alexandria" pitchFamily="2" charset="-78"/>
              </a:rPr>
              <a:t>07</a:t>
            </a:r>
            <a:endParaRPr lang="en-US" altLang="en-US" sz="4400" b="1" dirty="0">
              <a:solidFill>
                <a:schemeClr val="bg1"/>
              </a:solidFill>
              <a:latin typeface="Alexandria" pitchFamily="2" charset="-78"/>
            </a:endParaRPr>
          </a:p>
        </p:txBody>
      </p:sp>
      <p:sp>
        <p:nvSpPr>
          <p:cNvPr id="16391" name="TextBox 47"/>
          <p:cNvSpPr txBox="1">
            <a:spLocks noChangeArrowheads="1"/>
          </p:cNvSpPr>
          <p:nvPr/>
        </p:nvSpPr>
        <p:spPr bwMode="auto">
          <a:xfrm>
            <a:off x="2617787" y="1851179"/>
            <a:ext cx="7610702" cy="39594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/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US" sz="1600" dirty="0" smtClean="0">
                <a:latin typeface="Alexandria" pitchFamily="2" charset="-78"/>
              </a:rPr>
              <a:t>The </a:t>
            </a:r>
            <a:r>
              <a:rPr lang="en-US" sz="1600" dirty="0">
                <a:latin typeface="Alexandria" pitchFamily="2" charset="-78"/>
              </a:rPr>
              <a:t>Nature of </a:t>
            </a:r>
            <a:r>
              <a:rPr lang="en-US" sz="1600" dirty="0" smtClean="0">
                <a:latin typeface="Alexandria" pitchFamily="2" charset="-78"/>
              </a:rPr>
              <a:t>Leadership</a:t>
            </a:r>
            <a:endParaRPr lang="en-US" sz="1600" dirty="0">
              <a:latin typeface="Alexandria" pitchFamily="2" charset="-78"/>
            </a:endParaRP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US" sz="1600" dirty="0" smtClean="0">
                <a:latin typeface="Alexandria" pitchFamily="2" charset="-78"/>
              </a:rPr>
              <a:t>The </a:t>
            </a:r>
            <a:r>
              <a:rPr lang="en-US" sz="1600" dirty="0">
                <a:latin typeface="Alexandria" pitchFamily="2" charset="-78"/>
              </a:rPr>
              <a:t>Leadership Process </a:t>
            </a: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US" sz="1600" dirty="0" smtClean="0">
                <a:latin typeface="Alexandria" pitchFamily="2" charset="-78"/>
              </a:rPr>
              <a:t>Leader Emergence</a:t>
            </a:r>
            <a:endParaRPr lang="en-US" sz="1600" dirty="0">
              <a:latin typeface="Alexandria" pitchFamily="2" charset="-78"/>
            </a:endParaRP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US" sz="1600" dirty="0" smtClean="0">
                <a:latin typeface="Alexandria" pitchFamily="2" charset="-78"/>
              </a:rPr>
              <a:t>The </a:t>
            </a:r>
            <a:r>
              <a:rPr lang="en-US" sz="1600" dirty="0">
                <a:latin typeface="Alexandria" pitchFamily="2" charset="-78"/>
              </a:rPr>
              <a:t>Trait Approach to </a:t>
            </a:r>
            <a:r>
              <a:rPr lang="en-US" sz="1600" dirty="0" smtClean="0">
                <a:latin typeface="Alexandria" pitchFamily="2" charset="-78"/>
              </a:rPr>
              <a:t>Leadership</a:t>
            </a:r>
            <a:endParaRPr lang="en-US" sz="1600" dirty="0">
              <a:latin typeface="Alexandria" pitchFamily="2" charset="-78"/>
            </a:endParaRP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US" sz="1600" dirty="0" smtClean="0">
                <a:latin typeface="Alexandria" pitchFamily="2" charset="-78"/>
              </a:rPr>
              <a:t>Behavioral </a:t>
            </a:r>
            <a:r>
              <a:rPr lang="en-US" sz="1600" dirty="0">
                <a:latin typeface="Alexandria" pitchFamily="2" charset="-78"/>
              </a:rPr>
              <a:t>Approaches to </a:t>
            </a:r>
            <a:r>
              <a:rPr lang="en-US" sz="1600" dirty="0" smtClean="0">
                <a:latin typeface="Alexandria" pitchFamily="2" charset="-78"/>
              </a:rPr>
              <a:t>Leadership</a:t>
            </a:r>
            <a:endParaRPr lang="en-US" sz="1600" dirty="0">
              <a:latin typeface="Alexandria" pitchFamily="2" charset="-78"/>
            </a:endParaRP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US" sz="1600" dirty="0" smtClean="0">
                <a:latin typeface="Alexandria" pitchFamily="2" charset="-78"/>
              </a:rPr>
              <a:t>Situational </a:t>
            </a:r>
            <a:r>
              <a:rPr lang="en-US" sz="1600" dirty="0">
                <a:latin typeface="Alexandria" pitchFamily="2" charset="-78"/>
              </a:rPr>
              <a:t>(Contingency) Approaches to </a:t>
            </a:r>
            <a:r>
              <a:rPr lang="en-US" sz="1600" dirty="0" smtClean="0">
                <a:latin typeface="Alexandria" pitchFamily="2" charset="-78"/>
              </a:rPr>
              <a:t>Leadership</a:t>
            </a:r>
            <a:endParaRPr lang="en-US" sz="1600" dirty="0">
              <a:latin typeface="Alexandria" pitchFamily="2" charset="-78"/>
            </a:endParaRP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US" sz="1600" dirty="0" smtClean="0">
                <a:latin typeface="Alexandria" pitchFamily="2" charset="-78"/>
              </a:rPr>
              <a:t>Substitutes </a:t>
            </a:r>
            <a:r>
              <a:rPr lang="en-US" sz="1600" dirty="0">
                <a:latin typeface="Alexandria" pitchFamily="2" charset="-78"/>
              </a:rPr>
              <a:t>for and Neutralizers of </a:t>
            </a:r>
            <a:r>
              <a:rPr lang="en-US" sz="1600" dirty="0" smtClean="0">
                <a:latin typeface="Alexandria" pitchFamily="2" charset="-78"/>
              </a:rPr>
              <a:t>Leadership</a:t>
            </a:r>
            <a:endParaRPr lang="en-US" sz="1600" dirty="0">
              <a:latin typeface="Alexandria" pitchFamily="2" charset="-78"/>
            </a:endParaRP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US" sz="1600" dirty="0" smtClean="0">
                <a:latin typeface="Alexandria" pitchFamily="2" charset="-78"/>
              </a:rPr>
              <a:t>Transformational</a:t>
            </a:r>
            <a:r>
              <a:rPr lang="en-US" sz="1600" dirty="0">
                <a:latin typeface="Alexandria" pitchFamily="2" charset="-78"/>
              </a:rPr>
              <a:t>, Visionary, and Charismatic Leadership </a:t>
            </a:r>
          </a:p>
        </p:txBody>
      </p:sp>
      <p:sp>
        <p:nvSpPr>
          <p:cNvPr id="16392" name="TextBox 3"/>
          <p:cNvSpPr txBox="1">
            <a:spLocks noChangeArrowheads="1"/>
          </p:cNvSpPr>
          <p:nvPr/>
        </p:nvSpPr>
        <p:spPr bwMode="auto">
          <a:xfrm>
            <a:off x="9263063" y="6291263"/>
            <a:ext cx="2616200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en-US" altLang="en-US" sz="2000" b="1"/>
              <a:t>www.midocean.ae</a:t>
            </a:r>
          </a:p>
        </p:txBody>
      </p:sp>
      <p:pic>
        <p:nvPicPr>
          <p:cNvPr id="16393" name="Graphic 2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6" b="25429"/>
          <a:stretch>
            <a:fillRect/>
          </a:stretch>
        </p:blipFill>
        <p:spPr bwMode="auto">
          <a:xfrm>
            <a:off x="9677400" y="268288"/>
            <a:ext cx="2305050" cy="1076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674876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: Rounded Corners 24"/>
          <p:cNvSpPr>
            <a:spLocks noChangeArrowheads="1"/>
          </p:cNvSpPr>
          <p:nvPr/>
        </p:nvSpPr>
        <p:spPr bwMode="auto">
          <a:xfrm>
            <a:off x="1869984" y="1554818"/>
            <a:ext cx="8005536" cy="2964931"/>
          </a:xfrm>
          <a:prstGeom prst="roundRect">
            <a:avLst>
              <a:gd name="adj" fmla="val 6139"/>
            </a:avLst>
          </a:prstGeom>
          <a:solidFill>
            <a:schemeClr val="bg1"/>
          </a:solidFill>
          <a:ln w="38100" cap="flat" cmpd="sng">
            <a:solidFill>
              <a:srgbClr val="00B0F0"/>
            </a:solidFill>
            <a:prstDash val="solid"/>
            <a:miter lim="1220703"/>
            <a:headEnd/>
            <a:tailEnd/>
          </a:ln>
        </p:spPr>
        <p:txBody>
          <a:bodyPr anchor="ctr"/>
          <a:lstStyle/>
          <a:p>
            <a:pPr algn="ctr"/>
            <a:endParaRPr lang="en-US" altLang="en-US">
              <a:solidFill>
                <a:srgbClr val="FFFFFF"/>
              </a:solidFill>
            </a:endParaRPr>
          </a:p>
        </p:txBody>
      </p:sp>
      <p:sp>
        <p:nvSpPr>
          <p:cNvPr id="16387" name="TextBox 2"/>
          <p:cNvSpPr txBox="1">
            <a:spLocks noChangeArrowheads="1"/>
          </p:cNvSpPr>
          <p:nvPr/>
        </p:nvSpPr>
        <p:spPr bwMode="auto">
          <a:xfrm>
            <a:off x="2513013" y="1017588"/>
            <a:ext cx="5416141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/>
          <a:p>
            <a:r>
              <a:rPr lang="en-US" sz="2400" b="1" dirty="0" smtClean="0">
                <a:solidFill>
                  <a:srgbClr val="00B0F0"/>
                </a:solidFill>
                <a:latin typeface="Alexandria" pitchFamily="2" charset="-78"/>
              </a:rPr>
              <a:t>Conflicts and Negotiation</a:t>
            </a:r>
            <a:endParaRPr lang="en-US" sz="2400" b="1" dirty="0">
              <a:solidFill>
                <a:srgbClr val="00B0F0"/>
              </a:solidFill>
              <a:latin typeface="Alexandria" pitchFamily="2" charset="-78"/>
            </a:endParaRPr>
          </a:p>
        </p:txBody>
      </p:sp>
      <p:sp>
        <p:nvSpPr>
          <p:cNvPr id="16388" name="Rectangle 4"/>
          <p:cNvSpPr>
            <a:spLocks noChangeArrowheads="1"/>
          </p:cNvSpPr>
          <p:nvPr/>
        </p:nvSpPr>
        <p:spPr bwMode="auto">
          <a:xfrm>
            <a:off x="941388" y="935038"/>
            <a:ext cx="1404937" cy="1165225"/>
          </a:xfrm>
          <a:prstGeom prst="rect">
            <a:avLst/>
          </a:prstGeom>
          <a:solidFill>
            <a:srgbClr val="00B0F0"/>
          </a:solidFill>
          <a:ln w="38100" cap="flat" cmpd="sng">
            <a:solidFill>
              <a:schemeClr val="bg1"/>
            </a:solidFill>
            <a:prstDash val="solid"/>
            <a:miter lim="1220703"/>
            <a:headEnd/>
            <a:tailEnd/>
          </a:ln>
        </p:spPr>
        <p:txBody>
          <a:bodyPr anchor="ctr"/>
          <a:lstStyle/>
          <a:p>
            <a:pPr algn="ctr"/>
            <a:endParaRPr lang="en-US" altLang="en-US">
              <a:solidFill>
                <a:srgbClr val="FFFFFF"/>
              </a:solidFill>
              <a:ea typeface="Roboto Light" panose="02000000000000000000" pitchFamily="2" charset="0"/>
              <a:cs typeface="Roboto Light" panose="02000000000000000000" pitchFamily="2" charset="0"/>
            </a:endParaRPr>
          </a:p>
        </p:txBody>
      </p:sp>
      <p:sp>
        <p:nvSpPr>
          <p:cNvPr id="16389" name="TextBox 5"/>
          <p:cNvSpPr txBox="1">
            <a:spLocks noChangeArrowheads="1"/>
          </p:cNvSpPr>
          <p:nvPr/>
        </p:nvSpPr>
        <p:spPr bwMode="auto">
          <a:xfrm>
            <a:off x="1073150" y="870606"/>
            <a:ext cx="1246187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/>
          <a:p>
            <a:pPr algn="ctr"/>
            <a:r>
              <a:rPr lang="en-US" altLang="en-US" dirty="0" smtClean="0">
                <a:solidFill>
                  <a:schemeClr val="bg1"/>
                </a:solidFill>
                <a:latin typeface="Alexandria" pitchFamily="2" charset="-78"/>
              </a:rPr>
              <a:t>Lecture</a:t>
            </a:r>
            <a:endParaRPr lang="en-US" altLang="en-US" sz="2800" dirty="0">
              <a:solidFill>
                <a:schemeClr val="bg1"/>
              </a:solidFill>
              <a:latin typeface="Alexandria" pitchFamily="2" charset="-78"/>
            </a:endParaRPr>
          </a:p>
        </p:txBody>
      </p:sp>
      <p:sp>
        <p:nvSpPr>
          <p:cNvPr id="16390" name="TextBox 9"/>
          <p:cNvSpPr txBox="1">
            <a:spLocks noChangeArrowheads="1"/>
          </p:cNvSpPr>
          <p:nvPr/>
        </p:nvSpPr>
        <p:spPr bwMode="auto">
          <a:xfrm>
            <a:off x="1212850" y="1230313"/>
            <a:ext cx="966788" cy="768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en-US" altLang="en-US" sz="4400" b="1" dirty="0" smtClean="0">
                <a:solidFill>
                  <a:schemeClr val="bg1"/>
                </a:solidFill>
                <a:latin typeface="Alexandria" pitchFamily="2" charset="-78"/>
              </a:rPr>
              <a:t>08</a:t>
            </a:r>
            <a:endParaRPr lang="en-US" altLang="en-US" sz="4400" b="1" dirty="0">
              <a:solidFill>
                <a:schemeClr val="bg1"/>
              </a:solidFill>
              <a:latin typeface="Alexandria" pitchFamily="2" charset="-78"/>
            </a:endParaRPr>
          </a:p>
        </p:txBody>
      </p:sp>
      <p:sp>
        <p:nvSpPr>
          <p:cNvPr id="16391" name="TextBox 47"/>
          <p:cNvSpPr txBox="1">
            <a:spLocks noChangeArrowheads="1"/>
          </p:cNvSpPr>
          <p:nvPr/>
        </p:nvSpPr>
        <p:spPr bwMode="auto">
          <a:xfrm>
            <a:off x="2513013" y="1930444"/>
            <a:ext cx="6413137" cy="20621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/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US" sz="1600" dirty="0" smtClean="0">
                <a:latin typeface="Alexandria" pitchFamily="2" charset="-78"/>
              </a:rPr>
              <a:t>Conflict </a:t>
            </a:r>
            <a:r>
              <a:rPr lang="en-US" sz="1600" dirty="0">
                <a:latin typeface="Alexandria" pitchFamily="2" charset="-78"/>
              </a:rPr>
              <a:t>in Organizations: Basic Considerations </a:t>
            </a: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US" sz="1600" dirty="0" smtClean="0">
                <a:latin typeface="Alexandria" pitchFamily="2" charset="-78"/>
              </a:rPr>
              <a:t>Causes </a:t>
            </a:r>
            <a:r>
              <a:rPr lang="en-US" sz="1600" dirty="0">
                <a:latin typeface="Alexandria" pitchFamily="2" charset="-78"/>
              </a:rPr>
              <a:t>of Conflict in </a:t>
            </a:r>
            <a:r>
              <a:rPr lang="en-US" sz="1600" dirty="0" smtClean="0">
                <a:latin typeface="Alexandria" pitchFamily="2" charset="-78"/>
              </a:rPr>
              <a:t>Organizations</a:t>
            </a:r>
            <a:endParaRPr lang="en-US" sz="1600" dirty="0">
              <a:latin typeface="Alexandria" pitchFamily="2" charset="-78"/>
            </a:endParaRP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US" sz="1600" dirty="0" smtClean="0">
                <a:latin typeface="Alexandria" pitchFamily="2" charset="-78"/>
              </a:rPr>
              <a:t>Resolving </a:t>
            </a:r>
            <a:r>
              <a:rPr lang="en-US" sz="1600" dirty="0">
                <a:latin typeface="Alexandria" pitchFamily="2" charset="-78"/>
              </a:rPr>
              <a:t>Conflict in </a:t>
            </a:r>
            <a:r>
              <a:rPr lang="en-US" sz="1600" dirty="0" smtClean="0">
                <a:latin typeface="Alexandria" pitchFamily="2" charset="-78"/>
              </a:rPr>
              <a:t>Organizations</a:t>
            </a:r>
            <a:endParaRPr lang="en-US" sz="1600" dirty="0">
              <a:latin typeface="Alexandria" pitchFamily="2" charset="-78"/>
            </a:endParaRP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US" sz="1600" dirty="0" smtClean="0">
                <a:latin typeface="Alexandria" pitchFamily="2" charset="-78"/>
              </a:rPr>
              <a:t>Negotiation </a:t>
            </a:r>
            <a:r>
              <a:rPr lang="en-US" sz="1600" dirty="0">
                <a:latin typeface="Alexandria" pitchFamily="2" charset="-78"/>
              </a:rPr>
              <a:t>Behavior</a:t>
            </a:r>
            <a:endParaRPr lang="en-US" altLang="en-US" sz="1600" dirty="0">
              <a:latin typeface="Alexandria" pitchFamily="2" charset="-78"/>
            </a:endParaRPr>
          </a:p>
        </p:txBody>
      </p:sp>
      <p:sp>
        <p:nvSpPr>
          <p:cNvPr id="16392" name="TextBox 3"/>
          <p:cNvSpPr txBox="1">
            <a:spLocks noChangeArrowheads="1"/>
          </p:cNvSpPr>
          <p:nvPr/>
        </p:nvSpPr>
        <p:spPr bwMode="auto">
          <a:xfrm>
            <a:off x="9263063" y="6291263"/>
            <a:ext cx="2616200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en-US" altLang="en-US" sz="2000" b="1"/>
              <a:t>www.midocean.ae</a:t>
            </a:r>
          </a:p>
        </p:txBody>
      </p:sp>
      <p:pic>
        <p:nvPicPr>
          <p:cNvPr id="16393" name="Graphic 2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6" b="25429"/>
          <a:stretch>
            <a:fillRect/>
          </a:stretch>
        </p:blipFill>
        <p:spPr bwMode="auto">
          <a:xfrm>
            <a:off x="9677400" y="268288"/>
            <a:ext cx="2305050" cy="1076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405919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: Rounded Corners 24"/>
          <p:cNvSpPr>
            <a:spLocks noChangeArrowheads="1"/>
          </p:cNvSpPr>
          <p:nvPr/>
        </p:nvSpPr>
        <p:spPr bwMode="auto">
          <a:xfrm>
            <a:off x="1974487" y="1658871"/>
            <a:ext cx="7848782" cy="3605462"/>
          </a:xfrm>
          <a:prstGeom prst="roundRect">
            <a:avLst>
              <a:gd name="adj" fmla="val 6139"/>
            </a:avLst>
          </a:prstGeom>
          <a:solidFill>
            <a:schemeClr val="bg1"/>
          </a:solidFill>
          <a:ln w="38100" cap="flat" cmpd="sng">
            <a:solidFill>
              <a:srgbClr val="00B0F0"/>
            </a:solidFill>
            <a:prstDash val="solid"/>
            <a:miter lim="1220703"/>
            <a:headEnd/>
            <a:tailEnd/>
          </a:ln>
        </p:spPr>
        <p:txBody>
          <a:bodyPr anchor="ctr"/>
          <a:lstStyle/>
          <a:p>
            <a:pPr algn="ctr"/>
            <a:endParaRPr lang="en-US" altLang="en-US">
              <a:solidFill>
                <a:srgbClr val="FFFFFF"/>
              </a:solidFill>
            </a:endParaRPr>
          </a:p>
        </p:txBody>
      </p:sp>
      <p:sp>
        <p:nvSpPr>
          <p:cNvPr id="16387" name="TextBox 2"/>
          <p:cNvSpPr txBox="1">
            <a:spLocks noChangeArrowheads="1"/>
          </p:cNvSpPr>
          <p:nvPr/>
        </p:nvSpPr>
        <p:spPr bwMode="auto">
          <a:xfrm>
            <a:off x="2513013" y="1109029"/>
            <a:ext cx="4580118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/>
          <a:p>
            <a:r>
              <a:rPr lang="en-US" sz="2400" b="1" dirty="0" smtClean="0">
                <a:solidFill>
                  <a:srgbClr val="00B0F0"/>
                </a:solidFill>
                <a:latin typeface="Alexandria" pitchFamily="2" charset="-78"/>
              </a:rPr>
              <a:t>Organizational Culture</a:t>
            </a:r>
            <a:endParaRPr lang="en-US" sz="2400" b="1" dirty="0">
              <a:solidFill>
                <a:srgbClr val="00B0F0"/>
              </a:solidFill>
              <a:latin typeface="Alexandria" pitchFamily="2" charset="-78"/>
            </a:endParaRPr>
          </a:p>
        </p:txBody>
      </p:sp>
      <p:sp>
        <p:nvSpPr>
          <p:cNvPr id="16388" name="Rectangle 4"/>
          <p:cNvSpPr>
            <a:spLocks noChangeArrowheads="1"/>
          </p:cNvSpPr>
          <p:nvPr/>
        </p:nvSpPr>
        <p:spPr bwMode="auto">
          <a:xfrm>
            <a:off x="941388" y="935038"/>
            <a:ext cx="1404937" cy="1165225"/>
          </a:xfrm>
          <a:prstGeom prst="rect">
            <a:avLst/>
          </a:prstGeom>
          <a:solidFill>
            <a:srgbClr val="00B0F0"/>
          </a:solidFill>
          <a:ln w="38100" cap="flat" cmpd="sng">
            <a:solidFill>
              <a:schemeClr val="bg1"/>
            </a:solidFill>
            <a:prstDash val="solid"/>
            <a:miter lim="1220703"/>
            <a:headEnd/>
            <a:tailEnd/>
          </a:ln>
        </p:spPr>
        <p:txBody>
          <a:bodyPr anchor="ctr"/>
          <a:lstStyle/>
          <a:p>
            <a:pPr algn="ctr"/>
            <a:endParaRPr lang="en-US" altLang="en-US">
              <a:solidFill>
                <a:srgbClr val="FFFFFF"/>
              </a:solidFill>
              <a:ea typeface="Roboto Light" panose="02000000000000000000" pitchFamily="2" charset="0"/>
              <a:cs typeface="Roboto Light" panose="02000000000000000000" pitchFamily="2" charset="0"/>
            </a:endParaRPr>
          </a:p>
        </p:txBody>
      </p:sp>
      <p:sp>
        <p:nvSpPr>
          <p:cNvPr id="16389" name="TextBox 5"/>
          <p:cNvSpPr txBox="1">
            <a:spLocks noChangeArrowheads="1"/>
          </p:cNvSpPr>
          <p:nvPr/>
        </p:nvSpPr>
        <p:spPr bwMode="auto">
          <a:xfrm>
            <a:off x="1124971" y="853485"/>
            <a:ext cx="1142546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/>
          <a:p>
            <a:pPr algn="ctr"/>
            <a:r>
              <a:rPr lang="en-US" altLang="en-US" dirty="0" smtClean="0">
                <a:solidFill>
                  <a:schemeClr val="bg1"/>
                </a:solidFill>
                <a:latin typeface="Alexandria" pitchFamily="2" charset="-78"/>
              </a:rPr>
              <a:t>Lecture</a:t>
            </a:r>
            <a:endParaRPr lang="en-US" altLang="en-US" sz="2800" dirty="0">
              <a:solidFill>
                <a:schemeClr val="bg1"/>
              </a:solidFill>
              <a:latin typeface="Alexandria" pitchFamily="2" charset="-78"/>
            </a:endParaRPr>
          </a:p>
        </p:txBody>
      </p:sp>
      <p:sp>
        <p:nvSpPr>
          <p:cNvPr id="16390" name="TextBox 9"/>
          <p:cNvSpPr txBox="1">
            <a:spLocks noChangeArrowheads="1"/>
          </p:cNvSpPr>
          <p:nvPr/>
        </p:nvSpPr>
        <p:spPr bwMode="auto">
          <a:xfrm>
            <a:off x="1212850" y="1230313"/>
            <a:ext cx="966788" cy="768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en-US" altLang="en-US" sz="4400" b="1" dirty="0" smtClean="0">
                <a:solidFill>
                  <a:schemeClr val="bg1"/>
                </a:solidFill>
                <a:latin typeface="Alexandria" pitchFamily="2" charset="-78"/>
              </a:rPr>
              <a:t>09</a:t>
            </a:r>
            <a:endParaRPr lang="en-US" altLang="en-US" sz="4400" b="1" dirty="0">
              <a:solidFill>
                <a:schemeClr val="bg1"/>
              </a:solidFill>
              <a:latin typeface="Alexandria" pitchFamily="2" charset="-78"/>
            </a:endParaRPr>
          </a:p>
        </p:txBody>
      </p:sp>
      <p:sp>
        <p:nvSpPr>
          <p:cNvPr id="16391" name="TextBox 47"/>
          <p:cNvSpPr txBox="1">
            <a:spLocks noChangeArrowheads="1"/>
          </p:cNvSpPr>
          <p:nvPr/>
        </p:nvSpPr>
        <p:spPr bwMode="auto">
          <a:xfrm>
            <a:off x="2346325" y="2228553"/>
            <a:ext cx="6008189" cy="14972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/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US" sz="1600" dirty="0" smtClean="0">
                <a:latin typeface="Alexandria" pitchFamily="2" charset="-78"/>
              </a:rPr>
              <a:t>Organizational </a:t>
            </a:r>
            <a:r>
              <a:rPr lang="en-US" sz="1600" dirty="0">
                <a:latin typeface="Alexandria" pitchFamily="2" charset="-78"/>
              </a:rPr>
              <a:t>Structures and </a:t>
            </a:r>
            <a:r>
              <a:rPr lang="en-US" sz="1600" dirty="0" smtClean="0">
                <a:latin typeface="Alexandria" pitchFamily="2" charset="-78"/>
              </a:rPr>
              <a:t>Design</a:t>
            </a:r>
            <a:endParaRPr lang="en-US" sz="1600" dirty="0">
              <a:latin typeface="Alexandria" pitchFamily="2" charset="-78"/>
            </a:endParaRP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US" sz="1600" dirty="0" smtClean="0">
                <a:latin typeface="Alexandria" pitchFamily="2" charset="-78"/>
              </a:rPr>
              <a:t>Organizational Change</a:t>
            </a:r>
            <a:endParaRPr lang="en-US" sz="1600" dirty="0">
              <a:latin typeface="Alexandria" pitchFamily="2" charset="-78"/>
            </a:endParaRP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US" sz="1600" dirty="0" smtClean="0">
                <a:latin typeface="Alexandria" pitchFamily="2" charset="-78"/>
              </a:rPr>
              <a:t>Managing </a:t>
            </a:r>
            <a:r>
              <a:rPr lang="en-US" sz="1600" dirty="0">
                <a:latin typeface="Alexandria" pitchFamily="2" charset="-78"/>
              </a:rPr>
              <a:t>Change</a:t>
            </a:r>
            <a:endParaRPr lang="en-US" altLang="en-US" sz="1600" dirty="0">
              <a:latin typeface="Alexandria" pitchFamily="2" charset="-78"/>
            </a:endParaRPr>
          </a:p>
        </p:txBody>
      </p:sp>
      <p:sp>
        <p:nvSpPr>
          <p:cNvPr id="16392" name="TextBox 3"/>
          <p:cNvSpPr txBox="1">
            <a:spLocks noChangeArrowheads="1"/>
          </p:cNvSpPr>
          <p:nvPr/>
        </p:nvSpPr>
        <p:spPr bwMode="auto">
          <a:xfrm>
            <a:off x="9263063" y="6291263"/>
            <a:ext cx="2616200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en-US" altLang="en-US" sz="2000" b="1"/>
              <a:t>www.midocean.ae</a:t>
            </a:r>
          </a:p>
        </p:txBody>
      </p:sp>
      <p:pic>
        <p:nvPicPr>
          <p:cNvPr id="16393" name="Graphic 2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6" b="25429"/>
          <a:stretch>
            <a:fillRect/>
          </a:stretch>
        </p:blipFill>
        <p:spPr bwMode="auto">
          <a:xfrm>
            <a:off x="9677400" y="268288"/>
            <a:ext cx="2305050" cy="1076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299032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: Rounded Corners 24"/>
          <p:cNvSpPr>
            <a:spLocks noChangeArrowheads="1"/>
          </p:cNvSpPr>
          <p:nvPr/>
        </p:nvSpPr>
        <p:spPr bwMode="auto">
          <a:xfrm>
            <a:off x="1974487" y="1658871"/>
            <a:ext cx="7600587" cy="3096009"/>
          </a:xfrm>
          <a:prstGeom prst="roundRect">
            <a:avLst>
              <a:gd name="adj" fmla="val 6139"/>
            </a:avLst>
          </a:prstGeom>
          <a:solidFill>
            <a:schemeClr val="bg1"/>
          </a:solidFill>
          <a:ln w="38100" cap="flat" cmpd="sng">
            <a:solidFill>
              <a:srgbClr val="00B0F0"/>
            </a:solidFill>
            <a:prstDash val="solid"/>
            <a:miter lim="1220703"/>
            <a:headEnd/>
            <a:tailEnd/>
          </a:ln>
        </p:spPr>
        <p:txBody>
          <a:bodyPr anchor="ctr"/>
          <a:lstStyle/>
          <a:p>
            <a:pPr algn="ctr"/>
            <a:endParaRPr lang="en-US" altLang="en-US">
              <a:solidFill>
                <a:srgbClr val="FFFFFF"/>
              </a:solidFill>
            </a:endParaRPr>
          </a:p>
        </p:txBody>
      </p:sp>
      <p:sp>
        <p:nvSpPr>
          <p:cNvPr id="16387" name="TextBox 2"/>
          <p:cNvSpPr txBox="1">
            <a:spLocks noChangeArrowheads="1"/>
          </p:cNvSpPr>
          <p:nvPr/>
        </p:nvSpPr>
        <p:spPr bwMode="auto">
          <a:xfrm>
            <a:off x="2513013" y="1109029"/>
            <a:ext cx="4580118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/>
          <a:p>
            <a:r>
              <a:rPr lang="en-US" sz="2400" b="1" dirty="0" smtClean="0">
                <a:solidFill>
                  <a:srgbClr val="00B0F0"/>
                </a:solidFill>
                <a:latin typeface="Alexandria" pitchFamily="2" charset="-78"/>
              </a:rPr>
              <a:t>Stress and Well Being </a:t>
            </a:r>
            <a:endParaRPr lang="en-US" sz="2400" b="1" dirty="0">
              <a:solidFill>
                <a:srgbClr val="00B0F0"/>
              </a:solidFill>
              <a:latin typeface="Alexandria" pitchFamily="2" charset="-78"/>
            </a:endParaRPr>
          </a:p>
        </p:txBody>
      </p:sp>
      <p:sp>
        <p:nvSpPr>
          <p:cNvPr id="16388" name="Rectangle 4"/>
          <p:cNvSpPr>
            <a:spLocks noChangeArrowheads="1"/>
          </p:cNvSpPr>
          <p:nvPr/>
        </p:nvSpPr>
        <p:spPr bwMode="auto">
          <a:xfrm>
            <a:off x="941388" y="935038"/>
            <a:ext cx="1404937" cy="1165225"/>
          </a:xfrm>
          <a:prstGeom prst="rect">
            <a:avLst/>
          </a:prstGeom>
          <a:solidFill>
            <a:srgbClr val="00B0F0"/>
          </a:solidFill>
          <a:ln w="38100" cap="flat" cmpd="sng">
            <a:solidFill>
              <a:schemeClr val="bg1"/>
            </a:solidFill>
            <a:prstDash val="solid"/>
            <a:miter lim="1220703"/>
            <a:headEnd/>
            <a:tailEnd/>
          </a:ln>
        </p:spPr>
        <p:txBody>
          <a:bodyPr anchor="ctr"/>
          <a:lstStyle/>
          <a:p>
            <a:pPr algn="ctr"/>
            <a:endParaRPr lang="en-US" altLang="en-US">
              <a:solidFill>
                <a:srgbClr val="FFFFFF"/>
              </a:solidFill>
              <a:ea typeface="Roboto Light" panose="02000000000000000000" pitchFamily="2" charset="0"/>
              <a:cs typeface="Roboto Light" panose="02000000000000000000" pitchFamily="2" charset="0"/>
            </a:endParaRPr>
          </a:p>
        </p:txBody>
      </p:sp>
      <p:sp>
        <p:nvSpPr>
          <p:cNvPr id="16389" name="TextBox 5"/>
          <p:cNvSpPr txBox="1">
            <a:spLocks noChangeArrowheads="1"/>
          </p:cNvSpPr>
          <p:nvPr/>
        </p:nvSpPr>
        <p:spPr bwMode="auto">
          <a:xfrm>
            <a:off x="1124971" y="853485"/>
            <a:ext cx="1142546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/>
          <a:p>
            <a:pPr algn="ctr"/>
            <a:r>
              <a:rPr lang="en-US" altLang="en-US" dirty="0" smtClean="0">
                <a:solidFill>
                  <a:schemeClr val="bg1"/>
                </a:solidFill>
                <a:latin typeface="Alexandria" pitchFamily="2" charset="-78"/>
              </a:rPr>
              <a:t>Lecture</a:t>
            </a:r>
            <a:endParaRPr lang="en-US" altLang="en-US" sz="2800" dirty="0">
              <a:solidFill>
                <a:schemeClr val="bg1"/>
              </a:solidFill>
              <a:latin typeface="Alexandria" pitchFamily="2" charset="-78"/>
            </a:endParaRPr>
          </a:p>
        </p:txBody>
      </p:sp>
      <p:sp>
        <p:nvSpPr>
          <p:cNvPr id="16390" name="TextBox 9"/>
          <p:cNvSpPr txBox="1">
            <a:spLocks noChangeArrowheads="1"/>
          </p:cNvSpPr>
          <p:nvPr/>
        </p:nvSpPr>
        <p:spPr bwMode="auto">
          <a:xfrm>
            <a:off x="1212850" y="1230313"/>
            <a:ext cx="966788" cy="768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en-US" altLang="en-US" sz="4400" b="1" dirty="0" smtClean="0">
                <a:solidFill>
                  <a:schemeClr val="bg1"/>
                </a:solidFill>
                <a:latin typeface="Alexandria" pitchFamily="2" charset="-78"/>
              </a:rPr>
              <a:t>10</a:t>
            </a:r>
            <a:endParaRPr lang="en-US" altLang="en-US" sz="4400" b="1" dirty="0">
              <a:solidFill>
                <a:schemeClr val="bg1"/>
              </a:solidFill>
              <a:latin typeface="Alexandria" pitchFamily="2" charset="-78"/>
            </a:endParaRPr>
          </a:p>
        </p:txBody>
      </p:sp>
      <p:sp>
        <p:nvSpPr>
          <p:cNvPr id="16391" name="TextBox 47"/>
          <p:cNvSpPr txBox="1">
            <a:spLocks noChangeArrowheads="1"/>
          </p:cNvSpPr>
          <p:nvPr/>
        </p:nvSpPr>
        <p:spPr bwMode="auto">
          <a:xfrm>
            <a:off x="2346325" y="2100263"/>
            <a:ext cx="6008189" cy="20621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/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US" sz="1600" dirty="0" smtClean="0">
                <a:latin typeface="Alexandria" pitchFamily="2" charset="-78"/>
              </a:rPr>
              <a:t>Problems </a:t>
            </a:r>
            <a:r>
              <a:rPr lang="en-US" sz="1600" dirty="0">
                <a:latin typeface="Alexandria" pitchFamily="2" charset="-78"/>
              </a:rPr>
              <a:t>of Work </a:t>
            </a:r>
            <a:r>
              <a:rPr lang="en-US" sz="1600" dirty="0" smtClean="0">
                <a:latin typeface="Alexandria" pitchFamily="2" charset="-78"/>
              </a:rPr>
              <a:t>Adjustment</a:t>
            </a:r>
            <a:endParaRPr lang="en-US" sz="1600" dirty="0">
              <a:latin typeface="Alexandria" pitchFamily="2" charset="-78"/>
            </a:endParaRP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US" sz="1600" dirty="0" smtClean="0">
                <a:latin typeface="Alexandria" pitchFamily="2" charset="-78"/>
              </a:rPr>
              <a:t>Organizational </a:t>
            </a:r>
            <a:r>
              <a:rPr lang="en-US" sz="1600" dirty="0">
                <a:latin typeface="Alexandria" pitchFamily="2" charset="-78"/>
              </a:rPr>
              <a:t>Influences on </a:t>
            </a:r>
            <a:r>
              <a:rPr lang="en-US" sz="1600" dirty="0" smtClean="0">
                <a:latin typeface="Alexandria" pitchFamily="2" charset="-78"/>
              </a:rPr>
              <a:t>Stress</a:t>
            </a:r>
            <a:endParaRPr lang="en-US" sz="1600" dirty="0">
              <a:latin typeface="Alexandria" pitchFamily="2" charset="-78"/>
            </a:endParaRP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US" sz="1600" dirty="0" smtClean="0">
                <a:latin typeface="Alexandria" pitchFamily="2" charset="-78"/>
              </a:rPr>
              <a:t>Buffering </a:t>
            </a:r>
            <a:r>
              <a:rPr lang="en-US" sz="1600" dirty="0">
                <a:latin typeface="Alexandria" pitchFamily="2" charset="-78"/>
              </a:rPr>
              <a:t>Effects of Work related </a:t>
            </a:r>
            <a:r>
              <a:rPr lang="en-US" sz="1600" dirty="0" smtClean="0">
                <a:latin typeface="Alexandria" pitchFamily="2" charset="-78"/>
              </a:rPr>
              <a:t>Stress</a:t>
            </a:r>
            <a:endParaRPr lang="en-US" sz="1600" dirty="0">
              <a:latin typeface="Alexandria" pitchFamily="2" charset="-78"/>
            </a:endParaRP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US" sz="1600" dirty="0" smtClean="0">
                <a:latin typeface="Alexandria" pitchFamily="2" charset="-78"/>
              </a:rPr>
              <a:t>Coping </a:t>
            </a:r>
            <a:r>
              <a:rPr lang="en-US" sz="1600" dirty="0">
                <a:latin typeface="Alexandria" pitchFamily="2" charset="-78"/>
              </a:rPr>
              <a:t>with Work related </a:t>
            </a:r>
            <a:r>
              <a:rPr lang="en-US" sz="1600" dirty="0" smtClean="0">
                <a:latin typeface="Alexandria" pitchFamily="2" charset="-78"/>
              </a:rPr>
              <a:t>Stress</a:t>
            </a:r>
            <a:endParaRPr lang="en-US" altLang="en-US" sz="1600" dirty="0">
              <a:latin typeface="Alexandria" pitchFamily="2" charset="-78"/>
            </a:endParaRPr>
          </a:p>
        </p:txBody>
      </p:sp>
      <p:sp>
        <p:nvSpPr>
          <p:cNvPr id="16392" name="TextBox 3"/>
          <p:cNvSpPr txBox="1">
            <a:spLocks noChangeArrowheads="1"/>
          </p:cNvSpPr>
          <p:nvPr/>
        </p:nvSpPr>
        <p:spPr bwMode="auto">
          <a:xfrm>
            <a:off x="9263063" y="6291263"/>
            <a:ext cx="2616200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en-US" altLang="en-US" sz="2000" b="1"/>
              <a:t>www.midocean.ae</a:t>
            </a:r>
          </a:p>
        </p:txBody>
      </p:sp>
      <p:pic>
        <p:nvPicPr>
          <p:cNvPr id="16393" name="Graphic 2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6" b="25429"/>
          <a:stretch>
            <a:fillRect/>
          </a:stretch>
        </p:blipFill>
        <p:spPr bwMode="auto">
          <a:xfrm>
            <a:off x="9677400" y="268288"/>
            <a:ext cx="2305050" cy="1076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087952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5576" y="313508"/>
            <a:ext cx="11107783" cy="63224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4579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6350"/>
            <a:ext cx="12192000" cy="6843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459" name="Right Triangle 1"/>
          <p:cNvSpPr>
            <a:spLocks noChangeArrowheads="1"/>
          </p:cNvSpPr>
          <p:nvPr/>
        </p:nvSpPr>
        <p:spPr bwMode="auto">
          <a:xfrm flipH="1">
            <a:off x="6511925" y="3152775"/>
            <a:ext cx="5680075" cy="3705225"/>
          </a:xfrm>
          <a:prstGeom prst="rtTriangle">
            <a:avLst/>
          </a:prstGeom>
          <a:solidFill>
            <a:srgbClr val="669BBC">
              <a:alpha val="76563"/>
            </a:srgbClr>
          </a:solidFill>
          <a:ln>
            <a:noFill/>
          </a:ln>
          <a:extLst>
            <a:ext uri="{91240B29-F687-4F45-9708-019B960494DF}">
              <a14:hiddenLine xmlns:a14="http://schemas.microsoft.com/office/drawing/2010/main" w="12700" cap="flat" cmpd="sng">
                <a:solidFill>
                  <a:srgbClr val="2F528F"/>
                </a:solidFill>
                <a:prstDash val="solid"/>
                <a:miter lim="1220703"/>
                <a:headEnd/>
                <a:tailEnd/>
              </a14:hiddenLine>
            </a:ext>
          </a:extLst>
        </p:spPr>
        <p:txBody>
          <a:bodyPr anchor="ctr"/>
          <a:lstStyle/>
          <a:p>
            <a:pPr algn="ctr"/>
            <a:endParaRPr lang="id-ID" altLang="en-US">
              <a:solidFill>
                <a:srgbClr val="FFFFFF"/>
              </a:solidFill>
            </a:endParaRPr>
          </a:p>
        </p:txBody>
      </p:sp>
      <p:sp>
        <p:nvSpPr>
          <p:cNvPr id="19460" name="TextBox 9"/>
          <p:cNvSpPr txBox="1">
            <a:spLocks noChangeArrowheads="1"/>
          </p:cNvSpPr>
          <p:nvPr/>
        </p:nvSpPr>
        <p:spPr bwMode="auto">
          <a:xfrm>
            <a:off x="704850" y="5707063"/>
            <a:ext cx="4524375" cy="828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en-US" altLang="en-US" sz="4800" b="1">
                <a:solidFill>
                  <a:schemeClr val="bg1"/>
                </a:solidFill>
                <a:latin typeface="Alexandria" pitchFamily="2" charset="-78"/>
              </a:rPr>
              <a:t>Thank You</a:t>
            </a:r>
          </a:p>
        </p:txBody>
      </p:sp>
      <p:pic>
        <p:nvPicPr>
          <p:cNvPr id="19461" name="Graphic 1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75800" y="6167438"/>
            <a:ext cx="2278063" cy="384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462" name="Parallelogram 13"/>
          <p:cNvSpPr>
            <a:spLocks noChangeArrowheads="1"/>
          </p:cNvSpPr>
          <p:nvPr/>
        </p:nvSpPr>
        <p:spPr bwMode="auto">
          <a:xfrm rot="16200000" flipV="1">
            <a:off x="-2058988" y="4400550"/>
            <a:ext cx="3802063" cy="1096963"/>
          </a:xfrm>
          <a:custGeom>
            <a:avLst/>
            <a:gdLst>
              <a:gd name="T0" fmla="*/ 0 w 3801492"/>
              <a:gd name="T1" fmla="*/ 1097456 h 1097456"/>
              <a:gd name="T2" fmla="*/ 1102581 w 3801492"/>
              <a:gd name="T3" fmla="*/ 0 h 1097456"/>
              <a:gd name="T4" fmla="*/ 3801492 w 3801492"/>
              <a:gd name="T5" fmla="*/ 12700 h 1097456"/>
              <a:gd name="T6" fmla="*/ 2724311 w 3801492"/>
              <a:gd name="T7" fmla="*/ 1097456 h 1097456"/>
              <a:gd name="T8" fmla="*/ 0 w 3801492"/>
              <a:gd name="T9" fmla="*/ 1097456 h 109745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801492" h="1097456" extrusionOk="0">
                <a:moveTo>
                  <a:pt x="0" y="1097456"/>
                </a:moveTo>
                <a:lnTo>
                  <a:pt x="1102581" y="0"/>
                </a:lnTo>
                <a:lnTo>
                  <a:pt x="3801492" y="12700"/>
                </a:lnTo>
                <a:lnTo>
                  <a:pt x="2724311" y="1097456"/>
                </a:lnTo>
                <a:lnTo>
                  <a:pt x="0" y="1097456"/>
                </a:lnTo>
                <a:close/>
              </a:path>
            </a:pathLst>
          </a:custGeom>
          <a:solidFill>
            <a:srgbClr val="669BBC"/>
          </a:solidFill>
          <a:ln>
            <a:noFill/>
          </a:ln>
          <a:extLst>
            <a:ext uri="{91240B29-F687-4F45-9708-019B960494DF}">
              <a14:hiddenLine xmlns:a14="http://schemas.microsoft.com/office/drawing/2010/main" w="12700" cap="flat" cmpd="sng">
                <a:solidFill>
                  <a:srgbClr val="2F528F"/>
                </a:solidFill>
                <a:prstDash val="solid"/>
                <a:miter lim="1220703"/>
                <a:headEnd/>
                <a:tailEnd/>
              </a14:hiddenLine>
            </a:ext>
          </a:extLst>
        </p:spPr>
        <p:txBody>
          <a:bodyPr anchor="ctr"/>
          <a:lstStyle/>
          <a:p>
            <a:pPr algn="ctr"/>
            <a:endParaRPr lang="id-ID" altLang="en-US">
              <a:solidFill>
                <a:srgbClr val="669BBC"/>
              </a:solidFill>
            </a:endParaRPr>
          </a:p>
        </p:txBody>
      </p:sp>
      <p:pic>
        <p:nvPicPr>
          <p:cNvPr id="19463" name="Graphic 2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6" b="25429"/>
          <a:stretch>
            <a:fillRect/>
          </a:stretch>
        </p:blipFill>
        <p:spPr bwMode="auto">
          <a:xfrm>
            <a:off x="9424988" y="203200"/>
            <a:ext cx="2579687" cy="1203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FFFFFF"/>
      </a:accent3>
      <a:accent4>
        <a:srgbClr val="000000"/>
      </a:accent4>
      <a:accent5>
        <a:srgbClr val="B0BCDE"/>
      </a:accent5>
      <a:accent6>
        <a:srgbClr val="D7712B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>
    <a:extraClrScheme>
      <a:clrScheme name="Office Them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FFFFFF"/>
      </a:accent3>
      <a:accent4>
        <a:srgbClr val="000000"/>
      </a:accent4>
      <a:accent5>
        <a:srgbClr val="B0BCDE"/>
      </a:accent5>
      <a:accent6>
        <a:srgbClr val="D7712B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>
    <a:extraClrScheme>
      <a:clrScheme name="Office Them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FFFFFF"/>
      </a:accent3>
      <a:accent4>
        <a:srgbClr val="000000"/>
      </a:accent4>
      <a:accent5>
        <a:srgbClr val="B0BCDE"/>
      </a:accent5>
      <a:accent6>
        <a:srgbClr val="D7712B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>
    <a:extraClrScheme>
      <a:clrScheme name="Office Them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FFFFFF"/>
      </a:accent3>
      <a:accent4>
        <a:srgbClr val="000000"/>
      </a:accent4>
      <a:accent5>
        <a:srgbClr val="B0BCDE"/>
      </a:accent5>
      <a:accent6>
        <a:srgbClr val="D7712B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>
    <a:extraClrScheme>
      <a:clrScheme name="Office Them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FFFFFF"/>
      </a:accent3>
      <a:accent4>
        <a:srgbClr val="000000"/>
      </a:accent4>
      <a:accent5>
        <a:srgbClr val="B0BCDE"/>
      </a:accent5>
      <a:accent6>
        <a:srgbClr val="D7712B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>
    <a:extraClrScheme>
      <a:clrScheme name="Office Them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FFFFFF"/>
      </a:accent3>
      <a:accent4>
        <a:srgbClr val="000000"/>
      </a:accent4>
      <a:accent5>
        <a:srgbClr val="B0BCDE"/>
      </a:accent5>
      <a:accent6>
        <a:srgbClr val="D7712B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>
    <a:extraClrScheme>
      <a:clrScheme name="Office Them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FFFFFF"/>
      </a:accent3>
      <a:accent4>
        <a:srgbClr val="000000"/>
      </a:accent4>
      <a:accent5>
        <a:srgbClr val="B0BCDE"/>
      </a:accent5>
      <a:accent6>
        <a:srgbClr val="D7712B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>
    <a:extraClrScheme>
      <a:clrScheme name="Office Them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FFFFFF"/>
      </a:accent3>
      <a:accent4>
        <a:srgbClr val="000000"/>
      </a:accent4>
      <a:accent5>
        <a:srgbClr val="B0BCDE"/>
      </a:accent5>
      <a:accent6>
        <a:srgbClr val="D7712B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A254F5D6A14094B8840E79896A2F150" ma:contentTypeVersion="14" ma:contentTypeDescription="Create a new document." ma:contentTypeScope="" ma:versionID="0f9785fd1d49e811b461e4a4d070eb6a">
  <xsd:schema xmlns:xsd="http://www.w3.org/2001/XMLSchema" xmlns:xs="http://www.w3.org/2001/XMLSchema" xmlns:p="http://schemas.microsoft.com/office/2006/metadata/properties" xmlns:ns2="d13aca44-ef33-4cf4-9980-7f0b00e6eeb9" xmlns:ns3="49100919-8a76-4266-be0c-7dc583902cb4" targetNamespace="http://schemas.microsoft.com/office/2006/metadata/properties" ma:root="true" ma:fieldsID="7dcd5f44a92ed3da2b367a658c54edbe" ns2:_="" ns3:_="">
    <xsd:import namespace="d13aca44-ef33-4cf4-9980-7f0b00e6eeb9"/>
    <xsd:import namespace="49100919-8a76-4266-be0c-7dc583902cb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3aca44-ef33-4cf4-9980-7f0b00e6eeb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4" nillable="true" ma:displayName="MediaLengthInSeconds" ma:hidden="true" ma:internalName="MediaLengthInSeconds" ma:readOnly="true">
      <xsd:simpleType>
        <xsd:restriction base="dms:Unknown"/>
      </xsd:simpleType>
    </xsd:element>
    <xsd:element name="MediaServiceDateTaken" ma:index="15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7" nillable="true" ma:taxonomy="true" ma:internalName="lcf76f155ced4ddcb4097134ff3c332f" ma:taxonomyFieldName="MediaServiceImageTags" ma:displayName="Image Tags" ma:readOnly="false" ma:fieldId="{5cf76f15-5ced-4ddc-b409-7134ff3c332f}" ma:taxonomyMulti="true" ma:sspId="0c40115b-6d03-4915-ad03-308f9b9b015a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9100919-8a76-4266-be0c-7dc583902cb4" elementFormDefault="qualified">
    <xsd:import namespace="http://schemas.microsoft.com/office/2006/documentManagement/types"/>
    <xsd:import namespace="http://schemas.microsoft.com/office/infopath/2007/PartnerControls"/>
    <xsd:element name="TaxCatchAll" ma:index="18" nillable="true" ma:displayName="Taxonomy Catch All Column" ma:hidden="true" ma:list="{b5d792bc-7973-4ea0-b250-91ea47055511}" ma:internalName="TaxCatchAll" ma:showField="CatchAllData" ma:web="49100919-8a76-4266-be0c-7dc583902cb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2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49100919-8a76-4266-be0c-7dc583902cb4" xsi:nil="true"/>
    <lcf76f155ced4ddcb4097134ff3c332f xmlns="d13aca44-ef33-4cf4-9980-7f0b00e6eeb9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DB31CCBC-7BEA-49BE-BE6D-1FB3DB1CD280}"/>
</file>

<file path=customXml/itemProps2.xml><?xml version="1.0" encoding="utf-8"?>
<ds:datastoreItem xmlns:ds="http://schemas.openxmlformats.org/officeDocument/2006/customXml" ds:itemID="{A6481BB9-D51D-4F4B-A85A-CF724E1F69F3}"/>
</file>

<file path=customXml/itemProps3.xml><?xml version="1.0" encoding="utf-8"?>
<ds:datastoreItem xmlns:ds="http://schemas.openxmlformats.org/officeDocument/2006/customXml" ds:itemID="{38006FE6-F205-45E0-90A5-CA1CDA56D28D}"/>
</file>

<file path=docProps/app.xml><?xml version="1.0" encoding="utf-8"?>
<Properties xmlns="http://schemas.openxmlformats.org/officeDocument/2006/extended-properties" xmlns:vt="http://schemas.openxmlformats.org/officeDocument/2006/docPropsVTypes">
  <Template>Presentation Midocean  White</Template>
  <TotalTime>4081</TotalTime>
  <Words>577</Words>
  <Application>Microsoft Office PowerPoint</Application>
  <PresentationFormat>Widescreen</PresentationFormat>
  <Paragraphs>152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7</vt:i4>
      </vt:variant>
      <vt:variant>
        <vt:lpstr>Slide Titles</vt:lpstr>
      </vt:variant>
      <vt:variant>
        <vt:i4>15</vt:i4>
      </vt:variant>
    </vt:vector>
  </HeadingPairs>
  <TitlesOfParts>
    <vt:vector size="32" baseType="lpstr">
      <vt:lpstr>Alexandria</vt:lpstr>
      <vt:lpstr>Alexandria Medium</vt:lpstr>
      <vt:lpstr>Arial</vt:lpstr>
      <vt:lpstr>Calibri</vt:lpstr>
      <vt:lpstr>Calibri Light</vt:lpstr>
      <vt:lpstr>Century Gothic</vt:lpstr>
      <vt:lpstr>Courier New</vt:lpstr>
      <vt:lpstr>Roboto Light</vt:lpstr>
      <vt:lpstr>Segoe UI Semibold</vt:lpstr>
      <vt:lpstr>Wingdings</vt:lpstr>
      <vt:lpstr>Office Theme</vt:lpstr>
      <vt:lpstr>Office Theme</vt:lpstr>
      <vt:lpstr>Office Theme</vt:lpstr>
      <vt:lpstr>Office Theme</vt:lpstr>
      <vt:lpstr>Office Theme</vt:lpstr>
      <vt:lpstr>Office Theme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ALFAFA</dc:creator>
  <cp:lastModifiedBy>ALFAFA</cp:lastModifiedBy>
  <cp:revision>41</cp:revision>
  <dcterms:created xsi:type="dcterms:W3CDTF">2024-05-18T12:46:21Z</dcterms:created>
  <dcterms:modified xsi:type="dcterms:W3CDTF">2024-05-21T14:35:14Z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0x0101006A254F5D6A14094B8840E79896A2F150</vt:lpwstr>
  </property>
</Properties>
</file>