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9" r:id="rId3"/>
    <p:sldId id="259" r:id="rId4"/>
    <p:sldId id="260" r:id="rId5"/>
    <p:sldId id="297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98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4" r:id="rId40"/>
    <p:sldId id="295" r:id="rId41"/>
    <p:sldId id="296" r:id="rId42"/>
    <p:sldId id="293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864311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53001" y="2816578"/>
            <a:ext cx="7363178" cy="190782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5455" y="573259"/>
            <a:ext cx="82664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Strategic and Operational </a:t>
            </a:r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Management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2 Formulation)</a:t>
            </a:r>
          </a:p>
          <a:p>
            <a:r>
              <a:rPr lang="en-US" sz="2800" b="1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Adam Yagoub </a:t>
            </a:r>
          </a:p>
          <a:p>
            <a:r>
              <a:rPr lang="en-US" sz="2800" b="1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 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53001" y="2978410"/>
            <a:ext cx="734041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</a:t>
            </a:r>
          </a:p>
          <a:p>
            <a:r>
              <a:rPr lang="en-US" sz="28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Blue Oceans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63195" y="2655582"/>
            <a:ext cx="238650" cy="270953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447" y="2153690"/>
            <a:ext cx="10639816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6.1  </a:t>
            </a:r>
            <a:r>
              <a:rPr lang="en-US" dirty="0"/>
              <a:t>Business-Level Strategy: How to Compete for </a:t>
            </a:r>
            <a:r>
              <a:rPr lang="en-US" dirty="0" smtClean="0"/>
              <a:t>Advantage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6.2  </a:t>
            </a:r>
            <a:r>
              <a:rPr lang="en-US" dirty="0"/>
              <a:t>Differentiation Strategy: Understanding Value </a:t>
            </a:r>
            <a:r>
              <a:rPr lang="en-US" dirty="0" smtClean="0"/>
              <a:t>Drivers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6.3  </a:t>
            </a:r>
            <a:r>
              <a:rPr lang="en-US" dirty="0"/>
              <a:t>Cost-Leadership Strategy: Understanding Cost </a:t>
            </a:r>
            <a:r>
              <a:rPr lang="en-US" dirty="0" smtClean="0"/>
              <a:t>Drivers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6.4  </a:t>
            </a:r>
            <a:r>
              <a:rPr lang="en-US" dirty="0"/>
              <a:t>Business-Level Strategy and the Five Forces: </a:t>
            </a:r>
            <a:r>
              <a:rPr lang="en-US" dirty="0" smtClean="0"/>
              <a:t>Benefits </a:t>
            </a:r>
            <a:r>
              <a:rPr lang="en-US" dirty="0"/>
              <a:t>and Risks</a:t>
            </a:r>
          </a:p>
          <a:p>
            <a:pPr marL="0" indent="0">
              <a:buNone/>
            </a:pPr>
            <a:r>
              <a:rPr lang="en-US" dirty="0" smtClean="0"/>
              <a:t>6.5  </a:t>
            </a:r>
            <a:r>
              <a:rPr lang="en-US" dirty="0"/>
              <a:t>Blue Ocean Strategy: Combining Differentiation </a:t>
            </a:r>
            <a:r>
              <a:rPr lang="en-US" dirty="0" smtClean="0"/>
              <a:t>and </a:t>
            </a:r>
            <a:r>
              <a:rPr lang="en-US" dirty="0"/>
              <a:t>Cost </a:t>
            </a:r>
            <a:r>
              <a:rPr lang="en-US" dirty="0" smtClean="0"/>
              <a:t>Leadership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436263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84951" y="543490"/>
            <a:ext cx="42628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</a:rPr>
              <a:t>Lecture </a:t>
            </a:r>
            <a:r>
              <a:rPr lang="en-US" sz="3200" dirty="0">
                <a:solidFill>
                  <a:srgbClr val="FFFF00"/>
                </a:solidFill>
              </a:rPr>
              <a:t>Outline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3626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523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26366" y="543490"/>
            <a:ext cx="6243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9" name="Rectangle 8"/>
          <p:cNvSpPr/>
          <p:nvPr/>
        </p:nvSpPr>
        <p:spPr>
          <a:xfrm>
            <a:off x="496247" y="1702063"/>
            <a:ext cx="1121079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1. Define business-level strategy and describe how it determines a firm’s strategic position.</a:t>
            </a:r>
          </a:p>
          <a:p>
            <a:pPr algn="just"/>
            <a:r>
              <a:rPr lang="en-US" sz="2400" b="1" dirty="0"/>
              <a:t>2. Examine the relationship between value drivers and differentiation strategy.</a:t>
            </a:r>
          </a:p>
          <a:p>
            <a:pPr algn="just"/>
            <a:r>
              <a:rPr lang="en-US" sz="2400" b="1" dirty="0"/>
              <a:t>3. Examine the relationship between cost drivers and the cost-leadership strategy.</a:t>
            </a:r>
          </a:p>
          <a:p>
            <a:pPr algn="just"/>
            <a:r>
              <a:rPr lang="en-US" sz="2400" b="1" dirty="0"/>
              <a:t>4. Assess the benefits and risks of differentiation and cost-leadership strategies vis-à-vis the five forces that shape competition.</a:t>
            </a:r>
          </a:p>
          <a:p>
            <a:pPr algn="just"/>
            <a:r>
              <a:rPr lang="en-US" sz="2400" b="1" dirty="0"/>
              <a:t>5. Evaluate value and cost drivers that may allow a firm to pursue a blue ocean strategy.</a:t>
            </a:r>
          </a:p>
          <a:p>
            <a:pPr algn="just"/>
            <a:r>
              <a:rPr lang="en-US" sz="2400" b="1" dirty="0"/>
              <a:t>6. Assess the risks of a blue ocean strategy, and explain why it is difficult to succeed at value innovation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10875021" cy="98063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3310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09971" y="2029179"/>
            <a:ext cx="1023798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rgbClr val="FF0000"/>
                </a:solidFill>
              </a:rPr>
              <a:t>6.1 Business-Level Strategy: How to </a:t>
            </a:r>
            <a:r>
              <a:rPr lang="en-US" sz="2800" dirty="0" smtClean="0">
                <a:solidFill>
                  <a:srgbClr val="FF0000"/>
                </a:solidFill>
              </a:rPr>
              <a:t>Compete </a:t>
            </a:r>
            <a:r>
              <a:rPr lang="en-US" sz="2800" dirty="0">
                <a:solidFill>
                  <a:srgbClr val="FF0000"/>
                </a:solidFill>
              </a:rPr>
              <a:t>for Advantage</a:t>
            </a:r>
          </a:p>
          <a:p>
            <a:pPr algn="just"/>
            <a:r>
              <a:rPr lang="en-US" sz="2800" dirty="0" smtClean="0"/>
              <a:t> </a:t>
            </a:r>
            <a:r>
              <a:rPr lang="en-US" sz="2800" b="1" dirty="0"/>
              <a:t>Business-level strategy </a:t>
            </a:r>
            <a:r>
              <a:rPr lang="en-US" sz="2800" dirty="0"/>
              <a:t>details the goal-directed actions managers take in their quest for competitive advantage when competing in a single product market. It may involve a single product or a group of similar products that use the same distribution channel. It concerns the broad question, “How should we compete</a:t>
            </a:r>
            <a:r>
              <a:rPr lang="en-US" sz="2800" dirty="0" smtClean="0"/>
              <a:t>?”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862052" y="463620"/>
            <a:ext cx="84926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</a:t>
            </a:r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Blue Oceans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07197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To formulate an appropriate business-level strategy, managers must answer the who, what, why, and how questions of competition:</a:t>
            </a:r>
          </a:p>
          <a:p>
            <a:pPr marL="0" indent="0" algn="just">
              <a:buNone/>
            </a:pPr>
            <a:r>
              <a:rPr lang="en-US" dirty="0"/>
              <a:t>■  Who—which customer segments will we serve?</a:t>
            </a:r>
          </a:p>
          <a:p>
            <a:pPr marL="0" indent="0" algn="just">
              <a:buNone/>
            </a:pPr>
            <a:r>
              <a:rPr lang="en-US" dirty="0"/>
              <a:t>■  What customer needs, wishes, and desires will we satisfy?</a:t>
            </a:r>
          </a:p>
          <a:p>
            <a:pPr marL="0" indent="0" algn="just">
              <a:buNone/>
            </a:pPr>
            <a:r>
              <a:rPr lang="en-US" dirty="0"/>
              <a:t>■  Why do we want to satisfy them?</a:t>
            </a:r>
          </a:p>
          <a:p>
            <a:pPr marL="0" indent="0" algn="just">
              <a:buNone/>
            </a:pPr>
            <a:r>
              <a:rPr lang="en-US" dirty="0"/>
              <a:t>■  How will we satisfy our customers’ needs?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436263" cy="1610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43616" y="451157"/>
            <a:ext cx="84926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</a:t>
            </a:r>
            <a:r>
              <a:rPr lang="en-US" sz="20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</a:t>
            </a:r>
            <a:r>
              <a:rPr lang="en-US" sz="2000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553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8096" y="1938359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To formulate an effective business strategy, managers need to keep in mind that </a:t>
            </a:r>
            <a:r>
              <a:rPr lang="en-US" dirty="0" smtClean="0"/>
              <a:t>competitive </a:t>
            </a:r>
            <a:r>
              <a:rPr lang="en-US" dirty="0"/>
              <a:t>advantage is determined jointly by </a:t>
            </a:r>
            <a:r>
              <a:rPr lang="en-US" dirty="0" smtClean="0"/>
              <a:t>industry and firm effects. </a:t>
            </a:r>
            <a:r>
              <a:rPr lang="en-US" dirty="0"/>
              <a:t>As shown in Exhibit 6.1, </a:t>
            </a:r>
            <a:r>
              <a:rPr lang="en-US" dirty="0" smtClean="0"/>
              <a:t>one </a:t>
            </a:r>
            <a:r>
              <a:rPr lang="en-US" dirty="0"/>
              <a:t>route to competitive advantage is shaped by industry </a:t>
            </a:r>
            <a:r>
              <a:rPr lang="en-US" dirty="0" smtClean="0"/>
              <a:t>effects, while </a:t>
            </a:r>
            <a:r>
              <a:rPr lang="en-US" dirty="0"/>
              <a:t>a second route is </a:t>
            </a:r>
            <a:r>
              <a:rPr lang="en-US" dirty="0" smtClean="0"/>
              <a:t>determined </a:t>
            </a:r>
            <a:r>
              <a:rPr lang="en-US" dirty="0"/>
              <a:t>by firm </a:t>
            </a:r>
            <a:r>
              <a:rPr lang="en-US" dirty="0" smtClean="0"/>
              <a:t>effects. As </a:t>
            </a:r>
            <a:r>
              <a:rPr lang="en-US" dirty="0"/>
              <a:t>discussed in Chapter 3, an industry’s profit potential can be </a:t>
            </a:r>
            <a:r>
              <a:rPr lang="en-US" dirty="0" smtClean="0"/>
              <a:t>assessed </a:t>
            </a:r>
            <a:r>
              <a:rPr lang="en-US" dirty="0"/>
              <a:t>using the five forces framework plus the availability of complements. Managers </a:t>
            </a:r>
            <a:r>
              <a:rPr lang="en-US" dirty="0" smtClean="0"/>
              <a:t>need </a:t>
            </a:r>
            <a:r>
              <a:rPr lang="en-US" dirty="0"/>
              <a:t>to be certain that the business strategy is aligned with the five forces that shape </a:t>
            </a:r>
            <a:r>
              <a:rPr lang="en-US" dirty="0" smtClean="0"/>
              <a:t>competition</a:t>
            </a:r>
            <a:r>
              <a:rPr lang="en-US" dirty="0"/>
              <a:t>. They can evaluate performance differences among clusters of firms in the same </a:t>
            </a:r>
            <a:r>
              <a:rPr lang="en-US" dirty="0" smtClean="0"/>
              <a:t>industry </a:t>
            </a:r>
            <a:r>
              <a:rPr lang="en-US" dirty="0"/>
              <a:t>by conducting a strategic-group analysis.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60526" y="481934"/>
            <a:ext cx="7774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5839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14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89348" y="1803748"/>
            <a:ext cx="10171134" cy="45093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194136" y="449604"/>
            <a:ext cx="78663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0892" y="44960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9771" y="621069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87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Strategic position</a:t>
            </a:r>
          </a:p>
          <a:p>
            <a:pPr marL="0" indent="0" algn="just">
              <a:buNone/>
            </a:pPr>
            <a:r>
              <a:rPr lang="en-US" dirty="0" smtClean="0"/>
              <a:t>A </a:t>
            </a:r>
            <a:r>
              <a:rPr lang="en-US" dirty="0"/>
              <a:t>firm’s business-level strategy determines its strategic </a:t>
            </a:r>
            <a:r>
              <a:rPr lang="en-US" dirty="0" smtClean="0"/>
              <a:t>position its </a:t>
            </a:r>
            <a:r>
              <a:rPr lang="en-US" dirty="0"/>
              <a:t>strategic profile </a:t>
            </a:r>
            <a:r>
              <a:rPr lang="en-US" dirty="0" smtClean="0"/>
              <a:t>based </a:t>
            </a:r>
            <a:r>
              <a:rPr lang="en-US" dirty="0"/>
              <a:t>on value creation and </a:t>
            </a:r>
            <a:r>
              <a:rPr lang="en-US" dirty="0" smtClean="0"/>
              <a:t>cost in </a:t>
            </a:r>
            <a:r>
              <a:rPr lang="en-US" dirty="0"/>
              <a:t>a specific product market. A firm attempts to stake </a:t>
            </a:r>
            <a:r>
              <a:rPr lang="en-US" dirty="0" smtClean="0"/>
              <a:t>out </a:t>
            </a:r>
            <a:r>
              <a:rPr lang="en-US" dirty="0"/>
              <a:t>a valuable and unique position that meets customer needs while simultaneously creating </a:t>
            </a:r>
            <a:r>
              <a:rPr lang="en-US" dirty="0" smtClean="0"/>
              <a:t>as </a:t>
            </a:r>
            <a:r>
              <a:rPr lang="en-US" dirty="0"/>
              <a:t>large a gap as possible between the value the firm’s product creates and the cost required </a:t>
            </a:r>
            <a:r>
              <a:rPr lang="en-US" dirty="0" smtClean="0"/>
              <a:t>to </a:t>
            </a:r>
            <a:r>
              <a:rPr lang="en-US" dirty="0"/>
              <a:t>produce it. Higher value creation tends to require higher cost. To achieve a desired </a:t>
            </a:r>
            <a:r>
              <a:rPr lang="en-US" dirty="0" smtClean="0"/>
              <a:t>strategic </a:t>
            </a:r>
            <a:r>
              <a:rPr lang="en-US" dirty="0"/>
              <a:t>position, managers must make strategic </a:t>
            </a:r>
            <a:r>
              <a:rPr lang="en-US" dirty="0" smtClean="0"/>
              <a:t>trade offs choices </a:t>
            </a:r>
            <a:r>
              <a:rPr lang="en-US" dirty="0"/>
              <a:t>between a cost </a:t>
            </a:r>
            <a:r>
              <a:rPr lang="en-US" dirty="0" smtClean="0"/>
              <a:t>or value </a:t>
            </a:r>
            <a:r>
              <a:rPr lang="en-US" dirty="0"/>
              <a:t>position.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481934"/>
            <a:ext cx="79874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089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510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Managers must address the tension between value creation and the pressure </a:t>
            </a:r>
            <a:r>
              <a:rPr lang="en-US" dirty="0" smtClean="0"/>
              <a:t> to </a:t>
            </a:r>
            <a:r>
              <a:rPr lang="en-US" dirty="0"/>
              <a:t>keep cost in check so as not to erode the firm’s economic value creation and profit </a:t>
            </a:r>
            <a:r>
              <a:rPr lang="en-US" dirty="0" smtClean="0"/>
              <a:t>margin. A </a:t>
            </a:r>
            <a:r>
              <a:rPr lang="en-US" dirty="0"/>
              <a:t>business strategy is more </a:t>
            </a:r>
            <a:r>
              <a:rPr lang="en-US" dirty="0" smtClean="0"/>
              <a:t>likely </a:t>
            </a:r>
            <a:r>
              <a:rPr lang="en-US" dirty="0"/>
              <a:t>to lead to a competitive advantage if a firm has a clear strategic profile, either as </a:t>
            </a:r>
            <a:r>
              <a:rPr lang="en-US" dirty="0" smtClean="0"/>
              <a:t>differentiator or a </a:t>
            </a:r>
            <a:r>
              <a:rPr lang="en-US" dirty="0"/>
              <a:t>low-cost leader.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35058" y="481934"/>
            <a:ext cx="8075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1078" y="374511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132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Generic business strategies</a:t>
            </a:r>
          </a:p>
          <a:p>
            <a:pPr marL="0" indent="0" algn="just">
              <a:buNone/>
            </a:pPr>
            <a:r>
              <a:rPr lang="en-US" dirty="0" smtClean="0"/>
              <a:t>There </a:t>
            </a:r>
            <a:r>
              <a:rPr lang="en-US" dirty="0"/>
              <a:t>are two fundamentally different generic business </a:t>
            </a:r>
            <a:r>
              <a:rPr lang="en-US" dirty="0" smtClean="0"/>
              <a:t>strategies—differentiation and </a:t>
            </a:r>
            <a:r>
              <a:rPr lang="en-US" dirty="0"/>
              <a:t>cost </a:t>
            </a:r>
            <a:r>
              <a:rPr lang="en-US" dirty="0" smtClean="0"/>
              <a:t>leadership. </a:t>
            </a:r>
            <a:r>
              <a:rPr lang="en-US" b="1" dirty="0" smtClean="0">
                <a:solidFill>
                  <a:srgbClr val="FF0000"/>
                </a:solidFill>
              </a:rPr>
              <a:t>A </a:t>
            </a:r>
            <a:r>
              <a:rPr lang="en-US" b="1" dirty="0">
                <a:solidFill>
                  <a:srgbClr val="FF0000"/>
                </a:solidFill>
              </a:rPr>
              <a:t>differentiation </a:t>
            </a:r>
            <a:r>
              <a:rPr lang="en-US" b="1" dirty="0" smtClean="0">
                <a:solidFill>
                  <a:srgbClr val="FF0000"/>
                </a:solidFill>
              </a:rPr>
              <a:t>strategy </a:t>
            </a:r>
            <a:r>
              <a:rPr lang="en-US" dirty="0" smtClean="0"/>
              <a:t>seeks </a:t>
            </a:r>
            <a:r>
              <a:rPr lang="en-US" dirty="0"/>
              <a:t>to create higher value for customers than the </a:t>
            </a:r>
            <a:r>
              <a:rPr lang="en-US" dirty="0" smtClean="0"/>
              <a:t>value </a:t>
            </a:r>
            <a:r>
              <a:rPr lang="en-US" dirty="0"/>
              <a:t>that competitors create, by delivering products or services with unique features while </a:t>
            </a:r>
            <a:r>
              <a:rPr lang="en-US" dirty="0" smtClean="0"/>
              <a:t>keeping </a:t>
            </a:r>
            <a:r>
              <a:rPr lang="en-US" dirty="0"/>
              <a:t>costs at the same or similar levels, allowing the firm to charge higher prices to </a:t>
            </a:r>
            <a:r>
              <a:rPr lang="en-US" dirty="0" smtClean="0"/>
              <a:t>its </a:t>
            </a:r>
            <a:r>
              <a:rPr lang="en-US" dirty="0"/>
              <a:t>customers. </a:t>
            </a:r>
            <a:r>
              <a:rPr lang="en-US" b="1" dirty="0">
                <a:solidFill>
                  <a:srgbClr val="FF0000"/>
                </a:solidFill>
              </a:rPr>
              <a:t>A cost-leadership strategy, </a:t>
            </a:r>
            <a:r>
              <a:rPr lang="en-US" dirty="0"/>
              <a:t>in contrast, seeks to create the same or similar </a:t>
            </a:r>
            <a:r>
              <a:rPr lang="en-US" dirty="0" smtClean="0"/>
              <a:t>value </a:t>
            </a:r>
            <a:r>
              <a:rPr lang="en-US" dirty="0"/>
              <a:t>for customers by delivering products or services at a lower cost than competitors, </a:t>
            </a:r>
            <a:r>
              <a:rPr lang="en-US" dirty="0" smtClean="0"/>
              <a:t>enabling </a:t>
            </a:r>
            <a:r>
              <a:rPr lang="en-US" dirty="0"/>
              <a:t>the firm to offer lower prices to its customers.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577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10214" y="481934"/>
            <a:ext cx="80375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0353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04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/>
              <a:t>These two business strategies are called generic </a:t>
            </a:r>
            <a:r>
              <a:rPr lang="en-US" dirty="0" smtClean="0"/>
              <a:t>strategies because </a:t>
            </a:r>
            <a:r>
              <a:rPr lang="en-US" dirty="0"/>
              <a:t>they can be used by </a:t>
            </a:r>
            <a:r>
              <a:rPr lang="en-US" dirty="0" smtClean="0"/>
              <a:t>any </a:t>
            </a:r>
            <a:r>
              <a:rPr lang="en-US" dirty="0"/>
              <a:t>organization—manufacturing or service, large or small, for-profit or nonprofit, public </a:t>
            </a:r>
            <a:r>
              <a:rPr lang="en-US" dirty="0" smtClean="0"/>
              <a:t>or </a:t>
            </a:r>
            <a:r>
              <a:rPr lang="en-US" dirty="0"/>
              <a:t>private, domestic or foreign—in the quest for competitive advantage, independent of </a:t>
            </a:r>
            <a:r>
              <a:rPr lang="en-US" dirty="0" smtClean="0"/>
              <a:t>industry </a:t>
            </a:r>
            <a:r>
              <a:rPr lang="en-US" dirty="0"/>
              <a:t>context. Differentiation and cost leadership require distinct strategic positions, </a:t>
            </a:r>
            <a:r>
              <a:rPr lang="en-US" dirty="0" smtClean="0"/>
              <a:t>and </a:t>
            </a:r>
            <a:r>
              <a:rPr lang="en-US" dirty="0"/>
              <a:t>in turn increase a firm’s chances to gain and sustain a competitive </a:t>
            </a:r>
            <a:r>
              <a:rPr lang="en-US" dirty="0" smtClean="0"/>
              <a:t>advantage. Because value </a:t>
            </a:r>
            <a:r>
              <a:rPr lang="en-US" dirty="0"/>
              <a:t>creation and cost tend to be positively correlated, however, important trade-offs exist </a:t>
            </a:r>
            <a:r>
              <a:rPr lang="en-US" dirty="0" smtClean="0"/>
              <a:t>between </a:t>
            </a:r>
            <a:r>
              <a:rPr lang="en-US" dirty="0"/>
              <a:t>value creation and low cost. A business </a:t>
            </a:r>
            <a:r>
              <a:rPr lang="en-US" dirty="0" smtClean="0"/>
              <a:t>strategy, therefore</a:t>
            </a:r>
            <a:r>
              <a:rPr lang="en-US" dirty="0"/>
              <a:t>, is more likely to lead </a:t>
            </a:r>
            <a:r>
              <a:rPr lang="en-US" dirty="0" smtClean="0"/>
              <a:t>to </a:t>
            </a:r>
            <a:r>
              <a:rPr lang="en-US" dirty="0"/>
              <a:t>a competitive advantage if </a:t>
            </a:r>
            <a:r>
              <a:rPr lang="en-US" dirty="0" smtClean="0"/>
              <a:t>it allows </a:t>
            </a:r>
            <a:r>
              <a:rPr lang="en-US" dirty="0"/>
              <a:t>firms to either perform similar activities </a:t>
            </a:r>
            <a:r>
              <a:rPr lang="en-US" dirty="0" smtClean="0"/>
              <a:t>differently or </a:t>
            </a:r>
            <a:r>
              <a:rPr lang="en-US" dirty="0"/>
              <a:t>perform different </a:t>
            </a:r>
            <a:r>
              <a:rPr lang="en-US" dirty="0" smtClean="0"/>
              <a:t>activities than </a:t>
            </a:r>
            <a:r>
              <a:rPr lang="en-US" dirty="0"/>
              <a:t>their rivals that result in creating more value or offering </a:t>
            </a:r>
            <a:r>
              <a:rPr lang="en-US" dirty="0" smtClean="0"/>
              <a:t>similar </a:t>
            </a:r>
            <a:r>
              <a:rPr lang="en-US" dirty="0"/>
              <a:t>products or services at lower cost.</a:t>
            </a:r>
          </a:p>
          <a:p>
            <a:pPr marL="0" indent="0" algn="just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35265" y="481934"/>
            <a:ext cx="77118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8366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860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Now we can combine the dimensions describing a firm’s strategic position (</a:t>
            </a:r>
            <a:r>
              <a:rPr lang="en-US" dirty="0" smtClean="0"/>
              <a:t>differentiation vs</a:t>
            </a:r>
            <a:r>
              <a:rPr lang="en-US" dirty="0"/>
              <a:t>. cost) with the scope of competition </a:t>
            </a:r>
            <a:r>
              <a:rPr lang="en-US" dirty="0">
                <a:solidFill>
                  <a:srgbClr val="FF0000"/>
                </a:solidFill>
              </a:rPr>
              <a:t>(narrow vs. broad)</a:t>
            </a:r>
            <a:r>
              <a:rPr lang="en-US" dirty="0"/>
              <a:t>.As shown in Exhibit 6.2, by </a:t>
            </a:r>
            <a:r>
              <a:rPr lang="en-US" dirty="0" smtClean="0"/>
              <a:t>doing </a:t>
            </a:r>
            <a:r>
              <a:rPr lang="en-US" dirty="0"/>
              <a:t>so we get the two major broad business strategies (cost </a:t>
            </a:r>
            <a:r>
              <a:rPr lang="en-US" dirty="0" smtClean="0"/>
              <a:t>leadership and </a:t>
            </a:r>
            <a:r>
              <a:rPr lang="en-US" dirty="0"/>
              <a:t>differentiation</a:t>
            </a:r>
            <a:r>
              <a:rPr lang="en-US" dirty="0" smtClean="0"/>
              <a:t>), shown </a:t>
            </a:r>
            <a:r>
              <a:rPr lang="en-US" dirty="0"/>
              <a:t>as the top two boxes in the matrix, and the </a:t>
            </a:r>
            <a:r>
              <a:rPr lang="en-US" dirty="0" smtClean="0"/>
              <a:t>focused version </a:t>
            </a:r>
            <a:r>
              <a:rPr lang="en-US" dirty="0"/>
              <a:t>of each (shown as the </a:t>
            </a:r>
            <a:r>
              <a:rPr lang="en-US" dirty="0" smtClean="0"/>
              <a:t> bottom </a:t>
            </a:r>
            <a:r>
              <a:rPr lang="en-US" dirty="0"/>
              <a:t>two boxes in the matrix). The focused versions of the two business </a:t>
            </a:r>
            <a:r>
              <a:rPr lang="en-US" dirty="0" smtClean="0"/>
              <a:t>strategies—focused </a:t>
            </a:r>
            <a:r>
              <a:rPr lang="en-US" dirty="0"/>
              <a:t>cost-leadership </a:t>
            </a:r>
            <a:r>
              <a:rPr lang="en-US" dirty="0" smtClean="0"/>
              <a:t>strategy and </a:t>
            </a:r>
            <a:r>
              <a:rPr lang="en-US" dirty="0"/>
              <a:t>focused differentiation strategy—are essentially </a:t>
            </a:r>
            <a:r>
              <a:rPr lang="en-US" dirty="0" smtClean="0"/>
              <a:t>the same as the broad generic strategies except that the competitive scope is narrower.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72636" y="481934"/>
            <a:ext cx="79999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1078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863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8175" y="1610201"/>
            <a:ext cx="8555277" cy="470291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72635" y="481934"/>
            <a:ext cx="7787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5944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0446" y="6494964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145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6.2 Differentiation Strategy: </a:t>
            </a:r>
          </a:p>
          <a:p>
            <a:pPr marL="0" indent="0" algn="just">
              <a:buNone/>
            </a:pPr>
            <a:r>
              <a:rPr lang="en-US" dirty="0"/>
              <a:t>Understanding Value </a:t>
            </a:r>
            <a:r>
              <a:rPr lang="en-US" dirty="0" smtClean="0"/>
              <a:t>Drivers The </a:t>
            </a:r>
            <a:r>
              <a:rPr lang="en-US" dirty="0"/>
              <a:t>goal of a differentiation strategy is to add unique features that will increase the </a:t>
            </a:r>
            <a:r>
              <a:rPr lang="en-US" dirty="0" smtClean="0"/>
              <a:t>perceived </a:t>
            </a:r>
            <a:r>
              <a:rPr lang="en-US" dirty="0"/>
              <a:t>value of goods and services in the minds of consumers so they are willing to pay a </a:t>
            </a:r>
            <a:r>
              <a:rPr lang="en-US" dirty="0" smtClean="0"/>
              <a:t>higher </a:t>
            </a:r>
            <a:r>
              <a:rPr lang="en-US" dirty="0"/>
              <a:t>price. Ideally, a firm following a differentiation strategy aims to achieve in the minds </a:t>
            </a:r>
            <a:r>
              <a:rPr lang="en-US" dirty="0" smtClean="0"/>
              <a:t>of </a:t>
            </a:r>
            <a:r>
              <a:rPr lang="en-US" dirty="0"/>
              <a:t>consumers a level of value creation that its competitors cannot easily match. The focus of </a:t>
            </a:r>
            <a:r>
              <a:rPr lang="en-US" dirty="0" smtClean="0"/>
              <a:t>competition </a:t>
            </a:r>
            <a:r>
              <a:rPr lang="en-US" dirty="0"/>
              <a:t>in a differentiation strategy tends to be on unique product features, service, and </a:t>
            </a:r>
            <a:r>
              <a:rPr lang="en-US" dirty="0" smtClean="0"/>
              <a:t>new </a:t>
            </a:r>
            <a:r>
              <a:rPr lang="en-US" dirty="0"/>
              <a:t>product launches, or on marketing and promotion rather than price. </a:t>
            </a:r>
            <a:r>
              <a:rPr lang="en-US" dirty="0">
                <a:solidFill>
                  <a:srgbClr val="FF0000"/>
                </a:solidFill>
              </a:rPr>
              <a:t>For example</a:t>
            </a:r>
            <a:r>
              <a:rPr lang="en-US" dirty="0"/>
              <a:t>, the </a:t>
            </a:r>
            <a:r>
              <a:rPr lang="en-US" dirty="0" smtClean="0"/>
              <a:t>carpet </a:t>
            </a:r>
            <a:r>
              <a:rPr lang="en-US" dirty="0"/>
              <a:t>company Interface is a leader in sustainability and offers innovative products such </a:t>
            </a:r>
            <a:r>
              <a:rPr lang="en-US" dirty="0" smtClean="0"/>
              <a:t>as </a:t>
            </a:r>
            <a:r>
              <a:rPr lang="en-US" dirty="0"/>
              <a:t>its Cool Carpet, the world’s first carbon-neutral floor covering. Interface’s customers </a:t>
            </a:r>
            <a:r>
              <a:rPr lang="en-US" dirty="0" smtClean="0"/>
              <a:t>reward </a:t>
            </a:r>
            <a:r>
              <a:rPr lang="en-US" dirty="0"/>
              <a:t>it with a willingness to pay a higher price for its environmentally friendly products.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10212" y="481934"/>
            <a:ext cx="81627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735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786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/>
              <a:t>A company that uses a differentiation strategy can achieve a competitive advantage as </a:t>
            </a:r>
            <a:r>
              <a:rPr lang="en-US" dirty="0" smtClean="0"/>
              <a:t> long </a:t>
            </a:r>
            <a:r>
              <a:rPr lang="en-US" dirty="0"/>
              <a:t>as its economic value created (V  − C) is greater than that of its competitors. Firm </a:t>
            </a:r>
            <a:r>
              <a:rPr lang="en-US" dirty="0" smtClean="0"/>
              <a:t> A </a:t>
            </a:r>
            <a:r>
              <a:rPr lang="en-US" dirty="0"/>
              <a:t>in Exhibit 6.3 produces a generic commodity. Firm B and Firm C represent two efforts </a:t>
            </a:r>
            <a:r>
              <a:rPr lang="en-US" dirty="0" smtClean="0"/>
              <a:t> at </a:t>
            </a:r>
            <a:r>
              <a:rPr lang="en-US" dirty="0"/>
              <a:t>differentiation. Firm B not only offers greater value than Firm A, but also maintains </a:t>
            </a:r>
            <a:r>
              <a:rPr lang="en-US" b="1" i="1" dirty="0">
                <a:solidFill>
                  <a:srgbClr val="FF0000"/>
                </a:solidFill>
              </a:rPr>
              <a:t>cost </a:t>
            </a:r>
            <a:r>
              <a:rPr lang="en-US" b="1" i="1" dirty="0" smtClean="0">
                <a:solidFill>
                  <a:srgbClr val="FF0000"/>
                </a:solidFill>
              </a:rPr>
              <a:t> parity</a:t>
            </a:r>
            <a:r>
              <a:rPr lang="en-US" dirty="0" smtClean="0"/>
              <a:t>, meaning </a:t>
            </a:r>
            <a:r>
              <a:rPr lang="en-US" dirty="0"/>
              <a:t>it has the same costs as Firm A. However, even if a firm fails to achieve </a:t>
            </a:r>
            <a:r>
              <a:rPr lang="en-US" dirty="0" smtClean="0"/>
              <a:t>cost </a:t>
            </a:r>
            <a:r>
              <a:rPr lang="en-US" dirty="0"/>
              <a:t>parity (which is often the case because higher value creation tends to go along with </a:t>
            </a:r>
            <a:r>
              <a:rPr lang="en-US" dirty="0" smtClean="0"/>
              <a:t>higher </a:t>
            </a:r>
            <a:r>
              <a:rPr lang="en-US" dirty="0"/>
              <a:t>costs in terms of higher-quality raw materials, research and development, employee </a:t>
            </a:r>
            <a:r>
              <a:rPr lang="en-US" dirty="0" smtClean="0"/>
              <a:t>training </a:t>
            </a:r>
            <a:r>
              <a:rPr lang="en-US" dirty="0"/>
              <a:t>to provide superior customer service, and so on), it can still gain a competitive </a:t>
            </a:r>
            <a:r>
              <a:rPr lang="en-US" dirty="0" smtClean="0"/>
              <a:t>advantage </a:t>
            </a:r>
            <a:r>
              <a:rPr lang="en-US" dirty="0"/>
              <a:t>if its economic value creation exceeds that of its competitors.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72428" y="481934"/>
            <a:ext cx="8125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5922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264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4921" y="764088"/>
            <a:ext cx="9895562" cy="53292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396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Firm C represents </a:t>
            </a:r>
            <a:r>
              <a:rPr lang="en-US" dirty="0" smtClean="0"/>
              <a:t>just </a:t>
            </a:r>
            <a:r>
              <a:rPr lang="en-US" dirty="0"/>
              <a:t>such a competitive advantage. For the approach shown </a:t>
            </a:r>
            <a:r>
              <a:rPr lang="en-US" b="1" i="1" dirty="0" smtClean="0">
                <a:solidFill>
                  <a:srgbClr val="FF0000"/>
                </a:solidFill>
              </a:rPr>
              <a:t>either</a:t>
            </a:r>
            <a:r>
              <a:rPr lang="en-US" dirty="0" smtClean="0"/>
              <a:t> in </a:t>
            </a:r>
            <a:r>
              <a:rPr lang="en-US" dirty="0"/>
              <a:t>Firm B or Firm C, economic value creation, (V − </a:t>
            </a:r>
            <a:r>
              <a:rPr lang="en-US" dirty="0" smtClean="0"/>
              <a:t>C)</a:t>
            </a:r>
            <a:r>
              <a:rPr lang="en-US" sz="1400" b="1" dirty="0" smtClean="0"/>
              <a:t>B </a:t>
            </a:r>
            <a:r>
              <a:rPr lang="en-US" dirty="0" smtClean="0"/>
              <a:t>or </a:t>
            </a:r>
            <a:r>
              <a:rPr lang="en-US" dirty="0"/>
              <a:t>(V − C)</a:t>
            </a:r>
            <a:r>
              <a:rPr lang="en-US" sz="1400" b="1" dirty="0"/>
              <a:t>C</a:t>
            </a:r>
            <a:r>
              <a:rPr lang="en-US" dirty="0"/>
              <a:t>, is greater than that of Firm A (V − C)</a:t>
            </a:r>
            <a:r>
              <a:rPr lang="en-US" sz="1400" b="1" dirty="0"/>
              <a:t>A</a:t>
            </a:r>
            <a:r>
              <a:rPr lang="en-US" dirty="0"/>
              <a:t>. </a:t>
            </a:r>
            <a:r>
              <a:rPr lang="en-US" dirty="0" smtClean="0"/>
              <a:t>Either </a:t>
            </a:r>
            <a:r>
              <a:rPr lang="en-US" dirty="0"/>
              <a:t>Firm B or C, therefore, achieves a competitive advantage because it has a higher </a:t>
            </a:r>
            <a:r>
              <a:rPr lang="en-US" dirty="0" smtClean="0"/>
              <a:t>value </a:t>
            </a:r>
            <a:r>
              <a:rPr lang="en-US" dirty="0"/>
              <a:t>gap over Firm A [(V − C)B &gt; (V − C)A, or (V − C)C &gt; (V − C)A], which allows it </a:t>
            </a:r>
            <a:r>
              <a:rPr lang="en-US" dirty="0" smtClean="0"/>
              <a:t>to </a:t>
            </a:r>
            <a:r>
              <a:rPr lang="en-US" dirty="0"/>
              <a:t>charge a premium price, reflecting its higher value creation. To complete the relative </a:t>
            </a:r>
            <a:r>
              <a:rPr lang="en-US" dirty="0" smtClean="0"/>
              <a:t>comparison</a:t>
            </a:r>
            <a:r>
              <a:rPr lang="en-US" dirty="0"/>
              <a:t>, although both companies pursue a differentiation strategy, Firm B also has </a:t>
            </a:r>
            <a:r>
              <a:rPr lang="en-US" dirty="0" smtClean="0"/>
              <a:t>a </a:t>
            </a:r>
            <a:r>
              <a:rPr lang="en-US" dirty="0"/>
              <a:t>competitive advantage </a:t>
            </a:r>
            <a:r>
              <a:rPr lang="en-US" dirty="0" smtClean="0"/>
              <a:t>over Firm </a:t>
            </a:r>
            <a:r>
              <a:rPr lang="en-US" dirty="0"/>
              <a:t>C because although both offer identical value, Firm B </a:t>
            </a:r>
            <a:r>
              <a:rPr lang="en-US" dirty="0" smtClean="0"/>
              <a:t>has </a:t>
            </a:r>
            <a:r>
              <a:rPr lang="en-US" dirty="0"/>
              <a:t>lower cost, thus (V − C)B &gt; (V − </a:t>
            </a:r>
            <a:r>
              <a:rPr lang="en-US" dirty="0" smtClean="0"/>
              <a:t>C)</a:t>
            </a:r>
            <a:r>
              <a:rPr lang="en-US" sz="2400" dirty="0" smtClean="0"/>
              <a:t>C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22531" y="481934"/>
            <a:ext cx="80625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3499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1386" y="6289969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364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Managers can adjust a number of different levers to improve a firm’s strategic position. </a:t>
            </a:r>
            <a:r>
              <a:rPr lang="en-US" dirty="0" smtClean="0"/>
              <a:t>These </a:t>
            </a:r>
            <a:r>
              <a:rPr lang="en-US" dirty="0"/>
              <a:t>levers either increase perceived value or decrease costs. Here, we will study the </a:t>
            </a:r>
            <a:r>
              <a:rPr lang="en-US" dirty="0" smtClean="0"/>
              <a:t>most </a:t>
            </a:r>
            <a:r>
              <a:rPr lang="en-US" dirty="0"/>
              <a:t>salient value </a:t>
            </a:r>
            <a:r>
              <a:rPr lang="en-US" dirty="0" smtClean="0"/>
              <a:t>drivers that </a:t>
            </a:r>
            <a:r>
              <a:rPr lang="en-US" dirty="0"/>
              <a:t>managers have at their disposal </a:t>
            </a:r>
            <a:r>
              <a:rPr lang="en-US" dirty="0" smtClean="0"/>
              <a:t>(we look at cost drivers in the next section). </a:t>
            </a:r>
            <a:r>
              <a:rPr lang="en-US" dirty="0" smtClean="0"/>
              <a:t>They </a:t>
            </a:r>
            <a:r>
              <a:rPr lang="en-US" dirty="0"/>
              <a:t>are:</a:t>
            </a:r>
          </a:p>
          <a:p>
            <a:pPr marL="0" indent="0" algn="just">
              <a:buNone/>
            </a:pPr>
            <a:r>
              <a:rPr lang="en-US" dirty="0"/>
              <a:t>■  Product features</a:t>
            </a:r>
          </a:p>
          <a:p>
            <a:pPr marL="0" indent="0" algn="just">
              <a:buNone/>
            </a:pPr>
            <a:r>
              <a:rPr lang="en-US" dirty="0"/>
              <a:t>■  Customer service</a:t>
            </a:r>
          </a:p>
          <a:p>
            <a:pPr marL="0" indent="0" algn="just">
              <a:buNone/>
            </a:pPr>
            <a:r>
              <a:rPr lang="en-US" dirty="0"/>
              <a:t>■  Complements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187550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68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9203" y="2240284"/>
            <a:ext cx="6051115" cy="376166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sz="3000" dirty="0">
                <a:solidFill>
                  <a:srgbClr val="FF0000"/>
                </a:solidFill>
              </a:rPr>
              <a:t>1. Product features</a:t>
            </a:r>
          </a:p>
          <a:p>
            <a:pPr marL="0" indent="0" algn="just">
              <a:buNone/>
            </a:pPr>
            <a:r>
              <a:rPr lang="en-US" dirty="0"/>
              <a:t>One </a:t>
            </a:r>
            <a:r>
              <a:rPr lang="en-US" dirty="0"/>
              <a:t>of the obvious but most important levers that </a:t>
            </a:r>
            <a:r>
              <a:rPr lang="en-US" dirty="0"/>
              <a:t>managers </a:t>
            </a:r>
            <a:r>
              <a:rPr lang="en-US" dirty="0"/>
              <a:t>can adjust is product features, thereby </a:t>
            </a:r>
            <a:r>
              <a:rPr lang="en-US" dirty="0"/>
              <a:t>increasing </a:t>
            </a:r>
            <a:r>
              <a:rPr lang="en-US" dirty="0"/>
              <a:t>the perceived value of the product or </a:t>
            </a:r>
            <a:r>
              <a:rPr lang="en-US" dirty="0"/>
              <a:t>service </a:t>
            </a:r>
            <a:r>
              <a:rPr lang="en-US" dirty="0"/>
              <a:t>offering. Adding unique product </a:t>
            </a:r>
            <a:r>
              <a:rPr lang="en-US" dirty="0"/>
              <a:t>attributes </a:t>
            </a:r>
            <a:r>
              <a:rPr lang="en-US" dirty="0"/>
              <a:t>allows firms to turn commodity products </a:t>
            </a:r>
            <a:r>
              <a:rPr lang="en-US" dirty="0"/>
              <a:t>into </a:t>
            </a:r>
            <a:r>
              <a:rPr lang="en-US" dirty="0"/>
              <a:t>differentiated products commanding a </a:t>
            </a:r>
            <a:r>
              <a:rPr lang="en-US" dirty="0"/>
              <a:t>premium </a:t>
            </a:r>
            <a:r>
              <a:rPr lang="en-US" dirty="0"/>
              <a:t>price. Strong R&amp;D capabilities are often </a:t>
            </a:r>
            <a:r>
              <a:rPr lang="en-US" dirty="0"/>
              <a:t>needed </a:t>
            </a:r>
            <a:r>
              <a:rPr lang="en-US" dirty="0"/>
              <a:t>to create superior product features.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0846" y="2292263"/>
            <a:ext cx="4791301" cy="38847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360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4718" y="639238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577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2. Customer service</a:t>
            </a:r>
          </a:p>
          <a:p>
            <a:pPr marL="0" indent="0" algn="just">
              <a:buNone/>
            </a:pPr>
            <a:r>
              <a:rPr lang="en-US" dirty="0" smtClean="0"/>
              <a:t>Managers </a:t>
            </a:r>
            <a:r>
              <a:rPr lang="en-US" dirty="0"/>
              <a:t>can increase the perceived value of their firms’ product or service offerings by </a:t>
            </a:r>
            <a:r>
              <a:rPr lang="en-US" dirty="0" smtClean="0"/>
              <a:t>focusing </a:t>
            </a:r>
            <a:r>
              <a:rPr lang="en-US" dirty="0"/>
              <a:t>on customer service.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3. Complements</a:t>
            </a:r>
          </a:p>
          <a:p>
            <a:pPr marL="0" indent="0" algn="just">
              <a:buNone/>
            </a:pPr>
            <a:r>
              <a:rPr lang="en-US" dirty="0"/>
              <a:t>When studying industry analysis in Chapter 3, we identified the availability of complements as an important force determining the profit potential of an industry. Complements add value to a product or service when they are consumed in tandem. Finding complements, therefore, is an important task for managers in their quest to enhance the value of their offerings.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74511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2890" y="6289969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7903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6.3 Cost-Leadership Strategy: </a:t>
            </a:r>
          </a:p>
          <a:p>
            <a:pPr marL="0" indent="0" algn="just">
              <a:buNone/>
            </a:pPr>
            <a:r>
              <a:rPr lang="en-US" dirty="0"/>
              <a:t>Understanding Cost </a:t>
            </a:r>
            <a:r>
              <a:rPr lang="en-US" dirty="0" smtClean="0"/>
              <a:t>Drivers The </a:t>
            </a:r>
            <a:r>
              <a:rPr lang="en-US" dirty="0"/>
              <a:t>goal of a cost-leadership strategy is to reduce the firm’s cost below that of its </a:t>
            </a:r>
            <a:r>
              <a:rPr lang="en-US" dirty="0" smtClean="0"/>
              <a:t>competitors </a:t>
            </a:r>
            <a:r>
              <a:rPr lang="en-US" dirty="0"/>
              <a:t>while offering adequate value. The cost </a:t>
            </a:r>
            <a:r>
              <a:rPr lang="en-US" dirty="0" smtClean="0"/>
              <a:t>leader, as </a:t>
            </a:r>
            <a:r>
              <a:rPr lang="en-US" dirty="0"/>
              <a:t>the name implies, focuses its </a:t>
            </a:r>
            <a:r>
              <a:rPr lang="en-US" dirty="0" smtClean="0"/>
              <a:t>attention </a:t>
            </a:r>
            <a:r>
              <a:rPr lang="en-US" dirty="0"/>
              <a:t>and resources on reducing the cost to manufacture a product or deliver a service </a:t>
            </a:r>
            <a:r>
              <a:rPr lang="en-US" dirty="0" smtClean="0"/>
              <a:t>in </a:t>
            </a:r>
            <a:r>
              <a:rPr lang="en-US" dirty="0"/>
              <a:t>order to offer lower prices to its customers. The cost leader attempts to optimize all of its </a:t>
            </a:r>
            <a:r>
              <a:rPr lang="en-US" dirty="0" smtClean="0"/>
              <a:t>value </a:t>
            </a:r>
            <a:r>
              <a:rPr lang="en-US" dirty="0"/>
              <a:t>chain activities to achieve a low-cost position. Although staking out the lowest-cost </a:t>
            </a:r>
            <a:r>
              <a:rPr lang="en-US" dirty="0" smtClean="0"/>
              <a:t>position </a:t>
            </a:r>
            <a:r>
              <a:rPr lang="en-US" dirty="0"/>
              <a:t>in the industry is the overriding strategic objective, a cost leader still needs to offer </a:t>
            </a:r>
            <a:r>
              <a:rPr lang="en-US" dirty="0" smtClean="0"/>
              <a:t>products </a:t>
            </a:r>
            <a:r>
              <a:rPr lang="en-US" dirty="0"/>
              <a:t>and services of acceptable value. As an example, GM and Korean car </a:t>
            </a:r>
            <a:r>
              <a:rPr lang="en-US" dirty="0" smtClean="0"/>
              <a:t>manufacturer </a:t>
            </a:r>
            <a:r>
              <a:rPr lang="en-US" dirty="0"/>
              <a:t>Kia offer some models that compete directly with one another, yet Kia’s cars tend to </a:t>
            </a:r>
            <a:r>
              <a:rPr lang="en-US" dirty="0" smtClean="0"/>
              <a:t>be </a:t>
            </a:r>
            <a:r>
              <a:rPr lang="en-US" dirty="0"/>
              <a:t>produced at lower cost, while providing a similar value proposition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39238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909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712" y="1762995"/>
            <a:ext cx="10752551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 cost leader can achieve a competitive advantage as long as its economic value </a:t>
            </a:r>
            <a:r>
              <a:rPr lang="en-US" dirty="0" smtClean="0"/>
              <a:t>created </a:t>
            </a:r>
            <a:r>
              <a:rPr lang="en-US" dirty="0"/>
              <a:t>(V − C) is greater than that of its competitors. Firm A in Exhibit 6.4 produces a </a:t>
            </a:r>
            <a:r>
              <a:rPr lang="en-US" dirty="0" smtClean="0"/>
              <a:t>product </a:t>
            </a:r>
            <a:r>
              <a:rPr lang="en-US" dirty="0"/>
              <a:t>with a cost structure vulnerable to competition. Firms B and C show two </a:t>
            </a:r>
            <a:r>
              <a:rPr lang="en-US" dirty="0" smtClean="0"/>
              <a:t>different </a:t>
            </a:r>
            <a:r>
              <a:rPr lang="en-US" dirty="0"/>
              <a:t>approaches to cost leadership. Firm B achieves a competitive advantage over Firm </a:t>
            </a:r>
            <a:r>
              <a:rPr lang="en-US" dirty="0" smtClean="0"/>
              <a:t>A </a:t>
            </a:r>
            <a:r>
              <a:rPr lang="en-US" dirty="0"/>
              <a:t>because Firm B not only has lower cost than Firm A, but also achieves differentiation </a:t>
            </a:r>
            <a:r>
              <a:rPr lang="en-US" dirty="0" smtClean="0"/>
              <a:t>parity(meaning </a:t>
            </a:r>
            <a:r>
              <a:rPr lang="en-US" dirty="0"/>
              <a:t>it creates the same value as Firm A). As a result, Firm B’s economic </a:t>
            </a:r>
            <a:r>
              <a:rPr lang="en-US" dirty="0" smtClean="0"/>
              <a:t>value </a:t>
            </a:r>
            <a:r>
              <a:rPr lang="en-US" dirty="0"/>
              <a:t>creation, (V − C)B, is greater than that of Firm A, (V − C)A. For example, as the </a:t>
            </a:r>
            <a:r>
              <a:rPr lang="en-US" dirty="0" smtClean="0"/>
              <a:t>low-cost </a:t>
            </a:r>
            <a:r>
              <a:rPr lang="en-US" dirty="0"/>
              <a:t>leader, Walmart took market share from Kmart, which subsequently filed for </a:t>
            </a:r>
            <a:r>
              <a:rPr lang="en-US" dirty="0" smtClean="0"/>
              <a:t>bankruptcy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06" y="130226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17231" y="612160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906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2793" y="6237386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32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246" y="1352810"/>
            <a:ext cx="10196187" cy="5185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2809" y="0"/>
            <a:ext cx="11544299" cy="120249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60108" y="308158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04239" y="648405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39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6301" y="1825625"/>
            <a:ext cx="10727499" cy="435133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en-US" dirty="0"/>
              <a:t>Although companies successful at cost leadership must excel at controlling costs, this </a:t>
            </a:r>
            <a:r>
              <a:rPr lang="en-US" dirty="0" smtClean="0"/>
              <a:t>doesn’t </a:t>
            </a:r>
            <a:r>
              <a:rPr lang="en-US" dirty="0"/>
              <a:t>mean that they can neglect value creation. Kia signals the quality of its cars with </a:t>
            </a:r>
            <a:r>
              <a:rPr lang="en-US" dirty="0" smtClean="0"/>
              <a:t>a </a:t>
            </a:r>
            <a:r>
              <a:rPr lang="en-US" dirty="0"/>
              <a:t>five-year, 60,000-mile warranty, one of the more generous warranties in the industry. </a:t>
            </a:r>
            <a:r>
              <a:rPr lang="en-US" dirty="0" smtClean="0"/>
              <a:t>Walmart </a:t>
            </a:r>
            <a:r>
              <a:rPr lang="en-US" dirty="0"/>
              <a:t>offers products of acceptable quality, including many brand-name </a:t>
            </a:r>
            <a:r>
              <a:rPr lang="en-US" dirty="0" smtClean="0"/>
              <a:t>products. The </a:t>
            </a:r>
            <a:r>
              <a:rPr lang="en-US" dirty="0"/>
              <a:t>most important cost </a:t>
            </a:r>
            <a:r>
              <a:rPr lang="en-US" dirty="0" smtClean="0"/>
              <a:t>drivers that </a:t>
            </a:r>
            <a:r>
              <a:rPr lang="en-US" dirty="0"/>
              <a:t>managers can manipulate to keep their costs low are:</a:t>
            </a:r>
          </a:p>
          <a:p>
            <a:pPr marL="0" indent="0" algn="just">
              <a:buNone/>
            </a:pPr>
            <a:r>
              <a:rPr lang="en-US" dirty="0"/>
              <a:t>■  Cost of input factors.</a:t>
            </a:r>
          </a:p>
          <a:p>
            <a:pPr marL="0" indent="0" algn="just">
              <a:buNone/>
            </a:pPr>
            <a:r>
              <a:rPr lang="en-US" dirty="0"/>
              <a:t>■  Economies of scale.</a:t>
            </a:r>
          </a:p>
          <a:p>
            <a:pPr marL="0" indent="0" algn="just">
              <a:buNone/>
            </a:pPr>
            <a:r>
              <a:rPr lang="en-US" dirty="0"/>
              <a:t>■  Learning-curve effects.</a:t>
            </a:r>
          </a:p>
          <a:p>
            <a:pPr marL="0" indent="0" algn="just">
              <a:buNone/>
            </a:pPr>
            <a:r>
              <a:rPr lang="en-US" dirty="0"/>
              <a:t>■  Experience-curve effects.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39238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6672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6.4 Business-Level Strategy and the Five Forces: </a:t>
            </a:r>
            <a:r>
              <a:rPr lang="en-US" dirty="0" smtClean="0">
                <a:solidFill>
                  <a:srgbClr val="FF0000"/>
                </a:solidFill>
              </a:rPr>
              <a:t>Benefits </a:t>
            </a:r>
            <a:r>
              <a:rPr lang="en-US" dirty="0">
                <a:solidFill>
                  <a:srgbClr val="FF0000"/>
                </a:solidFill>
              </a:rPr>
              <a:t>and Risks</a:t>
            </a:r>
          </a:p>
          <a:p>
            <a:pPr marL="0" indent="0" algn="just">
              <a:buNone/>
            </a:pPr>
            <a:r>
              <a:rPr lang="en-US" dirty="0"/>
              <a:t>The business-level strategies introduced in this chapter allow firms to carve out strong </a:t>
            </a:r>
            <a:r>
              <a:rPr lang="en-US" dirty="0" smtClean="0"/>
              <a:t>strategic </a:t>
            </a:r>
            <a:r>
              <a:rPr lang="en-US" dirty="0"/>
              <a:t>positions that enhance the likelihood of gaining and sustaining competitive advantage. </a:t>
            </a:r>
            <a:r>
              <a:rPr lang="en-US" dirty="0" smtClean="0"/>
              <a:t>The </a:t>
            </a:r>
            <a:r>
              <a:rPr lang="en-US" dirty="0"/>
              <a:t>five forces model introduced in Chapter 3 helps managers assess the forces—threat of </a:t>
            </a:r>
            <a:r>
              <a:rPr lang="en-US" dirty="0" smtClean="0"/>
              <a:t>entry</a:t>
            </a:r>
            <a:r>
              <a:rPr lang="en-US" dirty="0"/>
              <a:t>, power of suppliers, power of buyers, threat of substitutes, and rivalry among existing </a:t>
            </a:r>
            <a:r>
              <a:rPr lang="en-US" dirty="0" smtClean="0"/>
              <a:t>competitors—that </a:t>
            </a:r>
            <a:r>
              <a:rPr lang="en-US" dirty="0"/>
              <a:t>make some industries more attractive than others.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75" y="6289969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6097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With this understanding of industry dynamics, managers use one of the generic business-level strategies to protect themselves against the forces that drive down </a:t>
            </a:r>
            <a:r>
              <a:rPr lang="en-US" dirty="0" smtClean="0"/>
              <a:t>profitability. Exhibit</a:t>
            </a:r>
            <a:r>
              <a:rPr lang="en-US" dirty="0"/>
              <a:t> 6.7 details the relation-ship between competitive positioning and the five forces. In particular, it highlights the bene-fits and risks of differentiation and cost-leadership business strategies, which we discuss next.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7451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06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17107" y="1465545"/>
            <a:ext cx="7365304" cy="527345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220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7760" y="6534165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2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1. Differentiation strategy: benefits and risks</a:t>
            </a:r>
          </a:p>
          <a:p>
            <a:pPr marL="0" indent="0" algn="just">
              <a:buNone/>
            </a:pPr>
            <a:r>
              <a:rPr lang="en-US" dirty="0" smtClean="0"/>
              <a:t>A </a:t>
            </a:r>
            <a:r>
              <a:rPr lang="en-US" dirty="0"/>
              <a:t>successful differentiation strategy is likely to be based on unique or specialized </a:t>
            </a:r>
            <a:r>
              <a:rPr lang="en-US" dirty="0" smtClean="0"/>
              <a:t>features of </a:t>
            </a:r>
            <a:r>
              <a:rPr lang="en-US" dirty="0"/>
              <a:t>the product, on an effective marketing campaign, or on intangible resources such </a:t>
            </a:r>
            <a:r>
              <a:rPr lang="en-US" dirty="0" smtClean="0"/>
              <a:t> as </a:t>
            </a:r>
            <a:r>
              <a:rPr lang="en-US" dirty="0"/>
              <a:t>a reputation for innovation, quality, and customer service. A rival would need to improve </a:t>
            </a:r>
            <a:r>
              <a:rPr lang="en-US" dirty="0" smtClean="0"/>
              <a:t> the </a:t>
            </a:r>
            <a:r>
              <a:rPr lang="en-US" dirty="0"/>
              <a:t>product features as well as build a similar or more effective reputation in order to gain </a:t>
            </a:r>
            <a:r>
              <a:rPr lang="en-US" dirty="0" smtClean="0"/>
              <a:t>market </a:t>
            </a:r>
            <a:r>
              <a:rPr lang="en-US" dirty="0"/>
              <a:t>share. The threat of entry is reduced: Competitors will find such intangible </a:t>
            </a:r>
            <a:r>
              <a:rPr lang="en-US" dirty="0" smtClean="0"/>
              <a:t>advantages </a:t>
            </a:r>
            <a:r>
              <a:rPr lang="en-US" dirty="0"/>
              <a:t>time-consuming and costly, and maybe impossible, to imitate. If the source of the </a:t>
            </a:r>
            <a:r>
              <a:rPr lang="en-US" dirty="0" smtClean="0"/>
              <a:t>differential </a:t>
            </a:r>
            <a:r>
              <a:rPr lang="en-US" dirty="0"/>
              <a:t>appeal is intangible rather than tangible (e.g., reputation rather than observable </a:t>
            </a:r>
            <a:r>
              <a:rPr lang="en-US" dirty="0" smtClean="0"/>
              <a:t>product </a:t>
            </a:r>
            <a:r>
              <a:rPr lang="en-US" dirty="0"/>
              <a:t>and service features), a differentiator is even more likely to sustain its </a:t>
            </a:r>
            <a:r>
              <a:rPr lang="en-US" dirty="0" smtClean="0"/>
              <a:t>advantage.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413250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2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2. Cost Leadership Strategy: benefits and risks</a:t>
            </a:r>
          </a:p>
          <a:p>
            <a:pPr marL="0" indent="0" algn="just">
              <a:buNone/>
            </a:pPr>
            <a:r>
              <a:rPr lang="en-US" dirty="0" smtClean="0"/>
              <a:t>A </a:t>
            </a:r>
            <a:r>
              <a:rPr lang="en-US" dirty="0"/>
              <a:t>cost-leadership strategy is defined by obtaining the lowest-cost position in the </a:t>
            </a:r>
            <a:r>
              <a:rPr lang="en-US" dirty="0" smtClean="0"/>
              <a:t>industry </a:t>
            </a:r>
            <a:r>
              <a:rPr lang="en-US" dirty="0"/>
              <a:t>while offering acceptable value. The cost leader, therefore, is protected from other competitors because of having the lowest cost. If a price war ensues, the </a:t>
            </a:r>
            <a:r>
              <a:rPr lang="en-US" dirty="0" smtClean="0"/>
              <a:t>low-cost </a:t>
            </a:r>
            <a:r>
              <a:rPr lang="en-US" dirty="0"/>
              <a:t>leader will be the last firm standing; all other firms will be driven out as </a:t>
            </a:r>
            <a:r>
              <a:rPr lang="en-US" dirty="0" smtClean="0"/>
              <a:t> margins </a:t>
            </a:r>
            <a:r>
              <a:rPr lang="en-US" dirty="0"/>
              <a:t>evaporate. Since reaping economies of scale is critical to reaching a low-cost position, the cost leader is likely to have a large market share, which in turn </a:t>
            </a:r>
            <a:r>
              <a:rPr lang="en-US" dirty="0" smtClean="0"/>
              <a:t>reduces </a:t>
            </a:r>
            <a:r>
              <a:rPr lang="en-US" dirty="0"/>
              <a:t>the threat of entry.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7451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392388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8324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A cost leader is also fairly well isolated from threats of powerful suppliers to increase </a:t>
            </a:r>
            <a:r>
              <a:rPr lang="en-US" dirty="0" smtClean="0"/>
              <a:t>input </a:t>
            </a:r>
            <a:r>
              <a:rPr lang="en-US" dirty="0"/>
              <a:t>prices, because it is more able to absorb price increases through accepting lower </a:t>
            </a:r>
            <a:r>
              <a:rPr lang="en-US" dirty="0" smtClean="0"/>
              <a:t>profit </a:t>
            </a:r>
            <a:r>
              <a:rPr lang="en-US" dirty="0"/>
              <a:t>margins. Likewise, a cost leader can absorb price reductions more easily when </a:t>
            </a:r>
            <a:r>
              <a:rPr lang="en-US" dirty="0" smtClean="0"/>
              <a:t>demanded </a:t>
            </a:r>
            <a:r>
              <a:rPr lang="en-US" dirty="0"/>
              <a:t>by powerful buyers. Should substitutes emerge, the low-cost leader can try </a:t>
            </a:r>
            <a:r>
              <a:rPr lang="en-US" dirty="0" smtClean="0"/>
              <a:t>to </a:t>
            </a:r>
            <a:r>
              <a:rPr lang="en-US" dirty="0"/>
              <a:t>fend them off by further lowering its prices to reinstall relative value with the </a:t>
            </a:r>
            <a:r>
              <a:rPr lang="en-US" dirty="0" smtClean="0"/>
              <a:t>substitute</a:t>
            </a:r>
            <a:r>
              <a:rPr lang="en-US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735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565" y="394615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446" y="6430570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211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FF0000"/>
                </a:solidFill>
              </a:rPr>
              <a:t>6.5 Blue Ocean Strategy: </a:t>
            </a:r>
          </a:p>
          <a:p>
            <a:pPr marL="0" indent="0" algn="just">
              <a:buNone/>
            </a:pPr>
            <a:r>
              <a:rPr lang="en-US" dirty="0"/>
              <a:t>Combining Differentiation and Cost </a:t>
            </a:r>
            <a:r>
              <a:rPr lang="en-US" dirty="0" smtClean="0"/>
              <a:t>Leadership So </a:t>
            </a:r>
            <a:r>
              <a:rPr lang="en-US" dirty="0"/>
              <a:t>far we’ve seen that firms can create more economic value and their likelihood of </a:t>
            </a:r>
            <a:r>
              <a:rPr lang="en-US" dirty="0" smtClean="0"/>
              <a:t>gaining </a:t>
            </a:r>
            <a:r>
              <a:rPr lang="en-US" dirty="0"/>
              <a:t>and sustaining competitive advantage in one of two ways—either increasing perceived </a:t>
            </a:r>
            <a:r>
              <a:rPr lang="en-US" dirty="0" smtClean="0"/>
              <a:t>consumer </a:t>
            </a:r>
            <a:r>
              <a:rPr lang="en-US" dirty="0"/>
              <a:t>value (while containing costs) or lowering costs (while offering acceptable </a:t>
            </a:r>
            <a:r>
              <a:rPr lang="en-US" dirty="0" smtClean="0"/>
              <a:t>value</a:t>
            </a:r>
            <a:r>
              <a:rPr lang="en-US" dirty="0"/>
              <a:t>). Should managers try to do both at the same time? To accomplish this, they would </a:t>
            </a:r>
            <a:r>
              <a:rPr lang="en-US" dirty="0" smtClean="0"/>
              <a:t>need </a:t>
            </a:r>
            <a:r>
              <a:rPr lang="en-US" dirty="0"/>
              <a:t>to integrate two different strategic positions: differentiation </a:t>
            </a:r>
            <a:r>
              <a:rPr lang="en-US" dirty="0" smtClean="0"/>
              <a:t>and low cost.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9356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In general the answer is no</a:t>
            </a:r>
            <a:r>
              <a:rPr lang="en-US" dirty="0" smtClean="0"/>
              <a:t>. Managers </a:t>
            </a:r>
            <a:r>
              <a:rPr lang="en-US" dirty="0"/>
              <a:t>should not pursue this complex strategy because of the inherent trade-offs in different </a:t>
            </a:r>
            <a:r>
              <a:rPr lang="en-US" dirty="0" smtClean="0"/>
              <a:t>strategic positions</a:t>
            </a:r>
            <a:r>
              <a:rPr lang="en-US" dirty="0"/>
              <a:t>, unless they are able to reconcile the conflicting requirements of each generic strategy.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452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To meet this challenge, the strategy scholars Kim and Mauborgne advance the notion </a:t>
            </a:r>
            <a:r>
              <a:rPr lang="en-US" dirty="0" smtClean="0"/>
              <a:t>of </a:t>
            </a:r>
            <a:r>
              <a:rPr lang="en-US" dirty="0"/>
              <a:t>a blue ocean strategy, which is a business-level strategy that successfully combines </a:t>
            </a:r>
            <a:r>
              <a:rPr lang="en-US" dirty="0" smtClean="0"/>
              <a:t>differentiation </a:t>
            </a:r>
            <a:r>
              <a:rPr lang="en-US" dirty="0"/>
              <a:t>and cost-leadership activities using value innovation to reconcile the </a:t>
            </a:r>
            <a:r>
              <a:rPr lang="en-US" dirty="0" smtClean="0"/>
              <a:t>inherent </a:t>
            </a:r>
            <a:r>
              <a:rPr lang="en-US" dirty="0"/>
              <a:t>trade-offs in those two distinct strategic </a:t>
            </a:r>
            <a:r>
              <a:rPr lang="en-US" dirty="0" smtClean="0"/>
              <a:t>positions. They </a:t>
            </a:r>
            <a:r>
              <a:rPr lang="en-US" dirty="0"/>
              <a:t>use the metaphor of an ocean </a:t>
            </a:r>
            <a:r>
              <a:rPr lang="en-US" dirty="0" smtClean="0"/>
              <a:t> to </a:t>
            </a:r>
            <a:r>
              <a:rPr lang="en-US" dirty="0"/>
              <a:t>denote market spaces. Blue </a:t>
            </a:r>
            <a:r>
              <a:rPr lang="en-US" dirty="0" smtClean="0"/>
              <a:t>oceans represent </a:t>
            </a:r>
            <a:r>
              <a:rPr lang="en-US" dirty="0"/>
              <a:t>untapped market space, the creation of </a:t>
            </a:r>
            <a:r>
              <a:rPr lang="en-US" dirty="0" smtClean="0"/>
              <a:t>additional </a:t>
            </a:r>
            <a:r>
              <a:rPr lang="en-US" dirty="0"/>
              <a:t>demand, and the resulting opportunities for highly profitable growth. In </a:t>
            </a:r>
            <a:r>
              <a:rPr lang="en-US" dirty="0" smtClean="0"/>
              <a:t>contrast</a:t>
            </a:r>
            <a:r>
              <a:rPr lang="en-US" dirty="0"/>
              <a:t>, red </a:t>
            </a:r>
            <a:r>
              <a:rPr lang="en-US" dirty="0" smtClean="0"/>
              <a:t>oceans are </a:t>
            </a:r>
            <a:r>
              <a:rPr lang="en-US" dirty="0"/>
              <a:t>the known market space of existing industries.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3831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In red </a:t>
            </a:r>
            <a:r>
              <a:rPr lang="en-US" dirty="0" smtClean="0"/>
              <a:t>oceans the rivalry </a:t>
            </a:r>
            <a:r>
              <a:rPr lang="en-US" dirty="0"/>
              <a:t>among existing firms is cut-throat because the market space is crowded and com-petition is a zero-sum </a:t>
            </a:r>
            <a:r>
              <a:rPr lang="en-US" dirty="0" smtClean="0"/>
              <a:t>game. Products </a:t>
            </a:r>
            <a:r>
              <a:rPr lang="en-US" dirty="0"/>
              <a:t>become commodities, and competition is focused </a:t>
            </a:r>
            <a:r>
              <a:rPr lang="en-US" dirty="0" smtClean="0"/>
              <a:t>mainly </a:t>
            </a:r>
            <a:r>
              <a:rPr lang="en-US" dirty="0"/>
              <a:t>on price. Any market share gain comes at the expense of other competitors in the </a:t>
            </a:r>
            <a:r>
              <a:rPr lang="en-US" dirty="0" smtClean="0"/>
              <a:t>same </a:t>
            </a:r>
            <a:r>
              <a:rPr lang="en-US" dirty="0"/>
              <a:t>industry, turning the oceans bloody red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2775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1. Value innovation</a:t>
            </a:r>
          </a:p>
          <a:p>
            <a:pPr marL="0" indent="0" algn="just">
              <a:buNone/>
            </a:pPr>
            <a:r>
              <a:rPr lang="en-US" dirty="0" smtClean="0"/>
              <a:t>For </a:t>
            </a:r>
            <a:r>
              <a:rPr lang="en-US" dirty="0"/>
              <a:t>a blue ocean strategy to succeed, man-agers must resolve trade-offs between the </a:t>
            </a:r>
            <a:r>
              <a:rPr lang="en-US" dirty="0" smtClean="0"/>
              <a:t>two </a:t>
            </a:r>
            <a:r>
              <a:rPr lang="en-US" dirty="0"/>
              <a:t>generic strategic positions—low cost </a:t>
            </a:r>
            <a:r>
              <a:rPr lang="en-US" dirty="0" smtClean="0"/>
              <a:t>and differentiation. This </a:t>
            </a:r>
            <a:r>
              <a:rPr lang="en-US" dirty="0"/>
              <a:t>is done through </a:t>
            </a:r>
            <a:r>
              <a:rPr lang="en-US" dirty="0" smtClean="0"/>
              <a:t>value </a:t>
            </a:r>
            <a:r>
              <a:rPr lang="en-US" dirty="0"/>
              <a:t>innovation, aligning innovation with </a:t>
            </a:r>
            <a:r>
              <a:rPr lang="en-US" dirty="0" smtClean="0"/>
              <a:t>total </a:t>
            </a:r>
            <a:r>
              <a:rPr lang="en-US" dirty="0"/>
              <a:t>perceived consumer benefits, price </a:t>
            </a:r>
            <a:r>
              <a:rPr lang="en-US" dirty="0" smtClean="0"/>
              <a:t>and </a:t>
            </a:r>
            <a:r>
              <a:rPr lang="en-US" dirty="0"/>
              <a:t>cost </a:t>
            </a:r>
            <a:r>
              <a:rPr lang="en-US" dirty="0" smtClean="0"/>
              <a:t>Instead of </a:t>
            </a:r>
            <a:r>
              <a:rPr lang="en-US" dirty="0"/>
              <a:t>attempting to out-compete your rivals </a:t>
            </a:r>
            <a:r>
              <a:rPr lang="en-US" dirty="0" smtClean="0"/>
              <a:t>by </a:t>
            </a:r>
            <a:r>
              <a:rPr lang="en-US" dirty="0"/>
              <a:t>offering better features or lower costs, successful value innovation makes competition irrelevant by providing a leap in value </a:t>
            </a:r>
            <a:r>
              <a:rPr lang="en-US" dirty="0" smtClean="0"/>
              <a:t>creation</a:t>
            </a:r>
            <a:r>
              <a:rPr lang="en-US" dirty="0"/>
              <a:t>, thereby opening new and uncontested market spaces.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2465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/>
              <a:t>Successful value innovation requires that a firm’s strategic moves lower its costs and </a:t>
            </a:r>
            <a:r>
              <a:rPr lang="en-US" dirty="0" smtClean="0"/>
              <a:t>at </a:t>
            </a:r>
            <a:r>
              <a:rPr lang="en-US" dirty="0"/>
              <a:t>the same increase the perceived value for buyers (see Exhibit 6.8). Lowering a firm’s </a:t>
            </a:r>
            <a:r>
              <a:rPr lang="en-US" dirty="0" smtClean="0"/>
              <a:t>costs </a:t>
            </a:r>
            <a:r>
              <a:rPr lang="en-US" dirty="0"/>
              <a:t>is primarily achieved by eliminating and reducing the taken-for-granted factors that </a:t>
            </a:r>
            <a:r>
              <a:rPr lang="en-US" dirty="0" smtClean="0"/>
              <a:t>the </a:t>
            </a:r>
            <a:r>
              <a:rPr lang="en-US" dirty="0"/>
              <a:t>firm’s rivals in their industry compete on. Perceived buyer value is increased by raising </a:t>
            </a:r>
            <a:r>
              <a:rPr lang="en-US" dirty="0" smtClean="0"/>
              <a:t>existing </a:t>
            </a:r>
            <a:r>
              <a:rPr lang="en-US" dirty="0"/>
              <a:t>key success factors and by creating new elements that the industry has not offered </a:t>
            </a:r>
            <a:r>
              <a:rPr lang="en-US" dirty="0" smtClean="0"/>
              <a:t>previously</a:t>
            </a:r>
            <a:r>
              <a:rPr lang="en-US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3601" y="48193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686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9529" y="1610200"/>
            <a:ext cx="7440460" cy="509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642" y="2818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951" y="6449083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046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solidFill>
                  <a:srgbClr val="FF0000"/>
                </a:solidFill>
              </a:rPr>
              <a:t>2. Blue ocean strategy gone bad: “Stuck in The Middle”</a:t>
            </a:r>
            <a:endParaRPr lang="en-US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r>
              <a:rPr lang="en-US" dirty="0"/>
              <a:t>Although appealing in a theoretical sense, a blue ocean strategy can be quite difficult to </a:t>
            </a:r>
            <a:r>
              <a:rPr lang="en-US" dirty="0" smtClean="0"/>
              <a:t> translate </a:t>
            </a:r>
            <a:r>
              <a:rPr lang="en-US" dirty="0"/>
              <a:t>into reality. The reason is that differentiation and cost leadership are distinct </a:t>
            </a:r>
            <a:r>
              <a:rPr lang="en-US" dirty="0" smtClean="0"/>
              <a:t> strategic </a:t>
            </a:r>
            <a:r>
              <a:rPr lang="en-US" dirty="0"/>
              <a:t>positions that require important </a:t>
            </a:r>
            <a:r>
              <a:rPr lang="en-US" dirty="0" smtClean="0"/>
              <a:t>trade-offs. A </a:t>
            </a:r>
            <a:r>
              <a:rPr lang="en-US" dirty="0"/>
              <a:t>blue ocean strategy is difficult </a:t>
            </a:r>
            <a:r>
              <a:rPr lang="en-US" dirty="0" smtClean="0"/>
              <a:t>to </a:t>
            </a:r>
            <a:r>
              <a:rPr lang="en-US" dirty="0"/>
              <a:t>implement because it requires the reconciliation of fundamentally different strategic </a:t>
            </a:r>
            <a:r>
              <a:rPr lang="en-US" dirty="0" smtClean="0"/>
              <a:t>positions—differentiation </a:t>
            </a:r>
            <a:r>
              <a:rPr lang="en-US" dirty="0"/>
              <a:t>and low cost—which in turn require distinct internal value </a:t>
            </a:r>
            <a:r>
              <a:rPr lang="en-US" dirty="0" smtClean="0"/>
              <a:t>chain </a:t>
            </a:r>
            <a:r>
              <a:rPr lang="en-US" dirty="0"/>
              <a:t>activities (see Chapter 4) so the firm can increase value </a:t>
            </a:r>
            <a:r>
              <a:rPr lang="en-US" dirty="0" smtClean="0"/>
              <a:t>and lower </a:t>
            </a:r>
            <a:r>
              <a:rPr lang="en-US" dirty="0"/>
              <a:t>cost at the </a:t>
            </a:r>
            <a:r>
              <a:rPr lang="en-US" dirty="0" smtClean="0"/>
              <a:t>same </a:t>
            </a:r>
            <a:r>
              <a:rPr lang="en-US" dirty="0"/>
              <a:t>time.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698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Exhibit 6.9 suggests how a successfully formulated blue ocean strategy based on value </a:t>
            </a:r>
            <a:r>
              <a:rPr lang="en-US" dirty="0" smtClean="0"/>
              <a:t>innovation combines </a:t>
            </a:r>
            <a:r>
              <a:rPr lang="en-US" dirty="0"/>
              <a:t>both a differentiation and low-cost position. It also shows the con-sequence of a blue ocean strategy gone bad—the firm ends up being stuck in the </a:t>
            </a:r>
            <a:r>
              <a:rPr lang="en-US" dirty="0" smtClean="0"/>
              <a:t>middle, meaning </a:t>
            </a:r>
            <a:r>
              <a:rPr lang="en-US" dirty="0"/>
              <a:t>the firm has neither a clear differentiation nor a clear cost-leadership profile. </a:t>
            </a:r>
            <a:r>
              <a:rPr lang="en-US" dirty="0" smtClean="0"/>
              <a:t>Being </a:t>
            </a:r>
            <a:r>
              <a:rPr lang="en-US" dirty="0"/>
              <a:t>stuck in the </a:t>
            </a:r>
            <a:r>
              <a:rPr lang="en-US" dirty="0" smtClean="0"/>
              <a:t>middle leads </a:t>
            </a:r>
            <a:r>
              <a:rPr lang="en-US" dirty="0"/>
              <a:t>to inferior performance and a resulting competitive dis-advantage.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281879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055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2499" y="1728592"/>
            <a:ext cx="8322979" cy="408348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03601" y="374511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2252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/>
              <a:t>The </a:t>
            </a:r>
            <a:r>
              <a:rPr lang="en-US" b="1" dirty="0">
                <a:solidFill>
                  <a:srgbClr val="FF0000"/>
                </a:solidFill>
              </a:rPr>
              <a:t>value </a:t>
            </a:r>
            <a:r>
              <a:rPr lang="en-US" b="1" dirty="0" smtClean="0">
                <a:solidFill>
                  <a:srgbClr val="FF0000"/>
                </a:solidFill>
              </a:rPr>
              <a:t>curve </a:t>
            </a:r>
            <a:r>
              <a:rPr lang="en-US" dirty="0" smtClean="0"/>
              <a:t>is </a:t>
            </a:r>
            <a:r>
              <a:rPr lang="en-US" dirty="0"/>
              <a:t>the basic component of the </a:t>
            </a:r>
            <a:r>
              <a:rPr lang="en-US" b="1" dirty="0">
                <a:solidFill>
                  <a:srgbClr val="FF0000"/>
                </a:solidFill>
              </a:rPr>
              <a:t>strategy canvas</a:t>
            </a:r>
            <a:r>
              <a:rPr lang="en-US" dirty="0"/>
              <a:t>. It graphically depicts </a:t>
            </a:r>
            <a:r>
              <a:rPr lang="en-US" dirty="0" smtClean="0"/>
              <a:t>a </a:t>
            </a:r>
            <a:r>
              <a:rPr lang="en-US" dirty="0"/>
              <a:t>company’s relative performance across its industry’s factors of competition. A strong </a:t>
            </a:r>
            <a:r>
              <a:rPr lang="en-US" dirty="0" smtClean="0"/>
              <a:t> value </a:t>
            </a:r>
            <a:r>
              <a:rPr lang="en-US" dirty="0"/>
              <a:t>curve has focus </a:t>
            </a:r>
            <a:r>
              <a:rPr lang="en-US" dirty="0" smtClean="0"/>
              <a:t>and divergence</a:t>
            </a:r>
            <a:r>
              <a:rPr lang="en-US" dirty="0"/>
              <a:t>, and it can even provide a kind of tagline as to what </a:t>
            </a:r>
            <a:r>
              <a:rPr lang="en-US" dirty="0" smtClean="0"/>
              <a:t>strategy </a:t>
            </a:r>
            <a:r>
              <a:rPr lang="en-US" dirty="0"/>
              <a:t>is being undertaken or should be undertaken.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5839" y="28188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1608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Resources:</a:t>
            </a:r>
          </a:p>
          <a:p>
            <a:pPr marL="0" indent="0">
              <a:buNone/>
            </a:pPr>
            <a:r>
              <a:rPr lang="en-US" dirty="0"/>
              <a:t>Strategic management, third edition, 2017</a:t>
            </a:r>
          </a:p>
          <a:p>
            <a:pPr marL="0" indent="0">
              <a:buNone/>
            </a:pPr>
            <a:r>
              <a:rPr lang="en-US" dirty="0"/>
              <a:t>Frank t. Rothaermel</a:t>
            </a:r>
          </a:p>
          <a:p>
            <a:pPr marL="0" indent="0">
              <a:buNone/>
            </a:pPr>
            <a:r>
              <a:rPr lang="en-US" dirty="0"/>
              <a:t>Georgia Institute of Technology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Chapter </a:t>
            </a:r>
            <a:r>
              <a:rPr lang="en-US" dirty="0" smtClean="0"/>
              <a:t>6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0"/>
            <a:ext cx="11544299" cy="16102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60108" y="481934"/>
            <a:ext cx="80375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Business Strategy: </a:t>
            </a:r>
          </a:p>
          <a:p>
            <a:r>
              <a:rPr lang="en-US" b="1" dirty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Differentiation, Cost Leadership, and Blue Oceans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3601" y="387037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FFFF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771" y="6057082"/>
            <a:ext cx="9902229" cy="20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592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948</TotalTime>
  <Words>2894</Words>
  <Application>Microsoft Office PowerPoint</Application>
  <PresentationFormat>Widescreen</PresentationFormat>
  <Paragraphs>199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54</cp:revision>
  <dcterms:created xsi:type="dcterms:W3CDTF">2021-08-03T13:03:26Z</dcterms:created>
  <dcterms:modified xsi:type="dcterms:W3CDTF">2022-02-19T19:25:04Z</dcterms:modified>
</cp:coreProperties>
</file>