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1.xml" ContentType="application/vnd.openxmlformats-officedocument.themeOverr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483" r:id="rId6"/>
    <p:sldId id="351" r:id="rId7"/>
    <p:sldId id="532" r:id="rId8"/>
    <p:sldId id="533" r:id="rId9"/>
    <p:sldId id="571" r:id="rId10"/>
    <p:sldId id="572" r:id="rId11"/>
    <p:sldId id="573" r:id="rId12"/>
    <p:sldId id="497" r:id="rId13"/>
    <p:sldId id="498" r:id="rId14"/>
    <p:sldId id="504" r:id="rId15"/>
    <p:sldId id="503" r:id="rId16"/>
    <p:sldId id="502" r:id="rId17"/>
    <p:sldId id="501" r:id="rId18"/>
    <p:sldId id="517" r:id="rId19"/>
    <p:sldId id="531" r:id="rId20"/>
    <p:sldId id="530" r:id="rId21"/>
    <p:sldId id="529" r:id="rId22"/>
    <p:sldId id="528" r:id="rId23"/>
    <p:sldId id="534" r:id="rId24"/>
    <p:sldId id="479" r:id="rId25"/>
    <p:sldId id="478" r:id="rId26"/>
    <p:sldId id="477" r:id="rId27"/>
    <p:sldId id="476" r:id="rId28"/>
    <p:sldId id="485" r:id="rId29"/>
    <p:sldId id="484" r:id="rId30"/>
    <p:sldId id="482" r:id="rId31"/>
    <p:sldId id="536" r:id="rId32"/>
    <p:sldId id="490" r:id="rId33"/>
    <p:sldId id="489" r:id="rId34"/>
    <p:sldId id="567" r:id="rId35"/>
    <p:sldId id="488" r:id="rId36"/>
    <p:sldId id="487" r:id="rId37"/>
    <p:sldId id="486" r:id="rId38"/>
    <p:sldId id="492" r:id="rId39"/>
    <p:sldId id="473" r:id="rId40"/>
    <p:sldId id="569" r:id="rId41"/>
    <p:sldId id="527" r:id="rId42"/>
    <p:sldId id="526" r:id="rId43"/>
    <p:sldId id="525" r:id="rId44"/>
    <p:sldId id="570" r:id="rId45"/>
    <p:sldId id="524" r:id="rId46"/>
    <p:sldId id="523" r:id="rId47"/>
    <p:sldId id="520" r:id="rId48"/>
    <p:sldId id="519" r:id="rId49"/>
    <p:sldId id="518" r:id="rId50"/>
    <p:sldId id="568" r:id="rId51"/>
    <p:sldId id="507" r:id="rId52"/>
    <p:sldId id="50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3"/>
            <p14:sldId id="351"/>
            <p14:sldId id="532"/>
            <p14:sldId id="533"/>
            <p14:sldId id="571"/>
            <p14:sldId id="572"/>
            <p14:sldId id="573"/>
            <p14:sldId id="497"/>
            <p14:sldId id="498"/>
            <p14:sldId id="504"/>
            <p14:sldId id="503"/>
            <p14:sldId id="502"/>
            <p14:sldId id="501"/>
            <p14:sldId id="517"/>
            <p14:sldId id="531"/>
            <p14:sldId id="530"/>
            <p14:sldId id="529"/>
            <p14:sldId id="528"/>
            <p14:sldId id="534"/>
            <p14:sldId id="479"/>
            <p14:sldId id="478"/>
            <p14:sldId id="477"/>
            <p14:sldId id="476"/>
            <p14:sldId id="485"/>
            <p14:sldId id="484"/>
            <p14:sldId id="482"/>
            <p14:sldId id="536"/>
            <p14:sldId id="490"/>
            <p14:sldId id="489"/>
            <p14:sldId id="567"/>
            <p14:sldId id="488"/>
            <p14:sldId id="487"/>
            <p14:sldId id="486"/>
            <p14:sldId id="492"/>
            <p14:sldId id="473"/>
            <p14:sldId id="569"/>
            <p14:sldId id="527"/>
            <p14:sldId id="526"/>
            <p14:sldId id="525"/>
            <p14:sldId id="570"/>
            <p14:sldId id="524"/>
            <p14:sldId id="523"/>
            <p14:sldId id="520"/>
            <p14:sldId id="519"/>
            <p14:sldId id="518"/>
            <p14:sldId id="568"/>
            <p14:sldId id="507"/>
            <p14:sldId id="50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259F6C"/>
    <a:srgbClr val="00ADEE"/>
    <a:srgbClr val="FFD200"/>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en-US"/>
        </a:p>
      </dgm:t>
    </dgm:pt>
    <dgm:pt modelId="{AEDC1B82-218B-4F1A-857C-EFDB1A0DD0B4}">
      <dgm:prSet custT="1"/>
      <dgm:spPr/>
      <dgm:t>
        <a:bodyPr/>
        <a:lstStyle/>
        <a:p>
          <a:pPr rtl="1"/>
          <a:r>
            <a:rPr lang="ar-BH" sz="1600" dirty="0">
              <a:latin typeface="Alexandria Medium" pitchFamily="2" charset="-78"/>
              <a:cs typeface="Alexandria Medium" pitchFamily="2" charset="-78"/>
            </a:rPr>
            <a:t>ماهية التسويق بالمحتوى الرقمي وأهدافه وعناصره.</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rtl="1"/>
          <a:r>
            <a:rPr lang="ar-BH" sz="1600">
              <a:latin typeface="Alexandria Medium" pitchFamily="2" charset="-78"/>
              <a:cs typeface="Alexandria Medium" pitchFamily="2" charset="-78"/>
            </a:rPr>
            <a:t>مزايا تسويق المحتوى الرقمي.</a:t>
          </a:r>
          <a:endParaRPr lang="en-US" sz="160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rtl="1"/>
          <a:r>
            <a:rPr lang="ar-BH" sz="1600">
              <a:latin typeface="Alexandria Medium" pitchFamily="2" charset="-78"/>
              <a:cs typeface="Alexandria Medium" pitchFamily="2" charset="-78"/>
            </a:rPr>
            <a:t>أنواع المحتوى التسويقي الرقمي (الموضوعي – المستدام – سريع الزوال) </a:t>
          </a:r>
          <a:endParaRPr lang="en-US" sz="1600">
            <a:latin typeface="Alexandria Medium" pitchFamily="2" charset="-78"/>
            <a:cs typeface="Alexandria Medium" pitchFamily="2" charset="-78"/>
          </a:endParaRP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BH" sz="1600">
              <a:latin typeface="Alexandria Medium" pitchFamily="2" charset="-78"/>
              <a:cs typeface="Alexandria Medium" pitchFamily="2" charset="-78"/>
            </a:rPr>
            <a:t>قوالب المحتوى التسويقي الرقمي.</a:t>
          </a:r>
          <a:endParaRPr lang="en-US" sz="1600">
            <a:latin typeface="Alexandria Medium" pitchFamily="2" charset="-78"/>
            <a:cs typeface="Alexandria Medium" pitchFamily="2" charset="-78"/>
          </a:endParaRP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BH" sz="1600">
              <a:latin typeface="Alexandria Medium" pitchFamily="2" charset="-78"/>
              <a:cs typeface="Alexandria Medium" pitchFamily="2" charset="-78"/>
            </a:rPr>
            <a:t>وسائل تسويق المحتوى الرقمي.</a:t>
          </a:r>
          <a:endParaRPr lang="en-US" sz="160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5D143617-E947-46B0-92B7-F4BB824D0406}" type="doc">
      <dgm:prSet loTypeId="urn:microsoft.com/office/officeart/2008/layout/LinedList" loCatId="list" qsTypeId="urn:microsoft.com/office/officeart/2005/8/quickstyle/simple3" qsCatId="simple" csTypeId="urn:microsoft.com/office/officeart/2005/8/colors/accent1_2" csCatId="accent1" phldr="1"/>
      <dgm:spPr/>
      <dgm:t>
        <a:bodyPr/>
        <a:lstStyle/>
        <a:p>
          <a:endParaRPr lang="en-US"/>
        </a:p>
      </dgm:t>
    </dgm:pt>
    <dgm:pt modelId="{E685D7A4-CE30-4D5E-ACE2-89E0270D96B5}">
      <dgm:prSet custT="1"/>
      <dgm:spPr/>
      <dgm:t>
        <a:bodyPr/>
        <a:lstStyle/>
        <a:p>
          <a:pPr rtl="1"/>
          <a:r>
            <a:rPr lang="ar-EG" sz="1600" dirty="0">
              <a:latin typeface="Alexandria Medium" pitchFamily="2" charset="-78"/>
              <a:cs typeface="Alexandria Medium" pitchFamily="2" charset="-78"/>
            </a:rPr>
            <a:t>زيادة الوعي بعلامتك التجارية، وتعزيز الفهم حول طبيعة نشاطك التجاري.</a:t>
          </a:r>
          <a:endParaRPr lang="en-US" sz="1600" dirty="0">
            <a:latin typeface="Alexandria Medium" pitchFamily="2" charset="-78"/>
            <a:cs typeface="Alexandria Medium" pitchFamily="2" charset="-78"/>
          </a:endParaRPr>
        </a:p>
        <a:p>
          <a:pPr rtl="1"/>
          <a:r>
            <a:rPr lang="en-US" sz="1600" dirty="0">
              <a:latin typeface="Alexandria Medium" pitchFamily="2" charset="-78"/>
              <a:cs typeface="Alexandria Medium" pitchFamily="2" charset="-78"/>
            </a:rPr>
            <a:t>Grow awareness</a:t>
          </a:r>
          <a:endParaRPr lang="ar-EG" sz="1600" dirty="0">
            <a:latin typeface="Alexandria Medium" pitchFamily="2" charset="-78"/>
            <a:cs typeface="Alexandria Medium" pitchFamily="2" charset="-78"/>
          </a:endParaRPr>
        </a:p>
        <a:p>
          <a:pPr rtl="1"/>
          <a:r>
            <a:rPr lang="ar-EG" sz="1600" dirty="0">
              <a:latin typeface="Alexandria Medium" pitchFamily="2" charset="-78"/>
              <a:cs typeface="Alexandria Medium" pitchFamily="2" charset="-78"/>
            </a:rPr>
            <a:t>زيادة معدل التفاعل والمشاركة مع المحتوى.</a:t>
          </a:r>
          <a:endParaRPr lang="en-US" sz="1600" dirty="0">
            <a:latin typeface="Alexandria Medium" pitchFamily="2" charset="-78"/>
            <a:cs typeface="Alexandria Medium" pitchFamily="2" charset="-78"/>
          </a:endParaRPr>
        </a:p>
      </dgm:t>
    </dgm:pt>
    <dgm:pt modelId="{A6B221DB-C5E1-424A-956C-532A910A89E2}" type="parTrans" cxnId="{A1F4AD61-B691-4993-A7B8-3B5D4F6BC37C}">
      <dgm:prSet/>
      <dgm:spPr/>
      <dgm:t>
        <a:bodyPr/>
        <a:lstStyle/>
        <a:p>
          <a:pPr rtl="1"/>
          <a:endParaRPr lang="en-US"/>
        </a:p>
      </dgm:t>
    </dgm:pt>
    <dgm:pt modelId="{DBBD7A0A-8626-4977-AF7A-BC77175CCEDC}" type="sibTrans" cxnId="{A1F4AD61-B691-4993-A7B8-3B5D4F6BC37C}">
      <dgm:prSet/>
      <dgm:spPr/>
      <dgm:t>
        <a:bodyPr/>
        <a:lstStyle/>
        <a:p>
          <a:pPr rtl="1"/>
          <a:endParaRPr lang="en-US"/>
        </a:p>
      </dgm:t>
    </dgm:pt>
    <dgm:pt modelId="{934FAD2B-9186-4809-954D-1F22BF018F85}">
      <dgm:prSet custT="1"/>
      <dgm:spPr/>
      <dgm:t>
        <a:bodyPr/>
        <a:lstStyle/>
        <a:p>
          <a:pPr rtl="1"/>
          <a:endParaRPr lang="en-US" sz="1600" dirty="0">
            <a:latin typeface="Alexandria Medium" pitchFamily="2" charset="-78"/>
            <a:cs typeface="Alexandria Medium" pitchFamily="2" charset="-78"/>
          </a:endParaRPr>
        </a:p>
      </dgm:t>
    </dgm:pt>
    <dgm:pt modelId="{6B2AF3C3-3F04-45B4-94B8-B100EAAF391D}" type="parTrans" cxnId="{BA8464C5-AE8E-4919-9F8B-F8F01DBA7977}">
      <dgm:prSet/>
      <dgm:spPr/>
      <dgm:t>
        <a:bodyPr/>
        <a:lstStyle/>
        <a:p>
          <a:pPr rtl="1"/>
          <a:endParaRPr lang="en-US"/>
        </a:p>
      </dgm:t>
    </dgm:pt>
    <dgm:pt modelId="{579E9D70-E9C0-4FFE-8115-356B59549A95}" type="sibTrans" cxnId="{BA8464C5-AE8E-4919-9F8B-F8F01DBA7977}">
      <dgm:prSet/>
      <dgm:spPr/>
      <dgm:t>
        <a:bodyPr/>
        <a:lstStyle/>
        <a:p>
          <a:pPr rtl="1"/>
          <a:endParaRPr lang="en-US"/>
        </a:p>
      </dgm:t>
    </dgm:pt>
    <dgm:pt modelId="{76C0DC6C-866A-426C-BAFD-EB57CC5A4CC5}">
      <dgm:prSet custT="1"/>
      <dgm:spPr/>
      <dgm:t>
        <a:bodyPr/>
        <a:lstStyle/>
        <a:p>
          <a:pPr rtl="1"/>
          <a:r>
            <a:rPr lang="ar-EG" sz="1600" dirty="0">
              <a:latin typeface="Alexandria Medium" pitchFamily="2" charset="-78"/>
              <a:cs typeface="Alexandria Medium" pitchFamily="2" charset="-78"/>
            </a:rPr>
            <a:t>تجنيد المدافعين عن علامتك التجارية.</a:t>
          </a:r>
          <a:endParaRPr lang="en-US" sz="1600" dirty="0">
            <a:latin typeface="Alexandria Medium" pitchFamily="2" charset="-78"/>
            <a:cs typeface="Alexandria Medium" pitchFamily="2" charset="-78"/>
          </a:endParaRPr>
        </a:p>
        <a:p>
          <a:pPr rtl="1"/>
          <a:r>
            <a:rPr lang="en-US" sz="1600" dirty="0">
              <a:latin typeface="Alexandria Medium" pitchFamily="2" charset="-78"/>
              <a:cs typeface="Alexandria Medium" pitchFamily="2" charset="-78"/>
            </a:rPr>
            <a:t>Recruit advocates</a:t>
          </a:r>
          <a:r>
            <a:rPr lang="ar-EG" sz="1600" dirty="0">
              <a:latin typeface="Alexandria Medium" pitchFamily="2" charset="-78"/>
              <a:cs typeface="Alexandria Medium" pitchFamily="2" charset="-78"/>
            </a:rPr>
            <a:t> </a:t>
          </a:r>
          <a:endParaRPr lang="en-US" sz="1600" dirty="0">
            <a:latin typeface="Alexandria Medium" pitchFamily="2" charset="-78"/>
            <a:cs typeface="Alexandria Medium" pitchFamily="2" charset="-78"/>
          </a:endParaRPr>
        </a:p>
      </dgm:t>
    </dgm:pt>
    <dgm:pt modelId="{6012DB85-6896-46CF-996C-D02C871D10D3}" type="parTrans" cxnId="{0EA85C8D-CF75-4F83-8F68-1D7A3388B053}">
      <dgm:prSet/>
      <dgm:spPr/>
      <dgm:t>
        <a:bodyPr/>
        <a:lstStyle/>
        <a:p>
          <a:pPr rtl="1"/>
          <a:endParaRPr lang="en-US"/>
        </a:p>
      </dgm:t>
    </dgm:pt>
    <dgm:pt modelId="{6812C314-D723-4068-B43C-0C3050B2617F}" type="sibTrans" cxnId="{0EA85C8D-CF75-4F83-8F68-1D7A3388B053}">
      <dgm:prSet/>
      <dgm:spPr/>
      <dgm:t>
        <a:bodyPr/>
        <a:lstStyle/>
        <a:p>
          <a:pPr rtl="1"/>
          <a:endParaRPr lang="en-US"/>
        </a:p>
      </dgm:t>
    </dgm:pt>
    <dgm:pt modelId="{DF275920-C51B-451C-8305-5CC59FEF81A2}">
      <dgm:prSet custT="1"/>
      <dgm:spPr/>
      <dgm:t>
        <a:bodyPr/>
        <a:lstStyle/>
        <a:p>
          <a:pPr rtl="1"/>
          <a:r>
            <a:rPr lang="ar-EG" sz="1600">
              <a:latin typeface="Alexandria Medium" pitchFamily="2" charset="-78"/>
              <a:cs typeface="Alexandria Medium" pitchFamily="2" charset="-78"/>
            </a:rPr>
            <a:t>زيادة وتحسين معدلات ظهورك على محركات البحث</a:t>
          </a:r>
          <a:r>
            <a:rPr lang="en-US" sz="1600">
              <a:latin typeface="Alexandria Medium" pitchFamily="2" charset="-78"/>
              <a:cs typeface="Alexandria Medium" pitchFamily="2" charset="-78"/>
            </a:rPr>
            <a:t>SEO. </a:t>
          </a:r>
        </a:p>
      </dgm:t>
    </dgm:pt>
    <dgm:pt modelId="{A7FAE4D6-D298-416D-9324-225D7F0549CB}" type="parTrans" cxnId="{E1317D8B-8F59-45C0-A6D4-16EECA4D5C50}">
      <dgm:prSet/>
      <dgm:spPr/>
      <dgm:t>
        <a:bodyPr/>
        <a:lstStyle/>
        <a:p>
          <a:pPr rtl="1"/>
          <a:endParaRPr lang="en-US"/>
        </a:p>
      </dgm:t>
    </dgm:pt>
    <dgm:pt modelId="{F37E88E0-DF30-4E50-A365-79B990B703B2}" type="sibTrans" cxnId="{E1317D8B-8F59-45C0-A6D4-16EECA4D5C50}">
      <dgm:prSet/>
      <dgm:spPr/>
      <dgm:t>
        <a:bodyPr/>
        <a:lstStyle/>
        <a:p>
          <a:pPr rtl="1"/>
          <a:endParaRPr lang="en-US"/>
        </a:p>
      </dgm:t>
    </dgm:pt>
    <dgm:pt modelId="{81A4963D-AEAC-47A7-A270-BA99748490D6}">
      <dgm:prSet custT="1"/>
      <dgm:spPr/>
      <dgm:t>
        <a:bodyPr/>
        <a:lstStyle/>
        <a:p>
          <a:pPr rtl="1"/>
          <a:r>
            <a:rPr lang="ar-EG" sz="1600">
              <a:latin typeface="Alexandria Medium" pitchFamily="2" charset="-78"/>
              <a:cs typeface="Alexandria Medium" pitchFamily="2" charset="-78"/>
            </a:rPr>
            <a:t>توليد عملاء محتملين جدد والحفاظ على العملاء الحاليين.</a:t>
          </a:r>
          <a:endParaRPr lang="en-US" sz="1600">
            <a:latin typeface="Alexandria Medium" pitchFamily="2" charset="-78"/>
            <a:cs typeface="Alexandria Medium" pitchFamily="2" charset="-78"/>
          </a:endParaRPr>
        </a:p>
      </dgm:t>
    </dgm:pt>
    <dgm:pt modelId="{F19D9475-45DE-49CB-9E7B-F39E21E6157C}" type="parTrans" cxnId="{017EA136-6B35-4B7A-948F-F61084866EEF}">
      <dgm:prSet/>
      <dgm:spPr/>
      <dgm:t>
        <a:bodyPr/>
        <a:lstStyle/>
        <a:p>
          <a:pPr rtl="1"/>
          <a:endParaRPr lang="en-US"/>
        </a:p>
      </dgm:t>
    </dgm:pt>
    <dgm:pt modelId="{0A2F4598-4C27-4C6B-B635-B942B7ECB5AC}" type="sibTrans" cxnId="{017EA136-6B35-4B7A-948F-F61084866EEF}">
      <dgm:prSet/>
      <dgm:spPr/>
      <dgm:t>
        <a:bodyPr/>
        <a:lstStyle/>
        <a:p>
          <a:pPr rtl="1"/>
          <a:endParaRPr lang="en-US"/>
        </a:p>
      </dgm:t>
    </dgm:pt>
    <dgm:pt modelId="{C8276B42-FB7F-4313-9FEF-9AAD4F76D409}">
      <dgm:prSet custT="1"/>
      <dgm:spPr/>
      <dgm:t>
        <a:bodyPr/>
        <a:lstStyle/>
        <a:p>
          <a:pPr rtl="1"/>
          <a:r>
            <a:rPr lang="ar-EG" sz="1600" dirty="0">
              <a:latin typeface="Alexandria Medium" pitchFamily="2" charset="-78"/>
              <a:cs typeface="Alexandria Medium" pitchFamily="2" charset="-78"/>
            </a:rPr>
            <a:t>رفع فرص المبيعات ومعدلات تحويل العملاء. </a:t>
          </a:r>
          <a:endParaRPr lang="en-US" sz="1600" dirty="0">
            <a:latin typeface="Alexandria Medium" pitchFamily="2" charset="-78"/>
            <a:cs typeface="Alexandria Medium" pitchFamily="2" charset="-78"/>
          </a:endParaRPr>
        </a:p>
      </dgm:t>
    </dgm:pt>
    <dgm:pt modelId="{054B94B8-99B5-4B61-AB6D-6D209DECF0B6}" type="parTrans" cxnId="{CCFFE2E1-4C1B-4E2D-B195-6C0D5672CEA4}">
      <dgm:prSet/>
      <dgm:spPr/>
      <dgm:t>
        <a:bodyPr/>
        <a:lstStyle/>
        <a:p>
          <a:pPr rtl="1"/>
          <a:endParaRPr lang="en-US"/>
        </a:p>
      </dgm:t>
    </dgm:pt>
    <dgm:pt modelId="{E29728E0-41A4-4C06-BC54-70A4D15C7280}" type="sibTrans" cxnId="{CCFFE2E1-4C1B-4E2D-B195-6C0D5672CEA4}">
      <dgm:prSet/>
      <dgm:spPr/>
      <dgm:t>
        <a:bodyPr/>
        <a:lstStyle/>
        <a:p>
          <a:pPr rtl="1"/>
          <a:endParaRPr lang="en-US"/>
        </a:p>
      </dgm:t>
    </dgm:pt>
    <dgm:pt modelId="{E312C58D-32FC-4112-ACC9-0C964B8433B4}" type="pres">
      <dgm:prSet presAssocID="{5D143617-E947-46B0-92B7-F4BB824D0406}" presName="vert0" presStyleCnt="0">
        <dgm:presLayoutVars>
          <dgm:dir/>
          <dgm:animOne val="branch"/>
          <dgm:animLvl val="lvl"/>
        </dgm:presLayoutVars>
      </dgm:prSet>
      <dgm:spPr/>
    </dgm:pt>
    <dgm:pt modelId="{9B92015A-A5C0-444B-BDDC-7128E02BD679}" type="pres">
      <dgm:prSet presAssocID="{E685D7A4-CE30-4D5E-ACE2-89E0270D96B5}" presName="thickLine" presStyleLbl="alignNode1" presStyleIdx="0" presStyleCnt="6"/>
      <dgm:spPr/>
    </dgm:pt>
    <dgm:pt modelId="{300B1837-D8D4-4284-8ADF-5C26CF92CA35}" type="pres">
      <dgm:prSet presAssocID="{E685D7A4-CE30-4D5E-ACE2-89E0270D96B5}" presName="horz1" presStyleCnt="0"/>
      <dgm:spPr/>
    </dgm:pt>
    <dgm:pt modelId="{65BEB245-CD91-477A-AD9B-8FF0B583D715}" type="pres">
      <dgm:prSet presAssocID="{E685D7A4-CE30-4D5E-ACE2-89E0270D96B5}" presName="tx1" presStyleLbl="revTx" presStyleIdx="0" presStyleCnt="6"/>
      <dgm:spPr/>
    </dgm:pt>
    <dgm:pt modelId="{1BC6A877-0D94-4AA8-A9B3-64BFD97EB6D4}" type="pres">
      <dgm:prSet presAssocID="{E685D7A4-CE30-4D5E-ACE2-89E0270D96B5}" presName="vert1" presStyleCnt="0"/>
      <dgm:spPr/>
    </dgm:pt>
    <dgm:pt modelId="{16162BF7-4D1D-4FD4-B45A-20520B572791}" type="pres">
      <dgm:prSet presAssocID="{934FAD2B-9186-4809-954D-1F22BF018F85}" presName="thickLine" presStyleLbl="alignNode1" presStyleIdx="1" presStyleCnt="6"/>
      <dgm:spPr/>
    </dgm:pt>
    <dgm:pt modelId="{60C894FF-2D2A-48BF-9A9D-5DD0307D6E80}" type="pres">
      <dgm:prSet presAssocID="{934FAD2B-9186-4809-954D-1F22BF018F85}" presName="horz1" presStyleCnt="0"/>
      <dgm:spPr/>
    </dgm:pt>
    <dgm:pt modelId="{BDCE872F-6DFC-4094-8DFA-F334F4600BAA}" type="pres">
      <dgm:prSet presAssocID="{934FAD2B-9186-4809-954D-1F22BF018F85}" presName="tx1" presStyleLbl="revTx" presStyleIdx="1" presStyleCnt="6"/>
      <dgm:spPr/>
    </dgm:pt>
    <dgm:pt modelId="{774C2474-767D-4772-82A2-329DD4743674}" type="pres">
      <dgm:prSet presAssocID="{934FAD2B-9186-4809-954D-1F22BF018F85}" presName="vert1" presStyleCnt="0"/>
      <dgm:spPr/>
    </dgm:pt>
    <dgm:pt modelId="{B48CEB2F-784E-4F43-9D31-ADF8199DC2F8}" type="pres">
      <dgm:prSet presAssocID="{76C0DC6C-866A-426C-BAFD-EB57CC5A4CC5}" presName="thickLine" presStyleLbl="alignNode1" presStyleIdx="2" presStyleCnt="6"/>
      <dgm:spPr/>
    </dgm:pt>
    <dgm:pt modelId="{75B3BF74-2F17-4759-AB6D-B1DEE400D0FA}" type="pres">
      <dgm:prSet presAssocID="{76C0DC6C-866A-426C-BAFD-EB57CC5A4CC5}" presName="horz1" presStyleCnt="0"/>
      <dgm:spPr/>
    </dgm:pt>
    <dgm:pt modelId="{8736A5EA-6688-485D-82F8-5B4CB002E0AE}" type="pres">
      <dgm:prSet presAssocID="{76C0DC6C-866A-426C-BAFD-EB57CC5A4CC5}" presName="tx1" presStyleLbl="revTx" presStyleIdx="2" presStyleCnt="6"/>
      <dgm:spPr/>
    </dgm:pt>
    <dgm:pt modelId="{28F5FA63-FAB8-4189-A92A-5BEE5D257FF1}" type="pres">
      <dgm:prSet presAssocID="{76C0DC6C-866A-426C-BAFD-EB57CC5A4CC5}" presName="vert1" presStyleCnt="0"/>
      <dgm:spPr/>
    </dgm:pt>
    <dgm:pt modelId="{6FA865C3-2D9B-4C91-BED2-ADE5FCBA65F6}" type="pres">
      <dgm:prSet presAssocID="{DF275920-C51B-451C-8305-5CC59FEF81A2}" presName="thickLine" presStyleLbl="alignNode1" presStyleIdx="3" presStyleCnt="6"/>
      <dgm:spPr/>
    </dgm:pt>
    <dgm:pt modelId="{9F12D10C-19F4-44AA-8D47-FD0C50245569}" type="pres">
      <dgm:prSet presAssocID="{DF275920-C51B-451C-8305-5CC59FEF81A2}" presName="horz1" presStyleCnt="0"/>
      <dgm:spPr/>
    </dgm:pt>
    <dgm:pt modelId="{911EE7E4-82CA-4AA7-9577-7167734D5FE8}" type="pres">
      <dgm:prSet presAssocID="{DF275920-C51B-451C-8305-5CC59FEF81A2}" presName="tx1" presStyleLbl="revTx" presStyleIdx="3" presStyleCnt="6"/>
      <dgm:spPr/>
    </dgm:pt>
    <dgm:pt modelId="{FF63BC0A-F7F9-4DFD-B0E9-6C2D9CD35379}" type="pres">
      <dgm:prSet presAssocID="{DF275920-C51B-451C-8305-5CC59FEF81A2}" presName="vert1" presStyleCnt="0"/>
      <dgm:spPr/>
    </dgm:pt>
    <dgm:pt modelId="{763D3B36-DFAA-4041-A945-E6B6B0DA3956}" type="pres">
      <dgm:prSet presAssocID="{81A4963D-AEAC-47A7-A270-BA99748490D6}" presName="thickLine" presStyleLbl="alignNode1" presStyleIdx="4" presStyleCnt="6"/>
      <dgm:spPr/>
    </dgm:pt>
    <dgm:pt modelId="{5DD53E6B-1234-475B-AC6C-7B165A693813}" type="pres">
      <dgm:prSet presAssocID="{81A4963D-AEAC-47A7-A270-BA99748490D6}" presName="horz1" presStyleCnt="0"/>
      <dgm:spPr/>
    </dgm:pt>
    <dgm:pt modelId="{58D67433-C56A-441F-9E5A-712D5168CD82}" type="pres">
      <dgm:prSet presAssocID="{81A4963D-AEAC-47A7-A270-BA99748490D6}" presName="tx1" presStyleLbl="revTx" presStyleIdx="4" presStyleCnt="6"/>
      <dgm:spPr/>
    </dgm:pt>
    <dgm:pt modelId="{BB4E7D12-1446-45D9-B111-EC62EC34A4B1}" type="pres">
      <dgm:prSet presAssocID="{81A4963D-AEAC-47A7-A270-BA99748490D6}" presName="vert1" presStyleCnt="0"/>
      <dgm:spPr/>
    </dgm:pt>
    <dgm:pt modelId="{D904321C-70C3-4061-87A0-5D1FD5013163}" type="pres">
      <dgm:prSet presAssocID="{C8276B42-FB7F-4313-9FEF-9AAD4F76D409}" presName="thickLine" presStyleLbl="alignNode1" presStyleIdx="5" presStyleCnt="6"/>
      <dgm:spPr/>
    </dgm:pt>
    <dgm:pt modelId="{0CB226F9-AEDC-4419-ACEE-B355943219C3}" type="pres">
      <dgm:prSet presAssocID="{C8276B42-FB7F-4313-9FEF-9AAD4F76D409}" presName="horz1" presStyleCnt="0"/>
      <dgm:spPr/>
    </dgm:pt>
    <dgm:pt modelId="{A7B17AE1-8E2B-40A6-A79F-5F7236B4A76A}" type="pres">
      <dgm:prSet presAssocID="{C8276B42-FB7F-4313-9FEF-9AAD4F76D409}" presName="tx1" presStyleLbl="revTx" presStyleIdx="5" presStyleCnt="6"/>
      <dgm:spPr/>
    </dgm:pt>
    <dgm:pt modelId="{204E58B8-DF3C-4BAB-9C2E-844FD53FA283}" type="pres">
      <dgm:prSet presAssocID="{C8276B42-FB7F-4313-9FEF-9AAD4F76D409}" presName="vert1" presStyleCnt="0"/>
      <dgm:spPr/>
    </dgm:pt>
  </dgm:ptLst>
  <dgm:cxnLst>
    <dgm:cxn modelId="{4C2B9822-84AA-4F15-B5D2-DC867F30E429}" type="presOf" srcId="{C8276B42-FB7F-4313-9FEF-9AAD4F76D409}" destId="{A7B17AE1-8E2B-40A6-A79F-5F7236B4A76A}" srcOrd="0" destOrd="0" presId="urn:microsoft.com/office/officeart/2008/layout/LinedList"/>
    <dgm:cxn modelId="{ADBCA229-296D-42ED-A9AE-F32F16679822}" type="presOf" srcId="{5D143617-E947-46B0-92B7-F4BB824D0406}" destId="{E312C58D-32FC-4112-ACC9-0C964B8433B4}" srcOrd="0" destOrd="0" presId="urn:microsoft.com/office/officeart/2008/layout/LinedList"/>
    <dgm:cxn modelId="{017EA136-6B35-4B7A-948F-F61084866EEF}" srcId="{5D143617-E947-46B0-92B7-F4BB824D0406}" destId="{81A4963D-AEAC-47A7-A270-BA99748490D6}" srcOrd="4" destOrd="0" parTransId="{F19D9475-45DE-49CB-9E7B-F39E21E6157C}" sibTransId="{0A2F4598-4C27-4C6B-B635-B942B7ECB5AC}"/>
    <dgm:cxn modelId="{A1F4AD61-B691-4993-A7B8-3B5D4F6BC37C}" srcId="{5D143617-E947-46B0-92B7-F4BB824D0406}" destId="{E685D7A4-CE30-4D5E-ACE2-89E0270D96B5}" srcOrd="0" destOrd="0" parTransId="{A6B221DB-C5E1-424A-956C-532A910A89E2}" sibTransId="{DBBD7A0A-8626-4977-AF7A-BC77175CCEDC}"/>
    <dgm:cxn modelId="{64F06C65-C68D-4EFA-BAE4-5AE2A4F84071}" type="presOf" srcId="{E685D7A4-CE30-4D5E-ACE2-89E0270D96B5}" destId="{65BEB245-CD91-477A-AD9B-8FF0B583D715}" srcOrd="0" destOrd="0" presId="urn:microsoft.com/office/officeart/2008/layout/LinedList"/>
    <dgm:cxn modelId="{68032983-F002-41C4-AAE6-CA217D134479}" type="presOf" srcId="{934FAD2B-9186-4809-954D-1F22BF018F85}" destId="{BDCE872F-6DFC-4094-8DFA-F334F4600BAA}" srcOrd="0" destOrd="0" presId="urn:microsoft.com/office/officeart/2008/layout/LinedList"/>
    <dgm:cxn modelId="{E1317D8B-8F59-45C0-A6D4-16EECA4D5C50}" srcId="{5D143617-E947-46B0-92B7-F4BB824D0406}" destId="{DF275920-C51B-451C-8305-5CC59FEF81A2}" srcOrd="3" destOrd="0" parTransId="{A7FAE4D6-D298-416D-9324-225D7F0549CB}" sibTransId="{F37E88E0-DF30-4E50-A365-79B990B703B2}"/>
    <dgm:cxn modelId="{0EA85C8D-CF75-4F83-8F68-1D7A3388B053}" srcId="{5D143617-E947-46B0-92B7-F4BB824D0406}" destId="{76C0DC6C-866A-426C-BAFD-EB57CC5A4CC5}" srcOrd="2" destOrd="0" parTransId="{6012DB85-6896-46CF-996C-D02C871D10D3}" sibTransId="{6812C314-D723-4068-B43C-0C3050B2617F}"/>
    <dgm:cxn modelId="{8F80FB8D-F52C-4B85-ACA2-DD7C9F00569B}" type="presOf" srcId="{76C0DC6C-866A-426C-BAFD-EB57CC5A4CC5}" destId="{8736A5EA-6688-485D-82F8-5B4CB002E0AE}" srcOrd="0" destOrd="0" presId="urn:microsoft.com/office/officeart/2008/layout/LinedList"/>
    <dgm:cxn modelId="{95A3FE8E-A036-498D-B412-BC0C44933862}" type="presOf" srcId="{DF275920-C51B-451C-8305-5CC59FEF81A2}" destId="{911EE7E4-82CA-4AA7-9577-7167734D5FE8}" srcOrd="0" destOrd="0" presId="urn:microsoft.com/office/officeart/2008/layout/LinedList"/>
    <dgm:cxn modelId="{BA8464C5-AE8E-4919-9F8B-F8F01DBA7977}" srcId="{5D143617-E947-46B0-92B7-F4BB824D0406}" destId="{934FAD2B-9186-4809-954D-1F22BF018F85}" srcOrd="1" destOrd="0" parTransId="{6B2AF3C3-3F04-45B4-94B8-B100EAAF391D}" sibTransId="{579E9D70-E9C0-4FFE-8115-356B59549A95}"/>
    <dgm:cxn modelId="{CCFFE2E1-4C1B-4E2D-B195-6C0D5672CEA4}" srcId="{5D143617-E947-46B0-92B7-F4BB824D0406}" destId="{C8276B42-FB7F-4313-9FEF-9AAD4F76D409}" srcOrd="5" destOrd="0" parTransId="{054B94B8-99B5-4B61-AB6D-6D209DECF0B6}" sibTransId="{E29728E0-41A4-4C06-BC54-70A4D15C7280}"/>
    <dgm:cxn modelId="{DE359DE7-1681-48C9-8032-2472C74AAC51}" type="presOf" srcId="{81A4963D-AEAC-47A7-A270-BA99748490D6}" destId="{58D67433-C56A-441F-9E5A-712D5168CD82}" srcOrd="0" destOrd="0" presId="urn:microsoft.com/office/officeart/2008/layout/LinedList"/>
    <dgm:cxn modelId="{9AAFBE82-42E0-4FE0-A730-12D09927BEE1}" type="presParOf" srcId="{E312C58D-32FC-4112-ACC9-0C964B8433B4}" destId="{9B92015A-A5C0-444B-BDDC-7128E02BD679}" srcOrd="0" destOrd="0" presId="urn:microsoft.com/office/officeart/2008/layout/LinedList"/>
    <dgm:cxn modelId="{BD64336A-1CCC-4027-9B7A-68EA71ADAF5C}" type="presParOf" srcId="{E312C58D-32FC-4112-ACC9-0C964B8433B4}" destId="{300B1837-D8D4-4284-8ADF-5C26CF92CA35}" srcOrd="1" destOrd="0" presId="urn:microsoft.com/office/officeart/2008/layout/LinedList"/>
    <dgm:cxn modelId="{48D0A00F-2C31-4E7E-975B-E70A006486C7}" type="presParOf" srcId="{300B1837-D8D4-4284-8ADF-5C26CF92CA35}" destId="{65BEB245-CD91-477A-AD9B-8FF0B583D715}" srcOrd="0" destOrd="0" presId="urn:microsoft.com/office/officeart/2008/layout/LinedList"/>
    <dgm:cxn modelId="{BE52F117-5ED4-4E6B-BFC4-CA6B5F531E81}" type="presParOf" srcId="{300B1837-D8D4-4284-8ADF-5C26CF92CA35}" destId="{1BC6A877-0D94-4AA8-A9B3-64BFD97EB6D4}" srcOrd="1" destOrd="0" presId="urn:microsoft.com/office/officeart/2008/layout/LinedList"/>
    <dgm:cxn modelId="{9A676725-2FA0-4133-A913-54247F588C63}" type="presParOf" srcId="{E312C58D-32FC-4112-ACC9-0C964B8433B4}" destId="{16162BF7-4D1D-4FD4-B45A-20520B572791}" srcOrd="2" destOrd="0" presId="urn:microsoft.com/office/officeart/2008/layout/LinedList"/>
    <dgm:cxn modelId="{92A33E59-1EE0-4BF2-BEA3-6B1D34468169}" type="presParOf" srcId="{E312C58D-32FC-4112-ACC9-0C964B8433B4}" destId="{60C894FF-2D2A-48BF-9A9D-5DD0307D6E80}" srcOrd="3" destOrd="0" presId="urn:microsoft.com/office/officeart/2008/layout/LinedList"/>
    <dgm:cxn modelId="{17F9BD81-03E3-4E9C-B1E8-94DB3648AD60}" type="presParOf" srcId="{60C894FF-2D2A-48BF-9A9D-5DD0307D6E80}" destId="{BDCE872F-6DFC-4094-8DFA-F334F4600BAA}" srcOrd="0" destOrd="0" presId="urn:microsoft.com/office/officeart/2008/layout/LinedList"/>
    <dgm:cxn modelId="{444B30CC-5ED1-431C-997E-B84BB102601B}" type="presParOf" srcId="{60C894FF-2D2A-48BF-9A9D-5DD0307D6E80}" destId="{774C2474-767D-4772-82A2-329DD4743674}" srcOrd="1" destOrd="0" presId="urn:microsoft.com/office/officeart/2008/layout/LinedList"/>
    <dgm:cxn modelId="{9064858B-5479-4184-B300-574F3D76FD57}" type="presParOf" srcId="{E312C58D-32FC-4112-ACC9-0C964B8433B4}" destId="{B48CEB2F-784E-4F43-9D31-ADF8199DC2F8}" srcOrd="4" destOrd="0" presId="urn:microsoft.com/office/officeart/2008/layout/LinedList"/>
    <dgm:cxn modelId="{DF372E74-CB36-42A4-A2A6-96363CB62036}" type="presParOf" srcId="{E312C58D-32FC-4112-ACC9-0C964B8433B4}" destId="{75B3BF74-2F17-4759-AB6D-B1DEE400D0FA}" srcOrd="5" destOrd="0" presId="urn:microsoft.com/office/officeart/2008/layout/LinedList"/>
    <dgm:cxn modelId="{446ADE8A-CA02-4497-B5EE-9DC3056D49B6}" type="presParOf" srcId="{75B3BF74-2F17-4759-AB6D-B1DEE400D0FA}" destId="{8736A5EA-6688-485D-82F8-5B4CB002E0AE}" srcOrd="0" destOrd="0" presId="urn:microsoft.com/office/officeart/2008/layout/LinedList"/>
    <dgm:cxn modelId="{9C6BF3B4-01F2-4CA6-BE55-AF2A78C4AA8D}" type="presParOf" srcId="{75B3BF74-2F17-4759-AB6D-B1DEE400D0FA}" destId="{28F5FA63-FAB8-4189-A92A-5BEE5D257FF1}" srcOrd="1" destOrd="0" presId="urn:microsoft.com/office/officeart/2008/layout/LinedList"/>
    <dgm:cxn modelId="{0678B14E-61E7-49BF-8B7A-DCCC040C62A3}" type="presParOf" srcId="{E312C58D-32FC-4112-ACC9-0C964B8433B4}" destId="{6FA865C3-2D9B-4C91-BED2-ADE5FCBA65F6}" srcOrd="6" destOrd="0" presId="urn:microsoft.com/office/officeart/2008/layout/LinedList"/>
    <dgm:cxn modelId="{9221158B-25A5-4E99-8D89-463A9AD25627}" type="presParOf" srcId="{E312C58D-32FC-4112-ACC9-0C964B8433B4}" destId="{9F12D10C-19F4-44AA-8D47-FD0C50245569}" srcOrd="7" destOrd="0" presId="urn:microsoft.com/office/officeart/2008/layout/LinedList"/>
    <dgm:cxn modelId="{E87D9E55-A4D7-4228-B95F-A90B80839377}" type="presParOf" srcId="{9F12D10C-19F4-44AA-8D47-FD0C50245569}" destId="{911EE7E4-82CA-4AA7-9577-7167734D5FE8}" srcOrd="0" destOrd="0" presId="urn:microsoft.com/office/officeart/2008/layout/LinedList"/>
    <dgm:cxn modelId="{CDAD0900-C0EE-424D-A611-7429216614E5}" type="presParOf" srcId="{9F12D10C-19F4-44AA-8D47-FD0C50245569}" destId="{FF63BC0A-F7F9-4DFD-B0E9-6C2D9CD35379}" srcOrd="1" destOrd="0" presId="urn:microsoft.com/office/officeart/2008/layout/LinedList"/>
    <dgm:cxn modelId="{B99F64CB-BC4B-4544-A2F8-0E37B1B3AB32}" type="presParOf" srcId="{E312C58D-32FC-4112-ACC9-0C964B8433B4}" destId="{763D3B36-DFAA-4041-A945-E6B6B0DA3956}" srcOrd="8" destOrd="0" presId="urn:microsoft.com/office/officeart/2008/layout/LinedList"/>
    <dgm:cxn modelId="{8542BB65-AE09-460D-A98B-FD93F12BB82D}" type="presParOf" srcId="{E312C58D-32FC-4112-ACC9-0C964B8433B4}" destId="{5DD53E6B-1234-475B-AC6C-7B165A693813}" srcOrd="9" destOrd="0" presId="urn:microsoft.com/office/officeart/2008/layout/LinedList"/>
    <dgm:cxn modelId="{BAA8C79D-053F-4936-B831-0A78234305DF}" type="presParOf" srcId="{5DD53E6B-1234-475B-AC6C-7B165A693813}" destId="{58D67433-C56A-441F-9E5A-712D5168CD82}" srcOrd="0" destOrd="0" presId="urn:microsoft.com/office/officeart/2008/layout/LinedList"/>
    <dgm:cxn modelId="{695AD7F2-5422-47C1-9196-C18F02C4F3BA}" type="presParOf" srcId="{5DD53E6B-1234-475B-AC6C-7B165A693813}" destId="{BB4E7D12-1446-45D9-B111-EC62EC34A4B1}" srcOrd="1" destOrd="0" presId="urn:microsoft.com/office/officeart/2008/layout/LinedList"/>
    <dgm:cxn modelId="{BF27F5F3-CB05-4740-9C62-25DFCE8838AF}" type="presParOf" srcId="{E312C58D-32FC-4112-ACC9-0C964B8433B4}" destId="{D904321C-70C3-4061-87A0-5D1FD5013163}" srcOrd="10" destOrd="0" presId="urn:microsoft.com/office/officeart/2008/layout/LinedList"/>
    <dgm:cxn modelId="{12FD3133-7C01-4299-9B27-773EFFEF3CDE}" type="presParOf" srcId="{E312C58D-32FC-4112-ACC9-0C964B8433B4}" destId="{0CB226F9-AEDC-4419-ACEE-B355943219C3}" srcOrd="11" destOrd="0" presId="urn:microsoft.com/office/officeart/2008/layout/LinedList"/>
    <dgm:cxn modelId="{86FF24B7-C8FF-4F09-A863-113E1B210035}" type="presParOf" srcId="{0CB226F9-AEDC-4419-ACEE-B355943219C3}" destId="{A7B17AE1-8E2B-40A6-A79F-5F7236B4A76A}" srcOrd="0" destOrd="0" presId="urn:microsoft.com/office/officeart/2008/layout/LinedList"/>
    <dgm:cxn modelId="{D42BB110-37B1-41D7-B638-A27AFD183350}" type="presParOf" srcId="{0CB226F9-AEDC-4419-ACEE-B355943219C3}" destId="{204E58B8-DF3C-4BAB-9C2E-844FD53FA28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A42C7C-2B7D-4CB7-9BA5-FD23D73572AB}" type="doc">
      <dgm:prSet loTypeId="urn:microsoft.com/office/officeart/2005/8/layout/vList2" loCatId="list" qsTypeId="urn:microsoft.com/office/officeart/2005/8/quickstyle/3d4" qsCatId="3D" csTypeId="urn:microsoft.com/office/officeart/2005/8/colors/accent1_2" csCatId="accent1" phldr="1"/>
      <dgm:spPr/>
      <dgm:t>
        <a:bodyPr/>
        <a:lstStyle/>
        <a:p>
          <a:endParaRPr lang="en-US"/>
        </a:p>
      </dgm:t>
    </dgm:pt>
    <dgm:pt modelId="{AEDC1B82-218B-4F1A-857C-EFDB1A0DD0B4}">
      <dgm:prSet custT="1"/>
      <dgm:spPr/>
      <dgm:t>
        <a:bodyPr/>
        <a:lstStyle/>
        <a:p>
          <a:pPr rtl="1"/>
          <a:r>
            <a:rPr lang="ar-BH" sz="1600" dirty="0">
              <a:latin typeface="Alexandria Medium" pitchFamily="2" charset="-78"/>
              <a:cs typeface="Alexandria Medium" pitchFamily="2" charset="-78"/>
            </a:rPr>
            <a:t>ماهية التسويق بالمحتوى الرقمي وأهدافه وعناصره.</a:t>
          </a:r>
          <a:endParaRPr lang="en-US" sz="1600" dirty="0">
            <a:latin typeface="Alexandria Medium" pitchFamily="2" charset="-78"/>
            <a:cs typeface="Alexandria Medium" pitchFamily="2" charset="-78"/>
          </a:endParaRPr>
        </a:p>
      </dgm:t>
    </dgm:pt>
    <dgm:pt modelId="{D6C6C664-4FCE-4E65-AF73-4128329042DE}" type="parTrans" cxnId="{46BAC4C8-BE9C-477B-A374-DB980998C5D9}">
      <dgm:prSet/>
      <dgm:spPr/>
      <dgm:t>
        <a:bodyPr/>
        <a:lstStyle/>
        <a:p>
          <a:pPr rtl="1"/>
          <a:endParaRPr lang="en-US" sz="1600"/>
        </a:p>
      </dgm:t>
    </dgm:pt>
    <dgm:pt modelId="{608B92D8-994B-49AB-84B2-6A18CD68A1A5}" type="sibTrans" cxnId="{46BAC4C8-BE9C-477B-A374-DB980998C5D9}">
      <dgm:prSet/>
      <dgm:spPr/>
      <dgm:t>
        <a:bodyPr/>
        <a:lstStyle/>
        <a:p>
          <a:pPr rtl="1"/>
          <a:endParaRPr lang="en-US" sz="1600"/>
        </a:p>
      </dgm:t>
    </dgm:pt>
    <dgm:pt modelId="{D138D764-CC25-45B1-BE5E-E349A5068A8B}">
      <dgm:prSet custT="1"/>
      <dgm:spPr/>
      <dgm:t>
        <a:bodyPr/>
        <a:lstStyle/>
        <a:p>
          <a:pPr rtl="1"/>
          <a:r>
            <a:rPr lang="ar-BH" sz="1600">
              <a:latin typeface="Alexandria Medium" pitchFamily="2" charset="-78"/>
              <a:cs typeface="Alexandria Medium" pitchFamily="2" charset="-78"/>
            </a:rPr>
            <a:t>مزايا تسويق المحتوى الرقمي.</a:t>
          </a:r>
          <a:endParaRPr lang="en-US" sz="1600">
            <a:latin typeface="Alexandria Medium" pitchFamily="2" charset="-78"/>
            <a:cs typeface="Alexandria Medium" pitchFamily="2" charset="-78"/>
          </a:endParaRPr>
        </a:p>
      </dgm:t>
    </dgm:pt>
    <dgm:pt modelId="{15B3DA68-8785-42A4-9F2A-6343915A6F2C}" type="parTrans" cxnId="{790596D0-CA00-4D8A-AC94-ED41953CD002}">
      <dgm:prSet/>
      <dgm:spPr/>
      <dgm:t>
        <a:bodyPr/>
        <a:lstStyle/>
        <a:p>
          <a:pPr rtl="1"/>
          <a:endParaRPr lang="en-US" sz="1600"/>
        </a:p>
      </dgm:t>
    </dgm:pt>
    <dgm:pt modelId="{101846A6-EE64-417E-9E06-A623A749FCDF}" type="sibTrans" cxnId="{790596D0-CA00-4D8A-AC94-ED41953CD002}">
      <dgm:prSet/>
      <dgm:spPr/>
      <dgm:t>
        <a:bodyPr/>
        <a:lstStyle/>
        <a:p>
          <a:pPr rtl="1"/>
          <a:endParaRPr lang="en-US" sz="1600"/>
        </a:p>
      </dgm:t>
    </dgm:pt>
    <dgm:pt modelId="{C67E4A6F-F339-43DC-9A77-D184F8B94B38}">
      <dgm:prSet custT="1"/>
      <dgm:spPr/>
      <dgm:t>
        <a:bodyPr/>
        <a:lstStyle/>
        <a:p>
          <a:pPr rtl="1"/>
          <a:r>
            <a:rPr lang="ar-BH" sz="1600">
              <a:latin typeface="Alexandria Medium" pitchFamily="2" charset="-78"/>
              <a:cs typeface="Alexandria Medium" pitchFamily="2" charset="-78"/>
            </a:rPr>
            <a:t>أنواع المحتوى التسويقي الرقمي (الموضوعي – المستدام – سريع الزوال) </a:t>
          </a:r>
          <a:endParaRPr lang="en-US" sz="1600">
            <a:latin typeface="Alexandria Medium" pitchFamily="2" charset="-78"/>
            <a:cs typeface="Alexandria Medium" pitchFamily="2" charset="-78"/>
          </a:endParaRPr>
        </a:p>
      </dgm:t>
    </dgm:pt>
    <dgm:pt modelId="{B6C2B8D6-F480-4C09-A11D-B315FE84AEC4}" type="parTrans" cxnId="{63050DC5-1121-471B-8D4E-E87668EB0F11}">
      <dgm:prSet/>
      <dgm:spPr/>
      <dgm:t>
        <a:bodyPr/>
        <a:lstStyle/>
        <a:p>
          <a:pPr rtl="1"/>
          <a:endParaRPr lang="en-US" sz="1600"/>
        </a:p>
      </dgm:t>
    </dgm:pt>
    <dgm:pt modelId="{66F0EC83-5112-47BF-B8B5-8D96BF73519E}" type="sibTrans" cxnId="{63050DC5-1121-471B-8D4E-E87668EB0F11}">
      <dgm:prSet/>
      <dgm:spPr/>
      <dgm:t>
        <a:bodyPr/>
        <a:lstStyle/>
        <a:p>
          <a:pPr rtl="1"/>
          <a:endParaRPr lang="en-US" sz="1600"/>
        </a:p>
      </dgm:t>
    </dgm:pt>
    <dgm:pt modelId="{7AEF4207-AB97-46EE-B875-6F952E3314E0}">
      <dgm:prSet custT="1"/>
      <dgm:spPr/>
      <dgm:t>
        <a:bodyPr/>
        <a:lstStyle/>
        <a:p>
          <a:pPr rtl="1"/>
          <a:r>
            <a:rPr lang="ar-BH" sz="1600">
              <a:latin typeface="Alexandria Medium" pitchFamily="2" charset="-78"/>
              <a:cs typeface="Alexandria Medium" pitchFamily="2" charset="-78"/>
            </a:rPr>
            <a:t>قوالب المحتوى التسويقي الرقمي.</a:t>
          </a:r>
          <a:endParaRPr lang="en-US" sz="1600">
            <a:latin typeface="Alexandria Medium" pitchFamily="2" charset="-78"/>
            <a:cs typeface="Alexandria Medium" pitchFamily="2" charset="-78"/>
          </a:endParaRPr>
        </a:p>
      </dgm:t>
    </dgm:pt>
    <dgm:pt modelId="{B07B7694-D96D-46DF-9C31-FC58068756A9}" type="parTrans" cxnId="{99FCD2CD-557E-49D9-B39B-B1A310CD6DFC}">
      <dgm:prSet/>
      <dgm:spPr/>
      <dgm:t>
        <a:bodyPr/>
        <a:lstStyle/>
        <a:p>
          <a:pPr rtl="1"/>
          <a:endParaRPr lang="en-US" sz="1600"/>
        </a:p>
      </dgm:t>
    </dgm:pt>
    <dgm:pt modelId="{AF002F20-EABB-4AEC-BD92-008D2F0B9353}" type="sibTrans" cxnId="{99FCD2CD-557E-49D9-B39B-B1A310CD6DFC}">
      <dgm:prSet/>
      <dgm:spPr/>
      <dgm:t>
        <a:bodyPr/>
        <a:lstStyle/>
        <a:p>
          <a:pPr rtl="1"/>
          <a:endParaRPr lang="en-US" sz="1600"/>
        </a:p>
      </dgm:t>
    </dgm:pt>
    <dgm:pt modelId="{00AF3BD8-210C-423B-9847-0DDCC86F51C5}">
      <dgm:prSet custT="1"/>
      <dgm:spPr/>
      <dgm:t>
        <a:bodyPr/>
        <a:lstStyle/>
        <a:p>
          <a:pPr rtl="1"/>
          <a:r>
            <a:rPr lang="ar-BH" sz="1600">
              <a:latin typeface="Alexandria Medium" pitchFamily="2" charset="-78"/>
              <a:cs typeface="Alexandria Medium" pitchFamily="2" charset="-78"/>
            </a:rPr>
            <a:t>وسائل تسويق المحتوى الرقمي.</a:t>
          </a:r>
          <a:endParaRPr lang="en-US" sz="1600">
            <a:latin typeface="Alexandria Medium" pitchFamily="2" charset="-78"/>
            <a:cs typeface="Alexandria Medium" pitchFamily="2" charset="-78"/>
          </a:endParaRPr>
        </a:p>
      </dgm:t>
    </dgm:pt>
    <dgm:pt modelId="{CC614CF0-FA2D-4E12-B89A-A945B9EEDE63}" type="parTrans" cxnId="{970AAC24-1C37-4D68-8DDE-DD851587CC45}">
      <dgm:prSet/>
      <dgm:spPr/>
      <dgm:t>
        <a:bodyPr/>
        <a:lstStyle/>
        <a:p>
          <a:pPr rtl="1"/>
          <a:endParaRPr lang="en-US" sz="1600"/>
        </a:p>
      </dgm:t>
    </dgm:pt>
    <dgm:pt modelId="{21D44EAF-1836-44CE-AD41-A11D46817BF4}" type="sibTrans" cxnId="{970AAC24-1C37-4D68-8DDE-DD851587CC45}">
      <dgm:prSet/>
      <dgm:spPr/>
      <dgm:t>
        <a:bodyPr/>
        <a:lstStyle/>
        <a:p>
          <a:pPr rtl="1"/>
          <a:endParaRPr lang="en-US" sz="1600"/>
        </a:p>
      </dgm:t>
    </dgm:pt>
    <dgm:pt modelId="{D9264816-3DEE-4B54-954B-44E82D539425}" type="pres">
      <dgm:prSet presAssocID="{0CA42C7C-2B7D-4CB7-9BA5-FD23D73572AB}" presName="linear" presStyleCnt="0">
        <dgm:presLayoutVars>
          <dgm:animLvl val="lvl"/>
          <dgm:resizeHandles val="exact"/>
        </dgm:presLayoutVars>
      </dgm:prSet>
      <dgm:spPr/>
    </dgm:pt>
    <dgm:pt modelId="{9767AA53-F587-4A87-876B-6D6BA01E4B08}" type="pres">
      <dgm:prSet presAssocID="{AEDC1B82-218B-4F1A-857C-EFDB1A0DD0B4}" presName="parentText" presStyleLbl="node1" presStyleIdx="0" presStyleCnt="5">
        <dgm:presLayoutVars>
          <dgm:chMax val="0"/>
          <dgm:bulletEnabled val="1"/>
        </dgm:presLayoutVars>
      </dgm:prSet>
      <dgm:spPr/>
    </dgm:pt>
    <dgm:pt modelId="{0BE0C547-10E5-41FD-8F0D-E273D65B8E6F}" type="pres">
      <dgm:prSet presAssocID="{608B92D8-994B-49AB-84B2-6A18CD68A1A5}" presName="spacer" presStyleCnt="0"/>
      <dgm:spPr/>
    </dgm:pt>
    <dgm:pt modelId="{DBA06B27-B941-4DFA-9965-1BE0784B3538}" type="pres">
      <dgm:prSet presAssocID="{D138D764-CC25-45B1-BE5E-E349A5068A8B}" presName="parentText" presStyleLbl="node1" presStyleIdx="1" presStyleCnt="5">
        <dgm:presLayoutVars>
          <dgm:chMax val="0"/>
          <dgm:bulletEnabled val="1"/>
        </dgm:presLayoutVars>
      </dgm:prSet>
      <dgm:spPr/>
    </dgm:pt>
    <dgm:pt modelId="{304CF3CF-B067-45B9-A6EB-B2D2B68A71A8}" type="pres">
      <dgm:prSet presAssocID="{101846A6-EE64-417E-9E06-A623A749FCDF}" presName="spacer" presStyleCnt="0"/>
      <dgm:spPr/>
    </dgm:pt>
    <dgm:pt modelId="{E96E7C8C-7AC0-4A68-9949-E7600CE4C219}" type="pres">
      <dgm:prSet presAssocID="{C67E4A6F-F339-43DC-9A77-D184F8B94B38}" presName="parentText" presStyleLbl="node1" presStyleIdx="2" presStyleCnt="5">
        <dgm:presLayoutVars>
          <dgm:chMax val="0"/>
          <dgm:bulletEnabled val="1"/>
        </dgm:presLayoutVars>
      </dgm:prSet>
      <dgm:spPr/>
    </dgm:pt>
    <dgm:pt modelId="{71C3F521-50EF-4C78-A408-5293D2CB7E56}" type="pres">
      <dgm:prSet presAssocID="{66F0EC83-5112-47BF-B8B5-8D96BF73519E}" presName="spacer" presStyleCnt="0"/>
      <dgm:spPr/>
    </dgm:pt>
    <dgm:pt modelId="{21A895FE-3002-471E-9622-F79486058E7E}" type="pres">
      <dgm:prSet presAssocID="{7AEF4207-AB97-46EE-B875-6F952E3314E0}" presName="parentText" presStyleLbl="node1" presStyleIdx="3" presStyleCnt="5">
        <dgm:presLayoutVars>
          <dgm:chMax val="0"/>
          <dgm:bulletEnabled val="1"/>
        </dgm:presLayoutVars>
      </dgm:prSet>
      <dgm:spPr/>
    </dgm:pt>
    <dgm:pt modelId="{4AF574F0-CDD7-4F34-B8A1-616C2CF91FF3}" type="pres">
      <dgm:prSet presAssocID="{AF002F20-EABB-4AEC-BD92-008D2F0B9353}" presName="spacer" presStyleCnt="0"/>
      <dgm:spPr/>
    </dgm:pt>
    <dgm:pt modelId="{06F4D456-F3DF-428B-94AA-39E7E3DE8776}" type="pres">
      <dgm:prSet presAssocID="{00AF3BD8-210C-423B-9847-0DDCC86F51C5}" presName="parentText" presStyleLbl="node1" presStyleIdx="4" presStyleCnt="5">
        <dgm:presLayoutVars>
          <dgm:chMax val="0"/>
          <dgm:bulletEnabled val="1"/>
        </dgm:presLayoutVars>
      </dgm:prSet>
      <dgm:spPr/>
    </dgm:pt>
  </dgm:ptLst>
  <dgm:cxnLst>
    <dgm:cxn modelId="{11CAA80B-65D0-4339-A5DE-295A93A91D3B}" type="presOf" srcId="{AEDC1B82-218B-4F1A-857C-EFDB1A0DD0B4}" destId="{9767AA53-F587-4A87-876B-6D6BA01E4B08}" srcOrd="0" destOrd="0" presId="urn:microsoft.com/office/officeart/2005/8/layout/vList2"/>
    <dgm:cxn modelId="{970AAC24-1C37-4D68-8DDE-DD851587CC45}" srcId="{0CA42C7C-2B7D-4CB7-9BA5-FD23D73572AB}" destId="{00AF3BD8-210C-423B-9847-0DDCC86F51C5}" srcOrd="4" destOrd="0" parTransId="{CC614CF0-FA2D-4E12-B89A-A945B9EEDE63}" sibTransId="{21D44EAF-1836-44CE-AD41-A11D46817BF4}"/>
    <dgm:cxn modelId="{58A8C85C-E4D0-4400-80BF-D96DC874B3A0}" type="presOf" srcId="{C67E4A6F-F339-43DC-9A77-D184F8B94B38}" destId="{E96E7C8C-7AC0-4A68-9949-E7600CE4C219}" srcOrd="0" destOrd="0" presId="urn:microsoft.com/office/officeart/2005/8/layout/vList2"/>
    <dgm:cxn modelId="{2545B973-4FCB-4237-8BD0-EECE4414C2E3}" type="presOf" srcId="{7AEF4207-AB97-46EE-B875-6F952E3314E0}" destId="{21A895FE-3002-471E-9622-F79486058E7E}" srcOrd="0" destOrd="0" presId="urn:microsoft.com/office/officeart/2005/8/layout/vList2"/>
    <dgm:cxn modelId="{21B992AA-521D-4720-B1E7-979A71997E75}" type="presOf" srcId="{00AF3BD8-210C-423B-9847-0DDCC86F51C5}" destId="{06F4D456-F3DF-428B-94AA-39E7E3DE8776}" srcOrd="0" destOrd="0" presId="urn:microsoft.com/office/officeart/2005/8/layout/vList2"/>
    <dgm:cxn modelId="{31D889BA-1C00-48C7-AB4A-4A89161100D7}" type="presOf" srcId="{0CA42C7C-2B7D-4CB7-9BA5-FD23D73572AB}" destId="{D9264816-3DEE-4B54-954B-44E82D539425}" srcOrd="0" destOrd="0" presId="urn:microsoft.com/office/officeart/2005/8/layout/vList2"/>
    <dgm:cxn modelId="{63050DC5-1121-471B-8D4E-E87668EB0F11}" srcId="{0CA42C7C-2B7D-4CB7-9BA5-FD23D73572AB}" destId="{C67E4A6F-F339-43DC-9A77-D184F8B94B38}" srcOrd="2" destOrd="0" parTransId="{B6C2B8D6-F480-4C09-A11D-B315FE84AEC4}" sibTransId="{66F0EC83-5112-47BF-B8B5-8D96BF73519E}"/>
    <dgm:cxn modelId="{46BAC4C8-BE9C-477B-A374-DB980998C5D9}" srcId="{0CA42C7C-2B7D-4CB7-9BA5-FD23D73572AB}" destId="{AEDC1B82-218B-4F1A-857C-EFDB1A0DD0B4}" srcOrd="0" destOrd="0" parTransId="{D6C6C664-4FCE-4E65-AF73-4128329042DE}" sibTransId="{608B92D8-994B-49AB-84B2-6A18CD68A1A5}"/>
    <dgm:cxn modelId="{E146E0C8-0E2C-42B4-AF26-7331AA837B43}" type="presOf" srcId="{D138D764-CC25-45B1-BE5E-E349A5068A8B}" destId="{DBA06B27-B941-4DFA-9965-1BE0784B3538}" srcOrd="0" destOrd="0" presId="urn:microsoft.com/office/officeart/2005/8/layout/vList2"/>
    <dgm:cxn modelId="{99FCD2CD-557E-49D9-B39B-B1A310CD6DFC}" srcId="{0CA42C7C-2B7D-4CB7-9BA5-FD23D73572AB}" destId="{7AEF4207-AB97-46EE-B875-6F952E3314E0}" srcOrd="3" destOrd="0" parTransId="{B07B7694-D96D-46DF-9C31-FC58068756A9}" sibTransId="{AF002F20-EABB-4AEC-BD92-008D2F0B9353}"/>
    <dgm:cxn modelId="{790596D0-CA00-4D8A-AC94-ED41953CD002}" srcId="{0CA42C7C-2B7D-4CB7-9BA5-FD23D73572AB}" destId="{D138D764-CC25-45B1-BE5E-E349A5068A8B}" srcOrd="1" destOrd="0" parTransId="{15B3DA68-8785-42A4-9F2A-6343915A6F2C}" sibTransId="{101846A6-EE64-417E-9E06-A623A749FCDF}"/>
    <dgm:cxn modelId="{7FEC76F5-ACB7-41AD-89F8-B5EC76690FF0}" type="presParOf" srcId="{D9264816-3DEE-4B54-954B-44E82D539425}" destId="{9767AA53-F587-4A87-876B-6D6BA01E4B08}" srcOrd="0" destOrd="0" presId="urn:microsoft.com/office/officeart/2005/8/layout/vList2"/>
    <dgm:cxn modelId="{C7814668-197C-4E65-ABB4-36097E5A9594}" type="presParOf" srcId="{D9264816-3DEE-4B54-954B-44E82D539425}" destId="{0BE0C547-10E5-41FD-8F0D-E273D65B8E6F}" srcOrd="1" destOrd="0" presId="urn:microsoft.com/office/officeart/2005/8/layout/vList2"/>
    <dgm:cxn modelId="{D58FF3CB-D088-44F3-B4F8-F2486EC6911F}" type="presParOf" srcId="{D9264816-3DEE-4B54-954B-44E82D539425}" destId="{DBA06B27-B941-4DFA-9965-1BE0784B3538}" srcOrd="2" destOrd="0" presId="urn:microsoft.com/office/officeart/2005/8/layout/vList2"/>
    <dgm:cxn modelId="{EEC9673F-CD9D-4C23-90EF-909635B32F55}" type="presParOf" srcId="{D9264816-3DEE-4B54-954B-44E82D539425}" destId="{304CF3CF-B067-45B9-A6EB-B2D2B68A71A8}" srcOrd="3" destOrd="0" presId="urn:microsoft.com/office/officeart/2005/8/layout/vList2"/>
    <dgm:cxn modelId="{CEFA4DDD-8C9D-480D-8A9B-91DD940CC5E0}" type="presParOf" srcId="{D9264816-3DEE-4B54-954B-44E82D539425}" destId="{E96E7C8C-7AC0-4A68-9949-E7600CE4C219}" srcOrd="4" destOrd="0" presId="urn:microsoft.com/office/officeart/2005/8/layout/vList2"/>
    <dgm:cxn modelId="{9820AFDF-D066-4A03-B31E-DB8A9F76AFA1}" type="presParOf" srcId="{D9264816-3DEE-4B54-954B-44E82D539425}" destId="{71C3F521-50EF-4C78-A408-5293D2CB7E56}" srcOrd="5" destOrd="0" presId="urn:microsoft.com/office/officeart/2005/8/layout/vList2"/>
    <dgm:cxn modelId="{54B13A97-C0B1-4E10-A602-2D268913CAD1}" type="presParOf" srcId="{D9264816-3DEE-4B54-954B-44E82D539425}" destId="{21A895FE-3002-471E-9622-F79486058E7E}" srcOrd="6" destOrd="0" presId="urn:microsoft.com/office/officeart/2005/8/layout/vList2"/>
    <dgm:cxn modelId="{F9498066-3EC4-4E3E-91EB-30E8C71B86B8}" type="presParOf" srcId="{D9264816-3DEE-4B54-954B-44E82D539425}" destId="{4AF574F0-CDD7-4F34-B8A1-616C2CF91FF3}" srcOrd="7" destOrd="0" presId="urn:microsoft.com/office/officeart/2005/8/layout/vList2"/>
    <dgm:cxn modelId="{56262920-0D85-475D-AACF-B00587ECBAF8}" type="presParOf" srcId="{D9264816-3DEE-4B54-954B-44E82D539425}" destId="{06F4D456-F3DF-428B-94AA-39E7E3DE8776}"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343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dirty="0">
              <a:latin typeface="Alexandria Medium" pitchFamily="2" charset="-78"/>
              <a:cs typeface="Alexandria Medium" pitchFamily="2" charset="-78"/>
            </a:rPr>
            <a:t>ماهية التسويق بالمحتوى الرقمي وأهدافه وعناصره.</a:t>
          </a:r>
          <a:endParaRPr lang="en-US" sz="1600" kern="1200" dirty="0">
            <a:latin typeface="Alexandria Medium" pitchFamily="2" charset="-78"/>
            <a:cs typeface="Alexandria Medium" pitchFamily="2" charset="-78"/>
          </a:endParaRPr>
        </a:p>
      </dsp:txBody>
      <dsp:txXfrm>
        <a:off x="35640" y="69991"/>
        <a:ext cx="7433106" cy="658800"/>
      </dsp:txXfrm>
    </dsp:sp>
    <dsp:sp modelId="{DBA06B27-B941-4DFA-9965-1BE0784B3538}">
      <dsp:nvSpPr>
        <dsp:cNvPr id="0" name=""/>
        <dsp:cNvSpPr/>
      </dsp:nvSpPr>
      <dsp:spPr>
        <a:xfrm>
          <a:off x="0" y="8767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مزايا تسويق المحتوى الرقمي.</a:t>
          </a:r>
          <a:endParaRPr lang="en-US" sz="1600" kern="1200">
            <a:latin typeface="Alexandria Medium" pitchFamily="2" charset="-78"/>
            <a:cs typeface="Alexandria Medium" pitchFamily="2" charset="-78"/>
          </a:endParaRPr>
        </a:p>
      </dsp:txBody>
      <dsp:txXfrm>
        <a:off x="35640" y="912391"/>
        <a:ext cx="7433106" cy="658800"/>
      </dsp:txXfrm>
    </dsp:sp>
    <dsp:sp modelId="{E96E7C8C-7AC0-4A68-9949-E7600CE4C219}">
      <dsp:nvSpPr>
        <dsp:cNvPr id="0" name=""/>
        <dsp:cNvSpPr/>
      </dsp:nvSpPr>
      <dsp:spPr>
        <a:xfrm>
          <a:off x="0" y="17191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أنواع المحتوى التسويقي الرقمي (الموضوعي – المستدام – سريع الزوال) </a:t>
          </a:r>
          <a:endParaRPr lang="en-US" sz="1600" kern="1200">
            <a:latin typeface="Alexandria Medium" pitchFamily="2" charset="-78"/>
            <a:cs typeface="Alexandria Medium" pitchFamily="2" charset="-78"/>
          </a:endParaRPr>
        </a:p>
      </dsp:txBody>
      <dsp:txXfrm>
        <a:off x="35640" y="1754791"/>
        <a:ext cx="7433106" cy="658800"/>
      </dsp:txXfrm>
    </dsp:sp>
    <dsp:sp modelId="{21A895FE-3002-471E-9622-F79486058E7E}">
      <dsp:nvSpPr>
        <dsp:cNvPr id="0" name=""/>
        <dsp:cNvSpPr/>
      </dsp:nvSpPr>
      <dsp:spPr>
        <a:xfrm>
          <a:off x="0" y="25615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قوالب المحتوى التسويقي الرقمي.</a:t>
          </a:r>
          <a:endParaRPr lang="en-US" sz="1600" kern="1200">
            <a:latin typeface="Alexandria Medium" pitchFamily="2" charset="-78"/>
            <a:cs typeface="Alexandria Medium" pitchFamily="2" charset="-78"/>
          </a:endParaRPr>
        </a:p>
      </dsp:txBody>
      <dsp:txXfrm>
        <a:off x="35640" y="2597191"/>
        <a:ext cx="7433106" cy="658800"/>
      </dsp:txXfrm>
    </dsp:sp>
    <dsp:sp modelId="{06F4D456-F3DF-428B-94AA-39E7E3DE8776}">
      <dsp:nvSpPr>
        <dsp:cNvPr id="0" name=""/>
        <dsp:cNvSpPr/>
      </dsp:nvSpPr>
      <dsp:spPr>
        <a:xfrm>
          <a:off x="0" y="3403951"/>
          <a:ext cx="7504386" cy="730080"/>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وسائل تسويق المحتوى الرقمي.</a:t>
          </a:r>
          <a:endParaRPr lang="en-US" sz="1600" kern="1200">
            <a:latin typeface="Alexandria Medium" pitchFamily="2" charset="-78"/>
            <a:cs typeface="Alexandria Medium" pitchFamily="2" charset="-78"/>
          </a:endParaRPr>
        </a:p>
      </dsp:txBody>
      <dsp:txXfrm>
        <a:off x="35640" y="3439591"/>
        <a:ext cx="7433106" cy="658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92015A-A5C0-444B-BDDC-7128E02BD679}">
      <dsp:nvSpPr>
        <dsp:cNvPr id="0" name=""/>
        <dsp:cNvSpPr/>
      </dsp:nvSpPr>
      <dsp:spPr>
        <a:xfrm>
          <a:off x="0" y="2400"/>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65BEB245-CD91-477A-AD9B-8FF0B583D715}">
      <dsp:nvSpPr>
        <dsp:cNvPr id="0" name=""/>
        <dsp:cNvSpPr/>
      </dsp:nvSpPr>
      <dsp:spPr>
        <a:xfrm>
          <a:off x="0" y="2400"/>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زيادة الوعي بعلامتك التجارية، وتعزيز الفهم حول طبيعة نشاطك التجاري.</a:t>
          </a:r>
          <a:endParaRPr lang="en-US" sz="1600" kern="1200" dirty="0">
            <a:latin typeface="Alexandria Medium" pitchFamily="2" charset="-78"/>
            <a:cs typeface="Alexandria Medium" pitchFamily="2" charset="-78"/>
          </a:endParaRPr>
        </a:p>
        <a:p>
          <a:pPr marL="0" lvl="0" indent="0" algn="r" defTabSz="711200" rtl="1">
            <a:lnSpc>
              <a:spcPct val="90000"/>
            </a:lnSpc>
            <a:spcBef>
              <a:spcPct val="0"/>
            </a:spcBef>
            <a:spcAft>
              <a:spcPct val="35000"/>
            </a:spcAft>
            <a:buNone/>
          </a:pPr>
          <a:r>
            <a:rPr lang="en-US" sz="1600" kern="1200" dirty="0">
              <a:latin typeface="Alexandria Medium" pitchFamily="2" charset="-78"/>
              <a:cs typeface="Alexandria Medium" pitchFamily="2" charset="-78"/>
            </a:rPr>
            <a:t>Grow awareness</a:t>
          </a:r>
          <a:endParaRPr lang="ar-EG" sz="1600" kern="1200" dirty="0">
            <a:latin typeface="Alexandria Medium" pitchFamily="2" charset="-78"/>
            <a:cs typeface="Alexandria Medium" pitchFamily="2" charset="-78"/>
          </a:endParaRPr>
        </a:p>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زيادة معدل التفاعل والمشاركة مع المحتوى.</a:t>
          </a:r>
          <a:endParaRPr lang="en-US" sz="1600" kern="1200" dirty="0">
            <a:latin typeface="Alexandria Medium" pitchFamily="2" charset="-78"/>
            <a:cs typeface="Alexandria Medium" pitchFamily="2" charset="-78"/>
          </a:endParaRPr>
        </a:p>
      </dsp:txBody>
      <dsp:txXfrm>
        <a:off x="0" y="2400"/>
        <a:ext cx="5896303" cy="818586"/>
      </dsp:txXfrm>
    </dsp:sp>
    <dsp:sp modelId="{16162BF7-4D1D-4FD4-B45A-20520B572791}">
      <dsp:nvSpPr>
        <dsp:cNvPr id="0" name=""/>
        <dsp:cNvSpPr/>
      </dsp:nvSpPr>
      <dsp:spPr>
        <a:xfrm>
          <a:off x="0" y="820987"/>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BDCE872F-6DFC-4094-8DFA-F334F4600BAA}">
      <dsp:nvSpPr>
        <dsp:cNvPr id="0" name=""/>
        <dsp:cNvSpPr/>
      </dsp:nvSpPr>
      <dsp:spPr>
        <a:xfrm>
          <a:off x="0" y="820987"/>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endParaRPr lang="en-US" sz="1600" kern="1200" dirty="0">
            <a:latin typeface="Alexandria Medium" pitchFamily="2" charset="-78"/>
            <a:cs typeface="Alexandria Medium" pitchFamily="2" charset="-78"/>
          </a:endParaRPr>
        </a:p>
      </dsp:txBody>
      <dsp:txXfrm>
        <a:off x="0" y="820987"/>
        <a:ext cx="5896303" cy="818586"/>
      </dsp:txXfrm>
    </dsp:sp>
    <dsp:sp modelId="{B48CEB2F-784E-4F43-9D31-ADF8199DC2F8}">
      <dsp:nvSpPr>
        <dsp:cNvPr id="0" name=""/>
        <dsp:cNvSpPr/>
      </dsp:nvSpPr>
      <dsp:spPr>
        <a:xfrm>
          <a:off x="0" y="1639574"/>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8736A5EA-6688-485D-82F8-5B4CB002E0AE}">
      <dsp:nvSpPr>
        <dsp:cNvPr id="0" name=""/>
        <dsp:cNvSpPr/>
      </dsp:nvSpPr>
      <dsp:spPr>
        <a:xfrm>
          <a:off x="0" y="1639574"/>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تجنيد المدافعين عن علامتك التجارية.</a:t>
          </a:r>
          <a:endParaRPr lang="en-US" sz="1600" kern="1200" dirty="0">
            <a:latin typeface="Alexandria Medium" pitchFamily="2" charset="-78"/>
            <a:cs typeface="Alexandria Medium" pitchFamily="2" charset="-78"/>
          </a:endParaRPr>
        </a:p>
        <a:p>
          <a:pPr marL="0" lvl="0" indent="0" algn="r" defTabSz="711200" rtl="1">
            <a:lnSpc>
              <a:spcPct val="90000"/>
            </a:lnSpc>
            <a:spcBef>
              <a:spcPct val="0"/>
            </a:spcBef>
            <a:spcAft>
              <a:spcPct val="35000"/>
            </a:spcAft>
            <a:buNone/>
          </a:pPr>
          <a:r>
            <a:rPr lang="en-US" sz="1600" kern="1200" dirty="0">
              <a:latin typeface="Alexandria Medium" pitchFamily="2" charset="-78"/>
              <a:cs typeface="Alexandria Medium" pitchFamily="2" charset="-78"/>
            </a:rPr>
            <a:t>Recruit advocates</a:t>
          </a:r>
          <a:r>
            <a:rPr lang="ar-EG" sz="1600" kern="1200" dirty="0">
              <a:latin typeface="Alexandria Medium" pitchFamily="2" charset="-78"/>
              <a:cs typeface="Alexandria Medium" pitchFamily="2" charset="-78"/>
            </a:rPr>
            <a:t> </a:t>
          </a:r>
          <a:endParaRPr lang="en-US" sz="1600" kern="1200" dirty="0">
            <a:latin typeface="Alexandria Medium" pitchFamily="2" charset="-78"/>
            <a:cs typeface="Alexandria Medium" pitchFamily="2" charset="-78"/>
          </a:endParaRPr>
        </a:p>
      </dsp:txBody>
      <dsp:txXfrm>
        <a:off x="0" y="1639574"/>
        <a:ext cx="5896303" cy="818586"/>
      </dsp:txXfrm>
    </dsp:sp>
    <dsp:sp modelId="{6FA865C3-2D9B-4C91-BED2-ADE5FCBA65F6}">
      <dsp:nvSpPr>
        <dsp:cNvPr id="0" name=""/>
        <dsp:cNvSpPr/>
      </dsp:nvSpPr>
      <dsp:spPr>
        <a:xfrm>
          <a:off x="0" y="2458160"/>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911EE7E4-82CA-4AA7-9577-7167734D5FE8}">
      <dsp:nvSpPr>
        <dsp:cNvPr id="0" name=""/>
        <dsp:cNvSpPr/>
      </dsp:nvSpPr>
      <dsp:spPr>
        <a:xfrm>
          <a:off x="0" y="2458161"/>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زيادة وتحسين معدلات ظهورك على محركات البحث</a:t>
          </a:r>
          <a:r>
            <a:rPr lang="en-US" sz="1600" kern="1200">
              <a:latin typeface="Alexandria Medium" pitchFamily="2" charset="-78"/>
              <a:cs typeface="Alexandria Medium" pitchFamily="2" charset="-78"/>
            </a:rPr>
            <a:t>SEO. </a:t>
          </a:r>
        </a:p>
      </dsp:txBody>
      <dsp:txXfrm>
        <a:off x="0" y="2458161"/>
        <a:ext cx="5896303" cy="818586"/>
      </dsp:txXfrm>
    </dsp:sp>
    <dsp:sp modelId="{763D3B36-DFAA-4041-A945-E6B6B0DA3956}">
      <dsp:nvSpPr>
        <dsp:cNvPr id="0" name=""/>
        <dsp:cNvSpPr/>
      </dsp:nvSpPr>
      <dsp:spPr>
        <a:xfrm>
          <a:off x="0" y="3276747"/>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58D67433-C56A-441F-9E5A-712D5168CD82}">
      <dsp:nvSpPr>
        <dsp:cNvPr id="0" name=""/>
        <dsp:cNvSpPr/>
      </dsp:nvSpPr>
      <dsp:spPr>
        <a:xfrm>
          <a:off x="0" y="3276747"/>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a:latin typeface="Alexandria Medium" pitchFamily="2" charset="-78"/>
              <a:cs typeface="Alexandria Medium" pitchFamily="2" charset="-78"/>
            </a:rPr>
            <a:t>توليد عملاء محتملين جدد والحفاظ على العملاء الحاليين.</a:t>
          </a:r>
          <a:endParaRPr lang="en-US" sz="1600" kern="1200">
            <a:latin typeface="Alexandria Medium" pitchFamily="2" charset="-78"/>
            <a:cs typeface="Alexandria Medium" pitchFamily="2" charset="-78"/>
          </a:endParaRPr>
        </a:p>
      </dsp:txBody>
      <dsp:txXfrm>
        <a:off x="0" y="3276747"/>
        <a:ext cx="5896303" cy="818586"/>
      </dsp:txXfrm>
    </dsp:sp>
    <dsp:sp modelId="{D904321C-70C3-4061-87A0-5D1FD5013163}">
      <dsp:nvSpPr>
        <dsp:cNvPr id="0" name=""/>
        <dsp:cNvSpPr/>
      </dsp:nvSpPr>
      <dsp:spPr>
        <a:xfrm>
          <a:off x="0" y="4095334"/>
          <a:ext cx="5896303" cy="0"/>
        </a:xfrm>
        <a:prstGeom prst="lin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w="6350" cap="flat" cmpd="sng" algn="ctr">
          <a:solidFill>
            <a:schemeClr val="accent1">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sp>
    <dsp:sp modelId="{A7B17AE1-8E2B-40A6-A79F-5F7236B4A76A}">
      <dsp:nvSpPr>
        <dsp:cNvPr id="0" name=""/>
        <dsp:cNvSpPr/>
      </dsp:nvSpPr>
      <dsp:spPr>
        <a:xfrm>
          <a:off x="0" y="4095334"/>
          <a:ext cx="5896303" cy="8185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r" defTabSz="711200" rtl="1">
            <a:lnSpc>
              <a:spcPct val="90000"/>
            </a:lnSpc>
            <a:spcBef>
              <a:spcPct val="0"/>
            </a:spcBef>
            <a:spcAft>
              <a:spcPct val="35000"/>
            </a:spcAft>
            <a:buNone/>
          </a:pPr>
          <a:r>
            <a:rPr lang="ar-EG" sz="1600" kern="1200" dirty="0">
              <a:latin typeface="Alexandria Medium" pitchFamily="2" charset="-78"/>
              <a:cs typeface="Alexandria Medium" pitchFamily="2" charset="-78"/>
            </a:rPr>
            <a:t>رفع فرص المبيعات ومعدلات تحويل العملاء. </a:t>
          </a:r>
          <a:endParaRPr lang="en-US" sz="1600" kern="1200" dirty="0">
            <a:latin typeface="Alexandria Medium" pitchFamily="2" charset="-78"/>
            <a:cs typeface="Alexandria Medium" pitchFamily="2" charset="-78"/>
          </a:endParaRPr>
        </a:p>
      </dsp:txBody>
      <dsp:txXfrm>
        <a:off x="0" y="4095334"/>
        <a:ext cx="5896303" cy="81858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7AA53-F587-4A87-876B-6D6BA01E4B08}">
      <dsp:nvSpPr>
        <dsp:cNvPr id="0" name=""/>
        <dsp:cNvSpPr/>
      </dsp:nvSpPr>
      <dsp:spPr>
        <a:xfrm>
          <a:off x="0" y="207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dirty="0">
              <a:latin typeface="Alexandria Medium" pitchFamily="2" charset="-78"/>
              <a:cs typeface="Alexandria Medium" pitchFamily="2" charset="-78"/>
            </a:rPr>
            <a:t>ماهية التسويق بالمحتوى الرقمي وأهدافه وعناصره.</a:t>
          </a:r>
          <a:endParaRPr lang="en-US" sz="1600" kern="1200" dirty="0">
            <a:latin typeface="Alexandria Medium" pitchFamily="2" charset="-78"/>
            <a:cs typeface="Alexandria Medium" pitchFamily="2" charset="-78"/>
          </a:endParaRPr>
        </a:p>
      </dsp:txBody>
      <dsp:txXfrm>
        <a:off x="37467" y="58176"/>
        <a:ext cx="10440666" cy="692586"/>
      </dsp:txXfrm>
    </dsp:sp>
    <dsp:sp modelId="{DBA06B27-B941-4DFA-9965-1BE0784B3538}">
      <dsp:nvSpPr>
        <dsp:cNvPr id="0" name=""/>
        <dsp:cNvSpPr/>
      </dsp:nvSpPr>
      <dsp:spPr>
        <a:xfrm>
          <a:off x="0" y="9063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مزايا تسويق المحتوى الرقمي.</a:t>
          </a:r>
          <a:endParaRPr lang="en-US" sz="1600" kern="1200">
            <a:latin typeface="Alexandria Medium" pitchFamily="2" charset="-78"/>
            <a:cs typeface="Alexandria Medium" pitchFamily="2" charset="-78"/>
          </a:endParaRPr>
        </a:p>
      </dsp:txBody>
      <dsp:txXfrm>
        <a:off x="37467" y="943776"/>
        <a:ext cx="10440666" cy="692586"/>
      </dsp:txXfrm>
    </dsp:sp>
    <dsp:sp modelId="{E96E7C8C-7AC0-4A68-9949-E7600CE4C219}">
      <dsp:nvSpPr>
        <dsp:cNvPr id="0" name=""/>
        <dsp:cNvSpPr/>
      </dsp:nvSpPr>
      <dsp:spPr>
        <a:xfrm>
          <a:off x="0" y="17919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أنواع المحتوى التسويقي الرقمي (الموضوعي – المستدام – سريع الزوال) </a:t>
          </a:r>
          <a:endParaRPr lang="en-US" sz="1600" kern="1200">
            <a:latin typeface="Alexandria Medium" pitchFamily="2" charset="-78"/>
            <a:cs typeface="Alexandria Medium" pitchFamily="2" charset="-78"/>
          </a:endParaRPr>
        </a:p>
      </dsp:txBody>
      <dsp:txXfrm>
        <a:off x="37467" y="1829376"/>
        <a:ext cx="10440666" cy="692586"/>
      </dsp:txXfrm>
    </dsp:sp>
    <dsp:sp modelId="{21A895FE-3002-471E-9622-F79486058E7E}">
      <dsp:nvSpPr>
        <dsp:cNvPr id="0" name=""/>
        <dsp:cNvSpPr/>
      </dsp:nvSpPr>
      <dsp:spPr>
        <a:xfrm>
          <a:off x="0" y="26775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قوالب المحتوى التسويقي الرقمي.</a:t>
          </a:r>
          <a:endParaRPr lang="en-US" sz="1600" kern="1200">
            <a:latin typeface="Alexandria Medium" pitchFamily="2" charset="-78"/>
            <a:cs typeface="Alexandria Medium" pitchFamily="2" charset="-78"/>
          </a:endParaRPr>
        </a:p>
      </dsp:txBody>
      <dsp:txXfrm>
        <a:off x="37467" y="2714976"/>
        <a:ext cx="10440666" cy="692586"/>
      </dsp:txXfrm>
    </dsp:sp>
    <dsp:sp modelId="{06F4D456-F3DF-428B-94AA-39E7E3DE8776}">
      <dsp:nvSpPr>
        <dsp:cNvPr id="0" name=""/>
        <dsp:cNvSpPr/>
      </dsp:nvSpPr>
      <dsp:spPr>
        <a:xfrm>
          <a:off x="0" y="3563109"/>
          <a:ext cx="10515600" cy="767520"/>
        </a:xfrm>
        <a:prstGeom prst="roundRect">
          <a:avLst/>
        </a:prstGeom>
        <a:solidFill>
          <a:schemeClr val="accen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r" defTabSz="711200" rtl="1">
            <a:lnSpc>
              <a:spcPct val="90000"/>
            </a:lnSpc>
            <a:spcBef>
              <a:spcPct val="0"/>
            </a:spcBef>
            <a:spcAft>
              <a:spcPct val="35000"/>
            </a:spcAft>
            <a:buNone/>
          </a:pPr>
          <a:r>
            <a:rPr lang="ar-BH" sz="1600" kern="1200">
              <a:latin typeface="Alexandria Medium" pitchFamily="2" charset="-78"/>
              <a:cs typeface="Alexandria Medium" pitchFamily="2" charset="-78"/>
            </a:rPr>
            <a:t>وسائل تسويق المحتوى الرقمي.</a:t>
          </a:r>
          <a:endParaRPr lang="en-US" sz="1600" kern="1200">
            <a:latin typeface="Alexandria Medium" pitchFamily="2" charset="-78"/>
            <a:cs typeface="Alexandria Medium" pitchFamily="2" charset="-78"/>
          </a:endParaRPr>
        </a:p>
      </dsp:txBody>
      <dsp:txXfrm>
        <a:off x="37467" y="3600576"/>
        <a:ext cx="10440666" cy="69258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177999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5"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Layout" Target="../diagrams/layout2.xml"/><Relationship Id="rId7" Type="http://schemas.openxmlformats.org/officeDocument/2006/relationships/image" Target="../media/image11.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themeOverride" Target="../theme/themeOverride1.xml"/><Relationship Id="rId5" Type="http://schemas.openxmlformats.org/officeDocument/2006/relationships/image" Target="../media/image30.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2.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8436"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787457" y="3707308"/>
            <a:ext cx="5216525" cy="400110"/>
          </a:xfrm>
          <a:prstGeom prst="rect">
            <a:avLst/>
          </a:prstGeom>
          <a:noFill/>
        </p:spPr>
        <p:txBody>
          <a:bodyPr wrap="square" rtlCol="0">
            <a:spAutoFit/>
          </a:bodyPr>
          <a:lstStyle/>
          <a:p>
            <a:r>
              <a:rPr lang="ar-EG" sz="2000" b="1" dirty="0">
                <a:latin typeface="Alexandria" charset="0"/>
                <a:cs typeface="Alexandria" charset="0"/>
              </a:rPr>
              <a:t>د. محمد رفعت</a:t>
            </a:r>
            <a:endParaRPr lang="en-US" sz="2000" b="1" dirty="0">
              <a:latin typeface="Alexandria" charset="0"/>
              <a:cs typeface="Alexandria" charset="0"/>
            </a:endParaRPr>
          </a:p>
        </p:txBody>
      </p:sp>
      <p:sp>
        <p:nvSpPr>
          <p:cNvPr id="31" name="TextBox 30"/>
          <p:cNvSpPr txBox="1"/>
          <p:nvPr/>
        </p:nvSpPr>
        <p:spPr>
          <a:xfrm>
            <a:off x="160142" y="2802265"/>
            <a:ext cx="5557932"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إنتاج المحتوى للتسويق الرقمي</a:t>
            </a:r>
            <a:endParaRPr lang="en-US" sz="2800" b="1" dirty="0">
              <a:solidFill>
                <a:srgbClr val="00B0F0"/>
              </a:solidFill>
              <a:latin typeface="Alexandria" charset="0"/>
              <a:cs typeface="Alexandria" charset="0"/>
            </a:endParaRPr>
          </a:p>
        </p:txBody>
      </p:sp>
      <p:sp>
        <p:nvSpPr>
          <p:cNvPr id="34" name="Rectangle: Rounded Corners 33"/>
          <p:cNvSpPr/>
          <p:nvPr/>
        </p:nvSpPr>
        <p:spPr>
          <a:xfrm>
            <a:off x="999784" y="549435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bg1"/>
                </a:solidFill>
                <a:latin typeface="Alexandria" charset="0"/>
                <a:cs typeface="Alexandria" charset="0"/>
              </a:rPr>
              <a:t>المحاضرة  الأولى</a:t>
            </a:r>
            <a:endParaRPr lang="en-US" sz="2400" b="1" dirty="0">
              <a:solidFill>
                <a:schemeClr val="bg1"/>
              </a:solidFill>
              <a:latin typeface="Alexandria" charset="0"/>
              <a:cs typeface="Alexandria" charset="0"/>
            </a:endParaRPr>
          </a:p>
        </p:txBody>
      </p:sp>
      <p:sp>
        <p:nvSpPr>
          <p:cNvPr id="46" name="TextBox 45"/>
          <p:cNvSpPr txBox="1"/>
          <p:nvPr/>
        </p:nvSpPr>
        <p:spPr>
          <a:xfrm>
            <a:off x="1427436" y="4581784"/>
            <a:ext cx="2661306" cy="646331"/>
          </a:xfrm>
          <a:prstGeom prst="rect">
            <a:avLst/>
          </a:prstGeom>
          <a:noFill/>
        </p:spPr>
        <p:txBody>
          <a:bodyPr wrap="none" rtlCol="0">
            <a:spAutoFit/>
          </a:bodyPr>
          <a:lstStyle/>
          <a:p>
            <a:pPr algn="ctr"/>
            <a:r>
              <a:rPr lang="en-US" sz="1800" kern="0" dirty="0">
                <a:effectLst/>
                <a:latin typeface="Simplified Arabic" panose="02020603050405020304" pitchFamily="18" charset="-78"/>
                <a:ea typeface="Times New Roman" panose="02020603050405020304" pitchFamily="18" charset="0"/>
              </a:rPr>
              <a:t>MKT212</a:t>
            </a:r>
            <a:endParaRPr lang="ar-EG" sz="1800" kern="0" dirty="0">
              <a:effectLst/>
              <a:latin typeface="Simplified Arabic" panose="02020603050405020304" pitchFamily="18" charset="-78"/>
              <a:ea typeface="Times New Roman" panose="02020603050405020304" pitchFamily="18" charset="0"/>
            </a:endParaRPr>
          </a:p>
          <a:p>
            <a:pPr algn="ctr"/>
            <a:r>
              <a:rPr lang="ar-EG" kern="0" dirty="0">
                <a:latin typeface="Simplified Arabic" panose="02020603050405020304" pitchFamily="18" charset="-78"/>
                <a:cs typeface="Alexandria" charset="0"/>
              </a:rPr>
              <a:t>تسويق المحتوى الرقمي</a:t>
            </a:r>
            <a:endParaRPr lang="en-US" sz="2000" dirty="0">
              <a:latin typeface="Alexandria" charset="0"/>
              <a:cs typeface="Alexandria" charset="0"/>
            </a:endParaRPr>
          </a:p>
        </p:txBody>
      </p:sp>
      <p:sp>
        <p:nvSpPr>
          <p:cNvPr id="14" name="Oval 13"/>
          <p:cNvSpPr/>
          <p:nvPr/>
        </p:nvSpPr>
        <p:spPr>
          <a:xfrm>
            <a:off x="5992518" y="-40235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6C3A80E8-E7B7-3F12-4E66-B1781E4570C4}"/>
              </a:ext>
            </a:extLst>
          </p:cNvPr>
          <p:cNvSpPr txBox="1"/>
          <p:nvPr/>
        </p:nvSpPr>
        <p:spPr>
          <a:xfrm>
            <a:off x="0" y="6421538"/>
            <a:ext cx="2616200" cy="400110"/>
          </a:xfrm>
          <a:prstGeom prst="rect">
            <a:avLst/>
          </a:prstGeom>
          <a:noFill/>
        </p:spPr>
        <p:txBody>
          <a:bodyPr wrap="square" rtlCol="0">
            <a:spAutoFit/>
          </a:bodyPr>
          <a:lstStyle/>
          <a:p>
            <a:pPr algn="ctr"/>
            <a:r>
              <a:rPr lang="en-US" sz="2000" b="1" dirty="0"/>
              <a:t>www.midocean.ae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6F81A-17B6-CB39-2C31-46921AE51ED2}"/>
              </a:ext>
            </a:extLst>
          </p:cNvPr>
          <p:cNvSpPr>
            <a:spLocks noGrp="1"/>
          </p:cNvSpPr>
          <p:nvPr>
            <p:ph type="title"/>
          </p:nvPr>
        </p:nvSpPr>
        <p:spPr>
          <a:xfrm>
            <a:off x="838200" y="265686"/>
            <a:ext cx="10515600" cy="1325563"/>
          </a:xfrm>
        </p:spPr>
        <p:txBody>
          <a:bodyPr>
            <a:normAutofit/>
          </a:bodyPr>
          <a:lstStyle/>
          <a:p>
            <a:pPr algn="ctr">
              <a:lnSpc>
                <a:spcPct val="150000"/>
              </a:lnSpc>
            </a:pPr>
            <a:r>
              <a:rPr lang="ar-EG" sz="2800" b="1" dirty="0">
                <a:latin typeface="Alexandria" pitchFamily="2" charset="-78"/>
                <a:cs typeface="Alexandria" pitchFamily="2" charset="-78"/>
              </a:rPr>
              <a:t>محتويات المحاضرة الأولى</a:t>
            </a:r>
            <a:br>
              <a:rPr lang="ar-EG" sz="3200" b="1" dirty="0">
                <a:latin typeface="Alexandria" pitchFamily="2" charset="-78"/>
                <a:cs typeface="Alexandria" pitchFamily="2" charset="-78"/>
              </a:rPr>
            </a:br>
            <a:r>
              <a:rPr lang="ar-EG" sz="2400" b="1" dirty="0">
                <a:solidFill>
                  <a:srgbClr val="00ADEE"/>
                </a:solidFill>
                <a:latin typeface="Alexandria Medium" pitchFamily="2" charset="-78"/>
                <a:cs typeface="Alexandria Medium" pitchFamily="2" charset="-78"/>
              </a:rPr>
              <a:t>تسويق المحتوى الرقمي</a:t>
            </a:r>
            <a:endParaRPr lang="en-US" sz="3200" b="1" dirty="0">
              <a:solidFill>
                <a:srgbClr val="00ADEE"/>
              </a:solidFill>
              <a:latin typeface="Alexandria Medium" pitchFamily="2" charset="-78"/>
              <a:cs typeface="Alexandria Medium" pitchFamily="2" charset="-78"/>
            </a:endParaRPr>
          </a:p>
        </p:txBody>
      </p:sp>
      <p:graphicFrame>
        <p:nvGraphicFramePr>
          <p:cNvPr id="8" name="Content Placeholder 2">
            <a:extLst>
              <a:ext uri="{FF2B5EF4-FFF2-40B4-BE49-F238E27FC236}">
                <a16:creationId xmlns:a16="http://schemas.microsoft.com/office/drawing/2014/main" id="{E7F85774-B699-22F3-F4E8-C1CBB167F2A8}"/>
              </a:ext>
            </a:extLst>
          </p:cNvPr>
          <p:cNvGraphicFramePr>
            <a:graphicFrameLocks noGrp="1"/>
          </p:cNvGraphicFramePr>
          <p:nvPr>
            <p:ph idx="1"/>
            <p:extLst>
              <p:ext uri="{D42A27DB-BD31-4B8C-83A1-F6EECF244321}">
                <p14:modId xmlns:p14="http://schemas.microsoft.com/office/powerpoint/2010/main" val="3141492771"/>
              </p:ext>
            </p:extLst>
          </p:nvPr>
        </p:nvGraphicFramePr>
        <p:xfrm>
          <a:off x="4225159" y="2049516"/>
          <a:ext cx="7504386" cy="41683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descr="A logo for a university&#10;&#10;Description automatically generated">
            <a:extLst>
              <a:ext uri="{FF2B5EF4-FFF2-40B4-BE49-F238E27FC236}">
                <a16:creationId xmlns:a16="http://schemas.microsoft.com/office/drawing/2014/main" id="{A88BC2B4-229B-71EB-1045-E116F36C19E6}"/>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6" name="Google Shape;8408;p58">
            <a:extLst>
              <a:ext uri="{FF2B5EF4-FFF2-40B4-BE49-F238E27FC236}">
                <a16:creationId xmlns:a16="http://schemas.microsoft.com/office/drawing/2014/main" id="{56D66227-D84B-62F4-E3B3-187549810017}"/>
              </a:ext>
            </a:extLst>
          </p:cNvPr>
          <p:cNvSpPr/>
          <p:nvPr/>
        </p:nvSpPr>
        <p:spPr>
          <a:xfrm>
            <a:off x="462455" y="2518220"/>
            <a:ext cx="3194706" cy="2999712"/>
          </a:xfrm>
          <a:custGeom>
            <a:avLst/>
            <a:gdLst/>
            <a:ahLst/>
            <a:cxnLst/>
            <a:rect l="l" t="t" r="r" b="b"/>
            <a:pathLst>
              <a:path w="11909" h="11847" extrusionOk="0">
                <a:moveTo>
                  <a:pt x="3560" y="2647"/>
                </a:moveTo>
                <a:lnTo>
                  <a:pt x="3560" y="3561"/>
                </a:lnTo>
                <a:lnTo>
                  <a:pt x="2615" y="3561"/>
                </a:lnTo>
                <a:lnTo>
                  <a:pt x="3560" y="2647"/>
                </a:lnTo>
                <a:close/>
                <a:moveTo>
                  <a:pt x="6616" y="4222"/>
                </a:moveTo>
                <a:cubicBezTo>
                  <a:pt x="7971" y="4285"/>
                  <a:pt x="9074" y="5325"/>
                  <a:pt x="9074" y="6680"/>
                </a:cubicBezTo>
                <a:cubicBezTo>
                  <a:pt x="9074" y="8003"/>
                  <a:pt x="7971" y="9106"/>
                  <a:pt x="6616" y="9106"/>
                </a:cubicBezTo>
                <a:cubicBezTo>
                  <a:pt x="5293" y="9106"/>
                  <a:pt x="4190" y="8003"/>
                  <a:pt x="4190" y="6680"/>
                </a:cubicBezTo>
                <a:cubicBezTo>
                  <a:pt x="4190" y="5325"/>
                  <a:pt x="5293" y="4222"/>
                  <a:pt x="6616" y="4222"/>
                </a:cubicBezTo>
                <a:close/>
                <a:moveTo>
                  <a:pt x="7687" y="757"/>
                </a:moveTo>
                <a:lnTo>
                  <a:pt x="7687" y="1513"/>
                </a:lnTo>
                <a:lnTo>
                  <a:pt x="3875" y="1513"/>
                </a:lnTo>
                <a:cubicBezTo>
                  <a:pt x="3781" y="1513"/>
                  <a:pt x="3655" y="1544"/>
                  <a:pt x="3623" y="1639"/>
                </a:cubicBezTo>
                <a:lnTo>
                  <a:pt x="1512" y="3718"/>
                </a:lnTo>
                <a:cubicBezTo>
                  <a:pt x="1418" y="3813"/>
                  <a:pt x="1386" y="3876"/>
                  <a:pt x="1386" y="3939"/>
                </a:cubicBezTo>
                <a:lnTo>
                  <a:pt x="1386" y="9862"/>
                </a:lnTo>
                <a:lnTo>
                  <a:pt x="662" y="9862"/>
                </a:lnTo>
                <a:lnTo>
                  <a:pt x="662" y="757"/>
                </a:lnTo>
                <a:close/>
                <a:moveTo>
                  <a:pt x="8380" y="2175"/>
                </a:moveTo>
                <a:lnTo>
                  <a:pt x="8380" y="4128"/>
                </a:lnTo>
                <a:cubicBezTo>
                  <a:pt x="7876" y="3813"/>
                  <a:pt x="7278" y="3592"/>
                  <a:pt x="6648" y="3592"/>
                </a:cubicBezTo>
                <a:cubicBezTo>
                  <a:pt x="4915" y="3592"/>
                  <a:pt x="3560" y="5010"/>
                  <a:pt x="3560" y="6711"/>
                </a:cubicBezTo>
                <a:cubicBezTo>
                  <a:pt x="3560" y="8444"/>
                  <a:pt x="4946" y="9830"/>
                  <a:pt x="6648" y="9830"/>
                </a:cubicBezTo>
                <a:cubicBezTo>
                  <a:pt x="7120" y="9830"/>
                  <a:pt x="7593" y="9704"/>
                  <a:pt x="8002" y="9515"/>
                </a:cubicBezTo>
                <a:lnTo>
                  <a:pt x="8380" y="9893"/>
                </a:lnTo>
                <a:lnTo>
                  <a:pt x="8380" y="10492"/>
                </a:lnTo>
                <a:lnTo>
                  <a:pt x="2079" y="10492"/>
                </a:lnTo>
                <a:lnTo>
                  <a:pt x="2079" y="4285"/>
                </a:lnTo>
                <a:lnTo>
                  <a:pt x="3875" y="4285"/>
                </a:lnTo>
                <a:cubicBezTo>
                  <a:pt x="4064" y="4285"/>
                  <a:pt x="4222" y="4128"/>
                  <a:pt x="4222" y="3907"/>
                </a:cubicBezTo>
                <a:lnTo>
                  <a:pt x="4222" y="2175"/>
                </a:lnTo>
                <a:close/>
                <a:moveTo>
                  <a:pt x="9074" y="8633"/>
                </a:moveTo>
                <a:lnTo>
                  <a:pt x="11027" y="10618"/>
                </a:lnTo>
                <a:cubicBezTo>
                  <a:pt x="11153" y="10744"/>
                  <a:pt x="11153" y="10964"/>
                  <a:pt x="11027" y="11090"/>
                </a:cubicBezTo>
                <a:cubicBezTo>
                  <a:pt x="10964" y="11153"/>
                  <a:pt x="10877" y="11185"/>
                  <a:pt x="10791" y="11185"/>
                </a:cubicBezTo>
                <a:cubicBezTo>
                  <a:pt x="10704" y="11185"/>
                  <a:pt x="10617" y="11153"/>
                  <a:pt x="10554" y="11090"/>
                </a:cubicBezTo>
                <a:lnTo>
                  <a:pt x="8601" y="9106"/>
                </a:lnTo>
                <a:cubicBezTo>
                  <a:pt x="8790" y="9011"/>
                  <a:pt x="8948" y="8791"/>
                  <a:pt x="9074" y="8633"/>
                </a:cubicBezTo>
                <a:close/>
                <a:moveTo>
                  <a:pt x="347" y="1"/>
                </a:moveTo>
                <a:cubicBezTo>
                  <a:pt x="158" y="1"/>
                  <a:pt x="0" y="190"/>
                  <a:pt x="0" y="379"/>
                </a:cubicBezTo>
                <a:lnTo>
                  <a:pt x="0" y="10145"/>
                </a:lnTo>
                <a:cubicBezTo>
                  <a:pt x="0" y="10334"/>
                  <a:pt x="158" y="10492"/>
                  <a:pt x="347" y="10492"/>
                </a:cubicBezTo>
                <a:lnTo>
                  <a:pt x="1386" y="10492"/>
                </a:lnTo>
                <a:lnTo>
                  <a:pt x="1386" y="10838"/>
                </a:lnTo>
                <a:cubicBezTo>
                  <a:pt x="1386" y="11059"/>
                  <a:pt x="1544" y="11216"/>
                  <a:pt x="1733" y="11216"/>
                </a:cubicBezTo>
                <a:lnTo>
                  <a:pt x="8695" y="11216"/>
                </a:lnTo>
                <a:cubicBezTo>
                  <a:pt x="8916" y="11216"/>
                  <a:pt x="9074" y="11059"/>
                  <a:pt x="9074" y="10838"/>
                </a:cubicBezTo>
                <a:lnTo>
                  <a:pt x="9074" y="10586"/>
                </a:lnTo>
                <a:lnTo>
                  <a:pt x="10050" y="11563"/>
                </a:lnTo>
                <a:cubicBezTo>
                  <a:pt x="10239" y="11752"/>
                  <a:pt x="10507" y="11847"/>
                  <a:pt x="10775" y="11847"/>
                </a:cubicBezTo>
                <a:cubicBezTo>
                  <a:pt x="11043" y="11847"/>
                  <a:pt x="11310" y="11752"/>
                  <a:pt x="11499" y="11563"/>
                </a:cubicBezTo>
                <a:cubicBezTo>
                  <a:pt x="11909" y="11153"/>
                  <a:pt x="11909" y="10492"/>
                  <a:pt x="11499" y="10114"/>
                </a:cubicBezTo>
                <a:lnTo>
                  <a:pt x="9420" y="8003"/>
                </a:lnTo>
                <a:cubicBezTo>
                  <a:pt x="9609" y="7625"/>
                  <a:pt x="9735" y="7152"/>
                  <a:pt x="9735" y="6680"/>
                </a:cubicBezTo>
                <a:cubicBezTo>
                  <a:pt x="9735" y="5924"/>
                  <a:pt x="9452" y="5262"/>
                  <a:pt x="9011" y="4695"/>
                </a:cubicBezTo>
                <a:lnTo>
                  <a:pt x="9011" y="1828"/>
                </a:lnTo>
                <a:cubicBezTo>
                  <a:pt x="9011" y="1639"/>
                  <a:pt x="8853" y="1481"/>
                  <a:pt x="8664" y="1481"/>
                </a:cubicBezTo>
                <a:lnTo>
                  <a:pt x="8317" y="1481"/>
                </a:lnTo>
                <a:lnTo>
                  <a:pt x="8317" y="379"/>
                </a:lnTo>
                <a:cubicBezTo>
                  <a:pt x="8317" y="190"/>
                  <a:pt x="8160" y="1"/>
                  <a:pt x="797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3975327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7DA5-391A-E97F-E002-37DAEFDD8CB8}"/>
              </a:ext>
            </a:extLst>
          </p:cNvPr>
          <p:cNvSpPr>
            <a:spLocks noGrp="1"/>
          </p:cNvSpPr>
          <p:nvPr>
            <p:ph type="title"/>
          </p:nvPr>
        </p:nvSpPr>
        <p:spPr>
          <a:xfrm>
            <a:off x="838200" y="743296"/>
            <a:ext cx="10515600" cy="923546"/>
          </a:xfrm>
        </p:spPr>
        <p:txBody>
          <a:bodyPr>
            <a:noAutofit/>
          </a:bodyPr>
          <a:lstStyle/>
          <a:p>
            <a:pPr algn="ctr" rtl="1">
              <a:lnSpc>
                <a:spcPct val="150000"/>
              </a:lnSpc>
            </a:pPr>
            <a:r>
              <a:rPr lang="ar-EG" sz="2800" b="1" dirty="0">
                <a:latin typeface="Alexandria" pitchFamily="2" charset="-78"/>
                <a:cs typeface="Alexandria" pitchFamily="2" charset="-78"/>
              </a:rPr>
              <a:t>مفهوم تسويق المحتوى الرقمي</a:t>
            </a:r>
            <a:endParaRPr lang="en-US" sz="2800" b="1"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173BD0C-6B51-A10F-9445-C4DABB893E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
        <p:nvSpPr>
          <p:cNvPr id="7" name="Content Placeholder 6">
            <a:extLst>
              <a:ext uri="{FF2B5EF4-FFF2-40B4-BE49-F238E27FC236}">
                <a16:creationId xmlns:a16="http://schemas.microsoft.com/office/drawing/2014/main" id="{F68E90EF-F402-FE77-62FB-DF6DB36C4955}"/>
              </a:ext>
            </a:extLst>
          </p:cNvPr>
          <p:cNvSpPr>
            <a:spLocks noGrp="1"/>
          </p:cNvSpPr>
          <p:nvPr>
            <p:ph idx="1"/>
          </p:nvPr>
        </p:nvSpPr>
        <p:spPr>
          <a:xfrm>
            <a:off x="5204524" y="2565624"/>
            <a:ext cx="6513786" cy="30942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dirty="0">
                <a:solidFill>
                  <a:srgbClr val="203E5F"/>
                </a:solidFill>
                <a:latin typeface="Alexandria Medium" pitchFamily="2" charset="-78"/>
                <a:cs typeface="Alexandria Medium" pitchFamily="2" charset="-78"/>
              </a:rPr>
              <a:t>تسويق المحتوى الرقمي هو استراتيجية تسويق تهدف إلى جذب والتواصل مع الجمهور المستهدف من خلال إنشاء وتوزيع محتوى قيم وجذاب عبر الوسائط الرقمية. يعتمد هذا النوع من التسويق على إنشاء محتوى ذو جودة عالية وذو قيمة مضافة للجمهور المستهدف، سواء كان ذلك عبارة عن مقالات، تدوينات، فيديوهات، صور، </a:t>
            </a:r>
            <a:r>
              <a:rPr lang="ar-EG" sz="1600" dirty="0" err="1">
                <a:solidFill>
                  <a:srgbClr val="203E5F"/>
                </a:solidFill>
                <a:latin typeface="Alexandria Medium" pitchFamily="2" charset="-78"/>
                <a:cs typeface="Alexandria Medium" pitchFamily="2" charset="-78"/>
              </a:rPr>
              <a:t>إنفوجرافيك</a:t>
            </a:r>
            <a:r>
              <a:rPr lang="ar-EG" sz="1600" dirty="0">
                <a:solidFill>
                  <a:srgbClr val="203E5F"/>
                </a:solidFill>
                <a:latin typeface="Alexandria Medium" pitchFamily="2" charset="-78"/>
                <a:cs typeface="Alexandria Medium" pitchFamily="2" charset="-78"/>
              </a:rPr>
              <a:t>، </a:t>
            </a:r>
            <a:r>
              <a:rPr lang="ar-EG" sz="1600" dirty="0" err="1">
                <a:solidFill>
                  <a:srgbClr val="203E5F"/>
                </a:solidFill>
                <a:latin typeface="Alexandria Medium" pitchFamily="2" charset="-78"/>
                <a:cs typeface="Alexandria Medium" pitchFamily="2" charset="-78"/>
              </a:rPr>
              <a:t>بودكاست</a:t>
            </a:r>
            <a:r>
              <a:rPr lang="ar-EG" sz="1600" dirty="0">
                <a:solidFill>
                  <a:srgbClr val="203E5F"/>
                </a:solidFill>
                <a:latin typeface="Alexandria Medium" pitchFamily="2" charset="-78"/>
                <a:cs typeface="Alexandria Medium" pitchFamily="2" charset="-78"/>
              </a:rPr>
              <a:t>، إلخ.</a:t>
            </a:r>
          </a:p>
          <a:p>
            <a:endParaRPr lang="en-US" dirty="0"/>
          </a:p>
        </p:txBody>
      </p:sp>
      <p:pic>
        <p:nvPicPr>
          <p:cNvPr id="8" name="Picture 7" descr="A person holding a tablet with icons flying out of it&#10;&#10;Description automatically generated">
            <a:extLst>
              <a:ext uri="{FF2B5EF4-FFF2-40B4-BE49-F238E27FC236}">
                <a16:creationId xmlns:a16="http://schemas.microsoft.com/office/drawing/2014/main" id="{40355F13-1909-8919-0623-2CE2B0D5BC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7111" y="2782613"/>
            <a:ext cx="3798306" cy="2309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4892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3C39-C67D-55DC-6490-8DABACE1F5B3}"/>
              </a:ext>
            </a:extLst>
          </p:cNvPr>
          <p:cNvSpPr>
            <a:spLocks noGrp="1"/>
          </p:cNvSpPr>
          <p:nvPr>
            <p:ph type="title"/>
          </p:nvPr>
        </p:nvSpPr>
        <p:spPr>
          <a:xfrm>
            <a:off x="-1701362" y="346841"/>
            <a:ext cx="10515600" cy="1325563"/>
          </a:xfrm>
        </p:spPr>
        <p:txBody>
          <a:bodyPr>
            <a:normAutofit/>
          </a:bodyPr>
          <a:lstStyle/>
          <a:p>
            <a:pPr algn="ctr">
              <a:lnSpc>
                <a:spcPct val="150000"/>
              </a:lnSpc>
            </a:pPr>
            <a:r>
              <a:rPr lang="ar-EG" sz="2400" b="1" dirty="0">
                <a:latin typeface="Alexandria" pitchFamily="2" charset="-78"/>
                <a:cs typeface="Alexandria" pitchFamily="2" charset="-78"/>
              </a:rPr>
              <a:t>الفرق بين التسويق بالمحتوى الرقمي </a:t>
            </a:r>
            <a:br>
              <a:rPr lang="ar-EG" sz="2400" b="1" dirty="0">
                <a:latin typeface="Alexandria" pitchFamily="2" charset="-78"/>
                <a:cs typeface="Alexandria" pitchFamily="2" charset="-78"/>
              </a:rPr>
            </a:br>
            <a:r>
              <a:rPr lang="ar-EG" sz="2400" b="1" dirty="0">
                <a:latin typeface="Alexandria" pitchFamily="2" charset="-78"/>
                <a:cs typeface="Alexandria" pitchFamily="2" charset="-78"/>
              </a:rPr>
              <a:t>والمحتوى الرقمي البيعي</a:t>
            </a:r>
            <a:endParaRPr lang="en-US" sz="2400" b="1" dirty="0">
              <a:latin typeface="Alexandria" pitchFamily="2" charset="-78"/>
              <a:cs typeface="Alexandria" pitchFamily="2" charset="-78"/>
            </a:endParaRPr>
          </a:p>
        </p:txBody>
      </p:sp>
      <p:pic>
        <p:nvPicPr>
          <p:cNvPr id="6" name="Picture 5" descr="A black and white background with words&#10;&#10;Description automatically generated">
            <a:extLst>
              <a:ext uri="{FF2B5EF4-FFF2-40B4-BE49-F238E27FC236}">
                <a16:creationId xmlns:a16="http://schemas.microsoft.com/office/drawing/2014/main" id="{948C32F9-F3EB-CF3D-D21A-C3430CD553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48698" y="2239494"/>
            <a:ext cx="5202143" cy="339905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TextBox 7">
            <a:extLst>
              <a:ext uri="{FF2B5EF4-FFF2-40B4-BE49-F238E27FC236}">
                <a16:creationId xmlns:a16="http://schemas.microsoft.com/office/drawing/2014/main" id="{1B52AF7A-96F5-1596-E27A-5501A3782AFE}"/>
              </a:ext>
            </a:extLst>
          </p:cNvPr>
          <p:cNvSpPr txBox="1"/>
          <p:nvPr/>
        </p:nvSpPr>
        <p:spPr>
          <a:xfrm>
            <a:off x="409902" y="1835529"/>
            <a:ext cx="6571593" cy="4851969"/>
          </a:xfrm>
          <a:prstGeom prst="rect">
            <a:avLst/>
          </a:prstGeom>
          <a:noFill/>
        </p:spPr>
        <p:txBody>
          <a:bodyPr wrap="square">
            <a:spAutoFit/>
          </a:bodyPr>
          <a:lstStyle/>
          <a:p>
            <a:pPr marL="0" indent="0" algn="just" rtl="1">
              <a:lnSpc>
                <a:spcPct val="150000"/>
              </a:lnSpc>
              <a:buNone/>
            </a:pPr>
            <a:r>
              <a:rPr lang="ar-EG" sz="1600" dirty="0">
                <a:solidFill>
                  <a:schemeClr val="tx1"/>
                </a:solidFill>
                <a:latin typeface="Alexandria Medium" pitchFamily="2" charset="-78"/>
                <a:cs typeface="Alexandria Medium" pitchFamily="2" charset="-78"/>
              </a:rPr>
              <a:t>التسويق بالمحتوى الرقمي يختلف جوهريًا عن المحتوى البيعي. في المحتوى البيعي</a:t>
            </a:r>
            <a:r>
              <a:rPr lang="en-US" sz="1600">
                <a:solidFill>
                  <a:schemeClr val="tx1"/>
                </a:solidFill>
                <a:latin typeface="Alexandria Medium" pitchFamily="2" charset="-78"/>
                <a:cs typeface="Alexandria Medium" pitchFamily="2" charset="-78"/>
              </a:rPr>
              <a:t>Copywriting</a:t>
            </a:r>
            <a:r>
              <a:rPr lang="ar-EG" sz="1600">
                <a:solidFill>
                  <a:schemeClr val="tx1"/>
                </a:solidFill>
                <a:latin typeface="Alexandria Medium" pitchFamily="2" charset="-78"/>
                <a:cs typeface="Alexandria Medium" pitchFamily="2" charset="-78"/>
              </a:rPr>
              <a:t>، </a:t>
            </a:r>
            <a:r>
              <a:rPr lang="ar-EG" sz="1600" dirty="0">
                <a:solidFill>
                  <a:schemeClr val="tx1"/>
                </a:solidFill>
                <a:latin typeface="Alexandria Medium" pitchFamily="2" charset="-78"/>
                <a:cs typeface="Alexandria Medium" pitchFamily="2" charset="-78"/>
              </a:rPr>
              <a:t>يتم تقديم نصوص قصيرة تروج لمنتج معين، مدعومة بمواد ترويجية مثل مقاطع فيديو أو صور إعلانية، بهدف البيع المباشر. تركز هذه النصوص على إبراز المزايا التنافسية للمنتج بشكل مباشر ومركز.</a:t>
            </a:r>
          </a:p>
          <a:p>
            <a:pPr marL="0" indent="0" algn="just" rtl="1">
              <a:lnSpc>
                <a:spcPct val="150000"/>
              </a:lnSpc>
              <a:buNone/>
            </a:pPr>
            <a:r>
              <a:rPr lang="ar-EG" sz="1600" dirty="0">
                <a:solidFill>
                  <a:schemeClr val="tx1"/>
                </a:solidFill>
                <a:latin typeface="Alexandria Medium" pitchFamily="2" charset="-78"/>
                <a:cs typeface="Alexandria Medium" pitchFamily="2" charset="-78"/>
              </a:rPr>
              <a:t>أما التسويق بالمحتوى الرقمي، فيمكن أن يكون مقالًا طويلًا على موقع مخصص لخدمة أو منتج، أو منشورًا مكتوبًا على منصة التواصل الاجتماعي، ويمكن أن يشمل معلومات قيمة للعملاء، بالإضافة إلى مقاطع فيديو أو صوت أو تدوينات. ويكمن الهدف الأساسي للتسويق بالمحتوى الرقمي في توفير المعلومات المفيدة وتقديم حلول فعالة لمشاكل العملاء، وليس مجرد بيع المنتج أو الخدمة بشكل مباشر. وعلى المدى الطويل، يهدف إلى زيادة المبيعات وبناء علاقة ولاء مع العملاء.</a:t>
            </a:r>
            <a:endParaRPr lang="en-US" sz="1600" dirty="0">
              <a:solidFill>
                <a:schemeClr val="tx1"/>
              </a:solidFill>
              <a:latin typeface="Alexandria Medium" pitchFamily="2" charset="-78"/>
              <a:cs typeface="Alexandria Medium" pitchFamily="2" charset="-78"/>
            </a:endParaRPr>
          </a:p>
        </p:txBody>
      </p:sp>
      <p:pic>
        <p:nvPicPr>
          <p:cNvPr id="3" name="Graphic 21">
            <a:extLst>
              <a:ext uri="{FF2B5EF4-FFF2-40B4-BE49-F238E27FC236}">
                <a16:creationId xmlns:a16="http://schemas.microsoft.com/office/drawing/2014/main" id="{EC8D6B19-9F85-38B1-921B-3F2DF77A53B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9769" y="80043"/>
            <a:ext cx="2305141" cy="1076343"/>
          </a:xfrm>
          <a:prstGeom prst="rect">
            <a:avLst/>
          </a:prstGeom>
        </p:spPr>
      </p:pic>
    </p:spTree>
    <p:extLst>
      <p:ext uri="{BB962C8B-B14F-4D97-AF65-F5344CB8AC3E}">
        <p14:creationId xmlns:p14="http://schemas.microsoft.com/office/powerpoint/2010/main" val="12460510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765AD-1A44-A174-2921-6FD06953CAB0}"/>
              </a:ext>
            </a:extLst>
          </p:cNvPr>
          <p:cNvSpPr>
            <a:spLocks noGrp="1"/>
          </p:cNvSpPr>
          <p:nvPr>
            <p:ph type="title"/>
          </p:nvPr>
        </p:nvSpPr>
        <p:spPr>
          <a:xfrm>
            <a:off x="838200" y="542644"/>
            <a:ext cx="10515600" cy="1325563"/>
          </a:xfrm>
        </p:spPr>
        <p:txBody>
          <a:bodyPr>
            <a:normAutofit/>
          </a:bodyPr>
          <a:lstStyle/>
          <a:p>
            <a:pPr algn="ctr"/>
            <a:r>
              <a:rPr lang="ar-EG" sz="2800" b="1" dirty="0">
                <a:latin typeface="Alexandria" pitchFamily="2" charset="-78"/>
                <a:cs typeface="Alexandria" pitchFamily="2" charset="-78"/>
              </a:rPr>
              <a:t>الفرق بين تسويق المحتوى الرقمي وإدارة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2EF783E-19A2-E4BF-2B7D-8E5AD9DDA7AD}"/>
              </a:ext>
            </a:extLst>
          </p:cNvPr>
          <p:cNvSpPr>
            <a:spLocks noGrp="1"/>
          </p:cNvSpPr>
          <p:nvPr>
            <p:ph idx="1"/>
          </p:nvPr>
        </p:nvSpPr>
        <p:spPr>
          <a:xfrm>
            <a:off x="5864772" y="1825625"/>
            <a:ext cx="5489028" cy="4922016"/>
          </a:xfrm>
        </p:spPr>
        <p:txBody>
          <a:bodyPr>
            <a:normAutofit/>
          </a:bodyPr>
          <a:lstStyle/>
          <a:p>
            <a:pPr marL="0" indent="0" algn="just" rtl="1">
              <a:lnSpc>
                <a:spcPct val="150000"/>
              </a:lnSpc>
              <a:buNone/>
            </a:pPr>
            <a:r>
              <a:rPr lang="ar-EG" sz="1600" dirty="0">
                <a:latin typeface="Alexandria Medium" pitchFamily="2" charset="-78"/>
                <a:cs typeface="Alexandria Medium" pitchFamily="2" charset="-78"/>
              </a:rPr>
              <a:t>تدعم إدارة المحتوى الجهود التسويقية للمحتوى. ولكن إدارة المحتوى هي مجموعة من العمليات والتقنيات التي تدعم جمع المعلومات وإدارتها ونشرها. تعرف إدارة المحتوى بتنظيم المستندات الرقمية والصور ومقاطع الفيديو والرسوم والنصوص، والتي تستخدم عادة نظام إدارة المحتوى (</a:t>
            </a:r>
            <a:r>
              <a:rPr lang="en-US" sz="1600" dirty="0">
                <a:latin typeface="Alexandria Medium" pitchFamily="2" charset="-78"/>
                <a:cs typeface="Alexandria Medium" pitchFamily="2" charset="-78"/>
              </a:rPr>
              <a:t> (CMS</a:t>
            </a:r>
            <a:r>
              <a:rPr lang="ar-EG" sz="1600" dirty="0">
                <a:latin typeface="Alexandria Medium" pitchFamily="2" charset="-78"/>
                <a:cs typeface="Alexandria Medium" pitchFamily="2" charset="-78"/>
              </a:rPr>
              <a:t>أو نظام إدارة المحتوى مثل أداة </a:t>
            </a:r>
            <a:r>
              <a:rPr lang="en-US" sz="1600" dirty="0" err="1">
                <a:latin typeface="Alexandria Medium" pitchFamily="2" charset="-78"/>
                <a:cs typeface="Alexandria Medium" pitchFamily="2" charset="-78"/>
              </a:rPr>
              <a:t>Zoho</a:t>
            </a:r>
            <a:r>
              <a:rPr lang="en-US" sz="1600" dirty="0">
                <a:latin typeface="Alexandria Medium" pitchFamily="2" charset="-78"/>
                <a:cs typeface="Alexandria Medium" pitchFamily="2" charset="-78"/>
              </a:rPr>
              <a:t> Social</a:t>
            </a:r>
            <a:r>
              <a:rPr lang="ar-EG" sz="1600" dirty="0">
                <a:latin typeface="Alexandria Medium" pitchFamily="2" charset="-78"/>
                <a:cs typeface="Alexandria Medium" pitchFamily="2" charset="-78"/>
              </a:rPr>
              <a:t> لإدارة المحتوى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على منصات التواصل الاجتماعي.</a:t>
            </a:r>
          </a:p>
          <a:p>
            <a:pPr marL="0" indent="0" algn="just" rtl="1">
              <a:lnSpc>
                <a:spcPct val="150000"/>
              </a:lnSpc>
              <a:buNone/>
            </a:pPr>
            <a:r>
              <a:rPr lang="ar-EG" sz="1600" dirty="0">
                <a:latin typeface="Alexandria Medium" pitchFamily="2" charset="-78"/>
                <a:cs typeface="Alexandria Medium" pitchFamily="2" charset="-78"/>
              </a:rPr>
              <a:t>أما تسويق المحتوى هو إنتاج المحتوى لأغراض تسويقية، ومن ثم يمكن إدارته وتنظيمه بنظم إدارة المحتوى بسهولة، لذا تعتبر عملية إدارة المحتوى أعم وأشمل من تسويق المحتوى.</a:t>
            </a:r>
          </a:p>
          <a:p>
            <a:pPr>
              <a:lnSpc>
                <a:spcPct val="150000"/>
              </a:lnSpc>
            </a:pPr>
            <a:endParaRPr lang="en-US" sz="1600" dirty="0">
              <a:latin typeface="Alexandria Medium" pitchFamily="2" charset="-78"/>
              <a:cs typeface="Alexandria Medium" pitchFamily="2" charset="-78"/>
            </a:endParaRPr>
          </a:p>
        </p:txBody>
      </p:sp>
      <p:pic>
        <p:nvPicPr>
          <p:cNvPr id="5" name="Picture 4" descr="A group of people sitting at a table&#10;&#10;Description automatically generated">
            <a:extLst>
              <a:ext uri="{FF2B5EF4-FFF2-40B4-BE49-F238E27FC236}">
                <a16:creationId xmlns:a16="http://schemas.microsoft.com/office/drawing/2014/main" id="{7EA27E7A-AD8D-0F68-4C9B-ECED3CFA6A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644" y="2191406"/>
            <a:ext cx="5148755" cy="3217972"/>
          </a:xfrm>
          <a:prstGeom prst="rect">
            <a:avLst/>
          </a:prstGeom>
          <a:ln>
            <a:noFill/>
          </a:ln>
          <a:effectLst>
            <a:softEdge rad="112500"/>
          </a:effectLst>
        </p:spPr>
      </p:pic>
      <p:pic>
        <p:nvPicPr>
          <p:cNvPr id="4" name="Graphic 21">
            <a:extLst>
              <a:ext uri="{FF2B5EF4-FFF2-40B4-BE49-F238E27FC236}">
                <a16:creationId xmlns:a16="http://schemas.microsoft.com/office/drawing/2014/main" id="{4CAA4F1A-1BB5-24BD-3F24-B98F01C228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842253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A7BC25-5D95-0321-58FD-4BAAB9D92D8B}"/>
              </a:ext>
            </a:extLst>
          </p:cNvPr>
          <p:cNvSpPr>
            <a:spLocks noGrp="1"/>
          </p:cNvSpPr>
          <p:nvPr>
            <p:ph type="title"/>
          </p:nvPr>
        </p:nvSpPr>
        <p:spPr>
          <a:xfrm>
            <a:off x="838200" y="667254"/>
            <a:ext cx="10515600" cy="1076343"/>
          </a:xfrm>
        </p:spPr>
        <p:txBody>
          <a:bodyPr>
            <a:normAutofit fontScale="90000"/>
          </a:bodyPr>
          <a:lstStyle/>
          <a:p>
            <a:pPr algn="ctr" rtl="1">
              <a:lnSpc>
                <a:spcPct val="150000"/>
              </a:lnSpc>
            </a:pPr>
            <a:r>
              <a:rPr lang="ar-EG" sz="2800" b="1" dirty="0">
                <a:latin typeface="Alexandria" pitchFamily="2" charset="-78"/>
                <a:cs typeface="Alexandria" pitchFamily="2" charset="-78"/>
              </a:rPr>
              <a:t>الفرق بين تسويق المحتوى الرقمي الداخلي والخارجي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Inbound &amp; outbound</a:t>
            </a:r>
          </a:p>
        </p:txBody>
      </p:sp>
      <p:sp>
        <p:nvSpPr>
          <p:cNvPr id="3" name="Content Placeholder 2">
            <a:extLst>
              <a:ext uri="{FF2B5EF4-FFF2-40B4-BE49-F238E27FC236}">
                <a16:creationId xmlns:a16="http://schemas.microsoft.com/office/drawing/2014/main" id="{FDA28149-1DF0-F223-96C4-E2A5D8BEAFC5}"/>
              </a:ext>
            </a:extLst>
          </p:cNvPr>
          <p:cNvSpPr>
            <a:spLocks noGrp="1"/>
          </p:cNvSpPr>
          <p:nvPr>
            <p:ph idx="1"/>
          </p:nvPr>
        </p:nvSpPr>
        <p:spPr>
          <a:xfrm>
            <a:off x="6858000" y="2077818"/>
            <a:ext cx="5108027" cy="4351338"/>
          </a:xfrm>
        </p:spPr>
        <p:txBody>
          <a:bodyPr>
            <a:normAutofit fontScale="92500" lnSpcReduction="20000"/>
          </a:bodyPr>
          <a:lstStyle/>
          <a:p>
            <a:pPr marL="0" indent="0" algn="r" rtl="1">
              <a:lnSpc>
                <a:spcPct val="150000"/>
              </a:lnSpc>
              <a:buNone/>
            </a:pPr>
            <a:r>
              <a:rPr lang="ar-EG" sz="1800" b="1" dirty="0">
                <a:latin typeface="Alexandria Medium" pitchFamily="2" charset="-78"/>
                <a:cs typeface="Alexandria Medium" pitchFamily="2" charset="-78"/>
              </a:rPr>
              <a:t>التسويق الداخلي</a:t>
            </a:r>
            <a:r>
              <a:rPr lang="en-US" sz="1800" b="1" dirty="0">
                <a:latin typeface="Alexandria Medium" pitchFamily="2" charset="-78"/>
                <a:cs typeface="Alexandria Medium" pitchFamily="2" charset="-78"/>
              </a:rPr>
              <a:t>Inbound Marketing:</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إنشاء محتوى قيم وجذاب يستهدف الجمهور المستهدف.</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يهدف إلى جذب العملاء من خلال محتوى ذو قيمة مثل المقالات والمدونات والفيديوهات والمواد التعليمية.</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يستخدم (</a:t>
            </a:r>
            <a:r>
              <a:rPr lang="en-US" sz="1600" dirty="0">
                <a:latin typeface="Alexandria Medium" pitchFamily="2" charset="-78"/>
                <a:cs typeface="Alexandria Medium" pitchFamily="2" charset="-78"/>
              </a:rPr>
              <a:t>SEO</a:t>
            </a:r>
            <a:r>
              <a:rPr lang="ar-EG" sz="1600" dirty="0">
                <a:latin typeface="Alexandria Medium" pitchFamily="2" charset="-78"/>
                <a:cs typeface="Alexandria Medium" pitchFamily="2" charset="-78"/>
              </a:rPr>
              <a:t>) والتحسين لمحركات البحث ووسائل التواصل الاجتماعي لزيادة الوعي بالعلامة التجارية وجذب العملاء المحتملين.</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تقديم حلول لمشاكل العملاء وتلبية احتياجاتهم.</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يتميز بتفاعلية أكبر وتشجيع العملاء على التواصل والمشاركة وتبادل المعلومات.</a:t>
            </a:r>
          </a:p>
          <a:p>
            <a:pPr marL="0" indent="0" algn="r">
              <a:lnSpc>
                <a:spcPct val="150000"/>
              </a:lnSpc>
              <a:buNone/>
            </a:pPr>
            <a:endParaRPr lang="en-US" sz="1800" dirty="0">
              <a:latin typeface="Alexandria Medium" pitchFamily="2" charset="-78"/>
              <a:cs typeface="Alexandria Medium" pitchFamily="2" charset="-78"/>
            </a:endParaRPr>
          </a:p>
        </p:txBody>
      </p:sp>
      <p:pic>
        <p:nvPicPr>
          <p:cNvPr id="5" name="Picture 4" descr="A red and white horseshoe with icons&#10;&#10;Description automatically generated">
            <a:extLst>
              <a:ext uri="{FF2B5EF4-FFF2-40B4-BE49-F238E27FC236}">
                <a16:creationId xmlns:a16="http://schemas.microsoft.com/office/drawing/2014/main" id="{97F9AF39-B8A6-A08F-02A3-94C1FAE496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973" y="1825625"/>
            <a:ext cx="6306206" cy="46035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9DF5C61A-1358-ACFA-45E3-81E3558A94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766" y="4473"/>
            <a:ext cx="2305141" cy="1076343"/>
          </a:xfrm>
          <a:prstGeom prst="rect">
            <a:avLst/>
          </a:prstGeom>
        </p:spPr>
      </p:pic>
    </p:spTree>
    <p:extLst>
      <p:ext uri="{BB962C8B-B14F-4D97-AF65-F5344CB8AC3E}">
        <p14:creationId xmlns:p14="http://schemas.microsoft.com/office/powerpoint/2010/main" val="2340302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FCC2-B59C-B152-F344-46E02B9BA93E}"/>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تسويق المحتوى الرقمي الداخلي والخارجي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Inbound &amp; outbound</a:t>
            </a:r>
            <a:endParaRPr lang="en-US" sz="2800" dirty="0"/>
          </a:p>
        </p:txBody>
      </p:sp>
      <p:sp>
        <p:nvSpPr>
          <p:cNvPr id="3" name="Content Placeholder 2">
            <a:extLst>
              <a:ext uri="{FF2B5EF4-FFF2-40B4-BE49-F238E27FC236}">
                <a16:creationId xmlns:a16="http://schemas.microsoft.com/office/drawing/2014/main" id="{DADEF299-AC06-D49D-82EE-D56B584976E0}"/>
              </a:ext>
            </a:extLst>
          </p:cNvPr>
          <p:cNvSpPr>
            <a:spLocks noGrp="1"/>
          </p:cNvSpPr>
          <p:nvPr>
            <p:ph idx="1"/>
          </p:nvPr>
        </p:nvSpPr>
        <p:spPr>
          <a:xfrm>
            <a:off x="5013434" y="1825625"/>
            <a:ext cx="6852819" cy="4351338"/>
          </a:xfrm>
        </p:spPr>
        <p:txBody>
          <a:bodyPr>
            <a:normAutofit lnSpcReduction="10000"/>
          </a:bodyPr>
          <a:lstStyle/>
          <a:p>
            <a:pPr algn="r" rtl="1">
              <a:lnSpc>
                <a:spcPct val="150000"/>
              </a:lnSpc>
            </a:pPr>
            <a:r>
              <a:rPr lang="en-US" sz="1800" dirty="0">
                <a:latin typeface="Alexandria Medium" pitchFamily="2" charset="-78"/>
                <a:cs typeface="Alexandria Medium" pitchFamily="2" charset="-78"/>
              </a:rPr>
              <a:t> </a:t>
            </a:r>
            <a:r>
              <a:rPr lang="ar-EG" sz="1800" dirty="0">
                <a:latin typeface="Alexandria Medium" pitchFamily="2" charset="-78"/>
                <a:cs typeface="Alexandria Medium" pitchFamily="2" charset="-78"/>
              </a:rPr>
              <a:t>التسويق الخارجي </a:t>
            </a:r>
            <a:r>
              <a:rPr lang="en-US" sz="1800" dirty="0">
                <a:latin typeface="Alexandria Medium" pitchFamily="2" charset="-78"/>
                <a:cs typeface="Alexandria Medium" pitchFamily="2" charset="-78"/>
              </a:rPr>
              <a:t>Outbound Marketing</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إرسال رسائل تسويقية مباشرة للعملاء المحتملين بغرض جذبهم.</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يشمل الإعلانات التلفزيونية والإعلانات الإذاعية والإعلانات المطبوعة إعلانات مواقع التواصل الاجتماعي ، إعلانات البريد الالكتروني المباشر والمكالمات الهاتفية والعروض والخصومات.</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يستهدف جمهور واسع ويعتمد على انتشار الرسالة بشكل واسع.</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يركز على إظهار العلامة التجارية والمنتجات والخدمات للعملاء المحتملين بشكل مباشر وقوي.</a:t>
            </a:r>
          </a:p>
          <a:p>
            <a:pPr marL="742950" lvl="1" indent="-285750" algn="just" rtl="1">
              <a:lnSpc>
                <a:spcPct val="150000"/>
              </a:lnSpc>
              <a:buFont typeface="+mj-lt"/>
              <a:buAutoNum type="arabicPeriod"/>
            </a:pPr>
            <a:r>
              <a:rPr lang="ar-EG" sz="1600" dirty="0">
                <a:latin typeface="Alexandria Medium" pitchFamily="2" charset="-78"/>
                <a:cs typeface="Alexandria Medium" pitchFamily="2" charset="-78"/>
              </a:rPr>
              <a:t>يعتمد على الاستجابة الفورية من العملاء وتوليدهم للمبيعات بشكل مباشر.</a:t>
            </a:r>
          </a:p>
          <a:p>
            <a:pPr>
              <a:lnSpc>
                <a:spcPct val="150000"/>
              </a:lnSpc>
            </a:pPr>
            <a:endParaRPr lang="en-US" sz="1800" dirty="0">
              <a:latin typeface="Alexandria Medium" pitchFamily="2" charset="-78"/>
              <a:cs typeface="Alexandria Medium" pitchFamily="2" charset="-78"/>
            </a:endParaRPr>
          </a:p>
        </p:txBody>
      </p:sp>
      <p:pic>
        <p:nvPicPr>
          <p:cNvPr id="5" name="Picture 4" descr="A hand holding a megaphone out of a computer&#10;&#10;Description automatically generated">
            <a:extLst>
              <a:ext uri="{FF2B5EF4-FFF2-40B4-BE49-F238E27FC236}">
                <a16:creationId xmlns:a16="http://schemas.microsoft.com/office/drawing/2014/main" id="{F4ECEEEF-520C-B261-171B-14B7609511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5747" y="2395235"/>
            <a:ext cx="4151660" cy="2968684"/>
          </a:xfrm>
          <a:prstGeom prst="rect">
            <a:avLst/>
          </a:prstGeom>
          <a:ln>
            <a:noFill/>
          </a:ln>
          <a:effectLst>
            <a:outerShdw blurRad="292100" dist="139700" dir="2700000" algn="tl" rotWithShape="0">
              <a:srgbClr val="333333">
                <a:alpha val="65000"/>
              </a:srgbClr>
            </a:outerShdw>
          </a:effectLst>
        </p:spPr>
      </p:pic>
      <p:pic>
        <p:nvPicPr>
          <p:cNvPr id="4" name="Graphic 21">
            <a:extLst>
              <a:ext uri="{FF2B5EF4-FFF2-40B4-BE49-F238E27FC236}">
                <a16:creationId xmlns:a16="http://schemas.microsoft.com/office/drawing/2014/main" id="{965ABDE4-59E7-8D63-3061-6C7FA27A95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781657"/>
            <a:ext cx="2305141" cy="1076343"/>
          </a:xfrm>
          <a:prstGeom prst="rect">
            <a:avLst/>
          </a:prstGeom>
        </p:spPr>
      </p:pic>
    </p:spTree>
    <p:extLst>
      <p:ext uri="{BB962C8B-B14F-4D97-AF65-F5344CB8AC3E}">
        <p14:creationId xmlns:p14="http://schemas.microsoft.com/office/powerpoint/2010/main" val="33264360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413FCE-DCF7-39E0-5EC3-338425B0CACF}"/>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الفرق بين تسويق المحتوى الرقمي الداخلي والخارجي</a:t>
            </a:r>
            <a:br>
              <a:rPr lang="en-US" sz="2800" b="1" dirty="0">
                <a:latin typeface="Alexandria" pitchFamily="2" charset="-78"/>
                <a:cs typeface="Alexandria" pitchFamily="2" charset="-78"/>
              </a:rPr>
            </a:br>
            <a:r>
              <a:rPr lang="en-US" sz="2800" b="1" dirty="0">
                <a:latin typeface="Alexandria" pitchFamily="2" charset="-78"/>
                <a:cs typeface="Alexandria" pitchFamily="2" charset="-78"/>
              </a:rPr>
              <a:t>Inbound &amp; outbound</a:t>
            </a:r>
            <a:endParaRPr lang="en-US" sz="2800" dirty="0"/>
          </a:p>
        </p:txBody>
      </p:sp>
      <p:pic>
        <p:nvPicPr>
          <p:cNvPr id="9" name="Content Placeholder 8" descr="A diagram of marketing and outbound marketing&#10;&#10;Description automatically generated">
            <a:extLst>
              <a:ext uri="{FF2B5EF4-FFF2-40B4-BE49-F238E27FC236}">
                <a16:creationId xmlns:a16="http://schemas.microsoft.com/office/drawing/2014/main" id="{167A9FBB-3165-387D-EE9E-60805591C7EF}"/>
              </a:ext>
            </a:extLst>
          </p:cNvPr>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0652" y="1690688"/>
            <a:ext cx="6788087" cy="4351338"/>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AEBEFA7E-B938-C780-6C58-799E81158119}"/>
              </a:ext>
            </a:extLst>
          </p:cNvPr>
          <p:cNvSpPr txBox="1"/>
          <p:nvPr/>
        </p:nvSpPr>
        <p:spPr>
          <a:xfrm>
            <a:off x="6218184" y="2125308"/>
            <a:ext cx="5454868" cy="4482637"/>
          </a:xfrm>
          <a:prstGeom prst="rect">
            <a:avLst/>
          </a:prstGeom>
          <a:noFill/>
        </p:spPr>
        <p:txBody>
          <a:bodyPr wrap="square">
            <a:spAutoFit/>
          </a:bodyPr>
          <a:lstStyle/>
          <a:p>
            <a:pPr algn="just" rtl="1">
              <a:lnSpc>
                <a:spcPct val="150000"/>
              </a:lnSpc>
            </a:pPr>
            <a:r>
              <a:rPr lang="ar-EG" sz="1600" dirty="0">
                <a:latin typeface="Alexandria Medium" pitchFamily="2" charset="-78"/>
                <a:cs typeface="Alexandria Medium" pitchFamily="2" charset="-78"/>
              </a:rPr>
              <a:t>أي أن التسويق الداخلي يركز على بناء العلاقات والثقة مع العملاء من خلال توفير محتوى قيم وجذاب، بينما يركز التسويق الخارجي على الترويج المباشر وجذب الاهتمام بالعلامة التجارية من خلال الإعلانات والاتصالات الترويجية المباشرة.</a:t>
            </a:r>
          </a:p>
          <a:p>
            <a:pPr algn="just" rtl="1">
              <a:lnSpc>
                <a:spcPct val="150000"/>
              </a:lnSpc>
            </a:pPr>
            <a:r>
              <a:rPr lang="ar-EG" sz="1600" dirty="0">
                <a:latin typeface="Alexandria Medium" pitchFamily="2" charset="-78"/>
                <a:cs typeface="Alexandria Medium" pitchFamily="2" charset="-78"/>
              </a:rPr>
              <a:t>قد يكون من الأفضل استخدام استراتيجية متكاملة تجمع بين التسويق الداخلي والخارجي لتحقيق أفضل النتائج. على سبيل المثال، يمكن استخدام التسويق الداخلي لجذب العملاء المحتملين وبناء العلاقات معهم، ثم استخدام التسويق الخارجي للترويج للعروض الخاصة أو إشعار العملاء المحتملين بالعروض والتخفيضات الحالية لدعم الولاء للعلامة التجارية.</a:t>
            </a:r>
          </a:p>
        </p:txBody>
      </p:sp>
      <p:sp>
        <p:nvSpPr>
          <p:cNvPr id="13" name="TextBox 12">
            <a:extLst>
              <a:ext uri="{FF2B5EF4-FFF2-40B4-BE49-F238E27FC236}">
                <a16:creationId xmlns:a16="http://schemas.microsoft.com/office/drawing/2014/main" id="{A4E5DF58-F12A-0694-A706-61BD4F4D0A94}"/>
              </a:ext>
            </a:extLst>
          </p:cNvPr>
          <p:cNvSpPr txBox="1"/>
          <p:nvPr/>
        </p:nvSpPr>
        <p:spPr>
          <a:xfrm>
            <a:off x="973521" y="2771694"/>
            <a:ext cx="6298324" cy="369332"/>
          </a:xfrm>
          <a:prstGeom prst="rect">
            <a:avLst/>
          </a:prstGeom>
          <a:noFill/>
        </p:spPr>
        <p:txBody>
          <a:bodyPr wrap="square">
            <a:spAutoFit/>
          </a:bodyPr>
          <a:lstStyle/>
          <a:p>
            <a:r>
              <a:rPr lang="en-US" sz="1800" b="1" dirty="0">
                <a:latin typeface="Alexandria" pitchFamily="2" charset="-78"/>
                <a:cs typeface="Alexandria" pitchFamily="2" charset="-78"/>
              </a:rPr>
              <a:t>Inbound               </a:t>
            </a:r>
            <a:r>
              <a:rPr lang="en-US" b="1" dirty="0">
                <a:latin typeface="Alexandria" pitchFamily="2" charset="-78"/>
                <a:cs typeface="Alexandria" pitchFamily="2" charset="-78"/>
              </a:rPr>
              <a:t>VS</a:t>
            </a:r>
            <a:r>
              <a:rPr lang="en-US" sz="1800" b="1" dirty="0">
                <a:latin typeface="Alexandria" pitchFamily="2" charset="-78"/>
                <a:cs typeface="Alexandria" pitchFamily="2" charset="-78"/>
              </a:rPr>
              <a:t>             outbound</a:t>
            </a:r>
            <a:endParaRPr lang="en-US" dirty="0"/>
          </a:p>
        </p:txBody>
      </p:sp>
      <p:pic>
        <p:nvPicPr>
          <p:cNvPr id="3" name="Graphic 21">
            <a:extLst>
              <a:ext uri="{FF2B5EF4-FFF2-40B4-BE49-F238E27FC236}">
                <a16:creationId xmlns:a16="http://schemas.microsoft.com/office/drawing/2014/main" id="{34A33D91-F677-03BE-DAFE-29CFE3FCFE6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70004" y="5864764"/>
            <a:ext cx="2305141" cy="1076343"/>
          </a:xfrm>
          <a:prstGeom prst="rect">
            <a:avLst/>
          </a:prstGeom>
        </p:spPr>
      </p:pic>
    </p:spTree>
    <p:extLst>
      <p:ext uri="{BB962C8B-B14F-4D97-AF65-F5344CB8AC3E}">
        <p14:creationId xmlns:p14="http://schemas.microsoft.com/office/powerpoint/2010/main" val="10225851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437D-0290-635B-5AC0-7D814611065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مزايا</a:t>
            </a:r>
            <a:r>
              <a:rPr lang="en-US" sz="2800" b="1" dirty="0">
                <a:latin typeface="Alexandria" pitchFamily="2" charset="-78"/>
                <a:cs typeface="Alexandria" pitchFamily="2" charset="-78"/>
              </a:rPr>
              <a:t> </a:t>
            </a:r>
            <a:r>
              <a:rPr lang="ar-EG" sz="2800" b="1" dirty="0">
                <a:latin typeface="Alexandria" pitchFamily="2" charset="-78"/>
                <a:cs typeface="Alexandria" pitchFamily="2" charset="-78"/>
              </a:rPr>
              <a:t>تسويق المحتوى الرقمي</a:t>
            </a:r>
            <a:endParaRPr lang="en-US" sz="2800" dirty="0"/>
          </a:p>
        </p:txBody>
      </p:sp>
      <p:graphicFrame>
        <p:nvGraphicFramePr>
          <p:cNvPr id="5" name="Content Placeholder 2">
            <a:extLst>
              <a:ext uri="{FF2B5EF4-FFF2-40B4-BE49-F238E27FC236}">
                <a16:creationId xmlns:a16="http://schemas.microsoft.com/office/drawing/2014/main" id="{BE142CD6-4C1F-6F9E-A475-048E575DC15D}"/>
              </a:ext>
            </a:extLst>
          </p:cNvPr>
          <p:cNvGraphicFramePr>
            <a:graphicFrameLocks noGrp="1"/>
          </p:cNvGraphicFramePr>
          <p:nvPr>
            <p:ph idx="1"/>
            <p:extLst>
              <p:ext uri="{D42A27DB-BD31-4B8C-83A1-F6EECF244321}">
                <p14:modId xmlns:p14="http://schemas.microsoft.com/office/powerpoint/2010/main" val="757230696"/>
              </p:ext>
            </p:extLst>
          </p:nvPr>
        </p:nvGraphicFramePr>
        <p:xfrm>
          <a:off x="5691352" y="1813036"/>
          <a:ext cx="5896303" cy="4916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A group of people working on a computer&#10;&#10;Description automatically generated">
            <a:extLst>
              <a:ext uri="{FF2B5EF4-FFF2-40B4-BE49-F238E27FC236}">
                <a16:creationId xmlns:a16="http://schemas.microsoft.com/office/drawing/2014/main" id="{1D5B6FD7-D879-1D13-BE0E-61BECCB9E32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6842" y="2302871"/>
            <a:ext cx="5749158" cy="302587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7" name="Graphic 21">
            <a:extLst>
              <a:ext uri="{FF2B5EF4-FFF2-40B4-BE49-F238E27FC236}">
                <a16:creationId xmlns:a16="http://schemas.microsoft.com/office/drawing/2014/main" id="{F01F5A08-00C1-0BC0-1276-9D5A453AA87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99480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035CA-DFD1-5D7B-76F7-B0017ED0264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هدف المحتوى التسويقي الرقمي</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413328CF-9F66-2A8D-D68E-FAEE58693B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C115DDC0-671E-4D9C-7D83-A087AA665E44}"/>
              </a:ext>
            </a:extLst>
          </p:cNvPr>
          <p:cNvSpPr txBox="1"/>
          <p:nvPr/>
        </p:nvSpPr>
        <p:spPr>
          <a:xfrm>
            <a:off x="5036905" y="1686907"/>
            <a:ext cx="6747641" cy="5570756"/>
          </a:xfrm>
          <a:prstGeom prst="rect">
            <a:avLst/>
          </a:prstGeom>
          <a:noFill/>
        </p:spPr>
        <p:txBody>
          <a:bodyPr wrap="square" rtlCol="0">
            <a:spAutoFit/>
          </a:bodyPr>
          <a:lstStyle/>
          <a:p>
            <a:pPr algn="just" rtl="1"/>
            <a:r>
              <a:rPr lang="ar-EG" b="1" u="sng" dirty="0">
                <a:solidFill>
                  <a:srgbClr val="00AEEF"/>
                </a:solidFill>
                <a:latin typeface="Alexandria Medium" pitchFamily="2" charset="-78"/>
                <a:cs typeface="Alexandria Medium" pitchFamily="2" charset="-78"/>
              </a:rPr>
              <a:t>يرتبط الهدف من المحتوى التسويقي بالمراحل الكلاسيكية لعملية الشراء</a:t>
            </a:r>
            <a:r>
              <a:rPr lang="en-US" b="1" u="sng" dirty="0">
                <a:solidFill>
                  <a:srgbClr val="00AEEF"/>
                </a:solidFill>
                <a:latin typeface="Alexandria Medium" pitchFamily="2" charset="-78"/>
                <a:cs typeface="Alexandria Medium" pitchFamily="2" charset="-78"/>
              </a:rPr>
              <a:t> </a:t>
            </a:r>
            <a:r>
              <a:rPr lang="ar-EG" b="1" u="sng" dirty="0">
                <a:solidFill>
                  <a:srgbClr val="00AEEF"/>
                </a:solidFill>
                <a:latin typeface="Alexandria Medium" pitchFamily="2" charset="-78"/>
                <a:cs typeface="Alexandria Medium" pitchFamily="2" charset="-78"/>
              </a:rPr>
              <a:t> </a:t>
            </a:r>
            <a:r>
              <a:rPr lang="en-US" b="1" u="sng" dirty="0">
                <a:solidFill>
                  <a:srgbClr val="00AEEF"/>
                </a:solidFill>
                <a:latin typeface="Alexandria Medium" pitchFamily="2" charset="-78"/>
                <a:cs typeface="Alexandria Medium" pitchFamily="2" charset="-78"/>
              </a:rPr>
              <a:t>Marketing funnel</a:t>
            </a:r>
            <a:r>
              <a:rPr lang="ar-EG" b="1" u="sng" dirty="0">
                <a:solidFill>
                  <a:srgbClr val="00AEEF"/>
                </a:solidFill>
                <a:latin typeface="Alexandria Medium" pitchFamily="2" charset="-78"/>
                <a:cs typeface="Alexandria Medium" pitchFamily="2" charset="-78"/>
              </a:rPr>
              <a:t>:</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1- في المرحلة الأولى (الوعي): يكون هدف المحتوى الرقمي هو التركيز على الـ </a:t>
            </a:r>
            <a:r>
              <a:rPr lang="en-US" sz="1600" dirty="0">
                <a:latin typeface="Alexandria Medium" pitchFamily="2" charset="-78"/>
                <a:cs typeface="Alexandria Medium" pitchFamily="2" charset="-78"/>
              </a:rPr>
              <a:t>USP</a:t>
            </a:r>
            <a:r>
              <a:rPr lang="ar-EG" sz="1600" dirty="0">
                <a:latin typeface="Alexandria Medium" pitchFamily="2" charset="-78"/>
                <a:cs typeface="Alexandria Medium" pitchFamily="2" charset="-78"/>
              </a:rPr>
              <a:t> ، مع تقديم الحلول للعملاء.</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2- في المرحلة الثانية (الاهتمام): يكون هدف المحتوى هو لفت نظر العميل بمحتوى مهم ومفيد بالنسبة له.</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3- في المرحلة الثالثة (الاعتبار) يكون هدف المحتوى هو تقديم الاستشهادات وتجارب العملاء الآخرين وشرح تفاصيل مهمة بالمنتج نفسه.</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4- في المرحلة الرابعة (التحويل أو الشراء الفعلي) يكون هدف المحتوى الرقمي هو تقديم الدعم للعميل ورعايته واستطلاع توقعاته وطلب كتابة تعليقات على المنتج.</a:t>
            </a:r>
          </a:p>
          <a:p>
            <a:pPr algn="just" rtl="1"/>
            <a:endParaRPr lang="ar-EG" sz="1600" dirty="0">
              <a:latin typeface="Alexandria Medium" pitchFamily="2" charset="-78"/>
              <a:cs typeface="Alexandria Medium" pitchFamily="2" charset="-78"/>
            </a:endParaRPr>
          </a:p>
          <a:p>
            <a:pPr algn="just" rtl="1"/>
            <a:r>
              <a:rPr lang="ar-EG" sz="1600" dirty="0">
                <a:latin typeface="Alexandria Medium" pitchFamily="2" charset="-78"/>
                <a:cs typeface="Alexandria Medium" pitchFamily="2" charset="-78"/>
              </a:rPr>
              <a:t>5- في المرحلة الأخيرة (الاحتفاظ بالعملاء</a:t>
            </a:r>
            <a:r>
              <a:rPr lang="en-US" sz="1600" dirty="0">
                <a:latin typeface="Alexandria Medium" pitchFamily="2" charset="-78"/>
                <a:cs typeface="Alexandria Medium" pitchFamily="2" charset="-78"/>
              </a:rPr>
              <a:t>(</a:t>
            </a:r>
            <a:r>
              <a:rPr lang="ar-EG" sz="1600" dirty="0">
                <a:latin typeface="Alexandria Medium" pitchFamily="2" charset="-78"/>
                <a:cs typeface="Alexandria Medium" pitchFamily="2" charset="-78"/>
              </a:rPr>
              <a:t> يكون هدف المحتوى هو حث العميل على إنتاج المحتوى بنفسه  </a:t>
            </a:r>
            <a:r>
              <a:rPr lang="en-US" sz="1600" dirty="0">
                <a:latin typeface="Alexandria Medium" pitchFamily="2" charset="-78"/>
                <a:cs typeface="Alexandria Medium" pitchFamily="2" charset="-78"/>
              </a:rPr>
              <a:t>UGC</a:t>
            </a:r>
            <a:r>
              <a:rPr lang="ar-EG" sz="1600" dirty="0">
                <a:latin typeface="Alexandria Medium" pitchFamily="2" charset="-78"/>
                <a:cs typeface="Alexandria Medium" pitchFamily="2" charset="-78"/>
              </a:rPr>
              <a:t> و </a:t>
            </a:r>
            <a:r>
              <a:rPr lang="en-US" sz="1600" dirty="0">
                <a:latin typeface="Alexandria Medium" pitchFamily="2" charset="-78"/>
                <a:cs typeface="Alexandria Medium" pitchFamily="2" charset="-78"/>
              </a:rPr>
              <a:t>celebrating champion customers</a:t>
            </a:r>
            <a:endParaRPr lang="en-US" sz="1600" b="0" i="0" u="none" strike="noStrike" baseline="0" dirty="0">
              <a:solidFill>
                <a:srgbClr val="000000"/>
              </a:solidFill>
              <a:latin typeface="Alexandria Medium" pitchFamily="2" charset="-78"/>
              <a:cs typeface="Alexandria Medium" pitchFamily="2" charset="-78"/>
            </a:endParaRPr>
          </a:p>
          <a:p>
            <a:pPr algn="just" rtl="1"/>
            <a:r>
              <a:rPr lang="en-US" sz="1600" b="0" i="0" u="none" strike="noStrike" baseline="0" dirty="0">
                <a:solidFill>
                  <a:srgbClr val="000458"/>
                </a:solidFill>
                <a:latin typeface="Alexandria Medium" pitchFamily="2" charset="-78"/>
                <a:cs typeface="Alexandria Medium" pitchFamily="2" charset="-78"/>
              </a:rPr>
              <a:t> </a:t>
            </a:r>
            <a:endParaRPr lang="en-US" sz="1600" b="0" i="0" u="none" strike="noStrike" baseline="0" dirty="0">
              <a:solidFill>
                <a:srgbClr val="000000"/>
              </a:solidFill>
              <a:latin typeface="Alexandria Medium" pitchFamily="2" charset="-78"/>
              <a:cs typeface="Alexandria Medium" pitchFamily="2" charset="-78"/>
            </a:endParaRPr>
          </a:p>
          <a:p>
            <a:pPr algn="just" rtl="1"/>
            <a:endParaRPr lang="en-US" sz="1600" dirty="0">
              <a:latin typeface="Alexandria Medium" pitchFamily="2" charset="-78"/>
              <a:cs typeface="Alexandria Medium" pitchFamily="2" charset="-78"/>
            </a:endParaRPr>
          </a:p>
        </p:txBody>
      </p:sp>
      <p:pic>
        <p:nvPicPr>
          <p:cNvPr id="14" name="Content Placeholder 13" descr="A rainbow colored funnel with white text&#10;&#10;Description automatically generated">
            <a:extLst>
              <a:ext uri="{FF2B5EF4-FFF2-40B4-BE49-F238E27FC236}">
                <a16:creationId xmlns:a16="http://schemas.microsoft.com/office/drawing/2014/main" id="{CE3DCC28-5224-B013-0137-E60B5772A6D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 y="1378404"/>
            <a:ext cx="5036905" cy="5262979"/>
          </a:xfrm>
        </p:spPr>
      </p:pic>
    </p:spTree>
    <p:extLst>
      <p:ext uri="{BB962C8B-B14F-4D97-AF65-F5344CB8AC3E}">
        <p14:creationId xmlns:p14="http://schemas.microsoft.com/office/powerpoint/2010/main" val="36421531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73930-BA05-B555-0546-209B264E565B}"/>
              </a:ext>
            </a:extLst>
          </p:cNvPr>
          <p:cNvSpPr>
            <a:spLocks noGrp="1"/>
          </p:cNvSpPr>
          <p:nvPr>
            <p:ph type="title"/>
          </p:nvPr>
        </p:nvSpPr>
        <p:spPr/>
        <p:txBody>
          <a:bodyPr>
            <a:normAutofit/>
          </a:bodyPr>
          <a:lstStyle/>
          <a:p>
            <a:pPr algn="ctr"/>
            <a:r>
              <a:rPr lang="ar-EG" sz="2800" b="1">
                <a:latin typeface="Alexandria" pitchFamily="2" charset="-78"/>
                <a:cs typeface="Alexandria" pitchFamily="2" charset="-78"/>
              </a:rPr>
              <a:t>سمات المحتوى التسويقي الرقمي الفعال </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518243B-83AB-16FC-F67A-72CC250AB466}"/>
              </a:ext>
            </a:extLst>
          </p:cNvPr>
          <p:cNvSpPr>
            <a:spLocks noGrp="1"/>
          </p:cNvSpPr>
          <p:nvPr>
            <p:ph idx="1"/>
          </p:nvPr>
        </p:nvSpPr>
        <p:spPr>
          <a:xfrm>
            <a:off x="838200" y="2790497"/>
            <a:ext cx="10515600" cy="4300866"/>
          </a:xfrm>
        </p:spPr>
        <p:txBody>
          <a:bodyPr/>
          <a:lstStyle/>
          <a:p>
            <a:pPr algn="r" rtl="1"/>
            <a:r>
              <a:rPr lang="ar-EG" sz="1600" dirty="0">
                <a:latin typeface="Alexandria Medium" pitchFamily="2" charset="-78"/>
                <a:cs typeface="Alexandria Medium" pitchFamily="2" charset="-78"/>
              </a:rPr>
              <a:t>مرتبط بالمنتج أو العلامة التجارية </a:t>
            </a:r>
            <a:r>
              <a:rPr lang="en-US" sz="1600" dirty="0">
                <a:latin typeface="Alexandria Medium" pitchFamily="2" charset="-78"/>
                <a:cs typeface="Alexandria Medium" pitchFamily="2" charset="-78"/>
              </a:rPr>
              <a:t>Relevant</a:t>
            </a:r>
            <a:endParaRPr lang="ar-EG" sz="1600" dirty="0">
              <a:latin typeface="Alexandria Medium" pitchFamily="2" charset="-78"/>
              <a:cs typeface="Alexandria Medium" pitchFamily="2" charset="-78"/>
            </a:endParaRPr>
          </a:p>
          <a:p>
            <a:pPr algn="r" rtl="1"/>
            <a:r>
              <a:rPr lang="ar-EG" sz="1600" dirty="0">
                <a:latin typeface="Alexandria Medium" pitchFamily="2" charset="-78"/>
                <a:cs typeface="Alexandria Medium" pitchFamily="2" charset="-78"/>
              </a:rPr>
              <a:t>مخصص لفرد معين </a:t>
            </a:r>
            <a:r>
              <a:rPr lang="en-US" sz="1600" b="1" i="0" u="none" strike="noStrike" baseline="0" dirty="0">
                <a:latin typeface="Alexandria Medium" pitchFamily="2" charset="-78"/>
                <a:cs typeface="Alexandria Medium" pitchFamily="2" charset="-78"/>
              </a:rPr>
              <a:t>Personalized </a:t>
            </a:r>
            <a:endParaRPr lang="ar-EG" sz="1600" b="1" i="0" u="none" strike="noStrike" baseline="0"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مفيد وقيّم </a:t>
            </a:r>
            <a:r>
              <a:rPr lang="en-US" sz="1600" b="1" i="0" u="none" strike="noStrike" baseline="0" dirty="0">
                <a:latin typeface="Alexandria Medium" pitchFamily="2" charset="-78"/>
                <a:cs typeface="Alexandria Medium" pitchFamily="2" charset="-78"/>
              </a:rPr>
              <a:t>Valuable </a:t>
            </a:r>
            <a:endParaRPr lang="ar-EG" sz="1600" b="1" i="0" u="none" strike="noStrike" baseline="0"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يشبع الاحتياجات </a:t>
            </a:r>
            <a:r>
              <a:rPr lang="en-US" sz="1600" b="1" i="0" u="none" strike="noStrike" baseline="0" dirty="0">
                <a:latin typeface="Alexandria Medium" pitchFamily="2" charset="-78"/>
                <a:cs typeface="Alexandria Medium" pitchFamily="2" charset="-78"/>
              </a:rPr>
              <a:t>Addresses needs </a:t>
            </a:r>
            <a:endParaRPr lang="ar-EG" sz="1600" b="1" i="0" u="none" strike="noStrike" baseline="0"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يحث على فعل معين </a:t>
            </a:r>
            <a:r>
              <a:rPr lang="en-US" sz="1600" b="1" i="0" u="none" strike="noStrike" baseline="0" dirty="0">
                <a:latin typeface="Alexandria Medium" pitchFamily="2" charset="-78"/>
                <a:cs typeface="Alexandria Medium" pitchFamily="2" charset="-78"/>
              </a:rPr>
              <a:t>Includes a CTA </a:t>
            </a:r>
            <a:endParaRPr lang="ar-EG" sz="1600" b="1" dirty="0">
              <a:latin typeface="Alexandria Medium" pitchFamily="2" charset="-78"/>
              <a:cs typeface="Alexandria Medium" pitchFamily="2" charset="-78"/>
            </a:endParaRPr>
          </a:p>
          <a:p>
            <a:pPr algn="r" rtl="1"/>
            <a:r>
              <a:rPr lang="ar-EG" sz="1600" b="1" dirty="0">
                <a:latin typeface="Alexandria Medium" pitchFamily="2" charset="-78"/>
                <a:cs typeface="Alexandria Medium" pitchFamily="2" charset="-78"/>
              </a:rPr>
              <a:t>يقدم حلول </a:t>
            </a:r>
            <a:r>
              <a:rPr lang="en-US" sz="1600" b="1" i="0" u="none" strike="noStrike" baseline="0" dirty="0">
                <a:latin typeface="Alexandria Medium" pitchFamily="2" charset="-78"/>
                <a:cs typeface="Alexandria Medium" pitchFamily="2" charset="-78"/>
              </a:rPr>
              <a:t>Presents solution </a:t>
            </a:r>
            <a:endParaRPr lang="ar-EG" sz="1600" b="1" i="0" u="none" strike="noStrike" baseline="0" dirty="0">
              <a:latin typeface="Alexandria Medium" pitchFamily="2" charset="-78"/>
              <a:cs typeface="Alexandria Medium" pitchFamily="2" charset="-78"/>
            </a:endParaRPr>
          </a:p>
          <a:p>
            <a:pPr algn="r" rtl="1"/>
            <a:endParaRPr lang="en-US" dirty="0"/>
          </a:p>
        </p:txBody>
      </p:sp>
      <p:pic>
        <p:nvPicPr>
          <p:cNvPr id="4" name="Graphic 21">
            <a:extLst>
              <a:ext uri="{FF2B5EF4-FFF2-40B4-BE49-F238E27FC236}">
                <a16:creationId xmlns:a16="http://schemas.microsoft.com/office/drawing/2014/main" id="{EFA8DD60-7B17-2CCD-5393-5371A502D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yellow crown and text&#10;&#10;Description automatically generated">
            <a:extLst>
              <a:ext uri="{FF2B5EF4-FFF2-40B4-BE49-F238E27FC236}">
                <a16:creationId xmlns:a16="http://schemas.microsoft.com/office/drawing/2014/main" id="{9361A08D-4DB6-944C-3622-E6DB2CC2D7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110" y="1690688"/>
            <a:ext cx="5769937" cy="3942625"/>
          </a:xfrm>
          <a:prstGeom prst="rect">
            <a:avLst/>
          </a:prstGeom>
        </p:spPr>
      </p:pic>
    </p:spTree>
    <p:extLst>
      <p:ext uri="{BB962C8B-B14F-4D97-AF65-F5344CB8AC3E}">
        <p14:creationId xmlns:p14="http://schemas.microsoft.com/office/powerpoint/2010/main" val="2350154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99F1FFA9-D672-408C-9220-ADEEC6ABD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F51E92-B1EF-4AEF-9456-3495795576C5}"/>
              </a:ext>
            </a:extLst>
          </p:cNvPr>
          <p:cNvSpPr>
            <a:spLocks noGrp="1"/>
          </p:cNvSpPr>
          <p:nvPr>
            <p:ph type="title"/>
          </p:nvPr>
        </p:nvSpPr>
        <p:spPr>
          <a:xfrm>
            <a:off x="157861" y="1375818"/>
            <a:ext cx="5160068" cy="1938076"/>
          </a:xfrm>
        </p:spPr>
        <p:txBody>
          <a:bodyPr>
            <a:normAutofit/>
          </a:bodyPr>
          <a:lstStyle/>
          <a:p>
            <a:pPr algn="ctr">
              <a:lnSpc>
                <a:spcPct val="150000"/>
              </a:lnSpc>
            </a:pPr>
            <a:r>
              <a:rPr lang="ar-EG" sz="2800" b="1" dirty="0">
                <a:latin typeface="Alexandria" pitchFamily="2" charset="-78"/>
                <a:cs typeface="Alexandria" pitchFamily="2" charset="-78"/>
              </a:rPr>
              <a:t>أمثلة لحملات تسويق محتوى رقمي ناجحة</a:t>
            </a:r>
            <a:endParaRPr lang="en-US" sz="2800" b="1" dirty="0">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ACF3764F-2858-4B9B-1F5C-6A4A0499DB99}"/>
              </a:ext>
            </a:extLst>
          </p:cNvPr>
          <p:cNvSpPr>
            <a:spLocks noGrp="1"/>
          </p:cNvSpPr>
          <p:nvPr>
            <p:ph idx="1"/>
          </p:nvPr>
        </p:nvSpPr>
        <p:spPr>
          <a:xfrm>
            <a:off x="443598" y="3992882"/>
            <a:ext cx="4588594" cy="3694373"/>
          </a:xfrm>
        </p:spPr>
        <p:txBody>
          <a:bodyPr>
            <a:normAutofit/>
          </a:bodyPr>
          <a:lstStyle/>
          <a:p>
            <a:pPr algn="just" rtl="1"/>
            <a:r>
              <a:rPr lang="ar-EG" sz="1800" dirty="0">
                <a:latin typeface="Alexandria Medium" pitchFamily="2" charset="-78"/>
                <a:cs typeface="Alexandria Medium" pitchFamily="2" charset="-78"/>
              </a:rPr>
              <a:t>بدأت عام 2011 في استراليا وانتشرت في 70 دولة وحققت نجاحا كبيرا</a:t>
            </a:r>
          </a:p>
          <a:p>
            <a:pPr marL="0" indent="0" algn="just" rtl="1">
              <a:buNone/>
            </a:pPr>
            <a:endParaRPr lang="ar-EG" sz="1800" dirty="0">
              <a:latin typeface="Alexandria Medium" pitchFamily="2" charset="-78"/>
              <a:cs typeface="Alexandria Medium" pitchFamily="2" charset="-78"/>
            </a:endParaRPr>
          </a:p>
          <a:p>
            <a:pPr algn="just" rtl="1"/>
            <a:r>
              <a:rPr lang="ar-EG" sz="1800" dirty="0">
                <a:latin typeface="Alexandria Medium" pitchFamily="2" charset="-78"/>
                <a:cs typeface="Alexandria Medium" pitchFamily="2" charset="-78"/>
              </a:rPr>
              <a:t>سر النجاح: تخصيص المحتوى بالاسم.</a:t>
            </a:r>
            <a:endParaRPr lang="en-US" sz="1800" dirty="0">
              <a:latin typeface="Alexandria Medium" pitchFamily="2" charset="-78"/>
              <a:cs typeface="Alexandria Medium" pitchFamily="2" charset="-78"/>
            </a:endParaRPr>
          </a:p>
        </p:txBody>
      </p:sp>
      <p:pic>
        <p:nvPicPr>
          <p:cNvPr id="8" name="Picture 7" descr="A red can with white text&#10;&#10;Description automatically generated">
            <a:extLst>
              <a:ext uri="{FF2B5EF4-FFF2-40B4-BE49-F238E27FC236}">
                <a16:creationId xmlns:a16="http://schemas.microsoft.com/office/drawing/2014/main" id="{9EE85BB0-5B7C-E54F-2449-D40B337AFE41}"/>
              </a:ext>
            </a:extLst>
          </p:cNvPr>
          <p:cNvPicPr>
            <a:picLocks noChangeAspect="1"/>
          </p:cNvPicPr>
          <p:nvPr/>
        </p:nvPicPr>
        <p:blipFill rotWithShape="1">
          <a:blip r:embed="rId2">
            <a:extLst>
              <a:ext uri="{28A0092B-C50C-407E-A947-70E740481C1C}">
                <a14:useLocalDpi xmlns:a14="http://schemas.microsoft.com/office/drawing/2010/main" val="0"/>
              </a:ext>
            </a:extLst>
          </a:blip>
          <a:srcRect t="11000" r="-1" b="7889"/>
          <a:stretch/>
        </p:blipFill>
        <p:spPr>
          <a:xfrm>
            <a:off x="4904316" y="-4"/>
            <a:ext cx="7287684" cy="3694372"/>
          </a:xfrm>
          <a:custGeom>
            <a:avLst/>
            <a:gdLst/>
            <a:ahLst/>
            <a:cxnLst/>
            <a:rect l="l" t="t" r="r" b="b"/>
            <a:pathLst>
              <a:path w="7287684" h="3694372">
                <a:moveTo>
                  <a:pt x="1047969" y="0"/>
                </a:moveTo>
                <a:lnTo>
                  <a:pt x="7287684" y="0"/>
                </a:lnTo>
                <a:lnTo>
                  <a:pt x="7287684" y="814388"/>
                </a:lnTo>
                <a:lnTo>
                  <a:pt x="7287684" y="3694372"/>
                </a:lnTo>
                <a:lnTo>
                  <a:pt x="471411" y="3694372"/>
                </a:lnTo>
                <a:lnTo>
                  <a:pt x="470992" y="3686621"/>
                </a:lnTo>
                <a:cubicBezTo>
                  <a:pt x="458999" y="3642419"/>
                  <a:pt x="427907" y="3602236"/>
                  <a:pt x="376383" y="3554015"/>
                </a:cubicBezTo>
                <a:cubicBezTo>
                  <a:pt x="315976" y="3500438"/>
                  <a:pt x="255568" y="3454003"/>
                  <a:pt x="170288" y="3407569"/>
                </a:cubicBezTo>
                <a:cubicBezTo>
                  <a:pt x="365723" y="3382565"/>
                  <a:pt x="163181" y="3296841"/>
                  <a:pt x="230695" y="3243263"/>
                </a:cubicBezTo>
                <a:cubicBezTo>
                  <a:pt x="369276" y="3221831"/>
                  <a:pt x="479431" y="3393282"/>
                  <a:pt x="667759" y="3343275"/>
                </a:cubicBezTo>
                <a:cubicBezTo>
                  <a:pt x="440344" y="3196828"/>
                  <a:pt x="184501" y="3150393"/>
                  <a:pt x="17493" y="2953940"/>
                </a:cubicBezTo>
                <a:cubicBezTo>
                  <a:pt x="56580" y="2911078"/>
                  <a:pt x="95667" y="2953940"/>
                  <a:pt x="127647" y="2936081"/>
                </a:cubicBezTo>
                <a:cubicBezTo>
                  <a:pt x="127647" y="2925365"/>
                  <a:pt x="500751" y="2993232"/>
                  <a:pt x="522071" y="2714625"/>
                </a:cubicBezTo>
                <a:cubicBezTo>
                  <a:pt x="529178" y="2714625"/>
                  <a:pt x="536285" y="2714625"/>
                  <a:pt x="543391" y="2703909"/>
                </a:cubicBezTo>
                <a:cubicBezTo>
                  <a:pt x="582478" y="2664619"/>
                  <a:pt x="546945" y="2571750"/>
                  <a:pt x="610905" y="2564606"/>
                </a:cubicBezTo>
                <a:cubicBezTo>
                  <a:pt x="681973" y="2557462"/>
                  <a:pt x="749487" y="2525315"/>
                  <a:pt x="824107" y="2543175"/>
                </a:cubicBezTo>
                <a:cubicBezTo>
                  <a:pt x="880961" y="2557462"/>
                  <a:pt x="941368" y="2575322"/>
                  <a:pt x="1001776" y="2575322"/>
                </a:cubicBezTo>
                <a:cubicBezTo>
                  <a:pt x="1065736" y="2575322"/>
                  <a:pt x="1154570" y="2696766"/>
                  <a:pt x="1193658" y="2536031"/>
                </a:cubicBezTo>
                <a:cubicBezTo>
                  <a:pt x="1193658" y="2528888"/>
                  <a:pt x="1303812" y="2546747"/>
                  <a:pt x="1364219" y="2553891"/>
                </a:cubicBezTo>
                <a:cubicBezTo>
                  <a:pt x="1413966" y="2561035"/>
                  <a:pt x="1474374" y="2593181"/>
                  <a:pt x="1509907" y="2528888"/>
                </a:cubicBezTo>
                <a:cubicBezTo>
                  <a:pt x="1527674" y="2489596"/>
                  <a:pt x="1442393" y="2418159"/>
                  <a:pt x="1367772" y="2411015"/>
                </a:cubicBezTo>
                <a:cubicBezTo>
                  <a:pt x="1300259" y="2403872"/>
                  <a:pt x="1232745" y="2396728"/>
                  <a:pt x="1168784" y="2411015"/>
                </a:cubicBezTo>
                <a:cubicBezTo>
                  <a:pt x="1090610" y="2428875"/>
                  <a:pt x="1047969" y="2400300"/>
                  <a:pt x="1026649" y="2336007"/>
                </a:cubicBezTo>
                <a:cubicBezTo>
                  <a:pt x="1001776" y="2268141"/>
                  <a:pt x="955582" y="2232422"/>
                  <a:pt x="891621" y="2200275"/>
                </a:cubicBezTo>
                <a:cubicBezTo>
                  <a:pt x="735273" y="2121694"/>
                  <a:pt x="586032" y="2028825"/>
                  <a:pt x="415470" y="1982390"/>
                </a:cubicBezTo>
                <a:cubicBezTo>
                  <a:pt x="383490" y="1975246"/>
                  <a:pt x="344403" y="1960959"/>
                  <a:pt x="330189" y="1900238"/>
                </a:cubicBezTo>
                <a:cubicBezTo>
                  <a:pt x="792127" y="1993106"/>
                  <a:pt x="1211424" y="2232422"/>
                  <a:pt x="1687576" y="2218135"/>
                </a:cubicBezTo>
                <a:cubicBezTo>
                  <a:pt x="1559654" y="2143125"/>
                  <a:pt x="1406860" y="2139554"/>
                  <a:pt x="1268278" y="2085975"/>
                </a:cubicBezTo>
                <a:cubicBezTo>
                  <a:pt x="1367772" y="2046685"/>
                  <a:pt x="1460160" y="2089547"/>
                  <a:pt x="1552548" y="2110978"/>
                </a:cubicBezTo>
                <a:cubicBezTo>
                  <a:pt x="1630722" y="2128837"/>
                  <a:pt x="1701789" y="2132410"/>
                  <a:pt x="1708896" y="2021681"/>
                </a:cubicBezTo>
                <a:cubicBezTo>
                  <a:pt x="1708896" y="2010965"/>
                  <a:pt x="1708896" y="2003821"/>
                  <a:pt x="1708896" y="1993106"/>
                </a:cubicBezTo>
                <a:cubicBezTo>
                  <a:pt x="1680469" y="1946672"/>
                  <a:pt x="1641382" y="1925240"/>
                  <a:pt x="1591635" y="1910953"/>
                </a:cubicBezTo>
                <a:cubicBezTo>
                  <a:pt x="1563208" y="1903809"/>
                  <a:pt x="1524121" y="1889522"/>
                  <a:pt x="1524121" y="1857375"/>
                </a:cubicBezTo>
                <a:cubicBezTo>
                  <a:pt x="1527674" y="1735931"/>
                  <a:pt x="1431733" y="1700212"/>
                  <a:pt x="1339346" y="1664493"/>
                </a:cubicBezTo>
                <a:cubicBezTo>
                  <a:pt x="1389093" y="1603772"/>
                  <a:pt x="1431733" y="1646635"/>
                  <a:pt x="1470820" y="1643062"/>
                </a:cubicBezTo>
                <a:cubicBezTo>
                  <a:pt x="1495694" y="1639491"/>
                  <a:pt x="1520567" y="1635919"/>
                  <a:pt x="1520567" y="1603772"/>
                </a:cubicBezTo>
                <a:cubicBezTo>
                  <a:pt x="1520567" y="1578769"/>
                  <a:pt x="1509907" y="1546622"/>
                  <a:pt x="1485034" y="1546622"/>
                </a:cubicBezTo>
                <a:cubicBezTo>
                  <a:pt x="1328686" y="1543050"/>
                  <a:pt x="1239851" y="1371600"/>
                  <a:pt x="1076396" y="1371600"/>
                </a:cubicBezTo>
                <a:cubicBezTo>
                  <a:pt x="976902" y="1371600"/>
                  <a:pt x="1126144" y="1275159"/>
                  <a:pt x="1044416" y="1235869"/>
                </a:cubicBezTo>
                <a:cubicBezTo>
                  <a:pt x="1026649" y="1225153"/>
                  <a:pt x="1094163" y="1210866"/>
                  <a:pt x="1122590" y="1214437"/>
                </a:cubicBezTo>
                <a:cubicBezTo>
                  <a:pt x="1151017" y="1218009"/>
                  <a:pt x="1175891" y="1243013"/>
                  <a:pt x="1211424" y="1225153"/>
                </a:cubicBezTo>
                <a:cubicBezTo>
                  <a:pt x="1229191" y="1160860"/>
                  <a:pt x="1182997" y="1135856"/>
                  <a:pt x="1140357" y="1117997"/>
                </a:cubicBezTo>
                <a:cubicBezTo>
                  <a:pt x="1047969" y="1075135"/>
                  <a:pt x="955582" y="1025129"/>
                  <a:pt x="852534" y="1010841"/>
                </a:cubicBezTo>
                <a:cubicBezTo>
                  <a:pt x="817001" y="1007269"/>
                  <a:pt x="795680" y="989409"/>
                  <a:pt x="799234" y="953690"/>
                </a:cubicBezTo>
                <a:cubicBezTo>
                  <a:pt x="806340" y="907256"/>
                  <a:pt x="841874" y="921544"/>
                  <a:pt x="870301" y="925115"/>
                </a:cubicBezTo>
                <a:cubicBezTo>
                  <a:pt x="888068" y="928688"/>
                  <a:pt x="905835" y="939403"/>
                  <a:pt x="923602" y="914400"/>
                </a:cubicBezTo>
                <a:cubicBezTo>
                  <a:pt x="611794" y="724198"/>
                  <a:pt x="409919" y="684684"/>
                  <a:pt x="132090" y="589415"/>
                </a:cubicBezTo>
                <a:lnTo>
                  <a:pt x="31922" y="552917"/>
                </a:lnTo>
                <a:lnTo>
                  <a:pt x="26859" y="541335"/>
                </a:lnTo>
                <a:cubicBezTo>
                  <a:pt x="20137" y="534929"/>
                  <a:pt x="8953" y="532232"/>
                  <a:pt x="0" y="527681"/>
                </a:cubicBezTo>
                <a:cubicBezTo>
                  <a:pt x="5969" y="516305"/>
                  <a:pt x="7617" y="502963"/>
                  <a:pt x="17905" y="493550"/>
                </a:cubicBezTo>
                <a:cubicBezTo>
                  <a:pt x="23947" y="488022"/>
                  <a:pt x="35344" y="487159"/>
                  <a:pt x="44763" y="486724"/>
                </a:cubicBezTo>
                <a:lnTo>
                  <a:pt x="165722" y="483650"/>
                </a:lnTo>
                <a:lnTo>
                  <a:pt x="193385" y="498723"/>
                </a:lnTo>
                <a:cubicBezTo>
                  <a:pt x="210263" y="511671"/>
                  <a:pt x="227142" y="525066"/>
                  <a:pt x="315976" y="535781"/>
                </a:cubicBezTo>
                <a:cubicBezTo>
                  <a:pt x="401257" y="546497"/>
                  <a:pt x="479431" y="582216"/>
                  <a:pt x="575372" y="525066"/>
                </a:cubicBezTo>
                <a:cubicBezTo>
                  <a:pt x="639332" y="485775"/>
                  <a:pt x="742380" y="528637"/>
                  <a:pt x="820554" y="560785"/>
                </a:cubicBezTo>
                <a:cubicBezTo>
                  <a:pt x="884515" y="589360"/>
                  <a:pt x="948475" y="596503"/>
                  <a:pt x="1033756" y="560785"/>
                </a:cubicBezTo>
                <a:cubicBezTo>
                  <a:pt x="955582" y="539354"/>
                  <a:pt x="895175" y="521494"/>
                  <a:pt x="834767" y="507206"/>
                </a:cubicBezTo>
                <a:cubicBezTo>
                  <a:pt x="785020" y="496491"/>
                  <a:pt x="756593" y="471488"/>
                  <a:pt x="760147" y="417909"/>
                </a:cubicBezTo>
                <a:cubicBezTo>
                  <a:pt x="760147" y="389334"/>
                  <a:pt x="749487" y="350044"/>
                  <a:pt x="785020" y="335757"/>
                </a:cubicBezTo>
                <a:cubicBezTo>
                  <a:pt x="813447" y="321469"/>
                  <a:pt x="852534" y="335757"/>
                  <a:pt x="866748" y="360759"/>
                </a:cubicBezTo>
                <a:cubicBezTo>
                  <a:pt x="884515" y="407194"/>
                  <a:pt x="902281" y="450056"/>
                  <a:pt x="962689" y="453629"/>
                </a:cubicBezTo>
                <a:cubicBezTo>
                  <a:pt x="1044416" y="460771"/>
                  <a:pt x="998222" y="432197"/>
                  <a:pt x="984009" y="396478"/>
                </a:cubicBezTo>
                <a:cubicBezTo>
                  <a:pt x="969795" y="357188"/>
                  <a:pt x="1012436" y="346472"/>
                  <a:pt x="1040863" y="353615"/>
                </a:cubicBezTo>
                <a:cubicBezTo>
                  <a:pt x="1147464" y="385763"/>
                  <a:pt x="1257618" y="328613"/>
                  <a:pt x="1367772" y="375047"/>
                </a:cubicBezTo>
                <a:cubicBezTo>
                  <a:pt x="1339346" y="260747"/>
                  <a:pt x="1278938" y="210741"/>
                  <a:pt x="1151017" y="192881"/>
                </a:cubicBezTo>
                <a:cubicBezTo>
                  <a:pt x="1104823" y="189310"/>
                  <a:pt x="1055076" y="196453"/>
                  <a:pt x="1012436" y="164306"/>
                </a:cubicBezTo>
                <a:cubicBezTo>
                  <a:pt x="987562" y="146447"/>
                  <a:pt x="962689" y="125016"/>
                  <a:pt x="980456" y="89297"/>
                </a:cubicBezTo>
                <a:cubicBezTo>
                  <a:pt x="991116" y="64294"/>
                  <a:pt x="1019542" y="64294"/>
                  <a:pt x="1044416" y="71437"/>
                </a:cubicBezTo>
                <a:cubicBezTo>
                  <a:pt x="1147464" y="110728"/>
                  <a:pt x="1257618" y="121444"/>
                  <a:pt x="1364219" y="135731"/>
                </a:cubicBezTo>
                <a:cubicBezTo>
                  <a:pt x="1381986" y="139303"/>
                  <a:pt x="1399753" y="146447"/>
                  <a:pt x="1417520" y="110728"/>
                </a:cubicBezTo>
                <a:cubicBezTo>
                  <a:pt x="1293152" y="78581"/>
                  <a:pt x="1172337" y="35719"/>
                  <a:pt x="1047969" y="0"/>
                </a:cubicBezTo>
                <a:close/>
              </a:path>
            </a:pathLst>
          </a:custGeom>
        </p:spPr>
      </p:pic>
      <p:pic>
        <p:nvPicPr>
          <p:cNvPr id="6" name="Content Placeholder 5" descr="A group of bottles of soda&#10;&#10;Description automatically generated">
            <a:extLst>
              <a:ext uri="{FF2B5EF4-FFF2-40B4-BE49-F238E27FC236}">
                <a16:creationId xmlns:a16="http://schemas.microsoft.com/office/drawing/2014/main" id="{4223460B-FA43-5C13-3FA8-D52872627CD7}"/>
              </a:ext>
            </a:extLst>
          </p:cNvPr>
          <p:cNvPicPr>
            <a:picLocks noChangeAspect="1"/>
          </p:cNvPicPr>
          <p:nvPr/>
        </p:nvPicPr>
        <p:blipFill rotWithShape="1">
          <a:blip r:embed="rId3">
            <a:extLst>
              <a:ext uri="{28A0092B-C50C-407E-A947-70E740481C1C}">
                <a14:useLocalDpi xmlns:a14="http://schemas.microsoft.com/office/drawing/2010/main" val="0"/>
              </a:ext>
            </a:extLst>
          </a:blip>
          <a:srcRect t="8710" r="-1" b="13609"/>
          <a:stretch/>
        </p:blipFill>
        <p:spPr>
          <a:xfrm>
            <a:off x="4726728" y="3802961"/>
            <a:ext cx="7472381" cy="3055043"/>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pic>
        <p:nvPicPr>
          <p:cNvPr id="4" name="Graphic 21">
            <a:extLst>
              <a:ext uri="{FF2B5EF4-FFF2-40B4-BE49-F238E27FC236}">
                <a16:creationId xmlns:a16="http://schemas.microsoft.com/office/drawing/2014/main" id="{E22B7249-6AF6-39A5-62C3-A90C45B011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40713351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3576AA-EBA8-7A00-FA87-3F81346EBF67}"/>
              </a:ext>
            </a:extLst>
          </p:cNvPr>
          <p:cNvSpPr>
            <a:spLocks noGrp="1"/>
          </p:cNvSpPr>
          <p:nvPr>
            <p:ph type="title"/>
          </p:nvPr>
        </p:nvSpPr>
        <p:spPr>
          <a:xfrm>
            <a:off x="2305141" y="500020"/>
            <a:ext cx="4544762" cy="1401183"/>
          </a:xfrm>
        </p:spPr>
        <p:txBody>
          <a:bodyPr anchor="t">
            <a:normAutofit/>
          </a:bodyPr>
          <a:lstStyle/>
          <a:p>
            <a:pPr algn="ctr"/>
            <a:r>
              <a:rPr lang="ar-EG" sz="2800" b="1" dirty="0">
                <a:latin typeface="Alexandria" pitchFamily="2" charset="-78"/>
                <a:cs typeface="Alexandria" pitchFamily="2" charset="-78"/>
              </a:rPr>
              <a:t>أمثلة لحملات تسويق محتوى رقمي ناجحة</a:t>
            </a:r>
            <a:endParaRPr lang="en-US" sz="2800" dirty="0"/>
          </a:p>
        </p:txBody>
      </p:sp>
      <p:cxnSp>
        <p:nvCxnSpPr>
          <p:cNvPr id="13" name="Straight Connector 12">
            <a:extLst>
              <a:ext uri="{FF2B5EF4-FFF2-40B4-BE49-F238E27FC236}">
                <a16:creationId xmlns:a16="http://schemas.microsoft.com/office/drawing/2014/main" id="{FC23E3B9-5ABF-58B3-E2B0-E9A5DAA9003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1462"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Content Placeholder 9">
            <a:extLst>
              <a:ext uri="{FF2B5EF4-FFF2-40B4-BE49-F238E27FC236}">
                <a16:creationId xmlns:a16="http://schemas.microsoft.com/office/drawing/2014/main" id="{57DE75E6-F65B-AFBB-672F-B4DA22B6B211}"/>
              </a:ext>
            </a:extLst>
          </p:cNvPr>
          <p:cNvSpPr>
            <a:spLocks noGrp="1"/>
          </p:cNvSpPr>
          <p:nvPr>
            <p:ph idx="1"/>
          </p:nvPr>
        </p:nvSpPr>
        <p:spPr>
          <a:xfrm>
            <a:off x="2462796" y="4035972"/>
            <a:ext cx="4544762" cy="2882251"/>
          </a:xfrm>
        </p:spPr>
        <p:txBody>
          <a:bodyPr>
            <a:normAutofit/>
          </a:bodyPr>
          <a:lstStyle/>
          <a:p>
            <a:pPr marL="0" indent="0" algn="just" rtl="1">
              <a:lnSpc>
                <a:spcPct val="150000"/>
              </a:lnSpc>
              <a:buNone/>
            </a:pPr>
            <a:r>
              <a:rPr lang="en-US" sz="1600" dirty="0">
                <a:latin typeface="Alexandria Medium" pitchFamily="2" charset="-78"/>
                <a:cs typeface="Alexandria Medium" pitchFamily="2" charset="-78"/>
              </a:rPr>
              <a:t>#canva design challenge</a:t>
            </a:r>
          </a:p>
          <a:p>
            <a:pPr marL="0" indent="0" algn="just" rtl="1">
              <a:lnSpc>
                <a:spcPct val="150000"/>
              </a:lnSpc>
              <a:buNone/>
            </a:pPr>
            <a:r>
              <a:rPr lang="ar-EG" sz="1600" dirty="0">
                <a:latin typeface="Alexandria Medium" pitchFamily="2" charset="-78"/>
                <a:cs typeface="Alexandria Medium" pitchFamily="2" charset="-78"/>
              </a:rPr>
              <a:t>حملة تسويق محتوى أطلقتها شركة كانفا بهدف إشراك الجمهور في إنتاج محتوى وتصميمات مختلفة ومشاركة تجاربهم وعمل مسابقات عن أفضل تصميم بين المشاركين.</a:t>
            </a:r>
          </a:p>
          <a:p>
            <a:pPr marL="0" indent="0" algn="just" rtl="1">
              <a:lnSpc>
                <a:spcPct val="150000"/>
              </a:lnSpc>
              <a:buNone/>
            </a:pPr>
            <a:r>
              <a:rPr lang="ar-EG" sz="1600" dirty="0">
                <a:latin typeface="Alexandria Medium" pitchFamily="2" charset="-78"/>
                <a:cs typeface="Alexandria Medium" pitchFamily="2" charset="-78"/>
              </a:rPr>
              <a:t>سر نجاح الحملة : </a:t>
            </a:r>
            <a:r>
              <a:rPr lang="en-US" sz="1600" dirty="0">
                <a:latin typeface="Alexandria Medium" pitchFamily="2" charset="-78"/>
                <a:cs typeface="Alexandria Medium" pitchFamily="2" charset="-78"/>
              </a:rPr>
              <a:t>UGC</a:t>
            </a:r>
          </a:p>
        </p:txBody>
      </p:sp>
      <p:pic>
        <p:nvPicPr>
          <p:cNvPr id="6" name="Content Placeholder 5" descr="A collage of images of people&#10;&#10;Description automatically generated">
            <a:extLst>
              <a:ext uri="{FF2B5EF4-FFF2-40B4-BE49-F238E27FC236}">
                <a16:creationId xmlns:a16="http://schemas.microsoft.com/office/drawing/2014/main" id="{8CB49A04-F36A-71B7-89F3-AD17CECD1C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38486" y="177900"/>
            <a:ext cx="3144678" cy="62702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4" name="Graphic 21">
            <a:extLst>
              <a:ext uri="{FF2B5EF4-FFF2-40B4-BE49-F238E27FC236}">
                <a16:creationId xmlns:a16="http://schemas.microsoft.com/office/drawing/2014/main" id="{103B967C-85AE-FF3C-040A-BC44B8668F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blue background with white text&#10;&#10;Description automatically generated">
            <a:extLst>
              <a:ext uri="{FF2B5EF4-FFF2-40B4-BE49-F238E27FC236}">
                <a16:creationId xmlns:a16="http://schemas.microsoft.com/office/drawing/2014/main" id="{9DE086A8-5CAD-03F1-05A7-3BB2C82FFF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62796" y="1697840"/>
            <a:ext cx="4544762" cy="2159706"/>
          </a:xfrm>
          <a:prstGeom prst="rect">
            <a:avLst/>
          </a:prstGeom>
        </p:spPr>
      </p:pic>
    </p:spTree>
    <p:extLst>
      <p:ext uri="{BB962C8B-B14F-4D97-AF65-F5344CB8AC3E}">
        <p14:creationId xmlns:p14="http://schemas.microsoft.com/office/powerpoint/2010/main" val="4138831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CB962CF-61A3-4EF9-94F6-7C59B0329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C71B88-9606-4BA6-C937-EBD92E69C604}"/>
              </a:ext>
            </a:extLst>
          </p:cNvPr>
          <p:cNvSpPr>
            <a:spLocks noGrp="1"/>
          </p:cNvSpPr>
          <p:nvPr>
            <p:ph type="title"/>
          </p:nvPr>
        </p:nvSpPr>
        <p:spPr>
          <a:xfrm>
            <a:off x="-1304355" y="1368520"/>
            <a:ext cx="6797405" cy="1651404"/>
          </a:xfrm>
        </p:spPr>
        <p:txBody>
          <a:bodyPr>
            <a:normAutofit/>
          </a:bodyPr>
          <a:lstStyle/>
          <a:p>
            <a:pPr algn="ctr">
              <a:lnSpc>
                <a:spcPct val="150000"/>
              </a:lnSpc>
            </a:pPr>
            <a:r>
              <a:rPr lang="ar-EG" sz="2800" b="1" dirty="0">
                <a:latin typeface="Alexandria" pitchFamily="2" charset="-78"/>
                <a:cs typeface="Alexandria" pitchFamily="2" charset="-78"/>
              </a:rPr>
              <a:t>أمثلة لحملات تسويق </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محتوى رقمي ناجحة</a:t>
            </a:r>
            <a:endParaRPr lang="en-US" sz="2800" dirty="0"/>
          </a:p>
        </p:txBody>
      </p:sp>
      <p:sp>
        <p:nvSpPr>
          <p:cNvPr id="3" name="Content Placeholder 2">
            <a:extLst>
              <a:ext uri="{FF2B5EF4-FFF2-40B4-BE49-F238E27FC236}">
                <a16:creationId xmlns:a16="http://schemas.microsoft.com/office/drawing/2014/main" id="{B01A157A-313D-7965-A1DE-B88E8AD4C28C}"/>
              </a:ext>
            </a:extLst>
          </p:cNvPr>
          <p:cNvSpPr>
            <a:spLocks noGrp="1"/>
          </p:cNvSpPr>
          <p:nvPr>
            <p:ph idx="1"/>
          </p:nvPr>
        </p:nvSpPr>
        <p:spPr>
          <a:xfrm>
            <a:off x="258978" y="3257197"/>
            <a:ext cx="3670738" cy="3719384"/>
          </a:xfrm>
        </p:spPr>
        <p:txBody>
          <a:bodyPr>
            <a:normAutofit/>
          </a:bodyPr>
          <a:lstStyle/>
          <a:p>
            <a:pPr algn="r" rtl="1">
              <a:lnSpc>
                <a:spcPct val="150000"/>
              </a:lnSpc>
            </a:pPr>
            <a:r>
              <a:rPr lang="ar-EG" sz="1600" dirty="0">
                <a:latin typeface="Alexandria Medium" pitchFamily="2" charset="-78"/>
                <a:cs typeface="Alexandria Medium" pitchFamily="2" charset="-78"/>
              </a:rPr>
              <a:t>رمضانك غير الباقي مع </a:t>
            </a:r>
            <a:r>
              <a:rPr lang="ar-EG" sz="1600" dirty="0" err="1">
                <a:latin typeface="Alexandria Medium" pitchFamily="2" charset="-78"/>
                <a:cs typeface="Alexandria Medium" pitchFamily="2" charset="-78"/>
              </a:rPr>
              <a:t>ماجى</a:t>
            </a:r>
            <a:r>
              <a:rPr lang="ar-EG" sz="1600" dirty="0">
                <a:latin typeface="Alexandria Medium" pitchFamily="2" charset="-78"/>
                <a:cs typeface="Alexandria Medium" pitchFamily="2" charset="-78"/>
              </a:rPr>
              <a:t>!</a:t>
            </a:r>
          </a:p>
          <a:p>
            <a:pPr algn="just" rtl="1">
              <a:lnSpc>
                <a:spcPct val="150000"/>
              </a:lnSpc>
            </a:pPr>
            <a:r>
              <a:rPr lang="ar-EG" sz="1600" dirty="0">
                <a:latin typeface="Alexandria Medium" pitchFamily="2" charset="-78"/>
                <a:cs typeface="Alexandria Medium" pitchFamily="2" charset="-78"/>
              </a:rPr>
              <a:t>حملة خلال رمضان السابق بتقديم وصفات للمطبخ العربي على الحسابات الرسمية للعلامة التجارية ماجي.</a:t>
            </a:r>
            <a:endParaRPr lang="en-US" sz="1600" dirty="0">
              <a:latin typeface="Alexandria Medium" pitchFamily="2" charset="-78"/>
              <a:cs typeface="Alexandria Medium" pitchFamily="2" charset="-78"/>
            </a:endParaRPr>
          </a:p>
        </p:txBody>
      </p:sp>
      <p:pic>
        <p:nvPicPr>
          <p:cNvPr id="6" name="Picture 5">
            <a:extLst>
              <a:ext uri="{FF2B5EF4-FFF2-40B4-BE49-F238E27FC236}">
                <a16:creationId xmlns:a16="http://schemas.microsoft.com/office/drawing/2014/main" id="{37D5E415-86F0-086E-ABCA-5F4D1117ED60}"/>
              </a:ext>
            </a:extLst>
          </p:cNvPr>
          <p:cNvPicPr>
            <a:picLocks noChangeAspect="1"/>
          </p:cNvPicPr>
          <p:nvPr/>
        </p:nvPicPr>
        <p:blipFill>
          <a:blip r:embed="rId2"/>
          <a:stretch>
            <a:fillRect/>
          </a:stretch>
        </p:blipFill>
        <p:spPr>
          <a:xfrm>
            <a:off x="4282127" y="726680"/>
            <a:ext cx="4609625" cy="4762800"/>
          </a:xfrm>
          <a:prstGeom prst="rect">
            <a:avLst/>
          </a:prstGeom>
        </p:spPr>
      </p:pic>
      <p:pic>
        <p:nvPicPr>
          <p:cNvPr id="8" name="Picture 7">
            <a:extLst>
              <a:ext uri="{FF2B5EF4-FFF2-40B4-BE49-F238E27FC236}">
                <a16:creationId xmlns:a16="http://schemas.microsoft.com/office/drawing/2014/main" id="{FE262148-8728-AD63-0F09-841BBFCC6D07}"/>
              </a:ext>
            </a:extLst>
          </p:cNvPr>
          <p:cNvPicPr>
            <a:picLocks noChangeAspect="1"/>
          </p:cNvPicPr>
          <p:nvPr/>
        </p:nvPicPr>
        <p:blipFill>
          <a:blip r:embed="rId3"/>
          <a:stretch>
            <a:fillRect/>
          </a:stretch>
        </p:blipFill>
        <p:spPr>
          <a:xfrm>
            <a:off x="7759659" y="2598670"/>
            <a:ext cx="4431731" cy="4259330"/>
          </a:xfrm>
          <a:prstGeom prst="rect">
            <a:avLst/>
          </a:prstGeom>
        </p:spPr>
      </p:pic>
      <p:pic>
        <p:nvPicPr>
          <p:cNvPr id="4" name="Graphic 21">
            <a:extLst>
              <a:ext uri="{FF2B5EF4-FFF2-40B4-BE49-F238E27FC236}">
                <a16:creationId xmlns:a16="http://schemas.microsoft.com/office/drawing/2014/main" id="{3DC93805-7A71-1A45-0FD9-B0AD6F9A8D6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2736361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المحتوى التسويقي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646386" y="1825625"/>
            <a:ext cx="10707414" cy="4795892"/>
          </a:xfrm>
        </p:spPr>
        <p:txBody>
          <a:bodyPr>
            <a:noAutofit/>
          </a:bodyPr>
          <a:lstStyle/>
          <a:p>
            <a:pPr marL="0" indent="0" algn="just" rtl="1">
              <a:lnSpc>
                <a:spcPct val="170000"/>
              </a:lnSpc>
              <a:buNone/>
            </a:pPr>
            <a:r>
              <a:rPr lang="ar-EG" sz="1600" b="1" u="sng" dirty="0">
                <a:solidFill>
                  <a:srgbClr val="00AEEF"/>
                </a:solidFill>
                <a:latin typeface="Alexandria Medium" pitchFamily="2" charset="-78"/>
                <a:cs typeface="Alexandria Medium" pitchFamily="2" charset="-78"/>
              </a:rPr>
              <a:t>أولا المحتوى الموضوعي: </a:t>
            </a:r>
            <a:r>
              <a:rPr lang="en-US" sz="1600" dirty="0">
                <a:solidFill>
                  <a:srgbClr val="00AEEF"/>
                </a:solidFill>
                <a:latin typeface="Alexandria Medium" pitchFamily="2" charset="-78"/>
                <a:cs typeface="Alexandria Medium" pitchFamily="2" charset="-78"/>
              </a:rPr>
              <a:t>Topical</a:t>
            </a:r>
            <a:r>
              <a:rPr lang="en-US" sz="1600" dirty="0">
                <a:solidFill>
                  <a:srgbClr val="00AEEF"/>
                </a:solidFill>
              </a:rPr>
              <a:t> </a:t>
            </a:r>
            <a:r>
              <a:rPr lang="ar-EG" sz="1600" dirty="0"/>
              <a:t> </a:t>
            </a:r>
            <a:r>
              <a:rPr lang="ar-EG" sz="1600" dirty="0">
                <a:latin typeface="Alexandria Medium" pitchFamily="2" charset="-78"/>
                <a:cs typeface="Alexandria Medium" pitchFamily="2" charset="-78"/>
              </a:rPr>
              <a:t>هو المحتوى الذي يتعلق بالأحداث الحالية والقضايا الحديثة والموضوعات الشائعة في فترة زمنية محددة. يهدف هذا النوع من المحتوى إلى استغلال التطورات والاهتمام العام بهذه الموضوعات لجذب الجمهور وزيادة التفاعل. يكون هذا النوع من المحتوى عادةً مؤقتًا وذو مفعول قصير الأمد.</a:t>
            </a:r>
          </a:p>
          <a:p>
            <a:pPr marL="0" indent="0" algn="just" rtl="1">
              <a:lnSpc>
                <a:spcPct val="100000"/>
              </a:lnSpc>
              <a:buNone/>
            </a:pPr>
            <a:r>
              <a:rPr lang="ar-EG" sz="1600" dirty="0">
                <a:solidFill>
                  <a:srgbClr val="00AEEF"/>
                </a:solidFill>
                <a:latin typeface="Alexandria Medium" pitchFamily="2" charset="-78"/>
                <a:cs typeface="Alexandria Medium" pitchFamily="2" charset="-78"/>
              </a:rPr>
              <a:t>سماته:</a:t>
            </a:r>
          </a:p>
          <a:p>
            <a:pPr algn="just" rtl="1">
              <a:lnSpc>
                <a:spcPct val="100000"/>
              </a:lnSpc>
            </a:pPr>
            <a:r>
              <a:rPr lang="en-US" sz="1600" b="0" i="0" u="none" strike="noStrike" baseline="0" dirty="0">
                <a:latin typeface="Alexandria Medium" pitchFamily="2" charset="-78"/>
                <a:cs typeface="Alexandria Medium" pitchFamily="2" charset="-78"/>
              </a:rPr>
              <a:t>Newsworthy</a:t>
            </a:r>
            <a:r>
              <a:rPr lang="ar-EG" sz="1600" b="0" i="0" u="none" strike="noStrike" baseline="0" dirty="0">
                <a:latin typeface="Alexandria Medium" pitchFamily="2" charset="-78"/>
                <a:cs typeface="Alexandria Medium" pitchFamily="2" charset="-78"/>
              </a:rPr>
              <a:t> جدير بالنشر الفوري</a:t>
            </a:r>
          </a:p>
          <a:p>
            <a:pPr algn="just" rtl="1">
              <a:lnSpc>
                <a:spcPct val="100000"/>
              </a:lnSpc>
            </a:pPr>
            <a:r>
              <a:rPr lang="en-US" sz="1600" b="0" i="0" u="none" strike="noStrike" baseline="0" dirty="0">
                <a:latin typeface="Alexandria Medium" pitchFamily="2" charset="-78"/>
                <a:cs typeface="Alexandria Medium" pitchFamily="2" charset="-78"/>
              </a:rPr>
              <a:t>  time-sensitive </a:t>
            </a:r>
            <a:r>
              <a:rPr lang="ar-EG" sz="1600" b="0" i="0" u="none" strike="noStrike" baseline="0" dirty="0">
                <a:latin typeface="Alexandria Medium" pitchFamily="2" charset="-78"/>
                <a:cs typeface="Alexandria Medium" pitchFamily="2" charset="-78"/>
              </a:rPr>
              <a:t>حساس للوقت</a:t>
            </a:r>
          </a:p>
          <a:p>
            <a:pPr algn="just" rtl="1">
              <a:lnSpc>
                <a:spcPct val="100000"/>
              </a:lnSpc>
            </a:pPr>
            <a:r>
              <a:rPr lang="en-US" sz="1600" b="0" i="0" u="none" strike="noStrike" baseline="0" dirty="0">
                <a:latin typeface="Alexandria Medium" pitchFamily="2" charset="-78"/>
                <a:cs typeface="Alexandria Medium" pitchFamily="2" charset="-78"/>
              </a:rPr>
              <a:t>a shorter lifespan </a:t>
            </a:r>
            <a:r>
              <a:rPr lang="ar-EG" sz="1600" b="0" i="0" u="none" strike="noStrike" baseline="0" dirty="0">
                <a:latin typeface="Alexandria Medium" pitchFamily="2" charset="-78"/>
                <a:cs typeface="Alexandria Medium" pitchFamily="2" charset="-78"/>
              </a:rPr>
              <a:t> دورة حياة قصيرة</a:t>
            </a:r>
          </a:p>
          <a:p>
            <a:pPr marL="0" indent="0" algn="just" rtl="1">
              <a:lnSpc>
                <a:spcPct val="100000"/>
              </a:lnSpc>
              <a:buNone/>
            </a:pPr>
            <a:r>
              <a:rPr lang="ar-EG" sz="1600" dirty="0">
                <a:solidFill>
                  <a:srgbClr val="00AEEF"/>
                </a:solidFill>
                <a:latin typeface="Alexandria Medium" pitchFamily="2" charset="-78"/>
                <a:cs typeface="Alexandria Medium" pitchFamily="2" charset="-78"/>
              </a:rPr>
              <a:t>أشكاله:</a:t>
            </a:r>
            <a:endParaRPr lang="en-US" sz="1600" b="0" i="0" u="none" strike="noStrike" baseline="0" dirty="0">
              <a:solidFill>
                <a:srgbClr val="00AEEF"/>
              </a:solidFill>
              <a:latin typeface="Alexandria Medium" pitchFamily="2" charset="-78"/>
              <a:cs typeface="Alexandria Medium" pitchFamily="2" charset="-78"/>
            </a:endParaRPr>
          </a:p>
          <a:p>
            <a:pPr algn="just" rtl="1">
              <a:lnSpc>
                <a:spcPct val="100000"/>
              </a:lnSpc>
            </a:pPr>
            <a:r>
              <a:rPr lang="en-US" sz="1600" b="0" i="0" u="none" strike="noStrike" baseline="0" dirty="0">
                <a:latin typeface="Alexandria Medium" pitchFamily="2" charset="-78"/>
                <a:cs typeface="Alexandria Medium" pitchFamily="2" charset="-78"/>
              </a:rPr>
              <a:t>short written pieces </a:t>
            </a:r>
            <a:r>
              <a:rPr lang="ar-EG" sz="1600" b="0" i="0" u="none" strike="noStrike" baseline="0" dirty="0">
                <a:latin typeface="Alexandria Medium" pitchFamily="2" charset="-78"/>
                <a:cs typeface="Alexandria Medium" pitchFamily="2" charset="-78"/>
              </a:rPr>
              <a:t>  مقالات قصيرة عن موضوع حالي.</a:t>
            </a:r>
            <a:endParaRPr lang="en-US" sz="1600" b="0" i="0" u="none" strike="noStrike" baseline="0" dirty="0">
              <a:latin typeface="Alexandria Medium" pitchFamily="2" charset="-78"/>
              <a:cs typeface="Alexandria Medium" pitchFamily="2" charset="-78"/>
            </a:endParaRPr>
          </a:p>
          <a:p>
            <a:pPr algn="just" rtl="1">
              <a:lnSpc>
                <a:spcPct val="100000"/>
              </a:lnSpc>
            </a:pPr>
            <a:r>
              <a:rPr lang="en-US" sz="1600" b="0" i="0" u="none" strike="noStrike" baseline="0" dirty="0">
                <a:latin typeface="Alexandria Medium" pitchFamily="2" charset="-78"/>
                <a:cs typeface="Alexandria Medium" pitchFamily="2" charset="-78"/>
              </a:rPr>
              <a:t>tweets and social media posts </a:t>
            </a:r>
            <a:r>
              <a:rPr lang="ar-EG" sz="1600" b="0" i="0" u="none" strike="noStrike" baseline="0" dirty="0">
                <a:latin typeface="Alexandria Medium" pitchFamily="2" charset="-78"/>
                <a:cs typeface="Alexandria Medium" pitchFamily="2" charset="-78"/>
              </a:rPr>
              <a:t> منشور أو تغريدة .</a:t>
            </a:r>
            <a:endParaRPr lang="en-US" sz="1600" b="0" i="0" u="none" strike="noStrike" baseline="0" dirty="0">
              <a:latin typeface="Alexandria Medium" pitchFamily="2" charset="-78"/>
              <a:cs typeface="Alexandria Medium" pitchFamily="2" charset="-78"/>
            </a:endParaRPr>
          </a:p>
          <a:p>
            <a:pPr algn="just" rtl="1">
              <a:lnSpc>
                <a:spcPct val="100000"/>
              </a:lnSpc>
            </a:pPr>
            <a:r>
              <a:rPr lang="en-US" sz="1600" b="0" i="0" u="none" strike="noStrike" baseline="0" dirty="0">
                <a:latin typeface="Alexandria Medium" pitchFamily="2" charset="-78"/>
                <a:cs typeface="Alexandria Medium" pitchFamily="2" charset="-78"/>
              </a:rPr>
              <a:t>memes, videos, and images </a:t>
            </a:r>
            <a:r>
              <a:rPr lang="ar-EG" sz="1600" b="0" i="0" u="none" strike="noStrike" baseline="0" dirty="0">
                <a:latin typeface="Alexandria Medium" pitchFamily="2" charset="-78"/>
                <a:cs typeface="Alexandria Medium" pitchFamily="2" charset="-78"/>
              </a:rPr>
              <a:t> فيديو أو صورة أو ميم.</a:t>
            </a:r>
            <a:endParaRPr lang="en-US" sz="1600" b="0" i="0" u="none" strike="noStrike" baseline="0" dirty="0">
              <a:latin typeface="Alexandria Medium" pitchFamily="2" charset="-78"/>
              <a:cs typeface="Alexandria Medium" pitchFamily="2" charset="-78"/>
            </a:endParaRPr>
          </a:p>
          <a:p>
            <a:pPr marL="0" indent="0" algn="just" rtl="1">
              <a:lnSpc>
                <a:spcPct val="170000"/>
              </a:lnSpc>
              <a:buNone/>
            </a:pPr>
            <a:endParaRPr lang="en-US" sz="1800" dirty="0">
              <a:latin typeface="Alexandria Medium" pitchFamily="2" charset="-78"/>
              <a:cs typeface="Alexandria Medium" pitchFamily="2" charset="-78"/>
            </a:endParaRPr>
          </a:p>
          <a:p>
            <a:pPr algn="just">
              <a:lnSpc>
                <a:spcPct val="17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024835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المحتوى التسويقي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441468"/>
            <a:ext cx="10515600" cy="5195815"/>
          </a:xfrm>
        </p:spPr>
        <p:txBody>
          <a:bodyPr>
            <a:normAutofit fontScale="55000" lnSpcReduction="20000"/>
          </a:bodyPr>
          <a:lstStyle/>
          <a:p>
            <a:pPr marL="0" indent="0" algn="just" rtl="1">
              <a:lnSpc>
                <a:spcPct val="150000"/>
              </a:lnSpc>
              <a:buNone/>
            </a:pPr>
            <a:r>
              <a:rPr lang="ar-EG" sz="2900" b="1" u="sng" dirty="0">
                <a:solidFill>
                  <a:srgbClr val="00AEEF"/>
                </a:solidFill>
                <a:latin typeface="Alexandria Medium" pitchFamily="2" charset="-78"/>
                <a:cs typeface="Alexandria Medium" pitchFamily="2" charset="-78"/>
              </a:rPr>
              <a:t>ثانيا: المحتوى التسويقي المستدام : </a:t>
            </a:r>
            <a:r>
              <a:rPr lang="en-US" sz="2900" dirty="0">
                <a:latin typeface="Alexandria Medium" pitchFamily="2" charset="-78"/>
                <a:cs typeface="Alexandria Medium" pitchFamily="2" charset="-78"/>
              </a:rPr>
              <a:t>Evergreen </a:t>
            </a:r>
            <a:r>
              <a:rPr lang="ar-EG" sz="2900" dirty="0">
                <a:latin typeface="Alexandria Medium" pitchFamily="2" charset="-78"/>
                <a:cs typeface="Alexandria Medium" pitchFamily="2" charset="-78"/>
              </a:rPr>
              <a:t> هو المحتوى الذي يكون ذو قيمة دائمة ومستدامة عبر الوقت. يركز هذا النوع من المحتوى على المواضيع والمعلومات الأساسية التي لا تفقد قيمتها مع مرور الوقت. يهدف المحتوى الرقمي المستدام إلى جذب الجمهور لفترة طويلة وزيادة القيمة المستدامة للعلامة التجارية. يمكن لهذا النوع من المحتوى أن يستمر في جلب المرور والتفاعل لعدة أشهر أو حتى سنوات، ويمكن إعادة استخدامه مرارا بأشكال مختلفة.</a:t>
            </a:r>
          </a:p>
          <a:p>
            <a:pPr algn="just" rtl="1">
              <a:lnSpc>
                <a:spcPct val="150000"/>
              </a:lnSpc>
            </a:pPr>
            <a:r>
              <a:rPr lang="ar-EG" sz="2900" dirty="0">
                <a:solidFill>
                  <a:srgbClr val="00AEEF"/>
                </a:solidFill>
                <a:latin typeface="Alexandria Medium" pitchFamily="2" charset="-78"/>
                <a:cs typeface="Alexandria Medium" pitchFamily="2" charset="-78"/>
              </a:rPr>
              <a:t>سماته:</a:t>
            </a:r>
          </a:p>
          <a:p>
            <a:pPr algn="just" rtl="1">
              <a:lnSpc>
                <a:spcPct val="120000"/>
              </a:lnSpc>
            </a:pPr>
            <a:r>
              <a:rPr lang="en-US" sz="2900" b="0" i="0" u="none" strike="noStrike" baseline="0" dirty="0">
                <a:solidFill>
                  <a:srgbClr val="000458"/>
                </a:solidFill>
                <a:latin typeface="Alexandria Medium" pitchFamily="2" charset="-78"/>
                <a:cs typeface="Alexandria Medium" pitchFamily="2" charset="-78"/>
              </a:rPr>
              <a:t> </a:t>
            </a:r>
            <a:r>
              <a:rPr lang="en-US" sz="2900" b="0" i="0" u="none" strike="noStrike" baseline="0" dirty="0">
                <a:latin typeface="Alexandria Medium" pitchFamily="2" charset="-78"/>
                <a:cs typeface="Alexandria Medium" pitchFamily="2" charset="-78"/>
              </a:rPr>
              <a:t>‘timeless’ content</a:t>
            </a:r>
            <a:r>
              <a:rPr lang="ar-EG" sz="2900" b="0" i="0" u="none" strike="noStrike" baseline="0" dirty="0">
                <a:latin typeface="Alexandria Medium" pitchFamily="2" charset="-78"/>
                <a:cs typeface="Alexandria Medium" pitchFamily="2" charset="-78"/>
              </a:rPr>
              <a:t>غير محدد بوقت</a:t>
            </a:r>
          </a:p>
          <a:p>
            <a:pPr algn="just" rtl="1">
              <a:lnSpc>
                <a:spcPct val="120000"/>
              </a:lnSpc>
            </a:pPr>
            <a:r>
              <a:rPr lang="ar-EG" sz="2900" b="0" i="0" u="none" strike="noStrike" baseline="0" dirty="0">
                <a:latin typeface="Alexandria Medium" pitchFamily="2" charset="-78"/>
                <a:cs typeface="Alexandria Medium" pitchFamily="2" charset="-78"/>
              </a:rPr>
              <a:t>قيم ومفيد </a:t>
            </a:r>
            <a:r>
              <a:rPr lang="en-US" sz="2900" b="0" i="0" u="none" strike="noStrike" baseline="0" dirty="0">
                <a:latin typeface="Alexandria Medium" pitchFamily="2" charset="-78"/>
                <a:cs typeface="Alexandria Medium" pitchFamily="2" charset="-78"/>
              </a:rPr>
              <a:t>High value</a:t>
            </a:r>
            <a:endParaRPr lang="ar-EG" sz="2900" b="0" i="0" u="none" strike="noStrike" baseline="0" dirty="0">
              <a:latin typeface="Alexandria Medium" pitchFamily="2" charset="-78"/>
              <a:cs typeface="Alexandria Medium" pitchFamily="2" charset="-78"/>
            </a:endParaRPr>
          </a:p>
          <a:p>
            <a:pPr algn="just" rtl="1">
              <a:lnSpc>
                <a:spcPct val="120000"/>
              </a:lnSpc>
            </a:pPr>
            <a:r>
              <a:rPr lang="en-US" sz="2900" b="0" i="0" u="none" strike="noStrike" baseline="0" dirty="0">
                <a:latin typeface="Alexandria Medium" pitchFamily="2" charset="-78"/>
                <a:cs typeface="Alexandria Medium" pitchFamily="2" charset="-78"/>
              </a:rPr>
              <a:t>a longer lifespan</a:t>
            </a:r>
            <a:r>
              <a:rPr lang="ar-EG" sz="2900" b="0" i="0" u="none" strike="noStrike" baseline="0" dirty="0">
                <a:latin typeface="Alexandria Medium" pitchFamily="2" charset="-78"/>
                <a:cs typeface="Alexandria Medium" pitchFamily="2" charset="-78"/>
              </a:rPr>
              <a:t> </a:t>
            </a:r>
            <a:r>
              <a:rPr lang="ar-EG" sz="2900" dirty="0">
                <a:latin typeface="Alexandria Medium" pitchFamily="2" charset="-78"/>
                <a:cs typeface="Alexandria Medium" pitchFamily="2" charset="-78"/>
              </a:rPr>
              <a:t>دورة حياة طويلة</a:t>
            </a:r>
          </a:p>
          <a:p>
            <a:pPr algn="just" rtl="1">
              <a:lnSpc>
                <a:spcPct val="150000"/>
              </a:lnSpc>
            </a:pPr>
            <a:r>
              <a:rPr lang="ar-EG" sz="2900" dirty="0">
                <a:solidFill>
                  <a:srgbClr val="00AEEF"/>
                </a:solidFill>
                <a:latin typeface="Alexandria Medium" pitchFamily="2" charset="-78"/>
                <a:cs typeface="Alexandria Medium" pitchFamily="2" charset="-78"/>
              </a:rPr>
              <a:t>أشكاله:</a:t>
            </a:r>
            <a:endParaRPr lang="en-US" sz="2900" b="0" i="0" u="none" strike="noStrike" baseline="0" dirty="0">
              <a:solidFill>
                <a:srgbClr val="00AEEF"/>
              </a:solidFill>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‘how-to’ articles </a:t>
            </a:r>
            <a:r>
              <a:rPr lang="ar-EG" sz="2900" b="0" i="0" u="none" strike="noStrike" baseline="0" dirty="0">
                <a:latin typeface="Alexandria Medium" pitchFamily="2" charset="-78"/>
                <a:cs typeface="Alexandria Medium" pitchFamily="2" charset="-78"/>
              </a:rPr>
              <a:t> مقالات كيفية عمل شيء معين.</a:t>
            </a:r>
            <a:endParaRPr lang="en-US" sz="2900" b="0" i="0" u="none" strike="noStrike" baseline="0" dirty="0">
              <a:latin typeface="Alexandria Medium" pitchFamily="2" charset="-78"/>
              <a:cs typeface="Alexandria Medium" pitchFamily="2" charset="-78"/>
            </a:endParaRPr>
          </a:p>
          <a:p>
            <a:pPr algn="just" rtl="1"/>
            <a:r>
              <a:rPr lang="en-US" sz="2900" b="0" i="0" u="none" strike="noStrike" baseline="0" dirty="0">
                <a:solidFill>
                  <a:srgbClr val="000000"/>
                </a:solidFill>
                <a:latin typeface="Alexandria Medium" pitchFamily="2" charset="-78"/>
                <a:cs typeface="Alexandria Medium" pitchFamily="2" charset="-78"/>
              </a:rPr>
              <a:t>video tutorials </a:t>
            </a:r>
            <a:r>
              <a:rPr lang="ar-EG" sz="2900" b="0" i="0" u="none" strike="noStrike" baseline="0" dirty="0">
                <a:solidFill>
                  <a:srgbClr val="000000"/>
                </a:solidFill>
                <a:latin typeface="Alexandria Medium" pitchFamily="2" charset="-78"/>
                <a:cs typeface="Alexandria Medium" pitchFamily="2" charset="-78"/>
              </a:rPr>
              <a:t> الفيديوهات التعليمية</a:t>
            </a:r>
            <a:endParaRPr lang="en-US" sz="2900" b="0" i="0" u="none" strike="noStrike" baseline="0" dirty="0">
              <a:solidFill>
                <a:srgbClr val="000000"/>
              </a:solidFill>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FAQs </a:t>
            </a:r>
            <a:r>
              <a:rPr lang="ar-EG" sz="2900" b="0" i="0" u="none" strike="noStrike" baseline="0" dirty="0">
                <a:latin typeface="Alexandria Medium" pitchFamily="2" charset="-78"/>
                <a:cs typeface="Alexandria Medium" pitchFamily="2" charset="-78"/>
              </a:rPr>
              <a:t> الأسئلة الأكثر انتشارا </a:t>
            </a:r>
            <a:endParaRPr lang="en-US" sz="2900" b="0" i="0" u="none" strike="noStrike" baseline="0" dirty="0">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case studies </a:t>
            </a:r>
            <a:r>
              <a:rPr lang="ar-EG" sz="2900" b="0" i="0" u="none" strike="noStrike" baseline="0" dirty="0">
                <a:latin typeface="Alexandria Medium" pitchFamily="2" charset="-78"/>
                <a:cs typeface="Alexandria Medium" pitchFamily="2" charset="-78"/>
              </a:rPr>
              <a:t> الحالات العملية.</a:t>
            </a:r>
            <a:endParaRPr lang="en-US" sz="2900" b="0" i="0" u="none" strike="noStrike" baseline="0" dirty="0">
              <a:latin typeface="Alexandria Medium" pitchFamily="2" charset="-78"/>
              <a:cs typeface="Alexandria Medium" pitchFamily="2" charset="-78"/>
            </a:endParaRPr>
          </a:p>
          <a:p>
            <a:pPr algn="just" rtl="1"/>
            <a:r>
              <a:rPr lang="en-US" sz="2900" b="0" i="0" u="none" strike="noStrike" baseline="0" dirty="0">
                <a:latin typeface="Alexandria Medium" pitchFamily="2" charset="-78"/>
                <a:cs typeface="Alexandria Medium" pitchFamily="2" charset="-78"/>
              </a:rPr>
              <a:t>list articles </a:t>
            </a:r>
            <a:r>
              <a:rPr lang="ar-EG" sz="2900" b="0" i="0" u="none" strike="noStrike" baseline="0" dirty="0">
                <a:latin typeface="Alexandria Medium" pitchFamily="2" charset="-78"/>
                <a:cs typeface="Alexandria Medium" pitchFamily="2" charset="-78"/>
              </a:rPr>
              <a:t> مقالات القوائم.</a:t>
            </a:r>
            <a:endParaRPr lang="en-US" sz="2900" b="0" i="0" u="none" strike="noStrike" baseline="0" dirty="0">
              <a:latin typeface="Alexandria Medium" pitchFamily="2" charset="-78"/>
              <a:cs typeface="Alexandria Medium" pitchFamily="2" charset="-78"/>
            </a:endParaRPr>
          </a:p>
          <a:p>
            <a:pPr algn="just" rtl="1">
              <a:lnSpc>
                <a:spcPct val="150000"/>
              </a:lnSpc>
            </a:pPr>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953879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rtl="1">
              <a:lnSpc>
                <a:spcPct val="150000"/>
              </a:lnSpc>
            </a:pPr>
            <a:r>
              <a:rPr lang="ar-EG" sz="2800" b="1" dirty="0">
                <a:latin typeface="Alexandria" pitchFamily="2" charset="-78"/>
                <a:cs typeface="Alexandria" pitchFamily="2" charset="-78"/>
              </a:rPr>
              <a:t>عصف ذهني</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أيهما أختار الموضوعي أم المستدام ؟؟؟!!! </a:t>
            </a:r>
            <a:endParaRPr lang="en-US" sz="2800" b="1" dirty="0">
              <a:latin typeface="Alexandria" pitchFamily="2" charset="-78"/>
              <a:cs typeface="Alexandria" pitchFamily="2" charset="-78"/>
            </a:endParaRPr>
          </a:p>
        </p:txBody>
      </p:sp>
      <p:pic>
        <p:nvPicPr>
          <p:cNvPr id="6" name="Content Placeholder 5" descr="A group of people pulling a rope&#10;&#10;Description automatically generated">
            <a:extLst>
              <a:ext uri="{FF2B5EF4-FFF2-40B4-BE49-F238E27FC236}">
                <a16:creationId xmlns:a16="http://schemas.microsoft.com/office/drawing/2014/main" id="{334DFD52-4CCA-7D02-61D1-4223C719059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988276"/>
            <a:ext cx="12192000" cy="4869723"/>
          </a:xfrm>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206976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المحتوى التسويقي الرقمي</a:t>
            </a:r>
            <a:endParaRPr lang="en-US" sz="2800"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7614745" y="2677365"/>
            <a:ext cx="4120053" cy="4351338"/>
          </a:xfrm>
        </p:spPr>
        <p:txBody>
          <a:bodyPr>
            <a:normAutofit/>
          </a:bodyPr>
          <a:lstStyle/>
          <a:p>
            <a:pPr algn="just" rtl="1">
              <a:lnSpc>
                <a:spcPct val="150000"/>
              </a:lnSpc>
            </a:pPr>
            <a:r>
              <a:rPr lang="ar-EG" sz="1600" b="1" dirty="0">
                <a:solidFill>
                  <a:srgbClr val="00AEEF"/>
                </a:solidFill>
                <a:latin typeface="Alexandria Medium" pitchFamily="2" charset="-78"/>
                <a:cs typeface="Alexandria Medium" pitchFamily="2" charset="-78"/>
              </a:rPr>
              <a:t>ثالثا: المحتوى التسويقي سريع الزوال </a:t>
            </a:r>
            <a:r>
              <a:rPr lang="en-US" sz="1600" b="1" dirty="0">
                <a:solidFill>
                  <a:srgbClr val="00AEEF"/>
                </a:solidFill>
                <a:latin typeface="Alexandria Medium" pitchFamily="2" charset="-78"/>
                <a:cs typeface="Alexandria Medium" pitchFamily="2" charset="-78"/>
              </a:rPr>
              <a:t>Ephemeral</a:t>
            </a:r>
            <a:r>
              <a:rPr lang="ar-EG" sz="1600" b="1" dirty="0">
                <a:solidFill>
                  <a:srgbClr val="00AEEF"/>
                </a:solidFill>
                <a:latin typeface="Alexandria Medium" pitchFamily="2" charset="-78"/>
                <a:cs typeface="Alexandria Medium" pitchFamily="2" charset="-78"/>
              </a:rPr>
              <a:t> : </a:t>
            </a:r>
            <a:r>
              <a:rPr lang="ar-EG" sz="1600" b="1" dirty="0">
                <a:latin typeface="Alexandria Medium" pitchFamily="2" charset="-78"/>
                <a:cs typeface="Alexandria Medium" pitchFamily="2" charset="-78"/>
              </a:rPr>
              <a:t>محتوى تسويقي رقمي </a:t>
            </a:r>
            <a:r>
              <a:rPr lang="ar-EG" sz="1600" b="1" dirty="0" err="1">
                <a:latin typeface="Alexandria Medium" pitchFamily="2" charset="-78"/>
                <a:cs typeface="Alexandria Medium" pitchFamily="2" charset="-78"/>
              </a:rPr>
              <a:t>لحظى</a:t>
            </a:r>
            <a:r>
              <a:rPr lang="ar-EG" sz="1600" b="1" dirty="0">
                <a:latin typeface="Alexandria Medium" pitchFamily="2" charset="-78"/>
                <a:cs typeface="Alexandria Medium" pitchFamily="2" charset="-78"/>
              </a:rPr>
              <a:t> ومدة زمنه قصيرة جدا لا تتعدى 24 ساعة: مثل </a:t>
            </a:r>
            <a:r>
              <a:rPr lang="ar-EG" sz="1600" b="1" dirty="0" err="1">
                <a:latin typeface="Alexandria Medium" pitchFamily="2" charset="-78"/>
                <a:cs typeface="Alexandria Medium" pitchFamily="2" charset="-78"/>
              </a:rPr>
              <a:t>الترندات</a:t>
            </a:r>
            <a:r>
              <a:rPr lang="ar-EG" sz="1600" b="1" dirty="0">
                <a:latin typeface="Alexandria Medium" pitchFamily="2" charset="-78"/>
                <a:cs typeface="Alexandria Medium" pitchFamily="2" charset="-78"/>
              </a:rPr>
              <a:t> اليومية السريعة – عروض اليوم الواحد – التحديثات الفورية – </a:t>
            </a:r>
            <a:r>
              <a:rPr lang="en-US" sz="1600" b="1" dirty="0">
                <a:latin typeface="Alexandria Medium" pitchFamily="2" charset="-78"/>
                <a:cs typeface="Alexandria Medium" pitchFamily="2" charset="-78"/>
              </a:rPr>
              <a:t>Stories</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group of cell phones&#10;&#10;Description automatically generated">
            <a:extLst>
              <a:ext uri="{FF2B5EF4-FFF2-40B4-BE49-F238E27FC236}">
                <a16:creationId xmlns:a16="http://schemas.microsoft.com/office/drawing/2014/main" id="{15AE28D6-20AB-45F4-F826-BF291FCCC8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2" y="2130557"/>
            <a:ext cx="7457088" cy="333756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122177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2283372" y="2508882"/>
            <a:ext cx="10515600" cy="1325563"/>
          </a:xfrm>
        </p:spPr>
        <p:txBody>
          <a:bodyPr>
            <a:normAutofit/>
          </a:bodyPr>
          <a:lstStyle/>
          <a:p>
            <a:pPr algn="ctr"/>
            <a:r>
              <a:rPr lang="ar-EG" sz="2800" b="1" dirty="0">
                <a:latin typeface="Alexandria" pitchFamily="2" charset="-78"/>
                <a:cs typeface="Alexandria" pitchFamily="2" charset="-78"/>
              </a:rPr>
              <a:t>وسائل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271449"/>
            <a:ext cx="10515600" cy="6490918"/>
          </a:xfrm>
        </p:spPr>
        <p:txBody>
          <a:bodyPr>
            <a:normAutofit/>
          </a:bodyPr>
          <a:lstStyle/>
          <a:p>
            <a:pPr algn="r" rtl="1">
              <a:lnSpc>
                <a:spcPct val="160000"/>
              </a:lnSpc>
            </a:pPr>
            <a:r>
              <a:rPr lang="ar-EG" sz="1600" dirty="0">
                <a:solidFill>
                  <a:srgbClr val="203E5F"/>
                </a:solidFill>
                <a:latin typeface="Alexandria Medium" pitchFamily="2" charset="-78"/>
                <a:cs typeface="Alexandria Medium" pitchFamily="2" charset="-78"/>
              </a:rPr>
              <a:t>منصات التواصل الاجتماعي </a:t>
            </a:r>
            <a:r>
              <a:rPr lang="en-US" sz="1600" dirty="0">
                <a:solidFill>
                  <a:srgbClr val="203E5F"/>
                </a:solidFill>
                <a:latin typeface="Alexandria Medium" pitchFamily="2" charset="-78"/>
                <a:cs typeface="Alexandria Medium" pitchFamily="2" charset="-78"/>
              </a:rPr>
              <a:t>Social Media</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منصات التواصل المهني </a:t>
            </a:r>
            <a:r>
              <a:rPr lang="en-US" sz="1600" dirty="0">
                <a:solidFill>
                  <a:srgbClr val="203E5F"/>
                </a:solidFill>
                <a:latin typeface="Alexandria Medium" pitchFamily="2" charset="-78"/>
                <a:cs typeface="Alexandria Medium" pitchFamily="2" charset="-78"/>
              </a:rPr>
              <a:t>Professional social media </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مواقع التدوين المصغر </a:t>
            </a:r>
            <a:r>
              <a:rPr lang="en-US" sz="1600" dirty="0">
                <a:solidFill>
                  <a:srgbClr val="203E5F"/>
                </a:solidFill>
                <a:latin typeface="Alexandria Medium" pitchFamily="2" charset="-78"/>
                <a:cs typeface="Alexandria Medium" pitchFamily="2" charset="-78"/>
              </a:rPr>
              <a:t>Microblogging</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الموقع الرسمي للشركة</a:t>
            </a:r>
            <a:r>
              <a:rPr lang="en-US" sz="1600" dirty="0">
                <a:solidFill>
                  <a:srgbClr val="203E5F"/>
                </a:solidFill>
                <a:latin typeface="Alexandria Medium" pitchFamily="2" charset="-78"/>
                <a:cs typeface="Alexandria Medium" pitchFamily="2" charset="-78"/>
              </a:rPr>
              <a:t> </a:t>
            </a:r>
            <a:r>
              <a:rPr lang="ar-EG" sz="1600" dirty="0">
                <a:solidFill>
                  <a:srgbClr val="203E5F"/>
                </a:solidFill>
                <a:latin typeface="Alexandria Medium" pitchFamily="2" charset="-78"/>
                <a:cs typeface="Alexandria Medium" pitchFamily="2" charset="-78"/>
              </a:rPr>
              <a:t> </a:t>
            </a:r>
            <a:r>
              <a:rPr lang="en-US" sz="1600" dirty="0">
                <a:solidFill>
                  <a:srgbClr val="203E5F"/>
                </a:solidFill>
                <a:latin typeface="Alexandria Medium" pitchFamily="2" charset="-78"/>
                <a:cs typeface="Alexandria Medium" pitchFamily="2" charset="-78"/>
              </a:rPr>
              <a:t>Official website</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تطبيقات الهاتف المحمول </a:t>
            </a:r>
            <a:r>
              <a:rPr lang="en-US" sz="1600" dirty="0">
                <a:solidFill>
                  <a:srgbClr val="203E5F"/>
                </a:solidFill>
                <a:latin typeface="Alexandria Medium" pitchFamily="2" charset="-78"/>
                <a:cs typeface="Alexandria Medium" pitchFamily="2" charset="-78"/>
              </a:rPr>
              <a:t>Smart phone Apps</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المدونات </a:t>
            </a:r>
            <a:r>
              <a:rPr lang="en-US" sz="1600" dirty="0">
                <a:solidFill>
                  <a:srgbClr val="203E5F"/>
                </a:solidFill>
                <a:latin typeface="Alexandria Medium" pitchFamily="2" charset="-78"/>
                <a:cs typeface="Alexandria Medium" pitchFamily="2" charset="-78"/>
              </a:rPr>
              <a:t>Blogs</a:t>
            </a:r>
            <a:endParaRPr lang="ar-EG" sz="1600" dirty="0">
              <a:solidFill>
                <a:srgbClr val="203E5F"/>
              </a:solidFill>
              <a:latin typeface="Alexandria Medium" pitchFamily="2" charset="-78"/>
              <a:cs typeface="Alexandria Medium" pitchFamily="2" charset="-78"/>
            </a:endParaRPr>
          </a:p>
          <a:p>
            <a:pPr algn="r" rtl="1">
              <a:lnSpc>
                <a:spcPct val="160000"/>
              </a:lnSpc>
            </a:pPr>
            <a:r>
              <a:rPr lang="ar-EG" sz="1600" dirty="0">
                <a:solidFill>
                  <a:srgbClr val="203E5F"/>
                </a:solidFill>
                <a:latin typeface="Alexandria Medium" pitchFamily="2" charset="-78"/>
                <a:cs typeface="Alexandria Medium" pitchFamily="2" charset="-78"/>
              </a:rPr>
              <a:t>المنتديات </a:t>
            </a:r>
            <a:r>
              <a:rPr lang="en-US" sz="1600" dirty="0">
                <a:solidFill>
                  <a:srgbClr val="203E5F"/>
                </a:solidFill>
                <a:latin typeface="Alexandria Medium" pitchFamily="2" charset="-78"/>
                <a:cs typeface="Alexandria Medium" pitchFamily="2" charset="-78"/>
              </a:rPr>
              <a:t> Forums</a:t>
            </a:r>
            <a:r>
              <a:rPr lang="ar-EG" sz="1600" dirty="0">
                <a:solidFill>
                  <a:srgbClr val="203E5F"/>
                </a:solidFill>
                <a:latin typeface="Alexandria Medium" pitchFamily="2" charset="-78"/>
                <a:cs typeface="Alexandria Medium" pitchFamily="2" charset="-78"/>
              </a:rPr>
              <a:t> </a:t>
            </a:r>
          </a:p>
          <a:p>
            <a:pPr algn="r" rtl="1">
              <a:lnSpc>
                <a:spcPct val="160000"/>
              </a:lnSpc>
            </a:pPr>
            <a:r>
              <a:rPr lang="ar-EG" sz="1600" dirty="0">
                <a:solidFill>
                  <a:srgbClr val="203E5F"/>
                </a:solidFill>
                <a:latin typeface="Alexandria Medium" pitchFamily="2" charset="-78"/>
                <a:cs typeface="Alexandria Medium" pitchFamily="2" charset="-78"/>
              </a:rPr>
              <a:t>الموسوعات الإلكترونية </a:t>
            </a:r>
            <a:r>
              <a:rPr lang="en-US" sz="1600" dirty="0">
                <a:solidFill>
                  <a:srgbClr val="203E5F"/>
                </a:solidFill>
                <a:latin typeface="Alexandria Medium" pitchFamily="2" charset="-78"/>
                <a:ea typeface="Calibri" panose="020F0502020204030204" pitchFamily="34" charset="0"/>
                <a:cs typeface="Alexandria Medium" pitchFamily="2" charset="-78"/>
              </a:rPr>
              <a:t>E- Wiki</a:t>
            </a:r>
            <a:endParaRPr lang="ar-EG" sz="1600" dirty="0">
              <a:solidFill>
                <a:srgbClr val="203E5F"/>
              </a:solidFill>
              <a:latin typeface="Alexandria Medium" pitchFamily="2" charset="-78"/>
              <a:ea typeface="Calibri" panose="020F0502020204030204" pitchFamily="34" charset="0"/>
              <a:cs typeface="Alexandria Medium" pitchFamily="2" charset="-78"/>
            </a:endParaRP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الأدلة الاجتماعية </a:t>
            </a:r>
            <a:r>
              <a:rPr lang="en-US" sz="1600" dirty="0">
                <a:solidFill>
                  <a:srgbClr val="203E5F"/>
                </a:solidFill>
                <a:latin typeface="Alexandria Medium" pitchFamily="2" charset="-78"/>
                <a:ea typeface="Calibri" panose="020F0502020204030204" pitchFamily="34" charset="0"/>
                <a:cs typeface="Alexandria Medium" pitchFamily="2" charset="-78"/>
              </a:rPr>
              <a:t> Social Catalog</a:t>
            </a:r>
            <a:r>
              <a:rPr lang="ar-EG" sz="1600" dirty="0">
                <a:solidFill>
                  <a:srgbClr val="203E5F"/>
                </a:solidFill>
                <a:latin typeface="Alexandria Medium" pitchFamily="2" charset="-78"/>
                <a:ea typeface="Calibri" panose="020F0502020204030204" pitchFamily="34" charset="0"/>
                <a:cs typeface="Alexandria Medium" pitchFamily="2" charset="-78"/>
              </a:rPr>
              <a:t> </a:t>
            </a: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الفعاليات </a:t>
            </a:r>
            <a:r>
              <a:rPr lang="en-US" sz="1600" dirty="0">
                <a:solidFill>
                  <a:srgbClr val="203E5F"/>
                </a:solidFill>
                <a:latin typeface="Alexandria Medium" pitchFamily="2" charset="-78"/>
                <a:ea typeface="Calibri" panose="020F0502020204030204" pitchFamily="34" charset="0"/>
                <a:cs typeface="Alexandria Medium" pitchFamily="2" charset="-78"/>
              </a:rPr>
              <a:t> Event management</a:t>
            </a:r>
            <a:r>
              <a:rPr lang="ar-EG" sz="1600" dirty="0">
                <a:solidFill>
                  <a:srgbClr val="203E5F"/>
                </a:solidFill>
                <a:latin typeface="Alexandria Medium" pitchFamily="2" charset="-78"/>
                <a:ea typeface="Calibri" panose="020F0502020204030204" pitchFamily="34" charset="0"/>
                <a:cs typeface="Alexandria Medium" pitchFamily="2" charset="-78"/>
              </a:rPr>
              <a:t> </a:t>
            </a: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استعراض السلع</a:t>
            </a:r>
            <a:r>
              <a:rPr lang="en-US" sz="1600" dirty="0">
                <a:solidFill>
                  <a:srgbClr val="203E5F"/>
                </a:solidFill>
                <a:latin typeface="Alexandria Medium" pitchFamily="2" charset="-78"/>
                <a:ea typeface="Calibri" panose="020F0502020204030204" pitchFamily="34" charset="0"/>
                <a:cs typeface="Alexandria Medium" pitchFamily="2" charset="-78"/>
              </a:rPr>
              <a:t>  Product reviews </a:t>
            </a:r>
          </a:p>
          <a:p>
            <a:pPr algn="r" rtl="1">
              <a:lnSpc>
                <a:spcPct val="160000"/>
              </a:lnSpc>
            </a:pPr>
            <a:r>
              <a:rPr lang="ar-EG" sz="1600" dirty="0">
                <a:solidFill>
                  <a:srgbClr val="203E5F"/>
                </a:solidFill>
                <a:latin typeface="Alexandria Medium" pitchFamily="2" charset="-78"/>
                <a:ea typeface="Calibri" panose="020F0502020204030204" pitchFamily="34" charset="0"/>
                <a:cs typeface="Alexandria Medium" pitchFamily="2" charset="-78"/>
              </a:rPr>
              <a:t>مواقع تشارك المحتوى </a:t>
            </a:r>
            <a:r>
              <a:rPr lang="en-US" sz="1600" dirty="0">
                <a:solidFill>
                  <a:srgbClr val="203E5F"/>
                </a:solidFill>
                <a:latin typeface="Alexandria Medium" pitchFamily="2" charset="-78"/>
                <a:ea typeface="Calibri" panose="020F0502020204030204" pitchFamily="34" charset="0"/>
                <a:cs typeface="Alexandria Medium" pitchFamily="2" charset="-78"/>
              </a:rPr>
              <a:t> Content Sharing</a:t>
            </a:r>
            <a:endParaRPr lang="ar-EG" sz="1600" dirty="0">
              <a:solidFill>
                <a:srgbClr val="203E5F"/>
              </a:solidFill>
              <a:latin typeface="Alexandria Medium" pitchFamily="2" charset="-78"/>
              <a:ea typeface="Calibri" panose="020F0502020204030204" pitchFamily="34" charset="0"/>
              <a:cs typeface="Alexandria Medium" pitchFamily="2" charset="-78"/>
            </a:endParaRPr>
          </a:p>
          <a:p>
            <a:pPr marL="0" indent="0" algn="r" rtl="1">
              <a:buNone/>
            </a:pPr>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en-US" sz="2400" dirty="0">
              <a:latin typeface="Times New Roman" panose="02020603050405020304" pitchFamily="18" charset="0"/>
              <a:ea typeface="Calibri" panose="020F0502020204030204" pitchFamily="34" charset="0"/>
              <a:cs typeface="Arial" panose="020B0604020202020204" pitchFamily="34" charset="0"/>
            </a:endParaRPr>
          </a:p>
          <a:p>
            <a:pPr algn="r" rtl="1"/>
            <a:endParaRPr lang="ar-EG" sz="2400" dirty="0"/>
          </a:p>
          <a:p>
            <a:pPr algn="r" rtl="1"/>
            <a:endParaRPr lang="en-US" sz="2400" dirty="0"/>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7704960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DDE81-FE9C-4406-BD24-5331C076B888}"/>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1- الموقع الإلكتروني الرسمي للشركة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721416BB-08DA-44A2-ACE9-DE0F65128E03}"/>
              </a:ext>
            </a:extLst>
          </p:cNvPr>
          <p:cNvSpPr>
            <a:spLocks noGrp="1"/>
          </p:cNvSpPr>
          <p:nvPr>
            <p:ph idx="1"/>
          </p:nvPr>
        </p:nvSpPr>
        <p:spPr>
          <a:xfrm>
            <a:off x="4713890" y="1447800"/>
            <a:ext cx="6763406" cy="5410200"/>
          </a:xfrm>
        </p:spPr>
        <p:txBody>
          <a:bodyPr>
            <a:normAutofit fontScale="85000" lnSpcReduction="20000"/>
          </a:bodyPr>
          <a:lstStyle/>
          <a:p>
            <a:pPr marL="0" indent="0" algn="just" rtl="1">
              <a:lnSpc>
                <a:spcPct val="150000"/>
              </a:lnSpc>
              <a:buNone/>
            </a:pPr>
            <a:r>
              <a:rPr lang="ar-SA" sz="1600" dirty="0">
                <a:solidFill>
                  <a:srgbClr val="1D2129"/>
                </a:solidFill>
                <a:effectLst/>
                <a:latin typeface="Alexandria Medium" pitchFamily="2" charset="-78"/>
                <a:cs typeface="Alexandria Medium" pitchFamily="2" charset="-78"/>
              </a:rPr>
              <a:t>Website: يعد موقع الانترنت لكل شركة أو منظمة عبارة عن أداة </a:t>
            </a:r>
            <a:r>
              <a:rPr lang="ar-EG" sz="1600" dirty="0">
                <a:solidFill>
                  <a:srgbClr val="1D2129"/>
                </a:solidFill>
                <a:latin typeface="Alexandria Medium" pitchFamily="2" charset="-78"/>
                <a:cs typeface="Alexandria Medium" pitchFamily="2" charset="-78"/>
              </a:rPr>
              <a:t>تسويقية رقمية هامة </a:t>
            </a:r>
            <a:r>
              <a:rPr lang="ar-SA" sz="1600" dirty="0">
                <a:solidFill>
                  <a:srgbClr val="1D2129"/>
                </a:solidFill>
                <a:effectLst/>
                <a:latin typeface="Alexandria Medium" pitchFamily="2" charset="-78"/>
                <a:cs typeface="Alexandria Medium" pitchFamily="2" charset="-78"/>
              </a:rPr>
              <a:t>باعتباره الواجهة الأساسية للشركة </a:t>
            </a:r>
            <a:r>
              <a:rPr lang="ar-EG" sz="1600" dirty="0">
                <a:solidFill>
                  <a:srgbClr val="1D2129"/>
                </a:solidFill>
                <a:effectLst/>
                <a:latin typeface="Alexandria Medium" pitchFamily="2" charset="-78"/>
                <a:cs typeface="Alexandria Medium" pitchFamily="2" charset="-78"/>
              </a:rPr>
              <a:t>وهو بمثابة </a:t>
            </a:r>
            <a:r>
              <a:rPr lang="ar-EG" sz="1600" dirty="0">
                <a:solidFill>
                  <a:srgbClr val="1D2129"/>
                </a:solidFill>
                <a:latin typeface="Alexandria Medium" pitchFamily="2" charset="-78"/>
                <a:cs typeface="Alexandria Medium" pitchFamily="2" charset="-78"/>
              </a:rPr>
              <a:t>ا</a:t>
            </a:r>
            <a:r>
              <a:rPr lang="ar-SA" sz="1600" dirty="0">
                <a:solidFill>
                  <a:srgbClr val="1D2129"/>
                </a:solidFill>
                <a:effectLst/>
                <a:latin typeface="Alexandria Medium" pitchFamily="2" charset="-78"/>
                <a:cs typeface="Alexandria Medium" pitchFamily="2" charset="-78"/>
              </a:rPr>
              <a:t>لناطق الرسمي باسمها باحتوائه على المعلومات والتصريحات الموثوقة</a:t>
            </a:r>
            <a:r>
              <a:rPr lang="ar-EG" sz="1600" dirty="0">
                <a:solidFill>
                  <a:srgbClr val="1D2129"/>
                </a:solidFill>
                <a:effectLst/>
                <a:latin typeface="Alexandria Medium" pitchFamily="2" charset="-78"/>
                <a:cs typeface="Alexandria Medium" pitchFamily="2" charset="-78"/>
              </a:rPr>
              <a:t> والبيانات الصحفية.</a:t>
            </a:r>
          </a:p>
          <a:p>
            <a:pPr marL="0" indent="0" algn="just" rtl="1">
              <a:lnSpc>
                <a:spcPct val="150000"/>
              </a:lnSpc>
              <a:buNone/>
            </a:pPr>
            <a:r>
              <a:rPr lang="ar-SA" sz="1600" dirty="0">
                <a:solidFill>
                  <a:srgbClr val="1D2129"/>
                </a:solidFill>
                <a:effectLst/>
                <a:latin typeface="Alexandria Medium" pitchFamily="2" charset="-78"/>
                <a:cs typeface="Alexandria Medium" pitchFamily="2" charset="-78"/>
              </a:rPr>
              <a:t>ويح</a:t>
            </a:r>
            <a:r>
              <a:rPr lang="ar-EG" sz="1600" dirty="0">
                <a:solidFill>
                  <a:srgbClr val="1D2129"/>
                </a:solidFill>
                <a:effectLst/>
                <a:latin typeface="Alexandria Medium" pitchFamily="2" charset="-78"/>
                <a:cs typeface="Alexandria Medium" pitchFamily="2" charset="-78"/>
              </a:rPr>
              <a:t>ت</a:t>
            </a:r>
            <a:r>
              <a:rPr lang="ar-SA" sz="1600" dirty="0">
                <a:solidFill>
                  <a:srgbClr val="1D2129"/>
                </a:solidFill>
                <a:effectLst/>
                <a:latin typeface="Alexandria Medium" pitchFamily="2" charset="-78"/>
                <a:cs typeface="Alexandria Medium" pitchFamily="2" charset="-78"/>
              </a:rPr>
              <a:t>وي أيضا على معلومات عن منتجات الشركة </a:t>
            </a:r>
            <a:r>
              <a:rPr lang="ar-EG" sz="1600" dirty="0">
                <a:solidFill>
                  <a:srgbClr val="1D2129"/>
                </a:solidFill>
                <a:effectLst/>
                <a:latin typeface="Alexandria Medium" pitchFamily="2" charset="-78"/>
                <a:cs typeface="Alexandria Medium" pitchFamily="2" charset="-78"/>
              </a:rPr>
              <a:t>أو خدماتها </a:t>
            </a:r>
            <a:r>
              <a:rPr lang="ar-SA" sz="1600" dirty="0">
                <a:solidFill>
                  <a:srgbClr val="1D2129"/>
                </a:solidFill>
                <a:effectLst/>
                <a:latin typeface="Alexandria Medium" pitchFamily="2" charset="-78"/>
                <a:cs typeface="Alexandria Medium" pitchFamily="2" charset="-78"/>
              </a:rPr>
              <a:t>ممثلا بذلك </a:t>
            </a:r>
            <a:r>
              <a:rPr lang="ar-SA" sz="1600" dirty="0" err="1">
                <a:solidFill>
                  <a:srgbClr val="1D2129"/>
                </a:solidFill>
                <a:effectLst/>
                <a:latin typeface="Alexandria Medium" pitchFamily="2" charset="-78"/>
                <a:cs typeface="Alexandria Medium" pitchFamily="2" charset="-78"/>
              </a:rPr>
              <a:t>كاتلوجا</a:t>
            </a:r>
            <a:r>
              <a:rPr lang="ar-SA" sz="1600" dirty="0">
                <a:solidFill>
                  <a:srgbClr val="1D2129"/>
                </a:solidFill>
                <a:effectLst/>
                <a:latin typeface="Alexandria Medium" pitchFamily="2" charset="-78"/>
                <a:cs typeface="Alexandria Medium" pitchFamily="2" charset="-78"/>
              </a:rPr>
              <a:t> رقميا</a:t>
            </a:r>
            <a:r>
              <a:rPr lang="ar-EG" sz="1600" dirty="0">
                <a:solidFill>
                  <a:srgbClr val="1D2129"/>
                </a:solidFill>
                <a:latin typeface="Alexandria Medium" pitchFamily="2" charset="-78"/>
                <a:cs typeface="Alexandria Medium" pitchFamily="2" charset="-78"/>
              </a:rPr>
              <a:t>، كما يضم تعريفا بالشركة وقصة إنشائها ، وقنوات التواصل معها، وفروعها.</a:t>
            </a:r>
            <a:endParaRPr lang="en-US" sz="1600" dirty="0">
              <a:solidFill>
                <a:srgbClr val="1D2129"/>
              </a:solidFill>
              <a:latin typeface="Alexandria Medium" pitchFamily="2" charset="-78"/>
              <a:cs typeface="Alexandria Medium" pitchFamily="2" charset="-78"/>
            </a:endParaRPr>
          </a:p>
          <a:p>
            <a:pPr marL="0" indent="0" algn="just" rtl="1">
              <a:lnSpc>
                <a:spcPct val="150000"/>
              </a:lnSpc>
              <a:buNone/>
            </a:pP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كما تقوم الشركات بتزويد مواقعها بروابط لمساعدة المتصفحين على نشر الأخبار عبر الانترنت أو حتى مناقشة هذه الأخبار كــ ( RSS – Share – </a:t>
            </a:r>
            <a:r>
              <a:rPr lang="ar-SA" sz="1600" dirty="0" err="1">
                <a:solidFill>
                  <a:srgbClr val="1D2129"/>
                </a:solidFill>
                <a:effectLst/>
                <a:latin typeface="Alexandria Medium" pitchFamily="2" charset="-78"/>
                <a:cs typeface="Alexandria Medium" pitchFamily="2" charset="-78"/>
              </a:rPr>
              <a:t>Blog</a:t>
            </a:r>
            <a:r>
              <a:rPr lang="ar-EG" sz="1600" dirty="0">
                <a:solidFill>
                  <a:srgbClr val="1D2129"/>
                </a:solidFill>
                <a:effectLst/>
                <a:latin typeface="Alexandria Medium" pitchFamily="2" charset="-78"/>
                <a:cs typeface="Alexandria Medium" pitchFamily="2" charset="-78"/>
              </a:rPr>
              <a:t> – </a:t>
            </a:r>
            <a:r>
              <a:rPr lang="en-US" sz="1600" dirty="0">
                <a:solidFill>
                  <a:srgbClr val="1D2129"/>
                </a:solidFill>
                <a:effectLst/>
                <a:latin typeface="Alexandria Medium" pitchFamily="2" charset="-78"/>
                <a:cs typeface="Alexandria Medium" pitchFamily="2" charset="-78"/>
              </a:rPr>
              <a:t>Social media accounts</a:t>
            </a:r>
            <a:r>
              <a:rPr lang="ar-SA" sz="1600" dirty="0">
                <a:solidFill>
                  <a:srgbClr val="1D2129"/>
                </a:solidFill>
                <a:effectLst/>
                <a:latin typeface="Alexandria Medium" pitchFamily="2" charset="-78"/>
                <a:cs typeface="Alexandria Medium" pitchFamily="2" charset="-78"/>
              </a:rPr>
              <a:t>) .</a:t>
            </a:r>
            <a:endParaRPr lang="en-US" sz="1600" dirty="0">
              <a:solidFill>
                <a:srgbClr val="1D2129"/>
              </a:solidFill>
              <a:effectLst/>
              <a:latin typeface="Alexandria Medium" pitchFamily="2" charset="-78"/>
              <a:cs typeface="Alexandria Medium" pitchFamily="2" charset="-78"/>
            </a:endParaRPr>
          </a:p>
          <a:p>
            <a:pPr marL="0" indent="0" algn="r" rtl="1">
              <a:lnSpc>
                <a:spcPct val="150000"/>
              </a:lnSpc>
              <a:buNone/>
            </a:pPr>
            <a:br>
              <a:rPr lang="ar-SA" sz="1600" dirty="0">
                <a:solidFill>
                  <a:srgbClr val="1D2129"/>
                </a:solidFill>
                <a:effectLst/>
                <a:latin typeface="Alexandria Medium" pitchFamily="2" charset="-78"/>
                <a:cs typeface="Alexandria Medium" pitchFamily="2" charset="-78"/>
              </a:rPr>
            </a:br>
            <a:r>
              <a:rPr lang="ar-EG" sz="1900" b="1" u="sng" dirty="0">
                <a:solidFill>
                  <a:srgbClr val="00AEEF"/>
                </a:solidFill>
                <a:effectLst/>
                <a:latin typeface="Alexandria Medium" pitchFamily="2" charset="-78"/>
                <a:cs typeface="Alexandria Medium" pitchFamily="2" charset="-78"/>
              </a:rPr>
              <a:t>ومن مزايا الموقع كأداة لتسويق المحتوى الرقمي: </a:t>
            </a: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1- التكلفة المنخفضة مقارنة بالوسائل الورقية المطبوعة.</a:t>
            </a: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2- تتميز معلومات وأخبار الشركة على الموقع بالحداثة .</a:t>
            </a:r>
            <a:br>
              <a:rPr lang="ar-SA" sz="1600" dirty="0">
                <a:solidFill>
                  <a:srgbClr val="1D2129"/>
                </a:solidFill>
                <a:effectLst/>
                <a:latin typeface="Alexandria Medium" pitchFamily="2" charset="-78"/>
                <a:cs typeface="Alexandria Medium" pitchFamily="2" charset="-78"/>
              </a:rPr>
            </a:br>
            <a:r>
              <a:rPr lang="ar-SA" sz="1600" dirty="0">
                <a:solidFill>
                  <a:srgbClr val="1D2129"/>
                </a:solidFill>
                <a:effectLst/>
                <a:latin typeface="Alexandria Medium" pitchFamily="2" charset="-78"/>
                <a:cs typeface="Alexandria Medium" pitchFamily="2" charset="-78"/>
              </a:rPr>
              <a:t>3- سهولة الاستخدام وسرعة الوصول الى الجمهور سواء الحالي أو المتوقع .</a:t>
            </a:r>
          </a:p>
          <a:p>
            <a:pPr marL="0" indent="0" algn="r" rtl="1">
              <a:lnSpc>
                <a:spcPct val="170000"/>
              </a:lnSpc>
              <a:buNone/>
            </a:pPr>
            <a:r>
              <a:rPr lang="ar-SA" sz="1600" dirty="0">
                <a:solidFill>
                  <a:srgbClr val="1D2129"/>
                </a:solidFill>
                <a:effectLst/>
                <a:latin typeface="Alexandria Medium" pitchFamily="2" charset="-78"/>
                <a:cs typeface="Alexandria Medium" pitchFamily="2" charset="-78"/>
              </a:rPr>
              <a:t>4- استدامة المحتوى المنشور وأرشفته إلكترونيا.</a:t>
            </a:r>
          </a:p>
          <a:p>
            <a:pPr marL="0" indent="0" algn="r" rtl="1">
              <a:lnSpc>
                <a:spcPct val="170000"/>
              </a:lnSpc>
              <a:buNone/>
            </a:pPr>
            <a:r>
              <a:rPr lang="ar-SA" sz="1600" dirty="0">
                <a:solidFill>
                  <a:srgbClr val="1D2129"/>
                </a:solidFill>
                <a:effectLst/>
                <a:latin typeface="Alexandria Medium" pitchFamily="2" charset="-78"/>
                <a:cs typeface="Alexandria Medium" pitchFamily="2" charset="-78"/>
              </a:rPr>
              <a:t>5- يمكن استخدامه كمنصة تجارة إلكترونية للشراء أونلاين.</a:t>
            </a:r>
          </a:p>
          <a:p>
            <a:pPr marL="0" indent="0" algn="r" rtl="1">
              <a:lnSpc>
                <a:spcPct val="170000"/>
              </a:lnSpc>
              <a:buNone/>
            </a:pP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6D1EA90-0A69-C164-9880-87D605D94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globe and word with a computer mouse&#10;&#10;Description automatically generated">
            <a:extLst>
              <a:ext uri="{FF2B5EF4-FFF2-40B4-BE49-F238E27FC236}">
                <a16:creationId xmlns:a16="http://schemas.microsoft.com/office/drawing/2014/main" id="{C4A17D1B-C8D2-DF28-3C83-ABB0198321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313" y="2380593"/>
            <a:ext cx="4051738" cy="260448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045042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73DB1-2205-4716-9D46-B5425DA56482}"/>
              </a:ext>
            </a:extLst>
          </p:cNvPr>
          <p:cNvSpPr>
            <a:spLocks noGrp="1"/>
          </p:cNvSpPr>
          <p:nvPr>
            <p:ph type="title"/>
          </p:nvPr>
        </p:nvSpPr>
        <p:spPr/>
        <p:txBody>
          <a:bodyPr/>
          <a:lstStyle/>
          <a:p>
            <a:pPr algn="ctr"/>
            <a:r>
              <a:rPr lang="ar-EG" sz="2800" b="1" dirty="0">
                <a:latin typeface="Alexandria" pitchFamily="2" charset="-78"/>
                <a:cs typeface="Alexandria" pitchFamily="2" charset="-78"/>
              </a:rPr>
              <a:t>2- المدونات</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0AD32FE-0E52-458C-B8AD-840B0A82DC4D}"/>
              </a:ext>
            </a:extLst>
          </p:cNvPr>
          <p:cNvSpPr>
            <a:spLocks noGrp="1"/>
          </p:cNvSpPr>
          <p:nvPr>
            <p:ph idx="1"/>
          </p:nvPr>
        </p:nvSpPr>
        <p:spPr>
          <a:xfrm>
            <a:off x="4038599" y="1600201"/>
            <a:ext cx="7501759" cy="4279393"/>
          </a:xfrm>
        </p:spPr>
        <p:txBody>
          <a:bodyPr>
            <a:normAutofit/>
          </a:bodyPr>
          <a:lstStyle/>
          <a:p>
            <a:pPr marL="0" algn="just" rtl="1">
              <a:lnSpc>
                <a:spcPct val="115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هي يوميات شخصية على الشبكة يتم ادراجها بواسطة برامج بسيطة تمكن الفرد من كتابة المعلومات والاراء الشخصية  ، وأول مدونة من هذا الصنف ترجع إلى أكتوبر 1994 وهي منسوبة إلى دايف وينر، مبرمج أحد البرامج الالكترونية الأكثر شيوعاً ومطوره، تحت اسم منيلا.</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15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وتعرف المدونة بأنها تطبیق من تطبیقات الانترنت، یعمل من خلال نظام إدارة المحتوى، وفي أبسط صوره عبارة عن صفحة ویب على شبكة الانترنت تظهر علیها تدوینات (مدخلات) مؤرخة ومرتبة ترتیبا زمنیا تصاعدیا ینشر منها عدد محدد یتحكم فیه مدیر أو ناشر المدونة.</a:t>
            </a:r>
          </a:p>
          <a:p>
            <a:pPr marL="0" algn="just" rtl="1">
              <a:lnSpc>
                <a:spcPct val="115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وتعتبر مدونات الانترنت  واحداً من أهم تطبیقات الإعلام الجدید هو </a:t>
            </a:r>
            <a:r>
              <a:rPr lang="en-US" sz="1600" dirty="0">
                <a:latin typeface="Alexandria Medium" pitchFamily="2" charset="-78"/>
                <a:ea typeface="Calibri" panose="020F0502020204030204" pitchFamily="34" charset="0"/>
                <a:cs typeface="Alexandria Medium" pitchFamily="2" charset="-78"/>
              </a:rPr>
              <a:t>Blog</a:t>
            </a:r>
            <a:r>
              <a:rPr lang="ar-EG" sz="1600" dirty="0">
                <a:latin typeface="Alexandria Medium" pitchFamily="2" charset="-78"/>
                <a:ea typeface="Calibri" panose="020F0502020204030204" pitchFamily="34" charset="0"/>
                <a:cs typeface="Alexandria Medium" pitchFamily="2" charset="-78"/>
              </a:rPr>
              <a:t> أو ویب لوج </a:t>
            </a:r>
            <a:r>
              <a:rPr lang="en-US" sz="1600" dirty="0">
                <a:latin typeface="Alexandria Medium" pitchFamily="2" charset="-78"/>
                <a:ea typeface="Calibri" panose="020F0502020204030204" pitchFamily="34" charset="0"/>
                <a:cs typeface="Alexandria Medium" pitchFamily="2" charset="-78"/>
              </a:rPr>
              <a:t>Weblog</a:t>
            </a:r>
            <a:r>
              <a:rPr lang="ar-EG" sz="1600" dirty="0">
                <a:latin typeface="Alexandria Medium" pitchFamily="2" charset="-78"/>
                <a:ea typeface="Calibri" panose="020F0502020204030204" pitchFamily="34" charset="0"/>
                <a:cs typeface="Alexandria Medium" pitchFamily="2" charset="-78"/>
              </a:rPr>
              <a:t> ، ويمكن توصيفها كصحیفة یومیات إلكترونیة فردیة تعبر عن صاحبها وتركز على موضوع معین، مثل السیاسة أو الأخبار المحلیة، ویمكن أن تكون عبارة عن مذكرات یومیة، وهي تنشر بالنصوص، والصور والفیدیو والصوتیات وتحمل وصلات لمدونات أخرى، ومن أهم برامج المدونات: </a:t>
            </a:r>
            <a:r>
              <a:rPr lang="en-US" sz="1600" dirty="0">
                <a:latin typeface="Alexandria Medium" pitchFamily="2" charset="-78"/>
                <a:ea typeface="Calibri" panose="020F0502020204030204" pitchFamily="34" charset="0"/>
                <a:cs typeface="Alexandria Medium" pitchFamily="2" charset="-78"/>
              </a:rPr>
              <a:t>Blogger, LiveJournal, Open Diary, </a:t>
            </a:r>
            <a:r>
              <a:rPr lang="en-US" sz="1600" dirty="0" err="1">
                <a:latin typeface="Alexandria Medium" pitchFamily="2" charset="-78"/>
                <a:ea typeface="Calibri" panose="020F0502020204030204" pitchFamily="34" charset="0"/>
                <a:cs typeface="Alexandria Medium" pitchFamily="2" charset="-78"/>
              </a:rPr>
              <a:t>TypePad</a:t>
            </a:r>
            <a:r>
              <a:rPr lang="en-US" sz="1600" dirty="0">
                <a:latin typeface="Alexandria Medium" pitchFamily="2" charset="-78"/>
                <a:ea typeface="Calibri" panose="020F0502020204030204" pitchFamily="34" charset="0"/>
                <a:cs typeface="Alexandria Medium" pitchFamily="2" charset="-78"/>
              </a:rPr>
              <a:t>, WordPress, </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EA3CFED5-C853-BFBB-04C8-D7D4CDA50F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white and grey rectangle with orange border&#10;&#10;Description automatically generated">
            <a:extLst>
              <a:ext uri="{FF2B5EF4-FFF2-40B4-BE49-F238E27FC236}">
                <a16:creationId xmlns:a16="http://schemas.microsoft.com/office/drawing/2014/main" id="{C8265E52-2214-0B42-F577-1626C0D64E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194" y="2348685"/>
            <a:ext cx="4793387" cy="2717804"/>
          </a:xfrm>
          <a:prstGeom prst="rect">
            <a:avLst/>
          </a:prstGeom>
        </p:spPr>
      </p:pic>
    </p:spTree>
    <p:extLst>
      <p:ext uri="{BB962C8B-B14F-4D97-AF65-F5344CB8AC3E}">
        <p14:creationId xmlns:p14="http://schemas.microsoft.com/office/powerpoint/2010/main" val="1337749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10EBC-EDF0-4073-85AB-393CAC2F172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المدونات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BF97F0D1-8E47-4C75-A7C2-C8326AA42E9C}"/>
              </a:ext>
            </a:extLst>
          </p:cNvPr>
          <p:cNvSpPr>
            <a:spLocks noGrp="1"/>
          </p:cNvSpPr>
          <p:nvPr>
            <p:ph idx="1"/>
          </p:nvPr>
        </p:nvSpPr>
        <p:spPr>
          <a:xfrm>
            <a:off x="756750" y="1219200"/>
            <a:ext cx="10736317" cy="5562600"/>
          </a:xfrm>
        </p:spPr>
        <p:txBody>
          <a:bodyPr>
            <a:noAutofit/>
          </a:bodyPr>
          <a:lstStyle/>
          <a:p>
            <a:pPr marL="0" indent="0" algn="just" rtl="1">
              <a:lnSpc>
                <a:spcPct val="115000"/>
              </a:lnSpc>
              <a:spcBef>
                <a:spcPts val="0"/>
              </a:spcBef>
              <a:buNone/>
            </a:pPr>
            <a:r>
              <a:rPr lang="ar-EG" sz="1800" b="1" dirty="0">
                <a:solidFill>
                  <a:srgbClr val="00AEEF"/>
                </a:solidFill>
                <a:latin typeface="Alexandria Medium" pitchFamily="2" charset="-78"/>
                <a:ea typeface="Times New Roman" panose="02020603050405020304" pitchFamily="18" charset="0"/>
                <a:cs typeface="Alexandria Medium" pitchFamily="2" charset="-78"/>
              </a:rPr>
              <a:t>التقسيم وفقا لأسلوب التقديم والعرض :</a:t>
            </a:r>
          </a:p>
          <a:p>
            <a:pPr marL="0" indent="0" algn="just" rtl="1">
              <a:lnSpc>
                <a:spcPct val="115000"/>
              </a:lnSpc>
              <a:spcBef>
                <a:spcPts val="0"/>
              </a:spcBef>
              <a:buNone/>
            </a:pPr>
            <a:endParaRPr lang="en-US" sz="1400" b="1" dirty="0">
              <a:solidFill>
                <a:srgbClr val="00AEEF"/>
              </a:solidFill>
              <a:latin typeface="Alexandria Medium" pitchFamily="2" charset="-78"/>
              <a:ea typeface="Times New Roman" panose="02020603050405020304" pitchFamily="18"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المدونات النصية</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وهي المدونات في شكلها التقليدي والتي تحتوي في الغالب على تدوينات نصية بالأساس تعززها صور أو مقاطع فيديو.</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المحتوى الصوتي (</a:t>
            </a:r>
            <a:r>
              <a:rPr lang="en-US" sz="1400" dirty="0">
                <a:latin typeface="Alexandria Medium" pitchFamily="2" charset="-78"/>
                <a:ea typeface="Calibri" panose="020F0502020204030204" pitchFamily="34" charset="0"/>
                <a:cs typeface="Alexandria Medium" pitchFamily="2" charset="-78"/>
              </a:rPr>
              <a:t>Podcasts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في هذه المدونات يكون لكل مدون قناة خاصة به يرفع إليها ما يسجله من ملفات صوتية، يتم مشاركتها وتحميلها في بعض الأحيان.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الفيديو (</a:t>
            </a:r>
            <a:r>
              <a:rPr lang="en-US" sz="1400" dirty="0">
                <a:latin typeface="Alexandria Medium" pitchFamily="2" charset="-78"/>
                <a:ea typeface="Calibri" panose="020F0502020204030204" pitchFamily="34" charset="0"/>
                <a:cs typeface="Alexandria Medium" pitchFamily="2" charset="-78"/>
              </a:rPr>
              <a:t>Vlogs</a:t>
            </a:r>
            <a:r>
              <a:rPr lang="ar-EG" sz="1400" dirty="0">
                <a:latin typeface="Alexandria Medium" pitchFamily="2" charset="-78"/>
                <a:ea typeface="Calibri" panose="020F0502020204030204" pitchFamily="34" charset="0"/>
                <a:cs typeface="Alexandria Medium" pitchFamily="2" charset="-78"/>
              </a:rPr>
              <a:t>)</a:t>
            </a:r>
          </a:p>
          <a:p>
            <a:pPr marL="0" indent="0" algn="just" rtl="1">
              <a:lnSpc>
                <a:spcPct val="115000"/>
              </a:lnSpc>
              <a:spcBef>
                <a:spcPts val="0"/>
              </a:spcBef>
              <a:buNone/>
            </a:pPr>
            <a:r>
              <a:rPr lang="ar-EG" sz="1400" dirty="0">
                <a:latin typeface="Alexandria Medium" pitchFamily="2" charset="-78"/>
                <a:ea typeface="Calibri" panose="020F0502020204030204" pitchFamily="34" charset="0"/>
                <a:cs typeface="Alexandria Medium" pitchFamily="2" charset="-78"/>
              </a:rPr>
              <a:t>تكون مقاطع الفيديو هنا هي أساس التدوينات، حيث يقوم المدون بتسجيل مقطع الفيديو بمفرده أو مع آخرين ليقوم بنشره على المدونة.</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spcAft>
                <a:spcPts val="1000"/>
              </a:spcAft>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الروابط (</a:t>
            </a:r>
            <a:r>
              <a:rPr lang="en-US" sz="1400" dirty="0" err="1">
                <a:latin typeface="Alexandria Medium" pitchFamily="2" charset="-78"/>
                <a:ea typeface="Calibri" panose="020F0502020204030204" pitchFamily="34" charset="0"/>
                <a:cs typeface="Alexandria Medium" pitchFamily="2" charset="-78"/>
              </a:rPr>
              <a:t>Linklogs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هذا النوع من المدونات غير منتشر مقارنة بالأنواع الأخرى، ويقوم المدون بوضع روابط لمواقع يرى ضرورة زيارتها.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الصور (</a:t>
            </a:r>
            <a:r>
              <a:rPr lang="en-US" sz="1400" dirty="0">
                <a:latin typeface="Alexandria Medium" pitchFamily="2" charset="-78"/>
                <a:ea typeface="Calibri" panose="020F0502020204030204" pitchFamily="34" charset="0"/>
                <a:cs typeface="Alexandria Medium" pitchFamily="2" charset="-78"/>
              </a:rPr>
              <a:t>Photoblogs</a:t>
            </a:r>
            <a:r>
              <a:rPr lang="ar-EG" sz="1400" dirty="0">
                <a:latin typeface="Alexandria Medium" pitchFamily="2" charset="-78"/>
                <a:ea typeface="Calibri" panose="020F0502020204030204" pitchFamily="34" charset="0"/>
                <a:cs typeface="Alexandria Medium" pitchFamily="2" charset="-78"/>
              </a:rPr>
              <a:t>)</a:t>
            </a:r>
          </a:p>
          <a:p>
            <a:pPr marL="0" indent="0" algn="just" rtl="1">
              <a:lnSpc>
                <a:spcPct val="115000"/>
              </a:lnSpc>
              <a:spcBef>
                <a:spcPts val="0"/>
              </a:spcBef>
              <a:buNone/>
            </a:pPr>
            <a:r>
              <a:rPr lang="ar-EG" sz="1400" dirty="0">
                <a:latin typeface="Alexandria Medium" pitchFamily="2" charset="-78"/>
                <a:ea typeface="Calibri" panose="020F0502020204030204" pitchFamily="34" charset="0"/>
                <a:cs typeface="Alexandria Medium" pitchFamily="2" charset="-78"/>
              </a:rPr>
              <a:t>وهي مدونات تعتمد بالأساس على مشاركة صور دون الاسهاب في التعليق عليها من المدون. ويمكن للزوار في الغالب التعليق على الصور.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15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متعددة الوسائط (</a:t>
            </a:r>
            <a:r>
              <a:rPr lang="en-US" sz="1400" dirty="0">
                <a:latin typeface="Alexandria Medium" pitchFamily="2" charset="-78"/>
                <a:ea typeface="Calibri" panose="020F0502020204030204" pitchFamily="34" charset="0"/>
                <a:cs typeface="Alexandria Medium" pitchFamily="2" charset="-78"/>
              </a:rPr>
              <a:t>Tumblelogs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400" dirty="0">
                <a:latin typeface="Alexandria Medium" pitchFamily="2" charset="-78"/>
                <a:ea typeface="Calibri" panose="020F0502020204030204" pitchFamily="34" charset="0"/>
                <a:cs typeface="Alexandria Medium" pitchFamily="2" charset="-78"/>
              </a:rPr>
              <a:t>وأشهر مثال على هذا النوع هو مدونات موقع تمبلر </a:t>
            </a:r>
            <a:r>
              <a:rPr lang="en-US" sz="1400" dirty="0">
                <a:latin typeface="Alexandria Medium" pitchFamily="2" charset="-78"/>
                <a:ea typeface="Calibri" panose="020F0502020204030204" pitchFamily="34" charset="0"/>
                <a:cs typeface="Alexandria Medium" pitchFamily="2" charset="-78"/>
              </a:rPr>
              <a:t>Tumblr</a:t>
            </a:r>
            <a:r>
              <a:rPr lang="ar-EG" sz="1400" dirty="0">
                <a:latin typeface="Alexandria Medium" pitchFamily="2" charset="-78"/>
                <a:ea typeface="Calibri" panose="020F0502020204030204" pitchFamily="34" charset="0"/>
                <a:cs typeface="Alexandria Medium" pitchFamily="2" charset="-78"/>
              </a:rPr>
              <a:t> والتي تمكن المستخدم من نشر العديد من الوسائط كالصوت والفيديو والصور والنصوص في تدوينات صغيرة الحجم وبأسرع ما يمكن.</a:t>
            </a:r>
            <a:endParaRPr lang="en-US" sz="1400" dirty="0">
              <a:latin typeface="Alexandria Medium" pitchFamily="2" charset="-78"/>
              <a:ea typeface="Calibri" panose="020F0502020204030204" pitchFamily="34" charset="0"/>
              <a:cs typeface="Alexandria Medium" pitchFamily="2" charset="-78"/>
            </a:endParaRPr>
          </a:p>
          <a:p>
            <a:pPr marL="0" algn="just" rtl="1">
              <a:lnSpc>
                <a:spcPct val="115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وهناك بعض الأنواع الأخرى ولكنها ليست منتشرة مقارنة بما تم ذكره كمدونات الرسومات </a:t>
            </a:r>
            <a:r>
              <a:rPr lang="en-US" sz="1400" dirty="0" err="1">
                <a:latin typeface="Alexandria Medium" pitchFamily="2" charset="-78"/>
                <a:ea typeface="Calibri" panose="020F0502020204030204" pitchFamily="34" charset="0"/>
                <a:cs typeface="Alexandria Medium" pitchFamily="2" charset="-78"/>
              </a:rPr>
              <a:t>Sketchblogs</a:t>
            </a:r>
            <a:r>
              <a:rPr lang="ar-EG" sz="1400" dirty="0">
                <a:latin typeface="Alexandria Medium" pitchFamily="2" charset="-78"/>
                <a:ea typeface="Calibri" panose="020F0502020204030204" pitchFamily="34" charset="0"/>
                <a:cs typeface="Alexandria Medium" pitchFamily="2" charset="-78"/>
              </a:rPr>
              <a:t> ومدونات النصوص الممسوحة ضوئيا </a:t>
            </a:r>
            <a:r>
              <a:rPr lang="en-US" sz="1400" dirty="0">
                <a:latin typeface="Alexandria Medium" pitchFamily="2" charset="-78"/>
                <a:ea typeface="Calibri" panose="020F0502020204030204" pitchFamily="34" charset="0"/>
                <a:cs typeface="Alexandria Medium" pitchFamily="2" charset="-78"/>
              </a:rPr>
              <a:t>Typecasts</a:t>
            </a:r>
            <a:r>
              <a:rPr lang="ar-EG" sz="1400" dirty="0">
                <a:latin typeface="Alexandria Medium" pitchFamily="2" charset="-78"/>
                <a:ea typeface="Calibri" panose="020F0502020204030204" pitchFamily="34" charset="0"/>
                <a:cs typeface="Alexandria Medium" pitchFamily="2" charset="-78"/>
              </a:rPr>
              <a:t>.</a:t>
            </a:r>
            <a:endParaRPr lang="en-US" sz="14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50A20466-0012-5EFE-AF41-4C15A55E4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131805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EB54D2-E415-499C-B8F7-C7C9486DFA87}"/>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أنواع المدونات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C153F8D3-A42F-419A-A7D5-1A3F63F340E8}"/>
              </a:ext>
            </a:extLst>
          </p:cNvPr>
          <p:cNvSpPr>
            <a:spLocks noGrp="1"/>
          </p:cNvSpPr>
          <p:nvPr>
            <p:ph idx="1"/>
          </p:nvPr>
        </p:nvSpPr>
        <p:spPr>
          <a:xfrm>
            <a:off x="838200" y="1825625"/>
            <a:ext cx="10515600" cy="4667250"/>
          </a:xfrm>
        </p:spPr>
        <p:txBody>
          <a:bodyPr>
            <a:normAutofit lnSpcReduction="10000"/>
          </a:bodyPr>
          <a:lstStyle/>
          <a:p>
            <a:pPr marL="0" indent="0" algn="just" rtl="1">
              <a:lnSpc>
                <a:spcPct val="150000"/>
              </a:lnSpc>
              <a:spcBef>
                <a:spcPts val="0"/>
              </a:spcBef>
              <a:buNone/>
            </a:pPr>
            <a:r>
              <a:rPr lang="ar-EG" sz="1800" dirty="0">
                <a:solidFill>
                  <a:srgbClr val="00AEEF"/>
                </a:solidFill>
                <a:latin typeface="Alexandria Medium" pitchFamily="2" charset="-78"/>
                <a:ea typeface="Calibri" panose="020F0502020204030204" pitchFamily="34" charset="0"/>
                <a:cs typeface="Alexandria Medium" pitchFamily="2" charset="-78"/>
              </a:rPr>
              <a:t>التقسيم وفقا للمضمون:</a:t>
            </a:r>
            <a:endParaRPr lang="en-US" sz="1800" dirty="0">
              <a:solidFill>
                <a:srgbClr val="00AEEF"/>
              </a:solidFill>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المدونات الشخصية للأخبار والآراء ، وهي صحف شخصية يصممها أفراد لمشاركة الآخرين في عملية التواصل الإخباري المتعلق بحياتهم وعائلاتهم والتعبير عن ذاتهم.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الأخبار والتعليقات ، وتهتم بتزويد الناس بالأخبار والتفسيرات والتعليقات وغالبا ما تختلف في نشرها عن وسائل الإعلام التقليدية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الترويج والإعلان والتسويق وخدمات المستهلكين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مدونات المال والأعمال والمهنية .</a:t>
            </a:r>
            <a:endParaRPr lang="en-US" sz="1400" dirty="0">
              <a:latin typeface="Alexandria Medium" pitchFamily="2" charset="-78"/>
              <a:ea typeface="Calibri" panose="020F0502020204030204" pitchFamily="34" charset="0"/>
              <a:cs typeface="Alexandria Medium" pitchFamily="2" charset="-78"/>
            </a:endParaRPr>
          </a:p>
          <a:p>
            <a:pPr marL="342900" indent="-342900" algn="just" rtl="1">
              <a:lnSpc>
                <a:spcPct val="150000"/>
              </a:lnSpc>
              <a:spcBef>
                <a:spcPts val="0"/>
              </a:spcBef>
              <a:spcAft>
                <a:spcPts val="1000"/>
              </a:spcAft>
              <a:buFont typeface="Symbol" panose="05050102010706020507" pitchFamily="18" charset="2"/>
              <a:buChar char=""/>
            </a:pPr>
            <a:r>
              <a:rPr lang="ar-EG" sz="1400" dirty="0">
                <a:latin typeface="Alexandria Medium" pitchFamily="2" charset="-78"/>
                <a:ea typeface="Calibri" panose="020F0502020204030204" pitchFamily="34" charset="0"/>
                <a:cs typeface="Alexandria Medium" pitchFamily="2" charset="-78"/>
              </a:rPr>
              <a:t>المدونات المؤسسية الداخلية لتبادل الرأي ووجهات النظر بين الإدارة والعاملين .</a:t>
            </a:r>
          </a:p>
          <a:p>
            <a:pPr marL="0" indent="0" algn="just" rtl="1">
              <a:lnSpc>
                <a:spcPct val="150000"/>
              </a:lnSpc>
              <a:spcBef>
                <a:spcPts val="0"/>
              </a:spcBef>
              <a:spcAft>
                <a:spcPts val="1000"/>
              </a:spcAft>
              <a:buNone/>
            </a:pPr>
            <a:r>
              <a:rPr lang="ar-EG" sz="1800" dirty="0">
                <a:solidFill>
                  <a:srgbClr val="00AEEF"/>
                </a:solidFill>
                <a:latin typeface="Alexandria Medium" pitchFamily="2" charset="-78"/>
                <a:ea typeface="Calibri" panose="020F0502020204030204" pitchFamily="34" charset="0"/>
                <a:cs typeface="Alexandria Medium" pitchFamily="2" charset="-78"/>
              </a:rPr>
              <a:t>مزايا المدونات في تسويق المحتوى الرقمي:</a:t>
            </a:r>
          </a:p>
          <a:p>
            <a:pPr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نشر يوميات الشركة ومشاركة الجمهور لأهم الأحداث الداخلية للشكة.</a:t>
            </a:r>
          </a:p>
          <a:p>
            <a:pPr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نشر مقالات مستدامة عن منتجات الشركة.</a:t>
            </a:r>
          </a:p>
          <a:p>
            <a:pPr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إعطاء مساحة </a:t>
            </a:r>
            <a:r>
              <a:rPr lang="ar-EG" sz="1400" dirty="0" err="1">
                <a:latin typeface="Alexandria Medium" pitchFamily="2" charset="-78"/>
                <a:ea typeface="Calibri" panose="020F0502020204030204" pitchFamily="34" charset="0"/>
                <a:cs typeface="Alexandria Medium" pitchFamily="2" charset="-78"/>
              </a:rPr>
              <a:t>للتقاعل</a:t>
            </a:r>
            <a:r>
              <a:rPr lang="ar-EG" sz="1400" dirty="0">
                <a:latin typeface="Alexandria Medium" pitchFamily="2" charset="-78"/>
                <a:ea typeface="Calibri" panose="020F0502020204030204" pitchFamily="34" charset="0"/>
                <a:cs typeface="Alexandria Medium" pitchFamily="2" charset="-78"/>
              </a:rPr>
              <a:t> مع المحتوى من خلال إمكانية تحرير التعليقات على المحتوى الرقمي.</a:t>
            </a:r>
            <a:endParaRPr lang="en-US" sz="1400" dirty="0">
              <a:latin typeface="Alexandria Medium" pitchFamily="2" charset="-78"/>
              <a:cs typeface="Alexandria Medium" pitchFamily="2" charset="-78"/>
            </a:endParaRPr>
          </a:p>
          <a:p>
            <a:pPr>
              <a:lnSpc>
                <a:spcPct val="150000"/>
              </a:lnSpc>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22251BD5-EC10-716B-A4D6-819AB3431F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152129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B06429-AD47-47C1-8D48-319037D06BB0}"/>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3- الموسوعات الإلكترونية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A85FD56-EC36-4869-BF8F-F5473B55EE0A}"/>
              </a:ext>
            </a:extLst>
          </p:cNvPr>
          <p:cNvSpPr>
            <a:spLocks noGrp="1"/>
          </p:cNvSpPr>
          <p:nvPr>
            <p:ph idx="1"/>
          </p:nvPr>
        </p:nvSpPr>
        <p:spPr>
          <a:xfrm>
            <a:off x="3752192" y="1825625"/>
            <a:ext cx="7851229" cy="4964838"/>
          </a:xfrm>
        </p:spPr>
        <p:txBody>
          <a:bodyPr>
            <a:normAutofit fontScale="85000" lnSpcReduction="10000"/>
          </a:bodyPr>
          <a:lstStyle/>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(الويكي  </a:t>
            </a:r>
            <a:r>
              <a:rPr lang="en-US" sz="1900" dirty="0">
                <a:solidFill>
                  <a:srgbClr val="00AEEF"/>
                </a:solidFill>
                <a:latin typeface="Alexandria Medium" pitchFamily="2" charset="-78"/>
                <a:ea typeface="Calibri" panose="020F0502020204030204" pitchFamily="34" charset="0"/>
                <a:cs typeface="Alexandria Medium" pitchFamily="2" charset="-78"/>
              </a:rPr>
              <a:t>Wiki</a:t>
            </a:r>
            <a:r>
              <a:rPr lang="ar-EG" sz="1900" dirty="0">
                <a:solidFill>
                  <a:srgbClr val="00AEEF"/>
                </a:solidFill>
                <a:latin typeface="Alexandria Medium" pitchFamily="2" charset="-78"/>
                <a:ea typeface="Calibri" panose="020F0502020204030204" pitchFamily="34" charset="0"/>
                <a:cs typeface="Alexandria Medium" pitchFamily="2" charset="-78"/>
              </a:rPr>
              <a:t>)</a:t>
            </a:r>
            <a:endParaRPr lang="en-US" sz="1900" dirty="0">
              <a:solidFill>
                <a:srgbClr val="00AEEF"/>
              </a:solidFill>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هي عبارة عن مواقع ويب تسمح للمستخدمين بإضافة محتويات وتعديل الموجود منها، حيث تلعب دور قاعدة بيانات مشتركة جماعية، أشهر هذه المواقع ، موقع </a:t>
            </a:r>
            <a:r>
              <a:rPr lang="en-US" sz="1600" dirty="0">
                <a:latin typeface="Alexandria Medium" pitchFamily="2" charset="-78"/>
                <a:ea typeface="Calibri" panose="020F0502020204030204" pitchFamily="34" charset="0"/>
                <a:cs typeface="Alexandria Medium" pitchFamily="2" charset="-78"/>
              </a:rPr>
              <a:t>Wikipedia</a:t>
            </a:r>
            <a:r>
              <a:rPr lang="ar-EG" sz="1600" dirty="0">
                <a:latin typeface="Alexandria Medium" pitchFamily="2" charset="-78"/>
                <a:ea typeface="Calibri" panose="020F0502020204030204" pitchFamily="34" charset="0"/>
                <a:cs typeface="Alexandria Medium" pitchFamily="2" charset="-78"/>
              </a:rPr>
              <a:t> وهو الموسوعة التي تضم ملايين المقالات بمعظم لغات العالم ، وكلمة الويكي </a:t>
            </a:r>
            <a:r>
              <a:rPr lang="en-US" sz="1600" dirty="0">
                <a:latin typeface="Alexandria Medium" pitchFamily="2" charset="-78"/>
                <a:ea typeface="Calibri" panose="020F0502020204030204" pitchFamily="34" charset="0"/>
                <a:cs typeface="Alexandria Medium" pitchFamily="2" charset="-78"/>
              </a:rPr>
              <a:t>Wiki</a:t>
            </a:r>
            <a:r>
              <a:rPr lang="ar-EG" sz="1600" dirty="0">
                <a:latin typeface="Alexandria Medium" pitchFamily="2" charset="-78"/>
                <a:ea typeface="Calibri" panose="020F0502020204030204" pitchFamily="34" charset="0"/>
                <a:cs typeface="Alexandria Medium" pitchFamily="2" charset="-78"/>
              </a:rPr>
              <a:t> تعني نوع بسيط من قواعد البيانات التي تعمل في شبكة الانترنت. وفي عام 1995 م قام كل من وارد كننغهام وبوليوف بإنشاء أول موقع ويكي وهو </a:t>
            </a:r>
            <a:r>
              <a:rPr lang="en-US" sz="1600" dirty="0" err="1">
                <a:latin typeface="Alexandria Medium" pitchFamily="2" charset="-78"/>
                <a:ea typeface="Calibri" panose="020F0502020204030204" pitchFamily="34" charset="0"/>
                <a:cs typeface="Alexandria Medium" pitchFamily="2" charset="-78"/>
              </a:rPr>
              <a:t>WikiWikiWeb</a:t>
            </a:r>
            <a:r>
              <a:rPr lang="ar-EG" sz="1600" dirty="0">
                <a:latin typeface="Alexandria Medium" pitchFamily="2" charset="-78"/>
                <a:ea typeface="Calibri" panose="020F0502020204030204" pitchFamily="34" charset="0"/>
                <a:cs typeface="Alexandria Medium" pitchFamily="2" charset="-78"/>
              </a:rPr>
              <a:t> والذي شكل مجتمعاً متعاوناً مفتوحاً للجميع، حيث يمكن لأي شخص أن يشارك في تطوير وزيادة محتويات الموقع.</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وقد ظهرت برامج ويكي كثيرة واعتمدت الكثير من المواقع على هذه البرامج والهدف هو تبسيط عملية المشاركة والتعاون في تطوير المحتويات إلى أقصى حد ممكن، ومن </a:t>
            </a:r>
            <a:r>
              <a:rPr lang="ar-EG" sz="1700" dirty="0">
                <a:latin typeface="Alexandria Medium" pitchFamily="2" charset="-78"/>
                <a:ea typeface="Calibri" panose="020F0502020204030204" pitchFamily="34" charset="0"/>
                <a:cs typeface="Alexandria Medium" pitchFamily="2" charset="-78"/>
              </a:rPr>
              <a:t>أمثلة</a:t>
            </a:r>
            <a:r>
              <a:rPr lang="ar-EG" sz="1600" dirty="0">
                <a:latin typeface="Alexandria Medium" pitchFamily="2" charset="-78"/>
                <a:ea typeface="Calibri" panose="020F0502020204030204" pitchFamily="34" charset="0"/>
                <a:cs typeface="Alexandria Medium" pitchFamily="2" charset="-78"/>
              </a:rPr>
              <a:t> هذه المواقع :</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Wetpaint</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Wikia</a:t>
            </a:r>
            <a:r>
              <a:rPr lang="en-US" sz="1600" dirty="0">
                <a:latin typeface="Alexandria Medium" pitchFamily="2" charset="-78"/>
                <a:ea typeface="Calibri" panose="020F0502020204030204" pitchFamily="34" charset="0"/>
                <a:cs typeface="Alexandria Medium" pitchFamily="2" charset="-78"/>
              </a:rPr>
              <a:t>, Wikimedia, </a:t>
            </a:r>
            <a:r>
              <a:rPr lang="en-US" sz="1600" dirty="0" err="1">
                <a:latin typeface="Alexandria Medium" pitchFamily="2" charset="-78"/>
                <a:ea typeface="Calibri" panose="020F0502020204030204" pitchFamily="34" charset="0"/>
                <a:cs typeface="Alexandria Medium" pitchFamily="2" charset="-78"/>
              </a:rPr>
              <a:t>Wikispace</a:t>
            </a: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endParaRPr lang="ar-EG" sz="1900" dirty="0">
              <a:solidFill>
                <a:srgbClr val="00AEEF"/>
              </a:solidFill>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900" dirty="0">
                <a:solidFill>
                  <a:srgbClr val="00AEEF"/>
                </a:solidFill>
                <a:latin typeface="Alexandria Medium" pitchFamily="2" charset="-78"/>
                <a:ea typeface="Calibri" panose="020F0502020204030204" pitchFamily="34" charset="0"/>
                <a:cs typeface="Alexandria Medium" pitchFamily="2" charset="-78"/>
              </a:rPr>
              <a:t>مزايا الويكي كأداة تسويق المحتوى الرقمي:</a:t>
            </a: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كتابة محتوى رقمي عن الشركة كنبذة تعريفية عنها.</a:t>
            </a: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كتابة محتوى رقمي عن الرموز البشرية لشركة ما.</a:t>
            </a:r>
          </a:p>
          <a:p>
            <a:pPr marL="0" algn="just" rtl="1">
              <a:lnSpc>
                <a:spcPct val="150000"/>
              </a:lnSpc>
              <a:spcBef>
                <a:spcPts val="0"/>
              </a:spcBef>
            </a:pPr>
            <a:r>
              <a:rPr lang="ar-EG" sz="1600" dirty="0">
                <a:latin typeface="Alexandria Medium" pitchFamily="2" charset="-78"/>
                <a:ea typeface="Calibri" panose="020F0502020204030204" pitchFamily="34" charset="0"/>
                <a:cs typeface="Alexandria Medium" pitchFamily="2" charset="-78"/>
              </a:rPr>
              <a:t>كتابة المحتوى الرقمي عن تاريخ علامة تجارية معينة.</a:t>
            </a:r>
          </a:p>
          <a:p>
            <a:pPr marL="0" indent="0" algn="just" rtl="1">
              <a:lnSpc>
                <a:spcPct val="150000"/>
              </a:lnSpc>
              <a:spcBef>
                <a:spcPts val="0"/>
              </a:spcBef>
              <a:buNone/>
            </a:pP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9DF3CD3A-B0CF-1D98-D2B7-E7EA82DF1F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puzzle with a magnifying glass&#10;&#10;Description automatically generated">
            <a:extLst>
              <a:ext uri="{FF2B5EF4-FFF2-40B4-BE49-F238E27FC236}">
                <a16:creationId xmlns:a16="http://schemas.microsoft.com/office/drawing/2014/main" id="{2F06CD56-7815-C0E2-2787-6111535A5B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152" y="2369065"/>
            <a:ext cx="3153240" cy="23649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11498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33531E-98B1-4CDE-9E78-B243D2F7834F}"/>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4- المنتديات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E139EBB-79FD-46AE-8E26-1B3AA35CF2A3}"/>
              </a:ext>
            </a:extLst>
          </p:cNvPr>
          <p:cNvSpPr>
            <a:spLocks noGrp="1"/>
          </p:cNvSpPr>
          <p:nvPr>
            <p:ph idx="1"/>
          </p:nvPr>
        </p:nvSpPr>
        <p:spPr>
          <a:xfrm>
            <a:off x="3752194" y="1825624"/>
            <a:ext cx="7601606" cy="4922017"/>
          </a:xfrm>
        </p:spPr>
        <p:txBody>
          <a:bodyPr>
            <a:normAutofit fontScale="77500" lnSpcReduction="20000"/>
          </a:bodyPr>
          <a:lstStyle/>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هي عبارة عن برامج خاصة تسمح بعرض الأفكار والآراء في القضايا أو الموضوعات المطروحة للمناقشة على الموقع، واتاحة الفرصة للمستخدمين أو المشاركين في الرد عليها ومناقشتها فورياً، سواء كان ذلك مع أو ضد الآراء أو الأفكار المطروحة، دون قيود على المشاركين باستثناء القيود التي يضعها مسئولو المنتدى من خلال نظام الضبط والتحكم المقام على البرنامج.</a:t>
            </a:r>
            <a:endParaRPr lang="en-US" sz="18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وهي واحدة من تطبيقات المشاركة والتفاعل والإعلام البديل التي جاءت بها الشبكة بما يحقق للجميع التعبير عن رأيهم ، وهي نشاط يعود إلى حوالي عام 1995 العام الذي بدأت فيه المنتديات في الظهور.</a:t>
            </a:r>
            <a:endParaRPr lang="en-US" sz="18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مؤخرا انحسر استخدام المنتديات وشرعت في الاختفاء مع ظهور مواقع التواصل الاجتماعي والتي حلت مكانها بشكل ملحوظة.</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2100" b="1" dirty="0">
                <a:solidFill>
                  <a:srgbClr val="00AEEF"/>
                </a:solidFill>
                <a:latin typeface="Alexandria Medium" pitchFamily="2" charset="-78"/>
                <a:ea typeface="Calibri" panose="020F0502020204030204" pitchFamily="34" charset="0"/>
                <a:cs typeface="Alexandria Medium" pitchFamily="2" charset="-78"/>
              </a:rPr>
              <a:t>مزايا المنتديات في تسويق المحتوى الرقمي:</a:t>
            </a:r>
          </a:p>
          <a:p>
            <a:pPr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مشاركة التعليقات بين المستخدمين عن تجاربهم للمنتجات والعلامات التجارية.</a:t>
            </a:r>
          </a:p>
          <a:p>
            <a:pPr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مصدر موثوق للمعلومات عن العلامات التجارية وسمعتها الرقمية.</a:t>
            </a:r>
          </a:p>
          <a:p>
            <a:pPr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مجانية الاشتراك وسهولة الاستخدام</a:t>
            </a:r>
          </a:p>
          <a:p>
            <a:pPr marL="0" algn="just" rtl="1">
              <a:lnSpc>
                <a:spcPct val="150000"/>
              </a:lnSpc>
              <a:spcBef>
                <a:spcPts val="0"/>
              </a:spcBef>
              <a:spcAft>
                <a:spcPts val="1000"/>
              </a:spcAft>
            </a:pP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7E08A9A-3E70-77F7-F7BA-28058F4326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group of people with speech bubbles&#10;&#10;Description automatically generated">
            <a:extLst>
              <a:ext uri="{FF2B5EF4-FFF2-40B4-BE49-F238E27FC236}">
                <a16:creationId xmlns:a16="http://schemas.microsoft.com/office/drawing/2014/main" id="{063B8893-B376-47DE-8214-65CC9778C1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4442" y="2376284"/>
            <a:ext cx="3029302" cy="3029302"/>
          </a:xfrm>
          <a:prstGeom prst="rect">
            <a:avLst/>
          </a:prstGeom>
        </p:spPr>
      </p:pic>
    </p:spTree>
    <p:extLst>
      <p:ext uri="{BB962C8B-B14F-4D97-AF65-F5344CB8AC3E}">
        <p14:creationId xmlns:p14="http://schemas.microsoft.com/office/powerpoint/2010/main" val="11562267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20578-4275-4C1F-A86B-5450BA518CA6}"/>
              </a:ext>
            </a:extLst>
          </p:cNvPr>
          <p:cNvSpPr>
            <a:spLocks noGrp="1"/>
          </p:cNvSpPr>
          <p:nvPr>
            <p:ph type="title"/>
          </p:nvPr>
        </p:nvSpPr>
        <p:spPr/>
        <p:txBody>
          <a:bodyPr>
            <a:normAutofit/>
          </a:bodyPr>
          <a:lstStyle/>
          <a:p>
            <a:pPr algn="ctr" rtl="1"/>
            <a:r>
              <a:rPr lang="ar-EG" sz="2800" b="1" dirty="0">
                <a:latin typeface="Alexandria" pitchFamily="2" charset="-78"/>
                <a:cs typeface="Alexandria" pitchFamily="2" charset="-78"/>
              </a:rPr>
              <a:t>5- مواقع التدوين المصغر</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257CC0D-CDF9-4C1A-84A2-FDC4250CE06D}"/>
              </a:ext>
            </a:extLst>
          </p:cNvPr>
          <p:cNvSpPr>
            <a:spLocks noGrp="1"/>
          </p:cNvSpPr>
          <p:nvPr>
            <p:ph idx="1"/>
          </p:nvPr>
        </p:nvSpPr>
        <p:spPr>
          <a:xfrm>
            <a:off x="725214" y="1825625"/>
            <a:ext cx="10628586" cy="4895850"/>
          </a:xfrm>
        </p:spPr>
        <p:txBody>
          <a:bodyPr>
            <a:normAutofit fontScale="85000" lnSpcReduction="20000"/>
          </a:bodyPr>
          <a:lstStyle/>
          <a:p>
            <a:pPr marL="0" indent="0" algn="just" rtl="1">
              <a:lnSpc>
                <a:spcPct val="115000"/>
              </a:lnSpc>
              <a:spcBef>
                <a:spcPts val="0"/>
              </a:spcBef>
              <a:buNone/>
            </a:pPr>
            <a:endParaRPr lang="en-US" sz="20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en-US" sz="1800" b="1" dirty="0">
                <a:latin typeface="Alexandria Medium" pitchFamily="2" charset="-78"/>
                <a:ea typeface="Calibri" panose="020F0502020204030204" pitchFamily="34" charset="0"/>
                <a:cs typeface="Alexandria Medium" pitchFamily="2" charset="-78"/>
              </a:rPr>
              <a:t>Microblogging </a:t>
            </a:r>
            <a:r>
              <a:rPr lang="ar-EG" sz="1800" b="1" dirty="0">
                <a:latin typeface="Alexandria Medium" pitchFamily="2" charset="-78"/>
                <a:ea typeface="Calibri" panose="020F0502020204030204" pitchFamily="34" charset="0"/>
                <a:cs typeface="Alexandria Medium" pitchFamily="2" charset="-78"/>
              </a:rPr>
              <a:t> </a:t>
            </a:r>
            <a:r>
              <a:rPr lang="ar-EG" sz="1800" dirty="0">
                <a:latin typeface="Alexandria Medium" pitchFamily="2" charset="-78"/>
                <a:ea typeface="Calibri" panose="020F0502020204030204" pitchFamily="34" charset="0"/>
                <a:cs typeface="Alexandria Medium" pitchFamily="2" charset="-78"/>
              </a:rPr>
              <a:t>هو عبارة عن خدمات تقدمها شبكات اجتماعية تسمح بانشاء حسابات وصفحات شخصية تعتبر بمثابة مدونات، غير أن التدوينات هي عبارة عن رسائل قصيرة لا تتجاوز 280 حرفاً لعرضها ومشاركتها على الويب وعلى أجهزة الهواتف المحمولة، ويتم التدوين إما عبر الويب (سواء عبر الموقع نفسه أو عبر مختلف التطبيقات المكتبية المطورة بناء على منصة تطوير الموقع، </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ويعتبر </a:t>
            </a:r>
            <a:r>
              <a:rPr lang="en-US" sz="1800" dirty="0">
                <a:latin typeface="Alexandria Medium" pitchFamily="2" charset="-78"/>
                <a:ea typeface="Calibri" panose="020F0502020204030204" pitchFamily="34" charset="0"/>
                <a:cs typeface="Alexandria Medium" pitchFamily="2" charset="-78"/>
              </a:rPr>
              <a:t>Twitter</a:t>
            </a:r>
            <a:r>
              <a:rPr lang="ar-EG" sz="1800" dirty="0">
                <a:latin typeface="Alexandria Medium" pitchFamily="2" charset="-78"/>
                <a:ea typeface="Calibri" panose="020F0502020204030204" pitchFamily="34" charset="0"/>
                <a:cs typeface="Alexandria Medium" pitchFamily="2" charset="-78"/>
              </a:rPr>
              <a:t> أشهر موقع للتدوين المصغر بالاضافة إلى</a:t>
            </a:r>
            <a:r>
              <a:rPr lang="en-US" sz="1800" dirty="0" err="1">
                <a:latin typeface="Alexandria Medium" pitchFamily="2" charset="-78"/>
                <a:ea typeface="Calibri" panose="020F0502020204030204" pitchFamily="34" charset="0"/>
                <a:cs typeface="Alexandria Medium" pitchFamily="2" charset="-78"/>
              </a:rPr>
              <a:t>Jaiku</a:t>
            </a:r>
            <a:r>
              <a:rPr lang="en-US" sz="1800" dirty="0">
                <a:latin typeface="Alexandria Medium" pitchFamily="2" charset="-78"/>
                <a:ea typeface="Calibri" panose="020F0502020204030204" pitchFamily="34" charset="0"/>
                <a:cs typeface="Alexandria Medium" pitchFamily="2" charset="-78"/>
              </a:rPr>
              <a:t>, </a:t>
            </a:r>
            <a:r>
              <a:rPr lang="en-US" sz="1800" dirty="0" err="1">
                <a:latin typeface="Alexandria Medium" pitchFamily="2" charset="-78"/>
                <a:ea typeface="Calibri" panose="020F0502020204030204" pitchFamily="34" charset="0"/>
                <a:cs typeface="Alexandria Medium" pitchFamily="2" charset="-78"/>
              </a:rPr>
              <a:t>Plurk</a:t>
            </a:r>
            <a:r>
              <a:rPr lang="en-US" sz="1800" dirty="0">
                <a:latin typeface="Alexandria Medium" pitchFamily="2" charset="-78"/>
                <a:ea typeface="Calibri" panose="020F0502020204030204" pitchFamily="34" charset="0"/>
                <a:cs typeface="Alexandria Medium" pitchFamily="2" charset="-78"/>
              </a:rPr>
              <a:t>, Tumblr , </a:t>
            </a:r>
            <a:r>
              <a:rPr lang="en-US" sz="1800" dirty="0" err="1">
                <a:latin typeface="Alexandria Medium" pitchFamily="2" charset="-78"/>
                <a:ea typeface="Calibri" panose="020F0502020204030204" pitchFamily="34" charset="0"/>
                <a:cs typeface="Alexandria Medium" pitchFamily="2" charset="-78"/>
              </a:rPr>
              <a:t>Qaiku</a:t>
            </a:r>
            <a:r>
              <a:rPr lang="en-US" sz="1800" dirty="0">
                <a:latin typeface="Alexandria Medium" pitchFamily="2" charset="-78"/>
                <a:ea typeface="Calibri" panose="020F0502020204030204" pitchFamily="34" charset="0"/>
                <a:cs typeface="Alexandria Medium" pitchFamily="2" charset="-78"/>
              </a:rPr>
              <a:t>, Google Buzz, </a:t>
            </a:r>
            <a:r>
              <a:rPr lang="ar-EG" sz="1800" dirty="0">
                <a:latin typeface="Alexandria Medium" pitchFamily="2" charset="-78"/>
                <a:ea typeface="Calibri" panose="020F0502020204030204" pitchFamily="34" charset="0"/>
                <a:cs typeface="Alexandria Medium" pitchFamily="2" charset="-78"/>
              </a:rPr>
              <a:t> . </a:t>
            </a:r>
          </a:p>
          <a:p>
            <a:pPr marL="0" indent="0" algn="just" rtl="1">
              <a:lnSpc>
                <a:spcPct val="150000"/>
              </a:lnSpc>
              <a:spcBef>
                <a:spcPts val="0"/>
              </a:spcBef>
              <a:spcAft>
                <a:spcPts val="1000"/>
              </a:spcAft>
              <a:buNone/>
            </a:pPr>
            <a:endParaRPr lang="ar-EG" sz="18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2100" b="1" dirty="0">
                <a:solidFill>
                  <a:srgbClr val="00AEEF"/>
                </a:solidFill>
                <a:latin typeface="Alexandria Medium" pitchFamily="2" charset="-78"/>
                <a:ea typeface="Calibri" panose="020F0502020204030204" pitchFamily="34" charset="0"/>
                <a:cs typeface="Alexandria Medium" pitchFamily="2" charset="-78"/>
              </a:rPr>
              <a:t>مزايا التدوين المصغر لتشويق المحتوى الرقمي:</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يمكن نشر الاخبار العاجلة عن الشركة.</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يمكن نشر المحتوى الوقتي (الموضوعي) القصير المرتبط بحدث معين.</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يسهل نشر الصور والفيديوهات مع محتوى نصي قصير.</a:t>
            </a:r>
          </a:p>
          <a:p>
            <a:pPr marL="0" algn="just" rtl="1">
              <a:lnSpc>
                <a:spcPct val="150000"/>
              </a:lnSpc>
              <a:spcBef>
                <a:spcPts val="0"/>
              </a:spcBef>
              <a:spcAft>
                <a:spcPts val="1000"/>
              </a:spcAft>
            </a:pPr>
            <a:r>
              <a:rPr lang="ar-EG" sz="1800" dirty="0">
                <a:latin typeface="Alexandria Medium" pitchFamily="2" charset="-78"/>
                <a:ea typeface="Calibri" panose="020F0502020204030204" pitchFamily="34" charset="0"/>
                <a:cs typeface="Alexandria Medium" pitchFamily="2" charset="-78"/>
              </a:rPr>
              <a:t>استخدام </a:t>
            </a:r>
            <a:r>
              <a:rPr lang="ar-EG" sz="1800" dirty="0" err="1">
                <a:latin typeface="Alexandria Medium" pitchFamily="2" charset="-78"/>
                <a:ea typeface="Calibri" panose="020F0502020204030204" pitchFamily="34" charset="0"/>
                <a:cs typeface="Alexandria Medium" pitchFamily="2" charset="-78"/>
              </a:rPr>
              <a:t>الهاشتاجات</a:t>
            </a:r>
            <a:r>
              <a:rPr lang="ar-EG" sz="1800" dirty="0">
                <a:latin typeface="Alexandria Medium" pitchFamily="2" charset="-78"/>
                <a:ea typeface="Calibri" panose="020F0502020204030204" pitchFamily="34" charset="0"/>
                <a:cs typeface="Alexandria Medium" pitchFamily="2" charset="-78"/>
              </a:rPr>
              <a:t> كوسيلة رئيسية في إنتاج المحتوى التسويقي</a:t>
            </a:r>
            <a:endParaRPr lang="en-US" sz="1800" dirty="0">
              <a:latin typeface="Alexandria Medium" pitchFamily="2" charset="-78"/>
              <a:ea typeface="Calibri" panose="020F0502020204030204" pitchFamily="34" charset="0"/>
              <a:cs typeface="Alexandria Medium" pitchFamily="2" charset="-78"/>
            </a:endParaRPr>
          </a:p>
          <a:p>
            <a:endParaRPr lang="en-US" dirty="0"/>
          </a:p>
        </p:txBody>
      </p:sp>
      <p:pic>
        <p:nvPicPr>
          <p:cNvPr id="5" name="Graphic 21">
            <a:extLst>
              <a:ext uri="{FF2B5EF4-FFF2-40B4-BE49-F238E27FC236}">
                <a16:creationId xmlns:a16="http://schemas.microsoft.com/office/drawing/2014/main" id="{88CE065B-A8AA-063E-6401-7C70E8B486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blue bird with black background&#10;&#10;Description automatically generated">
            <a:extLst>
              <a:ext uri="{FF2B5EF4-FFF2-40B4-BE49-F238E27FC236}">
                <a16:creationId xmlns:a16="http://schemas.microsoft.com/office/drawing/2014/main" id="{B44BDC69-274E-1E51-D140-8C99D6531A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5214" y="3932767"/>
            <a:ext cx="3247697" cy="267047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565899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3809F-2A72-455A-9286-C0424D1D70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6- مواقع تنظيم الفعاليات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958FCA4F-588D-4FE2-ABAE-3220AC03FC18}"/>
              </a:ext>
            </a:extLst>
          </p:cNvPr>
          <p:cNvSpPr>
            <a:spLocks noGrp="1"/>
          </p:cNvSpPr>
          <p:nvPr>
            <p:ph idx="1"/>
          </p:nvPr>
        </p:nvSpPr>
        <p:spPr>
          <a:xfrm>
            <a:off x="4603531" y="1825625"/>
            <a:ext cx="6750268" cy="4351338"/>
          </a:xfrm>
        </p:spPr>
        <p:txBody>
          <a:bodyPr>
            <a:normAutofit lnSpcReduction="10000"/>
          </a:bodyPr>
          <a:lstStyle/>
          <a:p>
            <a:pPr marL="0" algn="just" rtl="1">
              <a:lnSpc>
                <a:spcPct val="150000"/>
              </a:lnSpc>
              <a:spcBef>
                <a:spcPts val="0"/>
              </a:spcBef>
              <a:spcAft>
                <a:spcPts val="1000"/>
              </a:spcAft>
            </a:pPr>
            <a:r>
              <a:rPr lang="en-US" sz="1400" b="1" dirty="0">
                <a:latin typeface="Alexandria Medium" pitchFamily="2" charset="-78"/>
                <a:ea typeface="Calibri" panose="020F0502020204030204" pitchFamily="34" charset="0"/>
                <a:cs typeface="Alexandria Medium" pitchFamily="2" charset="-78"/>
              </a:rPr>
              <a:t>Events </a:t>
            </a:r>
            <a:r>
              <a:rPr lang="ar-EG" sz="1400" b="1" dirty="0">
                <a:latin typeface="Alexandria Medium" pitchFamily="2" charset="-78"/>
                <a:ea typeface="Calibri" panose="020F0502020204030204" pitchFamily="34" charset="0"/>
                <a:cs typeface="Alexandria Medium" pitchFamily="2" charset="-78"/>
              </a:rPr>
              <a:t> </a:t>
            </a:r>
            <a:r>
              <a:rPr lang="ar-EG" sz="1400" dirty="0">
                <a:latin typeface="Alexandria Medium" pitchFamily="2" charset="-78"/>
                <a:ea typeface="Calibri" panose="020F0502020204030204" pitchFamily="34" charset="0"/>
                <a:cs typeface="Alexandria Medium" pitchFamily="2" charset="-78"/>
              </a:rPr>
              <a:t>هذه النوعية من المواقع تستخدم بغرض تنظيم الفعاليات والتحكم بعدد الأشخاص </a:t>
            </a:r>
            <a:r>
              <a:rPr lang="ar-EG" sz="1400" dirty="0" err="1">
                <a:latin typeface="Alexandria Medium" pitchFamily="2" charset="-78"/>
                <a:ea typeface="Calibri" panose="020F0502020204030204" pitchFamily="34" charset="0"/>
                <a:cs typeface="Alexandria Medium" pitchFamily="2" charset="-78"/>
              </a:rPr>
              <a:t>المدعويين</a:t>
            </a:r>
            <a:r>
              <a:rPr lang="ar-EG" sz="1400" dirty="0">
                <a:latin typeface="Alexandria Medium" pitchFamily="2" charset="-78"/>
                <a:ea typeface="Calibri" panose="020F0502020204030204" pitchFamily="34" charset="0"/>
                <a:cs typeface="Alexandria Medium" pitchFamily="2" charset="-78"/>
              </a:rPr>
              <a:t>، كما يمكن هذه المواقع إستخدام خدمات تحديد المواقع الجغرافية (</a:t>
            </a:r>
            <a:r>
              <a:rPr lang="en-US" sz="1400" dirty="0">
                <a:latin typeface="Alexandria Medium" pitchFamily="2" charset="-78"/>
                <a:ea typeface="Calibri" panose="020F0502020204030204" pitchFamily="34" charset="0"/>
                <a:cs typeface="Alexandria Medium" pitchFamily="2" charset="-78"/>
              </a:rPr>
              <a:t>LBS</a:t>
            </a:r>
            <a:r>
              <a:rPr lang="ar-EG" sz="1400" dirty="0">
                <a:latin typeface="Alexandria Medium" pitchFamily="2" charset="-78"/>
                <a:ea typeface="Calibri" panose="020F0502020204030204" pitchFamily="34" charset="0"/>
                <a:cs typeface="Alexandria Medium" pitchFamily="2" charset="-78"/>
              </a:rPr>
              <a:t>) لتحديد موقع التجمع. مما يميز هذه المواقع الإلكترونية إمكانية التحديث التلقائي، فيمكن الداعى للفعالية تغيير الموقع والزمان وبالتالي سيعرف كل المدعويين بهذا التغيير مباشرة دون الحاجة لإبلاغهم كل على حدة. ومن أشهر مواقع تنظيم الفعاليات رقميا: ‏</a:t>
            </a:r>
            <a:r>
              <a:rPr lang="en-US" sz="1400" dirty="0" err="1">
                <a:latin typeface="Alexandria Medium" pitchFamily="2" charset="-78"/>
                <a:ea typeface="Calibri" panose="020F0502020204030204" pitchFamily="34" charset="0"/>
                <a:cs typeface="Alexandria Medium" pitchFamily="2" charset="-78"/>
              </a:rPr>
              <a:t>Tweetvite</a:t>
            </a:r>
            <a:r>
              <a:rPr lang="en-US" sz="1400" dirty="0">
                <a:latin typeface="Alexandria Medium" pitchFamily="2" charset="-78"/>
                <a:ea typeface="Calibri" panose="020F0502020204030204" pitchFamily="34" charset="0"/>
                <a:cs typeface="Alexandria Medium" pitchFamily="2" charset="-78"/>
              </a:rPr>
              <a:t> , Eventful, Meetup</a:t>
            </a:r>
            <a:r>
              <a:rPr lang="ar-EG" sz="1400" dirty="0">
                <a:latin typeface="Alexandria Medium" pitchFamily="2" charset="-78"/>
                <a:ea typeface="Calibri" panose="020F0502020204030204" pitchFamily="34" charset="0"/>
                <a:cs typeface="Alexandria Medium" pitchFamily="2" charset="-78"/>
              </a:rPr>
              <a:t>.</a:t>
            </a:r>
          </a:p>
          <a:p>
            <a:pPr marL="0" algn="just" rtl="1">
              <a:lnSpc>
                <a:spcPct val="150000"/>
              </a:lnSpc>
              <a:spcBef>
                <a:spcPts val="0"/>
              </a:spcBef>
              <a:spcAft>
                <a:spcPts val="1000"/>
              </a:spcAft>
            </a:pPr>
            <a:endParaRPr lang="ar-EG" sz="14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b="1" dirty="0">
                <a:solidFill>
                  <a:srgbClr val="00AEEF"/>
                </a:solidFill>
                <a:latin typeface="Alexandria Medium" pitchFamily="2" charset="-78"/>
                <a:ea typeface="Calibri" panose="020F0502020204030204" pitchFamily="34" charset="0"/>
                <a:cs typeface="Alexandria Medium" pitchFamily="2" charset="-78"/>
              </a:rPr>
              <a:t>مزيا مواقع تنظيم الفعاليات رقميا في تسويق المحتوى الرقمي:</a:t>
            </a:r>
          </a:p>
          <a:p>
            <a:pPr marL="0"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يمكن نشر مقالات عن الحدث أو المؤتمر ومناسبته بمعلومات حديثة.</a:t>
            </a:r>
          </a:p>
          <a:p>
            <a:pPr marL="0"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يمكن محتوى مصور أو تفاعلي عن الحدث عبر الموقع.</a:t>
            </a:r>
          </a:p>
          <a:p>
            <a:pPr marL="0" algn="just" rtl="1">
              <a:lnSpc>
                <a:spcPct val="150000"/>
              </a:lnSpc>
              <a:spcBef>
                <a:spcPts val="0"/>
              </a:spcBef>
              <a:spcAft>
                <a:spcPts val="1000"/>
              </a:spcAft>
            </a:pPr>
            <a:r>
              <a:rPr lang="ar-EG" sz="1400" dirty="0">
                <a:latin typeface="Alexandria Medium" pitchFamily="2" charset="-78"/>
                <a:ea typeface="Calibri" panose="020F0502020204030204" pitchFamily="34" charset="0"/>
                <a:cs typeface="Alexandria Medium" pitchFamily="2" charset="-78"/>
              </a:rPr>
              <a:t>يتم نشر التحديثات أول بأول على الموقع.</a:t>
            </a:r>
            <a:endParaRPr lang="en-US" sz="1400" dirty="0">
              <a:latin typeface="Alexandria Medium" pitchFamily="2" charset="-78"/>
              <a:ea typeface="Calibri" panose="020F0502020204030204" pitchFamily="34" charset="0"/>
              <a:cs typeface="Alexandria Medium" pitchFamily="2" charset="-78"/>
            </a:endParaRPr>
          </a:p>
          <a:p>
            <a:pPr>
              <a:lnSpc>
                <a:spcPct val="150000"/>
              </a:lnSpc>
            </a:pPr>
            <a:endParaRPr lang="en-US" sz="1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441C3C9-C93C-73A8-337C-A2DD878BF3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large auditorium with chairs and stage&#10;&#10;Description automatically generated">
            <a:extLst>
              <a:ext uri="{FF2B5EF4-FFF2-40B4-BE49-F238E27FC236}">
                <a16:creationId xmlns:a16="http://schemas.microsoft.com/office/drawing/2014/main" id="{2B4C57D7-FE29-FCAB-30AB-30DC17BD35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3896" y="2274965"/>
            <a:ext cx="4135847" cy="27069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39511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5470A-1612-4617-9ABF-688184D2BA7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7- الأدلة الاجتماعية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72E7CF3-36E3-4016-85C4-8C764401C6B7}"/>
              </a:ext>
            </a:extLst>
          </p:cNvPr>
          <p:cNvSpPr>
            <a:spLocks noGrp="1"/>
          </p:cNvSpPr>
          <p:nvPr>
            <p:ph idx="1"/>
          </p:nvPr>
        </p:nvSpPr>
        <p:spPr/>
        <p:txBody>
          <a:bodyPr>
            <a:normAutofit/>
          </a:bodyPr>
          <a:lstStyle/>
          <a:p>
            <a:pPr algn="just" rtl="1">
              <a:lnSpc>
                <a:spcPct val="150000"/>
              </a:lnSpc>
            </a:pPr>
            <a:r>
              <a:rPr lang="en-US" sz="1600" dirty="0">
                <a:latin typeface="Alexandria Medium" pitchFamily="2" charset="-78"/>
                <a:cs typeface="Alexandria Medium" pitchFamily="2" charset="-78"/>
              </a:rPr>
              <a:t>Social catalogs</a:t>
            </a:r>
            <a:r>
              <a:rPr lang="ar-EG" sz="1600" dirty="0">
                <a:latin typeface="Alexandria Medium" pitchFamily="2" charset="-78"/>
                <a:cs typeface="Alexandria Medium" pitchFamily="2" charset="-78"/>
              </a:rPr>
              <a:t> مواقع تهتم بتجميع وسائل التواصل بمختلف التخصصات المهنية أو الاجتماعية، مثل موقع فيسيتا يعتبر كتالوج للأطباء والمستشفيات ، موقع كايرو 360 كتالوج للأماكن السياحية والترفيهية بالقاهرة، موقع </a:t>
            </a:r>
            <a:r>
              <a:rPr lang="en-US" sz="1600" dirty="0">
                <a:latin typeface="Alexandria Medium" pitchFamily="2" charset="-78"/>
                <a:cs typeface="Alexandria Medium" pitchFamily="2" charset="-78"/>
              </a:rPr>
              <a:t>yellow pages</a:t>
            </a:r>
            <a:r>
              <a:rPr lang="ar-EG" sz="1600" dirty="0">
                <a:latin typeface="Alexandria Medium" pitchFamily="2" charset="-78"/>
                <a:cs typeface="Alexandria Medium" pitchFamily="2" charset="-78"/>
              </a:rPr>
              <a:t> كتالوج للشركات والقطاع العام والخاص</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a:t>
            </a:r>
          </a:p>
          <a:p>
            <a:pPr marL="0" indent="0" algn="just" rtl="1">
              <a:lnSpc>
                <a:spcPct val="150000"/>
              </a:lnSpc>
              <a:buNone/>
            </a:pPr>
            <a:r>
              <a:rPr lang="ar-EG" sz="1800" b="1" u="sng" dirty="0">
                <a:solidFill>
                  <a:srgbClr val="00AEEF"/>
                </a:solidFill>
                <a:latin typeface="Alexandria Medium" pitchFamily="2" charset="-78"/>
                <a:cs typeface="Alexandria Medium" pitchFamily="2" charset="-78"/>
              </a:rPr>
              <a:t>مزايا الأدلة الاجتماعية في تسويق المحتوى الرقمي:</a:t>
            </a:r>
          </a:p>
          <a:p>
            <a:pPr algn="just" rtl="1">
              <a:lnSpc>
                <a:spcPct val="150000"/>
              </a:lnSpc>
            </a:pPr>
            <a:r>
              <a:rPr lang="ar-EG" sz="1600" dirty="0">
                <a:latin typeface="Alexandria Medium" pitchFamily="2" charset="-78"/>
                <a:cs typeface="Alexandria Medium" pitchFamily="2" charset="-78"/>
              </a:rPr>
              <a:t>مهمة جدا في تقديم محتوى تعريفي عن الشركة وفروعها ومنتجاتها.</a:t>
            </a:r>
          </a:p>
          <a:p>
            <a:pPr algn="just" rtl="1">
              <a:lnSpc>
                <a:spcPct val="150000"/>
              </a:lnSpc>
            </a:pPr>
            <a:r>
              <a:rPr lang="ar-EG" sz="1600" dirty="0">
                <a:latin typeface="Alexandria Medium" pitchFamily="2" charset="-78"/>
                <a:cs typeface="Alexandria Medium" pitchFamily="2" charset="-78"/>
              </a:rPr>
              <a:t>مهمة جدا في تزويد الجمهور بمعلومات التواصل بالشركة</a:t>
            </a:r>
          </a:p>
          <a:p>
            <a:pPr algn="just" rtl="1">
              <a:lnSpc>
                <a:spcPct val="150000"/>
              </a:lnSpc>
            </a:pPr>
            <a:r>
              <a:rPr lang="ar-EG" sz="1600" dirty="0">
                <a:latin typeface="Alexandria Medium" pitchFamily="2" charset="-78"/>
                <a:cs typeface="Alexandria Medium" pitchFamily="2" charset="-78"/>
              </a:rPr>
              <a:t>مهمة أيضا في نشر مقالات عن صناعة معينة وربطها بالشركة</a:t>
            </a:r>
            <a:endParaRPr lang="en-US" sz="16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3DD264A3-1D25-E7CD-F1AC-80792D0AD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hand holding a book&#10;&#10;Description automatically generated">
            <a:extLst>
              <a:ext uri="{FF2B5EF4-FFF2-40B4-BE49-F238E27FC236}">
                <a16:creationId xmlns:a16="http://schemas.microsoft.com/office/drawing/2014/main" id="{6D829F5D-41F1-92B2-3231-FEC8EFE9AC5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5214" y="3078117"/>
            <a:ext cx="3779157" cy="21256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1419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864420-20B8-4CAA-A594-3F7A29B194E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8- مواقع تشارك الصور</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6585E9E-2873-4560-8912-42AA98D10FF1}"/>
              </a:ext>
            </a:extLst>
          </p:cNvPr>
          <p:cNvSpPr>
            <a:spLocks noGrp="1"/>
          </p:cNvSpPr>
          <p:nvPr>
            <p:ph idx="1"/>
          </p:nvPr>
        </p:nvSpPr>
        <p:spPr>
          <a:xfrm>
            <a:off x="3105807" y="1681217"/>
            <a:ext cx="7964214" cy="4811658"/>
          </a:xfrm>
        </p:spPr>
        <p:txBody>
          <a:bodyPr>
            <a:normAutofit lnSpcReduction="10000"/>
          </a:bodyPr>
          <a:lstStyle/>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Photo Sharing</a:t>
            </a:r>
            <a:r>
              <a:rPr lang="ar-EG" sz="1600" b="1" dirty="0">
                <a:latin typeface="Alexandria Medium" pitchFamily="2" charset="-78"/>
                <a:ea typeface="Calibri" panose="020F0502020204030204" pitchFamily="34" charset="0"/>
                <a:cs typeface="Alexandria Medium" pitchFamily="2" charset="-78"/>
              </a:rPr>
              <a:t>) </a:t>
            </a:r>
            <a:r>
              <a:rPr lang="ar-EG" sz="1600" dirty="0">
                <a:latin typeface="Alexandria Medium" pitchFamily="2" charset="-78"/>
                <a:ea typeface="Calibri" panose="020F0502020204030204" pitchFamily="34" charset="0"/>
                <a:cs typeface="Alexandria Medium" pitchFamily="2" charset="-78"/>
              </a:rPr>
              <a:t>تقدم هذه المواقع العديد من الفوائد حيث تمنحك مكاناً يمكنك فيه حفظ، وتخزين، وعرض الأعمال الفنية سواء كانت صور أو رسومات أو تصميمات للشركة حيث يتمكن الناس من رؤيتها وإبداء الإعجاب أو النقد لها، مثل:  </a:t>
            </a:r>
            <a:r>
              <a:rPr lang="en-US" sz="1600" dirty="0" err="1">
                <a:latin typeface="Alexandria Medium" pitchFamily="2" charset="-78"/>
                <a:ea typeface="Calibri" panose="020F0502020204030204" pitchFamily="34" charset="0"/>
                <a:cs typeface="Alexandria Medium" pitchFamily="2" charset="-78"/>
              </a:rPr>
              <a:t>deviantArt</a:t>
            </a:r>
            <a:r>
              <a:rPr lang="en-US" sz="1600" dirty="0">
                <a:latin typeface="Alexandria Medium" pitchFamily="2" charset="-78"/>
                <a:ea typeface="Calibri" panose="020F0502020204030204" pitchFamily="34" charset="0"/>
                <a:cs typeface="Alexandria Medium" pitchFamily="2" charset="-78"/>
              </a:rPr>
              <a:t>, Flickr, Photobucket, Picasa, SmugMug, </a:t>
            </a:r>
            <a:r>
              <a:rPr lang="en-US" sz="1600" dirty="0" err="1">
                <a:latin typeface="Alexandria Medium" pitchFamily="2" charset="-78"/>
                <a:ea typeface="Calibri" panose="020F0502020204030204" pitchFamily="34" charset="0"/>
                <a:cs typeface="Alexandria Medium" pitchFamily="2" charset="-78"/>
              </a:rPr>
              <a:t>Zooomr</a:t>
            </a:r>
            <a:r>
              <a:rPr lang="ar-EG" sz="1600" dirty="0">
                <a:latin typeface="Alexandria Medium" pitchFamily="2" charset="-78"/>
                <a:ea typeface="Calibri" panose="020F0502020204030204" pitchFamily="34" charset="0"/>
                <a:cs typeface="Alexandria Medium" pitchFamily="2" charset="-78"/>
              </a:rPr>
              <a:t> .</a:t>
            </a: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ويعتبر موقع </a:t>
            </a:r>
            <a:r>
              <a:rPr lang="ar-EG" sz="1600" dirty="0" err="1">
                <a:latin typeface="Alexandria Medium" pitchFamily="2" charset="-78"/>
                <a:ea typeface="Calibri" panose="020F0502020204030204" pitchFamily="34" charset="0"/>
                <a:cs typeface="Alexandria Medium" pitchFamily="2" charset="-78"/>
              </a:rPr>
              <a:t>انستجرام</a:t>
            </a:r>
            <a:r>
              <a:rPr lang="ar-EG" sz="1600" dirty="0">
                <a:latin typeface="Alexandria Medium" pitchFamily="2" charset="-78"/>
                <a:ea typeface="Calibri" panose="020F0502020204030204" pitchFamily="34" charset="0"/>
                <a:cs typeface="Alexandria Medium" pitchFamily="2" charset="-78"/>
              </a:rPr>
              <a:t> هو أهم هذه المواقع، فلا يوجد شركة الآن تخلو حساباتها الرسمية من </a:t>
            </a:r>
            <a:r>
              <a:rPr lang="ar-EG" sz="1600" dirty="0" err="1">
                <a:latin typeface="Alexandria Medium" pitchFamily="2" charset="-78"/>
                <a:ea typeface="Calibri" panose="020F0502020204030204" pitchFamily="34" charset="0"/>
                <a:cs typeface="Alexandria Medium" pitchFamily="2" charset="-78"/>
              </a:rPr>
              <a:t>الانستجرام</a:t>
            </a:r>
            <a:r>
              <a:rPr lang="ar-EG" sz="1600" dirty="0">
                <a:latin typeface="Alexandria Medium" pitchFamily="2" charset="-78"/>
                <a:ea typeface="Calibri" panose="020F0502020204030204" pitchFamily="34" charset="0"/>
                <a:cs typeface="Alexandria Medium" pitchFamily="2" charset="-78"/>
              </a:rPr>
              <a:t> وهو من ضمن قائمة المواقع الأكثر استخداما في دول الخليج العربي تحديدا.</a:t>
            </a:r>
          </a:p>
          <a:p>
            <a:pPr marL="0" indent="0" algn="just" rtl="1">
              <a:lnSpc>
                <a:spcPct val="150000"/>
              </a:lnSpc>
              <a:spcBef>
                <a:spcPts val="0"/>
              </a:spcBef>
              <a:spcAft>
                <a:spcPts val="1000"/>
              </a:spcAft>
              <a:buNone/>
            </a:pPr>
            <a:r>
              <a:rPr lang="ar-EG" sz="1900" b="1" dirty="0">
                <a:solidFill>
                  <a:srgbClr val="00AEEF"/>
                </a:solidFill>
                <a:latin typeface="Alexandria Medium" pitchFamily="2" charset="-78"/>
                <a:ea typeface="Calibri" panose="020F0502020204030204" pitchFamily="34" charset="0"/>
                <a:cs typeface="Alexandria Medium" pitchFamily="2" charset="-78"/>
              </a:rPr>
              <a:t>مزايا استخدام مواقع تشارك الصور في تسويق المحتوى الرقمي: </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1- تصوير المنتجات بحرفية وعرضها.</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2- تقديم أخبار الشركة بصور معبرة عن كل حدث.</a:t>
            </a:r>
          </a:p>
          <a:p>
            <a:pPr marL="0" indent="0" algn="just" rtl="1">
              <a:lnSpc>
                <a:spcPct val="150000"/>
              </a:lnSpc>
              <a:spcBef>
                <a:spcPts val="0"/>
              </a:spcBef>
              <a:spcAft>
                <a:spcPts val="1000"/>
              </a:spcAft>
              <a:buNone/>
            </a:pPr>
            <a:r>
              <a:rPr lang="ar-EG" sz="1600" b="1" dirty="0">
                <a:latin typeface="Alexandria Medium" pitchFamily="2" charset="-78"/>
                <a:ea typeface="Calibri" panose="020F0502020204030204" pitchFamily="34" charset="0"/>
                <a:cs typeface="Alexandria Medium" pitchFamily="2" charset="-78"/>
              </a:rPr>
              <a:t>3- نشر مقالات مستدامة مرفقة بصور معبرة.</a:t>
            </a:r>
            <a:endParaRPr lang="en-US" sz="1600" b="1"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5" name="Graphic 21">
            <a:extLst>
              <a:ext uri="{FF2B5EF4-FFF2-40B4-BE49-F238E27FC236}">
                <a16:creationId xmlns:a16="http://schemas.microsoft.com/office/drawing/2014/main" id="{72E2A7A3-0C59-4AE9-7FC3-1F22B17727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7" name="Picture 6" descr="A logo of a camera&#10;&#10;Description automatically generated">
            <a:extLst>
              <a:ext uri="{FF2B5EF4-FFF2-40B4-BE49-F238E27FC236}">
                <a16:creationId xmlns:a16="http://schemas.microsoft.com/office/drawing/2014/main" id="{876D8C9D-BD20-DD1F-5817-5942D18DA56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420" y="2667149"/>
            <a:ext cx="2305140" cy="2305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971202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80F0F-F525-42AC-8801-9FF397256E76}"/>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9- مواقع تشارك الفيديو والبث</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5C6BD6B-AAE6-425C-879E-8FD9743DB93B}"/>
              </a:ext>
            </a:extLst>
          </p:cNvPr>
          <p:cNvSpPr>
            <a:spLocks noGrp="1"/>
          </p:cNvSpPr>
          <p:nvPr>
            <p:ph idx="1"/>
          </p:nvPr>
        </p:nvSpPr>
        <p:spPr>
          <a:xfrm>
            <a:off x="5221019" y="1524001"/>
            <a:ext cx="6461230" cy="5081751"/>
          </a:xfrm>
        </p:spPr>
        <p:txBody>
          <a:bodyPr>
            <a:normAutofit fontScale="85000" lnSpcReduction="20000"/>
          </a:bodyPr>
          <a:lstStyle/>
          <a:p>
            <a:pPr marL="0" indent="0" algn="just" rtl="1">
              <a:lnSpc>
                <a:spcPct val="150000"/>
              </a:lnSpc>
              <a:spcBef>
                <a:spcPts val="0"/>
              </a:spcBef>
              <a:spcAft>
                <a:spcPts val="1000"/>
              </a:spcAft>
              <a:buNone/>
            </a:pPr>
            <a:r>
              <a:rPr lang="en-US" sz="1800" dirty="0">
                <a:latin typeface="Alexandria Medium" pitchFamily="2" charset="-78"/>
                <a:ea typeface="Calibri" panose="020F0502020204030204" pitchFamily="34" charset="0"/>
                <a:cs typeface="Alexandria Medium" pitchFamily="2" charset="-78"/>
              </a:rPr>
              <a:t>Video Sharing &amp; Streaming</a:t>
            </a:r>
            <a:r>
              <a:rPr lang="ar-EG" sz="1800" dirty="0">
                <a:latin typeface="Alexandria Medium" pitchFamily="2" charset="-78"/>
                <a:ea typeface="Calibri" panose="020F0502020204030204" pitchFamily="34" charset="0"/>
                <a:cs typeface="Alexandria Medium" pitchFamily="2" charset="-78"/>
              </a:rPr>
              <a:t> في</a:t>
            </a:r>
            <a:r>
              <a:rPr lang="ar-EG" sz="1700" dirty="0">
                <a:latin typeface="Alexandria Medium" pitchFamily="2" charset="-78"/>
                <a:ea typeface="Calibri" panose="020F0502020204030204" pitchFamily="34" charset="0"/>
                <a:cs typeface="Alexandria Medium" pitchFamily="2" charset="-78"/>
              </a:rPr>
              <a:t> هذه النوعية من المواقع يمكن إيجاد والبحث عن العديد من مقاطع الفيديو المرئية وتقييمها، كما تقدم معظم هذه المواقع خدمة مشاركتها على المواقع الإجتماعية </a:t>
            </a:r>
            <a:r>
              <a:rPr lang="ar-EG" sz="1700" dirty="0" err="1">
                <a:latin typeface="Alexandria Medium" pitchFamily="2" charset="-78"/>
                <a:ea typeface="Calibri" panose="020F0502020204030204" pitchFamily="34" charset="0"/>
                <a:cs typeface="Alexandria Medium" pitchFamily="2" charset="-78"/>
              </a:rPr>
              <a:t>الآخرى</a:t>
            </a:r>
            <a:r>
              <a:rPr lang="ar-EG" sz="1700" dirty="0">
                <a:latin typeface="Alexandria Medium" pitchFamily="2" charset="-78"/>
                <a:ea typeface="Calibri" panose="020F0502020204030204" pitchFamily="34" charset="0"/>
                <a:cs typeface="Alexandria Medium" pitchFamily="2" charset="-78"/>
              </a:rPr>
              <a:t> وإعادة</a:t>
            </a:r>
            <a:r>
              <a:rPr lang="en-US" sz="1700" dirty="0">
                <a:latin typeface="Alexandria Medium" pitchFamily="2" charset="-78"/>
                <a:ea typeface="Calibri" panose="020F0502020204030204" pitchFamily="34" charset="0"/>
                <a:cs typeface="Alexandria Medium" pitchFamily="2" charset="-78"/>
              </a:rPr>
              <a:t> </a:t>
            </a:r>
            <a:r>
              <a:rPr lang="ar-EG" sz="1700" dirty="0">
                <a:latin typeface="Alexandria Medium" pitchFamily="2" charset="-78"/>
                <a:ea typeface="Calibri" panose="020F0502020204030204" pitchFamily="34" charset="0"/>
                <a:cs typeface="Alexandria Medium" pitchFamily="2" charset="-78"/>
              </a:rPr>
              <a:t> نشرها، ويمكن أيضا إضافتها للمدونات مباشرة. ويمكن كذلك إنشاء الفيديو عن طريق استخدام كاميرتك الخاصة أو جهازك المحمول ورفع </a:t>
            </a:r>
            <a:r>
              <a:rPr lang="ar-EG" sz="1600" dirty="0">
                <a:latin typeface="Alexandria Medium" pitchFamily="2" charset="-78"/>
                <a:ea typeface="Calibri" panose="020F0502020204030204" pitchFamily="34" charset="0"/>
                <a:cs typeface="Alexandria Medium" pitchFamily="2" charset="-78"/>
              </a:rPr>
              <a:t>المقاطع لهذه </a:t>
            </a:r>
            <a:r>
              <a:rPr lang="ar-EG" sz="1700" dirty="0">
                <a:latin typeface="Alexandria Medium" pitchFamily="2" charset="-78"/>
                <a:ea typeface="Calibri" panose="020F0502020204030204" pitchFamily="34" charset="0"/>
                <a:cs typeface="Alexandria Medium" pitchFamily="2" charset="-78"/>
              </a:rPr>
              <a:t>المواقع مباشرة دون الحاجة لاستخدام جهاز الكمبيوتر. </a:t>
            </a:r>
          </a:p>
          <a:p>
            <a:pPr marL="0" indent="0" algn="just" rtl="1">
              <a:lnSpc>
                <a:spcPct val="150000"/>
              </a:lnSpc>
              <a:spcBef>
                <a:spcPts val="0"/>
              </a:spcBef>
              <a:spcAft>
                <a:spcPts val="1000"/>
              </a:spcAft>
              <a:buNone/>
            </a:pPr>
            <a:r>
              <a:rPr lang="ar-EG" sz="1700" dirty="0">
                <a:latin typeface="Alexandria Medium" pitchFamily="2" charset="-78"/>
                <a:ea typeface="Calibri" panose="020F0502020204030204" pitchFamily="34" charset="0"/>
                <a:cs typeface="Alexandria Medium" pitchFamily="2" charset="-78"/>
              </a:rPr>
              <a:t>وباستخدام مواقع البث المباشر يمكنك البث على المحمول مباشرة في أي وقت. ومما يميز خدمات البث هو إمكانية التفاعل، حيث يمكن المتفرجين التواصل معك فوراً وفي نفس لحظة البث كما يمكنك الرد عليهم. ومن أشهر مواقع تخزين وبث الفيديو:</a:t>
            </a:r>
            <a:r>
              <a:rPr lang="en-US" sz="1700" dirty="0">
                <a:latin typeface="Alexandria Medium" pitchFamily="2" charset="-78"/>
                <a:ea typeface="Calibri" panose="020F0502020204030204" pitchFamily="34" charset="0"/>
                <a:cs typeface="Alexandria Medium" pitchFamily="2" charset="-78"/>
              </a:rPr>
              <a:t> </a:t>
            </a:r>
            <a:r>
              <a:rPr lang="en-US" sz="1700" dirty="0" err="1">
                <a:latin typeface="Alexandria Medium" pitchFamily="2" charset="-78"/>
                <a:ea typeface="Calibri" panose="020F0502020204030204" pitchFamily="34" charset="0"/>
                <a:cs typeface="Alexandria Medium" pitchFamily="2" charset="-78"/>
              </a:rPr>
              <a:t>Sevenload</a:t>
            </a:r>
            <a:r>
              <a:rPr lang="en-US" sz="1700" dirty="0">
                <a:latin typeface="Alexandria Medium" pitchFamily="2" charset="-78"/>
                <a:ea typeface="Calibri" panose="020F0502020204030204" pitchFamily="34" charset="0"/>
                <a:cs typeface="Alexandria Medium" pitchFamily="2" charset="-78"/>
              </a:rPr>
              <a:t>, </a:t>
            </a:r>
            <a:r>
              <a:rPr lang="en-US" sz="1700" dirty="0" err="1">
                <a:latin typeface="Alexandria Medium" pitchFamily="2" charset="-78"/>
                <a:ea typeface="Calibri" panose="020F0502020204030204" pitchFamily="34" charset="0"/>
                <a:cs typeface="Alexandria Medium" pitchFamily="2" charset="-78"/>
              </a:rPr>
              <a:t>Viddler</a:t>
            </a:r>
            <a:r>
              <a:rPr lang="en-US" sz="1700" dirty="0">
                <a:latin typeface="Alexandria Medium" pitchFamily="2" charset="-78"/>
                <a:ea typeface="Calibri" panose="020F0502020204030204" pitchFamily="34" charset="0"/>
                <a:cs typeface="Alexandria Medium" pitchFamily="2" charset="-78"/>
              </a:rPr>
              <a:t> Vimeo, YouTube Dailymotion, </a:t>
            </a:r>
            <a:r>
              <a:rPr lang="en-US" sz="1700" dirty="0" err="1">
                <a:latin typeface="Alexandria Medium" pitchFamily="2" charset="-78"/>
                <a:ea typeface="Calibri" panose="020F0502020204030204" pitchFamily="34" charset="0"/>
                <a:cs typeface="Alexandria Medium" pitchFamily="2" charset="-78"/>
              </a:rPr>
              <a:t>Metacafe</a:t>
            </a:r>
            <a:r>
              <a:rPr lang="ar-EG" sz="1700" dirty="0">
                <a:latin typeface="Alexandria Medium" pitchFamily="2" charset="-78"/>
                <a:ea typeface="Calibri" panose="020F0502020204030204" pitchFamily="34" charset="0"/>
                <a:cs typeface="Alexandria Medium" pitchFamily="2" charset="-78"/>
              </a:rPr>
              <a:t> </a:t>
            </a:r>
            <a:r>
              <a:rPr lang="en-US" sz="1700" dirty="0">
                <a:latin typeface="Alexandria Medium" pitchFamily="2" charset="-78"/>
                <a:ea typeface="Calibri" panose="020F0502020204030204" pitchFamily="34" charset="0"/>
                <a:cs typeface="Alexandria Medium" pitchFamily="2" charset="-78"/>
              </a:rPr>
              <a:t> Tik Tok, </a:t>
            </a:r>
            <a:endParaRPr lang="ar-EG" sz="17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900" dirty="0">
                <a:solidFill>
                  <a:srgbClr val="00AEEF"/>
                </a:solidFill>
                <a:latin typeface="Alexandria Medium" pitchFamily="2" charset="-78"/>
                <a:ea typeface="Calibri" panose="020F0502020204030204" pitchFamily="34" charset="0"/>
                <a:cs typeface="Alexandria Medium" pitchFamily="2" charset="-78"/>
              </a:rPr>
              <a:t>مزايا استخدام مواقع تشارك الفيديو في تسويق المحتوى الرقمي:</a:t>
            </a:r>
          </a:p>
          <a:p>
            <a:pPr algn="just" rtl="1">
              <a:lnSpc>
                <a:spcPct val="150000"/>
              </a:lnSpc>
              <a:spcBef>
                <a:spcPts val="0"/>
              </a:spcBef>
              <a:spcAft>
                <a:spcPts val="1000"/>
              </a:spcAft>
            </a:pPr>
            <a:r>
              <a:rPr lang="ar-EG" sz="1700" dirty="0">
                <a:latin typeface="Alexandria Medium" pitchFamily="2" charset="-78"/>
                <a:ea typeface="Calibri" panose="020F0502020204030204" pitchFamily="34" charset="0"/>
                <a:cs typeface="Alexandria Medium" pitchFamily="2" charset="-78"/>
              </a:rPr>
              <a:t>تدشين قناة باسم الشركة لنشر المحتوى المرئي عليها.</a:t>
            </a:r>
          </a:p>
          <a:p>
            <a:pPr algn="just" rtl="1">
              <a:lnSpc>
                <a:spcPct val="150000"/>
              </a:lnSpc>
              <a:spcBef>
                <a:spcPts val="0"/>
              </a:spcBef>
              <a:spcAft>
                <a:spcPts val="1000"/>
              </a:spcAft>
            </a:pPr>
            <a:r>
              <a:rPr lang="ar-EG" sz="1700" dirty="0">
                <a:latin typeface="Alexandria Medium" pitchFamily="2" charset="-78"/>
                <a:ea typeface="Calibri" panose="020F0502020204030204" pitchFamily="34" charset="0"/>
                <a:cs typeface="Alexandria Medium" pitchFamily="2" charset="-78"/>
              </a:rPr>
              <a:t>الرد على التعليقات والتفاعل مع المشاهدين.</a:t>
            </a:r>
          </a:p>
          <a:p>
            <a:pPr algn="just" rtl="1">
              <a:lnSpc>
                <a:spcPct val="150000"/>
              </a:lnSpc>
              <a:spcBef>
                <a:spcPts val="0"/>
              </a:spcBef>
              <a:spcAft>
                <a:spcPts val="1000"/>
              </a:spcAft>
            </a:pPr>
            <a:r>
              <a:rPr lang="ar-EG" sz="1700" dirty="0">
                <a:latin typeface="Alexandria Medium" pitchFamily="2" charset="-78"/>
                <a:ea typeface="Calibri" panose="020F0502020204030204" pitchFamily="34" charset="0"/>
                <a:cs typeface="Alexandria Medium" pitchFamily="2" charset="-78"/>
              </a:rPr>
              <a:t>تقديم فيديوهات متنوعة طويلة وقصيرة بمحتوى رقمي متنوع.</a:t>
            </a:r>
            <a:endParaRPr lang="en-US" sz="1700" dirty="0">
              <a:latin typeface="Alexandria Medium" pitchFamily="2" charset="-78"/>
              <a:ea typeface="Calibri" panose="020F0502020204030204" pitchFamily="34" charset="0"/>
              <a:cs typeface="Alexandria Medium" pitchFamily="2" charset="-78"/>
            </a:endParaRPr>
          </a:p>
        </p:txBody>
      </p:sp>
      <p:pic>
        <p:nvPicPr>
          <p:cNvPr id="5" name="Graphic 21">
            <a:extLst>
              <a:ext uri="{FF2B5EF4-FFF2-40B4-BE49-F238E27FC236}">
                <a16:creationId xmlns:a16="http://schemas.microsoft.com/office/drawing/2014/main" id="{01133164-A7ED-474D-C8EE-FD6AF9D059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9" name="Picture 8" descr="A red square with white text&#10;&#10;Description automatically generated">
            <a:extLst>
              <a:ext uri="{FF2B5EF4-FFF2-40B4-BE49-F238E27FC236}">
                <a16:creationId xmlns:a16="http://schemas.microsoft.com/office/drawing/2014/main" id="{CFECFD4E-3B58-A4DF-6A79-37DBE739B9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9907" y="2885435"/>
            <a:ext cx="4367045" cy="187528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50825081"/>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2A19-CBEC-CD9D-30F9-867954E5E97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مواقع تشارك الفيديو والبث</a:t>
            </a:r>
            <a:endParaRPr lang="en-US" sz="2800" dirty="0"/>
          </a:p>
        </p:txBody>
      </p:sp>
      <p:sp>
        <p:nvSpPr>
          <p:cNvPr id="3" name="Content Placeholder 2">
            <a:extLst>
              <a:ext uri="{FF2B5EF4-FFF2-40B4-BE49-F238E27FC236}">
                <a16:creationId xmlns:a16="http://schemas.microsoft.com/office/drawing/2014/main" id="{3F9ADF40-6114-6F8A-F054-2EF7D0D35B4E}"/>
              </a:ext>
            </a:extLst>
          </p:cNvPr>
          <p:cNvSpPr>
            <a:spLocks noGrp="1"/>
          </p:cNvSpPr>
          <p:nvPr>
            <p:ph idx="1"/>
          </p:nvPr>
        </p:nvSpPr>
        <p:spPr>
          <a:xfrm>
            <a:off x="3797429" y="2190750"/>
            <a:ext cx="7885386" cy="4667250"/>
          </a:xfrm>
        </p:spPr>
        <p:txBody>
          <a:bodyPr>
            <a:normAutofit/>
          </a:bodyPr>
          <a:lstStyle/>
          <a:p>
            <a:pPr marL="0" indent="0" algn="r" rtl="1">
              <a:buNone/>
            </a:pPr>
            <a:r>
              <a:rPr lang="ar-EG" sz="1800" dirty="0">
                <a:solidFill>
                  <a:srgbClr val="00AEEF"/>
                </a:solidFill>
                <a:latin typeface="Alexandria Medium" pitchFamily="2" charset="-78"/>
                <a:cs typeface="Alexandria Medium" pitchFamily="2" charset="-78"/>
              </a:rPr>
              <a:t>مزايا استخدام التيك توك </a:t>
            </a:r>
            <a:r>
              <a:rPr lang="en-US" sz="1800" dirty="0">
                <a:solidFill>
                  <a:srgbClr val="00AEEF"/>
                </a:solidFill>
                <a:latin typeface="Alexandria Medium" pitchFamily="2" charset="-78"/>
                <a:cs typeface="Alexandria Medium" pitchFamily="2" charset="-78"/>
              </a:rPr>
              <a:t>Tik Tok</a:t>
            </a:r>
            <a:r>
              <a:rPr lang="ar-EG" sz="1800" dirty="0">
                <a:solidFill>
                  <a:srgbClr val="00AEEF"/>
                </a:solidFill>
                <a:latin typeface="Alexandria Medium" pitchFamily="2" charset="-78"/>
                <a:cs typeface="Alexandria Medium" pitchFamily="2" charset="-78"/>
              </a:rPr>
              <a:t> في تسويق المحتوى الرقمي:</a:t>
            </a:r>
          </a:p>
          <a:p>
            <a:pPr marL="0" indent="0" algn="r" rtl="1">
              <a:buNone/>
            </a:pPr>
            <a:r>
              <a:rPr lang="ar-EG" sz="1600" dirty="0">
                <a:latin typeface="Alexandria Medium" pitchFamily="2" charset="-78"/>
                <a:cs typeface="Alexandria Medium" pitchFamily="2" charset="-78"/>
              </a:rPr>
              <a:t>1- صناعة محتوى</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مرئي ترفيهي جذاب ومشاركته مع المستخدمين.</a:t>
            </a:r>
          </a:p>
          <a:p>
            <a:pPr marL="0" indent="0" algn="r" rtl="1">
              <a:buNone/>
            </a:pPr>
            <a:r>
              <a:rPr lang="ar-EG" sz="1600" dirty="0">
                <a:latin typeface="Alexandria Medium" pitchFamily="2" charset="-78"/>
                <a:cs typeface="Alexandria Medium" pitchFamily="2" charset="-78"/>
              </a:rPr>
              <a:t>2- نشر المحتوى المرئي بالتعاون مع التيك توكر.</a:t>
            </a:r>
          </a:p>
          <a:p>
            <a:pPr marL="0" indent="0" algn="r" rtl="1">
              <a:buNone/>
            </a:pPr>
            <a:r>
              <a:rPr lang="ar-EG" sz="1600" dirty="0">
                <a:latin typeface="Alexandria Medium" pitchFamily="2" charset="-78"/>
                <a:cs typeface="Alexandria Medium" pitchFamily="2" charset="-78"/>
              </a:rPr>
              <a:t>3- إنشاء ونشر محتوى عن تحديات </a:t>
            </a:r>
            <a:r>
              <a:rPr lang="ar-EG" sz="1600" dirty="0" err="1">
                <a:latin typeface="Alexandria Medium" pitchFamily="2" charset="-78"/>
                <a:cs typeface="Alexandria Medium" pitchFamily="2" charset="-78"/>
              </a:rPr>
              <a:t>الهاشتاج</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Hashtag challenges</a:t>
            </a:r>
          </a:p>
          <a:p>
            <a:pPr marL="0" indent="0" algn="r" rtl="1">
              <a:buNone/>
            </a:pPr>
            <a:r>
              <a:rPr lang="ar-EG" sz="1600" dirty="0">
                <a:latin typeface="Alexandria Medium" pitchFamily="2" charset="-78"/>
                <a:cs typeface="Alexandria Medium" pitchFamily="2" charset="-78"/>
              </a:rPr>
              <a:t>4- تطوير حساب أعمال بمحتوى احترافي</a:t>
            </a:r>
            <a:r>
              <a:rPr lang="en-US" sz="1600" dirty="0">
                <a:latin typeface="Alexandria Medium" pitchFamily="2" charset="-78"/>
                <a:cs typeface="Alexandria Medium" pitchFamily="2" charset="-78"/>
              </a:rPr>
              <a:t> Tik Tok for business</a:t>
            </a:r>
          </a:p>
          <a:p>
            <a:pPr marL="0" indent="0" algn="r" rtl="1">
              <a:buNone/>
            </a:pPr>
            <a:r>
              <a:rPr lang="ar-EG" sz="1600" dirty="0">
                <a:latin typeface="Alexandria Medium" pitchFamily="2" charset="-78"/>
                <a:cs typeface="Alexandria Medium" pitchFamily="2" charset="-78"/>
              </a:rPr>
              <a:t>5- انتاج محتوى متوافق مع </a:t>
            </a:r>
            <a:r>
              <a:rPr lang="ar-EG" sz="1600" dirty="0" err="1">
                <a:latin typeface="Alexandria Medium" pitchFamily="2" charset="-78"/>
                <a:cs typeface="Alexandria Medium" pitchFamily="2" charset="-78"/>
              </a:rPr>
              <a:t>تريندات</a:t>
            </a:r>
            <a:r>
              <a:rPr lang="ar-EG" sz="1600" dirty="0">
                <a:latin typeface="Alexandria Medium" pitchFamily="2" charset="-78"/>
                <a:cs typeface="Alexandria Medium" pitchFamily="2" charset="-78"/>
              </a:rPr>
              <a:t> التيك توك.</a:t>
            </a:r>
          </a:p>
          <a:p>
            <a:pPr marL="0" indent="0" algn="r" rtl="1">
              <a:buNone/>
            </a:pPr>
            <a:r>
              <a:rPr lang="ar-EG" sz="1600" dirty="0">
                <a:latin typeface="Alexandria Medium" pitchFamily="2" charset="-78"/>
                <a:cs typeface="Alexandria Medium" pitchFamily="2" charset="-78"/>
              </a:rPr>
              <a:t>6- </a:t>
            </a:r>
            <a:r>
              <a:rPr lang="en-US" sz="1600" dirty="0">
                <a:latin typeface="Alexandria Medium" pitchFamily="2" charset="-78"/>
                <a:cs typeface="Alexandria Medium" pitchFamily="2" charset="-78"/>
              </a:rPr>
              <a:t>Cross-promotion</a:t>
            </a:r>
            <a:r>
              <a:rPr lang="ar-EG" sz="1600" dirty="0">
                <a:latin typeface="Alexandria Medium" pitchFamily="2" charset="-78"/>
                <a:cs typeface="Alexandria Medium" pitchFamily="2" charset="-78"/>
              </a:rPr>
              <a:t> إنتاج وتشارك المحتوى في التيك توك وربطه بمختلف الحسابات</a:t>
            </a:r>
          </a:p>
          <a:p>
            <a:pPr marL="0" indent="0" algn="r" rtl="1">
              <a:buNone/>
            </a:pPr>
            <a:r>
              <a:rPr lang="ar-EG" sz="1600" dirty="0">
                <a:latin typeface="Alexandria Medium" pitchFamily="2" charset="-78"/>
                <a:cs typeface="Alexandria Medium" pitchFamily="2" charset="-78"/>
              </a:rPr>
              <a:t>7- إنتاج المحتوى بالبث المباشر مع العملاء مثل جلسات الإجابة عن الأسئلة.</a:t>
            </a:r>
          </a:p>
          <a:p>
            <a:pPr marL="0" indent="0" algn="r" rtl="1">
              <a:buNone/>
            </a:pPr>
            <a:endParaRPr lang="ar-EG" sz="1600" dirty="0">
              <a:latin typeface="Alexandria Medium" pitchFamily="2" charset="-78"/>
              <a:cs typeface="Alexandria Medium" pitchFamily="2" charset="-78"/>
            </a:endParaRPr>
          </a:p>
          <a:p>
            <a:pPr marL="0" indent="0" algn="r" rtl="1">
              <a:buNone/>
            </a:pPr>
            <a:endParaRPr lang="en-US" sz="16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A2A4989A-31C9-835F-A7AB-F30ED79C85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white blue and red logo&#10;&#10;Description automatically generated">
            <a:extLst>
              <a:ext uri="{FF2B5EF4-FFF2-40B4-BE49-F238E27FC236}">
                <a16:creationId xmlns:a16="http://schemas.microsoft.com/office/drawing/2014/main" id="{00369518-6ACE-59C3-5D1B-1DBC652228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999" y="2479067"/>
            <a:ext cx="2833105" cy="283310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12949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80000-35FF-4D91-AD0C-A67CE019E25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10- مواقع تشارك المقاطع الصوتية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D9A30F29-643C-4D1D-A490-6159BC420884}"/>
              </a:ext>
            </a:extLst>
          </p:cNvPr>
          <p:cNvSpPr>
            <a:spLocks noGrp="1"/>
          </p:cNvSpPr>
          <p:nvPr>
            <p:ph idx="1"/>
          </p:nvPr>
        </p:nvSpPr>
        <p:spPr>
          <a:xfrm>
            <a:off x="5108028" y="1825625"/>
            <a:ext cx="6245771" cy="4667250"/>
          </a:xfrm>
        </p:spPr>
        <p:txBody>
          <a:bodyPr>
            <a:normAutofit fontScale="92500" lnSpcReduction="20000"/>
          </a:bodyPr>
          <a:lstStyle/>
          <a:p>
            <a:pPr marL="0" indent="0" algn="just" rtl="1">
              <a:lnSpc>
                <a:spcPct val="150000"/>
              </a:lnSpc>
              <a:spcBef>
                <a:spcPts val="0"/>
              </a:spcBef>
              <a:buNone/>
              <a:tabLst>
                <a:tab pos="359410" algn="l"/>
                <a:tab pos="473710" algn="l"/>
              </a:tabLst>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Music &amp; Audio Sharing</a:t>
            </a:r>
            <a:r>
              <a:rPr lang="ar-EG" sz="1600" b="1"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بإستخدام هذه النوعية من المواقع يمكنك مشاركة الآخرين المقاطع الصوتية والموسيقى،. بعض هذه المواقع يقدم خدمة راديو على الانترنت حيث يمكنك تحديد نوعية المحتوى أو البرامج التي تود الإستماع لها ومن ثم الحصول على ما يناسب ذوقك، يمكنك أيضاً إكتشاف الجديد من خلال التعرف على ما هو حديث وما له شعبية بين المستمعين.ومن أمثلة هذه المواقع :</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ccMixter</a:t>
            </a:r>
            <a:r>
              <a:rPr lang="en-US" sz="1600" dirty="0">
                <a:latin typeface="Alexandria Medium" pitchFamily="2" charset="-78"/>
                <a:ea typeface="Calibri" panose="020F0502020204030204" pitchFamily="34" charset="0"/>
                <a:cs typeface="Alexandria Medium" pitchFamily="2" charset="-78"/>
              </a:rPr>
              <a:t>, Pandora Radio, Spotify, Last.fm, ReverbNation , </a:t>
            </a:r>
            <a:r>
              <a:rPr lang="en-US" sz="1600" dirty="0" err="1">
                <a:latin typeface="Alexandria Medium" pitchFamily="2" charset="-78"/>
                <a:ea typeface="Calibri" panose="020F0502020204030204" pitchFamily="34" charset="0"/>
                <a:cs typeface="Alexandria Medium" pitchFamily="2" charset="-78"/>
              </a:rPr>
              <a:t>ShareTheMusic</a:t>
            </a:r>
            <a:r>
              <a:rPr lang="en-US" sz="1600" dirty="0">
                <a:latin typeface="Alexandria Medium" pitchFamily="2" charset="-78"/>
                <a:ea typeface="Calibri" panose="020F0502020204030204" pitchFamily="34" charset="0"/>
                <a:cs typeface="Alexandria Medium" pitchFamily="2" charset="-78"/>
              </a:rPr>
              <a:t>, The Hype Machine, Groove Shark, SoundCloud, Bandcamp, </a:t>
            </a:r>
            <a:r>
              <a:rPr lang="en-US" sz="1600" dirty="0" err="1">
                <a:latin typeface="Alexandria Medium" pitchFamily="2" charset="-78"/>
                <a:ea typeface="Calibri" panose="020F0502020204030204" pitchFamily="34" charset="0"/>
                <a:cs typeface="Alexandria Medium" pitchFamily="2" charset="-78"/>
              </a:rPr>
              <a:t>SoundClick</a:t>
            </a:r>
            <a:r>
              <a:rPr lang="ar-EG" sz="1600" dirty="0">
                <a:latin typeface="Alexandria Medium" pitchFamily="2" charset="-78"/>
                <a:ea typeface="Calibri" panose="020F0502020204030204" pitchFamily="34" charset="0"/>
                <a:cs typeface="Alexandria Medium" pitchFamily="2" charset="-78"/>
              </a:rPr>
              <a:t>.</a:t>
            </a:r>
          </a:p>
          <a:p>
            <a:pPr marL="0" indent="0" algn="just" rtl="1">
              <a:lnSpc>
                <a:spcPct val="150000"/>
              </a:lnSpc>
              <a:spcBef>
                <a:spcPts val="0"/>
              </a:spcBef>
              <a:spcAft>
                <a:spcPts val="1000"/>
              </a:spcAft>
              <a:buNone/>
            </a:pPr>
            <a:r>
              <a:rPr lang="ar-EG" sz="1900" dirty="0">
                <a:solidFill>
                  <a:srgbClr val="00AEEF"/>
                </a:solidFill>
                <a:latin typeface="Alexandria Medium" pitchFamily="2" charset="-78"/>
                <a:ea typeface="Calibri" panose="020F0502020204030204" pitchFamily="34" charset="0"/>
                <a:cs typeface="Alexandria Medium" pitchFamily="2" charset="-78"/>
              </a:rPr>
              <a:t>مزايا توظيف مواقع تشارك الصوتيات لخدمة تسويق المحتوى الرقمي:</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تدشين إذاعة للشركة.</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تدشين </a:t>
            </a:r>
            <a:r>
              <a:rPr lang="ar-EG" sz="1600" dirty="0" err="1">
                <a:latin typeface="Alexandria Medium" pitchFamily="2" charset="-78"/>
                <a:ea typeface="Calibri" panose="020F0502020204030204" pitchFamily="34" charset="0"/>
                <a:cs typeface="Alexandria Medium" pitchFamily="2" charset="-78"/>
              </a:rPr>
              <a:t>بودكاست</a:t>
            </a:r>
            <a:r>
              <a:rPr lang="ar-EG" sz="1600"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2400" dirty="0">
              <a:latin typeface="Alexandria Medium" pitchFamily="2" charset="-78"/>
              <a:cs typeface="Alexandria Medium" pitchFamily="2" charset="-78"/>
            </a:endParaRPr>
          </a:p>
        </p:txBody>
      </p:sp>
      <p:pic>
        <p:nvPicPr>
          <p:cNvPr id="6" name="Picture 5" descr="A hands holding headphones over a microphone&#10;&#10;Description automatically generated">
            <a:extLst>
              <a:ext uri="{FF2B5EF4-FFF2-40B4-BE49-F238E27FC236}">
                <a16:creationId xmlns:a16="http://schemas.microsoft.com/office/drawing/2014/main" id="{989C4992-7539-16EC-7FE1-CE6F4CE032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6348" y="2306282"/>
            <a:ext cx="4009530" cy="25607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CB97167B-9A69-0563-CFC7-F8B1CEB4FA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236321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C35A9-5380-4792-A550-C985953BC0DC}"/>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11- مواقع استعراض المراجعات </a:t>
            </a:r>
            <a:r>
              <a:rPr lang="ar-EG" sz="2800" b="1">
                <a:latin typeface="Alexandria" pitchFamily="2" charset="-78"/>
                <a:cs typeface="Alexandria" pitchFamily="2" charset="-78"/>
              </a:rPr>
              <a:t>عن المنتجات</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E6DCB393-157F-48FE-B45F-879CA997B080}"/>
              </a:ext>
            </a:extLst>
          </p:cNvPr>
          <p:cNvSpPr>
            <a:spLocks noGrp="1"/>
          </p:cNvSpPr>
          <p:nvPr>
            <p:ph idx="1"/>
          </p:nvPr>
        </p:nvSpPr>
        <p:spPr/>
        <p:txBody>
          <a:bodyPr/>
          <a:lstStyle/>
          <a:p>
            <a:pPr marL="0" indent="0" algn="just" rtl="1">
              <a:lnSpc>
                <a:spcPct val="115000"/>
              </a:lnSpc>
              <a:spcBef>
                <a:spcPts val="0"/>
              </a:spcBef>
              <a:buNone/>
              <a:tabLst>
                <a:tab pos="588010" algn="l"/>
              </a:tabLst>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Product Reviews</a:t>
            </a:r>
            <a:r>
              <a:rPr lang="ar-EG" sz="1600" b="1"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1600" dirty="0">
                <a:latin typeface="Alexandria Medium" pitchFamily="2" charset="-78"/>
                <a:ea typeface="Calibri" panose="020F0502020204030204" pitchFamily="34" charset="0"/>
                <a:cs typeface="Alexandria Medium" pitchFamily="2" charset="-78"/>
              </a:rPr>
              <a:t>قد نحتاج الى شراء سيارة جديدة، أو جهاز كمبيوتر حديث بالتالى يمكنك زيارة مواقع الآراء لمعرفة رأي من إشتروا هذه السلع قبلك وتقيمهم لها، كما يمكنك معرفة جودة المنتج ومدى تحمله لعوامل الزمن والإستخدام اليومي، فمن خلال زيارة مواقع إستعراض السلع ومعرفة رأى الآخرين في مميزاتها ومواصفاتها ستحصل على بعض الآراء التي ترجع لبعض الخبراء في المجال، كما أنك ستجد رأي المستهلكين في نهاية التقييم لإعطائك صورة واضحة عن المنتج وعن مميزاته. ومن أمثلة هذه المواقع :  </a:t>
            </a:r>
            <a:r>
              <a:rPr lang="en-US" sz="1600" dirty="0" err="1">
                <a:latin typeface="Alexandria Medium" pitchFamily="2" charset="-78"/>
                <a:ea typeface="Calibri" panose="020F0502020204030204" pitchFamily="34" charset="0"/>
                <a:cs typeface="Alexandria Medium" pitchFamily="2" charset="-78"/>
              </a:rPr>
              <a:t>epinions</a:t>
            </a:r>
            <a:r>
              <a:rPr lang="en-US"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MouthShut</a:t>
            </a:r>
            <a:r>
              <a:rPr lang="ar-EG" sz="1600" dirty="0">
                <a:latin typeface="Alexandria Medium" pitchFamily="2" charset="-78"/>
                <a:ea typeface="Calibri" panose="020F0502020204030204" pitchFamily="34" charset="0"/>
                <a:cs typeface="Alexandria Medium" pitchFamily="2" charset="-78"/>
              </a:rPr>
              <a:t> </a:t>
            </a:r>
            <a:r>
              <a:rPr lang="en-US" sz="1600" dirty="0" err="1">
                <a:latin typeface="Alexandria Medium" pitchFamily="2" charset="-78"/>
                <a:ea typeface="Calibri" panose="020F0502020204030204" pitchFamily="34" charset="0"/>
                <a:cs typeface="Alexandria Medium" pitchFamily="2" charset="-78"/>
              </a:rPr>
              <a:t>tripadvisor</a:t>
            </a:r>
            <a:r>
              <a:rPr lang="ar-EG" sz="1600" dirty="0">
                <a:latin typeface="Alexandria Medium" pitchFamily="2" charset="-78"/>
                <a:ea typeface="Calibri" panose="020F0502020204030204" pitchFamily="34" charset="0"/>
                <a:cs typeface="Alexandria Medium" pitchFamily="2" charset="-78"/>
              </a:rPr>
              <a:t> </a:t>
            </a:r>
          </a:p>
          <a:p>
            <a:pPr marL="0" indent="0" algn="just" rtl="1">
              <a:lnSpc>
                <a:spcPct val="115000"/>
              </a:lnSpc>
              <a:spcBef>
                <a:spcPts val="0"/>
              </a:spcBef>
              <a:spcAft>
                <a:spcPts val="1000"/>
              </a:spcAft>
              <a:buNone/>
            </a:pP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15000"/>
              </a:lnSpc>
              <a:spcBef>
                <a:spcPts val="0"/>
              </a:spcBef>
              <a:spcAft>
                <a:spcPts val="1000"/>
              </a:spcAft>
              <a:buNone/>
            </a:pPr>
            <a:r>
              <a:rPr lang="ar-EG" sz="1800" b="1" dirty="0">
                <a:solidFill>
                  <a:srgbClr val="00AEEF"/>
                </a:solidFill>
                <a:latin typeface="Alexandria Medium" pitchFamily="2" charset="-78"/>
                <a:ea typeface="Calibri" panose="020F0502020204030204" pitchFamily="34" charset="0"/>
                <a:cs typeface="Alexandria Medium" pitchFamily="2" charset="-78"/>
              </a:rPr>
              <a:t>توظيف مواقع استعراض السلع في تسويق المحتوى الرقمي:</a:t>
            </a:r>
          </a:p>
          <a:p>
            <a:pPr algn="just" rtl="1">
              <a:lnSpc>
                <a:spcPct val="115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الاستفادة من المحتوى المنتج بواسطة المستهلكين.</a:t>
            </a:r>
          </a:p>
          <a:p>
            <a:pPr algn="just" rtl="1">
              <a:lnSpc>
                <a:spcPct val="115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تدعيم السمعة والمكانة للعلامة التجارية. (أو العكس!)</a:t>
            </a:r>
            <a:endParaRPr lang="en-US" sz="1600" dirty="0">
              <a:latin typeface="Alexandria Medium" pitchFamily="2" charset="-78"/>
              <a:ea typeface="Calibri" panose="020F0502020204030204" pitchFamily="34" charset="0"/>
              <a:cs typeface="Alexandria Medium" pitchFamily="2" charset="-78"/>
            </a:endParaRPr>
          </a:p>
          <a:p>
            <a:endParaRPr lang="en-US" dirty="0"/>
          </a:p>
        </p:txBody>
      </p:sp>
      <p:pic>
        <p:nvPicPr>
          <p:cNvPr id="6" name="Picture 5" descr="A black background with a black square&#10;&#10;Description automatically generated with medium confidence">
            <a:extLst>
              <a:ext uri="{FF2B5EF4-FFF2-40B4-BE49-F238E27FC236}">
                <a16:creationId xmlns:a16="http://schemas.microsoft.com/office/drawing/2014/main" id="{F329365C-8F8A-9BC9-D834-36EB7D9B4D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1894" y="3760444"/>
            <a:ext cx="2088563" cy="2088563"/>
          </a:xfrm>
          <a:prstGeom prst="rect">
            <a:avLst/>
          </a:prstGeom>
        </p:spPr>
      </p:pic>
      <p:pic>
        <p:nvPicPr>
          <p:cNvPr id="4" name="Graphic 21">
            <a:extLst>
              <a:ext uri="{FF2B5EF4-FFF2-40B4-BE49-F238E27FC236}">
                <a16:creationId xmlns:a16="http://schemas.microsoft.com/office/drawing/2014/main" id="{85C382E0-B202-85D5-D91E-48D6172975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9636800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3B34-1769-41E3-A163-1E5037CFE51F}"/>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12- مواقع الأسئلة المتداولة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E146D23-CCAA-4CB4-8082-F9DA515FC1AB}"/>
              </a:ext>
            </a:extLst>
          </p:cNvPr>
          <p:cNvSpPr>
            <a:spLocks noGrp="1"/>
          </p:cNvSpPr>
          <p:nvPr>
            <p:ph idx="1"/>
          </p:nvPr>
        </p:nvSpPr>
        <p:spPr>
          <a:xfrm>
            <a:off x="4146331" y="1904452"/>
            <a:ext cx="7459716" cy="4351338"/>
          </a:xfrm>
        </p:spPr>
        <p:txBody>
          <a:bodyPr>
            <a:normAutofit fontScale="92500" lnSpcReduction="10000"/>
          </a:bodyPr>
          <a:lstStyle/>
          <a:p>
            <a:pPr marL="0" indent="0" algn="just" rtl="1">
              <a:lnSpc>
                <a:spcPct val="150000"/>
              </a:lnSpc>
              <a:spcBef>
                <a:spcPts val="0"/>
              </a:spcBef>
              <a:buNone/>
              <a:tabLst>
                <a:tab pos="588010" algn="l"/>
              </a:tabLst>
            </a:pPr>
            <a:r>
              <a:rPr lang="ar-EG" sz="1600" b="1" dirty="0">
                <a:latin typeface="Alexandria Medium" pitchFamily="2" charset="-78"/>
                <a:ea typeface="Calibri" panose="020F0502020204030204" pitchFamily="34" charset="0"/>
                <a:cs typeface="Alexandria Medium" pitchFamily="2" charset="-78"/>
              </a:rPr>
              <a:t>(</a:t>
            </a:r>
            <a:r>
              <a:rPr lang="en-US" sz="1600" b="1" dirty="0">
                <a:latin typeface="Alexandria Medium" pitchFamily="2" charset="-78"/>
                <a:ea typeface="Calibri" panose="020F0502020204030204" pitchFamily="34" charset="0"/>
                <a:cs typeface="Alexandria Medium" pitchFamily="2" charset="-78"/>
              </a:rPr>
              <a:t>Community Q&amp;A</a:t>
            </a:r>
            <a:r>
              <a:rPr lang="ar-EG" sz="1600" b="1" dirty="0">
                <a:latin typeface="Alexandria Medium" pitchFamily="2" charset="-78"/>
                <a:ea typeface="Calibri" panose="020F0502020204030204" pitchFamily="34" charset="0"/>
                <a:cs typeface="Alexandria Medium" pitchFamily="2" charset="-78"/>
              </a:rPr>
              <a:t>):</a:t>
            </a:r>
            <a:endParaRPr lang="en-US"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buNone/>
            </a:pPr>
            <a:r>
              <a:rPr lang="ar-EG" sz="1600" dirty="0">
                <a:latin typeface="Alexandria Medium" pitchFamily="2" charset="-78"/>
                <a:ea typeface="Calibri" panose="020F0502020204030204" pitchFamily="34" charset="0"/>
                <a:cs typeface="Alexandria Medium" pitchFamily="2" charset="-78"/>
              </a:rPr>
              <a:t>من خلال هذه المواقع  يمكنك الحصول على إجابات محددة لأسئلة قد تدور بذهنك. فمواقع الأسئلة والأجوبة </a:t>
            </a:r>
            <a:r>
              <a:rPr lang="en-US" sz="1600" dirty="0">
                <a:latin typeface="Alexandria Medium" pitchFamily="2" charset="-78"/>
                <a:ea typeface="Calibri" panose="020F0502020204030204" pitchFamily="34" charset="0"/>
                <a:cs typeface="Alexandria Medium" pitchFamily="2" charset="-78"/>
              </a:rPr>
              <a:t>frequently asked questions</a:t>
            </a:r>
            <a:r>
              <a:rPr lang="ar-EG" sz="1600" dirty="0">
                <a:latin typeface="Alexandria Medium" pitchFamily="2" charset="-78"/>
                <a:ea typeface="Calibri" panose="020F0502020204030204" pitchFamily="34" charset="0"/>
                <a:cs typeface="Alexandria Medium" pitchFamily="2" charset="-78"/>
              </a:rPr>
              <a:t> تقوم بتقديم سؤال ويقوم المستخدمون بتقديم إجابات، ومن ثم يقوم كل من له دراية بتعديل الإجابة لإعطائك أدق إجابة ممكنة. كما يمكنك الإشتراك في متابعة سؤال طرح من الغير لما للموضوع من أهمية لديك أو حتى متابعة نوعية معينة من المعلومات فبالتالي إحتمالات الإستفادة لا نهائية. ومن امثلة هذه المواقع : </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a:t>
            </a:r>
            <a:r>
              <a:rPr lang="en-US" sz="1600" dirty="0" err="1">
                <a:latin typeface="Alexandria Medium" pitchFamily="2" charset="-78"/>
                <a:ea typeface="Calibri" panose="020F0502020204030204" pitchFamily="34" charset="0"/>
                <a:cs typeface="Alexandria Medium" pitchFamily="2" charset="-78"/>
              </a:rPr>
              <a:t>Askville</a:t>
            </a:r>
            <a:r>
              <a:rPr lang="en-US" sz="1600" dirty="0">
                <a:latin typeface="Alexandria Medium" pitchFamily="2" charset="-78"/>
                <a:ea typeface="Calibri" panose="020F0502020204030204" pitchFamily="34" charset="0"/>
                <a:cs typeface="Alexandria Medium" pitchFamily="2" charset="-78"/>
              </a:rPr>
              <a:t>, EHow, </a:t>
            </a:r>
            <a:r>
              <a:rPr lang="en-US" sz="1600" dirty="0" err="1">
                <a:latin typeface="Alexandria Medium" pitchFamily="2" charset="-78"/>
                <a:ea typeface="Calibri" panose="020F0502020204030204" pitchFamily="34" charset="0"/>
                <a:cs typeface="Alexandria Medium" pitchFamily="2" charset="-78"/>
              </a:rPr>
              <a:t>WikiAnswers</a:t>
            </a:r>
            <a:r>
              <a:rPr lang="en-US" sz="1600" dirty="0">
                <a:latin typeface="Alexandria Medium" pitchFamily="2" charset="-78"/>
                <a:ea typeface="Calibri" panose="020F0502020204030204" pitchFamily="34" charset="0"/>
                <a:cs typeface="Alexandria Medium" pitchFamily="2" charset="-78"/>
              </a:rPr>
              <a:t>, Yahoo! Answers, ask.com</a:t>
            </a:r>
            <a:r>
              <a:rPr lang="ar-EG" sz="1600" dirty="0">
                <a:latin typeface="Alexandria Medium" pitchFamily="2" charset="-78"/>
                <a:ea typeface="Calibri" panose="020F0502020204030204" pitchFamily="34" charset="0"/>
                <a:cs typeface="Alexandria Medium" pitchFamily="2" charset="-78"/>
              </a:rPr>
              <a:t> .</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800" b="1" dirty="0">
                <a:solidFill>
                  <a:srgbClr val="00AEEF"/>
                </a:solidFill>
                <a:latin typeface="Alexandria Medium" pitchFamily="2" charset="-78"/>
                <a:ea typeface="Calibri" panose="020F0502020204030204" pitchFamily="34" charset="0"/>
                <a:cs typeface="Alexandria Medium" pitchFamily="2" charset="-78"/>
              </a:rPr>
              <a:t>توظيف مواقع الأسئلة المتداولة في تسويق المحتوى الرقمي:</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إنتاج محتوى مرتبط بحل مشكلات العملاء والإجابة عن أسئلتهم.</a:t>
            </a: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الاستفادة من المحتوى المنتج من قبل المستهلكين في دعم السمعة (أو العكس)</a:t>
            </a:r>
            <a:endParaRPr lang="en-US" sz="1600" dirty="0">
              <a:latin typeface="Alexandria Medium" pitchFamily="2" charset="-78"/>
              <a:ea typeface="Calibri" panose="020F0502020204030204" pitchFamily="34" charset="0"/>
              <a:cs typeface="Alexandria Medium" pitchFamily="2" charset="-78"/>
            </a:endParaRPr>
          </a:p>
          <a:p>
            <a:pPr>
              <a:lnSpc>
                <a:spcPct val="150000"/>
              </a:lnSpc>
            </a:pPr>
            <a:endParaRPr lang="en-US" sz="1600" dirty="0">
              <a:latin typeface="Alexandria Medium" pitchFamily="2" charset="-78"/>
              <a:cs typeface="Alexandria Medium" pitchFamily="2" charset="-78"/>
            </a:endParaRPr>
          </a:p>
        </p:txBody>
      </p:sp>
      <p:pic>
        <p:nvPicPr>
          <p:cNvPr id="6" name="Picture 5" descr="A close-up of blocks with letters&#10;&#10;Description automatically generated">
            <a:extLst>
              <a:ext uri="{FF2B5EF4-FFF2-40B4-BE49-F238E27FC236}">
                <a16:creationId xmlns:a16="http://schemas.microsoft.com/office/drawing/2014/main" id="{77F38AF4-1342-83B4-DA5E-2191599175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643" y="2689499"/>
            <a:ext cx="3544612" cy="19638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D4AAAF2F-D7AA-900B-F284-5C57E8A68D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4673851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37037-ABE8-4982-A7C9-A3482948A9D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13- مواقع الشبكات المهنية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88573AFF-A5BF-458B-88AC-FD5D49A8FEF7}"/>
              </a:ext>
            </a:extLst>
          </p:cNvPr>
          <p:cNvSpPr>
            <a:spLocks noGrp="1"/>
          </p:cNvSpPr>
          <p:nvPr>
            <p:ph idx="1"/>
          </p:nvPr>
        </p:nvSpPr>
        <p:spPr>
          <a:xfrm>
            <a:off x="3702790" y="1484298"/>
            <a:ext cx="7982085" cy="5373701"/>
          </a:xfrm>
        </p:spPr>
        <p:txBody>
          <a:bodyPr>
            <a:normAutofit fontScale="70000" lnSpcReduction="20000"/>
          </a:bodyPr>
          <a:lstStyle/>
          <a:p>
            <a:pPr marL="0" algn="just" rtl="1">
              <a:lnSpc>
                <a:spcPct val="150000"/>
              </a:lnSpc>
              <a:spcBef>
                <a:spcPts val="0"/>
              </a:spcBef>
              <a:spcAft>
                <a:spcPts val="1000"/>
              </a:spcAft>
            </a:pPr>
            <a:r>
              <a:rPr lang="en-US" sz="2000" dirty="0">
                <a:latin typeface="Alexandria Medium" pitchFamily="2" charset="-78"/>
                <a:ea typeface="Calibri" panose="020F0502020204030204" pitchFamily="34" charset="0"/>
                <a:cs typeface="Alexandria Medium" pitchFamily="2" charset="-78"/>
              </a:rPr>
              <a:t>Professional SM</a:t>
            </a:r>
            <a:r>
              <a:rPr lang="ar-EG" sz="2000" dirty="0">
                <a:latin typeface="Alexandria Medium" pitchFamily="2" charset="-78"/>
                <a:ea typeface="Calibri" panose="020F0502020204030204" pitchFamily="34" charset="0"/>
                <a:cs typeface="Alexandria Medium" pitchFamily="2" charset="-78"/>
              </a:rPr>
              <a:t> وهي نوع من مواقع شبكات التواصل الاجتماعي، ولكنها مرتبطة بأرباب العمل والموظفين والمهن المختلفة، وقد تكون عامة او متخصصة لأرباب مهنة معينة، على سبيل المثال</a:t>
            </a:r>
            <a:r>
              <a:rPr lang="ar-BH" sz="2000" dirty="0">
                <a:latin typeface="Alexandria Medium" pitchFamily="2" charset="-78"/>
                <a:ea typeface="Calibri" panose="020F0502020204030204" pitchFamily="34" charset="0"/>
                <a:cs typeface="Alexandria Medium" pitchFamily="2" charset="-78"/>
              </a:rPr>
              <a:t> </a:t>
            </a:r>
            <a:r>
              <a:rPr lang="en-US" sz="2000" dirty="0">
                <a:latin typeface="Alexandria Medium" pitchFamily="2" charset="-78"/>
                <a:ea typeface="Calibri" panose="020F0502020204030204" pitchFamily="34" charset="0"/>
                <a:cs typeface="Alexandria Medium" pitchFamily="2" charset="-78"/>
              </a:rPr>
              <a:t>, </a:t>
            </a:r>
            <a:r>
              <a:rPr lang="en-US" sz="2000" dirty="0" err="1">
                <a:latin typeface="Alexandria Medium" pitchFamily="2" charset="-78"/>
                <a:ea typeface="Calibri" panose="020F0502020204030204" pitchFamily="34" charset="0"/>
                <a:cs typeface="Alexandria Medium" pitchFamily="2" charset="-78"/>
              </a:rPr>
              <a:t>GoodReads</a:t>
            </a:r>
            <a:r>
              <a:rPr lang="ar-EG" sz="2000" dirty="0">
                <a:latin typeface="Alexandria Medium" pitchFamily="2" charset="-78"/>
                <a:ea typeface="Calibri" panose="020F0502020204030204" pitchFamily="34" charset="0"/>
                <a:cs typeface="Alexandria Medium" pitchFamily="2" charset="-78"/>
              </a:rPr>
              <a:t>.</a:t>
            </a:r>
            <a:r>
              <a:rPr lang="ar-BH" sz="2000" dirty="0">
                <a:latin typeface="Alexandria Medium" pitchFamily="2" charset="-78"/>
                <a:ea typeface="Calibri" panose="020F0502020204030204" pitchFamily="34" charset="0"/>
                <a:cs typeface="Alexandria Medium" pitchFamily="2" charset="-78"/>
              </a:rPr>
              <a:t>لمشاركة الاهتمامات الخاصة بقراءة الكتب</a:t>
            </a:r>
            <a:r>
              <a:rPr lang="ar-EG" sz="2000" dirty="0">
                <a:latin typeface="Alexandria Medium" pitchFamily="2" charset="-78"/>
                <a:ea typeface="Calibri" panose="020F0502020204030204" pitchFamily="34" charset="0"/>
                <a:cs typeface="Alexandria Medium" pitchFamily="2" charset="-78"/>
              </a:rPr>
              <a:t> وصناعة ونشر الإنتاج الروائي،</a:t>
            </a:r>
            <a:r>
              <a:rPr lang="en-US" sz="2000" dirty="0">
                <a:latin typeface="Alexandria Medium" pitchFamily="2" charset="-78"/>
                <a:cs typeface="Alexandria Medium" pitchFamily="2" charset="-78"/>
              </a:rPr>
              <a:t> </a:t>
            </a:r>
            <a:r>
              <a:rPr lang="en-US" sz="2000" dirty="0" err="1">
                <a:latin typeface="Alexandria Medium" pitchFamily="2" charset="-78"/>
                <a:cs typeface="Alexandria Medium" pitchFamily="2" charset="-78"/>
              </a:rPr>
              <a:t>Researchgate</a:t>
            </a:r>
            <a:r>
              <a:rPr lang="en-US" sz="2000" dirty="0">
                <a:latin typeface="Alexandria Medium" pitchFamily="2" charset="-78"/>
                <a:cs typeface="Alexandria Medium" pitchFamily="2" charset="-78"/>
              </a:rPr>
              <a:t> ,  academia</a:t>
            </a:r>
            <a:r>
              <a:rPr lang="ar-BH" sz="2000" dirty="0">
                <a:latin typeface="Alexandria Medium" pitchFamily="2" charset="-78"/>
                <a:cs typeface="Alexandria Medium" pitchFamily="2" charset="-78"/>
              </a:rPr>
              <a:t>  لمشاركة الاهتمامات البحثية </a:t>
            </a:r>
            <a:r>
              <a:rPr lang="ar-EG" sz="2000" dirty="0">
                <a:latin typeface="Alexandria Medium" pitchFamily="2" charset="-78"/>
                <a:cs typeface="Alexandria Medium" pitchFamily="2" charset="-78"/>
              </a:rPr>
              <a:t>ولأصحاب المهن الاكاديمية.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 </a:t>
            </a:r>
            <a:r>
              <a:rPr lang="en-US" sz="2000" dirty="0" err="1">
                <a:latin typeface="Alexandria Medium" pitchFamily="2" charset="-78"/>
                <a:cs typeface="Alexandria Medium" pitchFamily="2" charset="-78"/>
              </a:rPr>
              <a:t>linkedin</a:t>
            </a:r>
            <a:r>
              <a:rPr lang="ar-EG" sz="2000" dirty="0">
                <a:latin typeface="Alexandria Medium" pitchFamily="2" charset="-78"/>
                <a:cs typeface="Alexandria Medium" pitchFamily="2" charset="-78"/>
              </a:rPr>
              <a:t> منصة اجتماعية مهنية تستخدم بشكل واسع في العالم العملي. توفر المنصة فرصًا لبناء وتوسيع الشبكات المهنية وتواصل الأعمال. يمكن استخدام لينكد إن للبحث عن وظائف، وتوظيف الموظفين، والتواصل مع الزملاء والعملاء المحتملين، وبناء سمعة مهنية.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يعتبر لينكد إن أداة قوية للتسويق الشخصي وبناء العلامة التجارية الشخصية. يمكن للأفراد والشركات نشر المحتوى ذي الصلة والمفيد لجذب الاهتمام وتعزيز الثقة والمصداقية.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يوفر لينكد إن أيضًا إمكانية البحث عن الوظائف وإنشاء شبكة اتصالات مهنية قوية. يمكن للشركات الاستفادة من لينكد إن لنشر فرص العمل والتواصل مع المرشحين المحتملين وتحسين عمليات التوظيف.</a:t>
            </a:r>
          </a:p>
          <a:p>
            <a:pPr marL="0" indent="0" algn="just" rtl="1">
              <a:lnSpc>
                <a:spcPct val="150000"/>
              </a:lnSpc>
              <a:spcBef>
                <a:spcPts val="0"/>
              </a:spcBef>
              <a:spcAft>
                <a:spcPts val="1000"/>
              </a:spcAft>
              <a:buNone/>
            </a:pPr>
            <a:r>
              <a:rPr lang="ar-EG" sz="2600" dirty="0">
                <a:solidFill>
                  <a:srgbClr val="00AEEF"/>
                </a:solidFill>
                <a:latin typeface="Alexandria Medium" pitchFamily="2" charset="-78"/>
                <a:cs typeface="Alexandria Medium" pitchFamily="2" charset="-78"/>
              </a:rPr>
              <a:t>مزايا استخدام الشبكات المهنية في تسويق المحتوى الرقمي: </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إنتاج محتوى مهني متخصص مفيد لأرباب المهنة.</a:t>
            </a:r>
          </a:p>
          <a:p>
            <a:pPr marL="0" indent="0" algn="just" rtl="1">
              <a:lnSpc>
                <a:spcPct val="150000"/>
              </a:lnSpc>
              <a:spcBef>
                <a:spcPts val="0"/>
              </a:spcBef>
              <a:spcAft>
                <a:spcPts val="1000"/>
              </a:spcAft>
              <a:buNone/>
            </a:pPr>
            <a:r>
              <a:rPr lang="ar-EG" sz="2000" dirty="0">
                <a:latin typeface="Alexandria Medium" pitchFamily="2" charset="-78"/>
                <a:cs typeface="Alexandria Medium" pitchFamily="2" charset="-78"/>
              </a:rPr>
              <a:t>تسويق المحتوى الخاص بالكفاءات داخل الشركة.</a:t>
            </a:r>
          </a:p>
          <a:p>
            <a:pPr marL="0" indent="0" algn="just" rtl="1">
              <a:lnSpc>
                <a:spcPct val="150000"/>
              </a:lnSpc>
              <a:spcBef>
                <a:spcPts val="0"/>
              </a:spcBef>
              <a:spcAft>
                <a:spcPts val="1000"/>
              </a:spcAft>
              <a:buNone/>
            </a:pPr>
            <a:endParaRPr lang="ar-BH" sz="1800" dirty="0">
              <a:latin typeface="Alexandria Medium" pitchFamily="2" charset="-78"/>
              <a:ea typeface="Calibri" panose="020F0502020204030204" pitchFamily="34" charset="0"/>
              <a:cs typeface="Alexandria Medium" pitchFamily="2" charset="-78"/>
            </a:endParaRPr>
          </a:p>
        </p:txBody>
      </p:sp>
      <p:pic>
        <p:nvPicPr>
          <p:cNvPr id="6" name="Picture 5" descr="A group of blue people&#10;&#10;Description automatically generated">
            <a:extLst>
              <a:ext uri="{FF2B5EF4-FFF2-40B4-BE49-F238E27FC236}">
                <a16:creationId xmlns:a16="http://schemas.microsoft.com/office/drawing/2014/main" id="{13B98AAF-BCE5-CB01-EAFE-78277FBE30F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2227673"/>
            <a:ext cx="2864590" cy="28645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EF071B6D-4548-4FB5-94E2-E7F377008EA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763402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D6143-F77D-44AC-AEB0-33042183338B}"/>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14- مواقع التواصل الاجتماعي</a:t>
            </a:r>
            <a:endParaRPr lang="en-US" sz="28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CC296A55-9179-427B-8E9F-514EC1F90EEB}"/>
              </a:ext>
            </a:extLst>
          </p:cNvPr>
          <p:cNvSpPr>
            <a:spLocks noGrp="1"/>
          </p:cNvSpPr>
          <p:nvPr>
            <p:ph idx="1"/>
          </p:nvPr>
        </p:nvSpPr>
        <p:spPr>
          <a:xfrm>
            <a:off x="630621" y="1513490"/>
            <a:ext cx="10723179" cy="5108027"/>
          </a:xfrm>
        </p:spPr>
        <p:txBody>
          <a:bodyPr>
            <a:normAutofit fontScale="92500" lnSpcReduction="20000"/>
          </a:bodyPr>
          <a:lstStyle/>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تساعد هذه المواقع على التواصل والتفاعل بين الأعضاء بعضهم بعض من خلال (المراسلة الفورية، الفيديو ، الدردشة ، تبادل الملفات، مجموعات النقاش والمجتمعات.</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والشبكات الاجتماعية هي مواقع فعالة جدًا في تسهيل الحياة الاجتماعية بين مجموعة من المعارف والأصدقاء ، كما تمكن الاصدقاء القدامى من الاتصال بعضهم البعض وبعد طول سنوات وتمكنهم أيضا من التواصل المرئي والصوتي وتبادل الصور وغيرها من الإمكانات التي توطد العلاقة الإجتماعية بينهم.</a:t>
            </a:r>
          </a:p>
          <a:p>
            <a:pPr marL="0" algn="just" rtl="1">
              <a:lnSpc>
                <a:spcPct val="150000"/>
              </a:lnSpc>
              <a:spcBef>
                <a:spcPts val="0"/>
              </a:spcBef>
              <a:spcAft>
                <a:spcPts val="1000"/>
              </a:spcAft>
            </a:pPr>
            <a:r>
              <a:rPr lang="ar-EG" sz="1600" b="1" dirty="0">
                <a:latin typeface="Alexandria Medium" pitchFamily="2" charset="-78"/>
                <a:ea typeface="Calibri" panose="020F0502020204030204" pitchFamily="34" charset="0"/>
                <a:cs typeface="Alexandria Medium" pitchFamily="2" charset="-78"/>
              </a:rPr>
              <a:t>وهي تتيح للأفراد التواصل في مجتمع افتراضي وتكوين علاقات ورأس مال إجتماعى يتبادلون فيه الاهتمامات المشتركة والآراء المختلفة، ويقومون من خلال هذه المواقع بنشر عدد من الموضوعات والصور والفيديوهات وغيرها من الأنشطة .</a:t>
            </a:r>
            <a:endParaRPr lang="en-US" sz="1600" dirty="0">
              <a:latin typeface="Alexandria Medium" pitchFamily="2" charset="-78"/>
              <a:ea typeface="Calibri" panose="020F0502020204030204" pitchFamily="34" charset="0"/>
              <a:cs typeface="Alexandria Medium" pitchFamily="2" charset="-78"/>
            </a:endParaRPr>
          </a:p>
          <a:p>
            <a:pPr marL="0" algn="just" rtl="1">
              <a:lnSpc>
                <a:spcPct val="150000"/>
              </a:lnSpc>
              <a:spcBef>
                <a:spcPts val="0"/>
              </a:spcBef>
              <a:spcAft>
                <a:spcPts val="1000"/>
              </a:spcAft>
            </a:pPr>
            <a:r>
              <a:rPr lang="ar-EG" sz="1600" dirty="0">
                <a:latin typeface="Alexandria Medium" pitchFamily="2" charset="-78"/>
                <a:ea typeface="Calibri" panose="020F0502020204030204" pitchFamily="34" charset="0"/>
                <a:cs typeface="Alexandria Medium" pitchFamily="2" charset="-78"/>
              </a:rPr>
              <a:t>أشهرها : الفيس بوك ، ماى سبيس ، </a:t>
            </a:r>
            <a:r>
              <a:rPr lang="en-US" sz="1600" dirty="0">
                <a:latin typeface="Alexandria Medium" pitchFamily="2" charset="-78"/>
                <a:ea typeface="Calibri" panose="020F0502020204030204" pitchFamily="34" charset="0"/>
                <a:cs typeface="Alexandria Medium" pitchFamily="2" charset="-78"/>
              </a:rPr>
              <a:t>Hi5, LinkedIn,, Ning, Orkut, Plaxo, Tagged</a:t>
            </a:r>
            <a:endParaRPr lang="ar-EG" sz="1600" dirty="0">
              <a:latin typeface="Alexandria Medium" pitchFamily="2" charset="-78"/>
              <a:ea typeface="Calibri" panose="020F0502020204030204" pitchFamily="34" charset="0"/>
              <a:cs typeface="Alexandria Medium" pitchFamily="2" charset="-78"/>
            </a:endParaRPr>
          </a:p>
          <a:p>
            <a:pPr marL="0" indent="0" algn="just" rtl="1">
              <a:lnSpc>
                <a:spcPct val="150000"/>
              </a:lnSpc>
              <a:spcBef>
                <a:spcPts val="0"/>
              </a:spcBef>
              <a:spcAft>
                <a:spcPts val="1000"/>
              </a:spcAft>
              <a:buNone/>
            </a:pPr>
            <a:r>
              <a:rPr lang="ar-EG" sz="2100" b="1" dirty="0">
                <a:solidFill>
                  <a:srgbClr val="00AEEF"/>
                </a:solidFill>
                <a:latin typeface="Alexandria Medium" pitchFamily="2" charset="-78"/>
                <a:ea typeface="Calibri" panose="020F0502020204030204" pitchFamily="34" charset="0"/>
                <a:cs typeface="Alexandria Medium" pitchFamily="2" charset="-78"/>
              </a:rPr>
              <a:t>مزايا هذه المواقع في تسويق المحتوى الرقمي:</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الاستفادة من كل الوسائط المتعددة التي توفرها في إنتاج المحتوى.</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تعتبر إحالات تسويقية للموقع الرسمي للشركة.</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إنتاج المحتوى الموضوعي المحدث </a:t>
            </a:r>
            <a:r>
              <a:rPr lang="ar-EG" sz="1600" dirty="0" err="1">
                <a:latin typeface="Alexandria Medium" pitchFamily="2" charset="-78"/>
                <a:ea typeface="Calibri" panose="020F0502020204030204" pitchFamily="34" charset="0"/>
                <a:cs typeface="Alexandria Medium" pitchFamily="2" charset="-78"/>
              </a:rPr>
              <a:t>بإستمرار</a:t>
            </a:r>
            <a:r>
              <a:rPr lang="ar-EG" sz="1600" dirty="0">
                <a:latin typeface="Alexandria Medium" pitchFamily="2" charset="-78"/>
                <a:ea typeface="Calibri" panose="020F0502020204030204" pitchFamily="34" charset="0"/>
                <a:cs typeface="Alexandria Medium" pitchFamily="2" charset="-78"/>
              </a:rPr>
              <a:t>.</a:t>
            </a:r>
          </a:p>
          <a:p>
            <a:pPr algn="just" rtl="1">
              <a:lnSpc>
                <a:spcPct val="150000"/>
              </a:lnSpc>
              <a:spcBef>
                <a:spcPts val="0"/>
              </a:spcBef>
              <a:spcAft>
                <a:spcPts val="1000"/>
              </a:spcAft>
              <a:buFontTx/>
              <a:buChar char="-"/>
            </a:pPr>
            <a:r>
              <a:rPr lang="ar-EG" sz="1600" dirty="0">
                <a:latin typeface="Alexandria Medium" pitchFamily="2" charset="-78"/>
                <a:ea typeface="Calibri" panose="020F0502020204030204" pitchFamily="34" charset="0"/>
                <a:cs typeface="Alexandria Medium" pitchFamily="2" charset="-78"/>
              </a:rPr>
              <a:t>التفاعل مع الجمهور.</a:t>
            </a:r>
          </a:p>
        </p:txBody>
      </p:sp>
      <p:pic>
        <p:nvPicPr>
          <p:cNvPr id="5" name="Picture 4" descr="A blue circle with a white letter f in it&#10;&#10;Description automatically generated">
            <a:extLst>
              <a:ext uri="{FF2B5EF4-FFF2-40B4-BE49-F238E27FC236}">
                <a16:creationId xmlns:a16="http://schemas.microsoft.com/office/drawing/2014/main" id="{076167B6-5B62-D7DC-A5A8-284D8333B6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200" y="4050506"/>
            <a:ext cx="2362200" cy="2362200"/>
          </a:xfrm>
          <a:prstGeom prst="rect">
            <a:avLst/>
          </a:prstGeom>
        </p:spPr>
      </p:pic>
      <p:pic>
        <p:nvPicPr>
          <p:cNvPr id="3" name="Graphic 21">
            <a:extLst>
              <a:ext uri="{FF2B5EF4-FFF2-40B4-BE49-F238E27FC236}">
                <a16:creationId xmlns:a16="http://schemas.microsoft.com/office/drawing/2014/main" id="{F3471F05-CA70-7268-6705-B6289436C6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18604313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3D3D34-3E4A-F45C-7AFE-362E4B7B57E1}"/>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15- مواقع التجارة الالكترونية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A2237B0F-DC09-2213-4679-BAAE7AEB2F77}"/>
              </a:ext>
            </a:extLst>
          </p:cNvPr>
          <p:cNvSpPr>
            <a:spLocks noGrp="1"/>
          </p:cNvSpPr>
          <p:nvPr>
            <p:ph idx="1"/>
          </p:nvPr>
        </p:nvSpPr>
        <p:spPr>
          <a:xfrm>
            <a:off x="4556234" y="1825625"/>
            <a:ext cx="7141780" cy="4351338"/>
          </a:xfrm>
        </p:spPr>
        <p:txBody>
          <a:bodyPr>
            <a:normAutofit/>
          </a:bodyPr>
          <a:lstStyle/>
          <a:p>
            <a:pPr marL="0" indent="0" algn="r" rtl="1">
              <a:lnSpc>
                <a:spcPct val="150000"/>
              </a:lnSpc>
              <a:buNone/>
            </a:pPr>
            <a:r>
              <a:rPr lang="ar-EG" sz="1600" dirty="0">
                <a:latin typeface="Alexandria Medium" pitchFamily="2" charset="-78"/>
                <a:cs typeface="Alexandria Medium" pitchFamily="2" charset="-78"/>
              </a:rPr>
              <a:t>مواقع التجارة الإلكترونية هي منصات عبر الإنترنت تسمح للأفراد والشركات ببيع وشراء المنتجات والخدمات عبر الإنترنت. تعتبر هذه المنصات بديلاً رقميًا للمتاجر التقليدية وتوفر تجربة تسوق مريحة ومرنة للمستهلكين. مثل أمازون، </a:t>
            </a:r>
            <a:r>
              <a:rPr lang="en-US" sz="1600" dirty="0">
                <a:latin typeface="Alexandria Medium" pitchFamily="2" charset="-78"/>
                <a:cs typeface="Alexandria Medium" pitchFamily="2" charset="-78"/>
              </a:rPr>
              <a:t>E bay</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 AliExpress</a:t>
            </a:r>
            <a:r>
              <a:rPr lang="ar-EG" sz="1600" dirty="0">
                <a:latin typeface="Alexandria Medium" pitchFamily="2" charset="-78"/>
                <a:cs typeface="Alexandria Medium" pitchFamily="2" charset="-78"/>
              </a:rPr>
              <a:t>، على بابا ، </a:t>
            </a:r>
            <a:r>
              <a:rPr lang="ar-EG" sz="1600" dirty="0" err="1">
                <a:latin typeface="Alexandria Medium" pitchFamily="2" charset="-78"/>
                <a:cs typeface="Alexandria Medium" pitchFamily="2" charset="-78"/>
              </a:rPr>
              <a:t>جوميا</a:t>
            </a:r>
            <a:r>
              <a:rPr lang="ar-EG" sz="1600" dirty="0">
                <a:latin typeface="Alexandria Medium" pitchFamily="2" charset="-78"/>
                <a:cs typeface="Alexandria Medium" pitchFamily="2" charset="-78"/>
              </a:rPr>
              <a:t>، تطبيق شي إن .... وغيرها.</a:t>
            </a:r>
          </a:p>
          <a:p>
            <a:pPr marL="0" indent="0" algn="r" rtl="1">
              <a:lnSpc>
                <a:spcPct val="150000"/>
              </a:lnSpc>
              <a:buNone/>
            </a:pPr>
            <a:r>
              <a:rPr lang="ar-EG" sz="1800" dirty="0">
                <a:solidFill>
                  <a:srgbClr val="00AEEF"/>
                </a:solidFill>
                <a:latin typeface="Alexandria Medium" pitchFamily="2" charset="-78"/>
                <a:cs typeface="Alexandria Medium" pitchFamily="2" charset="-78"/>
              </a:rPr>
              <a:t>مزايا توظيف مواقع التجارة الالكترونية في تسويق المحتوى الرقمي:</a:t>
            </a:r>
          </a:p>
          <a:p>
            <a:pPr algn="r" rtl="1">
              <a:lnSpc>
                <a:spcPct val="150000"/>
              </a:lnSpc>
            </a:pPr>
            <a:r>
              <a:rPr lang="ar-EG" sz="1600" dirty="0">
                <a:latin typeface="Alexandria Medium" pitchFamily="2" charset="-78"/>
                <a:cs typeface="Alexandria Medium" pitchFamily="2" charset="-78"/>
              </a:rPr>
              <a:t>تتيح هذه المواقع مساحات للإعلانات التحريرية </a:t>
            </a:r>
            <a:r>
              <a:rPr lang="en-US" sz="1600" dirty="0">
                <a:latin typeface="Alexandria Medium" pitchFamily="2" charset="-78"/>
                <a:cs typeface="Alexandria Medium" pitchFamily="2" charset="-78"/>
              </a:rPr>
              <a:t> Advertorial </a:t>
            </a:r>
            <a:r>
              <a:rPr lang="ar-EG" sz="1600" dirty="0">
                <a:latin typeface="Alexandria Medium" pitchFamily="2" charset="-78"/>
                <a:cs typeface="Alexandria Medium" pitchFamily="2" charset="-78"/>
              </a:rPr>
              <a:t>والتي يمكن الاستفادة منها</a:t>
            </a:r>
            <a:r>
              <a:rPr lang="en-US" sz="1600" dirty="0">
                <a:latin typeface="Alexandria Medium" pitchFamily="2" charset="-78"/>
                <a:cs typeface="Alexandria Medium" pitchFamily="2" charset="-78"/>
              </a:rPr>
              <a:t> </a:t>
            </a:r>
            <a:r>
              <a:rPr lang="ar-EG" sz="1600" dirty="0">
                <a:latin typeface="Alexandria Medium" pitchFamily="2" charset="-78"/>
                <a:cs typeface="Alexandria Medium" pitchFamily="2" charset="-78"/>
              </a:rPr>
              <a:t> كمحتوى تسويقي لمختلف العلامات التجارية.</a:t>
            </a:r>
          </a:p>
          <a:p>
            <a:pPr algn="r" rtl="1">
              <a:lnSpc>
                <a:spcPct val="150000"/>
              </a:lnSpc>
            </a:pPr>
            <a:r>
              <a:rPr lang="ar-EG" sz="1600" dirty="0">
                <a:latin typeface="Alexandria Medium" pitchFamily="2" charset="-78"/>
                <a:cs typeface="Alexandria Medium" pitchFamily="2" charset="-78"/>
              </a:rPr>
              <a:t>بالإضافة من الاستفادة من التعليقات </a:t>
            </a:r>
            <a:r>
              <a:rPr lang="ar-EG" sz="1600" dirty="0" err="1">
                <a:latin typeface="Alexandria Medium" pitchFamily="2" charset="-78"/>
                <a:cs typeface="Alexandria Medium" pitchFamily="2" charset="-78"/>
              </a:rPr>
              <a:t>الاجابية</a:t>
            </a:r>
            <a:r>
              <a:rPr lang="ar-EG" sz="1600" dirty="0">
                <a:latin typeface="Alexandria Medium" pitchFamily="2" charset="-78"/>
                <a:cs typeface="Alexandria Medium" pitchFamily="2" charset="-78"/>
              </a:rPr>
              <a:t> للمستهلكين عن منتجات الشركة. </a:t>
            </a:r>
            <a:endParaRPr lang="en-US" sz="1600" dirty="0">
              <a:latin typeface="Alexandria Medium" pitchFamily="2" charset="-78"/>
              <a:cs typeface="Alexandria Medium" pitchFamily="2" charset="-78"/>
            </a:endParaRPr>
          </a:p>
        </p:txBody>
      </p:sp>
      <p:pic>
        <p:nvPicPr>
          <p:cNvPr id="5" name="Picture 4" descr="A hand holding a phone with a computer and a store&#10;&#10;Description automatically generated">
            <a:extLst>
              <a:ext uri="{FF2B5EF4-FFF2-40B4-BE49-F238E27FC236}">
                <a16:creationId xmlns:a16="http://schemas.microsoft.com/office/drawing/2014/main" id="{E6EF27C7-8E03-9ECF-4555-8C03BD6CA06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717" y="2368206"/>
            <a:ext cx="4335517" cy="24402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8B62FDAA-F0A5-568C-755E-269D5D27B6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9749418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a:latin typeface="Alexandria" pitchFamily="2" charset="-78"/>
                <a:cs typeface="Alexandria" pitchFamily="2" charset="-78"/>
              </a:rPr>
              <a:t>قوالب تسويق المحتوى الرقمي</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2469443"/>
            <a:ext cx="10515600" cy="4351338"/>
          </a:xfrm>
        </p:spPr>
        <p:txBody>
          <a:bodyPr>
            <a:normAutofit/>
          </a:bodyPr>
          <a:lstStyle/>
          <a:p>
            <a:pPr algn="r" rtl="1"/>
            <a:r>
              <a:rPr lang="ar-EG" sz="1800" dirty="0" err="1">
                <a:latin typeface="Alexandria Medium" pitchFamily="2" charset="-78"/>
                <a:cs typeface="Alexandria Medium" pitchFamily="2" charset="-78"/>
              </a:rPr>
              <a:t>الهاشتاج</a:t>
            </a:r>
            <a:endParaRPr lang="ar-EG"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النصوص</a:t>
            </a:r>
          </a:p>
          <a:p>
            <a:pPr algn="r" rtl="1"/>
            <a:r>
              <a:rPr lang="ar-EG" sz="1800" dirty="0">
                <a:latin typeface="Alexandria Medium" pitchFamily="2" charset="-78"/>
                <a:cs typeface="Alexandria Medium" pitchFamily="2" charset="-78"/>
              </a:rPr>
              <a:t>الصور </a:t>
            </a:r>
          </a:p>
          <a:p>
            <a:pPr algn="r" rtl="1"/>
            <a:r>
              <a:rPr lang="ar-EG" sz="1800" dirty="0">
                <a:latin typeface="Alexandria Medium" pitchFamily="2" charset="-78"/>
                <a:cs typeface="Alexandria Medium" pitchFamily="2" charset="-78"/>
              </a:rPr>
              <a:t>الفيديوهات</a:t>
            </a:r>
          </a:p>
          <a:p>
            <a:pPr algn="r" rtl="1"/>
            <a:r>
              <a:rPr lang="ar-EG" sz="1800" dirty="0">
                <a:latin typeface="Alexandria Medium" pitchFamily="2" charset="-78"/>
                <a:cs typeface="Alexandria Medium" pitchFamily="2" charset="-78"/>
              </a:rPr>
              <a:t>الرسوم المتحركة</a:t>
            </a:r>
            <a:r>
              <a:rPr lang="en-US" sz="1800" dirty="0">
                <a:latin typeface="Alexandria Medium" pitchFamily="2" charset="-78"/>
                <a:cs typeface="Alexandria Medium" pitchFamily="2" charset="-78"/>
              </a:rPr>
              <a:t> Animation </a:t>
            </a:r>
            <a:r>
              <a:rPr lang="ar-EG" sz="1800" dirty="0">
                <a:latin typeface="Alexandria Medium" pitchFamily="2" charset="-78"/>
                <a:cs typeface="Alexandria Medium" pitchFamily="2" charset="-78"/>
              </a:rPr>
              <a:t> </a:t>
            </a:r>
          </a:p>
          <a:p>
            <a:pPr algn="r" rtl="1"/>
            <a:r>
              <a:rPr lang="ar-EG" sz="1800" dirty="0" err="1">
                <a:latin typeface="Alexandria Medium" pitchFamily="2" charset="-78"/>
                <a:cs typeface="Alexandria Medium" pitchFamily="2" charset="-78"/>
              </a:rPr>
              <a:t>الإنفوجرافيك</a:t>
            </a:r>
            <a:endParaRPr lang="en-US" sz="1800" dirty="0">
              <a:latin typeface="Alexandria Medium" pitchFamily="2" charset="-78"/>
              <a:cs typeface="Alexandria Medium" pitchFamily="2" charset="-78"/>
            </a:endParaRPr>
          </a:p>
          <a:p>
            <a:pPr algn="r" rtl="1"/>
            <a:r>
              <a:rPr lang="ar-EG" sz="1800" dirty="0">
                <a:latin typeface="Alexandria Medium" pitchFamily="2" charset="-78"/>
                <a:cs typeface="Alexandria Medium" pitchFamily="2" charset="-78"/>
              </a:rPr>
              <a:t>الرسائل البريدية الالكترونية</a:t>
            </a:r>
          </a:p>
          <a:p>
            <a:pPr algn="r" rtl="1"/>
            <a:r>
              <a:rPr lang="ar-EG" sz="1800" dirty="0" err="1">
                <a:latin typeface="Alexandria Medium" pitchFamily="2" charset="-78"/>
                <a:cs typeface="Alexandria Medium" pitchFamily="2" charset="-78"/>
              </a:rPr>
              <a:t>البودكاست</a:t>
            </a:r>
            <a:endParaRPr lang="ar-EG" sz="1800" dirty="0">
              <a:latin typeface="Alexandria Medium" pitchFamily="2" charset="-78"/>
              <a:cs typeface="Alexandria Medium" pitchFamily="2" charset="-78"/>
            </a:endParaRPr>
          </a:p>
          <a:p>
            <a:pPr algn="r" rtl="1"/>
            <a:r>
              <a:rPr lang="ar-EG" sz="1800" dirty="0" err="1">
                <a:latin typeface="Alexandria Medium" pitchFamily="2" charset="-78"/>
                <a:cs typeface="Alexandria Medium" pitchFamily="2" charset="-78"/>
              </a:rPr>
              <a:t>الميمز</a:t>
            </a:r>
            <a:endParaRPr lang="ar-EG" sz="1800" dirty="0">
              <a:latin typeface="Alexandria Medium" pitchFamily="2" charset="-78"/>
              <a:cs typeface="Alexandria Medium" pitchFamily="2" charset="-78"/>
            </a:endParaRPr>
          </a:p>
          <a:p>
            <a:pPr marL="0" indent="0" algn="r" rtl="1">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descr="A circle of black and white icons&#10;&#10;Description automatically generated">
            <a:extLst>
              <a:ext uri="{FF2B5EF4-FFF2-40B4-BE49-F238E27FC236}">
                <a16:creationId xmlns:a16="http://schemas.microsoft.com/office/drawing/2014/main" id="{FFB231CC-DFD5-7D8C-01D3-3A34612132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90" y="1690688"/>
            <a:ext cx="7627883" cy="435133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3523510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err="1">
                <a:latin typeface="Alexandria" pitchFamily="2" charset="-78"/>
                <a:cs typeface="Alexandria" pitchFamily="2" charset="-78"/>
              </a:rPr>
              <a:t>الهاشتاج</a:t>
            </a:r>
            <a:r>
              <a:rPr lang="ar-EG" sz="2800" b="1" dirty="0">
                <a:latin typeface="Alexandria" pitchFamily="2" charset="-78"/>
                <a:cs typeface="Alexandria" pitchFamily="2" charset="-78"/>
              </a:rPr>
              <a:t> (الوسوم)</a:t>
            </a:r>
            <a:endParaRPr lang="en-US" sz="2800" b="1" dirty="0">
              <a:latin typeface="Alexandria" pitchFamily="2" charset="-78"/>
              <a:cs typeface="Alexandria" pitchFamily="2" charset="-78"/>
            </a:endParaRPr>
          </a:p>
        </p:txBody>
      </p:sp>
      <p:pic>
        <p:nvPicPr>
          <p:cNvPr id="6" name="Content Placeholder 5" descr="A group of people sitting on a hashtag sign&#10;&#10;Description automatically generated">
            <a:extLst>
              <a:ext uri="{FF2B5EF4-FFF2-40B4-BE49-F238E27FC236}">
                <a16:creationId xmlns:a16="http://schemas.microsoft.com/office/drawing/2014/main" id="{19B0A0C4-D0A5-A723-AD54-D2D1FEA97A02}"/>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80761" y="2679784"/>
            <a:ext cx="3692147" cy="19934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Content Placeholder 2">
            <a:extLst>
              <a:ext uri="{FF2B5EF4-FFF2-40B4-BE49-F238E27FC236}">
                <a16:creationId xmlns:a16="http://schemas.microsoft.com/office/drawing/2014/main" id="{A05E40A0-0F9E-B4C3-DAA2-9B93CCED72A6}"/>
              </a:ext>
            </a:extLst>
          </p:cNvPr>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endParaRPr lang="ar-EG" sz="1800" dirty="0">
              <a:latin typeface="Alexandria Medium" pitchFamily="2" charset="-78"/>
              <a:cs typeface="Alexandria Medium" pitchFamily="2" charset="-78"/>
            </a:endParaRPr>
          </a:p>
          <a:p>
            <a:pPr algn="r" rtl="1"/>
            <a:endParaRPr lang="ar-EG" sz="1800" dirty="0">
              <a:latin typeface="Alexandria Medium" pitchFamily="2" charset="-78"/>
              <a:cs typeface="Alexandria Medium" pitchFamily="2" charset="-78"/>
            </a:endParaRPr>
          </a:p>
          <a:p>
            <a:pPr algn="r" rtl="1"/>
            <a:endParaRPr lang="en-US" sz="1800" dirty="0">
              <a:latin typeface="Alexandria Medium" pitchFamily="2" charset="-78"/>
              <a:cs typeface="Alexandria Medium" pitchFamily="2" charset="-78"/>
            </a:endParaRPr>
          </a:p>
        </p:txBody>
      </p:sp>
      <p:sp>
        <p:nvSpPr>
          <p:cNvPr id="8" name="TextBox 7">
            <a:extLst>
              <a:ext uri="{FF2B5EF4-FFF2-40B4-BE49-F238E27FC236}">
                <a16:creationId xmlns:a16="http://schemas.microsoft.com/office/drawing/2014/main" id="{39370CAA-9F5F-BE4C-7496-6DAF936B8D1B}"/>
              </a:ext>
            </a:extLst>
          </p:cNvPr>
          <p:cNvSpPr txBox="1"/>
          <p:nvPr/>
        </p:nvSpPr>
        <p:spPr>
          <a:xfrm>
            <a:off x="3657600" y="1501502"/>
            <a:ext cx="8276897" cy="5221301"/>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(الكلمات المسبوقة برمز العلامة #) في إطار استراتيجية التسويق الرقمي يتم استخدام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لزيادة رؤية وتفاعل المستخدمين مع المحتوى المرتبط بالعلامة التجارية أو المنتج، ويفضل الا يزيد عن 5 كلمات.</a:t>
            </a:r>
          </a:p>
          <a:p>
            <a:pPr algn="r" rtl="1">
              <a:lnSpc>
                <a:spcPct val="150000"/>
              </a:lnSpc>
            </a:pPr>
            <a:r>
              <a:rPr lang="ar-EG" sz="1600" dirty="0">
                <a:latin typeface="Alexandria Medium" pitchFamily="2" charset="-78"/>
                <a:cs typeface="Alexandria Medium" pitchFamily="2" charset="-78"/>
              </a:rPr>
              <a:t>فيما يلي بعض الاستخدامات الشائعة </a:t>
            </a:r>
            <a:r>
              <a:rPr lang="ar-EG" sz="1600" dirty="0" err="1">
                <a:latin typeface="Alexandria Medium" pitchFamily="2" charset="-78"/>
                <a:cs typeface="Alexandria Medium" pitchFamily="2" charset="-78"/>
              </a:rPr>
              <a:t>للهاشتاجات</a:t>
            </a:r>
            <a:r>
              <a:rPr lang="ar-EG" sz="1600" dirty="0">
                <a:latin typeface="Alexandria Medium" pitchFamily="2" charset="-78"/>
                <a:cs typeface="Alexandria Medium" pitchFamily="2" charset="-78"/>
              </a:rPr>
              <a:t> التسويقية:</a:t>
            </a:r>
          </a:p>
          <a:p>
            <a:pPr algn="r" rtl="1">
              <a:lnSpc>
                <a:spcPct val="150000"/>
              </a:lnSpc>
            </a:pPr>
            <a:r>
              <a:rPr lang="ar-EG" sz="1600" dirty="0">
                <a:latin typeface="Alexandria Medium" pitchFamily="2" charset="-78"/>
                <a:cs typeface="Alexandria Medium" pitchFamily="2" charset="-78"/>
              </a:rPr>
              <a:t>1. زيادة الوعي بالعلامة التجارية.</a:t>
            </a:r>
          </a:p>
          <a:p>
            <a:pPr algn="r" rtl="1">
              <a:lnSpc>
                <a:spcPct val="150000"/>
              </a:lnSpc>
            </a:pPr>
            <a:r>
              <a:rPr lang="ar-EG" sz="1600" dirty="0">
                <a:latin typeface="Alexandria Medium" pitchFamily="2" charset="-78"/>
                <a:cs typeface="Alexandria Medium" pitchFamily="2" charset="-78"/>
              </a:rPr>
              <a:t>2. الترويج لمنتجات محددة .</a:t>
            </a:r>
          </a:p>
          <a:p>
            <a:pPr algn="r" rtl="1">
              <a:lnSpc>
                <a:spcPct val="150000"/>
              </a:lnSpc>
            </a:pPr>
            <a:r>
              <a:rPr lang="ar-EG" sz="1600" dirty="0">
                <a:latin typeface="Alexandria Medium" pitchFamily="2" charset="-78"/>
                <a:cs typeface="Alexandria Medium" pitchFamily="2" charset="-78"/>
              </a:rPr>
              <a:t>3. المشاركة في الحملات التسويقية: سبيل المثال، #صيف_مذهل أو #عروض_العودة_إلى_المدارس.</a:t>
            </a:r>
          </a:p>
          <a:p>
            <a:pPr algn="r" rtl="1">
              <a:lnSpc>
                <a:spcPct val="150000"/>
              </a:lnSpc>
            </a:pPr>
            <a:r>
              <a:rPr lang="ar-EG" sz="1600" dirty="0">
                <a:latin typeface="Alexandria Medium" pitchFamily="2" charset="-78"/>
                <a:cs typeface="Alexandria Medium" pitchFamily="2" charset="-78"/>
              </a:rPr>
              <a:t>4. متابعة الاتجاهات الحالية: #تحدي_دلو_الثلج أو #رمضان_كريم.</a:t>
            </a:r>
          </a:p>
          <a:p>
            <a:pPr algn="r" rtl="1">
              <a:lnSpc>
                <a:spcPct val="150000"/>
              </a:lnSpc>
            </a:pPr>
            <a:r>
              <a:rPr lang="ar-EG" sz="1600" dirty="0">
                <a:latin typeface="Alexandria Medium" pitchFamily="2" charset="-78"/>
                <a:cs typeface="Alexandria Medium" pitchFamily="2" charset="-78"/>
              </a:rPr>
              <a:t>5. الوصول إلى جمهور مستهدف: على سبيل المثال #تكنولوجيا_المستقبل للوصول إلى محبي التكنولوجيا.</a:t>
            </a:r>
          </a:p>
          <a:p>
            <a:pPr algn="just" rtl="1">
              <a:lnSpc>
                <a:spcPct val="150000"/>
              </a:lnSpc>
            </a:pPr>
            <a:r>
              <a:rPr lang="ar-EG" sz="1600" dirty="0">
                <a:latin typeface="Alexandria Medium" pitchFamily="2" charset="-78"/>
                <a:cs typeface="Alexandria Medium" pitchFamily="2" charset="-78"/>
              </a:rPr>
              <a:t>من المهم اختيار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المناسبة والشائعة والتي تتناسب مع العلامة التجارية والمحتوى المراد ترويجه. ويمكن استخدام أدوات البحث والتحليل على منصات التواصل الاجتماعي لتحديد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الشائعة وقياس أداء </a:t>
            </a:r>
            <a:r>
              <a:rPr lang="ar-EG" sz="1600" dirty="0" err="1">
                <a:latin typeface="Alexandria Medium" pitchFamily="2" charset="-78"/>
                <a:cs typeface="Alexandria Medium" pitchFamily="2" charset="-78"/>
              </a:rPr>
              <a:t>الهاشتاجات</a:t>
            </a:r>
            <a:r>
              <a:rPr lang="ar-EG" sz="1600" dirty="0">
                <a:latin typeface="Alexandria Medium" pitchFamily="2" charset="-78"/>
                <a:cs typeface="Alexandria Medium" pitchFamily="2" charset="-78"/>
              </a:rPr>
              <a:t> المستخدمة.</a:t>
            </a: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40753537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838200" y="365125"/>
            <a:ext cx="10515600" cy="1274489"/>
          </a:xfrm>
        </p:spPr>
        <p:txBody>
          <a:bodyPr>
            <a:normAutofit/>
          </a:bodyPr>
          <a:lstStyle/>
          <a:p>
            <a:pPr algn="ctr"/>
            <a:r>
              <a:rPr lang="ar-EG" sz="2800" b="1" dirty="0">
                <a:latin typeface="Alexandria" pitchFamily="2" charset="-78"/>
                <a:cs typeface="Alexandria" pitchFamily="2" charset="-78"/>
              </a:rPr>
              <a:t>النصوص</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82162" y="1639614"/>
            <a:ext cx="11227676" cy="5150849"/>
          </a:xfrm>
        </p:spPr>
        <p:txBody>
          <a:bodyPr>
            <a:normAutofit fontScale="92500" lnSpcReduction="10000"/>
          </a:bodyPr>
          <a:lstStyle/>
          <a:p>
            <a:pPr marL="0" indent="0" algn="r" rtl="1">
              <a:lnSpc>
                <a:spcPct val="150000"/>
              </a:lnSpc>
              <a:buNone/>
            </a:pPr>
            <a:r>
              <a:rPr lang="ar-EG" sz="1600" dirty="0">
                <a:latin typeface="Alexandria Medium" pitchFamily="2" charset="-78"/>
                <a:cs typeface="Alexandria Medium" pitchFamily="2" charset="-78"/>
              </a:rPr>
              <a:t>(التغريدات والمنشورات والمقالات والمدونات والمراجعات) أي نص يمكن إنتاجه أو توظيفه في أي شكل من أشكال الكتابة الرقمية التسويقية، وحدد بعض الباحثون </a:t>
            </a:r>
            <a:r>
              <a:rPr lang="ar-EG" sz="1600" u="sng" dirty="0">
                <a:latin typeface="Alexandria Medium" pitchFamily="2" charset="-78"/>
                <a:cs typeface="Alexandria Medium" pitchFamily="2" charset="-78"/>
              </a:rPr>
              <a:t>10 سمات رئيسية </a:t>
            </a:r>
            <a:r>
              <a:rPr lang="ar-EG" sz="1600" dirty="0">
                <a:latin typeface="Alexandria Medium" pitchFamily="2" charset="-78"/>
                <a:cs typeface="Alexandria Medium" pitchFamily="2" charset="-78"/>
              </a:rPr>
              <a:t>لنصوص المحتوى الرقمي التسويقي وهي:</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 جاذبية: يجب أن يكون المحتوى جاذبًا ومثيرًا للاهتمام للجمهور المستهدف. يمكن تحقيق ذلك عن طريق استخدام عناوين مثيرة ومحتوى مشوق يلفت الانتباه.</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وضوح وسهولة القراءة: يجب أن يكون المحتوى واضحًا وسهل القراءة. استخدم جمل قصيرة وفقرات مرتبة وأسلوب كتابة مباشر لتسهيل فهم الرسالة.</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قيمة مضافة: يجب أن يقدم المحتوى قيمة مضافة للقارئ. يمكن ذلك من خلال تقديم معلومات مفيدة، نصائح عملية، أفكار </a:t>
            </a:r>
            <a:r>
              <a:rPr lang="ar-EG" sz="1600" dirty="0" err="1">
                <a:latin typeface="Alexandria Medium" pitchFamily="2" charset="-78"/>
                <a:cs typeface="Alexandria Medium" pitchFamily="2" charset="-78"/>
              </a:rPr>
              <a:t>إلهامية</a:t>
            </a:r>
            <a:r>
              <a:rPr lang="ar-EG" sz="1600" dirty="0">
                <a:latin typeface="Alexandria Medium" pitchFamily="2" charset="-78"/>
                <a:cs typeface="Alexandria Medium" pitchFamily="2" charset="-78"/>
              </a:rPr>
              <a:t> أو حلول للمشاكل.</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احترام الوقت: يجب أن يكون المحتوى موجزًا وفعالًا في نقل الرسالة المهمة. تجنب الجمل المطولة والتكرارات غير الضرورية واستخدم الكلمات والعبارات بحذر للتعبير عن الأفكار بشكل فعال.</a:t>
            </a:r>
          </a:p>
          <a:p>
            <a:pPr marL="514350" indent="-514350" algn="just" rtl="1">
              <a:lnSpc>
                <a:spcPct val="150000"/>
              </a:lnSpc>
              <a:buFont typeface="+mj-lt"/>
              <a:buAutoNum type="arabicPeriod"/>
            </a:pPr>
            <a:r>
              <a:rPr lang="ar-EG" sz="1600" dirty="0">
                <a:latin typeface="Alexandria Medium" pitchFamily="2" charset="-78"/>
                <a:cs typeface="Alexandria Medium" pitchFamily="2" charset="-78"/>
              </a:rPr>
              <a:t>ملاءمة للمنصة: قم بتكييف المحتوى للمنصة التي سيتم نشرها عليها. احرص على استخدام تنسيق مناسب وتوجيه الرسالة للجمهور المستهدف لكل منصة، سواء كانت موقع التواصل الاجتماعي أو المدونة أو البريد الإلكتروني.</a:t>
            </a:r>
          </a:p>
          <a:p>
            <a:pPr marL="0" indent="0" algn="r" rtl="1">
              <a:buNone/>
            </a:pPr>
            <a:br>
              <a:rPr lang="ar-EG" sz="1200" dirty="0">
                <a:latin typeface="Alexandria Medium" pitchFamily="2" charset="-78"/>
                <a:cs typeface="Alexandria Medium" pitchFamily="2" charset="-78"/>
              </a:rPr>
            </a:br>
            <a:endParaRPr lang="en-US" sz="12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28152227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BD00A-8717-6D92-B1A2-DB106BE7876A}"/>
              </a:ext>
            </a:extLst>
          </p:cNvPr>
          <p:cNvSpPr>
            <a:spLocks noGrp="1"/>
          </p:cNvSpPr>
          <p:nvPr>
            <p:ph type="title"/>
          </p:nvPr>
        </p:nvSpPr>
        <p:spPr/>
        <p:txBody>
          <a:bodyPr/>
          <a:lstStyle/>
          <a:p>
            <a:pPr algn="ctr"/>
            <a:r>
              <a:rPr lang="ar-EG" sz="2800" b="1" dirty="0">
                <a:latin typeface="Alexandria" pitchFamily="2" charset="-78"/>
                <a:cs typeface="Alexandria" pitchFamily="2" charset="-78"/>
              </a:rPr>
              <a:t>النصوص</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6F573AFC-67C4-58C6-0698-C6AFE9E5021C}"/>
              </a:ext>
            </a:extLst>
          </p:cNvPr>
          <p:cNvSpPr>
            <a:spLocks noGrp="1"/>
          </p:cNvSpPr>
          <p:nvPr>
            <p:ph idx="1"/>
          </p:nvPr>
        </p:nvSpPr>
        <p:spPr/>
        <p:txBody>
          <a:bodyPr>
            <a:normAutofit fontScale="85000" lnSpcReduction="10000"/>
          </a:bodyPr>
          <a:lstStyle/>
          <a:p>
            <a:pPr marL="0" indent="0" algn="just" rtl="1">
              <a:lnSpc>
                <a:spcPct val="150000"/>
              </a:lnSpc>
              <a:buNone/>
            </a:pPr>
            <a:r>
              <a:rPr lang="ar-EG" sz="1800" dirty="0">
                <a:latin typeface="Alexandria Medium" pitchFamily="2" charset="-78"/>
                <a:cs typeface="Alexandria Medium" pitchFamily="2" charset="-78"/>
              </a:rPr>
              <a:t>6- استخدام وسائط متعددة: اجعل المحتوى متنوعًا ومشوقًا من خلال استخدام وسائط متعددة مثل الصور والفيديو والرسوم البيانية. هذا يساعد في تعزيز التفاعل والمشاركة مع الجمهور.</a:t>
            </a:r>
          </a:p>
          <a:p>
            <a:pPr marL="0" indent="0" algn="just" rtl="1">
              <a:lnSpc>
                <a:spcPct val="150000"/>
              </a:lnSpc>
              <a:buNone/>
            </a:pPr>
            <a:r>
              <a:rPr lang="ar-EG" sz="1800" dirty="0">
                <a:latin typeface="Alexandria Medium" pitchFamily="2" charset="-78"/>
                <a:cs typeface="Alexandria Medium" pitchFamily="2" charset="-78"/>
              </a:rPr>
              <a:t>7- استخدام الـ </a:t>
            </a:r>
            <a:r>
              <a:rPr lang="en-US" sz="1800" dirty="0">
                <a:latin typeface="Alexandria Medium" pitchFamily="2" charset="-78"/>
                <a:cs typeface="Alexandria Medium" pitchFamily="2" charset="-78"/>
              </a:rPr>
              <a:t>SEO</a:t>
            </a:r>
            <a:r>
              <a:rPr lang="ar-EG" sz="1800" dirty="0">
                <a:latin typeface="Alexandria Medium" pitchFamily="2" charset="-78"/>
                <a:cs typeface="Alexandria Medium" pitchFamily="2" charset="-78"/>
              </a:rPr>
              <a:t>: قم بتحسين المحتوى لمحركات البحث لزيادة رؤية المحتوى وزيادة التفاعل معه. استخدم الكلمات الرئيسية المناسبة والوصف الجيد والعناوين المؤثرة لتحسين مركز المحتوى في نتائج البحث.</a:t>
            </a:r>
          </a:p>
          <a:p>
            <a:pPr marL="0" indent="0" algn="just" rtl="1">
              <a:lnSpc>
                <a:spcPct val="150000"/>
              </a:lnSpc>
              <a:buNone/>
            </a:pPr>
            <a:r>
              <a:rPr lang="ar-EG" sz="1800" dirty="0">
                <a:latin typeface="Alexandria Medium" pitchFamily="2" charset="-78"/>
                <a:cs typeface="Alexandria Medium" pitchFamily="2" charset="-78"/>
              </a:rPr>
              <a:t>8- استخدم القصص: استخدم القصص والحكايات لإيصال رسالتك التسويقية بشكل فعال. تعتبر القصص وسيلة قوية لإثراء المحتوى وجذب الاهتمام وتعزيز تواصل العميل مع العلامة التجارية.</a:t>
            </a:r>
          </a:p>
          <a:p>
            <a:pPr marL="0" indent="0" algn="just" rtl="1">
              <a:lnSpc>
                <a:spcPct val="150000"/>
              </a:lnSpc>
              <a:buNone/>
            </a:pPr>
            <a:r>
              <a:rPr lang="ar-EG" sz="1800" dirty="0">
                <a:latin typeface="Alexandria Medium" pitchFamily="2" charset="-78"/>
                <a:cs typeface="Alexandria Medium" pitchFamily="2" charset="-78"/>
              </a:rPr>
              <a:t>9- اختبار وتحسين: قم بمراقبة أداء المحتوى واستخدم تحليلات الويب والتسويق الرقمي لتقييم فعالية المحتوى وتحسينه. قم بتجربة عناوين مختلفة وأساليب كتابة مختلفة وقياس تفاعل الجمهور لتحديد ما يعمل بشكل أفضل وتحسين الأداء بشكل مستمر.</a:t>
            </a:r>
          </a:p>
          <a:p>
            <a:pPr marL="0" indent="0" algn="just" rtl="1">
              <a:lnSpc>
                <a:spcPct val="150000"/>
              </a:lnSpc>
              <a:buNone/>
            </a:pPr>
            <a:r>
              <a:rPr lang="ar-EG" sz="1800" dirty="0">
                <a:latin typeface="Alexandria Medium" pitchFamily="2" charset="-78"/>
                <a:cs typeface="Alexandria Medium" pitchFamily="2" charset="-78"/>
              </a:rPr>
              <a:t>10- استجابة للجمهور: استجب لتعليقات واستفسارات الجمهور وتفاعل معهم بشكل فعّال. قم بالرد على التعليقات والرسائل وقم ببناء علاقة قوية مع الجمهور لتعزيز الثقة والولاء</a:t>
            </a:r>
          </a:p>
          <a:p>
            <a:pPr algn="just"/>
            <a:endParaRPr lang="en-US" dirty="0"/>
          </a:p>
        </p:txBody>
      </p:sp>
      <p:pic>
        <p:nvPicPr>
          <p:cNvPr id="4" name="Graphic 21">
            <a:extLst>
              <a:ext uri="{FF2B5EF4-FFF2-40B4-BE49-F238E27FC236}">
                <a16:creationId xmlns:a16="http://schemas.microsoft.com/office/drawing/2014/main" id="{37435AC8-FE91-4E91-7401-9ECAE87D40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Tree>
    <p:extLst>
      <p:ext uri="{BB962C8B-B14F-4D97-AF65-F5344CB8AC3E}">
        <p14:creationId xmlns:p14="http://schemas.microsoft.com/office/powerpoint/2010/main" val="35933698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a:latin typeface="Alexandria" pitchFamily="2" charset="-78"/>
                <a:cs typeface="Alexandria" pitchFamily="2" charset="-78"/>
              </a:rPr>
              <a:t>الصور</a:t>
            </a:r>
            <a:endParaRPr lang="en-US"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3988675" y="1418898"/>
            <a:ext cx="7777655" cy="5297212"/>
          </a:xfrm>
        </p:spPr>
        <p:txBody>
          <a:bodyPr>
            <a:normAutofit fontScale="55000" lnSpcReduction="20000"/>
          </a:bodyPr>
          <a:lstStyle/>
          <a:p>
            <a:pPr marL="0" indent="0" algn="just" rtl="1">
              <a:lnSpc>
                <a:spcPct val="170000"/>
              </a:lnSpc>
              <a:buNone/>
            </a:pPr>
            <a:r>
              <a:rPr lang="ar-EG" dirty="0">
                <a:latin typeface="Alexandria" pitchFamily="2" charset="-78"/>
                <a:cs typeface="Alexandria" pitchFamily="2" charset="-78"/>
              </a:rPr>
              <a:t>الصور سواء (متحركة/ ثابتة /</a:t>
            </a:r>
            <a:r>
              <a:rPr lang="ar-EG" dirty="0" err="1">
                <a:latin typeface="Alexandria" pitchFamily="2" charset="-78"/>
                <a:cs typeface="Alexandria" pitchFamily="2" charset="-78"/>
              </a:rPr>
              <a:t>بانورما</a:t>
            </a:r>
            <a:r>
              <a:rPr lang="ar-EG" dirty="0">
                <a:latin typeface="Alexandria" pitchFamily="2" charset="-78"/>
                <a:cs typeface="Alexandria" pitchFamily="2" charset="-78"/>
              </a:rPr>
              <a:t> /360</a:t>
            </a:r>
            <a:r>
              <a:rPr lang="en-US" dirty="0">
                <a:latin typeface="Alexandria" pitchFamily="2" charset="-78"/>
                <a:cs typeface="Alexandria" pitchFamily="2" charset="-78"/>
              </a:rPr>
              <a:t>/</a:t>
            </a:r>
            <a:r>
              <a:rPr lang="ar-EG" dirty="0">
                <a:latin typeface="Alexandria" pitchFamily="2" charset="-78"/>
                <a:cs typeface="Alexandria" pitchFamily="2" charset="-78"/>
              </a:rPr>
              <a:t> رسوم / تصميم جرافيكي) تعتبر الصورة في المحتوى التسويقي الرقمي في غاية لأهمية لأنها تحقق عدة مزايا أهمها:</a:t>
            </a:r>
          </a:p>
          <a:p>
            <a:pPr algn="just" rtl="1">
              <a:lnSpc>
                <a:spcPct val="170000"/>
              </a:lnSpc>
            </a:pPr>
            <a:r>
              <a:rPr lang="ar-EG" dirty="0">
                <a:latin typeface="Alexandria" pitchFamily="2" charset="-78"/>
                <a:cs typeface="Alexandria" pitchFamily="2" charset="-78"/>
              </a:rPr>
              <a:t>جذب الانتباه: تعتبر الصورة أداة فعالة لجذب انتباه الجمهور. إن الصور الملونة والجذابة تستطيع الوقوف وراء عملية جذب الانتباه وجذب العين إلى المحتوى المقدم.</a:t>
            </a:r>
          </a:p>
          <a:p>
            <a:pPr algn="just" rtl="1">
              <a:lnSpc>
                <a:spcPct val="170000"/>
              </a:lnSpc>
            </a:pPr>
            <a:r>
              <a:rPr lang="ar-EG" dirty="0">
                <a:latin typeface="Alexandria" pitchFamily="2" charset="-78"/>
                <a:cs typeface="Alexandria" pitchFamily="2" charset="-78"/>
              </a:rPr>
              <a:t>تعزيز الاتصال العاطفي: تساعد الصورة على بناء اتصال عاطفي مع الجمهور. من خلال استخدام الصور المعبرة والتي تحمل قيمة عاطفية، يمكن للشركات والعلامات التجارية التواصل بشكل أفضل مع الجمهور وإيصال رسائلها بطريقة مؤثرة.</a:t>
            </a:r>
          </a:p>
          <a:p>
            <a:pPr algn="just" rtl="1">
              <a:lnSpc>
                <a:spcPct val="170000"/>
              </a:lnSpc>
            </a:pPr>
            <a:r>
              <a:rPr lang="ar-EG" dirty="0">
                <a:latin typeface="Alexandria" pitchFamily="2" charset="-78"/>
                <a:cs typeface="Alexandria" pitchFamily="2" charset="-78"/>
              </a:rPr>
              <a:t>توضيح المفهوم: تساعد الصورة في توضيح المفاهيم المعقدة أو المعلومات الصعبة الوصول إليها. يمكن استخدام الرسوم التوضيحية والمخططات لتبسيط الأفكار وجعلها أكثر وضوحًا وفهمًا للجمهور.</a:t>
            </a:r>
          </a:p>
          <a:p>
            <a:pPr algn="just" rtl="1">
              <a:lnSpc>
                <a:spcPct val="170000"/>
              </a:lnSpc>
            </a:pPr>
            <a:r>
              <a:rPr lang="ar-EG" dirty="0">
                <a:latin typeface="Alexandria" pitchFamily="2" charset="-78"/>
                <a:cs typeface="Alexandria" pitchFamily="2" charset="-78"/>
              </a:rPr>
              <a:t>بناء الهوية البصرية : تعتبر الصورة جزءًا أساسيًا من بناء هوية العلامة التجارية وتميزها. من خلال استخدام الصور التي تعكس قيم وشخصية العلامة التجارية، يمكن للشركات تعزيز تميزها وبناء علاقة مع الجمهور المستهدف.</a:t>
            </a:r>
            <a:endParaRPr lang="en-US"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pic>
        <p:nvPicPr>
          <p:cNvPr id="6" name="Picture 5">
            <a:extLst>
              <a:ext uri="{FF2B5EF4-FFF2-40B4-BE49-F238E27FC236}">
                <a16:creationId xmlns:a16="http://schemas.microsoft.com/office/drawing/2014/main" id="{868AFE65-9FC7-705A-53DD-285F5720EA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5669" y="2257425"/>
            <a:ext cx="3048000" cy="2343150"/>
          </a:xfrm>
          <a:prstGeom prst="rect">
            <a:avLst/>
          </a:prstGeom>
        </p:spPr>
      </p:pic>
    </p:spTree>
    <p:extLst>
      <p:ext uri="{BB962C8B-B14F-4D97-AF65-F5344CB8AC3E}">
        <p14:creationId xmlns:p14="http://schemas.microsoft.com/office/powerpoint/2010/main" val="24108324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a:xfrm>
            <a:off x="-3933497" y="1143880"/>
            <a:ext cx="10515600" cy="1325563"/>
          </a:xfrm>
        </p:spPr>
        <p:txBody>
          <a:bodyPr/>
          <a:lstStyle/>
          <a:p>
            <a:pPr algn="ctr"/>
            <a:r>
              <a:rPr lang="ar-EG" sz="2800" b="1" dirty="0">
                <a:latin typeface="Alexandria" pitchFamily="2" charset="-78"/>
                <a:cs typeface="Alexandria" pitchFamily="2" charset="-78"/>
              </a:rPr>
              <a:t>الفيديوهات</a:t>
            </a:r>
            <a:r>
              <a:rPr lang="ar-EG" dirty="0"/>
              <a:t> </a:t>
            </a:r>
            <a:endParaRPr lang="en-US"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2963919" y="152010"/>
            <a:ext cx="8481848" cy="6553980"/>
          </a:xfrm>
        </p:spPr>
        <p:txBody>
          <a:bodyPr>
            <a:noAutofit/>
          </a:bodyPr>
          <a:lstStyle/>
          <a:p>
            <a:pPr marL="0" indent="0" algn="just" rtl="1">
              <a:lnSpc>
                <a:spcPct val="150000"/>
              </a:lnSpc>
              <a:buNone/>
            </a:pPr>
            <a:r>
              <a:rPr lang="ar-EG" sz="1600" dirty="0">
                <a:latin typeface="Alexandria" pitchFamily="2" charset="-78"/>
                <a:cs typeface="Alexandria" pitchFamily="2" charset="-78"/>
              </a:rPr>
              <a:t>(الطويلة والقصيرة ومتناهية القصر) الفيديوهات التسويقية الرقمية تعد أداة قوية وفعالة في استراتيجيات تسويق المحتوى الرقمي. حيث انها تحقق المزايا تالية: </a:t>
            </a:r>
          </a:p>
          <a:p>
            <a:pPr marL="0" indent="0" algn="just" rtl="1">
              <a:lnSpc>
                <a:spcPct val="150000"/>
              </a:lnSpc>
              <a:buNone/>
            </a:pPr>
            <a:r>
              <a:rPr lang="ar-EG" sz="1600" dirty="0">
                <a:latin typeface="Alexandria" pitchFamily="2" charset="-78"/>
                <a:cs typeface="Alexandria" pitchFamily="2" charset="-78"/>
              </a:rPr>
              <a:t>1. قوة الإيصال: الفيديو يمكنه نقل الرسالة والمعلومات بطريقة مرئية وسمعية. يمكن استخدام الصور المتحركة، والرسوم المتحركة، والأشخاص الحقيقيين لإيصال المحتوى بشكل مشوق ومؤثر.</a:t>
            </a:r>
          </a:p>
          <a:p>
            <a:pPr marL="0" indent="0" algn="just" rtl="1">
              <a:lnSpc>
                <a:spcPct val="150000"/>
              </a:lnSpc>
              <a:buNone/>
            </a:pPr>
            <a:r>
              <a:rPr lang="ar-EG" sz="1600" dirty="0">
                <a:latin typeface="Alexandria" pitchFamily="2" charset="-78"/>
                <a:cs typeface="Alexandria" pitchFamily="2" charset="-78"/>
              </a:rPr>
              <a:t>2. تفاعل الجمهور: الفيديوهات تشجع على مشاركة وتفاعل الجمهور بشكل أكبر من المحتوى النصي.</a:t>
            </a:r>
          </a:p>
          <a:p>
            <a:pPr marL="0" indent="0" algn="just" rtl="1">
              <a:lnSpc>
                <a:spcPct val="150000"/>
              </a:lnSpc>
              <a:buNone/>
            </a:pPr>
            <a:r>
              <a:rPr lang="ar-EG" sz="1600" dirty="0">
                <a:latin typeface="Alexandria" pitchFamily="2" charset="-78"/>
                <a:cs typeface="Alexandria" pitchFamily="2" charset="-78"/>
              </a:rPr>
              <a:t>3. توضيح المنتجات والخدمات: يمكن استخدام الفيديوهات لشرح المنتجات والخدمات بشكل مفصل وواضح. يمكن استعراض الميزات والفوائد وعرض كيفية استخدام المنتج أو الخدمة، وهذا يساعد الجمهور على فهمها بشكل أفضل.</a:t>
            </a:r>
          </a:p>
          <a:p>
            <a:pPr marL="0" indent="0" algn="just" rtl="1">
              <a:lnSpc>
                <a:spcPct val="150000"/>
              </a:lnSpc>
              <a:buNone/>
            </a:pPr>
            <a:r>
              <a:rPr lang="ar-EG" sz="1600" dirty="0">
                <a:latin typeface="Alexandria" pitchFamily="2" charset="-78"/>
                <a:cs typeface="Alexandria" pitchFamily="2" charset="-78"/>
              </a:rPr>
              <a:t>4. بناء العلاقة: يمكن للفيديوهات أن تساهم في بناء علاقة قوية بين العلامة التجارية والجمهور. يمكن استخدام الفيديوهات لإظهار الروح والشخصية للعلامة التجارية، وتوفير تجربة تفاعلية وشخصية للمشاهدين.</a:t>
            </a:r>
          </a:p>
          <a:p>
            <a:pPr marL="0" indent="0" algn="just" rtl="1">
              <a:lnSpc>
                <a:spcPct val="150000"/>
              </a:lnSpc>
              <a:buNone/>
            </a:pPr>
            <a:r>
              <a:rPr lang="ar-EG" sz="1600" dirty="0">
                <a:latin typeface="Alexandria" pitchFamily="2" charset="-78"/>
                <a:cs typeface="Alexandria" pitchFamily="2" charset="-78"/>
              </a:rPr>
              <a:t>5. الانتشار عبر المنصات الاجتماعية: الفيديوهات مناسبة للمشاركة عبر منصات التواصل الاجتماعي مثل يوتيوب وفيسبوك وإنستغرام وتويتر. يمكن للمحتوى الجذاب والشيق أن ينتشر بسرعة واسعة عبر هذه المنصات .</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descr="A blue button with a white play button&#10;&#10;Description automatically generated">
            <a:extLst>
              <a:ext uri="{FF2B5EF4-FFF2-40B4-BE49-F238E27FC236}">
                <a16:creationId xmlns:a16="http://schemas.microsoft.com/office/drawing/2014/main" id="{D2419345-0DC5-0374-A55C-3341E5A3A3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8171" y="2347606"/>
            <a:ext cx="2396359" cy="2396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4116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err="1">
                <a:latin typeface="Alexandria" pitchFamily="2" charset="-78"/>
                <a:cs typeface="Alexandria" pitchFamily="2" charset="-78"/>
              </a:rPr>
              <a:t>الإنفوجرافيك</a:t>
            </a:r>
            <a:br>
              <a:rPr lang="en-US" sz="2800" b="1" dirty="0">
                <a:latin typeface="Alexandria" pitchFamily="2" charset="-78"/>
                <a:cs typeface="Alexandria" pitchFamily="2" charset="-78"/>
              </a:rPr>
            </a:br>
            <a:endParaRPr lang="en-US" sz="2800" b="1" dirty="0">
              <a:latin typeface="Alexandria" pitchFamily="2" charset="-78"/>
              <a:cs typeface="Alexandria" pitchFamily="2" charset="-78"/>
            </a:endParaRPr>
          </a:p>
        </p:txBody>
      </p:sp>
      <p:pic>
        <p:nvPicPr>
          <p:cNvPr id="6" name="Content Placeholder 5" descr="A clipboard with graphics and graphs&#10;&#10;Description automatically generated">
            <a:extLst>
              <a:ext uri="{FF2B5EF4-FFF2-40B4-BE49-F238E27FC236}">
                <a16:creationId xmlns:a16="http://schemas.microsoft.com/office/drawing/2014/main" id="{FF59AAD1-F6D3-B97A-3AA9-8D9CF80B993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643" y="1777520"/>
            <a:ext cx="3884440" cy="3884440"/>
          </a:xfrm>
        </p:spPr>
      </p:pic>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7" name="TextBox 6">
            <a:extLst>
              <a:ext uri="{FF2B5EF4-FFF2-40B4-BE49-F238E27FC236}">
                <a16:creationId xmlns:a16="http://schemas.microsoft.com/office/drawing/2014/main" id="{84BC7E09-75C8-457C-9811-FBF2009B49FB}"/>
              </a:ext>
            </a:extLst>
          </p:cNvPr>
          <p:cNvSpPr txBox="1"/>
          <p:nvPr/>
        </p:nvSpPr>
        <p:spPr>
          <a:xfrm>
            <a:off x="3894083" y="1143880"/>
            <a:ext cx="7788165" cy="5549724"/>
          </a:xfrm>
          <a:prstGeom prst="rect">
            <a:avLst/>
          </a:prstGeom>
          <a:noFill/>
        </p:spPr>
        <p:txBody>
          <a:bodyPr wrap="square" rtlCol="0">
            <a:spAutoFit/>
          </a:bodyPr>
          <a:lstStyle/>
          <a:p>
            <a:pPr algn="just" rtl="1">
              <a:lnSpc>
                <a:spcPct val="150000"/>
              </a:lnSpc>
            </a:pPr>
            <a:r>
              <a:rPr lang="en-US" sz="1400" dirty="0">
                <a:latin typeface="Alexandria Medium" pitchFamily="2" charset="-78"/>
                <a:cs typeface="Alexandria Medium" pitchFamily="2" charset="-78"/>
              </a:rPr>
              <a:t>(Infographic) </a:t>
            </a:r>
            <a:r>
              <a:rPr lang="ar-EG" sz="1400" dirty="0">
                <a:latin typeface="Alexandria Medium" pitchFamily="2" charset="-78"/>
                <a:cs typeface="Alexandria Medium" pitchFamily="2" charset="-78"/>
              </a:rPr>
              <a:t>هو شكل من أشكال التواصل المرئي يجمع بين الرسومات والصور والنصوص لتقديم معلومات بشكل بصري وسهل الفهم.  ويحقق استخدام </a:t>
            </a:r>
            <a:r>
              <a:rPr lang="ar-EG" sz="1400" dirty="0" err="1">
                <a:latin typeface="Alexandria Medium" pitchFamily="2" charset="-78"/>
                <a:cs typeface="Alexandria Medium" pitchFamily="2" charset="-78"/>
              </a:rPr>
              <a:t>الانفوجرافيك</a:t>
            </a:r>
            <a:r>
              <a:rPr lang="ar-EG" sz="1400" dirty="0">
                <a:latin typeface="Alexandria Medium" pitchFamily="2" charset="-78"/>
                <a:cs typeface="Alexandria Medium" pitchFamily="2" charset="-78"/>
              </a:rPr>
              <a:t> في المحتوى التسويقي عدة مزايا منها:</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يوفر تصورًا سريعًا وبصريًا للمعلومات: يستخدم </a:t>
            </a:r>
            <a:r>
              <a:rPr lang="ar-EG" sz="1400" dirty="0" err="1">
                <a:latin typeface="Alexandria Medium" pitchFamily="2" charset="-78"/>
                <a:cs typeface="Alexandria Medium" pitchFamily="2" charset="-78"/>
              </a:rPr>
              <a:t>الانفوجرافيك</a:t>
            </a:r>
            <a:r>
              <a:rPr lang="ar-EG" sz="1400" dirty="0">
                <a:latin typeface="Alexandria Medium" pitchFamily="2" charset="-78"/>
                <a:cs typeface="Alexandria Medium" pitchFamily="2" charset="-78"/>
              </a:rPr>
              <a:t> الرسومات والرموز والرسوم التوضيحية لتبسيط المعلومات وتصورها بشكل سريع وبصري. </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يعزز التفاعل والمشاركة: يعتبر </a:t>
            </a:r>
            <a:r>
              <a:rPr lang="ar-EG" sz="1400" dirty="0" err="1">
                <a:latin typeface="Alexandria Medium" pitchFamily="2" charset="-78"/>
                <a:cs typeface="Alexandria Medium" pitchFamily="2" charset="-78"/>
              </a:rPr>
              <a:t>الانفوجرافيك</a:t>
            </a:r>
            <a:r>
              <a:rPr lang="ar-EG" sz="1400" dirty="0">
                <a:latin typeface="Alexandria Medium" pitchFamily="2" charset="-78"/>
                <a:cs typeface="Alexandria Medium" pitchFamily="2" charset="-78"/>
              </a:rPr>
              <a:t> شكلًا قابلاً للمشاركة والانتشار عبر وسائل التواصل الاجتماعي. </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يسهم في تعزيز الذاكرة والفهم: بفضل الطبيعة البصرية </a:t>
            </a:r>
            <a:r>
              <a:rPr lang="ar-EG" sz="1400" dirty="0" err="1">
                <a:latin typeface="Alexandria Medium" pitchFamily="2" charset="-78"/>
                <a:cs typeface="Alexandria Medium" pitchFamily="2" charset="-78"/>
              </a:rPr>
              <a:t>للانفوجرافيك</a:t>
            </a:r>
            <a:r>
              <a:rPr lang="ar-EG" sz="1400" dirty="0">
                <a:latin typeface="Alexandria Medium" pitchFamily="2" charset="-78"/>
                <a:cs typeface="Alexandria Medium" pitchFamily="2" charset="-78"/>
              </a:rPr>
              <a:t>، فإنه يسهم في تعزيز الاستيعاب والفهم للمعلومات. يعتبر هذا مهمًا في تسليط الضوء على المفاهيم المعقدة أو الإحصائيات والبيانات ألضخمة.</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يعزز العلامة التجارية والمصداقية: يمكن </a:t>
            </a:r>
            <a:r>
              <a:rPr lang="ar-EG" sz="1400" dirty="0" err="1">
                <a:latin typeface="Alexandria Medium" pitchFamily="2" charset="-78"/>
                <a:cs typeface="Alexandria Medium" pitchFamily="2" charset="-78"/>
              </a:rPr>
              <a:t>للانفوجرافيك</a:t>
            </a:r>
            <a:r>
              <a:rPr lang="ar-EG" sz="1400" dirty="0">
                <a:latin typeface="Alexandria Medium" pitchFamily="2" charset="-78"/>
                <a:cs typeface="Alexandria Medium" pitchFamily="2" charset="-78"/>
              </a:rPr>
              <a:t> أن يساهم في بناء صورة قوية للعلامة التجارية وتعزيز مصداقيتها. عندما يتم تقديم المعلومات بشكل مبسط ومرئي، يمكن أن يترك انطباعًا إيجابيًا لدى الجمهور ويعزز الثقة في العلامة التجارية.</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يركز على توفير قيمة مضافة.</a:t>
            </a:r>
          </a:p>
          <a:p>
            <a:pPr marL="285750" indent="-285750" algn="just" rtl="1">
              <a:lnSpc>
                <a:spcPct val="150000"/>
              </a:lnSpc>
              <a:buFont typeface="Arial" panose="020B0604020202020204" pitchFamily="34" charset="0"/>
              <a:buChar char="•"/>
            </a:pPr>
            <a:r>
              <a:rPr lang="ar-EG" sz="1400" dirty="0">
                <a:latin typeface="Alexandria Medium" pitchFamily="2" charset="-78"/>
                <a:cs typeface="Alexandria Medium" pitchFamily="2" charset="-78"/>
              </a:rPr>
              <a:t>يحسن تجربة المستخدم: من خلال توفير محتوى قيم ومفيد، يمكن لتسويق المحتوى أن يحسن تجربة المستخدم. يمكن تقديم المعلومات بشكل مبسط ومنظم وموجه للجمهور المستهدف، مما يجعله يشعر بالرضا والاستفادة من المحتوى المقدم.</a:t>
            </a:r>
          </a:p>
        </p:txBody>
      </p:sp>
    </p:spTree>
    <p:extLst>
      <p:ext uri="{BB962C8B-B14F-4D97-AF65-F5344CB8AC3E}">
        <p14:creationId xmlns:p14="http://schemas.microsoft.com/office/powerpoint/2010/main" val="7027055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الرسائل البريدية الالكترونية</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4713890" y="1825625"/>
            <a:ext cx="7078717" cy="4874720"/>
          </a:xfrm>
        </p:spPr>
        <p:txBody>
          <a:bodyPr>
            <a:normAutofit lnSpcReduction="10000"/>
          </a:bodyPr>
          <a:lstStyle/>
          <a:p>
            <a:pPr algn="just" rtl="1">
              <a:lnSpc>
                <a:spcPct val="150000"/>
              </a:lnSpc>
            </a:pPr>
            <a:r>
              <a:rPr lang="ar-EG" sz="1400" dirty="0">
                <a:latin typeface="Alexandria Medium" pitchFamily="2" charset="-78"/>
                <a:cs typeface="Alexandria Medium" pitchFamily="2" charset="-78"/>
              </a:rPr>
              <a:t>يمكن توجيه الرسائل البريدية للجمهور المستهدف كمحتوى تسويقي رقمي للشركة، ويحقق ذلك عدة مزايا أهمها: </a:t>
            </a:r>
          </a:p>
          <a:p>
            <a:pPr algn="just" rtl="1">
              <a:lnSpc>
                <a:spcPct val="150000"/>
              </a:lnSpc>
            </a:pPr>
            <a:r>
              <a:rPr lang="ar-EG" sz="1400" dirty="0">
                <a:latin typeface="Alexandria Medium" pitchFamily="2" charset="-78"/>
                <a:cs typeface="Alexandria Medium" pitchFamily="2" charset="-78"/>
              </a:rPr>
              <a:t>بناء قاعدة بيانات عملاء: يمكن للرسائل البريدية أن تساعدك في بناء قاعدة بيانات عملاء مستهدفة. يمكنك جمع عناوين البريد الإلكتروني من العملاء الحاليين والمهتمين بمنتجاتك أو خدماتك وإضافتها إلى قاعدة البيانات الخاصة بك. هذا يتيح لك التواصل المباشر مع الجمهور المستهدف وإرسال رسائل مستهدفة ومخصصة لهم.</a:t>
            </a:r>
          </a:p>
          <a:p>
            <a:pPr algn="just" rtl="1">
              <a:lnSpc>
                <a:spcPct val="150000"/>
              </a:lnSpc>
            </a:pPr>
            <a:r>
              <a:rPr lang="ar-EG" sz="1400" dirty="0">
                <a:latin typeface="Alexandria Medium" pitchFamily="2" charset="-78"/>
                <a:cs typeface="Alexandria Medium" pitchFamily="2" charset="-78"/>
              </a:rPr>
              <a:t>تواصل فعّال وشخصي: يمكنك استخدام الرسائل البريدية للتواصل المباشر مع العملاء والجمهور المستهدف. يمكنك إرسال رسائل شخصية تحمل اسم المستلم وتقديم محتوى مخصص ومهم بالنسبة لهم. هذا يساعد على بناء علاقة قوية وثقة مع العملاء.</a:t>
            </a:r>
          </a:p>
          <a:p>
            <a:pPr algn="just" rtl="1">
              <a:lnSpc>
                <a:spcPct val="150000"/>
              </a:lnSpc>
            </a:pPr>
            <a:r>
              <a:rPr lang="ar-EG" sz="1400" dirty="0">
                <a:latin typeface="Alexandria Medium" pitchFamily="2" charset="-78"/>
                <a:cs typeface="Alexandria Medium" pitchFamily="2" charset="-78"/>
              </a:rPr>
              <a:t>تعزيز الوعي بالعلامة التجارية: من خلال الرسائل البريدية، يمكنك تعزيز الوعي بالعلامة التجارية وترويج المنتجات والخدمات الجديدة. يمكنك إرسال أخبار الشركة والتحديثات والعروض الترويجية للعملاء والمهتمين. هذا يساعد على إبقاء العلامة التجارية.</a:t>
            </a:r>
            <a:endParaRPr lang="en-US" sz="1400" dirty="0">
              <a:latin typeface="Alexandria Medium" pitchFamily="2" charset="-78"/>
              <a:cs typeface="Alexandria Medium"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8" name="Picture 7" descr="A blue envelope with a white paper and colorful icons&#10;&#10;Description automatically generated">
            <a:extLst>
              <a:ext uri="{FF2B5EF4-FFF2-40B4-BE49-F238E27FC236}">
                <a16:creationId xmlns:a16="http://schemas.microsoft.com/office/drawing/2014/main" id="{A3B897EF-D83C-392D-D7B7-6D4A3E3342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7195" y="2617076"/>
            <a:ext cx="4175892" cy="2844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282600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lstStyle/>
          <a:p>
            <a:pPr algn="ctr"/>
            <a:r>
              <a:rPr lang="ar-EG" sz="2800" b="1" dirty="0" err="1">
                <a:latin typeface="Alexandria" pitchFamily="2" charset="-78"/>
                <a:cs typeface="Alexandria" pitchFamily="2" charset="-78"/>
              </a:rPr>
              <a:t>البودكاست</a:t>
            </a:r>
            <a:br>
              <a:rPr lang="ar-EG" dirty="0"/>
            </a:br>
            <a:endParaRPr lang="en-US" dirty="0"/>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3767958" y="1460500"/>
            <a:ext cx="8087710" cy="5032375"/>
          </a:xfrm>
        </p:spPr>
        <p:txBody>
          <a:bodyPr>
            <a:normAutofit fontScale="85000" lnSpcReduction="10000"/>
          </a:bodyPr>
          <a:lstStyle/>
          <a:p>
            <a:pPr marL="0" indent="0" algn="just" rtl="1">
              <a:lnSpc>
                <a:spcPct val="150000"/>
              </a:lnSpc>
              <a:buNone/>
            </a:pP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a:t>
            </a:r>
            <a:r>
              <a:rPr lang="en-US" sz="1600" dirty="0">
                <a:latin typeface="Alexandria Medium" pitchFamily="2" charset="-78"/>
                <a:cs typeface="Alexandria Medium" pitchFamily="2" charset="-78"/>
              </a:rPr>
              <a:t>Podcast</a:t>
            </a:r>
            <a:r>
              <a:rPr lang="ar-EG" sz="1600" dirty="0">
                <a:latin typeface="Alexandria Medium" pitchFamily="2" charset="-78"/>
                <a:cs typeface="Alexandria Medium" pitchFamily="2" charset="-78"/>
              </a:rPr>
              <a:t> التسويقي هو شكل من أشكال التسويق الرقمي يستخدم الصوت كوسيلة لنقل المعلومات والمحتوى التسويقي إلى الجمهور. وله بعض المزايا الرئيسية:</a:t>
            </a:r>
          </a:p>
          <a:p>
            <a:pPr algn="just" rtl="1">
              <a:lnSpc>
                <a:spcPct val="150000"/>
              </a:lnSpc>
            </a:pPr>
            <a:r>
              <a:rPr lang="ar-EG" sz="1600" dirty="0">
                <a:latin typeface="Alexandria Medium" pitchFamily="2" charset="-78"/>
                <a:cs typeface="Alexandria Medium" pitchFamily="2" charset="-78"/>
              </a:rPr>
              <a:t>بناء الثقة: يمكن </a:t>
            </a:r>
            <a:r>
              <a:rPr lang="ar-EG" sz="1600" dirty="0" err="1">
                <a:latin typeface="Alexandria Medium" pitchFamily="2" charset="-78"/>
                <a:cs typeface="Alexandria Medium" pitchFamily="2" charset="-78"/>
              </a:rPr>
              <a:t>للبودكاست</a:t>
            </a:r>
            <a:r>
              <a:rPr lang="ar-EG" sz="1600" dirty="0">
                <a:latin typeface="Alexandria Medium" pitchFamily="2" charset="-78"/>
                <a:cs typeface="Alexandria Medium" pitchFamily="2" charset="-78"/>
              </a:rPr>
              <a:t> أن يساعد في بناء علاقات قوية مع الجمهور. من خلال استخدام الصوت، يمكن للمستمعين سماع صوت المضيف وتعابيره ونبرة صوته. يمكن توفير المحتوى غير الرسمي والمحادثات الشخصية التي تساعد في بناء الثقة والارتباط العاطفي مع الجمهور.</a:t>
            </a:r>
          </a:p>
          <a:p>
            <a:pPr algn="just" rtl="1">
              <a:lnSpc>
                <a:spcPct val="150000"/>
              </a:lnSpc>
            </a:pPr>
            <a:r>
              <a:rPr lang="ar-EG" sz="1600" dirty="0">
                <a:latin typeface="Alexandria Medium" pitchFamily="2" charset="-78"/>
                <a:cs typeface="Alexandria Medium" pitchFamily="2" charset="-78"/>
              </a:rPr>
              <a:t>تنوع المحتوى: يمنح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المسوحات الكاملة للمضيف لتنفيذ محتوى متنوع وشامل. يمكن استضافة ضيوف مميزين والقيام بمقابلات ومناقشات عميقة حول مواضيع مختلفة. </a:t>
            </a:r>
          </a:p>
          <a:p>
            <a:pPr algn="just" rtl="1">
              <a:lnSpc>
                <a:spcPct val="150000"/>
              </a:lnSpc>
            </a:pPr>
            <a:r>
              <a:rPr lang="ar-EG" sz="1600" dirty="0">
                <a:latin typeface="Alexandria Medium" pitchFamily="2" charset="-78"/>
                <a:cs typeface="Alexandria Medium" pitchFamily="2" charset="-78"/>
              </a:rPr>
              <a:t>احتمالية الانتشار والمشاركة: يمكن </a:t>
            </a:r>
            <a:r>
              <a:rPr lang="ar-EG" sz="1600" dirty="0" err="1">
                <a:latin typeface="Alexandria Medium" pitchFamily="2" charset="-78"/>
                <a:cs typeface="Alexandria Medium" pitchFamily="2" charset="-78"/>
              </a:rPr>
              <a:t>للبودكاست</a:t>
            </a:r>
            <a:r>
              <a:rPr lang="ar-EG" sz="1600" dirty="0">
                <a:latin typeface="Alexandria Medium" pitchFamily="2" charset="-78"/>
                <a:cs typeface="Alexandria Medium" pitchFamily="2" charset="-78"/>
              </a:rPr>
              <a:t> أن ينتشر عبر منصات التواصل الاجتماعي والمشاركة. يمكن للمستمعين مشاركة الحلقات المفضلة لديهم مع أصدقائهم أو عبر الشبكات الاجتماعية، مما يعمل على زيادة الوعي والانتشار للمحتوى التسويقي الذي يتم تقديمه.</a:t>
            </a:r>
          </a:p>
          <a:p>
            <a:pPr algn="just" rtl="1">
              <a:lnSpc>
                <a:spcPct val="150000"/>
              </a:lnSpc>
            </a:pPr>
            <a:r>
              <a:rPr lang="ar-EG" sz="1600" dirty="0">
                <a:latin typeface="Alexandria Medium" pitchFamily="2" charset="-78"/>
                <a:cs typeface="Alexandria Medium" pitchFamily="2" charset="-78"/>
              </a:rPr>
              <a:t>توسيع قاعدة المعجبين بالعلامة التجارية: يمكن </a:t>
            </a:r>
            <a:r>
              <a:rPr lang="ar-EG" sz="1600" dirty="0" err="1">
                <a:latin typeface="Alexandria Medium" pitchFamily="2" charset="-78"/>
                <a:cs typeface="Alexandria Medium" pitchFamily="2" charset="-78"/>
              </a:rPr>
              <a:t>للبودكاست</a:t>
            </a:r>
            <a:r>
              <a:rPr lang="ar-EG" sz="1600" dirty="0">
                <a:latin typeface="Alexandria Medium" pitchFamily="2" charset="-78"/>
                <a:cs typeface="Alexandria Medium" pitchFamily="2" charset="-78"/>
              </a:rPr>
              <a:t> أن يسهم في توسيع قاعدة المعجبين والجمهور للعلامة التجارية أو المنظمة. بمجرد أن يستمع شخص ما إلى حلقة معينة ويستمتع بها، فإن هناك احتمالية أنه سيعود للاستماع إلى المزيد من الحلقات وقد يقوم بمشاركتها مع الآخرين، مما يعزز نشر </a:t>
            </a:r>
            <a:r>
              <a:rPr lang="ar-EG" sz="1600" dirty="0" err="1">
                <a:latin typeface="Alexandria Medium" pitchFamily="2" charset="-78"/>
                <a:cs typeface="Alexandria Medium" pitchFamily="2" charset="-78"/>
              </a:rPr>
              <a:t>البودكاست</a:t>
            </a:r>
            <a:r>
              <a:rPr lang="ar-EG" sz="1600" dirty="0">
                <a:latin typeface="Alexandria Medium" pitchFamily="2" charset="-78"/>
                <a:cs typeface="Alexandria Medium" pitchFamily="2" charset="-78"/>
              </a:rPr>
              <a:t> وتعزيز رواجه.</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6" name="Picture 5">
            <a:extLst>
              <a:ext uri="{FF2B5EF4-FFF2-40B4-BE49-F238E27FC236}">
                <a16:creationId xmlns:a16="http://schemas.microsoft.com/office/drawing/2014/main" id="{CC9593CC-BFBB-08CF-9C15-652CBC2E3E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6332" y="2207698"/>
            <a:ext cx="3053254" cy="24426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55937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07243-A82A-8645-5AFA-E27CAE7B2873}"/>
              </a:ext>
            </a:extLst>
          </p:cNvPr>
          <p:cNvSpPr>
            <a:spLocks noGrp="1"/>
          </p:cNvSpPr>
          <p:nvPr>
            <p:ph type="title"/>
          </p:nvPr>
        </p:nvSpPr>
        <p:spPr/>
        <p:txBody>
          <a:bodyPr>
            <a:normAutofit/>
          </a:bodyPr>
          <a:lstStyle/>
          <a:p>
            <a:pPr algn="ctr"/>
            <a:r>
              <a:rPr lang="ar-EG" sz="2800" b="1" dirty="0" err="1">
                <a:latin typeface="Alexandria" pitchFamily="2" charset="-78"/>
                <a:cs typeface="Alexandria" pitchFamily="2" charset="-78"/>
              </a:rPr>
              <a:t>الميمز</a:t>
            </a:r>
            <a:r>
              <a:rPr lang="en-US" sz="2800" b="1" dirty="0">
                <a:latin typeface="Alexandria" pitchFamily="2" charset="-78"/>
                <a:cs typeface="Alexandria" pitchFamily="2" charset="-78"/>
              </a:rPr>
              <a:t> Memes</a:t>
            </a:r>
            <a:endParaRPr lang="en-US" sz="3200" b="1" dirty="0">
              <a:latin typeface="Alexandria" pitchFamily="2" charset="-78"/>
              <a:cs typeface="Alexandria" pitchFamily="2" charset="-78"/>
            </a:endParaRPr>
          </a:p>
        </p:txBody>
      </p:sp>
      <p:pic>
        <p:nvPicPr>
          <p:cNvPr id="7" name="Content Placeholder 6" descr="A cartoon of a chat window&#10;&#10;Description automatically generated">
            <a:extLst>
              <a:ext uri="{FF2B5EF4-FFF2-40B4-BE49-F238E27FC236}">
                <a16:creationId xmlns:a16="http://schemas.microsoft.com/office/drawing/2014/main" id="{C423F173-D3B1-3B35-48E3-9ACAEA9EFD1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2635" y="1824696"/>
            <a:ext cx="3488283" cy="3488283"/>
          </a:xfrm>
        </p:spPr>
      </p:pic>
      <p:pic>
        <p:nvPicPr>
          <p:cNvPr id="8" name="Graphic 21">
            <a:extLst>
              <a:ext uri="{FF2B5EF4-FFF2-40B4-BE49-F238E27FC236}">
                <a16:creationId xmlns:a16="http://schemas.microsoft.com/office/drawing/2014/main" id="{9B0F0FBD-CF61-7DE7-7229-623A707D63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sp>
        <p:nvSpPr>
          <p:cNvPr id="9" name="TextBox 8">
            <a:extLst>
              <a:ext uri="{FF2B5EF4-FFF2-40B4-BE49-F238E27FC236}">
                <a16:creationId xmlns:a16="http://schemas.microsoft.com/office/drawing/2014/main" id="{4F8C0B6C-410B-5CCA-2BC3-EA2BE77ACDB8}"/>
              </a:ext>
            </a:extLst>
          </p:cNvPr>
          <p:cNvSpPr txBox="1"/>
          <p:nvPr/>
        </p:nvSpPr>
        <p:spPr>
          <a:xfrm>
            <a:off x="4792717" y="1824696"/>
            <a:ext cx="6561083" cy="4113306"/>
          </a:xfrm>
          <a:prstGeom prst="rect">
            <a:avLst/>
          </a:prstGeom>
          <a:noFill/>
        </p:spPr>
        <p:txBody>
          <a:bodyPr wrap="square" rtlCol="0">
            <a:spAutoFit/>
          </a:bodyPr>
          <a:lstStyle/>
          <a:p>
            <a:pPr algn="just" rtl="1">
              <a:lnSpc>
                <a:spcPct val="150000"/>
              </a:lnSpc>
            </a:pPr>
            <a:r>
              <a:rPr lang="ar-EG" sz="1600" dirty="0">
                <a:latin typeface="Alexandria Medium" pitchFamily="2" charset="-78"/>
                <a:cs typeface="Alexandria Medium" pitchFamily="2" charset="-78"/>
              </a:rPr>
              <a:t>ميم الإنترنت هو مصطلح يُشير إلى صورة أو فيديو أو نص قصير يتم تداوله عبر الإنترنت ويحمل رسالة ساخرة أو طريفة. وقد أصبحت </a:t>
            </a:r>
            <a:r>
              <a:rPr lang="ar-EG" sz="1600" dirty="0" err="1">
                <a:latin typeface="Alexandria Medium" pitchFamily="2" charset="-78"/>
                <a:cs typeface="Alexandria Medium" pitchFamily="2" charset="-78"/>
              </a:rPr>
              <a:t>الميمات</a:t>
            </a:r>
            <a:r>
              <a:rPr lang="ar-EG" sz="1600" dirty="0">
                <a:latin typeface="Alexandria Medium" pitchFamily="2" charset="-78"/>
                <a:cs typeface="Alexandria Medium" pitchFamily="2" charset="-78"/>
              </a:rPr>
              <a:t> جزءًا لا يتجزأ من ثقافة الإنترنت والتواصل الاجتماعي، وقد أثرت على عدة مجالات بما في ذلك التسويق الرقمي، ويمكن توظيفها في إنتاج محتوى تسويقي هزلي وساخر، </a:t>
            </a:r>
          </a:p>
          <a:p>
            <a:pPr algn="just" rtl="1">
              <a:lnSpc>
                <a:spcPct val="150000"/>
              </a:lnSpc>
            </a:pPr>
            <a:r>
              <a:rPr lang="ar-EG" sz="1600" dirty="0">
                <a:latin typeface="Alexandria Medium" pitchFamily="2" charset="-78"/>
                <a:cs typeface="Alexandria Medium" pitchFamily="2" charset="-78"/>
              </a:rPr>
              <a:t>ومن مزايا استخدامها: </a:t>
            </a: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زيادة التفاعل والمشاركة.</a:t>
            </a: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تعزيز تذكر العلامة التجارية.</a:t>
            </a: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التواصل بشكل أكثر قربًا: </a:t>
            </a:r>
            <a:r>
              <a:rPr lang="ar-EG" sz="1600" dirty="0" err="1">
                <a:latin typeface="Alexandria Medium" pitchFamily="2" charset="-78"/>
                <a:cs typeface="Alexandria Medium" pitchFamily="2" charset="-78"/>
              </a:rPr>
              <a:t>لانها</a:t>
            </a:r>
            <a:r>
              <a:rPr lang="ar-EG" sz="1600" dirty="0">
                <a:latin typeface="Alexandria Medium" pitchFamily="2" charset="-78"/>
                <a:cs typeface="Alexandria Medium" pitchFamily="2" charset="-78"/>
              </a:rPr>
              <a:t> تلعب على وتر الفكاهة والكوميديا.</a:t>
            </a:r>
            <a:endParaRPr lang="en-US" sz="1600" dirty="0">
              <a:latin typeface="Alexandria Medium" pitchFamily="2" charset="-78"/>
              <a:cs typeface="Alexandria Medium" pitchFamily="2" charset="-78"/>
            </a:endParaRPr>
          </a:p>
          <a:p>
            <a:pPr marL="285750" indent="-285750" algn="just" rtl="1">
              <a:lnSpc>
                <a:spcPct val="150000"/>
              </a:lnSpc>
              <a:buFont typeface="Arial" panose="020B0604020202020204" pitchFamily="34" charset="0"/>
              <a:buChar char="•"/>
            </a:pPr>
            <a:r>
              <a:rPr lang="ar-EG" sz="1600" dirty="0">
                <a:latin typeface="Alexandria Medium" pitchFamily="2" charset="-78"/>
                <a:cs typeface="Alexandria Medium" pitchFamily="2" charset="-78"/>
              </a:rPr>
              <a:t>الاندماج في ثقافة الجمهور المستهدف.</a:t>
            </a:r>
          </a:p>
          <a:p>
            <a:pPr>
              <a:lnSpc>
                <a:spcPct val="150000"/>
              </a:lnSpc>
            </a:pPr>
            <a:endParaRPr lang="en-US" sz="1600" dirty="0">
              <a:latin typeface="Alexandria Medium" pitchFamily="2" charset="-78"/>
              <a:cs typeface="Alexandria Medium" pitchFamily="2" charset="-78"/>
            </a:endParaRPr>
          </a:p>
        </p:txBody>
      </p:sp>
    </p:spTree>
    <p:extLst>
      <p:ext uri="{BB962C8B-B14F-4D97-AF65-F5344CB8AC3E}">
        <p14:creationId xmlns:p14="http://schemas.microsoft.com/office/powerpoint/2010/main" val="3841732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rmAutofit/>
          </a:bodyPr>
          <a:lstStyle/>
          <a:p>
            <a:pPr algn="ctr"/>
            <a:r>
              <a:rPr lang="ar-EG" sz="2800" b="1" dirty="0">
                <a:latin typeface="Alexandria" pitchFamily="2" charset="-78"/>
                <a:cs typeface="Alexandria" pitchFamily="2" charset="-78"/>
              </a:rPr>
              <a:t>خلاصة المحاضرة</a:t>
            </a:r>
            <a:endParaRPr lang="en-US" sz="2800" b="1" dirty="0">
              <a:latin typeface="Alexandria" pitchFamily="2" charset="-78"/>
              <a:cs typeface="Alexandria" pitchFamily="2" charset="-78"/>
            </a:endParaRP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graphicFrame>
        <p:nvGraphicFramePr>
          <p:cNvPr id="5" name="Content Placeholder 2">
            <a:extLst>
              <a:ext uri="{FF2B5EF4-FFF2-40B4-BE49-F238E27FC236}">
                <a16:creationId xmlns:a16="http://schemas.microsoft.com/office/drawing/2014/main" id="{AE633669-FB88-200C-763C-2D84CE67A218}"/>
              </a:ext>
            </a:extLst>
          </p:cNvPr>
          <p:cNvGraphicFramePr>
            <a:graphicFrameLocks noGrp="1"/>
          </p:cNvGraphicFramePr>
          <p:nvPr>
            <p:ph idx="1"/>
            <p:extLst>
              <p:ext uri="{D42A27DB-BD31-4B8C-83A1-F6EECF244321}">
                <p14:modId xmlns:p14="http://schemas.microsoft.com/office/powerpoint/2010/main" val="205210484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48588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475EB-F8DC-825A-8C23-0FA14BD83494}"/>
              </a:ext>
            </a:extLst>
          </p:cNvPr>
          <p:cNvSpPr>
            <a:spLocks noGrp="1"/>
          </p:cNvSpPr>
          <p:nvPr>
            <p:ph type="title"/>
          </p:nvPr>
        </p:nvSpPr>
        <p:spPr/>
        <p:txBody>
          <a:bodyPr>
            <a:noAutofit/>
          </a:bodyPr>
          <a:lstStyle/>
          <a:p>
            <a:pPr algn="ctr">
              <a:lnSpc>
                <a:spcPct val="150000"/>
              </a:lnSpc>
            </a:pPr>
            <a:r>
              <a:rPr lang="ar-EG" sz="2800" b="1" dirty="0">
                <a:latin typeface="Alexandria" pitchFamily="2" charset="-78"/>
                <a:cs typeface="Alexandria" pitchFamily="2" charset="-78"/>
              </a:rPr>
              <a:t>في المحاضرة القادمة</a:t>
            </a:r>
            <a:br>
              <a:rPr lang="ar-EG" sz="2800" b="1" dirty="0">
                <a:latin typeface="Alexandria" pitchFamily="2" charset="-78"/>
                <a:cs typeface="Alexandria" pitchFamily="2" charset="-78"/>
              </a:rPr>
            </a:br>
            <a:r>
              <a:rPr lang="ar-EG" sz="2800" b="1" dirty="0">
                <a:latin typeface="Alexandria" pitchFamily="2" charset="-78"/>
                <a:cs typeface="Alexandria" pitchFamily="2" charset="-78"/>
              </a:rPr>
              <a:t>أقرأ أكثر عن..</a:t>
            </a:r>
            <a:endParaRPr lang="en-US" sz="2800" b="1" dirty="0">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284F2788-C05C-83C9-E5B0-E54DAB7BA14E}"/>
              </a:ext>
            </a:extLst>
          </p:cNvPr>
          <p:cNvSpPr>
            <a:spLocks noGrp="1"/>
          </p:cNvSpPr>
          <p:nvPr>
            <p:ph idx="1"/>
          </p:nvPr>
        </p:nvSpPr>
        <p:spPr>
          <a:xfrm>
            <a:off x="838200" y="1988276"/>
            <a:ext cx="10515600" cy="4351338"/>
          </a:xfrm>
        </p:spPr>
        <p:txBody>
          <a:bodyPr>
            <a:normAutofit/>
          </a:bodyPr>
          <a:lstStyle/>
          <a:p>
            <a:pPr algn="ctr" rtl="1"/>
            <a:r>
              <a:rPr lang="ar-EG" sz="1600" dirty="0">
                <a:latin typeface="Alexandria Medium" pitchFamily="2" charset="-78"/>
                <a:cs typeface="Alexandria Medium" pitchFamily="2" charset="-78"/>
              </a:rPr>
              <a:t>استراتيجية إنتاج المحتوى التسويقي الرقمي.</a:t>
            </a:r>
          </a:p>
          <a:p>
            <a:pPr algn="ctr" rtl="1"/>
            <a:r>
              <a:rPr lang="ar-EG" sz="1600" dirty="0">
                <a:latin typeface="Alexandria Medium" pitchFamily="2" charset="-78"/>
                <a:cs typeface="Alexandria Medium" pitchFamily="2" charset="-78"/>
              </a:rPr>
              <a:t>صناعة قصة العلامة التجارية كمحتوى تسويقي.</a:t>
            </a:r>
          </a:p>
          <a:p>
            <a:pPr algn="ctr" rtl="1"/>
            <a:r>
              <a:rPr lang="ar-EG" sz="1600" dirty="0">
                <a:latin typeface="Alexandria Medium" pitchFamily="2" charset="-78"/>
                <a:cs typeface="Alexandria Medium" pitchFamily="2" charset="-78"/>
              </a:rPr>
              <a:t>تنظيم المحتوى التسويقي الرقمي</a:t>
            </a:r>
          </a:p>
        </p:txBody>
      </p:sp>
      <p:pic>
        <p:nvPicPr>
          <p:cNvPr id="4" name="Graphic 21">
            <a:extLst>
              <a:ext uri="{FF2B5EF4-FFF2-40B4-BE49-F238E27FC236}">
                <a16:creationId xmlns:a16="http://schemas.microsoft.com/office/drawing/2014/main" id="{CDCBCB30-FDDA-1185-5F9E-961E24ED1C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67537"/>
            <a:ext cx="2305141" cy="1076343"/>
          </a:xfrm>
          <a:prstGeom prst="rect">
            <a:avLst/>
          </a:prstGeom>
        </p:spPr>
      </p:pic>
      <p:pic>
        <p:nvPicPr>
          <p:cNvPr id="10" name="Picture 9">
            <a:extLst>
              <a:ext uri="{FF2B5EF4-FFF2-40B4-BE49-F238E27FC236}">
                <a16:creationId xmlns:a16="http://schemas.microsoft.com/office/drawing/2014/main" id="{2BEF1266-82F8-E27A-E7AA-59894B529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8943" y="3187089"/>
            <a:ext cx="3152526" cy="31525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159277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439056"/>
            <a:ext cx="5470260" cy="1200329"/>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a:p>
            <a:r>
              <a:rPr lang="en-US" sz="2400" b="1" dirty="0">
                <a:solidFill>
                  <a:schemeClr val="bg1"/>
                </a:solidFill>
                <a:latin typeface="Alexandria" charset="0"/>
                <a:cs typeface="Alexandria" charset="0"/>
              </a:rPr>
              <a:t>Dr. Mohammed Refaat</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688354b5-287c-4cda-825e-1d7935aea40e"/>
    <ds:schemaRef ds:uri="http://schemas.microsoft.com/office/infopath/2007/PartnerControls"/>
    <ds:schemaRef ds:uri="http://purl.org/dc/elements/1.1/"/>
    <ds:schemaRef ds:uri="http://purl.org/dc/terms/"/>
    <ds:schemaRef ds:uri="aca13214-df29-4e3c-a050-857c0bf7bd8e"/>
    <ds:schemaRef ds:uri="http://www.w3.org/XML/1998/namespace"/>
    <ds:schemaRef ds:uri="http://purl.org/dc/dcmitype/"/>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1113</TotalTime>
  <Words>5208</Words>
  <Application>Microsoft Office PowerPoint</Application>
  <PresentationFormat>Widescreen</PresentationFormat>
  <Paragraphs>352</Paragraphs>
  <Slides>50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Alexandria Medium</vt:lpstr>
      <vt:lpstr>Arial</vt:lpstr>
      <vt:lpstr>Calibri</vt:lpstr>
      <vt:lpstr>Calibri Light</vt:lpstr>
      <vt:lpstr>Simplified Arabic</vt:lpstr>
      <vt:lpstr>Symbol</vt:lpstr>
      <vt:lpstr>Times New Roman</vt:lpstr>
      <vt:lpstr>Office Theme</vt:lpstr>
      <vt:lpstr>PowerPoint Presentation</vt:lpstr>
      <vt:lpstr>محتويات المحاضرة الأولى تسويق المحتوى الرقمي</vt:lpstr>
      <vt:lpstr>مفهوم تسويق المحتوى الرقمي</vt:lpstr>
      <vt:lpstr>الفرق بين التسويق بالمحتوى الرقمي  والمحتوى الرقمي البيعي</vt:lpstr>
      <vt:lpstr>الفرق بين تسويق المحتوى الرقمي وإدارة المحتوى الرقمي</vt:lpstr>
      <vt:lpstr>الفرق بين تسويق المحتوى الرقمي الداخلي والخارجي Inbound &amp; outbound</vt:lpstr>
      <vt:lpstr>الفرق بين تسويق المحتوى الرقمي الداخلي والخارجي Inbound &amp; outbound</vt:lpstr>
      <vt:lpstr>الفرق بين تسويق المحتوى الرقمي الداخلي والخارجي Inbound &amp; outbound</vt:lpstr>
      <vt:lpstr>مزايا تسويق المحتوى الرقمي</vt:lpstr>
      <vt:lpstr>هدف المحتوى التسويقي الرقمي</vt:lpstr>
      <vt:lpstr>سمات المحتوى التسويقي الرقمي الفعال </vt:lpstr>
      <vt:lpstr>أمثلة لحملات تسويق محتوى رقمي ناجحة</vt:lpstr>
      <vt:lpstr>أمثلة لحملات تسويق محتوى رقمي ناجحة</vt:lpstr>
      <vt:lpstr>أمثلة لحملات تسويق  محتوى رقمي ناجحة</vt:lpstr>
      <vt:lpstr>أنواع المحتوى التسويقي الرقمي</vt:lpstr>
      <vt:lpstr>أنواع المحتوى التسويقي الرقمي</vt:lpstr>
      <vt:lpstr>عصف ذهني أيهما أختار الموضوعي أم المستدام ؟؟؟!!! </vt:lpstr>
      <vt:lpstr>أنواع المحتوى التسويقي الرقمي</vt:lpstr>
      <vt:lpstr>وسائل تسويق المحتوى الرقمي</vt:lpstr>
      <vt:lpstr>1- الموقع الإلكتروني الرسمي للشركة</vt:lpstr>
      <vt:lpstr>2- المدونات</vt:lpstr>
      <vt:lpstr>أنواع المدونات</vt:lpstr>
      <vt:lpstr>أنواع المدونات</vt:lpstr>
      <vt:lpstr>3- الموسوعات الإلكترونية</vt:lpstr>
      <vt:lpstr>4- المنتديات</vt:lpstr>
      <vt:lpstr>5- مواقع التدوين المصغر</vt:lpstr>
      <vt:lpstr>6- مواقع تنظيم الفعاليات</vt:lpstr>
      <vt:lpstr>7- الأدلة الاجتماعية</vt:lpstr>
      <vt:lpstr>8- مواقع تشارك الصور</vt:lpstr>
      <vt:lpstr>9- مواقع تشارك الفيديو والبث</vt:lpstr>
      <vt:lpstr>مواقع تشارك الفيديو والبث</vt:lpstr>
      <vt:lpstr>10- مواقع تشارك المقاطع الصوتية</vt:lpstr>
      <vt:lpstr>11- مواقع استعراض المراجعات عن المنتجات</vt:lpstr>
      <vt:lpstr>12- مواقع الأسئلة المتداولة</vt:lpstr>
      <vt:lpstr>13- مواقع الشبكات المهنية</vt:lpstr>
      <vt:lpstr>14- مواقع التواصل الاجتماعي</vt:lpstr>
      <vt:lpstr>15- مواقع التجارة الالكترونية</vt:lpstr>
      <vt:lpstr>قوالب تسويق المحتوى الرقمي</vt:lpstr>
      <vt:lpstr>الهاشتاج (الوسوم)</vt:lpstr>
      <vt:lpstr>النصوص</vt:lpstr>
      <vt:lpstr>النصوص</vt:lpstr>
      <vt:lpstr>الصور</vt:lpstr>
      <vt:lpstr>الفيديوهات </vt:lpstr>
      <vt:lpstr>الإنفوجرافيك </vt:lpstr>
      <vt:lpstr>الرسائل البريدية الالكترونية</vt:lpstr>
      <vt:lpstr>البودكاست </vt:lpstr>
      <vt:lpstr>الميمز Memes</vt:lpstr>
      <vt:lpstr>خلاصة المحاضرة</vt:lpstr>
      <vt:lpstr>في المحاضرة القادمة أقرأ أكثر عن..</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Mohammed Refaat</cp:lastModifiedBy>
  <cp:revision>202</cp:revision>
  <dcterms:created xsi:type="dcterms:W3CDTF">2023-04-29T09:08:00Z</dcterms:created>
  <dcterms:modified xsi:type="dcterms:W3CDTF">2024-05-13T13:57:11Z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