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94" r:id="rId5"/>
    <p:sldId id="495" r:id="rId6"/>
    <p:sldId id="589" r:id="rId7"/>
    <p:sldId id="576" r:id="rId8"/>
    <p:sldId id="624" r:id="rId9"/>
    <p:sldId id="625" r:id="rId10"/>
    <p:sldId id="579" r:id="rId11"/>
    <p:sldId id="544" r:id="rId12"/>
    <p:sldId id="616" r:id="rId13"/>
    <p:sldId id="580" r:id="rId14"/>
    <p:sldId id="545" r:id="rId15"/>
    <p:sldId id="623" r:id="rId16"/>
    <p:sldId id="617" r:id="rId17"/>
    <p:sldId id="622" r:id="rId18"/>
    <p:sldId id="618" r:id="rId19"/>
    <p:sldId id="619" r:id="rId20"/>
    <p:sldId id="620" r:id="rId21"/>
    <p:sldId id="621" r:id="rId22"/>
    <p:sldId id="546" r:id="rId23"/>
    <p:sldId id="547" r:id="rId24"/>
    <p:sldId id="581" r:id="rId25"/>
    <p:sldId id="582" r:id="rId26"/>
    <p:sldId id="583" r:id="rId27"/>
    <p:sldId id="584" r:id="rId28"/>
    <p:sldId id="585" r:id="rId29"/>
    <p:sldId id="586" r:id="rId30"/>
    <p:sldId id="489" r:id="rId31"/>
    <p:sldId id="587" r:id="rId32"/>
    <p:sldId id="588" r:id="rId33"/>
    <p:sldId id="591" r:id="rId34"/>
    <p:sldId id="592" r:id="rId35"/>
    <p:sldId id="593" r:id="rId36"/>
    <p:sldId id="594" r:id="rId37"/>
    <p:sldId id="595" r:id="rId38"/>
    <p:sldId id="599" r:id="rId39"/>
    <p:sldId id="601" r:id="rId40"/>
    <p:sldId id="600" r:id="rId41"/>
    <p:sldId id="602" r:id="rId42"/>
    <p:sldId id="605" r:id="rId43"/>
    <p:sldId id="597" r:id="rId44"/>
    <p:sldId id="598" r:id="rId45"/>
    <p:sldId id="603" r:id="rId46"/>
    <p:sldId id="604" r:id="rId47"/>
    <p:sldId id="606" r:id="rId48"/>
    <p:sldId id="608" r:id="rId49"/>
    <p:sldId id="609" r:id="rId50"/>
    <p:sldId id="610" r:id="rId51"/>
    <p:sldId id="611" r:id="rId52"/>
    <p:sldId id="612" r:id="rId53"/>
    <p:sldId id="613" r:id="rId54"/>
    <p:sldId id="614" r:id="rId55"/>
    <p:sldId id="61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89"/>
            <p14:sldId id="576"/>
            <p14:sldId id="624"/>
            <p14:sldId id="625"/>
            <p14:sldId id="579"/>
            <p14:sldId id="544"/>
            <p14:sldId id="616"/>
            <p14:sldId id="580"/>
            <p14:sldId id="545"/>
            <p14:sldId id="623"/>
            <p14:sldId id="617"/>
            <p14:sldId id="622"/>
            <p14:sldId id="618"/>
            <p14:sldId id="619"/>
            <p14:sldId id="620"/>
            <p14:sldId id="621"/>
            <p14:sldId id="546"/>
            <p14:sldId id="547"/>
            <p14:sldId id="581"/>
            <p14:sldId id="582"/>
            <p14:sldId id="583"/>
            <p14:sldId id="584"/>
            <p14:sldId id="585"/>
            <p14:sldId id="586"/>
            <p14:sldId id="489"/>
            <p14:sldId id="587"/>
            <p14:sldId id="588"/>
            <p14:sldId id="591"/>
            <p14:sldId id="592"/>
            <p14:sldId id="593"/>
            <p14:sldId id="594"/>
            <p14:sldId id="595"/>
            <p14:sldId id="599"/>
            <p14:sldId id="601"/>
            <p14:sldId id="600"/>
            <p14:sldId id="602"/>
            <p14:sldId id="605"/>
            <p14:sldId id="597"/>
            <p14:sldId id="598"/>
            <p14:sldId id="603"/>
            <p14:sldId id="604"/>
            <p14:sldId id="606"/>
            <p14:sldId id="608"/>
            <p14:sldId id="609"/>
            <p14:sldId id="610"/>
            <p14:sldId id="611"/>
            <p14:sldId id="612"/>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solidFill>
                <a:srgbClr val="000000"/>
              </a:solidFill>
              <a:highlight>
                <a:srgbClr val="00FF00"/>
              </a:highlight>
            </a:rPr>
            <a:t>Introduction </a:t>
          </a:r>
          <a:r>
            <a:rPr lang="ar-EG" sz="2000" b="1" dirty="0">
              <a:solidFill>
                <a:srgbClr val="000000"/>
              </a:solidFill>
              <a:highlight>
                <a:srgbClr val="00FF00"/>
              </a:highlight>
            </a:rPr>
            <a:t>المقدمة</a:t>
          </a:r>
          <a:endParaRPr lang="en-US" sz="2000" b="1" dirty="0">
            <a:solidFill>
              <a:srgbClr val="000000"/>
            </a:solidFill>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dirty="0">
              <a:solidFill>
                <a:srgbClr val="000000"/>
              </a:solidFill>
              <a:highlight>
                <a:srgbClr val="00FF00"/>
              </a:highlight>
            </a:rPr>
            <a:t>Research Problem</a:t>
          </a:r>
          <a:r>
            <a:rPr lang="ar-EG" sz="2000" b="1" dirty="0">
              <a:solidFill>
                <a:srgbClr val="000000"/>
              </a:solidFill>
              <a:highlight>
                <a:srgbClr val="00FF00"/>
              </a:highlight>
            </a:rPr>
            <a:t> مشكلة الدراسة </a:t>
          </a:r>
          <a:endParaRPr lang="en-US" sz="2000" b="1" dirty="0">
            <a:solidFill>
              <a:srgbClr val="000000"/>
            </a:solidFill>
            <a:highlight>
              <a:srgbClr val="00FF00"/>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8D27EB80-D332-463E-83CD-4EB9EFEC2D58}">
      <dgm:prSet phldrT="[Text]" custT="1"/>
      <dgm:spPr/>
      <dgm:t>
        <a:bodyPr/>
        <a:lstStyle/>
        <a:p>
          <a:r>
            <a:rPr lang="en-US" sz="2000" b="1" dirty="0"/>
            <a:t>Appendices </a:t>
          </a:r>
          <a:r>
            <a:rPr lang="ar-EG" sz="2000" b="1" dirty="0"/>
            <a:t>الملاحق </a:t>
          </a:r>
          <a:endParaRPr lang="en-US" sz="2000" b="1" dirty="0"/>
        </a:p>
      </dgm:t>
    </dgm:pt>
    <dgm:pt modelId="{F892DF37-4E7A-4C35-B951-D2CF97FCC937}" type="parTrans" cxnId="{7217E4EA-CE78-4F7C-AC6A-F4965EC2D40C}">
      <dgm:prSet/>
      <dgm:spPr/>
      <dgm:t>
        <a:bodyPr/>
        <a:lstStyle/>
        <a:p>
          <a:endParaRPr lang="en-US" sz="2000" b="1"/>
        </a:p>
      </dgm:t>
    </dgm:pt>
    <dgm:pt modelId="{F2A45BAE-27C5-4912-B24E-8716257084C3}" type="sibTrans" cxnId="{7217E4EA-CE78-4F7C-AC6A-F4965EC2D40C}">
      <dgm:prSet/>
      <dgm:spPr/>
      <dgm:t>
        <a:bodyPr/>
        <a:lstStyle/>
        <a:p>
          <a:endParaRPr lang="en-US" sz="2000" b="1"/>
        </a:p>
      </dgm:t>
    </dgm:pt>
    <dgm:pt modelId="{716A7B2F-CB81-4A95-86EF-9A912800EFE1}">
      <dgm:prSet phldrT="[Text]" custT="1"/>
      <dgm:spPr/>
      <dgm:t>
        <a:bodyPr/>
        <a:lstStyle/>
        <a:p>
          <a:r>
            <a:rPr lang="en-US" sz="2000" b="1" dirty="0">
              <a:solidFill>
                <a:srgbClr val="000000"/>
              </a:solidFill>
              <a:highlight>
                <a:srgbClr val="00FF00"/>
              </a:highlight>
            </a:rPr>
            <a:t>Research Title </a:t>
          </a:r>
          <a:r>
            <a:rPr lang="ar-EG" sz="2000" b="1" dirty="0">
              <a:solidFill>
                <a:srgbClr val="000000"/>
              </a:solidFill>
              <a:highlight>
                <a:srgbClr val="00FF00"/>
              </a:highlight>
            </a:rPr>
            <a:t>عنوان الدراسة</a:t>
          </a:r>
          <a:endParaRPr lang="en-US" sz="2000" b="1" dirty="0">
            <a:solidFill>
              <a:srgbClr val="000000"/>
            </a:solidFill>
            <a:highlight>
              <a:srgbClr val="00FF00"/>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B10ACB97-D975-4B3E-9BBA-B732F88ECBB7}">
      <dgm:prSet phldrT="[Text]" custT="1"/>
      <dgm:spPr/>
      <dgm:t>
        <a:bodyPr/>
        <a:lstStyle/>
        <a:p>
          <a:r>
            <a:rPr lang="en-US" sz="2000" b="1" dirty="0"/>
            <a:t>Abstract </a:t>
          </a:r>
          <a:r>
            <a:rPr lang="ar-EG" sz="2000" b="1" dirty="0"/>
            <a:t>المستخلص</a:t>
          </a:r>
          <a:endParaRPr lang="en-US" sz="2000" b="1" dirty="0"/>
        </a:p>
      </dgm:t>
    </dgm:pt>
    <dgm:pt modelId="{5FFA37A8-2C2A-4BAE-89D7-E8D067319A4E}" type="parTrans" cxnId="{2D7AB2C0-D066-4637-97A2-DD03EECB38DD}">
      <dgm:prSet/>
      <dgm:spPr/>
      <dgm:t>
        <a:bodyPr/>
        <a:lstStyle/>
        <a:p>
          <a:endParaRPr lang="en-US" sz="2000" b="1"/>
        </a:p>
      </dgm:t>
    </dgm:pt>
    <dgm:pt modelId="{DCA7D192-8359-4AD0-ABA7-349D53723184}" type="sibTrans" cxnId="{2D7AB2C0-D066-4637-97A2-DD03EECB38DD}">
      <dgm:prSet/>
      <dgm:spPr/>
      <dgm:t>
        <a:bodyPr/>
        <a:lstStyle/>
        <a:p>
          <a:endParaRPr lang="en-US" sz="2000" b="1"/>
        </a:p>
      </dgm:t>
    </dgm:pt>
    <dgm:pt modelId="{0CA7B192-8340-4C16-A668-96E8F3FF4EAE}">
      <dgm:prSet phldrT="[Text]" custT="1"/>
      <dgm:spPr/>
      <dgm:t>
        <a:bodyPr/>
        <a:lstStyle/>
        <a:p>
          <a:pPr rtl="0"/>
          <a:r>
            <a:rPr lang="en-US" sz="2000" b="1" dirty="0"/>
            <a:t>Conclusion </a:t>
          </a:r>
          <a:r>
            <a:rPr lang="ar-EG" sz="2000" b="1" dirty="0"/>
            <a:t>ملخص البحث </a:t>
          </a:r>
          <a:endParaRPr lang="en-US" sz="2000" b="1" dirty="0"/>
        </a:p>
      </dgm:t>
    </dgm:pt>
    <dgm:pt modelId="{1966BC2C-29C2-4BF9-83E8-758DEF768659}" type="parTrans" cxnId="{9E5EB9FF-F45C-4502-9D29-309DB9CF8E1E}">
      <dgm:prSet/>
      <dgm:spPr/>
      <dgm:t>
        <a:bodyPr/>
        <a:lstStyle/>
        <a:p>
          <a:endParaRPr lang="en-US" sz="2000" b="1"/>
        </a:p>
      </dgm:t>
    </dgm:pt>
    <dgm:pt modelId="{D2336E7A-6FDD-41F7-BC0E-7008C9563C44}" type="sibTrans" cxnId="{9E5EB9FF-F45C-4502-9D29-309DB9CF8E1E}">
      <dgm:prSet/>
      <dgm:spPr/>
      <dgm:t>
        <a:bodyPr/>
        <a:lstStyle/>
        <a:p>
          <a:endParaRPr lang="en-US" sz="2000" b="1"/>
        </a:p>
      </dgm:t>
    </dgm:pt>
    <dgm:pt modelId="{396AE6B2-11FB-4C52-B984-74745C0D4C2F}">
      <dgm:prSet phldrT="[Text]" custT="1"/>
      <dgm:spPr/>
      <dgm:t>
        <a:bodyPr/>
        <a:lstStyle/>
        <a:p>
          <a:r>
            <a:rPr lang="en-US" sz="2000" b="1" dirty="0">
              <a:solidFill>
                <a:srgbClr val="000000"/>
              </a:solidFill>
              <a:highlight>
                <a:srgbClr val="00FF00"/>
              </a:highlight>
            </a:rPr>
            <a:t>Research Significance</a:t>
          </a:r>
          <a:r>
            <a:rPr lang="ar-EG" sz="2000" b="1" dirty="0">
              <a:solidFill>
                <a:srgbClr val="000000"/>
              </a:solidFill>
              <a:highlight>
                <a:srgbClr val="00FF00"/>
              </a:highlight>
            </a:rPr>
            <a:t> أهمية الدراسة </a:t>
          </a:r>
          <a:endParaRPr lang="en-US" sz="2000" b="1" dirty="0">
            <a:solidFill>
              <a:srgbClr val="000000"/>
            </a:solidFill>
            <a:highlight>
              <a:srgbClr val="00FF00"/>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5">
        <dgm:presLayoutVars>
          <dgm:bulletEnabled val="1"/>
        </dgm:presLayoutVars>
      </dgm:prSet>
      <dgm:spPr/>
    </dgm:pt>
    <dgm:pt modelId="{3B1DBD99-B53C-4235-A4B9-A16B79CFF3B3}" type="pres">
      <dgm:prSet presAssocID="{E0DE0489-DD4E-409C-A5D6-0A9D734737DF}" presName="space" presStyleCnt="0"/>
      <dgm:spPr/>
    </dgm:pt>
    <dgm:pt modelId="{9F41FCF6-BA37-4239-8AE6-AD1CDA8B69B5}" type="pres">
      <dgm:prSet presAssocID="{B10ACB97-D975-4B3E-9BBA-B732F88ECBB7}" presName="text" presStyleLbl="node1" presStyleIdx="1" presStyleCnt="15">
        <dgm:presLayoutVars>
          <dgm:bulletEnabled val="1"/>
        </dgm:presLayoutVars>
      </dgm:prSet>
      <dgm:spPr/>
    </dgm:pt>
    <dgm:pt modelId="{8FA59C92-E372-44DB-97B9-8AB29747C9D4}" type="pres">
      <dgm:prSet presAssocID="{DCA7D192-8359-4AD0-ABA7-349D53723184}" presName="space" presStyleCnt="0"/>
      <dgm:spPr/>
    </dgm:pt>
    <dgm:pt modelId="{ECEDCEBD-3A31-4A51-BD7F-B4B4DBD28F28}" type="pres">
      <dgm:prSet presAssocID="{0FF3961C-2B5A-41EA-A0D9-E0F80717AA56}" presName="text" presStyleLbl="node1" presStyleIdx="2" presStyleCnt="15"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5">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4" presStyleCnt="15">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5" presStyleCnt="15">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5">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5">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5">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5">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5">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1" presStyleCnt="15">
        <dgm:presLayoutVars>
          <dgm:bulletEnabled val="1"/>
        </dgm:presLayoutVars>
      </dgm:prSet>
      <dgm:spPr/>
    </dgm:pt>
    <dgm:pt modelId="{4BDF49C3-239E-4081-A176-5EFC4951B041}" type="pres">
      <dgm:prSet presAssocID="{5D7982CC-345E-4981-B4EC-9A263EC60DC3}" presName="space" presStyleCnt="0"/>
      <dgm:spPr/>
    </dgm:pt>
    <dgm:pt modelId="{A7615A58-5327-4A79-BF2A-FCDAE1D9E7DE}" type="pres">
      <dgm:prSet presAssocID="{0CA7B192-8340-4C16-A668-96E8F3FF4EAE}" presName="text" presStyleLbl="node1" presStyleIdx="12" presStyleCnt="15">
        <dgm:presLayoutVars>
          <dgm:bulletEnabled val="1"/>
        </dgm:presLayoutVars>
      </dgm:prSet>
      <dgm:spPr/>
    </dgm:pt>
    <dgm:pt modelId="{15A975E7-455A-44A2-AD09-43C3A574E284}" type="pres">
      <dgm:prSet presAssocID="{D2336E7A-6FDD-41F7-BC0E-7008C9563C44}" presName="space" presStyleCnt="0"/>
      <dgm:spPr/>
    </dgm:pt>
    <dgm:pt modelId="{494A3454-5139-458F-A913-63CDB206BCFD}" type="pres">
      <dgm:prSet presAssocID="{50089AC6-4DFB-44DC-8929-A6C9F4CB01D7}" presName="text" presStyleLbl="node1" presStyleIdx="13" presStyleCnt="15">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4" presStyleCnt="15">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6" destOrd="0" parTransId="{0B5464C6-CD94-4E7E-9D8E-27DD5B4D9CAB}" sibTransId="{6FC7A943-27D6-4E35-A08A-CA5CAF1D59E0}"/>
    <dgm:cxn modelId="{6F631D70-2E0C-4B33-AE93-7E19544F2F7C}" srcId="{EC0DD46D-97F1-4264-B295-5B83F983DB47}" destId="{396AE6B2-11FB-4C52-B984-74745C0D4C2F}" srcOrd="4"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3"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B40F207E-F50B-45FC-8198-A331EAA2FA65}" type="presOf" srcId="{B10ACB97-D975-4B3E-9BBA-B732F88ECBB7}" destId="{9F41FCF6-BA37-4239-8AE6-AD1CDA8B69B5}"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2D7AB2C0-D066-4637-97A2-DD03EECB38DD}" srcId="{EC0DD46D-97F1-4264-B295-5B83F983DB47}" destId="{B10ACB97-D975-4B3E-9BBA-B732F88ECBB7}" srcOrd="1" destOrd="0" parTransId="{5FFA37A8-2C2A-4BAE-89D7-E8D067319A4E}" sibTransId="{DCA7D192-8359-4AD0-ABA7-349D53723184}"/>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4" destOrd="0" parTransId="{F892DF37-4E7A-4C35-B951-D2CF97FCC937}" sibTransId="{F2A45BAE-27C5-4912-B24E-8716257084C3}"/>
    <dgm:cxn modelId="{8171F9ED-4A4C-48E5-BA71-BC595A1618BF}" srcId="{EC0DD46D-97F1-4264-B295-5B83F983DB47}" destId="{B3DC24DE-8CB8-4B5A-9965-98D97548A054}" srcOrd="11"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B1F1E8F8-FEEF-4391-9DD5-79A94691E737}" type="presOf" srcId="{0CA7B192-8340-4C16-A668-96E8F3FF4EAE}" destId="{A7615A58-5327-4A79-BF2A-FCDAE1D9E7DE}" srcOrd="0" destOrd="0" presId="urn:diagrams.loki3.com/VaryingWidthList"/>
    <dgm:cxn modelId="{5C434AFC-4175-4482-A4B2-84CC1C7A9972}" type="presOf" srcId="{50089AC6-4DFB-44DC-8929-A6C9F4CB01D7}" destId="{494A3454-5139-458F-A913-63CDB206BCFD}" srcOrd="0" destOrd="0" presId="urn:diagrams.loki3.com/VaryingWidthList"/>
    <dgm:cxn modelId="{9E5EB9FF-F45C-4502-9D29-309DB9CF8E1E}" srcId="{EC0DD46D-97F1-4264-B295-5B83F983DB47}" destId="{0CA7B192-8340-4C16-A668-96E8F3FF4EAE}" srcOrd="12" destOrd="0" parTransId="{1966BC2C-29C2-4BF9-83E8-758DEF768659}" sibTransId="{D2336E7A-6FDD-41F7-BC0E-7008C9563C44}"/>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8DB3242F-DA7F-4081-8484-4951415889F8}" type="presParOf" srcId="{16FDD885-99AF-4EB8-BA64-266F72DBF523}" destId="{9F41FCF6-BA37-4239-8AE6-AD1CDA8B69B5}" srcOrd="2" destOrd="0" presId="urn:diagrams.loki3.com/VaryingWidthList"/>
    <dgm:cxn modelId="{5E1AA1E2-7A94-48D8-A17B-146BBEA4F44A}" type="presParOf" srcId="{16FDD885-99AF-4EB8-BA64-266F72DBF523}" destId="{8FA59C92-E372-44DB-97B9-8AB29747C9D4}"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B0F42E16-F519-4394-9DD8-8729F9FA9802}" type="presParOf" srcId="{16FDD885-99AF-4EB8-BA64-266F72DBF523}" destId="{DC2F4170-1528-49A9-80C9-4A2EF97C13DC}" srcOrd="8" destOrd="0" presId="urn:diagrams.loki3.com/VaryingWidthList"/>
    <dgm:cxn modelId="{26694829-80B9-4324-807A-E96F6DC494BD}" type="presParOf" srcId="{16FDD885-99AF-4EB8-BA64-266F72DBF523}" destId="{BFA7C558-FD03-4A35-8DE7-00098291D36D}"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C54D5343-F832-4E24-B4ED-234803A4CD09}" type="presParOf" srcId="{16FDD885-99AF-4EB8-BA64-266F72DBF523}" destId="{8BD02728-92D7-4D25-B097-6175F5FB0A30}" srcOrd="22" destOrd="0" presId="urn:diagrams.loki3.com/VaryingWidthList"/>
    <dgm:cxn modelId="{83D5DB7A-0373-4AEA-AF4B-FF13667AA40D}" type="presParOf" srcId="{16FDD885-99AF-4EB8-BA64-266F72DBF523}" destId="{4BDF49C3-239E-4081-A176-5EFC4951B041}" srcOrd="23" destOrd="0" presId="urn:diagrams.loki3.com/VaryingWidthList"/>
    <dgm:cxn modelId="{6E2EA86B-D171-43C4-AC05-F1E98016B07B}" type="presParOf" srcId="{16FDD885-99AF-4EB8-BA64-266F72DBF523}" destId="{A7615A58-5327-4A79-BF2A-FCDAE1D9E7DE}" srcOrd="24" destOrd="0" presId="urn:diagrams.loki3.com/VaryingWidthList"/>
    <dgm:cxn modelId="{8D98459A-B2E0-4E24-98E5-0AA45C8E4521}" type="presParOf" srcId="{16FDD885-99AF-4EB8-BA64-266F72DBF523}" destId="{15A975E7-455A-44A2-AD09-43C3A574E284}" srcOrd="25" destOrd="0" presId="urn:diagrams.loki3.com/VaryingWidthList"/>
    <dgm:cxn modelId="{05617490-565A-42B0-B42F-8113B3AFA8F1}" type="presParOf" srcId="{16FDD885-99AF-4EB8-BA64-266F72DBF523}" destId="{494A3454-5139-458F-A913-63CDB206BCFD}" srcOrd="26" destOrd="0" presId="urn:diagrams.loki3.com/VaryingWidthList"/>
    <dgm:cxn modelId="{492FC089-3DC9-465E-A514-45EDB4D94FF6}" type="presParOf" srcId="{16FDD885-99AF-4EB8-BA64-266F72DBF523}" destId="{E6C91CCD-3C2A-4B0D-B8CD-8436CA3366B6}" srcOrd="27" destOrd="0" presId="urn:diagrams.loki3.com/VaryingWidthList"/>
    <dgm:cxn modelId="{B642C58B-50F5-4A56-B30B-1D2B9F22DB9A}" type="presParOf" srcId="{16FDD885-99AF-4EB8-BA64-266F72DBF523}" destId="{A917EBDB-02CA-48D6-B1AE-F0760510AC71}" srcOrd="2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6709"/>
          <a:ext cx="28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Title </a:t>
          </a:r>
          <a:r>
            <a:rPr lang="ar-EG" sz="2000" b="1" kern="1200" dirty="0">
              <a:solidFill>
                <a:srgbClr val="000000"/>
              </a:solidFill>
              <a:highlight>
                <a:srgbClr val="00FF00"/>
              </a:highlight>
            </a:rPr>
            <a:t>عنوان الدراسة</a:t>
          </a:r>
          <a:endParaRPr lang="en-US" sz="2000" b="1" kern="1200" dirty="0">
            <a:solidFill>
              <a:srgbClr val="000000"/>
            </a:solidFill>
            <a:highlight>
              <a:srgbClr val="00FF00"/>
            </a:highlight>
          </a:endParaRPr>
        </a:p>
      </dsp:txBody>
      <dsp:txXfrm>
        <a:off x="2624000" y="6709"/>
        <a:ext cx="2880000" cy="344283"/>
      </dsp:txXfrm>
    </dsp:sp>
    <dsp:sp modelId="{9F41FCF6-BA37-4239-8AE6-AD1CDA8B69B5}">
      <dsp:nvSpPr>
        <dsp:cNvPr id="0" name=""/>
        <dsp:cNvSpPr/>
      </dsp:nvSpPr>
      <dsp:spPr>
        <a:xfrm>
          <a:off x="3074000" y="368207"/>
          <a:ext cx="19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Abstract </a:t>
          </a:r>
          <a:r>
            <a:rPr lang="ar-EG" sz="2000" b="1" kern="1200" dirty="0"/>
            <a:t>المستخلص</a:t>
          </a:r>
          <a:endParaRPr lang="en-US" sz="2000" b="1" kern="1200" dirty="0"/>
        </a:p>
      </dsp:txBody>
      <dsp:txXfrm>
        <a:off x="3074000" y="368207"/>
        <a:ext cx="1980000" cy="344283"/>
      </dsp:txXfrm>
    </dsp:sp>
    <dsp:sp modelId="{ECEDCEBD-3A31-4A51-BD7F-B4B4DBD28F28}">
      <dsp:nvSpPr>
        <dsp:cNvPr id="0" name=""/>
        <dsp:cNvSpPr/>
      </dsp:nvSpPr>
      <dsp:spPr>
        <a:xfrm>
          <a:off x="2504917" y="729704"/>
          <a:ext cx="3118165"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Introduction </a:t>
          </a:r>
          <a:r>
            <a:rPr lang="ar-EG" sz="2000" b="1" kern="1200" dirty="0">
              <a:solidFill>
                <a:srgbClr val="000000"/>
              </a:solidFill>
              <a:highlight>
                <a:srgbClr val="00FF00"/>
              </a:highlight>
            </a:rPr>
            <a:t>المقدمة</a:t>
          </a:r>
          <a:endParaRPr lang="en-US" sz="2000" b="1" kern="1200" dirty="0">
            <a:solidFill>
              <a:srgbClr val="000000"/>
            </a:solidFill>
            <a:highlight>
              <a:srgbClr val="00FF00"/>
            </a:highlight>
          </a:endParaRPr>
        </a:p>
      </dsp:txBody>
      <dsp:txXfrm>
        <a:off x="2504917" y="729704"/>
        <a:ext cx="3118165" cy="344283"/>
      </dsp:txXfrm>
    </dsp:sp>
    <dsp:sp modelId="{94C58217-1473-4AC2-9620-3E1956789323}">
      <dsp:nvSpPr>
        <dsp:cNvPr id="0" name=""/>
        <dsp:cNvSpPr/>
      </dsp:nvSpPr>
      <dsp:spPr>
        <a:xfrm>
          <a:off x="2354000" y="1091202"/>
          <a:ext cx="34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Problem</a:t>
          </a:r>
          <a:r>
            <a:rPr lang="ar-EG" sz="2000" b="1" kern="1200" dirty="0">
              <a:solidFill>
                <a:srgbClr val="000000"/>
              </a:solidFill>
              <a:highlight>
                <a:srgbClr val="00FF00"/>
              </a:highlight>
            </a:rPr>
            <a:t> مشكلة الدراسة </a:t>
          </a:r>
          <a:endParaRPr lang="en-US" sz="2000" b="1" kern="1200" dirty="0">
            <a:solidFill>
              <a:srgbClr val="000000"/>
            </a:solidFill>
            <a:highlight>
              <a:srgbClr val="00FF00"/>
            </a:highlight>
          </a:endParaRPr>
        </a:p>
      </dsp:txBody>
      <dsp:txXfrm>
        <a:off x="2354000" y="1091202"/>
        <a:ext cx="3420000" cy="344283"/>
      </dsp:txXfrm>
    </dsp:sp>
    <dsp:sp modelId="{DC2F4170-1528-49A9-80C9-4A2EF97C13DC}">
      <dsp:nvSpPr>
        <dsp:cNvPr id="0" name=""/>
        <dsp:cNvSpPr/>
      </dsp:nvSpPr>
      <dsp:spPr>
        <a:xfrm>
          <a:off x="2219000" y="1452699"/>
          <a:ext cx="36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Significance</a:t>
          </a:r>
          <a:r>
            <a:rPr lang="ar-EG" sz="2000" b="1" kern="1200" dirty="0">
              <a:solidFill>
                <a:srgbClr val="000000"/>
              </a:solidFill>
              <a:highlight>
                <a:srgbClr val="00FF00"/>
              </a:highlight>
            </a:rPr>
            <a:t> أهمية الدراسة </a:t>
          </a:r>
          <a:endParaRPr lang="en-US" sz="2000" b="1" kern="1200" dirty="0">
            <a:solidFill>
              <a:srgbClr val="000000"/>
            </a:solidFill>
            <a:highlight>
              <a:srgbClr val="00FF00"/>
            </a:highlight>
          </a:endParaRPr>
        </a:p>
      </dsp:txBody>
      <dsp:txXfrm>
        <a:off x="2219000" y="1452699"/>
        <a:ext cx="3690000" cy="344283"/>
      </dsp:txXfrm>
    </dsp:sp>
    <dsp:sp modelId="{BCB0F75D-2B58-486A-940A-01B3002EF4CD}">
      <dsp:nvSpPr>
        <dsp:cNvPr id="0" name=""/>
        <dsp:cNvSpPr/>
      </dsp:nvSpPr>
      <dsp:spPr>
        <a:xfrm>
          <a:off x="2309000" y="1814196"/>
          <a:ext cx="351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196"/>
        <a:ext cx="3510000" cy="344283"/>
      </dsp:txXfrm>
    </dsp:sp>
    <dsp:sp modelId="{779C773A-F489-478E-B8A5-88BD6AF0D122}">
      <dsp:nvSpPr>
        <dsp:cNvPr id="0" name=""/>
        <dsp:cNvSpPr/>
      </dsp:nvSpPr>
      <dsp:spPr>
        <a:xfrm>
          <a:off x="2264000" y="2175694"/>
          <a:ext cx="360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4000" y="2175694"/>
        <a:ext cx="3600000" cy="344283"/>
      </dsp:txXfrm>
    </dsp:sp>
    <dsp:sp modelId="{9E91EA2D-0534-43AA-AF0C-25FE01324703}">
      <dsp:nvSpPr>
        <dsp:cNvPr id="0" name=""/>
        <dsp:cNvSpPr/>
      </dsp:nvSpPr>
      <dsp:spPr>
        <a:xfrm>
          <a:off x="1318999" y="2537191"/>
          <a:ext cx="54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537191"/>
        <a:ext cx="5490000" cy="344283"/>
      </dsp:txXfrm>
    </dsp:sp>
    <dsp:sp modelId="{8D074F2B-DC70-4168-BCBF-F02C4D223BC9}">
      <dsp:nvSpPr>
        <dsp:cNvPr id="0" name=""/>
        <dsp:cNvSpPr/>
      </dsp:nvSpPr>
      <dsp:spPr>
        <a:xfrm>
          <a:off x="2084000" y="2898689"/>
          <a:ext cx="39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2898689"/>
        <a:ext cx="3960000" cy="344283"/>
      </dsp:txXfrm>
    </dsp:sp>
    <dsp:sp modelId="{F22E00D2-B6B8-46CD-A2A2-B3A50DEB31F5}">
      <dsp:nvSpPr>
        <dsp:cNvPr id="0" name=""/>
        <dsp:cNvSpPr/>
      </dsp:nvSpPr>
      <dsp:spPr>
        <a:xfrm>
          <a:off x="2489000" y="3260186"/>
          <a:ext cx="315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260186"/>
        <a:ext cx="3150000" cy="344283"/>
      </dsp:txXfrm>
    </dsp:sp>
    <dsp:sp modelId="{E37E68C4-5134-4C7C-8BFC-22743FBE0C96}">
      <dsp:nvSpPr>
        <dsp:cNvPr id="0" name=""/>
        <dsp:cNvSpPr/>
      </dsp:nvSpPr>
      <dsp:spPr>
        <a:xfrm>
          <a:off x="1498999" y="3621684"/>
          <a:ext cx="513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3621684"/>
        <a:ext cx="5130000" cy="344283"/>
      </dsp:txXfrm>
    </dsp:sp>
    <dsp:sp modelId="{8BD02728-92D7-4D25-B097-6175F5FB0A30}">
      <dsp:nvSpPr>
        <dsp:cNvPr id="0" name=""/>
        <dsp:cNvSpPr/>
      </dsp:nvSpPr>
      <dsp:spPr>
        <a:xfrm>
          <a:off x="283999" y="3983181"/>
          <a:ext cx="75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3983181"/>
        <a:ext cx="7560000" cy="344283"/>
      </dsp:txXfrm>
    </dsp:sp>
    <dsp:sp modelId="{A7615A58-5327-4A79-BF2A-FCDAE1D9E7DE}">
      <dsp:nvSpPr>
        <dsp:cNvPr id="0" name=""/>
        <dsp:cNvSpPr/>
      </dsp:nvSpPr>
      <dsp:spPr>
        <a:xfrm>
          <a:off x="2804000" y="4344679"/>
          <a:ext cx="25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0">
            <a:lnSpc>
              <a:spcPct val="90000"/>
            </a:lnSpc>
            <a:spcBef>
              <a:spcPct val="0"/>
            </a:spcBef>
            <a:spcAft>
              <a:spcPct val="35000"/>
            </a:spcAft>
            <a:buNone/>
          </a:pPr>
          <a:r>
            <a:rPr lang="en-US" sz="2000" b="1" kern="1200" dirty="0"/>
            <a:t>Conclusion </a:t>
          </a:r>
          <a:r>
            <a:rPr lang="ar-EG" sz="2000" b="1" kern="1200" dirty="0"/>
            <a:t>ملخص البحث </a:t>
          </a:r>
          <a:endParaRPr lang="en-US" sz="2000" b="1" kern="1200" dirty="0"/>
        </a:p>
      </dsp:txBody>
      <dsp:txXfrm>
        <a:off x="2804000" y="4344679"/>
        <a:ext cx="2520000" cy="344283"/>
      </dsp:txXfrm>
    </dsp:sp>
    <dsp:sp modelId="{494A3454-5139-458F-A913-63CDB206BCFD}">
      <dsp:nvSpPr>
        <dsp:cNvPr id="0" name=""/>
        <dsp:cNvSpPr/>
      </dsp:nvSpPr>
      <dsp:spPr>
        <a:xfrm>
          <a:off x="2826500" y="4706176"/>
          <a:ext cx="247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706176"/>
        <a:ext cx="2475000" cy="344283"/>
      </dsp:txXfrm>
    </dsp:sp>
    <dsp:sp modelId="{A917EBDB-02CA-48D6-B1AE-F0760510AC71}">
      <dsp:nvSpPr>
        <dsp:cNvPr id="0" name=""/>
        <dsp:cNvSpPr/>
      </dsp:nvSpPr>
      <dsp:spPr>
        <a:xfrm>
          <a:off x="3006500" y="5067673"/>
          <a:ext cx="211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Appendices </a:t>
          </a:r>
          <a:r>
            <a:rPr lang="ar-EG" sz="2000" b="1" kern="1200" dirty="0"/>
            <a:t>الملاحق </a:t>
          </a:r>
          <a:endParaRPr lang="en-US" sz="2000" b="1" kern="1200" dirty="0"/>
        </a:p>
      </dsp:txBody>
      <dsp:txXfrm>
        <a:off x="3006500" y="5067673"/>
        <a:ext cx="2115000" cy="34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5D847-5A87-B5B7-A844-FF7528DA22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78D6F-2448-DEEA-D5E8-B8C23485AE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7B700-A238-2CF2-1C16-42E61FBD01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F86ACF-0043-728F-4F44-6BA46C47A1C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30257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67D-EBCA-5E4F-1C42-702D088412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760311-7850-8577-8976-F6068BE41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912EDC-4689-1542-5E7F-D892FE8FF0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0E7355-5DBF-1CEC-2525-65C955D28A09}"/>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9034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29107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64868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91491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9289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42261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78786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61501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66246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02004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168082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300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882768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9952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559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2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lang="en-US" sz="2000" dirty="0">
                <a:solidFill>
                  <a:srgbClr val="2D3956"/>
                </a:solidFill>
                <a:latin typeface="Times New Roman" panose="02020603050405020304" pitchFamily="18" charset="0"/>
                <a:cs typeface="Times New Roman" panose="02020603050405020304" pitchFamily="18" charset="0"/>
              </a:rPr>
              <a:t>Introduction, Research Problem &amp; Research Significance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852878"/>
    </mc:Choice>
    <mc:Fallback xmlns="">
      <p:transition spd="slow" advTm="28528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304698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components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introduction</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problem</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significance</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916499"/>
            <a:ext cx="4251468"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Components of Research Proposal (Final Project 1)</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(المشروع النهائي 1)</a:t>
            </a:r>
            <a:r>
              <a:rPr lang="en-US" sz="2800" dirty="0">
                <a:solidFill>
                  <a:srgbClr val="000000"/>
                </a:solidFill>
                <a:latin typeface="Times New Roman" panose="02020603050405020304" pitchFamily="18" charset="0"/>
                <a:cs typeface="Times New Roman" panose="02020603050405020304" pitchFamily="18" charset="0"/>
              </a:rPr>
              <a:t> </a:t>
            </a:r>
            <a:endParaRPr lang="ar-EG"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274733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592860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mc:AlternateContent xmlns:mc="http://schemas.openxmlformats.org/markup-compatibility/2006" xmlns:p14="http://schemas.microsoft.com/office/powerpoint/2010/main">
    <mc:Choice Requires="p14">
      <p:transition spd="slow" p14:dur="2000" advTm="153181"/>
    </mc:Choice>
    <mc:Fallback xmlns="">
      <p:transition spd="slow" advTm="1531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49DA0-2D6D-7844-3349-8D9081C39B6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4BC3B1E-8628-9614-6144-33A7E083DE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BE9EC44-DBDF-42DF-E728-20BB4CF538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AC607234-39AB-43EA-BE12-F21A0E6E609D}"/>
              </a:ext>
            </a:extLst>
          </p:cNvPr>
          <p:cNvSpPr/>
          <p:nvPr/>
        </p:nvSpPr>
        <p:spPr>
          <a:xfrm>
            <a:off x="3368330" y="0"/>
            <a:ext cx="5455340" cy="646331"/>
          </a:xfrm>
          <a:prstGeom prst="rect">
            <a:avLst/>
          </a:prstGeom>
        </p:spPr>
        <p:txBody>
          <a:bodyPr wrap="none">
            <a:spAutoFit/>
          </a:bodyPr>
          <a:lstStyle/>
          <a:p>
            <a:r>
              <a:rPr lang="ar-EG" sz="3600" b="1" dirty="0">
                <a:solidFill>
                  <a:srgbClr val="000000"/>
                </a:solidFill>
                <a:latin typeface="Times New Roman" panose="02020603050405020304" pitchFamily="18" charset="0"/>
                <a:cs typeface="Times New Roman" panose="02020603050405020304" pitchFamily="18" charset="0"/>
              </a:rPr>
              <a:t>موضوعات مقترحه لاختيار العنوان </a:t>
            </a:r>
            <a:endParaRPr lang="en-US" sz="3200" b="1" dirty="0">
              <a:solidFill>
                <a:srgbClr val="000000"/>
              </a:solidFill>
            </a:endParaRPr>
          </a:p>
        </p:txBody>
      </p:sp>
      <p:graphicFrame>
        <p:nvGraphicFramePr>
          <p:cNvPr id="12" name="Table 11">
            <a:extLst>
              <a:ext uri="{FF2B5EF4-FFF2-40B4-BE49-F238E27FC236}">
                <a16:creationId xmlns:a16="http://schemas.microsoft.com/office/drawing/2014/main" id="{7392F5C2-51CE-3584-E33B-A7AABAB7AF39}"/>
              </a:ext>
            </a:extLst>
          </p:cNvPr>
          <p:cNvGraphicFramePr>
            <a:graphicFrameLocks noGrp="1"/>
          </p:cNvGraphicFramePr>
          <p:nvPr>
            <p:extLst>
              <p:ext uri="{D42A27DB-BD31-4B8C-83A1-F6EECF244321}">
                <p14:modId xmlns:p14="http://schemas.microsoft.com/office/powerpoint/2010/main" val="1439901819"/>
              </p:ext>
            </p:extLst>
          </p:nvPr>
        </p:nvGraphicFramePr>
        <p:xfrm>
          <a:off x="239842" y="959800"/>
          <a:ext cx="11467476" cy="5898200"/>
        </p:xfrm>
        <a:graphic>
          <a:graphicData uri="http://schemas.openxmlformats.org/drawingml/2006/table">
            <a:tbl>
              <a:tblPr>
                <a:tableStyleId>{5940675A-B579-460E-94D1-54222C63F5DA}</a:tableStyleId>
              </a:tblPr>
              <a:tblGrid>
                <a:gridCol w="5733738">
                  <a:extLst>
                    <a:ext uri="{9D8B030D-6E8A-4147-A177-3AD203B41FA5}">
                      <a16:colId xmlns:a16="http://schemas.microsoft.com/office/drawing/2014/main" val="3182208972"/>
                    </a:ext>
                  </a:extLst>
                </a:gridCol>
                <a:gridCol w="5733738">
                  <a:extLst>
                    <a:ext uri="{9D8B030D-6E8A-4147-A177-3AD203B41FA5}">
                      <a16:colId xmlns:a16="http://schemas.microsoft.com/office/drawing/2014/main" val="3640735974"/>
                    </a:ext>
                  </a:extLst>
                </a:gridCol>
              </a:tblGrid>
              <a:tr h="366602">
                <a:tc>
                  <a:txBody>
                    <a:bodyPr/>
                    <a:lstStyle/>
                    <a:p>
                      <a:pPr algn="ctr">
                        <a:buNone/>
                      </a:pPr>
                      <a:r>
                        <a:rPr lang="ar-EG" sz="1400" dirty="0"/>
                        <a:t>فعالية التحويلات النقدية المشروطة في تحسين الرفاه الاقتصادي</a:t>
                      </a:r>
                    </a:p>
                  </a:txBody>
                  <a:tcPr marL="24174" marR="24174" marT="12087" marB="12087" anchor="ctr"/>
                </a:tc>
                <a:tc>
                  <a:txBody>
                    <a:bodyPr/>
                    <a:lstStyle/>
                    <a:p>
                      <a:pPr algn="ctr">
                        <a:buNone/>
                      </a:pPr>
                      <a:r>
                        <a:rPr lang="en-US" sz="1400" dirty="0"/>
                        <a:t>The Effectiveness of Conditional Cash Transfers in Improving Economic Well-Being</a:t>
                      </a:r>
                    </a:p>
                  </a:txBody>
                  <a:tcPr marL="24174" marR="24174" marT="12087" marB="12087" anchor="ctr"/>
                </a:tc>
                <a:extLst>
                  <a:ext uri="{0D108BD9-81ED-4DB2-BD59-A6C34878D82A}">
                    <a16:rowId xmlns:a16="http://schemas.microsoft.com/office/drawing/2014/main" val="600829625"/>
                  </a:ext>
                </a:extLst>
              </a:tr>
              <a:tr h="366602">
                <a:tc>
                  <a:txBody>
                    <a:bodyPr/>
                    <a:lstStyle/>
                    <a:p>
                      <a:pPr algn="ctr">
                        <a:buNone/>
                      </a:pPr>
                      <a:r>
                        <a:rPr lang="ar-EG" sz="1400"/>
                        <a:t>حوكمة استهداف مستحقي الدعم وتقليل أخطاء الاستبعاد والإدراج</a:t>
                      </a:r>
                    </a:p>
                  </a:txBody>
                  <a:tcPr marL="24174" marR="24174" marT="12087" marB="12087" anchor="ctr"/>
                </a:tc>
                <a:tc>
                  <a:txBody>
                    <a:bodyPr/>
                    <a:lstStyle/>
                    <a:p>
                      <a:pPr algn="ctr">
                        <a:buNone/>
                      </a:pPr>
                      <a:r>
                        <a:rPr lang="en-US" sz="1400"/>
                        <a:t>Governance of Social Assistance Targeting and Reducing Inclusion–Exclusion Errors</a:t>
                      </a:r>
                    </a:p>
                  </a:txBody>
                  <a:tcPr marL="24174" marR="24174" marT="12087" marB="12087" anchor="ctr"/>
                </a:tc>
                <a:extLst>
                  <a:ext uri="{0D108BD9-81ED-4DB2-BD59-A6C34878D82A}">
                    <a16:rowId xmlns:a16="http://schemas.microsoft.com/office/drawing/2014/main" val="2261172616"/>
                  </a:ext>
                </a:extLst>
              </a:tr>
              <a:tr h="193128">
                <a:tc>
                  <a:txBody>
                    <a:bodyPr/>
                    <a:lstStyle/>
                    <a:p>
                      <a:pPr algn="ctr">
                        <a:buNone/>
                      </a:pPr>
                      <a:r>
                        <a:rPr lang="ar-EG" sz="1400"/>
                        <a:t>استخدام تحليلات البيانات لتحسين كفاءة برامج مكافحة الفقر</a:t>
                      </a:r>
                    </a:p>
                  </a:txBody>
                  <a:tcPr marL="24174" marR="24174" marT="12087" marB="12087" anchor="ctr"/>
                </a:tc>
                <a:tc>
                  <a:txBody>
                    <a:bodyPr/>
                    <a:lstStyle/>
                    <a:p>
                      <a:pPr algn="ctr">
                        <a:buNone/>
                      </a:pPr>
                      <a:r>
                        <a:rPr lang="en-US" sz="1400"/>
                        <a:t>Using Data Analytics to Improve the Efficiency of Anti-Poverty Programs</a:t>
                      </a:r>
                    </a:p>
                  </a:txBody>
                  <a:tcPr marL="24174" marR="24174" marT="12087" marB="12087" anchor="ctr"/>
                </a:tc>
                <a:extLst>
                  <a:ext uri="{0D108BD9-81ED-4DB2-BD59-A6C34878D82A}">
                    <a16:rowId xmlns:a16="http://schemas.microsoft.com/office/drawing/2014/main" val="2993634909"/>
                  </a:ext>
                </a:extLst>
              </a:tr>
              <a:tr h="366602">
                <a:tc>
                  <a:txBody>
                    <a:bodyPr/>
                    <a:lstStyle/>
                    <a:p>
                      <a:pPr algn="ctr">
                        <a:buNone/>
                      </a:pPr>
                      <a:r>
                        <a:rPr lang="ar-EG" sz="1400"/>
                        <a:t>دور ريادة الأعمال الاجتماعية في خلق دخل مستدام للفئات الهشة</a:t>
                      </a:r>
                    </a:p>
                  </a:txBody>
                  <a:tcPr marL="24174" marR="24174" marT="12087" marB="12087" anchor="ctr"/>
                </a:tc>
                <a:tc>
                  <a:txBody>
                    <a:bodyPr/>
                    <a:lstStyle/>
                    <a:p>
                      <a:pPr algn="ctr">
                        <a:buNone/>
                      </a:pPr>
                      <a:r>
                        <a:rPr lang="en-US" sz="1400"/>
                        <a:t>The Role of Social Entrepreneurship in Creating Sustainable Income for Vulnerable Groups</a:t>
                      </a:r>
                    </a:p>
                  </a:txBody>
                  <a:tcPr marL="24174" marR="24174" marT="12087" marB="12087" anchor="ctr"/>
                </a:tc>
                <a:extLst>
                  <a:ext uri="{0D108BD9-81ED-4DB2-BD59-A6C34878D82A}">
                    <a16:rowId xmlns:a16="http://schemas.microsoft.com/office/drawing/2014/main" val="2700261293"/>
                  </a:ext>
                </a:extLst>
              </a:tr>
              <a:tr h="366602">
                <a:tc>
                  <a:txBody>
                    <a:bodyPr/>
                    <a:lstStyle/>
                    <a:p>
                      <a:pPr algn="ctr">
                        <a:buNone/>
                      </a:pPr>
                      <a:r>
                        <a:rPr lang="ar-EG" sz="1400"/>
                        <a:t>نماذج التمويل المستدام للمشروعات الاجتماعية وأثرها على خفض الفقر</a:t>
                      </a:r>
                    </a:p>
                  </a:txBody>
                  <a:tcPr marL="24174" marR="24174" marT="12087" marB="12087" anchor="ctr"/>
                </a:tc>
                <a:tc>
                  <a:txBody>
                    <a:bodyPr/>
                    <a:lstStyle/>
                    <a:p>
                      <a:pPr algn="ctr">
                        <a:buNone/>
                      </a:pPr>
                      <a:r>
                        <a:rPr lang="en-US" sz="1400"/>
                        <a:t>Sustainable Financing Models for Social Ventures and Their Impact on Poverty Reduction</a:t>
                      </a:r>
                    </a:p>
                  </a:txBody>
                  <a:tcPr marL="24174" marR="24174" marT="12087" marB="12087" anchor="ctr"/>
                </a:tc>
                <a:extLst>
                  <a:ext uri="{0D108BD9-81ED-4DB2-BD59-A6C34878D82A}">
                    <a16:rowId xmlns:a16="http://schemas.microsoft.com/office/drawing/2014/main" val="4263546723"/>
                  </a:ext>
                </a:extLst>
              </a:tr>
              <a:tr h="366602">
                <a:tc>
                  <a:txBody>
                    <a:bodyPr/>
                    <a:lstStyle/>
                    <a:p>
                      <a:pPr algn="ctr">
                        <a:buNone/>
                      </a:pPr>
                      <a:r>
                        <a:rPr lang="ar-EG" sz="1400"/>
                        <a:t>تأثير حاضنات ومسرعات الأعمال على التوظيف في المجتمعات منخفضة الدخل</a:t>
                      </a:r>
                    </a:p>
                  </a:txBody>
                  <a:tcPr marL="24174" marR="24174" marT="12087" marB="12087" anchor="ctr"/>
                </a:tc>
                <a:tc>
                  <a:txBody>
                    <a:bodyPr/>
                    <a:lstStyle/>
                    <a:p>
                      <a:pPr algn="ctr">
                        <a:buNone/>
                      </a:pPr>
                      <a:r>
                        <a:rPr lang="en-US" sz="1400"/>
                        <a:t>The Impact of Incubators and Accelerators on Employment in Low-Income Communities</a:t>
                      </a:r>
                    </a:p>
                  </a:txBody>
                  <a:tcPr marL="24174" marR="24174" marT="12087" marB="12087" anchor="ctr"/>
                </a:tc>
                <a:extLst>
                  <a:ext uri="{0D108BD9-81ED-4DB2-BD59-A6C34878D82A}">
                    <a16:rowId xmlns:a16="http://schemas.microsoft.com/office/drawing/2014/main" val="3394831503"/>
                  </a:ext>
                </a:extLst>
              </a:tr>
              <a:tr h="193128">
                <a:tc>
                  <a:txBody>
                    <a:bodyPr/>
                    <a:lstStyle/>
                    <a:p>
                      <a:pPr algn="ctr">
                        <a:buNone/>
                      </a:pPr>
                      <a:r>
                        <a:rPr lang="ar-EG" sz="1400"/>
                        <a:t>المشروعات الصغيرة والمتوسطة كرافعة للحد من الفقر عبر خلق الوظائف</a:t>
                      </a:r>
                    </a:p>
                  </a:txBody>
                  <a:tcPr marL="24174" marR="24174" marT="12087" marB="12087" anchor="ctr"/>
                </a:tc>
                <a:tc>
                  <a:txBody>
                    <a:bodyPr/>
                    <a:lstStyle/>
                    <a:p>
                      <a:pPr algn="ctr">
                        <a:buNone/>
                      </a:pPr>
                      <a:r>
                        <a:rPr lang="en-US" sz="1400"/>
                        <a:t>SMEs as a Lever for Poverty Reduction Through Job Creation</a:t>
                      </a:r>
                    </a:p>
                  </a:txBody>
                  <a:tcPr marL="24174" marR="24174" marT="12087" marB="12087" anchor="ctr"/>
                </a:tc>
                <a:extLst>
                  <a:ext uri="{0D108BD9-81ED-4DB2-BD59-A6C34878D82A}">
                    <a16:rowId xmlns:a16="http://schemas.microsoft.com/office/drawing/2014/main" val="1966070506"/>
                  </a:ext>
                </a:extLst>
              </a:tr>
              <a:tr h="193128">
                <a:tc>
                  <a:txBody>
                    <a:bodyPr/>
                    <a:lstStyle/>
                    <a:p>
                      <a:pPr algn="ctr">
                        <a:buNone/>
                      </a:pPr>
                      <a:r>
                        <a:rPr lang="ar-EG" sz="1400"/>
                        <a:t>أثر المشتريات الحكومية الداعمة للمنشآت الصغيرة على خفض الفقر</a:t>
                      </a:r>
                    </a:p>
                  </a:txBody>
                  <a:tcPr marL="24174" marR="24174" marT="12087" marB="12087" anchor="ctr"/>
                </a:tc>
                <a:tc>
                  <a:txBody>
                    <a:bodyPr/>
                    <a:lstStyle/>
                    <a:p>
                      <a:pPr algn="ctr">
                        <a:buNone/>
                      </a:pPr>
                      <a:r>
                        <a:rPr lang="en-US" sz="1400"/>
                        <a:t>The Impact of Pro-SME Public Procurement on Poverty Reduction</a:t>
                      </a:r>
                    </a:p>
                  </a:txBody>
                  <a:tcPr marL="24174" marR="24174" marT="12087" marB="12087" anchor="ctr"/>
                </a:tc>
                <a:extLst>
                  <a:ext uri="{0D108BD9-81ED-4DB2-BD59-A6C34878D82A}">
                    <a16:rowId xmlns:a16="http://schemas.microsoft.com/office/drawing/2014/main" val="1769425113"/>
                  </a:ext>
                </a:extLst>
              </a:tr>
              <a:tr h="193128">
                <a:tc>
                  <a:txBody>
                    <a:bodyPr/>
                    <a:lstStyle/>
                    <a:p>
                      <a:pPr algn="ctr">
                        <a:buNone/>
                      </a:pPr>
                      <a:r>
                        <a:rPr lang="ar-EG" sz="1400"/>
                        <a:t>الأجر المعيشي والحد من ظاهرة “الفقر بين العاملين”</a:t>
                      </a:r>
                    </a:p>
                  </a:txBody>
                  <a:tcPr marL="24174" marR="24174" marT="12087" marB="12087" anchor="ctr"/>
                </a:tc>
                <a:tc>
                  <a:txBody>
                    <a:bodyPr/>
                    <a:lstStyle/>
                    <a:p>
                      <a:pPr algn="ctr">
                        <a:buNone/>
                      </a:pPr>
                      <a:r>
                        <a:rPr lang="en-US" sz="1400" dirty="0"/>
                        <a:t>Living Wage Policies and Reducing the “Working Poor”</a:t>
                      </a:r>
                    </a:p>
                  </a:txBody>
                  <a:tcPr marL="24174" marR="24174" marT="12087" marB="12087" anchor="ctr"/>
                </a:tc>
                <a:extLst>
                  <a:ext uri="{0D108BD9-81ED-4DB2-BD59-A6C34878D82A}">
                    <a16:rowId xmlns:a16="http://schemas.microsoft.com/office/drawing/2014/main" val="3809529071"/>
                  </a:ext>
                </a:extLst>
              </a:tr>
              <a:tr h="193128">
                <a:tc>
                  <a:txBody>
                    <a:bodyPr/>
                    <a:lstStyle/>
                    <a:p>
                      <a:pPr algn="ctr">
                        <a:buNone/>
                      </a:pPr>
                      <a:r>
                        <a:rPr lang="ar-EG" sz="1400"/>
                        <a:t>العدالة في الأجور وتأثيرها على الاستقرار الاجتماعي والاقتصادي</a:t>
                      </a:r>
                    </a:p>
                  </a:txBody>
                  <a:tcPr marL="24174" marR="24174" marT="12087" marB="12087" anchor="ctr"/>
                </a:tc>
                <a:tc>
                  <a:txBody>
                    <a:bodyPr/>
                    <a:lstStyle/>
                    <a:p>
                      <a:pPr algn="ctr">
                        <a:buNone/>
                      </a:pPr>
                      <a:r>
                        <a:rPr lang="en-US" sz="1400"/>
                        <a:t>Wage Fairness and Its Impact on Socioeconomic Stability</a:t>
                      </a:r>
                    </a:p>
                  </a:txBody>
                  <a:tcPr marL="24174" marR="24174" marT="12087" marB="12087" anchor="ctr"/>
                </a:tc>
                <a:extLst>
                  <a:ext uri="{0D108BD9-81ED-4DB2-BD59-A6C34878D82A}">
                    <a16:rowId xmlns:a16="http://schemas.microsoft.com/office/drawing/2014/main" val="3231435055"/>
                  </a:ext>
                </a:extLst>
              </a:tr>
              <a:tr h="193128">
                <a:tc>
                  <a:txBody>
                    <a:bodyPr/>
                    <a:lstStyle/>
                    <a:p>
                      <a:pPr algn="ctr">
                        <a:buNone/>
                      </a:pPr>
                      <a:r>
                        <a:rPr lang="ar-EG" sz="1400"/>
                        <a:t>برامج إعادة التأهيل المهاري ودورها في الحراك الاقتصادي للفقراء</a:t>
                      </a:r>
                    </a:p>
                  </a:txBody>
                  <a:tcPr marL="24174" marR="24174" marT="12087" marB="12087" anchor="ctr"/>
                </a:tc>
                <a:tc>
                  <a:txBody>
                    <a:bodyPr/>
                    <a:lstStyle/>
                    <a:p>
                      <a:pPr algn="ctr">
                        <a:buNone/>
                      </a:pPr>
                      <a:r>
                        <a:rPr lang="en-US" sz="1400"/>
                        <a:t>Reskilling Programs and Their Role in Economic Mobility for the Poor</a:t>
                      </a:r>
                    </a:p>
                  </a:txBody>
                  <a:tcPr marL="24174" marR="24174" marT="12087" marB="12087" anchor="ctr"/>
                </a:tc>
                <a:extLst>
                  <a:ext uri="{0D108BD9-81ED-4DB2-BD59-A6C34878D82A}">
                    <a16:rowId xmlns:a16="http://schemas.microsoft.com/office/drawing/2014/main" val="3696039258"/>
                  </a:ext>
                </a:extLst>
              </a:tr>
              <a:tr h="366602">
                <a:tc>
                  <a:txBody>
                    <a:bodyPr/>
                    <a:lstStyle/>
                    <a:p>
                      <a:pPr algn="ctr">
                        <a:buNone/>
                      </a:pPr>
                      <a:r>
                        <a:rPr lang="ar-EG" sz="1400"/>
                        <a:t>المواءمة بين التعليم والتوظيف كآلية للحد من الفقر</a:t>
                      </a:r>
                    </a:p>
                  </a:txBody>
                  <a:tcPr marL="24174" marR="24174" marT="12087" marB="12087" anchor="ctr"/>
                </a:tc>
                <a:tc>
                  <a:txBody>
                    <a:bodyPr/>
                    <a:lstStyle/>
                    <a:p>
                      <a:pPr algn="ctr">
                        <a:buNone/>
                      </a:pPr>
                      <a:r>
                        <a:rPr lang="en-US" sz="1400"/>
                        <a:t>Education-to-Employment Alignment as a Mechanism for Poverty Reduction</a:t>
                      </a:r>
                    </a:p>
                  </a:txBody>
                  <a:tcPr marL="24174" marR="24174" marT="12087" marB="12087" anchor="ctr"/>
                </a:tc>
                <a:extLst>
                  <a:ext uri="{0D108BD9-81ED-4DB2-BD59-A6C34878D82A}">
                    <a16:rowId xmlns:a16="http://schemas.microsoft.com/office/drawing/2014/main" val="345795840"/>
                  </a:ext>
                </a:extLst>
              </a:tr>
              <a:tr h="228100">
                <a:tc>
                  <a:txBody>
                    <a:bodyPr/>
                    <a:lstStyle/>
                    <a:p>
                      <a:pPr algn="ctr">
                        <a:buNone/>
                      </a:pPr>
                      <a:r>
                        <a:rPr lang="ar-EG" sz="1400"/>
                        <a:t>الفجوة الرقمية كعامل مولّد للفقر: منظور إداري</a:t>
                      </a:r>
                    </a:p>
                  </a:txBody>
                  <a:tcPr marL="24174" marR="24174" marT="12087" marB="12087" anchor="ctr"/>
                </a:tc>
                <a:tc>
                  <a:txBody>
                    <a:bodyPr/>
                    <a:lstStyle/>
                    <a:p>
                      <a:pPr algn="ctr">
                        <a:buNone/>
                      </a:pPr>
                      <a:r>
                        <a:rPr lang="en-US" sz="1400"/>
                        <a:t>The Digital Divide as a Driver of Poverty: A Management Perspective</a:t>
                      </a:r>
                    </a:p>
                  </a:txBody>
                  <a:tcPr marL="24174" marR="24174" marT="12087" marB="12087" anchor="ctr"/>
                </a:tc>
                <a:extLst>
                  <a:ext uri="{0D108BD9-81ED-4DB2-BD59-A6C34878D82A}">
                    <a16:rowId xmlns:a16="http://schemas.microsoft.com/office/drawing/2014/main" val="2600426943"/>
                  </a:ext>
                </a:extLst>
              </a:tr>
              <a:tr h="228100">
                <a:tc>
                  <a:txBody>
                    <a:bodyPr/>
                    <a:lstStyle/>
                    <a:p>
                      <a:pPr algn="ctr">
                        <a:buNone/>
                      </a:pPr>
                      <a:r>
                        <a:rPr lang="ar-EG" sz="1400"/>
                        <a:t>منصات العمل الحر الرقمية وتمكين الدخل للفئات محدودة المهارة</a:t>
                      </a:r>
                    </a:p>
                  </a:txBody>
                  <a:tcPr marL="24174" marR="24174" marT="12087" marB="12087" anchor="ctr"/>
                </a:tc>
                <a:tc>
                  <a:txBody>
                    <a:bodyPr/>
                    <a:lstStyle/>
                    <a:p>
                      <a:pPr algn="ctr">
                        <a:buNone/>
                      </a:pPr>
                      <a:r>
                        <a:rPr lang="en-US" sz="1400"/>
                        <a:t>Digital Gig Platforms and Income Empowerment for Low-Skilled Groups</a:t>
                      </a:r>
                    </a:p>
                  </a:txBody>
                  <a:tcPr marL="24174" marR="24174" marT="12087" marB="12087" anchor="ctr"/>
                </a:tc>
                <a:extLst>
                  <a:ext uri="{0D108BD9-81ED-4DB2-BD59-A6C34878D82A}">
                    <a16:rowId xmlns:a16="http://schemas.microsoft.com/office/drawing/2014/main" val="3326747866"/>
                  </a:ext>
                </a:extLst>
              </a:tr>
              <a:tr h="366602">
                <a:tc>
                  <a:txBody>
                    <a:bodyPr/>
                    <a:lstStyle/>
                    <a:p>
                      <a:pPr algn="ctr">
                        <a:buNone/>
                      </a:pPr>
                      <a:r>
                        <a:rPr lang="ar-EG" sz="1400"/>
                        <a:t>دور التجارة الإلكترونية في تمكين الأسر المنتجة وخفض الفقر</a:t>
                      </a:r>
                    </a:p>
                  </a:txBody>
                  <a:tcPr marL="24174" marR="24174" marT="12087" marB="12087" anchor="ctr"/>
                </a:tc>
                <a:tc>
                  <a:txBody>
                    <a:bodyPr/>
                    <a:lstStyle/>
                    <a:p>
                      <a:pPr algn="ctr">
                        <a:buNone/>
                      </a:pPr>
                      <a:r>
                        <a:rPr lang="en-US" sz="1400"/>
                        <a:t>The Role of E-Commerce in Empowering Productive Families and Reducing Poverty</a:t>
                      </a:r>
                    </a:p>
                  </a:txBody>
                  <a:tcPr marL="24174" marR="24174" marT="12087" marB="12087" anchor="ctr"/>
                </a:tc>
                <a:extLst>
                  <a:ext uri="{0D108BD9-81ED-4DB2-BD59-A6C34878D82A}">
                    <a16:rowId xmlns:a16="http://schemas.microsoft.com/office/drawing/2014/main" val="1242331711"/>
                  </a:ext>
                </a:extLst>
              </a:tr>
              <a:tr h="366602">
                <a:tc>
                  <a:txBody>
                    <a:bodyPr/>
                    <a:lstStyle/>
                    <a:p>
                      <a:pPr algn="ctr">
                        <a:buNone/>
                      </a:pPr>
                      <a:r>
                        <a:rPr lang="ar-EG" sz="1400"/>
                        <a:t>تسويق التأثير لتعزيز السلوكيات المالية الإيجابية لدى منخفضي الدخل</a:t>
                      </a:r>
                    </a:p>
                  </a:txBody>
                  <a:tcPr marL="24174" marR="24174" marT="12087" marB="12087" anchor="ctr"/>
                </a:tc>
                <a:tc>
                  <a:txBody>
                    <a:bodyPr/>
                    <a:lstStyle/>
                    <a:p>
                      <a:pPr algn="ctr">
                        <a:buNone/>
                      </a:pPr>
                      <a:r>
                        <a:rPr lang="en-US" sz="1400"/>
                        <a:t>Impact Marketing to Promote Positive Financial Behaviors Among Low-Income Consumers</a:t>
                      </a:r>
                    </a:p>
                  </a:txBody>
                  <a:tcPr marL="24174" marR="24174" marT="12087" marB="12087" anchor="ctr"/>
                </a:tc>
                <a:extLst>
                  <a:ext uri="{0D108BD9-81ED-4DB2-BD59-A6C34878D82A}">
                    <a16:rowId xmlns:a16="http://schemas.microsoft.com/office/drawing/2014/main" val="2884875471"/>
                  </a:ext>
                </a:extLst>
              </a:tr>
              <a:tr h="193128">
                <a:tc>
                  <a:txBody>
                    <a:bodyPr/>
                    <a:lstStyle/>
                    <a:p>
                      <a:pPr algn="ctr">
                        <a:buNone/>
                      </a:pPr>
                      <a:r>
                        <a:rPr lang="ar-EG" sz="1400"/>
                        <a:t>مصداقية الرسائل الاجتماعية وأثرها على دعم مبادرات مكافحة الفقر</a:t>
                      </a:r>
                    </a:p>
                  </a:txBody>
                  <a:tcPr marL="24174" marR="24174" marT="12087" marB="12087" anchor="ctr"/>
                </a:tc>
                <a:tc>
                  <a:txBody>
                    <a:bodyPr/>
                    <a:lstStyle/>
                    <a:p>
                      <a:pPr algn="ctr">
                        <a:buNone/>
                      </a:pPr>
                      <a:r>
                        <a:rPr lang="en-US" sz="1400"/>
                        <a:t>Social Message Credibility and Support for Anti-Poverty Initiatives</a:t>
                      </a:r>
                    </a:p>
                  </a:txBody>
                  <a:tcPr marL="24174" marR="24174" marT="12087" marB="12087" anchor="ctr"/>
                </a:tc>
                <a:extLst>
                  <a:ext uri="{0D108BD9-81ED-4DB2-BD59-A6C34878D82A}">
                    <a16:rowId xmlns:a16="http://schemas.microsoft.com/office/drawing/2014/main" val="308490047"/>
                  </a:ext>
                </a:extLst>
              </a:tr>
              <a:tr h="228100">
                <a:tc>
                  <a:txBody>
                    <a:bodyPr/>
                    <a:lstStyle/>
                    <a:p>
                      <a:pPr algn="ctr">
                        <a:buNone/>
                      </a:pPr>
                      <a:r>
                        <a:rPr lang="ar-EG" sz="1400" dirty="0"/>
                        <a:t>التسويق الأخلاقي وحماية المستهلك منخفض الدخل من الاستغلال</a:t>
                      </a:r>
                    </a:p>
                  </a:txBody>
                  <a:tcPr marL="24174" marR="24174" marT="12087" marB="12087" anchor="ctr"/>
                </a:tc>
                <a:tc>
                  <a:txBody>
                    <a:bodyPr/>
                    <a:lstStyle/>
                    <a:p>
                      <a:pPr algn="ctr">
                        <a:buNone/>
                      </a:pPr>
                      <a:r>
                        <a:rPr lang="en-US" sz="1400" dirty="0"/>
                        <a:t>Ethical Marketing and Protecting Low-Income Consumers from Exploitation</a:t>
                      </a:r>
                    </a:p>
                  </a:txBody>
                  <a:tcPr marL="24174" marR="24174" marT="12087" marB="12087" anchor="ctr"/>
                </a:tc>
                <a:extLst>
                  <a:ext uri="{0D108BD9-81ED-4DB2-BD59-A6C34878D82A}">
                    <a16:rowId xmlns:a16="http://schemas.microsoft.com/office/drawing/2014/main" val="2651976090"/>
                  </a:ext>
                </a:extLst>
              </a:tr>
            </a:tbl>
          </a:graphicData>
        </a:graphic>
      </p:graphicFrame>
    </p:spTree>
    <p:extLst>
      <p:ext uri="{BB962C8B-B14F-4D97-AF65-F5344CB8AC3E}">
        <p14:creationId xmlns:p14="http://schemas.microsoft.com/office/powerpoint/2010/main" val="1296752659"/>
      </p:ext>
    </p:extLst>
  </p:cSld>
  <p:clrMapOvr>
    <a:masterClrMapping/>
  </p:clrMapOvr>
  <mc:AlternateContent xmlns:mc="http://schemas.openxmlformats.org/markup-compatibility/2006" xmlns:p14="http://schemas.microsoft.com/office/powerpoint/2010/main">
    <mc:Choice Requires="p14">
      <p:transition spd="slow" p14:dur="2000" advTm="28862"/>
    </mc:Choice>
    <mc:Fallback xmlns="">
      <p:transition spd="slow" advTm="288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1A0EF-52E5-EB9A-B24B-A715A8CA9FE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7F5F6A4-DA10-5B14-F4B3-6ADB00F118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C9A0D26-7946-3CFE-E6E3-B5AF01F6B1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CB2AA8B6-E08E-C2CC-A295-C3AB988E762D}"/>
              </a:ext>
            </a:extLst>
          </p:cNvPr>
          <p:cNvSpPr/>
          <p:nvPr/>
        </p:nvSpPr>
        <p:spPr>
          <a:xfrm>
            <a:off x="3368330" y="0"/>
            <a:ext cx="5455340" cy="646331"/>
          </a:xfrm>
          <a:prstGeom prst="rect">
            <a:avLst/>
          </a:prstGeom>
        </p:spPr>
        <p:txBody>
          <a:bodyPr wrap="none">
            <a:spAutoFit/>
          </a:bodyPr>
          <a:lstStyle/>
          <a:p>
            <a:r>
              <a:rPr lang="ar-EG" sz="3600" b="1" dirty="0">
                <a:solidFill>
                  <a:srgbClr val="000000"/>
                </a:solidFill>
                <a:latin typeface="Times New Roman" panose="02020603050405020304" pitchFamily="18" charset="0"/>
                <a:cs typeface="Times New Roman" panose="02020603050405020304" pitchFamily="18" charset="0"/>
              </a:rPr>
              <a:t>موضوعات مقترحه لاختيار العنوان </a:t>
            </a:r>
            <a:endParaRPr lang="en-US" sz="3200" b="1" dirty="0">
              <a:solidFill>
                <a:srgbClr val="000000"/>
              </a:solidFill>
            </a:endParaRPr>
          </a:p>
        </p:txBody>
      </p:sp>
      <p:graphicFrame>
        <p:nvGraphicFramePr>
          <p:cNvPr id="3" name="Table 2">
            <a:extLst>
              <a:ext uri="{FF2B5EF4-FFF2-40B4-BE49-F238E27FC236}">
                <a16:creationId xmlns:a16="http://schemas.microsoft.com/office/drawing/2014/main" id="{2E97FD85-E3DA-B885-48F8-7B262603F2AD}"/>
              </a:ext>
            </a:extLst>
          </p:cNvPr>
          <p:cNvGraphicFramePr>
            <a:graphicFrameLocks noGrp="1"/>
          </p:cNvGraphicFramePr>
          <p:nvPr>
            <p:extLst>
              <p:ext uri="{D42A27DB-BD31-4B8C-83A1-F6EECF244321}">
                <p14:modId xmlns:p14="http://schemas.microsoft.com/office/powerpoint/2010/main" val="293618398"/>
              </p:ext>
            </p:extLst>
          </p:nvPr>
        </p:nvGraphicFramePr>
        <p:xfrm>
          <a:off x="704538" y="852277"/>
          <a:ext cx="11227632" cy="5859342"/>
        </p:xfrm>
        <a:graphic>
          <a:graphicData uri="http://schemas.openxmlformats.org/drawingml/2006/table">
            <a:tbl>
              <a:tblPr>
                <a:tableStyleId>{5940675A-B579-460E-94D1-54222C63F5DA}</a:tableStyleId>
              </a:tblPr>
              <a:tblGrid>
                <a:gridCol w="5613816">
                  <a:extLst>
                    <a:ext uri="{9D8B030D-6E8A-4147-A177-3AD203B41FA5}">
                      <a16:colId xmlns:a16="http://schemas.microsoft.com/office/drawing/2014/main" val="3463310001"/>
                    </a:ext>
                  </a:extLst>
                </a:gridCol>
                <a:gridCol w="5613816">
                  <a:extLst>
                    <a:ext uri="{9D8B030D-6E8A-4147-A177-3AD203B41FA5}">
                      <a16:colId xmlns:a16="http://schemas.microsoft.com/office/drawing/2014/main" val="1471131271"/>
                    </a:ext>
                  </a:extLst>
                </a:gridCol>
              </a:tblGrid>
              <a:tr h="209772">
                <a:tc>
                  <a:txBody>
                    <a:bodyPr/>
                    <a:lstStyle/>
                    <a:p>
                      <a:pPr algn="ctr">
                        <a:buNone/>
                      </a:pPr>
                      <a:r>
                        <a:rPr lang="ar-EG" sz="1400" dirty="0"/>
                        <a:t>تضخم الأسعار وسلوك الترشيد لدى الأسر منخفضة الدخل</a:t>
                      </a:r>
                    </a:p>
                  </a:txBody>
                  <a:tcPr marL="23778" marR="23778" marT="11889" marB="11889" anchor="ctr"/>
                </a:tc>
                <a:tc>
                  <a:txBody>
                    <a:bodyPr/>
                    <a:lstStyle/>
                    <a:p>
                      <a:pPr algn="ctr">
                        <a:buNone/>
                      </a:pPr>
                      <a:r>
                        <a:rPr lang="en-US" sz="1400" dirty="0"/>
                        <a:t>Inflation and Coping Behaviors Among Low-Income Households</a:t>
                      </a:r>
                    </a:p>
                  </a:txBody>
                  <a:tcPr marL="23778" marR="23778" marT="11889" marB="11889" anchor="ctr"/>
                </a:tc>
                <a:extLst>
                  <a:ext uri="{0D108BD9-81ED-4DB2-BD59-A6C34878D82A}">
                    <a16:rowId xmlns:a16="http://schemas.microsoft.com/office/drawing/2014/main" val="1143138077"/>
                  </a:ext>
                </a:extLst>
              </a:tr>
              <a:tr h="299673">
                <a:tc>
                  <a:txBody>
                    <a:bodyPr/>
                    <a:lstStyle/>
                    <a:p>
                      <a:pPr algn="ctr">
                        <a:buNone/>
                      </a:pPr>
                      <a:r>
                        <a:rPr lang="ar-EG" sz="1400" dirty="0"/>
                        <a:t>الأمن الغذائي عبر كفاءة سلاسل الإمداد وتقليل هدر الغذاء</a:t>
                      </a:r>
                    </a:p>
                  </a:txBody>
                  <a:tcPr marL="23778" marR="23778" marT="11889" marB="11889" anchor="ctr"/>
                </a:tc>
                <a:tc>
                  <a:txBody>
                    <a:bodyPr/>
                    <a:lstStyle/>
                    <a:p>
                      <a:pPr algn="ctr">
                        <a:buNone/>
                      </a:pPr>
                      <a:r>
                        <a:rPr lang="en-US" sz="1400" dirty="0"/>
                        <a:t>Food Security via Supply Chain Efficiency and Food Waste Reduction</a:t>
                      </a:r>
                    </a:p>
                  </a:txBody>
                  <a:tcPr marL="23778" marR="23778" marT="11889" marB="11889" anchor="ctr"/>
                </a:tc>
                <a:extLst>
                  <a:ext uri="{0D108BD9-81ED-4DB2-BD59-A6C34878D82A}">
                    <a16:rowId xmlns:a16="http://schemas.microsoft.com/office/drawing/2014/main" val="946973380"/>
                  </a:ext>
                </a:extLst>
              </a:tr>
              <a:tr h="299673">
                <a:tc>
                  <a:txBody>
                    <a:bodyPr/>
                    <a:lstStyle/>
                    <a:p>
                      <a:pPr algn="ctr">
                        <a:buNone/>
                      </a:pPr>
                      <a:r>
                        <a:rPr lang="ar-EG" sz="1400" dirty="0"/>
                        <a:t>دور اللوجستيات الإنسانية في تقليل تسرب المساعدات وتحسين الوصول</a:t>
                      </a:r>
                    </a:p>
                  </a:txBody>
                  <a:tcPr marL="23778" marR="23778" marT="11889" marB="11889" anchor="ctr"/>
                </a:tc>
                <a:tc>
                  <a:txBody>
                    <a:bodyPr/>
                    <a:lstStyle/>
                    <a:p>
                      <a:pPr algn="ctr">
                        <a:buNone/>
                      </a:pPr>
                      <a:r>
                        <a:rPr lang="en-US" sz="1400"/>
                        <a:t>The Role of Humanitarian Logistics in Reducing Aid Leakage and Improving Access</a:t>
                      </a:r>
                    </a:p>
                  </a:txBody>
                  <a:tcPr marL="23778" marR="23778" marT="11889" marB="11889" anchor="ctr"/>
                </a:tc>
                <a:extLst>
                  <a:ext uri="{0D108BD9-81ED-4DB2-BD59-A6C34878D82A}">
                    <a16:rowId xmlns:a16="http://schemas.microsoft.com/office/drawing/2014/main" val="1782969537"/>
                  </a:ext>
                </a:extLst>
              </a:tr>
              <a:tr h="299673">
                <a:tc>
                  <a:txBody>
                    <a:bodyPr/>
                    <a:lstStyle/>
                    <a:p>
                      <a:pPr algn="ctr">
                        <a:buNone/>
                      </a:pPr>
                      <a:r>
                        <a:rPr lang="ar-EG" sz="1400"/>
                        <a:t>الشفافية والرقابة ودورهما في رفع فعالية برامج مكافحة الفقر</a:t>
                      </a:r>
                    </a:p>
                  </a:txBody>
                  <a:tcPr marL="23778" marR="23778" marT="11889" marB="11889" anchor="ctr"/>
                </a:tc>
                <a:tc>
                  <a:txBody>
                    <a:bodyPr/>
                    <a:lstStyle/>
                    <a:p>
                      <a:pPr algn="ctr">
                        <a:buNone/>
                      </a:pPr>
                      <a:r>
                        <a:rPr lang="en-US" sz="1400"/>
                        <a:t>Transparency and Oversight in Enhancing Anti-Poverty Program Effectiveness</a:t>
                      </a:r>
                    </a:p>
                  </a:txBody>
                  <a:tcPr marL="23778" marR="23778" marT="11889" marB="11889" anchor="ctr"/>
                </a:tc>
                <a:extLst>
                  <a:ext uri="{0D108BD9-81ED-4DB2-BD59-A6C34878D82A}">
                    <a16:rowId xmlns:a16="http://schemas.microsoft.com/office/drawing/2014/main" val="4125867374"/>
                  </a:ext>
                </a:extLst>
              </a:tr>
              <a:tr h="299673">
                <a:tc>
                  <a:txBody>
                    <a:bodyPr/>
                    <a:lstStyle/>
                    <a:p>
                      <a:pPr algn="ctr">
                        <a:buNone/>
                      </a:pPr>
                      <a:r>
                        <a:rPr lang="ar-EG" sz="1400"/>
                        <a:t>الفساد كمعيق لسياسات الحد من الفقر: تحليل حوكمي</a:t>
                      </a:r>
                    </a:p>
                  </a:txBody>
                  <a:tcPr marL="23778" marR="23778" marT="11889" marB="11889" anchor="ctr"/>
                </a:tc>
                <a:tc>
                  <a:txBody>
                    <a:bodyPr/>
                    <a:lstStyle/>
                    <a:p>
                      <a:pPr algn="ctr">
                        <a:buNone/>
                      </a:pPr>
                      <a:r>
                        <a:rPr lang="en-US" sz="1400"/>
                        <a:t>Corruption as a Barrier to Poverty Reduction Policies: A Governance Analysis</a:t>
                      </a:r>
                    </a:p>
                  </a:txBody>
                  <a:tcPr marL="23778" marR="23778" marT="11889" marB="11889" anchor="ctr"/>
                </a:tc>
                <a:extLst>
                  <a:ext uri="{0D108BD9-81ED-4DB2-BD59-A6C34878D82A}">
                    <a16:rowId xmlns:a16="http://schemas.microsoft.com/office/drawing/2014/main" val="1122164580"/>
                  </a:ext>
                </a:extLst>
              </a:tr>
              <a:tr h="209772">
                <a:tc>
                  <a:txBody>
                    <a:bodyPr/>
                    <a:lstStyle/>
                    <a:p>
                      <a:pPr algn="ctr">
                        <a:buNone/>
                      </a:pPr>
                      <a:r>
                        <a:rPr lang="ar-EG" sz="1400"/>
                        <a:t>الشراكات بين القطاعين العام والخاص لتقديم خدمات أساسية ميسّرة</a:t>
                      </a:r>
                    </a:p>
                  </a:txBody>
                  <a:tcPr marL="23778" marR="23778" marT="11889" marB="11889" anchor="ctr"/>
                </a:tc>
                <a:tc>
                  <a:txBody>
                    <a:bodyPr/>
                    <a:lstStyle/>
                    <a:p>
                      <a:pPr algn="ctr">
                        <a:buNone/>
                      </a:pPr>
                      <a:r>
                        <a:rPr lang="en-US" sz="1400"/>
                        <a:t>Public–Private Partnerships for Affordable Essential Services</a:t>
                      </a:r>
                    </a:p>
                  </a:txBody>
                  <a:tcPr marL="23778" marR="23778" marT="11889" marB="11889" anchor="ctr"/>
                </a:tc>
                <a:extLst>
                  <a:ext uri="{0D108BD9-81ED-4DB2-BD59-A6C34878D82A}">
                    <a16:rowId xmlns:a16="http://schemas.microsoft.com/office/drawing/2014/main" val="973786352"/>
                  </a:ext>
                </a:extLst>
              </a:tr>
              <a:tr h="299673">
                <a:tc>
                  <a:txBody>
                    <a:bodyPr/>
                    <a:lstStyle/>
                    <a:p>
                      <a:pPr algn="ctr">
                        <a:buNone/>
                      </a:pPr>
                      <a:r>
                        <a:rPr lang="ar-EG" sz="1400"/>
                        <a:t>جودة الخدمات الأساسية للفقراء وأثرها على الاندماج الاجتماعي</a:t>
                      </a:r>
                    </a:p>
                  </a:txBody>
                  <a:tcPr marL="23778" marR="23778" marT="11889" marB="11889" anchor="ctr"/>
                </a:tc>
                <a:tc>
                  <a:txBody>
                    <a:bodyPr/>
                    <a:lstStyle/>
                    <a:p>
                      <a:pPr algn="ctr">
                        <a:buNone/>
                      </a:pPr>
                      <a:r>
                        <a:rPr lang="en-US" sz="1400"/>
                        <a:t>Quality of Essential Services for the Poor and Its Impact on Social Inclusion</a:t>
                      </a:r>
                    </a:p>
                  </a:txBody>
                  <a:tcPr marL="23778" marR="23778" marT="11889" marB="11889" anchor="ctr"/>
                </a:tc>
                <a:extLst>
                  <a:ext uri="{0D108BD9-81ED-4DB2-BD59-A6C34878D82A}">
                    <a16:rowId xmlns:a16="http://schemas.microsoft.com/office/drawing/2014/main" val="2769035421"/>
                  </a:ext>
                </a:extLst>
              </a:tr>
              <a:tr h="209772">
                <a:tc>
                  <a:txBody>
                    <a:bodyPr/>
                    <a:lstStyle/>
                    <a:p>
                      <a:pPr algn="ctr">
                        <a:buNone/>
                      </a:pPr>
                      <a:r>
                        <a:rPr lang="ar-EG" sz="1400"/>
                        <a:t>الإسكان الميسر كأداة لإدارة الفقر الحضري</a:t>
                      </a:r>
                    </a:p>
                  </a:txBody>
                  <a:tcPr marL="23778" marR="23778" marT="11889" marB="11889" anchor="ctr"/>
                </a:tc>
                <a:tc>
                  <a:txBody>
                    <a:bodyPr/>
                    <a:lstStyle/>
                    <a:p>
                      <a:pPr algn="ctr">
                        <a:buNone/>
                      </a:pPr>
                      <a:r>
                        <a:rPr lang="en-US" sz="1400"/>
                        <a:t>Affordable Housing as a Tool for Managing Urban Poverty</a:t>
                      </a:r>
                    </a:p>
                  </a:txBody>
                  <a:tcPr marL="23778" marR="23778" marT="11889" marB="11889" anchor="ctr"/>
                </a:tc>
                <a:extLst>
                  <a:ext uri="{0D108BD9-81ED-4DB2-BD59-A6C34878D82A}">
                    <a16:rowId xmlns:a16="http://schemas.microsoft.com/office/drawing/2014/main" val="1907885268"/>
                  </a:ext>
                </a:extLst>
              </a:tr>
              <a:tr h="209772">
                <a:tc>
                  <a:txBody>
                    <a:bodyPr/>
                    <a:lstStyle/>
                    <a:p>
                      <a:pPr algn="ctr">
                        <a:buNone/>
                      </a:pPr>
                      <a:r>
                        <a:rPr lang="ar-EG" sz="1400"/>
                        <a:t>أثر تكاليف الرعاية الصحية على الفقر والدين الأسري</a:t>
                      </a:r>
                    </a:p>
                  </a:txBody>
                  <a:tcPr marL="23778" marR="23778" marT="11889" marB="11889" anchor="ctr"/>
                </a:tc>
                <a:tc>
                  <a:txBody>
                    <a:bodyPr/>
                    <a:lstStyle/>
                    <a:p>
                      <a:pPr algn="ctr">
                        <a:buNone/>
                      </a:pPr>
                      <a:r>
                        <a:rPr lang="en-US" sz="1400"/>
                        <a:t>The Impact of Healthcare Costs on Poverty and Household Debt</a:t>
                      </a:r>
                    </a:p>
                  </a:txBody>
                  <a:tcPr marL="23778" marR="23778" marT="11889" marB="11889" anchor="ctr"/>
                </a:tc>
                <a:extLst>
                  <a:ext uri="{0D108BD9-81ED-4DB2-BD59-A6C34878D82A}">
                    <a16:rowId xmlns:a16="http://schemas.microsoft.com/office/drawing/2014/main" val="4029100335"/>
                  </a:ext>
                </a:extLst>
              </a:tr>
              <a:tr h="299673">
                <a:tc>
                  <a:txBody>
                    <a:bodyPr/>
                    <a:lstStyle/>
                    <a:p>
                      <a:pPr algn="ctr">
                        <a:buNone/>
                      </a:pPr>
                      <a:r>
                        <a:rPr lang="ar-EG" sz="1400"/>
                        <a:t>قياس العائد الاجتماعي للاستثمار (</a:t>
                      </a:r>
                      <a:r>
                        <a:rPr lang="en-US" sz="1400"/>
                        <a:t>SROI) </a:t>
                      </a:r>
                      <a:r>
                        <a:rPr lang="ar-EG" sz="1400"/>
                        <a:t>لمبادرات مكافحة الفقر</a:t>
                      </a:r>
                    </a:p>
                  </a:txBody>
                  <a:tcPr marL="23778" marR="23778" marT="11889" marB="11889" anchor="ctr"/>
                </a:tc>
                <a:tc>
                  <a:txBody>
                    <a:bodyPr/>
                    <a:lstStyle/>
                    <a:p>
                      <a:pPr algn="ctr">
                        <a:buNone/>
                      </a:pPr>
                      <a:r>
                        <a:rPr lang="en-US" sz="1400"/>
                        <a:t>Measuring Social Return on Investment (SROI) for Anti-Poverty Initiatives</a:t>
                      </a:r>
                    </a:p>
                  </a:txBody>
                  <a:tcPr marL="23778" marR="23778" marT="11889" marB="11889" anchor="ctr"/>
                </a:tc>
                <a:extLst>
                  <a:ext uri="{0D108BD9-81ED-4DB2-BD59-A6C34878D82A}">
                    <a16:rowId xmlns:a16="http://schemas.microsoft.com/office/drawing/2014/main" val="1308552491"/>
                  </a:ext>
                </a:extLst>
              </a:tr>
              <a:tr h="299673">
                <a:tc>
                  <a:txBody>
                    <a:bodyPr/>
                    <a:lstStyle/>
                    <a:p>
                      <a:pPr algn="ctr">
                        <a:buNone/>
                      </a:pPr>
                      <a:r>
                        <a:rPr lang="ar-EG" sz="1400"/>
                        <a:t>فاعلية المسؤولية الاجتماعية للشركات في تقليل الفقر محليًا</a:t>
                      </a:r>
                    </a:p>
                  </a:txBody>
                  <a:tcPr marL="23778" marR="23778" marT="11889" marB="11889" anchor="ctr"/>
                </a:tc>
                <a:tc>
                  <a:txBody>
                    <a:bodyPr/>
                    <a:lstStyle/>
                    <a:p>
                      <a:pPr algn="ctr">
                        <a:buNone/>
                      </a:pPr>
                      <a:r>
                        <a:rPr lang="en-US" sz="1400"/>
                        <a:t>Corporate Social Responsibility Effectiveness in Local Poverty Reduction</a:t>
                      </a:r>
                    </a:p>
                  </a:txBody>
                  <a:tcPr marL="23778" marR="23778" marT="11889" marB="11889" anchor="ctr"/>
                </a:tc>
                <a:extLst>
                  <a:ext uri="{0D108BD9-81ED-4DB2-BD59-A6C34878D82A}">
                    <a16:rowId xmlns:a16="http://schemas.microsoft.com/office/drawing/2014/main" val="2115539036"/>
                  </a:ext>
                </a:extLst>
              </a:tr>
              <a:tr h="299673">
                <a:tc>
                  <a:txBody>
                    <a:bodyPr/>
                    <a:lstStyle/>
                    <a:p>
                      <a:pPr algn="ctr">
                        <a:buNone/>
                      </a:pPr>
                      <a:r>
                        <a:rPr lang="ar-EG" sz="1400"/>
                        <a:t>نماذج الوقف والزكاة كآليات تمويلية مستدامة لمكافحة الفقر</a:t>
                      </a:r>
                    </a:p>
                  </a:txBody>
                  <a:tcPr marL="23778" marR="23778" marT="11889" marB="11889" anchor="ctr"/>
                </a:tc>
                <a:tc>
                  <a:txBody>
                    <a:bodyPr/>
                    <a:lstStyle/>
                    <a:p>
                      <a:pPr algn="ctr">
                        <a:buNone/>
                      </a:pPr>
                      <a:r>
                        <a:rPr lang="en-US" sz="1400"/>
                        <a:t>Waqf and Zakat Models as Sustainable Financing Mechanisms for Poverty Reduction</a:t>
                      </a:r>
                    </a:p>
                  </a:txBody>
                  <a:tcPr marL="23778" marR="23778" marT="11889" marB="11889" anchor="ctr"/>
                </a:tc>
                <a:extLst>
                  <a:ext uri="{0D108BD9-81ED-4DB2-BD59-A6C34878D82A}">
                    <a16:rowId xmlns:a16="http://schemas.microsoft.com/office/drawing/2014/main" val="3652838298"/>
                  </a:ext>
                </a:extLst>
              </a:tr>
              <a:tr h="209772">
                <a:tc>
                  <a:txBody>
                    <a:bodyPr/>
                    <a:lstStyle/>
                    <a:p>
                      <a:pPr algn="ctr">
                        <a:buNone/>
                      </a:pPr>
                      <a:r>
                        <a:rPr lang="ar-EG" sz="1400"/>
                        <a:t>الحوكمة الرقمية لبرامج الدعم: الخصوصية مقابل الكفاءة</a:t>
                      </a:r>
                    </a:p>
                  </a:txBody>
                  <a:tcPr marL="23778" marR="23778" marT="11889" marB="11889" anchor="ctr"/>
                </a:tc>
                <a:tc>
                  <a:txBody>
                    <a:bodyPr/>
                    <a:lstStyle/>
                    <a:p>
                      <a:pPr algn="ctr">
                        <a:buNone/>
                      </a:pPr>
                      <a:r>
                        <a:rPr lang="en-US" sz="1400"/>
                        <a:t>Digital Governance of Welfare Programs: Privacy Versus Efficiency</a:t>
                      </a:r>
                    </a:p>
                  </a:txBody>
                  <a:tcPr marL="23778" marR="23778" marT="11889" marB="11889" anchor="ctr"/>
                </a:tc>
                <a:extLst>
                  <a:ext uri="{0D108BD9-81ED-4DB2-BD59-A6C34878D82A}">
                    <a16:rowId xmlns:a16="http://schemas.microsoft.com/office/drawing/2014/main" val="2712993306"/>
                  </a:ext>
                </a:extLst>
              </a:tr>
              <a:tr h="209772">
                <a:tc>
                  <a:txBody>
                    <a:bodyPr/>
                    <a:lstStyle/>
                    <a:p>
                      <a:pPr algn="ctr">
                        <a:buNone/>
                      </a:pPr>
                      <a:r>
                        <a:rPr lang="ar-EG" sz="1400"/>
                        <a:t>مخاطر الخصوصية المدركة وأثرها على استخدام الفقراء للخدمات الرقمية</a:t>
                      </a:r>
                    </a:p>
                  </a:txBody>
                  <a:tcPr marL="23778" marR="23778" marT="11889" marB="11889" anchor="ctr"/>
                </a:tc>
                <a:tc>
                  <a:txBody>
                    <a:bodyPr/>
                    <a:lstStyle/>
                    <a:p>
                      <a:pPr algn="ctr">
                        <a:buNone/>
                      </a:pPr>
                      <a:r>
                        <a:rPr lang="en-US" sz="1400"/>
                        <a:t>Perceived Privacy Risk and Low-Income Adoption of Digital Services</a:t>
                      </a:r>
                    </a:p>
                  </a:txBody>
                  <a:tcPr marL="23778" marR="23778" marT="11889" marB="11889" anchor="ctr"/>
                </a:tc>
                <a:extLst>
                  <a:ext uri="{0D108BD9-81ED-4DB2-BD59-A6C34878D82A}">
                    <a16:rowId xmlns:a16="http://schemas.microsoft.com/office/drawing/2014/main" val="712218942"/>
                  </a:ext>
                </a:extLst>
              </a:tr>
              <a:tr h="299673">
                <a:tc>
                  <a:txBody>
                    <a:bodyPr/>
                    <a:lstStyle/>
                    <a:p>
                      <a:pPr algn="ctr">
                        <a:buNone/>
                      </a:pPr>
                      <a:r>
                        <a:rPr lang="ar-EG" sz="1400"/>
                        <a:t>بناء الثقة في المنصات الحكومية الرقمية لتوسيع استفادة الفقراء</a:t>
                      </a:r>
                    </a:p>
                  </a:txBody>
                  <a:tcPr marL="23778" marR="23778" marT="11889" marB="11889" anchor="ctr"/>
                </a:tc>
                <a:tc>
                  <a:txBody>
                    <a:bodyPr/>
                    <a:lstStyle/>
                    <a:p>
                      <a:pPr algn="ctr">
                        <a:buNone/>
                      </a:pPr>
                      <a:r>
                        <a:rPr lang="en-US" sz="1400"/>
                        <a:t>Building Trust in Government Digital Platforms to Expand Access for the Poor</a:t>
                      </a:r>
                    </a:p>
                  </a:txBody>
                  <a:tcPr marL="23778" marR="23778" marT="11889" marB="11889" anchor="ctr"/>
                </a:tc>
                <a:extLst>
                  <a:ext uri="{0D108BD9-81ED-4DB2-BD59-A6C34878D82A}">
                    <a16:rowId xmlns:a16="http://schemas.microsoft.com/office/drawing/2014/main" val="722262762"/>
                  </a:ext>
                </a:extLst>
              </a:tr>
              <a:tr h="209772">
                <a:tc>
                  <a:txBody>
                    <a:bodyPr/>
                    <a:lstStyle/>
                    <a:p>
                      <a:pPr algn="ctr">
                        <a:buNone/>
                      </a:pPr>
                      <a:r>
                        <a:rPr lang="ar-EG" sz="1400"/>
                        <a:t>الشمول في الموارد البشرية ودعم توظيف الفئات الأكثر هشاشة</a:t>
                      </a:r>
                    </a:p>
                  </a:txBody>
                  <a:tcPr marL="23778" marR="23778" marT="11889" marB="11889" anchor="ctr"/>
                </a:tc>
                <a:tc>
                  <a:txBody>
                    <a:bodyPr/>
                    <a:lstStyle/>
                    <a:p>
                      <a:pPr algn="ctr">
                        <a:buNone/>
                      </a:pPr>
                      <a:r>
                        <a:rPr lang="en-US" sz="1400"/>
                        <a:t>Inclusive HR Practices and Employability of Vulnerable Groups</a:t>
                      </a:r>
                    </a:p>
                  </a:txBody>
                  <a:tcPr marL="23778" marR="23778" marT="11889" marB="11889" anchor="ctr"/>
                </a:tc>
                <a:extLst>
                  <a:ext uri="{0D108BD9-81ED-4DB2-BD59-A6C34878D82A}">
                    <a16:rowId xmlns:a16="http://schemas.microsoft.com/office/drawing/2014/main" val="4245502777"/>
                  </a:ext>
                </a:extLst>
              </a:tr>
              <a:tr h="299673">
                <a:tc>
                  <a:txBody>
                    <a:bodyPr/>
                    <a:lstStyle/>
                    <a:p>
                      <a:pPr algn="ctr">
                        <a:buNone/>
                      </a:pPr>
                      <a:r>
                        <a:rPr lang="ar-EG" sz="1400"/>
                        <a:t>إدماج ذوي الإعاقة اقتصاديًا وأثره على خفض الفقر الأسري</a:t>
                      </a:r>
                    </a:p>
                  </a:txBody>
                  <a:tcPr marL="23778" marR="23778" marT="11889" marB="11889" anchor="ctr"/>
                </a:tc>
                <a:tc>
                  <a:txBody>
                    <a:bodyPr/>
                    <a:lstStyle/>
                    <a:p>
                      <a:pPr algn="ctr">
                        <a:buNone/>
                      </a:pPr>
                      <a:r>
                        <a:rPr lang="en-US" sz="1400"/>
                        <a:t>Economic Inclusion of Persons with Disabilities and Its Impact on Household Poverty</a:t>
                      </a:r>
                    </a:p>
                  </a:txBody>
                  <a:tcPr marL="23778" marR="23778" marT="11889" marB="11889" anchor="ctr"/>
                </a:tc>
                <a:extLst>
                  <a:ext uri="{0D108BD9-81ED-4DB2-BD59-A6C34878D82A}">
                    <a16:rowId xmlns:a16="http://schemas.microsoft.com/office/drawing/2014/main" val="335389874"/>
                  </a:ext>
                </a:extLst>
              </a:tr>
              <a:tr h="299673">
                <a:tc>
                  <a:txBody>
                    <a:bodyPr/>
                    <a:lstStyle/>
                    <a:p>
                      <a:pPr algn="ctr">
                        <a:buNone/>
                      </a:pPr>
                      <a:r>
                        <a:rPr lang="ar-EG" sz="1400"/>
                        <a:t>تمكين المرأة اقتصاديًا كمسار إداري للحد من الفقر</a:t>
                      </a:r>
                    </a:p>
                  </a:txBody>
                  <a:tcPr marL="23778" marR="23778" marT="11889" marB="11889" anchor="ctr"/>
                </a:tc>
                <a:tc>
                  <a:txBody>
                    <a:bodyPr/>
                    <a:lstStyle/>
                    <a:p>
                      <a:pPr algn="ctr">
                        <a:buNone/>
                      </a:pPr>
                      <a:r>
                        <a:rPr lang="en-US" sz="1400"/>
                        <a:t>Women’s Economic Empowerment as a Management Pathway to Poverty Reduction</a:t>
                      </a:r>
                    </a:p>
                  </a:txBody>
                  <a:tcPr marL="23778" marR="23778" marT="11889" marB="11889" anchor="ctr"/>
                </a:tc>
                <a:extLst>
                  <a:ext uri="{0D108BD9-81ED-4DB2-BD59-A6C34878D82A}">
                    <a16:rowId xmlns:a16="http://schemas.microsoft.com/office/drawing/2014/main" val="5739755"/>
                  </a:ext>
                </a:extLst>
              </a:tr>
              <a:tr h="299673">
                <a:tc>
                  <a:txBody>
                    <a:bodyPr/>
                    <a:lstStyle/>
                    <a:p>
                      <a:pPr algn="ctr">
                        <a:buNone/>
                      </a:pPr>
                      <a:r>
                        <a:rPr lang="ar-EG" sz="1400" dirty="0"/>
                        <a:t>سلاسل القيمة المحلية وتمكين المنتجين الصغار لزيادة الدخل</a:t>
                      </a:r>
                    </a:p>
                  </a:txBody>
                  <a:tcPr marL="23778" marR="23778" marT="11889" marB="11889" anchor="ctr"/>
                </a:tc>
                <a:tc>
                  <a:txBody>
                    <a:bodyPr/>
                    <a:lstStyle/>
                    <a:p>
                      <a:pPr algn="ctr">
                        <a:buNone/>
                      </a:pPr>
                      <a:r>
                        <a:rPr lang="en-US" sz="1400" dirty="0"/>
                        <a:t>Local Value Chains and Empowering Small Producers to Increase Income</a:t>
                      </a:r>
                    </a:p>
                  </a:txBody>
                  <a:tcPr marL="23778" marR="23778" marT="11889" marB="11889" anchor="ctr"/>
                </a:tc>
                <a:extLst>
                  <a:ext uri="{0D108BD9-81ED-4DB2-BD59-A6C34878D82A}">
                    <a16:rowId xmlns:a16="http://schemas.microsoft.com/office/drawing/2014/main" val="3155827395"/>
                  </a:ext>
                </a:extLst>
              </a:tr>
            </a:tbl>
          </a:graphicData>
        </a:graphic>
      </p:graphicFrame>
    </p:spTree>
    <p:extLst>
      <p:ext uri="{BB962C8B-B14F-4D97-AF65-F5344CB8AC3E}">
        <p14:creationId xmlns:p14="http://schemas.microsoft.com/office/powerpoint/2010/main" val="241498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Introductions are parts of essays whose function is to create a reference framework for the reader. </a:t>
            </a:r>
          </a:p>
          <a:p>
            <a:pPr marL="342900" indent="-342900" algn="just">
              <a:buFont typeface="Arial" panose="020B0604020202020204" pitchFamily="34" charset="0"/>
              <a:buChar char="•"/>
            </a:pPr>
            <a:r>
              <a:rPr lang="en-US" sz="2400" dirty="0">
                <a:solidFill>
                  <a:schemeClr val="tx1"/>
                </a:solidFill>
              </a:rPr>
              <a:t>Introductions establish the scope and boundaries of the research project. </a:t>
            </a:r>
          </a:p>
          <a:p>
            <a:pPr marL="342900" indent="-342900" algn="just">
              <a:buFont typeface="Arial" panose="020B0604020202020204" pitchFamily="34" charset="0"/>
              <a:buChar char="•"/>
            </a:pPr>
            <a:r>
              <a:rPr lang="en-US" sz="2400" dirty="0">
                <a:solidFill>
                  <a:schemeClr val="tx1"/>
                </a:solidFill>
              </a:rPr>
              <a:t>Additionally, they let readers know the relevance of the problem discussed in the writing piece.</a:t>
            </a:r>
          </a:p>
          <a:p>
            <a:pPr algn="just"/>
            <a:endParaRPr lang="en-US" sz="2400" dirty="0">
              <a:solidFill>
                <a:schemeClr val="tx1"/>
              </a:solidFill>
            </a:endParaRPr>
          </a:p>
          <a:p>
            <a:pPr algn="just" rtl="1"/>
            <a:r>
              <a:rPr lang="ar-EG" sz="2400" dirty="0">
                <a:solidFill>
                  <a:schemeClr val="tx1"/>
                </a:solidFill>
              </a:rPr>
              <a:t>المقدمات هي أجزاء من المقالات وظيفتها إنشاء إطار مرجعي للقارئ. </a:t>
            </a:r>
            <a:endParaRPr lang="en-US" sz="2400" dirty="0">
              <a:solidFill>
                <a:schemeClr val="tx1"/>
              </a:solidFill>
            </a:endParaRPr>
          </a:p>
          <a:p>
            <a:pPr algn="just" rtl="1"/>
            <a:r>
              <a:rPr lang="ar-EG" sz="2400" dirty="0">
                <a:solidFill>
                  <a:schemeClr val="tx1"/>
                </a:solidFill>
              </a:rPr>
              <a:t>تحدد المقدمات نطاق وحدود المشروع البحثي. </a:t>
            </a:r>
            <a:endParaRPr lang="en-US" sz="2400" dirty="0">
              <a:solidFill>
                <a:schemeClr val="tx1"/>
              </a:solidFill>
            </a:endParaRPr>
          </a:p>
          <a:p>
            <a:pPr algn="just" rtl="1"/>
            <a:r>
              <a:rPr lang="ar-EG" sz="2400" dirty="0">
                <a:solidFill>
                  <a:schemeClr val="tx1"/>
                </a:solidFill>
              </a:rPr>
              <a:t>بالإضافة إلى ذلك، فإنها تتيح للقراء معرفة مدى أهمية المشكلة التي تمت مناقشتها في المقالة المكتوبة.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35737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70380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02775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According to John W. Creswell, the five components of a good introduction are the following: “</a:t>
            </a:r>
          </a:p>
          <a:p>
            <a:pPr marL="457200" indent="-457200" algn="just">
              <a:buAutoNum type="alphaLcParenBoth"/>
            </a:pPr>
            <a:r>
              <a:rPr lang="en-US" sz="2400" dirty="0">
                <a:solidFill>
                  <a:schemeClr val="tx1"/>
                </a:solidFill>
              </a:rPr>
              <a:t>Establishing the problem leading to the study</a:t>
            </a:r>
          </a:p>
          <a:p>
            <a:pPr marL="457200" indent="-457200" algn="just">
              <a:buAutoNum type="alphaLcParenBoth"/>
            </a:pPr>
            <a:r>
              <a:rPr lang="en-US" sz="2400" dirty="0">
                <a:solidFill>
                  <a:schemeClr val="tx1"/>
                </a:solidFill>
              </a:rPr>
              <a:t>Reviewing the literature about the problem</a:t>
            </a:r>
          </a:p>
          <a:p>
            <a:pPr marL="457200" indent="-457200" algn="just">
              <a:buAutoNum type="alphaLcParenBoth"/>
            </a:pPr>
            <a:r>
              <a:rPr lang="en-US" sz="2400" dirty="0">
                <a:solidFill>
                  <a:schemeClr val="tx1"/>
                </a:solidFill>
              </a:rPr>
              <a:t>Identifying deficiencies in the literature about the problem</a:t>
            </a:r>
          </a:p>
          <a:p>
            <a:pPr marL="457200" indent="-457200" algn="just">
              <a:buAutoNum type="alphaLcParenBoth"/>
            </a:pPr>
            <a:r>
              <a:rPr lang="en-US" sz="2400" dirty="0">
                <a:solidFill>
                  <a:schemeClr val="tx1"/>
                </a:solidFill>
              </a:rPr>
              <a:t>Targeting an audience and noting the significance of the problem for this audience</a:t>
            </a:r>
          </a:p>
          <a:p>
            <a:pPr marL="457200" indent="-457200" algn="just">
              <a:buAutoNum type="alphaLcParenBoth"/>
            </a:pPr>
            <a:r>
              <a:rPr lang="en-US" sz="2400" dirty="0">
                <a:solidFill>
                  <a:schemeClr val="tx1"/>
                </a:solidFill>
              </a:rPr>
              <a:t>Identifying the purpose of the proposed study” (2014, p. 107).  </a:t>
            </a:r>
          </a:p>
          <a:p>
            <a:pPr algn="just"/>
            <a:endParaRPr lang="en-US" sz="2400" dirty="0">
              <a:solidFill>
                <a:schemeClr val="tx1"/>
              </a:solidFill>
            </a:endParaRPr>
          </a:p>
          <a:p>
            <a:pPr algn="just" rtl="1"/>
            <a:r>
              <a:rPr lang="en-US" sz="2000" dirty="0">
                <a:solidFill>
                  <a:schemeClr val="tx1"/>
                </a:solidFill>
              </a:rPr>
              <a:t> </a:t>
            </a:r>
            <a:r>
              <a:rPr lang="ar-EG" sz="2000" dirty="0">
                <a:solidFill>
                  <a:schemeClr val="tx1"/>
                </a:solidFill>
              </a:rPr>
              <a:t>وفقا لجون دبليو كريسويل، فإن المكونات الخمسة للمقدمة الجيدة هي كما يلي: "(أ) تحديد المشكلة التي تؤدي إلى الدراسة، (ب) مراجعة الأدبيات حول المشكلة، (ج) تحديد أوجه القصور في الأدبيات حول المشكلة".، (د) استهداف الجمهور وملاحظة أهمية المشكلة بالنسبة لهذا الجمهور، و (هـ) تحديد الغرض من الدراسة المقترحة “(2014، ص 107).</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57666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tx1"/>
                </a:solidFill>
              </a:rPr>
              <a:t>The first part </a:t>
            </a:r>
            <a:r>
              <a:rPr lang="en-US" sz="2400" dirty="0">
                <a:solidFill>
                  <a:schemeClr val="tx1"/>
                </a:solidFill>
              </a:rPr>
              <a:t>of an introduction has two main functions:</a:t>
            </a:r>
          </a:p>
          <a:p>
            <a:pPr marL="342900" indent="-342900" algn="just">
              <a:buFont typeface="Arial" panose="020B0604020202020204" pitchFamily="34" charset="0"/>
              <a:buChar char="•"/>
            </a:pPr>
            <a:r>
              <a:rPr lang="en-US" sz="2400" dirty="0">
                <a:solidFill>
                  <a:schemeClr val="tx1"/>
                </a:solidFill>
              </a:rPr>
              <a:t>On the one hand, it limits the research area and disciplinary approach to the issue</a:t>
            </a:r>
          </a:p>
          <a:p>
            <a:pPr marL="342900" indent="-342900" algn="just">
              <a:buFont typeface="Arial" panose="020B0604020202020204" pitchFamily="34" charset="0"/>
              <a:buChar char="•"/>
            </a:pPr>
            <a:r>
              <a:rPr lang="en-US" sz="2400" dirty="0">
                <a:solidFill>
                  <a:schemeClr val="tx1"/>
                </a:solidFill>
              </a:rPr>
              <a:t>On the other hand, it states a particular problem and its relevance. A problem might be understood as the difference between the current state of affairs and the desired one. </a:t>
            </a:r>
          </a:p>
          <a:p>
            <a:pPr algn="just"/>
            <a:endParaRPr lang="en-US" sz="2400" dirty="0">
              <a:solidFill>
                <a:schemeClr val="tx1"/>
              </a:solidFill>
            </a:endParaRPr>
          </a:p>
          <a:p>
            <a:pPr algn="just" rtl="1"/>
            <a:r>
              <a:rPr lang="ar-EG" sz="2000" dirty="0">
                <a:solidFill>
                  <a:schemeClr val="tx1"/>
                </a:solidFill>
              </a:rPr>
              <a:t>الجزء الأول من المقدمة له وظيفتان رئيسيتان:</a:t>
            </a:r>
          </a:p>
          <a:p>
            <a:pPr marL="342900" indent="-342900" algn="just" rtl="1">
              <a:buFont typeface="Arial" panose="020B0604020202020204" pitchFamily="34" charset="0"/>
              <a:buChar char="•"/>
            </a:pPr>
            <a:r>
              <a:rPr lang="ar-EG" sz="2000" dirty="0">
                <a:solidFill>
                  <a:schemeClr val="tx1"/>
                </a:solidFill>
              </a:rPr>
              <a:t>فمن ناحية، فإنه يحد من مجال البحث والنهج التأديبي لهذه القضية</a:t>
            </a:r>
          </a:p>
          <a:p>
            <a:pPr marL="342900" indent="-342900" algn="just" rtl="1">
              <a:buFont typeface="Arial" panose="020B0604020202020204" pitchFamily="34" charset="0"/>
              <a:buChar char="•"/>
            </a:pPr>
            <a:r>
              <a:rPr lang="ar-EG" sz="2000" dirty="0">
                <a:solidFill>
                  <a:schemeClr val="tx1"/>
                </a:solidFill>
              </a:rPr>
              <a:t>ومن ناحية أخرى، فهو يشير إلى مشكلة معينة وأهميتها. يمكن فهم المشكلة على أنها الفرق بين الوضع الحالي والوضع المرغوب.</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1155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812" y="1252565"/>
            <a:ext cx="10865231"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u="sng" dirty="0">
                <a:solidFill>
                  <a:schemeClr val="tx1"/>
                </a:solidFill>
              </a:rPr>
              <a:t>The second part </a:t>
            </a:r>
            <a:r>
              <a:rPr lang="en-US" sz="2000" u="sng" dirty="0">
                <a:solidFill>
                  <a:schemeClr val="tx1"/>
                </a:solidFill>
              </a:rPr>
              <a:t>of an introduction sums up the most important findings regarding the problem of the article. </a:t>
            </a:r>
          </a:p>
          <a:p>
            <a:pPr algn="just"/>
            <a:r>
              <a:rPr lang="en-US" sz="2000" dirty="0">
                <a:solidFill>
                  <a:schemeClr val="tx1"/>
                </a:solidFill>
              </a:rPr>
              <a:t>This part presents the current controversies around the studied issue. The literature review has three main purposes. </a:t>
            </a:r>
          </a:p>
          <a:p>
            <a:pPr marL="457200" indent="-457200" algn="just">
              <a:buFont typeface="+mj-lt"/>
              <a:buAutoNum type="arabicPeriod"/>
            </a:pPr>
            <a:r>
              <a:rPr lang="en-US" sz="2000" dirty="0">
                <a:solidFill>
                  <a:schemeClr val="tx1"/>
                </a:solidFill>
              </a:rPr>
              <a:t>It positions the research project within a certain scientific tradition</a:t>
            </a:r>
          </a:p>
          <a:p>
            <a:pPr marL="457200" indent="-457200" algn="just">
              <a:buFont typeface="+mj-lt"/>
              <a:buAutoNum type="arabicPeriod"/>
            </a:pPr>
            <a:r>
              <a:rPr lang="en-US" sz="2000" dirty="0">
                <a:solidFill>
                  <a:schemeClr val="tx1"/>
                </a:solidFill>
              </a:rPr>
              <a:t>It strengthens the ethos of the researcher by exhibiting his/her knowledge about the field.</a:t>
            </a:r>
          </a:p>
          <a:p>
            <a:pPr marL="457200" indent="-457200" algn="just">
              <a:buFont typeface="+mj-lt"/>
              <a:buAutoNum type="arabicPeriod"/>
            </a:pPr>
            <a:r>
              <a:rPr lang="en-US" sz="2000" dirty="0">
                <a:solidFill>
                  <a:schemeClr val="tx1"/>
                </a:solidFill>
              </a:rPr>
              <a:t>Finally, and most importantly, this part establishes the course of the research as the continuation of a discussion among the members of a discursive community.</a:t>
            </a:r>
          </a:p>
          <a:p>
            <a:pPr algn="just"/>
            <a:endParaRPr lang="en-US" sz="2400" dirty="0">
              <a:solidFill>
                <a:schemeClr val="tx1"/>
              </a:solidFill>
            </a:endParaRPr>
          </a:p>
          <a:p>
            <a:pPr algn="just" rtl="1"/>
            <a:r>
              <a:rPr lang="ar-EG" sz="2000" u="sng" dirty="0">
                <a:solidFill>
                  <a:schemeClr val="tx1"/>
                </a:solidFill>
              </a:rPr>
              <a:t>أما الجزء الثاني من المقدمة فيلخص أهم النتائج التي توصلت إليها بخصوص مشكلة المقال.</a:t>
            </a:r>
          </a:p>
          <a:p>
            <a:pPr algn="just" rtl="1"/>
            <a:r>
              <a:rPr lang="ar-EG" sz="2000" dirty="0">
                <a:solidFill>
                  <a:schemeClr val="tx1"/>
                </a:solidFill>
              </a:rPr>
              <a:t>يعرض هذا الجزء الجدل الحالي حول القضية المدروسة. مراجعة الأدبيات لها ثلاثة أغراض رئيسية.</a:t>
            </a:r>
          </a:p>
          <a:p>
            <a:pPr marL="457200" indent="-457200" algn="just" rtl="1">
              <a:buFont typeface="+mj-lt"/>
              <a:buAutoNum type="arabicPeriod"/>
            </a:pPr>
            <a:r>
              <a:rPr lang="ar-EG" sz="2000" dirty="0">
                <a:solidFill>
                  <a:schemeClr val="tx1"/>
                </a:solidFill>
              </a:rPr>
              <a:t>فهو يضع المشروع البحثي ضمن تقليد علمي معين</a:t>
            </a:r>
          </a:p>
          <a:p>
            <a:pPr marL="457200" indent="-457200" algn="just" rtl="1">
              <a:buFont typeface="+mj-lt"/>
              <a:buAutoNum type="arabicPeriod"/>
            </a:pPr>
            <a:r>
              <a:rPr lang="ar-EG" sz="2000" dirty="0">
                <a:solidFill>
                  <a:schemeClr val="tx1"/>
                </a:solidFill>
              </a:rPr>
              <a:t>إنه يعزز روح الباحث من خلال عرض معرفته بالمجال.</a:t>
            </a:r>
          </a:p>
          <a:p>
            <a:pPr marL="457200" indent="-457200" algn="just" rtl="1">
              <a:buFont typeface="+mj-lt"/>
              <a:buAutoNum type="arabicPeriod"/>
            </a:pPr>
            <a:r>
              <a:rPr lang="ar-EG" sz="2000" dirty="0">
                <a:solidFill>
                  <a:schemeClr val="tx1"/>
                </a:solidFill>
              </a:rPr>
              <a:t>وأخيرا، والأهم من ذلك، أن هذا الجزء يحدد مسار البحث باعتباره استمرارا للمناقشة بين أعضاء المجتمع الخطابي.</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597840"/>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218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36849"/>
            <a:ext cx="10865231" cy="532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rgbClr val="2B2B2B"/>
                </a:solidFill>
                <a:latin typeface="Open Sans"/>
              </a:rPr>
              <a:t>After the literature review, in the </a:t>
            </a:r>
            <a:r>
              <a:rPr lang="en-US" b="1" dirty="0">
                <a:solidFill>
                  <a:srgbClr val="2B2B2B"/>
                </a:solidFill>
                <a:latin typeface="Open Sans"/>
              </a:rPr>
              <a:t>third part</a:t>
            </a:r>
            <a:r>
              <a:rPr lang="en-US" dirty="0">
                <a:solidFill>
                  <a:srgbClr val="2B2B2B"/>
                </a:solidFill>
                <a:latin typeface="Open Sans"/>
              </a:rPr>
              <a:t>, you should show that there is a gap in the current literature that needs to be filled up. </a:t>
            </a:r>
          </a:p>
          <a:p>
            <a:pPr marL="285750" indent="-285750" algn="just">
              <a:buFont typeface="Arial" panose="020B0604020202020204" pitchFamily="34" charset="0"/>
              <a:buChar char="•"/>
            </a:pPr>
            <a:r>
              <a:rPr lang="en-US" dirty="0">
                <a:solidFill>
                  <a:srgbClr val="2B2B2B"/>
                </a:solidFill>
                <a:latin typeface="Open Sans"/>
              </a:rPr>
              <a:t>In other words, in this part you establish that the knowledge of the discipline is incomplete and, therefore, it needs to be completed. </a:t>
            </a:r>
          </a:p>
          <a:p>
            <a:pPr marL="285750" indent="-285750" algn="just">
              <a:buFont typeface="Arial" panose="020B0604020202020204" pitchFamily="34" charset="0"/>
              <a:buChar char="•"/>
            </a:pPr>
            <a:r>
              <a:rPr lang="en-US" dirty="0">
                <a:solidFill>
                  <a:srgbClr val="2B2B2B"/>
                </a:solidFill>
                <a:latin typeface="Open Sans"/>
              </a:rPr>
              <a:t>Anthropology professor Karen </a:t>
            </a:r>
            <a:r>
              <a:rPr lang="en-US" dirty="0" err="1">
                <a:solidFill>
                  <a:srgbClr val="2B2B2B"/>
                </a:solidFill>
                <a:latin typeface="Open Sans"/>
              </a:rPr>
              <a:t>Kelsky</a:t>
            </a:r>
            <a:r>
              <a:rPr lang="en-US" dirty="0">
                <a:solidFill>
                  <a:srgbClr val="2B2B2B"/>
                </a:solidFill>
                <a:latin typeface="Open Sans"/>
              </a:rPr>
              <a:t> suggests that in this section of the introduction you should stress your role not only as a researcher but also as a kind of hero who will save the discipline from being incomplete (2015, p. 110). </a:t>
            </a:r>
          </a:p>
          <a:p>
            <a:pPr marL="285750" indent="-285750" algn="just">
              <a:buFont typeface="Arial" panose="020B0604020202020204" pitchFamily="34" charset="0"/>
              <a:buChar char="•"/>
            </a:pPr>
            <a:r>
              <a:rPr lang="en-US" dirty="0">
                <a:solidFill>
                  <a:srgbClr val="2B2B2B"/>
                </a:solidFill>
                <a:latin typeface="Open Sans"/>
              </a:rPr>
              <a:t>To sum up, you need to show that the lack of knowledge on the topic that you’re planning to research it’s extremely negative and, as a consequence, it needs urgent action. </a:t>
            </a:r>
          </a:p>
          <a:p>
            <a:pPr algn="just"/>
            <a:endParaRPr lang="en-US" dirty="0">
              <a:solidFill>
                <a:srgbClr val="2B2B2B"/>
              </a:solidFill>
              <a:latin typeface="Open Sans"/>
            </a:endParaRPr>
          </a:p>
          <a:p>
            <a:pPr algn="just"/>
            <a:endParaRPr lang="en-US" dirty="0">
              <a:solidFill>
                <a:srgbClr val="2B2B2B"/>
              </a:solidFill>
              <a:latin typeface="Open Sans"/>
            </a:endParaRPr>
          </a:p>
          <a:p>
            <a:pPr marL="285750" indent="-285750" algn="just" rtl="1">
              <a:buFont typeface="Arial" panose="020B0604020202020204" pitchFamily="34" charset="0"/>
              <a:buChar char="•"/>
            </a:pPr>
            <a:r>
              <a:rPr lang="ar-EG" dirty="0">
                <a:solidFill>
                  <a:srgbClr val="2B2B2B"/>
                </a:solidFill>
                <a:latin typeface="Open Sans"/>
              </a:rPr>
              <a:t>بعد مراجعة الأدبيات، في الجزء الثالث، يجب أن توضح أن هناك فجوة في الأدبيات الحالية التي تحتاج إلى سدها.</a:t>
            </a:r>
          </a:p>
          <a:p>
            <a:pPr marL="285750" indent="-285750" algn="just" rtl="1">
              <a:buFont typeface="Arial" panose="020B0604020202020204" pitchFamily="34" charset="0"/>
              <a:buChar char="•"/>
            </a:pPr>
            <a:r>
              <a:rPr lang="ar-EG" dirty="0">
                <a:solidFill>
                  <a:srgbClr val="2B2B2B"/>
                </a:solidFill>
                <a:latin typeface="Open Sans"/>
              </a:rPr>
              <a:t>بمعنى آخر، في هذا الجزء تثبت أن المعرفة بالتخصص غير كاملة، وبالتالي، يجب إكمالها.</a:t>
            </a:r>
          </a:p>
          <a:p>
            <a:pPr marL="285750" indent="-285750" algn="just" rtl="1">
              <a:buFont typeface="Arial" panose="020B0604020202020204" pitchFamily="34" charset="0"/>
              <a:buChar char="•"/>
            </a:pPr>
            <a:r>
              <a:rPr lang="ar-EG" dirty="0">
                <a:solidFill>
                  <a:srgbClr val="2B2B2B"/>
                </a:solidFill>
                <a:latin typeface="Open Sans"/>
              </a:rPr>
              <a:t>تقترح أستاذة الأنثروبولوجيا كارين كيلسكي أنه في هذا القسم من المقدمة يجب عليك التأكيد على دورك ليس فقط كباحث ولكن أيضًا كنوع من البطل الذي سينقذ النظام من عدم الاكتمال (2015، ص 110).</a:t>
            </a:r>
          </a:p>
          <a:p>
            <a:pPr marL="285750" indent="-285750" algn="just" rtl="1">
              <a:buFont typeface="Arial" panose="020B0604020202020204" pitchFamily="34" charset="0"/>
              <a:buChar char="•"/>
            </a:pPr>
            <a:r>
              <a:rPr lang="ar-EG" dirty="0">
                <a:solidFill>
                  <a:srgbClr val="2B2B2B"/>
                </a:solidFill>
                <a:latin typeface="Open Sans"/>
              </a:rPr>
              <a:t>خلاصة القول، عليك أن تثبت أن نقص المعرفة حول الموضوع الذي تخطط للبحث فيه هو أمر سلبي للغاية، ونتيجة لذلك، فإنه يحتاج إلى اتخاذ إجراءات عاجلة.</a:t>
            </a:r>
          </a:p>
          <a:p>
            <a:pPr algn="just" rtl="1"/>
            <a:endParaRPr lang="en-US" dirty="0">
              <a:solidFill>
                <a:srgbClr val="2B2B2B"/>
              </a:solidFill>
              <a:latin typeface="Open Sans"/>
            </a:endParaRPr>
          </a:p>
          <a:p>
            <a:pPr algn="just"/>
            <a:r>
              <a:rPr lang="en-US" dirty="0">
                <a:solidFill>
                  <a:srgbClr val="2B2B2B"/>
                </a:solidFill>
                <a:latin typeface="Open Sans"/>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008840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99547"/>
            <a:ext cx="11345218"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2B2B2B"/>
                </a:solidFill>
                <a:latin typeface="Open Sans"/>
              </a:rPr>
              <a:t>In the </a:t>
            </a:r>
            <a:r>
              <a:rPr lang="en-US" sz="2000" b="1" dirty="0">
                <a:solidFill>
                  <a:srgbClr val="2B2B2B"/>
                </a:solidFill>
                <a:latin typeface="Open Sans"/>
              </a:rPr>
              <a:t>fourth part</a:t>
            </a:r>
            <a:r>
              <a:rPr lang="en-US" sz="2000" dirty="0">
                <a:solidFill>
                  <a:srgbClr val="2B2B2B"/>
                </a:solidFill>
                <a:latin typeface="Open Sans"/>
              </a:rPr>
              <a:t>, you have to explain why your study is relevant and necessary for a specific group of specialists. In this section, you should stress not only the benefits of your research to the community your addressing but also the opportunity to increase the understanding of the field and some of the major implications of the study (Creswell, 2014, p. 119).  </a:t>
            </a:r>
          </a:p>
          <a:p>
            <a:pPr algn="just"/>
            <a:endParaRPr lang="en-US" sz="2000" dirty="0">
              <a:solidFill>
                <a:srgbClr val="2B2B2B"/>
              </a:solidFill>
              <a:latin typeface="Open Sans"/>
            </a:endParaRPr>
          </a:p>
          <a:p>
            <a:pPr algn="just" rtl="1"/>
            <a:r>
              <a:rPr lang="ar-EG" sz="2000" dirty="0">
                <a:solidFill>
                  <a:srgbClr val="2B2B2B"/>
                </a:solidFill>
                <a:latin typeface="Open Sans"/>
              </a:rPr>
              <a:t>في الجزء الرابع، يتعين عليك توضيح سبب أهمية دراستك وضرورتها لمجموعة محددة من المتخصصين. في هذا القسم، يجب عليك التأكيد ليس فقط على فوائد بحثك للمجتمع، ولكن أيضًا على فرصة زيادة فهم المجال وبعض الآثار الرئيسية للدراسة (</a:t>
            </a:r>
            <a:r>
              <a:rPr lang="en-US" sz="2000" dirty="0">
                <a:solidFill>
                  <a:srgbClr val="2B2B2B"/>
                </a:solidFill>
                <a:latin typeface="Open Sans"/>
              </a:rPr>
              <a:t>Creswell, 2014, p. 119).</a:t>
            </a:r>
          </a:p>
          <a:p>
            <a:pPr algn="just"/>
            <a:endParaRPr lang="en-US" sz="2000" dirty="0">
              <a:solidFill>
                <a:srgbClr val="2B2B2B"/>
              </a:solidFill>
              <a:latin typeface="Open Sans"/>
            </a:endParaRPr>
          </a:p>
          <a:p>
            <a:pPr algn="just"/>
            <a:endParaRPr lang="en-US" sz="2000" dirty="0">
              <a:solidFill>
                <a:srgbClr val="2B2B2B"/>
              </a:solidFill>
              <a:latin typeface="Open Sans"/>
            </a:endParaRPr>
          </a:p>
          <a:p>
            <a:pPr algn="just"/>
            <a:r>
              <a:rPr lang="en-US" sz="2000" dirty="0">
                <a:solidFill>
                  <a:srgbClr val="2B2B2B"/>
                </a:solidFill>
                <a:latin typeface="Open Sans"/>
              </a:rPr>
              <a:t>In the </a:t>
            </a:r>
            <a:r>
              <a:rPr lang="en-US" sz="2000" b="1" dirty="0">
                <a:solidFill>
                  <a:srgbClr val="2B2B2B"/>
                </a:solidFill>
                <a:latin typeface="Open Sans"/>
              </a:rPr>
              <a:t>fifth part</a:t>
            </a:r>
            <a:r>
              <a:rPr lang="en-US" sz="2000" dirty="0">
                <a:solidFill>
                  <a:srgbClr val="2B2B2B"/>
                </a:solidFill>
                <a:latin typeface="Open Sans"/>
              </a:rPr>
              <a:t> of the introduction, you have to explain what you want to accomplish by doing your research. This element is crucial for your essay since it sums up the whole purpose of the endeavor. In other words, the purpose statement conveys the central point of the project</a:t>
            </a:r>
          </a:p>
          <a:p>
            <a:pPr algn="just" rtl="1"/>
            <a:endParaRPr lang="en-US" sz="2000" dirty="0">
              <a:solidFill>
                <a:srgbClr val="2B2B2B"/>
              </a:solidFill>
              <a:latin typeface="Open Sans"/>
            </a:endParaRPr>
          </a:p>
          <a:p>
            <a:pPr algn="just" rtl="1"/>
            <a:r>
              <a:rPr lang="ar-EG" sz="2000" dirty="0">
                <a:solidFill>
                  <a:srgbClr val="2B2B2B"/>
                </a:solidFill>
                <a:latin typeface="Open Sans"/>
              </a:rPr>
              <a:t>في الجزء الخامس من المقدمة، عليك أن تشرح ما تريد تحقيقه من خلال إجراء بحثك. يعد هذا العنصر أمرًا بالغ الأهمية لمقالتك لأنه يلخص الغرض الكامل من المسعى. وبعبارة أخرى، فإن بيان الغرض ينقل النقطة المركزية للمشروع</a:t>
            </a:r>
            <a:endParaRPr lang="en-US" sz="2000" dirty="0">
              <a:solidFill>
                <a:srgbClr val="2B2B2B"/>
              </a:solidFill>
              <a:latin typeface="Open San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209130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solidFill>
                  <a:srgbClr val="2D3956"/>
                </a:solidFill>
                <a:highlight>
                  <a:srgbClr val="FFFF00"/>
                </a:highlight>
                <a:latin typeface="Poppins"/>
              </a:rPr>
              <a:t>The field of management is constantly evolving, driven by the dynamic nature of organizations and the challenges they face in an increasingly complex business environment (June, 2022). </a:t>
            </a:r>
            <a:r>
              <a:rPr lang="en-US" sz="2400" dirty="0">
                <a:solidFill>
                  <a:srgbClr val="2D3956"/>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rgbClr val="2D3956"/>
                </a:solidFill>
                <a:latin typeface="Poppins"/>
              </a:rPr>
              <a:t>Yammarino</a:t>
            </a:r>
            <a:r>
              <a:rPr lang="en-US" sz="2400" dirty="0">
                <a:solidFill>
                  <a:srgbClr val="2D3956"/>
                </a:solidFill>
                <a:latin typeface="Poppins"/>
              </a:rPr>
              <a:t>, 2013; Yukl, 2013). However, despite the extensive research on leadership, there is still a need to explore the specific leadership behaviors and strategies that are most effective in different organizational contexts. </a:t>
            </a:r>
            <a:r>
              <a:rPr lang="en-US" sz="2400" u="sng" dirty="0">
                <a:solidFill>
                  <a:srgbClr val="2D3956"/>
                </a:solidFill>
                <a:latin typeface="Poppins"/>
              </a:rPr>
              <a:t>This research proposal aims </a:t>
            </a:r>
            <a:r>
              <a:rPr lang="en-US" sz="2400" dirty="0">
                <a:solidFill>
                  <a:srgbClr val="2D3956"/>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rgbClr val="2D3956"/>
                </a:solidFill>
                <a:latin typeface="Poppins"/>
              </a:rPr>
              <a:t>this study seeks to contribute to the existing body of knowledge </a:t>
            </a:r>
            <a:r>
              <a:rPr lang="en-US" sz="2400" dirty="0">
                <a:solidFill>
                  <a:srgbClr val="2D3956"/>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rgbClr val="2D3956"/>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rgbClr val="2D3956"/>
                </a:solidFill>
                <a:latin typeface="Poppins"/>
              </a:rPr>
              <a:t>(Mark, 2018</a:t>
            </a:r>
            <a:r>
              <a:rPr lang="ar-EG" sz="2800" dirty="0">
                <a:solidFill>
                  <a:srgbClr val="2D3956"/>
                </a:solidFill>
                <a:latin typeface="Poppins"/>
              </a:rPr>
              <a:t>. ومن أجل تحقيق النجاح في هذه البيئة، يجب أن تكون المنظمات قادرة على إدارة التغيير بفعالية (</a:t>
            </a:r>
            <a:r>
              <a:rPr lang="en-US" sz="2800" dirty="0">
                <a:solidFill>
                  <a:srgbClr val="2D3956"/>
                </a:solidFill>
                <a:latin typeface="Poppins"/>
              </a:rPr>
              <a:t>(Ali, 2020 </a:t>
            </a:r>
            <a:r>
              <a:rPr lang="ar-EG" sz="2800" dirty="0">
                <a:solidFill>
                  <a:srgbClr val="2D3956"/>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rgbClr val="2D3956"/>
                </a:solidFill>
                <a:latin typeface="Poppins"/>
              </a:rPr>
              <a:t>(Cameron &amp; Green, 2015; Kotter, 1996) </a:t>
            </a:r>
            <a:r>
              <a:rPr lang="ar-EG" sz="2800" dirty="0">
                <a:solidFill>
                  <a:srgbClr val="2D3956"/>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rgbClr val="2D3956"/>
                </a:solidFill>
                <a:latin typeface="Poppins"/>
              </a:rPr>
              <a:t>MNCs</a:t>
            </a:r>
            <a:r>
              <a:rPr lang="ar-EG" sz="2800" dirty="0">
                <a:solidFill>
                  <a:srgbClr val="2D3956"/>
                </a:solidFill>
                <a:latin typeface="Poppins"/>
              </a:rPr>
              <a:t> ) (</a:t>
            </a:r>
            <a:r>
              <a:rPr lang="en-US" sz="2800" dirty="0">
                <a:solidFill>
                  <a:srgbClr val="2D3956"/>
                </a:solidFill>
                <a:latin typeface="Poppins"/>
              </a:rPr>
              <a:t> .(Rani, 2022 </a:t>
            </a:r>
            <a:r>
              <a:rPr lang="ar-EG" sz="2800" dirty="0">
                <a:solidFill>
                  <a:srgbClr val="2D3956"/>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rgbClr val="2D3956"/>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pic>
        <p:nvPicPr>
          <p:cNvPr id="8" name="Graphic 21">
            <a:extLst>
              <a:ext uri="{FF2B5EF4-FFF2-40B4-BE49-F238E27FC236}">
                <a16:creationId xmlns:a16="http://schemas.microsoft.com/office/drawing/2014/main" id="{5B79CEE5-1510-4D00-ACEC-98CCF8C04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05D8843-866A-4BA7-8C7A-225237D27D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38008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1558247705"/>
              </p:ext>
            </p:extLst>
          </p:nvPr>
        </p:nvGraphicFramePr>
        <p:xfrm>
          <a:off x="2345280" y="12740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2804F40-5234-4DCC-83B3-E3EB01BEB23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A84333E-14D6-47FD-A268-C67E00B21C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33280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302A2ADE-249B-4612-A5C9-E91A67A9A7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9DA7195C-E5D0-4734-9710-6977A52CC8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968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B3199BA1-B499-493E-9FBD-BA801E62A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2A614B-95BE-4D16-8C4D-033CAAB14A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10147853"/>
      </p:ext>
    </p:extLst>
  </p:cSld>
  <p:clrMapOvr>
    <a:masterClrMapping/>
  </p:clrMapOvr>
  <mc:AlternateContent xmlns:mc="http://schemas.openxmlformats.org/markup-compatibility/2006" xmlns:p14="http://schemas.microsoft.com/office/powerpoint/2010/main">
    <mc:Choice Requires="p14">
      <p:transition spd="slow" p14:dur="2000" advTm="2093547"/>
    </mc:Choice>
    <mc:Fallback xmlns="">
      <p:transition spd="slow" advTm="20935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3600" b="1" dirty="0">
                <a:solidFill>
                  <a:srgbClr val="FF0000"/>
                </a:solidFill>
              </a:rPr>
              <a:t>أقرأ الحالة جيدا</a:t>
            </a:r>
            <a:r>
              <a:rPr lang="en-US" sz="3600" b="1" dirty="0">
                <a:solidFill>
                  <a:srgbClr val="FF0000"/>
                </a:solidFill>
              </a:rPr>
              <a:t>,</a:t>
            </a:r>
            <a:r>
              <a:rPr lang="ar-EG" sz="3600" b="1" dirty="0">
                <a:solidFill>
                  <a:srgbClr val="FF0000"/>
                </a:solidFill>
              </a:rPr>
              <a:t> ثم حدد:</a:t>
            </a:r>
          </a:p>
          <a:p>
            <a:pPr marL="571500" indent="-571500" algn="ctr" rtl="1">
              <a:buFont typeface="Arial" panose="020B0604020202020204" pitchFamily="34" charset="0"/>
              <a:buChar char="•"/>
            </a:pPr>
            <a:r>
              <a:rPr lang="en-US" sz="3600" b="1" dirty="0">
                <a:solidFill>
                  <a:srgbClr val="FF0000"/>
                </a:solidFill>
              </a:rPr>
              <a:t> </a:t>
            </a:r>
            <a:r>
              <a:rPr lang="ar-EG" sz="3200" b="1" dirty="0">
                <a:solidFill>
                  <a:srgbClr val="002060"/>
                </a:solidFill>
              </a:rPr>
              <a:t>نوع الفجوات البحثية بها</a:t>
            </a:r>
          </a:p>
          <a:p>
            <a:pPr marL="571500" indent="-571500" algn="ctr" rtl="1">
              <a:buFont typeface="Arial" panose="020B0604020202020204" pitchFamily="34" charset="0"/>
              <a:buChar char="•"/>
            </a:pPr>
            <a:r>
              <a:rPr lang="ar-EG" sz="3200" b="1" dirty="0">
                <a:solidFill>
                  <a:srgbClr val="002060"/>
                </a:solidFill>
              </a:rPr>
              <a:t>السؤال الرئيسي للمشكلة</a:t>
            </a:r>
            <a:endParaRPr lang="en-US" sz="3200" b="1" dirty="0">
              <a:solidFill>
                <a:srgbClr val="00206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E2EEA03-E39D-4B05-AE81-974D67043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B24C51-4784-44A9-9735-3ABB88E4A5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4680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194252" y="25152"/>
            <a:ext cx="9762979" cy="1325563"/>
          </a:xfrm>
        </p:spPr>
        <p:txBody>
          <a:bodyPr>
            <a:noAutofit/>
          </a:bodyPr>
          <a:lstStyle/>
          <a:p>
            <a:pPr algn="ctr"/>
            <a:r>
              <a:rPr lang="en-US" sz="2800" b="1" dirty="0">
                <a:solidFill>
                  <a:srgbClr val="2D3956"/>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rgbClr val="2D3956"/>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rgbClr val="2D3956"/>
                </a:solidFill>
              </a:rPr>
            </a:br>
            <a:br>
              <a:rPr lang="en-US" sz="2000" dirty="0">
                <a:solidFill>
                  <a:srgbClr val="2D3956"/>
                </a:solidFill>
              </a:rPr>
            </a:br>
            <a:r>
              <a:rPr lang="en-US" sz="2000" dirty="0">
                <a:solidFill>
                  <a:srgbClr val="2D3956"/>
                </a:solidFill>
                <a:latin typeface="Poppins"/>
              </a:rPr>
              <a:t>Management Issue: The management issue in this case study is the inefficiencies in supply chain management at ABC Retail.</a:t>
            </a:r>
            <a:br>
              <a:rPr lang="en-US" sz="2000" dirty="0">
                <a:solidFill>
                  <a:srgbClr val="2D3956"/>
                </a:solidFill>
              </a:rPr>
            </a:br>
            <a:br>
              <a:rPr lang="en-US" sz="2000" dirty="0">
                <a:solidFill>
                  <a:srgbClr val="2D3956"/>
                </a:solidFill>
              </a:rPr>
            </a:br>
            <a:r>
              <a:rPr lang="en-US" sz="2000" dirty="0">
                <a:solidFill>
                  <a:srgbClr val="2D3956"/>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rgbClr val="2D3956"/>
                </a:solidFill>
              </a:rPr>
            </a:br>
            <a:r>
              <a:rPr lang="en-US" sz="2000" dirty="0">
                <a:solidFill>
                  <a:srgbClr val="2D3956"/>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rgbClr val="2D3956"/>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pic>
        <p:nvPicPr>
          <p:cNvPr id="5" name="Graphic 21">
            <a:extLst>
              <a:ext uri="{FF2B5EF4-FFF2-40B4-BE49-F238E27FC236}">
                <a16:creationId xmlns:a16="http://schemas.microsoft.com/office/drawing/2014/main" id="{5C3DCE25-03C5-4758-AA8B-5DA47D735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65021B-9E19-4667-8893-DADF1D58FDF9}"/>
              </a:ext>
            </a:extLst>
          </p:cNvPr>
          <p:cNvSpPr/>
          <p:nvPr/>
        </p:nvSpPr>
        <p:spPr>
          <a:xfrm>
            <a:off x="2837542" y="9179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2105488" y="-189431"/>
            <a:ext cx="8467237" cy="1325563"/>
          </a:xfrm>
        </p:spPr>
        <p:txBody>
          <a:bodyPr>
            <a:noAutofit/>
          </a:bodyPr>
          <a:lstStyle/>
          <a:p>
            <a:pPr algn="ctr"/>
            <a:r>
              <a:rPr lang="ar-EG" sz="2400" b="1" dirty="0">
                <a:solidFill>
                  <a:srgbClr val="2D3956"/>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dirty="0">
                <a:solidFill>
                  <a:srgbClr val="2D3956"/>
                </a:solidFill>
              </a:rPr>
              <a:t>الخلفية: </a:t>
            </a:r>
            <a:r>
              <a:rPr lang="en-US" sz="2400" dirty="0">
                <a:solidFill>
                  <a:srgbClr val="2D3956"/>
                </a:solidFill>
              </a:rPr>
              <a:t>XYZ Tech </a:t>
            </a:r>
            <a:r>
              <a:rPr lang="ar-EG" sz="2400" dirty="0">
                <a:solidFill>
                  <a:srgbClr val="2D3956"/>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rgbClr val="2D3956"/>
              </a:solidFill>
            </a:endParaRPr>
          </a:p>
          <a:p>
            <a:pPr algn="just" rtl="1"/>
            <a:r>
              <a:rPr lang="ar-EG" sz="2400" dirty="0">
                <a:solidFill>
                  <a:srgbClr val="2D3956"/>
                </a:solidFill>
              </a:rPr>
              <a:t> مشكلة الإدارة في دراسة الحالة هذه هي الحاجة إلى تطوير القيادة في </a:t>
            </a:r>
            <a:r>
              <a:rPr lang="en-US" sz="2400" dirty="0">
                <a:solidFill>
                  <a:srgbClr val="2D3956"/>
                </a:solidFill>
              </a:rPr>
              <a:t>XYZ Tech.</a:t>
            </a:r>
          </a:p>
          <a:p>
            <a:pPr algn="just" rtl="1"/>
            <a:endParaRPr lang="en-US" sz="2400" dirty="0">
              <a:solidFill>
                <a:srgbClr val="2D3956"/>
              </a:solidFill>
            </a:endParaRPr>
          </a:p>
          <a:p>
            <a:pPr algn="just" rtl="1"/>
            <a:r>
              <a:rPr lang="ar-EG" sz="2400" dirty="0">
                <a:solidFill>
                  <a:srgbClr val="2D3956"/>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rgbClr val="2D3956"/>
              </a:solidFill>
            </a:endParaRPr>
          </a:p>
          <a:p>
            <a:pPr algn="just" rtl="1"/>
            <a:r>
              <a:rPr lang="ar-EG" sz="2400" dirty="0">
                <a:solidFill>
                  <a:srgbClr val="2D3956"/>
                </a:solidFill>
              </a:rPr>
              <a:t>تم إجراء دراسات تجريبية محدودة حول تنمية المهارات القيادية في سياق محدد للشركات الناشئة في مجال التكنولوجيا مثل </a:t>
            </a:r>
            <a:r>
              <a:rPr lang="en-US" sz="2400" dirty="0">
                <a:solidFill>
                  <a:srgbClr val="2D3956"/>
                </a:solidFill>
              </a:rPr>
              <a:t>XYZ Tech. </a:t>
            </a:r>
            <a:r>
              <a:rPr lang="ar-EG" sz="2400" dirty="0">
                <a:solidFill>
                  <a:srgbClr val="2D3956"/>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pic>
        <p:nvPicPr>
          <p:cNvPr id="6" name="Graphic 21">
            <a:extLst>
              <a:ext uri="{FF2B5EF4-FFF2-40B4-BE49-F238E27FC236}">
                <a16:creationId xmlns:a16="http://schemas.microsoft.com/office/drawing/2014/main" id="{F2085187-EC54-4619-829E-5AD7594B7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880D54D-B6E7-40C5-9D54-AB40949B86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Significance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5844827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Research significance plays a crucial role in academic studies. </a:t>
            </a:r>
          </a:p>
          <a:p>
            <a:pPr marL="342900" indent="-342900" algn="just">
              <a:buFont typeface="Arial" panose="020B0604020202020204" pitchFamily="34" charset="0"/>
              <a:buChar char="•"/>
            </a:pPr>
            <a:r>
              <a:rPr lang="en-US" sz="2400" dirty="0">
                <a:solidFill>
                  <a:schemeClr val="tx1"/>
                </a:solidFill>
              </a:rPr>
              <a:t>It involves identifying the importance and relevance of a study's findings, both at a theoretical and empirical level. </a:t>
            </a:r>
          </a:p>
          <a:p>
            <a:pPr algn="just"/>
            <a:endParaRPr lang="en-US" sz="2400" dirty="0">
              <a:solidFill>
                <a:schemeClr val="tx1"/>
              </a:solidFill>
            </a:endParaRPr>
          </a:p>
          <a:p>
            <a:pPr algn="just" rtl="1"/>
            <a:r>
              <a:rPr lang="ar-EG" sz="2400" b="1" dirty="0">
                <a:solidFill>
                  <a:schemeClr val="accent1"/>
                </a:solidFill>
              </a:rPr>
              <a:t>تلعب أهمية البحث دورا حاسما في الدراسات الأكاديمية.</a:t>
            </a:r>
          </a:p>
          <a:p>
            <a:pPr algn="just" rtl="1"/>
            <a:r>
              <a:rPr lang="ar-EG" sz="2400" b="1" dirty="0">
                <a:solidFill>
                  <a:schemeClr val="accent1"/>
                </a:solidFill>
              </a:rPr>
              <a:t>ويتضمن تحديد أهمية وملاءمة نتائج الدراسة، سواء على المستوى النظري والتجريبي.</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Significance</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When writing the research significance section of a research paper, it is essential to address both theoretical and empirical significance. </a:t>
            </a:r>
          </a:p>
          <a:p>
            <a:pPr algn="just"/>
            <a:endParaRPr lang="en-US" sz="2400" dirty="0">
              <a:solidFill>
                <a:schemeClr val="tx1"/>
              </a:solidFill>
            </a:endParaRPr>
          </a:p>
          <a:p>
            <a:pPr algn="just" rtl="1"/>
            <a:r>
              <a:rPr lang="ar-EG" sz="2400" b="1" dirty="0">
                <a:solidFill>
                  <a:schemeClr val="accent1"/>
                </a:solidFill>
              </a:rPr>
              <a:t>عند كتابة قسم أهمية البحث، من الضروري معالجة الأهمية النظرية واتطبيقية/ العملية.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theoretical significance of a research study refers to its contribution to existing knowledge and theories. </a:t>
            </a:r>
          </a:p>
          <a:p>
            <a:pPr marL="342900" indent="-342900" algn="just">
              <a:buFont typeface="Arial" panose="020B0604020202020204" pitchFamily="34" charset="0"/>
              <a:buChar char="•"/>
            </a:pPr>
            <a:r>
              <a:rPr lang="en-US" sz="2400" dirty="0">
                <a:solidFill>
                  <a:schemeClr val="tx1"/>
                </a:solidFill>
              </a:rPr>
              <a:t>It involves identifying gaps in current understanding and proposing new concepts or frameworks. </a:t>
            </a: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تشير الأهمية النظرية للدراسة البحثية إلى مساهمتها في المعرفة والنظريات الموجودة.</a:t>
            </a:r>
          </a:p>
          <a:p>
            <a:pPr marL="342900" indent="-342900" algn="just" rtl="1">
              <a:buFont typeface="Arial" panose="020B0604020202020204" pitchFamily="34" charset="0"/>
              <a:buChar char="•"/>
            </a:pPr>
            <a:r>
              <a:rPr lang="ar-EG" sz="2400" dirty="0">
                <a:solidFill>
                  <a:schemeClr val="tx1"/>
                </a:solidFill>
              </a:rPr>
              <a:t>ويتضمن تحديد الفجوات في الفهم الحالي واقتراح مفاهيم أو أطر عمل جديدة.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b="1" i="1" u="sng" dirty="0">
                <a:solidFill>
                  <a:schemeClr val="tx1"/>
                </a:solidFill>
              </a:rPr>
              <a:t>In a research significance section, you should:</a:t>
            </a:r>
          </a:p>
          <a:p>
            <a:pPr marL="342900" indent="-342900" algn="just">
              <a:buFont typeface="Arial" panose="020B0604020202020204" pitchFamily="34" charset="0"/>
              <a:buChar char="•"/>
            </a:pPr>
            <a:endParaRPr lang="en-US" sz="2400" b="1" i="1" u="sng" dirty="0">
              <a:solidFill>
                <a:schemeClr val="tx1"/>
              </a:solidFill>
            </a:endParaRPr>
          </a:p>
          <a:p>
            <a:pPr marL="342900" indent="-342900" algn="just">
              <a:buFont typeface="Arial" panose="020B0604020202020204" pitchFamily="34" charset="0"/>
              <a:buChar char="•"/>
            </a:pPr>
            <a:r>
              <a:rPr lang="en-US" sz="2400" dirty="0">
                <a:solidFill>
                  <a:schemeClr val="tx1"/>
                </a:solidFill>
              </a:rPr>
              <a:t>Clearly articulate the theoretical foundation of your study.</a:t>
            </a:r>
          </a:p>
          <a:p>
            <a:pPr marL="342900" indent="-342900" algn="just">
              <a:buFont typeface="Arial" panose="020B0604020202020204" pitchFamily="34" charset="0"/>
              <a:buChar char="•"/>
            </a:pPr>
            <a:r>
              <a:rPr lang="en-US" sz="2400" dirty="0">
                <a:solidFill>
                  <a:schemeClr val="tx1"/>
                </a:solidFill>
              </a:rPr>
              <a:t>Identify the gap or problem in existing literature.</a:t>
            </a:r>
          </a:p>
          <a:p>
            <a:pPr marL="342900" indent="-342900" algn="just">
              <a:buFont typeface="Arial" panose="020B0604020202020204" pitchFamily="34" charset="0"/>
              <a:buChar char="•"/>
            </a:pPr>
            <a:r>
              <a:rPr lang="en-US" sz="2400" dirty="0">
                <a:solidFill>
                  <a:schemeClr val="tx1"/>
                </a:solidFill>
              </a:rPr>
              <a:t>Explain how your research will address this gap or problem.</a:t>
            </a:r>
          </a:p>
          <a:p>
            <a:pPr marL="342900" indent="-342900" algn="just">
              <a:buFont typeface="Arial" panose="020B0604020202020204" pitchFamily="34" charset="0"/>
              <a:buChar char="•"/>
            </a:pPr>
            <a:r>
              <a:rPr lang="en-US" sz="2400" dirty="0">
                <a:solidFill>
                  <a:schemeClr val="tx1"/>
                </a:solidFill>
              </a:rPr>
              <a:t>Discuss the potential implications of your findings on theory development</a:t>
            </a:r>
          </a:p>
          <a:p>
            <a:pPr algn="just"/>
            <a:endParaRPr lang="en-US" sz="2400" dirty="0">
              <a:solidFill>
                <a:schemeClr val="tx1"/>
              </a:solidFill>
            </a:endParaRPr>
          </a:p>
          <a:p>
            <a:pPr marL="342900" indent="-342900" algn="just" rtl="1">
              <a:buFont typeface="Arial" panose="020B0604020202020204" pitchFamily="34" charset="0"/>
              <a:buChar char="•"/>
            </a:pPr>
            <a:r>
              <a:rPr lang="ar-EG" sz="2400" i="1" u="sng" dirty="0">
                <a:solidFill>
                  <a:schemeClr val="tx1"/>
                </a:solidFill>
              </a:rPr>
              <a:t>في قسم أهمية البحث، يجب عليك:</a:t>
            </a:r>
          </a:p>
          <a:p>
            <a:pPr marL="342900" indent="-342900" algn="just" rtl="1">
              <a:buFont typeface="Arial" panose="020B0604020202020204" pitchFamily="34" charset="0"/>
              <a:buChar char="•"/>
            </a:pPr>
            <a:r>
              <a:rPr lang="ar-EG" sz="2400" dirty="0">
                <a:solidFill>
                  <a:schemeClr val="tx1"/>
                </a:solidFill>
              </a:rPr>
              <a:t>توضيح الأساس النظري لدراستك بوضوح.</a:t>
            </a:r>
          </a:p>
          <a:p>
            <a:pPr marL="342900" indent="-342900" algn="just" rtl="1">
              <a:buFont typeface="Arial" panose="020B0604020202020204" pitchFamily="34" charset="0"/>
              <a:buChar char="•"/>
            </a:pPr>
            <a:r>
              <a:rPr lang="ar-EG" sz="2400" dirty="0">
                <a:solidFill>
                  <a:schemeClr val="tx1"/>
                </a:solidFill>
              </a:rPr>
              <a:t>تحديد الفجوة أو المشكلة في الأدبيات الموجودة.</a:t>
            </a:r>
          </a:p>
          <a:p>
            <a:pPr marL="342900" indent="-342900" algn="just" rtl="1">
              <a:buFont typeface="Arial" panose="020B0604020202020204" pitchFamily="34" charset="0"/>
              <a:buChar char="•"/>
            </a:pPr>
            <a:r>
              <a:rPr lang="ar-EG" sz="2400" dirty="0">
                <a:solidFill>
                  <a:schemeClr val="tx1"/>
                </a:solidFill>
              </a:rPr>
              <a:t>اشرح كيف سيعالج بحثك هذه الفجوة أو المشكلة.</a:t>
            </a:r>
          </a:p>
          <a:p>
            <a:pPr marL="342900" indent="-342900" algn="just" rtl="1">
              <a:buFont typeface="Arial" panose="020B0604020202020204" pitchFamily="34" charset="0"/>
              <a:buChar char="•"/>
            </a:pPr>
            <a:r>
              <a:rPr lang="ar-EG" sz="2400" dirty="0">
                <a:solidFill>
                  <a:schemeClr val="tx1"/>
                </a:solidFill>
              </a:rPr>
              <a:t>ناقش الآثار المحتملة لنتائجك على تطوير النظرية.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a:t>
            </a:r>
            <a:r>
              <a:rPr lang="en-US" sz="2400" dirty="0">
                <a:solidFill>
                  <a:srgbClr val="2D3956"/>
                </a:solidFill>
              </a:rPr>
              <a:t> "Impact of Leadership Styles on Project Team Performance in the Construction Industry"</a:t>
            </a:r>
          </a:p>
          <a:p>
            <a:pPr algn="just"/>
            <a:endParaRPr lang="en-US" sz="2400" dirty="0">
              <a:solidFill>
                <a:srgbClr val="2D3956"/>
              </a:solidFill>
            </a:endParaRPr>
          </a:p>
          <a:p>
            <a:pPr algn="just"/>
            <a:r>
              <a:rPr lang="en-US" sz="2400" b="1" dirty="0">
                <a:solidFill>
                  <a:srgbClr val="2D3956"/>
                </a:solidFill>
              </a:rPr>
              <a:t>Research Problem</a:t>
            </a:r>
            <a:r>
              <a:rPr lang="en-US" sz="2400" dirty="0">
                <a:solidFill>
                  <a:srgbClr val="2D3956"/>
                </a:solidFill>
              </a:rPr>
              <a:t>: While several studies have explored the relationship between leadership styles and team performance in various industries, there is a theoretical gap when it comes to understanding this relationship specifically within the construction industry. The research problem revolves around identifying how different leadership styles, such as transformational, transactional, and laissez-faire, impact project team performance.</a:t>
            </a:r>
          </a:p>
          <a:p>
            <a:pPr algn="just"/>
            <a:endParaRPr lang="en-US" sz="2400" dirty="0">
              <a:solidFill>
                <a:srgbClr val="2D3956"/>
              </a:solidFill>
            </a:endParaRPr>
          </a:p>
          <a:p>
            <a:pPr algn="just"/>
            <a:r>
              <a:rPr lang="en-US" sz="2400" b="1" dirty="0">
                <a:solidFill>
                  <a:srgbClr val="2D3956"/>
                </a:solidFill>
              </a:rPr>
              <a:t>Theoretical Significance</a:t>
            </a:r>
            <a:r>
              <a:rPr lang="en-US" sz="2400" dirty="0">
                <a:solidFill>
                  <a:srgbClr val="2D3956"/>
                </a:solidFill>
              </a:rPr>
              <a:t>: This research aims to bridge the existing theoretical gap by providing empirical evidence on how leadership styles influence project team performance in the construction industry. The findings of this study will contribute to the development of best practices in project management, guiding construction organizations in selecting and implementing effective leadership strategies.</a:t>
            </a:r>
            <a:r>
              <a:rPr lang="ar-EG" sz="2400" dirty="0">
                <a:solidFill>
                  <a:srgbClr val="2D3956"/>
                </a:solidFill>
              </a:rPr>
              <a:t>.</a:t>
            </a:r>
          </a:p>
        </p:txBody>
      </p:sp>
      <p:pic>
        <p:nvPicPr>
          <p:cNvPr id="5" name="Graphic 21">
            <a:extLst>
              <a:ext uri="{FF2B5EF4-FFF2-40B4-BE49-F238E27FC236}">
                <a16:creationId xmlns:a16="http://schemas.microsoft.com/office/drawing/2014/main" id="{ADE0A334-B428-46FE-980A-273918346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FE23054-EEA4-4CE3-970B-B7A9ADEDFFB0}"/>
              </a:ext>
            </a:extLst>
          </p:cNvPr>
          <p:cNvSpPr/>
          <p:nvPr/>
        </p:nvSpPr>
        <p:spPr>
          <a:xfrm>
            <a:off x="3122688" y="8929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685375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1536174"/>
            <a:ext cx="11987431" cy="3785652"/>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أنماط القيادة على أداء فريق المشروع في صناعة البناء والتشييد"</a:t>
            </a:r>
          </a:p>
          <a:p>
            <a:pPr algn="just" rtl="1"/>
            <a:endParaRPr lang="ar-EG" sz="2400" dirty="0">
              <a:solidFill>
                <a:srgbClr val="2D3956"/>
              </a:solidFill>
            </a:endParaRPr>
          </a:p>
          <a:p>
            <a:pPr algn="just" rtl="1"/>
            <a:r>
              <a:rPr lang="ar-EG" sz="2400" b="1" dirty="0">
                <a:solidFill>
                  <a:srgbClr val="2D3956"/>
                </a:solidFill>
              </a:rPr>
              <a:t>مشكلة البحث: </a:t>
            </a:r>
            <a:r>
              <a:rPr lang="ar-EG" sz="2400" dirty="0">
                <a:solidFill>
                  <a:srgbClr val="2D3956"/>
                </a:solidFill>
              </a:rPr>
              <a:t>في حين أن العديد من الدراسات قد استكشفت العلاقة بين أنماط القيادة وأداء الفريق في مختلف الصناعات، إلا أن هناك فجوة نظرية عندما يتعلق الأمر بفهم هذه العلاقة على وجه التحديد في صناعة البناء والتشييد. تدور مشكلة البحث حول تحديد كيفية تأثير أنماط القيادة المختلفة، مثل التحويلية والمعاملات وعدم التدخل، على أداء فريق المشروع.</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الحالية من خلال تقديم أدلة تجريبية حول كيفية تأثير أساليب القيادة على أداء فريق المشروع في صناعة البناء والتشييد. ستساهم نتائج هذه الدراسة في تطوير أفضل الممارسات في إدارة المشاريع، وتوجيه منظمات البناء في اختيار وتنفيذ استراتيجيات القيادة الفعالة.</a:t>
            </a:r>
          </a:p>
        </p:txBody>
      </p:sp>
      <p:pic>
        <p:nvPicPr>
          <p:cNvPr id="5" name="Graphic 21">
            <a:extLst>
              <a:ext uri="{FF2B5EF4-FFF2-40B4-BE49-F238E27FC236}">
                <a16:creationId xmlns:a16="http://schemas.microsoft.com/office/drawing/2014/main" id="{D945DCC8-13A8-4404-8A21-BC45021C2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ACB5A558-A610-41E2-A2B2-B5457860AF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54542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"Exploring the Role of Communication Channels in Enhancing Stakeholder Engagement in IT Project Management"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Although stakeholder engagement is a critical aspect of successful IT project management, there is a lack of theoretical understanding regarding the impact of different communication channels on stakeholder engagement. This research problem seeks to investigate the relationship between communication channels (e.g., email, face-to-face meetings, project management software) and stakeholder engagement in IT projects.</a:t>
            </a:r>
          </a:p>
          <a:p>
            <a:pPr algn="just"/>
            <a:endParaRPr lang="en-US" sz="2400" dirty="0">
              <a:solidFill>
                <a:srgbClr val="2D3956"/>
              </a:solidFill>
            </a:endParaRPr>
          </a:p>
          <a:p>
            <a:pPr algn="just"/>
            <a:r>
              <a:rPr lang="en-US" sz="2400" b="1" dirty="0">
                <a:solidFill>
                  <a:srgbClr val="2D3956"/>
                </a:solidFill>
              </a:rPr>
              <a:t>Theoretical Significance: </a:t>
            </a:r>
            <a:r>
              <a:rPr lang="en-US" sz="2400" dirty="0">
                <a:solidFill>
                  <a:srgbClr val="2D3956"/>
                </a:solidFill>
              </a:rPr>
              <a:t>This research aims to fill the theoretical gap in understanding the role of communication channels in enhancing stakeholder engagement specifically in the IT project management context. The findings will contribute to the existing literature by providing insights into the most effective communication channels for engaging stakeholders, leading to improved project outcomes and stakeholder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750A6821-57D9-4A72-86B8-0AC83232A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DA0AF1E-357A-4BF3-89C2-834C42E0BF27}"/>
              </a:ext>
            </a:extLst>
          </p:cNvPr>
          <p:cNvSpPr/>
          <p:nvPr/>
        </p:nvSpPr>
        <p:spPr>
          <a:xfrm>
            <a:off x="3150823" y="87886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70681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36734"/>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"استكشاف دور قنوات الاتصال في تعزيز مشاركة أصحاب المصلحة في إدارة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مشكلة البحث: </a:t>
            </a:r>
            <a:r>
              <a:rPr lang="ar-EG" sz="2400" dirty="0">
                <a:solidFill>
                  <a:srgbClr val="2D3956"/>
                </a:solidFill>
              </a:rPr>
              <a:t>على الرغم من أن مشاركة أصحاب المصلحة تعد جانبًا مهمًا لإدارة مشاريع تكنولوجيا المعلومات الناجحة، إلا أن هناك نقصًا في الفهم النظري فيما يتعلق بتأثير قنوات الاتصال المختلفة على مشاركة أصحاب المصلحة. تسعى مشكلة البحث هذه إلى دراسة العلاقة بين قنوات الاتصال (مثل البريد الإلكتروني والاجتماعات وجهًا لوجه وبرامج إدارة المشاريع) ومشاركة أصحاب المصلحة في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في فهم دور قنوات الاتصال في تعزيز مشاركة أصحاب المصلحة على وجه التحديد في سياق إدارة مشاريع تكنولوجيا المعلومات. وسوف تساهم النتائج في الأدبيات الموجودة من خلال توفير نظرة ثاقبة لقنوات الاتصال الأكثر فعالية لإشراك أصحاب المصلحة، مما يؤدي إلى تحسين نتائج المشروع ورضا أصحاب المصلحة.</a:t>
            </a:r>
          </a:p>
        </p:txBody>
      </p:sp>
      <p:pic>
        <p:nvPicPr>
          <p:cNvPr id="5" name="Graphic 21">
            <a:extLst>
              <a:ext uri="{FF2B5EF4-FFF2-40B4-BE49-F238E27FC236}">
                <a16:creationId xmlns:a16="http://schemas.microsoft.com/office/drawing/2014/main" id="{7B6FFFD1-8C72-47D6-93CE-A69AADCF4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0A6F096-F664-4200-9E7A-02BCEF22A7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40412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"Exploring the Role of Change Management in Agile Project Environments"</a:t>
            </a:r>
          </a:p>
          <a:p>
            <a:pPr algn="just"/>
            <a:endParaRPr lang="en-US" sz="2400" dirty="0">
              <a:solidFill>
                <a:srgbClr val="2D3956"/>
              </a:solidFill>
            </a:endParaRPr>
          </a:p>
          <a:p>
            <a:pPr algn="just"/>
            <a:r>
              <a:rPr lang="en-US" sz="2400" b="1" dirty="0">
                <a:solidFill>
                  <a:srgbClr val="2D3956"/>
                </a:solidFill>
              </a:rPr>
              <a:t>Research Problem: </a:t>
            </a:r>
            <a:r>
              <a:rPr lang="en-US" sz="2400" dirty="0">
                <a:solidFill>
                  <a:srgbClr val="2D3956"/>
                </a:solidFill>
              </a:rPr>
              <a:t>Theoretical gap in understanding how change management practices can be integrated into agile project environments.</a:t>
            </a:r>
          </a:p>
          <a:p>
            <a:pPr algn="just"/>
            <a:r>
              <a:rPr lang="en-US" sz="2400" b="1" dirty="0">
                <a:solidFill>
                  <a:srgbClr val="2D3956"/>
                </a:solidFill>
              </a:rPr>
              <a:t>Main Research Question: </a:t>
            </a:r>
            <a:r>
              <a:rPr lang="en-US" sz="2400" dirty="0">
                <a:solidFill>
                  <a:srgbClr val="2D3956"/>
                </a:solidFill>
              </a:rPr>
              <a:t>What is the role of change management in ensuring successful project outcomes within agile project environments?</a:t>
            </a:r>
          </a:p>
          <a:p>
            <a:pPr algn="just"/>
            <a:r>
              <a:rPr lang="en-US" sz="2400" b="1" dirty="0">
                <a:solidFill>
                  <a:srgbClr val="2D3956"/>
                </a:solidFill>
              </a:rPr>
              <a:t>Research Significance: </a:t>
            </a:r>
            <a:r>
              <a:rPr lang="en-US" sz="2400" dirty="0">
                <a:solidFill>
                  <a:srgbClr val="2D3956"/>
                </a:solidFill>
              </a:rPr>
              <a:t>Theoretical significance lies in developing a comprehensive understanding of how change management practices can be adapted to address the challenges faced in agile project environments, contributing to the knowledge base of project management methodologies.</a:t>
            </a:r>
            <a:endParaRPr lang="ar-EG" sz="2400" dirty="0">
              <a:solidFill>
                <a:srgbClr val="2D3956"/>
              </a:solidFill>
            </a:endParaRPr>
          </a:p>
        </p:txBody>
      </p:sp>
      <p:sp>
        <p:nvSpPr>
          <p:cNvPr id="3" name="Rectangle 2">
            <a:extLst>
              <a:ext uri="{FF2B5EF4-FFF2-40B4-BE49-F238E27FC236}">
                <a16:creationId xmlns:a16="http://schemas.microsoft.com/office/drawing/2014/main" id="{468D145D-54A0-4F89-B6EB-6DA0F4A91174}"/>
              </a:ext>
            </a:extLst>
          </p:cNvPr>
          <p:cNvSpPr/>
          <p:nvPr/>
        </p:nvSpPr>
        <p:spPr>
          <a:xfrm>
            <a:off x="92027" y="4854699"/>
            <a:ext cx="11987431" cy="1938992"/>
          </a:xfrm>
          <a:prstGeom prst="rect">
            <a:avLst/>
          </a:prstGeom>
        </p:spPr>
        <p:txBody>
          <a:bodyPr wrap="square">
            <a:spAutoFit/>
          </a:bodyPr>
          <a:lstStyle/>
          <a:p>
            <a:pPr algn="just" rtl="1"/>
            <a:r>
              <a:rPr lang="ar-EG" sz="2000" dirty="0"/>
              <a:t>العنوان: "استكشاف دور إدارة التغيير في بيئات المشاريع الرشيقة"</a:t>
            </a:r>
          </a:p>
          <a:p>
            <a:pPr algn="just" rtl="1"/>
            <a:endParaRPr lang="ar-EG" sz="2000" dirty="0"/>
          </a:p>
          <a:p>
            <a:pPr algn="just" rtl="1"/>
            <a:r>
              <a:rPr lang="ar-EG" sz="2000" dirty="0"/>
              <a:t>مشكلة البحث: الفجوة النظرية في فهم كيفية دمج ممارسات إدارة التغيير في بيئات المشاريع الرشيقة.</a:t>
            </a:r>
          </a:p>
          <a:p>
            <a:pPr algn="just" rtl="1"/>
            <a:r>
              <a:rPr lang="ar-EG" sz="2000" dirty="0"/>
              <a:t>سؤال البحث الرئيسي: ما هو دور إدارة التغيير في ضمان نتائج المشروع الناجحة ضمن بيئات المشروع الرشيقة؟</a:t>
            </a:r>
          </a:p>
          <a:p>
            <a:pPr algn="just" rtl="1"/>
            <a:r>
              <a:rPr lang="ar-EG" sz="2000" dirty="0"/>
              <a:t>أهمية البحث: تكمن الأهمية النظرية في تطوير فهم شامل لكيفية تكييف ممارسات إدارة التغيير لمواجهة التحديات التي تواجهها بيئات المشاريع الرشيقة، والمساهمة في القاعدة المعرفية لمنهجيات إدارة المشاريع.</a:t>
            </a:r>
            <a:endParaRPr lang="en-US" sz="2000" dirty="0"/>
          </a:p>
        </p:txBody>
      </p:sp>
      <p:pic>
        <p:nvPicPr>
          <p:cNvPr id="5" name="Graphic 21">
            <a:extLst>
              <a:ext uri="{FF2B5EF4-FFF2-40B4-BE49-F238E27FC236}">
                <a16:creationId xmlns:a16="http://schemas.microsoft.com/office/drawing/2014/main" id="{546C3754-77A2-4B0C-8ED1-4ECD5164A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5A15A33-D430-48D3-B1A8-1134250BCA62}"/>
              </a:ext>
            </a:extLst>
          </p:cNvPr>
          <p:cNvSpPr/>
          <p:nvPr/>
        </p:nvSpPr>
        <p:spPr>
          <a:xfrm>
            <a:off x="3150823" y="87886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3812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empirical significance of a research study pertains to its practical implications and potential impact on real-world project management practices. </a:t>
            </a:r>
          </a:p>
          <a:p>
            <a:pPr marL="342900" indent="-342900" algn="just">
              <a:buFont typeface="Arial" panose="020B0604020202020204" pitchFamily="34" charset="0"/>
              <a:buChar char="•"/>
            </a:pPr>
            <a:r>
              <a:rPr lang="en-US" sz="2400" dirty="0">
                <a:solidFill>
                  <a:schemeClr val="tx1"/>
                </a:solidFill>
              </a:rPr>
              <a:t>It involves identifying the value of your research findings for practitioners and decision-makers</a:t>
            </a:r>
            <a:endParaRPr lang="ar-EG" sz="2400" dirty="0">
              <a:solidFill>
                <a:schemeClr val="tx1"/>
              </a:solidFill>
            </a:endParaRP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تتعلق الأهمية العملية/التطبيقية للدراسة البحثية بآثارها العملية وتأثيرها المحتمل على ممارسات إدارة المشاريع في العالم الحقيقي.</a:t>
            </a:r>
          </a:p>
          <a:p>
            <a:pPr marL="342900" indent="-342900" algn="just" rtl="1">
              <a:buFont typeface="Arial" panose="020B0604020202020204" pitchFamily="34" charset="0"/>
              <a:buChar char="•"/>
            </a:pPr>
            <a:r>
              <a:rPr lang="ar-EG" sz="2400" dirty="0">
                <a:solidFill>
                  <a:schemeClr val="tx1"/>
                </a:solidFill>
              </a:rPr>
              <a:t>ويتضمن تحديد قيمة نتائج بحثك للممارسين وصناع القرار.</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05922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algn="just"/>
            <a:r>
              <a:rPr lang="en-US" sz="2400" b="1" i="1" u="sng" dirty="0">
                <a:solidFill>
                  <a:schemeClr val="tx1"/>
                </a:solidFill>
              </a:rPr>
              <a:t>In a research significant section, you should:</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Explain how your study's findings can inform decision-making in project management.</a:t>
            </a:r>
            <a:r>
              <a:rPr lang="ar-EG" sz="2400" dirty="0">
                <a:solidFill>
                  <a:schemeClr val="tx1"/>
                </a:solidFill>
              </a:rPr>
              <a:t> اشرح كيف يمكن لنتائج دراستك أن تفيد عملية صنع القرار في إدارة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Discuss potential applications of your research in improving project outcomes.</a:t>
            </a:r>
            <a:r>
              <a:rPr lang="ar-EG" sz="2400" dirty="0">
                <a:solidFill>
                  <a:schemeClr val="tx1"/>
                </a:solidFill>
              </a:rPr>
              <a:t> ناقش التطبيقات المحتملة لبحثك في تحسين نتائج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Highlight the benefits and impacts your research can have on project management practices.</a:t>
            </a:r>
            <a:r>
              <a:rPr lang="ar-EG" sz="2400" dirty="0">
                <a:solidFill>
                  <a:schemeClr val="tx1"/>
                </a:solidFill>
              </a:rPr>
              <a:t> سلط الضوء على الفوائد والتأثيرات التي يمكن أن تحدثها أبحاثك على ممارسات إدارة المشاريع.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Emphasize the relevance of your research in addressing current challenges or issues faced by project managers.</a:t>
            </a:r>
            <a:r>
              <a:rPr lang="ar-EG" sz="2400" dirty="0">
                <a:solidFill>
                  <a:schemeClr val="tx1"/>
                </a:solidFill>
              </a:rPr>
              <a:t> أكد على أهمية بحثك في معالجة التحديات أو المشكلات الحالية التي يواجهها مديرو المشاريع.</a:t>
            </a:r>
            <a:endParaRPr lang="en-US" sz="2400" dirty="0">
              <a:solidFill>
                <a:schemeClr val="tx1"/>
              </a:solidFill>
            </a:endParaRPr>
          </a:p>
          <a:p>
            <a:pPr algn="just" rtl="1"/>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469474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"The Impact of Agile Project Management Methodologies on Software Development Efficiency in the Banking Sector</a:t>
            </a:r>
            <a:r>
              <a:rPr lang="en-US" sz="2400" b="1" dirty="0">
                <a:solidFill>
                  <a:srgbClr val="2D3956"/>
                </a:solidFill>
              </a:rPr>
              <a: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While agile project management methodologies have gained popularity in various industries, there is a lack of empirical research on their specific impact on software development efficiency in the banking sector. This research problem aims to investigate how the adoption of agile methodologies, such as Scrum and Kanban, influences the efficiency and quality of software development processes in banking organizations.</a:t>
            </a:r>
          </a:p>
          <a:p>
            <a:pPr algn="just"/>
            <a:endParaRPr lang="en-US" sz="2400" b="1" dirty="0">
              <a:solidFill>
                <a:srgbClr val="2D3956"/>
              </a:solidFill>
            </a:endParaRPr>
          </a:p>
          <a:p>
            <a:pPr algn="just"/>
            <a:r>
              <a:rPr lang="en-US" sz="2400" b="1" dirty="0">
                <a:solidFill>
                  <a:srgbClr val="2D3956"/>
                </a:solidFill>
              </a:rPr>
              <a:t>Empirical Significance: </a:t>
            </a:r>
            <a:r>
              <a:rPr lang="en-US" sz="2400" dirty="0">
                <a:solidFill>
                  <a:srgbClr val="2D3956"/>
                </a:solidFill>
              </a:rPr>
              <a:t>This research holds empirical significance as it will provide quantitative data and analysis on the impact of agile project management methodologies in the banking sector. The findings will contribute to evidence-based decision-making for banking organizations considering the adoption of agile methodologies, enabling them to optimize their software development processes and achieve higher efficiency and customer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3922F331-0FC2-4B14-95F0-150BF30F85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B336843-76A3-40ED-9D45-5E6AD1EC5DDF}"/>
              </a:ext>
            </a:extLst>
          </p:cNvPr>
          <p:cNvSpPr/>
          <p:nvPr/>
        </p:nvSpPr>
        <p:spPr>
          <a:xfrm>
            <a:off x="3254252" y="85073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241015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524315"/>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منهجيات إدارة المشاريع الرشيقة على كفاءة تطوير البرمجيات في القطاع المصرفي"</a:t>
            </a:r>
          </a:p>
          <a:p>
            <a:pPr algn="just" rtl="1"/>
            <a:endParaRPr lang="ar-EG" sz="2400" dirty="0">
              <a:solidFill>
                <a:srgbClr val="2D3956"/>
              </a:solidFill>
            </a:endParaRPr>
          </a:p>
          <a:p>
            <a:pPr algn="just" rtl="1"/>
            <a:r>
              <a:rPr lang="ar-EG" sz="2400" b="1" dirty="0">
                <a:solidFill>
                  <a:srgbClr val="2D3956"/>
                </a:solidFill>
              </a:rPr>
              <a:t>مشكلة البحث</a:t>
            </a:r>
            <a:r>
              <a:rPr lang="ar-EG" sz="2400" dirty="0">
                <a:solidFill>
                  <a:srgbClr val="2D3956"/>
                </a:solidFill>
              </a:rPr>
              <a:t>: في حين أن منهجيات إدارة المشاريع الرشيقة اكتسبت شعبية في مختلف الصناعات، إلا أن هناك نقص في البحوث التجريبية حول تأثيرها المحدد على كفاءة تطوير البرمجيات في القطاع المصرفي. تهدف مشكلة البحث هذه إلى التحقق من كيفية تأثير اعتماد منهجيات </a:t>
            </a:r>
            <a:r>
              <a:rPr lang="en-US" sz="2400" dirty="0">
                <a:solidFill>
                  <a:srgbClr val="2D3956"/>
                </a:solidFill>
              </a:rPr>
              <a:t>Agile، </a:t>
            </a:r>
            <a:r>
              <a:rPr lang="ar-EG" sz="2400" dirty="0">
                <a:solidFill>
                  <a:srgbClr val="2D3956"/>
                </a:solidFill>
              </a:rPr>
              <a:t>مثل </a:t>
            </a:r>
            <a:r>
              <a:rPr lang="en-US" sz="2400" dirty="0">
                <a:solidFill>
                  <a:srgbClr val="2D3956"/>
                </a:solidFill>
              </a:rPr>
              <a:t>Scrum </a:t>
            </a:r>
            <a:r>
              <a:rPr lang="ar-EG" sz="2400" dirty="0">
                <a:solidFill>
                  <a:srgbClr val="2D3956"/>
                </a:solidFill>
              </a:rPr>
              <a:t>و</a:t>
            </a:r>
            <a:r>
              <a:rPr lang="en-US" sz="2400" dirty="0">
                <a:solidFill>
                  <a:srgbClr val="2D3956"/>
                </a:solidFill>
              </a:rPr>
              <a:t>Kanban، </a:t>
            </a:r>
            <a:r>
              <a:rPr lang="ar-EG" sz="2400" dirty="0">
                <a:solidFill>
                  <a:srgbClr val="2D3956"/>
                </a:solidFill>
              </a:rPr>
              <a:t>على كفاءة وجودة عمليات تطوير البرمجيات في المؤسسات المصرفية.</a:t>
            </a:r>
          </a:p>
          <a:p>
            <a:pPr algn="just" rtl="1"/>
            <a:endParaRPr lang="ar-EG" sz="2400" b="1" dirty="0">
              <a:solidFill>
                <a:srgbClr val="2D3956"/>
              </a:solidFill>
            </a:endParaRPr>
          </a:p>
          <a:p>
            <a:pPr algn="just" rtl="1"/>
            <a:r>
              <a:rPr lang="ar-EG" sz="2400" b="1" dirty="0">
                <a:solidFill>
                  <a:srgbClr val="2D3956"/>
                </a:solidFill>
              </a:rPr>
              <a:t>الأهمية التطبيقية/العملية: </a:t>
            </a:r>
            <a:r>
              <a:rPr lang="ar-EG" sz="2400" dirty="0">
                <a:solidFill>
                  <a:srgbClr val="2D3956"/>
                </a:solidFill>
              </a:rPr>
              <a:t>يحمل هذا البحث أهمية عملية لأنه سيوفر بيانات وتحليلات كمية حول تأثير منهجيات إدارة المشاريع الرشيقة في القطاع المصرفي. وستساهم النتائج في اتخاذ القرارات المبنية على الأدلة للمؤسسات المصرفية التي تفكر في اعتماد منهجيات رشيقة، مما يمكنها من تحسين عمليات تطوير البرمجيات الخاصة بها وتحقيق كفاءة أعلى ورضا العملاء.</a:t>
            </a:r>
          </a:p>
        </p:txBody>
      </p:sp>
      <p:pic>
        <p:nvPicPr>
          <p:cNvPr id="5" name="Graphic 21">
            <a:extLst>
              <a:ext uri="{FF2B5EF4-FFF2-40B4-BE49-F238E27FC236}">
                <a16:creationId xmlns:a16="http://schemas.microsoft.com/office/drawing/2014/main" id="{14230D9D-12E2-406E-8BE4-4D1D2F3AD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2220299-2DFF-4829-9FC8-66261B375D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6477708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"Examining the Effects of Virtual Teams on Project Communication and Collaboration in the IT Industry"</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Empirical gap in understanding how virtual teams impact project communication and collaboration in the IT industry.</a:t>
            </a:r>
          </a:p>
          <a:p>
            <a:pPr algn="just"/>
            <a:r>
              <a:rPr lang="en-US" sz="2400" b="1" dirty="0">
                <a:solidFill>
                  <a:srgbClr val="2D3956"/>
                </a:solidFill>
              </a:rPr>
              <a:t>Main Research Question: </a:t>
            </a:r>
            <a:r>
              <a:rPr lang="en-US" sz="2400" dirty="0">
                <a:solidFill>
                  <a:srgbClr val="2D3956"/>
                </a:solidFill>
              </a:rPr>
              <a:t>What are the effects of virtual teams on project communication and collaboration in the IT industry?</a:t>
            </a:r>
          </a:p>
          <a:p>
            <a:pPr algn="just"/>
            <a:r>
              <a:rPr lang="en-US" sz="2400" b="1" dirty="0">
                <a:solidFill>
                  <a:srgbClr val="2D3956"/>
                </a:solidFill>
              </a:rPr>
              <a:t>Research Significance: </a:t>
            </a:r>
            <a:r>
              <a:rPr lang="en-US" sz="2400" dirty="0">
                <a:solidFill>
                  <a:srgbClr val="2D3956"/>
                </a:solidFill>
              </a:rPr>
              <a:t>Empirical significance lies in examining the practical implications of virtual teams on project success, enabling organizations to make informed decisions regarding team composition and communication strategies.</a:t>
            </a:r>
            <a:endParaRPr lang="ar-EG" sz="2400" dirty="0">
              <a:solidFill>
                <a:srgbClr val="2D3956"/>
              </a:solidFill>
            </a:endParaRPr>
          </a:p>
        </p:txBody>
      </p:sp>
      <p:sp>
        <p:nvSpPr>
          <p:cNvPr id="3" name="Rectangle 2">
            <a:extLst>
              <a:ext uri="{FF2B5EF4-FFF2-40B4-BE49-F238E27FC236}">
                <a16:creationId xmlns:a16="http://schemas.microsoft.com/office/drawing/2014/main" id="{DF3B12B4-D975-44DF-B4F5-2068D6DA6BCC}"/>
              </a:ext>
            </a:extLst>
          </p:cNvPr>
          <p:cNvSpPr/>
          <p:nvPr/>
        </p:nvSpPr>
        <p:spPr>
          <a:xfrm>
            <a:off x="1753772" y="4741039"/>
            <a:ext cx="10325686" cy="2246769"/>
          </a:xfrm>
          <a:prstGeom prst="rect">
            <a:avLst/>
          </a:prstGeom>
        </p:spPr>
        <p:txBody>
          <a:bodyPr wrap="square">
            <a:spAutoFit/>
          </a:bodyPr>
          <a:lstStyle/>
          <a:p>
            <a:pPr algn="just" rtl="1"/>
            <a:r>
              <a:rPr lang="ar-EG" sz="2000" dirty="0"/>
              <a:t>العنوان: "دراسة تأثيرات الفرق الافتراضية على التواصل والتعاون في المشروع في صناعة تكنولوجيا المعلومات"</a:t>
            </a:r>
          </a:p>
          <a:p>
            <a:pPr algn="just" rtl="1"/>
            <a:endParaRPr lang="ar-EG" sz="2000" dirty="0"/>
          </a:p>
          <a:p>
            <a:pPr algn="just" rtl="1"/>
            <a:r>
              <a:rPr lang="ar-EG" sz="2000" dirty="0"/>
              <a:t>مشكلة البحث: الفجوة التجريبية في فهم كيفية تأثير الفرق الافتراضية على اتصالات المشروع والتعاون في صناعة تكنولوجيا المعلومات.</a:t>
            </a:r>
          </a:p>
          <a:p>
            <a:pPr algn="just" rtl="1"/>
            <a:r>
              <a:rPr lang="ar-EG" sz="2000" dirty="0"/>
              <a:t>سؤال البحث الرئيسي: ما هي تأثيرات الفرق الافتراضية على التواصل والتعاون في المشروع في صناعة تكنولوجيا المعلومات؟</a:t>
            </a:r>
          </a:p>
          <a:p>
            <a:pPr algn="just" rtl="1"/>
            <a:r>
              <a:rPr lang="ar-EG" sz="2000" dirty="0"/>
              <a:t>أهمية البحث: تكمن الأهمية لعملية في دراسة الآثار العملية للفرق الافتراضية على نجاح المشروع، وتمكين المنظمات من اتخاذ قرارات مستنيرة فيما يتعلق بتكوين الفريق واستراتيجيات الاتصال.</a:t>
            </a:r>
            <a:endParaRPr lang="en-US" sz="2000" dirty="0"/>
          </a:p>
        </p:txBody>
      </p:sp>
      <p:pic>
        <p:nvPicPr>
          <p:cNvPr id="5" name="Graphic 21">
            <a:extLst>
              <a:ext uri="{FF2B5EF4-FFF2-40B4-BE49-F238E27FC236}">
                <a16:creationId xmlns:a16="http://schemas.microsoft.com/office/drawing/2014/main" id="{BC0369DD-7AFC-4C23-B077-250073BDA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173B767-86B4-4256-924B-883D2C5A406C}"/>
              </a:ext>
            </a:extLst>
          </p:cNvPr>
          <p:cNvSpPr/>
          <p:nvPr/>
        </p:nvSpPr>
        <p:spPr>
          <a:xfrm>
            <a:off x="3150823" y="8929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89238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618630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a:r>
              <a:rPr lang="en-US" b="1" dirty="0">
                <a:solidFill>
                  <a:srgbClr val="2D3956"/>
                </a:solidFill>
              </a:rPr>
              <a:t>Research Title: "The Effects of Social Media on Perceived Social Support among Adolescents"</a:t>
            </a:r>
          </a:p>
          <a:p>
            <a:pPr lvl="0" algn="just"/>
            <a:endParaRPr lang="en-US" dirty="0">
              <a:solidFill>
                <a:srgbClr val="2D3956"/>
              </a:solidFill>
            </a:endParaRPr>
          </a:p>
          <a:p>
            <a:pPr lvl="0" algn="just"/>
            <a:r>
              <a:rPr lang="en-US" b="1" dirty="0">
                <a:solidFill>
                  <a:srgbClr val="2D3956"/>
                </a:solidFill>
              </a:rPr>
              <a:t>Research Introduction:</a:t>
            </a:r>
          </a:p>
          <a:p>
            <a:pPr lvl="0" algn="just"/>
            <a:r>
              <a:rPr lang="en-US" dirty="0">
                <a:solidFill>
                  <a:srgbClr val="2D3956"/>
                </a:solidFill>
              </a:rPr>
              <a:t>Adolescence is a critical period for social and emotional development, and social media platforms play a significant role in shaping adolescents' social interactions. The concept of perceived social support is an essential factor in psychological well-being and has been linked to various aspects of adolescent development. This study aims to investigate the relationship between social media usage and perceived social support among adolescents.</a:t>
            </a:r>
          </a:p>
          <a:p>
            <a:pPr lvl="0" algn="just"/>
            <a:endParaRPr lang="en-US" dirty="0">
              <a:solidFill>
                <a:srgbClr val="2D3956"/>
              </a:solidFill>
            </a:endParaRPr>
          </a:p>
          <a:p>
            <a:pPr lvl="0" algn="just"/>
            <a:r>
              <a:rPr lang="en-US" b="1" dirty="0">
                <a:solidFill>
                  <a:srgbClr val="2D3956"/>
                </a:solidFill>
              </a:rPr>
              <a:t>Research Problem (Empirical Gap):</a:t>
            </a:r>
          </a:p>
          <a:p>
            <a:pPr lvl="0" algn="just"/>
            <a:r>
              <a:rPr lang="en-US" dirty="0">
                <a:solidFill>
                  <a:srgbClr val="2D3956"/>
                </a:solidFill>
              </a:rPr>
              <a:t>While previous research has explored the impact of social media on various aspects of adolescent well-being, limited knowledge exists regarding the specific effects on perceived social support. Examining this empirical gap is crucial as it can shed light on the potential consequences of excessive social media use on adolescents' subjective experience of social support.</a:t>
            </a:r>
          </a:p>
          <a:p>
            <a:pPr lvl="0" algn="just"/>
            <a:endParaRPr lang="en-US" dirty="0">
              <a:solidFill>
                <a:srgbClr val="2D3956"/>
              </a:solidFill>
            </a:endParaRPr>
          </a:p>
          <a:p>
            <a:pPr lvl="0" algn="just"/>
            <a:r>
              <a:rPr lang="en-US" b="1" dirty="0">
                <a:solidFill>
                  <a:srgbClr val="2D3956"/>
                </a:solidFill>
              </a:rPr>
              <a:t>Main Research Question:</a:t>
            </a:r>
          </a:p>
          <a:p>
            <a:pPr lvl="0" algn="just"/>
            <a:r>
              <a:rPr lang="en-US" dirty="0">
                <a:solidFill>
                  <a:srgbClr val="2D3956"/>
                </a:solidFill>
              </a:rPr>
              <a:t>To what extent does social media usage affect adolescents' perceived social support?</a:t>
            </a:r>
          </a:p>
          <a:p>
            <a:pPr lvl="0" algn="just"/>
            <a:endParaRPr lang="en-US" dirty="0">
              <a:solidFill>
                <a:srgbClr val="2D3956"/>
              </a:solidFill>
            </a:endParaRPr>
          </a:p>
          <a:p>
            <a:pPr lvl="0" algn="just"/>
            <a:r>
              <a:rPr lang="en-US" b="1" dirty="0">
                <a:solidFill>
                  <a:srgbClr val="2D3956"/>
                </a:solidFill>
              </a:rPr>
              <a:t>Research Significance (Empirical Significance):</a:t>
            </a:r>
          </a:p>
          <a:p>
            <a:pPr lvl="0" algn="just"/>
            <a:r>
              <a:rPr lang="en-US" dirty="0">
                <a:solidFill>
                  <a:srgbClr val="2D3956"/>
                </a:solidFill>
              </a:rPr>
              <a:t>This study holds significant empirical significance as it seeks to explore the direct relationship between social media usage and adolescents' perceived social support. The findings will provide valuable insights into the potential implications for adolescents' psychosocial well-being, guiding future interventions and preventive measures to ensure healthy social development during this crucial stage of life.</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DB74BE14-ADA3-4BF3-B912-D89C280AB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294AAB2-EBD6-4E5A-B239-5AA7196A39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90728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563231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rtl="1"/>
            <a:r>
              <a:rPr lang="ar-EG" dirty="0">
                <a:solidFill>
                  <a:srgbClr val="2D3956"/>
                </a:solidFill>
              </a:rPr>
              <a:t>عنوان البحث: "تأثير وسائل التواصل الاجتماعي على الدعم الاجتماعي المدرك لدى المراهقين"</a:t>
            </a:r>
          </a:p>
          <a:p>
            <a:pPr lvl="0" algn="just" rtl="1"/>
            <a:endParaRPr lang="ar-EG" dirty="0">
              <a:solidFill>
                <a:srgbClr val="2D3956"/>
              </a:solidFill>
            </a:endParaRPr>
          </a:p>
          <a:p>
            <a:pPr lvl="0" algn="just" rtl="1"/>
            <a:r>
              <a:rPr lang="ar-EG" dirty="0">
                <a:solidFill>
                  <a:srgbClr val="2D3956"/>
                </a:solidFill>
              </a:rPr>
              <a:t>مقدمة البحث:</a:t>
            </a:r>
          </a:p>
          <a:p>
            <a:pPr lvl="0" algn="just" rtl="1"/>
            <a:r>
              <a:rPr lang="ar-EG" dirty="0">
                <a:solidFill>
                  <a:srgbClr val="2D3956"/>
                </a:solidFill>
              </a:rPr>
              <a:t>تعد فترة المراهقة فترة حرجة للتطور الاجتماعي والعاطفي، وتلعب منصات التواصل الاجتماعي دورًا مهمًا في تشكيل التفاعلات الاجتماعية للمراهقين. يعد مفهوم الدعم الاجتماعي المتصور عاملاً أساسيًا في الرفاه النفسي وقد تم ربطه بمختلف جوانب نمو المراهقين. تهدف هذه الدراسة إلى دراسة العلاقة بين استخدام وسائل التواصل الاجتماعي والدعم الاجتماعي المتصور لدى المراهقين.</a:t>
            </a:r>
          </a:p>
          <a:p>
            <a:pPr lvl="0" algn="just" rtl="1"/>
            <a:endParaRPr lang="ar-EG" dirty="0">
              <a:solidFill>
                <a:srgbClr val="2D3956"/>
              </a:solidFill>
            </a:endParaRPr>
          </a:p>
          <a:p>
            <a:pPr lvl="0" algn="just" rtl="1"/>
            <a:r>
              <a:rPr lang="ar-EG" dirty="0">
                <a:solidFill>
                  <a:srgbClr val="2D3956"/>
                </a:solidFill>
              </a:rPr>
              <a:t>مشكلة البحث (الفجوة التجريبية):</a:t>
            </a:r>
          </a:p>
          <a:p>
            <a:pPr lvl="0" algn="just" rtl="1"/>
            <a:r>
              <a:rPr lang="ar-EG" dirty="0">
                <a:solidFill>
                  <a:srgbClr val="2D3956"/>
                </a:solidFill>
              </a:rPr>
              <a:t>في حين أن الأبحاث السابقة قد استكشفت تأثير وسائل التواصل الاجتماعي على جوانب مختلفة من رفاهية المراهقين، إلا أن المعرفة محدودة فيما يتعلق بالتأثيرات المحددة على الدعم الاجتماعي المتصور. يعد فحص هذه الفجوة التجريبية أمرًا بالغ الأهمية لأنه يمكن أن يسلط الضوء على العواقب المحتملة للاستخدام المفرط لوسائل التواصل الاجتماعي على تجربة المراهقين الذاتية للدعم الاجتماعي.</a:t>
            </a:r>
          </a:p>
          <a:p>
            <a:pPr lvl="0" algn="just" rtl="1"/>
            <a:endParaRPr lang="ar-EG" dirty="0">
              <a:solidFill>
                <a:srgbClr val="2D3956"/>
              </a:solidFill>
            </a:endParaRPr>
          </a:p>
          <a:p>
            <a:pPr lvl="0" algn="just" rtl="1"/>
            <a:r>
              <a:rPr lang="ar-EG" dirty="0">
                <a:solidFill>
                  <a:srgbClr val="2D3956"/>
                </a:solidFill>
              </a:rPr>
              <a:t>سؤال البحث الرئيسي:</a:t>
            </a:r>
          </a:p>
          <a:p>
            <a:pPr lvl="0" algn="just" rtl="1"/>
            <a:r>
              <a:rPr lang="ar-EG" dirty="0">
                <a:solidFill>
                  <a:srgbClr val="2D3956"/>
                </a:solidFill>
              </a:rPr>
              <a:t>إلى أي مدى يؤثر استخدام وسائل التواصل الاجتماعي على الدعم الاجتماعي المتصور للمراهقين؟</a:t>
            </a:r>
          </a:p>
          <a:p>
            <a:pPr lvl="0" algn="just" rtl="1"/>
            <a:endParaRPr lang="ar-EG" dirty="0">
              <a:solidFill>
                <a:srgbClr val="2D3956"/>
              </a:solidFill>
            </a:endParaRPr>
          </a:p>
          <a:p>
            <a:pPr lvl="0" algn="just" rtl="1"/>
            <a:r>
              <a:rPr lang="ar-EG" dirty="0">
                <a:solidFill>
                  <a:srgbClr val="2D3956"/>
                </a:solidFill>
              </a:rPr>
              <a:t>أهمية البحث (الأهمية التجريبية):</a:t>
            </a:r>
          </a:p>
          <a:p>
            <a:pPr lvl="0" algn="just" rtl="1"/>
            <a:r>
              <a:rPr lang="ar-EG" dirty="0">
                <a:solidFill>
                  <a:srgbClr val="2D3956"/>
                </a:solidFill>
              </a:rPr>
              <a:t>تحمل هذه الدراسة أهمية تجريبية كبيرة لأنها تسعى إلى استكشاف العلاقة المباشرة بين استخدام وسائل التواصل الاجتماعي والدعم الاجتماعي المتصور للمراهقين. وستوفر النتائج رؤى قيمة حول الآثار المحتملة على الرفاه النفسي والاجتماعي للمراهقين، وتوجيه التدخلات المستقبلية والتدابير الوقائية لضمان التنمية الاجتماعية الصحية خلال هذه المرحلة الحاسمة من الحياة.</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449D6F74-59A1-4B4A-8DE3-23ED4A7A3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DF68565-EFB6-4C0D-B3EB-467381A50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42673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674054-25A0-478D-9FD5-60C8D213F36A}"/>
              </a:ext>
            </a:extLst>
          </p:cNvPr>
          <p:cNvSpPr/>
          <p:nvPr/>
        </p:nvSpPr>
        <p:spPr>
          <a:xfrm>
            <a:off x="211015" y="719052"/>
            <a:ext cx="11769969" cy="6247864"/>
          </a:xfrm>
          <a:prstGeom prst="rect">
            <a:avLst/>
          </a:prstGeom>
        </p:spPr>
        <p:txBody>
          <a:bodyPr wrap="square">
            <a:spAutoFit/>
          </a:bodyPr>
          <a:lstStyle/>
          <a:p>
            <a:pPr algn="just"/>
            <a:r>
              <a:rPr lang="en-US" sz="2000" b="1" dirty="0">
                <a:solidFill>
                  <a:srgbClr val="364152"/>
                </a:solidFill>
                <a:latin typeface="Inter"/>
              </a:rPr>
              <a:t>Research Title</a:t>
            </a:r>
          </a:p>
          <a:p>
            <a:pPr algn="just"/>
            <a:r>
              <a:rPr lang="en-US" sz="2000" dirty="0">
                <a:solidFill>
                  <a:srgbClr val="364152"/>
                </a:solidFill>
                <a:latin typeface="Inter"/>
              </a:rPr>
              <a:t>Title: "Enhancing Project Success through Effective Risk Management Strategies"</a:t>
            </a:r>
          </a:p>
          <a:p>
            <a:pPr algn="just"/>
            <a:r>
              <a:rPr lang="en-US" sz="2000" b="1" dirty="0">
                <a:solidFill>
                  <a:srgbClr val="364152"/>
                </a:solidFill>
                <a:latin typeface="Inter"/>
              </a:rPr>
              <a:t>Research Problem</a:t>
            </a:r>
          </a:p>
          <a:p>
            <a:pPr algn="just"/>
            <a:r>
              <a:rPr lang="en-US" sz="2000" dirty="0">
                <a:solidFill>
                  <a:srgbClr val="364152"/>
                </a:solidFill>
                <a:latin typeface="Inter"/>
              </a:rPr>
              <a:t>In the realm of project management, both theoretical and empirical gaps exist that warrant further investigation. By identifying and addressing these gaps, researchers can contribute to the body of knowledge in project management and refine existing practices. The research problem for this study encompasses two key areas: theoretical gaps and empirical gaps.</a:t>
            </a:r>
          </a:p>
          <a:p>
            <a:pPr algn="just"/>
            <a:r>
              <a:rPr lang="en-US" sz="2000" b="1" dirty="0">
                <a:solidFill>
                  <a:srgbClr val="364152"/>
                </a:solidFill>
                <a:latin typeface="Inter"/>
              </a:rPr>
              <a:t>Theoretical Gaps</a:t>
            </a:r>
          </a:p>
          <a:p>
            <a:pPr algn="just">
              <a:buFont typeface="+mj-lt"/>
              <a:buAutoNum type="arabicPeriod"/>
            </a:pPr>
            <a:r>
              <a:rPr lang="en-US" sz="2000" dirty="0">
                <a:solidFill>
                  <a:srgbClr val="364152"/>
                </a:solidFill>
                <a:latin typeface="Inter"/>
              </a:rPr>
              <a:t>Limited Integration of Agile Methods in Traditional Project Management Approaches: While agile methodologies have gained popularity in recent years, their integration with traditional project management approaches remains limited. This gap calls for research to explore effective strategies for integrating agile methods into traditional project management frameworks.</a:t>
            </a:r>
          </a:p>
          <a:p>
            <a:pPr algn="just">
              <a:buFont typeface="+mj-lt"/>
              <a:buAutoNum type="arabicPeriod"/>
            </a:pPr>
            <a:r>
              <a:rPr lang="en-US" sz="2000" dirty="0">
                <a:solidFill>
                  <a:srgbClr val="364152"/>
                </a:solidFill>
                <a:latin typeface="Inter"/>
              </a:rPr>
              <a:t>Inadequate Assessment of Stakeholder Engagement: Stakeholder engagement is crucial for project success, yet the existing literature lacks comprehensive frameworks for assessing and enhancing stakeholder engagement throughout the project lifecycle. Bridging this gap would enable project managers to effectively engage stakeholders and mitigate potential issues.</a:t>
            </a:r>
          </a:p>
          <a:p>
            <a:pPr algn="just">
              <a:buFont typeface="+mj-lt"/>
              <a:buAutoNum type="arabicPeriod"/>
            </a:pPr>
            <a:r>
              <a:rPr lang="en-US" sz="2000" dirty="0">
                <a:solidFill>
                  <a:srgbClr val="364152"/>
                </a:solidFill>
                <a:latin typeface="Inter"/>
              </a:rPr>
              <a:t>Insufficient Understanding of Leadership Styles in Project Management: Leadership plays a pivotal role in project success, but there is a lack of research focusing on the specific leadership styles that drive positive project outcomes. Investigating different leadership styles and their impact on project success can provide valuable insights for project managers and organizational leaders.</a:t>
            </a:r>
          </a:p>
        </p:txBody>
      </p:sp>
      <p:sp>
        <p:nvSpPr>
          <p:cNvPr id="4" name="Title 1">
            <a:extLst>
              <a:ext uri="{FF2B5EF4-FFF2-40B4-BE49-F238E27FC236}">
                <a16:creationId xmlns:a16="http://schemas.microsoft.com/office/drawing/2014/main" id="{219E3D6C-23C5-4518-8A50-129101CD0A61}"/>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General Example </a:t>
            </a:r>
            <a:endParaRPr lang="ar-EG" sz="3200" b="1" dirty="0">
              <a:solidFill>
                <a:srgbClr val="2D3956"/>
              </a:solidFill>
            </a:endParaRPr>
          </a:p>
        </p:txBody>
      </p:sp>
      <p:pic>
        <p:nvPicPr>
          <p:cNvPr id="5" name="Graphic 21">
            <a:extLst>
              <a:ext uri="{FF2B5EF4-FFF2-40B4-BE49-F238E27FC236}">
                <a16:creationId xmlns:a16="http://schemas.microsoft.com/office/drawing/2014/main" id="{75D20ECE-8F0D-4F5D-91FD-2D5AD25B8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3158" y="160739"/>
            <a:ext cx="2305141" cy="1076343"/>
          </a:xfrm>
          <a:prstGeom prst="rect">
            <a:avLst/>
          </a:prstGeom>
        </p:spPr>
      </p:pic>
      <p:sp>
        <p:nvSpPr>
          <p:cNvPr id="6" name="Rectangle 5">
            <a:extLst>
              <a:ext uri="{FF2B5EF4-FFF2-40B4-BE49-F238E27FC236}">
                <a16:creationId xmlns:a16="http://schemas.microsoft.com/office/drawing/2014/main" id="{CAEA4AC0-A31C-42D5-888C-B11B68515C82}"/>
              </a:ext>
            </a:extLst>
          </p:cNvPr>
          <p:cNvSpPr/>
          <p:nvPr/>
        </p:nvSpPr>
        <p:spPr>
          <a:xfrm>
            <a:off x="3250982" y="684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657555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C506C2-8EB2-4C49-8C5B-E8E9FCE56DDF}"/>
              </a:ext>
            </a:extLst>
          </p:cNvPr>
          <p:cNvSpPr/>
          <p:nvPr/>
        </p:nvSpPr>
        <p:spPr>
          <a:xfrm>
            <a:off x="323557" y="678829"/>
            <a:ext cx="11544886" cy="5262979"/>
          </a:xfrm>
          <a:prstGeom prst="rect">
            <a:avLst/>
          </a:prstGeom>
        </p:spPr>
        <p:txBody>
          <a:bodyPr wrap="square">
            <a:spAutoFit/>
          </a:bodyPr>
          <a:lstStyle/>
          <a:p>
            <a:pPr algn="just"/>
            <a:r>
              <a:rPr lang="en-US" sz="2400" b="1" dirty="0">
                <a:solidFill>
                  <a:srgbClr val="364152"/>
                </a:solidFill>
                <a:latin typeface="Inter"/>
              </a:rPr>
              <a:t>Empirical Gaps</a:t>
            </a:r>
          </a:p>
          <a:p>
            <a:pPr algn="just">
              <a:buFont typeface="+mj-lt"/>
              <a:buAutoNum type="arabicPeriod"/>
            </a:pPr>
            <a:r>
              <a:rPr lang="en-US" sz="2400" dirty="0">
                <a:solidFill>
                  <a:srgbClr val="364152"/>
                </a:solidFill>
                <a:latin typeface="Inter"/>
              </a:rPr>
              <a:t>Lack of Research on Project Risk Identification and Mitigation: While project risks are inherent, there is a need for further empirical research in identifying and mitigating risks in real-world project scenarios. This research aims to analyze current risk identification methods and propose effective strategies for risk management in project management.</a:t>
            </a:r>
          </a:p>
          <a:p>
            <a:pPr algn="just">
              <a:buFont typeface="+mj-lt"/>
              <a:buAutoNum type="arabicPeriod"/>
            </a:pPr>
            <a:r>
              <a:rPr lang="en-US" sz="2400" dirty="0">
                <a:solidFill>
                  <a:srgbClr val="364152"/>
                </a:solidFill>
                <a:latin typeface="Inter"/>
              </a:rPr>
              <a:t>Limited Exploration of Technology Adoption in Project Management: The adoption of technology, such as project management software and digital tools, can significantly impact project outcomes. However, there is a dearth of empirical research on the factors influencing technology adoption in project management and its subsequent impact on project success.</a:t>
            </a:r>
          </a:p>
          <a:p>
            <a:pPr algn="just"/>
            <a:r>
              <a:rPr lang="en-US" sz="2400" b="1" dirty="0">
                <a:solidFill>
                  <a:srgbClr val="364152"/>
                </a:solidFill>
                <a:latin typeface="Inter"/>
              </a:rPr>
              <a:t>Main Research Question</a:t>
            </a:r>
          </a:p>
          <a:p>
            <a:pPr algn="just"/>
            <a:r>
              <a:rPr lang="en-US" sz="2400" dirty="0">
                <a:solidFill>
                  <a:srgbClr val="364152"/>
                </a:solidFill>
                <a:latin typeface="Inter"/>
              </a:rPr>
              <a:t>This study addresses the following main research question:</a:t>
            </a:r>
          </a:p>
          <a:p>
            <a:pPr algn="just">
              <a:buFont typeface="Arial" panose="020B0604020202020204" pitchFamily="34" charset="0"/>
              <a:buChar char="•"/>
            </a:pPr>
            <a:r>
              <a:rPr lang="en-US" sz="2400" dirty="0">
                <a:solidFill>
                  <a:srgbClr val="364152"/>
                </a:solidFill>
                <a:latin typeface="Inter"/>
              </a:rPr>
              <a:t>How can the integration of agile methods with traditional project management frameworks enhance project success?</a:t>
            </a:r>
          </a:p>
        </p:txBody>
      </p:sp>
      <p:pic>
        <p:nvPicPr>
          <p:cNvPr id="4" name="Graphic 21">
            <a:extLst>
              <a:ext uri="{FF2B5EF4-FFF2-40B4-BE49-F238E27FC236}">
                <a16:creationId xmlns:a16="http://schemas.microsoft.com/office/drawing/2014/main" id="{94582162-BC02-416F-90C4-0750CDF2B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D469B65-725E-4B8D-91F6-DB954B57AD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907573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2E9C04-0D1A-42DF-8B9C-96F6C5785336}"/>
              </a:ext>
            </a:extLst>
          </p:cNvPr>
          <p:cNvSpPr/>
          <p:nvPr/>
        </p:nvSpPr>
        <p:spPr>
          <a:xfrm>
            <a:off x="51580" y="487025"/>
            <a:ext cx="12140420" cy="6370975"/>
          </a:xfrm>
          <a:prstGeom prst="rect">
            <a:avLst/>
          </a:prstGeom>
        </p:spPr>
        <p:txBody>
          <a:bodyPr wrap="square">
            <a:spAutoFit/>
          </a:bodyPr>
          <a:lstStyle/>
          <a:p>
            <a:pPr algn="just"/>
            <a:r>
              <a:rPr lang="en-US" sz="2400" b="1" dirty="0">
                <a:solidFill>
                  <a:srgbClr val="364152"/>
                </a:solidFill>
                <a:latin typeface="Inter"/>
              </a:rPr>
              <a:t>Research Significance</a:t>
            </a:r>
          </a:p>
          <a:p>
            <a:pPr algn="just"/>
            <a:r>
              <a:rPr lang="en-US" sz="2400" dirty="0">
                <a:solidFill>
                  <a:srgbClr val="364152"/>
                </a:solidFill>
                <a:latin typeface="Inter"/>
              </a:rPr>
              <a:t>Theoretical and empirical significance of this research lies in its potential to bridge existing gaps and contribute to the advancement of project management practices. By exploring the identified theoretical and empirical gaps, this study aims to achieve the following:</a:t>
            </a:r>
          </a:p>
          <a:p>
            <a:pPr algn="just">
              <a:buFont typeface="+mj-lt"/>
              <a:buAutoNum type="arabicPeriod"/>
            </a:pPr>
            <a:r>
              <a:rPr lang="en-US" sz="2400" dirty="0">
                <a:solidFill>
                  <a:srgbClr val="364152"/>
                </a:solidFill>
                <a:latin typeface="Inter"/>
              </a:rPr>
              <a:t>Development of Comprehensive Frameworks: The research findings will contribute to the development of comprehensive frameworks for integrating agile methods into traditional project management approaches, assessing stakeholder engagement, and understanding the impact of different leadership styles on project success.</a:t>
            </a:r>
          </a:p>
          <a:p>
            <a:pPr algn="just">
              <a:buFont typeface="+mj-lt"/>
              <a:buAutoNum type="arabicPeriod"/>
            </a:pPr>
            <a:r>
              <a:rPr lang="en-US" sz="2400" dirty="0">
                <a:solidFill>
                  <a:srgbClr val="364152"/>
                </a:solidFill>
                <a:latin typeface="Inter"/>
              </a:rPr>
              <a:t>Improved Risk Management Strategies: The study will provide insights into effective project risk identification and mitigation strategies, enabling project managers to proactively manage risks and enhance project outcomes.</a:t>
            </a:r>
          </a:p>
          <a:p>
            <a:pPr algn="just">
              <a:buFont typeface="+mj-lt"/>
              <a:buAutoNum type="arabicPeriod"/>
            </a:pPr>
            <a:r>
              <a:rPr lang="en-US" sz="2400" dirty="0">
                <a:solidFill>
                  <a:srgbClr val="364152"/>
                </a:solidFill>
                <a:latin typeface="Inter"/>
              </a:rPr>
              <a:t>Enhanced Technology Adoption: Findings related to technology adoption in project management will guide organizations in implementing appropriate digital tools and software to improve project performance.</a:t>
            </a:r>
          </a:p>
          <a:p>
            <a:pPr algn="just">
              <a:buFont typeface="+mj-lt"/>
              <a:buAutoNum type="arabicPeriod"/>
            </a:pPr>
            <a:r>
              <a:rPr lang="en-US" sz="2400" dirty="0">
                <a:solidFill>
                  <a:srgbClr val="364152"/>
                </a:solidFill>
                <a:latin typeface="Inter"/>
              </a:rPr>
              <a:t>Overall Advancement of Project Management Practices: By addressing the identified gaps, this research has the potential to contribute to the overall advancement of project management practices, leading to improved project success rates and organizational performance.</a:t>
            </a:r>
          </a:p>
        </p:txBody>
      </p:sp>
      <p:pic>
        <p:nvPicPr>
          <p:cNvPr id="4" name="Graphic 21">
            <a:extLst>
              <a:ext uri="{FF2B5EF4-FFF2-40B4-BE49-F238E27FC236}">
                <a16:creationId xmlns:a16="http://schemas.microsoft.com/office/drawing/2014/main" id="{50274C3F-93E0-4804-B478-41228FE3A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016EDBB6-D587-4CC8-9AEB-C8D5A1EC6F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332539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94554D-0A43-4E96-BB09-7AB33B7D5836}"/>
              </a:ext>
            </a:extLst>
          </p:cNvPr>
          <p:cNvSpPr/>
          <p:nvPr/>
        </p:nvSpPr>
        <p:spPr>
          <a:xfrm>
            <a:off x="914399" y="610136"/>
            <a:ext cx="11113477" cy="6247864"/>
          </a:xfrm>
          <a:prstGeom prst="rect">
            <a:avLst/>
          </a:prstGeom>
        </p:spPr>
        <p:txBody>
          <a:bodyPr wrap="square">
            <a:spAutoFit/>
          </a:bodyPr>
          <a:lstStyle/>
          <a:p>
            <a:pPr algn="just" rtl="1"/>
            <a:r>
              <a:rPr lang="ar-EG" sz="2000" dirty="0"/>
              <a:t>عنوان البحث</a:t>
            </a:r>
          </a:p>
          <a:p>
            <a:pPr algn="just" rtl="1"/>
            <a:r>
              <a:rPr lang="ar-EG" sz="2000" dirty="0"/>
              <a:t>العنوان: "تعزيز نجاح المشروع من خلال استراتيجيات إدارة المخاطر الفعالة"</a:t>
            </a:r>
          </a:p>
          <a:p>
            <a:pPr algn="just" rtl="1"/>
            <a:endParaRPr lang="ar-EG" sz="2000" dirty="0"/>
          </a:p>
          <a:p>
            <a:pPr algn="just" rtl="1"/>
            <a:r>
              <a:rPr lang="ar-EG" sz="2000" dirty="0"/>
              <a:t>مشكلة بحث</a:t>
            </a:r>
          </a:p>
          <a:p>
            <a:pPr algn="just" rtl="1"/>
            <a:r>
              <a:rPr lang="ar-EG" sz="2000" dirty="0"/>
              <a:t>في مجال إدارة المشاريع، توجد فجوات نظرية وتجريبية تتطلب المزيد من التحقيق. ومن خلال تحديد هذه الثغرات ومعالجتها، يمكن للباحثين المساهمة في مجموعة المعرفة في إدارة المشاريع وتحسين الممارسات الحالية. تشمل مشكلة البحث في هذه الدراسة مجالين رئيسيين: الفجوات النظرية والفجوات التجريبية.</a:t>
            </a:r>
          </a:p>
          <a:p>
            <a:pPr algn="just" rtl="1"/>
            <a:endParaRPr lang="ar-EG" sz="2000" dirty="0"/>
          </a:p>
          <a:p>
            <a:pPr algn="just" rtl="1"/>
            <a:r>
              <a:rPr lang="ar-EG" sz="2000" dirty="0"/>
              <a:t>الفجوات النظرية</a:t>
            </a:r>
          </a:p>
          <a:p>
            <a:pPr algn="just" rtl="1"/>
            <a:r>
              <a:rPr lang="ar-EG" sz="2000" dirty="0"/>
              <a:t>التكامل المحدود للأساليب الرشيقة في الأساليب التقليدية لإدارة المشاريع: في حين اكتسبت المنهجيات الرشيقة شعبية في السنوات الأخيرة، إلا أن تكاملها مع الأساليب التقليدية لإدارة المشاريع لا يزال محدودًا. وتستدعي هذه الفجوة البحث لاستكشاف استراتيجيات فعالة لدمج الأساليب الرشيقة في أطر إدارة المشاريع التقليدية.</a:t>
            </a:r>
          </a:p>
          <a:p>
            <a:pPr algn="just" rtl="1"/>
            <a:endParaRPr lang="ar-EG" sz="2000" dirty="0"/>
          </a:p>
          <a:p>
            <a:pPr algn="just" rtl="1"/>
            <a:r>
              <a:rPr lang="ar-EG" sz="2000" dirty="0"/>
              <a:t>التقييم غير الكافي لمشاركة أصحاب المصلحة: تعد مشاركة أصحاب المصلحة أمرًا بالغ الأهمية لنجاح المشروع، ومع ذلك تفتقر الأدبيات الموجودة إلى أطر شاملة لتقييم وتعزيز مشاركة أصحاب المصلحة طوال دورة حياة المشروع. إن سد هذه الفجوة من شأنه أن يمكّن مديري المشاريع من إشراك أصحاب المصلحة بشكل فعال والتخفيف من المشكلات المحتملة.</a:t>
            </a:r>
          </a:p>
          <a:p>
            <a:pPr algn="just" rtl="1"/>
            <a:endParaRPr lang="ar-EG" sz="2000" dirty="0"/>
          </a:p>
          <a:p>
            <a:pPr algn="just" rtl="1"/>
            <a:r>
              <a:rPr lang="ar-EG" sz="2000" dirty="0"/>
              <a:t>الفهم غير الكافي لأساليب القيادة في إدارة المشاريع: تلعب القيادة دورًا محوريًا في نجاح المشروع، ولكن هناك نقص في الأبحاث التي تركز على أنماط القيادة المحددة التي تؤدي إلى نتائج إيجابية للمشروع. إن دراسة أنماط القيادة المختلفة وتأثيرها على نجاح المشروع يمكن أن توفر رؤى قيمة لمديري المشاريع والقادة التنظيميين.</a:t>
            </a:r>
            <a:endParaRPr lang="en-US" sz="2000" dirty="0"/>
          </a:p>
        </p:txBody>
      </p:sp>
      <p:pic>
        <p:nvPicPr>
          <p:cNvPr id="4" name="Graphic 21">
            <a:extLst>
              <a:ext uri="{FF2B5EF4-FFF2-40B4-BE49-F238E27FC236}">
                <a16:creationId xmlns:a16="http://schemas.microsoft.com/office/drawing/2014/main" id="{14980A95-05A7-45C1-8023-58F0C37E5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4956"/>
            <a:ext cx="2305141" cy="1076343"/>
          </a:xfrm>
          <a:prstGeom prst="rect">
            <a:avLst/>
          </a:prstGeom>
        </p:spPr>
      </p:pic>
      <p:sp>
        <p:nvSpPr>
          <p:cNvPr id="5" name="Rectangle 4">
            <a:extLst>
              <a:ext uri="{FF2B5EF4-FFF2-40B4-BE49-F238E27FC236}">
                <a16:creationId xmlns:a16="http://schemas.microsoft.com/office/drawing/2014/main" id="{FEA712CD-8C6C-4C56-A43F-C9AA1D5CA0EC}"/>
              </a:ext>
            </a:extLst>
          </p:cNvPr>
          <p:cNvSpPr/>
          <p:nvPr/>
        </p:nvSpPr>
        <p:spPr>
          <a:xfrm>
            <a:off x="3254683" y="42870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3666128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18DC6D0-44B5-4593-9668-0B4C5B76CA88}"/>
              </a:ext>
            </a:extLst>
          </p:cNvPr>
          <p:cNvSpPr/>
          <p:nvPr/>
        </p:nvSpPr>
        <p:spPr>
          <a:xfrm>
            <a:off x="1237958" y="612844"/>
            <a:ext cx="10494498" cy="5632311"/>
          </a:xfrm>
          <a:prstGeom prst="rect">
            <a:avLst/>
          </a:prstGeom>
        </p:spPr>
        <p:txBody>
          <a:bodyPr wrap="square">
            <a:spAutoFit/>
          </a:bodyPr>
          <a:lstStyle/>
          <a:p>
            <a:pPr algn="just" rtl="1"/>
            <a:r>
              <a:rPr lang="ar-EG" sz="2400" dirty="0"/>
              <a:t>الفجوات العملية:</a:t>
            </a:r>
          </a:p>
          <a:p>
            <a:pPr algn="just" rtl="1"/>
            <a:r>
              <a:rPr lang="ar-EG" sz="2400" dirty="0"/>
              <a:t>نقص الأبحاث حول تحديد مخاطر المشروع والتخفيف من آثارها: على الرغم من أن مخاطر المشروع متأصلة، إلا أن هناك حاجة لمزيد من البحث التجريبي في تحديد المخاطر والتخفيف من حدتها في سيناريوهات المشروع في العالم الحقيقي. يهدف هذا البحث إلى تحليل طرق تحديد المخاطر الحالية واقتراح استراتيجيات فعالة لإدارة المخاطر في إدارة المشاريع.</a:t>
            </a:r>
          </a:p>
          <a:p>
            <a:pPr algn="just" rtl="1"/>
            <a:endParaRPr lang="ar-EG" sz="2400" dirty="0"/>
          </a:p>
          <a:p>
            <a:pPr algn="just" rtl="1"/>
            <a:r>
              <a:rPr lang="ar-EG" sz="2400" dirty="0"/>
              <a:t>الاستكشاف المحدود لاعتماد التكنولوجيا في إدارة المشاريع: يمكن أن يؤثر اعتماد التكنولوجيا، مثل برامج إدارة المشاريع والأدوات الرقمية، بشكل كبير على نتائج المشروع. ومع ذلك، هناك ندرة في الأبحاث التجريبية حول العوامل التي تؤثر على اعتماد التكنولوجيا في إدارة المشاريع وتأثيرها اللاحق على نجاح المشروع.</a:t>
            </a:r>
          </a:p>
          <a:p>
            <a:pPr algn="just" rtl="1"/>
            <a:endParaRPr lang="ar-EG" sz="2400" dirty="0"/>
          </a:p>
          <a:p>
            <a:pPr algn="just" rtl="1"/>
            <a:r>
              <a:rPr lang="ar-EG" sz="2400" dirty="0"/>
              <a:t>سؤال البحث الرئيسي</a:t>
            </a:r>
          </a:p>
          <a:p>
            <a:pPr algn="just" rtl="1"/>
            <a:r>
              <a:rPr lang="ar-EG" sz="2400" dirty="0"/>
              <a:t>تتناول هذه الدراسة التساؤل البحثي الرئيسي التالي:</a:t>
            </a:r>
          </a:p>
          <a:p>
            <a:pPr algn="just" rtl="1"/>
            <a:endParaRPr lang="ar-EG" sz="2400" dirty="0"/>
          </a:p>
          <a:p>
            <a:pPr algn="just" rtl="1"/>
            <a:r>
              <a:rPr lang="ar-EG" sz="2400" dirty="0"/>
              <a:t>كيف يمكن لتكامل الأساليب الرشيقة مع أطر إدارة المشاريع التقليدية أن يعزز نجاح المشروع؟</a:t>
            </a:r>
            <a:endParaRPr lang="en-US" sz="2400" dirty="0"/>
          </a:p>
        </p:txBody>
      </p:sp>
      <p:pic>
        <p:nvPicPr>
          <p:cNvPr id="4" name="Graphic 21">
            <a:extLst>
              <a:ext uri="{FF2B5EF4-FFF2-40B4-BE49-F238E27FC236}">
                <a16:creationId xmlns:a16="http://schemas.microsoft.com/office/drawing/2014/main" id="{53F86A61-0925-46CD-B059-CF5FAF37E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1471" y="-123091"/>
            <a:ext cx="2305141" cy="1076343"/>
          </a:xfrm>
          <a:prstGeom prst="rect">
            <a:avLst/>
          </a:prstGeom>
        </p:spPr>
      </p:pic>
      <p:sp>
        <p:nvSpPr>
          <p:cNvPr id="5" name="Rectangle 4">
            <a:extLst>
              <a:ext uri="{FF2B5EF4-FFF2-40B4-BE49-F238E27FC236}">
                <a16:creationId xmlns:a16="http://schemas.microsoft.com/office/drawing/2014/main" id="{59EFE0CC-522F-4C90-B835-0A66C7E9B2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28362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95B85D-7217-4211-8FD4-345E708E4292}"/>
              </a:ext>
            </a:extLst>
          </p:cNvPr>
          <p:cNvSpPr/>
          <p:nvPr/>
        </p:nvSpPr>
        <p:spPr>
          <a:xfrm>
            <a:off x="140677" y="956603"/>
            <a:ext cx="12051323" cy="5632311"/>
          </a:xfrm>
          <a:prstGeom prst="rect">
            <a:avLst/>
          </a:prstGeom>
        </p:spPr>
        <p:txBody>
          <a:bodyPr wrap="square">
            <a:spAutoFit/>
          </a:bodyPr>
          <a:lstStyle/>
          <a:p>
            <a:pPr algn="just" rtl="1"/>
            <a:r>
              <a:rPr lang="ar-EG" sz="2400" dirty="0"/>
              <a:t>أهمية البحث</a:t>
            </a:r>
          </a:p>
          <a:p>
            <a:pPr algn="just" rtl="1"/>
            <a:r>
              <a:rPr lang="ar-EG" sz="2400" dirty="0"/>
              <a:t>تكمن الأهمية النظرية والتطبيقية لهذا البحث في قدرته على سد الفجوات القائمة والمساهمة في النهوض بممارسات إدارة المشاريع. من خلال استكشاف الفجوات النظرية والتجريبية التي تم تحديدها، تهدف هذه الدراسة إلى تحقيق ما يلي:</a:t>
            </a:r>
          </a:p>
          <a:p>
            <a:pPr algn="just" rtl="1"/>
            <a:endParaRPr lang="ar-EG" sz="2400" dirty="0"/>
          </a:p>
          <a:p>
            <a:pPr algn="just" rtl="1"/>
            <a:r>
              <a:rPr lang="ar-EG" sz="2400" dirty="0"/>
              <a:t>تطوير أطر عمل شاملة: ستساهم نتائج البحث في تطوير أطر شاملة لدمج الأساليب الرشيقة في الأساليب التقليدية لإدارة المشاريع، وتقييم مشاركة أصحاب المصلحة، وفهم تأثير أنماط القيادة المختلفة على نجاح المشروع.</a:t>
            </a:r>
          </a:p>
          <a:p>
            <a:pPr algn="just" rtl="1"/>
            <a:endParaRPr lang="ar-EG" sz="2400" dirty="0"/>
          </a:p>
          <a:p>
            <a:pPr algn="just" rtl="1"/>
            <a:r>
              <a:rPr lang="ar-EG" sz="2400" dirty="0"/>
              <a:t>استراتيجيات إدارة المخاطر المحسنة: ستوفر الدراسة رؤى حول استراتيجيات تحديد مخاطر المشروع الفعالة والتخفيف من حدتها، مما يمكّن مديري المشاريع من إدارة المخاطر بشكل استباقي وتعزيز نتائج المشروع.</a:t>
            </a:r>
          </a:p>
          <a:p>
            <a:pPr algn="just" rtl="1"/>
            <a:endParaRPr lang="ar-EG" sz="2400" dirty="0"/>
          </a:p>
          <a:p>
            <a:pPr algn="just" rtl="1"/>
            <a:r>
              <a:rPr lang="ar-EG" sz="2400" dirty="0"/>
              <a:t>تعزيز اعتماد التكنولوجيا: النتائج المتعلقة باعتماد التكنولوجيا في إدارة المشاريع ستوجه المؤسسات في تنفيذ الأدوات والبرامج الرقمية المناسبة لتحسين أداء المشروع.</a:t>
            </a:r>
          </a:p>
          <a:p>
            <a:pPr algn="just" rtl="1"/>
            <a:endParaRPr lang="ar-EG" sz="2400" dirty="0"/>
          </a:p>
          <a:p>
            <a:pPr algn="just" rtl="1"/>
            <a:r>
              <a:rPr lang="ar-EG" sz="2400" dirty="0"/>
              <a:t>التقدم الشامل في ممارسات إدارة المشاريع: من خلال معالجة الثغرات التي تم تحديدها، فإن هذا البحث لديه القدرة على المساهمة في التقدم الشامل لممارسات إدارة المشاريع، مما يؤدي إلى تحسين معدلات نجاح المشاريع والأداء التنظيمي.</a:t>
            </a:r>
            <a:endParaRPr lang="en-US" sz="2400" dirty="0"/>
          </a:p>
        </p:txBody>
      </p:sp>
      <p:pic>
        <p:nvPicPr>
          <p:cNvPr id="4" name="Graphic 21">
            <a:extLst>
              <a:ext uri="{FF2B5EF4-FFF2-40B4-BE49-F238E27FC236}">
                <a16:creationId xmlns:a16="http://schemas.microsoft.com/office/drawing/2014/main" id="{28B149D7-E86F-4922-9742-82AE66224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CC1FA46-D3E1-4033-87EE-4863C2164D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089155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9F35B5-1806-413F-A4CE-79AE3E3CC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C6CC6D-B8D8-4A81-A78D-B9C0DC183DBA}">
  <ds:schemaRefs>
    <ds:schemaRef ds:uri="http://schemas.microsoft.com/sharepoint/v3/contenttype/forms"/>
  </ds:schemaRefs>
</ds:datastoreItem>
</file>

<file path=customXml/itemProps3.xml><?xml version="1.0" encoding="utf-8"?>
<ds:datastoreItem xmlns:ds="http://schemas.openxmlformats.org/officeDocument/2006/customXml" ds:itemID="{AD509ACE-8D1C-4B04-ABDF-6F518E66B0D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784</TotalTime>
  <Words>6452</Words>
  <Application>Microsoft Office PowerPoint</Application>
  <PresentationFormat>Widescreen</PresentationFormat>
  <Paragraphs>468</Paragraphs>
  <Slides>53</Slides>
  <Notes>25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Arial</vt:lpstr>
      <vt:lpstr>Calibri</vt:lpstr>
      <vt:lpstr>Calibri Light</vt:lpstr>
      <vt:lpstr>Inter</vt:lpstr>
      <vt:lpstr>Open Sans</vt:lpstr>
      <vt:lpstr>Poppins</vt:lpstr>
      <vt:lpstr>Roboto Light</vt:lpstr>
      <vt:lpstr>Times New Roman</vt:lpstr>
      <vt:lpstr>Tungsten 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Example </vt:lpstr>
      <vt:lpstr>Example </vt:lpstr>
      <vt:lpstr>Example </vt:lpstr>
      <vt:lpstr>Example </vt:lpstr>
      <vt:lpstr>Example </vt:lpstr>
      <vt:lpstr>PowerPoint Presentation</vt:lpstr>
      <vt:lpstr>PowerPoint Presentation</vt:lpstr>
      <vt:lpstr>Example </vt:lpstr>
      <vt:lpstr>Example </vt:lpstr>
      <vt:lpstr>Example </vt:lpstr>
      <vt:lpstr>Example </vt:lpstr>
      <vt:lpstr>Example </vt:lpstr>
      <vt:lpstr>General Example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79</cp:revision>
  <dcterms:created xsi:type="dcterms:W3CDTF">2023-04-29T09:08:00Z</dcterms:created>
  <dcterms:modified xsi:type="dcterms:W3CDTF">2026-02-13T08:08:36Z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