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colors1.xml" ContentType="application/vnd.openxmlformats-officedocument.drawingml.diagramColors+xml"/>
  <Override PartName="/ppt/theme/theme1.xml" ContentType="application/vnd.openxmlformats-officedocument.theme+xml"/>
  <Override PartName="/ppt/diagrams/drawing1.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515" r:id="rId2"/>
    <p:sldId id="653" r:id="rId3"/>
    <p:sldId id="507" r:id="rId4"/>
    <p:sldId id="256" r:id="rId5"/>
    <p:sldId id="693" r:id="rId6"/>
    <p:sldId id="760" r:id="rId7"/>
    <p:sldId id="785" r:id="rId8"/>
    <p:sldId id="758" r:id="rId9"/>
    <p:sldId id="761" r:id="rId10"/>
    <p:sldId id="762" r:id="rId11"/>
    <p:sldId id="763" r:id="rId12"/>
    <p:sldId id="767" r:id="rId13"/>
    <p:sldId id="773" r:id="rId14"/>
    <p:sldId id="768" r:id="rId15"/>
    <p:sldId id="781" r:id="rId16"/>
    <p:sldId id="779" r:id="rId17"/>
    <p:sldId id="757" r:id="rId18"/>
    <p:sldId id="756" r:id="rId19"/>
    <p:sldId id="755" r:id="rId20"/>
    <p:sldId id="771" r:id="rId21"/>
    <p:sldId id="772" r:id="rId22"/>
    <p:sldId id="697" r:id="rId23"/>
    <p:sldId id="774" r:id="rId24"/>
    <p:sldId id="775" r:id="rId25"/>
    <p:sldId id="776" r:id="rId26"/>
    <p:sldId id="784" r:id="rId27"/>
    <p:sldId id="783" r:id="rId28"/>
    <p:sldId id="764" r:id="rId29"/>
    <p:sldId id="655" r:id="rId30"/>
    <p:sldId id="654" r:id="rId31"/>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54" autoAdjust="0"/>
    <p:restoredTop sz="94660"/>
  </p:normalViewPr>
  <p:slideViewPr>
    <p:cSldViewPr snapToGrid="0">
      <p:cViewPr varScale="1">
        <p:scale>
          <a:sx n="86" d="100"/>
          <a:sy n="86" d="100"/>
        </p:scale>
        <p:origin x="763"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5/8/layout/process1" loCatId="process" qsTypeId="urn:microsoft.com/office/officeart/2005/8/quickstyle/simple2" qsCatId="simple" csTypeId="urn:microsoft.com/office/officeart/2005/8/colors/colorful4" csCatId="colorful" phldr="1"/>
      <dgm:spPr/>
      <dgm:t>
        <a:bodyPr/>
        <a:lstStyle/>
        <a:p>
          <a:endParaRPr lang="en-US"/>
        </a:p>
      </dgm:t>
    </dgm:pt>
    <dgm:pt modelId="{49B39920-B300-4DE2-97AE-4B6AB49BDBCE}">
      <dgm:prSet phldrT="[Text]"/>
      <dgm:spPr/>
      <dgm:t>
        <a:bodyPr/>
        <a:lstStyle/>
        <a:p>
          <a:r>
            <a:rPr lang="ar-JO" b="1" dirty="0"/>
            <a:t>معوقات مالية</a:t>
          </a:r>
          <a:endParaRPr lang="en-US" b="1"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dirty="0"/>
            <a:t>معوقات شخصية</a:t>
          </a:r>
          <a:endParaRPr lang="en-US" b="1" dirty="0"/>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dirty="0"/>
            <a:t>معوقات تنظيمية</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AB2A118C-EE02-4DFA-945A-DD0402D09E4B}">
      <dgm:prSet phldrT="[Text]"/>
      <dgm:spPr/>
      <dgm:t>
        <a:bodyPr/>
        <a:lstStyle/>
        <a:p>
          <a:r>
            <a:rPr lang="ar-JO" b="1" dirty="0"/>
            <a:t>معوقات اجتماعية</a:t>
          </a:r>
          <a:endParaRPr lang="en-US" b="1" dirty="0"/>
        </a:p>
      </dgm:t>
    </dgm:pt>
    <dgm:pt modelId="{D9FEF995-2728-4308-931A-B088D6F7A6DE}" type="parTrans" cxnId="{CF5860DA-789E-4D8A-A51D-92ED9047C347}">
      <dgm:prSet/>
      <dgm:spPr/>
      <dgm:t>
        <a:bodyPr/>
        <a:lstStyle/>
        <a:p>
          <a:pPr rtl="1"/>
          <a:endParaRPr lang="ar-JO"/>
        </a:p>
      </dgm:t>
    </dgm:pt>
    <dgm:pt modelId="{B578C8A8-78E0-4475-9D09-8C2F5F688C79}" type="sibTrans" cxnId="{CF5860DA-789E-4D8A-A51D-92ED9047C347}">
      <dgm:prSet/>
      <dgm:spPr/>
      <dgm:t>
        <a:bodyPr/>
        <a:lstStyle/>
        <a:p>
          <a:pPr rtl="1"/>
          <a:endParaRPr lang="ar-JO"/>
        </a:p>
      </dgm:t>
    </dgm:pt>
    <dgm:pt modelId="{82C15588-32F1-4801-94C6-508B6C7899E9}">
      <dgm:prSet phldrT="[Text]"/>
      <dgm:spPr/>
      <dgm:t>
        <a:bodyPr/>
        <a:lstStyle/>
        <a:p>
          <a:r>
            <a:rPr lang="ar-JO" b="1" dirty="0"/>
            <a:t>معوقات بيئية</a:t>
          </a:r>
          <a:endParaRPr lang="en-US" b="1" dirty="0"/>
        </a:p>
      </dgm:t>
    </dgm:pt>
    <dgm:pt modelId="{3E70A76F-F91A-45A5-B8EE-C2B112F86C3B}" type="parTrans" cxnId="{04F0B8BE-D171-4E85-94FE-9716C88FB551}">
      <dgm:prSet/>
      <dgm:spPr/>
      <dgm:t>
        <a:bodyPr/>
        <a:lstStyle/>
        <a:p>
          <a:pPr rtl="1"/>
          <a:endParaRPr lang="ar-JO"/>
        </a:p>
      </dgm:t>
    </dgm:pt>
    <dgm:pt modelId="{99413E48-E979-4C5B-8A56-57DC6B0879F8}" type="sibTrans" cxnId="{04F0B8BE-D171-4E85-94FE-9716C88FB551}">
      <dgm:prSet/>
      <dgm:spPr/>
      <dgm:t>
        <a:bodyPr/>
        <a:lstStyle/>
        <a:p>
          <a:pPr rtl="1"/>
          <a:endParaRPr lang="ar-JO"/>
        </a:p>
      </dgm:t>
    </dgm:pt>
    <dgm:pt modelId="{DC5861D0-CF2E-4064-BB8C-415F837E2146}" type="pres">
      <dgm:prSet presAssocID="{2180BF83-8B21-4B86-AE1D-A9A91E9F63E9}" presName="Name0" presStyleCnt="0">
        <dgm:presLayoutVars>
          <dgm:dir/>
          <dgm:resizeHandles val="exact"/>
        </dgm:presLayoutVars>
      </dgm:prSet>
      <dgm:spPr/>
    </dgm:pt>
    <dgm:pt modelId="{A669716C-7443-4C0F-A059-6183A6C2C6C1}" type="pres">
      <dgm:prSet presAssocID="{49B39920-B300-4DE2-97AE-4B6AB49BDBCE}" presName="node" presStyleLbl="node1" presStyleIdx="0" presStyleCnt="5">
        <dgm:presLayoutVars>
          <dgm:bulletEnabled val="1"/>
        </dgm:presLayoutVars>
      </dgm:prSet>
      <dgm:spPr/>
    </dgm:pt>
    <dgm:pt modelId="{FA9160EC-9B72-49DD-BED7-0307A95CA74E}" type="pres">
      <dgm:prSet presAssocID="{1622A517-2BDE-4A97-B7D2-79F7AE2A476E}" presName="sibTrans" presStyleLbl="sibTrans2D1" presStyleIdx="0" presStyleCnt="4"/>
      <dgm:spPr/>
    </dgm:pt>
    <dgm:pt modelId="{5EB1F222-BCFF-475F-A57E-7E05A6A3EFC2}" type="pres">
      <dgm:prSet presAssocID="{1622A517-2BDE-4A97-B7D2-79F7AE2A476E}" presName="connectorText" presStyleLbl="sibTrans2D1" presStyleIdx="0" presStyleCnt="4"/>
      <dgm:spPr/>
    </dgm:pt>
    <dgm:pt modelId="{92D0A261-FDFF-4A87-A132-9FC7AB7F16AF}" type="pres">
      <dgm:prSet presAssocID="{8641F3A2-7C2A-4530-8CC7-1914BD9CE855}" presName="node" presStyleLbl="node1" presStyleIdx="1" presStyleCnt="5">
        <dgm:presLayoutVars>
          <dgm:bulletEnabled val="1"/>
        </dgm:presLayoutVars>
      </dgm:prSet>
      <dgm:spPr/>
    </dgm:pt>
    <dgm:pt modelId="{BB0CD79B-717D-44D9-A865-F3B482CB82C9}" type="pres">
      <dgm:prSet presAssocID="{D79E306A-E6CF-434A-BA6C-957E464A1631}" presName="sibTrans" presStyleLbl="sibTrans2D1" presStyleIdx="1" presStyleCnt="4"/>
      <dgm:spPr/>
    </dgm:pt>
    <dgm:pt modelId="{A235E359-F17E-404C-A668-8412857011DA}" type="pres">
      <dgm:prSet presAssocID="{D79E306A-E6CF-434A-BA6C-957E464A1631}" presName="connectorText" presStyleLbl="sibTrans2D1" presStyleIdx="1" presStyleCnt="4"/>
      <dgm:spPr/>
    </dgm:pt>
    <dgm:pt modelId="{D7D338E9-AB98-4F3A-8D15-C2C44B84B33D}" type="pres">
      <dgm:prSet presAssocID="{C8C4BC7A-27CC-406E-8CCE-FA9B547216D3}" presName="node" presStyleLbl="node1" presStyleIdx="2" presStyleCnt="5">
        <dgm:presLayoutVars>
          <dgm:bulletEnabled val="1"/>
        </dgm:presLayoutVars>
      </dgm:prSet>
      <dgm:spPr/>
    </dgm:pt>
    <dgm:pt modelId="{EBC5A219-877A-4BAE-8593-3B9A3DE857B4}" type="pres">
      <dgm:prSet presAssocID="{6FB6EC45-4CFF-4790-8618-F8E4FE358427}" presName="sibTrans" presStyleLbl="sibTrans2D1" presStyleIdx="2" presStyleCnt="4"/>
      <dgm:spPr/>
    </dgm:pt>
    <dgm:pt modelId="{65B1C1A5-5C9E-489A-98CF-F4E7569B305D}" type="pres">
      <dgm:prSet presAssocID="{6FB6EC45-4CFF-4790-8618-F8E4FE358427}" presName="connectorText" presStyleLbl="sibTrans2D1" presStyleIdx="2" presStyleCnt="4"/>
      <dgm:spPr/>
    </dgm:pt>
    <dgm:pt modelId="{A43CBA6A-BBA1-436C-87B6-1D701FE2A505}" type="pres">
      <dgm:prSet presAssocID="{AB2A118C-EE02-4DFA-945A-DD0402D09E4B}" presName="node" presStyleLbl="node1" presStyleIdx="3" presStyleCnt="5">
        <dgm:presLayoutVars>
          <dgm:bulletEnabled val="1"/>
        </dgm:presLayoutVars>
      </dgm:prSet>
      <dgm:spPr/>
    </dgm:pt>
    <dgm:pt modelId="{BDBCAE9B-DC5B-4E6E-83CD-15D5ABC35824}" type="pres">
      <dgm:prSet presAssocID="{B578C8A8-78E0-4475-9D09-8C2F5F688C79}" presName="sibTrans" presStyleLbl="sibTrans2D1" presStyleIdx="3" presStyleCnt="4"/>
      <dgm:spPr/>
    </dgm:pt>
    <dgm:pt modelId="{A8D9E493-13FA-45FC-AD38-0C50F06D5671}" type="pres">
      <dgm:prSet presAssocID="{B578C8A8-78E0-4475-9D09-8C2F5F688C79}" presName="connectorText" presStyleLbl="sibTrans2D1" presStyleIdx="3" presStyleCnt="4"/>
      <dgm:spPr/>
    </dgm:pt>
    <dgm:pt modelId="{6757CD08-9763-4DD5-87CC-770227D3C180}" type="pres">
      <dgm:prSet presAssocID="{82C15588-32F1-4801-94C6-508B6C7899E9}" presName="node" presStyleLbl="node1" presStyleIdx="4" presStyleCnt="5">
        <dgm:presLayoutVars>
          <dgm:bulletEnabled val="1"/>
        </dgm:presLayoutVars>
      </dgm:prSet>
      <dgm:spPr/>
    </dgm:pt>
  </dgm:ptLst>
  <dgm:cxnLst>
    <dgm:cxn modelId="{7ED47C19-C123-4732-BAB2-17CB937AAEFC}" type="presOf" srcId="{6FB6EC45-4CFF-4790-8618-F8E4FE358427}" destId="{65B1C1A5-5C9E-489A-98CF-F4E7569B305D}" srcOrd="1" destOrd="0" presId="urn:microsoft.com/office/officeart/2005/8/layout/process1"/>
    <dgm:cxn modelId="{2BAB7D1F-6CC5-4CD7-8AA8-32428FFBB31E}" srcId="{2180BF83-8B21-4B86-AE1D-A9A91E9F63E9}" destId="{C8C4BC7A-27CC-406E-8CCE-FA9B547216D3}" srcOrd="2" destOrd="0" parTransId="{7C34364C-B271-4F1A-90CC-B6CAB0B9C135}" sibTransId="{6FB6EC45-4CFF-4790-8618-F8E4FE358427}"/>
    <dgm:cxn modelId="{C747C328-DC1F-4377-BEEF-94063EC41273}" type="presOf" srcId="{8641F3A2-7C2A-4530-8CC7-1914BD9CE855}" destId="{92D0A261-FDFF-4A87-A132-9FC7AB7F16AF}" srcOrd="0" destOrd="0" presId="urn:microsoft.com/office/officeart/2005/8/layout/process1"/>
    <dgm:cxn modelId="{F7CD5D34-0039-45CD-8A35-A061ADCACAC9}" type="presOf" srcId="{6FB6EC45-4CFF-4790-8618-F8E4FE358427}" destId="{EBC5A219-877A-4BAE-8593-3B9A3DE857B4}" srcOrd="0" destOrd="0" presId="urn:microsoft.com/office/officeart/2005/8/layout/process1"/>
    <dgm:cxn modelId="{55A0B53E-F71B-4E6B-BE86-2E6C260CA277}" type="presOf" srcId="{D79E306A-E6CF-434A-BA6C-957E464A1631}" destId="{BB0CD79B-717D-44D9-A865-F3B482CB82C9}" srcOrd="0" destOrd="0" presId="urn:microsoft.com/office/officeart/2005/8/layout/process1"/>
    <dgm:cxn modelId="{12D0475E-5754-494C-AD75-26369496217F}" type="presOf" srcId="{1622A517-2BDE-4A97-B7D2-79F7AE2A476E}" destId="{5EB1F222-BCFF-475F-A57E-7E05A6A3EFC2}" srcOrd="1" destOrd="0" presId="urn:microsoft.com/office/officeart/2005/8/layout/process1"/>
    <dgm:cxn modelId="{9640A15F-E4DA-4F98-A4D5-E9A352E477C5}" srcId="{2180BF83-8B21-4B86-AE1D-A9A91E9F63E9}" destId="{8641F3A2-7C2A-4530-8CC7-1914BD9CE855}" srcOrd="1" destOrd="0" parTransId="{4FD28F37-EFAE-4AFE-819B-3646C41C5144}" sibTransId="{D79E306A-E6CF-434A-BA6C-957E464A1631}"/>
    <dgm:cxn modelId="{123E0D48-82CE-45CA-8A43-37416771CCC3}" type="presOf" srcId="{82C15588-32F1-4801-94C6-508B6C7899E9}" destId="{6757CD08-9763-4DD5-87CC-770227D3C180}" srcOrd="0" destOrd="0" presId="urn:microsoft.com/office/officeart/2005/8/layout/process1"/>
    <dgm:cxn modelId="{21605478-9F0A-40AA-8C0A-EBEF639C7EA8}" srcId="{2180BF83-8B21-4B86-AE1D-A9A91E9F63E9}" destId="{49B39920-B300-4DE2-97AE-4B6AB49BDBCE}" srcOrd="0" destOrd="0" parTransId="{813F9561-9816-4867-BF7D-00CE870570D0}" sibTransId="{1622A517-2BDE-4A97-B7D2-79F7AE2A476E}"/>
    <dgm:cxn modelId="{7FDE0385-6C4A-4D6B-8130-C43B1B2035C5}" type="presOf" srcId="{D79E306A-E6CF-434A-BA6C-957E464A1631}" destId="{A235E359-F17E-404C-A668-8412857011DA}" srcOrd="1" destOrd="0" presId="urn:microsoft.com/office/officeart/2005/8/layout/process1"/>
    <dgm:cxn modelId="{0A10B9A7-7DED-4D6F-8B11-C95BCB23038B}" type="presOf" srcId="{49B39920-B300-4DE2-97AE-4B6AB49BDBCE}" destId="{A669716C-7443-4C0F-A059-6183A6C2C6C1}" srcOrd="0" destOrd="0" presId="urn:microsoft.com/office/officeart/2005/8/layout/process1"/>
    <dgm:cxn modelId="{CAE8DAB1-3E7D-4122-96AE-66D588054758}" type="presOf" srcId="{B578C8A8-78E0-4475-9D09-8C2F5F688C79}" destId="{BDBCAE9B-DC5B-4E6E-83CD-15D5ABC35824}" srcOrd="0" destOrd="0" presId="urn:microsoft.com/office/officeart/2005/8/layout/process1"/>
    <dgm:cxn modelId="{04F0B8BE-D171-4E85-94FE-9716C88FB551}" srcId="{2180BF83-8B21-4B86-AE1D-A9A91E9F63E9}" destId="{82C15588-32F1-4801-94C6-508B6C7899E9}" srcOrd="4" destOrd="0" parTransId="{3E70A76F-F91A-45A5-B8EE-C2B112F86C3B}" sibTransId="{99413E48-E979-4C5B-8A56-57DC6B0879F8}"/>
    <dgm:cxn modelId="{293FE6C4-03AE-4565-94F6-6000ECAEEEC7}" type="presOf" srcId="{1622A517-2BDE-4A97-B7D2-79F7AE2A476E}" destId="{FA9160EC-9B72-49DD-BED7-0307A95CA74E}" srcOrd="0" destOrd="0" presId="urn:microsoft.com/office/officeart/2005/8/layout/process1"/>
    <dgm:cxn modelId="{425BFDC9-C1F4-4099-B0A5-C8390D69B0BF}" type="presOf" srcId="{2180BF83-8B21-4B86-AE1D-A9A91E9F63E9}" destId="{DC5861D0-CF2E-4064-BB8C-415F837E2146}" srcOrd="0" destOrd="0" presId="urn:microsoft.com/office/officeart/2005/8/layout/process1"/>
    <dgm:cxn modelId="{CF5860DA-789E-4D8A-A51D-92ED9047C347}" srcId="{2180BF83-8B21-4B86-AE1D-A9A91E9F63E9}" destId="{AB2A118C-EE02-4DFA-945A-DD0402D09E4B}" srcOrd="3" destOrd="0" parTransId="{D9FEF995-2728-4308-931A-B088D6F7A6DE}" sibTransId="{B578C8A8-78E0-4475-9D09-8C2F5F688C79}"/>
    <dgm:cxn modelId="{A00CDAE0-6E6F-47BF-8E56-D4E99F1F1B4F}" type="presOf" srcId="{C8C4BC7A-27CC-406E-8CCE-FA9B547216D3}" destId="{D7D338E9-AB98-4F3A-8D15-C2C44B84B33D}" srcOrd="0" destOrd="0" presId="urn:microsoft.com/office/officeart/2005/8/layout/process1"/>
    <dgm:cxn modelId="{F567F2F0-0071-4244-BE42-48C73350E552}" type="presOf" srcId="{AB2A118C-EE02-4DFA-945A-DD0402D09E4B}" destId="{A43CBA6A-BBA1-436C-87B6-1D701FE2A505}" srcOrd="0" destOrd="0" presId="urn:microsoft.com/office/officeart/2005/8/layout/process1"/>
    <dgm:cxn modelId="{8488BCFC-E8D5-42D5-97C7-F924CD388999}" type="presOf" srcId="{B578C8A8-78E0-4475-9D09-8C2F5F688C79}" destId="{A8D9E493-13FA-45FC-AD38-0C50F06D5671}" srcOrd="1" destOrd="0" presId="urn:microsoft.com/office/officeart/2005/8/layout/process1"/>
    <dgm:cxn modelId="{036677DB-67D7-4835-A676-7B99CF248A5B}" type="presParOf" srcId="{DC5861D0-CF2E-4064-BB8C-415F837E2146}" destId="{A669716C-7443-4C0F-A059-6183A6C2C6C1}" srcOrd="0" destOrd="0" presId="urn:microsoft.com/office/officeart/2005/8/layout/process1"/>
    <dgm:cxn modelId="{F8F0125F-69E9-49C0-9243-BD3C784C924C}" type="presParOf" srcId="{DC5861D0-CF2E-4064-BB8C-415F837E2146}" destId="{FA9160EC-9B72-49DD-BED7-0307A95CA74E}" srcOrd="1" destOrd="0" presId="urn:microsoft.com/office/officeart/2005/8/layout/process1"/>
    <dgm:cxn modelId="{99EF2697-18D6-414F-83C1-779EAE49D686}" type="presParOf" srcId="{FA9160EC-9B72-49DD-BED7-0307A95CA74E}" destId="{5EB1F222-BCFF-475F-A57E-7E05A6A3EFC2}" srcOrd="0" destOrd="0" presId="urn:microsoft.com/office/officeart/2005/8/layout/process1"/>
    <dgm:cxn modelId="{BEF70EE8-24CF-44C1-8ACD-BE41F3C85CF4}" type="presParOf" srcId="{DC5861D0-CF2E-4064-BB8C-415F837E2146}" destId="{92D0A261-FDFF-4A87-A132-9FC7AB7F16AF}" srcOrd="2" destOrd="0" presId="urn:microsoft.com/office/officeart/2005/8/layout/process1"/>
    <dgm:cxn modelId="{DFF051BB-2FEF-40DF-BBE4-D7B1513CBD13}" type="presParOf" srcId="{DC5861D0-CF2E-4064-BB8C-415F837E2146}" destId="{BB0CD79B-717D-44D9-A865-F3B482CB82C9}" srcOrd="3" destOrd="0" presId="urn:microsoft.com/office/officeart/2005/8/layout/process1"/>
    <dgm:cxn modelId="{1525F5FF-B004-4C86-81F8-F63C004C75B9}" type="presParOf" srcId="{BB0CD79B-717D-44D9-A865-F3B482CB82C9}" destId="{A235E359-F17E-404C-A668-8412857011DA}" srcOrd="0" destOrd="0" presId="urn:microsoft.com/office/officeart/2005/8/layout/process1"/>
    <dgm:cxn modelId="{CAF3CEA1-110C-411B-AE01-68B5379522E2}" type="presParOf" srcId="{DC5861D0-CF2E-4064-BB8C-415F837E2146}" destId="{D7D338E9-AB98-4F3A-8D15-C2C44B84B33D}" srcOrd="4" destOrd="0" presId="urn:microsoft.com/office/officeart/2005/8/layout/process1"/>
    <dgm:cxn modelId="{B04DFE9D-B813-438A-BCAD-793BF42D77A0}" type="presParOf" srcId="{DC5861D0-CF2E-4064-BB8C-415F837E2146}" destId="{EBC5A219-877A-4BAE-8593-3B9A3DE857B4}" srcOrd="5" destOrd="0" presId="urn:microsoft.com/office/officeart/2005/8/layout/process1"/>
    <dgm:cxn modelId="{D74C5581-2DD0-43F9-B7C2-F64E63C1FE99}" type="presParOf" srcId="{EBC5A219-877A-4BAE-8593-3B9A3DE857B4}" destId="{65B1C1A5-5C9E-489A-98CF-F4E7569B305D}" srcOrd="0" destOrd="0" presId="urn:microsoft.com/office/officeart/2005/8/layout/process1"/>
    <dgm:cxn modelId="{ADC8F51B-A6F9-40CC-B5FB-295C1A957CD3}" type="presParOf" srcId="{DC5861D0-CF2E-4064-BB8C-415F837E2146}" destId="{A43CBA6A-BBA1-436C-87B6-1D701FE2A505}" srcOrd="6" destOrd="0" presId="urn:microsoft.com/office/officeart/2005/8/layout/process1"/>
    <dgm:cxn modelId="{89059015-EF6D-4E4F-806A-C9ED7783703D}" type="presParOf" srcId="{DC5861D0-CF2E-4064-BB8C-415F837E2146}" destId="{BDBCAE9B-DC5B-4E6E-83CD-15D5ABC35824}" srcOrd="7" destOrd="0" presId="urn:microsoft.com/office/officeart/2005/8/layout/process1"/>
    <dgm:cxn modelId="{F7665C86-34BC-4AB1-9F1E-1AC0DD0830AA}" type="presParOf" srcId="{BDBCAE9B-DC5B-4E6E-83CD-15D5ABC35824}" destId="{A8D9E493-13FA-45FC-AD38-0C50F06D5671}" srcOrd="0" destOrd="0" presId="urn:microsoft.com/office/officeart/2005/8/layout/process1"/>
    <dgm:cxn modelId="{575513E7-FB5D-4E12-AA52-9799AC59FCAE}" type="presParOf" srcId="{DC5861D0-CF2E-4064-BB8C-415F837E2146}" destId="{6757CD08-9763-4DD5-87CC-770227D3C180}"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9716C-7443-4C0F-A059-6183A6C2C6C1}">
      <dsp:nvSpPr>
        <dsp:cNvPr id="0" name=""/>
        <dsp:cNvSpPr/>
      </dsp:nvSpPr>
      <dsp:spPr>
        <a:xfrm>
          <a:off x="4796" y="501178"/>
          <a:ext cx="1486984" cy="89219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kern="1200" dirty="0"/>
            <a:t>معوقات مالية</a:t>
          </a:r>
          <a:endParaRPr lang="en-US" sz="2400" b="1" kern="1200" dirty="0"/>
        </a:p>
      </dsp:txBody>
      <dsp:txXfrm>
        <a:off x="30927" y="527309"/>
        <a:ext cx="1434722" cy="839928"/>
      </dsp:txXfrm>
    </dsp:sp>
    <dsp:sp modelId="{FA9160EC-9B72-49DD-BED7-0307A95CA74E}">
      <dsp:nvSpPr>
        <dsp:cNvPr id="0" name=""/>
        <dsp:cNvSpPr/>
      </dsp:nvSpPr>
      <dsp:spPr>
        <a:xfrm>
          <a:off x="1640479" y="762887"/>
          <a:ext cx="315240" cy="368772"/>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1640479" y="836641"/>
        <a:ext cx="220668" cy="221264"/>
      </dsp:txXfrm>
    </dsp:sp>
    <dsp:sp modelId="{92D0A261-FDFF-4A87-A132-9FC7AB7F16AF}">
      <dsp:nvSpPr>
        <dsp:cNvPr id="0" name=""/>
        <dsp:cNvSpPr/>
      </dsp:nvSpPr>
      <dsp:spPr>
        <a:xfrm>
          <a:off x="2086574" y="501178"/>
          <a:ext cx="1486984" cy="892190"/>
        </a:xfrm>
        <a:prstGeom prst="roundRect">
          <a:avLst>
            <a:gd name="adj" fmla="val 10000"/>
          </a:avLst>
        </a:prstGeom>
        <a:solidFill>
          <a:schemeClr val="accent4">
            <a:hueOff val="2450223"/>
            <a:satOff val="-10194"/>
            <a:lumOff val="240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kern="1200" dirty="0"/>
            <a:t>معوقات شخصية</a:t>
          </a:r>
          <a:endParaRPr lang="en-US" sz="2400" b="1" kern="1200" dirty="0"/>
        </a:p>
      </dsp:txBody>
      <dsp:txXfrm>
        <a:off x="2112705" y="527309"/>
        <a:ext cx="1434722" cy="839928"/>
      </dsp:txXfrm>
    </dsp:sp>
    <dsp:sp modelId="{BB0CD79B-717D-44D9-A865-F3B482CB82C9}">
      <dsp:nvSpPr>
        <dsp:cNvPr id="0" name=""/>
        <dsp:cNvSpPr/>
      </dsp:nvSpPr>
      <dsp:spPr>
        <a:xfrm>
          <a:off x="3722257" y="762887"/>
          <a:ext cx="315240" cy="368772"/>
        </a:xfrm>
        <a:prstGeom prst="rightArrow">
          <a:avLst>
            <a:gd name="adj1" fmla="val 60000"/>
            <a:gd name="adj2" fmla="val 50000"/>
          </a:avLst>
        </a:prstGeom>
        <a:solidFill>
          <a:schemeClr val="accent4">
            <a:hueOff val="3266964"/>
            <a:satOff val="-13592"/>
            <a:lumOff val="3203"/>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3722257" y="836641"/>
        <a:ext cx="220668" cy="221264"/>
      </dsp:txXfrm>
    </dsp:sp>
    <dsp:sp modelId="{D7D338E9-AB98-4F3A-8D15-C2C44B84B33D}">
      <dsp:nvSpPr>
        <dsp:cNvPr id="0" name=""/>
        <dsp:cNvSpPr/>
      </dsp:nvSpPr>
      <dsp:spPr>
        <a:xfrm>
          <a:off x="4168352" y="501178"/>
          <a:ext cx="1486984" cy="892190"/>
        </a:xfrm>
        <a:prstGeom prst="roundRect">
          <a:avLst>
            <a:gd name="adj" fmla="val 10000"/>
          </a:avLst>
        </a:prstGeom>
        <a:solidFill>
          <a:schemeClr val="accent4">
            <a:hueOff val="4900445"/>
            <a:satOff val="-20388"/>
            <a:lumOff val="480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kern="1200" dirty="0"/>
            <a:t>معوقات تنظيمية</a:t>
          </a:r>
        </a:p>
      </dsp:txBody>
      <dsp:txXfrm>
        <a:off x="4194483" y="527309"/>
        <a:ext cx="1434722" cy="839928"/>
      </dsp:txXfrm>
    </dsp:sp>
    <dsp:sp modelId="{EBC5A219-877A-4BAE-8593-3B9A3DE857B4}">
      <dsp:nvSpPr>
        <dsp:cNvPr id="0" name=""/>
        <dsp:cNvSpPr/>
      </dsp:nvSpPr>
      <dsp:spPr>
        <a:xfrm>
          <a:off x="5804035" y="762887"/>
          <a:ext cx="315240" cy="368772"/>
        </a:xfrm>
        <a:prstGeom prst="rightArrow">
          <a:avLst>
            <a:gd name="adj1" fmla="val 60000"/>
            <a:gd name="adj2" fmla="val 50000"/>
          </a:avLst>
        </a:prstGeom>
        <a:solidFill>
          <a:schemeClr val="accent4">
            <a:hueOff val="6533927"/>
            <a:satOff val="-27185"/>
            <a:lumOff val="6405"/>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5804035" y="836641"/>
        <a:ext cx="220668" cy="221264"/>
      </dsp:txXfrm>
    </dsp:sp>
    <dsp:sp modelId="{A43CBA6A-BBA1-436C-87B6-1D701FE2A505}">
      <dsp:nvSpPr>
        <dsp:cNvPr id="0" name=""/>
        <dsp:cNvSpPr/>
      </dsp:nvSpPr>
      <dsp:spPr>
        <a:xfrm>
          <a:off x="6250130" y="501178"/>
          <a:ext cx="1486984" cy="892190"/>
        </a:xfrm>
        <a:prstGeom prst="roundRect">
          <a:avLst>
            <a:gd name="adj" fmla="val 10000"/>
          </a:avLst>
        </a:prstGeom>
        <a:solidFill>
          <a:schemeClr val="accent4">
            <a:hueOff val="7350668"/>
            <a:satOff val="-30583"/>
            <a:lumOff val="720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kern="1200" dirty="0"/>
            <a:t>معوقات اجتماعية</a:t>
          </a:r>
          <a:endParaRPr lang="en-US" sz="2400" b="1" kern="1200" dirty="0"/>
        </a:p>
      </dsp:txBody>
      <dsp:txXfrm>
        <a:off x="6276261" y="527309"/>
        <a:ext cx="1434722" cy="839928"/>
      </dsp:txXfrm>
    </dsp:sp>
    <dsp:sp modelId="{BDBCAE9B-DC5B-4E6E-83CD-15D5ABC35824}">
      <dsp:nvSpPr>
        <dsp:cNvPr id="0" name=""/>
        <dsp:cNvSpPr/>
      </dsp:nvSpPr>
      <dsp:spPr>
        <a:xfrm>
          <a:off x="7885812" y="762887"/>
          <a:ext cx="315240" cy="368772"/>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JO" sz="1600" kern="1200"/>
        </a:p>
      </dsp:txBody>
      <dsp:txXfrm>
        <a:off x="7885812" y="836641"/>
        <a:ext cx="220668" cy="221264"/>
      </dsp:txXfrm>
    </dsp:sp>
    <dsp:sp modelId="{6757CD08-9763-4DD5-87CC-770227D3C180}">
      <dsp:nvSpPr>
        <dsp:cNvPr id="0" name=""/>
        <dsp:cNvSpPr/>
      </dsp:nvSpPr>
      <dsp:spPr>
        <a:xfrm>
          <a:off x="8331908" y="501178"/>
          <a:ext cx="1486984" cy="892190"/>
        </a:xfrm>
        <a:prstGeom prst="roundRect">
          <a:avLst>
            <a:gd name="adj" fmla="val 10000"/>
          </a:avLst>
        </a:prstGeom>
        <a:solidFill>
          <a:schemeClr val="accent4">
            <a:hueOff val="9800891"/>
            <a:satOff val="-40777"/>
            <a:lumOff val="960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kern="1200" dirty="0"/>
            <a:t>معوقات بيئية</a:t>
          </a:r>
          <a:endParaRPr lang="en-US" sz="2400" b="1" kern="1200" dirty="0"/>
        </a:p>
      </dsp:txBody>
      <dsp:txXfrm>
        <a:off x="8358039" y="527309"/>
        <a:ext cx="1434722" cy="839928"/>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atin typeface="Alexandria" pitchFamily="2" charset="-78"/>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atin typeface="Alexandria" pitchFamily="2" charset="-78"/>
                <a:cs typeface="Alexandria" pitchFamily="2" charset="-78"/>
              </a:defRPr>
            </a:lvl1pPr>
          </a:lstStyle>
          <a:p>
            <a:fld id="{DB41956F-534F-416B-B3A3-9E403A7EFB88}" type="datetimeFigureOut">
              <a:rPr lang="ar-JO" smtClean="0"/>
              <a:pPr/>
              <a:t>12/05/1446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atin typeface="Alexandria" pitchFamily="2" charset="-78"/>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atin typeface="Alexandria" pitchFamily="2" charset="-78"/>
                <a:cs typeface="Alexandria" pitchFamily="2" charset="-78"/>
              </a:defRPr>
            </a:lvl1pPr>
          </a:lstStyle>
          <a:p>
            <a:fld id="{AAC6B128-DFCE-4E7F-BCF3-0EDFC748CC61}" type="slidenum">
              <a:rPr lang="ar-JO" smtClean="0"/>
              <a:pPr/>
              <a:t>‹#›</a:t>
            </a:fld>
            <a:endParaRPr lang="ar-JO" dirty="0"/>
          </a:p>
        </p:txBody>
      </p:sp>
    </p:spTree>
    <p:extLst>
      <p:ext uri="{BB962C8B-B14F-4D97-AF65-F5344CB8AC3E}">
        <p14:creationId xmlns:p14="http://schemas.microsoft.com/office/powerpoint/2010/main" val="334983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Alexandria" pitchFamily="2" charset="-78"/>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96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33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101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124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61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7089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5298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32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2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035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695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8537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1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0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3836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18225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11/13/2024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763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20.svg"/><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92286" y="3829262"/>
            <a:ext cx="347401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a:ln>
                  <a:noFill/>
                </a:ln>
                <a:effectLst/>
                <a:uLnTx/>
                <a:uFillTx/>
                <a:latin typeface="Alexandria" pitchFamily="2" charset="-78"/>
                <a:cs typeface="Alexandria" pitchFamily="2" charset="-78"/>
              </a:rPr>
              <a:t>ريادة الأعمال </a:t>
            </a:r>
            <a:r>
              <a:rPr kumimoji="0" lang="ar-JO" sz="2400" b="1" i="0" u="none" strike="noStrike" kern="1200" cap="none" spc="0" normalizeH="0" baseline="0" noProof="0" dirty="0">
                <a:ln>
                  <a:noFill/>
                </a:ln>
                <a:effectLst/>
                <a:uLnTx/>
                <a:uFillTx/>
                <a:latin typeface="Alexandria" pitchFamily="2" charset="-78"/>
                <a:cs typeface="Alexandria" pitchFamily="2" charset="-78"/>
              </a:rPr>
              <a:t>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and 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latin typeface="Alexandria" pitchFamily="2" charset="-78"/>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LDR 725</a:t>
            </a: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10</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16" name="Graphic 21">
            <a:extLst>
              <a:ext uri="{FF2B5EF4-FFF2-40B4-BE49-F238E27FC236}">
                <a16:creationId xmlns:a16="http://schemas.microsoft.com/office/drawing/2014/main" id="{492ED83F-C244-462A-BFC2-189DA113785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43" y="106462"/>
            <a:ext cx="2750460" cy="1674509"/>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553325" y="2962275"/>
            <a:ext cx="3839645" cy="853945"/>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lexandria" pitchFamily="2" charset="-78"/>
                <a:ea typeface="맑은 고딕" panose="020B0503020000020004" pitchFamily="34" charset="-127"/>
                <a:cs typeface="Alexandria" pitchFamily="2"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Alexandria" pitchFamily="2" charset="-78"/>
            </a:endParaRPr>
          </a:p>
        </p:txBody>
      </p:sp>
      <p:sp>
        <p:nvSpPr>
          <p:cNvPr id="7" name="Oval 6">
            <a:extLst>
              <a:ext uri="{FF2B5EF4-FFF2-40B4-BE49-F238E27FC236}">
                <a16:creationId xmlns:a16="http://schemas.microsoft.com/office/drawing/2014/main" id="{EB5DEFF4-F4A2-84CA-5F58-D68984CCAE65}"/>
              </a:ext>
            </a:extLst>
          </p:cNvPr>
          <p:cNvSpPr/>
          <p:nvPr/>
        </p:nvSpPr>
        <p:spPr>
          <a:xfrm>
            <a:off x="477464" y="2256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8" name="Graphic 21">
            <a:extLst>
              <a:ext uri="{FF2B5EF4-FFF2-40B4-BE49-F238E27FC236}">
                <a16:creationId xmlns:a16="http://schemas.microsoft.com/office/drawing/2014/main" id="{B5CEC556-AA4E-4B35-AA59-AA3768520D4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44050" y="-105410"/>
            <a:ext cx="2632197" cy="1400810"/>
          </a:xfrm>
          <a:prstGeom prst="rect">
            <a:avLst/>
          </a:prstGeom>
        </p:spPr>
      </p:pic>
    </p:spTree>
    <p:extLst>
      <p:ext uri="{BB962C8B-B14F-4D97-AF65-F5344CB8AC3E}">
        <p14:creationId xmlns:p14="http://schemas.microsoft.com/office/powerpoint/2010/main" val="863071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982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1025924"/>
            <a:ext cx="1101935" cy="8189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10</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effectLst/>
                <a:uLnTx/>
                <a:uFillTx/>
                <a:latin typeface="Bahnschrift SemiBold SemiConden" pitchFamily="34" charset="0"/>
                <a:ea typeface="Calibri"/>
                <a:cs typeface="Alexandria" pitchFamily="2" charset="-78"/>
                <a:sym typeface="Calibri"/>
              </a:rPr>
              <a:t>Master of Educational Leadership</a:t>
            </a:r>
            <a:endParaRPr kumimoji="0" lang="ar-JO" sz="2800" b="1" i="0" u="none" strike="noStrike" kern="0" cap="none" spc="0" normalizeH="0" baseline="0" noProof="0" dirty="0">
              <a:ln>
                <a:noFill/>
              </a:ln>
              <a:effectLst/>
              <a:uLnTx/>
              <a:uFillTx/>
              <a:latin typeface="Bahnschrift SemiBold SemiConden" pitchFamily="34" charset="0"/>
              <a:ea typeface="Calibri"/>
              <a:cs typeface="Alexandria" pitchFamily="2" charset="-78"/>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1196977107"/>
              </p:ext>
            </p:extLst>
          </p:nvPr>
        </p:nvGraphicFramePr>
        <p:xfrm>
          <a:off x="2044243" y="1718710"/>
          <a:ext cx="8175957" cy="4948791"/>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401901">
                <a:tc>
                  <a:txBody>
                    <a:bodyPr/>
                    <a:lstStyle/>
                    <a:p>
                      <a:pPr algn="ctr" rtl="1">
                        <a:lnSpc>
                          <a:spcPct val="150000"/>
                        </a:lnSpc>
                        <a:spcAft>
                          <a:spcPts val="0"/>
                        </a:spcAft>
                      </a:pPr>
                      <a:r>
                        <a:rPr lang="ar-SA" sz="1800" b="1" dirty="0">
                          <a:solidFill>
                            <a:schemeClr val="tx1"/>
                          </a:solidFill>
                          <a:effectLst/>
                          <a:latin typeface="Alexandria" pitchFamily="2" charset="-78"/>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50000"/>
                        </a:lnSpc>
                        <a:spcAft>
                          <a:spcPts val="0"/>
                        </a:spcAft>
                      </a:pPr>
                      <a:r>
                        <a:rPr lang="ar-SA" sz="1800" b="1" dirty="0">
                          <a:solidFill>
                            <a:schemeClr val="tx1"/>
                          </a:solidFill>
                          <a:effectLst/>
                          <a:latin typeface="Alexandria" pitchFamily="2" charset="-78"/>
                          <a:cs typeface="Alexandria" pitchFamily="2" charset="-78"/>
                        </a:rPr>
                        <a:t>الموضوع</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411053">
                <a:tc>
                  <a:txBody>
                    <a:bodyPr/>
                    <a:lstStyle/>
                    <a:p>
                      <a:pPr marL="0" lvl="0" indent="0" algn="ctr" rtl="1">
                        <a:lnSpc>
                          <a:spcPct val="150000"/>
                        </a:lnSpc>
                        <a:spcAft>
                          <a:spcPts val="0"/>
                        </a:spcAft>
                        <a:buFont typeface="Arial" panose="020B0604020202020204" pitchFamily="34" charset="0"/>
                        <a:buNone/>
                      </a:pPr>
                      <a:r>
                        <a:rPr lang="en-US" sz="1800" b="1" dirty="0">
                          <a:solidFill>
                            <a:schemeClr val="tx1"/>
                          </a:solidFill>
                          <a:effectLst/>
                          <a:latin typeface="Alexandria" pitchFamily="2" charset="-78"/>
                        </a:rPr>
                        <a:t>1</a:t>
                      </a:r>
                      <a:r>
                        <a:rPr lang="ar-JO" sz="1800" b="1" dirty="0">
                          <a:solidFill>
                            <a:schemeClr val="tx1"/>
                          </a:solidFill>
                          <a:effectLst/>
                          <a:latin typeface="Alexandria" pitchFamily="2" charset="-78"/>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50000"/>
                        </a:lnSpc>
                        <a:spcAft>
                          <a:spcPts val="0"/>
                        </a:spcAft>
                      </a:pPr>
                      <a:r>
                        <a:rPr lang="ar-JO" sz="1800" b="1">
                          <a:effectLst/>
                          <a:latin typeface="Alexandria" pitchFamily="2" charset="-78"/>
                          <a:cs typeface="Alexandria" pitchFamily="2" charset="-78"/>
                        </a:rPr>
                        <a:t>مفهوم الإبداع </a:t>
                      </a:r>
                      <a:r>
                        <a:rPr lang="ar-JO" sz="1800" b="1" dirty="0">
                          <a:effectLst/>
                          <a:latin typeface="Alexandria" pitchFamily="2" charset="-78"/>
                          <a:cs typeface="Alexandria" pitchFamily="2" charset="-78"/>
                        </a:rPr>
                        <a:t>والابتكار</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411053">
                <a:tc>
                  <a:txBody>
                    <a:bodyPr/>
                    <a:lstStyle/>
                    <a:p>
                      <a:pPr marL="0" lvl="0" indent="0" algn="ctr" rtl="1">
                        <a:lnSpc>
                          <a:spcPct val="150000"/>
                        </a:lnSpc>
                        <a:spcAft>
                          <a:spcPts val="800"/>
                        </a:spcAft>
                        <a:buFont typeface="Arial" panose="020B0604020202020204" pitchFamily="34" charset="0"/>
                        <a:buNone/>
                      </a:pPr>
                      <a:r>
                        <a:rPr lang="en-US" sz="1800" b="1" dirty="0">
                          <a:solidFill>
                            <a:schemeClr val="tx1"/>
                          </a:solidFill>
                          <a:effectLst/>
                          <a:latin typeface="Alexandria" pitchFamily="2" charset="-78"/>
                        </a:rPr>
                        <a:t>2</a:t>
                      </a:r>
                      <a:r>
                        <a:rPr lang="ar-JO" sz="1800" b="1" dirty="0">
                          <a:solidFill>
                            <a:schemeClr val="tx1"/>
                          </a:solidFill>
                          <a:effectLst/>
                          <a:latin typeface="Alexandria" pitchFamily="2" charset="-78"/>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JO" sz="1800" b="1">
                          <a:solidFill>
                            <a:schemeClr val="tx1"/>
                          </a:solidFill>
                          <a:effectLst/>
                          <a:latin typeface="Alexandria" pitchFamily="2" charset="-78"/>
                          <a:cs typeface="Alexandria" pitchFamily="2" charset="-78"/>
                        </a:rPr>
                        <a:t>نظريات الإبداع </a:t>
                      </a:r>
                      <a:r>
                        <a:rPr lang="ar-JO" sz="1800" b="1" dirty="0">
                          <a:solidFill>
                            <a:schemeClr val="tx1"/>
                          </a:solidFill>
                          <a:effectLst/>
                          <a:latin typeface="Alexandria" pitchFamily="2" charset="-78"/>
                          <a:cs typeface="Alexandria" pitchFamily="2" charset="-78"/>
                        </a:rPr>
                        <a:t>والابتكار </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411053">
                <a:tc>
                  <a:txBody>
                    <a:bodyPr/>
                    <a:lstStyle/>
                    <a:p>
                      <a:pPr marL="0" lvl="0" indent="0" algn="ctr" rtl="1">
                        <a:lnSpc>
                          <a:spcPct val="150000"/>
                        </a:lnSpc>
                        <a:spcAft>
                          <a:spcPts val="800"/>
                        </a:spcAft>
                        <a:buFont typeface="Arial" panose="020B0604020202020204" pitchFamily="34" charset="0"/>
                        <a:buNone/>
                      </a:pPr>
                      <a:r>
                        <a:rPr lang="en-US" sz="1800" b="1" dirty="0">
                          <a:solidFill>
                            <a:schemeClr val="tx1"/>
                          </a:solidFill>
                          <a:effectLst/>
                          <a:latin typeface="Alexandria" pitchFamily="2" charset="-78"/>
                        </a:rPr>
                        <a:t>3</a:t>
                      </a:r>
                      <a:r>
                        <a:rPr lang="ar-JO" sz="1800" b="1" dirty="0">
                          <a:solidFill>
                            <a:schemeClr val="tx1"/>
                          </a:solidFill>
                          <a:effectLst/>
                          <a:latin typeface="Alexandria" pitchFamily="2" charset="-78"/>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JO" sz="1800" b="1" dirty="0">
                          <a:solidFill>
                            <a:schemeClr val="tx1"/>
                          </a:solidFill>
                          <a:effectLst/>
                          <a:latin typeface="Alexandria" pitchFamily="2" charset="-78"/>
                          <a:cs typeface="Alexandria" pitchFamily="2" charset="-78"/>
                        </a:rPr>
                        <a:t>مهارات القائد المبدع والمبتكر</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411053">
                <a:tc>
                  <a:txBody>
                    <a:bodyPr/>
                    <a:lstStyle/>
                    <a:p>
                      <a:pPr marL="0" lvl="0" indent="0" algn="ctr" rtl="1">
                        <a:lnSpc>
                          <a:spcPct val="150000"/>
                        </a:lnSpc>
                        <a:spcAft>
                          <a:spcPts val="800"/>
                        </a:spcAft>
                        <a:buFont typeface="Arial" panose="020B0604020202020204" pitchFamily="34" charset="0"/>
                        <a:buNone/>
                      </a:pPr>
                      <a:r>
                        <a:rPr lang="en-US" sz="1800" b="1" dirty="0">
                          <a:solidFill>
                            <a:schemeClr val="tx1"/>
                          </a:solidFill>
                          <a:effectLst/>
                          <a:latin typeface="Alexandria" pitchFamily="2" charset="-78"/>
                        </a:rPr>
                        <a:t>4</a:t>
                      </a:r>
                      <a:r>
                        <a:rPr lang="ar-JO" sz="1800" b="1" dirty="0">
                          <a:solidFill>
                            <a:schemeClr val="tx1"/>
                          </a:solidFill>
                          <a:effectLst/>
                          <a:latin typeface="Alexandria" pitchFamily="2" charset="-78"/>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JO" sz="1800" b="1" dirty="0">
                          <a:solidFill>
                            <a:schemeClr val="tx1"/>
                          </a:solidFill>
                          <a:effectLst/>
                          <a:latin typeface="Alexandria" pitchFamily="2" charset="-78"/>
                          <a:cs typeface="Alexandria" pitchFamily="2" charset="-78"/>
                        </a:rPr>
                        <a:t>الإدراك </a:t>
                      </a:r>
                      <a:r>
                        <a:rPr lang="ar-JO" sz="1800" b="1">
                          <a:solidFill>
                            <a:schemeClr val="tx1"/>
                          </a:solidFill>
                          <a:effectLst/>
                          <a:latin typeface="Alexandria" pitchFamily="2" charset="-78"/>
                          <a:cs typeface="Alexandria" pitchFamily="2" charset="-78"/>
                        </a:rPr>
                        <a:t>والتفكير الإبداعي</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847413">
                <a:tc>
                  <a:txBody>
                    <a:bodyPr/>
                    <a:lstStyle/>
                    <a:p>
                      <a:pPr marL="0" lvl="0" indent="0" algn="ctr" rtl="1">
                        <a:lnSpc>
                          <a:spcPct val="150000"/>
                        </a:lnSpc>
                        <a:spcAft>
                          <a:spcPts val="800"/>
                        </a:spcAft>
                        <a:buFont typeface="Arial" panose="020B0604020202020204" pitchFamily="34" charset="0"/>
                        <a:buNone/>
                      </a:pPr>
                      <a:r>
                        <a:rPr lang="en-US" sz="1800" b="1" dirty="0">
                          <a:solidFill>
                            <a:schemeClr val="tx1"/>
                          </a:solidFill>
                          <a:effectLst/>
                          <a:latin typeface="Alexandria" pitchFamily="2" charset="-78"/>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50000"/>
                        </a:lnSpc>
                        <a:spcAft>
                          <a:spcPts val="0"/>
                        </a:spcAft>
                      </a:pPr>
                      <a:r>
                        <a:rPr lang="ar-JO" sz="1800" b="1" dirty="0">
                          <a:solidFill>
                            <a:schemeClr val="tx1"/>
                          </a:solidFill>
                          <a:effectLst/>
                          <a:latin typeface="Alexandria" pitchFamily="2" charset="-78"/>
                          <a:cs typeface="Alexandria" pitchFamily="2" charset="-78"/>
                        </a:rPr>
                        <a:t>(الريادة- </a:t>
                      </a:r>
                      <a:r>
                        <a:rPr lang="ar-JO" sz="1800" b="1">
                          <a:solidFill>
                            <a:schemeClr val="tx1"/>
                          </a:solidFill>
                          <a:effectLst/>
                          <a:latin typeface="Alexandria" pitchFamily="2" charset="-78"/>
                          <a:cs typeface="Alexandria" pitchFamily="2" charset="-78"/>
                        </a:rPr>
                        <a:t>ريادة الأعمال- </a:t>
                      </a:r>
                      <a:r>
                        <a:rPr lang="ar-JO" sz="1800" b="1" dirty="0">
                          <a:solidFill>
                            <a:schemeClr val="tx1"/>
                          </a:solidFill>
                          <a:effectLst/>
                          <a:latin typeface="Alexandria" pitchFamily="2" charset="-78"/>
                          <a:cs typeface="Alexandria" pitchFamily="2" charset="-78"/>
                        </a:rPr>
                        <a:t>الريادي-البيئة الريادية أو النظام البيئي الريادي) </a:t>
                      </a:r>
                    </a:p>
                  </a:txBody>
                  <a:tcPr marL="68580" marR="68580" marT="0" marB="0" anchor="ctr">
                    <a:solidFill>
                      <a:srgbClr val="00B0F0"/>
                    </a:solidFill>
                  </a:tcPr>
                </a:tc>
                <a:extLst>
                  <a:ext uri="{0D108BD9-81ED-4DB2-BD59-A6C34878D82A}">
                    <a16:rowId xmlns:a16="http://schemas.microsoft.com/office/drawing/2014/main" val="2773087247"/>
                  </a:ext>
                </a:extLst>
              </a:tr>
              <a:tr h="411053">
                <a:tc>
                  <a:txBody>
                    <a:bodyPr/>
                    <a:lstStyle/>
                    <a:p>
                      <a:pPr marL="0" lvl="0" indent="0" algn="ctr" rtl="1">
                        <a:lnSpc>
                          <a:spcPct val="150000"/>
                        </a:lnSpc>
                        <a:spcAft>
                          <a:spcPts val="800"/>
                        </a:spcAft>
                        <a:buFont typeface="Arial" panose="020B0604020202020204" pitchFamily="34" charset="0"/>
                        <a:buNone/>
                        <a:tabLst>
                          <a:tab pos="38735" algn="l"/>
                        </a:tabLst>
                      </a:pPr>
                      <a:r>
                        <a:rPr lang="en-US" sz="1800" b="1" dirty="0">
                          <a:solidFill>
                            <a:schemeClr val="tx1"/>
                          </a:solidFill>
                          <a:effectLst/>
                          <a:latin typeface="Alexandria" pitchFamily="2" charset="-78"/>
                        </a:rPr>
                        <a:t>6</a:t>
                      </a:r>
                      <a:r>
                        <a:rPr lang="ar-JO" sz="1800" b="1" dirty="0">
                          <a:solidFill>
                            <a:schemeClr val="tx1"/>
                          </a:solidFill>
                          <a:effectLst/>
                          <a:latin typeface="Alexandria" pitchFamily="2" charset="-78"/>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tabLst>
                          <a:tab pos="38735" algn="l"/>
                        </a:tabLst>
                      </a:pPr>
                      <a:r>
                        <a:rPr lang="ar-JO" sz="1800" b="1">
                          <a:solidFill>
                            <a:schemeClr val="tx1"/>
                          </a:solidFill>
                          <a:effectLst/>
                          <a:latin typeface="Alexandria" pitchFamily="2" charset="-78"/>
                          <a:cs typeface="Alexandria" pitchFamily="2" charset="-78"/>
                        </a:rPr>
                        <a:t>الإنتاجية الإبداعية </a:t>
                      </a:r>
                      <a:r>
                        <a:rPr lang="ar-JO" sz="1800" b="1" dirty="0">
                          <a:solidFill>
                            <a:schemeClr val="tx1"/>
                          </a:solidFill>
                          <a:effectLst/>
                          <a:latin typeface="Alexandria" pitchFamily="2" charset="-78"/>
                          <a:cs typeface="Alexandria" pitchFamily="2" charset="-78"/>
                        </a:rPr>
                        <a:t>وتحقيق الميزة التنافسية</a:t>
                      </a:r>
                      <a:endParaRPr lang="en-US" sz="18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411053">
                <a:tc>
                  <a:txBody>
                    <a:bodyPr/>
                    <a:lstStyle/>
                    <a:p>
                      <a:pPr marL="0" lvl="0" indent="0" algn="ctr" rtl="1">
                        <a:lnSpc>
                          <a:spcPct val="150000"/>
                        </a:lnSpc>
                        <a:spcAft>
                          <a:spcPts val="0"/>
                        </a:spcAft>
                        <a:buFont typeface="Arial" panose="020B0604020202020204" pitchFamily="34" charset="0"/>
                        <a:buNone/>
                        <a:tabLst>
                          <a:tab pos="38735" algn="l"/>
                        </a:tabLst>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rPr>
                        <a:t>7</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50000"/>
                        </a:lnSpc>
                        <a:spcAft>
                          <a:spcPts val="0"/>
                        </a:spcAft>
                        <a:tabLst>
                          <a:tab pos="38735" algn="l"/>
                        </a:tabLst>
                      </a:pPr>
                      <a:r>
                        <a:rPr lang="ar-JO" sz="1800" b="1" dirty="0">
                          <a:effectLst/>
                          <a:latin typeface="Alexandria" pitchFamily="2" charset="-78"/>
                          <a:cs typeface="Alexandria" pitchFamily="2" charset="-78"/>
                        </a:rPr>
                        <a:t>التفكير الناقد ومهاراته</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411053">
                <a:tc>
                  <a:txBody>
                    <a:bodyPr/>
                    <a:lstStyle/>
                    <a:p>
                      <a:pPr marL="0" lvl="0" indent="0" algn="ctr" rtl="1">
                        <a:lnSpc>
                          <a:spcPct val="150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rPr>
                        <a:t>8</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JO" sz="1800" b="1" dirty="0">
                          <a:effectLst/>
                          <a:latin typeface="Alexandria" pitchFamily="2" charset="-78"/>
                          <a:cs typeface="Alexandria" pitchFamily="2" charset="-78"/>
                        </a:rPr>
                        <a:t>التفكير المنطقي وخطواته</a:t>
                      </a:r>
                      <a:endParaRPr lang="en-US" sz="18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411053">
                <a:tc>
                  <a:txBody>
                    <a:bodyPr/>
                    <a:lstStyle/>
                    <a:p>
                      <a:pPr marL="0" lvl="0" indent="0" algn="ctr" rtl="1">
                        <a:lnSpc>
                          <a:spcPct val="150000"/>
                        </a:lnSpc>
                        <a:spcAft>
                          <a:spcPts val="800"/>
                        </a:spcAft>
                        <a:buFont typeface="Arial" panose="020B0604020202020204" pitchFamily="34" charset="0"/>
                        <a:buNone/>
                      </a:pPr>
                      <a:r>
                        <a:rPr lang="ar-SA"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rPr>
                        <a:t>9</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SA" sz="1800" b="1" dirty="0">
                          <a:effectLst/>
                          <a:latin typeface="Alexandria" pitchFamily="2" charset="-78"/>
                          <a:cs typeface="Alexandria" pitchFamily="2" charset="-78"/>
                        </a:rPr>
                        <a:t>أدوار القادة في </a:t>
                      </a:r>
                      <a:r>
                        <a:rPr lang="ar-SA" sz="1800" b="1">
                          <a:effectLst/>
                          <a:latin typeface="Alexandria" pitchFamily="2" charset="-78"/>
                          <a:cs typeface="Alexandria" pitchFamily="2" charset="-78"/>
                        </a:rPr>
                        <a:t>تعزيز الإبداع </a:t>
                      </a:r>
                      <a:r>
                        <a:rPr lang="ar-SA" sz="1800" b="1" dirty="0">
                          <a:effectLst/>
                          <a:latin typeface="Alexandria" pitchFamily="2" charset="-78"/>
                          <a:cs typeface="Alexandria" pitchFamily="2" charset="-78"/>
                        </a:rPr>
                        <a:t>والابتكار</a:t>
                      </a:r>
                      <a:endParaRPr lang="en-US" sz="18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411053">
                <a:tc>
                  <a:txBody>
                    <a:bodyPr/>
                    <a:lstStyle/>
                    <a:p>
                      <a:pPr marL="0" lvl="0" indent="0" algn="ctr" rtl="1">
                        <a:lnSpc>
                          <a:spcPct val="150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bg1"/>
                          </a:solidFill>
                          <a:effectLst/>
                          <a:latin typeface="Alexandria" pitchFamily="2" charset="-78"/>
                        </a:rPr>
                        <a:t>10</a:t>
                      </a:r>
                      <a:endParaRPr lang="en-US" sz="1800" b="1" dirty="0">
                        <a:solidFill>
                          <a:schemeClr val="bg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50000"/>
                        </a:lnSpc>
                        <a:spcAft>
                          <a:spcPts val="0"/>
                        </a:spcAft>
                      </a:pPr>
                      <a:r>
                        <a:rPr lang="ar-JO" sz="1800" b="1" dirty="0">
                          <a:solidFill>
                            <a:schemeClr val="bg1"/>
                          </a:solidFill>
                          <a:effectLst/>
                          <a:latin typeface="Alexandria" pitchFamily="2" charset="-78"/>
                          <a:cs typeface="Alexandria" pitchFamily="2" charset="-78"/>
                        </a:rPr>
                        <a:t>تنظيم </a:t>
                      </a:r>
                      <a:r>
                        <a:rPr lang="ar-JO" sz="1800" b="1">
                          <a:solidFill>
                            <a:schemeClr val="bg1"/>
                          </a:solidFill>
                          <a:effectLst/>
                          <a:latin typeface="Alexandria" pitchFamily="2" charset="-78"/>
                          <a:cs typeface="Alexandria" pitchFamily="2" charset="-78"/>
                        </a:rPr>
                        <a:t>وتنسيق الإبداع </a:t>
                      </a:r>
                      <a:r>
                        <a:rPr lang="ar-JO" sz="1800" b="1" dirty="0">
                          <a:solidFill>
                            <a:schemeClr val="bg1"/>
                          </a:solidFill>
                          <a:effectLst/>
                          <a:latin typeface="Alexandria" pitchFamily="2" charset="-78"/>
                          <a:cs typeface="Alexandria" pitchFamily="2" charset="-78"/>
                        </a:rPr>
                        <a:t>التكنولوجي</a:t>
                      </a:r>
                      <a:endParaRPr lang="en-US" sz="1800" b="1" dirty="0">
                        <a:solidFill>
                          <a:schemeClr val="bg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38520" y="1147322"/>
            <a:ext cx="8083252"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a:t>
            </a:r>
            <a:r>
              <a:rPr kumimoji="0" lang="ar-JO" b="1" i="0" u="none" strike="noStrike" kern="0" cap="none" spc="0" normalizeH="0" baseline="0" noProof="0">
                <a:ln>
                  <a:noFill/>
                </a:ln>
                <a:effectLst/>
                <a:uLnTx/>
                <a:uFillTx/>
                <a:latin typeface="Alexandria" pitchFamily="2" charset="-78"/>
                <a:ea typeface="Tajawal Medium"/>
                <a:cs typeface="Alexandria" pitchFamily="2" charset="-78"/>
                <a:sym typeface="Tajawal Medium"/>
              </a:rPr>
              <a:t>ريادة الأعمال </a:t>
            </a:r>
            <a:r>
              <a:rPr kumimoji="0" lang="ar-JO"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والابتكار </a:t>
            </a:r>
          </a:p>
        </p:txBody>
      </p:sp>
      <p:pic>
        <p:nvPicPr>
          <p:cNvPr id="9" name="Graphic 21">
            <a:extLst>
              <a:ext uri="{FF2B5EF4-FFF2-40B4-BE49-F238E27FC236}">
                <a16:creationId xmlns:a16="http://schemas.microsoft.com/office/drawing/2014/main" id="{5572B260-B85B-410B-98F4-9F0DDF80BD5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7"/>
            <a:ext cx="4128422" cy="4825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733425" y="1788178"/>
            <a:ext cx="10020300" cy="4944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888291" y="1906527"/>
            <a:ext cx="9789234" cy="4770537"/>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تعريف الإبداع </a:t>
            </a:r>
            <a:r>
              <a:rPr lang="ar-JO" sz="1600" dirty="0">
                <a:solidFill>
                  <a:prstClr val="black"/>
                </a:solidFill>
                <a:latin typeface="Alexandria" pitchFamily="2" charset="-78"/>
                <a:cs typeface="Alexandria" pitchFamily="2" charset="-78"/>
              </a:rPr>
              <a:t>التكنولوجي</a:t>
            </a:r>
          </a:p>
          <a:p>
            <a:pPr marL="285750" lvl="0" indent="-285750" algn="just" rtl="1">
              <a:lnSpc>
                <a:spcPct val="150000"/>
              </a:lnSpc>
              <a:buFont typeface="Arial" panose="020B0604020202020204" pitchFamily="34" charset="0"/>
              <a:buChar char="•"/>
              <a:defRPr/>
            </a:pPr>
            <a:r>
              <a:rPr lang="ar-JO" sz="1600" dirty="0">
                <a:solidFill>
                  <a:prstClr val="black"/>
                </a:solidFill>
                <a:latin typeface="Alexandria" pitchFamily="2" charset="-78"/>
                <a:cs typeface="Alexandria" pitchFamily="2" charset="-78"/>
              </a:rPr>
              <a:t>المميزات والخصائص الأساسية المتعلقة بالإبداع التكنولوجي</a:t>
            </a:r>
          </a:p>
          <a:p>
            <a:pPr marL="285750" lvl="0" indent="-285750" algn="just" rtl="1">
              <a:lnSpc>
                <a:spcPct val="150000"/>
              </a:lnSpc>
              <a:buFont typeface="Arial" panose="020B0604020202020204" pitchFamily="34" charset="0"/>
              <a:buChar char="•"/>
              <a:defRPr/>
            </a:pPr>
            <a:r>
              <a:rPr lang="ar-JO" sz="1600" dirty="0">
                <a:solidFill>
                  <a:srgbClr val="2C2F34"/>
                </a:solidFill>
                <a:latin typeface="Alexandria" pitchFamily="2" charset="-78"/>
                <a:cs typeface="Alexandria" pitchFamily="2" charset="-78"/>
              </a:rPr>
              <a:t>معايير </a:t>
            </a:r>
            <a:r>
              <a:rPr lang="ar-JO" sz="1600">
                <a:solidFill>
                  <a:srgbClr val="2C2F34"/>
                </a:solidFill>
                <a:latin typeface="Alexandria" pitchFamily="2" charset="-78"/>
                <a:cs typeface="Alexandria" pitchFamily="2" charset="-78"/>
              </a:rPr>
              <a:t>تصنيف الإبداع </a:t>
            </a:r>
            <a:r>
              <a:rPr lang="ar-JO" sz="1600" dirty="0">
                <a:solidFill>
                  <a:srgbClr val="2C2F34"/>
                </a:solidFill>
                <a:latin typeface="Alexandria" pitchFamily="2" charset="-78"/>
                <a:cs typeface="Alexandria" pitchFamily="2" charset="-78"/>
              </a:rPr>
              <a:t>التكنولوجي(حسب </a:t>
            </a:r>
            <a:r>
              <a:rPr lang="ar-JO" sz="1600">
                <a:solidFill>
                  <a:srgbClr val="2C2F34"/>
                </a:solidFill>
                <a:latin typeface="Alexandria" pitchFamily="2" charset="-78"/>
                <a:cs typeface="Alexandria" pitchFamily="2" charset="-78"/>
              </a:rPr>
              <a:t>طبيعة الإبداع </a:t>
            </a:r>
            <a:r>
              <a:rPr lang="ar-JO" sz="1600" dirty="0">
                <a:solidFill>
                  <a:srgbClr val="2C2F34"/>
                </a:solidFill>
                <a:latin typeface="Alexandria" pitchFamily="2" charset="-78"/>
                <a:cs typeface="Alexandria" pitchFamily="2" charset="-78"/>
              </a:rPr>
              <a:t>التكنولوجي- حسب </a:t>
            </a:r>
            <a:r>
              <a:rPr lang="ar-JO" sz="1600">
                <a:solidFill>
                  <a:srgbClr val="2C2F34"/>
                </a:solidFill>
                <a:latin typeface="Alexandria" pitchFamily="2" charset="-78"/>
                <a:cs typeface="Alexandria" pitchFamily="2" charset="-78"/>
              </a:rPr>
              <a:t>درجة الإبداع </a:t>
            </a:r>
            <a:r>
              <a:rPr lang="ar-JO" sz="1600" dirty="0">
                <a:solidFill>
                  <a:srgbClr val="2C2F34"/>
                </a:solidFill>
                <a:latin typeface="Alexandria" pitchFamily="2" charset="-78"/>
                <a:cs typeface="Alexandria" pitchFamily="2" charset="-78"/>
              </a:rPr>
              <a:t>التكنولوجي- حسب الأهداف المراد تحقيقها من طرف المؤسسة المبدعة) </a:t>
            </a:r>
          </a:p>
          <a:p>
            <a:pPr marL="285750" lvl="0" indent="-285750" algn="just" rtl="1">
              <a:lnSpc>
                <a:spcPct val="150000"/>
              </a:lnSpc>
              <a:buFont typeface="Arial" panose="020B0604020202020204" pitchFamily="34" charset="0"/>
              <a:buChar char="•"/>
              <a:defRPr/>
            </a:pPr>
            <a:r>
              <a:rPr lang="ar-JO" sz="1600">
                <a:solidFill>
                  <a:srgbClr val="2C2F34"/>
                </a:solidFill>
                <a:latin typeface="Alexandria" pitchFamily="2" charset="-78"/>
                <a:cs typeface="Alexandria" pitchFamily="2" charset="-78"/>
              </a:rPr>
              <a:t>أنواع الإبداع </a:t>
            </a:r>
            <a:r>
              <a:rPr lang="ar-JO" sz="1600" dirty="0">
                <a:solidFill>
                  <a:srgbClr val="2C2F34"/>
                </a:solidFill>
                <a:latin typeface="Alexandria" pitchFamily="2" charset="-78"/>
                <a:cs typeface="Alexandria" pitchFamily="2" charset="-78"/>
              </a:rPr>
              <a:t>التكنولوجي: إبداع العملية وإبداع المنتج </a:t>
            </a:r>
          </a:p>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نماذج الإبداع </a:t>
            </a:r>
            <a:r>
              <a:rPr lang="ar-JO" sz="1600" dirty="0">
                <a:solidFill>
                  <a:prstClr val="black"/>
                </a:solidFill>
                <a:latin typeface="Alexandria" pitchFamily="2" charset="-78"/>
                <a:cs typeface="Alexandria" pitchFamily="2" charset="-78"/>
              </a:rPr>
              <a:t>التكنولوجي(حسب نموذج </a:t>
            </a:r>
            <a:r>
              <a:rPr lang="ar-JO" sz="1600">
                <a:solidFill>
                  <a:prstClr val="black"/>
                </a:solidFill>
                <a:latin typeface="Alexandria" pitchFamily="2" charset="-78"/>
                <a:cs typeface="Alexandria" pitchFamily="2" charset="-78"/>
              </a:rPr>
              <a:t>تسيير الإبداع </a:t>
            </a:r>
            <a:r>
              <a:rPr lang="ar-JO" sz="1600" dirty="0">
                <a:solidFill>
                  <a:prstClr val="black"/>
                </a:solidFill>
                <a:latin typeface="Alexandria" pitchFamily="2" charset="-78"/>
                <a:cs typeface="Alexandria" pitchFamily="2" charset="-78"/>
              </a:rPr>
              <a:t>التكنولوجي- حسب نموذج استراتيجية المؤسسة) </a:t>
            </a:r>
          </a:p>
          <a:p>
            <a:pPr marL="285750" lvl="0" indent="-285750" algn="just" rtl="1">
              <a:lnSpc>
                <a:spcPct val="150000"/>
              </a:lnSpc>
              <a:buFont typeface="Arial" panose="020B0604020202020204" pitchFamily="34" charset="0"/>
              <a:buChar char="•"/>
              <a:defRPr/>
            </a:pPr>
            <a:r>
              <a:rPr lang="ar-JO" sz="1600" dirty="0">
                <a:solidFill>
                  <a:prstClr val="black"/>
                </a:solidFill>
                <a:latin typeface="Alexandria" pitchFamily="2" charset="-78"/>
                <a:cs typeface="Alexandria" pitchFamily="2" charset="-78"/>
              </a:rPr>
              <a:t>الاستراتيجيات والأساليب التي يمكن استخدامها لدعم </a:t>
            </a:r>
            <a:r>
              <a:rPr lang="ar-JO" sz="1600">
                <a:solidFill>
                  <a:prstClr val="black"/>
                </a:solidFill>
                <a:latin typeface="Alexandria" pitchFamily="2" charset="-78"/>
                <a:cs typeface="Alexandria" pitchFamily="2" charset="-78"/>
              </a:rPr>
              <a:t>القدرات الإبداعية </a:t>
            </a:r>
            <a:r>
              <a:rPr lang="ar-JO" sz="1600" dirty="0">
                <a:solidFill>
                  <a:prstClr val="black"/>
                </a:solidFill>
                <a:latin typeface="Alexandria" pitchFamily="2" charset="-78"/>
                <a:cs typeface="Alexandria" pitchFamily="2" charset="-78"/>
              </a:rPr>
              <a:t>للعاملين </a:t>
            </a:r>
          </a:p>
          <a:p>
            <a:pPr marL="285750" lvl="0" indent="-285750" algn="just" rtl="1">
              <a:lnSpc>
                <a:spcPct val="150000"/>
              </a:lnSpc>
              <a:buFont typeface="Arial" panose="020B0604020202020204" pitchFamily="34" charset="0"/>
              <a:buChar char="•"/>
              <a:defRPr/>
            </a:pPr>
            <a:r>
              <a:rPr lang="ar-JO" sz="1600" dirty="0">
                <a:solidFill>
                  <a:prstClr val="black"/>
                </a:solidFill>
                <a:latin typeface="Alexandria" pitchFamily="2" charset="-78"/>
                <a:cs typeface="Alexandria" pitchFamily="2" charset="-78"/>
              </a:rPr>
              <a:t>سياسات التحكم </a:t>
            </a:r>
            <a:r>
              <a:rPr lang="ar-JO" sz="1600">
                <a:solidFill>
                  <a:prstClr val="black"/>
                </a:solidFill>
                <a:latin typeface="Alexandria" pitchFamily="2" charset="-78"/>
                <a:cs typeface="Alexandria" pitchFamily="2" charset="-78"/>
              </a:rPr>
              <a:t>في الإبداع </a:t>
            </a:r>
            <a:r>
              <a:rPr lang="ar-JO" sz="1600" dirty="0">
                <a:solidFill>
                  <a:prstClr val="black"/>
                </a:solidFill>
                <a:latin typeface="Alexandria" pitchFamily="2" charset="-78"/>
                <a:cs typeface="Alexandria" pitchFamily="2" charset="-78"/>
              </a:rPr>
              <a:t>التكنولوجي لضمان الميزة التنافسية</a:t>
            </a:r>
          </a:p>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محددات الإبداع </a:t>
            </a:r>
            <a:r>
              <a:rPr lang="ar-JO" sz="1600" dirty="0">
                <a:solidFill>
                  <a:prstClr val="black"/>
                </a:solidFill>
                <a:latin typeface="Alexandria" pitchFamily="2" charset="-78"/>
                <a:cs typeface="Alexandria" pitchFamily="2" charset="-78"/>
              </a:rPr>
              <a:t>التكنولوجي( المحددات الداخلية - المحددات الخارجية)</a:t>
            </a:r>
          </a:p>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أهمية الإبداع </a:t>
            </a:r>
            <a:r>
              <a:rPr lang="ar-JO" sz="1600" dirty="0">
                <a:solidFill>
                  <a:prstClr val="black"/>
                </a:solidFill>
                <a:latin typeface="Alexandria" pitchFamily="2" charset="-78"/>
                <a:cs typeface="Alexandria" pitchFamily="2" charset="-78"/>
              </a:rPr>
              <a:t>التكنولوجي </a:t>
            </a:r>
          </a:p>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الإبداع </a:t>
            </a:r>
            <a:r>
              <a:rPr lang="ar-JO" sz="1600" dirty="0">
                <a:solidFill>
                  <a:prstClr val="black"/>
                </a:solidFill>
                <a:latin typeface="Alexandria" pitchFamily="2" charset="-78"/>
                <a:cs typeface="Alexandria" pitchFamily="2" charset="-78"/>
              </a:rPr>
              <a:t>التكنولوجي وتمييز المنتجات</a:t>
            </a:r>
          </a:p>
          <a:p>
            <a:pPr marL="285750" lvl="0" indent="-285750" algn="just" rtl="1">
              <a:lnSpc>
                <a:spcPct val="150000"/>
              </a:lnSpc>
              <a:buFont typeface="Arial" panose="020B0604020202020204" pitchFamily="34" charset="0"/>
              <a:buChar char="•"/>
              <a:defRPr/>
            </a:pPr>
            <a:r>
              <a:rPr lang="ar-JO" sz="1600">
                <a:solidFill>
                  <a:prstClr val="black"/>
                </a:solidFill>
                <a:latin typeface="Alexandria" pitchFamily="2" charset="-78"/>
                <a:cs typeface="Alexandria" pitchFamily="2" charset="-78"/>
              </a:rPr>
              <a:t>معيقات الإبداع </a:t>
            </a:r>
            <a:r>
              <a:rPr lang="ar-JO" sz="1600" dirty="0">
                <a:solidFill>
                  <a:prstClr val="black"/>
                </a:solidFill>
                <a:latin typeface="Alexandria" pitchFamily="2" charset="-78"/>
                <a:cs typeface="Alexandria" pitchFamily="2" charset="-78"/>
              </a:rPr>
              <a:t>التكنولوجي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6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5150538" y="1247188"/>
            <a:ext cx="751731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effectLst/>
                <a:uLnTx/>
                <a:uFillTx/>
                <a:latin typeface="Alexandria" pitchFamily="2" charset="-78"/>
                <a:ea typeface="+mn-ea"/>
                <a:cs typeface="Alexandria" pitchFamily="2" charset="-78"/>
                <a:sym typeface="Arial"/>
              </a:rPr>
              <a:t>في هذه المحاضرة سنتحدث عن:</a:t>
            </a:r>
          </a:p>
        </p:txBody>
      </p:sp>
      <p:sp>
        <p:nvSpPr>
          <p:cNvPr id="10" name="TextBox 9">
            <a:extLst>
              <a:ext uri="{FF2B5EF4-FFF2-40B4-BE49-F238E27FC236}">
                <a16:creationId xmlns:a16="http://schemas.microsoft.com/office/drawing/2014/main" id="{DA65AED0-F183-479A-9EF7-BEB81759366D}"/>
              </a:ext>
            </a:extLst>
          </p:cNvPr>
          <p:cNvSpPr txBox="1"/>
          <p:nvPr/>
        </p:nvSpPr>
        <p:spPr>
          <a:xfrm>
            <a:off x="2573709" y="334936"/>
            <a:ext cx="6335484" cy="421141"/>
          </a:xfrm>
          <a:prstGeom prst="rect">
            <a:avLst/>
          </a:prstGeom>
          <a:noFill/>
        </p:spPr>
        <p:txBody>
          <a:bodyPr wrap="square">
            <a:spAutoFit/>
          </a:bodyPr>
          <a:lstStyle/>
          <a:p>
            <a:pPr algn="ctr" rtl="1">
              <a:lnSpc>
                <a:spcPct val="115000"/>
              </a:lnSpc>
              <a:spcAft>
                <a:spcPts val="0"/>
              </a:spcAft>
              <a:tabLst>
                <a:tab pos="38735" algn="l"/>
              </a:tabLst>
            </a:pPr>
            <a:r>
              <a:rPr lang="ar-JO" sz="2000" b="1" dirty="0">
                <a:solidFill>
                  <a:srgbClr val="00B0F0"/>
                </a:solidFill>
                <a:effectLst/>
                <a:latin typeface="Alexandria" pitchFamily="2" charset="-78"/>
                <a:cs typeface="Alexandria" pitchFamily="2" charset="-78"/>
              </a:rPr>
              <a:t>تنظيم </a:t>
            </a:r>
            <a:r>
              <a:rPr lang="ar-JO" sz="2000" b="1">
                <a:solidFill>
                  <a:srgbClr val="00B0F0"/>
                </a:solidFill>
                <a:effectLst/>
                <a:latin typeface="Alexandria" pitchFamily="2" charset="-78"/>
                <a:cs typeface="Alexandria" pitchFamily="2" charset="-78"/>
              </a:rPr>
              <a:t>وتنسيق الإبداع </a:t>
            </a:r>
            <a:r>
              <a:rPr lang="ar-JO" sz="2000" b="1" dirty="0">
                <a:solidFill>
                  <a:srgbClr val="00B0F0"/>
                </a:solidFill>
                <a:effectLst/>
                <a:latin typeface="Alexandria" pitchFamily="2" charset="-78"/>
                <a:cs typeface="Alexandria" pitchFamily="2" charset="-78"/>
              </a:rPr>
              <a:t>التكنولوجي</a:t>
            </a:r>
          </a:p>
        </p:txBody>
      </p:sp>
      <p:pic>
        <p:nvPicPr>
          <p:cNvPr id="8" name="Graphic 21">
            <a:extLst>
              <a:ext uri="{FF2B5EF4-FFF2-40B4-BE49-F238E27FC236}">
                <a16:creationId xmlns:a16="http://schemas.microsoft.com/office/drawing/2014/main" id="{583DEB4F-C675-4AF7-B85D-BF75F6134A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95469"/>
            <a:ext cx="11756571"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343891" y="1303817"/>
            <a:ext cx="11504217" cy="535531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b="1" dirty="0">
              <a:solidFill>
                <a:prstClr val="black"/>
              </a:solidFill>
              <a:latin typeface="Alexandria" pitchFamily="2" charset="-78"/>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JO" b="1">
                <a:solidFill>
                  <a:prstClr val="black"/>
                </a:solidFill>
                <a:latin typeface="Alexandria" pitchFamily="2" charset="-78"/>
                <a:cs typeface="Alexandria" pitchFamily="2" charset="-78"/>
              </a:rPr>
              <a:t>         </a:t>
            </a:r>
            <a:r>
              <a:rPr lang="ar-JO">
                <a:latin typeface="Alexandria" pitchFamily="2" charset="-78"/>
                <a:cs typeface="Alexandria" pitchFamily="2" charset="-78"/>
              </a:rPr>
              <a:t>الإبداع </a:t>
            </a:r>
            <a:r>
              <a:rPr lang="ar-JO" dirty="0">
                <a:latin typeface="Alexandria" pitchFamily="2" charset="-78"/>
                <a:cs typeface="Alexandria" pitchFamily="2" charset="-78"/>
              </a:rPr>
              <a:t>التكنولوجي هو عنصر أساسي في تقدم المجتمعات وتحقيق التنمية المستدامة. من خلال فهم خصائصه وتطبيقها بشكل فعال، يمكننا تعزيز الابتكار وتحقيق نتائج إيجابية تعود بالنفع على الأفراد والمجتمعات.</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a:t>
            </a:r>
            <a:r>
              <a:rPr lang="ar-JO">
                <a:latin typeface="Alexandria" pitchFamily="2" charset="-78"/>
                <a:cs typeface="Alexandria" pitchFamily="2" charset="-78"/>
              </a:rPr>
              <a:t>يعتبر الإبداع </a:t>
            </a:r>
            <a:r>
              <a:rPr lang="ar-JO" dirty="0">
                <a:latin typeface="Alexandria" pitchFamily="2" charset="-78"/>
                <a:cs typeface="Alexandria" pitchFamily="2" charset="-78"/>
              </a:rPr>
              <a:t>التكنولوجي الرّكيزة الأساسية التي تعتمد عليها المؤسسات ا لمواجهة تحديات العصر، فجميع المؤسسات في الوقت الحالي معنية كثيرا بالإبداع التكنولوجي، خاصة مع التطورات المذهلة للاكتشافات العملية وانتشار المعرّفة، وكذلك اشتداد المنافسة التي تتميز بها المجتمعات، حيث أصبح من الضروري إنتاج سلع حديثة ومتطورة واستحداث طرق جديدة للتصنيع تلبّي حاجات ورغبات المستهلكين وتزيد من إنتاجية المؤسسة، من خلال الاهتمام بعمليات البحث والتطوير بشكل كبير، وهذا من أجل اكتساب ميزة تنافسية تضمن لها البقاء والاستمرار في مثل هذا المحيط الصعب.</a:t>
            </a:r>
            <a:endParaRPr lang="en-US"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يشهد محيط المؤسسات بمختلف أحجامها سواء الصغيرة منها أو المتوسطة أو الكبيرة، تغيرات حادة وسريعة في مختلف المجالات الاقتصادية والاجتماعية والسياسية، وخاصة في المجال التكنولوجي. ومن أجل البقاء والتّفوق في السوق، ومواكبة التغيرات المتسارعة في المحيط الذي تنشط فيه، يتوجب على المؤسسة الصناعية، الحصول على ميزة أو مزايا تنافسية، وذلك من خلال حصولها على مصادر، واتباع استراتيجيات تساهم في تحقيق تفوقها المطلوب من أجل تقديم منتجات تلبي حاجات المستهلكين الحالية والمستقبلية بالشكل المناسب، فإشباع حاجات المستهلكين أصبح من الأهداف الأساسية التي تسعى </a:t>
            </a:r>
            <a:r>
              <a:rPr lang="ar-JO">
                <a:latin typeface="Alexandria" pitchFamily="2" charset="-78"/>
                <a:cs typeface="Alexandria" pitchFamily="2" charset="-78"/>
              </a:rPr>
              <a:t>المؤسسات إلى </a:t>
            </a:r>
            <a:r>
              <a:rPr lang="ar-JO" dirty="0">
                <a:latin typeface="Alexandria" pitchFamily="2" charset="-78"/>
                <a:cs typeface="Alexandria" pitchFamily="2" charset="-78"/>
              </a:rPr>
              <a:t>تحقيقها للتوسّع في الحصة السوقية وتقوية المركز التنافسي لها في السوق. هذا وإن الأمر لا ينتهي بمجرد حصول المؤسسات الصغيرة والمتوسطة على ميزة تنافسية، وإنما يتوجب عليها أيضًا السعي دائمًا وبشكل </a:t>
            </a:r>
            <a:r>
              <a:rPr lang="ar-JO">
                <a:latin typeface="Alexandria" pitchFamily="2" charset="-78"/>
                <a:cs typeface="Alexandria" pitchFamily="2" charset="-78"/>
              </a:rPr>
              <a:t>مستمر إلى </a:t>
            </a:r>
            <a:r>
              <a:rPr lang="ar-JO" dirty="0">
                <a:latin typeface="Alexandria" pitchFamily="2" charset="-78"/>
                <a:cs typeface="Alexandria" pitchFamily="2" charset="-78"/>
              </a:rPr>
              <a:t>تنميتها والحفاظ عليها.  </a:t>
            </a: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2814221" y="328033"/>
            <a:ext cx="5304067"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cs typeface="Alexandria" pitchFamily="2" charset="-78"/>
              </a:rPr>
              <a:t>تنظيم </a:t>
            </a:r>
            <a:r>
              <a:rPr kumimoji="0" lang="ar-JO" sz="2400" b="1" i="0" u="none" strike="noStrike" kern="1200" cap="none" spc="0" normalizeH="0" baseline="0" noProof="0">
                <a:ln>
                  <a:noFill/>
                </a:ln>
                <a:effectLst/>
                <a:uLnTx/>
                <a:uFillTx/>
                <a:latin typeface="Alexandria" pitchFamily="2" charset="-78"/>
                <a:cs typeface="Alexandria" pitchFamily="2" charset="-78"/>
              </a:rPr>
              <a:t>وتنسيق الإبداع </a:t>
            </a:r>
            <a:r>
              <a:rPr kumimoji="0" lang="ar-JO" sz="2400"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9" name="Graphic 21">
            <a:extLst>
              <a:ext uri="{FF2B5EF4-FFF2-40B4-BE49-F238E27FC236}">
                <a16:creationId xmlns:a16="http://schemas.microsoft.com/office/drawing/2014/main" id="{42E4C3E9-81F4-4CB8-BD04-0D821987299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7960230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60793"/>
            <a:ext cx="12176247" cy="5630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152400" y="1366565"/>
            <a:ext cx="11777546" cy="48013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b="1">
                <a:latin typeface="Alexandria" pitchFamily="2" charset="-78"/>
                <a:cs typeface="Alexandria" pitchFamily="2" charset="-78"/>
              </a:rPr>
              <a:t>تعريف الإبداع </a:t>
            </a:r>
            <a:r>
              <a:rPr lang="ar-JO" b="1" dirty="0">
                <a:latin typeface="Alexandria" pitchFamily="2" charset="-78"/>
                <a:cs typeface="Alexandria" pitchFamily="2" charset="-78"/>
              </a:rPr>
              <a:t>التكنولوجي: </a:t>
            </a:r>
            <a:r>
              <a:rPr lang="ar-JO">
                <a:latin typeface="Alexandria" pitchFamily="2" charset="-78"/>
                <a:cs typeface="Alexandria" pitchFamily="2" charset="-78"/>
              </a:rPr>
              <a:t>عرّف الإبداع </a:t>
            </a:r>
            <a:r>
              <a:rPr lang="ar-JO" dirty="0">
                <a:latin typeface="Alexandria" pitchFamily="2" charset="-78"/>
                <a:cs typeface="Alexandria" pitchFamily="2" charset="-78"/>
              </a:rPr>
              <a:t>التكنولوجي على أنه كل جديد على الإطلاق، أو كل تحسين صغيرًا كان أم كبيرًا في المنتجات وأساليب الإنتاج، والذي يحصل نتيجة القيام بمجهودات فردية أو جماعية، بحيث يثبت نجاحه من الجانب الفني والتكنولوجي (تحسين الأداء)، وكذلك يثبت نجاحه من الجانب الاقتصادي (تحسين الإنتاجية وتقليل التكاليف).</a:t>
            </a:r>
            <a:endParaRPr lang="en-US"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a:latin typeface="Alexandria" pitchFamily="2" charset="-78"/>
                <a:cs typeface="Alexandria" pitchFamily="2" charset="-78"/>
              </a:rPr>
              <a:t>وعرّف الإبداع </a:t>
            </a:r>
            <a:r>
              <a:rPr lang="ar-JO" dirty="0">
                <a:latin typeface="Alexandria" pitchFamily="2" charset="-78"/>
                <a:cs typeface="Alexandria" pitchFamily="2" charset="-78"/>
              </a:rPr>
              <a:t>التكنولوجي كذلك بأنه : "تلك العملية التي تتعلق بالمستجدات الإيجابية والتي تخص المنتجات بمختلف أنواعها (سلع، وتجهيزات، وآلات، ومواد أولية، وأساليب الإنتاج". </a:t>
            </a:r>
            <a:endParaRPr lang="en-US"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GB"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كما </a:t>
            </a:r>
            <a:r>
              <a:rPr lang="ar-JO">
                <a:latin typeface="Alexandria" pitchFamily="2" charset="-78"/>
                <a:cs typeface="Alexandria" pitchFamily="2" charset="-78"/>
              </a:rPr>
              <a:t>عرّف الإبداع </a:t>
            </a:r>
            <a:r>
              <a:rPr lang="ar-JO" dirty="0">
                <a:latin typeface="Alexandria" pitchFamily="2" charset="-78"/>
                <a:cs typeface="Alexandria" pitchFamily="2" charset="-78"/>
              </a:rPr>
              <a:t>التكنولوجي بأنه: "مجموعة من الخطوات العملية والتقنية والتنظيمية والمالية والتجارية بما فيها الاستثمارات في المعرّفة الجديدة والتي تكون معدة </a:t>
            </a:r>
            <a:r>
              <a:rPr lang="ar-JO">
                <a:latin typeface="Alexandria" pitchFamily="2" charset="-78"/>
                <a:cs typeface="Alexandria" pitchFamily="2" charset="-78"/>
              </a:rPr>
              <a:t>لتقود إلى </a:t>
            </a:r>
            <a:r>
              <a:rPr lang="ar-JO" dirty="0">
                <a:latin typeface="Alexandria" pitchFamily="2" charset="-78"/>
                <a:cs typeface="Alexandria" pitchFamily="2" charset="-78"/>
              </a:rPr>
              <a:t>تنفيذ العمليات والمنتجات الجديدة والمحسنة من الناحية التقنية“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وأيضا عرّف على أنه: "إيجاد تطوير جديد أو تطوير على مادة أو عملية إنتاجية أو خدمية للحصول على عائد اقتصادي، أي هو كل ما تم استحداثه من منتجات أو طرق أو أساليب انتاجية، تكون ذات منفعة لما أنتجت من أجله، مما </a:t>
            </a:r>
            <a:r>
              <a:rPr lang="ar-JO">
                <a:latin typeface="Alexandria" pitchFamily="2" charset="-78"/>
                <a:cs typeface="Alexandria" pitchFamily="2" charset="-78"/>
              </a:rPr>
              <a:t>يحقق الإبداع".</a:t>
            </a: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مما سبق يمكن </a:t>
            </a:r>
            <a:r>
              <a:rPr lang="ar-JO">
                <a:latin typeface="Alexandria" pitchFamily="2" charset="-78"/>
                <a:cs typeface="Alexandria" pitchFamily="2" charset="-78"/>
              </a:rPr>
              <a:t>تعريف الإبداع </a:t>
            </a:r>
            <a:r>
              <a:rPr lang="ar-JO" dirty="0">
                <a:latin typeface="Alexandria" pitchFamily="2" charset="-78"/>
                <a:cs typeface="Alexandria" pitchFamily="2" charset="-78"/>
              </a:rPr>
              <a:t>التكنولوجي بأنه "الخطوات العملية والتقنية والتي </a:t>
            </a:r>
            <a:r>
              <a:rPr lang="ar-JO">
                <a:latin typeface="Alexandria" pitchFamily="2" charset="-78"/>
                <a:cs typeface="Alexandria" pitchFamily="2" charset="-78"/>
              </a:rPr>
              <a:t>تدفع إلى </a:t>
            </a:r>
            <a:r>
              <a:rPr lang="ar-JO" dirty="0">
                <a:latin typeface="Alexandria" pitchFamily="2" charset="-78"/>
                <a:cs typeface="Alexandria" pitchFamily="2" charset="-78"/>
              </a:rPr>
              <a:t>تبني إدخال أو تحسين لمنتجات المؤسسة بما يضمن لها  السبق في طرح المنتج الجديد في الصناعة." </a:t>
            </a: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a:ln>
                  <a:noFill/>
                </a:ln>
                <a:effectLst/>
                <a:uLnTx/>
                <a:uFillTx/>
                <a:latin typeface="Alexandria" pitchFamily="2" charset="-78"/>
                <a:cs typeface="Alexandria" pitchFamily="2" charset="-78"/>
              </a:rPr>
              <a:t>تعريف الإبداع </a:t>
            </a:r>
            <a:r>
              <a:rPr kumimoji="0" lang="ar-JO" sz="2400"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9" name="Graphic 21">
            <a:extLst>
              <a:ext uri="{FF2B5EF4-FFF2-40B4-BE49-F238E27FC236}">
                <a16:creationId xmlns:a16="http://schemas.microsoft.com/office/drawing/2014/main" id="{10D505E1-D1D2-4707-97BA-C19128FAB98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472424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434" y="697366"/>
            <a:ext cx="12092566" cy="6160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86298" y="96317"/>
            <a:ext cx="942476" cy="60104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17762" y="19685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3898900" y="2675506"/>
            <a:ext cx="8293100" cy="4278094"/>
          </a:xfrm>
          <a:prstGeom prst="rect">
            <a:avLst/>
          </a:prstGeom>
          <a:noFill/>
        </p:spPr>
        <p:txBody>
          <a:bodyPr wrap="square">
            <a:spAutoFit/>
          </a:bodyPr>
          <a:lstStyle/>
          <a:p>
            <a:pPr algn="just" rtl="1"/>
            <a:r>
              <a:rPr lang="ar-JO" sz="1600" b="1" dirty="0">
                <a:latin typeface="Alexandria" pitchFamily="2" charset="-78"/>
                <a:cs typeface="Alexandria" pitchFamily="2" charset="-78"/>
              </a:rPr>
              <a:t>1. الابتكار </a:t>
            </a:r>
            <a:r>
              <a:rPr lang="ar-JO" sz="1600" b="1">
                <a:latin typeface="Alexandria" pitchFamily="2" charset="-78"/>
                <a:cs typeface="Alexandria" pitchFamily="2" charset="-78"/>
              </a:rPr>
              <a:t>المستمر </a:t>
            </a:r>
            <a:r>
              <a:rPr lang="ar-JO" sz="1600">
                <a:latin typeface="Alexandria" pitchFamily="2" charset="-78"/>
                <a:cs typeface="Alexandria" pitchFamily="2" charset="-78"/>
              </a:rPr>
              <a:t>الإبداع </a:t>
            </a:r>
            <a:r>
              <a:rPr lang="ar-JO" sz="1600" dirty="0">
                <a:latin typeface="Alexandria" pitchFamily="2" charset="-78"/>
                <a:cs typeface="Alexandria" pitchFamily="2" charset="-78"/>
              </a:rPr>
              <a:t>التكنولوجي يعتمد على الابتكار المستمر، حيث يسعى </a:t>
            </a:r>
            <a:r>
              <a:rPr lang="ar-JO" sz="1600">
                <a:latin typeface="Alexandria" pitchFamily="2" charset="-78"/>
                <a:cs typeface="Alexandria" pitchFamily="2" charset="-78"/>
              </a:rPr>
              <a:t>المبدعون إلى </a:t>
            </a:r>
            <a:r>
              <a:rPr lang="ar-JO" sz="1600" dirty="0">
                <a:latin typeface="Alexandria" pitchFamily="2" charset="-78"/>
                <a:cs typeface="Alexandria" pitchFamily="2" charset="-78"/>
              </a:rPr>
              <a:t>تحسين الأفكار الحالية وتطوير حلول جديدة تلبي احتياجات المستخدمين. </a:t>
            </a:r>
          </a:p>
          <a:p>
            <a:pPr algn="just" rtl="1"/>
            <a:r>
              <a:rPr lang="ar-JO" sz="1600" b="1" dirty="0">
                <a:latin typeface="Alexandria" pitchFamily="2" charset="-78"/>
                <a:cs typeface="Alexandria" pitchFamily="2" charset="-78"/>
              </a:rPr>
              <a:t>2. التفاعل بين التخصصات </a:t>
            </a:r>
            <a:r>
              <a:rPr lang="ar-JO" sz="1600">
                <a:latin typeface="Alexandria" pitchFamily="2" charset="-78"/>
                <a:cs typeface="Alexandria" pitchFamily="2" charset="-78"/>
              </a:rPr>
              <a:t>يتميز الإبداع </a:t>
            </a:r>
            <a:r>
              <a:rPr lang="ar-JO" sz="1600" dirty="0">
                <a:latin typeface="Alexandria" pitchFamily="2" charset="-78"/>
                <a:cs typeface="Alexandria" pitchFamily="2" charset="-78"/>
              </a:rPr>
              <a:t>التكنولوجي بالتفاعل بين مجالات متعددة، مثل الهندسة، والعلوم، والفنون، والاقتصاد. هذا التفاعل يساهم في خلق أفكار جديدة تجمع بين مختلف التخصصات وتفتح آفاقًا جديدة للتطوير.</a:t>
            </a:r>
          </a:p>
          <a:p>
            <a:pPr algn="just" rtl="1"/>
            <a:r>
              <a:rPr lang="ar-JO" sz="1600" b="1" dirty="0">
                <a:latin typeface="Alexandria" pitchFamily="2" charset="-78"/>
                <a:cs typeface="Alexandria" pitchFamily="2" charset="-78"/>
              </a:rPr>
              <a:t>3. القدرة على </a:t>
            </a:r>
            <a:r>
              <a:rPr lang="ar-JO" sz="1600" b="1">
                <a:latin typeface="Alexandria" pitchFamily="2" charset="-78"/>
                <a:cs typeface="Alexandria" pitchFamily="2" charset="-78"/>
              </a:rPr>
              <a:t>التكيف </a:t>
            </a:r>
            <a:r>
              <a:rPr lang="ar-JO" sz="1600">
                <a:latin typeface="Alexandria" pitchFamily="2" charset="-78"/>
                <a:cs typeface="Alexandria" pitchFamily="2" charset="-78"/>
              </a:rPr>
              <a:t>الإبداع </a:t>
            </a:r>
            <a:r>
              <a:rPr lang="ar-JO" sz="1600" dirty="0">
                <a:latin typeface="Alexandria" pitchFamily="2" charset="-78"/>
                <a:cs typeface="Alexandria" pitchFamily="2" charset="-78"/>
              </a:rPr>
              <a:t>التكنولوجي يتطلب القدرة على التكيف مع التغيرات السريعة في السوق والتكنولوجيا. </a:t>
            </a:r>
          </a:p>
          <a:p>
            <a:pPr algn="just" rtl="1"/>
            <a:r>
              <a:rPr lang="ar-JO" sz="1600" b="1" dirty="0">
                <a:latin typeface="Alexandria" pitchFamily="2" charset="-78"/>
                <a:cs typeface="Alexandria" pitchFamily="2" charset="-78"/>
              </a:rPr>
              <a:t>4. التركيز على الحلول </a:t>
            </a:r>
            <a:r>
              <a:rPr lang="ar-JO" sz="1600" b="1">
                <a:latin typeface="Alexandria" pitchFamily="2" charset="-78"/>
                <a:cs typeface="Alexandria" pitchFamily="2" charset="-78"/>
              </a:rPr>
              <a:t>العملية </a:t>
            </a:r>
            <a:r>
              <a:rPr lang="ar-JO" sz="1600">
                <a:latin typeface="Alexandria" pitchFamily="2" charset="-78"/>
                <a:cs typeface="Alexandria" pitchFamily="2" charset="-78"/>
              </a:rPr>
              <a:t>الإبداع </a:t>
            </a:r>
            <a:r>
              <a:rPr lang="ar-JO" sz="1600" dirty="0">
                <a:latin typeface="Alexandria" pitchFamily="2" charset="-78"/>
                <a:cs typeface="Alexandria" pitchFamily="2" charset="-78"/>
              </a:rPr>
              <a:t>التكنولوجي يركز على تقديم حلول عملية للمشكلات التي تواجه الأفراد والمجتمعات. هذه الحلول يجب أن تكون قابلة للتطبيق وفعالة في تحقيق النتائج المرجوة.</a:t>
            </a:r>
          </a:p>
          <a:p>
            <a:pPr algn="just" rtl="1"/>
            <a:r>
              <a:rPr lang="ar-JO" sz="1600" b="1" dirty="0">
                <a:latin typeface="Alexandria" pitchFamily="2" charset="-78"/>
                <a:cs typeface="Alexandria" pitchFamily="2" charset="-78"/>
              </a:rPr>
              <a:t>5. استخدام التكنولوجيا </a:t>
            </a:r>
            <a:r>
              <a:rPr lang="ar-JO" sz="1600" b="1">
                <a:latin typeface="Alexandria" pitchFamily="2" charset="-78"/>
                <a:cs typeface="Alexandria" pitchFamily="2" charset="-78"/>
              </a:rPr>
              <a:t>الحديثة </a:t>
            </a:r>
            <a:r>
              <a:rPr lang="ar-JO" sz="1600">
                <a:latin typeface="Alexandria" pitchFamily="2" charset="-78"/>
                <a:cs typeface="Alexandria" pitchFamily="2" charset="-78"/>
              </a:rPr>
              <a:t>الإبداع </a:t>
            </a:r>
            <a:r>
              <a:rPr lang="ar-JO" sz="1600" dirty="0">
                <a:latin typeface="Alexandria" pitchFamily="2" charset="-78"/>
                <a:cs typeface="Alexandria" pitchFamily="2" charset="-78"/>
              </a:rPr>
              <a:t>التكنولوجي يعتمد بشكل كبير على استخدام التكنولوجيا الحديثة، مثل الذكاء الاصطناعي، وإنترنت الأشياء. لتوفير أدوات جديدة للمبدعين.</a:t>
            </a:r>
          </a:p>
          <a:p>
            <a:pPr algn="just" rtl="1"/>
            <a:r>
              <a:rPr lang="ar-JO" sz="1600" b="1" dirty="0">
                <a:latin typeface="Alexandria" pitchFamily="2" charset="-78"/>
                <a:cs typeface="Alexandria" pitchFamily="2" charset="-78"/>
              </a:rPr>
              <a:t>6. التأثير </a:t>
            </a:r>
            <a:r>
              <a:rPr lang="ar-JO" sz="1600" b="1">
                <a:latin typeface="Alexandria" pitchFamily="2" charset="-78"/>
                <a:cs typeface="Alexandria" pitchFamily="2" charset="-78"/>
              </a:rPr>
              <a:t>الاجتماعي </a:t>
            </a:r>
            <a:r>
              <a:rPr lang="ar-JO" sz="1600">
                <a:latin typeface="Alexandria" pitchFamily="2" charset="-78"/>
                <a:cs typeface="Alexandria" pitchFamily="2" charset="-78"/>
              </a:rPr>
              <a:t>الإبداع </a:t>
            </a:r>
            <a:r>
              <a:rPr lang="ar-JO" sz="1600" dirty="0">
                <a:latin typeface="Alexandria" pitchFamily="2" charset="-78"/>
                <a:cs typeface="Alexandria" pitchFamily="2" charset="-78"/>
              </a:rPr>
              <a:t>التكنولوجي يسهم في تحسين جودة الحياة، وزيادة الكفاءة، وتوفير فرص عمل جديدة. </a:t>
            </a:r>
          </a:p>
          <a:p>
            <a:pPr algn="just" rtl="1"/>
            <a:r>
              <a:rPr lang="ar-JO" sz="1600" b="1" dirty="0">
                <a:latin typeface="Alexandria" pitchFamily="2" charset="-78"/>
                <a:cs typeface="Alexandria" pitchFamily="2" charset="-78"/>
              </a:rPr>
              <a:t>7. الاستدامة </a:t>
            </a:r>
            <a:r>
              <a:rPr lang="ar-JO" sz="1600" dirty="0">
                <a:latin typeface="Alexandria" pitchFamily="2" charset="-78"/>
                <a:cs typeface="Alexandria" pitchFamily="2" charset="-78"/>
              </a:rPr>
              <a:t>من خلال تطوير حلول تحافظ على البيئة وتقلل من استهلاك الموارد. هذا الجانب أصبح جزءًا أساسيًا </a:t>
            </a:r>
            <a:r>
              <a:rPr lang="ar-JO" sz="1600">
                <a:latin typeface="Alexandria" pitchFamily="2" charset="-78"/>
                <a:cs typeface="Alexandria" pitchFamily="2" charset="-78"/>
              </a:rPr>
              <a:t>من الإبداع </a:t>
            </a:r>
            <a:r>
              <a:rPr lang="ar-JO" sz="1600" dirty="0">
                <a:latin typeface="Alexandria" pitchFamily="2" charset="-78"/>
                <a:cs typeface="Alexandria" pitchFamily="2" charset="-78"/>
              </a:rPr>
              <a:t>التكنولوجي في العصر الحديث.</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57639" y="212176"/>
            <a:ext cx="397615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a:ln>
                  <a:noFill/>
                </a:ln>
                <a:effectLst/>
                <a:uLnTx/>
                <a:uFillTx/>
                <a:latin typeface="Alexandria" pitchFamily="2" charset="-78"/>
                <a:cs typeface="Alexandria" pitchFamily="2" charset="-78"/>
              </a:rPr>
              <a:t>خصائص الإبداع </a:t>
            </a:r>
            <a:r>
              <a:rPr kumimoji="0" lang="ar-JO"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1026" name="Picture 2">
            <a:extLst>
              <a:ext uri="{FF2B5EF4-FFF2-40B4-BE49-F238E27FC236}">
                <a16:creationId xmlns:a16="http://schemas.microsoft.com/office/drawing/2014/main" id="{9B37BB77-FC29-445C-9E85-F3354F4004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8" y="2420222"/>
            <a:ext cx="3814762" cy="443777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69BEB71-687F-44FB-88C7-4ECAC5173015}"/>
              </a:ext>
            </a:extLst>
          </p:cNvPr>
          <p:cNvSpPr txBox="1"/>
          <p:nvPr/>
        </p:nvSpPr>
        <p:spPr>
          <a:xfrm>
            <a:off x="109538" y="887307"/>
            <a:ext cx="11993132"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الإبداع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هو إحداث تجديد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وتغيير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الأفضل، ويمكن أن يتحقق سواء بمجهود فردي وذلك من خلال المبادرات الشخصية الفعالة، كما يمكن أن يحصل نتيجة جهد وعمل جماعي،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إن الإبداع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موجّه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الاقتصاد في عوامل الإنتاج،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ويهدف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التحكم والتقليل من تكاليف الإنتاج، ويعمل على رفع وتحسين الأداء للأساليب الإنتاجية وذلك من الناحيتين التقنية والاقتصادية، وهذا ما يضمن تعزيز القدرة التنافسية للمؤسسة.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إن الإبداع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هو حصيلة تطبيق معارف تقنية أو تكنولوجية مؤكدة، ومعنى هذا أن كل جديد يقوم على معلومات غير دقيقة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ويؤدي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نتائج غير فعالة لا يمكن اعتبارها إبداعا تكنولوجيا. وأخيرا </a:t>
            </a:r>
            <a:r>
              <a:rPr kumimoji="0" lang="ar-JO" sz="16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يتسم الإبداع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بعدة خصائص تميزه عن غيره من </a:t>
            </a:r>
            <a:r>
              <a:rPr kumimoji="0" lang="ar-JO" sz="16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أنواع الإبداع،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منها:</a:t>
            </a:r>
          </a:p>
        </p:txBody>
      </p:sp>
      <p:pic>
        <p:nvPicPr>
          <p:cNvPr id="12" name="Graphic 21">
            <a:extLst>
              <a:ext uri="{FF2B5EF4-FFF2-40B4-BE49-F238E27FC236}">
                <a16:creationId xmlns:a16="http://schemas.microsoft.com/office/drawing/2014/main" id="{A66072A4-3D6A-4625-AFEA-31D4716E09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09"/>
            <a:ext cx="2305141" cy="802776"/>
          </a:xfrm>
          <a:prstGeom prst="rect">
            <a:avLst/>
          </a:prstGeom>
        </p:spPr>
      </p:pic>
    </p:spTree>
    <p:extLst>
      <p:ext uri="{BB962C8B-B14F-4D97-AF65-F5344CB8AC3E}">
        <p14:creationId xmlns:p14="http://schemas.microsoft.com/office/powerpoint/2010/main" val="36244559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5250" y="1160794"/>
            <a:ext cx="11913247"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36167" y="1221462"/>
            <a:ext cx="7035326" cy="53085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هناك عدة معايير يصنف من </a:t>
            </a:r>
            <a:r>
              <a:rPr kumimoji="0" lang="ar-JO"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خلالها الإبداع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وفي كل معيار يأخذ عدة أنواع ، </a:t>
            </a:r>
            <a:r>
              <a:rPr lang="ar-JO" dirty="0">
                <a:solidFill>
                  <a:prstClr val="black"/>
                </a:solidFill>
                <a:latin typeface="Alexandria" pitchFamily="2" charset="-78"/>
                <a:cs typeface="Alexandria" pitchFamily="2" charset="-78"/>
              </a:rPr>
              <a:t>وفقا</a:t>
            </a: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ar-JO"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لطبيعة الإبداع </a:t>
            </a: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التكنولوجي: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يوجد نوعين </a:t>
            </a:r>
            <a:r>
              <a:rPr kumimoji="0" lang="ar-JO"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من الإبداع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هما: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a:t>
            </a:r>
            <a:r>
              <a:rPr kumimoji="0" lang="ar-JO"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الإبداع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للمنتج نفسه: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ويقصد به "إحداث تغيير في مواصفات المنتج أو خصائصه بحيث تلبي بعض الرغبات وتشبع بعض الحاجيات بطريقة أحسن".</a:t>
            </a: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a:t>
            </a:r>
            <a:r>
              <a:rPr kumimoji="0" lang="ar-JO"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الإبداع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طرق أو أساليب الإنتاج: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إجراء تغيير جديد في طرق الإنتاج بحيث يؤدي هذا </a:t>
            </a:r>
            <a:r>
              <a:rPr kumimoji="0" lang="ar-JO"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التغيير إلى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تحسين وتبسيط عملية الإنتاج كما </a:t>
            </a:r>
            <a:r>
              <a:rPr kumimoji="0" lang="ar-JO"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يؤدي إلى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تخفيض في تكاليف الإنتاج، إذن فهو </a:t>
            </a:r>
            <a:r>
              <a:rPr kumimoji="0" lang="ar-JO"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يؤدي إلى </a:t>
            </a:r>
            <a:r>
              <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"تحسين أداء الأسلوب الفني للإنتاج من ناحيتين التقنية والاقتصادية في آن واحد مما ينجم عنه نتائج إيجابية في المردودية وكمية وسرعة وجودة المخرجات، وكذلك انخفاض التكلفة بالنسبة للمنتجات". </a:t>
            </a:r>
            <a:r>
              <a:rPr kumimoji="0" lang="ar-JO"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a:t>
            </a:r>
            <a:endPar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3133725" y="328033"/>
            <a:ext cx="498456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effectLst/>
                <a:uLnTx/>
                <a:uFillTx/>
                <a:latin typeface="Alexandria" pitchFamily="2" charset="-78"/>
                <a:cs typeface="Alexandria" pitchFamily="2" charset="-78"/>
              </a:rPr>
              <a:t>معايير </a:t>
            </a:r>
            <a:r>
              <a:rPr kumimoji="0" lang="ar-JO" sz="2000" b="1" i="0" u="none" strike="noStrike" kern="1200" cap="none" spc="0" normalizeH="0" baseline="0" noProof="0">
                <a:ln>
                  <a:noFill/>
                </a:ln>
                <a:effectLst/>
                <a:uLnTx/>
                <a:uFillTx/>
                <a:latin typeface="Alexandria" pitchFamily="2" charset="-78"/>
                <a:cs typeface="Alexandria" pitchFamily="2" charset="-78"/>
              </a:rPr>
              <a:t>تصنيف الإبداع </a:t>
            </a:r>
            <a:r>
              <a:rPr kumimoji="0" lang="ar-JO" sz="2000"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1026" name="Picture 2">
            <a:extLst>
              <a:ext uri="{FF2B5EF4-FFF2-40B4-BE49-F238E27FC236}">
                <a16:creationId xmlns:a16="http://schemas.microsoft.com/office/drawing/2014/main" id="{FC968002-41C8-4850-AE25-681C60B1C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46" y="1428120"/>
            <a:ext cx="4429125" cy="4858380"/>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C89E6379-0FCE-4CA6-9F64-2A92F3405D7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5299562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3350" y="1160793"/>
            <a:ext cx="12042897" cy="56961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5662559" y="1651720"/>
            <a:ext cx="6325532" cy="507831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b="1"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b="1">
                <a:latin typeface="Alexandria" pitchFamily="2" charset="-78"/>
                <a:cs typeface="Alexandria" pitchFamily="2" charset="-78"/>
              </a:rPr>
              <a:t>الإبداع </a:t>
            </a:r>
            <a:r>
              <a:rPr lang="ar-JO" b="1" dirty="0">
                <a:latin typeface="Alexandria" pitchFamily="2" charset="-78"/>
                <a:cs typeface="Alexandria" pitchFamily="2" charset="-78"/>
              </a:rPr>
              <a:t>التكنولوجي الطفيف (الصغير): </a:t>
            </a:r>
            <a:r>
              <a:rPr lang="ar-JO" dirty="0">
                <a:latin typeface="Alexandria" pitchFamily="2" charset="-78"/>
                <a:cs typeface="Alexandria" pitchFamily="2" charset="-78"/>
              </a:rPr>
              <a:t>وهو إحداث تغييرات أو تحديثات طفيفة على المنتجات أو أساليب الإنتاج، مثل: تغيير شكل المنتجات، أو تغيير بعض المواد التي تدخل في تركيبته أو صناعته وذلك </a:t>
            </a:r>
            <a:r>
              <a:rPr lang="ar-JO" b="1" dirty="0">
                <a:latin typeface="Alexandria" pitchFamily="2" charset="-78"/>
                <a:cs typeface="Alexandria" pitchFamily="2" charset="-78"/>
              </a:rPr>
              <a:t>بشكل جزئي</a:t>
            </a:r>
            <a:r>
              <a:rPr lang="ar-JO" dirty="0">
                <a:latin typeface="Alexandria" pitchFamily="2" charset="-78"/>
                <a:cs typeface="Alexandria" pitchFamily="2" charset="-78"/>
              </a:rPr>
              <a:t>. ويعتبر هذا النوع </a:t>
            </a:r>
            <a:r>
              <a:rPr lang="ar-JO">
                <a:latin typeface="Alexandria" pitchFamily="2" charset="-78"/>
                <a:cs typeface="Alexandria" pitchFamily="2" charset="-78"/>
              </a:rPr>
              <a:t>من الإبداع </a:t>
            </a:r>
            <a:r>
              <a:rPr lang="ar-JO" dirty="0">
                <a:latin typeface="Alexandria" pitchFamily="2" charset="-78"/>
                <a:cs typeface="Alexandria" pitchFamily="2" charset="-78"/>
              </a:rPr>
              <a:t>الأكثر انتشارا كون أنه مهم وذو فائدة كبيرة على المؤسسة، وهذا </a:t>
            </a:r>
            <a:r>
              <a:rPr lang="ar-JO">
                <a:latin typeface="Alexandria" pitchFamily="2" charset="-78"/>
                <a:cs typeface="Alexandria" pitchFamily="2" charset="-78"/>
              </a:rPr>
              <a:t>راجع إلى </a:t>
            </a:r>
            <a:r>
              <a:rPr lang="ar-JO" dirty="0">
                <a:latin typeface="Alexandria" pitchFamily="2" charset="-78"/>
                <a:cs typeface="Alexandria" pitchFamily="2" charset="-78"/>
              </a:rPr>
              <a:t>أنه مصدر لربحيتها </a:t>
            </a:r>
            <a:r>
              <a:rPr lang="ar-JO">
                <a:latin typeface="Alexandria" pitchFamily="2" charset="-78"/>
                <a:cs typeface="Alexandria" pitchFamily="2" charset="-78"/>
              </a:rPr>
              <a:t>بالإضافة إلى </a:t>
            </a:r>
            <a:r>
              <a:rPr lang="ar-JO" dirty="0">
                <a:latin typeface="Alexandria" pitchFamily="2" charset="-78"/>
                <a:cs typeface="Alexandria" pitchFamily="2" charset="-78"/>
              </a:rPr>
              <a:t>أنه يعتمد على متطلبات ومجهودات بسيطة وغير مكلفة .</a:t>
            </a:r>
            <a:endParaRPr lang="en-GB"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b="1">
                <a:latin typeface="Alexandria" pitchFamily="2" charset="-78"/>
                <a:cs typeface="Alexandria" pitchFamily="2" charset="-78"/>
              </a:rPr>
              <a:t>الإبداع </a:t>
            </a:r>
            <a:r>
              <a:rPr lang="ar-JO" b="1" dirty="0">
                <a:latin typeface="Alexandria" pitchFamily="2" charset="-78"/>
                <a:cs typeface="Alexandria" pitchFamily="2" charset="-78"/>
              </a:rPr>
              <a:t>التكنولوجي الجذري (الجوهري): </a:t>
            </a:r>
            <a:r>
              <a:rPr lang="ar-JO" dirty="0">
                <a:latin typeface="Alexandria" pitchFamily="2" charset="-78"/>
                <a:cs typeface="Alexandria" pitchFamily="2" charset="-78"/>
              </a:rPr>
              <a:t>وهذه الإبداعات تكون جديدة على المؤسسة والسوق والعملاء، وتطرح لأول مرة في السوق، وتكون نتيجة اختراعات أو اكتشافات عملية ضخمة </a:t>
            </a:r>
            <a:r>
              <a:rPr lang="ar-JO">
                <a:latin typeface="Alexandria" pitchFamily="2" charset="-78"/>
                <a:cs typeface="Alexandria" pitchFamily="2" charset="-78"/>
              </a:rPr>
              <a:t>تؤدي إلى </a:t>
            </a:r>
            <a:r>
              <a:rPr lang="ar-JO" dirty="0">
                <a:latin typeface="Alexandria" pitchFamily="2" charset="-78"/>
                <a:cs typeface="Alexandria" pitchFamily="2" charset="-78"/>
              </a:rPr>
              <a:t>تطوير </a:t>
            </a:r>
            <a:r>
              <a:rPr lang="ar-JO" b="1" dirty="0">
                <a:latin typeface="Alexandria" pitchFamily="2" charset="-78"/>
                <a:cs typeface="Alexandria" pitchFamily="2" charset="-78"/>
              </a:rPr>
              <a:t>وتغيير جوهري </a:t>
            </a:r>
            <a:r>
              <a:rPr lang="ar-JO" dirty="0">
                <a:latin typeface="Alexandria" pitchFamily="2" charset="-78"/>
                <a:cs typeface="Alexandria" pitchFamily="2" charset="-78"/>
              </a:rPr>
              <a:t>في التكنولوجيا (سواء في المنتجات أو أساليب الإنتاج). كما قد يُحدث هذا النوع من التكنولوجيا انقلابا في الأسواق أو تغييرا جذريا في شروط المنافسة بين المؤسسات، ويتميز هذا النوع </a:t>
            </a:r>
            <a:r>
              <a:rPr lang="ar-JO">
                <a:latin typeface="Alexandria" pitchFamily="2" charset="-78"/>
                <a:cs typeface="Alexandria" pitchFamily="2" charset="-78"/>
              </a:rPr>
              <a:t>من الإبداعات </a:t>
            </a:r>
            <a:r>
              <a:rPr lang="ar-JO" dirty="0">
                <a:latin typeface="Alexandria" pitchFamily="2" charset="-78"/>
                <a:cs typeface="Alexandria" pitchFamily="2" charset="-78"/>
              </a:rPr>
              <a:t>بالندرة. </a:t>
            </a:r>
            <a:endParaRPr kumimoji="0" lang="ar-JO"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3295651" y="328033"/>
            <a:ext cx="5991224"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cs typeface="Alexandria" pitchFamily="2" charset="-78"/>
              </a:rPr>
              <a:t>معايير </a:t>
            </a:r>
            <a:r>
              <a:rPr kumimoji="0" lang="ar-JO" sz="2400" b="1" i="0" u="none" strike="noStrike" kern="1200" cap="none" spc="0" normalizeH="0" baseline="0" noProof="0">
                <a:ln>
                  <a:noFill/>
                </a:ln>
                <a:effectLst/>
                <a:uLnTx/>
                <a:uFillTx/>
                <a:latin typeface="Alexandria" pitchFamily="2" charset="-78"/>
                <a:cs typeface="Alexandria" pitchFamily="2" charset="-78"/>
              </a:rPr>
              <a:t>تصنيف الإبداع </a:t>
            </a:r>
            <a:r>
              <a:rPr kumimoji="0" lang="ar-JO" sz="2400" b="1" i="0" u="none" strike="noStrike" kern="1200" cap="none" spc="0" normalizeH="0" baseline="0" noProof="0" dirty="0">
                <a:ln>
                  <a:noFill/>
                </a:ln>
                <a:effectLst/>
                <a:uLnTx/>
                <a:uFillTx/>
                <a:latin typeface="Alexandria" pitchFamily="2" charset="-78"/>
                <a:cs typeface="Alexandria" pitchFamily="2" charset="-78"/>
              </a:rPr>
              <a:t>التكنولوجي</a:t>
            </a:r>
          </a:p>
        </p:txBody>
      </p:sp>
      <p:sp>
        <p:nvSpPr>
          <p:cNvPr id="3" name="TextBox 2">
            <a:extLst>
              <a:ext uri="{FF2B5EF4-FFF2-40B4-BE49-F238E27FC236}">
                <a16:creationId xmlns:a16="http://schemas.microsoft.com/office/drawing/2014/main" id="{E5948112-84B7-3C07-0B30-61E9482F686F}"/>
              </a:ext>
            </a:extLst>
          </p:cNvPr>
          <p:cNvSpPr txBox="1"/>
          <p:nvPr/>
        </p:nvSpPr>
        <p:spPr>
          <a:xfrm>
            <a:off x="7758991" y="6603075"/>
            <a:ext cx="5356934" cy="253916"/>
          </a:xfrm>
          <a:prstGeom prst="rect">
            <a:avLst/>
          </a:prstGeom>
          <a:noFill/>
        </p:spPr>
        <p:txBody>
          <a:bodyPr wrap="square">
            <a:spAutoFit/>
          </a:bodyPr>
          <a:lstStyle/>
          <a:p>
            <a:r>
              <a:rPr lang="en-GB" sz="1050" dirty="0">
                <a:latin typeface="Alexandria" pitchFamily="2" charset="-78"/>
              </a:rPr>
              <a:t>https://www.asjp.cerist.dz/en/downArticle/495/1/1/69364</a:t>
            </a:r>
            <a:endParaRPr lang="ar-JO" sz="1050" dirty="0">
              <a:latin typeface="Alexandria" pitchFamily="2" charset="-78"/>
              <a:cs typeface="Alexandria" pitchFamily="2" charset="-78"/>
            </a:endParaRPr>
          </a:p>
        </p:txBody>
      </p:sp>
      <p:pic>
        <p:nvPicPr>
          <p:cNvPr id="14" name="Picture 2">
            <a:extLst>
              <a:ext uri="{FF2B5EF4-FFF2-40B4-BE49-F238E27FC236}">
                <a16:creationId xmlns:a16="http://schemas.microsoft.com/office/drawing/2014/main" id="{2465D621-1677-4677-9CC1-1FAD058BDA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50" y="2202970"/>
            <a:ext cx="5303575" cy="401313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1FE2D5CF-9611-443D-85B7-04263FA179B9}"/>
              </a:ext>
            </a:extLst>
          </p:cNvPr>
          <p:cNvSpPr txBox="1"/>
          <p:nvPr/>
        </p:nvSpPr>
        <p:spPr>
          <a:xfrm>
            <a:off x="1524000" y="1334849"/>
            <a:ext cx="10175080" cy="3693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b="1" dirty="0">
                <a:solidFill>
                  <a:srgbClr val="00B0F0"/>
                </a:solidFill>
                <a:latin typeface="Alexandria" pitchFamily="2" charset="-78"/>
                <a:cs typeface="Alexandria" pitchFamily="2" charset="-78"/>
              </a:rPr>
              <a:t>حسب </a:t>
            </a:r>
            <a:r>
              <a:rPr lang="ar-JO" b="1">
                <a:solidFill>
                  <a:srgbClr val="00B0F0"/>
                </a:solidFill>
                <a:latin typeface="Alexandria" pitchFamily="2" charset="-78"/>
                <a:cs typeface="Alexandria" pitchFamily="2" charset="-78"/>
              </a:rPr>
              <a:t>درجة الإبداع </a:t>
            </a:r>
            <a:r>
              <a:rPr lang="ar-JO" b="1" dirty="0">
                <a:solidFill>
                  <a:srgbClr val="00B0F0"/>
                </a:solidFill>
                <a:latin typeface="Alexandria" pitchFamily="2" charset="-78"/>
                <a:cs typeface="Alexandria" pitchFamily="2" charset="-78"/>
              </a:rPr>
              <a:t>التكنولوجي</a:t>
            </a:r>
            <a:r>
              <a:rPr lang="ar-JO" b="1" dirty="0">
                <a:latin typeface="Alexandria" pitchFamily="2" charset="-78"/>
                <a:cs typeface="Alexandria" pitchFamily="2" charset="-78"/>
              </a:rPr>
              <a:t>: </a:t>
            </a:r>
            <a:r>
              <a:rPr lang="ar-JO" dirty="0">
                <a:latin typeface="Alexandria" pitchFamily="2" charset="-78"/>
                <a:cs typeface="Alexandria" pitchFamily="2" charset="-78"/>
              </a:rPr>
              <a:t>فحسب هذا المعيار هناك نوعان </a:t>
            </a:r>
            <a:r>
              <a:rPr lang="ar-JO">
                <a:latin typeface="Alexandria" pitchFamily="2" charset="-78"/>
                <a:cs typeface="Alexandria" pitchFamily="2" charset="-78"/>
              </a:rPr>
              <a:t>من الإبداع </a:t>
            </a:r>
            <a:r>
              <a:rPr lang="ar-JO" dirty="0">
                <a:latin typeface="Alexandria" pitchFamily="2" charset="-78"/>
                <a:cs typeface="Alexandria" pitchFamily="2" charset="-78"/>
              </a:rPr>
              <a:t>التكنولوجي: </a:t>
            </a:r>
            <a:endParaRPr lang="en-US" dirty="0">
              <a:latin typeface="Alexandria" pitchFamily="2" charset="-78"/>
            </a:endParaRPr>
          </a:p>
        </p:txBody>
      </p:sp>
      <p:pic>
        <p:nvPicPr>
          <p:cNvPr id="11" name="Graphic 21">
            <a:extLst>
              <a:ext uri="{FF2B5EF4-FFF2-40B4-BE49-F238E27FC236}">
                <a16:creationId xmlns:a16="http://schemas.microsoft.com/office/drawing/2014/main" id="{FB6ED3A4-8B0C-42FC-B18F-822A4AD6BD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5152681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4142132" y="1366565"/>
            <a:ext cx="7679325" cy="509819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solidFill>
                  <a:srgbClr val="00B0F0"/>
                </a:solidFill>
                <a:latin typeface="Alexandria" pitchFamily="2" charset="-78"/>
                <a:cs typeface="Alexandria" pitchFamily="2" charset="-78"/>
              </a:rPr>
              <a:t>حسب الأهداف المراد تحقيقها من طرف المؤسسة المبدعة: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أ</a:t>
            </a:r>
            <a:r>
              <a:rPr lang="ar-JO" sz="1600">
                <a:latin typeface="Alexandria" pitchFamily="2" charset="-78"/>
                <a:cs typeface="Alexandria" pitchFamily="2" charset="-78"/>
              </a:rPr>
              <a:t>) الإبداع </a:t>
            </a:r>
            <a:r>
              <a:rPr lang="ar-JO" sz="1600" dirty="0">
                <a:latin typeface="Alexandria" pitchFamily="2" charset="-78"/>
                <a:cs typeface="Alexandria" pitchFamily="2" charset="-78"/>
              </a:rPr>
              <a:t>التكنولوجي الذي </a:t>
            </a:r>
            <a:r>
              <a:rPr lang="ar-JO" sz="1600">
                <a:latin typeface="Alexandria" pitchFamily="2" charset="-78"/>
                <a:cs typeface="Alexandria" pitchFamily="2" charset="-78"/>
              </a:rPr>
              <a:t>يهدف إلى </a:t>
            </a:r>
            <a:r>
              <a:rPr lang="ar-JO" sz="1600" dirty="0">
                <a:latin typeface="Alexandria" pitchFamily="2" charset="-78"/>
                <a:cs typeface="Alexandria" pitchFamily="2" charset="-78"/>
              </a:rPr>
              <a:t>تحسين كفاءة المنتجات الحالية، بغرض تجديد دورة حياتها. وهذه الإبداعات هي نتاج جهود التطويرالمستمرة في المؤسسة، وهي الأكثر شيوعا.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ب</a:t>
            </a:r>
            <a:r>
              <a:rPr lang="ar-JO" sz="1600">
                <a:latin typeface="Alexandria" pitchFamily="2" charset="-78"/>
                <a:cs typeface="Alexandria" pitchFamily="2" charset="-78"/>
              </a:rPr>
              <a:t>) الإبداع </a:t>
            </a:r>
            <a:r>
              <a:rPr lang="ar-JO" sz="1600" dirty="0">
                <a:latin typeface="Alexandria" pitchFamily="2" charset="-78"/>
                <a:cs typeface="Alexandria" pitchFamily="2" charset="-78"/>
              </a:rPr>
              <a:t>التكنولوجي الذي </a:t>
            </a:r>
            <a:r>
              <a:rPr lang="ar-JO" sz="1600">
                <a:latin typeface="Alexandria" pitchFamily="2" charset="-78"/>
                <a:cs typeface="Alexandria" pitchFamily="2" charset="-78"/>
              </a:rPr>
              <a:t>يهدف إلى </a:t>
            </a:r>
            <a:r>
              <a:rPr lang="ar-JO" sz="1600" dirty="0">
                <a:latin typeface="Alexandria" pitchFamily="2" charset="-78"/>
                <a:cs typeface="Alexandria" pitchFamily="2" charset="-78"/>
              </a:rPr>
              <a:t>ترقية أفكار جديدة من خلال منتجات جديدة خاصة بالمؤسسة، حيث يكون المنتوج منتشر سابقا في قطاع المؤسسة، ولهذا تسعى المؤسسة جاهدة للوصول إليه عن طريــق التراخيص أو حيازة المؤسسات أو في إطار التعاون مع المؤسسات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ج</a:t>
            </a:r>
            <a:r>
              <a:rPr lang="ar-JO" sz="1600">
                <a:latin typeface="Alexandria" pitchFamily="2" charset="-78"/>
                <a:cs typeface="Alexandria" pitchFamily="2" charset="-78"/>
              </a:rPr>
              <a:t>) الإبداع </a:t>
            </a:r>
            <a:r>
              <a:rPr lang="ar-JO" sz="1600" dirty="0">
                <a:latin typeface="Alexandria" pitchFamily="2" charset="-78"/>
                <a:cs typeface="Alexandria" pitchFamily="2" charset="-78"/>
              </a:rPr>
              <a:t>التكنولوجي الذي </a:t>
            </a:r>
            <a:r>
              <a:rPr lang="ar-JO" sz="1600">
                <a:latin typeface="Alexandria" pitchFamily="2" charset="-78"/>
                <a:cs typeface="Alexandria" pitchFamily="2" charset="-78"/>
              </a:rPr>
              <a:t>يهدف إلى </a:t>
            </a:r>
            <a:r>
              <a:rPr lang="ar-JO" sz="1600" dirty="0">
                <a:latin typeface="Alexandria" pitchFamily="2" charset="-78"/>
                <a:cs typeface="Alexandria" pitchFamily="2" charset="-78"/>
              </a:rPr>
              <a:t>إدخال أفكار جديدة لمنتجات جديدة بالنسبة للمؤسسة وللسوق، ويأتي هذا النوع </a:t>
            </a:r>
            <a:r>
              <a:rPr lang="ar-JO" sz="1600">
                <a:latin typeface="Alexandria" pitchFamily="2" charset="-78"/>
                <a:cs typeface="Alexandria" pitchFamily="2" charset="-78"/>
              </a:rPr>
              <a:t>من الإبداع </a:t>
            </a:r>
            <a:r>
              <a:rPr lang="ar-JO" sz="1600" dirty="0">
                <a:latin typeface="Alexandria" pitchFamily="2" charset="-78"/>
                <a:cs typeface="Alexandria" pitchFamily="2" charset="-78"/>
              </a:rPr>
              <a:t>التكنولوجي في إطار جهود البحث المتواصل لتحقيق الرّيادة لهذه المؤسسة عن طريق في الإبداعات والاختراعات التي تحققها.</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د</a:t>
            </a:r>
            <a:r>
              <a:rPr lang="ar-JO" sz="1600">
                <a:latin typeface="Alexandria" pitchFamily="2" charset="-78"/>
                <a:cs typeface="Alexandria" pitchFamily="2" charset="-78"/>
              </a:rPr>
              <a:t>) الإبداع </a:t>
            </a:r>
            <a:r>
              <a:rPr lang="ar-JO" sz="1600" dirty="0">
                <a:latin typeface="Alexandria" pitchFamily="2" charset="-78"/>
                <a:cs typeface="Alexandria" pitchFamily="2" charset="-78"/>
              </a:rPr>
              <a:t>التكنولوجي الموجّه لعوامل الإنتاج أوحل المشاكل الصناعية أو تحسين ظروف العمل.</a:t>
            </a:r>
            <a:endParaRPr kumimoji="0" lang="ar-JO"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a:ln>
                  <a:noFill/>
                </a:ln>
                <a:effectLst/>
                <a:uLnTx/>
                <a:uFillTx/>
                <a:latin typeface="Alexandria" pitchFamily="2" charset="-78"/>
                <a:cs typeface="Alexandria" pitchFamily="2" charset="-78"/>
              </a:rPr>
              <a:t>أصناف الإبداع </a:t>
            </a:r>
            <a:r>
              <a:rPr kumimoji="0" lang="ar-JO" sz="2400"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22530" name="Picture 2">
            <a:extLst>
              <a:ext uri="{FF2B5EF4-FFF2-40B4-BE49-F238E27FC236}">
                <a16:creationId xmlns:a16="http://schemas.microsoft.com/office/drawing/2014/main" id="{00569CAB-1995-411E-A0B7-FA3EDDD32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543" y="1664900"/>
            <a:ext cx="3548062" cy="4865067"/>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DD98D00-0366-41A1-813D-79700AA5A99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18301218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9299" y="1160793"/>
            <a:ext cx="11941822"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366565"/>
            <a:ext cx="11350986" cy="532453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أن هناك عدة نماذج يصنف من </a:t>
            </a:r>
            <a:r>
              <a:rPr kumimoji="0" lang="ar-JO" sz="17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خلالها الإبداع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منها:</a:t>
            </a:r>
            <a:endParaRPr kumimoji="0" lang="en-US"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b="1" dirty="0">
                <a:solidFill>
                  <a:srgbClr val="00B0F0"/>
                </a:solidFill>
                <a:latin typeface="Alexandria" pitchFamily="2" charset="-78"/>
                <a:cs typeface="Alexandria" pitchFamily="2" charset="-78"/>
              </a:rPr>
              <a:t>حسب نموذج </a:t>
            </a:r>
            <a:r>
              <a:rPr lang="ar-JO" sz="1700" b="1">
                <a:solidFill>
                  <a:srgbClr val="00B0F0"/>
                </a:solidFill>
                <a:latin typeface="Alexandria" pitchFamily="2" charset="-78"/>
                <a:cs typeface="Alexandria" pitchFamily="2" charset="-78"/>
              </a:rPr>
              <a:t>تسيير الإبداع </a:t>
            </a:r>
            <a:r>
              <a:rPr lang="ar-JO" sz="1700" b="1" dirty="0">
                <a:solidFill>
                  <a:srgbClr val="00B0F0"/>
                </a:solidFill>
                <a:latin typeface="Alexandria" pitchFamily="2" charset="-78"/>
                <a:cs typeface="Alexandria" pitchFamily="2" charset="-78"/>
              </a:rPr>
              <a:t>التكنولوجي</a:t>
            </a:r>
            <a:r>
              <a:rPr lang="ar-JO" sz="1700" dirty="0">
                <a:latin typeface="Alexandria" pitchFamily="2" charset="-78"/>
                <a:cs typeface="Alexandria" pitchFamily="2" charset="-78"/>
              </a:rPr>
              <a:t>: يوجد حسب هذا المعيار ما يلي: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7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dirty="0">
                <a:latin typeface="Alexandria" pitchFamily="2" charset="-78"/>
                <a:cs typeface="Alexandria" pitchFamily="2" charset="-78"/>
              </a:rPr>
              <a:t>أ) </a:t>
            </a:r>
            <a:r>
              <a:rPr lang="ar-JO" sz="1700" b="1" dirty="0">
                <a:latin typeface="Alexandria" pitchFamily="2" charset="-78"/>
                <a:cs typeface="Alexandria" pitchFamily="2" charset="-78"/>
              </a:rPr>
              <a:t>إبداعات مبرمجة: </a:t>
            </a:r>
            <a:r>
              <a:rPr lang="ar-JO" sz="1700" dirty="0">
                <a:latin typeface="Alexandria" pitchFamily="2" charset="-78"/>
                <a:cs typeface="Alexandria" pitchFamily="2" charset="-78"/>
              </a:rPr>
              <a:t>ولكي تتم هذه الإبداعات يجب على المؤسسة أو الجهة المبدعة أن تخطط وتبرمج وتحدد الميزانية الخاصة به، واتخاذ القرار فيما إذا </a:t>
            </a:r>
            <a:r>
              <a:rPr lang="ar-JO" sz="1700">
                <a:latin typeface="Alexandria" pitchFamily="2" charset="-78"/>
                <a:cs typeface="Alexandria" pitchFamily="2" charset="-78"/>
              </a:rPr>
              <a:t>كان الإبداع </a:t>
            </a:r>
            <a:r>
              <a:rPr lang="ar-JO" sz="1700" dirty="0">
                <a:latin typeface="Alexandria" pitchFamily="2" charset="-78"/>
                <a:cs typeface="Alexandria" pitchFamily="2" charset="-78"/>
              </a:rPr>
              <a:t>سيتم تطويره داخليا أو خارجيا، وتكون هذه الإبداعات منظمة مما يجعل المؤسسة في اتصال دائم مع مراكز البحث والجامعات وهذا من أجل إحداث تغييرات وتطويرات متتالية.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7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dirty="0">
                <a:latin typeface="Alexandria" pitchFamily="2" charset="-78"/>
                <a:cs typeface="Alexandria" pitchFamily="2" charset="-78"/>
              </a:rPr>
              <a:t> ب) </a:t>
            </a:r>
            <a:r>
              <a:rPr lang="ar-JO" sz="1700" b="1" dirty="0">
                <a:latin typeface="Alexandria" pitchFamily="2" charset="-78"/>
                <a:cs typeface="Alexandria" pitchFamily="2" charset="-78"/>
              </a:rPr>
              <a:t>إبداعات غير مبرمجة: </a:t>
            </a:r>
            <a:r>
              <a:rPr lang="ar-JO" sz="1700" dirty="0">
                <a:latin typeface="Alexandria" pitchFamily="2" charset="-78"/>
                <a:cs typeface="Alexandria" pitchFamily="2" charset="-78"/>
              </a:rPr>
              <a:t>وتحدث هذه الإبداعات بدون برمجة أو تخطيط مسبق لها أي تكون عفوية وتلقائية، وذلك جراء المبادرة التي تأتي من الأفراد العاملين، لكن بالاعتماد على إمكانيات المؤسسة.</a:t>
            </a:r>
            <a:endParaRPr lang="en-US" sz="1700"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7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dirty="0">
                <a:latin typeface="Alexandria" pitchFamily="2" charset="-78"/>
                <a:cs typeface="Alexandria" pitchFamily="2" charset="-78"/>
              </a:rPr>
              <a:t> </a:t>
            </a:r>
            <a:r>
              <a:rPr lang="ar-JO" sz="1700" b="1" dirty="0">
                <a:solidFill>
                  <a:srgbClr val="00B0F0"/>
                </a:solidFill>
                <a:latin typeface="Alexandria" pitchFamily="2" charset="-78"/>
                <a:cs typeface="Alexandria" pitchFamily="2" charset="-78"/>
              </a:rPr>
              <a:t>حسب نموذج استراتيجية المؤسسة: </a:t>
            </a:r>
            <a:r>
              <a:rPr lang="ar-JO" sz="1700" dirty="0">
                <a:latin typeface="Alexandria" pitchFamily="2" charset="-78"/>
                <a:cs typeface="Alexandria" pitchFamily="2" charset="-78"/>
              </a:rPr>
              <a:t>ويوجد نوعين: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7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dirty="0">
                <a:latin typeface="Alexandria" pitchFamily="2" charset="-78"/>
                <a:cs typeface="Alexandria" pitchFamily="2" charset="-78"/>
              </a:rPr>
              <a:t>أ) </a:t>
            </a:r>
            <a:r>
              <a:rPr lang="ar-JO" sz="1700" b="1" dirty="0">
                <a:latin typeface="Alexandria" pitchFamily="2" charset="-78"/>
                <a:cs typeface="Alexandria" pitchFamily="2" charset="-78"/>
              </a:rPr>
              <a:t>إبداعات دفاعية</a:t>
            </a:r>
            <a:r>
              <a:rPr lang="ar-JO" sz="1700" dirty="0">
                <a:latin typeface="Alexandria" pitchFamily="2" charset="-78"/>
                <a:cs typeface="Alexandria" pitchFamily="2" charset="-78"/>
              </a:rPr>
              <a:t>: ويكون </a:t>
            </a:r>
            <a:r>
              <a:rPr lang="ar-JO" sz="1700">
                <a:latin typeface="Alexandria" pitchFamily="2" charset="-78"/>
                <a:cs typeface="Alexandria" pitchFamily="2" charset="-78"/>
              </a:rPr>
              <a:t>هذا الإبداع </a:t>
            </a:r>
            <a:r>
              <a:rPr lang="ar-JO" sz="1700" dirty="0">
                <a:latin typeface="Alexandria" pitchFamily="2" charset="-78"/>
                <a:cs typeface="Alexandria" pitchFamily="2" charset="-78"/>
              </a:rPr>
              <a:t>بسبب وجود تهديدات المنافسة وتقلبات المحيط الخارجي(البيئة) ، حيث تعمل المؤسسة على تطبيق هذا النوع من الابداعات الدفاعية من أجل مجاراة هذه المخاطر والتقلبات، وبذلك تكون قادرة على التكيف مع المتغيرات المختلفة.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7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700" dirty="0">
                <a:latin typeface="Alexandria" pitchFamily="2" charset="-78"/>
                <a:cs typeface="Alexandria" pitchFamily="2" charset="-78"/>
              </a:rPr>
              <a:t>ب) </a:t>
            </a:r>
            <a:r>
              <a:rPr lang="ar-JO" sz="1700" b="1" dirty="0">
                <a:latin typeface="Alexandria" pitchFamily="2" charset="-78"/>
                <a:cs typeface="Alexandria" pitchFamily="2" charset="-78"/>
              </a:rPr>
              <a:t>إبداعات هجومية: </a:t>
            </a:r>
            <a:r>
              <a:rPr lang="ar-JO" sz="1700" dirty="0">
                <a:latin typeface="Alexandria" pitchFamily="2" charset="-78"/>
                <a:cs typeface="Alexandria" pitchFamily="2" charset="-78"/>
              </a:rPr>
              <a:t>والتي تهدف من خلالها </a:t>
            </a:r>
            <a:r>
              <a:rPr lang="ar-JO" sz="1700">
                <a:latin typeface="Alexandria" pitchFamily="2" charset="-78"/>
                <a:cs typeface="Alexandria" pitchFamily="2" charset="-78"/>
              </a:rPr>
              <a:t>المؤسسة إلى </a:t>
            </a:r>
            <a:r>
              <a:rPr lang="ar-JO" sz="1700" dirty="0">
                <a:latin typeface="Alexandria" pitchFamily="2" charset="-78"/>
                <a:cs typeface="Alexandria" pitchFamily="2" charset="-78"/>
              </a:rPr>
              <a:t>أن تكون السباقة في مجال المنافسة واكتساب مكانة مرموقة وتحقيق الريادة في السوق، لكن هذا النوع </a:t>
            </a:r>
            <a:r>
              <a:rPr lang="ar-JO" sz="1700">
                <a:latin typeface="Alexandria" pitchFamily="2" charset="-78"/>
                <a:cs typeface="Alexandria" pitchFamily="2" charset="-78"/>
              </a:rPr>
              <a:t>من الإبداع </a:t>
            </a:r>
            <a:r>
              <a:rPr lang="ar-JO" sz="1700" dirty="0">
                <a:latin typeface="Alexandria" pitchFamily="2" charset="-78"/>
                <a:cs typeface="Alexandria" pitchFamily="2" charset="-78"/>
              </a:rPr>
              <a:t>تكون فيه درجة المخاطرة عالية جدا، مما يتطلب يقظة تكنولوجية عالية.</a:t>
            </a:r>
            <a:endPar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a:ln>
                  <a:noFill/>
                </a:ln>
                <a:effectLst/>
                <a:uLnTx/>
                <a:uFillTx/>
                <a:latin typeface="Alexandria" pitchFamily="2" charset="-78"/>
                <a:cs typeface="Alexandria" pitchFamily="2" charset="-78"/>
              </a:rPr>
              <a:t>نماذج الإبداع </a:t>
            </a:r>
            <a:r>
              <a:rPr kumimoji="0" lang="ar-JO" sz="2400" b="1" i="0" u="none" strike="noStrike" kern="1200" cap="none" spc="0" normalizeH="0" baseline="0" noProof="0" dirty="0">
                <a:ln>
                  <a:noFill/>
                </a:ln>
                <a:effectLst/>
                <a:uLnTx/>
                <a:uFillTx/>
                <a:latin typeface="Alexandria" pitchFamily="2" charset="-78"/>
                <a:cs typeface="Alexandria" pitchFamily="2" charset="-78"/>
              </a:rPr>
              <a:t>التكنولوجي</a:t>
            </a:r>
          </a:p>
        </p:txBody>
      </p:sp>
      <p:pic>
        <p:nvPicPr>
          <p:cNvPr id="8" name="Graphic 21">
            <a:extLst>
              <a:ext uri="{FF2B5EF4-FFF2-40B4-BE49-F238E27FC236}">
                <a16:creationId xmlns:a16="http://schemas.microsoft.com/office/drawing/2014/main" id="{71185B45-2749-4E7F-89B9-196B882ADB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7857071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225" y="912568"/>
            <a:ext cx="11993336"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effectLst/>
                <a:uLnTx/>
                <a:uFillTx/>
                <a:latin typeface="Alexandria" pitchFamily="2" charset="-78"/>
                <a:cs typeface="Alexandria" pitchFamily="2" charset="-78"/>
              </a:rPr>
              <a:t>أنواع الإبداع </a:t>
            </a:r>
            <a:r>
              <a:rPr kumimoji="0" lang="ar-JO" sz="2000" b="1" i="0" u="none" strike="noStrike" kern="1200" cap="none" spc="0" normalizeH="0" baseline="0" noProof="0" dirty="0">
                <a:ln>
                  <a:noFill/>
                </a:ln>
                <a:effectLst/>
                <a:uLnTx/>
                <a:uFillTx/>
                <a:latin typeface="Alexandria" pitchFamily="2" charset="-78"/>
                <a:cs typeface="Alexandria" pitchFamily="2" charset="-78"/>
              </a:rPr>
              <a:t>التكنولوجي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00B0F0"/>
                </a:solidFill>
                <a:effectLst/>
                <a:uLnTx/>
                <a:uFillTx/>
                <a:latin typeface="Alexandria" pitchFamily="2" charset="-78"/>
                <a:cs typeface="Alexandria" pitchFamily="2" charset="-78"/>
              </a:rPr>
              <a:t>إبداع العملية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947522C3-CBCC-2DC9-C2BA-EDC98336112A}"/>
              </a:ext>
            </a:extLst>
          </p:cNvPr>
          <p:cNvSpPr txBox="1"/>
          <p:nvPr/>
        </p:nvSpPr>
        <p:spPr>
          <a:xfrm>
            <a:off x="4069360" y="2433769"/>
            <a:ext cx="7848543" cy="4185761"/>
          </a:xfrm>
          <a:prstGeom prst="rect">
            <a:avLst/>
          </a:prstGeom>
          <a:noFill/>
        </p:spPr>
        <p:txBody>
          <a:bodyPr wrap="square">
            <a:spAutoFit/>
          </a:bodyPr>
          <a:lstStyle/>
          <a:p>
            <a:pPr algn="just" rtl="1"/>
            <a:endParaRPr lang="ar-JO" sz="1400" dirty="0">
              <a:latin typeface="Alexandria" pitchFamily="2" charset="-78"/>
              <a:cs typeface="Alexandria" pitchFamily="2" charset="-78"/>
            </a:endParaRPr>
          </a:p>
          <a:p>
            <a:pPr algn="just" rtl="1"/>
            <a:r>
              <a:rPr lang="ar-JO" sz="1400" b="1" dirty="0">
                <a:solidFill>
                  <a:srgbClr val="00B0F0"/>
                </a:solidFill>
                <a:latin typeface="Alexandria" pitchFamily="2" charset="-78"/>
                <a:cs typeface="Alexandria" pitchFamily="2" charset="-78"/>
              </a:rPr>
              <a:t>أولا: إبداع العملية </a:t>
            </a:r>
            <a:r>
              <a:rPr lang="ar-JO" sz="1400" dirty="0">
                <a:latin typeface="Alexandria" pitchFamily="2" charset="-78"/>
                <a:cs typeface="Alexandria" pitchFamily="2" charset="-78"/>
              </a:rPr>
              <a:t>يعتبر إبداع العملية أحدث </a:t>
            </a:r>
            <a:r>
              <a:rPr lang="ar-JO" sz="1400">
                <a:latin typeface="Alexandria" pitchFamily="2" charset="-78"/>
                <a:cs typeface="Alexandria" pitchFamily="2" charset="-78"/>
              </a:rPr>
              <a:t>أشكال الإبداع </a:t>
            </a:r>
            <a:r>
              <a:rPr lang="ar-JO" sz="1400" dirty="0">
                <a:latin typeface="Alexandria" pitchFamily="2" charset="-78"/>
                <a:cs typeface="Alexandria" pitchFamily="2" charset="-78"/>
              </a:rPr>
              <a:t>التكنولوجي على مستوى المؤسسة كونه ينطلق من تطوير عمليات جديدة أو تحسين العلميات الحالية وذلك لتلبية حاجات المستهلكين. </a:t>
            </a:r>
            <a:endParaRPr lang="en-GB" sz="1400" dirty="0">
              <a:latin typeface="Alexandria" pitchFamily="2" charset="-78"/>
            </a:endParaRPr>
          </a:p>
          <a:p>
            <a:pPr algn="just" rtl="1"/>
            <a:endParaRPr lang="ar-JO" sz="1400" dirty="0">
              <a:latin typeface="Alexandria" pitchFamily="2" charset="-78"/>
              <a:cs typeface="Alexandria" pitchFamily="2" charset="-78"/>
            </a:endParaRPr>
          </a:p>
          <a:p>
            <a:pPr algn="just" rtl="1"/>
            <a:r>
              <a:rPr lang="ar-JO" sz="1400" dirty="0">
                <a:latin typeface="Alexandria" pitchFamily="2" charset="-78"/>
                <a:cs typeface="Alexandria" pitchFamily="2" charset="-78"/>
              </a:rPr>
              <a:t> </a:t>
            </a:r>
            <a:r>
              <a:rPr lang="ar-JO" sz="1400" b="1" dirty="0">
                <a:latin typeface="Alexandria" pitchFamily="2" charset="-78"/>
                <a:cs typeface="Alexandria" pitchFamily="2" charset="-78"/>
              </a:rPr>
              <a:t>مفهوم إبداع العملية : </a:t>
            </a:r>
          </a:p>
          <a:p>
            <a:pPr algn="just" rtl="1"/>
            <a:r>
              <a:rPr lang="ar-JO" sz="1400" dirty="0">
                <a:latin typeface="Alexandria" pitchFamily="2" charset="-78"/>
                <a:cs typeface="Alexandria" pitchFamily="2" charset="-78"/>
              </a:rPr>
              <a:t>إبداع العملية: من خلال إدخال المؤسسة لآليات تكنولوجية جديدة تستخدم في عملية الإنتاج، وأهم ما يميز هذا النوع من الإبداعات التكنولوجية هو أنها لا تكون ملموسة أو ملاحظة مثل النوع الآخر </a:t>
            </a:r>
            <a:r>
              <a:rPr lang="ar-JO" sz="1400">
                <a:latin typeface="Alexandria" pitchFamily="2" charset="-78"/>
                <a:cs typeface="Alexandria" pitchFamily="2" charset="-78"/>
              </a:rPr>
              <a:t>من الإبداع </a:t>
            </a:r>
            <a:r>
              <a:rPr lang="ar-JO" sz="1400" dirty="0">
                <a:latin typeface="Alexandria" pitchFamily="2" charset="-78"/>
                <a:cs typeface="Alexandria" pitchFamily="2" charset="-78"/>
              </a:rPr>
              <a:t>التكنولوجي (إبداع المنتج) ، كما أن إبداع العملية ليس بالضرورة أن يتبعه إبداع في المنتج مثل القيام بإجراء تحسينات في العملية الإنتاجية الحالية فقط بدون تغيير المنتج نفسه. </a:t>
            </a:r>
          </a:p>
          <a:p>
            <a:pPr algn="just" rtl="1"/>
            <a:endParaRPr lang="ar-JO" sz="1400" b="1" dirty="0">
              <a:latin typeface="Alexandria" pitchFamily="2" charset="-78"/>
              <a:cs typeface="Alexandria" pitchFamily="2" charset="-78"/>
            </a:endParaRPr>
          </a:p>
          <a:p>
            <a:pPr algn="just" rtl="1"/>
            <a:r>
              <a:rPr lang="ar-JO" sz="1400" b="1" dirty="0">
                <a:latin typeface="Alexandria" pitchFamily="2" charset="-78"/>
                <a:cs typeface="Alexandria" pitchFamily="2" charset="-78"/>
              </a:rPr>
              <a:t>أهمية إبداع العملية</a:t>
            </a:r>
            <a:r>
              <a:rPr lang="ar-JO" sz="1400" dirty="0">
                <a:latin typeface="Alexandria" pitchFamily="2" charset="-78"/>
                <a:cs typeface="Alexandria" pitchFamily="2" charset="-78"/>
              </a:rPr>
              <a:t>: تظهر أهميته فيما يلي :</a:t>
            </a:r>
          </a:p>
          <a:p>
            <a:pPr marL="285750" indent="-285750" algn="just" rtl="1">
              <a:buFontTx/>
              <a:buChar char="-"/>
            </a:pPr>
            <a:endParaRPr lang="ar-JO" sz="1400" dirty="0">
              <a:latin typeface="Alexandria" pitchFamily="2" charset="-78"/>
              <a:cs typeface="Alexandria" pitchFamily="2" charset="-78"/>
            </a:endParaRPr>
          </a:p>
          <a:p>
            <a:pPr algn="just" rtl="1"/>
            <a:r>
              <a:rPr lang="ar-JO" sz="1400" dirty="0">
                <a:latin typeface="Alexandria" pitchFamily="2" charset="-78"/>
                <a:cs typeface="Alexandria" pitchFamily="2" charset="-78"/>
              </a:rPr>
              <a:t> </a:t>
            </a:r>
            <a:r>
              <a:rPr lang="ar-JO" sz="1400" u="sng" dirty="0">
                <a:latin typeface="Alexandria" pitchFamily="2" charset="-78"/>
                <a:cs typeface="Alexandria" pitchFamily="2" charset="-78"/>
              </a:rPr>
              <a:t>الحفاظ على مكانة المؤسسة </a:t>
            </a:r>
            <a:r>
              <a:rPr lang="ar-JO" sz="1400" dirty="0">
                <a:latin typeface="Alexandria" pitchFamily="2" charset="-78"/>
                <a:cs typeface="Alexandria" pitchFamily="2" charset="-78"/>
              </a:rPr>
              <a:t>:فشدة المنافسة في السوق خاصة في ظل البيئة الديناميكية التي تنشط فيها المؤسسة وبالتالي تجد المؤسسة نفسها مجبرة على </a:t>
            </a:r>
            <a:r>
              <a:rPr lang="ar-JO" sz="1400">
                <a:latin typeface="Alexandria" pitchFamily="2" charset="-78"/>
                <a:cs typeface="Alexandria" pitchFamily="2" charset="-78"/>
              </a:rPr>
              <a:t>اللجوء إلى الإبداع </a:t>
            </a:r>
            <a:r>
              <a:rPr lang="ar-JO" sz="1400" dirty="0">
                <a:latin typeface="Alexandria" pitchFamily="2" charset="-78"/>
                <a:cs typeface="Alexandria" pitchFamily="2" charset="-78"/>
              </a:rPr>
              <a:t>وتحمل المخاطر المحتملة من أجل الحفاظ على المكانة السوقية لها. </a:t>
            </a:r>
          </a:p>
          <a:p>
            <a:pPr algn="just" rtl="1"/>
            <a:endParaRPr lang="ar-JO" sz="1400" dirty="0">
              <a:latin typeface="Alexandria" pitchFamily="2" charset="-78"/>
              <a:cs typeface="Alexandria" pitchFamily="2" charset="-78"/>
            </a:endParaRPr>
          </a:p>
          <a:p>
            <a:pPr algn="just" rtl="1"/>
            <a:r>
              <a:rPr lang="ar-JO" sz="1400" u="sng" dirty="0">
                <a:latin typeface="Alexandria" pitchFamily="2" charset="-78"/>
                <a:cs typeface="Alexandria" pitchFamily="2" charset="-78"/>
              </a:rPr>
              <a:t>استخدام أوسع لتكنولوجيا المعلومات: </a:t>
            </a:r>
            <a:r>
              <a:rPr lang="ar-JO" sz="1400" dirty="0">
                <a:latin typeface="Alexandria" pitchFamily="2" charset="-78"/>
                <a:cs typeface="Alexandria" pitchFamily="2" charset="-78"/>
              </a:rPr>
              <a:t>فبما أن وسائل تكنولوجيا المعلومات تعرّف تطورا هائلا في مختلف المجالات هذا يساهم في تقديم إضافات سواء للسلع أو الخدمات أو التصميمات الخاصة بالمنتجات عن طريق استخدام تكنولوجيا المعلومات وما تتيحه شبكة الانترنت.</a:t>
            </a:r>
          </a:p>
        </p:txBody>
      </p:sp>
      <p:pic>
        <p:nvPicPr>
          <p:cNvPr id="2050" name="Picture 2">
            <a:extLst>
              <a:ext uri="{FF2B5EF4-FFF2-40B4-BE49-F238E27FC236}">
                <a16:creationId xmlns:a16="http://schemas.microsoft.com/office/drawing/2014/main" id="{0B564F31-966C-453D-9C12-C07C15D090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18" y="2547809"/>
            <a:ext cx="3924242" cy="389127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107F22A-6CC4-4EDC-A37A-0944DF15181C}"/>
              </a:ext>
            </a:extLst>
          </p:cNvPr>
          <p:cNvSpPr txBox="1"/>
          <p:nvPr/>
        </p:nvSpPr>
        <p:spPr>
          <a:xfrm>
            <a:off x="99332" y="1118978"/>
            <a:ext cx="11908440" cy="1323439"/>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يصنف الإبداع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بشكل </a:t>
            </a:r>
            <a:r>
              <a:rPr kumimoji="0" lang="ar-JO" sz="16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عام إلى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إبداع العملية وإبداع المنتج :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إبداع المنتج: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يتعلق بإيجاد منتجات جديدة أو تطوير المنتجات الحالية بطرق مبتكرة.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يهدف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تلبية احتياجات السوق بطرق جديدة أو تحسين التجربة للمستخدمين. يشمل تصميم منتجات جديدة أو تحسين وظائف المنتجات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إبداع العملية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:يركز على تحسين عمليات الإنتاج أو تقديم الخدمات بطرق أكثر فعالية وكفاءة. يتضمن إعادة تصميم العمليات القائمة لتكون أكثر كفاءة أو أقل تكلفة. يسهم في زيادة الإنتاجية وتحسين جودة المنتجات والخدمات</a:t>
            </a:r>
          </a:p>
        </p:txBody>
      </p:sp>
      <p:pic>
        <p:nvPicPr>
          <p:cNvPr id="13" name="Graphic 21">
            <a:extLst>
              <a:ext uri="{FF2B5EF4-FFF2-40B4-BE49-F238E27FC236}">
                <a16:creationId xmlns:a16="http://schemas.microsoft.com/office/drawing/2014/main" id="{A6FDBCA9-2385-4906-B26A-8B73675686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2187386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263303" y="953907"/>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67710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أنواع الإبداع </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إبداع العملية </a:t>
            </a:r>
          </a:p>
        </p:txBody>
      </p:sp>
      <p:sp>
        <p:nvSpPr>
          <p:cNvPr id="3" name="TextBox 2">
            <a:extLst>
              <a:ext uri="{FF2B5EF4-FFF2-40B4-BE49-F238E27FC236}">
                <a16:creationId xmlns:a16="http://schemas.microsoft.com/office/drawing/2014/main" id="{6D4F8474-B14D-769F-C053-326AEE6BC2E0}"/>
              </a:ext>
            </a:extLst>
          </p:cNvPr>
          <p:cNvSpPr txBox="1"/>
          <p:nvPr/>
        </p:nvSpPr>
        <p:spPr>
          <a:xfrm>
            <a:off x="4610099" y="1282746"/>
            <a:ext cx="7318597"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تصنيفات إبداع العملية: يصنف إبداع </a:t>
            </a:r>
            <a:r>
              <a:rPr kumimoji="0" lang="ar-JO" sz="16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العملية إلى </a:t>
            </a:r>
            <a:r>
              <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نوعين رئيسين هما:</a:t>
            </a:r>
            <a:endParaRPr kumimoji="0" lang="en-GB" sz="1600" b="1" i="0" u="none" strike="noStrike" kern="1200" cap="none" spc="0" normalizeH="0" baseline="0" noProof="0" dirty="0">
              <a:ln>
                <a:noFill/>
              </a:ln>
              <a:solidFill>
                <a:srgbClr val="00B0F0"/>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تصميم عملية إنتاجية جديدة: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مهمة تحديد وتنظيم المعدات للحصول على المخرجات والمنتجات الجديدة المطلوبة.هي اختبار وترتيب المعدات المطلوبة لعملية التحويل وتكاملها مع المصادر الأخرى بالمؤسسة. إذ أن أساس تصميم العملية الإنتاجية الجديدة يتمثل بالأساس في تحديد وتنظيم المعدات التي تدخل في عملية تحويل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المدخلات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المخرجات.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وحسب هذا التعريف فإن هناك مستويين للعمليات: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إذا كان على </a:t>
            </a:r>
            <a:r>
              <a:rPr kumimoji="0" lang="ar-JO"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الاستراتيجي</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تصميم عملية إنتاجية جديدة عند مستوى الاستراتيجية نعني به تصميم شبكة العمليات التي يحصل المستهلك من خلالها على المنتجات والخدمات،  </a:t>
            </a:r>
            <a:r>
              <a:rPr lang="ar-JO" sz="1600" dirty="0">
                <a:solidFill>
                  <a:prstClr val="black"/>
                </a:solidFill>
                <a:latin typeface="Alexandria" pitchFamily="2" charset="-78"/>
                <a:cs typeface="Alexandria" pitchFamily="2" charset="-78"/>
              </a:rPr>
              <a:t>أي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إنها تركز على تصميم الشبكة التي من خلالها يستلم المستهلك المنتجات؛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إذا كان على </a:t>
            </a:r>
            <a:r>
              <a:rPr kumimoji="0" lang="ar-JO"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العملي</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تصميم عملية إنتاجية جديدة عمليا يعني تنظيم التسهيلات المادية في المؤسسة بحيث  ترتبط بالتسهيلات التكنولوجية للأفراد والعمليات. </a:t>
            </a:r>
            <a:endParaRPr kumimoji="0" lang="en-GB" sz="1600" b="0" i="0" u="none" strike="noStrike" kern="1200" cap="none" spc="0" normalizeH="0" baseline="0" noProof="0" dirty="0">
              <a:ln>
                <a:noFill/>
              </a:ln>
              <a:solidFill>
                <a:prstClr val="black"/>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تحسين عملية إنتاجية قائمة: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ويطلق عليها كذلك بالإبداع الجزئي في العملية الإنتاجية وتشمل : تحسين الإجراءات والنشاطات والأساليب والطرق وأداء العمليات الإنتاجية من خلال الدراسة النظامية لها .</a:t>
            </a:r>
          </a:p>
        </p:txBody>
      </p:sp>
      <p:pic>
        <p:nvPicPr>
          <p:cNvPr id="3074" name="Picture 2">
            <a:extLst>
              <a:ext uri="{FF2B5EF4-FFF2-40B4-BE49-F238E27FC236}">
                <a16:creationId xmlns:a16="http://schemas.microsoft.com/office/drawing/2014/main" id="{898A888F-D4DF-4DC7-9DB0-ACC2B24176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222" y="1371600"/>
            <a:ext cx="4051665" cy="5016758"/>
          </a:xfrm>
          <a:prstGeom prst="rect">
            <a:avLst/>
          </a:prstGeom>
          <a:noFill/>
          <a:extLst>
            <a:ext uri="{909E8E84-426E-40DD-AFC4-6F175D3DCCD1}">
              <a14:hiddenFill xmlns:a14="http://schemas.microsoft.com/office/drawing/2010/main">
                <a:solidFill>
                  <a:srgbClr val="FFFFFF"/>
                </a:solidFill>
              </a14:hiddenFill>
            </a:ext>
          </a:extLst>
        </p:spPr>
      </p:pic>
      <p:pic>
        <p:nvPicPr>
          <p:cNvPr id="11" name="Graphic 21">
            <a:extLst>
              <a:ext uri="{FF2B5EF4-FFF2-40B4-BE49-F238E27FC236}">
                <a16:creationId xmlns:a16="http://schemas.microsoft.com/office/drawing/2014/main" id="{463E28A7-81C8-4904-BD2D-7AEB1EF3A3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7191120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67710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مداخل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إبداع العملية</a:t>
            </a:r>
          </a:p>
        </p:txBody>
      </p:sp>
      <p:sp>
        <p:nvSpPr>
          <p:cNvPr id="4" name="TextBox 3">
            <a:extLst>
              <a:ext uri="{FF2B5EF4-FFF2-40B4-BE49-F238E27FC236}">
                <a16:creationId xmlns:a16="http://schemas.microsoft.com/office/drawing/2014/main" id="{947522C3-CBCC-2DC9-C2BA-EDC98336112A}"/>
              </a:ext>
            </a:extLst>
          </p:cNvPr>
          <p:cNvSpPr txBox="1"/>
          <p:nvPr/>
        </p:nvSpPr>
        <p:spPr>
          <a:xfrm>
            <a:off x="245004" y="1013444"/>
            <a:ext cx="11670632" cy="2759089"/>
          </a:xfrm>
          <a:prstGeom prst="rect">
            <a:avLst/>
          </a:prstGeom>
          <a:noFill/>
        </p:spPr>
        <p:txBody>
          <a:bodyPr wrap="square">
            <a:spAutoFit/>
          </a:bodyPr>
          <a:lstStyle/>
          <a:p>
            <a:pPr algn="r"/>
            <a:r>
              <a:rPr lang="ar-JO" sz="1600" b="1" dirty="0">
                <a:latin typeface="Alexandria" pitchFamily="2" charset="-78"/>
                <a:cs typeface="Alexandria" pitchFamily="2" charset="-78"/>
              </a:rPr>
              <a:t>مداخل إبداع العملية : </a:t>
            </a:r>
            <a:r>
              <a:rPr lang="ar-JO" sz="1600" dirty="0">
                <a:latin typeface="Alexandria" pitchFamily="2" charset="-78"/>
                <a:cs typeface="Alexandria" pitchFamily="2" charset="-78"/>
              </a:rPr>
              <a:t>إن إبداع العملية له عدة مداخل وعوامل تؤثر فيه ومن أهمها ما يلي:</a:t>
            </a:r>
            <a:endParaRPr lang="en-GB" sz="1600" dirty="0">
              <a:latin typeface="Alexandria" pitchFamily="2" charset="-78"/>
              <a:cs typeface="Alexandria" pitchFamily="2" charset="-78"/>
            </a:endParaRPr>
          </a:p>
          <a:p>
            <a:pPr algn="r"/>
            <a:endParaRPr lang="ar-JO" sz="1600" dirty="0">
              <a:latin typeface="Alexandria" pitchFamily="2" charset="-78"/>
              <a:cs typeface="Alexandria" pitchFamily="2" charset="-78"/>
            </a:endParaRPr>
          </a:p>
          <a:p>
            <a:pPr algn="r">
              <a:lnSpc>
                <a:spcPct val="150000"/>
              </a:lnSpc>
            </a:pPr>
            <a:r>
              <a:rPr lang="ar-JO" sz="1600" dirty="0">
                <a:latin typeface="Alexandria" pitchFamily="2" charset="-78"/>
                <a:cs typeface="Alexandria" pitchFamily="2" charset="-78"/>
              </a:rPr>
              <a:t> - </a:t>
            </a:r>
            <a:r>
              <a:rPr lang="ar-JO" sz="1600" b="1" dirty="0">
                <a:latin typeface="Alexandria" pitchFamily="2" charset="-78"/>
                <a:cs typeface="Alexandria" pitchFamily="2" charset="-78"/>
              </a:rPr>
              <a:t>مدخل التوجه نحو التصميم</a:t>
            </a:r>
            <a:r>
              <a:rPr lang="ar-JO" sz="1600" dirty="0">
                <a:latin typeface="Alexandria" pitchFamily="2" charset="-78"/>
                <a:cs typeface="Alexandria" pitchFamily="2" charset="-78"/>
              </a:rPr>
              <a:t>: في هذا الإطار </a:t>
            </a:r>
            <a:r>
              <a:rPr lang="ar-JO" sz="1600">
                <a:latin typeface="Alexandria" pitchFamily="2" charset="-78"/>
                <a:cs typeface="Alexandria" pitchFamily="2" charset="-78"/>
              </a:rPr>
              <a:t>ينظر إلى </a:t>
            </a:r>
            <a:r>
              <a:rPr lang="ar-JO" sz="1600" dirty="0">
                <a:latin typeface="Alexandria" pitchFamily="2" charset="-78"/>
                <a:cs typeface="Alexandria" pitchFamily="2" charset="-78"/>
              </a:rPr>
              <a:t>إبداع العملية أنه </a:t>
            </a:r>
            <a:r>
              <a:rPr lang="ar-JO" sz="1600">
                <a:latin typeface="Alexandria" pitchFamily="2" charset="-78"/>
                <a:cs typeface="Alexandria" pitchFamily="2" charset="-78"/>
              </a:rPr>
              <a:t>يهدف إلى </a:t>
            </a:r>
            <a:r>
              <a:rPr lang="ar-JO" sz="1600" dirty="0">
                <a:latin typeface="Alexandria" pitchFamily="2" charset="-78"/>
                <a:cs typeface="Alexandria" pitchFamily="2" charset="-78"/>
              </a:rPr>
              <a:t>تصميم منتجات وعمليات جديدة، وذلك لتلبية الاستجابة السريعة لتغيرات حاجات ورغبات المستهلكين في السوق. </a:t>
            </a:r>
          </a:p>
          <a:p>
            <a:pPr algn="r">
              <a:lnSpc>
                <a:spcPct val="150000"/>
              </a:lnSpc>
            </a:pPr>
            <a:r>
              <a:rPr lang="ar-JO" sz="1600" b="1" dirty="0">
                <a:latin typeface="Alexandria" pitchFamily="2" charset="-78"/>
                <a:cs typeface="Alexandria" pitchFamily="2" charset="-78"/>
              </a:rPr>
              <a:t> - المدخل الاستراتيجي: </a:t>
            </a:r>
            <a:r>
              <a:rPr lang="ar-JO" sz="1600" dirty="0">
                <a:latin typeface="Alexandria" pitchFamily="2" charset="-78"/>
                <a:cs typeface="Alexandria" pitchFamily="2" charset="-78"/>
              </a:rPr>
              <a:t>أي أن إبداع العملية يأخذ بعدا استراتيجيا، والذي يتم تحديده في ظل الفرص والتهديدات في البيئة الخارجية ويتوافق مع إمكانيات المؤسسة بالشكل الذي يضمن لها البقاء والنمو.</a:t>
            </a:r>
          </a:p>
          <a:p>
            <a:pPr algn="r">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 المدخل التكنولوجي: </a:t>
            </a:r>
            <a:r>
              <a:rPr lang="ar-JO" sz="1600" dirty="0">
                <a:latin typeface="Alexandria" pitchFamily="2" charset="-78"/>
                <a:cs typeface="Alexandria" pitchFamily="2" charset="-78"/>
              </a:rPr>
              <a:t>في هذا الإطار فإن إبداع العملية مرتبط بالتكنولوجيا تعتبر من مرتكزات </a:t>
            </a:r>
            <a:r>
              <a:rPr lang="ar-JO" sz="1600">
                <a:latin typeface="Alexandria" pitchFamily="2" charset="-78"/>
                <a:cs typeface="Alexandria" pitchFamily="2" charset="-78"/>
              </a:rPr>
              <a:t>العملية الإبداعية، </a:t>
            </a:r>
            <a:r>
              <a:rPr lang="ar-JO" sz="1600" dirty="0">
                <a:latin typeface="Alexandria" pitchFamily="2" charset="-78"/>
                <a:cs typeface="Alexandria" pitchFamily="2" charset="-78"/>
              </a:rPr>
              <a:t>وذلك انطلاقا من تطبيق الأفكار وتطوير المنتجات الجديدة. </a:t>
            </a:r>
            <a:endParaRPr lang="en-GB" sz="1600" dirty="0">
              <a:latin typeface="Alexandria" pitchFamily="2" charset="-78"/>
              <a:cs typeface="Alexandria" pitchFamily="2" charset="-78"/>
            </a:endParaRPr>
          </a:p>
        </p:txBody>
      </p:sp>
      <p:pic>
        <p:nvPicPr>
          <p:cNvPr id="18434" name="Picture 2">
            <a:extLst>
              <a:ext uri="{FF2B5EF4-FFF2-40B4-BE49-F238E27FC236}">
                <a16:creationId xmlns:a16="http://schemas.microsoft.com/office/drawing/2014/main" id="{CC2F2A05-D0D7-4CBD-8102-F46E93742B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382" y="3429000"/>
            <a:ext cx="6690518" cy="326165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C5F248F9-D7A4-4D53-89A1-705138CDE7D1}"/>
              </a:ext>
            </a:extLst>
          </p:cNvPr>
          <p:cNvSpPr txBox="1"/>
          <p:nvPr/>
        </p:nvSpPr>
        <p:spPr>
          <a:xfrm>
            <a:off x="6962776" y="4366609"/>
            <a:ext cx="4845842" cy="189731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المدخل المعلوماتي: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حسب هذا المدخل فإن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إبداع العملية هو نتيجة التطور الحاصل في تكنولوجيا المعلومات والاتصالات التي تنتج عنها العديد من الإبداعات والتطويرات في تقديم المنتجات.</a:t>
            </a:r>
            <a:endParaRPr kumimoji="0" lang="en-GB" sz="1600" b="0" i="0" u="none" strike="noStrike" kern="1200" cap="none" spc="0" normalizeH="0" baseline="0" noProof="0" dirty="0">
              <a:ln>
                <a:noFill/>
              </a:ln>
              <a:solidFill>
                <a:prstClr val="black"/>
              </a:solidFill>
              <a:effectLst/>
              <a:uLnTx/>
              <a:uFillTx/>
              <a:latin typeface="Alexandria" pitchFamily="2" charset="-78"/>
              <a:ea typeface="+mn-ea"/>
              <a:cs typeface="+mn-cs"/>
            </a:endParaRPr>
          </a:p>
        </p:txBody>
      </p:sp>
      <p:pic>
        <p:nvPicPr>
          <p:cNvPr id="11" name="Graphic 21">
            <a:extLst>
              <a:ext uri="{FF2B5EF4-FFF2-40B4-BE49-F238E27FC236}">
                <a16:creationId xmlns:a16="http://schemas.microsoft.com/office/drawing/2014/main" id="{07D67406-FFE0-4A12-9774-D52EB289DC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315012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84948" y="1291679"/>
            <a:ext cx="11570154" cy="550920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solidFill>
                  <a:srgbClr val="00B0F0"/>
                </a:solidFill>
                <a:latin typeface="Alexandria" pitchFamily="2" charset="-78"/>
                <a:cs typeface="Alexandria" pitchFamily="2" charset="-78"/>
              </a:rPr>
              <a:t>ثانيا: إبداع المنتج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b="1" dirty="0">
              <a:solidFill>
                <a:srgbClr val="00B0F0"/>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latin typeface="Alexandria" pitchFamily="2" charset="-78"/>
                <a:cs typeface="Alexandria" pitchFamily="2" charset="-78"/>
              </a:rPr>
              <a:t>مفهوم إبداع المنتج </a:t>
            </a:r>
            <a:r>
              <a:rPr lang="ar-JO" sz="1600" dirty="0">
                <a:latin typeface="Alexandria" pitchFamily="2" charset="-78"/>
                <a:cs typeface="Alexandria" pitchFamily="2" charset="-78"/>
              </a:rPr>
              <a:t>: هو إدخال أو ابداع منتج جديد ، بحيث أن هذه الإبداعات تكون ملموسة وظاهرة من طرف المستهلكين. نلاحظ من هذا - كما يقصد </a:t>
            </a:r>
            <a:r>
              <a:rPr lang="ar-JO" sz="1600" b="1" dirty="0">
                <a:latin typeface="Alexandria" pitchFamily="2" charset="-78"/>
                <a:cs typeface="Alexandria" pitchFamily="2" charset="-78"/>
              </a:rPr>
              <a:t>بإبداع المنتج  </a:t>
            </a:r>
            <a:r>
              <a:rPr lang="ar-JO" sz="1600" dirty="0">
                <a:latin typeface="Alexandria" pitchFamily="2" charset="-78"/>
                <a:cs typeface="Alexandria" pitchFamily="2" charset="-78"/>
              </a:rPr>
              <a:t>: تقديم (سلعة أو خدمة) جديدة أو إجراء تحسينات على شكل الخصائص أو استخداماته، وغالبا ما ينظر إليه على أنه تغيير المحتوى التكنولوجي للسلع أو تحسين لطرق الاستخدام، أي أن إبداع المنتج يأخذ شكلين إما منتج جديد تماما أو منتج مطور ويرتكز بالأساس على المحتوى التكنولوجي.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 من خلال ما سبق يمكن القول بأن </a:t>
            </a:r>
            <a:r>
              <a:rPr lang="ar-JO" sz="1600" b="1" dirty="0">
                <a:latin typeface="Alexandria" pitchFamily="2" charset="-78"/>
                <a:cs typeface="Alexandria" pitchFamily="2" charset="-78"/>
              </a:rPr>
              <a:t>إبداع المنتج هو ذلك المنتج الجديد أو المطور في المنتجات والذي يكون ظاهرا للزبائن</a:t>
            </a:r>
            <a:r>
              <a:rPr lang="ar-JO" sz="1600" dirty="0">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تسعى </a:t>
            </a:r>
            <a:r>
              <a:rPr lang="ar-JO" sz="1600">
                <a:latin typeface="Alexandria" pitchFamily="2" charset="-78"/>
                <a:cs typeface="Alexandria" pitchFamily="2" charset="-78"/>
              </a:rPr>
              <a:t>المؤسسات إلى </a:t>
            </a:r>
            <a:r>
              <a:rPr lang="ar-JO" sz="1600" dirty="0">
                <a:latin typeface="Alexandria" pitchFamily="2" charset="-78"/>
                <a:cs typeface="Alexandria" pitchFamily="2" charset="-78"/>
              </a:rPr>
              <a:t>تعزيز المركز التنافسي لها من خلال إتباعها استراتيجية التمييز، وذلك بتخصيص المنتجات التي تقدمها (سلع أو خدمات) بمميزات تجعلها تختلف بطريقة أو بأخرى عن تلك التي يقوم بتقديمها المنافسون، بحيث يتم إدراكها داخل القطاع ومن خلال المستهلكين بأنها فريدة من نوعها أو متميزة، كما أنها تلبي حاجات ورغبات المستهلكين بدرجة أعلى وأفضل من باقي المنتجات المنافسة. </a:t>
            </a:r>
            <a:r>
              <a:rPr lang="ar-JO" sz="1600">
                <a:latin typeface="Alexandria" pitchFamily="2" charset="-78"/>
                <a:cs typeface="Alexandria" pitchFamily="2" charset="-78"/>
              </a:rPr>
              <a:t>ويقوم الإبداع </a:t>
            </a:r>
            <a:r>
              <a:rPr lang="ar-JO" sz="1600" dirty="0">
                <a:latin typeface="Alexandria" pitchFamily="2" charset="-78"/>
                <a:cs typeface="Alexandria" pitchFamily="2" charset="-78"/>
              </a:rPr>
              <a:t>التكنولوجي بتمييز المنتجات في حالتين( </a:t>
            </a:r>
            <a:r>
              <a:rPr lang="ar-JO" sz="1600" b="1" dirty="0">
                <a:latin typeface="Alexandria" pitchFamily="2" charset="-78"/>
                <a:cs typeface="Alexandria" pitchFamily="2" charset="-78"/>
              </a:rPr>
              <a:t>يصنف إبداع </a:t>
            </a:r>
            <a:r>
              <a:rPr lang="ar-JO" sz="1600" b="1">
                <a:latin typeface="Alexandria" pitchFamily="2" charset="-78"/>
                <a:cs typeface="Alexandria" pitchFamily="2" charset="-78"/>
              </a:rPr>
              <a:t>المنتج إلى </a:t>
            </a:r>
            <a:r>
              <a:rPr lang="ar-JO" sz="1600" b="1" dirty="0">
                <a:latin typeface="Alexandria" pitchFamily="2" charset="-78"/>
                <a:cs typeface="Alexandria" pitchFamily="2" charset="-78"/>
              </a:rPr>
              <a:t>نوعين هما</a:t>
            </a:r>
            <a:r>
              <a:rPr lang="ar-JO" sz="1600" dirty="0">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solidFill>
                  <a:srgbClr val="00B0F0"/>
                </a:solidFill>
                <a:latin typeface="Alexandria" pitchFamily="2" charset="-78"/>
                <a:cs typeface="Alexandria" pitchFamily="2" charset="-78"/>
              </a:rPr>
              <a:t>أ) تقديم منتج جديد:</a:t>
            </a:r>
            <a:r>
              <a:rPr lang="ar-JO" sz="1600" dirty="0">
                <a:solidFill>
                  <a:srgbClr val="00B0F0"/>
                </a:solidFill>
                <a:latin typeface="Alexandria" pitchFamily="2" charset="-78"/>
                <a:cs typeface="Alexandria" pitchFamily="2" charset="-78"/>
              </a:rPr>
              <a:t> </a:t>
            </a:r>
            <a:r>
              <a:rPr lang="ar-JO" sz="1600" dirty="0">
                <a:latin typeface="Alexandria" pitchFamily="2" charset="-78"/>
                <a:cs typeface="Alexandria" pitchFamily="2" charset="-78"/>
              </a:rPr>
              <a:t>حسب </a:t>
            </a:r>
            <a:r>
              <a:rPr lang="en-GB" sz="1600" dirty="0">
                <a:latin typeface="Alexandria" pitchFamily="2" charset="-78"/>
              </a:rPr>
              <a:t>Parsons &amp; Dartmple </a:t>
            </a:r>
            <a:r>
              <a:rPr lang="ar-JO" sz="1600" dirty="0">
                <a:latin typeface="Alexandria" pitchFamily="2" charset="-78"/>
                <a:cs typeface="Alexandria" pitchFamily="2" charset="-78"/>
              </a:rPr>
              <a:t> هو عملية إيجاد أفكار عن سلع وخدمات جديدة </a:t>
            </a:r>
            <a:r>
              <a:rPr lang="ar-JO" sz="1600">
                <a:latin typeface="Alexandria" pitchFamily="2" charset="-78"/>
                <a:cs typeface="Alexandria" pitchFamily="2" charset="-78"/>
              </a:rPr>
              <a:t>وتحويلها إلى </a:t>
            </a:r>
            <a:r>
              <a:rPr lang="ar-JO" sz="1600" dirty="0">
                <a:latin typeface="Alexandria" pitchFamily="2" charset="-78"/>
                <a:cs typeface="Alexandria" pitchFamily="2" charset="-78"/>
              </a:rPr>
              <a:t>إضافات في خطوط الإنتاج المقدمة بحيث تكون ناجحة من الناحية التجارية أو التسويقية. إن إبداع منتجات جديدة تطرح لأول مرة في السوق ، وتشكل خبرة جديدة على المؤسسة والمستهلكين على حد سواء، وهي ناتجة عن طريق الاكتشافات العملية والابتكارات الضخمة، وتمتـاز هذه المنتجات عن غيرها بتصاميم جديدة، كما أنها وعلاوة على ذلك فإنها تتميز بالأسبقية، أي أن المؤسسة هي </a:t>
            </a:r>
            <a:r>
              <a:rPr lang="ar-JO" sz="1600">
                <a:latin typeface="Alexandria" pitchFamily="2" charset="-78"/>
                <a:cs typeface="Alexandria" pitchFamily="2" charset="-78"/>
              </a:rPr>
              <a:t>السباقة إلى </a:t>
            </a:r>
            <a:r>
              <a:rPr lang="ar-JO" sz="1600" dirty="0">
                <a:latin typeface="Alexandria" pitchFamily="2" charset="-78"/>
                <a:cs typeface="Alexandria" pitchFamily="2" charset="-78"/>
              </a:rPr>
              <a:t>ابتكار وطرح هذا المنتج في السوق قبل منافسيها، وبالتالي إشباع حاجات وتلبية رغبات كانت كامنة لدى مختلف العملاء ومحاولة إرضائهم بقدر المستطاع.</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67710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أنواع الإبداع </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إبداع المنتج </a:t>
            </a:r>
          </a:p>
        </p:txBody>
      </p:sp>
      <p:pic>
        <p:nvPicPr>
          <p:cNvPr id="10" name="Graphic 21">
            <a:extLst>
              <a:ext uri="{FF2B5EF4-FFF2-40B4-BE49-F238E27FC236}">
                <a16:creationId xmlns:a16="http://schemas.microsoft.com/office/drawing/2014/main" id="{6836C86C-039E-4B55-AE05-461E0008F48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42897874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7" name="TextBox 6">
            <a:extLst>
              <a:ext uri="{FF2B5EF4-FFF2-40B4-BE49-F238E27FC236}">
                <a16:creationId xmlns:a16="http://schemas.microsoft.com/office/drawing/2014/main" id="{EFABFA03-292C-060E-DE0F-86E507C44480}"/>
              </a:ext>
            </a:extLst>
          </p:cNvPr>
          <p:cNvSpPr txBox="1"/>
          <p:nvPr/>
        </p:nvSpPr>
        <p:spPr>
          <a:xfrm>
            <a:off x="245004" y="946648"/>
            <a:ext cx="11778948" cy="575542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 </a:t>
            </a:r>
            <a:r>
              <a:rPr lang="ar-JO" sz="1600" b="1" dirty="0">
                <a:solidFill>
                  <a:srgbClr val="00B0F0"/>
                </a:solidFill>
                <a:latin typeface="Alexandria" pitchFamily="2" charset="-78"/>
                <a:cs typeface="Alexandria" pitchFamily="2" charset="-78"/>
              </a:rPr>
              <a:t>ب) تطوير وتحسين منتجات حالية (موجودة): </a:t>
            </a:r>
            <a:r>
              <a:rPr lang="ar-JO" sz="1600" dirty="0">
                <a:latin typeface="Alexandria" pitchFamily="2" charset="-78"/>
                <a:cs typeface="Alexandria" pitchFamily="2" charset="-78"/>
              </a:rPr>
              <a:t>إن تحسين المنتج الحالي (القديم) كما  يعرّفه  </a:t>
            </a:r>
            <a:r>
              <a:rPr lang="en-GB" sz="1600" dirty="0">
                <a:latin typeface="Alexandria" pitchFamily="2" charset="-78"/>
              </a:rPr>
              <a:t>Armostrong &amp;Kotler </a:t>
            </a:r>
            <a:r>
              <a:rPr lang="ar-JO" sz="1600" dirty="0">
                <a:latin typeface="Alexandria" pitchFamily="2" charset="-78"/>
                <a:cs typeface="Alexandria" pitchFamily="2" charset="-78"/>
              </a:rPr>
              <a:t> بأنه: "تطوير المنتجات الأصيلة، وإجراء التحسينات والتعديلات " التي تطورها المؤسسة من خلال جهودها في الأبحاث والتطوير، حيث يتم ذلك من خلال إدخال </a:t>
            </a:r>
            <a:r>
              <a:rPr lang="ar-JO" sz="1600" b="1" dirty="0">
                <a:latin typeface="Alexandria" pitchFamily="2" charset="-78"/>
                <a:cs typeface="Alexandria" pitchFamily="2" charset="-78"/>
              </a:rPr>
              <a:t>تغيرات </a:t>
            </a:r>
            <a:r>
              <a:rPr lang="ar-JO" sz="1600" b="1">
                <a:latin typeface="Alexandria" pitchFamily="2" charset="-78"/>
                <a:cs typeface="Alexandria" pitchFamily="2" charset="-78"/>
              </a:rPr>
              <a:t>جزئية </a:t>
            </a:r>
            <a:r>
              <a:rPr lang="ar-JO" sz="1600">
                <a:latin typeface="Alexandria" pitchFamily="2" charset="-78"/>
                <a:cs typeface="Alexandria" pitchFamily="2" charset="-78"/>
              </a:rPr>
              <a:t>إلى </a:t>
            </a:r>
            <a:r>
              <a:rPr lang="ar-JO" sz="1600" dirty="0">
                <a:latin typeface="Alexandria" pitchFamily="2" charset="-78"/>
                <a:cs typeface="Alexandria" pitchFamily="2" charset="-78"/>
              </a:rPr>
              <a:t>أحد العناصر المكونة له، وبالتالي فإنه ليس هناك منتج يمكن أن يستمر في السوق لمدة طويلة دون إجراء تغييرات عليه. وبالتالي فإن كل مؤسسة لا تعمل على تطوير أو تحسين منتجاتها فإنها ستواجه خطر التقادم والاندثار مقارنة بالمؤسسات الأخرى المنافسة.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latin typeface="Alexandria" pitchFamily="2" charset="-78"/>
                <a:cs typeface="Alexandria" pitchFamily="2" charset="-78"/>
              </a:rPr>
              <a:t>تقوم المؤسسات المبدعة دائما بتطوير وتحسين منتجاتها بغية إرضاء زبائنها بشكل مستمر، وتكون هذه التحسينات بإجراء تعديلات على مستوى: </a:t>
            </a:r>
          </a:p>
          <a:p>
            <a:pPr marL="285750" marR="0" lvl="0" indent="-285750" algn="just" defTabSz="914400" rtl="1" eaLnBrk="1" fontAlgn="auto" latinLnBrk="0" hangingPunct="1">
              <a:lnSpc>
                <a:spcPct val="100000"/>
              </a:lnSpc>
              <a:spcBef>
                <a:spcPts val="0"/>
              </a:spcBef>
              <a:spcAft>
                <a:spcPts val="0"/>
              </a:spcAft>
              <a:buClrTx/>
              <a:buSzTx/>
              <a:buFontTx/>
              <a:buChar char="-"/>
              <a:tabLst/>
              <a:defRPr/>
            </a:pPr>
            <a:r>
              <a:rPr lang="ar-JO" sz="1600" b="1" dirty="0">
                <a:latin typeface="Alexandria" pitchFamily="2" charset="-78"/>
                <a:cs typeface="Alexandria" pitchFamily="2" charset="-78"/>
              </a:rPr>
              <a:t>الجودة: </a:t>
            </a:r>
            <a:r>
              <a:rPr lang="ar-JO" sz="1600" dirty="0">
                <a:latin typeface="Alexandria" pitchFamily="2" charset="-78"/>
                <a:cs typeface="Alexandria" pitchFamily="2" charset="-78"/>
              </a:rPr>
              <a:t>إذ تمثل الجودة معيارًا لدقة تصميم المنتج والتوفيق في إنجازه طبقا لمتطلبات احتياجات المستهلك، فهي بذلك تثير إغراءات المستهلك واهتمامه بالمنتوج ومن ثم شراؤه، وعلى الرغم من ذلك فإن الجودة لا تولد قيمة للمستهلك إلا بإشباعه لرغباته عند المستوى اللائق. </a:t>
            </a:r>
          </a:p>
          <a:p>
            <a:pPr marL="285750" marR="0" lvl="0" indent="-285750" algn="just" defTabSz="914400" rtl="1" eaLnBrk="1" fontAlgn="auto" latinLnBrk="0" hangingPunct="1">
              <a:lnSpc>
                <a:spcPct val="100000"/>
              </a:lnSpc>
              <a:spcBef>
                <a:spcPts val="0"/>
              </a:spcBef>
              <a:spcAft>
                <a:spcPts val="0"/>
              </a:spcAft>
              <a:buClrTx/>
              <a:buSzTx/>
              <a:buFontTx/>
              <a:buChar char="-"/>
              <a:tabLst/>
              <a:defRPr/>
            </a:pPr>
            <a:endParaRPr lang="ar-JO" sz="1600" dirty="0">
              <a:latin typeface="Alexandria" pitchFamily="2" charset="-78"/>
              <a:cs typeface="Alexandria" pitchFamily="2" charset="-78"/>
            </a:endParaRPr>
          </a:p>
          <a:p>
            <a:pPr marL="285750" marR="0" lvl="0" indent="-285750" algn="just" defTabSz="914400" rtl="1" eaLnBrk="1" fontAlgn="auto" latinLnBrk="0" hangingPunct="1">
              <a:lnSpc>
                <a:spcPct val="100000"/>
              </a:lnSpc>
              <a:spcBef>
                <a:spcPts val="0"/>
              </a:spcBef>
              <a:spcAft>
                <a:spcPts val="0"/>
              </a:spcAft>
              <a:buClrTx/>
              <a:buSzTx/>
              <a:buFontTx/>
              <a:buChar char="-"/>
              <a:tabLst/>
              <a:defRPr/>
            </a:pPr>
            <a:r>
              <a:rPr lang="ar-JO" sz="1600" b="1" dirty="0">
                <a:latin typeface="Alexandria" pitchFamily="2" charset="-78"/>
                <a:cs typeface="Alexandria" pitchFamily="2" charset="-78"/>
              </a:rPr>
              <a:t>السهولة والسلامة عند الاستعمال: </a:t>
            </a:r>
            <a:r>
              <a:rPr lang="ar-JO" sz="1600" dirty="0">
                <a:latin typeface="Alexandria" pitchFamily="2" charset="-78"/>
                <a:cs typeface="Alexandria" pitchFamily="2" charset="-78"/>
              </a:rPr>
              <a:t>فالتجديد والتحسين في المنتجات يفترض أن يضمنان سهولة طرقة استخدام المنتج والسلامة عند استهلاكه أو استعماله، حيث يجب إنتاج مواد وسلع وفق مواصفات بحيث لا تعرّض المستهلكين عند اقتناءه والعمال عند </a:t>
            </a:r>
            <a:r>
              <a:rPr lang="ar-JO" sz="1600">
                <a:latin typeface="Alexandria" pitchFamily="2" charset="-78"/>
                <a:cs typeface="Alexandria" pitchFamily="2" charset="-78"/>
              </a:rPr>
              <a:t>استخدامه إلى </a:t>
            </a:r>
            <a:r>
              <a:rPr lang="ar-JO" sz="1600" dirty="0">
                <a:latin typeface="Alexandria" pitchFamily="2" charset="-78"/>
                <a:cs typeface="Alexandria" pitchFamily="2" charset="-78"/>
              </a:rPr>
              <a:t>الأخطار مهما كانت درجتها. </a:t>
            </a:r>
          </a:p>
          <a:p>
            <a:pPr marL="285750" marR="0" lvl="0" indent="-285750" algn="just" defTabSz="914400" rtl="1" eaLnBrk="1" fontAlgn="auto" latinLnBrk="0" hangingPunct="1">
              <a:lnSpc>
                <a:spcPct val="100000"/>
              </a:lnSpc>
              <a:spcBef>
                <a:spcPts val="0"/>
              </a:spcBef>
              <a:spcAft>
                <a:spcPts val="0"/>
              </a:spcAft>
              <a:buClrTx/>
              <a:buSzTx/>
              <a:buFontTx/>
              <a:buChar char="-"/>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latin typeface="Alexandria" pitchFamily="2" charset="-78"/>
                <a:cs typeface="Alexandria" pitchFamily="2" charset="-78"/>
              </a:rPr>
              <a:t>- التغيير في خدمات ما بعد البيع: </a:t>
            </a:r>
            <a:r>
              <a:rPr lang="ar-JO" sz="1600" dirty="0">
                <a:latin typeface="Alexandria" pitchFamily="2" charset="-78"/>
                <a:cs typeface="Alexandria" pitchFamily="2" charset="-78"/>
              </a:rPr>
              <a:t>وذلك لضمان تمييز المنتج المقدم من هذه المؤسسة بهذه الخدمات(بعد البيع).  فمن خلال إتباع المؤسسات إستراتيجية تمييز منتجاتها عن </a:t>
            </a:r>
            <a:r>
              <a:rPr lang="ar-JO" sz="1600">
                <a:latin typeface="Alexandria" pitchFamily="2" charset="-78"/>
                <a:cs typeface="Alexandria" pitchFamily="2" charset="-78"/>
              </a:rPr>
              <a:t>طريق الإبداع </a:t>
            </a:r>
            <a:r>
              <a:rPr lang="ar-JO" sz="1600" dirty="0">
                <a:latin typeface="Alexandria" pitchFamily="2" charset="-78"/>
                <a:cs typeface="Alexandria" pitchFamily="2" charset="-78"/>
              </a:rPr>
              <a:t>التكنولوجي سواء بالسبق في تقديم منتجات جديدة أو تحسين منتجات موجودة بشكل مستمر ودائم يؤدي </a:t>
            </a:r>
            <a:r>
              <a:rPr lang="ar-JO" sz="1600">
                <a:latin typeface="Alexandria" pitchFamily="2" charset="-78"/>
                <a:cs typeface="Alexandria" pitchFamily="2" charset="-78"/>
              </a:rPr>
              <a:t>انها إلى </a:t>
            </a:r>
            <a:r>
              <a:rPr lang="ar-JO" sz="1600" dirty="0">
                <a:latin typeface="Alexandria" pitchFamily="2" charset="-78"/>
                <a:cs typeface="Alexandria" pitchFamily="2" charset="-78"/>
              </a:rPr>
              <a:t>كسب ثقة وولاء زبائنها نتيجة زيادة مستوى رضاهم بمنتجاتها المتميزة، وقد يؤدي </a:t>
            </a:r>
            <a:r>
              <a:rPr lang="ar-JO" sz="1600">
                <a:latin typeface="Alexandria" pitchFamily="2" charset="-78"/>
                <a:cs typeface="Alexandria" pitchFamily="2" charset="-78"/>
              </a:rPr>
              <a:t>أيضا إلى </a:t>
            </a:r>
            <a:r>
              <a:rPr lang="ar-JO" sz="1600" dirty="0">
                <a:latin typeface="Alexandria" pitchFamily="2" charset="-78"/>
                <a:cs typeface="Alexandria" pitchFamily="2" charset="-78"/>
              </a:rPr>
              <a:t>تحسين انطباع ونظرة عملاء المنافسين لها، وبالتالي تحسين سمعة وشهرة المؤسسة وتدعيم حصتها السوقية، وهذا ما يضمن لها الصمود أمام منافسيها والتفوق عليهم.</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 </a:t>
            </a:r>
            <a:endParaRPr lang="ar-JO" sz="16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effectLst/>
                <a:uLnTx/>
                <a:uFillTx/>
                <a:latin typeface="Alexandria" pitchFamily="2" charset="-78"/>
                <a:cs typeface="Alexandria" pitchFamily="2" charset="-78"/>
              </a:rPr>
              <a:t>أنواع الإبداع </a:t>
            </a:r>
            <a:r>
              <a:rPr kumimoji="0" lang="ar-JO" sz="2000" b="1" i="0" u="none" strike="noStrike" kern="1200" cap="none" spc="0" normalizeH="0" baseline="0" noProof="0" dirty="0">
                <a:ln>
                  <a:noFill/>
                </a:ln>
                <a:effectLst/>
                <a:uLnTx/>
                <a:uFillTx/>
                <a:latin typeface="Alexandria" pitchFamily="2" charset="-78"/>
                <a:cs typeface="Alexandria" pitchFamily="2" charset="-78"/>
              </a:rPr>
              <a:t>التكنولوجي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إبداع المنتج </a:t>
            </a:r>
          </a:p>
        </p:txBody>
      </p:sp>
      <p:pic>
        <p:nvPicPr>
          <p:cNvPr id="8" name="Graphic 21">
            <a:extLst>
              <a:ext uri="{FF2B5EF4-FFF2-40B4-BE49-F238E27FC236}">
                <a16:creationId xmlns:a16="http://schemas.microsoft.com/office/drawing/2014/main" id="{B8C37493-27B2-432A-BF08-5F0DC45D16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5634466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000" y="1160793"/>
            <a:ext cx="11881497" cy="55538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337651" y="1396149"/>
            <a:ext cx="11483807"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dirty="0">
                <a:latin typeface="Alexandria" pitchFamily="2" charset="-78"/>
                <a:cs typeface="Alexandria" pitchFamily="2" charset="-78"/>
              </a:rPr>
              <a:t>       </a:t>
            </a:r>
            <a:r>
              <a:rPr lang="ar-JO" sz="1600">
                <a:latin typeface="Alexandria" pitchFamily="2" charset="-78"/>
                <a:cs typeface="Alexandria" pitchFamily="2" charset="-78"/>
              </a:rPr>
              <a:t>يحتاج الإبداع التكنولوجي إلى </a:t>
            </a:r>
            <a:r>
              <a:rPr lang="ar-JO" sz="1600" dirty="0">
                <a:latin typeface="Alexandria" pitchFamily="2" charset="-78"/>
                <a:cs typeface="Alexandria" pitchFamily="2" charset="-78"/>
              </a:rPr>
              <a:t>أدوات ووسائل خاصة تحيطها وتدعمها من أجل القيام بها على أكمل وجه يمكن تحقيقه، ليرتبط الإنتاج الفعال للإبداعات التكنولوجية بتوفر شروط وأجواء معينة قد تختلف من </a:t>
            </a:r>
            <a:r>
              <a:rPr lang="ar-JO" sz="1600">
                <a:latin typeface="Alexandria" pitchFamily="2" charset="-78"/>
                <a:cs typeface="Alexandria" pitchFamily="2" charset="-78"/>
              </a:rPr>
              <a:t>مؤسسة إلى </a:t>
            </a:r>
            <a:r>
              <a:rPr lang="ar-JO" sz="1600" dirty="0">
                <a:latin typeface="Alexandria" pitchFamily="2" charset="-78"/>
                <a:cs typeface="Alexandria" pitchFamily="2" charset="-78"/>
              </a:rPr>
              <a:t>أخرى أو من </a:t>
            </a:r>
            <a:r>
              <a:rPr lang="ar-JO" sz="1600">
                <a:latin typeface="Alexandria" pitchFamily="2" charset="-78"/>
                <a:cs typeface="Alexandria" pitchFamily="2" charset="-78"/>
              </a:rPr>
              <a:t>بلد إلى </a:t>
            </a:r>
            <a:r>
              <a:rPr lang="ar-JO" sz="1600" dirty="0">
                <a:latin typeface="Alexandria" pitchFamily="2" charset="-78"/>
                <a:cs typeface="Alexandria" pitchFamily="2" charset="-78"/>
              </a:rPr>
              <a:t>آخر منها ومن </a:t>
            </a:r>
            <a:r>
              <a:rPr lang="ar-JO" sz="1600">
                <a:latin typeface="Alexandria" pitchFamily="2" charset="-78"/>
                <a:cs typeface="Alexandria" pitchFamily="2" charset="-78"/>
              </a:rPr>
              <a:t>مكونات الإبداع </a:t>
            </a:r>
            <a:r>
              <a:rPr lang="ar-JO" sz="1600" dirty="0">
                <a:latin typeface="Alexandria" pitchFamily="2" charset="-78"/>
                <a:cs typeface="Alexandria" pitchFamily="2" charset="-78"/>
              </a:rPr>
              <a:t>التكنولوجي:</a:t>
            </a:r>
            <a:endParaRPr lang="en-US" sz="1600"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solidFill>
                  <a:srgbClr val="00B0F0"/>
                </a:solidFill>
                <a:latin typeface="Alexandria" pitchFamily="2" charset="-78"/>
                <a:cs typeface="Alexandria" pitchFamily="2" charset="-78"/>
              </a:rPr>
              <a:t>- التحكم في المعلومات</a:t>
            </a:r>
            <a:r>
              <a:rPr lang="ar-JO" sz="1600" dirty="0">
                <a:solidFill>
                  <a:srgbClr val="00B0F0"/>
                </a:solidFill>
                <a:latin typeface="Alexandria" pitchFamily="2" charset="-78"/>
                <a:cs typeface="Alexandria" pitchFamily="2" charset="-78"/>
              </a:rPr>
              <a:t>: </a:t>
            </a:r>
            <a:r>
              <a:rPr lang="ar-JO" sz="1600" dirty="0">
                <a:latin typeface="Alexandria" pitchFamily="2" charset="-78"/>
                <a:cs typeface="Alexandria" pitchFamily="2" charset="-78"/>
              </a:rPr>
              <a:t>للمعلومات  أثر مباشر في وجود المؤسسة وأمنها واستقرارها واستمراريتها، هذا لأنه لا يمكن لأي قائد أو مسؤول - في عالمنا المعاصر الذي يعج بالمتغيرات وبالأحداث المتشابكة والسريعة وغير المتوقعة - أن يتخذ قرارا سليما أو ناجحا ما لم يكن مثل هذا القرار معتمدا على معرّفة شاملة لمحيط المؤسسة. لذا يتطلب </a:t>
            </a:r>
            <a:r>
              <a:rPr lang="ar-JO" sz="1600">
                <a:latin typeface="Alexandria" pitchFamily="2" charset="-78"/>
                <a:cs typeface="Alexandria" pitchFamily="2" charset="-78"/>
              </a:rPr>
              <a:t>الوصول إلى </a:t>
            </a:r>
            <a:r>
              <a:rPr lang="ar-JO" sz="1600" dirty="0">
                <a:latin typeface="Alexandria" pitchFamily="2" charset="-78"/>
                <a:cs typeface="Alexandria" pitchFamily="2" charset="-78"/>
              </a:rPr>
              <a:t>هذه المعرّفة وجود همزة وصل بين متخذ القرار ومحيطه والتي تتمثل في المعلومات، ولتتحكم المؤسسة في المعلومات لا بد أن تعمل على: </a:t>
            </a:r>
            <a:endParaRPr lang="en-US" sz="1600" dirty="0">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2578894" y="640027"/>
            <a:ext cx="6064613" cy="30777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effectLst/>
                <a:uLnTx/>
                <a:uFillTx/>
                <a:latin typeface="Alexandria" pitchFamily="2" charset="-78"/>
                <a:cs typeface="Alexandria" pitchFamily="2" charset="-78"/>
              </a:rPr>
              <a:t>سياسات التحكم </a:t>
            </a:r>
            <a:r>
              <a:rPr kumimoji="0" lang="ar-JO" sz="1400" b="1" i="0" u="none" strike="noStrike" kern="1200" cap="none" spc="0" normalizeH="0" baseline="0" noProof="0">
                <a:ln>
                  <a:noFill/>
                </a:ln>
                <a:effectLst/>
                <a:uLnTx/>
                <a:uFillTx/>
                <a:latin typeface="Alexandria" pitchFamily="2" charset="-78"/>
                <a:cs typeface="Alexandria" pitchFamily="2" charset="-78"/>
              </a:rPr>
              <a:t>في الإبداع </a:t>
            </a:r>
            <a:r>
              <a:rPr kumimoji="0" lang="ar-JO" sz="1400" b="1" i="0" u="none" strike="noStrike" kern="1200" cap="none" spc="0" normalizeH="0" baseline="0" noProof="0" dirty="0">
                <a:ln>
                  <a:noFill/>
                </a:ln>
                <a:effectLst/>
                <a:uLnTx/>
                <a:uFillTx/>
                <a:latin typeface="Alexandria" pitchFamily="2" charset="-78"/>
                <a:cs typeface="Alexandria" pitchFamily="2" charset="-78"/>
              </a:rPr>
              <a:t>التكنولوجي لضمان الميزة التنافسية</a:t>
            </a:r>
          </a:p>
        </p:txBody>
      </p:sp>
      <p:sp>
        <p:nvSpPr>
          <p:cNvPr id="3" name="TextBox 2">
            <a:extLst>
              <a:ext uri="{FF2B5EF4-FFF2-40B4-BE49-F238E27FC236}">
                <a16:creationId xmlns:a16="http://schemas.microsoft.com/office/drawing/2014/main" id="{4747DEA5-7B52-2FA1-70BF-1AA95586C757}"/>
              </a:ext>
            </a:extLst>
          </p:cNvPr>
          <p:cNvSpPr txBox="1"/>
          <p:nvPr/>
        </p:nvSpPr>
        <p:spPr>
          <a:xfrm>
            <a:off x="7048901" y="6626681"/>
            <a:ext cx="5143099" cy="246221"/>
          </a:xfrm>
          <a:prstGeom prst="rect">
            <a:avLst/>
          </a:prstGeom>
          <a:noFill/>
        </p:spPr>
        <p:txBody>
          <a:bodyPr wrap="square">
            <a:spAutoFit/>
          </a:bodyPr>
          <a:lstStyle/>
          <a:p>
            <a:r>
              <a:rPr lang="en-GB" sz="1000" dirty="0">
                <a:latin typeface="Alexandria" pitchFamily="2" charset="-78"/>
              </a:rPr>
              <a:t>https://www.asjp.cerist.dz/en/downArticle/495/1/1/69364</a:t>
            </a:r>
            <a:endParaRPr lang="ar-JO" sz="1000" dirty="0">
              <a:latin typeface="Alexandria" pitchFamily="2" charset="-78"/>
              <a:cs typeface="Alexandria" pitchFamily="2" charset="-78"/>
            </a:endParaRPr>
          </a:p>
        </p:txBody>
      </p:sp>
      <p:pic>
        <p:nvPicPr>
          <p:cNvPr id="15362" name="Picture 2">
            <a:extLst>
              <a:ext uri="{FF2B5EF4-FFF2-40B4-BE49-F238E27FC236}">
                <a16:creationId xmlns:a16="http://schemas.microsoft.com/office/drawing/2014/main" id="{E945BA0D-B3DD-48DA-AC28-662954DFFF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651" y="3981450"/>
            <a:ext cx="5910749" cy="246585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A53395B-972D-4CA8-8C43-DBBE837EC77A}"/>
              </a:ext>
            </a:extLst>
          </p:cNvPr>
          <p:cNvSpPr txBox="1"/>
          <p:nvPr/>
        </p:nvSpPr>
        <p:spPr>
          <a:xfrm>
            <a:off x="6343650" y="3775678"/>
            <a:ext cx="5596424" cy="2800767"/>
          </a:xfrm>
          <a:prstGeom prst="rect">
            <a:avLst/>
          </a:prstGeom>
          <a:solidFill>
            <a:srgbClr val="00B0F0"/>
          </a:solidFill>
        </p:spPr>
        <p:txBody>
          <a:bodyPr wrap="square">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تطبيق استراتيجية اليقظة: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تعتبر من بين الوسائل التي تستخدمها المؤسسة للاطلاع على بيئتها من خلال جلب المعلومات اللازمة لاتخاذ القرارات، وتسمى باليقظة التكنولوجية.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استخدام تكنولوجيا المعلومات والاتصال</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والتي تعتمد عليها المؤسسات وخاصة في إدارة أعمالها، وذلك في الحصول على المعلومة، ونقلها وحفظها مما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يؤدي إلى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توفير الوقت والجهد والمال.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تصميم وتطبيق نظام للمعلومات</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بحيث يكون قادرا على توفير المعلومات اللازمة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لدعم الإبداع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 </a:t>
            </a:r>
            <a:r>
              <a:rPr kumimoji="0" lang="ar-JO" sz="1600"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a:t>
            </a: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9AD2397E-BC08-4235-8305-C0996B357E20}"/>
              </a:ext>
            </a:extLst>
          </p:cNvPr>
          <p:cNvSpPr txBox="1"/>
          <p:nvPr/>
        </p:nvSpPr>
        <p:spPr>
          <a:xfrm>
            <a:off x="2578894" y="143367"/>
            <a:ext cx="6662736"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1800" b="1">
                <a:latin typeface="Alexandria" pitchFamily="2" charset="-78"/>
                <a:cs typeface="Alexandria" pitchFamily="2" charset="-78"/>
              </a:rPr>
              <a:t>مكونات الإبداع </a:t>
            </a:r>
            <a:r>
              <a:rPr lang="ar-JO" sz="1800" b="1" dirty="0">
                <a:latin typeface="Alexandria" pitchFamily="2" charset="-78"/>
                <a:cs typeface="Alexandria" pitchFamily="2" charset="-78"/>
              </a:rPr>
              <a:t>التكنولوجي</a:t>
            </a:r>
            <a:endPar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pic>
        <p:nvPicPr>
          <p:cNvPr id="13" name="Graphic 21">
            <a:extLst>
              <a:ext uri="{FF2B5EF4-FFF2-40B4-BE49-F238E27FC236}">
                <a16:creationId xmlns:a16="http://schemas.microsoft.com/office/drawing/2014/main" id="{FD64FE8A-3353-4278-8817-2CF34C490DC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6491013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732" y="1158467"/>
            <a:ext cx="11952493"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288958" y="1282235"/>
            <a:ext cx="11644039" cy="230832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ar-JO" sz="1600" b="1" dirty="0">
                <a:latin typeface="Alexandria" pitchFamily="2" charset="-78"/>
                <a:cs typeface="Alexandria" pitchFamily="2" charset="-78"/>
              </a:rPr>
              <a:t>ومن </a:t>
            </a:r>
            <a:r>
              <a:rPr lang="ar-JO" sz="1600" b="1">
                <a:latin typeface="Alexandria" pitchFamily="2" charset="-78"/>
                <a:cs typeface="Alexandria" pitchFamily="2" charset="-78"/>
              </a:rPr>
              <a:t>مكونات الإبداع </a:t>
            </a:r>
            <a:r>
              <a:rPr lang="ar-JO" sz="1600" b="1" dirty="0">
                <a:latin typeface="Alexandria" pitchFamily="2" charset="-78"/>
                <a:cs typeface="Alexandria" pitchFamily="2" charset="-78"/>
              </a:rPr>
              <a:t>التكنولوجي أيضا:</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solidFill>
                <a:prstClr val="black"/>
              </a:solidFill>
              <a:latin typeface="Alexandria" pitchFamily="2" charset="-78"/>
              <a:cs typeface="Alexandria" pitchFamily="2" charset="-78"/>
            </a:endParaRPr>
          </a:p>
          <a:p>
            <a:pPr marR="0" lvl="0" algn="just" defTabSz="914400" rtl="1" eaLnBrk="1" fontAlgn="auto" latinLnBrk="0" hangingPunct="1">
              <a:lnSpc>
                <a:spcPct val="100000"/>
              </a:lnSpc>
              <a:spcBef>
                <a:spcPts val="0"/>
              </a:spcBef>
              <a:spcAft>
                <a:spcPts val="0"/>
              </a:spcAft>
              <a:buClrTx/>
              <a:buSzTx/>
              <a:tabLst/>
              <a:defRPr/>
            </a:pPr>
            <a:r>
              <a:rPr lang="ar-JO" sz="1600" b="1" dirty="0">
                <a:solidFill>
                  <a:srgbClr val="00B0F0"/>
                </a:solidFill>
                <a:latin typeface="Alexandria" pitchFamily="2" charset="-78"/>
                <a:cs typeface="Alexandria" pitchFamily="2" charset="-78"/>
              </a:rPr>
              <a:t>- إدارة وإنتاج المعرّفة في المؤسسة: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a:latin typeface="Alexandria" pitchFamily="2" charset="-78"/>
                <a:cs typeface="Alexandria" pitchFamily="2" charset="-78"/>
              </a:rPr>
              <a:t>إن الإبداع </a:t>
            </a:r>
            <a:r>
              <a:rPr lang="ar-JO" sz="1600" dirty="0">
                <a:latin typeface="Alexandria" pitchFamily="2" charset="-78"/>
                <a:cs typeface="Alexandria" pitchFamily="2" charset="-78"/>
              </a:rPr>
              <a:t>في المؤسسة وعمليات حدوثه وتطوير منتجات جديدة، </a:t>
            </a:r>
            <a:r>
              <a:rPr lang="ar-JO" sz="1600">
                <a:latin typeface="Alexandria" pitchFamily="2" charset="-78"/>
                <a:cs typeface="Alexandria" pitchFamily="2" charset="-78"/>
              </a:rPr>
              <a:t>يحتاج إلى </a:t>
            </a:r>
            <a:r>
              <a:rPr lang="ar-JO" sz="1600" dirty="0">
                <a:latin typeface="Alexandria" pitchFamily="2" charset="-78"/>
                <a:cs typeface="Alexandria" pitchFamily="2" charset="-78"/>
              </a:rPr>
              <a:t>وجود قاعدة معرّفة في المؤسسة تشمل كافة وظائفها وأنشطتها والخبرات المتراكمة لدى أفرادها عبر السنوات، وتبرز أهمية إدارة المعرّفة في المؤسسة من حيث قدرتها على توظيف المعرّفة والمهارات والخبرات الموجودة في وظائفها مثل التسويق والبحوث والتطوير والهندسة والتصميم والإنتاج وصقل هذه العناصر بشكل يساعد على </a:t>
            </a:r>
            <a:r>
              <a:rPr lang="ar-JO" sz="1600">
                <a:latin typeface="Alexandria" pitchFamily="2" charset="-78"/>
                <a:cs typeface="Alexandria" pitchFamily="2" charset="-78"/>
              </a:rPr>
              <a:t>حدوث الإبداع، </a:t>
            </a:r>
            <a:r>
              <a:rPr lang="ar-JO" sz="1600" dirty="0">
                <a:latin typeface="Alexandria" pitchFamily="2" charset="-78"/>
                <a:cs typeface="Alexandria" pitchFamily="2" charset="-78"/>
              </a:rPr>
              <a:t>وبالتالي قدرتها على تطوير وطرح منتجات جديدة بشكل ناجح، لذلك فإن إدارة قاعدة المعرّفة في المؤسسة تلعب دورا استراتيجيا هاما في تحسين قدرتها على تطوير منتجات جديدة وخاصة فيما يتعلق بمراحل عملية التطوير نفسها.</a:t>
            </a:r>
            <a:endParaRPr lang="en-US" sz="1600" dirty="0">
              <a:latin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3467101" y="328033"/>
            <a:ext cx="465118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400" b="1">
                <a:latin typeface="Alexandria" pitchFamily="2" charset="-78"/>
                <a:cs typeface="Alexandria" pitchFamily="2" charset="-78"/>
              </a:rPr>
              <a:t>مكونات الإبداع </a:t>
            </a:r>
            <a:r>
              <a:rPr lang="ar-JO" sz="2400" b="1" dirty="0">
                <a:latin typeface="Alexandria" pitchFamily="2" charset="-78"/>
                <a:cs typeface="Alexandria" pitchFamily="2" charset="-78"/>
              </a:rPr>
              <a:t>التكنولوجي</a:t>
            </a:r>
            <a:endParaRPr kumimoji="0" lang="ar-JO" sz="2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6B1B0F30-1D4C-6A87-D4DC-FA5E8CBF592D}"/>
              </a:ext>
            </a:extLst>
          </p:cNvPr>
          <p:cNvSpPr txBox="1"/>
          <p:nvPr/>
        </p:nvSpPr>
        <p:spPr>
          <a:xfrm>
            <a:off x="417762" y="6607244"/>
            <a:ext cx="4587536" cy="215444"/>
          </a:xfrm>
          <a:prstGeom prst="rect">
            <a:avLst/>
          </a:prstGeom>
          <a:noFill/>
        </p:spPr>
        <p:txBody>
          <a:bodyPr wrap="square">
            <a:spAutoFit/>
          </a:bodyPr>
          <a:lstStyle/>
          <a:p>
            <a:r>
              <a:rPr lang="en-GB" sz="800" dirty="0">
                <a:latin typeface="Alexandria" pitchFamily="2" charset="-78"/>
              </a:rPr>
              <a:t>https://www.asjp.cerist.dz/en/downArticle/495/1/1/69364</a:t>
            </a:r>
            <a:endParaRPr lang="ar-JO" sz="800" dirty="0">
              <a:latin typeface="Alexandria" pitchFamily="2" charset="-78"/>
              <a:cs typeface="Alexandria" pitchFamily="2" charset="-78"/>
            </a:endParaRPr>
          </a:p>
        </p:txBody>
      </p:sp>
      <p:pic>
        <p:nvPicPr>
          <p:cNvPr id="4098" name="Picture 2">
            <a:extLst>
              <a:ext uri="{FF2B5EF4-FFF2-40B4-BE49-F238E27FC236}">
                <a16:creationId xmlns:a16="http://schemas.microsoft.com/office/drawing/2014/main" id="{C950CD70-6A09-4592-8B25-B948F67C36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261" y="3292876"/>
            <a:ext cx="4524375" cy="314325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BC6292ED-F813-4DC3-87B5-235B66AD37EB}"/>
              </a:ext>
            </a:extLst>
          </p:cNvPr>
          <p:cNvSpPr txBox="1"/>
          <p:nvPr/>
        </p:nvSpPr>
        <p:spPr>
          <a:xfrm>
            <a:off x="5266411" y="3560537"/>
            <a:ext cx="6743700" cy="280076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1600" b="1" dirty="0">
                <a:solidFill>
                  <a:srgbClr val="00B0F0"/>
                </a:solidFill>
                <a:latin typeface="Alexandria" pitchFamily="2" charset="-78"/>
                <a:cs typeface="Alexandria" pitchFamily="2" charset="-78"/>
              </a:rPr>
              <a:t>- الحماية القانونية للإبداعات التكنولوجية: </a:t>
            </a:r>
            <a:r>
              <a:rPr lang="ar-JO" sz="1600" dirty="0">
                <a:latin typeface="Alexandria" pitchFamily="2" charset="-78"/>
                <a:cs typeface="Alexandria" pitchFamily="2" charset="-78"/>
              </a:rPr>
              <a:t>لتدعم</a:t>
            </a:r>
            <a:r>
              <a:rPr lang="ar-JO" sz="1600" b="1" dirty="0">
                <a:solidFill>
                  <a:srgbClr val="00B0F0"/>
                </a:solidFill>
                <a:latin typeface="Alexandria" pitchFamily="2" charset="-78"/>
                <a:cs typeface="Alexandria" pitchFamily="2" charset="-78"/>
              </a:rPr>
              <a:t> </a:t>
            </a:r>
            <a:r>
              <a:rPr lang="ar-JO" sz="1600" dirty="0">
                <a:latin typeface="Alexandria" pitchFamily="2" charset="-78"/>
                <a:cs typeface="Alexandria" pitchFamily="2" charset="-78"/>
              </a:rPr>
              <a:t>المؤسسة تحكمها في إبداعاتها التكنولوجية وإنتاجها المعرّفي، بات من الضروري عليها التحكم فيها وحمايتها من الناحية القانونية، ذلك أن بذل الجهود الكبيرة بتجنيد طاقات وموارد بشرية واستغلال أموال معتبرة للقيام بنشاطات البحث والتطوير للحصول على منتجات وأساليب إنتاج جديدة أو محسنة، كل هذا ويأتي المقلدون بسهولة ويستغلون هذا الابتكار لصالحهم، فاستنساخ </a:t>
            </a:r>
            <a:r>
              <a:rPr lang="ar-JO" sz="1600">
                <a:latin typeface="Alexandria" pitchFamily="2" charset="-78"/>
                <a:cs typeface="Alexandria" pitchFamily="2" charset="-78"/>
              </a:rPr>
              <a:t>وتقليد الإبداع </a:t>
            </a:r>
            <a:r>
              <a:rPr lang="ar-JO" sz="1600" dirty="0">
                <a:latin typeface="Alexandria" pitchFamily="2" charset="-78"/>
                <a:cs typeface="Alexandria" pitchFamily="2" charset="-78"/>
              </a:rPr>
              <a:t>لا يتطلب ذات التكاليف التي يستوجبها إنتاجه لأول مرة. فكان لا بد من وجود آلية قانونية </a:t>
            </a:r>
            <a:r>
              <a:rPr lang="ar-JO" sz="1600">
                <a:latin typeface="Alexandria" pitchFamily="2" charset="-78"/>
                <a:cs typeface="Alexandria" pitchFamily="2" charset="-78"/>
              </a:rPr>
              <a:t>تحمي الإبداع </a:t>
            </a:r>
            <a:r>
              <a:rPr lang="ar-JO" sz="1600" dirty="0">
                <a:latin typeface="Alexandria" pitchFamily="2" charset="-78"/>
                <a:cs typeface="Alexandria" pitchFamily="2" charset="-78"/>
              </a:rPr>
              <a:t>التكنولوجي وتحافظ على سرية المعلومات كبراءة الاختراع، العلامات التجارية والصناعية، حماية المعلومات السرية، الرسوم والنماذج الصناعية. </a:t>
            </a: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4" name="Graphic 21">
            <a:extLst>
              <a:ext uri="{FF2B5EF4-FFF2-40B4-BE49-F238E27FC236}">
                <a16:creationId xmlns:a16="http://schemas.microsoft.com/office/drawing/2014/main" id="{4A3E1033-FF47-48AA-984B-03FB3DD0751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7753873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078130"/>
            <a:ext cx="12008497" cy="5779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10" name="TextBox 9">
            <a:extLst>
              <a:ext uri="{FF2B5EF4-FFF2-40B4-BE49-F238E27FC236}">
                <a16:creationId xmlns:a16="http://schemas.microsoft.com/office/drawing/2014/main" id="{77C0A5F9-F0AE-7290-B0DF-F6D6D5A1059D}"/>
              </a:ext>
            </a:extLst>
          </p:cNvPr>
          <p:cNvSpPr txBox="1"/>
          <p:nvPr/>
        </p:nvSpPr>
        <p:spPr>
          <a:xfrm>
            <a:off x="4407547" y="2213365"/>
            <a:ext cx="7600950" cy="448263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b="1" dirty="0">
                <a:latin typeface="Alexandria" pitchFamily="2" charset="-78"/>
                <a:cs typeface="Alexandria" pitchFamily="2" charset="-78"/>
              </a:rPr>
              <a:t>الاستراتيجيات التي يمكن استخدامها لدعم </a:t>
            </a:r>
            <a:r>
              <a:rPr lang="ar-JO" sz="1600" b="1">
                <a:latin typeface="Alexandria" pitchFamily="2" charset="-78"/>
                <a:cs typeface="Alexandria" pitchFamily="2" charset="-78"/>
              </a:rPr>
              <a:t>القدرات الإبداعية </a:t>
            </a:r>
            <a:r>
              <a:rPr lang="ar-JO" sz="1600" b="1" dirty="0">
                <a:latin typeface="Alexandria" pitchFamily="2" charset="-78"/>
                <a:cs typeface="Alexandria" pitchFamily="2" charset="-78"/>
              </a:rPr>
              <a:t>للعاملين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الاستراتيجية الأولى: اختيار وتقييم عند توظيف الأفراد المبدعين، وأن تقوم بتوزيع هؤلاء الأفراد على الوظائف الملائمة </a:t>
            </a:r>
            <a:r>
              <a:rPr lang="ar-JO" sz="1600">
                <a:latin typeface="Alexandria" pitchFamily="2" charset="-78"/>
                <a:cs typeface="Alexandria" pitchFamily="2" charset="-78"/>
              </a:rPr>
              <a:t>لمستوى الإبداع </a:t>
            </a:r>
            <a:r>
              <a:rPr lang="ar-JO" sz="1600" dirty="0">
                <a:latin typeface="Alexandria" pitchFamily="2" charset="-78"/>
                <a:cs typeface="Alexandria" pitchFamily="2" charset="-78"/>
              </a:rPr>
              <a:t>الذي يتمتعون به.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الاستراتيجية الثانية: أن تقدم إجراءات وأساليب تشجع على توليد الأفكار الجديدة، مثل الأسلوب المعروف باسم العصف الذهني، </a:t>
            </a:r>
            <a:r>
              <a:rPr lang="ar-JO" sz="1600">
                <a:latin typeface="Alexandria" pitchFamily="2" charset="-78"/>
                <a:cs typeface="Alexandria" pitchFamily="2" charset="-78"/>
              </a:rPr>
              <a:t>بالإضافة إلى </a:t>
            </a:r>
            <a:r>
              <a:rPr lang="ar-JO" sz="1600" dirty="0">
                <a:latin typeface="Alexandria" pitchFamily="2" charset="-78"/>
                <a:cs typeface="Alexandria" pitchFamily="2" charset="-78"/>
              </a:rPr>
              <a:t>التدريب على </a:t>
            </a:r>
            <a:r>
              <a:rPr lang="ar-JO" sz="1600">
                <a:latin typeface="Alexandria" pitchFamily="2" charset="-78"/>
                <a:cs typeface="Alexandria" pitchFamily="2" charset="-78"/>
              </a:rPr>
              <a:t>العملية الإبداعية </a:t>
            </a:r>
            <a:r>
              <a:rPr lang="ar-JO" sz="1600" dirty="0">
                <a:latin typeface="Alexandria" pitchFamily="2" charset="-78"/>
                <a:cs typeface="Alexandria" pitchFamily="2" charset="-78"/>
              </a:rPr>
              <a:t>من </a:t>
            </a:r>
            <a:r>
              <a:rPr lang="ar-JO" sz="1600">
                <a:latin typeface="Alexandria" pitchFamily="2" charset="-78"/>
                <a:cs typeface="Alexandria" pitchFamily="2" charset="-78"/>
              </a:rPr>
              <a:t>خلال الأنشطة </a:t>
            </a:r>
            <a:r>
              <a:rPr lang="ar-JO" sz="1600" dirty="0">
                <a:latin typeface="Alexandria" pitchFamily="2" charset="-78"/>
                <a:cs typeface="Alexandria" pitchFamily="2" charset="-78"/>
              </a:rPr>
              <a:t>المختلفة.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الاستراتيجية الثالثة: أن تقوم المؤسسة بتغيير خصائصها مثل الهيكل، ومناخ العمل، والثقافة المهيمنة بطرق </a:t>
            </a:r>
            <a:r>
              <a:rPr lang="ar-JO" sz="1600">
                <a:latin typeface="Alexandria" pitchFamily="2" charset="-78"/>
                <a:cs typeface="Alexandria" pitchFamily="2" charset="-78"/>
              </a:rPr>
              <a:t>تؤدي إلى </a:t>
            </a:r>
            <a:r>
              <a:rPr lang="ar-JO" sz="1600" dirty="0">
                <a:latin typeface="Alexandria" pitchFamily="2" charset="-78"/>
                <a:cs typeface="Alexandria" pitchFamily="2" charset="-78"/>
              </a:rPr>
              <a:t>تيسير </a:t>
            </a:r>
            <a:r>
              <a:rPr lang="ar-JO" sz="1600">
                <a:latin typeface="Alexandria" pitchFamily="2" charset="-78"/>
                <a:cs typeface="Alexandria" pitchFamily="2" charset="-78"/>
              </a:rPr>
              <a:t>عمليات الإبداع. </a:t>
            </a:r>
            <a:endParaRPr lang="ar-JO" sz="1600"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الاستراتيجية الرابعة: أن تقوم المؤسسة بعقد ارتباطات وتبادلات وتكامل مع مؤسسات أخرى لدعم </a:t>
            </a:r>
            <a:r>
              <a:rPr lang="ar-JO" sz="1600">
                <a:latin typeface="Alexandria" pitchFamily="2" charset="-78"/>
                <a:cs typeface="Alexandria" pitchFamily="2" charset="-78"/>
              </a:rPr>
              <a:t>وتنمية الإبداع </a:t>
            </a:r>
            <a:r>
              <a:rPr lang="ar-JO" sz="1600" dirty="0">
                <a:latin typeface="Alexandria" pitchFamily="2" charset="-78"/>
                <a:cs typeface="Alexandria" pitchFamily="2" charset="-78"/>
              </a:rPr>
              <a:t>التكنولوجي.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1600" dirty="0">
                <a:latin typeface="Alexandria" pitchFamily="2" charset="-78"/>
                <a:cs typeface="Alexandria" pitchFamily="2" charset="-78"/>
              </a:rPr>
              <a:t>- الاستراتيجية الخامسة: توفير وتقديم الحوافز المادية والمعنوية للأفراد بجميع أنواعها لضمان مواصلة </a:t>
            </a:r>
            <a:r>
              <a:rPr lang="ar-JO" sz="1600">
                <a:latin typeface="Alexandria" pitchFamily="2" charset="-78"/>
                <a:cs typeface="Alexandria" pitchFamily="2" charset="-78"/>
              </a:rPr>
              <a:t>عملية الإبداع.</a:t>
            </a:r>
            <a:r>
              <a:rPr kumimoji="0" lang="ar-JO" sz="1600" b="0" i="0" u="none" strike="noStrike" kern="1200" cap="none" spc="0" normalizeH="0" baseline="0" noProof="0">
                <a:ln>
                  <a:noFill/>
                </a:ln>
                <a:solidFill>
                  <a:prstClr val="black"/>
                </a:solidFill>
                <a:effectLst/>
                <a:uLnTx/>
                <a:uFillTx/>
                <a:latin typeface="Roboto" panose="02000000000000000000" pitchFamily="2" charset="0"/>
                <a:ea typeface="+mn-ea"/>
                <a:cs typeface="Alexandria" pitchFamily="2" charset="-78"/>
              </a:rPr>
              <a:t>         </a:t>
            </a: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2908971" y="181890"/>
            <a:ext cx="5299051"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effectLst/>
                <a:uLnTx/>
                <a:uFillTx/>
                <a:latin typeface="Alexandria" pitchFamily="2" charset="-78"/>
                <a:cs typeface="Alexandria" pitchFamily="2" charset="-78"/>
              </a:rPr>
              <a:t>الاستراتيجيات التي يمكن استخدامها لدعم </a:t>
            </a:r>
            <a:r>
              <a:rPr kumimoji="0" lang="ar-JO" sz="2000" b="1" i="0" u="none" strike="noStrike" kern="1200" cap="none" spc="0" normalizeH="0" baseline="0" noProof="0">
                <a:ln>
                  <a:noFill/>
                </a:ln>
                <a:effectLst/>
                <a:uLnTx/>
                <a:uFillTx/>
                <a:latin typeface="Alexandria" pitchFamily="2" charset="-78"/>
                <a:cs typeface="Alexandria" pitchFamily="2" charset="-78"/>
              </a:rPr>
              <a:t>القدرات الإبداعية </a:t>
            </a:r>
            <a:r>
              <a:rPr kumimoji="0" lang="ar-JO" sz="2000" b="1" i="0" u="none" strike="noStrike" kern="1200" cap="none" spc="0" normalizeH="0" baseline="0" noProof="0" dirty="0">
                <a:ln>
                  <a:noFill/>
                </a:ln>
                <a:effectLst/>
                <a:uLnTx/>
                <a:uFillTx/>
                <a:latin typeface="Alexandria" pitchFamily="2" charset="-78"/>
                <a:cs typeface="Alexandria" pitchFamily="2" charset="-78"/>
              </a:rPr>
              <a:t>للعاملين </a:t>
            </a:r>
          </a:p>
        </p:txBody>
      </p:sp>
      <p:pic>
        <p:nvPicPr>
          <p:cNvPr id="5122" name="Picture 2">
            <a:extLst>
              <a:ext uri="{FF2B5EF4-FFF2-40B4-BE49-F238E27FC236}">
                <a16:creationId xmlns:a16="http://schemas.microsoft.com/office/drawing/2014/main" id="{4965D1D9-E853-4FBF-A9A2-464A98C6FF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44" y="2205673"/>
            <a:ext cx="4359403" cy="465232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49CA077-C018-4243-842D-AC65FB03A3A4}"/>
              </a:ext>
            </a:extLst>
          </p:cNvPr>
          <p:cNvSpPr txBox="1"/>
          <p:nvPr/>
        </p:nvSpPr>
        <p:spPr>
          <a:xfrm>
            <a:off x="-70831" y="1230250"/>
            <a:ext cx="12150158" cy="830997"/>
          </a:xfrm>
          <a:prstGeom prst="rect">
            <a:avLst/>
          </a:prstGeom>
          <a:noFill/>
        </p:spPr>
        <p:txBody>
          <a:bodyPr wrap="square">
            <a:spAutoFit/>
          </a:bodyPr>
          <a:lstStyle/>
          <a:p>
            <a:pPr algn="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إن طبيعة ومعطيات العصر الحالي تفرض ضرورة الاهتمام بالإبداع التكنولوجي لما له من أهمية ومنافع تعود على تنافسية المؤسسات الصناعية،، ويتوافر للمؤسسات مدى واسع من الاستراتيجيات والأساليب التي يمكن استخدامها لدعم </a:t>
            </a:r>
            <a:r>
              <a:rPr kumimoji="0" lang="ar-JO"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القدرات الإبداعية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للعاملين فيها، ولا يمكن أن نقرر بشكل حاسم أن أحد الاستراتيجيات هي أفضل من غيرها، وفيما يلي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أهم خمسة استراتيجيات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تتمثل في: </a:t>
            </a:r>
            <a:endParaRPr lang="ar-JO" dirty="0"/>
          </a:p>
        </p:txBody>
      </p:sp>
      <p:pic>
        <p:nvPicPr>
          <p:cNvPr id="13" name="Graphic 21">
            <a:extLst>
              <a:ext uri="{FF2B5EF4-FFF2-40B4-BE49-F238E27FC236}">
                <a16:creationId xmlns:a16="http://schemas.microsoft.com/office/drawing/2014/main" id="{4C499967-F4A4-4A3F-81B6-F45C3FDADE5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13878799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752118"/>
            <a:ext cx="11993336" cy="6095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محددات الإبداع </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324855" y="752118"/>
            <a:ext cx="11686429" cy="5959965"/>
          </a:xfrm>
          <a:prstGeom prst="rect">
            <a:avLst/>
          </a:prstGeom>
          <a:noFill/>
        </p:spPr>
        <p:txBody>
          <a:bodyPr wrap="square">
            <a:spAutoFit/>
          </a:bodyPr>
          <a:lstStyle/>
          <a:p>
            <a:pPr algn="just" rtl="1">
              <a:lnSpc>
                <a:spcPct val="150000"/>
              </a:lnSpc>
            </a:pPr>
            <a:r>
              <a:rPr lang="ar-JO" b="1" dirty="0">
                <a:solidFill>
                  <a:srgbClr val="00B0F0"/>
                </a:solidFill>
                <a:latin typeface="Alexandria" pitchFamily="2" charset="-78"/>
                <a:cs typeface="Alexandria" pitchFamily="2" charset="-78"/>
              </a:rPr>
              <a:t>المحددات الداخلية : </a:t>
            </a: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استراتيجية المؤسسة: </a:t>
            </a:r>
            <a:r>
              <a:rPr lang="ar-JO" sz="1600" dirty="0">
                <a:latin typeface="Alexandria" pitchFamily="2" charset="-78"/>
                <a:cs typeface="Alexandria" pitchFamily="2" charset="-78"/>
              </a:rPr>
              <a:t>يمكن </a:t>
            </a:r>
            <a:r>
              <a:rPr lang="ar-JO" sz="1600">
                <a:latin typeface="Alexandria" pitchFamily="2" charset="-78"/>
                <a:cs typeface="Alexandria" pitchFamily="2" charset="-78"/>
              </a:rPr>
              <a:t>اعتبار الإبداع </a:t>
            </a:r>
            <a:r>
              <a:rPr lang="ar-JO" sz="1600" dirty="0">
                <a:latin typeface="Alexandria" pitchFamily="2" charset="-78"/>
                <a:cs typeface="Alexandria" pitchFamily="2" charset="-78"/>
              </a:rPr>
              <a:t>أحد أبعاد الأداء الاستراتيجي للمؤسسة، وبالتالي تجعله مصدرا للميزة في السوق، كما يمكن أن تكون استراتيجية المؤسسة موجهة نحو التركيز على الحالة الفاعلة، أي التكنولوجيا والمنتجات (السلع أو خدمات) الحالية. </a:t>
            </a:r>
          </a:p>
          <a:p>
            <a:pPr algn="just"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القيادة: </a:t>
            </a:r>
            <a:r>
              <a:rPr lang="ar-JO" sz="1600" dirty="0">
                <a:latin typeface="Alexandria" pitchFamily="2" charset="-78"/>
                <a:cs typeface="Alexandria" pitchFamily="2" charset="-78"/>
              </a:rPr>
              <a:t>يمكن أن تكون محددا هاما للإبداع التكنولوجي من خلال مدى فعالية تحفيزه أو إعاقته، فالقيادات في المؤسسة قد توفر أجواء الابتكار والحوافز المناسبة من أجل التغير في مجال الهياكل والمنتجات. من جانب آخر نجد أصحاب القيادة المركزية التي ترى بأن التغيير يهدد نظام المؤسسة </a:t>
            </a:r>
            <a:r>
              <a:rPr lang="ar-JO" sz="1600">
                <a:latin typeface="Alexandria" pitchFamily="2" charset="-78"/>
                <a:cs typeface="Alexandria" pitchFamily="2" charset="-78"/>
              </a:rPr>
              <a:t>تثبط الإبداع. </a:t>
            </a: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ثقافة المؤسسة</a:t>
            </a:r>
            <a:r>
              <a:rPr lang="ar-JO" sz="1600" dirty="0">
                <a:latin typeface="Alexandria" pitchFamily="2" charset="-78"/>
                <a:cs typeface="Alexandria" pitchFamily="2" charset="-78"/>
              </a:rPr>
              <a:t>: بشكل عام فإن المؤسسات التي تقدم إبداعات تكنولوجية فإنها تتميز بثقافة إبداعية بحيث تدخل تغيرات مهمة على الهيكل التنظيمي لديها ، في حين أن المؤسسات التي تتميز بثقافة </a:t>
            </a:r>
            <a:r>
              <a:rPr lang="ar-JO" sz="1600">
                <a:latin typeface="Alexandria" pitchFamily="2" charset="-78"/>
                <a:cs typeface="Alexandria" pitchFamily="2" charset="-78"/>
              </a:rPr>
              <a:t>تميل إلى </a:t>
            </a:r>
            <a:r>
              <a:rPr lang="ar-JO" sz="1600" dirty="0">
                <a:latin typeface="Alexandria" pitchFamily="2" charset="-78"/>
                <a:cs typeface="Alexandria" pitchFamily="2" charset="-78"/>
              </a:rPr>
              <a:t>المحافظة  والثبات على الخصائص الحالية؛ نجدها غير متوافقة </a:t>
            </a:r>
            <a:r>
              <a:rPr lang="ar-JO" sz="1600">
                <a:latin typeface="Alexandria" pitchFamily="2" charset="-78"/>
                <a:cs typeface="Alexandria" pitchFamily="2" charset="-78"/>
              </a:rPr>
              <a:t>مع الإبداع. </a:t>
            </a:r>
            <a:endParaRPr lang="ar-JO" sz="1600" dirty="0">
              <a:latin typeface="Alexandria" pitchFamily="2" charset="-78"/>
              <a:cs typeface="Alexandria" pitchFamily="2" charset="-78"/>
            </a:endParaRPr>
          </a:p>
          <a:p>
            <a:pPr algn="just" rtl="1">
              <a:lnSpc>
                <a:spcPct val="150000"/>
              </a:lnSpc>
            </a:pPr>
            <a:r>
              <a:rPr lang="ar-JO" sz="1600" b="1" dirty="0">
                <a:latin typeface="Alexandria" pitchFamily="2" charset="-78"/>
                <a:cs typeface="Alexandria" pitchFamily="2" charset="-78"/>
              </a:rPr>
              <a:t>-إدارة المعرفة</a:t>
            </a:r>
            <a:r>
              <a:rPr lang="ar-JO" sz="1600" dirty="0">
                <a:latin typeface="Alexandria" pitchFamily="2" charset="-78"/>
                <a:cs typeface="Alexandria" pitchFamily="2" charset="-78"/>
              </a:rPr>
              <a:t>: يرى البعض </a:t>
            </a:r>
            <a:r>
              <a:rPr lang="ar-JO" sz="1600">
                <a:latin typeface="Alexandria" pitchFamily="2" charset="-78"/>
                <a:cs typeface="Alexandria" pitchFamily="2" charset="-78"/>
              </a:rPr>
              <a:t>بأن الإبداع </a:t>
            </a:r>
            <a:r>
              <a:rPr lang="ar-JO" sz="1600" dirty="0">
                <a:latin typeface="Alexandria" pitchFamily="2" charset="-78"/>
                <a:cs typeface="Alexandria" pitchFamily="2" charset="-78"/>
              </a:rPr>
              <a:t>يعود قبل كل </a:t>
            </a:r>
            <a:r>
              <a:rPr lang="ar-JO" sz="1600">
                <a:latin typeface="Alexandria" pitchFamily="2" charset="-78"/>
                <a:cs typeface="Alexandria" pitchFamily="2" charset="-78"/>
              </a:rPr>
              <a:t>شيء إلى </a:t>
            </a:r>
            <a:r>
              <a:rPr lang="ar-JO" sz="1600" dirty="0">
                <a:latin typeface="Alexandria" pitchFamily="2" charset="-78"/>
                <a:cs typeface="Alexandria" pitchFamily="2" charset="-78"/>
              </a:rPr>
              <a:t>آليات تعلم معقدة وإنتاج المعرّفة </a:t>
            </a:r>
            <a:r>
              <a:rPr lang="ar-JO" sz="1600">
                <a:latin typeface="Alexandria" pitchFamily="2" charset="-78"/>
                <a:cs typeface="Alexandria" pitchFamily="2" charset="-78"/>
              </a:rPr>
              <a:t>فبدون الإبداع </a:t>
            </a:r>
            <a:r>
              <a:rPr lang="ar-JO" sz="1600" dirty="0">
                <a:latin typeface="Alexandria" pitchFamily="2" charset="-78"/>
                <a:cs typeface="Alexandria" pitchFamily="2" charset="-78"/>
              </a:rPr>
              <a:t>والتعلم وتوظيف المعارف الجديدة لا يمكن رؤية </a:t>
            </a:r>
            <a:r>
              <a:rPr lang="ar-JO" sz="1600">
                <a:latin typeface="Alexandria" pitchFamily="2" charset="-78"/>
                <a:cs typeface="Alexandria" pitchFamily="2" charset="-78"/>
              </a:rPr>
              <a:t>عمليات الإبداع. </a:t>
            </a:r>
            <a:r>
              <a:rPr lang="ar-JO" sz="1600" dirty="0">
                <a:latin typeface="Alexandria" pitchFamily="2" charset="-78"/>
                <a:cs typeface="Alexandria" pitchFamily="2" charset="-78"/>
              </a:rPr>
              <a:t>وفي هذا المجال فإن هناك ثلاث أنشطة هي:  </a:t>
            </a:r>
            <a:r>
              <a:rPr lang="ar-JO" sz="1600" b="1" dirty="0">
                <a:latin typeface="Alexandria" pitchFamily="2" charset="-78"/>
                <a:cs typeface="Alexandria" pitchFamily="2" charset="-78"/>
              </a:rPr>
              <a:t>مرحلة الحصول </a:t>
            </a:r>
            <a:r>
              <a:rPr lang="ar-JO" sz="1600" b="1">
                <a:latin typeface="Alexandria" pitchFamily="2" charset="-78"/>
                <a:cs typeface="Alexandria" pitchFamily="2" charset="-78"/>
              </a:rPr>
              <a:t>على المعرّفة </a:t>
            </a:r>
            <a:r>
              <a:rPr lang="ar-JO" sz="1600" b="1" dirty="0">
                <a:latin typeface="Alexandria" pitchFamily="2" charset="-78"/>
                <a:cs typeface="Alexandria" pitchFamily="2" charset="-78"/>
              </a:rPr>
              <a:t>و مرحلة تحويل </a:t>
            </a:r>
            <a:r>
              <a:rPr lang="ar-JO" sz="1600" b="1">
                <a:latin typeface="Alexandria" pitchFamily="2" charset="-78"/>
                <a:cs typeface="Alexandria" pitchFamily="2" charset="-78"/>
              </a:rPr>
              <a:t>المعرّفة إلى </a:t>
            </a:r>
            <a:r>
              <a:rPr lang="ar-JO" sz="1600" b="1" dirty="0">
                <a:latin typeface="Alexandria" pitchFamily="2" charset="-78"/>
                <a:cs typeface="Alexandria" pitchFamily="2" charset="-78"/>
              </a:rPr>
              <a:t>إبداعات (منتج جديد أو عملية جديدة). ومرحلة </a:t>
            </a:r>
            <a:r>
              <a:rPr lang="ar-JO" sz="1600" b="1">
                <a:latin typeface="Alexandria" pitchFamily="2" charset="-78"/>
                <a:cs typeface="Alexandria" pitchFamily="2" charset="-78"/>
              </a:rPr>
              <a:t>استغلال الإبداع </a:t>
            </a:r>
            <a:r>
              <a:rPr lang="ar-JO" sz="1600" b="1" dirty="0">
                <a:latin typeface="Alexandria" pitchFamily="2" charset="-78"/>
                <a:cs typeface="Alexandria" pitchFamily="2" charset="-78"/>
              </a:rPr>
              <a:t>من أجل توليد قيمة عالية</a:t>
            </a:r>
            <a:r>
              <a:rPr lang="ar-JO" sz="1600" dirty="0">
                <a:latin typeface="Alexandria" pitchFamily="2" charset="-78"/>
                <a:cs typeface="Alexandria" pitchFamily="2" charset="-78"/>
              </a:rPr>
              <a:t>. </a:t>
            </a:r>
          </a:p>
          <a:p>
            <a:pPr algn="just" rtl="1">
              <a:lnSpc>
                <a:spcPct val="150000"/>
              </a:lnSpc>
            </a:pPr>
            <a:r>
              <a:rPr lang="ar-JO" sz="1600" b="1" dirty="0">
                <a:latin typeface="Alexandria" pitchFamily="2" charset="-78"/>
                <a:cs typeface="Alexandria" pitchFamily="2" charset="-78"/>
              </a:rPr>
              <a:t>- أنشطة </a:t>
            </a:r>
            <a:r>
              <a:rPr lang="ar-JO" sz="1600" b="1">
                <a:latin typeface="Alexandria" pitchFamily="2" charset="-78"/>
                <a:cs typeface="Alexandria" pitchFamily="2" charset="-78"/>
              </a:rPr>
              <a:t>البحث والتطوير :</a:t>
            </a:r>
            <a:r>
              <a:rPr lang="ar-JO" sz="1600">
                <a:latin typeface="Alexandria" pitchFamily="2" charset="-78"/>
                <a:cs typeface="Alexandria" pitchFamily="2" charset="-78"/>
              </a:rPr>
              <a:t>بهدف </a:t>
            </a:r>
            <a:r>
              <a:rPr lang="ar-JO" sz="1600" dirty="0">
                <a:latin typeface="Alexandria" pitchFamily="2" charset="-78"/>
                <a:cs typeface="Alexandria" pitchFamily="2" charset="-78"/>
              </a:rPr>
              <a:t>إنشاء وتوليد الإبداعات من جهة، و تطوير قدرة المؤسسة على الاستفادة من المعرّفة التي أنشأتها أو التي قامت بتوليدها من جهة أخرى. ولا شك بأن أنشطة البحث والتطوير تعتبر من أهم </a:t>
            </a:r>
            <a:r>
              <a:rPr lang="ar-JO" sz="1600">
                <a:latin typeface="Alexandria" pitchFamily="2" charset="-78"/>
                <a:cs typeface="Alexandria" pitchFamily="2" charset="-78"/>
              </a:rPr>
              <a:t>محددات الإبداع </a:t>
            </a:r>
            <a:r>
              <a:rPr lang="ar-JO" sz="1600" dirty="0">
                <a:latin typeface="Alexandria" pitchFamily="2" charset="-78"/>
                <a:cs typeface="Alexandria" pitchFamily="2" charset="-78"/>
              </a:rPr>
              <a:t>التكنولوجي في المؤسسة؛ وذلك كونها المدخل الأساسي في </a:t>
            </a:r>
            <a:r>
              <a:rPr lang="ar-JO" sz="1600">
                <a:latin typeface="Alexandria" pitchFamily="2" charset="-78"/>
                <a:cs typeface="Alexandria" pitchFamily="2" charset="-78"/>
              </a:rPr>
              <a:t>العملية الإبداعية </a:t>
            </a:r>
            <a:r>
              <a:rPr lang="ar-JO" sz="1600" dirty="0">
                <a:latin typeface="Alexandria" pitchFamily="2" charset="-78"/>
                <a:cs typeface="Alexandria" pitchFamily="2" charset="-78"/>
              </a:rPr>
              <a:t>.</a:t>
            </a:r>
          </a:p>
        </p:txBody>
      </p:sp>
      <p:pic>
        <p:nvPicPr>
          <p:cNvPr id="11" name="Graphic 21">
            <a:extLst>
              <a:ext uri="{FF2B5EF4-FFF2-40B4-BE49-F238E27FC236}">
                <a16:creationId xmlns:a16="http://schemas.microsoft.com/office/drawing/2014/main" id="{F34B4ABE-8975-4730-8910-B2752FCFE2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09"/>
            <a:ext cx="2305141" cy="857528"/>
          </a:xfrm>
          <a:prstGeom prst="rect">
            <a:avLst/>
          </a:prstGeom>
        </p:spPr>
      </p:pic>
    </p:spTree>
    <p:extLst>
      <p:ext uri="{BB962C8B-B14F-4D97-AF65-F5344CB8AC3E}">
        <p14:creationId xmlns:p14="http://schemas.microsoft.com/office/powerpoint/2010/main" val="20765809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9862" y="170745"/>
            <a:ext cx="611227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effectLst/>
                <a:uLnTx/>
                <a:uFillTx/>
                <a:latin typeface="Alexandria" pitchFamily="2" charset="-78"/>
                <a:cs typeface="Alexandria" pitchFamily="2" charset="-78"/>
              </a:rPr>
              <a:t>محددات الإبداع </a:t>
            </a:r>
            <a:r>
              <a:rPr kumimoji="0" lang="ar-JO" sz="2000" b="1" i="0" u="none" strike="noStrike" kern="1200" cap="none" spc="0" normalizeH="0" baseline="0" noProof="0" dirty="0">
                <a:ln>
                  <a:noFill/>
                </a:ln>
                <a:effectLst/>
                <a:uLnTx/>
                <a:uFillTx/>
                <a:latin typeface="Alexandria" pitchFamily="2" charset="-78"/>
                <a:cs typeface="Alexandria" pitchFamily="2" charset="-78"/>
              </a:rPr>
              <a:t>التكنولوجي</a:t>
            </a:r>
          </a:p>
        </p:txBody>
      </p:sp>
      <p:sp>
        <p:nvSpPr>
          <p:cNvPr id="3" name="TextBox 2">
            <a:extLst>
              <a:ext uri="{FF2B5EF4-FFF2-40B4-BE49-F238E27FC236}">
                <a16:creationId xmlns:a16="http://schemas.microsoft.com/office/drawing/2014/main" id="{ADF80711-D774-24DE-7A51-FBD62222DBA1}"/>
              </a:ext>
            </a:extLst>
          </p:cNvPr>
          <p:cNvSpPr txBox="1"/>
          <p:nvPr/>
        </p:nvSpPr>
        <p:spPr>
          <a:xfrm>
            <a:off x="296990" y="1375477"/>
            <a:ext cx="11696849" cy="4851969"/>
          </a:xfrm>
          <a:prstGeom prst="rect">
            <a:avLst/>
          </a:prstGeom>
          <a:noFill/>
        </p:spPr>
        <p:txBody>
          <a:bodyPr wrap="square">
            <a:spAutoFit/>
          </a:bodyPr>
          <a:lstStyle/>
          <a:p>
            <a:pPr algn="just" rtl="1">
              <a:lnSpc>
                <a:spcPct val="150000"/>
              </a:lnSpc>
            </a:pPr>
            <a:r>
              <a:rPr lang="ar-JO" sz="1600" b="1" dirty="0">
                <a:solidFill>
                  <a:srgbClr val="00B0F0"/>
                </a:solidFill>
                <a:latin typeface="Alexandria" pitchFamily="2" charset="-78"/>
                <a:cs typeface="Alexandria" pitchFamily="2" charset="-78"/>
              </a:rPr>
              <a:t>المحددات الخارجية </a:t>
            </a:r>
            <a:r>
              <a:rPr lang="ar-JO" sz="1600" dirty="0">
                <a:latin typeface="Alexandria" pitchFamily="2" charset="-78"/>
                <a:cs typeface="Alexandria" pitchFamily="2" charset="-78"/>
              </a:rPr>
              <a:t>قدمت معظم الدراسات ثلاث عوامل أساسية على هذا المستوى:</a:t>
            </a:r>
            <a:endParaRPr lang="en-GB" sz="1600" dirty="0">
              <a:latin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المحيط الاقتصادي والمؤسساتي: </a:t>
            </a:r>
            <a:r>
              <a:rPr lang="ar-JO" sz="1600" dirty="0">
                <a:latin typeface="Alexandria" pitchFamily="2" charset="-78"/>
                <a:cs typeface="Alexandria" pitchFamily="2" charset="-78"/>
              </a:rPr>
              <a:t>ويرى البعض بأن الدولة يمكن أن تكون محدد للإبداع من خلال التدخلات المختلفة للدولة التي تشكل قوة تأثير على الدوافع الخاصة بالإبداع خاصة من خلال القرارات المتعلقة بأنشطة البحث التطوير في المؤسسات لكن الهدف الأول يكون مرتبطا بـاستقرار الاقتصاد الكلي والتدخل من خلال معدلات الفائدة المرتبطة بشروط تمويل </a:t>
            </a:r>
            <a:r>
              <a:rPr lang="ar-JO" sz="1600">
                <a:latin typeface="Alexandria" pitchFamily="2" charset="-78"/>
                <a:cs typeface="Alexandria" pitchFamily="2" charset="-78"/>
              </a:rPr>
              <a:t>أنشطة الإبداع، </a:t>
            </a:r>
            <a:r>
              <a:rPr lang="ar-JO" sz="1600" dirty="0">
                <a:latin typeface="Alexandria" pitchFamily="2" charset="-78"/>
                <a:cs typeface="Alexandria" pitchFamily="2" charset="-78"/>
              </a:rPr>
              <a:t>والسياسية المرتبطة بتعديل المنافسة بين مختلف القطاعات الاقتصادية</a:t>
            </a:r>
            <a:r>
              <a:rPr lang="ar-JO" sz="1600">
                <a:latin typeface="Alexandria" pitchFamily="2" charset="-78"/>
                <a:cs typeface="Alexandria" pitchFamily="2" charset="-78"/>
              </a:rPr>
              <a:t>. </a:t>
            </a:r>
          </a:p>
          <a:p>
            <a:pPr algn="just" rtl="1">
              <a:lnSpc>
                <a:spcPct val="150000"/>
              </a:lnSpc>
            </a:pPr>
            <a:endParaRPr lang="ar-JO" sz="1600" dirty="0">
              <a:latin typeface="Alexandria" pitchFamily="2" charset="-78"/>
              <a:cs typeface="Alexandria" pitchFamily="2" charset="-78"/>
            </a:endParaRPr>
          </a:p>
          <a:p>
            <a:pPr marL="285750" indent="-285750" algn="just" rtl="1">
              <a:lnSpc>
                <a:spcPct val="150000"/>
              </a:lnSpc>
              <a:buFontTx/>
              <a:buChar char="-"/>
            </a:pPr>
            <a:r>
              <a:rPr lang="ar-JO" sz="1600" b="1">
                <a:latin typeface="Alexandria" pitchFamily="2" charset="-78"/>
                <a:cs typeface="Alexandria" pitchFamily="2" charset="-78"/>
              </a:rPr>
              <a:t>الانفتاح </a:t>
            </a:r>
            <a:r>
              <a:rPr lang="ar-JO" sz="1600" b="1" dirty="0">
                <a:latin typeface="Alexandria" pitchFamily="2" charset="-78"/>
                <a:cs typeface="Alexandria" pitchFamily="2" charset="-78"/>
              </a:rPr>
              <a:t>على الخارج</a:t>
            </a:r>
            <a:r>
              <a:rPr lang="ar-JO" sz="1600" dirty="0">
                <a:latin typeface="Alexandria" pitchFamily="2" charset="-78"/>
                <a:cs typeface="Alexandria" pitchFamily="2" charset="-78"/>
              </a:rPr>
              <a:t>: من شأن انفتاح السوق المحلية على المنافسة الخارجية أن يولد ضغطا على المؤسسات المحلية الناشطة من أجل </a:t>
            </a:r>
            <a:r>
              <a:rPr lang="ar-JO" sz="1600">
                <a:latin typeface="Alexandria" pitchFamily="2" charset="-78"/>
                <a:cs typeface="Alexandria" pitchFamily="2" charset="-78"/>
              </a:rPr>
              <a:t>ضرورة الإبداع. </a:t>
            </a:r>
            <a:r>
              <a:rPr lang="ar-JO" sz="1600" dirty="0">
                <a:latin typeface="Alexandria" pitchFamily="2" charset="-78"/>
                <a:cs typeface="Alexandria" pitchFamily="2" charset="-78"/>
              </a:rPr>
              <a:t>كما أن توجيه المؤسسات نحو الالتزام بالمعايير الدولية (نظام الإدارة البيئية الأمن والسلامة المهنية...الخ) كلها تشكل ضغطا آخر نحو توجه المؤسسات المحلية للإبداع</a:t>
            </a:r>
            <a:r>
              <a:rPr lang="ar-JO" sz="1600">
                <a:latin typeface="Alexandria" pitchFamily="2" charset="-78"/>
                <a:cs typeface="Alexandria" pitchFamily="2" charset="-78"/>
              </a:rPr>
              <a:t>. </a:t>
            </a:r>
          </a:p>
          <a:p>
            <a:pPr marL="285750" indent="-285750" algn="just" rtl="1">
              <a:lnSpc>
                <a:spcPct val="150000"/>
              </a:lnSpc>
              <a:buFontTx/>
              <a:buChar char="-"/>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الطلب</a:t>
            </a:r>
            <a:r>
              <a:rPr lang="ar-JO" sz="1600" dirty="0">
                <a:latin typeface="Alexandria" pitchFamily="2" charset="-78"/>
                <a:cs typeface="Alexandria" pitchFamily="2" charset="-78"/>
              </a:rPr>
              <a:t>: بصورة عامة </a:t>
            </a:r>
            <a:r>
              <a:rPr lang="ar-JO" sz="1600">
                <a:latin typeface="Alexandria" pitchFamily="2" charset="-78"/>
                <a:cs typeface="Alexandria" pitchFamily="2" charset="-78"/>
              </a:rPr>
              <a:t>إن الإبداع </a:t>
            </a:r>
            <a:r>
              <a:rPr lang="ar-JO" sz="1600" dirty="0">
                <a:latin typeface="Alexandria" pitchFamily="2" charset="-78"/>
                <a:cs typeface="Alexandria" pitchFamily="2" charset="-78"/>
              </a:rPr>
              <a:t>التكنولوجي يرتبط بالسوق الذي تكون فيه المؤسسة قادرة فنيا على التأقلم . فالمستهلك يعتبر من خلال طلبه مصدرا للإبداع. وبالتالي فإن تأقلم المنتج مع الطلب مهم في تحفيز المؤسسة </a:t>
            </a:r>
            <a:r>
              <a:rPr lang="ar-JO" sz="1600">
                <a:latin typeface="Alexandria" pitchFamily="2" charset="-78"/>
                <a:cs typeface="Alexandria" pitchFamily="2" charset="-78"/>
              </a:rPr>
              <a:t>على الإبداع. </a:t>
            </a:r>
            <a:endParaRPr lang="ar-JO" sz="1600" dirty="0">
              <a:latin typeface="Alexandria" pitchFamily="2" charset="-78"/>
              <a:cs typeface="Alexandria" pitchFamily="2" charset="-78"/>
            </a:endParaRPr>
          </a:p>
        </p:txBody>
      </p:sp>
      <p:pic>
        <p:nvPicPr>
          <p:cNvPr id="11" name="Graphic 21">
            <a:extLst>
              <a:ext uri="{FF2B5EF4-FFF2-40B4-BE49-F238E27FC236}">
                <a16:creationId xmlns:a16="http://schemas.microsoft.com/office/drawing/2014/main" id="{DE559939-A5F0-4FB0-8EAB-83FA10A2CF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10607249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أهمية الإبداع </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a:t>
            </a:r>
          </a:p>
        </p:txBody>
      </p:sp>
      <p:sp>
        <p:nvSpPr>
          <p:cNvPr id="4" name="TextBox 3">
            <a:extLst>
              <a:ext uri="{FF2B5EF4-FFF2-40B4-BE49-F238E27FC236}">
                <a16:creationId xmlns:a16="http://schemas.microsoft.com/office/drawing/2014/main" id="{947522C3-CBCC-2DC9-C2BA-EDC98336112A}"/>
              </a:ext>
            </a:extLst>
          </p:cNvPr>
          <p:cNvSpPr txBox="1"/>
          <p:nvPr/>
        </p:nvSpPr>
        <p:spPr>
          <a:xfrm>
            <a:off x="4915632" y="980073"/>
            <a:ext cx="7021168" cy="5632311"/>
          </a:xfrm>
          <a:prstGeom prst="rect">
            <a:avLst/>
          </a:prstGeom>
          <a:noFill/>
        </p:spPr>
        <p:txBody>
          <a:bodyPr wrap="square">
            <a:spAutoFit/>
          </a:bodyPr>
          <a:lstStyle/>
          <a:p>
            <a:pPr algn="just" rtl="1"/>
            <a:r>
              <a:rPr lang="ar-JO" sz="1500" b="1" dirty="0">
                <a:solidFill>
                  <a:srgbClr val="00B0F0"/>
                </a:solidFill>
                <a:latin typeface="Alexandria" pitchFamily="2" charset="-78"/>
                <a:cs typeface="Alexandria" pitchFamily="2" charset="-78"/>
              </a:rPr>
              <a:t>يمكن إبراز </a:t>
            </a:r>
            <a:r>
              <a:rPr lang="ar-JO" sz="1500" b="1">
                <a:solidFill>
                  <a:srgbClr val="00B0F0"/>
                </a:solidFill>
                <a:latin typeface="Alexandria" pitchFamily="2" charset="-78"/>
                <a:cs typeface="Alexandria" pitchFamily="2" charset="-78"/>
              </a:rPr>
              <a:t>أهمية الإبداع </a:t>
            </a:r>
            <a:r>
              <a:rPr lang="ar-JO" sz="1500" b="1" dirty="0">
                <a:solidFill>
                  <a:srgbClr val="00B0F0"/>
                </a:solidFill>
                <a:latin typeface="Alexandria" pitchFamily="2" charset="-78"/>
                <a:cs typeface="Alexandria" pitchFamily="2" charset="-78"/>
              </a:rPr>
              <a:t>التكنولوجي فيما يلي:</a:t>
            </a:r>
          </a:p>
          <a:p>
            <a:pPr algn="just" rtl="1"/>
            <a:endParaRPr lang="ar-JO" sz="1500" b="1" dirty="0">
              <a:solidFill>
                <a:srgbClr val="00B0F0"/>
              </a:solidFill>
              <a:latin typeface="Alexandria" pitchFamily="2" charset="-78"/>
              <a:cs typeface="Alexandria" pitchFamily="2" charset="-78"/>
            </a:endParaRP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تحسين خدمة المستهلكين</a:t>
            </a:r>
            <a:r>
              <a:rPr lang="ar-JO" sz="1500" dirty="0">
                <a:latin typeface="Alexandria" pitchFamily="2" charset="-78"/>
                <a:cs typeface="Alexandria" pitchFamily="2" charset="-78"/>
              </a:rPr>
              <a:t>: وذلك من خلال المرونة والتكييف لحاجاتهم لمواكبتها باستمرار. </a:t>
            </a: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زيادة قدرة المنظمة على المنافسة</a:t>
            </a:r>
            <a:r>
              <a:rPr lang="ar-JO" sz="1500" dirty="0">
                <a:latin typeface="Alexandria" pitchFamily="2" charset="-78"/>
                <a:cs typeface="Alexandria" pitchFamily="2" charset="-78"/>
              </a:rPr>
              <a:t>: عن طريق سرعة تقديمها للمنتجات الجديدة وتغير العملية الإنتاجية. </a:t>
            </a: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تحسين إنتاجية المؤسسة</a:t>
            </a:r>
            <a:r>
              <a:rPr lang="ar-JO" sz="1500" dirty="0">
                <a:latin typeface="Alexandria" pitchFamily="2" charset="-78"/>
                <a:cs typeface="Alexandria" pitchFamily="2" charset="-78"/>
              </a:rPr>
              <a:t>: وذلك بتحقيق الكفاءة والفاعلية في الأداء وإنجاز الأهداف من خلال الاقتصاد في الموارد والطاقة؛ مما يسهم في زيادة المبيعات والأرباح.</a:t>
            </a:r>
            <a:endParaRPr lang="en-GB" sz="1500" dirty="0">
              <a:latin typeface="Alexandria" pitchFamily="2" charset="-78"/>
            </a:endParaRP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تعزيز المركز التنافسي للمؤسسات</a:t>
            </a:r>
            <a:r>
              <a:rPr lang="ar-JO" sz="1500" dirty="0">
                <a:latin typeface="Alexandria" pitchFamily="2" charset="-78"/>
                <a:cs typeface="Alexandria" pitchFamily="2" charset="-78"/>
              </a:rPr>
              <a:t>: من خلال إتباعها إستراتيجية التمييز، وذلك بتخصيص المنتجات التي تقدمها (سلع أو خدمات) بمميزات تجعلها تختلف بطريقة أو بأخرى عن تلك التي يقوم بتقديمها المنافسين كما أنها تلبي حاجات ورغبات المستهلكين بدرجة أعلى وأفضل من باقي المنتجات المنافسة. </a:t>
            </a: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إبداع منتجات جديدة </a:t>
            </a:r>
            <a:r>
              <a:rPr lang="ar-JO" sz="1500" dirty="0">
                <a:latin typeface="Alexandria" pitchFamily="2" charset="-78"/>
                <a:cs typeface="Alexandria" pitchFamily="2" charset="-78"/>
              </a:rPr>
              <a:t>تطرح لأول مرة </a:t>
            </a:r>
            <a:r>
              <a:rPr lang="ar-JO" sz="1500">
                <a:latin typeface="Alexandria" pitchFamily="2" charset="-78"/>
                <a:cs typeface="Alexandria" pitchFamily="2" charset="-78"/>
              </a:rPr>
              <a:t>في السوق.</a:t>
            </a:r>
            <a:endParaRPr lang="ar-JO" sz="1500" dirty="0">
              <a:latin typeface="Alexandria" pitchFamily="2" charset="-78"/>
              <a:cs typeface="Alexandria" pitchFamily="2" charset="-78"/>
            </a:endParaRPr>
          </a:p>
          <a:p>
            <a:pPr algn="just" rtl="1"/>
            <a:r>
              <a:rPr lang="ar-JO" sz="1500" dirty="0">
                <a:latin typeface="Alexandria" pitchFamily="2" charset="-78"/>
                <a:cs typeface="Alexandria" pitchFamily="2" charset="-78"/>
              </a:rPr>
              <a:t>- </a:t>
            </a:r>
            <a:r>
              <a:rPr lang="ar-JO" sz="1500" b="1" dirty="0">
                <a:latin typeface="Alexandria" pitchFamily="2" charset="-78"/>
                <a:cs typeface="Alexandria" pitchFamily="2" charset="-78"/>
              </a:rPr>
              <a:t>تطوير منتجات حالية (موجودة): </a:t>
            </a:r>
            <a:r>
              <a:rPr lang="ar-JO" sz="1500" dirty="0">
                <a:latin typeface="Alexandria" pitchFamily="2" charset="-78"/>
                <a:cs typeface="Alexandria" pitchFamily="2" charset="-78"/>
              </a:rPr>
              <a:t>تقوم المؤسسات المبدعة دائما بتطوير وتحسين وتجويد منتجاتها طبقا لمتطلبات احتياجات المستهلك بغية إرضاء زبائنها بشكل مستمر.</a:t>
            </a:r>
          </a:p>
          <a:p>
            <a:pPr algn="just" rtl="1"/>
            <a:r>
              <a:rPr lang="ar-JO" sz="1500" b="1">
                <a:latin typeface="Alexandria" pitchFamily="2" charset="-78"/>
                <a:cs typeface="Alexandria" pitchFamily="2" charset="-78"/>
              </a:rPr>
              <a:t>إيجاد </a:t>
            </a:r>
            <a:r>
              <a:rPr lang="ar-JO" sz="1500" b="1" dirty="0">
                <a:latin typeface="Alexandria" pitchFamily="2" charset="-78"/>
                <a:cs typeface="Alexandria" pitchFamily="2" charset="-78"/>
              </a:rPr>
              <a:t>المناخ الملائم: </a:t>
            </a:r>
            <a:r>
              <a:rPr lang="ar-JO" sz="1500" dirty="0">
                <a:latin typeface="Alexandria" pitchFamily="2" charset="-78"/>
                <a:cs typeface="Alexandria" pitchFamily="2" charset="-78"/>
              </a:rPr>
              <a:t>الذي يمكن المؤسسة من القدرة على تقديم وتطوير منتجات وعمليات جديدة لإشباع حاجات ورغبات المستهلكين في السوق</a:t>
            </a:r>
            <a:r>
              <a:rPr lang="ar-JO" sz="1500">
                <a:latin typeface="Alexandria" pitchFamily="2" charset="-78"/>
                <a:cs typeface="Alexandria" pitchFamily="2" charset="-78"/>
              </a:rPr>
              <a:t>. </a:t>
            </a:r>
          </a:p>
          <a:p>
            <a:pPr marL="285750" indent="-285750" algn="just" rtl="1">
              <a:buFontTx/>
              <a:buChar char="-"/>
            </a:pPr>
            <a:endParaRPr lang="ar-JO" sz="1500" dirty="0">
              <a:latin typeface="Alexandria" pitchFamily="2" charset="-78"/>
              <a:cs typeface="Alexandria" pitchFamily="2" charset="-78"/>
            </a:endParaRPr>
          </a:p>
          <a:p>
            <a:pPr algn="just" rtl="1"/>
            <a:r>
              <a:rPr lang="ar-JO" sz="1500" b="1">
                <a:latin typeface="Alexandria" pitchFamily="2" charset="-78"/>
                <a:cs typeface="Alexandria" pitchFamily="2" charset="-78"/>
              </a:rPr>
              <a:t> </a:t>
            </a:r>
            <a:r>
              <a:rPr lang="ar-JO" sz="1500" b="1" dirty="0">
                <a:latin typeface="Alexandria" pitchFamily="2" charset="-78"/>
                <a:cs typeface="Alexandria" pitchFamily="2" charset="-78"/>
              </a:rPr>
              <a:t>تخفيض تكاليف الإنتاج</a:t>
            </a:r>
            <a:r>
              <a:rPr lang="ar-JO" sz="1500" dirty="0">
                <a:latin typeface="Alexandria" pitchFamily="2" charset="-78"/>
                <a:cs typeface="Alexandria" pitchFamily="2" charset="-78"/>
              </a:rPr>
              <a:t>: </a:t>
            </a:r>
            <a:r>
              <a:rPr lang="ar-JO" sz="1500">
                <a:latin typeface="Alexandria" pitchFamily="2" charset="-78"/>
                <a:cs typeface="Alexandria" pitchFamily="2" charset="-78"/>
              </a:rPr>
              <a:t>يلعب الإبداع </a:t>
            </a:r>
            <a:r>
              <a:rPr lang="ar-JO" sz="1500" dirty="0">
                <a:latin typeface="Alexandria" pitchFamily="2" charset="-78"/>
                <a:cs typeface="Alexandria" pitchFamily="2" charset="-78"/>
              </a:rPr>
              <a:t>التكنولوجي الناجح دورا هاما في تغيير هيكل المنافسة في السوق إذ يسمح بدخول المؤسسات الجديدة في السوق ومواجهة مؤسسات أخرى كبيرة وذلك </a:t>
            </a:r>
            <a:r>
              <a:rPr lang="ar-JO" sz="1500">
                <a:latin typeface="Alexandria" pitchFamily="2" charset="-78"/>
                <a:cs typeface="Alexandria" pitchFamily="2" charset="-78"/>
              </a:rPr>
              <a:t>بمساهمة الإبداع </a:t>
            </a:r>
            <a:r>
              <a:rPr lang="ar-JO" sz="1500" dirty="0">
                <a:latin typeface="Alexandria" pitchFamily="2" charset="-78"/>
                <a:cs typeface="Alexandria" pitchFamily="2" charset="-78"/>
              </a:rPr>
              <a:t>التكنولوجي في تخفيض تكاليف الإنتاج. </a:t>
            </a:r>
          </a:p>
        </p:txBody>
      </p:sp>
      <p:sp>
        <p:nvSpPr>
          <p:cNvPr id="2" name="TextBox 1">
            <a:extLst>
              <a:ext uri="{FF2B5EF4-FFF2-40B4-BE49-F238E27FC236}">
                <a16:creationId xmlns:a16="http://schemas.microsoft.com/office/drawing/2014/main" id="{CF8065B8-B005-AA13-5E3A-DC17F676AEED}"/>
              </a:ext>
            </a:extLst>
          </p:cNvPr>
          <p:cNvSpPr txBox="1"/>
          <p:nvPr/>
        </p:nvSpPr>
        <p:spPr>
          <a:xfrm>
            <a:off x="552635" y="6390725"/>
            <a:ext cx="4587536" cy="215444"/>
          </a:xfrm>
          <a:prstGeom prst="rect">
            <a:avLst/>
          </a:prstGeom>
          <a:noFill/>
        </p:spPr>
        <p:txBody>
          <a:bodyPr wrap="square">
            <a:spAutoFit/>
          </a:bodyPr>
          <a:lstStyle/>
          <a:p>
            <a:r>
              <a:rPr lang="en-GB" sz="800" dirty="0">
                <a:latin typeface="Alexandria" pitchFamily="2" charset="-78"/>
              </a:rPr>
              <a:t>https://www.asjp.cerist.dz/en/downArticle/495/1/1/69364</a:t>
            </a:r>
            <a:endParaRPr lang="ar-JO" sz="800" dirty="0">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056E5F48-10E4-413C-9DDB-CCBB628554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026" name="Picture 2">
            <a:extLst>
              <a:ext uri="{FF2B5EF4-FFF2-40B4-BE49-F238E27FC236}">
                <a16:creationId xmlns:a16="http://schemas.microsoft.com/office/drawing/2014/main" id="{8B1BF531-2908-4BF9-A4FA-7640A43563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658" y="1158138"/>
            <a:ext cx="4676182" cy="503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5719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2092668"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2019225" y="336011"/>
            <a:ext cx="6112276" cy="40011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effectLst/>
                <a:uLnTx/>
                <a:uFillTx/>
                <a:latin typeface="Alexandria" pitchFamily="2" charset="-78"/>
                <a:ea typeface="+mn-ea"/>
                <a:cs typeface="Alexandria" pitchFamily="2" charset="-78"/>
              </a:rPr>
              <a:t>معيقات الإبداع </a:t>
            </a:r>
            <a:r>
              <a:rPr kumimoji="0" lang="ar-JO" sz="2000" b="1" i="0" u="none" strike="noStrike" kern="1200" cap="none" spc="0" normalizeH="0" baseline="0" noProof="0" dirty="0">
                <a:ln>
                  <a:noFill/>
                </a:ln>
                <a:effectLst/>
                <a:uLnTx/>
                <a:uFillTx/>
                <a:latin typeface="Alexandria" pitchFamily="2" charset="-78"/>
                <a:ea typeface="+mn-ea"/>
                <a:cs typeface="Alexandria" pitchFamily="2" charset="-78"/>
              </a:rPr>
              <a:t>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324857" y="1164011"/>
            <a:ext cx="11809994" cy="5355312"/>
          </a:xfrm>
          <a:prstGeom prst="rect">
            <a:avLst/>
          </a:prstGeom>
          <a:noFill/>
        </p:spPr>
        <p:txBody>
          <a:bodyPr wrap="square">
            <a:spAutoFit/>
          </a:bodyPr>
          <a:lstStyle/>
          <a:p>
            <a:pPr algn="just" rtl="1"/>
            <a:endParaRPr lang="ar-JO" b="1" dirty="0">
              <a:solidFill>
                <a:srgbClr val="00B0F0"/>
              </a:solidFill>
              <a:latin typeface="Alexandria" pitchFamily="2" charset="-78"/>
              <a:cs typeface="Alexandria" pitchFamily="2" charset="-78"/>
            </a:endParaRPr>
          </a:p>
          <a:p>
            <a:pPr marL="285750" indent="-285750" algn="just" rtl="1">
              <a:buFontTx/>
              <a:buChar char="-"/>
            </a:pPr>
            <a:r>
              <a:rPr lang="ar-JO" b="1" dirty="0">
                <a:latin typeface="Alexandria" pitchFamily="2" charset="-78"/>
                <a:cs typeface="Alexandria" pitchFamily="2" charset="-78"/>
              </a:rPr>
              <a:t>التمسك بالمألوف والخوف من المجهول</a:t>
            </a:r>
            <a:r>
              <a:rPr lang="ar-JO" dirty="0">
                <a:latin typeface="Alexandria" pitchFamily="2" charset="-78"/>
                <a:cs typeface="Alexandria" pitchFamily="2" charset="-78"/>
              </a:rPr>
              <a:t>: حيث يميل الإنسان للمحافظة على المألوف والمعروف لأنه يرى أن ذلك أكثر أمنًا وسلامةً من المواقف الجديدة والغامضة. </a:t>
            </a:r>
          </a:p>
          <a:p>
            <a:pPr marL="285750" indent="-285750" algn="just" rtl="1">
              <a:buFontTx/>
              <a:buChar char="-"/>
            </a:pPr>
            <a:endParaRPr lang="ar-JO" dirty="0">
              <a:latin typeface="Alexandria" pitchFamily="2" charset="-78"/>
              <a:cs typeface="Alexandria" pitchFamily="2" charset="-78"/>
            </a:endParaRPr>
          </a:p>
          <a:p>
            <a:pPr marL="285750" indent="-285750" algn="just" rtl="1">
              <a:buFontTx/>
              <a:buChar char="-"/>
            </a:pPr>
            <a:r>
              <a:rPr lang="ar-JO" b="1" dirty="0">
                <a:latin typeface="Alexandria" pitchFamily="2" charset="-78"/>
                <a:cs typeface="Alexandria" pitchFamily="2" charset="-78"/>
              </a:rPr>
              <a:t>العادات</a:t>
            </a:r>
            <a:r>
              <a:rPr lang="ar-JO" dirty="0">
                <a:latin typeface="Alexandria" pitchFamily="2" charset="-78"/>
                <a:cs typeface="Alexandria" pitchFamily="2" charset="-78"/>
              </a:rPr>
              <a:t>: حيث يشعر الفرد بالارتياح لأنماط السلوك والعادات والتقاليد التي اعتادها، فكثيرًا ما تكون عاداته في التفكير من اكبر العوائق أمام ذهنه والتي تحول دون انبثاق أفكار جديدة ، فنحن لا نستطيع تجديد أنفسنا و بيئتنا قبل أن نغير عاداتنا في التفكير. </a:t>
            </a:r>
          </a:p>
          <a:p>
            <a:pPr marL="285750" indent="-285750" algn="just" rtl="1">
              <a:buFontTx/>
              <a:buChar char="-"/>
            </a:pPr>
            <a:endParaRPr lang="ar-JO" dirty="0">
              <a:latin typeface="Alexandria" pitchFamily="2" charset="-78"/>
              <a:cs typeface="Alexandria" pitchFamily="2" charset="-78"/>
            </a:endParaRPr>
          </a:p>
          <a:p>
            <a:pPr marL="285750" indent="-285750" algn="just" rtl="1">
              <a:buFontTx/>
              <a:buChar char="-"/>
            </a:pPr>
            <a:r>
              <a:rPr lang="ar-JO" b="1" dirty="0">
                <a:latin typeface="Alexandria" pitchFamily="2" charset="-78"/>
                <a:cs typeface="Alexandria" pitchFamily="2" charset="-78"/>
              </a:rPr>
              <a:t>اختلاف الإدراك: </a:t>
            </a:r>
            <a:r>
              <a:rPr lang="ar-JO" dirty="0">
                <a:latin typeface="Alexandria" pitchFamily="2" charset="-78"/>
                <a:cs typeface="Alexandria" pitchFamily="2" charset="-78"/>
              </a:rPr>
              <a:t>وهو تصورنا للناس و الأشياء من حولنا، وهو تحصيل للمعلومات المتوفرة في البيئة الخارجية المحيطة بنا حيث تتفاعل هذه المعلومات مع الذاكرة ومن ثم تتكون أفكارنا . </a:t>
            </a:r>
            <a:r>
              <a:rPr lang="ar-JO" u="sng" dirty="0">
                <a:latin typeface="Alexandria" pitchFamily="2" charset="-78"/>
                <a:cs typeface="Alexandria" pitchFamily="2" charset="-78"/>
              </a:rPr>
              <a:t>ولذلك يختلف الأشخاص في إدراكهم للأمور باختلاف خبراتهم وتوقعاتهم ودوافعهم</a:t>
            </a:r>
            <a:r>
              <a:rPr lang="ar-JO" dirty="0">
                <a:latin typeface="Alexandria" pitchFamily="2" charset="-78"/>
                <a:cs typeface="Alexandria" pitchFamily="2" charset="-78"/>
              </a:rPr>
              <a:t>، فمنهم من يفسر التغيير تفسيرًا إيجابيًا، بينما يفسره البعض تفسيرًا سلبيًا .</a:t>
            </a:r>
          </a:p>
          <a:p>
            <a:pPr marL="285750" indent="-285750" algn="just" rtl="1">
              <a:buFontTx/>
              <a:buChar char="-"/>
            </a:pPr>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-عدم الاهتمام بالعمل الجماعي: إ</a:t>
            </a:r>
            <a:r>
              <a:rPr lang="ar-JO" dirty="0">
                <a:latin typeface="Alexandria" pitchFamily="2" charset="-78"/>
                <a:cs typeface="Alexandria" pitchFamily="2" charset="-78"/>
              </a:rPr>
              <a:t>ن السمة المميزة لعصرنا الحاضر هي البحث العلمي ضمن الفرق أو المجموعات فالأسلوب الجماعي لحل المشكلات مطلبا رئيسيا لضمان نجاح المنظمات و استمراريتها في أداء الدور المطلوب منها.</a:t>
            </a: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-عدم التحقق من المعلومات: </a:t>
            </a:r>
            <a:r>
              <a:rPr lang="ar-JO" dirty="0">
                <a:latin typeface="Alexandria" pitchFamily="2" charset="-78"/>
                <a:cs typeface="Alexandria" pitchFamily="2" charset="-78"/>
              </a:rPr>
              <a:t>تعتبر </a:t>
            </a:r>
            <a:r>
              <a:rPr lang="ar-JO">
                <a:latin typeface="Alexandria" pitchFamily="2" charset="-78"/>
                <a:cs typeface="Alexandria" pitchFamily="2" charset="-78"/>
              </a:rPr>
              <a:t>المعلومات أحد </a:t>
            </a:r>
            <a:r>
              <a:rPr lang="ar-JO" dirty="0">
                <a:latin typeface="Alexandria" pitchFamily="2" charset="-78"/>
                <a:cs typeface="Alexandria" pitchFamily="2" charset="-78"/>
              </a:rPr>
              <a:t>العناصر الأساسية للنشاط البشري، وفي إطار المنظمات تبرز أهمية المعلومات باعتبارها موردًا جوهريًا يحتاج إليه جميع الموظفين لأداء مهامهم ومسؤولياتهم واتخاذ القرارات السليمة.</a:t>
            </a:r>
          </a:p>
        </p:txBody>
      </p:sp>
      <p:pic>
        <p:nvPicPr>
          <p:cNvPr id="12" name="Graphic 21">
            <a:extLst>
              <a:ext uri="{FF2B5EF4-FFF2-40B4-BE49-F238E27FC236}">
                <a16:creationId xmlns:a16="http://schemas.microsoft.com/office/drawing/2014/main" id="{C2488668-A683-47AE-BC84-95268F4E9C3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8764568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1959304" y="256664"/>
            <a:ext cx="6112276" cy="40011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معيقات الإبداع </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4500978" y="1210748"/>
            <a:ext cx="7394031" cy="4801314"/>
          </a:xfrm>
          <a:prstGeom prst="rect">
            <a:avLst/>
          </a:prstGeom>
          <a:noFill/>
        </p:spPr>
        <p:txBody>
          <a:bodyPr wrap="square">
            <a:spAutoFit/>
          </a:bodyPr>
          <a:lstStyle/>
          <a:p>
            <a:pPr algn="just" rtl="1"/>
            <a:r>
              <a:rPr lang="ar-JO" sz="1700" b="1" dirty="0">
                <a:latin typeface="Alexandria" pitchFamily="2" charset="-78"/>
                <a:cs typeface="Alexandria" pitchFamily="2" charset="-78"/>
              </a:rPr>
              <a:t>-عدم تحديد الأهداف</a:t>
            </a:r>
            <a:r>
              <a:rPr lang="ar-JO" sz="1700" dirty="0">
                <a:latin typeface="Alexandria" pitchFamily="2" charset="-78"/>
                <a:cs typeface="Alexandria" pitchFamily="2" charset="-78"/>
              </a:rPr>
              <a:t>: تعرّف الأهداف بأنها النتائج أو الأغراض التي تسعى </a:t>
            </a:r>
            <a:r>
              <a:rPr lang="ar-JO" sz="1700">
                <a:latin typeface="Alexandria" pitchFamily="2" charset="-78"/>
                <a:cs typeface="Alexandria" pitchFamily="2" charset="-78"/>
              </a:rPr>
              <a:t>الإدارة إلى </a:t>
            </a:r>
            <a:r>
              <a:rPr lang="ar-JO" sz="1700" dirty="0">
                <a:latin typeface="Alexandria" pitchFamily="2" charset="-78"/>
                <a:cs typeface="Alexandria" pitchFamily="2" charset="-78"/>
              </a:rPr>
              <a:t>تحقيقها فالمنظمات تستلزم وجود غرض يكون مقبولا بصفة عمومية من أعضاء المنظمة، و لهذا فإن من الأمور الأساسية للعمل الإداري وجود حقيقي لغرض مشترك يسعى جميع </a:t>
            </a:r>
            <a:r>
              <a:rPr lang="ar-JO" sz="1700">
                <a:latin typeface="Alexandria" pitchFamily="2" charset="-78"/>
                <a:cs typeface="Alexandria" pitchFamily="2" charset="-78"/>
              </a:rPr>
              <a:t>العاملين إلى </a:t>
            </a:r>
            <a:r>
              <a:rPr lang="ar-JO" sz="1700" dirty="0">
                <a:latin typeface="Alexandria" pitchFamily="2" charset="-78"/>
                <a:cs typeface="Alexandria" pitchFamily="2" charset="-78"/>
              </a:rPr>
              <a:t>تحقيقه</a:t>
            </a:r>
            <a:r>
              <a:rPr lang="ar-JO" sz="1700">
                <a:latin typeface="Alexandria" pitchFamily="2" charset="-78"/>
                <a:cs typeface="Alexandria" pitchFamily="2" charset="-78"/>
              </a:rPr>
              <a:t>. </a:t>
            </a:r>
          </a:p>
          <a:p>
            <a:pPr algn="just" rtl="1"/>
            <a:endParaRPr lang="ar-JO" sz="1700">
              <a:latin typeface="Alexandria" pitchFamily="2" charset="-78"/>
              <a:cs typeface="Alexandria" pitchFamily="2" charset="-78"/>
            </a:endParaRPr>
          </a:p>
          <a:p>
            <a:pPr algn="just" rtl="1"/>
            <a:r>
              <a:rPr lang="ar-JO" sz="1700">
                <a:latin typeface="Alexandria" pitchFamily="2" charset="-78"/>
                <a:cs typeface="Alexandria" pitchFamily="2" charset="-78"/>
              </a:rPr>
              <a:t>فكما </a:t>
            </a:r>
            <a:r>
              <a:rPr lang="ar-JO" sz="1700" dirty="0">
                <a:latin typeface="Alexandria" pitchFamily="2" charset="-78"/>
                <a:cs typeface="Alexandria" pitchFamily="2" charset="-78"/>
              </a:rPr>
              <a:t>يقول جاك دنكان أن المديرين ذوي البصيرة يقرون بأن أغلب العاملين </a:t>
            </a:r>
            <a:r>
              <a:rPr lang="ar-JO" sz="1700">
                <a:latin typeface="Alexandria" pitchFamily="2" charset="-78"/>
                <a:cs typeface="Alexandria" pitchFamily="2" charset="-78"/>
              </a:rPr>
              <a:t>بحاجة إلى </a:t>
            </a:r>
            <a:r>
              <a:rPr lang="ar-JO" sz="1700" dirty="0">
                <a:latin typeface="Alexandria" pitchFamily="2" charset="-78"/>
                <a:cs typeface="Alexandria" pitchFamily="2" charset="-78"/>
              </a:rPr>
              <a:t>ثلاثة أمور: </a:t>
            </a:r>
          </a:p>
          <a:p>
            <a:pPr algn="just" rtl="1"/>
            <a:r>
              <a:rPr lang="ar-JO" sz="1700" dirty="0">
                <a:latin typeface="Alexandria" pitchFamily="2" charset="-78"/>
                <a:cs typeface="Alexandria" pitchFamily="2" charset="-78"/>
              </a:rPr>
              <a:t>- يحتاج </a:t>
            </a:r>
            <a:r>
              <a:rPr lang="ar-JO" sz="1700">
                <a:latin typeface="Alexandria" pitchFamily="2" charset="-78"/>
                <a:cs typeface="Alexandria" pitchFamily="2" charset="-78"/>
              </a:rPr>
              <a:t>العاملون لمعرفة </a:t>
            </a:r>
            <a:r>
              <a:rPr lang="ar-JO" sz="1700" dirty="0">
                <a:latin typeface="Alexandria" pitchFamily="2" charset="-78"/>
                <a:cs typeface="Alexandria" pitchFamily="2" charset="-78"/>
              </a:rPr>
              <a:t>ما هو منتظر منهم. </a:t>
            </a:r>
          </a:p>
          <a:p>
            <a:pPr algn="just" rtl="1"/>
            <a:r>
              <a:rPr lang="ar-JO" sz="1700" dirty="0">
                <a:latin typeface="Alexandria" pitchFamily="2" charset="-78"/>
                <a:cs typeface="Alexandria" pitchFamily="2" charset="-78"/>
              </a:rPr>
              <a:t>- يحتاج </a:t>
            </a:r>
            <a:r>
              <a:rPr lang="ar-JO" sz="1700">
                <a:latin typeface="Alexandria" pitchFamily="2" charset="-78"/>
                <a:cs typeface="Alexandria" pitchFamily="2" charset="-78"/>
              </a:rPr>
              <a:t>العاملون إلى </a:t>
            </a:r>
            <a:r>
              <a:rPr lang="ar-JO" sz="1700" dirty="0">
                <a:latin typeface="Alexandria" pitchFamily="2" charset="-78"/>
                <a:cs typeface="Alexandria" pitchFamily="2" charset="-78"/>
              </a:rPr>
              <a:t>أن يشعروا بأن لهم دورا في وضع معاير للأداء. </a:t>
            </a:r>
          </a:p>
          <a:p>
            <a:pPr marL="285750" indent="-285750" algn="just" rtl="1">
              <a:buFontTx/>
              <a:buChar char="-"/>
            </a:pPr>
            <a:r>
              <a:rPr lang="ar-JO" sz="1700">
                <a:latin typeface="Alexandria" pitchFamily="2" charset="-78"/>
                <a:cs typeface="Alexandria" pitchFamily="2" charset="-78"/>
              </a:rPr>
              <a:t>يحتاج </a:t>
            </a:r>
            <a:r>
              <a:rPr lang="ar-JO" sz="1700" dirty="0">
                <a:latin typeface="Alexandria" pitchFamily="2" charset="-78"/>
                <a:cs typeface="Alexandria" pitchFamily="2" charset="-78"/>
              </a:rPr>
              <a:t>العاملون لإرجاع أثر </a:t>
            </a:r>
            <a:r>
              <a:rPr lang="ar-JO" sz="1700">
                <a:latin typeface="Alexandria" pitchFamily="2" charset="-78"/>
                <a:cs typeface="Alexandria" pitchFamily="2" charset="-78"/>
              </a:rPr>
              <a:t>منتظم بشأن </a:t>
            </a:r>
            <a:r>
              <a:rPr lang="ar-JO" sz="1700" dirty="0">
                <a:latin typeface="Alexandria" pitchFamily="2" charset="-78"/>
                <a:cs typeface="Alexandria" pitchFamily="2" charset="-78"/>
              </a:rPr>
              <a:t>ما هم قائمون بفعله، وهذا يعادل في </a:t>
            </a:r>
            <a:r>
              <a:rPr lang="ar-JO" sz="1700">
                <a:latin typeface="Alexandria" pitchFamily="2" charset="-78"/>
                <a:cs typeface="Alexandria" pitchFamily="2" charset="-78"/>
              </a:rPr>
              <a:t>أهميته معرفة </a:t>
            </a:r>
            <a:r>
              <a:rPr lang="ar-JO" sz="1700" dirty="0">
                <a:latin typeface="Alexandria" pitchFamily="2" charset="-78"/>
                <a:cs typeface="Alexandria" pitchFamily="2" charset="-78"/>
              </a:rPr>
              <a:t>ما هو منتظر منهم</a:t>
            </a:r>
            <a:r>
              <a:rPr lang="ar-JO" sz="1700">
                <a:latin typeface="Alexandria" pitchFamily="2" charset="-78"/>
                <a:cs typeface="Alexandria" pitchFamily="2" charset="-78"/>
              </a:rPr>
              <a:t>. </a:t>
            </a:r>
          </a:p>
          <a:p>
            <a:pPr marL="285750" indent="-285750" algn="just" rtl="1">
              <a:buFontTx/>
              <a:buChar char="-"/>
            </a:pPr>
            <a:endParaRPr lang="ar-JO" sz="1700" dirty="0">
              <a:latin typeface="Alexandria" pitchFamily="2" charset="-78"/>
              <a:cs typeface="Alexandria" pitchFamily="2" charset="-78"/>
            </a:endParaRPr>
          </a:p>
          <a:p>
            <a:pPr algn="just" rtl="1"/>
            <a:r>
              <a:rPr lang="ar-JO" sz="1700">
                <a:latin typeface="Alexandria" pitchFamily="2" charset="-78"/>
                <a:cs typeface="Alexandria" pitchFamily="2" charset="-78"/>
              </a:rPr>
              <a:t> </a:t>
            </a:r>
            <a:endParaRPr lang="ar-JO" sz="1700" dirty="0">
              <a:latin typeface="Alexandria" pitchFamily="2" charset="-78"/>
              <a:cs typeface="Alexandria" pitchFamily="2" charset="-78"/>
            </a:endParaRPr>
          </a:p>
          <a:p>
            <a:pPr algn="just" rtl="1"/>
            <a:r>
              <a:rPr lang="ar-JO" sz="1700" b="1" dirty="0">
                <a:latin typeface="Alexandria" pitchFamily="2" charset="-78"/>
                <a:cs typeface="Alexandria" pitchFamily="2" charset="-78"/>
              </a:rPr>
              <a:t>- الخوف من الفشل: </a:t>
            </a:r>
            <a:r>
              <a:rPr lang="ar-JO" sz="1700" dirty="0">
                <a:latin typeface="Alexandria" pitchFamily="2" charset="-78"/>
                <a:cs typeface="Alexandria" pitchFamily="2" charset="-78"/>
              </a:rPr>
              <a:t>يعد من أكبر العوائق التي تحد من قدرة الفرد على التفكير في </a:t>
            </a:r>
            <a:r>
              <a:rPr lang="ar-JO" sz="1700">
                <a:latin typeface="Alexandria" pitchFamily="2" charset="-78"/>
                <a:cs typeface="Alexandria" pitchFamily="2" charset="-78"/>
              </a:rPr>
              <a:t>الحلول الإبداعية </a:t>
            </a:r>
            <a:r>
              <a:rPr lang="ar-JO" sz="1700" dirty="0">
                <a:latin typeface="Alexandria" pitchFamily="2" charset="-78"/>
                <a:cs typeface="Alexandria" pitchFamily="2" charset="-78"/>
              </a:rPr>
              <a:t>للمشكلات التي تواجهه، بحيث يجعل الشخص </a:t>
            </a:r>
            <a:r>
              <a:rPr lang="ar-JO" sz="1700">
                <a:latin typeface="Alexandria" pitchFamily="2" charset="-78"/>
                <a:cs typeface="Alexandria" pitchFamily="2" charset="-78"/>
              </a:rPr>
              <a:t>يميل إلى </a:t>
            </a:r>
            <a:r>
              <a:rPr lang="ar-JO" sz="1700" dirty="0">
                <a:latin typeface="Alexandria" pitchFamily="2" charset="-78"/>
                <a:cs typeface="Alexandria" pitchFamily="2" charset="-78"/>
              </a:rPr>
              <a:t>طرح الأفكار والآراء التي لا تبدو شاذة ، ذلك من اجل المحافظة على صورته الذاتية وحمايتها حتى لا يكون محط سخرية من الآخرين، مما يحول بينه وبين طرح </a:t>
            </a:r>
            <a:r>
              <a:rPr lang="ar-JO" sz="1700">
                <a:latin typeface="Alexandria" pitchFamily="2" charset="-78"/>
                <a:cs typeface="Alexandria" pitchFamily="2" charset="-78"/>
              </a:rPr>
              <a:t>الأفكار الإبداعية </a:t>
            </a:r>
            <a:r>
              <a:rPr lang="ar-JO" sz="1700" dirty="0">
                <a:latin typeface="Alexandria" pitchFamily="2" charset="-78"/>
                <a:cs typeface="Alexandria" pitchFamily="2" charset="-78"/>
              </a:rPr>
              <a:t>لمواجهة المشكلات التي قد يتعرض إليها. </a:t>
            </a:r>
          </a:p>
        </p:txBody>
      </p:sp>
      <p:pic>
        <p:nvPicPr>
          <p:cNvPr id="7170" name="Picture 2">
            <a:extLst>
              <a:ext uri="{FF2B5EF4-FFF2-40B4-BE49-F238E27FC236}">
                <a16:creationId xmlns:a16="http://schemas.microsoft.com/office/drawing/2014/main" id="{9F1BC4B3-8CC2-4313-897A-A2E6FBC142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23" y="1269279"/>
            <a:ext cx="4275453" cy="5275200"/>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BE9486DB-0D48-46FE-AF4F-EAD0494DD2F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5275117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0785" y="912568"/>
            <a:ext cx="11993336" cy="5888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154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100" b="1" i="0" u="none" strike="noStrike" kern="1200" cap="none" spc="0" normalizeH="0" noProof="0">
                <a:ln>
                  <a:noFill/>
                </a:ln>
                <a:effectLst/>
                <a:uLnTx/>
                <a:uFillTx/>
                <a:latin typeface="Alexandria" pitchFamily="2" charset="-78"/>
                <a:cs typeface="Alexandria" pitchFamily="2" charset="-78"/>
              </a:rPr>
              <a:t>معيقات الإبداع </a:t>
            </a:r>
            <a:r>
              <a:rPr kumimoji="0" lang="ar-JO" sz="2100" b="1" i="0" u="none" strike="noStrike" kern="1200" cap="none" spc="0" normalizeH="0" noProof="0" dirty="0">
                <a:ln>
                  <a:noFill/>
                </a:ln>
                <a:effectLst/>
                <a:uLnTx/>
                <a:uFillTx/>
                <a:latin typeface="Alexandria" pitchFamily="2" charset="-78"/>
                <a:cs typeface="Alexandria" pitchFamily="2" charset="-78"/>
              </a:rPr>
              <a:t>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177553" y="1158389"/>
            <a:ext cx="11769443" cy="3970318"/>
          </a:xfrm>
          <a:prstGeom prst="rect">
            <a:avLst/>
          </a:prstGeom>
          <a:noFill/>
        </p:spPr>
        <p:txBody>
          <a:bodyPr wrap="square">
            <a:spAutoFit/>
          </a:bodyPr>
          <a:lstStyle/>
          <a:p>
            <a:pPr algn="just" rtl="1"/>
            <a:r>
              <a:rPr lang="ar-JO" b="1" dirty="0">
                <a:latin typeface="Alexandria" pitchFamily="2" charset="-78"/>
                <a:cs typeface="Alexandria" pitchFamily="2" charset="-78"/>
              </a:rPr>
              <a:t>كما تم تصنيف </a:t>
            </a:r>
            <a:r>
              <a:rPr lang="ar-JO" b="1">
                <a:latin typeface="Alexandria" pitchFamily="2" charset="-78"/>
                <a:cs typeface="Alexandria" pitchFamily="2" charset="-78"/>
              </a:rPr>
              <a:t>معوقات الإبداع </a:t>
            </a:r>
            <a:r>
              <a:rPr lang="ar-JO" b="1" dirty="0">
                <a:latin typeface="Alexandria" pitchFamily="2" charset="-78"/>
                <a:cs typeface="Alexandria" pitchFamily="2" charset="-78"/>
              </a:rPr>
              <a:t>بشكل </a:t>
            </a:r>
            <a:r>
              <a:rPr lang="ar-JO" b="1">
                <a:latin typeface="Alexandria" pitchFamily="2" charset="-78"/>
                <a:cs typeface="Alexandria" pitchFamily="2" charset="-78"/>
              </a:rPr>
              <a:t>عام إلى:</a:t>
            </a:r>
            <a:endParaRPr lang="ar-JO" b="1" dirty="0">
              <a:latin typeface="Alexandria" pitchFamily="2" charset="-78"/>
              <a:cs typeface="Alexandria" pitchFamily="2" charset="-78"/>
            </a:endParaRP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 معوقات بيئية: </a:t>
            </a:r>
            <a:r>
              <a:rPr lang="ar-JO" dirty="0">
                <a:latin typeface="Alexandria" pitchFamily="2" charset="-78"/>
                <a:cs typeface="Alexandria" pitchFamily="2" charset="-78"/>
              </a:rPr>
              <a:t>تتعلق بالبيئة المحيطة بالمؤسسة من أنظمة وسياسات تنموية والنشاط الاقتصادي والنظام السياسي في الدولة وكذلك الأنظمة والقوانين المتعلقة بالبحث والتطوير الوطني وحماية البيئة ومكافحة البطالة والفقر والتخلف.</a:t>
            </a:r>
          </a:p>
          <a:p>
            <a:pPr algn="just" rtl="1"/>
            <a:r>
              <a:rPr lang="ar-JO" b="1" dirty="0">
                <a:latin typeface="Alexandria" pitchFamily="2" charset="-78"/>
                <a:cs typeface="Alexandria" pitchFamily="2" charset="-78"/>
              </a:rPr>
              <a:t>- معوقات اجتماعية</a:t>
            </a:r>
            <a:r>
              <a:rPr lang="ar-JO" dirty="0">
                <a:latin typeface="Alexandria" pitchFamily="2" charset="-78"/>
                <a:cs typeface="Alexandria" pitchFamily="2" charset="-78"/>
              </a:rPr>
              <a:t>: وتتضمن العادات والتقاليد، والقيم، وأعراف المجتمع والنظام الثقافي. </a:t>
            </a:r>
          </a:p>
          <a:p>
            <a:pPr algn="just" rtl="1"/>
            <a:r>
              <a:rPr lang="ar-JO" b="1" dirty="0">
                <a:latin typeface="Alexandria" pitchFamily="2" charset="-78"/>
                <a:cs typeface="Alexandria" pitchFamily="2" charset="-78"/>
              </a:rPr>
              <a:t>- معوقات تنظيمية: </a:t>
            </a:r>
            <a:r>
              <a:rPr lang="ar-JO" dirty="0">
                <a:latin typeface="Alexandria" pitchFamily="2" charset="-78"/>
                <a:cs typeface="Alexandria" pitchFamily="2" charset="-78"/>
              </a:rPr>
              <a:t>وهي الأنظمة والقوانين الداخلية التي تعمل بموجبها المؤسسة والتي قد تقف عائقا أمام </a:t>
            </a:r>
            <a:r>
              <a:rPr lang="ar-JO">
                <a:latin typeface="Alexandria" pitchFamily="2" charset="-78"/>
                <a:cs typeface="Alexandria" pitchFamily="2" charset="-78"/>
              </a:rPr>
              <a:t>عملية الإبداع فالسياسات والأهداف </a:t>
            </a:r>
            <a:r>
              <a:rPr lang="ar-JO" dirty="0">
                <a:latin typeface="Alexandria" pitchFamily="2" charset="-78"/>
                <a:cs typeface="Alexandria" pitchFamily="2" charset="-78"/>
              </a:rPr>
              <a:t>والإجراءات وفلسفة الإدارة قد تكون معيقا </a:t>
            </a:r>
            <a:r>
              <a:rPr lang="ar-JO">
                <a:latin typeface="Alexandria" pitchFamily="2" charset="-78"/>
                <a:cs typeface="Alexandria" pitchFamily="2" charset="-78"/>
              </a:rPr>
              <a:t>لعملية الإبداع </a:t>
            </a:r>
            <a:r>
              <a:rPr lang="ar-JO" dirty="0">
                <a:latin typeface="Alexandria" pitchFamily="2" charset="-78"/>
                <a:cs typeface="Alexandria" pitchFamily="2" charset="-78"/>
              </a:rPr>
              <a:t>خاصة </a:t>
            </a:r>
            <a:r>
              <a:rPr lang="ar-JO">
                <a:latin typeface="Alexandria" pitchFamily="2" charset="-78"/>
                <a:cs typeface="Alexandria" pitchFamily="2" charset="-78"/>
              </a:rPr>
              <a:t>بوجود القيادات </a:t>
            </a:r>
            <a:r>
              <a:rPr lang="ar-JO" dirty="0">
                <a:latin typeface="Alexandria" pitchFamily="2" charset="-78"/>
                <a:cs typeface="Alexandria" pitchFamily="2" charset="-78"/>
              </a:rPr>
              <a:t>الإدارية المتسلطة.</a:t>
            </a:r>
          </a:p>
          <a:p>
            <a:pPr algn="just" rtl="1"/>
            <a:r>
              <a:rPr lang="ar-JO" b="1" dirty="0">
                <a:latin typeface="Alexandria" pitchFamily="2" charset="-78"/>
                <a:cs typeface="Alexandria" pitchFamily="2" charset="-78"/>
              </a:rPr>
              <a:t>- معوقات شخصية: </a:t>
            </a:r>
            <a:r>
              <a:rPr lang="ar-JO" dirty="0">
                <a:latin typeface="Alexandria" pitchFamily="2" charset="-78"/>
                <a:cs typeface="Alexandria" pitchFamily="2" charset="-78"/>
              </a:rPr>
              <a:t>وهي خاصة بالفرد وتكوينه الجسمي والفسيولوجي والجانب السلوكي والنفسي الذي يمكن أن يكون مع أو </a:t>
            </a:r>
            <a:r>
              <a:rPr lang="ar-JO">
                <a:latin typeface="Alexandria" pitchFamily="2" charset="-78"/>
                <a:cs typeface="Alexandria" pitchFamily="2" charset="-78"/>
              </a:rPr>
              <a:t>ضد الإبداع </a:t>
            </a:r>
            <a:r>
              <a:rPr lang="ar-JO" dirty="0">
                <a:latin typeface="Alexandria" pitchFamily="2" charset="-78"/>
                <a:cs typeface="Alexandria" pitchFamily="2" charset="-78"/>
              </a:rPr>
              <a:t>فالتربية الأسرية والمجتمعية التي تكبت إبداع الفرد سوف تحدّ من إمكانيات الفرد وإبداعاته في المؤسسة وكذلك ضعف الانتماء، أو الولاء التنظيمي أو </a:t>
            </a:r>
            <a:r>
              <a:rPr lang="ar-JO">
                <a:latin typeface="Alexandria" pitchFamily="2" charset="-78"/>
                <a:cs typeface="Alexandria" pitchFamily="2" charset="-78"/>
              </a:rPr>
              <a:t>الميل إلى </a:t>
            </a:r>
            <a:r>
              <a:rPr lang="ar-JO" dirty="0">
                <a:latin typeface="Alexandria" pitchFamily="2" charset="-78"/>
                <a:cs typeface="Alexandria" pitchFamily="2" charset="-78"/>
              </a:rPr>
              <a:t>عدم التعاون مع الآخرين أو الزملاء.</a:t>
            </a:r>
          </a:p>
          <a:p>
            <a:pPr algn="just" rtl="1"/>
            <a:r>
              <a:rPr lang="ar-JO" b="1" dirty="0">
                <a:latin typeface="Alexandria" pitchFamily="2" charset="-78"/>
                <a:cs typeface="Alexandria" pitchFamily="2" charset="-78"/>
              </a:rPr>
              <a:t>- معوقات مالية: </a:t>
            </a:r>
            <a:r>
              <a:rPr lang="ar-JO" dirty="0">
                <a:latin typeface="Alexandria" pitchFamily="2" charset="-78"/>
                <a:cs typeface="Alexandria" pitchFamily="2" charset="-78"/>
              </a:rPr>
              <a:t>حيث أن </a:t>
            </a:r>
            <a:r>
              <a:rPr lang="ar-JO">
                <a:latin typeface="Alexandria" pitchFamily="2" charset="-78"/>
                <a:cs typeface="Alexandria" pitchFamily="2" charset="-78"/>
              </a:rPr>
              <a:t>عملية الإبداع تحتاج إلى </a:t>
            </a:r>
            <a:r>
              <a:rPr lang="ar-JO" dirty="0">
                <a:latin typeface="Alexandria" pitchFamily="2" charset="-78"/>
                <a:cs typeface="Alexandria" pitchFamily="2" charset="-78"/>
              </a:rPr>
              <a:t>أموال كبيرة تستثمر في خدمة المبدعين وهو الذي قد لا يتوفر لدى كثير من </a:t>
            </a:r>
            <a:r>
              <a:rPr lang="ar-JO">
                <a:latin typeface="Alexandria" pitchFamily="2" charset="-78"/>
                <a:cs typeface="Alexandria" pitchFamily="2" charset="-78"/>
              </a:rPr>
              <a:t>منظمات الأعمال، </a:t>
            </a:r>
            <a:r>
              <a:rPr lang="ar-JO" dirty="0">
                <a:latin typeface="Alexandria" pitchFamily="2" charset="-78"/>
                <a:cs typeface="Alexandria" pitchFamily="2" charset="-78"/>
              </a:rPr>
              <a:t>لان كثيرا من المنظمات المعاصرة تعاني من شح في الموارد المالية.</a:t>
            </a:r>
          </a:p>
        </p:txBody>
      </p:sp>
      <p:graphicFrame>
        <p:nvGraphicFramePr>
          <p:cNvPr id="2" name="Diagram 1">
            <a:extLst>
              <a:ext uri="{FF2B5EF4-FFF2-40B4-BE49-F238E27FC236}">
                <a16:creationId xmlns:a16="http://schemas.microsoft.com/office/drawing/2014/main" id="{8D0DC388-11FC-66D1-F60D-56DD73EB5137}"/>
              </a:ext>
            </a:extLst>
          </p:cNvPr>
          <p:cNvGraphicFramePr/>
          <p:nvPr>
            <p:extLst>
              <p:ext uri="{D42A27DB-BD31-4B8C-83A1-F6EECF244321}">
                <p14:modId xmlns:p14="http://schemas.microsoft.com/office/powerpoint/2010/main" val="808688555"/>
              </p:ext>
            </p:extLst>
          </p:nvPr>
        </p:nvGraphicFramePr>
        <p:xfrm>
          <a:off x="1743915" y="4906331"/>
          <a:ext cx="9823689" cy="18945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a:extLst>
              <a:ext uri="{FF2B5EF4-FFF2-40B4-BE49-F238E27FC236}">
                <a16:creationId xmlns:a16="http://schemas.microsoft.com/office/drawing/2014/main" id="{AC72EF9E-DC7E-4AC6-A5F1-06A13DD803A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14433525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331649"/>
            <a:ext cx="11992722" cy="5526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7" name="TextBox 6">
            <a:extLst>
              <a:ext uri="{FF2B5EF4-FFF2-40B4-BE49-F238E27FC236}">
                <a16:creationId xmlns:a16="http://schemas.microsoft.com/office/drawing/2014/main" id="{BBA7E091-97A2-7C26-B676-C3FF81A3950A}"/>
              </a:ext>
            </a:extLst>
          </p:cNvPr>
          <p:cNvSpPr txBox="1"/>
          <p:nvPr/>
        </p:nvSpPr>
        <p:spPr>
          <a:xfrm>
            <a:off x="4891596" y="1990845"/>
            <a:ext cx="7153512" cy="480131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التدريب المستمر</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خلال اتباع برامج تدريبية مستمرة لتنمية مهاراتهم وزيادة معرفتهم بالمعلومات الجديدة.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الاستماع لآراء الآخرين</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يجب على جميع العاملين أن يستمعوا لآراء زملائهم ورؤسائهم لتطوير أفكارهم وتوجيهها بشكل صحيح.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تشجيع التعاون: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على جميع العاملين أن يعملوا معًا ويتبادلوا الأفكار والرؤى لتحقيق الأهداف بشكل أسرع وأفضل.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الإقدام على التجارب</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يجب على جميع العاملين  والإداريين الإقدام على إجراء التجارب الجديدة واستخدام التقنيات الحديثة  لتطوير وتحسين منتجاتها.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الدعم الإداري</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يجب على الإدارة توفير الموارد الضرورية والترويج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للقدرات الإبداعية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للموظفين لتشجيعهم على تطوير أفكارهم والعمل على تنفيذها بشكل صحيح.</a:t>
            </a:r>
          </a:p>
        </p:txBody>
      </p:sp>
      <p:sp>
        <p:nvSpPr>
          <p:cNvPr id="10" name="TextBox 9">
            <a:extLst>
              <a:ext uri="{FF2B5EF4-FFF2-40B4-BE49-F238E27FC236}">
                <a16:creationId xmlns:a16="http://schemas.microsoft.com/office/drawing/2014/main" id="{52AC5ADA-1821-40B5-BD53-1941F870984E}"/>
              </a:ext>
            </a:extLst>
          </p:cNvPr>
          <p:cNvSpPr txBox="1"/>
          <p:nvPr/>
        </p:nvSpPr>
        <p:spPr>
          <a:xfrm>
            <a:off x="2919413" y="516880"/>
            <a:ext cx="6105524" cy="3693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أساليب تطوير </a:t>
            </a:r>
            <a:r>
              <a:rPr kumimoji="0" lang="ar-JO" sz="1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القدرات الإبداعية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العمل والإنتاجية</a:t>
            </a:r>
          </a:p>
        </p:txBody>
      </p:sp>
      <p:pic>
        <p:nvPicPr>
          <p:cNvPr id="8194" name="Picture 2">
            <a:extLst>
              <a:ext uri="{FF2B5EF4-FFF2-40B4-BE49-F238E27FC236}">
                <a16:creationId xmlns:a16="http://schemas.microsoft.com/office/drawing/2014/main" id="{279F668A-E5E5-415A-8181-A3947F809C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4" y="2023766"/>
            <a:ext cx="5286375" cy="480131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C71CCFE-6F1F-4E86-971E-1AE9A6778B3C}"/>
              </a:ext>
            </a:extLst>
          </p:cNvPr>
          <p:cNvSpPr txBox="1"/>
          <p:nvPr/>
        </p:nvSpPr>
        <p:spPr>
          <a:xfrm>
            <a:off x="66675" y="1514014"/>
            <a:ext cx="11708605"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ثالثا: أساليب تطوير </a:t>
            </a:r>
            <a:r>
              <a:rPr kumimoji="0" lang="ar-JO" sz="1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القدرات الإبداعية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العمل والإنتاجية .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هناك عدة أساليب لتطوير </a:t>
            </a:r>
            <a:r>
              <a:rPr kumimoji="0" lang="ar-JO" sz="18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القدرات الإبداعية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العمل والإنتاجية، ومن أهم هذه الأساليب:</a:t>
            </a:r>
          </a:p>
        </p:txBody>
      </p:sp>
      <p:pic>
        <p:nvPicPr>
          <p:cNvPr id="12" name="Graphic 21">
            <a:extLst>
              <a:ext uri="{FF2B5EF4-FFF2-40B4-BE49-F238E27FC236}">
                <a16:creationId xmlns:a16="http://schemas.microsoft.com/office/drawing/2014/main" id="{1CD458FB-457F-4452-A82E-D8C0D16BF3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611271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143000"/>
            <a:ext cx="11570154" cy="557075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يمكن تحقيق الانتاجية من خلال </a:t>
            </a:r>
            <a:r>
              <a:rPr kumimoji="0" lang="ar-JO"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تعزيز الإبداع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وتشجيعه في المؤسسة، حيث سيؤدي </a:t>
            </a:r>
            <a:r>
              <a:rPr kumimoji="0" lang="ar-JO"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ذلك إلى:</a:t>
            </a:r>
            <a:endPar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إثارة حماسة وشغف الموظفين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القائد يستطيع تحقيق الأهداف المرجوة وخطة عمل المؤسسة من خلال إثارة حماسة وشغف الموظفين لتقديم افكار إبداعية في بيئة العمل. حيث يمكن للموظفين الذين يشاركون في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العملية الإبداعية.</a:t>
            </a: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تمكين الموظفين وتحسين ولاءهم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السماح لهم بإحداث تأثير ملموس ومرئي على بيئة عملهم وهذا يعد حافزًا قويًا، لأن مفاتيح رعاية مكان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العمل الإبداعي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تمكين جميع الموظفين من حرية التعبير عن أفكارهم.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إزالة الخوف من الفشل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الخوف من الفشل يعيق تدفق الأفكار والإنتاجية، ويزيل كل احتمالات التحسين. لذا إن منح العاملين الحرية وتعزيز ثقتهم  بعدم الخوف من الفشل يعتبر أحد المكونات الرئيسية لتعزيز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البيئة الإبداعية، والتفكير الإبداعي،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وتحقيق زيادة مستمرة في الانتاجية.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معالجة المشاكل المعقدة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تشجيع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التفكير الإبداعي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يساعد الموظفين في رؤية الصورة الأكبر والتعامل مع المشاكل المعقدة، فتصبح إنتاجيتهم ذات جودة أكبر.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استمرار العمل الابتكاري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تشجيع الأفكار الجديدة يتحول </a:t>
            </a:r>
            <a:r>
              <a:rPr kumimoji="0" lang="ar-JO"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العمل إلى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ابتكارات مستمرة، حيث يمنح القائد للعاملين بالحرية في طرح الأسئلة دائمًا، ومناقشة جميع المسائل والأفكار المتعلقة بالعمل وتطويره.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53795" y="306685"/>
            <a:ext cx="611227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effectLst/>
                <a:uLnTx/>
                <a:uFillTx/>
                <a:latin typeface="Alexandria" pitchFamily="2" charset="-78"/>
                <a:cs typeface="Alexandria" pitchFamily="2" charset="-78"/>
              </a:rPr>
              <a:t>تحقيق الانتاجية من خلال </a:t>
            </a:r>
            <a:r>
              <a:rPr kumimoji="0" lang="ar-JO" sz="2000" b="1" i="0" u="none" strike="noStrike" kern="1200" cap="none" spc="0" normalizeH="0" baseline="0" noProof="0">
                <a:ln>
                  <a:noFill/>
                </a:ln>
                <a:effectLst/>
                <a:uLnTx/>
                <a:uFillTx/>
                <a:latin typeface="Alexandria" pitchFamily="2" charset="-78"/>
                <a:cs typeface="Alexandria" pitchFamily="2" charset="-78"/>
              </a:rPr>
              <a:t>تعزيز الإبداع</a:t>
            </a:r>
            <a:endParaRPr kumimoji="0" lang="ar-JO" sz="2000" b="1" i="0" u="none" strike="noStrike" kern="1200" cap="none" spc="0" normalizeH="0" baseline="0" noProof="0" dirty="0">
              <a:ln>
                <a:noFill/>
              </a:ln>
              <a:effectLst/>
              <a:uLnTx/>
              <a:uFillTx/>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6E16FD6A-AC21-4B40-A807-45122601CF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416523417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99" y="1164477"/>
            <a:ext cx="43592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3937" y="1291870"/>
            <a:ext cx="11141812"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328047" y="790538"/>
            <a:ext cx="2674329" cy="400110"/>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400" b="1" i="0" u="none"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rPr>
              <a:t>خاتمــــــة</a:t>
            </a:r>
            <a:endParaRPr kumimoji="0" lang="en-US" sz="2400" b="0" i="0" u="none"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endParaRPr>
          </a:p>
        </p:txBody>
      </p:sp>
      <p:sp>
        <p:nvSpPr>
          <p:cNvPr id="6" name="TextBox 5">
            <a:extLst>
              <a:ext uri="{FF2B5EF4-FFF2-40B4-BE49-F238E27FC236}">
                <a16:creationId xmlns:a16="http://schemas.microsoft.com/office/drawing/2014/main" id="{C424500D-137B-7D36-5264-9C3D03ACFCC8}"/>
              </a:ext>
            </a:extLst>
          </p:cNvPr>
          <p:cNvSpPr txBox="1"/>
          <p:nvPr/>
        </p:nvSpPr>
        <p:spPr>
          <a:xfrm>
            <a:off x="653681" y="1464807"/>
            <a:ext cx="10884638" cy="4616007"/>
          </a:xfrm>
          <a:prstGeom prst="rect">
            <a:avLst/>
          </a:prstGeom>
          <a:noFill/>
        </p:spPr>
        <p:txBody>
          <a:bodyPr wrap="square">
            <a:spAutoFit/>
          </a:bodyPr>
          <a:lstStyle/>
          <a:p>
            <a:pPr algn="just" rtl="1">
              <a:lnSpc>
                <a:spcPct val="150000"/>
              </a:lnSpc>
            </a:pPr>
            <a:r>
              <a:rPr lang="ar-JO" dirty="0">
                <a:latin typeface="Alexandria" pitchFamily="2" charset="-78"/>
                <a:cs typeface="Alexandria" pitchFamily="2" charset="-78"/>
              </a:rPr>
              <a:t>     من خلال ما تطرقنا </a:t>
            </a:r>
            <a:r>
              <a:rPr lang="ar-JO">
                <a:latin typeface="Alexandria" pitchFamily="2" charset="-78"/>
                <a:cs typeface="Alexandria" pitchFamily="2" charset="-78"/>
              </a:rPr>
              <a:t>نخلص إلى أن الإبداع </a:t>
            </a:r>
            <a:r>
              <a:rPr lang="ar-JO" dirty="0">
                <a:latin typeface="Alexandria" pitchFamily="2" charset="-78"/>
                <a:cs typeface="Alexandria" pitchFamily="2" charset="-78"/>
              </a:rPr>
              <a:t>التكنولوجي يلعب الدور الحاسم في مقدرة المؤسسات على تجاوز التحديات والتغيرات والتحولات الطارئة وعولمة الاقتصاد واشتداد المنافسة بين المؤسسات، وفي مثل هذه البيئة الجديدة تكون القدرة التنافسية لأي مؤسسة مرهونة بقدرتها المستمرة على تحسين وتطوير منتجاتها وأساليب إدارتها وعملها. وعلى الرغم من الخصائص التي تتميز بها المؤسسات والدور الذي تلعبه في التنمية الاقتصادية والاجتماعية إلا أنها </a:t>
            </a:r>
            <a:r>
              <a:rPr lang="ar-JO">
                <a:latin typeface="Alexandria" pitchFamily="2" charset="-78"/>
                <a:cs typeface="Alexandria" pitchFamily="2" charset="-78"/>
              </a:rPr>
              <a:t>بحاجة إلى ممارسة الأنشطة الإبداعية </a:t>
            </a:r>
            <a:r>
              <a:rPr lang="ar-JO" dirty="0">
                <a:latin typeface="Alexandria" pitchFamily="2" charset="-78"/>
                <a:cs typeface="Alexandria" pitchFamily="2" charset="-78"/>
              </a:rPr>
              <a:t>لمواكبة التطورات من جهة والتأقلم مع ظروف السوق المتغير على الدوام من جهة أخرى. فالإبداع التكنولوجي يُكسب هذه المؤسسات قيمة تنافسية عالية، فالأفكار المبدعة حديثا والتي استثمرت في مشاريع ناجحة، يرجع سبب </a:t>
            </a:r>
            <a:r>
              <a:rPr lang="ar-JO">
                <a:latin typeface="Alexandria" pitchFamily="2" charset="-78"/>
                <a:cs typeface="Alexandria" pitchFamily="2" charset="-78"/>
              </a:rPr>
              <a:t>نجاحها إلى </a:t>
            </a:r>
            <a:r>
              <a:rPr lang="ar-JO" dirty="0">
                <a:latin typeface="Alexandria" pitchFamily="2" charset="-78"/>
                <a:cs typeface="Alexandria" pitchFamily="2" charset="-78"/>
              </a:rPr>
              <a:t>الميزة التنافسية التي اكتسبتها من </a:t>
            </a:r>
            <a:r>
              <a:rPr lang="ar-JO">
                <a:latin typeface="Alexandria" pitchFamily="2" charset="-78"/>
                <a:cs typeface="Alexandria" pitchFamily="2" charset="-78"/>
              </a:rPr>
              <a:t>خلال الإبداع. </a:t>
            </a:r>
            <a:r>
              <a:rPr lang="ar-JO" dirty="0">
                <a:latin typeface="Alexandria" pitchFamily="2" charset="-78"/>
                <a:cs typeface="Alexandria" pitchFamily="2" charset="-78"/>
              </a:rPr>
              <a:t>وبالتالي، لكي تمتلك المؤسسات القدرة على المنافسة في ظل هذه الظروف الإقليمية والدولية الجديدة على حد سواء، فلا بد لها أن تحسّن منتجاتها وخدماتها، وتعزز أدائها بمختلف الوسائل، وإيجاد السبل والأدوات التي تساعدها على التعامل مع هذه التغيرات المتلاحقة، من خلال مواكبة التكنولوجيا الحديثة ومختلف تطبيقاتها.</a:t>
            </a:r>
          </a:p>
        </p:txBody>
      </p:sp>
      <p:pic>
        <p:nvPicPr>
          <p:cNvPr id="10" name="Graphic 21">
            <a:extLst>
              <a:ext uri="{FF2B5EF4-FFF2-40B4-BE49-F238E27FC236}">
                <a16:creationId xmlns:a16="http://schemas.microsoft.com/office/drawing/2014/main" id="{88CE6313-C9AF-423F-B02B-CA07CD3B84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854036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2"/>
            <a:ext cx="5619750" cy="5300798"/>
          </a:xfrm>
        </p:spPr>
      </p:pic>
      <p:sp>
        <p:nvSpPr>
          <p:cNvPr id="4" name="Rectangle 3">
            <a:extLst>
              <a:ext uri="{FF2B5EF4-FFF2-40B4-BE49-F238E27FC236}">
                <a16:creationId xmlns:a16="http://schemas.microsoft.com/office/drawing/2014/main" id="{70F1FE5C-AE6F-A664-4CF6-FD420F844C37}"/>
              </a:ext>
            </a:extLst>
          </p:cNvPr>
          <p:cNvSpPr/>
          <p:nvPr/>
        </p:nvSpPr>
        <p:spPr>
          <a:xfrm>
            <a:off x="7876617" y="720928"/>
            <a:ext cx="2873933" cy="500009"/>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ملخص المحاضرة</a:t>
            </a:r>
            <a:endParaRPr kumimoji="0" lang="en-US" sz="24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38105" y="6389660"/>
            <a:ext cx="2279266" cy="384052"/>
          </a:xfrm>
          <a:prstGeom prst="rect">
            <a:avLst/>
          </a:prstGeom>
        </p:spPr>
      </p:pic>
      <p:sp>
        <p:nvSpPr>
          <p:cNvPr id="9" name="TextBox 8">
            <a:extLst>
              <a:ext uri="{FF2B5EF4-FFF2-40B4-BE49-F238E27FC236}">
                <a16:creationId xmlns:a16="http://schemas.microsoft.com/office/drawing/2014/main" id="{0D4D653E-003E-4CA1-AE12-1C7EAF5235CF}"/>
              </a:ext>
            </a:extLst>
          </p:cNvPr>
          <p:cNvSpPr txBox="1"/>
          <p:nvPr/>
        </p:nvSpPr>
        <p:spPr>
          <a:xfrm>
            <a:off x="5729288" y="2934956"/>
            <a:ext cx="6105524" cy="3416320"/>
          </a:xfrm>
          <a:prstGeom prst="rect">
            <a:avLst/>
          </a:prstGeom>
          <a:noFill/>
        </p:spPr>
        <p:txBody>
          <a:bodyPr wrap="square">
            <a:spAutoFit/>
          </a:bodyPr>
          <a:lstStyle/>
          <a:p>
            <a:pPr algn="just" rtl="1">
              <a:buFont typeface="+mj-lt"/>
              <a:buAutoNum type="arabicPeriod"/>
            </a:pPr>
            <a:r>
              <a:rPr lang="ar-JO" b="1" dirty="0">
                <a:latin typeface="Alexandria" pitchFamily="2" charset="-78"/>
                <a:cs typeface="Alexandria" pitchFamily="2" charset="-78"/>
              </a:rPr>
              <a:t>زيادة القدرة التنافسية</a:t>
            </a:r>
            <a:r>
              <a:rPr lang="ar-JO" dirty="0">
                <a:latin typeface="Alexandria" pitchFamily="2" charset="-78"/>
                <a:cs typeface="Alexandria" pitchFamily="2" charset="-78"/>
              </a:rPr>
              <a:t>: تحسين وتطوير المنتجات وأساليب الإدارة.</a:t>
            </a:r>
          </a:p>
          <a:p>
            <a:pPr algn="just" rtl="1">
              <a:buFont typeface="+mj-lt"/>
              <a:buAutoNum type="arabicPeriod"/>
            </a:pPr>
            <a:r>
              <a:rPr lang="ar-JO" b="1" dirty="0">
                <a:latin typeface="Alexandria" pitchFamily="2" charset="-78"/>
                <a:cs typeface="Alexandria" pitchFamily="2" charset="-78"/>
              </a:rPr>
              <a:t>التكيف مع المتغيرات</a:t>
            </a:r>
            <a:r>
              <a:rPr lang="ar-JO" dirty="0">
                <a:latin typeface="Alexandria" pitchFamily="2" charset="-78"/>
                <a:cs typeface="Alexandria" pitchFamily="2" charset="-78"/>
              </a:rPr>
              <a:t>: مواكبة التطورات والتكيف مع ظروف السوق المتغيرة.</a:t>
            </a:r>
          </a:p>
          <a:p>
            <a:pPr algn="just" rtl="1">
              <a:buFont typeface="+mj-lt"/>
              <a:buAutoNum type="arabicPeriod"/>
            </a:pPr>
            <a:r>
              <a:rPr lang="ar-JO" b="1" dirty="0">
                <a:latin typeface="Alexandria" pitchFamily="2" charset="-78"/>
                <a:cs typeface="Alexandria" pitchFamily="2" charset="-78"/>
              </a:rPr>
              <a:t>قيمة تنافسية عالية</a:t>
            </a:r>
            <a:r>
              <a:rPr lang="ar-JO" dirty="0">
                <a:latin typeface="Alexandria" pitchFamily="2" charset="-78"/>
                <a:cs typeface="Alexandria" pitchFamily="2" charset="-78"/>
              </a:rPr>
              <a:t>: الأفكار المبدعة تعزز من ميزة المؤسسات.</a:t>
            </a:r>
          </a:p>
          <a:p>
            <a:pPr algn="just" rtl="1">
              <a:buFont typeface="+mj-lt"/>
              <a:buAutoNum type="arabicPeriod"/>
            </a:pPr>
            <a:r>
              <a:rPr lang="ar-JO" b="1" dirty="0">
                <a:latin typeface="Alexandria" pitchFamily="2" charset="-78"/>
                <a:cs typeface="Alexandria" pitchFamily="2" charset="-78"/>
              </a:rPr>
              <a:t>تحسين المنتجات والخدمات</a:t>
            </a:r>
            <a:r>
              <a:rPr lang="ar-JO" dirty="0">
                <a:latin typeface="Alexandria" pitchFamily="2" charset="-78"/>
                <a:cs typeface="Alexandria" pitchFamily="2" charset="-78"/>
              </a:rPr>
              <a:t>: ضرورة للتحسين المستمر لمواجهة المنافسة.</a:t>
            </a:r>
          </a:p>
          <a:p>
            <a:pPr algn="just" rtl="1">
              <a:buFont typeface="+mj-lt"/>
              <a:buAutoNum type="arabicPeriod"/>
            </a:pPr>
            <a:r>
              <a:rPr lang="ar-JO" b="1" dirty="0">
                <a:latin typeface="Alexandria" pitchFamily="2" charset="-78"/>
                <a:cs typeface="Alexandria" pitchFamily="2" charset="-78"/>
              </a:rPr>
              <a:t>تعزيز الأداء</a:t>
            </a:r>
            <a:r>
              <a:rPr lang="ar-JO" dirty="0">
                <a:latin typeface="Alexandria" pitchFamily="2" charset="-78"/>
                <a:cs typeface="Alexandria" pitchFamily="2" charset="-78"/>
              </a:rPr>
              <a:t>: استخدام الوسائل المتنوعة لتحسين الأداء المؤسسي.</a:t>
            </a:r>
          </a:p>
          <a:p>
            <a:pPr algn="just" rtl="1">
              <a:buFont typeface="+mj-lt"/>
              <a:buAutoNum type="arabicPeriod"/>
            </a:pPr>
            <a:r>
              <a:rPr lang="ar-JO" b="1" dirty="0">
                <a:latin typeface="Alexandria" pitchFamily="2" charset="-78"/>
                <a:cs typeface="Alexandria" pitchFamily="2" charset="-78"/>
              </a:rPr>
              <a:t>مواكبة التكنولوجيا</a:t>
            </a:r>
            <a:r>
              <a:rPr lang="ar-JO" dirty="0">
                <a:latin typeface="Alexandria" pitchFamily="2" charset="-78"/>
                <a:cs typeface="Alexandria" pitchFamily="2" charset="-78"/>
              </a:rPr>
              <a:t>: تطبيق التكنولوجيا الحديثة لمواجهة التغيرات المستمرة.</a:t>
            </a:r>
          </a:p>
        </p:txBody>
      </p:sp>
      <p:sp>
        <p:nvSpPr>
          <p:cNvPr id="11" name="TextBox 10">
            <a:extLst>
              <a:ext uri="{FF2B5EF4-FFF2-40B4-BE49-F238E27FC236}">
                <a16:creationId xmlns:a16="http://schemas.microsoft.com/office/drawing/2014/main" id="{A2091F22-87E5-4B1A-8C27-82A749992317}"/>
              </a:ext>
            </a:extLst>
          </p:cNvPr>
          <p:cNvSpPr txBox="1"/>
          <p:nvPr/>
        </p:nvSpPr>
        <p:spPr>
          <a:xfrm>
            <a:off x="5511802" y="1419244"/>
            <a:ext cx="6540496" cy="1477328"/>
          </a:xfrm>
          <a:prstGeom prst="rect">
            <a:avLst/>
          </a:prstGeom>
          <a:noFill/>
        </p:spPr>
        <p:txBody>
          <a:bodyPr wrap="square">
            <a:spAutoFit/>
          </a:bodyPr>
          <a:lstStyle/>
          <a:p>
            <a:pPr algn="just" rtl="1"/>
            <a:r>
              <a:rPr lang="ar-JO">
                <a:latin typeface="Alexandria" pitchFamily="2" charset="-78"/>
                <a:cs typeface="Alexandria" pitchFamily="2" charset="-78"/>
              </a:rPr>
              <a:t>الإبداع </a:t>
            </a:r>
            <a:r>
              <a:rPr lang="ar-JO" dirty="0">
                <a:latin typeface="Alexandria" pitchFamily="2" charset="-78"/>
                <a:cs typeface="Alexandria" pitchFamily="2" charset="-78"/>
              </a:rPr>
              <a:t>التكنولوجي هو عملية تطوير أفكار جديدة </a:t>
            </a:r>
            <a:r>
              <a:rPr lang="ar-JO">
                <a:latin typeface="Alexandria" pitchFamily="2" charset="-78"/>
                <a:cs typeface="Alexandria" pitchFamily="2" charset="-78"/>
              </a:rPr>
              <a:t>وتحويلها إلى </a:t>
            </a:r>
            <a:r>
              <a:rPr lang="ar-JO" dirty="0">
                <a:latin typeface="Alexandria" pitchFamily="2" charset="-78"/>
                <a:cs typeface="Alexandria" pitchFamily="2" charset="-78"/>
              </a:rPr>
              <a:t>منتجات أو خدمات مبتكرة تسهم في تحسين الحياة اليومية وتسهيل العمليات المختلفة. </a:t>
            </a:r>
          </a:p>
          <a:p>
            <a:pPr algn="just" rtl="1"/>
            <a:r>
              <a:rPr lang="ar-JO">
                <a:latin typeface="Alexandria" pitchFamily="2" charset="-78"/>
                <a:cs typeface="Alexandria" pitchFamily="2" charset="-78"/>
              </a:rPr>
              <a:t>يعزز الإبداع </a:t>
            </a:r>
            <a:r>
              <a:rPr lang="ar-JO" dirty="0">
                <a:latin typeface="Alexandria" pitchFamily="2" charset="-78"/>
                <a:cs typeface="Alexandria" pitchFamily="2" charset="-78"/>
              </a:rPr>
              <a:t>التكنولوجي القدرة التنافسية للمؤسسات التعليمية وتحقيق النجاح في ظل التحديات الحالية من خلال:</a:t>
            </a:r>
          </a:p>
        </p:txBody>
      </p:sp>
      <p:pic>
        <p:nvPicPr>
          <p:cNvPr id="12" name="Graphic 21">
            <a:extLst>
              <a:ext uri="{FF2B5EF4-FFF2-40B4-BE49-F238E27FC236}">
                <a16:creationId xmlns:a16="http://schemas.microsoft.com/office/drawing/2014/main" id="{176416A5-7B4F-426D-AC6A-1819E7DADAA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26192724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8991601" y="6315503"/>
            <a:ext cx="2894490" cy="30777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400" b="1" i="0" u="none" strike="noStrike" kern="1200" cap="none" spc="0" normalizeH="0" baseline="0" noProof="0" dirty="0">
                <a:ln>
                  <a:noFill/>
                </a:ln>
                <a:solidFill>
                  <a:prstClr val="black"/>
                </a:solidFill>
                <a:effectLst/>
                <a:uLnTx/>
                <a:uFillTx/>
                <a:latin typeface="Alexandria" pitchFamily="2" charset="-78"/>
                <a:cs typeface="Alexandria" pitchFamily="2" charset="-78"/>
                <a:sym typeface="Arial"/>
              </a:rPr>
              <a:t>د. وردة أبو كلوب</a:t>
            </a:r>
            <a:endParaRPr kumimoji="0" lang="en-US" sz="1400" b="1" i="0" u="none" strike="noStrike" kern="1200" cap="none" spc="0" normalizeH="0" baseline="0" noProof="0" dirty="0">
              <a:ln>
                <a:noFill/>
              </a:ln>
              <a:solidFill>
                <a:prstClr val="black"/>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E6F360FB-C554-4A0C-9D2C-09C9E2338CDF}"/>
              </a:ext>
            </a:extLst>
          </p:cNvPr>
          <p:cNvSpPr txBox="1"/>
          <p:nvPr/>
        </p:nvSpPr>
        <p:spPr>
          <a:xfrm>
            <a:off x="5972174" y="1047977"/>
            <a:ext cx="5847241" cy="4801314"/>
          </a:xfrm>
          <a:prstGeom prst="rect">
            <a:avLst/>
          </a:prstGeom>
          <a:noFill/>
        </p:spPr>
        <p:txBody>
          <a:bodyPr wrap="square">
            <a:spAutoFit/>
          </a:bodyPr>
          <a:lstStyle/>
          <a:p>
            <a:pPr algn="just" rtl="1"/>
            <a:r>
              <a:rPr lang="ar-JO" b="1" dirty="0">
                <a:latin typeface="Alexandria" pitchFamily="2" charset="-78"/>
                <a:cs typeface="Alexandria" pitchFamily="2" charset="-78"/>
              </a:rPr>
              <a:t>أعزائي طلبة الماجستير،</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أتوجه إليكم بهذه الرسالة حافزًا على سعيكم للعلم والبحث. إن العالم اليوم يشهد تطورات سريعة وتحديات معقدة، مما يجعل البحث العلمي أداة لا غنى عنها لفهم هذه التغيرات والمساهمة في تطور مجتمعاتنا.</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إن إبداعكم وعملكم الجاد في مجال البحث يمكن أن </a:t>
            </a:r>
            <a:r>
              <a:rPr lang="ar-JO">
                <a:latin typeface="Alexandria" pitchFamily="2" charset="-78"/>
                <a:cs typeface="Alexandria" pitchFamily="2" charset="-78"/>
              </a:rPr>
              <a:t>يؤدي إلى </a:t>
            </a:r>
            <a:r>
              <a:rPr lang="ar-JO" dirty="0">
                <a:latin typeface="Alexandria" pitchFamily="2" charset="-78"/>
                <a:cs typeface="Alexandria" pitchFamily="2" charset="-78"/>
              </a:rPr>
              <a:t>اكتشافات جديدة تسهم في حل المشكلات الراهنة وتقديم حلول مبتكرة لمستقبل أفضل. لا تخافوا من طرح الأسئلة الصعبة والسعي وراء الإجابات الدقيقة، فكل فكرة تسهم في بناء العلم والمعرفة.</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كونوا مثابرين وطموحين، وابذلوا قصارى جهدكم في تحقيق أهدافكم الأكاديمية والمهنية. إن العالم </a:t>
            </a:r>
            <a:r>
              <a:rPr lang="ar-JO">
                <a:latin typeface="Alexandria" pitchFamily="2" charset="-78"/>
                <a:cs typeface="Alexandria" pitchFamily="2" charset="-78"/>
              </a:rPr>
              <a:t>بحاجة إلى </a:t>
            </a:r>
            <a:r>
              <a:rPr lang="ar-JO" dirty="0">
                <a:latin typeface="Alexandria" pitchFamily="2" charset="-78"/>
                <a:cs typeface="Alexandria" pitchFamily="2" charset="-78"/>
              </a:rPr>
              <a:t>عقولكم النيرة وأبحاثكم الرائدة.</a:t>
            </a:r>
          </a:p>
          <a:p>
            <a:pPr algn="just" rtl="1"/>
            <a:r>
              <a:rPr lang="ar-JO" dirty="0">
                <a:latin typeface="Alexandria" pitchFamily="2" charset="-78"/>
                <a:cs typeface="Alexandria" pitchFamily="2" charset="-78"/>
              </a:rPr>
              <a:t>مع تمنياتي لكم بالتوفيق والنجاح.......</a:t>
            </a:r>
          </a:p>
        </p:txBody>
      </p:sp>
      <p:pic>
        <p:nvPicPr>
          <p:cNvPr id="9218" name="Picture 2">
            <a:extLst>
              <a:ext uri="{FF2B5EF4-FFF2-40B4-BE49-F238E27FC236}">
                <a16:creationId xmlns:a16="http://schemas.microsoft.com/office/drawing/2014/main" id="{C32A6F24-021E-4937-BC72-F6E47FC08D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586" y="790575"/>
            <a:ext cx="5275740" cy="5610225"/>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E5D0D80B-2FE2-405B-9CFB-5F429C8020B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407858032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7982390-C251-4867-9F0D-8E41D45B8860}"/>
</file>

<file path=customXml/itemProps2.xml><?xml version="1.0" encoding="utf-8"?>
<ds:datastoreItem xmlns:ds="http://schemas.openxmlformats.org/officeDocument/2006/customXml" ds:itemID="{B5F2E8F2-03F3-43C6-8859-E2A2FF67264D}"/>
</file>

<file path=customXml/itemProps3.xml><?xml version="1.0" encoding="utf-8"?>
<ds:datastoreItem xmlns:ds="http://schemas.openxmlformats.org/officeDocument/2006/customXml" ds:itemID="{BE8000F7-364B-4F17-95CD-33F8B4F8C965}"/>
</file>

<file path=docProps/app.xml><?xml version="1.0" encoding="utf-8"?>
<Properties xmlns="http://schemas.openxmlformats.org/officeDocument/2006/extended-properties" xmlns:vt="http://schemas.openxmlformats.org/officeDocument/2006/docPropsVTypes">
  <TotalTime>8719</TotalTime>
  <Words>5573</Words>
  <Application>Microsoft Office PowerPoint</Application>
  <PresentationFormat>Widescreen</PresentationFormat>
  <Paragraphs>358</Paragraphs>
  <Slides>30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Alexandria</vt:lpstr>
      <vt:lpstr>Arial</vt:lpstr>
      <vt:lpstr>Bahnschrift SemiBold SemiConden</vt:lpstr>
      <vt:lpstr>Calibri</vt:lpstr>
      <vt:lpstr>Calibri Light</vt:lpstr>
      <vt:lpstr>Roboto</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tweetytoo10@gmail.com</cp:lastModifiedBy>
  <cp:revision>225</cp:revision>
  <dcterms:created xsi:type="dcterms:W3CDTF">2023-11-01T16:58:48Z</dcterms:created>
  <dcterms:modified xsi:type="dcterms:W3CDTF">2024-11-13T18:52:28Z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