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6" r:id="rId1"/>
  </p:sldMasterIdLst>
  <p:notesMasterIdLst>
    <p:notesMasterId r:id="rId42"/>
  </p:notesMasterIdLst>
  <p:handoutMasterIdLst>
    <p:handoutMasterId r:id="rId43"/>
  </p:handoutMasterIdLst>
  <p:sldIdLst>
    <p:sldId id="380" r:id="rId2"/>
    <p:sldId id="381" r:id="rId3"/>
    <p:sldId id="437" r:id="rId4"/>
    <p:sldId id="511" r:id="rId5"/>
    <p:sldId id="515" r:id="rId6"/>
    <p:sldId id="517" r:id="rId7"/>
    <p:sldId id="516" r:id="rId8"/>
    <p:sldId id="535" r:id="rId9"/>
    <p:sldId id="519" r:id="rId10"/>
    <p:sldId id="521" r:id="rId11"/>
    <p:sldId id="545" r:id="rId12"/>
    <p:sldId id="538" r:id="rId13"/>
    <p:sldId id="539" r:id="rId14"/>
    <p:sldId id="540" r:id="rId15"/>
    <p:sldId id="541" r:id="rId16"/>
    <p:sldId id="542" r:id="rId17"/>
    <p:sldId id="556" r:id="rId18"/>
    <p:sldId id="557" r:id="rId19"/>
    <p:sldId id="547" r:id="rId20"/>
    <p:sldId id="543" r:id="rId21"/>
    <p:sldId id="546" r:id="rId22"/>
    <p:sldId id="548" r:id="rId23"/>
    <p:sldId id="524" r:id="rId24"/>
    <p:sldId id="550" r:id="rId25"/>
    <p:sldId id="551" r:id="rId26"/>
    <p:sldId id="552" r:id="rId27"/>
    <p:sldId id="553" r:id="rId28"/>
    <p:sldId id="554" r:id="rId29"/>
    <p:sldId id="526" r:id="rId30"/>
    <p:sldId id="555" r:id="rId31"/>
    <p:sldId id="529" r:id="rId32"/>
    <p:sldId id="530" r:id="rId33"/>
    <p:sldId id="558" r:id="rId34"/>
    <p:sldId id="527" r:id="rId35"/>
    <p:sldId id="528" r:id="rId36"/>
    <p:sldId id="532" r:id="rId37"/>
    <p:sldId id="533" r:id="rId38"/>
    <p:sldId id="559" r:id="rId39"/>
    <p:sldId id="536" r:id="rId40"/>
    <p:sldId id="391" r:id="rId4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06D0"/>
    <a:srgbClr val="FCEE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35B3E0-6C74-4B1E-834B-B6A14C60877F}" v="3" dt="2023-10-09T18:26:06.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118" autoAdjust="0"/>
  </p:normalViewPr>
  <p:slideViewPr>
    <p:cSldViewPr>
      <p:cViewPr varScale="1">
        <p:scale>
          <a:sx n="110" d="100"/>
          <a:sy n="110" d="100"/>
        </p:scale>
        <p:origin x="492" y="108"/>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EFFF83-959F-4A85-815B-98483D6E4D4D}" type="doc">
      <dgm:prSet loTypeId="urn:microsoft.com/office/officeart/2011/layout/HexagonRadial" loCatId="officeonline" qsTypeId="urn:microsoft.com/office/officeart/2005/8/quickstyle/3d4" qsCatId="3D" csTypeId="urn:microsoft.com/office/officeart/2005/8/colors/colorful4" csCatId="colorful" phldr="1"/>
      <dgm:spPr/>
      <dgm:t>
        <a:bodyPr/>
        <a:lstStyle/>
        <a:p>
          <a:endParaRPr lang="en-US"/>
        </a:p>
      </dgm:t>
    </dgm:pt>
    <dgm:pt modelId="{A66EA76A-7DFB-4939-AADF-EB1A329CCF95}">
      <dgm:prSet phldrT="[Text]" custT="1"/>
      <dgm:spPr/>
      <dgm:t>
        <a:bodyPr/>
        <a:lstStyle/>
        <a:p>
          <a:r>
            <a:rPr lang="en-US" sz="1400" b="1"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Methodology</a:t>
          </a:r>
        </a:p>
      </dgm:t>
    </dgm:pt>
    <dgm:pt modelId="{E2693FDD-7DDD-4B10-B7E5-D5EF4E007109}" type="parTrans" cxnId="{ED159199-D28E-4BB0-A974-15A7CD18AB43}">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471B3A3A-9AB6-489D-ACC7-3BFC26EAD26D}" type="sibTrans" cxnId="{ED159199-D28E-4BB0-A974-15A7CD18AB43}">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724793E2-F8AA-4BFF-A1C7-DE1FE62D2624}">
      <dgm:prSet phldrT="[Text]" custT="1"/>
      <dgm:spPr/>
      <dgm:t>
        <a:bodyPr/>
        <a:lstStyle/>
        <a:p>
          <a:r>
            <a:rPr lang="en-US" sz="1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Philosophy</a:t>
          </a:r>
        </a:p>
      </dgm:t>
    </dgm:pt>
    <dgm:pt modelId="{1B0A8F42-3C31-4941-9D23-B16C729207FE}" type="parTrans" cxnId="{9DA485FB-F93B-418D-B913-BE04260A16CD}">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AB97C114-0426-45A6-B201-4710B670430D}" type="sibTrans" cxnId="{9DA485FB-F93B-418D-B913-BE04260A16CD}">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165B8DDE-0AD0-4E41-BBF5-79D9CDAADDBF}">
      <dgm:prSet phldrT="[Text]" custT="1"/>
      <dgm:spPr/>
      <dgm:t>
        <a:bodyPr/>
        <a:lstStyle/>
        <a:p>
          <a:r>
            <a:rPr lang="en-US" sz="1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Approach</a:t>
          </a:r>
        </a:p>
      </dgm:t>
    </dgm:pt>
    <dgm:pt modelId="{413FF350-059F-446B-9197-42E1432C20E8}" type="parTrans" cxnId="{F16D7E3C-909C-4CCD-8939-8F953E75F335}">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F3526154-1926-40F5-A634-4BD4C2322E41}" type="sibTrans" cxnId="{F16D7E3C-909C-4CCD-8939-8F953E75F335}">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975F7194-A4E1-4CA5-9AA5-94CCE5A33550}">
      <dgm:prSet phldrT="[Text]" custT="1"/>
      <dgm:spPr/>
      <dgm:t>
        <a:bodyPr/>
        <a:lstStyle/>
        <a:p>
          <a:r>
            <a:rPr lang="en-US" sz="1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design</a:t>
          </a:r>
        </a:p>
      </dgm:t>
    </dgm:pt>
    <dgm:pt modelId="{FADBCA81-7DDB-4A60-9F13-C9FC09F8747B}" type="parTrans" cxnId="{B603579A-E797-4782-B8C2-BF28CD83AE0C}">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3F046C5F-666B-4579-AF85-6D17345EEB54}" type="sibTrans" cxnId="{B603579A-E797-4782-B8C2-BF28CD83AE0C}">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DA2E3D4F-8310-4EDC-BB29-0824EA3D25BF}">
      <dgm:prSet phldrT="[Text]" custT="1"/>
      <dgm:spPr/>
      <dgm:t>
        <a:bodyPr/>
        <a:lstStyle/>
        <a:p>
          <a:r>
            <a:rPr lang="en-US" sz="1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Data analysis methods</a:t>
          </a:r>
        </a:p>
      </dgm:t>
    </dgm:pt>
    <dgm:pt modelId="{B5B83CB4-3342-4CE1-B7E7-C83B2F8D9D40}" type="parTrans" cxnId="{CA0F5F1A-86E7-4F06-920F-5638065A37BB}">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5DBAEDD7-58AB-463C-BE35-C84A30D1EF1A}" type="sibTrans" cxnId="{CA0F5F1A-86E7-4F06-920F-5638065A37BB}">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C770891E-55A6-466F-BFD4-38D03FB67894}">
      <dgm:prSet phldrT="[Text]" custT="1"/>
      <dgm:spPr/>
      <dgm:t>
        <a:bodyPr/>
        <a:lstStyle/>
        <a:p>
          <a:r>
            <a:rPr lang="en-US" sz="1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Data Collection</a:t>
          </a:r>
        </a:p>
      </dgm:t>
    </dgm:pt>
    <dgm:pt modelId="{6A5D1676-0F05-4C21-BC30-D989BED70CA8}" type="parTrans" cxnId="{E30001D3-DD3F-4DFE-AEB7-464A39DE2441}">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CB5CAF6E-1678-463B-A7C7-AAF792B0C6AC}" type="sibTrans" cxnId="{E30001D3-DD3F-4DFE-AEB7-464A39DE2441}">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8CC14E84-0E32-4176-8D74-603D22EF6DF3}">
      <dgm:prSet phldrT="[Text]" custT="1"/>
      <dgm:spPr/>
      <dgm:t>
        <a:bodyPr/>
        <a:lstStyle/>
        <a:p>
          <a:r>
            <a:rPr lang="en-US" sz="1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Strategy</a:t>
          </a:r>
        </a:p>
      </dgm:t>
    </dgm:pt>
    <dgm:pt modelId="{F3276356-88D3-4BDB-A99D-8C6AFF4C5722}" type="parTrans" cxnId="{CC54814E-88C6-4DC1-9F23-45C5633CFF19}">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92944F8C-1956-4D4B-8D43-6F1FF527D8BC}" type="sibTrans" cxnId="{CC54814E-88C6-4DC1-9F23-45C5633CFF19}">
      <dgm:prSet/>
      <dgm:spPr/>
      <dgm:t>
        <a:bodyPr/>
        <a:lstStyle/>
        <a:p>
          <a:endParaRPr lang="en-US" sz="1800" b="0" cap="none" spc="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C06D926F-418D-4F5F-AE5D-123272E179B8}" type="pres">
      <dgm:prSet presAssocID="{61EFFF83-959F-4A85-815B-98483D6E4D4D}" presName="Name0" presStyleCnt="0">
        <dgm:presLayoutVars>
          <dgm:chMax val="1"/>
          <dgm:chPref val="1"/>
          <dgm:dir/>
          <dgm:animOne val="branch"/>
          <dgm:animLvl val="lvl"/>
        </dgm:presLayoutVars>
      </dgm:prSet>
      <dgm:spPr/>
    </dgm:pt>
    <dgm:pt modelId="{23C7E560-34C3-4A4F-B005-521FD8860785}" type="pres">
      <dgm:prSet presAssocID="{A66EA76A-7DFB-4939-AADF-EB1A329CCF95}" presName="Parent" presStyleLbl="node0" presStyleIdx="0" presStyleCnt="1">
        <dgm:presLayoutVars>
          <dgm:chMax val="6"/>
          <dgm:chPref val="6"/>
        </dgm:presLayoutVars>
      </dgm:prSet>
      <dgm:spPr/>
    </dgm:pt>
    <dgm:pt modelId="{426490B6-C6F2-47AC-945F-AA2AFC7DEB0B}" type="pres">
      <dgm:prSet presAssocID="{724793E2-F8AA-4BFF-A1C7-DE1FE62D2624}" presName="Accent1" presStyleCnt="0"/>
      <dgm:spPr/>
    </dgm:pt>
    <dgm:pt modelId="{B47692FF-2765-4A2C-858F-F4C3B3D36182}" type="pres">
      <dgm:prSet presAssocID="{724793E2-F8AA-4BFF-A1C7-DE1FE62D2624}" presName="Accent" presStyleLbl="bgShp" presStyleIdx="0" presStyleCnt="6"/>
      <dgm:spPr/>
    </dgm:pt>
    <dgm:pt modelId="{64CA4C6C-FD60-4EE7-9442-EB454D6C08DF}" type="pres">
      <dgm:prSet presAssocID="{724793E2-F8AA-4BFF-A1C7-DE1FE62D2624}" presName="Child1" presStyleLbl="node1" presStyleIdx="0" presStyleCnt="6">
        <dgm:presLayoutVars>
          <dgm:chMax val="0"/>
          <dgm:chPref val="0"/>
          <dgm:bulletEnabled val="1"/>
        </dgm:presLayoutVars>
      </dgm:prSet>
      <dgm:spPr/>
    </dgm:pt>
    <dgm:pt modelId="{FD67E690-AD18-403B-B83F-924E76FD01AD}" type="pres">
      <dgm:prSet presAssocID="{165B8DDE-0AD0-4E41-BBF5-79D9CDAADDBF}" presName="Accent2" presStyleCnt="0"/>
      <dgm:spPr/>
    </dgm:pt>
    <dgm:pt modelId="{2BE6F0DB-2290-48CC-943D-C6FD035DE14E}" type="pres">
      <dgm:prSet presAssocID="{165B8DDE-0AD0-4E41-BBF5-79D9CDAADDBF}" presName="Accent" presStyleLbl="bgShp" presStyleIdx="1" presStyleCnt="6"/>
      <dgm:spPr/>
    </dgm:pt>
    <dgm:pt modelId="{DDAB343F-B6CF-4E49-A61E-05EF337FA49E}" type="pres">
      <dgm:prSet presAssocID="{165B8DDE-0AD0-4E41-BBF5-79D9CDAADDBF}" presName="Child2" presStyleLbl="node1" presStyleIdx="1" presStyleCnt="6">
        <dgm:presLayoutVars>
          <dgm:chMax val="0"/>
          <dgm:chPref val="0"/>
          <dgm:bulletEnabled val="1"/>
        </dgm:presLayoutVars>
      </dgm:prSet>
      <dgm:spPr/>
    </dgm:pt>
    <dgm:pt modelId="{01E132C6-C00C-4506-924A-60933675299B}" type="pres">
      <dgm:prSet presAssocID="{8CC14E84-0E32-4176-8D74-603D22EF6DF3}" presName="Accent3" presStyleCnt="0"/>
      <dgm:spPr/>
    </dgm:pt>
    <dgm:pt modelId="{540E75BB-62FD-4204-842F-3AF98AD3B68F}" type="pres">
      <dgm:prSet presAssocID="{8CC14E84-0E32-4176-8D74-603D22EF6DF3}" presName="Accent" presStyleLbl="bgShp" presStyleIdx="2" presStyleCnt="6"/>
      <dgm:spPr/>
    </dgm:pt>
    <dgm:pt modelId="{5298F262-AFE7-49DF-8EAF-146A81E1A8E3}" type="pres">
      <dgm:prSet presAssocID="{8CC14E84-0E32-4176-8D74-603D22EF6DF3}" presName="Child3" presStyleLbl="node1" presStyleIdx="2" presStyleCnt="6">
        <dgm:presLayoutVars>
          <dgm:chMax val="0"/>
          <dgm:chPref val="0"/>
          <dgm:bulletEnabled val="1"/>
        </dgm:presLayoutVars>
      </dgm:prSet>
      <dgm:spPr/>
    </dgm:pt>
    <dgm:pt modelId="{17215E58-AC11-4014-AF7F-D167159A1ECB}" type="pres">
      <dgm:prSet presAssocID="{975F7194-A4E1-4CA5-9AA5-94CCE5A33550}" presName="Accent4" presStyleCnt="0"/>
      <dgm:spPr/>
    </dgm:pt>
    <dgm:pt modelId="{B45B316F-0EFB-4308-8C54-9927AC71A1A2}" type="pres">
      <dgm:prSet presAssocID="{975F7194-A4E1-4CA5-9AA5-94CCE5A33550}" presName="Accent" presStyleLbl="bgShp" presStyleIdx="3" presStyleCnt="6"/>
      <dgm:spPr/>
    </dgm:pt>
    <dgm:pt modelId="{30521D65-7F30-4B41-BBDE-12850AD1FE41}" type="pres">
      <dgm:prSet presAssocID="{975F7194-A4E1-4CA5-9AA5-94CCE5A33550}" presName="Child4" presStyleLbl="node1" presStyleIdx="3" presStyleCnt="6">
        <dgm:presLayoutVars>
          <dgm:chMax val="0"/>
          <dgm:chPref val="0"/>
          <dgm:bulletEnabled val="1"/>
        </dgm:presLayoutVars>
      </dgm:prSet>
      <dgm:spPr/>
    </dgm:pt>
    <dgm:pt modelId="{4AD5C011-21C5-4BEC-9A2A-881E8A912C98}" type="pres">
      <dgm:prSet presAssocID="{C770891E-55A6-466F-BFD4-38D03FB67894}" presName="Accent5" presStyleCnt="0"/>
      <dgm:spPr/>
    </dgm:pt>
    <dgm:pt modelId="{9BE5BDCA-6302-4EAB-A9C7-2EE06A656421}" type="pres">
      <dgm:prSet presAssocID="{C770891E-55A6-466F-BFD4-38D03FB67894}" presName="Accent" presStyleLbl="bgShp" presStyleIdx="4" presStyleCnt="6"/>
      <dgm:spPr/>
    </dgm:pt>
    <dgm:pt modelId="{43ABD16B-C1AE-440E-8C2B-26C8432440A4}" type="pres">
      <dgm:prSet presAssocID="{C770891E-55A6-466F-BFD4-38D03FB67894}" presName="Child5" presStyleLbl="node1" presStyleIdx="4" presStyleCnt="6">
        <dgm:presLayoutVars>
          <dgm:chMax val="0"/>
          <dgm:chPref val="0"/>
          <dgm:bulletEnabled val="1"/>
        </dgm:presLayoutVars>
      </dgm:prSet>
      <dgm:spPr/>
    </dgm:pt>
    <dgm:pt modelId="{062A6B46-7645-435E-B8B6-7C13757FBD29}" type="pres">
      <dgm:prSet presAssocID="{DA2E3D4F-8310-4EDC-BB29-0824EA3D25BF}" presName="Accent6" presStyleCnt="0"/>
      <dgm:spPr/>
    </dgm:pt>
    <dgm:pt modelId="{B42A1FFB-24DD-41AB-9ECB-6F9CE62276B7}" type="pres">
      <dgm:prSet presAssocID="{DA2E3D4F-8310-4EDC-BB29-0824EA3D25BF}" presName="Accent" presStyleLbl="bgShp" presStyleIdx="5" presStyleCnt="6"/>
      <dgm:spPr/>
    </dgm:pt>
    <dgm:pt modelId="{76AE9FD9-0428-4A10-93FD-85E04AB15ECC}" type="pres">
      <dgm:prSet presAssocID="{DA2E3D4F-8310-4EDC-BB29-0824EA3D25BF}" presName="Child6" presStyleLbl="node1" presStyleIdx="5" presStyleCnt="6">
        <dgm:presLayoutVars>
          <dgm:chMax val="0"/>
          <dgm:chPref val="0"/>
          <dgm:bulletEnabled val="1"/>
        </dgm:presLayoutVars>
      </dgm:prSet>
      <dgm:spPr/>
    </dgm:pt>
  </dgm:ptLst>
  <dgm:cxnLst>
    <dgm:cxn modelId="{5FCE3B11-F20B-4942-A0D7-225281ECB432}" type="presOf" srcId="{C770891E-55A6-466F-BFD4-38D03FB67894}" destId="{43ABD16B-C1AE-440E-8C2B-26C8432440A4}" srcOrd="0" destOrd="0" presId="urn:microsoft.com/office/officeart/2011/layout/HexagonRadial"/>
    <dgm:cxn modelId="{CA0F5F1A-86E7-4F06-920F-5638065A37BB}" srcId="{A66EA76A-7DFB-4939-AADF-EB1A329CCF95}" destId="{DA2E3D4F-8310-4EDC-BB29-0824EA3D25BF}" srcOrd="5" destOrd="0" parTransId="{B5B83CB4-3342-4CE1-B7E7-C83B2F8D9D40}" sibTransId="{5DBAEDD7-58AB-463C-BE35-C84A30D1EF1A}"/>
    <dgm:cxn modelId="{E002D835-8D9B-4203-BD2B-F18B8F707764}" type="presOf" srcId="{DA2E3D4F-8310-4EDC-BB29-0824EA3D25BF}" destId="{76AE9FD9-0428-4A10-93FD-85E04AB15ECC}" srcOrd="0" destOrd="0" presId="urn:microsoft.com/office/officeart/2011/layout/HexagonRadial"/>
    <dgm:cxn modelId="{EA210138-0EF9-4E5A-83CD-A7DB5C2CD3D6}" type="presOf" srcId="{975F7194-A4E1-4CA5-9AA5-94CCE5A33550}" destId="{30521D65-7F30-4B41-BBDE-12850AD1FE41}" srcOrd="0" destOrd="0" presId="urn:microsoft.com/office/officeart/2011/layout/HexagonRadial"/>
    <dgm:cxn modelId="{5B48F73B-1A15-4B7C-A94B-E3CFD40627A8}" type="presOf" srcId="{724793E2-F8AA-4BFF-A1C7-DE1FE62D2624}" destId="{64CA4C6C-FD60-4EE7-9442-EB454D6C08DF}" srcOrd="0" destOrd="0" presId="urn:microsoft.com/office/officeart/2011/layout/HexagonRadial"/>
    <dgm:cxn modelId="{F16D7E3C-909C-4CCD-8939-8F953E75F335}" srcId="{A66EA76A-7DFB-4939-AADF-EB1A329CCF95}" destId="{165B8DDE-0AD0-4E41-BBF5-79D9CDAADDBF}" srcOrd="1" destOrd="0" parTransId="{413FF350-059F-446B-9197-42E1432C20E8}" sibTransId="{F3526154-1926-40F5-A634-4BD4C2322E41}"/>
    <dgm:cxn modelId="{5D2F296B-DF4C-4560-BCC1-0C9B112CE14F}" type="presOf" srcId="{61EFFF83-959F-4A85-815B-98483D6E4D4D}" destId="{C06D926F-418D-4F5F-AE5D-123272E179B8}" srcOrd="0" destOrd="0" presId="urn:microsoft.com/office/officeart/2011/layout/HexagonRadial"/>
    <dgm:cxn modelId="{CC54814E-88C6-4DC1-9F23-45C5633CFF19}" srcId="{A66EA76A-7DFB-4939-AADF-EB1A329CCF95}" destId="{8CC14E84-0E32-4176-8D74-603D22EF6DF3}" srcOrd="2" destOrd="0" parTransId="{F3276356-88D3-4BDB-A99D-8C6AFF4C5722}" sibTransId="{92944F8C-1956-4D4B-8D43-6F1FF527D8BC}"/>
    <dgm:cxn modelId="{C6189A73-258C-48A9-849A-FB81216D18E2}" type="presOf" srcId="{A66EA76A-7DFB-4939-AADF-EB1A329CCF95}" destId="{23C7E560-34C3-4A4F-B005-521FD8860785}" srcOrd="0" destOrd="0" presId="urn:microsoft.com/office/officeart/2011/layout/HexagonRadial"/>
    <dgm:cxn modelId="{B1B06055-093B-4841-A259-1D7826E4D8E2}" type="presOf" srcId="{165B8DDE-0AD0-4E41-BBF5-79D9CDAADDBF}" destId="{DDAB343F-B6CF-4E49-A61E-05EF337FA49E}" srcOrd="0" destOrd="0" presId="urn:microsoft.com/office/officeart/2011/layout/HexagonRadial"/>
    <dgm:cxn modelId="{ED159199-D28E-4BB0-A974-15A7CD18AB43}" srcId="{61EFFF83-959F-4A85-815B-98483D6E4D4D}" destId="{A66EA76A-7DFB-4939-AADF-EB1A329CCF95}" srcOrd="0" destOrd="0" parTransId="{E2693FDD-7DDD-4B10-B7E5-D5EF4E007109}" sibTransId="{471B3A3A-9AB6-489D-ACC7-3BFC26EAD26D}"/>
    <dgm:cxn modelId="{B603579A-E797-4782-B8C2-BF28CD83AE0C}" srcId="{A66EA76A-7DFB-4939-AADF-EB1A329CCF95}" destId="{975F7194-A4E1-4CA5-9AA5-94CCE5A33550}" srcOrd="3" destOrd="0" parTransId="{FADBCA81-7DDB-4A60-9F13-C9FC09F8747B}" sibTransId="{3F046C5F-666B-4579-AF85-6D17345EEB54}"/>
    <dgm:cxn modelId="{7DCEADB6-5966-4E77-91A5-F9EF5FC65001}" type="presOf" srcId="{8CC14E84-0E32-4176-8D74-603D22EF6DF3}" destId="{5298F262-AFE7-49DF-8EAF-146A81E1A8E3}" srcOrd="0" destOrd="0" presId="urn:microsoft.com/office/officeart/2011/layout/HexagonRadial"/>
    <dgm:cxn modelId="{E30001D3-DD3F-4DFE-AEB7-464A39DE2441}" srcId="{A66EA76A-7DFB-4939-AADF-EB1A329CCF95}" destId="{C770891E-55A6-466F-BFD4-38D03FB67894}" srcOrd="4" destOrd="0" parTransId="{6A5D1676-0F05-4C21-BC30-D989BED70CA8}" sibTransId="{CB5CAF6E-1678-463B-A7C7-AAF792B0C6AC}"/>
    <dgm:cxn modelId="{9DA485FB-F93B-418D-B913-BE04260A16CD}" srcId="{A66EA76A-7DFB-4939-AADF-EB1A329CCF95}" destId="{724793E2-F8AA-4BFF-A1C7-DE1FE62D2624}" srcOrd="0" destOrd="0" parTransId="{1B0A8F42-3C31-4941-9D23-B16C729207FE}" sibTransId="{AB97C114-0426-45A6-B201-4710B670430D}"/>
    <dgm:cxn modelId="{49204CB6-A5B1-4ED1-93E7-41876DE25887}" type="presParOf" srcId="{C06D926F-418D-4F5F-AE5D-123272E179B8}" destId="{23C7E560-34C3-4A4F-B005-521FD8860785}" srcOrd="0" destOrd="0" presId="urn:microsoft.com/office/officeart/2011/layout/HexagonRadial"/>
    <dgm:cxn modelId="{B255C069-AEFD-41CD-9D80-930F391780B1}" type="presParOf" srcId="{C06D926F-418D-4F5F-AE5D-123272E179B8}" destId="{426490B6-C6F2-47AC-945F-AA2AFC7DEB0B}" srcOrd="1" destOrd="0" presId="urn:microsoft.com/office/officeart/2011/layout/HexagonRadial"/>
    <dgm:cxn modelId="{78B5421F-755F-44EA-97E6-56039C034450}" type="presParOf" srcId="{426490B6-C6F2-47AC-945F-AA2AFC7DEB0B}" destId="{B47692FF-2765-4A2C-858F-F4C3B3D36182}" srcOrd="0" destOrd="0" presId="urn:microsoft.com/office/officeart/2011/layout/HexagonRadial"/>
    <dgm:cxn modelId="{67D3F1A3-8F76-4167-985C-6E190D76D42B}" type="presParOf" srcId="{C06D926F-418D-4F5F-AE5D-123272E179B8}" destId="{64CA4C6C-FD60-4EE7-9442-EB454D6C08DF}" srcOrd="2" destOrd="0" presId="urn:microsoft.com/office/officeart/2011/layout/HexagonRadial"/>
    <dgm:cxn modelId="{0BC7DF46-1047-4760-A992-3E0CC5100326}" type="presParOf" srcId="{C06D926F-418D-4F5F-AE5D-123272E179B8}" destId="{FD67E690-AD18-403B-B83F-924E76FD01AD}" srcOrd="3" destOrd="0" presId="urn:microsoft.com/office/officeart/2011/layout/HexagonRadial"/>
    <dgm:cxn modelId="{BAA6BA05-3427-44E1-B664-AD279F61B04E}" type="presParOf" srcId="{FD67E690-AD18-403B-B83F-924E76FD01AD}" destId="{2BE6F0DB-2290-48CC-943D-C6FD035DE14E}" srcOrd="0" destOrd="0" presId="urn:microsoft.com/office/officeart/2011/layout/HexagonRadial"/>
    <dgm:cxn modelId="{729AFAEA-7F32-4430-ADD3-C6E232D9A6E7}" type="presParOf" srcId="{C06D926F-418D-4F5F-AE5D-123272E179B8}" destId="{DDAB343F-B6CF-4E49-A61E-05EF337FA49E}" srcOrd="4" destOrd="0" presId="urn:microsoft.com/office/officeart/2011/layout/HexagonRadial"/>
    <dgm:cxn modelId="{EFD91654-C216-4DCD-A8BE-1BDE94604393}" type="presParOf" srcId="{C06D926F-418D-4F5F-AE5D-123272E179B8}" destId="{01E132C6-C00C-4506-924A-60933675299B}" srcOrd="5" destOrd="0" presId="urn:microsoft.com/office/officeart/2011/layout/HexagonRadial"/>
    <dgm:cxn modelId="{877A6A0A-ABC6-46E1-9F54-1C2D1EE439C7}" type="presParOf" srcId="{01E132C6-C00C-4506-924A-60933675299B}" destId="{540E75BB-62FD-4204-842F-3AF98AD3B68F}" srcOrd="0" destOrd="0" presId="urn:microsoft.com/office/officeart/2011/layout/HexagonRadial"/>
    <dgm:cxn modelId="{17DF0128-EFC9-4A9F-AA8D-B09829C1C4BB}" type="presParOf" srcId="{C06D926F-418D-4F5F-AE5D-123272E179B8}" destId="{5298F262-AFE7-49DF-8EAF-146A81E1A8E3}" srcOrd="6" destOrd="0" presId="urn:microsoft.com/office/officeart/2011/layout/HexagonRadial"/>
    <dgm:cxn modelId="{33FC4B49-681E-4A1C-954C-3CBB8134A46A}" type="presParOf" srcId="{C06D926F-418D-4F5F-AE5D-123272E179B8}" destId="{17215E58-AC11-4014-AF7F-D167159A1ECB}" srcOrd="7" destOrd="0" presId="urn:microsoft.com/office/officeart/2011/layout/HexagonRadial"/>
    <dgm:cxn modelId="{7F36EA6B-79B6-4F71-9C0E-A8D2D7D401AB}" type="presParOf" srcId="{17215E58-AC11-4014-AF7F-D167159A1ECB}" destId="{B45B316F-0EFB-4308-8C54-9927AC71A1A2}" srcOrd="0" destOrd="0" presId="urn:microsoft.com/office/officeart/2011/layout/HexagonRadial"/>
    <dgm:cxn modelId="{D455600D-0656-4F70-BB5B-E2DEBBA0B7EC}" type="presParOf" srcId="{C06D926F-418D-4F5F-AE5D-123272E179B8}" destId="{30521D65-7F30-4B41-BBDE-12850AD1FE41}" srcOrd="8" destOrd="0" presId="urn:microsoft.com/office/officeart/2011/layout/HexagonRadial"/>
    <dgm:cxn modelId="{045BF422-77E2-43AE-B704-AEDF3029F09B}" type="presParOf" srcId="{C06D926F-418D-4F5F-AE5D-123272E179B8}" destId="{4AD5C011-21C5-4BEC-9A2A-881E8A912C98}" srcOrd="9" destOrd="0" presId="urn:microsoft.com/office/officeart/2011/layout/HexagonRadial"/>
    <dgm:cxn modelId="{33EEC95A-930E-49A2-B9BF-46AC09B30C53}" type="presParOf" srcId="{4AD5C011-21C5-4BEC-9A2A-881E8A912C98}" destId="{9BE5BDCA-6302-4EAB-A9C7-2EE06A656421}" srcOrd="0" destOrd="0" presId="urn:microsoft.com/office/officeart/2011/layout/HexagonRadial"/>
    <dgm:cxn modelId="{D033F21B-5B73-4B47-B996-AA18BE705779}" type="presParOf" srcId="{C06D926F-418D-4F5F-AE5D-123272E179B8}" destId="{43ABD16B-C1AE-440E-8C2B-26C8432440A4}" srcOrd="10" destOrd="0" presId="urn:microsoft.com/office/officeart/2011/layout/HexagonRadial"/>
    <dgm:cxn modelId="{2FAA950C-9A34-42E1-B97A-FCD7CDE46987}" type="presParOf" srcId="{C06D926F-418D-4F5F-AE5D-123272E179B8}" destId="{062A6B46-7645-435E-B8B6-7C13757FBD29}" srcOrd="11" destOrd="0" presId="urn:microsoft.com/office/officeart/2011/layout/HexagonRadial"/>
    <dgm:cxn modelId="{4866230B-4800-4080-9766-DCC3BBED60C3}" type="presParOf" srcId="{062A6B46-7645-435E-B8B6-7C13757FBD29}" destId="{B42A1FFB-24DD-41AB-9ECB-6F9CE62276B7}" srcOrd="0" destOrd="0" presId="urn:microsoft.com/office/officeart/2011/layout/HexagonRadial"/>
    <dgm:cxn modelId="{9D83E429-B8E6-491A-9801-C78C891F4506}" type="presParOf" srcId="{C06D926F-418D-4F5F-AE5D-123272E179B8}" destId="{76AE9FD9-0428-4A10-93FD-85E04AB15ECC}"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7E560-34C3-4A4F-B005-521FD8860785}">
      <dsp:nvSpPr>
        <dsp:cNvPr id="0" name=""/>
        <dsp:cNvSpPr/>
      </dsp:nvSpPr>
      <dsp:spPr>
        <a:xfrm>
          <a:off x="2512954" y="1316989"/>
          <a:ext cx="1673951" cy="1448035"/>
        </a:xfrm>
        <a:prstGeom prst="hexagon">
          <a:avLst>
            <a:gd name="adj" fmla="val 28570"/>
            <a:gd name="vf" fmla="val 115470"/>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Methodology</a:t>
          </a:r>
        </a:p>
      </dsp:txBody>
      <dsp:txXfrm>
        <a:off x="2790351" y="1556949"/>
        <a:ext cx="1119157" cy="968115"/>
      </dsp:txXfrm>
    </dsp:sp>
    <dsp:sp modelId="{2BE6F0DB-2290-48CC-943D-C6FD035DE14E}">
      <dsp:nvSpPr>
        <dsp:cNvPr id="0" name=""/>
        <dsp:cNvSpPr/>
      </dsp:nvSpPr>
      <dsp:spPr>
        <a:xfrm>
          <a:off x="3561169" y="624202"/>
          <a:ext cx="631576" cy="544186"/>
        </a:xfrm>
        <a:prstGeom prst="hexagon">
          <a:avLst>
            <a:gd name="adj" fmla="val 28900"/>
            <a:gd name="vf" fmla="val 11547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64CA4C6C-FD60-4EE7-9442-EB454D6C08DF}">
      <dsp:nvSpPr>
        <dsp:cNvPr id="0" name=""/>
        <dsp:cNvSpPr/>
      </dsp:nvSpPr>
      <dsp:spPr>
        <a:xfrm>
          <a:off x="2667149" y="0"/>
          <a:ext cx="1371791" cy="1186760"/>
        </a:xfrm>
        <a:prstGeom prst="hexagon">
          <a:avLst>
            <a:gd name="adj" fmla="val 28570"/>
            <a:gd name="vf" fmla="val 11547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Philosophy</a:t>
          </a:r>
        </a:p>
      </dsp:txBody>
      <dsp:txXfrm>
        <a:off x="2894484" y="196671"/>
        <a:ext cx="917121" cy="793418"/>
      </dsp:txXfrm>
    </dsp:sp>
    <dsp:sp modelId="{540E75BB-62FD-4204-842F-3AF98AD3B68F}">
      <dsp:nvSpPr>
        <dsp:cNvPr id="0" name=""/>
        <dsp:cNvSpPr/>
      </dsp:nvSpPr>
      <dsp:spPr>
        <a:xfrm>
          <a:off x="4298268" y="1641542"/>
          <a:ext cx="631576" cy="544186"/>
        </a:xfrm>
        <a:prstGeom prst="hexagon">
          <a:avLst>
            <a:gd name="adj" fmla="val 28900"/>
            <a:gd name="vf" fmla="val 11547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DDAB343F-B6CF-4E49-A61E-05EF337FA49E}">
      <dsp:nvSpPr>
        <dsp:cNvPr id="0" name=""/>
        <dsp:cNvSpPr/>
      </dsp:nvSpPr>
      <dsp:spPr>
        <a:xfrm>
          <a:off x="3925241" y="729937"/>
          <a:ext cx="1371791" cy="1186760"/>
        </a:xfrm>
        <a:prstGeom prst="hexagon">
          <a:avLst>
            <a:gd name="adj" fmla="val 28570"/>
            <a:gd name="vf" fmla="val 115470"/>
          </a:avLst>
        </a:prstGeom>
        <a:solidFill>
          <a:schemeClr val="accent4">
            <a:hueOff val="1960178"/>
            <a:satOff val="-8155"/>
            <a:lumOff val="192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Approach</a:t>
          </a:r>
        </a:p>
      </dsp:txBody>
      <dsp:txXfrm>
        <a:off x="4152576" y="926608"/>
        <a:ext cx="917121" cy="793418"/>
      </dsp:txXfrm>
    </dsp:sp>
    <dsp:sp modelId="{B45B316F-0EFB-4308-8C54-9927AC71A1A2}">
      <dsp:nvSpPr>
        <dsp:cNvPr id="0" name=""/>
        <dsp:cNvSpPr/>
      </dsp:nvSpPr>
      <dsp:spPr>
        <a:xfrm>
          <a:off x="3786232" y="2789927"/>
          <a:ext cx="631576" cy="544186"/>
        </a:xfrm>
        <a:prstGeom prst="hexagon">
          <a:avLst>
            <a:gd name="adj" fmla="val 28900"/>
            <a:gd name="vf" fmla="val 11547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5298F262-AFE7-49DF-8EAF-146A81E1A8E3}">
      <dsp:nvSpPr>
        <dsp:cNvPr id="0" name=""/>
        <dsp:cNvSpPr/>
      </dsp:nvSpPr>
      <dsp:spPr>
        <a:xfrm>
          <a:off x="3925241" y="2164908"/>
          <a:ext cx="1371791" cy="1186760"/>
        </a:xfrm>
        <a:prstGeom prst="hexagon">
          <a:avLst>
            <a:gd name="adj" fmla="val 28570"/>
            <a:gd name="vf" fmla="val 115470"/>
          </a:avLst>
        </a:prstGeom>
        <a:solidFill>
          <a:schemeClr val="accent4">
            <a:hueOff val="3920356"/>
            <a:satOff val="-16311"/>
            <a:lumOff val="384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Strategy</a:t>
          </a:r>
        </a:p>
      </dsp:txBody>
      <dsp:txXfrm>
        <a:off x="4152576" y="2361579"/>
        <a:ext cx="917121" cy="793418"/>
      </dsp:txXfrm>
    </dsp:sp>
    <dsp:sp modelId="{9BE5BDCA-6302-4EAB-A9C7-2EE06A656421}">
      <dsp:nvSpPr>
        <dsp:cNvPr id="0" name=""/>
        <dsp:cNvSpPr/>
      </dsp:nvSpPr>
      <dsp:spPr>
        <a:xfrm>
          <a:off x="2516069" y="2909134"/>
          <a:ext cx="631576" cy="544186"/>
        </a:xfrm>
        <a:prstGeom prst="hexagon">
          <a:avLst>
            <a:gd name="adj" fmla="val 28900"/>
            <a:gd name="vf" fmla="val 11547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30521D65-7F30-4B41-BBDE-12850AD1FE41}">
      <dsp:nvSpPr>
        <dsp:cNvPr id="0" name=""/>
        <dsp:cNvSpPr/>
      </dsp:nvSpPr>
      <dsp:spPr>
        <a:xfrm>
          <a:off x="2667149" y="2895662"/>
          <a:ext cx="1371791" cy="1186760"/>
        </a:xfrm>
        <a:prstGeom prst="hexagon">
          <a:avLst>
            <a:gd name="adj" fmla="val 28570"/>
            <a:gd name="vf" fmla="val 115470"/>
          </a:avLst>
        </a:prstGeom>
        <a:solidFill>
          <a:schemeClr val="accent4">
            <a:hueOff val="5880535"/>
            <a:satOff val="-24466"/>
            <a:lumOff val="576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Research design</a:t>
          </a:r>
        </a:p>
      </dsp:txBody>
      <dsp:txXfrm>
        <a:off x="2894484" y="3092333"/>
        <a:ext cx="917121" cy="793418"/>
      </dsp:txXfrm>
    </dsp:sp>
    <dsp:sp modelId="{B42A1FFB-24DD-41AB-9ECB-6F9CE62276B7}">
      <dsp:nvSpPr>
        <dsp:cNvPr id="0" name=""/>
        <dsp:cNvSpPr/>
      </dsp:nvSpPr>
      <dsp:spPr>
        <a:xfrm>
          <a:off x="1766899" y="1892203"/>
          <a:ext cx="631576" cy="544186"/>
        </a:xfrm>
        <a:prstGeom prst="hexagon">
          <a:avLst>
            <a:gd name="adj" fmla="val 28900"/>
            <a:gd name="vf" fmla="val 11547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43ABD16B-C1AE-440E-8C2B-26C8432440A4}">
      <dsp:nvSpPr>
        <dsp:cNvPr id="0" name=""/>
        <dsp:cNvSpPr/>
      </dsp:nvSpPr>
      <dsp:spPr>
        <a:xfrm>
          <a:off x="1403217" y="2165725"/>
          <a:ext cx="1371791" cy="1186760"/>
        </a:xfrm>
        <a:prstGeom prst="hexagon">
          <a:avLst>
            <a:gd name="adj" fmla="val 28570"/>
            <a:gd name="vf" fmla="val 115470"/>
          </a:avLst>
        </a:prstGeom>
        <a:solidFill>
          <a:schemeClr val="accent4">
            <a:hueOff val="7840713"/>
            <a:satOff val="-32622"/>
            <a:lumOff val="768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Data Collection</a:t>
          </a:r>
        </a:p>
      </dsp:txBody>
      <dsp:txXfrm>
        <a:off x="1630552" y="2362396"/>
        <a:ext cx="917121" cy="793418"/>
      </dsp:txXfrm>
    </dsp:sp>
    <dsp:sp modelId="{76AE9FD9-0428-4A10-93FD-85E04AB15ECC}">
      <dsp:nvSpPr>
        <dsp:cNvPr id="0" name=""/>
        <dsp:cNvSpPr/>
      </dsp:nvSpPr>
      <dsp:spPr>
        <a:xfrm>
          <a:off x="1403217" y="728304"/>
          <a:ext cx="1371791" cy="1186760"/>
        </a:xfrm>
        <a:prstGeom prst="hexagon">
          <a:avLst>
            <a:gd name="adj" fmla="val 28570"/>
            <a:gd name="vf" fmla="val 115470"/>
          </a:avLst>
        </a:prstGeom>
        <a:solidFill>
          <a:schemeClr val="accent4">
            <a:hueOff val="9800891"/>
            <a:satOff val="-40777"/>
            <a:lumOff val="960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kern="12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Data analysis methods</a:t>
          </a:r>
        </a:p>
      </dsp:txBody>
      <dsp:txXfrm>
        <a:off x="1630552" y="924975"/>
        <a:ext cx="917121" cy="793418"/>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cs typeface="Arial" panose="020B0604020202020204" pitchFamily="34" charset="0"/>
              </a:defRPr>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cs typeface="Arial" panose="020B0604020202020204" pitchFamily="34" charset="0"/>
              </a:defRPr>
            </a:lvl1pPr>
          </a:lstStyle>
          <a:p>
            <a:pPr>
              <a:defRPr/>
            </a:pPr>
            <a:fld id="{3113D46D-4065-4A17-BF4D-6C30E413B4D1}" type="datetimeFigureOut">
              <a:rPr lang="en-US"/>
              <a:pPr>
                <a:defRPr/>
              </a:pPr>
              <a:t>10/27/2023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cs typeface="Arial" panose="020B0604020202020204" pitchFamily="34" charset="0"/>
              </a:defRPr>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1D42E491-B660-402F-B9F4-9CDE4A5A3DF8}" type="slidenum">
              <a:rPr lang="en-US"/>
              <a:pPr>
                <a:defRPr/>
              </a:pPr>
              <a:t>‹#›</a:t>
            </a:fld>
            <a:endParaRPr lang="en-US"/>
          </a:p>
        </p:txBody>
      </p:sp>
    </p:spTree>
    <p:extLst>
      <p:ext uri="{BB962C8B-B14F-4D97-AF65-F5344CB8AC3E}">
        <p14:creationId xmlns:p14="http://schemas.microsoft.com/office/powerpoint/2010/main" val="56350964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248B9DC0-9837-4C0D-91BC-480B9B759597}" type="datetimeFigureOut">
              <a:rPr lang="en-US"/>
              <a:pPr>
                <a:defRPr/>
              </a:pPr>
              <a:t>10/27/2023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233DB91E-1848-49E0-A451-46FC7AAC1603}" type="slidenum">
              <a:rPr lang="en-US"/>
              <a:pPr>
                <a:defRPr/>
              </a:pPr>
              <a:t>‹#›</a:t>
            </a:fld>
            <a:endParaRPr lang="en-US"/>
          </a:p>
        </p:txBody>
      </p:sp>
    </p:spTree>
    <p:extLst>
      <p:ext uri="{BB962C8B-B14F-4D97-AF65-F5344CB8AC3E}">
        <p14:creationId xmlns:p14="http://schemas.microsoft.com/office/powerpoint/2010/main" val="983897450"/>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4142876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9</a:t>
            </a:fld>
            <a:endParaRPr lang="en-US"/>
          </a:p>
        </p:txBody>
      </p:sp>
    </p:spTree>
    <p:extLst>
      <p:ext uri="{BB962C8B-B14F-4D97-AF65-F5344CB8AC3E}">
        <p14:creationId xmlns:p14="http://schemas.microsoft.com/office/powerpoint/2010/main" val="3807736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27</a:t>
            </a:fld>
            <a:endParaRPr lang="en-US"/>
          </a:p>
        </p:txBody>
      </p:sp>
    </p:spTree>
    <p:extLst>
      <p:ext uri="{BB962C8B-B14F-4D97-AF65-F5344CB8AC3E}">
        <p14:creationId xmlns:p14="http://schemas.microsoft.com/office/powerpoint/2010/main" val="3631225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1170155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08530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5670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00340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212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47959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6324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45604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848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126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193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solidFill>
                  <a:prstClr val="black">
                    <a:tint val="75000"/>
                  </a:prstClr>
                </a:solidFill>
              </a:rPr>
              <a:pPr/>
              <a:t>10/27/2023</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09586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396712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2290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8199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78522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93152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44781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3294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7AD86B2E-B702-4422-B277-3A08C7449694}" type="datetimeFigureOut">
              <a:rPr lang="en-US" smtClean="0">
                <a:solidFill>
                  <a:prstClr val="black">
                    <a:tint val="75000"/>
                  </a:prstClr>
                </a:solidFill>
                <a:latin typeface="Calibri" panose="020F0502020204030204"/>
              </a:rPr>
              <a:pPr eaLnBrk="1" fontAlgn="auto" hangingPunct="1">
                <a:spcBef>
                  <a:spcPts val="0"/>
                </a:spcBef>
                <a:spcAft>
                  <a:spcPts val="0"/>
                </a:spcAft>
              </a:pPr>
              <a:t>10/27/2023</a:t>
            </a:fld>
            <a:endParaRPr lang="en-US">
              <a:solidFill>
                <a:prstClr val="black">
                  <a:tint val="75000"/>
                </a:prstClr>
              </a:solidFill>
              <a:latin typeface="Calibri" panose="020F0502020204030204"/>
            </a:endParaRP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US">
              <a:solidFill>
                <a:prstClr val="black">
                  <a:tint val="75000"/>
                </a:prstClr>
              </a:solidFill>
              <a:latin typeface="Calibri" panose="020F0502020204030204"/>
            </a:endParaRP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F7542ADD-394E-41F3-B704-951748884AEE}" type="slidenum">
              <a:rPr lang="en-US" smtClean="0">
                <a:solidFill>
                  <a:prstClr val="black">
                    <a:tint val="75000"/>
                  </a:prstClr>
                </a:solidFill>
                <a:latin typeface="Calibri" panose="020F0502020204030204"/>
              </a:rPr>
              <a:pPr eaLnBrk="1" fontAlgn="auto" hangingPunct="1">
                <a:spcBef>
                  <a:spcPts val="0"/>
                </a:spcBef>
                <a:spcAft>
                  <a:spcPts val="0"/>
                </a:spcAft>
              </a:pPr>
              <a:t>‹#›</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3545033337"/>
      </p:ext>
    </p:extLst>
  </p:cSld>
  <p:clrMap bg1="lt1" tx1="dk1" bg2="lt2" tx2="dk2" accent1="accent1" accent2="accent2" accent3="accent3" accent4="accent4" accent5="accent5" accent6="accent6" hlink="hlink" folHlink="folHlink"/>
  <p:sldLayoutIdLst>
    <p:sldLayoutId id="2147483957"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 id="2147483968" r:id="rId12"/>
    <p:sldLayoutId id="2147483969" r:id="rId13"/>
    <p:sldLayoutId id="2147483970" r:id="rId14"/>
    <p:sldLayoutId id="2147483971" r:id="rId15"/>
    <p:sldLayoutId id="2147483972" r:id="rId16"/>
    <p:sldLayoutId id="2147483973" r:id="rId17"/>
    <p:sldLayoutId id="214748397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7.png"/><Relationship Id="rId1" Type="http://schemas.openxmlformats.org/officeDocument/2006/relationships/slideLayout" Target="../slideLayouts/slideLayout1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6.jpe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8.jpe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9.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22.jpeg"/><Relationship Id="rId5" Type="http://schemas.openxmlformats.org/officeDocument/2006/relationships/image" Target="../media/image7.pn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31668"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ID">
              <a:solidFill>
                <a:prstClr val="white"/>
              </a:solidFill>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6965879" cy="4263990"/>
          </a:xfr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124761"/>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b="1" dirty="0">
                <a:solidFill>
                  <a:prstClr val="white"/>
                </a:solidFill>
                <a:latin typeface="Calibri" panose="020F0502020204030204"/>
              </a:rPr>
              <a:t>www.midocean.ae</a:t>
            </a:r>
          </a:p>
        </p:txBody>
      </p:sp>
      <p:pic>
        <p:nvPicPr>
          <p:cNvPr id="17" name="Picture 2" descr="Network security Computer network Computer security Software-defined  networking, cyber security, electric Blue, technology png | PNGEg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77399" y="5902683"/>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4D09A1F6-A678-C50D-4DB4-49B36CBD9984}"/>
              </a:ext>
            </a:extLst>
          </p:cNvPr>
          <p:cNvSpPr txBox="1">
            <a:spLocks/>
          </p:cNvSpPr>
          <p:nvPr/>
        </p:nvSpPr>
        <p:spPr>
          <a:xfrm>
            <a:off x="6207366" y="4310796"/>
            <a:ext cx="3048000" cy="544471"/>
          </a:xfrm>
          <a:prstGeom prst="rect">
            <a:avLst/>
          </a:prstGeom>
        </p:spPr>
        <p:style>
          <a:lnRef idx="2">
            <a:schemeClr val="accent1"/>
          </a:lnRef>
          <a:fillRef idx="1">
            <a:schemeClr val="lt1"/>
          </a:fillRef>
          <a:effectRef idx="0">
            <a:schemeClr val="accent1"/>
          </a:effectRef>
          <a:fontRef idx="minor">
            <a:schemeClr val="dk1"/>
          </a:fontRef>
        </p:style>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MY" sz="2800" b="1" dirty="0">
                <a:latin typeface="Times New Roman" panose="02020603050405020304" pitchFamily="18" charset="0"/>
                <a:cs typeface="Times New Roman" panose="02020603050405020304" pitchFamily="18" charset="0"/>
              </a:rPr>
              <a:t>Lecture 5</a:t>
            </a:r>
          </a:p>
        </p:txBody>
      </p:sp>
      <p:sp>
        <p:nvSpPr>
          <p:cNvPr id="7" name="Title 1">
            <a:extLst>
              <a:ext uri="{FF2B5EF4-FFF2-40B4-BE49-F238E27FC236}">
                <a16:creationId xmlns:a16="http://schemas.microsoft.com/office/drawing/2014/main" id="{71909E7E-4D5A-531E-DD30-3FC406F47CEE}"/>
              </a:ext>
            </a:extLst>
          </p:cNvPr>
          <p:cNvSpPr txBox="1">
            <a:spLocks/>
          </p:cNvSpPr>
          <p:nvPr/>
        </p:nvSpPr>
        <p:spPr>
          <a:xfrm>
            <a:off x="1120833" y="5863868"/>
            <a:ext cx="6663513" cy="125763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chemeClr val="accent5">
                    <a:lumMod val="40000"/>
                    <a:lumOff val="60000"/>
                  </a:schemeClr>
                </a:solidFill>
                <a:latin typeface="Times New Roman" panose="02020603050405020304" pitchFamily="18" charset="0"/>
                <a:cs typeface="Times New Roman" panose="02020603050405020304" pitchFamily="18" charset="0"/>
              </a:rPr>
              <a:t>Prepared by</a:t>
            </a:r>
          </a:p>
          <a:p>
            <a:pPr>
              <a:lnSpc>
                <a:spcPct val="100000"/>
              </a:lnSpc>
            </a:pPr>
            <a:r>
              <a:rPr lang="en-US" sz="2800" b="1" dirty="0">
                <a:solidFill>
                  <a:schemeClr val="accent5">
                    <a:lumMod val="40000"/>
                    <a:lumOff val="60000"/>
                  </a:schemeClr>
                </a:solidFill>
                <a:latin typeface="Times New Roman" panose="02020603050405020304" pitchFamily="18" charset="0"/>
                <a:cs typeface="Times New Roman" panose="02020603050405020304" pitchFamily="18" charset="0"/>
              </a:rPr>
              <a:t>Dr. Mohammed Anbar</a:t>
            </a:r>
          </a:p>
        </p:txBody>
      </p:sp>
      <p:sp>
        <p:nvSpPr>
          <p:cNvPr id="8" name="TextBox 7">
            <a:extLst>
              <a:ext uri="{FF2B5EF4-FFF2-40B4-BE49-F238E27FC236}">
                <a16:creationId xmlns:a16="http://schemas.microsoft.com/office/drawing/2014/main" id="{C3C2BE14-39F3-CAAA-FF18-6549B7A438E2}"/>
              </a:ext>
            </a:extLst>
          </p:cNvPr>
          <p:cNvSpPr txBox="1"/>
          <p:nvPr/>
        </p:nvSpPr>
        <p:spPr>
          <a:xfrm>
            <a:off x="4468662" y="2190944"/>
            <a:ext cx="7293180" cy="1631216"/>
          </a:xfrm>
          <a:prstGeom prst="rect">
            <a:avLst/>
          </a:prstGeom>
          <a:noFill/>
        </p:spPr>
        <p:txBody>
          <a:bodyPr wrap="square">
            <a:spAutoFit/>
          </a:bodyPr>
          <a:lstStyle/>
          <a:p>
            <a:r>
              <a:rPr lang="en-MY" sz="5000" dirty="0">
                <a:ln w="0"/>
                <a:solidFill>
                  <a:srgbClr val="609ED6"/>
                </a:solidFill>
                <a:effectLst>
                  <a:outerShdw blurRad="38100" dist="25400" dir="5400000" algn="ctr" rotWithShape="0">
                    <a:srgbClr val="6E747A">
                      <a:alpha val="43000"/>
                    </a:srgbClr>
                  </a:outerShdw>
                </a:effectLst>
                <a:latin typeface="Times New Roman" panose="02020603050405020304" pitchFamily="18" charset="0"/>
                <a:ea typeface="Times New Roman" panose="02020603050405020304" pitchFamily="18" charset="0"/>
              </a:rPr>
              <a:t>Research Methodology in Computer Science (AI800)</a:t>
            </a:r>
            <a:endParaRPr lang="en-US" sz="5000" dirty="0">
              <a:ln w="0"/>
              <a:solidFill>
                <a:srgbClr val="609ED6"/>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E8A0A7E3-A716-4B1D-8CB0-89449DD8BF8E}"/>
              </a:ext>
            </a:extLst>
          </p:cNvPr>
          <p:cNvSpPr txBox="1"/>
          <p:nvPr/>
        </p:nvSpPr>
        <p:spPr>
          <a:xfrm>
            <a:off x="4446058" y="5003842"/>
            <a:ext cx="6570616" cy="400110"/>
          </a:xfrm>
          <a:prstGeom prst="rect">
            <a:avLst/>
          </a:prstGeom>
          <a:no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Research Methods in Computer Science – part 1</a:t>
            </a:r>
            <a:endParaRPr lang="en-MY"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7415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5800" y="1565730"/>
            <a:ext cx="10816560" cy="4209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Outlines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28920" y="1540878"/>
            <a:ext cx="5310621" cy="8556188"/>
          </a:xfrm>
          <a:prstGeom prst="rect">
            <a:avLst/>
          </a:prstGeom>
        </p:spPr>
        <p:txBody>
          <a:bodyPr wrap="square">
            <a:spAutoFit/>
          </a:bodyPr>
          <a:lstStyle/>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Learning Outcomes</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Research Methods In Computer Science</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Research Methodology vs. Methods</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Types of Method</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Types of Methodology</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Quantitative Research Methods</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Qualitative Research Methods</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Research Process: Quantitative vs Qualitative</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Research Design</a:t>
            </a: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p:txBody>
      </p:sp>
      <p:sp>
        <p:nvSpPr>
          <p:cNvPr id="5" name="Rectangle 4">
            <a:extLst>
              <a:ext uri="{FF2B5EF4-FFF2-40B4-BE49-F238E27FC236}">
                <a16:creationId xmlns:a16="http://schemas.microsoft.com/office/drawing/2014/main" id="{C22E8F66-F1DC-EB17-6601-86B9595309AD}"/>
              </a:ext>
            </a:extLst>
          </p:cNvPr>
          <p:cNvSpPr/>
          <p:nvPr/>
        </p:nvSpPr>
        <p:spPr>
          <a:xfrm>
            <a:off x="6094080" y="1587262"/>
            <a:ext cx="5405458" cy="6863417"/>
          </a:xfrm>
          <a:prstGeom prst="rect">
            <a:avLst/>
          </a:prstGeom>
        </p:spPr>
        <p:txBody>
          <a:bodyPr wrap="square">
            <a:spAutoFit/>
          </a:bodyPr>
          <a:lstStyle/>
          <a:p>
            <a:pPr marL="342900" indent="-342900">
              <a:buFont typeface="Wingdings" panose="05000000000000000000" pitchFamily="2" charset="2"/>
              <a:buChar char="Ø"/>
            </a:pPr>
            <a:r>
              <a:rPr lang="it-IT"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Design a Study Quantitative Qualitative</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Uses and classifications of quantitative and qualitative study designs</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Quantitative Research Design </a:t>
            </a:r>
          </a:p>
          <a:p>
            <a:pPr marL="342900" indent="-342900">
              <a:buFont typeface="Wingdings" panose="05000000000000000000" pitchFamily="2" charset="2"/>
              <a:buChar char="Ø"/>
            </a:pPr>
            <a:r>
              <a:rPr lang="it-IT"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Qualitative</a:t>
            </a: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Research Design </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Mixed Methods Research Design</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Research Model</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Constructs –vis- Indicators </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Research Hypothesis </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Definitions of Terms</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Metrics in Research</a:t>
            </a:r>
          </a:p>
          <a:p>
            <a:pPr marL="342900" indent="-342900">
              <a:buFont typeface="Wingdings" panose="05000000000000000000" pitchFamily="2" charset="2"/>
              <a:buChar char="Ø"/>
            </a:pPr>
            <a:r>
              <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Scales of variable measurement.</a:t>
            </a: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it-IT"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endParaRPr lang="en-US" sz="22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p:txBody>
      </p:sp>
    </p:spTree>
    <p:extLst>
      <p:ext uri="{BB962C8B-B14F-4D97-AF65-F5344CB8AC3E}">
        <p14:creationId xmlns:p14="http://schemas.microsoft.com/office/powerpoint/2010/main" val="2695239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Learning Outcomes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689640" y="1891785"/>
            <a:ext cx="10956261" cy="3339376"/>
          </a:xfrm>
          <a:prstGeom prst="rect">
            <a:avLst/>
          </a:prstGeom>
        </p:spPr>
        <p:txBody>
          <a:bodyPr wrap="square">
            <a:spAutoFit/>
          </a:bodyPr>
          <a:lstStyle/>
          <a:p>
            <a:pPr marL="342900" indent="-342900">
              <a:buFont typeface="Wingdings" panose="05000000000000000000" pitchFamily="2" charset="2"/>
              <a:buChar char="Ø"/>
            </a:pPr>
            <a:r>
              <a:rPr lang="en-US" sz="23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sz="23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identify </a:t>
            </a:r>
            <a:r>
              <a:rPr lang="en-US" sz="23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3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Methods  in </a:t>
            </a:r>
            <a:r>
              <a:rPr lang="en-US" sz="23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computer science research</a:t>
            </a:r>
          </a:p>
          <a:p>
            <a:pPr marL="342900" indent="-342900">
              <a:buFont typeface="Wingdings" panose="05000000000000000000" pitchFamily="2" charset="2"/>
              <a:buChar char="Ø"/>
            </a:pPr>
            <a:endParaRPr lang="en-US" dirty="0">
              <a:ln w="0"/>
              <a:solidFill>
                <a:schemeClr val="dk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dirty="0">
              <a:ln w="0"/>
              <a:solidFill>
                <a:schemeClr val="dk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3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sz="23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  </a:t>
            </a:r>
            <a:r>
              <a:rPr lang="en-US" sz="23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3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Computer Science Research Methodology</a:t>
            </a:r>
          </a:p>
          <a:p>
            <a:pPr marL="342900" indent="-342900">
              <a:buFont typeface="Wingdings" panose="05000000000000000000" pitchFamily="2" charset="2"/>
              <a:buChar char="Ø"/>
            </a:pPr>
            <a:endParaRPr lang="en-US" sz="2300" b="0" i="0"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dirty="0">
              <a:ln w="0"/>
              <a:solidFill>
                <a:schemeClr val="dk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3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sz="23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  </a:t>
            </a:r>
            <a:r>
              <a:rPr lang="en-US" sz="2300" b="0" i="0"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 of Methods and Methodology </a:t>
            </a:r>
            <a:r>
              <a:rPr lang="en-US" sz="23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endParaRPr lang="en-US" sz="230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sz="22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describe </a:t>
            </a:r>
            <a:r>
              <a:rPr lang="en-US" sz="22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2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various </a:t>
            </a:r>
            <a:r>
              <a:rPr lang="en-US" sz="2200" b="0" i="0"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qualitative, and Mixed Methods Research Design</a:t>
            </a:r>
            <a:r>
              <a:rPr lang="en-US" sz="22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US" sz="2200" dirty="0">
              <a:ln w="0"/>
              <a:solidFill>
                <a:schemeClr val="dk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9758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46168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Methods in Computer Science</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38200" y="1888486"/>
            <a:ext cx="10134600" cy="4031873"/>
          </a:xfrm>
          <a:prstGeom prst="rect">
            <a:avLst/>
          </a:prstGeom>
        </p:spPr>
        <p:txBody>
          <a:bodyPr wrap="square">
            <a:spAutoFit/>
          </a:bodyPr>
          <a:lstStyle/>
          <a:p>
            <a:pPr algn="ctr"/>
            <a:r>
              <a:rPr lang="en-US" sz="20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rPr>
              <a:t>The techniques and approaches used to investigate and gather data in the field of computer science</a:t>
            </a:r>
          </a:p>
          <a:p>
            <a:pPr marL="342900" indent="-342900">
              <a:buFont typeface="Wingdings" panose="05000000000000000000" pitchFamily="2" charset="2"/>
              <a:buChar char="Ø"/>
            </a:pPr>
            <a:endParaRPr lang="en-US" sz="16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r>
              <a:rPr lang="en-US" sz="24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These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methods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are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crucial </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for</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conducting experiments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analyzing algorithms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developing new technologies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and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evaluating</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the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performance</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of computer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systems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a:t>
            </a:r>
          </a:p>
          <a:p>
            <a:pPr marL="342900" indent="-342900">
              <a:buFont typeface="Wingdings" panose="05000000000000000000" pitchFamily="2" charset="2"/>
              <a:buChar char="Ø"/>
            </a:pPr>
            <a:endParaRPr lang="en-US" sz="16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They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encompass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 wide range of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techniques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such as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surveys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experiments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simulations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case studies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data mining</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and </a:t>
            </a:r>
            <a:r>
              <a:rPr lang="en-US" sz="2000" i="1" dirty="0">
                <a:ln w="0"/>
                <a:solidFill>
                  <a:srgbClr val="0B06D0"/>
                </a:solidFill>
                <a:effectLst>
                  <a:outerShdw blurRad="38100" dist="19050" dir="2700000" algn="tl" rotWithShape="0">
                    <a:schemeClr val="dk1">
                      <a:alpha val="40000"/>
                    </a:schemeClr>
                  </a:outerShdw>
                </a:effectLst>
                <a:latin typeface="Times New Roman" panose="02020603050405020304" pitchFamily="18" charset="0"/>
                <a:cs typeface="+mn-cs"/>
              </a:rPr>
              <a:t>statistical analysis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a:t>
            </a:r>
          </a:p>
          <a:p>
            <a:pPr marL="342900" indent="-342900">
              <a:buFont typeface="Wingdings" panose="05000000000000000000" pitchFamily="2" charset="2"/>
              <a:buChar char="Ø"/>
            </a:pPr>
            <a:endParaRPr lang="en-US" sz="16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endParaRPr>
          </a:p>
          <a:p>
            <a:pPr marL="342900" indent="-342900">
              <a:buFont typeface="Wingdings" panose="05000000000000000000" pitchFamily="2" charset="2"/>
              <a:buChar char="Ø"/>
            </a:pP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By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employing</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these </a:t>
            </a:r>
            <a:r>
              <a:rPr lang="en-US" sz="2000" i="1" dirty="0">
                <a:ln w="0"/>
                <a:solidFill>
                  <a:srgbClr val="FF0000"/>
                </a:solidFill>
                <a:effectLst>
                  <a:outerShdw blurRad="38100" dist="19050" dir="2700000" algn="tl" rotWithShape="0">
                    <a:schemeClr val="dk1">
                      <a:alpha val="40000"/>
                    </a:schemeClr>
                  </a:outerShdw>
                </a:effectLst>
                <a:latin typeface="Times New Roman" panose="02020603050405020304" pitchFamily="18" charset="0"/>
                <a:cs typeface="+mn-cs"/>
              </a:rPr>
              <a:t>research methods</a:t>
            </a:r>
            <a:r>
              <a:rPr lang="en-US" sz="2000" dirty="0">
                <a:ln w="0"/>
                <a:solidFill>
                  <a:schemeClr val="dk1"/>
                </a:solidFill>
                <a:effectLst>
                  <a:outerShdw blurRad="38100" dist="19050" dir="2700000" algn="tl" rotWithShape="0">
                    <a:schemeClr val="dk1">
                      <a:alpha val="40000"/>
                    </a:schemeClr>
                  </a:outerShdw>
                </a:effectLst>
                <a:latin typeface="Times New Roman" panose="02020603050405020304" pitchFamily="18" charset="0"/>
                <a:cs typeface="+mn-cs"/>
              </a:rPr>
              <a:t>, computer scientists can:</a:t>
            </a:r>
          </a:p>
          <a:p>
            <a:pPr marL="800100" lvl="1" indent="-342900">
              <a:buFont typeface="Wingdings" panose="05000000000000000000" pitchFamily="2" charset="2"/>
              <a:buChar char="q"/>
            </a:pPr>
            <a:r>
              <a:rPr lang="en-US" sz="2000" dirty="0">
                <a:ln w="0"/>
                <a:solidFill>
                  <a:schemeClr val="accent4">
                    <a:lumMod val="50000"/>
                  </a:schemeClr>
                </a:solidFill>
                <a:effectLst>
                  <a:outerShdw blurRad="38100" dist="19050" dir="2700000" algn="tl" rotWithShape="0">
                    <a:schemeClr val="dk1">
                      <a:alpha val="40000"/>
                    </a:schemeClr>
                  </a:outerShdw>
                </a:effectLst>
                <a:latin typeface="Times New Roman" panose="02020603050405020304" pitchFamily="18" charset="0"/>
                <a:cs typeface="+mn-cs"/>
              </a:rPr>
              <a:t> Gain insights into complex problems.</a:t>
            </a:r>
          </a:p>
          <a:p>
            <a:pPr marL="800100" lvl="1" indent="-342900">
              <a:buFont typeface="Wingdings" panose="05000000000000000000" pitchFamily="2" charset="2"/>
              <a:buChar char="q"/>
            </a:pPr>
            <a:r>
              <a:rPr lang="en-US" sz="2000" dirty="0">
                <a:ln w="0"/>
                <a:solidFill>
                  <a:schemeClr val="accent4">
                    <a:lumMod val="50000"/>
                  </a:schemeClr>
                </a:solidFill>
                <a:effectLst>
                  <a:outerShdw blurRad="38100" dist="19050" dir="2700000" algn="tl" rotWithShape="0">
                    <a:schemeClr val="dk1">
                      <a:alpha val="40000"/>
                    </a:schemeClr>
                  </a:outerShdw>
                </a:effectLst>
                <a:latin typeface="Times New Roman" panose="02020603050405020304" pitchFamily="18" charset="0"/>
                <a:cs typeface="+mn-cs"/>
              </a:rPr>
              <a:t>Validate hypotheses.</a:t>
            </a:r>
          </a:p>
          <a:p>
            <a:pPr marL="800100" lvl="1" indent="-342900">
              <a:buFont typeface="Wingdings" panose="05000000000000000000" pitchFamily="2" charset="2"/>
              <a:buChar char="q"/>
            </a:pPr>
            <a:r>
              <a:rPr lang="en-US" sz="2000" dirty="0">
                <a:ln w="0"/>
                <a:solidFill>
                  <a:schemeClr val="accent4">
                    <a:lumMod val="50000"/>
                  </a:schemeClr>
                </a:solidFill>
                <a:effectLst>
                  <a:outerShdw blurRad="38100" dist="19050" dir="2700000" algn="tl" rotWithShape="0">
                    <a:schemeClr val="dk1">
                      <a:alpha val="40000"/>
                    </a:schemeClr>
                  </a:outerShdw>
                </a:effectLst>
                <a:latin typeface="Times New Roman" panose="02020603050405020304" pitchFamily="18" charset="0"/>
                <a:cs typeface="+mn-cs"/>
              </a:rPr>
              <a:t>Contribute to advancements in the field. </a:t>
            </a:r>
          </a:p>
        </p:txBody>
      </p:sp>
    </p:spTree>
    <p:extLst>
      <p:ext uri="{BB962C8B-B14F-4D97-AF65-F5344CB8AC3E}">
        <p14:creationId xmlns:p14="http://schemas.microsoft.com/office/powerpoint/2010/main" val="10068608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46168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Methods in Computer Science (cont.)</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09802" y="1734999"/>
            <a:ext cx="10543998" cy="4031873"/>
          </a:xfrm>
          <a:prstGeom prst="rect">
            <a:avLst/>
          </a:prstGeom>
        </p:spPr>
        <p:txBody>
          <a:bodyPr wrap="square">
            <a:spAutoFit/>
          </a:bodyPr>
          <a:lstStyle/>
          <a:p>
            <a:pPr marL="342900" indent="-342900">
              <a:buFont typeface="Wingdings" panose="05000000000000000000" pitchFamily="2" charset="2"/>
              <a:buChar char="Ø"/>
            </a:pPr>
            <a:r>
              <a:rPr lang="en-US" sz="2400" b="0" i="1"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Computer science</a:t>
            </a:r>
            <a:r>
              <a:rPr lang="en-US" sz="240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US" sz="2400" b="0" i="0"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computing systems</a:t>
            </a:r>
            <a:r>
              <a:rPr lang="en-US" sz="240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US" sz="2400" b="0" i="0"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a:t>
            </a:r>
            <a:r>
              <a:rPr lang="en-US" sz="2400" i="1" dirty="0">
                <a:solidFill>
                  <a:srgbClr val="006ACC"/>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computation </a:t>
            </a:r>
            <a:r>
              <a:rPr lang="en-US" sz="2400" b="0" i="1"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have produced </a:t>
            </a:r>
            <a:r>
              <a:rPr lang="en-US" sz="24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body of knowledge </a:t>
            </a:r>
            <a:r>
              <a:rPr lang="en-US" sz="2400" i="1"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that includes </a:t>
            </a:r>
            <a:r>
              <a:rPr lang="en-US" sz="24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400" i="1"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following</a:t>
            </a:r>
            <a:r>
              <a:rPr lang="en-US" sz="24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theories for understanding: </a:t>
            </a:r>
          </a:p>
          <a:p>
            <a:pPr marL="800100" lvl="1" indent="-342900">
              <a:buFont typeface="Wingdings" panose="05000000000000000000" pitchFamily="2" charset="2"/>
              <a:buChar char="q"/>
            </a:pPr>
            <a:endPar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Computing </a:t>
            </a:r>
            <a:r>
              <a:rPr lang="en-US" sz="2000" i="1"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techniques</a:t>
            </a:r>
            <a:r>
              <a:rPr lang="en-US" sz="20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systems</a:t>
            </a:r>
          </a:p>
          <a:p>
            <a:pPr marL="800100" lvl="1" indent="-342900">
              <a:buFont typeface="Wingdings" panose="05000000000000000000" pitchFamily="2" charset="2"/>
              <a:buChar char="q"/>
            </a:pPr>
            <a:endParaRPr lang="en-US" sz="12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0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 </a:t>
            </a:r>
            <a:r>
              <a:rPr lang="en-US" sz="2000" i="1"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process</a:t>
            </a:r>
          </a:p>
          <a:p>
            <a:pPr marL="800100" lvl="1" indent="-342900">
              <a:buFont typeface="Wingdings" panose="05000000000000000000" pitchFamily="2" charset="2"/>
              <a:buChar char="q"/>
            </a:pPr>
            <a:endParaRPr lang="en-US" sz="120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00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t>
            </a: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ools and algorithms</a:t>
            </a:r>
          </a:p>
          <a:p>
            <a:pPr marL="800100" lvl="1" indent="-342900">
              <a:buFont typeface="Wingdings" panose="05000000000000000000" pitchFamily="2" charset="2"/>
              <a:buChar char="q"/>
            </a:pPr>
            <a:endParaRPr lang="en-US" sz="120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000" b="0" i="1"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Techniques</a:t>
            </a:r>
            <a:r>
              <a:rPr lang="en-US" sz="20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concept testing</a:t>
            </a:r>
          </a:p>
          <a:p>
            <a:pPr marL="800100" lvl="1" indent="-342900">
              <a:buFont typeface="Wingdings" panose="05000000000000000000" pitchFamily="2" charset="2"/>
              <a:buChar char="q"/>
            </a:pPr>
            <a:endParaRPr lang="en-US" sz="120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and verification </a:t>
            </a:r>
            <a:r>
              <a:rPr lang="en-US" sz="20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techniques</a:t>
            </a:r>
          </a:p>
          <a:p>
            <a:pPr marL="800100" lvl="1" indent="-342900">
              <a:buFont typeface="Wingdings" panose="05000000000000000000" pitchFamily="2" charset="2"/>
              <a:buChar char="q"/>
            </a:pPr>
            <a:endParaRPr lang="en-US" sz="12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0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implementation and representation </a:t>
            </a:r>
            <a:r>
              <a:rPr lang="en-US" sz="2000" b="0" i="0" dirty="0">
                <a:solidFill>
                  <a:srgbClr val="E36B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of </a:t>
            </a:r>
            <a:r>
              <a:rPr lang="en-US" sz="2000" b="0" i="0" dirty="0">
                <a:solidFill>
                  <a:srgbClr val="252525"/>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knowledge.</a:t>
            </a:r>
            <a:endParaRPr lang="en-US" sz="2000" dirty="0">
              <a:ln w="0"/>
              <a:solidFill>
                <a:schemeClr val="dk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13097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345762" y="461865"/>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Methods in Computer Science (cont.)</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09802" y="1734999"/>
            <a:ext cx="10162998" cy="3416320"/>
          </a:xfrm>
          <a:prstGeom prst="rect">
            <a:avLst/>
          </a:prstGeom>
        </p:spPr>
        <p:txBody>
          <a:bodyPr wrap="square">
            <a:spAutoFit/>
          </a:bodyPr>
          <a:lstStyle/>
          <a:p>
            <a:pPr algn="ctr"/>
            <a:r>
              <a:rPr lang="en-US" sz="24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rPr>
              <a:t>Exploring the nature of research involves understanding its purpose and various methodologies used across different disciplines</a:t>
            </a:r>
          </a:p>
          <a:p>
            <a:pPr algn="ctr"/>
            <a:endParaRPr lang="en-US" sz="20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endParaRPr>
          </a:p>
          <a:p>
            <a:pPr marL="800100" lvl="1" indent="-342900">
              <a:buFont typeface="Wingdings" panose="05000000000000000000" pitchFamily="2" charset="2"/>
              <a:buChar char="q"/>
            </a:pPr>
            <a:r>
              <a:rPr lang="en-US" sz="22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Reading</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books</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magazines</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gather </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information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isn't research</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800100" lvl="1" indent="-342900">
              <a:buFont typeface="Wingdings" panose="05000000000000000000" pitchFamily="2" charset="2"/>
              <a:buChar char="q"/>
            </a:pPr>
            <a:endParaRPr lang="en-US" sz="1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involves</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more than just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circulating information</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800100" lvl="1" indent="-342900">
              <a:buFont typeface="Wingdings" panose="05000000000000000000" pitchFamily="2" charset="2"/>
              <a:buChar char="q"/>
            </a:pPr>
            <a:endParaRPr lang="en-US" sz="12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does not </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simply involve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moving</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from one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source</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another</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lvl="1"/>
            <a:endParaRPr lang="en-US" sz="1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q"/>
            </a:pP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There is </a:t>
            </a:r>
            <a:r>
              <a:rPr lang="en-US" sz="22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 contribution </a:t>
            </a:r>
            <a:r>
              <a:rPr lang="en-US" sz="22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of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knowledge</a:t>
            </a:r>
          </a:p>
        </p:txBody>
      </p:sp>
    </p:spTree>
    <p:extLst>
      <p:ext uri="{BB962C8B-B14F-4D97-AF65-F5344CB8AC3E}">
        <p14:creationId xmlns:p14="http://schemas.microsoft.com/office/powerpoint/2010/main" val="23513963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46168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Computer Science Research Methodology</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09802" y="1734999"/>
            <a:ext cx="10162998" cy="3231654"/>
          </a:xfrm>
          <a:prstGeom prst="rect">
            <a:avLst/>
          </a:prstGeom>
        </p:spPr>
        <p:txBody>
          <a:bodyPr wrap="square">
            <a:spAutoFit/>
          </a:bodyPr>
          <a:lstStyle/>
          <a:p>
            <a:pPr algn="ctr"/>
            <a:r>
              <a:rPr lang="en-US" sz="24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rPr>
              <a:t>The research methodology in computer science is a plan for how information will be gathered and analyzed throughout the study's life cycle.</a:t>
            </a:r>
          </a:p>
          <a:p>
            <a:pPr marL="342900" indent="-342900">
              <a:buFont typeface="Wingdings" panose="05000000000000000000" pitchFamily="2" charset="2"/>
              <a:buChar char="Ø"/>
            </a:pPr>
            <a:endParaRPr lang="en-US" sz="22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Incorporate both qualitative and quantitative approaches to ensure a comprehensive understanding of the subject matter. </a:t>
            </a:r>
          </a:p>
          <a:p>
            <a:pPr marL="342900" indent="-342900">
              <a:buFont typeface="Wingdings" panose="05000000000000000000" pitchFamily="2" charset="2"/>
              <a:buChar char="Ø"/>
            </a:pPr>
            <a:endParaRPr lang="en-US" sz="22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Use of rigorous experimentation and data analysis techniques to validate research findings and enhance the credibility of the results. </a:t>
            </a:r>
          </a:p>
        </p:txBody>
      </p:sp>
    </p:spTree>
    <p:extLst>
      <p:ext uri="{BB962C8B-B14F-4D97-AF65-F5344CB8AC3E}">
        <p14:creationId xmlns:p14="http://schemas.microsoft.com/office/powerpoint/2010/main" val="17524920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3400" y="1502420"/>
            <a:ext cx="11118012" cy="46840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68D18F43-CDEF-93DC-9D61-26E103463D54}"/>
              </a:ext>
            </a:extLst>
          </p:cNvPr>
          <p:cNvGraphicFramePr/>
          <p:nvPr>
            <p:extLst>
              <p:ext uri="{D42A27DB-BD31-4B8C-83A1-F6EECF244321}">
                <p14:modId xmlns:p14="http://schemas.microsoft.com/office/powerpoint/2010/main" val="262499622"/>
              </p:ext>
            </p:extLst>
          </p:nvPr>
        </p:nvGraphicFramePr>
        <p:xfrm>
          <a:off x="2698647" y="1712085"/>
          <a:ext cx="6700250" cy="40824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6FBEA5FF-0DC4-107D-C345-E1191E9A62B6}"/>
              </a:ext>
            </a:extLst>
          </p:cNvPr>
          <p:cNvSpPr txBox="1"/>
          <p:nvPr/>
        </p:nvSpPr>
        <p:spPr>
          <a:xfrm>
            <a:off x="2438400" y="461681"/>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Methodology</a:t>
            </a:r>
            <a:endParaRPr lang="ar-YE" sz="3200" b="1" dirty="0">
              <a:solidFill>
                <a:prstClr val="white"/>
              </a:solidFill>
              <a:latin typeface="Agency FB" panose="020B0503020202020204" pitchFamily="34" charset="0"/>
            </a:endParaRPr>
          </a:p>
        </p:txBody>
      </p:sp>
      <p:sp>
        <p:nvSpPr>
          <p:cNvPr id="10" name="Call-out: Line 9">
            <a:extLst>
              <a:ext uri="{FF2B5EF4-FFF2-40B4-BE49-F238E27FC236}">
                <a16:creationId xmlns:a16="http://schemas.microsoft.com/office/drawing/2014/main" id="{DBFA5610-86AF-3880-6691-F50628BBD032}"/>
              </a:ext>
            </a:extLst>
          </p:cNvPr>
          <p:cNvSpPr/>
          <p:nvPr/>
        </p:nvSpPr>
        <p:spPr>
          <a:xfrm>
            <a:off x="8681173" y="1612911"/>
            <a:ext cx="2672627" cy="675845"/>
          </a:xfrm>
          <a:prstGeom prst="borderCallout1">
            <a:avLst>
              <a:gd name="adj1" fmla="val 54283"/>
              <a:gd name="adj2" fmla="val -730"/>
              <a:gd name="adj3" fmla="val 99849"/>
              <a:gd name="adj4" fmla="val -72806"/>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positivism, interpretivism, and pragmatism</a:t>
            </a:r>
          </a:p>
        </p:txBody>
      </p:sp>
      <p:sp>
        <p:nvSpPr>
          <p:cNvPr id="11" name="Call-out: Line 10">
            <a:extLst>
              <a:ext uri="{FF2B5EF4-FFF2-40B4-BE49-F238E27FC236}">
                <a16:creationId xmlns:a16="http://schemas.microsoft.com/office/drawing/2014/main" id="{E81C0CEB-4C19-943F-FC3A-C92ACB7023EC}"/>
              </a:ext>
            </a:extLst>
          </p:cNvPr>
          <p:cNvSpPr/>
          <p:nvPr/>
        </p:nvSpPr>
        <p:spPr>
          <a:xfrm>
            <a:off x="8855593" y="2660058"/>
            <a:ext cx="2438400" cy="898279"/>
          </a:xfrm>
          <a:prstGeom prst="borderCallout1">
            <a:avLst>
              <a:gd name="adj1" fmla="val 51653"/>
              <a:gd name="adj2" fmla="val -1136"/>
              <a:gd name="adj3" fmla="val 44536"/>
              <a:gd name="adj4" fmla="val -36331"/>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qualitative, and mixed-method approaches</a:t>
            </a:r>
          </a:p>
        </p:txBody>
      </p:sp>
      <p:sp>
        <p:nvSpPr>
          <p:cNvPr id="12" name="Call-out: Line 11">
            <a:extLst>
              <a:ext uri="{FF2B5EF4-FFF2-40B4-BE49-F238E27FC236}">
                <a16:creationId xmlns:a16="http://schemas.microsoft.com/office/drawing/2014/main" id="{8BC4BFE5-00ED-7C1C-F17D-F433546D468C}"/>
              </a:ext>
            </a:extLst>
          </p:cNvPr>
          <p:cNvSpPr/>
          <p:nvPr/>
        </p:nvSpPr>
        <p:spPr>
          <a:xfrm>
            <a:off x="8919583" y="3687627"/>
            <a:ext cx="2438400" cy="685800"/>
          </a:xfrm>
          <a:prstGeom prst="borderCallout1">
            <a:avLst>
              <a:gd name="adj1" fmla="val 53382"/>
              <a:gd name="adj2" fmla="val -2489"/>
              <a:gd name="adj3" fmla="val 112500"/>
              <a:gd name="adj4" fmla="val -38333"/>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inductive and deductive</a:t>
            </a:r>
          </a:p>
        </p:txBody>
      </p:sp>
      <p:sp>
        <p:nvSpPr>
          <p:cNvPr id="13" name="Call-out: Line 12">
            <a:extLst>
              <a:ext uri="{FF2B5EF4-FFF2-40B4-BE49-F238E27FC236}">
                <a16:creationId xmlns:a16="http://schemas.microsoft.com/office/drawing/2014/main" id="{5BCB9DB4-717A-AC86-06DA-2FC9024C1387}"/>
              </a:ext>
            </a:extLst>
          </p:cNvPr>
          <p:cNvSpPr/>
          <p:nvPr/>
        </p:nvSpPr>
        <p:spPr>
          <a:xfrm>
            <a:off x="8978410" y="4529115"/>
            <a:ext cx="2429494" cy="1526310"/>
          </a:xfrm>
          <a:prstGeom prst="borderCallout1">
            <a:avLst>
              <a:gd name="adj1" fmla="val 65503"/>
              <a:gd name="adj2" fmla="val -2002"/>
              <a:gd name="adj3" fmla="val 43948"/>
              <a:gd name="adj4" fmla="val -93359"/>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Experimental , case study , survey , architecture analysis, or comparative.</a:t>
            </a:r>
          </a:p>
        </p:txBody>
      </p:sp>
      <p:sp>
        <p:nvSpPr>
          <p:cNvPr id="14" name="Call-out: Line 13">
            <a:extLst>
              <a:ext uri="{FF2B5EF4-FFF2-40B4-BE49-F238E27FC236}">
                <a16:creationId xmlns:a16="http://schemas.microsoft.com/office/drawing/2014/main" id="{7C5EC19F-8750-587F-E716-755AEE197628}"/>
              </a:ext>
            </a:extLst>
          </p:cNvPr>
          <p:cNvSpPr/>
          <p:nvPr/>
        </p:nvSpPr>
        <p:spPr>
          <a:xfrm>
            <a:off x="1504508" y="4196626"/>
            <a:ext cx="1623520" cy="1297710"/>
          </a:xfrm>
          <a:prstGeom prst="borderCallout1">
            <a:avLst>
              <a:gd name="adj1" fmla="val 50720"/>
              <a:gd name="adj2" fmla="val 99989"/>
              <a:gd name="adj3" fmla="val 22177"/>
              <a:gd name="adj4" fmla="val 159554"/>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Questionnaires</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Observations</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Secondary data</a:t>
            </a:r>
          </a:p>
        </p:txBody>
      </p:sp>
      <p:sp>
        <p:nvSpPr>
          <p:cNvPr id="15" name="Call-out: Line 14">
            <a:extLst>
              <a:ext uri="{FF2B5EF4-FFF2-40B4-BE49-F238E27FC236}">
                <a16:creationId xmlns:a16="http://schemas.microsoft.com/office/drawing/2014/main" id="{69F29577-0C1A-E6F2-E644-B5F8A0061761}"/>
              </a:ext>
            </a:extLst>
          </p:cNvPr>
          <p:cNvSpPr/>
          <p:nvPr/>
        </p:nvSpPr>
        <p:spPr>
          <a:xfrm>
            <a:off x="637073" y="2012609"/>
            <a:ext cx="2819401" cy="1707998"/>
          </a:xfrm>
          <a:prstGeom prst="borderCallout1">
            <a:avLst>
              <a:gd name="adj1" fmla="val 51261"/>
              <a:gd name="adj2" fmla="val 100006"/>
              <a:gd name="adj3" fmla="val 58684"/>
              <a:gd name="adj4" fmla="val 123024"/>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Descriptive Statistics</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Inferential statistics</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Machine learning </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Ground theory</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Visualization analysis</a:t>
            </a:r>
          </a:p>
          <a:p>
            <a:pPr algn="ct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analysis</a:t>
            </a:r>
          </a:p>
        </p:txBody>
      </p:sp>
    </p:spTree>
    <p:extLst>
      <p:ext uri="{BB962C8B-B14F-4D97-AF65-F5344CB8AC3E}">
        <p14:creationId xmlns:p14="http://schemas.microsoft.com/office/powerpoint/2010/main" val="270673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497574"/>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Methodology vs. Methods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Content Placeholder 9">
            <a:extLst>
              <a:ext uri="{FF2B5EF4-FFF2-40B4-BE49-F238E27FC236}">
                <a16:creationId xmlns:a16="http://schemas.microsoft.com/office/drawing/2014/main" id="{CCFFFC11-D14B-4AE5-AD5A-7E017A271BB3}"/>
              </a:ext>
            </a:extLst>
          </p:cNvPr>
          <p:cNvSpPr>
            <a:spLocks noGrp="1"/>
          </p:cNvSpPr>
          <p:nvPr/>
        </p:nvSpPr>
        <p:spPr>
          <a:xfrm>
            <a:off x="796713" y="1729973"/>
            <a:ext cx="5157787"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0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rPr>
              <a:t>Methods cover the technical procedures or steps taken to do the research</a:t>
            </a:r>
          </a:p>
          <a:p>
            <a:pPr marL="0" indent="0" algn="just">
              <a:buNone/>
            </a:pPr>
            <a:endParaRPr lang="en-US" sz="14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endParaRPr>
          </a:p>
          <a:p>
            <a:pPr>
              <a:buFont typeface="Wingdings" panose="05000000000000000000" pitchFamily="2" charset="2"/>
              <a:buChar char="Ø"/>
            </a:pP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Describes </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techniques/tools used to collect the data</a:t>
            </a:r>
          </a:p>
          <a:p>
            <a:pPr>
              <a:buFont typeface="Wingdings" panose="05000000000000000000" pitchFamily="2" charset="2"/>
              <a:buChar char="Ø"/>
            </a:pP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Detailed enough for a good researcher to be able to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replicate</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study from reading a method section</a:t>
            </a:r>
          </a:p>
          <a:p>
            <a:endParaRPr lang="en-US" sz="2200" dirty="0"/>
          </a:p>
          <a:p>
            <a:endParaRPr lang="en-US" dirty="0"/>
          </a:p>
          <a:p>
            <a:endParaRPr lang="en-US" dirty="0"/>
          </a:p>
        </p:txBody>
      </p:sp>
      <p:sp>
        <p:nvSpPr>
          <p:cNvPr id="6" name="Content Placeholder 11">
            <a:extLst>
              <a:ext uri="{FF2B5EF4-FFF2-40B4-BE49-F238E27FC236}">
                <a16:creationId xmlns:a16="http://schemas.microsoft.com/office/drawing/2014/main" id="{C8A3EC23-21C9-DE05-300A-56AC81A608E7}"/>
              </a:ext>
            </a:extLst>
          </p:cNvPr>
          <p:cNvSpPr>
            <a:spLocks noGrp="1"/>
          </p:cNvSpPr>
          <p:nvPr/>
        </p:nvSpPr>
        <p:spPr>
          <a:xfrm>
            <a:off x="6094770" y="1688895"/>
            <a:ext cx="5183188"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00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rPr>
              <a:t>Methodology provides the underlying reasons why certain methods are used in the process</a:t>
            </a:r>
          </a:p>
          <a:p>
            <a:pPr marL="0" indent="0" algn="just">
              <a:buNone/>
            </a:pPr>
            <a:endParaRPr lang="en-US" sz="1050" i="1" dirty="0">
              <a:ln w="0"/>
              <a:solidFill>
                <a:schemeClr val="tx1">
                  <a:lumMod val="95000"/>
                  <a:lumOff val="5000"/>
                </a:schemeClr>
              </a:solidFill>
              <a:effectLst>
                <a:outerShdw blurRad="38100" dist="19050" dir="2700000" algn="tl" rotWithShape="0">
                  <a:schemeClr val="dk1">
                    <a:alpha val="40000"/>
                  </a:schemeClr>
                </a:outerShdw>
              </a:effectLst>
              <a:highlight>
                <a:srgbClr val="FCEEE4"/>
              </a:highlight>
              <a:latin typeface="BatangChe" panose="02030609000101010101" pitchFamily="49" charset="-127"/>
              <a:ea typeface="BatangChe" panose="02030609000101010101" pitchFamily="49" charset="-127"/>
              <a:cs typeface="TH SarabunPSK" panose="020B0500040200020003" pitchFamily="34" charset="-34"/>
            </a:endParaRPr>
          </a:p>
          <a:p>
            <a:pPr>
              <a:buFont typeface="Wingdings" panose="05000000000000000000" pitchFamily="2" charset="2"/>
              <a:buChar char="Ø"/>
            </a:pPr>
            <a:r>
              <a:rPr lang="en-US" sz="24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Rationale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the research approach </a:t>
            </a:r>
          </a:p>
          <a:p>
            <a:pPr>
              <a:buFont typeface="Wingdings" panose="05000000000000000000" pitchFamily="2" charset="2"/>
              <a:buChar char="Ø"/>
            </a:pPr>
            <a:r>
              <a:rPr lang="en-US" sz="24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Justification</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approach to a research problem through logic and assumptions</a:t>
            </a:r>
          </a:p>
          <a:p>
            <a:pPr marL="0" indent="0">
              <a:buNone/>
            </a:pPr>
            <a:endParaRPr lang="en-US" dirty="0"/>
          </a:p>
          <a:p>
            <a:endParaRPr lang="en-US" dirty="0"/>
          </a:p>
        </p:txBody>
      </p:sp>
      <p:pic>
        <p:nvPicPr>
          <p:cNvPr id="12" name="Picture 11">
            <a:extLst>
              <a:ext uri="{FF2B5EF4-FFF2-40B4-BE49-F238E27FC236}">
                <a16:creationId xmlns:a16="http://schemas.microsoft.com/office/drawing/2014/main" id="{FC505E10-855A-3235-5AE5-DAAF4192CCAF}"/>
              </a:ext>
            </a:extLst>
          </p:cNvPr>
          <p:cNvPicPr>
            <a:picLocks noChangeAspect="1"/>
          </p:cNvPicPr>
          <p:nvPr/>
        </p:nvPicPr>
        <p:blipFill>
          <a:blip r:embed="rId5"/>
          <a:stretch>
            <a:fillRect/>
          </a:stretch>
        </p:blipFill>
        <p:spPr>
          <a:xfrm rot="21140402">
            <a:off x="1813181" y="4441730"/>
            <a:ext cx="3180270" cy="1249833"/>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7A03264D-668C-5A3B-9EE8-FA8B793457ED}"/>
              </a:ext>
            </a:extLst>
          </p:cNvPr>
          <p:cNvPicPr>
            <a:picLocks noChangeAspect="1"/>
          </p:cNvPicPr>
          <p:nvPr/>
        </p:nvPicPr>
        <p:blipFill>
          <a:blip r:embed="rId6"/>
          <a:stretch>
            <a:fillRect/>
          </a:stretch>
        </p:blipFill>
        <p:spPr>
          <a:xfrm rot="21085732">
            <a:off x="6969510" y="4419562"/>
            <a:ext cx="3542095" cy="1173280"/>
          </a:xfrm>
          <a:prstGeom prst="rect">
            <a:avLst/>
          </a:prstGeom>
          <a:ln>
            <a:noFill/>
          </a:ln>
          <a:effectLst>
            <a:outerShdw blurRad="292100" dist="139700" dir="2700000" algn="tl" rotWithShape="0">
              <a:srgbClr val="333333">
                <a:alpha val="65000"/>
              </a:srgbClr>
            </a:outerShdw>
          </a:effectLst>
        </p:spPr>
      </p:pic>
      <p:sp>
        <p:nvSpPr>
          <p:cNvPr id="16" name="TextBox 15">
            <a:extLst>
              <a:ext uri="{FF2B5EF4-FFF2-40B4-BE49-F238E27FC236}">
                <a16:creationId xmlns:a16="http://schemas.microsoft.com/office/drawing/2014/main" id="{3D1401A3-1417-7F92-E210-60A09EE6D097}"/>
              </a:ext>
            </a:extLst>
          </p:cNvPr>
          <p:cNvSpPr txBox="1"/>
          <p:nvPr/>
        </p:nvSpPr>
        <p:spPr>
          <a:xfrm>
            <a:off x="914400" y="6175760"/>
            <a:ext cx="6097978" cy="369332"/>
          </a:xfrm>
          <a:prstGeom prst="rect">
            <a:avLst/>
          </a:prstGeom>
          <a:noFill/>
        </p:spPr>
        <p:txBody>
          <a:bodyPr wrap="square">
            <a:spAutoFit/>
          </a:bodyPr>
          <a:lstStyle/>
          <a:p>
            <a:r>
              <a:rPr lang="fi-FI" b="0" i="0" dirty="0">
                <a:solidFill>
                  <a:schemeClr val="bg1"/>
                </a:solidFill>
                <a:effectLst/>
                <a:latin typeface="Times New Roman" panose="02020603050405020304" pitchFamily="18" charset="0"/>
                <a:cs typeface="Times New Roman" panose="02020603050405020304" pitchFamily="18" charset="0"/>
              </a:rPr>
              <a:t>(Kirsch &amp; Sullivan, 1992, p. 2).</a:t>
            </a:r>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0895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497574"/>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Types of Methods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6">
            <a:extLst>
              <a:ext uri="{FF2B5EF4-FFF2-40B4-BE49-F238E27FC236}">
                <a16:creationId xmlns:a16="http://schemas.microsoft.com/office/drawing/2014/main" id="{AE867C51-2683-974C-3C91-F2303BAC64FA}"/>
              </a:ext>
            </a:extLst>
          </p:cNvPr>
          <p:cNvGraphicFramePr>
            <a:graphicFrameLocks/>
          </p:cNvGraphicFramePr>
          <p:nvPr>
            <p:extLst>
              <p:ext uri="{D42A27DB-BD31-4B8C-83A1-F6EECF244321}">
                <p14:modId xmlns:p14="http://schemas.microsoft.com/office/powerpoint/2010/main" val="312124698"/>
              </p:ext>
            </p:extLst>
          </p:nvPr>
        </p:nvGraphicFramePr>
        <p:xfrm>
          <a:off x="836970" y="1718690"/>
          <a:ext cx="10515600" cy="4084320"/>
        </p:xfrm>
        <a:graphic>
          <a:graphicData uri="http://schemas.openxmlformats.org/drawingml/2006/table">
            <a:tbl>
              <a:tblPr firstRow="1" bandRow="1">
                <a:tableStyleId>{1E171933-4619-4E11-9A3F-F7608DF75F80}</a:tableStyleId>
              </a:tblPr>
              <a:tblGrid>
                <a:gridCol w="4390748">
                  <a:extLst>
                    <a:ext uri="{9D8B030D-6E8A-4147-A177-3AD203B41FA5}">
                      <a16:colId xmlns:a16="http://schemas.microsoft.com/office/drawing/2014/main" val="1747666211"/>
                    </a:ext>
                  </a:extLst>
                </a:gridCol>
                <a:gridCol w="6124852">
                  <a:extLst>
                    <a:ext uri="{9D8B030D-6E8A-4147-A177-3AD203B41FA5}">
                      <a16:colId xmlns:a16="http://schemas.microsoft.com/office/drawing/2014/main" val="1487092922"/>
                    </a:ext>
                  </a:extLst>
                </a:gridCol>
              </a:tblGrid>
              <a:tr h="370840">
                <a:tc>
                  <a:txBody>
                    <a:bodyPr/>
                    <a:lstStyle/>
                    <a:p>
                      <a:r>
                        <a:rPr lang="en-US" sz="2800" dirty="0">
                          <a:latin typeface="Times New Roman" panose="02020603050405020304" pitchFamily="18" charset="0"/>
                          <a:cs typeface="Times New Roman" panose="02020603050405020304" pitchFamily="18" charset="0"/>
                        </a:rPr>
                        <a:t>Types</a:t>
                      </a:r>
                    </a:p>
                  </a:txBody>
                  <a:tcPr/>
                </a:tc>
                <a:tc>
                  <a:txBody>
                    <a:bodyPr/>
                    <a:lstStyle/>
                    <a:p>
                      <a:r>
                        <a:rPr lang="en-US" sz="2800" dirty="0">
                          <a:latin typeface="Times New Roman" panose="02020603050405020304" pitchFamily="18" charset="0"/>
                          <a:cs typeface="Times New Roman" panose="02020603050405020304" pitchFamily="18" charset="0"/>
                        </a:rPr>
                        <a:t>Description</a:t>
                      </a:r>
                    </a:p>
                  </a:txBody>
                  <a:tcPr/>
                </a:tc>
                <a:extLst>
                  <a:ext uri="{0D108BD9-81ED-4DB2-BD59-A6C34878D82A}">
                    <a16:rowId xmlns:a16="http://schemas.microsoft.com/office/drawing/2014/main" val="370269932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Times New Roman" panose="02020603050405020304" pitchFamily="18" charset="0"/>
                          <a:cs typeface="Times New Roman" panose="02020603050405020304" pitchFamily="18" charset="0"/>
                        </a:rPr>
                        <a:t>Library based Research</a:t>
                      </a:r>
                    </a:p>
                  </a:txBody>
                  <a:tcPr/>
                </a:tc>
                <a:tc>
                  <a:txBody>
                    <a:bodyPr/>
                    <a:lstStyle/>
                    <a:p>
                      <a:pPr marL="0" indent="0">
                        <a:buNone/>
                      </a:pPr>
                      <a:r>
                        <a:rPr lang="en-US" sz="2400" baseline="0" dirty="0">
                          <a:latin typeface="Times New Roman" panose="02020603050405020304" pitchFamily="18" charset="0"/>
                          <a:cs typeface="Times New Roman" panose="02020603050405020304" pitchFamily="18" charset="0"/>
                        </a:rPr>
                        <a:t>1) Analysis of documents- statistical analysis </a:t>
                      </a:r>
                      <a:endParaRPr lang="en-US"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849506196"/>
                  </a:ext>
                </a:extLst>
              </a:tr>
              <a:tr h="370840">
                <a:tc>
                  <a:txBody>
                    <a:bodyPr/>
                    <a:lstStyle/>
                    <a:p>
                      <a:r>
                        <a:rPr lang="en-US" sz="2400" dirty="0">
                          <a:latin typeface="Times New Roman" panose="02020603050405020304" pitchFamily="18" charset="0"/>
                          <a:cs typeface="Times New Roman" panose="02020603050405020304" pitchFamily="18" charset="0"/>
                        </a:rPr>
                        <a:t>Field based Research</a:t>
                      </a:r>
                    </a:p>
                  </a:txBody>
                  <a:tcPr/>
                </a:tc>
                <a:tc>
                  <a:txBody>
                    <a:bodyPr/>
                    <a:lstStyle/>
                    <a:p>
                      <a:r>
                        <a:rPr lang="en-US" sz="2400" dirty="0">
                          <a:latin typeface="Times New Roman" panose="02020603050405020304" pitchFamily="18" charset="0"/>
                          <a:cs typeface="Times New Roman" panose="02020603050405020304" pitchFamily="18" charset="0"/>
                        </a:rPr>
                        <a:t>2) Personal, Focused and Group Interview- open and closed questions</a:t>
                      </a:r>
                    </a:p>
                    <a:p>
                      <a:r>
                        <a:rPr lang="en-US" sz="2400" dirty="0">
                          <a:latin typeface="Times New Roman" panose="02020603050405020304" pitchFamily="18" charset="0"/>
                          <a:cs typeface="Times New Roman" panose="02020603050405020304" pitchFamily="18" charset="0"/>
                        </a:rPr>
                        <a:t>3) Survey- Mail and Telephone</a:t>
                      </a:r>
                    </a:p>
                    <a:p>
                      <a:r>
                        <a:rPr lang="en-US" sz="2400" dirty="0">
                          <a:latin typeface="Times New Roman" panose="02020603050405020304" pitchFamily="18" charset="0"/>
                          <a:cs typeface="Times New Roman" panose="02020603050405020304" pitchFamily="18" charset="0"/>
                        </a:rPr>
                        <a:t>4) Non-participant direct observation</a:t>
                      </a:r>
                    </a:p>
                    <a:p>
                      <a:r>
                        <a:rPr lang="en-US" sz="2400" dirty="0">
                          <a:latin typeface="Times New Roman" panose="02020603050405020304" pitchFamily="18" charset="0"/>
                          <a:cs typeface="Times New Roman" panose="02020603050405020304" pitchFamily="18" charset="0"/>
                        </a:rPr>
                        <a:t>5) Participant observations- Recording, everyday observations</a:t>
                      </a:r>
                    </a:p>
                  </a:txBody>
                  <a:tcPr/>
                </a:tc>
                <a:extLst>
                  <a:ext uri="{0D108BD9-81ED-4DB2-BD59-A6C34878D82A}">
                    <a16:rowId xmlns:a16="http://schemas.microsoft.com/office/drawing/2014/main" val="2470760076"/>
                  </a:ext>
                </a:extLst>
              </a:tr>
              <a:tr h="370840">
                <a:tc>
                  <a:txBody>
                    <a:bodyPr/>
                    <a:lstStyle/>
                    <a:p>
                      <a:r>
                        <a:rPr lang="en-US" sz="2400" dirty="0">
                          <a:latin typeface="Times New Roman" panose="02020603050405020304" pitchFamily="18" charset="0"/>
                          <a:cs typeface="Times New Roman" panose="02020603050405020304" pitchFamily="18" charset="0"/>
                        </a:rPr>
                        <a:t>Laboratory based Research</a:t>
                      </a:r>
                    </a:p>
                  </a:txBody>
                  <a:tcPr/>
                </a:tc>
                <a:tc>
                  <a:txBody>
                    <a:bodyPr/>
                    <a:lstStyle/>
                    <a:p>
                      <a:r>
                        <a:rPr lang="en-US" sz="2400" dirty="0">
                          <a:latin typeface="Times New Roman" panose="02020603050405020304" pitchFamily="18" charset="0"/>
                          <a:cs typeface="Times New Roman" panose="02020603050405020304" pitchFamily="18" charset="0"/>
                        </a:rPr>
                        <a:t>Small group, controlled environment- Use of device to record data</a:t>
                      </a:r>
                    </a:p>
                  </a:txBody>
                  <a:tcPr/>
                </a:tc>
                <a:extLst>
                  <a:ext uri="{0D108BD9-81ED-4DB2-BD59-A6C34878D82A}">
                    <a16:rowId xmlns:a16="http://schemas.microsoft.com/office/drawing/2014/main" val="2644205541"/>
                  </a:ext>
                </a:extLst>
              </a:tr>
            </a:tbl>
          </a:graphicData>
        </a:graphic>
      </p:graphicFrame>
    </p:spTree>
    <p:extLst>
      <p:ext uri="{BB962C8B-B14F-4D97-AF65-F5344CB8AC3E}">
        <p14:creationId xmlns:p14="http://schemas.microsoft.com/office/powerpoint/2010/main" val="13352814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497574"/>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Types of Methodology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5">
            <a:extLst>
              <a:ext uri="{FF2B5EF4-FFF2-40B4-BE49-F238E27FC236}">
                <a16:creationId xmlns:a16="http://schemas.microsoft.com/office/drawing/2014/main" id="{BA6A6B1C-286C-E111-D193-0C1F8593ED53}"/>
              </a:ext>
            </a:extLst>
          </p:cNvPr>
          <p:cNvGraphicFramePr>
            <a:graphicFrameLocks/>
          </p:cNvGraphicFramePr>
          <p:nvPr>
            <p:extLst>
              <p:ext uri="{D42A27DB-BD31-4B8C-83A1-F6EECF244321}">
                <p14:modId xmlns:p14="http://schemas.microsoft.com/office/powerpoint/2010/main" val="761543336"/>
              </p:ext>
            </p:extLst>
          </p:nvPr>
        </p:nvGraphicFramePr>
        <p:xfrm>
          <a:off x="836970" y="1662381"/>
          <a:ext cx="10515600" cy="4206240"/>
        </p:xfrm>
        <a:graphic>
          <a:graphicData uri="http://schemas.openxmlformats.org/drawingml/2006/table">
            <a:tbl>
              <a:tblPr firstRow="1" bandRow="1">
                <a:tableStyleId>{9DCAF9ED-07DC-4A11-8D7F-57B35C25682E}</a:tableStyleId>
              </a:tblPr>
              <a:tblGrid>
                <a:gridCol w="3865685">
                  <a:extLst>
                    <a:ext uri="{9D8B030D-6E8A-4147-A177-3AD203B41FA5}">
                      <a16:colId xmlns:a16="http://schemas.microsoft.com/office/drawing/2014/main" val="2490949099"/>
                    </a:ext>
                  </a:extLst>
                </a:gridCol>
                <a:gridCol w="6649915">
                  <a:extLst>
                    <a:ext uri="{9D8B030D-6E8A-4147-A177-3AD203B41FA5}">
                      <a16:colId xmlns:a16="http://schemas.microsoft.com/office/drawing/2014/main" val="1036716406"/>
                    </a:ext>
                  </a:extLst>
                </a:gridCol>
              </a:tblGrid>
              <a:tr h="370840">
                <a:tc>
                  <a:txBody>
                    <a:bodyPr/>
                    <a:lstStyle/>
                    <a:p>
                      <a:r>
                        <a:rPr lang="en-US" sz="2400" dirty="0">
                          <a:latin typeface="Times New Roman" panose="02020603050405020304" pitchFamily="18" charset="0"/>
                          <a:cs typeface="Times New Roman" panose="02020603050405020304" pitchFamily="18" charset="0"/>
                        </a:rPr>
                        <a:t>Types</a:t>
                      </a:r>
                    </a:p>
                  </a:txBody>
                  <a:tcPr/>
                </a:tc>
                <a:tc>
                  <a:txBody>
                    <a:bodyPr/>
                    <a:lstStyle/>
                    <a:p>
                      <a:r>
                        <a:rPr lang="en-US" sz="2400" dirty="0">
                          <a:latin typeface="Times New Roman" panose="02020603050405020304" pitchFamily="18" charset="0"/>
                          <a:cs typeface="Times New Roman" panose="02020603050405020304" pitchFamily="18" charset="0"/>
                        </a:rPr>
                        <a:t>Description</a:t>
                      </a:r>
                    </a:p>
                  </a:txBody>
                  <a:tcPr/>
                </a:tc>
                <a:extLst>
                  <a:ext uri="{0D108BD9-81ED-4DB2-BD59-A6C34878D82A}">
                    <a16:rowId xmlns:a16="http://schemas.microsoft.com/office/drawing/2014/main" val="3622029967"/>
                  </a:ext>
                </a:extLst>
              </a:tr>
              <a:tr h="370840">
                <a:tc>
                  <a:txBody>
                    <a:bodyPr/>
                    <a:lstStyle/>
                    <a:p>
                      <a:r>
                        <a:rPr lang="en-US" sz="2400" dirty="0">
                          <a:latin typeface="Times New Roman" panose="02020603050405020304" pitchFamily="18" charset="0"/>
                          <a:cs typeface="Times New Roman" panose="02020603050405020304" pitchFamily="18" charset="0"/>
                        </a:rPr>
                        <a:t>Historiography</a:t>
                      </a:r>
                    </a:p>
                  </a:txBody>
                  <a:tcPr/>
                </a:tc>
                <a:tc>
                  <a:txBody>
                    <a:bodyPr/>
                    <a:lstStyle/>
                    <a:p>
                      <a:r>
                        <a:rPr lang="en-US" sz="2400" dirty="0">
                          <a:latin typeface="Times New Roman" panose="02020603050405020304" pitchFamily="18" charset="0"/>
                          <a:cs typeface="Times New Roman" panose="02020603050405020304" pitchFamily="18" charset="0"/>
                        </a:rPr>
                        <a:t>Writing</a:t>
                      </a:r>
                      <a:r>
                        <a:rPr lang="en-US" sz="2400" baseline="0" dirty="0">
                          <a:latin typeface="Times New Roman" panose="02020603050405020304" pitchFamily="18" charset="0"/>
                          <a:cs typeface="Times New Roman" panose="02020603050405020304" pitchFamily="18" charset="0"/>
                        </a:rPr>
                        <a:t> of history based on critical examination of sources into a narrative</a:t>
                      </a:r>
                      <a:endParaRPr lang="en-US"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86040593"/>
                  </a:ext>
                </a:extLst>
              </a:tr>
              <a:tr h="370840">
                <a:tc>
                  <a:txBody>
                    <a:bodyPr/>
                    <a:lstStyle/>
                    <a:p>
                      <a:r>
                        <a:rPr lang="en-US" sz="2400" dirty="0">
                          <a:latin typeface="Times New Roman" panose="02020603050405020304" pitchFamily="18" charset="0"/>
                          <a:cs typeface="Times New Roman" panose="02020603050405020304" pitchFamily="18" charset="0"/>
                        </a:rPr>
                        <a:t>Ethnography</a:t>
                      </a:r>
                    </a:p>
                  </a:txBody>
                  <a:tcPr/>
                </a:tc>
                <a:tc>
                  <a:txBody>
                    <a:bodyPr/>
                    <a:lstStyle/>
                    <a:p>
                      <a:r>
                        <a:rPr lang="en-US" sz="2400" dirty="0">
                          <a:latin typeface="Times New Roman" panose="02020603050405020304" pitchFamily="18" charset="0"/>
                          <a:cs typeface="Times New Roman" panose="02020603050405020304" pitchFamily="18" charset="0"/>
                        </a:rPr>
                        <a:t>Explores the</a:t>
                      </a:r>
                      <a:r>
                        <a:rPr lang="en-US" sz="2400" baseline="0" dirty="0">
                          <a:latin typeface="Times New Roman" panose="02020603050405020304" pitchFamily="18" charset="0"/>
                          <a:cs typeface="Times New Roman" panose="02020603050405020304" pitchFamily="18" charset="0"/>
                        </a:rPr>
                        <a:t> social world or culture, shared beliefs and behaviors</a:t>
                      </a:r>
                      <a:endParaRPr lang="en-US"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0463458"/>
                  </a:ext>
                </a:extLst>
              </a:tr>
              <a:tr h="370840">
                <a:tc>
                  <a:txBody>
                    <a:bodyPr/>
                    <a:lstStyle/>
                    <a:p>
                      <a:r>
                        <a:rPr lang="en-US" sz="2400" dirty="0">
                          <a:latin typeface="Times New Roman" panose="02020603050405020304" pitchFamily="18" charset="0"/>
                          <a:cs typeface="Times New Roman" panose="02020603050405020304" pitchFamily="18" charset="0"/>
                        </a:rPr>
                        <a:t>Phenomenology</a:t>
                      </a:r>
                    </a:p>
                  </a:txBody>
                  <a:tcPr/>
                </a:tc>
                <a:tc>
                  <a:txBody>
                    <a:bodyPr/>
                    <a:lstStyle/>
                    <a:p>
                      <a:r>
                        <a:rPr lang="en-US" sz="2400" dirty="0">
                          <a:latin typeface="Times New Roman" panose="02020603050405020304" pitchFamily="18" charset="0"/>
                          <a:cs typeface="Times New Roman" panose="02020603050405020304" pitchFamily="18" charset="0"/>
                        </a:rPr>
                        <a:t>Describes the “lived experience’ of a particular phenomenon</a:t>
                      </a:r>
                    </a:p>
                  </a:txBody>
                  <a:tcPr/>
                </a:tc>
                <a:extLst>
                  <a:ext uri="{0D108BD9-81ED-4DB2-BD59-A6C34878D82A}">
                    <a16:rowId xmlns:a16="http://schemas.microsoft.com/office/drawing/2014/main" val="2014808117"/>
                  </a:ext>
                </a:extLst>
              </a:tr>
              <a:tr h="370840">
                <a:tc>
                  <a:txBody>
                    <a:bodyPr/>
                    <a:lstStyle/>
                    <a:p>
                      <a:r>
                        <a:rPr lang="en-US" sz="2400" dirty="0">
                          <a:latin typeface="Times New Roman" panose="02020603050405020304" pitchFamily="18" charset="0"/>
                          <a:cs typeface="Times New Roman" panose="02020603050405020304" pitchFamily="18" charset="0"/>
                        </a:rPr>
                        <a:t>Grounded theory</a:t>
                      </a:r>
                    </a:p>
                  </a:txBody>
                  <a:tcPr/>
                </a:tc>
                <a:tc>
                  <a:txBody>
                    <a:bodyPr/>
                    <a:lstStyle/>
                    <a:p>
                      <a:r>
                        <a:rPr lang="en-US" sz="2400" dirty="0">
                          <a:latin typeface="Times New Roman" panose="02020603050405020304" pitchFamily="18" charset="0"/>
                          <a:cs typeface="Times New Roman" panose="02020603050405020304" pitchFamily="18" charset="0"/>
                        </a:rPr>
                        <a:t>Use an inductive approach to develop new theory</a:t>
                      </a:r>
                    </a:p>
                  </a:txBody>
                  <a:tcPr/>
                </a:tc>
                <a:extLst>
                  <a:ext uri="{0D108BD9-81ED-4DB2-BD59-A6C34878D82A}">
                    <a16:rowId xmlns:a16="http://schemas.microsoft.com/office/drawing/2014/main" val="129746311"/>
                  </a:ext>
                </a:extLst>
              </a:tr>
              <a:tr h="370840">
                <a:tc>
                  <a:txBody>
                    <a:bodyPr/>
                    <a:lstStyle/>
                    <a:p>
                      <a:r>
                        <a:rPr lang="en-US" sz="2400" dirty="0">
                          <a:latin typeface="Times New Roman" panose="02020603050405020304" pitchFamily="18" charset="0"/>
                          <a:cs typeface="Times New Roman" panose="02020603050405020304" pitchFamily="18" charset="0"/>
                        </a:rPr>
                        <a:t>Ethnomethodology</a:t>
                      </a:r>
                    </a:p>
                  </a:txBody>
                  <a:tcPr/>
                </a:tc>
                <a:tc>
                  <a:txBody>
                    <a:bodyPr/>
                    <a:lstStyle/>
                    <a:p>
                      <a:r>
                        <a:rPr lang="en-US" sz="2400" dirty="0">
                          <a:latin typeface="Times New Roman" panose="02020603050405020304" pitchFamily="18" charset="0"/>
                          <a:cs typeface="Times New Roman" panose="02020603050405020304" pitchFamily="18" charset="0"/>
                        </a:rPr>
                        <a:t>Examine how people use dialogue and body language to construct a world view</a:t>
                      </a:r>
                    </a:p>
                  </a:txBody>
                  <a:tcPr/>
                </a:tc>
                <a:extLst>
                  <a:ext uri="{0D108BD9-81ED-4DB2-BD59-A6C34878D82A}">
                    <a16:rowId xmlns:a16="http://schemas.microsoft.com/office/drawing/2014/main" val="352042350"/>
                  </a:ext>
                </a:extLst>
              </a:tr>
            </a:tbl>
          </a:graphicData>
        </a:graphic>
      </p:graphicFrame>
    </p:spTree>
    <p:extLst>
      <p:ext uri="{BB962C8B-B14F-4D97-AF65-F5344CB8AC3E}">
        <p14:creationId xmlns:p14="http://schemas.microsoft.com/office/powerpoint/2010/main" val="21478699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Quantitative Research Methods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82162" y="1704187"/>
            <a:ext cx="10668000" cy="3719288"/>
          </a:xfrm>
          <a:prstGeom prst="rect">
            <a:avLst/>
          </a:prstGeom>
        </p:spPr>
        <p:txBody>
          <a:bodyPr wrap="square">
            <a:spAutoFit/>
          </a:bodyPr>
          <a:lstStyle/>
          <a:p>
            <a:pPr marL="412750" indent="-342900" eaLnBrk="1" hangingPunct="1">
              <a:lnSpc>
                <a:spcPct val="150000"/>
              </a:lnSpc>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utilizes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deductive approach to learning.</a:t>
            </a:r>
          </a:p>
          <a:p>
            <a:pPr marL="412750" indent="-342900" eaLnBrk="1" hangingPunct="1">
              <a:lnSpc>
                <a:spcPct val="150000"/>
              </a:lnSpc>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aims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a:t>
            </a:r>
          </a:p>
          <a:p>
            <a:pPr marL="869950" lvl="1" indent="-342900" eaLnBrk="1" hangingPunct="1">
              <a:buFont typeface="Wingdings" panose="05000000000000000000" pitchFamily="2" charset="2"/>
              <a:buChar char="q"/>
            </a:pPr>
            <a:r>
              <a:rPr lang="en-US" alt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Disprove an accepted theory </a:t>
            </a:r>
          </a:p>
          <a:p>
            <a:pPr marL="869950" lvl="1" indent="-342900" eaLnBrk="1" hangingPunct="1">
              <a:buFont typeface="Wingdings" panose="05000000000000000000" pitchFamily="2" charset="2"/>
              <a:buChar char="q"/>
            </a:pPr>
            <a:r>
              <a:rPr lang="en-US" alt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produce objective, transferable knowledge.</a:t>
            </a:r>
          </a:p>
          <a:p>
            <a:pPr marL="869950" lvl="1" indent="-342900" eaLnBrk="1" hangingPunct="1">
              <a:buFont typeface="Wingdings" panose="05000000000000000000" pitchFamily="2" charset="2"/>
              <a:buChar char="q"/>
            </a:pPr>
            <a:r>
              <a:rPr lang="en-US" alt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predict and exert control</a:t>
            </a:r>
          </a:p>
          <a:p>
            <a:pPr marL="412750" indent="-342900" eaLnBrk="1" hangingPunct="1">
              <a:lnSpc>
                <a:spcPct val="150000"/>
              </a:lnSpc>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accepts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knowledge is objective</a:t>
            </a:r>
          </a:p>
          <a:p>
            <a:pPr marL="412750" indent="-342900" eaLnBrk="1" hangingPunct="1">
              <a:lnSpc>
                <a:spcPct val="150000"/>
              </a:lnSpc>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utilizes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instruments for standard measurement</a:t>
            </a:r>
          </a:p>
          <a:p>
            <a:pPr marL="412750" indent="-342900" eaLnBrk="1" hangingPunct="1">
              <a:lnSpc>
                <a:spcPct val="150000"/>
              </a:lnSpc>
              <a:buFont typeface="Wingdings" panose="05000000000000000000" pitchFamily="2" charset="2"/>
              <a:buChar char="Ø"/>
            </a:pP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process of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constructing knowledge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is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independent of the researcher</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1284930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Quantitative Research Methods(cont.)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14777" y="1695016"/>
            <a:ext cx="10668000" cy="2123658"/>
          </a:xfrm>
          <a:prstGeom prst="rect">
            <a:avLst/>
          </a:prstGeom>
        </p:spPr>
        <p:txBody>
          <a:bodyPr wrap="square">
            <a:spAutoFit/>
          </a:bodyPr>
          <a:lstStyle/>
          <a:p>
            <a:pPr marL="412750" indent="-342900" eaLnBrk="1" hangingPunct="1">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methods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collection</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numerical data to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draw</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make generalizations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412750" indent="-342900" eaLnBrk="1" hangingPunct="1">
              <a:buFont typeface="Wingdings" panose="05000000000000000000" pitchFamily="2" charset="2"/>
              <a:buChar char="Ø"/>
            </a:pPr>
            <a:endParaRPr lang="en-US" alt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eaLnBrk="1" hangingPunct="1">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methods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often use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structured surveys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statistical analysis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measure variables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establish relationships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between them.</a:t>
            </a:r>
          </a:p>
          <a:p>
            <a:pPr marL="412750" indent="-342900" eaLnBrk="1" hangingPunct="1">
              <a:buFont typeface="Wingdings" panose="05000000000000000000" pitchFamily="2" charset="2"/>
              <a:buChar char="Ø"/>
            </a:pPr>
            <a:endParaRPr lang="en-US" alt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A886D8F6-688A-8DC9-DFFF-43C896554CF7}"/>
              </a:ext>
            </a:extLst>
          </p:cNvPr>
          <p:cNvPicPr>
            <a:picLocks noChangeAspect="1"/>
          </p:cNvPicPr>
          <p:nvPr/>
        </p:nvPicPr>
        <p:blipFill>
          <a:blip r:embed="rId4"/>
          <a:stretch>
            <a:fillRect/>
          </a:stretch>
        </p:blipFill>
        <p:spPr>
          <a:xfrm>
            <a:off x="3320184" y="3666559"/>
            <a:ext cx="5791955" cy="2263757"/>
          </a:xfrm>
          <a:prstGeom prst="rect">
            <a:avLst/>
          </a:prstGeom>
        </p:spPr>
      </p:pic>
    </p:spTree>
    <p:extLst>
      <p:ext uri="{BB962C8B-B14F-4D97-AF65-F5344CB8AC3E}">
        <p14:creationId xmlns:p14="http://schemas.microsoft.com/office/powerpoint/2010/main" val="36323229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Quantitative Research Methods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82162" y="1704187"/>
            <a:ext cx="10668000" cy="4180953"/>
          </a:xfrm>
          <a:prstGeom prst="rect">
            <a:avLst/>
          </a:prstGeom>
        </p:spPr>
        <p:txBody>
          <a:bodyPr wrap="square">
            <a:spAutoFit/>
          </a:bodyPr>
          <a:lstStyle/>
          <a:p>
            <a:pPr marL="412750" indent="-342900" eaLnBrk="1" hangingPunct="1">
              <a:lnSpc>
                <a:spcPct val="150000"/>
              </a:lnSpc>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methods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 a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systematic</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approach to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studying phenomena</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allowing researchers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quantify</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objectively evaluate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a:t>
            </a:r>
          </a:p>
          <a:p>
            <a:pPr marL="412750" indent="-342900" eaLnBrk="1" hangingPunct="1">
              <a:lnSpc>
                <a:spcPct val="150000"/>
              </a:lnSpc>
              <a:buFont typeface="Wingdings" panose="05000000000000000000" pitchFamily="2" charset="2"/>
              <a:buChar char="Ø"/>
            </a:pP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Employing rigorous </a:t>
            </a: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techniques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such as:</a:t>
            </a:r>
          </a:p>
          <a:p>
            <a:pPr marL="869950" lvl="1" indent="-342900" eaLnBrk="1" hangingPunct="1">
              <a:lnSpc>
                <a:spcPct val="150000"/>
              </a:lnSpc>
              <a:buFont typeface="Wingdings" panose="05000000000000000000" pitchFamily="2" charset="2"/>
              <a:buChar char="q"/>
            </a:pPr>
            <a:r>
              <a:rPr lang="en-US" alt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Sampling</a:t>
            </a:r>
          </a:p>
          <a:p>
            <a:pPr marL="869950" lvl="1" indent="-342900" eaLnBrk="1" hangingPunct="1">
              <a:lnSpc>
                <a:spcPct val="150000"/>
              </a:lnSpc>
              <a:buFont typeface="Wingdings" panose="05000000000000000000" pitchFamily="2" charset="2"/>
              <a:buChar char="q"/>
            </a:pPr>
            <a:r>
              <a:rPr lang="en-US" alt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Randomization</a:t>
            </a:r>
          </a:p>
          <a:p>
            <a:pPr marL="869950" lvl="1" indent="-342900" eaLnBrk="1" hangingPunct="1">
              <a:lnSpc>
                <a:spcPct val="150000"/>
              </a:lnSpc>
              <a:buFont typeface="Wingdings" panose="05000000000000000000" pitchFamily="2" charset="2"/>
              <a:buChar char="q"/>
            </a:pPr>
            <a:r>
              <a:rPr lang="en-US" alt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Statistical tests</a:t>
            </a:r>
          </a:p>
          <a:p>
            <a:pPr marL="412750" indent="-342900" eaLnBrk="1" hangingPunct="1">
              <a:lnSpc>
                <a:spcPct val="150000"/>
              </a:lnSpc>
              <a:buFont typeface="Wingdings" panose="05000000000000000000" pitchFamily="2" charset="2"/>
              <a:buChar char="Ø"/>
            </a:pP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methods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aim to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produce reliable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replicable findings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that can be used for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decision-making</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theory development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various fields. </a:t>
            </a:r>
          </a:p>
        </p:txBody>
      </p:sp>
    </p:spTree>
    <p:extLst>
      <p:ext uri="{BB962C8B-B14F-4D97-AF65-F5344CB8AC3E}">
        <p14:creationId xmlns:p14="http://schemas.microsoft.com/office/powerpoint/2010/main" val="26219105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Methods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82162" y="1538899"/>
            <a:ext cx="10668000" cy="3785652"/>
          </a:xfrm>
          <a:prstGeom prst="rect">
            <a:avLst/>
          </a:prstGeom>
        </p:spPr>
        <p:txBody>
          <a:bodyPr wrap="square">
            <a:spAutoFit/>
          </a:bodyPr>
          <a:lstStyle/>
          <a:p>
            <a:pPr marL="412750" indent="-342900" eaLnBrk="1" hangingPunct="1">
              <a:buFont typeface="Wingdings" panose="05000000000000000000" pitchFamily="2" charset="2"/>
              <a:buChar char="Ø"/>
            </a:pPr>
            <a:r>
              <a:rPr lang="en-US" alt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 research methods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are used to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gather</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in-depth insights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behavior</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attitudes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experiences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412750" indent="-342900" eaLnBrk="1" hangingPunct="1">
              <a:buFont typeface="Wingdings" panose="05000000000000000000" pitchFamily="2" charset="2"/>
              <a:buChar char="Ø"/>
            </a:pP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eaLnBrk="1" hangingPunct="1">
              <a:buFont typeface="Wingdings" panose="05000000000000000000" pitchFamily="2" charset="2"/>
              <a:buChar char="Ø"/>
            </a:pPr>
            <a:r>
              <a:rPr lang="en-US" alt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 research methods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collecting</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 through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observations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focus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groups to explore the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richness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a particular phenomenon. </a:t>
            </a:r>
          </a:p>
          <a:p>
            <a:pPr marL="412750" indent="-342900" eaLnBrk="1" hangingPunct="1">
              <a:buFont typeface="Wingdings" panose="05000000000000000000" pitchFamily="2" charset="2"/>
              <a:buChar char="Ø"/>
            </a:pP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eaLnBrk="1" hangingPunct="1">
              <a:buFont typeface="Wingdings" panose="05000000000000000000" pitchFamily="2" charset="2"/>
              <a:buChar char="Ø"/>
            </a:pPr>
            <a:r>
              <a:rPr lang="en-US" alt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 research methods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allow researchers to uncover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underlying</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cultural</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influences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social</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alt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contexts</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shape individuals' perspectives and actions. </a:t>
            </a:r>
          </a:p>
        </p:txBody>
      </p:sp>
    </p:spTree>
    <p:extLst>
      <p:ext uri="{BB962C8B-B14F-4D97-AF65-F5344CB8AC3E}">
        <p14:creationId xmlns:p14="http://schemas.microsoft.com/office/powerpoint/2010/main" val="4008674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Methods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664240" y="1691278"/>
            <a:ext cx="10668000" cy="4154984"/>
          </a:xfrm>
          <a:prstGeom prst="rect">
            <a:avLst/>
          </a:prstGeom>
        </p:spPr>
        <p:txBody>
          <a:bodyPr wrap="square">
            <a:spAutoFit/>
          </a:bodyPr>
          <a:lstStyle/>
          <a:p>
            <a:pPr marL="412750" indent="-342900" algn="just" eaLnBrk="1" hangingPunct="1">
              <a:buFont typeface="Wingdings" panose="05000000000000000000" pitchFamily="2" charset="2"/>
              <a:buChar char="Ø"/>
            </a:pP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inductive method of knowledge construction is used in </a:t>
            </a:r>
            <a:r>
              <a:rPr lang="en-US" alt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 research methods.</a:t>
            </a:r>
            <a:r>
              <a:rPr lang="en-MY" sz="2400" dirty="0"/>
              <a:t> </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Inductive</a:t>
            </a:r>
            <a:r>
              <a:rPr lang="en-MY"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method involves generating theories and understanding from data, rather than starting with predetermined hypotheses or theories. It is often contrasted with the deductive method, which starts with a specific hypothesis or theory and then tests it using data.</a:t>
            </a: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eaLnBrk="1" hangingPunct="1">
              <a:buFont typeface="Wingdings" panose="05000000000000000000" pitchFamily="2" charset="2"/>
              <a:buChar char="Ø"/>
            </a:pP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algn="just" eaLnBrk="1" hangingPunct="1">
              <a:buFont typeface="Wingdings" panose="05000000000000000000" pitchFamily="2" charset="2"/>
              <a:buChar char="Ø"/>
            </a:pPr>
            <a:r>
              <a:rPr lang="en-MY"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According to qualitative research techniques, </a:t>
            </a:r>
            <a:r>
              <a:rPr lang="en-MY" altLang="en-US" sz="24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there is as much knowledge as there are people</a:t>
            </a:r>
            <a:r>
              <a:rPr lang="en-MY"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which means that knowledge is as diverse and varied as the individuals who contribute to its creation and development.</a:t>
            </a:r>
          </a:p>
          <a:p>
            <a:pPr marL="69850" eaLnBrk="1" hangingPunct="1"/>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eaLnBrk="1" hangingPunct="1">
              <a:buFont typeface="Wingdings" panose="05000000000000000000" pitchFamily="2" charset="2"/>
              <a:buChar char="Ø"/>
            </a:pP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9908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Methods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90600" y="2008141"/>
            <a:ext cx="10668000" cy="2677656"/>
          </a:xfrm>
          <a:prstGeom prst="rect">
            <a:avLst/>
          </a:prstGeom>
        </p:spPr>
        <p:txBody>
          <a:bodyPr wrap="square">
            <a:spAutoFit/>
          </a:bodyPr>
          <a:lstStyle/>
          <a:p>
            <a:pPr marL="412750" indent="-342900" eaLnBrk="1" hangingPunct="1">
              <a:buFont typeface="Wingdings" panose="05000000000000000000" pitchFamily="2" charset="2"/>
              <a:buChar char="Ø"/>
            </a:pPr>
            <a:endParaRPr lang="en-MY" sz="2400" b="1" i="0" dirty="0">
              <a:solidFill>
                <a:srgbClr val="FF0000"/>
              </a:solidFill>
              <a:effectLst/>
              <a:latin typeface="Söhne"/>
            </a:endParaRPr>
          </a:p>
          <a:p>
            <a:pPr marL="412750" indent="-342900" eaLnBrk="1" hangingPunct="1">
              <a:buFont typeface="Wingdings" panose="05000000000000000000" pitchFamily="2" charset="2"/>
              <a:buChar char="Ø"/>
            </a:pP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Instead of relying on </a:t>
            </a:r>
            <a:r>
              <a:rPr lang="en-US" altLang="en-US" sz="2400" i="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mechanistic objective knowledge</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qualitative research methods accept </a:t>
            </a:r>
            <a:r>
              <a:rPr lang="en-US" altLang="en-US" sz="2400" i="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justified true belief</a:t>
            </a:r>
            <a:r>
              <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69850" eaLnBrk="1" hangingPunct="1"/>
            <a:endParaRPr lang="en-MY" sz="2400" b="1" dirty="0">
              <a:solidFill>
                <a:srgbClr val="FF0000"/>
              </a:solidFill>
              <a:latin typeface="Söhne"/>
            </a:endParaRPr>
          </a:p>
          <a:p>
            <a:pPr marL="412750" indent="-342900" eaLnBrk="1" hangingPunct="1">
              <a:buFont typeface="Wingdings" panose="05000000000000000000" pitchFamily="2" charset="2"/>
              <a:buChar char="Ø"/>
            </a:pPr>
            <a:r>
              <a:rPr lang="en-MY" sz="2400" b="1" i="0" dirty="0">
                <a:solidFill>
                  <a:srgbClr val="FF0000"/>
                </a:solidFill>
                <a:effectLst/>
                <a:latin typeface="Söhne"/>
              </a:rPr>
              <a:t>Mechanistic Objective Knowledge</a:t>
            </a:r>
            <a:r>
              <a:rPr lang="en-MY" sz="2400" b="0" i="0" dirty="0">
                <a:solidFill>
                  <a:srgbClr val="FF0000"/>
                </a:solidFill>
                <a:effectLst/>
                <a:latin typeface="Söhne"/>
              </a:rPr>
              <a:t>: </a:t>
            </a:r>
            <a:r>
              <a:rPr lang="en-MY"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many traditional or quantitative research methods, the emphasis is on obtaining objective, measurable data that can be </a:t>
            </a:r>
            <a:r>
              <a:rPr lang="en-MY" sz="24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analyzed</a:t>
            </a:r>
            <a:r>
              <a:rPr lang="en-MY"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statistically. </a:t>
            </a: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5195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Methods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609600" y="1718373"/>
            <a:ext cx="10668000" cy="2677656"/>
          </a:xfrm>
          <a:prstGeom prst="rect">
            <a:avLst/>
          </a:prstGeom>
        </p:spPr>
        <p:txBody>
          <a:bodyPr wrap="square">
            <a:spAutoFit/>
          </a:bodyPr>
          <a:lstStyle/>
          <a:p>
            <a:pPr marL="412750" indent="-342900" eaLnBrk="1" hangingPunct="1">
              <a:buFont typeface="Wingdings" panose="05000000000000000000" pitchFamily="2" charset="2"/>
              <a:buChar char="Ø"/>
            </a:pP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12750" indent="-342900" algn="just" eaLnBrk="1" hangingPunct="1">
              <a:buFont typeface="Wingdings" panose="05000000000000000000" pitchFamily="2" charset="2"/>
              <a:buChar char="Ø"/>
            </a:pPr>
            <a:r>
              <a:rPr lang="en-MY" sz="2400" b="1" i="0" dirty="0">
                <a:solidFill>
                  <a:srgbClr val="FF0000"/>
                </a:solidFill>
                <a:effectLst/>
                <a:latin typeface="Söhne"/>
              </a:rPr>
              <a:t>Justified True Belief in Qualitative Research</a:t>
            </a:r>
            <a:r>
              <a:rPr lang="en-MY" sz="2400" b="0" i="0" dirty="0">
                <a:solidFill>
                  <a:srgbClr val="374151"/>
                </a:solidFill>
                <a:effectLst/>
                <a:latin typeface="Söhne"/>
              </a:rPr>
              <a:t>: </a:t>
            </a:r>
            <a:r>
              <a:rPr lang="en-MY"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 researchers do not aim to establish universal truths or objective facts. Instead, they seek to generate knowledge that is grounded in the experiences and perspectives of individuals. This knowledge is considered "justified true belief" because it is based on the careful analysis of data, meaningful interpretations, and the researcher's belief that it accurately represents the reality as understood by the participants.</a:t>
            </a:r>
            <a:endParaRPr lang="en-US" alt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64599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Process: Quantitative vs Qualitative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62D76E8-A98B-5798-F12C-F09AD55B6705}"/>
              </a:ext>
            </a:extLst>
          </p:cNvPr>
          <p:cNvPicPr>
            <a:picLocks noChangeAspect="1"/>
          </p:cNvPicPr>
          <p:nvPr/>
        </p:nvPicPr>
        <p:blipFill>
          <a:blip r:embed="rId4"/>
          <a:stretch>
            <a:fillRect/>
          </a:stretch>
        </p:blipFill>
        <p:spPr>
          <a:xfrm>
            <a:off x="4810280" y="1579585"/>
            <a:ext cx="5201914" cy="4334928"/>
          </a:xfrm>
          <a:prstGeom prst="rect">
            <a:avLst/>
          </a:prstGeom>
        </p:spPr>
      </p:pic>
      <p:sp>
        <p:nvSpPr>
          <p:cNvPr id="13" name="TextBox 12">
            <a:extLst>
              <a:ext uri="{FF2B5EF4-FFF2-40B4-BE49-F238E27FC236}">
                <a16:creationId xmlns:a16="http://schemas.microsoft.com/office/drawing/2014/main" id="{B3BF0A60-6D7A-4E47-C899-258CEE79B9C8}"/>
              </a:ext>
            </a:extLst>
          </p:cNvPr>
          <p:cNvSpPr txBox="1"/>
          <p:nvPr/>
        </p:nvSpPr>
        <p:spPr>
          <a:xfrm>
            <a:off x="901817" y="3820997"/>
            <a:ext cx="3908463" cy="1631216"/>
          </a:xfrm>
          <a:prstGeom prst="rect">
            <a:avLst/>
          </a:prstGeom>
          <a:noFill/>
          <a:ln>
            <a:solidFill>
              <a:srgbClr val="00B0F0"/>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dirty="0">
                <a:ln w="0"/>
                <a:solidFill>
                  <a:schemeClr val="tx1"/>
                </a:solidFill>
                <a:effectLst>
                  <a:outerShdw blurRad="38100" dist="19050" dir="2700000" algn="tl" rotWithShape="0">
                    <a:schemeClr val="dk1">
                      <a:alpha val="40000"/>
                    </a:schemeClr>
                  </a:outerShdw>
                </a:effectLst>
                <a:highlight>
                  <a:srgbClr val="FCEEE4"/>
                </a:highlight>
                <a:latin typeface="Times New Roman" panose="02020603050405020304" pitchFamily="18" charset="0"/>
                <a:cs typeface="Times New Roman" panose="02020603050405020304" pitchFamily="18" charset="0"/>
              </a:rPr>
              <a:t>Combined design refers to </a:t>
            </a:r>
          </a:p>
          <a:p>
            <a:pPr algn="ctr"/>
            <a:r>
              <a:rPr lang="en-US" dirty="0">
                <a:ln w="0"/>
                <a:solidFill>
                  <a:schemeClr val="tx1"/>
                </a:solidFill>
                <a:effectLst>
                  <a:outerShdw blurRad="38100" dist="19050" dir="2700000" algn="tl" rotWithShape="0">
                    <a:schemeClr val="dk1">
                      <a:alpha val="40000"/>
                    </a:schemeClr>
                  </a:outerShdw>
                </a:effectLst>
                <a:highlight>
                  <a:srgbClr val="FCEEE4"/>
                </a:highlight>
                <a:latin typeface="Times New Roman" panose="02020603050405020304" pitchFamily="18" charset="0"/>
                <a:cs typeface="Times New Roman" panose="02020603050405020304" pitchFamily="18" charset="0"/>
              </a:rPr>
              <a:t>“Mixed Methods Research” </a:t>
            </a:r>
          </a:p>
          <a:p>
            <a:r>
              <a:rPr lang="en-US" sz="16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Combines qualitative and quantitative methods to collect and analyze data from both sources and to use the two methods concurrently.</a:t>
            </a:r>
          </a:p>
        </p:txBody>
      </p:sp>
      <p:sp>
        <p:nvSpPr>
          <p:cNvPr id="14" name="TextBox 13">
            <a:extLst>
              <a:ext uri="{FF2B5EF4-FFF2-40B4-BE49-F238E27FC236}">
                <a16:creationId xmlns:a16="http://schemas.microsoft.com/office/drawing/2014/main" id="{85CC4282-F565-3436-8A94-13BF8B82F6E7}"/>
              </a:ext>
            </a:extLst>
          </p:cNvPr>
          <p:cNvSpPr txBox="1"/>
          <p:nvPr/>
        </p:nvSpPr>
        <p:spPr>
          <a:xfrm>
            <a:off x="901817" y="1946451"/>
            <a:ext cx="3696286" cy="923330"/>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p>
            <a:r>
              <a:rPr lang="en-US"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research process for both starts with research problem identification and a literature review.</a:t>
            </a:r>
            <a:endParaRPr lang="en-US" sz="1600"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21030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it-IT" sz="3200" b="1" dirty="0">
                <a:solidFill>
                  <a:prstClr val="white"/>
                </a:solidFill>
                <a:latin typeface="Agency FB" panose="020B0503020202020204" pitchFamily="34" charset="0"/>
              </a:rPr>
              <a:t>Research Design</a:t>
            </a:r>
            <a:endParaRPr lang="en-US"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4D55222-B5F1-04B3-AB92-687325D6C795}"/>
              </a:ext>
            </a:extLst>
          </p:cNvPr>
          <p:cNvSpPr txBox="1"/>
          <p:nvPr/>
        </p:nvSpPr>
        <p:spPr>
          <a:xfrm>
            <a:off x="913170" y="1934127"/>
            <a:ext cx="10363200" cy="3416320"/>
          </a:xfrm>
          <a:prstGeom prst="rect">
            <a:avLst/>
          </a:prstGeom>
          <a:noFill/>
        </p:spPr>
        <p:txBody>
          <a:bodyPr wrap="square">
            <a:spAutoFit/>
          </a:bodyPr>
          <a:lstStyle/>
          <a:p>
            <a:pPr marL="342900" indent="-342900">
              <a:buFont typeface="Wingdings" panose="05000000000000000000" pitchFamily="2" charset="2"/>
              <a:buChar char="Ø"/>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systematic</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planning</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execution</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studies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t>
            </a:r>
            <a:r>
              <a:rPr lang="en-US" sz="24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investigate</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specific problem or question in the field of computer science. </a:t>
            </a:r>
          </a:p>
          <a:p>
            <a:pPr marL="342900" indent="-342900">
              <a:buFont typeface="Wingdings" panose="05000000000000000000" pitchFamily="2" charset="2"/>
              <a:buChar char="Ø"/>
            </a:pP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It </a:t>
            </a:r>
            <a:r>
              <a:rPr lang="en-US" sz="24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encompasses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various methodologies, such as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mixed methods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approaches, </a:t>
            </a:r>
            <a:r>
              <a:rPr lang="en-US" sz="24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depending on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nature</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the research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objectives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342900" indent="-342900">
              <a:buFont typeface="Wingdings" panose="05000000000000000000" pitchFamily="2" charset="2"/>
              <a:buChar char="Ø"/>
            </a:pP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well-designed research design </a:t>
            </a:r>
            <a:r>
              <a:rPr lang="en-US" sz="24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includes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considerations for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collection</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techniques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ethical considerations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t>
            </a:r>
            <a:r>
              <a:rPr lang="en-US" sz="24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ensure</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validity</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reliability</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the </a:t>
            </a:r>
            <a:r>
              <a:rPr lang="en-US" sz="24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findings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60986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it-IT" sz="3200" b="1" dirty="0">
                <a:solidFill>
                  <a:prstClr val="white"/>
                </a:solidFill>
                <a:latin typeface="Agency FB" panose="020B0503020202020204" pitchFamily="34" charset="0"/>
              </a:rPr>
              <a:t>Design a Study Quantitative and Qualitative</a:t>
            </a:r>
            <a:endParaRPr lang="en-US"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1B2420FE-B843-6898-B16C-FBC7AF373D2D}"/>
              </a:ext>
            </a:extLst>
          </p:cNvPr>
          <p:cNvGrpSpPr/>
          <p:nvPr/>
        </p:nvGrpSpPr>
        <p:grpSpPr>
          <a:xfrm>
            <a:off x="948236" y="1636840"/>
            <a:ext cx="10053356" cy="4058216"/>
            <a:chOff x="948236" y="1636840"/>
            <a:chExt cx="10053356" cy="4058216"/>
          </a:xfrm>
        </p:grpSpPr>
        <p:pic>
          <p:nvPicPr>
            <p:cNvPr id="6" name="Picture 5">
              <a:extLst>
                <a:ext uri="{FF2B5EF4-FFF2-40B4-BE49-F238E27FC236}">
                  <a16:creationId xmlns:a16="http://schemas.microsoft.com/office/drawing/2014/main" id="{82C7D2F7-A0E5-42B6-7549-53AE45230501}"/>
                </a:ext>
              </a:extLst>
            </p:cNvPr>
            <p:cNvPicPr>
              <a:picLocks noChangeAspect="1"/>
            </p:cNvPicPr>
            <p:nvPr/>
          </p:nvPicPr>
          <p:blipFill>
            <a:blip r:embed="rId4"/>
            <a:stretch>
              <a:fillRect/>
            </a:stretch>
          </p:blipFill>
          <p:spPr>
            <a:xfrm>
              <a:off x="2514600" y="1636840"/>
              <a:ext cx="7154273" cy="4058216"/>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2B52C186-9806-F203-9837-600C7DE966F2}"/>
                </a:ext>
              </a:extLst>
            </p:cNvPr>
            <p:cNvPicPr>
              <a:picLocks noChangeAspect="1"/>
            </p:cNvPicPr>
            <p:nvPr/>
          </p:nvPicPr>
          <p:blipFill>
            <a:blip r:embed="rId5"/>
            <a:stretch>
              <a:fillRect/>
            </a:stretch>
          </p:blipFill>
          <p:spPr>
            <a:xfrm>
              <a:off x="948236" y="2412486"/>
              <a:ext cx="1771897" cy="2676899"/>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F5E3EC14-5CFD-152B-860C-D1EFE4B86AF3}"/>
                </a:ext>
              </a:extLst>
            </p:cNvPr>
            <p:cNvPicPr>
              <a:picLocks noChangeAspect="1"/>
            </p:cNvPicPr>
            <p:nvPr/>
          </p:nvPicPr>
          <p:blipFill>
            <a:blip r:embed="rId6"/>
            <a:stretch>
              <a:fillRect/>
            </a:stretch>
          </p:blipFill>
          <p:spPr>
            <a:xfrm>
              <a:off x="9448800" y="2572840"/>
              <a:ext cx="1552792" cy="2648320"/>
            </a:xfrm>
            <a:prstGeom prst="rect">
              <a:avLst/>
            </a:prstGeom>
            <a:ln>
              <a:noFill/>
            </a:ln>
            <a:effectLst>
              <a:outerShdw blurRad="292100" dist="139700" dir="2700000" algn="tl" rotWithShape="0">
                <a:srgbClr val="333333">
                  <a:alpha val="65000"/>
                </a:srgbClr>
              </a:outerShdw>
            </a:effectLst>
          </p:spPr>
        </p:pic>
      </p:grpSp>
    </p:spTree>
    <p:extLst>
      <p:ext uri="{BB962C8B-B14F-4D97-AF65-F5344CB8AC3E}">
        <p14:creationId xmlns:p14="http://schemas.microsoft.com/office/powerpoint/2010/main" val="1055828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31618" y="1356386"/>
            <a:ext cx="11049000" cy="47602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726869" y="79011"/>
            <a:ext cx="724396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Uses and classifications of quantitative and qualitative study designs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96AF6CF-32E6-062A-164E-7BD614B9ABF3}"/>
              </a:ext>
            </a:extLst>
          </p:cNvPr>
          <p:cNvPicPr>
            <a:picLocks noChangeAspect="1"/>
          </p:cNvPicPr>
          <p:nvPr/>
        </p:nvPicPr>
        <p:blipFill>
          <a:blip r:embed="rId4"/>
          <a:stretch>
            <a:fillRect/>
          </a:stretch>
        </p:blipFill>
        <p:spPr>
          <a:xfrm>
            <a:off x="3061771" y="1465765"/>
            <a:ext cx="8087854" cy="4486901"/>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47FBBA1C-C21C-5ACE-4CAA-55E104F27906}"/>
              </a:ext>
            </a:extLst>
          </p:cNvPr>
          <p:cNvSpPr txBox="1"/>
          <p:nvPr/>
        </p:nvSpPr>
        <p:spPr>
          <a:xfrm>
            <a:off x="734250" y="1660966"/>
            <a:ext cx="2296653" cy="1815882"/>
          </a:xfrm>
          <a:prstGeom prst="rect">
            <a:avLst/>
          </a:prstGeom>
          <a:noFill/>
        </p:spPr>
        <p:txBody>
          <a:bodyPr wrap="square" rtlCol="0">
            <a:spAutoFit/>
          </a:bodyPr>
          <a:lstStyle/>
          <a:p>
            <a:pPr algn="just"/>
            <a:r>
              <a:rPr lang="en-MY" sz="1400" b="0" i="0" dirty="0">
                <a:solidFill>
                  <a:srgbClr val="FF0000"/>
                </a:solidFill>
                <a:effectLst/>
                <a:latin typeface="Söhne"/>
              </a:rPr>
              <a:t>Intervention research </a:t>
            </a:r>
            <a:r>
              <a:rPr lang="en-MY" sz="1400" b="0" i="0" dirty="0">
                <a:solidFill>
                  <a:srgbClr val="374151"/>
                </a:solidFill>
                <a:effectLst/>
                <a:latin typeface="Söhne"/>
              </a:rPr>
              <a:t>refers to studies that assess the effects and outcomes of specific actions, programs, or treatments designed to bring about desired changes or improvements in a particular area.</a:t>
            </a:r>
            <a:endParaRPr lang="en-US" sz="1400" dirty="0"/>
          </a:p>
        </p:txBody>
      </p:sp>
      <p:sp>
        <p:nvSpPr>
          <p:cNvPr id="6" name="TextBox 5">
            <a:extLst>
              <a:ext uri="{FF2B5EF4-FFF2-40B4-BE49-F238E27FC236}">
                <a16:creationId xmlns:a16="http://schemas.microsoft.com/office/drawing/2014/main" id="{8BF5FD50-35A3-4119-148D-DF9AD9E7E74E}"/>
              </a:ext>
            </a:extLst>
          </p:cNvPr>
          <p:cNvSpPr txBox="1"/>
          <p:nvPr/>
        </p:nvSpPr>
        <p:spPr>
          <a:xfrm>
            <a:off x="655783" y="3736508"/>
            <a:ext cx="2296653" cy="1600438"/>
          </a:xfrm>
          <a:prstGeom prst="rect">
            <a:avLst/>
          </a:prstGeom>
          <a:noFill/>
        </p:spPr>
        <p:txBody>
          <a:bodyPr wrap="square" rtlCol="0">
            <a:spAutoFit/>
          </a:bodyPr>
          <a:lstStyle/>
          <a:p>
            <a:pPr algn="just"/>
            <a:r>
              <a:rPr lang="en-MY" sz="1400" b="0" i="0" dirty="0">
                <a:solidFill>
                  <a:srgbClr val="FF0000"/>
                </a:solidFill>
                <a:effectLst/>
                <a:latin typeface="Söhne"/>
              </a:rPr>
              <a:t>Non-intervention research </a:t>
            </a:r>
            <a:r>
              <a:rPr lang="en-MY" sz="1400" b="0" i="0" dirty="0">
                <a:solidFill>
                  <a:srgbClr val="374151"/>
                </a:solidFill>
                <a:effectLst/>
                <a:latin typeface="Söhne"/>
              </a:rPr>
              <a:t>refers to studies that do not involve the implementation of specific actions, programs, or treatments; instead, they observe and </a:t>
            </a:r>
            <a:r>
              <a:rPr lang="en-MY" sz="1400" b="0" i="0" dirty="0" err="1">
                <a:solidFill>
                  <a:srgbClr val="374151"/>
                </a:solidFill>
                <a:effectLst/>
                <a:latin typeface="Söhne"/>
              </a:rPr>
              <a:t>analyze</a:t>
            </a:r>
            <a:r>
              <a:rPr lang="en-MY" sz="1400" b="0" i="0" dirty="0">
                <a:solidFill>
                  <a:srgbClr val="374151"/>
                </a:solidFill>
                <a:effectLst/>
                <a:latin typeface="Söhne"/>
              </a:rPr>
              <a:t> existing conditions or phenomena.</a:t>
            </a:r>
            <a:endParaRPr lang="en-US" sz="1400" dirty="0"/>
          </a:p>
        </p:txBody>
      </p:sp>
    </p:spTree>
    <p:extLst>
      <p:ext uri="{BB962C8B-B14F-4D97-AF65-F5344CB8AC3E}">
        <p14:creationId xmlns:p14="http://schemas.microsoft.com/office/powerpoint/2010/main" val="1481400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Quantitative Research Designs : </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Experimental</a:t>
            </a:r>
            <a:r>
              <a:rPr lang="en-US" sz="2800" b="1" dirty="0">
                <a:solidFill>
                  <a:prstClr val="white"/>
                </a:solidFill>
                <a:latin typeface="Agency FB" panose="020B0503020202020204" pitchFamily="34" charset="0"/>
              </a:rPr>
              <a:t> Designs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40374" y="1769283"/>
            <a:ext cx="10508791" cy="4154984"/>
          </a:xfrm>
          <a:prstGeom prst="rect">
            <a:avLst/>
          </a:prstGeom>
        </p:spPr>
        <p:txBody>
          <a:bodyPr wrap="square">
            <a:spAutoFit/>
          </a:bodyPr>
          <a:lstStyle/>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Experimental design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(also known as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intervention</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studies or group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comparison</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studies) are techniques used to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ascertain</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whether a particular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activity</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set of materials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affects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participants'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outcomes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342900" indent="-342900">
              <a:buFont typeface="Wingdings" panose="05000000000000000000" pitchFamily="2" charset="2"/>
              <a:buChar char="Ø"/>
            </a:pPr>
            <a:endPar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Experimental quantitative researchers designs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manipulation</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independent</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variables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determine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effects on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dependent variables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These designs typically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include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random assignment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of participants to different conditions or groups, allowing for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comparisons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between the groups. </a:t>
            </a:r>
          </a:p>
          <a:p>
            <a:pPr marL="342900" indent="-342900">
              <a:buFont typeface="Wingdings" panose="05000000000000000000" pitchFamily="2" charset="2"/>
              <a:buChar char="Ø"/>
            </a:pPr>
            <a:endPar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esearchers often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control groups to compare the effects of the independent variable to a baseline condition. </a:t>
            </a: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942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Quantitative Research Designs : </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Correlational Designs</a:t>
            </a:r>
            <a:endParaRPr lang="en-US" sz="28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40374" y="1696271"/>
            <a:ext cx="10508791" cy="4154984"/>
          </a:xfrm>
          <a:prstGeom prst="rect">
            <a:avLst/>
          </a:prstGeom>
        </p:spPr>
        <p:txBody>
          <a:bodyPr wrap="square">
            <a:spAutoFit/>
          </a:bodyPr>
          <a:lstStyle/>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Correlational research designs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are used to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examine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relationship</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between two or more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variables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These designs allow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researchers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determine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if there is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statistical association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between variables, but they do not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establish causation</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By measuring the extent to which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changes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 one variable are related to changes in another, </a:t>
            </a: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correlational research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can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valuable insights into patterns and trends within a given population.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Correlational research designs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can be useful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generating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hypotheses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identifying potential areas for further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investigation</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99606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Quantitative Research Designs : </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Survey Designs</a:t>
            </a:r>
            <a:endParaRPr lang="en-US" sz="28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40374" y="1696271"/>
            <a:ext cx="10508791" cy="3477875"/>
          </a:xfrm>
          <a:prstGeom prst="rect">
            <a:avLst/>
          </a:prstGeom>
        </p:spPr>
        <p:txBody>
          <a:bodyPr wrap="square">
            <a:spAutoFit/>
          </a:bodyPr>
          <a:lstStyle/>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Survey research designs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are a type of research method that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collecting</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from a sample of individuals using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questionnaires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interviews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2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Survey research designs </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are often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used</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gather information about people's attitudes, opinions, behaviors, or characteristics:</a:t>
            </a:r>
          </a:p>
          <a:p>
            <a:pPr marL="800100" lvl="1" indent="-342900">
              <a:buFont typeface="Wingdings" panose="05000000000000000000" pitchFamily="2" charset="2"/>
              <a:buChar char="Ø"/>
            </a:pPr>
            <a:r>
              <a:rPr lang="en-US" sz="2000" dirty="0">
                <a:solidFill>
                  <a:srgbClr val="00B05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Conducted in various settings, such as in-person, over the phone, or online.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Survey research designs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allow</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researchers to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collect</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large amounts of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quickly</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efficiently</a:t>
            </a:r>
            <a:r>
              <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making them a popular choice for studying a wide range of topics in social sciences and market research.</a:t>
            </a:r>
          </a:p>
        </p:txBody>
      </p:sp>
    </p:spTree>
    <p:extLst>
      <p:ext uri="{BB962C8B-B14F-4D97-AF65-F5344CB8AC3E}">
        <p14:creationId xmlns:p14="http://schemas.microsoft.com/office/powerpoint/2010/main" val="2025337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Designs : </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Grounded Theory  Designs</a:t>
            </a:r>
            <a:endParaRPr lang="en-US" sz="28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40374" y="1696271"/>
            <a:ext cx="10508791" cy="3816429"/>
          </a:xfrm>
          <a:prstGeom prst="rect">
            <a:avLst/>
          </a:prstGeom>
        </p:spPr>
        <p:txBody>
          <a:bodyPr wrap="square">
            <a:spAutoFit/>
          </a:bodyPr>
          <a:lstStyle/>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Grounded Theory Designs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 to a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 methodology that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aims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develop theories from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data collected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during the research process.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Grounded Theory Designs</a:t>
            </a:r>
            <a:r>
              <a:rPr lang="en-US" sz="22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systematically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analyzing</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coding</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data to </a:t>
            </a:r>
            <a:r>
              <a:rPr lang="en-US" sz="220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identify</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patterns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categories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themes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emerge.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Grounded Theory Designs</a:t>
            </a:r>
            <a:r>
              <a:rPr lang="en-US" sz="220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generate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new insights and </a:t>
            </a:r>
            <a:r>
              <a:rPr lang="en-US" sz="2200" b="0"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theories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are grounded in the data rather than being based on pre-existing hypotheses or theories.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Researchers using this approach often engage in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constant comparison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sampling</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t>
            </a:r>
            <a:r>
              <a:rPr lang="en-US" sz="2200" b="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refine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a:t>
            </a:r>
            <a:r>
              <a:rPr lang="en-US" sz="2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theories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until saturation is reached. </a:t>
            </a: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97565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600200"/>
            <a:ext cx="10812720" cy="4722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MY" dirty="0">
              <a:solidFill>
                <a:prstClr val="white"/>
              </a:solidFill>
            </a:endParaRPr>
          </a:p>
          <a:p>
            <a:pPr algn="ctr" eaLnBrk="1" fontAlgn="auto" hangingPunct="1">
              <a:spcBef>
                <a:spcPts val="0"/>
              </a:spcBef>
              <a:spcAft>
                <a:spcPts val="0"/>
              </a:spcAft>
            </a:pPr>
            <a:endParaRPr lang="en-US" dirty="0">
              <a:solidFill>
                <a:prstClr val="white"/>
              </a:solidFill>
            </a:endParaRPr>
          </a:p>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Designs : </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Ethnographic Designs</a:t>
            </a:r>
            <a:endParaRPr lang="en-US" sz="28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40374" y="1696271"/>
            <a:ext cx="10508791" cy="4431983"/>
          </a:xfrm>
          <a:prstGeom prst="rect">
            <a:avLst/>
          </a:prstGeom>
        </p:spPr>
        <p:txBody>
          <a:bodyPr wrap="square">
            <a:spAutoFit/>
          </a:bodyPr>
          <a:lstStyle/>
          <a:p>
            <a:pPr marL="342900" indent="-342900">
              <a:buFont typeface="Wingdings" panose="05000000000000000000" pitchFamily="2" charset="2"/>
              <a:buChar char="Ø"/>
            </a:pPr>
            <a:r>
              <a:rPr lang="en-US" sz="2200" b="0" dirty="0">
                <a:solidFill>
                  <a:schemeClr val="tx1">
                    <a:lumMod val="50000"/>
                    <a:lumOff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Ethnographic designs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aims to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describe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cultural beliefs, practices, and behaviors of a specific group or community.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Ethnographic designs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immersive fieldwork, where researchers spend extended periods of time in the natural setting of the group they are studying.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Ethnographic designs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rich and detailed insights into the social dynamics and lived experiences of the studied population:</a:t>
            </a:r>
          </a:p>
          <a:p>
            <a:pPr marL="800100" lvl="1" indent="-342900">
              <a:buFont typeface="Wingdings" panose="05000000000000000000" pitchFamily="2" charset="2"/>
              <a:buChar char="Ø"/>
            </a:pPr>
            <a:r>
              <a:rPr lang="en-US" sz="2000" b="0" dirty="0">
                <a:solidFill>
                  <a:srgbClr val="00B05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Observing and participating in daily activities, conducting interviews, and analyzing artifacts,. </a:t>
            </a:r>
          </a:p>
          <a:p>
            <a:pPr marL="342900" indent="-342900">
              <a:buFont typeface="Wingdings" panose="05000000000000000000" pitchFamily="2" charset="2"/>
              <a:buChar char="Ø"/>
            </a:pP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It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setting description, examines themes or problems that emerge over time as the group interacts, and provides a detailed account of the group.</a:t>
            </a:r>
            <a:endParaRPr lang="en-US" sz="2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68638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722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Qualitative Research Designs : </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Narrative Designs</a:t>
            </a:r>
            <a:endParaRPr lang="en-US" sz="28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40374" y="1696271"/>
            <a:ext cx="10508791" cy="3477875"/>
          </a:xfrm>
          <a:prstGeom prst="rect">
            <a:avLst/>
          </a:prstGeom>
        </p:spPr>
        <p:txBody>
          <a:bodyPr wrap="square">
            <a:spAutoFit/>
          </a:bodyPr>
          <a:lstStyle/>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Narrative research designs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aim to understand and interpret individuals' experiences and stories. </a:t>
            </a:r>
          </a:p>
          <a:p>
            <a:pPr marL="342900" indent="-342900">
              <a:buFont typeface="Wingdings" panose="05000000000000000000" pitchFamily="2" charset="2"/>
              <a:buChar char="Ø"/>
            </a:pPr>
            <a:endPar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Narrative research designs involve collecting and analyzing rich, detailed narratives from participants to uncover themes, patterns, and meanings within their lived experiences. </a:t>
            </a:r>
          </a:p>
          <a:p>
            <a:pPr marL="342900" indent="-342900">
              <a:buFont typeface="Wingdings" panose="05000000000000000000" pitchFamily="2" charset="2"/>
              <a:buChar char="Ø"/>
            </a:pPr>
            <a:endPar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Narrative research designs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are particularly useful when studying complex phenomena or exploring subjective perspectives, as they allow researchers to delve deeply into the unique narratives of individuals and gain a holistic understanding of their lives. </a:t>
            </a:r>
          </a:p>
        </p:txBody>
      </p:sp>
    </p:spTree>
    <p:extLst>
      <p:ext uri="{BB962C8B-B14F-4D97-AF65-F5344CB8AC3E}">
        <p14:creationId xmlns:p14="http://schemas.microsoft.com/office/powerpoint/2010/main" val="1739826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Mixed Methods Research Design:</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Conceptual Framework</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1141770" y="1712841"/>
            <a:ext cx="10212030" cy="3754874"/>
          </a:xfrm>
          <a:prstGeom prst="rect">
            <a:avLst/>
          </a:prstGeom>
        </p:spPr>
        <p:txBody>
          <a:bodyPr wrap="square">
            <a:spAutoFit/>
          </a:bodyPr>
          <a:lstStyle/>
          <a:p>
            <a:pPr marL="342900" indent="-342900">
              <a:buFont typeface="Wingdings" panose="05000000000000000000" pitchFamily="2" charset="2"/>
              <a:buChar char="Ø"/>
            </a:pPr>
            <a:r>
              <a:rPr lang="en-US" sz="24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structure that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foundation for </a:t>
            </a:r>
            <a:r>
              <a:rPr lang="en-US" sz="24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analyzing</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various aspects of a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particular problem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phenomenon</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Helps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researchers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organize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thoughts,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concepts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establish</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relationships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between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variables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1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Using a conceptual framework, researchers can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develop</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hypotheses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interpret</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findings in a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systematic</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coherent manner</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16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This framework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as a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roadmap</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conducting</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contributes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the advancement of knowledge in the field of computer science.</a:t>
            </a: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3941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1077218"/>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Mixed Methods Research Design:</a:t>
            </a:r>
          </a:p>
          <a:p>
            <a:pPr algn="ctr" eaLnBrk="1" fontAlgn="auto" hangingPunct="1">
              <a:spcBef>
                <a:spcPts val="0"/>
              </a:spcBef>
              <a:spcAft>
                <a:spcPts val="0"/>
              </a:spcAft>
            </a:pPr>
            <a:r>
              <a:rPr lang="en-US" sz="3200" b="1" dirty="0">
                <a:solidFill>
                  <a:prstClr val="white"/>
                </a:solidFill>
                <a:latin typeface="Agency FB" panose="020B0503020202020204" pitchFamily="34" charset="0"/>
              </a:rPr>
              <a:t>Embedded Design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1141770" y="1712841"/>
            <a:ext cx="10212030" cy="3785652"/>
          </a:xfrm>
          <a:prstGeom prst="rect">
            <a:avLst/>
          </a:prstGeom>
        </p:spPr>
        <p:txBody>
          <a:bodyPr wrap="square">
            <a:spAutoFit/>
          </a:bodyPr>
          <a:lstStyle/>
          <a:p>
            <a:pPr marL="342900" indent="-342900">
              <a:buFont typeface="Wingdings" panose="05000000000000000000" pitchFamily="2" charset="2"/>
              <a:buChar char="Ø"/>
            </a:pPr>
            <a:r>
              <a:rPr lang="en-US" sz="2400" b="0" dirty="0">
                <a:solidFill>
                  <a:schemeClr val="accent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Embedded Design </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allows researchers to </a:t>
            </a:r>
            <a:r>
              <a:rPr lang="en-US" sz="24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gather</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a:t>
            </a:r>
            <a:r>
              <a:rPr lang="en-US" sz="24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comprehensive understanding </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of the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topic </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by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collecting</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analyzing</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both </a:t>
            </a:r>
            <a:r>
              <a:rPr lang="en-US" sz="2400" b="0" i="1"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subjective experiences </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a:t>
            </a:r>
            <a:r>
              <a:rPr lang="en-US" sz="2400" i="1"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numerical data</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4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By using a mixed methods design, researchers can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gain</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more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holistic perspective</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validate</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findings</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through multiple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sources of evidence</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4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This design also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offers</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flexibility</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 adapting the </a:t>
            </a:r>
            <a:r>
              <a:rPr lang="en-US" sz="2400" b="0"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conceptual framework </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accommodate the unique needs of the study, ensuring that both </a:t>
            </a:r>
            <a:r>
              <a:rPr lang="en-US" sz="2400" i="1"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components are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effectively integrated</a:t>
            </a:r>
            <a:r>
              <a:rPr lang="en-US" sz="2400" b="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US" sz="20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34536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Model</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14400" y="1676400"/>
            <a:ext cx="10668000" cy="2985433"/>
          </a:xfrm>
          <a:prstGeom prst="rect">
            <a:avLst/>
          </a:prstGeom>
        </p:spPr>
        <p:txBody>
          <a:bodyPr wrap="square">
            <a:spAutoFit/>
          </a:bodyPr>
          <a:lstStyle/>
          <a:p>
            <a:pPr marL="342900" indent="-342900">
              <a:buFont typeface="Wingdings" panose="05000000000000000000" pitchFamily="2" charset="2"/>
              <a:buChar char="Ø"/>
            </a:pP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model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framework</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structure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researchers use to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guide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study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 </a:t>
            </a:r>
          </a:p>
          <a:p>
            <a:pPr marL="342900" indent="-342900">
              <a:buFont typeface="Wingdings" panose="05000000000000000000" pitchFamily="2" charset="2"/>
              <a:buChar char="Ø"/>
            </a:pPr>
            <a:endPar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model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helps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to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organize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research process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ensure</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all relevant factors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are considered</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By following this </a:t>
            </a:r>
            <a:r>
              <a:rPr lang="en-US" sz="24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systematic</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process, researchers can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ensure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their study is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rigorous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reliable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8178237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Model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14400" y="1676400"/>
            <a:ext cx="10668000" cy="3078535"/>
          </a:xfrm>
          <a:prstGeom prst="rect">
            <a:avLst/>
          </a:prstGeom>
        </p:spPr>
        <p:txBody>
          <a:bodyPr wrap="square">
            <a:spAutoFit/>
          </a:bodyPr>
          <a:lstStyle/>
          <a:p>
            <a:pPr marL="342900" indent="-342900">
              <a:lnSpc>
                <a:spcPct val="150000"/>
              </a:lnSpc>
              <a:buFont typeface="Wingdings" panose="05000000000000000000" pitchFamily="2" charset="2"/>
              <a:buChar char="Ø"/>
            </a:pP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model </a:t>
            </a:r>
            <a:r>
              <a:rPr lang="en-US" sz="2200" b="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provides</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systematic</a:t>
            </a:r>
            <a:r>
              <a:rPr lang="en-US" sz="22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approach</a:t>
            </a:r>
            <a:r>
              <a:rPr lang="en-US" sz="22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research by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outlining</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steps </a:t>
            </a:r>
            <a:r>
              <a:rPr lang="en-US" sz="2200"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involved</a:t>
            </a:r>
            <a:r>
              <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such as:</a:t>
            </a:r>
          </a:p>
          <a:p>
            <a:pPr marL="800100" lvl="1" indent="-342900">
              <a:lnSpc>
                <a:spcPct val="150000"/>
              </a:lnSpc>
              <a:buFont typeface="Wingdings" panose="05000000000000000000" pitchFamily="2" charset="2"/>
              <a:buChar char="q"/>
            </a:pP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research question</a:t>
            </a:r>
          </a:p>
          <a:p>
            <a:pPr marL="800100" lvl="1" indent="-342900">
              <a:lnSpc>
                <a:spcPct val="150000"/>
              </a:lnSpc>
              <a:buFont typeface="Wingdings" panose="05000000000000000000" pitchFamily="2" charset="2"/>
              <a:buChar char="q"/>
            </a:pP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Conducting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literature review</a:t>
            </a:r>
          </a:p>
          <a:p>
            <a:pPr marL="800100" lvl="1" indent="-342900">
              <a:lnSpc>
                <a:spcPct val="150000"/>
              </a:lnSpc>
              <a:buFont typeface="Wingdings" panose="05000000000000000000" pitchFamily="2" charset="2"/>
              <a:buChar char="q"/>
            </a:pP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Collecting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a:t>
            </a:r>
          </a:p>
          <a:p>
            <a:pPr marL="800100" lvl="1" indent="-342900">
              <a:lnSpc>
                <a:spcPct val="150000"/>
              </a:lnSpc>
              <a:buFont typeface="Wingdings" panose="05000000000000000000" pitchFamily="2" charset="2"/>
              <a:buChar char="q"/>
            </a:pPr>
            <a:r>
              <a:rPr lang="en-US" sz="22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Drawing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conclusions. </a:t>
            </a:r>
          </a:p>
        </p:txBody>
      </p:sp>
      <p:pic>
        <p:nvPicPr>
          <p:cNvPr id="6146" name="Picture 2">
            <a:extLst>
              <a:ext uri="{FF2B5EF4-FFF2-40B4-BE49-F238E27FC236}">
                <a16:creationId xmlns:a16="http://schemas.microsoft.com/office/drawing/2014/main" id="{645B82A8-4CE5-951E-D675-53F220025B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400" y="2557393"/>
            <a:ext cx="5791200" cy="278814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0618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research model can be used in both </a:t>
            </a:r>
            <a:r>
              <a:rPr lang="en-MY"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a:t>
            </a:r>
            <a:r>
              <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MY"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a:t>
            </a:r>
            <a:r>
              <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 methods. The choice of whether to use a research model in a quantitative or qualitative study depends on the research objectives, the nature of the research questions, and the type of data being collected:</a:t>
            </a:r>
          </a:p>
          <a:p>
            <a:pPr algn="l"/>
            <a:endPar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l">
              <a:buFont typeface="+mj-lt"/>
              <a:buAutoNum type="arabicPeriod"/>
            </a:pPr>
            <a:r>
              <a:rPr lang="en-MY"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Quantitative Research: </a:t>
            </a:r>
            <a:r>
              <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quantitative research, research models are often used to test hypotheses, examine relationships between variables, and collect numerical data. Statistical models and experimental designs are common in quantitative research to quantify and </a:t>
            </a:r>
            <a:r>
              <a:rPr lang="en-MY" dirty="0" err="1">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analyze</a:t>
            </a:r>
            <a:r>
              <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a:t>
            </a:r>
          </a:p>
          <a:p>
            <a:pPr algn="l">
              <a:buFont typeface="+mj-lt"/>
              <a:buAutoNum type="arabicPeriod"/>
            </a:pPr>
            <a:endPar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l">
              <a:buFont typeface="+mj-lt"/>
              <a:buAutoNum type="arabicPeriod"/>
            </a:pPr>
            <a:r>
              <a:rPr lang="en-MY"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Qualitative Research: </a:t>
            </a:r>
            <a:r>
              <a:rPr lang="en-MY"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qualitative research, research models can be used to provide structure and guidance for data collection and analysis. These models may involve conceptual frameworks, theoretical frameworks, or coding schemes to help researchers make sense of qualitative data such as interviews, observations, and textual materials.</a:t>
            </a: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Model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1141770" y="1712841"/>
            <a:ext cx="9906000" cy="461665"/>
          </a:xfrm>
          <a:prstGeom prst="rect">
            <a:avLst/>
          </a:prstGeom>
        </p:spPr>
        <p:txBody>
          <a:bodyPr wrap="square">
            <a:spAutoFit/>
          </a:bodyPr>
          <a:lstStyle/>
          <a:p>
            <a:pPr marL="342900" indent="-342900">
              <a:buFont typeface="Wingdings" panose="05000000000000000000" pitchFamily="2" charset="2"/>
              <a:buChar char="Ø"/>
            </a:pPr>
            <a:endParaRPr lang="en-US" sz="24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8552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Hypothesis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D4C5748-7692-1BCB-C351-D88DAAA8EF7B}"/>
              </a:ext>
            </a:extLst>
          </p:cNvPr>
          <p:cNvPicPr>
            <a:picLocks noChangeAspect="1"/>
          </p:cNvPicPr>
          <p:nvPr/>
        </p:nvPicPr>
        <p:blipFill>
          <a:blip r:embed="rId4"/>
          <a:stretch>
            <a:fillRect/>
          </a:stretch>
        </p:blipFill>
        <p:spPr>
          <a:xfrm>
            <a:off x="7902834" y="1973122"/>
            <a:ext cx="3599526" cy="3079739"/>
          </a:xfrm>
          <a:prstGeom prst="rect">
            <a:avLst/>
          </a:prstGeom>
        </p:spPr>
      </p:pic>
      <p:sp>
        <p:nvSpPr>
          <p:cNvPr id="4" name="Rectangle 3">
            <a:extLst>
              <a:ext uri="{FF2B5EF4-FFF2-40B4-BE49-F238E27FC236}">
                <a16:creationId xmlns:a16="http://schemas.microsoft.com/office/drawing/2014/main" id="{EE5EDBA7-A1DB-1F71-7B6C-0AF7FE2D7B7F}"/>
              </a:ext>
            </a:extLst>
          </p:cNvPr>
          <p:cNvSpPr/>
          <p:nvPr/>
        </p:nvSpPr>
        <p:spPr>
          <a:xfrm>
            <a:off x="885977" y="1896364"/>
            <a:ext cx="7572223" cy="3139321"/>
          </a:xfrm>
          <a:prstGeom prst="rect">
            <a:avLst/>
          </a:prstGeom>
        </p:spPr>
        <p:txBody>
          <a:bodyPr wrap="square">
            <a:spAutoFit/>
          </a:bodyPr>
          <a:lstStyle/>
          <a:p>
            <a:pPr marL="342900" indent="-342900">
              <a:buFont typeface="Wingdings" panose="05000000000000000000" pitchFamily="2" charset="2"/>
              <a:buChar char="Ø"/>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proposed explanation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prediction</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about the research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that can be tested through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experimentation</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proved</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through the empirical data. </a:t>
            </a:r>
          </a:p>
          <a:p>
            <a:pPr marL="342900" indent="-342900">
              <a:buFont typeface="Wingdings" panose="05000000000000000000" pitchFamily="2" charset="2"/>
              <a:buChar char="Ø"/>
            </a:pPr>
            <a:endPar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Hypothesis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serves as a starting point for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investigations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guides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researchers in their quest to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find evidence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support</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 their proposed idea. </a:t>
            </a:r>
          </a:p>
          <a:p>
            <a:pPr marL="342900" indent="-342900">
              <a:buFont typeface="Wingdings" panose="05000000000000000000" pitchFamily="2" charset="2"/>
              <a:buChar char="Ø"/>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43145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Research Hypothesis (cont.)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5122" name="Picture 2">
            <a:extLst>
              <a:ext uri="{FF2B5EF4-FFF2-40B4-BE49-F238E27FC236}">
                <a16:creationId xmlns:a16="http://schemas.microsoft.com/office/drawing/2014/main" id="{34DA6D97-F04F-D46A-2EB2-33A6EEB176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43900" y="2355430"/>
            <a:ext cx="3158460" cy="340141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914400" y="1676400"/>
            <a:ext cx="9906000" cy="830997"/>
          </a:xfrm>
          <a:prstGeom prst="rect">
            <a:avLst/>
          </a:prstGeom>
        </p:spPr>
        <p:txBody>
          <a:bodyPr wrap="square">
            <a:spAutoFit/>
          </a:bodyPr>
          <a:lstStyle/>
          <a:p>
            <a:pPr marL="342900" indent="-342900">
              <a:buFont typeface="Wingdings" panose="05000000000000000000" pitchFamily="2" charset="2"/>
              <a:buChar char="Ø"/>
            </a:pP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By formulating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hypotheses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researchers aim to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advance knowledge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 various domains of computer science. </a:t>
            </a:r>
          </a:p>
        </p:txBody>
      </p:sp>
      <p:sp>
        <p:nvSpPr>
          <p:cNvPr id="5" name="Rectangle 4">
            <a:extLst>
              <a:ext uri="{FF2B5EF4-FFF2-40B4-BE49-F238E27FC236}">
                <a16:creationId xmlns:a16="http://schemas.microsoft.com/office/drawing/2014/main" id="{D3C9865D-AA65-E084-57A7-758104487206}"/>
              </a:ext>
            </a:extLst>
          </p:cNvPr>
          <p:cNvSpPr/>
          <p:nvPr/>
        </p:nvSpPr>
        <p:spPr>
          <a:xfrm>
            <a:off x="914400" y="2737952"/>
            <a:ext cx="8077200" cy="3108543"/>
          </a:xfrm>
          <a:prstGeom prst="rect">
            <a:avLst/>
          </a:prstGeom>
        </p:spPr>
        <p:txBody>
          <a:bodyPr wrap="square">
            <a:spAutoFit/>
          </a:bodyPr>
          <a:lstStyle/>
          <a:p>
            <a:pPr marL="342900" indent="-342900">
              <a:buFont typeface="Wingdings" panose="05000000000000000000" pitchFamily="2" charset="2"/>
              <a:buChar char="Ø"/>
            </a:pP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Hypothesis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is the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relationship</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between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two variables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the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conceptual framework</a:t>
            </a:r>
          </a:p>
          <a:p>
            <a:pPr marL="342900" indent="-342900">
              <a:buFont typeface="Wingdings" panose="05000000000000000000" pitchFamily="2" charset="2"/>
              <a:buChar char="Ø"/>
            </a:pPr>
            <a:endPar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 types of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hypotheses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 computer science research:</a:t>
            </a:r>
          </a:p>
          <a:p>
            <a:pPr marL="800100" lvl="1" indent="-342900">
              <a:buFont typeface="Wingdings" panose="05000000000000000000" pitchFamily="2" charset="2"/>
              <a:buChar char="q"/>
            </a:pPr>
            <a:r>
              <a:rPr lang="en-US" sz="2000"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Null hypotheses</a:t>
            </a:r>
          </a:p>
          <a:p>
            <a:pPr marL="800100" lvl="1" indent="-342900">
              <a:buFont typeface="Wingdings" panose="05000000000000000000" pitchFamily="2" charset="2"/>
              <a:buChar char="q"/>
            </a:pPr>
            <a:r>
              <a:rPr lang="en-US" sz="2000"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Alternative hypotheses</a:t>
            </a:r>
          </a:p>
          <a:p>
            <a:pPr marL="800100" lvl="1" indent="-342900">
              <a:buFont typeface="Wingdings" panose="05000000000000000000" pitchFamily="2" charset="2"/>
              <a:buChar char="q"/>
            </a:pPr>
            <a:r>
              <a:rPr lang="en-US" sz="2000"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Directional </a:t>
            </a:r>
          </a:p>
          <a:p>
            <a:pPr marL="800100" lvl="1" indent="-342900">
              <a:buFont typeface="Wingdings" panose="05000000000000000000" pitchFamily="2" charset="2"/>
              <a:buChar char="q"/>
            </a:pPr>
            <a:r>
              <a:rPr lang="en-US" sz="2000" dirty="0">
                <a:solidFill>
                  <a:schemeClr val="accent6">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Non-directional hypotheses.</a:t>
            </a:r>
          </a:p>
          <a:p>
            <a:pPr marL="342900" indent="-342900">
              <a:buFont typeface="Wingdings" panose="05000000000000000000" pitchFamily="2" charset="2"/>
              <a:buChar char="Ø"/>
            </a:pP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75485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Metrics in Research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82162" y="1704187"/>
            <a:ext cx="10668000" cy="4154984"/>
          </a:xfrm>
          <a:prstGeom prst="rect">
            <a:avLst/>
          </a:prstGeom>
        </p:spPr>
        <p:txBody>
          <a:bodyPr wrap="square">
            <a:spAutoFit/>
          </a:bodyPr>
          <a:lstStyle/>
          <a:p>
            <a:pPr marL="342900" indent="-342900">
              <a:buFont typeface="Wingdings" panose="05000000000000000000" pitchFamily="2" charset="2"/>
              <a:buChar char="Ø"/>
            </a:pPr>
            <a:r>
              <a:rPr lang="en-US" sz="24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Metrics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in computer science research are used to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performance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efficiency</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effectiveness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algorithms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systems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methodologies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pPr marL="342900" indent="-342900">
              <a:buFont typeface="Wingdings" panose="05000000000000000000" pitchFamily="2" charset="2"/>
              <a:buChar char="Ø"/>
            </a:pPr>
            <a:endPar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Metrics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help researchers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compare different approaches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make informed decisions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about their work. </a:t>
            </a:r>
          </a:p>
          <a:p>
            <a:pPr marL="342900" indent="-342900">
              <a:buFont typeface="Wingdings" panose="05000000000000000000" pitchFamily="2" charset="2"/>
              <a:buChar char="Ø"/>
            </a:pP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They can include </a:t>
            </a:r>
            <a:r>
              <a:rPr lang="en-US" sz="24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measures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such as </a:t>
            </a:r>
            <a:r>
              <a:rPr lang="en-US" sz="24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runtime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memory usage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accuracy</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precision</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recall</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score</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Metrics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play a crucial role in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benchmarking</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en-US" sz="24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establishing standards </a:t>
            </a:r>
            <a:r>
              <a:rPr lang="en-US" sz="24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within the field. </a:t>
            </a:r>
            <a:endParaRPr lang="en-US" sz="22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968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Scales of variable measurement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7170" name="Picture 2">
            <a:extLst>
              <a:ext uri="{FF2B5EF4-FFF2-40B4-BE49-F238E27FC236}">
                <a16:creationId xmlns:a16="http://schemas.microsoft.com/office/drawing/2014/main" id="{9727E3FF-30FF-D985-E839-8241205DFB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9400" y="1866900"/>
            <a:ext cx="4530830" cy="3124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82162" y="1704188"/>
            <a:ext cx="5747238" cy="3477875"/>
          </a:xfrm>
          <a:prstGeom prst="rect">
            <a:avLst/>
          </a:prstGeom>
        </p:spPr>
        <p:txBody>
          <a:bodyPr wrap="square">
            <a:spAutoFit/>
          </a:bodyPr>
          <a:lstStyle/>
          <a:p>
            <a:pPr marL="342900" indent="-342900" algn="just">
              <a:buFont typeface="Wingdings" panose="05000000000000000000" pitchFamily="2" charset="2"/>
              <a:buChar char="Ø"/>
            </a:pPr>
            <a:r>
              <a:rPr lang="en-US" sz="20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Nominal scales</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categorize</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data into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distinct</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groups</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categories</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without any inherent order. </a:t>
            </a:r>
          </a:p>
          <a:p>
            <a:pPr marL="342900" indent="-342900" algn="just">
              <a:buFont typeface="Wingdings" panose="05000000000000000000" pitchFamily="2" charset="2"/>
              <a:buChar char="Ø"/>
            </a:pPr>
            <a:r>
              <a:rPr lang="en-US" sz="2000" b="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Ordinal scales</a:t>
            </a:r>
            <a:r>
              <a:rPr lang="en-US" sz="20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b="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ranking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or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ordering</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data based on some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criteria</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Ø"/>
            </a:pPr>
            <a:r>
              <a:rPr lang="en-US" sz="20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Interval scales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measurement with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equal intervals </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between values but </a:t>
            </a:r>
            <a:r>
              <a:rPr lang="en-US" sz="20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do not </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have a </a:t>
            </a:r>
            <a:r>
              <a:rPr lang="en-US" sz="20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true zero point</a:t>
            </a:r>
            <a:r>
              <a:rPr lang="en-US" sz="20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MY" sz="2000" b="0" i="0" dirty="0">
                <a:solidFill>
                  <a:srgbClr val="374151"/>
                </a:solidFill>
                <a:effectLst/>
                <a:latin typeface="Söhne"/>
              </a:rPr>
              <a:t> </a:t>
            </a:r>
            <a:r>
              <a:rPr lang="en-MY"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Common examples of interval scales include temperature measured in degrees Celsius or Fahrenheit. The zero point in these scales (e.g., 0°C or 0°F) does not mean the complete absence of temperature; it's just a reference point.</a:t>
            </a: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8902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5657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38400" y="569893"/>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Scales of variable measurement (cont.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pic>
        <p:nvPicPr>
          <p:cNvPr id="7170" name="Picture 2">
            <a:extLst>
              <a:ext uri="{FF2B5EF4-FFF2-40B4-BE49-F238E27FC236}">
                <a16:creationId xmlns:a16="http://schemas.microsoft.com/office/drawing/2014/main" id="{9727E3FF-30FF-D985-E839-8241205DFB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9400" y="1866900"/>
            <a:ext cx="4530830" cy="3124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5EDBA7-A1DB-1F71-7B6C-0AF7FE2D7B7F}"/>
              </a:ext>
            </a:extLst>
          </p:cNvPr>
          <p:cNvSpPr/>
          <p:nvPr/>
        </p:nvSpPr>
        <p:spPr>
          <a:xfrm>
            <a:off x="882162" y="1704188"/>
            <a:ext cx="5747238" cy="1815882"/>
          </a:xfrm>
          <a:prstGeom prst="rect">
            <a:avLst/>
          </a:prstGeom>
        </p:spPr>
        <p:txBody>
          <a:bodyPr wrap="square">
            <a:spAutoFit/>
          </a:bodyPr>
          <a:lstStyle/>
          <a:p>
            <a:pPr marL="342900" indent="-342900" algn="just">
              <a:buFont typeface="Wingdings" panose="05000000000000000000" pitchFamily="2" charset="2"/>
              <a:buChar char="Ø"/>
            </a:pPr>
            <a:r>
              <a:rPr lang="en-US" sz="1600" i="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Ratio</a:t>
            </a:r>
            <a:r>
              <a:rPr lang="en-US" sz="1600" i="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scales </a:t>
            </a:r>
            <a:r>
              <a:rPr lang="en-US" sz="16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a:t>
            </a:r>
            <a:r>
              <a:rPr lang="en-US" sz="16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 measurement with </a:t>
            </a:r>
            <a:r>
              <a:rPr lang="en-US" sz="1600"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equal intervals </a:t>
            </a:r>
            <a:r>
              <a:rPr lang="en-US" sz="1600" b="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between values and a true zero point, allowing for precise mathematical operations. </a:t>
            </a:r>
            <a:r>
              <a:rPr lang="en-MY"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Common examples of ratio scales include measurements like height, weight, age, and income. For example, when measuring weight, a value of 0 kilograms (or pounds) represents the complete absence of weight, as it's not possible to have a negative weight.</a:t>
            </a:r>
            <a:endPar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C3A0699-00F6-1798-F547-825FDDDB5268}"/>
              </a:ext>
            </a:extLst>
          </p:cNvPr>
          <p:cNvSpPr txBox="1"/>
          <p:nvPr/>
        </p:nvSpPr>
        <p:spPr>
          <a:xfrm>
            <a:off x="1256124" y="3931132"/>
            <a:ext cx="4611275" cy="1508105"/>
          </a:xfrm>
          <a:prstGeom prst="rect">
            <a:avLst/>
          </a:prstGeom>
          <a:noFill/>
        </p:spPr>
        <p:txBody>
          <a:bodyPr wrap="square" rtlCol="0">
            <a:spAutoFit/>
          </a:bodyPr>
          <a:lstStyle/>
          <a:p>
            <a:pPr marL="342900" indent="-342900">
              <a:buFont typeface="Wingdings" panose="05000000000000000000" pitchFamily="2" charset="2"/>
              <a:buChar char="Ø"/>
            </a:pPr>
            <a:endParaRPr lang="en-US" sz="1000"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MY" i="1" dirty="0">
                <a:solidFill>
                  <a:srgbClr val="0B06D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true zero point </a:t>
            </a:r>
            <a:r>
              <a:rPr lang="en-MY"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is a critical feature in measurement scales, as it defines the point where the measured attribute is completely absent</a:t>
            </a: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endParaRPr lang="en-US" sz="1000" dirty="0"/>
          </a:p>
        </p:txBody>
      </p:sp>
    </p:spTree>
    <p:extLst>
      <p:ext uri="{BB962C8B-B14F-4D97-AF65-F5344CB8AC3E}">
        <p14:creationId xmlns:p14="http://schemas.microsoft.com/office/powerpoint/2010/main" val="57877686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dirty="0">
              <a:solidFill>
                <a:prstClr val="white"/>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1779" y="462139"/>
            <a:ext cx="7555524" cy="584775"/>
          </a:xfrm>
          <a:prstGeom prst="rect">
            <a:avLst/>
          </a:prstGeom>
          <a:noFill/>
        </p:spPr>
        <p:txBody>
          <a:bodyPr wrap="square" rtlCol="0">
            <a:spAutoFit/>
          </a:bodyPr>
          <a:lstStyle/>
          <a:p>
            <a:pPr algn="ctr" eaLnBrk="1" fontAlgn="auto" hangingPunct="1">
              <a:spcBef>
                <a:spcPts val="0"/>
              </a:spcBef>
              <a:spcAft>
                <a:spcPts val="0"/>
              </a:spcAft>
            </a:pPr>
            <a:r>
              <a:rPr lang="en-US" sz="3200" b="1" dirty="0">
                <a:solidFill>
                  <a:prstClr val="white"/>
                </a:solidFill>
                <a:latin typeface="Agency FB" panose="020B0503020202020204" pitchFamily="34" charset="0"/>
              </a:rPr>
              <a:t>References</a:t>
            </a:r>
            <a:endParaRPr lang="ar-YE" sz="3200" b="1" dirty="0">
              <a:solidFill>
                <a:prstClr val="white"/>
              </a:solidFill>
              <a:latin typeface="Agency FB" panose="020B0503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eaLnBrk="1" fontAlgn="auto" hangingPunct="1">
              <a:spcBef>
                <a:spcPts val="0"/>
              </a:spcBef>
              <a:spcAft>
                <a:spcPts val="0"/>
              </a:spcAft>
            </a:pPr>
            <a:r>
              <a:rPr lang="en-US" sz="2000" dirty="0">
                <a:solidFill>
                  <a:prstClr val="white"/>
                </a:solidFill>
                <a:latin typeface="Calibri" panose="020F0502020204030204"/>
              </a:rPr>
              <a:t>www.midocean.ae</a:t>
            </a:r>
          </a:p>
        </p:txBody>
      </p:sp>
      <p:sp>
        <p:nvSpPr>
          <p:cNvPr id="22" name="Rectangle 21">
            <a:extLst>
              <a:ext uri="{FF2B5EF4-FFF2-40B4-BE49-F238E27FC236}">
                <a16:creationId xmlns:a16="http://schemas.microsoft.com/office/drawing/2014/main" id="{BD069A96-5848-FF57-BDAE-6DBEC0AA0DA9}"/>
              </a:ext>
            </a:extLst>
          </p:cNvPr>
          <p:cNvSpPr/>
          <p:nvPr/>
        </p:nvSpPr>
        <p:spPr>
          <a:xfrm>
            <a:off x="2807467" y="1082349"/>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eaLnBrk="1" fontAlgn="auto" hangingPunct="1">
              <a:spcBef>
                <a:spcPts val="0"/>
              </a:spcBef>
              <a:spcAft>
                <a:spcPts val="0"/>
              </a:spcAft>
            </a:pP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82577" y="671516"/>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6">
            <a:extLst>
              <a:ext uri="{FF2B5EF4-FFF2-40B4-BE49-F238E27FC236}">
                <a16:creationId xmlns:a16="http://schemas.microsoft.com/office/drawing/2014/main" id="{E3D8A627-E05C-38A5-BAB1-A125C136E9ED}"/>
              </a:ext>
            </a:extLst>
          </p:cNvPr>
          <p:cNvSpPr txBox="1">
            <a:spLocks noChangeArrowheads="1"/>
          </p:cNvSpPr>
          <p:nvPr/>
        </p:nvSpPr>
        <p:spPr bwMode="auto">
          <a:xfrm>
            <a:off x="838200" y="1600200"/>
            <a:ext cx="105918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latin typeface="Times New Roman" panose="02020603050405020304" pitchFamily="18" charset="0"/>
            </a:endParaRPr>
          </a:p>
          <a:p>
            <a:pPr marL="1262063" lvl="1" indent="-342900">
              <a:buFont typeface="Wingdings" panose="05000000000000000000" pitchFamily="2" charset="2"/>
              <a:buChar char="§"/>
              <a:defRPr/>
            </a:pPr>
            <a:endParaRPr lang="en-US" sz="2000" dirty="0"/>
          </a:p>
        </p:txBody>
      </p:sp>
      <p:sp>
        <p:nvSpPr>
          <p:cNvPr id="6" name="TextBox 5">
            <a:extLst>
              <a:ext uri="{FF2B5EF4-FFF2-40B4-BE49-F238E27FC236}">
                <a16:creationId xmlns:a16="http://schemas.microsoft.com/office/drawing/2014/main" id="{2FBEBDC4-CEE6-F3AE-3F79-102E5867110B}"/>
              </a:ext>
            </a:extLst>
          </p:cNvPr>
          <p:cNvSpPr txBox="1"/>
          <p:nvPr/>
        </p:nvSpPr>
        <p:spPr>
          <a:xfrm>
            <a:off x="838200" y="1796610"/>
            <a:ext cx="10439400" cy="4401205"/>
          </a:xfrm>
          <a:prstGeom prst="rect">
            <a:avLst/>
          </a:prstGeom>
          <a:noFill/>
        </p:spPr>
        <p:txBody>
          <a:bodyPr wrap="square">
            <a:spAutoFit/>
          </a:bodyPr>
          <a:lstStyle/>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LAZAR, Jonathan; FENG, </a:t>
            </a:r>
            <a:r>
              <a:rPr lang="en-US" altLang="en-US" sz="2000" dirty="0" err="1">
                <a:ln w="0"/>
                <a:effectLst>
                  <a:outerShdw blurRad="38100" dist="19050" dir="2700000" algn="tl" rotWithShape="0">
                    <a:schemeClr val="dk1">
                      <a:alpha val="40000"/>
                    </a:schemeClr>
                  </a:outerShdw>
                </a:effectLst>
                <a:latin typeface="Times New Roman" panose="02020603050405020304" pitchFamily="18" charset="0"/>
              </a:rPr>
              <a:t>Jinjuan</a:t>
            </a: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 Heidi; HOCHHEISER, Harry. Research methods in human-computer interaction. Morgan Kaufmann, 2017.‏</a:t>
            </a:r>
          </a:p>
          <a:p>
            <a:pPr marL="342900"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RICHEY, Rita C.; KLEIN, James D. Design and development research: Methods, strategies, and issues. Routledge, 2014.‏</a:t>
            </a:r>
          </a:p>
          <a:p>
            <a:pPr marL="342900"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GODDARD, Wayne; MELVILLE, Stuart. Research methodology: An introduction. Juta and Company Ltd, 2004.‏</a:t>
            </a:r>
          </a:p>
          <a:p>
            <a:pPr marL="342900"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r>
              <a:rPr lang="en-US" altLang="en-US" sz="2000" dirty="0">
                <a:ln w="0"/>
                <a:effectLst>
                  <a:outerShdw blurRad="38100" dist="19050" dir="2700000" algn="tl" rotWithShape="0">
                    <a:schemeClr val="dk1">
                      <a:alpha val="40000"/>
                    </a:schemeClr>
                  </a:outerShdw>
                </a:effectLst>
                <a:latin typeface="Times New Roman" panose="02020603050405020304" pitchFamily="18" charset="0"/>
              </a:rPr>
              <a:t>Choy, L. T. (2014). The strengths and weaknesses of research methodology: Comparison and complimentary between qualitative and quantitative approaches. IOSR Journal of Humanities and Social Science, 19 (4), 99-104. https://doi.org/10.9790/0837-194399104</a:t>
            </a:r>
          </a:p>
          <a:p>
            <a:pPr lvl="1" eaLnBrk="1" hangingPunct="1">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a:p>
            <a:pPr marL="342900" indent="-342900" eaLnBrk="1" hangingPunct="1">
              <a:buFont typeface="Wingdings" panose="05000000000000000000" pitchFamily="2" charset="2"/>
              <a:buChar char="q"/>
              <a:defRPr/>
            </a:pPr>
            <a:endParaRPr lang="en-US" altLang="en-US" sz="2000" dirty="0">
              <a:ln w="0"/>
              <a:effectLst>
                <a:outerShdw blurRad="38100" dist="19050" dir="2700000" algn="tl" rotWithShape="0">
                  <a:schemeClr val="dk1">
                    <a:alpha val="40000"/>
                  </a:schemeClr>
                </a:outerShdw>
              </a:effectLst>
              <a:latin typeface="Times New Roman" panose="02020603050405020304" pitchFamily="18" charset="0"/>
            </a:endParaRPr>
          </a:p>
        </p:txBody>
      </p:sp>
    </p:spTree>
    <p:extLst>
      <p:ext uri="{BB962C8B-B14F-4D97-AF65-F5344CB8AC3E}">
        <p14:creationId xmlns:p14="http://schemas.microsoft.com/office/powerpoint/2010/main" val="32166485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4"/>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pPr eaLnBrk="1" fontAlgn="auto" hangingPunct="1">
              <a:spcBef>
                <a:spcPts val="0"/>
              </a:spcBef>
              <a:spcAft>
                <a:spcPts val="0"/>
              </a:spcAft>
            </a:pPr>
            <a:r>
              <a:rPr lang="en-US" sz="4000" b="1" dirty="0">
                <a:solidFill>
                  <a:prstClr val="white"/>
                </a:solidFill>
                <a:latin typeface="Times New Roman" panose="02020603050405020304" pitchFamily="18" charset="0"/>
                <a:cs typeface="Times New Roman" panose="02020603050405020304" pitchFamily="18" charset="0"/>
              </a:rPr>
              <a:t>Thank You</a:t>
            </a:r>
          </a:p>
        </p:txBody>
      </p:sp>
      <p:pic>
        <p:nvPicPr>
          <p:cNvPr id="3076" name="Picture 4" descr="Guide To Getting Involved In Undergraduate research Through Cold-emailing -  Cindy Lao">
            <a:extLst>
              <a:ext uri="{FF2B5EF4-FFF2-40B4-BE49-F238E27FC236}">
                <a16:creationId xmlns:a16="http://schemas.microsoft.com/office/drawing/2014/main" id="{00B01708-944A-8EE8-93DE-E79BD3F23E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95600" y="1317199"/>
            <a:ext cx="7110413" cy="4671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86619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18323</TotalTime>
  <Words>3076</Words>
  <Application>Microsoft Office PowerPoint</Application>
  <PresentationFormat>Widescreen</PresentationFormat>
  <Paragraphs>376</Paragraphs>
  <Slides>40</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BatangChe</vt:lpstr>
      <vt:lpstr>Agency FB</vt:lpstr>
      <vt:lpstr>Arial</vt:lpstr>
      <vt:lpstr>Calibri</vt:lpstr>
      <vt:lpstr>Calibri Light</vt:lpstr>
      <vt:lpstr>Söhne</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kadhum</dc:creator>
  <cp:lastModifiedBy>Mohammed F.R. Anbar</cp:lastModifiedBy>
  <cp:revision>453</cp:revision>
  <dcterms:created xsi:type="dcterms:W3CDTF">2012-10-04T04:34:07Z</dcterms:created>
  <dcterms:modified xsi:type="dcterms:W3CDTF">2023-10-27T13:14:10Z</dcterms:modified>
</cp:coreProperties>
</file>