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notesSlides/notesSlide2.xml" ContentType="application/vnd.openxmlformats-officedocument.presentationml.notesSl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notesSlides/notesSlide3.xml" ContentType="application/vnd.openxmlformats-officedocument.presentationml.notesSl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notesSlides/notesSlide4.xml" ContentType="application/vnd.openxmlformats-officedocument.presentationml.notesSl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608" r:id="rId6"/>
    <p:sldId id="609" r:id="rId7"/>
    <p:sldId id="531" r:id="rId8"/>
    <p:sldId id="502" r:id="rId9"/>
    <p:sldId id="576" r:id="rId10"/>
    <p:sldId id="520" r:id="rId11"/>
    <p:sldId id="567" r:id="rId12"/>
    <p:sldId id="613" r:id="rId13"/>
    <p:sldId id="614" r:id="rId14"/>
    <p:sldId id="615" r:id="rId15"/>
    <p:sldId id="642" r:id="rId16"/>
    <p:sldId id="616" r:id="rId17"/>
    <p:sldId id="617" r:id="rId18"/>
    <p:sldId id="619" r:id="rId19"/>
    <p:sldId id="620" r:id="rId20"/>
    <p:sldId id="621" r:id="rId21"/>
    <p:sldId id="636" r:id="rId22"/>
    <p:sldId id="503" r:id="rId23"/>
    <p:sldId id="623" r:id="rId24"/>
    <p:sldId id="624" r:id="rId25"/>
    <p:sldId id="625" r:id="rId26"/>
    <p:sldId id="626" r:id="rId27"/>
    <p:sldId id="627" r:id="rId28"/>
    <p:sldId id="638" r:id="rId29"/>
    <p:sldId id="629" r:id="rId30"/>
    <p:sldId id="504" r:id="rId31"/>
    <p:sldId id="630" r:id="rId32"/>
    <p:sldId id="639" r:id="rId33"/>
    <p:sldId id="631" r:id="rId34"/>
    <p:sldId id="632" r:id="rId35"/>
    <p:sldId id="633" r:id="rId36"/>
    <p:sldId id="533" r:id="rId37"/>
    <p:sldId id="635" r:id="rId38"/>
    <p:sldId id="607" r:id="rId39"/>
    <p:sldId id="606" r:id="rId40"/>
    <p:sldId id="513" r:id="rId41"/>
    <p:sldId id="598" r:id="rId42"/>
    <p:sldId id="610" r:id="rId43"/>
    <p:sldId id="61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8"/>
            <p14:sldId id="609"/>
            <p14:sldId id="531"/>
            <p14:sldId id="502"/>
            <p14:sldId id="576"/>
            <p14:sldId id="520"/>
            <p14:sldId id="567"/>
            <p14:sldId id="613"/>
            <p14:sldId id="614"/>
            <p14:sldId id="615"/>
            <p14:sldId id="642"/>
            <p14:sldId id="616"/>
            <p14:sldId id="617"/>
            <p14:sldId id="619"/>
            <p14:sldId id="620"/>
            <p14:sldId id="621"/>
            <p14:sldId id="636"/>
            <p14:sldId id="503"/>
            <p14:sldId id="623"/>
            <p14:sldId id="624"/>
            <p14:sldId id="625"/>
            <p14:sldId id="626"/>
            <p14:sldId id="627"/>
            <p14:sldId id="638"/>
            <p14:sldId id="629"/>
            <p14:sldId id="504"/>
            <p14:sldId id="630"/>
            <p14:sldId id="639"/>
            <p14:sldId id="631"/>
            <p14:sldId id="632"/>
            <p14:sldId id="633"/>
            <p14:sldId id="533"/>
            <p14:sldId id="635"/>
            <p14:sldId id="607"/>
            <p14:sldId id="606"/>
            <p14:sldId id="513"/>
            <p14:sldId id="598"/>
            <p14:sldId id="610"/>
            <p14:sldId id="6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4660"/>
  </p:normalViewPr>
  <p:slideViewPr>
    <p:cSldViewPr snapToGrid="0">
      <p:cViewPr varScale="1">
        <p:scale>
          <a:sx n="102" d="100"/>
          <a:sy n="102" d="100"/>
        </p:scale>
        <p:origin x="184" y="76"/>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105729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68068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25511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4.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hemeOverride" Target="../theme/themeOverride5.xml"/><Relationship Id="rId6" Type="http://schemas.openxmlformats.org/officeDocument/2006/relationships/image" Target="../media/image11.png"/><Relationship Id="rId5" Type="http://schemas.openxmlformats.org/officeDocument/2006/relationships/hyperlink" Target="https://www.youtube.com/" TargetMode="External"/><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6.xml"/><Relationship Id="rId5" Type="http://schemas.openxmlformats.org/officeDocument/2006/relationships/image" Target="../media/image12.png"/><Relationship Id="rId4" Type="http://schemas.openxmlformats.org/officeDocument/2006/relationships/hyperlink" Target="https://www.bbc.com/arabic"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8.xml"/><Relationship Id="rId5" Type="http://schemas.openxmlformats.org/officeDocument/2006/relationships/hyperlink" Target="https://kauj.researchcommons.org/cgi/viewcontent.cgi?article=1025&amp;context=jeps" TargetMode="Externa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hemeOverride" Target="../theme/themeOverride9.xml"/><Relationship Id="rId5" Type="http://schemas.openxmlformats.org/officeDocument/2006/relationships/image" Target="../media/image15.png"/><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0.xml"/><Relationship Id="rId5" Type="http://schemas.openxmlformats.org/officeDocument/2006/relationships/image" Target="../media/image16.png"/><Relationship Id="rId4" Type="http://schemas.openxmlformats.org/officeDocument/2006/relationships/hyperlink" Target="https://www.ajnet.m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1.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5.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6.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7.xml"/><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8.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9.xml"/><Relationship Id="rId5" Type="http://schemas.openxmlformats.org/officeDocument/2006/relationships/image" Target="../media/image25.png"/><Relationship Id="rId4" Type="http://schemas.openxmlformats.org/officeDocument/2006/relationships/image" Target="../media/image2.JPG"/></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0.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1.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2.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3.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4.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5.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6.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7.xml"/><Relationship Id="rId5" Type="http://schemas.openxmlformats.org/officeDocument/2006/relationships/image" Target="../media/image31.png"/><Relationship Id="rId4" Type="http://schemas.openxmlformats.org/officeDocument/2006/relationships/hyperlink" Target="https://shahid.mbc.net/"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8.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9.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8" Type="http://schemas.openxmlformats.org/officeDocument/2006/relationships/hyperlink" Target="https://doi.org/10.1007/978-3-030-69415-9_140" TargetMode="External"/><Relationship Id="rId3" Type="http://schemas.openxmlformats.org/officeDocument/2006/relationships/image" Target="../media/image2.JPG"/><Relationship Id="rId7" Type="http://schemas.openxmlformats.org/officeDocument/2006/relationships/hyperlink" Target="https://doi.org/10.4324/9780203067994" TargetMode="External"/><Relationship Id="rId2" Type="http://schemas.openxmlformats.org/officeDocument/2006/relationships/slideLayout" Target="../slideLayouts/slideLayout14.xml"/><Relationship Id="rId1" Type="http://schemas.openxmlformats.org/officeDocument/2006/relationships/themeOverride" Target="../theme/themeOverride30.xml"/><Relationship Id="rId6" Type="http://schemas.openxmlformats.org/officeDocument/2006/relationships/hyperlink" Target="https://doi.org/10.21742/jhsti.2021.1.3.02" TargetMode="External"/><Relationship Id="rId5" Type="http://schemas.openxmlformats.org/officeDocument/2006/relationships/hyperlink" Target="https://doi.org/10.17645/MAC.V4I3.547" TargetMode="External"/><Relationship Id="rId10" Type="http://schemas.openxmlformats.org/officeDocument/2006/relationships/hyperlink" Target="https://doi.org/10.19145/e-gifder.1060711" TargetMode="External"/><Relationship Id="rId4" Type="http://schemas.openxmlformats.org/officeDocument/2006/relationships/hyperlink" Target="https://doi.org/10.1215/9780822393658" TargetMode="External"/><Relationship Id="rId9" Type="http://schemas.openxmlformats.org/officeDocument/2006/relationships/hyperlink" Target="https://doi.org/10.1080/1177083X.2021.1960571"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doi.org/10.4324/9780429491115-30" TargetMode="External"/><Relationship Id="rId3" Type="http://schemas.openxmlformats.org/officeDocument/2006/relationships/image" Target="../media/image2.JPG"/><Relationship Id="rId7" Type="http://schemas.openxmlformats.org/officeDocument/2006/relationships/hyperlink" Target="https://doi.org/10.5782/.kjhss.2023.79.91" TargetMode="External"/><Relationship Id="rId2" Type="http://schemas.openxmlformats.org/officeDocument/2006/relationships/slideLayout" Target="../slideLayouts/slideLayout14.xml"/><Relationship Id="rId1" Type="http://schemas.openxmlformats.org/officeDocument/2006/relationships/themeOverride" Target="../theme/themeOverride31.xml"/><Relationship Id="rId6" Type="http://schemas.openxmlformats.org/officeDocument/2006/relationships/hyperlink" Target="https://doi.org/10.1109/ACCESS.2025.3526876" TargetMode="External"/><Relationship Id="rId5" Type="http://schemas.openxmlformats.org/officeDocument/2006/relationships/hyperlink" Target="https://doi.org/10.37313/2413-9645-2023-25-88-87-93" TargetMode="External"/><Relationship Id="rId10" Type="http://schemas.openxmlformats.org/officeDocument/2006/relationships/hyperlink" Target="https://doi.org/10.1109/ICIPCA61593.2024.10709133" TargetMode="External"/><Relationship Id="rId4" Type="http://schemas.openxmlformats.org/officeDocument/2006/relationships/hyperlink" Target="https://doi.org/10.1002/asi.23992" TargetMode="External"/><Relationship Id="rId9" Type="http://schemas.openxmlformats.org/officeDocument/2006/relationships/hyperlink" Target="https://doi.org/10.25170/INTERACT.V9I2.2235"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doi.org/10.2991/aebmr.k.220404.026" TargetMode="External"/><Relationship Id="rId3" Type="http://schemas.openxmlformats.org/officeDocument/2006/relationships/image" Target="../media/image2.JPG"/><Relationship Id="rId7" Type="http://schemas.openxmlformats.org/officeDocument/2006/relationships/hyperlink" Target="https://doi.org/10.1353/tech.2012.0146" TargetMode="External"/><Relationship Id="rId2" Type="http://schemas.openxmlformats.org/officeDocument/2006/relationships/slideLayout" Target="../slideLayouts/slideLayout14.xml"/><Relationship Id="rId1" Type="http://schemas.openxmlformats.org/officeDocument/2006/relationships/themeOverride" Target="../theme/themeOverride32.xml"/><Relationship Id="rId6" Type="http://schemas.openxmlformats.org/officeDocument/2006/relationships/hyperlink" Target="https://doi.org/10.20901/ms.13.26.2" TargetMode="External"/><Relationship Id="rId5" Type="http://schemas.openxmlformats.org/officeDocument/2006/relationships/hyperlink" Target="https://doi.org/10.1016/j.infoecopol.2023.101058" TargetMode="External"/><Relationship Id="rId4" Type="http://schemas.openxmlformats.org/officeDocument/2006/relationships/hyperlink" Target="http://166.62.7.99/conferences/LNEMSS/IEESASM%202019/19IEESASM157.pdf" TargetMode="External"/><Relationship Id="rId9" Type="http://schemas.openxmlformats.org/officeDocument/2006/relationships/hyperlink" Target="https://kauj.researchcommons.org/cgi/viewcontent.cgi?article=1025&amp;context=jeps"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644532"/>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599134"/>
            <a:ext cx="3840264" cy="642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ال</a:t>
            </a:r>
            <a:r>
              <a:rPr lang="ar-SA" sz="2400" b="1" dirty="0"/>
              <a:t>إنتاج التلفزيوني في العصر الرقمي</a:t>
            </a:r>
            <a:endParaRPr lang="en-US" sz="3200" b="1" dirty="0">
              <a:solidFill>
                <a:schemeClr val="bg1"/>
              </a:solidFill>
              <a:latin typeface="Alexandria" charset="0"/>
              <a:cs typeface="Alexandria" charset="0"/>
            </a:endParaRPr>
          </a:p>
        </p:txBody>
      </p:sp>
      <p:sp>
        <p:nvSpPr>
          <p:cNvPr id="46" name="TextBox 45"/>
          <p:cNvSpPr txBox="1"/>
          <p:nvPr/>
        </p:nvSpPr>
        <p:spPr>
          <a:xfrm>
            <a:off x="1130483" y="4809880"/>
            <a:ext cx="1260281"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DGM 414</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20755" y="283474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065299"/>
            <a:ext cx="3344184"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26A1DCCA-4AEC-1F54-7B63-495B89275D14}"/>
              </a:ext>
            </a:extLst>
          </p:cNvPr>
          <p:cNvSpPr txBox="1"/>
          <p:nvPr/>
        </p:nvSpPr>
        <p:spPr>
          <a:xfrm>
            <a:off x="-207387" y="6275657"/>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ُلا</a:t>
            </a:r>
            <a:r>
              <a:rPr lang="ar-SA" dirty="0">
                <a:solidFill>
                  <a:srgbClr val="2E3957"/>
                </a:solidFill>
                <a:latin typeface="Alexandria"/>
                <a:cs typeface="+mj-cs"/>
              </a:rPr>
              <a:t>ب الإعلام</a:t>
            </a:r>
            <a:r>
              <a:rPr lang="ar-EG" dirty="0">
                <a:solidFill>
                  <a:srgbClr val="2E3957"/>
                </a:solidFill>
                <a:latin typeface="Alexandria"/>
                <a:cs typeface="+mj-cs"/>
              </a:rPr>
              <a:t> الرقمي</a:t>
            </a:r>
          </a:p>
        </p:txBody>
      </p:sp>
      <p:sp>
        <p:nvSpPr>
          <p:cNvPr id="7" name="TextBox 6">
            <a:extLst>
              <a:ext uri="{FF2B5EF4-FFF2-40B4-BE49-F238E27FC236}">
                <a16:creationId xmlns:a16="http://schemas.microsoft.com/office/drawing/2014/main" id="{DD25FC66-187D-BB6D-B6DA-4255C1341C17}"/>
              </a:ext>
            </a:extLst>
          </p:cNvPr>
          <p:cNvSpPr txBox="1"/>
          <p:nvPr/>
        </p:nvSpPr>
        <p:spPr>
          <a:xfrm>
            <a:off x="1046111" y="5210772"/>
            <a:ext cx="1292341"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mj-cs"/>
              </a:rPr>
              <a:t>المُحاضرة الأولى</a:t>
            </a:r>
            <a:endParaRPr lang="en-US" sz="1600" dirty="0">
              <a:effectLst>
                <a:outerShdw blurRad="38100" dist="38100" dir="2700000" algn="tl">
                  <a:srgbClr val="000000">
                    <a:alpha val="43137"/>
                  </a:srgbClr>
                </a:outerShdw>
              </a:effectLst>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10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3"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nvGraphicFramePr>
            <p:xfrm>
              <a:off x="1082832" y="767314"/>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767314"/>
                <a:ext cx="3662538" cy="4504295"/>
              </a:xfrm>
              <a:prstGeom prst="rect">
                <a:avLst/>
              </a:prstGeom>
            </p:spPr>
          </p:pic>
        </mc:Fallback>
      </mc:AlternateContent>
      <p:sp>
        <p:nvSpPr>
          <p:cNvPr id="6" name="TextBox 5">
            <a:extLst>
              <a:ext uri="{FF2B5EF4-FFF2-40B4-BE49-F238E27FC236}">
                <a16:creationId xmlns:a16="http://schemas.microsoft.com/office/drawing/2014/main" id="{61AF4FA1-9BB4-2A2C-28F8-B7B9F8364A39}"/>
              </a:ext>
            </a:extLst>
          </p:cNvPr>
          <p:cNvSpPr txBox="1"/>
          <p:nvPr/>
        </p:nvSpPr>
        <p:spPr>
          <a:xfrm>
            <a:off x="3668917" y="3028424"/>
            <a:ext cx="7135255" cy="2154436"/>
          </a:xfrm>
          <a:prstGeom prst="rect">
            <a:avLst/>
          </a:prstGeom>
          <a:noFill/>
        </p:spPr>
        <p:txBody>
          <a:bodyPr wrap="square" rtlCol="0">
            <a:spAutoFit/>
          </a:bodyPr>
          <a:lstStyle/>
          <a:p>
            <a:pPr algn="just" rtl="1"/>
            <a:r>
              <a:rPr lang="ar-EG" sz="2000" b="1" dirty="0">
                <a:solidFill>
                  <a:srgbClr val="2E3957"/>
                </a:solidFill>
                <a:latin typeface="Alexandria"/>
              </a:rPr>
              <a:t>مُقدمة عن الإنتاج التلفزيوني</a:t>
            </a:r>
            <a:r>
              <a:rPr lang="en-US" sz="2000" b="1" dirty="0">
                <a:solidFill>
                  <a:srgbClr val="2E3957"/>
                </a:solidFill>
                <a:latin typeface="Alexandria"/>
              </a:rPr>
              <a:t>:</a:t>
            </a:r>
            <a:endParaRPr lang="ar-EG" sz="2000" b="1" dirty="0">
              <a:solidFill>
                <a:srgbClr val="2E3957"/>
              </a:solidFill>
              <a:latin typeface="Alexandria"/>
            </a:endParaRPr>
          </a:p>
          <a:p>
            <a:pPr algn="just" rtl="1"/>
            <a:endParaRPr lang="ar-EG" sz="1100" b="1" dirty="0">
              <a:solidFill>
                <a:srgbClr val="2E3957"/>
              </a:solidFill>
              <a:latin typeface="Alexandria"/>
              <a:cs typeface="+mj-cs"/>
            </a:endParaRPr>
          </a:p>
          <a:p>
            <a:pPr marL="342900" indent="-342900" algn="just" rtl="1">
              <a:buFont typeface="Arial" panose="020B0604020202020204" pitchFamily="34" charset="0"/>
              <a:buChar char="•"/>
            </a:pPr>
            <a:r>
              <a:rPr lang="ar-EG" sz="2000" b="1" dirty="0">
                <a:solidFill>
                  <a:srgbClr val="2E3957"/>
                </a:solidFill>
                <a:latin typeface="Alexandria"/>
                <a:cs typeface="+mj-cs"/>
              </a:rPr>
              <a:t>من التلفزيون التقليدي إلى الرقمي</a:t>
            </a:r>
            <a:r>
              <a:rPr lang="en-US" sz="2000" b="1" dirty="0">
                <a:solidFill>
                  <a:srgbClr val="2E3957"/>
                </a:solidFill>
                <a:latin typeface="Alexandria"/>
                <a:cs typeface="+mj-cs"/>
              </a:rPr>
              <a:t>.</a:t>
            </a:r>
            <a:endParaRPr lang="ar-EG" sz="2000" b="1" dirty="0">
              <a:solidFill>
                <a:srgbClr val="2E3957"/>
              </a:solidFill>
              <a:latin typeface="Alexandria"/>
              <a:cs typeface="+mj-cs"/>
            </a:endParaRPr>
          </a:p>
          <a:p>
            <a:pPr marL="342900" indent="-342900" algn="just" rtl="1">
              <a:buFont typeface="Arial" panose="020B0604020202020204" pitchFamily="34" charset="0"/>
              <a:buChar char="•"/>
            </a:pPr>
            <a:r>
              <a:rPr lang="ar-EG" sz="2000" b="1" dirty="0">
                <a:solidFill>
                  <a:srgbClr val="2E3957"/>
                </a:solidFill>
                <a:latin typeface="Alexandria"/>
                <a:cs typeface="+mj-cs"/>
              </a:rPr>
              <a:t> خصائص الإنتاج التلفزيوني في البيئة الرقمية.</a:t>
            </a:r>
            <a:endParaRPr lang="en-US" sz="2000" b="1" dirty="0">
              <a:solidFill>
                <a:srgbClr val="2E3957"/>
              </a:solidFill>
              <a:latin typeface="Alexandria"/>
              <a:cs typeface="+mj-cs"/>
            </a:endParaRPr>
          </a:p>
          <a:p>
            <a:pPr marL="342900" indent="-342900" algn="just" rtl="1">
              <a:buFont typeface="Arial" panose="020B0604020202020204" pitchFamily="34" charset="0"/>
              <a:buChar char="•"/>
            </a:pPr>
            <a:r>
              <a:rPr lang="ar-EG" sz="2000" b="1" dirty="0">
                <a:solidFill>
                  <a:srgbClr val="2E3957"/>
                </a:solidFill>
                <a:latin typeface="Alexandria"/>
                <a:cs typeface="+mj-cs"/>
              </a:rPr>
              <a:t>تطبيقات معاصرة في الإنتاج التلفزيوني الرقمي.</a:t>
            </a:r>
          </a:p>
          <a:p>
            <a:pPr marL="342900" indent="-342900" algn="just" rtl="1">
              <a:buFont typeface="Arial" panose="020B0604020202020204" pitchFamily="34" charset="0"/>
              <a:buChar char="•"/>
            </a:pPr>
            <a:endParaRPr lang="ar-EG" sz="2000" b="1" dirty="0">
              <a:solidFill>
                <a:srgbClr val="2E3957"/>
              </a:solidFill>
              <a:latin typeface="Alexandria"/>
              <a:cs typeface="+mj-cs"/>
            </a:endParaRPr>
          </a:p>
          <a:p>
            <a:pPr algn="just" rtl="1"/>
            <a:r>
              <a:rPr lang="ar-EG" sz="2000" b="1" dirty="0">
                <a:solidFill>
                  <a:srgbClr val="2E3957"/>
                </a:solidFill>
                <a:latin typeface="Alexandria"/>
              </a:rPr>
              <a:t>خُلاصة.</a:t>
            </a:r>
            <a:endParaRPr lang="en-US" sz="2000" b="1" dirty="0">
              <a:solidFill>
                <a:srgbClr val="2E3957"/>
              </a:solidFill>
              <a:latin typeface="Alexandria"/>
            </a:endParaRP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345602" y="2264789"/>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ال</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إنتاج التلفزيوني في العصر الرقمي</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6A13174F-874F-0E95-952B-1BB24926B5BE}"/>
              </a:ext>
            </a:extLst>
          </p:cNvPr>
          <p:cNvSpPr txBox="1"/>
          <p:nvPr/>
        </p:nvSpPr>
        <p:spPr>
          <a:xfrm>
            <a:off x="6683099" y="3264640"/>
            <a:ext cx="4015135" cy="1569660"/>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ما هو الإعلام الرقمي؟</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تأثيره على الصناعة التلفزيونية.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التحولات في أنماط المُشاهدة.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8" name="Picture 7" descr="A cartoon character sitting at a desk with a computer and microphones&#10;&#10;AI-generated content may be incorrect.">
            <a:extLst>
              <a:ext uri="{FF2B5EF4-FFF2-40B4-BE49-F238E27FC236}">
                <a16:creationId xmlns:a16="http://schemas.microsoft.com/office/drawing/2014/main" id="{D2E59821-0FC9-52E3-0CE5-58F276B8D1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7520" y="2362567"/>
            <a:ext cx="3354863" cy="335486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2037351" y="5012318"/>
            <a:ext cx="3062057" cy="584775"/>
          </a:xfrm>
          <a:prstGeom prst="rect">
            <a:avLst/>
          </a:prstGeom>
          <a:noFill/>
        </p:spPr>
        <p:txBody>
          <a:bodyPr wrap="none" rtlCol="0">
            <a:spAutoFit/>
          </a:bodyPr>
          <a:lstStyle/>
          <a:p>
            <a:pPr algn="just"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mj-cs"/>
              </a:rPr>
              <a:t>ما هو الإعلام الرقمي؟</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5DD65DE-ABDB-7EF0-DCDB-FDAC79113E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439D08-127F-B166-95BD-281E1263F8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978F8E8-9EA7-6570-E48B-EA1EAE4430C1}"/>
              </a:ext>
            </a:extLst>
          </p:cNvPr>
          <p:cNvSpPr txBox="1"/>
          <p:nvPr/>
        </p:nvSpPr>
        <p:spPr>
          <a:xfrm>
            <a:off x="7035997" y="2143474"/>
            <a:ext cx="4167795"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200" dirty="0"/>
              <a:t>🔍 </a:t>
            </a:r>
            <a:r>
              <a:rPr lang="ar-EG" sz="3200" dirty="0">
                <a:solidFill>
                  <a:schemeClr val="accent5">
                    <a:lumMod val="75000"/>
                  </a:schemeClr>
                </a:solidFill>
                <a:latin typeface="Alexandria" charset="0"/>
              </a:rPr>
              <a:t>ما هو الإعلام الرقمي؟</a:t>
            </a:r>
            <a:endParaRPr lang="en-US" sz="3200" dirty="0"/>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ما هو الإعلام الرقمي؟</a:t>
            </a:r>
          </a:p>
        </p:txBody>
      </p:sp>
      <p:sp>
        <p:nvSpPr>
          <p:cNvPr id="10" name="TextBox 9">
            <a:extLst>
              <a:ext uri="{FF2B5EF4-FFF2-40B4-BE49-F238E27FC236}">
                <a16:creationId xmlns:a16="http://schemas.microsoft.com/office/drawing/2014/main" id="{B5C7FE28-85F3-C0A2-7403-AED1C980057F}"/>
              </a:ext>
            </a:extLst>
          </p:cNvPr>
          <p:cNvSpPr txBox="1"/>
          <p:nvPr/>
        </p:nvSpPr>
        <p:spPr>
          <a:xfrm>
            <a:off x="5317298" y="3333121"/>
            <a:ext cx="5956483" cy="1569660"/>
          </a:xfrm>
          <a:prstGeom prst="rect">
            <a:avLst/>
          </a:prstGeom>
          <a:noFill/>
        </p:spPr>
        <p:txBody>
          <a:bodyPr wrap="square">
            <a:spAutoFit/>
          </a:bodyPr>
          <a:lstStyle/>
          <a:p>
            <a:pPr marL="342900" indent="-342900" algn="just" rtl="1">
              <a:buFont typeface="Arial" panose="020B0604020202020204" pitchFamily="34" charset="0"/>
              <a:buChar char="•"/>
            </a:pPr>
            <a:r>
              <a:rPr lang="ar-SA" sz="2400" dirty="0"/>
              <a:t>الإعلام الرقمي يُعتبر من أبرز التحولات التي شهدها مجال الاتصال والإعلام في العصر الحديث، إذ أصبح يمثل البنية الأساسية التي يقوم عليها إنتاج وتوزيع الم</a:t>
            </a:r>
            <a:r>
              <a:rPr lang="ar-EG" sz="2400" dirty="0"/>
              <a:t>ُ</a:t>
            </a:r>
            <a:r>
              <a:rPr lang="ar-SA" sz="2400" dirty="0" err="1"/>
              <a:t>حتوى</a:t>
            </a:r>
            <a:r>
              <a:rPr lang="ar-SA" sz="2400" dirty="0"/>
              <a:t> الإعلامي عبر الوسائط الرقمية.</a:t>
            </a:r>
            <a:endParaRPr lang="ar-EG" sz="2400" dirty="0"/>
          </a:p>
        </p:txBody>
      </p:sp>
      <p:pic>
        <p:nvPicPr>
          <p:cNvPr id="6" name="Picture 5" descr="A computer and mobile devices&#10;&#10;AI-generated content may be incorrect.">
            <a:extLst>
              <a:ext uri="{FF2B5EF4-FFF2-40B4-BE49-F238E27FC236}">
                <a16:creationId xmlns:a16="http://schemas.microsoft.com/office/drawing/2014/main" id="{465F2384-3CDE-C76C-EC45-9CB2253E62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8824" y="2255519"/>
            <a:ext cx="3396521" cy="339652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919824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grpSp>
        <p:nvGrpSpPr>
          <p:cNvPr id="22" name="Group 21">
            <a:extLst>
              <a:ext uri="{FF2B5EF4-FFF2-40B4-BE49-F238E27FC236}">
                <a16:creationId xmlns:a16="http://schemas.microsoft.com/office/drawing/2014/main" id="{EC73C6D8-B5C4-C6D3-9CE1-84460E563B50}"/>
              </a:ext>
            </a:extLst>
          </p:cNvPr>
          <p:cNvGrpSpPr/>
          <p:nvPr/>
        </p:nvGrpSpPr>
        <p:grpSpPr>
          <a:xfrm>
            <a:off x="1137763" y="2247610"/>
            <a:ext cx="11754577" cy="3631018"/>
            <a:chOff x="4785530" y="1836572"/>
            <a:chExt cx="6787266" cy="3586327"/>
          </a:xfrm>
        </p:grpSpPr>
        <p:grpSp>
          <p:nvGrpSpPr>
            <p:cNvPr id="4" name="Group 3">
              <a:extLst>
                <a:ext uri="{FF2B5EF4-FFF2-40B4-BE49-F238E27FC236}">
                  <a16:creationId xmlns:a16="http://schemas.microsoft.com/office/drawing/2014/main" id="{0D2385D7-6937-2C9F-3775-E8B189533865}"/>
                </a:ext>
              </a:extLst>
            </p:cNvPr>
            <p:cNvGrpSpPr/>
            <p:nvPr/>
          </p:nvGrpSpPr>
          <p:grpSpPr>
            <a:xfrm>
              <a:off x="4785530" y="1836572"/>
              <a:ext cx="6787266" cy="3586327"/>
              <a:chOff x="2431783" y="2611931"/>
              <a:chExt cx="6078974" cy="2909952"/>
            </a:xfrm>
            <a:scene3d>
              <a:camera prst="orthographicFront">
                <a:rot lat="0" lon="0" rev="10799999"/>
              </a:camera>
              <a:lightRig rig="balanced" dir="t">
                <a:rot lat="0" lon="0" rev="8700000"/>
              </a:lightRig>
            </a:scene3d>
          </p:grpSpPr>
          <p:sp>
            <p:nvSpPr>
              <p:cNvPr id="7" name="Freeform: Shape 6">
                <a:extLst>
                  <a:ext uri="{FF2B5EF4-FFF2-40B4-BE49-F238E27FC236}">
                    <a16:creationId xmlns:a16="http://schemas.microsoft.com/office/drawing/2014/main" id="{60FB9D4B-4726-AACB-B618-87F6AD1766C2}"/>
                  </a:ext>
                </a:extLst>
              </p:cNvPr>
              <p:cNvSpPr/>
              <p:nvPr/>
            </p:nvSpPr>
            <p:spPr>
              <a:xfrm>
                <a:off x="2431783" y="353297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lvl="0" algn="ctr" defTabSz="1600200">
                  <a:lnSpc>
                    <a:spcPct val="90000"/>
                  </a:lnSpc>
                  <a:spcBef>
                    <a:spcPct val="0"/>
                  </a:spcBef>
                  <a:spcAft>
                    <a:spcPct val="35000"/>
                  </a:spcAft>
                </a:pPr>
                <a:r>
                  <a:rPr lang="ar-EG" sz="3000" b="1" dirty="0"/>
                  <a:t>و</a:t>
                </a:r>
                <a:r>
                  <a:rPr lang="ar-SA" sz="3000" b="1" dirty="0"/>
                  <a:t>لفهم الإعلام الرقمي، علينا أن ننظر إليه من زاويتين</a:t>
                </a:r>
                <a:r>
                  <a:rPr lang="ar-EG" sz="3000" b="1" dirty="0"/>
                  <a:t>:</a:t>
                </a:r>
                <a:endParaRPr lang="en-US" sz="3000" b="1" dirty="0"/>
              </a:p>
            </p:txBody>
          </p:sp>
          <p:sp>
            <p:nvSpPr>
              <p:cNvPr id="8" name="Freeform: Shape 7">
                <a:extLst>
                  <a:ext uri="{FF2B5EF4-FFF2-40B4-BE49-F238E27FC236}">
                    <a16:creationId xmlns:a16="http://schemas.microsoft.com/office/drawing/2014/main" id="{B536F9C8-F86D-4ADA-82BC-F15396130B2E}"/>
                  </a:ext>
                </a:extLst>
              </p:cNvPr>
              <p:cNvSpPr/>
              <p:nvPr/>
            </p:nvSpPr>
            <p:spPr>
              <a:xfrm rot="18770822">
                <a:off x="4366557" y="358865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69"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9" name="Freeform: Shape 8">
                <a:extLst>
                  <a:ext uri="{FF2B5EF4-FFF2-40B4-BE49-F238E27FC236}">
                    <a16:creationId xmlns:a16="http://schemas.microsoft.com/office/drawing/2014/main" id="{74507AC1-27CA-7F9A-059D-23FADB472AE8}"/>
                  </a:ext>
                </a:extLst>
              </p:cNvPr>
              <p:cNvSpPr/>
              <p:nvPr/>
            </p:nvSpPr>
            <p:spPr>
              <a:xfrm>
                <a:off x="5421827" y="261193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lvl="0" algn="ctr" defTabSz="1555750">
                  <a:lnSpc>
                    <a:spcPct val="90000"/>
                  </a:lnSpc>
                  <a:spcBef>
                    <a:spcPct val="0"/>
                  </a:spcBef>
                  <a:spcAft>
                    <a:spcPct val="35000"/>
                  </a:spcAft>
                </a:pPr>
                <a:r>
                  <a:rPr lang="ar-SA" sz="3200" b="1" dirty="0"/>
                  <a:t>الخصائص التي تميّزه عن الإعلام التقليدي</a:t>
                </a:r>
                <a:endParaRPr lang="en-US" sz="3200" b="1" dirty="0"/>
              </a:p>
            </p:txBody>
          </p:sp>
          <p:sp>
            <p:nvSpPr>
              <p:cNvPr id="10" name="Freeform: Shape 9">
                <a:extLst>
                  <a:ext uri="{FF2B5EF4-FFF2-40B4-BE49-F238E27FC236}">
                    <a16:creationId xmlns:a16="http://schemas.microsoft.com/office/drawing/2014/main" id="{0CDAD013-9191-8178-6E17-F54390A9FC9A}"/>
                  </a:ext>
                </a:extLst>
              </p:cNvPr>
              <p:cNvSpPr/>
              <p:nvPr/>
            </p:nvSpPr>
            <p:spPr>
              <a:xfrm rot="19457599">
                <a:off x="7458686" y="2821117"/>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3" tIns="-8565" rIns="512434" bIns="-8566"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2" name="Freeform: Shape 11">
                <a:extLst>
                  <a:ext uri="{FF2B5EF4-FFF2-40B4-BE49-F238E27FC236}">
                    <a16:creationId xmlns:a16="http://schemas.microsoft.com/office/drawing/2014/main" id="{DF6BD6FD-EA3F-F588-5141-975FF70EB49E}"/>
                  </a:ext>
                </a:extLst>
              </p:cNvPr>
              <p:cNvSpPr/>
              <p:nvPr/>
            </p:nvSpPr>
            <p:spPr>
              <a:xfrm rot="2142401">
                <a:off x="7458686" y="3435144"/>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4" tIns="-8566" rIns="512433" bIns="-8565"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4" name="Freeform: Shape 13">
                <a:extLst>
                  <a:ext uri="{FF2B5EF4-FFF2-40B4-BE49-F238E27FC236}">
                    <a16:creationId xmlns:a16="http://schemas.microsoft.com/office/drawing/2014/main" id="{E3646605-62DB-2369-1E1A-98D7F6E6DAB6}"/>
                  </a:ext>
                </a:extLst>
              </p:cNvPr>
              <p:cNvSpPr/>
              <p:nvPr/>
            </p:nvSpPr>
            <p:spPr>
              <a:xfrm rot="2829178">
                <a:off x="4366557" y="450969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7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5" name="Freeform: Shape 14">
                <a:extLst>
                  <a:ext uri="{FF2B5EF4-FFF2-40B4-BE49-F238E27FC236}">
                    <a16:creationId xmlns:a16="http://schemas.microsoft.com/office/drawing/2014/main" id="{B1BE3081-62AA-EB2F-22DD-9562936F58BE}"/>
                  </a:ext>
                </a:extLst>
              </p:cNvPr>
              <p:cNvSpPr/>
              <p:nvPr/>
            </p:nvSpPr>
            <p:spPr>
              <a:xfrm>
                <a:off x="5421827" y="445401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lvl="0" algn="ctr" defTabSz="1555750">
                  <a:lnSpc>
                    <a:spcPct val="90000"/>
                  </a:lnSpc>
                  <a:spcBef>
                    <a:spcPct val="0"/>
                  </a:spcBef>
                  <a:spcAft>
                    <a:spcPct val="35000"/>
                  </a:spcAft>
                </a:pPr>
                <a:r>
                  <a:rPr lang="ar-SA" sz="3200" b="1" dirty="0"/>
                  <a:t>التعريف الأساسي</a:t>
                </a:r>
                <a:endParaRPr lang="en-US" sz="3200" b="1" dirty="0"/>
              </a:p>
            </p:txBody>
          </p:sp>
          <p:sp>
            <p:nvSpPr>
              <p:cNvPr id="18" name="Freeform: Shape 17">
                <a:extLst>
                  <a:ext uri="{FF2B5EF4-FFF2-40B4-BE49-F238E27FC236}">
                    <a16:creationId xmlns:a16="http://schemas.microsoft.com/office/drawing/2014/main" id="{9B2C9795-67F0-D6D2-E09F-5BFDA323F271}"/>
                  </a:ext>
                </a:extLst>
              </p:cNvPr>
              <p:cNvSpPr/>
              <p:nvPr/>
            </p:nvSpPr>
            <p:spPr>
              <a:xfrm>
                <a:off x="7557572" y="4970211"/>
                <a:ext cx="854298" cy="35473"/>
              </a:xfrm>
              <a:custGeom>
                <a:avLst/>
                <a:gdLst>
                  <a:gd name="connsiteX0" fmla="*/ 0 w 854298"/>
                  <a:gd name="connsiteY0" fmla="*/ 17736 h 35473"/>
                  <a:gd name="connsiteX1" fmla="*/ 854298 w 854298"/>
                  <a:gd name="connsiteY1" fmla="*/ 17736 h 35473"/>
                </a:gdLst>
                <a:ahLst/>
                <a:cxnLst>
                  <a:cxn ang="0">
                    <a:pos x="connsiteX0" y="connsiteY0"/>
                  </a:cxn>
                  <a:cxn ang="0">
                    <a:pos x="connsiteX1" y="connsiteY1"/>
                  </a:cxn>
                </a:cxnLst>
                <a:rect l="l" t="t" r="r" b="b"/>
                <a:pathLst>
                  <a:path w="854298" h="35473">
                    <a:moveTo>
                      <a:pt x="0" y="17736"/>
                    </a:moveTo>
                    <a:lnTo>
                      <a:pt x="854298"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8492" tIns="-3621" rIns="418492" bIns="-362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grpSp>
        <p:sp>
          <p:nvSpPr>
            <p:cNvPr id="2" name="Arrow: Left 1">
              <a:extLst>
                <a:ext uri="{FF2B5EF4-FFF2-40B4-BE49-F238E27FC236}">
                  <a16:creationId xmlns:a16="http://schemas.microsoft.com/office/drawing/2014/main" id="{AF4A88D5-6EFF-ACC0-E141-91BEFF0CDD4B}"/>
                </a:ext>
              </a:extLst>
            </p:cNvPr>
            <p:cNvSpPr/>
            <p:nvPr/>
          </p:nvSpPr>
          <p:spPr>
            <a:xfrm rot="2330076">
              <a:off x="7243126" y="2660650"/>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Left 2">
              <a:extLst>
                <a:ext uri="{FF2B5EF4-FFF2-40B4-BE49-F238E27FC236}">
                  <a16:creationId xmlns:a16="http://schemas.microsoft.com/office/drawing/2014/main" id="{386BCFF9-0E0E-7598-C691-8ECCDA4346D7}"/>
                </a:ext>
              </a:extLst>
            </p:cNvPr>
            <p:cNvSpPr/>
            <p:nvPr/>
          </p:nvSpPr>
          <p:spPr>
            <a:xfrm rot="19326460">
              <a:off x="7244775" y="3903119"/>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00BAD9DA-05A9-C36B-7473-FD52C89221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ما هو الإعلام الرقمي؟</a:t>
            </a:r>
          </a:p>
        </p:txBody>
      </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039606-4105-639C-2519-8A2E811C726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118FCA-AC4A-4137-919F-B175D623AC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97CF2E2-72B4-E24D-3570-89D80556307E}"/>
              </a:ext>
            </a:extLst>
          </p:cNvPr>
          <p:cNvSpPr txBox="1"/>
          <p:nvPr/>
        </p:nvSpPr>
        <p:spPr>
          <a:xfrm>
            <a:off x="4431622" y="2613749"/>
            <a:ext cx="6953007" cy="3477875"/>
          </a:xfrm>
          <a:prstGeom prst="rect">
            <a:avLst/>
          </a:prstGeom>
          <a:noFill/>
        </p:spPr>
        <p:txBody>
          <a:bodyPr wrap="square">
            <a:spAutoFit/>
          </a:bodyPr>
          <a:lstStyle/>
          <a:p>
            <a:pPr marL="342900" indent="-342900" algn="just" rtl="1">
              <a:buFont typeface="Arial" panose="020B0604020202020204" pitchFamily="34" charset="0"/>
              <a:buChar char="•"/>
            </a:pPr>
            <a:r>
              <a:rPr lang="ar-SA" sz="2000" dirty="0">
                <a:effectLst>
                  <a:outerShdw blurRad="38100" dist="38100" dir="2700000" algn="tl">
                    <a:srgbClr val="000000">
                      <a:alpha val="43137"/>
                    </a:srgbClr>
                  </a:outerShdw>
                </a:effectLst>
              </a:rPr>
              <a:t>الإعلام الرقمي هو نظام أو وسيلة تُستخدم لنقل وتخزين المعلومات بالاعتماد على التكنولوجيا الرقمية، ويشمل النصوص، </a:t>
            </a:r>
            <a:r>
              <a:rPr lang="ar-EG" sz="2000" dirty="0">
                <a:effectLst>
                  <a:outerShdw blurRad="38100" dist="38100" dir="2700000" algn="tl">
                    <a:srgbClr val="000000">
                      <a:alpha val="43137"/>
                    </a:srgbClr>
                  </a:outerShdw>
                </a:effectLst>
              </a:rPr>
              <a:t>و</a:t>
            </a:r>
            <a:r>
              <a:rPr lang="ar-SA" sz="2000" dirty="0">
                <a:effectLst>
                  <a:outerShdw blurRad="38100" dist="38100" dir="2700000" algn="tl">
                    <a:srgbClr val="000000">
                      <a:alpha val="43137"/>
                    </a:srgbClr>
                  </a:outerShdw>
                </a:effectLst>
              </a:rPr>
              <a:t>الصور، </a:t>
            </a:r>
            <a:r>
              <a:rPr lang="ar-EG" sz="2000" dirty="0">
                <a:effectLst>
                  <a:outerShdw blurRad="38100" dist="38100" dir="2700000" algn="tl">
                    <a:srgbClr val="000000">
                      <a:alpha val="43137"/>
                    </a:srgbClr>
                  </a:outerShdw>
                </a:effectLst>
              </a:rPr>
              <a:t>و</a:t>
            </a:r>
            <a:r>
              <a:rPr lang="ar-SA" sz="2000" dirty="0">
                <a:effectLst>
                  <a:outerShdw blurRad="38100" dist="38100" dir="2700000" algn="tl">
                    <a:srgbClr val="000000">
                      <a:alpha val="43137"/>
                    </a:srgbClr>
                  </a:outerShdw>
                </a:effectLst>
              </a:rPr>
              <a:t>الصوت، والفيديو</a:t>
            </a:r>
            <a:r>
              <a:rPr lang="ar-EG" sz="2000" dirty="0">
                <a:effectLst>
                  <a:outerShdw blurRad="38100" dist="38100" dir="2700000" algn="tl">
                    <a:srgbClr val="000000">
                      <a:alpha val="43137"/>
                    </a:srgbClr>
                  </a:outerShdw>
                </a:effectLst>
              </a:rPr>
              <a:t>، وكافة العناصر</a:t>
            </a:r>
            <a:r>
              <a:rPr lang="ar-SA" sz="2000" dirty="0">
                <a:effectLst>
                  <a:outerShdw blurRad="38100" dist="38100" dir="2700000" algn="tl">
                    <a:srgbClr val="000000">
                      <a:alpha val="43137"/>
                    </a:srgbClr>
                  </a:outerShdw>
                </a:effectLst>
              </a:rPr>
              <a:t> التي يتم تبادلها عبر الإنترنت أو الأجهزة الرقمية</a:t>
            </a:r>
            <a:r>
              <a:rPr lang="ar-EG" sz="2000" dirty="0"/>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SA" sz="2000" dirty="0">
                <a:effectLst>
                  <a:outerShdw blurRad="38100" dist="38100" dir="2700000" algn="tl">
                    <a:srgbClr val="000000">
                      <a:alpha val="43137"/>
                    </a:srgbClr>
                  </a:outerShdw>
                </a:effectLst>
              </a:rPr>
              <a:t>يُعرَّف أيضًا بأنه مجموعة من الأدوات والوسائط الثقافية والتقنية التي تُنتَج أو تُنسخ أو تُوزع باستخدام التكنولوجيا الرقمية</a:t>
            </a:r>
            <a:r>
              <a:rPr lang="ar-SA" sz="2000" dirty="0"/>
              <a:t>، حيث تتحول المعلومات إلى بيانات رقمية (ثنائية) تُخزَّن وتُنقل عبر الشبكات الرقمية</a:t>
            </a:r>
            <a:r>
              <a:rPr lang="ar-EG" sz="2000" dirty="0"/>
              <a:t>.</a:t>
            </a:r>
          </a:p>
          <a:p>
            <a:pPr algn="just" rtl="1">
              <a:buNone/>
            </a:pPr>
            <a:endParaRPr lang="ar-EG" sz="2000" dirty="0"/>
          </a:p>
          <a:p>
            <a:pPr marL="342900" indent="-342900" algn="just" rtl="1">
              <a:buFont typeface="Wingdings" panose="05000000000000000000" pitchFamily="2" charset="2"/>
              <a:buChar char="ü"/>
            </a:pPr>
            <a:r>
              <a:rPr lang="ar-SA" sz="2000" u="sng" dirty="0">
                <a:solidFill>
                  <a:schemeClr val="accent1"/>
                </a:solidFill>
              </a:rPr>
              <a:t>ومن أبرز أمثلته:</a:t>
            </a:r>
            <a:r>
              <a:rPr lang="ar-SA" sz="2000" dirty="0">
                <a:solidFill>
                  <a:schemeClr val="accent1"/>
                </a:solidFill>
              </a:rPr>
              <a:t> </a:t>
            </a:r>
            <a:r>
              <a:rPr lang="ar-SA" sz="2000" dirty="0"/>
              <a:t>المواقع الإلكترونية، </a:t>
            </a:r>
            <a:r>
              <a:rPr lang="ar-EG" sz="2000" dirty="0"/>
              <a:t>و</a:t>
            </a:r>
            <a:r>
              <a:rPr lang="ar-SA" sz="2000" dirty="0"/>
              <a:t>وسائل التواصل الاجتماعي، </a:t>
            </a:r>
            <a:r>
              <a:rPr lang="ar-EG" sz="2000" dirty="0"/>
              <a:t>و</a:t>
            </a:r>
            <a:r>
              <a:rPr lang="ar-SA" sz="2000" dirty="0"/>
              <a:t>التطبيقات الرقمية، </a:t>
            </a:r>
            <a:r>
              <a:rPr lang="ar-EG" sz="2000" dirty="0"/>
              <a:t>و</a:t>
            </a:r>
            <a:r>
              <a:rPr lang="ar-SA" sz="2000" dirty="0"/>
              <a:t>الفيديوهات، </a:t>
            </a:r>
            <a:r>
              <a:rPr lang="ar-EG" sz="2000" dirty="0"/>
              <a:t>و</a:t>
            </a:r>
            <a:r>
              <a:rPr lang="ar-SA" sz="2000" dirty="0"/>
              <a:t>الرسائل النصية، وغيرها من الوسائط المعتمدة على الحوسبة والشبكات</a:t>
            </a:r>
            <a:r>
              <a:rPr lang="en-US" sz="2000" dirty="0"/>
              <a:t> </a:t>
            </a:r>
            <a:r>
              <a:rPr lang="ar-EG" sz="2000" dirty="0"/>
              <a:t>.</a:t>
            </a:r>
            <a:endParaRPr lang="ar-EG" sz="2000" dirty="0">
              <a:cs typeface="+mj-cs"/>
            </a:endParaRPr>
          </a:p>
        </p:txBody>
      </p:sp>
      <p:sp>
        <p:nvSpPr>
          <p:cNvPr id="2" name="TextBox 1">
            <a:extLst>
              <a:ext uri="{FF2B5EF4-FFF2-40B4-BE49-F238E27FC236}">
                <a16:creationId xmlns:a16="http://schemas.microsoft.com/office/drawing/2014/main" id="{9DE6BA82-4FE5-5456-2E95-A16EF398A4D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71BE98C3-EE7C-A385-18A4-472CF5D68098}"/>
              </a:ext>
            </a:extLst>
          </p:cNvPr>
          <p:cNvSpPr txBox="1"/>
          <p:nvPr/>
        </p:nvSpPr>
        <p:spPr>
          <a:xfrm>
            <a:off x="5995951" y="1836352"/>
            <a:ext cx="520784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(أ)</a:t>
            </a:r>
            <a:r>
              <a:rPr lang="en-US" sz="3000" dirty="0"/>
              <a:t> </a:t>
            </a:r>
            <a:r>
              <a:rPr lang="ar-SA" sz="3000" dirty="0"/>
              <a:t>التعريف الأساسي للإعلام الرقمي</a:t>
            </a:r>
            <a:r>
              <a:rPr lang="ar-EG" sz="3000" dirty="0"/>
              <a:t>:</a:t>
            </a:r>
            <a:endParaRPr lang="en-US" sz="3000" dirty="0"/>
          </a:p>
        </p:txBody>
      </p:sp>
      <p:pic>
        <p:nvPicPr>
          <p:cNvPr id="6" name="Picture 5" descr="Cartoon characters sitting at a desk&#10;&#10;AI-generated content may be incorrect.">
            <a:extLst>
              <a:ext uri="{FF2B5EF4-FFF2-40B4-BE49-F238E27FC236}">
                <a16:creationId xmlns:a16="http://schemas.microsoft.com/office/drawing/2014/main" id="{C557B114-A074-ADA3-0B7A-9FCCF34BB7D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613749"/>
            <a:ext cx="3029141" cy="302914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4864421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312719A1-076C-FCD9-13AD-178080C8EF7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3C4B4DD-BFC3-748D-0F9F-BE6E3ED0745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85F373E-B694-F67E-4AF6-5519E167350B}"/>
              </a:ext>
            </a:extLst>
          </p:cNvPr>
          <p:cNvSpPr txBox="1"/>
          <p:nvPr/>
        </p:nvSpPr>
        <p:spPr>
          <a:xfrm>
            <a:off x="5175250" y="2802937"/>
            <a:ext cx="6260179" cy="3231654"/>
          </a:xfrm>
          <a:prstGeom prst="rect">
            <a:avLst/>
          </a:prstGeom>
          <a:noFill/>
        </p:spPr>
        <p:txBody>
          <a:bodyPr wrap="square">
            <a:spAutoFit/>
          </a:bodyPr>
          <a:lstStyle/>
          <a:p>
            <a:pPr marL="457200" indent="-457200" algn="just" rtl="1">
              <a:buFont typeface="+mj-lt"/>
              <a:buAutoNum type="arabicPeriod"/>
            </a:pPr>
            <a:r>
              <a:rPr lang="ar-EG" sz="2400" b="1" dirty="0">
                <a:effectLst>
                  <a:outerShdw blurRad="38100" dist="38100" dir="2700000" algn="tl">
                    <a:srgbClr val="000000">
                      <a:alpha val="43137"/>
                    </a:srgbClr>
                  </a:outerShdw>
                </a:effectLst>
              </a:rPr>
              <a:t>التفاعلية</a:t>
            </a:r>
            <a:r>
              <a:rPr lang="en-US" sz="2400" b="1" dirty="0">
                <a:effectLst>
                  <a:outerShdw blurRad="38100" dist="38100" dir="2700000" algn="tl">
                    <a:srgbClr val="000000">
                      <a:alpha val="43137"/>
                    </a:srgbClr>
                  </a:outerShdw>
                </a:effectLst>
              </a:rPr>
              <a:t>:</a:t>
            </a:r>
          </a:p>
          <a:p>
            <a:pPr marL="342900" indent="-342900" algn="just" rtl="1">
              <a:buFont typeface="Arial" panose="020B0604020202020204" pitchFamily="34" charset="0"/>
              <a:buChar char="•"/>
            </a:pPr>
            <a:r>
              <a:rPr lang="ar-EG" sz="2000" dirty="0"/>
              <a:t>أحد أهم خصائص الإعلام الرقمي أنه يتيح تواصلًا ثنائي الاتجاه بين المُرسِل والمُتلقي. </a:t>
            </a:r>
          </a:p>
          <a:p>
            <a:pPr marL="342900" indent="-342900" algn="just" rtl="1">
              <a:buFont typeface="Arial" panose="020B0604020202020204" pitchFamily="34" charset="0"/>
              <a:buChar char="•"/>
            </a:pPr>
            <a:r>
              <a:rPr lang="ar-EG" sz="2000" dirty="0"/>
              <a:t>فالمُستخدِم لم يعد مجرد مُستقبِل سلبي للرسالة، بل أصبح قادرًا على التفاعل والمُشاركة وصناعة المُحتوى.</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على منصة </a:t>
            </a:r>
            <a:r>
              <a:rPr lang="ar-EG" sz="2000" b="1" dirty="0"/>
              <a:t>يوتيوب</a:t>
            </a:r>
            <a:r>
              <a:rPr lang="ar-EG" sz="2000" dirty="0"/>
              <a:t>، يُمكن للمُِشاهد أن يضيف تعليقًا أو يُشارك الفيديو أو حتى يصنع مقطعًا جديدًا بالاعتماد على مُحتوى سابق، فيما يُعرف بالـ ريمكس، أي إعادة استخدام المُحتوى وإضافة لمسة جديدة إليه، كما يحدث على </a:t>
            </a:r>
            <a:r>
              <a:rPr lang="ar-EG" sz="2000" b="1" dirty="0"/>
              <a:t>تيك توك</a:t>
            </a:r>
            <a:r>
              <a:rPr lang="ar-EG" sz="2000" dirty="0"/>
              <a:t>.</a:t>
            </a:r>
          </a:p>
        </p:txBody>
      </p:sp>
      <p:sp>
        <p:nvSpPr>
          <p:cNvPr id="2" name="TextBox 1">
            <a:extLst>
              <a:ext uri="{FF2B5EF4-FFF2-40B4-BE49-F238E27FC236}">
                <a16:creationId xmlns:a16="http://schemas.microsoft.com/office/drawing/2014/main" id="{3B546163-6858-F83D-161C-25776D40204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5AE39619-8436-98F3-1D7E-FFF796E6E245}"/>
              </a:ext>
            </a:extLst>
          </p:cNvPr>
          <p:cNvSpPr txBox="1"/>
          <p:nvPr/>
        </p:nvSpPr>
        <p:spPr>
          <a:xfrm>
            <a:off x="5514321" y="1715702"/>
            <a:ext cx="568947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(ب)</a:t>
            </a:r>
            <a:r>
              <a:rPr lang="en-US" sz="3000" dirty="0"/>
              <a:t> </a:t>
            </a:r>
            <a:r>
              <a:rPr lang="ar-SA" sz="3000" dirty="0"/>
              <a:t>الخصائص </a:t>
            </a:r>
            <a:r>
              <a:rPr lang="ar-EG" sz="3000" dirty="0"/>
              <a:t>التي تميز</a:t>
            </a:r>
            <a:r>
              <a:rPr lang="ar-SA" sz="3000" dirty="0"/>
              <a:t> </a:t>
            </a:r>
            <a:r>
              <a:rPr lang="ar-EG" sz="3000" dirty="0"/>
              <a:t>ا</a:t>
            </a:r>
            <a:r>
              <a:rPr lang="ar-SA" sz="3000" dirty="0"/>
              <a:t>لإعلام الرقمي</a:t>
            </a:r>
            <a:r>
              <a:rPr lang="ar-EG" sz="3000" dirty="0"/>
              <a:t>:</a:t>
            </a:r>
            <a:endParaRPr lang="en-US" sz="3000" dirty="0"/>
          </a:p>
        </p:txBody>
      </p:sp>
      <p:sp>
        <p:nvSpPr>
          <p:cNvPr id="8" name="TextBox 7">
            <a:extLst>
              <a:ext uri="{FF2B5EF4-FFF2-40B4-BE49-F238E27FC236}">
                <a16:creationId xmlns:a16="http://schemas.microsoft.com/office/drawing/2014/main" id="{0F7E9EE2-FDD4-DD32-2004-D18BD0FBD8AB}"/>
              </a:ext>
            </a:extLst>
          </p:cNvPr>
          <p:cNvSpPr txBox="1"/>
          <p:nvPr/>
        </p:nvSpPr>
        <p:spPr>
          <a:xfrm>
            <a:off x="4250786" y="2323337"/>
            <a:ext cx="6953007" cy="400110"/>
          </a:xfrm>
          <a:prstGeom prst="rect">
            <a:avLst/>
          </a:prstGeom>
          <a:noFill/>
        </p:spPr>
        <p:txBody>
          <a:bodyPr wrap="square">
            <a:spAutoFit/>
          </a:bodyPr>
          <a:lstStyle/>
          <a:p>
            <a:pPr algn="just" rtl="1"/>
            <a:r>
              <a:rPr lang="ar-EG" sz="2000" u="sng" dirty="0"/>
              <a:t>تتعدد الخصائص التي تميز الإعلام الرقمي، ومن أبرزها:</a:t>
            </a:r>
            <a:endParaRPr lang="ar-EG" sz="2000" u="sng" dirty="0">
              <a:cs typeface="+mj-cs"/>
            </a:endParaRPr>
          </a:p>
        </p:txBody>
      </p:sp>
      <p:sp>
        <p:nvSpPr>
          <p:cNvPr id="13" name="TextBox 12">
            <a:extLst>
              <a:ext uri="{FF2B5EF4-FFF2-40B4-BE49-F238E27FC236}">
                <a16:creationId xmlns:a16="http://schemas.microsoft.com/office/drawing/2014/main" id="{0C7F2F9B-01F0-645D-BBC3-162DA9652B1D}"/>
              </a:ext>
            </a:extLst>
          </p:cNvPr>
          <p:cNvSpPr txBox="1"/>
          <p:nvPr/>
        </p:nvSpPr>
        <p:spPr>
          <a:xfrm>
            <a:off x="694672" y="6133131"/>
            <a:ext cx="4350477" cy="369332"/>
          </a:xfrm>
          <a:prstGeom prst="rect">
            <a:avLst/>
          </a:prstGeom>
          <a:noFill/>
        </p:spPr>
        <p:txBody>
          <a:bodyPr wrap="square">
            <a:spAutoFit/>
          </a:bodyPr>
          <a:lstStyle/>
          <a:p>
            <a:pPr algn="ctr"/>
            <a:r>
              <a:rPr lang="en-US" dirty="0">
                <a:hlinkClick r:id="rId5"/>
              </a:rPr>
              <a:t>https://www.youtube.com/</a:t>
            </a:r>
            <a:endParaRPr lang="en-US" dirty="0"/>
          </a:p>
        </p:txBody>
      </p:sp>
      <p:pic>
        <p:nvPicPr>
          <p:cNvPr id="15" name="Picture 14">
            <a:extLst>
              <a:ext uri="{FF2B5EF4-FFF2-40B4-BE49-F238E27FC236}">
                <a16:creationId xmlns:a16="http://schemas.microsoft.com/office/drawing/2014/main" id="{0770FD92-BF70-719A-3164-692E1512D636}"/>
              </a:ext>
            </a:extLst>
          </p:cNvPr>
          <p:cNvPicPr>
            <a:picLocks noChangeAspect="1"/>
          </p:cNvPicPr>
          <p:nvPr/>
        </p:nvPicPr>
        <p:blipFill>
          <a:blip r:embed="rId6"/>
          <a:srcRect l="220" t="1204" b="12006"/>
          <a:stretch>
            <a:fillRect/>
          </a:stretch>
        </p:blipFill>
        <p:spPr>
          <a:xfrm>
            <a:off x="983312" y="2323337"/>
            <a:ext cx="4115738" cy="34246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520226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8ADC77D-5945-A423-9366-1851A5C2BBC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4C14495-26B7-C97F-0FDC-CCB2AEB5919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7DD5BDA5-E0FD-BB59-501B-421DBD010894}"/>
              </a:ext>
            </a:extLst>
          </p:cNvPr>
          <p:cNvSpPr txBox="1"/>
          <p:nvPr/>
        </p:nvSpPr>
        <p:spPr>
          <a:xfrm>
            <a:off x="5207000" y="2934835"/>
            <a:ext cx="6177629" cy="2985433"/>
          </a:xfrm>
          <a:prstGeom prst="rect">
            <a:avLst/>
          </a:prstGeom>
          <a:noFill/>
        </p:spPr>
        <p:txBody>
          <a:bodyPr wrap="square">
            <a:spAutoFit/>
          </a:bodyPr>
          <a:lstStyle/>
          <a:p>
            <a:pPr marL="457200" indent="-457200" algn="just" rtl="1">
              <a:buFont typeface="+mj-lt"/>
              <a:buAutoNum type="arabicPeriod" startAt="2"/>
            </a:pPr>
            <a:r>
              <a:rPr lang="ar-EG" sz="2400" b="1" dirty="0">
                <a:effectLst>
                  <a:outerShdw blurRad="38100" dist="38100" dir="2700000" algn="tl">
                    <a:srgbClr val="000000">
                      <a:alpha val="43137"/>
                    </a:srgbClr>
                  </a:outerShdw>
                </a:effectLst>
              </a:rPr>
              <a:t>المرونة والتكامُل:</a:t>
            </a:r>
          </a:p>
          <a:p>
            <a:pPr marL="457200" indent="-457200" algn="just" rtl="1">
              <a:buFont typeface="+mj-lt"/>
              <a:buAutoNum type="arabicPeriod" startAt="2"/>
            </a:pPr>
            <a:endParaRPr lang="ar-EG" sz="24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يتيح الإعلام الرقمي دمج النصوص والصور والفيديو والصوت في وسيط واحد، مما يخلق تجربة أكثر شمولًا وتكاملًا.</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موقع </a:t>
            </a:r>
            <a:r>
              <a:rPr lang="ar-EG" sz="2000" b="1" dirty="0"/>
              <a:t>عربي</a:t>
            </a:r>
            <a:r>
              <a:rPr lang="en-US" sz="2000" b="1" dirty="0"/>
              <a:t>BBC News</a:t>
            </a:r>
            <a:r>
              <a:rPr lang="en-US" sz="2000" dirty="0"/>
              <a:t> </a:t>
            </a:r>
            <a:r>
              <a:rPr lang="ar-EG" sz="2000" dirty="0"/>
              <a:t> يُقدم الخبر في صورة نصية، لكنه في الوقت ذاته يضيف صورًا وفيديو قصيرًا وربما تسجيلًا صوتيًا لتحليل أوسع، بحيث يعيش المُتلقي التجربة من زوايا مختلفة.</a:t>
            </a:r>
          </a:p>
          <a:p>
            <a:pPr algn="ctr" rtl="1"/>
            <a:r>
              <a:rPr lang="en-US" sz="2000" dirty="0">
                <a:hlinkClick r:id="rId4"/>
              </a:rPr>
              <a:t>https://www.bbc.com/arabic</a:t>
            </a:r>
            <a:endParaRPr lang="ar-EG" sz="2000" dirty="0"/>
          </a:p>
        </p:txBody>
      </p:sp>
      <p:sp>
        <p:nvSpPr>
          <p:cNvPr id="2" name="TextBox 1">
            <a:extLst>
              <a:ext uri="{FF2B5EF4-FFF2-40B4-BE49-F238E27FC236}">
                <a16:creationId xmlns:a16="http://schemas.microsoft.com/office/drawing/2014/main" id="{F4A04898-4B41-B5C5-1330-D25824454EF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D46A25D2-9D6F-A691-E2A3-D46F0B81E732}"/>
              </a:ext>
            </a:extLst>
          </p:cNvPr>
          <p:cNvSpPr txBox="1"/>
          <p:nvPr/>
        </p:nvSpPr>
        <p:spPr>
          <a:xfrm>
            <a:off x="5514321" y="1836352"/>
            <a:ext cx="568947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(ب)</a:t>
            </a:r>
            <a:r>
              <a:rPr lang="en-US" sz="3000" dirty="0"/>
              <a:t> </a:t>
            </a:r>
            <a:r>
              <a:rPr lang="ar-SA" sz="3000" dirty="0"/>
              <a:t>الخصائص </a:t>
            </a:r>
            <a:r>
              <a:rPr lang="ar-EG" sz="3000" dirty="0"/>
              <a:t>التي تميز</a:t>
            </a:r>
            <a:r>
              <a:rPr lang="ar-SA" sz="3000" dirty="0"/>
              <a:t> </a:t>
            </a:r>
            <a:r>
              <a:rPr lang="ar-EG" sz="3000" dirty="0"/>
              <a:t>ا</a:t>
            </a:r>
            <a:r>
              <a:rPr lang="ar-SA" sz="3000" dirty="0"/>
              <a:t>لإعلام الرقمي</a:t>
            </a:r>
            <a:r>
              <a:rPr lang="ar-EG" sz="3000" dirty="0"/>
              <a:t>:</a:t>
            </a:r>
            <a:endParaRPr lang="en-US" sz="3000" dirty="0"/>
          </a:p>
        </p:txBody>
      </p:sp>
      <p:sp>
        <p:nvSpPr>
          <p:cNvPr id="7" name="TextBox 6">
            <a:extLst>
              <a:ext uri="{FF2B5EF4-FFF2-40B4-BE49-F238E27FC236}">
                <a16:creationId xmlns:a16="http://schemas.microsoft.com/office/drawing/2014/main" id="{D0598858-71D1-47E1-6B18-2B70D3F7390D}"/>
              </a:ext>
            </a:extLst>
          </p:cNvPr>
          <p:cNvSpPr txBox="1"/>
          <p:nvPr/>
        </p:nvSpPr>
        <p:spPr>
          <a:xfrm>
            <a:off x="4250786" y="2443987"/>
            <a:ext cx="6953007" cy="400110"/>
          </a:xfrm>
          <a:prstGeom prst="rect">
            <a:avLst/>
          </a:prstGeom>
          <a:noFill/>
        </p:spPr>
        <p:txBody>
          <a:bodyPr wrap="square">
            <a:spAutoFit/>
          </a:bodyPr>
          <a:lstStyle/>
          <a:p>
            <a:pPr algn="just" rtl="1"/>
            <a:r>
              <a:rPr lang="ar-EG" sz="2000" u="sng" dirty="0"/>
              <a:t>تتعدد الخصائص التي تميز الإعلام الرقمي، ومن أبرزها:</a:t>
            </a:r>
            <a:endParaRPr lang="ar-EG" sz="2000" u="sng" dirty="0">
              <a:cs typeface="+mj-cs"/>
            </a:endParaRPr>
          </a:p>
        </p:txBody>
      </p:sp>
      <p:pic>
        <p:nvPicPr>
          <p:cNvPr id="11" name="Picture 10">
            <a:extLst>
              <a:ext uri="{FF2B5EF4-FFF2-40B4-BE49-F238E27FC236}">
                <a16:creationId xmlns:a16="http://schemas.microsoft.com/office/drawing/2014/main" id="{43774CD7-03CB-0A19-33BE-A3D05242D9D1}"/>
              </a:ext>
            </a:extLst>
          </p:cNvPr>
          <p:cNvPicPr>
            <a:picLocks noChangeAspect="1"/>
          </p:cNvPicPr>
          <p:nvPr/>
        </p:nvPicPr>
        <p:blipFill>
          <a:blip r:embed="rId5"/>
          <a:stretch>
            <a:fillRect/>
          </a:stretch>
        </p:blipFill>
        <p:spPr>
          <a:xfrm>
            <a:off x="865931" y="2450826"/>
            <a:ext cx="4159920" cy="328591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063470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8E553C2-F085-F1D6-883E-F88F2C5FA4F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951FEDC-9731-9D1F-7B13-81C365A6D9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AB1481A-2FE9-BADA-8525-667002FBBB1D}"/>
              </a:ext>
            </a:extLst>
          </p:cNvPr>
          <p:cNvSpPr txBox="1"/>
          <p:nvPr/>
        </p:nvSpPr>
        <p:spPr>
          <a:xfrm>
            <a:off x="4431622" y="3011621"/>
            <a:ext cx="6953007" cy="2893100"/>
          </a:xfrm>
          <a:prstGeom prst="rect">
            <a:avLst/>
          </a:prstGeom>
          <a:noFill/>
        </p:spPr>
        <p:txBody>
          <a:bodyPr wrap="square">
            <a:spAutoFit/>
          </a:bodyPr>
          <a:lstStyle/>
          <a:p>
            <a:pPr marL="457200" indent="-457200" algn="just" rtl="1">
              <a:buFont typeface="+mj-lt"/>
              <a:buAutoNum type="arabicPeriod" startAt="3"/>
            </a:pPr>
            <a:r>
              <a:rPr lang="ar-EG" sz="2400" b="1" dirty="0">
                <a:effectLst>
                  <a:outerShdw blurRad="38100" dist="38100" dir="2700000" algn="tl">
                    <a:srgbClr val="000000">
                      <a:alpha val="43137"/>
                    </a:srgbClr>
                  </a:outerShdw>
                </a:effectLst>
              </a:rPr>
              <a:t>الانتشار الواسع:</a:t>
            </a:r>
          </a:p>
          <a:p>
            <a:pPr marL="457200" indent="-457200" algn="just" rtl="1">
              <a:buFont typeface="+mj-lt"/>
              <a:buAutoNum type="arabicPeriod" startAt="3"/>
            </a:pPr>
            <a:endParaRPr lang="ar-EG"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يتميز الإعلام الرقمي بسرعة وصوله إلى جُمهور عالمي دون قيود المكان أو الزمان.</a:t>
            </a:r>
          </a:p>
          <a:p>
            <a:pPr marL="342900" indent="-342900" algn="just" rtl="1">
              <a:buFont typeface="Arial" panose="020B0604020202020204" pitchFamily="34" charset="0"/>
              <a:buChar char="•"/>
            </a:pPr>
            <a:r>
              <a:rPr lang="ar-EG" sz="2000" dirty="0"/>
              <a:t>وبذلك يصبح المُحتوى متاحًا للجميع في لحظة نشره.</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فمثلًا:</a:t>
            </a:r>
            <a:r>
              <a:rPr lang="ar-EG" sz="2000" dirty="0">
                <a:solidFill>
                  <a:schemeClr val="accent1"/>
                </a:solidFill>
              </a:rPr>
              <a:t> </a:t>
            </a:r>
            <a:r>
              <a:rPr lang="ar-EG" sz="2000" dirty="0"/>
              <a:t>عند إطلاق </a:t>
            </a:r>
            <a:r>
              <a:rPr lang="ar-EG" sz="2000" b="1" dirty="0"/>
              <a:t>شاهد</a:t>
            </a:r>
            <a:r>
              <a:rPr lang="ar-EG" sz="2000" dirty="0"/>
              <a:t> لمُسلسل جديد، يمكن للمُستخدِمين في دول مختلفة مُشاهدته في الوقت ذاته. وأيضًا على منصات مثل </a:t>
            </a:r>
            <a:r>
              <a:rPr lang="en-US" sz="2000" b="1" dirty="0"/>
              <a:t>X</a:t>
            </a:r>
            <a:r>
              <a:rPr lang="ar-EG" sz="2000" dirty="0"/>
              <a:t>، قد يتحول حدث محلي إلى موضوع عالمي خلال دقائق عبر </a:t>
            </a:r>
            <a:r>
              <a:rPr lang="ar-EG" sz="2000" dirty="0" err="1"/>
              <a:t>الهاشتاج</a:t>
            </a:r>
            <a:r>
              <a:rPr lang="ar-EG" sz="2000" dirty="0"/>
              <a:t> (#).</a:t>
            </a:r>
          </a:p>
        </p:txBody>
      </p:sp>
      <p:sp>
        <p:nvSpPr>
          <p:cNvPr id="2" name="TextBox 1">
            <a:extLst>
              <a:ext uri="{FF2B5EF4-FFF2-40B4-BE49-F238E27FC236}">
                <a16:creationId xmlns:a16="http://schemas.microsoft.com/office/drawing/2014/main" id="{96F98F9F-A8CF-3937-E5F3-466F515FCEB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45D39737-69CF-C6DD-19BB-4CAEEEC37DE7}"/>
              </a:ext>
            </a:extLst>
          </p:cNvPr>
          <p:cNvSpPr txBox="1"/>
          <p:nvPr/>
        </p:nvSpPr>
        <p:spPr>
          <a:xfrm>
            <a:off x="5514321" y="1836352"/>
            <a:ext cx="568947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(ب)</a:t>
            </a:r>
            <a:r>
              <a:rPr lang="en-US" sz="3000" dirty="0"/>
              <a:t> </a:t>
            </a:r>
            <a:r>
              <a:rPr lang="ar-SA" sz="3000" dirty="0"/>
              <a:t>الخصائص </a:t>
            </a:r>
            <a:r>
              <a:rPr lang="ar-EG" sz="3000" dirty="0"/>
              <a:t>التي تميز</a:t>
            </a:r>
            <a:r>
              <a:rPr lang="ar-SA" sz="3000" dirty="0"/>
              <a:t> </a:t>
            </a:r>
            <a:r>
              <a:rPr lang="ar-EG" sz="3000" dirty="0"/>
              <a:t>ا</a:t>
            </a:r>
            <a:r>
              <a:rPr lang="ar-SA" sz="3000" dirty="0"/>
              <a:t>لإعلام الرقمي</a:t>
            </a:r>
            <a:r>
              <a:rPr lang="ar-EG" sz="3000" dirty="0"/>
              <a:t>:</a:t>
            </a:r>
            <a:endParaRPr lang="en-US" sz="3000" dirty="0"/>
          </a:p>
        </p:txBody>
      </p:sp>
      <p:sp>
        <p:nvSpPr>
          <p:cNvPr id="7" name="TextBox 6">
            <a:extLst>
              <a:ext uri="{FF2B5EF4-FFF2-40B4-BE49-F238E27FC236}">
                <a16:creationId xmlns:a16="http://schemas.microsoft.com/office/drawing/2014/main" id="{6C6900F5-5244-A3A6-ADDE-447E5F7FD3E5}"/>
              </a:ext>
            </a:extLst>
          </p:cNvPr>
          <p:cNvSpPr txBox="1"/>
          <p:nvPr/>
        </p:nvSpPr>
        <p:spPr>
          <a:xfrm>
            <a:off x="4250786" y="2443987"/>
            <a:ext cx="6953007" cy="400110"/>
          </a:xfrm>
          <a:prstGeom prst="rect">
            <a:avLst/>
          </a:prstGeom>
          <a:noFill/>
        </p:spPr>
        <p:txBody>
          <a:bodyPr wrap="square">
            <a:spAutoFit/>
          </a:bodyPr>
          <a:lstStyle/>
          <a:p>
            <a:pPr algn="just" rtl="1"/>
            <a:r>
              <a:rPr lang="ar-EG" sz="2000" u="sng" dirty="0"/>
              <a:t>تتعدد الخصائص التي تميز الإعلام الرقمي، ومن أبرزها:</a:t>
            </a:r>
            <a:endParaRPr lang="ar-EG" sz="2000" u="sng" dirty="0">
              <a:cs typeface="+mj-cs"/>
            </a:endParaRPr>
          </a:p>
        </p:txBody>
      </p:sp>
      <p:pic>
        <p:nvPicPr>
          <p:cNvPr id="11" name="Picture 10">
            <a:extLst>
              <a:ext uri="{FF2B5EF4-FFF2-40B4-BE49-F238E27FC236}">
                <a16:creationId xmlns:a16="http://schemas.microsoft.com/office/drawing/2014/main" id="{D0E4FDE9-BB18-89D9-E274-F974BD228B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501900"/>
            <a:ext cx="3143250" cy="3143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239685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B8E6A44-B903-738B-8551-AB330D40D75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B9B04C0-11FE-556A-E1D1-0DE02580A88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4A4B8018-BDBD-C20A-4658-408EE8F6ED29}"/>
              </a:ext>
            </a:extLst>
          </p:cNvPr>
          <p:cNvSpPr txBox="1"/>
          <p:nvPr/>
        </p:nvSpPr>
        <p:spPr>
          <a:xfrm>
            <a:off x="4431622" y="2890971"/>
            <a:ext cx="6953007" cy="3108543"/>
          </a:xfrm>
          <a:prstGeom prst="rect">
            <a:avLst/>
          </a:prstGeom>
          <a:noFill/>
        </p:spPr>
        <p:txBody>
          <a:bodyPr wrap="square">
            <a:spAutoFit/>
          </a:bodyPr>
          <a:lstStyle/>
          <a:p>
            <a:pPr marL="457200" indent="-457200" algn="just" rtl="1">
              <a:buFont typeface="+mj-lt"/>
              <a:buAutoNum type="arabicPeriod" startAt="3"/>
            </a:pPr>
            <a:r>
              <a:rPr lang="ar-EG" sz="2400" b="1" dirty="0">
                <a:effectLst>
                  <a:outerShdw blurRad="38100" dist="38100" dir="2700000" algn="tl">
                    <a:srgbClr val="000000">
                      <a:alpha val="43137"/>
                    </a:srgbClr>
                  </a:outerShdw>
                </a:effectLst>
              </a:rPr>
              <a:t>الانتشار الواسع:</a:t>
            </a:r>
          </a:p>
          <a:p>
            <a:pPr marL="457200" indent="-457200" algn="just" rtl="1">
              <a:buFont typeface="+mj-lt"/>
              <a:buAutoNum type="arabicPeriod" startAt="3"/>
            </a:pPr>
            <a:endParaRPr lang="ar-EG" b="1" dirty="0">
              <a:effectLst>
                <a:outerShdw blurRad="38100" dist="38100" dir="2700000" algn="tl">
                  <a:srgbClr val="000000">
                    <a:alpha val="43137"/>
                  </a:srgbClr>
                </a:outerShdw>
              </a:effectLst>
            </a:endParaRPr>
          </a:p>
          <a:p>
            <a:pPr marL="342900" indent="-342900" algn="just" rtl="1">
              <a:buFont typeface="Wingdings" panose="05000000000000000000" pitchFamily="2" charset="2"/>
              <a:buChar char="ü"/>
            </a:pPr>
            <a:r>
              <a:rPr lang="ar-EG" sz="2000" u="sng" dirty="0">
                <a:solidFill>
                  <a:schemeClr val="accent1"/>
                </a:solidFill>
              </a:rPr>
              <a:t>مثال على تحول حدث محلي إلى موضوع عالمي عبر </a:t>
            </a:r>
            <a:r>
              <a:rPr lang="ar-EG" sz="2000" u="sng" dirty="0" err="1">
                <a:solidFill>
                  <a:schemeClr val="accent1"/>
                </a:solidFill>
              </a:rPr>
              <a:t>الهاشتاج</a:t>
            </a:r>
            <a:r>
              <a:rPr lang="ar-EG" sz="2000" u="sng" dirty="0">
                <a:solidFill>
                  <a:schemeClr val="accent1"/>
                </a:solidFill>
              </a:rPr>
              <a:t> على منصة </a:t>
            </a:r>
            <a:r>
              <a:rPr lang="en-US" sz="2000" u="sng" dirty="0">
                <a:solidFill>
                  <a:schemeClr val="accent1"/>
                </a:solidFill>
              </a:rPr>
              <a:t>X</a:t>
            </a:r>
            <a:r>
              <a:rPr lang="ar-EG" sz="2000" u="sng" dirty="0">
                <a:solidFill>
                  <a:schemeClr val="accent1"/>
                </a:solidFill>
              </a:rPr>
              <a:t>: </a:t>
            </a:r>
          </a:p>
          <a:p>
            <a:pPr marL="342900" indent="-342900" algn="just" rtl="1">
              <a:buFont typeface="Wingdings" panose="05000000000000000000" pitchFamily="2" charset="2"/>
              <a:buChar char="ü"/>
            </a:pPr>
            <a:endParaRPr lang="ar-EG" sz="1400" dirty="0"/>
          </a:p>
          <a:p>
            <a:pPr marL="342900" indent="-342900" algn="just" rtl="1">
              <a:buFont typeface="Arial" panose="020B0604020202020204" pitchFamily="34" charset="0"/>
              <a:buChar char="•"/>
            </a:pPr>
            <a:r>
              <a:rPr lang="ar-EG" sz="2000" dirty="0"/>
              <a:t>في عام 2019، أطلق الحجاج </a:t>
            </a:r>
            <a:r>
              <a:rPr lang="ar-EG" sz="2000" dirty="0" err="1"/>
              <a:t>هاشتاج</a:t>
            </a:r>
            <a:r>
              <a:rPr lang="ar-EG" sz="2000" dirty="0"/>
              <a:t> "#الحج_1440" لمُشاركة تجاربهم وآرائهم حول الحج، لكن سرعان ما انتشر عالميًا.</a:t>
            </a:r>
          </a:p>
          <a:p>
            <a:pPr marL="342900" indent="-342900" algn="just" rtl="1">
              <a:buFont typeface="Arial" panose="020B0604020202020204" pitchFamily="34" charset="0"/>
              <a:buChar char="•"/>
            </a:pPr>
            <a:endParaRPr lang="ar-EG" sz="1400" dirty="0"/>
          </a:p>
          <a:p>
            <a:pPr marL="342900" indent="-342900" algn="just" rtl="1">
              <a:buFont typeface="Arial" panose="020B0604020202020204" pitchFamily="34" charset="0"/>
              <a:buChar char="•"/>
            </a:pPr>
            <a:r>
              <a:rPr lang="ar-EG" sz="2000" dirty="0"/>
              <a:t>وخلال ساعات، أصبح </a:t>
            </a:r>
            <a:r>
              <a:rPr lang="ar-EG" sz="2000" dirty="0" err="1"/>
              <a:t>الهاشتاج</a:t>
            </a:r>
            <a:r>
              <a:rPr lang="ar-EG" sz="2000" dirty="0"/>
              <a:t> من الموضوعات الأكثر تداولًا على </a:t>
            </a:r>
            <a:r>
              <a:rPr lang="en-US" sz="2000" dirty="0"/>
              <a:t>X</a:t>
            </a:r>
            <a:r>
              <a:rPr lang="ar-EG" sz="2000" dirty="0"/>
              <a:t>، حيث شارك المُستخدمون صورًا وفيديوهات وتعليقات حول تجربة الحج، بأكثر من 46 لغة مُختلفة، مما جعله نقطة نقاش عالمية حول التنظيم والروحانيات.</a:t>
            </a:r>
          </a:p>
        </p:txBody>
      </p:sp>
      <p:sp>
        <p:nvSpPr>
          <p:cNvPr id="2" name="TextBox 1">
            <a:extLst>
              <a:ext uri="{FF2B5EF4-FFF2-40B4-BE49-F238E27FC236}">
                <a16:creationId xmlns:a16="http://schemas.microsoft.com/office/drawing/2014/main" id="{6F509149-F132-E36F-C91F-600B516FEF5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9E60B547-FC0A-3A69-78E9-65485E7BAC58}"/>
              </a:ext>
            </a:extLst>
          </p:cNvPr>
          <p:cNvSpPr txBox="1"/>
          <p:nvPr/>
        </p:nvSpPr>
        <p:spPr>
          <a:xfrm>
            <a:off x="5514321" y="1836352"/>
            <a:ext cx="568947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(ب)</a:t>
            </a:r>
            <a:r>
              <a:rPr lang="en-US" sz="3000" dirty="0"/>
              <a:t> </a:t>
            </a:r>
            <a:r>
              <a:rPr lang="ar-SA" sz="3000" dirty="0"/>
              <a:t>الخصائص </a:t>
            </a:r>
            <a:r>
              <a:rPr lang="ar-EG" sz="3000" dirty="0"/>
              <a:t>التي تميز</a:t>
            </a:r>
            <a:r>
              <a:rPr lang="ar-SA" sz="3000" dirty="0"/>
              <a:t> </a:t>
            </a:r>
            <a:r>
              <a:rPr lang="ar-EG" sz="3000" dirty="0"/>
              <a:t>ا</a:t>
            </a:r>
            <a:r>
              <a:rPr lang="ar-SA" sz="3000" dirty="0"/>
              <a:t>لإعلام الرقمي</a:t>
            </a:r>
            <a:r>
              <a:rPr lang="ar-EG" sz="3000" dirty="0"/>
              <a:t>:</a:t>
            </a:r>
            <a:endParaRPr lang="en-US" sz="3000" dirty="0"/>
          </a:p>
        </p:txBody>
      </p:sp>
      <p:sp>
        <p:nvSpPr>
          <p:cNvPr id="7" name="TextBox 6">
            <a:extLst>
              <a:ext uri="{FF2B5EF4-FFF2-40B4-BE49-F238E27FC236}">
                <a16:creationId xmlns:a16="http://schemas.microsoft.com/office/drawing/2014/main" id="{29BA5711-AC1D-9B02-C1C5-0403F6C8AD12}"/>
              </a:ext>
            </a:extLst>
          </p:cNvPr>
          <p:cNvSpPr txBox="1"/>
          <p:nvPr/>
        </p:nvSpPr>
        <p:spPr>
          <a:xfrm>
            <a:off x="4250786" y="2443987"/>
            <a:ext cx="6953007" cy="400110"/>
          </a:xfrm>
          <a:prstGeom prst="rect">
            <a:avLst/>
          </a:prstGeom>
          <a:noFill/>
        </p:spPr>
        <p:txBody>
          <a:bodyPr wrap="square">
            <a:spAutoFit/>
          </a:bodyPr>
          <a:lstStyle/>
          <a:p>
            <a:pPr algn="just" rtl="1"/>
            <a:r>
              <a:rPr lang="ar-EG" sz="2000" u="sng" dirty="0"/>
              <a:t>تتعدد الخصائص التي تميز الإعلام الرقمي، ومن أبرزها:</a:t>
            </a:r>
            <a:endParaRPr lang="ar-EG" sz="2000" u="sng" dirty="0">
              <a:cs typeface="+mj-cs"/>
            </a:endParaRPr>
          </a:p>
        </p:txBody>
      </p:sp>
      <p:pic>
        <p:nvPicPr>
          <p:cNvPr id="6" name="Picture 5">
            <a:extLst>
              <a:ext uri="{FF2B5EF4-FFF2-40B4-BE49-F238E27FC236}">
                <a16:creationId xmlns:a16="http://schemas.microsoft.com/office/drawing/2014/main" id="{B7AD2294-D4CC-6211-1A50-84034432012F}"/>
              </a:ext>
            </a:extLst>
          </p:cNvPr>
          <p:cNvPicPr>
            <a:picLocks noChangeAspect="1"/>
          </p:cNvPicPr>
          <p:nvPr/>
        </p:nvPicPr>
        <p:blipFill>
          <a:blip r:embed="rId4"/>
          <a:stretch>
            <a:fillRect/>
          </a:stretch>
        </p:blipFill>
        <p:spPr>
          <a:xfrm>
            <a:off x="1147471" y="3064778"/>
            <a:ext cx="2992730" cy="251552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a:extLst>
              <a:ext uri="{FF2B5EF4-FFF2-40B4-BE49-F238E27FC236}">
                <a16:creationId xmlns:a16="http://schemas.microsoft.com/office/drawing/2014/main" id="{6D45A3CF-17C4-02FF-2105-D416217DF158}"/>
              </a:ext>
            </a:extLst>
          </p:cNvPr>
          <p:cNvSpPr txBox="1"/>
          <p:nvPr/>
        </p:nvSpPr>
        <p:spPr>
          <a:xfrm>
            <a:off x="368300" y="6230885"/>
            <a:ext cx="6864350" cy="338554"/>
          </a:xfrm>
          <a:prstGeom prst="rect">
            <a:avLst/>
          </a:prstGeom>
          <a:noFill/>
        </p:spPr>
        <p:txBody>
          <a:bodyPr wrap="square">
            <a:spAutoFit/>
          </a:bodyPr>
          <a:lstStyle/>
          <a:p>
            <a:pPr rtl="1"/>
            <a:r>
              <a:rPr lang="ar-EG" sz="1600" dirty="0"/>
              <a:t>المصدر: </a:t>
            </a:r>
            <a:r>
              <a:rPr lang="en-US" sz="1400" dirty="0">
                <a:hlinkClick r:id="rId5"/>
              </a:rPr>
              <a:t>https://kauj.researchcommons.org/cgi/viewcontent.cgi?article=1025&amp;context=jeps</a:t>
            </a:r>
            <a:endParaRPr lang="en-US" sz="1400" dirty="0"/>
          </a:p>
        </p:txBody>
      </p:sp>
    </p:spTree>
    <p:extLst>
      <p:ext uri="{BB962C8B-B14F-4D97-AF65-F5344CB8AC3E}">
        <p14:creationId xmlns:p14="http://schemas.microsoft.com/office/powerpoint/2010/main" val="25465745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5437020-DCD1-35E2-1F19-B373E9247B9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2B01EAE-A17D-B277-9C8C-A4835E586BE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4AFE2184-7E0D-A1A8-EE93-ADF60D3AA4A4}"/>
              </a:ext>
            </a:extLst>
          </p:cNvPr>
          <p:cNvSpPr txBox="1"/>
          <p:nvPr/>
        </p:nvSpPr>
        <p:spPr>
          <a:xfrm>
            <a:off x="5403850" y="2973468"/>
            <a:ext cx="5993479" cy="3046988"/>
          </a:xfrm>
          <a:prstGeom prst="rect">
            <a:avLst/>
          </a:prstGeom>
          <a:noFill/>
        </p:spPr>
        <p:txBody>
          <a:bodyPr wrap="square">
            <a:spAutoFit/>
          </a:bodyPr>
          <a:lstStyle/>
          <a:p>
            <a:pPr marL="457200" indent="-457200" algn="just" rtl="1">
              <a:buFont typeface="+mj-lt"/>
              <a:buAutoNum type="arabicPeriod" startAt="4"/>
            </a:pPr>
            <a:r>
              <a:rPr lang="ar-EG" sz="2400" b="1" dirty="0">
                <a:effectLst>
                  <a:outerShdw blurRad="38100" dist="38100" dir="2700000" algn="tl">
                    <a:srgbClr val="000000">
                      <a:alpha val="43137"/>
                    </a:srgbClr>
                  </a:outerShdw>
                </a:effectLst>
              </a:rPr>
              <a:t>إمكانية التعديل والتخصيص:</a:t>
            </a:r>
          </a:p>
          <a:p>
            <a:pPr algn="just" rtl="1"/>
            <a:endParaRPr lang="ar-EG" sz="1100" b="1" dirty="0"/>
          </a:p>
          <a:p>
            <a:pPr marL="342900" indent="-342900" algn="just" rtl="1">
              <a:buFont typeface="Arial" panose="020B0604020202020204" pitchFamily="34" charset="0"/>
              <a:buChar char="•"/>
            </a:pPr>
            <a:r>
              <a:rPr lang="ar-EG" sz="2000" dirty="0"/>
              <a:t>يتسم الإعلام الرقمي بالقدرة على تعديل المُحتوى بسرعة وبتكلفة مُنخفضة، إضافة إلى إمكانية تخصيص الرسائل بما يتوافق مع اهتمامات كُل مُستخدِم.</a:t>
            </a:r>
          </a:p>
          <a:p>
            <a:pPr marL="342900" indent="-342900" algn="just" rtl="1">
              <a:buFont typeface="Arial" panose="020B0604020202020204" pitchFamily="34" charset="0"/>
              <a:buChar char="•"/>
            </a:pPr>
            <a:endParaRPr lang="ar-EG" sz="12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منصة </a:t>
            </a:r>
            <a:r>
              <a:rPr lang="ar-EG" sz="2000" b="1" dirty="0"/>
              <a:t>يوتيوب</a:t>
            </a:r>
            <a:r>
              <a:rPr lang="ar-EG" sz="2000" dirty="0"/>
              <a:t> توصي لكُل مُستخدِم بمقاطع فيديو تتناسب مع اهتمامه الشخصي ومُشاهداته السابقة.</a:t>
            </a:r>
          </a:p>
          <a:p>
            <a:pPr marL="342900" indent="-342900" algn="just" rtl="1">
              <a:buFont typeface="Wingdings" panose="05000000000000000000" pitchFamily="2" charset="2"/>
              <a:buChar char="ü"/>
            </a:pPr>
            <a:r>
              <a:rPr lang="ar-EG" sz="2000" dirty="0"/>
              <a:t>أيضًا على </a:t>
            </a:r>
            <a:r>
              <a:rPr lang="ar-EG" sz="2000" b="1" dirty="0"/>
              <a:t>فيسبوك</a:t>
            </a:r>
            <a:r>
              <a:rPr lang="ar-EG" sz="2000" dirty="0"/>
              <a:t>، يتلقى كُل مُستخدِم إعلانات مُصممة بدقة لتناسبه هو بالتحديد سواءً من حيث العُمر أو الاهتمامات أو الموقع الجغرافي.</a:t>
            </a:r>
          </a:p>
        </p:txBody>
      </p:sp>
      <p:sp>
        <p:nvSpPr>
          <p:cNvPr id="2" name="TextBox 1">
            <a:extLst>
              <a:ext uri="{FF2B5EF4-FFF2-40B4-BE49-F238E27FC236}">
                <a16:creationId xmlns:a16="http://schemas.microsoft.com/office/drawing/2014/main" id="{3729C032-7547-ADD1-064B-8241D1EFD12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D3051C59-B308-C26E-1B43-66C4D366D533}"/>
              </a:ext>
            </a:extLst>
          </p:cNvPr>
          <p:cNvSpPr txBox="1"/>
          <p:nvPr/>
        </p:nvSpPr>
        <p:spPr>
          <a:xfrm>
            <a:off x="5514321" y="1836352"/>
            <a:ext cx="568947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t>(ب)</a:t>
            </a:r>
            <a:r>
              <a:rPr lang="en-US" sz="3000" dirty="0"/>
              <a:t> </a:t>
            </a:r>
            <a:r>
              <a:rPr lang="ar-SA" sz="3000" dirty="0"/>
              <a:t>الخصائص </a:t>
            </a:r>
            <a:r>
              <a:rPr lang="ar-EG" sz="3000" dirty="0"/>
              <a:t>التي تميز</a:t>
            </a:r>
            <a:r>
              <a:rPr lang="ar-SA" sz="3000" dirty="0"/>
              <a:t> </a:t>
            </a:r>
            <a:r>
              <a:rPr lang="ar-EG" sz="3000" dirty="0"/>
              <a:t>ا</a:t>
            </a:r>
            <a:r>
              <a:rPr lang="ar-SA" sz="3000" dirty="0"/>
              <a:t>لإعلام الرقمي</a:t>
            </a:r>
            <a:r>
              <a:rPr lang="ar-EG" sz="3000" dirty="0"/>
              <a:t>:</a:t>
            </a:r>
            <a:endParaRPr lang="en-US" sz="3000" dirty="0"/>
          </a:p>
        </p:txBody>
      </p:sp>
      <p:sp>
        <p:nvSpPr>
          <p:cNvPr id="7" name="TextBox 6">
            <a:extLst>
              <a:ext uri="{FF2B5EF4-FFF2-40B4-BE49-F238E27FC236}">
                <a16:creationId xmlns:a16="http://schemas.microsoft.com/office/drawing/2014/main" id="{FA6DAFF6-8783-8936-B17D-681E6529E906}"/>
              </a:ext>
            </a:extLst>
          </p:cNvPr>
          <p:cNvSpPr txBox="1"/>
          <p:nvPr/>
        </p:nvSpPr>
        <p:spPr>
          <a:xfrm>
            <a:off x="4250786" y="2443987"/>
            <a:ext cx="6953007" cy="400110"/>
          </a:xfrm>
          <a:prstGeom prst="rect">
            <a:avLst/>
          </a:prstGeom>
          <a:noFill/>
        </p:spPr>
        <p:txBody>
          <a:bodyPr wrap="square">
            <a:spAutoFit/>
          </a:bodyPr>
          <a:lstStyle/>
          <a:p>
            <a:pPr algn="just" rtl="1"/>
            <a:r>
              <a:rPr lang="ar-EG" sz="2000" u="sng" dirty="0"/>
              <a:t>تتعدد الخصائص التي تميز الإعلام الرقمي، ومن أبرزها:</a:t>
            </a:r>
            <a:endParaRPr lang="ar-EG" sz="2000" u="sng" dirty="0">
              <a:cs typeface="+mj-cs"/>
            </a:endParaRPr>
          </a:p>
        </p:txBody>
      </p:sp>
      <p:pic>
        <p:nvPicPr>
          <p:cNvPr id="15" name="Picture 14">
            <a:extLst>
              <a:ext uri="{FF2B5EF4-FFF2-40B4-BE49-F238E27FC236}">
                <a16:creationId xmlns:a16="http://schemas.microsoft.com/office/drawing/2014/main" id="{B7A7D2A9-45A3-7A31-04D1-EFB3C6FD617E}"/>
              </a:ext>
            </a:extLst>
          </p:cNvPr>
          <p:cNvPicPr>
            <a:picLocks noChangeAspect="1"/>
          </p:cNvPicPr>
          <p:nvPr/>
        </p:nvPicPr>
        <p:blipFill>
          <a:blip r:embed="rId5"/>
          <a:stretch>
            <a:fillRect/>
          </a:stretch>
        </p:blipFill>
        <p:spPr>
          <a:xfrm>
            <a:off x="794671" y="2611461"/>
            <a:ext cx="4386929" cy="295609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888095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06B26EA-B22A-03A7-CDA1-AEA60CBBB0D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939E73-1A7A-662F-F3B9-1DFE60F02B2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47FE92C-5502-4264-E01E-9515B0B9675C}"/>
              </a:ext>
            </a:extLst>
          </p:cNvPr>
          <p:cNvSpPr txBox="1"/>
          <p:nvPr/>
        </p:nvSpPr>
        <p:spPr>
          <a:xfrm>
            <a:off x="5340350" y="3011624"/>
            <a:ext cx="6044279" cy="2893100"/>
          </a:xfrm>
          <a:prstGeom prst="rect">
            <a:avLst/>
          </a:prstGeom>
          <a:noFill/>
        </p:spPr>
        <p:txBody>
          <a:bodyPr wrap="square">
            <a:spAutoFit/>
          </a:bodyPr>
          <a:lstStyle/>
          <a:p>
            <a:pPr marL="457200" indent="-457200" algn="just" rtl="1">
              <a:buFont typeface="+mj-lt"/>
              <a:buAutoNum type="arabicPeriod"/>
            </a:pPr>
            <a:r>
              <a:rPr lang="ar-EG" sz="2400" b="1" dirty="0">
                <a:effectLst>
                  <a:outerShdw blurRad="38100" dist="38100" dir="2700000" algn="tl">
                    <a:srgbClr val="000000">
                      <a:alpha val="43137"/>
                    </a:srgbClr>
                  </a:outerShdw>
                </a:effectLst>
              </a:rPr>
              <a:t>طريقة التخزين:</a:t>
            </a:r>
            <a:endParaRPr lang="ar-EG" sz="2400" dirty="0">
              <a:effectLst>
                <a:outerShdw blurRad="38100" dist="38100" dir="2700000" algn="tl">
                  <a:srgbClr val="000000">
                    <a:alpha val="43137"/>
                  </a:srgbClr>
                </a:outerShdw>
              </a:effectLst>
            </a:endParaRPr>
          </a:p>
          <a:p>
            <a:pPr algn="just" rtl="1"/>
            <a:endParaRPr lang="ar-EG" dirty="0"/>
          </a:p>
          <a:p>
            <a:pPr marL="342900" indent="-342900" algn="just" rtl="1">
              <a:buFont typeface="Arial" panose="020B0604020202020204" pitchFamily="34" charset="0"/>
              <a:buChar char="•"/>
            </a:pPr>
            <a:r>
              <a:rPr lang="ar-EG" sz="2000" dirty="0"/>
              <a:t>تحتاج الصحف الورقية وشرائط التلفزيون التقليدي وغيرهما إلى أماكن للتخزين وتتعرض للتلف مع الزمن، بينما المُحتوى الرقمي يُخزن في قواعد بيانات ويمكن استرجاعه خلال ثوانٍ.</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u="sng" dirty="0"/>
              <a:t>:</a:t>
            </a:r>
            <a:r>
              <a:rPr lang="ar-EG" sz="2000" dirty="0"/>
              <a:t> مقالات موقع </a:t>
            </a:r>
            <a:r>
              <a:rPr lang="ar-EG" sz="2000" b="1" dirty="0"/>
              <a:t>الجزيرة نت</a:t>
            </a:r>
            <a:r>
              <a:rPr lang="ar-EG" sz="2000" dirty="0"/>
              <a:t> محفوظة رقميًا منذ سنوات ويمكن البحث عنها بسهولة، بينما الصحف الورقية القديمة تحتاج إلى أرشيف مكتبة لتخزينها.</a:t>
            </a:r>
          </a:p>
        </p:txBody>
      </p:sp>
      <p:sp>
        <p:nvSpPr>
          <p:cNvPr id="2" name="TextBox 1">
            <a:extLst>
              <a:ext uri="{FF2B5EF4-FFF2-40B4-BE49-F238E27FC236}">
                <a16:creationId xmlns:a16="http://schemas.microsoft.com/office/drawing/2014/main" id="{4C1D29AF-176F-F113-C7AA-B61DAB564FD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81E5E77A-6F92-3680-FF77-E888943CDB54}"/>
              </a:ext>
            </a:extLst>
          </p:cNvPr>
          <p:cNvSpPr txBox="1"/>
          <p:nvPr/>
        </p:nvSpPr>
        <p:spPr>
          <a:xfrm>
            <a:off x="3671560" y="1836352"/>
            <a:ext cx="753223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الفروق الأساسية بين الإعلام التقليدي والإعلام الرقمي:</a:t>
            </a:r>
            <a:endParaRPr lang="en-US" sz="3000" dirty="0"/>
          </a:p>
        </p:txBody>
      </p:sp>
      <p:sp>
        <p:nvSpPr>
          <p:cNvPr id="7" name="TextBox 6">
            <a:extLst>
              <a:ext uri="{FF2B5EF4-FFF2-40B4-BE49-F238E27FC236}">
                <a16:creationId xmlns:a16="http://schemas.microsoft.com/office/drawing/2014/main" id="{6D3066AA-E5BF-E85B-114C-59E7810E4278}"/>
              </a:ext>
            </a:extLst>
          </p:cNvPr>
          <p:cNvSpPr txBox="1"/>
          <p:nvPr/>
        </p:nvSpPr>
        <p:spPr>
          <a:xfrm>
            <a:off x="4250786" y="2443987"/>
            <a:ext cx="6953007" cy="400110"/>
          </a:xfrm>
          <a:prstGeom prst="rect">
            <a:avLst/>
          </a:prstGeom>
          <a:noFill/>
        </p:spPr>
        <p:txBody>
          <a:bodyPr wrap="square">
            <a:spAutoFit/>
          </a:bodyPr>
          <a:lstStyle/>
          <a:p>
            <a:pPr algn="just" rtl="1"/>
            <a:r>
              <a:rPr lang="ar-EG" sz="2000" u="sng" dirty="0"/>
              <a:t>يُمكن إجمال هذه الفروق في عدد من العناصر، ومن أبرزها:</a:t>
            </a:r>
            <a:endParaRPr lang="ar-EG" sz="2000" u="sng" dirty="0">
              <a:cs typeface="+mj-cs"/>
            </a:endParaRPr>
          </a:p>
        </p:txBody>
      </p:sp>
      <p:sp>
        <p:nvSpPr>
          <p:cNvPr id="13" name="TextBox 12">
            <a:extLst>
              <a:ext uri="{FF2B5EF4-FFF2-40B4-BE49-F238E27FC236}">
                <a16:creationId xmlns:a16="http://schemas.microsoft.com/office/drawing/2014/main" id="{3D121B67-4BA9-95B7-91EB-75B668303CBE}"/>
              </a:ext>
            </a:extLst>
          </p:cNvPr>
          <p:cNvSpPr txBox="1"/>
          <p:nvPr/>
        </p:nvSpPr>
        <p:spPr>
          <a:xfrm>
            <a:off x="-82550" y="6125889"/>
            <a:ext cx="6096000" cy="369332"/>
          </a:xfrm>
          <a:prstGeom prst="rect">
            <a:avLst/>
          </a:prstGeom>
          <a:noFill/>
        </p:spPr>
        <p:txBody>
          <a:bodyPr wrap="square">
            <a:spAutoFit/>
          </a:bodyPr>
          <a:lstStyle/>
          <a:p>
            <a:pPr algn="ctr" rtl="1"/>
            <a:r>
              <a:rPr lang="en-US" sz="1800" dirty="0">
                <a:hlinkClick r:id="rId4"/>
              </a:rPr>
              <a:t>https://www.ajnet.me/</a:t>
            </a:r>
            <a:endParaRPr lang="ar-EG" sz="1800" dirty="0"/>
          </a:p>
        </p:txBody>
      </p:sp>
      <p:pic>
        <p:nvPicPr>
          <p:cNvPr id="15" name="Picture 14">
            <a:extLst>
              <a:ext uri="{FF2B5EF4-FFF2-40B4-BE49-F238E27FC236}">
                <a16:creationId xmlns:a16="http://schemas.microsoft.com/office/drawing/2014/main" id="{62EA1AA5-249A-1D77-1377-58934A2C735D}"/>
              </a:ext>
            </a:extLst>
          </p:cNvPr>
          <p:cNvPicPr>
            <a:picLocks noChangeAspect="1"/>
          </p:cNvPicPr>
          <p:nvPr/>
        </p:nvPicPr>
        <p:blipFill>
          <a:blip r:embed="rId5"/>
          <a:srcRect l="1250" t="782" r="2239"/>
          <a:stretch>
            <a:fillRect/>
          </a:stretch>
        </p:blipFill>
        <p:spPr>
          <a:xfrm>
            <a:off x="742949" y="3142097"/>
            <a:ext cx="4541673" cy="251492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054685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806778C-69C6-D1D0-6030-3D1CCD7D319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5918E07-6773-A1B6-BDD3-371F192A1F7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81AA6D34-7869-680E-79C7-BB2D64C920CB}"/>
              </a:ext>
            </a:extLst>
          </p:cNvPr>
          <p:cNvSpPr txBox="1"/>
          <p:nvPr/>
        </p:nvSpPr>
        <p:spPr>
          <a:xfrm>
            <a:off x="5124451" y="2913120"/>
            <a:ext cx="5995586" cy="2616101"/>
          </a:xfrm>
          <a:prstGeom prst="rect">
            <a:avLst/>
          </a:prstGeom>
          <a:noFill/>
        </p:spPr>
        <p:txBody>
          <a:bodyPr wrap="square">
            <a:spAutoFit/>
          </a:bodyPr>
          <a:lstStyle/>
          <a:p>
            <a:pPr marL="457200" indent="-457200" algn="just" rtl="1">
              <a:buFont typeface="+mj-lt"/>
              <a:buAutoNum type="arabicPeriod" startAt="2"/>
            </a:pPr>
            <a:r>
              <a:rPr lang="ar-EG" sz="2400" b="1" dirty="0">
                <a:effectLst>
                  <a:outerShdw blurRad="38100" dist="38100" dir="2700000" algn="tl">
                    <a:srgbClr val="000000">
                      <a:alpha val="43137"/>
                    </a:srgbClr>
                  </a:outerShdw>
                </a:effectLst>
              </a:rPr>
              <a:t>التفاعُل:</a:t>
            </a:r>
          </a:p>
          <a:p>
            <a:pPr marL="457200" indent="-457200" algn="just" rtl="1">
              <a:buFont typeface="+mj-lt"/>
              <a:buAutoNum type="arabicPeriod" startAt="2"/>
            </a:pPr>
            <a:endParaRPr lang="ar-EG" sz="20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في الإعلام التقليدي مثل التلفزيون أو الراديو، المُشاهِد أو المُستمِع يتلقى فقط دون قدرة على الرد الفوري.</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أما في الإعلام الرقمي مثل </a:t>
            </a:r>
            <a:r>
              <a:rPr lang="en-US" sz="2000" b="1" dirty="0"/>
              <a:t>X</a:t>
            </a:r>
            <a:r>
              <a:rPr lang="ar-EG" sz="2000" dirty="0"/>
              <a:t> أو </a:t>
            </a:r>
            <a:r>
              <a:rPr lang="ar-EG" sz="2000" b="1" dirty="0"/>
              <a:t>فيسبوك</a:t>
            </a:r>
            <a:r>
              <a:rPr lang="ar-EG" sz="2000" dirty="0"/>
              <a:t>، يُمكن للجُمهور أن يتفاعل بالإعجاب أو التعليق أو المُشاركة أو حتى صناعة مُحتوى مُضاد في اللحظة نفسها.</a:t>
            </a:r>
          </a:p>
        </p:txBody>
      </p:sp>
      <p:sp>
        <p:nvSpPr>
          <p:cNvPr id="2" name="TextBox 1">
            <a:extLst>
              <a:ext uri="{FF2B5EF4-FFF2-40B4-BE49-F238E27FC236}">
                <a16:creationId xmlns:a16="http://schemas.microsoft.com/office/drawing/2014/main" id="{42DC5AA8-32E0-22E5-B07D-DE77E2E5EAE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0AD6BFC0-ECDD-F8AC-5362-1C54FAA214A9}"/>
              </a:ext>
            </a:extLst>
          </p:cNvPr>
          <p:cNvSpPr txBox="1"/>
          <p:nvPr/>
        </p:nvSpPr>
        <p:spPr>
          <a:xfrm>
            <a:off x="3671560" y="1836352"/>
            <a:ext cx="753223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الفروق الأساسية بين الإعلام التقليدي والإعلام الرقمي:</a:t>
            </a:r>
            <a:endParaRPr lang="en-US" sz="3000" dirty="0"/>
          </a:p>
        </p:txBody>
      </p:sp>
      <p:pic>
        <p:nvPicPr>
          <p:cNvPr id="13" name="Picture 12">
            <a:extLst>
              <a:ext uri="{FF2B5EF4-FFF2-40B4-BE49-F238E27FC236}">
                <a16:creationId xmlns:a16="http://schemas.microsoft.com/office/drawing/2014/main" id="{87DE51ED-1851-8883-0A8D-921130561127}"/>
              </a:ext>
            </a:extLst>
          </p:cNvPr>
          <p:cNvPicPr>
            <a:picLocks noChangeAspect="1"/>
          </p:cNvPicPr>
          <p:nvPr/>
        </p:nvPicPr>
        <p:blipFill>
          <a:blip r:embed="rId4"/>
          <a:stretch>
            <a:fillRect/>
          </a:stretch>
        </p:blipFill>
        <p:spPr>
          <a:xfrm>
            <a:off x="1173564" y="2510772"/>
            <a:ext cx="3538136" cy="33277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78957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A76E28F-BAA3-4EE5-A2FC-6D85F159E39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35322D7-962D-2A31-0530-9ADD5AF9A6F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4063EF4D-9E98-1E59-F303-F633966091BE}"/>
              </a:ext>
            </a:extLst>
          </p:cNvPr>
          <p:cNvSpPr txBox="1"/>
          <p:nvPr/>
        </p:nvSpPr>
        <p:spPr>
          <a:xfrm>
            <a:off x="5251450" y="3147149"/>
            <a:ext cx="5961729" cy="2616101"/>
          </a:xfrm>
          <a:prstGeom prst="rect">
            <a:avLst/>
          </a:prstGeom>
          <a:noFill/>
        </p:spPr>
        <p:txBody>
          <a:bodyPr wrap="square">
            <a:spAutoFit/>
          </a:bodyPr>
          <a:lstStyle/>
          <a:p>
            <a:pPr marL="538163" indent="-182563" algn="just" rtl="1"/>
            <a:r>
              <a:rPr lang="ar-EG" sz="2400" b="1" dirty="0">
                <a:effectLst>
                  <a:outerShdw blurRad="38100" dist="38100" dir="2700000" algn="tl">
                    <a:srgbClr val="000000">
                      <a:alpha val="43137"/>
                    </a:srgbClr>
                  </a:outerShdw>
                </a:effectLst>
              </a:rPr>
              <a:t>3. الانتشار:</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إذا أُذيع برنامج على قناة تلفزيونية محلية، فلن يراه سوى سُكّان هذه المنطقة.</a:t>
            </a:r>
          </a:p>
          <a:p>
            <a:pPr marL="342900" indent="-342900" algn="just" rtl="1">
              <a:buFont typeface="Arial" panose="020B0604020202020204" pitchFamily="34" charset="0"/>
              <a:buChar char="•"/>
            </a:pPr>
            <a:endParaRPr lang="en-US" sz="2000" dirty="0"/>
          </a:p>
          <a:p>
            <a:pPr marL="342900" indent="-342900" algn="just" rtl="1">
              <a:buFont typeface="Arial" panose="020B0604020202020204" pitchFamily="34" charset="0"/>
              <a:buChar char="•"/>
            </a:pPr>
            <a:r>
              <a:rPr lang="ar-EG" sz="2000" dirty="0"/>
              <a:t>أما المُحتوى الرقمي مثل فيديو على </a:t>
            </a:r>
            <a:r>
              <a:rPr lang="ar-EG" sz="2000" b="1" dirty="0"/>
              <a:t>يوتيوب</a:t>
            </a:r>
            <a:r>
              <a:rPr lang="ar-EG" sz="2000" dirty="0"/>
              <a:t> أو </a:t>
            </a:r>
            <a:r>
              <a:rPr lang="en-US" sz="2000" b="1" dirty="0"/>
              <a:t>X</a:t>
            </a:r>
            <a:r>
              <a:rPr lang="ar-EG" sz="2000" dirty="0"/>
              <a:t> أو حملة على </a:t>
            </a:r>
            <a:r>
              <a:rPr lang="ar-EG" sz="2000" b="1" dirty="0" err="1"/>
              <a:t>إنستجرام</a:t>
            </a:r>
            <a:r>
              <a:rPr lang="ar-EG" sz="2000" dirty="0"/>
              <a:t>، فيمكن أن يُشاهده ويتفاعل معه جُمهور عالمي في الوقت نفسه.</a:t>
            </a:r>
          </a:p>
        </p:txBody>
      </p:sp>
      <p:sp>
        <p:nvSpPr>
          <p:cNvPr id="2" name="TextBox 1">
            <a:extLst>
              <a:ext uri="{FF2B5EF4-FFF2-40B4-BE49-F238E27FC236}">
                <a16:creationId xmlns:a16="http://schemas.microsoft.com/office/drawing/2014/main" id="{D841720D-6C03-A443-0BCC-EBA5D58C5F5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62FA72BB-806E-6F8E-07E5-3E709344CA2D}"/>
              </a:ext>
            </a:extLst>
          </p:cNvPr>
          <p:cNvSpPr txBox="1"/>
          <p:nvPr/>
        </p:nvSpPr>
        <p:spPr>
          <a:xfrm>
            <a:off x="3671560" y="2064952"/>
            <a:ext cx="753223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الفروق الأساسية بين الإعلام التقليدي والإعلام الرقمي:</a:t>
            </a:r>
            <a:endParaRPr lang="en-US" sz="3000" dirty="0"/>
          </a:p>
        </p:txBody>
      </p:sp>
      <p:pic>
        <p:nvPicPr>
          <p:cNvPr id="10" name="Picture 9">
            <a:extLst>
              <a:ext uri="{FF2B5EF4-FFF2-40B4-BE49-F238E27FC236}">
                <a16:creationId xmlns:a16="http://schemas.microsoft.com/office/drawing/2014/main" id="{E334FC13-D630-32BB-4B72-30A1044E28B6}"/>
              </a:ext>
            </a:extLst>
          </p:cNvPr>
          <p:cNvPicPr>
            <a:picLocks noChangeAspect="1"/>
          </p:cNvPicPr>
          <p:nvPr/>
        </p:nvPicPr>
        <p:blipFill>
          <a:blip r:embed="rId4"/>
          <a:stretch>
            <a:fillRect/>
          </a:stretch>
        </p:blipFill>
        <p:spPr>
          <a:xfrm>
            <a:off x="1065614" y="2708656"/>
            <a:ext cx="3665136" cy="30280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225805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9FE776D-55EC-021C-1A89-54AD07AE916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62F54F6-FB37-2C11-95F7-D7AE8DF1B74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9E611F50-7EAA-DF4C-0088-71C03DE64637}"/>
              </a:ext>
            </a:extLst>
          </p:cNvPr>
          <p:cNvSpPr txBox="1"/>
          <p:nvPr/>
        </p:nvSpPr>
        <p:spPr>
          <a:xfrm>
            <a:off x="4857750" y="2397849"/>
            <a:ext cx="6526879" cy="3600986"/>
          </a:xfrm>
          <a:prstGeom prst="rect">
            <a:avLst/>
          </a:prstGeom>
          <a:noFill/>
        </p:spPr>
        <p:txBody>
          <a:bodyPr wrap="square">
            <a:spAutoFit/>
          </a:bodyPr>
          <a:lstStyle/>
          <a:p>
            <a:pPr indent="447675" algn="just" rtl="1"/>
            <a:r>
              <a:rPr lang="ar-EG" sz="2400" b="1" dirty="0">
                <a:effectLst>
                  <a:outerShdw blurRad="38100" dist="38100" dir="2700000" algn="tl">
                    <a:srgbClr val="000000">
                      <a:alpha val="43137"/>
                    </a:srgbClr>
                  </a:outerShdw>
                </a:effectLst>
              </a:rPr>
              <a:t>4. إمكانية التعديل:</a:t>
            </a:r>
          </a:p>
          <a:p>
            <a:pPr indent="447675" algn="just" rtl="1"/>
            <a:endParaRPr lang="ar-EG" sz="1000" b="1" dirty="0">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الصحف التقليدية أو برامج التلفزيون التقليدي تحتاج وقتًا وجهدًا لتعديل الأخطاء أو تحديث المعلومات، بينما الإعلام الرقمي يسمح بتغيير العُنوان، أو إضافة صور، أو تصحيح معلومة خلال دقائق.</a:t>
            </a:r>
          </a:p>
          <a:p>
            <a:pPr marL="342900" indent="-342900" algn="just" rtl="1">
              <a:buFont typeface="Arial" panose="020B0604020202020204" pitchFamily="34" charset="0"/>
              <a:buChar char="•"/>
            </a:pPr>
            <a:endParaRPr lang="ar-EG"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عندما تنشر</a:t>
            </a:r>
            <a:r>
              <a:rPr lang="en-US" sz="2000" b="1" dirty="0"/>
              <a:t>CNN</a:t>
            </a:r>
            <a:r>
              <a:rPr lang="en-US" sz="2000" dirty="0"/>
              <a:t> </a:t>
            </a:r>
            <a:r>
              <a:rPr lang="ar-EG" sz="2000" dirty="0"/>
              <a:t> خبرًا ثم يظهر تحديث جديد، يُضاف مُباشرة على الموقع الإلكتروني.</a:t>
            </a:r>
          </a:p>
          <a:p>
            <a:pPr algn="just" rtl="1"/>
            <a:endParaRPr lang="ar-EG" sz="1600" dirty="0"/>
          </a:p>
          <a:p>
            <a:pPr algn="just" rtl="1"/>
            <a:r>
              <a:rPr lang="en-US" sz="2000" dirty="0"/>
              <a:t>📌 </a:t>
            </a:r>
            <a:r>
              <a:rPr lang="ar-EG" sz="2000" b="1" dirty="0"/>
              <a:t>خُلاصة</a:t>
            </a:r>
            <a:r>
              <a:rPr lang="ar-EG" sz="2000" dirty="0"/>
              <a:t>: الإعلام الرقمي يتميز بالسرعة، والتفاعل، والقدرة على الوصول العالمي، بينما الإعلام التقليدي يظل أكثر بطئًا وأقل تفاعلًا، لكنه يحتفظ بقيمة خاصة من حيث المصداقية والتوثيق التاريخي.</a:t>
            </a:r>
          </a:p>
        </p:txBody>
      </p:sp>
      <p:sp>
        <p:nvSpPr>
          <p:cNvPr id="2" name="TextBox 1">
            <a:extLst>
              <a:ext uri="{FF2B5EF4-FFF2-40B4-BE49-F238E27FC236}">
                <a16:creationId xmlns:a16="http://schemas.microsoft.com/office/drawing/2014/main" id="{44056B7A-16FB-EB15-A258-A13B001DAA7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0544CD47-7767-AF9F-11BE-9A03B7F2A8DB}"/>
              </a:ext>
            </a:extLst>
          </p:cNvPr>
          <p:cNvSpPr txBox="1"/>
          <p:nvPr/>
        </p:nvSpPr>
        <p:spPr>
          <a:xfrm>
            <a:off x="3671560" y="1734752"/>
            <a:ext cx="753223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t>الفروق الأساسية بين الإعلام التقليدي والإعلام الرقمي:</a:t>
            </a:r>
            <a:endParaRPr lang="en-US" sz="3000" dirty="0"/>
          </a:p>
        </p:txBody>
      </p:sp>
      <p:pic>
        <p:nvPicPr>
          <p:cNvPr id="6" name="Picture 5">
            <a:extLst>
              <a:ext uri="{FF2B5EF4-FFF2-40B4-BE49-F238E27FC236}">
                <a16:creationId xmlns:a16="http://schemas.microsoft.com/office/drawing/2014/main" id="{B11AB9CF-B4C1-9F91-5DF4-7FD5A27F187F}"/>
              </a:ext>
            </a:extLst>
          </p:cNvPr>
          <p:cNvPicPr>
            <a:picLocks noChangeAspect="1"/>
          </p:cNvPicPr>
          <p:nvPr/>
        </p:nvPicPr>
        <p:blipFill>
          <a:blip r:embed="rId4"/>
          <a:stretch>
            <a:fillRect/>
          </a:stretch>
        </p:blipFill>
        <p:spPr>
          <a:xfrm>
            <a:off x="807371" y="2397849"/>
            <a:ext cx="3889122" cy="3429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854283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217CF96-09FC-0E64-17C4-8259D33C64D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6F050CA-E2EC-A428-379B-F25FC250C39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BE73EB4-E53D-9FA3-4DB3-775D456BEA3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ما هو الإعلام الرقمي؟</a:t>
            </a:r>
          </a:p>
        </p:txBody>
      </p:sp>
      <p:sp>
        <p:nvSpPr>
          <p:cNvPr id="4" name="TextBox 3">
            <a:extLst>
              <a:ext uri="{FF2B5EF4-FFF2-40B4-BE49-F238E27FC236}">
                <a16:creationId xmlns:a16="http://schemas.microsoft.com/office/drawing/2014/main" id="{71B87312-F122-7433-E7C5-C5AA593AE833}"/>
              </a:ext>
            </a:extLst>
          </p:cNvPr>
          <p:cNvSpPr txBox="1"/>
          <p:nvPr/>
        </p:nvSpPr>
        <p:spPr>
          <a:xfrm>
            <a:off x="2273300" y="1747452"/>
            <a:ext cx="8098643" cy="46166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pPr algn="ctr"/>
            <a:r>
              <a:rPr lang="ar-EG" b="0" u="sng" dirty="0">
                <a:solidFill>
                  <a:schemeClr val="tx1"/>
                </a:solidFill>
                <a:effectLst/>
              </a:rPr>
              <a:t>تلخيص لأبرز الفروق الأساسية بين الإعلام التقليدي والإعلام الرقمي:</a:t>
            </a:r>
            <a:endParaRPr lang="en-US" b="0" u="sng" dirty="0">
              <a:solidFill>
                <a:schemeClr val="tx1"/>
              </a:solidFill>
              <a:effectLst/>
            </a:endParaRPr>
          </a:p>
        </p:txBody>
      </p:sp>
      <p:graphicFrame>
        <p:nvGraphicFramePr>
          <p:cNvPr id="6" name="Table 5">
            <a:extLst>
              <a:ext uri="{FF2B5EF4-FFF2-40B4-BE49-F238E27FC236}">
                <a16:creationId xmlns:a16="http://schemas.microsoft.com/office/drawing/2014/main" id="{3F652FAD-1CDA-1259-47B9-10E44D3F0F10}"/>
              </a:ext>
            </a:extLst>
          </p:cNvPr>
          <p:cNvGraphicFramePr>
            <a:graphicFrameLocks noGrp="1"/>
          </p:cNvGraphicFramePr>
          <p:nvPr>
            <p:extLst>
              <p:ext uri="{D42A27DB-BD31-4B8C-83A1-F6EECF244321}">
                <p14:modId xmlns:p14="http://schemas.microsoft.com/office/powerpoint/2010/main" val="2902268855"/>
              </p:ext>
            </p:extLst>
          </p:nvPr>
        </p:nvGraphicFramePr>
        <p:xfrm>
          <a:off x="635000" y="2317750"/>
          <a:ext cx="10756899" cy="3712500"/>
        </p:xfrm>
        <a:graphic>
          <a:graphicData uri="http://schemas.openxmlformats.org/drawingml/2006/table">
            <a:tbl>
              <a:tblPr firstRow="1" bandRow="1">
                <a:tableStyleId>{5C22544A-7EE6-4342-B048-85BDC9FD1C3A}</a:tableStyleId>
              </a:tblPr>
              <a:tblGrid>
                <a:gridCol w="4328183">
                  <a:extLst>
                    <a:ext uri="{9D8B030D-6E8A-4147-A177-3AD203B41FA5}">
                      <a16:colId xmlns:a16="http://schemas.microsoft.com/office/drawing/2014/main" val="2156382211"/>
                    </a:ext>
                  </a:extLst>
                </a:gridCol>
                <a:gridCol w="4701517">
                  <a:extLst>
                    <a:ext uri="{9D8B030D-6E8A-4147-A177-3AD203B41FA5}">
                      <a16:colId xmlns:a16="http://schemas.microsoft.com/office/drawing/2014/main" val="1366787551"/>
                    </a:ext>
                  </a:extLst>
                </a:gridCol>
                <a:gridCol w="1727199">
                  <a:extLst>
                    <a:ext uri="{9D8B030D-6E8A-4147-A177-3AD203B41FA5}">
                      <a16:colId xmlns:a16="http://schemas.microsoft.com/office/drawing/2014/main" val="2943939273"/>
                    </a:ext>
                  </a:extLst>
                </a:gridCol>
              </a:tblGrid>
              <a:tr h="403153">
                <a:tc>
                  <a:txBody>
                    <a:bodyPr/>
                    <a:lstStyle/>
                    <a:p>
                      <a:pPr algn="ctr">
                        <a:buNone/>
                      </a:pPr>
                      <a:r>
                        <a:rPr lang="ar-EG" sz="2400" b="1" dirty="0">
                          <a:cs typeface="+mj-cs"/>
                        </a:rPr>
                        <a:t>الإعلام الرقمي</a:t>
                      </a:r>
                      <a:endParaRPr lang="ar-EG" sz="2400" dirty="0">
                        <a:cs typeface="+mj-cs"/>
                      </a:endParaRPr>
                    </a:p>
                  </a:txBody>
                  <a:tcPr anchor="ctr"/>
                </a:tc>
                <a:tc>
                  <a:txBody>
                    <a:bodyPr/>
                    <a:lstStyle/>
                    <a:p>
                      <a:pPr algn="ctr">
                        <a:lnSpc>
                          <a:spcPct val="107000"/>
                        </a:lnSpc>
                        <a:spcAft>
                          <a:spcPts val="800"/>
                        </a:spcAft>
                      </a:pPr>
                      <a:r>
                        <a:rPr lang="ar-EG" sz="2400" b="1" dirty="0">
                          <a:effectLst/>
                          <a:latin typeface="Calibri" panose="020F0502020204030204" pitchFamily="34" charset="0"/>
                          <a:ea typeface="Calibri" panose="020F0502020204030204" pitchFamily="34" charset="0"/>
                          <a:cs typeface="+mj-cs"/>
                        </a:rPr>
                        <a:t>الإعلام التقليدي</a:t>
                      </a:r>
                      <a:endParaRPr lang="en-US" sz="2400" dirty="0">
                        <a:effectLst/>
                        <a:latin typeface="Calibri" panose="020F0502020204030204" pitchFamily="34" charset="0"/>
                        <a:ea typeface="Calibri" panose="020F0502020204030204" pitchFamily="34" charset="0"/>
                        <a:cs typeface="+mj-cs"/>
                      </a:endParaRPr>
                    </a:p>
                  </a:txBody>
                  <a:tcPr anchor="ctr"/>
                </a:tc>
                <a:tc>
                  <a:txBody>
                    <a:bodyPr/>
                    <a:lstStyle/>
                    <a:p>
                      <a:pPr algn="ctr" rtl="1"/>
                      <a:r>
                        <a:rPr lang="ar-EG" sz="2400" dirty="0">
                          <a:cs typeface="+mj-cs"/>
                        </a:rPr>
                        <a:t>العُنصر</a:t>
                      </a:r>
                      <a:endParaRPr lang="en-US" sz="2400" dirty="0">
                        <a:cs typeface="+mj-cs"/>
                      </a:endParaRPr>
                    </a:p>
                  </a:txBody>
                  <a:tcPr/>
                </a:tc>
                <a:extLst>
                  <a:ext uri="{0D108BD9-81ED-4DB2-BD59-A6C34878D82A}">
                    <a16:rowId xmlns:a16="http://schemas.microsoft.com/office/drawing/2014/main" val="2110652257"/>
                  </a:ext>
                </a:extLst>
              </a:tr>
              <a:tr h="1057879">
                <a:tc>
                  <a:txBody>
                    <a:bodyPr/>
                    <a:lstStyle/>
                    <a:p>
                      <a:pPr algn="ctr" rtl="1">
                        <a:buNone/>
                      </a:pPr>
                      <a:r>
                        <a:rPr lang="ar-EG" sz="2000" dirty="0"/>
                        <a:t>يعتمد على البيانات الرقمية (الثنائية: 0 و1)، مما يسهل عملية التخزين والنقل والاسترجاع.</a:t>
                      </a:r>
                    </a:p>
                  </a:txBody>
                  <a:tcPr anchor="ctr"/>
                </a:tc>
                <a:tc>
                  <a:txBody>
                    <a:bodyPr/>
                    <a:lstStyle/>
                    <a:p>
                      <a:pPr algn="ctr">
                        <a:lnSpc>
                          <a:spcPct val="107000"/>
                        </a:lnSpc>
                        <a:spcAft>
                          <a:spcPts val="800"/>
                        </a:spcAft>
                      </a:pPr>
                      <a:r>
                        <a:rPr lang="ar-EG" sz="2000" b="0" dirty="0">
                          <a:effectLst/>
                          <a:latin typeface="Calibri" panose="020F0502020204030204" pitchFamily="34" charset="0"/>
                          <a:ea typeface="Calibri" panose="020F0502020204030204" pitchFamily="34" charset="0"/>
                          <a:cs typeface="Arial" panose="020B0604020202020204" pitchFamily="34" charset="0"/>
                        </a:rPr>
                        <a:t>يعتمد على الوسائط الورقية مثل الصحف والمجلات، أو الوسائط التناظرية مثل شرائط الكاسيت وأشرطة الفيديو.</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anchor="ctr"/>
                </a:tc>
                <a:tc>
                  <a:txBody>
                    <a:bodyPr/>
                    <a:lstStyle/>
                    <a:p>
                      <a:pPr algn="ctr">
                        <a:buNone/>
                      </a:pPr>
                      <a:r>
                        <a:rPr lang="ar-EG" sz="2000" b="1" dirty="0"/>
                        <a:t>طريقة التخزين</a:t>
                      </a:r>
                      <a:endParaRPr lang="ar-EG" sz="2000" dirty="0"/>
                    </a:p>
                  </a:txBody>
                  <a:tcPr anchor="ctr"/>
                </a:tc>
                <a:extLst>
                  <a:ext uri="{0D108BD9-81ED-4DB2-BD59-A6C34878D82A}">
                    <a16:rowId xmlns:a16="http://schemas.microsoft.com/office/drawing/2014/main" val="1214460889"/>
                  </a:ext>
                </a:extLst>
              </a:tr>
              <a:tr h="730357">
                <a:tc>
                  <a:txBody>
                    <a:bodyPr/>
                    <a:lstStyle/>
                    <a:p>
                      <a:pPr algn="ctr" rtl="1">
                        <a:buNone/>
                      </a:pPr>
                      <a:r>
                        <a:rPr lang="ar-EG" sz="2000" dirty="0"/>
                        <a:t>ثُنائي الاتجاه، حيث يمكن للجُمهور الرد والتفاعل والتأثير في المُحتوى.</a:t>
                      </a:r>
                    </a:p>
                  </a:txBody>
                  <a:tcPr anchor="ctr"/>
                </a:tc>
                <a:tc>
                  <a:txBody>
                    <a:bodyPr/>
                    <a:lstStyle/>
                    <a:p>
                      <a:pPr algn="ctr">
                        <a:lnSpc>
                          <a:spcPct val="107000"/>
                        </a:lnSpc>
                        <a:spcAft>
                          <a:spcPts val="800"/>
                        </a:spcAft>
                      </a:pPr>
                      <a:r>
                        <a:rPr lang="ar-EG" sz="2000" b="0" dirty="0">
                          <a:effectLst/>
                          <a:latin typeface="Calibri" panose="020F0502020204030204" pitchFamily="34" charset="0"/>
                          <a:ea typeface="Calibri" panose="020F0502020204030204" pitchFamily="34" charset="0"/>
                          <a:cs typeface="Arial" panose="020B0604020202020204" pitchFamily="34" charset="0"/>
                        </a:rPr>
                        <a:t>في الغالب أُحادي الاتجاه؛ المُرسِل يبث الرسالة والجُمهور يتلقاها فقط.</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anchor="ctr"/>
                </a:tc>
                <a:tc>
                  <a:txBody>
                    <a:bodyPr/>
                    <a:lstStyle/>
                    <a:p>
                      <a:pPr algn="ctr">
                        <a:buNone/>
                      </a:pPr>
                      <a:r>
                        <a:rPr lang="ar-EG" sz="2000" b="1" dirty="0"/>
                        <a:t>التفاعل</a:t>
                      </a:r>
                      <a:endParaRPr lang="ar-EG" sz="2000" dirty="0"/>
                    </a:p>
                  </a:txBody>
                  <a:tcPr anchor="ctr"/>
                </a:tc>
                <a:extLst>
                  <a:ext uri="{0D108BD9-81ED-4DB2-BD59-A6C34878D82A}">
                    <a16:rowId xmlns:a16="http://schemas.microsoft.com/office/drawing/2014/main" val="3650165042"/>
                  </a:ext>
                </a:extLst>
              </a:tr>
              <a:tr h="730357">
                <a:tc>
                  <a:txBody>
                    <a:bodyPr/>
                    <a:lstStyle/>
                    <a:p>
                      <a:pPr algn="ctr" rtl="1">
                        <a:buNone/>
                      </a:pPr>
                      <a:r>
                        <a:rPr lang="ar-EG" sz="2000" dirty="0"/>
                        <a:t>عالمي وفوري؛ المُحتوى يمكن أن يصل إلى ملايين المُستخدِمين حول العالم بمُجرد نشره.</a:t>
                      </a:r>
                    </a:p>
                  </a:txBody>
                  <a:tcPr anchor="ctr"/>
                </a:tc>
                <a:tc>
                  <a:txBody>
                    <a:bodyPr/>
                    <a:lstStyle/>
                    <a:p>
                      <a:pPr algn="ctr">
                        <a:lnSpc>
                          <a:spcPct val="107000"/>
                        </a:lnSpc>
                        <a:spcAft>
                          <a:spcPts val="800"/>
                        </a:spcAft>
                      </a:pPr>
                      <a:r>
                        <a:rPr lang="ar-EG" sz="2000" b="0" dirty="0">
                          <a:effectLst/>
                          <a:latin typeface="Calibri" panose="020F0502020204030204" pitchFamily="34" charset="0"/>
                          <a:ea typeface="Calibri" panose="020F0502020204030204" pitchFamily="34" charset="0"/>
                          <a:cs typeface="Arial" panose="020B0604020202020204" pitchFamily="34" charset="0"/>
                        </a:rPr>
                        <a:t>محدود بالزمان والمكان؛ الصحيفة مثلًا لا تصل إلا لمن يشترونها في نطاق جغرافي معين.</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anchor="ctr"/>
                </a:tc>
                <a:tc>
                  <a:txBody>
                    <a:bodyPr/>
                    <a:lstStyle/>
                    <a:p>
                      <a:pPr algn="ctr">
                        <a:buNone/>
                      </a:pPr>
                      <a:r>
                        <a:rPr lang="ar-EG" sz="2000" b="1" dirty="0"/>
                        <a:t>الانتشار</a:t>
                      </a:r>
                      <a:endParaRPr lang="ar-EG" sz="2000" dirty="0"/>
                    </a:p>
                  </a:txBody>
                  <a:tcPr anchor="ctr"/>
                </a:tc>
                <a:extLst>
                  <a:ext uri="{0D108BD9-81ED-4DB2-BD59-A6C34878D82A}">
                    <a16:rowId xmlns:a16="http://schemas.microsoft.com/office/drawing/2014/main" val="4084013354"/>
                  </a:ext>
                </a:extLst>
              </a:tr>
              <a:tr h="730357">
                <a:tc>
                  <a:txBody>
                    <a:bodyPr/>
                    <a:lstStyle/>
                    <a:p>
                      <a:pPr algn="ctr" rtl="1">
                        <a:buNone/>
                      </a:pPr>
                      <a:r>
                        <a:rPr lang="ar-EG" sz="2000" dirty="0"/>
                        <a:t>التعديل سهل وسريع؛ يمكن تحديث المُحتوى أو تصحيحه فورًا على المنصة الرقمية.</a:t>
                      </a:r>
                    </a:p>
                  </a:txBody>
                  <a:tcPr anchor="ctr"/>
                </a:tc>
                <a:tc>
                  <a:txBody>
                    <a:bodyPr/>
                    <a:lstStyle/>
                    <a:p>
                      <a:pPr algn="ctr">
                        <a:lnSpc>
                          <a:spcPct val="107000"/>
                        </a:lnSpc>
                        <a:spcAft>
                          <a:spcPts val="800"/>
                        </a:spcAft>
                      </a:pPr>
                      <a:r>
                        <a:rPr lang="ar-EG" sz="2000" b="0" dirty="0">
                          <a:effectLst/>
                          <a:latin typeface="Calibri" panose="020F0502020204030204" pitchFamily="34" charset="0"/>
                          <a:ea typeface="Calibri" panose="020F0502020204030204" pitchFamily="34" charset="0"/>
                          <a:cs typeface="Arial" panose="020B0604020202020204" pitchFamily="34" charset="0"/>
                        </a:rPr>
                        <a:t>التعديل صعب وبطيء؛ إذا وُجد خطأ في صحيفة لا يُصحح إلا في عدد اليوم التالي.</a:t>
                      </a:r>
                      <a:endParaRPr lang="en-US" sz="2000" b="0" dirty="0">
                        <a:effectLst/>
                        <a:latin typeface="Calibri" panose="020F0502020204030204" pitchFamily="34" charset="0"/>
                        <a:ea typeface="Calibri" panose="020F0502020204030204" pitchFamily="34" charset="0"/>
                        <a:cs typeface="Arial" panose="020B0604020202020204" pitchFamily="34" charset="0"/>
                      </a:endParaRPr>
                    </a:p>
                  </a:txBody>
                  <a:tcPr anchor="ctr"/>
                </a:tc>
                <a:tc>
                  <a:txBody>
                    <a:bodyPr/>
                    <a:lstStyle/>
                    <a:p>
                      <a:pPr algn="ctr">
                        <a:buNone/>
                      </a:pPr>
                      <a:r>
                        <a:rPr lang="ar-EG" sz="2000" b="1" dirty="0"/>
                        <a:t>إمكانية التعديل</a:t>
                      </a:r>
                      <a:endParaRPr lang="ar-EG" sz="2000" dirty="0"/>
                    </a:p>
                  </a:txBody>
                  <a:tcPr anchor="ctr"/>
                </a:tc>
                <a:extLst>
                  <a:ext uri="{0D108BD9-81ED-4DB2-BD59-A6C34878D82A}">
                    <a16:rowId xmlns:a16="http://schemas.microsoft.com/office/drawing/2014/main" val="2804972202"/>
                  </a:ext>
                </a:extLst>
              </a:tr>
            </a:tbl>
          </a:graphicData>
        </a:graphic>
      </p:graphicFrame>
    </p:spTree>
    <p:extLst>
      <p:ext uri="{BB962C8B-B14F-4D97-AF65-F5344CB8AC3E}">
        <p14:creationId xmlns:p14="http://schemas.microsoft.com/office/powerpoint/2010/main" val="38939181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FC4A91B-39FC-1748-E0BF-2D782FC95D3B}"/>
              </a:ext>
            </a:extLst>
          </p:cNvPr>
          <p:cNvSpPr txBox="1"/>
          <p:nvPr/>
        </p:nvSpPr>
        <p:spPr>
          <a:xfrm>
            <a:off x="652122" y="5124866"/>
            <a:ext cx="5389616" cy="523220"/>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تأثير الإعلام الرقمي على الصناعة التلفزيونية</a:t>
            </a: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85BD3A3-9181-7E82-5A60-08A252C4303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03329BD-EF96-E28C-DB84-B45BF309C28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D46099C-E2FF-3C38-ECD2-3925C7E523B2}"/>
              </a:ext>
            </a:extLst>
          </p:cNvPr>
          <p:cNvSpPr txBox="1"/>
          <p:nvPr/>
        </p:nvSpPr>
        <p:spPr>
          <a:xfrm>
            <a:off x="4826000" y="2581269"/>
            <a:ext cx="6447642" cy="3477875"/>
          </a:xfrm>
          <a:prstGeom prst="rect">
            <a:avLst/>
          </a:prstGeom>
          <a:noFill/>
        </p:spPr>
        <p:txBody>
          <a:bodyPr wrap="square">
            <a:spAutoFit/>
          </a:bodyPr>
          <a:lstStyle/>
          <a:p>
            <a:pPr algn="just" rtl="1"/>
            <a:r>
              <a:rPr lang="ar-EG" sz="2000" dirty="0"/>
              <a:t>شهدت الصناعة التلفزيونية في العصر الرقمي تحولات جذرية شملت أساليب الإنتاج والتوزيع والتفاعل مع الجُمهور، بل وحتى نماذج الأعمال التقليدية.</a:t>
            </a:r>
          </a:p>
          <a:p>
            <a:pPr algn="just" rtl="1"/>
            <a:endParaRPr lang="ar-EG" sz="1400" u="sng" dirty="0"/>
          </a:p>
          <a:p>
            <a:pPr algn="just" rtl="1"/>
            <a:r>
              <a:rPr lang="ar-EG" sz="2000" u="sng" dirty="0"/>
              <a:t>ويمكن تلخيص أبرز هذه التحولات فيما يلي:</a:t>
            </a:r>
          </a:p>
          <a:p>
            <a:pPr algn="just" rtl="1"/>
            <a:endParaRPr lang="ar-EG" sz="1200" dirty="0"/>
          </a:p>
          <a:p>
            <a:pPr marL="457200" indent="-457200" algn="just" rtl="1">
              <a:buAutoNum type="arabicPeriod"/>
            </a:pPr>
            <a:r>
              <a:rPr lang="ar-EG" sz="2400" b="1" dirty="0"/>
              <a:t>الانتقال إلى المنصات الرقمية والبث عبر الإنترنت:</a:t>
            </a:r>
          </a:p>
          <a:p>
            <a:pPr algn="just" rtl="1"/>
            <a:endParaRPr lang="ar-EG" sz="1000" b="1" dirty="0"/>
          </a:p>
          <a:p>
            <a:pPr marL="342900" indent="-342900" algn="just" rtl="1">
              <a:buFont typeface="Arial" panose="020B0604020202020204" pitchFamily="34" charset="0"/>
              <a:buChar char="•"/>
            </a:pPr>
            <a:r>
              <a:rPr lang="ar-EG" sz="2000" dirty="0"/>
              <a:t>لم يعد الجُمهور مُرتبطًا بجدول البث التقليدي، بل أصبح يحدد بنفسه ما يُشاهد ومتى يُشاهد، وذلك من خلال منصات مثل </a:t>
            </a:r>
            <a:r>
              <a:rPr lang="ar-EG" sz="2000" b="1" dirty="0"/>
              <a:t>يوتيوب</a:t>
            </a:r>
            <a:r>
              <a:rPr lang="ar-EG" sz="2000" dirty="0"/>
              <a:t> </a:t>
            </a:r>
            <a:r>
              <a:rPr lang="ar-EG" sz="2000" dirty="0" err="1"/>
              <a:t>و</a:t>
            </a:r>
            <a:r>
              <a:rPr lang="ar-EG" sz="2000" b="1" dirty="0" err="1"/>
              <a:t>نتفليكس</a:t>
            </a:r>
            <a:r>
              <a:rPr lang="ar-EG" sz="2000" dirty="0"/>
              <a:t> و</a:t>
            </a:r>
            <a:r>
              <a:rPr lang="ar-EG" sz="2000" b="1" dirty="0"/>
              <a:t>شاهد</a:t>
            </a:r>
            <a:r>
              <a:rPr lang="ar-EG" sz="2000" dirty="0"/>
              <a:t> و</a:t>
            </a:r>
            <a:r>
              <a:rPr lang="ar-EG" sz="2000" b="1" dirty="0"/>
              <a:t>ديزني+</a:t>
            </a:r>
            <a:r>
              <a:rPr lang="ar-EG" sz="2000" dirty="0"/>
              <a:t>.</a:t>
            </a:r>
          </a:p>
          <a:p>
            <a:pPr marL="342900" indent="-342900" algn="just" rtl="1">
              <a:buFont typeface="Arial" panose="020B0604020202020204" pitchFamily="34" charset="0"/>
              <a:buChar char="•"/>
            </a:pPr>
            <a:r>
              <a:rPr lang="ar-EG" sz="2000" dirty="0"/>
              <a:t>هذا الانتقال فتح المجال لتجارب مُُشاهدة أكثر مُرونة وحُرية، حيث يمكن مُتابعة المُحتوى على الهاتف أو الجهاز اللوحي في أي وقت ومن أي مكان.</a:t>
            </a:r>
          </a:p>
        </p:txBody>
      </p:sp>
      <p:sp>
        <p:nvSpPr>
          <p:cNvPr id="2" name="TextBox 1">
            <a:extLst>
              <a:ext uri="{FF2B5EF4-FFF2-40B4-BE49-F238E27FC236}">
                <a16:creationId xmlns:a16="http://schemas.microsoft.com/office/drawing/2014/main" id="{158FB4A9-395C-0731-FBBC-4F4817EC767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1FB821F2-508B-ACBD-54F8-CD7D93053C9C}"/>
              </a:ext>
            </a:extLst>
          </p:cNvPr>
          <p:cNvSpPr txBox="1"/>
          <p:nvPr/>
        </p:nvSpPr>
        <p:spPr>
          <a:xfrm>
            <a:off x="3624105" y="191114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200" dirty="0">
                <a:solidFill>
                  <a:schemeClr val="accent5">
                    <a:lumMod val="75000"/>
                  </a:schemeClr>
                </a:solidFill>
                <a:latin typeface="Alexandria" charset="0"/>
              </a:rPr>
              <a:t>🔍 </a:t>
            </a:r>
            <a:r>
              <a:rPr lang="ar-EG" sz="3200" dirty="0">
                <a:solidFill>
                  <a:schemeClr val="accent5">
                    <a:lumMod val="75000"/>
                  </a:schemeClr>
                </a:solidFill>
                <a:latin typeface="Alexandria" charset="0"/>
              </a:rPr>
              <a:t>كيف يؤثر الإعلام الرقمي على الصناعة التلفزيونية؟</a:t>
            </a:r>
            <a:endParaRPr lang="en-US" sz="3200" dirty="0"/>
          </a:p>
        </p:txBody>
      </p:sp>
      <p:pic>
        <p:nvPicPr>
          <p:cNvPr id="7" name="Picture 6" descr="A blue and orange icons&#10;&#10;AI-generated content may be incorrect.">
            <a:extLst>
              <a:ext uri="{FF2B5EF4-FFF2-40B4-BE49-F238E27FC236}">
                <a16:creationId xmlns:a16="http://schemas.microsoft.com/office/drawing/2014/main" id="{AD663A2B-7DD4-1D16-8AC2-5AA64FE1D8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9312" y="2952746"/>
            <a:ext cx="3784988" cy="2523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969431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388EFDA-D455-ED84-D1A1-2FD3C130029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24E91AE-C38E-35D4-1E7F-70B5B7C7A8B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55518315-AC26-02F5-EE2E-1644AC712C11}"/>
              </a:ext>
            </a:extLst>
          </p:cNvPr>
          <p:cNvSpPr txBox="1"/>
          <p:nvPr/>
        </p:nvSpPr>
        <p:spPr>
          <a:xfrm>
            <a:off x="4431622" y="3109049"/>
            <a:ext cx="6953007" cy="2462213"/>
          </a:xfrm>
          <a:prstGeom prst="rect">
            <a:avLst/>
          </a:prstGeom>
          <a:noFill/>
        </p:spPr>
        <p:txBody>
          <a:bodyPr wrap="square">
            <a:spAutoFit/>
          </a:bodyPr>
          <a:lstStyle/>
          <a:p>
            <a:pPr algn="just" rtl="1"/>
            <a:r>
              <a:rPr lang="ar-EG" sz="2400" b="1" dirty="0"/>
              <a:t>2. تغير نماذج الإنتاج والتوزيع:</a:t>
            </a:r>
          </a:p>
          <a:p>
            <a:pPr algn="just" rtl="1"/>
            <a:endParaRPr lang="ar-EG" sz="1000" b="1" dirty="0"/>
          </a:p>
          <a:p>
            <a:pPr marL="342900" indent="-342900" algn="just" rtl="1">
              <a:buFont typeface="Arial" panose="020B0604020202020204" pitchFamily="34" charset="0"/>
              <a:buChar char="•"/>
            </a:pPr>
            <a:r>
              <a:rPr lang="ar-EG" sz="2000" dirty="0"/>
              <a:t>أتاحت </a:t>
            </a:r>
            <a:r>
              <a:rPr lang="ar-EG" sz="2000" dirty="0" err="1"/>
              <a:t>الرقمنة</a:t>
            </a:r>
            <a:r>
              <a:rPr lang="ar-EG" sz="2000" dirty="0"/>
              <a:t> إمكانيات إنتاج أسرع وأكثر مرونة، فبدلًًا من الاعتماد على قنوات محدودة للبث، أصبح من الممكن توزيع المُحتوى عبر عدة قنوات في الوقت نفسه، مثل: منصات البث، ومواقع التواصل الاجتماعي، وتطبيقات الهواتف. </a:t>
            </a:r>
          </a:p>
          <a:p>
            <a:pPr algn="just" rtl="1"/>
            <a:endParaRPr lang="ar-EG" sz="2000" dirty="0"/>
          </a:p>
          <a:p>
            <a:pPr marL="342900" indent="-342900" algn="just" rtl="1">
              <a:buFont typeface="Arial" panose="020B0604020202020204" pitchFamily="34" charset="0"/>
              <a:buChar char="•"/>
            </a:pPr>
            <a:r>
              <a:rPr lang="ar-EG" sz="2000" dirty="0"/>
              <a:t>هذا التغيير شجع ظهور مُنتجين جدد وشركات صغيرة وغيرهم من النماذج التي استطاعت مُنافسة القنوات الكُبرى عبر مُحتوى مُبتكَر.</a:t>
            </a:r>
          </a:p>
        </p:txBody>
      </p:sp>
      <p:sp>
        <p:nvSpPr>
          <p:cNvPr id="2" name="TextBox 1">
            <a:extLst>
              <a:ext uri="{FF2B5EF4-FFF2-40B4-BE49-F238E27FC236}">
                <a16:creationId xmlns:a16="http://schemas.microsoft.com/office/drawing/2014/main" id="{FAA10ECA-A298-2054-1D3E-FAD7233968E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E117E7DB-5183-F18B-0FAC-FDA1403DB125}"/>
              </a:ext>
            </a:extLst>
          </p:cNvPr>
          <p:cNvSpPr txBox="1"/>
          <p:nvPr/>
        </p:nvSpPr>
        <p:spPr>
          <a:xfrm>
            <a:off x="3427255" y="20317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200" dirty="0">
                <a:solidFill>
                  <a:schemeClr val="accent5">
                    <a:lumMod val="75000"/>
                  </a:schemeClr>
                </a:solidFill>
                <a:latin typeface="Alexandria" charset="0"/>
              </a:rPr>
              <a:t>🔍 </a:t>
            </a:r>
            <a:r>
              <a:rPr lang="ar-EG" sz="3200" dirty="0">
                <a:solidFill>
                  <a:schemeClr val="accent5">
                    <a:lumMod val="75000"/>
                  </a:schemeClr>
                </a:solidFill>
                <a:latin typeface="Alexandria" charset="0"/>
              </a:rPr>
              <a:t>كيف يؤثر الإعلام الرقمي على الصناعة التلفزيونية؟</a:t>
            </a:r>
            <a:endParaRPr lang="en-US" sz="3200" dirty="0"/>
          </a:p>
        </p:txBody>
      </p:sp>
      <p:pic>
        <p:nvPicPr>
          <p:cNvPr id="6" name="Picture 5" descr="A group of icons around a globe&#10;&#10;AI-generated content may be incorrect.">
            <a:extLst>
              <a:ext uri="{FF2B5EF4-FFF2-40B4-BE49-F238E27FC236}">
                <a16:creationId xmlns:a16="http://schemas.microsoft.com/office/drawing/2014/main" id="{5A002C57-AC99-736B-EDAD-C5B10BF005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114" y="2718984"/>
            <a:ext cx="2885130" cy="2885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303782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B755725-4114-7F02-C9B3-5B94B342DCC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33D7D45-5B45-1228-512E-E53BEBEE8E3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976FB8E-7D0B-FEB2-5C31-0AB47874C3B8}"/>
              </a:ext>
            </a:extLst>
          </p:cNvPr>
          <p:cNvSpPr txBox="1"/>
          <p:nvPr/>
        </p:nvSpPr>
        <p:spPr>
          <a:xfrm>
            <a:off x="908050" y="2299833"/>
            <a:ext cx="10241587" cy="1969770"/>
          </a:xfrm>
          <a:prstGeom prst="rect">
            <a:avLst/>
          </a:prstGeom>
          <a:noFill/>
        </p:spPr>
        <p:txBody>
          <a:bodyPr wrap="square">
            <a:spAutoFit/>
          </a:bodyPr>
          <a:lstStyle/>
          <a:p>
            <a:pPr algn="just" rtl="1"/>
            <a:r>
              <a:rPr lang="ar-EG" sz="2400" b="1" dirty="0"/>
              <a:t>3. تفاعُل أكبر مع الجُمهور:</a:t>
            </a:r>
          </a:p>
          <a:p>
            <a:pPr algn="just" rtl="1"/>
            <a:endParaRPr lang="ar-EG" sz="700" b="1" dirty="0"/>
          </a:p>
          <a:p>
            <a:pPr marL="342900" indent="-342900" algn="just" rtl="1">
              <a:buFont typeface="Arial" panose="020B0604020202020204" pitchFamily="34" charset="0"/>
              <a:buChar char="•"/>
            </a:pPr>
            <a:r>
              <a:rPr lang="ar-EG" sz="2000" dirty="0"/>
              <a:t>لم يَعُد المُشاهِد مُجرد مُتلقٍ سلبي، بل أصبح قادرًا على التفاعُل المُباشر مع المُحتوى من خلال التعليقات، أو </a:t>
            </a:r>
            <a:r>
              <a:rPr lang="ar-EG" sz="2000" dirty="0" err="1"/>
              <a:t>الإعجابات</a:t>
            </a:r>
            <a:r>
              <a:rPr lang="ar-EG" sz="2000" dirty="0"/>
              <a:t>، أو حتى إنشاء مُحتوى رد فعل </a:t>
            </a:r>
            <a:r>
              <a:rPr lang="en-US" sz="2000" dirty="0"/>
              <a:t>Reaction Videos)</a:t>
            </a:r>
            <a:r>
              <a:rPr lang="ar-EG" sz="2000" dirty="0"/>
              <a:t>) على اليوتيوب أو التيك توك.</a:t>
            </a:r>
          </a:p>
          <a:p>
            <a:pPr marL="342900" indent="-342900" algn="just" rtl="1">
              <a:buFont typeface="Arial" panose="020B0604020202020204" pitchFamily="34" charset="0"/>
              <a:buChar char="•"/>
            </a:pPr>
            <a:endParaRPr lang="ar-EG" sz="1100" dirty="0"/>
          </a:p>
          <a:p>
            <a:pPr marL="342900" indent="-342900" algn="just" rtl="1">
              <a:buFont typeface="Wingdings" panose="05000000000000000000" pitchFamily="2" charset="2"/>
              <a:buChar char="ü"/>
            </a:pPr>
            <a:r>
              <a:rPr lang="ar-EG" sz="2000" u="sng" dirty="0">
                <a:solidFill>
                  <a:schemeClr val="accent1"/>
                </a:solidFill>
              </a:rPr>
              <a:t>على سبيل المثال:</a:t>
            </a:r>
            <a:r>
              <a:rPr lang="ar-EG" sz="2000" dirty="0">
                <a:solidFill>
                  <a:schemeClr val="accent1"/>
                </a:solidFill>
              </a:rPr>
              <a:t> </a:t>
            </a:r>
            <a:r>
              <a:rPr lang="ar-EG" sz="2000" dirty="0"/>
              <a:t>كثير من البرامج والقنوات التلفزيونية أصبحت تفتح نقاشات أو تُجري استفتاءات على منصات مثل </a:t>
            </a:r>
            <a:r>
              <a:rPr lang="en-US" sz="2000" dirty="0"/>
              <a:t>X</a:t>
            </a:r>
            <a:r>
              <a:rPr lang="ar-EG" sz="2000" dirty="0"/>
              <a:t> ليُشارك الجُمهور بآرائهم في الوقت الفعلي.</a:t>
            </a:r>
          </a:p>
        </p:txBody>
      </p:sp>
      <p:sp>
        <p:nvSpPr>
          <p:cNvPr id="2" name="TextBox 1">
            <a:extLst>
              <a:ext uri="{FF2B5EF4-FFF2-40B4-BE49-F238E27FC236}">
                <a16:creationId xmlns:a16="http://schemas.microsoft.com/office/drawing/2014/main" id="{7C4E186C-9245-A5D8-55B7-6FB68BC976F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7AF23DD0-0288-9DC9-83B3-F6754FDFD8AA}"/>
              </a:ext>
            </a:extLst>
          </p:cNvPr>
          <p:cNvSpPr txBox="1"/>
          <p:nvPr/>
        </p:nvSpPr>
        <p:spPr>
          <a:xfrm>
            <a:off x="3598705" y="1671585"/>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200" dirty="0">
                <a:solidFill>
                  <a:schemeClr val="accent5">
                    <a:lumMod val="75000"/>
                  </a:schemeClr>
                </a:solidFill>
                <a:latin typeface="Alexandria" charset="0"/>
              </a:rPr>
              <a:t>🔍 </a:t>
            </a:r>
            <a:r>
              <a:rPr lang="ar-EG" sz="3200" dirty="0">
                <a:solidFill>
                  <a:schemeClr val="accent5">
                    <a:lumMod val="75000"/>
                  </a:schemeClr>
                </a:solidFill>
                <a:latin typeface="Alexandria" charset="0"/>
              </a:rPr>
              <a:t>كيف يؤثر الإعلام الرقمي على الصناعة التلفزيونية؟</a:t>
            </a:r>
            <a:endParaRPr lang="en-US" sz="3200" dirty="0"/>
          </a:p>
        </p:txBody>
      </p:sp>
      <p:pic>
        <p:nvPicPr>
          <p:cNvPr id="8" name="Picture 7">
            <a:extLst>
              <a:ext uri="{FF2B5EF4-FFF2-40B4-BE49-F238E27FC236}">
                <a16:creationId xmlns:a16="http://schemas.microsoft.com/office/drawing/2014/main" id="{838AD17B-B1D5-6248-9D7A-EFD9819E8ED6}"/>
              </a:ext>
            </a:extLst>
          </p:cNvPr>
          <p:cNvPicPr>
            <a:picLocks noChangeAspect="1"/>
          </p:cNvPicPr>
          <p:nvPr/>
        </p:nvPicPr>
        <p:blipFill>
          <a:blip r:embed="rId4"/>
          <a:stretch>
            <a:fillRect/>
          </a:stretch>
        </p:blipFill>
        <p:spPr>
          <a:xfrm>
            <a:off x="6096000" y="4405262"/>
            <a:ext cx="3183372" cy="13922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a:extLst>
              <a:ext uri="{FF2B5EF4-FFF2-40B4-BE49-F238E27FC236}">
                <a16:creationId xmlns:a16="http://schemas.microsoft.com/office/drawing/2014/main" id="{AD8A3867-CB0E-F61D-2CC5-01797A4F5D1B}"/>
              </a:ext>
            </a:extLst>
          </p:cNvPr>
          <p:cNvPicPr>
            <a:picLocks noChangeAspect="1"/>
          </p:cNvPicPr>
          <p:nvPr/>
        </p:nvPicPr>
        <p:blipFill>
          <a:blip r:embed="rId5"/>
          <a:srcRect l="3999" t="2498" r="5079" b="29260"/>
          <a:stretch>
            <a:fillRect/>
          </a:stretch>
        </p:blipFill>
        <p:spPr>
          <a:xfrm>
            <a:off x="2658628" y="3964557"/>
            <a:ext cx="2434072" cy="20117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227772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DEEF7F8-922B-2B6F-1C66-61ED6623A6B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376B27C-3267-7C3D-81A8-4DDB5019AB2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15131D03-39C0-E6AD-CE57-2CF8FFDCCF4A}"/>
              </a:ext>
            </a:extLst>
          </p:cNvPr>
          <p:cNvSpPr txBox="1"/>
          <p:nvPr/>
        </p:nvSpPr>
        <p:spPr>
          <a:xfrm>
            <a:off x="717550" y="2452235"/>
            <a:ext cx="10661650" cy="1846659"/>
          </a:xfrm>
          <a:prstGeom prst="rect">
            <a:avLst/>
          </a:prstGeom>
          <a:noFill/>
        </p:spPr>
        <p:txBody>
          <a:bodyPr wrap="square">
            <a:spAutoFit/>
          </a:bodyPr>
          <a:lstStyle/>
          <a:p>
            <a:pPr algn="just" rtl="1"/>
            <a:r>
              <a:rPr lang="ar-EG" sz="2400" b="1" dirty="0"/>
              <a:t>4. تأثير المنصات العالمية:</a:t>
            </a:r>
          </a:p>
          <a:p>
            <a:pPr algn="just" rtl="1"/>
            <a:endParaRPr lang="ar-EG" sz="1000" b="1" dirty="0"/>
          </a:p>
          <a:p>
            <a:pPr marL="342900" indent="-342900" algn="just" rtl="1">
              <a:buFont typeface="Arial" panose="020B0604020202020204" pitchFamily="34" charset="0"/>
              <a:buChar char="•"/>
            </a:pPr>
            <a:r>
              <a:rPr lang="ar-EG" sz="2000" dirty="0"/>
              <a:t>أحدثت المنصات العالمية مثل </a:t>
            </a:r>
            <a:r>
              <a:rPr lang="ar-EG" sz="2000" dirty="0" err="1"/>
              <a:t>نتفليكس</a:t>
            </a:r>
            <a:r>
              <a:rPr lang="ar-EG" sz="2000" dirty="0"/>
              <a:t> وغيرها ضغطًا على القنوات الوطنية لتطوير مُحتواها كي تظل قادرة على المُنافسة.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في المنطقة العربية مثلًا:</a:t>
            </a:r>
            <a:r>
              <a:rPr lang="ar-EG" sz="2000" dirty="0">
                <a:solidFill>
                  <a:schemeClr val="accent1"/>
                </a:solidFill>
              </a:rPr>
              <a:t> </a:t>
            </a:r>
            <a:r>
              <a:rPr lang="ar-EG" sz="2000" dirty="0"/>
              <a:t>طورت منصات مثل </a:t>
            </a:r>
            <a:r>
              <a:rPr lang="ar-EG" sz="2000" b="1" dirty="0"/>
              <a:t>شاهد </a:t>
            </a:r>
            <a:r>
              <a:rPr lang="en-US" sz="2000" b="1" dirty="0"/>
              <a:t>VIP</a:t>
            </a:r>
            <a:r>
              <a:rPr lang="ar-EG" sz="2000" dirty="0"/>
              <a:t> و</a:t>
            </a:r>
            <a:r>
              <a:rPr lang="en-US" sz="2000" b="1" dirty="0"/>
              <a:t>WATCH IT</a:t>
            </a:r>
            <a:r>
              <a:rPr lang="ar-EG" sz="2000" dirty="0"/>
              <a:t> مُحتواها المحلي وبدأت في إنتاج أعمال حصرية لتُنافس الإنتاجات العالمية.</a:t>
            </a:r>
          </a:p>
        </p:txBody>
      </p:sp>
      <p:sp>
        <p:nvSpPr>
          <p:cNvPr id="2" name="TextBox 1">
            <a:extLst>
              <a:ext uri="{FF2B5EF4-FFF2-40B4-BE49-F238E27FC236}">
                <a16:creationId xmlns:a16="http://schemas.microsoft.com/office/drawing/2014/main" id="{B4D4975C-1117-4C74-EC33-9498D74C01E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44CB69A0-E449-3996-1D6A-6AE9E44B310D}"/>
              </a:ext>
            </a:extLst>
          </p:cNvPr>
          <p:cNvSpPr txBox="1"/>
          <p:nvPr/>
        </p:nvSpPr>
        <p:spPr>
          <a:xfrm>
            <a:off x="3757455" y="1731322"/>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200" dirty="0">
                <a:solidFill>
                  <a:schemeClr val="accent5">
                    <a:lumMod val="75000"/>
                  </a:schemeClr>
                </a:solidFill>
                <a:latin typeface="Alexandria" charset="0"/>
              </a:rPr>
              <a:t>🔍 </a:t>
            </a:r>
            <a:r>
              <a:rPr lang="ar-EG" sz="3200" dirty="0">
                <a:solidFill>
                  <a:schemeClr val="accent5">
                    <a:lumMod val="75000"/>
                  </a:schemeClr>
                </a:solidFill>
                <a:latin typeface="Alexandria" charset="0"/>
              </a:rPr>
              <a:t>كيف يؤثر الإعلام الرقمي على الصناعة التلفزيونية؟</a:t>
            </a:r>
            <a:endParaRPr lang="en-US" sz="3200" dirty="0"/>
          </a:p>
        </p:txBody>
      </p:sp>
      <p:pic>
        <p:nvPicPr>
          <p:cNvPr id="10" name="Picture 9">
            <a:extLst>
              <a:ext uri="{FF2B5EF4-FFF2-40B4-BE49-F238E27FC236}">
                <a16:creationId xmlns:a16="http://schemas.microsoft.com/office/drawing/2014/main" id="{6D0CA0FE-BB43-1C19-D632-8FBA1D272B3F}"/>
              </a:ext>
            </a:extLst>
          </p:cNvPr>
          <p:cNvPicPr>
            <a:picLocks noChangeAspect="1"/>
          </p:cNvPicPr>
          <p:nvPr/>
        </p:nvPicPr>
        <p:blipFill>
          <a:blip r:embed="rId4"/>
          <a:stretch>
            <a:fillRect/>
          </a:stretch>
        </p:blipFill>
        <p:spPr>
          <a:xfrm>
            <a:off x="2686050" y="4053295"/>
            <a:ext cx="5715000" cy="174443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4245850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C28DFC03-9766-E1FF-FB07-C31DC87D760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E80E3C-D95D-5059-FE3C-73A4B212396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47C7C640-4D48-C5B4-2FC4-8AB9374AAC35}"/>
              </a:ext>
            </a:extLst>
          </p:cNvPr>
          <p:cNvSpPr txBox="1"/>
          <p:nvPr/>
        </p:nvSpPr>
        <p:spPr>
          <a:xfrm>
            <a:off x="4076700" y="2890385"/>
            <a:ext cx="7199979" cy="2400657"/>
          </a:xfrm>
          <a:prstGeom prst="rect">
            <a:avLst/>
          </a:prstGeom>
          <a:noFill/>
        </p:spPr>
        <p:txBody>
          <a:bodyPr wrap="square">
            <a:spAutoFit/>
          </a:bodyPr>
          <a:lstStyle/>
          <a:p>
            <a:pPr algn="just" rtl="1"/>
            <a:r>
              <a:rPr lang="ar-EG" sz="2400" b="1" dirty="0"/>
              <a:t>5. تراجُع نِسَب المُشاهدة التقليدية:</a:t>
            </a:r>
          </a:p>
          <a:p>
            <a:pPr algn="just" rtl="1"/>
            <a:endParaRPr lang="ar-EG" sz="1000" b="1" dirty="0"/>
          </a:p>
          <a:p>
            <a:pPr marL="342900" indent="-342900" algn="just" rtl="1">
              <a:buFont typeface="Arial" panose="020B0604020202020204" pitchFamily="34" charset="0"/>
              <a:buChar char="•"/>
            </a:pPr>
            <a:r>
              <a:rPr lang="ar-EG" sz="2000" dirty="0"/>
              <a:t>أصبح من الملحوظ تراجع مُتابعة التلفزيون التقليدي، خاصة بين فئة الشباب الذين يُفضلون المُحتوى عند الطلب</a:t>
            </a:r>
            <a:r>
              <a:rPr lang="en-US" sz="2000" dirty="0"/>
              <a:t>On-demand) </a:t>
            </a:r>
            <a:r>
              <a:rPr lang="ar-EG" sz="2000" dirty="0"/>
              <a:t>)، بدلًا من الالتزام بجدول بث مُحدد.</a:t>
            </a:r>
          </a:p>
          <a:p>
            <a:pPr marL="342900" indent="-342900" algn="just" rtl="1">
              <a:buFont typeface="Arial" panose="020B0604020202020204" pitchFamily="34" charset="0"/>
              <a:buChar char="•"/>
            </a:pPr>
            <a:endParaRPr lang="ar-EG" dirty="0"/>
          </a:p>
          <a:p>
            <a:pPr marL="342900" indent="-342900" algn="just" rtl="1">
              <a:buFont typeface="Arial" panose="020B0604020202020204" pitchFamily="34" charset="0"/>
              <a:buChar char="•"/>
            </a:pPr>
            <a:r>
              <a:rPr lang="ar-EG" sz="2000" dirty="0"/>
              <a:t>بينما لا تزال بعض الفئات الأكبر سنًا تحتفظ بعاداتها في مُشاهدة التلفزيون المُباشر.</a:t>
            </a:r>
          </a:p>
          <a:p>
            <a:pPr marL="342900" indent="-342900" algn="just" rtl="1">
              <a:buFont typeface="Arial" panose="020B0604020202020204" pitchFamily="34" charset="0"/>
              <a:buChar char="•"/>
            </a:pPr>
            <a:endParaRPr lang="ar-EG" dirty="0"/>
          </a:p>
          <a:p>
            <a:pPr marL="342900" indent="-342900" algn="just" rtl="1">
              <a:buFont typeface="Arial" panose="020B0604020202020204" pitchFamily="34" charset="0"/>
              <a:buChar char="•"/>
            </a:pPr>
            <a:r>
              <a:rPr lang="ar-EG" sz="2000" dirty="0"/>
              <a:t>ومع ذلك، فإن الاتجاه العام يُشير إلى تحول تدريجي نحو الإعلام الرقمي.</a:t>
            </a:r>
          </a:p>
        </p:txBody>
      </p:sp>
      <p:sp>
        <p:nvSpPr>
          <p:cNvPr id="2" name="TextBox 1">
            <a:extLst>
              <a:ext uri="{FF2B5EF4-FFF2-40B4-BE49-F238E27FC236}">
                <a16:creationId xmlns:a16="http://schemas.microsoft.com/office/drawing/2014/main" id="{F8D8B057-6694-EC6C-61B3-7076F0A6026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A87655A6-4274-315A-015B-559256C2F80C}"/>
              </a:ext>
            </a:extLst>
          </p:cNvPr>
          <p:cNvSpPr txBox="1"/>
          <p:nvPr/>
        </p:nvSpPr>
        <p:spPr>
          <a:xfrm>
            <a:off x="3427255" y="20317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200" dirty="0">
                <a:solidFill>
                  <a:schemeClr val="accent5">
                    <a:lumMod val="75000"/>
                  </a:schemeClr>
                </a:solidFill>
                <a:latin typeface="Alexandria" charset="0"/>
              </a:rPr>
              <a:t>🔍 </a:t>
            </a:r>
            <a:r>
              <a:rPr lang="ar-EG" sz="3200" dirty="0">
                <a:solidFill>
                  <a:schemeClr val="accent5">
                    <a:lumMod val="75000"/>
                  </a:schemeClr>
                </a:solidFill>
                <a:latin typeface="Alexandria" charset="0"/>
              </a:rPr>
              <a:t>كيف يؤثر الإعلام الرقمي على الصناعة التلفزيونية؟</a:t>
            </a:r>
            <a:endParaRPr lang="en-US" sz="3200" dirty="0"/>
          </a:p>
        </p:txBody>
      </p:sp>
      <p:pic>
        <p:nvPicPr>
          <p:cNvPr id="6" name="Picture 5" descr="A group of icons with a sad face and a tv&#10;&#10;AI-generated content may be incorrect.">
            <a:extLst>
              <a:ext uri="{FF2B5EF4-FFF2-40B4-BE49-F238E27FC236}">
                <a16:creationId xmlns:a16="http://schemas.microsoft.com/office/drawing/2014/main" id="{C26AAC04-816F-A3CC-03CE-A813C6C65F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6120" y="2547754"/>
            <a:ext cx="3046837" cy="304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191302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9BF629E-ADFE-38FD-BFF1-1723D3596B2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AF8833A-1A16-EDEA-3084-8F13D50EC2B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DC0A6575-F234-35C6-67F8-2162FA76248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7E7B315A-2153-072B-7D53-E5804A8A3B37}"/>
              </a:ext>
            </a:extLst>
          </p:cNvPr>
          <p:cNvSpPr txBox="1"/>
          <p:nvPr/>
        </p:nvSpPr>
        <p:spPr>
          <a:xfrm>
            <a:off x="3427255" y="1927094"/>
            <a:ext cx="7776537"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000" dirty="0">
                <a:solidFill>
                  <a:schemeClr val="accent5">
                    <a:lumMod val="75000"/>
                  </a:schemeClr>
                </a:solidFill>
                <a:latin typeface="Alexandria" charset="0"/>
              </a:rPr>
              <a:t>الفروق الأساسية بين التلفزيون التقليدي والتلفزيون الرقمي:</a:t>
            </a:r>
            <a:endParaRPr lang="en-US" sz="3000" dirty="0"/>
          </a:p>
        </p:txBody>
      </p:sp>
      <p:graphicFrame>
        <p:nvGraphicFramePr>
          <p:cNvPr id="6" name="Table 5">
            <a:extLst>
              <a:ext uri="{FF2B5EF4-FFF2-40B4-BE49-F238E27FC236}">
                <a16:creationId xmlns:a16="http://schemas.microsoft.com/office/drawing/2014/main" id="{3F652FAD-1CDA-1259-47B9-10E44D3F0F10}"/>
              </a:ext>
            </a:extLst>
          </p:cNvPr>
          <p:cNvGraphicFramePr>
            <a:graphicFrameLocks noGrp="1"/>
          </p:cNvGraphicFramePr>
          <p:nvPr>
            <p:extLst>
              <p:ext uri="{D42A27DB-BD31-4B8C-83A1-F6EECF244321}">
                <p14:modId xmlns:p14="http://schemas.microsoft.com/office/powerpoint/2010/main" val="2164980015"/>
              </p:ext>
            </p:extLst>
          </p:nvPr>
        </p:nvGraphicFramePr>
        <p:xfrm>
          <a:off x="717550" y="2664676"/>
          <a:ext cx="10590530" cy="3261360"/>
        </p:xfrm>
        <a:graphic>
          <a:graphicData uri="http://schemas.openxmlformats.org/drawingml/2006/table">
            <a:tbl>
              <a:tblPr firstRow="1" bandRow="1">
                <a:tableStyleId>{5C22544A-7EE6-4342-B048-85BDC9FD1C3A}</a:tableStyleId>
              </a:tblPr>
              <a:tblGrid>
                <a:gridCol w="4362450">
                  <a:extLst>
                    <a:ext uri="{9D8B030D-6E8A-4147-A177-3AD203B41FA5}">
                      <a16:colId xmlns:a16="http://schemas.microsoft.com/office/drawing/2014/main" val="2156382211"/>
                    </a:ext>
                  </a:extLst>
                </a:gridCol>
                <a:gridCol w="4064000">
                  <a:extLst>
                    <a:ext uri="{9D8B030D-6E8A-4147-A177-3AD203B41FA5}">
                      <a16:colId xmlns:a16="http://schemas.microsoft.com/office/drawing/2014/main" val="1366787551"/>
                    </a:ext>
                  </a:extLst>
                </a:gridCol>
                <a:gridCol w="2164080">
                  <a:extLst>
                    <a:ext uri="{9D8B030D-6E8A-4147-A177-3AD203B41FA5}">
                      <a16:colId xmlns:a16="http://schemas.microsoft.com/office/drawing/2014/main" val="2943939273"/>
                    </a:ext>
                  </a:extLst>
                </a:gridCol>
              </a:tblGrid>
              <a:tr h="335699">
                <a:tc>
                  <a:txBody>
                    <a:bodyPr/>
                    <a:lstStyle/>
                    <a:p>
                      <a:pPr algn="ctr">
                        <a:buNone/>
                      </a:pPr>
                      <a:r>
                        <a:rPr lang="ar-EG" sz="2400" b="1" dirty="0"/>
                        <a:t>التلفزيون الرقمي</a:t>
                      </a:r>
                      <a:endParaRPr lang="ar-EG" sz="2400" dirty="0"/>
                    </a:p>
                  </a:txBody>
                  <a:tcPr anchor="ctr"/>
                </a:tc>
                <a:tc>
                  <a:txBody>
                    <a:bodyPr/>
                    <a:lstStyle/>
                    <a:p>
                      <a:pPr algn="ctr">
                        <a:buNone/>
                      </a:pPr>
                      <a:r>
                        <a:rPr lang="ar-EG" sz="2400" b="1" dirty="0"/>
                        <a:t>التلفزيون التقليدي</a:t>
                      </a:r>
                      <a:endParaRPr lang="ar-EG" sz="2400" dirty="0"/>
                    </a:p>
                  </a:txBody>
                  <a:tcPr anchor="ctr"/>
                </a:tc>
                <a:tc>
                  <a:txBody>
                    <a:bodyPr/>
                    <a:lstStyle/>
                    <a:p>
                      <a:pPr algn="ctr" rtl="1"/>
                      <a:r>
                        <a:rPr lang="ar-EG" sz="2400" dirty="0"/>
                        <a:t>العُنصر</a:t>
                      </a:r>
                      <a:endParaRPr lang="en-US" sz="2400" dirty="0"/>
                    </a:p>
                  </a:txBody>
                  <a:tcPr/>
                </a:tc>
                <a:extLst>
                  <a:ext uri="{0D108BD9-81ED-4DB2-BD59-A6C34878D82A}">
                    <a16:rowId xmlns:a16="http://schemas.microsoft.com/office/drawing/2014/main" val="2110652257"/>
                  </a:ext>
                </a:extLst>
              </a:tr>
              <a:tr h="290005">
                <a:tc>
                  <a:txBody>
                    <a:bodyPr/>
                    <a:lstStyle/>
                    <a:p>
                      <a:pPr algn="ctr">
                        <a:buNone/>
                      </a:pPr>
                      <a:r>
                        <a:rPr lang="ar-EG" sz="2000" dirty="0"/>
                        <a:t>يعتمد على الإنترنت والمنصات الرقمية </a:t>
                      </a:r>
                      <a:br>
                        <a:rPr lang="ar-EG" sz="2000" dirty="0"/>
                      </a:br>
                      <a:r>
                        <a:rPr lang="ar-EG" sz="2000" dirty="0"/>
                        <a:t>مثل نتفليكس أو شاهد</a:t>
                      </a:r>
                    </a:p>
                  </a:txBody>
                  <a:tcPr anchor="ctr"/>
                </a:tc>
                <a:tc>
                  <a:txBody>
                    <a:bodyPr/>
                    <a:lstStyle/>
                    <a:p>
                      <a:pPr algn="ctr">
                        <a:buNone/>
                      </a:pPr>
                      <a:r>
                        <a:rPr lang="ar-EG" sz="2000" dirty="0"/>
                        <a:t>يعتمد على البث الهوائي أو الكابل أو القمر الصناعي</a:t>
                      </a:r>
                    </a:p>
                  </a:txBody>
                  <a:tcPr anchor="ctr"/>
                </a:tc>
                <a:tc>
                  <a:txBody>
                    <a:bodyPr/>
                    <a:lstStyle/>
                    <a:p>
                      <a:pPr algn="ctr">
                        <a:buNone/>
                      </a:pPr>
                      <a:r>
                        <a:rPr lang="ar-EG" sz="2000" b="1" dirty="0"/>
                        <a:t>طريقة البث</a:t>
                      </a:r>
                      <a:endParaRPr lang="ar-EG" sz="2000" dirty="0"/>
                    </a:p>
                  </a:txBody>
                  <a:tcPr anchor="ctr"/>
                </a:tc>
                <a:extLst>
                  <a:ext uri="{0D108BD9-81ED-4DB2-BD59-A6C34878D82A}">
                    <a16:rowId xmlns:a16="http://schemas.microsoft.com/office/drawing/2014/main" val="1214460889"/>
                  </a:ext>
                </a:extLst>
              </a:tr>
              <a:tr h="290005">
                <a:tc>
                  <a:txBody>
                    <a:bodyPr/>
                    <a:lstStyle/>
                    <a:p>
                      <a:pPr algn="ctr">
                        <a:buNone/>
                      </a:pPr>
                      <a:r>
                        <a:rPr lang="ar-EG" sz="2000" dirty="0"/>
                        <a:t>تفاعُلي وفوري، حيث يُمكن للمُشاهِد التعليق والمُشاركة</a:t>
                      </a:r>
                    </a:p>
                  </a:txBody>
                  <a:tcPr anchor="ctr"/>
                </a:tc>
                <a:tc>
                  <a:txBody>
                    <a:bodyPr/>
                    <a:lstStyle/>
                    <a:p>
                      <a:pPr algn="ctr">
                        <a:buNone/>
                      </a:pPr>
                      <a:r>
                        <a:rPr lang="ar-EG" sz="2000" dirty="0"/>
                        <a:t>محدود، المُشاهد يتلقى فقط</a:t>
                      </a:r>
                    </a:p>
                  </a:txBody>
                  <a:tcPr anchor="ctr"/>
                </a:tc>
                <a:tc>
                  <a:txBody>
                    <a:bodyPr/>
                    <a:lstStyle/>
                    <a:p>
                      <a:pPr algn="ctr">
                        <a:buNone/>
                      </a:pPr>
                      <a:r>
                        <a:rPr lang="ar-EG" sz="2000" b="1" dirty="0"/>
                        <a:t>التفاعُل مع الجُمهور</a:t>
                      </a:r>
                      <a:endParaRPr lang="ar-EG" sz="2000" dirty="0"/>
                    </a:p>
                  </a:txBody>
                  <a:tcPr anchor="ctr"/>
                </a:tc>
                <a:extLst>
                  <a:ext uri="{0D108BD9-81ED-4DB2-BD59-A6C34878D82A}">
                    <a16:rowId xmlns:a16="http://schemas.microsoft.com/office/drawing/2014/main" val="3650165042"/>
                  </a:ext>
                </a:extLst>
              </a:tr>
              <a:tr h="290005">
                <a:tc>
                  <a:txBody>
                    <a:bodyPr/>
                    <a:lstStyle/>
                    <a:p>
                      <a:pPr algn="ctr">
                        <a:buNone/>
                      </a:pPr>
                      <a:r>
                        <a:rPr lang="ar-EG" sz="2000" dirty="0"/>
                        <a:t>اشتراكات رقمية وإعلانات موجهة بدقة وفق اهتمامات المُشاهِد</a:t>
                      </a:r>
                    </a:p>
                  </a:txBody>
                  <a:tcPr anchor="ctr"/>
                </a:tc>
                <a:tc>
                  <a:txBody>
                    <a:bodyPr/>
                    <a:lstStyle/>
                    <a:p>
                      <a:pPr algn="ctr">
                        <a:buNone/>
                      </a:pPr>
                      <a:r>
                        <a:rPr lang="ar-EG" sz="2000" dirty="0"/>
                        <a:t>إعلانات أو اشتراكات تقليدية</a:t>
                      </a:r>
                    </a:p>
                  </a:txBody>
                  <a:tcPr anchor="ctr"/>
                </a:tc>
                <a:tc>
                  <a:txBody>
                    <a:bodyPr/>
                    <a:lstStyle/>
                    <a:p>
                      <a:pPr algn="ctr">
                        <a:buNone/>
                      </a:pPr>
                      <a:r>
                        <a:rPr lang="ar-EG" sz="2000" b="1" dirty="0"/>
                        <a:t>نماذج الأعمال</a:t>
                      </a:r>
                      <a:endParaRPr lang="ar-EG" sz="2000" dirty="0"/>
                    </a:p>
                  </a:txBody>
                  <a:tcPr anchor="ctr"/>
                </a:tc>
                <a:extLst>
                  <a:ext uri="{0D108BD9-81ED-4DB2-BD59-A6C34878D82A}">
                    <a16:rowId xmlns:a16="http://schemas.microsoft.com/office/drawing/2014/main" val="4084013354"/>
                  </a:ext>
                </a:extLst>
              </a:tr>
              <a:tr h="290005">
                <a:tc>
                  <a:txBody>
                    <a:bodyPr/>
                    <a:lstStyle/>
                    <a:p>
                      <a:pPr algn="ctr">
                        <a:buNone/>
                      </a:pPr>
                      <a:r>
                        <a:rPr lang="ar-EG" sz="2000" dirty="0"/>
                        <a:t>مرن وسريع ويمكن أن يأتي من مصادر متنوعة، بما في ذلك صُناع المُحتوى من الأفراد</a:t>
                      </a:r>
                    </a:p>
                  </a:txBody>
                  <a:tcPr anchor="ctr"/>
                </a:tc>
                <a:tc>
                  <a:txBody>
                    <a:bodyPr/>
                    <a:lstStyle/>
                    <a:p>
                      <a:pPr algn="ctr">
                        <a:buNone/>
                      </a:pPr>
                      <a:r>
                        <a:rPr lang="ar-EG" sz="2000" dirty="0"/>
                        <a:t>مركزي وبطيء</a:t>
                      </a:r>
                    </a:p>
                  </a:txBody>
                  <a:tcPr anchor="ctr"/>
                </a:tc>
                <a:tc>
                  <a:txBody>
                    <a:bodyPr/>
                    <a:lstStyle/>
                    <a:p>
                      <a:pPr algn="ctr">
                        <a:buNone/>
                      </a:pPr>
                      <a:r>
                        <a:rPr lang="ar-EG" sz="2000" b="1" dirty="0"/>
                        <a:t>إنتاج المُحتوى</a:t>
                      </a:r>
                      <a:endParaRPr lang="ar-EG" sz="2000" dirty="0"/>
                    </a:p>
                  </a:txBody>
                  <a:tcPr anchor="ctr"/>
                </a:tc>
                <a:extLst>
                  <a:ext uri="{0D108BD9-81ED-4DB2-BD59-A6C34878D82A}">
                    <a16:rowId xmlns:a16="http://schemas.microsoft.com/office/drawing/2014/main" val="2804972202"/>
                  </a:ext>
                </a:extLst>
              </a:tr>
            </a:tbl>
          </a:graphicData>
        </a:graphic>
      </p:graphicFrame>
    </p:spTree>
    <p:extLst>
      <p:ext uri="{BB962C8B-B14F-4D97-AF65-F5344CB8AC3E}">
        <p14:creationId xmlns:p14="http://schemas.microsoft.com/office/powerpoint/2010/main" val="14021630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5D395B1-54A2-0BB4-2162-E70AC5AF031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C56CA52-4C58-0D50-AF03-243BB764883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A70907BC-0D1D-DAA4-C369-3A4FD282801A}"/>
              </a:ext>
            </a:extLst>
          </p:cNvPr>
          <p:cNvSpPr txBox="1"/>
          <p:nvPr/>
        </p:nvSpPr>
        <p:spPr>
          <a:xfrm>
            <a:off x="4260172" y="2620099"/>
            <a:ext cx="6953007" cy="3323987"/>
          </a:xfrm>
          <a:prstGeom prst="rect">
            <a:avLst/>
          </a:prstGeom>
          <a:noFill/>
        </p:spPr>
        <p:txBody>
          <a:bodyPr wrap="square">
            <a:spAutoFit/>
          </a:bodyPr>
          <a:lstStyle/>
          <a:p>
            <a:pPr marL="342900" indent="-342900" algn="justLow" rtl="1">
              <a:buFont typeface="Arial" panose="020B0604020202020204" pitchFamily="34" charset="0"/>
              <a:buChar char="•"/>
            </a:pPr>
            <a:r>
              <a:rPr lang="ar-EG" sz="2000" dirty="0"/>
              <a:t>يُمكننا القول بأن التلفزيون الرقمي غيّر قواعد اللعبة.</a:t>
            </a:r>
          </a:p>
          <a:p>
            <a:pPr marL="342900" indent="-342900" algn="justLow" rtl="1">
              <a:buFont typeface="Arial" panose="020B0604020202020204" pitchFamily="34" charset="0"/>
              <a:buChar char="•"/>
            </a:pPr>
            <a:endParaRPr lang="ar-EG" sz="1600" dirty="0"/>
          </a:p>
          <a:p>
            <a:pPr marL="342900" indent="-342900" algn="justLow" rtl="1">
              <a:buFont typeface="Arial" panose="020B0604020202020204" pitchFamily="34" charset="0"/>
              <a:buChar char="•"/>
            </a:pPr>
            <a:r>
              <a:rPr lang="ar-EG" sz="2000" dirty="0"/>
              <a:t>اليوم لم يعد المُشاهِد مُقيدًا بجدول بث مُحدد، بل يستطيع المُشاهدة في أي وقت ومن أي مكان عبر المنصات الرقمية.</a:t>
            </a:r>
          </a:p>
          <a:p>
            <a:pPr marL="342900" indent="-342900" algn="justLow" rtl="1">
              <a:buFont typeface="Arial" panose="020B0604020202020204" pitchFamily="34" charset="0"/>
              <a:buChar char="•"/>
            </a:pPr>
            <a:endParaRPr lang="ar-EG" sz="1600" dirty="0"/>
          </a:p>
          <a:p>
            <a:pPr marL="342900" indent="-342900" algn="justLow" rtl="1">
              <a:buFont typeface="Arial" panose="020B0604020202020204" pitchFamily="34" charset="0"/>
              <a:buChar char="•"/>
            </a:pPr>
            <a:r>
              <a:rPr lang="ar-EG" sz="2000" dirty="0"/>
              <a:t>كما أصبح المُحتوى أكثر تنوعًا وسرعة في الإنتاج، والتفاعل مع الجُمهور أصبح جزءًا أساسيًا من التجربة.</a:t>
            </a:r>
          </a:p>
          <a:p>
            <a:pPr marL="342900" indent="-342900" algn="justLow" rtl="1">
              <a:buFont typeface="Arial" panose="020B0604020202020204" pitchFamily="34" charset="0"/>
              <a:buChar char="•"/>
            </a:pPr>
            <a:endParaRPr lang="ar-EG" dirty="0"/>
          </a:p>
          <a:p>
            <a:pPr marL="342900" indent="-342900" algn="justLow" rtl="1">
              <a:buFont typeface="Arial" panose="020B0604020202020204" pitchFamily="34" charset="0"/>
              <a:buChar char="•"/>
            </a:pPr>
            <a:r>
              <a:rPr lang="ar-EG" sz="2000" dirty="0"/>
              <a:t>في المُقابل، ما زال التلفزيون التقليدي يحتفظ بجُمهوره، خاصة من الفئات الأكبر سنًا، لكنه يواجه تراجُعًا ملحوظًا في نِسَب المُشاهدة بين الشباب الذين يفضلون المنصات الرقمية مثل </a:t>
            </a:r>
            <a:r>
              <a:rPr lang="ar-EG" sz="2000" dirty="0" err="1"/>
              <a:t>نتفليكس</a:t>
            </a:r>
            <a:r>
              <a:rPr lang="ar-EG" sz="2000" dirty="0"/>
              <a:t>، وشاهد، و</a:t>
            </a:r>
            <a:r>
              <a:rPr lang="en-US" sz="2000" dirty="0"/>
              <a:t>Watch It</a:t>
            </a:r>
            <a:r>
              <a:rPr lang="ar-EG" sz="2000" dirty="0"/>
              <a:t>.</a:t>
            </a:r>
            <a:endParaRPr lang="en-US" sz="2000" dirty="0"/>
          </a:p>
        </p:txBody>
      </p:sp>
      <p:sp>
        <p:nvSpPr>
          <p:cNvPr id="2" name="TextBox 1">
            <a:extLst>
              <a:ext uri="{FF2B5EF4-FFF2-40B4-BE49-F238E27FC236}">
                <a16:creationId xmlns:a16="http://schemas.microsoft.com/office/drawing/2014/main" id="{6E5AAC64-7B05-C5DB-3B07-ECA7EAF558E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تأثير الإعلام الرقمي على الصناعة التلفزيونية:</a:t>
            </a:r>
          </a:p>
        </p:txBody>
      </p:sp>
      <p:sp>
        <p:nvSpPr>
          <p:cNvPr id="3" name="TextBox 2">
            <a:extLst>
              <a:ext uri="{FF2B5EF4-FFF2-40B4-BE49-F238E27FC236}">
                <a16:creationId xmlns:a16="http://schemas.microsoft.com/office/drawing/2014/main" id="{4B4FA334-97FA-2BA6-3314-0CDDEB729D2D}"/>
              </a:ext>
            </a:extLst>
          </p:cNvPr>
          <p:cNvSpPr txBox="1"/>
          <p:nvPr/>
        </p:nvSpPr>
        <p:spPr>
          <a:xfrm>
            <a:off x="3427255" y="19301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الخُلاصة:</a:t>
            </a:r>
            <a:endParaRPr lang="en-US" sz="3200" dirty="0"/>
          </a:p>
        </p:txBody>
      </p:sp>
      <p:pic>
        <p:nvPicPr>
          <p:cNvPr id="6" name="Picture 5" descr="A group of different icons&#10;&#10;AI-generated content may be incorrect.">
            <a:extLst>
              <a:ext uri="{FF2B5EF4-FFF2-40B4-BE49-F238E27FC236}">
                <a16:creationId xmlns:a16="http://schemas.microsoft.com/office/drawing/2014/main" id="{13092B64-DA5B-6113-FBD0-E76D3643AE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533551"/>
            <a:ext cx="2855127" cy="285512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379594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A46F9-1802-C40C-85F9-F8897D061E4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BD0938D-78BC-3A17-7CF4-47CAFFC64A9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64FA5A0-1BB7-2538-5159-E1ACED8A71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5C30D406-1858-F261-15E5-BC8E2C5843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5DB8F2-1CFE-0BE6-0AAA-16616EDE3A4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3DB32E4-5D47-12C1-7415-BEA66638BC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BF7480F-223C-E779-8539-D8ADC52CA226}"/>
              </a:ext>
            </a:extLst>
          </p:cNvPr>
          <p:cNvSpPr txBox="1"/>
          <p:nvPr/>
        </p:nvSpPr>
        <p:spPr>
          <a:xfrm>
            <a:off x="1471831" y="5159766"/>
            <a:ext cx="3879588" cy="584775"/>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mj-cs"/>
              </a:rPr>
              <a:t>التحولات في أنماط المُشاهدة</a:t>
            </a:r>
          </a:p>
        </p:txBody>
      </p:sp>
      <p:sp>
        <p:nvSpPr>
          <p:cNvPr id="43" name="TextBox 42">
            <a:extLst>
              <a:ext uri="{FF2B5EF4-FFF2-40B4-BE49-F238E27FC236}">
                <a16:creationId xmlns:a16="http://schemas.microsoft.com/office/drawing/2014/main" id="{526BB85B-5D34-340F-5D68-FEBCBCEE092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DF0A35F-C054-0CE8-3441-AB69F7BE39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5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5638E58-0609-C4C4-8163-5CC10B135CC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CCB7A45-FBE7-B215-BFE6-D531E38F76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93E77B1-B66C-4A79-924E-8FFCEF1EF56A}"/>
              </a:ext>
            </a:extLst>
          </p:cNvPr>
          <p:cNvSpPr txBox="1"/>
          <p:nvPr/>
        </p:nvSpPr>
        <p:spPr>
          <a:xfrm>
            <a:off x="4291922" y="2943949"/>
            <a:ext cx="6953007" cy="2769989"/>
          </a:xfrm>
          <a:prstGeom prst="rect">
            <a:avLst/>
          </a:prstGeom>
          <a:noFill/>
        </p:spPr>
        <p:txBody>
          <a:bodyPr wrap="square">
            <a:spAutoFit/>
          </a:bodyPr>
          <a:lstStyle/>
          <a:p>
            <a:pPr marL="342900" indent="-342900" algn="justLow" rtl="1">
              <a:buFont typeface="Arial" panose="020B0604020202020204" pitchFamily="34" charset="0"/>
              <a:buChar char="•"/>
            </a:pPr>
            <a:r>
              <a:rPr lang="ar-EG" sz="2000" dirty="0"/>
              <a:t>شهدت عادات المُشاهدة تغيّرات كبيرة مع ظهور الإعلام الرقمي ومنصات البث عبر الإنترنت.</a:t>
            </a:r>
          </a:p>
          <a:p>
            <a:pPr marL="342900" indent="-342900" algn="justLow" rtl="1">
              <a:buFont typeface="Arial" panose="020B0604020202020204" pitchFamily="34" charset="0"/>
              <a:buChar char="•"/>
            </a:pPr>
            <a:endParaRPr lang="ar-EG" sz="1400" dirty="0"/>
          </a:p>
          <a:p>
            <a:pPr marL="342900" indent="-342900" algn="justLow" rtl="1">
              <a:buFont typeface="Arial" panose="020B0604020202020204" pitchFamily="34" charset="0"/>
              <a:buChar char="•"/>
            </a:pPr>
            <a:r>
              <a:rPr lang="ar-EG" sz="2000" dirty="0"/>
              <a:t>لم يعد المُشاهد مُجرد متلقٍ سلبي ينتظر ما يُعرض عليه، بل أصبح أكثر تحكمًا في المُحتوى الذي يُشاهده، والوقت الذي يختاره للمُشاهدة، والطريقة التي يُتابع بها البرامج أو الأفلام أو أي مُحتوى يُفضل مُتابعته.</a:t>
            </a:r>
          </a:p>
          <a:p>
            <a:pPr marL="342900" indent="-342900" algn="justLow" rtl="1">
              <a:buFont typeface="Arial" panose="020B0604020202020204" pitchFamily="34" charset="0"/>
              <a:buChar char="•"/>
            </a:pPr>
            <a:endParaRPr lang="ar-EG" sz="1400" dirty="0"/>
          </a:p>
          <a:p>
            <a:pPr marL="342900" indent="-342900" algn="justLow" rtl="1">
              <a:buFont typeface="Arial" panose="020B0604020202020204" pitchFamily="34" charset="0"/>
              <a:buChar char="•"/>
            </a:pPr>
            <a:r>
              <a:rPr lang="ar-EG" sz="2000" dirty="0"/>
              <a:t>هذه التغيّرات لم تؤثر فقط على علاقة الجُمهور بالمُحتوى، بل انعكست أيضًا على شكل الصناعة الإعلامية بالكامل.</a:t>
            </a:r>
          </a:p>
        </p:txBody>
      </p:sp>
      <p:sp>
        <p:nvSpPr>
          <p:cNvPr id="2" name="TextBox 1">
            <a:extLst>
              <a:ext uri="{FF2B5EF4-FFF2-40B4-BE49-F238E27FC236}">
                <a16:creationId xmlns:a16="http://schemas.microsoft.com/office/drawing/2014/main" id="{D45AEA31-4B49-7083-C062-90ACCE37C59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التحولات في أنماط المُشاهدة:</a:t>
            </a:r>
          </a:p>
        </p:txBody>
      </p:sp>
      <p:sp>
        <p:nvSpPr>
          <p:cNvPr id="3" name="TextBox 2">
            <a:extLst>
              <a:ext uri="{FF2B5EF4-FFF2-40B4-BE49-F238E27FC236}">
                <a16:creationId xmlns:a16="http://schemas.microsoft.com/office/drawing/2014/main" id="{CB691D75-4BC6-BFEA-2FEE-F530B04CCC52}"/>
              </a:ext>
            </a:extLst>
          </p:cNvPr>
          <p:cNvSpPr txBox="1"/>
          <p:nvPr/>
        </p:nvSpPr>
        <p:spPr>
          <a:xfrm>
            <a:off x="3427255" y="20317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التحولات في أنماط المُشاهدة:</a:t>
            </a:r>
            <a:endParaRPr lang="en-US" sz="3200" dirty="0"/>
          </a:p>
        </p:txBody>
      </p:sp>
      <p:pic>
        <p:nvPicPr>
          <p:cNvPr id="6" name="Picture 5" descr="A group of icons on a yellow background&#10;&#10;AI-generated content may be incorrect.">
            <a:extLst>
              <a:ext uri="{FF2B5EF4-FFF2-40B4-BE49-F238E27FC236}">
                <a16:creationId xmlns:a16="http://schemas.microsoft.com/office/drawing/2014/main" id="{900BE47A-D690-0C0B-6799-312B44F8BD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5412" y="2248293"/>
            <a:ext cx="2310430" cy="34656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2392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5638E58-0609-C4C4-8163-5CC10B135CC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CCB7A45-FBE7-B215-BFE6-D531E38F76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93E77B1-B66C-4A79-924E-8FFCEF1EF56A}"/>
              </a:ext>
            </a:extLst>
          </p:cNvPr>
          <p:cNvSpPr txBox="1"/>
          <p:nvPr/>
        </p:nvSpPr>
        <p:spPr>
          <a:xfrm>
            <a:off x="4431622" y="2778849"/>
            <a:ext cx="6953007" cy="2308324"/>
          </a:xfrm>
          <a:prstGeom prst="rect">
            <a:avLst/>
          </a:prstGeom>
          <a:noFill/>
        </p:spPr>
        <p:txBody>
          <a:bodyPr wrap="square">
            <a:spAutoFit/>
          </a:bodyPr>
          <a:lstStyle/>
          <a:p>
            <a:pPr algn="just" rtl="1"/>
            <a:r>
              <a:rPr lang="ar-EG" sz="2000" u="sng" dirty="0"/>
              <a:t>ومن أبرز هذه التحولات في أنماط المُشاهدة:</a:t>
            </a:r>
          </a:p>
          <a:p>
            <a:pPr algn="just" rtl="1"/>
            <a:endParaRPr lang="ar-EG" sz="2000" b="1" dirty="0"/>
          </a:p>
          <a:p>
            <a:pPr marL="457200" indent="-457200" algn="just" rtl="1">
              <a:buFont typeface="+mj-lt"/>
              <a:buAutoNum type="arabicPeriod"/>
            </a:pPr>
            <a:r>
              <a:rPr lang="ar-EG" sz="2400" b="1" dirty="0"/>
              <a:t>المُشاهدة وفق الطلب (</a:t>
            </a:r>
            <a:r>
              <a:rPr lang="en-US" sz="2400" b="1" dirty="0"/>
              <a:t>On-Demand</a:t>
            </a:r>
            <a:r>
              <a:rPr lang="ar-EG" sz="2400" b="1" dirty="0"/>
              <a:t>):</a:t>
            </a:r>
          </a:p>
          <a:p>
            <a:pPr algn="just" rtl="1"/>
            <a:endParaRPr lang="ar-EG" sz="2000" b="1" dirty="0"/>
          </a:p>
          <a:p>
            <a:pPr algn="just" rtl="1"/>
            <a:r>
              <a:rPr lang="ar-EG" sz="2000" dirty="0"/>
              <a:t>أتاحت منصات مثل </a:t>
            </a:r>
            <a:r>
              <a:rPr lang="ar-EG" sz="2000" b="1" dirty="0"/>
              <a:t>نتفليكس</a:t>
            </a:r>
            <a:r>
              <a:rPr lang="ar-EG" sz="2000" dirty="0"/>
              <a:t> و</a:t>
            </a:r>
            <a:r>
              <a:rPr lang="ar-EG" sz="2000" b="1" dirty="0"/>
              <a:t>شاهد</a:t>
            </a:r>
            <a:r>
              <a:rPr lang="ar-EG" sz="2000" dirty="0"/>
              <a:t> و</a:t>
            </a:r>
            <a:r>
              <a:rPr lang="ar-EG" sz="2000" b="1" dirty="0"/>
              <a:t>يوتيوب</a:t>
            </a:r>
            <a:r>
              <a:rPr lang="ar-EG" sz="2000" dirty="0"/>
              <a:t> حُرية كاملة للمُشاهد في اختيار البرنامج أو الفيلم أو أي مُحتوى يختاره في الوقت الذي يناسبه، بعيدًا عن فكرة الالتزام بجدول بث ثابت كما كان الحال في التلفزيون التقليدي.</a:t>
            </a:r>
          </a:p>
        </p:txBody>
      </p:sp>
      <p:sp>
        <p:nvSpPr>
          <p:cNvPr id="2" name="TextBox 1">
            <a:extLst>
              <a:ext uri="{FF2B5EF4-FFF2-40B4-BE49-F238E27FC236}">
                <a16:creationId xmlns:a16="http://schemas.microsoft.com/office/drawing/2014/main" id="{D45AEA31-4B49-7083-C062-90ACCE37C59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التحولات في أنماط المُشاهدة:</a:t>
            </a:r>
          </a:p>
        </p:txBody>
      </p:sp>
      <p:sp>
        <p:nvSpPr>
          <p:cNvPr id="3" name="TextBox 2">
            <a:extLst>
              <a:ext uri="{FF2B5EF4-FFF2-40B4-BE49-F238E27FC236}">
                <a16:creationId xmlns:a16="http://schemas.microsoft.com/office/drawing/2014/main" id="{CB691D75-4BC6-BFEA-2FEE-F530B04CCC52}"/>
              </a:ext>
            </a:extLst>
          </p:cNvPr>
          <p:cNvSpPr txBox="1"/>
          <p:nvPr/>
        </p:nvSpPr>
        <p:spPr>
          <a:xfrm>
            <a:off x="3427255" y="20317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التحولات في أنماط المُشاهدة:</a:t>
            </a:r>
            <a:endParaRPr lang="en-US" sz="3200" dirty="0"/>
          </a:p>
        </p:txBody>
      </p:sp>
      <p:pic>
        <p:nvPicPr>
          <p:cNvPr id="6" name="Picture 5" descr="A group of icons on a yellow background&#10;&#10;AI-generated content may be incorrect.">
            <a:extLst>
              <a:ext uri="{FF2B5EF4-FFF2-40B4-BE49-F238E27FC236}">
                <a16:creationId xmlns:a16="http://schemas.microsoft.com/office/drawing/2014/main" id="{900BE47A-D690-0C0B-6799-312B44F8BD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264252"/>
            <a:ext cx="2310430" cy="34656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383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BC61EAE-0F96-E59F-C54A-56CF512C257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BA9F00B-9A5A-6777-46B7-F89E8ADE9E9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B1DEF75-B17E-8D0D-973E-16D6B8104C15}"/>
              </a:ext>
            </a:extLst>
          </p:cNvPr>
          <p:cNvSpPr txBox="1"/>
          <p:nvPr/>
        </p:nvSpPr>
        <p:spPr>
          <a:xfrm>
            <a:off x="4330022" y="2715349"/>
            <a:ext cx="6953007" cy="3293209"/>
          </a:xfrm>
          <a:prstGeom prst="rect">
            <a:avLst/>
          </a:prstGeom>
          <a:noFill/>
        </p:spPr>
        <p:txBody>
          <a:bodyPr wrap="square">
            <a:spAutoFit/>
          </a:bodyPr>
          <a:lstStyle/>
          <a:p>
            <a:pPr marL="457200" indent="-457200" algn="justLow" rtl="1">
              <a:buFont typeface="+mj-lt"/>
              <a:buAutoNum type="arabicPeriod" startAt="2"/>
            </a:pPr>
            <a:r>
              <a:rPr lang="ar-EG" sz="2400" b="1" dirty="0"/>
              <a:t>ظاهرة المُشاهدة المتواصلة (</a:t>
            </a:r>
            <a:r>
              <a:rPr lang="en-US" sz="2400" b="1" dirty="0"/>
              <a:t>Binge-Watching</a:t>
            </a:r>
            <a:r>
              <a:rPr lang="ar-EG" sz="2400" b="1" dirty="0"/>
              <a:t>):</a:t>
            </a:r>
          </a:p>
          <a:p>
            <a:pPr algn="justLow" rtl="1"/>
            <a:endParaRPr lang="ar-EG" sz="1000" b="1" dirty="0"/>
          </a:p>
          <a:p>
            <a:pPr algn="just" rtl="1"/>
            <a:r>
              <a:rPr lang="ar-EG" sz="2000" dirty="0"/>
              <a:t>أصبح من الطبيعي أن يُشاهد المُشاهد موسمًا كاملًا من مُسلسل أو برنامج خلال يوم أو يومين فقط. هذه الظاهرة ارتبطت أكثر بجيل الشباب الذي يُفضل مُتابعة الأحداث بشكل متواصل، دون انتظار أسبوعي كما كان في الماضي.</a:t>
            </a:r>
          </a:p>
          <a:p>
            <a:pPr algn="justLow" rtl="1"/>
            <a:endParaRPr lang="ar-EG" sz="2000" dirty="0"/>
          </a:p>
          <a:p>
            <a:pPr marL="457200" indent="-457200" algn="justLow" rtl="1">
              <a:buFont typeface="+mj-lt"/>
              <a:buAutoNum type="arabicPeriod" startAt="3"/>
            </a:pPr>
            <a:r>
              <a:rPr lang="ar-EG" sz="2400" b="1" dirty="0"/>
              <a:t>تعدُد الشاشات والمنصات:</a:t>
            </a:r>
          </a:p>
          <a:p>
            <a:pPr algn="justLow" rtl="1"/>
            <a:endParaRPr lang="ar-EG" sz="1000" dirty="0"/>
          </a:p>
          <a:p>
            <a:pPr algn="justLow" rtl="1"/>
            <a:r>
              <a:rPr lang="ar-EG" sz="2000" dirty="0"/>
              <a:t>لم تعُد المُشاهدة مُقتصرة على التلفزيون فقط، بل أصبح الجُمهور يتنقل بين </a:t>
            </a:r>
            <a:r>
              <a:rPr lang="ar-EG" sz="2000" b="1" dirty="0"/>
              <a:t>الهاتف الذكي، والجهاز اللوحي (التابلت)، والحاسب الآلي (الكمبيوتر)، والتلفزيون الذكي</a:t>
            </a:r>
            <a:r>
              <a:rPr lang="ar-EG" sz="2000" dirty="0"/>
              <a:t>، مما يمنح مرونة أكبر في الوصول للمُحتوى في أي مكان.</a:t>
            </a:r>
          </a:p>
        </p:txBody>
      </p:sp>
      <p:sp>
        <p:nvSpPr>
          <p:cNvPr id="2" name="TextBox 1">
            <a:extLst>
              <a:ext uri="{FF2B5EF4-FFF2-40B4-BE49-F238E27FC236}">
                <a16:creationId xmlns:a16="http://schemas.microsoft.com/office/drawing/2014/main" id="{1A69BBAB-0AD2-A174-60AE-194CDDF5F9D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3. التحولات في أنماط المُشاهدة:</a:t>
            </a:r>
          </a:p>
        </p:txBody>
      </p:sp>
      <p:sp>
        <p:nvSpPr>
          <p:cNvPr id="3" name="TextBox 2">
            <a:extLst>
              <a:ext uri="{FF2B5EF4-FFF2-40B4-BE49-F238E27FC236}">
                <a16:creationId xmlns:a16="http://schemas.microsoft.com/office/drawing/2014/main" id="{2D2CB9C5-97B7-C00E-B34D-1EA29137D1A6}"/>
              </a:ext>
            </a:extLst>
          </p:cNvPr>
          <p:cNvSpPr txBox="1"/>
          <p:nvPr/>
        </p:nvSpPr>
        <p:spPr>
          <a:xfrm>
            <a:off x="3427255" y="20317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التحولات في أنماط المُشاهدة:</a:t>
            </a:r>
            <a:endParaRPr lang="en-US" sz="3200" dirty="0"/>
          </a:p>
        </p:txBody>
      </p:sp>
      <p:pic>
        <p:nvPicPr>
          <p:cNvPr id="7" name="Picture 6" descr="A group of icons on a yellow background&#10;&#10;AI-generated content may be incorrect.">
            <a:extLst>
              <a:ext uri="{FF2B5EF4-FFF2-40B4-BE49-F238E27FC236}">
                <a16:creationId xmlns:a16="http://schemas.microsoft.com/office/drawing/2014/main" id="{8706C544-E1A9-A4F1-6C93-8EB749F866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4853" y="2210541"/>
            <a:ext cx="2439651" cy="365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560216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B76EE463-65CC-6B7A-4798-3942EB70649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61F32F0-18F3-09F3-B7A3-C647AABB27B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D045CDB8-0BC8-44BF-AD19-828039671E01}"/>
              </a:ext>
            </a:extLst>
          </p:cNvPr>
          <p:cNvSpPr txBox="1"/>
          <p:nvPr/>
        </p:nvSpPr>
        <p:spPr>
          <a:xfrm>
            <a:off x="730250" y="2308949"/>
            <a:ext cx="10654380" cy="3754874"/>
          </a:xfrm>
          <a:prstGeom prst="rect">
            <a:avLst/>
          </a:prstGeom>
          <a:noFill/>
        </p:spPr>
        <p:txBody>
          <a:bodyPr wrap="square">
            <a:spAutoFit/>
          </a:bodyPr>
          <a:lstStyle/>
          <a:p>
            <a:pPr marL="457200" indent="-457200" algn="just" rtl="1">
              <a:buFont typeface="+mj-lt"/>
              <a:buAutoNum type="arabicPeriod" startAt="4"/>
            </a:pPr>
            <a:r>
              <a:rPr lang="ar-EG" sz="2400" b="1" dirty="0"/>
              <a:t>التخصيص والتوصيات الذكية:</a:t>
            </a:r>
          </a:p>
          <a:p>
            <a:pPr algn="just" rtl="1"/>
            <a:r>
              <a:rPr lang="ar-EG" sz="2000" dirty="0"/>
              <a:t>تعتمد المنصات الرقمية على تقنيات الذكاء الاصطناعي لتقديم مُحتوى يُناسب اهتمامات كل مُستخدِم.</a:t>
            </a:r>
          </a:p>
          <a:p>
            <a:pPr marL="342900" indent="-342900" algn="just" rtl="1">
              <a:buFont typeface="Wingdings" panose="05000000000000000000" pitchFamily="2" charset="2"/>
              <a:buChar char="ü"/>
            </a:pPr>
            <a:r>
              <a:rPr lang="ar-EG" sz="2000" u="sng" dirty="0">
                <a:solidFill>
                  <a:schemeClr val="accent1"/>
                </a:solidFill>
              </a:rPr>
              <a:t>فمثلًا:</a:t>
            </a:r>
            <a:r>
              <a:rPr lang="ar-EG" sz="2000" dirty="0">
                <a:solidFill>
                  <a:schemeClr val="accent1"/>
                </a:solidFill>
              </a:rPr>
              <a:t> </a:t>
            </a:r>
            <a:r>
              <a:rPr lang="ar-EG" sz="2000" dirty="0"/>
              <a:t>إذا شاهدت مُسلسلًا دراميًا على شاهد، ستظهر لك توصيات لمُسلسلات مُشابهة أو مُقترحات لأفلام مرتبطة بذوقك.</a:t>
            </a:r>
          </a:p>
          <a:p>
            <a:pPr algn="just" rtl="1"/>
            <a:endParaRPr lang="ar-EG" sz="2000" dirty="0"/>
          </a:p>
          <a:p>
            <a:pPr algn="just" rtl="1"/>
            <a:endParaRPr lang="ar-EG" sz="2000" dirty="0"/>
          </a:p>
          <a:p>
            <a:pPr algn="just" rtl="1"/>
            <a:endParaRPr lang="ar-EG" sz="1200" dirty="0"/>
          </a:p>
          <a:p>
            <a:pPr algn="just" rtl="1"/>
            <a:endParaRPr lang="ar-EG" sz="2000" dirty="0"/>
          </a:p>
          <a:p>
            <a:pPr algn="just" rtl="1"/>
            <a:endParaRPr lang="ar-EG" sz="2000" dirty="0"/>
          </a:p>
          <a:p>
            <a:pPr algn="just" rtl="1"/>
            <a:endParaRPr lang="ar-EG" dirty="0"/>
          </a:p>
          <a:p>
            <a:pPr marL="457200" indent="-457200" algn="just" rtl="1">
              <a:buFont typeface="+mj-lt"/>
              <a:buAutoNum type="arabicPeriod" startAt="5"/>
            </a:pPr>
            <a:r>
              <a:rPr lang="ar-EG" sz="2400" b="1" dirty="0"/>
              <a:t>تجزئة الجُمهور وتنوع الاهتمامات:</a:t>
            </a:r>
          </a:p>
          <a:p>
            <a:pPr algn="just" rtl="1"/>
            <a:r>
              <a:rPr lang="ar-EG" sz="2000" dirty="0"/>
              <a:t>لم يعد الجُمهور يُشاهد نفس البرامج كما كان في الماضي، بل انقسم إلى مجموعات صغيرة؛ فهُناك من يُتابع البرامج الوثائقية فقط، وهُناك من يُركز على الدراما، وهُناك من يُفضلون برامج الواقع أو البرامج الرياضية، أو غير ذلك من الأنواع المُختلفة للمُحتوى.</a:t>
            </a:r>
          </a:p>
        </p:txBody>
      </p:sp>
      <p:sp>
        <p:nvSpPr>
          <p:cNvPr id="2" name="TextBox 1">
            <a:extLst>
              <a:ext uri="{FF2B5EF4-FFF2-40B4-BE49-F238E27FC236}">
                <a16:creationId xmlns:a16="http://schemas.microsoft.com/office/drawing/2014/main" id="{AD166A5E-0AE2-EB82-BA46-B1502BF16D2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3. التحولات في أنماط المُشاهدة:</a:t>
            </a:r>
          </a:p>
        </p:txBody>
      </p:sp>
      <p:sp>
        <p:nvSpPr>
          <p:cNvPr id="3" name="TextBox 2">
            <a:extLst>
              <a:ext uri="{FF2B5EF4-FFF2-40B4-BE49-F238E27FC236}">
                <a16:creationId xmlns:a16="http://schemas.microsoft.com/office/drawing/2014/main" id="{65714F8B-6328-741A-95FD-312DFBE8A3BF}"/>
              </a:ext>
            </a:extLst>
          </p:cNvPr>
          <p:cNvSpPr txBox="1"/>
          <p:nvPr/>
        </p:nvSpPr>
        <p:spPr>
          <a:xfrm>
            <a:off x="3427255" y="16761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التحولات في أنماط المُشاهدة:</a:t>
            </a:r>
            <a:endParaRPr lang="en-US" sz="3200" dirty="0"/>
          </a:p>
        </p:txBody>
      </p:sp>
      <p:pic>
        <p:nvPicPr>
          <p:cNvPr id="7" name="Picture 6">
            <a:extLst>
              <a:ext uri="{FF2B5EF4-FFF2-40B4-BE49-F238E27FC236}">
                <a16:creationId xmlns:a16="http://schemas.microsoft.com/office/drawing/2014/main" id="{61ACDD36-78CF-183E-68C8-A0BE59E7B519}"/>
              </a:ext>
            </a:extLst>
          </p:cNvPr>
          <p:cNvPicPr>
            <a:picLocks noChangeAspect="1"/>
          </p:cNvPicPr>
          <p:nvPr/>
        </p:nvPicPr>
        <p:blipFill>
          <a:blip r:embed="rId4"/>
          <a:srcRect l="-32" t="-1861" r="-937" b="3777"/>
          <a:stretch>
            <a:fillRect/>
          </a:stretch>
        </p:blipFill>
        <p:spPr>
          <a:xfrm>
            <a:off x="4163479" y="3390900"/>
            <a:ext cx="4148671" cy="151892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1537065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E205F12-8915-6FC9-0F93-97C0D045A17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F4B86E1-7CE8-7BFE-486F-9AEB919F2F5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75152C32-5ABD-1A2E-9B69-9BA7C2BCAB3C}"/>
              </a:ext>
            </a:extLst>
          </p:cNvPr>
          <p:cNvSpPr txBox="1"/>
          <p:nvPr/>
        </p:nvSpPr>
        <p:spPr>
          <a:xfrm>
            <a:off x="3841750" y="2613749"/>
            <a:ext cx="7542879" cy="3231654"/>
          </a:xfrm>
          <a:prstGeom prst="rect">
            <a:avLst/>
          </a:prstGeom>
          <a:noFill/>
        </p:spPr>
        <p:txBody>
          <a:bodyPr wrap="square">
            <a:spAutoFit/>
          </a:bodyPr>
          <a:lstStyle/>
          <a:p>
            <a:pPr marL="457200" indent="-457200" algn="just" rtl="1">
              <a:buFont typeface="+mj-lt"/>
              <a:buAutoNum type="arabicPeriod" startAt="6"/>
            </a:pPr>
            <a:r>
              <a:rPr lang="ar-EG" sz="2400" b="1" dirty="0"/>
              <a:t>تغير العادات الزمنية:</a:t>
            </a:r>
          </a:p>
          <a:p>
            <a:pPr algn="just" rtl="1"/>
            <a:endParaRPr lang="ar-EG" sz="1000" dirty="0"/>
          </a:p>
          <a:p>
            <a:pPr algn="just" rtl="1"/>
            <a:r>
              <a:rPr lang="ar-EG" sz="2000" dirty="0"/>
              <a:t>لم تعد أوقات المُشاهدة مرتبطة فقط بالمساء كما كان الحال في التلفزيون التقليدي، بل يُمكن أن يُتابع الجُمهور المُحتوى في أي وقت، سواء أثناء الانتقال بالمواصلات، أو في فترات الاستراحة، أو حتى خلال التمارين الرياضية أو العُطلات.</a:t>
            </a:r>
          </a:p>
          <a:p>
            <a:pPr algn="just" rtl="1"/>
            <a:br>
              <a:rPr lang="ar-EG" sz="2000" dirty="0"/>
            </a:br>
            <a:r>
              <a:rPr lang="en-US" sz="2000" dirty="0"/>
              <a:t>📌 </a:t>
            </a:r>
            <a:r>
              <a:rPr lang="ar-EG" sz="2000" b="1" dirty="0"/>
              <a:t>خُلاصة:</a:t>
            </a:r>
          </a:p>
          <a:p>
            <a:pPr algn="just" rtl="1"/>
            <a:endParaRPr lang="ar-EG" sz="1000" b="1" dirty="0"/>
          </a:p>
          <a:p>
            <a:pPr marL="342900" indent="-342900" algn="just" rtl="1">
              <a:buFont typeface="Arial" panose="020B0604020202020204" pitchFamily="34" charset="0"/>
              <a:buChar char="•"/>
            </a:pPr>
            <a:r>
              <a:rPr lang="ar-EG" sz="2000" dirty="0"/>
              <a:t>التحولات في أنماط المُشاهدة تعكس انتقال الجُمهور من "المُشاهدة المُقيّدة" إلى "المُشاهدة الحُرّة". هذه الحُرية غيّرت شكل التجربة الإعلامية، وأجبرت المؤسسات على إعادة التفكير في استراتيجيات إنتاج المُحتوى وطريقة تسويقه.</a:t>
            </a:r>
          </a:p>
        </p:txBody>
      </p:sp>
      <p:sp>
        <p:nvSpPr>
          <p:cNvPr id="2" name="TextBox 1">
            <a:extLst>
              <a:ext uri="{FF2B5EF4-FFF2-40B4-BE49-F238E27FC236}">
                <a16:creationId xmlns:a16="http://schemas.microsoft.com/office/drawing/2014/main" id="{D76F8FAD-3DDB-5022-1C15-C6E410C380E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3. التحولات في أنماط المُشاهدة:</a:t>
            </a:r>
          </a:p>
        </p:txBody>
      </p:sp>
      <p:sp>
        <p:nvSpPr>
          <p:cNvPr id="3" name="TextBox 2">
            <a:extLst>
              <a:ext uri="{FF2B5EF4-FFF2-40B4-BE49-F238E27FC236}">
                <a16:creationId xmlns:a16="http://schemas.microsoft.com/office/drawing/2014/main" id="{C212FB57-32B3-D6D3-749A-B54903F39277}"/>
              </a:ext>
            </a:extLst>
          </p:cNvPr>
          <p:cNvSpPr txBox="1"/>
          <p:nvPr/>
        </p:nvSpPr>
        <p:spPr>
          <a:xfrm>
            <a:off x="3427255" y="18285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التحولات في أنماط المُشاهدة:</a:t>
            </a:r>
            <a:endParaRPr lang="en-US" sz="3200" dirty="0"/>
          </a:p>
        </p:txBody>
      </p:sp>
      <p:pic>
        <p:nvPicPr>
          <p:cNvPr id="6" name="Picture 5" descr="A group of icons on a yellow background&#10;&#10;AI-generated content may be incorrect.">
            <a:extLst>
              <a:ext uri="{FF2B5EF4-FFF2-40B4-BE49-F238E27FC236}">
                <a16:creationId xmlns:a16="http://schemas.microsoft.com/office/drawing/2014/main" id="{B495092A-2691-22A2-4A55-6BCBC46B9A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3460" y="2120981"/>
            <a:ext cx="2533795" cy="38006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37046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16CE2E4-459A-E2AB-4C42-E54B8443A42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49C3AB6-5627-8A21-59FE-ABE2535991D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4335196A-216E-8924-0B2F-E2CF1726769B}"/>
              </a:ext>
            </a:extLst>
          </p:cNvPr>
          <p:cNvSpPr txBox="1"/>
          <p:nvPr/>
        </p:nvSpPr>
        <p:spPr>
          <a:xfrm>
            <a:off x="3968750" y="2078891"/>
            <a:ext cx="7443800" cy="4031873"/>
          </a:xfrm>
          <a:prstGeom prst="rect">
            <a:avLst/>
          </a:prstGeom>
          <a:noFill/>
        </p:spPr>
        <p:txBody>
          <a:bodyPr wrap="square" rtlCol="0">
            <a:spAutoFit/>
          </a:bodyPr>
          <a:lstStyle/>
          <a:p>
            <a:pPr algn="justLow" rtl="1"/>
            <a:r>
              <a:rPr lang="ar-EG" sz="2000" u="sng" dirty="0"/>
              <a:t>تُعد المنصة من أبرز الأمثلة العربية على تغيّر أنماط المُشاهدة في العصر الرقمي:</a:t>
            </a:r>
          </a:p>
          <a:p>
            <a:pPr algn="justLow" rtl="1"/>
            <a:endParaRPr lang="ar-EG" sz="600" dirty="0"/>
          </a:p>
          <a:p>
            <a:pPr marL="285750" indent="-285750" algn="justLow" rtl="1">
              <a:buFont typeface="Arial" panose="020B0604020202020204" pitchFamily="34" charset="0"/>
              <a:buChar char="•"/>
            </a:pPr>
            <a:r>
              <a:rPr lang="ar-EG" sz="2000" b="1" dirty="0"/>
              <a:t>المُشاهدة وفق الطلب:</a:t>
            </a:r>
            <a:r>
              <a:rPr lang="ar-EG" sz="2000" dirty="0"/>
              <a:t> توفر المنصة مكتبة ضخمة من المُسلسلات </a:t>
            </a:r>
            <a:r>
              <a:rPr lang="ar-EG" sz="2000"/>
              <a:t>والبرامج التي يُمكن </a:t>
            </a:r>
            <a:r>
              <a:rPr lang="ar-EG" sz="2000" dirty="0"/>
              <a:t>متابعتها في أي وقت يُناسب المُشاهد.</a:t>
            </a:r>
          </a:p>
          <a:p>
            <a:pPr marL="285750" indent="-285750" algn="justLow" rtl="1">
              <a:buFont typeface="Arial" panose="020B0604020202020204" pitchFamily="34" charset="0"/>
              <a:buChar char="•"/>
            </a:pPr>
            <a:r>
              <a:rPr lang="ar-EG" sz="2000" b="1" dirty="0"/>
              <a:t>المُشاهدة المتواصلة:</a:t>
            </a:r>
            <a:r>
              <a:rPr lang="ar-EG" sz="2000" dirty="0"/>
              <a:t> كثير من المُستخدمين يُنهون موسم كامل من المسلسلات العربية أو الأجنبية خلال أيام قليلة.</a:t>
            </a:r>
          </a:p>
          <a:p>
            <a:pPr marL="285750" indent="-285750" algn="justLow" rtl="1">
              <a:buFont typeface="Arial" panose="020B0604020202020204" pitchFamily="34" charset="0"/>
              <a:buChar char="•"/>
            </a:pPr>
            <a:r>
              <a:rPr lang="ar-EG" sz="2000" b="1" dirty="0"/>
              <a:t>تعدد الشاشات:</a:t>
            </a:r>
            <a:r>
              <a:rPr lang="ar-EG" sz="2000" dirty="0"/>
              <a:t> التطبيق مُتاح على الهواتف، والأجهزة اللوحية، وأجهزة التلفزيون الذكية، مما يمنح مرونة في مُتابعة المُحتوى من أي جهاز، وبنفس الاشتراك.</a:t>
            </a:r>
          </a:p>
          <a:p>
            <a:pPr marL="285750" indent="-285750" algn="just" rtl="1">
              <a:buFont typeface="Arial" panose="020B0604020202020204" pitchFamily="34" charset="0"/>
              <a:buChar char="•"/>
            </a:pPr>
            <a:r>
              <a:rPr lang="ar-EG" sz="2000" b="1" dirty="0"/>
              <a:t>التخصيص الذكي:</a:t>
            </a:r>
            <a:r>
              <a:rPr lang="ar-EG" sz="2000" dirty="0"/>
              <a:t> تقترح أعمالًا جديدة بناءً على اهتمامات وسجل مُشاهدة كل مُستخدِم.</a:t>
            </a:r>
          </a:p>
          <a:p>
            <a:pPr marL="285750" indent="-285750" algn="justLow" rtl="1">
              <a:buFont typeface="Arial" panose="020B0604020202020204" pitchFamily="34" charset="0"/>
              <a:buChar char="•"/>
            </a:pPr>
            <a:r>
              <a:rPr lang="ar-EG" sz="2000" b="1" dirty="0"/>
              <a:t>تجزئة الجُمهور:</a:t>
            </a:r>
            <a:r>
              <a:rPr lang="ar-EG" sz="2000" dirty="0"/>
              <a:t> تقدّم مُحتوى يُناسب شرائح مُختلفة مثل الدراما العربية، والأعمال التُركية المُدبلجة، والبرامج المُخصصة للأطفال.</a:t>
            </a:r>
          </a:p>
          <a:p>
            <a:pPr marL="285750" indent="-285750" algn="justLow" rtl="1">
              <a:buFont typeface="Arial" panose="020B0604020202020204" pitchFamily="34" charset="0"/>
              <a:buChar char="•"/>
            </a:pPr>
            <a:endParaRPr lang="ar-EG" sz="1000" dirty="0"/>
          </a:p>
          <a:p>
            <a:pPr algn="justLow" rtl="1"/>
            <a:r>
              <a:rPr lang="ar-EG" sz="2000" dirty="0"/>
              <a:t>هذا النموذج يُظهر كيف تحوّلت الأفكار النظرية حول المُشاهدة الرقمية إلى واقع عملي داخل البيئة الإعلامية العربية.</a:t>
            </a:r>
          </a:p>
        </p:txBody>
      </p:sp>
      <p:sp>
        <p:nvSpPr>
          <p:cNvPr id="3" name="TextBox 2">
            <a:extLst>
              <a:ext uri="{FF2B5EF4-FFF2-40B4-BE49-F238E27FC236}">
                <a16:creationId xmlns:a16="http://schemas.microsoft.com/office/drawing/2014/main" id="{3D471710-B8B0-17A0-BCCD-5DF5A00362E9}"/>
              </a:ext>
            </a:extLst>
          </p:cNvPr>
          <p:cNvSpPr txBox="1"/>
          <p:nvPr/>
        </p:nvSpPr>
        <p:spPr>
          <a:xfrm>
            <a:off x="6961151" y="1683073"/>
            <a:ext cx="4359423" cy="461665"/>
          </a:xfrm>
          <a:prstGeom prst="rect">
            <a:avLst/>
          </a:prstGeom>
          <a:noFill/>
        </p:spPr>
        <p:txBody>
          <a:bodyPr wrap="square" rtlCol="0">
            <a:spAutoFit/>
          </a:bodyPr>
          <a:lstStyle/>
          <a:p>
            <a:pPr algn="just" rtl="1"/>
            <a:r>
              <a:rPr lang="ar-EG" sz="2400" b="1" u="sng" dirty="0">
                <a:solidFill>
                  <a:srgbClr val="0070C0"/>
                </a:solidFill>
                <a:cs typeface="+mj-cs"/>
              </a:rPr>
              <a:t>مثال تطبيقي: منصة شاهد </a:t>
            </a:r>
            <a:r>
              <a:rPr lang="en-US" sz="2400" b="1" u="sng" dirty="0">
                <a:solidFill>
                  <a:srgbClr val="0070C0"/>
                </a:solidFill>
                <a:cs typeface="+mj-cs"/>
              </a:rPr>
              <a:t>Shahid)</a:t>
            </a:r>
            <a:r>
              <a:rPr lang="ar-EG" sz="2400" b="1" u="sng" dirty="0">
                <a:solidFill>
                  <a:srgbClr val="0070C0"/>
                </a:solidFill>
                <a:cs typeface="+mj-cs"/>
              </a:rPr>
              <a:t>):</a:t>
            </a:r>
            <a:endParaRPr lang="en-US" sz="2000" u="sng" dirty="0">
              <a:solidFill>
                <a:srgbClr val="0070C0"/>
              </a:solidFill>
              <a:cs typeface="+mj-cs"/>
            </a:endParaRPr>
          </a:p>
        </p:txBody>
      </p:sp>
      <p:sp>
        <p:nvSpPr>
          <p:cNvPr id="4" name="TextBox 3">
            <a:extLst>
              <a:ext uri="{FF2B5EF4-FFF2-40B4-BE49-F238E27FC236}">
                <a16:creationId xmlns:a16="http://schemas.microsoft.com/office/drawing/2014/main" id="{1D690554-FDA0-CA96-A20C-F79768220E2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3. التحولات في أنماط المُشاهدة:</a:t>
            </a:r>
          </a:p>
        </p:txBody>
      </p:sp>
      <p:sp>
        <p:nvSpPr>
          <p:cNvPr id="7" name="TextBox 6">
            <a:extLst>
              <a:ext uri="{FF2B5EF4-FFF2-40B4-BE49-F238E27FC236}">
                <a16:creationId xmlns:a16="http://schemas.microsoft.com/office/drawing/2014/main" id="{4A1AA1BA-EC83-08B0-1036-784DDA8D697A}"/>
              </a:ext>
            </a:extLst>
          </p:cNvPr>
          <p:cNvSpPr txBox="1"/>
          <p:nvPr/>
        </p:nvSpPr>
        <p:spPr>
          <a:xfrm>
            <a:off x="983312" y="5552070"/>
            <a:ext cx="2451827" cy="369332"/>
          </a:xfrm>
          <a:prstGeom prst="rect">
            <a:avLst/>
          </a:prstGeom>
          <a:noFill/>
        </p:spPr>
        <p:txBody>
          <a:bodyPr wrap="square">
            <a:spAutoFit/>
          </a:bodyPr>
          <a:lstStyle/>
          <a:p>
            <a:r>
              <a:rPr lang="en-US" dirty="0">
                <a:hlinkClick r:id="rId4"/>
              </a:rPr>
              <a:t>https://shahid.mbc.net/</a:t>
            </a:r>
            <a:endParaRPr lang="en-US" dirty="0"/>
          </a:p>
        </p:txBody>
      </p:sp>
      <p:pic>
        <p:nvPicPr>
          <p:cNvPr id="9" name="Picture 8">
            <a:extLst>
              <a:ext uri="{FF2B5EF4-FFF2-40B4-BE49-F238E27FC236}">
                <a16:creationId xmlns:a16="http://schemas.microsoft.com/office/drawing/2014/main" id="{5B1551AA-2C0F-02A7-9886-19DE36FFE68F}"/>
              </a:ext>
            </a:extLst>
          </p:cNvPr>
          <p:cNvPicPr>
            <a:picLocks noChangeAspect="1"/>
          </p:cNvPicPr>
          <p:nvPr/>
        </p:nvPicPr>
        <p:blipFill>
          <a:blip r:embed="rId5"/>
          <a:stretch>
            <a:fillRect/>
          </a:stretch>
        </p:blipFill>
        <p:spPr>
          <a:xfrm>
            <a:off x="557200" y="2745613"/>
            <a:ext cx="3699448" cy="220028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6900071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4C6A957-0291-294A-C215-DFD7F7D5FAA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D23EBF6-EB75-21F6-DFB2-8593950C64B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F4587897-E17B-EDB3-1E1A-2ADF250C10FF}"/>
              </a:ext>
            </a:extLst>
          </p:cNvPr>
          <p:cNvSpPr txBox="1"/>
          <p:nvPr/>
        </p:nvSpPr>
        <p:spPr>
          <a:xfrm>
            <a:off x="4064000" y="2994749"/>
            <a:ext cx="7320629" cy="2246769"/>
          </a:xfrm>
          <a:prstGeom prst="rect">
            <a:avLst/>
          </a:prstGeom>
          <a:noFill/>
        </p:spPr>
        <p:txBody>
          <a:bodyPr wrap="square">
            <a:spAutoFit/>
          </a:bodyPr>
          <a:lstStyle/>
          <a:p>
            <a:pPr marL="342900" indent="-342900" algn="justLow" rtl="1">
              <a:buFont typeface="Arial" panose="020B0604020202020204" pitchFamily="34" charset="0"/>
              <a:buChar char="•"/>
            </a:pPr>
            <a:r>
              <a:rPr lang="ar-EG" sz="2000" dirty="0"/>
              <a:t>لقد غيّر الإعلام الرقمي العلاقة بين المُشاهد والمُحتوى بشكل جذري.</a:t>
            </a:r>
          </a:p>
          <a:p>
            <a:pPr marL="342900" indent="-342900" algn="justLow"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فالمُشاهد لم يعد مُجرد مُتلقٍ سلبي ينتظر مواعيد البث، بل أصبح مُشاركًا فعالًا يختار ما يُشاهده ومتى يُشاهده، كما يتفاعل مع المنصات وفق اهتماماته.</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هذا التحول انعكس أيضًا على صناعة الإعلام نفسها، التي أصبحت مُطالَبة بتقديم مُحتوى مرن، مُخصص، ويستجيب لتنوع الجُمهور وتغير عاداته.</a:t>
            </a:r>
          </a:p>
        </p:txBody>
      </p:sp>
      <p:sp>
        <p:nvSpPr>
          <p:cNvPr id="2" name="TextBox 1">
            <a:extLst>
              <a:ext uri="{FF2B5EF4-FFF2-40B4-BE49-F238E27FC236}">
                <a16:creationId xmlns:a16="http://schemas.microsoft.com/office/drawing/2014/main" id="{5873ABBE-883E-5E13-387F-DC34633E9D7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3. التحولات في أنماط المُشاهدة:</a:t>
            </a:r>
          </a:p>
        </p:txBody>
      </p:sp>
      <p:sp>
        <p:nvSpPr>
          <p:cNvPr id="3" name="TextBox 2">
            <a:extLst>
              <a:ext uri="{FF2B5EF4-FFF2-40B4-BE49-F238E27FC236}">
                <a16:creationId xmlns:a16="http://schemas.microsoft.com/office/drawing/2014/main" id="{1EEF67CB-2437-D172-8E06-F39BF5C61CC2}"/>
              </a:ext>
            </a:extLst>
          </p:cNvPr>
          <p:cNvSpPr txBox="1"/>
          <p:nvPr/>
        </p:nvSpPr>
        <p:spPr>
          <a:xfrm>
            <a:off x="3427255" y="2031794"/>
            <a:ext cx="7776537"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خُلاصة:</a:t>
            </a:r>
            <a:endParaRPr lang="en-US" sz="3200" dirty="0"/>
          </a:p>
        </p:txBody>
      </p:sp>
      <p:pic>
        <p:nvPicPr>
          <p:cNvPr id="8" name="Picture 7" descr="A group of icons on a yellow background&#10;&#10;AI-generated content may be incorrect.">
            <a:extLst>
              <a:ext uri="{FF2B5EF4-FFF2-40B4-BE49-F238E27FC236}">
                <a16:creationId xmlns:a16="http://schemas.microsoft.com/office/drawing/2014/main" id="{387CC670-FC5A-A7FA-1DA0-5934CB33B1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61222" y="2324181"/>
            <a:ext cx="2146914" cy="32203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097228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9216C738-737A-6B9D-7F58-DED550937556}"/>
              </a:ext>
            </a:extLst>
          </p:cNvPr>
          <p:cNvSpPr txBox="1"/>
          <p:nvPr/>
        </p:nvSpPr>
        <p:spPr>
          <a:xfrm>
            <a:off x="3345602" y="2264789"/>
            <a:ext cx="7653343"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ال</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إنتاج التلفزيوني في العصر الرقمي</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3" name="TextBox 2">
            <a:extLst>
              <a:ext uri="{FF2B5EF4-FFF2-40B4-BE49-F238E27FC236}">
                <a16:creationId xmlns:a16="http://schemas.microsoft.com/office/drawing/2014/main" id="{5A7183B4-9324-D820-9869-8BF771C01F49}"/>
              </a:ext>
            </a:extLst>
          </p:cNvPr>
          <p:cNvSpPr txBox="1"/>
          <p:nvPr/>
        </p:nvSpPr>
        <p:spPr>
          <a:xfrm>
            <a:off x="6683099" y="3264640"/>
            <a:ext cx="4015135" cy="1569660"/>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ما هو الإعلام الرقمي؟</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تأثيره على الصناعة التلفزيونية.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التحولات في أنماط المُشاهدة.</a:t>
            </a:r>
          </a:p>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8" name="Picture 7" descr="A cartoon character sitting at a desk with a computer and microphones&#10;&#10;AI-generated content may be incorrect.">
            <a:extLst>
              <a:ext uri="{FF2B5EF4-FFF2-40B4-BE49-F238E27FC236}">
                <a16:creationId xmlns:a16="http://schemas.microsoft.com/office/drawing/2014/main" id="{96F0764A-ACB3-0804-B162-5F4FFA5AEF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7520" y="2362567"/>
            <a:ext cx="3354863" cy="335486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805508"/>
            <a:ext cx="10446972" cy="3170099"/>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a:t>Bennett, J., Strange, N., </a:t>
            </a:r>
            <a:r>
              <a:rPr lang="en-US" sz="1400" dirty="0" err="1"/>
              <a:t>Spigel</a:t>
            </a:r>
            <a:r>
              <a:rPr lang="en-US" sz="1400" dirty="0"/>
              <a:t>, L., Turner, G., &amp; Thomas, J. (2011). </a:t>
            </a:r>
            <a:r>
              <a:rPr lang="en-US" sz="1400" i="1" dirty="0"/>
              <a:t>Television as Digital Media</a:t>
            </a:r>
            <a:r>
              <a:rPr lang="en-US" sz="1400" dirty="0"/>
              <a:t>. Duke University Press. </a:t>
            </a:r>
            <a:r>
              <a:rPr lang="en-US" sz="1400" u="sng" dirty="0">
                <a:hlinkClick r:id="rId4"/>
              </a:rPr>
              <a:t>https://doi.org/10.1215/9780822393658</a:t>
            </a:r>
            <a:endParaRPr lang="en-US" sz="1400" dirty="0"/>
          </a:p>
          <a:p>
            <a:pPr marL="285750" indent="-285750" algn="just">
              <a:buFont typeface="Arial" panose="020B0604020202020204" pitchFamily="34" charset="0"/>
              <a:buChar char="•"/>
            </a:pPr>
            <a:r>
              <a:rPr lang="en-US" sz="1400" dirty="0" err="1"/>
              <a:t>Enli</a:t>
            </a:r>
            <a:r>
              <a:rPr lang="en-US" sz="1400" dirty="0"/>
              <a:t>, G., &amp; </a:t>
            </a:r>
            <a:r>
              <a:rPr lang="en-US" sz="1400" dirty="0" err="1"/>
              <a:t>Syvertsen</a:t>
            </a:r>
            <a:r>
              <a:rPr lang="en-US" sz="1400" dirty="0"/>
              <a:t>, T. (2016). The End of Television—Again! How TV Is Still Influenced by Cultural Factors in the Age of Digital Intermediaries. </a:t>
            </a:r>
            <a:r>
              <a:rPr lang="en-US" sz="1400" i="1" dirty="0"/>
              <a:t>Media and Communication</a:t>
            </a:r>
            <a:r>
              <a:rPr lang="en-US" sz="1400" dirty="0"/>
              <a:t>, 4, 142-153. </a:t>
            </a:r>
            <a:r>
              <a:rPr lang="en-US" sz="1400" u="sng" dirty="0">
                <a:hlinkClick r:id="rId5"/>
              </a:rPr>
              <a:t>https://doi.org/10.17645/MAC.V4I3.547</a:t>
            </a:r>
            <a:endParaRPr lang="en-US" sz="1400" u="sng" dirty="0"/>
          </a:p>
          <a:p>
            <a:pPr marL="285750" indent="-285750" algn="just">
              <a:buFont typeface="Arial" panose="020B0604020202020204" pitchFamily="34" charset="0"/>
              <a:buChar char="•"/>
            </a:pPr>
            <a:r>
              <a:rPr lang="en-US" sz="1400" dirty="0"/>
              <a:t>Ha, S. (2021). Digital Media and Interactive Communication-expanded Space. </a:t>
            </a:r>
            <a:r>
              <a:rPr lang="en-US" sz="1400" i="1" dirty="0"/>
              <a:t>Journal of Human-centric Science and Technology Innovation</a:t>
            </a:r>
            <a:r>
              <a:rPr lang="en-US" sz="1400" dirty="0"/>
              <a:t>. </a:t>
            </a:r>
            <a:r>
              <a:rPr lang="en-US" sz="1400" u="sng" dirty="0">
                <a:hlinkClick r:id="rId6"/>
              </a:rPr>
              <a:t>https://doi.org/10.21742/jhsti.2021.1.3.02</a:t>
            </a:r>
            <a:endParaRPr lang="en-US" sz="1400" u="sng" dirty="0"/>
          </a:p>
          <a:p>
            <a:pPr marL="285750" indent="-285750" algn="just">
              <a:buFont typeface="Arial" panose="020B0604020202020204" pitchFamily="34" charset="0"/>
              <a:buChar char="•"/>
            </a:pPr>
            <a:r>
              <a:rPr lang="en-US" sz="1400" dirty="0"/>
              <a:t>Holt, J., &amp; </a:t>
            </a:r>
            <a:r>
              <a:rPr lang="en-US" sz="1400" dirty="0" err="1"/>
              <a:t>Sanson</a:t>
            </a:r>
            <a:r>
              <a:rPr lang="en-US" sz="1400" dirty="0"/>
              <a:t>, K. (2014). </a:t>
            </a:r>
            <a:r>
              <a:rPr lang="en-US" sz="1400" i="1" dirty="0"/>
              <a:t>Connected Viewing: Selling, Streaming, And Sharing Media In The Digital Era. </a:t>
            </a:r>
            <a:r>
              <a:rPr lang="en-US" sz="1400" dirty="0"/>
              <a:t>Routledge. </a:t>
            </a:r>
            <a:r>
              <a:rPr lang="en-US" sz="1400" u="sng" dirty="0">
                <a:hlinkClick r:id="rId7"/>
              </a:rPr>
              <a:t>https://doi.org/10.4324/9780203067994</a:t>
            </a:r>
            <a:endParaRPr lang="en-US" sz="1400" dirty="0"/>
          </a:p>
          <a:p>
            <a:pPr marL="285750" indent="-285750" algn="just">
              <a:buFont typeface="Arial" panose="020B0604020202020204" pitchFamily="34" charset="0"/>
              <a:buChar char="•"/>
            </a:pPr>
            <a:r>
              <a:rPr lang="en-US" sz="1400" dirty="0" err="1"/>
              <a:t>Gikis</a:t>
            </a:r>
            <a:r>
              <a:rPr lang="en-US" sz="1400" dirty="0"/>
              <a:t>, S. (2021). Digitalization in the Development of Media Systems: The Impact of </a:t>
            </a:r>
            <a:r>
              <a:rPr lang="en-US" sz="1400" dirty="0" err="1"/>
              <a:t>Youtube</a:t>
            </a:r>
            <a:r>
              <a:rPr lang="en-US" sz="1400" dirty="0"/>
              <a:t> on Traditional Television. </a:t>
            </a:r>
            <a:r>
              <a:rPr lang="en-US" sz="1400" i="1" dirty="0"/>
              <a:t>Modern Global Economic System: Evolutional Development vs. Revolutionary Leap</a:t>
            </a:r>
            <a:r>
              <a:rPr lang="en-US" sz="1400" dirty="0"/>
              <a:t>, 198, 1279 - 1285. </a:t>
            </a:r>
            <a:r>
              <a:rPr lang="en-US" sz="1400" u="sng" dirty="0">
                <a:hlinkClick r:id="rId8"/>
              </a:rPr>
              <a:t>https://doi.org/10.1007/978-3-030-69415-9_140</a:t>
            </a:r>
            <a:endParaRPr lang="en-US" sz="1400" dirty="0"/>
          </a:p>
          <a:p>
            <a:pPr marL="285750" indent="-285750" algn="just">
              <a:buFont typeface="Arial" panose="020B0604020202020204" pitchFamily="34" charset="0"/>
              <a:buChar char="•"/>
            </a:pPr>
            <a:r>
              <a:rPr lang="en-US" sz="1400" dirty="0" err="1"/>
              <a:t>Guinibert</a:t>
            </a:r>
            <a:r>
              <a:rPr lang="en-US" sz="1400" dirty="0"/>
              <a:t>, M. (2021). Defining digital media as a professional practice in New Zealand. </a:t>
            </a:r>
            <a:r>
              <a:rPr lang="en-US" sz="1400" i="1" dirty="0" err="1"/>
              <a:t>Kōtuitui</a:t>
            </a:r>
            <a:r>
              <a:rPr lang="en-US" sz="1400" i="1" dirty="0"/>
              <a:t>: New Zealand Journal of Social Sciences Online</a:t>
            </a:r>
            <a:r>
              <a:rPr lang="en-US" sz="1400" dirty="0"/>
              <a:t>, 17, 185 - 205. </a:t>
            </a:r>
            <a:r>
              <a:rPr lang="en-US" sz="1400" u="sng" dirty="0">
                <a:hlinkClick r:id="rId9"/>
              </a:rPr>
              <a:t>https://doi.org/10.1080/1177083X.2021.1960571</a:t>
            </a:r>
            <a:endParaRPr lang="en-US" sz="1400" u="sng" dirty="0"/>
          </a:p>
          <a:p>
            <a:pPr marL="285750" indent="-285750" algn="just">
              <a:buFont typeface="Arial" panose="020B0604020202020204" pitchFamily="34" charset="0"/>
              <a:buChar char="•"/>
            </a:pPr>
            <a:r>
              <a:rPr lang="en-US" sz="1400" dirty="0" err="1"/>
              <a:t>Korkut</a:t>
            </a:r>
            <a:r>
              <a:rPr lang="en-US" sz="1400" dirty="0"/>
              <a:t>, C. (2022). Television Technique In New Media. </a:t>
            </a:r>
            <a:r>
              <a:rPr lang="en-US" sz="1400" i="1" dirty="0" err="1"/>
              <a:t>Gümüşhane</a:t>
            </a:r>
            <a:r>
              <a:rPr lang="en-US" sz="1400" i="1" dirty="0"/>
              <a:t> </a:t>
            </a:r>
            <a:r>
              <a:rPr lang="en-US" sz="1400" i="1" dirty="0" err="1"/>
              <a:t>Üniversitesi</a:t>
            </a:r>
            <a:r>
              <a:rPr lang="en-US" sz="1400" i="1" dirty="0"/>
              <a:t> </a:t>
            </a:r>
            <a:r>
              <a:rPr lang="en-US" sz="1400" i="1" dirty="0" err="1"/>
              <a:t>İletişim</a:t>
            </a:r>
            <a:r>
              <a:rPr lang="en-US" sz="1400" i="1" dirty="0"/>
              <a:t> </a:t>
            </a:r>
            <a:r>
              <a:rPr lang="en-US" sz="1400" i="1" dirty="0" err="1"/>
              <a:t>Fakültesi</a:t>
            </a:r>
            <a:r>
              <a:rPr lang="en-US" sz="1400" i="1" dirty="0"/>
              <a:t> </a:t>
            </a:r>
            <a:r>
              <a:rPr lang="en-US" sz="1400" i="1" dirty="0" err="1"/>
              <a:t>Elektronik</a:t>
            </a:r>
            <a:r>
              <a:rPr lang="en-US" sz="1400" i="1" dirty="0"/>
              <a:t> </a:t>
            </a:r>
            <a:r>
              <a:rPr lang="en-US" sz="1400" i="1" dirty="0" err="1"/>
              <a:t>Dergisi</a:t>
            </a:r>
            <a:r>
              <a:rPr lang="en-US" sz="1400" dirty="0"/>
              <a:t>. </a:t>
            </a:r>
            <a:r>
              <a:rPr lang="en-US" sz="1400" u="sng" dirty="0">
                <a:hlinkClick r:id="rId10"/>
              </a:rPr>
              <a:t>https://doi.org/10.19145/e-gifder.1060711</a:t>
            </a:r>
            <a:endParaRPr lang="en-US" sz="1400" dirty="0"/>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328F098-8965-B172-81B5-F9763FA2EC9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63CDCF8-B5B7-C3E9-A54F-E48DDFDA148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744CA1C-F8DB-823A-7D8F-618D1E68752C}"/>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latin typeface="Alexandria"/>
              </a:rPr>
              <a:t>4. ال</a:t>
            </a:r>
            <a:r>
              <a:rPr lang="ar-SA" sz="2800" b="1" dirty="0">
                <a:solidFill>
                  <a:srgbClr val="2E3957"/>
                </a:solidFill>
                <a:latin typeface="Alexandria"/>
              </a:rPr>
              <a:t>مراجع</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F95B5E58-70C9-1612-7412-90B1B448BBF4}"/>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43FCD6A3-6F31-C12B-0D02-9342E5F89ADB}"/>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8C59A5C-6760-3038-4280-84DB34F1B133}"/>
              </a:ext>
            </a:extLst>
          </p:cNvPr>
          <p:cNvSpPr txBox="1"/>
          <p:nvPr/>
        </p:nvSpPr>
        <p:spPr>
          <a:xfrm>
            <a:off x="840153" y="2579541"/>
            <a:ext cx="10446972" cy="3323987"/>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err="1"/>
              <a:t>Lian</a:t>
            </a:r>
            <a:r>
              <a:rPr lang="en-US" sz="1400" dirty="0"/>
              <a:t>, T., Chen, Z., Lin, Y., &amp; , J. (2018). Temporal patterns of the online video viewing behavior of smart TV viewers. </a:t>
            </a:r>
            <a:r>
              <a:rPr lang="en-US" sz="1400" i="1" dirty="0"/>
              <a:t>Journal of the Association for Information Science and Technology</a:t>
            </a:r>
            <a:r>
              <a:rPr lang="en-US" sz="1400" dirty="0"/>
              <a:t>, 69. </a:t>
            </a:r>
            <a:r>
              <a:rPr lang="en-US" sz="1400" u="sng" dirty="0">
                <a:hlinkClick r:id="rId4"/>
              </a:rPr>
              <a:t>https://doi.org/10.1002/asi.23992</a:t>
            </a:r>
            <a:endParaRPr lang="en-US" sz="1400" dirty="0"/>
          </a:p>
          <a:p>
            <a:pPr marL="285750" indent="-285750" algn="just">
              <a:buFont typeface="Arial" panose="020B0604020202020204" pitchFamily="34" charset="0"/>
              <a:buChar char="•"/>
            </a:pPr>
            <a:r>
              <a:rPr lang="en-US" sz="1400" dirty="0"/>
              <a:t>Liao, Y. (2023). Digital Media In Humanities Research. </a:t>
            </a:r>
            <a:r>
              <a:rPr lang="en-US" sz="1400" i="1" dirty="0" err="1"/>
              <a:t>Izvestiya</a:t>
            </a:r>
            <a:r>
              <a:rPr lang="en-US" sz="1400" i="1" dirty="0"/>
              <a:t> of the Samara Science Centre of the Russian Academy of Sciences. </a:t>
            </a:r>
            <a:r>
              <a:rPr lang="es-ES" sz="1400" i="1" dirty="0"/>
              <a:t>Social, </a:t>
            </a:r>
            <a:r>
              <a:rPr lang="es-ES" sz="1400" i="1" dirty="0" err="1"/>
              <a:t>Humanitarian</a:t>
            </a:r>
            <a:r>
              <a:rPr lang="es-ES" sz="1400" i="1" dirty="0"/>
              <a:t>, </a:t>
            </a:r>
            <a:r>
              <a:rPr lang="es-ES" sz="1400" i="1" dirty="0" err="1"/>
              <a:t>Medicobiological</a:t>
            </a:r>
            <a:r>
              <a:rPr lang="es-ES" sz="1400" i="1" dirty="0"/>
              <a:t> </a:t>
            </a:r>
            <a:r>
              <a:rPr lang="es-ES" sz="1400" i="1" dirty="0" err="1"/>
              <a:t>Sciences</a:t>
            </a:r>
            <a:r>
              <a:rPr lang="es-ES" sz="1400" dirty="0"/>
              <a:t>. </a:t>
            </a:r>
            <a:r>
              <a:rPr lang="es-ES" sz="1400" u="sng" dirty="0">
                <a:hlinkClick r:id="rId5"/>
              </a:rPr>
              <a:t>https://doi.org/10.37313/2413-9645-2023-25-88-87-93</a:t>
            </a:r>
            <a:endParaRPr lang="es-ES" sz="1400" u="sng" dirty="0"/>
          </a:p>
          <a:p>
            <a:pPr marL="285750" indent="-285750" algn="just">
              <a:buFont typeface="Arial" panose="020B0604020202020204" pitchFamily="34" charset="0"/>
              <a:buChar char="•"/>
            </a:pPr>
            <a:r>
              <a:rPr lang="en-US" sz="1400" dirty="0" err="1"/>
              <a:t>Maghsoudi</a:t>
            </a:r>
            <a:r>
              <a:rPr lang="en-US" sz="1400" dirty="0"/>
              <a:t>, M., </a:t>
            </a:r>
            <a:r>
              <a:rPr lang="en-US" sz="1400" dirty="0" err="1"/>
              <a:t>Valikhani</a:t>
            </a:r>
            <a:r>
              <a:rPr lang="en-US" sz="1400" dirty="0"/>
              <a:t>, M., &amp; </a:t>
            </a:r>
            <a:r>
              <a:rPr lang="en-US" sz="1400" dirty="0" err="1"/>
              <a:t>Zohdi</a:t>
            </a:r>
            <a:r>
              <a:rPr lang="en-US" sz="1400" dirty="0"/>
              <a:t>, M. (2023). Network-Based Video Recommendation Using Viewing Patterns and Modularity Analysis: An Integrated Framework. </a:t>
            </a:r>
            <a:r>
              <a:rPr lang="en-US" sz="1400" i="1" dirty="0"/>
              <a:t>IEEE Access</a:t>
            </a:r>
            <a:r>
              <a:rPr lang="en-US" sz="1400" dirty="0"/>
              <a:t>, 13, 5660-5678. </a:t>
            </a:r>
            <a:r>
              <a:rPr lang="en-US" sz="1400" u="sng" dirty="0">
                <a:hlinkClick r:id="rId6"/>
              </a:rPr>
              <a:t>https://doi.org/10.1109/ACCESS.2025.3526876</a:t>
            </a:r>
            <a:endParaRPr lang="en-US" sz="1400" dirty="0"/>
          </a:p>
          <a:p>
            <a:pPr marL="285750" indent="-285750" algn="just">
              <a:buFont typeface="Arial" panose="020B0604020202020204" pitchFamily="34" charset="0"/>
              <a:buChar char="•"/>
            </a:pPr>
            <a:r>
              <a:rPr lang="es-ES" sz="1400" dirty="0" err="1"/>
              <a:t>Mialkovska</a:t>
            </a:r>
            <a:r>
              <a:rPr lang="es-ES" sz="1400" dirty="0"/>
              <a:t>, L., </a:t>
            </a:r>
            <a:r>
              <a:rPr lang="es-ES" sz="1400" dirty="0" err="1"/>
              <a:t>Zhvania</a:t>
            </a:r>
            <a:r>
              <a:rPr lang="es-ES" sz="1400" dirty="0"/>
              <a:t>, L., </a:t>
            </a:r>
            <a:r>
              <a:rPr lang="es-ES" sz="1400" dirty="0" err="1"/>
              <a:t>Yanovets</a:t>
            </a:r>
            <a:r>
              <a:rPr lang="es-ES" sz="1400" dirty="0"/>
              <a:t>, A., </a:t>
            </a:r>
            <a:r>
              <a:rPr lang="es-ES" sz="1400" dirty="0" err="1"/>
              <a:t>Tykha</a:t>
            </a:r>
            <a:r>
              <a:rPr lang="es-ES" sz="1400" dirty="0"/>
              <a:t>, L., </a:t>
            </a:r>
            <a:r>
              <a:rPr lang="es-ES" sz="1400" dirty="0" err="1"/>
              <a:t>Nykoliuk</a:t>
            </a:r>
            <a:r>
              <a:rPr lang="es-ES" sz="1400" dirty="0"/>
              <a:t>, T., &amp; </a:t>
            </a:r>
            <a:r>
              <a:rPr lang="es-ES" sz="1400" dirty="0" err="1"/>
              <a:t>Pimenova</a:t>
            </a:r>
            <a:r>
              <a:rPr lang="es-ES" sz="1400" dirty="0"/>
              <a:t>, O. (2023). New Media as Modern </a:t>
            </a:r>
            <a:r>
              <a:rPr lang="es-ES" sz="1400" dirty="0" err="1"/>
              <a:t>Communication</a:t>
            </a:r>
            <a:r>
              <a:rPr lang="es-ES" sz="1400" dirty="0"/>
              <a:t> Technologies: </a:t>
            </a:r>
            <a:r>
              <a:rPr lang="es-ES" sz="1400" dirty="0" err="1"/>
              <a:t>The</a:t>
            </a:r>
            <a:r>
              <a:rPr lang="es-ES" sz="1400" dirty="0"/>
              <a:t> Digital </a:t>
            </a:r>
            <a:r>
              <a:rPr lang="es-ES" sz="1400" dirty="0" err="1"/>
              <a:t>Dimension</a:t>
            </a:r>
            <a:r>
              <a:rPr lang="es-ES" sz="1400" dirty="0"/>
              <a:t>. </a:t>
            </a:r>
            <a:r>
              <a:rPr lang="es-ES" sz="1400" i="1" dirty="0" err="1"/>
              <a:t>Khazar</a:t>
            </a:r>
            <a:r>
              <a:rPr lang="es-ES" sz="1400" i="1" dirty="0"/>
              <a:t> </a:t>
            </a:r>
            <a:r>
              <a:rPr lang="es-ES" sz="1400" i="1" dirty="0" err="1"/>
              <a:t>Journal</a:t>
            </a:r>
            <a:r>
              <a:rPr lang="es-ES" sz="1400" i="1" dirty="0"/>
              <a:t> of </a:t>
            </a:r>
            <a:r>
              <a:rPr lang="es-ES" sz="1400" i="1" dirty="0" err="1"/>
              <a:t>Humanities</a:t>
            </a:r>
            <a:r>
              <a:rPr lang="es-ES" sz="1400" i="1" dirty="0"/>
              <a:t> and Social </a:t>
            </a:r>
            <a:r>
              <a:rPr lang="es-ES" sz="1400" i="1" dirty="0" err="1"/>
              <a:t>Sciences</a:t>
            </a:r>
            <a:r>
              <a:rPr lang="es-ES" sz="1400" dirty="0"/>
              <a:t>. </a:t>
            </a:r>
            <a:r>
              <a:rPr lang="es-ES" sz="1400" u="sng" dirty="0">
                <a:hlinkClick r:id="rId7"/>
              </a:rPr>
              <a:t>https://doi.org/10.5782/.kjhss.2023.79.91</a:t>
            </a:r>
            <a:endParaRPr lang="en-US" sz="1400" dirty="0"/>
          </a:p>
          <a:p>
            <a:pPr marL="285750" indent="-285750" algn="just">
              <a:buFont typeface="Arial" panose="020B0604020202020204" pitchFamily="34" charset="0"/>
              <a:buChar char="•"/>
            </a:pPr>
            <a:r>
              <a:rPr lang="es-ES" sz="1400" dirty="0"/>
              <a:t>Moreno, M., &amp; </a:t>
            </a:r>
            <a:r>
              <a:rPr lang="es-ES" sz="1400" dirty="0" err="1"/>
              <a:t>D'Angelo</a:t>
            </a:r>
            <a:r>
              <a:rPr lang="es-ES" sz="1400" dirty="0"/>
              <a:t>, J. (2020). Digital Media </a:t>
            </a:r>
            <a:r>
              <a:rPr lang="es-ES" sz="1400" dirty="0" err="1"/>
              <a:t>Theory</a:t>
            </a:r>
            <a:r>
              <a:rPr lang="es-ES" sz="1400" dirty="0"/>
              <a:t>. </a:t>
            </a:r>
            <a:r>
              <a:rPr lang="en-US" sz="1400" i="1" dirty="0"/>
              <a:t>Handbook of Visual Communication</a:t>
            </a:r>
            <a:r>
              <a:rPr lang="en-US" sz="1400" dirty="0"/>
              <a:t>. </a:t>
            </a:r>
            <a:r>
              <a:rPr lang="en-US" sz="1400" u="sng" dirty="0">
                <a:hlinkClick r:id="rId8"/>
              </a:rPr>
              <a:t>https://doi.org/10.4324/9780429491115-30</a:t>
            </a:r>
            <a:endParaRPr lang="ar-EG" sz="1400" u="sng" dirty="0"/>
          </a:p>
          <a:p>
            <a:pPr marL="285750" indent="-285750" algn="just">
              <a:buFont typeface="Arial" panose="020B0604020202020204" pitchFamily="34" charset="0"/>
              <a:buChar char="•"/>
            </a:pPr>
            <a:r>
              <a:rPr lang="en-US" sz="1400" dirty="0"/>
              <a:t>Reisa, S., &amp; </a:t>
            </a:r>
            <a:r>
              <a:rPr lang="en-US" sz="1400" dirty="0" err="1"/>
              <a:t>Irwansyah</a:t>
            </a:r>
            <a:r>
              <a:rPr lang="en-US" sz="1400" dirty="0"/>
              <a:t>, I. (2021). Fragmentation and Audience Activity on Video-on-Demand Platform: Netflix and the ‘Binge-watching’. </a:t>
            </a:r>
            <a:r>
              <a:rPr lang="en-US" sz="1400" i="1" dirty="0" err="1"/>
              <a:t>Jurnal</a:t>
            </a:r>
            <a:r>
              <a:rPr lang="en-US" sz="1400" i="1" dirty="0"/>
              <a:t> </a:t>
            </a:r>
            <a:r>
              <a:rPr lang="en-US" sz="1400" i="1" dirty="0" err="1"/>
              <a:t>InterAct</a:t>
            </a:r>
            <a:r>
              <a:rPr lang="en-US" sz="1400" dirty="0"/>
              <a:t>. </a:t>
            </a:r>
            <a:r>
              <a:rPr lang="en-US" sz="1400" u="sng" dirty="0">
                <a:hlinkClick r:id="rId9"/>
              </a:rPr>
              <a:t>https://doi.org/10.25170/INTERACT.V9I2.2235</a:t>
            </a:r>
            <a:endParaRPr lang="en-US" sz="1400" u="sng" dirty="0"/>
          </a:p>
          <a:p>
            <a:pPr marL="285750" indent="-285750" algn="just">
              <a:buFont typeface="Arial" panose="020B0604020202020204" pitchFamily="34" charset="0"/>
              <a:buChar char="•"/>
            </a:pPr>
            <a:r>
              <a:rPr lang="en-US" sz="1400" dirty="0"/>
              <a:t>Shao, Y. (2024). Research on Prediction Model of Audience Viewing Behavior of New Media Driven by Big Data. </a:t>
            </a:r>
            <a:r>
              <a:rPr lang="en-US" sz="1400" i="1" dirty="0"/>
              <a:t>2024 IEEE 2nd International Conference on Image Processing and Computer Applications (ICIPCA)</a:t>
            </a:r>
            <a:r>
              <a:rPr lang="en-US" sz="1400" dirty="0"/>
              <a:t>, 1882-1886. </a:t>
            </a:r>
            <a:r>
              <a:rPr lang="en-US" sz="1400" u="sng" dirty="0">
                <a:hlinkClick r:id="rId10"/>
              </a:rPr>
              <a:t>https://doi.org/10.1109/ICIPCA61593.2024.10709133</a:t>
            </a:r>
            <a:endParaRPr lang="en-US" sz="1400" u="sng" dirty="0"/>
          </a:p>
        </p:txBody>
      </p:sp>
    </p:spTree>
    <p:extLst>
      <p:ext uri="{BB962C8B-B14F-4D97-AF65-F5344CB8AC3E}">
        <p14:creationId xmlns:p14="http://schemas.microsoft.com/office/powerpoint/2010/main" val="17984659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E4EE22B-E54A-A51E-B6B9-227F8E49FC0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A025641-9054-0C45-2CA6-DEBFA7DA651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02637-7E41-D2EF-E8E0-DCAFAFE0996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latin typeface="Alexandria"/>
              </a:rPr>
              <a:t>4. ال</a:t>
            </a:r>
            <a:r>
              <a:rPr lang="ar-SA" sz="2800" b="1" dirty="0">
                <a:solidFill>
                  <a:srgbClr val="2E3957"/>
                </a:solidFill>
                <a:latin typeface="Alexandria"/>
              </a:rPr>
              <a:t>مراجع</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072D5356-D2DB-6B47-6598-9B4415075FBA}"/>
              </a:ext>
            </a:extLst>
          </p:cNvPr>
          <p:cNvSpPr txBox="1"/>
          <p:nvPr/>
        </p:nvSpPr>
        <p:spPr>
          <a:xfrm>
            <a:off x="912354" y="170046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A38FDCB4-4B40-0764-10DC-B3284F8C0376}"/>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6F0D14-E99C-00E3-A9FA-7B67D7402E1E}"/>
              </a:ext>
            </a:extLst>
          </p:cNvPr>
          <p:cNvSpPr txBox="1"/>
          <p:nvPr/>
        </p:nvSpPr>
        <p:spPr>
          <a:xfrm>
            <a:off x="840153" y="2293766"/>
            <a:ext cx="10446972"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a:t>Shao, G. (2019). Research on the Influence of New Media Communication on the Production of Film and Television Content Based on Digital Media. IEESASM 2019.</a:t>
            </a:r>
          </a:p>
          <a:p>
            <a:pPr algn="just"/>
            <a:r>
              <a:rPr lang="en-US" sz="1400" dirty="0"/>
              <a:t>        </a:t>
            </a:r>
            <a:r>
              <a:rPr lang="en-US" sz="1400" dirty="0">
                <a:hlinkClick r:id="rId4"/>
              </a:rPr>
              <a:t>http://166.62.7.99/conferences/LNEMSS/IEESASM%202019/19IEESASM157.pdf</a:t>
            </a:r>
            <a:endParaRPr lang="ar-EG" sz="1400" dirty="0"/>
          </a:p>
          <a:p>
            <a:pPr marL="285750" indent="-285750" algn="just">
              <a:buFont typeface="Arial" panose="020B0604020202020204" pitchFamily="34" charset="0"/>
              <a:buChar char="•"/>
            </a:pPr>
            <a:r>
              <a:rPr lang="en-US" sz="1400" dirty="0"/>
              <a:t>Shi, C., &amp; Li, D. (2023). The Impact of Broadband Internet on Public Media: Evidence from China. </a:t>
            </a:r>
            <a:r>
              <a:rPr lang="en-US" sz="1400" i="1" dirty="0"/>
              <a:t>Information Economics and Policy</a:t>
            </a:r>
            <a:r>
              <a:rPr lang="en-US" sz="1400" dirty="0"/>
              <a:t>. </a:t>
            </a:r>
            <a:r>
              <a:rPr lang="en-US" sz="1400" u="sng" dirty="0">
                <a:hlinkClick r:id="rId5"/>
              </a:rPr>
              <a:t>https://doi.org/10.1016/j.infoecopol.2023.101058</a:t>
            </a:r>
            <a:endParaRPr lang="en-US" sz="1400" dirty="0"/>
          </a:p>
          <a:p>
            <a:pPr marL="285750" indent="-285750" algn="just">
              <a:buFont typeface="Arial" panose="020B0604020202020204" pitchFamily="34" charset="0"/>
              <a:buChar char="•"/>
            </a:pPr>
            <a:r>
              <a:rPr lang="en-US" sz="1400" dirty="0" err="1"/>
              <a:t>Vodičková</a:t>
            </a:r>
            <a:r>
              <a:rPr lang="en-US" sz="1400" dirty="0"/>
              <a:t>, K. (2023). Impact of Global Streaming Platforms on Television Production. </a:t>
            </a:r>
            <a:r>
              <a:rPr lang="en-US" sz="1400" i="1" dirty="0" err="1"/>
              <a:t>Medijske</a:t>
            </a:r>
            <a:r>
              <a:rPr lang="en-US" sz="1400" i="1" dirty="0"/>
              <a:t> </a:t>
            </a:r>
            <a:r>
              <a:rPr lang="en-US" sz="1400" i="1" dirty="0" err="1"/>
              <a:t>studije</a:t>
            </a:r>
            <a:r>
              <a:rPr lang="en-US" sz="1400" dirty="0"/>
              <a:t>. </a:t>
            </a:r>
            <a:r>
              <a:rPr lang="en-US" sz="1400" u="sng" dirty="0">
                <a:hlinkClick r:id="rId6"/>
              </a:rPr>
              <a:t>https://doi.org/10.20901/ms.13.26.2</a:t>
            </a:r>
            <a:endParaRPr lang="en-US" sz="1400" u="sng" dirty="0"/>
          </a:p>
          <a:p>
            <a:pPr marL="285750" indent="-285750" algn="just">
              <a:buFont typeface="Arial" panose="020B0604020202020204" pitchFamily="34" charset="0"/>
              <a:buChar char="•"/>
            </a:pPr>
            <a:r>
              <a:rPr lang="en-US" sz="1400" dirty="0" err="1"/>
              <a:t>Wijfjes</a:t>
            </a:r>
            <a:r>
              <a:rPr lang="en-US" sz="1400" dirty="0"/>
              <a:t>, H. (2012). </a:t>
            </a:r>
            <a:r>
              <a:rPr lang="es-ES" sz="1400" dirty="0" err="1"/>
              <a:t>Television</a:t>
            </a:r>
            <a:r>
              <a:rPr lang="es-ES" sz="1400" dirty="0"/>
              <a:t> as Digital Media (</a:t>
            </a:r>
            <a:r>
              <a:rPr lang="es-ES" sz="1400" dirty="0" err="1"/>
              <a:t>review</a:t>
            </a:r>
            <a:r>
              <a:rPr lang="es-ES" sz="1400" dirty="0"/>
              <a:t>). </a:t>
            </a:r>
            <a:r>
              <a:rPr lang="en-US" sz="1400" i="1" dirty="0"/>
              <a:t>Technology and Culture</a:t>
            </a:r>
            <a:r>
              <a:rPr lang="en-US" sz="1400" dirty="0"/>
              <a:t>, 53, 956 - 957. </a:t>
            </a:r>
            <a:r>
              <a:rPr lang="en-US" sz="1400" u="sng" dirty="0">
                <a:hlinkClick r:id="rId7"/>
              </a:rPr>
              <a:t>https://doi.org/10.1353/tech.2012.0146</a:t>
            </a:r>
            <a:endParaRPr lang="en-US" sz="1400" dirty="0"/>
          </a:p>
          <a:p>
            <a:pPr marL="285750" indent="-285750" algn="just">
              <a:buFont typeface="Arial" panose="020B0604020202020204" pitchFamily="34" charset="0"/>
              <a:buChar char="•"/>
            </a:pPr>
            <a:r>
              <a:rPr lang="en-US" sz="1400" dirty="0"/>
              <a:t>Yu, H. (2022). The Definition, Fulfillment and Development of Digital Media. </a:t>
            </a:r>
            <a:r>
              <a:rPr lang="en-US" sz="1400" i="1" dirty="0"/>
              <a:t>Proceedings of the 2022 International Conference on Creative Industry and Knowledge Economy (CIKE 2022)</a:t>
            </a:r>
            <a:r>
              <a:rPr lang="en-US" sz="1400" dirty="0"/>
              <a:t>. </a:t>
            </a:r>
            <a:r>
              <a:rPr lang="es-ES" sz="1400" u="sng" dirty="0">
                <a:hlinkClick r:id="rId8"/>
              </a:rPr>
              <a:t>https://doi.org/10.2991/aebmr.k.220404.026</a:t>
            </a:r>
            <a:endParaRPr lang="en-US" sz="1400" dirty="0"/>
          </a:p>
        </p:txBody>
      </p:sp>
      <p:sp>
        <p:nvSpPr>
          <p:cNvPr id="4" name="TextBox 3">
            <a:extLst>
              <a:ext uri="{FF2B5EF4-FFF2-40B4-BE49-F238E27FC236}">
                <a16:creationId xmlns:a16="http://schemas.microsoft.com/office/drawing/2014/main" id="{A8668E89-E737-49CB-D3AD-D98BAFD18316}"/>
              </a:ext>
            </a:extLst>
          </p:cNvPr>
          <p:cNvSpPr txBox="1"/>
          <p:nvPr/>
        </p:nvSpPr>
        <p:spPr>
          <a:xfrm>
            <a:off x="912354" y="46151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مراجع </a:t>
            </a:r>
            <a:r>
              <a:rPr lang="ar-EG" sz="2400" b="1" dirty="0">
                <a:solidFill>
                  <a:srgbClr val="0070C0"/>
                </a:solidFill>
                <a:effectLst>
                  <a:outerShdw blurRad="38100" dist="38100" dir="2700000" algn="tl">
                    <a:srgbClr val="000000">
                      <a:alpha val="43137"/>
                    </a:srgbClr>
                  </a:outerShdw>
                </a:effectLst>
              </a:rPr>
              <a:t>عرب</a:t>
            </a:r>
            <a:r>
              <a:rPr lang="ar-SA" sz="2400" b="1" dirty="0" err="1">
                <a:solidFill>
                  <a:srgbClr val="0070C0"/>
                </a:solidFill>
                <a:effectLst>
                  <a:outerShdw blurRad="38100" dist="38100" dir="2700000" algn="tl">
                    <a:srgbClr val="000000">
                      <a:alpha val="43137"/>
                    </a:srgbClr>
                  </a:outerShdw>
                </a:effectLst>
              </a:rPr>
              <a:t>ية</a:t>
            </a:r>
            <a:r>
              <a:rPr lang="ar-SA" sz="2400" b="1" dirty="0">
                <a:solidFill>
                  <a:srgbClr val="0070C0"/>
                </a:solidFill>
                <a:effectLst>
                  <a:outerShdw blurRad="38100" dist="38100" dir="2700000" algn="tl">
                    <a:srgbClr val="000000">
                      <a:alpha val="43137"/>
                    </a:srgbClr>
                  </a:outerShdw>
                </a:effectLst>
              </a:rPr>
              <a:t>:</a:t>
            </a:r>
            <a:endParaRPr lang="en-US" sz="2400"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34F3D644-6157-B137-0432-005C452E103E}"/>
              </a:ext>
            </a:extLst>
          </p:cNvPr>
          <p:cNvSpPr txBox="1"/>
          <p:nvPr/>
        </p:nvSpPr>
        <p:spPr>
          <a:xfrm>
            <a:off x="840153" y="5125866"/>
            <a:ext cx="10446972"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الجاسر، ش.، بتجنيد، و. ومساوي، م. (2024). </a:t>
            </a:r>
            <a:r>
              <a:rPr lang="ar-SA" dirty="0"/>
              <a:t>آراء الحجاج تجاه الخدمات المقدمة لهم خ</a:t>
            </a:r>
            <a:r>
              <a:rPr lang="ar-EG" dirty="0"/>
              <a:t>لا</a:t>
            </a:r>
            <a:r>
              <a:rPr lang="ar-SA" dirty="0"/>
              <a:t>ل أداءهم للفريضة</a:t>
            </a:r>
            <a:r>
              <a:rPr lang="ar-EG" dirty="0"/>
              <a:t>: </a:t>
            </a:r>
            <a:r>
              <a:rPr lang="ar-SA" dirty="0"/>
              <a:t>دراسة تحليل مُحتوى لتغريدات منصة العالم الرقمي تويتر عن حج عام </a:t>
            </a:r>
            <a:r>
              <a:rPr lang="ar-EG" dirty="0"/>
              <a:t>2019</a:t>
            </a:r>
            <a:r>
              <a:rPr lang="ar-SA" dirty="0"/>
              <a:t>م. </a:t>
            </a:r>
            <a:r>
              <a:rPr lang="ar-SA" i="1" dirty="0"/>
              <a:t>مجلة جامعة الملك عبد العزيز: العلوم التربوية والنفسية،</a:t>
            </a:r>
            <a:r>
              <a:rPr lang="ar-SA" dirty="0"/>
              <a:t> 2(2)، 186-214.</a:t>
            </a:r>
            <a:endParaRPr lang="ar-EG" dirty="0"/>
          </a:p>
          <a:p>
            <a:pPr algn="just" rtl="1"/>
            <a:r>
              <a:rPr lang="en-US" dirty="0">
                <a:hlinkClick r:id="rId9"/>
              </a:rPr>
              <a:t>https://kauj.researchcommons.org/cgi/viewcontent.cgi?article=1025&amp;context=jeps</a:t>
            </a:r>
            <a:endParaRPr lang="en-US" dirty="0"/>
          </a:p>
          <a:p>
            <a:pPr algn="just" rtl="1"/>
            <a:endParaRPr lang="en-US" dirty="0"/>
          </a:p>
        </p:txBody>
      </p:sp>
    </p:spTree>
    <p:extLst>
      <p:ext uri="{BB962C8B-B14F-4D97-AF65-F5344CB8AC3E}">
        <p14:creationId xmlns:p14="http://schemas.microsoft.com/office/powerpoint/2010/main" val="8325591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6000"/>
                            </p:stCondLst>
                            <p:childTnLst>
                              <p:par>
                                <p:cTn id="35" presetID="42"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P spid="4"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6B2440-B64B-4D1F-A1D7-630B568A070A}"/>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schemas.microsoft.com/office/infopath/2007/PartnerControls"/>
    <ds:schemaRef ds:uri="http://purl.org/dc/elements/1.1/"/>
    <ds:schemaRef ds:uri="688354b5-287c-4cda-825e-1d7935aea40e"/>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7762</TotalTime>
  <Words>3583</Words>
  <Application>Microsoft Office PowerPoint</Application>
  <PresentationFormat>Widescreen</PresentationFormat>
  <Paragraphs>347</Paragraphs>
  <Slides>40</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183</cp:revision>
  <dcterms:created xsi:type="dcterms:W3CDTF">2023-04-29T09:08:00Z</dcterms:created>
  <dcterms:modified xsi:type="dcterms:W3CDTF">2025-10-03T13:11:11Z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