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73" r:id="rId3"/>
    <p:sldId id="275" r:id="rId4"/>
    <p:sldId id="276" r:id="rId5"/>
    <p:sldId id="316" r:id="rId6"/>
    <p:sldId id="278" r:id="rId7"/>
    <p:sldId id="277" r:id="rId8"/>
    <p:sldId id="318" r:id="rId9"/>
    <p:sldId id="317" r:id="rId10"/>
    <p:sldId id="350" r:id="rId11"/>
    <p:sldId id="323" r:id="rId12"/>
    <p:sldId id="349" r:id="rId13"/>
    <p:sldId id="324" r:id="rId14"/>
    <p:sldId id="319" r:id="rId15"/>
    <p:sldId id="357" r:id="rId16"/>
    <p:sldId id="325" r:id="rId17"/>
    <p:sldId id="351" r:id="rId18"/>
    <p:sldId id="326" r:id="rId19"/>
    <p:sldId id="358" r:id="rId20"/>
    <p:sldId id="327" r:id="rId21"/>
    <p:sldId id="328" r:id="rId22"/>
    <p:sldId id="352" r:id="rId23"/>
    <p:sldId id="329" r:id="rId24"/>
    <p:sldId id="330" r:id="rId25"/>
    <p:sldId id="331" r:id="rId26"/>
    <p:sldId id="332" r:id="rId27"/>
    <p:sldId id="353" r:id="rId28"/>
    <p:sldId id="333" r:id="rId29"/>
    <p:sldId id="359" r:id="rId30"/>
    <p:sldId id="360" r:id="rId31"/>
    <p:sldId id="361" r:id="rId32"/>
    <p:sldId id="354" r:id="rId33"/>
    <p:sldId id="355" r:id="rId34"/>
    <p:sldId id="334" r:id="rId35"/>
    <p:sldId id="362" r:id="rId36"/>
    <p:sldId id="363" r:id="rId37"/>
    <p:sldId id="364" r:id="rId38"/>
    <p:sldId id="314"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9" d="100"/>
          <a:sy n="89" d="100"/>
        </p:scale>
        <p:origin x="466"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1.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1.bin"/><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2.bin"/><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3.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3.bin"/><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4.bin"/><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15.wmf"/><Relationship Id="rId7" Type="http://schemas.openxmlformats.org/officeDocument/2006/relationships/image" Target="../media/image10.emf"/><Relationship Id="rId2" Type="http://schemas.openxmlformats.org/officeDocument/2006/relationships/oleObject" Target="../embeddings/oleObject5.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6.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6.bin"/><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17.wmf"/><Relationship Id="rId7" Type="http://schemas.openxmlformats.org/officeDocument/2006/relationships/image" Target="../media/image10.emf"/><Relationship Id="rId2" Type="http://schemas.openxmlformats.org/officeDocument/2006/relationships/oleObject" Target="../embeddings/oleObject7.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8.wmf"/><Relationship Id="rId7" Type="http://schemas.openxmlformats.org/officeDocument/2006/relationships/image" Target="../media/image10.emf"/><Relationship Id="rId2" Type="http://schemas.openxmlformats.org/officeDocument/2006/relationships/oleObject" Target="../embeddings/oleObject8.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9.wmf"/><Relationship Id="rId7" Type="http://schemas.openxmlformats.org/officeDocument/2006/relationships/image" Target="../media/image10.emf"/><Relationship Id="rId2" Type="http://schemas.openxmlformats.org/officeDocument/2006/relationships/oleObject" Target="../embeddings/oleObject9.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0.wmf"/><Relationship Id="rId7" Type="http://schemas.openxmlformats.org/officeDocument/2006/relationships/image" Target="../media/image10.emf"/><Relationship Id="rId2" Type="http://schemas.openxmlformats.org/officeDocument/2006/relationships/oleObject" Target="../embeddings/oleObject10.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1.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11.bin"/><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22.wmf"/><Relationship Id="rId7" Type="http://schemas.openxmlformats.org/officeDocument/2006/relationships/image" Target="../media/image10.emf"/><Relationship Id="rId2" Type="http://schemas.openxmlformats.org/officeDocument/2006/relationships/oleObject" Target="../embeddings/oleObject12.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14.bin"/><Relationship Id="rId3" Type="http://schemas.openxmlformats.org/officeDocument/2006/relationships/image" Target="../media/image8.emf"/><Relationship Id="rId7" Type="http://schemas.openxmlformats.org/officeDocument/2006/relationships/image" Target="../media/image23.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13.bin"/><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4.w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5.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15.bin"/><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6.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16.bin"/><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7.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17.bin"/><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9.wmf"/><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oleObject" Target="../embeddings/oleObject18.bin"/><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0.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19.bin"/><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1.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20.bin"/><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2.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33.wmf"/><Relationship Id="rId7" Type="http://schemas.openxmlformats.org/officeDocument/2006/relationships/image" Target="../media/image10.emf"/><Relationship Id="rId2" Type="http://schemas.openxmlformats.org/officeDocument/2006/relationships/oleObject" Target="../embeddings/oleObject21.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4.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22.bin"/><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5.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23.bin"/><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37.gi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612444" y="5551560"/>
            <a:ext cx="5984532"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Firewall Security Policies and Application</a:t>
            </a:r>
            <a:endParaRPr lang="en-US" sz="24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521458" y="254335"/>
            <a:ext cx="54986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Security Policy Matching Process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A18AD6A3-94AE-AC8E-A6D1-82CF3FB0BA70}"/>
              </a:ext>
            </a:extLst>
          </p:cNvPr>
          <p:cNvGraphicFramePr>
            <a:graphicFrameLocks noChangeAspect="1"/>
          </p:cNvGraphicFramePr>
          <p:nvPr>
            <p:extLst>
              <p:ext uri="{D42A27DB-BD31-4B8C-83A1-F6EECF244321}">
                <p14:modId xmlns:p14="http://schemas.microsoft.com/office/powerpoint/2010/main" val="4283128247"/>
              </p:ext>
            </p:extLst>
          </p:nvPr>
        </p:nvGraphicFramePr>
        <p:xfrm>
          <a:off x="1960669" y="1150224"/>
          <a:ext cx="8847138" cy="5356225"/>
        </p:xfrm>
        <a:graphic>
          <a:graphicData uri="http://schemas.openxmlformats.org/presentationml/2006/ole">
            <mc:AlternateContent xmlns:mc="http://schemas.openxmlformats.org/markup-compatibility/2006">
              <mc:Choice xmlns:v="urn:schemas-microsoft-com:vml" Requires="v">
                <p:oleObj name="Bitmap Image" r:id="rId6" imgW="8847000" imgH="5356800" progId="PBrush">
                  <p:embed/>
                </p:oleObj>
              </mc:Choice>
              <mc:Fallback>
                <p:oleObj name="Bitmap Image" r:id="rId6" imgW="8847000" imgH="5356800" progId="PBrush">
                  <p:embed/>
                  <p:pic>
                    <p:nvPicPr>
                      <p:cNvPr id="0" name=""/>
                      <p:cNvPicPr/>
                      <p:nvPr/>
                    </p:nvPicPr>
                    <p:blipFill>
                      <a:blip r:embed="rId7"/>
                      <a:stretch>
                        <a:fillRect/>
                      </a:stretch>
                    </p:blipFill>
                    <p:spPr>
                      <a:xfrm>
                        <a:off x="1960669" y="1150224"/>
                        <a:ext cx="8847138" cy="5356225"/>
                      </a:xfrm>
                      <a:prstGeom prst="rect">
                        <a:avLst/>
                      </a:prstGeom>
                    </p:spPr>
                  </p:pic>
                </p:oleObj>
              </mc:Fallback>
            </mc:AlternateContent>
          </a:graphicData>
        </a:graphic>
      </p:graphicFrame>
    </p:spTree>
    <p:extLst>
      <p:ext uri="{BB962C8B-B14F-4D97-AF65-F5344CB8AC3E}">
        <p14:creationId xmlns:p14="http://schemas.microsoft.com/office/powerpoint/2010/main" val="10098450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0802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Application of Security Policies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C8450515-FEA5-D42B-1CA2-874692507FF4}"/>
              </a:ext>
            </a:extLst>
          </p:cNvPr>
          <p:cNvGraphicFramePr>
            <a:graphicFrameLocks noChangeAspect="1"/>
          </p:cNvGraphicFramePr>
          <p:nvPr>
            <p:extLst>
              <p:ext uri="{D42A27DB-BD31-4B8C-83A1-F6EECF244321}">
                <p14:modId xmlns:p14="http://schemas.microsoft.com/office/powerpoint/2010/main" val="3135331185"/>
              </p:ext>
            </p:extLst>
          </p:nvPr>
        </p:nvGraphicFramePr>
        <p:xfrm>
          <a:off x="2372654" y="1177058"/>
          <a:ext cx="8838300" cy="4964950"/>
        </p:xfrm>
        <a:graphic>
          <a:graphicData uri="http://schemas.openxmlformats.org/presentationml/2006/ole">
            <mc:AlternateContent xmlns:mc="http://schemas.openxmlformats.org/markup-compatibility/2006">
              <mc:Choice xmlns:v="urn:schemas-microsoft-com:vml" Requires="v">
                <p:oleObj name="Bitmap Image" r:id="rId6" imgW="6118920" imgH="3436560" progId="PBrush">
                  <p:embed/>
                </p:oleObj>
              </mc:Choice>
              <mc:Fallback>
                <p:oleObj name="Bitmap Image" r:id="rId6" imgW="6118920" imgH="3436560" progId="PBrush">
                  <p:embed/>
                  <p:pic>
                    <p:nvPicPr>
                      <p:cNvPr id="0" name=""/>
                      <p:cNvPicPr/>
                      <p:nvPr/>
                    </p:nvPicPr>
                    <p:blipFill>
                      <a:blip r:embed="rId7"/>
                      <a:stretch>
                        <a:fillRect/>
                      </a:stretch>
                    </p:blipFill>
                    <p:spPr>
                      <a:xfrm>
                        <a:off x="2372654" y="1177058"/>
                        <a:ext cx="8838300" cy="4964950"/>
                      </a:xfrm>
                      <a:prstGeom prst="rect">
                        <a:avLst/>
                      </a:prstGeom>
                    </p:spPr>
                  </p:pic>
                </p:oleObj>
              </mc:Fallback>
            </mc:AlternateContent>
          </a:graphicData>
        </a:graphic>
      </p:graphicFrame>
    </p:spTree>
    <p:extLst>
      <p:ext uri="{BB962C8B-B14F-4D97-AF65-F5344CB8AC3E}">
        <p14:creationId xmlns:p14="http://schemas.microsoft.com/office/powerpoint/2010/main" val="39057113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766935" y="289302"/>
            <a:ext cx="437972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Application of Security Policies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55275" y="2128428"/>
            <a:ext cx="11881449" cy="2862322"/>
          </a:xfrm>
          <a:prstGeom prst="rect">
            <a:avLst/>
          </a:prstGeom>
          <a:noFill/>
        </p:spPr>
        <p:txBody>
          <a:bodyPr wrap="square">
            <a:spAutoFit/>
          </a:bodyPr>
          <a:lstStyle/>
          <a:p>
            <a:r>
              <a:rPr lang="en-US" sz="2000" b="1" dirty="0"/>
              <a:t>• Compared with conventional security policies, the security policies on NGFWs can:</a:t>
            </a:r>
          </a:p>
          <a:p>
            <a:r>
              <a:rPr lang="en-US" sz="2000" b="1" dirty="0"/>
              <a:t> </a:t>
            </a:r>
          </a:p>
          <a:p>
            <a:r>
              <a:rPr lang="en-US" sz="2000" b="1" dirty="0"/>
              <a:t>□  Distinguish between employees from different departments based on "users“ , making network management more flexible and visualized.</a:t>
            </a:r>
          </a:p>
          <a:p>
            <a:endParaRPr lang="en-US" sz="2000" b="1" dirty="0"/>
          </a:p>
          <a:p>
            <a:r>
              <a:rPr lang="en-US" sz="2000" b="1" dirty="0"/>
              <a:t>□  Distinguish between applications (such as web IM and web game) using the same protocol (such as HTTP), achieving refined network management.</a:t>
            </a:r>
          </a:p>
          <a:p>
            <a:endParaRPr lang="en-US" sz="2000" b="1" dirty="0"/>
          </a:p>
          <a:p>
            <a:r>
              <a:rPr lang="en-US" sz="2000" b="1" dirty="0"/>
              <a:t>□  Inspect content security and block viruses and hacker intrusions to better protect internal networks.</a:t>
            </a:r>
            <a:endParaRPr lang="en-US" b="1" dirty="0"/>
          </a:p>
        </p:txBody>
      </p:sp>
    </p:spTree>
    <p:extLst>
      <p:ext uri="{BB962C8B-B14F-4D97-AF65-F5344CB8AC3E}">
        <p14:creationId xmlns:p14="http://schemas.microsoft.com/office/powerpoint/2010/main" val="33660366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0200"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89602"/>
            <a:ext cx="9533101" cy="1610200"/>
          </a:xfrm>
          <a:prstGeom prst="rect">
            <a:avLst/>
          </a:prstGeom>
        </p:spPr>
      </p:pic>
      <p:sp>
        <p:nvSpPr>
          <p:cNvPr id="7" name="TextBox 6"/>
          <p:cNvSpPr txBox="1"/>
          <p:nvPr/>
        </p:nvSpPr>
        <p:spPr>
          <a:xfrm>
            <a:off x="2406108" y="266251"/>
            <a:ext cx="6634376"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Configuring a Security Zone on the Web </a:t>
            </a:r>
            <a:r>
              <a:rPr lang="en-US" sz="2400" dirty="0" err="1">
                <a:solidFill>
                  <a:schemeClr val="bg1"/>
                </a:solidFill>
                <a:latin typeface="Tajawal Medium" panose="00000600000000000000" pitchFamily="2" charset="-78"/>
                <a:cs typeface="Tajawal Medium" panose="00000600000000000000" pitchFamily="2" charset="-78"/>
              </a:rPr>
              <a:t>Ul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0FF0A6D-63DC-3161-C882-B7D809FFF7CC}"/>
              </a:ext>
            </a:extLst>
          </p:cNvPr>
          <p:cNvSpPr txBox="1"/>
          <p:nvPr/>
        </p:nvSpPr>
        <p:spPr>
          <a:xfrm>
            <a:off x="191226" y="1293130"/>
            <a:ext cx="11881449" cy="2308324"/>
          </a:xfrm>
          <a:prstGeom prst="rect">
            <a:avLst/>
          </a:prstGeom>
          <a:noFill/>
        </p:spPr>
        <p:txBody>
          <a:bodyPr wrap="square">
            <a:spAutoFit/>
          </a:bodyPr>
          <a:lstStyle/>
          <a:p>
            <a:r>
              <a:rPr lang="en-US" b="1" dirty="0"/>
              <a:t>• The system has four default security zones. If more security levels are needed, you can create a security </a:t>
            </a:r>
          </a:p>
          <a:p>
            <a:r>
              <a:rPr lang="en-US" b="1" dirty="0"/>
              <a:t>zone and define its security level.</a:t>
            </a:r>
          </a:p>
          <a:p>
            <a:endParaRPr lang="en-US" b="1" dirty="0"/>
          </a:p>
          <a:p>
            <a:r>
              <a:rPr lang="en-US" b="1" dirty="0"/>
              <a:t>• Procedure for creating a security zone:</a:t>
            </a:r>
          </a:p>
          <a:p>
            <a:endParaRPr lang="en-US" b="1" dirty="0"/>
          </a:p>
          <a:p>
            <a:r>
              <a:rPr lang="en-US" b="1" dirty="0"/>
              <a:t>□  Choose Network &gt; Zone. </a:t>
            </a:r>
          </a:p>
          <a:p>
            <a:r>
              <a:rPr lang="en-US" b="1" dirty="0"/>
              <a:t>□  Click Add.</a:t>
            </a:r>
          </a:p>
          <a:p>
            <a:r>
              <a:rPr lang="en-US" b="1" dirty="0"/>
              <a:t>□  Set security zone parameters.</a:t>
            </a:r>
          </a:p>
        </p:txBody>
      </p:sp>
      <p:graphicFrame>
        <p:nvGraphicFramePr>
          <p:cNvPr id="9" name="Object 8">
            <a:extLst>
              <a:ext uri="{FF2B5EF4-FFF2-40B4-BE49-F238E27FC236}">
                <a16:creationId xmlns:a16="http://schemas.microsoft.com/office/drawing/2014/main" id="{EE250D53-B9B6-C5CF-CB88-5ACEF07A1A1A}"/>
              </a:ext>
            </a:extLst>
          </p:cNvPr>
          <p:cNvGraphicFramePr>
            <a:graphicFrameLocks noChangeAspect="1"/>
          </p:cNvGraphicFramePr>
          <p:nvPr>
            <p:extLst>
              <p:ext uri="{D42A27DB-BD31-4B8C-83A1-F6EECF244321}">
                <p14:modId xmlns:p14="http://schemas.microsoft.com/office/powerpoint/2010/main" val="295507663"/>
              </p:ext>
            </p:extLst>
          </p:nvPr>
        </p:nvGraphicFramePr>
        <p:xfrm>
          <a:off x="5009175" y="1616295"/>
          <a:ext cx="7032625" cy="4533900"/>
        </p:xfrm>
        <a:graphic>
          <a:graphicData uri="http://schemas.openxmlformats.org/presentationml/2006/ole">
            <mc:AlternateContent xmlns:mc="http://schemas.openxmlformats.org/markup-compatibility/2006">
              <mc:Choice xmlns:v="urn:schemas-microsoft-com:vml" Requires="v">
                <p:oleObj name="Bitmap Image" r:id="rId6" imgW="7033320" imgH="4533840" progId="PBrush">
                  <p:embed/>
                </p:oleObj>
              </mc:Choice>
              <mc:Fallback>
                <p:oleObj name="Bitmap Image" r:id="rId6" imgW="7033320" imgH="4533840" progId="PBrush">
                  <p:embed/>
                  <p:pic>
                    <p:nvPicPr>
                      <p:cNvPr id="0" name=""/>
                      <p:cNvPicPr/>
                      <p:nvPr/>
                    </p:nvPicPr>
                    <p:blipFill>
                      <a:blip r:embed="rId7"/>
                      <a:stretch>
                        <a:fillRect/>
                      </a:stretch>
                    </p:blipFill>
                    <p:spPr>
                      <a:xfrm>
                        <a:off x="5009175" y="1616295"/>
                        <a:ext cx="7032625" cy="4533900"/>
                      </a:xfrm>
                      <a:prstGeom prst="rect">
                        <a:avLst/>
                      </a:prstGeom>
                    </p:spPr>
                  </p:pic>
                </p:oleObj>
              </mc:Fallback>
            </mc:AlternateContent>
          </a:graphicData>
        </a:graphic>
      </p:graphicFrame>
    </p:spTree>
    <p:extLst>
      <p:ext uri="{BB962C8B-B14F-4D97-AF65-F5344CB8AC3E}">
        <p14:creationId xmlns:p14="http://schemas.microsoft.com/office/powerpoint/2010/main" val="33266868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01424"/>
            <a:ext cx="9533101" cy="1610200"/>
          </a:xfrm>
          <a:prstGeom prst="rect">
            <a:avLst/>
          </a:prstGeom>
        </p:spPr>
      </p:pic>
      <p:sp>
        <p:nvSpPr>
          <p:cNvPr id="7" name="TextBox 6"/>
          <p:cNvSpPr txBox="1"/>
          <p:nvPr/>
        </p:nvSpPr>
        <p:spPr>
          <a:xfrm>
            <a:off x="2443343" y="403621"/>
            <a:ext cx="6153479"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Configuring a Security Policy on the Web </a:t>
            </a:r>
            <a:r>
              <a:rPr lang="en-US" sz="2400" dirty="0" err="1">
                <a:solidFill>
                  <a:schemeClr val="bg1"/>
                </a:solidFill>
                <a:latin typeface="Tajawal Medium" panose="00000600000000000000" pitchFamily="2" charset="-78"/>
                <a:cs typeface="Tajawal Medium" panose="00000600000000000000" pitchFamily="2" charset="-78"/>
              </a:rPr>
              <a:t>Ul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A127284-83CA-7332-EE46-353CD4C7683B}"/>
              </a:ext>
            </a:extLst>
          </p:cNvPr>
          <p:cNvSpPr txBox="1"/>
          <p:nvPr/>
        </p:nvSpPr>
        <p:spPr>
          <a:xfrm>
            <a:off x="191226" y="1423438"/>
            <a:ext cx="11881449" cy="3108543"/>
          </a:xfrm>
          <a:prstGeom prst="rect">
            <a:avLst/>
          </a:prstGeom>
          <a:noFill/>
        </p:spPr>
        <p:txBody>
          <a:bodyPr wrap="square">
            <a:spAutoFit/>
          </a:bodyPr>
          <a:lstStyle/>
          <a:p>
            <a:r>
              <a:rPr lang="en-US" sz="1400" b="1" dirty="0"/>
              <a:t>• A security policy includes:</a:t>
            </a:r>
          </a:p>
          <a:p>
            <a:endParaRPr lang="en-US" sz="1400" b="1" dirty="0"/>
          </a:p>
          <a:p>
            <a:r>
              <a:rPr lang="en-US" sz="1400" b="1" dirty="0"/>
              <a:t>□ Matching conditions: Source security zone, destination security zone, source address, destination address, user, service, application, and schedule</a:t>
            </a:r>
          </a:p>
          <a:p>
            <a:r>
              <a:rPr lang="en-US" sz="1400" b="1" dirty="0"/>
              <a:t>□ Action: Permit or deny</a:t>
            </a:r>
          </a:p>
          <a:p>
            <a:r>
              <a:rPr lang="en-US" sz="1400" b="1" dirty="0"/>
              <a:t>□ Content security profile (optional): Antivirus, intrusion prevention, URL filtering, file blocking, data filtering, application behavior control, mail filtering, and APT defense</a:t>
            </a:r>
          </a:p>
          <a:p>
            <a:endParaRPr lang="en-US" sz="1400" b="1" dirty="0"/>
          </a:p>
          <a:p>
            <a:r>
              <a:rPr lang="en-US" sz="1400" b="1" dirty="0"/>
              <a:t>• The firewall can identify traffic attributes and match the attributes with security policy conditions. If all conditions of a security policy are matched, the traffic matches the security policy. The firewall takes the action defined in the matched security policy on the traffic.</a:t>
            </a:r>
          </a:p>
          <a:p>
            <a:endParaRPr lang="en-US" sz="1400" b="1" dirty="0"/>
          </a:p>
          <a:p>
            <a:r>
              <a:rPr lang="en-US" sz="1400" b="1" dirty="0"/>
              <a:t>• If the action is permit, the firewall inspects the traffic content. If the traffic passes the content security inspection, the traffic is allowed to pass through. If not, the traffic is denied.</a:t>
            </a:r>
          </a:p>
          <a:p>
            <a:endParaRPr lang="en-US" sz="1400" b="1" dirty="0"/>
          </a:p>
          <a:p>
            <a:r>
              <a:rPr lang="en-US" sz="1400" b="1" dirty="0"/>
              <a:t>•   If the action is deny, the traffic is denied.</a:t>
            </a:r>
          </a:p>
        </p:txBody>
      </p:sp>
      <p:graphicFrame>
        <p:nvGraphicFramePr>
          <p:cNvPr id="9" name="Object 8">
            <a:extLst>
              <a:ext uri="{FF2B5EF4-FFF2-40B4-BE49-F238E27FC236}">
                <a16:creationId xmlns:a16="http://schemas.microsoft.com/office/drawing/2014/main" id="{FFDDDCB2-587D-8AE2-B9A1-591D9FCA5837}"/>
              </a:ext>
            </a:extLst>
          </p:cNvPr>
          <p:cNvGraphicFramePr>
            <a:graphicFrameLocks noChangeAspect="1"/>
          </p:cNvGraphicFramePr>
          <p:nvPr>
            <p:extLst>
              <p:ext uri="{D42A27DB-BD31-4B8C-83A1-F6EECF244321}">
                <p14:modId xmlns:p14="http://schemas.microsoft.com/office/powerpoint/2010/main" val="2472112883"/>
              </p:ext>
            </p:extLst>
          </p:nvPr>
        </p:nvGraphicFramePr>
        <p:xfrm>
          <a:off x="1123920" y="4455074"/>
          <a:ext cx="10340975" cy="1958975"/>
        </p:xfrm>
        <a:graphic>
          <a:graphicData uri="http://schemas.openxmlformats.org/presentationml/2006/ole">
            <mc:AlternateContent xmlns:mc="http://schemas.openxmlformats.org/markup-compatibility/2006">
              <mc:Choice xmlns:v="urn:schemas-microsoft-com:vml" Requires="v">
                <p:oleObj name="Bitmap Image" r:id="rId6" imgW="10340280" imgH="1958400" progId="PBrush">
                  <p:embed/>
                </p:oleObj>
              </mc:Choice>
              <mc:Fallback>
                <p:oleObj name="Bitmap Image" r:id="rId6" imgW="10340280" imgH="1958400" progId="PBrush">
                  <p:embed/>
                  <p:pic>
                    <p:nvPicPr>
                      <p:cNvPr id="0" name=""/>
                      <p:cNvPicPr/>
                      <p:nvPr/>
                    </p:nvPicPr>
                    <p:blipFill>
                      <a:blip r:embed="rId7"/>
                      <a:stretch>
                        <a:fillRect/>
                      </a:stretch>
                    </p:blipFill>
                    <p:spPr>
                      <a:xfrm>
                        <a:off x="1123920" y="4455074"/>
                        <a:ext cx="10340975" cy="1958975"/>
                      </a:xfrm>
                      <a:prstGeom prst="rect">
                        <a:avLst/>
                      </a:prstGeom>
                    </p:spPr>
                  </p:pic>
                </p:oleObj>
              </mc:Fallback>
            </mc:AlternateContent>
          </a:graphicData>
        </a:graphic>
      </p:graphicFrame>
    </p:spTree>
    <p:extLst>
      <p:ext uri="{BB962C8B-B14F-4D97-AF65-F5344CB8AC3E}">
        <p14:creationId xmlns:p14="http://schemas.microsoft.com/office/powerpoint/2010/main" val="31005875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8CB5F965-AED0-D1DF-F2D8-8EDE35F7F363}"/>
              </a:ext>
            </a:extLst>
          </p:cNvPr>
          <p:cNvGraphicFramePr>
            <a:graphicFrameLocks noChangeAspect="1"/>
          </p:cNvGraphicFramePr>
          <p:nvPr>
            <p:extLst>
              <p:ext uri="{D42A27DB-BD31-4B8C-83A1-F6EECF244321}">
                <p14:modId xmlns:p14="http://schemas.microsoft.com/office/powerpoint/2010/main" val="3242349292"/>
              </p:ext>
            </p:extLst>
          </p:nvPr>
        </p:nvGraphicFramePr>
        <p:xfrm>
          <a:off x="6096000" y="3117457"/>
          <a:ext cx="6095391" cy="3136694"/>
        </p:xfrm>
        <a:graphic>
          <a:graphicData uri="http://schemas.openxmlformats.org/presentationml/2006/ole">
            <mc:AlternateContent xmlns:mc="http://schemas.openxmlformats.org/markup-compatibility/2006">
              <mc:Choice xmlns:v="urn:schemas-microsoft-com:vml" Requires="v">
                <p:oleObj name="Bitmap Image" r:id="rId2" imgW="4457880" imgH="2293560" progId="PBrush">
                  <p:embed/>
                </p:oleObj>
              </mc:Choice>
              <mc:Fallback>
                <p:oleObj name="Bitmap Image" r:id="rId2" imgW="4457880" imgH="2293560" progId="PBrush">
                  <p:embed/>
                  <p:pic>
                    <p:nvPicPr>
                      <p:cNvPr id="0" name=""/>
                      <p:cNvPicPr/>
                      <p:nvPr/>
                    </p:nvPicPr>
                    <p:blipFill>
                      <a:blip r:embed="rId3"/>
                      <a:stretch>
                        <a:fillRect/>
                      </a:stretch>
                    </p:blipFill>
                    <p:spPr>
                      <a:xfrm>
                        <a:off x="6096000" y="3117457"/>
                        <a:ext cx="6095391" cy="3136694"/>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49727" y="662127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417463" y="137699"/>
            <a:ext cx="6690934"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Configuring Addresses and Address Groups on </a:t>
            </a:r>
          </a:p>
          <a:p>
            <a:r>
              <a:rPr lang="en-US" sz="2400" dirty="0">
                <a:solidFill>
                  <a:schemeClr val="bg1"/>
                </a:solidFill>
                <a:latin typeface="Tajawal Medium" panose="00000600000000000000" pitchFamily="2" charset="-78"/>
                <a:cs typeface="Tajawal Medium" panose="00000600000000000000" pitchFamily="2" charset="-78"/>
              </a:rPr>
              <a:t>the Web </a:t>
            </a:r>
            <a:r>
              <a:rPr lang="en-US" sz="2400" dirty="0" err="1">
                <a:solidFill>
                  <a:schemeClr val="bg1"/>
                </a:solidFill>
                <a:latin typeface="Tajawal Medium" panose="00000600000000000000" pitchFamily="2" charset="-78"/>
                <a:cs typeface="Tajawal Medium" panose="00000600000000000000" pitchFamily="2" charset="-78"/>
              </a:rPr>
              <a:t>Ul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E2BC925C-0632-68A5-ECEA-C41D4C53E3EE}"/>
              </a:ext>
            </a:extLst>
          </p:cNvPr>
          <p:cNvSpPr txBox="1"/>
          <p:nvPr/>
        </p:nvSpPr>
        <p:spPr>
          <a:xfrm>
            <a:off x="119326" y="1383297"/>
            <a:ext cx="11559396" cy="2800767"/>
          </a:xfrm>
          <a:prstGeom prst="rect">
            <a:avLst/>
          </a:prstGeom>
          <a:noFill/>
        </p:spPr>
        <p:txBody>
          <a:bodyPr wrap="square">
            <a:spAutoFit/>
          </a:bodyPr>
          <a:lstStyle/>
          <a:p>
            <a:r>
              <a:rPr lang="en-US" sz="1600" b="1" dirty="0"/>
              <a:t>•   An address object is a set of IPv4/IPv6 addresses or MAC addresses. An address group is a set of address objects.</a:t>
            </a:r>
          </a:p>
          <a:p>
            <a:endParaRPr lang="en-US" sz="1600" b="1" dirty="0"/>
          </a:p>
          <a:p>
            <a:r>
              <a:rPr lang="en-US" sz="1600" b="1" dirty="0"/>
              <a:t>•   An address object contains one or more IPv4/IPv6 addresses or MAC addresses. It is like a basic component and can be referenced by different policies (such as security policies and NAT policies).</a:t>
            </a:r>
          </a:p>
          <a:p>
            <a:endParaRPr lang="en-US" sz="1600" b="1" dirty="0"/>
          </a:p>
          <a:p>
            <a:r>
              <a:rPr lang="en-US" sz="1600" b="1" dirty="0"/>
              <a:t>• Procedure for configuring the address and address group on the web </a:t>
            </a:r>
            <a:r>
              <a:rPr lang="en-US" sz="1600" b="1" dirty="0" err="1"/>
              <a:t>Ul</a:t>
            </a:r>
            <a:r>
              <a:rPr lang="en-US" sz="1600" b="1" dirty="0"/>
              <a:t>:</a:t>
            </a:r>
          </a:p>
          <a:p>
            <a:r>
              <a:rPr lang="en-US" sz="1600" b="1" dirty="0"/>
              <a:t> </a:t>
            </a:r>
          </a:p>
          <a:p>
            <a:r>
              <a:rPr lang="en-US" sz="1600" b="1" dirty="0"/>
              <a:t>□  Choose Object &gt; Address &gt; Address (or Address Group).</a:t>
            </a:r>
          </a:p>
          <a:p>
            <a:r>
              <a:rPr lang="en-US" sz="1600" b="1" dirty="0"/>
              <a:t>□  Click Add and set the parameters of the address (or address group). </a:t>
            </a:r>
          </a:p>
          <a:p>
            <a:r>
              <a:rPr lang="en-US" sz="1600" b="1" dirty="0"/>
              <a:t>□  Click OK. The created address (or address group) is displayed.</a:t>
            </a:r>
          </a:p>
          <a:p>
            <a:endParaRPr lang="en-US" sz="1600" b="1" dirty="0"/>
          </a:p>
        </p:txBody>
      </p:sp>
    </p:spTree>
    <p:extLst>
      <p:ext uri="{BB962C8B-B14F-4D97-AF65-F5344CB8AC3E}">
        <p14:creationId xmlns:p14="http://schemas.microsoft.com/office/powerpoint/2010/main" val="1468574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500349" y="350733"/>
            <a:ext cx="5657318"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Configuring Regions and Region Groups on the </a:t>
            </a:r>
          </a:p>
          <a:p>
            <a:r>
              <a:rPr lang="en-US" sz="2000" dirty="0">
                <a:solidFill>
                  <a:schemeClr val="bg1"/>
                </a:solidFill>
                <a:latin typeface="Tajawal Medium" panose="00000600000000000000" pitchFamily="2" charset="-78"/>
                <a:cs typeface="Tajawal Medium" panose="00000600000000000000" pitchFamily="2" charset="-78"/>
              </a:rPr>
              <a:t>Web </a:t>
            </a:r>
            <a:r>
              <a:rPr lang="en-US" sz="2000" dirty="0" err="1">
                <a:solidFill>
                  <a:schemeClr val="bg1"/>
                </a:solidFill>
                <a:latin typeface="Tajawal Medium" panose="00000600000000000000" pitchFamily="2" charset="-78"/>
                <a:cs typeface="Tajawal Medium" panose="00000600000000000000" pitchFamily="2" charset="-78"/>
              </a:rPr>
              <a:t>Ul</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366D5EE-3239-9348-55E9-B8937E5DE16C}"/>
              </a:ext>
            </a:extLst>
          </p:cNvPr>
          <p:cNvSpPr txBox="1"/>
          <p:nvPr/>
        </p:nvSpPr>
        <p:spPr>
          <a:xfrm>
            <a:off x="321946" y="1364989"/>
            <a:ext cx="11559396" cy="2308324"/>
          </a:xfrm>
          <a:prstGeom prst="rect">
            <a:avLst/>
          </a:prstGeom>
          <a:noFill/>
        </p:spPr>
        <p:txBody>
          <a:bodyPr wrap="square">
            <a:spAutoFit/>
          </a:bodyPr>
          <a:lstStyle/>
          <a:p>
            <a:r>
              <a:rPr lang="en-US" sz="1600" b="1" dirty="0"/>
              <a:t>•   A region is a set of public IP addresses in a certain area.</a:t>
            </a:r>
          </a:p>
          <a:p>
            <a:endParaRPr lang="en-US" sz="1600" b="1" dirty="0"/>
          </a:p>
          <a:p>
            <a:r>
              <a:rPr lang="en-US" sz="1600" b="1" dirty="0"/>
              <a:t>•   A region group contains multiple regions or region groups. Region groups can be configured and referenced by policies.</a:t>
            </a:r>
          </a:p>
          <a:p>
            <a:endParaRPr lang="en-US" sz="1600" b="1" dirty="0"/>
          </a:p>
          <a:p>
            <a:r>
              <a:rPr lang="en-US" sz="1600" b="1" dirty="0"/>
              <a:t>• Procedure for configuring the region and region group on the web </a:t>
            </a:r>
            <a:r>
              <a:rPr lang="en-US" sz="1600" b="1" dirty="0" err="1"/>
              <a:t>Ul</a:t>
            </a:r>
            <a:r>
              <a:rPr lang="en-US" sz="1600" b="1" dirty="0"/>
              <a:t>: </a:t>
            </a:r>
          </a:p>
          <a:p>
            <a:endParaRPr lang="en-US" sz="1600" b="1" dirty="0"/>
          </a:p>
          <a:p>
            <a:r>
              <a:rPr lang="en-US" sz="1600" b="1" dirty="0"/>
              <a:t>□  Choose Object &gt; Region &gt; Region (or Region Group).</a:t>
            </a:r>
          </a:p>
          <a:p>
            <a:r>
              <a:rPr lang="en-US" sz="1600" b="1" dirty="0"/>
              <a:t>□  Click Add to set the parameters of the region (or region group). </a:t>
            </a:r>
          </a:p>
          <a:p>
            <a:r>
              <a:rPr lang="en-US" sz="1600" b="1" dirty="0"/>
              <a:t>□  Click OK. The created region (or region group) is displayed.</a:t>
            </a:r>
          </a:p>
        </p:txBody>
      </p:sp>
      <p:graphicFrame>
        <p:nvGraphicFramePr>
          <p:cNvPr id="9" name="Object 8">
            <a:extLst>
              <a:ext uri="{FF2B5EF4-FFF2-40B4-BE49-F238E27FC236}">
                <a16:creationId xmlns:a16="http://schemas.microsoft.com/office/drawing/2014/main" id="{5EAD8BEE-6660-032B-A9AB-6782FB1B001E}"/>
              </a:ext>
            </a:extLst>
          </p:cNvPr>
          <p:cNvGraphicFramePr>
            <a:graphicFrameLocks noChangeAspect="1"/>
          </p:cNvGraphicFramePr>
          <p:nvPr>
            <p:extLst>
              <p:ext uri="{D42A27DB-BD31-4B8C-83A1-F6EECF244321}">
                <p14:modId xmlns:p14="http://schemas.microsoft.com/office/powerpoint/2010/main" val="4088737148"/>
              </p:ext>
            </p:extLst>
          </p:nvPr>
        </p:nvGraphicFramePr>
        <p:xfrm>
          <a:off x="5936878" y="3278038"/>
          <a:ext cx="6135797" cy="3228411"/>
        </p:xfrm>
        <a:graphic>
          <a:graphicData uri="http://schemas.openxmlformats.org/presentationml/2006/ole">
            <mc:AlternateContent xmlns:mc="http://schemas.openxmlformats.org/markup-compatibility/2006">
              <mc:Choice xmlns:v="urn:schemas-microsoft-com:vml" Requires="v">
                <p:oleObj name="Bitmap Image" r:id="rId6" imgW="4823640" imgH="2537640" progId="PBrush">
                  <p:embed/>
                </p:oleObj>
              </mc:Choice>
              <mc:Fallback>
                <p:oleObj name="Bitmap Image" r:id="rId6" imgW="4823640" imgH="2537640" progId="PBrush">
                  <p:embed/>
                  <p:pic>
                    <p:nvPicPr>
                      <p:cNvPr id="0" name=""/>
                      <p:cNvPicPr/>
                      <p:nvPr/>
                    </p:nvPicPr>
                    <p:blipFill>
                      <a:blip r:embed="rId7"/>
                      <a:stretch>
                        <a:fillRect/>
                      </a:stretch>
                    </p:blipFill>
                    <p:spPr>
                      <a:xfrm>
                        <a:off x="5936878" y="3278038"/>
                        <a:ext cx="6135797" cy="3228411"/>
                      </a:xfrm>
                      <a:prstGeom prst="rect">
                        <a:avLst/>
                      </a:prstGeom>
                    </p:spPr>
                  </p:pic>
                </p:oleObj>
              </mc:Fallback>
            </mc:AlternateContent>
          </a:graphicData>
        </a:graphic>
      </p:graphicFrame>
    </p:spTree>
    <p:extLst>
      <p:ext uri="{BB962C8B-B14F-4D97-AF65-F5344CB8AC3E}">
        <p14:creationId xmlns:p14="http://schemas.microsoft.com/office/powerpoint/2010/main" val="33026109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6639B199-E652-CE46-5DDB-1530F7D6BF2D}"/>
              </a:ext>
            </a:extLst>
          </p:cNvPr>
          <p:cNvGraphicFramePr>
            <a:graphicFrameLocks noChangeAspect="1"/>
          </p:cNvGraphicFramePr>
          <p:nvPr>
            <p:extLst>
              <p:ext uri="{D42A27DB-BD31-4B8C-83A1-F6EECF244321}">
                <p14:modId xmlns:p14="http://schemas.microsoft.com/office/powerpoint/2010/main" val="288010418"/>
              </p:ext>
            </p:extLst>
          </p:nvPr>
        </p:nvGraphicFramePr>
        <p:xfrm>
          <a:off x="6126306" y="3469598"/>
          <a:ext cx="5916063" cy="3169208"/>
        </p:xfrm>
        <a:graphic>
          <a:graphicData uri="http://schemas.openxmlformats.org/presentationml/2006/ole">
            <mc:AlternateContent xmlns:mc="http://schemas.openxmlformats.org/markup-compatibility/2006">
              <mc:Choice xmlns:v="urn:schemas-microsoft-com:vml" Requires="v">
                <p:oleObj name="Bitmap Image" r:id="rId2" imgW="6004440" imgH="3215520" progId="PBrush">
                  <p:embed/>
                </p:oleObj>
              </mc:Choice>
              <mc:Fallback>
                <p:oleObj name="Bitmap Image" r:id="rId2" imgW="6004440" imgH="3215520" progId="PBrush">
                  <p:embed/>
                  <p:pic>
                    <p:nvPicPr>
                      <p:cNvPr id="0" name=""/>
                      <p:cNvPicPr/>
                      <p:nvPr/>
                    </p:nvPicPr>
                    <p:blipFill>
                      <a:blip r:embed="rId3"/>
                      <a:stretch>
                        <a:fillRect/>
                      </a:stretch>
                    </p:blipFill>
                    <p:spPr>
                      <a:xfrm>
                        <a:off x="6126306" y="3469598"/>
                        <a:ext cx="5916063" cy="3169208"/>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63880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242110"/>
            <a:ext cx="9533101" cy="1610200"/>
          </a:xfrm>
          <a:prstGeom prst="rect">
            <a:avLst/>
          </a:prstGeom>
        </p:spPr>
      </p:pic>
      <p:sp>
        <p:nvSpPr>
          <p:cNvPr id="7" name="TextBox 6"/>
          <p:cNvSpPr txBox="1"/>
          <p:nvPr/>
        </p:nvSpPr>
        <p:spPr>
          <a:xfrm>
            <a:off x="2658899" y="377556"/>
            <a:ext cx="583525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Configuring Services and Service Groups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368090"/>
            <a:ext cx="11881449" cy="3077766"/>
          </a:xfrm>
          <a:prstGeom prst="rect">
            <a:avLst/>
          </a:prstGeom>
          <a:noFill/>
        </p:spPr>
        <p:txBody>
          <a:bodyPr wrap="square">
            <a:spAutoFit/>
          </a:bodyPr>
          <a:lstStyle/>
          <a:p>
            <a:r>
              <a:rPr lang="en-US" sz="1600" b="1" dirty="0"/>
              <a:t>•   A service is a type of application protocol determined by a protocol type and a port number. A service group is a collection of services and service groups.</a:t>
            </a:r>
          </a:p>
          <a:p>
            <a:r>
              <a:rPr lang="en-US" sz="1600" b="1" dirty="0"/>
              <a:t>• Predefined service: A service that has been preset in the system by default and can be selected directly.</a:t>
            </a:r>
          </a:p>
          <a:p>
            <a:r>
              <a:rPr lang="en-US" sz="1600" b="1" dirty="0"/>
              <a:t>• User-defined service: A service defined by specifying certain information including the application protocol type (such as TCP, UDP, or ICMP) and port number.</a:t>
            </a:r>
          </a:p>
          <a:p>
            <a:r>
              <a:rPr lang="en-US" sz="1600" b="1" dirty="0"/>
              <a:t>• Predefined services are generally well-known protocols, such as HTTP, FTP, and Telnet. Predefined services cannot be deleted.</a:t>
            </a:r>
          </a:p>
          <a:p>
            <a:endParaRPr lang="en-US" sz="1600" b="1" dirty="0"/>
          </a:p>
          <a:p>
            <a:r>
              <a:rPr lang="en-US" sz="1600" b="1" dirty="0"/>
              <a:t>•   Procedure for configuring services and service groups on the web </a:t>
            </a:r>
            <a:r>
              <a:rPr lang="en-US" sz="1600" b="1" dirty="0" err="1"/>
              <a:t>Ul</a:t>
            </a:r>
            <a:r>
              <a:rPr lang="en-US" sz="1600" b="1" dirty="0"/>
              <a:t>: </a:t>
            </a:r>
          </a:p>
          <a:p>
            <a:endParaRPr lang="en-US" sz="1600" b="1" dirty="0"/>
          </a:p>
          <a:p>
            <a:r>
              <a:rPr lang="en-US" sz="1600" b="1" dirty="0"/>
              <a:t>□  Choose Object &gt; Service &gt; Service (or Service Group).</a:t>
            </a:r>
          </a:p>
          <a:p>
            <a:r>
              <a:rPr lang="en-US" sz="1600" b="1" dirty="0"/>
              <a:t>□ Click Add and set the parameters of the user-defined service. </a:t>
            </a:r>
          </a:p>
          <a:p>
            <a:r>
              <a:rPr lang="en-US" sz="1600" b="1" dirty="0"/>
              <a:t>□ Click OK. The created service (or service group) is displayed.</a:t>
            </a:r>
          </a:p>
        </p:txBody>
      </p:sp>
    </p:spTree>
    <p:extLst>
      <p:ext uri="{BB962C8B-B14F-4D97-AF65-F5344CB8AC3E}">
        <p14:creationId xmlns:p14="http://schemas.microsoft.com/office/powerpoint/2010/main" val="26640081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Object 10">
            <a:extLst>
              <a:ext uri="{FF2B5EF4-FFF2-40B4-BE49-F238E27FC236}">
                <a16:creationId xmlns:a16="http://schemas.microsoft.com/office/drawing/2014/main" id="{F071783F-BF5A-014C-708A-534CB3BFE1A0}"/>
              </a:ext>
            </a:extLst>
          </p:cNvPr>
          <p:cNvGraphicFramePr>
            <a:graphicFrameLocks noChangeAspect="1"/>
          </p:cNvGraphicFramePr>
          <p:nvPr>
            <p:extLst>
              <p:ext uri="{D42A27DB-BD31-4B8C-83A1-F6EECF244321}">
                <p14:modId xmlns:p14="http://schemas.microsoft.com/office/powerpoint/2010/main" val="62725040"/>
              </p:ext>
            </p:extLst>
          </p:nvPr>
        </p:nvGraphicFramePr>
        <p:xfrm>
          <a:off x="6287217" y="2637369"/>
          <a:ext cx="5904783" cy="2935967"/>
        </p:xfrm>
        <a:graphic>
          <a:graphicData uri="http://schemas.openxmlformats.org/presentationml/2006/ole">
            <mc:AlternateContent xmlns:mc="http://schemas.openxmlformats.org/markup-compatibility/2006">
              <mc:Choice xmlns:v="urn:schemas-microsoft-com:vml" Requires="v">
                <p:oleObj name="Bitmap Image" r:id="rId2" imgW="8275320" imgH="4114800" progId="PBrush">
                  <p:embed/>
                </p:oleObj>
              </mc:Choice>
              <mc:Fallback>
                <p:oleObj name="Bitmap Image" r:id="rId2" imgW="8275320" imgH="4114800" progId="PBrush">
                  <p:embed/>
                  <p:pic>
                    <p:nvPicPr>
                      <p:cNvPr id="0" name=""/>
                      <p:cNvPicPr/>
                      <p:nvPr/>
                    </p:nvPicPr>
                    <p:blipFill>
                      <a:blip r:embed="rId3"/>
                      <a:stretch>
                        <a:fillRect/>
                      </a:stretch>
                    </p:blipFill>
                    <p:spPr>
                      <a:xfrm>
                        <a:off x="6287217" y="2637369"/>
                        <a:ext cx="5904783" cy="293596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419822" y="249549"/>
            <a:ext cx="4821063"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Configuring Applications and Application </a:t>
            </a:r>
          </a:p>
          <a:p>
            <a:r>
              <a:rPr lang="en-US" sz="2000" dirty="0">
                <a:solidFill>
                  <a:schemeClr val="bg1"/>
                </a:solidFill>
                <a:latin typeface="Tajawal Medium" panose="00000600000000000000" pitchFamily="2" charset="-78"/>
                <a:cs typeface="Tajawal Medium" panose="00000600000000000000" pitchFamily="2" charset="-78"/>
              </a:rPr>
              <a:t>Groups on the Web </a:t>
            </a:r>
            <a:r>
              <a:rPr lang="en-US" sz="2000" dirty="0" err="1">
                <a:solidFill>
                  <a:schemeClr val="bg1"/>
                </a:solidFill>
                <a:latin typeface="Tajawal Medium" panose="00000600000000000000" pitchFamily="2" charset="-78"/>
                <a:cs typeface="Tajawal Medium" panose="00000600000000000000" pitchFamily="2" charset="-78"/>
              </a:rPr>
              <a:t>Ul</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1C919126-CAB7-CFA2-D3F8-794F27B50BD1}"/>
              </a:ext>
            </a:extLst>
          </p:cNvPr>
          <p:cNvSpPr txBox="1"/>
          <p:nvPr/>
        </p:nvSpPr>
        <p:spPr>
          <a:xfrm>
            <a:off x="191226" y="1408592"/>
            <a:ext cx="11881449" cy="2554545"/>
          </a:xfrm>
          <a:prstGeom prst="rect">
            <a:avLst/>
          </a:prstGeom>
          <a:noFill/>
        </p:spPr>
        <p:txBody>
          <a:bodyPr wrap="square">
            <a:spAutoFit/>
          </a:bodyPr>
          <a:lstStyle/>
          <a:p>
            <a:r>
              <a:rPr lang="en-US" sz="1600" b="1" dirty="0"/>
              <a:t>• Applications are computer programs used for a special purpose or performing a special task. An application group is a collection of applications.</a:t>
            </a:r>
          </a:p>
          <a:p>
            <a:endParaRPr lang="en-US" sz="1600" b="1" dirty="0"/>
          </a:p>
          <a:p>
            <a:r>
              <a:rPr lang="en-US" sz="1600" b="1" dirty="0"/>
              <a:t>• Procedure for configuring applications and application groups on the web </a:t>
            </a:r>
            <a:r>
              <a:rPr lang="en-US" sz="1600" b="1" dirty="0" err="1"/>
              <a:t>Ul</a:t>
            </a:r>
            <a:r>
              <a:rPr lang="en-US" sz="1600" b="1" dirty="0"/>
              <a:t>: </a:t>
            </a:r>
          </a:p>
          <a:p>
            <a:endParaRPr lang="en-US" sz="1600" b="1" dirty="0"/>
          </a:p>
          <a:p>
            <a:r>
              <a:rPr lang="en-US" sz="1600" b="1" dirty="0"/>
              <a:t>□  Choose Object &gt; Application &gt; Application (or Application Group). </a:t>
            </a:r>
          </a:p>
          <a:p>
            <a:r>
              <a:rPr lang="en-US" sz="1600" b="1" dirty="0"/>
              <a:t>□  Click Add and set the parameters of the user-defined application. </a:t>
            </a:r>
          </a:p>
          <a:p>
            <a:r>
              <a:rPr lang="en-US" sz="1600" b="1" dirty="0"/>
              <a:t>□  Click OK. The created application (or application group) is displayed.</a:t>
            </a:r>
          </a:p>
          <a:p>
            <a:endParaRPr lang="en-US" sz="1600" b="1" dirty="0"/>
          </a:p>
          <a:p>
            <a:endParaRPr lang="en-US" sz="1600" b="1" dirty="0"/>
          </a:p>
        </p:txBody>
      </p:sp>
    </p:spTree>
    <p:extLst>
      <p:ext uri="{BB962C8B-B14F-4D97-AF65-F5344CB8AC3E}">
        <p14:creationId xmlns:p14="http://schemas.microsoft.com/office/powerpoint/2010/main" val="4078932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6C965947-F057-B6D7-5B11-7B4E2ED94F95}"/>
              </a:ext>
            </a:extLst>
          </p:cNvPr>
          <p:cNvGraphicFramePr>
            <a:graphicFrameLocks noChangeAspect="1"/>
          </p:cNvGraphicFramePr>
          <p:nvPr>
            <p:extLst>
              <p:ext uri="{D42A27DB-BD31-4B8C-83A1-F6EECF244321}">
                <p14:modId xmlns:p14="http://schemas.microsoft.com/office/powerpoint/2010/main" val="1165227133"/>
              </p:ext>
            </p:extLst>
          </p:nvPr>
        </p:nvGraphicFramePr>
        <p:xfrm>
          <a:off x="4968815" y="3189232"/>
          <a:ext cx="7043248" cy="3267142"/>
        </p:xfrm>
        <a:graphic>
          <a:graphicData uri="http://schemas.openxmlformats.org/presentationml/2006/ole">
            <mc:AlternateContent xmlns:mc="http://schemas.openxmlformats.org/markup-compatibility/2006">
              <mc:Choice xmlns:v="urn:schemas-microsoft-com:vml" Requires="v">
                <p:oleObj name="Bitmap Image" r:id="rId2" imgW="9380160" imgH="4350960" progId="PBrush">
                  <p:embed/>
                </p:oleObj>
              </mc:Choice>
              <mc:Fallback>
                <p:oleObj name="Bitmap Image" r:id="rId2" imgW="9380160" imgH="4350960" progId="PBrush">
                  <p:embed/>
                  <p:pic>
                    <p:nvPicPr>
                      <p:cNvPr id="0" name=""/>
                      <p:cNvPicPr/>
                      <p:nvPr/>
                    </p:nvPicPr>
                    <p:blipFill>
                      <a:blip r:embed="rId3"/>
                      <a:stretch>
                        <a:fillRect/>
                      </a:stretch>
                    </p:blipFill>
                    <p:spPr>
                      <a:xfrm>
                        <a:off x="4968815" y="3189232"/>
                        <a:ext cx="7043248" cy="3267142"/>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289771" y="401626"/>
            <a:ext cx="5419304"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Configuring a Schedule on the Web </a:t>
            </a:r>
            <a:r>
              <a:rPr lang="en-US" sz="2400" dirty="0" err="1">
                <a:solidFill>
                  <a:schemeClr val="bg1"/>
                </a:solidFill>
                <a:latin typeface="Tajawal Medium" panose="00000600000000000000" pitchFamily="2" charset="-78"/>
                <a:cs typeface="Tajawal Medium" panose="00000600000000000000" pitchFamily="2" charset="-78"/>
              </a:rPr>
              <a:t>Ul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408592"/>
            <a:ext cx="11881449" cy="2308324"/>
          </a:xfrm>
          <a:prstGeom prst="rect">
            <a:avLst/>
          </a:prstGeom>
          <a:noFill/>
        </p:spPr>
        <p:txBody>
          <a:bodyPr wrap="square">
            <a:spAutoFit/>
          </a:bodyPr>
          <a:lstStyle/>
          <a:p>
            <a:r>
              <a:rPr lang="en-US" b="1" dirty="0"/>
              <a:t>• A schedule can be referenced by a policy to match the traffic passing through a firewall during the schedule.</a:t>
            </a:r>
          </a:p>
          <a:p>
            <a:endParaRPr lang="en-US" b="1" dirty="0"/>
          </a:p>
          <a:p>
            <a:r>
              <a:rPr lang="en-US" b="1" dirty="0"/>
              <a:t>• Procedure for configuring a schedule on the web </a:t>
            </a:r>
            <a:r>
              <a:rPr lang="en-US" b="1" dirty="0" err="1"/>
              <a:t>Ul</a:t>
            </a:r>
            <a:r>
              <a:rPr lang="en-US" b="1" dirty="0"/>
              <a:t>: </a:t>
            </a:r>
          </a:p>
          <a:p>
            <a:r>
              <a:rPr lang="en-US" b="1" dirty="0"/>
              <a:t>□  Choose Object &gt; Schedule.</a:t>
            </a:r>
          </a:p>
          <a:p>
            <a:r>
              <a:rPr lang="en-US" b="1" dirty="0"/>
              <a:t>□  Click Add.</a:t>
            </a:r>
          </a:p>
          <a:p>
            <a:r>
              <a:rPr lang="en-US" b="1" dirty="0"/>
              <a:t>□  Enter the name of the schedule list to be created. </a:t>
            </a:r>
          </a:p>
          <a:p>
            <a:r>
              <a:rPr lang="en-US" b="1" dirty="0"/>
              <a:t>□  Add schedules to the list.</a:t>
            </a:r>
          </a:p>
          <a:p>
            <a:r>
              <a:rPr lang="en-US" b="1" dirty="0"/>
              <a:t>□  Click OK.</a:t>
            </a:r>
          </a:p>
        </p:txBody>
      </p:sp>
    </p:spTree>
    <p:extLst>
      <p:ext uri="{BB962C8B-B14F-4D97-AF65-F5344CB8AC3E}">
        <p14:creationId xmlns:p14="http://schemas.microsoft.com/office/powerpoint/2010/main" val="3988456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C4728E3F-53C7-2B27-1FE8-11F400B82E88}"/>
              </a:ext>
            </a:extLst>
          </p:cNvPr>
          <p:cNvGraphicFramePr>
            <a:graphicFrameLocks noChangeAspect="1"/>
          </p:cNvGraphicFramePr>
          <p:nvPr>
            <p:extLst>
              <p:ext uri="{D42A27DB-BD31-4B8C-83A1-F6EECF244321}">
                <p14:modId xmlns:p14="http://schemas.microsoft.com/office/powerpoint/2010/main" val="3249090686"/>
              </p:ext>
            </p:extLst>
          </p:nvPr>
        </p:nvGraphicFramePr>
        <p:xfrm>
          <a:off x="6770956" y="1316302"/>
          <a:ext cx="5421044" cy="3932128"/>
        </p:xfrm>
        <a:graphic>
          <a:graphicData uri="http://schemas.openxmlformats.org/presentationml/2006/ole">
            <mc:AlternateContent xmlns:mc="http://schemas.openxmlformats.org/markup-compatibility/2006">
              <mc:Choice xmlns:v="urn:schemas-microsoft-com:vml" Requires="v">
                <p:oleObj name="Bitmap Image" r:id="rId2" imgW="6438960" imgH="4671000" progId="PBrush">
                  <p:embed/>
                </p:oleObj>
              </mc:Choice>
              <mc:Fallback>
                <p:oleObj name="Bitmap Image" r:id="rId2" imgW="6438960" imgH="4671000" progId="PBrush">
                  <p:embed/>
                  <p:pic>
                    <p:nvPicPr>
                      <p:cNvPr id="0" name=""/>
                      <p:cNvPicPr/>
                      <p:nvPr/>
                    </p:nvPicPr>
                    <p:blipFill>
                      <a:blip r:embed="rId3"/>
                      <a:stretch>
                        <a:fillRect/>
                      </a:stretch>
                    </p:blipFill>
                    <p:spPr>
                      <a:xfrm>
                        <a:off x="6770956" y="1316302"/>
                        <a:ext cx="5421044" cy="3932128"/>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289771" y="401626"/>
            <a:ext cx="6153479"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Configuring a Security Policy on the Web </a:t>
            </a:r>
            <a:r>
              <a:rPr lang="en-US" sz="2400" dirty="0" err="1">
                <a:solidFill>
                  <a:schemeClr val="bg1"/>
                </a:solidFill>
                <a:latin typeface="Tajawal Medium" panose="00000600000000000000" pitchFamily="2" charset="-78"/>
                <a:cs typeface="Tajawal Medium" panose="00000600000000000000" pitchFamily="2" charset="-78"/>
              </a:rPr>
              <a:t>Ul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60920" y="1436833"/>
            <a:ext cx="11881449" cy="2862322"/>
          </a:xfrm>
          <a:prstGeom prst="rect">
            <a:avLst/>
          </a:prstGeom>
          <a:noFill/>
        </p:spPr>
        <p:txBody>
          <a:bodyPr wrap="square">
            <a:spAutoFit/>
          </a:bodyPr>
          <a:lstStyle/>
          <a:p>
            <a:r>
              <a:rPr lang="en-US" b="1" dirty="0"/>
              <a:t>• You can reference existing objects in a security policy.</a:t>
            </a:r>
          </a:p>
          <a:p>
            <a:endParaRPr lang="en-US" b="1" dirty="0"/>
          </a:p>
          <a:p>
            <a:r>
              <a:rPr lang="en-US" b="1" dirty="0"/>
              <a:t>• Procedure for configuring a security policy on the web </a:t>
            </a:r>
            <a:r>
              <a:rPr lang="en-US" b="1" dirty="0" err="1"/>
              <a:t>Ul</a:t>
            </a:r>
            <a:r>
              <a:rPr lang="en-US" b="1" dirty="0"/>
              <a:t>: </a:t>
            </a:r>
          </a:p>
          <a:p>
            <a:r>
              <a:rPr lang="en-US" b="1" dirty="0"/>
              <a:t>□ Choose Policy &gt; Security Policy &gt; Security Policy. </a:t>
            </a:r>
          </a:p>
          <a:p>
            <a:r>
              <a:rPr lang="en-US" b="1" dirty="0"/>
              <a:t>□ Click Add.</a:t>
            </a:r>
          </a:p>
          <a:p>
            <a:r>
              <a:rPr lang="en-US" b="1" dirty="0"/>
              <a:t>□ Enter the name and description of the security policy. </a:t>
            </a:r>
          </a:p>
          <a:p>
            <a:r>
              <a:rPr lang="en-US" b="1" dirty="0"/>
              <a:t>□ Define the matching conditions of the security policy. </a:t>
            </a:r>
          </a:p>
          <a:p>
            <a:r>
              <a:rPr lang="en-US" b="1" dirty="0"/>
              <a:t>□ Set the action of the security policy.</a:t>
            </a:r>
          </a:p>
          <a:p>
            <a:r>
              <a:rPr lang="en-US" b="1" dirty="0"/>
              <a:t>□  Configure the security policy to reference content security profiles. </a:t>
            </a:r>
          </a:p>
          <a:p>
            <a:r>
              <a:rPr lang="en-US" b="1" dirty="0"/>
              <a:t>□  Click OK.</a:t>
            </a:r>
          </a:p>
        </p:txBody>
      </p:sp>
    </p:spTree>
    <p:extLst>
      <p:ext uri="{BB962C8B-B14F-4D97-AF65-F5344CB8AC3E}">
        <p14:creationId xmlns:p14="http://schemas.microsoft.com/office/powerpoint/2010/main" val="35537686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583525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Example for Configuring Security Policies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817B0FF0-C9E7-63C6-5135-02A18949DFB6}"/>
              </a:ext>
            </a:extLst>
          </p:cNvPr>
          <p:cNvSpPr txBox="1"/>
          <p:nvPr/>
        </p:nvSpPr>
        <p:spPr>
          <a:xfrm>
            <a:off x="160920" y="1436833"/>
            <a:ext cx="11881449" cy="3539430"/>
          </a:xfrm>
          <a:prstGeom prst="rect">
            <a:avLst/>
          </a:prstGeom>
          <a:noFill/>
        </p:spPr>
        <p:txBody>
          <a:bodyPr wrap="square">
            <a:spAutoFit/>
          </a:bodyPr>
          <a:lstStyle/>
          <a:p>
            <a:r>
              <a:rPr lang="en-US" sz="1400" b="1" dirty="0"/>
              <a:t>• Networking Requirements</a:t>
            </a:r>
          </a:p>
          <a:p>
            <a:r>
              <a:rPr lang="en-US" sz="1400" b="1" dirty="0"/>
              <a:t>□ On an enterprise network, PCs in the 192.168.5.0/24 network segment are allowed to access the Internet, but PCs at 192.168.5.2,192.168.5.3, and 192.168.5.6 in this network segment are not allowed to access the Internet.</a:t>
            </a:r>
          </a:p>
          <a:p>
            <a:endParaRPr lang="en-US" sz="1400" b="1" dirty="0"/>
          </a:p>
          <a:p>
            <a:r>
              <a:rPr lang="en-US" sz="1400" b="1" dirty="0"/>
              <a:t>• Configuration roadmap:</a:t>
            </a:r>
          </a:p>
          <a:p>
            <a:endParaRPr lang="en-US" sz="1400" b="1" dirty="0"/>
          </a:p>
          <a:p>
            <a:r>
              <a:rPr lang="en-US" sz="1400" b="1" dirty="0"/>
              <a:t>□ Plan security policies: The network segment 192.168.5.0/24 is permitted, but several IP addresses within the range are denied. In this case, configure two forwarding policies. The first forwarding policy denies the specific IP addresses and the second forwarding policy allows the entire network segment. If the configuration sequence is reversed, the special IP addresses will match the permit policy and the packets pass through the firewall.</a:t>
            </a:r>
          </a:p>
          <a:p>
            <a:endParaRPr lang="en-US" sz="1400" b="1" dirty="0"/>
          </a:p>
          <a:p>
            <a:r>
              <a:rPr lang="en-US" sz="1400" b="1" dirty="0"/>
              <a:t>□ Plan address groups: It is required to control access permissions by IP address. Specify IP addresses as the matching conditions in the forwarding policies. Consecutive address segments can be directly configured in a policy. For inconsecutive addresses, you are advised to add them to an address group, so that the addresses can be controlled in a unified manner and the address group can be referenced by policies. In this example, the special IP addresses can be configured as an address group.</a:t>
            </a:r>
          </a:p>
          <a:p>
            <a:endParaRPr lang="en-US" sz="1400" b="1" dirty="0"/>
          </a:p>
          <a:p>
            <a:r>
              <a:rPr lang="en-US" sz="1400" b="1" dirty="0"/>
              <a:t>□ Configure forwarding policies to control Internet access permissions.</a:t>
            </a:r>
          </a:p>
        </p:txBody>
      </p:sp>
      <p:graphicFrame>
        <p:nvGraphicFramePr>
          <p:cNvPr id="11" name="Object 10">
            <a:extLst>
              <a:ext uri="{FF2B5EF4-FFF2-40B4-BE49-F238E27FC236}">
                <a16:creationId xmlns:a16="http://schemas.microsoft.com/office/drawing/2014/main" id="{F12E5A57-EBB5-D910-E9AA-2B1CA1CF5090}"/>
              </a:ext>
            </a:extLst>
          </p:cNvPr>
          <p:cNvGraphicFramePr>
            <a:graphicFrameLocks noChangeAspect="1"/>
          </p:cNvGraphicFramePr>
          <p:nvPr>
            <p:extLst>
              <p:ext uri="{D42A27DB-BD31-4B8C-83A1-F6EECF244321}">
                <p14:modId xmlns:p14="http://schemas.microsoft.com/office/powerpoint/2010/main" val="862299447"/>
              </p:ext>
            </p:extLst>
          </p:nvPr>
        </p:nvGraphicFramePr>
        <p:xfrm>
          <a:off x="5602510" y="4664186"/>
          <a:ext cx="6439860" cy="1882775"/>
        </p:xfrm>
        <a:graphic>
          <a:graphicData uri="http://schemas.openxmlformats.org/presentationml/2006/ole">
            <mc:AlternateContent xmlns:mc="http://schemas.openxmlformats.org/markup-compatibility/2006">
              <mc:Choice xmlns:v="urn:schemas-microsoft-com:vml" Requires="v">
                <p:oleObj name="Bitmap Image" r:id="rId6" imgW="6621840" imgH="1882080" progId="PBrush">
                  <p:embed/>
                </p:oleObj>
              </mc:Choice>
              <mc:Fallback>
                <p:oleObj name="Bitmap Image" r:id="rId6" imgW="6621840" imgH="1882080" progId="PBrush">
                  <p:embed/>
                  <p:pic>
                    <p:nvPicPr>
                      <p:cNvPr id="0" name=""/>
                      <p:cNvPicPr/>
                      <p:nvPr/>
                    </p:nvPicPr>
                    <p:blipFill>
                      <a:blip r:embed="rId7"/>
                      <a:stretch>
                        <a:fillRect/>
                      </a:stretch>
                    </p:blipFill>
                    <p:spPr>
                      <a:xfrm>
                        <a:off x="5602510" y="4664186"/>
                        <a:ext cx="6439860" cy="1882775"/>
                      </a:xfrm>
                      <a:prstGeom prst="rect">
                        <a:avLst/>
                      </a:prstGeom>
                    </p:spPr>
                  </p:pic>
                </p:oleObj>
              </mc:Fallback>
            </mc:AlternateContent>
          </a:graphicData>
        </a:graphic>
      </p:graphicFrame>
    </p:spTree>
    <p:extLst>
      <p:ext uri="{BB962C8B-B14F-4D97-AF65-F5344CB8AC3E}">
        <p14:creationId xmlns:p14="http://schemas.microsoft.com/office/powerpoint/2010/main" val="11088054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2015E2F4-D075-CF99-B32D-B446A48EE14B}"/>
              </a:ext>
            </a:extLst>
          </p:cNvPr>
          <p:cNvGraphicFramePr>
            <a:graphicFrameLocks noChangeAspect="1"/>
          </p:cNvGraphicFramePr>
          <p:nvPr>
            <p:extLst>
              <p:ext uri="{D42A27DB-BD31-4B8C-83A1-F6EECF244321}">
                <p14:modId xmlns:p14="http://schemas.microsoft.com/office/powerpoint/2010/main" val="400962678"/>
              </p:ext>
            </p:extLst>
          </p:nvPr>
        </p:nvGraphicFramePr>
        <p:xfrm>
          <a:off x="1873759" y="1130405"/>
          <a:ext cx="9013825" cy="5478463"/>
        </p:xfrm>
        <a:graphic>
          <a:graphicData uri="http://schemas.openxmlformats.org/presentationml/2006/ole">
            <mc:AlternateContent xmlns:mc="http://schemas.openxmlformats.org/markup-compatibility/2006">
              <mc:Choice xmlns:v="urn:schemas-microsoft-com:vml" Requires="v">
                <p:oleObj name="Bitmap Image" r:id="rId2" imgW="9014400" imgH="5478840" progId="PBrush">
                  <p:embed/>
                </p:oleObj>
              </mc:Choice>
              <mc:Fallback>
                <p:oleObj name="Bitmap Image" r:id="rId2" imgW="9014400" imgH="5478840" progId="PBrush">
                  <p:embed/>
                  <p:pic>
                    <p:nvPicPr>
                      <p:cNvPr id="0" name=""/>
                      <p:cNvPicPr/>
                      <p:nvPr/>
                    </p:nvPicPr>
                    <p:blipFill>
                      <a:blip r:embed="rId3"/>
                      <a:stretch>
                        <a:fillRect/>
                      </a:stretch>
                    </p:blipFill>
                    <p:spPr>
                      <a:xfrm>
                        <a:off x="1873759" y="1130405"/>
                        <a:ext cx="9013825" cy="547846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78482" y="660886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684883" y="372659"/>
            <a:ext cx="532068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Security Policy Configuration Process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846944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532068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Security Policy Configuration Process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19210EC1-B74E-C98A-6538-037ED8A38562}"/>
              </a:ext>
            </a:extLst>
          </p:cNvPr>
          <p:cNvSpPr txBox="1"/>
          <p:nvPr/>
        </p:nvSpPr>
        <p:spPr>
          <a:xfrm>
            <a:off x="409763" y="1408591"/>
            <a:ext cx="11662912" cy="4758354"/>
          </a:xfrm>
          <a:prstGeom prst="rect">
            <a:avLst/>
          </a:prstGeom>
          <a:noFill/>
        </p:spPr>
        <p:txBody>
          <a:bodyPr wrap="square">
            <a:spAutoFit/>
          </a:bodyPr>
          <a:lstStyle/>
          <a:p>
            <a:r>
              <a:rPr lang="en-US" b="1" dirty="0"/>
              <a:t>• Security policy configuration roadmap:</a:t>
            </a:r>
          </a:p>
          <a:p>
            <a:endParaRPr lang="en-US" b="1" dirty="0"/>
          </a:p>
          <a:p>
            <a:pPr>
              <a:lnSpc>
                <a:spcPct val="150000"/>
              </a:lnSpc>
            </a:pPr>
            <a:r>
              <a:rPr lang="en-US" b="1" dirty="0"/>
              <a:t>□ Determine  security  zones,  connect  interfaces,  and  assign  the  interfaces  to  the security zones.</a:t>
            </a:r>
          </a:p>
          <a:p>
            <a:pPr>
              <a:lnSpc>
                <a:spcPct val="150000"/>
              </a:lnSpc>
            </a:pPr>
            <a:r>
              <a:rPr lang="en-US" b="1" dirty="0"/>
              <a:t>□ Classify employees by source IP address or user.</a:t>
            </a:r>
          </a:p>
          <a:p>
            <a:pPr>
              <a:lnSpc>
                <a:spcPct val="150000"/>
              </a:lnSpc>
            </a:pPr>
            <a:r>
              <a:rPr lang="en-US" b="1" dirty="0"/>
              <a:t>□ Use security policies to determine the permissions of user groups and then those of privileged users. You must specify the source security zones and addresses of users, destination security zones and addresses of users, services and applications that the users can access, and schedules in which the policies take effect. To allow a certain type of network access, set the action of the security policy to permit. To disable network access, set the action of the security policy to deny.</a:t>
            </a:r>
          </a:p>
          <a:p>
            <a:pPr>
              <a:lnSpc>
                <a:spcPct val="150000"/>
              </a:lnSpc>
            </a:pPr>
            <a:r>
              <a:rPr lang="en-US" b="1" dirty="0"/>
              <a:t>□ Determine  which  types  of  traffic  needs  content  security  inspection  and  what  items need to be inspected.</a:t>
            </a:r>
          </a:p>
          <a:p>
            <a:pPr>
              <a:lnSpc>
                <a:spcPct val="150000"/>
              </a:lnSpc>
            </a:pPr>
            <a:r>
              <a:rPr lang="en-US" b="1" dirty="0"/>
              <a:t>□ List  the  parameters in  the  security policies,  sort the policies from the most specific to the least specific, and configure security policies in this order.</a:t>
            </a:r>
          </a:p>
        </p:txBody>
      </p:sp>
    </p:spTree>
    <p:extLst>
      <p:ext uri="{BB962C8B-B14F-4D97-AF65-F5344CB8AC3E}">
        <p14:creationId xmlns:p14="http://schemas.microsoft.com/office/powerpoint/2010/main" val="16272453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72279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745268" y="341882"/>
            <a:ext cx="522450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Configuration (Commands)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152D01F-EA72-3B8A-709B-D708563CC355}"/>
              </a:ext>
            </a:extLst>
          </p:cNvPr>
          <p:cNvSpPr txBox="1"/>
          <p:nvPr/>
        </p:nvSpPr>
        <p:spPr>
          <a:xfrm>
            <a:off x="621957" y="1419587"/>
            <a:ext cx="11195869" cy="338554"/>
          </a:xfrm>
          <a:prstGeom prst="rect">
            <a:avLst/>
          </a:prstGeom>
          <a:noFill/>
        </p:spPr>
        <p:txBody>
          <a:bodyPr wrap="square">
            <a:spAutoFit/>
          </a:bodyPr>
          <a:lstStyle/>
          <a:p>
            <a:r>
              <a:rPr lang="en-US" sz="1600" b="1" dirty="0"/>
              <a:t>• Create a security policy rule that denies the access of special IP addresses to the Internet.</a:t>
            </a:r>
          </a:p>
        </p:txBody>
      </p:sp>
      <p:graphicFrame>
        <p:nvGraphicFramePr>
          <p:cNvPr id="12" name="Object 11">
            <a:extLst>
              <a:ext uri="{FF2B5EF4-FFF2-40B4-BE49-F238E27FC236}">
                <a16:creationId xmlns:a16="http://schemas.microsoft.com/office/drawing/2014/main" id="{E661F00C-BE50-3156-E64A-F7EF8C0B4E52}"/>
              </a:ext>
            </a:extLst>
          </p:cNvPr>
          <p:cNvGraphicFramePr>
            <a:graphicFrameLocks noChangeAspect="1"/>
          </p:cNvGraphicFramePr>
          <p:nvPr>
            <p:extLst>
              <p:ext uri="{D42A27DB-BD31-4B8C-83A1-F6EECF244321}">
                <p14:modId xmlns:p14="http://schemas.microsoft.com/office/powerpoint/2010/main" val="2849206887"/>
              </p:ext>
            </p:extLst>
          </p:nvPr>
        </p:nvGraphicFramePr>
        <p:xfrm>
          <a:off x="907029" y="1814125"/>
          <a:ext cx="6450421" cy="1597897"/>
        </p:xfrm>
        <a:graphic>
          <a:graphicData uri="http://schemas.openxmlformats.org/presentationml/2006/ole">
            <mc:AlternateContent xmlns:mc="http://schemas.openxmlformats.org/markup-compatibility/2006">
              <mc:Choice xmlns:v="urn:schemas-microsoft-com:vml" Requires="v">
                <p:oleObj name="Bitmap Image" r:id="rId6" imgW="7658280" imgH="1897560" progId="PBrush">
                  <p:embed/>
                </p:oleObj>
              </mc:Choice>
              <mc:Fallback>
                <p:oleObj name="Bitmap Image" r:id="rId6" imgW="7658280" imgH="1897560" progId="PBrush">
                  <p:embed/>
                  <p:pic>
                    <p:nvPicPr>
                      <p:cNvPr id="0" name=""/>
                      <p:cNvPicPr/>
                      <p:nvPr/>
                    </p:nvPicPr>
                    <p:blipFill>
                      <a:blip r:embed="rId7"/>
                      <a:stretch>
                        <a:fillRect/>
                      </a:stretch>
                    </p:blipFill>
                    <p:spPr>
                      <a:xfrm>
                        <a:off x="907029" y="1814125"/>
                        <a:ext cx="6450421" cy="1597897"/>
                      </a:xfrm>
                      <a:prstGeom prst="rect">
                        <a:avLst/>
                      </a:prstGeom>
                    </p:spPr>
                  </p:pic>
                </p:oleObj>
              </mc:Fallback>
            </mc:AlternateContent>
          </a:graphicData>
        </a:graphic>
      </p:graphicFrame>
      <p:sp>
        <p:nvSpPr>
          <p:cNvPr id="14" name="TextBox 13">
            <a:extLst>
              <a:ext uri="{FF2B5EF4-FFF2-40B4-BE49-F238E27FC236}">
                <a16:creationId xmlns:a16="http://schemas.microsoft.com/office/drawing/2014/main" id="{F9A22124-E336-8C32-54F2-0BE68239C5F7}"/>
              </a:ext>
            </a:extLst>
          </p:cNvPr>
          <p:cNvSpPr txBox="1"/>
          <p:nvPr/>
        </p:nvSpPr>
        <p:spPr>
          <a:xfrm>
            <a:off x="695654" y="3412022"/>
            <a:ext cx="11048477" cy="307777"/>
          </a:xfrm>
          <a:prstGeom prst="rect">
            <a:avLst/>
          </a:prstGeom>
          <a:noFill/>
        </p:spPr>
        <p:txBody>
          <a:bodyPr wrap="square">
            <a:spAutoFit/>
          </a:bodyPr>
          <a:lstStyle/>
          <a:p>
            <a:r>
              <a:rPr lang="en-US" sz="1400" b="1" dirty="0"/>
              <a:t>• Create a security policy rule that allows the 192.168.5.0/24 network segment to access the Internet.</a:t>
            </a:r>
          </a:p>
        </p:txBody>
      </p:sp>
      <p:graphicFrame>
        <p:nvGraphicFramePr>
          <p:cNvPr id="15" name="Object 14">
            <a:extLst>
              <a:ext uri="{FF2B5EF4-FFF2-40B4-BE49-F238E27FC236}">
                <a16:creationId xmlns:a16="http://schemas.microsoft.com/office/drawing/2014/main" id="{8BC395FA-EE7F-F972-3604-7432987FE64C}"/>
              </a:ext>
            </a:extLst>
          </p:cNvPr>
          <p:cNvGraphicFramePr>
            <a:graphicFrameLocks noChangeAspect="1"/>
          </p:cNvGraphicFramePr>
          <p:nvPr>
            <p:extLst>
              <p:ext uri="{D42A27DB-BD31-4B8C-83A1-F6EECF244321}">
                <p14:modId xmlns:p14="http://schemas.microsoft.com/office/powerpoint/2010/main" val="3581970414"/>
              </p:ext>
            </p:extLst>
          </p:nvPr>
        </p:nvGraphicFramePr>
        <p:xfrm>
          <a:off x="870726" y="3719799"/>
          <a:ext cx="6211018" cy="1218369"/>
        </p:xfrm>
        <a:graphic>
          <a:graphicData uri="http://schemas.openxmlformats.org/presentationml/2006/ole">
            <mc:AlternateContent xmlns:mc="http://schemas.openxmlformats.org/markup-compatibility/2006">
              <mc:Choice xmlns:v="urn:schemas-microsoft-com:vml" Requires="v">
                <p:oleObj name="Bitmap Image" r:id="rId8" imgW="7033320" imgH="1379160" progId="PBrush">
                  <p:embed/>
                </p:oleObj>
              </mc:Choice>
              <mc:Fallback>
                <p:oleObj name="Bitmap Image" r:id="rId8" imgW="7033320" imgH="1379160" progId="PBrush">
                  <p:embed/>
                  <p:pic>
                    <p:nvPicPr>
                      <p:cNvPr id="0" name=""/>
                      <p:cNvPicPr/>
                      <p:nvPr/>
                    </p:nvPicPr>
                    <p:blipFill>
                      <a:blip r:embed="rId9"/>
                      <a:stretch>
                        <a:fillRect/>
                      </a:stretch>
                    </p:blipFill>
                    <p:spPr>
                      <a:xfrm>
                        <a:off x="870726" y="3719799"/>
                        <a:ext cx="6211018" cy="1218369"/>
                      </a:xfrm>
                      <a:prstGeom prst="rect">
                        <a:avLst/>
                      </a:prstGeom>
                    </p:spPr>
                  </p:pic>
                </p:oleObj>
              </mc:Fallback>
            </mc:AlternateContent>
          </a:graphicData>
        </a:graphic>
      </p:graphicFrame>
      <p:sp>
        <p:nvSpPr>
          <p:cNvPr id="17" name="TextBox 16">
            <a:extLst>
              <a:ext uri="{FF2B5EF4-FFF2-40B4-BE49-F238E27FC236}">
                <a16:creationId xmlns:a16="http://schemas.microsoft.com/office/drawing/2014/main" id="{6AF54662-4DF2-5F60-5865-9BAED1F3A453}"/>
              </a:ext>
            </a:extLst>
          </p:cNvPr>
          <p:cNvSpPr txBox="1"/>
          <p:nvPr/>
        </p:nvSpPr>
        <p:spPr>
          <a:xfrm>
            <a:off x="870726" y="5071379"/>
            <a:ext cx="6211018" cy="1384995"/>
          </a:xfrm>
          <a:prstGeom prst="rect">
            <a:avLst/>
          </a:prstGeom>
          <a:noFill/>
        </p:spPr>
        <p:txBody>
          <a:bodyPr wrap="square">
            <a:spAutoFit/>
          </a:bodyPr>
          <a:lstStyle/>
          <a:p>
            <a:r>
              <a:rPr lang="en-US" sz="1400" b="1" dirty="0"/>
              <a:t>• The configuration of the </a:t>
            </a:r>
            <a:r>
              <a:rPr lang="en-US" sz="1400" b="1" dirty="0" err="1"/>
              <a:t>ipdeny</a:t>
            </a:r>
            <a:r>
              <a:rPr lang="en-US" sz="1400" b="1" dirty="0"/>
              <a:t> address group is as follows: </a:t>
            </a:r>
          </a:p>
          <a:p>
            <a:endParaRPr lang="en-US" sz="1400" b="1" dirty="0"/>
          </a:p>
          <a:p>
            <a:r>
              <a:rPr lang="en-US" sz="1400" b="1" dirty="0"/>
              <a:t>□  [</a:t>
            </a:r>
            <a:r>
              <a:rPr lang="en-US" sz="1400" b="1" dirty="0" err="1"/>
              <a:t>sysname</a:t>
            </a:r>
            <a:r>
              <a:rPr lang="en-US" sz="1400" b="1" dirty="0"/>
              <a:t>] </a:t>
            </a:r>
            <a:r>
              <a:rPr lang="en-US" sz="1400" b="1" dirty="0" err="1"/>
              <a:t>ip</a:t>
            </a:r>
            <a:r>
              <a:rPr lang="en-US" sz="1400" b="1" dirty="0"/>
              <a:t> address-set </a:t>
            </a:r>
            <a:r>
              <a:rPr lang="en-US" sz="1400" b="1" dirty="0" err="1"/>
              <a:t>ip</a:t>
            </a:r>
            <a:r>
              <a:rPr lang="en-US" sz="1400" b="1" dirty="0"/>
              <a:t> deny type object</a:t>
            </a:r>
          </a:p>
          <a:p>
            <a:r>
              <a:rPr lang="en-US" sz="1400" b="1" dirty="0"/>
              <a:t>□ [</a:t>
            </a:r>
            <a:r>
              <a:rPr lang="en-US" sz="1400" b="1" dirty="0" err="1"/>
              <a:t>sysname</a:t>
            </a:r>
            <a:r>
              <a:rPr lang="en-US" sz="1400" b="1" dirty="0"/>
              <a:t>-object-address-set-</a:t>
            </a:r>
            <a:r>
              <a:rPr lang="en-US" sz="1400" b="1" dirty="0" err="1"/>
              <a:t>ip_deny</a:t>
            </a:r>
            <a:r>
              <a:rPr lang="en-US" sz="1400" b="1" dirty="0"/>
              <a:t>] address 0 192.168.5.2 0 </a:t>
            </a:r>
          </a:p>
          <a:p>
            <a:r>
              <a:rPr lang="en-US" sz="1400" b="1" dirty="0"/>
              <a:t>□ [</a:t>
            </a:r>
            <a:r>
              <a:rPr lang="en-US" sz="1400" b="1" dirty="0" err="1"/>
              <a:t>sysname</a:t>
            </a:r>
            <a:r>
              <a:rPr lang="en-US" sz="1400" b="1" dirty="0"/>
              <a:t>-object-address-set-</a:t>
            </a:r>
            <a:r>
              <a:rPr lang="en-US" sz="1400" b="1" dirty="0" err="1"/>
              <a:t>ip_deny</a:t>
            </a:r>
            <a:r>
              <a:rPr lang="en-US" sz="1400" b="1" dirty="0"/>
              <a:t>] address 1 192.168.5.3 0 </a:t>
            </a:r>
          </a:p>
          <a:p>
            <a:r>
              <a:rPr lang="en-US" sz="1400" b="1" dirty="0"/>
              <a:t>□ [</a:t>
            </a:r>
            <a:r>
              <a:rPr lang="en-US" sz="1400" b="1" dirty="0" err="1"/>
              <a:t>sysname</a:t>
            </a:r>
            <a:r>
              <a:rPr lang="en-US" sz="1400" b="1" dirty="0"/>
              <a:t>-object-address-set-</a:t>
            </a:r>
            <a:r>
              <a:rPr lang="en-US" sz="1400" b="1" dirty="0" err="1"/>
              <a:t>ip_deny</a:t>
            </a:r>
            <a:r>
              <a:rPr lang="en-US" sz="1400" b="1" dirty="0"/>
              <a:t>] address 2 192.168.5.6 0</a:t>
            </a:r>
          </a:p>
        </p:txBody>
      </p:sp>
    </p:spTree>
    <p:extLst>
      <p:ext uri="{BB962C8B-B14F-4D97-AF65-F5344CB8AC3E}">
        <p14:creationId xmlns:p14="http://schemas.microsoft.com/office/powerpoint/2010/main" val="13225039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8624" y="6010454"/>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745268" y="341882"/>
            <a:ext cx="59554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Configuration on the Web </a:t>
            </a:r>
            <a:r>
              <a:rPr lang="en-US" sz="2800" dirty="0" err="1">
                <a:solidFill>
                  <a:schemeClr val="bg1"/>
                </a:solidFill>
                <a:latin typeface="Tajawal Medium" panose="00000600000000000000" pitchFamily="2" charset="-78"/>
                <a:cs typeface="Tajawal Medium" panose="00000600000000000000" pitchFamily="2" charset="-78"/>
              </a:rPr>
              <a:t>Ul</a:t>
            </a:r>
            <a:r>
              <a:rPr lang="en-US" sz="2800" dirty="0">
                <a:solidFill>
                  <a:schemeClr val="bg1"/>
                </a:solidFill>
                <a:latin typeface="Tajawal Medium" panose="00000600000000000000" pitchFamily="2" charset="-78"/>
                <a:cs typeface="Tajawal Medium" panose="00000600000000000000" pitchFamily="2" charset="-78"/>
              </a:rPr>
              <a:t>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261603" y="1492435"/>
            <a:ext cx="11213122" cy="2270109"/>
          </a:xfrm>
          <a:prstGeom prst="rect">
            <a:avLst/>
          </a:prstGeom>
          <a:noFill/>
        </p:spPr>
        <p:txBody>
          <a:bodyPr wrap="square">
            <a:spAutoFit/>
          </a:bodyPr>
          <a:lstStyle/>
          <a:p>
            <a:pPr>
              <a:lnSpc>
                <a:spcPct val="150000"/>
              </a:lnSpc>
            </a:pPr>
            <a:r>
              <a:rPr lang="en-US" sz="1600" b="1" dirty="0"/>
              <a:t>• Configure an address group named </a:t>
            </a:r>
            <a:r>
              <a:rPr lang="en-US" sz="1600" b="1" dirty="0" err="1"/>
              <a:t>ip</a:t>
            </a:r>
            <a:r>
              <a:rPr lang="en-US" sz="1600" b="1" dirty="0"/>
              <a:t> deny.</a:t>
            </a:r>
          </a:p>
          <a:p>
            <a:pPr>
              <a:lnSpc>
                <a:spcPct val="150000"/>
              </a:lnSpc>
            </a:pPr>
            <a:r>
              <a:rPr lang="en-US" sz="1600" b="1" dirty="0"/>
              <a:t>• Configure address group </a:t>
            </a:r>
            <a:r>
              <a:rPr lang="en-US" sz="1600" b="1" dirty="0" err="1"/>
              <a:t>ip</a:t>
            </a:r>
            <a:r>
              <a:rPr lang="en-US" sz="1600" b="1" dirty="0"/>
              <a:t> deny and add the IP addresses that are not allowed to </a:t>
            </a:r>
          </a:p>
          <a:p>
            <a:pPr>
              <a:lnSpc>
                <a:spcPct val="150000"/>
              </a:lnSpc>
            </a:pPr>
            <a:r>
              <a:rPr lang="en-US" sz="1600" b="1" dirty="0"/>
              <a:t>access the Internet to this address group.</a:t>
            </a:r>
          </a:p>
          <a:p>
            <a:pPr>
              <a:lnSpc>
                <a:spcPct val="150000"/>
              </a:lnSpc>
            </a:pPr>
            <a:r>
              <a:rPr lang="en-US" sz="1600" b="1" dirty="0"/>
              <a:t>□  Choose Object &gt; Address &gt; Address. </a:t>
            </a:r>
          </a:p>
          <a:p>
            <a:pPr>
              <a:lnSpc>
                <a:spcPct val="150000"/>
              </a:lnSpc>
            </a:pPr>
            <a:r>
              <a:rPr lang="en-US" sz="1600" b="1" dirty="0"/>
              <a:t>□  Click Add and set address parameters.</a:t>
            </a:r>
          </a:p>
          <a:p>
            <a:pPr>
              <a:lnSpc>
                <a:spcPct val="150000"/>
              </a:lnSpc>
            </a:pPr>
            <a:r>
              <a:rPr lang="en-US" sz="1600" b="1" dirty="0"/>
              <a:t>□  Click OK. The added addresses are displayed.</a:t>
            </a:r>
          </a:p>
        </p:txBody>
      </p:sp>
      <p:graphicFrame>
        <p:nvGraphicFramePr>
          <p:cNvPr id="9" name="Object 8">
            <a:extLst>
              <a:ext uri="{FF2B5EF4-FFF2-40B4-BE49-F238E27FC236}">
                <a16:creationId xmlns:a16="http://schemas.microsoft.com/office/drawing/2014/main" id="{6D3F8064-2746-02E3-498F-AD0342E5C183}"/>
              </a:ext>
            </a:extLst>
          </p:cNvPr>
          <p:cNvGraphicFramePr>
            <a:graphicFrameLocks noChangeAspect="1"/>
          </p:cNvGraphicFramePr>
          <p:nvPr>
            <p:extLst>
              <p:ext uri="{D42A27DB-BD31-4B8C-83A1-F6EECF244321}">
                <p14:modId xmlns:p14="http://schemas.microsoft.com/office/powerpoint/2010/main" val="3758140700"/>
              </p:ext>
            </p:extLst>
          </p:nvPr>
        </p:nvGraphicFramePr>
        <p:xfrm>
          <a:off x="5068049" y="2340535"/>
          <a:ext cx="6862348" cy="4175583"/>
        </p:xfrm>
        <a:graphic>
          <a:graphicData uri="http://schemas.openxmlformats.org/presentationml/2006/ole">
            <mc:AlternateContent xmlns:mc="http://schemas.openxmlformats.org/markup-compatibility/2006">
              <mc:Choice xmlns:v="urn:schemas-microsoft-com:vml" Requires="v">
                <p:oleObj name="Bitmap Image" r:id="rId6" imgW="7902000" imgH="4808160" progId="PBrush">
                  <p:embed/>
                </p:oleObj>
              </mc:Choice>
              <mc:Fallback>
                <p:oleObj name="Bitmap Image" r:id="rId6" imgW="7902000" imgH="4808160" progId="PBrush">
                  <p:embed/>
                  <p:pic>
                    <p:nvPicPr>
                      <p:cNvPr id="0" name=""/>
                      <p:cNvPicPr/>
                      <p:nvPr/>
                    </p:nvPicPr>
                    <p:blipFill>
                      <a:blip r:embed="rId7"/>
                      <a:stretch>
                        <a:fillRect/>
                      </a:stretch>
                    </p:blipFill>
                    <p:spPr>
                      <a:xfrm>
                        <a:off x="5068049" y="2340535"/>
                        <a:ext cx="6862348" cy="4175583"/>
                      </a:xfrm>
                      <a:prstGeom prst="rect">
                        <a:avLst/>
                      </a:prstGeom>
                    </p:spPr>
                  </p:pic>
                </p:oleObj>
              </mc:Fallback>
            </mc:AlternateContent>
          </a:graphicData>
        </a:graphic>
      </p:graphicFrame>
    </p:spTree>
    <p:extLst>
      <p:ext uri="{BB962C8B-B14F-4D97-AF65-F5344CB8AC3E}">
        <p14:creationId xmlns:p14="http://schemas.microsoft.com/office/powerpoint/2010/main" val="12970049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724090" y="371165"/>
            <a:ext cx="6759158"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Key Configuration on the Web </a:t>
            </a:r>
            <a:r>
              <a:rPr lang="en-US" sz="3200" dirty="0" err="1">
                <a:solidFill>
                  <a:schemeClr val="bg1"/>
                </a:solidFill>
                <a:latin typeface="Tajawal Medium" panose="00000600000000000000" pitchFamily="2" charset="-78"/>
                <a:cs typeface="Tajawal Medium" panose="00000600000000000000" pitchFamily="2" charset="-78"/>
              </a:rPr>
              <a:t>Ul</a:t>
            </a:r>
            <a:r>
              <a:rPr lang="en-US" sz="3200" dirty="0">
                <a:solidFill>
                  <a:schemeClr val="bg1"/>
                </a:solidFill>
                <a:latin typeface="Tajawal Medium" panose="00000600000000000000" pitchFamily="2" charset="-78"/>
                <a:cs typeface="Tajawal Medium" panose="00000600000000000000" pitchFamily="2" charset="-78"/>
              </a:rPr>
              <a:t> (2)</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821843" y="1496694"/>
            <a:ext cx="11213122" cy="1351588"/>
          </a:xfrm>
          <a:prstGeom prst="rect">
            <a:avLst/>
          </a:prstGeom>
          <a:noFill/>
        </p:spPr>
        <p:txBody>
          <a:bodyPr wrap="square">
            <a:spAutoFit/>
          </a:bodyPr>
          <a:lstStyle/>
          <a:p>
            <a:pPr>
              <a:lnSpc>
                <a:spcPct val="150000"/>
              </a:lnSpc>
            </a:pPr>
            <a:r>
              <a:rPr lang="en-US" sz="1400" b="1" dirty="0"/>
              <a:t>• Configure a security policy to deny the access of the addresses in address group </a:t>
            </a:r>
            <a:r>
              <a:rPr lang="en-US" sz="1400" b="1" dirty="0" err="1"/>
              <a:t>ipdeny</a:t>
            </a:r>
            <a:r>
              <a:rPr lang="en-US" sz="1400" b="1" dirty="0"/>
              <a:t> to the Internet.</a:t>
            </a:r>
          </a:p>
          <a:p>
            <a:pPr>
              <a:lnSpc>
                <a:spcPct val="150000"/>
              </a:lnSpc>
            </a:pPr>
            <a:r>
              <a:rPr lang="en-US" sz="1400" b="1" dirty="0"/>
              <a:t>• Configure a security policy for denying the access from the IP addresses in address group </a:t>
            </a:r>
            <a:r>
              <a:rPr lang="en-US" sz="1400" b="1" dirty="0" err="1"/>
              <a:t>ip</a:t>
            </a:r>
            <a:r>
              <a:rPr lang="en-US" sz="1400" b="1" dirty="0"/>
              <a:t> deny to the Internet Set Source Address to </a:t>
            </a:r>
            <a:r>
              <a:rPr lang="en-US" sz="1400" b="1" dirty="0" err="1"/>
              <a:t>ip</a:t>
            </a:r>
            <a:r>
              <a:rPr lang="en-US" sz="1400" b="1" dirty="0"/>
              <a:t> deny and Action to Deny.</a:t>
            </a:r>
          </a:p>
          <a:p>
            <a:pPr>
              <a:lnSpc>
                <a:spcPct val="150000"/>
              </a:lnSpc>
            </a:pPr>
            <a:endParaRPr lang="en-US" sz="1400" b="1" dirty="0"/>
          </a:p>
        </p:txBody>
      </p:sp>
      <p:graphicFrame>
        <p:nvGraphicFramePr>
          <p:cNvPr id="9" name="Object 8">
            <a:extLst>
              <a:ext uri="{FF2B5EF4-FFF2-40B4-BE49-F238E27FC236}">
                <a16:creationId xmlns:a16="http://schemas.microsoft.com/office/drawing/2014/main" id="{5150AD46-99AF-F30A-929F-672EAD3BCEFB}"/>
              </a:ext>
            </a:extLst>
          </p:cNvPr>
          <p:cNvGraphicFramePr>
            <a:graphicFrameLocks noChangeAspect="1"/>
          </p:cNvGraphicFramePr>
          <p:nvPr>
            <p:extLst>
              <p:ext uri="{D42A27DB-BD31-4B8C-83A1-F6EECF244321}">
                <p14:modId xmlns:p14="http://schemas.microsoft.com/office/powerpoint/2010/main" val="2393502118"/>
              </p:ext>
            </p:extLst>
          </p:nvPr>
        </p:nvGraphicFramePr>
        <p:xfrm>
          <a:off x="3172694" y="2172488"/>
          <a:ext cx="6226175" cy="4397375"/>
        </p:xfrm>
        <a:graphic>
          <a:graphicData uri="http://schemas.openxmlformats.org/presentationml/2006/ole">
            <mc:AlternateContent xmlns:mc="http://schemas.openxmlformats.org/markup-compatibility/2006">
              <mc:Choice xmlns:v="urn:schemas-microsoft-com:vml" Requires="v">
                <p:oleObj name="Bitmap Image" r:id="rId6" imgW="6225480" imgH="4396680" progId="PBrush">
                  <p:embed/>
                </p:oleObj>
              </mc:Choice>
              <mc:Fallback>
                <p:oleObj name="Bitmap Image" r:id="rId6" imgW="6225480" imgH="4396680" progId="PBrush">
                  <p:embed/>
                  <p:pic>
                    <p:nvPicPr>
                      <p:cNvPr id="0" name=""/>
                      <p:cNvPicPr/>
                      <p:nvPr/>
                    </p:nvPicPr>
                    <p:blipFill>
                      <a:blip r:embed="rId7"/>
                      <a:stretch>
                        <a:fillRect/>
                      </a:stretch>
                    </p:blipFill>
                    <p:spPr>
                      <a:xfrm>
                        <a:off x="3172694" y="2172488"/>
                        <a:ext cx="6226175" cy="4397375"/>
                      </a:xfrm>
                      <a:prstGeom prst="rect">
                        <a:avLst/>
                      </a:prstGeom>
                    </p:spPr>
                  </p:pic>
                </p:oleObj>
              </mc:Fallback>
            </mc:AlternateContent>
          </a:graphicData>
        </a:graphic>
      </p:graphicFrame>
    </p:spTree>
    <p:extLst>
      <p:ext uri="{BB962C8B-B14F-4D97-AF65-F5344CB8AC3E}">
        <p14:creationId xmlns:p14="http://schemas.microsoft.com/office/powerpoint/2010/main" val="12801866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724090" y="371165"/>
            <a:ext cx="6759158"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Key Configuration on the Web </a:t>
            </a:r>
            <a:r>
              <a:rPr lang="en-US" sz="3200" dirty="0" err="1">
                <a:solidFill>
                  <a:schemeClr val="bg1"/>
                </a:solidFill>
                <a:latin typeface="Tajawal Medium" panose="00000600000000000000" pitchFamily="2" charset="-78"/>
                <a:cs typeface="Tajawal Medium" panose="00000600000000000000" pitchFamily="2" charset="-78"/>
              </a:rPr>
              <a:t>Ul</a:t>
            </a:r>
            <a:r>
              <a:rPr lang="en-US" sz="3200" dirty="0">
                <a:solidFill>
                  <a:schemeClr val="bg1"/>
                </a:solidFill>
                <a:latin typeface="Tajawal Medium" panose="00000600000000000000" pitchFamily="2" charset="-78"/>
                <a:cs typeface="Tajawal Medium" panose="00000600000000000000" pitchFamily="2" charset="-78"/>
              </a:rPr>
              <a:t> (3)</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821843" y="1496694"/>
            <a:ext cx="11213122" cy="1028423"/>
          </a:xfrm>
          <a:prstGeom prst="rect">
            <a:avLst/>
          </a:prstGeom>
          <a:noFill/>
        </p:spPr>
        <p:txBody>
          <a:bodyPr wrap="square">
            <a:spAutoFit/>
          </a:bodyPr>
          <a:lstStyle/>
          <a:p>
            <a:pPr>
              <a:lnSpc>
                <a:spcPct val="150000"/>
              </a:lnSpc>
            </a:pPr>
            <a:r>
              <a:rPr lang="en-US" sz="1400" b="1" dirty="0"/>
              <a:t>• Configure a security policy to allow access from the 192.168.5.0/24 network segment to the Internet.</a:t>
            </a:r>
          </a:p>
          <a:p>
            <a:pPr>
              <a:lnSpc>
                <a:spcPct val="150000"/>
              </a:lnSpc>
            </a:pPr>
            <a:r>
              <a:rPr lang="en-US" sz="1400" b="1" dirty="0"/>
              <a:t>• Configure a security policy to allow access from the 192.168.5.0/24 network segment to the Internet. Set Source Address to 192.168.5.0/24 and Action to Permit.</a:t>
            </a:r>
          </a:p>
        </p:txBody>
      </p:sp>
      <p:graphicFrame>
        <p:nvGraphicFramePr>
          <p:cNvPr id="10" name="Object 9">
            <a:extLst>
              <a:ext uri="{FF2B5EF4-FFF2-40B4-BE49-F238E27FC236}">
                <a16:creationId xmlns:a16="http://schemas.microsoft.com/office/drawing/2014/main" id="{0CB57102-5981-2C99-7EA2-EA1315F2CD24}"/>
              </a:ext>
            </a:extLst>
          </p:cNvPr>
          <p:cNvGraphicFramePr>
            <a:graphicFrameLocks noChangeAspect="1"/>
          </p:cNvGraphicFramePr>
          <p:nvPr>
            <p:extLst>
              <p:ext uri="{D42A27DB-BD31-4B8C-83A1-F6EECF244321}">
                <p14:modId xmlns:p14="http://schemas.microsoft.com/office/powerpoint/2010/main" val="333144444"/>
              </p:ext>
            </p:extLst>
          </p:nvPr>
        </p:nvGraphicFramePr>
        <p:xfrm>
          <a:off x="2990581" y="2241655"/>
          <a:ext cx="6226175" cy="4367213"/>
        </p:xfrm>
        <a:graphic>
          <a:graphicData uri="http://schemas.openxmlformats.org/presentationml/2006/ole">
            <mc:AlternateContent xmlns:mc="http://schemas.openxmlformats.org/markup-compatibility/2006">
              <mc:Choice xmlns:v="urn:schemas-microsoft-com:vml" Requires="v">
                <p:oleObj name="Bitmap Image" r:id="rId6" imgW="6225480" imgH="4366440" progId="PBrush">
                  <p:embed/>
                </p:oleObj>
              </mc:Choice>
              <mc:Fallback>
                <p:oleObj name="Bitmap Image" r:id="rId6" imgW="6225480" imgH="4366440" progId="PBrush">
                  <p:embed/>
                  <p:pic>
                    <p:nvPicPr>
                      <p:cNvPr id="0" name=""/>
                      <p:cNvPicPr/>
                      <p:nvPr/>
                    </p:nvPicPr>
                    <p:blipFill>
                      <a:blip r:embed="rId7"/>
                      <a:stretch>
                        <a:fillRect/>
                      </a:stretch>
                    </p:blipFill>
                    <p:spPr>
                      <a:xfrm>
                        <a:off x="2990581" y="2241655"/>
                        <a:ext cx="6226175" cy="4367213"/>
                      </a:xfrm>
                      <a:prstGeom prst="rect">
                        <a:avLst/>
                      </a:prstGeom>
                    </p:spPr>
                  </p:pic>
                </p:oleObj>
              </mc:Fallback>
            </mc:AlternateContent>
          </a:graphicData>
        </a:graphic>
      </p:graphicFrame>
    </p:spTree>
    <p:extLst>
      <p:ext uri="{BB962C8B-B14F-4D97-AF65-F5344CB8AC3E}">
        <p14:creationId xmlns:p14="http://schemas.microsoft.com/office/powerpoint/2010/main" val="25344642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132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41882"/>
            <a:ext cx="58208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Multi-channel Protocol Technology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86939" y="1591133"/>
            <a:ext cx="11829410" cy="3936912"/>
          </a:xfrm>
          <a:prstGeom prst="rect">
            <a:avLst/>
          </a:prstGeom>
          <a:noFill/>
        </p:spPr>
        <p:txBody>
          <a:bodyPr wrap="square">
            <a:spAutoFit/>
          </a:bodyPr>
          <a:lstStyle/>
          <a:p>
            <a:pPr>
              <a:lnSpc>
                <a:spcPct val="150000"/>
              </a:lnSpc>
            </a:pPr>
            <a:r>
              <a:rPr lang="en-US" sz="1400" b="1" dirty="0"/>
              <a:t>•  Single-channel protocol: uses only one port during communication. For example, WWW uses only port 80.</a:t>
            </a:r>
          </a:p>
          <a:p>
            <a:pPr>
              <a:lnSpc>
                <a:spcPct val="150000"/>
              </a:lnSpc>
            </a:pPr>
            <a:endParaRPr lang="en-US" sz="1400" b="1" dirty="0"/>
          </a:p>
          <a:p>
            <a:pPr>
              <a:lnSpc>
                <a:spcPct val="150000"/>
              </a:lnSpc>
            </a:pPr>
            <a:r>
              <a:rPr lang="en-US" sz="1400" b="1" dirty="0"/>
              <a:t>•   Multi-channel protocol: uses two or more ports for communication. For example, FTP passive mode uses port 21 and a random port.</a:t>
            </a:r>
          </a:p>
          <a:p>
            <a:pPr>
              <a:lnSpc>
                <a:spcPct val="150000"/>
              </a:lnSpc>
            </a:pPr>
            <a:endParaRPr lang="en-US" sz="1400" b="1" dirty="0"/>
          </a:p>
          <a:p>
            <a:pPr>
              <a:lnSpc>
                <a:spcPct val="150000"/>
              </a:lnSpc>
            </a:pPr>
            <a:r>
              <a:rPr lang="en-US" sz="1400" b="1" dirty="0"/>
              <a:t>How to only use packet filtering methods to precisely define the ports used by multi­ channel protocols?</a:t>
            </a:r>
          </a:p>
          <a:p>
            <a:pPr>
              <a:lnSpc>
                <a:spcPct val="150000"/>
              </a:lnSpc>
            </a:pPr>
            <a:endParaRPr lang="en-US" sz="1400" b="1" dirty="0"/>
          </a:p>
          <a:p>
            <a:pPr>
              <a:lnSpc>
                <a:spcPct val="150000"/>
              </a:lnSpc>
            </a:pPr>
            <a:r>
              <a:rPr lang="en-US" sz="1400" b="1" dirty="0"/>
              <a:t>For protocols that use random ports, pure packet filtering cannot define data flows.</a:t>
            </a:r>
          </a:p>
          <a:p>
            <a:pPr>
              <a:lnSpc>
                <a:spcPct val="150000"/>
              </a:lnSpc>
            </a:pPr>
            <a:endParaRPr lang="en-US" sz="1400" b="1" dirty="0"/>
          </a:p>
          <a:p>
            <a:pPr>
              <a:lnSpc>
                <a:spcPct val="150000"/>
              </a:lnSpc>
            </a:pPr>
            <a:r>
              <a:rPr lang="en-US" sz="1400" b="1" dirty="0"/>
              <a:t>• Most multimedia application protocols (such as H.323 and SIP), FTP, and NetMeeting use prescribed ports to initialize a control connection and then dynamically select a port for data transmission. Port selection is unpredictable. An application may use more than one port at a time. Packet filtering firewalls can use ACLs to match applications of single­ channel protocols to prevent network attacks. However, ACLs can block only applications using fixed ports. Multi-channel protocol applications that use random ports bring security risks.</a:t>
            </a:r>
          </a:p>
        </p:txBody>
      </p:sp>
    </p:spTree>
    <p:extLst>
      <p:ext uri="{BB962C8B-B14F-4D97-AF65-F5344CB8AC3E}">
        <p14:creationId xmlns:p14="http://schemas.microsoft.com/office/powerpoint/2010/main" val="5849709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6636" y="6262499"/>
            <a:ext cx="670198" cy="600998"/>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432720"/>
            <a:ext cx="235673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ASPF Overview</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8B1CAA9A-EC60-57AC-BD50-B59C6FF70559}"/>
              </a:ext>
            </a:extLst>
          </p:cNvPr>
          <p:cNvSpPr txBox="1"/>
          <p:nvPr/>
        </p:nvSpPr>
        <p:spPr>
          <a:xfrm>
            <a:off x="392297" y="1846924"/>
            <a:ext cx="11213122" cy="1531445"/>
          </a:xfrm>
          <a:prstGeom prst="rect">
            <a:avLst/>
          </a:prstGeom>
          <a:noFill/>
        </p:spPr>
        <p:txBody>
          <a:bodyPr wrap="square">
            <a:spAutoFit/>
          </a:bodyPr>
          <a:lstStyle/>
          <a:p>
            <a:pPr>
              <a:lnSpc>
                <a:spcPct val="150000"/>
              </a:lnSpc>
            </a:pPr>
            <a:r>
              <a:rPr lang="en-US" sz="1600" b="1" dirty="0"/>
              <a:t>• Application Specific Packet Filter (ASPF), as an advanced filtering technology, checks application-layer protocol information and monitors the status of the connected application-layer protocol. For all connections of a specified application protocol, ASPF maintains status information and dynamically determines whether to permit data packets to pass through the firewall or discard data packets.</a:t>
            </a:r>
          </a:p>
        </p:txBody>
      </p:sp>
      <p:graphicFrame>
        <p:nvGraphicFramePr>
          <p:cNvPr id="13" name="Object 12">
            <a:extLst>
              <a:ext uri="{FF2B5EF4-FFF2-40B4-BE49-F238E27FC236}">
                <a16:creationId xmlns:a16="http://schemas.microsoft.com/office/drawing/2014/main" id="{DC156695-7CE0-5FE5-98A2-781BDD6770D3}"/>
              </a:ext>
            </a:extLst>
          </p:cNvPr>
          <p:cNvGraphicFramePr>
            <a:graphicFrameLocks noChangeAspect="1"/>
          </p:cNvGraphicFramePr>
          <p:nvPr>
            <p:extLst>
              <p:ext uri="{D42A27DB-BD31-4B8C-83A1-F6EECF244321}">
                <p14:modId xmlns:p14="http://schemas.microsoft.com/office/powerpoint/2010/main" val="3224073814"/>
              </p:ext>
            </p:extLst>
          </p:nvPr>
        </p:nvGraphicFramePr>
        <p:xfrm>
          <a:off x="559528" y="3834387"/>
          <a:ext cx="10447338" cy="1927225"/>
        </p:xfrm>
        <a:graphic>
          <a:graphicData uri="http://schemas.openxmlformats.org/presentationml/2006/ole">
            <mc:AlternateContent xmlns:mc="http://schemas.openxmlformats.org/markup-compatibility/2006">
              <mc:Choice xmlns:v="urn:schemas-microsoft-com:vml" Requires="v">
                <p:oleObj name="Bitmap Image" r:id="rId6" imgW="10447200" imgH="1927800" progId="PBrush">
                  <p:embed/>
                </p:oleObj>
              </mc:Choice>
              <mc:Fallback>
                <p:oleObj name="Bitmap Image" r:id="rId6" imgW="10447200" imgH="1927800" progId="PBrush">
                  <p:embed/>
                  <p:pic>
                    <p:nvPicPr>
                      <p:cNvPr id="0" name=""/>
                      <p:cNvPicPr/>
                      <p:nvPr/>
                    </p:nvPicPr>
                    <p:blipFill>
                      <a:blip r:embed="rId7"/>
                      <a:stretch>
                        <a:fillRect/>
                      </a:stretch>
                    </p:blipFill>
                    <p:spPr>
                      <a:xfrm>
                        <a:off x="559528" y="3834387"/>
                        <a:ext cx="10447338" cy="1927225"/>
                      </a:xfrm>
                      <a:prstGeom prst="rect">
                        <a:avLst/>
                      </a:prstGeom>
                    </p:spPr>
                  </p:pic>
                </p:oleObj>
              </mc:Fallback>
            </mc:AlternateContent>
          </a:graphicData>
        </a:graphic>
      </p:graphicFrame>
    </p:spTree>
    <p:extLst>
      <p:ext uri="{BB962C8B-B14F-4D97-AF65-F5344CB8AC3E}">
        <p14:creationId xmlns:p14="http://schemas.microsoft.com/office/powerpoint/2010/main" val="16729305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6636" y="6262499"/>
            <a:ext cx="670198" cy="600998"/>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432720"/>
            <a:ext cx="4243469"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Firewall Interzone Forwarding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307250" y="1777974"/>
            <a:ext cx="11605829" cy="3970318"/>
          </a:xfrm>
          <a:prstGeom prst="rect">
            <a:avLst/>
          </a:prstGeom>
          <a:noFill/>
        </p:spPr>
        <p:txBody>
          <a:bodyPr wrap="square">
            <a:spAutoFit/>
          </a:bodyPr>
          <a:lstStyle/>
          <a:p>
            <a:r>
              <a:rPr lang="en-US" sz="1400" b="1" dirty="0"/>
              <a:t>• ASPF maintains information about connections in its own data structure and uses the information to create temporary rules. ASPF stores status information that cannot be stored in ACLs. A firewall checks each packet in a data flow to ensure that the packet status and packet comply with user-defined security rules. The status information of connections is used to intelligently permit or deny packets. When a session is closed, the ASPF session management module deletes this session from its session table and closes it in the session table of the firewall.</a:t>
            </a:r>
          </a:p>
          <a:p>
            <a:endParaRPr lang="en-US" sz="1400" b="1" dirty="0"/>
          </a:p>
          <a:p>
            <a:r>
              <a:rPr lang="en-US" sz="1400" b="1" dirty="0"/>
              <a:t>• For TCP connections, ASPF can dynamically detect TCP three-way handshake and the handshake for connection termination to ensure normal TCP access. The packets of incomplete TCP handshake connections are rejected.</a:t>
            </a:r>
          </a:p>
          <a:p>
            <a:endParaRPr lang="en-US" sz="1400" b="1" dirty="0"/>
          </a:p>
          <a:p>
            <a:r>
              <a:rPr lang="en-US" sz="1400" b="1" dirty="0"/>
              <a:t>• UDP is a connectionless protocol. Therefore, there is no UDP connection. ASPF is connection-based. It checks the source IP address, destination IP address, and port of a UDP packet and determines whether the packet is similar to other UDP packets received within a specific period. If the packet is similar, ASPF determines that these packets are over the same connection.</a:t>
            </a:r>
          </a:p>
          <a:p>
            <a:endParaRPr lang="en-US" sz="1400" b="1" dirty="0"/>
          </a:p>
          <a:p>
            <a:r>
              <a:rPr lang="en-US" sz="1400" b="1" dirty="0"/>
              <a:t>• ACL-based IP packet filtering technology is widely used for access control. This technology is simple but lacks flexibility and is unable to competently protect complex networks. For example, for the multi-channel protocols using FTP for communication, it is difficult to configure the rules of the firewall.</a:t>
            </a:r>
          </a:p>
          <a:p>
            <a:endParaRPr lang="en-US" sz="1400" b="1" dirty="0"/>
          </a:p>
          <a:p>
            <a:r>
              <a:rPr lang="en-US" sz="1400" b="1" dirty="0"/>
              <a:t>• ASPF enables the firewall to support the protocols of multiple data connections over one control channel. It also supports various security policies in very complex application scenarios. ASPF monitors the port used by each application connection, opens an appropriate path to permit the data in a session, and closes this path at the end of the session. In this way, the firewall can control the access of applications using dynamic ports.</a:t>
            </a:r>
          </a:p>
        </p:txBody>
      </p:sp>
    </p:spTree>
    <p:extLst>
      <p:ext uri="{BB962C8B-B14F-4D97-AF65-F5344CB8AC3E}">
        <p14:creationId xmlns:p14="http://schemas.microsoft.com/office/powerpoint/2010/main" val="5817781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41882"/>
            <a:ext cx="64988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ASPF Supports Multi-channel Protocols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303434"/>
            <a:ext cx="11942061" cy="2644250"/>
          </a:xfrm>
          <a:prstGeom prst="rect">
            <a:avLst/>
          </a:prstGeom>
          <a:noFill/>
        </p:spPr>
        <p:txBody>
          <a:bodyPr wrap="square">
            <a:spAutoFit/>
          </a:bodyPr>
          <a:lstStyle/>
          <a:p>
            <a:pPr>
              <a:lnSpc>
                <a:spcPct val="150000"/>
              </a:lnSpc>
            </a:pPr>
            <a:r>
              <a:rPr lang="en-US" sz="1400" b="1" dirty="0"/>
              <a:t>• ASPF is used to filter packets at the application layer.</a:t>
            </a:r>
          </a:p>
          <a:p>
            <a:pPr>
              <a:lnSpc>
                <a:spcPct val="150000"/>
              </a:lnSpc>
            </a:pPr>
            <a:r>
              <a:rPr lang="en-US" sz="1400" b="1" dirty="0"/>
              <a:t>• In a multi-channel protocol, for example, FTP, the control channel is separated from the data channel. The data channel is dynamically negotiated by control packets. To prevent the data channel from being disconnected by other rules, such as ACLs, a channel must be temporarily enabled. This is why the server map is applied.</a:t>
            </a:r>
          </a:p>
          <a:p>
            <a:pPr>
              <a:lnSpc>
                <a:spcPct val="150000"/>
              </a:lnSpc>
            </a:pPr>
            <a:r>
              <a:rPr lang="en-US" sz="1400" b="1" dirty="0"/>
              <a:t>• FTP establishes a TCP control channel with predefined ports and a dynamically negotiated TCP data channel. For a common packet filtering firewall, you cannot obtain the port number of the data channel when configuring security policies, and therefore cannot determine the ingress of the data channel. In this case, precise security policies cannot be configured. ASPF resolves this problem. It detects application-layer information and dynamically creates and deletes temporary rules based on packet content to allow or deny packets.</a:t>
            </a:r>
          </a:p>
        </p:txBody>
      </p:sp>
      <p:graphicFrame>
        <p:nvGraphicFramePr>
          <p:cNvPr id="10" name="Object 9">
            <a:extLst>
              <a:ext uri="{FF2B5EF4-FFF2-40B4-BE49-F238E27FC236}">
                <a16:creationId xmlns:a16="http://schemas.microsoft.com/office/drawing/2014/main" id="{26EEF193-77CF-47C6-22CE-6AAB3F783C1C}"/>
              </a:ext>
            </a:extLst>
          </p:cNvPr>
          <p:cNvGraphicFramePr>
            <a:graphicFrameLocks noChangeAspect="1"/>
          </p:cNvGraphicFramePr>
          <p:nvPr>
            <p:extLst>
              <p:ext uri="{D42A27DB-BD31-4B8C-83A1-F6EECF244321}">
                <p14:modId xmlns:p14="http://schemas.microsoft.com/office/powerpoint/2010/main" val="3318833160"/>
              </p:ext>
            </p:extLst>
          </p:nvPr>
        </p:nvGraphicFramePr>
        <p:xfrm>
          <a:off x="2684883" y="3934075"/>
          <a:ext cx="6027796" cy="2668194"/>
        </p:xfrm>
        <a:graphic>
          <a:graphicData uri="http://schemas.openxmlformats.org/presentationml/2006/ole">
            <mc:AlternateContent xmlns:mc="http://schemas.openxmlformats.org/markup-compatibility/2006">
              <mc:Choice xmlns:v="urn:schemas-microsoft-com:vml" Requires="v">
                <p:oleObj name="Bitmap Image" r:id="rId6" imgW="10310040" imgH="4564440" progId="PBrush">
                  <p:embed/>
                </p:oleObj>
              </mc:Choice>
              <mc:Fallback>
                <p:oleObj name="Bitmap Image" r:id="rId6" imgW="10310040" imgH="4564440" progId="PBrush">
                  <p:embed/>
                  <p:pic>
                    <p:nvPicPr>
                      <p:cNvPr id="0" name=""/>
                      <p:cNvPicPr/>
                      <p:nvPr/>
                    </p:nvPicPr>
                    <p:blipFill>
                      <a:blip r:embed="rId7"/>
                      <a:stretch>
                        <a:fillRect/>
                      </a:stretch>
                    </p:blipFill>
                    <p:spPr>
                      <a:xfrm>
                        <a:off x="2684883" y="3934075"/>
                        <a:ext cx="6027796" cy="2668194"/>
                      </a:xfrm>
                      <a:prstGeom prst="rect">
                        <a:avLst/>
                      </a:prstGeom>
                    </p:spPr>
                  </p:pic>
                </p:oleObj>
              </mc:Fallback>
            </mc:AlternateContent>
          </a:graphicData>
        </a:graphic>
      </p:graphicFrame>
    </p:spTree>
    <p:extLst>
      <p:ext uri="{BB962C8B-B14F-4D97-AF65-F5344CB8AC3E}">
        <p14:creationId xmlns:p14="http://schemas.microsoft.com/office/powerpoint/2010/main" val="37370032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559319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ASPF Supports Multi-channel Protocols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59159" y="1510808"/>
            <a:ext cx="11213122" cy="4247317"/>
          </a:xfrm>
          <a:prstGeom prst="rect">
            <a:avLst/>
          </a:prstGeom>
          <a:noFill/>
        </p:spPr>
        <p:txBody>
          <a:bodyPr wrap="square">
            <a:spAutoFit/>
          </a:bodyPr>
          <a:lstStyle/>
          <a:p>
            <a:r>
              <a:rPr lang="en-US" b="1" dirty="0"/>
              <a:t>• According to the figure, the server map entry is generated during the dynamic detection of the FTP control channel. When a packet passes the firewall, ASPF compares the packet with the specified access rules. If the rules permit, the packet is checked; otherwise, the packet is discarded. If the packet is used to establish a new control or data connection, ASPF dynamically creates a server map entry. Return packets can pass through the firewall only when they have a matching server map entry. When processing return packets, the firewall updates the status table. When a connection is closed or times out, the corresponding status table is deleted to block unauthorized packets. Therefore the ASPF technology can accurately protect the network even in complicated application scenarios.</a:t>
            </a:r>
          </a:p>
          <a:p>
            <a:endParaRPr lang="en-US" b="1" dirty="0"/>
          </a:p>
          <a:p>
            <a:r>
              <a:rPr lang="en-US" b="1" dirty="0"/>
              <a:t>• The server map is a mapping relationship. If a data connection matches a dynamic server map entry, the firewall does not need to search for a packet filtering policy. This mechanism ensures normal forwarding of some special applications. In another case, if a data connection matches the server map table, the IP address and port number in the packet are translated.</a:t>
            </a:r>
          </a:p>
          <a:p>
            <a:endParaRPr lang="en-US" b="1" dirty="0"/>
          </a:p>
          <a:p>
            <a:r>
              <a:rPr lang="en-US" b="1" dirty="0"/>
              <a:t>• The  server  map  is  used  only  for  checking  the  first  packet.  After  a  connection  is established, packets are forwarded based on the session table.</a:t>
            </a:r>
          </a:p>
        </p:txBody>
      </p:sp>
    </p:spTree>
    <p:extLst>
      <p:ext uri="{BB962C8B-B14F-4D97-AF65-F5344CB8AC3E}">
        <p14:creationId xmlns:p14="http://schemas.microsoft.com/office/powerpoint/2010/main" val="32413702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372730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Generation of Server Map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A90FCA87-CC5D-B5D1-4A89-72F50D67DE14}"/>
              </a:ext>
            </a:extLst>
          </p:cNvPr>
          <p:cNvGraphicFramePr>
            <a:graphicFrameLocks noChangeAspect="1"/>
          </p:cNvGraphicFramePr>
          <p:nvPr>
            <p:extLst>
              <p:ext uri="{D42A27DB-BD31-4B8C-83A1-F6EECF244321}">
                <p14:modId xmlns:p14="http://schemas.microsoft.com/office/powerpoint/2010/main" val="60365101"/>
              </p:ext>
            </p:extLst>
          </p:nvPr>
        </p:nvGraphicFramePr>
        <p:xfrm>
          <a:off x="2163433" y="1160474"/>
          <a:ext cx="9486900" cy="5295900"/>
        </p:xfrm>
        <a:graphic>
          <a:graphicData uri="http://schemas.openxmlformats.org/presentationml/2006/ole">
            <mc:AlternateContent xmlns:mc="http://schemas.openxmlformats.org/markup-compatibility/2006">
              <mc:Choice xmlns:v="urn:schemas-microsoft-com:vml" Requires="v">
                <p:oleObj name="Bitmap Image" r:id="rId6" imgW="9487080" imgH="5295960" progId="PBrush">
                  <p:embed/>
                </p:oleObj>
              </mc:Choice>
              <mc:Fallback>
                <p:oleObj name="Bitmap Image" r:id="rId6" imgW="9487080" imgH="5295960" progId="PBrush">
                  <p:embed/>
                  <p:pic>
                    <p:nvPicPr>
                      <p:cNvPr id="0" name=""/>
                      <p:cNvPicPr/>
                      <p:nvPr/>
                    </p:nvPicPr>
                    <p:blipFill>
                      <a:blip r:embed="rId7"/>
                      <a:stretch>
                        <a:fillRect/>
                      </a:stretch>
                    </p:blipFill>
                    <p:spPr>
                      <a:xfrm>
                        <a:off x="2163433" y="1160474"/>
                        <a:ext cx="9486900" cy="5295900"/>
                      </a:xfrm>
                      <a:prstGeom prst="rect">
                        <a:avLst/>
                      </a:prstGeom>
                    </p:spPr>
                  </p:pic>
                </p:oleObj>
              </mc:Fallback>
            </mc:AlternateContent>
          </a:graphicData>
        </a:graphic>
      </p:graphicFrame>
    </p:spTree>
    <p:extLst>
      <p:ext uri="{BB962C8B-B14F-4D97-AF65-F5344CB8AC3E}">
        <p14:creationId xmlns:p14="http://schemas.microsoft.com/office/powerpoint/2010/main" val="3359526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372730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Generation of Server Map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0F072CB0-5273-9CD7-138B-76930B5AAC85}"/>
              </a:ext>
            </a:extLst>
          </p:cNvPr>
          <p:cNvSpPr txBox="1"/>
          <p:nvPr/>
        </p:nvSpPr>
        <p:spPr>
          <a:xfrm>
            <a:off x="130614" y="1518177"/>
            <a:ext cx="11942061" cy="4486100"/>
          </a:xfrm>
          <a:prstGeom prst="rect">
            <a:avLst/>
          </a:prstGeom>
          <a:noFill/>
        </p:spPr>
        <p:txBody>
          <a:bodyPr wrap="square">
            <a:spAutoFit/>
          </a:bodyPr>
          <a:lstStyle/>
          <a:p>
            <a:pPr>
              <a:lnSpc>
                <a:spcPct val="150000"/>
              </a:lnSpc>
            </a:pPr>
            <a:r>
              <a:rPr lang="en-US" sz="1600" b="1" dirty="0"/>
              <a:t>• Currently, the firewall generates server map entries in the following situations: server map entries generated when the firewall forwards the traffic of multi-channel protocols, such as FTP and RTSP, after ASPF is configured; triplet server map entries generated when the firewall forwards the traffic of the Simple Traversal of UDP Through NAT (STUN) protocols, such as MSN and TFTP, after ASPF is configured; static server map entries generated when NAT server mapping is configured; dynamic server map entries generated when NAT No-PAT is configured; dynamic server map entries generated when NAT full-cone is configured; dynamic server map entries generated when PCP is configured; static server map entries generated when server load balancing (SLB) is configured; dynamic server map entries generated when NAT Server is configured in DS- Lite scenarios; static server map entries generated when static NAT64 is configured.</a:t>
            </a:r>
          </a:p>
          <a:p>
            <a:pPr>
              <a:lnSpc>
                <a:spcPct val="150000"/>
              </a:lnSpc>
            </a:pPr>
            <a:endParaRPr lang="en-US" sz="1600" b="1" dirty="0"/>
          </a:p>
          <a:p>
            <a:pPr>
              <a:lnSpc>
                <a:spcPct val="150000"/>
              </a:lnSpc>
            </a:pPr>
            <a:r>
              <a:rPr lang="en-US" sz="1600" b="1" dirty="0"/>
              <a:t>• The data connection of a multi-channel protocol is negotiated on the control connection. Therefore, source and destination ports of the data connection are dynamically negotiated. After ASPF is configured, the firewall identifies the negotiation of the control channel, and dynamically creates a server map entry according to the address information in the key packet payload being queried during the connection initiation of the data channel. The server map entry contains information about the negotiated data channel.</a:t>
            </a:r>
          </a:p>
        </p:txBody>
      </p:sp>
    </p:spTree>
    <p:extLst>
      <p:ext uri="{BB962C8B-B14F-4D97-AF65-F5344CB8AC3E}">
        <p14:creationId xmlns:p14="http://schemas.microsoft.com/office/powerpoint/2010/main" val="15229596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417" y="6240619"/>
            <a:ext cx="765426" cy="686393"/>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372730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Generation of Server Map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59159" y="1334211"/>
            <a:ext cx="11213122" cy="4906408"/>
          </a:xfrm>
          <a:prstGeom prst="rect">
            <a:avLst/>
          </a:prstGeom>
          <a:noFill/>
        </p:spPr>
        <p:txBody>
          <a:bodyPr wrap="square">
            <a:spAutoFit/>
          </a:bodyPr>
          <a:lstStyle/>
          <a:p>
            <a:pPr>
              <a:lnSpc>
                <a:spcPct val="150000"/>
              </a:lnSpc>
            </a:pPr>
            <a:r>
              <a:rPr lang="en-US" sz="1400" b="1" dirty="0"/>
              <a:t>• After an MSN user logs in, the IP address and port of the user are determined, but those of the other party that may initiate a connection to the user are unknown. If you configure ASPF, the firewall records the IP address and port of the user and generates a dynamic server map entry when the MSN user is connected to the server. The server map entry contains only triplet information: IP address, port number, and protocol number of one communications party. In this way, other users can directly adopt the IP address and port to communicate with this user.</a:t>
            </a:r>
          </a:p>
          <a:p>
            <a:pPr>
              <a:lnSpc>
                <a:spcPct val="150000"/>
              </a:lnSpc>
            </a:pPr>
            <a:r>
              <a:rPr lang="en-US" sz="1400" b="1" dirty="0"/>
              <a:t>• After NAT Server is configured, Internet users can initiate access requests to the intranet server. The IP addresses and ports of the users are unknown, but the IP address of the intranet server and the port are known. Therefore, after NAT Server is successfully configured, the firewall automatically generates the server map entry to save the mapping relationship between the public and private IP addresses. The firewall translates the IP address of the packet and forwards the packet according to the mapping relationship. A pair of forward and reverse static server map entries are generated for each valid NAT Server configuration. For SLB, as multiple intranet servers use the same public IP address, the firewall creates server map entries similar to those of NAT Server. If the number of intranet servers is N, the firewall creates one server map entry for forward traffic and N server map entries for reverse traffic.</a:t>
            </a:r>
          </a:p>
          <a:p>
            <a:pPr>
              <a:lnSpc>
                <a:spcPct val="150000"/>
              </a:lnSpc>
            </a:pPr>
            <a:r>
              <a:rPr lang="en-US" sz="1400" b="1" dirty="0"/>
              <a:t>• If you configure NAT and specify the No-PAT parameter, the firewall translates only the IP addresses but not the port numbers. All port numbers used by private IP addresses are mapped to the port number used by the public address. Internet users can initiate connections to any port used by an intranet user. After NAT No-PAT is configured, the firewall creates server map entries for the data flows to maintain the mapping between the private and public IP addresses. Then the firewall translates IP addresses and forwards packets according to the mappings.</a:t>
            </a:r>
          </a:p>
        </p:txBody>
      </p:sp>
    </p:spTree>
    <p:extLst>
      <p:ext uri="{BB962C8B-B14F-4D97-AF65-F5344CB8AC3E}">
        <p14:creationId xmlns:p14="http://schemas.microsoft.com/office/powerpoint/2010/main" val="4108678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F9C7868B-792E-4B22-B38A-DE13B03EFD3F}"/>
              </a:ext>
            </a:extLst>
          </p:cNvPr>
          <p:cNvGraphicFramePr>
            <a:graphicFrameLocks noChangeAspect="1"/>
          </p:cNvGraphicFramePr>
          <p:nvPr>
            <p:extLst>
              <p:ext uri="{D42A27DB-BD31-4B8C-83A1-F6EECF244321}">
                <p14:modId xmlns:p14="http://schemas.microsoft.com/office/powerpoint/2010/main" val="2501776040"/>
              </p:ext>
            </p:extLst>
          </p:nvPr>
        </p:nvGraphicFramePr>
        <p:xfrm>
          <a:off x="864557" y="1687145"/>
          <a:ext cx="10934700" cy="4656137"/>
        </p:xfrm>
        <a:graphic>
          <a:graphicData uri="http://schemas.openxmlformats.org/presentationml/2006/ole">
            <mc:AlternateContent xmlns:mc="http://schemas.openxmlformats.org/markup-compatibility/2006">
              <mc:Choice xmlns:v="urn:schemas-microsoft-com:vml" Requires="v">
                <p:oleObj name="Bitmap Image" r:id="rId2" imgW="10934640" imgH="4655880" progId="PBrush">
                  <p:embed/>
                </p:oleObj>
              </mc:Choice>
              <mc:Fallback>
                <p:oleObj name="Bitmap Image" r:id="rId2" imgW="10934640" imgH="4655880" progId="PBrush">
                  <p:embed/>
                  <p:pic>
                    <p:nvPicPr>
                      <p:cNvPr id="0" name=""/>
                      <p:cNvPicPr/>
                      <p:nvPr/>
                    </p:nvPicPr>
                    <p:blipFill>
                      <a:blip r:embed="rId3"/>
                      <a:stretch>
                        <a:fillRect/>
                      </a:stretch>
                    </p:blipFill>
                    <p:spPr>
                      <a:xfrm>
                        <a:off x="864557" y="1687145"/>
                        <a:ext cx="10934700" cy="465613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78482" y="660886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684883" y="248054"/>
            <a:ext cx="6139822"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Support for Multi-channel Protocols by Port </a:t>
            </a:r>
          </a:p>
          <a:p>
            <a:r>
              <a:rPr lang="en-US" sz="2400" dirty="0">
                <a:solidFill>
                  <a:schemeClr val="bg1"/>
                </a:solidFill>
                <a:latin typeface="Tajawal Medium" panose="00000600000000000000" pitchFamily="2" charset="-78"/>
                <a:cs typeface="Tajawal Medium" panose="00000600000000000000" pitchFamily="2" charset="-78"/>
              </a:rPr>
              <a:t>Identification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64232" y="1403847"/>
            <a:ext cx="11213122" cy="464871"/>
          </a:xfrm>
          <a:prstGeom prst="rect">
            <a:avLst/>
          </a:prstGeom>
          <a:noFill/>
        </p:spPr>
        <p:txBody>
          <a:bodyPr wrap="square">
            <a:spAutoFit/>
          </a:bodyPr>
          <a:lstStyle/>
          <a:p>
            <a:pPr>
              <a:lnSpc>
                <a:spcPct val="150000"/>
              </a:lnSpc>
            </a:pPr>
            <a:r>
              <a:rPr lang="fr-FR" b="1" dirty="0"/>
              <a:t>• Port identification </a:t>
            </a:r>
            <a:r>
              <a:rPr lang="fr-FR" b="1" dirty="0" err="1"/>
              <a:t>maps</a:t>
            </a:r>
            <a:r>
              <a:rPr lang="fr-FR" b="1" dirty="0"/>
              <a:t> non-standard </a:t>
            </a:r>
            <a:r>
              <a:rPr lang="fr-FR" b="1" dirty="0" err="1"/>
              <a:t>protocol</a:t>
            </a:r>
            <a:r>
              <a:rPr lang="fr-FR" b="1" dirty="0"/>
              <a:t> ports to identifiable application </a:t>
            </a:r>
            <a:r>
              <a:rPr lang="fr-FR" b="1" dirty="0" err="1"/>
              <a:t>protocol</a:t>
            </a:r>
            <a:r>
              <a:rPr lang="fr-FR" b="1" dirty="0"/>
              <a:t> ports.</a:t>
            </a:r>
            <a:endParaRPr lang="en-US" b="1" dirty="0"/>
          </a:p>
        </p:txBody>
      </p:sp>
    </p:spTree>
    <p:extLst>
      <p:ext uri="{BB962C8B-B14F-4D97-AF65-F5344CB8AC3E}">
        <p14:creationId xmlns:p14="http://schemas.microsoft.com/office/powerpoint/2010/main" val="33875521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248054"/>
            <a:ext cx="6139822"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Support for Multi-channel Protocols by Port </a:t>
            </a:r>
          </a:p>
          <a:p>
            <a:r>
              <a:rPr lang="en-US" sz="2400" dirty="0">
                <a:solidFill>
                  <a:schemeClr val="bg1"/>
                </a:solidFill>
                <a:latin typeface="Tajawal Medium" panose="00000600000000000000" pitchFamily="2" charset="-78"/>
                <a:cs typeface="Tajawal Medium" panose="00000600000000000000" pitchFamily="2" charset="-78"/>
              </a:rPr>
              <a:t>Identification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59159" y="1568648"/>
            <a:ext cx="11213122" cy="4486100"/>
          </a:xfrm>
          <a:prstGeom prst="rect">
            <a:avLst/>
          </a:prstGeom>
          <a:noFill/>
        </p:spPr>
        <p:txBody>
          <a:bodyPr wrap="square">
            <a:spAutoFit/>
          </a:bodyPr>
          <a:lstStyle/>
          <a:p>
            <a:pPr>
              <a:lnSpc>
                <a:spcPct val="150000"/>
              </a:lnSpc>
            </a:pPr>
            <a:r>
              <a:rPr lang="en-US" sz="1600" b="1" dirty="0"/>
              <a:t>• Port identification, also called port mapping, is used by the firewall to identify application-layer protocol packets that use non-standard ports. Port mapping supports the following application-layer protocols: FTP, HTTP, RTSP, PPTP, MGCP, MMS, SMTP, H323, SIP, and SQLNET.</a:t>
            </a:r>
          </a:p>
          <a:p>
            <a:pPr>
              <a:lnSpc>
                <a:spcPct val="150000"/>
              </a:lnSpc>
            </a:pPr>
            <a:endParaRPr lang="en-US" sz="1600" b="1" dirty="0"/>
          </a:p>
          <a:p>
            <a:pPr>
              <a:lnSpc>
                <a:spcPct val="150000"/>
              </a:lnSpc>
            </a:pPr>
            <a:r>
              <a:rPr lang="en-US" sz="1600" b="1" dirty="0"/>
              <a:t>• Port mapping is implemented based on ACLs. Only the packets matching an ACL rule are mapped. Port mapping uses basic ACLs (ACLs 2000 to 2999). In ACL-based packet filtering, the firewall matches the destination IP addresses of packets with the source IP addresses in basic ACLs.</a:t>
            </a:r>
          </a:p>
          <a:p>
            <a:pPr>
              <a:lnSpc>
                <a:spcPct val="150000"/>
              </a:lnSpc>
            </a:pPr>
            <a:endParaRPr lang="en-US" sz="1600" b="1" dirty="0"/>
          </a:p>
          <a:p>
            <a:pPr>
              <a:lnSpc>
                <a:spcPct val="150000"/>
              </a:lnSpc>
            </a:pPr>
            <a:r>
              <a:rPr lang="en-US" sz="1600" b="1" dirty="0"/>
              <a:t>• An ACL is a collection of sequential rules used by a device to filter network traffic. Each rule contains a filter element that is based on criteria such as the source IP address, destination IP address, and port number of a packet. An ACL classifies packets based on rules. After the rules are applied to a router, the router determines whether a packet is permitted or denied in accordance with these rules.</a:t>
            </a:r>
          </a:p>
        </p:txBody>
      </p:sp>
    </p:spTree>
    <p:extLst>
      <p:ext uri="{BB962C8B-B14F-4D97-AF65-F5344CB8AC3E}">
        <p14:creationId xmlns:p14="http://schemas.microsoft.com/office/powerpoint/2010/main" val="5317640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248054"/>
            <a:ext cx="6139822"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Support for Multi-channel Protocols by Port </a:t>
            </a:r>
          </a:p>
          <a:p>
            <a:r>
              <a:rPr lang="en-US" sz="2400" dirty="0">
                <a:solidFill>
                  <a:schemeClr val="bg1"/>
                </a:solidFill>
                <a:latin typeface="Tajawal Medium" panose="00000600000000000000" pitchFamily="2" charset="-78"/>
                <a:cs typeface="Tajawal Medium" panose="00000600000000000000" pitchFamily="2" charset="-78"/>
              </a:rPr>
              <a:t>Identification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59159" y="1737116"/>
            <a:ext cx="11213122" cy="3747436"/>
          </a:xfrm>
          <a:prstGeom prst="rect">
            <a:avLst/>
          </a:prstGeom>
          <a:noFill/>
        </p:spPr>
        <p:txBody>
          <a:bodyPr wrap="square">
            <a:spAutoFit/>
          </a:bodyPr>
          <a:lstStyle/>
          <a:p>
            <a:pPr>
              <a:lnSpc>
                <a:spcPct val="150000"/>
              </a:lnSpc>
            </a:pPr>
            <a:r>
              <a:rPr lang="en-US" sz="1600" b="1" dirty="0"/>
              <a:t>•   ACLs are classified into the following types:</a:t>
            </a:r>
          </a:p>
          <a:p>
            <a:pPr>
              <a:lnSpc>
                <a:spcPct val="150000"/>
              </a:lnSpc>
            </a:pPr>
            <a:endParaRPr lang="en-US" sz="1600" b="1" dirty="0"/>
          </a:p>
          <a:p>
            <a:pPr>
              <a:lnSpc>
                <a:spcPct val="150000"/>
              </a:lnSpc>
            </a:pPr>
            <a:r>
              <a:rPr lang="en-US" sz="1600" b="1" dirty="0"/>
              <a:t>□   Basic ACLs (2000 to 2999): A basic ACL matches traffic only by source IP address and schedule. It applies to simple matching scenarios.</a:t>
            </a:r>
          </a:p>
          <a:p>
            <a:pPr>
              <a:lnSpc>
                <a:spcPct val="150000"/>
              </a:lnSpc>
            </a:pPr>
            <a:endParaRPr lang="en-US" sz="1600" b="1" dirty="0"/>
          </a:p>
          <a:p>
            <a:pPr>
              <a:lnSpc>
                <a:spcPct val="150000"/>
              </a:lnSpc>
            </a:pPr>
            <a:r>
              <a:rPr lang="en-US" sz="1600" b="1" dirty="0"/>
              <a:t>□ Advanced ACLs (3000 to 3999): Traffic is matched by source IP address, destination IP address, </a:t>
            </a:r>
            <a:r>
              <a:rPr lang="en-US" sz="1600" b="1" dirty="0" err="1"/>
              <a:t>ToS</a:t>
            </a:r>
            <a:r>
              <a:rPr lang="en-US" sz="1600" b="1" dirty="0"/>
              <a:t>, schedule, protocol type, priority, ICMP packet type, and ICMP packet code. In most functions, advanced ACLs can be used for accurate traffic matching.</a:t>
            </a:r>
          </a:p>
          <a:p>
            <a:pPr>
              <a:lnSpc>
                <a:spcPct val="150000"/>
              </a:lnSpc>
            </a:pPr>
            <a:endParaRPr lang="en-US" sz="1600" b="1" dirty="0"/>
          </a:p>
          <a:p>
            <a:pPr>
              <a:lnSpc>
                <a:spcPct val="150000"/>
              </a:lnSpc>
            </a:pPr>
            <a:r>
              <a:rPr lang="en-US" sz="1600" b="1" dirty="0"/>
              <a:t>□    MAC  address-based  ACLs  (4000  to  4999):  Traffic  is  matched  by  source  MAC address, destination MAC address, </a:t>
            </a:r>
            <a:r>
              <a:rPr lang="en-US" sz="1600" b="1" dirty="0" err="1"/>
              <a:t>CoS</a:t>
            </a:r>
            <a:r>
              <a:rPr lang="en-US" sz="1600" b="1" dirty="0"/>
              <a:t>, and protocol code.</a:t>
            </a:r>
          </a:p>
        </p:txBody>
      </p:sp>
    </p:spTree>
    <p:extLst>
      <p:ext uri="{BB962C8B-B14F-4D97-AF65-F5344CB8AC3E}">
        <p14:creationId xmlns:p14="http://schemas.microsoft.com/office/powerpoint/2010/main" val="2757140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248054"/>
            <a:ext cx="6139822"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Support for Multi-channel Protocols by Port </a:t>
            </a:r>
          </a:p>
          <a:p>
            <a:r>
              <a:rPr lang="en-US" sz="2400" dirty="0">
                <a:solidFill>
                  <a:schemeClr val="bg1"/>
                </a:solidFill>
                <a:latin typeface="Tajawal Medium" panose="00000600000000000000" pitchFamily="2" charset="-78"/>
                <a:cs typeface="Tajawal Medium" panose="00000600000000000000" pitchFamily="2" charset="-78"/>
              </a:rPr>
              <a:t>Identification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295257" y="1695694"/>
            <a:ext cx="11213122" cy="3788858"/>
          </a:xfrm>
          <a:prstGeom prst="rect">
            <a:avLst/>
          </a:prstGeom>
          <a:noFill/>
        </p:spPr>
        <p:txBody>
          <a:bodyPr wrap="square">
            <a:spAutoFit/>
          </a:bodyPr>
          <a:lstStyle/>
          <a:p>
            <a:pPr>
              <a:lnSpc>
                <a:spcPct val="150000"/>
              </a:lnSpc>
            </a:pPr>
            <a:r>
              <a:rPr lang="en-US" b="1" dirty="0"/>
              <a:t>• Hardware packet filtering ACLs (9000 to 9499): After a hardware packet filtering ACL is delivered to an interface card, the interface card filters packets using hardware, which is faster than common software-based packet filtering and consumes less system resources. Hardware packet filtering ACLs can match traffic based on the source IP address, destination IP address, source MAC address, destination MAC address, </a:t>
            </a:r>
            <a:r>
              <a:rPr lang="en-US" b="1" dirty="0" err="1"/>
              <a:t>CoS</a:t>
            </a:r>
            <a:r>
              <a:rPr lang="en-US" b="1" dirty="0"/>
              <a:t>, and protocol type.</a:t>
            </a:r>
          </a:p>
          <a:p>
            <a:pPr>
              <a:lnSpc>
                <a:spcPct val="150000"/>
              </a:lnSpc>
            </a:pPr>
            <a:endParaRPr lang="en-US" b="1" dirty="0"/>
          </a:p>
          <a:p>
            <a:pPr>
              <a:lnSpc>
                <a:spcPct val="150000"/>
              </a:lnSpc>
            </a:pPr>
            <a:r>
              <a:rPr lang="en-US" b="1" dirty="0"/>
              <a:t>•    Port  mapping  applies  only  to  the  data  within  an  interzone;  therefore,  when  configuring port mapping, you must configure security zones and the interzone.</a:t>
            </a:r>
          </a:p>
          <a:p>
            <a:pPr>
              <a:lnSpc>
                <a:spcPct val="150000"/>
              </a:lnSpc>
            </a:pPr>
            <a:endParaRPr lang="en-US" b="1" dirty="0"/>
          </a:p>
          <a:p>
            <a:pPr>
              <a:lnSpc>
                <a:spcPct val="150000"/>
              </a:lnSpc>
            </a:pPr>
            <a:r>
              <a:rPr lang="en-US" b="1" dirty="0"/>
              <a:t>•   Thinking: What is the application system object matching ACLs?</a:t>
            </a:r>
          </a:p>
        </p:txBody>
      </p:sp>
    </p:spTree>
    <p:extLst>
      <p:ext uri="{BB962C8B-B14F-4D97-AF65-F5344CB8AC3E}">
        <p14:creationId xmlns:p14="http://schemas.microsoft.com/office/powerpoint/2010/main" val="40228878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2409634"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Fragment cache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9C0D3E22-6F60-914A-0962-AE32B49EE7E9}"/>
              </a:ext>
            </a:extLst>
          </p:cNvPr>
          <p:cNvGraphicFramePr>
            <a:graphicFrameLocks noChangeAspect="1"/>
          </p:cNvGraphicFramePr>
          <p:nvPr>
            <p:extLst>
              <p:ext uri="{D42A27DB-BD31-4B8C-83A1-F6EECF244321}">
                <p14:modId xmlns:p14="http://schemas.microsoft.com/office/powerpoint/2010/main" val="2018664025"/>
              </p:ext>
            </p:extLst>
          </p:nvPr>
        </p:nvGraphicFramePr>
        <p:xfrm>
          <a:off x="821843" y="1610973"/>
          <a:ext cx="10692495" cy="4887928"/>
        </p:xfrm>
        <a:graphic>
          <a:graphicData uri="http://schemas.openxmlformats.org/presentationml/2006/ole">
            <mc:AlternateContent xmlns:mc="http://schemas.openxmlformats.org/markup-compatibility/2006">
              <mc:Choice xmlns:v="urn:schemas-microsoft-com:vml" Requires="v">
                <p:oleObj name="Bitmap Image" r:id="rId6" imgW="7018200" imgH="3207960" progId="PBrush">
                  <p:embed/>
                </p:oleObj>
              </mc:Choice>
              <mc:Fallback>
                <p:oleObj name="Bitmap Image" r:id="rId6" imgW="7018200" imgH="3207960" progId="PBrush">
                  <p:embed/>
                  <p:pic>
                    <p:nvPicPr>
                      <p:cNvPr id="0" name=""/>
                      <p:cNvPicPr/>
                      <p:nvPr/>
                    </p:nvPicPr>
                    <p:blipFill>
                      <a:blip r:embed="rId7"/>
                      <a:stretch>
                        <a:fillRect/>
                      </a:stretch>
                    </p:blipFill>
                    <p:spPr>
                      <a:xfrm>
                        <a:off x="821843" y="1610973"/>
                        <a:ext cx="10692495" cy="4887928"/>
                      </a:xfrm>
                      <a:prstGeom prst="rect">
                        <a:avLst/>
                      </a:prstGeom>
                    </p:spPr>
                  </p:pic>
                </p:oleObj>
              </mc:Fallback>
            </mc:AlternateContent>
          </a:graphicData>
        </a:graphic>
      </p:graphicFrame>
    </p:spTree>
    <p:extLst>
      <p:ext uri="{BB962C8B-B14F-4D97-AF65-F5344CB8AC3E}">
        <p14:creationId xmlns:p14="http://schemas.microsoft.com/office/powerpoint/2010/main" val="13601024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2409634"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Fragment cache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59159" y="1510808"/>
            <a:ext cx="11294876" cy="4486100"/>
          </a:xfrm>
          <a:prstGeom prst="rect">
            <a:avLst/>
          </a:prstGeom>
          <a:noFill/>
        </p:spPr>
        <p:txBody>
          <a:bodyPr wrap="square">
            <a:spAutoFit/>
          </a:bodyPr>
          <a:lstStyle/>
          <a:p>
            <a:pPr>
              <a:lnSpc>
                <a:spcPct val="150000"/>
              </a:lnSpc>
            </a:pPr>
            <a:r>
              <a:rPr lang="en-US" sz="1600" b="1" dirty="0"/>
              <a:t>• When a network device transmits a packet, if the Maximum Transfer Unit (MTU) configured on the device is shorter than the length of the packet, the packet is fragmented before transmission. In an ideal case, fragment packets are transmitted in a fixed order. During actual transmission, the first fragment may not be the first to reach the firewall. In this case, the firewall discards the fragmented packet. To ensure session continuity, the firewall can cache fragments by default. The firewall caches the fragments </a:t>
            </a:r>
          </a:p>
          <a:p>
            <a:pPr>
              <a:lnSpc>
                <a:spcPct val="150000"/>
              </a:lnSpc>
            </a:pPr>
            <a:r>
              <a:rPr lang="en-US" sz="1600" b="1" dirty="0"/>
              <a:t>that reach the firewall before the first fragment to the fragment hash list. When the first fragment arrives, the firewall creates a session for the fragmented packet and forwards all the fragments. If the first fragment does not arrive within a specified period, the </a:t>
            </a:r>
          </a:p>
          <a:p>
            <a:pPr>
              <a:lnSpc>
                <a:spcPct val="150000"/>
              </a:lnSpc>
            </a:pPr>
            <a:r>
              <a:rPr lang="en-US" sz="1600" b="1" dirty="0"/>
              <a:t>firewall discards the fragments in the fragment hash list.</a:t>
            </a:r>
          </a:p>
          <a:p>
            <a:pPr>
              <a:lnSpc>
                <a:spcPct val="150000"/>
              </a:lnSpc>
            </a:pPr>
            <a:endParaRPr lang="en-US" sz="1600" b="1" dirty="0"/>
          </a:p>
          <a:p>
            <a:pPr>
              <a:lnSpc>
                <a:spcPct val="150000"/>
              </a:lnSpc>
            </a:pPr>
            <a:r>
              <a:rPr lang="en-US" sz="1600" b="1" dirty="0"/>
              <a:t>• In VPN applications (such as </a:t>
            </a:r>
            <a:r>
              <a:rPr lang="en-US" sz="1600" b="1" dirty="0" err="1"/>
              <a:t>IPSec</a:t>
            </a:r>
            <a:r>
              <a:rPr lang="en-US" sz="1600" b="1" dirty="0"/>
              <a:t> and GRE), because the firewall can perform further processing only after it reassembles, and decrypts or decapsulates fragmented packets. Therefore, the fragment cache function must be configured on the firewall to reassemble packets, so that the packets can be encrypted or decrypted. In NAT application, the firewall can translate the IP address of a fragmented packet only after it reassembles the fragments. Therefore, the fragment cache function is also required.</a:t>
            </a:r>
          </a:p>
        </p:txBody>
      </p:sp>
    </p:spTree>
    <p:extLst>
      <p:ext uri="{BB962C8B-B14F-4D97-AF65-F5344CB8AC3E}">
        <p14:creationId xmlns:p14="http://schemas.microsoft.com/office/powerpoint/2010/main" val="6761390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2409634"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Fragment cache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59159" y="1924614"/>
            <a:ext cx="11213122" cy="3008772"/>
          </a:xfrm>
          <a:prstGeom prst="rect">
            <a:avLst/>
          </a:prstGeom>
          <a:noFill/>
        </p:spPr>
        <p:txBody>
          <a:bodyPr wrap="square">
            <a:spAutoFit/>
          </a:bodyPr>
          <a:lstStyle/>
          <a:p>
            <a:pPr>
              <a:lnSpc>
                <a:spcPct val="150000"/>
              </a:lnSpc>
            </a:pPr>
            <a:r>
              <a:rPr lang="en-US" sz="1600" b="1" dirty="0"/>
              <a:t>• The function of directly forwarding fragments applies when NAT is not performed. After this function is enabled, the firewall directly forwards received fragments without creating any session.</a:t>
            </a:r>
          </a:p>
          <a:p>
            <a:pPr>
              <a:lnSpc>
                <a:spcPct val="150000"/>
              </a:lnSpc>
            </a:pPr>
            <a:endParaRPr lang="en-US" sz="1600" b="1" dirty="0"/>
          </a:p>
          <a:p>
            <a:pPr>
              <a:lnSpc>
                <a:spcPct val="150000"/>
              </a:lnSpc>
            </a:pPr>
            <a:r>
              <a:rPr lang="en-US" sz="1600" b="1" dirty="0"/>
              <a:t>•   Set the aging time for fragment cache.</a:t>
            </a:r>
          </a:p>
          <a:p>
            <a:pPr>
              <a:lnSpc>
                <a:spcPct val="150000"/>
              </a:lnSpc>
            </a:pPr>
            <a:r>
              <a:rPr lang="en-US" sz="1600" b="1" dirty="0"/>
              <a:t>□  Firewall session aging-time fragment interval (1-40000)</a:t>
            </a:r>
          </a:p>
          <a:p>
            <a:pPr>
              <a:lnSpc>
                <a:spcPct val="150000"/>
              </a:lnSpc>
            </a:pPr>
            <a:endParaRPr lang="en-US" sz="1600" b="1" dirty="0"/>
          </a:p>
          <a:p>
            <a:pPr>
              <a:lnSpc>
                <a:spcPct val="150000"/>
              </a:lnSpc>
            </a:pPr>
            <a:r>
              <a:rPr lang="en-US" sz="1600" b="1" dirty="0"/>
              <a:t>•   Enable or disable the function of directly forwarding fragments. </a:t>
            </a:r>
          </a:p>
          <a:p>
            <a:pPr>
              <a:lnSpc>
                <a:spcPct val="150000"/>
              </a:lnSpc>
            </a:pPr>
            <a:r>
              <a:rPr lang="en-US" sz="1600" b="1" dirty="0"/>
              <a:t>□  Firewall fragment-forward enable/disable</a:t>
            </a:r>
          </a:p>
        </p:txBody>
      </p:sp>
    </p:spTree>
    <p:extLst>
      <p:ext uri="{BB962C8B-B14F-4D97-AF65-F5344CB8AC3E}">
        <p14:creationId xmlns:p14="http://schemas.microsoft.com/office/powerpoint/2010/main" val="23994546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319831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Persistent Connection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355642" y="1536425"/>
            <a:ext cx="11213122" cy="1531445"/>
          </a:xfrm>
          <a:prstGeom prst="rect">
            <a:avLst/>
          </a:prstGeom>
          <a:noFill/>
        </p:spPr>
        <p:txBody>
          <a:bodyPr wrap="square">
            <a:spAutoFit/>
          </a:bodyPr>
          <a:lstStyle/>
          <a:p>
            <a:pPr>
              <a:lnSpc>
                <a:spcPct val="150000"/>
              </a:lnSpc>
            </a:pPr>
            <a:r>
              <a:rPr lang="en-US" sz="1600" b="1" dirty="0"/>
              <a:t>• Why are persistent connections required?</a:t>
            </a:r>
          </a:p>
          <a:p>
            <a:pPr>
              <a:lnSpc>
                <a:spcPct val="150000"/>
              </a:lnSpc>
            </a:pPr>
            <a:endParaRPr lang="en-US" sz="1600" b="1" dirty="0"/>
          </a:p>
          <a:p>
            <a:pPr>
              <a:lnSpc>
                <a:spcPct val="150000"/>
              </a:lnSpc>
            </a:pPr>
            <a:r>
              <a:rPr lang="en-US" sz="1600" b="1" dirty="0"/>
              <a:t>□ Aging mechanism of the firewall session table</a:t>
            </a:r>
          </a:p>
          <a:p>
            <a:pPr>
              <a:lnSpc>
                <a:spcPct val="150000"/>
              </a:lnSpc>
            </a:pPr>
            <a:r>
              <a:rPr lang="en-US" sz="1600" b="1" dirty="0"/>
              <a:t>□ Problems caused by the session aging mechanism to special services</a:t>
            </a:r>
          </a:p>
        </p:txBody>
      </p:sp>
      <p:graphicFrame>
        <p:nvGraphicFramePr>
          <p:cNvPr id="9" name="Object 8">
            <a:extLst>
              <a:ext uri="{FF2B5EF4-FFF2-40B4-BE49-F238E27FC236}">
                <a16:creationId xmlns:a16="http://schemas.microsoft.com/office/drawing/2014/main" id="{D100676E-0EB0-82E3-E3A3-DCFE7C96FDD9}"/>
              </a:ext>
            </a:extLst>
          </p:cNvPr>
          <p:cNvGraphicFramePr>
            <a:graphicFrameLocks noChangeAspect="1"/>
          </p:cNvGraphicFramePr>
          <p:nvPr>
            <p:extLst>
              <p:ext uri="{D42A27DB-BD31-4B8C-83A1-F6EECF244321}">
                <p14:modId xmlns:p14="http://schemas.microsoft.com/office/powerpoint/2010/main" val="2937283792"/>
              </p:ext>
            </p:extLst>
          </p:nvPr>
        </p:nvGraphicFramePr>
        <p:xfrm>
          <a:off x="1410940" y="3111605"/>
          <a:ext cx="10036175" cy="3497263"/>
        </p:xfrm>
        <a:graphic>
          <a:graphicData uri="http://schemas.openxmlformats.org/presentationml/2006/ole">
            <mc:AlternateContent xmlns:mc="http://schemas.openxmlformats.org/markup-compatibility/2006">
              <mc:Choice xmlns:v="urn:schemas-microsoft-com:vml" Requires="v">
                <p:oleObj name="Bitmap Image" r:id="rId6" imgW="10035720" imgH="3497760" progId="PBrush">
                  <p:embed/>
                </p:oleObj>
              </mc:Choice>
              <mc:Fallback>
                <p:oleObj name="Bitmap Image" r:id="rId6" imgW="10035720" imgH="3497760" progId="PBrush">
                  <p:embed/>
                  <p:pic>
                    <p:nvPicPr>
                      <p:cNvPr id="0" name=""/>
                      <p:cNvPicPr/>
                      <p:nvPr/>
                    </p:nvPicPr>
                    <p:blipFill>
                      <a:blip r:embed="rId7"/>
                      <a:stretch>
                        <a:fillRect/>
                      </a:stretch>
                    </p:blipFill>
                    <p:spPr>
                      <a:xfrm>
                        <a:off x="1410940" y="3111605"/>
                        <a:ext cx="10036175" cy="3497263"/>
                      </a:xfrm>
                      <a:prstGeom prst="rect">
                        <a:avLst/>
                      </a:prstGeom>
                    </p:spPr>
                  </p:pic>
                </p:oleObj>
              </mc:Fallback>
            </mc:AlternateContent>
          </a:graphicData>
        </a:graphic>
      </p:graphicFrame>
    </p:spTree>
    <p:extLst>
      <p:ext uri="{BB962C8B-B14F-4D97-AF65-F5344CB8AC3E}">
        <p14:creationId xmlns:p14="http://schemas.microsoft.com/office/powerpoint/2010/main" val="35083922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319831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Persistent Connection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390148" y="1837241"/>
            <a:ext cx="11213122" cy="3788858"/>
          </a:xfrm>
          <a:prstGeom prst="rect">
            <a:avLst/>
          </a:prstGeom>
          <a:noFill/>
        </p:spPr>
        <p:txBody>
          <a:bodyPr wrap="square">
            <a:spAutoFit/>
          </a:bodyPr>
          <a:lstStyle/>
          <a:p>
            <a:pPr>
              <a:lnSpc>
                <a:spcPct val="150000"/>
              </a:lnSpc>
            </a:pPr>
            <a:r>
              <a:rPr lang="en-US" b="1" dirty="0"/>
              <a:t>• If the interval for two consecutive packets of a TCP session reaching the firewall is longer than the aging time of the session, the firewall deletes the session information from the session table. In this case, after subsequent packets reach the firewall, the firewall discards the packets. As a result, the connection is interrupted. Some services require persistent sessions. To solve this problem, the firewall supports the configuration of persistent connections in the interzone. By referencing ACLs to define data flow rules, you can set long aging time for the sessions of the packets that match the ACL rules to ensure the normal use of the sessions. The default aging time of a persistent connection is 168 hours.</a:t>
            </a:r>
          </a:p>
          <a:p>
            <a:pPr>
              <a:lnSpc>
                <a:spcPct val="150000"/>
              </a:lnSpc>
            </a:pPr>
            <a:endParaRPr lang="en-US" b="1" dirty="0"/>
          </a:p>
          <a:p>
            <a:pPr>
              <a:lnSpc>
                <a:spcPct val="150000"/>
              </a:lnSpc>
            </a:pPr>
            <a:r>
              <a:rPr lang="en-US" b="1" dirty="0"/>
              <a:t>•   The firewall supports the persistent connection function only for TCP packets.</a:t>
            </a:r>
          </a:p>
        </p:txBody>
      </p:sp>
    </p:spTree>
    <p:extLst>
      <p:ext uri="{BB962C8B-B14F-4D97-AF65-F5344CB8AC3E}">
        <p14:creationId xmlns:p14="http://schemas.microsoft.com/office/powerpoint/2010/main" val="18071866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78482" y="66088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372659"/>
            <a:ext cx="319831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Persistent Connection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495083" y="1530433"/>
            <a:ext cx="11213122" cy="4524315"/>
          </a:xfrm>
          <a:prstGeom prst="rect">
            <a:avLst/>
          </a:prstGeom>
          <a:noFill/>
        </p:spPr>
        <p:txBody>
          <a:bodyPr wrap="square">
            <a:spAutoFit/>
          </a:bodyPr>
          <a:lstStyle/>
          <a:p>
            <a:r>
              <a:rPr lang="en-US" sz="2400" b="1" dirty="0"/>
              <a:t>•    When stateful inspection is disabled, the firewall also creates session entries for non-first packets. In this case, you do not need to enable the persistent connection function.</a:t>
            </a:r>
          </a:p>
          <a:p>
            <a:endParaRPr lang="en-US" sz="2400" b="1" dirty="0"/>
          </a:p>
          <a:p>
            <a:r>
              <a:rPr lang="en-US" sz="2400" b="1" dirty="0"/>
              <a:t>•   Set aging time for a persistent connection. </a:t>
            </a:r>
          </a:p>
          <a:p>
            <a:endParaRPr lang="en-US" sz="2400" b="1" dirty="0"/>
          </a:p>
          <a:p>
            <a:r>
              <a:rPr lang="en-US" sz="2400" b="1" dirty="0"/>
              <a:t>□  Firewall long-link aging-time time</a:t>
            </a:r>
          </a:p>
          <a:p>
            <a:endParaRPr lang="en-US" sz="2400" b="1" dirty="0"/>
          </a:p>
          <a:p>
            <a:r>
              <a:rPr lang="en-US" sz="2400" b="1" dirty="0"/>
              <a:t>•   Enable persistent connection.</a:t>
            </a:r>
          </a:p>
          <a:p>
            <a:endParaRPr lang="en-US" sz="2400" b="1" dirty="0"/>
          </a:p>
          <a:p>
            <a:r>
              <a:rPr lang="en-US" sz="2400" b="1" dirty="0"/>
              <a:t>□  Firewall interzone zone-name1 zone-name2 </a:t>
            </a:r>
          </a:p>
          <a:p>
            <a:r>
              <a:rPr lang="en-US" sz="2400" b="1" dirty="0"/>
              <a:t>□  </a:t>
            </a:r>
            <a:r>
              <a:rPr lang="en-US" sz="2400" b="1" dirty="0" err="1"/>
              <a:t>lonk</a:t>
            </a:r>
            <a:r>
              <a:rPr lang="en-US" sz="2400" b="1" dirty="0"/>
              <a:t>-link </a:t>
            </a:r>
            <a:r>
              <a:rPr lang="en-US" sz="2400" b="1" dirty="0" err="1"/>
              <a:t>acl</a:t>
            </a:r>
            <a:r>
              <a:rPr lang="en-US" sz="2400" b="1" dirty="0"/>
              <a:t>-number {inbound | outbound }</a:t>
            </a:r>
          </a:p>
        </p:txBody>
      </p:sp>
    </p:spTree>
    <p:extLst>
      <p:ext uri="{BB962C8B-B14F-4D97-AF65-F5344CB8AC3E}">
        <p14:creationId xmlns:p14="http://schemas.microsoft.com/office/powerpoint/2010/main" val="37624916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
        <p:nvSpPr>
          <p:cNvPr id="9" name="TextBox 8">
            <a:extLst>
              <a:ext uri="{FF2B5EF4-FFF2-40B4-BE49-F238E27FC236}">
                <a16:creationId xmlns:a16="http://schemas.microsoft.com/office/drawing/2014/main" id="{8C496BC7-2A46-B0B7-C41C-80E24E98A799}"/>
              </a:ext>
            </a:extLst>
          </p:cNvPr>
          <p:cNvSpPr txBox="1"/>
          <p:nvPr/>
        </p:nvSpPr>
        <p:spPr>
          <a:xfrm>
            <a:off x="193017" y="3757393"/>
            <a:ext cx="4569367" cy="707886"/>
          </a:xfrm>
          <a:prstGeom prst="rect">
            <a:avLst/>
          </a:prstGeom>
          <a:noFill/>
        </p:spPr>
        <p:txBody>
          <a:bodyPr wrap="square" rtlCol="0">
            <a:spAutoFit/>
          </a:bodyPr>
          <a:lstStyle/>
          <a:p>
            <a:r>
              <a:rPr lang="en-US" sz="2000" b="1" dirty="0">
                <a:solidFill>
                  <a:srgbClr val="0A1F61"/>
                </a:solidFill>
              </a:rPr>
              <a:t>Abdelrhman Ahmed </a:t>
            </a:r>
            <a:r>
              <a:rPr lang="en-US" sz="2000" b="1" dirty="0" err="1">
                <a:solidFill>
                  <a:srgbClr val="0A1F61"/>
                </a:solidFill>
              </a:rPr>
              <a:t>Refaat</a:t>
            </a:r>
            <a:r>
              <a:rPr lang="en-US" sz="2000" b="1" dirty="0">
                <a:solidFill>
                  <a:srgbClr val="0A1F61"/>
                </a:solidFill>
              </a:rPr>
              <a:t>:</a:t>
            </a:r>
          </a:p>
          <a:p>
            <a:r>
              <a:rPr lang="en-US" sz="2000" b="1" dirty="0">
                <a:solidFill>
                  <a:srgbClr val="0A1F61"/>
                </a:solidFill>
              </a:rPr>
              <a:t>abdelrhmanahmedrefaat@gmail.com</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523</TotalTime>
  <Words>4353</Words>
  <Application>Microsoft Office PowerPoint</Application>
  <PresentationFormat>Widescreen</PresentationFormat>
  <Paragraphs>281</Paragraphs>
  <Slides>38</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38</vt:i4>
      </vt:variant>
    </vt:vector>
  </HeadingPairs>
  <TitlesOfParts>
    <vt:vector size="44" baseType="lpstr">
      <vt:lpstr>Arial</vt:lpstr>
      <vt:lpstr>Calibri</vt:lpstr>
      <vt:lpstr>Calibri Light</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129</cp:revision>
  <dcterms:created xsi:type="dcterms:W3CDTF">2021-08-03T13:03:26Z</dcterms:created>
  <dcterms:modified xsi:type="dcterms:W3CDTF">2022-07-24T00:28:22Z</dcterms:modified>
</cp:coreProperties>
</file>