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2"/>
  </p:notesMasterIdLst>
  <p:sldIdLst>
    <p:sldId id="480" r:id="rId5"/>
    <p:sldId id="271" r:id="rId6"/>
    <p:sldId id="313" r:id="rId7"/>
    <p:sldId id="276" r:id="rId8"/>
    <p:sldId id="494" r:id="rId9"/>
    <p:sldId id="306" r:id="rId10"/>
    <p:sldId id="496" r:id="rId11"/>
    <p:sldId id="502" r:id="rId12"/>
    <p:sldId id="511" r:id="rId13"/>
    <p:sldId id="505" r:id="rId14"/>
    <p:sldId id="506" r:id="rId15"/>
    <p:sldId id="503" r:id="rId16"/>
    <p:sldId id="508" r:id="rId17"/>
    <p:sldId id="509" r:id="rId18"/>
    <p:sldId id="507" r:id="rId19"/>
    <p:sldId id="510" r:id="rId20"/>
    <p:sldId id="34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494"/>
            <p14:sldId id="306"/>
            <p14:sldId id="496"/>
            <p14:sldId id="502"/>
            <p14:sldId id="511"/>
            <p14:sldId id="505"/>
            <p14:sldId id="506"/>
            <p14:sldId id="503"/>
            <p14:sldId id="508"/>
            <p14:sldId id="509"/>
            <p14:sldId id="507"/>
            <p14:sldId id="51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7546A93-A550-A9D0-342E-4099D213BEB9}" v="2" dt="2024-02-04T01:48:19.7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4" d="100"/>
          <a:sy n="84" d="100"/>
        </p:scale>
        <p:origin x="186"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imaa Mansour" userId="S::shimaamansour@midocean.edu.km::f03e7fc3-32df-4d22-8152-7a522396b3e9" providerId="AD" clId="Web-{57546A93-A550-A9D0-342E-4099D213BEB9}"/>
    <pc:docChg chg="modSld">
      <pc:chgData name="Shimaa Mansour" userId="S::shimaamansour@midocean.edu.km::f03e7fc3-32df-4d22-8152-7a522396b3e9" providerId="AD" clId="Web-{57546A93-A550-A9D0-342E-4099D213BEB9}" dt="2024-02-04T01:48:19.750" v="1" actId="1076"/>
      <pc:docMkLst>
        <pc:docMk/>
      </pc:docMkLst>
      <pc:sldChg chg="modSp">
        <pc:chgData name="Shimaa Mansour" userId="S::shimaamansour@midocean.edu.km::f03e7fc3-32df-4d22-8152-7a522396b3e9" providerId="AD" clId="Web-{57546A93-A550-A9D0-342E-4099D213BEB9}" dt="2024-02-04T01:48:19.750" v="1" actId="1076"/>
        <pc:sldMkLst>
          <pc:docMk/>
          <pc:sldMk cId="781001741" sldId="497"/>
        </pc:sldMkLst>
        <pc:spChg chg="mod">
          <ac:chgData name="Shimaa Mansour" userId="S::shimaamansour@midocean.edu.km::f03e7fc3-32df-4d22-8152-7a522396b3e9" providerId="AD" clId="Web-{57546A93-A550-A9D0-342E-4099D213BEB9}" dt="2024-02-04T01:48:19.750" v="1" actId="1076"/>
          <ac:spMkLst>
            <pc:docMk/>
            <pc:sldMk cId="781001741" sldId="497"/>
            <ac:spMk id="25"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svg"/><Relationship Id="rId2" Type="http://schemas.openxmlformats.org/officeDocument/2006/relationships/image" Target="../media/image8.jpeg"/><Relationship Id="rId1" Type="http://schemas.openxmlformats.org/officeDocument/2006/relationships/slideLayout" Target="../slideLayouts/slideLayout16.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58332" y="4043842"/>
            <a:ext cx="5063512" cy="400110"/>
          </a:xfrm>
          <a:prstGeom prst="rect">
            <a:avLst/>
          </a:prstGeom>
          <a:noFill/>
        </p:spPr>
        <p:txBody>
          <a:bodyPr wrap="square" rtlCol="0">
            <a:spAutoFit/>
          </a:bodyPr>
          <a:lstStyle/>
          <a:p>
            <a:r>
              <a:rPr lang="en-US" sz="2000" dirty="0">
                <a:latin typeface="Alexandria" pitchFamily="2" charset="-78"/>
                <a:cs typeface="Alexandria" pitchFamily="2" charset="-78"/>
              </a:rPr>
              <a:t>Prepared by Dr. Sulaiman Al-luhaidan</a:t>
            </a:r>
          </a:p>
        </p:txBody>
      </p:sp>
      <p:sp>
        <p:nvSpPr>
          <p:cNvPr id="31" name="TextBox 30"/>
          <p:cNvSpPr txBox="1"/>
          <p:nvPr/>
        </p:nvSpPr>
        <p:spPr>
          <a:xfrm>
            <a:off x="706040" y="2403743"/>
            <a:ext cx="4886463" cy="707886"/>
          </a:xfrm>
          <a:prstGeom prst="rect">
            <a:avLst/>
          </a:prstGeom>
          <a:noFill/>
        </p:spPr>
        <p:txBody>
          <a:bodyPr wrap="square" rtlCol="0">
            <a:spAutoFit/>
          </a:bodyPr>
          <a:lstStyle/>
          <a:p>
            <a:pPr algn="ctr"/>
            <a:r>
              <a:rPr lang="en-US" sz="4000" b="1" dirty="0">
                <a:solidFill>
                  <a:srgbClr val="00B0F0"/>
                </a:solidFill>
                <a:latin typeface="Alexandria" pitchFamily="2" charset="-78"/>
                <a:cs typeface="Alexandria" pitchFamily="2" charset="-78"/>
              </a:rPr>
              <a:t>Leadership</a:t>
            </a: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0</a:t>
            </a:r>
          </a:p>
        </p:txBody>
      </p:sp>
      <p:sp>
        <p:nvSpPr>
          <p:cNvPr id="46" name="TextBox 45"/>
          <p:cNvSpPr txBox="1"/>
          <p:nvPr/>
        </p:nvSpPr>
        <p:spPr>
          <a:xfrm>
            <a:off x="329269" y="5104240"/>
            <a:ext cx="3571812" cy="707886"/>
          </a:xfrm>
          <a:prstGeom prst="rect">
            <a:avLst/>
          </a:prstGeom>
          <a:noFill/>
        </p:spPr>
        <p:txBody>
          <a:bodyPr wrap="none" rtlCol="0">
            <a:spAutoFit/>
          </a:bodyPr>
          <a:lstStyle/>
          <a:p>
            <a:r>
              <a:rPr lang="en-US" sz="2000" dirty="0">
                <a:latin typeface="Alexandria" pitchFamily="2" charset="-78"/>
                <a:cs typeface="Alexandria" pitchFamily="2" charset="-78"/>
              </a:rPr>
              <a:t>PRL 627</a:t>
            </a:r>
          </a:p>
          <a:p>
            <a:r>
              <a:rPr lang="en-US" sz="2000" dirty="0">
                <a:latin typeface="Alexandria" pitchFamily="2" charset="-78"/>
                <a:cs typeface="Alexandria" pitchFamily="2" charset="-78"/>
              </a:rPr>
              <a:t>Public Relations (part two)</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7410611" y="1276857"/>
            <a:ext cx="2590774" cy="400110"/>
          </a:xfrm>
          <a:prstGeom prst="rect">
            <a:avLst/>
          </a:prstGeom>
          <a:noFill/>
        </p:spPr>
        <p:txBody>
          <a:bodyPr wrap="none" rtlCol="0">
            <a:spAutoFit/>
          </a:bodyPr>
          <a:lstStyle/>
          <a:p>
            <a:r>
              <a:rPr lang="ar-EG" sz="2000" b="1" dirty="0">
                <a:solidFill>
                  <a:srgbClr val="00B0F0"/>
                </a:solidFill>
                <a:latin typeface="Alexandria" pitchFamily="2" charset="-78"/>
                <a:cs typeface="Alexandria" pitchFamily="2" charset="-78"/>
              </a:rPr>
              <a:t>المحاضرة التعريفية</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292020"/>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v"/>
            </a:pPr>
            <a:r>
              <a:rPr lang="ar-EG" dirty="0">
                <a:latin typeface="Alexandria" pitchFamily="2" charset="-78"/>
                <a:cs typeface="Alexandria" pitchFamily="2" charset="-78"/>
              </a:rPr>
              <a:t>وصف المقرر.</a:t>
            </a:r>
          </a:p>
          <a:p>
            <a:pPr marL="285750" indent="-285750" algn="r" rtl="1">
              <a:lnSpc>
                <a:spcPct val="150000"/>
              </a:lnSpc>
              <a:buFont typeface="Wingdings" panose="05000000000000000000" pitchFamily="2" charset="2"/>
              <a:buChar char="v"/>
            </a:pPr>
            <a:r>
              <a:rPr lang="ar-EG" dirty="0">
                <a:latin typeface="Alexandria" pitchFamily="2" charset="-78"/>
                <a:cs typeface="Alexandria" pitchFamily="2" charset="-78"/>
              </a:rPr>
              <a:t>أهداف تدريس المادة </a:t>
            </a:r>
            <a:r>
              <a:rPr lang="ar-SA" dirty="0">
                <a:latin typeface="Alexandria" pitchFamily="2" charset="-78"/>
                <a:cs typeface="Alexandria" pitchFamily="2" charset="-78"/>
              </a:rPr>
              <a:t>ونتائج </a:t>
            </a:r>
            <a:r>
              <a:rPr lang="ar-EG" dirty="0">
                <a:latin typeface="Alexandria" pitchFamily="2" charset="-78"/>
                <a:cs typeface="Alexandria" pitchFamily="2" charset="-78"/>
              </a:rPr>
              <a:t>تعلمها.</a:t>
            </a:r>
          </a:p>
          <a:p>
            <a:pPr marL="285750" indent="-285750" algn="r" rtl="1">
              <a:lnSpc>
                <a:spcPct val="150000"/>
              </a:lnSpc>
              <a:buFont typeface="Wingdings" panose="05000000000000000000" pitchFamily="2" charset="2"/>
              <a:buChar char="v"/>
            </a:pPr>
            <a:r>
              <a:rPr lang="ar-EG" dirty="0">
                <a:latin typeface="Alexandria" pitchFamily="2" charset="-78"/>
                <a:cs typeface="Alexandria" pitchFamily="2" charset="-78"/>
              </a:rPr>
              <a:t>محتوى المادة الدراسية والجدول الزمني لها.</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بناء على فهمنا لمهام وأهداف تخصص العلاقات العامة ندرك أن مهارات القيادة تعد أساسية لنجاح خبير العلاقات العامة في مجال عمله، إذ يتطلب دوره قيادة فعّالة للفرق، وإدارة فعّالة للحملات، بالإضافة إلى التواصل الفعّال مع شتى الجماهير والفئات المعنية، بهدف تحقيق أهداف المؤسسة أو المنظمة التي يعمل لصالحها. بوجود مهارات قيادية قوية، يمكن للخبير في هذا المجال بناء علاقات متينة ومثمرة مع مختلف الأطراف المعنية. وهذا ما يسعى هذا المقرر لتزويد الدراسين به.</a:t>
            </a:r>
            <a:endParaRPr kumimoji="0" lang="en-US" sz="14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وصف المقرر</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300000"/>
              </a:lnSpc>
              <a:spcBef>
                <a:spcPts val="0"/>
              </a:spcBef>
              <a:spcAft>
                <a:spcPts val="0"/>
              </a:spcAft>
              <a:buClrTx/>
              <a:buSzTx/>
              <a:buFontTx/>
              <a:buNone/>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يتوقع من الطالب بعد الانتهاء من دراسة هذا المساق أن يكون قادراً على تحقيق الأهداف التالية: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تفسير مفهوم القيادة وأهميتها في مجال العلاقات العامة.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التعرف على نظريات القيادة المختلفة وتقييم فعاليتها في سياق العلاقات العامة.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تحديد أنماط القيادة المختلفة وتحليل تأثيرها على سير العمل والعلاقات.</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معرفة سمات ومهارات القائد الفعال وتطويرها.</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اكتساب مهارات القيم الإدارية وأخلاقيات العمل الإداري.</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تعلم أساليب اتخاذ القرار وحل المشكلات بشكل فعال.</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إتقان مهارات إدارة الوقت والتفويض لتحقيق الإنتاجية.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تنمية مهارات الإبداع وإدارة التغيير لقيادة المنظمات نحو التطور.</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تبني توجهات لقيادة المستقبل من خلال فهم مفاهيم القيادة الإلكترونية والقيادة المستدامة.</a:t>
            </a:r>
            <a:endParaRPr lang="en-US" dirty="0"/>
          </a:p>
        </p:txBody>
      </p:sp>
      <p:sp>
        <p:nvSpPr>
          <p:cNvPr id="3" name="TextBox 2"/>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أهداف تدريس المادة ونتائج تعلمها</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030716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p:cNvSpPr txBox="1"/>
          <p:nvPr/>
        </p:nvSpPr>
        <p:spPr>
          <a:xfrm>
            <a:off x="1770738" y="2864161"/>
            <a:ext cx="4113898" cy="400110"/>
          </a:xfrm>
          <a:prstGeom prst="rect">
            <a:avLst/>
          </a:prstGeom>
          <a:noFill/>
        </p:spPr>
        <p:txBody>
          <a:bodyPr wrap="square" rtlCol="0">
            <a:spAutoFit/>
          </a:bodyPr>
          <a:lstStyle/>
          <a:p>
            <a:r>
              <a:rPr lang="ar-EG" sz="2000" b="1" dirty="0">
                <a:solidFill>
                  <a:srgbClr val="00B0F0"/>
                </a:solidFill>
                <a:latin typeface="Alexandria" pitchFamily="2" charset="-78"/>
                <a:cs typeface="Alexandria" pitchFamily="2" charset="-78"/>
              </a:rPr>
              <a:t>محتويات المادة التدريسية</a:t>
            </a:r>
            <a:endParaRPr lang="en-US" sz="2000" b="1" dirty="0">
              <a:solidFill>
                <a:srgbClr val="00B0F0"/>
              </a:solidFill>
              <a:latin typeface="Alexandria" pitchFamily="2" charset="-78"/>
              <a:cs typeface="Alexandria" pitchFamily="2" charset="-78"/>
            </a:endParaRPr>
          </a:p>
        </p:txBody>
      </p:sp>
      <p:sp>
        <p:nvSpPr>
          <p:cNvPr id="18" name="Rectangle 17"/>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Placeholder 9">
            <a:extLst>
              <a:ext uri="{FF2B5EF4-FFF2-40B4-BE49-F238E27FC236}">
                <a16:creationId xmlns:a16="http://schemas.microsoft.com/office/drawing/2014/main" id="{03AB3AC2-B020-4E69-B7DC-A02C54E3CD41}"/>
              </a:ext>
            </a:extLst>
          </p:cNvPr>
          <p:cNvPicPr>
            <a:picLocks noGrp="1" noChangeAspect="1"/>
          </p:cNvPicPr>
          <p:nvPr>
            <p:ph type="pic" sz="quarter" idx="10"/>
          </p:nvPr>
        </p:nvPicPr>
        <p:blipFill>
          <a:blip r:embed="rId3"/>
          <a:srcRect t="24856" b="24856"/>
          <a:stretch>
            <a:fillRect/>
          </a:stretch>
        </p:blipFill>
        <p:spPr>
          <a:xfrm>
            <a:off x="6102557" y="2130633"/>
            <a:ext cx="5863094" cy="2948653"/>
          </a:xfrm>
          <a:prstGeom prst="rect">
            <a:avLst/>
          </a:prstGeom>
        </p:spPr>
      </p:pic>
    </p:spTree>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300000"/>
              </a:lnSpc>
              <a:spcBef>
                <a:spcPts val="0"/>
              </a:spcBef>
              <a:spcAft>
                <a:spcPts val="0"/>
              </a:spcAft>
              <a:buClrTx/>
              <a:buSzTx/>
              <a:buFontTx/>
              <a:buNone/>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تشتمل هذه المحاضرة على عدد من المحاور أبرزها المواضيع التالية: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400" dirty="0">
                <a:solidFill>
                  <a:prstClr val="black"/>
                </a:solidFill>
                <a:latin typeface="Alexandria" charset="0"/>
                <a:cs typeface="Alexandria" charset="0"/>
              </a:rPr>
              <a:t>القيادة عبر التاريخ.</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مفهوم القيادة.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400" dirty="0">
                <a:solidFill>
                  <a:prstClr val="black"/>
                </a:solidFill>
                <a:latin typeface="Alexandria" charset="0"/>
                <a:cs typeface="Alexandria" charset="0"/>
              </a:rPr>
              <a:t>الفرق بين القيادة والإدارة.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400" dirty="0">
                <a:solidFill>
                  <a:prstClr val="black"/>
                </a:solidFill>
                <a:latin typeface="Alexandria" charset="0"/>
                <a:cs typeface="Alexandria" charset="0"/>
              </a:rPr>
              <a:t>متطلبات وعناصر القيادة.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الوظائف الأساسية للقيادة.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400" dirty="0">
                <a:solidFill>
                  <a:prstClr val="black"/>
                </a:solidFill>
                <a:latin typeface="Alexandria" charset="0"/>
                <a:cs typeface="Alexandria" charset="0"/>
              </a:rPr>
              <a:t>أهمية القيادة</a:t>
            </a: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a:t>
            </a:r>
          </a:p>
          <a:p>
            <a:pPr algn="ctr"/>
            <a:endParaRPr lang="en-US" dirty="0"/>
          </a:p>
        </p:txBody>
      </p:sp>
      <p:sp>
        <p:nvSpPr>
          <p:cNvPr id="3" name="TextBox 2"/>
          <p:cNvSpPr txBox="1"/>
          <p:nvPr/>
        </p:nvSpPr>
        <p:spPr>
          <a:xfrm>
            <a:off x="3346672" y="586164"/>
            <a:ext cx="5917953" cy="784830"/>
          </a:xfrm>
          <a:prstGeom prst="rect">
            <a:avLst/>
          </a:prstGeom>
          <a:noFill/>
        </p:spPr>
        <p:txBody>
          <a:bodyPr wrap="square" rtlCol="0">
            <a:spAutoFit/>
          </a:bodyPr>
          <a:lstStyle/>
          <a:p>
            <a:pPr algn="ctr">
              <a:spcAft>
                <a:spcPts val="600"/>
              </a:spcAft>
            </a:pPr>
            <a:r>
              <a:rPr lang="ar-EG" sz="2000" b="1" dirty="0">
                <a:latin typeface="Alexandria" pitchFamily="2" charset="-78"/>
                <a:cs typeface="Alexandria" pitchFamily="2" charset="-78"/>
              </a:rPr>
              <a:t>المحاضرة الأولى</a:t>
            </a:r>
          </a:p>
          <a:p>
            <a:pPr algn="ctr">
              <a:spcAft>
                <a:spcPts val="600"/>
              </a:spcAft>
            </a:pPr>
            <a:r>
              <a:rPr lang="ar-EG" sz="2000" b="1" dirty="0">
                <a:latin typeface="Alexandria" pitchFamily="2" charset="-78"/>
                <a:cs typeface="Alexandria" pitchFamily="2" charset="-78"/>
              </a:rPr>
              <a:t>مدخل إلى مفهوم القيادة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46566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300000"/>
              </a:lnSpc>
              <a:spcBef>
                <a:spcPts val="0"/>
              </a:spcBef>
              <a:spcAft>
                <a:spcPts val="0"/>
              </a:spcAft>
              <a:buClrTx/>
              <a:buSzTx/>
              <a:buFontTx/>
              <a:buNone/>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تشتمل هذه المحاضرة على عدد من المحاور أبرزها المواضيع التالية: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400" dirty="0">
                <a:solidFill>
                  <a:prstClr val="black"/>
                </a:solidFill>
                <a:latin typeface="Alexandria" charset="0"/>
                <a:cs typeface="Alexandria" charset="0"/>
              </a:rPr>
              <a:t>أهمية نظريات القيادة.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400" dirty="0">
                <a:solidFill>
                  <a:prstClr val="black"/>
                </a:solidFill>
                <a:latin typeface="Alexandria" charset="0"/>
                <a:cs typeface="Alexandria" charset="0"/>
              </a:rPr>
              <a:t>المدرسة التقليدية:</a:t>
            </a:r>
          </a:p>
          <a:p>
            <a:pPr marL="1082675" lvl="1" indent="-342900" algn="r" rtl="1">
              <a:lnSpc>
                <a:spcPct val="150000"/>
              </a:lnSpc>
              <a:buFont typeface="+mj-cs"/>
              <a:buAutoNum type="arabic2Minus"/>
              <a:defRPr/>
            </a:pPr>
            <a:r>
              <a:rPr lang="ar-SA" sz="1400" dirty="0">
                <a:solidFill>
                  <a:prstClr val="black"/>
                </a:solidFill>
                <a:latin typeface="Alexandria" charset="0"/>
                <a:cs typeface="Alexandria" charset="0"/>
              </a:rPr>
              <a:t>نظرية الرجل العظيم.</a:t>
            </a:r>
          </a:p>
          <a:p>
            <a:pPr marL="1082675" lvl="1" indent="-342900" algn="r" rtl="1">
              <a:lnSpc>
                <a:spcPct val="150000"/>
              </a:lnSpc>
              <a:buFont typeface="+mj-cs"/>
              <a:buAutoNum type="arabic2Minus"/>
              <a:defRPr/>
            </a:pPr>
            <a:r>
              <a:rPr lang="ar-SA" sz="1400" dirty="0">
                <a:solidFill>
                  <a:prstClr val="black"/>
                </a:solidFill>
                <a:latin typeface="Alexandria" charset="0"/>
                <a:cs typeface="Alexandria" charset="0"/>
              </a:rPr>
              <a:t>نظرية السمات.</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400" dirty="0">
                <a:solidFill>
                  <a:prstClr val="black"/>
                </a:solidFill>
                <a:latin typeface="Alexandria" charset="0"/>
                <a:cs typeface="Alexandria" charset="0"/>
              </a:rPr>
              <a:t>النظرية السلوكية:</a:t>
            </a:r>
          </a:p>
          <a:p>
            <a:pPr marL="1082675" lvl="1" indent="-342900" algn="r" rtl="1">
              <a:lnSpc>
                <a:spcPct val="150000"/>
              </a:lnSpc>
              <a:buFont typeface="+mj-cs"/>
              <a:buAutoNum type="arabic2Minus"/>
              <a:defRPr/>
            </a:pPr>
            <a:r>
              <a:rPr lang="ar-SA" sz="1400" dirty="0">
                <a:solidFill>
                  <a:prstClr val="black"/>
                </a:solidFill>
                <a:latin typeface="Alexandria" charset="0"/>
                <a:cs typeface="Alexandria" charset="0"/>
              </a:rPr>
              <a:t>نظرية الشبكة الإدارية.</a:t>
            </a:r>
          </a:p>
          <a:p>
            <a:pPr marL="1082675" lvl="1" indent="-342900" algn="r" rtl="1">
              <a:lnSpc>
                <a:spcPct val="150000"/>
              </a:lnSpc>
              <a:buFont typeface="+mj-cs"/>
              <a:buAutoNum type="arabic2Minus"/>
              <a:defRPr/>
            </a:pPr>
            <a:r>
              <a:rPr lang="ar-SA" sz="1400" dirty="0">
                <a:solidFill>
                  <a:prstClr val="black"/>
                </a:solidFill>
                <a:latin typeface="Alexandria" charset="0"/>
                <a:cs typeface="Alexandria" charset="0"/>
              </a:rPr>
              <a:t>نظرية </a:t>
            </a:r>
            <a:r>
              <a:rPr lang="en-US" sz="1400" dirty="0">
                <a:solidFill>
                  <a:prstClr val="black"/>
                </a:solidFill>
                <a:latin typeface="Alexandria" charset="0"/>
                <a:cs typeface="Alexandria" charset="0"/>
              </a:rPr>
              <a:t>X &amp; Y</a:t>
            </a:r>
            <a:r>
              <a:rPr lang="ar-SA" sz="1400" dirty="0">
                <a:solidFill>
                  <a:prstClr val="black"/>
                </a:solidFill>
                <a:latin typeface="Alexandria" charset="0"/>
                <a:cs typeface="Alexandria" charset="0"/>
              </a:rPr>
              <a:t>.</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400" dirty="0">
                <a:solidFill>
                  <a:prstClr val="black"/>
                </a:solidFill>
                <a:latin typeface="Alexandria" charset="0"/>
                <a:cs typeface="Alexandria" charset="0"/>
              </a:rPr>
              <a:t>نظرية الأبعاد الثلاثة.</a:t>
            </a:r>
          </a:p>
        </p:txBody>
      </p:sp>
      <p:sp>
        <p:nvSpPr>
          <p:cNvPr id="3" name="TextBox 2"/>
          <p:cNvSpPr txBox="1"/>
          <p:nvPr/>
        </p:nvSpPr>
        <p:spPr>
          <a:xfrm>
            <a:off x="3346672" y="586164"/>
            <a:ext cx="5917953" cy="784830"/>
          </a:xfrm>
          <a:prstGeom prst="rect">
            <a:avLst/>
          </a:prstGeom>
          <a:noFill/>
        </p:spPr>
        <p:txBody>
          <a:bodyPr wrap="square" rtlCol="0">
            <a:spAutoFit/>
          </a:bodyPr>
          <a:lstStyle/>
          <a:p>
            <a:pPr algn="ctr" rtl="1">
              <a:spcAft>
                <a:spcPts val="600"/>
              </a:spcAft>
            </a:pPr>
            <a:r>
              <a:rPr lang="ar-EG" sz="2000" b="1" dirty="0">
                <a:latin typeface="Alexandria" pitchFamily="2" charset="-78"/>
                <a:cs typeface="Alexandria" pitchFamily="2" charset="-78"/>
              </a:rPr>
              <a:t>المحاضرة الثانية</a:t>
            </a:r>
          </a:p>
          <a:p>
            <a:pPr algn="ctr" rtl="1">
              <a:spcAft>
                <a:spcPts val="600"/>
              </a:spcAft>
            </a:pPr>
            <a:r>
              <a:rPr lang="ar-EG" sz="2000" b="1" dirty="0">
                <a:latin typeface="Alexandria" pitchFamily="2" charset="-78"/>
                <a:cs typeface="Alexandria" pitchFamily="2" charset="-78"/>
              </a:rPr>
              <a:t>نظريات القيادة </a:t>
            </a:r>
            <a:r>
              <a:rPr lang="en-US" sz="2000" b="1" dirty="0">
                <a:latin typeface="Alexandria" pitchFamily="2" charset="-78"/>
                <a:cs typeface="Alexandria" pitchFamily="2" charset="-78"/>
              </a:rPr>
              <a:t>1</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94840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300000"/>
              </a:lnSpc>
              <a:spcBef>
                <a:spcPts val="0"/>
              </a:spcBef>
              <a:spcAft>
                <a:spcPts val="0"/>
              </a:spcAft>
              <a:buClrTx/>
              <a:buSzTx/>
              <a:buFontTx/>
              <a:buNone/>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تشتمل هذه المحاضرة على عدد من المحاور أبرزها المواضيع التالية: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400" dirty="0">
                <a:solidFill>
                  <a:prstClr val="black"/>
                </a:solidFill>
                <a:latin typeface="Alexandria" charset="0"/>
                <a:cs typeface="Alexandria" charset="0"/>
              </a:rPr>
              <a:t>النظرية </a:t>
            </a:r>
            <a:r>
              <a:rPr lang="ar-SA" sz="1400" dirty="0" err="1">
                <a:solidFill>
                  <a:prstClr val="black"/>
                </a:solidFill>
                <a:latin typeface="Alexandria" charset="0"/>
                <a:cs typeface="Alexandria" charset="0"/>
              </a:rPr>
              <a:t>الموقفية</a:t>
            </a:r>
            <a:r>
              <a:rPr lang="ar-SA" sz="1400" dirty="0">
                <a:solidFill>
                  <a:prstClr val="black"/>
                </a:solidFill>
                <a:latin typeface="Alexandria" charset="0"/>
                <a:cs typeface="Alexandria" charset="0"/>
              </a:rPr>
              <a:t>:</a:t>
            </a:r>
          </a:p>
          <a:p>
            <a:pPr marL="1082675" lvl="1" indent="-342900" algn="r" rtl="1">
              <a:lnSpc>
                <a:spcPct val="150000"/>
              </a:lnSpc>
              <a:buFont typeface="+mj-cs"/>
              <a:buAutoNum type="arabic2Minus"/>
              <a:defRPr/>
            </a:pPr>
            <a:r>
              <a:rPr lang="ar-SA" sz="1400" dirty="0">
                <a:solidFill>
                  <a:prstClr val="black"/>
                </a:solidFill>
                <a:latin typeface="Alexandria" charset="0"/>
                <a:cs typeface="Alexandria" charset="0"/>
              </a:rPr>
              <a:t>النظرية </a:t>
            </a:r>
            <a:r>
              <a:rPr lang="ar-SA" sz="1400" dirty="0" err="1">
                <a:solidFill>
                  <a:prstClr val="black"/>
                </a:solidFill>
                <a:latin typeface="Alexandria" charset="0"/>
                <a:cs typeface="Alexandria" charset="0"/>
              </a:rPr>
              <a:t>الموقفية</a:t>
            </a:r>
            <a:r>
              <a:rPr lang="ar-SA" sz="1400" dirty="0">
                <a:solidFill>
                  <a:prstClr val="black"/>
                </a:solidFill>
                <a:latin typeface="Alexandria" charset="0"/>
                <a:cs typeface="Alexandria" charset="0"/>
              </a:rPr>
              <a:t> </a:t>
            </a:r>
            <a:r>
              <a:rPr lang="ar-SA" sz="1400" dirty="0" err="1">
                <a:solidFill>
                  <a:prstClr val="black"/>
                </a:solidFill>
                <a:latin typeface="Alexandria" charset="0"/>
                <a:cs typeface="Alexandria" charset="0"/>
              </a:rPr>
              <a:t>لفيدلر</a:t>
            </a:r>
            <a:r>
              <a:rPr lang="ar-SA" sz="1400" dirty="0">
                <a:solidFill>
                  <a:prstClr val="black"/>
                </a:solidFill>
                <a:latin typeface="Alexandria" charset="0"/>
                <a:cs typeface="Alexandria" charset="0"/>
              </a:rPr>
              <a:t>.</a:t>
            </a:r>
          </a:p>
          <a:p>
            <a:pPr marL="1082675" lvl="1" indent="-342900" algn="r" rtl="1">
              <a:lnSpc>
                <a:spcPct val="150000"/>
              </a:lnSpc>
              <a:buFont typeface="+mj-cs"/>
              <a:buAutoNum type="arabic2Minus"/>
              <a:defRPr/>
            </a:pPr>
            <a:r>
              <a:rPr lang="ar-SA" sz="1400" dirty="0">
                <a:solidFill>
                  <a:prstClr val="black"/>
                </a:solidFill>
                <a:latin typeface="Alexandria" charset="0"/>
                <a:cs typeface="Alexandria" charset="0"/>
              </a:rPr>
              <a:t>نظرية السلوك والهدف.</a:t>
            </a:r>
          </a:p>
          <a:p>
            <a:pPr marL="1082675" lvl="1" indent="-342900" algn="r" rtl="1">
              <a:lnSpc>
                <a:spcPct val="150000"/>
              </a:lnSpc>
              <a:buFont typeface="+mj-cs"/>
              <a:buAutoNum type="arabic2Minus"/>
              <a:defRPr/>
            </a:pPr>
            <a:r>
              <a:rPr lang="ar-SA" sz="1400" dirty="0">
                <a:solidFill>
                  <a:prstClr val="black"/>
                </a:solidFill>
                <a:latin typeface="Alexandria" charset="0"/>
                <a:cs typeface="Alexandria" charset="0"/>
              </a:rPr>
              <a:t>نموذج القيادة </a:t>
            </a:r>
            <a:r>
              <a:rPr lang="ar-SA" sz="1400" dirty="0" err="1">
                <a:solidFill>
                  <a:prstClr val="black"/>
                </a:solidFill>
                <a:latin typeface="Alexandria" charset="0"/>
                <a:cs typeface="Alexandria" charset="0"/>
              </a:rPr>
              <a:t>الموقفية</a:t>
            </a:r>
            <a:r>
              <a:rPr lang="ar-SA" sz="1400" dirty="0">
                <a:solidFill>
                  <a:prstClr val="black"/>
                </a:solidFill>
                <a:latin typeface="Alexandria" charset="0"/>
                <a:cs typeface="Alexandria" charset="0"/>
              </a:rPr>
              <a:t>.</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400" dirty="0">
                <a:solidFill>
                  <a:prstClr val="black"/>
                </a:solidFill>
                <a:latin typeface="Alexandria" charset="0"/>
                <a:cs typeface="Alexandria" charset="0"/>
              </a:rPr>
              <a:t>الاتجاهات النظرية الحديثة في القيادة:</a:t>
            </a:r>
          </a:p>
          <a:p>
            <a:pPr marL="1082675" lvl="1" indent="-342900" algn="r" rtl="1">
              <a:lnSpc>
                <a:spcPct val="150000"/>
              </a:lnSpc>
              <a:buFont typeface="+mj-cs"/>
              <a:buAutoNum type="arabic2Minus"/>
              <a:defRPr/>
            </a:pPr>
            <a:r>
              <a:rPr lang="ar-SA" sz="1400" dirty="0">
                <a:solidFill>
                  <a:prstClr val="black"/>
                </a:solidFill>
                <a:latin typeface="Alexandria" charset="0"/>
                <a:cs typeface="Alexandria" charset="0"/>
              </a:rPr>
              <a:t>القيادة التبادلية.</a:t>
            </a:r>
          </a:p>
          <a:p>
            <a:pPr marL="1082675" lvl="1" indent="-342900" algn="r" rtl="1">
              <a:lnSpc>
                <a:spcPct val="150000"/>
              </a:lnSpc>
              <a:buFont typeface="+mj-cs"/>
              <a:buAutoNum type="arabic2Minus"/>
              <a:defRPr/>
            </a:pPr>
            <a:r>
              <a:rPr lang="ar-SA" sz="1400" dirty="0">
                <a:solidFill>
                  <a:prstClr val="black"/>
                </a:solidFill>
                <a:latin typeface="Alexandria" charset="0"/>
                <a:cs typeface="Alexandria" charset="0"/>
              </a:rPr>
              <a:t>النظرية </a:t>
            </a:r>
            <a:r>
              <a:rPr lang="ar-SA" sz="1400" dirty="0" err="1">
                <a:solidFill>
                  <a:prstClr val="black"/>
                </a:solidFill>
                <a:latin typeface="Alexandria" charset="0"/>
                <a:cs typeface="Alexandria" charset="0"/>
              </a:rPr>
              <a:t>الكارزماتية</a:t>
            </a:r>
            <a:r>
              <a:rPr lang="ar-SA" sz="1400" dirty="0">
                <a:solidFill>
                  <a:prstClr val="black"/>
                </a:solidFill>
                <a:latin typeface="Alexandria" charset="0"/>
                <a:cs typeface="Alexandria" charset="0"/>
              </a:rPr>
              <a:t>.</a:t>
            </a:r>
          </a:p>
          <a:p>
            <a:pPr marL="1082675" lvl="1" indent="-342900" algn="r" rtl="1">
              <a:lnSpc>
                <a:spcPct val="150000"/>
              </a:lnSpc>
              <a:buFont typeface="+mj-cs"/>
              <a:buAutoNum type="arabic2Minus"/>
              <a:defRPr/>
            </a:pPr>
            <a:r>
              <a:rPr lang="ar-SA" sz="1400" dirty="0">
                <a:solidFill>
                  <a:prstClr val="black"/>
                </a:solidFill>
                <a:latin typeface="Alexandria" charset="0"/>
                <a:cs typeface="Alexandria" charset="0"/>
              </a:rPr>
              <a:t>النظرية التحويلية.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400" dirty="0">
                <a:solidFill>
                  <a:prstClr val="black"/>
                </a:solidFill>
                <a:latin typeface="Alexandria" charset="0"/>
                <a:cs typeface="Alexandria" charset="0"/>
              </a:rPr>
              <a:t>ما نستنتجه من نظريات القيادة.</a:t>
            </a:r>
          </a:p>
        </p:txBody>
      </p:sp>
      <p:sp>
        <p:nvSpPr>
          <p:cNvPr id="3" name="TextBox 2"/>
          <p:cNvSpPr txBox="1"/>
          <p:nvPr/>
        </p:nvSpPr>
        <p:spPr>
          <a:xfrm>
            <a:off x="3346672" y="586164"/>
            <a:ext cx="5917953" cy="784830"/>
          </a:xfrm>
          <a:prstGeom prst="rect">
            <a:avLst/>
          </a:prstGeom>
          <a:noFill/>
        </p:spPr>
        <p:txBody>
          <a:bodyPr wrap="square" rtlCol="0">
            <a:spAutoFit/>
          </a:bodyPr>
          <a:lstStyle/>
          <a:p>
            <a:pPr algn="ctr" rtl="1">
              <a:spcAft>
                <a:spcPts val="600"/>
              </a:spcAft>
            </a:pPr>
            <a:r>
              <a:rPr lang="ar-EG" sz="2000" b="1" dirty="0">
                <a:latin typeface="Alexandria" pitchFamily="2" charset="-78"/>
                <a:cs typeface="Alexandria" pitchFamily="2" charset="-78"/>
              </a:rPr>
              <a:t>المحاضرة الثانية</a:t>
            </a:r>
          </a:p>
          <a:p>
            <a:pPr algn="ctr" rtl="1">
              <a:spcAft>
                <a:spcPts val="600"/>
              </a:spcAft>
            </a:pPr>
            <a:r>
              <a:rPr lang="ar-EG" sz="2000" b="1" dirty="0">
                <a:latin typeface="Alexandria" pitchFamily="2" charset="-78"/>
                <a:cs typeface="Alexandria" pitchFamily="2" charset="-78"/>
              </a:rPr>
              <a:t>نظريات القيادة </a:t>
            </a:r>
            <a:r>
              <a:rPr lang="en-US" sz="2000" b="1" dirty="0">
                <a:latin typeface="Alexandria" pitchFamily="2" charset="-78"/>
                <a:cs typeface="Alexandria" pitchFamily="2" charset="-78"/>
              </a:rPr>
              <a:t>2</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45776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300000"/>
              </a:lnSpc>
              <a:spcBef>
                <a:spcPts val="0"/>
              </a:spcBef>
              <a:spcAft>
                <a:spcPts val="0"/>
              </a:spcAft>
              <a:buClrTx/>
              <a:buSzTx/>
              <a:buFontTx/>
              <a:buNone/>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تشتمل هذه المحاضرة على عدد من المحاور أبرزها المواضيع التالية: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400" dirty="0">
                <a:solidFill>
                  <a:prstClr val="black"/>
                </a:solidFill>
                <a:latin typeface="Alexandria" charset="0"/>
                <a:cs typeface="Alexandria" charset="0"/>
              </a:rPr>
              <a:t>نمط القيادة التسلطية.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نمط القيادة الديموقراطية.</a:t>
            </a:r>
          </a:p>
          <a:p>
            <a:pPr marL="625475" indent="-342900" algn="r" rtl="1">
              <a:lnSpc>
                <a:spcPct val="150000"/>
              </a:lnSpc>
              <a:buFont typeface="+mj-lt"/>
              <a:buAutoNum type="arabicPeriod"/>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نمط القيادة الإنسانية.</a:t>
            </a:r>
          </a:p>
          <a:p>
            <a:pPr marL="625475" indent="-342900" algn="r" rtl="1">
              <a:lnSpc>
                <a:spcPct val="150000"/>
              </a:lnSpc>
              <a:buFont typeface="+mj-lt"/>
              <a:buAutoNum type="arabicPeriod"/>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نمط القيادة البيروقراطية.</a:t>
            </a:r>
          </a:p>
          <a:p>
            <a:pPr marL="625475" indent="-342900" algn="r" rtl="1">
              <a:lnSpc>
                <a:spcPct val="150000"/>
              </a:lnSpc>
              <a:buFont typeface="+mj-lt"/>
              <a:buAutoNum type="arabicPeriod"/>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نمط القيادة الزئبقية (</a:t>
            </a:r>
            <a:r>
              <a:rPr kumimoji="0" lang="ar-SA" sz="1400" b="0" i="0" u="none" strike="noStrike" kern="1200" cap="none" spc="0" normalizeH="0" baseline="0" noProof="0" dirty="0" err="1">
                <a:ln>
                  <a:noFill/>
                </a:ln>
                <a:solidFill>
                  <a:prstClr val="black"/>
                </a:solidFill>
                <a:effectLst/>
                <a:uLnTx/>
                <a:uFillTx/>
                <a:latin typeface="Alexandria" charset="0"/>
                <a:ea typeface="+mn-ea"/>
                <a:cs typeface="Alexandria" charset="0"/>
              </a:rPr>
              <a:t>الميكافيلية</a:t>
            </a: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a:t>
            </a:r>
          </a:p>
          <a:p>
            <a:pPr marL="625475" indent="-342900" algn="r" rtl="1">
              <a:lnSpc>
                <a:spcPct val="150000"/>
              </a:lnSpc>
              <a:buFont typeface="+mj-lt"/>
              <a:buAutoNum type="arabicPeriod"/>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نمط قيادة الفريق.</a:t>
            </a:r>
          </a:p>
          <a:p>
            <a:pPr marL="625475" indent="-342900" algn="r" rtl="1">
              <a:lnSpc>
                <a:spcPct val="150000"/>
              </a:lnSpc>
              <a:buFont typeface="+mj-lt"/>
              <a:buAutoNum type="arabicPeriod"/>
              <a:defRPr/>
            </a:pPr>
            <a:r>
              <a:rPr lang="ar-SA" sz="1400" dirty="0">
                <a:solidFill>
                  <a:prstClr val="black"/>
                </a:solidFill>
                <a:latin typeface="Alexandria" charset="0"/>
                <a:cs typeface="Alexandria" charset="0"/>
              </a:rPr>
              <a:t>العوامل المؤثرة في أنماط القيادة.</a:t>
            </a:r>
            <a:endPar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endPar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3" name="TextBox 2"/>
          <p:cNvSpPr txBox="1"/>
          <p:nvPr/>
        </p:nvSpPr>
        <p:spPr>
          <a:xfrm>
            <a:off x="3346672" y="586164"/>
            <a:ext cx="5917953" cy="784830"/>
          </a:xfrm>
          <a:prstGeom prst="rect">
            <a:avLst/>
          </a:prstGeom>
          <a:noFill/>
        </p:spPr>
        <p:txBody>
          <a:bodyPr wrap="square" rtlCol="0">
            <a:spAutoFit/>
          </a:bodyPr>
          <a:lstStyle/>
          <a:p>
            <a:pPr algn="ctr" rtl="1">
              <a:spcAft>
                <a:spcPts val="600"/>
              </a:spcAft>
            </a:pPr>
            <a:r>
              <a:rPr lang="ar-EG" sz="2000" b="1" dirty="0">
                <a:latin typeface="Alexandria" pitchFamily="2" charset="-78"/>
                <a:cs typeface="Alexandria" pitchFamily="2" charset="-78"/>
              </a:rPr>
              <a:t>المحاضرة ال</a:t>
            </a:r>
            <a:r>
              <a:rPr lang="ar-SA" sz="2000" b="1" dirty="0">
                <a:latin typeface="Alexandria" pitchFamily="2" charset="-78"/>
                <a:cs typeface="Alexandria" pitchFamily="2" charset="-78"/>
              </a:rPr>
              <a:t>رابعة</a:t>
            </a:r>
            <a:endParaRPr lang="ar-EG" sz="2000" b="1" dirty="0">
              <a:latin typeface="Alexandria" pitchFamily="2" charset="-78"/>
              <a:cs typeface="Alexandria" pitchFamily="2" charset="-78"/>
            </a:endParaRPr>
          </a:p>
          <a:p>
            <a:pPr algn="ctr" rtl="1">
              <a:spcAft>
                <a:spcPts val="600"/>
              </a:spcAft>
            </a:pPr>
            <a:r>
              <a:rPr lang="ar-EG" sz="2000" b="1" dirty="0">
                <a:latin typeface="Alexandria" pitchFamily="2" charset="-78"/>
                <a:cs typeface="Alexandria" pitchFamily="2" charset="-78"/>
              </a:rPr>
              <a:t>أنماط القيادة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84134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300000"/>
              </a:lnSpc>
              <a:spcBef>
                <a:spcPts val="0"/>
              </a:spcBef>
              <a:spcAft>
                <a:spcPts val="0"/>
              </a:spcAft>
              <a:buClrTx/>
              <a:buSzTx/>
              <a:buFontTx/>
              <a:buNone/>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تشتمل هذه المحاضرة على عدد من المحاور أبرزها المواضيع التالية: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400" dirty="0">
                <a:solidFill>
                  <a:prstClr val="black"/>
                </a:solidFill>
                <a:latin typeface="Alexandria" charset="0"/>
                <a:cs typeface="Alexandria" charset="0"/>
              </a:rPr>
              <a:t>أدوار ومهام القائد.</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400" dirty="0">
                <a:solidFill>
                  <a:prstClr val="black"/>
                </a:solidFill>
                <a:latin typeface="Alexandria" charset="0"/>
                <a:cs typeface="Alexandria" charset="0"/>
              </a:rPr>
              <a:t>خصائص وسمات القائد.</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400" dirty="0">
                <a:solidFill>
                  <a:prstClr val="black"/>
                </a:solidFill>
                <a:latin typeface="Alexandria" charset="0"/>
                <a:cs typeface="Alexandria" charset="0"/>
              </a:rPr>
              <a:t>المهارات الأساسية للقيادة.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400" dirty="0">
                <a:solidFill>
                  <a:prstClr val="black"/>
                </a:solidFill>
                <a:latin typeface="Alexandria" charset="0"/>
                <a:cs typeface="Alexandria" charset="0"/>
              </a:rPr>
              <a:t>مصادر قوة تأثير القائد.</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400" dirty="0">
                <a:solidFill>
                  <a:prstClr val="black"/>
                </a:solidFill>
                <a:latin typeface="Alexandria" charset="0"/>
                <a:cs typeface="Alexandria" charset="0"/>
              </a:rPr>
              <a:t>منهجية إعداد وصناعة القائد.</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400" dirty="0">
                <a:solidFill>
                  <a:prstClr val="black"/>
                </a:solidFill>
                <a:latin typeface="Alexandria" charset="0"/>
                <a:cs typeface="Alexandria" charset="0"/>
              </a:rPr>
              <a:t>نماذج لقادة غيروا العالم.</a:t>
            </a:r>
          </a:p>
        </p:txBody>
      </p:sp>
      <p:sp>
        <p:nvSpPr>
          <p:cNvPr id="3" name="TextBox 2"/>
          <p:cNvSpPr txBox="1"/>
          <p:nvPr/>
        </p:nvSpPr>
        <p:spPr>
          <a:xfrm>
            <a:off x="3346672" y="586164"/>
            <a:ext cx="5917953" cy="784830"/>
          </a:xfrm>
          <a:prstGeom prst="rect">
            <a:avLst/>
          </a:prstGeom>
          <a:noFill/>
        </p:spPr>
        <p:txBody>
          <a:bodyPr wrap="square" rtlCol="0">
            <a:spAutoFit/>
          </a:bodyPr>
          <a:lstStyle/>
          <a:p>
            <a:pPr algn="ctr" rtl="1">
              <a:spcAft>
                <a:spcPts val="600"/>
              </a:spcAft>
            </a:pPr>
            <a:r>
              <a:rPr lang="ar-EG" sz="2000" b="1" dirty="0">
                <a:latin typeface="Alexandria" pitchFamily="2" charset="-78"/>
                <a:cs typeface="Alexandria" pitchFamily="2" charset="-78"/>
              </a:rPr>
              <a:t>المحاضرة ال</a:t>
            </a:r>
            <a:r>
              <a:rPr lang="ar-SA" sz="2000" b="1" dirty="0">
                <a:latin typeface="Alexandria" pitchFamily="2" charset="-78"/>
                <a:cs typeface="Alexandria" pitchFamily="2" charset="-78"/>
              </a:rPr>
              <a:t>خامسة</a:t>
            </a:r>
            <a:endParaRPr lang="ar-EG" sz="2000" b="1" dirty="0">
              <a:latin typeface="Alexandria" pitchFamily="2" charset="-78"/>
              <a:cs typeface="Alexandria" pitchFamily="2" charset="-78"/>
            </a:endParaRPr>
          </a:p>
          <a:p>
            <a:pPr algn="ctr" rtl="1">
              <a:spcAft>
                <a:spcPts val="600"/>
              </a:spcAft>
            </a:pPr>
            <a:r>
              <a:rPr lang="ar-EG" sz="2000" b="1" dirty="0">
                <a:latin typeface="Alexandria" pitchFamily="2" charset="-78"/>
                <a:cs typeface="Alexandria" pitchFamily="2" charset="-78"/>
              </a:rPr>
              <a:t>سمات ومهارات القائد</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24571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300000"/>
              </a:lnSpc>
              <a:spcBef>
                <a:spcPts val="0"/>
              </a:spcBef>
              <a:spcAft>
                <a:spcPts val="0"/>
              </a:spcAft>
              <a:buClrTx/>
              <a:buSzTx/>
              <a:buFontTx/>
              <a:buNone/>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تشتمل هذه المحاضرة على عدد من المحاور أبرزها المواضيع التالية: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تعريف القيم الإدارية وأخلاقيات العمل الإداري.</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400" dirty="0">
                <a:solidFill>
                  <a:prstClr val="black"/>
                </a:solidFill>
                <a:latin typeface="Alexandria" charset="0"/>
                <a:cs typeface="Alexandria" charset="0"/>
              </a:rPr>
              <a:t>أهمية القيم والمبادئ الأخلاقية في القيادة.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400" dirty="0">
                <a:solidFill>
                  <a:prstClr val="black"/>
                </a:solidFill>
                <a:latin typeface="Alexandria" charset="0"/>
                <a:cs typeface="Alexandria" charset="0"/>
              </a:rPr>
              <a:t>مراحل تطور قيم وأخلاقيات القيادة.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400" dirty="0">
                <a:solidFill>
                  <a:prstClr val="black"/>
                </a:solidFill>
                <a:latin typeface="Alexandria" charset="0"/>
                <a:cs typeface="Alexandria" charset="0"/>
              </a:rPr>
              <a:t>مكونات وخصائص قيم وأخلاقيات القيادة.</a:t>
            </a:r>
          </a:p>
          <a:p>
            <a:pPr marL="625475" indent="-342900" algn="r" rtl="1">
              <a:lnSpc>
                <a:spcPct val="150000"/>
              </a:lnSpc>
              <a:buFont typeface="+mj-lt"/>
              <a:buAutoNum type="arabicPeriod"/>
              <a:defRPr/>
            </a:pPr>
            <a:r>
              <a:rPr lang="ar-SA" sz="1400" dirty="0">
                <a:solidFill>
                  <a:prstClr val="black"/>
                </a:solidFill>
                <a:latin typeface="Alexandria" charset="0"/>
                <a:cs typeface="Alexandria" charset="0"/>
              </a:rPr>
              <a:t>مصادر قيم وأخلاقيات القيادة.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400" dirty="0">
                <a:solidFill>
                  <a:prstClr val="black"/>
                </a:solidFill>
                <a:latin typeface="Alexandria" charset="0"/>
                <a:cs typeface="Alexandria" charset="0"/>
              </a:rPr>
              <a:t>مبادئ القيادة الأخلاقية.</a:t>
            </a:r>
          </a:p>
        </p:txBody>
      </p:sp>
      <p:sp>
        <p:nvSpPr>
          <p:cNvPr id="3" name="TextBox 2"/>
          <p:cNvSpPr txBox="1"/>
          <p:nvPr/>
        </p:nvSpPr>
        <p:spPr>
          <a:xfrm>
            <a:off x="3346672" y="586164"/>
            <a:ext cx="5917953" cy="784830"/>
          </a:xfrm>
          <a:prstGeom prst="rect">
            <a:avLst/>
          </a:prstGeom>
          <a:noFill/>
        </p:spPr>
        <p:txBody>
          <a:bodyPr wrap="square" rtlCol="0">
            <a:spAutoFit/>
          </a:bodyPr>
          <a:lstStyle/>
          <a:p>
            <a:pPr algn="ctr" rtl="1">
              <a:spcAft>
                <a:spcPts val="600"/>
              </a:spcAft>
            </a:pPr>
            <a:r>
              <a:rPr lang="ar-EG" sz="2000" b="1" dirty="0">
                <a:latin typeface="Alexandria" pitchFamily="2" charset="-78"/>
                <a:cs typeface="Alexandria" pitchFamily="2" charset="-78"/>
              </a:rPr>
              <a:t>المحاضرة ال</a:t>
            </a:r>
            <a:r>
              <a:rPr lang="ar-SA" sz="2000" b="1" dirty="0">
                <a:latin typeface="Alexandria" pitchFamily="2" charset="-78"/>
                <a:cs typeface="Alexandria" pitchFamily="2" charset="-78"/>
              </a:rPr>
              <a:t>سادسة</a:t>
            </a:r>
            <a:endParaRPr lang="ar-EG" sz="2000" b="1" dirty="0">
              <a:latin typeface="Alexandria" pitchFamily="2" charset="-78"/>
              <a:cs typeface="Alexandria" pitchFamily="2" charset="-78"/>
            </a:endParaRPr>
          </a:p>
          <a:p>
            <a:pPr algn="ctr" rtl="1">
              <a:spcAft>
                <a:spcPts val="600"/>
              </a:spcAft>
            </a:pPr>
            <a:r>
              <a:rPr lang="ar-EG" sz="2000" b="1" dirty="0">
                <a:latin typeface="Alexandria" pitchFamily="2" charset="-78"/>
                <a:cs typeface="Alexandria" pitchFamily="2" charset="-78"/>
              </a:rPr>
              <a:t>القيم الإدارية وأخلاقيات العمل الإداري</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52963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300000"/>
              </a:lnSpc>
              <a:spcBef>
                <a:spcPts val="0"/>
              </a:spcBef>
              <a:spcAft>
                <a:spcPts val="0"/>
              </a:spcAft>
              <a:buClrTx/>
              <a:buSzTx/>
              <a:buFontTx/>
              <a:buNone/>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تشتمل هذه المحاضرة على عدد من المحاور أبرزها المواضيع التالية: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400" dirty="0">
                <a:solidFill>
                  <a:prstClr val="black"/>
                </a:solidFill>
                <a:latin typeface="Alexandria" charset="0"/>
                <a:cs typeface="Alexandria" charset="0"/>
              </a:rPr>
              <a:t>القيادة ومهارات حل المشكلات واتخاذ القرارات.</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المكونات الأساسية لعملية اتخاذ القرارات.</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400" dirty="0">
                <a:solidFill>
                  <a:prstClr val="black"/>
                </a:solidFill>
                <a:latin typeface="Alexandria" charset="0"/>
                <a:cs typeface="Alexandria" charset="0"/>
              </a:rPr>
              <a:t>خطوات اتخاذ القرارات الإدارية.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أنواع القرارات الإدارية.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400" dirty="0">
                <a:solidFill>
                  <a:prstClr val="black"/>
                </a:solidFill>
                <a:latin typeface="Alexandria" charset="0"/>
                <a:cs typeface="Alexandria" charset="0"/>
              </a:rPr>
              <a:t>المشاركة في اتخاذ القرارات جماعياً </a:t>
            </a:r>
            <a:r>
              <a:rPr lang="ar-SA" sz="1400" dirty="0" err="1">
                <a:solidFill>
                  <a:prstClr val="black"/>
                </a:solidFill>
                <a:latin typeface="Alexandria" charset="0"/>
                <a:cs typeface="Alexandria" charset="0"/>
              </a:rPr>
              <a:t>وفنياتها</a:t>
            </a:r>
            <a:r>
              <a:rPr lang="ar-SA" sz="1400" dirty="0">
                <a:solidFill>
                  <a:prstClr val="black"/>
                </a:solidFill>
                <a:latin typeface="Alexandria" charset="0"/>
                <a:cs typeface="Alexandria" charset="0"/>
              </a:rPr>
              <a:t>.</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معوقات عملية اتخاذ القرارات.</a:t>
            </a:r>
          </a:p>
        </p:txBody>
      </p:sp>
      <p:sp>
        <p:nvSpPr>
          <p:cNvPr id="3" name="TextBox 2"/>
          <p:cNvSpPr txBox="1"/>
          <p:nvPr/>
        </p:nvSpPr>
        <p:spPr>
          <a:xfrm>
            <a:off x="3346672" y="586164"/>
            <a:ext cx="5917953" cy="784830"/>
          </a:xfrm>
          <a:prstGeom prst="rect">
            <a:avLst/>
          </a:prstGeom>
          <a:noFill/>
        </p:spPr>
        <p:txBody>
          <a:bodyPr wrap="square" rtlCol="0">
            <a:spAutoFit/>
          </a:bodyPr>
          <a:lstStyle/>
          <a:p>
            <a:pPr algn="ctr" rtl="1">
              <a:spcAft>
                <a:spcPts val="600"/>
              </a:spcAft>
            </a:pPr>
            <a:r>
              <a:rPr lang="ar-EG" sz="2000" b="1" dirty="0">
                <a:latin typeface="Alexandria" pitchFamily="2" charset="-78"/>
                <a:cs typeface="Alexandria" pitchFamily="2" charset="-78"/>
              </a:rPr>
              <a:t>المحاضرة ال</a:t>
            </a:r>
            <a:r>
              <a:rPr lang="ar-SA" sz="2000" b="1" dirty="0">
                <a:latin typeface="Alexandria" pitchFamily="2" charset="-78"/>
                <a:cs typeface="Alexandria" pitchFamily="2" charset="-78"/>
              </a:rPr>
              <a:t>سابعة</a:t>
            </a:r>
            <a:endParaRPr lang="ar-EG" sz="2000" b="1" dirty="0">
              <a:latin typeface="Alexandria" pitchFamily="2" charset="-78"/>
              <a:cs typeface="Alexandria" pitchFamily="2" charset="-78"/>
            </a:endParaRPr>
          </a:p>
          <a:p>
            <a:pPr algn="ctr" rtl="1">
              <a:spcAft>
                <a:spcPts val="600"/>
              </a:spcAft>
            </a:pPr>
            <a:r>
              <a:rPr lang="ar-EG" sz="2000" b="1" dirty="0">
                <a:latin typeface="Alexandria" pitchFamily="2" charset="-78"/>
                <a:cs typeface="Alexandria" pitchFamily="2" charset="-78"/>
              </a:rPr>
              <a:t>القيادة الإدارية واتخاذ القرارات وحل المشكلات</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4661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300000"/>
              </a:lnSpc>
              <a:spcBef>
                <a:spcPts val="0"/>
              </a:spcBef>
              <a:spcAft>
                <a:spcPts val="0"/>
              </a:spcAft>
              <a:buClrTx/>
              <a:buSzTx/>
              <a:buFontTx/>
              <a:buNone/>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تشتمل هذه المحاضرة على عدد من المحاور أبرزها المواضيع التالية: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400" dirty="0">
                <a:solidFill>
                  <a:prstClr val="black"/>
                </a:solidFill>
                <a:latin typeface="Alexandria" charset="0"/>
                <a:cs typeface="Alexandria" charset="0"/>
              </a:rPr>
              <a:t>إدارة الوقت:</a:t>
            </a:r>
          </a:p>
          <a:p>
            <a:pPr marL="1082675" lvl="1" indent="-342900" algn="r" rtl="1">
              <a:lnSpc>
                <a:spcPct val="150000"/>
              </a:lnSpc>
              <a:buFont typeface="+mj-cs"/>
              <a:buAutoNum type="arabic2Minus"/>
              <a:defRPr/>
            </a:pPr>
            <a:r>
              <a:rPr lang="ar-SA" sz="1400" dirty="0">
                <a:solidFill>
                  <a:prstClr val="black"/>
                </a:solidFill>
                <a:latin typeface="Alexandria" charset="0"/>
                <a:cs typeface="Alexandria" charset="0"/>
              </a:rPr>
              <a:t>مفهوم إدارة الوقت وأهميته للقيادة.</a:t>
            </a:r>
          </a:p>
          <a:p>
            <a:pPr marL="1082675" lvl="1" indent="-342900" algn="r" rtl="1">
              <a:lnSpc>
                <a:spcPct val="150000"/>
              </a:lnSpc>
              <a:buFont typeface="+mj-cs"/>
              <a:buAutoNum type="arabic2Minus"/>
              <a:defRPr/>
            </a:pPr>
            <a:r>
              <a:rPr lang="ar-SA" sz="1400" dirty="0">
                <a:solidFill>
                  <a:prstClr val="black"/>
                </a:solidFill>
                <a:latin typeface="Alexandria" charset="0"/>
                <a:cs typeface="Alexandria" charset="0"/>
              </a:rPr>
              <a:t>الإدارة الفاعلة للوقت.</a:t>
            </a:r>
          </a:p>
          <a:p>
            <a:pPr marL="1082675" lvl="1" indent="-342900" algn="r" rtl="1">
              <a:lnSpc>
                <a:spcPct val="150000"/>
              </a:lnSpc>
              <a:buFont typeface="+mj-cs"/>
              <a:buAutoNum type="arabic2Minus"/>
              <a:defRPr/>
            </a:pPr>
            <a:r>
              <a:rPr lang="ar-SA" sz="1400" dirty="0">
                <a:solidFill>
                  <a:prstClr val="black"/>
                </a:solidFill>
                <a:latin typeface="Alexandria" charset="0"/>
                <a:cs typeface="Alexandria" charset="0"/>
              </a:rPr>
              <a:t>خطوات تنظيم الوقت.</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400" dirty="0">
                <a:solidFill>
                  <a:prstClr val="black"/>
                </a:solidFill>
                <a:latin typeface="Alexandria" charset="0"/>
                <a:cs typeface="Alexandria" charset="0"/>
              </a:rPr>
              <a:t>التفويض والتمكين:</a:t>
            </a:r>
          </a:p>
          <a:p>
            <a:pPr marL="1082675" lvl="1" indent="-342900" algn="r" rtl="1">
              <a:lnSpc>
                <a:spcPct val="150000"/>
              </a:lnSpc>
              <a:buFont typeface="+mj-cs"/>
              <a:buAutoNum type="arabic2Minus"/>
              <a:defRPr/>
            </a:pPr>
            <a:r>
              <a:rPr lang="ar-SA" sz="1400" dirty="0">
                <a:solidFill>
                  <a:prstClr val="black"/>
                </a:solidFill>
                <a:latin typeface="Alexandria" charset="0"/>
                <a:cs typeface="Alexandria" charset="0"/>
              </a:rPr>
              <a:t>مفهوم تفويض وتمكين العاملين.</a:t>
            </a:r>
          </a:p>
          <a:p>
            <a:pPr marL="1082675" lvl="1" indent="-342900" algn="r" rtl="1">
              <a:lnSpc>
                <a:spcPct val="150000"/>
              </a:lnSpc>
              <a:buFont typeface="+mj-cs"/>
              <a:buAutoNum type="arabic2Minus"/>
              <a:defRPr/>
            </a:pPr>
            <a:r>
              <a:rPr lang="ar-SA" sz="1400" dirty="0">
                <a:solidFill>
                  <a:prstClr val="black"/>
                </a:solidFill>
                <a:latin typeface="Alexandria" charset="0"/>
                <a:cs typeface="Alexandria" charset="0"/>
              </a:rPr>
              <a:t>أبعاد ونماذج التمكين.</a:t>
            </a:r>
          </a:p>
          <a:p>
            <a:pPr marL="1082675" lvl="1" indent="-342900" algn="r" rtl="1">
              <a:lnSpc>
                <a:spcPct val="150000"/>
              </a:lnSpc>
              <a:buFont typeface="+mj-cs"/>
              <a:buAutoNum type="arabic2Minus"/>
              <a:defRPr/>
            </a:pPr>
            <a:r>
              <a:rPr lang="ar-SA" sz="1400" dirty="0">
                <a:solidFill>
                  <a:prstClr val="black"/>
                </a:solidFill>
                <a:latin typeface="Alexandria" charset="0"/>
                <a:cs typeface="Alexandria" charset="0"/>
              </a:rPr>
              <a:t>التمكين كاستراتيجية إدارية.</a:t>
            </a:r>
          </a:p>
          <a:p>
            <a:pPr marL="1082675" lvl="1" indent="-342900" algn="r" rtl="1">
              <a:lnSpc>
                <a:spcPct val="150000"/>
              </a:lnSpc>
              <a:buFont typeface="+mj-cs"/>
              <a:buAutoNum type="arabic2Minus"/>
              <a:defRPr/>
            </a:pPr>
            <a:r>
              <a:rPr lang="ar-SA" sz="1400" dirty="0">
                <a:solidFill>
                  <a:prstClr val="black"/>
                </a:solidFill>
                <a:latin typeface="Alexandria" charset="0"/>
                <a:cs typeface="Alexandria" charset="0"/>
              </a:rPr>
              <a:t>خطوات تفويض وتمكين العاملين.</a:t>
            </a:r>
          </a:p>
        </p:txBody>
      </p:sp>
      <p:sp>
        <p:nvSpPr>
          <p:cNvPr id="3" name="TextBox 2"/>
          <p:cNvSpPr txBox="1"/>
          <p:nvPr/>
        </p:nvSpPr>
        <p:spPr>
          <a:xfrm>
            <a:off x="3346672" y="586164"/>
            <a:ext cx="5917953" cy="784830"/>
          </a:xfrm>
          <a:prstGeom prst="rect">
            <a:avLst/>
          </a:prstGeom>
          <a:noFill/>
        </p:spPr>
        <p:txBody>
          <a:bodyPr wrap="square" rtlCol="0">
            <a:spAutoFit/>
          </a:bodyPr>
          <a:lstStyle/>
          <a:p>
            <a:pPr algn="ctr" rtl="1">
              <a:spcAft>
                <a:spcPts val="600"/>
              </a:spcAft>
            </a:pPr>
            <a:r>
              <a:rPr lang="ar-EG" sz="2000" b="1" dirty="0">
                <a:latin typeface="Alexandria" pitchFamily="2" charset="-78"/>
                <a:cs typeface="Alexandria" pitchFamily="2" charset="-78"/>
              </a:rPr>
              <a:t>المحاضرة </a:t>
            </a:r>
            <a:r>
              <a:rPr lang="ar-SA" sz="2000" b="1" dirty="0">
                <a:latin typeface="Alexandria" pitchFamily="2" charset="-78"/>
                <a:cs typeface="Alexandria" pitchFamily="2" charset="-78"/>
              </a:rPr>
              <a:t>الثامنة</a:t>
            </a:r>
            <a:endParaRPr lang="ar-EG" sz="2000" b="1" dirty="0">
              <a:latin typeface="Alexandria" pitchFamily="2" charset="-78"/>
              <a:cs typeface="Alexandria" pitchFamily="2" charset="-78"/>
            </a:endParaRPr>
          </a:p>
          <a:p>
            <a:pPr algn="ctr" rtl="1">
              <a:spcAft>
                <a:spcPts val="600"/>
              </a:spcAft>
            </a:pPr>
            <a:r>
              <a:rPr lang="ar-EG" sz="2000" b="1" dirty="0">
                <a:latin typeface="Alexandria" pitchFamily="2" charset="-78"/>
                <a:cs typeface="Alexandria" pitchFamily="2" charset="-78"/>
              </a:rPr>
              <a:t>القيادة الإدارية وإدارة الوقت والتفويض</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765961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300000"/>
              </a:lnSpc>
              <a:spcBef>
                <a:spcPts val="0"/>
              </a:spcBef>
              <a:spcAft>
                <a:spcPts val="0"/>
              </a:spcAft>
              <a:buClrTx/>
              <a:buSzTx/>
              <a:buFontTx/>
              <a:buNone/>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تشتمل هذه المحاضرة على عدد من المحاور أبرزها المواضيع التالية: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400" dirty="0">
                <a:solidFill>
                  <a:prstClr val="black"/>
                </a:solidFill>
                <a:latin typeface="Alexandria" charset="0"/>
                <a:cs typeface="Alexandria" charset="0"/>
              </a:rPr>
              <a:t>الإبداع الإداري:</a:t>
            </a:r>
          </a:p>
          <a:p>
            <a:pPr marL="1082675" lvl="1" indent="-342900" algn="r" rtl="1">
              <a:lnSpc>
                <a:spcPct val="150000"/>
              </a:lnSpc>
              <a:buFont typeface="+mj-cs"/>
              <a:buAutoNum type="arabic2Minus"/>
              <a:defRPr/>
            </a:pPr>
            <a:r>
              <a:rPr lang="ar-SA" sz="1400" dirty="0">
                <a:solidFill>
                  <a:prstClr val="black"/>
                </a:solidFill>
                <a:latin typeface="Alexandria" charset="0"/>
                <a:cs typeface="Alexandria" charset="0"/>
              </a:rPr>
              <a:t>مفهوم وخصائص الإبداع الإداري.</a:t>
            </a:r>
          </a:p>
          <a:p>
            <a:pPr marL="1082675" lvl="1" indent="-342900" algn="r" rtl="1">
              <a:lnSpc>
                <a:spcPct val="150000"/>
              </a:lnSpc>
              <a:buFont typeface="+mj-cs"/>
              <a:buAutoNum type="arabic2Minus"/>
              <a:defRPr/>
            </a:pPr>
            <a:r>
              <a:rPr lang="ar-SA" sz="1400" dirty="0">
                <a:solidFill>
                  <a:prstClr val="black"/>
                </a:solidFill>
                <a:latin typeface="Alexandria" charset="0"/>
                <a:cs typeface="Alexandria" charset="0"/>
              </a:rPr>
              <a:t>أنواع الإبداع الإداري.</a:t>
            </a:r>
          </a:p>
          <a:p>
            <a:pPr marL="1082675" lvl="1" indent="-342900" algn="r" rtl="1">
              <a:lnSpc>
                <a:spcPct val="150000"/>
              </a:lnSpc>
              <a:buFont typeface="+mj-cs"/>
              <a:buAutoNum type="arabic2Minus"/>
              <a:defRPr/>
            </a:pPr>
            <a:r>
              <a:rPr lang="ar-SA" sz="1400" dirty="0">
                <a:solidFill>
                  <a:prstClr val="black"/>
                </a:solidFill>
                <a:latin typeface="Alexandria" charset="0"/>
                <a:cs typeface="Alexandria" charset="0"/>
              </a:rPr>
              <a:t>القيادة والإبداع المؤسسي.</a:t>
            </a:r>
          </a:p>
          <a:p>
            <a:pPr marL="1082675" lvl="1" indent="-342900" algn="r" rtl="1">
              <a:lnSpc>
                <a:spcPct val="150000"/>
              </a:lnSpc>
              <a:buFont typeface="+mj-cs"/>
              <a:buAutoNum type="arabic2Minus"/>
              <a:defRPr/>
            </a:pPr>
            <a:r>
              <a:rPr lang="ar-SA" sz="1400" dirty="0">
                <a:solidFill>
                  <a:prstClr val="black"/>
                </a:solidFill>
                <a:latin typeface="Alexandria" charset="0"/>
                <a:cs typeface="Alexandria" charset="0"/>
              </a:rPr>
              <a:t>العوامل التي تؤثر على الإبداع داخل المنظمات.</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400" dirty="0">
                <a:solidFill>
                  <a:prstClr val="black"/>
                </a:solidFill>
                <a:latin typeface="Alexandria" charset="0"/>
                <a:cs typeface="Alexandria" charset="0"/>
              </a:rPr>
              <a:t>إدارة التغيير:</a:t>
            </a:r>
          </a:p>
          <a:p>
            <a:pPr marL="1082675" lvl="1" indent="-342900" algn="r" rtl="1">
              <a:lnSpc>
                <a:spcPct val="150000"/>
              </a:lnSpc>
              <a:buFont typeface="+mj-cs"/>
              <a:buAutoNum type="arabic2Minus"/>
              <a:defRPr/>
            </a:pPr>
            <a:r>
              <a:rPr lang="ar-SA" sz="1400" dirty="0">
                <a:solidFill>
                  <a:prstClr val="black"/>
                </a:solidFill>
                <a:latin typeface="Alexandria" charset="0"/>
                <a:cs typeface="Alexandria" charset="0"/>
              </a:rPr>
              <a:t>القيادة الإدارية وإدارة التغيير.</a:t>
            </a:r>
          </a:p>
          <a:p>
            <a:pPr marL="1082675" lvl="1" indent="-342900" algn="r" rtl="1">
              <a:lnSpc>
                <a:spcPct val="150000"/>
              </a:lnSpc>
              <a:buFont typeface="+mj-cs"/>
              <a:buAutoNum type="arabic2Minus"/>
              <a:defRPr/>
            </a:pPr>
            <a:r>
              <a:rPr lang="ar-SA" sz="1400" dirty="0">
                <a:solidFill>
                  <a:prstClr val="black"/>
                </a:solidFill>
                <a:latin typeface="Alexandria" charset="0"/>
                <a:cs typeface="Alexandria" charset="0"/>
              </a:rPr>
              <a:t>أنماط قيادة التغيير.</a:t>
            </a:r>
          </a:p>
          <a:p>
            <a:pPr marL="1082675" lvl="1" indent="-342900" algn="r" rtl="1">
              <a:lnSpc>
                <a:spcPct val="150000"/>
              </a:lnSpc>
              <a:buFont typeface="+mj-cs"/>
              <a:buAutoNum type="arabic2Minus"/>
              <a:defRPr/>
            </a:pPr>
            <a:r>
              <a:rPr lang="ar-SA" sz="1400" dirty="0">
                <a:solidFill>
                  <a:prstClr val="black"/>
                </a:solidFill>
                <a:latin typeface="Alexandria" charset="0"/>
                <a:cs typeface="Alexandria" charset="0"/>
              </a:rPr>
              <a:t>أهمية دور القيادة في نجاح التغيير</a:t>
            </a:r>
          </a:p>
          <a:p>
            <a:pPr marL="1082675" lvl="1" indent="-342900" algn="r" rtl="1">
              <a:lnSpc>
                <a:spcPct val="150000"/>
              </a:lnSpc>
              <a:buFont typeface="+mj-cs"/>
              <a:buAutoNum type="arabic2Minus"/>
              <a:defRPr/>
            </a:pPr>
            <a:r>
              <a:rPr lang="ar-SA" sz="1400" dirty="0">
                <a:solidFill>
                  <a:prstClr val="black"/>
                </a:solidFill>
                <a:latin typeface="Alexandria" charset="0"/>
                <a:cs typeface="Alexandria" charset="0"/>
              </a:rPr>
              <a:t>مقاومة التغيير.</a:t>
            </a:r>
          </a:p>
        </p:txBody>
      </p:sp>
      <p:sp>
        <p:nvSpPr>
          <p:cNvPr id="3" name="TextBox 2"/>
          <p:cNvSpPr txBox="1"/>
          <p:nvPr/>
        </p:nvSpPr>
        <p:spPr>
          <a:xfrm>
            <a:off x="3346672" y="586164"/>
            <a:ext cx="5917953" cy="784830"/>
          </a:xfrm>
          <a:prstGeom prst="rect">
            <a:avLst/>
          </a:prstGeom>
          <a:noFill/>
        </p:spPr>
        <p:txBody>
          <a:bodyPr wrap="square" rtlCol="0">
            <a:spAutoFit/>
          </a:bodyPr>
          <a:lstStyle/>
          <a:p>
            <a:pPr algn="ctr" rtl="1">
              <a:spcAft>
                <a:spcPts val="600"/>
              </a:spcAft>
            </a:pPr>
            <a:r>
              <a:rPr lang="ar-EG" sz="2000" b="1" dirty="0">
                <a:latin typeface="Alexandria" pitchFamily="2" charset="-78"/>
                <a:cs typeface="Alexandria" pitchFamily="2" charset="-78"/>
              </a:rPr>
              <a:t>المحاضرة ال</a:t>
            </a:r>
            <a:r>
              <a:rPr lang="ar-SA" sz="2000" b="1" dirty="0">
                <a:latin typeface="Alexandria" pitchFamily="2" charset="-78"/>
                <a:cs typeface="Alexandria" pitchFamily="2" charset="-78"/>
              </a:rPr>
              <a:t>تاسعة</a:t>
            </a:r>
            <a:endParaRPr lang="ar-EG" sz="2000" b="1" dirty="0">
              <a:latin typeface="Alexandria" pitchFamily="2" charset="-78"/>
              <a:cs typeface="Alexandria" pitchFamily="2" charset="-78"/>
            </a:endParaRPr>
          </a:p>
          <a:p>
            <a:pPr algn="ctr" rtl="1">
              <a:spcAft>
                <a:spcPts val="600"/>
              </a:spcAft>
            </a:pPr>
            <a:r>
              <a:rPr lang="ar-EG" sz="2000" b="1" dirty="0">
                <a:latin typeface="Alexandria" pitchFamily="2" charset="-78"/>
                <a:cs typeface="Alexandria" pitchFamily="2" charset="-78"/>
              </a:rPr>
              <a:t>القيادة الإدارية والإبداع وإدارة التغيير</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510393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300000"/>
              </a:lnSpc>
              <a:spcBef>
                <a:spcPts val="0"/>
              </a:spcBef>
              <a:spcAft>
                <a:spcPts val="0"/>
              </a:spcAft>
              <a:buClrTx/>
              <a:buSzTx/>
              <a:buFontTx/>
              <a:buNone/>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تشتمل هذه المحاضرة على عدد من المحاور أبرزها المواضيع التالية: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400" dirty="0">
                <a:solidFill>
                  <a:prstClr val="black"/>
                </a:solidFill>
                <a:latin typeface="Alexandria" charset="0"/>
                <a:cs typeface="Alexandria" charset="0"/>
              </a:rPr>
              <a:t>القيادة الإلكترونية:</a:t>
            </a:r>
          </a:p>
          <a:p>
            <a:pPr marL="1082675" lvl="1" indent="-342900" algn="r" rtl="1">
              <a:lnSpc>
                <a:spcPct val="150000"/>
              </a:lnSpc>
              <a:buFont typeface="+mj-cs"/>
              <a:buAutoNum type="arabic2Minus"/>
              <a:defRPr/>
            </a:pPr>
            <a:r>
              <a:rPr lang="ar-SA" sz="1400" dirty="0">
                <a:solidFill>
                  <a:prstClr val="black"/>
                </a:solidFill>
                <a:latin typeface="Alexandria" charset="0"/>
                <a:cs typeface="Alexandria" charset="0"/>
              </a:rPr>
              <a:t>مفهوم وخصائص القيادة الإلكترونية.</a:t>
            </a:r>
          </a:p>
          <a:p>
            <a:pPr marL="1082675" lvl="1" indent="-342900" algn="r" rtl="1">
              <a:lnSpc>
                <a:spcPct val="150000"/>
              </a:lnSpc>
              <a:buFont typeface="+mj-cs"/>
              <a:buAutoNum type="arabic2Minus"/>
              <a:defRPr/>
            </a:pPr>
            <a:r>
              <a:rPr lang="ar-SA" sz="1400" dirty="0">
                <a:solidFill>
                  <a:prstClr val="black"/>
                </a:solidFill>
                <a:latin typeface="Alexandria" charset="0"/>
                <a:cs typeface="Alexandria" charset="0"/>
              </a:rPr>
              <a:t>عناصر ومبادئ القيادة الإلكترونية.</a:t>
            </a:r>
          </a:p>
          <a:p>
            <a:pPr marL="1082675" lvl="1" indent="-342900" algn="r" rtl="1">
              <a:lnSpc>
                <a:spcPct val="150000"/>
              </a:lnSpc>
              <a:buFont typeface="+mj-cs"/>
              <a:buAutoNum type="arabic2Minus"/>
              <a:defRPr/>
            </a:pPr>
            <a:r>
              <a:rPr lang="ar-SA" sz="1400" dirty="0">
                <a:solidFill>
                  <a:prstClr val="black"/>
                </a:solidFill>
                <a:latin typeface="Alexandria" charset="0"/>
                <a:cs typeface="Alexandria" charset="0"/>
              </a:rPr>
              <a:t>أهمية القيادة الإلكترونية.</a:t>
            </a:r>
          </a:p>
          <a:p>
            <a:pPr marL="1082675" lvl="1" indent="-342900" algn="r" rtl="1">
              <a:lnSpc>
                <a:spcPct val="150000"/>
              </a:lnSpc>
              <a:buFont typeface="+mj-cs"/>
              <a:buAutoNum type="arabic2Minus"/>
              <a:defRPr/>
            </a:pPr>
            <a:r>
              <a:rPr lang="ar-SA" sz="1400" dirty="0">
                <a:solidFill>
                  <a:prstClr val="black"/>
                </a:solidFill>
                <a:latin typeface="Alexandria" charset="0"/>
                <a:cs typeface="Alexandria" charset="0"/>
              </a:rPr>
              <a:t>عوائق تطبيق القيادة الإلكترونية.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400" dirty="0">
                <a:solidFill>
                  <a:prstClr val="black"/>
                </a:solidFill>
                <a:latin typeface="Alexandria" charset="0"/>
                <a:cs typeface="Alexandria" charset="0"/>
              </a:rPr>
              <a:t>القيادة المستدامة:</a:t>
            </a:r>
          </a:p>
          <a:p>
            <a:pPr marL="1082675" lvl="1" indent="-342900" algn="r" rtl="1">
              <a:lnSpc>
                <a:spcPct val="150000"/>
              </a:lnSpc>
              <a:buFont typeface="+mj-cs"/>
              <a:buAutoNum type="arabic2Minus"/>
              <a:defRPr/>
            </a:pPr>
            <a:r>
              <a:rPr lang="ar-SA" sz="1400" dirty="0">
                <a:solidFill>
                  <a:prstClr val="black"/>
                </a:solidFill>
                <a:latin typeface="Alexandria" charset="0"/>
                <a:cs typeface="Alexandria" charset="0"/>
              </a:rPr>
              <a:t>مفهوم القيادة المستدامة وأهميتها.</a:t>
            </a:r>
          </a:p>
          <a:p>
            <a:pPr marL="1082675" lvl="1" indent="-342900" algn="r" rtl="1">
              <a:lnSpc>
                <a:spcPct val="150000"/>
              </a:lnSpc>
              <a:buFont typeface="+mj-cs"/>
              <a:buAutoNum type="arabic2Minus"/>
              <a:defRPr/>
            </a:pPr>
            <a:r>
              <a:rPr lang="ar-SA" sz="1400" dirty="0">
                <a:solidFill>
                  <a:prstClr val="black"/>
                </a:solidFill>
                <a:latin typeface="Alexandria" charset="0"/>
                <a:cs typeface="Alexandria" charset="0"/>
              </a:rPr>
              <a:t>خصائص وأبعاد القيادة المستدامة.</a:t>
            </a:r>
          </a:p>
          <a:p>
            <a:pPr marL="1082675" lvl="1" indent="-342900" algn="r" rtl="1">
              <a:lnSpc>
                <a:spcPct val="150000"/>
              </a:lnSpc>
              <a:buFont typeface="+mj-cs"/>
              <a:buAutoNum type="arabic2Minus"/>
              <a:defRPr/>
            </a:pPr>
            <a:r>
              <a:rPr lang="ar-SA" sz="1400">
                <a:solidFill>
                  <a:prstClr val="black"/>
                </a:solidFill>
                <a:latin typeface="Alexandria" charset="0"/>
                <a:cs typeface="Alexandria" charset="0"/>
              </a:rPr>
              <a:t>تحديات </a:t>
            </a:r>
            <a:r>
              <a:rPr lang="ar-SA" sz="1400" dirty="0">
                <a:solidFill>
                  <a:prstClr val="black"/>
                </a:solidFill>
                <a:latin typeface="Alexandria" charset="0"/>
                <a:cs typeface="Alexandria" charset="0"/>
              </a:rPr>
              <a:t>القيادة المستدامة.</a:t>
            </a:r>
          </a:p>
        </p:txBody>
      </p:sp>
      <p:sp>
        <p:nvSpPr>
          <p:cNvPr id="3" name="TextBox 2"/>
          <p:cNvSpPr txBox="1"/>
          <p:nvPr/>
        </p:nvSpPr>
        <p:spPr>
          <a:xfrm>
            <a:off x="3346672" y="586164"/>
            <a:ext cx="5917953" cy="1092607"/>
          </a:xfrm>
          <a:prstGeom prst="rect">
            <a:avLst/>
          </a:prstGeom>
          <a:noFill/>
        </p:spPr>
        <p:txBody>
          <a:bodyPr wrap="square" rtlCol="0">
            <a:spAutoFit/>
          </a:bodyPr>
          <a:lstStyle/>
          <a:p>
            <a:pPr algn="ctr" rtl="1">
              <a:spcAft>
                <a:spcPts val="600"/>
              </a:spcAft>
            </a:pPr>
            <a:r>
              <a:rPr lang="ar-EG" sz="2000" b="1" dirty="0">
                <a:latin typeface="Alexandria" pitchFamily="2" charset="-78"/>
                <a:cs typeface="Alexandria" pitchFamily="2" charset="-78"/>
              </a:rPr>
              <a:t>المحاضرة ال</a:t>
            </a:r>
            <a:r>
              <a:rPr lang="ar-SA" sz="2000" b="1" dirty="0">
                <a:latin typeface="Alexandria" pitchFamily="2" charset="-78"/>
                <a:cs typeface="Alexandria" pitchFamily="2" charset="-78"/>
              </a:rPr>
              <a:t>عاشرة</a:t>
            </a:r>
            <a:endParaRPr lang="ar-EG" sz="2000" b="1" dirty="0">
              <a:latin typeface="Alexandria" pitchFamily="2" charset="-78"/>
              <a:cs typeface="Alexandria" pitchFamily="2" charset="-78"/>
            </a:endParaRPr>
          </a:p>
          <a:p>
            <a:pPr algn="ctr" rtl="1"/>
            <a:r>
              <a:rPr lang="ar-EG" sz="2000" b="1" dirty="0">
                <a:latin typeface="Alexandria" pitchFamily="2" charset="-78"/>
                <a:cs typeface="Alexandria" pitchFamily="2" charset="-78"/>
              </a:rPr>
              <a:t>قيادة المستقبل</a:t>
            </a:r>
            <a:endParaRPr lang="ar-SA" sz="2000" b="1" dirty="0">
              <a:latin typeface="Alexandria" pitchFamily="2" charset="-78"/>
              <a:cs typeface="Alexandria" pitchFamily="2" charset="-78"/>
            </a:endParaRPr>
          </a:p>
          <a:p>
            <a:pPr algn="ctr" rtl="1"/>
            <a:r>
              <a:rPr lang="ar-EG" sz="2000" b="1" dirty="0">
                <a:latin typeface="Alexandria" pitchFamily="2" charset="-78"/>
                <a:cs typeface="Alexandria" pitchFamily="2" charset="-78"/>
              </a:rPr>
              <a:t>(القيادة الإلكترونية – القيادة المستدامة</a:t>
            </a:r>
            <a:r>
              <a:rPr lang="ar-SA" sz="2000" b="1" dirty="0">
                <a:latin typeface="Alexandria" pitchFamily="2" charset="-78"/>
                <a:cs typeface="Alexandria" pitchFamily="2" charset="-78"/>
              </a:rPr>
              <a:t>)</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42844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F135310-E5CE-4886-91BC-BF1193DB76A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98E26DE9-E254-41FC-9FF2-56D6B017338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AA17210-8D28-4D51-B96F-882EE9A7160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861</Words>
  <Application>Microsoft Office PowerPoint</Application>
  <PresentationFormat>شاشة عريضة</PresentationFormat>
  <Paragraphs>179</Paragraphs>
  <Slides>17</Slides>
  <Notes>2</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17</vt:i4>
      </vt:variant>
    </vt:vector>
  </HeadingPairs>
  <TitlesOfParts>
    <vt:vector size="25" baseType="lpstr">
      <vt:lpstr>Alexandria</vt:lpstr>
      <vt:lpstr>Arial</vt:lpstr>
      <vt:lpstr>Calibri</vt:lpstr>
      <vt:lpstr>Calibri Light</vt:lpstr>
      <vt:lpstr>Roboto Light</vt:lpstr>
      <vt:lpstr>Times New Roman</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سليمان اللحيدان ID 442104670</cp:lastModifiedBy>
  <cp:revision>57</cp:revision>
  <dcterms:created xsi:type="dcterms:W3CDTF">2023-04-29T09:08:00Z</dcterms:created>
  <dcterms:modified xsi:type="dcterms:W3CDTF">2024-05-19T08:25:48Z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