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9"/>
  </p:notesMasterIdLst>
  <p:sldIdLst>
    <p:sldId id="496" r:id="rId5"/>
    <p:sldId id="498" r:id="rId6"/>
    <p:sldId id="504" r:id="rId7"/>
    <p:sldId id="313" r:id="rId8"/>
    <p:sldId id="499" r:id="rId9"/>
    <p:sldId id="500" r:id="rId10"/>
    <p:sldId id="501" r:id="rId11"/>
    <p:sldId id="502" r:id="rId12"/>
    <p:sldId id="503" r:id="rId13"/>
    <p:sldId id="505" r:id="rId14"/>
    <p:sldId id="518" r:id="rId15"/>
    <p:sldId id="506" r:id="rId16"/>
    <p:sldId id="512" r:id="rId17"/>
    <p:sldId id="514" r:id="rId18"/>
    <p:sldId id="513" r:id="rId19"/>
    <p:sldId id="519" r:id="rId20"/>
    <p:sldId id="515" r:id="rId21"/>
    <p:sldId id="256" r:id="rId22"/>
    <p:sldId id="523" r:id="rId23"/>
    <p:sldId id="525" r:id="rId24"/>
    <p:sldId id="526" r:id="rId25"/>
    <p:sldId id="527" r:id="rId26"/>
    <p:sldId id="521" r:id="rId27"/>
    <p:sldId id="532" r:id="rId28"/>
    <p:sldId id="534" r:id="rId29"/>
    <p:sldId id="511" r:id="rId30"/>
    <p:sldId id="508" r:id="rId31"/>
    <p:sldId id="517" r:id="rId32"/>
    <p:sldId id="530" r:id="rId33"/>
    <p:sldId id="507" r:id="rId34"/>
    <p:sldId id="516" r:id="rId35"/>
    <p:sldId id="509" r:id="rId36"/>
    <p:sldId id="520" r:id="rId37"/>
    <p:sldId id="510" r:id="rId38"/>
    <p:sldId id="533" r:id="rId39"/>
    <p:sldId id="528" r:id="rId40"/>
    <p:sldId id="529" r:id="rId41"/>
    <p:sldId id="535" r:id="rId42"/>
    <p:sldId id="536" r:id="rId43"/>
    <p:sldId id="537" r:id="rId44"/>
    <p:sldId id="538" r:id="rId45"/>
    <p:sldId id="539" r:id="rId46"/>
    <p:sldId id="522" r:id="rId47"/>
    <p:sldId id="349" r:id="rId48"/>
  </p:sldIdLst>
  <p:sldSz cx="12192000" cy="6858000"/>
  <p:notesSz cx="6858000" cy="9144000"/>
  <p:embeddedFontLst>
    <p:embeddedFont>
      <p:font typeface="Alexandria" pitchFamily="2" charset="-78"/>
      <p:regular r:id="rId50"/>
      <p:bold r:id="rId51"/>
    </p:embeddedFont>
    <p:embeddedFont>
      <p:font typeface="Roboto Light" panose="02000000000000000000" pitchFamily="2" charset="0"/>
      <p:regular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98"/>
            <p14:sldId id="504"/>
            <p14:sldId id="313"/>
            <p14:sldId id="499"/>
            <p14:sldId id="500"/>
            <p14:sldId id="501"/>
            <p14:sldId id="502"/>
            <p14:sldId id="503"/>
            <p14:sldId id="505"/>
            <p14:sldId id="518"/>
            <p14:sldId id="506"/>
            <p14:sldId id="512"/>
            <p14:sldId id="514"/>
            <p14:sldId id="513"/>
            <p14:sldId id="519"/>
            <p14:sldId id="515"/>
            <p14:sldId id="256"/>
            <p14:sldId id="523"/>
            <p14:sldId id="525"/>
            <p14:sldId id="526"/>
            <p14:sldId id="527"/>
            <p14:sldId id="521"/>
            <p14:sldId id="532"/>
            <p14:sldId id="534"/>
            <p14:sldId id="511"/>
            <p14:sldId id="508"/>
            <p14:sldId id="517"/>
            <p14:sldId id="530"/>
            <p14:sldId id="507"/>
            <p14:sldId id="516"/>
            <p14:sldId id="509"/>
            <p14:sldId id="520"/>
            <p14:sldId id="510"/>
            <p14:sldId id="533"/>
            <p14:sldId id="528"/>
            <p14:sldId id="529"/>
            <p14:sldId id="535"/>
            <p14:sldId id="536"/>
            <p14:sldId id="537"/>
            <p14:sldId id="538"/>
            <p14:sldId id="539"/>
            <p14:sldId id="52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81"/>
    <p:restoredTop sz="93841" autoAdjust="0"/>
  </p:normalViewPr>
  <p:slideViewPr>
    <p:cSldViewPr snapToGrid="0">
      <p:cViewPr varScale="1">
        <p:scale>
          <a:sx n="105" d="100"/>
          <a:sy n="105" d="100"/>
        </p:scale>
        <p:origin x="60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3EB353-85D0-D348-AAF3-62099A83495D}"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800CE011-E648-0B46-825D-B50248FBC770}">
      <dgm:prSet phldrT="[Text]" custT="1"/>
      <dgm:spPr/>
      <dgm:t>
        <a:bodyPr/>
        <a:lstStyle/>
        <a:p>
          <a:pPr algn="r" rtl="1"/>
          <a:r>
            <a:rPr lang="ar-SA" sz="1600" b="1" dirty="0">
              <a:latin typeface="Alexandria" pitchFamily="2" charset="-78"/>
              <a:cs typeface="Alexandria" pitchFamily="2" charset="-78"/>
            </a:rPr>
            <a:t>أن يكون لأعضائها دليل استرشادي للسلوكيات الإيجابية</a:t>
          </a:r>
          <a:endParaRPr lang="en-US" sz="1600" b="1" dirty="0">
            <a:latin typeface="Alexandria" pitchFamily="2" charset="-78"/>
            <a:cs typeface="Alexandria" pitchFamily="2" charset="-78"/>
          </a:endParaRPr>
        </a:p>
      </dgm:t>
    </dgm:pt>
    <dgm:pt modelId="{3FCB6699-DF25-614C-B079-13E03B36FD38}" type="parTrans" cxnId="{1F5B8095-DC6F-B146-98AA-4CC0EB43F55B}">
      <dgm:prSet/>
      <dgm:spPr/>
      <dgm:t>
        <a:bodyPr/>
        <a:lstStyle/>
        <a:p>
          <a:endParaRPr lang="en-US" sz="1600" b="1">
            <a:latin typeface="Alexandria" pitchFamily="2" charset="-78"/>
            <a:cs typeface="Alexandria" pitchFamily="2" charset="-78"/>
          </a:endParaRPr>
        </a:p>
      </dgm:t>
    </dgm:pt>
    <dgm:pt modelId="{FAEDF95B-AFCF-7448-9AE3-3DD064C1B125}" type="sibTrans" cxnId="{1F5B8095-DC6F-B146-98AA-4CC0EB43F55B}">
      <dgm:prSet/>
      <dgm:spPr/>
      <dgm:t>
        <a:bodyPr/>
        <a:lstStyle/>
        <a:p>
          <a:endParaRPr lang="en-US" sz="1600" b="1">
            <a:latin typeface="Alexandria" pitchFamily="2" charset="-78"/>
            <a:cs typeface="Alexandria" pitchFamily="2" charset="-78"/>
          </a:endParaRPr>
        </a:p>
      </dgm:t>
    </dgm:pt>
    <dgm:pt modelId="{79C8457C-AAEB-9A47-8BCC-34385DC155F0}">
      <dgm:prSet phldrT="[Text]" custT="1"/>
      <dgm:spPr/>
      <dgm:t>
        <a:bodyPr/>
        <a:lstStyle/>
        <a:p>
          <a:pPr algn="r" rtl="1"/>
          <a:r>
            <a:rPr lang="ar-SA" sz="1600" b="1" dirty="0">
              <a:latin typeface="Alexandria" pitchFamily="2" charset="-78"/>
              <a:cs typeface="Alexandria" pitchFamily="2" charset="-78"/>
            </a:rPr>
            <a:t>أن يكون للإدارات فهم واضح بمعايير الممارسة الإيجابية للمهنة</a:t>
          </a:r>
          <a:endParaRPr lang="en-US" sz="1600" b="1" dirty="0">
            <a:latin typeface="Alexandria" pitchFamily="2" charset="-78"/>
            <a:cs typeface="Alexandria" pitchFamily="2" charset="-78"/>
          </a:endParaRPr>
        </a:p>
      </dgm:t>
    </dgm:pt>
    <dgm:pt modelId="{DF4D4E15-EA99-684E-849D-478FCDFB7B93}" type="parTrans" cxnId="{A2D25B58-A7C7-9C4D-9361-49185CCB2FDB}">
      <dgm:prSet/>
      <dgm:spPr/>
      <dgm:t>
        <a:bodyPr/>
        <a:lstStyle/>
        <a:p>
          <a:endParaRPr lang="en-US" sz="1600" b="1">
            <a:latin typeface="Alexandria" pitchFamily="2" charset="-78"/>
            <a:cs typeface="Alexandria" pitchFamily="2" charset="-78"/>
          </a:endParaRPr>
        </a:p>
      </dgm:t>
    </dgm:pt>
    <dgm:pt modelId="{0A31644E-1C62-5749-8142-8B93E59ABCFF}" type="sibTrans" cxnId="{A2D25B58-A7C7-9C4D-9361-49185CCB2FDB}">
      <dgm:prSet/>
      <dgm:spPr/>
      <dgm:t>
        <a:bodyPr/>
        <a:lstStyle/>
        <a:p>
          <a:endParaRPr lang="en-US" sz="1600" b="1">
            <a:latin typeface="Alexandria" pitchFamily="2" charset="-78"/>
            <a:cs typeface="Alexandria" pitchFamily="2" charset="-78"/>
          </a:endParaRPr>
        </a:p>
      </dgm:t>
    </dgm:pt>
    <dgm:pt modelId="{BE80CEB6-173A-8E49-90DE-8FB195C4F28D}">
      <dgm:prSet phldrT="[Text]" custT="1"/>
      <dgm:spPr/>
      <dgm:t>
        <a:bodyPr/>
        <a:lstStyle/>
        <a:p>
          <a:pPr algn="r" rtl="1"/>
          <a:r>
            <a:rPr lang="ar-SA" sz="1600" b="1" dirty="0">
              <a:latin typeface="Alexandria" pitchFamily="2" charset="-78"/>
              <a:cs typeface="Alexandria" pitchFamily="2" charset="-78"/>
            </a:rPr>
            <a:t>أن يكون هناك تمييزاً للممارسين الملتزمين بأخلاقيات المهنة عن غيرهم.</a:t>
          </a:r>
          <a:endParaRPr lang="en-US" sz="1600" b="1" dirty="0">
            <a:latin typeface="Alexandria" pitchFamily="2" charset="-78"/>
            <a:cs typeface="Alexandria" pitchFamily="2" charset="-78"/>
          </a:endParaRPr>
        </a:p>
      </dgm:t>
    </dgm:pt>
    <dgm:pt modelId="{E32C48A9-7389-EE4F-8527-B166378C61FF}" type="parTrans" cxnId="{61AEE4B1-223E-2E4D-B9FB-D307E4D37FD1}">
      <dgm:prSet/>
      <dgm:spPr/>
      <dgm:t>
        <a:bodyPr/>
        <a:lstStyle/>
        <a:p>
          <a:endParaRPr lang="en-US" sz="1600" b="1">
            <a:latin typeface="Alexandria" pitchFamily="2" charset="-78"/>
            <a:cs typeface="Alexandria" pitchFamily="2" charset="-78"/>
          </a:endParaRPr>
        </a:p>
      </dgm:t>
    </dgm:pt>
    <dgm:pt modelId="{37C1714E-1A84-4C43-B1FC-7F8DA9193CD4}" type="sibTrans" cxnId="{61AEE4B1-223E-2E4D-B9FB-D307E4D37FD1}">
      <dgm:prSet/>
      <dgm:spPr/>
      <dgm:t>
        <a:bodyPr/>
        <a:lstStyle/>
        <a:p>
          <a:endParaRPr lang="en-US" sz="1600" b="1">
            <a:latin typeface="Alexandria" pitchFamily="2" charset="-78"/>
            <a:cs typeface="Alexandria" pitchFamily="2" charset="-78"/>
          </a:endParaRPr>
        </a:p>
      </dgm:t>
    </dgm:pt>
    <dgm:pt modelId="{56918586-0DB9-9641-9B3C-B9D34E368B2F}" type="pres">
      <dgm:prSet presAssocID="{CD3EB353-85D0-D348-AAF3-62099A83495D}" presName="Name0" presStyleCnt="0">
        <dgm:presLayoutVars>
          <dgm:chMax val="7"/>
          <dgm:chPref val="7"/>
          <dgm:dir/>
        </dgm:presLayoutVars>
      </dgm:prSet>
      <dgm:spPr/>
    </dgm:pt>
    <dgm:pt modelId="{BB275A3C-0D76-8149-A52C-4082E459725B}" type="pres">
      <dgm:prSet presAssocID="{CD3EB353-85D0-D348-AAF3-62099A83495D}" presName="Name1" presStyleCnt="0"/>
      <dgm:spPr/>
    </dgm:pt>
    <dgm:pt modelId="{A498BB25-E6C1-504D-BD93-C2B68D1296B0}" type="pres">
      <dgm:prSet presAssocID="{CD3EB353-85D0-D348-AAF3-62099A83495D}" presName="cycle" presStyleCnt="0"/>
      <dgm:spPr/>
    </dgm:pt>
    <dgm:pt modelId="{5C7B574D-D724-1943-8E1A-BDE0E3B46E4C}" type="pres">
      <dgm:prSet presAssocID="{CD3EB353-85D0-D348-AAF3-62099A83495D}" presName="srcNode" presStyleLbl="node1" presStyleIdx="0" presStyleCnt="3"/>
      <dgm:spPr/>
    </dgm:pt>
    <dgm:pt modelId="{AE2EE68A-87F6-9944-97D5-03D4E354C5CE}" type="pres">
      <dgm:prSet presAssocID="{CD3EB353-85D0-D348-AAF3-62099A83495D}" presName="conn" presStyleLbl="parChTrans1D2" presStyleIdx="0" presStyleCnt="1"/>
      <dgm:spPr/>
    </dgm:pt>
    <dgm:pt modelId="{C4465B5E-715A-CF40-B6AF-76316FBD818E}" type="pres">
      <dgm:prSet presAssocID="{CD3EB353-85D0-D348-AAF3-62099A83495D}" presName="extraNode" presStyleLbl="node1" presStyleIdx="0" presStyleCnt="3"/>
      <dgm:spPr/>
    </dgm:pt>
    <dgm:pt modelId="{CD72D460-5F58-3243-9576-453BE8371AEA}" type="pres">
      <dgm:prSet presAssocID="{CD3EB353-85D0-D348-AAF3-62099A83495D}" presName="dstNode" presStyleLbl="node1" presStyleIdx="0" presStyleCnt="3"/>
      <dgm:spPr/>
    </dgm:pt>
    <dgm:pt modelId="{15D834D5-32DB-B74B-AC10-46AA8068944C}" type="pres">
      <dgm:prSet presAssocID="{800CE011-E648-0B46-825D-B50248FBC770}" presName="text_1" presStyleLbl="node1" presStyleIdx="0" presStyleCnt="3">
        <dgm:presLayoutVars>
          <dgm:bulletEnabled val="1"/>
        </dgm:presLayoutVars>
      </dgm:prSet>
      <dgm:spPr/>
    </dgm:pt>
    <dgm:pt modelId="{C1D948AE-2AEF-A841-A380-A65633CB9EFE}" type="pres">
      <dgm:prSet presAssocID="{800CE011-E648-0B46-825D-B50248FBC770}" presName="accent_1" presStyleCnt="0"/>
      <dgm:spPr/>
    </dgm:pt>
    <dgm:pt modelId="{8DFE4113-8F60-D04E-8F38-4C585CAEB07F}" type="pres">
      <dgm:prSet presAssocID="{800CE011-E648-0B46-825D-B50248FBC770}" presName="accentRepeatNode" presStyleLbl="solidFgAcc1" presStyleIdx="0" presStyleCnt="3"/>
      <dgm:spPr/>
    </dgm:pt>
    <dgm:pt modelId="{74007C56-1903-644A-8E56-C2EA81BA8D13}" type="pres">
      <dgm:prSet presAssocID="{79C8457C-AAEB-9A47-8BCC-34385DC155F0}" presName="text_2" presStyleLbl="node1" presStyleIdx="1" presStyleCnt="3">
        <dgm:presLayoutVars>
          <dgm:bulletEnabled val="1"/>
        </dgm:presLayoutVars>
      </dgm:prSet>
      <dgm:spPr/>
    </dgm:pt>
    <dgm:pt modelId="{9E18D76E-046D-C44D-98E1-82714F82F7AF}" type="pres">
      <dgm:prSet presAssocID="{79C8457C-AAEB-9A47-8BCC-34385DC155F0}" presName="accent_2" presStyleCnt="0"/>
      <dgm:spPr/>
    </dgm:pt>
    <dgm:pt modelId="{33B0776C-A7AA-C843-BDD2-FA0F168F8759}" type="pres">
      <dgm:prSet presAssocID="{79C8457C-AAEB-9A47-8BCC-34385DC155F0}" presName="accentRepeatNode" presStyleLbl="solidFgAcc1" presStyleIdx="1" presStyleCnt="3"/>
      <dgm:spPr/>
    </dgm:pt>
    <dgm:pt modelId="{118589CC-C3FB-BF4B-A882-363BEF1E1BCD}" type="pres">
      <dgm:prSet presAssocID="{BE80CEB6-173A-8E49-90DE-8FB195C4F28D}" presName="text_3" presStyleLbl="node1" presStyleIdx="2" presStyleCnt="3">
        <dgm:presLayoutVars>
          <dgm:bulletEnabled val="1"/>
        </dgm:presLayoutVars>
      </dgm:prSet>
      <dgm:spPr/>
    </dgm:pt>
    <dgm:pt modelId="{38C3FD72-F918-B24C-9F19-C5026C8A54CD}" type="pres">
      <dgm:prSet presAssocID="{BE80CEB6-173A-8E49-90DE-8FB195C4F28D}" presName="accent_3" presStyleCnt="0"/>
      <dgm:spPr/>
    </dgm:pt>
    <dgm:pt modelId="{10B4E48C-5E9C-1C4A-8289-13F0F27CDBAB}" type="pres">
      <dgm:prSet presAssocID="{BE80CEB6-173A-8E49-90DE-8FB195C4F28D}" presName="accentRepeatNode" presStyleLbl="solidFgAcc1" presStyleIdx="2" presStyleCnt="3"/>
      <dgm:spPr/>
    </dgm:pt>
  </dgm:ptLst>
  <dgm:cxnLst>
    <dgm:cxn modelId="{3F829B45-6285-E24C-B8F6-5DD98A23E407}" type="presOf" srcId="{CD3EB353-85D0-D348-AAF3-62099A83495D}" destId="{56918586-0DB9-9641-9B3C-B9D34E368B2F}" srcOrd="0" destOrd="0" presId="urn:microsoft.com/office/officeart/2008/layout/VerticalCurvedList"/>
    <dgm:cxn modelId="{923A3F4A-EA3C-1B49-98DA-C5EAE6F71644}" type="presOf" srcId="{79C8457C-AAEB-9A47-8BCC-34385DC155F0}" destId="{74007C56-1903-644A-8E56-C2EA81BA8D13}" srcOrd="0" destOrd="0" presId="urn:microsoft.com/office/officeart/2008/layout/VerticalCurvedList"/>
    <dgm:cxn modelId="{41F94073-F444-7547-AE56-861C0603E678}" type="presOf" srcId="{BE80CEB6-173A-8E49-90DE-8FB195C4F28D}" destId="{118589CC-C3FB-BF4B-A882-363BEF1E1BCD}" srcOrd="0" destOrd="0" presId="urn:microsoft.com/office/officeart/2008/layout/VerticalCurvedList"/>
    <dgm:cxn modelId="{A2D25B58-A7C7-9C4D-9361-49185CCB2FDB}" srcId="{CD3EB353-85D0-D348-AAF3-62099A83495D}" destId="{79C8457C-AAEB-9A47-8BCC-34385DC155F0}" srcOrd="1" destOrd="0" parTransId="{DF4D4E15-EA99-684E-849D-478FCDFB7B93}" sibTransId="{0A31644E-1C62-5749-8142-8B93E59ABCFF}"/>
    <dgm:cxn modelId="{DD9F657F-8903-A348-BE84-0BABAE876F2A}" type="presOf" srcId="{800CE011-E648-0B46-825D-B50248FBC770}" destId="{15D834D5-32DB-B74B-AC10-46AA8068944C}" srcOrd="0" destOrd="0" presId="urn:microsoft.com/office/officeart/2008/layout/VerticalCurvedList"/>
    <dgm:cxn modelId="{70AA2990-B984-2941-BC90-E8CCD63CC7C7}" type="presOf" srcId="{FAEDF95B-AFCF-7448-9AE3-3DD064C1B125}" destId="{AE2EE68A-87F6-9944-97D5-03D4E354C5CE}" srcOrd="0" destOrd="0" presId="urn:microsoft.com/office/officeart/2008/layout/VerticalCurvedList"/>
    <dgm:cxn modelId="{1F5B8095-DC6F-B146-98AA-4CC0EB43F55B}" srcId="{CD3EB353-85D0-D348-AAF3-62099A83495D}" destId="{800CE011-E648-0B46-825D-B50248FBC770}" srcOrd="0" destOrd="0" parTransId="{3FCB6699-DF25-614C-B079-13E03B36FD38}" sibTransId="{FAEDF95B-AFCF-7448-9AE3-3DD064C1B125}"/>
    <dgm:cxn modelId="{61AEE4B1-223E-2E4D-B9FB-D307E4D37FD1}" srcId="{CD3EB353-85D0-D348-AAF3-62099A83495D}" destId="{BE80CEB6-173A-8E49-90DE-8FB195C4F28D}" srcOrd="2" destOrd="0" parTransId="{E32C48A9-7389-EE4F-8527-B166378C61FF}" sibTransId="{37C1714E-1A84-4C43-B1FC-7F8DA9193CD4}"/>
    <dgm:cxn modelId="{76C9B79C-B676-1443-B149-580EA0EEDCE1}" type="presParOf" srcId="{56918586-0DB9-9641-9B3C-B9D34E368B2F}" destId="{BB275A3C-0D76-8149-A52C-4082E459725B}" srcOrd="0" destOrd="0" presId="urn:microsoft.com/office/officeart/2008/layout/VerticalCurvedList"/>
    <dgm:cxn modelId="{B416F9B0-ADE2-5C4D-8A0F-CBE003015721}" type="presParOf" srcId="{BB275A3C-0D76-8149-A52C-4082E459725B}" destId="{A498BB25-E6C1-504D-BD93-C2B68D1296B0}" srcOrd="0" destOrd="0" presId="urn:microsoft.com/office/officeart/2008/layout/VerticalCurvedList"/>
    <dgm:cxn modelId="{9F5193DA-D91B-E445-847C-06790A1D119F}" type="presParOf" srcId="{A498BB25-E6C1-504D-BD93-C2B68D1296B0}" destId="{5C7B574D-D724-1943-8E1A-BDE0E3B46E4C}" srcOrd="0" destOrd="0" presId="urn:microsoft.com/office/officeart/2008/layout/VerticalCurvedList"/>
    <dgm:cxn modelId="{3A2C0217-90A2-0F42-A4C7-CFD77698B3DA}" type="presParOf" srcId="{A498BB25-E6C1-504D-BD93-C2B68D1296B0}" destId="{AE2EE68A-87F6-9944-97D5-03D4E354C5CE}" srcOrd="1" destOrd="0" presId="urn:microsoft.com/office/officeart/2008/layout/VerticalCurvedList"/>
    <dgm:cxn modelId="{635942D1-8CA8-1742-BA13-92CFCA7EE587}" type="presParOf" srcId="{A498BB25-E6C1-504D-BD93-C2B68D1296B0}" destId="{C4465B5E-715A-CF40-B6AF-76316FBD818E}" srcOrd="2" destOrd="0" presId="urn:microsoft.com/office/officeart/2008/layout/VerticalCurvedList"/>
    <dgm:cxn modelId="{01C1EF62-84CF-C74D-8F4A-754633E9C1F1}" type="presParOf" srcId="{A498BB25-E6C1-504D-BD93-C2B68D1296B0}" destId="{CD72D460-5F58-3243-9576-453BE8371AEA}" srcOrd="3" destOrd="0" presId="urn:microsoft.com/office/officeart/2008/layout/VerticalCurvedList"/>
    <dgm:cxn modelId="{016609D2-A761-6049-8249-3DF1FAEDBB16}" type="presParOf" srcId="{BB275A3C-0D76-8149-A52C-4082E459725B}" destId="{15D834D5-32DB-B74B-AC10-46AA8068944C}" srcOrd="1" destOrd="0" presId="urn:microsoft.com/office/officeart/2008/layout/VerticalCurvedList"/>
    <dgm:cxn modelId="{86E41F9A-2EFF-0E43-9BA1-4ECE2BC70E63}" type="presParOf" srcId="{BB275A3C-0D76-8149-A52C-4082E459725B}" destId="{C1D948AE-2AEF-A841-A380-A65633CB9EFE}" srcOrd="2" destOrd="0" presId="urn:microsoft.com/office/officeart/2008/layout/VerticalCurvedList"/>
    <dgm:cxn modelId="{430D3114-9902-574C-B444-91321BE1BDF7}" type="presParOf" srcId="{C1D948AE-2AEF-A841-A380-A65633CB9EFE}" destId="{8DFE4113-8F60-D04E-8F38-4C585CAEB07F}" srcOrd="0" destOrd="0" presId="urn:microsoft.com/office/officeart/2008/layout/VerticalCurvedList"/>
    <dgm:cxn modelId="{85BD7E4B-7531-2645-988F-35AFE5FAAF7C}" type="presParOf" srcId="{BB275A3C-0D76-8149-A52C-4082E459725B}" destId="{74007C56-1903-644A-8E56-C2EA81BA8D13}" srcOrd="3" destOrd="0" presId="urn:microsoft.com/office/officeart/2008/layout/VerticalCurvedList"/>
    <dgm:cxn modelId="{CA05927C-DEB6-8242-95F7-6E2A341836F3}" type="presParOf" srcId="{BB275A3C-0D76-8149-A52C-4082E459725B}" destId="{9E18D76E-046D-C44D-98E1-82714F82F7AF}" srcOrd="4" destOrd="0" presId="urn:microsoft.com/office/officeart/2008/layout/VerticalCurvedList"/>
    <dgm:cxn modelId="{928F0CFA-7135-6946-89F6-59DB8677BFC7}" type="presParOf" srcId="{9E18D76E-046D-C44D-98E1-82714F82F7AF}" destId="{33B0776C-A7AA-C843-BDD2-FA0F168F8759}" srcOrd="0" destOrd="0" presId="urn:microsoft.com/office/officeart/2008/layout/VerticalCurvedList"/>
    <dgm:cxn modelId="{45B9180D-BA3F-3F4B-BB76-83B25D431806}" type="presParOf" srcId="{BB275A3C-0D76-8149-A52C-4082E459725B}" destId="{118589CC-C3FB-BF4B-A882-363BEF1E1BCD}" srcOrd="5" destOrd="0" presId="urn:microsoft.com/office/officeart/2008/layout/VerticalCurvedList"/>
    <dgm:cxn modelId="{27A8EFF7-A8D9-D547-AD16-8E87E6F5BE4F}" type="presParOf" srcId="{BB275A3C-0D76-8149-A52C-4082E459725B}" destId="{38C3FD72-F918-B24C-9F19-C5026C8A54CD}" srcOrd="6" destOrd="0" presId="urn:microsoft.com/office/officeart/2008/layout/VerticalCurvedList"/>
    <dgm:cxn modelId="{11ACE403-70AD-DE49-A4EE-F79A7F38D988}" type="presParOf" srcId="{38C3FD72-F918-B24C-9F19-C5026C8A54CD}" destId="{10B4E48C-5E9C-1C4A-8289-13F0F27CDBA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69F57B-5AD2-1B4E-9635-673303168497}"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417AD533-82EE-7E49-861D-779D6A6AB30D}">
      <dgm:prSet phldrT="[Text]" custT="1"/>
      <dgm:spPr/>
      <dgm:t>
        <a:bodyPr/>
        <a:lstStyle/>
        <a:p>
          <a:pPr rtl="1">
            <a:lnSpc>
              <a:spcPct val="200000"/>
            </a:lnSpc>
          </a:pPr>
          <a:r>
            <a:rPr lang="ar-SA" sz="1600" b="1" dirty="0">
              <a:latin typeface="Alexandria" pitchFamily="2" charset="-78"/>
              <a:cs typeface="Alexandria" pitchFamily="2" charset="-78"/>
            </a:rPr>
            <a:t>القوانين واللوائح </a:t>
          </a:r>
          <a:r>
            <a:rPr lang="ar-SA" sz="1600" dirty="0">
              <a:latin typeface="Alexandria" pitchFamily="2" charset="-78"/>
              <a:cs typeface="Alexandria" pitchFamily="2" charset="-78"/>
            </a:rPr>
            <a:t>التي تحددها المؤسسة وتحكم سلوك الممارسين وتضع عقوبة على مخالفتها.</a:t>
          </a:r>
          <a:endParaRPr lang="en-US" sz="1600" dirty="0">
            <a:latin typeface="Alexandria" pitchFamily="2" charset="-78"/>
            <a:cs typeface="Alexandria" pitchFamily="2" charset="-78"/>
          </a:endParaRPr>
        </a:p>
      </dgm:t>
    </dgm:pt>
    <dgm:pt modelId="{75717DBC-BAB5-024D-8605-310D7DF93B27}" type="parTrans" cxnId="{5269AFBE-7C1F-9A4A-8FF2-B1E54F858C08}">
      <dgm:prSet/>
      <dgm:spPr/>
      <dgm:t>
        <a:bodyPr/>
        <a:lstStyle/>
        <a:p>
          <a:pPr>
            <a:lnSpc>
              <a:spcPct val="200000"/>
            </a:lnSpc>
          </a:pPr>
          <a:endParaRPr lang="en-US" sz="1600">
            <a:latin typeface="Alexandria" pitchFamily="2" charset="-78"/>
            <a:cs typeface="Alexandria" pitchFamily="2" charset="-78"/>
          </a:endParaRPr>
        </a:p>
      </dgm:t>
    </dgm:pt>
    <dgm:pt modelId="{92E446F3-967D-CD4F-9924-7399306513B8}" type="sibTrans" cxnId="{5269AFBE-7C1F-9A4A-8FF2-B1E54F858C08}">
      <dgm:prSet/>
      <dgm:spPr/>
      <dgm:t>
        <a:bodyPr/>
        <a:lstStyle/>
        <a:p>
          <a:pPr>
            <a:lnSpc>
              <a:spcPct val="200000"/>
            </a:lnSpc>
          </a:pPr>
          <a:endParaRPr lang="en-US" sz="1600">
            <a:latin typeface="Alexandria" pitchFamily="2" charset="-78"/>
            <a:cs typeface="Alexandria" pitchFamily="2" charset="-78"/>
          </a:endParaRPr>
        </a:p>
      </dgm:t>
    </dgm:pt>
    <dgm:pt modelId="{600F0969-5F9D-484D-B8B7-0241B6F9774E}">
      <dgm:prSet phldrT="[Text]" custT="1"/>
      <dgm:spPr/>
      <dgm:t>
        <a:bodyPr/>
        <a:lstStyle/>
        <a:p>
          <a:pPr rtl="1">
            <a:lnSpc>
              <a:spcPct val="200000"/>
            </a:lnSpc>
          </a:pPr>
          <a:r>
            <a:rPr lang="ar-SA" sz="1600" b="1" dirty="0">
              <a:latin typeface="Alexandria" pitchFamily="2" charset="-78"/>
              <a:cs typeface="Alexandria" pitchFamily="2" charset="-78"/>
            </a:rPr>
            <a:t>أخلاقيات المهنة </a:t>
          </a:r>
          <a:r>
            <a:rPr lang="ar-SA" sz="1600" dirty="0">
              <a:latin typeface="Alexandria" pitchFamily="2" charset="-78"/>
              <a:cs typeface="Alexandria" pitchFamily="2" charset="-78"/>
            </a:rPr>
            <a:t>والتي تمثل القواعد الأخلاقية المميزة لأعضاء المهنة.</a:t>
          </a:r>
          <a:endParaRPr lang="en-US" sz="1600" dirty="0">
            <a:latin typeface="Alexandria" pitchFamily="2" charset="-78"/>
            <a:cs typeface="Alexandria" pitchFamily="2" charset="-78"/>
          </a:endParaRPr>
        </a:p>
      </dgm:t>
    </dgm:pt>
    <dgm:pt modelId="{56EBB3A5-9C81-674F-BA3B-2F525F182581}" type="parTrans" cxnId="{A6A85FD2-B83E-634A-96B8-BC3158F26992}">
      <dgm:prSet/>
      <dgm:spPr/>
      <dgm:t>
        <a:bodyPr/>
        <a:lstStyle/>
        <a:p>
          <a:pPr>
            <a:lnSpc>
              <a:spcPct val="200000"/>
            </a:lnSpc>
          </a:pPr>
          <a:endParaRPr lang="en-US" sz="1600">
            <a:latin typeface="Alexandria" pitchFamily="2" charset="-78"/>
            <a:cs typeface="Alexandria" pitchFamily="2" charset="-78"/>
          </a:endParaRPr>
        </a:p>
      </dgm:t>
    </dgm:pt>
    <dgm:pt modelId="{04B60176-CD30-2644-AF3A-E7344E260C0E}" type="sibTrans" cxnId="{A6A85FD2-B83E-634A-96B8-BC3158F26992}">
      <dgm:prSet/>
      <dgm:spPr/>
      <dgm:t>
        <a:bodyPr/>
        <a:lstStyle/>
        <a:p>
          <a:pPr>
            <a:lnSpc>
              <a:spcPct val="200000"/>
            </a:lnSpc>
          </a:pPr>
          <a:endParaRPr lang="en-US" sz="1600">
            <a:latin typeface="Alexandria" pitchFamily="2" charset="-78"/>
            <a:cs typeface="Alexandria" pitchFamily="2" charset="-78"/>
          </a:endParaRPr>
        </a:p>
      </dgm:t>
    </dgm:pt>
    <dgm:pt modelId="{4DA9AF35-404D-EC4A-962E-99488C449B2D}">
      <dgm:prSet phldrT="[Text]" custT="1"/>
      <dgm:spPr/>
      <dgm:t>
        <a:bodyPr/>
        <a:lstStyle/>
        <a:p>
          <a:pPr rtl="1">
            <a:lnSpc>
              <a:spcPct val="200000"/>
            </a:lnSpc>
          </a:pPr>
          <a:r>
            <a:rPr lang="ar-SA" sz="1600" b="1" dirty="0">
              <a:latin typeface="Alexandria" pitchFamily="2" charset="-78"/>
              <a:cs typeface="Alexandria" pitchFamily="2" charset="-78"/>
            </a:rPr>
            <a:t>توقعات الدور </a:t>
          </a:r>
          <a:r>
            <a:rPr lang="ar-SA" sz="1600" dirty="0">
              <a:latin typeface="Alexandria" pitchFamily="2" charset="-78"/>
              <a:cs typeface="Alexandria" pitchFamily="2" charset="-78"/>
            </a:rPr>
            <a:t>وتمثل السلوكيات المرغوب فيها من الممارس.</a:t>
          </a:r>
          <a:endParaRPr lang="en-US" sz="1600" dirty="0">
            <a:latin typeface="Alexandria" pitchFamily="2" charset="-78"/>
            <a:cs typeface="Alexandria" pitchFamily="2" charset="-78"/>
          </a:endParaRPr>
        </a:p>
      </dgm:t>
    </dgm:pt>
    <dgm:pt modelId="{F3F5601B-9F41-A841-804F-44184601FC4D}" type="parTrans" cxnId="{6EE2B68F-D27E-F649-AE6F-CDB520DD6B79}">
      <dgm:prSet/>
      <dgm:spPr/>
      <dgm:t>
        <a:bodyPr/>
        <a:lstStyle/>
        <a:p>
          <a:pPr>
            <a:lnSpc>
              <a:spcPct val="200000"/>
            </a:lnSpc>
          </a:pPr>
          <a:endParaRPr lang="en-US" sz="1600">
            <a:latin typeface="Alexandria" pitchFamily="2" charset="-78"/>
            <a:cs typeface="Alexandria" pitchFamily="2" charset="-78"/>
          </a:endParaRPr>
        </a:p>
      </dgm:t>
    </dgm:pt>
    <dgm:pt modelId="{02B194FD-E839-2046-8906-B6C48F0BABEB}" type="sibTrans" cxnId="{6EE2B68F-D27E-F649-AE6F-CDB520DD6B79}">
      <dgm:prSet/>
      <dgm:spPr/>
      <dgm:t>
        <a:bodyPr/>
        <a:lstStyle/>
        <a:p>
          <a:pPr>
            <a:lnSpc>
              <a:spcPct val="200000"/>
            </a:lnSpc>
          </a:pPr>
          <a:endParaRPr lang="en-US" sz="1600">
            <a:latin typeface="Alexandria" pitchFamily="2" charset="-78"/>
            <a:cs typeface="Alexandria" pitchFamily="2" charset="-78"/>
          </a:endParaRPr>
        </a:p>
      </dgm:t>
    </dgm:pt>
    <dgm:pt modelId="{C186DFF0-2394-D743-AB8B-0AD2FD9B347D}" type="pres">
      <dgm:prSet presAssocID="{1C69F57B-5AD2-1B4E-9635-673303168497}" presName="diagram" presStyleCnt="0">
        <dgm:presLayoutVars>
          <dgm:dir/>
          <dgm:resizeHandles val="exact"/>
        </dgm:presLayoutVars>
      </dgm:prSet>
      <dgm:spPr/>
    </dgm:pt>
    <dgm:pt modelId="{F0D9E1B2-2920-AF40-81B3-AB0278368D5B}" type="pres">
      <dgm:prSet presAssocID="{417AD533-82EE-7E49-861D-779D6A6AB30D}" presName="node" presStyleLbl="node1" presStyleIdx="0" presStyleCnt="3" custScaleX="105537" custScaleY="80018" custLinFactNeighborY="-10689">
        <dgm:presLayoutVars>
          <dgm:bulletEnabled val="1"/>
        </dgm:presLayoutVars>
      </dgm:prSet>
      <dgm:spPr/>
    </dgm:pt>
    <dgm:pt modelId="{EE3FE131-C499-5543-B85D-ABCFCC3780BC}" type="pres">
      <dgm:prSet presAssocID="{92E446F3-967D-CD4F-9924-7399306513B8}" presName="sibTrans" presStyleCnt="0"/>
      <dgm:spPr/>
    </dgm:pt>
    <dgm:pt modelId="{FEFE5898-3B77-EE4E-888D-B0668C1F3E12}" type="pres">
      <dgm:prSet presAssocID="{600F0969-5F9D-484D-B8B7-0241B6F9774E}" presName="node" presStyleLbl="node1" presStyleIdx="1" presStyleCnt="3" custScaleX="76398" custScaleY="79888" custLinFactNeighborY="-6958">
        <dgm:presLayoutVars>
          <dgm:bulletEnabled val="1"/>
        </dgm:presLayoutVars>
      </dgm:prSet>
      <dgm:spPr/>
    </dgm:pt>
    <dgm:pt modelId="{2522F362-672C-A044-98B1-00CCDCFE9DC2}" type="pres">
      <dgm:prSet presAssocID="{04B60176-CD30-2644-AF3A-E7344E260C0E}" presName="sibTrans" presStyleCnt="0"/>
      <dgm:spPr/>
    </dgm:pt>
    <dgm:pt modelId="{24F8CF3E-7EC4-1045-B3BE-F1D19C586591}" type="pres">
      <dgm:prSet presAssocID="{4DA9AF35-404D-EC4A-962E-99488C449B2D}" presName="node" presStyleLbl="node1" presStyleIdx="2" presStyleCnt="3" custScaleX="85382" custScaleY="76658" custLinFactNeighborY="-6617">
        <dgm:presLayoutVars>
          <dgm:bulletEnabled val="1"/>
        </dgm:presLayoutVars>
      </dgm:prSet>
      <dgm:spPr/>
    </dgm:pt>
  </dgm:ptLst>
  <dgm:cxnLst>
    <dgm:cxn modelId="{0D1A2B1E-E86E-334D-82F3-6DB7381847E5}" type="presOf" srcId="{600F0969-5F9D-484D-B8B7-0241B6F9774E}" destId="{FEFE5898-3B77-EE4E-888D-B0668C1F3E12}" srcOrd="0" destOrd="0" presId="urn:microsoft.com/office/officeart/2005/8/layout/default"/>
    <dgm:cxn modelId="{FABD9526-909D-DE44-B018-C4FB1025F85E}" type="presOf" srcId="{4DA9AF35-404D-EC4A-962E-99488C449B2D}" destId="{24F8CF3E-7EC4-1045-B3BE-F1D19C586591}" srcOrd="0" destOrd="0" presId="urn:microsoft.com/office/officeart/2005/8/layout/default"/>
    <dgm:cxn modelId="{6EE2B68F-D27E-F649-AE6F-CDB520DD6B79}" srcId="{1C69F57B-5AD2-1B4E-9635-673303168497}" destId="{4DA9AF35-404D-EC4A-962E-99488C449B2D}" srcOrd="2" destOrd="0" parTransId="{F3F5601B-9F41-A841-804F-44184601FC4D}" sibTransId="{02B194FD-E839-2046-8906-B6C48F0BABEB}"/>
    <dgm:cxn modelId="{DA5F9899-5B7D-5E48-BE75-C73725C4A308}" type="presOf" srcId="{1C69F57B-5AD2-1B4E-9635-673303168497}" destId="{C186DFF0-2394-D743-AB8B-0AD2FD9B347D}" srcOrd="0" destOrd="0" presId="urn:microsoft.com/office/officeart/2005/8/layout/default"/>
    <dgm:cxn modelId="{5269AFBE-7C1F-9A4A-8FF2-B1E54F858C08}" srcId="{1C69F57B-5AD2-1B4E-9635-673303168497}" destId="{417AD533-82EE-7E49-861D-779D6A6AB30D}" srcOrd="0" destOrd="0" parTransId="{75717DBC-BAB5-024D-8605-310D7DF93B27}" sibTransId="{92E446F3-967D-CD4F-9924-7399306513B8}"/>
    <dgm:cxn modelId="{A6A85FD2-B83E-634A-96B8-BC3158F26992}" srcId="{1C69F57B-5AD2-1B4E-9635-673303168497}" destId="{600F0969-5F9D-484D-B8B7-0241B6F9774E}" srcOrd="1" destOrd="0" parTransId="{56EBB3A5-9C81-674F-BA3B-2F525F182581}" sibTransId="{04B60176-CD30-2644-AF3A-E7344E260C0E}"/>
    <dgm:cxn modelId="{7394A5DE-58AC-0144-B3ED-DAEBCF795FC4}" type="presOf" srcId="{417AD533-82EE-7E49-861D-779D6A6AB30D}" destId="{F0D9E1B2-2920-AF40-81B3-AB0278368D5B}" srcOrd="0" destOrd="0" presId="urn:microsoft.com/office/officeart/2005/8/layout/default"/>
    <dgm:cxn modelId="{D650B7F5-8E92-0340-83EA-25B14510BF92}" type="presParOf" srcId="{C186DFF0-2394-D743-AB8B-0AD2FD9B347D}" destId="{F0D9E1B2-2920-AF40-81B3-AB0278368D5B}" srcOrd="0" destOrd="0" presId="urn:microsoft.com/office/officeart/2005/8/layout/default"/>
    <dgm:cxn modelId="{3C270B8D-DAFC-4841-B0E8-9B81EB0D0B99}" type="presParOf" srcId="{C186DFF0-2394-D743-AB8B-0AD2FD9B347D}" destId="{EE3FE131-C499-5543-B85D-ABCFCC3780BC}" srcOrd="1" destOrd="0" presId="urn:microsoft.com/office/officeart/2005/8/layout/default"/>
    <dgm:cxn modelId="{B3F49F26-0706-8D42-A36D-4938A0983FDB}" type="presParOf" srcId="{C186DFF0-2394-D743-AB8B-0AD2FD9B347D}" destId="{FEFE5898-3B77-EE4E-888D-B0668C1F3E12}" srcOrd="2" destOrd="0" presId="urn:microsoft.com/office/officeart/2005/8/layout/default"/>
    <dgm:cxn modelId="{63D12C10-1FF7-E54A-98B5-1D89B81314BF}" type="presParOf" srcId="{C186DFF0-2394-D743-AB8B-0AD2FD9B347D}" destId="{2522F362-672C-A044-98B1-00CCDCFE9DC2}" srcOrd="3" destOrd="0" presId="urn:microsoft.com/office/officeart/2005/8/layout/default"/>
    <dgm:cxn modelId="{C987BA43-1F84-D249-9B4F-C1D68F105511}" type="presParOf" srcId="{C186DFF0-2394-D743-AB8B-0AD2FD9B347D}" destId="{24F8CF3E-7EC4-1045-B3BE-F1D19C586591}"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6B7015-A22B-F948-B523-C6F2F779F5EA}"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9D651077-46A1-7940-BCD3-C4FF9CDC7F98}">
      <dgm:prSet phldrT="[Text]" custT="1"/>
      <dgm:spPr/>
      <dgm:t>
        <a:bodyPr/>
        <a:lstStyle/>
        <a:p>
          <a:pPr rtl="1"/>
          <a:r>
            <a:rPr lang="ar-SA" sz="1600" b="1" dirty="0">
              <a:latin typeface="Alexandria" pitchFamily="2" charset="-78"/>
              <a:cs typeface="Alexandria" pitchFamily="2" charset="-78"/>
            </a:rPr>
            <a:t>الدين</a:t>
          </a:r>
          <a:endParaRPr lang="en-US" sz="1600" b="1" dirty="0">
            <a:latin typeface="Alexandria" pitchFamily="2" charset="-78"/>
            <a:cs typeface="Alexandria" pitchFamily="2" charset="-78"/>
          </a:endParaRPr>
        </a:p>
      </dgm:t>
    </dgm:pt>
    <dgm:pt modelId="{3F28BD8D-D6DE-134E-9E81-DAD665B303DA}" type="parTrans" cxnId="{A8442A03-0C24-E34A-8AFF-7752269195A9}">
      <dgm:prSet/>
      <dgm:spPr/>
      <dgm:t>
        <a:bodyPr/>
        <a:lstStyle/>
        <a:p>
          <a:endParaRPr lang="en-US" sz="1600" b="1">
            <a:latin typeface="Alexandria" pitchFamily="2" charset="-78"/>
            <a:cs typeface="Alexandria" pitchFamily="2" charset="-78"/>
          </a:endParaRPr>
        </a:p>
      </dgm:t>
    </dgm:pt>
    <dgm:pt modelId="{7145BB79-727A-BA40-AC16-B2882744C694}" type="sibTrans" cxnId="{A8442A03-0C24-E34A-8AFF-7752269195A9}">
      <dgm:prSet/>
      <dgm:spPr/>
      <dgm:t>
        <a:bodyPr/>
        <a:lstStyle/>
        <a:p>
          <a:endParaRPr lang="en-US" sz="1600" b="1">
            <a:latin typeface="Alexandria" pitchFamily="2" charset="-78"/>
            <a:cs typeface="Alexandria" pitchFamily="2" charset="-78"/>
          </a:endParaRPr>
        </a:p>
      </dgm:t>
    </dgm:pt>
    <dgm:pt modelId="{9E9DA19E-46E1-9A42-B8E7-C3693E9235F2}">
      <dgm:prSet phldrT="[Text]" custT="1"/>
      <dgm:spPr/>
      <dgm:t>
        <a:bodyPr/>
        <a:lstStyle/>
        <a:p>
          <a:r>
            <a:rPr lang="ar-SA" sz="1600" b="1" dirty="0">
              <a:latin typeface="Alexandria" pitchFamily="2" charset="-78"/>
              <a:cs typeface="Alexandria" pitchFamily="2" charset="-78"/>
            </a:rPr>
            <a:t>الذات</a:t>
          </a:r>
          <a:endParaRPr lang="en-US" sz="1600" b="1" dirty="0">
            <a:latin typeface="Alexandria" pitchFamily="2" charset="-78"/>
            <a:cs typeface="Alexandria" pitchFamily="2" charset="-78"/>
          </a:endParaRPr>
        </a:p>
      </dgm:t>
    </dgm:pt>
    <dgm:pt modelId="{3125271A-599B-9F44-9F3E-054438796352}" type="parTrans" cxnId="{34FB51D6-5C0D-3541-9D72-752A87E5BF89}">
      <dgm:prSet/>
      <dgm:spPr/>
      <dgm:t>
        <a:bodyPr/>
        <a:lstStyle/>
        <a:p>
          <a:endParaRPr lang="en-US" sz="1600" b="1">
            <a:latin typeface="Alexandria" pitchFamily="2" charset="-78"/>
            <a:cs typeface="Alexandria" pitchFamily="2" charset="-78"/>
          </a:endParaRPr>
        </a:p>
      </dgm:t>
    </dgm:pt>
    <dgm:pt modelId="{FDE33675-53B6-8648-BB3D-39645CE04491}" type="sibTrans" cxnId="{34FB51D6-5C0D-3541-9D72-752A87E5BF89}">
      <dgm:prSet/>
      <dgm:spPr/>
      <dgm:t>
        <a:bodyPr/>
        <a:lstStyle/>
        <a:p>
          <a:endParaRPr lang="en-US" sz="1600" b="1">
            <a:latin typeface="Alexandria" pitchFamily="2" charset="-78"/>
            <a:cs typeface="Alexandria" pitchFamily="2" charset="-78"/>
          </a:endParaRPr>
        </a:p>
      </dgm:t>
    </dgm:pt>
    <dgm:pt modelId="{9255C064-3B20-8240-BB7E-5C6D57773366}">
      <dgm:prSet phldrT="[Text]" custT="1"/>
      <dgm:spPr/>
      <dgm:t>
        <a:bodyPr/>
        <a:lstStyle/>
        <a:p>
          <a:r>
            <a:rPr lang="ar-SA" sz="1600" b="1" dirty="0">
              <a:latin typeface="Alexandria" pitchFamily="2" charset="-78"/>
              <a:cs typeface="Alexandria" pitchFamily="2" charset="-78"/>
            </a:rPr>
            <a:t>وسائل الاعلام</a:t>
          </a:r>
          <a:endParaRPr lang="en-US" sz="1600" b="1" dirty="0">
            <a:latin typeface="Alexandria" pitchFamily="2" charset="-78"/>
            <a:cs typeface="Alexandria" pitchFamily="2" charset="-78"/>
          </a:endParaRPr>
        </a:p>
      </dgm:t>
    </dgm:pt>
    <dgm:pt modelId="{11743898-E640-974F-A45F-E4A8B8DE44C9}" type="parTrans" cxnId="{6D8145E0-4218-4748-99F4-830E6FBED5D9}">
      <dgm:prSet/>
      <dgm:spPr/>
      <dgm:t>
        <a:bodyPr/>
        <a:lstStyle/>
        <a:p>
          <a:endParaRPr lang="en-US" sz="1600" b="1">
            <a:latin typeface="Alexandria" pitchFamily="2" charset="-78"/>
            <a:cs typeface="Alexandria" pitchFamily="2" charset="-78"/>
          </a:endParaRPr>
        </a:p>
      </dgm:t>
    </dgm:pt>
    <dgm:pt modelId="{51EBCFDC-404F-C54F-9BE4-B9866F96AF16}" type="sibTrans" cxnId="{6D8145E0-4218-4748-99F4-830E6FBED5D9}">
      <dgm:prSet/>
      <dgm:spPr/>
      <dgm:t>
        <a:bodyPr/>
        <a:lstStyle/>
        <a:p>
          <a:endParaRPr lang="en-US" sz="1600" b="1">
            <a:latin typeface="Alexandria" pitchFamily="2" charset="-78"/>
            <a:cs typeface="Alexandria" pitchFamily="2" charset="-78"/>
          </a:endParaRPr>
        </a:p>
      </dgm:t>
    </dgm:pt>
    <dgm:pt modelId="{78F970CA-C643-604D-8129-F3246111E4DC}">
      <dgm:prSet phldrT="[Text]" custT="1"/>
      <dgm:spPr/>
      <dgm:t>
        <a:bodyPr/>
        <a:lstStyle/>
        <a:p>
          <a:r>
            <a:rPr lang="ar-SA" sz="1600" b="1" dirty="0">
              <a:latin typeface="Alexandria" pitchFamily="2" charset="-78"/>
              <a:cs typeface="Alexandria" pitchFamily="2" charset="-78"/>
            </a:rPr>
            <a:t>المجتمع</a:t>
          </a:r>
          <a:endParaRPr lang="en-US" sz="1600" b="1" dirty="0">
            <a:latin typeface="Alexandria" pitchFamily="2" charset="-78"/>
            <a:cs typeface="Alexandria" pitchFamily="2" charset="-78"/>
          </a:endParaRPr>
        </a:p>
      </dgm:t>
    </dgm:pt>
    <dgm:pt modelId="{4EB6DA3D-9B99-B04C-BDD7-E54D016B86D3}" type="parTrans" cxnId="{6C83DA7B-378C-4545-87EF-97CF1A233DA9}">
      <dgm:prSet/>
      <dgm:spPr/>
      <dgm:t>
        <a:bodyPr/>
        <a:lstStyle/>
        <a:p>
          <a:endParaRPr lang="en-US" sz="1600" b="1">
            <a:latin typeface="Alexandria" pitchFamily="2" charset="-78"/>
            <a:cs typeface="Alexandria" pitchFamily="2" charset="-78"/>
          </a:endParaRPr>
        </a:p>
      </dgm:t>
    </dgm:pt>
    <dgm:pt modelId="{5BEF82A9-20B9-D549-971D-8897CE33A20B}" type="sibTrans" cxnId="{6C83DA7B-378C-4545-87EF-97CF1A233DA9}">
      <dgm:prSet/>
      <dgm:spPr/>
      <dgm:t>
        <a:bodyPr/>
        <a:lstStyle/>
        <a:p>
          <a:endParaRPr lang="en-US" sz="1600" b="1">
            <a:latin typeface="Alexandria" pitchFamily="2" charset="-78"/>
            <a:cs typeface="Alexandria" pitchFamily="2" charset="-78"/>
          </a:endParaRPr>
        </a:p>
      </dgm:t>
    </dgm:pt>
    <dgm:pt modelId="{981D453D-5A98-2944-BD23-69A480CEC3C3}">
      <dgm:prSet phldrT="[Text]" custT="1"/>
      <dgm:spPr/>
      <dgm:t>
        <a:bodyPr/>
        <a:lstStyle/>
        <a:p>
          <a:pPr>
            <a:lnSpc>
              <a:spcPct val="150000"/>
            </a:lnSpc>
          </a:pPr>
          <a:r>
            <a:rPr lang="ar-SA" sz="1600" b="1" dirty="0">
              <a:latin typeface="Alexandria" pitchFamily="2" charset="-78"/>
              <a:cs typeface="Alexandria" pitchFamily="2" charset="-78"/>
            </a:rPr>
            <a:t>القيادة والمثل الأعلى</a:t>
          </a:r>
          <a:endParaRPr lang="en-US" sz="1600" b="1" dirty="0">
            <a:latin typeface="Alexandria" pitchFamily="2" charset="-78"/>
            <a:cs typeface="Alexandria" pitchFamily="2" charset="-78"/>
          </a:endParaRPr>
        </a:p>
      </dgm:t>
    </dgm:pt>
    <dgm:pt modelId="{9E3C351F-5B41-5D47-864C-075768A92A4C}" type="parTrans" cxnId="{C37FBF7D-2888-174C-9916-C19799BE8EF3}">
      <dgm:prSet/>
      <dgm:spPr/>
      <dgm:t>
        <a:bodyPr/>
        <a:lstStyle/>
        <a:p>
          <a:endParaRPr lang="en-US" sz="1600" b="1">
            <a:latin typeface="Alexandria" pitchFamily="2" charset="-78"/>
            <a:cs typeface="Alexandria" pitchFamily="2" charset="-78"/>
          </a:endParaRPr>
        </a:p>
      </dgm:t>
    </dgm:pt>
    <dgm:pt modelId="{16175E6A-6795-2246-A44A-BB0E3C297DBE}" type="sibTrans" cxnId="{C37FBF7D-2888-174C-9916-C19799BE8EF3}">
      <dgm:prSet/>
      <dgm:spPr/>
      <dgm:t>
        <a:bodyPr/>
        <a:lstStyle/>
        <a:p>
          <a:endParaRPr lang="en-US" sz="1600" b="1">
            <a:latin typeface="Alexandria" pitchFamily="2" charset="-78"/>
            <a:cs typeface="Alexandria" pitchFamily="2" charset="-78"/>
          </a:endParaRPr>
        </a:p>
      </dgm:t>
    </dgm:pt>
    <dgm:pt modelId="{5B2AEA1B-CA74-C743-9468-7318301E280C}">
      <dgm:prSet custT="1"/>
      <dgm:spPr/>
      <dgm:t>
        <a:bodyPr/>
        <a:lstStyle/>
        <a:p>
          <a:r>
            <a:rPr lang="ar-SA" sz="1600" b="1" dirty="0">
              <a:latin typeface="Alexandria" pitchFamily="2" charset="-78"/>
              <a:cs typeface="Alexandria" pitchFamily="2" charset="-78"/>
            </a:rPr>
            <a:t>الأسرة</a:t>
          </a:r>
          <a:endParaRPr lang="en-US" sz="1600" b="1" dirty="0">
            <a:latin typeface="Alexandria" pitchFamily="2" charset="-78"/>
            <a:cs typeface="Alexandria" pitchFamily="2" charset="-78"/>
          </a:endParaRPr>
        </a:p>
      </dgm:t>
    </dgm:pt>
    <dgm:pt modelId="{78435AE8-AD39-4E40-AA45-0246AEC5DFE6}" type="parTrans" cxnId="{B9E8EE53-5A6A-0C4A-8C5A-EB44955C9618}">
      <dgm:prSet/>
      <dgm:spPr/>
      <dgm:t>
        <a:bodyPr/>
        <a:lstStyle/>
        <a:p>
          <a:endParaRPr lang="en-US" sz="1600" b="1">
            <a:latin typeface="Alexandria" pitchFamily="2" charset="-78"/>
            <a:cs typeface="Alexandria" pitchFamily="2" charset="-78"/>
          </a:endParaRPr>
        </a:p>
      </dgm:t>
    </dgm:pt>
    <dgm:pt modelId="{C76CEDDF-C18C-A645-835D-15EB868EF42E}" type="sibTrans" cxnId="{B9E8EE53-5A6A-0C4A-8C5A-EB44955C9618}">
      <dgm:prSet/>
      <dgm:spPr/>
      <dgm:t>
        <a:bodyPr/>
        <a:lstStyle/>
        <a:p>
          <a:endParaRPr lang="en-US" sz="1600" b="1">
            <a:latin typeface="Alexandria" pitchFamily="2" charset="-78"/>
            <a:cs typeface="Alexandria" pitchFamily="2" charset="-78"/>
          </a:endParaRPr>
        </a:p>
      </dgm:t>
    </dgm:pt>
    <dgm:pt modelId="{A7F7A309-CFEA-E14F-B431-05B0CE811336}">
      <dgm:prSet custT="1"/>
      <dgm:spPr/>
      <dgm:t>
        <a:bodyPr/>
        <a:lstStyle/>
        <a:p>
          <a:pPr>
            <a:lnSpc>
              <a:spcPct val="150000"/>
            </a:lnSpc>
          </a:pPr>
          <a:r>
            <a:rPr lang="ar-SA" sz="1600" b="1" dirty="0">
              <a:latin typeface="Alexandria" pitchFamily="2" charset="-78"/>
              <a:cs typeface="Alexandria" pitchFamily="2" charset="-78"/>
            </a:rPr>
            <a:t>المؤسسات التعليمية</a:t>
          </a:r>
          <a:endParaRPr lang="en-US" sz="1600" b="1" dirty="0">
            <a:latin typeface="Alexandria" pitchFamily="2" charset="-78"/>
            <a:cs typeface="Alexandria" pitchFamily="2" charset="-78"/>
          </a:endParaRPr>
        </a:p>
      </dgm:t>
    </dgm:pt>
    <dgm:pt modelId="{C9790BDD-62D3-2D48-ADAB-B5174BC99D73}" type="parTrans" cxnId="{FE83C09F-98B9-574E-98AD-F67AD73D567A}">
      <dgm:prSet/>
      <dgm:spPr/>
      <dgm:t>
        <a:bodyPr/>
        <a:lstStyle/>
        <a:p>
          <a:endParaRPr lang="en-US" sz="1600" b="1">
            <a:latin typeface="Alexandria" pitchFamily="2" charset="-78"/>
            <a:cs typeface="Alexandria" pitchFamily="2" charset="-78"/>
          </a:endParaRPr>
        </a:p>
      </dgm:t>
    </dgm:pt>
    <dgm:pt modelId="{6A58FBCA-9B91-264F-9FD5-20FC72E84636}" type="sibTrans" cxnId="{FE83C09F-98B9-574E-98AD-F67AD73D567A}">
      <dgm:prSet/>
      <dgm:spPr/>
      <dgm:t>
        <a:bodyPr/>
        <a:lstStyle/>
        <a:p>
          <a:endParaRPr lang="en-US" sz="1600" b="1">
            <a:latin typeface="Alexandria" pitchFamily="2" charset="-78"/>
            <a:cs typeface="Alexandria" pitchFamily="2" charset="-78"/>
          </a:endParaRPr>
        </a:p>
      </dgm:t>
    </dgm:pt>
    <dgm:pt modelId="{8AE90DEE-8EBA-E145-B21E-8C90E0773741}" type="pres">
      <dgm:prSet presAssocID="{C86B7015-A22B-F948-B523-C6F2F779F5EA}" presName="diagram" presStyleCnt="0">
        <dgm:presLayoutVars>
          <dgm:dir/>
          <dgm:resizeHandles val="exact"/>
        </dgm:presLayoutVars>
      </dgm:prSet>
      <dgm:spPr/>
    </dgm:pt>
    <dgm:pt modelId="{33161E66-BCBD-8F47-B692-BEE822340D44}" type="pres">
      <dgm:prSet presAssocID="{9D651077-46A1-7940-BCD3-C4FF9CDC7F98}" presName="node" presStyleLbl="node1" presStyleIdx="0" presStyleCnt="7">
        <dgm:presLayoutVars>
          <dgm:bulletEnabled val="1"/>
        </dgm:presLayoutVars>
      </dgm:prSet>
      <dgm:spPr/>
    </dgm:pt>
    <dgm:pt modelId="{89496302-A96E-BD49-92A2-A2A8AD33AF8F}" type="pres">
      <dgm:prSet presAssocID="{7145BB79-727A-BA40-AC16-B2882744C694}" presName="sibTrans" presStyleCnt="0"/>
      <dgm:spPr/>
    </dgm:pt>
    <dgm:pt modelId="{B08560A8-616C-AB44-91CD-2F5D67687700}" type="pres">
      <dgm:prSet presAssocID="{9E9DA19E-46E1-9A42-B8E7-C3693E9235F2}" presName="node" presStyleLbl="node1" presStyleIdx="1" presStyleCnt="7">
        <dgm:presLayoutVars>
          <dgm:bulletEnabled val="1"/>
        </dgm:presLayoutVars>
      </dgm:prSet>
      <dgm:spPr/>
    </dgm:pt>
    <dgm:pt modelId="{4CF631C9-D55F-E04D-A6F8-ADF623989963}" type="pres">
      <dgm:prSet presAssocID="{FDE33675-53B6-8648-BB3D-39645CE04491}" presName="sibTrans" presStyleCnt="0"/>
      <dgm:spPr/>
    </dgm:pt>
    <dgm:pt modelId="{116720D4-2D07-014B-9CE2-9C06255A3ABE}" type="pres">
      <dgm:prSet presAssocID="{9255C064-3B20-8240-BB7E-5C6D57773366}" presName="node" presStyleLbl="node1" presStyleIdx="2" presStyleCnt="7">
        <dgm:presLayoutVars>
          <dgm:bulletEnabled val="1"/>
        </dgm:presLayoutVars>
      </dgm:prSet>
      <dgm:spPr/>
    </dgm:pt>
    <dgm:pt modelId="{C822EA06-9CA8-504D-8AD6-909200CFB527}" type="pres">
      <dgm:prSet presAssocID="{51EBCFDC-404F-C54F-9BE4-B9866F96AF16}" presName="sibTrans" presStyleCnt="0"/>
      <dgm:spPr/>
    </dgm:pt>
    <dgm:pt modelId="{C3A10AA0-E68B-F94A-A3E0-64E0516DBAB6}" type="pres">
      <dgm:prSet presAssocID="{78F970CA-C643-604D-8129-F3246111E4DC}" presName="node" presStyleLbl="node1" presStyleIdx="3" presStyleCnt="7">
        <dgm:presLayoutVars>
          <dgm:bulletEnabled val="1"/>
        </dgm:presLayoutVars>
      </dgm:prSet>
      <dgm:spPr/>
    </dgm:pt>
    <dgm:pt modelId="{69FBBEB6-FF4F-7548-97E1-1D3FEFE3499E}" type="pres">
      <dgm:prSet presAssocID="{5BEF82A9-20B9-D549-971D-8897CE33A20B}" presName="sibTrans" presStyleCnt="0"/>
      <dgm:spPr/>
    </dgm:pt>
    <dgm:pt modelId="{BEEF91EE-822F-3849-A46D-1CCFACC18C80}" type="pres">
      <dgm:prSet presAssocID="{981D453D-5A98-2944-BD23-69A480CEC3C3}" presName="node" presStyleLbl="node1" presStyleIdx="4" presStyleCnt="7">
        <dgm:presLayoutVars>
          <dgm:bulletEnabled val="1"/>
        </dgm:presLayoutVars>
      </dgm:prSet>
      <dgm:spPr/>
    </dgm:pt>
    <dgm:pt modelId="{852A1DAA-49BB-E246-8FD9-CD5FE50E1C75}" type="pres">
      <dgm:prSet presAssocID="{16175E6A-6795-2246-A44A-BB0E3C297DBE}" presName="sibTrans" presStyleCnt="0"/>
      <dgm:spPr/>
    </dgm:pt>
    <dgm:pt modelId="{5AE63F8A-4335-D64B-8846-1986670E1923}" type="pres">
      <dgm:prSet presAssocID="{5B2AEA1B-CA74-C743-9468-7318301E280C}" presName="node" presStyleLbl="node1" presStyleIdx="5" presStyleCnt="7">
        <dgm:presLayoutVars>
          <dgm:bulletEnabled val="1"/>
        </dgm:presLayoutVars>
      </dgm:prSet>
      <dgm:spPr/>
    </dgm:pt>
    <dgm:pt modelId="{6D29E205-40CB-CD49-8296-72A7D67A71D2}" type="pres">
      <dgm:prSet presAssocID="{C76CEDDF-C18C-A645-835D-15EB868EF42E}" presName="sibTrans" presStyleCnt="0"/>
      <dgm:spPr/>
    </dgm:pt>
    <dgm:pt modelId="{99255574-500A-014E-A30F-6C41A6E876F9}" type="pres">
      <dgm:prSet presAssocID="{A7F7A309-CFEA-E14F-B431-05B0CE811336}" presName="node" presStyleLbl="node1" presStyleIdx="6" presStyleCnt="7">
        <dgm:presLayoutVars>
          <dgm:bulletEnabled val="1"/>
        </dgm:presLayoutVars>
      </dgm:prSet>
      <dgm:spPr/>
    </dgm:pt>
  </dgm:ptLst>
  <dgm:cxnLst>
    <dgm:cxn modelId="{A8442A03-0C24-E34A-8AFF-7752269195A9}" srcId="{C86B7015-A22B-F948-B523-C6F2F779F5EA}" destId="{9D651077-46A1-7940-BCD3-C4FF9CDC7F98}" srcOrd="0" destOrd="0" parTransId="{3F28BD8D-D6DE-134E-9E81-DAD665B303DA}" sibTransId="{7145BB79-727A-BA40-AC16-B2882744C694}"/>
    <dgm:cxn modelId="{94DA6608-D18D-E346-B8FE-C627887ACB3D}" type="presOf" srcId="{9D651077-46A1-7940-BCD3-C4FF9CDC7F98}" destId="{33161E66-BCBD-8F47-B692-BEE822340D44}" srcOrd="0" destOrd="0" presId="urn:microsoft.com/office/officeart/2005/8/layout/default"/>
    <dgm:cxn modelId="{BFCCE30A-0E38-924B-B8D5-AE4744BC9A01}" type="presOf" srcId="{981D453D-5A98-2944-BD23-69A480CEC3C3}" destId="{BEEF91EE-822F-3849-A46D-1CCFACC18C80}" srcOrd="0" destOrd="0" presId="urn:microsoft.com/office/officeart/2005/8/layout/default"/>
    <dgm:cxn modelId="{BA3FF433-8EFD-104E-8205-978DB4072420}" type="presOf" srcId="{9E9DA19E-46E1-9A42-B8E7-C3693E9235F2}" destId="{B08560A8-616C-AB44-91CD-2F5D67687700}" srcOrd="0" destOrd="0" presId="urn:microsoft.com/office/officeart/2005/8/layout/default"/>
    <dgm:cxn modelId="{4D7E363C-2253-FD4D-AFE5-8842483093B3}" type="presOf" srcId="{A7F7A309-CFEA-E14F-B431-05B0CE811336}" destId="{99255574-500A-014E-A30F-6C41A6E876F9}" srcOrd="0" destOrd="0" presId="urn:microsoft.com/office/officeart/2005/8/layout/default"/>
    <dgm:cxn modelId="{395F5842-CDEB-854A-899C-DA79D131A150}" type="presOf" srcId="{5B2AEA1B-CA74-C743-9468-7318301E280C}" destId="{5AE63F8A-4335-D64B-8846-1986670E1923}" srcOrd="0" destOrd="0" presId="urn:microsoft.com/office/officeart/2005/8/layout/default"/>
    <dgm:cxn modelId="{B9E8EE53-5A6A-0C4A-8C5A-EB44955C9618}" srcId="{C86B7015-A22B-F948-B523-C6F2F779F5EA}" destId="{5B2AEA1B-CA74-C743-9468-7318301E280C}" srcOrd="5" destOrd="0" parTransId="{78435AE8-AD39-4E40-AA45-0246AEC5DFE6}" sibTransId="{C76CEDDF-C18C-A645-835D-15EB868EF42E}"/>
    <dgm:cxn modelId="{7BBF9354-BDCD-0240-9678-F06496E24C15}" type="presOf" srcId="{78F970CA-C643-604D-8129-F3246111E4DC}" destId="{C3A10AA0-E68B-F94A-A3E0-64E0516DBAB6}" srcOrd="0" destOrd="0" presId="urn:microsoft.com/office/officeart/2005/8/layout/default"/>
    <dgm:cxn modelId="{6C83DA7B-378C-4545-87EF-97CF1A233DA9}" srcId="{C86B7015-A22B-F948-B523-C6F2F779F5EA}" destId="{78F970CA-C643-604D-8129-F3246111E4DC}" srcOrd="3" destOrd="0" parTransId="{4EB6DA3D-9B99-B04C-BDD7-E54D016B86D3}" sibTransId="{5BEF82A9-20B9-D549-971D-8897CE33A20B}"/>
    <dgm:cxn modelId="{C37FBF7D-2888-174C-9916-C19799BE8EF3}" srcId="{C86B7015-A22B-F948-B523-C6F2F779F5EA}" destId="{981D453D-5A98-2944-BD23-69A480CEC3C3}" srcOrd="4" destOrd="0" parTransId="{9E3C351F-5B41-5D47-864C-075768A92A4C}" sibTransId="{16175E6A-6795-2246-A44A-BB0E3C297DBE}"/>
    <dgm:cxn modelId="{C72CC883-E891-3F41-802E-C7DD9BC80E03}" type="presOf" srcId="{C86B7015-A22B-F948-B523-C6F2F779F5EA}" destId="{8AE90DEE-8EBA-E145-B21E-8C90E0773741}" srcOrd="0" destOrd="0" presId="urn:microsoft.com/office/officeart/2005/8/layout/default"/>
    <dgm:cxn modelId="{FE83C09F-98B9-574E-98AD-F67AD73D567A}" srcId="{C86B7015-A22B-F948-B523-C6F2F779F5EA}" destId="{A7F7A309-CFEA-E14F-B431-05B0CE811336}" srcOrd="6" destOrd="0" parTransId="{C9790BDD-62D3-2D48-ADAB-B5174BC99D73}" sibTransId="{6A58FBCA-9B91-264F-9FD5-20FC72E84636}"/>
    <dgm:cxn modelId="{34FB51D6-5C0D-3541-9D72-752A87E5BF89}" srcId="{C86B7015-A22B-F948-B523-C6F2F779F5EA}" destId="{9E9DA19E-46E1-9A42-B8E7-C3693E9235F2}" srcOrd="1" destOrd="0" parTransId="{3125271A-599B-9F44-9F3E-054438796352}" sibTransId="{FDE33675-53B6-8648-BB3D-39645CE04491}"/>
    <dgm:cxn modelId="{65047CD8-D999-9A46-8109-AB915F2CD414}" type="presOf" srcId="{9255C064-3B20-8240-BB7E-5C6D57773366}" destId="{116720D4-2D07-014B-9CE2-9C06255A3ABE}" srcOrd="0" destOrd="0" presId="urn:microsoft.com/office/officeart/2005/8/layout/default"/>
    <dgm:cxn modelId="{6D8145E0-4218-4748-99F4-830E6FBED5D9}" srcId="{C86B7015-A22B-F948-B523-C6F2F779F5EA}" destId="{9255C064-3B20-8240-BB7E-5C6D57773366}" srcOrd="2" destOrd="0" parTransId="{11743898-E640-974F-A45F-E4A8B8DE44C9}" sibTransId="{51EBCFDC-404F-C54F-9BE4-B9866F96AF16}"/>
    <dgm:cxn modelId="{FEEE7893-DDA8-8245-AB75-B167B310BFEC}" type="presParOf" srcId="{8AE90DEE-8EBA-E145-B21E-8C90E0773741}" destId="{33161E66-BCBD-8F47-B692-BEE822340D44}" srcOrd="0" destOrd="0" presId="urn:microsoft.com/office/officeart/2005/8/layout/default"/>
    <dgm:cxn modelId="{2A244C44-20E2-4C4C-952B-89D3F32897B6}" type="presParOf" srcId="{8AE90DEE-8EBA-E145-B21E-8C90E0773741}" destId="{89496302-A96E-BD49-92A2-A2A8AD33AF8F}" srcOrd="1" destOrd="0" presId="urn:microsoft.com/office/officeart/2005/8/layout/default"/>
    <dgm:cxn modelId="{F1A69C47-A0F0-BC49-839E-81D3372ED2E6}" type="presParOf" srcId="{8AE90DEE-8EBA-E145-B21E-8C90E0773741}" destId="{B08560A8-616C-AB44-91CD-2F5D67687700}" srcOrd="2" destOrd="0" presId="urn:microsoft.com/office/officeart/2005/8/layout/default"/>
    <dgm:cxn modelId="{64E124DE-1BEE-DE46-82F8-06AB121AE344}" type="presParOf" srcId="{8AE90DEE-8EBA-E145-B21E-8C90E0773741}" destId="{4CF631C9-D55F-E04D-A6F8-ADF623989963}" srcOrd="3" destOrd="0" presId="urn:microsoft.com/office/officeart/2005/8/layout/default"/>
    <dgm:cxn modelId="{B98B60FB-9C3B-3244-ABD8-19BCD28AF9D8}" type="presParOf" srcId="{8AE90DEE-8EBA-E145-B21E-8C90E0773741}" destId="{116720D4-2D07-014B-9CE2-9C06255A3ABE}" srcOrd="4" destOrd="0" presId="urn:microsoft.com/office/officeart/2005/8/layout/default"/>
    <dgm:cxn modelId="{F5073B87-8DCC-FD45-86E6-5BCE4FDFF6C0}" type="presParOf" srcId="{8AE90DEE-8EBA-E145-B21E-8C90E0773741}" destId="{C822EA06-9CA8-504D-8AD6-909200CFB527}" srcOrd="5" destOrd="0" presId="urn:microsoft.com/office/officeart/2005/8/layout/default"/>
    <dgm:cxn modelId="{C925711D-E9BD-3946-BF4D-66B977944FB9}" type="presParOf" srcId="{8AE90DEE-8EBA-E145-B21E-8C90E0773741}" destId="{C3A10AA0-E68B-F94A-A3E0-64E0516DBAB6}" srcOrd="6" destOrd="0" presId="urn:microsoft.com/office/officeart/2005/8/layout/default"/>
    <dgm:cxn modelId="{E0E833AA-FD9E-F843-85D3-0CB303F883EF}" type="presParOf" srcId="{8AE90DEE-8EBA-E145-B21E-8C90E0773741}" destId="{69FBBEB6-FF4F-7548-97E1-1D3FEFE3499E}" srcOrd="7" destOrd="0" presId="urn:microsoft.com/office/officeart/2005/8/layout/default"/>
    <dgm:cxn modelId="{350E6E2A-E7F2-F348-9DDA-E4333EB8CA16}" type="presParOf" srcId="{8AE90DEE-8EBA-E145-B21E-8C90E0773741}" destId="{BEEF91EE-822F-3849-A46D-1CCFACC18C80}" srcOrd="8" destOrd="0" presId="urn:microsoft.com/office/officeart/2005/8/layout/default"/>
    <dgm:cxn modelId="{DA6256D3-12FD-554C-99BA-A104CB55FEA5}" type="presParOf" srcId="{8AE90DEE-8EBA-E145-B21E-8C90E0773741}" destId="{852A1DAA-49BB-E246-8FD9-CD5FE50E1C75}" srcOrd="9" destOrd="0" presId="urn:microsoft.com/office/officeart/2005/8/layout/default"/>
    <dgm:cxn modelId="{34C5F91B-90F7-064C-8901-E3245A71EEBE}" type="presParOf" srcId="{8AE90DEE-8EBA-E145-B21E-8C90E0773741}" destId="{5AE63F8A-4335-D64B-8846-1986670E1923}" srcOrd="10" destOrd="0" presId="urn:microsoft.com/office/officeart/2005/8/layout/default"/>
    <dgm:cxn modelId="{8CEE8478-425A-6949-9091-D22F959C5A38}" type="presParOf" srcId="{8AE90DEE-8EBA-E145-B21E-8C90E0773741}" destId="{6D29E205-40CB-CD49-8296-72A7D67A71D2}" srcOrd="11" destOrd="0" presId="urn:microsoft.com/office/officeart/2005/8/layout/default"/>
    <dgm:cxn modelId="{79957492-DB8D-9245-811B-4254770EB18E}" type="presParOf" srcId="{8AE90DEE-8EBA-E145-B21E-8C90E0773741}" destId="{99255574-500A-014E-A30F-6C41A6E876F9}"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2EE68A-87F6-9944-97D5-03D4E354C5CE}">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5D834D5-32DB-B74B-AC10-46AA8068944C}">
      <dsp:nvSpPr>
        <dsp:cNvPr id="0" name=""/>
        <dsp:cNvSpPr/>
      </dsp:nvSpPr>
      <dsp:spPr>
        <a:xfrm>
          <a:off x="604289" y="435133"/>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لأعضائها دليل استرشادي للسلوكيات الإيجابية</a:t>
          </a:r>
          <a:endParaRPr lang="en-US" sz="1600" b="1" kern="1200" dirty="0">
            <a:latin typeface="Alexandria" pitchFamily="2" charset="-78"/>
            <a:cs typeface="Alexandria" pitchFamily="2" charset="-78"/>
          </a:endParaRPr>
        </a:p>
      </dsp:txBody>
      <dsp:txXfrm>
        <a:off x="604289" y="435133"/>
        <a:ext cx="9851585" cy="870267"/>
      </dsp:txXfrm>
    </dsp:sp>
    <dsp:sp modelId="{8DFE4113-8F60-D04E-8F38-4C585CAEB07F}">
      <dsp:nvSpPr>
        <dsp:cNvPr id="0" name=""/>
        <dsp:cNvSpPr/>
      </dsp:nvSpPr>
      <dsp:spPr>
        <a:xfrm>
          <a:off x="60372" y="326350"/>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4007C56-1903-644A-8E56-C2EA81BA8D13}">
      <dsp:nvSpPr>
        <dsp:cNvPr id="0" name=""/>
        <dsp:cNvSpPr/>
      </dsp:nvSpPr>
      <dsp:spPr>
        <a:xfrm>
          <a:off x="920631" y="1740535"/>
          <a:ext cx="9535243"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للإدارات فهم واضح بمعايير الممارسة الإيجابية للمهنة</a:t>
          </a:r>
          <a:endParaRPr lang="en-US" sz="1600" b="1" kern="1200" dirty="0">
            <a:latin typeface="Alexandria" pitchFamily="2" charset="-78"/>
            <a:cs typeface="Alexandria" pitchFamily="2" charset="-78"/>
          </a:endParaRPr>
        </a:p>
      </dsp:txBody>
      <dsp:txXfrm>
        <a:off x="920631" y="1740535"/>
        <a:ext cx="9535243" cy="870267"/>
      </dsp:txXfrm>
    </dsp:sp>
    <dsp:sp modelId="{33B0776C-A7AA-C843-BDD2-FA0F168F8759}">
      <dsp:nvSpPr>
        <dsp:cNvPr id="0" name=""/>
        <dsp:cNvSpPr/>
      </dsp:nvSpPr>
      <dsp:spPr>
        <a:xfrm>
          <a:off x="376714" y="1631751"/>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8589CC-C3FB-BF4B-A882-363BEF1E1BCD}">
      <dsp:nvSpPr>
        <dsp:cNvPr id="0" name=""/>
        <dsp:cNvSpPr/>
      </dsp:nvSpPr>
      <dsp:spPr>
        <a:xfrm>
          <a:off x="604289" y="3045936"/>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b="1" kern="1200" dirty="0">
              <a:latin typeface="Alexandria" pitchFamily="2" charset="-78"/>
              <a:cs typeface="Alexandria" pitchFamily="2" charset="-78"/>
            </a:rPr>
            <a:t>أن يكون هناك تمييزاً للممارسين الملتزمين بأخلاقيات المهنة عن غيرهم.</a:t>
          </a:r>
          <a:endParaRPr lang="en-US" sz="1600" b="1" kern="1200" dirty="0">
            <a:latin typeface="Alexandria" pitchFamily="2" charset="-78"/>
            <a:cs typeface="Alexandria" pitchFamily="2" charset="-78"/>
          </a:endParaRPr>
        </a:p>
      </dsp:txBody>
      <dsp:txXfrm>
        <a:off x="604289" y="3045936"/>
        <a:ext cx="9851585" cy="870267"/>
      </dsp:txXfrm>
    </dsp:sp>
    <dsp:sp modelId="{10B4E48C-5E9C-1C4A-8289-13F0F27CDBAB}">
      <dsp:nvSpPr>
        <dsp:cNvPr id="0" name=""/>
        <dsp:cNvSpPr/>
      </dsp:nvSpPr>
      <dsp:spPr>
        <a:xfrm>
          <a:off x="60372" y="2937153"/>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D9E1B2-2920-AF40-81B3-AB0278368D5B}">
      <dsp:nvSpPr>
        <dsp:cNvPr id="0" name=""/>
        <dsp:cNvSpPr/>
      </dsp:nvSpPr>
      <dsp:spPr>
        <a:xfrm>
          <a:off x="1085460" y="54639"/>
          <a:ext cx="3456994" cy="15726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القوانين واللوائح </a:t>
          </a:r>
          <a:r>
            <a:rPr lang="ar-SA" sz="1600" kern="1200" dirty="0">
              <a:latin typeface="Alexandria" pitchFamily="2" charset="-78"/>
              <a:cs typeface="Alexandria" pitchFamily="2" charset="-78"/>
            </a:rPr>
            <a:t>التي تحددها المؤسسة وتحكم سلوك الممارسين وتضع عقوبة على مخالفتها.</a:t>
          </a:r>
          <a:endParaRPr lang="en-US" sz="1600" kern="1200" dirty="0">
            <a:latin typeface="Alexandria" pitchFamily="2" charset="-78"/>
            <a:cs typeface="Alexandria" pitchFamily="2" charset="-78"/>
          </a:endParaRPr>
        </a:p>
      </dsp:txBody>
      <dsp:txXfrm>
        <a:off x="1085460" y="54639"/>
        <a:ext cx="3456994" cy="1572652"/>
      </dsp:txXfrm>
    </dsp:sp>
    <dsp:sp modelId="{FEFE5898-3B77-EE4E-888D-B0668C1F3E12}">
      <dsp:nvSpPr>
        <dsp:cNvPr id="0" name=""/>
        <dsp:cNvSpPr/>
      </dsp:nvSpPr>
      <dsp:spPr>
        <a:xfrm>
          <a:off x="525" y="2028182"/>
          <a:ext cx="2502510" cy="15700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أخلاقيات المهنة </a:t>
          </a:r>
          <a:r>
            <a:rPr lang="ar-SA" sz="1600" kern="1200" dirty="0">
              <a:latin typeface="Alexandria" pitchFamily="2" charset="-78"/>
              <a:cs typeface="Alexandria" pitchFamily="2" charset="-78"/>
            </a:rPr>
            <a:t>والتي تمثل القواعد الأخلاقية المميزة لأعضاء المهنة.</a:t>
          </a:r>
          <a:endParaRPr lang="en-US" sz="1600" kern="1200" dirty="0">
            <a:latin typeface="Alexandria" pitchFamily="2" charset="-78"/>
            <a:cs typeface="Alexandria" pitchFamily="2" charset="-78"/>
          </a:endParaRPr>
        </a:p>
      </dsp:txBody>
      <dsp:txXfrm>
        <a:off x="525" y="2028182"/>
        <a:ext cx="2502510" cy="1570097"/>
      </dsp:txXfrm>
    </dsp:sp>
    <dsp:sp modelId="{24F8CF3E-7EC4-1045-B3BE-F1D19C586591}">
      <dsp:nvSpPr>
        <dsp:cNvPr id="0" name=""/>
        <dsp:cNvSpPr/>
      </dsp:nvSpPr>
      <dsp:spPr>
        <a:xfrm>
          <a:off x="2830598" y="2066625"/>
          <a:ext cx="2796792" cy="15066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200000"/>
            </a:lnSpc>
            <a:spcBef>
              <a:spcPct val="0"/>
            </a:spcBef>
            <a:spcAft>
              <a:spcPct val="35000"/>
            </a:spcAft>
            <a:buNone/>
          </a:pPr>
          <a:r>
            <a:rPr lang="ar-SA" sz="1600" b="1" kern="1200" dirty="0">
              <a:latin typeface="Alexandria" pitchFamily="2" charset="-78"/>
              <a:cs typeface="Alexandria" pitchFamily="2" charset="-78"/>
            </a:rPr>
            <a:t>توقعات الدور </a:t>
          </a:r>
          <a:r>
            <a:rPr lang="ar-SA" sz="1600" kern="1200" dirty="0">
              <a:latin typeface="Alexandria" pitchFamily="2" charset="-78"/>
              <a:cs typeface="Alexandria" pitchFamily="2" charset="-78"/>
            </a:rPr>
            <a:t>وتمثل السلوكيات المرغوب فيها من الممارس.</a:t>
          </a:r>
          <a:endParaRPr lang="en-US" sz="1600" kern="1200" dirty="0">
            <a:latin typeface="Alexandria" pitchFamily="2" charset="-78"/>
            <a:cs typeface="Alexandria" pitchFamily="2" charset="-78"/>
          </a:endParaRPr>
        </a:p>
      </dsp:txBody>
      <dsp:txXfrm>
        <a:off x="2830598" y="2066625"/>
        <a:ext cx="2796792" cy="15066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161E66-BCBD-8F47-B692-BEE822340D44}">
      <dsp:nvSpPr>
        <dsp:cNvPr id="0" name=""/>
        <dsp:cNvSpPr/>
      </dsp:nvSpPr>
      <dsp:spPr>
        <a:xfrm>
          <a:off x="710231"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الدين</a:t>
          </a:r>
          <a:endParaRPr lang="en-US" sz="1600" b="1" kern="1200" dirty="0">
            <a:latin typeface="Alexandria" pitchFamily="2" charset="-78"/>
            <a:cs typeface="Alexandria" pitchFamily="2" charset="-78"/>
          </a:endParaRPr>
        </a:p>
      </dsp:txBody>
      <dsp:txXfrm>
        <a:off x="710231" y="46"/>
        <a:ext cx="1775578" cy="1065347"/>
      </dsp:txXfrm>
    </dsp:sp>
    <dsp:sp modelId="{B08560A8-616C-AB44-91CD-2F5D67687700}">
      <dsp:nvSpPr>
        <dsp:cNvPr id="0" name=""/>
        <dsp:cNvSpPr/>
      </dsp:nvSpPr>
      <dsp:spPr>
        <a:xfrm>
          <a:off x="2663368"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الذات</a:t>
          </a:r>
          <a:endParaRPr lang="en-US" sz="1600" b="1" kern="1200" dirty="0">
            <a:latin typeface="Alexandria" pitchFamily="2" charset="-78"/>
            <a:cs typeface="Alexandria" pitchFamily="2" charset="-78"/>
          </a:endParaRPr>
        </a:p>
      </dsp:txBody>
      <dsp:txXfrm>
        <a:off x="2663368" y="46"/>
        <a:ext cx="1775578" cy="1065347"/>
      </dsp:txXfrm>
    </dsp:sp>
    <dsp:sp modelId="{116720D4-2D07-014B-9CE2-9C06255A3ABE}">
      <dsp:nvSpPr>
        <dsp:cNvPr id="0" name=""/>
        <dsp:cNvSpPr/>
      </dsp:nvSpPr>
      <dsp:spPr>
        <a:xfrm>
          <a:off x="4616504" y="4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وسائل الاعلام</a:t>
          </a:r>
          <a:endParaRPr lang="en-US" sz="1600" b="1" kern="1200" dirty="0">
            <a:latin typeface="Alexandria" pitchFamily="2" charset="-78"/>
            <a:cs typeface="Alexandria" pitchFamily="2" charset="-78"/>
          </a:endParaRPr>
        </a:p>
      </dsp:txBody>
      <dsp:txXfrm>
        <a:off x="4616504" y="46"/>
        <a:ext cx="1775578" cy="1065347"/>
      </dsp:txXfrm>
    </dsp:sp>
    <dsp:sp modelId="{C3A10AA0-E68B-F94A-A3E0-64E0516DBAB6}">
      <dsp:nvSpPr>
        <dsp:cNvPr id="0" name=""/>
        <dsp:cNvSpPr/>
      </dsp:nvSpPr>
      <dsp:spPr>
        <a:xfrm>
          <a:off x="710231"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المجتمع</a:t>
          </a:r>
          <a:endParaRPr lang="en-US" sz="1600" b="1" kern="1200" dirty="0">
            <a:latin typeface="Alexandria" pitchFamily="2" charset="-78"/>
            <a:cs typeface="Alexandria" pitchFamily="2" charset="-78"/>
          </a:endParaRPr>
        </a:p>
      </dsp:txBody>
      <dsp:txXfrm>
        <a:off x="710231" y="1242951"/>
        <a:ext cx="1775578" cy="1065347"/>
      </dsp:txXfrm>
    </dsp:sp>
    <dsp:sp modelId="{BEEF91EE-822F-3849-A46D-1CCFACC18C80}">
      <dsp:nvSpPr>
        <dsp:cNvPr id="0" name=""/>
        <dsp:cNvSpPr/>
      </dsp:nvSpPr>
      <dsp:spPr>
        <a:xfrm>
          <a:off x="2663368"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القيادة والمثل الأعلى</a:t>
          </a:r>
          <a:endParaRPr lang="en-US" sz="1600" b="1" kern="1200" dirty="0">
            <a:latin typeface="Alexandria" pitchFamily="2" charset="-78"/>
            <a:cs typeface="Alexandria" pitchFamily="2" charset="-78"/>
          </a:endParaRPr>
        </a:p>
      </dsp:txBody>
      <dsp:txXfrm>
        <a:off x="2663368" y="1242951"/>
        <a:ext cx="1775578" cy="1065347"/>
      </dsp:txXfrm>
    </dsp:sp>
    <dsp:sp modelId="{5AE63F8A-4335-D64B-8846-1986670E1923}">
      <dsp:nvSpPr>
        <dsp:cNvPr id="0" name=""/>
        <dsp:cNvSpPr/>
      </dsp:nvSpPr>
      <dsp:spPr>
        <a:xfrm>
          <a:off x="4616504" y="1242951"/>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SA" sz="1600" b="1" kern="1200" dirty="0">
              <a:latin typeface="Alexandria" pitchFamily="2" charset="-78"/>
              <a:cs typeface="Alexandria" pitchFamily="2" charset="-78"/>
            </a:rPr>
            <a:t>الأسرة</a:t>
          </a:r>
          <a:endParaRPr lang="en-US" sz="1600" b="1" kern="1200" dirty="0">
            <a:latin typeface="Alexandria" pitchFamily="2" charset="-78"/>
            <a:cs typeface="Alexandria" pitchFamily="2" charset="-78"/>
          </a:endParaRPr>
        </a:p>
      </dsp:txBody>
      <dsp:txXfrm>
        <a:off x="4616504" y="1242951"/>
        <a:ext cx="1775578" cy="1065347"/>
      </dsp:txXfrm>
    </dsp:sp>
    <dsp:sp modelId="{99255574-500A-014E-A30F-6C41A6E876F9}">
      <dsp:nvSpPr>
        <dsp:cNvPr id="0" name=""/>
        <dsp:cNvSpPr/>
      </dsp:nvSpPr>
      <dsp:spPr>
        <a:xfrm>
          <a:off x="2663368" y="2485856"/>
          <a:ext cx="1775578" cy="10653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المؤسسات التعليمية</a:t>
          </a:r>
          <a:endParaRPr lang="en-US" sz="1600" b="1" kern="1200" dirty="0">
            <a:latin typeface="Alexandria" pitchFamily="2" charset="-78"/>
            <a:cs typeface="Alexandria" pitchFamily="2" charset="-78"/>
          </a:endParaRPr>
        </a:p>
      </dsp:txBody>
      <dsp:txXfrm>
        <a:off x="2663368" y="2485856"/>
        <a:ext cx="1775578" cy="106534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6397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5.png"/><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369332"/>
          </a:xfrm>
          <a:prstGeom prst="rect">
            <a:avLst/>
          </a:prstGeom>
          <a:noFill/>
        </p:spPr>
        <p:txBody>
          <a:bodyPr wrap="square" rtlCol="0">
            <a:spAutoFit/>
          </a:bodyPr>
          <a:lstStyle/>
          <a:p>
            <a:pPr algn="r"/>
            <a:r>
              <a:rPr lang="ar-SA" b="1" dirty="0">
                <a:latin typeface="Alexandria" charset="0"/>
                <a:cs typeface="Alexandria" charset="0"/>
              </a:rPr>
              <a:t>المحاضر: </a:t>
            </a: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8787019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المحاضرة الأولى وتحديد أهدافها:</a:t>
            </a:r>
            <a:endParaRPr lang="en-US" b="1" dirty="0">
              <a:latin typeface="Alexandria" pitchFamily="2" charset="-78"/>
              <a:cs typeface="Alexandria" pitchFamily="2" charset="-78"/>
            </a:endParaRPr>
          </a:p>
        </p:txBody>
      </p:sp>
      <p:sp>
        <p:nvSpPr>
          <p:cNvPr id="18" name="Rectangle 17"/>
          <p:cNvSpPr/>
          <p:nvPr/>
        </p:nvSpPr>
        <p:spPr>
          <a:xfrm>
            <a:off x="5641525" y="3505024"/>
            <a:ext cx="2036531"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3" name="TextBox 22"/>
          <p:cNvSpPr txBox="1"/>
          <p:nvPr/>
        </p:nvSpPr>
        <p:spPr>
          <a:xfrm>
            <a:off x="5705280" y="3595720"/>
            <a:ext cx="177127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الأولى</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F27B3890-F73A-BB44-9FFB-789FD85EB36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67541" y="1071339"/>
            <a:ext cx="3871286" cy="3554835"/>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133854" y="2174726"/>
            <a:ext cx="2729472" cy="1158651"/>
          </a:xfrm>
          <a:prstGeom prst="rect">
            <a:avLst/>
          </a:prstGeom>
          <a:noFill/>
        </p:spPr>
        <p:txBody>
          <a:bodyPr wrap="square" rtlCol="0">
            <a:spAutoFit/>
          </a:bodyPr>
          <a:lstStyle/>
          <a:p>
            <a:pPr algn="ctr">
              <a:lnSpc>
                <a:spcPct val="150000"/>
              </a:lnSpc>
            </a:pPr>
            <a:r>
              <a:rPr lang="ar-SA" sz="1600" b="1" dirty="0">
                <a:latin typeface="Alexandria" pitchFamily="2" charset="-78"/>
                <a:cs typeface="Alexandria" pitchFamily="2" charset="-78"/>
              </a:rPr>
              <a:t>مقدمة في أخلاقيات العلاقات العامة</a:t>
            </a:r>
            <a:endParaRPr lang="en-US" sz="1600" b="1" dirty="0">
              <a:latin typeface="Alexandria" pitchFamily="2" charset="-78"/>
              <a:cs typeface="Alexandria" pitchFamily="2" charset="-78"/>
            </a:endParaRPr>
          </a:p>
          <a:p>
            <a:pPr algn="ctr">
              <a:lnSpc>
                <a:spcPct val="150000"/>
              </a:lnSpc>
            </a:pPr>
            <a:endParaRPr lang="en-US"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D3DFEB92-F7FD-2642-ABF2-328F9CD73847}"/>
              </a:ext>
            </a:extLst>
          </p:cNvPr>
          <p:cNvSpPr txBox="1"/>
          <p:nvPr/>
        </p:nvSpPr>
        <p:spPr>
          <a:xfrm>
            <a:off x="4470402" y="1563661"/>
            <a:ext cx="1575501" cy="102540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مراجعة لمهام وأدوار العلاقات العامة. </a:t>
            </a:r>
            <a:endParaRPr lang="en-US"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F02AC56-D4C2-1648-97B1-C2B2987F2903}"/>
              </a:ext>
            </a:extLst>
          </p:cNvPr>
          <p:cNvSpPr txBox="1"/>
          <p:nvPr/>
        </p:nvSpPr>
        <p:spPr>
          <a:xfrm>
            <a:off x="4165600" y="3015087"/>
            <a:ext cx="1494971" cy="1994841"/>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تعريف مفهوم الممارسة الأخلاقية للعلاقات العامة.</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49F19F74-2513-7B4A-8FB7-DFA5899FB0F4}"/>
              </a:ext>
            </a:extLst>
          </p:cNvPr>
          <p:cNvSpPr txBox="1"/>
          <p:nvPr/>
        </p:nvSpPr>
        <p:spPr>
          <a:xfrm>
            <a:off x="2521460" y="4397827"/>
            <a:ext cx="2137630"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أهمية الممارسات الأخلاقية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في بناء ثقة الجمهور والحفاظ عليها.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72CAA59C-5CC4-5048-9AAC-ACCFF5C89E1C}"/>
              </a:ext>
            </a:extLst>
          </p:cNvPr>
          <p:cNvSpPr txBox="1"/>
          <p:nvPr/>
        </p:nvSpPr>
        <p:spPr>
          <a:xfrm>
            <a:off x="1133855" y="3987606"/>
            <a:ext cx="1617377" cy="1671676"/>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مناقشة المبادئ والقيم الرئيسية</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لأخلاقيات ممارسة العلاقات العامة.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2530002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1127760" y="935265"/>
            <a:ext cx="9936480" cy="4449535"/>
          </a:xfrm>
        </p:spPr>
      </p:pic>
      <p:sp>
        <p:nvSpPr>
          <p:cNvPr id="11" name="Rectangle 10"/>
          <p:cNvSpPr/>
          <p:nvPr/>
        </p:nvSpPr>
        <p:spPr>
          <a:xfrm>
            <a:off x="4644571" y="958037"/>
            <a:ext cx="1423317"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642652" y="965161"/>
            <a:ext cx="1374771"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محاضرة</a:t>
            </a:r>
            <a:endParaRPr lang="en-US" b="1" dirty="0">
              <a:solidFill>
                <a:schemeClr val="bg1"/>
              </a:solidFill>
              <a:latin typeface="Alexandria" charset="0"/>
              <a:cs typeface="Alexandria" charset="0"/>
            </a:endParaRPr>
          </a:p>
        </p:txBody>
      </p:sp>
      <p:sp>
        <p:nvSpPr>
          <p:cNvPr id="43" name="TextBox 42"/>
          <p:cNvSpPr txBox="1"/>
          <p:nvPr/>
        </p:nvSpPr>
        <p:spPr>
          <a:xfrm>
            <a:off x="4642652" y="1455796"/>
            <a:ext cx="1334215" cy="369332"/>
          </a:xfrm>
          <a:prstGeom prst="rect">
            <a:avLst/>
          </a:prstGeom>
          <a:noFill/>
        </p:spPr>
        <p:txBody>
          <a:bodyPr wrap="square" rtlCol="0">
            <a:spAutoFit/>
          </a:bodyPr>
          <a:lstStyle/>
          <a:p>
            <a:pPr algn="ctr"/>
            <a:r>
              <a:rPr lang="ar-SA" b="1" dirty="0">
                <a:solidFill>
                  <a:schemeClr val="bg1"/>
                </a:solidFill>
                <a:latin typeface="Alexandria" charset="0"/>
                <a:cs typeface="Alexandria" charset="0"/>
              </a:rPr>
              <a:t>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DE8DCB7-ACB8-F34C-A435-53F185B074E7}"/>
              </a:ext>
            </a:extLst>
          </p:cNvPr>
          <p:cNvSpPr txBox="1"/>
          <p:nvPr/>
        </p:nvSpPr>
        <p:spPr>
          <a:xfrm>
            <a:off x="0" y="4756368"/>
            <a:ext cx="6067888" cy="2183355"/>
          </a:xfrm>
          <a:prstGeom prst="rect">
            <a:avLst/>
          </a:prstGeom>
          <a:noFill/>
        </p:spPr>
        <p:txBody>
          <a:bodyPr wrap="square" rtlCol="0">
            <a:spAutoFit/>
          </a:bodyPr>
          <a:lstStyle/>
          <a:p>
            <a:pPr algn="just" rtl="1">
              <a:lnSpc>
                <a:spcPct val="200000"/>
              </a:lnSpc>
            </a:pPr>
            <a:r>
              <a:rPr lang="ar-SA" sz="1400" dirty="0">
                <a:latin typeface="Alexandria" pitchFamily="2" charset="-78"/>
                <a:cs typeface="Alexandria" pitchFamily="2" charset="-78"/>
              </a:rPr>
              <a:t>في البداية وقبل التطرق الى أخلاقيات العلاقات العامة لابد من التعرف على المهام والأدوار التي تقوم بها العلاقات العامة سواء داخل المؤسسات، ومؤسسات المجتمع المدني أو بالنسبة للأفراد والدول أيضا.</a:t>
            </a:r>
          </a:p>
          <a:p>
            <a:pPr algn="just" rtl="1">
              <a:lnSpc>
                <a:spcPct val="200000"/>
              </a:lnSpc>
            </a:pPr>
            <a:r>
              <a:rPr lang="ar-SA" sz="1400" dirty="0">
                <a:latin typeface="Alexandria" pitchFamily="2" charset="-78"/>
                <a:cs typeface="Alexandria" pitchFamily="2" charset="-78"/>
              </a:rPr>
              <a:t>ومن خلال عرض هذه الأدوار والمهام يمكن التوصل الى الممارسات الخاطئة وكيف يمكن تجنبها ،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45957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18857" y="614669"/>
            <a:ext cx="4884300" cy="400110"/>
          </a:xfrm>
          <a:prstGeom prst="rect">
            <a:avLst/>
          </a:prstGeom>
          <a:noFill/>
        </p:spPr>
        <p:txBody>
          <a:bodyPr wrap="square" rtlCol="0">
            <a:spAutoFit/>
          </a:bodyPr>
          <a:lstStyle/>
          <a:p>
            <a:pPr marL="0" algn="r" defTabSz="914400" rtl="1" eaLnBrk="1" latinLnBrk="0" hangingPunct="1"/>
            <a:r>
              <a:rPr lang="ar-SA" sz="2000" b="1" dirty="0">
                <a:solidFill>
                  <a:srgbClr val="00B0F0"/>
                </a:solidFill>
                <a:latin typeface="Alexandria" charset="0"/>
                <a:cs typeface="Alexandria" charset="0"/>
              </a:rPr>
              <a:t>مراجعة لمهام وأدوار العلاقات العامة </a:t>
            </a:r>
            <a:endParaRPr lang="en-US" sz="20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523220"/>
          </a:xfrm>
          <a:prstGeom prst="rect">
            <a:avLst/>
          </a:prstGeom>
          <a:noFill/>
        </p:spPr>
        <p:txBody>
          <a:bodyPr wrap="square" rtlCol="0">
            <a:spAutoFit/>
          </a:bodyPr>
          <a:lstStyle/>
          <a:p>
            <a:endParaRPr lang="en-US" sz="1400" dirty="0">
              <a:latin typeface="Alexandria" charset="0"/>
              <a:cs typeface="Alexandria" charset="0"/>
            </a:endParaRPr>
          </a:p>
          <a:p>
            <a:endParaRPr lang="en-US" sz="1400" dirty="0">
              <a:latin typeface="Alexandria" charset="0"/>
              <a:cs typeface="Alexandria" charset="0"/>
            </a:endParaRPr>
          </a:p>
        </p:txBody>
      </p:sp>
      <p:sp>
        <p:nvSpPr>
          <p:cNvPr id="32" name="Rectangle 31"/>
          <p:cNvSpPr/>
          <p:nvPr/>
        </p:nvSpPr>
        <p:spPr>
          <a:xfrm>
            <a:off x="28793" y="21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a:ea typeface="Roboto Light" panose="02000000000000000000" pitchFamily="2" charset="0"/>
            </a:endParaRPr>
          </a:p>
        </p:txBody>
      </p:sp>
      <p:sp>
        <p:nvSpPr>
          <p:cNvPr id="34" name="TextBox 33"/>
          <p:cNvSpPr txBox="1"/>
          <p:nvPr/>
        </p:nvSpPr>
        <p:spPr>
          <a:xfrm>
            <a:off x="200412" y="192096"/>
            <a:ext cx="792430" cy="724644"/>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7" name="Oval 16">
            <a:extLst>
              <a:ext uri="{FF2B5EF4-FFF2-40B4-BE49-F238E27FC236}">
                <a16:creationId xmlns:a16="http://schemas.microsoft.com/office/drawing/2014/main" id="{DD165D90-3789-334E-9B4A-16615817B2A8}"/>
              </a:ext>
            </a:extLst>
          </p:cNvPr>
          <p:cNvSpPr/>
          <p:nvPr/>
        </p:nvSpPr>
        <p:spPr>
          <a:xfrm>
            <a:off x="3713871" y="3238605"/>
            <a:ext cx="4276577" cy="150810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000" b="1" dirty="0">
                <a:solidFill>
                  <a:schemeClr val="accent1">
                    <a:lumMod val="50000"/>
                  </a:schemeClr>
                </a:solidFill>
                <a:latin typeface="Alexandria" pitchFamily="2" charset="-78"/>
                <a:cs typeface="Alexandria" pitchFamily="2" charset="-78"/>
              </a:rPr>
              <a:t>لماذا العلاقات العامة في المؤسسات؟</a:t>
            </a:r>
            <a:endParaRPr lang="en-US" sz="2000" b="1" dirty="0">
              <a:solidFill>
                <a:schemeClr val="accent1">
                  <a:lumMod val="50000"/>
                </a:schemeClr>
              </a:solidFill>
              <a:latin typeface="Alexandria" pitchFamily="2" charset="-78"/>
              <a:cs typeface="Alexandria" pitchFamily="2" charset="-78"/>
            </a:endParaRPr>
          </a:p>
        </p:txBody>
      </p:sp>
      <p:pic>
        <p:nvPicPr>
          <p:cNvPr id="18" name="Picture 7" descr="C:\Users\acu\Desktop\images.jpg">
            <a:extLst>
              <a:ext uri="{FF2B5EF4-FFF2-40B4-BE49-F238E27FC236}">
                <a16:creationId xmlns:a16="http://schemas.microsoft.com/office/drawing/2014/main" id="{32F3822C-CA1A-2641-9DE6-D73476EFA32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899867" y="1633998"/>
            <a:ext cx="2248908" cy="1215289"/>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DE1FA1A2-8A8A-384A-810A-12C838B57ECD}"/>
              </a:ext>
            </a:extLst>
          </p:cNvPr>
          <p:cNvSpPr txBox="1"/>
          <p:nvPr/>
        </p:nvSpPr>
        <p:spPr>
          <a:xfrm>
            <a:off x="2899867" y="2798789"/>
            <a:ext cx="2099836"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تشكيل سمعة ايجابية</a:t>
            </a:r>
            <a:endParaRPr lang="en-US" sz="1600" b="1" dirty="0">
              <a:solidFill>
                <a:schemeClr val="accent2">
                  <a:lumMod val="75000"/>
                </a:schemeClr>
              </a:solidFill>
              <a:latin typeface="Alexandria" pitchFamily="2" charset="-78"/>
              <a:cs typeface="Alexandria" pitchFamily="2" charset="-78"/>
            </a:endParaRPr>
          </a:p>
        </p:txBody>
      </p:sp>
      <p:pic>
        <p:nvPicPr>
          <p:cNvPr id="20" name="Picture 3" descr="C:\Users\acu\Desktop\download.jpg">
            <a:extLst>
              <a:ext uri="{FF2B5EF4-FFF2-40B4-BE49-F238E27FC236}">
                <a16:creationId xmlns:a16="http://schemas.microsoft.com/office/drawing/2014/main" id="{3D06CDDD-E1E5-0245-9A9C-5AB5A485D1DC}"/>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97420" y="1633998"/>
            <a:ext cx="2390824" cy="124026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28D7E3C7-8C01-8B46-8759-DF7BE4F83CD8}"/>
              </a:ext>
            </a:extLst>
          </p:cNvPr>
          <p:cNvSpPr txBox="1"/>
          <p:nvPr/>
        </p:nvSpPr>
        <p:spPr>
          <a:xfrm>
            <a:off x="6797420" y="2835808"/>
            <a:ext cx="2390824"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تحقيق الثقة في المؤسسة</a:t>
            </a:r>
            <a:endParaRPr lang="en-US" sz="1600" b="1" dirty="0">
              <a:solidFill>
                <a:schemeClr val="accent2">
                  <a:lumMod val="75000"/>
                </a:schemeClr>
              </a:solidFill>
              <a:latin typeface="Alexandria" pitchFamily="2" charset="-78"/>
              <a:cs typeface="Alexandria" pitchFamily="2" charset="-78"/>
            </a:endParaRPr>
          </a:p>
        </p:txBody>
      </p:sp>
      <p:pic>
        <p:nvPicPr>
          <p:cNvPr id="22" name="Picture 4" descr="C:\Users\acu\Desktop\download.jpg">
            <a:extLst>
              <a:ext uri="{FF2B5EF4-FFF2-40B4-BE49-F238E27FC236}">
                <a16:creationId xmlns:a16="http://schemas.microsoft.com/office/drawing/2014/main" id="{7BCDFD6F-5325-CF46-9007-C22537F86932}"/>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80106" y="2495932"/>
            <a:ext cx="2191416" cy="1238626"/>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9FE4F1BC-E5B9-4C42-9960-35EAC2183CC1}"/>
              </a:ext>
            </a:extLst>
          </p:cNvPr>
          <p:cNvSpPr txBox="1"/>
          <p:nvPr/>
        </p:nvSpPr>
        <p:spPr>
          <a:xfrm>
            <a:off x="180106" y="3887925"/>
            <a:ext cx="2191416" cy="338554"/>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كسب ولاء الموظفين</a:t>
            </a:r>
            <a:endParaRPr lang="en-US" sz="1600" b="1" dirty="0">
              <a:solidFill>
                <a:schemeClr val="accent2">
                  <a:lumMod val="75000"/>
                </a:schemeClr>
              </a:solidFill>
              <a:latin typeface="Alexandria" pitchFamily="2" charset="-78"/>
              <a:cs typeface="Alexandria" pitchFamily="2" charset="-78"/>
            </a:endParaRPr>
          </a:p>
        </p:txBody>
      </p:sp>
      <p:pic>
        <p:nvPicPr>
          <p:cNvPr id="24" name="Picture 2" descr="C:\Users\acu\Desktop\c6.jpg115039075040.jpg">
            <a:extLst>
              <a:ext uri="{FF2B5EF4-FFF2-40B4-BE49-F238E27FC236}">
                <a16:creationId xmlns:a16="http://schemas.microsoft.com/office/drawing/2014/main" id="{275CCFE8-2D56-0041-A88C-C30505734057}"/>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529025" y="2511085"/>
            <a:ext cx="2050025" cy="1238626"/>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3086AF50-B8E5-9044-98B5-3E1294167C72}"/>
              </a:ext>
            </a:extLst>
          </p:cNvPr>
          <p:cNvSpPr txBox="1"/>
          <p:nvPr/>
        </p:nvSpPr>
        <p:spPr>
          <a:xfrm>
            <a:off x="9264625" y="3787951"/>
            <a:ext cx="2622706" cy="584775"/>
          </a:xfrm>
          <a:prstGeom prst="rect">
            <a:avLst/>
          </a:prstGeom>
          <a:noFill/>
        </p:spPr>
        <p:txBody>
          <a:bodyPr wrap="square" rtlCol="0">
            <a:spAutoFit/>
          </a:bodyPr>
          <a:lstStyle/>
          <a:p>
            <a:pPr algn="ctr" rtl="1"/>
            <a:r>
              <a:rPr lang="ar-EG" sz="1600" b="1" dirty="0">
                <a:solidFill>
                  <a:schemeClr val="accent2">
                    <a:lumMod val="75000"/>
                  </a:schemeClr>
                </a:solidFill>
                <a:latin typeface="Alexandria" pitchFamily="2" charset="-78"/>
                <a:cs typeface="Alexandria" pitchFamily="2" charset="-78"/>
              </a:rPr>
              <a:t>التفاهم المتبادل بين المؤسسة وجماهيرها </a:t>
            </a:r>
            <a:endParaRPr lang="en-US" sz="1600" b="1" dirty="0">
              <a:solidFill>
                <a:schemeClr val="accent2">
                  <a:lumMod val="75000"/>
                </a:schemeClr>
              </a:solidFill>
              <a:latin typeface="Alexandria" pitchFamily="2" charset="-78"/>
              <a:cs typeface="Alexandria" pitchFamily="2" charset="-78"/>
            </a:endParaRPr>
          </a:p>
        </p:txBody>
      </p:sp>
      <p:pic>
        <p:nvPicPr>
          <p:cNvPr id="27" name="Picture 6" descr="C:\Users\acu\Desktop\download.jpg">
            <a:extLst>
              <a:ext uri="{FF2B5EF4-FFF2-40B4-BE49-F238E27FC236}">
                <a16:creationId xmlns:a16="http://schemas.microsoft.com/office/drawing/2014/main" id="{C56D69CE-2DD5-344A-9228-72A14BCE614A}"/>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1316287" y="4598493"/>
            <a:ext cx="2233385" cy="10618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B67CB903-2C54-7D49-BF6E-25869E4F693A}"/>
              </a:ext>
            </a:extLst>
          </p:cNvPr>
          <p:cNvSpPr txBox="1"/>
          <p:nvPr/>
        </p:nvSpPr>
        <p:spPr>
          <a:xfrm>
            <a:off x="1114787" y="5818698"/>
            <a:ext cx="2743200"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اعداد المحتوى الاتصالي الخاص المؤسسة</a:t>
            </a:r>
            <a:endParaRPr lang="en-US" sz="1600" b="1" dirty="0">
              <a:solidFill>
                <a:schemeClr val="accent2">
                  <a:lumMod val="75000"/>
                </a:schemeClr>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AD1DDE03-DBC5-DC44-AB69-73078E52B886}"/>
              </a:ext>
            </a:extLst>
          </p:cNvPr>
          <p:cNvSpPr txBox="1"/>
          <p:nvPr/>
        </p:nvSpPr>
        <p:spPr>
          <a:xfrm>
            <a:off x="4145575" y="5562015"/>
            <a:ext cx="3303639" cy="830997"/>
          </a:xfrm>
          <a:prstGeom prst="rect">
            <a:avLst/>
          </a:prstGeom>
          <a:noFill/>
        </p:spPr>
        <p:txBody>
          <a:bodyPr wrap="square" rtlCol="0">
            <a:spAutoFit/>
          </a:bodyPr>
          <a:lstStyle/>
          <a:p>
            <a:pPr algn="ctr" rtl="1"/>
            <a:r>
              <a:rPr lang="ar-EG" sz="2400" b="1" dirty="0">
                <a:solidFill>
                  <a:schemeClr val="accent2">
                    <a:lumMod val="75000"/>
                  </a:schemeClr>
                </a:solidFill>
                <a:latin typeface="Al-Jazeera-Arabic" pitchFamily="2" charset="-78"/>
                <a:cs typeface="Al-Jazeera-Arabic" pitchFamily="2" charset="-78"/>
              </a:rPr>
              <a:t>الاتصال هو محور تحقيق هذه الوظائف </a:t>
            </a:r>
            <a:endParaRPr lang="en-US" sz="2400" b="1" dirty="0">
              <a:solidFill>
                <a:schemeClr val="accent2">
                  <a:lumMod val="75000"/>
                </a:schemeClr>
              </a:solidFill>
              <a:latin typeface="Al-Jazeera-Arabic" pitchFamily="2" charset="-78"/>
              <a:cs typeface="Al-Jazeera-Arabic" pitchFamily="2" charset="-78"/>
            </a:endParaRPr>
          </a:p>
        </p:txBody>
      </p:sp>
      <p:sp>
        <p:nvSpPr>
          <p:cNvPr id="36" name="Arc 35">
            <a:extLst>
              <a:ext uri="{FF2B5EF4-FFF2-40B4-BE49-F238E27FC236}">
                <a16:creationId xmlns:a16="http://schemas.microsoft.com/office/drawing/2014/main" id="{60973BBA-151A-BC43-ABA7-80E934A3C928}"/>
              </a:ext>
            </a:extLst>
          </p:cNvPr>
          <p:cNvSpPr/>
          <p:nvPr/>
        </p:nvSpPr>
        <p:spPr>
          <a:xfrm rot="11790347">
            <a:off x="4287306" y="5670092"/>
            <a:ext cx="1244783" cy="1032350"/>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p>
        </p:txBody>
      </p:sp>
      <p:sp>
        <p:nvSpPr>
          <p:cNvPr id="37" name="Arc 36">
            <a:extLst>
              <a:ext uri="{FF2B5EF4-FFF2-40B4-BE49-F238E27FC236}">
                <a16:creationId xmlns:a16="http://schemas.microsoft.com/office/drawing/2014/main" id="{71595F65-8FC9-0844-945F-A6162CD98E86}"/>
              </a:ext>
            </a:extLst>
          </p:cNvPr>
          <p:cNvSpPr/>
          <p:nvPr/>
        </p:nvSpPr>
        <p:spPr>
          <a:xfrm>
            <a:off x="6428935" y="5410760"/>
            <a:ext cx="1208965" cy="1559782"/>
          </a:xfrm>
          <a:prstGeom prst="arc">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p>
        </p:txBody>
      </p:sp>
      <p:sp>
        <p:nvSpPr>
          <p:cNvPr id="38" name="Left Brace 37">
            <a:extLst>
              <a:ext uri="{FF2B5EF4-FFF2-40B4-BE49-F238E27FC236}">
                <a16:creationId xmlns:a16="http://schemas.microsoft.com/office/drawing/2014/main" id="{628E5517-9B6A-E74E-BD98-C8889D020793}"/>
              </a:ext>
            </a:extLst>
          </p:cNvPr>
          <p:cNvSpPr/>
          <p:nvPr/>
        </p:nvSpPr>
        <p:spPr>
          <a:xfrm>
            <a:off x="4231580" y="3297424"/>
            <a:ext cx="354488" cy="1281192"/>
          </a:xfrm>
          <a:prstGeom prst="leftBrace">
            <a:avLst/>
          </a:prstGeom>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a:solidFill>
                <a:schemeClr val="accent6">
                  <a:lumMod val="50000"/>
                </a:schemeClr>
              </a:solidFill>
            </a:endParaRPr>
          </a:p>
        </p:txBody>
      </p:sp>
      <p:sp>
        <p:nvSpPr>
          <p:cNvPr id="39" name="Right Brace 38">
            <a:extLst>
              <a:ext uri="{FF2B5EF4-FFF2-40B4-BE49-F238E27FC236}">
                <a16:creationId xmlns:a16="http://schemas.microsoft.com/office/drawing/2014/main" id="{FF180A33-EE2A-9C42-B2BA-05C8B20B96CD}"/>
              </a:ext>
            </a:extLst>
          </p:cNvPr>
          <p:cNvSpPr/>
          <p:nvPr/>
        </p:nvSpPr>
        <p:spPr>
          <a:xfrm>
            <a:off x="7371471" y="3310027"/>
            <a:ext cx="266429" cy="1291535"/>
          </a:xfrm>
          <a:prstGeom prst="rightBrace">
            <a:avLst/>
          </a:prstGeom>
          <a:ln/>
        </p:spPr>
        <p:style>
          <a:lnRef idx="3">
            <a:schemeClr val="accent2"/>
          </a:lnRef>
          <a:fillRef idx="0">
            <a:schemeClr val="accent2"/>
          </a:fillRef>
          <a:effectRef idx="2">
            <a:schemeClr val="accent2"/>
          </a:effectRef>
          <a:fontRef idx="minor">
            <a:schemeClr val="tx1"/>
          </a:fontRef>
        </p:style>
        <p:txBody>
          <a:bodyPr rtlCol="0" anchor="ctr"/>
          <a:lstStyle/>
          <a:p>
            <a:pPr marL="0" algn="ctr" defTabSz="914400" rtl="0" eaLnBrk="1" latinLnBrk="0" hangingPunct="1"/>
            <a:endParaRPr lang="en-US" dirty="0">
              <a:solidFill>
                <a:schemeClr val="accent6">
                  <a:lumMod val="50000"/>
                </a:schemeClr>
              </a:solidFill>
            </a:endParaRPr>
          </a:p>
        </p:txBody>
      </p:sp>
      <p:pic>
        <p:nvPicPr>
          <p:cNvPr id="40" name="Picture 5" descr="C:\Users\acu\Desktop\download.jpg">
            <a:extLst>
              <a:ext uri="{FF2B5EF4-FFF2-40B4-BE49-F238E27FC236}">
                <a16:creationId xmlns:a16="http://schemas.microsoft.com/office/drawing/2014/main" id="{0C5FCDCF-6061-DA40-A424-79C262212463}"/>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7651455" y="4617562"/>
            <a:ext cx="2191416" cy="1049734"/>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a:extLst>
              <a:ext uri="{FF2B5EF4-FFF2-40B4-BE49-F238E27FC236}">
                <a16:creationId xmlns:a16="http://schemas.microsoft.com/office/drawing/2014/main" id="{CD8DC858-EBA5-7143-99C5-15AF612A8475}"/>
              </a:ext>
            </a:extLst>
          </p:cNvPr>
          <p:cNvSpPr txBox="1"/>
          <p:nvPr/>
        </p:nvSpPr>
        <p:spPr>
          <a:xfrm>
            <a:off x="7707449" y="5717386"/>
            <a:ext cx="2191416" cy="584775"/>
          </a:xfrm>
          <a:prstGeom prst="rect">
            <a:avLst/>
          </a:prstGeom>
          <a:noFill/>
        </p:spPr>
        <p:txBody>
          <a:bodyPr wrap="square" rtlCol="0">
            <a:spAutoFit/>
          </a:bodyPr>
          <a:lstStyle/>
          <a:p>
            <a:pPr algn="ctr"/>
            <a:r>
              <a:rPr lang="ar-EG" sz="1600" b="1" dirty="0">
                <a:solidFill>
                  <a:schemeClr val="accent2">
                    <a:lumMod val="75000"/>
                  </a:schemeClr>
                </a:solidFill>
                <a:latin typeface="Alexandria" pitchFamily="2" charset="-78"/>
                <a:cs typeface="Alexandria" pitchFamily="2" charset="-78"/>
              </a:rPr>
              <a:t>وضع استراتيجيات اتصال ادارة الأزمات </a:t>
            </a:r>
            <a:endParaRPr lang="en-US" sz="1600" b="1" dirty="0">
              <a:solidFill>
                <a:schemeClr val="accent2">
                  <a:lumMod val="75000"/>
                </a:schemeClr>
              </a:solidFill>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algn="r" rtl="1"/>
            <a:r>
              <a:rPr lang="ar-SA" sz="2000" b="1" dirty="0">
                <a:solidFill>
                  <a:srgbClr val="00AEEF"/>
                </a:solidFill>
                <a:latin typeface="Alexandria" charset="0"/>
                <a:cs typeface="Alexandria" charset="0"/>
              </a:rPr>
              <a:t>تشكيل سمعة إيجابية للمؤسسة</a:t>
            </a:r>
            <a:endParaRPr lang="en-US" sz="20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11" name="Picture 7" descr="C:\Users\acu\Desktop\images.jpg">
            <a:extLst>
              <a:ext uri="{FF2B5EF4-FFF2-40B4-BE49-F238E27FC236}">
                <a16:creationId xmlns:a16="http://schemas.microsoft.com/office/drawing/2014/main" id="{E110E932-B841-264C-BECD-249DBDA2CD1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80457" y="2672782"/>
            <a:ext cx="3117707" cy="2395837"/>
          </a:xfrm>
          <a:prstGeom prst="rect">
            <a:avLst/>
          </a:prstGeom>
          <a:noFill/>
          <a:extLst>
            <a:ext uri="{909E8E84-426E-40DD-AFC4-6F175D3DCCD1}">
              <a14:hiddenFill xmlns:a14="http://schemas.microsoft.com/office/drawing/2010/main">
                <a:solidFill>
                  <a:srgbClr val="FFFFFF"/>
                </a:solidFill>
              </a14:hiddenFill>
            </a:ext>
          </a:extLst>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461341" y="1825625"/>
            <a:ext cx="5892459" cy="4351338"/>
          </a:xfrm>
        </p:spPr>
        <p:txBody>
          <a:bodyPr>
            <a:normAutofit/>
          </a:bodyPr>
          <a:lstStyle/>
          <a:p>
            <a:pPr algn="just" rtl="1">
              <a:lnSpc>
                <a:spcPct val="200000"/>
              </a:lnSpc>
            </a:pPr>
            <a:r>
              <a:rPr lang="ar" sz="1600" dirty="0">
                <a:latin typeface="Alexandria" charset="0"/>
                <a:cs typeface="Alexandria" charset="0"/>
              </a:rPr>
              <a:t>تقوم العلاقات العامة بدور هام في تكوين سمعة إيجابية وصورة ذهنية إيجابية عن المنظمة لدى جمهورها،من خلال إدارة اتصالات المؤسسة بشكل فعال، وتوفير معلومات دقيقة، والتأثير على الرأي العام،</a:t>
            </a:r>
          </a:p>
          <a:p>
            <a:pPr algn="just" rtl="1">
              <a:lnSpc>
                <a:spcPct val="200000"/>
              </a:lnSpc>
            </a:pPr>
            <a:r>
              <a:rPr lang="ar" sz="1600" dirty="0">
                <a:latin typeface="Alexandria" charset="0"/>
                <a:cs typeface="Alexandria" charset="0"/>
              </a:rPr>
              <a:t>هذا الدور هام في جميع أنماط المؤسسات سواء خاصة أو حكومية ، لأن جميعها يحتاج إلى تعزيز العلاقات الجيدة مع الجمهور من خلال إنشاء اتصال ثنائي الاتجاه بين المؤسسة وجمهورها .</a:t>
            </a:r>
            <a:endParaRPr lang="en-US" sz="1600" dirty="0">
              <a:latin typeface="Alexandria" charset="0"/>
              <a:cs typeface="Alexandria" charset="0"/>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en-US" sz="1600" dirty="0"/>
          </a:p>
        </p:txBody>
      </p:sp>
    </p:spTree>
    <p:extLst>
      <p:ext uri="{BB962C8B-B14F-4D97-AF65-F5344CB8AC3E}">
        <p14:creationId xmlns:p14="http://schemas.microsoft.com/office/powerpoint/2010/main" val="2435888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تحقيق الثقة في المؤسسة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558971" y="1825625"/>
            <a:ext cx="5794829" cy="4230282"/>
          </a:xfrm>
        </p:spPr>
        <p:txBody>
          <a:bodyPr>
            <a:normAutofit/>
          </a:bodyPr>
          <a:lstStyle/>
          <a:p>
            <a:pPr algn="just" rtl="1">
              <a:lnSpc>
                <a:spcPct val="200000"/>
              </a:lnSpc>
            </a:pPr>
            <a:r>
              <a:rPr lang="ar" sz="1600" dirty="0">
                <a:latin typeface="Alexandria" pitchFamily="2" charset="-78"/>
                <a:cs typeface="Alexandria" pitchFamily="2" charset="-78"/>
              </a:rPr>
              <a:t>تقوم العلاقات العامة بدورهام في </a:t>
            </a:r>
            <a:r>
              <a:rPr lang="ar" sz="1600" b="1" dirty="0">
                <a:latin typeface="Alexandria" pitchFamily="2" charset="-78"/>
                <a:cs typeface="Alexandria" pitchFamily="2" charset="-78"/>
              </a:rPr>
              <a:t>بناء الثقة</a:t>
            </a:r>
            <a:r>
              <a:rPr lang="ar" sz="1600" dirty="0">
                <a:latin typeface="Alexandria" pitchFamily="2" charset="-78"/>
                <a:cs typeface="Alexandria" pitchFamily="2" charset="-78"/>
              </a:rPr>
              <a:t> بين المؤسسة وجمهورها، سواء كان هذا الجمهور من العملاء أو المستثمرين أو الموظفين أو المجتمعات محلية أو الحكومات.</a:t>
            </a:r>
          </a:p>
          <a:p>
            <a:pPr algn="just" rtl="1">
              <a:lnSpc>
                <a:spcPct val="200000"/>
              </a:lnSpc>
            </a:pPr>
            <a:r>
              <a:rPr lang="ar" sz="1600" dirty="0">
                <a:latin typeface="Alexandria" pitchFamily="2" charset="-78"/>
                <a:cs typeface="Alexandria" pitchFamily="2" charset="-78"/>
              </a:rPr>
              <a:t>هناك العديد من الممارسات التي تقوم بها إدارة العلاقات العامة لبناء الثقة في المؤسسة منها :  </a:t>
            </a:r>
          </a:p>
          <a:p>
            <a:pPr lvl="1" algn="just" rtl="1">
              <a:lnSpc>
                <a:spcPct val="200000"/>
              </a:lnSpc>
            </a:pPr>
            <a:r>
              <a:rPr lang="ar" sz="1600" dirty="0">
                <a:latin typeface="Alexandria" pitchFamily="2" charset="-78"/>
                <a:cs typeface="Alexandria" pitchFamily="2" charset="-78"/>
              </a:rPr>
              <a:t>نشر التقارير الصادقة وتنظيم الفعاليات، وإدارة السمعة والأزمات</a:t>
            </a:r>
            <a:endParaRPr lang="en-US" sz="1600" dirty="0">
              <a:latin typeface="Alexandria" pitchFamily="2" charset="-78"/>
              <a:cs typeface="Alexandria" pitchFamily="2" charset="-78"/>
            </a:endParaRPr>
          </a:p>
        </p:txBody>
      </p:sp>
      <p:pic>
        <p:nvPicPr>
          <p:cNvPr id="12" name="Picture 3" descr="C:\Users\acu\Desktop\download.jpg">
            <a:extLst>
              <a:ext uri="{FF2B5EF4-FFF2-40B4-BE49-F238E27FC236}">
                <a16:creationId xmlns:a16="http://schemas.microsoft.com/office/drawing/2014/main" id="{963CDAA1-2ED3-3B46-872C-A14983EA3F1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36914" y="2750238"/>
            <a:ext cx="3134317" cy="1923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553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5442857" y="1280321"/>
            <a:ext cx="5805583" cy="400110"/>
          </a:xfrm>
          <a:prstGeom prst="rect">
            <a:avLst/>
          </a:prstGeom>
          <a:noFill/>
        </p:spPr>
        <p:txBody>
          <a:bodyPr wrap="square" rtlCol="0">
            <a:spAutoFit/>
          </a:bodyPr>
          <a:lstStyle/>
          <a:p>
            <a:pPr algn="ctr" rtl="1"/>
            <a:r>
              <a:rPr lang="ar-EG" sz="2000" b="1" dirty="0">
                <a:solidFill>
                  <a:srgbClr val="00AEEF"/>
                </a:solidFill>
                <a:latin typeface="Alexandria" pitchFamily="2" charset="-78"/>
                <a:cs typeface="Alexandria" pitchFamily="2" charset="-78"/>
              </a:rPr>
              <a:t>التفاهم المتبادل بين المؤسسة وجماهيرها </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5617029" y="1825625"/>
            <a:ext cx="5736771" cy="4230282"/>
          </a:xfrm>
        </p:spPr>
        <p:txBody>
          <a:bodyPr>
            <a:normAutofit/>
          </a:bodyPr>
          <a:lstStyle/>
          <a:p>
            <a:pPr algn="just" rtl="1">
              <a:lnSpc>
                <a:spcPct val="200000"/>
              </a:lnSpc>
            </a:pPr>
            <a:r>
              <a:rPr lang="ar" sz="1600" dirty="0">
                <a:latin typeface="Alexandria" pitchFamily="2" charset="-78"/>
                <a:cs typeface="Alexandria" pitchFamily="2" charset="-78"/>
              </a:rPr>
              <a:t>العلاقات العامة والتفاهم المتبادل بين المؤسسة وجماهيرها هو مفهوم مهم في إدارة الأعمال والاتصالات المؤسسية. </a:t>
            </a:r>
          </a:p>
          <a:p>
            <a:pPr algn="just" rtl="1">
              <a:lnSpc>
                <a:spcPct val="200000"/>
              </a:lnSpc>
            </a:pPr>
            <a:r>
              <a:rPr lang="ar" sz="1600" dirty="0">
                <a:latin typeface="Alexandria" pitchFamily="2" charset="-78"/>
                <a:cs typeface="Alexandria" pitchFamily="2" charset="-78"/>
              </a:rPr>
              <a:t>والمقصود بالتفاهم المتبادل بناء علاقة إيجابية بين المؤسسة وجمهورها ليكون كل طرف على دراية بأهداف واحتياجات الطرف الآخر ، وذلك من خلال التواصل الفعال القائم على المعلومات الصحيحة، والذي يؤدي إلى زيادة الثقة بين الطرفين</a:t>
            </a:r>
            <a:endParaRPr lang="en-US" sz="1600" dirty="0">
              <a:latin typeface="Alexandria" pitchFamily="2" charset="-78"/>
              <a:cs typeface="Alexandria" pitchFamily="2" charset="-78"/>
            </a:endParaRPr>
          </a:p>
        </p:txBody>
      </p:sp>
      <p:pic>
        <p:nvPicPr>
          <p:cNvPr id="11" name="Picture 2" descr="C:\Users\acu\Desktop\c6.jpg115039075040.jpg">
            <a:extLst>
              <a:ext uri="{FF2B5EF4-FFF2-40B4-BE49-F238E27FC236}">
                <a16:creationId xmlns:a16="http://schemas.microsoft.com/office/drawing/2014/main" id="{0C2F5ED7-1CC4-B84B-A61A-3BAA92E4B89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54630" y="2888455"/>
            <a:ext cx="3164114" cy="1640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78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875318" y="1738541"/>
            <a:ext cx="7478483" cy="4230282"/>
          </a:xfrm>
        </p:spPr>
        <p:txBody>
          <a:bodyPr>
            <a:noAutofit/>
          </a:bodyPr>
          <a:lstStyle/>
          <a:p>
            <a:pPr algn="just" rtl="1">
              <a:lnSpc>
                <a:spcPct val="150000"/>
              </a:lnSpc>
            </a:pPr>
            <a:r>
              <a:rPr lang="ar" sz="1600" dirty="0">
                <a:latin typeface="Alexandria" pitchFamily="2" charset="-78"/>
                <a:cs typeface="Alexandria" pitchFamily="2" charset="-78"/>
              </a:rPr>
              <a:t>تسعى العلاقات العامة إلى تحقيق ولاء الموظفين من خلال إشراكهم في أنشطة مختلفة والتعرف على آرائهم ومشاكلهم ، وتحفيزهم على العمل، وتوفير بيئة عمل مناسبة، مما ينعكس إيجابًا على أدائهم وولائهم للمنظمة. ويمكن تحقيق ذلك بعدة طرق من أهمها:</a:t>
            </a:r>
          </a:p>
          <a:p>
            <a:pPr algn="just" rtl="1">
              <a:lnSpc>
                <a:spcPct val="150000"/>
              </a:lnSpc>
            </a:pPr>
            <a:r>
              <a:rPr lang="ar" sz="1600" dirty="0">
                <a:latin typeface="Alexandria" pitchFamily="2" charset="-78"/>
                <a:cs typeface="Alexandria" pitchFamily="2" charset="-78"/>
              </a:rPr>
              <a:t>تعزيز شعور المشاركة بين الموظف والمؤسسة عبر إشراكه في القرارات والأنشطة</a:t>
            </a:r>
          </a:p>
          <a:p>
            <a:pPr algn="just" rtl="1">
              <a:lnSpc>
                <a:spcPct val="150000"/>
              </a:lnSpc>
            </a:pPr>
            <a:r>
              <a:rPr lang="ar" sz="1600" dirty="0">
                <a:latin typeface="Alexandria" pitchFamily="2" charset="-78"/>
                <a:cs typeface="Alexandria" pitchFamily="2" charset="-78"/>
              </a:rPr>
              <a:t>منح الأمن الوظيفي للموظفين وتوفير بيئة عمل محفزة</a:t>
            </a:r>
          </a:p>
          <a:p>
            <a:pPr algn="just" rtl="1">
              <a:lnSpc>
                <a:spcPct val="150000"/>
              </a:lnSpc>
            </a:pPr>
            <a:r>
              <a:rPr lang="ar" sz="1600" dirty="0">
                <a:latin typeface="Alexandria" pitchFamily="2" charset="-78"/>
                <a:cs typeface="Alexandria" pitchFamily="2" charset="-78"/>
              </a:rPr>
              <a:t>تطوير مهارات الموظفين وتدريبهم باستمرار لتحقيق الذات والتطور المهني</a:t>
            </a:r>
          </a:p>
          <a:p>
            <a:pPr algn="just" rtl="1">
              <a:lnSpc>
                <a:spcPct val="150000"/>
              </a:lnSpc>
            </a:pPr>
            <a:r>
              <a:rPr lang="ar" sz="1600" dirty="0">
                <a:latin typeface="Alexandria" pitchFamily="2" charset="-78"/>
                <a:cs typeface="Alexandria" pitchFamily="2" charset="-78"/>
              </a:rPr>
              <a:t>في المقابل، هناك عوامل تؤدي إلى ضعف ولاء الموظفين كالعلاقات السيئة مع الزملاء والإدارة، وعدم الاهتمام بتطوير مهارات الموظفين.</a:t>
            </a:r>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51B386-35DB-7E46-A5CD-DA5456E77C04}"/>
              </a:ext>
            </a:extLst>
          </p:cNvPr>
          <p:cNvSpPr txBox="1"/>
          <p:nvPr/>
        </p:nvSpPr>
        <p:spPr>
          <a:xfrm>
            <a:off x="5595257" y="1244037"/>
            <a:ext cx="5805583" cy="400110"/>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كسب ولاء الموظفين</a:t>
            </a:r>
            <a:endParaRPr lang="en-US" sz="2000" b="1" dirty="0">
              <a:solidFill>
                <a:srgbClr val="00AEEF"/>
              </a:solidFill>
              <a:latin typeface="Alexandria" pitchFamily="2" charset="-78"/>
              <a:cs typeface="Alexandria" pitchFamily="2" charset="-78"/>
            </a:endParaRPr>
          </a:p>
        </p:txBody>
      </p:sp>
      <p:pic>
        <p:nvPicPr>
          <p:cNvPr id="16" name="Picture 4" descr="C:\Users\acu\Desktop\download.jpg">
            <a:extLst>
              <a:ext uri="{FF2B5EF4-FFF2-40B4-BE49-F238E27FC236}">
                <a16:creationId xmlns:a16="http://schemas.microsoft.com/office/drawing/2014/main" id="{7EB72EE7-9B33-4B48-A15B-CFB5D44EE03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5276" y="2651501"/>
            <a:ext cx="3170042"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18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95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317880" y="1825625"/>
            <a:ext cx="8035922" cy="3936546"/>
          </a:xfrm>
        </p:spPr>
        <p:txBody>
          <a:bodyPr>
            <a:noAutofit/>
          </a:bodyPr>
          <a:lstStyle/>
          <a:p>
            <a:pPr marL="0" indent="0" algn="just" rtl="1">
              <a:lnSpc>
                <a:spcPct val="200000"/>
              </a:lnSpc>
              <a:buNone/>
            </a:pPr>
            <a:r>
              <a:rPr lang="ar" sz="1600" dirty="0">
                <a:latin typeface="Alexandria" pitchFamily="2" charset="-78"/>
                <a:cs typeface="Alexandria" pitchFamily="2" charset="-78"/>
              </a:rPr>
              <a:t>تقوم العلاقات العامة بدورهام وحيوي في إدارة أزمات المؤسسة الداخلية والخارجية، حيث تُساهم في التخفيف من آثارها وتقليل تداعياتها السلبية على المؤسسة. وذلك من خلال:</a:t>
            </a:r>
          </a:p>
          <a:p>
            <a:pPr algn="just" rtl="1">
              <a:lnSpc>
                <a:spcPct val="200000"/>
              </a:lnSpc>
            </a:pPr>
            <a:r>
              <a:rPr lang="ar" sz="1600" dirty="0">
                <a:latin typeface="Alexandria" pitchFamily="2" charset="-78"/>
                <a:cs typeface="Alexandria" pitchFamily="2" charset="-78"/>
              </a:rPr>
              <a:t> </a:t>
            </a:r>
            <a:r>
              <a:rPr lang="ar" sz="1600" b="1" dirty="0">
                <a:latin typeface="Alexandria" pitchFamily="2" charset="-78"/>
                <a:cs typeface="Alexandria" pitchFamily="2" charset="-78"/>
              </a:rPr>
              <a:t>التواصل الفعال:</a:t>
            </a:r>
            <a:r>
              <a:rPr lang="ar" sz="1600" dirty="0">
                <a:latin typeface="Alexandria" pitchFamily="2" charset="-78"/>
                <a:cs typeface="Alexandria" pitchFamily="2" charset="-78"/>
              </a:rPr>
              <a:t> مع مختلف الجماهير خلال الأزمات. وتشمل عملية التواصل </a:t>
            </a:r>
          </a:p>
          <a:p>
            <a:pPr marL="0" indent="0" algn="just" rtl="1">
              <a:lnSpc>
                <a:spcPct val="200000"/>
              </a:lnSpc>
              <a:buNone/>
            </a:pPr>
            <a:r>
              <a:rPr lang="ar" sz="1600" dirty="0">
                <a:latin typeface="Alexandria" pitchFamily="2" charset="-78"/>
                <a:cs typeface="Alexandria" pitchFamily="2" charset="-78"/>
              </a:rPr>
              <a:t>تقديم معلومات دقيقة حول طبيعة الأزمة وإجراءات المنظمة للتعامل معها.</a:t>
            </a:r>
          </a:p>
          <a:p>
            <a:pPr algn="just" rtl="1">
              <a:lnSpc>
                <a:spcPct val="200000"/>
              </a:lnSpc>
            </a:pPr>
            <a:r>
              <a:rPr lang="ar" sz="1600" b="1" dirty="0">
                <a:latin typeface="Alexandria" pitchFamily="2" charset="-78"/>
                <a:cs typeface="Alexandria" pitchFamily="2" charset="-78"/>
              </a:rPr>
              <a:t>إدارة سمعة المنظمة:</a:t>
            </a:r>
            <a:r>
              <a:rPr lang="ar" sz="1600" dirty="0">
                <a:latin typeface="Alexandria" pitchFamily="2" charset="-78"/>
                <a:cs typeface="Alexandria" pitchFamily="2" charset="-78"/>
              </a:rPr>
              <a:t> تُساهم العلاقات العامة في إدارة سمعة المنظمة خلال الأزمات من خلال التأكيد على قيمها والتزاماتها، وإبراز جهودها في معالجة الأزمة، واستعادة ثقة الجمهور.</a:t>
            </a:r>
            <a:endParaRPr lang="en-US" sz="1600" dirty="0">
              <a:latin typeface="Alexandria" pitchFamily="2" charset="-78"/>
              <a:cs typeface="Alexandria" pitchFamily="2" charset="-78"/>
            </a:endParaRPr>
          </a:p>
        </p:txBody>
      </p:sp>
      <p:pic>
        <p:nvPicPr>
          <p:cNvPr id="9" name="Picture 5" descr="C:\Users\acu\Desktop\download.jpg">
            <a:extLst>
              <a:ext uri="{FF2B5EF4-FFF2-40B4-BE49-F238E27FC236}">
                <a16:creationId xmlns:a16="http://schemas.microsoft.com/office/drawing/2014/main" id="{D1030289-C848-8745-9E1F-19AE0B55EC7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81923" y="2958045"/>
            <a:ext cx="2635957" cy="1628469"/>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356EB92-B60E-B44C-8B51-7531BF43AF47}"/>
              </a:ext>
            </a:extLst>
          </p:cNvPr>
          <p:cNvSpPr txBox="1"/>
          <p:nvPr/>
        </p:nvSpPr>
        <p:spPr>
          <a:xfrm>
            <a:off x="5595257" y="1244037"/>
            <a:ext cx="5805583" cy="707886"/>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وضع استراتيجيات اتصال ادارة الأزمات </a:t>
            </a:r>
            <a:endParaRPr lang="en-US" sz="2000" b="1" dirty="0">
              <a:solidFill>
                <a:srgbClr val="00AEEF"/>
              </a:solidFill>
              <a:latin typeface="Alexandria" pitchFamily="2" charset="-78"/>
              <a:cs typeface="Alexandria" pitchFamily="2" charset="-78"/>
            </a:endParaRPr>
          </a:p>
          <a:p>
            <a:pPr algn="r" rtl="1"/>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048131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15" name="Content Placeholder 14">
            <a:extLst>
              <a:ext uri="{FF2B5EF4-FFF2-40B4-BE49-F238E27FC236}">
                <a16:creationId xmlns:a16="http://schemas.microsoft.com/office/drawing/2014/main" id="{0B170A8B-C6A1-E44C-94B9-E13F060AB1B8}"/>
              </a:ext>
            </a:extLst>
          </p:cNvPr>
          <p:cNvSpPr>
            <a:spLocks noGrp="1"/>
          </p:cNvSpPr>
          <p:nvPr>
            <p:ph sz="half" idx="2"/>
          </p:nvPr>
        </p:nvSpPr>
        <p:spPr>
          <a:xfrm>
            <a:off x="3183938" y="1825625"/>
            <a:ext cx="8079148" cy="4038146"/>
          </a:xfrm>
        </p:spPr>
        <p:txBody>
          <a:bodyPr>
            <a:noAutofit/>
          </a:bodyPr>
          <a:lstStyle/>
          <a:p>
            <a:pPr marL="0" indent="0" algn="just" rtl="1">
              <a:lnSpc>
                <a:spcPct val="220000"/>
              </a:lnSpc>
              <a:buNone/>
            </a:pPr>
            <a:r>
              <a:rPr lang="ar" sz="1600" dirty="0">
                <a:latin typeface="Alexandria" pitchFamily="2" charset="-78"/>
                <a:cs typeface="Alexandria" pitchFamily="2" charset="-78"/>
              </a:rPr>
              <a:t>للعلاقات العامة دورًا هامًا في نجاح أي مؤسسة، وذلك من خلال بناء وتطوير علاقات إيجابية مع مختلف جماهيرها، بما في ذلك العملاء والموظفين والمستثمرين والشركاء والجمهور العام. ويتم ذلك من خلال إعداد محتوى اتصالي فعال يلبي احتياجات هذه الجماهير ويساهم في تحقيق أهداف المؤسسة.</a:t>
            </a:r>
          </a:p>
          <a:p>
            <a:pPr algn="r" rtl="1">
              <a:lnSpc>
                <a:spcPct val="220000"/>
              </a:lnSpc>
            </a:pPr>
            <a:r>
              <a:rPr lang="ar" sz="1600" dirty="0">
                <a:latin typeface="Alexandria" pitchFamily="2" charset="-78"/>
                <a:cs typeface="Alexandria" pitchFamily="2" charset="-78"/>
              </a:rPr>
              <a:t>المحتوى الاتصالي هو أي رسالة يتم إرسالها من قبل المؤسسة إلى جمهورها المستهدف. ويمكن أن يشمل ذلك: بيانات صحفية ، منشورات على وسائل التواصل الاجتماعي، مقالات، مواقع إلكترونية، فعاليات وغير ذلك.</a:t>
            </a:r>
          </a:p>
          <a:p>
            <a:pPr marL="0" indent="0" algn="just" rtl="1">
              <a:lnSpc>
                <a:spcPct val="200000"/>
              </a:lnSpc>
              <a:buNone/>
            </a:pPr>
            <a:endParaRPr lang="en-US" sz="1600" dirty="0">
              <a:latin typeface="Alexandria" pitchFamily="2" charset="-78"/>
              <a:cs typeface="Alexandria" pitchFamily="2" charset="-78"/>
            </a:endParaRPr>
          </a:p>
        </p:txBody>
      </p:sp>
      <p:pic>
        <p:nvPicPr>
          <p:cNvPr id="8" name="Picture 6" descr="C:\Users\acu\Desktop\download.jpg">
            <a:extLst>
              <a:ext uri="{FF2B5EF4-FFF2-40B4-BE49-F238E27FC236}">
                <a16:creationId xmlns:a16="http://schemas.microsoft.com/office/drawing/2014/main" id="{598151C3-AEC7-7345-8F0B-C6D38929ACC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9674" y="2999843"/>
            <a:ext cx="2474263" cy="174171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2335613-F04D-BA40-9A62-99D8F494A45B}"/>
              </a:ext>
            </a:extLst>
          </p:cNvPr>
          <p:cNvSpPr txBox="1"/>
          <p:nvPr/>
        </p:nvSpPr>
        <p:spPr>
          <a:xfrm>
            <a:off x="5595257" y="1244037"/>
            <a:ext cx="5805583" cy="707886"/>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     اعداد المحتوى الاتصالي الخاص المؤسسة</a:t>
            </a:r>
            <a:endParaRPr lang="en-US" sz="2000" b="1" dirty="0">
              <a:solidFill>
                <a:srgbClr val="00AEEF"/>
              </a:solidFill>
              <a:latin typeface="Alexandria" pitchFamily="2" charset="-78"/>
              <a:cs typeface="Alexandria" pitchFamily="2" charset="-78"/>
            </a:endParaRPr>
          </a:p>
          <a:p>
            <a:pPr algn="r" rtl="1"/>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25050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3" y="2344384"/>
            <a:ext cx="9196652" cy="3655542"/>
          </a:xfrm>
        </p:spPr>
        <p:txBody>
          <a:bodyPr>
            <a:normAutofit/>
          </a:bodyPr>
          <a:lstStyle/>
          <a:p>
            <a:pPr algn="just" rtl="1">
              <a:lnSpc>
                <a:spcPct val="200000"/>
              </a:lnSpc>
            </a:pPr>
            <a:r>
              <a:rPr lang="ar-SA" sz="1600" dirty="0">
                <a:latin typeface="Alexandria" pitchFamily="2" charset="-78"/>
                <a:cs typeface="Alexandria" pitchFamily="2" charset="-78"/>
              </a:rPr>
              <a:t>اضافة الى المهام والأدوار السابقة، يؤكد عدد من الباحثين على أن </a:t>
            </a:r>
            <a:r>
              <a:rPr lang="ar-SA" sz="1600" b="1" dirty="0">
                <a:latin typeface="Alexandria" pitchFamily="2" charset="-78"/>
                <a:cs typeface="Alexandria" pitchFamily="2" charset="-78"/>
              </a:rPr>
              <a:t>العلاقات العامة </a:t>
            </a:r>
            <a:r>
              <a:rPr lang="ar-SA" sz="1600" dirty="0">
                <a:latin typeface="Alexandria" pitchFamily="2" charset="-78"/>
                <a:cs typeface="Alexandria" pitchFamily="2" charset="-78"/>
              </a:rPr>
              <a:t>لها أثر فعال في تغيير سلوك الأفراد والمؤسسات، فمن المفترض أن تمارس العلاقات العامة مهامها من خلال التقييم المستمر للتعرف على مدى ثقة الجماهير فيها.</a:t>
            </a:r>
          </a:p>
          <a:p>
            <a:pPr algn="just" rtl="1">
              <a:lnSpc>
                <a:spcPct val="200000"/>
              </a:lnSpc>
            </a:pPr>
            <a:r>
              <a:rPr lang="ar-SA" sz="1600" dirty="0">
                <a:latin typeface="Alexandria" pitchFamily="2" charset="-78"/>
                <a:cs typeface="Alexandria" pitchFamily="2" charset="-78"/>
              </a:rPr>
              <a:t>كما يرى البعض أن العلاقات العامة هي الضمير الاجتماعي للمنظمة ، حيث أن الممارسين لهم الدور الأساسي كوسطاء بين المنظمات وجماهيرها لخلق ثقة متبادلة بين الطرفين.</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32324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dirty="0"/>
              <a:t>mf</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3" name="Content Placeholder 2">
            <a:extLst>
              <a:ext uri="{FF2B5EF4-FFF2-40B4-BE49-F238E27FC236}">
                <a16:creationId xmlns:a16="http://schemas.microsoft.com/office/drawing/2014/main" id="{E75C2C76-85B7-4A4A-BF5C-A756A4686253}"/>
              </a:ext>
            </a:extLst>
          </p:cNvPr>
          <p:cNvPicPr>
            <a:picLocks noGrp="1" noChangeAspect="1"/>
          </p:cNvPicPr>
          <p:nvPr>
            <p:ph sz="half" idx="2"/>
          </p:nvPr>
        </p:nvPicPr>
        <p:blipFill>
          <a:blip r:embed="rId3">
            <a:extLst>
              <a:ext uri="{28A0092B-C50C-407E-A947-70E740481C1C}">
                <a14:useLocalDpi xmlns:a14="http://schemas.microsoft.com/office/drawing/2010/main"/>
              </a:ext>
            </a:extLst>
          </a:blip>
          <a:stretch>
            <a:fillRect/>
          </a:stretch>
        </p:blipFill>
        <p:spPr>
          <a:xfrm>
            <a:off x="942308" y="2296532"/>
            <a:ext cx="4544092" cy="2647499"/>
          </a:xfrm>
        </p:spPr>
      </p:pic>
      <p:sp>
        <p:nvSpPr>
          <p:cNvPr id="6" name="TextBox 5">
            <a:extLst>
              <a:ext uri="{FF2B5EF4-FFF2-40B4-BE49-F238E27FC236}">
                <a16:creationId xmlns:a16="http://schemas.microsoft.com/office/drawing/2014/main" id="{2477D041-44D9-CB48-90CD-F331E2ED84F6}"/>
              </a:ext>
            </a:extLst>
          </p:cNvPr>
          <p:cNvSpPr txBox="1"/>
          <p:nvPr/>
        </p:nvSpPr>
        <p:spPr>
          <a:xfrm>
            <a:off x="5558971" y="2706400"/>
            <a:ext cx="5733143" cy="198971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وبعد عرض مهام وأدوار العلاقات العامة ، سنعرض أهمية الممارسات الأخلاقية التي تتوافق مع هذه الأدوار والمهام، والتحديات التي تواجه تطبيقها .</a:t>
            </a:r>
          </a:p>
          <a:p>
            <a:pPr algn="r" rtl="1">
              <a:lnSpc>
                <a:spcPct val="200000"/>
              </a:lnSpc>
            </a:pPr>
            <a:endParaRPr lang="ar-SA" sz="1600" dirty="0">
              <a:latin typeface="Alexandria" pitchFamily="2" charset="-78"/>
              <a:cs typeface="Alexandria" pitchFamily="2" charset="-78"/>
            </a:endParaRPr>
          </a:p>
        </p:txBody>
      </p:sp>
    </p:spTree>
    <p:extLst>
      <p:ext uri="{BB962C8B-B14F-4D97-AF65-F5344CB8AC3E}">
        <p14:creationId xmlns:p14="http://schemas.microsoft.com/office/powerpoint/2010/main" val="850327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1415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dirty="0">
                <a:latin typeface="Alexandria" pitchFamily="2" charset="-78"/>
                <a:cs typeface="Alexandria" pitchFamily="2" charset="-78"/>
              </a:rPr>
              <a:t>في البداية لابد من التأكيد على أن أخلاقيات العلاقات العامة هي عنصر أساسي لضمان ممارسة هذه المهنة بشكل مسؤول وفعّال، فالعلاقات العامة تمثل المؤسسة وتظهر قيمها.</a:t>
            </a:r>
          </a:p>
          <a:p>
            <a:pPr marL="0" indent="0" algn="just" rtl="1">
              <a:lnSpc>
                <a:spcPct val="200000"/>
              </a:lnSpc>
              <a:buNone/>
            </a:pPr>
            <a:endParaRPr lang="ar" sz="1600" dirty="0">
              <a:latin typeface="Alexandria" pitchFamily="2" charset="-78"/>
              <a:cs typeface="Alexandria" pitchFamily="2" charset="-78"/>
            </a:endParaRPr>
          </a:p>
          <a:p>
            <a:pPr algn="just" rtl="1">
              <a:lnSpc>
                <a:spcPct val="200000"/>
              </a:lnSpc>
            </a:pPr>
            <a:r>
              <a:rPr lang="ar" sz="1600" dirty="0">
                <a:latin typeface="Alexandria" pitchFamily="2" charset="-78"/>
                <a:cs typeface="Alexandria" pitchFamily="2" charset="-78"/>
              </a:rPr>
              <a:t>فمن خلال الالتزام بالمبادئ والممارسات الأخلاقية، يمتَّكن ممارسي العلاقات العامة من بناء الثقة وتعزيز العلاقات الإيجابية بين المنظمات وجمهورها.</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AA314BC9-1986-FA4B-A122-2D1C79D69D56}"/>
              </a:ext>
            </a:extLst>
          </p:cNvPr>
          <p:cNvSpPr txBox="1"/>
          <p:nvPr/>
        </p:nvSpPr>
        <p:spPr>
          <a:xfrm>
            <a:off x="8265630" y="887963"/>
            <a:ext cx="3743553"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لماذا السلوكيات الأخلاقية للعلاقات العامة ؟</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1617440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SA" sz="1600" dirty="0">
                <a:latin typeface="Alexandria" pitchFamily="2" charset="-78"/>
                <a:cs typeface="Alexandria" pitchFamily="2" charset="-78"/>
              </a:rPr>
              <a:t>وقد جاء الاهتمام المتزايد بوضع معايير للسوك والأخلاقيات التي على ممارسي المهنة اتباعها </a:t>
            </a:r>
            <a:r>
              <a:rPr lang="ar-SA" sz="1600" b="1" dirty="0">
                <a:latin typeface="Alexandria" pitchFamily="2" charset="-78"/>
                <a:cs typeface="Alexandria" pitchFamily="2" charset="-78"/>
              </a:rPr>
              <a:t>نتيجة </a:t>
            </a:r>
            <a:r>
              <a:rPr lang="ar-SA" sz="1600" dirty="0">
                <a:latin typeface="Alexandria" pitchFamily="2" charset="-78"/>
                <a:cs typeface="Alexandria" pitchFamily="2" charset="-78"/>
              </a:rPr>
              <a:t>تزايد التعقيدات والتناقضات في بيئات العمل التي تتميز بالتنافسية الشديدة ، والتي قد تدفع البعض للقيام بسلوكيات غير صحيحة لتحقيق ربح أكبر .</a:t>
            </a:r>
          </a:p>
          <a:p>
            <a:pPr algn="just" rtl="1">
              <a:lnSpc>
                <a:spcPct val="200000"/>
              </a:lnSpc>
            </a:pPr>
            <a:r>
              <a:rPr lang="ar-SA" sz="1600" dirty="0">
                <a:latin typeface="Alexandria" pitchFamily="2" charset="-78"/>
                <a:cs typeface="Alexandria" pitchFamily="2" charset="-78"/>
              </a:rPr>
              <a:t>لذا فإن الأخلاقيات وما يرتبط بها من حقوق وواجبات ، وما قد يناقضها من ممارسات فرضت نفسها على ساحة الاهتمام من جانب الأفراد والنظم الاجتماعية وأصبحت محل اهتمام الباحثين والعلماء في تخصصاتهم المختلفة.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097301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marL="0" indent="0" algn="just" rtl="1">
              <a:lnSpc>
                <a:spcPct val="200000"/>
              </a:lnSpc>
              <a:buNone/>
            </a:pPr>
            <a:r>
              <a:rPr lang="ar-SA" sz="1600" dirty="0">
                <a:latin typeface="Alexandria" pitchFamily="2" charset="-78"/>
                <a:cs typeface="Alexandria" pitchFamily="2" charset="-78"/>
              </a:rPr>
              <a:t>وأصبحنا نسمع تردد العديد من المصطلحات مثل: قواعد المهنة، أخلاقيات الوظيفة، أخلاقيات الإدارة وغير ذلك من المصطلحات المشابهة في توجهاتها وأهدافها حتى وان اختلفت طبيعة المهن.</a:t>
            </a:r>
          </a:p>
          <a:p>
            <a:pPr algn="just" rtl="1">
              <a:lnSpc>
                <a:spcPct val="200000"/>
              </a:lnSpc>
            </a:pPr>
            <a:r>
              <a:rPr lang="ar-SA" sz="1600" dirty="0">
                <a:latin typeface="Alexandria" pitchFamily="2" charset="-78"/>
                <a:cs typeface="Alexandria" pitchFamily="2" charset="-78"/>
              </a:rPr>
              <a:t>هذا بالإضافة الى تسابق المؤسسات </a:t>
            </a:r>
            <a:r>
              <a:rPr lang="ar-SA" sz="1600" b="1" dirty="0">
                <a:latin typeface="Alexandria" pitchFamily="2" charset="-78"/>
                <a:cs typeface="Alexandria" pitchFamily="2" charset="-78"/>
              </a:rPr>
              <a:t>لإصدار مدونات لأخلاقيات ممارسة الوظيفة ومعايير لسلوك العاملين </a:t>
            </a:r>
            <a:r>
              <a:rPr lang="ar-SA" sz="1600" dirty="0">
                <a:latin typeface="Alexandria" pitchFamily="2" charset="-78"/>
                <a:cs typeface="Alexandria" pitchFamily="2" charset="-78"/>
              </a:rPr>
              <a:t>بعد أن كان الربح هو الهدف الأهم وربما الوحيد للمؤسسات . </a:t>
            </a:r>
          </a:p>
          <a:p>
            <a:pPr algn="just" rtl="1">
              <a:lnSpc>
                <a:spcPct val="200000"/>
              </a:lnSpc>
            </a:pPr>
            <a:r>
              <a:rPr lang="ar-SA" sz="1600" dirty="0">
                <a:latin typeface="Alexandria" pitchFamily="2" charset="-78"/>
                <a:cs typeface="Alexandria" pitchFamily="2" charset="-78"/>
              </a:rPr>
              <a:t>هذه المعايير تمثل </a:t>
            </a:r>
            <a:r>
              <a:rPr lang="ar-SA" sz="1600" b="1" dirty="0">
                <a:latin typeface="Alexandria" pitchFamily="2" charset="-78"/>
                <a:cs typeface="Alexandria" pitchFamily="2" charset="-78"/>
              </a:rPr>
              <a:t>أنماط السلوك الإيجابية المتوقعة </a:t>
            </a:r>
            <a:r>
              <a:rPr lang="ar-SA" sz="1600" dirty="0">
                <a:latin typeface="Alexandria" pitchFamily="2" charset="-78"/>
                <a:cs typeface="Alexandria" pitchFamily="2" charset="-78"/>
              </a:rPr>
              <a:t>من العاملين في المؤسسة.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60778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Autofit/>
          </a:bodyPr>
          <a:lstStyle/>
          <a:p>
            <a:pPr algn="just" rtl="1">
              <a:lnSpc>
                <a:spcPct val="200000"/>
              </a:lnSpc>
            </a:pPr>
            <a:r>
              <a:rPr lang="ar-SA" sz="1600" dirty="0">
                <a:latin typeface="Alexandria" pitchFamily="2" charset="-78"/>
                <a:cs typeface="Alexandria" pitchFamily="2" charset="-78"/>
              </a:rPr>
              <a:t>لذا يأتي </a:t>
            </a:r>
            <a:r>
              <a:rPr lang="ar-SA" sz="1600" b="1" dirty="0">
                <a:latin typeface="Alexandria" pitchFamily="2" charset="-78"/>
                <a:cs typeface="Alexandria" pitchFamily="2" charset="-78"/>
              </a:rPr>
              <a:t>مفهوم أخلاقيات العمل </a:t>
            </a:r>
            <a:r>
              <a:rPr lang="ar-SA" sz="1600" dirty="0">
                <a:latin typeface="Alexandria" pitchFamily="2" charset="-78"/>
                <a:cs typeface="Alexandria" pitchFamily="2" charset="-78"/>
              </a:rPr>
              <a:t>بصفه عامة ليشير الى:  </a:t>
            </a:r>
          </a:p>
          <a:p>
            <a:pPr marL="0" indent="0" algn="just" rtl="1">
              <a:lnSpc>
                <a:spcPct val="200000"/>
              </a:lnSpc>
              <a:buNone/>
            </a:pPr>
            <a:endParaRPr lang="ar-SA" sz="1600" dirty="0">
              <a:latin typeface="Alexandria" pitchFamily="2" charset="-78"/>
              <a:cs typeface="Alexandria" pitchFamily="2" charset="-78"/>
            </a:endParaRPr>
          </a:p>
          <a:p>
            <a:pPr marL="0" indent="0" algn="just" rtl="1">
              <a:lnSpc>
                <a:spcPct val="200000"/>
              </a:lnSpc>
              <a:buNone/>
            </a:pPr>
            <a:r>
              <a:rPr lang="ar-SA" sz="1600" dirty="0">
                <a:latin typeface="Alexandria" pitchFamily="2" charset="-78"/>
                <a:cs typeface="Alexandria" pitchFamily="2" charset="-78"/>
              </a:rPr>
              <a:t> نظام يتم وضعه            يوضح القواعد المتعلقة بممارسة المهنة            لتحقيق صالح المجتمع  </a:t>
            </a:r>
          </a:p>
          <a:p>
            <a:pPr marL="0" indent="0" algn="just" rtl="1">
              <a:lnSpc>
                <a:spcPct val="200000"/>
              </a:lnSpc>
              <a:buNone/>
            </a:pPr>
            <a:r>
              <a:rPr lang="ar-SA" sz="1600" dirty="0">
                <a:latin typeface="Alexandria" pitchFamily="2" charset="-78"/>
                <a:cs typeface="Alexandria" pitchFamily="2" charset="-78"/>
              </a:rPr>
              <a:t>                                                                                                              </a:t>
            </a:r>
          </a:p>
          <a:p>
            <a:pPr marL="0" indent="0" algn="just" rtl="1">
              <a:lnSpc>
                <a:spcPct val="200000"/>
              </a:lnSpc>
              <a:buNone/>
            </a:pPr>
            <a:r>
              <a:rPr lang="ar-SA" sz="1600" dirty="0">
                <a:latin typeface="Alexandria" pitchFamily="2" charset="-78"/>
                <a:cs typeface="Alexandria" pitchFamily="2" charset="-78"/>
              </a:rPr>
              <a:t>                                                                                                            من خلال الممارسات الايجابية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3" name="Right Arrow 2">
            <a:extLst>
              <a:ext uri="{FF2B5EF4-FFF2-40B4-BE49-F238E27FC236}">
                <a16:creationId xmlns:a16="http://schemas.microsoft.com/office/drawing/2014/main" id="{5E127F4E-A890-4941-AC98-40393612A0D3}"/>
              </a:ext>
            </a:extLst>
          </p:cNvPr>
          <p:cNvSpPr/>
          <p:nvPr/>
        </p:nvSpPr>
        <p:spPr>
          <a:xfrm rot="10800000">
            <a:off x="8142512" y="3945706"/>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2" name="Right Arrow 11">
            <a:extLst>
              <a:ext uri="{FF2B5EF4-FFF2-40B4-BE49-F238E27FC236}">
                <a16:creationId xmlns:a16="http://schemas.microsoft.com/office/drawing/2014/main" id="{2967979D-D5EF-BF47-A78A-2052715784A0}"/>
              </a:ext>
            </a:extLst>
          </p:cNvPr>
          <p:cNvSpPr/>
          <p:nvPr/>
        </p:nvSpPr>
        <p:spPr>
          <a:xfrm rot="10800000">
            <a:off x="3810012" y="3952968"/>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Right Arrow 12">
            <a:extLst>
              <a:ext uri="{FF2B5EF4-FFF2-40B4-BE49-F238E27FC236}">
                <a16:creationId xmlns:a16="http://schemas.microsoft.com/office/drawing/2014/main" id="{1FC547C4-722A-2246-BCB9-C1DC1A16A4BC}"/>
              </a:ext>
            </a:extLst>
          </p:cNvPr>
          <p:cNvSpPr/>
          <p:nvPr/>
        </p:nvSpPr>
        <p:spPr>
          <a:xfrm rot="5400000">
            <a:off x="2605314" y="4504508"/>
            <a:ext cx="291228" cy="45719"/>
          </a:xfrm>
          <a:prstGeom prst="rightArrow">
            <a:avLst/>
          </a:prstGeom>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21732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62857" y="1448574"/>
            <a:ext cx="10813143" cy="4748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522514" y="1448573"/>
            <a:ext cx="10435771" cy="4844057"/>
          </a:xfrm>
        </p:spPr>
        <p:txBody>
          <a:bodyPr>
            <a:normAutofit/>
          </a:bodyPr>
          <a:lstStyle/>
          <a:p>
            <a:pPr marL="0" indent="0" algn="just" rtl="1">
              <a:lnSpc>
                <a:spcPct val="200000"/>
              </a:lnSpc>
              <a:buNone/>
            </a:pPr>
            <a:r>
              <a:rPr lang="ar-SA" sz="1600" dirty="0">
                <a:latin typeface="Alexandria" pitchFamily="2" charset="-78"/>
                <a:cs typeface="Alexandria" pitchFamily="2" charset="-78"/>
              </a:rPr>
              <a:t>ولقي </a:t>
            </a:r>
            <a:r>
              <a:rPr lang="ar-SA" sz="1600" b="1" dirty="0">
                <a:latin typeface="Alexandria" pitchFamily="2" charset="-78"/>
                <a:cs typeface="Alexandria" pitchFamily="2" charset="-78"/>
              </a:rPr>
              <a:t>مفهوم أخلاقيات العلاقات العامة </a:t>
            </a:r>
            <a:r>
              <a:rPr lang="ar-SA" sz="1600" dirty="0">
                <a:latin typeface="Alexandria" pitchFamily="2" charset="-78"/>
                <a:cs typeface="Alexandria" pitchFamily="2" charset="-78"/>
              </a:rPr>
              <a:t>اهتماما كبيرا </a:t>
            </a:r>
            <a:r>
              <a:rPr lang="ar-SA" sz="1600" b="1" dirty="0">
                <a:latin typeface="Alexandria" pitchFamily="2" charset="-78"/>
                <a:cs typeface="Alexandria" pitchFamily="2" charset="-78"/>
              </a:rPr>
              <a:t>منذ التسعينيات </a:t>
            </a:r>
            <a:r>
              <a:rPr lang="ar-SA" sz="1600" dirty="0">
                <a:latin typeface="Alexandria" pitchFamily="2" charset="-78"/>
                <a:cs typeface="Alexandria" pitchFamily="2" charset="-78"/>
              </a:rPr>
              <a:t>من جانب المؤسسات </a:t>
            </a:r>
          </a:p>
          <a:p>
            <a:pPr marL="0" indent="0" algn="just" rtl="1">
              <a:lnSpc>
                <a:spcPct val="200000"/>
              </a:lnSpc>
              <a:buNone/>
            </a:pPr>
            <a:r>
              <a:rPr lang="ar-SA" sz="1600" dirty="0">
                <a:latin typeface="Alexandria" pitchFamily="2" charset="-78"/>
                <a:cs typeface="Alexandria" pitchFamily="2" charset="-78"/>
              </a:rPr>
              <a:t>وممارسي العلاقات العامة لعدة أسباب:</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696688" y="10184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930317" y="121296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12" name="Picture 11">
            <a:extLst>
              <a:ext uri="{FF2B5EF4-FFF2-40B4-BE49-F238E27FC236}">
                <a16:creationId xmlns:a16="http://schemas.microsoft.com/office/drawing/2014/main" id="{A0378621-DA8A-6C4F-B5ED-ADAFFDA3F2F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922116" y="2656116"/>
            <a:ext cx="3930111" cy="3706272"/>
          </a:xfrm>
          <a:prstGeom prst="rect">
            <a:avLst/>
          </a:prstGeom>
        </p:spPr>
      </p:pic>
      <p:sp>
        <p:nvSpPr>
          <p:cNvPr id="6" name="TextBox 5">
            <a:extLst>
              <a:ext uri="{FF2B5EF4-FFF2-40B4-BE49-F238E27FC236}">
                <a16:creationId xmlns:a16="http://schemas.microsoft.com/office/drawing/2014/main" id="{034C54F9-2324-064E-BB02-43E0BD62C11A}"/>
              </a:ext>
            </a:extLst>
          </p:cNvPr>
          <p:cNvSpPr txBox="1"/>
          <p:nvPr/>
        </p:nvSpPr>
        <p:spPr>
          <a:xfrm>
            <a:off x="1291770" y="3280229"/>
            <a:ext cx="3730173" cy="584775"/>
          </a:xfrm>
          <a:prstGeom prst="rect">
            <a:avLst/>
          </a:prstGeom>
          <a:noFill/>
        </p:spPr>
        <p:txBody>
          <a:bodyPr wrap="square" rtlCol="0">
            <a:spAutoFit/>
          </a:bodyPr>
          <a:lstStyle/>
          <a:p>
            <a:pPr algn="r" rtl="1"/>
            <a:r>
              <a:rPr lang="ar-SA" sz="1600" dirty="0">
                <a:latin typeface="Alexandria" pitchFamily="2" charset="-78"/>
                <a:cs typeface="Alexandria" pitchFamily="2" charset="-78"/>
              </a:rPr>
              <a:t>وعي</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الممارسين بأن السلوكيات الايجابية لمهنتهم تؤثر في سمعتهم.</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54DB646-DCCA-2344-8C6D-E605911392DA}"/>
              </a:ext>
            </a:extLst>
          </p:cNvPr>
          <p:cNvSpPr txBox="1"/>
          <p:nvPr/>
        </p:nvSpPr>
        <p:spPr>
          <a:xfrm>
            <a:off x="7159996" y="3850488"/>
            <a:ext cx="3914404" cy="830997"/>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رسوخ مفهوم أن العلاقات العامة هي</a:t>
            </a:r>
          </a:p>
          <a:p>
            <a:pPr marL="0" algn="r" defTabSz="914400" rtl="1" eaLnBrk="1" latinLnBrk="0" hangingPunct="1"/>
            <a:r>
              <a:rPr lang="ar-SA" sz="1600" dirty="0">
                <a:latin typeface="Alexandria" pitchFamily="2" charset="-78"/>
                <a:cs typeface="Alexandria" pitchFamily="2" charset="-78"/>
              </a:rPr>
              <a:t>ضمير المنظمة ومصدر القرارات والسياسات الأخلاقية.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EA00BCA-BAED-404A-8D53-D9CC7F925F0D}"/>
              </a:ext>
            </a:extLst>
          </p:cNvPr>
          <p:cNvSpPr txBox="1"/>
          <p:nvPr/>
        </p:nvSpPr>
        <p:spPr>
          <a:xfrm>
            <a:off x="362856" y="4847772"/>
            <a:ext cx="4140877" cy="830997"/>
          </a:xfrm>
          <a:prstGeom prst="rect">
            <a:avLst/>
          </a:prstGeom>
          <a:noFill/>
        </p:spPr>
        <p:txBody>
          <a:bodyPr wrap="none" rtlCol="0">
            <a:spAutoFit/>
          </a:bodyPr>
          <a:lstStyle/>
          <a:p>
            <a:pPr algn="r"/>
            <a:r>
              <a:rPr lang="ar-SA" sz="1600" dirty="0">
                <a:latin typeface="Alexandria" pitchFamily="2" charset="-78"/>
                <a:cs typeface="Alexandria" pitchFamily="2" charset="-78"/>
              </a:rPr>
              <a:t>يمثل ممارسي العلاقات العامة مؤسساتهم </a:t>
            </a:r>
          </a:p>
          <a:p>
            <a:pPr algn="r"/>
            <a:r>
              <a:rPr lang="ar-SA" sz="1600" dirty="0">
                <a:latin typeface="Alexandria" pitchFamily="2" charset="-78"/>
                <a:cs typeface="Alexandria" pitchFamily="2" charset="-78"/>
              </a:rPr>
              <a:t>وبالتالي هم انعكاس لمدى التزامها </a:t>
            </a:r>
          </a:p>
          <a:p>
            <a:pPr algn="r"/>
            <a:r>
              <a:rPr lang="ar-SA" sz="1600" dirty="0">
                <a:latin typeface="Alexandria" pitchFamily="2" charset="-78"/>
                <a:cs typeface="Alexandria" pitchFamily="2" charset="-78"/>
              </a:rPr>
              <a:t>بالمعايير الأخلاقية.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E31C50D-3EEA-224E-80A8-203A73AB5B83}"/>
              </a:ext>
            </a:extLst>
          </p:cNvPr>
          <p:cNvSpPr txBox="1"/>
          <p:nvPr/>
        </p:nvSpPr>
        <p:spPr>
          <a:xfrm>
            <a:off x="6981106" y="5210630"/>
            <a:ext cx="3409908" cy="830997"/>
          </a:xfrm>
          <a:prstGeom prst="rect">
            <a:avLst/>
          </a:prstGeom>
          <a:noFill/>
        </p:spPr>
        <p:txBody>
          <a:bodyPr wrap="none" rtlCol="0">
            <a:spAutoFit/>
          </a:bodyPr>
          <a:lstStyle/>
          <a:p>
            <a:pPr algn="r"/>
            <a:r>
              <a:rPr lang="ar-SA" sz="1600" dirty="0">
                <a:latin typeface="Alexandria" pitchFamily="2" charset="-78"/>
                <a:cs typeface="Alexandria" pitchFamily="2" charset="-78"/>
              </a:rPr>
              <a:t>أدراك ممارسو العلاقات العامة أنهم </a:t>
            </a:r>
          </a:p>
          <a:p>
            <a:pPr algn="r"/>
            <a:r>
              <a:rPr lang="ar-SA" sz="1600" dirty="0">
                <a:latin typeface="Alexandria" pitchFamily="2" charset="-78"/>
                <a:cs typeface="Alexandria" pitchFamily="2" charset="-78"/>
              </a:rPr>
              <a:t>كافحوا طويلا لجعل مهنتهم </a:t>
            </a:r>
          </a:p>
          <a:p>
            <a:pPr algn="r"/>
            <a:r>
              <a:rPr lang="ar-SA" sz="1600" dirty="0">
                <a:latin typeface="Alexandria" pitchFamily="2" charset="-78"/>
                <a:cs typeface="Alexandria" pitchFamily="2" charset="-78"/>
              </a:rPr>
              <a:t>لها مكانة في المؤسسات.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911776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879246" y="916183"/>
            <a:ext cx="4150138"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مفهوم أخلاقيات العلاقات </a:t>
            </a:r>
          </a:p>
          <a:p>
            <a:pPr algn="r" rtl="1">
              <a:lnSpc>
                <a:spcPct val="200000"/>
              </a:lnSpc>
            </a:pPr>
            <a:r>
              <a:rPr lang="ar-SA" sz="2000" b="1" dirty="0">
                <a:solidFill>
                  <a:schemeClr val="bg1"/>
                </a:solidFill>
                <a:latin typeface="Alexandria" pitchFamily="2" charset="-78"/>
                <a:cs typeface="Alexandria" pitchFamily="2" charset="-78"/>
              </a:rPr>
              <a:t>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177215"/>
            <a:ext cx="8955314" cy="3822711"/>
          </a:xfrm>
        </p:spPr>
        <p:txBody>
          <a:bodyPr>
            <a:normAutofit lnSpcReduction="10000"/>
          </a:bodyPr>
          <a:lstStyle/>
          <a:p>
            <a:pPr marL="0" indent="0" algn="just" rtl="1">
              <a:lnSpc>
                <a:spcPct val="200000"/>
              </a:lnSpc>
              <a:buNone/>
            </a:pPr>
            <a:r>
              <a:rPr lang="ar" sz="1600" b="1" dirty="0">
                <a:latin typeface="Alexandria" pitchFamily="2" charset="-78"/>
                <a:cs typeface="Alexandria" pitchFamily="2" charset="-78"/>
              </a:rPr>
              <a:t>ولكن ما هو مفهوم أخلاقيات العلاقات العامة ؟ </a:t>
            </a:r>
          </a:p>
          <a:p>
            <a:pPr algn="just" rtl="1">
              <a:lnSpc>
                <a:spcPct val="200000"/>
              </a:lnSpc>
            </a:pPr>
            <a:r>
              <a:rPr lang="ar" sz="1600" dirty="0">
                <a:latin typeface="Alexandria" pitchFamily="2" charset="-78"/>
                <a:cs typeface="Alexandria" pitchFamily="2" charset="-78"/>
              </a:rPr>
              <a:t>تعدّ الممارسات الأخلاقية للعلاقات العامة </a:t>
            </a:r>
            <a:r>
              <a:rPr lang="ar" sz="1600" b="1" dirty="0">
                <a:latin typeface="Alexandria" pitchFamily="2" charset="-78"/>
                <a:cs typeface="Alexandria" pitchFamily="2" charset="-78"/>
              </a:rPr>
              <a:t>جوهر عمل </a:t>
            </a:r>
            <a:r>
              <a:rPr lang="ar" sz="1600" dirty="0">
                <a:latin typeface="Alexandria" pitchFamily="2" charset="-78"/>
                <a:cs typeface="Alexandria" pitchFamily="2" charset="-78"/>
              </a:rPr>
              <a:t>أيّ ممارس في هذا المجال. فهي تُشكّل الأساس الذي تُبنى عليه الثقة والاحترام بين المنظمات وجماهيرها، </a:t>
            </a:r>
          </a:p>
          <a:p>
            <a:pPr algn="just" rtl="1">
              <a:lnSpc>
                <a:spcPct val="200000"/>
              </a:lnSpc>
            </a:pPr>
            <a:r>
              <a:rPr lang="ar" sz="1600" dirty="0">
                <a:latin typeface="Alexandria" pitchFamily="2" charset="-78"/>
                <a:cs typeface="Alexandria" pitchFamily="2" charset="-78"/>
              </a:rPr>
              <a:t>فمن خلال الالتزام بالمبادئ الأخلاقية، يمكن لممارسي العلاقات العامة تعزيز سمعة المنظمات التي يعملون بها وبناء علاقات إيجابية مع مختلف أصحاب المصلحة. </a:t>
            </a:r>
          </a:p>
          <a:p>
            <a:pPr algn="just" rtl="1">
              <a:lnSpc>
                <a:spcPct val="200000"/>
              </a:lnSpc>
            </a:pPr>
            <a:r>
              <a:rPr lang="ar" sz="1600" dirty="0">
                <a:latin typeface="Alexandria" pitchFamily="2" charset="-78"/>
                <a:cs typeface="Alexandria" pitchFamily="2" charset="-78"/>
              </a:rPr>
              <a:t>حيث لا يمكن أن تثق الجماهير في المؤسسة اذا أكتشفت أنها تنشر معلومات مضللة أو تمارس سلوكيات غير أخلاقية . </a:t>
            </a:r>
          </a:p>
          <a:p>
            <a:pPr algn="just" rtl="1">
              <a:lnSpc>
                <a:spcPct val="200000"/>
              </a:lnSpc>
            </a:pPr>
            <a:endParaRPr lang="ar"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2075543" y="2833217"/>
            <a:ext cx="7924800" cy="2319355"/>
          </a:xfrm>
        </p:spPr>
        <p:txBody>
          <a:bodyPr>
            <a:noAutofit/>
          </a:bodyPr>
          <a:lstStyle/>
          <a:p>
            <a:pPr algn="just" rtl="1">
              <a:lnSpc>
                <a:spcPct val="200000"/>
              </a:lnSpc>
            </a:pPr>
            <a:r>
              <a:rPr lang="ar-SA" sz="1600" dirty="0">
                <a:latin typeface="Alexandria" pitchFamily="2" charset="-78"/>
                <a:cs typeface="Alexandria" pitchFamily="2" charset="-78"/>
              </a:rPr>
              <a:t>وقد شغلت قضية أخلاقيات ممارسة مهنة العلاقات العامة العديد من المنظمات المعنية بممارسة العلاقات العامة ومنها جمعية العلاقات العامة الأمريكية التي تأسست سنة ١٩٤٨ ، وكان لها الريادة في محاولة إيجاد معيار واضح لتطبيق المبادئ الأخلاقية للمهنة.</a:t>
            </a:r>
          </a:p>
          <a:p>
            <a:pPr algn="just" rtl="1">
              <a:lnSpc>
                <a:spcPct val="200000"/>
              </a:lnSpc>
            </a:pPr>
            <a:r>
              <a:rPr lang="ar-SA" sz="1600" dirty="0">
                <a:latin typeface="Alexandria" pitchFamily="2" charset="-78"/>
                <a:cs typeface="Alexandria" pitchFamily="2" charset="-78"/>
              </a:rPr>
              <a:t>وقد سعت الجمعية لتطوير المواثيق الأخلاقية لكي توفر ثلاثة احتياجات: </a:t>
            </a: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790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781EA3C8-B1C3-344A-A3C1-591D5D49AE4F}"/>
              </a:ext>
            </a:extLst>
          </p:cNvPr>
          <p:cNvGraphicFramePr>
            <a:graphicFrameLocks noGrp="1"/>
          </p:cNvGraphicFramePr>
          <p:nvPr>
            <p:ph idx="1"/>
            <p:extLst>
              <p:ext uri="{D42A27DB-BD31-4B8C-83A1-F6EECF244321}">
                <p14:modId xmlns:p14="http://schemas.microsoft.com/office/powerpoint/2010/main" val="236815025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2FAE7BF6-A89A-B84D-A35F-2AD222FA0A97}"/>
              </a:ext>
            </a:extLst>
          </p:cNvPr>
          <p:cNvSpPr txBox="1"/>
          <p:nvPr/>
        </p:nvSpPr>
        <p:spPr>
          <a:xfrm>
            <a:off x="1378857" y="2627086"/>
            <a:ext cx="261610" cy="400110"/>
          </a:xfrm>
          <a:prstGeom prst="rect">
            <a:avLst/>
          </a:prstGeom>
          <a:noFill/>
        </p:spPr>
        <p:txBody>
          <a:bodyPr wrap="none" rtlCol="0">
            <a:spAutoFit/>
          </a:bodyPr>
          <a:lstStyle/>
          <a:p>
            <a:r>
              <a:rPr lang="ar-SA" sz="2000" b="1" dirty="0">
                <a:latin typeface="Alexandria" pitchFamily="2" charset="-78"/>
                <a:cs typeface="Alexandria" pitchFamily="2" charset="-78"/>
              </a:rPr>
              <a:t>١</a:t>
            </a:r>
            <a:endParaRPr lang="en-US" sz="2000" b="1"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97DC55BF-4A55-0D42-865A-4DBCDE1AD2E9}"/>
              </a:ext>
            </a:extLst>
          </p:cNvPr>
          <p:cNvSpPr txBox="1"/>
          <p:nvPr/>
        </p:nvSpPr>
        <p:spPr>
          <a:xfrm>
            <a:off x="1685351" y="3947886"/>
            <a:ext cx="314510" cy="400110"/>
          </a:xfrm>
          <a:prstGeom prst="rect">
            <a:avLst/>
          </a:prstGeom>
          <a:noFill/>
        </p:spPr>
        <p:txBody>
          <a:bodyPr wrap="none" rtlCol="0">
            <a:spAutoFit/>
          </a:bodyPr>
          <a:lstStyle/>
          <a:p>
            <a:r>
              <a:rPr lang="ar-SA" sz="2000" b="1" dirty="0">
                <a:latin typeface="Alexandria" pitchFamily="2" charset="-78"/>
                <a:cs typeface="Alexandria" pitchFamily="2" charset="-78"/>
              </a:rPr>
              <a:t>٢</a:t>
            </a:r>
            <a:endParaRPr lang="en-US" sz="20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80159B7D-5B0A-6E45-BACC-10200FA57AE9}"/>
              </a:ext>
            </a:extLst>
          </p:cNvPr>
          <p:cNvSpPr txBox="1"/>
          <p:nvPr/>
        </p:nvSpPr>
        <p:spPr>
          <a:xfrm>
            <a:off x="1378857" y="5254171"/>
            <a:ext cx="359394" cy="400110"/>
          </a:xfrm>
          <a:prstGeom prst="rect">
            <a:avLst/>
          </a:prstGeom>
          <a:noFill/>
        </p:spPr>
        <p:txBody>
          <a:bodyPr wrap="none" rtlCol="0">
            <a:spAutoFit/>
          </a:bodyPr>
          <a:lstStyle/>
          <a:p>
            <a:r>
              <a:rPr lang="ar-SA" sz="2000" b="1" dirty="0">
                <a:latin typeface="Alexandria" pitchFamily="2" charset="-78"/>
                <a:cs typeface="Alexandria" pitchFamily="2" charset="-78"/>
              </a:rPr>
              <a:t>٣</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8781374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34319" y="183673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204687" y="3016340"/>
            <a:ext cx="8781141" cy="2586175"/>
          </a:xfrm>
        </p:spPr>
        <p:txBody>
          <a:bodyPr>
            <a:normAutofit/>
          </a:bodyPr>
          <a:lstStyle/>
          <a:p>
            <a:pPr algn="just" rtl="1">
              <a:lnSpc>
                <a:spcPct val="200000"/>
              </a:lnSpc>
            </a:pPr>
            <a:r>
              <a:rPr lang="ar-SA" sz="1600" dirty="0">
                <a:latin typeface="Alexandria" pitchFamily="2" charset="-78"/>
                <a:cs typeface="Alexandria" pitchFamily="2" charset="-78"/>
              </a:rPr>
              <a:t>ثم توالت أعداد معاهد وجمعيات العلاقات العامة التي وضعت دساتير  ومواثيق أخلاقية لمهنة العلاقات العامة، لتحث أعضاءها على الالتزام بها كقواعد للسلوك، منها الاتحاد الدولي للعلاقات العامة في أثينا والذي أكد على أن انتهاك  هذا الميثاق من جانب أي من أعضائها خلال ممارسته المهنية يعد خطأ جسيما يستوجب العقاب الكامل.</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6786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960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14039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graphicFrame>
        <p:nvGraphicFramePr>
          <p:cNvPr id="7" name="Content Placeholder 6">
            <a:extLst>
              <a:ext uri="{FF2B5EF4-FFF2-40B4-BE49-F238E27FC236}">
                <a16:creationId xmlns:a16="http://schemas.microsoft.com/office/drawing/2014/main" id="{D4086A2A-8760-5648-B1C4-F7638DF8E3DD}"/>
              </a:ext>
            </a:extLst>
          </p:cNvPr>
          <p:cNvGraphicFramePr>
            <a:graphicFrameLocks noGrp="1"/>
          </p:cNvGraphicFramePr>
          <p:nvPr>
            <p:ph sz="half" idx="1"/>
            <p:extLst>
              <p:ext uri="{D42A27DB-BD31-4B8C-83A1-F6EECF244321}">
                <p14:modId xmlns:p14="http://schemas.microsoft.com/office/powerpoint/2010/main" val="1119761359"/>
              </p:ext>
            </p:extLst>
          </p:nvPr>
        </p:nvGraphicFramePr>
        <p:xfrm>
          <a:off x="1335314" y="2322354"/>
          <a:ext cx="5627916" cy="39997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Content Placeholder 8">
            <a:extLst>
              <a:ext uri="{FF2B5EF4-FFF2-40B4-BE49-F238E27FC236}">
                <a16:creationId xmlns:a16="http://schemas.microsoft.com/office/drawing/2014/main" id="{0F5629A1-D210-BC44-AE0C-4F938DB19E34}"/>
              </a:ext>
            </a:extLst>
          </p:cNvPr>
          <p:cNvSpPr>
            <a:spLocks noGrp="1"/>
          </p:cNvSpPr>
          <p:nvPr>
            <p:ph sz="half" idx="2"/>
          </p:nvPr>
        </p:nvSpPr>
        <p:spPr>
          <a:xfrm>
            <a:off x="6981370" y="3301864"/>
            <a:ext cx="3381829" cy="2024880"/>
          </a:xfrm>
        </p:spPr>
        <p:txBody>
          <a:bodyPr>
            <a:normAutofit/>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600" dirty="0">
                <a:latin typeface="Alexandria" pitchFamily="2" charset="-78"/>
                <a:cs typeface="Alexandria" pitchFamily="2" charset="-78"/>
              </a:rPr>
              <a:t>وقد صنف عدد كبير من الباحثين </a:t>
            </a:r>
            <a:r>
              <a:rPr lang="ar-SA" sz="1600" b="1" dirty="0">
                <a:latin typeface="Alexandria" pitchFamily="2" charset="-78"/>
                <a:cs typeface="Alexandria" pitchFamily="2" charset="-78"/>
              </a:rPr>
              <a:t>المعايير والقواعد </a:t>
            </a:r>
            <a:r>
              <a:rPr lang="ar-SA" sz="1600" dirty="0">
                <a:latin typeface="Alexandria" pitchFamily="2" charset="-78"/>
                <a:cs typeface="Alexandria" pitchFamily="2" charset="-78"/>
              </a:rPr>
              <a:t>التي تحكم عمل ممارسي العلاقات العامة الي ثلاثة أنماط:</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095010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SA" sz="1600" dirty="0">
                <a:latin typeface="Alexandria" pitchFamily="2" charset="-78"/>
                <a:cs typeface="Alexandria" pitchFamily="2" charset="-78"/>
              </a:rPr>
              <a:t>ونخلص مما سبق أن تعريف أخلاقيات العلاقات العامة ليس من السهل تحديده من قبل الباحثين والدارسين، ولكنه في النهاية </a:t>
            </a:r>
            <a:r>
              <a:rPr lang="ar-SA" sz="1600" b="1" dirty="0">
                <a:latin typeface="Alexandria" pitchFamily="2" charset="-78"/>
                <a:cs typeface="Alexandria" pitchFamily="2" charset="-78"/>
              </a:rPr>
              <a:t>يتعلق بقواعد:</a:t>
            </a:r>
          </a:p>
          <a:p>
            <a:pPr lvl="1" algn="just" rtl="1">
              <a:lnSpc>
                <a:spcPct val="200000"/>
              </a:lnSpc>
            </a:pPr>
            <a:r>
              <a:rPr lang="ar-SA" sz="1600" dirty="0">
                <a:latin typeface="Alexandria" pitchFamily="2" charset="-78"/>
                <a:cs typeface="Alexandria" pitchFamily="2" charset="-78"/>
              </a:rPr>
              <a:t> تحكم سلوك العاملين في مؤسساتهم وتدعم مصداقيتهم ونزاهة مهنتهم. </a:t>
            </a:r>
          </a:p>
          <a:p>
            <a:pPr lvl="1" algn="just" rtl="1">
              <a:lnSpc>
                <a:spcPct val="200000"/>
              </a:lnSpc>
            </a:pPr>
            <a:r>
              <a:rPr lang="ar" sz="1600" dirty="0">
                <a:latin typeface="Alexandria" pitchFamily="2" charset="-78"/>
                <a:cs typeface="Alexandria" pitchFamily="2" charset="-78"/>
              </a:rPr>
              <a:t>تُساعد ممارسي العلاقات العامة على اتخاذ قرارات أفضل وأكثر مسؤولية.</a:t>
            </a:r>
          </a:p>
          <a:p>
            <a:pPr lvl="1" algn="just" rtl="1">
              <a:lnSpc>
                <a:spcPct val="200000"/>
              </a:lnSpc>
            </a:pPr>
            <a:r>
              <a:rPr lang="ar" sz="1600" dirty="0">
                <a:latin typeface="Alexandria" pitchFamily="2" charset="-78"/>
                <a:cs typeface="Alexandria" pitchFamily="2" charset="-78"/>
              </a:rPr>
              <a:t>ايمان  وقناعة الممارس بأهمية الأخلاقيات المهنية وانسجام مبادئه معها.</a:t>
            </a:r>
            <a:endParaRPr lang="en-US" sz="1600" dirty="0">
              <a:latin typeface="Alexandria" pitchFamily="2" charset="-78"/>
              <a:cs typeface="Alexandria" pitchFamily="2" charset="-78"/>
            </a:endParaRP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35350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75657" y="2068962"/>
            <a:ext cx="93511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984612"/>
            <a:ext cx="8694057" cy="3015314"/>
          </a:xfrm>
        </p:spPr>
        <p:txBody>
          <a:bodyPr>
            <a:normAutofit/>
          </a:bodyPr>
          <a:lstStyle/>
          <a:p>
            <a:pPr algn="just" rtl="1">
              <a:lnSpc>
                <a:spcPct val="200000"/>
              </a:lnSpc>
            </a:pPr>
            <a:r>
              <a:rPr lang="ar-SA" sz="1600" dirty="0">
                <a:latin typeface="Alexandria" pitchFamily="2" charset="-78"/>
                <a:cs typeface="Alexandria" pitchFamily="2" charset="-78"/>
              </a:rPr>
              <a:t>الا أن </a:t>
            </a:r>
            <a:r>
              <a:rPr lang="ar-SA" sz="1600" b="1" dirty="0">
                <a:latin typeface="Alexandria" pitchFamily="2" charset="-78"/>
                <a:cs typeface="Alexandria" pitchFamily="2" charset="-78"/>
              </a:rPr>
              <a:t>الجدل مازال مستمرا </a:t>
            </a:r>
            <a:r>
              <a:rPr lang="ar-SA" sz="1600" dirty="0">
                <a:latin typeface="Alexandria" pitchFamily="2" charset="-78"/>
                <a:cs typeface="Alexandria" pitchFamily="2" charset="-78"/>
              </a:rPr>
              <a:t>بين الأكاديميين حول فعالية مواثيق الأخلاقيات. حيث أنه رغم أهميتها للمؤسسة في توضيح معايير السلوكيات الأخلاقية للممارسين ، الا أن البعض يرى أنها غير كافية لتحث السلوك الأخلاقي الإيجابي المنظم لعمل العلاقات العامة.   </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20916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998316" y="902477"/>
            <a:ext cx="4097949"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charset="0"/>
                <a:cs typeface="Alexandria" charset="0"/>
              </a:rPr>
              <a:t>مصادر أخلاقيات العلاقات</a:t>
            </a:r>
            <a:endParaRPr lang="en-US" sz="2000" b="1" dirty="0">
              <a:solidFill>
                <a:schemeClr val="bg1"/>
              </a:solidFill>
              <a:latin typeface="Alexandria" charset="0"/>
              <a:cs typeface="Alexandria" charset="0"/>
            </a:endParaRPr>
          </a:p>
          <a:p>
            <a:pPr algn="r" rtl="1">
              <a:lnSpc>
                <a:spcPct val="200000"/>
              </a:lnSpc>
            </a:pPr>
            <a:r>
              <a:rPr lang="ar-SA" sz="2000" b="1" dirty="0">
                <a:solidFill>
                  <a:schemeClr val="bg1"/>
                </a:solidFill>
                <a:latin typeface="Alexandria" charset="0"/>
                <a:cs typeface="Alexandria" charset="0"/>
              </a:rPr>
              <a:t> العامة :</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graphicFrame>
        <p:nvGraphicFramePr>
          <p:cNvPr id="8" name="Content Placeholder 7">
            <a:extLst>
              <a:ext uri="{FF2B5EF4-FFF2-40B4-BE49-F238E27FC236}">
                <a16:creationId xmlns:a16="http://schemas.microsoft.com/office/drawing/2014/main" id="{3C2C196F-8067-BA49-944C-F6900B246C58}"/>
              </a:ext>
            </a:extLst>
          </p:cNvPr>
          <p:cNvGraphicFramePr>
            <a:graphicFrameLocks noGrp="1"/>
          </p:cNvGraphicFramePr>
          <p:nvPr>
            <p:ph idx="1"/>
            <p:extLst>
              <p:ext uri="{D42A27DB-BD31-4B8C-83A1-F6EECF244321}">
                <p14:modId xmlns:p14="http://schemas.microsoft.com/office/powerpoint/2010/main" val="1164224824"/>
              </p:ext>
            </p:extLst>
          </p:nvPr>
        </p:nvGraphicFramePr>
        <p:xfrm>
          <a:off x="2636770" y="2625711"/>
          <a:ext cx="7102315" cy="35512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369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46797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62569" y="2043889"/>
            <a:ext cx="9345750" cy="42487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670544" y="2984612"/>
            <a:ext cx="8329800" cy="3015313"/>
          </a:xfrm>
        </p:spPr>
        <p:txBody>
          <a:bodyPr>
            <a:normAutofit/>
          </a:bodyPr>
          <a:lstStyle/>
          <a:p>
            <a:pPr algn="just" rtl="1">
              <a:lnSpc>
                <a:spcPct val="200000"/>
              </a:lnSpc>
            </a:pPr>
            <a:endParaRPr lang="ar" sz="1600" b="1"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تعريف أخلاقيات العلاقات العامة </a:t>
            </a:r>
            <a:r>
              <a:rPr lang="ar" sz="1600" dirty="0">
                <a:latin typeface="Alexandria" pitchFamily="2" charset="-78"/>
                <a:cs typeface="Alexandria" pitchFamily="2" charset="-78"/>
              </a:rPr>
              <a:t> مجموعة من المبادئ التي توجه سلوكيات ممارسي العلاقات العامة وتضمن ممارساتهم بنزاهة وشفافية ومسؤولية. </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369E49DC-AAF5-6945-893E-0BFCB26F975C}"/>
              </a:ext>
            </a:extLst>
          </p:cNvPr>
          <p:cNvSpPr txBox="1"/>
          <p:nvPr/>
        </p:nvSpPr>
        <p:spPr>
          <a:xfrm>
            <a:off x="8375684" y="1149215"/>
            <a:ext cx="3505141"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تعريف أخلاقيات العلاقات </a:t>
            </a:r>
          </a:p>
          <a:p>
            <a:pPr algn="r" rtl="1">
              <a:lnSpc>
                <a:spcPct val="200000"/>
              </a:lnSpc>
            </a:pPr>
            <a:r>
              <a:rPr lang="ar-SA" sz="2000" b="1" dirty="0">
                <a:solidFill>
                  <a:schemeClr val="bg1"/>
                </a:solidFill>
                <a:latin typeface="Alexandria" pitchFamily="2" charset="-78"/>
                <a:cs typeface="Alexandria" pitchFamily="2" charset="-78"/>
              </a:rPr>
              <a:t>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9726984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247748" y="2228063"/>
            <a:ext cx="9148852" cy="4064568"/>
          </a:xfrm>
        </p:spPr>
        <p:txBody>
          <a:bodyPr>
            <a:noAutofit/>
          </a:bodyPr>
          <a:lstStyle/>
          <a:p>
            <a:pPr marL="0" indent="0" algn="just" rtl="1">
              <a:lnSpc>
                <a:spcPct val="200000"/>
              </a:lnSpc>
              <a:buNone/>
            </a:pPr>
            <a:r>
              <a:rPr lang="ar" sz="1600" dirty="0">
                <a:latin typeface="Alexandria" pitchFamily="2" charset="-78"/>
                <a:cs typeface="Alexandria" pitchFamily="2" charset="-78"/>
              </a:rPr>
              <a:t>تُعدّ أخلاقيات العلاقات العامة </a:t>
            </a:r>
            <a:r>
              <a:rPr lang="ar" sz="1600" b="1" dirty="0">
                <a:latin typeface="Alexandria" pitchFamily="2" charset="-78"/>
                <a:cs typeface="Alexandria" pitchFamily="2" charset="-78"/>
              </a:rPr>
              <a:t>ضرورية لعدة أسباب</a:t>
            </a:r>
            <a:r>
              <a:rPr lang="ar" sz="1600" dirty="0">
                <a:latin typeface="Alexandria" pitchFamily="2" charset="-78"/>
                <a:cs typeface="Alexandria" pitchFamily="2" charset="-78"/>
              </a:rPr>
              <a:t>، منها:</a:t>
            </a:r>
          </a:p>
          <a:p>
            <a:pPr algn="just" rtl="1">
              <a:lnSpc>
                <a:spcPct val="200000"/>
              </a:lnSpc>
            </a:pPr>
            <a:r>
              <a:rPr lang="ar" sz="1600" b="1" dirty="0">
                <a:latin typeface="Alexandria" pitchFamily="2" charset="-78"/>
                <a:cs typeface="Alexandria" pitchFamily="2" charset="-78"/>
              </a:rPr>
              <a:t>بناء الثقة</a:t>
            </a:r>
            <a:r>
              <a:rPr lang="ar" sz="1600" dirty="0">
                <a:latin typeface="Alexandria" pitchFamily="2" charset="-78"/>
                <a:cs typeface="Alexandria" pitchFamily="2" charset="-78"/>
              </a:rPr>
              <a:t>: تُساهم الممارسات الأخلاقية في بناء الثقة بين المنظمات وجمهورها، ممّا يُعزّز من سمعة المنظمة ويُحسّن من علاقاتها مع مختلف أصحاب المصلحة. </a:t>
            </a:r>
          </a:p>
          <a:p>
            <a:pPr algn="just" rtl="1">
              <a:lnSpc>
                <a:spcPct val="200000"/>
              </a:lnSpc>
            </a:pPr>
            <a:r>
              <a:rPr lang="ar" sz="1600" dirty="0">
                <a:latin typeface="Alexandria" pitchFamily="2" charset="-78"/>
                <a:cs typeface="Alexandria" pitchFamily="2" charset="-78"/>
              </a:rPr>
              <a:t>فالاعتماد على الشفافية في تواصل المؤسسة مع جماهيرها</a:t>
            </a:r>
          </a:p>
          <a:p>
            <a:pPr marL="0" indent="0" algn="just" rtl="1">
              <a:lnSpc>
                <a:spcPct val="200000"/>
              </a:lnSpc>
              <a:buNone/>
            </a:pPr>
            <a:r>
              <a:rPr lang="ar" sz="1600" dirty="0">
                <a:latin typeface="Alexandria" pitchFamily="2" charset="-78"/>
                <a:cs typeface="Alexandria" pitchFamily="2" charset="-78"/>
              </a:rPr>
              <a:t> بلإضافة الى تبنيها لبرامج المسئولية الاجتماعية، وتنظيم </a:t>
            </a:r>
          </a:p>
          <a:p>
            <a:pPr marL="0" indent="0" algn="just" rtl="1">
              <a:lnSpc>
                <a:spcPct val="200000"/>
              </a:lnSpc>
              <a:buNone/>
            </a:pPr>
            <a:r>
              <a:rPr lang="ar" sz="1600" dirty="0">
                <a:latin typeface="Alexandria" pitchFamily="2" charset="-78"/>
                <a:cs typeface="Alexandria" pitchFamily="2" charset="-78"/>
              </a:rPr>
              <a:t>الممارسات المهنية لتعزز القيم الإيجابية  يسهم في بناء الثقة </a:t>
            </a:r>
          </a:p>
          <a:p>
            <a:pPr marL="0" indent="0" algn="just" rtl="1">
              <a:lnSpc>
                <a:spcPct val="200000"/>
              </a:lnSpc>
              <a:buNone/>
            </a:pPr>
            <a:r>
              <a:rPr lang="ar" sz="1600" dirty="0">
                <a:latin typeface="Alexandria" pitchFamily="2" charset="-78"/>
                <a:cs typeface="Alexandria" pitchFamily="2" charset="-78"/>
              </a:rPr>
              <a:t>في المؤسسة.</a:t>
            </a: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A430F8F1-2551-2149-A979-814D6EC9296A}"/>
              </a:ext>
            </a:extLst>
          </p:cNvPr>
          <p:cNvSpPr txBox="1"/>
          <p:nvPr/>
        </p:nvSpPr>
        <p:spPr>
          <a:xfrm>
            <a:off x="8491803" y="902477"/>
            <a:ext cx="3584086"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أهمية الممارسة الأخلاقية 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6" name="Picture 5">
            <a:extLst>
              <a:ext uri="{FF2B5EF4-FFF2-40B4-BE49-F238E27FC236}">
                <a16:creationId xmlns:a16="http://schemas.microsoft.com/office/drawing/2014/main" id="{7A56B041-147B-B94F-A653-3B5A1B4222F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47747" y="4133631"/>
            <a:ext cx="3367796" cy="2159000"/>
          </a:xfrm>
          <a:prstGeom prst="rect">
            <a:avLst/>
          </a:prstGeom>
        </p:spPr>
      </p:pic>
    </p:spTree>
    <p:extLst>
      <p:ext uri="{BB962C8B-B14F-4D97-AF65-F5344CB8AC3E}">
        <p14:creationId xmlns:p14="http://schemas.microsoft.com/office/powerpoint/2010/main" val="30870452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683658" y="2280519"/>
            <a:ext cx="8577943" cy="3719407"/>
          </a:xfrm>
        </p:spPr>
        <p:txBody>
          <a:bodyPr>
            <a:normAutofit/>
          </a:bodyPr>
          <a:lstStyle/>
          <a:p>
            <a:pPr algn="just" rtl="1">
              <a:lnSpc>
                <a:spcPct val="200000"/>
              </a:lnSpc>
            </a:pPr>
            <a:endParaRPr lang="ar" sz="1600"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تجنب المخاطر</a:t>
            </a:r>
            <a:r>
              <a:rPr lang="ar" sz="1600" dirty="0">
                <a:latin typeface="Alexandria" pitchFamily="2" charset="-78"/>
                <a:cs typeface="Alexandria" pitchFamily="2" charset="-78"/>
              </a:rPr>
              <a:t>: تُقلّل الممارسات الأخلاقية من مخاطر حدوث مشكلات أخلاقية وقانونية، حيث يكون لدى الممارسين فهم كامل للممارسات الإيجابية ، واطاراً واضحاً للسلوكيات الآخلاقية التي تحد أو تمنع المخاطر الناتجة من الممارسات </a:t>
            </a:r>
          </a:p>
          <a:p>
            <a:pPr marL="0" indent="0" algn="just" rtl="1">
              <a:lnSpc>
                <a:spcPct val="200000"/>
              </a:lnSpc>
              <a:buNone/>
            </a:pPr>
            <a:r>
              <a:rPr lang="ar" sz="1600" dirty="0">
                <a:latin typeface="Alexandria" pitchFamily="2" charset="-78"/>
                <a:cs typeface="Alexandria" pitchFamily="2" charset="-78"/>
              </a:rPr>
              <a:t>غير الأخلاقية.</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6" name="Picture 5">
            <a:extLst>
              <a:ext uri="{FF2B5EF4-FFF2-40B4-BE49-F238E27FC236}">
                <a16:creationId xmlns:a16="http://schemas.microsoft.com/office/drawing/2014/main" id="{8BCBE142-A089-5548-8E36-61B5F0ADB05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02375" y="4263304"/>
            <a:ext cx="3937000" cy="2070100"/>
          </a:xfrm>
          <a:prstGeom prst="rect">
            <a:avLst/>
          </a:prstGeom>
        </p:spPr>
      </p:pic>
    </p:spTree>
    <p:extLst>
      <p:ext uri="{BB962C8B-B14F-4D97-AF65-F5344CB8AC3E}">
        <p14:creationId xmlns:p14="http://schemas.microsoft.com/office/powerpoint/2010/main" val="3719793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تعزيز المهنية</a:t>
            </a:r>
            <a:r>
              <a:rPr lang="ar" sz="1600" dirty="0">
                <a:latin typeface="Alexandria" pitchFamily="2" charset="-78"/>
                <a:cs typeface="Alexandria" pitchFamily="2" charset="-78"/>
              </a:rPr>
              <a:t>: تُساهم أخلاقيات العلاقات العامة في تعزيز المهنية وتطوير مجال العلاقات العامة ككل ، حيث تشمل هذه الأخلاقيات قيما ومبادئ توجه سلوك الممارسين المحترفين وتعزز مستوى المهنية لديهم في التفاعل مع الجمهور والعملاء.</a:t>
            </a:r>
          </a:p>
          <a:p>
            <a:pPr marL="228600" indent="-228600" algn="just" defTabSz="914400" rtl="0"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pic>
        <p:nvPicPr>
          <p:cNvPr id="7" name="Picture 6">
            <a:extLst>
              <a:ext uri="{FF2B5EF4-FFF2-40B4-BE49-F238E27FC236}">
                <a16:creationId xmlns:a16="http://schemas.microsoft.com/office/drawing/2014/main" id="{A64CDC84-C343-EA4A-AC0A-F72BFC977D8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16889" y="4030193"/>
            <a:ext cx="3556000" cy="2286000"/>
          </a:xfrm>
          <a:prstGeom prst="rect">
            <a:avLst/>
          </a:prstGeom>
        </p:spPr>
      </p:pic>
    </p:spTree>
    <p:extLst>
      <p:ext uri="{BB962C8B-B14F-4D97-AF65-F5344CB8AC3E}">
        <p14:creationId xmlns:p14="http://schemas.microsoft.com/office/powerpoint/2010/main" val="16900914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5549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 sz="1600" dirty="0">
              <a:solidFill>
                <a:schemeClr val="tx1"/>
              </a:solidFill>
              <a:latin typeface="Alexandria" pitchFamily="2" charset="-78"/>
              <a:cs typeface="Alexandria" pitchFamily="2" charset="-78"/>
            </a:endParaRPr>
          </a:p>
          <a:p>
            <a:pPr algn="just" rtl="1">
              <a:lnSpc>
                <a:spcPct val="200000"/>
              </a:lnSpc>
            </a:pPr>
            <a:r>
              <a:rPr lang="ar" sz="1600" dirty="0">
                <a:solidFill>
                  <a:schemeClr val="tx1"/>
                </a:solidFill>
                <a:latin typeface="Alexandria" pitchFamily="2" charset="-78"/>
                <a:cs typeface="Alexandria" pitchFamily="2" charset="-78"/>
              </a:rPr>
              <a:t>تستند أخلاقيات العلاقات العامة إلى مجموعة من </a:t>
            </a:r>
            <a:r>
              <a:rPr lang="ar" sz="1600" b="1" dirty="0">
                <a:solidFill>
                  <a:schemeClr val="tx1"/>
                </a:solidFill>
                <a:latin typeface="Alexandria" pitchFamily="2" charset="-78"/>
                <a:cs typeface="Alexandria" pitchFamily="2" charset="-78"/>
              </a:rPr>
              <a:t>المبادئ الأساسية</a:t>
            </a:r>
            <a:r>
              <a:rPr lang="ar" sz="1600" dirty="0">
                <a:solidFill>
                  <a:schemeClr val="tx1"/>
                </a:solidFill>
                <a:latin typeface="Alexandria" pitchFamily="2" charset="-78"/>
                <a:cs typeface="Alexandria" pitchFamily="2" charset="-78"/>
              </a:rPr>
              <a:t>، تشمل:</a:t>
            </a:r>
          </a:p>
          <a:p>
            <a:pPr algn="just" rtl="1">
              <a:lnSpc>
                <a:spcPct val="200000"/>
              </a:lnSpc>
            </a:pPr>
            <a:r>
              <a:rPr lang="ar" sz="1600" b="1" dirty="0">
                <a:solidFill>
                  <a:schemeClr val="tx1"/>
                </a:solidFill>
                <a:latin typeface="Alexandria" pitchFamily="2" charset="-78"/>
                <a:cs typeface="Alexandria" pitchFamily="2" charset="-78"/>
              </a:rPr>
              <a:t>الصدق</a:t>
            </a:r>
            <a:r>
              <a:rPr lang="ar" sz="1600" dirty="0">
                <a:solidFill>
                  <a:schemeClr val="tx1"/>
                </a:solidFill>
                <a:latin typeface="Alexandria" pitchFamily="2" charset="-78"/>
                <a:cs typeface="Alexandria" pitchFamily="2" charset="-78"/>
              </a:rPr>
              <a:t>: يجب أن يكون ممارسو العلاقات العامة صادقون في جميع اتصالاتهم مع الجمهور.</a:t>
            </a:r>
          </a:p>
          <a:p>
            <a:pPr algn="just" rtl="1">
              <a:lnSpc>
                <a:spcPct val="200000"/>
              </a:lnSpc>
            </a:pPr>
            <a:r>
              <a:rPr lang="ar" sz="1600" b="1" dirty="0">
                <a:solidFill>
                  <a:schemeClr val="tx1"/>
                </a:solidFill>
                <a:latin typeface="Alexandria" pitchFamily="2" charset="-78"/>
                <a:cs typeface="Alexandria" pitchFamily="2" charset="-78"/>
              </a:rPr>
              <a:t>الدقة</a:t>
            </a:r>
            <a:r>
              <a:rPr lang="ar" sz="1600" dirty="0">
                <a:solidFill>
                  <a:schemeClr val="tx1"/>
                </a:solidFill>
                <a:latin typeface="Alexandria" pitchFamily="2" charset="-78"/>
                <a:cs typeface="Alexandria" pitchFamily="2" charset="-78"/>
              </a:rPr>
              <a:t>: يجب أن تكون المعلومات التي يتم نشرها دقيقة وموثوقة.</a:t>
            </a:r>
          </a:p>
          <a:p>
            <a:pPr algn="just" rtl="1">
              <a:lnSpc>
                <a:spcPct val="200000"/>
              </a:lnSpc>
            </a:pPr>
            <a:r>
              <a:rPr lang="ar" sz="1600" b="1" dirty="0">
                <a:solidFill>
                  <a:schemeClr val="tx1"/>
                </a:solidFill>
                <a:latin typeface="Alexandria" pitchFamily="2" charset="-78"/>
                <a:cs typeface="Alexandria" pitchFamily="2" charset="-78"/>
              </a:rPr>
              <a:t>الأمانة</a:t>
            </a:r>
            <a:r>
              <a:rPr lang="ar" sz="1600" dirty="0">
                <a:solidFill>
                  <a:schemeClr val="tx1"/>
                </a:solidFill>
                <a:latin typeface="Alexandria" pitchFamily="2" charset="-78"/>
                <a:cs typeface="Alexandria" pitchFamily="2" charset="-78"/>
              </a:rPr>
              <a:t>: يجب أن يكون ممارسو العلاقات العامة أمناء في التعامل مع جميع أصحاب المصلحة.</a:t>
            </a:r>
          </a:p>
          <a:p>
            <a:pPr algn="just" rtl="1">
              <a:lnSpc>
                <a:spcPct val="200000"/>
              </a:lnSpc>
            </a:pPr>
            <a:endParaRPr lang="ar" sz="1600" dirty="0">
              <a:solidFill>
                <a:schemeClr val="tx1"/>
              </a:solidFill>
              <a:latin typeface="Alexandria" pitchFamily="2" charset="-78"/>
              <a:cs typeface="Alexandria" pitchFamily="2" charset="-78"/>
            </a:endParaRPr>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Picture Placeholder 2">
            <a:extLst>
              <a:ext uri="{FF2B5EF4-FFF2-40B4-BE49-F238E27FC236}">
                <a16:creationId xmlns:a16="http://schemas.microsoft.com/office/drawing/2014/main" id="{21EDCA21-C731-F749-A13C-C1286E703AF0}"/>
              </a:ext>
            </a:extLst>
          </p:cNvPr>
          <p:cNvSpPr>
            <a:spLocks noGrp="1"/>
          </p:cNvSpPr>
          <p:nvPr>
            <p:ph type="pic" sz="quarter" idx="10"/>
          </p:nvPr>
        </p:nvSpPr>
        <p:spPr/>
        <p:txBody>
          <a:bodyPr/>
          <a:lstStyle/>
          <a:p>
            <a:endParaRPr lang="en-US"/>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86C6CA43-A6E2-2944-8E54-F23B5FDF1037}"/>
              </a:ext>
            </a:extLst>
          </p:cNvPr>
          <p:cNvSpPr txBox="1"/>
          <p:nvPr/>
        </p:nvSpPr>
        <p:spPr>
          <a:xfrm>
            <a:off x="7940259" y="887962"/>
            <a:ext cx="4097949"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مبادئ الممارسة الأخلاقية 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3928775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823354"/>
            <a:ext cx="8781141" cy="3226942"/>
          </a:xfrm>
        </p:spPr>
        <p:txBody>
          <a:bodyPr>
            <a:normAutofit/>
          </a:bodyPr>
          <a:lstStyle/>
          <a:p>
            <a:pPr algn="just" rtl="1">
              <a:lnSpc>
                <a:spcPct val="200000"/>
              </a:lnSpc>
            </a:pPr>
            <a:r>
              <a:rPr lang="ar" sz="1600" b="1" dirty="0">
                <a:latin typeface="Alexandria" pitchFamily="2" charset="-78"/>
                <a:cs typeface="Alexandria" pitchFamily="2" charset="-78"/>
              </a:rPr>
              <a:t>العدالة</a:t>
            </a:r>
            <a:r>
              <a:rPr lang="ar" sz="1600" dirty="0">
                <a:latin typeface="Alexandria" pitchFamily="2" charset="-78"/>
                <a:cs typeface="Alexandria" pitchFamily="2" charset="-78"/>
              </a:rPr>
              <a:t>: يجب أن يعامل ممارسو العلاقات العامة جميع أصحاب المصلحة باحترام وإنصاف.</a:t>
            </a:r>
          </a:p>
          <a:p>
            <a:pPr algn="just" rtl="1">
              <a:lnSpc>
                <a:spcPct val="200000"/>
              </a:lnSpc>
            </a:pPr>
            <a:r>
              <a:rPr lang="ar" sz="1600" b="1" dirty="0">
                <a:latin typeface="Alexandria" pitchFamily="2" charset="-78"/>
                <a:cs typeface="Alexandria" pitchFamily="2" charset="-78"/>
              </a:rPr>
              <a:t>السرية</a:t>
            </a:r>
            <a:r>
              <a:rPr lang="ar" sz="1600" dirty="0">
                <a:latin typeface="Alexandria" pitchFamily="2" charset="-78"/>
                <a:cs typeface="Alexandria" pitchFamily="2" charset="-78"/>
              </a:rPr>
              <a:t>: يجب أن يحترم ممارسو العلاقات العامة خصوصية وسرية المعلومات.</a:t>
            </a:r>
          </a:p>
          <a:p>
            <a:pPr algn="just" rtl="1">
              <a:lnSpc>
                <a:spcPct val="200000"/>
              </a:lnSpc>
            </a:pPr>
            <a:r>
              <a:rPr lang="ar" sz="1600" b="1" dirty="0">
                <a:latin typeface="Alexandria" pitchFamily="2" charset="-78"/>
                <a:cs typeface="Alexandria" pitchFamily="2" charset="-78"/>
              </a:rPr>
              <a:t>المسؤولية</a:t>
            </a:r>
            <a:r>
              <a:rPr lang="ar" sz="1600" dirty="0">
                <a:latin typeface="Alexandria" pitchFamily="2" charset="-78"/>
                <a:cs typeface="Alexandria" pitchFamily="2" charset="-78"/>
              </a:rPr>
              <a:t>: يجب أن يتحمل ممارسو العلاقات العامة مسؤولية أفعالهم وتأثير ممارساتهم على المجتمع.</a:t>
            </a:r>
          </a:p>
          <a:p>
            <a:pPr marL="0" indent="0" algn="just" rtl="1">
              <a:lnSpc>
                <a:spcPct val="200000"/>
              </a:lnSpc>
              <a:buNone/>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057480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17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7925743" y="844420"/>
            <a:ext cx="4097949" cy="1848455"/>
          </a:xfrm>
          <a:prstGeom prst="rect">
            <a:avLst/>
          </a:prstGeom>
          <a:noFill/>
        </p:spPr>
        <p:txBody>
          <a:bodyPr wrap="square" rtlCol="0">
            <a:spAutoFit/>
          </a:bodyPr>
          <a:lstStyle/>
          <a:p>
            <a:pPr algn="r" rtl="1">
              <a:lnSpc>
                <a:spcPct val="200000"/>
              </a:lnSpc>
            </a:pPr>
            <a:r>
              <a:rPr lang="ar-SA" sz="2000" b="1" dirty="0">
                <a:solidFill>
                  <a:schemeClr val="bg1"/>
                </a:solidFill>
                <a:latin typeface="Alexandria" charset="0"/>
                <a:cs typeface="Alexandria" charset="0"/>
              </a:rPr>
              <a:t>كيف نضمن تطبيق أخلاقيات العلاقات العامة؟</a:t>
            </a: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228062"/>
            <a:ext cx="8781141" cy="3771864"/>
          </a:xfrm>
        </p:spPr>
        <p:txBody>
          <a:bodyPr>
            <a:noAutofit/>
          </a:bodyPr>
          <a:lstStyle/>
          <a:p>
            <a:pPr algn="r" rtl="1">
              <a:lnSpc>
                <a:spcPct val="200000"/>
              </a:lnSpc>
            </a:pPr>
            <a:r>
              <a:rPr lang="ar" sz="1600" b="1" dirty="0">
                <a:latin typeface="Alexandria" pitchFamily="2" charset="-78"/>
                <a:cs typeface="Alexandria" pitchFamily="2" charset="-78"/>
              </a:rPr>
              <a:t>ولكن كيف نضمن تطبيق أخلاقيات العلاقات العامة:</a:t>
            </a: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وضع مدونة سلوك</a:t>
            </a:r>
            <a:r>
              <a:rPr lang="ar" sz="1600" dirty="0">
                <a:latin typeface="Alexandria" pitchFamily="2" charset="-78"/>
                <a:cs typeface="Alexandria" pitchFamily="2" charset="-78"/>
              </a:rPr>
              <a:t>: يجب على المنظمات وضع مدونة سلوك تحدد المبادئ الأخلاقية التي يتوقع من موظفي العلاقات العامة الالتزام بها.</a:t>
            </a:r>
          </a:p>
          <a:p>
            <a:pPr marL="0" indent="0" algn="r" rtl="1">
              <a:lnSpc>
                <a:spcPct val="200000"/>
              </a:lnSpc>
              <a:buNone/>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التدريب والتطوير</a:t>
            </a:r>
            <a:r>
              <a:rPr lang="ar" sz="1600" dirty="0">
                <a:latin typeface="Alexandria" pitchFamily="2" charset="-78"/>
                <a:cs typeface="Alexandria" pitchFamily="2" charset="-78"/>
              </a:rPr>
              <a:t>: يجب على المنظمات توفير برامج تدريب وتطوير لموظفي العلاقات العامة لتعريفهم بأخلاقيات المهنة وكيفية تطبيقها في الممارسة العملية.</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388231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الإشراف</a:t>
            </a:r>
            <a:r>
              <a:rPr lang="ar" sz="1600" dirty="0">
                <a:latin typeface="Alexandria" pitchFamily="2" charset="-78"/>
                <a:cs typeface="Alexandria" pitchFamily="2" charset="-78"/>
              </a:rPr>
              <a:t>: يجب على المنظمات وضع أنظمة للإشراف على ممارسات العلاقات العامة لضمان الالتزام بالمبادئ الأخلاقية.</a:t>
            </a:r>
          </a:p>
          <a:p>
            <a:pPr marL="0" indent="0" algn="r" rtl="1">
              <a:lnSpc>
                <a:spcPct val="200000"/>
              </a:lnSpc>
              <a:buNone/>
            </a:pPr>
            <a:endParaRPr lang="ar" sz="1600" dirty="0">
              <a:latin typeface="Alexandria" pitchFamily="2" charset="-78"/>
              <a:cs typeface="Alexandria" pitchFamily="2" charset="-78"/>
            </a:endParaRPr>
          </a:p>
          <a:p>
            <a:pPr algn="r" rtl="1">
              <a:lnSpc>
                <a:spcPct val="200000"/>
              </a:lnSpc>
            </a:pPr>
            <a:r>
              <a:rPr lang="ar" sz="1600" b="1" dirty="0">
                <a:latin typeface="Alexandria" pitchFamily="2" charset="-78"/>
                <a:cs typeface="Alexandria" pitchFamily="2" charset="-78"/>
              </a:rPr>
              <a:t>المساءلة</a:t>
            </a:r>
            <a:r>
              <a:rPr lang="ar" sz="1600" dirty="0">
                <a:latin typeface="Alexandria" pitchFamily="2" charset="-78"/>
                <a:cs typeface="Alexandria" pitchFamily="2" charset="-78"/>
              </a:rPr>
              <a:t>: يجب على المنظمات وضع آليات للمساءلة لضمان محاسبة ممارسي العلاقات العامة على أي سلوكيات غير أخلاقية.</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14158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fontScale="92500" lnSpcReduction="10000"/>
          </a:bodyPr>
          <a:lstStyle/>
          <a:p>
            <a:pPr marL="0" indent="0" algn="just" rtl="1">
              <a:lnSpc>
                <a:spcPct val="200000"/>
              </a:lnSpc>
              <a:buNone/>
            </a:pPr>
            <a:r>
              <a:rPr lang="ar" sz="1800" dirty="0">
                <a:latin typeface="Alexandria" pitchFamily="2" charset="-78"/>
                <a:cs typeface="Alexandria" pitchFamily="2" charset="-78"/>
              </a:rPr>
              <a:t>أولا يواجه ممارسو العلاقات العامة العديد من التحديات </a:t>
            </a:r>
            <a:r>
              <a:rPr lang="ar" sz="1800" b="1" dirty="0">
                <a:latin typeface="Alexandria" pitchFamily="2" charset="-78"/>
                <a:cs typeface="Alexandria" pitchFamily="2" charset="-78"/>
              </a:rPr>
              <a:t>في تطبيق أخلاقيات المهنة</a:t>
            </a:r>
            <a:r>
              <a:rPr lang="ar" sz="1800" dirty="0">
                <a:latin typeface="Alexandria" pitchFamily="2" charset="-78"/>
                <a:cs typeface="Alexandria" pitchFamily="2" charset="-78"/>
              </a:rPr>
              <a:t>، تشمل:</a:t>
            </a:r>
          </a:p>
          <a:p>
            <a:pPr marL="0" indent="0" algn="just" rtl="1">
              <a:lnSpc>
                <a:spcPct val="200000"/>
              </a:lnSpc>
              <a:buNone/>
            </a:pPr>
            <a:endParaRPr lang="ar" sz="1600" dirty="0">
              <a:latin typeface="Alexandria" pitchFamily="2" charset="-78"/>
              <a:cs typeface="Alexandria" pitchFamily="2" charset="-78"/>
            </a:endParaRPr>
          </a:p>
          <a:p>
            <a:pPr algn="just" rtl="1">
              <a:lnSpc>
                <a:spcPct val="210000"/>
              </a:lnSpc>
            </a:pPr>
            <a:r>
              <a:rPr lang="ar" sz="1600" b="1" dirty="0">
                <a:latin typeface="Alexandria" pitchFamily="2" charset="-78"/>
                <a:cs typeface="Alexandria" pitchFamily="2" charset="-78"/>
              </a:rPr>
              <a:t>التأثيرات الخارجية</a:t>
            </a:r>
            <a:r>
              <a:rPr lang="ar" sz="1600" dirty="0">
                <a:latin typeface="Alexandria" pitchFamily="2" charset="-78"/>
                <a:cs typeface="Alexandria" pitchFamily="2" charset="-78"/>
              </a:rPr>
              <a:t>: قد تُمارس بعض الجهات ضغوطًا على ممارسي العلاقات العامة للترويج لمعلومات مضللة أو غير أخلاقية ، هذا بالإضافة الى وجود المؤسسة التي يعملون لصالحها في بيئة تنافسية متغيرة. فضلا عن احتمالية وجود ممارسي علاقات عامة في المؤسسات المنافسة لا يتبعون الممارسات الأخلاقية لمهنة العلاقات العلاقات العامة.</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FF3EED3C-78B5-244E-AAB4-254737A8B9B7}"/>
              </a:ext>
            </a:extLst>
          </p:cNvPr>
          <p:cNvSpPr txBox="1"/>
          <p:nvPr/>
        </p:nvSpPr>
        <p:spPr>
          <a:xfrm>
            <a:off x="8477287" y="873448"/>
            <a:ext cx="3714714" cy="2464008"/>
          </a:xfrm>
          <a:prstGeom prst="rect">
            <a:avLst/>
          </a:prstGeom>
          <a:noFill/>
        </p:spPr>
        <p:txBody>
          <a:bodyPr wrap="square" rtlCol="0">
            <a:spAutoFit/>
          </a:bodyPr>
          <a:lstStyle/>
          <a:p>
            <a:pPr algn="r" rtl="1">
              <a:lnSpc>
                <a:spcPct val="200000"/>
              </a:lnSpc>
            </a:pPr>
            <a:r>
              <a:rPr lang="ar-SA" sz="2000" b="1" dirty="0">
                <a:solidFill>
                  <a:schemeClr val="bg1"/>
                </a:solidFill>
                <a:latin typeface="Alexandria" pitchFamily="2" charset="-78"/>
                <a:cs typeface="Alexandria" pitchFamily="2" charset="-78"/>
              </a:rPr>
              <a:t>التحديات التي تواجه الممارسات الأخلاقية</a:t>
            </a:r>
            <a:r>
              <a:rPr lang="en-US" sz="2000" b="1" dirty="0">
                <a:solidFill>
                  <a:schemeClr val="bg1"/>
                </a:solidFill>
                <a:latin typeface="Alexandria" pitchFamily="2" charset="-78"/>
                <a:cs typeface="Alexandria" pitchFamily="2" charset="-78"/>
              </a:rPr>
              <a:t> </a:t>
            </a:r>
            <a:r>
              <a:rPr lang="ar-SA" sz="2000" b="1" dirty="0">
                <a:solidFill>
                  <a:schemeClr val="bg1"/>
                </a:solidFill>
                <a:latin typeface="Alexandria" pitchFamily="2" charset="-78"/>
                <a:cs typeface="Alexandria" pitchFamily="2" charset="-78"/>
              </a:rPr>
              <a:t>للعلاقات العامة.</a:t>
            </a:r>
            <a:endParaRPr lang="en-US" sz="2000" b="1" dirty="0">
              <a:solidFill>
                <a:schemeClr val="bg1"/>
              </a:solidFill>
              <a:latin typeface="Alexandria" pitchFamily="2" charset="-78"/>
              <a:cs typeface="Alexandria" pitchFamily="2" charset="-78"/>
            </a:endParaRPr>
          </a:p>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Tree>
    <p:extLst>
      <p:ext uri="{BB962C8B-B14F-4D97-AF65-F5344CB8AC3E}">
        <p14:creationId xmlns:p14="http://schemas.microsoft.com/office/powerpoint/2010/main" val="4282841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الصراعات الداخلية</a:t>
            </a:r>
            <a:r>
              <a:rPr lang="ar" sz="1600" dirty="0">
                <a:latin typeface="Alexandria" pitchFamily="2" charset="-78"/>
                <a:cs typeface="Alexandria" pitchFamily="2" charset="-78"/>
              </a:rPr>
              <a:t>: قد يواجه ممارسو العلاقات العامة صراعات بين التزاماتهم الأخلاقية ومسؤولياتهم تجاه المنظمة التي يعملون بها، فقد تكون المؤسسة التي يتبعونها غير متمسكة أو راغبة في اتباع السلوكيات الأخلاقية بقدر اهتمامها بالربح..</a:t>
            </a:r>
          </a:p>
          <a:p>
            <a:pPr marL="0" indent="0" algn="just" rtl="1">
              <a:lnSpc>
                <a:spcPct val="200000"/>
              </a:lnSpc>
              <a:buNone/>
            </a:pPr>
            <a:endParaRPr lang="ar" sz="1600" dirty="0">
              <a:latin typeface="Alexandria" pitchFamily="2" charset="-78"/>
              <a:cs typeface="Alexandria" pitchFamily="2" charset="-78"/>
            </a:endParaRPr>
          </a:p>
          <a:p>
            <a:pPr algn="just" rtl="1">
              <a:lnSpc>
                <a:spcPct val="200000"/>
              </a:lnSpc>
            </a:pPr>
            <a:r>
              <a:rPr lang="ar" sz="1600" b="1" dirty="0">
                <a:latin typeface="Alexandria" pitchFamily="2" charset="-78"/>
                <a:cs typeface="Alexandria" pitchFamily="2" charset="-78"/>
              </a:rPr>
              <a:t>نقص الوعي</a:t>
            </a:r>
            <a:r>
              <a:rPr lang="ar" sz="1600" dirty="0">
                <a:latin typeface="Alexandria" pitchFamily="2" charset="-78"/>
                <a:cs typeface="Alexandria" pitchFamily="2" charset="-78"/>
              </a:rPr>
              <a:t>: قد لا يكون بعض ممارسي العلاقات العامة على دراية كافية بأخلاقيات المهنة، وبالتالي لا يتبعونها.</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596592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656867"/>
            <a:ext cx="11489055" cy="4771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348343" y="1981320"/>
            <a:ext cx="11059886" cy="4018606"/>
          </a:xfrm>
        </p:spPr>
        <p:txBody>
          <a:bodyPr>
            <a:noAutofit/>
          </a:bodyPr>
          <a:lstStyle/>
          <a:p>
            <a:pPr marL="0" indent="0" algn="just" rtl="1">
              <a:lnSpc>
                <a:spcPct val="200000"/>
              </a:lnSpc>
              <a:buNone/>
            </a:pPr>
            <a:r>
              <a:rPr lang="ar" sz="1800" dirty="0">
                <a:latin typeface="Alexandria" pitchFamily="2" charset="-78"/>
                <a:cs typeface="Alexandria" pitchFamily="2" charset="-78"/>
              </a:rPr>
              <a:t>ثانيا: يواجه ممارسو العلاقات العامة العديد من التحديات </a:t>
            </a:r>
            <a:r>
              <a:rPr lang="ar" sz="1800" b="1" dirty="0">
                <a:latin typeface="Alexandria" pitchFamily="2" charset="-78"/>
                <a:cs typeface="Alexandria" pitchFamily="2" charset="-78"/>
              </a:rPr>
              <a:t>عند عدم تطبيق أخلاقيات المهنة،</a:t>
            </a:r>
            <a:r>
              <a:rPr lang="ar" sz="1800" dirty="0">
                <a:latin typeface="Alexandria" pitchFamily="2" charset="-78"/>
                <a:cs typeface="Alexandria" pitchFamily="2" charset="-78"/>
              </a:rPr>
              <a:t> منها:</a:t>
            </a:r>
          </a:p>
          <a:p>
            <a:pPr marL="0" indent="0" algn="just" rtl="1">
              <a:lnSpc>
                <a:spcPct val="200000"/>
              </a:lnSpc>
              <a:buNone/>
            </a:pPr>
            <a:endParaRPr lang="ar" sz="1800" dirty="0">
              <a:latin typeface="Alexandria" pitchFamily="2" charset="-78"/>
              <a:cs typeface="Alexandria" pitchFamily="2" charset="-78"/>
            </a:endParaRPr>
          </a:p>
          <a:p>
            <a:pPr algn="just" rtl="1">
              <a:lnSpc>
                <a:spcPct val="220000"/>
              </a:lnSpc>
              <a:buFontTx/>
              <a:buChar char="-"/>
            </a:pPr>
            <a:r>
              <a:rPr lang="ar" sz="1600" b="1" dirty="0">
                <a:latin typeface="Alexandria" pitchFamily="2" charset="-78"/>
                <a:cs typeface="Alexandria" pitchFamily="2" charset="-78"/>
              </a:rPr>
              <a:t>تحدي الوعي الاجتماعي والبيئي</a:t>
            </a:r>
            <a:r>
              <a:rPr lang="ar" sz="1600" dirty="0">
                <a:latin typeface="Alexandria" pitchFamily="2" charset="-78"/>
                <a:cs typeface="Alexandria" pitchFamily="2" charset="-78"/>
              </a:rPr>
              <a:t>: مع زيادة الوعي العام بالقضايا الاجتماعية والبيئية، تواجه الشركات تحديات مجتمعية متزايدة في تقديم ممارسات أخلاقية قوية والتفكير بعناية في الأثر الذي تتركه أعمالها في المجتمع والبيئة. فنجد أن هناك دورا واضحا للاعلام وجماعات المصالح في نشر هذا الوعي من خلال وسائل الاتصال المختلفة ، والتركيز على المؤسسات التي تخالف الضوابط السليمة قد تصل أحيانا الى الدعوات بمقاطعتها والاضرار بمصالحها.</a:t>
            </a:r>
          </a:p>
          <a:p>
            <a:pPr algn="just" rtl="1">
              <a:lnSpc>
                <a:spcPct val="200000"/>
              </a:lnSpc>
            </a:pPr>
            <a:endParaRPr lang="en-US" sz="18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0184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21297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1323896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just" rtl="1">
              <a:lnSpc>
                <a:spcPct val="200000"/>
              </a:lnSpc>
            </a:pPr>
            <a:r>
              <a:rPr lang="ar" sz="1600" b="1" dirty="0">
                <a:latin typeface="Alexandria" pitchFamily="2" charset="-78"/>
                <a:cs typeface="Alexandria" pitchFamily="2" charset="-78"/>
              </a:rPr>
              <a:t>تحديات الاستدامة والمسؤولية التكنولوجية</a:t>
            </a:r>
            <a:r>
              <a:rPr lang="ar" sz="1600" dirty="0">
                <a:latin typeface="Alexandria" pitchFamily="2" charset="-78"/>
                <a:cs typeface="Alexandria" pitchFamily="2" charset="-78"/>
              </a:rPr>
              <a:t>: </a:t>
            </a:r>
          </a:p>
          <a:p>
            <a:pPr marL="0" indent="0" algn="just" rtl="1">
              <a:lnSpc>
                <a:spcPct val="200000"/>
              </a:lnSpc>
              <a:buNone/>
            </a:pPr>
            <a:r>
              <a:rPr lang="ar" sz="1600" dirty="0">
                <a:latin typeface="Alexandria" pitchFamily="2" charset="-78"/>
                <a:cs typeface="Alexandria" pitchFamily="2" charset="-78"/>
              </a:rPr>
              <a:t>والتي تفرض على الشركات تحديات في تحقيق التوازن بين الأرباح والمصلحة العامة وضمان النجاح المستدام والأخلاقي في أعمالها ، وهو ما يفرض ضغوطا على المؤسسة وممارسي العلاقات العامة في اتباع الممارسات الأخلاقية الملائمة. </a:t>
            </a:r>
          </a:p>
          <a:p>
            <a:pPr algn="just" rtl="1">
              <a:lnSpc>
                <a:spcPct val="200000"/>
              </a:lnSpc>
            </a:pP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604159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a:xfrm>
            <a:off x="740229" y="1825625"/>
            <a:ext cx="10613571" cy="4351338"/>
          </a:xfrm>
        </p:spPr>
        <p:txBody>
          <a:bodyPr>
            <a:normAutofit lnSpcReduction="10000"/>
          </a:bodyPr>
          <a:lstStyle/>
          <a:p>
            <a:pPr marL="0" indent="0" algn="r" defTabSz="914400" rtl="1" eaLnBrk="1" latinLnBrk="0" hangingPunct="1">
              <a:lnSpc>
                <a:spcPct val="150000"/>
              </a:lnSpc>
              <a:spcBef>
                <a:spcPts val="1000"/>
              </a:spcBef>
              <a:buNone/>
            </a:pPr>
            <a:r>
              <a:rPr lang="ar-SA" sz="1600" b="1" dirty="0">
                <a:latin typeface="Alexandria" pitchFamily="2" charset="-78"/>
                <a:cs typeface="Alexandria" pitchFamily="2" charset="-78"/>
              </a:rPr>
              <a:t>تناولت المحاضرة الأولي عدد من الموضوعات الهامة : </a:t>
            </a:r>
          </a:p>
          <a:p>
            <a:pPr marL="0" indent="0" algn="r" rtl="1">
              <a:lnSpc>
                <a:spcPct val="150000"/>
              </a:lnSpc>
              <a:buNone/>
            </a:pPr>
            <a:r>
              <a:rPr lang="ar-SA" sz="1600" b="1" dirty="0">
                <a:solidFill>
                  <a:srgbClr val="00AEEF"/>
                </a:solidFill>
                <a:latin typeface="Alexandria" pitchFamily="2" charset="-78"/>
                <a:cs typeface="Alexandria" pitchFamily="2" charset="-78"/>
              </a:rPr>
              <a:t>الموضوع الأول : </a:t>
            </a:r>
          </a:p>
          <a:p>
            <a:pPr marL="0" indent="0" algn="r" rtl="1">
              <a:lnSpc>
                <a:spcPct val="150000"/>
              </a:lnSpc>
              <a:buNone/>
            </a:pPr>
            <a:r>
              <a:rPr lang="ar-SA" sz="1600" b="1" dirty="0">
                <a:solidFill>
                  <a:srgbClr val="00AEEF"/>
                </a:solidFill>
                <a:latin typeface="Alexandria" pitchFamily="2" charset="-78"/>
                <a:cs typeface="Alexandria" pitchFamily="2" charset="-78"/>
              </a:rPr>
              <a:t>مراجعة لمهام وأدوار العلاقات العامة، والتي من أهمها :</a:t>
            </a:r>
          </a:p>
          <a:p>
            <a:pPr lvl="1" algn="r" rtl="1">
              <a:lnSpc>
                <a:spcPct val="150000"/>
              </a:lnSpc>
            </a:pPr>
            <a:r>
              <a:rPr lang="ar-EG" sz="1600" dirty="0">
                <a:latin typeface="Alexandria" pitchFamily="2" charset="-78"/>
                <a:cs typeface="Alexandria" pitchFamily="2" charset="-78"/>
              </a:rPr>
              <a:t>تحقيق التفاهم المتبادل بين المؤسسة وجماهيرها </a:t>
            </a:r>
            <a:endParaRPr lang="en-US" sz="1600" dirty="0">
              <a:latin typeface="Alexandria" pitchFamily="2" charset="-78"/>
              <a:cs typeface="Alexandria" pitchFamily="2" charset="-78"/>
            </a:endParaRPr>
          </a:p>
          <a:p>
            <a:pPr lvl="1" algn="r" rtl="1">
              <a:lnSpc>
                <a:spcPct val="150000"/>
              </a:lnSpc>
            </a:pPr>
            <a:r>
              <a:rPr lang="ar-SA" sz="1600" dirty="0">
                <a:latin typeface="Alexandria" pitchFamily="2" charset="-78"/>
                <a:cs typeface="Alexandria" pitchFamily="2" charset="-78"/>
              </a:rPr>
              <a:t> </a:t>
            </a:r>
            <a:r>
              <a:rPr lang="ar-EG" sz="1600" dirty="0">
                <a:latin typeface="Alexandria" pitchFamily="2" charset="-78"/>
                <a:cs typeface="Alexandria" pitchFamily="2" charset="-78"/>
              </a:rPr>
              <a:t>تحقيق الثقة في المؤسسة</a:t>
            </a:r>
          </a:p>
          <a:p>
            <a:pPr lvl="1" algn="r" rtl="1">
              <a:lnSpc>
                <a:spcPct val="150000"/>
              </a:lnSpc>
            </a:pPr>
            <a:r>
              <a:rPr lang="ar-EG" sz="1600" dirty="0">
                <a:latin typeface="Alexandria" pitchFamily="2" charset="-78"/>
                <a:cs typeface="Alexandria" pitchFamily="2" charset="-78"/>
              </a:rPr>
              <a:t>تشكيل سمعة إيجابية</a:t>
            </a:r>
          </a:p>
          <a:p>
            <a:pPr lvl="1" algn="r" rtl="1">
              <a:lnSpc>
                <a:spcPct val="150000"/>
              </a:lnSpc>
            </a:pPr>
            <a:r>
              <a:rPr lang="ar-EG" sz="1600" dirty="0">
                <a:latin typeface="Alexandria" pitchFamily="2" charset="-78"/>
                <a:cs typeface="Alexandria" pitchFamily="2" charset="-78"/>
              </a:rPr>
              <a:t>كسب ولاء الموظفين</a:t>
            </a:r>
          </a:p>
          <a:p>
            <a:pPr lvl="1" algn="r" rtl="1">
              <a:lnSpc>
                <a:spcPct val="150000"/>
              </a:lnSpc>
            </a:pPr>
            <a:r>
              <a:rPr lang="ar-EG" sz="1600" dirty="0">
                <a:latin typeface="Alexandria" pitchFamily="2" charset="-78"/>
                <a:cs typeface="Alexandria" pitchFamily="2" charset="-78"/>
              </a:rPr>
              <a:t>اعداد المحتوى الاتصالي الخاص المؤسسة</a:t>
            </a:r>
          </a:p>
          <a:p>
            <a:pPr lvl="1" algn="r" rtl="1">
              <a:lnSpc>
                <a:spcPct val="150000"/>
              </a:lnSpc>
            </a:pPr>
            <a:r>
              <a:rPr lang="ar-EG" sz="1600" dirty="0">
                <a:latin typeface="Alexandria" pitchFamily="2" charset="-78"/>
                <a:cs typeface="Alexandria" pitchFamily="2" charset="-78"/>
              </a:rPr>
              <a:t>وضع استراتيجيات اتصال ادارة الأزمات</a:t>
            </a:r>
          </a:p>
          <a:p>
            <a:pPr marL="457200" lvl="1" indent="0" algn="r" rtl="1">
              <a:lnSpc>
                <a:spcPct val="150000"/>
              </a:lnSpc>
              <a:buNone/>
            </a:pPr>
            <a:r>
              <a:rPr lang="ar-EG" sz="1600" dirty="0">
                <a:latin typeface="Alexandria" pitchFamily="2" charset="-78"/>
                <a:cs typeface="Alexandria" pitchFamily="2" charset="-78"/>
              </a:rPr>
              <a:t>وأهمية الاتصال في تحقيق هذه المهام والأدوار</a:t>
            </a:r>
            <a:endParaRPr lang="en-US" sz="1600" dirty="0">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740164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150000"/>
              </a:lnSpc>
              <a:buNone/>
            </a:pPr>
            <a:r>
              <a:rPr lang="ar-SA" sz="1600" b="1" dirty="0">
                <a:solidFill>
                  <a:srgbClr val="00AEEF"/>
                </a:solidFill>
                <a:latin typeface="Alexandria" pitchFamily="2" charset="-78"/>
                <a:cs typeface="Alexandria" pitchFamily="2" charset="-78"/>
              </a:rPr>
              <a:t>الموضوع الثاني  وتضمن: </a:t>
            </a:r>
          </a:p>
          <a:p>
            <a:pPr marL="0" indent="0" algn="r" rtl="1">
              <a:lnSpc>
                <a:spcPct val="150000"/>
              </a:lnSpc>
              <a:buNone/>
            </a:pPr>
            <a:r>
              <a:rPr lang="ar-SA" sz="1600" dirty="0">
                <a:latin typeface="Alexandria" pitchFamily="2" charset="-78"/>
                <a:cs typeface="Alexandria" pitchFamily="2" charset="-78"/>
              </a:rPr>
              <a:t>-</a:t>
            </a:r>
            <a:r>
              <a:rPr lang="ar-SA" sz="1600" b="1" dirty="0">
                <a:latin typeface="Alexandria" pitchFamily="2" charset="-78"/>
                <a:cs typeface="Alexandria" pitchFamily="2" charset="-78"/>
              </a:rPr>
              <a:t> </a:t>
            </a:r>
            <a:r>
              <a:rPr lang="ar-SA" sz="1600" b="1" dirty="0">
                <a:solidFill>
                  <a:srgbClr val="00AEEF"/>
                </a:solidFill>
                <a:latin typeface="Alexandria" pitchFamily="2" charset="-78"/>
                <a:cs typeface="Alexandria" pitchFamily="2" charset="-78"/>
              </a:rPr>
              <a:t>أهمية اتباع السلوكيات الأخلاقية من جانب </a:t>
            </a:r>
            <a:r>
              <a:rPr lang="ar-SA" sz="1600" dirty="0">
                <a:latin typeface="Alexandria" pitchFamily="2" charset="-78"/>
                <a:cs typeface="Alexandria" pitchFamily="2" charset="-78"/>
              </a:rPr>
              <a:t>ممارسي العلاقات العامة والتي أكدت على أنه من خلال </a:t>
            </a:r>
            <a:r>
              <a:rPr lang="ar" sz="1600" dirty="0">
                <a:latin typeface="Alexandria" pitchFamily="2" charset="-78"/>
                <a:cs typeface="Alexandria" pitchFamily="2" charset="-78"/>
              </a:rPr>
              <a:t>الالتزام بالمبادئ والممارسات الأخلاقية، يتمكن ممارسي العلاقات العامة من بناء الثقة وتعزيز العلاقات الإيجابية بين المنظمات وجمهورها.</a:t>
            </a:r>
            <a:r>
              <a:rPr lang="ar-SA" sz="1600" b="1" dirty="0">
                <a:solidFill>
                  <a:srgbClr val="00AEEF"/>
                </a:solidFill>
                <a:latin typeface="Alexandria" pitchFamily="2" charset="-78"/>
                <a:cs typeface="Alexandria" pitchFamily="2" charset="-78"/>
              </a:rPr>
              <a:t>  </a:t>
            </a:r>
          </a:p>
          <a:p>
            <a:pPr algn="r" rtl="1">
              <a:lnSpc>
                <a:spcPct val="150000"/>
              </a:lnSpc>
              <a:buFontTx/>
              <a:buChar char="-"/>
            </a:pPr>
            <a:r>
              <a:rPr lang="ar-SA" sz="1600" b="1" dirty="0">
                <a:solidFill>
                  <a:srgbClr val="00AEEF"/>
                </a:solidFill>
                <a:latin typeface="Alexandria" pitchFamily="2" charset="-78"/>
                <a:cs typeface="Alexandria" pitchFamily="2" charset="-78"/>
              </a:rPr>
              <a:t>دوافع الاهتمام المتزايد بوضع معايير للسوك والأخلاقيات</a:t>
            </a:r>
            <a:r>
              <a:rPr lang="ar-SA" sz="1600" dirty="0">
                <a:latin typeface="Alexandria" pitchFamily="2" charset="-78"/>
                <a:cs typeface="Alexandria" pitchFamily="2" charset="-78"/>
              </a:rPr>
              <a:t> ، ومن أهمها: </a:t>
            </a:r>
          </a:p>
          <a:p>
            <a:pPr algn="r" rtl="1">
              <a:lnSpc>
                <a:spcPct val="150000"/>
              </a:lnSpc>
              <a:buFont typeface="Wingdings" pitchFamily="2" charset="2"/>
              <a:buChar char="v"/>
            </a:pPr>
            <a:r>
              <a:rPr lang="ar-SA" sz="1600" dirty="0">
                <a:latin typeface="Alexandria" pitchFamily="2" charset="-78"/>
                <a:cs typeface="Alexandria" pitchFamily="2" charset="-78"/>
              </a:rPr>
              <a:t>رسوخ مفهوم أن العلاقات العامة هي ضمير المنظمة ومصدر القرارات والسياسات الأخلاقية.</a:t>
            </a:r>
          </a:p>
          <a:p>
            <a:pPr algn="r" rtl="1">
              <a:lnSpc>
                <a:spcPct val="150000"/>
              </a:lnSpc>
            </a:pPr>
            <a:r>
              <a:rPr lang="ar-SA" sz="1600" dirty="0">
                <a:latin typeface="Alexandria" pitchFamily="2" charset="-78"/>
                <a:cs typeface="Alexandria" pitchFamily="2" charset="-78"/>
              </a:rPr>
              <a:t>أدراك ممارسو العلاقات العامة أنهم كافحوا طويلا لجعل مهنتهم لها مكانة في المؤسسات. </a:t>
            </a:r>
          </a:p>
          <a:p>
            <a:pPr algn="r" rtl="1">
              <a:lnSpc>
                <a:spcPct val="150000"/>
              </a:lnSpc>
            </a:pPr>
            <a:r>
              <a:rPr lang="ar-SA" sz="1600" dirty="0">
                <a:latin typeface="Alexandria" pitchFamily="2" charset="-78"/>
                <a:cs typeface="Alexandria" pitchFamily="2" charset="-78"/>
              </a:rPr>
              <a:t>وعي</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الممارسين بأن السلوكيات الايجابية لمهنتهم تؤثر في سمعتهم.</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يمثل ممارسي العلاقات العامة مؤسساتهم وبالتالي هم انعكاس لمدى التزامها بالمعايير الأخلاقية.</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algn="r" rtl="1">
              <a:buFont typeface="Wingdings" pitchFamily="2" charset="2"/>
              <a:buChar char="v"/>
            </a:pPr>
            <a:endParaRPr lang="en-US" sz="1600" dirty="0">
              <a:latin typeface="Alexandria" pitchFamily="2" charset="-78"/>
              <a:cs typeface="Alexandria" pitchFamily="2" charset="-78"/>
            </a:endParaRPr>
          </a:p>
          <a:p>
            <a:pPr algn="r" rtl="1">
              <a:lnSpc>
                <a:spcPct val="150000"/>
              </a:lnSpc>
              <a:buFontTx/>
              <a:buChar char="-"/>
            </a:pPr>
            <a:endParaRPr lang="ar-SA" sz="1600" b="1" dirty="0">
              <a:solidFill>
                <a:srgbClr val="00AEEF"/>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b="1" dirty="0">
              <a:solidFill>
                <a:schemeClr val="accent2">
                  <a:lumMod val="75000"/>
                </a:schemeClr>
              </a:solidFill>
              <a:latin typeface="Alexandria" pitchFamily="2" charset="-78"/>
              <a:cs typeface="Alexandria" pitchFamily="2" charset="-78"/>
            </a:endParaRPr>
          </a:p>
          <a:p>
            <a:pPr lvl="1" algn="r" rtl="1">
              <a:lnSpc>
                <a:spcPct val="150000"/>
              </a:lnSpc>
            </a:pPr>
            <a:endParaRPr lang="en-US" sz="16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99488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200000"/>
              </a:lnSpc>
              <a:buNone/>
            </a:pPr>
            <a:r>
              <a:rPr lang="ar-SA" sz="1600" b="1" dirty="0">
                <a:solidFill>
                  <a:srgbClr val="00AEEF"/>
                </a:solidFill>
                <a:latin typeface="Alexandria" pitchFamily="2" charset="-78"/>
                <a:cs typeface="Alexandria" pitchFamily="2" charset="-78"/>
              </a:rPr>
              <a:t>الموضوع الثالث وتناول مفهوم أخلاقيات العلاقات العامة، وعرض: </a:t>
            </a:r>
          </a:p>
          <a:p>
            <a:pPr algn="r" rtl="1">
              <a:lnSpc>
                <a:spcPct val="200000"/>
              </a:lnSpc>
            </a:pPr>
            <a:r>
              <a:rPr lang="ar-SA" sz="1600" dirty="0">
                <a:latin typeface="Alexandria" pitchFamily="2" charset="-78"/>
                <a:cs typeface="Alexandria" pitchFamily="2" charset="-78"/>
              </a:rPr>
              <a:t>مفهوم أخلاقيات العلاقات العامة.</a:t>
            </a:r>
          </a:p>
          <a:p>
            <a:pPr algn="r" rtl="1">
              <a:lnSpc>
                <a:spcPct val="200000"/>
              </a:lnSpc>
            </a:pPr>
            <a:r>
              <a:rPr lang="ar-SA" sz="1600" dirty="0">
                <a:latin typeface="Alexandria" pitchFamily="2" charset="-78"/>
                <a:cs typeface="Alexandria" pitchFamily="2" charset="-78"/>
              </a:rPr>
              <a:t>الثلاثة احتياجات التي تسعى المواثيق الأخلاقية الى توفيرها.</a:t>
            </a:r>
          </a:p>
          <a:p>
            <a:pPr algn="r" rtl="1">
              <a:lnSpc>
                <a:spcPct val="200000"/>
              </a:lnSpc>
            </a:pPr>
            <a:r>
              <a:rPr lang="ar-SA" sz="1600" dirty="0">
                <a:latin typeface="Alexandria" pitchFamily="2" charset="-78"/>
                <a:cs typeface="Alexandria" pitchFamily="2" charset="-78"/>
              </a:rPr>
              <a:t>الثلاثة معايير التي تحكم عمل ممارسي العلاقات العامة.</a:t>
            </a:r>
          </a:p>
          <a:p>
            <a:pPr algn="r" rtl="1">
              <a:lnSpc>
                <a:spcPct val="200000"/>
              </a:lnSpc>
            </a:pPr>
            <a:r>
              <a:rPr lang="ar-SA" sz="1600" dirty="0">
                <a:latin typeface="Alexandria" pitchFamily="2" charset="-78"/>
                <a:cs typeface="Alexandria" pitchFamily="2" charset="-78"/>
              </a:rPr>
              <a:t>مصادر أخلاقيات العلاقات العامة .</a:t>
            </a:r>
            <a:endParaRPr lang="en-US"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SA" sz="1600" b="1" dirty="0">
              <a:solidFill>
                <a:srgbClr val="00AEEF"/>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059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rtl="1">
              <a:lnSpc>
                <a:spcPct val="200000"/>
              </a:lnSpc>
              <a:buNone/>
            </a:pPr>
            <a:r>
              <a:rPr lang="ar-SA" sz="1600" b="1" dirty="0">
                <a:solidFill>
                  <a:srgbClr val="00AEEF"/>
                </a:solidFill>
                <a:latin typeface="Alexandria" pitchFamily="2" charset="-78"/>
                <a:cs typeface="Alexandria" pitchFamily="2" charset="-78"/>
              </a:rPr>
              <a:t>الموضوع الرابع: ويتناول أهمية الممارسة الأخلاقية للعلاقات العامة، مثل:</a:t>
            </a:r>
          </a:p>
          <a:p>
            <a:pPr algn="r" rtl="1">
              <a:lnSpc>
                <a:spcPct val="200000"/>
              </a:lnSpc>
              <a:buFont typeface="Wingdings" pitchFamily="2" charset="2"/>
              <a:buChar char="v"/>
            </a:pPr>
            <a:r>
              <a:rPr lang="ar-SA" sz="1600" dirty="0">
                <a:latin typeface="Alexandria" pitchFamily="2" charset="-78"/>
                <a:cs typeface="Alexandria" pitchFamily="2" charset="-78"/>
              </a:rPr>
              <a:t>بناء الثقة </a:t>
            </a:r>
          </a:p>
          <a:p>
            <a:pPr algn="r" rtl="1">
              <a:lnSpc>
                <a:spcPct val="200000"/>
              </a:lnSpc>
              <a:buFont typeface="Wingdings" pitchFamily="2" charset="2"/>
              <a:buChar char="v"/>
            </a:pPr>
            <a:r>
              <a:rPr lang="ar-SA" sz="1600" dirty="0">
                <a:latin typeface="Alexandria" pitchFamily="2" charset="-78"/>
                <a:cs typeface="Alexandria" pitchFamily="2" charset="-78"/>
              </a:rPr>
              <a:t>تجنب المخاطر </a:t>
            </a:r>
          </a:p>
          <a:p>
            <a:pPr algn="r" rtl="1">
              <a:lnSpc>
                <a:spcPct val="200000"/>
              </a:lnSpc>
              <a:buFont typeface="Wingdings" pitchFamily="2" charset="2"/>
              <a:buChar char="v"/>
            </a:pPr>
            <a:r>
              <a:rPr lang="ar-SA" sz="1600" dirty="0">
                <a:latin typeface="Alexandria" pitchFamily="2" charset="-78"/>
                <a:cs typeface="Alexandria" pitchFamily="2" charset="-78"/>
              </a:rPr>
              <a:t>تعزيز المهنية</a:t>
            </a:r>
            <a:endParaRPr lang="en-US" sz="1600" dirty="0">
              <a:latin typeface="Alexandria" pitchFamily="2" charset="-78"/>
              <a:cs typeface="Alexandria" pitchFamily="2" charset="-78"/>
            </a:endParaRPr>
          </a:p>
          <a:p>
            <a:pPr marL="457200" lvl="1" indent="0" algn="r" rtl="1">
              <a:lnSpc>
                <a:spcPct val="200000"/>
              </a:lnSpc>
              <a:buNone/>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1765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الموضوع الخامس وتناول:</a:t>
            </a:r>
          </a:p>
          <a:p>
            <a:pPr algn="r" defTabSz="914400" rtl="1" eaLnBrk="1" latinLnBrk="0" hangingPunct="1">
              <a:lnSpc>
                <a:spcPct val="200000"/>
              </a:lnSpc>
              <a:spcBef>
                <a:spcPts val="1000"/>
              </a:spcBef>
              <a:buFont typeface="Wingdings" pitchFamily="2" charset="2"/>
              <a:buChar char="Ø"/>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ضمانات</a:t>
            </a:r>
            <a:r>
              <a:rPr lang="ar-SA" sz="1600" dirty="0">
                <a:latin typeface="Alexandria" charset="0"/>
                <a:cs typeface="Alexandria" charset="0"/>
              </a:rPr>
              <a:t> </a:t>
            </a:r>
            <a:r>
              <a:rPr lang="ar-SA" sz="1600" dirty="0">
                <a:latin typeface="Alexandria" pitchFamily="2" charset="-78"/>
                <a:cs typeface="Alexandria" pitchFamily="2" charset="-78"/>
              </a:rPr>
              <a:t>تطبيق أخلاقيات العلاقات العامة.</a:t>
            </a:r>
          </a:p>
          <a:p>
            <a:pPr algn="r" defTabSz="914400" rtl="1" eaLnBrk="1" latinLnBrk="0" hangingPunct="1">
              <a:lnSpc>
                <a:spcPct val="200000"/>
              </a:lnSpc>
              <a:spcBef>
                <a:spcPts val="1000"/>
              </a:spcBef>
              <a:buFont typeface="Wingdings" pitchFamily="2" charset="2"/>
              <a:buChar char="Ø"/>
            </a:pPr>
            <a:r>
              <a:rPr lang="ar-SA" sz="1600" dirty="0">
                <a:latin typeface="Alexandria" pitchFamily="2" charset="-78"/>
                <a:cs typeface="Alexandria" pitchFamily="2" charset="-78"/>
              </a:rPr>
              <a:t>التحديات التي تواجه الممارسات الأخلاقية للعلاقات العامة. </a:t>
            </a:r>
            <a:endParaRPr lang="en-US"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ar-SA" sz="1600" b="1" dirty="0">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b="1"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8845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marL="0" indent="0" algn="just" defTabSz="914400" rtl="1" eaLnBrk="1" latinLnBrk="0" hangingPunct="1">
              <a:lnSpc>
                <a:spcPct val="200000"/>
              </a:lnSpc>
              <a:spcBef>
                <a:spcPts val="1000"/>
              </a:spcBef>
              <a:buNone/>
            </a:pPr>
            <a:r>
              <a:rPr lang="ar-SA" sz="1600" b="1" dirty="0">
                <a:solidFill>
                  <a:srgbClr val="00AEEF"/>
                </a:solidFill>
                <a:latin typeface="Alexandria" pitchFamily="2" charset="-78"/>
                <a:cs typeface="Alexandria" pitchFamily="2" charset="-78"/>
              </a:rPr>
              <a:t>المراجع : </a:t>
            </a:r>
          </a:p>
          <a:p>
            <a:pPr algn="just" defTabSz="914400" rtl="1" eaLnBrk="1" latinLnBrk="0" hangingPunct="1">
              <a:lnSpc>
                <a:spcPct val="200000"/>
              </a:lnSpc>
              <a:spcBef>
                <a:spcPts val="1000"/>
              </a:spcBef>
              <a:buFontTx/>
              <a:buChar char="-"/>
            </a:pPr>
            <a:r>
              <a:rPr lang="ar-SA" sz="1600" dirty="0">
                <a:latin typeface="Alexandria" pitchFamily="2" charset="-78"/>
                <a:cs typeface="Alexandria" pitchFamily="2" charset="-78"/>
              </a:rPr>
              <a:t>د. أمل فوزي منتصر ، (٢٠١٨)، الايدلوجية الأخلاقية لمنظمات العلاقات العامة المهنية على المستوى المحلي، المجلة المصرية لبحوث الاعلام ، العدد ٦٢، ص ص ١٤١-٢٠٠.</a:t>
            </a:r>
          </a:p>
          <a:p>
            <a:pPr algn="just" defTabSz="914400" rtl="1" eaLnBrk="1" latinLnBrk="0" hangingPunct="1">
              <a:lnSpc>
                <a:spcPct val="200000"/>
              </a:lnSpc>
              <a:spcBef>
                <a:spcPts val="1000"/>
              </a:spcBef>
              <a:buFontTx/>
              <a:buChar char="-"/>
            </a:pPr>
            <a:r>
              <a:rPr lang="ar-SA" sz="1600" dirty="0">
                <a:latin typeface="Alexandria" pitchFamily="2" charset="-78"/>
                <a:cs typeface="Alexandria" pitchFamily="2" charset="-78"/>
              </a:rPr>
              <a:t>د. وليد خلف الله دياب، (٢٠١٤)، أخلاقيات ممارسة العلاقات العامة، الأردن : الأكاديمية العربية الدولية، </a:t>
            </a:r>
            <a:endParaRPr lang="en-US" sz="1600"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817FCB44-D809-364E-BE68-C70500A98B23}"/>
              </a:ext>
            </a:extLst>
          </p:cNvPr>
          <p:cNvSpPr/>
          <p:nvPr/>
        </p:nvSpPr>
        <p:spPr>
          <a:xfrm>
            <a:off x="1451429" y="12507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5590338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6F4BEEC-D5F6-48C6-8ED3-CC762597BD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terms/"/>
    <ds:schemaRef ds:uri="http://schemas.microsoft.com/office/infopath/2007/PartnerControls"/>
    <ds:schemaRef ds:uri="http://www.w3.org/XML/1998/namespace"/>
    <ds:schemaRef ds:uri="http://schemas.microsoft.com/office/2006/documentManagement/types"/>
    <ds:schemaRef ds:uri="http://schemas.microsoft.com/office/2006/metadata/properties"/>
    <ds:schemaRef ds:uri="http://purl.org/dc/dcmitype/"/>
    <ds:schemaRef ds:uri="49100919-8a76-4266-be0c-7dc583902cb4"/>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10753</TotalTime>
  <Words>2572</Words>
  <Application>Microsoft Office PowerPoint</Application>
  <PresentationFormat>Widescreen</PresentationFormat>
  <Paragraphs>298</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Wingdings</vt:lpstr>
      <vt:lpstr>Calibri Light</vt:lpstr>
      <vt:lpstr>Arial</vt:lpstr>
      <vt:lpstr>Calibri</vt:lpstr>
      <vt:lpstr>Roboto Light</vt:lpstr>
      <vt:lpstr>Alexandria</vt:lpstr>
      <vt:lpstr>Al-Jazeera-Arabic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 Badry</cp:lastModifiedBy>
  <cp:revision>137</cp:revision>
  <cp:lastPrinted>2024-05-21T04:16:01Z</cp:lastPrinted>
  <dcterms:created xsi:type="dcterms:W3CDTF">2023-04-29T09:08:00Z</dcterms:created>
  <dcterms:modified xsi:type="dcterms:W3CDTF">2025-06-18T08:45:20Z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