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2"/>
  </p:notesMasterIdLst>
  <p:sldIdLst>
    <p:sldId id="482" r:id="rId2"/>
    <p:sldId id="1089" r:id="rId3"/>
    <p:sldId id="1090" r:id="rId4"/>
    <p:sldId id="1091" r:id="rId5"/>
    <p:sldId id="1025" r:id="rId6"/>
    <p:sldId id="1167" r:id="rId7"/>
    <p:sldId id="928" r:id="rId8"/>
    <p:sldId id="1130" r:id="rId9"/>
    <p:sldId id="873" r:id="rId10"/>
    <p:sldId id="1143" r:id="rId11"/>
    <p:sldId id="1144" r:id="rId12"/>
    <p:sldId id="1131" r:id="rId13"/>
    <p:sldId id="1168" r:id="rId14"/>
    <p:sldId id="1132" r:id="rId15"/>
    <p:sldId id="1133" r:id="rId16"/>
    <p:sldId id="1093" r:id="rId17"/>
    <p:sldId id="1134" r:id="rId18"/>
    <p:sldId id="1135" r:id="rId19"/>
    <p:sldId id="1169" r:id="rId20"/>
    <p:sldId id="1136" r:id="rId21"/>
    <p:sldId id="1137" r:id="rId22"/>
    <p:sldId id="1095" r:id="rId23"/>
    <p:sldId id="1138" r:id="rId24"/>
    <p:sldId id="1140" r:id="rId25"/>
    <p:sldId id="1141" r:id="rId26"/>
    <p:sldId id="1142" r:id="rId27"/>
    <p:sldId id="1139" r:id="rId28"/>
    <p:sldId id="1145" r:id="rId29"/>
    <p:sldId id="1170" r:id="rId30"/>
    <p:sldId id="1147" r:id="rId31"/>
    <p:sldId id="1097" r:id="rId32"/>
    <p:sldId id="1173" r:id="rId33"/>
    <p:sldId id="1148" r:id="rId34"/>
    <p:sldId id="1149" r:id="rId35"/>
    <p:sldId id="1150" r:id="rId36"/>
    <p:sldId id="1152" r:id="rId37"/>
    <p:sldId id="1153" r:id="rId38"/>
    <p:sldId id="1151" r:id="rId39"/>
    <p:sldId id="1171" r:id="rId40"/>
    <p:sldId id="1157" r:id="rId41"/>
    <p:sldId id="1158" r:id="rId42"/>
    <p:sldId id="1159" r:id="rId43"/>
    <p:sldId id="1160" r:id="rId44"/>
    <p:sldId id="1161" r:id="rId45"/>
    <p:sldId id="1162" r:id="rId46"/>
    <p:sldId id="1163" r:id="rId47"/>
    <p:sldId id="1164" r:id="rId48"/>
    <p:sldId id="1165" r:id="rId49"/>
    <p:sldId id="116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89"/>
            <p14:sldId id="1090"/>
            <p14:sldId id="1091"/>
            <p14:sldId id="1025"/>
            <p14:sldId id="1167"/>
            <p14:sldId id="928"/>
            <p14:sldId id="1130"/>
            <p14:sldId id="873"/>
            <p14:sldId id="1143"/>
            <p14:sldId id="1144"/>
            <p14:sldId id="1131"/>
            <p14:sldId id="1168"/>
            <p14:sldId id="1132"/>
            <p14:sldId id="1133"/>
            <p14:sldId id="1093"/>
            <p14:sldId id="1134"/>
            <p14:sldId id="1135"/>
            <p14:sldId id="1169"/>
            <p14:sldId id="1136"/>
            <p14:sldId id="1137"/>
            <p14:sldId id="1095"/>
            <p14:sldId id="1138"/>
            <p14:sldId id="1140"/>
            <p14:sldId id="1141"/>
            <p14:sldId id="1142"/>
            <p14:sldId id="1139"/>
            <p14:sldId id="1145"/>
            <p14:sldId id="1170"/>
            <p14:sldId id="1147"/>
            <p14:sldId id="1097"/>
            <p14:sldId id="1173"/>
            <p14:sldId id="1148"/>
            <p14:sldId id="1149"/>
            <p14:sldId id="1150"/>
            <p14:sldId id="1152"/>
            <p14:sldId id="1153"/>
            <p14:sldId id="1151"/>
            <p14:sldId id="1171"/>
            <p14:sldId id="1157"/>
            <p14:sldId id="1158"/>
            <p14:sldId id="1159"/>
            <p14:sldId id="1160"/>
            <p14:sldId id="1161"/>
            <p14:sldId id="1162"/>
            <p14:sldId id="1163"/>
            <p14:sldId id="1164"/>
            <p14:sldId id="1165"/>
            <p14:sldId id="116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1116"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image" Target="../media/image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24736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7192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62805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97800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84154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3430356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137416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629599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088697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11391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6.xml"/><Relationship Id="rId1" Type="http://schemas.openxmlformats.org/officeDocument/2006/relationships/vmlDrawing" Target="../drawings/vmlDrawing1.vml"/><Relationship Id="rId6" Type="http://schemas.openxmlformats.org/officeDocument/2006/relationships/image" Target="../media/image10.png"/><Relationship Id="rId5" Type="http://schemas.openxmlformats.org/officeDocument/2006/relationships/oleObject" Target="../embeddings/oleObject2.bin"/><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4.xml"/><Relationship Id="rId1" Type="http://schemas.openxmlformats.org/officeDocument/2006/relationships/slideLayout" Target="../slideLayouts/slideLayout1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6</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6771" y="437330"/>
            <a:ext cx="2305141" cy="1076343"/>
          </a:xfrm>
          <a:prstGeom prst="rect">
            <a:avLst/>
          </a:prstGeom>
        </p:spPr>
      </p:pic>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6156322" y="4502119"/>
            <a:ext cx="5534797" cy="2142737"/>
          </a:xfrm>
          <a:prstGeom prst="rect">
            <a:avLst/>
          </a:prstGeom>
        </p:spPr>
      </p:pic>
      <p:pic>
        <p:nvPicPr>
          <p:cNvPr id="11"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2076" y="553351"/>
            <a:ext cx="2305141" cy="1076343"/>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4678204"/>
          </a:xfrm>
          <a:prstGeom prst="rect">
            <a:avLst/>
          </a:prstGeom>
          <a:noFill/>
        </p:spPr>
        <p:txBody>
          <a:bodyPr wrap="square">
            <a:spAutoFit/>
          </a:bodyPr>
          <a:lstStyle/>
          <a:p>
            <a:pPr marL="457200" indent="-457200">
              <a:buFont typeface="Wingdings" panose="05000000000000000000" pitchFamily="2" charset="2"/>
              <a:buChar char="Ø"/>
            </a:pPr>
            <a:r>
              <a:rPr lang="en-US" b="1" dirty="0" smtClean="0">
                <a:solidFill>
                  <a:schemeClr val="bg1">
                    <a:lumMod val="50000"/>
                  </a:schemeClr>
                </a:solidFill>
                <a:latin typeface="Times New Roman" panose="02020603050405020304" pitchFamily="18" charset="0"/>
                <a:cs typeface="Times New Roman" panose="02020603050405020304" pitchFamily="18" charset="0"/>
              </a:rPr>
              <a:t>6.1 </a:t>
            </a:r>
            <a:r>
              <a:rPr lang="en-US" b="1" dirty="0">
                <a:solidFill>
                  <a:schemeClr val="bg1">
                    <a:lumMod val="50000"/>
                  </a:schemeClr>
                </a:solidFill>
                <a:latin typeface="Times New Roman" panose="02020603050405020304" pitchFamily="18" charset="0"/>
                <a:cs typeface="Times New Roman" panose="02020603050405020304" pitchFamily="18" charset="0"/>
              </a:rPr>
              <a:t>Business-Level Strategy: How to </a:t>
            </a:r>
            <a:r>
              <a:rPr lang="en-US" b="1" dirty="0" smtClean="0">
                <a:solidFill>
                  <a:schemeClr val="bg1">
                    <a:lumMod val="50000"/>
                  </a:schemeClr>
                </a:solidFill>
                <a:latin typeface="Times New Roman" panose="02020603050405020304" pitchFamily="18" charset="0"/>
                <a:cs typeface="Times New Roman" panose="02020603050405020304" pitchFamily="18" charset="0"/>
              </a:rPr>
              <a:t>Compete</a:t>
            </a:r>
            <a:endParaRPr lang="en-US"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1600" dirty="0" smtClean="0">
                <a:solidFill>
                  <a:schemeClr val="bg1">
                    <a:lumMod val="50000"/>
                  </a:schemeClr>
                </a:solidFill>
                <a:latin typeface="Times New Roman" panose="02020603050405020304" pitchFamily="18" charset="0"/>
                <a:cs typeface="Times New Roman" panose="02020603050405020304" pitchFamily="18" charset="0"/>
              </a:rPr>
              <a:t>Generic </a:t>
            </a:r>
            <a:r>
              <a:rPr lang="en-US" sz="1600" dirty="0">
                <a:solidFill>
                  <a:schemeClr val="bg1">
                    <a:lumMod val="50000"/>
                  </a:schemeClr>
                </a:solidFill>
                <a:latin typeface="Times New Roman" panose="02020603050405020304" pitchFamily="18" charset="0"/>
                <a:cs typeface="Times New Roman" panose="02020603050405020304" pitchFamily="18" charset="0"/>
              </a:rPr>
              <a:t>Business Strategies</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6.2 Differentiation Strategy: Understanding </a:t>
            </a:r>
            <a:r>
              <a:rPr lang="en-US" b="1" dirty="0" smtClean="0">
                <a:solidFill>
                  <a:schemeClr val="bg1">
                    <a:lumMod val="50000"/>
                  </a:schemeClr>
                </a:solidFill>
                <a:latin typeface="Times New Roman" panose="02020603050405020304" pitchFamily="18" charset="0"/>
                <a:cs typeface="Times New Roman" panose="02020603050405020304" pitchFamily="18" charset="0"/>
              </a:rPr>
              <a:t>Value Drivers</a:t>
            </a:r>
            <a:endParaRPr lang="en-US"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6.3 Cost-Leadership Strategy: Understanding </a:t>
            </a:r>
            <a:r>
              <a:rPr lang="en-US" b="1" dirty="0" smtClean="0">
                <a:solidFill>
                  <a:schemeClr val="bg1">
                    <a:lumMod val="50000"/>
                  </a:schemeClr>
                </a:solidFill>
                <a:latin typeface="Times New Roman" panose="02020603050405020304" pitchFamily="18" charset="0"/>
                <a:cs typeface="Times New Roman" panose="02020603050405020304" pitchFamily="18" charset="0"/>
              </a:rPr>
              <a:t>Cost Drivers</a:t>
            </a:r>
            <a:endParaRPr lang="en-US"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6.5 Blue Ocean Strategy: Combining </a:t>
            </a:r>
            <a:r>
              <a:rPr lang="en-US" b="1" dirty="0" smtClean="0">
                <a:solidFill>
                  <a:schemeClr val="bg1">
                    <a:lumMod val="50000"/>
                  </a:schemeClr>
                </a:solidFill>
                <a:latin typeface="Times New Roman" panose="02020603050405020304" pitchFamily="18" charset="0"/>
                <a:cs typeface="Times New Roman" panose="02020603050405020304" pitchFamily="18" charset="0"/>
              </a:rPr>
              <a:t>Differentiation and </a:t>
            </a:r>
            <a:r>
              <a:rPr lang="en-US" b="1" dirty="0">
                <a:solidFill>
                  <a:schemeClr val="bg1">
                    <a:lumMod val="50000"/>
                  </a:schemeClr>
                </a:solidFill>
                <a:latin typeface="Times New Roman" panose="02020603050405020304" pitchFamily="18" charset="0"/>
                <a:cs typeface="Times New Roman" panose="02020603050405020304" pitchFamily="18" charset="0"/>
              </a:rPr>
              <a:t>Cost Leadership</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Blue Ocean Strategy Gone Bad: “Stuck in the Middle</a:t>
            </a:r>
            <a:r>
              <a:rPr lang="en-US" sz="1600" dirty="0" smtClean="0">
                <a:solidFill>
                  <a:schemeClr val="bg1">
                    <a:lumMod val="50000"/>
                  </a:schemeClr>
                </a:solidFill>
                <a:latin typeface="Times New Roman" panose="02020603050405020304" pitchFamily="18" charset="0"/>
                <a:cs typeface="Times New Roman" panose="02020603050405020304" pitchFamily="18" charset="0"/>
              </a:rPr>
              <a:t>”</a:t>
            </a:r>
            <a:endParaRPr lang="en-US" sz="1600" dirty="0">
              <a:solidFill>
                <a:schemeClr val="bg1">
                  <a:lumMod val="50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87543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5201424"/>
          </a:xfrm>
          <a:prstGeom prst="rect">
            <a:avLst/>
          </a:prstGeom>
          <a:noFill/>
        </p:spPr>
        <p:txBody>
          <a:bodyPr wrap="square">
            <a:spAutoFit/>
          </a:bodyPr>
          <a:lstStyle/>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6.1 </a:t>
            </a:r>
            <a:r>
              <a:rPr lang="en-US" sz="2400" b="1" dirty="0">
                <a:solidFill>
                  <a:schemeClr val="bg1">
                    <a:lumMod val="50000"/>
                  </a:schemeClr>
                </a:solidFill>
                <a:latin typeface="Times New Roman" panose="02020603050405020304" pitchFamily="18" charset="0"/>
                <a:cs typeface="Times New Roman" panose="02020603050405020304" pitchFamily="18" charset="0"/>
              </a:rPr>
              <a:t>Business-Level Strategy: How to Compete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r>
              <a:rPr lang="en-US" dirty="0" smtClean="0">
                <a:solidFill>
                  <a:schemeClr val="bg1">
                    <a:lumMod val="75000"/>
                  </a:schemeClr>
                </a:solidFill>
                <a:latin typeface="Times New Roman" panose="02020603050405020304" pitchFamily="18" charset="0"/>
                <a:cs typeface="Times New Roman" panose="02020603050405020304" pitchFamily="18" charset="0"/>
              </a:rPr>
              <a:t>”</a:t>
            </a:r>
            <a:endParaRPr lang="en-US"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622247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Business-Level Strategy</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569660"/>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Business-level strategy details the goal-directed actions managers take in their quest for competitive advantage when competing in a single product market. It may involve a single product or a group of similar products that use the same distribution channel.</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089814" y="4330727"/>
            <a:ext cx="4867954" cy="1747225"/>
          </a:xfrm>
          <a:prstGeom prst="rect">
            <a:avLst/>
          </a:prstGeom>
        </p:spPr>
      </p:pic>
    </p:spTree>
    <p:extLst>
      <p:ext uri="{BB962C8B-B14F-4D97-AF65-F5344CB8AC3E}">
        <p14:creationId xmlns:p14="http://schemas.microsoft.com/office/powerpoint/2010/main" val="11784303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Generic business strategy</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3785652"/>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two fundamentally different generic business strategies </a:t>
            </a:r>
            <a:r>
              <a:rPr lang="en-US" sz="2400" b="1" dirty="0" smtClean="0">
                <a:latin typeface="Times New Roman" panose="02020603050405020304" pitchFamily="18" charset="0"/>
                <a:cs typeface="Times New Roman" panose="02020603050405020304" pitchFamily="18" charset="0"/>
              </a:rPr>
              <a:t>can </a:t>
            </a:r>
            <a:r>
              <a:rPr lang="en-US" sz="2400" b="1" dirty="0">
                <a:latin typeface="Times New Roman" panose="02020603050405020304" pitchFamily="18" charset="0"/>
                <a:cs typeface="Times New Roman" panose="02020603050405020304" pitchFamily="18" charset="0"/>
              </a:rPr>
              <a:t>be used by any organization—manufacturing or service, large or small, for-profit or nonprofit, public or private —in the quest for competitive advantage, independent of industry context. </a:t>
            </a:r>
            <a:endParaRPr lang="en-US" sz="2400" b="1" dirty="0" smtClean="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There </a:t>
            </a:r>
            <a:r>
              <a:rPr lang="en-US" sz="2400" b="1" dirty="0" smtClean="0">
                <a:latin typeface="Times New Roman" panose="02020603050405020304" pitchFamily="18" charset="0"/>
                <a:cs typeface="Times New Roman" panose="02020603050405020304" pitchFamily="18" charset="0"/>
              </a:rPr>
              <a:t>are as the following;</a:t>
            </a:r>
          </a:p>
          <a:p>
            <a:r>
              <a:rPr lang="en-US" sz="2400" b="1" dirty="0" smtClean="0">
                <a:latin typeface="Times New Roman" panose="02020603050405020304" pitchFamily="18" charset="0"/>
                <a:cs typeface="Times New Roman" panose="02020603050405020304" pitchFamily="18" charset="0"/>
              </a:rPr>
              <a:t>1- Differentiation </a:t>
            </a: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Cost </a:t>
            </a:r>
            <a:r>
              <a:rPr lang="en-US" sz="2400" b="1" dirty="0" smtClean="0">
                <a:latin typeface="Times New Roman" panose="02020603050405020304" pitchFamily="18" charset="0"/>
                <a:cs typeface="Times New Roman" panose="02020603050405020304" pitchFamily="18" charset="0"/>
              </a:rPr>
              <a:t>leadership</a:t>
            </a:r>
            <a:endParaRPr lang="en-US" sz="2400" b="1" dirty="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55900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grpSp>
        <p:nvGrpSpPr>
          <p:cNvPr id="14" name="Group 17"/>
          <p:cNvGrpSpPr>
            <a:grpSpLocks/>
          </p:cNvGrpSpPr>
          <p:nvPr/>
        </p:nvGrpSpPr>
        <p:grpSpPr bwMode="auto">
          <a:xfrm>
            <a:off x="1660752" y="2585817"/>
            <a:ext cx="7116762" cy="3022600"/>
            <a:chOff x="841" y="1520"/>
            <a:chExt cx="4157" cy="1718"/>
          </a:xfrm>
        </p:grpSpPr>
        <p:grpSp>
          <p:nvGrpSpPr>
            <p:cNvPr id="15" name="Group 13"/>
            <p:cNvGrpSpPr>
              <a:grpSpLocks/>
            </p:cNvGrpSpPr>
            <p:nvPr/>
          </p:nvGrpSpPr>
          <p:grpSpPr bwMode="auto">
            <a:xfrm>
              <a:off x="841" y="1520"/>
              <a:ext cx="4145" cy="1456"/>
              <a:chOff x="841" y="1520"/>
              <a:chExt cx="4145" cy="1456"/>
            </a:xfrm>
          </p:grpSpPr>
          <p:grpSp>
            <p:nvGrpSpPr>
              <p:cNvPr id="19" name="Group 9"/>
              <p:cNvGrpSpPr>
                <a:grpSpLocks/>
              </p:cNvGrpSpPr>
              <p:nvPr/>
            </p:nvGrpSpPr>
            <p:grpSpPr bwMode="auto">
              <a:xfrm>
                <a:off x="841" y="1728"/>
                <a:ext cx="3191" cy="1248"/>
                <a:chOff x="841" y="1728"/>
                <a:chExt cx="3191" cy="1248"/>
              </a:xfrm>
            </p:grpSpPr>
            <p:sp>
              <p:nvSpPr>
                <p:cNvPr id="23" name="Line 4"/>
                <p:cNvSpPr>
                  <a:spLocks noChangeShapeType="1"/>
                </p:cNvSpPr>
                <p:nvPr/>
              </p:nvSpPr>
              <p:spPr bwMode="auto">
                <a:xfrm flipV="1">
                  <a:off x="1776" y="1728"/>
                  <a:ext cx="2256" cy="624"/>
                </a:xfrm>
                <a:prstGeom prst="line">
                  <a:avLst/>
                </a:prstGeom>
                <a:noFill/>
                <a:ln w="12700">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4" name="Line 5"/>
                <p:cNvSpPr>
                  <a:spLocks noChangeShapeType="1"/>
                </p:cNvSpPr>
                <p:nvPr/>
              </p:nvSpPr>
              <p:spPr bwMode="auto">
                <a:xfrm flipH="1" flipV="1">
                  <a:off x="1776" y="2352"/>
                  <a:ext cx="2256" cy="624"/>
                </a:xfrm>
                <a:prstGeom prst="line">
                  <a:avLst/>
                </a:prstGeom>
                <a:noFill/>
                <a:ln w="12700">
                  <a:solidFill>
                    <a:schemeClr val="tx1"/>
                  </a:solidFill>
                  <a:round/>
                  <a:headEnd type="stealth" w="med" len="lg"/>
                  <a:tailEnd type="none" w="sm" len="sm"/>
                </a:ln>
                <a:extLst>
                  <a:ext uri="{909E8E84-426E-40DD-AFC4-6F175D3DCCD1}">
                    <a14:hiddenFill xmlns:a14="http://schemas.microsoft.com/office/drawing/2010/main">
                      <a:noFill/>
                    </a14:hiddenFill>
                  </a:ext>
                </a:extLst>
              </p:spPr>
              <p:txBody>
                <a:bodyPr wrap="none" anchor="ctr"/>
                <a:lstStyle/>
                <a:p>
                  <a:endParaRPr lang="en-US"/>
                </a:p>
              </p:txBody>
            </p:sp>
            <p:grpSp>
              <p:nvGrpSpPr>
                <p:cNvPr id="26" name="Group 8"/>
                <p:cNvGrpSpPr>
                  <a:grpSpLocks/>
                </p:cNvGrpSpPr>
                <p:nvPr/>
              </p:nvGrpSpPr>
              <p:grpSpPr bwMode="auto">
                <a:xfrm>
                  <a:off x="841" y="2116"/>
                  <a:ext cx="952" cy="472"/>
                  <a:chOff x="841" y="2116"/>
                  <a:chExt cx="952" cy="472"/>
                </a:xfrm>
              </p:grpSpPr>
              <p:sp>
                <p:nvSpPr>
                  <p:cNvPr id="27" name="Rectangle 6"/>
                  <p:cNvSpPr>
                    <a:spLocks noChangeArrowheads="1"/>
                  </p:cNvSpPr>
                  <p:nvPr/>
                </p:nvSpPr>
                <p:spPr bwMode="auto">
                  <a:xfrm>
                    <a:off x="841" y="2116"/>
                    <a:ext cx="952" cy="472"/>
                  </a:xfrm>
                  <a:prstGeom prst="rect">
                    <a:avLst/>
                  </a:prstGeom>
                  <a:solidFill>
                    <a:schemeClr val="bg1"/>
                  </a:solidFill>
                  <a:ln w="12700">
                    <a:solidFill>
                      <a:schemeClr val="tx1"/>
                    </a:solidFill>
                    <a:miter lim="800000"/>
                    <a:headEnd/>
                    <a:tailEnd/>
                  </a:ln>
                </p:spPr>
                <p:txBody>
                  <a:bodyPr wrap="none" anchor="ct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eaLnBrk="1" hangingPunct="1">
                      <a:spcBef>
                        <a:spcPct val="0"/>
                      </a:spcBef>
                      <a:buClrTx/>
                      <a:buFontTx/>
                      <a:buNone/>
                    </a:pPr>
                    <a:endParaRPr lang="en-US" altLang="en-US" sz="1000">
                      <a:solidFill>
                        <a:schemeClr val="tx1"/>
                      </a:solidFill>
                    </a:endParaRPr>
                  </a:p>
                </p:txBody>
              </p:sp>
              <p:sp>
                <p:nvSpPr>
                  <p:cNvPr id="28" name="Rectangle 7"/>
                  <p:cNvSpPr>
                    <a:spLocks noChangeArrowheads="1"/>
                  </p:cNvSpPr>
                  <p:nvPr/>
                </p:nvSpPr>
                <p:spPr bwMode="auto">
                  <a:xfrm>
                    <a:off x="943" y="2170"/>
                    <a:ext cx="737" cy="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Competitive</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Advantage</a:t>
                    </a:r>
                    <a:endParaRPr lang="en-US" altLang="en-US" sz="1600">
                      <a:solidFill>
                        <a:schemeClr val="tx1"/>
                      </a:solidFill>
                      <a:latin typeface="Book Antiqua" panose="02040602050305030304" pitchFamily="18" charset="0"/>
                    </a:endParaRPr>
                  </a:p>
                </p:txBody>
              </p:sp>
            </p:grpSp>
          </p:grpSp>
          <p:grpSp>
            <p:nvGrpSpPr>
              <p:cNvPr id="20" name="Group 12"/>
              <p:cNvGrpSpPr>
                <a:grpSpLocks/>
              </p:cNvGrpSpPr>
              <p:nvPr/>
            </p:nvGrpSpPr>
            <p:grpSpPr bwMode="auto">
              <a:xfrm>
                <a:off x="4034" y="1520"/>
                <a:ext cx="952" cy="472"/>
                <a:chOff x="4034" y="1520"/>
                <a:chExt cx="952" cy="472"/>
              </a:xfrm>
            </p:grpSpPr>
            <p:sp>
              <p:nvSpPr>
                <p:cNvPr id="21" name="Rectangle 10"/>
                <p:cNvSpPr>
                  <a:spLocks noChangeArrowheads="1"/>
                </p:cNvSpPr>
                <p:nvPr/>
              </p:nvSpPr>
              <p:spPr bwMode="auto">
                <a:xfrm>
                  <a:off x="4034" y="1520"/>
                  <a:ext cx="952" cy="472"/>
                </a:xfrm>
                <a:prstGeom prst="rect">
                  <a:avLst/>
                </a:prstGeom>
                <a:solidFill>
                  <a:schemeClr val="bg1"/>
                </a:solidFill>
                <a:ln w="12700">
                  <a:solidFill>
                    <a:schemeClr val="tx1"/>
                  </a:solidFill>
                  <a:miter lim="800000"/>
                  <a:headEnd/>
                  <a:tailEnd/>
                </a:ln>
              </p:spPr>
              <p:txBody>
                <a:bodyPr wrap="none" anchor="ct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eaLnBrk="1" hangingPunct="1">
                    <a:spcBef>
                      <a:spcPct val="0"/>
                    </a:spcBef>
                    <a:buClrTx/>
                    <a:buFontTx/>
                    <a:buNone/>
                  </a:pPr>
                  <a:endParaRPr lang="en-US" altLang="en-US" sz="1000">
                    <a:solidFill>
                      <a:schemeClr val="tx1"/>
                    </a:solidFill>
                  </a:endParaRPr>
                </a:p>
              </p:txBody>
            </p:sp>
            <p:sp>
              <p:nvSpPr>
                <p:cNvPr id="22" name="Rectangle 11"/>
                <p:cNvSpPr>
                  <a:spLocks noChangeArrowheads="1"/>
                </p:cNvSpPr>
                <p:nvPr/>
              </p:nvSpPr>
              <p:spPr bwMode="auto">
                <a:xfrm>
                  <a:off x="4162" y="1583"/>
                  <a:ext cx="655" cy="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Cost </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Advantage</a:t>
                  </a:r>
                  <a:endParaRPr lang="en-US" altLang="en-US" sz="1600">
                    <a:solidFill>
                      <a:schemeClr val="tx1"/>
                    </a:solidFill>
                    <a:latin typeface="Book Antiqua" panose="02040602050305030304" pitchFamily="18" charset="0"/>
                  </a:endParaRPr>
                </a:p>
              </p:txBody>
            </p:sp>
          </p:grpSp>
        </p:grpSp>
        <p:grpSp>
          <p:nvGrpSpPr>
            <p:cNvPr id="16" name="Group 16"/>
            <p:cNvGrpSpPr>
              <a:grpSpLocks/>
            </p:cNvGrpSpPr>
            <p:nvPr/>
          </p:nvGrpSpPr>
          <p:grpSpPr bwMode="auto">
            <a:xfrm>
              <a:off x="4046" y="2766"/>
              <a:ext cx="952" cy="472"/>
              <a:chOff x="4046" y="2766"/>
              <a:chExt cx="952" cy="472"/>
            </a:xfrm>
          </p:grpSpPr>
          <p:sp>
            <p:nvSpPr>
              <p:cNvPr id="17" name="Rectangle 14"/>
              <p:cNvSpPr>
                <a:spLocks noChangeArrowheads="1"/>
              </p:cNvSpPr>
              <p:nvPr/>
            </p:nvSpPr>
            <p:spPr bwMode="auto">
              <a:xfrm>
                <a:off x="4046" y="2766"/>
                <a:ext cx="952" cy="472"/>
              </a:xfrm>
              <a:prstGeom prst="rect">
                <a:avLst/>
              </a:prstGeom>
              <a:solidFill>
                <a:schemeClr val="bg1"/>
              </a:solidFill>
              <a:ln w="12700">
                <a:solidFill>
                  <a:schemeClr val="tx1"/>
                </a:solidFill>
                <a:miter lim="800000"/>
                <a:headEnd/>
                <a:tailEnd/>
              </a:ln>
            </p:spPr>
            <p:txBody>
              <a:bodyPr wrap="none" anchor="ct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eaLnBrk="1" hangingPunct="1">
                  <a:spcBef>
                    <a:spcPct val="0"/>
                  </a:spcBef>
                  <a:buClrTx/>
                  <a:buFontTx/>
                  <a:buNone/>
                </a:pPr>
                <a:endParaRPr lang="en-US" altLang="en-US" sz="1000">
                  <a:solidFill>
                    <a:schemeClr val="tx1"/>
                  </a:solidFill>
                </a:endParaRPr>
              </a:p>
            </p:txBody>
          </p:sp>
          <p:sp>
            <p:nvSpPr>
              <p:cNvPr id="18" name="Rectangle 15"/>
              <p:cNvSpPr>
                <a:spLocks noChangeArrowheads="1"/>
              </p:cNvSpPr>
              <p:nvPr/>
            </p:nvSpPr>
            <p:spPr bwMode="auto">
              <a:xfrm>
                <a:off x="4081" y="2832"/>
                <a:ext cx="881" cy="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Differentiation</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Advantage</a:t>
                </a:r>
              </a:p>
            </p:txBody>
          </p:sp>
        </p:grpSp>
      </p:grpSp>
      <p:sp>
        <p:nvSpPr>
          <p:cNvPr id="29" name="Rectangle 18"/>
          <p:cNvSpPr>
            <a:spLocks noChangeArrowheads="1"/>
          </p:cNvSpPr>
          <p:nvPr/>
        </p:nvSpPr>
        <p:spPr bwMode="auto">
          <a:xfrm>
            <a:off x="4891314" y="3516092"/>
            <a:ext cx="164782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spcBef>
                <a:spcPct val="0"/>
              </a:spcBef>
              <a:buClrTx/>
              <a:buFontTx/>
              <a:buNone/>
            </a:pPr>
            <a:r>
              <a:rPr lang="en-US" altLang="en-US" sz="1600" b="1" dirty="0">
                <a:solidFill>
                  <a:schemeClr val="tx1"/>
                </a:solidFill>
                <a:latin typeface="Book Antiqua" panose="02040602050305030304" pitchFamily="18" charset="0"/>
              </a:rPr>
              <a:t>Similar Product</a:t>
            </a:r>
            <a:br>
              <a:rPr lang="en-US" altLang="en-US" sz="1600" b="1" dirty="0">
                <a:solidFill>
                  <a:schemeClr val="tx1"/>
                </a:solidFill>
                <a:latin typeface="Book Antiqua" panose="02040602050305030304" pitchFamily="18" charset="0"/>
              </a:rPr>
            </a:br>
            <a:r>
              <a:rPr lang="en-US" altLang="en-US" sz="1600" b="1" dirty="0">
                <a:solidFill>
                  <a:schemeClr val="tx1"/>
                </a:solidFill>
                <a:latin typeface="Book Antiqua" panose="02040602050305030304" pitchFamily="18" charset="0"/>
              </a:rPr>
              <a:t>At Lower Cost</a:t>
            </a:r>
            <a:endParaRPr lang="en-US" altLang="en-US" sz="1600" dirty="0">
              <a:solidFill>
                <a:schemeClr val="tx1"/>
              </a:solidFill>
              <a:latin typeface="Book Antiqua" panose="02040602050305030304" pitchFamily="18" charset="0"/>
            </a:endParaRPr>
          </a:p>
        </p:txBody>
      </p:sp>
      <p:sp>
        <p:nvSpPr>
          <p:cNvPr id="30" name="Rectangle 19"/>
          <p:cNvSpPr>
            <a:spLocks noChangeArrowheads="1"/>
          </p:cNvSpPr>
          <p:nvPr/>
        </p:nvSpPr>
        <p:spPr bwMode="auto">
          <a:xfrm>
            <a:off x="4815114" y="5268692"/>
            <a:ext cx="24384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Price Premium</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From Unique Product</a:t>
            </a:r>
            <a:endParaRPr lang="en-US" altLang="en-US" sz="1600">
              <a:solidFill>
                <a:schemeClr val="tx1"/>
              </a:solidFill>
              <a:latin typeface="Book Antiqua" panose="02040602050305030304" pitchFamily="18" charset="0"/>
            </a:endParaRPr>
          </a:p>
        </p:txBody>
      </p:sp>
      <p:graphicFrame>
        <p:nvGraphicFramePr>
          <p:cNvPr id="31" name="Object 1024"/>
          <p:cNvGraphicFramePr>
            <a:graphicFrameLocks noChangeAspect="1"/>
          </p:cNvGraphicFramePr>
          <p:nvPr>
            <p:extLst>
              <p:ext uri="{D42A27DB-BD31-4B8C-83A1-F6EECF244321}">
                <p14:modId xmlns:p14="http://schemas.microsoft.com/office/powerpoint/2010/main" val="449064317"/>
              </p:ext>
            </p:extLst>
          </p:nvPr>
        </p:nvGraphicFramePr>
        <p:xfrm>
          <a:off x="8818789" y="2569942"/>
          <a:ext cx="1219200" cy="962025"/>
        </p:xfrm>
        <a:graphic>
          <a:graphicData uri="http://schemas.openxmlformats.org/presentationml/2006/ole">
            <mc:AlternateContent xmlns:mc="http://schemas.openxmlformats.org/markup-compatibility/2006">
              <mc:Choice xmlns:v="urn:schemas-microsoft-com:vml" Requires="v">
                <p:oleObj spid="_x0000_s1058" name="Photo Editor Photo" r:id="rId3" imgW="1276190" imgH="961905" progId="MSPhotoEd.3">
                  <p:embed/>
                </p:oleObj>
              </mc:Choice>
              <mc:Fallback>
                <p:oleObj name="Photo Editor Photo" r:id="rId3" imgW="1276190" imgH="961905" progId="MSPhotoEd.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18789" y="2569942"/>
                        <a:ext cx="1219200" cy="96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 name="Object 1025"/>
          <p:cNvGraphicFramePr>
            <a:graphicFrameLocks noChangeAspect="1"/>
          </p:cNvGraphicFramePr>
          <p:nvPr>
            <p:extLst>
              <p:ext uri="{D42A27DB-BD31-4B8C-83A1-F6EECF244321}">
                <p14:modId xmlns:p14="http://schemas.microsoft.com/office/powerpoint/2010/main" val="75944756"/>
              </p:ext>
            </p:extLst>
          </p:nvPr>
        </p:nvGraphicFramePr>
        <p:xfrm>
          <a:off x="9047389" y="4694017"/>
          <a:ext cx="990600" cy="914400"/>
        </p:xfrm>
        <a:graphic>
          <a:graphicData uri="http://schemas.openxmlformats.org/presentationml/2006/ole">
            <mc:AlternateContent xmlns:mc="http://schemas.openxmlformats.org/markup-compatibility/2006">
              <mc:Choice xmlns:v="urn:schemas-microsoft-com:vml" Requires="v">
                <p:oleObj spid="_x0000_s1059" name="Photo Editor Photo" r:id="rId5" imgW="914286" imgH="724001" progId="MSPhotoEd.3">
                  <p:embed/>
                </p:oleObj>
              </mc:Choice>
              <mc:Fallback>
                <p:oleObj name="Photo Editor Photo" r:id="rId5" imgW="914286" imgH="724001" progId="MSPhotoEd.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47389" y="4694017"/>
                        <a:ext cx="9906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3" name="Slide Number Placeholder 1"/>
          <p:cNvSpPr txBox="1">
            <a:spLocks/>
          </p:cNvSpPr>
          <p:nvPr/>
        </p:nvSpPr>
        <p:spPr>
          <a:xfrm>
            <a:off x="7567839" y="7356255"/>
            <a:ext cx="2209800" cy="366712"/>
          </a:xfrm>
          <a:prstGeom prst="rect">
            <a:avLst/>
          </a:prstGeom>
          <a:noFill/>
          <a:ln w="127000">
            <a:gradFill>
              <a:gsLst>
                <a:gs pos="1000">
                  <a:schemeClr val="bg1"/>
                </a:gs>
                <a:gs pos="100000">
                  <a:srgbClr val="F5F5F5"/>
                </a:gs>
              </a:gsLst>
              <a:lin ang="5400000" scaled="1"/>
            </a:gradFill>
            <a:miter lim="800000"/>
          </a:ln>
          <a:effectLst/>
          <a:extLst>
            <a:ext uri="{909E8E84-426E-40DD-AFC4-6F175D3DCCD1}">
              <a14:hiddenFill xmlns:a14="http://schemas.microsoft.com/office/drawing/2010/main">
                <a:solidFill>
                  <a:srgbClr val="FFFFFF"/>
                </a:solidFill>
              </a14:hiddenFill>
            </a:ext>
          </a:extLst>
        </p:spPr>
        <p:txBody>
          <a:bodyPr vert="horz" lIns="91440" tIns="45720" rIns="91440" bIns="45720" rtlCol="0">
            <a:normAutofit/>
          </a:bodyPr>
          <a:lstStyle>
            <a:lvl1pPr marL="0" indent="0" algn="ctr" defTabSz="914400" rtl="0" eaLnBrk="1" latinLnBrk="0" hangingPunct="1">
              <a:lnSpc>
                <a:spcPct val="90000"/>
              </a:lnSpc>
              <a:spcBef>
                <a:spcPct val="20000"/>
              </a:spcBef>
              <a:buClr>
                <a:srgbClr val="003366"/>
              </a:buClr>
              <a:buFont typeface="Arial" panose="020B0604020202020204" pitchFamily="34" charset="0"/>
              <a:buChar char="•"/>
              <a:defRPr sz="2800" kern="1200">
                <a:solidFill>
                  <a:srgbClr val="003366"/>
                </a:solidFill>
                <a:latin typeface="Arial" panose="020B0604020202020204" pitchFamily="34" charset="0"/>
                <a:ea typeface="+mn-ea"/>
                <a:cs typeface="+mn-cs"/>
              </a:defRPr>
            </a:lvl1pPr>
            <a:lvl2pPr marL="742950" indent="-285750" algn="l" defTabSz="914400" rtl="0" eaLnBrk="1" latinLnBrk="0" hangingPunct="1">
              <a:lnSpc>
                <a:spcPct val="90000"/>
              </a:lnSpc>
              <a:spcBef>
                <a:spcPct val="20000"/>
              </a:spcBef>
              <a:buClr>
                <a:srgbClr val="336699"/>
              </a:buClr>
              <a:buSzPct val="90000"/>
              <a:buFont typeface="Wingdings" panose="05000000000000000000" pitchFamily="2" charset="2"/>
              <a:buChar char="Ø"/>
              <a:defRPr sz="2400" kern="1200">
                <a:solidFill>
                  <a:srgbClr val="008080"/>
                </a:solidFill>
                <a:latin typeface="Arial" panose="020B0604020202020204" pitchFamily="34" charset="0"/>
                <a:ea typeface="+mn-ea"/>
                <a:cs typeface="+mn-cs"/>
              </a:defRPr>
            </a:lvl2pPr>
            <a:lvl3pPr marL="1143000" indent="-228600" algn="l" defTabSz="914400" rtl="0" eaLnBrk="1" latinLnBrk="0" hangingPunct="1">
              <a:lnSpc>
                <a:spcPct val="90000"/>
              </a:lnSpc>
              <a:spcBef>
                <a:spcPct val="20000"/>
              </a:spcBef>
              <a:buClr>
                <a:srgbClr val="0099CC"/>
              </a:buClr>
              <a:buSzPct val="75000"/>
              <a:buFont typeface="Wingdings" panose="05000000000000000000" pitchFamily="2" charset="2"/>
              <a:buChar char="v"/>
              <a:defRPr sz="2000" kern="120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ct val="20000"/>
              </a:spcBef>
              <a:buClr>
                <a:schemeClr val="bg2"/>
              </a:buClr>
              <a:buFont typeface="Arial" panose="020B0604020202020204" pitchFamily="34" charset="0"/>
              <a:buChar char="–"/>
              <a:defRPr sz="2000" kern="120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ct val="20000"/>
              </a:spcBef>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9pPr>
          </a:lstStyle>
          <a:p>
            <a:pPr>
              <a:spcBef>
                <a:spcPct val="0"/>
              </a:spcBef>
              <a:buClrTx/>
              <a:buFontTx/>
              <a:buNone/>
            </a:pPr>
            <a:r>
              <a:rPr lang="en-US" altLang="en-US" sz="800" smtClean="0">
                <a:solidFill>
                  <a:schemeClr val="tx1"/>
                </a:solidFill>
              </a:rPr>
              <a:t>6–</a:t>
            </a:r>
            <a:fld id="{8E85E274-58B2-4931-9875-2EAC37C1D028}" type="slidenum">
              <a:rPr lang="en-US" altLang="en-US" sz="800" smtClean="0">
                <a:solidFill>
                  <a:schemeClr val="tx1"/>
                </a:solidFill>
              </a:rPr>
              <a:pPr>
                <a:spcBef>
                  <a:spcPct val="0"/>
                </a:spcBef>
                <a:buClrTx/>
                <a:buFontTx/>
                <a:buNone/>
              </a:pPr>
              <a:t>9</a:t>
            </a:fld>
            <a:endParaRPr lang="en-US" altLang="en-US" sz="800" smtClean="0">
              <a:solidFill>
                <a:schemeClr val="tx1"/>
              </a:solidFill>
            </a:endParaRPr>
          </a:p>
        </p:txBody>
      </p:sp>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068165"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differentiation </a:t>
            </a:r>
            <a:r>
              <a:rPr lang="en-US" sz="2400" b="1" dirty="0" smtClean="0">
                <a:latin typeface="Times New Roman" panose="02020603050405020304" pitchFamily="18" charset="0"/>
                <a:cs typeface="Times New Roman" panose="02020603050405020304" pitchFamily="18" charset="0"/>
              </a:rPr>
              <a:t>strategy:</a:t>
            </a:r>
          </a:p>
          <a:p>
            <a:r>
              <a:rPr lang="en-US" sz="2400" dirty="0" smtClean="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seeks to create higher value for customers than the value that competitors create, by delivering products or services with unique features while keeping costs at the same or similar levels, allowing the firm to charge higher prices </a:t>
            </a:r>
            <a:r>
              <a:rPr lang="en-US" sz="2400" dirty="0" smtClean="0">
                <a:latin typeface="Times New Roman" panose="02020603050405020304" pitchFamily="18" charset="0"/>
                <a:cs typeface="Times New Roman" panose="02020603050405020304" pitchFamily="18" charset="0"/>
              </a:rPr>
              <a:t>to its </a:t>
            </a:r>
            <a:r>
              <a:rPr lang="en-US" sz="2400" dirty="0">
                <a:latin typeface="Times New Roman" panose="02020603050405020304" pitchFamily="18" charset="0"/>
                <a:cs typeface="Times New Roman" panose="02020603050405020304" pitchFamily="18" charset="0"/>
              </a:rPr>
              <a:t>customers.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7628607" y="2040205"/>
            <a:ext cx="3216378" cy="3486637"/>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Rectangle 2"/>
          <p:cNvSpPr txBox="1">
            <a:spLocks noChangeArrowheads="1"/>
          </p:cNvSpPr>
          <p:nvPr/>
        </p:nvSpPr>
        <p:spPr>
          <a:xfrm>
            <a:off x="1277258" y="-613456"/>
            <a:ext cx="9144000" cy="493712"/>
          </a:xfrm>
          <a:prstGeom prst="rect">
            <a:avLst/>
          </a:prstGeom>
        </p:spPr>
        <p:txBody>
          <a:bodyPr lIns="92075" tIns="46038" rIns="92075" bIns="46038" anchor="b"/>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600" b="1" smtClean="0"/>
              <a:t>Differentiation Advantage</a:t>
            </a:r>
          </a:p>
        </p:txBody>
      </p:sp>
      <p:sp>
        <p:nvSpPr>
          <p:cNvPr id="14" name="Rectangle 3"/>
          <p:cNvSpPr txBox="1">
            <a:spLocks noChangeArrowheads="1"/>
          </p:cNvSpPr>
          <p:nvPr/>
        </p:nvSpPr>
        <p:spPr>
          <a:xfrm>
            <a:off x="1277258" y="2034306"/>
            <a:ext cx="9971313" cy="3637150"/>
          </a:xfrm>
          <a:prstGeom prst="rect">
            <a:avLst/>
          </a:prstGeom>
        </p:spPr>
        <p:txBody>
          <a:bodyPr lIns="92075" tIns="46038" rIns="92075" bIns="46038"/>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600" b="1" dirty="0" smtClean="0">
                <a:solidFill>
                  <a:srgbClr val="000099"/>
                </a:solidFill>
              </a:rPr>
              <a:t>Differentiation Advantage</a:t>
            </a:r>
            <a:r>
              <a:rPr lang="en-US" altLang="en-US" sz="2600" dirty="0" smtClean="0"/>
              <a:t>: a concept developed by economist </a:t>
            </a:r>
            <a:r>
              <a:rPr lang="en-US" altLang="en-US" sz="2600" dirty="0" smtClean="0">
                <a:solidFill>
                  <a:srgbClr val="0000FF"/>
                </a:solidFill>
              </a:rPr>
              <a:t>Joan Robinson</a:t>
            </a:r>
            <a:r>
              <a:rPr lang="en-US" altLang="en-US" sz="2600" dirty="0" smtClean="0"/>
              <a:t>, occurs when a firm is able to obtain from its differentiation a price premium in the market which exceeds the cost of providing differentiation.</a:t>
            </a:r>
          </a:p>
        </p:txBody>
      </p:sp>
      <p:sp>
        <p:nvSpPr>
          <p:cNvPr id="15" name="Slide Number Placeholder 2"/>
          <p:cNvSpPr txBox="1">
            <a:spLocks/>
          </p:cNvSpPr>
          <p:nvPr/>
        </p:nvSpPr>
        <p:spPr>
          <a:xfrm>
            <a:off x="7916183" y="5396819"/>
            <a:ext cx="2209800" cy="366712"/>
          </a:xfrm>
          <a:prstGeom prst="rect">
            <a:avLst/>
          </a:prstGeom>
          <a:noFill/>
          <a:ln w="127000">
            <a:gradFill>
              <a:gsLst>
                <a:gs pos="1000">
                  <a:schemeClr val="bg1"/>
                </a:gs>
                <a:gs pos="100000">
                  <a:srgbClr val="F5F5F5"/>
                </a:gs>
              </a:gsLst>
              <a:lin ang="5400000" scaled="1"/>
            </a:gradFill>
            <a:miter lim="800000"/>
          </a:ln>
          <a:effectLst/>
          <a:extLst>
            <a:ext uri="{909E8E84-426E-40DD-AFC4-6F175D3DCCD1}">
              <a14:hiddenFill xmlns:a14="http://schemas.microsoft.com/office/drawing/2010/main">
                <a:solidFill>
                  <a:srgbClr val="FFFFFF"/>
                </a:solidFill>
              </a14:hiddenFill>
            </a:ext>
          </a:extLst>
        </p:spPr>
        <p:txBody>
          <a:bodyPr vert="horz" lIns="91440" tIns="45720" rIns="91440" bIns="45720" rtlCol="0">
            <a:normAutofit/>
          </a:bodyPr>
          <a:lstStyle>
            <a:lvl1pPr marL="0" indent="0" algn="ctr" defTabSz="914400" rtl="0" eaLnBrk="1" latinLnBrk="0" hangingPunct="1">
              <a:lnSpc>
                <a:spcPct val="90000"/>
              </a:lnSpc>
              <a:spcBef>
                <a:spcPct val="20000"/>
              </a:spcBef>
              <a:buClr>
                <a:srgbClr val="003366"/>
              </a:buClr>
              <a:buFont typeface="Arial" panose="020B0604020202020204" pitchFamily="34" charset="0"/>
              <a:buChar char="•"/>
              <a:defRPr sz="2800" kern="1200">
                <a:solidFill>
                  <a:srgbClr val="003366"/>
                </a:solidFill>
                <a:latin typeface="Arial" panose="020B0604020202020204" pitchFamily="34" charset="0"/>
                <a:ea typeface="+mn-ea"/>
                <a:cs typeface="+mn-cs"/>
              </a:defRPr>
            </a:lvl1pPr>
            <a:lvl2pPr marL="742950" indent="-285750" algn="l" defTabSz="914400" rtl="0" eaLnBrk="1" latinLnBrk="0" hangingPunct="1">
              <a:lnSpc>
                <a:spcPct val="90000"/>
              </a:lnSpc>
              <a:spcBef>
                <a:spcPct val="20000"/>
              </a:spcBef>
              <a:buClr>
                <a:srgbClr val="336699"/>
              </a:buClr>
              <a:buSzPct val="90000"/>
              <a:buFont typeface="Wingdings" panose="05000000000000000000" pitchFamily="2" charset="2"/>
              <a:buChar char="Ø"/>
              <a:defRPr sz="2400" kern="1200">
                <a:solidFill>
                  <a:srgbClr val="008080"/>
                </a:solidFill>
                <a:latin typeface="Arial" panose="020B0604020202020204" pitchFamily="34" charset="0"/>
                <a:ea typeface="+mn-ea"/>
                <a:cs typeface="+mn-cs"/>
              </a:defRPr>
            </a:lvl2pPr>
            <a:lvl3pPr marL="1143000" indent="-228600" algn="l" defTabSz="914400" rtl="0" eaLnBrk="1" latinLnBrk="0" hangingPunct="1">
              <a:lnSpc>
                <a:spcPct val="90000"/>
              </a:lnSpc>
              <a:spcBef>
                <a:spcPct val="20000"/>
              </a:spcBef>
              <a:buClr>
                <a:srgbClr val="0099CC"/>
              </a:buClr>
              <a:buSzPct val="75000"/>
              <a:buFont typeface="Wingdings" panose="05000000000000000000" pitchFamily="2" charset="2"/>
              <a:buChar char="v"/>
              <a:defRPr sz="2000" kern="120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ct val="20000"/>
              </a:spcBef>
              <a:buClr>
                <a:schemeClr val="bg2"/>
              </a:buClr>
              <a:buFont typeface="Arial" panose="020B0604020202020204" pitchFamily="34" charset="0"/>
              <a:buChar char="–"/>
              <a:defRPr sz="2000" kern="120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ct val="20000"/>
              </a:spcBef>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9pPr>
          </a:lstStyle>
          <a:p>
            <a:pPr>
              <a:spcBef>
                <a:spcPct val="0"/>
              </a:spcBef>
              <a:buClrTx/>
              <a:buFontTx/>
              <a:buNone/>
            </a:pPr>
            <a:r>
              <a:rPr lang="en-US" altLang="en-US" sz="800" smtClean="0">
                <a:solidFill>
                  <a:schemeClr val="tx1"/>
                </a:solidFill>
              </a:rPr>
              <a:t>6–</a:t>
            </a:r>
            <a:fld id="{222048D6-4FAA-487D-91C3-CAD706844B84}" type="slidenum">
              <a:rPr lang="en-US" altLang="en-US" sz="800" smtClean="0">
                <a:solidFill>
                  <a:schemeClr val="tx1"/>
                </a:solidFill>
              </a:rPr>
              <a:pPr>
                <a:spcBef>
                  <a:spcPct val="0"/>
                </a:spcBef>
                <a:buClrTx/>
                <a:buFontTx/>
                <a:buNone/>
              </a:pPr>
              <a:t>11</a:t>
            </a:fld>
            <a:endParaRPr lang="en-US" altLang="en-US" sz="800" smtClean="0">
              <a:solidFill>
                <a:schemeClr val="tx1"/>
              </a:solidFill>
            </a:endParaRPr>
          </a:p>
        </p:txBody>
      </p:sp>
      <p:pic>
        <p:nvPicPr>
          <p:cNvPr id="16" name="Picture 7" descr="C:\Users\Home\Desktop\untitl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0133" y="3550104"/>
            <a:ext cx="2651125" cy="2213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9" descr="C:\Users\Home\Desktop\quote-the-purpose-of-studying-economics-is-not-to-acquire-a-set-of-ready-made-answers-to-economic-joan-robinson-60-41-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149" y="3817222"/>
            <a:ext cx="6492875" cy="1854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7567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068165" cy="193899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 </a:t>
            </a:r>
            <a:r>
              <a:rPr lang="en-US" sz="2400" b="1" dirty="0">
                <a:latin typeface="Times New Roman" panose="02020603050405020304" pitchFamily="18" charset="0"/>
                <a:cs typeface="Times New Roman" panose="02020603050405020304" pitchFamily="18" charset="0"/>
              </a:rPr>
              <a:t>cost-leadership </a:t>
            </a:r>
            <a:r>
              <a:rPr lang="en-US" sz="2400" b="1" dirty="0" smtClean="0">
                <a:latin typeface="Times New Roman" panose="02020603050405020304" pitchFamily="18" charset="0"/>
                <a:cs typeface="Times New Roman" panose="02020603050405020304" pitchFamily="18" charset="0"/>
              </a:rPr>
              <a:t>strategy</a:t>
            </a:r>
            <a:r>
              <a:rPr lang="en-US" sz="2400" b="1" dirty="0">
                <a:latin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It seeks </a:t>
            </a:r>
            <a:r>
              <a:rPr lang="en-US" sz="2400" dirty="0">
                <a:latin typeface="Times New Roman" panose="02020603050405020304" pitchFamily="18" charset="0"/>
                <a:cs typeface="Times New Roman" panose="02020603050405020304" pitchFamily="18" charset="0"/>
              </a:rPr>
              <a:t>to create the same or similar value for customers by delivering products or services at a lower cost than competitors, enabling the firm to offer lower prices to its customers.</a:t>
            </a:r>
          </a:p>
        </p:txBody>
      </p:sp>
      <p:pic>
        <p:nvPicPr>
          <p:cNvPr id="4" name="Picture 3"/>
          <p:cNvPicPr>
            <a:picLocks noChangeAspect="1"/>
          </p:cNvPicPr>
          <p:nvPr/>
        </p:nvPicPr>
        <p:blipFill>
          <a:blip r:embed="rId2"/>
          <a:stretch>
            <a:fillRect/>
          </a:stretch>
        </p:blipFill>
        <p:spPr>
          <a:xfrm>
            <a:off x="7628607" y="2040205"/>
            <a:ext cx="3216378" cy="3486637"/>
          </a:xfrm>
          <a:prstGeom prst="rect">
            <a:avLst/>
          </a:prstGeom>
        </p:spPr>
      </p:pic>
    </p:spTree>
    <p:extLst>
      <p:ext uri="{BB962C8B-B14F-4D97-AF65-F5344CB8AC3E}">
        <p14:creationId xmlns:p14="http://schemas.microsoft.com/office/powerpoint/2010/main" val="2703898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5262979"/>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r>
              <a:rPr lang="en-US" dirty="0" smtClean="0">
                <a:solidFill>
                  <a:schemeClr val="bg1">
                    <a:lumMod val="75000"/>
                  </a:schemeClr>
                </a:solidFill>
                <a:latin typeface="Times New Roman" panose="02020603050405020304" pitchFamily="18" charset="0"/>
                <a:cs typeface="Times New Roman" panose="02020603050405020304" pitchFamily="18" charset="0"/>
              </a:rPr>
              <a:t>”</a:t>
            </a:r>
            <a:endParaRPr lang="en-US"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055141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612404"/>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Differentiation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Value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The goal of a differentiation strategy is to add unique features that will increase the perceived value of goods and services in the minds of consumers so they are willing to pay a higher price. The focus of competition in a differentiation strategy tends to be on unique product features, services, and new product launches, or on marketing and promotion rather than price.</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32134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Differentiation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Value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Managers can adjust a number of different levers to improve a firm’s strategic position. These levers either increase perceived value or decrease costs. Here, we will study the most salient value drivers that managers have at their disposal (we look at cost drivers in the next section). </a:t>
            </a: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They </a:t>
            </a:r>
            <a:r>
              <a:rPr lang="en-US" sz="2400" b="1" dirty="0">
                <a:latin typeface="Times New Roman" panose="02020603050405020304" pitchFamily="18" charset="0"/>
                <a:cs typeface="Times New Roman" panose="02020603050405020304" pitchFamily="18" charset="0"/>
              </a:rPr>
              <a:t>are:</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Product </a:t>
            </a:r>
            <a:r>
              <a:rPr lang="en-US" sz="2400" b="1" dirty="0">
                <a:latin typeface="Times New Roman" panose="02020603050405020304" pitchFamily="18" charset="0"/>
                <a:cs typeface="Times New Roman" panose="02020603050405020304" pitchFamily="18" charset="0"/>
              </a:rPr>
              <a:t>features</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Customer </a:t>
            </a:r>
            <a:r>
              <a:rPr lang="en-US" sz="2400" b="1" dirty="0">
                <a:latin typeface="Times New Roman" panose="02020603050405020304" pitchFamily="18" charset="0"/>
                <a:cs typeface="Times New Roman" panose="02020603050405020304" pitchFamily="18" charset="0"/>
              </a:rPr>
              <a:t>service</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Complements</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43365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171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Value Drivers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750336"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 PRODUCT </a:t>
            </a:r>
            <a:r>
              <a:rPr lang="en-US" sz="2400" b="1" dirty="0" smtClean="0">
                <a:latin typeface="Times New Roman" panose="02020603050405020304" pitchFamily="18" charset="0"/>
                <a:cs typeface="Times New Roman" panose="02020603050405020304" pitchFamily="18" charset="0"/>
              </a:rPr>
              <a:t>FEATURES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One of the obvious but most important levers that strategic leaders can adjust is product features, thereby increasing the perceived value of the product or service offering. Adding unique product attributes allows firms to turn commodity products into differentiated products commanding a premium price. Strong R&amp;D capabilities are often needed to create superior product features. </a:t>
            </a:r>
          </a:p>
        </p:txBody>
      </p:sp>
      <p:pic>
        <p:nvPicPr>
          <p:cNvPr id="4" name="Picture 3"/>
          <p:cNvPicPr>
            <a:picLocks noChangeAspect="1"/>
          </p:cNvPicPr>
          <p:nvPr/>
        </p:nvPicPr>
        <p:blipFill>
          <a:blip r:embed="rId2"/>
          <a:stretch>
            <a:fillRect/>
          </a:stretch>
        </p:blipFill>
        <p:spPr>
          <a:xfrm>
            <a:off x="7859636" y="2821237"/>
            <a:ext cx="2829320" cy="2114845"/>
          </a:xfrm>
          <a:prstGeom prst="rect">
            <a:avLst/>
          </a:prstGeom>
        </p:spPr>
      </p:pic>
    </p:spTree>
    <p:extLst>
      <p:ext uri="{BB962C8B-B14F-4D97-AF65-F5344CB8AC3E}">
        <p14:creationId xmlns:p14="http://schemas.microsoft.com/office/powerpoint/2010/main" val="1143053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171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Value Drivers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3" y="2235255"/>
            <a:ext cx="7185765"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CUSTOMER SERVICE</a:t>
            </a:r>
          </a:p>
          <a:p>
            <a:r>
              <a:rPr lang="en-US" sz="2400" dirty="0">
                <a:latin typeface="Times New Roman" panose="02020603050405020304" pitchFamily="18" charset="0"/>
                <a:cs typeface="Times New Roman" panose="02020603050405020304" pitchFamily="18" charset="0"/>
              </a:rPr>
              <a:t>Managers can increase the perceived value of their firms’ product or service offerings by focusing on customer service. For example, the online retailer </a:t>
            </a:r>
            <a:r>
              <a:rPr lang="en-US" sz="2400" dirty="0" err="1">
                <a:latin typeface="Times New Roman" panose="02020603050405020304" pitchFamily="18" charset="0"/>
                <a:cs typeface="Times New Roman" panose="02020603050405020304" pitchFamily="18" charset="0"/>
              </a:rPr>
              <a:t>Zappos</a:t>
            </a:r>
            <a:r>
              <a:rPr lang="en-US" sz="2400" dirty="0">
                <a:latin typeface="Times New Roman" panose="02020603050405020304" pitchFamily="18" charset="0"/>
                <a:cs typeface="Times New Roman" panose="02020603050405020304" pitchFamily="18" charset="0"/>
              </a:rPr>
              <a:t> earned a reputation for superior customer service by offering free shipping both ways: to the customer and </a:t>
            </a:r>
            <a:r>
              <a:rPr lang="en-US" sz="2400" dirty="0" smtClean="0">
                <a:latin typeface="Times New Roman" panose="02020603050405020304" pitchFamily="18" charset="0"/>
                <a:cs typeface="Times New Roman" panose="02020603050405020304" pitchFamily="18" charset="0"/>
              </a:rPr>
              <a:t>for returns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Zappos’s</a:t>
            </a:r>
            <a:r>
              <a:rPr lang="en-US" sz="2400" dirty="0">
                <a:latin typeface="Times New Roman" panose="02020603050405020304" pitchFamily="18" charset="0"/>
                <a:cs typeface="Times New Roman" panose="02020603050405020304" pitchFamily="18" charset="0"/>
              </a:rPr>
              <a:t> strategic leaders didn’t view this as an additional expense but rather as part of their marketing budget. Competitors took notice, too; Amazon bought </a:t>
            </a:r>
            <a:r>
              <a:rPr lang="en-US" sz="2400" dirty="0" err="1">
                <a:latin typeface="Times New Roman" panose="02020603050405020304" pitchFamily="18" charset="0"/>
                <a:cs typeface="Times New Roman" panose="02020603050405020304" pitchFamily="18" charset="0"/>
              </a:rPr>
              <a:t>Zappos</a:t>
            </a:r>
            <a:r>
              <a:rPr lang="en-US" sz="2400" dirty="0">
                <a:latin typeface="Times New Roman" panose="02020603050405020304" pitchFamily="18" charset="0"/>
                <a:cs typeface="Times New Roman" panose="02020603050405020304" pitchFamily="18" charset="0"/>
              </a:rPr>
              <a:t> for over $1 </a:t>
            </a:r>
            <a:r>
              <a:rPr lang="en-US" sz="2400" dirty="0" smtClean="0">
                <a:latin typeface="Times New Roman" panose="02020603050405020304" pitchFamily="18" charset="0"/>
                <a:cs typeface="Times New Roman" panose="02020603050405020304" pitchFamily="18" charset="0"/>
              </a:rPr>
              <a:t>billion.</a:t>
            </a:r>
          </a:p>
        </p:txBody>
      </p:sp>
      <p:pic>
        <p:nvPicPr>
          <p:cNvPr id="7" name="Picture 6"/>
          <p:cNvPicPr>
            <a:picLocks noChangeAspect="1"/>
          </p:cNvPicPr>
          <p:nvPr/>
        </p:nvPicPr>
        <p:blipFill>
          <a:blip r:embed="rId2"/>
          <a:stretch>
            <a:fillRect/>
          </a:stretch>
        </p:blipFill>
        <p:spPr>
          <a:xfrm>
            <a:off x="8371554" y="2613394"/>
            <a:ext cx="2851641" cy="3029373"/>
          </a:xfrm>
          <a:prstGeom prst="rect">
            <a:avLst/>
          </a:prstGeom>
        </p:spPr>
      </p:pic>
    </p:spTree>
    <p:extLst>
      <p:ext uri="{BB962C8B-B14F-4D97-AF65-F5344CB8AC3E}">
        <p14:creationId xmlns:p14="http://schemas.microsoft.com/office/powerpoint/2010/main" val="144131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171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Value Drivers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3" y="2235255"/>
            <a:ext cx="7185765"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3- </a:t>
            </a:r>
            <a:r>
              <a:rPr lang="en-US" sz="2400" b="1" dirty="0" smtClean="0">
                <a:latin typeface="Times New Roman" panose="02020603050405020304" pitchFamily="18" charset="0"/>
                <a:cs typeface="Times New Roman" panose="02020603050405020304" pitchFamily="18" charset="0"/>
              </a:rPr>
              <a:t>COMPLEMENTS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Complements add value to a product or service when they are consumed in tandem. Finding complements, therefore, is an important task for managers in their quest to enhance the value of their offerings. A prime example of complements is smartphones and cellular services. For instance, service for the iPhone was exclusively offered by AT&amp;T. Thus, if you wanted an iPhone, you had to sign up for a two-year service contract with AT&amp;T.</a:t>
            </a:r>
          </a:p>
        </p:txBody>
      </p:sp>
      <p:pic>
        <p:nvPicPr>
          <p:cNvPr id="4" name="Picture 3"/>
          <p:cNvPicPr>
            <a:picLocks noChangeAspect="1"/>
          </p:cNvPicPr>
          <p:nvPr/>
        </p:nvPicPr>
        <p:blipFill>
          <a:blip r:embed="rId2"/>
          <a:stretch>
            <a:fillRect/>
          </a:stretch>
        </p:blipFill>
        <p:spPr>
          <a:xfrm>
            <a:off x="8006217" y="2177626"/>
            <a:ext cx="2981741" cy="1124107"/>
          </a:xfrm>
          <a:prstGeom prst="rect">
            <a:avLst/>
          </a:prstGeom>
        </p:spPr>
      </p:pic>
    </p:spTree>
    <p:extLst>
      <p:ext uri="{BB962C8B-B14F-4D97-AF65-F5344CB8AC3E}">
        <p14:creationId xmlns:p14="http://schemas.microsoft.com/office/powerpoint/2010/main" val="1309691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5293757"/>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r>
              <a:rPr lang="en-US" dirty="0" smtClean="0">
                <a:solidFill>
                  <a:schemeClr val="bg1">
                    <a:lumMod val="75000"/>
                  </a:schemeClr>
                </a:solidFill>
                <a:latin typeface="Times New Roman" panose="02020603050405020304" pitchFamily="18" charset="0"/>
                <a:cs typeface="Times New Roman" panose="02020603050405020304" pitchFamily="18" charset="0"/>
              </a:rPr>
              <a:t>”</a:t>
            </a:r>
            <a:endParaRPr lang="en-US"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866813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Cost-Leadership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Cost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goal of a cost-leadership strategy is to reduce the firm’s cost below that of its competitors while offering adequate value. The cost leader, as the name implies, focuses its attention and resources on reducing the cost to manufacture a product or on lowering the operating cost to deliver a service in order to offer lower prices to its customers.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85249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Cost-Leadership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Cost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most important cost drivers that managers can manipulate to keep their costs low are:</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Cost </a:t>
            </a:r>
            <a:r>
              <a:rPr lang="en-US" sz="2400" b="1" dirty="0">
                <a:latin typeface="Times New Roman" panose="02020603050405020304" pitchFamily="18" charset="0"/>
                <a:cs typeface="Times New Roman" panose="02020603050405020304" pitchFamily="18" charset="0"/>
              </a:rPr>
              <a:t>of input factors.</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Economies </a:t>
            </a:r>
            <a:r>
              <a:rPr lang="en-US" sz="2400" b="1" dirty="0">
                <a:latin typeface="Times New Roman" panose="02020603050405020304" pitchFamily="18" charset="0"/>
                <a:cs typeface="Times New Roman" panose="02020603050405020304" pitchFamily="18" charset="0"/>
              </a:rPr>
              <a:t>of scale.</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Learning-curve </a:t>
            </a:r>
            <a:r>
              <a:rPr lang="en-US" sz="2400" b="1" dirty="0">
                <a:latin typeface="Times New Roman" panose="02020603050405020304" pitchFamily="18" charset="0"/>
                <a:cs typeface="Times New Roman" panose="02020603050405020304" pitchFamily="18" charset="0"/>
              </a:rPr>
              <a:t>effects.</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Experience-curve </a:t>
            </a:r>
            <a:r>
              <a:rPr lang="en-US" sz="2400" b="1" dirty="0">
                <a:latin typeface="Times New Roman" panose="02020603050405020304" pitchFamily="18" charset="0"/>
                <a:cs typeface="Times New Roman" panose="02020603050405020304" pitchFamily="18" charset="0"/>
              </a:rPr>
              <a:t>effects.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93353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5690793"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1- Cost of input factors</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One of the most basic advantages a firm can have over its rivals is access to lower-cost input factors such as raw materials, capital,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and IT services. To benefit from lower-cost IT services, the Gulf carriers also outsource some value chain activities such as booking and online customer service to India.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3" name="Picture 2"/>
          <p:cNvPicPr>
            <a:picLocks noChangeAspect="1"/>
          </p:cNvPicPr>
          <p:nvPr/>
        </p:nvPicPr>
        <p:blipFill>
          <a:blip r:embed="rId2"/>
          <a:stretch>
            <a:fillRect/>
          </a:stretch>
        </p:blipFill>
        <p:spPr>
          <a:xfrm>
            <a:off x="6749143" y="2438333"/>
            <a:ext cx="4058678" cy="3400900"/>
          </a:xfrm>
          <a:prstGeom prst="rect">
            <a:avLst/>
          </a:prstGeom>
        </p:spPr>
      </p:pic>
    </p:spTree>
    <p:extLst>
      <p:ext uri="{BB962C8B-B14F-4D97-AF65-F5344CB8AC3E}">
        <p14:creationId xmlns:p14="http://schemas.microsoft.com/office/powerpoint/2010/main" val="1177636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162943"/>
            <a:ext cx="10466458"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Economies of scale</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with greater market share might be in a position to reap economies of scale and decreases in cost per unit as output increases.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What causes per-unit cost to drop as output increases Economies of</a:t>
            </a:r>
          </a:p>
          <a:p>
            <a:r>
              <a:rPr lang="en-US" sz="2400" dirty="0">
                <a:latin typeface="Times New Roman" panose="02020603050405020304" pitchFamily="18" charset="0"/>
                <a:cs typeface="Times New Roman" panose="02020603050405020304" pitchFamily="18" charset="0"/>
              </a:rPr>
              <a:t>scale allow firms to:</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Spread </a:t>
            </a:r>
            <a:r>
              <a:rPr lang="en-US" sz="2400" dirty="0">
                <a:latin typeface="Times New Roman" panose="02020603050405020304" pitchFamily="18" charset="0"/>
                <a:cs typeface="Times New Roman" panose="02020603050405020304" pitchFamily="18" charset="0"/>
              </a:rPr>
              <a:t>their fixed costs over a larger output.</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Employ </a:t>
            </a:r>
            <a:r>
              <a:rPr lang="en-US" sz="2400" dirty="0">
                <a:latin typeface="Times New Roman" panose="02020603050405020304" pitchFamily="18" charset="0"/>
                <a:cs typeface="Times New Roman" panose="02020603050405020304" pitchFamily="18" charset="0"/>
              </a:rPr>
              <a:t>specialized systems and equipment.</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Take </a:t>
            </a:r>
            <a:r>
              <a:rPr lang="en-US" sz="2400" dirty="0">
                <a:latin typeface="Times New Roman" panose="02020603050405020304" pitchFamily="18" charset="0"/>
                <a:cs typeface="Times New Roman" panose="02020603050405020304" pitchFamily="18" charset="0"/>
              </a:rPr>
              <a:t>advantage of certain physical properties</a:t>
            </a:r>
            <a:r>
              <a:rPr lang="en-US" sz="2400" dirty="0" smtClean="0">
                <a:latin typeface="Times New Roman" panose="02020603050405020304" pitchFamily="18" charset="0"/>
                <a:cs typeface="Times New Roman" panose="02020603050405020304" pitchFamily="18" charset="0"/>
              </a:rPr>
              <a:t>.</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2"/>
          <a:stretch>
            <a:fillRect/>
          </a:stretch>
        </p:blipFill>
        <p:spPr>
          <a:xfrm>
            <a:off x="7675511" y="4578263"/>
            <a:ext cx="3982006" cy="1955092"/>
          </a:xfrm>
          <a:prstGeom prst="rect">
            <a:avLst/>
          </a:prstGeom>
        </p:spPr>
      </p:pic>
    </p:spTree>
    <p:extLst>
      <p:ext uri="{BB962C8B-B14F-4D97-AF65-F5344CB8AC3E}">
        <p14:creationId xmlns:p14="http://schemas.microsoft.com/office/powerpoint/2010/main" val="2182377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162943"/>
            <a:ext cx="10466458" cy="3046988"/>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Economies of scale</a:t>
            </a:r>
            <a:r>
              <a:rPr lang="en-US" sz="2400" b="1" dirty="0" smtClean="0">
                <a:latin typeface="Times New Roman" panose="02020603050405020304" pitchFamily="18" charset="0"/>
                <a:cs typeface="Times New Roman" panose="02020603050405020304" pitchFamily="18" charset="0"/>
              </a:rPr>
              <a:t>.</a:t>
            </a:r>
          </a:p>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Spread their fixed costs over a larger output</a:t>
            </a:r>
            <a:r>
              <a:rPr lang="en-US" sz="2400" b="1"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Larger </a:t>
            </a:r>
            <a:r>
              <a:rPr lang="en-US" sz="2400" dirty="0">
                <a:latin typeface="Times New Roman" panose="02020603050405020304" pitchFamily="18" charset="0"/>
                <a:cs typeface="Times New Roman" panose="02020603050405020304" pitchFamily="18" charset="0"/>
              </a:rPr>
              <a:t>output allows firms to spread their fixed costs over more units. That is why gains in market share are often critical to drive down per-unit cost. This relationship is even more pronounced in many high-tech industries because most of the cost occurs before a single product or service is sold.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2"/>
          <a:stretch>
            <a:fillRect/>
          </a:stretch>
        </p:blipFill>
        <p:spPr>
          <a:xfrm>
            <a:off x="7675511" y="5065485"/>
            <a:ext cx="3982006" cy="1467869"/>
          </a:xfrm>
          <a:prstGeom prst="rect">
            <a:avLst/>
          </a:prstGeom>
        </p:spPr>
      </p:pic>
    </p:spTree>
    <p:extLst>
      <p:ext uri="{BB962C8B-B14F-4D97-AF65-F5344CB8AC3E}">
        <p14:creationId xmlns:p14="http://schemas.microsoft.com/office/powerpoint/2010/main" val="667555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162943"/>
            <a:ext cx="10466458" cy="3046988"/>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Economies of scale</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B. Employ </a:t>
            </a:r>
            <a:r>
              <a:rPr lang="en-US" sz="2400" b="1" dirty="0">
                <a:latin typeface="Times New Roman" panose="02020603050405020304" pitchFamily="18" charset="0"/>
                <a:cs typeface="Times New Roman" panose="02020603050405020304" pitchFamily="18" charset="0"/>
              </a:rPr>
              <a:t>specialized systems and equipment.</a:t>
            </a:r>
          </a:p>
          <a:p>
            <a:r>
              <a:rPr lang="en-US" sz="2400" dirty="0">
                <a:latin typeface="Times New Roman" panose="02020603050405020304" pitchFamily="18" charset="0"/>
                <a:cs typeface="Times New Roman" panose="02020603050405020304" pitchFamily="18" charset="0"/>
              </a:rPr>
              <a:t> Larger output also allows firms to invest in more specialized systems and equipment, such as enterprise resource planning (ERP) software or manufacturing robots. Tesla’s strong demand for its new Model 3 sedan allows it to employ cutting-edge robotics in its Fremont, California, manufacturing plant to produce cars of the highest quality at large scale and thus driving down costs.</a:t>
            </a:r>
            <a:endParaRPr lang="en-US" sz="2400"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2"/>
          <a:stretch>
            <a:fillRect/>
          </a:stretch>
        </p:blipFill>
        <p:spPr>
          <a:xfrm>
            <a:off x="7675511" y="5271477"/>
            <a:ext cx="3982006" cy="1261877"/>
          </a:xfrm>
          <a:prstGeom prst="rect">
            <a:avLst/>
          </a:prstGeom>
        </p:spPr>
      </p:pic>
    </p:spTree>
    <p:extLst>
      <p:ext uri="{BB962C8B-B14F-4D97-AF65-F5344CB8AC3E}">
        <p14:creationId xmlns:p14="http://schemas.microsoft.com/office/powerpoint/2010/main" val="3938839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162943"/>
            <a:ext cx="10466458" cy="193899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Economies of scale</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B. </a:t>
            </a:r>
            <a:r>
              <a:rPr lang="en-US" sz="2400" b="1" dirty="0">
                <a:latin typeface="Times New Roman" panose="02020603050405020304" pitchFamily="18" charset="0"/>
                <a:cs typeface="Times New Roman" panose="02020603050405020304" pitchFamily="18" charset="0"/>
              </a:rPr>
              <a:t>Take advantage of certain physical properties</a:t>
            </a:r>
            <a:r>
              <a:rPr lang="en-US" sz="2400" b="1"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Ex: Big box stores can stock more merchandise and handle inventory efficiently</a:t>
            </a:r>
          </a:p>
          <a:p>
            <a:endParaRPr lang="en-US" sz="2400" b="1"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2"/>
          <a:stretch>
            <a:fillRect/>
          </a:stretch>
        </p:blipFill>
        <p:spPr>
          <a:xfrm>
            <a:off x="7675511" y="4456922"/>
            <a:ext cx="3982006" cy="1955092"/>
          </a:xfrm>
          <a:prstGeom prst="rect">
            <a:avLst/>
          </a:prstGeom>
        </p:spPr>
      </p:pic>
    </p:spTree>
    <p:extLst>
      <p:ext uri="{BB962C8B-B14F-4D97-AF65-F5344CB8AC3E}">
        <p14:creationId xmlns:p14="http://schemas.microsoft.com/office/powerpoint/2010/main" val="2871994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9145193" cy="267765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a:t>
            </a:r>
            <a:r>
              <a:rPr lang="en-US" sz="2400" b="1" dirty="0">
                <a:latin typeface="Times New Roman" panose="02020603050405020304" pitchFamily="18" charset="0"/>
                <a:cs typeface="Times New Roman" panose="02020603050405020304" pitchFamily="18" charset="0"/>
              </a:rPr>
              <a:t>Learning-curve effects.</a:t>
            </a:r>
          </a:p>
          <a:p>
            <a:endParaRPr lang="en-US" sz="2400"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Do learning curves go up or down? Looking at the challenge of learning, many people tend to see it as an uphill battle and assume the learning curve goes up. But if we consider our productivity, learning curves go down, as it takes less and less time to produce the same output as we learn how to be more efficient—learning by doing drives down cost.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spTree>
    <p:extLst>
      <p:ext uri="{BB962C8B-B14F-4D97-AF65-F5344CB8AC3E}">
        <p14:creationId xmlns:p14="http://schemas.microsoft.com/office/powerpoint/2010/main" val="1834752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914519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Experience-curve effects.</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the learning curve just discussed, we assumed the underlying technology remained constant, while only cumulative output increased. In the experience curve, in contrast, we now change the underlying technology while holding cumulative output constant.</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spTree>
    <p:extLst>
      <p:ext uri="{BB962C8B-B14F-4D97-AF65-F5344CB8AC3E}">
        <p14:creationId xmlns:p14="http://schemas.microsoft.com/office/powerpoint/2010/main" val="3720133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5262979"/>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r>
              <a:rPr lang="en-US" dirty="0" smtClean="0">
                <a:solidFill>
                  <a:schemeClr val="bg1">
                    <a:lumMod val="75000"/>
                  </a:schemeClr>
                </a:solidFill>
                <a:latin typeface="Times New Roman" panose="02020603050405020304" pitchFamily="18" charset="0"/>
                <a:cs typeface="Times New Roman" panose="02020603050405020304" pitchFamily="18" charset="0"/>
              </a:rPr>
              <a:t>”</a:t>
            </a:r>
            <a:endParaRPr lang="en-US"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603905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smtClean="0">
                <a:solidFill>
                  <a:srgbClr val="00B0F0"/>
                </a:solidFill>
                <a:latin typeface="Times New Roman" panose="02020603050405020304" pitchFamily="18" charset="0"/>
                <a:cs typeface="Times New Roman" panose="02020603050405020304" pitchFamily="18" charset="0"/>
              </a:rPr>
              <a:t>Business-Level </a:t>
            </a:r>
            <a:r>
              <a:rPr lang="en-US" sz="2800" b="1" dirty="0">
                <a:solidFill>
                  <a:srgbClr val="00B0F0"/>
                </a:solidFill>
                <a:latin typeface="Times New Roman" panose="02020603050405020304" pitchFamily="18" charset="0"/>
                <a:cs typeface="Times New Roman" panose="02020603050405020304" pitchFamily="18" charset="0"/>
              </a:rPr>
              <a:t>Strategy and the Five Forces:</a:t>
            </a:r>
          </a:p>
          <a:p>
            <a:pPr algn="ctr"/>
            <a:r>
              <a:rPr lang="en-US" sz="2800" b="1" dirty="0">
                <a:solidFill>
                  <a:srgbClr val="00B0F0"/>
                </a:solidFill>
                <a:latin typeface="Times New Roman" panose="02020603050405020304" pitchFamily="18" charset="0"/>
                <a:cs typeface="Times New Roman" panose="02020603050405020304" pitchFamily="18" charset="0"/>
              </a:rPr>
              <a:t>Benefits and Risks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business-level strategies introduced in this chapter allow firms to carve out strong strategic positions that enhance the likelihood of gaining and sustaining competitive advantage.</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45112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5908507" cy="3046988"/>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differentiation strategy is defined as establishing a strategic position that creates higher perceived value while controlling costs. The successful differentiator stakes out a unique strategic position, where it can benefit from imperfect competition and command a premium price. A well-executed differentiation strategy reduces rivalry among competitors.</a:t>
            </a:r>
          </a:p>
        </p:txBody>
      </p:sp>
      <p:pic>
        <p:nvPicPr>
          <p:cNvPr id="4" name="Picture 3"/>
          <p:cNvPicPr>
            <a:picLocks noChangeAspect="1"/>
          </p:cNvPicPr>
          <p:nvPr/>
        </p:nvPicPr>
        <p:blipFill>
          <a:blip r:embed="rId2"/>
          <a:stretch>
            <a:fillRect/>
          </a:stretch>
        </p:blipFill>
        <p:spPr>
          <a:xfrm>
            <a:off x="6981371" y="2235255"/>
            <a:ext cx="4034972" cy="3477110"/>
          </a:xfrm>
          <a:prstGeom prst="rect">
            <a:avLst/>
          </a:prstGeom>
        </p:spPr>
      </p:pic>
    </p:spTree>
    <p:extLst>
      <p:ext uri="{BB962C8B-B14F-4D97-AF65-F5344CB8AC3E}">
        <p14:creationId xmlns:p14="http://schemas.microsoft.com/office/powerpoint/2010/main" val="64481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72417"/>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235255"/>
            <a:ext cx="5908507"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cost-leadership strategy is defined as obtaining the lowest-cost position in the industry while offering acceptable value. The cost leader, therefore, is protected from other competitors because of having the lowest cost. If a price war ensues, the low-cost leader will be the last firm standing; all other firms will be driven out as margins evaporate. </a:t>
            </a:r>
          </a:p>
        </p:txBody>
      </p:sp>
      <p:pic>
        <p:nvPicPr>
          <p:cNvPr id="7" name="Picture 6"/>
          <p:cNvPicPr>
            <a:picLocks noChangeAspect="1"/>
          </p:cNvPicPr>
          <p:nvPr/>
        </p:nvPicPr>
        <p:blipFill>
          <a:blip r:embed="rId2"/>
          <a:stretch>
            <a:fillRect/>
          </a:stretch>
        </p:blipFill>
        <p:spPr>
          <a:xfrm>
            <a:off x="6911845" y="2101396"/>
            <a:ext cx="4345035" cy="3372321"/>
          </a:xfrm>
          <a:prstGeom prst="rect">
            <a:avLst/>
          </a:prstGeom>
        </p:spPr>
      </p:pic>
    </p:spTree>
    <p:extLst>
      <p:ext uri="{BB962C8B-B14F-4D97-AF65-F5344CB8AC3E}">
        <p14:creationId xmlns:p14="http://schemas.microsoft.com/office/powerpoint/2010/main" val="30333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477875"/>
          </a:xfrm>
          <a:prstGeom prst="rect">
            <a:avLst/>
          </a:prstGeom>
          <a:noFill/>
        </p:spPr>
        <p:txBody>
          <a:bodyPr wrap="square" rtlCol="0">
            <a:spAutoFit/>
          </a:bodyPr>
          <a:lstStyle/>
          <a:p>
            <a:r>
              <a:rPr lang="en-US" sz="2400" b="1" dirty="0"/>
              <a:t>Competitive </a:t>
            </a:r>
            <a:r>
              <a:rPr lang="en-US" sz="2400" b="1" dirty="0" smtClean="0"/>
              <a:t>Force</a:t>
            </a:r>
          </a:p>
          <a:p>
            <a:r>
              <a:rPr lang="en-US" sz="2800" b="1" dirty="0">
                <a:solidFill>
                  <a:srgbClr val="002060"/>
                </a:solidFill>
                <a:effectLst>
                  <a:outerShdw blurRad="38100" dist="38100" dir="2700000" algn="tl">
                    <a:srgbClr val="000000">
                      <a:alpha val="43137"/>
                    </a:srgbClr>
                  </a:outerShdw>
                </a:effectLst>
              </a:rPr>
              <a:t>Threat of </a:t>
            </a:r>
            <a:r>
              <a:rPr lang="en-US" sz="2800" b="1" dirty="0" smtClean="0">
                <a:solidFill>
                  <a:srgbClr val="002060"/>
                </a:solidFill>
                <a:effectLst>
                  <a:outerShdw blurRad="38100" dist="38100" dir="2700000" algn="tl">
                    <a:srgbClr val="000000">
                      <a:alpha val="43137"/>
                    </a:srgbClr>
                  </a:outerShdw>
                </a:effectLst>
              </a:rPr>
              <a:t>entry</a:t>
            </a:r>
          </a:p>
          <a:p>
            <a:r>
              <a:rPr lang="en-US" sz="2400" b="1" dirty="0"/>
              <a:t>Differentiation</a:t>
            </a:r>
            <a:endParaRPr lang="en-US" sz="2400" dirty="0" smtClean="0"/>
          </a:p>
          <a:p>
            <a:r>
              <a:rPr lang="en-US" sz="2400" b="1" dirty="0" smtClean="0"/>
              <a:t>Benefits</a:t>
            </a:r>
          </a:p>
          <a:p>
            <a:r>
              <a:rPr lang="en-US" sz="2400" dirty="0"/>
              <a:t>• Protection </a:t>
            </a:r>
            <a:r>
              <a:rPr lang="en-US" sz="2400" dirty="0" smtClean="0"/>
              <a:t>against entry </a:t>
            </a:r>
            <a:r>
              <a:rPr lang="en-US" sz="2400" dirty="0"/>
              <a:t>due to </a:t>
            </a:r>
            <a:r>
              <a:rPr lang="en-US" sz="2400" dirty="0" smtClean="0"/>
              <a:t>intangible resources </a:t>
            </a:r>
            <a:r>
              <a:rPr lang="en-US" sz="2400" dirty="0"/>
              <a:t>such </a:t>
            </a:r>
            <a:r>
              <a:rPr lang="en-US" sz="2400" dirty="0" smtClean="0"/>
              <a:t>as a </a:t>
            </a:r>
            <a:r>
              <a:rPr lang="en-US" sz="2400" dirty="0"/>
              <a:t>reputation </a:t>
            </a:r>
            <a:r>
              <a:rPr lang="en-US" sz="2400" dirty="0" smtClean="0"/>
              <a:t>for innovation</a:t>
            </a:r>
            <a:r>
              <a:rPr lang="en-US" sz="2400" dirty="0"/>
              <a:t>, quality, </a:t>
            </a:r>
            <a:r>
              <a:rPr lang="en-US" sz="2400" dirty="0" smtClean="0"/>
              <a:t>or customer service</a:t>
            </a:r>
          </a:p>
          <a:p>
            <a:r>
              <a:rPr lang="en-US" sz="2400" b="1" dirty="0" smtClean="0"/>
              <a:t>Risks</a:t>
            </a:r>
          </a:p>
          <a:p>
            <a:r>
              <a:rPr lang="en-US" sz="2400" dirty="0"/>
              <a:t>• Erosion of margins</a:t>
            </a:r>
          </a:p>
          <a:p>
            <a:r>
              <a:rPr lang="en-US" sz="2400" dirty="0"/>
              <a:t>• Replacement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674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108543"/>
          </a:xfrm>
          <a:prstGeom prst="rect">
            <a:avLst/>
          </a:prstGeom>
          <a:noFill/>
        </p:spPr>
        <p:txBody>
          <a:bodyPr wrap="square" rtlCol="0">
            <a:spAutoFit/>
          </a:bodyPr>
          <a:lstStyle/>
          <a:p>
            <a:r>
              <a:rPr lang="en-US" sz="2400" b="1" dirty="0"/>
              <a:t>Competitive Force</a:t>
            </a:r>
          </a:p>
          <a:p>
            <a:r>
              <a:rPr lang="en-US" sz="2800" b="1" dirty="0">
                <a:solidFill>
                  <a:srgbClr val="002060"/>
                </a:solidFill>
                <a:effectLst>
                  <a:outerShdw blurRad="38100" dist="38100" dir="2700000" algn="tl">
                    <a:srgbClr val="000000">
                      <a:alpha val="43137"/>
                    </a:srgbClr>
                  </a:outerShdw>
                </a:effectLst>
              </a:rPr>
              <a:t>Threat of entry</a:t>
            </a:r>
          </a:p>
          <a:p>
            <a:r>
              <a:rPr lang="en-US" sz="2400" b="1" dirty="0"/>
              <a:t>Cost Leadership</a:t>
            </a:r>
            <a:endParaRPr lang="en-US" sz="2400" b="1" dirty="0" smtClean="0"/>
          </a:p>
          <a:p>
            <a:r>
              <a:rPr lang="en-US" sz="2400" b="1" dirty="0" smtClean="0"/>
              <a:t>Benefits</a:t>
            </a:r>
          </a:p>
          <a:p>
            <a:r>
              <a:rPr lang="en-US" sz="2400" dirty="0"/>
              <a:t>• Protection against </a:t>
            </a:r>
            <a:r>
              <a:rPr lang="en-US" sz="2400" dirty="0" smtClean="0"/>
              <a:t>entry due </a:t>
            </a:r>
            <a:r>
              <a:rPr lang="en-US" sz="2400" dirty="0"/>
              <a:t>to economies </a:t>
            </a:r>
            <a:r>
              <a:rPr lang="en-US" sz="2400" dirty="0" smtClean="0"/>
              <a:t>of scale</a:t>
            </a:r>
          </a:p>
          <a:p>
            <a:r>
              <a:rPr lang="en-US" sz="2400" b="1" dirty="0" smtClean="0"/>
              <a:t>Risks</a:t>
            </a:r>
          </a:p>
          <a:p>
            <a:r>
              <a:rPr lang="en-US" sz="2400" dirty="0"/>
              <a:t>• Erosion of margins</a:t>
            </a:r>
          </a:p>
          <a:p>
            <a:r>
              <a:rPr lang="en-US" sz="2400" dirty="0"/>
              <a:t>• Replacement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6318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170099"/>
          </a:xfrm>
          <a:prstGeom prst="rect">
            <a:avLst/>
          </a:prstGeom>
          <a:noFill/>
        </p:spPr>
        <p:txBody>
          <a:bodyPr wrap="square" rtlCol="0">
            <a:spAutoFit/>
          </a:bodyPr>
          <a:lstStyle/>
          <a:p>
            <a:r>
              <a:rPr lang="en-US" sz="2400" b="1" dirty="0"/>
              <a:t>Competitive </a:t>
            </a:r>
            <a:r>
              <a:rPr lang="en-US" sz="2400" b="1" dirty="0" smtClean="0"/>
              <a:t>Force</a:t>
            </a:r>
          </a:p>
          <a:p>
            <a:r>
              <a:rPr lang="en-US" sz="2800" b="1" dirty="0">
                <a:solidFill>
                  <a:srgbClr val="002060"/>
                </a:solidFill>
                <a:effectLst>
                  <a:outerShdw blurRad="38100" dist="38100" dir="2700000" algn="tl">
                    <a:srgbClr val="000000">
                      <a:alpha val="43137"/>
                    </a:srgbClr>
                  </a:outerShdw>
                </a:effectLst>
              </a:rPr>
              <a:t>Power of </a:t>
            </a:r>
            <a:r>
              <a:rPr lang="en-US" sz="2800" b="1" dirty="0" smtClean="0">
                <a:solidFill>
                  <a:srgbClr val="002060"/>
                </a:solidFill>
                <a:effectLst>
                  <a:outerShdw blurRad="38100" dist="38100" dir="2700000" algn="tl">
                    <a:srgbClr val="000000">
                      <a:alpha val="43137"/>
                    </a:srgbClr>
                  </a:outerShdw>
                </a:effectLst>
              </a:rPr>
              <a:t>suppliers</a:t>
            </a:r>
          </a:p>
          <a:p>
            <a:r>
              <a:rPr lang="en-US" sz="2800" b="1" dirty="0" smtClean="0"/>
              <a:t>Differentiation</a:t>
            </a:r>
            <a:endParaRPr lang="en-US" sz="2800" b="1" dirty="0">
              <a:solidFill>
                <a:srgbClr val="002060"/>
              </a:solidFill>
              <a:effectLst>
                <a:outerShdw blurRad="38100" dist="38100" dir="2700000" algn="tl">
                  <a:srgbClr val="000000">
                    <a:alpha val="43137"/>
                  </a:srgbClr>
                </a:outerShdw>
              </a:effectLst>
            </a:endParaRPr>
          </a:p>
          <a:p>
            <a:r>
              <a:rPr lang="en-US" sz="2400" b="1" dirty="0" smtClean="0"/>
              <a:t>Benefits</a:t>
            </a:r>
          </a:p>
          <a:p>
            <a:r>
              <a:rPr lang="en-US" sz="2400" dirty="0"/>
              <a:t>Protection </a:t>
            </a:r>
            <a:r>
              <a:rPr lang="en-US" sz="2400" dirty="0" smtClean="0"/>
              <a:t>against increase </a:t>
            </a:r>
            <a:r>
              <a:rPr lang="en-US" sz="2400" dirty="0"/>
              <a:t>in input </a:t>
            </a:r>
            <a:r>
              <a:rPr lang="en-US" sz="2400" dirty="0" smtClean="0"/>
              <a:t>prices, which </a:t>
            </a:r>
            <a:r>
              <a:rPr lang="en-US" sz="2400" dirty="0"/>
              <a:t>can be passed </a:t>
            </a:r>
            <a:r>
              <a:rPr lang="en-US" sz="2400" dirty="0" smtClean="0"/>
              <a:t>on to customers</a:t>
            </a:r>
          </a:p>
          <a:p>
            <a:r>
              <a:rPr lang="en-US" sz="2400" b="1" dirty="0" smtClean="0"/>
              <a:t>Risks</a:t>
            </a:r>
          </a:p>
          <a:p>
            <a:r>
              <a:rPr lang="en-US" sz="2400" dirty="0"/>
              <a:t>• Erosion of margins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8487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2800767"/>
          </a:xfrm>
          <a:prstGeom prst="rect">
            <a:avLst/>
          </a:prstGeom>
          <a:noFill/>
        </p:spPr>
        <p:txBody>
          <a:bodyPr wrap="square" rtlCol="0">
            <a:spAutoFit/>
          </a:bodyPr>
          <a:lstStyle/>
          <a:p>
            <a:r>
              <a:rPr lang="en-US" sz="2800" b="1" dirty="0"/>
              <a:t>Competitive </a:t>
            </a:r>
            <a:r>
              <a:rPr lang="en-US" sz="2800" b="1" dirty="0" smtClean="0"/>
              <a:t>Force</a:t>
            </a:r>
            <a:endParaRPr lang="en-US" sz="2800" b="1" dirty="0" smtClean="0">
              <a:solidFill>
                <a:srgbClr val="002060"/>
              </a:solidFill>
              <a:effectLst>
                <a:outerShdw blurRad="38100" dist="38100" dir="2700000" algn="tl">
                  <a:srgbClr val="000000">
                    <a:alpha val="43137"/>
                  </a:srgbClr>
                </a:outerShdw>
              </a:effectLst>
            </a:endParaRPr>
          </a:p>
          <a:p>
            <a:r>
              <a:rPr lang="en-US" sz="2800" b="1" dirty="0" smtClean="0">
                <a:solidFill>
                  <a:srgbClr val="002060"/>
                </a:solidFill>
                <a:effectLst>
                  <a:outerShdw blurRad="38100" dist="38100" dir="2700000" algn="tl">
                    <a:srgbClr val="000000">
                      <a:alpha val="43137"/>
                    </a:srgbClr>
                  </a:outerShdw>
                </a:effectLst>
              </a:rPr>
              <a:t>Power </a:t>
            </a:r>
            <a:r>
              <a:rPr lang="en-US" sz="2800" b="1" dirty="0">
                <a:solidFill>
                  <a:srgbClr val="002060"/>
                </a:solidFill>
                <a:effectLst>
                  <a:outerShdw blurRad="38100" dist="38100" dir="2700000" algn="tl">
                    <a:srgbClr val="000000">
                      <a:alpha val="43137"/>
                    </a:srgbClr>
                  </a:outerShdw>
                </a:effectLst>
              </a:rPr>
              <a:t>of suppliers</a:t>
            </a:r>
          </a:p>
          <a:p>
            <a:r>
              <a:rPr lang="en-US" sz="2400" b="1" dirty="0"/>
              <a:t>Cost </a:t>
            </a:r>
            <a:r>
              <a:rPr lang="en-US" sz="2400" b="1" dirty="0" smtClean="0"/>
              <a:t>Leadership</a:t>
            </a:r>
          </a:p>
          <a:p>
            <a:r>
              <a:rPr lang="en-US" sz="2400" b="1" dirty="0" smtClean="0"/>
              <a:t>Benefits</a:t>
            </a:r>
          </a:p>
          <a:p>
            <a:r>
              <a:rPr lang="en-US" sz="2400" dirty="0"/>
              <a:t>• Protection </a:t>
            </a:r>
            <a:r>
              <a:rPr lang="en-US" sz="2400" dirty="0" smtClean="0"/>
              <a:t>against increase </a:t>
            </a:r>
            <a:r>
              <a:rPr lang="en-US" sz="2400" dirty="0"/>
              <a:t>in input </a:t>
            </a:r>
            <a:r>
              <a:rPr lang="en-US" sz="2400" dirty="0" smtClean="0"/>
              <a:t>prices, which </a:t>
            </a:r>
            <a:r>
              <a:rPr lang="en-US" sz="2400" dirty="0"/>
              <a:t>can be </a:t>
            </a:r>
            <a:r>
              <a:rPr lang="en-US" sz="2400" dirty="0" smtClean="0"/>
              <a:t>absorbed</a:t>
            </a:r>
            <a:r>
              <a:rPr lang="ar-EG" sz="2400" dirty="0"/>
              <a:t> </a:t>
            </a:r>
            <a:r>
              <a:rPr lang="ar-EG" sz="2400" dirty="0" smtClean="0"/>
              <a:t>استيعاب </a:t>
            </a:r>
            <a:endParaRPr lang="en-US" sz="2400" dirty="0" smtClean="0"/>
          </a:p>
          <a:p>
            <a:r>
              <a:rPr lang="en-US" sz="2400" b="1" dirty="0" smtClean="0"/>
              <a:t>Risks</a:t>
            </a:r>
          </a:p>
          <a:p>
            <a:r>
              <a:rPr lang="en-US" sz="2400" dirty="0"/>
              <a:t>• Erosion of </a:t>
            </a:r>
            <a:r>
              <a:rPr lang="en-US" sz="2400" dirty="0" smtClean="0"/>
              <a:t>margins</a:t>
            </a:r>
            <a:endParaRPr lang="en-US" sz="2400" dirty="0"/>
          </a:p>
        </p:txBody>
      </p:sp>
    </p:spTree>
    <p:extLst>
      <p:ext uri="{BB962C8B-B14F-4D97-AF65-F5344CB8AC3E}">
        <p14:creationId xmlns:p14="http://schemas.microsoft.com/office/powerpoint/2010/main" val="1318222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108543"/>
          </a:xfrm>
          <a:prstGeom prst="rect">
            <a:avLst/>
          </a:prstGeom>
          <a:noFill/>
        </p:spPr>
        <p:txBody>
          <a:bodyPr wrap="square" rtlCol="0">
            <a:spAutoFit/>
          </a:bodyPr>
          <a:lstStyle/>
          <a:p>
            <a:r>
              <a:rPr lang="en-US" sz="2400" b="1" dirty="0"/>
              <a:t>Competitive </a:t>
            </a:r>
            <a:r>
              <a:rPr lang="en-US" sz="2400" b="1" dirty="0" smtClean="0"/>
              <a:t>Force</a:t>
            </a:r>
          </a:p>
          <a:p>
            <a:r>
              <a:rPr lang="en-US" sz="2800" b="1" dirty="0">
                <a:solidFill>
                  <a:srgbClr val="002060"/>
                </a:solidFill>
                <a:effectLst>
                  <a:outerShdw blurRad="38100" dist="38100" dir="2700000" algn="tl">
                    <a:srgbClr val="000000">
                      <a:alpha val="43137"/>
                    </a:srgbClr>
                  </a:outerShdw>
                </a:effectLst>
              </a:rPr>
              <a:t>Power of buyers</a:t>
            </a:r>
          </a:p>
          <a:p>
            <a:r>
              <a:rPr lang="en-US" sz="2400" b="1" dirty="0" smtClean="0"/>
              <a:t>Differentiation</a:t>
            </a:r>
            <a:endParaRPr lang="en-US" sz="2400" dirty="0" smtClean="0"/>
          </a:p>
          <a:p>
            <a:r>
              <a:rPr lang="en-US" sz="2400" b="1" dirty="0" smtClean="0"/>
              <a:t>Benefits</a:t>
            </a:r>
          </a:p>
          <a:p>
            <a:r>
              <a:rPr lang="en-US" sz="2400" dirty="0"/>
              <a:t>• Protection </a:t>
            </a:r>
            <a:r>
              <a:rPr lang="en-US" sz="2400" dirty="0" smtClean="0"/>
              <a:t>against decrease </a:t>
            </a:r>
            <a:r>
              <a:rPr lang="en-US" sz="2400" dirty="0"/>
              <a:t>in </a:t>
            </a:r>
            <a:r>
              <a:rPr lang="en-US" sz="2400" dirty="0" smtClean="0"/>
              <a:t>sales prices</a:t>
            </a:r>
            <a:r>
              <a:rPr lang="en-US" sz="2400" dirty="0"/>
              <a:t>, because </a:t>
            </a:r>
            <a:r>
              <a:rPr lang="en-US" sz="2400" dirty="0" smtClean="0"/>
              <a:t>well differentiated</a:t>
            </a:r>
            <a:r>
              <a:rPr lang="en-US" sz="2400" dirty="0"/>
              <a:t> </a:t>
            </a:r>
            <a:r>
              <a:rPr lang="en-US" sz="2400" dirty="0" smtClean="0"/>
              <a:t>Products or </a:t>
            </a:r>
            <a:r>
              <a:rPr lang="en-US" sz="2400" dirty="0"/>
              <a:t>services are </a:t>
            </a:r>
            <a:r>
              <a:rPr lang="en-US" sz="2400" dirty="0" smtClean="0"/>
              <a:t>not perfect imitations</a:t>
            </a:r>
            <a:r>
              <a:rPr lang="ar-EG" sz="2400" dirty="0"/>
              <a:t> </a:t>
            </a:r>
            <a:r>
              <a:rPr lang="ar-EG" sz="2400" dirty="0" smtClean="0"/>
              <a:t>المقلدة </a:t>
            </a:r>
            <a:endParaRPr lang="en-US" sz="2400" dirty="0" smtClean="0"/>
          </a:p>
          <a:p>
            <a:r>
              <a:rPr lang="en-US" sz="2400" b="1" dirty="0" smtClean="0"/>
              <a:t>Risks</a:t>
            </a:r>
          </a:p>
          <a:p>
            <a:r>
              <a:rPr lang="en-US" sz="2400" dirty="0"/>
              <a:t>• Erosion of margins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6089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2739211"/>
          </a:xfrm>
          <a:prstGeom prst="rect">
            <a:avLst/>
          </a:prstGeom>
          <a:noFill/>
        </p:spPr>
        <p:txBody>
          <a:bodyPr wrap="square" rtlCol="0">
            <a:spAutoFit/>
          </a:bodyPr>
          <a:lstStyle/>
          <a:p>
            <a:r>
              <a:rPr lang="en-US" sz="2400" b="1" dirty="0"/>
              <a:t>Competitive Force</a:t>
            </a:r>
          </a:p>
          <a:p>
            <a:r>
              <a:rPr lang="en-US" sz="2800" b="1" dirty="0">
                <a:solidFill>
                  <a:srgbClr val="002060"/>
                </a:solidFill>
                <a:effectLst>
                  <a:outerShdw blurRad="38100" dist="38100" dir="2700000" algn="tl">
                    <a:srgbClr val="000000">
                      <a:alpha val="43137"/>
                    </a:srgbClr>
                  </a:outerShdw>
                </a:effectLst>
              </a:rPr>
              <a:t>Power of </a:t>
            </a:r>
            <a:r>
              <a:rPr lang="en-US" sz="2800" b="1" dirty="0" smtClean="0">
                <a:solidFill>
                  <a:srgbClr val="002060"/>
                </a:solidFill>
                <a:effectLst>
                  <a:outerShdw blurRad="38100" dist="38100" dir="2700000" algn="tl">
                    <a:srgbClr val="000000">
                      <a:alpha val="43137"/>
                    </a:srgbClr>
                  </a:outerShdw>
                </a:effectLst>
              </a:rPr>
              <a:t>buyers</a:t>
            </a:r>
            <a:endParaRPr lang="en-US" sz="2800" b="1" dirty="0" smtClean="0"/>
          </a:p>
          <a:p>
            <a:r>
              <a:rPr lang="en-US" sz="2400" b="1" dirty="0"/>
              <a:t>Cost Leadership</a:t>
            </a:r>
          </a:p>
          <a:p>
            <a:r>
              <a:rPr lang="en-US" sz="2400" b="1" dirty="0" smtClean="0"/>
              <a:t>Benefits</a:t>
            </a:r>
          </a:p>
          <a:p>
            <a:r>
              <a:rPr lang="en-US" sz="2400" dirty="0"/>
              <a:t>• Protection </a:t>
            </a:r>
            <a:r>
              <a:rPr lang="en-US" sz="2400" dirty="0" smtClean="0"/>
              <a:t>against increase </a:t>
            </a:r>
            <a:r>
              <a:rPr lang="en-US" sz="2400" dirty="0"/>
              <a:t>in input </a:t>
            </a:r>
            <a:r>
              <a:rPr lang="en-US" sz="2400" dirty="0" smtClean="0"/>
              <a:t>prices, which </a:t>
            </a:r>
            <a:r>
              <a:rPr lang="en-US" sz="2400" dirty="0"/>
              <a:t>can be </a:t>
            </a:r>
            <a:r>
              <a:rPr lang="en-US" sz="2400" dirty="0" smtClean="0"/>
              <a:t>absorbed</a:t>
            </a:r>
          </a:p>
          <a:p>
            <a:r>
              <a:rPr lang="en-US" sz="2400" b="1" dirty="0" smtClean="0"/>
              <a:t>Risks</a:t>
            </a:r>
          </a:p>
          <a:p>
            <a:r>
              <a:rPr lang="en-US" sz="2400" dirty="0"/>
              <a:t>• Erosion of margins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1478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5416868"/>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Blue Ocean Strategy Gone Bad: “Stuck in the Middle</a:t>
            </a:r>
            <a:r>
              <a:rPr lang="en-US" dirty="0" smtClean="0">
                <a:solidFill>
                  <a:schemeClr val="bg1">
                    <a:lumMod val="75000"/>
                  </a:schemeClr>
                </a:solidFill>
                <a:latin typeface="Times New Roman" panose="02020603050405020304" pitchFamily="18" charset="0"/>
                <a:cs typeface="Times New Roman" panose="02020603050405020304" pitchFamily="18" charset="0"/>
              </a:rPr>
              <a:t>”</a:t>
            </a:r>
            <a:endParaRPr lang="en-US"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693585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6.5 Blue Ocean Strategy: </a:t>
            </a:r>
            <a:r>
              <a:rPr lang="en-US" sz="2800" b="1" dirty="0" smtClean="0">
                <a:solidFill>
                  <a:srgbClr val="00B0F0"/>
                </a:solidFill>
                <a:latin typeface="Times New Roman" panose="02020603050405020304" pitchFamily="18" charset="0"/>
                <a:cs typeface="Times New Roman" panose="02020603050405020304" pitchFamily="18" charset="0"/>
              </a:rPr>
              <a:t>Combining Differentiation and </a:t>
            </a:r>
            <a:r>
              <a:rPr lang="en-US" sz="2800" b="1" dirty="0">
                <a:solidFill>
                  <a:srgbClr val="00B0F0"/>
                </a:solidFill>
                <a:latin typeface="Times New Roman" panose="02020603050405020304" pitchFamily="18" charset="0"/>
                <a:cs typeface="Times New Roman" panose="02020603050405020304" pitchFamily="18" charset="0"/>
              </a:rPr>
              <a:t>Cost Leadership</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Blue ocean strategy is a business-level strategy that successfully combines differentiation and cost-leadership activities using value innovation to reconcile the inherent trade-offs in those two distinct strategic positions. They use the metaphor of an ocean to denote market spaces. Blue oceans represent untapped market space, the creation of additional demand, and the resulting opportunities for highly profitable growth.</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9497088" y="5179793"/>
            <a:ext cx="1524213" cy="1305107"/>
          </a:xfrm>
          <a:prstGeom prst="rect">
            <a:avLst/>
          </a:prstGeom>
        </p:spPr>
      </p:pic>
    </p:spTree>
    <p:extLst>
      <p:ext uri="{BB962C8B-B14F-4D97-AF65-F5344CB8AC3E}">
        <p14:creationId xmlns:p14="http://schemas.microsoft.com/office/powerpoint/2010/main" val="5323304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6.5 Blue Ocean Strategy: </a:t>
            </a:r>
            <a:r>
              <a:rPr lang="en-US" sz="2800" b="1" dirty="0" smtClean="0">
                <a:solidFill>
                  <a:srgbClr val="00B0F0"/>
                </a:solidFill>
                <a:latin typeface="Times New Roman" panose="02020603050405020304" pitchFamily="18" charset="0"/>
                <a:cs typeface="Times New Roman" panose="02020603050405020304" pitchFamily="18" charset="0"/>
              </a:rPr>
              <a:t>Combining Differentiation and </a:t>
            </a:r>
            <a:r>
              <a:rPr lang="en-US" sz="2800" b="1" dirty="0">
                <a:solidFill>
                  <a:srgbClr val="00B0F0"/>
                </a:solidFill>
                <a:latin typeface="Times New Roman" panose="02020603050405020304" pitchFamily="18" charset="0"/>
                <a:cs typeface="Times New Roman" panose="02020603050405020304" pitchFamily="18" charset="0"/>
              </a:rPr>
              <a:t>Cost Leadership</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In contrast, red oceans are the known market space of existing industries. In red oceans the rivalry among existing firms is cut-throat because the market space is crowded and competition is a zero-sum game.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5175258" y="4156557"/>
            <a:ext cx="4829849" cy="2067213"/>
          </a:xfrm>
          <a:prstGeom prst="rect">
            <a:avLst/>
          </a:prstGeom>
        </p:spPr>
      </p:pic>
    </p:spTree>
    <p:extLst>
      <p:ext uri="{BB962C8B-B14F-4D97-AF65-F5344CB8AC3E}">
        <p14:creationId xmlns:p14="http://schemas.microsoft.com/office/powerpoint/2010/main" val="170672538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416320"/>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dirty="0" smtClean="0"/>
          </a:p>
          <a:p>
            <a:r>
              <a:rPr lang="en-US" sz="2400" dirty="0">
                <a:latin typeface="Times New Roman" panose="02020603050405020304" pitchFamily="18" charset="0"/>
                <a:cs typeface="Times New Roman" panose="02020603050405020304" pitchFamily="18" charset="0"/>
              </a:rPr>
              <a:t>Instead of attempting to out-compete your rivals by offering better features or lower costs, successful value innovation makes competition irrelevant by providing a leap in value creation, thereby opening new and uncontested market spaces. Successful value innovation requires that a firm’s strategic moves lower its costs and also increase the perceived value for buyers. Lowering a firm’s costs is primarily achieved by eliminating and reducing the taken-for-granted factors that the firm’s industry rivals compete on.</a:t>
            </a:r>
          </a:p>
        </p:txBody>
      </p:sp>
    </p:spTree>
    <p:extLst>
      <p:ext uri="{BB962C8B-B14F-4D97-AF65-F5344CB8AC3E}">
        <p14:creationId xmlns:p14="http://schemas.microsoft.com/office/powerpoint/2010/main" val="2252365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046988"/>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dirty="0" smtClean="0"/>
          </a:p>
          <a:p>
            <a:r>
              <a:rPr lang="en-US" sz="2400" b="1" dirty="0"/>
              <a:t>Value Innovation—Lower </a:t>
            </a:r>
            <a:r>
              <a:rPr lang="en-US" sz="2400" b="1" dirty="0" smtClean="0"/>
              <a:t>Costs</a:t>
            </a:r>
          </a:p>
          <a:p>
            <a:endParaRPr lang="en-US" sz="2400" b="1" dirty="0" smtClean="0"/>
          </a:p>
          <a:p>
            <a:r>
              <a:rPr lang="en-US" sz="2400" dirty="0" smtClean="0"/>
              <a:t>1</a:t>
            </a:r>
            <a:r>
              <a:rPr lang="en-US" sz="2400" dirty="0"/>
              <a:t>. </a:t>
            </a:r>
            <a:r>
              <a:rPr lang="en-US" sz="2400" i="1" dirty="0"/>
              <a:t>Eliminate. </a:t>
            </a:r>
            <a:r>
              <a:rPr lang="en-US" sz="2400" dirty="0"/>
              <a:t>Which of the factors that </a:t>
            </a:r>
            <a:r>
              <a:rPr lang="en-US" sz="2400" dirty="0" smtClean="0"/>
              <a:t>the Industry takes </a:t>
            </a:r>
            <a:r>
              <a:rPr lang="en-US" sz="2400" dirty="0"/>
              <a:t>for granted should </a:t>
            </a:r>
            <a:r>
              <a:rPr lang="en-US" sz="2400" dirty="0" smtClean="0"/>
              <a:t>be eliminated</a:t>
            </a:r>
            <a:r>
              <a:rPr lang="en-US" sz="2400" dirty="0"/>
              <a:t>?</a:t>
            </a:r>
          </a:p>
          <a:p>
            <a:r>
              <a:rPr lang="en-US" sz="2400" dirty="0"/>
              <a:t>2. </a:t>
            </a:r>
            <a:r>
              <a:rPr lang="en-US" sz="2400" i="1" dirty="0"/>
              <a:t>Reduce. </a:t>
            </a:r>
            <a:r>
              <a:rPr lang="en-US" sz="2400" dirty="0"/>
              <a:t>Which of the factors should </a:t>
            </a:r>
            <a:r>
              <a:rPr lang="en-US" sz="2400" dirty="0" smtClean="0"/>
              <a:t>be reduced </a:t>
            </a:r>
            <a:r>
              <a:rPr lang="en-US" sz="2400" dirty="0"/>
              <a:t>well below the industry’s standard?</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1360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2677656"/>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dirty="0" smtClean="0"/>
          </a:p>
          <a:p>
            <a:r>
              <a:rPr lang="en-US" sz="2400" b="1" dirty="0"/>
              <a:t>Value Innovation—Increase </a:t>
            </a:r>
            <a:r>
              <a:rPr lang="en-US" sz="2400" b="1" dirty="0" smtClean="0"/>
              <a:t>Perceived Consumer Benefits</a:t>
            </a:r>
          </a:p>
          <a:p>
            <a:endParaRPr lang="en-US" sz="2400" b="1" dirty="0"/>
          </a:p>
          <a:p>
            <a:r>
              <a:rPr lang="en-US" sz="2400" dirty="0"/>
              <a:t>3. </a:t>
            </a:r>
            <a:r>
              <a:rPr lang="en-US" sz="2400" i="1" dirty="0"/>
              <a:t>Raise. </a:t>
            </a:r>
            <a:r>
              <a:rPr lang="en-US" sz="2400" dirty="0"/>
              <a:t>Which of the factors should </a:t>
            </a:r>
            <a:r>
              <a:rPr lang="en-US" sz="2400" dirty="0" smtClean="0"/>
              <a:t>be raised </a:t>
            </a:r>
            <a:r>
              <a:rPr lang="en-US" sz="2400" dirty="0"/>
              <a:t>well above the industry’s standard?</a:t>
            </a:r>
          </a:p>
          <a:p>
            <a:r>
              <a:rPr lang="en-US" sz="2400" dirty="0"/>
              <a:t>4. </a:t>
            </a:r>
            <a:r>
              <a:rPr lang="en-US" sz="2400" i="1" dirty="0"/>
              <a:t>Create. </a:t>
            </a:r>
            <a:r>
              <a:rPr lang="en-US" sz="2400" dirty="0"/>
              <a:t>Which factors should be </a:t>
            </a:r>
            <a:r>
              <a:rPr lang="en-US" sz="2400" dirty="0" smtClean="0"/>
              <a:t>created that </a:t>
            </a:r>
            <a:r>
              <a:rPr lang="en-US" sz="2400" dirty="0"/>
              <a:t>the industry has never offered?</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5591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2308324"/>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i="1" dirty="0" smtClean="0">
              <a:effectLst>
                <a:outerShdw blurRad="38100" dist="38100" dir="2700000" algn="tl">
                  <a:srgbClr val="000000">
                    <a:alpha val="43137"/>
                  </a:srgbClr>
                </a:outerShdw>
              </a:effectLst>
            </a:endParaRPr>
          </a:p>
          <a:p>
            <a:r>
              <a:rPr lang="en-US" sz="2400" dirty="0"/>
              <a:t>The international furniture retailer IKEA, for example, has used value innovation based on the eliminate-reduce-raise-create framework to initiate its own blue ocean and to achieve sustainable competitive advantage</a:t>
            </a:r>
            <a:r>
              <a:rPr lang="en-US" sz="2400" dirty="0" smtClean="0"/>
              <a:t>.</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73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785652"/>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i="1" dirty="0" smtClean="0">
              <a:effectLst>
                <a:outerShdw blurRad="38100" dist="38100" dir="2700000" algn="tl">
                  <a:srgbClr val="000000">
                    <a:alpha val="43137"/>
                  </a:srgbClr>
                </a:outerShdw>
              </a:effectLst>
            </a:endParaRPr>
          </a:p>
          <a:p>
            <a:r>
              <a:rPr lang="en-US" sz="2400" b="1" dirty="0" smtClean="0"/>
              <a:t>ELIMINATE</a:t>
            </a:r>
          </a:p>
          <a:p>
            <a:endParaRPr lang="en-US" sz="2400" dirty="0"/>
          </a:p>
          <a:p>
            <a:r>
              <a:rPr lang="en-US" sz="2400" dirty="0" smtClean="0"/>
              <a:t>IKEA </a:t>
            </a:r>
            <a:r>
              <a:rPr lang="en-US" sz="2400" dirty="0"/>
              <a:t>eliminated several taken-for-granted competitive elements: salespeople, expensive but small retail outlets in prime urban locations and shopping malls, long wait after ordering furniture, after-sales service, and other factors. In contrast, IKEA displays its products in a warehouse-like setting, thus reducing inventory cost. Customers serve themselves and then transport the furniture to their homes in IKEA’s signature </a:t>
            </a:r>
            <a:r>
              <a:rPr lang="en-US" sz="2400" dirty="0" err="1"/>
              <a:t>flatpacks</a:t>
            </a:r>
            <a:r>
              <a:rPr lang="en-US" sz="2400" dirty="0"/>
              <a:t> for assembly.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118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785652"/>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i="1" dirty="0" smtClean="0">
              <a:effectLst>
                <a:outerShdw blurRad="38100" dist="38100" dir="2700000" algn="tl">
                  <a:srgbClr val="000000">
                    <a:alpha val="43137"/>
                  </a:srgbClr>
                </a:outerShdw>
              </a:effectLst>
            </a:endParaRPr>
          </a:p>
          <a:p>
            <a:r>
              <a:rPr lang="en-US" sz="2400" b="1" dirty="0" smtClean="0"/>
              <a:t>REDUCE</a:t>
            </a:r>
          </a:p>
          <a:p>
            <a:r>
              <a:rPr lang="en-US" sz="2400" dirty="0" smtClean="0"/>
              <a:t>Because </a:t>
            </a:r>
            <a:r>
              <a:rPr lang="en-US" sz="2400" dirty="0"/>
              <a:t>of its do-it-yourself business model regarding furniture selection, delivery, and assembly, IKEA drastically reduced the need for staff in its mega-stores. Strolling through an IKEA store, you encounter few employees. IKEA also reduced several other taken-for-granted competitive elements: 25-year warranties on high-end custom furniture, high degree of customization in selection of options such as different fabrics and patterns, and use of expensive materials such as leather or hardwoods, among other elements.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1913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785652"/>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i="1" dirty="0" smtClean="0">
              <a:effectLst>
                <a:outerShdw blurRad="38100" dist="38100" dir="2700000" algn="tl">
                  <a:srgbClr val="000000">
                    <a:alpha val="43137"/>
                  </a:srgbClr>
                </a:outerShdw>
              </a:effectLst>
            </a:endParaRPr>
          </a:p>
          <a:p>
            <a:r>
              <a:rPr lang="en-US" sz="2400" b="1" dirty="0" smtClean="0"/>
              <a:t>RAISE</a:t>
            </a:r>
          </a:p>
          <a:p>
            <a:r>
              <a:rPr lang="en-US" sz="2400" dirty="0"/>
              <a:t>IKEA raised several competitive elements: It offers tens of thousands of home furnishing items in each of its big-box stores (some 300,000 square feet, roughly five football fields), versus a few hundred at best in traditional furniture stores; it also offers more than furniture, including a range of accessories such as place mats, laptop stands, and much more; each store has hundreds of rooms fully decorated with all sorts of IKEA items, each with a detailed tag explaining the item. </a:t>
            </a:r>
            <a:endParaRPr lang="en-US" sz="2400" dirty="0" smtClean="0"/>
          </a:p>
        </p:txBody>
      </p:sp>
    </p:spTree>
    <p:extLst>
      <p:ext uri="{BB962C8B-B14F-4D97-AF65-F5344CB8AC3E}">
        <p14:creationId xmlns:p14="http://schemas.microsoft.com/office/powerpoint/2010/main" val="3506172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416320"/>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i="1" dirty="0" smtClean="0">
              <a:effectLst>
                <a:outerShdw blurRad="38100" dist="38100" dir="2700000" algn="tl">
                  <a:srgbClr val="000000">
                    <a:alpha val="43137"/>
                  </a:srgbClr>
                </a:outerShdw>
              </a:effectLst>
            </a:endParaRPr>
          </a:p>
          <a:p>
            <a:r>
              <a:rPr lang="en-US" sz="2400" b="1" dirty="0" smtClean="0"/>
              <a:t>CREATE</a:t>
            </a:r>
          </a:p>
          <a:p>
            <a:endParaRPr lang="en-US" sz="2400" b="1" dirty="0"/>
          </a:p>
          <a:p>
            <a:r>
              <a:rPr lang="en-US" sz="2400" dirty="0" smtClean="0"/>
              <a:t>IKEA created a new way for people to shop for furniture. Customers stroll along a predetermined path winding through the fully furnished showrooms. They can compare, test, and touch all the things in the showroom. The price tag on each item contains other important information: type of material, weight, and so on. Once an item is selected, the customer notes the item number.</a:t>
            </a:r>
          </a:p>
        </p:txBody>
      </p:sp>
    </p:spTree>
    <p:extLst>
      <p:ext uri="{BB962C8B-B14F-4D97-AF65-F5344CB8AC3E}">
        <p14:creationId xmlns:p14="http://schemas.microsoft.com/office/powerpoint/2010/main" val="367766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6771" y="437330"/>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11822</TotalTime>
  <Words>3102</Words>
  <Application>Microsoft Office PowerPoint</Application>
  <PresentationFormat>Widescreen</PresentationFormat>
  <Paragraphs>426</Paragraphs>
  <Slides>50</Slides>
  <Notes>14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50</vt:i4>
      </vt:variant>
    </vt:vector>
  </HeadingPairs>
  <TitlesOfParts>
    <vt:vector size="60" baseType="lpstr">
      <vt:lpstr>Arial</vt:lpstr>
      <vt:lpstr>Book Antiqua</vt:lpstr>
      <vt:lpstr>Calibri</vt:lpstr>
      <vt:lpstr>Calibri Light</vt:lpstr>
      <vt:lpstr>Roboto Light</vt:lpstr>
      <vt:lpstr>Tajawal Medium</vt:lpstr>
      <vt:lpstr>Times New Roman</vt:lpstr>
      <vt:lpstr>Wingdings</vt:lpstr>
      <vt:lpstr>Theme2</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516</cp:revision>
  <dcterms:created xsi:type="dcterms:W3CDTF">2023-04-29T09:08:23Z</dcterms:created>
  <dcterms:modified xsi:type="dcterms:W3CDTF">2025-02-27T14:14:29Z</dcterms:modified>
</cp:coreProperties>
</file>