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60" r:id="rId3"/>
    <p:sldId id="269" r:id="rId4"/>
    <p:sldId id="308" r:id="rId5"/>
    <p:sldId id="309" r:id="rId6"/>
    <p:sldId id="291" r:id="rId7"/>
    <p:sldId id="302" r:id="rId8"/>
    <p:sldId id="303" r:id="rId9"/>
    <p:sldId id="304" r:id="rId10"/>
    <p:sldId id="305" r:id="rId11"/>
    <p:sldId id="270" r:id="rId12"/>
    <p:sldId id="306" r:id="rId13"/>
    <p:sldId id="292" r:id="rId14"/>
    <p:sldId id="261" r:id="rId15"/>
    <p:sldId id="293" r:id="rId16"/>
    <p:sldId id="295" r:id="rId17"/>
    <p:sldId id="262" r:id="rId18"/>
    <p:sldId id="307" r:id="rId19"/>
    <p:sldId id="296" r:id="rId20"/>
    <p:sldId id="265" r:id="rId21"/>
    <p:sldId id="294" r:id="rId22"/>
    <p:sldId id="264" r:id="rId23"/>
    <p:sldId id="273" r:id="rId24"/>
    <p:sldId id="310" r:id="rId25"/>
    <p:sldId id="311" r:id="rId26"/>
    <p:sldId id="297" r:id="rId27"/>
    <p:sldId id="271" r:id="rId28"/>
    <p:sldId id="298" r:id="rId29"/>
    <p:sldId id="272" r:id="rId30"/>
    <p:sldId id="279" r:id="rId31"/>
    <p:sldId id="282" r:id="rId32"/>
    <p:sldId id="300" r:id="rId33"/>
    <p:sldId id="274" r:id="rId34"/>
    <p:sldId id="277" r:id="rId35"/>
    <p:sldId id="278" r:id="rId36"/>
    <p:sldId id="280" r:id="rId37"/>
    <p:sldId id="281" r:id="rId38"/>
    <p:sldId id="26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8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28DC9-F792-479E-9150-3E81F1585299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F030EE-DFAD-433E-B61A-02B7C81B35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070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37C70-E04E-409F-B4B9-F4AAC46436D8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E814F-B116-498C-B784-08300E2BA940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B0ACF-B08B-4F24-B433-E02EC17BCD93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EAF6C-9F21-43FE-AFEA-DF7244110F42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F24AC-1894-40A5-91A0-5E350D68090F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AFDB8-43F1-47A1-82F8-BC39F1A93243}" type="datetime1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0CAA7-5FFE-4D63-A48C-D6CA1183B466}" type="datetime1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E4611-8791-4380-8514-4025C8454F8E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FA49F-7FB8-4BC8-A3BA-00535704F744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2F8F7-42CE-4F8E-807E-ACBEB1B68AFC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FCDC-80AA-46C3-9306-B6DF10BAA037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4632B-B2A2-42C7-97FA-7073133DD825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11" Type="http://schemas.openxmlformats.org/officeDocument/2006/relationships/image" Target="../media/image8.pn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3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11" Type="http://schemas.openxmlformats.org/officeDocument/2006/relationships/image" Target="../media/image8.png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8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5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11" Type="http://schemas.openxmlformats.org/officeDocument/2006/relationships/image" Target="../media/image8.png"/><Relationship Id="rId5" Type="http://schemas.openxmlformats.org/officeDocument/2006/relationships/oleObject" Target="../embeddings/oleObject8.bin"/><Relationship Id="rId10" Type="http://schemas.openxmlformats.org/officeDocument/2006/relationships/image" Target="../media/image20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7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8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1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4065" y="3182947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Introduction to Matrix Algebra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AAE706-B220-0641-6298-8A15EB1EDB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9765" y="-225475"/>
            <a:ext cx="12746177" cy="704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244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0A48CD-4608-E8E4-C100-3D0749CA9540}"/>
              </a:ext>
            </a:extLst>
          </p:cNvPr>
          <p:cNvSpPr txBox="1"/>
          <p:nvPr/>
        </p:nvSpPr>
        <p:spPr>
          <a:xfrm>
            <a:off x="1973005" y="1293684"/>
            <a:ext cx="7865238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a matrix.</a:t>
            </a:r>
          </a:p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and size of a matrix.</a:t>
            </a:r>
          </a:p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Definitions in Matrices.  </a:t>
            </a:r>
          </a:p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types of matrices.</a:t>
            </a:r>
          </a:p>
          <a:p>
            <a:pPr eaLnBrk="1" hangingPunct="1">
              <a:lnSpc>
                <a:spcPct val="25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Practice. 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F90D3FB-CFBA-C11E-5AB3-A29244F139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D2904DF-C7C2-3A48-018C-25D8AF66FA6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5F92311-4837-1697-21C0-A8D5BB9D00D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BD0A89D-BADD-BB64-29C5-8F07ACFB478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15F41F4-7812-5F77-2F82-7DD060FD1FB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4" y="-36946"/>
            <a:ext cx="88015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61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A matrix is an ordered rectangular array of numbers, arranged in rows and columns.</a:t>
            </a:r>
            <a:r>
              <a:rPr lang="en-US" sz="3200" dirty="0">
                <a:latin typeface="Times New Roman" pitchFamily="18" charset="0"/>
              </a:rPr>
              <a:t> </a:t>
            </a:r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DB53B567-96A7-CAEF-7876-D07E2CD50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7555" y="3189321"/>
            <a:ext cx="6086943" cy="1695450"/>
          </a:xfrm>
          <a:prstGeom prst="rect">
            <a:avLst/>
          </a:prstGeom>
          <a:noFill/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BA75D27-F35B-F9D7-FF14-7B4420BE3A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54A2436-2B95-93D6-04E4-510690B71D4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9803D6D-2D98-500A-54F9-6AAE89F35AD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79DF76F-789C-2B48-5092-8DDF88EF542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9B54AEAE-B950-0603-DB78-83081CB79BF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5" y="-36946"/>
            <a:ext cx="886691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7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 for A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dirty="0"/>
              <a:t>A restaurant offers </a:t>
            </a:r>
            <a:r>
              <a:rPr lang="en-US" sz="3200" dirty="0">
                <a:solidFill>
                  <a:srgbClr val="FF0000"/>
                </a:solidFill>
              </a:rPr>
              <a:t>4 kinds of pizza </a:t>
            </a:r>
            <a:r>
              <a:rPr lang="en-US" sz="3200" dirty="0"/>
              <a:t>(vegetables, cheese, beef and chicken) with </a:t>
            </a:r>
            <a:r>
              <a:rPr lang="en-US" sz="3200" i="1" dirty="0">
                <a:solidFill>
                  <a:srgbClr val="0070C0"/>
                </a:solidFill>
              </a:rPr>
              <a:t>3 sizes</a:t>
            </a:r>
            <a:r>
              <a:rPr lang="en-US" sz="3200" dirty="0"/>
              <a:t>.</a:t>
            </a:r>
          </a:p>
          <a:p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AB95854-402C-69B4-A587-EE1313761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139" y="3306025"/>
            <a:ext cx="5648819" cy="2994725"/>
          </a:xfrm>
          <a:prstGeom prst="rect">
            <a:avLst/>
          </a:prstGeom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82C59D2-C9A5-F554-6D8A-1FE89FA25F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6883235-7F3C-ED93-AC52-7E6E6597EC9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7403845B-8BE6-A07F-DDFA-F2A1806ACE0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083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471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7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 for A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CA573EF-A722-BEA4-F92D-4479BEA20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849" y="1754155"/>
            <a:ext cx="7391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CA9883-A8B5-2061-8929-CC93BDCAF5F9}"/>
              </a:ext>
            </a:extLst>
          </p:cNvPr>
          <p:cNvSpPr txBox="1"/>
          <p:nvPr/>
        </p:nvSpPr>
        <p:spPr>
          <a:xfrm>
            <a:off x="2246345" y="1830524"/>
            <a:ext cx="62281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If we want to write it in a form of matrix :</a:t>
            </a:r>
          </a:p>
          <a:p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DFA1C12-0103-A7D6-7486-08830A25F8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343" y="2306995"/>
            <a:ext cx="7008005" cy="3937264"/>
          </a:xfrm>
          <a:prstGeom prst="rect">
            <a:avLst/>
          </a:prstGeom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13789126-3198-6827-2C34-D428E2B6F9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253ADC71-2B4C-D058-FA79-174F20080B6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983FB1ED-6C5F-2BA9-B329-FEB5C1E7B977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9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5" y="-36946"/>
            <a:ext cx="877982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57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Size of the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89C3A-0B1F-B5A2-DB3E-6A498881C596}"/>
              </a:ext>
            </a:extLst>
          </p:cNvPr>
          <p:cNvSpPr txBox="1"/>
          <p:nvPr/>
        </p:nvSpPr>
        <p:spPr>
          <a:xfrm>
            <a:off x="2255675" y="1961811"/>
            <a:ext cx="8063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The </a:t>
            </a:r>
            <a:r>
              <a:rPr lang="en-US" sz="2800" b="1" dirty="0"/>
              <a:t>size</a:t>
            </a:r>
            <a:r>
              <a:rPr lang="en-US" sz="2800" dirty="0"/>
              <a:t> or </a:t>
            </a:r>
            <a:r>
              <a:rPr lang="en-US" sz="2800" b="1" dirty="0"/>
              <a:t>order</a:t>
            </a:r>
            <a:r>
              <a:rPr lang="en-US" sz="2800" dirty="0"/>
              <a:t> of a matrix is described by its number of rows and the number of columns.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6EF5F4-40EE-5258-7100-6EB260FA9BBF}"/>
              </a:ext>
            </a:extLst>
          </p:cNvPr>
          <p:cNvSpPr/>
          <p:nvPr/>
        </p:nvSpPr>
        <p:spPr bwMode="auto">
          <a:xfrm>
            <a:off x="2255676" y="3262067"/>
            <a:ext cx="7476153" cy="1272612"/>
          </a:xfrm>
          <a:prstGeom prst="rect">
            <a:avLst/>
          </a:prstGeom>
          <a:solidFill>
            <a:schemeClr val="accent1">
              <a:alpha val="51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/>
              <a:t>If a matrix, </a:t>
            </a:r>
            <a:r>
              <a:rPr lang="en-US" sz="3200" b="1" i="1" dirty="0">
                <a:solidFill>
                  <a:srgbClr val="FF0000"/>
                </a:solidFill>
              </a:rPr>
              <a:t>A</a:t>
            </a:r>
            <a:r>
              <a:rPr lang="en-US" sz="3200" b="1" i="1" dirty="0"/>
              <a:t>, has </a:t>
            </a:r>
            <a:r>
              <a:rPr lang="en-US" sz="3200" b="1" i="1" dirty="0">
                <a:solidFill>
                  <a:srgbClr val="00B050"/>
                </a:solidFill>
              </a:rPr>
              <a:t>m</a:t>
            </a:r>
            <a:r>
              <a:rPr lang="en-US" sz="3200" b="1" i="1" dirty="0"/>
              <a:t> rows and </a:t>
            </a:r>
            <a:r>
              <a:rPr lang="en-US" sz="3200" b="1" i="1" dirty="0">
                <a:solidFill>
                  <a:srgbClr val="00B050"/>
                </a:solidFill>
              </a:rPr>
              <a:t>n </a:t>
            </a:r>
            <a:r>
              <a:rPr lang="en-US" sz="3200" b="1" i="1" dirty="0"/>
              <a:t>columns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/>
              <a:t>then </a:t>
            </a:r>
            <a:r>
              <a:rPr lang="en-US" sz="3200" b="1" i="1" dirty="0">
                <a:solidFill>
                  <a:srgbClr val="FF0000"/>
                </a:solidFill>
              </a:rPr>
              <a:t>A</a:t>
            </a:r>
            <a:r>
              <a:rPr lang="en-US" sz="3200" b="1" i="1" dirty="0"/>
              <a:t> is described as an </a:t>
            </a:r>
            <a:r>
              <a:rPr lang="en-US" sz="3200" b="1" i="1" dirty="0" err="1">
                <a:solidFill>
                  <a:srgbClr val="00B050"/>
                </a:solidFill>
              </a:rPr>
              <a:t>mxn</a:t>
            </a:r>
            <a:r>
              <a:rPr lang="en-US" sz="3200" b="1" i="1" dirty="0"/>
              <a:t> matrix.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8B1F442E-6581-649E-84F6-54C0246A31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B3441B1-3C16-55A5-8995-B8ABC9C1544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5309332-6172-CA88-E477-0A7B08F86C5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D7384A3-8E2E-C012-367A-29CACBD7587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C94F8104-80FB-2CB8-9AFB-9912946DCC4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10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77982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57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Size of the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89C3A-0B1F-B5A2-DB3E-6A498881C596}"/>
              </a:ext>
            </a:extLst>
          </p:cNvPr>
          <p:cNvSpPr txBox="1"/>
          <p:nvPr/>
        </p:nvSpPr>
        <p:spPr>
          <a:xfrm>
            <a:off x="2226183" y="1573254"/>
            <a:ext cx="820544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A matrix consisting of </a:t>
            </a:r>
            <a:r>
              <a:rPr lang="en-US" altLang="en-US" sz="2400" i="1" dirty="0"/>
              <a:t>m </a:t>
            </a:r>
            <a:r>
              <a:rPr lang="en-US" altLang="en-US" sz="2400" dirty="0"/>
              <a:t>horizontal rows and </a:t>
            </a:r>
            <a:r>
              <a:rPr lang="en-US" altLang="en-US" sz="2400" i="1" dirty="0"/>
              <a:t>n </a:t>
            </a:r>
            <a:r>
              <a:rPr lang="en-US" altLang="en-US" sz="2400" dirty="0"/>
              <a:t>vertical columns is called an </a:t>
            </a:r>
            <a:r>
              <a:rPr lang="en-US" altLang="en-US" sz="2400" b="1" i="1" dirty="0" err="1"/>
              <a:t>m</a:t>
            </a:r>
            <a:r>
              <a:rPr lang="en-US" altLang="en-US" sz="2400" dirty="0" err="1"/>
              <a:t>×</a:t>
            </a:r>
            <a:r>
              <a:rPr lang="en-US" altLang="en-US" sz="2400" b="1" i="1" dirty="0" err="1"/>
              <a:t>n</a:t>
            </a:r>
            <a:r>
              <a:rPr lang="en-US" altLang="en-US" sz="2400" b="1" i="1" dirty="0"/>
              <a:t> matrix </a:t>
            </a:r>
            <a:r>
              <a:rPr lang="en-US" altLang="en-US" sz="2400" dirty="0"/>
              <a:t>or a </a:t>
            </a:r>
            <a:r>
              <a:rPr lang="en-US" altLang="en-US" sz="2400" b="1" i="1" dirty="0"/>
              <a:t>matrix of size </a:t>
            </a:r>
            <a:r>
              <a:rPr lang="en-US" altLang="en-US" sz="2400" b="1" i="1" dirty="0" err="1"/>
              <a:t>m</a:t>
            </a:r>
            <a:r>
              <a:rPr lang="en-US" altLang="en-US" sz="2400" dirty="0" err="1"/>
              <a:t>×</a:t>
            </a:r>
            <a:r>
              <a:rPr lang="en-US" altLang="en-US" sz="2400" b="1" i="1" dirty="0" err="1"/>
              <a:t>n</a:t>
            </a:r>
            <a:r>
              <a:rPr lang="en-US" altLang="en-US" sz="2400" dirty="0"/>
              <a:t>.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For the entry </a:t>
            </a:r>
            <a:r>
              <a:rPr lang="en-US" altLang="en-US" sz="2400" i="1" dirty="0" err="1"/>
              <a:t>a</a:t>
            </a:r>
            <a:r>
              <a:rPr lang="en-US" altLang="en-US" sz="2400" i="1" baseline="-25000" dirty="0" err="1"/>
              <a:t>ij</a:t>
            </a:r>
            <a:r>
              <a:rPr lang="en-US" altLang="en-US" sz="2400" dirty="0"/>
              <a:t>, we call </a:t>
            </a:r>
            <a:r>
              <a:rPr lang="en-US" altLang="en-US" sz="2400" i="1" dirty="0" err="1"/>
              <a:t>i</a:t>
            </a:r>
            <a:r>
              <a:rPr lang="en-US" altLang="en-US" sz="2400" i="1" dirty="0"/>
              <a:t> </a:t>
            </a:r>
            <a:r>
              <a:rPr lang="en-US" altLang="en-US" sz="2400" dirty="0"/>
              <a:t>the row subscript and </a:t>
            </a:r>
            <a:r>
              <a:rPr lang="en-US" altLang="en-US" sz="2400" i="1" dirty="0"/>
              <a:t>j </a:t>
            </a:r>
            <a:r>
              <a:rPr lang="en-US" altLang="en-US" sz="2400" dirty="0"/>
              <a:t>the column subscript.</a:t>
            </a:r>
          </a:p>
          <a:p>
            <a:endParaRPr lang="en-US" sz="1800" dirty="0"/>
          </a:p>
        </p:txBody>
      </p:sp>
      <p:graphicFrame>
        <p:nvGraphicFramePr>
          <p:cNvPr id="9" name="Object 14">
            <a:extLst>
              <a:ext uri="{FF2B5EF4-FFF2-40B4-BE49-F238E27FC236}">
                <a16:creationId xmlns:a16="http://schemas.microsoft.com/office/drawing/2014/main" id="{A9A70E9B-098F-4FA3-9843-A572575212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4516876"/>
              </p:ext>
            </p:extLst>
          </p:nvPr>
        </p:nvGraphicFramePr>
        <p:xfrm>
          <a:off x="3868026" y="2319005"/>
          <a:ext cx="2838450" cy="288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71600" imgH="1397000" progId="Equation.3">
                  <p:embed/>
                </p:oleObj>
              </mc:Choice>
              <mc:Fallback>
                <p:oleObj name="Equation" r:id="rId3" imgW="1371600" imgH="1397000" progId="Equation.3">
                  <p:embed/>
                  <p:pic>
                    <p:nvPicPr>
                      <p:cNvPr id="9220" name="Object 14">
                        <a:extLst>
                          <a:ext uri="{FF2B5EF4-FFF2-40B4-BE49-F238E27FC236}">
                            <a16:creationId xmlns:a16="http://schemas.microsoft.com/office/drawing/2014/main" id="{670E29D0-C2F3-0066-4B12-C410FFAB95E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8026" y="2319005"/>
                        <a:ext cx="2838450" cy="2884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D04E875-2671-0BDF-DA09-23591ED0551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00F789F-4F55-42A8-547F-FB318195FD8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CA4CAF8-955D-6CD9-E42F-CE4947223EF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69C00FC-3945-2E22-D159-E8D9170DFF2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09C9A6D-A875-DB91-DFD7-A2309B53EAA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3494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362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89C3A-0B1F-B5A2-DB3E-6A498881C596}"/>
              </a:ext>
            </a:extLst>
          </p:cNvPr>
          <p:cNvSpPr txBox="1"/>
          <p:nvPr/>
        </p:nvSpPr>
        <p:spPr>
          <a:xfrm>
            <a:off x="2328820" y="1647146"/>
            <a:ext cx="8205441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800" b="1" dirty="0"/>
              <a:t>Find the size for the following matrices: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r>
              <a:rPr lang="en-US" sz="1800" dirty="0"/>
              <a:t>A- </a:t>
            </a:r>
          </a:p>
          <a:p>
            <a:endParaRPr lang="en-US" dirty="0"/>
          </a:p>
          <a:p>
            <a:endParaRPr lang="en-US" sz="1800" dirty="0"/>
          </a:p>
          <a:p>
            <a:endParaRPr lang="en-US" dirty="0"/>
          </a:p>
          <a:p>
            <a:r>
              <a:rPr lang="en-US" sz="1800" dirty="0"/>
              <a:t>B- </a:t>
            </a:r>
          </a:p>
          <a:p>
            <a:endParaRPr lang="en-US" dirty="0"/>
          </a:p>
          <a:p>
            <a:endParaRPr lang="en-US" sz="1800" dirty="0"/>
          </a:p>
          <a:p>
            <a:r>
              <a:rPr lang="en-US" dirty="0"/>
              <a:t>C- </a:t>
            </a:r>
          </a:p>
          <a:p>
            <a:endParaRPr lang="en-US" sz="1800" dirty="0"/>
          </a:p>
          <a:p>
            <a:endParaRPr lang="en-US" dirty="0"/>
          </a:p>
          <a:p>
            <a:r>
              <a:rPr lang="en-US" dirty="0"/>
              <a:t>D- </a:t>
            </a:r>
          </a:p>
          <a:p>
            <a:endParaRPr lang="en-US" sz="1800" dirty="0"/>
          </a:p>
          <a:p>
            <a:endParaRPr lang="en-US" dirty="0"/>
          </a:p>
          <a:p>
            <a:endParaRPr lang="en-US" sz="1800" dirty="0"/>
          </a:p>
        </p:txBody>
      </p:sp>
      <p:graphicFrame>
        <p:nvGraphicFramePr>
          <p:cNvPr id="11" name="Object 8">
            <a:extLst>
              <a:ext uri="{FF2B5EF4-FFF2-40B4-BE49-F238E27FC236}">
                <a16:creationId xmlns:a16="http://schemas.microsoft.com/office/drawing/2014/main" id="{841DE919-015B-58D7-B122-04A9AF67DC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9203234"/>
              </p:ext>
            </p:extLst>
          </p:nvPr>
        </p:nvGraphicFramePr>
        <p:xfrm>
          <a:off x="2815059" y="2555275"/>
          <a:ext cx="1287463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22030" imgH="215806" progId="Equation.3">
                  <p:embed/>
                </p:oleObj>
              </mc:Choice>
              <mc:Fallback>
                <p:oleObj name="Equation" r:id="rId3" imgW="622030" imgH="215806" progId="Equation.3">
                  <p:embed/>
                  <p:pic>
                    <p:nvPicPr>
                      <p:cNvPr id="10244" name="Object 8">
                        <a:extLst>
                          <a:ext uri="{FF2B5EF4-FFF2-40B4-BE49-F238E27FC236}">
                            <a16:creationId xmlns:a16="http://schemas.microsoft.com/office/drawing/2014/main" id="{A618B2A8-D39D-D5C0-5033-641DDBA0067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059" y="2555275"/>
                        <a:ext cx="1287463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2">
            <a:extLst>
              <a:ext uri="{FF2B5EF4-FFF2-40B4-BE49-F238E27FC236}">
                <a16:creationId xmlns:a16="http://schemas.microsoft.com/office/drawing/2014/main" id="{14EE539D-6976-03DA-692F-AFAD6A9944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763045"/>
              </p:ext>
            </p:extLst>
          </p:nvPr>
        </p:nvGraphicFramePr>
        <p:xfrm>
          <a:off x="2815059" y="3033155"/>
          <a:ext cx="1233488" cy="146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96900" imgH="711200" progId="Equation.3">
                  <p:embed/>
                </p:oleObj>
              </mc:Choice>
              <mc:Fallback>
                <p:oleObj name="Equation" r:id="rId5" imgW="596900" imgH="711200" progId="Equation.3">
                  <p:embed/>
                  <p:pic>
                    <p:nvPicPr>
                      <p:cNvPr id="10246" name="Object 12">
                        <a:extLst>
                          <a:ext uri="{FF2B5EF4-FFF2-40B4-BE49-F238E27FC236}">
                            <a16:creationId xmlns:a16="http://schemas.microsoft.com/office/drawing/2014/main" id="{70884342-5AAD-DC39-FDDB-51DD3467249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059" y="3033155"/>
                        <a:ext cx="1233488" cy="146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7">
            <a:extLst>
              <a:ext uri="{FF2B5EF4-FFF2-40B4-BE49-F238E27FC236}">
                <a16:creationId xmlns:a16="http://schemas.microsoft.com/office/drawing/2014/main" id="{0D21D732-4D44-2C38-4617-C0A672CA23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3729484"/>
              </p:ext>
            </p:extLst>
          </p:nvPr>
        </p:nvGraphicFramePr>
        <p:xfrm>
          <a:off x="2815059" y="4528208"/>
          <a:ext cx="420687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03024" imgH="215713" progId="Equation.3">
                  <p:embed/>
                </p:oleObj>
              </mc:Choice>
              <mc:Fallback>
                <p:oleObj name="Equation" r:id="rId7" imgW="203024" imgH="215713" progId="Equation.3">
                  <p:embed/>
                  <p:pic>
                    <p:nvPicPr>
                      <p:cNvPr id="10248" name="Object 17">
                        <a:extLst>
                          <a:ext uri="{FF2B5EF4-FFF2-40B4-BE49-F238E27FC236}">
                            <a16:creationId xmlns:a16="http://schemas.microsoft.com/office/drawing/2014/main" id="{D02AAE6A-D91A-EF5E-19A1-8798352458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059" y="4528208"/>
                        <a:ext cx="420687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1">
            <a:extLst>
              <a:ext uri="{FF2B5EF4-FFF2-40B4-BE49-F238E27FC236}">
                <a16:creationId xmlns:a16="http://schemas.microsoft.com/office/drawing/2014/main" id="{41D43292-F990-7F7D-59EA-E924A19401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350638"/>
              </p:ext>
            </p:extLst>
          </p:nvPr>
        </p:nvGraphicFramePr>
        <p:xfrm>
          <a:off x="2815059" y="4975883"/>
          <a:ext cx="3044825" cy="146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473200" imgH="711200" progId="Equation.3">
                  <p:embed/>
                </p:oleObj>
              </mc:Choice>
              <mc:Fallback>
                <p:oleObj name="Equation" r:id="rId9" imgW="1473200" imgH="711200" progId="Equation.3">
                  <p:embed/>
                  <p:pic>
                    <p:nvPicPr>
                      <p:cNvPr id="10250" name="Object 21">
                        <a:extLst>
                          <a:ext uri="{FF2B5EF4-FFF2-40B4-BE49-F238E27FC236}">
                            <a16:creationId xmlns:a16="http://schemas.microsoft.com/office/drawing/2014/main" id="{DC8A46C8-4A16-B628-AE6C-D846F979EF5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059" y="4975883"/>
                        <a:ext cx="3044825" cy="146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2C8C7C6F-0A66-D737-A864-FC450D9C447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BF9EA455-4B23-4AE2-B487-A8492999D12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2">
            <a:extLst>
              <a:ext uri="{FF2B5EF4-FFF2-40B4-BE49-F238E27FC236}">
                <a16:creationId xmlns:a16="http://schemas.microsoft.com/office/drawing/2014/main" id="{1CE7ACBF-9358-E810-F77D-62963CCA312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150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80704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89C3A-0B1F-B5A2-DB3E-6A498881C596}"/>
              </a:ext>
            </a:extLst>
          </p:cNvPr>
          <p:cNvSpPr txBox="1"/>
          <p:nvPr/>
        </p:nvSpPr>
        <p:spPr>
          <a:xfrm>
            <a:off x="2328821" y="1647146"/>
            <a:ext cx="665178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800" b="1" dirty="0"/>
              <a:t>Find the size for the following matrices:</a:t>
            </a:r>
          </a:p>
          <a:p>
            <a:pPr eaLnBrk="1" hangingPunct="1">
              <a:lnSpc>
                <a:spcPct val="100000"/>
              </a:lnSpc>
            </a:pPr>
            <a:endParaRPr lang="en-US" altLang="en-US" sz="2800" b="1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marL="342900" indent="-342900" eaLnBrk="1" hangingPunct="1">
              <a:lnSpc>
                <a:spcPct val="100000"/>
              </a:lnSpc>
              <a:buAutoNum type="alphaLcPeriod"/>
            </a:pPr>
            <a:r>
              <a:rPr lang="en-US" altLang="en-US" dirty="0"/>
              <a:t>The matrix                            has size                     .</a:t>
            </a:r>
          </a:p>
          <a:p>
            <a:pPr marL="342900" indent="-342900" eaLnBrk="1" hangingPunct="1">
              <a:lnSpc>
                <a:spcPct val="100000"/>
              </a:lnSpc>
              <a:buAutoNum type="alphaLcPeriod"/>
            </a:pPr>
            <a:endParaRPr lang="en-US" altLang="en-US" dirty="0"/>
          </a:p>
          <a:p>
            <a:pPr marL="342900" indent="-342900" eaLnBrk="1" hangingPunct="1">
              <a:lnSpc>
                <a:spcPct val="100000"/>
              </a:lnSpc>
              <a:buAutoNum type="alphaLcPeriod"/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r>
              <a:rPr lang="en-US" altLang="en-US" dirty="0"/>
              <a:t>b.</a:t>
            </a:r>
            <a:r>
              <a:rPr lang="en-US" altLang="en-US" b="1" dirty="0"/>
              <a:t> </a:t>
            </a:r>
            <a:r>
              <a:rPr lang="en-US" altLang="en-US" dirty="0"/>
              <a:t>The matrix                             has size   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r>
              <a:rPr lang="en-US" altLang="en-US" dirty="0"/>
              <a:t>	.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endParaRPr lang="en-US" sz="1800" dirty="0"/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7D2841CE-9EA8-9870-C328-EED475BA16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9668792"/>
              </p:ext>
            </p:extLst>
          </p:nvPr>
        </p:nvGraphicFramePr>
        <p:xfrm>
          <a:off x="3896159" y="2765901"/>
          <a:ext cx="1275346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22030" imgH="215806" progId="Equation.3">
                  <p:embed/>
                </p:oleObj>
              </mc:Choice>
              <mc:Fallback>
                <p:oleObj name="Equation" r:id="rId3" imgW="622030" imgH="215806" progId="Equation.3">
                  <p:embed/>
                  <p:pic>
                    <p:nvPicPr>
                      <p:cNvPr id="11" name="Object 8">
                        <a:extLst>
                          <a:ext uri="{FF2B5EF4-FFF2-40B4-BE49-F238E27FC236}">
                            <a16:creationId xmlns:a16="http://schemas.microsoft.com/office/drawing/2014/main" id="{841DE919-015B-58D7-B122-04A9AF67DCD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6159" y="2765901"/>
                        <a:ext cx="1275346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E18D89A7-339C-4C50-DB46-4A1368BC75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849972"/>
              </p:ext>
            </p:extLst>
          </p:nvPr>
        </p:nvGraphicFramePr>
        <p:xfrm>
          <a:off x="6116421" y="2804795"/>
          <a:ext cx="630238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04404" imgH="177569" progId="Equation.3">
                  <p:embed/>
                </p:oleObj>
              </mc:Choice>
              <mc:Fallback>
                <p:oleObj name="Equation" r:id="rId5" imgW="304404" imgH="177569" progId="Equation.3">
                  <p:embed/>
                  <p:pic>
                    <p:nvPicPr>
                      <p:cNvPr id="10245" name="Object 10">
                        <a:extLst>
                          <a:ext uri="{FF2B5EF4-FFF2-40B4-BE49-F238E27FC236}">
                            <a16:creationId xmlns:a16="http://schemas.microsoft.com/office/drawing/2014/main" id="{6A10B08C-27FC-869D-6AEB-FAA1F3E9A6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6421" y="2804795"/>
                        <a:ext cx="630238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2">
            <a:extLst>
              <a:ext uri="{FF2B5EF4-FFF2-40B4-BE49-F238E27FC236}">
                <a16:creationId xmlns:a16="http://schemas.microsoft.com/office/drawing/2014/main" id="{FF02F487-74F3-BCA1-C841-F2D28C5266F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3622492"/>
              </p:ext>
            </p:extLst>
          </p:nvPr>
        </p:nvGraphicFramePr>
        <p:xfrm>
          <a:off x="3732744" y="4063192"/>
          <a:ext cx="1233488" cy="146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596900" imgH="711200" progId="Equation.3">
                  <p:embed/>
                </p:oleObj>
              </mc:Choice>
              <mc:Fallback>
                <p:oleObj name="Equation" r:id="rId7" imgW="596900" imgH="711200" progId="Equation.3">
                  <p:embed/>
                  <p:pic>
                    <p:nvPicPr>
                      <p:cNvPr id="10246" name="Object 12">
                        <a:extLst>
                          <a:ext uri="{FF2B5EF4-FFF2-40B4-BE49-F238E27FC236}">
                            <a16:creationId xmlns:a16="http://schemas.microsoft.com/office/drawing/2014/main" id="{70884342-5AAD-DC39-FDDB-51DD3467249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2744" y="4063192"/>
                        <a:ext cx="1233488" cy="146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5">
            <a:extLst>
              <a:ext uri="{FF2B5EF4-FFF2-40B4-BE49-F238E27FC236}">
                <a16:creationId xmlns:a16="http://schemas.microsoft.com/office/drawing/2014/main" id="{9405EACE-1736-84E3-262C-9194BD1B1C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015650"/>
              </p:ext>
            </p:extLst>
          </p:nvPr>
        </p:nvGraphicFramePr>
        <p:xfrm>
          <a:off x="6015350" y="4699870"/>
          <a:ext cx="709612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42603" imgH="177646" progId="Equation.3">
                  <p:embed/>
                </p:oleObj>
              </mc:Choice>
              <mc:Fallback>
                <p:oleObj name="Equation" r:id="rId9" imgW="342603" imgH="177646" progId="Equation.3">
                  <p:embed/>
                  <p:pic>
                    <p:nvPicPr>
                      <p:cNvPr id="10247" name="Object 15">
                        <a:extLst>
                          <a:ext uri="{FF2B5EF4-FFF2-40B4-BE49-F238E27FC236}">
                            <a16:creationId xmlns:a16="http://schemas.microsoft.com/office/drawing/2014/main" id="{C7A3299A-009B-27C4-6747-ABB4DB7EB0D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5350" y="4699870"/>
                        <a:ext cx="709612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5930BD57-A989-9E43-389E-2C566A9B15D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2381AE9-FFBA-97C0-CFFE-FC7140749CD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D31BB0D0-7C64-7B05-9323-2193F766AD8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4884C302-CA71-3886-EB1E-D564C77C213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2">
            <a:extLst>
              <a:ext uri="{FF2B5EF4-FFF2-40B4-BE49-F238E27FC236}">
                <a16:creationId xmlns:a16="http://schemas.microsoft.com/office/drawing/2014/main" id="{2F5B38A7-9EAC-458B-82B5-B898011A323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110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89C3A-0B1F-B5A2-DB3E-6A498881C596}"/>
              </a:ext>
            </a:extLst>
          </p:cNvPr>
          <p:cNvSpPr txBox="1"/>
          <p:nvPr/>
        </p:nvSpPr>
        <p:spPr>
          <a:xfrm>
            <a:off x="2328821" y="1647146"/>
            <a:ext cx="828941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800" b="1" dirty="0"/>
              <a:t>Find the size for the following matrices:</a:t>
            </a:r>
          </a:p>
          <a:p>
            <a:pPr eaLnBrk="1" hangingPunct="1">
              <a:lnSpc>
                <a:spcPct val="100000"/>
              </a:lnSpc>
            </a:pPr>
            <a:endParaRPr lang="en-US" altLang="en-US" sz="2800" b="1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r>
              <a:rPr lang="en-US" altLang="en-US" dirty="0"/>
              <a:t>C- The matrix             has size                     .</a:t>
            </a:r>
          </a:p>
          <a:p>
            <a:pPr marL="342900" indent="-342900" eaLnBrk="1" hangingPunct="1">
              <a:lnSpc>
                <a:spcPct val="100000"/>
              </a:lnSpc>
              <a:buAutoNum type="alphaLcPeriod"/>
            </a:pPr>
            <a:endParaRPr lang="en-US" altLang="en-US" dirty="0"/>
          </a:p>
          <a:p>
            <a:pPr marL="342900" indent="-342900" eaLnBrk="1" hangingPunct="1">
              <a:lnSpc>
                <a:spcPct val="100000"/>
              </a:lnSpc>
              <a:buAutoNum type="alphaLcPeriod"/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r>
              <a:rPr lang="en-US" altLang="en-US" dirty="0"/>
              <a:t>d.</a:t>
            </a:r>
            <a:r>
              <a:rPr lang="en-US" altLang="en-US" b="1" dirty="0"/>
              <a:t> </a:t>
            </a:r>
            <a:r>
              <a:rPr lang="en-US" altLang="en-US" dirty="0"/>
              <a:t>The matrix                                                              has size   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pPr eaLnBrk="1" hangingPunct="1">
              <a:lnSpc>
                <a:spcPct val="100000"/>
              </a:lnSpc>
            </a:pPr>
            <a:r>
              <a:rPr lang="en-US" altLang="en-US" dirty="0"/>
              <a:t>	.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/>
          </a:p>
          <a:p>
            <a:endParaRPr lang="en-US" sz="1800" dirty="0"/>
          </a:p>
        </p:txBody>
      </p:sp>
      <p:graphicFrame>
        <p:nvGraphicFramePr>
          <p:cNvPr id="14" name="Object 17">
            <a:extLst>
              <a:ext uri="{FF2B5EF4-FFF2-40B4-BE49-F238E27FC236}">
                <a16:creationId xmlns:a16="http://schemas.microsoft.com/office/drawing/2014/main" id="{3E269D9A-9E13-59A6-96A1-E1A45B698C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013578"/>
              </p:ext>
            </p:extLst>
          </p:nvPr>
        </p:nvGraphicFramePr>
        <p:xfrm>
          <a:off x="3782771" y="2765106"/>
          <a:ext cx="420687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03024" imgH="215713" progId="Equation.3">
                  <p:embed/>
                </p:oleObj>
              </mc:Choice>
              <mc:Fallback>
                <p:oleObj name="Equation" r:id="rId3" imgW="203024" imgH="215713" progId="Equation.3">
                  <p:embed/>
                  <p:pic>
                    <p:nvPicPr>
                      <p:cNvPr id="13" name="Object 17">
                        <a:extLst>
                          <a:ext uri="{FF2B5EF4-FFF2-40B4-BE49-F238E27FC236}">
                            <a16:creationId xmlns:a16="http://schemas.microsoft.com/office/drawing/2014/main" id="{0D21D732-4D44-2C38-4617-C0A672CA23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2771" y="2765106"/>
                        <a:ext cx="420687" cy="447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9">
            <a:extLst>
              <a:ext uri="{FF2B5EF4-FFF2-40B4-BE49-F238E27FC236}">
                <a16:creationId xmlns:a16="http://schemas.microsoft.com/office/drawing/2014/main" id="{ED432B6B-084E-977D-D777-0C94C66B97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3984480"/>
              </p:ext>
            </p:extLst>
          </p:nvPr>
        </p:nvGraphicFramePr>
        <p:xfrm>
          <a:off x="5447553" y="2818288"/>
          <a:ext cx="577850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79279" imgH="165028" progId="Equation.3">
                  <p:embed/>
                </p:oleObj>
              </mc:Choice>
              <mc:Fallback>
                <p:oleObj name="Equation" r:id="rId5" imgW="279279" imgH="165028" progId="Equation.3">
                  <p:embed/>
                  <p:pic>
                    <p:nvPicPr>
                      <p:cNvPr id="10249" name="Object 19">
                        <a:extLst>
                          <a:ext uri="{FF2B5EF4-FFF2-40B4-BE49-F238E27FC236}">
                            <a16:creationId xmlns:a16="http://schemas.microsoft.com/office/drawing/2014/main" id="{0C411112-0E48-7D83-EDF3-EA30866879B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7553" y="2818288"/>
                        <a:ext cx="577850" cy="341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1">
            <a:extLst>
              <a:ext uri="{FF2B5EF4-FFF2-40B4-BE49-F238E27FC236}">
                <a16:creationId xmlns:a16="http://schemas.microsoft.com/office/drawing/2014/main" id="{D62B0584-E7E4-CF57-7EC7-6D2F1B9325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1723170"/>
              </p:ext>
            </p:extLst>
          </p:nvPr>
        </p:nvGraphicFramePr>
        <p:xfrm>
          <a:off x="3690886" y="4180625"/>
          <a:ext cx="3044825" cy="146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73200" imgH="711200" progId="Equation.3">
                  <p:embed/>
                </p:oleObj>
              </mc:Choice>
              <mc:Fallback>
                <p:oleObj name="Equation" r:id="rId7" imgW="1473200" imgH="711200" progId="Equation.3">
                  <p:embed/>
                  <p:pic>
                    <p:nvPicPr>
                      <p:cNvPr id="14" name="Object 21">
                        <a:extLst>
                          <a:ext uri="{FF2B5EF4-FFF2-40B4-BE49-F238E27FC236}">
                            <a16:creationId xmlns:a16="http://schemas.microsoft.com/office/drawing/2014/main" id="{41D43292-F990-7F7D-59EA-E924A19401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0886" y="4180625"/>
                        <a:ext cx="3044825" cy="146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24">
            <a:extLst>
              <a:ext uri="{FF2B5EF4-FFF2-40B4-BE49-F238E27FC236}">
                <a16:creationId xmlns:a16="http://schemas.microsoft.com/office/drawing/2014/main" id="{A47233B7-51EF-33D8-9ED9-6C2C652392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2876663"/>
              </p:ext>
            </p:extLst>
          </p:nvPr>
        </p:nvGraphicFramePr>
        <p:xfrm>
          <a:off x="7743763" y="4730206"/>
          <a:ext cx="708025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42603" imgH="177646" progId="Equation.3">
                  <p:embed/>
                </p:oleObj>
              </mc:Choice>
              <mc:Fallback>
                <p:oleObj name="Equation" r:id="rId9" imgW="342603" imgH="177646" progId="Equation.3">
                  <p:embed/>
                  <p:pic>
                    <p:nvPicPr>
                      <p:cNvPr id="10251" name="Object 24">
                        <a:extLst>
                          <a:ext uri="{FF2B5EF4-FFF2-40B4-BE49-F238E27FC236}">
                            <a16:creationId xmlns:a16="http://schemas.microsoft.com/office/drawing/2014/main" id="{C415467A-EF55-69AB-DFF5-5964864D647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3763" y="4730206"/>
                        <a:ext cx="708025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A1B1A31-A846-9F58-3484-1D70C777270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3C50D57-691F-676C-61F9-DC4A8E6AF1C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82A13FF7-43DD-196C-767E-ECF3CFC5EF7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8AC1FBD0-2B39-9D0B-6423-824721D1E57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2">
            <a:extLst>
              <a:ext uri="{FF2B5EF4-FFF2-40B4-BE49-F238E27FC236}">
                <a16:creationId xmlns:a16="http://schemas.microsoft.com/office/drawing/2014/main" id="{ECB39469-D506-AAE0-556B-C2EF4CB58C7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252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877818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Some important Definitions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8F5902-3CDD-5EBB-806C-58E4E6BF91C1}"/>
              </a:ext>
            </a:extLst>
          </p:cNvPr>
          <p:cNvSpPr txBox="1"/>
          <p:nvPr/>
        </p:nvSpPr>
        <p:spPr>
          <a:xfrm>
            <a:off x="2440788" y="2020156"/>
            <a:ext cx="622818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Elements of a matrix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Row Matrix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Column Matrix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Matrices of the same order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 Equal Matrices</a:t>
            </a:r>
            <a:endParaRPr lang="en-US" sz="24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13DE184-BA9F-FA87-F07D-71A9F0CB6F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4AC14F8-0494-FD21-638F-B23C474C604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A3537695-76EE-3ACA-1971-D2614FA0DE5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9517A8E-493D-F939-B9D8-4F548363C2A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D957A52-A9F0-4CB5-5C9E-8ED7484B374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874008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1- Elements of a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81C4C3-4BA9-68B7-F5CE-A605FA06EE2C}"/>
              </a:ext>
            </a:extLst>
          </p:cNvPr>
          <p:cNvSpPr txBox="1"/>
          <p:nvPr/>
        </p:nvSpPr>
        <p:spPr>
          <a:xfrm>
            <a:off x="2503014" y="2204822"/>
            <a:ext cx="685558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The numbers in a matrix are called its </a:t>
            </a:r>
            <a:r>
              <a:rPr lang="en-US" sz="2800" b="1" dirty="0"/>
              <a:t>elements</a:t>
            </a:r>
            <a:r>
              <a:rPr lang="en-US" sz="2800" dirty="0"/>
              <a:t>. The element in the </a:t>
            </a:r>
            <a:r>
              <a:rPr lang="en-US" sz="2800" dirty="0" err="1"/>
              <a:t>i</a:t>
            </a:r>
            <a:r>
              <a:rPr lang="en-US" sz="2800" baseline="30000" dirty="0" err="1"/>
              <a:t>th</a:t>
            </a:r>
            <a:r>
              <a:rPr lang="en-US" sz="2800" dirty="0"/>
              <a:t> row and </a:t>
            </a:r>
            <a:r>
              <a:rPr lang="en-US" sz="2800" dirty="0" err="1"/>
              <a:t>j</a:t>
            </a:r>
            <a:r>
              <a:rPr lang="en-US" sz="2800" baseline="30000" dirty="0" err="1"/>
              <a:t>th</a:t>
            </a:r>
            <a:r>
              <a:rPr lang="en-US" sz="2800" dirty="0"/>
              <a:t> column of a matrix is generally denoted by </a:t>
            </a:r>
            <a:r>
              <a:rPr lang="en-US" sz="2800" dirty="0" err="1"/>
              <a:t>a</a:t>
            </a:r>
            <a:r>
              <a:rPr lang="en-US" sz="2800" baseline="30000" dirty="0" err="1"/>
              <a:t>ij</a:t>
            </a:r>
            <a:r>
              <a:rPr lang="en-US" sz="2800" dirty="0"/>
              <a:t>. A matrix with m rows and n columns is written             or         </a:t>
            </a:r>
            <a:r>
              <a:rPr lang="en-US" sz="1800" dirty="0"/>
              <a:t>.</a:t>
            </a: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27CCB4AB-380C-7927-EFC6-1B3E674B8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40579" y="4023738"/>
            <a:ext cx="852779" cy="390525"/>
          </a:xfrm>
          <a:prstGeom prst="rect">
            <a:avLst/>
          </a:prstGeom>
          <a:noFill/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9F9485C4-22AE-B614-ED64-632818DB3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0428" y="3995163"/>
            <a:ext cx="647700" cy="419100"/>
          </a:xfrm>
          <a:prstGeom prst="rect">
            <a:avLst/>
          </a:prstGeom>
          <a:noFill/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3EF590A-1944-289D-23D0-74F1E3F535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DE502C2-A0A9-30E8-4A75-DC2F1DBDE32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DDD6ED2-D496-6CE2-46CF-E57019A93FF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3A952B4F-B1C8-968D-872D-F15D5A5AD3F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A2D4720D-B25C-C852-1A6A-758C4E86B45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631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2- Row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6DAEB2-9AD3-B86A-9F5C-6E88CA14E4A6}"/>
              </a:ext>
            </a:extLst>
          </p:cNvPr>
          <p:cNvSpPr txBox="1"/>
          <p:nvPr/>
        </p:nvSpPr>
        <p:spPr>
          <a:xfrm>
            <a:off x="2283667" y="2153690"/>
            <a:ext cx="756945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" charset="0"/>
                <a:cs typeface="Times New Roman" pitchFamily="18" charset="0"/>
              </a:rPr>
              <a:t>A matrix with just one row is called a row matrix </a:t>
            </a:r>
            <a:r>
              <a:rPr lang="en-US" sz="2800" dirty="0"/>
              <a:t>(or row vector).</a:t>
            </a:r>
          </a:p>
        </p:txBody>
      </p:sp>
      <p:graphicFrame>
        <p:nvGraphicFramePr>
          <p:cNvPr id="12" name="Object 8">
            <a:extLst>
              <a:ext uri="{FF2B5EF4-FFF2-40B4-BE49-F238E27FC236}">
                <a16:creationId xmlns:a16="http://schemas.microsoft.com/office/drawing/2014/main" id="{1B7B07CA-2381-E527-FCD3-E6E6A97961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3664159"/>
              </p:ext>
            </p:extLst>
          </p:nvPr>
        </p:nvGraphicFramePr>
        <p:xfrm>
          <a:off x="2207468" y="3759593"/>
          <a:ext cx="5448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333440" imgH="215640" progId="Equation.3">
                  <p:embed/>
                </p:oleObj>
              </mc:Choice>
              <mc:Fallback>
                <p:oleObj name="Equation" r:id="rId3" imgW="1333440" imgH="215640" progId="Equation.3">
                  <p:embed/>
                  <p:pic>
                    <p:nvPicPr>
                      <p:cNvPr id="103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7468" y="3759593"/>
                        <a:ext cx="544830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69DF47FB-7D31-4424-3A94-544124163ED6}"/>
              </a:ext>
            </a:extLst>
          </p:cNvPr>
          <p:cNvSpPr/>
          <p:nvPr/>
        </p:nvSpPr>
        <p:spPr>
          <a:xfrm>
            <a:off x="7604450" y="4122349"/>
            <a:ext cx="13805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Times" charset="0"/>
                <a:cs typeface="Times New Roman" pitchFamily="18" charset="0"/>
              </a:rPr>
              <a:t>(1 x n) </a:t>
            </a:r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6CCFC84C-C110-9486-23B1-3D7295E9CA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1CC405D-2E64-BD3A-E84F-175EAF04FC2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BDA8521-F13B-13D9-322E-67716DFE2CE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77563393-E1A4-001A-3AF6-0F25DB4D848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7B71C368-EC55-8FA2-6AED-CE64439D5D5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0122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Column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D5B0090-3F02-78BC-36D4-3FFFAFE45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1631" y="2025570"/>
            <a:ext cx="820471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latin typeface="Times" charset="0"/>
                <a:cs typeface="Times New Roman" pitchFamily="18" charset="0"/>
              </a:rPr>
              <a:t>A matrix with just one column is called a </a:t>
            </a:r>
            <a:r>
              <a:rPr lang="en-US" sz="3200" b="1" dirty="0">
                <a:latin typeface="Times" charset="0"/>
                <a:cs typeface="Times New Roman" pitchFamily="18" charset="0"/>
              </a:rPr>
              <a:t>column matrix</a:t>
            </a:r>
            <a:r>
              <a:rPr lang="en-US" sz="3200" dirty="0">
                <a:latin typeface="Times" charset="0"/>
                <a:cs typeface="Times New Roman" pitchFamily="18" charset="0"/>
              </a:rPr>
              <a:t>.</a:t>
            </a:r>
            <a:endParaRPr lang="en-US" sz="3200" dirty="0"/>
          </a:p>
          <a:p>
            <a:endParaRPr lang="en-US" sz="3200" dirty="0">
              <a:latin typeface="Times New Roman" pitchFamily="18" charset="0"/>
            </a:endParaRPr>
          </a:p>
        </p:txBody>
      </p:sp>
      <p:graphicFrame>
        <p:nvGraphicFramePr>
          <p:cNvPr id="10" name="Object 4">
            <a:extLst>
              <a:ext uri="{FF2B5EF4-FFF2-40B4-BE49-F238E27FC236}">
                <a16:creationId xmlns:a16="http://schemas.microsoft.com/office/drawing/2014/main" id="{560DFF35-0F52-C8E8-8C47-56BECC0E58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0280353"/>
              </p:ext>
            </p:extLst>
          </p:nvPr>
        </p:nvGraphicFramePr>
        <p:xfrm>
          <a:off x="2370564" y="3208370"/>
          <a:ext cx="2789237" cy="276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14400" imgH="914400" progId="Equation.3">
                  <p:embed/>
                </p:oleObj>
              </mc:Choice>
              <mc:Fallback>
                <p:oleObj name="Equation" r:id="rId3" imgW="914400" imgH="914400" progId="Equation.3">
                  <p:embed/>
                  <p:pic>
                    <p:nvPicPr>
                      <p:cNvPr id="922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0564" y="3208370"/>
                        <a:ext cx="2789237" cy="276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D549A0C8-1C90-AF3D-5A12-3AE262F75D59}"/>
              </a:ext>
            </a:extLst>
          </p:cNvPr>
          <p:cNvSpPr/>
          <p:nvPr/>
        </p:nvSpPr>
        <p:spPr>
          <a:xfrm>
            <a:off x="5076563" y="4625464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" charset="0"/>
                <a:cs typeface="Times New Roman" pitchFamily="18" charset="0"/>
              </a:rPr>
              <a:t>(m x 1)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9519599-DE0E-4289-9124-DC2ADE3023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851AA59-CBB6-3531-9786-D6FB65D3D56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87A97DE-ED8F-7B5D-F3FB-D9DFD43D2E2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A6D67D91-EDE0-C36F-A408-E1E249E2291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E519D505-B99B-89BF-DF0A-36F6874EE5A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2161" y="506544"/>
            <a:ext cx="4525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4- Matrices of the same order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9A4AFB-F632-C6B2-89FC-4E8107983D8B}"/>
              </a:ext>
            </a:extLst>
          </p:cNvPr>
          <p:cNvSpPr txBox="1"/>
          <p:nvPr/>
        </p:nvSpPr>
        <p:spPr>
          <a:xfrm>
            <a:off x="1926316" y="2350056"/>
            <a:ext cx="719615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dirty="0"/>
              <a:t>Two matrices which have the Same number of rows and columns are said to be  matrices of the </a:t>
            </a:r>
            <a:r>
              <a:rPr lang="en-US" sz="3200" b="1" dirty="0"/>
              <a:t>same order.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C8B854B-A057-C525-9932-B52A1132C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7D4C90D-667F-2416-035D-8C7B9CBE048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BA64EE5-3470-F271-8F0B-142B339B688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70E3227-94EA-1F4C-3A2A-F298E935796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30239FC-F153-ACFE-CA77-1A9E817F5AC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4446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Equal Matrices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12F5A-2549-4FD7-4B49-276D23B93D8D}"/>
              </a:ext>
            </a:extLst>
          </p:cNvPr>
          <p:cNvSpPr txBox="1"/>
          <p:nvPr/>
        </p:nvSpPr>
        <p:spPr>
          <a:xfrm>
            <a:off x="1874165" y="2115249"/>
            <a:ext cx="7429418" cy="2232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/>
              <a:t>Two matrices A and B are said to be equal if, and only if, each element </a:t>
            </a:r>
            <a:r>
              <a:rPr lang="en-US" sz="3200" dirty="0" err="1"/>
              <a:t>a</a:t>
            </a:r>
            <a:r>
              <a:rPr lang="en-US" sz="3200" baseline="-25000" dirty="0" err="1"/>
              <a:t>ij</a:t>
            </a:r>
            <a:r>
              <a:rPr lang="en-US" sz="3200" dirty="0"/>
              <a:t> of A is equal to the corresponding element </a:t>
            </a:r>
            <a:r>
              <a:rPr lang="en-US" sz="3200" dirty="0" err="1"/>
              <a:t>b</a:t>
            </a:r>
            <a:r>
              <a:rPr lang="en-US" sz="3200" baseline="-25000" dirty="0" err="1"/>
              <a:t>ij</a:t>
            </a:r>
            <a:r>
              <a:rPr lang="en-US" sz="3200" dirty="0"/>
              <a:t> of B.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0067DBA-7BB6-89B4-9C1F-BEDA4C1ED6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998DFF0-9138-193B-89DC-9D1AA4DE7C5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A911468-C9DD-DA8D-83D7-723579E9986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3A1C464-6CBC-454B-AAC9-270B783B0FC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AB7337B-2B17-03CE-72E2-6FE81A0BCBE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29017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60432" y="579906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5- Equal Matrices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58A372-3183-A995-3831-779E6A1D0492}"/>
              </a:ext>
            </a:extLst>
          </p:cNvPr>
          <p:cNvSpPr txBox="1"/>
          <p:nvPr/>
        </p:nvSpPr>
        <p:spPr>
          <a:xfrm>
            <a:off x="2227684" y="1573254"/>
            <a:ext cx="722422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Two matrices  A = (</a:t>
            </a:r>
            <a:r>
              <a:rPr lang="en-US" sz="2400" dirty="0" err="1"/>
              <a:t>a</a:t>
            </a:r>
            <a:r>
              <a:rPr lang="en-US" sz="2400" baseline="-25000" dirty="0" err="1"/>
              <a:t>ij</a:t>
            </a:r>
            <a:r>
              <a:rPr lang="en-US" sz="2400" dirty="0"/>
              <a:t>) and B = (</a:t>
            </a:r>
            <a:r>
              <a:rPr lang="en-US" sz="2400" dirty="0" err="1"/>
              <a:t>b</a:t>
            </a:r>
            <a:r>
              <a:rPr lang="en-US" sz="2400" baseline="-25000" dirty="0" err="1"/>
              <a:t>ij</a:t>
            </a:r>
            <a:r>
              <a:rPr lang="en-US" sz="2400" dirty="0"/>
              <a:t>) are said to be equal if, and only if, each element </a:t>
            </a:r>
            <a:r>
              <a:rPr lang="en-US" sz="2400" dirty="0" err="1"/>
              <a:t>a</a:t>
            </a:r>
            <a:r>
              <a:rPr lang="en-US" sz="2400" baseline="-25000" dirty="0" err="1"/>
              <a:t>ij</a:t>
            </a:r>
            <a:r>
              <a:rPr lang="en-US" sz="2400" baseline="-25000" dirty="0"/>
              <a:t> </a:t>
            </a:r>
            <a:r>
              <a:rPr lang="en-US" sz="2400" dirty="0"/>
              <a:t>of A is equal to the corresponding element </a:t>
            </a:r>
            <a:r>
              <a:rPr lang="en-US" sz="2400" dirty="0" err="1"/>
              <a:t>b</a:t>
            </a:r>
            <a:r>
              <a:rPr lang="en-US" sz="2400" baseline="-25000" dirty="0" err="1"/>
              <a:t>ij</a:t>
            </a:r>
            <a:r>
              <a:rPr lang="en-US" sz="2400" dirty="0"/>
              <a:t> of B. </a:t>
            </a:r>
          </a:p>
          <a:p>
            <a:pPr algn="just"/>
            <a:endParaRPr lang="en-US" sz="2400" b="1" dirty="0"/>
          </a:p>
          <a:p>
            <a:pPr algn="just"/>
            <a:r>
              <a:rPr lang="en-US" sz="2400" dirty="0"/>
              <a:t>In symbolic form this reads:</a:t>
            </a:r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From this it follows that equal matrices are of the same order but matrices of the same order are not necessarily equal.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5981CD-F548-2A18-5164-356B49D6A8ED}"/>
              </a:ext>
            </a:extLst>
          </p:cNvPr>
          <p:cNvSpPr/>
          <p:nvPr/>
        </p:nvSpPr>
        <p:spPr bwMode="auto">
          <a:xfrm>
            <a:off x="2416386" y="3642872"/>
            <a:ext cx="4724400" cy="60960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A=B 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sym typeface="Wingdings" pitchFamily="2" charset="2"/>
              </a:rPr>
              <a:t> a</a:t>
            </a:r>
            <a:r>
              <a:rPr kumimoji="0" lang="en-US" sz="2800" b="0" i="0" u="none" strike="noStrike" cap="none" normalizeH="0" baseline="-2500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sym typeface="Wingdings" pitchFamily="2" charset="2"/>
              </a:rPr>
              <a:t>ij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sym typeface="Wingdings" pitchFamily="2" charset="2"/>
              </a:rPr>
              <a:t> = b</a:t>
            </a:r>
            <a:r>
              <a:rPr kumimoji="0" lang="en-US" sz="2800" b="0" i="0" u="none" strike="noStrike" cap="none" normalizeH="0" baseline="-2500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sym typeface="Wingdings" pitchFamily="2" charset="2"/>
              </a:rPr>
              <a:t>ij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sym typeface="Wingdings" pitchFamily="2" charset="2"/>
              </a:rPr>
              <a:t> for all i and j</a:t>
            </a:r>
            <a:endParaRPr kumimoji="0" 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CD926910-2E46-BCAF-19B4-D0C9FF6DCB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F383110-EFF6-5CD6-BCF6-8E9D0894F64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7ABF9D4-4A73-CA3B-90CD-76E4D501E2B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53AE141-0147-B162-154A-B9A6B930C60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34A0504D-9F77-461E-8591-04F0F39C852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885438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72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Types of Matrices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8F5902-3CDD-5EBB-806C-58E4E6BF91C1}"/>
              </a:ext>
            </a:extLst>
          </p:cNvPr>
          <p:cNvSpPr txBox="1"/>
          <p:nvPr/>
        </p:nvSpPr>
        <p:spPr>
          <a:xfrm>
            <a:off x="2440788" y="2020156"/>
            <a:ext cx="6228182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Null Matrix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Identity Matrix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Square Matrix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Transpose Matrix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F931DFC-B3CF-408D-0023-D44B63B962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5478D53-D593-00E4-14D9-E978D669394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C4EA06D-0D10-4961-A26E-40234C4F860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25C84DC-27AB-A688-E334-30992322692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C4777BC-E773-5727-22FA-CE3B8E05198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975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116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1- The Null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E6B17D-DFC8-50A7-7A11-91FEC52BE68D}"/>
              </a:ext>
            </a:extLst>
          </p:cNvPr>
          <p:cNvSpPr txBox="1"/>
          <p:nvPr/>
        </p:nvSpPr>
        <p:spPr>
          <a:xfrm>
            <a:off x="2041071" y="2378048"/>
            <a:ext cx="73268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/>
              <a:t>Any matrix all of whose elements are zero is called a null or zero matrix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5291082-90D2-5E39-79F2-1FE86A11FD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DD84A82-2531-3F56-4F59-003FF24CF50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519F419-656B-266C-8C86-3D3C653E608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FF4D187-5BC7-DD74-47B9-D6A288289CF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CD99DC2-5D5B-EAFC-D6E4-E38C1157C3D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617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2303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1- Null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669FD0-8472-4551-4A19-84E6003F1A5C}"/>
              </a:ext>
            </a:extLst>
          </p:cNvPr>
          <p:cNvSpPr txBox="1"/>
          <p:nvPr/>
        </p:nvSpPr>
        <p:spPr>
          <a:xfrm>
            <a:off x="1874165" y="1960755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Any matrix, all of whose elements are zero, is called a </a:t>
            </a:r>
            <a:r>
              <a:rPr lang="en-US" sz="2400" b="1" dirty="0"/>
              <a:t>null</a:t>
            </a:r>
            <a:r>
              <a:rPr lang="en-US" sz="2400" dirty="0"/>
              <a:t> or </a:t>
            </a:r>
            <a:r>
              <a:rPr lang="en-US" sz="2400" b="1" dirty="0"/>
              <a:t>zero</a:t>
            </a:r>
            <a:r>
              <a:rPr lang="en-US" sz="2400" dirty="0"/>
              <a:t> matrix and is denoted by O.</a:t>
            </a:r>
          </a:p>
          <a:p>
            <a:endParaRPr lang="en-US" sz="2400" dirty="0"/>
          </a:p>
        </p:txBody>
      </p:sp>
      <p:pic>
        <p:nvPicPr>
          <p:cNvPr id="10" name="Picture 2" descr="http://www.web-formulas.com/displayImage.aspx?imageid=570">
            <a:extLst>
              <a:ext uri="{FF2B5EF4-FFF2-40B4-BE49-F238E27FC236}">
                <a16:creationId xmlns:a16="http://schemas.microsoft.com/office/drawing/2014/main" id="{64C5DB21-1F17-B89A-1941-57ABB0BEA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1920" y="3161084"/>
            <a:ext cx="5334000" cy="2129543"/>
          </a:xfrm>
          <a:prstGeom prst="rect">
            <a:avLst/>
          </a:prstGeom>
          <a:noFill/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B2670D9-9DE0-1F36-7A33-DE85207C30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D899648-FC5C-A0AC-511D-FFEF48E3BB8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F68B390-181B-5975-E07C-9FEDD5AEE50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3566FFA-B77E-12C4-FCB5-EB5EFB008F4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2C8CDD12-ACE8-1581-093D-ABC5DD4D4E9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2941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Identity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2BA543-5C68-2EF5-D7F3-F832059AEDEF}"/>
              </a:ext>
            </a:extLst>
          </p:cNvPr>
          <p:cNvSpPr txBox="1"/>
          <p:nvPr/>
        </p:nvSpPr>
        <p:spPr>
          <a:xfrm>
            <a:off x="1798476" y="1726537"/>
            <a:ext cx="752280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" charset="0"/>
                <a:cs typeface="Times New Roman" pitchFamily="18" charset="0"/>
              </a:rPr>
              <a:t>Square matrix with ones on the diagonal and zeros elsewhere.</a:t>
            </a:r>
            <a:endParaRPr lang="en-US" sz="2800" dirty="0">
              <a:latin typeface="Times New Roman" pitchFamily="18" charset="0"/>
            </a:endParaRPr>
          </a:p>
        </p:txBody>
      </p:sp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id="{6B904D13-0CA2-9792-3FA8-E9C7D17F77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5486413"/>
              </p:ext>
            </p:extLst>
          </p:nvPr>
        </p:nvGraphicFramePr>
        <p:xfrm>
          <a:off x="2659613" y="2629942"/>
          <a:ext cx="4114800" cy="351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123950" imgH="971550" progId="Equation.3">
                  <p:embed/>
                </p:oleObj>
              </mc:Choice>
              <mc:Fallback>
                <p:oleObj r:id="rId3" imgW="1123950" imgH="971550" progId="Equation.3">
                  <p:embed/>
                  <p:pic>
                    <p:nvPicPr>
                      <p:cNvPr id="1126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9613" y="2629942"/>
                        <a:ext cx="4114800" cy="3519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4E7002-7558-71E0-D3B8-6C3F4569A86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D8F9216-F018-5F2E-579A-AEE538AF3C9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F478AC6-4CAE-6AEE-7942-CE3085D91FD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5E69BC17-8DB4-BA3B-BB08-121D1FE8422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52655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4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3- Square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D7A52E-E37D-09CE-196C-6FD0B9369A60}"/>
              </a:ext>
            </a:extLst>
          </p:cNvPr>
          <p:cNvSpPr txBox="1"/>
          <p:nvPr/>
        </p:nvSpPr>
        <p:spPr>
          <a:xfrm>
            <a:off x="2478110" y="1696188"/>
            <a:ext cx="62281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" charset="0"/>
                <a:cs typeface="Times New Roman" pitchFamily="18" charset="0"/>
              </a:rPr>
              <a:t>Same number of rows and columns</a:t>
            </a:r>
            <a:endParaRPr lang="en-US" sz="2800" dirty="0">
              <a:latin typeface="Times New Roman" pitchFamily="18" charset="0"/>
            </a:endParaRPr>
          </a:p>
        </p:txBody>
      </p:sp>
      <p:graphicFrame>
        <p:nvGraphicFramePr>
          <p:cNvPr id="13" name="Object 3">
            <a:extLst>
              <a:ext uri="{FF2B5EF4-FFF2-40B4-BE49-F238E27FC236}">
                <a16:creationId xmlns:a16="http://schemas.microsoft.com/office/drawing/2014/main" id="{9223A917-4743-A09D-8FF5-76F81F47C8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9859791"/>
              </p:ext>
            </p:extLst>
          </p:nvPr>
        </p:nvGraphicFramePr>
        <p:xfrm>
          <a:off x="2761861" y="2542463"/>
          <a:ext cx="4343400" cy="306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009650" imgH="723900" progId="Equation.3">
                  <p:embed/>
                </p:oleObj>
              </mc:Choice>
              <mc:Fallback>
                <p:oleObj r:id="rId3" imgW="1009650" imgH="723900" progId="Equation.3">
                  <p:embed/>
                  <p:pic>
                    <p:nvPicPr>
                      <p:cNvPr id="1024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1861" y="2542463"/>
                        <a:ext cx="4343400" cy="3067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950CB6F5-A75E-B749-ADD2-3BBF7A710A6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F6139B3-AEF3-FD7E-F3D1-1427ECAD861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163C124-C4BF-8FD6-4B60-E450A00BB5E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AD24140-77DE-4E90-D230-DECC0383244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0CD8F164-465D-5507-5DD3-F15AD4F7F8E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63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4- Transpose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1E99B9-45B1-EC6A-E0D8-38A5E8ABD5C6}"/>
              </a:ext>
            </a:extLst>
          </p:cNvPr>
          <p:cNvSpPr txBox="1"/>
          <p:nvPr/>
        </p:nvSpPr>
        <p:spPr>
          <a:xfrm>
            <a:off x="1850813" y="1839988"/>
            <a:ext cx="84903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" charset="0"/>
                <a:cs typeface="Times New Roman" pitchFamily="18" charset="0"/>
              </a:rPr>
              <a:t>Rows become columns and columns become rows</a:t>
            </a:r>
            <a:endParaRPr lang="en-US" sz="2800" dirty="0">
              <a:latin typeface="Times New Roman" pitchFamily="18" charset="0"/>
            </a:endParaRPr>
          </a:p>
        </p:txBody>
      </p:sp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id="{F7B4DD97-6375-A282-E228-1186E791B2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695585"/>
              </p:ext>
            </p:extLst>
          </p:nvPr>
        </p:nvGraphicFramePr>
        <p:xfrm>
          <a:off x="2534817" y="2691385"/>
          <a:ext cx="5224463" cy="285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771650" imgH="971550" progId="Equation.3">
                  <p:embed/>
                </p:oleObj>
              </mc:Choice>
              <mc:Fallback>
                <p:oleObj r:id="rId3" imgW="1771650" imgH="971550" progId="Equation.3">
                  <p:embed/>
                  <p:pic>
                    <p:nvPicPr>
                      <p:cNvPr id="1229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4817" y="2691385"/>
                        <a:ext cx="5224463" cy="2852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E6FB7D58-5ACA-F2CE-6C79-B7AEC778C7A4}"/>
              </a:ext>
            </a:extLst>
          </p:cNvPr>
          <p:cNvSpPr/>
          <p:nvPr/>
        </p:nvSpPr>
        <p:spPr>
          <a:xfrm>
            <a:off x="2220686" y="3657600"/>
            <a:ext cx="783771" cy="1256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6E7D43-A62C-45A7-02A8-715B6D6D9614}"/>
              </a:ext>
            </a:extLst>
          </p:cNvPr>
          <p:cNvSpPr txBox="1"/>
          <p:nvPr/>
        </p:nvSpPr>
        <p:spPr>
          <a:xfrm>
            <a:off x="2440787" y="3824789"/>
            <a:ext cx="59684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7D8E79FD-2D9A-8E61-9B8D-4B87253BC3E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54E3D32-62C2-1DED-92D1-AB3E6C65E6B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FD55FF70-9998-E697-CADE-F715B577405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6E87E403-56BA-1131-70A1-5430584C295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CF45608E-0894-7961-0B1B-FEA861DB528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63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4- Transpose Matrix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1E99B9-45B1-EC6A-E0D8-38A5E8ABD5C6}"/>
              </a:ext>
            </a:extLst>
          </p:cNvPr>
          <p:cNvSpPr txBox="1"/>
          <p:nvPr/>
        </p:nvSpPr>
        <p:spPr>
          <a:xfrm>
            <a:off x="1944119" y="2165231"/>
            <a:ext cx="6108199" cy="1315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transpose of an m x n matrix A, donated A</a:t>
            </a:r>
            <a:r>
              <a:rPr lang="en-US" sz="2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is the n x m matrix.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27806B0-AD8B-FF1B-53D6-F51104745F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D7E6067-10D4-1552-6B75-74E33495D43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566BEFB-F52E-FC85-E6FE-54FB850377C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46E4505-68C7-E817-6E64-4A47894B483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4B21796-3663-AC49-DC19-7B24B6A0D19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7575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Practice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37AE77-1C31-90BB-C353-06A968B21CFF}"/>
              </a:ext>
            </a:extLst>
          </p:cNvPr>
          <p:cNvSpPr txBox="1"/>
          <p:nvPr/>
        </p:nvSpPr>
        <p:spPr>
          <a:xfrm>
            <a:off x="2062065" y="2461991"/>
            <a:ext cx="610221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</a:pPr>
            <a:r>
              <a:rPr lang="en-US" altLang="en-US" sz="4800" b="1" i="1" dirty="0">
                <a:solidFill>
                  <a:srgbClr val="FF0000"/>
                </a:solidFill>
              </a:rPr>
              <a:t>Let’s Practice </a:t>
            </a:r>
          </a:p>
          <a:p>
            <a:pPr algn="ctr" eaLnBrk="1" hangingPunct="1">
              <a:lnSpc>
                <a:spcPct val="100000"/>
              </a:lnSpc>
            </a:pPr>
            <a:endParaRPr lang="en-US" altLang="en-US" sz="4800" b="1" i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z="4800" b="1" i="1" dirty="0">
              <a:solidFill>
                <a:srgbClr val="FF0000"/>
              </a:solidFill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F70D1045-4889-E3F9-34DB-1ADA44D83A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61FC39F-9AFF-8BCE-6790-678B83C3622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38619EF-11BB-3154-6BED-FA3C9CA0F0C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93B5009-2BD6-0245-4339-EB906D40AD7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8A409FF-C763-C4F9-8B07-F18ABFECCA0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9987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37AE77-1C31-90BB-C353-06A968B21CFF}"/>
              </a:ext>
            </a:extLst>
          </p:cNvPr>
          <p:cNvSpPr txBox="1"/>
          <p:nvPr/>
        </p:nvSpPr>
        <p:spPr>
          <a:xfrm>
            <a:off x="1539550" y="2225719"/>
            <a:ext cx="666205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1800" i="1" dirty="0"/>
              <a:t>If</a:t>
            </a:r>
            <a:endParaRPr lang="en-US" altLang="en-US" i="1" dirty="0"/>
          </a:p>
          <a:p>
            <a:pPr eaLnBrk="1" hangingPunct="1">
              <a:lnSpc>
                <a:spcPct val="100000"/>
              </a:lnSpc>
            </a:pPr>
            <a:endParaRPr lang="en-US" altLang="en-US" sz="1800" i="1" dirty="0"/>
          </a:p>
          <a:p>
            <a:pPr eaLnBrk="1" hangingPunct="1">
              <a:lnSpc>
                <a:spcPct val="100000"/>
              </a:lnSpc>
            </a:pPr>
            <a:endParaRPr lang="en-US" altLang="en-US" i="1" dirty="0"/>
          </a:p>
          <a:p>
            <a:pPr eaLnBrk="1" hangingPunct="1">
              <a:lnSpc>
                <a:spcPct val="100000"/>
              </a:lnSpc>
            </a:pPr>
            <a:endParaRPr lang="en-US" altLang="en-US" sz="1800" i="1" dirty="0"/>
          </a:p>
          <a:p>
            <a:pPr eaLnBrk="1" hangingPunct="1">
              <a:lnSpc>
                <a:spcPct val="100000"/>
              </a:lnSpc>
            </a:pPr>
            <a:r>
              <a:rPr lang="en-US" altLang="en-US" sz="1800" i="1" dirty="0"/>
              <a:t> 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sz="1800" i="1" dirty="0"/>
              <a:t>Find	                    .</a:t>
            </a:r>
          </a:p>
          <a:p>
            <a:pPr eaLnBrk="1" hangingPunct="1">
              <a:lnSpc>
                <a:spcPct val="100000"/>
              </a:lnSpc>
            </a:pPr>
            <a:endParaRPr lang="en-US" altLang="en-US" i="1" dirty="0"/>
          </a:p>
          <a:p>
            <a:pPr eaLnBrk="1" hangingPunct="1">
              <a:lnSpc>
                <a:spcPct val="100000"/>
              </a:lnSpc>
            </a:pPr>
            <a:endParaRPr lang="en-US" altLang="en-US" sz="1800" i="1" dirty="0"/>
          </a:p>
          <a:p>
            <a:pPr eaLnBrk="1" hangingPunct="1">
              <a:lnSpc>
                <a:spcPct val="100000"/>
              </a:lnSpc>
            </a:pPr>
            <a:endParaRPr lang="en-US" altLang="en-US" sz="1800" dirty="0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5091900F-8161-DEC0-C828-5A5773CC67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9333933"/>
              </p:ext>
            </p:extLst>
          </p:nvPr>
        </p:nvGraphicFramePr>
        <p:xfrm>
          <a:off x="2170201" y="2103666"/>
          <a:ext cx="14986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77900" imgH="457200" progId="Equation.3">
                  <p:embed/>
                </p:oleObj>
              </mc:Choice>
              <mc:Fallback>
                <p:oleObj name="Equation" r:id="rId3" imgW="977900" imgH="457200" progId="Equation.3">
                  <p:embed/>
                  <p:pic>
                    <p:nvPicPr>
                      <p:cNvPr id="11270" name="Object 11">
                        <a:extLst>
                          <a:ext uri="{FF2B5EF4-FFF2-40B4-BE49-F238E27FC236}">
                            <a16:creationId xmlns:a16="http://schemas.microsoft.com/office/drawing/2014/main" id="{6E7D8DB1-82A3-256F-6196-4EDEC5BA09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0201" y="2103666"/>
                        <a:ext cx="1498600" cy="69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8">
            <a:extLst>
              <a:ext uri="{FF2B5EF4-FFF2-40B4-BE49-F238E27FC236}">
                <a16:creationId xmlns:a16="http://schemas.microsoft.com/office/drawing/2014/main" id="{69E907A9-DE77-08C1-21AD-323DE5C454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572805"/>
              </p:ext>
            </p:extLst>
          </p:nvPr>
        </p:nvGraphicFramePr>
        <p:xfrm>
          <a:off x="2316127" y="3611611"/>
          <a:ext cx="3342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15713" imgH="190335" progId="Equation.3">
                  <p:embed/>
                </p:oleObj>
              </mc:Choice>
              <mc:Fallback>
                <p:oleObj name="Equation" r:id="rId5" imgW="215713" imgH="190335" progId="Equation.3">
                  <p:embed/>
                  <p:pic>
                    <p:nvPicPr>
                      <p:cNvPr id="11273" name="Object 18">
                        <a:extLst>
                          <a:ext uri="{FF2B5EF4-FFF2-40B4-BE49-F238E27FC236}">
                            <a16:creationId xmlns:a16="http://schemas.microsoft.com/office/drawing/2014/main" id="{A866033A-1A1B-FD03-B2BB-19737BB8C7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16127" y="3611611"/>
                        <a:ext cx="3342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0636D7C9-1C1C-CE8F-A4D6-48F8988DB16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72C7024-C331-7244-028D-CE1C432AFC1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561081F-0E2D-5D45-3000-45F14AA63A4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75046712-323A-C386-5555-4ADB742879C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70E9331D-A250-D23C-8D29-9D28F120613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04262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2">
            <a:extLst>
              <a:ext uri="{FF2B5EF4-FFF2-40B4-BE49-F238E27FC236}">
                <a16:creationId xmlns:a16="http://schemas.microsoft.com/office/drawing/2014/main" id="{50CD50A6-644E-BD1C-89D3-8BFD620F8CD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1848131"/>
              </p:ext>
            </p:extLst>
          </p:nvPr>
        </p:nvGraphicFramePr>
        <p:xfrm>
          <a:off x="2350656" y="3670142"/>
          <a:ext cx="13208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838200" imgH="711200" progId="Equation.3">
                  <p:embed/>
                </p:oleObj>
              </mc:Choice>
              <mc:Fallback>
                <p:oleObj name="Equation" r:id="rId3" imgW="838200" imgH="711200" progId="Equation.3">
                  <p:embed/>
                  <p:pic>
                    <p:nvPicPr>
                      <p:cNvPr id="11271" name="Object 12">
                        <a:extLst>
                          <a:ext uri="{FF2B5EF4-FFF2-40B4-BE49-F238E27FC236}">
                            <a16:creationId xmlns:a16="http://schemas.microsoft.com/office/drawing/2014/main" id="{56A7F0B2-5AFC-2667-1CF8-DC7592DAD0C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0656" y="3670142"/>
                        <a:ext cx="1320800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32CF35D-BA02-8F08-D37D-93C277466D0E}"/>
              </a:ext>
            </a:extLst>
          </p:cNvPr>
          <p:cNvSpPr txBox="1"/>
          <p:nvPr/>
        </p:nvSpPr>
        <p:spPr>
          <a:xfrm>
            <a:off x="2440788" y="2366284"/>
            <a:ext cx="622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Transpose of matrix A 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5F66485-0288-4786-0C39-070134E30C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B6D40E4-6903-75BE-3DC0-B414FA52051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0CF3811-B342-56A3-7A4C-1E32482CE70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AAE484C-72DD-D6D5-02EE-6D6275CF69A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C3F379F-AA51-99CF-0F25-7C2B972CD8C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" y="-36947"/>
            <a:ext cx="9764736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 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ED7EE9-5F49-F517-DA72-EFACC9F86661}"/>
                  </a:ext>
                </a:extLst>
              </p:cNvPr>
              <p:cNvSpPr txBox="1"/>
              <p:nvPr/>
            </p:nvSpPr>
            <p:spPr>
              <a:xfrm>
                <a:off x="2391403" y="2100580"/>
                <a:ext cx="6219251" cy="20308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−7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</a:p>
              <a:p>
                <a:endParaRPr lang="en-US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endParaRPr lang="en-US" sz="2400" b="1" dirty="0">
                  <a:latin typeface="Tajawal Medium" panose="00000600000000000000" pitchFamily="2" charset="-78"/>
                  <a:cs typeface="Tajawal Medium" panose="000006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ED7EE9-5F49-F517-DA72-EFACC9F866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1403" y="2100580"/>
                <a:ext cx="6219251" cy="2030877"/>
              </a:xfrm>
              <a:prstGeom prst="rect">
                <a:avLst/>
              </a:prstGeom>
              <a:blipFill>
                <a:blip r:embed="rId8"/>
                <a:stretch>
                  <a:fillRect l="-7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00CE135-5C6B-2D53-F77F-3888D0A25CF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B77539D-F8E3-CC64-6E5E-9DEF93A1423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D978709F-698C-33EA-2780-7031896D5BE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7BFEABE-70F3-956F-ADFF-8A74DDAF1DD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C2B7F1F-B201-2B20-389D-FCFB5FACEB9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5222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D17CF12-48FF-0972-EF7F-B53F1910DF9F}"/>
                  </a:ext>
                </a:extLst>
              </p:cNvPr>
              <p:cNvSpPr txBox="1"/>
              <p:nvPr/>
            </p:nvSpPr>
            <p:spPr>
              <a:xfrm>
                <a:off x="2134378" y="2153690"/>
                <a:ext cx="6209522" cy="11912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−7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D17CF12-48FF-0972-EF7F-B53F1910DF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4378" y="2153690"/>
                <a:ext cx="6209522" cy="119128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9A4424D-F161-0647-EF4B-435BA258E2E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8B6FFD9-073C-BBF6-3AB8-1F9CCE3618A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62AAF94-B600-07DD-0F32-618232BA699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E6CE8C1-D006-4F25-B434-937E0B04EEF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5B2BF6C-192C-467C-67E4-4D5C976AB2D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28551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3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78AC002-ECDC-BB11-79D0-47AAD2D755CF}"/>
                  </a:ext>
                </a:extLst>
              </p:cNvPr>
              <p:cNvSpPr txBox="1"/>
              <p:nvPr/>
            </p:nvSpPr>
            <p:spPr>
              <a:xfrm>
                <a:off x="2125047" y="2017459"/>
                <a:ext cx="6209522" cy="13102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   A=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ind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78AC002-ECDC-BB11-79D0-47AAD2D75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047" y="2017459"/>
                <a:ext cx="6209522" cy="1310295"/>
              </a:xfrm>
              <a:prstGeom prst="rect">
                <a:avLst/>
              </a:prstGeom>
              <a:blipFill>
                <a:blip r:embed="rId8"/>
                <a:stretch>
                  <a:fillRect b="-60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EC8E766-B527-0D44-9C52-84AEE25E277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70D3602-75C3-C554-2B56-0732D56053C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72E328D-BD7C-770F-6927-AC1BA75C5ED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E56000D-E314-3A2A-D0E2-7163E86BC79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41365D1-9714-45CA-CA0A-61F1EFDB90A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15652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76844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/>
              <p:nvPr/>
            </p:nvSpPr>
            <p:spPr>
              <a:xfrm>
                <a:off x="2302329" y="1815968"/>
                <a:ext cx="6228182" cy="28993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Matrix A is 2 x 3 , so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is 3 x 2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→ First  row of A becomes the first column of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→ Second row of A becomes the second column of 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</a:t>
                </a:r>
                <a:r>
                  <a:rPr lang="en-US" sz="1800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3C9259-D7E7-D492-55BD-311760402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2329" y="1815968"/>
                <a:ext cx="6228182" cy="289938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C1113EC-7929-B6F9-8A31-A27A0BABC20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A4FCED4-016E-34D4-F099-21E5C88B35E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E8EDB37-A4B6-77FA-735A-078D9ADDDAE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4968CDA-2B38-CF6A-95E0-5942292A8AE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5C1B45C-8119-8633-0024-FC5EFC74A71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3842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380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4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18D4112-8BA5-1DF2-304D-44868E15C3DB}"/>
                  </a:ext>
                </a:extLst>
              </p:cNvPr>
              <p:cNvSpPr txBox="1"/>
              <p:nvPr/>
            </p:nvSpPr>
            <p:spPr>
              <a:xfrm>
                <a:off x="2610239" y="1883978"/>
                <a:ext cx="6228182" cy="26895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b="1" u="sng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Examples: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 A=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−2         0           </m:t>
                            </m:r>
                            <m:f>
                              <m:fPr>
                                <m:ctrlP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             6         −4</m:t>
                            </m:r>
                          </m:e>
                        </m:eqArr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a) The size of the matrix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lvl="0" indent="-34290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lphaLcParenR"/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, a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12</a:t>
                </a: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and a</a:t>
                </a:r>
                <a:r>
                  <a:rPr lang="en-US" sz="1800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23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18D4112-8BA5-1DF2-304D-44868E15C3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239" y="1883978"/>
                <a:ext cx="6228182" cy="2689582"/>
              </a:xfrm>
              <a:prstGeom prst="rect">
                <a:avLst/>
              </a:prstGeom>
              <a:blipFill>
                <a:blip r:embed="rId8"/>
                <a:stretch>
                  <a:fillRect l="-783" b="-24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6DDF6F2-BA70-FA8A-FCA9-46B86CB08BB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4F085C8-6FFB-5E98-F05B-C5756BE15E5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870685C-EAE4-A608-7C8A-7906BED592F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71A7472-3F84-C357-22DA-47AA1A24931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EB91B9F7-EAA0-30FF-BAA1-F9FDFB2EB68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67179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" y="-36946"/>
            <a:ext cx="869818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179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Solution of Example 4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89745" y="1647146"/>
            <a:ext cx="166255" cy="3201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3CA494-215C-6115-4E2B-EF1AAC44A75F}"/>
              </a:ext>
            </a:extLst>
          </p:cNvPr>
          <p:cNvSpPr txBox="1"/>
          <p:nvPr/>
        </p:nvSpPr>
        <p:spPr>
          <a:xfrm>
            <a:off x="2031741" y="2341711"/>
            <a:ext cx="6449786" cy="2125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Solution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size = 2 x 3 </a:t>
            </a:r>
          </a:p>
          <a:p>
            <a:pPr marL="342900" marR="0" lvl="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22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6        , a</a:t>
            </a:r>
            <a:r>
              <a:rPr lang="en-US" sz="18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12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0		a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23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= - 4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2615D24-1EA0-FD95-E68A-51F659D801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893E640-1F6A-65B5-8966-7338852EA24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346215A-3C14-E44D-1346-760A4C09786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AAF5EE2-2AA3-5935-8BBE-770C79F6019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D6CEFAF-090C-9669-5781-303661953E9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75755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380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5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DE125AE-1EE8-4442-114C-C484FA4822AB}"/>
                  </a:ext>
                </a:extLst>
              </p:cNvPr>
              <p:cNvSpPr txBox="1"/>
              <p:nvPr/>
            </p:nvSpPr>
            <p:spPr>
              <a:xfrm>
                <a:off x="2302329" y="2153690"/>
                <a:ext cx="6228182" cy="188795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If B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</m:ctrlPr>
                          </m:eqArrPr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  <m:t>4       5</m:t>
                            </m:r>
                          </m:e>
                          <m:e>
                            <m: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Arial" panose="020B0604020202020204" pitchFamily="34" charset="0"/>
                              </a:rPr>
                              <m:t>−1     8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Find a) the size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42900" marR="0" lvl="0" indent="-34290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  <a:buFont typeface="+mj-lt"/>
                  <a:buAutoNum type="alphaLcParenR"/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</a:t>
                </a:r>
                <a:r>
                  <a:rPr lang="en-US" sz="1800" b="1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11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&amp; b</a:t>
                </a:r>
                <a:r>
                  <a:rPr lang="en-US" sz="1800" b="1" baseline="-25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22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DE125AE-1EE8-4442-114C-C484FA4822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2329" y="2153690"/>
                <a:ext cx="6228182" cy="1887953"/>
              </a:xfrm>
              <a:prstGeom prst="rect">
                <a:avLst/>
              </a:prstGeom>
              <a:blipFill>
                <a:blip r:embed="rId8"/>
                <a:stretch>
                  <a:fillRect l="-686" b="-38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90F089C-12F2-A85E-2424-78A7B39638A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9839083-5905-4D68-F530-EA7ABD29C41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63FD7C2-847E-30F1-82D3-F7BBBD30EB6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12D4BB6-3502-39C9-90E6-74B1DAB098F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C8D81C5-C800-D4D1-3C60-314DDD70D78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596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82831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079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Solution of Example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04291" y="1877659"/>
            <a:ext cx="661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F45F19-C7E1-2589-4EFD-6ABA3674A41F}"/>
              </a:ext>
            </a:extLst>
          </p:cNvPr>
          <p:cNvSpPr txBox="1"/>
          <p:nvPr/>
        </p:nvSpPr>
        <p:spPr>
          <a:xfrm>
            <a:off x="2196818" y="2153690"/>
            <a:ext cx="6228182" cy="16021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Solution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size = 2 x 2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4 		b</a:t>
            </a:r>
            <a:r>
              <a:rPr lang="en-US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22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= 8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A4EDA16-5A12-3E2F-8F20-5B815C3A01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2CE5CD9-1197-C0A8-F96A-AA2D876407B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CA3E22D-8CF2-6E0F-AB80-0A6E50A9A3E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3EC1A10-18BD-CE9C-36BD-9C667158F5E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B32D625D-D39C-18DD-5F53-22A934D754C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2390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44339"/>
            <a:ext cx="87630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1820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6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35458E9-8C5E-FE2F-9DBF-74840D7F5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8428" y="1831676"/>
            <a:ext cx="7586433" cy="244174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C4695FC-A8DD-831F-EE50-AEE70A4E559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8994331-F236-61CB-4CE5-F9179E91BAC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6712EFD-6939-2D06-4A69-12D31900D0E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C86E2B7-6CB6-B777-7757-69590A54FED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A42A070-2708-1B86-A719-A239B7A9B11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38168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73578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682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3DE5AEF-92D2-72EE-BFE6-0DA067C544CA}"/>
                  </a:ext>
                </a:extLst>
              </p:cNvPr>
              <p:cNvSpPr txBox="1"/>
              <p:nvPr/>
            </p:nvSpPr>
            <p:spPr>
              <a:xfrm>
                <a:off x="2409096" y="2054143"/>
                <a:ext cx="6209522" cy="23391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Z = -1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X + 5= 2 → x = 2 – 5 = -3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2y – 3 = 7 → 2 y = 7 + 3 → 2y = 10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228600" marR="0">
                  <a:lnSpc>
                    <a:spcPct val="150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→ 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=5</m:t>
                    </m:r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3DE5AEF-92D2-72EE-BFE6-0DA067C544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9096" y="2054143"/>
                <a:ext cx="6209522" cy="2339167"/>
              </a:xfrm>
              <a:prstGeom prst="rect">
                <a:avLst/>
              </a:prstGeom>
              <a:blipFill>
                <a:blip r:embed="rId8"/>
                <a:stretch>
                  <a:fillRect b="-5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1D0E44D-22E5-C6A5-2332-82CDD82E104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D05ADF5-792C-D8F8-B521-065DB1441D3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73B3686-4C1C-21C7-FE32-B5EC8FC7EB8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021D69E-430F-F3CC-8AF2-451AE99EBF0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9BFABFD-3DB9-D3DE-E5E9-0430BBFCAF7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68980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D11A4C-C7DD-7DE1-1A9C-0DD2AF317F55}"/>
              </a:ext>
            </a:extLst>
          </p:cNvPr>
          <p:cNvSpPr txBox="1"/>
          <p:nvPr/>
        </p:nvSpPr>
        <p:spPr>
          <a:xfrm>
            <a:off x="2236418" y="1190831"/>
            <a:ext cx="6228182" cy="4319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30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 of a matrix.</a:t>
            </a:r>
          </a:p>
          <a:p>
            <a:pPr eaLnBrk="1" hangingPunct="1">
              <a:lnSpc>
                <a:spcPct val="30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and size of a matrix.</a:t>
            </a:r>
          </a:p>
          <a:p>
            <a:pPr eaLnBrk="1" hangingPunct="1">
              <a:lnSpc>
                <a:spcPct val="30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Definitions in Matrices.  </a:t>
            </a:r>
          </a:p>
          <a:p>
            <a:pPr eaLnBrk="1" hangingPunct="1">
              <a:lnSpc>
                <a:spcPct val="30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types of matrices.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1A1DB42-9F85-3518-F2C3-49164B9F5B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FE3EE14-5ED1-E8F2-2D90-98F7D24EEB1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AA01777-D0E8-C548-EE03-62E21D9439A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418C9B0-FBA3-F8D5-040D-CAF61000437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FE623BA-1A7E-E517-8C85-C0498B85915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2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3121</TotalTime>
  <Words>1253</Words>
  <Application>Microsoft Office PowerPoint</Application>
  <PresentationFormat>Widescreen</PresentationFormat>
  <Paragraphs>335</Paragraphs>
  <Slides>38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8" baseType="lpstr">
      <vt:lpstr>Arial</vt:lpstr>
      <vt:lpstr>Calibri</vt:lpstr>
      <vt:lpstr>Calibri Light</vt:lpstr>
      <vt:lpstr>Cambria Math</vt:lpstr>
      <vt:lpstr>Tajawal Medium</vt:lpstr>
      <vt:lpstr>Times</vt:lpstr>
      <vt:lpstr>Times New Roman</vt:lpstr>
      <vt:lpstr>Office Theme</vt:lpstr>
      <vt:lpstr>Equation</vt:lpstr>
      <vt:lpstr>Equation.3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127</cp:revision>
  <dcterms:created xsi:type="dcterms:W3CDTF">2021-08-03T13:03:26Z</dcterms:created>
  <dcterms:modified xsi:type="dcterms:W3CDTF">2025-10-12T08:11:49Z</dcterms:modified>
</cp:coreProperties>
</file>