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m4a" ContentType="audio/mp4"/>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543" r:id="rId5"/>
    <p:sldId id="303" r:id="rId6"/>
    <p:sldId id="313" r:id="rId7"/>
    <p:sldId id="276" r:id="rId8"/>
    <p:sldId id="507" r:id="rId9"/>
    <p:sldId id="508" r:id="rId10"/>
    <p:sldId id="509" r:id="rId11"/>
    <p:sldId id="510" r:id="rId12"/>
    <p:sldId id="511" r:id="rId13"/>
    <p:sldId id="512" r:id="rId14"/>
    <p:sldId id="513" r:id="rId15"/>
    <p:sldId id="514" r:id="rId16"/>
    <p:sldId id="515" r:id="rId17"/>
    <p:sldId id="516" r:id="rId18"/>
    <p:sldId id="517" r:id="rId19"/>
    <p:sldId id="518" r:id="rId20"/>
    <p:sldId id="519" r:id="rId21"/>
    <p:sldId id="520" r:id="rId22"/>
    <p:sldId id="521" r:id="rId23"/>
    <p:sldId id="522" r:id="rId24"/>
    <p:sldId id="523" r:id="rId25"/>
    <p:sldId id="524" r:id="rId26"/>
    <p:sldId id="525" r:id="rId27"/>
    <p:sldId id="526" r:id="rId28"/>
    <p:sldId id="527" r:id="rId29"/>
    <p:sldId id="528" r:id="rId30"/>
    <p:sldId id="529" r:id="rId31"/>
    <p:sldId id="530" r:id="rId32"/>
    <p:sldId id="531" r:id="rId33"/>
    <p:sldId id="532" r:id="rId34"/>
    <p:sldId id="533" r:id="rId35"/>
    <p:sldId id="534" r:id="rId36"/>
    <p:sldId id="535" r:id="rId37"/>
    <p:sldId id="536" r:id="rId38"/>
    <p:sldId id="537" r:id="rId39"/>
    <p:sldId id="538" r:id="rId40"/>
    <p:sldId id="539" r:id="rId41"/>
    <p:sldId id="540" r:id="rId42"/>
    <p:sldId id="504" r:id="rId43"/>
    <p:sldId id="541" r:id="rId44"/>
    <p:sldId id="544" r:id="rId45"/>
    <p:sldId id="542" r:id="rId46"/>
    <p:sldId id="545" r:id="rId47"/>
    <p:sldId id="54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303"/>
            <p14:sldId id="313"/>
            <p14:sldId id="27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04"/>
            <p14:sldId id="541"/>
            <p14:sldId id="544"/>
            <p14:sldId id="542"/>
            <p14:sldId id="545"/>
            <p14:sldId id="54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simple3" qsCatId="simple" csTypeId="urn:microsoft.com/office/officeart/2005/8/colors/accent1_2" csCatId="accent1" phldr="1"/>
      <dgm:spPr/>
      <dgm:t>
        <a:bodyPr/>
        <a:lstStyle/>
        <a:p>
          <a:endParaRPr lang="en-US"/>
        </a:p>
      </dgm:t>
    </dgm:pt>
    <dgm:pt modelId="{850EB67E-3627-494D-BDA4-C8C1FCC8DA88}">
      <dgm:prSet custT="1"/>
      <dgm:spPr/>
      <dgm:t>
        <a:bodyPr/>
        <a:lstStyle/>
        <a:p>
          <a:pPr algn="l" rtl="1">
            <a:lnSpc>
              <a:spcPct val="150000"/>
            </a:lnSpc>
          </a:pPr>
          <a:r>
            <a:rPr lang="en-US" sz="2400" b="1" smtClean="0">
              <a:latin typeface="Times New Roman" panose="02020603050405020304" pitchFamily="18" charset="0"/>
            </a:rPr>
            <a:t>A marketing channel system is the particular set of interdependent organizations </a:t>
          </a:r>
          <a:r>
            <a:rPr lang="en-US" sz="2400" b="1" baseline="0" smtClean="0">
              <a:latin typeface="Times New Roman" panose="02020603050405020304" pitchFamily="18" charset="0"/>
            </a:rPr>
            <a:t>involved</a:t>
          </a:r>
          <a:r>
            <a:rPr lang="en-US" sz="2400" b="1" smtClean="0">
              <a:latin typeface="Times New Roman" panose="02020603050405020304" pitchFamily="18" charset="0"/>
            </a:rPr>
            <a:t> in the process of making a product or service available for use or consumption.</a:t>
          </a:r>
          <a:endParaRPr lang="ar-SA" sz="2400" b="1" dirty="0">
            <a:latin typeface="Times New Roman" panose="02020603050405020304" pitchFamily="18" charset="0"/>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t>
        <a:bodyPr/>
        <a:lstStyle/>
        <a:p>
          <a:endParaRPr lang="en-US"/>
        </a:p>
      </dgm:t>
    </dgm:pt>
    <dgm:pt modelId="{4A9D11BE-6B8A-4298-9CC8-992EE2306E91}" type="pres">
      <dgm:prSet presAssocID="{ECFFCBBB-AFE6-4EE9-B643-DE788AC7B180}" presName="pyramid" presStyleLbl="node1" presStyleIdx="0" presStyleCnt="1" custScaleX="124849" custLinFactNeighborX="32534" custLinFactNeighborY="-1766"/>
      <dgm:spPr/>
      <dgm:t>
        <a:bodyPr/>
        <a:lstStyle/>
        <a:p>
          <a:endParaRPr lang="en-US"/>
        </a:p>
      </dgm:t>
    </dgm:pt>
    <dgm:pt modelId="{A2ADD206-830A-4E2C-AD43-0D58D3210D5A}" type="pres">
      <dgm:prSet presAssocID="{ECFFCBBB-AFE6-4EE9-B643-DE788AC7B180}" presName="theList" presStyleCnt="0"/>
      <dgm:spPr/>
      <dgm:t>
        <a:bodyPr/>
        <a:lstStyle/>
        <a:p>
          <a:endParaRPr lang="en-US"/>
        </a:p>
      </dgm:t>
    </dgm:pt>
    <dgm:pt modelId="{73E15B10-5C5C-4C2D-BEF1-7D2D3BDFA5AE}" type="pres">
      <dgm:prSet presAssocID="{850EB67E-3627-494D-BDA4-C8C1FCC8DA88}" presName="aNode" presStyleLbl="fgAcc1" presStyleIdx="0" presStyleCnt="1" custScaleX="338430" custScaleY="97578" custLinFactNeighborX="4860" custLinFactNeighborY="9755">
        <dgm:presLayoutVars>
          <dgm:bulletEnabled val="1"/>
        </dgm:presLayoutVars>
      </dgm:prSet>
      <dgm:spPr/>
      <dgm:t>
        <a:bodyPr/>
        <a:lstStyle/>
        <a:p>
          <a:endParaRPr lang="en-US"/>
        </a:p>
      </dgm:t>
    </dgm:pt>
    <dgm:pt modelId="{529A00C5-D207-4AF1-BC66-A2AB5C2BDB41}" type="pres">
      <dgm:prSet presAssocID="{850EB67E-3627-494D-BDA4-C8C1FCC8DA88}" presName="aSpace" presStyleCnt="0"/>
      <dgm:spPr/>
      <dgm:t>
        <a:bodyPr/>
        <a:lstStyle/>
        <a:p>
          <a:endParaRPr lang="en-US"/>
        </a:p>
      </dgm:t>
    </dgm:pt>
  </dgm:ptLst>
  <dgm:cxnLst>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034FB828-9944-4DF9-B530-C03B7B15AA98}" type="presOf" srcId="{ECFFCBBB-AFE6-4EE9-B643-DE788AC7B180}" destId="{25E7421F-FBF6-45E1-94CC-6C619FA85A86}" srcOrd="0" destOrd="0" presId="urn:microsoft.com/office/officeart/2005/8/layout/pyramid2"/>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dgm:spPr>
        <a:ln>
          <a:solidFill>
            <a:schemeClr val="tx1"/>
          </a:solidFill>
        </a:ln>
      </dgm:spPr>
      <dgm:t>
        <a:bodyPr/>
        <a:lstStyle/>
        <a:p>
          <a:pPr rtl="0"/>
          <a:r>
            <a:rPr lang="en-US" b="1" dirty="0">
              <a:solidFill>
                <a:schemeClr val="tx1"/>
              </a:solidFill>
            </a:rPr>
            <a:t>1- Direct Channels</a:t>
          </a:r>
          <a:endParaRPr lang="ar-SA" b="1" dirty="0">
            <a:solidFill>
              <a:schemeClr val="tx1"/>
            </a:solidFill>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dgm:spPr>
        <a:ln>
          <a:solidFill>
            <a:schemeClr val="tx1"/>
          </a:solidFill>
        </a:ln>
      </dgm:spPr>
      <dgm:t>
        <a:bodyPr/>
        <a:lstStyle/>
        <a:p>
          <a:pPr rtl="0"/>
          <a:r>
            <a:rPr lang="en-US" b="1" dirty="0">
              <a:solidFill>
                <a:schemeClr val="tx1"/>
              </a:solidFill>
            </a:rPr>
            <a:t>2- Indirect Channels</a:t>
          </a:r>
          <a:endParaRPr lang="ar-SA" b="1" dirty="0">
            <a:solidFill>
              <a:schemeClr val="tx1"/>
            </a:solidFill>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dgm:spPr>
        <a:ln>
          <a:solidFill>
            <a:schemeClr val="tx1"/>
          </a:solidFill>
        </a:ln>
      </dgm:spPr>
      <dgm:t>
        <a:bodyPr/>
        <a:lstStyle/>
        <a:p>
          <a:pPr rtl="0"/>
          <a:r>
            <a:rPr lang="en-US" b="1" dirty="0">
              <a:solidFill>
                <a:schemeClr val="tx1"/>
              </a:solidFill>
            </a:rPr>
            <a:t>3- Single Marketing Channels</a:t>
          </a:r>
          <a:endParaRPr lang="ar-SA" b="1" dirty="0">
            <a:solidFill>
              <a:schemeClr val="tx1"/>
            </a:solidFill>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dgm:spPr>
        <a:ln>
          <a:solidFill>
            <a:schemeClr val="tx1"/>
          </a:solidFill>
        </a:ln>
      </dgm:spPr>
      <dgm:t>
        <a:bodyPr/>
        <a:lstStyle/>
        <a:p>
          <a:pPr rtl="0"/>
          <a:r>
            <a:rPr lang="en-US" b="1" dirty="0">
              <a:solidFill>
                <a:schemeClr val="tx1"/>
              </a:solidFill>
            </a:rPr>
            <a:t>4- Multiple Marketing Channels</a:t>
          </a:r>
          <a:endParaRPr lang="ar-SA" b="1" dirty="0">
            <a:solidFill>
              <a:schemeClr val="tx1"/>
            </a:solidFill>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dgm:spPr>
        <a:ln>
          <a:solidFill>
            <a:schemeClr val="tx1"/>
          </a:solidFill>
        </a:ln>
      </dgm:spPr>
      <dgm:t>
        <a:bodyPr/>
        <a:lstStyle/>
        <a:p>
          <a:pPr rtl="0"/>
          <a:r>
            <a:rPr lang="en-US" b="1" dirty="0">
              <a:solidFill>
                <a:schemeClr val="tx1"/>
              </a:solidFill>
            </a:rPr>
            <a:t>5- Vertical Marketing Systems</a:t>
          </a:r>
          <a:endParaRPr lang="ar-SA" b="1" dirty="0">
            <a:solidFill>
              <a:schemeClr val="tx1"/>
            </a:solidFill>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t>
        <a:bodyPr/>
        <a:lstStyle/>
        <a:p>
          <a:endParaRPr lang="en-US"/>
        </a:p>
      </dgm:t>
    </dgm:pt>
    <dgm:pt modelId="{ECFD4C70-60B0-4B82-8969-8FCB8BC87143}" type="pres">
      <dgm:prSet presAssocID="{5486F8BF-4FBD-44EC-BF9B-B517F4ADCB31}" presName="parentText" presStyleLbl="node1" presStyleIdx="0" presStyleCnt="5">
        <dgm:presLayoutVars>
          <dgm:chMax val="0"/>
          <dgm:bulletEnabled val="1"/>
        </dgm:presLayoutVars>
      </dgm:prSet>
      <dgm:spPr/>
      <dgm:t>
        <a:bodyPr/>
        <a:lstStyle/>
        <a:p>
          <a:endParaRPr lang="en-US"/>
        </a:p>
      </dgm:t>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t>
        <a:bodyPr/>
        <a:lstStyle/>
        <a:p>
          <a:endParaRPr lang="en-US"/>
        </a:p>
      </dgm:t>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dgm:presLayoutVars>
          <dgm:chMax val="0"/>
          <dgm:bulletEnabled val="1"/>
        </dgm:presLayoutVars>
      </dgm:prSet>
      <dgm:spPr/>
      <dgm:t>
        <a:bodyPr/>
        <a:lstStyle/>
        <a:p>
          <a:endParaRPr lang="en-US"/>
        </a:p>
      </dgm:t>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t>
        <a:bodyPr/>
        <a:lstStyle/>
        <a:p>
          <a:endParaRPr lang="en-US"/>
        </a:p>
      </dgm:t>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dgm:presLayoutVars>
          <dgm:chMax val="0"/>
          <dgm:bulletEnabled val="1"/>
        </dgm:presLayoutVars>
      </dgm:prSet>
      <dgm:spPr/>
      <dgm:t>
        <a:bodyPr/>
        <a:lstStyle/>
        <a:p>
          <a:endParaRPr lang="en-US"/>
        </a:p>
      </dgm:t>
    </dgm:pt>
  </dgm:ptLst>
  <dgm:cxnLst>
    <dgm:cxn modelId="{090EDD0A-DCB4-40CF-968D-E0D462188390}" srcId="{5FA018EC-6C97-4BED-90F7-3E307E42E887}" destId="{551E7884-409F-4C6B-A76C-0B3C2F1292E0}" srcOrd="2" destOrd="0" parTransId="{EE1D9544-AAFE-4D4F-946E-F7853BE1D76D}" sibTransId="{ECA1C14B-F2DB-4C95-8AAB-187BC13B9690}"/>
    <dgm:cxn modelId="{7CB19875-19D0-4A98-B087-E4142E308D92}" type="presOf" srcId="{551E7884-409F-4C6B-A76C-0B3C2F1292E0}" destId="{A0FCB7C4-A245-4380-93D2-BD0A2DBAD703}" srcOrd="0" destOrd="0" presId="urn:microsoft.com/office/officeart/2005/8/layout/vList2"/>
    <dgm:cxn modelId="{1538FDC0-87B5-4BCA-959C-8827AFE6218C}" type="presOf" srcId="{31692F38-ED92-472A-9A7D-A61EFFA1D393}" destId="{43427066-2F11-40D1-AF3A-45C8A9478968}" srcOrd="0" destOrd="0" presId="urn:microsoft.com/office/officeart/2005/8/layout/vList2"/>
    <dgm:cxn modelId="{991B3134-EFE7-4CC9-BBEA-1D9ABD1DB8A0}" srcId="{5FA018EC-6C97-4BED-90F7-3E307E42E887}" destId="{31692F38-ED92-472A-9A7D-A61EFFA1D393}" srcOrd="4" destOrd="0" parTransId="{1F2A3A31-1500-4776-A031-50525F2C037D}" sibTransId="{6DBB5852-4789-40A2-8170-8AFBFB9E5AF6}"/>
    <dgm:cxn modelId="{45D351CA-B526-4497-848E-83C4D7663619}" type="presOf" srcId="{5FA018EC-6C97-4BED-90F7-3E307E42E887}" destId="{0928545B-48CA-4282-AF96-5AD473CF04D4}" srcOrd="0" destOrd="0" presId="urn:microsoft.com/office/officeart/2005/8/layout/vList2"/>
    <dgm:cxn modelId="{89D03041-C07F-4A18-8415-563B610C55D9}" type="presOf" srcId="{124F98E5-C9F6-4574-9737-E9DCAE0DF49C}" destId="{63C86403-8581-4662-BE3E-C61D9A9048C1}" srcOrd="0" destOrd="0" presId="urn:microsoft.com/office/officeart/2005/8/layout/vList2"/>
    <dgm:cxn modelId="{2A43BB8C-B4AA-45BF-91DB-9E75BFFBEC3E}" srcId="{5FA018EC-6C97-4BED-90F7-3E307E42E887}" destId="{124F98E5-C9F6-4574-9737-E9DCAE0DF49C}" srcOrd="3" destOrd="0" parTransId="{BA220540-1C1E-4508-A587-1A1EADDD80F3}" sibTransId="{7B26E4E7-D723-4F23-9B96-1F17AF5A9CFD}"/>
    <dgm:cxn modelId="{4770BC31-FDCD-4EF7-8328-7B73CF4245A8}" srcId="{5FA018EC-6C97-4BED-90F7-3E307E42E887}" destId="{4FACC19D-CC79-4228-B65C-9EA66F6DA324}" srcOrd="1" destOrd="0" parTransId="{1F884552-8730-46CF-A977-807976642006}" sibTransId="{BD149080-5E1B-4BB5-A980-EDEFF30482AE}"/>
    <dgm:cxn modelId="{C06F09EE-D8A7-40AA-9284-FE93D793D1E5}" type="presOf" srcId="{5486F8BF-4FBD-44EC-BF9B-B517F4ADCB31}" destId="{ECFD4C70-60B0-4B82-8969-8FCB8BC87143}" srcOrd="0" destOrd="0" presId="urn:microsoft.com/office/officeart/2005/8/layout/vList2"/>
    <dgm:cxn modelId="{308D8F29-402F-4BF4-A737-EF52CEF112A0}" type="presOf" srcId="{4FACC19D-CC79-4228-B65C-9EA66F6DA324}" destId="{2BE8A011-6B35-4DB1-BD2E-0C6CFA140070}" srcOrd="0" destOrd="0" presId="urn:microsoft.com/office/officeart/2005/8/layout/vList2"/>
    <dgm:cxn modelId="{6B19400E-15A5-4452-A86D-80EF9FD4140D}" srcId="{5FA018EC-6C97-4BED-90F7-3E307E42E887}" destId="{5486F8BF-4FBD-44EC-BF9B-B517F4ADCB31}" srcOrd="0" destOrd="0" parTransId="{0CA4E686-0178-436C-8B37-6879C43EB1A5}" sibTransId="{2A33FA47-DC7F-4899-8597-3A529997D579}"/>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t>
        <a:bodyPr/>
        <a:lstStyle/>
        <a:p>
          <a:endParaRPr lang="en-US"/>
        </a:p>
      </dgm:t>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t>
        <a:bodyPr/>
        <a:lstStyle/>
        <a:p>
          <a:endParaRPr lang="en-US"/>
        </a:p>
      </dgm:t>
    </dgm:pt>
    <dgm:pt modelId="{F730A24F-C619-4299-9CD1-66E5B106BC15}" type="pres">
      <dgm:prSet presAssocID="{5539FC8F-DFE0-4D8B-8DCE-B70D145F3471}" presName="parentText" presStyleLbl="node1" presStyleIdx="0" presStyleCnt="3">
        <dgm:presLayoutVars>
          <dgm:chMax val="0"/>
          <dgm:bulletEnabled val="1"/>
        </dgm:presLayoutVars>
      </dgm:prSet>
      <dgm:spPr/>
      <dgm:t>
        <a:bodyPr/>
        <a:lstStyle/>
        <a:p>
          <a:endParaRPr lang="en-US"/>
        </a:p>
      </dgm:t>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t>
        <a:bodyPr/>
        <a:lstStyle/>
        <a:p>
          <a:endParaRPr lang="en-US"/>
        </a:p>
      </dgm:t>
    </dgm:pt>
    <dgm:pt modelId="{3417EDE7-6034-448E-83A0-5AD81126E03D}" type="pres">
      <dgm:prSet presAssocID="{5EB76C81-6B7E-446A-95CD-8A9AA14FDE7C}" presName="parentText" presStyleLbl="node1" presStyleIdx="1" presStyleCnt="3">
        <dgm:presLayoutVars>
          <dgm:chMax val="0"/>
          <dgm:bulletEnabled val="1"/>
        </dgm:presLayoutVars>
      </dgm:prSet>
      <dgm:spPr/>
      <dgm:t>
        <a:bodyPr/>
        <a:lstStyle/>
        <a:p>
          <a:endParaRPr lang="en-US"/>
        </a:p>
      </dgm:t>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t>
        <a:bodyPr/>
        <a:lstStyle/>
        <a:p>
          <a:endParaRPr lang="en-US"/>
        </a:p>
      </dgm:t>
    </dgm:pt>
    <dgm:pt modelId="{F8ED67F2-5875-4D0D-95A5-26BF6EA551C4}" type="pres">
      <dgm:prSet presAssocID="{950B8F5E-4508-4095-ADA1-7DCD95BE2963}" presName="parentText" presStyleLbl="node1" presStyleIdx="2" presStyleCnt="3">
        <dgm:presLayoutVars>
          <dgm:chMax val="0"/>
          <dgm:bulletEnabled val="1"/>
        </dgm:presLayoutVars>
      </dgm:prSet>
      <dgm:spPr/>
      <dgm:t>
        <a:bodyPr/>
        <a:lstStyle/>
        <a:p>
          <a:endParaRPr lang="en-US"/>
        </a:p>
      </dgm:t>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2531B92A-8506-403D-85E1-3C19BE5459FF}" srcId="{7D823287-F17C-4506-9AFD-031E8F402C1B}" destId="{950B8F5E-4508-4095-ADA1-7DCD95BE2963}" srcOrd="2" destOrd="0" parTransId="{33C7A0AE-37CF-4D00-9095-0F7FB2E496EE}" sibTransId="{26CFA4A8-9780-461B-8DCA-135A51FAC9D1}"/>
    <dgm:cxn modelId="{12830DA6-80CF-4D77-ADAE-2024D28A21CF}" type="presOf" srcId="{5539FC8F-DFE0-4D8B-8DCE-B70D145F3471}" destId="{F730A24F-C619-4299-9CD1-66E5B106BC15}" srcOrd="1"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25D354CD-87DB-400E-9A61-351E2414650D}" srcId="{7D823287-F17C-4506-9AFD-031E8F402C1B}" destId="{5539FC8F-DFE0-4D8B-8DCE-B70D145F3471}" srcOrd="0" destOrd="0" parTransId="{A04D4444-3B00-4064-B5D5-D6F8CE1FF66D}" sibTransId="{D460AA35-951D-4A9C-B0AD-80C403DAF908}"/>
    <dgm:cxn modelId="{F064ACAC-0690-4348-AEFC-268192D204E5}" type="presOf" srcId="{5539FC8F-DFE0-4D8B-8DCE-B70D145F3471}" destId="{DBB1B158-DF47-4505-A948-E336D602C14D}"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83437009-7C58-4D4F-BE8B-9DC41115DE5A}" type="presOf" srcId="{5EB76C81-6B7E-446A-95CD-8A9AA14FDE7C}" destId="{3417EDE7-6034-448E-83A0-5AD81126E03D}"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2594353" y="0"/>
          <a:ext cx="5444156" cy="4360593"/>
        </a:xfrm>
        <a:prstGeom prst="triangl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3E15B10-5C5C-4C2D-BEF1-7D2D3BDFA5AE}">
      <dsp:nvSpPr>
        <dsp:cNvPr id="0" name=""/>
        <dsp:cNvSpPr/>
      </dsp:nvSpPr>
      <dsp:spPr>
        <a:xfrm>
          <a:off x="656495" y="475159"/>
          <a:ext cx="9592410" cy="3091508"/>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rtl="1">
            <a:lnSpc>
              <a:spcPct val="150000"/>
            </a:lnSpc>
            <a:spcBef>
              <a:spcPct val="0"/>
            </a:spcBef>
            <a:spcAft>
              <a:spcPct val="35000"/>
            </a:spcAft>
          </a:pPr>
          <a:r>
            <a:rPr lang="en-US" sz="2400" b="1" kern="1200" smtClean="0">
              <a:latin typeface="Times New Roman" panose="02020603050405020304" pitchFamily="18" charset="0"/>
            </a:rPr>
            <a:t>A marketing channel system is the particular set of interdependent organizations </a:t>
          </a:r>
          <a:r>
            <a:rPr lang="en-US" sz="2400" b="1" kern="1200" baseline="0" smtClean="0">
              <a:latin typeface="Times New Roman" panose="02020603050405020304" pitchFamily="18" charset="0"/>
            </a:rPr>
            <a:t>involved</a:t>
          </a:r>
          <a:r>
            <a:rPr lang="en-US" sz="2400" b="1" kern="1200" smtClean="0">
              <a:latin typeface="Times New Roman" panose="02020603050405020304" pitchFamily="18" charset="0"/>
            </a:rPr>
            <a:t> in the process of making a product or service available for use or consumption.</a:t>
          </a:r>
          <a:endParaRPr lang="ar-SA" sz="2400" b="1" kern="1200" dirty="0">
            <a:latin typeface="Times New Roman" panose="02020603050405020304" pitchFamily="18" charset="0"/>
          </a:endParaRPr>
        </a:p>
      </dsp:txBody>
      <dsp:txXfrm>
        <a:off x="807410" y="626074"/>
        <a:ext cx="9290580" cy="2789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56038"/>
          <a:ext cx="7315200" cy="791505"/>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a:solidFill>
                <a:schemeClr val="tx1"/>
              </a:solidFill>
            </a:rPr>
            <a:t>1- Direct Channels</a:t>
          </a:r>
          <a:endParaRPr lang="ar-SA" sz="3300" b="1" kern="1200" dirty="0">
            <a:solidFill>
              <a:schemeClr val="tx1"/>
            </a:solidFill>
          </a:endParaRPr>
        </a:p>
      </dsp:txBody>
      <dsp:txXfrm>
        <a:off x="38638" y="94676"/>
        <a:ext cx="7237924" cy="714229"/>
      </dsp:txXfrm>
    </dsp:sp>
    <dsp:sp modelId="{2BE8A011-6B35-4DB1-BD2E-0C6CFA140070}">
      <dsp:nvSpPr>
        <dsp:cNvPr id="0" name=""/>
        <dsp:cNvSpPr/>
      </dsp:nvSpPr>
      <dsp:spPr>
        <a:xfrm>
          <a:off x="0" y="942583"/>
          <a:ext cx="7315200" cy="791505"/>
        </a:xfrm>
        <a:prstGeom prst="roundRect">
          <a:avLst/>
        </a:prstGeom>
        <a:solidFill>
          <a:schemeClr val="accent3">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a:solidFill>
                <a:schemeClr val="tx1"/>
              </a:solidFill>
            </a:rPr>
            <a:t>2- Indirect Channels</a:t>
          </a:r>
          <a:endParaRPr lang="ar-SA" sz="3300" b="1" kern="1200" dirty="0">
            <a:solidFill>
              <a:schemeClr val="tx1"/>
            </a:solidFill>
          </a:endParaRPr>
        </a:p>
      </dsp:txBody>
      <dsp:txXfrm>
        <a:off x="38638" y="981221"/>
        <a:ext cx="7237924" cy="714229"/>
      </dsp:txXfrm>
    </dsp:sp>
    <dsp:sp modelId="{A0FCB7C4-A245-4380-93D2-BD0A2DBAD703}">
      <dsp:nvSpPr>
        <dsp:cNvPr id="0" name=""/>
        <dsp:cNvSpPr/>
      </dsp:nvSpPr>
      <dsp:spPr>
        <a:xfrm>
          <a:off x="0" y="1829129"/>
          <a:ext cx="7315200" cy="791505"/>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a:solidFill>
                <a:schemeClr val="tx1"/>
              </a:solidFill>
            </a:rPr>
            <a:t>3- Single Marketing Channels</a:t>
          </a:r>
          <a:endParaRPr lang="ar-SA" sz="3300" b="1" kern="1200" dirty="0">
            <a:solidFill>
              <a:schemeClr val="tx1"/>
            </a:solidFill>
          </a:endParaRPr>
        </a:p>
      </dsp:txBody>
      <dsp:txXfrm>
        <a:off x="38638" y="1867767"/>
        <a:ext cx="7237924" cy="714229"/>
      </dsp:txXfrm>
    </dsp:sp>
    <dsp:sp modelId="{63C86403-8581-4662-BE3E-C61D9A9048C1}">
      <dsp:nvSpPr>
        <dsp:cNvPr id="0" name=""/>
        <dsp:cNvSpPr/>
      </dsp:nvSpPr>
      <dsp:spPr>
        <a:xfrm>
          <a:off x="0" y="2715674"/>
          <a:ext cx="7315200" cy="791505"/>
        </a:xfrm>
        <a:prstGeom prst="roundRect">
          <a:avLst/>
        </a:prstGeom>
        <a:solidFill>
          <a:schemeClr val="accent5">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a:solidFill>
                <a:schemeClr val="tx1"/>
              </a:solidFill>
            </a:rPr>
            <a:t>4- Multiple Marketing Channels</a:t>
          </a:r>
          <a:endParaRPr lang="ar-SA" sz="3300" b="1" kern="1200" dirty="0">
            <a:solidFill>
              <a:schemeClr val="tx1"/>
            </a:solidFill>
          </a:endParaRPr>
        </a:p>
      </dsp:txBody>
      <dsp:txXfrm>
        <a:off x="38638" y="2754312"/>
        <a:ext cx="7237924" cy="714229"/>
      </dsp:txXfrm>
    </dsp:sp>
    <dsp:sp modelId="{43427066-2F11-40D1-AF3A-45C8A9478968}">
      <dsp:nvSpPr>
        <dsp:cNvPr id="0" name=""/>
        <dsp:cNvSpPr/>
      </dsp:nvSpPr>
      <dsp:spPr>
        <a:xfrm>
          <a:off x="0" y="3602219"/>
          <a:ext cx="7315200" cy="791505"/>
        </a:xfrm>
        <a:prstGeom prst="roundRect">
          <a:avLst/>
        </a:prstGeom>
        <a:solidFill>
          <a:schemeClr val="accent6">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a:solidFill>
                <a:schemeClr val="tx1"/>
              </a:solidFill>
            </a:rPr>
            <a:t>5- Vertical Marketing Systems</a:t>
          </a:r>
          <a:endParaRPr lang="ar-SA" sz="3300" b="1" kern="1200" dirty="0">
            <a:solidFill>
              <a:schemeClr val="tx1"/>
            </a:solidFill>
          </a:endParaRPr>
        </a:p>
      </dsp:txBody>
      <dsp:txXfrm>
        <a:off x="38638" y="3640857"/>
        <a:ext cx="7237924" cy="714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99565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4925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31923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4283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7.jp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image" Target="../media/image8.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3.png"/><Relationship Id="rId4" Type="http://schemas.openxmlformats.org/officeDocument/2006/relationships/image" Target="../media/image9.wmf"/></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1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audio" Target="../media/media1.m4a"/><Relationship Id="rId7" Type="http://schemas.openxmlformats.org/officeDocument/2006/relationships/image" Target="../media/image14.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3.png"/><Relationship Id="rId5" Type="http://schemas.openxmlformats.org/officeDocument/2006/relationships/notesSlide" Target="../notesSlides/notesSlide5.xml"/><Relationship Id="rId4"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79614" y="1"/>
            <a:ext cx="6829125"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38509" y="3703832"/>
            <a:ext cx="4886463"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Prepared by </a:t>
            </a:r>
            <a:endParaRPr lang="en-US" sz="2400" b="1" dirty="0" smtClean="0">
              <a:latin typeface="Times New Roman" panose="02020603050405020304" pitchFamily="18" charset="0"/>
              <a:cs typeface="Times New Roman" panose="02020603050405020304" pitchFamily="18" charset="0"/>
            </a:endParaRPr>
          </a:p>
          <a:p>
            <a:pPr algn="ctr"/>
            <a:r>
              <a:rPr lang="en-US" sz="2400" b="1" dirty="0" smtClean="0">
                <a:latin typeface="Times New Roman" panose="02020603050405020304" pitchFamily="18" charset="0"/>
                <a:cs typeface="Times New Roman" panose="02020603050405020304" pitchFamily="18" charset="0"/>
              </a:rPr>
              <a:t>Dr</a:t>
            </a:r>
            <a:r>
              <a:rPr lang="en-US" sz="2400" b="1" dirty="0">
                <a:latin typeface="Times New Roman" panose="02020603050405020304" pitchFamily="18" charset="0"/>
                <a:cs typeface="Times New Roman" panose="02020603050405020304" pitchFamily="18" charset="0"/>
              </a:rPr>
              <a:t>. Magdy Alhaj</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8135" y="5991011"/>
            <a:ext cx="835078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smtClean="0">
                <a:solidFill>
                  <a:srgbClr val="002060"/>
                </a:solidFill>
                <a:latin typeface="Times New Roman" panose="02020603050405020304" pitchFamily="18" charset="0"/>
                <a:cs typeface="Times New Roman" panose="02020603050405020304" pitchFamily="18" charset="0"/>
              </a:rPr>
              <a:t>Lecture</a:t>
            </a:r>
            <a:r>
              <a:rPr lang="en-GB" sz="2400" b="1" dirty="0" smtClean="0">
                <a:solidFill>
                  <a:srgbClr val="002060"/>
                </a:solidFill>
                <a:latin typeface="Times New Roman" panose="02020603050405020304" pitchFamily="18" charset="0"/>
                <a:cs typeface="Times New Roman" panose="02020603050405020304" pitchFamily="18" charset="0"/>
              </a:rPr>
              <a:t>10,</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Aharoni" panose="02010803020104030203" pitchFamily="2" charset="-79"/>
              </a:rPr>
              <a:t>Marketing Channels </a:t>
            </a:r>
            <a:r>
              <a:rPr lang="en-US" sz="2400" b="1" dirty="0" smtClean="0">
                <a:solidFill>
                  <a:schemeClr val="bg1"/>
                </a:solidFill>
                <a:latin typeface="Times New Roman" panose="02020603050405020304" pitchFamily="18" charset="0"/>
                <a:cs typeface="Aharoni" panose="02010803020104030203" pitchFamily="2" charset="-79"/>
              </a:rPr>
              <a:t>Management</a:t>
            </a:r>
            <a:endParaRPr lang="en-US" sz="2400" b="1" dirty="0">
              <a:solidFill>
                <a:schemeClr val="bg1"/>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1216115"/>
            <a:ext cx="5529078" cy="2000548"/>
          </a:xfrm>
          <a:prstGeom prst="rect">
            <a:avLst/>
          </a:prstGeom>
          <a:noFill/>
        </p:spPr>
        <p:txBody>
          <a:bodyPr wrap="none" rtlCol="0">
            <a:spAutoFit/>
          </a:bodyPr>
          <a:lstStyle/>
          <a:p>
            <a:r>
              <a:rPr lang="en-US" sz="2000" b="1" dirty="0" smtClean="0"/>
              <a:t> </a:t>
            </a:r>
            <a:endParaRPr lang="en-US" sz="2000" b="1" dirty="0"/>
          </a:p>
          <a:p>
            <a:r>
              <a:rPr lang="en-US" sz="4000" b="1" dirty="0">
                <a:latin typeface="Times New Roman" panose="02020603050405020304" pitchFamily="18" charset="0"/>
              </a:rPr>
              <a:t>Marketing </a:t>
            </a:r>
            <a:r>
              <a:rPr lang="en-US" sz="4000" b="1" dirty="0" smtClean="0">
                <a:latin typeface="Times New Roman" panose="02020603050405020304" pitchFamily="18" charset="0"/>
              </a:rPr>
              <a:t>Management</a:t>
            </a:r>
          </a:p>
          <a:p>
            <a:endParaRPr lang="en-US" sz="4000" b="1" dirty="0">
              <a:latin typeface="Times New Roman" panose="02020603050405020304" pitchFamily="18" charset="0"/>
            </a:endParaRPr>
          </a:p>
          <a:p>
            <a:pPr algn="ctr"/>
            <a:r>
              <a:rPr lang="en-US" sz="2400" b="1" dirty="0"/>
              <a:t> MGM612</a:t>
            </a:r>
            <a:endParaRPr lang="en-US" sz="24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834052" y="521541"/>
            <a:ext cx="5731438" cy="579288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29269" y="162836"/>
            <a:ext cx="2073807" cy="902448"/>
          </a:xfrm>
          <a:prstGeom prst="rect">
            <a:avLst/>
          </a:prstGeom>
        </p:spPr>
      </p:pic>
    </p:spTree>
    <p:extLst>
      <p:ext uri="{BB962C8B-B14F-4D97-AF65-F5344CB8AC3E}">
        <p14:creationId xmlns:p14="http://schemas.microsoft.com/office/powerpoint/2010/main" val="991711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4069" y="-43545"/>
            <a:ext cx="12647829" cy="69015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575077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52509" y="3060157"/>
            <a:ext cx="7877060" cy="707886"/>
          </a:xfrm>
          <a:prstGeom prst="rect">
            <a:avLst/>
          </a:prstGeom>
          <a:noFill/>
        </p:spPr>
        <p:txBody>
          <a:bodyPr wrap="square" rtlCol="0">
            <a:spAutoFit/>
          </a:bodyPr>
          <a:lstStyle/>
          <a:p>
            <a:pPr algn="ctr"/>
            <a:r>
              <a:rPr lang="en-US" sz="4000" b="1" dirty="0">
                <a:solidFill>
                  <a:srgbClr val="002060"/>
                </a:solidFill>
                <a:latin typeface="Times New Roman" panose="02020603050405020304" pitchFamily="18" charset="0"/>
                <a:cs typeface="Aharoni" panose="02010803020104030203" pitchFamily="2" charset="-79"/>
              </a:rPr>
              <a:t>Marketing Channels Management</a:t>
            </a:r>
            <a:endParaRPr lang="en-US" sz="4000" b="1" dirty="0">
              <a:solidFill>
                <a:srgbClr val="002060"/>
              </a:solidFill>
              <a:latin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266391" y="197894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3" name="TextBox 2">
            <a:extLst>
              <a:ext uri="{FF2B5EF4-FFF2-40B4-BE49-F238E27FC236}">
                <a16:creationId xmlns:a16="http://schemas.microsoft.com/office/drawing/2014/main" id="{75DD345E-3E3C-C8BD-7DE1-6E42EB52FC9F}"/>
              </a:ext>
            </a:extLst>
          </p:cNvPr>
          <p:cNvSpPr txBox="1"/>
          <p:nvPr/>
        </p:nvSpPr>
        <p:spPr>
          <a:xfrm>
            <a:off x="9000218" y="6369750"/>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B141411C-53BD-4FAA-B1C5-4D32B3A9A001}"/>
              </a:ext>
            </a:extLst>
          </p:cNvPr>
          <p:cNvSpPr txBox="1"/>
          <p:nvPr/>
        </p:nvSpPr>
        <p:spPr>
          <a:xfrm>
            <a:off x="6641656" y="4432133"/>
            <a:ext cx="2766078" cy="1015663"/>
          </a:xfrm>
          <a:prstGeom prst="rect">
            <a:avLst/>
          </a:prstGeom>
          <a:noFill/>
        </p:spPr>
        <p:txBody>
          <a:bodyPr wrap="none" rtlCol="0">
            <a:spAutoFit/>
          </a:bodyPr>
          <a:lstStyle/>
          <a:p>
            <a:pPr algn="ctr"/>
            <a:r>
              <a:rPr lang="en-US" sz="2000" b="1" dirty="0"/>
              <a:t>MGM612 </a:t>
            </a:r>
          </a:p>
          <a:p>
            <a:pPr algn="ctr"/>
            <a:r>
              <a:rPr lang="en-US" sz="2000" b="1" dirty="0"/>
              <a:t>Marketing Management</a:t>
            </a:r>
          </a:p>
          <a:p>
            <a:pPr algn="ctr"/>
            <a:r>
              <a:rPr lang="en-US" sz="2000" b="1" dirty="0"/>
              <a:t> </a:t>
            </a:r>
            <a:endParaRPr lang="en-US" sz="2000" b="1" dirty="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6FE380F3-A68B-26EA-9084-2C15BB9E43F9}"/>
              </a:ext>
            </a:extLst>
          </p:cNvPr>
          <p:cNvSpPr/>
          <p:nvPr/>
        </p:nvSpPr>
        <p:spPr>
          <a:xfrm>
            <a:off x="7429395" y="8526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62206" y="1175729"/>
            <a:ext cx="4113898" cy="584775"/>
          </a:xfrm>
          <a:prstGeom prst="rect">
            <a:avLst/>
          </a:prstGeom>
          <a:noFill/>
        </p:spPr>
        <p:txBody>
          <a:bodyPr wrap="square" rtlCol="0">
            <a:spAutoFit/>
          </a:bodyPr>
          <a:lstStyle/>
          <a:p>
            <a:pPr algn="ctr"/>
            <a:r>
              <a:rPr lang="en-US" sz="3200" b="1" u="sng" dirty="0">
                <a:latin typeface="Times New Roman" panose="02020603050405020304" pitchFamily="18" charset="0"/>
              </a:rPr>
              <a:t>Learn outcomes </a:t>
            </a:r>
            <a:endParaRPr lang="en-US" sz="3200" u="sng" dirty="0">
              <a:latin typeface="Times New Roman" panose="02020603050405020304" pitchFamily="18" charset="0"/>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080600" y="12126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14" name="Content Placeholder 2">
            <a:extLst>
              <a:ext uri="{FF2B5EF4-FFF2-40B4-BE49-F238E27FC236}">
                <a16:creationId xmlns:a16="http://schemas.microsoft.com/office/drawing/2014/main" id="{F8085C74-1E5F-4EDD-9FF7-875F1E9D5729}"/>
              </a:ext>
            </a:extLst>
          </p:cNvPr>
          <p:cNvSpPr txBox="1">
            <a:spLocks/>
          </p:cNvSpPr>
          <p:nvPr/>
        </p:nvSpPr>
        <p:spPr>
          <a:xfrm>
            <a:off x="3492348" y="1885856"/>
            <a:ext cx="8595792" cy="4536977"/>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dirty="0"/>
          </a:p>
          <a:p>
            <a:pPr>
              <a:buFont typeface="Wingdings" panose="05000000000000000000" pitchFamily="2" charset="2"/>
              <a:buChar char="§"/>
            </a:pPr>
            <a:r>
              <a:rPr lang="en-US" sz="2400" b="1" dirty="0">
                <a:latin typeface="Times New Roman" panose="02020603050405020304" pitchFamily="18" charset="0"/>
              </a:rPr>
              <a:t>The Marketing Channel Define and Importance of Marketing Channels</a:t>
            </a:r>
          </a:p>
          <a:p>
            <a:pPr>
              <a:buFont typeface="Wingdings" panose="05000000000000000000" pitchFamily="2" charset="2"/>
              <a:buChar char="§"/>
            </a:pPr>
            <a:r>
              <a:rPr lang="en-US" altLang="ar-SA" sz="2400" b="1" dirty="0">
                <a:latin typeface="Times New Roman" panose="02020603050405020304" pitchFamily="18" charset="0"/>
              </a:rPr>
              <a:t>Distribution Channel</a:t>
            </a:r>
          </a:p>
          <a:p>
            <a:pPr>
              <a:buFont typeface="Wingdings" panose="05000000000000000000" pitchFamily="2" charset="2"/>
              <a:buChar char="§"/>
            </a:pPr>
            <a:r>
              <a:rPr lang="en-US" sz="2400" b="1" dirty="0">
                <a:latin typeface="Times New Roman" panose="02020603050405020304" pitchFamily="18" charset="0"/>
              </a:rPr>
              <a:t>Types of Marketing Channels</a:t>
            </a:r>
          </a:p>
          <a:p>
            <a:pPr>
              <a:buFont typeface="Wingdings" panose="05000000000000000000" pitchFamily="2" charset="2"/>
              <a:buChar char="§"/>
            </a:pPr>
            <a:r>
              <a:rPr lang="en-US" altLang="ar-SA" sz="2400" b="1" dirty="0">
                <a:latin typeface="Times New Roman" panose="02020603050405020304" pitchFamily="18" charset="0"/>
              </a:rPr>
              <a:t>Explain the functions and key activities of marketing channels.</a:t>
            </a:r>
          </a:p>
          <a:p>
            <a:pPr>
              <a:buFont typeface="Wingdings" panose="05000000000000000000" pitchFamily="2" charset="2"/>
              <a:buChar char="§"/>
            </a:pPr>
            <a:r>
              <a:rPr lang="en-US" altLang="ar-SA" sz="2400" b="1" dirty="0">
                <a:latin typeface="Times New Roman" panose="02020603050405020304" pitchFamily="18" charset="0"/>
              </a:rPr>
              <a:t>Marketing Channels and Marketing Management Strategy</a:t>
            </a:r>
          </a:p>
          <a:p>
            <a:pPr>
              <a:buFont typeface="Wingdings" panose="05000000000000000000" pitchFamily="2" charset="2"/>
              <a:buChar char="§"/>
            </a:pPr>
            <a:r>
              <a:rPr lang="en-US" sz="2400" b="1" dirty="0">
                <a:latin typeface="Times New Roman" panose="02020603050405020304" pitchFamily="18" charset="0"/>
              </a:rPr>
              <a:t>Channel Conflict</a:t>
            </a:r>
          </a:p>
          <a:p>
            <a:pPr>
              <a:buFont typeface="Wingdings" panose="05000000000000000000" pitchFamily="2" charset="2"/>
              <a:buChar char="§"/>
            </a:pPr>
            <a:r>
              <a:rPr lang="en-US" sz="2400" b="1" dirty="0">
                <a:latin typeface="Times New Roman" panose="02020603050405020304" pitchFamily="18" charset="0"/>
              </a:rPr>
              <a:t>Physical Distribution Management</a:t>
            </a:r>
            <a:r>
              <a:rPr lang="en-US" sz="2400" b="1" dirty="0">
                <a:latin typeface="Arial Black" panose="020B0A04020102020204" pitchFamily="34" charset="0"/>
              </a:rPr>
              <a:t/>
            </a:r>
            <a:br>
              <a:rPr lang="en-US" sz="2400" b="1" dirty="0">
                <a:latin typeface="Arial Black" panose="020B0A04020102020204" pitchFamily="34" charset="0"/>
              </a:rPr>
            </a:br>
            <a:endParaRPr lang="en-US" sz="2400" b="1" dirty="0"/>
          </a:p>
          <a:p>
            <a:pPr>
              <a:buFont typeface="Wingdings" panose="05000000000000000000" pitchFamily="2" charset="2"/>
              <a:buChar char="q"/>
            </a:pPr>
            <a:endParaRPr lang="th-TH" altLang="ar-SA" sz="2400" b="1" dirty="0"/>
          </a:p>
          <a:p>
            <a:pPr>
              <a:buFont typeface="Wingdings" panose="05000000000000000000" pitchFamily="2" charset="2"/>
              <a:buChar char="q"/>
            </a:pPr>
            <a:endParaRPr lang="ar-SA" sz="2400" dirty="0"/>
          </a:p>
        </p:txBody>
      </p:sp>
      <p:sp>
        <p:nvSpPr>
          <p:cNvPr id="13" name="TextBox 12">
            <a:extLst>
              <a:ext uri="{FF2B5EF4-FFF2-40B4-BE49-F238E27FC236}">
                <a16:creationId xmlns:a16="http://schemas.microsoft.com/office/drawing/2014/main" id="{07DA6679-0DBF-ED63-7FBA-A15CF1A3BA15}"/>
              </a:ext>
            </a:extLst>
          </p:cNvPr>
          <p:cNvSpPr txBox="1"/>
          <p:nvPr/>
        </p:nvSpPr>
        <p:spPr>
          <a:xfrm>
            <a:off x="9575800" y="6222778"/>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bg/>
                                          </p:spTgt>
                                        </p:tgtEl>
                                        <p:attrNameLst>
                                          <p:attrName>style.visibility</p:attrName>
                                        </p:attrNameLst>
                                      </p:cBhvr>
                                      <p:to>
                                        <p:strVal val="visible"/>
                                      </p:to>
                                    </p:set>
                                    <p:anim calcmode="lin" valueType="num">
                                      <p:cBhvr additive="base">
                                        <p:cTn id="7" dur="500" fill="hold"/>
                                        <p:tgtEl>
                                          <p:spTgt spid="1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A5E80008-22F4-4EF5-AA50-625DC2203B2F}"/>
              </a:ext>
            </a:extLst>
          </p:cNvPr>
          <p:cNvSpPr txBox="1">
            <a:spLocks/>
          </p:cNvSpPr>
          <p:nvPr/>
        </p:nvSpPr>
        <p:spPr>
          <a:xfrm>
            <a:off x="2859843" y="302714"/>
            <a:ext cx="64982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dirty="0"/>
              <a:t>The Marketing Channel Define</a:t>
            </a:r>
            <a:endParaRPr lang="ar-SA" sz="2800" dirty="0"/>
          </a:p>
        </p:txBody>
      </p:sp>
      <p:sp>
        <p:nvSpPr>
          <p:cNvPr id="9" name="Content Placeholder 2">
            <a:extLst>
              <a:ext uri="{FF2B5EF4-FFF2-40B4-BE49-F238E27FC236}">
                <a16:creationId xmlns:a16="http://schemas.microsoft.com/office/drawing/2014/main" id="{DA0C7298-D63B-4161-AB79-656F23928D6B}"/>
              </a:ext>
            </a:extLst>
          </p:cNvPr>
          <p:cNvSpPr txBox="1">
            <a:spLocks/>
          </p:cNvSpPr>
          <p:nvPr/>
        </p:nvSpPr>
        <p:spPr>
          <a:xfrm>
            <a:off x="317500" y="1512908"/>
            <a:ext cx="11563325" cy="49005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latin typeface="Times New Roman" panose="02020603050405020304" pitchFamily="18" charset="0"/>
              </a:rPr>
              <a:t>A marketing channel consists of individuals and firms involved in the process of making a product or service available for consumption or use by consumers and industrial users.</a:t>
            </a:r>
          </a:p>
          <a:p>
            <a:pPr>
              <a:lnSpc>
                <a:spcPct val="150000"/>
              </a:lnSpc>
              <a:defRPr/>
            </a:pPr>
            <a:r>
              <a:rPr lang="en-US" sz="2400" b="1" dirty="0">
                <a:latin typeface="Times New Roman" panose="02020603050405020304" pitchFamily="18" charset="0"/>
              </a:rPr>
              <a:t>The route taken by a product as it moves from producer to the customer or other ultimate user.</a:t>
            </a:r>
          </a:p>
          <a:p>
            <a:pPr>
              <a:lnSpc>
                <a:spcPct val="150000"/>
              </a:lnSpc>
              <a:defRPr/>
            </a:pPr>
            <a:r>
              <a:rPr lang="en-US" sz="2400" b="1" dirty="0">
                <a:latin typeface="Times New Roman" panose="02020603050405020304" pitchFamily="18" charset="0"/>
              </a:rPr>
              <a:t>The path taken by the title to goods as it moves through various agencies.</a:t>
            </a:r>
          </a:p>
          <a:p>
            <a:pPr>
              <a:lnSpc>
                <a:spcPct val="150000"/>
              </a:lnSpc>
              <a:defRPr/>
            </a:pPr>
            <a:r>
              <a:rPr lang="en-US" sz="2400" b="1" dirty="0">
                <a:latin typeface="Times New Roman" panose="02020603050405020304" pitchFamily="18" charset="0"/>
              </a:rPr>
              <a:t>A loose coalition of business firms that have banded together for purposes of trade.</a:t>
            </a:r>
          </a:p>
          <a:p>
            <a:pPr marL="0" indent="0">
              <a:buFont typeface="Arial" panose="020B0604020202020204" pitchFamily="34" charset="0"/>
              <a:buNone/>
              <a:defRPr/>
            </a:pPr>
            <a:r>
              <a:rPr lang="en-US" b="1" dirty="0"/>
              <a:t>	</a:t>
            </a:r>
          </a:p>
          <a:p>
            <a:pPr marL="0" indent="0">
              <a:buFont typeface="Arial" panose="020B0604020202020204" pitchFamily="34" charset="0"/>
              <a:buNone/>
              <a:defRPr/>
            </a:pPr>
            <a:endParaRPr lang="en-US" b="1" dirty="0"/>
          </a:p>
          <a:p>
            <a:endParaRPr lang="ar-SA" b="1" dirty="0"/>
          </a:p>
        </p:txBody>
      </p:sp>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arn(inVertic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arn(inVertic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arn(inVertic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arn(inVertic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arn(inVertic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arn(inVertic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155229" y="113741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47E94ADA-A75D-4E0E-A001-F19290B5AFCF}"/>
              </a:ext>
            </a:extLst>
          </p:cNvPr>
          <p:cNvSpPr txBox="1">
            <a:spLocks noChangeArrowheads="1"/>
          </p:cNvSpPr>
          <p:nvPr/>
        </p:nvSpPr>
        <p:spPr>
          <a:xfrm>
            <a:off x="2603877" y="291438"/>
            <a:ext cx="6862325"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What is a Marketing Channel?</a:t>
            </a:r>
          </a:p>
        </p:txBody>
      </p:sp>
      <p:graphicFrame>
        <p:nvGraphicFramePr>
          <p:cNvPr id="9" name="Diagram 8">
            <a:extLst>
              <a:ext uri="{FF2B5EF4-FFF2-40B4-BE49-F238E27FC236}">
                <a16:creationId xmlns:a16="http://schemas.microsoft.com/office/drawing/2014/main" id="{01352BE8-97EE-4658-B725-DBB31C4BD278}"/>
              </a:ext>
            </a:extLst>
          </p:cNvPr>
          <p:cNvGraphicFramePr/>
          <p:nvPr>
            <p:extLst>
              <p:ext uri="{D42A27DB-BD31-4B8C-83A1-F6EECF244321}">
                <p14:modId xmlns:p14="http://schemas.microsoft.com/office/powerpoint/2010/main" val="423948693"/>
              </p:ext>
            </p:extLst>
          </p:nvPr>
        </p:nvGraphicFramePr>
        <p:xfrm>
          <a:off x="850900" y="1562100"/>
          <a:ext cx="10629899" cy="43605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Picture 10">
            <a:extLst>
              <a:ext uri="{FF2B5EF4-FFF2-40B4-BE49-F238E27FC236}">
                <a16:creationId xmlns:a16="http://schemas.microsoft.com/office/drawing/2014/main" id="{0280645E-41B7-4653-8EB7-188D627FBE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1958" y="5387246"/>
            <a:ext cx="1435730" cy="1070894"/>
          </a:xfrm>
          <a:prstGeom prst="rect">
            <a:avLst/>
          </a:prstGeom>
        </p:spPr>
      </p:pic>
      <p:sp>
        <p:nvSpPr>
          <p:cNvPr id="12" name="Rectangle 11">
            <a:extLst>
              <a:ext uri="{FF2B5EF4-FFF2-40B4-BE49-F238E27FC236}">
                <a16:creationId xmlns:a16="http://schemas.microsoft.com/office/drawing/2014/main" id="{7DCCBB82-F2CA-4FB7-9FA7-B2CD4676DB6C}"/>
              </a:ext>
            </a:extLst>
          </p:cNvPr>
          <p:cNvSpPr/>
          <p:nvPr/>
        </p:nvSpPr>
        <p:spPr>
          <a:xfrm>
            <a:off x="2773349" y="5722638"/>
            <a:ext cx="6801382" cy="400110"/>
          </a:xfrm>
          <a:prstGeom prst="rect">
            <a:avLst/>
          </a:prstGeom>
          <a:solidFill>
            <a:schemeClr val="accent2"/>
          </a:solidFill>
        </p:spPr>
        <p:txBody>
          <a:bodyPr wrap="square">
            <a:spAutoFit/>
          </a:bodyPr>
          <a:lstStyle/>
          <a:p>
            <a:pPr lvl="0" algn="ctr"/>
            <a:r>
              <a:rPr lang="en-US" sz="2000" b="1" dirty="0"/>
              <a:t>Marketing channels determine how and where customers buy.</a:t>
            </a:r>
            <a:endParaRPr lang="ar-SA" sz="2000" b="1" dirty="0"/>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47970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6056AC78-9716-440B-A71B-C574DF460EE8}"/>
              </a:ext>
            </a:extLst>
          </p:cNvPr>
          <p:cNvSpPr txBox="1">
            <a:spLocks/>
          </p:cNvSpPr>
          <p:nvPr/>
        </p:nvSpPr>
        <p:spPr>
          <a:xfrm>
            <a:off x="2189627" y="306253"/>
            <a:ext cx="746237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Importance of Channel Component</a:t>
            </a:r>
          </a:p>
        </p:txBody>
      </p:sp>
      <p:sp>
        <p:nvSpPr>
          <p:cNvPr id="9" name="Content Placeholder 2">
            <a:extLst>
              <a:ext uri="{FF2B5EF4-FFF2-40B4-BE49-F238E27FC236}">
                <a16:creationId xmlns:a16="http://schemas.microsoft.com/office/drawing/2014/main" id="{58415075-F7EB-4C30-A96E-A37ADBB73285}"/>
              </a:ext>
            </a:extLst>
          </p:cNvPr>
          <p:cNvSpPr txBox="1">
            <a:spLocks/>
          </p:cNvSpPr>
          <p:nvPr/>
        </p:nvSpPr>
        <p:spPr>
          <a:xfrm>
            <a:off x="482600" y="1512754"/>
            <a:ext cx="11398225" cy="4526154"/>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b="1" dirty="0">
                <a:solidFill>
                  <a:srgbClr val="FF0000"/>
                </a:solidFill>
                <a:latin typeface="Times New Roman" panose="02020603050405020304" pitchFamily="18" charset="0"/>
              </a:rPr>
              <a:t>Selecting the channel design mix is challenging</a:t>
            </a:r>
          </a:p>
          <a:p>
            <a:pPr marL="971550" lvl="1" indent="-514350">
              <a:buFont typeface="+mj-lt"/>
              <a:buAutoNum type="arabicPeriod"/>
              <a:defRPr/>
            </a:pPr>
            <a:r>
              <a:rPr lang="en-US" b="1" dirty="0">
                <a:latin typeface="Times New Roman" panose="02020603050405020304" pitchFamily="18" charset="0"/>
              </a:rPr>
              <a:t>The alternatives are numerous</a:t>
            </a:r>
          </a:p>
          <a:p>
            <a:pPr marL="971550" lvl="1" indent="-514350">
              <a:buFont typeface="+mj-lt"/>
              <a:buAutoNum type="arabicPeriod"/>
              <a:defRPr/>
            </a:pPr>
            <a:r>
              <a:rPr lang="en-US" b="1" dirty="0">
                <a:latin typeface="Times New Roman" panose="02020603050405020304" pitchFamily="18" charset="0"/>
              </a:rPr>
              <a:t>Marketing goals differ between channel members</a:t>
            </a:r>
          </a:p>
          <a:p>
            <a:pPr marL="971550" lvl="1" indent="-514350">
              <a:buFont typeface="+mj-lt"/>
              <a:buAutoNum type="arabicPeriod"/>
              <a:defRPr/>
            </a:pPr>
            <a:r>
              <a:rPr lang="en-US" b="1" dirty="0">
                <a:latin typeface="Times New Roman" panose="02020603050405020304" pitchFamily="18" charset="0"/>
              </a:rPr>
              <a:t>Business markets segments vary, thus it may require numerous channels concurrently</a:t>
            </a:r>
          </a:p>
          <a:p>
            <a:pPr marL="971550" lvl="1" indent="-514350">
              <a:buFont typeface="+mj-lt"/>
              <a:buAutoNum type="arabicPeriod"/>
              <a:defRPr/>
            </a:pPr>
            <a:r>
              <a:rPr lang="en-US" b="1" dirty="0">
                <a:latin typeface="Times New Roman" panose="02020603050405020304" pitchFamily="18" charset="0"/>
              </a:rPr>
              <a:t>Business market environment constantly changes</a:t>
            </a:r>
          </a:p>
          <a:p>
            <a:pPr marL="971550" lvl="1" indent="-514350">
              <a:buFont typeface="+mj-lt"/>
              <a:buAutoNum type="arabicPeriod"/>
              <a:defRPr/>
            </a:pPr>
            <a:r>
              <a:rPr lang="en-US" b="1" dirty="0">
                <a:latin typeface="Times New Roman" panose="02020603050405020304" pitchFamily="18" charset="0"/>
              </a:rPr>
              <a:t>Competition is stiff</a:t>
            </a:r>
          </a:p>
          <a:p>
            <a:pPr marL="971550" lvl="1" indent="-514350">
              <a:buFont typeface="+mj-lt"/>
              <a:buAutoNum type="arabicPeriod"/>
              <a:defRPr/>
            </a:pPr>
            <a:r>
              <a:rPr lang="en-US" b="1" dirty="0">
                <a:latin typeface="Times New Roman" panose="02020603050405020304" pitchFamily="18" charset="0"/>
              </a:rPr>
              <a:t>Customer requirements change</a:t>
            </a:r>
          </a:p>
          <a:p>
            <a:pPr marL="971550" lvl="1" indent="-514350">
              <a:buFont typeface="+mj-lt"/>
              <a:buAutoNum type="arabicPeriod"/>
              <a:defRPr/>
            </a:pPr>
            <a:r>
              <a:rPr lang="en-US" b="1" dirty="0">
                <a:latin typeface="Times New Roman" panose="02020603050405020304" pitchFamily="18" charset="0"/>
              </a:rPr>
              <a:t>Internet technology is changing the landscape</a:t>
            </a:r>
          </a:p>
          <a:p>
            <a:pPr marL="971550" lvl="1" indent="-514350">
              <a:buFont typeface="+mj-lt"/>
              <a:buAutoNum type="arabicPeriod"/>
              <a:defRPr/>
            </a:pPr>
            <a:endParaRPr lang="en-US" b="1" dirty="0">
              <a:latin typeface="Times New Roman" panose="02020603050405020304" pitchFamily="18" charset="0"/>
            </a:endParaRPr>
          </a:p>
          <a:p>
            <a:pPr marL="400050" indent="-342900">
              <a:defRPr/>
            </a:pPr>
            <a:r>
              <a:rPr lang="en-US" sz="2400" b="1" dirty="0">
                <a:solidFill>
                  <a:srgbClr val="FF0000"/>
                </a:solidFill>
                <a:latin typeface="Times New Roman" panose="02020603050405020304" pitchFamily="18" charset="0"/>
              </a:rPr>
              <a:t>All of this creates new opportunities and the need for fresh channel strategies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2624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 calcmode="lin" valueType="num">
                                      <p:cBhvr>
                                        <p:cTn id="7" dur="500" fill="hold"/>
                                        <p:tgtEl>
                                          <p:spTgt spid="9">
                                            <p:bg/>
                                          </p:spTgt>
                                        </p:tgtEl>
                                        <p:attrNameLst>
                                          <p:attrName>ppt_w</p:attrName>
                                        </p:attrNameLst>
                                      </p:cBhvr>
                                      <p:tavLst>
                                        <p:tav tm="0">
                                          <p:val>
                                            <p:fltVal val="0"/>
                                          </p:val>
                                        </p:tav>
                                        <p:tav tm="100000">
                                          <p:val>
                                            <p:strVal val="#ppt_w"/>
                                          </p:val>
                                        </p:tav>
                                      </p:tavLst>
                                    </p:anim>
                                    <p:anim calcmode="lin" valueType="num">
                                      <p:cBhvr>
                                        <p:cTn id="8" dur="500" fill="hold"/>
                                        <p:tgtEl>
                                          <p:spTgt spid="9">
                                            <p:bg/>
                                          </p:spTgt>
                                        </p:tgtEl>
                                        <p:attrNameLst>
                                          <p:attrName>ppt_h</p:attrName>
                                        </p:attrNameLst>
                                      </p:cBhvr>
                                      <p:tavLst>
                                        <p:tav tm="0">
                                          <p:val>
                                            <p:fltVal val="0"/>
                                          </p:val>
                                        </p:tav>
                                        <p:tav tm="100000">
                                          <p:val>
                                            <p:strVal val="#ppt_h"/>
                                          </p:val>
                                        </p:tav>
                                      </p:tavLst>
                                    </p:anim>
                                    <p:animEffect transition="in" filter="fade">
                                      <p:cBhvr>
                                        <p:cTn id="9" dur="500"/>
                                        <p:tgtEl>
                                          <p:spTgt spid="9">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 calcmode="lin" valueType="num">
                                      <p:cBhvr>
                                        <p:cTn id="14"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9">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p:cTn id="19"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9">
                                            <p:txEl>
                                              <p:pRg st="1" end="1"/>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 calcmode="lin" valueType="num">
                                      <p:cBhvr>
                                        <p:cTn id="2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9">
                                            <p:txEl>
                                              <p:pRg st="2" end="2"/>
                                            </p:tx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 calcmode="lin" valueType="num">
                                      <p:cBhvr>
                                        <p:cTn id="29"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9">
                                            <p:txEl>
                                              <p:pRg st="3" end="3"/>
                                            </p:tx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 calcmode="lin" valueType="num">
                                      <p:cBhvr>
                                        <p:cTn id="34"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9">
                                            <p:txEl>
                                              <p:pRg st="4" end="4"/>
                                            </p:txEl>
                                          </p:spTgt>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 calcmode="lin" valueType="num">
                                      <p:cBhvr>
                                        <p:cTn id="39"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9">
                                            <p:txEl>
                                              <p:pRg st="5" end="5"/>
                                            </p:txEl>
                                          </p:spTgt>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 calcmode="lin" valueType="num">
                                      <p:cBhvr>
                                        <p:cTn id="44" dur="500" fill="hold"/>
                                        <p:tgtEl>
                                          <p:spTgt spid="9">
                                            <p:txEl>
                                              <p:pRg st="6" end="6"/>
                                            </p:txEl>
                                          </p:spTgt>
                                        </p:tgtEl>
                                        <p:attrNameLst>
                                          <p:attrName>ppt_w</p:attrName>
                                        </p:attrNameLst>
                                      </p:cBhvr>
                                      <p:tavLst>
                                        <p:tav tm="0">
                                          <p:val>
                                            <p:fltVal val="0"/>
                                          </p:val>
                                        </p:tav>
                                        <p:tav tm="100000">
                                          <p:val>
                                            <p:strVal val="#ppt_w"/>
                                          </p:val>
                                        </p:tav>
                                      </p:tavLst>
                                    </p:anim>
                                    <p:anim calcmode="lin" valueType="num">
                                      <p:cBhvr>
                                        <p:cTn id="45" dur="500" fill="hold"/>
                                        <p:tgtEl>
                                          <p:spTgt spid="9">
                                            <p:txEl>
                                              <p:pRg st="6" end="6"/>
                                            </p:txEl>
                                          </p:spTgt>
                                        </p:tgtEl>
                                        <p:attrNameLst>
                                          <p:attrName>ppt_h</p:attrName>
                                        </p:attrNameLst>
                                      </p:cBhvr>
                                      <p:tavLst>
                                        <p:tav tm="0">
                                          <p:val>
                                            <p:fltVal val="0"/>
                                          </p:val>
                                        </p:tav>
                                        <p:tav tm="100000">
                                          <p:val>
                                            <p:strVal val="#ppt_h"/>
                                          </p:val>
                                        </p:tav>
                                      </p:tavLst>
                                    </p:anim>
                                    <p:animEffect transition="in" filter="fade">
                                      <p:cBhvr>
                                        <p:cTn id="46" dur="500"/>
                                        <p:tgtEl>
                                          <p:spTgt spid="9">
                                            <p:txEl>
                                              <p:pRg st="6" end="6"/>
                                            </p:txEl>
                                          </p:spTgt>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p:cTn id="49" dur="500" fill="hold"/>
                                        <p:tgtEl>
                                          <p:spTgt spid="9">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9">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xEl>
                                              <p:pRg st="9" end="9"/>
                                            </p:txEl>
                                          </p:spTgt>
                                        </p:tgtEl>
                                        <p:attrNameLst>
                                          <p:attrName>style.visibility</p:attrName>
                                        </p:attrNameLst>
                                      </p:cBhvr>
                                      <p:to>
                                        <p:strVal val="visible"/>
                                      </p:to>
                                    </p:set>
                                    <p:anim calcmode="lin" valueType="num">
                                      <p:cBhvr>
                                        <p:cTn id="56" dur="5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7" dur="500" fill="hold"/>
                                        <p:tgtEl>
                                          <p:spTgt spid="9">
                                            <p:txEl>
                                              <p:pRg st="9" end="9"/>
                                            </p:txEl>
                                          </p:spTgt>
                                        </p:tgtEl>
                                        <p:attrNameLst>
                                          <p:attrName>ppt_h</p:attrName>
                                        </p:attrNameLst>
                                      </p:cBhvr>
                                      <p:tavLst>
                                        <p:tav tm="0">
                                          <p:val>
                                            <p:fltVal val="0"/>
                                          </p:val>
                                        </p:tav>
                                        <p:tav tm="100000">
                                          <p:val>
                                            <p:strVal val="#ppt_h"/>
                                          </p:val>
                                        </p:tav>
                                      </p:tavLst>
                                    </p:anim>
                                    <p:animEffect transition="in" filter="fade">
                                      <p:cBhvr>
                                        <p:cTn id="58"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1CFF5E8C-2E98-4958-A263-9CA4B7D50999}"/>
              </a:ext>
            </a:extLst>
          </p:cNvPr>
          <p:cNvSpPr txBox="1">
            <a:spLocks/>
          </p:cNvSpPr>
          <p:nvPr/>
        </p:nvSpPr>
        <p:spPr>
          <a:xfrm>
            <a:off x="2364071" y="249404"/>
            <a:ext cx="726404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Growing Importance of Marketing Channels</a:t>
            </a:r>
            <a:endParaRPr lang="th-TH" sz="2800" dirty="0"/>
          </a:p>
        </p:txBody>
      </p:sp>
      <p:sp>
        <p:nvSpPr>
          <p:cNvPr id="9" name="Content Placeholder 2">
            <a:extLst>
              <a:ext uri="{FF2B5EF4-FFF2-40B4-BE49-F238E27FC236}">
                <a16:creationId xmlns:a16="http://schemas.microsoft.com/office/drawing/2014/main" id="{BC523C97-3582-4EBD-8726-FEFAB6F9127F}"/>
              </a:ext>
            </a:extLst>
          </p:cNvPr>
          <p:cNvSpPr txBox="1">
            <a:spLocks/>
          </p:cNvSpPr>
          <p:nvPr/>
        </p:nvSpPr>
        <p:spPr>
          <a:xfrm>
            <a:off x="418641" y="1923085"/>
            <a:ext cx="11462184" cy="3779829"/>
          </a:xfrm>
          <a:prstGeom prst="rect">
            <a:avLst/>
          </a:prstGeom>
          <a:ln>
            <a:noFill/>
          </a:ln>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50000"/>
              </a:lnSpc>
              <a:buFont typeface="+mj-lt"/>
              <a:buAutoNum type="arabicPeriod"/>
              <a:defRPr/>
            </a:pPr>
            <a:r>
              <a:rPr lang="en-US" sz="2400" b="1" dirty="0">
                <a:latin typeface="Times New Roman" panose="02020603050405020304" pitchFamily="18" charset="0"/>
                <a:cs typeface="Cordia New" pitchFamily="34" charset="-34"/>
              </a:rPr>
              <a:t>Explosion of information technology and E-commerce</a:t>
            </a:r>
          </a:p>
          <a:p>
            <a:pPr marL="514350" indent="-514350">
              <a:lnSpc>
                <a:spcPct val="150000"/>
              </a:lnSpc>
              <a:buFont typeface="+mj-lt"/>
              <a:buAutoNum type="arabicPeriod"/>
              <a:defRPr/>
            </a:pPr>
            <a:r>
              <a:rPr lang="en-US" sz="2400" b="1" dirty="0">
                <a:latin typeface="Times New Roman" panose="02020603050405020304" pitchFamily="18" charset="0"/>
                <a:cs typeface="Cordia New" pitchFamily="34" charset="-34"/>
              </a:rPr>
              <a:t>Greater difficulty of gaining a sustainable competitive advantage</a:t>
            </a:r>
          </a:p>
          <a:p>
            <a:pPr marL="514350" indent="-514350">
              <a:lnSpc>
                <a:spcPct val="150000"/>
              </a:lnSpc>
              <a:buFont typeface="+mj-lt"/>
              <a:buAutoNum type="arabicPeriod"/>
              <a:defRPr/>
            </a:pPr>
            <a:r>
              <a:rPr lang="en-US" sz="2400" b="1" dirty="0">
                <a:latin typeface="Times New Roman" panose="02020603050405020304" pitchFamily="18" charset="0"/>
                <a:cs typeface="Cordia New" pitchFamily="34" charset="-34"/>
              </a:rPr>
              <a:t>Growing power of distributors, especially retailers in marketing channels</a:t>
            </a:r>
          </a:p>
          <a:p>
            <a:pPr marL="514350" indent="-514350">
              <a:lnSpc>
                <a:spcPct val="150000"/>
              </a:lnSpc>
              <a:buFont typeface="+mj-lt"/>
              <a:buAutoNum type="arabicPeriod"/>
              <a:defRPr/>
            </a:pPr>
            <a:r>
              <a:rPr lang="en-US" sz="2400" b="1" dirty="0">
                <a:latin typeface="Times New Roman" panose="02020603050405020304" pitchFamily="18" charset="0"/>
                <a:cs typeface="Cordia New" pitchFamily="34" charset="-34"/>
              </a:rPr>
              <a:t>The need to reduce distribution costs</a:t>
            </a:r>
            <a:endParaRPr lang="th-TH" sz="2400" b="1" dirty="0">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736300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9">
                                            <p:bg/>
                                          </p:spTgt>
                                        </p:tgtEl>
                                        <p:attrNameLst>
                                          <p:attrName>style.color</p:attrName>
                                        </p:attrNameLst>
                                      </p:cBhvr>
                                      <p:to>
                                        <a:schemeClr val="bg1"/>
                                      </p:to>
                                    </p:animClr>
                                    <p:animClr clrSpc="rgb" dir="cw">
                                      <p:cBhvr>
                                        <p:cTn id="7" dur="250" autoRev="1" fill="remove"/>
                                        <p:tgtEl>
                                          <p:spTgt spid="9">
                                            <p:bg/>
                                          </p:spTgt>
                                        </p:tgtEl>
                                        <p:attrNameLst>
                                          <p:attrName>fillcolor</p:attrName>
                                        </p:attrNameLst>
                                      </p:cBhvr>
                                      <p:to>
                                        <a:schemeClr val="bg1"/>
                                      </p:to>
                                    </p:animClr>
                                    <p:set>
                                      <p:cBhvr>
                                        <p:cTn id="8" dur="250" autoRev="1" fill="remove"/>
                                        <p:tgtEl>
                                          <p:spTgt spid="9">
                                            <p:bg/>
                                          </p:spTgt>
                                        </p:tgtEl>
                                        <p:attrNameLst>
                                          <p:attrName>fill.type</p:attrName>
                                        </p:attrNameLst>
                                      </p:cBhvr>
                                      <p:to>
                                        <p:strVal val="solid"/>
                                      </p:to>
                                    </p:set>
                                    <p:set>
                                      <p:cBhvr>
                                        <p:cTn id="9" dur="250" autoRev="1" fill="remove"/>
                                        <p:tgtEl>
                                          <p:spTgt spid="9">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9">
                                            <p:txEl>
                                              <p:pRg st="0" end="0"/>
                                            </p:txEl>
                                          </p:spTgt>
                                        </p:tgtEl>
                                        <p:attrNameLst>
                                          <p:attrName>style.color</p:attrName>
                                        </p:attrNameLst>
                                      </p:cBhvr>
                                      <p:to>
                                        <a:schemeClr val="bg1"/>
                                      </p:to>
                                    </p:animClr>
                                    <p:animClr clrSpc="rgb" dir="cw">
                                      <p:cBhvr>
                                        <p:cTn id="14" dur="250" autoRev="1" fill="remove"/>
                                        <p:tgtEl>
                                          <p:spTgt spid="9">
                                            <p:txEl>
                                              <p:pRg st="0" end="0"/>
                                            </p:txEl>
                                          </p:spTgt>
                                        </p:tgtEl>
                                        <p:attrNameLst>
                                          <p:attrName>fillcolor</p:attrName>
                                        </p:attrNameLst>
                                      </p:cBhvr>
                                      <p:to>
                                        <a:schemeClr val="bg1"/>
                                      </p:to>
                                    </p:animClr>
                                    <p:set>
                                      <p:cBhvr>
                                        <p:cTn id="15" dur="250" autoRev="1" fill="remove"/>
                                        <p:tgtEl>
                                          <p:spTgt spid="9">
                                            <p:txEl>
                                              <p:pRg st="0" end="0"/>
                                            </p:txEl>
                                          </p:spTgt>
                                        </p:tgtEl>
                                        <p:attrNameLst>
                                          <p:attrName>fill.type</p:attrName>
                                        </p:attrNameLst>
                                      </p:cBhvr>
                                      <p:to>
                                        <p:strVal val="solid"/>
                                      </p:to>
                                    </p:set>
                                    <p:set>
                                      <p:cBhvr>
                                        <p:cTn id="16" dur="250" autoRev="1" fill="remove"/>
                                        <p:tgtEl>
                                          <p:spTgt spid="9">
                                            <p:txEl>
                                              <p:pRg st="0" end="0"/>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9">
                                            <p:txEl>
                                              <p:pRg st="1" end="1"/>
                                            </p:txEl>
                                          </p:spTgt>
                                        </p:tgtEl>
                                        <p:attrNameLst>
                                          <p:attrName>style.color</p:attrName>
                                        </p:attrNameLst>
                                      </p:cBhvr>
                                      <p:to>
                                        <a:schemeClr val="bg1"/>
                                      </p:to>
                                    </p:animClr>
                                    <p:animClr clrSpc="rgb" dir="cw">
                                      <p:cBhvr>
                                        <p:cTn id="21" dur="250" autoRev="1" fill="remove"/>
                                        <p:tgtEl>
                                          <p:spTgt spid="9">
                                            <p:txEl>
                                              <p:pRg st="1" end="1"/>
                                            </p:txEl>
                                          </p:spTgt>
                                        </p:tgtEl>
                                        <p:attrNameLst>
                                          <p:attrName>fillcolor</p:attrName>
                                        </p:attrNameLst>
                                      </p:cBhvr>
                                      <p:to>
                                        <a:schemeClr val="bg1"/>
                                      </p:to>
                                    </p:animClr>
                                    <p:set>
                                      <p:cBhvr>
                                        <p:cTn id="22" dur="250" autoRev="1" fill="remove"/>
                                        <p:tgtEl>
                                          <p:spTgt spid="9">
                                            <p:txEl>
                                              <p:pRg st="1" end="1"/>
                                            </p:txEl>
                                          </p:spTgt>
                                        </p:tgtEl>
                                        <p:attrNameLst>
                                          <p:attrName>fill.type</p:attrName>
                                        </p:attrNameLst>
                                      </p:cBhvr>
                                      <p:to>
                                        <p:strVal val="solid"/>
                                      </p:to>
                                    </p:set>
                                    <p:set>
                                      <p:cBhvr>
                                        <p:cTn id="23" dur="250" autoRev="1" fill="remove"/>
                                        <p:tgtEl>
                                          <p:spTgt spid="9">
                                            <p:txEl>
                                              <p:pRg st="1" end="1"/>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9">
                                            <p:txEl>
                                              <p:pRg st="2" end="2"/>
                                            </p:txEl>
                                          </p:spTgt>
                                        </p:tgtEl>
                                        <p:attrNameLst>
                                          <p:attrName>style.color</p:attrName>
                                        </p:attrNameLst>
                                      </p:cBhvr>
                                      <p:to>
                                        <a:schemeClr val="bg1"/>
                                      </p:to>
                                    </p:animClr>
                                    <p:animClr clrSpc="rgb" dir="cw">
                                      <p:cBhvr>
                                        <p:cTn id="28" dur="250" autoRev="1" fill="remove"/>
                                        <p:tgtEl>
                                          <p:spTgt spid="9">
                                            <p:txEl>
                                              <p:pRg st="2" end="2"/>
                                            </p:txEl>
                                          </p:spTgt>
                                        </p:tgtEl>
                                        <p:attrNameLst>
                                          <p:attrName>fillcolor</p:attrName>
                                        </p:attrNameLst>
                                      </p:cBhvr>
                                      <p:to>
                                        <a:schemeClr val="bg1"/>
                                      </p:to>
                                    </p:animClr>
                                    <p:set>
                                      <p:cBhvr>
                                        <p:cTn id="29" dur="250" autoRev="1" fill="remove"/>
                                        <p:tgtEl>
                                          <p:spTgt spid="9">
                                            <p:txEl>
                                              <p:pRg st="2" end="2"/>
                                            </p:txEl>
                                          </p:spTgt>
                                        </p:tgtEl>
                                        <p:attrNameLst>
                                          <p:attrName>fill.type</p:attrName>
                                        </p:attrNameLst>
                                      </p:cBhvr>
                                      <p:to>
                                        <p:strVal val="solid"/>
                                      </p:to>
                                    </p:set>
                                    <p:set>
                                      <p:cBhvr>
                                        <p:cTn id="30" dur="250" autoRev="1" fill="remove"/>
                                        <p:tgtEl>
                                          <p:spTgt spid="9">
                                            <p:txEl>
                                              <p:pRg st="2" end="2"/>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9">
                                            <p:txEl>
                                              <p:pRg st="3" end="3"/>
                                            </p:txEl>
                                          </p:spTgt>
                                        </p:tgtEl>
                                        <p:attrNameLst>
                                          <p:attrName>style.color</p:attrName>
                                        </p:attrNameLst>
                                      </p:cBhvr>
                                      <p:to>
                                        <a:schemeClr val="bg1"/>
                                      </p:to>
                                    </p:animClr>
                                    <p:animClr clrSpc="rgb" dir="cw">
                                      <p:cBhvr>
                                        <p:cTn id="35" dur="250" autoRev="1" fill="remove"/>
                                        <p:tgtEl>
                                          <p:spTgt spid="9">
                                            <p:txEl>
                                              <p:pRg st="3" end="3"/>
                                            </p:txEl>
                                          </p:spTgt>
                                        </p:tgtEl>
                                        <p:attrNameLst>
                                          <p:attrName>fillcolor</p:attrName>
                                        </p:attrNameLst>
                                      </p:cBhvr>
                                      <p:to>
                                        <a:schemeClr val="bg1"/>
                                      </p:to>
                                    </p:animClr>
                                    <p:set>
                                      <p:cBhvr>
                                        <p:cTn id="36" dur="250" autoRev="1" fill="remove"/>
                                        <p:tgtEl>
                                          <p:spTgt spid="9">
                                            <p:txEl>
                                              <p:pRg st="3" end="3"/>
                                            </p:txEl>
                                          </p:spTgt>
                                        </p:tgtEl>
                                        <p:attrNameLst>
                                          <p:attrName>fill.type</p:attrName>
                                        </p:attrNameLst>
                                      </p:cBhvr>
                                      <p:to>
                                        <p:strVal val="solid"/>
                                      </p:to>
                                    </p:set>
                                    <p:set>
                                      <p:cBhvr>
                                        <p:cTn id="37" dur="250" autoRev="1" fill="remove"/>
                                        <p:tgtEl>
                                          <p:spTgt spid="9">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01BFF3E7-BC7C-4907-8C16-AB8AE5F18268}"/>
              </a:ext>
            </a:extLst>
          </p:cNvPr>
          <p:cNvSpPr txBox="1">
            <a:spLocks/>
          </p:cNvSpPr>
          <p:nvPr/>
        </p:nvSpPr>
        <p:spPr>
          <a:xfrm>
            <a:off x="2956048" y="249404"/>
            <a:ext cx="579134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Managing the Channel</a:t>
            </a:r>
          </a:p>
        </p:txBody>
      </p:sp>
      <p:sp>
        <p:nvSpPr>
          <p:cNvPr id="9" name="Content Placeholder 2">
            <a:extLst>
              <a:ext uri="{FF2B5EF4-FFF2-40B4-BE49-F238E27FC236}">
                <a16:creationId xmlns:a16="http://schemas.microsoft.com/office/drawing/2014/main" id="{F040A970-CD5C-49A2-A0D7-9C7C68E471F9}"/>
              </a:ext>
            </a:extLst>
          </p:cNvPr>
          <p:cNvSpPr txBox="1">
            <a:spLocks/>
          </p:cNvSpPr>
          <p:nvPr/>
        </p:nvSpPr>
        <p:spPr>
          <a:xfrm>
            <a:off x="297455" y="1218364"/>
            <a:ext cx="11583370" cy="5074266"/>
          </a:xfrm>
          <a:prstGeom prst="rect">
            <a:avLst/>
          </a:prstGeom>
          <a:ln>
            <a:no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defRPr/>
            </a:pPr>
            <a:r>
              <a:rPr lang="en-US" sz="2400" b="1" dirty="0">
                <a:latin typeface="Times New Roman" panose="02020603050405020304" pitchFamily="18" charset="0"/>
              </a:rPr>
              <a:t>Once a channel structure is specified and goals set, marketing managers need to:</a:t>
            </a:r>
          </a:p>
          <a:p>
            <a:pPr marL="971550" lvl="1" indent="-514350">
              <a:lnSpc>
                <a:spcPct val="150000"/>
              </a:lnSpc>
              <a:buFont typeface="+mj-lt"/>
              <a:buAutoNum type="alphaLcPeriod"/>
              <a:defRPr/>
            </a:pPr>
            <a:r>
              <a:rPr lang="en-US" b="1" dirty="0">
                <a:latin typeface="Times New Roman" panose="02020603050405020304" pitchFamily="18" charset="0"/>
              </a:rPr>
              <a:t>Develop procedures for selecting intermediaries</a:t>
            </a:r>
          </a:p>
          <a:p>
            <a:pPr marL="971550" lvl="1" indent="-514350">
              <a:lnSpc>
                <a:spcPct val="150000"/>
              </a:lnSpc>
              <a:buFont typeface="+mj-lt"/>
              <a:buAutoNum type="alphaLcPeriod"/>
              <a:defRPr/>
            </a:pPr>
            <a:r>
              <a:rPr lang="en-US" b="1" dirty="0">
                <a:latin typeface="Times New Roman" panose="02020603050405020304" pitchFamily="18" charset="0"/>
              </a:rPr>
              <a:t>Motivate them to meet goals</a:t>
            </a:r>
          </a:p>
          <a:p>
            <a:pPr marL="971550" lvl="1" indent="-514350">
              <a:lnSpc>
                <a:spcPct val="150000"/>
              </a:lnSpc>
              <a:buFont typeface="+mj-lt"/>
              <a:buAutoNum type="alphaLcPeriod"/>
              <a:defRPr/>
            </a:pPr>
            <a:r>
              <a:rPr lang="en-US" b="1" dirty="0">
                <a:latin typeface="Times New Roman" panose="02020603050405020304" pitchFamily="18" charset="0"/>
              </a:rPr>
              <a:t>Resolve conflict between them</a:t>
            </a:r>
          </a:p>
          <a:p>
            <a:pPr marL="971550" lvl="1" indent="-514350">
              <a:lnSpc>
                <a:spcPct val="150000"/>
              </a:lnSpc>
              <a:buFont typeface="+mj-lt"/>
              <a:buAutoNum type="alphaLcPeriod"/>
              <a:defRPr/>
            </a:pPr>
            <a:r>
              <a:rPr lang="en-US" b="1" dirty="0">
                <a:latin typeface="Times New Roman" panose="02020603050405020304" pitchFamily="18" charset="0"/>
              </a:rPr>
              <a:t>Evaluate </a:t>
            </a:r>
            <a:r>
              <a:rPr lang="en-US" b="1" dirty="0" smtClean="0">
                <a:latin typeface="Times New Roman" panose="02020603050405020304" pitchFamily="18" charset="0"/>
              </a:rPr>
              <a:t>performance</a:t>
            </a:r>
            <a:endParaRPr lang="en-US" b="1" dirty="0">
              <a:latin typeface="Times New Roman" panose="02020603050405020304" pitchFamily="18" charset="0"/>
            </a:endParaRPr>
          </a:p>
          <a:p>
            <a:pPr marL="571500" indent="-514350">
              <a:lnSpc>
                <a:spcPct val="150000"/>
              </a:lnSpc>
              <a:buFont typeface="Wingdings" panose="05000000000000000000" pitchFamily="2" charset="2"/>
              <a:buChar char="ü"/>
              <a:defRPr/>
            </a:pPr>
            <a:r>
              <a:rPr lang="en-US" sz="2400" b="1" dirty="0">
                <a:solidFill>
                  <a:srgbClr val="FF0000"/>
                </a:solidFill>
                <a:latin typeface="Times New Roman" panose="02020603050405020304" pitchFamily="18" charset="0"/>
              </a:rPr>
              <a:t>The following discussion centers around designing and administering the business marketing channel.</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27493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1000"/>
                                        <p:tgtEl>
                                          <p:spTgt spid="9">
                                            <p:bg/>
                                          </p:spTgt>
                                        </p:tgtEl>
                                      </p:cBhvr>
                                    </p:animEffect>
                                    <p:anim calcmode="lin" valueType="num">
                                      <p:cBhvr>
                                        <p:cTn id="8" dur="1000" fill="hold"/>
                                        <p:tgtEl>
                                          <p:spTgt spid="9">
                                            <p:bg/>
                                          </p:spTgt>
                                        </p:tgtEl>
                                        <p:attrNameLst>
                                          <p:attrName>ppt_x</p:attrName>
                                        </p:attrNameLst>
                                      </p:cBhvr>
                                      <p:tavLst>
                                        <p:tav tm="0">
                                          <p:val>
                                            <p:strVal val="#ppt_x"/>
                                          </p:val>
                                        </p:tav>
                                        <p:tav tm="100000">
                                          <p:val>
                                            <p:strVal val="#ppt_x"/>
                                          </p:val>
                                        </p:tav>
                                      </p:tavLst>
                                    </p:anim>
                                    <p:anim calcmode="lin" valueType="num">
                                      <p:cBhvr>
                                        <p:cTn id="9" dur="1000" fill="hold"/>
                                        <p:tgtEl>
                                          <p:spTgt spid="9">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1000"/>
                                        <p:tgtEl>
                                          <p:spTgt spid="9">
                                            <p:txEl>
                                              <p:pRg st="4" end="4"/>
                                            </p:txEl>
                                          </p:spTgt>
                                        </p:tgtEl>
                                      </p:cBhvr>
                                    </p:animEffect>
                                    <p:anim calcmode="lin" valueType="num">
                                      <p:cBhvr>
                                        <p:cTn id="3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2">
            <a:extLst>
              <a:ext uri="{FF2B5EF4-FFF2-40B4-BE49-F238E27FC236}">
                <a16:creationId xmlns:a16="http://schemas.microsoft.com/office/drawing/2014/main" id="{80BD06B5-83EF-4142-A422-CDE5A10559AA}"/>
              </a:ext>
            </a:extLst>
          </p:cNvPr>
          <p:cNvSpPr txBox="1">
            <a:spLocks noChangeArrowheads="1"/>
          </p:cNvSpPr>
          <p:nvPr/>
        </p:nvSpPr>
        <p:spPr>
          <a:xfrm>
            <a:off x="2693085" y="302714"/>
            <a:ext cx="668391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Distribution Channel</a:t>
            </a:r>
          </a:p>
        </p:txBody>
      </p:sp>
      <p:sp>
        <p:nvSpPr>
          <p:cNvPr id="12" name="Rectangle 3">
            <a:extLst>
              <a:ext uri="{FF2B5EF4-FFF2-40B4-BE49-F238E27FC236}">
                <a16:creationId xmlns:a16="http://schemas.microsoft.com/office/drawing/2014/main" id="{C872229C-9F61-4150-B681-8EB95B8103A6}"/>
              </a:ext>
            </a:extLst>
          </p:cNvPr>
          <p:cNvSpPr txBox="1">
            <a:spLocks noChangeArrowheads="1"/>
          </p:cNvSpPr>
          <p:nvPr/>
        </p:nvSpPr>
        <p:spPr>
          <a:xfrm>
            <a:off x="417911" y="1058551"/>
            <a:ext cx="11644829" cy="4758355"/>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altLang="ar-SA" sz="2400" b="1" dirty="0">
                <a:latin typeface="Times New Roman" panose="02020603050405020304" pitchFamily="18" charset="0"/>
              </a:rPr>
              <a:t>The link between the manufacturer and the customer is called the Channel of Distribution</a:t>
            </a:r>
          </a:p>
          <a:p>
            <a:pPr>
              <a:lnSpc>
                <a:spcPct val="150000"/>
              </a:lnSpc>
              <a:buFont typeface="Wingdings" panose="05000000000000000000" pitchFamily="2" charset="2"/>
              <a:buChar char="Ø"/>
            </a:pPr>
            <a:r>
              <a:rPr lang="en-US" altLang="ar-SA" sz="2400" b="1" dirty="0">
                <a:solidFill>
                  <a:srgbClr val="60040B"/>
                </a:solidFill>
                <a:latin typeface="Times New Roman" panose="02020603050405020304" pitchFamily="18" charset="0"/>
              </a:rPr>
              <a:t>The channel accomplishes all the tasks necessary to get the product/service to market</a:t>
            </a:r>
            <a:endParaRPr lang="en-US" altLang="ar-SA" sz="2400" b="1" dirty="0">
              <a:latin typeface="Times New Roman" panose="02020603050405020304" pitchFamily="18" charset="0"/>
            </a:endParaRPr>
          </a:p>
          <a:p>
            <a:pPr>
              <a:lnSpc>
                <a:spcPct val="150000"/>
              </a:lnSpc>
              <a:buFont typeface="Wingdings" panose="05000000000000000000" pitchFamily="2" charset="2"/>
              <a:buChar char="Ø"/>
            </a:pPr>
            <a:r>
              <a:rPr lang="en-US" altLang="ar-SA" sz="2400" b="1" dirty="0">
                <a:latin typeface="Times New Roman" panose="02020603050405020304" pitchFamily="18" charset="0"/>
              </a:rPr>
              <a:t>Tasks can be performed by the manufacturer or be delegated throughout the channel</a:t>
            </a:r>
          </a:p>
          <a:p>
            <a:pPr>
              <a:lnSpc>
                <a:spcPct val="150000"/>
              </a:lnSpc>
              <a:buFont typeface="Wingdings" panose="05000000000000000000" pitchFamily="2" charset="2"/>
              <a:buChar char="Ø"/>
            </a:pPr>
            <a:r>
              <a:rPr lang="en-US" altLang="ar-SA" sz="2400" b="1" dirty="0">
                <a:solidFill>
                  <a:srgbClr val="60040B"/>
                </a:solidFill>
                <a:latin typeface="Times New Roman" panose="02020603050405020304" pitchFamily="18" charset="0"/>
              </a:rPr>
              <a:t>The question is: “What is the best way to execute the tasks?”</a:t>
            </a: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0189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fade">
                                      <p:cBhvr>
                                        <p:cTn id="7" dur="1000"/>
                                        <p:tgtEl>
                                          <p:spTgt spid="12">
                                            <p:bg/>
                                          </p:spTgt>
                                        </p:tgtEl>
                                      </p:cBhvr>
                                    </p:animEffect>
                                    <p:anim calcmode="lin" valueType="num">
                                      <p:cBhvr>
                                        <p:cTn id="8" dur="1000" fill="hold"/>
                                        <p:tgtEl>
                                          <p:spTgt spid="12">
                                            <p:bg/>
                                          </p:spTgt>
                                        </p:tgtEl>
                                        <p:attrNameLst>
                                          <p:attrName>ppt_x</p:attrName>
                                        </p:attrNameLst>
                                      </p:cBhvr>
                                      <p:tavLst>
                                        <p:tav tm="0">
                                          <p:val>
                                            <p:strVal val="#ppt_x"/>
                                          </p:val>
                                        </p:tav>
                                        <p:tav tm="100000">
                                          <p:val>
                                            <p:strVal val="#ppt_x"/>
                                          </p:val>
                                        </p:tav>
                                      </p:tavLst>
                                    </p:anim>
                                    <p:anim calcmode="lin" valueType="num">
                                      <p:cBhvr>
                                        <p:cTn id="9" dur="1000" fill="hold"/>
                                        <p:tgtEl>
                                          <p:spTgt spid="12">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fade">
                                      <p:cBhvr>
                                        <p:cTn id="14" dur="1000"/>
                                        <p:tgtEl>
                                          <p:spTgt spid="12">
                                            <p:txEl>
                                              <p:pRg st="0" end="0"/>
                                            </p:txEl>
                                          </p:spTgt>
                                        </p:tgtEl>
                                      </p:cBhvr>
                                    </p:animEffect>
                                    <p:anim calcmode="lin" valueType="num">
                                      <p:cBhvr>
                                        <p:cTn id="15"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xEl>
                                              <p:pRg st="1" end="1"/>
                                            </p:txEl>
                                          </p:spTgt>
                                        </p:tgtEl>
                                        <p:attrNameLst>
                                          <p:attrName>style.visibility</p:attrName>
                                        </p:attrNameLst>
                                      </p:cBhvr>
                                      <p:to>
                                        <p:strVal val="visible"/>
                                      </p:to>
                                    </p:set>
                                    <p:animEffect transition="in" filter="fade">
                                      <p:cBhvr>
                                        <p:cTn id="21" dur="1000"/>
                                        <p:tgtEl>
                                          <p:spTgt spid="12">
                                            <p:txEl>
                                              <p:pRg st="1" end="1"/>
                                            </p:txEl>
                                          </p:spTgt>
                                        </p:tgtEl>
                                      </p:cBhvr>
                                    </p:animEffect>
                                    <p:anim calcmode="lin" valueType="num">
                                      <p:cBhvr>
                                        <p:cTn id="22"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Effect transition="in" filter="fade">
                                      <p:cBhvr>
                                        <p:cTn id="28" dur="1000"/>
                                        <p:tgtEl>
                                          <p:spTgt spid="12">
                                            <p:txEl>
                                              <p:pRg st="2" end="2"/>
                                            </p:txEl>
                                          </p:spTgt>
                                        </p:tgtEl>
                                      </p:cBhvr>
                                    </p:animEffect>
                                    <p:anim calcmode="lin" valueType="num">
                                      <p:cBhvr>
                                        <p:cTn id="29"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animEffect transition="in" filter="fade">
                                      <p:cBhvr>
                                        <p:cTn id="35" dur="1000"/>
                                        <p:tgtEl>
                                          <p:spTgt spid="12">
                                            <p:txEl>
                                              <p:pRg st="3" end="3"/>
                                            </p:txEl>
                                          </p:spTgt>
                                        </p:tgtEl>
                                      </p:cBhvr>
                                    </p:animEffect>
                                    <p:anim calcmode="lin" valueType="num">
                                      <p:cBhvr>
                                        <p:cTn id="36"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39EA5312-62D5-40C3-9470-D55B01AD2499}"/>
              </a:ext>
            </a:extLst>
          </p:cNvPr>
          <p:cNvSpPr txBox="1">
            <a:spLocks noChangeArrowheads="1"/>
          </p:cNvSpPr>
          <p:nvPr/>
        </p:nvSpPr>
        <p:spPr>
          <a:xfrm>
            <a:off x="2317077" y="302714"/>
            <a:ext cx="727097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Channel Tasks Include:</a:t>
            </a:r>
          </a:p>
        </p:txBody>
      </p:sp>
      <p:sp>
        <p:nvSpPr>
          <p:cNvPr id="9" name="Rectangle 3">
            <a:extLst>
              <a:ext uri="{FF2B5EF4-FFF2-40B4-BE49-F238E27FC236}">
                <a16:creationId xmlns:a16="http://schemas.microsoft.com/office/drawing/2014/main" id="{219CCCE9-A56F-4ECF-92B1-69D0FB2EC79C}"/>
              </a:ext>
            </a:extLst>
          </p:cNvPr>
          <p:cNvSpPr txBox="1">
            <a:spLocks noChangeArrowheads="1"/>
          </p:cNvSpPr>
          <p:nvPr/>
        </p:nvSpPr>
        <p:spPr>
          <a:xfrm>
            <a:off x="1068638" y="1972178"/>
            <a:ext cx="5005114" cy="364331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Contacting potential buyers </a:t>
            </a:r>
          </a:p>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Negotiating </a:t>
            </a:r>
          </a:p>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Selling</a:t>
            </a:r>
          </a:p>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Contracting</a:t>
            </a:r>
          </a:p>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Transferring title</a:t>
            </a:r>
          </a:p>
          <a:p>
            <a:pPr>
              <a:lnSpc>
                <a:spcPct val="150000"/>
              </a:lnSpc>
              <a:spcBef>
                <a:spcPts val="600"/>
              </a:spcBef>
              <a:buFont typeface="Wingdings" panose="05000000000000000000" pitchFamily="2" charset="2"/>
              <a:buChar char="Ø"/>
            </a:pPr>
            <a:r>
              <a:rPr lang="en-US" altLang="ar-SA" sz="2400" b="1" dirty="0">
                <a:latin typeface="Times New Roman" panose="02020603050405020304" pitchFamily="18" charset="0"/>
              </a:rPr>
              <a:t>Training</a:t>
            </a:r>
          </a:p>
        </p:txBody>
      </p:sp>
      <p:sp>
        <p:nvSpPr>
          <p:cNvPr id="11" name="Content Placeholder 4">
            <a:extLst>
              <a:ext uri="{FF2B5EF4-FFF2-40B4-BE49-F238E27FC236}">
                <a16:creationId xmlns:a16="http://schemas.microsoft.com/office/drawing/2014/main" id="{9BB839EA-3F71-4179-B88E-E58A207F3952}"/>
              </a:ext>
            </a:extLst>
          </p:cNvPr>
          <p:cNvSpPr txBox="1">
            <a:spLocks/>
          </p:cNvSpPr>
          <p:nvPr/>
        </p:nvSpPr>
        <p:spPr>
          <a:xfrm>
            <a:off x="6792735" y="1961420"/>
            <a:ext cx="4022210" cy="3654072"/>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altLang="ar-SA" sz="2400" b="1" dirty="0">
                <a:latin typeface="Times New Roman" panose="02020603050405020304" pitchFamily="18" charset="0"/>
              </a:rPr>
              <a:t>Financing </a:t>
            </a:r>
          </a:p>
          <a:p>
            <a:pPr>
              <a:lnSpc>
                <a:spcPct val="150000"/>
              </a:lnSpc>
              <a:buFont typeface="Wingdings" panose="05000000000000000000" pitchFamily="2" charset="2"/>
              <a:buChar char="Ø"/>
            </a:pPr>
            <a:r>
              <a:rPr lang="en-US" altLang="ar-SA" sz="2400" b="1" dirty="0">
                <a:latin typeface="Times New Roman" panose="02020603050405020304" pitchFamily="18" charset="0"/>
              </a:rPr>
              <a:t>Servicing the product</a:t>
            </a:r>
          </a:p>
          <a:p>
            <a:pPr>
              <a:lnSpc>
                <a:spcPct val="150000"/>
              </a:lnSpc>
              <a:buFont typeface="Wingdings" panose="05000000000000000000" pitchFamily="2" charset="2"/>
              <a:buChar char="Ø"/>
            </a:pPr>
            <a:r>
              <a:rPr lang="en-US" altLang="ar-SA" sz="2400" b="1" dirty="0">
                <a:latin typeface="Times New Roman" panose="02020603050405020304" pitchFamily="18" charset="0"/>
              </a:rPr>
              <a:t>Inventorying</a:t>
            </a:r>
          </a:p>
          <a:p>
            <a:pPr>
              <a:lnSpc>
                <a:spcPct val="150000"/>
              </a:lnSpc>
              <a:buFont typeface="Wingdings" panose="05000000000000000000" pitchFamily="2" charset="2"/>
              <a:buChar char="Ø"/>
            </a:pPr>
            <a:r>
              <a:rPr lang="en-US" altLang="ar-SA" sz="2400" b="1" dirty="0">
                <a:latin typeface="Times New Roman" panose="02020603050405020304" pitchFamily="18" charset="0"/>
              </a:rPr>
              <a:t>Transporting</a:t>
            </a:r>
          </a:p>
          <a:p>
            <a:pPr>
              <a:lnSpc>
                <a:spcPct val="150000"/>
              </a:lnSpc>
              <a:buFont typeface="Wingdings" panose="05000000000000000000" pitchFamily="2" charset="2"/>
              <a:buChar char="Ø"/>
            </a:pPr>
            <a:r>
              <a:rPr lang="en-US" altLang="ar-SA" sz="2400" b="1" dirty="0">
                <a:latin typeface="Times New Roman" panose="02020603050405020304" pitchFamily="18" charset="0"/>
              </a:rPr>
              <a:t>Storage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95907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17269343-7803-42AC-ADC9-6EF7977C8650}"/>
              </a:ext>
            </a:extLst>
          </p:cNvPr>
          <p:cNvSpPr txBox="1">
            <a:spLocks noChangeArrowheads="1"/>
          </p:cNvSpPr>
          <p:nvPr/>
        </p:nvSpPr>
        <p:spPr>
          <a:xfrm>
            <a:off x="2470463" y="249404"/>
            <a:ext cx="6457336"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Direct and Indirect Channels</a:t>
            </a:r>
          </a:p>
        </p:txBody>
      </p:sp>
      <p:sp>
        <p:nvSpPr>
          <p:cNvPr id="9" name="Rectangle 3">
            <a:extLst>
              <a:ext uri="{FF2B5EF4-FFF2-40B4-BE49-F238E27FC236}">
                <a16:creationId xmlns:a16="http://schemas.microsoft.com/office/drawing/2014/main" id="{613480E9-6F06-4B7D-8AB2-B2D7F79431AC}"/>
              </a:ext>
            </a:extLst>
          </p:cNvPr>
          <p:cNvSpPr txBox="1">
            <a:spLocks noChangeArrowheads="1"/>
          </p:cNvSpPr>
          <p:nvPr/>
        </p:nvSpPr>
        <p:spPr>
          <a:xfrm>
            <a:off x="297455" y="1575412"/>
            <a:ext cx="11583370" cy="4154381"/>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US" altLang="ar-SA" sz="2400" b="1" dirty="0">
                <a:latin typeface="Times New Roman" panose="02020603050405020304" pitchFamily="18" charset="0"/>
              </a:rPr>
              <a:t>Who performs the TASKS?</a:t>
            </a:r>
          </a:p>
          <a:p>
            <a:pPr>
              <a:lnSpc>
                <a:spcPct val="150000"/>
              </a:lnSpc>
              <a:buFont typeface="Wingdings" panose="05000000000000000000" pitchFamily="2" charset="2"/>
              <a:buChar char="v"/>
            </a:pPr>
            <a:r>
              <a:rPr lang="en-US" altLang="ar-SA" sz="2400" b="1" dirty="0">
                <a:solidFill>
                  <a:srgbClr val="FF0000"/>
                </a:solidFill>
                <a:latin typeface="Times New Roman" panose="02020603050405020304" pitchFamily="18" charset="0"/>
              </a:rPr>
              <a:t>Direct </a:t>
            </a:r>
            <a:r>
              <a:rPr lang="en-US" altLang="ar-SA" sz="2400" b="1" dirty="0">
                <a:latin typeface="Times New Roman" panose="02020603050405020304" pitchFamily="18" charset="0"/>
              </a:rPr>
              <a:t>is when the manufacturer performs all the marketing functions</a:t>
            </a:r>
          </a:p>
          <a:p>
            <a:pPr>
              <a:lnSpc>
                <a:spcPct val="150000"/>
              </a:lnSpc>
              <a:buFont typeface="Wingdings" panose="05000000000000000000" pitchFamily="2" charset="2"/>
              <a:buChar char="v"/>
            </a:pPr>
            <a:r>
              <a:rPr lang="en-US" altLang="ar-SA" sz="2400" b="1" dirty="0">
                <a:solidFill>
                  <a:srgbClr val="FF0000"/>
                </a:solidFill>
                <a:latin typeface="Times New Roman" panose="02020603050405020304" pitchFamily="18" charset="0"/>
              </a:rPr>
              <a:t>Indirect</a:t>
            </a:r>
            <a:r>
              <a:rPr lang="en-US" altLang="ar-SA" sz="2400" b="1" dirty="0">
                <a:latin typeface="Times New Roman" panose="02020603050405020304" pitchFamily="18" charset="0"/>
              </a:rPr>
              <a:t> is when some type of intermediary sells or handles the product</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15771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8" name="Object 3">
            <a:extLst>
              <a:ext uri="{FF2B5EF4-FFF2-40B4-BE49-F238E27FC236}">
                <a16:creationId xmlns:a16="http://schemas.microsoft.com/office/drawing/2014/main" id="{4C77A7BE-9FB3-4B97-B1F4-4E5620AC68EA}"/>
              </a:ext>
            </a:extLst>
          </p:cNvPr>
          <p:cNvGraphicFramePr>
            <a:graphicFrameLocks noChangeAspect="1"/>
          </p:cNvGraphicFramePr>
          <p:nvPr>
            <p:extLst>
              <p:ext uri="{D42A27DB-BD31-4B8C-83A1-F6EECF244321}">
                <p14:modId xmlns:p14="http://schemas.microsoft.com/office/powerpoint/2010/main" val="1894482873"/>
              </p:ext>
            </p:extLst>
          </p:nvPr>
        </p:nvGraphicFramePr>
        <p:xfrm>
          <a:off x="1194222" y="1685495"/>
          <a:ext cx="9184738" cy="4480560"/>
        </p:xfrm>
        <a:graphic>
          <a:graphicData uri="http://schemas.openxmlformats.org/presentationml/2006/ole">
            <mc:AlternateContent xmlns:mc="http://schemas.openxmlformats.org/markup-compatibility/2006">
              <mc:Choice xmlns:v="urn:schemas-microsoft-com:vml" Requires="v">
                <p:oleObj spid="_x0000_s1045" name="Micrografx FlowCharter 7 Document" r:id="rId3" imgW="8352473" imgH="3757613" progId="FlowCharter7.Document">
                  <p:embed/>
                </p:oleObj>
              </mc:Choice>
              <mc:Fallback>
                <p:oleObj name="Micrografx FlowCharter 7 Document" r:id="rId3" imgW="8352473" imgH="3757613" progId="FlowCharter7.Document">
                  <p:embed/>
                  <p:pic>
                    <p:nvPicPr>
                      <p:cNvPr id="11"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4222" y="1685495"/>
                        <a:ext cx="9184738" cy="448056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E62DEAA2-01DD-4C3C-A029-DAE954359CF7}"/>
              </a:ext>
            </a:extLst>
          </p:cNvPr>
          <p:cNvSpPr/>
          <p:nvPr/>
        </p:nvSpPr>
        <p:spPr>
          <a:xfrm>
            <a:off x="2864383" y="81628"/>
            <a:ext cx="608131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Marketing </a:t>
            </a:r>
            <a:r>
              <a:rPr lang="en-US" sz="2800" b="1" dirty="0" smtClean="0">
                <a:latin typeface="Times New Roman" panose="02020603050405020304" pitchFamily="18" charset="0"/>
                <a:cs typeface="Times New Roman" panose="02020603050405020304" pitchFamily="18" charset="0"/>
              </a:rPr>
              <a:t>Channels for </a:t>
            </a:r>
          </a:p>
          <a:p>
            <a:pPr algn="ctr"/>
            <a:r>
              <a:rPr lang="en-US" sz="2800" b="1" dirty="0" smtClean="0">
                <a:latin typeface="Times New Roman" panose="02020603050405020304" pitchFamily="18" charset="0"/>
                <a:cs typeface="Times New Roman" panose="02020603050405020304" pitchFamily="18" charset="0"/>
              </a:rPr>
              <a:t>Consumer </a:t>
            </a:r>
            <a:r>
              <a:rPr lang="en-US" sz="2800" b="1" dirty="0">
                <a:latin typeface="Times New Roman" panose="02020603050405020304" pitchFamily="18" charset="0"/>
                <a:cs typeface="Times New Roman" panose="02020603050405020304" pitchFamily="18" charset="0"/>
              </a:rPr>
              <a:t>Products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812988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8" name="Object 4">
            <a:extLst>
              <a:ext uri="{FF2B5EF4-FFF2-40B4-BE49-F238E27FC236}">
                <a16:creationId xmlns:a16="http://schemas.microsoft.com/office/drawing/2014/main" id="{9E1A134E-FDA9-468F-A88E-9F1356B6D6F5}"/>
              </a:ext>
            </a:extLst>
          </p:cNvPr>
          <p:cNvGraphicFramePr>
            <a:graphicFrameLocks noChangeAspect="1"/>
          </p:cNvGraphicFramePr>
          <p:nvPr>
            <p:extLst>
              <p:ext uri="{D42A27DB-BD31-4B8C-83A1-F6EECF244321}">
                <p14:modId xmlns:p14="http://schemas.microsoft.com/office/powerpoint/2010/main" val="3520324152"/>
              </p:ext>
            </p:extLst>
          </p:nvPr>
        </p:nvGraphicFramePr>
        <p:xfrm>
          <a:off x="1311083" y="1460276"/>
          <a:ext cx="9118775" cy="4604550"/>
        </p:xfrm>
        <a:graphic>
          <a:graphicData uri="http://schemas.openxmlformats.org/presentationml/2006/ole">
            <mc:AlternateContent xmlns:mc="http://schemas.openxmlformats.org/markup-compatibility/2006">
              <mc:Choice xmlns:v="urn:schemas-microsoft-com:vml" Requires="v">
                <p:oleObj spid="_x0000_s2070" name="Micrografx FlowCharter 7 Document" r:id="rId3" imgW="8738235" imgH="4334828" progId="FlowCharter7.Document">
                  <p:embed/>
                </p:oleObj>
              </mc:Choice>
              <mc:Fallback>
                <p:oleObj name="Micrografx FlowCharter 7 Document" r:id="rId3" imgW="8738235" imgH="4334828" progId="FlowCharter7.Document">
                  <p:embed/>
                  <p:pic>
                    <p:nvPicPr>
                      <p:cNvPr id="11"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1083" y="1460276"/>
                        <a:ext cx="9118775" cy="460455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32F0CF4E-D84B-424A-BECA-F053F3967501}"/>
              </a:ext>
            </a:extLst>
          </p:cNvPr>
          <p:cNvSpPr/>
          <p:nvPr/>
        </p:nvSpPr>
        <p:spPr>
          <a:xfrm>
            <a:off x="1531345" y="136837"/>
            <a:ext cx="884893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Marketing Channels</a:t>
            </a:r>
            <a:br>
              <a:rPr lang="en-US" sz="2800" b="1" dirty="0">
                <a:latin typeface="Times New Roman" panose="02020603050405020304" pitchFamily="18" charset="0"/>
                <a:cs typeface="Times New Roman" panose="02020603050405020304" pitchFamily="18" charset="0"/>
              </a:rPr>
            </a:br>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Industrial Products</a:t>
            </a:r>
            <a:endParaRPr lang="ar-SA" sz="2800" b="1" dirty="0">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67457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288862D9-77F6-4F9C-888C-EDD21789E248}"/>
              </a:ext>
            </a:extLst>
          </p:cNvPr>
          <p:cNvSpPr txBox="1">
            <a:spLocks/>
          </p:cNvSpPr>
          <p:nvPr/>
        </p:nvSpPr>
        <p:spPr>
          <a:xfrm>
            <a:off x="2428755" y="249404"/>
            <a:ext cx="654075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Marketing Channel Functions </a:t>
            </a:r>
          </a:p>
        </p:txBody>
      </p:sp>
      <p:grpSp>
        <p:nvGrpSpPr>
          <p:cNvPr id="9" name="Group 10">
            <a:extLst>
              <a:ext uri="{FF2B5EF4-FFF2-40B4-BE49-F238E27FC236}">
                <a16:creationId xmlns:a16="http://schemas.microsoft.com/office/drawing/2014/main" id="{457345DA-590F-4CCB-95F2-03DBF35C41EB}"/>
              </a:ext>
            </a:extLst>
          </p:cNvPr>
          <p:cNvGrpSpPr>
            <a:grpSpLocks/>
          </p:cNvGrpSpPr>
          <p:nvPr/>
        </p:nvGrpSpPr>
        <p:grpSpPr bwMode="auto">
          <a:xfrm>
            <a:off x="2243014" y="1752406"/>
            <a:ext cx="7280138" cy="4302458"/>
            <a:chOff x="960" y="1056"/>
            <a:chExt cx="3840" cy="2336"/>
          </a:xfrm>
        </p:grpSpPr>
        <p:sp>
          <p:nvSpPr>
            <p:cNvPr id="11" name="Rectangle 11">
              <a:extLst>
                <a:ext uri="{FF2B5EF4-FFF2-40B4-BE49-F238E27FC236}">
                  <a16:creationId xmlns:a16="http://schemas.microsoft.com/office/drawing/2014/main" id="{DA58BDC3-1308-4EE5-9C8F-366860C559D5}"/>
                </a:ext>
              </a:extLst>
            </p:cNvPr>
            <p:cNvSpPr>
              <a:spLocks noChangeArrowheads="1"/>
            </p:cNvSpPr>
            <p:nvPr/>
          </p:nvSpPr>
          <p:spPr bwMode="auto">
            <a:xfrm>
              <a:off x="960" y="1056"/>
              <a:ext cx="3840" cy="60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Specialization and division of labor</a:t>
              </a:r>
            </a:p>
          </p:txBody>
        </p:sp>
        <p:sp>
          <p:nvSpPr>
            <p:cNvPr id="12" name="Rectangle 12">
              <a:extLst>
                <a:ext uri="{FF2B5EF4-FFF2-40B4-BE49-F238E27FC236}">
                  <a16:creationId xmlns:a16="http://schemas.microsoft.com/office/drawing/2014/main" id="{5652598E-9F5E-47EC-ABAC-5EA6C646995B}"/>
                </a:ext>
              </a:extLst>
            </p:cNvPr>
            <p:cNvSpPr>
              <a:spLocks noChangeArrowheads="1"/>
            </p:cNvSpPr>
            <p:nvPr/>
          </p:nvSpPr>
          <p:spPr bwMode="auto">
            <a:xfrm>
              <a:off x="960" y="1920"/>
              <a:ext cx="3840" cy="60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Overcoming discrepancies</a:t>
              </a:r>
            </a:p>
          </p:txBody>
        </p:sp>
        <p:sp>
          <p:nvSpPr>
            <p:cNvPr id="13" name="Rectangle 13">
              <a:extLst>
                <a:ext uri="{FF2B5EF4-FFF2-40B4-BE49-F238E27FC236}">
                  <a16:creationId xmlns:a16="http://schemas.microsoft.com/office/drawing/2014/main" id="{154E9296-415B-4599-A5F4-31B626C94208}"/>
                </a:ext>
              </a:extLst>
            </p:cNvPr>
            <p:cNvSpPr>
              <a:spLocks noChangeArrowheads="1"/>
            </p:cNvSpPr>
            <p:nvPr/>
          </p:nvSpPr>
          <p:spPr bwMode="auto">
            <a:xfrm>
              <a:off x="960" y="2784"/>
              <a:ext cx="3840" cy="60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Providing contact efficiency</a:t>
              </a:r>
            </a:p>
          </p:txBody>
        </p:sp>
      </p:grpSp>
      <p:pic>
        <p:nvPicPr>
          <p:cNvPr id="1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7" name="Rectangle 16">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590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3">
            <a:extLst>
              <a:ext uri="{FF2B5EF4-FFF2-40B4-BE49-F238E27FC236}">
                <a16:creationId xmlns:a16="http://schemas.microsoft.com/office/drawing/2014/main" id="{940A4028-0845-4572-9CA6-1E1A5B6653D5}"/>
              </a:ext>
            </a:extLst>
          </p:cNvPr>
          <p:cNvSpPr txBox="1">
            <a:spLocks noChangeArrowheads="1"/>
          </p:cNvSpPr>
          <p:nvPr/>
        </p:nvSpPr>
        <p:spPr>
          <a:xfrm>
            <a:off x="1013552" y="1233889"/>
            <a:ext cx="10388906" cy="4964239"/>
          </a:xfrm>
          <a:prstGeom prst="rect">
            <a:avLst/>
          </a:prstGeom>
          <a:ln>
            <a:noFill/>
          </a:ln>
        </p:spPr>
        <p:txBody>
          <a:bodyPr numCol="2" spcCol="18000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Information</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Promotion</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Contact</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Matching</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Negotiation</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physical </a:t>
            </a:r>
            <a:r>
              <a:rPr lang="en-US" altLang="ar-SA" b="1" dirty="0" smtClean="0">
                <a:latin typeface="Times New Roman" panose="02020603050405020304" pitchFamily="18" charset="0"/>
              </a:rPr>
              <a:t>distribution</a:t>
            </a:r>
            <a:endParaRPr lang="en-US" altLang="ar-SA" b="1" dirty="0">
              <a:latin typeface="Times New Roman" panose="02020603050405020304" pitchFamily="18" charset="0"/>
            </a:endParaRP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Financing</a:t>
            </a:r>
          </a:p>
          <a:p>
            <a:pPr lvl="1">
              <a:lnSpc>
                <a:spcPct val="150000"/>
              </a:lnSpc>
              <a:buClr>
                <a:srgbClr val="C00000"/>
              </a:buClr>
              <a:buFont typeface="Wingdings" panose="05000000000000000000" pitchFamily="2" charset="2"/>
              <a:buChar char="q"/>
            </a:pPr>
            <a:r>
              <a:rPr lang="en-US" altLang="ar-SA" b="1" dirty="0">
                <a:latin typeface="Times New Roman" panose="02020603050405020304" pitchFamily="18" charset="0"/>
              </a:rPr>
              <a:t>Risk taking </a:t>
            </a:r>
          </a:p>
        </p:txBody>
      </p:sp>
      <p:sp>
        <p:nvSpPr>
          <p:cNvPr id="9" name="Title 1">
            <a:extLst>
              <a:ext uri="{FF2B5EF4-FFF2-40B4-BE49-F238E27FC236}">
                <a16:creationId xmlns:a16="http://schemas.microsoft.com/office/drawing/2014/main" id="{81BCBF84-8421-4D5D-8568-8BE0D08193B7}"/>
              </a:ext>
            </a:extLst>
          </p:cNvPr>
          <p:cNvSpPr>
            <a:spLocks/>
          </p:cNvSpPr>
          <p:nvPr/>
        </p:nvSpPr>
        <p:spPr bwMode="auto">
          <a:xfrm>
            <a:off x="3376364" y="249404"/>
            <a:ext cx="6052678" cy="523220"/>
          </a:xfrm>
          <a:prstGeom prst="rect">
            <a:avLst/>
          </a:prstGeom>
          <a:noFill/>
        </p:spPr>
        <p:txBody>
          <a:bodyPr wrap="square" rtlCol="0">
            <a:spAutoFit/>
          </a:bodyPr>
          <a:lstStyle/>
          <a:p>
            <a:pPr algn="ctr"/>
            <a:r>
              <a:rPr lang="en-US" altLang="ar-SA" sz="2800" b="1" dirty="0" smtClean="0">
                <a:latin typeface="Times New Roman" panose="02020603050405020304" pitchFamily="18" charset="0"/>
                <a:cs typeface="Times New Roman" panose="02020603050405020304" pitchFamily="18" charset="0"/>
              </a:rPr>
              <a:t>Channel Functions </a:t>
            </a:r>
            <a:r>
              <a:rPr lang="en-US" altLang="ar-SA" sz="2800" b="1" dirty="0">
                <a:latin typeface="Times New Roman" panose="02020603050405020304" pitchFamily="18" charset="0"/>
                <a:cs typeface="Times New Roman" panose="02020603050405020304" pitchFamily="18" charset="0"/>
              </a:rPr>
              <a:t>	</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41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2285"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26">
            <a:extLst>
              <a:ext uri="{FF2B5EF4-FFF2-40B4-BE49-F238E27FC236}">
                <a16:creationId xmlns:a16="http://schemas.microsoft.com/office/drawing/2014/main" id="{D0EBE343-AE16-4311-AE1B-654522736FBC}"/>
              </a:ext>
            </a:extLst>
          </p:cNvPr>
          <p:cNvSpPr txBox="1">
            <a:spLocks noChangeArrowheads="1"/>
          </p:cNvSpPr>
          <p:nvPr/>
        </p:nvSpPr>
        <p:spPr>
          <a:xfrm>
            <a:off x="1934266" y="70098"/>
            <a:ext cx="7529729" cy="95410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Determinants of Channel Structure and Relationships</a:t>
            </a:r>
          </a:p>
        </p:txBody>
      </p:sp>
      <p:sp>
        <p:nvSpPr>
          <p:cNvPr id="9" name="Rectangle 1027">
            <a:extLst>
              <a:ext uri="{FF2B5EF4-FFF2-40B4-BE49-F238E27FC236}">
                <a16:creationId xmlns:a16="http://schemas.microsoft.com/office/drawing/2014/main" id="{9CD5F999-F956-4325-A70B-113CF28AC964}"/>
              </a:ext>
            </a:extLst>
          </p:cNvPr>
          <p:cNvSpPr txBox="1">
            <a:spLocks noChangeArrowheads="1"/>
          </p:cNvSpPr>
          <p:nvPr/>
        </p:nvSpPr>
        <p:spPr>
          <a:xfrm>
            <a:off x="2189075" y="1558056"/>
            <a:ext cx="3510055"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u="sng" dirty="0">
                <a:solidFill>
                  <a:srgbClr val="FF0000"/>
                </a:solidFill>
                <a:latin typeface="Times New Roman" panose="02020603050405020304" pitchFamily="18" charset="0"/>
              </a:rPr>
              <a:t>INTERNAL</a:t>
            </a:r>
          </a:p>
          <a:p>
            <a:pPr lvl="1">
              <a:lnSpc>
                <a:spcPct val="10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Company objectives</a:t>
            </a:r>
          </a:p>
          <a:p>
            <a:pPr lvl="1">
              <a:lnSpc>
                <a:spcPct val="10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Character</a:t>
            </a:r>
          </a:p>
          <a:p>
            <a:pPr lvl="1">
              <a:lnSpc>
                <a:spcPct val="15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Capital</a:t>
            </a:r>
          </a:p>
          <a:p>
            <a:pPr lvl="1">
              <a:lnSpc>
                <a:spcPct val="15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Cost</a:t>
            </a:r>
          </a:p>
          <a:p>
            <a:pPr lvl="1">
              <a:lnSpc>
                <a:spcPct val="15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Coverage</a:t>
            </a:r>
          </a:p>
          <a:p>
            <a:pPr lvl="1">
              <a:lnSpc>
                <a:spcPct val="15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Control</a:t>
            </a:r>
          </a:p>
          <a:p>
            <a:pPr lvl="1">
              <a:lnSpc>
                <a:spcPct val="10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Continuity</a:t>
            </a:r>
          </a:p>
          <a:p>
            <a:pPr lvl="1">
              <a:lnSpc>
                <a:spcPct val="100000"/>
              </a:lnSpc>
              <a:spcBef>
                <a:spcPts val="0"/>
              </a:spcBef>
              <a:buClr>
                <a:srgbClr val="FF0000"/>
              </a:buClr>
              <a:buFont typeface="Courier New" panose="02070309020205020404" pitchFamily="49" charset="0"/>
              <a:buChar char="o"/>
            </a:pPr>
            <a:r>
              <a:rPr lang="en-US" altLang="ar-SA" b="1" dirty="0">
                <a:latin typeface="Times New Roman" panose="02020603050405020304" pitchFamily="18" charset="0"/>
              </a:rPr>
              <a:t>Communication</a:t>
            </a:r>
            <a:endParaRPr lang="en-US" altLang="ar-SA" sz="2000" b="1" dirty="0">
              <a:latin typeface="Times New Roman" panose="02020603050405020304" pitchFamily="18" charset="0"/>
            </a:endParaRPr>
          </a:p>
        </p:txBody>
      </p:sp>
      <p:sp>
        <p:nvSpPr>
          <p:cNvPr id="11" name="Rectangle 1028">
            <a:extLst>
              <a:ext uri="{FF2B5EF4-FFF2-40B4-BE49-F238E27FC236}">
                <a16:creationId xmlns:a16="http://schemas.microsoft.com/office/drawing/2014/main" id="{8B57CEFD-5AA1-4964-BB21-C213619937FB}"/>
              </a:ext>
            </a:extLst>
          </p:cNvPr>
          <p:cNvSpPr txBox="1">
            <a:spLocks noChangeArrowheads="1"/>
          </p:cNvSpPr>
          <p:nvPr/>
        </p:nvSpPr>
        <p:spPr>
          <a:xfrm>
            <a:off x="6571000" y="1558056"/>
            <a:ext cx="3309737"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Arial" panose="020B0604020202020204" pitchFamily="34" charset="0"/>
              <a:buNone/>
            </a:pPr>
            <a:r>
              <a:rPr lang="en-US" altLang="ar-SA" sz="2400" b="1" u="sng" dirty="0">
                <a:solidFill>
                  <a:srgbClr val="FF0000"/>
                </a:solidFill>
                <a:latin typeface="Times New Roman" panose="02020603050405020304" pitchFamily="18" charset="0"/>
              </a:rPr>
              <a:t>EXTERNAL</a:t>
            </a:r>
          </a:p>
          <a:p>
            <a:pPr lvl="1">
              <a:lnSpc>
                <a:spcPct val="200000"/>
              </a:lnSpc>
              <a:buClr>
                <a:srgbClr val="FF0000"/>
              </a:buClr>
              <a:buFont typeface="Courier New" panose="02070309020205020404" pitchFamily="49" charset="0"/>
              <a:buChar char="o"/>
            </a:pPr>
            <a:r>
              <a:rPr lang="en-US" altLang="ar-SA" b="1" dirty="0">
                <a:latin typeface="Times New Roman" panose="02020603050405020304" pitchFamily="18" charset="0"/>
              </a:rPr>
              <a:t>Customer characteristics</a:t>
            </a:r>
          </a:p>
          <a:p>
            <a:pPr lvl="1">
              <a:lnSpc>
                <a:spcPct val="200000"/>
              </a:lnSpc>
              <a:buClr>
                <a:srgbClr val="FF0000"/>
              </a:buClr>
              <a:buFont typeface="Courier New" panose="02070309020205020404" pitchFamily="49" charset="0"/>
              <a:buChar char="o"/>
            </a:pPr>
            <a:r>
              <a:rPr lang="en-US" altLang="ar-SA" b="1" dirty="0">
                <a:latin typeface="Times New Roman" panose="02020603050405020304" pitchFamily="18" charset="0"/>
              </a:rPr>
              <a:t>Culture</a:t>
            </a:r>
          </a:p>
          <a:p>
            <a:pPr lvl="1">
              <a:lnSpc>
                <a:spcPct val="200000"/>
              </a:lnSpc>
              <a:buClr>
                <a:srgbClr val="FF0000"/>
              </a:buClr>
              <a:buFont typeface="Courier New" panose="02070309020205020404" pitchFamily="49" charset="0"/>
              <a:buChar char="o"/>
            </a:pPr>
            <a:r>
              <a:rPr lang="en-US" altLang="ar-SA" b="1" dirty="0">
                <a:latin typeface="Times New Roman" panose="02020603050405020304" pitchFamily="18" charset="0"/>
              </a:rPr>
              <a:t>Competition</a:t>
            </a:r>
            <a:endParaRPr lang="en-US" altLang="ar-SA" sz="2000" b="1" dirty="0">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6282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8F9DD92E-1DCC-4F3A-B811-DC27B630B05A}"/>
              </a:ext>
            </a:extLst>
          </p:cNvPr>
          <p:cNvSpPr txBox="1">
            <a:spLocks noChangeArrowheads="1"/>
          </p:cNvSpPr>
          <p:nvPr/>
        </p:nvSpPr>
        <p:spPr>
          <a:xfrm>
            <a:off x="2115238" y="249404"/>
            <a:ext cx="738830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Explain how channel members add value </a:t>
            </a:r>
          </a:p>
        </p:txBody>
      </p:sp>
      <p:sp>
        <p:nvSpPr>
          <p:cNvPr id="9" name="Rectangle 3">
            <a:extLst>
              <a:ext uri="{FF2B5EF4-FFF2-40B4-BE49-F238E27FC236}">
                <a16:creationId xmlns:a16="http://schemas.microsoft.com/office/drawing/2014/main" id="{17C1CE05-2729-47D4-8CCF-F8440BDC68C8}"/>
              </a:ext>
            </a:extLst>
          </p:cNvPr>
          <p:cNvSpPr txBox="1">
            <a:spLocks noChangeArrowheads="1"/>
          </p:cNvSpPr>
          <p:nvPr/>
        </p:nvSpPr>
        <p:spPr>
          <a:xfrm>
            <a:off x="374573" y="1388112"/>
            <a:ext cx="11358391" cy="44945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US" altLang="ar-SA" b="1" dirty="0">
                <a:latin typeface="Cambria" panose="02040503050406030204" pitchFamily="18" charset="0"/>
              </a:rPr>
              <a:t> </a:t>
            </a:r>
            <a:r>
              <a:rPr lang="en-US" altLang="ar-SA" sz="2400" b="1" dirty="0">
                <a:latin typeface="Times New Roman" panose="02020603050405020304" pitchFamily="18" charset="0"/>
              </a:rPr>
              <a:t>Right PLACE </a:t>
            </a:r>
          </a:p>
          <a:p>
            <a:pPr>
              <a:lnSpc>
                <a:spcPct val="150000"/>
              </a:lnSpc>
              <a:buFont typeface="Wingdings" panose="05000000000000000000" pitchFamily="2" charset="2"/>
              <a:buChar char="v"/>
            </a:pPr>
            <a:r>
              <a:rPr lang="en-US" altLang="ar-SA" sz="2400" b="1" dirty="0">
                <a:latin typeface="Times New Roman" panose="02020603050405020304" pitchFamily="18" charset="0"/>
              </a:rPr>
              <a:t> Right TIME</a:t>
            </a:r>
          </a:p>
          <a:p>
            <a:pPr>
              <a:lnSpc>
                <a:spcPct val="150000"/>
              </a:lnSpc>
              <a:buFont typeface="Wingdings" panose="05000000000000000000" pitchFamily="2" charset="2"/>
              <a:buChar char="q"/>
            </a:pPr>
            <a:r>
              <a:rPr lang="en-US" altLang="ar-SA" b="1" dirty="0">
                <a:solidFill>
                  <a:srgbClr val="FF0000"/>
                </a:solidFill>
                <a:latin typeface="Times New Roman" panose="02020603050405020304" pitchFamily="18" charset="0"/>
              </a:rPr>
              <a:t>Place UTILITY</a:t>
            </a:r>
          </a:p>
          <a:p>
            <a:pPr lvl="1">
              <a:lnSpc>
                <a:spcPct val="150000"/>
              </a:lnSpc>
            </a:pPr>
            <a:r>
              <a:rPr lang="en-US" altLang="ar-SA" b="1" dirty="0">
                <a:latin typeface="Times New Roman" panose="02020603050405020304" pitchFamily="18" charset="0"/>
              </a:rPr>
              <a:t>Location – having the product where customers can buy it</a:t>
            </a:r>
          </a:p>
          <a:p>
            <a:pPr>
              <a:lnSpc>
                <a:spcPct val="150000"/>
              </a:lnSpc>
              <a:buFont typeface="Wingdings" panose="05000000000000000000" pitchFamily="2" charset="2"/>
              <a:buChar char="q"/>
            </a:pPr>
            <a:r>
              <a:rPr lang="en-US" altLang="ar-SA" b="1" dirty="0">
                <a:solidFill>
                  <a:srgbClr val="FF0000"/>
                </a:solidFill>
                <a:latin typeface="Times New Roman" panose="02020603050405020304" pitchFamily="18" charset="0"/>
              </a:rPr>
              <a:t>Time UTILITY</a:t>
            </a:r>
          </a:p>
          <a:p>
            <a:pPr lvl="1">
              <a:lnSpc>
                <a:spcPct val="150000"/>
              </a:lnSpc>
            </a:pPr>
            <a:r>
              <a:rPr lang="en-US" altLang="ar-SA" b="1" dirty="0">
                <a:latin typeface="Times New Roman" panose="02020603050405020304" pitchFamily="18" charset="0"/>
              </a:rPr>
              <a:t>Having the product available when the customer wants/needs it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058503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B4DC38D9-8986-4396-9B21-B3920EE42E5B}"/>
              </a:ext>
            </a:extLst>
          </p:cNvPr>
          <p:cNvSpPr txBox="1">
            <a:spLocks noChangeArrowheads="1"/>
          </p:cNvSpPr>
          <p:nvPr/>
        </p:nvSpPr>
        <p:spPr>
          <a:xfrm>
            <a:off x="2704080" y="302714"/>
            <a:ext cx="599010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Channel Member Functions</a:t>
            </a:r>
          </a:p>
        </p:txBody>
      </p:sp>
      <p:sp>
        <p:nvSpPr>
          <p:cNvPr id="9" name="Rectangle 5">
            <a:extLst>
              <a:ext uri="{FF2B5EF4-FFF2-40B4-BE49-F238E27FC236}">
                <a16:creationId xmlns:a16="http://schemas.microsoft.com/office/drawing/2014/main" id="{E63251DC-1940-4D87-A554-6ACACF8BCFDC}"/>
              </a:ext>
            </a:extLst>
          </p:cNvPr>
          <p:cNvSpPr txBox="1">
            <a:spLocks noChangeArrowheads="1"/>
          </p:cNvSpPr>
          <p:nvPr/>
        </p:nvSpPr>
        <p:spPr>
          <a:xfrm>
            <a:off x="2115944" y="1258355"/>
            <a:ext cx="7960112" cy="5285664"/>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Gather information</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Develop and disseminate persuasive communications</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Reach agreements on price and terms</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Acquire funds to finance inventories</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Assume risks</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Provide for storage</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Provide for buyers’ payment of their bills</a:t>
            </a:r>
          </a:p>
          <a:p>
            <a:pPr>
              <a:lnSpc>
                <a:spcPct val="150000"/>
              </a:lnSpc>
              <a:buClr>
                <a:srgbClr val="FF0000"/>
              </a:buClr>
              <a:buFont typeface="Wingdings" panose="05000000000000000000" pitchFamily="2" charset="2"/>
              <a:buChar char="ü"/>
            </a:pPr>
            <a:r>
              <a:rPr lang="en-US" altLang="ar-SA" sz="2400" dirty="0">
                <a:latin typeface="Times New Roman" panose="02020603050405020304" pitchFamily="18" charset="0"/>
              </a:rPr>
              <a:t>Oversee actual transfer of ownership</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31090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blinds(horizontal)">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blinds(horizontal)">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blinds(horizontal)">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blinds(horizontal)">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558713B7-F407-4825-AB15-98CCB731EF50}"/>
              </a:ext>
            </a:extLst>
          </p:cNvPr>
          <p:cNvSpPr txBox="1">
            <a:spLocks noChangeArrowheads="1"/>
          </p:cNvSpPr>
          <p:nvPr/>
        </p:nvSpPr>
        <p:spPr>
          <a:xfrm>
            <a:off x="1564494" y="238676"/>
            <a:ext cx="838664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Key Functions Performed in Marketing Channels</a:t>
            </a:r>
          </a:p>
        </p:txBody>
      </p:sp>
      <p:sp>
        <p:nvSpPr>
          <p:cNvPr id="9" name="Text Box 11">
            <a:extLst>
              <a:ext uri="{FF2B5EF4-FFF2-40B4-BE49-F238E27FC236}">
                <a16:creationId xmlns:a16="http://schemas.microsoft.com/office/drawing/2014/main" id="{E124DCD3-0D10-4379-B3B3-7C3BB6A77936}"/>
              </a:ext>
            </a:extLst>
          </p:cNvPr>
          <p:cNvSpPr txBox="1">
            <a:spLocks noChangeArrowheads="1"/>
          </p:cNvSpPr>
          <p:nvPr/>
        </p:nvSpPr>
        <p:spPr bwMode="auto">
          <a:xfrm>
            <a:off x="2484122" y="1478190"/>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Communications</a:t>
            </a:r>
          </a:p>
          <a:p>
            <a:r>
              <a:rPr lang="en-US" altLang="ar-SA" dirty="0"/>
              <a:t> Advertising the Product</a:t>
            </a:r>
          </a:p>
          <a:p>
            <a:r>
              <a:rPr lang="en-US" altLang="ar-SA" dirty="0"/>
              <a:t>Providing a salesforce that offers information &amp; service to customers</a:t>
            </a:r>
          </a:p>
        </p:txBody>
      </p:sp>
      <p:sp>
        <p:nvSpPr>
          <p:cNvPr id="11" name="Text Box 12">
            <a:extLst>
              <a:ext uri="{FF2B5EF4-FFF2-40B4-BE49-F238E27FC236}">
                <a16:creationId xmlns:a16="http://schemas.microsoft.com/office/drawing/2014/main" id="{EAA1543E-7431-4AAC-93EA-8BF649B565D3}"/>
              </a:ext>
            </a:extLst>
          </p:cNvPr>
          <p:cNvSpPr txBox="1">
            <a:spLocks noChangeArrowheads="1"/>
          </p:cNvSpPr>
          <p:nvPr/>
        </p:nvSpPr>
        <p:spPr bwMode="auto">
          <a:xfrm>
            <a:off x="2472415" y="3119129"/>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2" name="Text Box 13">
            <a:extLst>
              <a:ext uri="{FF2B5EF4-FFF2-40B4-BE49-F238E27FC236}">
                <a16:creationId xmlns:a16="http://schemas.microsoft.com/office/drawing/2014/main" id="{5A041766-EB49-4297-AED6-68F4C80ED916}"/>
              </a:ext>
            </a:extLst>
          </p:cNvPr>
          <p:cNvSpPr txBox="1">
            <a:spLocks noChangeArrowheads="1"/>
          </p:cNvSpPr>
          <p:nvPr/>
        </p:nvSpPr>
        <p:spPr bwMode="auto">
          <a:xfrm>
            <a:off x="2472415" y="4767633"/>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75662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C6071B20-7209-4055-8343-8F49DD5DD254}"/>
              </a:ext>
            </a:extLst>
          </p:cNvPr>
          <p:cNvSpPr txBox="1">
            <a:spLocks noChangeArrowheads="1"/>
          </p:cNvSpPr>
          <p:nvPr/>
        </p:nvSpPr>
        <p:spPr>
          <a:xfrm>
            <a:off x="1564494" y="185448"/>
            <a:ext cx="872923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Key Functions Performed in Marketing Channels</a:t>
            </a:r>
          </a:p>
        </p:txBody>
      </p:sp>
      <p:sp>
        <p:nvSpPr>
          <p:cNvPr id="9" name="Text Box 3">
            <a:extLst>
              <a:ext uri="{FF2B5EF4-FFF2-40B4-BE49-F238E27FC236}">
                <a16:creationId xmlns:a16="http://schemas.microsoft.com/office/drawing/2014/main" id="{7484610B-CB79-46B8-AE13-891BAA00AC7B}"/>
              </a:ext>
            </a:extLst>
          </p:cNvPr>
          <p:cNvSpPr txBox="1">
            <a:spLocks noChangeArrowheads="1"/>
          </p:cNvSpPr>
          <p:nvPr/>
        </p:nvSpPr>
        <p:spPr bwMode="auto">
          <a:xfrm>
            <a:off x="2360341" y="1321791"/>
            <a:ext cx="7830261" cy="2308324"/>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algn="ctr" eaLnBrk="0" hangingPunct="0">
              <a:lnSpc>
                <a:spcPct val="150000"/>
              </a:lnSpc>
            </a:pPr>
            <a:r>
              <a:rPr lang="en-US" altLang="ar-SA" sz="2400" b="1" u="sng" dirty="0">
                <a:solidFill>
                  <a:srgbClr val="FF0000"/>
                </a:solidFill>
                <a:latin typeface="Times New Roman" panose="02020603050405020304" pitchFamily="18" charset="0"/>
              </a:rPr>
              <a:t>Market Feedback</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Serving on manufacturer advisory boards</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Informing other channel members of competitive activity</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Participating in test market evaluations</a:t>
            </a:r>
          </a:p>
        </p:txBody>
      </p:sp>
      <p:sp>
        <p:nvSpPr>
          <p:cNvPr id="11" name="Text Box 4">
            <a:extLst>
              <a:ext uri="{FF2B5EF4-FFF2-40B4-BE49-F238E27FC236}">
                <a16:creationId xmlns:a16="http://schemas.microsoft.com/office/drawing/2014/main" id="{3BF9CDC8-5B15-4290-B011-F646FBBBC92E}"/>
              </a:ext>
            </a:extLst>
          </p:cNvPr>
          <p:cNvSpPr txBox="1">
            <a:spLocks noChangeArrowheads="1"/>
          </p:cNvSpPr>
          <p:nvPr/>
        </p:nvSpPr>
        <p:spPr bwMode="auto">
          <a:xfrm>
            <a:off x="2299382" y="3878737"/>
            <a:ext cx="7891220" cy="2308324"/>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pPr algn="ctr">
              <a:lnSpc>
                <a:spcPct val="150000"/>
              </a:lnSpc>
            </a:pPr>
            <a:r>
              <a:rPr lang="en-US" altLang="ar-SA" sz="2400" u="sng" dirty="0">
                <a:solidFill>
                  <a:srgbClr val="FF0000"/>
                </a:solidFill>
                <a:latin typeface="Times New Roman" panose="02020603050405020304" pitchFamily="18" charset="0"/>
              </a:rPr>
              <a:t>Financial Risk</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Offering credit</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loss or deterioration</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safety and liability</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4822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0162AF2E-ADAC-42BC-AC71-6633F2F19B0C}"/>
              </a:ext>
            </a:extLst>
          </p:cNvPr>
          <p:cNvSpPr txBox="1">
            <a:spLocks noChangeArrowheads="1"/>
          </p:cNvSpPr>
          <p:nvPr/>
        </p:nvSpPr>
        <p:spPr>
          <a:xfrm>
            <a:off x="2130744" y="249404"/>
            <a:ext cx="693613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Contributions of Intermediaries</a:t>
            </a:r>
          </a:p>
        </p:txBody>
      </p:sp>
      <p:sp>
        <p:nvSpPr>
          <p:cNvPr id="9" name="Rectangle 3">
            <a:extLst>
              <a:ext uri="{FF2B5EF4-FFF2-40B4-BE49-F238E27FC236}">
                <a16:creationId xmlns:a16="http://schemas.microsoft.com/office/drawing/2014/main" id="{35DAA209-BB3E-419E-B2AD-6F1B65063F98}"/>
              </a:ext>
            </a:extLst>
          </p:cNvPr>
          <p:cNvSpPr txBox="1">
            <a:spLocks noChangeArrowheads="1"/>
          </p:cNvSpPr>
          <p:nvPr/>
        </p:nvSpPr>
        <p:spPr>
          <a:xfrm>
            <a:off x="2493161" y="1642173"/>
            <a:ext cx="7889759" cy="4042532"/>
          </a:xfrm>
          <a:prstGeom prst="rect">
            <a:avLst/>
          </a:prstGeom>
          <a:noFill/>
          <a:ln w="38100" cap="rnd" cmpd="dbl">
            <a:noFill/>
            <a:bevel/>
            <a:headEnd/>
            <a:tailEnd/>
          </a:ln>
          <a:effectLst>
            <a:outerShdw dist="107763" dir="18900000" algn="ctr" rotWithShape="0">
              <a:srgbClr val="FFFF66">
                <a:alpha val="50000"/>
              </a:srgbClr>
            </a:outerShdw>
          </a:effectLst>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Economic Value</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Social Value</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Marketing Support</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Impact Supply-chain Management</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Add Value to the Market Offering</a:t>
            </a:r>
            <a:endParaRPr lang="en-US" altLang="ar-SA" sz="2400" b="1" dirty="0">
              <a:solidFill>
                <a:srgbClr val="002060"/>
              </a:solidFill>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56685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52D61DF-24CB-4B90-B9A5-2303F5B204F8}"/>
              </a:ext>
            </a:extLst>
          </p:cNvPr>
          <p:cNvSpPr txBox="1">
            <a:spLocks noChangeArrowheads="1"/>
          </p:cNvSpPr>
          <p:nvPr/>
        </p:nvSpPr>
        <p:spPr>
          <a:xfrm>
            <a:off x="3214242" y="305471"/>
            <a:ext cx="578948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Types of Marketing Channels</a:t>
            </a:r>
          </a:p>
        </p:txBody>
      </p:sp>
      <p:graphicFrame>
        <p:nvGraphicFramePr>
          <p:cNvPr id="13" name="Diagram 12">
            <a:extLst>
              <a:ext uri="{FF2B5EF4-FFF2-40B4-BE49-F238E27FC236}">
                <a16:creationId xmlns:a16="http://schemas.microsoft.com/office/drawing/2014/main" id="{1A55B328-0FD1-42E2-BE34-B52F2D642AC1}"/>
              </a:ext>
            </a:extLst>
          </p:cNvPr>
          <p:cNvGraphicFramePr/>
          <p:nvPr>
            <p:extLst>
              <p:ext uri="{D42A27DB-BD31-4B8C-83A1-F6EECF244321}">
                <p14:modId xmlns:p14="http://schemas.microsoft.com/office/powerpoint/2010/main" val="707253120"/>
              </p:ext>
            </p:extLst>
          </p:nvPr>
        </p:nvGraphicFramePr>
        <p:xfrm>
          <a:off x="2410523" y="1655957"/>
          <a:ext cx="7315200" cy="4449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100375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19A35DF2-AE80-4583-9CFD-7EB3E1382293}"/>
              </a:ext>
            </a:extLst>
          </p:cNvPr>
          <p:cNvSpPr txBox="1">
            <a:spLocks noChangeArrowheads="1"/>
          </p:cNvSpPr>
          <p:nvPr/>
        </p:nvSpPr>
        <p:spPr>
          <a:xfrm>
            <a:off x="2809301" y="260421"/>
            <a:ext cx="621412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Evaluating Channel Alternatives</a:t>
            </a:r>
          </a:p>
        </p:txBody>
      </p:sp>
      <p:sp>
        <p:nvSpPr>
          <p:cNvPr id="9" name="Rectangle 4">
            <a:extLst>
              <a:ext uri="{FF2B5EF4-FFF2-40B4-BE49-F238E27FC236}">
                <a16:creationId xmlns:a16="http://schemas.microsoft.com/office/drawing/2014/main" id="{1E49112A-CE64-4B3D-B6EF-7F7B287150C2}"/>
              </a:ext>
            </a:extLst>
          </p:cNvPr>
          <p:cNvSpPr txBox="1">
            <a:spLocks noChangeArrowheads="1"/>
          </p:cNvSpPr>
          <p:nvPr/>
        </p:nvSpPr>
        <p:spPr>
          <a:xfrm>
            <a:off x="616943" y="1463670"/>
            <a:ext cx="11164729" cy="504729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Evaluation of Capabilities and Costs</a:t>
            </a:r>
          </a:p>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Evaluation of Channel Compatibility:</a:t>
            </a:r>
          </a:p>
          <a:p>
            <a:pPr lvl="1">
              <a:lnSpc>
                <a:spcPct val="150000"/>
              </a:lnSpc>
              <a:buClr>
                <a:srgbClr val="FF0000"/>
              </a:buClr>
              <a:buFont typeface="Wingdings" panose="05000000000000000000" pitchFamily="2" charset="2"/>
              <a:buChar char="v"/>
            </a:pPr>
            <a:r>
              <a:rPr lang="en-US" altLang="ar-SA" b="1" dirty="0">
                <a:latin typeface="Times New Roman" panose="02020603050405020304" pitchFamily="18" charset="0"/>
              </a:rPr>
              <a:t>Product Considerations</a:t>
            </a:r>
          </a:p>
          <a:p>
            <a:pPr lvl="1">
              <a:lnSpc>
                <a:spcPct val="150000"/>
              </a:lnSpc>
              <a:buClr>
                <a:srgbClr val="FF0000"/>
              </a:buClr>
              <a:buFont typeface="Wingdings" panose="05000000000000000000" pitchFamily="2" charset="2"/>
              <a:buChar char="v"/>
            </a:pPr>
            <a:r>
              <a:rPr lang="en-US" altLang="ar-SA" b="1" dirty="0">
                <a:latin typeface="Times New Roman" panose="02020603050405020304" pitchFamily="18" charset="0"/>
              </a:rPr>
              <a:t>Pricing Considerations</a:t>
            </a:r>
          </a:p>
          <a:p>
            <a:pPr lvl="1">
              <a:lnSpc>
                <a:spcPct val="150000"/>
              </a:lnSpc>
              <a:buClr>
                <a:srgbClr val="FF0000"/>
              </a:buClr>
              <a:buFont typeface="Wingdings" panose="05000000000000000000" pitchFamily="2" charset="2"/>
              <a:buChar char="v"/>
            </a:pPr>
            <a:r>
              <a:rPr lang="en-US" altLang="ar-SA" b="1" dirty="0">
                <a:latin typeface="Times New Roman" panose="02020603050405020304" pitchFamily="18" charset="0"/>
              </a:rPr>
              <a:t>Marketing Communications Considerations</a:t>
            </a:r>
          </a:p>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Evaluation of Availability</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70807"/>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18026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8" name="Diagram 7">
            <a:extLst>
              <a:ext uri="{FF2B5EF4-FFF2-40B4-BE49-F238E27FC236}">
                <a16:creationId xmlns:a16="http://schemas.microsoft.com/office/drawing/2014/main" id="{7D86D7D0-8AFA-43D3-8A83-133F9EA50987}"/>
              </a:ext>
            </a:extLst>
          </p:cNvPr>
          <p:cNvGraphicFramePr/>
          <p:nvPr>
            <p:extLst>
              <p:ext uri="{D42A27DB-BD31-4B8C-83A1-F6EECF244321}">
                <p14:modId xmlns:p14="http://schemas.microsoft.com/office/powerpoint/2010/main" val="3135039178"/>
              </p:ext>
            </p:extLst>
          </p:nvPr>
        </p:nvGraphicFramePr>
        <p:xfrm>
          <a:off x="2160148" y="1752317"/>
          <a:ext cx="74676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2">
            <a:extLst>
              <a:ext uri="{FF2B5EF4-FFF2-40B4-BE49-F238E27FC236}">
                <a16:creationId xmlns:a16="http://schemas.microsoft.com/office/drawing/2014/main" id="{EF6393C4-B618-42B1-8F39-BB25748A59FE}"/>
              </a:ext>
            </a:extLst>
          </p:cNvPr>
          <p:cNvSpPr txBox="1">
            <a:spLocks noChangeArrowheads="1"/>
          </p:cNvSpPr>
          <p:nvPr/>
        </p:nvSpPr>
        <p:spPr>
          <a:xfrm>
            <a:off x="1970542" y="249404"/>
            <a:ext cx="784681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Evaluating Channel Performance</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50760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F790DF88-EFC4-4D09-B231-2EFDB6818D3C}"/>
              </a:ext>
            </a:extLst>
          </p:cNvPr>
          <p:cNvSpPr txBox="1">
            <a:spLocks noChangeArrowheads="1"/>
          </p:cNvSpPr>
          <p:nvPr/>
        </p:nvSpPr>
        <p:spPr>
          <a:xfrm>
            <a:off x="2312075" y="168966"/>
            <a:ext cx="794662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Designing a Marketing Channel System</a:t>
            </a:r>
          </a:p>
        </p:txBody>
      </p:sp>
      <p:sp>
        <p:nvSpPr>
          <p:cNvPr id="9" name="Rectangle 3">
            <a:extLst>
              <a:ext uri="{FF2B5EF4-FFF2-40B4-BE49-F238E27FC236}">
                <a16:creationId xmlns:a16="http://schemas.microsoft.com/office/drawing/2014/main" id="{18AE3E34-C393-4D11-BA94-7890626ACAC7}"/>
              </a:ext>
            </a:extLst>
          </p:cNvPr>
          <p:cNvSpPr>
            <a:spLocks noChangeArrowheads="1"/>
          </p:cNvSpPr>
          <p:nvPr/>
        </p:nvSpPr>
        <p:spPr bwMode="auto">
          <a:xfrm>
            <a:off x="2509024" y="1615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2800" b="1" dirty="0">
                <a:latin typeface="Times New Roman" panose="02020603050405020304" pitchFamily="18" charset="0"/>
              </a:rPr>
              <a:t>Analyze customer needs</a:t>
            </a:r>
          </a:p>
        </p:txBody>
      </p:sp>
      <p:sp>
        <p:nvSpPr>
          <p:cNvPr id="11" name="Rectangle 4">
            <a:extLst>
              <a:ext uri="{FF2B5EF4-FFF2-40B4-BE49-F238E27FC236}">
                <a16:creationId xmlns:a16="http://schemas.microsoft.com/office/drawing/2014/main" id="{88E0C694-F82E-4B2C-9B1D-555CB872425E}"/>
              </a:ext>
            </a:extLst>
          </p:cNvPr>
          <p:cNvSpPr>
            <a:spLocks noChangeArrowheads="1"/>
          </p:cNvSpPr>
          <p:nvPr/>
        </p:nvSpPr>
        <p:spPr bwMode="auto">
          <a:xfrm>
            <a:off x="2509023" y="5044423"/>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800" b="1" dirty="0">
                <a:latin typeface="Times New Roman" panose="02020603050405020304" pitchFamily="18" charset="0"/>
              </a:rPr>
              <a:t>Evaluate major channel alternatives</a:t>
            </a:r>
          </a:p>
        </p:txBody>
      </p:sp>
      <p:sp>
        <p:nvSpPr>
          <p:cNvPr id="12" name="Rectangle 5">
            <a:extLst>
              <a:ext uri="{FF2B5EF4-FFF2-40B4-BE49-F238E27FC236}">
                <a16:creationId xmlns:a16="http://schemas.microsoft.com/office/drawing/2014/main" id="{4BD6F839-2DE4-4CF7-9193-C79266F7CE4D}"/>
              </a:ext>
            </a:extLst>
          </p:cNvPr>
          <p:cNvSpPr>
            <a:spLocks noChangeArrowheads="1"/>
          </p:cNvSpPr>
          <p:nvPr/>
        </p:nvSpPr>
        <p:spPr bwMode="auto">
          <a:xfrm>
            <a:off x="2509024" y="3901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800" b="1" dirty="0">
                <a:latin typeface="Times New Roman" panose="02020603050405020304" pitchFamily="18" charset="0"/>
                <a:cs typeface="+mj-cs"/>
              </a:rPr>
              <a:t>Identify major channel alternatives</a:t>
            </a:r>
          </a:p>
        </p:txBody>
      </p:sp>
      <p:sp>
        <p:nvSpPr>
          <p:cNvPr id="13" name="Rectangle 6">
            <a:extLst>
              <a:ext uri="{FF2B5EF4-FFF2-40B4-BE49-F238E27FC236}">
                <a16:creationId xmlns:a16="http://schemas.microsoft.com/office/drawing/2014/main" id="{2ACCEE52-4BF5-4B77-B633-4A15DAA2A533}"/>
              </a:ext>
            </a:extLst>
          </p:cNvPr>
          <p:cNvSpPr>
            <a:spLocks noChangeArrowheads="1"/>
          </p:cNvSpPr>
          <p:nvPr/>
        </p:nvSpPr>
        <p:spPr bwMode="auto">
          <a:xfrm>
            <a:off x="2509024" y="2758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800" b="1" dirty="0">
                <a:latin typeface="Times New Roman" panose="02020603050405020304" pitchFamily="18" charset="0"/>
              </a:rPr>
              <a:t>Establish channel objectives</a:t>
            </a:r>
          </a:p>
        </p:txBody>
      </p:sp>
      <p:cxnSp>
        <p:nvCxnSpPr>
          <p:cNvPr id="14" name="AutoShape 7">
            <a:extLst>
              <a:ext uri="{FF2B5EF4-FFF2-40B4-BE49-F238E27FC236}">
                <a16:creationId xmlns:a16="http://schemas.microsoft.com/office/drawing/2014/main" id="{40587B67-E0CE-4BB1-BA06-292219B0FA9B}"/>
              </a:ext>
            </a:extLst>
          </p:cNvPr>
          <p:cNvCxnSpPr>
            <a:cxnSpLocks noChangeShapeType="1"/>
            <a:stCxn id="9" idx="2"/>
            <a:endCxn id="13" idx="0"/>
          </p:cNvCxnSpPr>
          <p:nvPr/>
        </p:nvCxnSpPr>
        <p:spPr bwMode="auto">
          <a:xfrm>
            <a:off x="5899924" y="2377423"/>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AutoShape 8">
            <a:extLst>
              <a:ext uri="{FF2B5EF4-FFF2-40B4-BE49-F238E27FC236}">
                <a16:creationId xmlns:a16="http://schemas.microsoft.com/office/drawing/2014/main" id="{294471B8-65A4-483B-9B72-DE0C898E49D7}"/>
              </a:ext>
            </a:extLst>
          </p:cNvPr>
          <p:cNvCxnSpPr>
            <a:cxnSpLocks noChangeShapeType="1"/>
            <a:stCxn id="13" idx="2"/>
            <a:endCxn id="12" idx="0"/>
          </p:cNvCxnSpPr>
          <p:nvPr/>
        </p:nvCxnSpPr>
        <p:spPr bwMode="auto">
          <a:xfrm>
            <a:off x="5899924" y="3520423"/>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AutoShape 9">
            <a:extLst>
              <a:ext uri="{FF2B5EF4-FFF2-40B4-BE49-F238E27FC236}">
                <a16:creationId xmlns:a16="http://schemas.microsoft.com/office/drawing/2014/main" id="{AB1E6584-052B-4542-82B9-BC192E2ADC23}"/>
              </a:ext>
            </a:extLst>
          </p:cNvPr>
          <p:cNvCxnSpPr>
            <a:cxnSpLocks noChangeShapeType="1"/>
            <a:stCxn id="12" idx="2"/>
          </p:cNvCxnSpPr>
          <p:nvPr/>
        </p:nvCxnSpPr>
        <p:spPr bwMode="auto">
          <a:xfrm>
            <a:off x="5899924" y="4663423"/>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8" name="Rectangle 17">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2663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horizontal)">
                                      <p:cBhvr>
                                        <p:cTn id="21" dur="500"/>
                                        <p:tgtEl>
                                          <p:spTgt spid="15"/>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500"/>
                                        <p:tgtEl>
                                          <p:spTgt spid="16"/>
                                        </p:tgtEl>
                                      </p:cBhvr>
                                    </p:animEffect>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A75C5B79-5CD2-4765-8A59-5264EB6F307B}"/>
              </a:ext>
            </a:extLst>
          </p:cNvPr>
          <p:cNvSpPr txBox="1">
            <a:spLocks noChangeArrowheads="1"/>
          </p:cNvSpPr>
          <p:nvPr/>
        </p:nvSpPr>
        <p:spPr>
          <a:xfrm>
            <a:off x="2542874" y="249404"/>
            <a:ext cx="631251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Channel Service Outputs</a:t>
            </a:r>
          </a:p>
        </p:txBody>
      </p:sp>
      <p:sp>
        <p:nvSpPr>
          <p:cNvPr id="9" name="Rectangle 4">
            <a:extLst>
              <a:ext uri="{FF2B5EF4-FFF2-40B4-BE49-F238E27FC236}">
                <a16:creationId xmlns:a16="http://schemas.microsoft.com/office/drawing/2014/main" id="{34CF0B52-97E3-4F9E-A432-D407071919F6}"/>
              </a:ext>
            </a:extLst>
          </p:cNvPr>
          <p:cNvSpPr>
            <a:spLocks noChangeArrowheads="1"/>
          </p:cNvSpPr>
          <p:nvPr/>
        </p:nvSpPr>
        <p:spPr bwMode="auto">
          <a:xfrm>
            <a:off x="3463373" y="1481374"/>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4000" b="1" dirty="0">
                <a:latin typeface="AngsanaUPC" panose="02020603050405020304" pitchFamily="18" charset="-34"/>
                <a:cs typeface="AngsanaUPC" panose="02020603050405020304" pitchFamily="18" charset="-34"/>
              </a:rPr>
              <a:t>Lost size</a:t>
            </a:r>
          </a:p>
        </p:txBody>
      </p:sp>
      <p:sp>
        <p:nvSpPr>
          <p:cNvPr id="11" name="Rectangle 5">
            <a:extLst>
              <a:ext uri="{FF2B5EF4-FFF2-40B4-BE49-F238E27FC236}">
                <a16:creationId xmlns:a16="http://schemas.microsoft.com/office/drawing/2014/main" id="{DFBF2ADC-4BCE-4EF6-BE48-6BEA8DEF7BA8}"/>
              </a:ext>
            </a:extLst>
          </p:cNvPr>
          <p:cNvSpPr>
            <a:spLocks noChangeArrowheads="1"/>
          </p:cNvSpPr>
          <p:nvPr/>
        </p:nvSpPr>
        <p:spPr bwMode="auto">
          <a:xfrm>
            <a:off x="3463373" y="24180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4000" b="1" dirty="0">
                <a:latin typeface="AngsanaUPC" panose="02020603050405020304" pitchFamily="18" charset="-34"/>
                <a:cs typeface="AngsanaUPC" panose="02020603050405020304" pitchFamily="18" charset="-34"/>
              </a:rPr>
              <a:t>Waiting/delivery time</a:t>
            </a:r>
          </a:p>
        </p:txBody>
      </p:sp>
      <p:sp>
        <p:nvSpPr>
          <p:cNvPr id="12" name="Rectangle 6">
            <a:extLst>
              <a:ext uri="{FF2B5EF4-FFF2-40B4-BE49-F238E27FC236}">
                <a16:creationId xmlns:a16="http://schemas.microsoft.com/office/drawing/2014/main" id="{09C213E7-3A7D-4EFD-B760-32198769E9C4}"/>
              </a:ext>
            </a:extLst>
          </p:cNvPr>
          <p:cNvSpPr>
            <a:spLocks noChangeArrowheads="1"/>
          </p:cNvSpPr>
          <p:nvPr/>
        </p:nvSpPr>
        <p:spPr bwMode="auto">
          <a:xfrm>
            <a:off x="3463373" y="33324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4000" b="1" dirty="0">
                <a:latin typeface="AngsanaUPC" panose="02020603050405020304" pitchFamily="18" charset="-34"/>
                <a:cs typeface="AngsanaUPC" panose="02020603050405020304" pitchFamily="18" charset="-34"/>
              </a:rPr>
              <a:t>Spatial convenience</a:t>
            </a:r>
          </a:p>
        </p:txBody>
      </p:sp>
      <p:sp>
        <p:nvSpPr>
          <p:cNvPr id="13" name="Rectangle 7">
            <a:extLst>
              <a:ext uri="{FF2B5EF4-FFF2-40B4-BE49-F238E27FC236}">
                <a16:creationId xmlns:a16="http://schemas.microsoft.com/office/drawing/2014/main" id="{CD00782B-99D6-41FE-A6DA-40936C07FF4B}"/>
              </a:ext>
            </a:extLst>
          </p:cNvPr>
          <p:cNvSpPr>
            <a:spLocks noChangeArrowheads="1"/>
          </p:cNvSpPr>
          <p:nvPr/>
        </p:nvSpPr>
        <p:spPr bwMode="auto">
          <a:xfrm>
            <a:off x="3463373" y="42468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4000" b="1" dirty="0">
                <a:latin typeface="AngsanaUPC" panose="02020603050405020304" pitchFamily="18" charset="-34"/>
                <a:cs typeface="AngsanaUPC" panose="02020603050405020304" pitchFamily="18" charset="-34"/>
              </a:rPr>
              <a:t>Product variety</a:t>
            </a:r>
          </a:p>
        </p:txBody>
      </p:sp>
      <p:sp>
        <p:nvSpPr>
          <p:cNvPr id="14" name="Rectangle 8">
            <a:extLst>
              <a:ext uri="{FF2B5EF4-FFF2-40B4-BE49-F238E27FC236}">
                <a16:creationId xmlns:a16="http://schemas.microsoft.com/office/drawing/2014/main" id="{E6E57E49-B261-4010-ADFB-45FE0E2D9A3A}"/>
              </a:ext>
            </a:extLst>
          </p:cNvPr>
          <p:cNvSpPr>
            <a:spLocks noChangeArrowheads="1"/>
          </p:cNvSpPr>
          <p:nvPr/>
        </p:nvSpPr>
        <p:spPr bwMode="auto">
          <a:xfrm>
            <a:off x="3463373" y="51612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4000" b="1" dirty="0">
                <a:latin typeface="AngsanaUPC" panose="02020603050405020304" pitchFamily="18" charset="-34"/>
                <a:cs typeface="AngsanaUPC" panose="02020603050405020304" pitchFamily="18" charset="-34"/>
              </a:rPr>
              <a:t>Service backup</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6" name="Rectangle 1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481806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9C8AA208-2B82-43BF-8B81-8783A9C18659}"/>
              </a:ext>
            </a:extLst>
          </p:cNvPr>
          <p:cNvSpPr txBox="1">
            <a:spLocks noChangeArrowheads="1"/>
          </p:cNvSpPr>
          <p:nvPr/>
        </p:nvSpPr>
        <p:spPr>
          <a:xfrm>
            <a:off x="2615785" y="161494"/>
            <a:ext cx="616669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Identifying Channel Alternatives</a:t>
            </a:r>
          </a:p>
        </p:txBody>
      </p:sp>
      <p:sp>
        <p:nvSpPr>
          <p:cNvPr id="9" name="Rectangle 4">
            <a:extLst>
              <a:ext uri="{FF2B5EF4-FFF2-40B4-BE49-F238E27FC236}">
                <a16:creationId xmlns:a16="http://schemas.microsoft.com/office/drawing/2014/main" id="{B1868923-8D85-438D-A41B-7C956C2B5D9A}"/>
              </a:ext>
            </a:extLst>
          </p:cNvPr>
          <p:cNvSpPr>
            <a:spLocks noChangeArrowheads="1"/>
          </p:cNvSpPr>
          <p:nvPr/>
        </p:nvSpPr>
        <p:spPr bwMode="auto">
          <a:xfrm>
            <a:off x="2746872" y="1705218"/>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600" b="1" dirty="0">
                <a:latin typeface="Angsana New" panose="02020603050405020304" pitchFamily="18" charset="-34"/>
                <a:cs typeface="Angsana New" panose="02020603050405020304" pitchFamily="18" charset="-34"/>
              </a:rPr>
              <a:t>Types of intermediaries</a:t>
            </a:r>
          </a:p>
        </p:txBody>
      </p:sp>
      <p:sp>
        <p:nvSpPr>
          <p:cNvPr id="11" name="Rectangle 5">
            <a:extLst>
              <a:ext uri="{FF2B5EF4-FFF2-40B4-BE49-F238E27FC236}">
                <a16:creationId xmlns:a16="http://schemas.microsoft.com/office/drawing/2014/main" id="{F0718BE4-1917-4CA4-B2EA-078C90EE202C}"/>
              </a:ext>
            </a:extLst>
          </p:cNvPr>
          <p:cNvSpPr>
            <a:spLocks noChangeArrowheads="1"/>
          </p:cNvSpPr>
          <p:nvPr/>
        </p:nvSpPr>
        <p:spPr bwMode="auto">
          <a:xfrm>
            <a:off x="2746873" y="3282702"/>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dirty="0">
                <a:latin typeface="Angsana New" panose="02020603050405020304" pitchFamily="18" charset="-34"/>
                <a:cs typeface="Angsana New" panose="02020603050405020304" pitchFamily="18" charset="-34"/>
              </a:rPr>
              <a:t>Number of intermediaries</a:t>
            </a:r>
          </a:p>
        </p:txBody>
      </p:sp>
      <p:sp>
        <p:nvSpPr>
          <p:cNvPr id="12" name="Rectangle 6">
            <a:extLst>
              <a:ext uri="{FF2B5EF4-FFF2-40B4-BE49-F238E27FC236}">
                <a16:creationId xmlns:a16="http://schemas.microsoft.com/office/drawing/2014/main" id="{2C8B7CDC-FA2A-408C-9F7B-AB26B20F0CF6}"/>
              </a:ext>
            </a:extLst>
          </p:cNvPr>
          <p:cNvSpPr>
            <a:spLocks noChangeArrowheads="1"/>
          </p:cNvSpPr>
          <p:nvPr/>
        </p:nvSpPr>
        <p:spPr bwMode="auto">
          <a:xfrm>
            <a:off x="2746873" y="503746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dirty="0">
                <a:latin typeface="Angsana New" panose="02020603050405020304" pitchFamily="18" charset="-34"/>
                <a:cs typeface="Angsana New" panose="02020603050405020304" pitchFamily="18" charset="-34"/>
              </a:rPr>
              <a:t>Terms and responsibilities</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154054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68598"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348D7756-DD98-4C3F-95B7-5F9D4DEBB510}"/>
              </a:ext>
            </a:extLst>
          </p:cNvPr>
          <p:cNvSpPr txBox="1">
            <a:spLocks noChangeArrowheads="1"/>
          </p:cNvSpPr>
          <p:nvPr/>
        </p:nvSpPr>
        <p:spPr>
          <a:xfrm>
            <a:off x="2988632" y="164158"/>
            <a:ext cx="564859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Number of Intermediaries</a:t>
            </a:r>
          </a:p>
        </p:txBody>
      </p:sp>
      <p:sp>
        <p:nvSpPr>
          <p:cNvPr id="9" name="Rectangle 4">
            <a:extLst>
              <a:ext uri="{FF2B5EF4-FFF2-40B4-BE49-F238E27FC236}">
                <a16:creationId xmlns:a16="http://schemas.microsoft.com/office/drawing/2014/main" id="{27F39364-7716-4033-B331-59AB34C778FB}"/>
              </a:ext>
            </a:extLst>
          </p:cNvPr>
          <p:cNvSpPr>
            <a:spLocks noChangeArrowheads="1"/>
          </p:cNvSpPr>
          <p:nvPr/>
        </p:nvSpPr>
        <p:spPr bwMode="auto">
          <a:xfrm>
            <a:off x="3984128" y="164023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Exclusive</a:t>
            </a:r>
          </a:p>
        </p:txBody>
      </p:sp>
      <p:sp>
        <p:nvSpPr>
          <p:cNvPr id="11" name="Rectangle 5">
            <a:extLst>
              <a:ext uri="{FF2B5EF4-FFF2-40B4-BE49-F238E27FC236}">
                <a16:creationId xmlns:a16="http://schemas.microsoft.com/office/drawing/2014/main" id="{F5B12679-B441-4155-BDBA-D860962E670D}"/>
              </a:ext>
            </a:extLst>
          </p:cNvPr>
          <p:cNvSpPr>
            <a:spLocks noChangeArrowheads="1"/>
          </p:cNvSpPr>
          <p:nvPr/>
        </p:nvSpPr>
        <p:spPr bwMode="auto">
          <a:xfrm>
            <a:off x="3984128" y="329412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Selective</a:t>
            </a:r>
          </a:p>
        </p:txBody>
      </p:sp>
      <p:sp>
        <p:nvSpPr>
          <p:cNvPr id="12" name="Rectangle 6">
            <a:extLst>
              <a:ext uri="{FF2B5EF4-FFF2-40B4-BE49-F238E27FC236}">
                <a16:creationId xmlns:a16="http://schemas.microsoft.com/office/drawing/2014/main" id="{FFB6B863-7687-42B3-8ED7-510E22367B12}"/>
              </a:ext>
            </a:extLst>
          </p:cNvPr>
          <p:cNvSpPr>
            <a:spLocks noChangeArrowheads="1"/>
          </p:cNvSpPr>
          <p:nvPr/>
        </p:nvSpPr>
        <p:spPr bwMode="auto">
          <a:xfrm>
            <a:off x="3984128" y="499343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Intensive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06177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EADA8F39-A680-4FD1-B2BC-894AC9D5F12C}"/>
              </a:ext>
            </a:extLst>
          </p:cNvPr>
          <p:cNvSpPr txBox="1">
            <a:spLocks noChangeArrowheads="1"/>
          </p:cNvSpPr>
          <p:nvPr/>
        </p:nvSpPr>
        <p:spPr>
          <a:xfrm>
            <a:off x="1993745" y="157137"/>
            <a:ext cx="785533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Terms and Responsibilities of Channel Members</a:t>
            </a:r>
          </a:p>
        </p:txBody>
      </p:sp>
      <p:sp>
        <p:nvSpPr>
          <p:cNvPr id="9" name="Rectangle 3">
            <a:extLst>
              <a:ext uri="{FF2B5EF4-FFF2-40B4-BE49-F238E27FC236}">
                <a16:creationId xmlns:a16="http://schemas.microsoft.com/office/drawing/2014/main" id="{EE0379C3-FF72-4C60-BE6E-D2DFCCEF18F4}"/>
              </a:ext>
            </a:extLst>
          </p:cNvPr>
          <p:cNvSpPr txBox="1">
            <a:spLocks noChangeArrowheads="1"/>
          </p:cNvSpPr>
          <p:nvPr/>
        </p:nvSpPr>
        <p:spPr>
          <a:xfrm>
            <a:off x="1383929" y="1735393"/>
            <a:ext cx="9981282" cy="433639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buFont typeface="Wingdings" panose="05000000000000000000" pitchFamily="2" charset="2"/>
              <a:buChar char="v"/>
            </a:pPr>
            <a:r>
              <a:rPr lang="en-US" altLang="ar-SA" sz="2400" b="1" dirty="0">
                <a:latin typeface="Times New Roman" panose="02020603050405020304" pitchFamily="18" charset="0"/>
              </a:rPr>
              <a:t>Price policy</a:t>
            </a:r>
          </a:p>
          <a:p>
            <a:pPr>
              <a:lnSpc>
                <a:spcPct val="150000"/>
              </a:lnSpc>
              <a:buClr>
                <a:srgbClr val="FF0000"/>
              </a:buClr>
              <a:buFont typeface="Wingdings" panose="05000000000000000000" pitchFamily="2" charset="2"/>
              <a:buChar char="v"/>
            </a:pPr>
            <a:r>
              <a:rPr lang="en-US" altLang="ar-SA" sz="2400" b="1" dirty="0">
                <a:latin typeface="Times New Roman" panose="02020603050405020304" pitchFamily="18" charset="0"/>
              </a:rPr>
              <a:t>Condition of sale</a:t>
            </a:r>
          </a:p>
          <a:p>
            <a:pPr>
              <a:lnSpc>
                <a:spcPct val="150000"/>
              </a:lnSpc>
              <a:buClr>
                <a:srgbClr val="FF0000"/>
              </a:buClr>
              <a:buFont typeface="Wingdings" panose="05000000000000000000" pitchFamily="2" charset="2"/>
              <a:buChar char="v"/>
            </a:pPr>
            <a:r>
              <a:rPr lang="en-US" altLang="ar-SA" sz="2400" b="1" dirty="0">
                <a:latin typeface="Times New Roman" panose="02020603050405020304" pitchFamily="18" charset="0"/>
              </a:rPr>
              <a:t>Distributors’ territorial rights</a:t>
            </a:r>
          </a:p>
          <a:p>
            <a:pPr>
              <a:lnSpc>
                <a:spcPct val="150000"/>
              </a:lnSpc>
              <a:buClr>
                <a:srgbClr val="FF0000"/>
              </a:buClr>
              <a:buFont typeface="Wingdings" panose="05000000000000000000" pitchFamily="2" charset="2"/>
              <a:buChar char="v"/>
            </a:pPr>
            <a:r>
              <a:rPr lang="en-US" altLang="ar-SA" sz="2400" b="1" dirty="0">
                <a:latin typeface="Times New Roman" panose="02020603050405020304" pitchFamily="18" charset="0"/>
              </a:rPr>
              <a:t>Mutual services and responsibilities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556725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4F6400A9-770E-4BE5-84DE-B7A190408959}"/>
              </a:ext>
            </a:extLst>
          </p:cNvPr>
          <p:cNvSpPr txBox="1">
            <a:spLocks noChangeArrowheads="1"/>
          </p:cNvSpPr>
          <p:nvPr/>
        </p:nvSpPr>
        <p:spPr>
          <a:xfrm>
            <a:off x="2132987" y="151506"/>
            <a:ext cx="736658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Channel Power</a:t>
            </a:r>
          </a:p>
        </p:txBody>
      </p:sp>
      <p:sp>
        <p:nvSpPr>
          <p:cNvPr id="9" name="Rectangle 3">
            <a:extLst>
              <a:ext uri="{FF2B5EF4-FFF2-40B4-BE49-F238E27FC236}">
                <a16:creationId xmlns:a16="http://schemas.microsoft.com/office/drawing/2014/main" id="{7E3705A2-7E24-447E-AEEA-B48B574EB5FC}"/>
              </a:ext>
            </a:extLst>
          </p:cNvPr>
          <p:cNvSpPr txBox="1">
            <a:spLocks noChangeArrowheads="1"/>
          </p:cNvSpPr>
          <p:nvPr/>
        </p:nvSpPr>
        <p:spPr>
          <a:xfrm>
            <a:off x="1383929" y="1505876"/>
            <a:ext cx="4557132" cy="41805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buFont typeface="Wingdings" panose="05000000000000000000" pitchFamily="2" charset="2"/>
              <a:buChar char="§"/>
            </a:pPr>
            <a:r>
              <a:rPr lang="en-US" altLang="ar-SA" sz="2400" b="1" dirty="0">
                <a:latin typeface="Times New Roman" panose="02020603050405020304" pitchFamily="18" charset="0"/>
              </a:rPr>
              <a:t>Coercive</a:t>
            </a:r>
          </a:p>
          <a:p>
            <a:pPr>
              <a:lnSpc>
                <a:spcPct val="150000"/>
              </a:lnSpc>
              <a:buClr>
                <a:srgbClr val="FF0000"/>
              </a:buClr>
              <a:buFont typeface="Wingdings" panose="05000000000000000000" pitchFamily="2" charset="2"/>
              <a:buChar char="§"/>
            </a:pPr>
            <a:r>
              <a:rPr lang="en-US" altLang="ar-SA" sz="2400" b="1" dirty="0">
                <a:latin typeface="Times New Roman" panose="02020603050405020304" pitchFamily="18" charset="0"/>
              </a:rPr>
              <a:t>Reward</a:t>
            </a:r>
          </a:p>
          <a:p>
            <a:pPr>
              <a:lnSpc>
                <a:spcPct val="150000"/>
              </a:lnSpc>
              <a:buClr>
                <a:srgbClr val="FF0000"/>
              </a:buClr>
              <a:buFont typeface="Wingdings" panose="05000000000000000000" pitchFamily="2" charset="2"/>
              <a:buChar char="§"/>
            </a:pPr>
            <a:r>
              <a:rPr lang="en-US" altLang="ar-SA" sz="2400" b="1" dirty="0">
                <a:latin typeface="Times New Roman" panose="02020603050405020304" pitchFamily="18" charset="0"/>
              </a:rPr>
              <a:t>Legitimate</a:t>
            </a:r>
          </a:p>
          <a:p>
            <a:pPr>
              <a:lnSpc>
                <a:spcPct val="150000"/>
              </a:lnSpc>
              <a:buClr>
                <a:srgbClr val="FF0000"/>
              </a:buClr>
              <a:buFont typeface="Wingdings" panose="05000000000000000000" pitchFamily="2" charset="2"/>
              <a:buChar char="§"/>
            </a:pPr>
            <a:r>
              <a:rPr lang="en-US" altLang="ar-SA" sz="2400" b="1" dirty="0">
                <a:latin typeface="Times New Roman" panose="02020603050405020304" pitchFamily="18" charset="0"/>
              </a:rPr>
              <a:t>Expert</a:t>
            </a:r>
          </a:p>
          <a:p>
            <a:pPr>
              <a:lnSpc>
                <a:spcPct val="150000"/>
              </a:lnSpc>
              <a:buClr>
                <a:srgbClr val="FF0000"/>
              </a:buClr>
              <a:buFont typeface="Wingdings" panose="05000000000000000000" pitchFamily="2" charset="2"/>
              <a:buChar char="§"/>
            </a:pPr>
            <a:r>
              <a:rPr lang="en-US" altLang="ar-SA" sz="2400" b="1" dirty="0">
                <a:latin typeface="Times New Roman" panose="02020603050405020304" pitchFamily="18" charset="0"/>
              </a:rPr>
              <a:t>Referent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36226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linds(horizont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1F842233-FAB1-4C4E-933C-8E2E2B5E3439}"/>
              </a:ext>
            </a:extLst>
          </p:cNvPr>
          <p:cNvSpPr txBox="1">
            <a:spLocks noChangeArrowheads="1"/>
          </p:cNvSpPr>
          <p:nvPr/>
        </p:nvSpPr>
        <p:spPr>
          <a:xfrm>
            <a:off x="2470532" y="249404"/>
            <a:ext cx="6644640"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dirty="0"/>
              <a:t>Channel Management</a:t>
            </a:r>
          </a:p>
        </p:txBody>
      </p:sp>
      <p:sp>
        <p:nvSpPr>
          <p:cNvPr id="9" name="Rectangle 3">
            <a:extLst>
              <a:ext uri="{FF2B5EF4-FFF2-40B4-BE49-F238E27FC236}">
                <a16:creationId xmlns:a16="http://schemas.microsoft.com/office/drawing/2014/main" id="{052C3A1A-3500-427D-93C1-C7BF814393E8}"/>
              </a:ext>
            </a:extLst>
          </p:cNvPr>
          <p:cNvSpPr txBox="1">
            <a:spLocks noChangeArrowheads="1"/>
          </p:cNvSpPr>
          <p:nvPr/>
        </p:nvSpPr>
        <p:spPr>
          <a:xfrm>
            <a:off x="613206" y="1524005"/>
            <a:ext cx="10991556"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Coordinating two independent entities with shared goals.</a:t>
            </a:r>
          </a:p>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The relationship needs to be managed for the long term.</a:t>
            </a:r>
          </a:p>
          <a:p>
            <a:pPr>
              <a:lnSpc>
                <a:spcPct val="150000"/>
              </a:lnSpc>
              <a:buClr>
                <a:srgbClr val="FF0000"/>
              </a:buClr>
              <a:buFont typeface="Wingdings" panose="05000000000000000000" pitchFamily="2" charset="2"/>
              <a:buChar char="q"/>
            </a:pPr>
            <a:r>
              <a:rPr lang="en-US" altLang="ar-SA" sz="2400" b="1" dirty="0">
                <a:latin typeface="Times New Roman" panose="02020603050405020304" pitchFamily="18" charset="0"/>
              </a:rPr>
              <a:t>Factors complicating channel management</a:t>
            </a:r>
          </a:p>
          <a:p>
            <a:pPr lvl="1">
              <a:lnSpc>
                <a:spcPct val="150000"/>
              </a:lnSpc>
              <a:buFont typeface="Wingdings" panose="05000000000000000000" pitchFamily="2" charset="2"/>
              <a:buChar char="ü"/>
            </a:pPr>
            <a:r>
              <a:rPr lang="en-US" altLang="ar-SA" b="1" dirty="0">
                <a:latin typeface="Times New Roman" panose="02020603050405020304" pitchFamily="18" charset="0"/>
              </a:rPr>
              <a:t>Ownership</a:t>
            </a:r>
          </a:p>
          <a:p>
            <a:pPr lvl="1">
              <a:lnSpc>
                <a:spcPct val="150000"/>
              </a:lnSpc>
              <a:buFont typeface="Wingdings" panose="05000000000000000000" pitchFamily="2" charset="2"/>
              <a:buChar char="ü"/>
            </a:pPr>
            <a:r>
              <a:rPr lang="en-US" altLang="ar-SA" b="1" dirty="0">
                <a:latin typeface="Times New Roman" panose="02020603050405020304" pitchFamily="18" charset="0"/>
              </a:rPr>
              <a:t>Geographic, cultural, and economic distance</a:t>
            </a:r>
          </a:p>
          <a:p>
            <a:pPr lvl="1">
              <a:lnSpc>
                <a:spcPct val="150000"/>
              </a:lnSpc>
              <a:buFont typeface="Wingdings" panose="05000000000000000000" pitchFamily="2" charset="2"/>
              <a:buChar char="ü"/>
            </a:pPr>
            <a:r>
              <a:rPr lang="en-US" altLang="ar-SA" b="1" dirty="0">
                <a:latin typeface="Times New Roman" panose="02020603050405020304" pitchFamily="18" charset="0"/>
              </a:rPr>
              <a:t>Different rules of law</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00673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AEA7AF34-AA5A-42D0-80C9-51D9232DB39C}"/>
              </a:ext>
            </a:extLst>
          </p:cNvPr>
          <p:cNvSpPr txBox="1">
            <a:spLocks noChangeArrowheads="1"/>
          </p:cNvSpPr>
          <p:nvPr/>
        </p:nvSpPr>
        <p:spPr>
          <a:xfrm>
            <a:off x="3147885" y="70098"/>
            <a:ext cx="5102491"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dirty="0"/>
              <a:t>Channel-Management Decisions</a:t>
            </a:r>
          </a:p>
        </p:txBody>
      </p:sp>
      <p:sp>
        <p:nvSpPr>
          <p:cNvPr id="9" name="Rectangle 4">
            <a:extLst>
              <a:ext uri="{FF2B5EF4-FFF2-40B4-BE49-F238E27FC236}">
                <a16:creationId xmlns:a16="http://schemas.microsoft.com/office/drawing/2014/main" id="{0AED442B-AE5C-4ABC-B89F-D0196754446F}"/>
              </a:ext>
            </a:extLst>
          </p:cNvPr>
          <p:cNvSpPr>
            <a:spLocks noChangeArrowheads="1"/>
          </p:cNvSpPr>
          <p:nvPr/>
        </p:nvSpPr>
        <p:spPr bwMode="auto">
          <a:xfrm>
            <a:off x="2988214" y="1424870"/>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Selecting channel members</a:t>
            </a:r>
          </a:p>
        </p:txBody>
      </p:sp>
      <p:sp>
        <p:nvSpPr>
          <p:cNvPr id="11" name="Rectangle 5">
            <a:extLst>
              <a:ext uri="{FF2B5EF4-FFF2-40B4-BE49-F238E27FC236}">
                <a16:creationId xmlns:a16="http://schemas.microsoft.com/office/drawing/2014/main" id="{73236168-2F9A-42DD-B093-243E71E4645C}"/>
              </a:ext>
            </a:extLst>
          </p:cNvPr>
          <p:cNvSpPr>
            <a:spLocks noChangeArrowheads="1"/>
          </p:cNvSpPr>
          <p:nvPr/>
        </p:nvSpPr>
        <p:spPr bwMode="auto">
          <a:xfrm>
            <a:off x="2988214" y="252538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Training channel members</a:t>
            </a:r>
          </a:p>
        </p:txBody>
      </p:sp>
      <p:sp>
        <p:nvSpPr>
          <p:cNvPr id="12" name="Rectangle 6">
            <a:extLst>
              <a:ext uri="{FF2B5EF4-FFF2-40B4-BE49-F238E27FC236}">
                <a16:creationId xmlns:a16="http://schemas.microsoft.com/office/drawing/2014/main" id="{9E271B59-498B-4E6E-AD8E-1B601A613F7D}"/>
              </a:ext>
            </a:extLst>
          </p:cNvPr>
          <p:cNvSpPr>
            <a:spLocks noChangeArrowheads="1"/>
          </p:cNvSpPr>
          <p:nvPr/>
        </p:nvSpPr>
        <p:spPr bwMode="auto">
          <a:xfrm>
            <a:off x="2988214" y="359363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Motivating channel members</a:t>
            </a:r>
          </a:p>
        </p:txBody>
      </p:sp>
      <p:sp>
        <p:nvSpPr>
          <p:cNvPr id="13" name="Rectangle 7">
            <a:extLst>
              <a:ext uri="{FF2B5EF4-FFF2-40B4-BE49-F238E27FC236}">
                <a16:creationId xmlns:a16="http://schemas.microsoft.com/office/drawing/2014/main" id="{FF4A3183-F13F-4BFC-AF08-35A6D7104DA7}"/>
              </a:ext>
            </a:extLst>
          </p:cNvPr>
          <p:cNvSpPr>
            <a:spLocks noChangeArrowheads="1"/>
          </p:cNvSpPr>
          <p:nvPr/>
        </p:nvSpPr>
        <p:spPr bwMode="auto">
          <a:xfrm>
            <a:off x="2988214" y="462985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Evaluating channel members</a:t>
            </a:r>
          </a:p>
        </p:txBody>
      </p:sp>
      <p:sp>
        <p:nvSpPr>
          <p:cNvPr id="14" name="Rectangle 8">
            <a:extLst>
              <a:ext uri="{FF2B5EF4-FFF2-40B4-BE49-F238E27FC236}">
                <a16:creationId xmlns:a16="http://schemas.microsoft.com/office/drawing/2014/main" id="{6DFD1BDD-4677-44F2-B3FB-AE93EB213AC3}"/>
              </a:ext>
            </a:extLst>
          </p:cNvPr>
          <p:cNvSpPr>
            <a:spLocks noChangeArrowheads="1"/>
          </p:cNvSpPr>
          <p:nvPr/>
        </p:nvSpPr>
        <p:spPr bwMode="auto">
          <a:xfrm>
            <a:off x="2988214" y="561726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Modifying channel members</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6" name="Rectangle 1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16053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B946FEC1-D6F3-4EBB-AEBF-B88FC2E2BF54}"/>
              </a:ext>
            </a:extLst>
          </p:cNvPr>
          <p:cNvSpPr txBox="1">
            <a:spLocks/>
          </p:cNvSpPr>
          <p:nvPr/>
        </p:nvSpPr>
        <p:spPr>
          <a:xfrm>
            <a:off x="1981061" y="208186"/>
            <a:ext cx="8107957" cy="95410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dirty="0"/>
              <a:t>Marketing Channels and Marketing Management Strategy</a:t>
            </a:r>
            <a:endParaRPr lang="th-TH" altLang="ar-SA" sz="2800" dirty="0"/>
          </a:p>
        </p:txBody>
      </p:sp>
      <p:sp>
        <p:nvSpPr>
          <p:cNvPr id="9" name="Content Placeholder 2">
            <a:extLst>
              <a:ext uri="{FF2B5EF4-FFF2-40B4-BE49-F238E27FC236}">
                <a16:creationId xmlns:a16="http://schemas.microsoft.com/office/drawing/2014/main" id="{0DA4CCD9-1736-4001-84A1-205928765EE4}"/>
              </a:ext>
            </a:extLst>
          </p:cNvPr>
          <p:cNvSpPr txBox="1">
            <a:spLocks/>
          </p:cNvSpPr>
          <p:nvPr/>
        </p:nvSpPr>
        <p:spPr>
          <a:xfrm>
            <a:off x="330506" y="1487278"/>
            <a:ext cx="11550319" cy="4342622"/>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b="1" dirty="0">
                <a:solidFill>
                  <a:srgbClr val="002060"/>
                </a:solidFill>
                <a:latin typeface="Times New Roman" panose="02020603050405020304" pitchFamily="18" charset="0"/>
                <a:cs typeface="Cordia New" panose="020B0304020202020204" pitchFamily="34" charset="-34"/>
              </a:rPr>
              <a:t>Marketing channel </a:t>
            </a:r>
            <a:r>
              <a:rPr lang="en-US" altLang="ar-SA" b="1" dirty="0" smtClean="0">
                <a:solidFill>
                  <a:srgbClr val="002060"/>
                </a:solidFill>
                <a:latin typeface="Times New Roman" panose="02020603050405020304" pitchFamily="18" charset="0"/>
                <a:cs typeface="Cordia New" panose="020B0304020202020204" pitchFamily="34" charset="-34"/>
              </a:rPr>
              <a:t>strategy</a:t>
            </a:r>
          </a:p>
          <a:p>
            <a:pPr marL="0" indent="0">
              <a:buNone/>
            </a:pPr>
            <a:r>
              <a:rPr lang="en-US" altLang="ar-SA" sz="2400" b="1" dirty="0" smtClean="0">
                <a:latin typeface="Times New Roman" panose="02020603050405020304" pitchFamily="18" charset="0"/>
                <a:cs typeface="Cordia New" panose="020B0304020202020204" pitchFamily="34" charset="-34"/>
              </a:rPr>
              <a:t> </a:t>
            </a:r>
            <a:r>
              <a:rPr lang="en-US" altLang="ar-SA" sz="2400" b="1" dirty="0">
                <a:latin typeface="Times New Roman" panose="02020603050405020304" pitchFamily="18" charset="0"/>
                <a:cs typeface="Cordia New" panose="020B0304020202020204" pitchFamily="34" charset="-34"/>
              </a:rPr>
              <a:t>one of the major strategic areas of marketing management.</a:t>
            </a:r>
          </a:p>
          <a:p>
            <a:pPr lvl="1">
              <a:lnSpc>
                <a:spcPct val="150000"/>
              </a:lnSpc>
              <a:buFont typeface="Wingdings" panose="05000000000000000000" pitchFamily="2" charset="2"/>
              <a:buChar char="Ø"/>
            </a:pPr>
            <a:r>
              <a:rPr lang="en-US" altLang="ar-SA" sz="2800" b="1" dirty="0" smtClean="0">
                <a:latin typeface="Times New Roman" panose="02020603050405020304" pitchFamily="18" charset="0"/>
                <a:cs typeface="Cordia New" panose="020B0304020202020204" pitchFamily="34" charset="-34"/>
              </a:rPr>
              <a:t>Management </a:t>
            </a:r>
            <a:r>
              <a:rPr lang="en-US" altLang="ar-SA" sz="2800" b="1" dirty="0">
                <a:latin typeface="Times New Roman" panose="02020603050405020304" pitchFamily="18" charset="0"/>
                <a:cs typeface="Cordia New" panose="020B0304020202020204" pitchFamily="34" charset="-34"/>
              </a:rPr>
              <a:t>must develop and operate its marketing channels in such way as to support and enhance the other strategic variables of the marketing mix in order to meet the demand of the firm’s target markets.</a:t>
            </a:r>
            <a:endParaRPr lang="th-TH" altLang="ar-SA" sz="2800" b="1" dirty="0">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22889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42A1A10D-7C95-4AC8-8E52-EAD30E4AA951}"/>
              </a:ext>
            </a:extLst>
          </p:cNvPr>
          <p:cNvSpPr txBox="1">
            <a:spLocks/>
          </p:cNvSpPr>
          <p:nvPr/>
        </p:nvSpPr>
        <p:spPr>
          <a:xfrm>
            <a:off x="1663928" y="177409"/>
            <a:ext cx="846443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Channel Strategy versus Logistics Management</a:t>
            </a:r>
            <a:endParaRPr lang="th-TH" altLang="ar-SA" sz="2800" dirty="0"/>
          </a:p>
        </p:txBody>
      </p:sp>
      <p:grpSp>
        <p:nvGrpSpPr>
          <p:cNvPr id="9" name="Group 24">
            <a:extLst>
              <a:ext uri="{FF2B5EF4-FFF2-40B4-BE49-F238E27FC236}">
                <a16:creationId xmlns:a16="http://schemas.microsoft.com/office/drawing/2014/main" id="{8C60DC9C-FF1B-417B-AEC7-E41F659833E2}"/>
              </a:ext>
            </a:extLst>
          </p:cNvPr>
          <p:cNvGrpSpPr>
            <a:grpSpLocks/>
          </p:cNvGrpSpPr>
          <p:nvPr/>
        </p:nvGrpSpPr>
        <p:grpSpPr bwMode="auto">
          <a:xfrm>
            <a:off x="870333" y="1383660"/>
            <a:ext cx="10730427" cy="4749158"/>
            <a:chOff x="1403648" y="1895973"/>
            <a:chExt cx="6480720" cy="3477243"/>
          </a:xfrm>
        </p:grpSpPr>
        <p:sp>
          <p:nvSpPr>
            <p:cNvPr id="11" name="Rounded Rectangle 12">
              <a:extLst>
                <a:ext uri="{FF2B5EF4-FFF2-40B4-BE49-F238E27FC236}">
                  <a16:creationId xmlns:a16="http://schemas.microsoft.com/office/drawing/2014/main" id="{FE7B7BDC-EE9B-4B03-832E-D5C661C055E6}"/>
                </a:ext>
              </a:extLst>
            </p:cNvPr>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2" name="Rounded Rectangle 13">
              <a:extLst>
                <a:ext uri="{FF2B5EF4-FFF2-40B4-BE49-F238E27FC236}">
                  <a16:creationId xmlns:a16="http://schemas.microsoft.com/office/drawing/2014/main" id="{5D53D4BA-5E18-4FA1-B235-09E55DF045CF}"/>
                </a:ext>
              </a:extLst>
            </p:cNvPr>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3" name="Rounded Rectangle 14">
              <a:extLst>
                <a:ext uri="{FF2B5EF4-FFF2-40B4-BE49-F238E27FC236}">
                  <a16:creationId xmlns:a16="http://schemas.microsoft.com/office/drawing/2014/main" id="{5B00BB1A-B7F9-4B2A-B280-E79B6CFDF922}"/>
                </a:ext>
              </a:extLst>
            </p:cNvPr>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4" name="Rounded Rectangle 15">
              <a:extLst>
                <a:ext uri="{FF2B5EF4-FFF2-40B4-BE49-F238E27FC236}">
                  <a16:creationId xmlns:a16="http://schemas.microsoft.com/office/drawing/2014/main" id="{E8A2A53C-F41C-4D4D-9C99-C6E0AC1D272D}"/>
                </a:ext>
              </a:extLst>
            </p:cNvPr>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5" name="Rounded Rectangle 16">
              <a:extLst>
                <a:ext uri="{FF2B5EF4-FFF2-40B4-BE49-F238E27FC236}">
                  <a16:creationId xmlns:a16="http://schemas.microsoft.com/office/drawing/2014/main" id="{B714BA4E-9CE6-4AA3-AFB6-1D244CA5B000}"/>
                </a:ext>
              </a:extLst>
            </p:cNvPr>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6" name="Rounded Rectangle 17">
              <a:extLst>
                <a:ext uri="{FF2B5EF4-FFF2-40B4-BE49-F238E27FC236}">
                  <a16:creationId xmlns:a16="http://schemas.microsoft.com/office/drawing/2014/main" id="{D646FB97-2486-4195-90FD-F8726D2D8C35}"/>
                </a:ext>
              </a:extLst>
            </p:cNvPr>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7" name="Rounded Rectangle 18">
              <a:extLst>
                <a:ext uri="{FF2B5EF4-FFF2-40B4-BE49-F238E27FC236}">
                  <a16:creationId xmlns:a16="http://schemas.microsoft.com/office/drawing/2014/main" id="{E417A319-B7B3-4B69-959A-CA56BBB83140}"/>
                </a:ext>
              </a:extLst>
            </p:cNvPr>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18" name="Straight Arrow Connector 17">
              <a:extLst>
                <a:ext uri="{FF2B5EF4-FFF2-40B4-BE49-F238E27FC236}">
                  <a16:creationId xmlns:a16="http://schemas.microsoft.com/office/drawing/2014/main" id="{75CE1E69-1BAB-4EA5-80C6-58B9D9E1C3ED}"/>
                </a:ext>
              </a:extLst>
            </p:cNvPr>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4020D6C-044C-4410-B466-B395ED199C56}"/>
                </a:ext>
              </a:extLst>
            </p:cNvPr>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1AD5788-F009-401B-B3F8-EA5F28E13962}"/>
                </a:ext>
              </a:extLst>
            </p:cNvPr>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0A4132B2-32F4-4245-A0A1-80C1FD694346}"/>
                </a:ext>
              </a:extLst>
            </p:cNvPr>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1DD0A25-FE39-4F40-8913-FF967BD876C0}"/>
                </a:ext>
              </a:extLst>
            </p:cNvPr>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2E62304-8BBB-4A7F-B804-AB32E493B0D5}"/>
                </a:ext>
              </a:extLst>
            </p:cNvPr>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2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26" name="Rectangle 2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7616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24">
            <a:extLst>
              <a:ext uri="{FF2B5EF4-FFF2-40B4-BE49-F238E27FC236}">
                <a16:creationId xmlns:a16="http://schemas.microsoft.com/office/drawing/2014/main" id="{2BC869EB-5623-4AA1-9123-4AF9DF916049}"/>
              </a:ext>
            </a:extLst>
          </p:cNvPr>
          <p:cNvSpPr/>
          <p:nvPr/>
        </p:nvSpPr>
        <p:spPr>
          <a:xfrm>
            <a:off x="170126"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1BF28BCC-5AFC-4B4B-B876-B3833A463C54}"/>
              </a:ext>
            </a:extLst>
          </p:cNvPr>
          <p:cNvSpPr txBox="1">
            <a:spLocks/>
          </p:cNvSpPr>
          <p:nvPr/>
        </p:nvSpPr>
        <p:spPr>
          <a:xfrm>
            <a:off x="1886294" y="159154"/>
            <a:ext cx="762441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Channel Strategy versus Logistics Management</a:t>
            </a:r>
            <a:endParaRPr lang="th-TH" altLang="ar-SA" sz="2800" dirty="0"/>
          </a:p>
        </p:txBody>
      </p:sp>
      <p:sp>
        <p:nvSpPr>
          <p:cNvPr id="9" name="Content Placeholder 2">
            <a:extLst>
              <a:ext uri="{FF2B5EF4-FFF2-40B4-BE49-F238E27FC236}">
                <a16:creationId xmlns:a16="http://schemas.microsoft.com/office/drawing/2014/main" id="{C4E9CD29-115D-4BA3-8E8E-ABBF93B7F7F5}"/>
              </a:ext>
            </a:extLst>
          </p:cNvPr>
          <p:cNvSpPr txBox="1">
            <a:spLocks/>
          </p:cNvSpPr>
          <p:nvPr/>
        </p:nvSpPr>
        <p:spPr>
          <a:xfrm>
            <a:off x="496804" y="1358458"/>
            <a:ext cx="8038305" cy="4233778"/>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defRPr/>
            </a:pPr>
            <a:r>
              <a:rPr lang="en-US" sz="2400" b="1" dirty="0" smtClean="0">
                <a:solidFill>
                  <a:srgbClr val="FF0000"/>
                </a:solidFill>
                <a:latin typeface="Times New Roman" panose="02020603050405020304" pitchFamily="18" charset="0"/>
                <a:cs typeface="Cordia New" pitchFamily="34" charset="-34"/>
              </a:rPr>
              <a:t>Channel </a:t>
            </a:r>
            <a:r>
              <a:rPr lang="en-US" sz="2400" b="1" dirty="0">
                <a:solidFill>
                  <a:srgbClr val="FF0000"/>
                </a:solidFill>
                <a:latin typeface="Times New Roman" panose="02020603050405020304" pitchFamily="18" charset="0"/>
                <a:cs typeface="Cordia New" pitchFamily="34" charset="-34"/>
              </a:rPr>
              <a:t>strategy </a:t>
            </a:r>
            <a:r>
              <a:rPr lang="en-US" sz="2400" dirty="0">
                <a:latin typeface="Times New Roman" panose="02020603050405020304" pitchFamily="18" charset="0"/>
                <a:cs typeface="Cordia New" pitchFamily="34" charset="-34"/>
              </a:rPr>
              <a:t>is much broader and more basic component than logistics management.</a:t>
            </a:r>
          </a:p>
          <a:p>
            <a:pPr>
              <a:lnSpc>
                <a:spcPct val="150000"/>
              </a:lnSpc>
              <a:buFont typeface="Wingdings" panose="05000000000000000000" pitchFamily="2" charset="2"/>
              <a:buChar char="Ø"/>
              <a:defRPr/>
            </a:pPr>
            <a:r>
              <a:rPr lang="en-US" sz="2400" b="1" dirty="0">
                <a:solidFill>
                  <a:srgbClr val="FF0000"/>
                </a:solidFill>
                <a:latin typeface="Times New Roman" panose="02020603050405020304" pitchFamily="18" charset="0"/>
                <a:cs typeface="Cordia New" pitchFamily="34" charset="-34"/>
              </a:rPr>
              <a:t>Channel strategy </a:t>
            </a:r>
            <a:r>
              <a:rPr lang="en-US" sz="2400" dirty="0">
                <a:latin typeface="Times New Roman" panose="02020603050405020304" pitchFamily="18" charset="0"/>
                <a:cs typeface="Cordia New" pitchFamily="34" charset="-34"/>
              </a:rPr>
              <a:t>is concerned with the entire process of setting up and operating the contractual organization that is responsible for meeting the firm’s distribution objectives.</a:t>
            </a:r>
          </a:p>
          <a:p>
            <a:pPr>
              <a:lnSpc>
                <a:spcPct val="150000"/>
              </a:lnSpc>
              <a:buFont typeface="Wingdings" panose="05000000000000000000" pitchFamily="2" charset="2"/>
              <a:buChar char="Ø"/>
            </a:pPr>
            <a:r>
              <a:rPr lang="en-US" altLang="ar-SA" sz="2400" b="1" dirty="0">
                <a:solidFill>
                  <a:srgbClr val="FF0000"/>
                </a:solidFill>
                <a:latin typeface="Times New Roman" panose="02020603050405020304" pitchFamily="18" charset="0"/>
                <a:cs typeface="Cordia New" pitchFamily="34" charset="-34"/>
              </a:rPr>
              <a:t>Logistics management </a:t>
            </a:r>
            <a:r>
              <a:rPr lang="en-US" altLang="ar-SA" sz="2400" dirty="0">
                <a:latin typeface="Times New Roman" panose="02020603050405020304" pitchFamily="18" charset="0"/>
                <a:cs typeface="Cordia New" panose="020B0304020202020204" pitchFamily="34" charset="-34"/>
              </a:rPr>
              <a:t>is more narrowly focused on providing product availability at the appropriate times and places in the marketing channel.</a:t>
            </a:r>
          </a:p>
          <a:p>
            <a:pPr>
              <a:buFont typeface="Wingdings" panose="05000000000000000000" pitchFamily="2" charset="2"/>
              <a:buChar char="Ø"/>
              <a:defRPr/>
            </a:pPr>
            <a:endParaRPr lang="th-TH" dirty="0"/>
          </a:p>
        </p:txBody>
      </p:sp>
      <p:grpSp>
        <p:nvGrpSpPr>
          <p:cNvPr id="11" name="Group 2">
            <a:extLst>
              <a:ext uri="{FF2B5EF4-FFF2-40B4-BE49-F238E27FC236}">
                <a16:creationId xmlns:a16="http://schemas.microsoft.com/office/drawing/2014/main" id="{C4FB7DEA-7C92-429B-AF61-82BFD6129966}"/>
              </a:ext>
            </a:extLst>
          </p:cNvPr>
          <p:cNvGrpSpPr>
            <a:grpSpLocks/>
          </p:cNvGrpSpPr>
          <p:nvPr/>
        </p:nvGrpSpPr>
        <p:grpSpPr bwMode="auto">
          <a:xfrm>
            <a:off x="8879595" y="1487277"/>
            <a:ext cx="3001229" cy="3855904"/>
            <a:chOff x="3104369" y="1844675"/>
            <a:chExt cx="3603231" cy="2160588"/>
          </a:xfrm>
        </p:grpSpPr>
        <p:sp>
          <p:nvSpPr>
            <p:cNvPr id="12" name="Rounded Rectangle 13">
              <a:extLst>
                <a:ext uri="{FF2B5EF4-FFF2-40B4-BE49-F238E27FC236}">
                  <a16:creationId xmlns:a16="http://schemas.microsoft.com/office/drawing/2014/main" id="{4EB55590-5345-4D02-AC38-351300F1E51A}"/>
                </a:ext>
              </a:extLst>
            </p:cNvPr>
            <p:cNvSpPr/>
            <p:nvPr/>
          </p:nvSpPr>
          <p:spPr bwMode="auto">
            <a:xfrm>
              <a:off x="4140183" y="1844675"/>
              <a:ext cx="1297938" cy="792825"/>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bg1"/>
                  </a:solidFill>
                </a:rPr>
                <a:t>Distribution strategy</a:t>
              </a:r>
              <a:endParaRPr lang="th-TH" sz="1200" b="1" dirty="0">
                <a:solidFill>
                  <a:schemeClr val="bg1"/>
                </a:solidFill>
              </a:endParaRPr>
            </a:p>
          </p:txBody>
        </p:sp>
        <p:sp>
          <p:nvSpPr>
            <p:cNvPr id="13" name="Rounded Rectangle 14">
              <a:extLst>
                <a:ext uri="{FF2B5EF4-FFF2-40B4-BE49-F238E27FC236}">
                  <a16:creationId xmlns:a16="http://schemas.microsoft.com/office/drawing/2014/main" id="{1B4E9E3F-00AE-481D-83A8-F3FBB339F0CC}"/>
                </a:ext>
              </a:extLst>
            </p:cNvPr>
            <p:cNvSpPr/>
            <p:nvPr/>
          </p:nvSpPr>
          <p:spPr bwMode="auto">
            <a:xfrm>
              <a:off x="3104369" y="3212436"/>
              <a:ext cx="1679065"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4" name="Rounded Rectangle 15">
              <a:extLst>
                <a:ext uri="{FF2B5EF4-FFF2-40B4-BE49-F238E27FC236}">
                  <a16:creationId xmlns:a16="http://schemas.microsoft.com/office/drawing/2014/main" id="{2BACE452-2703-4799-9360-F8B3C5A32ABD}"/>
                </a:ext>
              </a:extLst>
            </p:cNvPr>
            <p:cNvSpPr/>
            <p:nvPr/>
          </p:nvSpPr>
          <p:spPr bwMode="auto">
            <a:xfrm>
              <a:off x="4982603" y="3212436"/>
              <a:ext cx="1724997"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5" name="Straight Arrow Connector 14">
              <a:extLst>
                <a:ext uri="{FF2B5EF4-FFF2-40B4-BE49-F238E27FC236}">
                  <a16:creationId xmlns:a16="http://schemas.microsoft.com/office/drawing/2014/main" id="{ECCBB279-CED4-4DC0-9F37-16C5ABB42D38}"/>
                </a:ext>
              </a:extLst>
            </p:cNvPr>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07E9A9A-100E-4082-A038-42C838A8297E}"/>
                </a:ext>
              </a:extLst>
            </p:cNvPr>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7" name="Rectangle 16">
            <a:extLst>
              <a:ext uri="{FF2B5EF4-FFF2-40B4-BE49-F238E27FC236}">
                <a16:creationId xmlns:a16="http://schemas.microsoft.com/office/drawing/2014/main" id="{BF147D47-760A-43DC-A8B7-B5A97381DB66}"/>
              </a:ext>
            </a:extLst>
          </p:cNvPr>
          <p:cNvSpPr/>
          <p:nvPr/>
        </p:nvSpPr>
        <p:spPr>
          <a:xfrm>
            <a:off x="352540" y="5591462"/>
            <a:ext cx="11528285" cy="400110"/>
          </a:xfrm>
          <a:prstGeom prst="rect">
            <a:avLst/>
          </a:prstGeom>
          <a:solidFill>
            <a:schemeClr val="tx1"/>
          </a:solidFill>
          <a:ln>
            <a:solidFill>
              <a:schemeClr val="tx1"/>
            </a:solidFill>
          </a:ln>
        </p:spPr>
        <p:txBody>
          <a:bodyPr wrap="square">
            <a:spAutoFit/>
          </a:bodyPr>
          <a:lstStyle/>
          <a:p>
            <a:pPr algn="ctr"/>
            <a:r>
              <a:rPr lang="en-US" altLang="ar-SA" sz="2000" b="1" dirty="0">
                <a:solidFill>
                  <a:schemeClr val="bg1"/>
                </a:solidFill>
                <a:cs typeface="Cordia New" panose="020B0304020202020204" pitchFamily="34" charset="-34"/>
              </a:rPr>
              <a:t>Usually, channel strategy must already be formulated before logistics management can even be considered.</a:t>
            </a:r>
            <a:endParaRPr lang="th-TH" altLang="ar-SA" sz="2000" b="1" dirty="0">
              <a:solidFill>
                <a:schemeClr val="bg1"/>
              </a:solidFill>
            </a:endParaRPr>
          </a:p>
        </p:txBody>
      </p:sp>
      <p:pic>
        <p:nvPicPr>
          <p:cNvPr id="1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9" name="Rectangle 18">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250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00895D89-E46A-4027-A46F-50C93E850850}"/>
              </a:ext>
            </a:extLst>
          </p:cNvPr>
          <p:cNvSpPr txBox="1">
            <a:spLocks/>
          </p:cNvSpPr>
          <p:nvPr/>
        </p:nvSpPr>
        <p:spPr>
          <a:xfrm>
            <a:off x="2738475" y="70098"/>
            <a:ext cx="592131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Flows in Marketing Channels</a:t>
            </a:r>
            <a:endParaRPr lang="th-TH" altLang="ar-SA" sz="2800" dirty="0"/>
          </a:p>
        </p:txBody>
      </p:sp>
      <p:sp>
        <p:nvSpPr>
          <p:cNvPr id="9" name="Content Placeholder 2">
            <a:extLst>
              <a:ext uri="{FF2B5EF4-FFF2-40B4-BE49-F238E27FC236}">
                <a16:creationId xmlns:a16="http://schemas.microsoft.com/office/drawing/2014/main" id="{8116142A-C16A-4D48-8AB3-F9FE00984A0B}"/>
              </a:ext>
            </a:extLst>
          </p:cNvPr>
          <p:cNvSpPr txBox="1">
            <a:spLocks/>
          </p:cNvSpPr>
          <p:nvPr/>
        </p:nvSpPr>
        <p:spPr>
          <a:xfrm>
            <a:off x="407624" y="1221847"/>
            <a:ext cx="11358390" cy="5245053"/>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latin typeface="Times New Roman" panose="02020603050405020304" pitchFamily="18" charset="0"/>
                <a:cs typeface="Cordia New" panose="020B0304020202020204" pitchFamily="34" charset="-34"/>
              </a:rPr>
              <a:t>The actual physical movement of the product from the manufacturer through all of the parties who take physical possession of the product, from its point of production to final consumers</a:t>
            </a:r>
            <a:r>
              <a:rPr lang="en-US" altLang="ar-SA" b="1" dirty="0">
                <a:cs typeface="Cordia New" panose="020B0304020202020204" pitchFamily="34" charset="-34"/>
              </a:rPr>
              <a:t>.</a:t>
            </a:r>
          </a:p>
          <a:p>
            <a:pPr marL="514350" indent="-514350">
              <a:lnSpc>
                <a:spcPct val="150000"/>
              </a:lnSpc>
              <a:buFont typeface="Calibri" panose="020F0502020204030204" pitchFamily="34" charset="0"/>
              <a:buAutoNum type="arabicPeriod"/>
            </a:pPr>
            <a:r>
              <a:rPr lang="en-US" altLang="ar-SA" sz="2400" b="1" u="sng" dirty="0" smtClean="0">
                <a:solidFill>
                  <a:srgbClr val="C00000"/>
                </a:solidFill>
                <a:latin typeface="Times New Roman" panose="02020603050405020304" pitchFamily="18" charset="0"/>
                <a:cs typeface="Cordia New" panose="020B0304020202020204" pitchFamily="34" charset="-34"/>
              </a:rPr>
              <a:t>Product </a:t>
            </a:r>
            <a:r>
              <a:rPr lang="en-US" altLang="ar-SA" sz="2400" b="1" u="sng" dirty="0">
                <a:solidFill>
                  <a:srgbClr val="C00000"/>
                </a:solidFill>
                <a:latin typeface="Times New Roman" panose="02020603050405020304" pitchFamily="18" charset="0"/>
                <a:cs typeface="Cordia New" panose="020B0304020202020204" pitchFamily="34" charset="-34"/>
              </a:rPr>
              <a:t>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Negotiation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Ownership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Information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Promotion flow</a:t>
            </a:r>
            <a:endParaRPr lang="th-TH" altLang="ar-SA" sz="2400" b="1" u="sng" dirty="0">
              <a:solidFill>
                <a:srgbClr val="C00000"/>
              </a:solidFill>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970996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28">
            <a:extLst>
              <a:ext uri="{FF2B5EF4-FFF2-40B4-BE49-F238E27FC236}">
                <a16:creationId xmlns:a16="http://schemas.microsoft.com/office/drawing/2014/main" id="{F68834FA-4275-4927-A52E-F007C9283B36}"/>
              </a:ext>
            </a:extLst>
          </p:cNvPr>
          <p:cNvSpPr txBox="1">
            <a:spLocks noChangeArrowheads="1"/>
          </p:cNvSpPr>
          <p:nvPr/>
        </p:nvSpPr>
        <p:spPr>
          <a:xfrm>
            <a:off x="3123631" y="160987"/>
            <a:ext cx="515099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What is Channel Conflict?</a:t>
            </a:r>
          </a:p>
        </p:txBody>
      </p:sp>
      <p:sp>
        <p:nvSpPr>
          <p:cNvPr id="9" name="Rectangle 1029">
            <a:extLst>
              <a:ext uri="{FF2B5EF4-FFF2-40B4-BE49-F238E27FC236}">
                <a16:creationId xmlns:a16="http://schemas.microsoft.com/office/drawing/2014/main" id="{5F14BC43-BC47-4F7B-98E3-3C09BC38EC06}"/>
              </a:ext>
            </a:extLst>
          </p:cNvPr>
          <p:cNvSpPr txBox="1">
            <a:spLocks noChangeArrowheads="1"/>
          </p:cNvSpPr>
          <p:nvPr/>
        </p:nvSpPr>
        <p:spPr>
          <a:xfrm>
            <a:off x="561860" y="1299990"/>
            <a:ext cx="11318965" cy="492914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q"/>
            </a:pPr>
            <a:r>
              <a:rPr lang="en-US" altLang="ar-SA" b="1" u="sng" dirty="0">
                <a:solidFill>
                  <a:srgbClr val="FF0000"/>
                </a:solidFill>
                <a:latin typeface="Times New Roman" panose="02020603050405020304" pitchFamily="18" charset="0"/>
              </a:rPr>
              <a:t>Channel conflict </a:t>
            </a:r>
            <a:endParaRPr lang="en-US" altLang="ar-SA" b="1" u="sng" dirty="0" smtClean="0">
              <a:solidFill>
                <a:srgbClr val="FF0000"/>
              </a:solidFill>
              <a:latin typeface="Times New Roman" panose="02020603050405020304" pitchFamily="18" charset="0"/>
            </a:endParaRPr>
          </a:p>
          <a:p>
            <a:pPr marL="0" indent="0">
              <a:lnSpc>
                <a:spcPct val="150000"/>
              </a:lnSpc>
              <a:buNone/>
            </a:pPr>
            <a:r>
              <a:rPr lang="en-US" altLang="ar-SA" b="1" dirty="0">
                <a:latin typeface="Times New Roman" panose="02020603050405020304" pitchFamily="18" charset="0"/>
              </a:rPr>
              <a:t>O</a:t>
            </a:r>
            <a:r>
              <a:rPr lang="en-US" altLang="ar-SA" b="1" dirty="0" smtClean="0">
                <a:latin typeface="Times New Roman" panose="02020603050405020304" pitchFamily="18" charset="0"/>
              </a:rPr>
              <a:t>ccurs </a:t>
            </a:r>
            <a:r>
              <a:rPr lang="en-US" altLang="ar-SA" b="1" dirty="0">
                <a:latin typeface="Times New Roman" panose="02020603050405020304" pitchFamily="18" charset="0"/>
              </a:rPr>
              <a:t>when one member’s actions prevent another channel from achieving its goal. </a:t>
            </a:r>
          </a:p>
          <a:p>
            <a:pPr>
              <a:lnSpc>
                <a:spcPct val="150000"/>
              </a:lnSpc>
              <a:buFont typeface="Wingdings" panose="05000000000000000000" pitchFamily="2" charset="2"/>
              <a:buChar char="q"/>
            </a:pPr>
            <a:r>
              <a:rPr lang="en-US" altLang="ar-SA" b="1" u="sng" dirty="0">
                <a:solidFill>
                  <a:srgbClr val="FF0000"/>
                </a:solidFill>
                <a:latin typeface="Times New Roman" panose="02020603050405020304" pitchFamily="18" charset="0"/>
              </a:rPr>
              <a:t>Types of channel conflict</a:t>
            </a:r>
          </a:p>
          <a:p>
            <a:pPr lvl="1">
              <a:lnSpc>
                <a:spcPct val="150000"/>
              </a:lnSpc>
            </a:pPr>
            <a:r>
              <a:rPr lang="en-US" altLang="ar-SA" b="1" dirty="0">
                <a:latin typeface="Times New Roman" panose="02020603050405020304" pitchFamily="18" charset="0"/>
              </a:rPr>
              <a:t>Vertical</a:t>
            </a:r>
          </a:p>
          <a:p>
            <a:pPr lvl="1">
              <a:lnSpc>
                <a:spcPct val="150000"/>
              </a:lnSpc>
            </a:pPr>
            <a:r>
              <a:rPr lang="en-US" altLang="ar-SA" b="1" dirty="0">
                <a:latin typeface="Times New Roman" panose="02020603050405020304" pitchFamily="18" charset="0"/>
              </a:rPr>
              <a:t>Horizontal</a:t>
            </a:r>
          </a:p>
          <a:p>
            <a:pPr lvl="1">
              <a:lnSpc>
                <a:spcPct val="150000"/>
              </a:lnSpc>
            </a:pPr>
            <a:r>
              <a:rPr lang="en-US" altLang="ar-SA" b="1" dirty="0">
                <a:latin typeface="Times New Roman" panose="02020603050405020304" pitchFamily="18" charset="0"/>
              </a:rPr>
              <a:t>Multichannel</a:t>
            </a:r>
          </a:p>
          <a:p>
            <a:pPr lvl="1">
              <a:buFontTx/>
              <a:buNone/>
            </a:pPr>
            <a:endParaRPr lang="en-US" altLang="ar-SA" sz="2800" b="1"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913247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Effect transition="in" filter="blinds(horizontal)">
                                      <p:cBhvr>
                                        <p:cTn id="20" dur="500"/>
                                        <p:tgtEl>
                                          <p:spTgt spid="9">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blinds(horizontal)">
                                      <p:cBhvr>
                                        <p:cTn id="23" dur="500"/>
                                        <p:tgtEl>
                                          <p:spTgt spid="9">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9">
                                            <p:txEl>
                                              <p:pRg st="5" end="5"/>
                                            </p:txEl>
                                          </p:spTgt>
                                        </p:tgtEl>
                                        <p:attrNameLst>
                                          <p:attrName>style.visibility</p:attrName>
                                        </p:attrNameLst>
                                      </p:cBhvr>
                                      <p:to>
                                        <p:strVal val="visible"/>
                                      </p:to>
                                    </p:set>
                                    <p:animEffect transition="in" filter="blinds(horizontal)">
                                      <p:cBhvr>
                                        <p:cTn id="26"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71F7C790-A59B-4E77-A502-823699B0D433}"/>
              </a:ext>
            </a:extLst>
          </p:cNvPr>
          <p:cNvSpPr txBox="1">
            <a:spLocks/>
          </p:cNvSpPr>
          <p:nvPr/>
        </p:nvSpPr>
        <p:spPr>
          <a:xfrm>
            <a:off x="2667225" y="160987"/>
            <a:ext cx="650987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Causes of Channel Conflict</a:t>
            </a:r>
            <a:endParaRPr lang="ar-SA" sz="2800" dirty="0"/>
          </a:p>
        </p:txBody>
      </p:sp>
      <p:sp>
        <p:nvSpPr>
          <p:cNvPr id="9" name="Content Placeholder 2">
            <a:extLst>
              <a:ext uri="{FF2B5EF4-FFF2-40B4-BE49-F238E27FC236}">
                <a16:creationId xmlns:a16="http://schemas.microsoft.com/office/drawing/2014/main" id="{5D2F707C-D58F-4EAF-8BC3-D6B444297971}"/>
              </a:ext>
            </a:extLst>
          </p:cNvPr>
          <p:cNvSpPr txBox="1">
            <a:spLocks/>
          </p:cNvSpPr>
          <p:nvPr/>
        </p:nvSpPr>
        <p:spPr>
          <a:xfrm>
            <a:off x="1383929" y="1139811"/>
            <a:ext cx="10315984" cy="413411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latin typeface="Times New Roman" panose="02020603050405020304" pitchFamily="18" charset="0"/>
              </a:rPr>
              <a:t>Goal incompatibility</a:t>
            </a:r>
          </a:p>
          <a:p>
            <a:pPr>
              <a:lnSpc>
                <a:spcPct val="150000"/>
              </a:lnSpc>
            </a:pPr>
            <a:r>
              <a:rPr lang="en-US" altLang="ar-SA" sz="2400" b="1" dirty="0">
                <a:latin typeface="Times New Roman" panose="02020603050405020304" pitchFamily="18" charset="0"/>
              </a:rPr>
              <a:t>Unclear roles and rights</a:t>
            </a:r>
          </a:p>
          <a:p>
            <a:pPr>
              <a:lnSpc>
                <a:spcPct val="150000"/>
              </a:lnSpc>
            </a:pPr>
            <a:r>
              <a:rPr lang="en-US" altLang="ar-SA" sz="2400" b="1" dirty="0">
                <a:latin typeface="Times New Roman" panose="02020603050405020304" pitchFamily="18" charset="0"/>
              </a:rPr>
              <a:t>Differences in perception</a:t>
            </a:r>
          </a:p>
          <a:p>
            <a:pPr>
              <a:lnSpc>
                <a:spcPct val="150000"/>
              </a:lnSpc>
            </a:pPr>
            <a:r>
              <a:rPr lang="en-US" altLang="ar-SA" sz="2400" b="1" dirty="0">
                <a:latin typeface="Times New Roman" panose="02020603050405020304" pitchFamily="18" charset="0"/>
              </a:rPr>
              <a:t>Intermediaries’ dependence on the manufacturer</a:t>
            </a:r>
          </a:p>
          <a:p>
            <a:endParaRPr lang="ar-SA" sz="3200"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01834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180629"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Rectangle 8">
            <a:extLst>
              <a:ext uri="{FF2B5EF4-FFF2-40B4-BE49-F238E27FC236}">
                <a16:creationId xmlns:a16="http://schemas.microsoft.com/office/drawing/2014/main" id="{2AB0CEE2-1F78-42B6-82CA-E860B99AF003}"/>
              </a:ext>
            </a:extLst>
          </p:cNvPr>
          <p:cNvSpPr txBox="1">
            <a:spLocks noChangeArrowheads="1"/>
          </p:cNvSpPr>
          <p:nvPr/>
        </p:nvSpPr>
        <p:spPr>
          <a:xfrm>
            <a:off x="2154621" y="293358"/>
            <a:ext cx="7520251"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Strategies for Managing Channel Conflict</a:t>
            </a:r>
          </a:p>
        </p:txBody>
      </p:sp>
      <p:sp>
        <p:nvSpPr>
          <p:cNvPr id="8" name="Rectangle 9">
            <a:extLst>
              <a:ext uri="{FF2B5EF4-FFF2-40B4-BE49-F238E27FC236}">
                <a16:creationId xmlns:a16="http://schemas.microsoft.com/office/drawing/2014/main" id="{50BAB468-04C8-4875-8F22-7F270B817AE2}"/>
              </a:ext>
            </a:extLst>
          </p:cNvPr>
          <p:cNvSpPr txBox="1">
            <a:spLocks noChangeArrowheads="1"/>
          </p:cNvSpPr>
          <p:nvPr/>
        </p:nvSpPr>
        <p:spPr>
          <a:xfrm>
            <a:off x="1002534" y="1640854"/>
            <a:ext cx="6048261" cy="4155691"/>
          </a:xfrm>
          <a:prstGeom prst="rect">
            <a:avLst/>
          </a:prstGeom>
          <a:ln>
            <a:solidFill>
              <a:schemeClr val="accent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b="1" dirty="0">
                <a:latin typeface="Times New Roman" panose="02020603050405020304" pitchFamily="18" charset="0"/>
              </a:rPr>
              <a:t>Adoption of superordinate goals</a:t>
            </a:r>
          </a:p>
          <a:p>
            <a:pPr>
              <a:lnSpc>
                <a:spcPct val="150000"/>
              </a:lnSpc>
              <a:buClr>
                <a:srgbClr val="FF0000"/>
              </a:buClr>
            </a:pPr>
            <a:r>
              <a:rPr lang="en-US" altLang="ar-SA" sz="2400" b="1" dirty="0">
                <a:latin typeface="Times New Roman" panose="02020603050405020304" pitchFamily="18" charset="0"/>
              </a:rPr>
              <a:t>Exchange of employees</a:t>
            </a:r>
          </a:p>
          <a:p>
            <a:pPr>
              <a:lnSpc>
                <a:spcPct val="150000"/>
              </a:lnSpc>
              <a:buClr>
                <a:srgbClr val="FF0000"/>
              </a:buClr>
            </a:pPr>
            <a:r>
              <a:rPr lang="en-US" altLang="ar-SA" sz="2400" b="1" dirty="0">
                <a:latin typeface="Times New Roman" panose="02020603050405020304" pitchFamily="18" charset="0"/>
              </a:rPr>
              <a:t>Joint membership in trade associations</a:t>
            </a:r>
          </a:p>
        </p:txBody>
      </p:sp>
      <p:sp>
        <p:nvSpPr>
          <p:cNvPr id="9" name="Rectangle 10">
            <a:extLst>
              <a:ext uri="{FF2B5EF4-FFF2-40B4-BE49-F238E27FC236}">
                <a16:creationId xmlns:a16="http://schemas.microsoft.com/office/drawing/2014/main" id="{79226C0B-3C03-4CD7-92D4-C7ECD873B4DF}"/>
              </a:ext>
            </a:extLst>
          </p:cNvPr>
          <p:cNvSpPr txBox="1">
            <a:spLocks noChangeArrowheads="1"/>
          </p:cNvSpPr>
          <p:nvPr/>
        </p:nvSpPr>
        <p:spPr>
          <a:xfrm>
            <a:off x="7618057" y="1639853"/>
            <a:ext cx="3577959" cy="4134977"/>
          </a:xfrm>
          <a:prstGeom prst="rect">
            <a:avLst/>
          </a:prstGeom>
          <a:ln>
            <a:solidFill>
              <a:schemeClr val="accent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b="1" dirty="0">
                <a:latin typeface="Times New Roman" panose="02020603050405020304" pitchFamily="18" charset="0"/>
              </a:rPr>
              <a:t>Cooptation</a:t>
            </a:r>
          </a:p>
          <a:p>
            <a:pPr>
              <a:lnSpc>
                <a:spcPct val="150000"/>
              </a:lnSpc>
              <a:buClr>
                <a:srgbClr val="FF0000"/>
              </a:buClr>
            </a:pPr>
            <a:r>
              <a:rPr lang="en-US" altLang="ar-SA" sz="2400" b="1" dirty="0">
                <a:latin typeface="Times New Roman" panose="02020603050405020304" pitchFamily="18" charset="0"/>
              </a:rPr>
              <a:t>Diplomacy</a:t>
            </a:r>
          </a:p>
          <a:p>
            <a:pPr>
              <a:lnSpc>
                <a:spcPct val="150000"/>
              </a:lnSpc>
              <a:buClr>
                <a:srgbClr val="FF0000"/>
              </a:buClr>
            </a:pPr>
            <a:r>
              <a:rPr lang="en-US" altLang="ar-SA" sz="2400" b="1" dirty="0">
                <a:latin typeface="Times New Roman" panose="02020603050405020304" pitchFamily="18" charset="0"/>
              </a:rPr>
              <a:t>Mediation</a:t>
            </a:r>
          </a:p>
          <a:p>
            <a:pPr>
              <a:lnSpc>
                <a:spcPct val="150000"/>
              </a:lnSpc>
              <a:buClr>
                <a:srgbClr val="FF0000"/>
              </a:buClr>
            </a:pPr>
            <a:r>
              <a:rPr lang="en-US" altLang="ar-SA" sz="2400" b="1" dirty="0">
                <a:latin typeface="Times New Roman" panose="02020603050405020304" pitchFamily="18" charset="0"/>
              </a:rPr>
              <a:t>Arbitration</a:t>
            </a:r>
          </a:p>
          <a:p>
            <a:pPr>
              <a:lnSpc>
                <a:spcPct val="150000"/>
              </a:lnSpc>
              <a:buClr>
                <a:srgbClr val="FF0000"/>
              </a:buClr>
            </a:pPr>
            <a:r>
              <a:rPr lang="en-US" altLang="ar-SA" sz="2400" b="1" dirty="0">
                <a:latin typeface="Times New Roman" panose="02020603050405020304" pitchFamily="18" charset="0"/>
              </a:rPr>
              <a:t>Legal recourse</a:t>
            </a:r>
          </a:p>
          <a:p>
            <a:pPr>
              <a:buClr>
                <a:srgbClr val="FF0000"/>
              </a:buClr>
            </a:pPr>
            <a:endParaRPr lang="en-US" altLang="ar-SA" sz="3600" b="1" dirty="0"/>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63441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a:extLst>
              <a:ext uri="{FF2B5EF4-FFF2-40B4-BE49-F238E27FC236}">
                <a16:creationId xmlns:a16="http://schemas.microsoft.com/office/drawing/2014/main" id="{8A829814-BFE9-4302-93EE-F56051A39970}"/>
              </a:ext>
            </a:extLst>
          </p:cNvPr>
          <p:cNvSpPr txBox="1">
            <a:spLocks/>
          </p:cNvSpPr>
          <p:nvPr/>
        </p:nvSpPr>
        <p:spPr>
          <a:xfrm>
            <a:off x="2844799" y="308268"/>
            <a:ext cx="614496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dirty="0" smtClean="0"/>
              <a:t>Physical Distribution </a:t>
            </a:r>
            <a:endParaRPr lang="ar-SA" sz="2800" dirty="0"/>
          </a:p>
        </p:txBody>
      </p:sp>
      <p:sp>
        <p:nvSpPr>
          <p:cNvPr id="12" name="Content Placeholder 2">
            <a:extLst>
              <a:ext uri="{FF2B5EF4-FFF2-40B4-BE49-F238E27FC236}">
                <a16:creationId xmlns:a16="http://schemas.microsoft.com/office/drawing/2014/main" id="{D1F47FA7-6AE8-4CD4-BA04-EAC267FA61B0}"/>
              </a:ext>
            </a:extLst>
          </p:cNvPr>
          <p:cNvSpPr txBox="1">
            <a:spLocks/>
          </p:cNvSpPr>
          <p:nvPr/>
        </p:nvSpPr>
        <p:spPr>
          <a:xfrm>
            <a:off x="467011" y="1376678"/>
            <a:ext cx="11413814" cy="5024121"/>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a:solidFill>
                  <a:srgbClr val="FF0000"/>
                </a:solidFill>
                <a:latin typeface="Times New Roman" panose="02020603050405020304" pitchFamily="18" charset="0"/>
              </a:rPr>
              <a:t>Physical distribution </a:t>
            </a:r>
            <a:r>
              <a:rPr lang="en-US" sz="2400" b="1" dirty="0">
                <a:latin typeface="Times New Roman" panose="02020603050405020304" pitchFamily="18" charset="0"/>
              </a:rPr>
              <a:t>is responsible for delivering to the customer what is wanted on time &amp; at minimum cost</a:t>
            </a:r>
          </a:p>
          <a:p>
            <a:pPr>
              <a:buFont typeface="Wingdings" panose="05000000000000000000" pitchFamily="2" charset="2"/>
              <a:buChar char="q"/>
            </a:pPr>
            <a:r>
              <a:rPr lang="en-US" sz="2400" b="1" dirty="0">
                <a:latin typeface="Times New Roman" panose="02020603050405020304" pitchFamily="18" charset="0"/>
              </a:rPr>
              <a:t> The Objective of distribution management is to design &amp; operate a distribution system that attains the required level of customer services &amp; does so at least cost </a:t>
            </a:r>
          </a:p>
          <a:p>
            <a:pPr algn="ctr"/>
            <a:r>
              <a:rPr lang="en-US" b="1" u="sng" dirty="0">
                <a:solidFill>
                  <a:srgbClr val="FF0000"/>
                </a:solidFill>
                <a:latin typeface="Times New Roman" panose="02020603050405020304" pitchFamily="18" charset="0"/>
              </a:rPr>
              <a:t>TYPES</a:t>
            </a:r>
            <a:r>
              <a:rPr lang="en-US" dirty="0">
                <a:solidFill>
                  <a:srgbClr val="FF0000"/>
                </a:solidFill>
                <a:latin typeface="Times New Roman" panose="02020603050405020304" pitchFamily="18" charset="0"/>
              </a:rPr>
              <a:t> </a:t>
            </a:r>
          </a:p>
          <a:p>
            <a:r>
              <a:rPr lang="en-US" sz="2400" b="1" u="sng" dirty="0">
                <a:solidFill>
                  <a:srgbClr val="FF0000"/>
                </a:solidFill>
                <a:latin typeface="Times New Roman" panose="02020603050405020304" pitchFamily="18" charset="0"/>
              </a:rPr>
              <a:t>Physical Supply</a:t>
            </a:r>
          </a:p>
          <a:p>
            <a:pPr marL="0" indent="0">
              <a:buFont typeface="Arial" panose="020B0604020202020204" pitchFamily="34" charset="0"/>
              <a:buNone/>
            </a:pPr>
            <a:r>
              <a:rPr lang="en-US" sz="2400" dirty="0">
                <a:latin typeface="Times New Roman" panose="02020603050405020304" pitchFamily="18" charset="0"/>
              </a:rPr>
              <a:t> </a:t>
            </a:r>
            <a:r>
              <a:rPr lang="en-US" sz="2400" b="1" dirty="0">
                <a:latin typeface="Times New Roman" panose="02020603050405020304" pitchFamily="18" charset="0"/>
              </a:rPr>
              <a:t>◦ goods moving from supplier to manufacturer </a:t>
            </a:r>
          </a:p>
          <a:p>
            <a:pPr marL="0" indent="0">
              <a:buFont typeface="Arial" panose="020B0604020202020204" pitchFamily="34" charset="0"/>
              <a:buNone/>
            </a:pPr>
            <a:r>
              <a:rPr lang="en-US" sz="2400" b="1" dirty="0">
                <a:latin typeface="Times New Roman" panose="02020603050405020304" pitchFamily="18" charset="0"/>
              </a:rPr>
              <a:t>◦ “inbound”</a:t>
            </a:r>
          </a:p>
          <a:p>
            <a:r>
              <a:rPr lang="en-US" sz="2400" b="1" u="sng" dirty="0">
                <a:latin typeface="Times New Roman" panose="02020603050405020304" pitchFamily="18" charset="0"/>
              </a:rPr>
              <a:t> </a:t>
            </a:r>
            <a:r>
              <a:rPr lang="en-US" sz="2400" b="1" u="sng" dirty="0">
                <a:solidFill>
                  <a:srgbClr val="FF0000"/>
                </a:solidFill>
                <a:latin typeface="Times New Roman" panose="02020603050405020304" pitchFamily="18" charset="0"/>
              </a:rPr>
              <a:t>Physical Distribution </a:t>
            </a:r>
          </a:p>
          <a:p>
            <a:pPr marL="0" indent="0">
              <a:buFont typeface="Arial" panose="020B0604020202020204" pitchFamily="34" charset="0"/>
              <a:buNone/>
            </a:pPr>
            <a:r>
              <a:rPr lang="en-US" sz="2400" b="1" dirty="0">
                <a:latin typeface="Times New Roman" panose="02020603050405020304" pitchFamily="18" charset="0"/>
              </a:rPr>
              <a:t>◦ goods moving from manufacturer to customers</a:t>
            </a:r>
          </a:p>
          <a:p>
            <a:pPr marL="0" indent="0">
              <a:buFont typeface="Arial" panose="020B0604020202020204" pitchFamily="34" charset="0"/>
              <a:buNone/>
            </a:pPr>
            <a:r>
              <a:rPr lang="en-US" sz="2400" b="1" dirty="0">
                <a:latin typeface="Times New Roman" panose="02020603050405020304" pitchFamily="18" charset="0"/>
              </a:rPr>
              <a:t> ◦ “outbound</a:t>
            </a:r>
            <a:r>
              <a:rPr lang="en-US" sz="2400" dirty="0">
                <a:latin typeface="Times New Roman" panose="02020603050405020304" pitchFamily="18" charset="0"/>
              </a:rPr>
              <a:t>”</a:t>
            </a:r>
          </a:p>
          <a:p>
            <a:endParaRPr lang="ar-SA" sz="2000" dirty="0"/>
          </a:p>
        </p:txBody>
      </p:sp>
      <p:pic>
        <p:nvPicPr>
          <p:cNvPr id="13" name="Content Placeholder 3">
            <a:extLst>
              <a:ext uri="{FF2B5EF4-FFF2-40B4-BE49-F238E27FC236}">
                <a16:creationId xmlns:a16="http://schemas.microsoft.com/office/drawing/2014/main" id="{D6CFAFF5-F6D5-4DC4-874D-249E9A6A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9937" y="4006135"/>
            <a:ext cx="2758859" cy="2206590"/>
          </a:xfrm>
          <a:prstGeom prst="rect">
            <a:avLst/>
          </a:prstGeom>
        </p:spPr>
      </p:pic>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99206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a:extLst>
              <a:ext uri="{FF2B5EF4-FFF2-40B4-BE49-F238E27FC236}">
                <a16:creationId xmlns:a16="http://schemas.microsoft.com/office/drawing/2014/main" id="{8A829814-BFE9-4302-93EE-F56051A39970}"/>
              </a:ext>
            </a:extLst>
          </p:cNvPr>
          <p:cNvSpPr txBox="1">
            <a:spLocks/>
          </p:cNvSpPr>
          <p:nvPr/>
        </p:nvSpPr>
        <p:spPr>
          <a:xfrm>
            <a:off x="2844799" y="308268"/>
            <a:ext cx="614496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dirty="0" smtClean="0"/>
              <a:t>Physical Distribution </a:t>
            </a:r>
            <a:endParaRPr lang="ar-SA" sz="2800" dirty="0"/>
          </a:p>
        </p:txBody>
      </p:sp>
      <p:pic>
        <p:nvPicPr>
          <p:cNvPr id="13" name="Content Placeholder 3">
            <a:extLst>
              <a:ext uri="{FF2B5EF4-FFF2-40B4-BE49-F238E27FC236}">
                <a16:creationId xmlns:a16="http://schemas.microsoft.com/office/drawing/2014/main" id="{D6CFAFF5-F6D5-4DC4-874D-249E9A6A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6803" y="1435637"/>
            <a:ext cx="8460955" cy="4943516"/>
          </a:xfrm>
          <a:prstGeom prst="rect">
            <a:avLst/>
          </a:prstGeom>
        </p:spPr>
      </p:pic>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69138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03D430CB-FE2E-49EE-BF96-7B096FF3EF23}"/>
              </a:ext>
            </a:extLst>
          </p:cNvPr>
          <p:cNvSpPr txBox="1">
            <a:spLocks/>
          </p:cNvSpPr>
          <p:nvPr/>
        </p:nvSpPr>
        <p:spPr>
          <a:xfrm>
            <a:off x="2654018" y="212173"/>
            <a:ext cx="6737087"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dirty="0"/>
              <a:t>Activities in Physical Distribution</a:t>
            </a:r>
            <a:endParaRPr lang="ar-SA" sz="2800" dirty="0"/>
          </a:p>
        </p:txBody>
      </p:sp>
      <p:sp>
        <p:nvSpPr>
          <p:cNvPr id="9" name="Content Placeholder 2">
            <a:extLst>
              <a:ext uri="{FF2B5EF4-FFF2-40B4-BE49-F238E27FC236}">
                <a16:creationId xmlns:a16="http://schemas.microsoft.com/office/drawing/2014/main" id="{E535DD90-19E3-41E6-A10F-67560C846FE9}"/>
              </a:ext>
            </a:extLst>
          </p:cNvPr>
          <p:cNvSpPr txBox="1">
            <a:spLocks/>
          </p:cNvSpPr>
          <p:nvPr/>
        </p:nvSpPr>
        <p:spPr>
          <a:xfrm>
            <a:off x="286439" y="1383619"/>
            <a:ext cx="11594385" cy="507426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FF0000"/>
                </a:solidFill>
                <a:latin typeface="Times New Roman" panose="02020603050405020304" pitchFamily="18" charset="0"/>
              </a:rPr>
              <a:t>1.Transportation</a:t>
            </a:r>
            <a:r>
              <a:rPr lang="en-US" sz="2000" b="1" dirty="0">
                <a:solidFill>
                  <a:srgbClr val="FF0000"/>
                </a:solidFill>
                <a:latin typeface="Times New Roman" panose="02020603050405020304" pitchFamily="18" charset="0"/>
              </a:rPr>
              <a:t>: </a:t>
            </a:r>
            <a:endParaRPr lang="en-US" sz="2000" b="1" dirty="0" smtClean="0">
              <a:solidFill>
                <a:srgbClr val="FF0000"/>
              </a:solidFill>
              <a:latin typeface="Times New Roman" panose="02020603050405020304" pitchFamily="18" charset="0"/>
            </a:endParaRPr>
          </a:p>
          <a:p>
            <a:pPr marL="0" indent="0">
              <a:buFont typeface="Arial" panose="020B0604020202020204" pitchFamily="34" charset="0"/>
              <a:buNone/>
            </a:pPr>
            <a:r>
              <a:rPr lang="en-US" sz="2400" b="1" dirty="0" smtClean="0">
                <a:latin typeface="Times New Roman" panose="02020603050405020304" pitchFamily="18" charset="0"/>
              </a:rPr>
              <a:t>It </a:t>
            </a:r>
            <a:r>
              <a:rPr lang="en-US" sz="2400" b="1" dirty="0">
                <a:latin typeface="Times New Roman" panose="02020603050405020304" pitchFamily="18" charset="0"/>
              </a:rPr>
              <a:t>involves various methods of moving goods outside the firms building </a:t>
            </a:r>
          </a:p>
          <a:p>
            <a:pPr marL="0" indent="0">
              <a:buFont typeface="Arial" panose="020B0604020202020204" pitchFamily="34" charset="0"/>
              <a:buNone/>
            </a:pPr>
            <a:r>
              <a:rPr lang="en-US" sz="2400" b="1" dirty="0">
                <a:solidFill>
                  <a:srgbClr val="FF0000"/>
                </a:solidFill>
                <a:latin typeface="Times New Roman" panose="02020603050405020304" pitchFamily="18" charset="0"/>
              </a:rPr>
              <a:t>2.Distribution Inventory: </a:t>
            </a:r>
            <a:endParaRPr lang="en-US" sz="2400" b="1" dirty="0" smtClean="0">
              <a:solidFill>
                <a:srgbClr val="FF0000"/>
              </a:solidFill>
              <a:latin typeface="Times New Roman" panose="02020603050405020304" pitchFamily="18" charset="0"/>
            </a:endParaRPr>
          </a:p>
          <a:p>
            <a:pPr marL="0" indent="0">
              <a:buFont typeface="Arial" panose="020B0604020202020204" pitchFamily="34" charset="0"/>
              <a:buNone/>
            </a:pPr>
            <a:r>
              <a:rPr lang="en-US" sz="2400" b="1" dirty="0" smtClean="0">
                <a:latin typeface="Times New Roman" panose="02020603050405020304" pitchFamily="18" charset="0"/>
              </a:rPr>
              <a:t>It </a:t>
            </a:r>
            <a:r>
              <a:rPr lang="en-US" sz="2400" b="1" dirty="0">
                <a:latin typeface="Times New Roman" panose="02020603050405020304" pitchFamily="18" charset="0"/>
              </a:rPr>
              <a:t>includes all finished goods inventory at any point in the distribution system </a:t>
            </a:r>
          </a:p>
          <a:p>
            <a:pPr marL="0" indent="0">
              <a:buFont typeface="Arial" panose="020B0604020202020204" pitchFamily="34" charset="0"/>
              <a:buNone/>
            </a:pPr>
            <a:r>
              <a:rPr lang="en-US" sz="2400" b="1" dirty="0">
                <a:solidFill>
                  <a:srgbClr val="FF0000"/>
                </a:solidFill>
                <a:latin typeface="Times New Roman" panose="02020603050405020304" pitchFamily="18" charset="0"/>
              </a:rPr>
              <a:t>3.Materials Handling: </a:t>
            </a:r>
            <a:endParaRPr lang="en-US" sz="2400" b="1" dirty="0" smtClean="0">
              <a:solidFill>
                <a:srgbClr val="FF0000"/>
              </a:solidFill>
              <a:latin typeface="Times New Roman" panose="02020603050405020304" pitchFamily="18" charset="0"/>
            </a:endParaRPr>
          </a:p>
          <a:p>
            <a:pPr marL="0" indent="0">
              <a:buFont typeface="Arial" panose="020B0604020202020204" pitchFamily="34" charset="0"/>
              <a:buNone/>
            </a:pPr>
            <a:r>
              <a:rPr lang="en-US" sz="2400" b="1" dirty="0" smtClean="0">
                <a:latin typeface="Times New Roman" panose="02020603050405020304" pitchFamily="18" charset="0"/>
              </a:rPr>
              <a:t>It </a:t>
            </a:r>
            <a:r>
              <a:rPr lang="en-US" sz="2400" b="1" dirty="0">
                <a:latin typeface="Times New Roman" panose="02020603050405020304" pitchFamily="18" charset="0"/>
              </a:rPr>
              <a:t>is the movement of stored goods inside the distribution center </a:t>
            </a:r>
          </a:p>
          <a:p>
            <a:pPr marL="0" indent="0">
              <a:buFont typeface="Arial" panose="020B0604020202020204" pitchFamily="34" charset="0"/>
              <a:buNone/>
            </a:pPr>
            <a:r>
              <a:rPr lang="en-US" sz="2400" b="1" dirty="0">
                <a:solidFill>
                  <a:srgbClr val="FF0000"/>
                </a:solidFill>
                <a:latin typeface="Times New Roman" panose="02020603050405020304" pitchFamily="18" charset="0"/>
              </a:rPr>
              <a:t>4.Pa</a:t>
            </a:r>
            <a:r>
              <a:rPr lang="en-US" b="1" dirty="0">
                <a:solidFill>
                  <a:srgbClr val="FF0000"/>
                </a:solidFill>
                <a:latin typeface="Times New Roman" panose="02020603050405020304" pitchFamily="18" charset="0"/>
              </a:rPr>
              <a:t>ckaging: </a:t>
            </a:r>
            <a:endParaRPr lang="en-US" b="1" dirty="0" smtClean="0">
              <a:solidFill>
                <a:srgbClr val="FF0000"/>
              </a:solidFill>
              <a:latin typeface="Times New Roman" panose="02020603050405020304" pitchFamily="18" charset="0"/>
            </a:endParaRPr>
          </a:p>
          <a:p>
            <a:pPr marL="0" indent="0">
              <a:buFont typeface="Arial" panose="020B0604020202020204" pitchFamily="34" charset="0"/>
              <a:buNone/>
            </a:pPr>
            <a:r>
              <a:rPr lang="en-US" sz="2400" b="1" dirty="0" smtClean="0">
                <a:latin typeface="Times New Roman" panose="02020603050405020304" pitchFamily="18" charset="0"/>
              </a:rPr>
              <a:t>Goods </a:t>
            </a:r>
            <a:r>
              <a:rPr lang="en-US" sz="2400" b="1" dirty="0">
                <a:latin typeface="Times New Roman" panose="02020603050405020304" pitchFamily="18" charset="0"/>
              </a:rPr>
              <a:t>moving in a distribution system must be contained protected &amp; identified </a:t>
            </a:r>
          </a:p>
          <a:p>
            <a:pPr marL="0" indent="0">
              <a:buFont typeface="Arial" panose="020B0604020202020204" pitchFamily="34" charset="0"/>
              <a:buNone/>
            </a:pPr>
            <a:r>
              <a:rPr lang="en-US" sz="2400" b="1" dirty="0">
                <a:solidFill>
                  <a:srgbClr val="FF0000"/>
                </a:solidFill>
                <a:latin typeface="Times New Roman" panose="02020603050405020304" pitchFamily="18" charset="0"/>
              </a:rPr>
              <a:t>5.Order Processing: </a:t>
            </a:r>
            <a:endParaRPr lang="en-US" sz="2400" b="1" dirty="0" smtClean="0">
              <a:solidFill>
                <a:srgbClr val="FF0000"/>
              </a:solidFill>
              <a:latin typeface="Times New Roman" panose="02020603050405020304" pitchFamily="18" charset="0"/>
            </a:endParaRPr>
          </a:p>
          <a:p>
            <a:pPr marL="0" indent="0">
              <a:buFont typeface="Arial" panose="020B0604020202020204" pitchFamily="34" charset="0"/>
              <a:buNone/>
            </a:pPr>
            <a:r>
              <a:rPr lang="en-US" sz="2400" b="1" dirty="0" smtClean="0">
                <a:latin typeface="Times New Roman" panose="02020603050405020304" pitchFamily="18" charset="0"/>
              </a:rPr>
              <a:t>It </a:t>
            </a:r>
            <a:r>
              <a:rPr lang="en-US" sz="2400" b="1" dirty="0">
                <a:latin typeface="Times New Roman" panose="02020603050405020304" pitchFamily="18" charset="0"/>
              </a:rPr>
              <a:t>includes all activities needed to fill customers orders</a:t>
            </a:r>
          </a:p>
          <a:p>
            <a:endParaRPr lang="ar-SA" sz="2400" b="1"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solidFill>
                <a:latin typeface="Times New Roman" panose="02020603050405020304" pitchFamily="18" charset="0"/>
                <a:cs typeface="Times New Roman" panose="02020603050405020304" pitchFamily="18" charset="0"/>
              </a:rPr>
              <a:t>Chapter</a:t>
            </a:r>
          </a:p>
          <a:p>
            <a:pPr algn="ctr"/>
            <a:r>
              <a:rPr lang="en-US" sz="2000" b="1" dirty="0" smtClean="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592889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Tree>
    <p:extLst>
      <p:ext uri="{BB962C8B-B14F-4D97-AF65-F5344CB8AC3E}">
        <p14:creationId xmlns:p14="http://schemas.microsoft.com/office/powerpoint/2010/main" val="3080106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pic>
        <p:nvPicPr>
          <p:cNvPr id="5" name="Audio 4">
            <a:hlinkClick r:id="" action="ppaction://media"/>
            <a:extLst>
              <a:ext uri="{FF2B5EF4-FFF2-40B4-BE49-F238E27FC236}">
                <a16:creationId xmlns:a16="http://schemas.microsoft.com/office/drawing/2014/main" id="{FDB2C445-AF85-44F1-BF97-B9745086B37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p>
        </p:txBody>
      </p:sp>
    </p:spTree>
    <p:custDataLst>
      <p:tags r:id="rId1"/>
    </p:custDataLst>
    <p:extLst>
      <p:ext uri="{BB962C8B-B14F-4D97-AF65-F5344CB8AC3E}">
        <p14:creationId xmlns:p14="http://schemas.microsoft.com/office/powerpoint/2010/main" val="3480962839"/>
      </p:ext>
    </p:ext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A5937C-13C2-4313-9271-9A9991D678A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B2BEC7C-B8B8-4E91-BADB-639BFA6D0245}">
  <ds:schemaRefs>
    <ds:schemaRef ds:uri="http://schemas.microsoft.com/sharepoint/v3/contenttype/forms"/>
  </ds:schemaRefs>
</ds:datastoreItem>
</file>

<file path=customXml/itemProps3.xml><?xml version="1.0" encoding="utf-8"?>
<ds:datastoreItem xmlns:ds="http://schemas.openxmlformats.org/officeDocument/2006/customXml" ds:itemID="{B9CE3B67-434A-491B-A971-3CDFB7343802}"/>
</file>

<file path=docProps/app.xml><?xml version="1.0" encoding="utf-8"?>
<Properties xmlns="http://schemas.openxmlformats.org/officeDocument/2006/extended-properties" xmlns:vt="http://schemas.openxmlformats.org/officeDocument/2006/docPropsVTypes">
  <TotalTime>893</TotalTime>
  <Words>1480</Words>
  <Application>Microsoft Office PowerPoint</Application>
  <PresentationFormat>Widescreen</PresentationFormat>
  <Paragraphs>416</Paragraphs>
  <Slides>44</Slides>
  <Notes>5</Notes>
  <HiddenSlides>0</HiddenSlides>
  <MMClips>1</MMClips>
  <ScaleCrop>false</ScaleCrop>
  <HeadingPairs>
    <vt:vector size="8" baseType="variant">
      <vt:variant>
        <vt:lpstr>Fonts Used</vt:lpstr>
      </vt:variant>
      <vt:variant>
        <vt:i4>16</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62" baseType="lpstr">
      <vt:lpstr>Aharoni</vt:lpstr>
      <vt:lpstr>Alexandria</vt:lpstr>
      <vt:lpstr>Angsana New</vt:lpstr>
      <vt:lpstr>AngsanaUPC</vt:lpstr>
      <vt:lpstr>Arial</vt:lpstr>
      <vt:lpstr>Arial Black</vt:lpstr>
      <vt:lpstr>Bradley Hand ITC</vt:lpstr>
      <vt:lpstr>Calibri</vt:lpstr>
      <vt:lpstr>Calibri Light</vt:lpstr>
      <vt:lpstr>Cambria</vt:lpstr>
      <vt:lpstr>Cordia New</vt:lpstr>
      <vt:lpstr>Courier New</vt:lpstr>
      <vt:lpstr>Roboto Light</vt:lpstr>
      <vt:lpstr>Tajawal Medium</vt:lpstr>
      <vt:lpstr>Times New Roman</vt:lpstr>
      <vt:lpstr>Wingdings</vt:lpstr>
      <vt:lpstr>Office Theme</vt:lpstr>
      <vt:lpstr>Micrografx FlowCharter 7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51</cp:revision>
  <dcterms:created xsi:type="dcterms:W3CDTF">2023-04-29T09:08:23Z</dcterms:created>
  <dcterms:modified xsi:type="dcterms:W3CDTF">2024-08-08T17:10:22Z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