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9" r:id="rId3"/>
    <p:sldId id="260" r:id="rId4"/>
    <p:sldId id="381" r:id="rId5"/>
    <p:sldId id="295" r:id="rId6"/>
    <p:sldId id="372" r:id="rId7"/>
    <p:sldId id="297" r:id="rId8"/>
    <p:sldId id="329" r:id="rId9"/>
    <p:sldId id="382" r:id="rId10"/>
    <p:sldId id="330" r:id="rId11"/>
    <p:sldId id="328" r:id="rId12"/>
    <p:sldId id="332" r:id="rId13"/>
    <p:sldId id="333" r:id="rId14"/>
    <p:sldId id="378" r:id="rId15"/>
    <p:sldId id="379" r:id="rId16"/>
    <p:sldId id="336" r:id="rId17"/>
    <p:sldId id="367" r:id="rId18"/>
    <p:sldId id="337" r:id="rId19"/>
    <p:sldId id="338" r:id="rId20"/>
    <p:sldId id="339" r:id="rId21"/>
    <p:sldId id="340" r:id="rId22"/>
    <p:sldId id="341" r:id="rId23"/>
    <p:sldId id="368" r:id="rId24"/>
    <p:sldId id="370" r:id="rId25"/>
    <p:sldId id="343" r:id="rId26"/>
    <p:sldId id="371" r:id="rId27"/>
    <p:sldId id="373" r:id="rId28"/>
    <p:sldId id="374" r:id="rId29"/>
    <p:sldId id="375" r:id="rId30"/>
    <p:sldId id="376" r:id="rId31"/>
    <p:sldId id="348" r:id="rId32"/>
    <p:sldId id="37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9464" autoAdjust="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6/15/2022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27.emf"/><Relationship Id="rId3" Type="http://schemas.openxmlformats.org/officeDocument/2006/relationships/image" Target="../media/image6.png"/><Relationship Id="rId7" Type="http://schemas.openxmlformats.org/officeDocument/2006/relationships/image" Target="../media/image26.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Law, Policy and Ethics </a:t>
            </a:r>
          </a:p>
          <a:p>
            <a:endParaRPr lang="en-US" sz="11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rgbClr val="24A9E1"/>
                </a:solidFill>
                <a:latin typeface="Tajawal Medium" panose="00000600000000000000" pitchFamily="2" charset="-78"/>
                <a:cs typeface="Tajawal Medium" panose="00000600000000000000" pitchFamily="2" charset="-78"/>
              </a:rPr>
              <a:t>Prepared by </a:t>
            </a:r>
            <a:r>
              <a:rPr lang="en-US" sz="2800" b="1" dirty="0">
                <a:solidFill>
                  <a:schemeClr val="bg1"/>
                </a:solidFill>
                <a:latin typeface="Tajawal Medium" panose="00000600000000000000" pitchFamily="2" charset="-78"/>
                <a:cs typeface="Tajawal Medium" panose="00000600000000000000" pitchFamily="2" charset="-78"/>
              </a:rPr>
              <a:t>Dr. Kamal Alieyan</a:t>
            </a:r>
          </a:p>
          <a:p>
            <a:r>
              <a:rPr lang="en-US" sz="2800" dirty="0">
                <a:solidFill>
                  <a:srgbClr val="FF9518"/>
                </a:solidFill>
                <a:latin typeface="Tajawal Medium" panose="00000600000000000000" pitchFamily="2" charset="-78"/>
                <a:cs typeface="Tajawal Medium" panose="00000600000000000000" pitchFamily="2" charset="-78"/>
              </a:rPr>
              <a:t>Lecture 04</a:t>
            </a:r>
          </a:p>
        </p:txBody>
      </p:sp>
      <p:sp>
        <p:nvSpPr>
          <p:cNvPr id="16" name="TextBox 15"/>
          <p:cNvSpPr txBox="1"/>
          <p:nvPr/>
        </p:nvSpPr>
        <p:spPr>
          <a:xfrm>
            <a:off x="6696155" y="3204830"/>
            <a:ext cx="550455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Cybersecurity Ethics: Cyberspace and Other Applications_(1)</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844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Lecture Objective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0438" y="1880058"/>
            <a:ext cx="10433073" cy="225106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Target more aspect of cybersecurity ethics.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The cybersecurity is an advancing field and makes its presence felt in various other domains and applications, we will highlight ethics in those domains and applications. </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671143"/>
            <a:ext cx="1222425" cy="1096206"/>
          </a:xfrm>
          <a:prstGeom prst="rect">
            <a:avLst/>
          </a:prstGeom>
        </p:spPr>
      </p:pic>
      <p:pic>
        <p:nvPicPr>
          <p:cNvPr id="3" name="Picture 2"/>
          <p:cNvPicPr>
            <a:picLocks noChangeAspect="1"/>
          </p:cNvPicPr>
          <p:nvPr/>
        </p:nvPicPr>
        <p:blipFill>
          <a:blip r:embed="rId4"/>
          <a:stretch>
            <a:fillRect/>
          </a:stretch>
        </p:blipFill>
        <p:spPr>
          <a:xfrm>
            <a:off x="1571703" y="64607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1571703" y="1633538"/>
            <a:ext cx="7890952" cy="3349956"/>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3.1 CYBERSECURITY ETHICS: A DETAILED STUDY (DOMINS)</a:t>
            </a:r>
          </a:p>
          <a:p>
            <a:pPr marL="342900" indent="-342900">
              <a:lnSpc>
                <a:spcPct val="150000"/>
              </a:lnSpc>
              <a:buFont typeface="Wingdings" panose="05000000000000000000" pitchFamily="2" charset="2"/>
              <a:buChar char="§"/>
            </a:pPr>
            <a:endParaRPr lang="en-US" sz="24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3.2 CYBERSECURITY ETHICS IN APPLICATIONS</a:t>
            </a:r>
          </a:p>
          <a:p>
            <a:pPr marL="342900" indent="-342900">
              <a:lnSpc>
                <a:spcPct val="150000"/>
              </a:lnSpc>
              <a:buFont typeface="Wingdings" panose="05000000000000000000" pitchFamily="2" charset="2"/>
              <a:buChar char="§"/>
            </a:pPr>
            <a:endParaRPr lang="en-US" sz="24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02371"/>
            <a:ext cx="853059" cy="764978"/>
          </a:xfrm>
          <a:prstGeom prst="rect">
            <a:avLst/>
          </a:prstGeom>
        </p:spPr>
      </p:pic>
      <p:pic>
        <p:nvPicPr>
          <p:cNvPr id="3" name="Picture 2"/>
          <p:cNvPicPr>
            <a:picLocks noChangeAspect="1"/>
          </p:cNvPicPr>
          <p:nvPr/>
        </p:nvPicPr>
        <p:blipFill>
          <a:blip r:embed="rId4"/>
          <a:stretch>
            <a:fillRect/>
          </a:stretch>
        </p:blipFill>
        <p:spPr>
          <a:xfrm>
            <a:off x="1571703" y="64607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1799030" y="1237896"/>
            <a:ext cx="7890952" cy="87889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3.1 CYBERSECURITY ETHICS: A DETAILED STUDY (DOMINS)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3.2 CYBERSECURITY ETHICS IN APPLICATIONS</a:t>
            </a:r>
            <a:endParaRPr lang="en-US" b="1" dirty="0">
              <a:solidFill>
                <a:srgbClr val="000000"/>
              </a:solidFill>
              <a:latin typeface="Times New Roman" panose="02020603050405020304" pitchFamily="18" charset="0"/>
            </a:endParaRPr>
          </a:p>
        </p:txBody>
      </p:sp>
      <p:pic>
        <p:nvPicPr>
          <p:cNvPr id="5" name="Picture 4">
            <a:extLst>
              <a:ext uri="{FF2B5EF4-FFF2-40B4-BE49-F238E27FC236}">
                <a16:creationId xmlns:a16="http://schemas.microsoft.com/office/drawing/2014/main" id="{A49F611A-DB0C-073F-80E9-41B24370EF7D}"/>
              </a:ext>
            </a:extLst>
          </p:cNvPr>
          <p:cNvPicPr>
            <a:picLocks noChangeAspect="1"/>
          </p:cNvPicPr>
          <p:nvPr/>
        </p:nvPicPr>
        <p:blipFill>
          <a:blip r:embed="rId7"/>
          <a:stretch>
            <a:fillRect/>
          </a:stretch>
        </p:blipFill>
        <p:spPr>
          <a:xfrm>
            <a:off x="4717433" y="2375381"/>
            <a:ext cx="4038640" cy="3360401"/>
          </a:xfrm>
          <a:prstGeom prst="rect">
            <a:avLst/>
          </a:prstGeom>
        </p:spPr>
      </p:pic>
      <p:pic>
        <p:nvPicPr>
          <p:cNvPr id="6" name="Picture 5">
            <a:extLst>
              <a:ext uri="{FF2B5EF4-FFF2-40B4-BE49-F238E27FC236}">
                <a16:creationId xmlns:a16="http://schemas.microsoft.com/office/drawing/2014/main" id="{2615F62E-D101-655C-3A6B-08C86E9C170B}"/>
              </a:ext>
            </a:extLst>
          </p:cNvPr>
          <p:cNvPicPr>
            <a:picLocks noChangeAspect="1"/>
          </p:cNvPicPr>
          <p:nvPr/>
        </p:nvPicPr>
        <p:blipFill>
          <a:blip r:embed="rId8"/>
          <a:stretch>
            <a:fillRect/>
          </a:stretch>
        </p:blipFill>
        <p:spPr>
          <a:xfrm>
            <a:off x="542205" y="2375380"/>
            <a:ext cx="3763815" cy="3244724"/>
          </a:xfrm>
          <a:prstGeom prst="rect">
            <a:avLst/>
          </a:prstGeom>
        </p:spPr>
      </p:pic>
    </p:spTree>
    <p:extLst>
      <p:ext uri="{BB962C8B-B14F-4D97-AF65-F5344CB8AC3E}">
        <p14:creationId xmlns:p14="http://schemas.microsoft.com/office/powerpoint/2010/main" val="237918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888625" y="1840559"/>
            <a:ext cx="10667500" cy="3539430"/>
          </a:xfrm>
          <a:prstGeom prst="rect">
            <a:avLst/>
          </a:prstGeom>
          <a:noFill/>
        </p:spPr>
        <p:txBody>
          <a:bodyPr wrap="square" rtlCol="0">
            <a:spAutoFit/>
          </a:bodyPr>
          <a:lstStyle/>
          <a:p>
            <a:pPr marL="342900" indent="-342900" algn="justLow">
              <a:buFont typeface="Arial" panose="020B0604020202020204" pitchFamily="34" charset="0"/>
              <a:buChar char="•"/>
            </a:pPr>
            <a:r>
              <a:rPr lang="en-US" sz="2400" b="1" dirty="0">
                <a:solidFill>
                  <a:srgbClr val="0A1F61"/>
                </a:solidFill>
                <a:cs typeface="Tajawal ExtraBold" panose="00000800000000000000" pitchFamily="2" charset="-78"/>
              </a:rPr>
              <a:t>Cyberspace</a:t>
            </a:r>
            <a:r>
              <a:rPr lang="en-US" sz="2400" dirty="0">
                <a:solidFill>
                  <a:srgbClr val="0A1F61"/>
                </a:solidFill>
                <a:cs typeface="Tajawal ExtraBold" panose="00000800000000000000" pitchFamily="2" charset="-78"/>
              </a:rPr>
              <a:t> incorporates </a:t>
            </a:r>
            <a:r>
              <a:rPr lang="en-US" sz="2400" u="sng" dirty="0">
                <a:solidFill>
                  <a:srgbClr val="0A1F61"/>
                </a:solidFill>
                <a:cs typeface="Tajawal ExtraBold" panose="00000800000000000000" pitchFamily="2" charset="-78"/>
              </a:rPr>
              <a:t>the Internet</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telecommunication systems</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computer systems</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embedded processors</a:t>
            </a:r>
            <a:r>
              <a:rPr lang="en-US" sz="2400" dirty="0">
                <a:solidFill>
                  <a:srgbClr val="0A1F61"/>
                </a:solidFill>
                <a:cs typeface="Tajawal ExtraBold" panose="00000800000000000000" pitchFamily="2" charset="-78"/>
              </a:rPr>
              <a:t>, and </a:t>
            </a:r>
            <a:r>
              <a:rPr lang="en-US" sz="2400" u="sng" dirty="0">
                <a:solidFill>
                  <a:srgbClr val="0A1F61"/>
                </a:solidFill>
                <a:cs typeface="Tajawal ExtraBold" panose="00000800000000000000" pitchFamily="2" charset="-78"/>
              </a:rPr>
              <a:t>control systems</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Each of these domains have specific functionalities and operates in various ways.</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Thus each of these have their own ethics and standards.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Each of these components are responsible for establishing cyberspace and their applications traverse the globe.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Therefore, a detailed study on ethics for these components is of great significance.</a:t>
            </a:r>
          </a:p>
        </p:txBody>
      </p:sp>
    </p:spTree>
    <p:extLst>
      <p:ext uri="{BB962C8B-B14F-4D97-AF65-F5344CB8AC3E}">
        <p14:creationId xmlns:p14="http://schemas.microsoft.com/office/powerpoint/2010/main" val="222243231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pic>
        <p:nvPicPr>
          <p:cNvPr id="8" name="Picture 7">
            <a:extLst>
              <a:ext uri="{FF2B5EF4-FFF2-40B4-BE49-F238E27FC236}">
                <a16:creationId xmlns:a16="http://schemas.microsoft.com/office/drawing/2014/main" id="{940B2CB6-3F2F-D5DB-8F93-3327044C9D2B}"/>
              </a:ext>
            </a:extLst>
          </p:cNvPr>
          <p:cNvPicPr>
            <a:picLocks noChangeAspect="1"/>
          </p:cNvPicPr>
          <p:nvPr/>
        </p:nvPicPr>
        <p:blipFill>
          <a:blip r:embed="rId6"/>
          <a:stretch>
            <a:fillRect/>
          </a:stretch>
        </p:blipFill>
        <p:spPr>
          <a:xfrm>
            <a:off x="2866300" y="1749842"/>
            <a:ext cx="6419644" cy="4346825"/>
          </a:xfrm>
          <a:prstGeom prst="rect">
            <a:avLst/>
          </a:prstGeom>
        </p:spPr>
      </p:pic>
    </p:spTree>
    <p:extLst>
      <p:ext uri="{BB962C8B-B14F-4D97-AF65-F5344CB8AC3E}">
        <p14:creationId xmlns:p14="http://schemas.microsoft.com/office/powerpoint/2010/main" val="3000474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741826" y="1756774"/>
            <a:ext cx="10557141" cy="3724096"/>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3.1.1 CYBERSECURITY: INTERNET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One of the most remarkable and active components of cyberspace is </a:t>
            </a:r>
            <a:r>
              <a:rPr lang="en-US" sz="2400" u="sng" dirty="0">
                <a:solidFill>
                  <a:srgbClr val="0A1F61"/>
                </a:solidFill>
                <a:cs typeface="Tajawal ExtraBold" panose="00000800000000000000" pitchFamily="2" charset="-78"/>
              </a:rPr>
              <a:t>the</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Internet</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fact, the majority of the communication among devices and users takes place over the Internet.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Since the Internet harbors millions of users and devices, exchange of information over the platform must be performed in an ethical way.</a:t>
            </a:r>
            <a:endParaRPr lang="en-US" sz="2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8764958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42991"/>
            <a:ext cx="964073" cy="864530"/>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357809" y="1595281"/>
            <a:ext cx="11529391" cy="3231654"/>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3.1.1 CYBERSECURITY: INTERNET ETHICS</a:t>
            </a:r>
          </a:p>
          <a:p>
            <a:pPr algn="justLow"/>
            <a:endParaRPr lang="en-US" sz="24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the Internet:</a:t>
            </a:r>
          </a:p>
          <a:p>
            <a:pPr marL="342900" indent="-342900" algn="justLow">
              <a:buFont typeface="Arial" panose="020B0604020202020204" pitchFamily="34" charset="0"/>
              <a:buChar char="•"/>
            </a:pPr>
            <a:endParaRPr lang="en-US" sz="24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The Internet might be characterized as a method for interfacing a computer to any other computer anywhere in the world by means of dedicated routers and servers. </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At the point when two computers are associated over the Internet, they can send and receive a wide range of information like text, design, voice, video, and computer program.</a:t>
            </a:r>
          </a:p>
          <a:p>
            <a:endParaRPr lang="en-US" sz="1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5620541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42991"/>
            <a:ext cx="964073" cy="864530"/>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357809" y="1595281"/>
            <a:ext cx="11529391" cy="2739211"/>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3.1.1 CYBERSECURITY: INTERNET ETHICS</a:t>
            </a:r>
          </a:p>
          <a:p>
            <a:endParaRPr lang="en-US" sz="1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Many times ethics over the Internet referred as </a:t>
            </a:r>
            <a:r>
              <a:rPr lang="en-US" sz="2400" u="sng" dirty="0">
                <a:solidFill>
                  <a:srgbClr val="0A1F61"/>
                </a:solidFill>
                <a:cs typeface="Tajawal ExtraBold" panose="00000800000000000000" pitchFamily="2" charset="-78"/>
              </a:rPr>
              <a:t>Internet Etiquette </a:t>
            </a:r>
            <a:r>
              <a:rPr lang="en-US" sz="2400" dirty="0">
                <a:solidFill>
                  <a:srgbClr val="0A1F61"/>
                </a:solidFill>
                <a:cs typeface="Tajawal ExtraBold" panose="00000800000000000000" pitchFamily="2" charset="-78"/>
              </a:rPr>
              <a:t>or </a:t>
            </a:r>
            <a:r>
              <a:rPr lang="en-US" sz="2400" u="sng" dirty="0">
                <a:solidFill>
                  <a:srgbClr val="0A1F61"/>
                </a:solidFill>
                <a:cs typeface="Tajawal ExtraBold" panose="00000800000000000000" pitchFamily="2" charset="-78"/>
              </a:rPr>
              <a:t>Netiquette</a:t>
            </a:r>
            <a:r>
              <a:rPr lang="en-US" sz="24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As Etiquette corresponds to the code of polite behavior in society, netiquette concerned with code of good behavior on Internet.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Netiquette takes into account various aspects of the Internet, like email, social media, and web forums. Also, online chat, website comments. </a:t>
            </a:r>
          </a:p>
        </p:txBody>
      </p:sp>
    </p:spTree>
    <p:extLst>
      <p:ext uri="{BB962C8B-B14F-4D97-AF65-F5344CB8AC3E}">
        <p14:creationId xmlns:p14="http://schemas.microsoft.com/office/powerpoint/2010/main" val="486274397"/>
      </p:ext>
    </p:extLst>
  </p:cSld>
  <p:clrMapOvr>
    <a:masterClrMapping/>
  </p:clrMapOvr>
  <mc:AlternateContent xmlns:mc="http://schemas.openxmlformats.org/markup-compatibility/2006">
    <mc:Choice xmlns:p14="http://schemas.microsoft.com/office/powerpoint/2010/main" Requires="p14">
      <p:transition spd="slow" p14:dur="2000" advTm="13466"/>
    </mc:Choice>
    <mc:Fallback>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44" y="6013537"/>
            <a:ext cx="941695" cy="844463"/>
          </a:xfrm>
          <a:prstGeom prst="rect">
            <a:avLst/>
          </a:prstGeom>
        </p:spPr>
      </p:pic>
      <p:pic>
        <p:nvPicPr>
          <p:cNvPr id="3" name="Picture 2"/>
          <p:cNvPicPr>
            <a:picLocks noChangeAspect="1"/>
          </p:cNvPicPr>
          <p:nvPr/>
        </p:nvPicPr>
        <p:blipFill>
          <a:blip r:embed="rId3"/>
          <a:stretch>
            <a:fillRect/>
          </a:stretch>
        </p:blipFill>
        <p:spPr>
          <a:xfrm>
            <a:off x="1795785" y="66490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493986" y="1490653"/>
            <a:ext cx="10915542" cy="5170646"/>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 3.1.1 CYBERSECURITY: INTERNET ETHICS</a:t>
            </a:r>
          </a:p>
          <a:p>
            <a:pPr algn="justLow"/>
            <a:endParaRPr lang="en-US" sz="2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 are no specific netiquette rules or guidelines, however the overall idea is to respect others online:</a:t>
            </a:r>
          </a:p>
          <a:p>
            <a:pPr marL="800100" lvl="1" indent="-342900" algn="justLow">
              <a:buFont typeface="Arial" panose="020B0604020202020204" pitchFamily="34" charset="0"/>
              <a:buChar char="•"/>
            </a:pPr>
            <a:endParaRPr lang="en-US" sz="200" dirty="0">
              <a:solidFill>
                <a:srgbClr val="0A1F61"/>
              </a:solidFill>
              <a:cs typeface="Tajawal ExtraBold" panose="00000800000000000000" pitchFamily="2" charset="-78"/>
            </a:endParaRPr>
          </a:p>
          <a:p>
            <a:pPr marL="3490913" lvl="7" indent="-346075" algn="justLow">
              <a:buFont typeface="+mj-lt"/>
              <a:buAutoNum type="arabicPeriod"/>
            </a:pPr>
            <a:r>
              <a:rPr lang="en-US" sz="2000" dirty="0">
                <a:solidFill>
                  <a:srgbClr val="0A1F61"/>
                </a:solidFill>
                <a:cs typeface="Tajawal ExtraBold" panose="00000800000000000000" pitchFamily="2" charset="-78"/>
              </a:rPr>
              <a:t>Remember the Human</a:t>
            </a:r>
          </a:p>
          <a:p>
            <a:pPr marL="3490913" lvl="7" indent="-346075" algn="justLow">
              <a:buFont typeface="+mj-lt"/>
              <a:buAutoNum type="arabicPeriod"/>
            </a:pPr>
            <a:r>
              <a:rPr lang="en-US" sz="2000" dirty="0">
                <a:solidFill>
                  <a:srgbClr val="0A1F61"/>
                </a:solidFill>
                <a:cs typeface="Tajawal ExtraBold" panose="00000800000000000000" pitchFamily="2" charset="-78"/>
              </a:rPr>
              <a:t>Following the Same Standard of Behavior online as in Real life</a:t>
            </a:r>
          </a:p>
          <a:p>
            <a:pPr marL="3490913" lvl="7" indent="-346075" algn="justLow">
              <a:buFont typeface="+mj-lt"/>
              <a:buAutoNum type="arabicPeriod"/>
            </a:pPr>
            <a:r>
              <a:rPr lang="en-US" sz="2000" dirty="0">
                <a:solidFill>
                  <a:srgbClr val="0A1F61"/>
                </a:solidFill>
                <a:cs typeface="Tajawal ExtraBold" panose="00000800000000000000" pitchFamily="2" charset="-78"/>
              </a:rPr>
              <a:t>Knowing that You are in Cyberspace</a:t>
            </a:r>
          </a:p>
          <a:p>
            <a:pPr marL="3490913" lvl="7" indent="-346075" algn="justLow">
              <a:buFont typeface="+mj-lt"/>
              <a:buAutoNum type="arabicPeriod"/>
            </a:pPr>
            <a:r>
              <a:rPr lang="en-US" sz="2000" dirty="0">
                <a:solidFill>
                  <a:srgbClr val="0A1F61"/>
                </a:solidFill>
                <a:cs typeface="Tajawal ExtraBold" panose="00000800000000000000" pitchFamily="2" charset="-78"/>
              </a:rPr>
              <a:t>Appreciating the Other Peoples Time and Bandwidths</a:t>
            </a:r>
          </a:p>
          <a:p>
            <a:pPr marL="3490913" lvl="7" indent="-346075" algn="justLow">
              <a:buFont typeface="+mj-lt"/>
              <a:buAutoNum type="arabicPeriod"/>
            </a:pPr>
            <a:r>
              <a:rPr lang="en-US" sz="2000" dirty="0">
                <a:solidFill>
                  <a:srgbClr val="0A1F61"/>
                </a:solidFill>
                <a:cs typeface="Tajawal ExtraBold" panose="00000800000000000000" pitchFamily="2" charset="-78"/>
              </a:rPr>
              <a:t>Making your self Good online</a:t>
            </a:r>
          </a:p>
          <a:p>
            <a:pPr marL="3490913" lvl="7" indent="-346075" algn="justLow">
              <a:buFont typeface="+mj-lt"/>
              <a:buAutoNum type="arabicPeriod"/>
            </a:pPr>
            <a:r>
              <a:rPr lang="en-US" sz="2000" dirty="0">
                <a:solidFill>
                  <a:srgbClr val="0A1F61"/>
                </a:solidFill>
                <a:cs typeface="Tajawal ExtraBold" panose="00000800000000000000" pitchFamily="2" charset="-78"/>
              </a:rPr>
              <a:t>Sharing Expert knowledge </a:t>
            </a:r>
          </a:p>
          <a:p>
            <a:pPr marL="3490913" lvl="7" indent="-346075" algn="justLow">
              <a:buFont typeface="+mj-lt"/>
              <a:buAutoNum type="arabicPeriod"/>
            </a:pPr>
            <a:r>
              <a:rPr lang="en-US" sz="2000" dirty="0">
                <a:solidFill>
                  <a:srgbClr val="0A1F61"/>
                </a:solidFill>
                <a:cs typeface="Tajawal ExtraBold" panose="00000800000000000000" pitchFamily="2" charset="-78"/>
              </a:rPr>
              <a:t>Helping Keep Flame Wars Under Control </a:t>
            </a:r>
          </a:p>
          <a:p>
            <a:pPr marL="3490913" lvl="7" indent="-346075" algn="justLow">
              <a:buFont typeface="+mj-lt"/>
              <a:buAutoNum type="arabicPeriod"/>
            </a:pPr>
            <a:r>
              <a:rPr lang="en-US" sz="2000" dirty="0">
                <a:solidFill>
                  <a:srgbClr val="0A1F61"/>
                </a:solidFill>
                <a:cs typeface="Tajawal ExtraBold" panose="00000800000000000000" pitchFamily="2" charset="-78"/>
              </a:rPr>
              <a:t>Respecting Other People’s Privacy </a:t>
            </a:r>
          </a:p>
          <a:p>
            <a:pPr marL="3490913" lvl="7" indent="-346075" algn="justLow">
              <a:buFont typeface="+mj-lt"/>
              <a:buAutoNum type="arabicPeriod"/>
            </a:pPr>
            <a:r>
              <a:rPr lang="en-US" sz="2000" dirty="0">
                <a:solidFill>
                  <a:srgbClr val="0A1F61"/>
                </a:solidFill>
                <a:cs typeface="Tajawal ExtraBold" panose="00000800000000000000" pitchFamily="2" charset="-78"/>
              </a:rPr>
              <a:t>Not Abusing Power</a:t>
            </a:r>
          </a:p>
          <a:p>
            <a:pPr marL="3490913" lvl="7" indent="-346075" algn="justLow">
              <a:buFont typeface="+mj-lt"/>
              <a:buAutoNum type="arabicPeriod"/>
            </a:pPr>
            <a:r>
              <a:rPr lang="en-US" sz="2000" dirty="0">
                <a:solidFill>
                  <a:srgbClr val="0A1F61"/>
                </a:solidFill>
                <a:cs typeface="Tajawal ExtraBold" panose="00000800000000000000" pitchFamily="2" charset="-78"/>
              </a:rPr>
              <a:t>Be Forgiving of Other People’s Mistakes</a:t>
            </a:r>
          </a:p>
          <a:p>
            <a:pPr marL="742950" lvl="1" indent="-285750" algn="just">
              <a:buFont typeface="Arial" panose="020B0604020202020204" pitchFamily="34" charset="0"/>
              <a:buChar char="•"/>
            </a:pPr>
            <a:r>
              <a:rPr lang="en-US" sz="2400" dirty="0">
                <a:solidFill>
                  <a:srgbClr val="0A1F61"/>
                </a:solidFill>
                <a:cs typeface="Tajawal ExtraBold" panose="00000800000000000000" pitchFamily="2" charset="-78"/>
              </a:rPr>
              <a:t>Good netiquette is useful for everyone in Cyberspace, and it ensures a healthy environment.</a:t>
            </a:r>
          </a:p>
        </p:txBody>
      </p:sp>
    </p:spTree>
    <p:extLst>
      <p:ext uri="{BB962C8B-B14F-4D97-AF65-F5344CB8AC3E}">
        <p14:creationId xmlns:p14="http://schemas.microsoft.com/office/powerpoint/2010/main" val="234273074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45910" y="1756774"/>
            <a:ext cx="10753057" cy="4001095"/>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Telecommunications:</a:t>
            </a: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Telecommunications is referred to as </a:t>
            </a:r>
            <a:r>
              <a:rPr lang="en-US" sz="2200" u="sng" dirty="0">
                <a:solidFill>
                  <a:srgbClr val="0A1F61"/>
                </a:solidFill>
                <a:cs typeface="Tajawal ExtraBold" panose="00000800000000000000" pitchFamily="2" charset="-78"/>
              </a:rPr>
              <a:t>the transmission of information</a:t>
            </a:r>
            <a:r>
              <a:rPr lang="en-US" sz="2200" dirty="0">
                <a:solidFill>
                  <a:srgbClr val="0A1F61"/>
                </a:solidFill>
                <a:cs typeface="Tajawal ExtraBold" panose="00000800000000000000" pitchFamily="2" charset="-78"/>
              </a:rPr>
              <a:t>. This information may be in the form of signs, signals, messages, words, writings, images, and sounds.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The information is usually transmitted through means of a wire, radio, optical or other electromagnetic systems.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 occurs when there is an interchange of information between communication parties which includes the use of technology.</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34716148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75" y="6237027"/>
            <a:ext cx="747696" cy="670494"/>
          </a:xfrm>
          <a:prstGeom prst="rect">
            <a:avLst/>
          </a:prstGeom>
        </p:spPr>
      </p:pic>
      <p:pic>
        <p:nvPicPr>
          <p:cNvPr id="3" name="Picture 2"/>
          <p:cNvPicPr>
            <a:picLocks noChangeAspect="1"/>
          </p:cNvPicPr>
          <p:nvPr/>
        </p:nvPicPr>
        <p:blipFill>
          <a:blip r:embed="rId3"/>
          <a:stretch>
            <a:fillRect/>
          </a:stretch>
        </p:blipFill>
        <p:spPr>
          <a:xfrm>
            <a:off x="1741193" y="65671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27797" y="1539357"/>
            <a:ext cx="11070217" cy="501675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A telecommunications system </a:t>
            </a:r>
            <a:r>
              <a:rPr lang="en-US" sz="2200" u="sng" dirty="0">
                <a:solidFill>
                  <a:srgbClr val="0A1F61"/>
                </a:solidFill>
                <a:cs typeface="Tajawal ExtraBold" panose="00000800000000000000" pitchFamily="2" charset="-78"/>
              </a:rPr>
              <a:t>operates as a cluster of nodes and links to facilitate telecommunication.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Telecommunication incorporates </a:t>
            </a:r>
            <a:r>
              <a:rPr lang="en-US" sz="2200" b="1" dirty="0">
                <a:solidFill>
                  <a:srgbClr val="0A1F61"/>
                </a:solidFill>
                <a:cs typeface="Tajawal ExtraBold" panose="00000800000000000000" pitchFamily="2" charset="-78"/>
              </a:rPr>
              <a:t>three important aspects</a:t>
            </a:r>
            <a:r>
              <a:rPr lang="en-US" sz="2200" dirty="0">
                <a:solidFill>
                  <a:srgbClr val="0A1F61"/>
                </a:solidFill>
                <a:cs typeface="Tajawal ExtraBold" panose="00000800000000000000" pitchFamily="2" charset="-78"/>
              </a:rPr>
              <a:t>, namely </a:t>
            </a:r>
            <a:r>
              <a:rPr lang="en-US" sz="2200" u="sng" dirty="0">
                <a:solidFill>
                  <a:srgbClr val="0A1F61"/>
                </a:solidFill>
                <a:cs typeface="Tajawal ExtraBold" panose="00000800000000000000" pitchFamily="2" charset="-78"/>
              </a:rPr>
              <a:t>information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communication</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technology</a:t>
            </a:r>
            <a:r>
              <a:rPr lang="en-US" sz="2200" dirty="0">
                <a:solidFill>
                  <a:srgbClr val="0A1F61"/>
                </a:solidFill>
                <a:cs typeface="Tajawal ExtraBold" panose="00000800000000000000" pitchFamily="2" charset="-78"/>
              </a:rPr>
              <a:t>, and they are related to one another.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Information</a:t>
            </a:r>
            <a:r>
              <a:rPr lang="en-US" sz="2200" dirty="0">
                <a:solidFill>
                  <a:srgbClr val="0A1F61"/>
                </a:solidFill>
                <a:cs typeface="Tajawal ExtraBold" panose="00000800000000000000" pitchFamily="2" charset="-78"/>
              </a:rPr>
              <a:t> is produced due to an interpretation process. Usually, a receiver interprets data during a specific time-space based on the total amount of knowledge and experience of the receiver.</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Communication</a:t>
            </a:r>
            <a:r>
              <a:rPr lang="en-US" sz="2200" dirty="0">
                <a:solidFill>
                  <a:srgbClr val="0A1F61"/>
                </a:solidFill>
                <a:cs typeface="Tajawal ExtraBold" panose="00000800000000000000" pitchFamily="2" charset="-78"/>
              </a:rPr>
              <a:t> may be defined as the interaction between elements and the repercussion of the effect that the performance of one element has on the performance of another element. </a:t>
            </a:r>
          </a:p>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Technology</a:t>
            </a:r>
            <a:r>
              <a:rPr lang="en-US" sz="2200" dirty="0">
                <a:solidFill>
                  <a:srgbClr val="0A1F61"/>
                </a:solidFill>
                <a:cs typeface="Tajawal ExtraBold" panose="00000800000000000000" pitchFamily="2" charset="-78"/>
              </a:rPr>
              <a:t> is a field of knowledge and skills that includes design, construction, and use of created artifacts, and the theoretical science of technology itself.</a:t>
            </a:r>
          </a:p>
        </p:txBody>
      </p:sp>
    </p:spTree>
    <p:extLst>
      <p:ext uri="{BB962C8B-B14F-4D97-AF65-F5344CB8AC3E}">
        <p14:creationId xmlns:p14="http://schemas.microsoft.com/office/powerpoint/2010/main" val="29894729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741826" y="1756774"/>
            <a:ext cx="10956188" cy="3816429"/>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When technology-based environments are considered, and the complexity that emerges in the cross between humans, between technology and humans, and between information, communication, and technology, a cultural focus emerges where human attitudes, values, and behavior sets the conditions for communication and interaction. </a:t>
            </a:r>
          </a:p>
          <a:p>
            <a:pPr algn="justLow"/>
            <a:endParaRPr lang="en-US" sz="900" strike="sngStrike"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Inside the ethical circle of information, the issue of suitable or right conduct related to information, creation of information, and transfer of information is considered primarily.</a:t>
            </a:r>
          </a:p>
        </p:txBody>
      </p:sp>
    </p:spTree>
    <p:extLst>
      <p:ext uri="{BB962C8B-B14F-4D97-AF65-F5344CB8AC3E}">
        <p14:creationId xmlns:p14="http://schemas.microsoft.com/office/powerpoint/2010/main" val="390030932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68787"/>
            <a:ext cx="823792" cy="738733"/>
          </a:xfrm>
          <a:prstGeom prst="rect">
            <a:avLst/>
          </a:prstGeom>
        </p:spPr>
      </p:pic>
      <p:pic>
        <p:nvPicPr>
          <p:cNvPr id="3" name="Picture 2"/>
          <p:cNvPicPr>
            <a:picLocks noChangeAspect="1"/>
          </p:cNvPicPr>
          <p:nvPr/>
        </p:nvPicPr>
        <p:blipFill>
          <a:blip r:embed="rId3"/>
          <a:stretch>
            <a:fillRect/>
          </a:stretch>
        </p:blipFill>
        <p:spPr>
          <a:xfrm>
            <a:off x="1700251" y="66284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42511" y="1774485"/>
            <a:ext cx="11059969" cy="357020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a changing technological infrastructure, ethical considerations have an effect on the outcome of human communication.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Common norms and rules must be respected to enable humans to live and act together in Cyberspace.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Rules or norms can be both explicit and implicit.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Society depends on technology. This dependence brings to the fore ethical considerations of its design, use, and implementation.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4649547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68787"/>
            <a:ext cx="823792" cy="738733"/>
          </a:xfrm>
          <a:prstGeom prst="rect">
            <a:avLst/>
          </a:prstGeom>
        </p:spPr>
      </p:pic>
      <p:pic>
        <p:nvPicPr>
          <p:cNvPr id="3" name="Picture 2"/>
          <p:cNvPicPr>
            <a:picLocks noChangeAspect="1"/>
          </p:cNvPicPr>
          <p:nvPr/>
        </p:nvPicPr>
        <p:blipFill>
          <a:blip r:embed="rId3"/>
          <a:stretch>
            <a:fillRect/>
          </a:stretch>
        </p:blipFill>
        <p:spPr>
          <a:xfrm>
            <a:off x="1700251" y="66284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23550" y="1674457"/>
            <a:ext cx="10978930" cy="3924151"/>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One way of dealing with ethics when designing ICT environments is through a </a:t>
            </a:r>
            <a:r>
              <a:rPr lang="en-US" sz="2400" u="sng" dirty="0">
                <a:solidFill>
                  <a:srgbClr val="0A1F61"/>
                </a:solidFill>
                <a:cs typeface="Tajawal ExtraBold" panose="00000800000000000000" pitchFamily="2" charset="-78"/>
              </a:rPr>
              <a:t>framework for ethical guidance </a:t>
            </a:r>
            <a:r>
              <a:rPr lang="en-US" sz="2400" dirty="0">
                <a:solidFill>
                  <a:srgbClr val="0A1F61"/>
                </a:solidFill>
                <a:cs typeface="Tajawal ExtraBold" panose="00000800000000000000" pitchFamily="2" charset="-78"/>
              </a:rPr>
              <a:t>in development projects and the design of information systems.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framework includes a method with four steps: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the different needs that can be associated with the situation;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where conflicts may occur;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Solve the problems that can cause conflicts;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Let the common needs to be included in a requirement catalog and perform a requirement analysis for the situation to be designed</a:t>
            </a:r>
            <a:r>
              <a:rPr lang="en-US" sz="20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357358115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5991367"/>
            <a:ext cx="1021642" cy="916154"/>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27798" y="1610200"/>
            <a:ext cx="10703486" cy="4031873"/>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All the operations in Cyberspace take place due to the interaction of computer systems over the network.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Computer Systems </a:t>
            </a:r>
          </a:p>
          <a:p>
            <a:pPr marL="800100" lvl="1" indent="-342900" algn="justLow">
              <a:buFont typeface="Wingdings" panose="05000000000000000000" pitchFamily="2" charset="2"/>
              <a:buChar char="q"/>
            </a:pPr>
            <a:r>
              <a:rPr lang="en-US" sz="2000" dirty="0">
                <a:solidFill>
                  <a:srgbClr val="0A1F61"/>
                </a:solidFill>
                <a:cs typeface="Tajawal ExtraBold" panose="00000800000000000000" pitchFamily="2" charset="-78"/>
              </a:rPr>
              <a:t>Computer systems are shaped by an arrangement of interconnected systems that share a central storage system. </a:t>
            </a:r>
          </a:p>
          <a:p>
            <a:pPr marL="800100" lvl="1" indent="-342900" algn="justLow">
              <a:buFont typeface="Wingdings" panose="05000000000000000000" pitchFamily="2" charset="2"/>
              <a:buChar char="q"/>
            </a:pPr>
            <a:r>
              <a:rPr lang="en-US" sz="2000" dirty="0">
                <a:solidFill>
                  <a:srgbClr val="0A1F61"/>
                </a:solidFill>
                <a:cs typeface="Tajawal ExtraBold" panose="00000800000000000000" pitchFamily="2" charset="-78"/>
              </a:rPr>
              <a:t>It also supports various peripheral devices like printers, scanners, and routers. </a:t>
            </a:r>
          </a:p>
          <a:p>
            <a:pPr marL="800100" lvl="1" indent="-342900" algn="justLow">
              <a:buFont typeface="Wingdings" panose="05000000000000000000" pitchFamily="2" charset="2"/>
              <a:buChar char="q"/>
            </a:pPr>
            <a:r>
              <a:rPr lang="en-US" sz="2000" dirty="0">
                <a:solidFill>
                  <a:srgbClr val="0A1F61"/>
                </a:solidFill>
                <a:cs typeface="Tajawal ExtraBold" panose="00000800000000000000" pitchFamily="2" charset="-78"/>
              </a:rPr>
              <a:t>Every system associated with the system can work autonomously, however, it can communicate with other external devices and computers.</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93555248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5991367"/>
            <a:ext cx="1021642" cy="916154"/>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41436" y="1549114"/>
            <a:ext cx="10703486" cy="5632311"/>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Cyberspace continues to grow as more and more computer systems are added.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More computer systems mean increased usage as well as more communication among users.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Therefore, it is mandatory to </a:t>
            </a:r>
            <a:r>
              <a:rPr lang="en-US" sz="2000" u="sng" dirty="0">
                <a:solidFill>
                  <a:srgbClr val="0A1F61"/>
                </a:solidFill>
                <a:cs typeface="Tajawal ExtraBold" panose="00000800000000000000" pitchFamily="2" charset="-78"/>
              </a:rPr>
              <a:t>take care of ethical considerations in Cyberspace </a:t>
            </a:r>
            <a:r>
              <a:rPr lang="en-US" sz="2000" dirty="0">
                <a:solidFill>
                  <a:srgbClr val="0A1F61"/>
                </a:solidFill>
                <a:cs typeface="Tajawal ExtraBold" panose="00000800000000000000" pitchFamily="2" charset="-78"/>
              </a:rPr>
              <a:t>with respect to computer systems.</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Some ethical considerations are as follows: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Low">
              <a:buFont typeface="+mj-lt"/>
              <a:buAutoNum type="arabicPeriod"/>
            </a:pPr>
            <a:r>
              <a:rPr lang="en-US" b="1" dirty="0">
                <a:solidFill>
                  <a:srgbClr val="0A1F61"/>
                </a:solidFill>
                <a:cs typeface="Tajawal ExtraBold" panose="00000800000000000000" pitchFamily="2" charset="-78"/>
              </a:rPr>
              <a:t>Contributing to Society and Human Well Being: </a:t>
            </a:r>
            <a:r>
              <a:rPr lang="en-US" dirty="0">
                <a:solidFill>
                  <a:srgbClr val="0A1F61"/>
                </a:solidFill>
                <a:cs typeface="Tajawal ExtraBold" panose="00000800000000000000" pitchFamily="2" charset="-78"/>
              </a:rPr>
              <a:t>While designing or implementing systems, it is mandatory that computer experts guarantee that the results of their endeavors will be utilized in socially mindful manners, will address social issues, and will stay away from destructive impacts to wellbeing and welfare. </a:t>
            </a:r>
          </a:p>
          <a:p>
            <a:pPr marL="800100" lvl="1" indent="-342900" algn="justLow">
              <a:buFont typeface="+mj-lt"/>
              <a:buAutoNum type="arabicPeriod"/>
            </a:pPr>
            <a:r>
              <a:rPr lang="en-US" b="1" dirty="0">
                <a:solidFill>
                  <a:srgbClr val="0A1F61"/>
                </a:solidFill>
                <a:cs typeface="Tajawal ExtraBold" panose="00000800000000000000" pitchFamily="2" charset="-78"/>
              </a:rPr>
              <a:t>Avoiding Harm to Others:</a:t>
            </a:r>
            <a:r>
              <a:rPr lang="en-US" dirty="0">
                <a:solidFill>
                  <a:srgbClr val="0A1F61"/>
                </a:solidFill>
                <a:cs typeface="Tajawal ExtraBold" panose="00000800000000000000" pitchFamily="2" charset="-78"/>
              </a:rPr>
              <a:t> The use of computing technology should not harm users, the general public, employees, employers. Harmful actions incorporate intentional destruction or modification of files and programs. This may have severe consequences in the form of serious loss of resources and unnecessary expenditure of human resources (HR).</a:t>
            </a:r>
          </a:p>
          <a:p>
            <a:pPr marL="457200" indent="-457200" algn="justLow">
              <a:buFont typeface="+mj-lt"/>
              <a:buAutoNum type="arabicPeriod"/>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160376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741826" y="1756774"/>
            <a:ext cx="10557141" cy="4401205"/>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3"/>
            </a:pPr>
            <a:r>
              <a:rPr lang="en-US" sz="2000" b="1" dirty="0">
                <a:solidFill>
                  <a:srgbClr val="0A1F61"/>
                </a:solidFill>
                <a:cs typeface="Tajawal ExtraBold" panose="00000800000000000000" pitchFamily="2" charset="-78"/>
              </a:rPr>
              <a:t>Being Honest and Trustworthy: </a:t>
            </a:r>
            <a:r>
              <a:rPr lang="en-US" sz="2000" dirty="0">
                <a:solidFill>
                  <a:srgbClr val="0A1F61"/>
                </a:solidFill>
                <a:cs typeface="Tajawal ExtraBold" panose="00000800000000000000" pitchFamily="2" charset="-78"/>
              </a:rPr>
              <a:t>Honesty and trust go hand in hand. For an organization to function effectively, trust is very important. Honest computing professionals do not make intentionally bogus or tricky cases about a system or system design. Rather, they give complete honesty of all appropriate system constraints and issues.</a:t>
            </a:r>
          </a:p>
          <a:p>
            <a:pPr marL="457200" indent="-457200" algn="justLow">
              <a:buFont typeface="+mj-lt"/>
              <a:buAutoNum type="arabicPeriod" startAt="3"/>
            </a:pPr>
            <a:endParaRPr lang="en-US" sz="800" dirty="0">
              <a:solidFill>
                <a:srgbClr val="0A1F61"/>
              </a:solidFill>
              <a:cs typeface="Tajawal ExtraBold" panose="00000800000000000000" pitchFamily="2" charset="-78"/>
            </a:endParaRPr>
          </a:p>
          <a:p>
            <a:pPr marL="457200" indent="-457200" algn="justLow">
              <a:buFont typeface="+mj-lt"/>
              <a:buAutoNum type="arabicPeriod" startAt="3"/>
            </a:pPr>
            <a:r>
              <a:rPr lang="en-US" sz="2000" b="1" dirty="0">
                <a:solidFill>
                  <a:srgbClr val="0A1F61"/>
                </a:solidFill>
                <a:cs typeface="Tajawal ExtraBold" panose="00000800000000000000" pitchFamily="2" charset="-78"/>
              </a:rPr>
              <a:t>Being Fair and Taking Action Not to Discriminate: </a:t>
            </a:r>
            <a:r>
              <a:rPr lang="en-US" sz="2000" dirty="0">
                <a:solidFill>
                  <a:srgbClr val="0A1F61"/>
                </a:solidFill>
                <a:cs typeface="Tajawal ExtraBold" panose="00000800000000000000" pitchFamily="2" charset="-78"/>
              </a:rPr>
              <a:t>Discrimination between different groups of people may be the result of use or misuse of information and technology. All individuals are entitled to equivalent opportunity to participate in, or take advantage of, the utilization of computer resources irrespective of their race, sex, religion, age, disability, national origin, or other such comparative elements. These standards, however, do not legitimize unapproved access and utilization of computer resources. Further, they do not give an adequate motivation to infringement of some other ethical objectives of this code.</a:t>
            </a:r>
          </a:p>
          <a:p>
            <a:pPr marL="457200" indent="-457200" algn="justLow">
              <a:buFont typeface="+mj-lt"/>
              <a:buAutoNum type="arabicPeriod" startAt="3"/>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000546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817429" y="1539357"/>
            <a:ext cx="10557141" cy="4278094"/>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Honoring Property Rights Including Copyrights and Patents:</a:t>
            </a:r>
            <a:r>
              <a:rPr lang="en-US" sz="2000" dirty="0">
                <a:solidFill>
                  <a:srgbClr val="0A1F61"/>
                </a:solidFill>
                <a:cs typeface="Tajawal ExtraBold" panose="00000800000000000000" pitchFamily="2" charset="-78"/>
              </a:rPr>
              <a:t> Violating copyrights, patents, trade secrets, and the terms of license agreements is prohibited by law in most circumstances. The violations are contrary to professional behavior even if the software is not so protected. Copies of software must be made and distributed only with proper authorization. Unauthorized duplication of materials must be discouraged.</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Giving Proper Credit for Intellectual Property (IP): </a:t>
            </a:r>
            <a:r>
              <a:rPr lang="en-US" sz="2000" dirty="0">
                <a:solidFill>
                  <a:srgbClr val="0A1F61"/>
                </a:solidFill>
                <a:cs typeface="Tajawal ExtraBold" panose="00000800000000000000" pitchFamily="2" charset="-78"/>
              </a:rPr>
              <a:t>Computing experts must ensure the integrity of protected innovation. Hence it is not ethical to assume acknowledgment for other’s ideas or work, even in situations where the work has not been unequivocally ensured by copyright, patent, and so on. </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17028940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22503"/>
            <a:ext cx="875405" cy="785017"/>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73360" y="1610200"/>
            <a:ext cx="11488026" cy="397031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7"/>
            </a:pPr>
            <a:r>
              <a:rPr lang="en-US" sz="2000" b="1" dirty="0">
                <a:solidFill>
                  <a:srgbClr val="0A1F61"/>
                </a:solidFill>
                <a:cs typeface="Tajawal ExtraBold" panose="00000800000000000000" pitchFamily="2" charset="-78"/>
              </a:rPr>
              <a:t>Respecting the Privacy of Others:</a:t>
            </a:r>
            <a:r>
              <a:rPr lang="en-US" sz="2000" dirty="0">
                <a:solidFill>
                  <a:srgbClr val="0A1F61"/>
                </a:solidFill>
                <a:cs typeface="Tajawal ExtraBold" panose="00000800000000000000" pitchFamily="2" charset="-78"/>
              </a:rPr>
              <a:t> This principle is significant for electronic communications, including electronic mail. It denies strategies that capture or monitor electronic client information, including messages, without the consent of clients or approval identified with system activity and support. Client information must be treated with strictest secrecy, aside from in situations where it is proof for the infringement of law or authoritative guidelines. In such cases, the nature or contents of the sensitive information must be disclosed only to proper authorities under the right circumstances.</a:t>
            </a:r>
          </a:p>
          <a:p>
            <a:pPr marL="457200" indent="-457200" algn="justLow">
              <a:buFont typeface="+mj-lt"/>
              <a:buAutoNum type="arabicPeriod" startAt="7"/>
            </a:pPr>
            <a:endParaRPr lang="en-US" sz="2000" dirty="0">
              <a:solidFill>
                <a:srgbClr val="0A1F61"/>
              </a:solidFill>
              <a:cs typeface="Tajawal ExtraBold" panose="00000800000000000000" pitchFamily="2" charset="-78"/>
            </a:endParaRPr>
          </a:p>
          <a:p>
            <a:pPr marL="457200" indent="-457200" algn="justLow">
              <a:buFont typeface="+mj-lt"/>
              <a:buAutoNum type="arabicPeriod" startAt="7"/>
            </a:pPr>
            <a:r>
              <a:rPr lang="en-US" sz="2000" b="1" dirty="0">
                <a:solidFill>
                  <a:srgbClr val="0A1F61"/>
                </a:solidFill>
                <a:cs typeface="Tajawal ExtraBold" panose="00000800000000000000" pitchFamily="2" charset="-78"/>
              </a:rPr>
              <a:t>Honoring Confidentiality: </a:t>
            </a:r>
            <a:r>
              <a:rPr lang="en-US" sz="2000" dirty="0">
                <a:solidFill>
                  <a:srgbClr val="0A1F61"/>
                </a:solidFill>
                <a:cs typeface="Tajawal ExtraBold" panose="00000800000000000000" pitchFamily="2" charset="-78"/>
              </a:rPr>
              <a:t>Honesty and confidentiality are interconnected. It is necessary to honor confidentiality. Computer professionals must regard all commitments of secrecy to employers, customers, and clients except if released from such commitments by necessities of the law or different standards of this code.</a:t>
            </a:r>
          </a:p>
        </p:txBody>
      </p:sp>
    </p:spTree>
    <p:extLst>
      <p:ext uri="{BB962C8B-B14F-4D97-AF65-F5344CB8AC3E}">
        <p14:creationId xmlns:p14="http://schemas.microsoft.com/office/powerpoint/2010/main" val="423390671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64071"/>
            <a:ext cx="1052079" cy="943449"/>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18616" y="1624421"/>
            <a:ext cx="11179398" cy="4401205"/>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An embedded system may be thought of as a combination of computer hardware and software, which is either fixed in capability or programmable, designed for a specific function or functions within a larger system.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Embedded system hardware can be microprocessor- or microcontroller-based. </a:t>
            </a:r>
          </a:p>
          <a:p>
            <a:pPr marL="342900" indent="-342900" algn="justLow">
              <a:buFont typeface="Arial" panose="020B0604020202020204" pitchFamily="34" charset="0"/>
              <a:buChar char="•"/>
            </a:pPr>
            <a:endParaRPr lang="en-US" sz="1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Embedded Processor: </a:t>
            </a: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An embedded processor is primarily a microprocessor designed into a system that is responsible for controlling electrical and mechanical functions.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An embedded processor can be programmed specifically for the specific operations.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It may support many different CPU (central processing unit) architectures.</a:t>
            </a:r>
          </a:p>
        </p:txBody>
      </p:sp>
    </p:spTree>
    <p:extLst>
      <p:ext uri="{BB962C8B-B14F-4D97-AF65-F5344CB8AC3E}">
        <p14:creationId xmlns:p14="http://schemas.microsoft.com/office/powerpoint/2010/main" val="365563706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5984367"/>
            <a:ext cx="1029446" cy="923153"/>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80876" y="1549918"/>
            <a:ext cx="11017138" cy="4524315"/>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 Since embedded processors are deep-seated in critical hardware, such systems can be remarkably tricky to safeguard. Hence cybersecurity and cyber resiliency must be considered toward the start of the plan and design process.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Embedded processors are known to be </a:t>
            </a:r>
            <a:r>
              <a:rPr lang="en-US" sz="2200" u="sng" dirty="0">
                <a:solidFill>
                  <a:srgbClr val="0A1F61"/>
                </a:solidFill>
                <a:cs typeface="Tajawal ExtraBold" panose="00000800000000000000" pitchFamily="2" charset="-78"/>
              </a:rPr>
              <a:t>powerless against cyber-attacks </a:t>
            </a:r>
            <a:r>
              <a:rPr lang="en-US" sz="2200" dirty="0">
                <a:solidFill>
                  <a:srgbClr val="0A1F61"/>
                </a:solidFill>
                <a:cs typeface="Tajawal ExtraBold" panose="00000800000000000000" pitchFamily="2" charset="-78"/>
              </a:rPr>
              <a:t>because of a few reasons, which may go from the electronic system’s capacity to withstand cyber threats to the side effects of processor pipeline designs to empower cyber-attacks.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In addition, fixes may bring about inadvertent impacts, including expanding power utilization and influencing processing or timing, all of which can constrain hardware performance. Therefore, </a:t>
            </a:r>
            <a:r>
              <a:rPr lang="en-US" sz="2200" u="sng" dirty="0">
                <a:solidFill>
                  <a:srgbClr val="0A1F61"/>
                </a:solidFill>
                <a:cs typeface="Tajawal ExtraBold" panose="00000800000000000000" pitchFamily="2" charset="-78"/>
              </a:rPr>
              <a:t>ethical considerations must be kept in mind while designing such embedded processors</a:t>
            </a:r>
            <a:r>
              <a:rPr lang="en-US" sz="22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69232781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54889"/>
            <a:ext cx="1173833" cy="1052631"/>
          </a:xfrm>
          <a:prstGeom prst="rect">
            <a:avLst/>
          </a:prstGeom>
        </p:spPr>
      </p:pic>
      <p:pic>
        <p:nvPicPr>
          <p:cNvPr id="3" name="Picture 2"/>
          <p:cNvPicPr>
            <a:picLocks noChangeAspect="1"/>
          </p:cNvPicPr>
          <p:nvPr/>
        </p:nvPicPr>
        <p:blipFill>
          <a:blip r:embed="rId3"/>
          <a:stretch>
            <a:fillRect/>
          </a:stretch>
        </p:blipFill>
        <p:spPr>
          <a:xfrm>
            <a:off x="1795785" y="65944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59558" y="1931601"/>
            <a:ext cx="11138456" cy="3077766"/>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This is important since each person involved in the working of an embedded system acts assuming that the other team members have done their job properly, e.g., a captain sails a ship accepting the originator/designer/maker have planned, created, responsibility and that the ship control works perfectly, etc.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It is the ethical obligation of all team members to release their obligations with the most noteworthy honesty and meticulousness.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0800802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54889"/>
            <a:ext cx="1173833" cy="1052631"/>
          </a:xfrm>
          <a:prstGeom prst="rect">
            <a:avLst/>
          </a:prstGeom>
        </p:spPr>
      </p:pic>
      <p:pic>
        <p:nvPicPr>
          <p:cNvPr id="3" name="Picture 2"/>
          <p:cNvPicPr>
            <a:picLocks noChangeAspect="1"/>
          </p:cNvPicPr>
          <p:nvPr/>
        </p:nvPicPr>
        <p:blipFill>
          <a:blip r:embed="rId3"/>
          <a:stretch>
            <a:fillRect/>
          </a:stretch>
        </p:blipFill>
        <p:spPr>
          <a:xfrm>
            <a:off x="1795785" y="65944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391236" y="1621761"/>
            <a:ext cx="11409527" cy="383181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Each individual included must adhere to the most elevated moral norms to forestall the odd practices inside his/her obligation: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000" b="1" dirty="0">
                <a:solidFill>
                  <a:srgbClr val="0A1F61"/>
                </a:solidFill>
                <a:cs typeface="Tajawal ExtraBold" panose="00000800000000000000" pitchFamily="2" charset="-78"/>
              </a:rPr>
              <a:t>Communicating Information Responsibly: </a:t>
            </a:r>
            <a:r>
              <a:rPr lang="en-US" sz="2000" dirty="0">
                <a:solidFill>
                  <a:srgbClr val="0A1F61"/>
                </a:solidFill>
                <a:cs typeface="Tajawal ExtraBold" panose="00000800000000000000" pitchFamily="2" charset="-78"/>
              </a:rPr>
              <a:t>When there are many team members, there is a collective obligation that requires the architects/engineers/makers, clients, and software writers to interface capably, particularly without ambiguity, to guarantee the safe operations of the embedded processors. Protocols with respect to communication must be created for this reason, and correspondence must be kept up in any event until the activity of the processors is steady.</a:t>
            </a:r>
          </a:p>
          <a:p>
            <a:pPr marL="914400" lvl="1" indent="-457200" algn="justLow">
              <a:buFont typeface="+mj-lt"/>
              <a:buAutoNum type="arabicPeriod"/>
            </a:pPr>
            <a:endParaRPr lang="en-US" sz="1900" dirty="0">
              <a:solidFill>
                <a:srgbClr val="0A1F61"/>
              </a:solidFill>
              <a:cs typeface="Tajawal ExtraBold" panose="00000800000000000000" pitchFamily="2" charset="-78"/>
            </a:endParaRPr>
          </a:p>
          <a:p>
            <a:pPr marL="914400" lvl="1" indent="-457200" algn="justLow">
              <a:buFont typeface="+mj-lt"/>
              <a:buAutoNum type="arabicPeriod"/>
            </a:pPr>
            <a:r>
              <a:rPr lang="en-US" sz="2000" b="1" dirty="0">
                <a:solidFill>
                  <a:srgbClr val="0A1F61"/>
                </a:solidFill>
                <a:cs typeface="Tajawal ExtraBold" panose="00000800000000000000" pitchFamily="2" charset="-78"/>
              </a:rPr>
              <a:t>Attributing Responsibility to Software: </a:t>
            </a:r>
            <a:r>
              <a:rPr lang="en-US" sz="2000" dirty="0">
                <a:solidFill>
                  <a:srgbClr val="0A1F61"/>
                </a:solidFill>
                <a:cs typeface="Tajawal ExtraBold" panose="00000800000000000000" pitchFamily="2" charset="-78"/>
              </a:rPr>
              <a:t>Embedded systems must be accompanied by suitable (self) regulatory mechanisms that will guarantee their moral conduct. </a:t>
            </a:r>
            <a:endParaRPr lang="en-US" sz="19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0133287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666364"/>
            <a:ext cx="10557141" cy="4370427"/>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Control systems are an integral part of the automation industry.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Different control loops that regulate these processes may be in the form of industrial control systems (ICS).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Supervisory control and data acquisition (SCADA) and distributed control systems (DCS) are some examples of control systems.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Definition 3.5: Control Systems </a:t>
            </a:r>
          </a:p>
          <a:p>
            <a:pPr marL="800100" lvl="1" indent="-342900" algn="justLow">
              <a:buFont typeface="Wingdings" panose="05000000000000000000" pitchFamily="2" charset="2"/>
              <a:buChar char="q"/>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control system is made of a set of mechanical or electronic devices that controls other devices or systems using control loops. </a:t>
            </a:r>
          </a:p>
          <a:p>
            <a:pPr marL="800100" lvl="1" indent="-342900" algn="justLow">
              <a:buFont typeface="Wingdings" panose="05000000000000000000" pitchFamily="2" charset="2"/>
              <a:buChar char="q"/>
              <a:defRPr/>
            </a:pPr>
            <a:endParaRPr kumimoji="0" lang="en-US" sz="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800100" lvl="1" indent="-342900" algn="justLow">
              <a:buFont typeface="Wingdings" panose="05000000000000000000" pitchFamily="2" charset="2"/>
              <a:buChar char="q"/>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It consists of many elements that may be combined together to </a:t>
            </a:r>
            <a:r>
              <a:rPr lang="en-US" sz="2000" dirty="0">
                <a:solidFill>
                  <a:srgbClr val="0A1F61"/>
                </a:solidFill>
                <a:cs typeface="Tajawal ExtraBold" panose="00000800000000000000" pitchFamily="2" charset="-78"/>
              </a:rPr>
              <a:t>form a system for producing desired outputs. </a:t>
            </a: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243937846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5293757"/>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A1F61"/>
                </a:solidFill>
                <a:cs typeface="Tajawal ExtraBold" panose="00000800000000000000" pitchFamily="2" charset="-78"/>
              </a:rPr>
              <a:t>The advancement of Control systems has significantly increased the cyber-attack surfaces.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A1F61"/>
                </a:solidFill>
                <a:cs typeface="Tajawal ExtraBold" panose="00000800000000000000" pitchFamily="2" charset="-78"/>
              </a:rPr>
              <a:t>The challenges may be in forms like increasing cyber threats, lack of visibility and control, difficulty in securing control layer protocols and unsecured networks.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A1F61"/>
                </a:solidFill>
                <a:cs typeface="Tajawal ExtraBold" panose="00000800000000000000" pitchFamily="2" charset="-78"/>
              </a:rPr>
              <a:t>Therefore, addressing the issues from an ethical point of view is mandatory: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800100" lvl="1" indent="-342900" algn="justLow">
              <a:buFont typeface="+mj-lt"/>
              <a:buAutoNum type="arabicPeriod"/>
              <a:defRPr/>
            </a:pPr>
            <a:r>
              <a:rPr lang="en-US" b="1" dirty="0">
                <a:solidFill>
                  <a:srgbClr val="0A1F61"/>
                </a:solidFill>
                <a:cs typeface="Tajawal ExtraBold" panose="00000800000000000000" pitchFamily="2" charset="-78"/>
              </a:rPr>
              <a:t>Machine Design Ethics:</a:t>
            </a:r>
            <a:r>
              <a:rPr lang="en-US" dirty="0">
                <a:solidFill>
                  <a:srgbClr val="0A1F61"/>
                </a:solidFill>
                <a:cs typeface="Tajawal ExtraBold" panose="00000800000000000000" pitchFamily="2" charset="-78"/>
              </a:rPr>
              <a:t> </a:t>
            </a:r>
          </a:p>
          <a:p>
            <a:pPr marL="800100" lvl="1" indent="-342900" algn="justLow">
              <a:buFont typeface="+mj-lt"/>
              <a:buAutoNum type="arabicPeriod"/>
              <a:defRPr/>
            </a:pPr>
            <a:endParaRPr lang="en-US" sz="800" dirty="0">
              <a:solidFill>
                <a:srgbClr val="0A1F61"/>
              </a:solidFill>
              <a:cs typeface="Tajawal ExtraBold" panose="00000800000000000000" pitchFamily="2" charset="-78"/>
            </a:endParaRP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Machine ethics are to be considered from the earliest starting point of the research work and the meaning of the necessities, past classical safety studies.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For each stage of the machine design process, it is advised to realize a risk assessment and to implement redundant technological barriers to contain possible machine ethical risks.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It is important to consider how the designed control system could be misused by error or rendered harmful (hijacked) using cyber-attack technologies, for example.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19912338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5078313"/>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914400" lvl="1" indent="-457200" algn="justLow">
              <a:buFont typeface="+mj-lt"/>
              <a:buAutoNum type="arabicPeriod" startAt="2"/>
              <a:defRPr/>
            </a:pPr>
            <a:r>
              <a:rPr lang="en-US" sz="2000" b="1" dirty="0">
                <a:solidFill>
                  <a:srgbClr val="0A1F61"/>
                </a:solidFill>
                <a:cs typeface="Tajawal ExtraBold" panose="00000800000000000000" pitchFamily="2" charset="-78"/>
              </a:rPr>
              <a:t>Human‑Centered Approach: </a:t>
            </a:r>
            <a:r>
              <a:rPr lang="en-US" sz="2000" dirty="0">
                <a:solidFill>
                  <a:srgbClr val="0A1F61"/>
                </a:solidFill>
                <a:cs typeface="Tajawal ExtraBold" panose="00000800000000000000" pitchFamily="2" charset="-78"/>
              </a:rPr>
              <a:t>Researchers must design the control system using a human-centered approach rather than a techno-centered one. This will guarantee utilizing the possible capacity of people when confronting the unexpected while at the same time confining automatic and deliberate abuses of the control system. </a:t>
            </a:r>
          </a:p>
          <a:p>
            <a:pPr marL="914400" lvl="1" indent="-457200" algn="justLow">
              <a:buFont typeface="+mj-lt"/>
              <a:buAutoNum type="arabicPeriod" startAt="2"/>
              <a:defRPr/>
            </a:pPr>
            <a:endParaRPr lang="en-US" sz="2000" dirty="0">
              <a:solidFill>
                <a:srgbClr val="0A1F61"/>
              </a:solidFill>
              <a:cs typeface="Tajawal ExtraBold" panose="00000800000000000000" pitchFamily="2" charset="-78"/>
            </a:endParaRPr>
          </a:p>
          <a:p>
            <a:pPr marL="914400" lvl="1" indent="-457200" algn="justLow">
              <a:buFont typeface="+mj-lt"/>
              <a:buAutoNum type="arabicPeriod" startAt="2"/>
              <a:defRPr/>
            </a:pPr>
            <a:r>
              <a:rPr lang="en-US" sz="2000" b="1" dirty="0">
                <a:solidFill>
                  <a:srgbClr val="0A1F61"/>
                </a:solidFill>
                <a:cs typeface="Tajawal ExtraBold" panose="00000800000000000000" pitchFamily="2" charset="-78"/>
              </a:rPr>
              <a:t>Design Process: </a:t>
            </a:r>
            <a:r>
              <a:rPr lang="en-US" sz="2000" dirty="0">
                <a:solidFill>
                  <a:srgbClr val="0A1F61"/>
                </a:solidFill>
                <a:cs typeface="Tajawal ExtraBold" panose="00000800000000000000" pitchFamily="2" charset="-78"/>
              </a:rPr>
              <a:t>It is encouraged to define a ventured design process, containing distinctive approval stages. Although it is a classical design way, adding exaggerated tests at each of the steps could be yet another approach. This approach would be beneficial for testing the robustness of the designed elements facing exaggerated risks, before the final targeted implementation of the control systems</a:t>
            </a:r>
          </a:p>
          <a:p>
            <a:pPr marL="914400" lvl="1" indent="-457200" algn="justLow">
              <a:buFont typeface="+mj-lt"/>
              <a:buAutoNum type="arabicPeriod" startAt="2"/>
              <a:defRPr/>
            </a:pPr>
            <a:endParaRPr lang="en-US" sz="20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414349215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4154984"/>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914400" lvl="1" indent="-457200" algn="justLow">
              <a:buFont typeface="+mj-lt"/>
              <a:buAutoNum type="arabicPeriod" startAt="4"/>
              <a:defRPr/>
            </a:pPr>
            <a:r>
              <a:rPr lang="en-US" sz="2000" b="1" dirty="0">
                <a:solidFill>
                  <a:srgbClr val="0A1F61"/>
                </a:solidFill>
                <a:cs typeface="Tajawal ExtraBold" panose="00000800000000000000" pitchFamily="2" charset="-78"/>
              </a:rPr>
              <a:t>Safety, Responsibility, and Liability: </a:t>
            </a:r>
            <a:r>
              <a:rPr lang="en-US" sz="2000" dirty="0">
                <a:solidFill>
                  <a:srgbClr val="0A1F61"/>
                </a:solidFill>
                <a:cs typeface="Tajawal ExtraBold" panose="00000800000000000000" pitchFamily="2" charset="-78"/>
              </a:rPr>
              <a:t>Safety aspects should be one of the primary concerns such that control systems and humans can work together without accidents. Since control systems increasingly operate in close proximity to humans, safety is very important. Control systems are not only large and complex, but also intelligent and self-learning. But it is equivalently important to understand that these systems may fail, and neither the systems nor humans can be blamed for it. Besides, it is much harder to locate the underlying reason and attribute liability. It is equally hard to find who is accountable for the failures and malfunctions. Therefore, these questions need to be addressed from an ethical point of view. </a:t>
            </a: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32950023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5509200"/>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457200" marR="0" lvl="0" indent="-457200" algn="justLow" defTabSz="914400" rtl="0" eaLnBrk="1" fontAlgn="auto" latinLnBrk="0" hangingPunct="1">
              <a:lnSpc>
                <a:spcPct val="100000"/>
              </a:lnSpc>
              <a:spcBef>
                <a:spcPts val="0"/>
              </a:spcBef>
              <a:spcAft>
                <a:spcPts val="0"/>
              </a:spcAft>
              <a:buClrTx/>
              <a:buSzTx/>
              <a:buFont typeface="+mj-lt"/>
              <a:buAutoNum type="arabicPeriod" startAt="5"/>
              <a:tabLst/>
              <a:defRPr/>
            </a:pPr>
            <a:r>
              <a:rPr lang="en-US" sz="2000" b="1" dirty="0">
                <a:solidFill>
                  <a:srgbClr val="0A1F61"/>
                </a:solidFill>
                <a:cs typeface="Tajawal ExtraBold" panose="00000800000000000000" pitchFamily="2" charset="-78"/>
              </a:rPr>
              <a:t>Privacy Concerns:</a:t>
            </a:r>
            <a:r>
              <a:rPr lang="en-US" sz="2000" dirty="0">
                <a:solidFill>
                  <a:srgbClr val="0A1F61"/>
                </a:solidFill>
                <a:cs typeface="Tajawal ExtraBold" panose="00000800000000000000" pitchFamily="2" charset="-78"/>
              </a:rPr>
              <a:t> </a:t>
            </a: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Control Systems require immense measures of information to work successfully, and this poses several privacy questions. </a:t>
            </a: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For instance, in order to build smart home security systems, smart home systems need to keep track of the times when residents are away. This information may be private, but valuable for burglars. Robots spying on the working habits of their human co-workers may be yet another privacy concern since they may manipulate humans to work harder. </a:t>
            </a: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The ethics behind reviewing medical professional secrecy concerning the health data stored on connected parts of medico-technical systems also raises many privacy concerns and questions. </a:t>
            </a:r>
          </a:p>
          <a:p>
            <a:pPr marL="800100" lvl="1" indent="-342900" algn="justLow">
              <a:buFont typeface="Arial" panose="020B0604020202020204" pitchFamily="34" charset="0"/>
              <a:buChar char="•"/>
              <a:defRPr/>
            </a:pPr>
            <a:endParaRPr lang="en-US" sz="8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Thus, collecting data on an individual’s lifestyle and physical parameters may contribute towards improving their health, but it is not ethical to take advantage of the data shared on medico-technical systems.</a:t>
            </a: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168188835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CF0228F-DB1D-847C-F7FD-DF54BF2C64F1}"/>
              </a:ext>
            </a:extLst>
          </p:cNvPr>
          <p:cNvPicPr>
            <a:picLocks noChangeAspect="1"/>
          </p:cNvPicPr>
          <p:nvPr/>
        </p:nvPicPr>
        <p:blipFill>
          <a:blip r:embed="rId2"/>
          <a:stretch>
            <a:fillRect/>
          </a:stretch>
        </p:blipFill>
        <p:spPr>
          <a:xfrm>
            <a:off x="1676400" y="1556789"/>
            <a:ext cx="10199634" cy="434682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Tree>
    <p:extLst>
      <p:ext uri="{BB962C8B-B14F-4D97-AF65-F5344CB8AC3E}">
        <p14:creationId xmlns:p14="http://schemas.microsoft.com/office/powerpoint/2010/main" val="130116285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Diagram&#10;&#10;Description automatically generated">
            <a:extLst>
              <a:ext uri="{FF2B5EF4-FFF2-40B4-BE49-F238E27FC236}">
                <a16:creationId xmlns:a16="http://schemas.microsoft.com/office/drawing/2014/main" id="{C2633306-BEA5-4417-E369-913D55DC44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8961" y="1540626"/>
            <a:ext cx="6682154" cy="481079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Tree>
    <p:extLst>
      <p:ext uri="{BB962C8B-B14F-4D97-AF65-F5344CB8AC3E}">
        <p14:creationId xmlns:p14="http://schemas.microsoft.com/office/powerpoint/2010/main" val="291741137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103604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1868</TotalTime>
  <Words>2920</Words>
  <Application>Microsoft Office PowerPoint</Application>
  <PresentationFormat>Widescreen</PresentationFormat>
  <Paragraphs>248</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106</cp:revision>
  <dcterms:created xsi:type="dcterms:W3CDTF">2021-08-03T13:03:26Z</dcterms:created>
  <dcterms:modified xsi:type="dcterms:W3CDTF">2022-06-16T00:02:57Z</dcterms:modified>
</cp:coreProperties>
</file>