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2"/>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522" r:id="rId42"/>
    <p:sldId id="523" r:id="rId43"/>
    <p:sldId id="524" r:id="rId44"/>
    <p:sldId id="525" r:id="rId45"/>
    <p:sldId id="526" r:id="rId46"/>
    <p:sldId id="527" r:id="rId47"/>
    <p:sldId id="528" r:id="rId48"/>
    <p:sldId id="529" r:id="rId49"/>
    <p:sldId id="530" r:id="rId50"/>
    <p:sldId id="531" r:id="rId51"/>
    <p:sldId id="532" r:id="rId52"/>
    <p:sldId id="533" r:id="rId53"/>
    <p:sldId id="534" r:id="rId54"/>
    <p:sldId id="535" r:id="rId55"/>
    <p:sldId id="536" r:id="rId56"/>
    <p:sldId id="537" r:id="rId57"/>
    <p:sldId id="538" r:id="rId58"/>
    <p:sldId id="539" r:id="rId59"/>
    <p:sldId id="540"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9" d="100"/>
          <a:sy n="59" d="100"/>
        </p:scale>
        <p:origin x="940"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9801518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3918376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8119892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85417257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19522245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22073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3750842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0041570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54644733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34091813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75553750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54755101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20862489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62485442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89686620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9406602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4.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7.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jpeg"/><Relationship Id="rId1" Type="http://schemas.openxmlformats.org/officeDocument/2006/relationships/slideLayout" Target="../slideLayouts/slideLayout15.xml"/><Relationship Id="rId5" Type="http://schemas.openxmlformats.org/officeDocument/2006/relationships/image" Target="../media/image28.sv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1</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1</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r>
              <a:rPr lang="en-US" sz="1800" dirty="0"/>
              <a:t>Essentials of Organizational Behavior</a:t>
            </a:r>
          </a:p>
          <a:p>
            <a:r>
              <a:rPr lang="en-US" sz="1800" dirty="0"/>
              <a:t>Stephen P. Robbins &amp; Timothy A. </a:t>
            </a:r>
            <a:r>
              <a:rPr lang="en-US" sz="1800" dirty="0" err="1"/>
              <a:t>Judg</a:t>
            </a:r>
            <a:endParaRPr lang="en-US" sz="1800" dirty="0"/>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1376447"/>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Course Content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3416320"/>
          </a:xfrm>
          <a:prstGeom prst="rect">
            <a:avLst/>
          </a:prstGeom>
          <a:noFill/>
        </p:spPr>
        <p:txBody>
          <a:bodyPr wrap="square" rtlCol="0">
            <a:spAutoFit/>
          </a:bodyPr>
          <a:lstStyle/>
          <a:p>
            <a:r>
              <a:rPr lang="en-US" dirty="0"/>
              <a:t>Chapter 1: Introduction to OB. (Lecture 1)</a:t>
            </a:r>
          </a:p>
          <a:p>
            <a:r>
              <a:rPr lang="en-US" dirty="0"/>
              <a:t>Chapter 2:  Attitudes and Job Satisfaction. (Lecture 2)</a:t>
            </a:r>
          </a:p>
          <a:p>
            <a:r>
              <a:rPr lang="en-US" dirty="0"/>
              <a:t>Chapter 3: Personality and Values ( Lecture 3)</a:t>
            </a:r>
          </a:p>
          <a:p>
            <a:r>
              <a:rPr lang="en-US" dirty="0"/>
              <a:t>Chapter 4 : Motivation Concepts and Applications (lecture 4)</a:t>
            </a:r>
          </a:p>
          <a:p>
            <a:r>
              <a:rPr lang="en-US" dirty="0"/>
              <a:t>Chapter 5:  Foundations of Group Behavior (lecture 5)</a:t>
            </a:r>
          </a:p>
          <a:p>
            <a:r>
              <a:rPr lang="en-US" dirty="0"/>
              <a:t>Chapter 6 :  Understanding Work Teams (Lecture 5)</a:t>
            </a:r>
          </a:p>
          <a:p>
            <a:r>
              <a:rPr lang="en-US" dirty="0"/>
              <a:t>Chapter 7:  Communication (Lecture 6) </a:t>
            </a:r>
          </a:p>
          <a:p>
            <a:r>
              <a:rPr lang="en-US" dirty="0"/>
              <a:t>Chapter 8:  Foundation of Organizational Structure  (Lecture 6)</a:t>
            </a:r>
          </a:p>
          <a:p>
            <a:r>
              <a:rPr lang="en-US" dirty="0"/>
              <a:t> Chapter 9: Introduction to Leadership ( Lecture 7)</a:t>
            </a:r>
          </a:p>
          <a:p>
            <a:r>
              <a:rPr lang="en-US" dirty="0"/>
              <a:t> Chapter 10:  Basic Approaches to Leadership (Lecture 8)</a:t>
            </a:r>
          </a:p>
          <a:p>
            <a:r>
              <a:rPr lang="en-US" dirty="0"/>
              <a:t> Chapter 11: Organizational Culture (lecture 9).</a:t>
            </a:r>
          </a:p>
          <a:p>
            <a:r>
              <a:rPr lang="en-US" dirty="0"/>
              <a:t> Chapter 12:  Managing change ( Lecture 10)</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OB?</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r>
              <a:rPr lang="en-US" sz="3600" dirty="0"/>
              <a:t>A field of study that investigates the impact that individuals, groups, and structure have on behavior within organizations, for the purpose of applying such knowledge toward improving an organization’s effectiveness.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is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r>
              <a:rPr lang="en-US" sz="2400" dirty="0"/>
              <a:t>In other words, Organizational behavior is the study of human behavior in Organizations and the application of knowledge about how, individuals, and groups act and react in an organization, in order to reach and accomplish the highest quality of performances, and dominant results.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Mian Concern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123658"/>
          </a:xfrm>
          <a:prstGeom prst="rect">
            <a:avLst/>
          </a:prstGeom>
          <a:noFill/>
        </p:spPr>
        <p:txBody>
          <a:bodyPr wrap="square" rtlCol="0">
            <a:spAutoFit/>
          </a:bodyPr>
          <a:lstStyle/>
          <a:p>
            <a:r>
              <a:rPr lang="en-US" sz="2400" dirty="0"/>
              <a:t>Why do people behave a certain way in an organizational environment? What factors affect job performance, employee interaction, job commitment, leadership and managerial styles? </a:t>
            </a:r>
          </a:p>
          <a:p>
            <a:r>
              <a:rPr lang="en-US" sz="2400" dirty="0"/>
              <a:t>Individuals have studied this topic for decades in order to find ways of increasing organizational performance</a:t>
            </a:r>
            <a:r>
              <a:rPr lang="en-US" sz="36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History As A Science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r>
              <a:rPr lang="en-US" sz="2400" dirty="0"/>
              <a:t>While Organizational Behavior as a field of academic study wasn’t fully recognized by the American Psychological Association (APA) until the 1970’s, it’s roots go back to the late 1920’s when the Hawthorne Electric Company set up a series of experiments designed to explore how changes in environment and design changed the productivity of their employees.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History As A Science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3416320"/>
          </a:xfrm>
          <a:prstGeom prst="rect">
            <a:avLst/>
          </a:prstGeom>
          <a:noFill/>
        </p:spPr>
        <p:txBody>
          <a:bodyPr wrap="square">
            <a:spAutoFit/>
          </a:bodyPr>
          <a:lstStyle/>
          <a:p>
            <a:r>
              <a:rPr lang="en-US" sz="2400" dirty="0"/>
              <a:t>Their various studies, conducted between the years of 1924 and 1933, were broad and measured over large periods of time. The studies included the effect of various types of breaks (lots of small breaks, a few long ones, etc.) on productivity, productivity in isolation, and productivity in varying levels of light. The most famous finding resulting from the of the Hawthorne Studies is what is now called the Hawthorne Effect, the change in behavior of a test subject when they know they’re being observed.</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Interpersonal Skills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2308324"/>
          </a:xfrm>
          <a:prstGeom prst="rect">
            <a:avLst/>
          </a:prstGeom>
          <a:noFill/>
        </p:spPr>
        <p:txBody>
          <a:bodyPr wrap="square" rtlCol="0">
            <a:spAutoFit/>
          </a:bodyPr>
          <a:lstStyle/>
          <a:p>
            <a:r>
              <a:rPr lang="en-US" sz="2400" dirty="0"/>
              <a:t>Until the late 1980s, Business Schools Curricula emphasized the technical aspects of Management, focusing on Economics, Accounting, Finance and so on.</a:t>
            </a:r>
          </a:p>
          <a:p>
            <a:r>
              <a:rPr lang="en-US" sz="2400" dirty="0"/>
              <a:t>Starting from the early 1990s, Business Schools realized the importance of understanding human behavior and the its role in determining a manager’s effectiveness.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Importance of Interpersonal Skills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sz="2400" dirty="0"/>
              <a:t>Understanding OB helps determine manager effectiveness</a:t>
            </a:r>
          </a:p>
          <a:p>
            <a:r>
              <a:rPr lang="en-US" sz="2400" dirty="0"/>
              <a:t>Technical and quantitative skills are important </a:t>
            </a:r>
          </a:p>
          <a:p>
            <a:r>
              <a:rPr lang="en-US" sz="2400" dirty="0"/>
              <a:t>But leadership and communication skills are CRITICAL</a:t>
            </a:r>
          </a:p>
          <a:p>
            <a:r>
              <a:rPr lang="en-US" sz="2400" dirty="0"/>
              <a:t>Organizational benefits of skilled managers</a:t>
            </a:r>
          </a:p>
          <a:p>
            <a:r>
              <a:rPr lang="en-US" sz="2400" dirty="0"/>
              <a:t>Lower turnover of quality employees</a:t>
            </a:r>
          </a:p>
          <a:p>
            <a:r>
              <a:rPr lang="en-US" sz="2400" dirty="0"/>
              <a:t>Higher quality applications for recruitment</a:t>
            </a:r>
          </a:p>
          <a:p>
            <a:r>
              <a:rPr lang="en-US" sz="2400" dirty="0"/>
              <a:t>Better financial performance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is it important to managers to understand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308324"/>
          </a:xfrm>
          <a:prstGeom prst="rect">
            <a:avLst/>
          </a:prstGeom>
          <a:noFill/>
        </p:spPr>
        <p:txBody>
          <a:bodyPr wrap="square" rtlCol="0">
            <a:spAutoFit/>
          </a:bodyPr>
          <a:lstStyle/>
          <a:p>
            <a:r>
              <a:rPr lang="en-US" sz="2400" dirty="0"/>
              <a:t>Findings from organizational behavior’s body of research can be used by executives and Human Relations professionals better understand a business’ culture, how that culture may facilitate or hinder productivity and employee retention, and how to best evaluate candidates skill set and personality during the hiring process.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Why is it important to managers to understand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4154984"/>
          </a:xfrm>
          <a:prstGeom prst="rect">
            <a:avLst/>
          </a:prstGeom>
          <a:noFill/>
        </p:spPr>
        <p:txBody>
          <a:bodyPr wrap="square" rtlCol="0">
            <a:spAutoFit/>
          </a:bodyPr>
          <a:lstStyle/>
          <a:p>
            <a:r>
              <a:rPr lang="en-US" sz="2400" dirty="0"/>
              <a:t>Managers need an understanding of organizational behavior because a large part of their job has to do with exactly that.  Organizational behavior is the study of how people behave while in groups and as individuals.  Much of what a manager does has to do with trying to get people to work as effectively as possible.  It can involve trying to motivate an individual worker or it can involve trying to understand how to get workers who are part of a team to interact with one another in such a way that they are able to work more efficiently and effectively.</a:t>
            </a:r>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677656"/>
          </a:xfrm>
          <a:prstGeom prst="rect">
            <a:avLst/>
          </a:prstGeom>
          <a:noFill/>
        </p:spPr>
        <p:txBody>
          <a:bodyPr wrap="square" rtlCol="0">
            <a:spAutoFit/>
          </a:bodyPr>
          <a:lstStyle/>
          <a:p>
            <a:r>
              <a:rPr lang="en-US" sz="2400" dirty="0"/>
              <a:t>To determine the motivation level of employees.</a:t>
            </a:r>
          </a:p>
          <a:p>
            <a:r>
              <a:rPr lang="en-US" sz="2400" dirty="0"/>
              <a:t>To encourage the people, to work enthusiastically in the organization.</a:t>
            </a:r>
          </a:p>
          <a:p>
            <a:r>
              <a:rPr lang="en-US" sz="2400" dirty="0"/>
              <a:t>To create an environment for the development of effective leadership.</a:t>
            </a:r>
          </a:p>
          <a:p>
            <a:r>
              <a:rPr lang="en-US" sz="2400" dirty="0"/>
              <a:t>To develop effective group behavior among the employees.</a:t>
            </a:r>
          </a:p>
          <a:p>
            <a:r>
              <a:rPr lang="en-US" sz="2400" dirty="0"/>
              <a:t>To identify the reasons for conflict and to resolve the conflict.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Objectives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77656"/>
          </a:xfrm>
          <a:prstGeom prst="rect">
            <a:avLst/>
          </a:prstGeom>
          <a:noFill/>
        </p:spPr>
        <p:txBody>
          <a:bodyPr wrap="square" rtlCol="0">
            <a:spAutoFit/>
          </a:bodyPr>
          <a:lstStyle/>
          <a:p>
            <a:r>
              <a:rPr lang="en-US" altLang="ar-EG" sz="2400" b="1" kern="0" dirty="0">
                <a:solidFill>
                  <a:srgbClr val="CC6600"/>
                </a:solidFill>
                <a:latin typeface="Times New Roman" pitchFamily="18" charset="0"/>
                <a:cs typeface="Times New Roman" panose="02020603050405020304" pitchFamily="18" charset="0"/>
              </a:rPr>
              <a:t> </a:t>
            </a:r>
            <a:r>
              <a:rPr lang="en-US" sz="2400" dirty="0"/>
              <a:t>To find out the reasons for frustration and reduce or eliminate the reasons.</a:t>
            </a:r>
          </a:p>
          <a:p>
            <a:r>
              <a:rPr lang="en-US" sz="2400" dirty="0"/>
              <a:t>To increase the moral of employees of the organization.</a:t>
            </a:r>
          </a:p>
          <a:p>
            <a:r>
              <a:rPr lang="en-US" sz="2400" dirty="0"/>
              <a:t>To maintain the organizational environment favorable for the work.</a:t>
            </a:r>
          </a:p>
          <a:p>
            <a:r>
              <a:rPr lang="en-US" sz="2400" dirty="0"/>
              <a:t>To find out the ways for effective organizational development.</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Do Managers Do?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598250" y="2695634"/>
            <a:ext cx="6096000" cy="1477328"/>
          </a:xfrm>
          <a:prstGeom prst="rect">
            <a:avLst/>
          </a:prstGeom>
          <a:noFill/>
        </p:spPr>
        <p:txBody>
          <a:bodyPr wrap="square">
            <a:spAutoFit/>
          </a:bodyPr>
          <a:lstStyle/>
          <a:p>
            <a:r>
              <a:rPr lang="en-US" dirty="0"/>
              <a:t>They get things done through other people.</a:t>
            </a:r>
          </a:p>
          <a:p>
            <a:r>
              <a:rPr lang="en-US" dirty="0"/>
              <a:t>Management Main Activities:</a:t>
            </a:r>
          </a:p>
          <a:p>
            <a:r>
              <a:rPr lang="en-US" dirty="0"/>
              <a:t>Make decisions</a:t>
            </a:r>
          </a:p>
          <a:p>
            <a:r>
              <a:rPr lang="en-US" dirty="0"/>
              <a:t>Allocate resources</a:t>
            </a:r>
          </a:p>
          <a:p>
            <a:r>
              <a:rPr lang="en-US" dirty="0"/>
              <a:t>Direct activities of others to attain goals</a:t>
            </a:r>
          </a:p>
        </p:txBody>
      </p:sp>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Functions According to Fayol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r>
              <a:rPr lang="en-US" sz="2400" dirty="0"/>
              <a:t>Henry Fayol in the early part of the twentieth century wrote that all managers perform five management functions; Planning, Organizing, Commending, Coordinating and Controlling. Today we have condensed these functions into four: Planning, Organizing, Leading and Controlling.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Functions According to Fayol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 name="Content Placeholder 6">
            <a:extLst>
              <a:ext uri="{FF2B5EF4-FFF2-40B4-BE49-F238E27FC236}">
                <a16:creationId xmlns:a16="http://schemas.microsoft.com/office/drawing/2014/main" id="{BC5202FD-489E-411A-9357-6E98064E5328}"/>
              </a:ext>
            </a:extLst>
          </p:cNvPr>
          <p:cNvPicPr>
            <a:picLocks noChangeAspect="1"/>
          </p:cNvPicPr>
          <p:nvPr/>
        </p:nvPicPr>
        <p:blipFill>
          <a:blip r:embed="rId5"/>
          <a:stretch>
            <a:fillRect/>
          </a:stretch>
        </p:blipFill>
        <p:spPr>
          <a:xfrm>
            <a:off x="3437433" y="2384014"/>
            <a:ext cx="6742760" cy="3877827"/>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Plan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7">
            <a:extLst>
              <a:ext uri="{FF2B5EF4-FFF2-40B4-BE49-F238E27FC236}">
                <a16:creationId xmlns:a16="http://schemas.microsoft.com/office/drawing/2014/main" id="{E913F181-647A-4A10-9DA5-223227F9E62E}"/>
              </a:ext>
            </a:extLst>
          </p:cNvPr>
          <p:cNvPicPr>
            <a:picLocks noChangeAspect="1"/>
          </p:cNvPicPr>
          <p:nvPr/>
        </p:nvPicPr>
        <p:blipFill>
          <a:blip r:embed="rId5"/>
          <a:stretch>
            <a:fillRect/>
          </a:stretch>
        </p:blipFill>
        <p:spPr>
          <a:xfrm>
            <a:off x="1656417" y="3429000"/>
            <a:ext cx="3243353" cy="2621507"/>
          </a:xfrm>
          <a:prstGeom prst="rect">
            <a:avLst/>
          </a:prstGeom>
        </p:spPr>
      </p:pic>
      <p:sp>
        <p:nvSpPr>
          <p:cNvPr id="15" name="TextBox 14">
            <a:extLst>
              <a:ext uri="{FF2B5EF4-FFF2-40B4-BE49-F238E27FC236}">
                <a16:creationId xmlns:a16="http://schemas.microsoft.com/office/drawing/2014/main" id="{576E419D-3D7B-45E4-963B-B4DD4DCF2BAD}"/>
              </a:ext>
            </a:extLst>
          </p:cNvPr>
          <p:cNvSpPr txBox="1"/>
          <p:nvPr/>
        </p:nvSpPr>
        <p:spPr>
          <a:xfrm>
            <a:off x="5886450" y="3462248"/>
            <a:ext cx="3257550" cy="2246769"/>
          </a:xfrm>
          <a:prstGeom prst="rect">
            <a:avLst/>
          </a:prstGeom>
          <a:noFill/>
        </p:spPr>
        <p:txBody>
          <a:bodyPr wrap="square">
            <a:spAutoFit/>
          </a:bodyPr>
          <a:lstStyle/>
          <a:p>
            <a:r>
              <a:rPr lang="en-US" sz="2000" dirty="0"/>
              <a:t>Planning</a:t>
            </a:r>
          </a:p>
          <a:p>
            <a:r>
              <a:rPr lang="en-US" sz="2000" dirty="0"/>
              <a:t>A process that includes defining goals, establishing strategy, and developing plans to coordinate activities.</a:t>
            </a:r>
          </a:p>
          <a:p>
            <a:r>
              <a:rPr lang="en-US" sz="2000" dirty="0"/>
              <a:t>As managers advance, they do this function more often.</a:t>
            </a:r>
          </a:p>
        </p:txBody>
      </p:sp>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Organize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F50B64FD-1004-44DF-AA74-B1156B53565B}"/>
              </a:ext>
            </a:extLst>
          </p:cNvPr>
          <p:cNvPicPr>
            <a:picLocks noChangeAspect="1"/>
          </p:cNvPicPr>
          <p:nvPr/>
        </p:nvPicPr>
        <p:blipFill>
          <a:blip r:embed="rId5"/>
          <a:stretch>
            <a:fillRect/>
          </a:stretch>
        </p:blipFill>
        <p:spPr>
          <a:xfrm>
            <a:off x="1904054" y="3121384"/>
            <a:ext cx="3066757" cy="3158002"/>
          </a:xfrm>
          <a:prstGeom prst="rect">
            <a:avLst/>
          </a:prstGeom>
        </p:spPr>
      </p:pic>
      <p:sp>
        <p:nvSpPr>
          <p:cNvPr id="15" name="TextBox 14">
            <a:extLst>
              <a:ext uri="{FF2B5EF4-FFF2-40B4-BE49-F238E27FC236}">
                <a16:creationId xmlns:a16="http://schemas.microsoft.com/office/drawing/2014/main" id="{9FBAED5D-EEB6-4202-A611-B5C6956884F7}"/>
              </a:ext>
            </a:extLst>
          </p:cNvPr>
          <p:cNvSpPr txBox="1"/>
          <p:nvPr/>
        </p:nvSpPr>
        <p:spPr>
          <a:xfrm>
            <a:off x="5334000" y="3576548"/>
            <a:ext cx="6096000" cy="1938992"/>
          </a:xfrm>
          <a:prstGeom prst="rect">
            <a:avLst/>
          </a:prstGeom>
          <a:noFill/>
        </p:spPr>
        <p:txBody>
          <a:bodyPr wrap="square">
            <a:spAutoFit/>
          </a:bodyPr>
          <a:lstStyle/>
          <a:p>
            <a:r>
              <a:rPr lang="en-US" sz="2400" dirty="0"/>
              <a:t>Organizing</a:t>
            </a:r>
          </a:p>
          <a:p>
            <a:r>
              <a:rPr lang="en-US" sz="2400" dirty="0"/>
              <a:t>Determining what tasks are to be done, who is to do them, how the tasks are to be grouped, who reports to whom, and where decisions are to be made.</a:t>
            </a:r>
          </a:p>
        </p:txBody>
      </p:sp>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Lead</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7">
            <a:extLst>
              <a:ext uri="{FF2B5EF4-FFF2-40B4-BE49-F238E27FC236}">
                <a16:creationId xmlns:a16="http://schemas.microsoft.com/office/drawing/2014/main" id="{F29E27F2-C4BC-493F-B5DD-2A3A52CFE1CE}"/>
              </a:ext>
            </a:extLst>
          </p:cNvPr>
          <p:cNvPicPr>
            <a:picLocks noChangeAspect="1"/>
          </p:cNvPicPr>
          <p:nvPr/>
        </p:nvPicPr>
        <p:blipFill>
          <a:blip r:embed="rId5"/>
          <a:stretch>
            <a:fillRect/>
          </a:stretch>
        </p:blipFill>
        <p:spPr>
          <a:xfrm>
            <a:off x="1445544" y="3564073"/>
            <a:ext cx="3225064" cy="2621507"/>
          </a:xfrm>
          <a:prstGeom prst="rect">
            <a:avLst/>
          </a:prstGeom>
        </p:spPr>
      </p:pic>
      <p:sp>
        <p:nvSpPr>
          <p:cNvPr id="15" name="TextBox 14">
            <a:extLst>
              <a:ext uri="{FF2B5EF4-FFF2-40B4-BE49-F238E27FC236}">
                <a16:creationId xmlns:a16="http://schemas.microsoft.com/office/drawing/2014/main" id="{9BF329C6-BECA-4658-8F31-DF66B7B4C19F}"/>
              </a:ext>
            </a:extLst>
          </p:cNvPr>
          <p:cNvSpPr txBox="1"/>
          <p:nvPr/>
        </p:nvSpPr>
        <p:spPr>
          <a:xfrm>
            <a:off x="5391551" y="3357497"/>
            <a:ext cx="6096000" cy="2308324"/>
          </a:xfrm>
          <a:prstGeom prst="rect">
            <a:avLst/>
          </a:prstGeom>
          <a:noFill/>
        </p:spPr>
        <p:txBody>
          <a:bodyPr wrap="square">
            <a:spAutoFit/>
          </a:bodyPr>
          <a:lstStyle/>
          <a:p>
            <a:r>
              <a:rPr lang="en-US" sz="2400" dirty="0"/>
              <a:t>Leading</a:t>
            </a:r>
          </a:p>
          <a:p>
            <a:r>
              <a:rPr lang="en-US" sz="2400" dirty="0"/>
              <a:t>A function that includes motivating employees, directing others, selecting the most effective communication channels, and resolving conflicts.</a:t>
            </a:r>
          </a:p>
          <a:p>
            <a:r>
              <a:rPr lang="en-US" sz="2400" dirty="0"/>
              <a:t>It is about PEOPLE!</a:t>
            </a:r>
          </a:p>
        </p:txBody>
      </p:sp>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Management Function: Control</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839D3DD3-9523-461E-9362-19521CFAD198}"/>
              </a:ext>
            </a:extLst>
          </p:cNvPr>
          <p:cNvPicPr>
            <a:picLocks noChangeAspect="1"/>
          </p:cNvPicPr>
          <p:nvPr/>
        </p:nvPicPr>
        <p:blipFill>
          <a:blip r:embed="rId5"/>
          <a:stretch>
            <a:fillRect/>
          </a:stretch>
        </p:blipFill>
        <p:spPr>
          <a:xfrm>
            <a:off x="1581362" y="3370450"/>
            <a:ext cx="3200677" cy="3158002"/>
          </a:xfrm>
          <a:prstGeom prst="rect">
            <a:avLst/>
          </a:prstGeom>
        </p:spPr>
      </p:pic>
      <p:sp>
        <p:nvSpPr>
          <p:cNvPr id="15" name="TextBox 14">
            <a:extLst>
              <a:ext uri="{FF2B5EF4-FFF2-40B4-BE49-F238E27FC236}">
                <a16:creationId xmlns:a16="http://schemas.microsoft.com/office/drawing/2014/main" id="{6F601AA8-59C9-42D2-A84F-EDE3422DDA69}"/>
              </a:ext>
            </a:extLst>
          </p:cNvPr>
          <p:cNvSpPr txBox="1"/>
          <p:nvPr/>
        </p:nvSpPr>
        <p:spPr>
          <a:xfrm>
            <a:off x="5550493" y="3586389"/>
            <a:ext cx="6096000" cy="1569660"/>
          </a:xfrm>
          <a:prstGeom prst="rect">
            <a:avLst/>
          </a:prstGeom>
          <a:noFill/>
        </p:spPr>
        <p:txBody>
          <a:bodyPr wrap="square">
            <a:spAutoFit/>
          </a:bodyPr>
          <a:lstStyle/>
          <a:p>
            <a:r>
              <a:rPr lang="en-US" sz="2400" dirty="0"/>
              <a:t>Controlling</a:t>
            </a:r>
          </a:p>
          <a:p>
            <a:r>
              <a:rPr lang="en-US" sz="2400" dirty="0"/>
              <a:t>Monitoring performance, comparing actual performance with previously set goals, and correcting any deviation.</a:t>
            </a:r>
          </a:p>
        </p:txBody>
      </p:sp>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r>
              <a:rPr lang="en-US" sz="2400" dirty="0"/>
              <a:t>Henry Mintzberg undertook a careful study of five executives to determine what they mainly do on their jobs. Mintzberg identified that managers perform ten different highly interrelated roles or set of behaviors. These ten roles can be separated under three groups of behavior: </a:t>
            </a:r>
          </a:p>
          <a:p>
            <a:r>
              <a:rPr lang="en-US" sz="2400" dirty="0"/>
              <a:t>Interpersonal</a:t>
            </a:r>
          </a:p>
          <a:p>
            <a:r>
              <a:rPr lang="en-US" sz="2400" dirty="0"/>
              <a:t>Informational</a:t>
            </a:r>
          </a:p>
          <a:p>
            <a:r>
              <a:rPr lang="en-US" sz="2400" dirty="0"/>
              <a:t>Decisional</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Content Placeholder 6">
            <a:extLst>
              <a:ext uri="{FF2B5EF4-FFF2-40B4-BE49-F238E27FC236}">
                <a16:creationId xmlns:a16="http://schemas.microsoft.com/office/drawing/2014/main" id="{206A6774-F0A5-4A16-BA81-42A1F404A416}"/>
              </a:ext>
            </a:extLst>
          </p:cNvPr>
          <p:cNvPicPr>
            <a:picLocks noChangeAspect="1"/>
          </p:cNvPicPr>
          <p:nvPr/>
        </p:nvPicPr>
        <p:blipFill>
          <a:blip r:embed="rId5"/>
          <a:stretch>
            <a:fillRect/>
          </a:stretch>
        </p:blipFill>
        <p:spPr>
          <a:xfrm>
            <a:off x="3838575" y="3117258"/>
            <a:ext cx="7865745" cy="235507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 Informational</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E8D4C66F-34D9-4EB7-9107-2111058E6ACB}"/>
              </a:ext>
            </a:extLst>
          </p:cNvPr>
          <p:cNvPicPr>
            <a:picLocks noChangeAspect="1"/>
          </p:cNvPicPr>
          <p:nvPr/>
        </p:nvPicPr>
        <p:blipFill>
          <a:blip r:embed="rId5"/>
          <a:stretch>
            <a:fillRect/>
          </a:stretch>
        </p:blipFill>
        <p:spPr>
          <a:xfrm>
            <a:off x="3695699" y="2686882"/>
            <a:ext cx="8064891" cy="2180986"/>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Mintzberg’s Managerial Roles: Decisional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91FEBC16-29CE-4F2A-BE5F-925F446D117F}"/>
              </a:ext>
            </a:extLst>
          </p:cNvPr>
          <p:cNvPicPr>
            <a:picLocks noChangeAspect="1"/>
          </p:cNvPicPr>
          <p:nvPr/>
        </p:nvPicPr>
        <p:blipFill>
          <a:blip r:embed="rId5"/>
          <a:stretch>
            <a:fillRect/>
          </a:stretch>
        </p:blipFill>
        <p:spPr>
          <a:xfrm>
            <a:off x="3385474" y="2858149"/>
            <a:ext cx="8318846" cy="2937739"/>
          </a:xfrm>
          <a:prstGeom prst="rect">
            <a:avLst/>
          </a:prstGeom>
        </p:spPr>
      </p:pic>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Katz’s Essential Managerial Skills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822585"/>
          </a:xfrm>
          <a:prstGeom prst="rect">
            <a:avLst/>
          </a:prstGeom>
          <a:noFill/>
        </p:spPr>
        <p:txBody>
          <a:bodyPr wrap="square" rtlCol="0">
            <a:spAutoFit/>
          </a:bodyPr>
          <a:lstStyle/>
          <a:p>
            <a:r>
              <a:rPr lang="en-US" sz="2400" dirty="0"/>
              <a:t>Another way of considering what managers do is to look at the skills or competencies they need to achieve their goals. According to Katz, researchers have identified a number of skills that differentiate effective from ineffective managers as follows:  </a:t>
            </a:r>
          </a:p>
          <a:p>
            <a:r>
              <a:rPr lang="en-US" sz="2400" dirty="0"/>
              <a:t>Technical Skills</a:t>
            </a:r>
          </a:p>
          <a:p>
            <a:r>
              <a:rPr lang="en-US" sz="2400" dirty="0"/>
              <a:t>The ability to apply specialized knowledge or expertise.</a:t>
            </a:r>
          </a:p>
          <a:p>
            <a:r>
              <a:rPr lang="en-US" sz="2400" dirty="0"/>
              <a:t>Human Skills</a:t>
            </a:r>
          </a:p>
          <a:p>
            <a:r>
              <a:rPr lang="en-US" sz="2400" dirty="0"/>
              <a:t>The ability to work with, understand, and motivate other people, both individually and in groups.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Katz’s Essential Managerial Skills</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384995"/>
          </a:xfrm>
          <a:prstGeom prst="rect">
            <a:avLst/>
          </a:prstGeom>
          <a:noFill/>
        </p:spPr>
        <p:txBody>
          <a:bodyPr wrap="square" rtlCol="0">
            <a:spAutoFit/>
          </a:bodyPr>
          <a:lstStyle/>
          <a:p>
            <a:r>
              <a:rPr lang="en-US" sz="2400" dirty="0"/>
              <a:t>Conceptual Skills</a:t>
            </a:r>
          </a:p>
          <a:p>
            <a:r>
              <a:rPr lang="en-US" sz="2400" dirty="0"/>
              <a:t>The mental ability to analyze and diagnose complex situations.</a:t>
            </a:r>
          </a:p>
          <a:p>
            <a:r>
              <a:rPr lang="en-US" sz="3600"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Luthan’s Study of Managerial Activities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00971"/>
            <a:ext cx="8417320" cy="2456057"/>
          </a:xfrm>
          <a:prstGeom prst="rect">
            <a:avLst/>
          </a:prstGeom>
          <a:noFill/>
        </p:spPr>
        <p:txBody>
          <a:bodyPr wrap="square" rtlCol="0">
            <a:spAutoFit/>
          </a:bodyPr>
          <a:lstStyle/>
          <a:p>
            <a:r>
              <a:rPr lang="en-US" sz="2400" dirty="0"/>
              <a:t>Four types of managerial activity:</a:t>
            </a:r>
          </a:p>
          <a:p>
            <a:pPr marL="0" indent="0">
              <a:buNone/>
            </a:pPr>
            <a:r>
              <a:rPr lang="en-US" sz="2400" dirty="0"/>
              <a:t>1.Traditional Management</a:t>
            </a:r>
          </a:p>
          <a:p>
            <a:r>
              <a:rPr lang="en-US" sz="2400" dirty="0"/>
              <a:t>Decision-making, planning, and controlling.</a:t>
            </a:r>
          </a:p>
          <a:p>
            <a:pPr marL="0" indent="0">
              <a:buNone/>
            </a:pPr>
            <a:r>
              <a:rPr lang="en-US" sz="2400" dirty="0"/>
              <a:t>2. Communication</a:t>
            </a:r>
          </a:p>
          <a:p>
            <a:r>
              <a:rPr lang="en-US" sz="2400" dirty="0"/>
              <a:t>Exchanging routine information and processing paperwork.</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Luthan’s Study of Managerial Activities </a:t>
            </a: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1938992"/>
          </a:xfrm>
          <a:prstGeom prst="rect">
            <a:avLst/>
          </a:prstGeom>
          <a:noFill/>
        </p:spPr>
        <p:txBody>
          <a:bodyPr wrap="square" rtlCol="0">
            <a:spAutoFit/>
          </a:bodyPr>
          <a:lstStyle/>
          <a:p>
            <a:pPr marL="0" indent="0">
              <a:buNone/>
            </a:pPr>
            <a:r>
              <a:rPr lang="en-US" sz="2400" dirty="0"/>
              <a:t>3. Human Resource Management</a:t>
            </a:r>
          </a:p>
          <a:p>
            <a:r>
              <a:rPr lang="en-US" sz="2400" dirty="0"/>
              <a:t>Motivating, disciplining, managing conflict, staffing and training.</a:t>
            </a:r>
          </a:p>
          <a:p>
            <a:pPr marL="0" indent="0">
              <a:buNone/>
            </a:pPr>
            <a:r>
              <a:rPr lang="en-US" sz="2400" dirty="0"/>
              <a:t>4. Networking</a:t>
            </a:r>
          </a:p>
          <a:p>
            <a:r>
              <a:rPr lang="en-US" sz="2400" dirty="0"/>
              <a:t>Socializing, politicking, and interacting with others.</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Successful vs Effective Allocation by Time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E77397B9-7BDD-475E-AC6D-33B82402E293}"/>
              </a:ext>
            </a:extLst>
          </p:cNvPr>
          <p:cNvPicPr>
            <a:picLocks noChangeAspect="1"/>
          </p:cNvPicPr>
          <p:nvPr/>
        </p:nvPicPr>
        <p:blipFill>
          <a:blip r:embed="rId5"/>
          <a:stretch>
            <a:fillRect/>
          </a:stretch>
        </p:blipFill>
        <p:spPr>
          <a:xfrm>
            <a:off x="3753859" y="2602675"/>
            <a:ext cx="7181710" cy="591363"/>
          </a:xfrm>
          <a:prstGeom prst="rect">
            <a:avLst/>
          </a:prstGeom>
        </p:spPr>
      </p:pic>
      <p:pic>
        <p:nvPicPr>
          <p:cNvPr id="14" name="Picture 13">
            <a:extLst>
              <a:ext uri="{FF2B5EF4-FFF2-40B4-BE49-F238E27FC236}">
                <a16:creationId xmlns:a16="http://schemas.microsoft.com/office/drawing/2014/main" id="{1334F126-D780-48D2-AA01-36DBF1A18C55}"/>
              </a:ext>
            </a:extLst>
          </p:cNvPr>
          <p:cNvPicPr>
            <a:picLocks noChangeAspect="1"/>
          </p:cNvPicPr>
          <p:nvPr/>
        </p:nvPicPr>
        <p:blipFill>
          <a:blip r:embed="rId6"/>
          <a:stretch>
            <a:fillRect/>
          </a:stretch>
        </p:blipFill>
        <p:spPr>
          <a:xfrm>
            <a:off x="3539292" y="3352799"/>
            <a:ext cx="7938333" cy="3171826"/>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Successful vs Effective Allocation by Time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2D03338B-C837-4D4B-9EA8-2FF07B9C3232}"/>
              </a:ext>
            </a:extLst>
          </p:cNvPr>
          <p:cNvPicPr>
            <a:picLocks noChangeAspect="1"/>
          </p:cNvPicPr>
          <p:nvPr/>
        </p:nvPicPr>
        <p:blipFill>
          <a:blip r:embed="rId5"/>
          <a:stretch>
            <a:fillRect/>
          </a:stretch>
        </p:blipFill>
        <p:spPr>
          <a:xfrm>
            <a:off x="4105275" y="3545021"/>
            <a:ext cx="7705725" cy="700640"/>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Contributing Disciplines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D09080B7-69F5-4977-9E77-DC782AC20A52}"/>
              </a:ext>
            </a:extLst>
          </p:cNvPr>
          <p:cNvPicPr>
            <a:picLocks noChangeAspect="1"/>
          </p:cNvPicPr>
          <p:nvPr/>
        </p:nvPicPr>
        <p:blipFill>
          <a:blip r:embed="rId5"/>
          <a:stretch>
            <a:fillRect/>
          </a:stretch>
        </p:blipFill>
        <p:spPr>
          <a:xfrm>
            <a:off x="2146920" y="3517339"/>
            <a:ext cx="2005758" cy="2145978"/>
          </a:xfrm>
          <a:prstGeom prst="rect">
            <a:avLst/>
          </a:prstGeom>
        </p:spPr>
      </p:pic>
      <p:pic>
        <p:nvPicPr>
          <p:cNvPr id="15" name="Picture 14">
            <a:extLst>
              <a:ext uri="{FF2B5EF4-FFF2-40B4-BE49-F238E27FC236}">
                <a16:creationId xmlns:a16="http://schemas.microsoft.com/office/drawing/2014/main" id="{2A8FD108-8D79-451B-BF52-0376F5F22B35}"/>
              </a:ext>
            </a:extLst>
          </p:cNvPr>
          <p:cNvPicPr>
            <a:picLocks noChangeAspect="1"/>
          </p:cNvPicPr>
          <p:nvPr/>
        </p:nvPicPr>
        <p:blipFill>
          <a:blip r:embed="rId6"/>
          <a:stretch>
            <a:fillRect/>
          </a:stretch>
        </p:blipFill>
        <p:spPr>
          <a:xfrm>
            <a:off x="4076699" y="1957499"/>
            <a:ext cx="7096125" cy="4164659"/>
          </a:xfrm>
          <a:prstGeom prst="rect">
            <a:avLst/>
          </a:prstGeom>
        </p:spPr>
      </p:pic>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E91EF708-FB4E-473F-B8A8-C5537095B69A}"/>
              </a:ext>
            </a:extLst>
          </p:cNvPr>
          <p:cNvPicPr>
            <a:picLocks noChangeAspect="1"/>
          </p:cNvPicPr>
          <p:nvPr/>
        </p:nvPicPr>
        <p:blipFill>
          <a:blip r:embed="rId5"/>
          <a:stretch>
            <a:fillRect/>
          </a:stretch>
        </p:blipFill>
        <p:spPr>
          <a:xfrm>
            <a:off x="4120052" y="1994599"/>
            <a:ext cx="5785948" cy="5025326"/>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6" y="1472629"/>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Contributing Disciplines </a:t>
            </a:r>
          </a:p>
        </p:txBody>
      </p:sp>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Psychology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6926875" cy="4302716"/>
          </a:xfrm>
          <a:prstGeom prst="rect">
            <a:avLst/>
          </a:prstGeom>
          <a:noFill/>
        </p:spPr>
        <p:txBody>
          <a:bodyPr wrap="square">
            <a:spAutoFit/>
          </a:bodyPr>
          <a:lstStyle/>
          <a:p>
            <a:r>
              <a:rPr lang="en-US" sz="2400" dirty="0"/>
              <a:t>The science that seeks to measure, explain, and sometimes change the behavior of humans and other animals.</a:t>
            </a:r>
          </a:p>
          <a:p>
            <a:endParaRPr lang="en-US" sz="2400" dirty="0"/>
          </a:p>
          <a:p>
            <a:r>
              <a:rPr lang="en-US" sz="2400" dirty="0"/>
              <a:t>Unit of Analysis:</a:t>
            </a:r>
          </a:p>
          <a:p>
            <a:r>
              <a:rPr lang="en-US" sz="2400" dirty="0"/>
              <a:t>Individual</a:t>
            </a:r>
          </a:p>
          <a:p>
            <a:endParaRPr lang="en-US" sz="2400" dirty="0"/>
          </a:p>
          <a:p>
            <a:r>
              <a:rPr lang="en-US" sz="2400" dirty="0"/>
              <a:t>Contributions to OB:</a:t>
            </a:r>
          </a:p>
          <a:p>
            <a:r>
              <a:rPr lang="en-US" sz="2400" dirty="0"/>
              <a:t>Learning, motivation, personality, emotions, perception</a:t>
            </a:r>
            <a:r>
              <a:rPr lang="en-US" sz="3600" dirty="0"/>
              <a:t>.</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Psychology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437433" y="2724614"/>
            <a:ext cx="8344991" cy="1902059"/>
          </a:xfrm>
          <a:prstGeom prst="rect">
            <a:avLst/>
          </a:prstGeom>
          <a:noFill/>
        </p:spPr>
        <p:txBody>
          <a:bodyPr wrap="square">
            <a:spAutoFit/>
          </a:bodyPr>
          <a:lstStyle/>
          <a:p>
            <a:r>
              <a:rPr lang="en-US" sz="2400" dirty="0"/>
              <a:t>Training, leadership effectiveness, job satisfaction.</a:t>
            </a:r>
          </a:p>
          <a:p>
            <a:r>
              <a:rPr lang="en-US" sz="2400" dirty="0"/>
              <a:t>Individual decision making, performance appraisal attitude measurement.</a:t>
            </a:r>
          </a:p>
          <a:p>
            <a:r>
              <a:rPr lang="en-US" sz="2400" dirty="0"/>
              <a:t>Employee selection, work design, and work stress.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Social Psychology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6158" y="2430178"/>
            <a:ext cx="5547842" cy="4431983"/>
          </a:xfrm>
          <a:prstGeom prst="rect">
            <a:avLst/>
          </a:prstGeom>
          <a:noFill/>
        </p:spPr>
        <p:txBody>
          <a:bodyPr wrap="square">
            <a:spAutoFit/>
          </a:bodyPr>
          <a:lstStyle/>
          <a:p>
            <a:r>
              <a:rPr lang="en-US" sz="2400" dirty="0"/>
              <a:t>Social psychology is an area within psychology that blends concepts from psychology and sociology and that focuses on the influence of people on one another.</a:t>
            </a:r>
          </a:p>
          <a:p>
            <a:endParaRPr lang="en-US" sz="2400" dirty="0"/>
          </a:p>
          <a:p>
            <a:r>
              <a:rPr lang="en-US" sz="2400" dirty="0"/>
              <a:t>Unit of Analysis:</a:t>
            </a:r>
          </a:p>
          <a:p>
            <a:r>
              <a:rPr lang="en-US" sz="2400" dirty="0"/>
              <a:t>Group</a:t>
            </a:r>
          </a:p>
          <a:p>
            <a:endParaRPr lang="en-US" sz="2400" dirty="0"/>
          </a:p>
          <a:p>
            <a:r>
              <a:rPr lang="en-US" sz="2400" dirty="0"/>
              <a:t>Contributions to OB:</a:t>
            </a:r>
          </a:p>
          <a:p>
            <a:r>
              <a:rPr lang="en-US" sz="2400" dirty="0"/>
              <a:t>Behavioral change</a:t>
            </a:r>
          </a:p>
          <a:p>
            <a:r>
              <a:rPr lang="en-US" sz="2400" dirty="0"/>
              <a:t>Attitude change</a:t>
            </a:r>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Social Psychology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1200329"/>
          </a:xfrm>
          <a:prstGeom prst="rect">
            <a:avLst/>
          </a:prstGeom>
          <a:noFill/>
        </p:spPr>
        <p:txBody>
          <a:bodyPr wrap="square">
            <a:spAutoFit/>
          </a:bodyPr>
          <a:lstStyle/>
          <a:p>
            <a:r>
              <a:rPr lang="en-US" sz="2400" dirty="0"/>
              <a:t>Communication</a:t>
            </a:r>
          </a:p>
          <a:p>
            <a:r>
              <a:rPr lang="en-US" sz="2400" dirty="0"/>
              <a:t>Group processes</a:t>
            </a:r>
          </a:p>
          <a:p>
            <a:r>
              <a:rPr lang="en-US" sz="2400" dirty="0"/>
              <a:t>Group decision making</a:t>
            </a:r>
          </a:p>
        </p:txBody>
      </p:sp>
    </p:spTree>
    <p:extLst>
      <p:ext uri="{BB962C8B-B14F-4D97-AF65-F5344CB8AC3E}">
        <p14:creationId xmlns:p14="http://schemas.microsoft.com/office/powerpoint/2010/main" val="40725451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4062651"/>
          </a:xfrm>
          <a:prstGeom prst="rect">
            <a:avLst/>
          </a:prstGeom>
          <a:noFill/>
        </p:spPr>
        <p:txBody>
          <a:bodyPr wrap="square">
            <a:spAutoFit/>
          </a:bodyPr>
          <a:lstStyle/>
          <a:p>
            <a:r>
              <a:rPr lang="en-US" sz="2400" dirty="0"/>
              <a:t>The study of people in relation to their fellow human beings.</a:t>
            </a:r>
          </a:p>
          <a:p>
            <a:endParaRPr lang="en-US" sz="2400" dirty="0"/>
          </a:p>
          <a:p>
            <a:r>
              <a:rPr lang="en-US" sz="2400" dirty="0"/>
              <a:t>Units of Analysis:</a:t>
            </a:r>
          </a:p>
          <a:p>
            <a:r>
              <a:rPr lang="en-US" sz="2400" dirty="0"/>
              <a:t>Organizational system</a:t>
            </a:r>
          </a:p>
          <a:p>
            <a:r>
              <a:rPr lang="en-US" sz="2400" dirty="0"/>
              <a:t>Group</a:t>
            </a:r>
          </a:p>
          <a:p>
            <a:endParaRPr lang="en-US" sz="2400" dirty="0"/>
          </a:p>
          <a:p>
            <a:r>
              <a:rPr lang="en-US" sz="2400" dirty="0"/>
              <a:t>Contributions to OB:</a:t>
            </a:r>
          </a:p>
          <a:p>
            <a:r>
              <a:rPr lang="en-US" sz="2400" dirty="0"/>
              <a:t>Group dynamics</a:t>
            </a:r>
          </a:p>
          <a:p>
            <a:r>
              <a:rPr lang="en-US" sz="2400" dirty="0"/>
              <a:t>Work teams</a:t>
            </a:r>
          </a:p>
          <a:p>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Sociology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Communication</a:t>
            </a:r>
          </a:p>
          <a:p>
            <a:r>
              <a:rPr lang="en-US" sz="2400" dirty="0"/>
              <a:t>Power</a:t>
            </a:r>
          </a:p>
          <a:p>
            <a:r>
              <a:rPr lang="en-US" sz="2400" dirty="0"/>
              <a:t>Conflict</a:t>
            </a:r>
          </a:p>
          <a:p>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Anthropology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4431983"/>
          </a:xfrm>
          <a:prstGeom prst="rect">
            <a:avLst/>
          </a:prstGeom>
          <a:noFill/>
        </p:spPr>
        <p:txBody>
          <a:bodyPr wrap="square">
            <a:spAutoFit/>
          </a:bodyPr>
          <a:lstStyle/>
          <a:p>
            <a:r>
              <a:rPr lang="en-US" sz="2400" dirty="0"/>
              <a:t>The study of societies to learn about human beings and their activities.</a:t>
            </a:r>
          </a:p>
          <a:p>
            <a:endParaRPr lang="en-US" sz="2400" dirty="0"/>
          </a:p>
          <a:p>
            <a:r>
              <a:rPr lang="en-US" sz="2400" dirty="0"/>
              <a:t>Units of Analysis:</a:t>
            </a:r>
          </a:p>
          <a:p>
            <a:r>
              <a:rPr lang="en-US" sz="2400" dirty="0"/>
              <a:t>Organizational system</a:t>
            </a:r>
          </a:p>
          <a:p>
            <a:r>
              <a:rPr lang="en-US" sz="2400" dirty="0"/>
              <a:t>Group</a:t>
            </a:r>
          </a:p>
          <a:p>
            <a:endParaRPr lang="en-US" sz="2400" dirty="0"/>
          </a:p>
          <a:p>
            <a:r>
              <a:rPr lang="en-US" sz="2400" dirty="0"/>
              <a:t>Contributions to OB:</a:t>
            </a:r>
          </a:p>
          <a:p>
            <a:r>
              <a:rPr lang="en-US" sz="2400" dirty="0"/>
              <a:t>Organizational culture</a:t>
            </a:r>
          </a:p>
          <a:p>
            <a:r>
              <a:rPr lang="en-US" sz="2400" dirty="0"/>
              <a:t>Organizational environment</a:t>
            </a:r>
          </a:p>
          <a:p>
            <a:endParaRPr lang="en-US" sz="2400" dirty="0"/>
          </a:p>
          <a:p>
            <a:endParaRPr lang="en-US" sz="1800" dirty="0"/>
          </a:p>
        </p:txBody>
      </p:sp>
    </p:spTree>
    <p:extLst>
      <p:ext uri="{BB962C8B-B14F-4D97-AF65-F5344CB8AC3E}">
        <p14:creationId xmlns:p14="http://schemas.microsoft.com/office/powerpoint/2010/main" val="14907377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Anthropology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Comparative values</a:t>
            </a:r>
          </a:p>
          <a:p>
            <a:r>
              <a:rPr lang="en-US" sz="2400" dirty="0"/>
              <a:t>Comparative attitudes</a:t>
            </a:r>
          </a:p>
          <a:p>
            <a:r>
              <a:rPr lang="en-US" sz="2400" dirty="0"/>
              <a:t>Cross-cultural analysis</a:t>
            </a:r>
          </a:p>
          <a:p>
            <a:endParaRPr lang="en-US" sz="1800" dirty="0"/>
          </a:p>
        </p:txBody>
      </p:sp>
    </p:spTree>
    <p:extLst>
      <p:ext uri="{BB962C8B-B14F-4D97-AF65-F5344CB8AC3E}">
        <p14:creationId xmlns:p14="http://schemas.microsoft.com/office/powerpoint/2010/main" val="13650480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pPr marL="0" indent="0">
              <a:buNone/>
            </a:pPr>
            <a:r>
              <a:rPr lang="en-US" sz="2400" dirty="0"/>
              <a:t>1. Responding to Globalization</a:t>
            </a:r>
          </a:p>
          <a:p>
            <a:r>
              <a:rPr lang="en-US" sz="2400" dirty="0"/>
              <a:t>Increased foreign assignment.</a:t>
            </a:r>
          </a:p>
          <a:p>
            <a:r>
              <a:rPr lang="en-US" sz="2400" dirty="0"/>
              <a:t>Working with people from different cultures.</a:t>
            </a:r>
          </a:p>
          <a:p>
            <a:endParaRPr lang="en-US" sz="1800" dirty="0"/>
          </a:p>
        </p:txBody>
      </p:sp>
    </p:spTree>
    <p:extLst>
      <p:ext uri="{BB962C8B-B14F-4D97-AF65-F5344CB8AC3E}">
        <p14:creationId xmlns:p14="http://schemas.microsoft.com/office/powerpoint/2010/main" val="6773979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2954655"/>
          </a:xfrm>
          <a:prstGeom prst="rect">
            <a:avLst/>
          </a:prstGeom>
          <a:noFill/>
        </p:spPr>
        <p:txBody>
          <a:bodyPr wrap="square">
            <a:spAutoFit/>
          </a:bodyPr>
          <a:lstStyle/>
          <a:p>
            <a:pPr marL="0" indent="0">
              <a:buNone/>
            </a:pPr>
            <a:r>
              <a:rPr lang="en-US" sz="2400" dirty="0"/>
              <a:t>2. Managing Workforce Diversity</a:t>
            </a:r>
          </a:p>
          <a:p>
            <a:pPr marL="0" indent="0">
              <a:buNone/>
            </a:pPr>
            <a:r>
              <a:rPr lang="en-US" sz="2400" dirty="0"/>
              <a:t>The people in organizations are becoming more demographically heterogeneous :</a:t>
            </a:r>
          </a:p>
          <a:p>
            <a:pPr marL="0" indent="0">
              <a:buNone/>
            </a:pPr>
            <a:endParaRPr lang="en-US" sz="2400" dirty="0"/>
          </a:p>
          <a:p>
            <a:pPr marL="0" indent="0">
              <a:buNone/>
            </a:pPr>
            <a:r>
              <a:rPr lang="en-US" sz="2400" dirty="0"/>
              <a:t>Embracing diversity.</a:t>
            </a:r>
          </a:p>
          <a:p>
            <a:pPr marL="0" indent="0">
              <a:buNone/>
            </a:pPr>
            <a:r>
              <a:rPr lang="en-US" sz="2400" dirty="0"/>
              <a:t>Changing demographics.</a:t>
            </a:r>
          </a:p>
          <a:p>
            <a:pPr marL="0" indent="0">
              <a:buNone/>
            </a:pPr>
            <a:r>
              <a:rPr lang="en-US" sz="2400" dirty="0"/>
              <a:t>Implications: stop treating everyone alike!</a:t>
            </a:r>
          </a:p>
          <a:p>
            <a:endParaRPr lang="en-US" sz="1800" dirty="0"/>
          </a:p>
        </p:txBody>
      </p:sp>
    </p:spTree>
    <p:extLst>
      <p:ext uri="{BB962C8B-B14F-4D97-AF65-F5344CB8AC3E}">
        <p14:creationId xmlns:p14="http://schemas.microsoft.com/office/powerpoint/2010/main" val="40690954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2585323"/>
          </a:xfrm>
          <a:prstGeom prst="rect">
            <a:avLst/>
          </a:prstGeom>
          <a:noFill/>
        </p:spPr>
        <p:txBody>
          <a:bodyPr wrap="square">
            <a:spAutoFit/>
          </a:bodyPr>
          <a:lstStyle/>
          <a:p>
            <a:pPr marL="0" indent="0">
              <a:buNone/>
            </a:pPr>
            <a:r>
              <a:rPr lang="en-US" sz="2400" dirty="0"/>
              <a:t>3. Improving Quality and Productivity</a:t>
            </a:r>
          </a:p>
          <a:p>
            <a:pPr marL="0" indent="0">
              <a:buNone/>
            </a:pPr>
            <a:r>
              <a:rPr lang="en-US" sz="2400" dirty="0"/>
              <a:t>4. Improving Customer Service</a:t>
            </a:r>
          </a:p>
          <a:p>
            <a:pPr marL="0" indent="0">
              <a:buNone/>
            </a:pPr>
            <a:r>
              <a:rPr lang="en-US" sz="2400" dirty="0"/>
              <a:t>5. Improving People Skills</a:t>
            </a:r>
          </a:p>
          <a:p>
            <a:pPr marL="0" indent="0">
              <a:buNone/>
            </a:pPr>
            <a:r>
              <a:rPr lang="en-US" sz="2400" dirty="0"/>
              <a:t>6. Stimulating Innovation and Change</a:t>
            </a:r>
          </a:p>
          <a:p>
            <a:pPr marL="0" indent="0">
              <a:buNone/>
            </a:pPr>
            <a:r>
              <a:rPr lang="en-US" sz="2400" dirty="0"/>
              <a:t>7. Working in Networked Organizations</a:t>
            </a:r>
          </a:p>
          <a:p>
            <a:pPr marL="0" indent="0">
              <a:buNone/>
            </a:pPr>
            <a:r>
              <a:rPr lang="en-US" sz="2400" dirty="0"/>
              <a:t>8. Helping Employees Balance Work-Life Conflicts</a:t>
            </a:r>
          </a:p>
          <a:p>
            <a:endParaRPr lang="en-US" sz="1800" dirty="0"/>
          </a:p>
        </p:txBody>
      </p:sp>
    </p:spTree>
    <p:extLst>
      <p:ext uri="{BB962C8B-B14F-4D97-AF65-F5344CB8AC3E}">
        <p14:creationId xmlns:p14="http://schemas.microsoft.com/office/powerpoint/2010/main" val="138799200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Challenges and Opportunities for OB</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107996"/>
          </a:xfrm>
          <a:prstGeom prst="rect">
            <a:avLst/>
          </a:prstGeom>
          <a:noFill/>
        </p:spPr>
        <p:txBody>
          <a:bodyPr wrap="square">
            <a:spAutoFit/>
          </a:bodyPr>
          <a:lstStyle/>
          <a:p>
            <a:r>
              <a:rPr lang="en-US" sz="2400" dirty="0"/>
              <a:t>9. Creating a Positive Work Environment</a:t>
            </a:r>
          </a:p>
          <a:p>
            <a:r>
              <a:rPr lang="en-US" sz="2400" dirty="0"/>
              <a:t>10. Improving Ethical Behavior</a:t>
            </a:r>
          </a:p>
          <a:p>
            <a:endParaRPr lang="en-US" sz="1800" dirty="0"/>
          </a:p>
        </p:txBody>
      </p:sp>
    </p:spTree>
    <p:extLst>
      <p:ext uri="{BB962C8B-B14F-4D97-AF65-F5344CB8AC3E}">
        <p14:creationId xmlns:p14="http://schemas.microsoft.com/office/powerpoint/2010/main" val="37647180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Developing an OB Model</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EB64A108-D39D-4876-AD5A-94E584656C54}"/>
              </a:ext>
            </a:extLst>
          </p:cNvPr>
          <p:cNvPicPr>
            <a:picLocks noChangeAspect="1"/>
          </p:cNvPicPr>
          <p:nvPr/>
        </p:nvPicPr>
        <p:blipFill>
          <a:blip r:embed="rId5"/>
          <a:stretch>
            <a:fillRect/>
          </a:stretch>
        </p:blipFill>
        <p:spPr>
          <a:xfrm>
            <a:off x="3385474" y="2551328"/>
            <a:ext cx="7796900" cy="1347280"/>
          </a:xfrm>
          <a:prstGeom prst="rect">
            <a:avLst/>
          </a:prstGeom>
        </p:spPr>
      </p:pic>
      <p:pic>
        <p:nvPicPr>
          <p:cNvPr id="15" name="Picture 14">
            <a:extLst>
              <a:ext uri="{FF2B5EF4-FFF2-40B4-BE49-F238E27FC236}">
                <a16:creationId xmlns:a16="http://schemas.microsoft.com/office/drawing/2014/main" id="{81BFFD59-2866-427D-A2DB-F8A28EB10F04}"/>
              </a:ext>
            </a:extLst>
          </p:cNvPr>
          <p:cNvPicPr>
            <a:picLocks noChangeAspect="1"/>
          </p:cNvPicPr>
          <p:nvPr/>
        </p:nvPicPr>
        <p:blipFill>
          <a:blip r:embed="rId6"/>
          <a:stretch>
            <a:fillRect/>
          </a:stretch>
        </p:blipFill>
        <p:spPr>
          <a:xfrm>
            <a:off x="3721751" y="3939358"/>
            <a:ext cx="6809822" cy="2310584"/>
          </a:xfrm>
          <a:prstGeom prst="rect">
            <a:avLst/>
          </a:prstGeom>
        </p:spPr>
      </p:pic>
    </p:spTree>
    <p:extLst>
      <p:ext uri="{BB962C8B-B14F-4D97-AF65-F5344CB8AC3E}">
        <p14:creationId xmlns:p14="http://schemas.microsoft.com/office/powerpoint/2010/main" val="14698435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Study Variables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693319"/>
          </a:xfrm>
          <a:prstGeom prst="rect">
            <a:avLst/>
          </a:prstGeom>
          <a:noFill/>
        </p:spPr>
        <p:txBody>
          <a:bodyPr wrap="square">
            <a:spAutoFit/>
          </a:bodyPr>
          <a:lstStyle/>
          <a:p>
            <a:r>
              <a:rPr lang="en-US" sz="2400" dirty="0"/>
              <a:t>Independent (X)</a:t>
            </a:r>
          </a:p>
          <a:p>
            <a:r>
              <a:rPr lang="en-US" sz="2400" dirty="0"/>
              <a:t>The presumed cause of the change in the dependent variable (Y).</a:t>
            </a:r>
          </a:p>
          <a:p>
            <a:r>
              <a:rPr lang="en-US" sz="2400" dirty="0"/>
              <a:t>This is the variable that OB researchers manipulate to observe the changes in Y.</a:t>
            </a:r>
          </a:p>
          <a:p>
            <a:r>
              <a:rPr lang="en-US" sz="2400" dirty="0"/>
              <a:t>Dependent (Y)</a:t>
            </a:r>
          </a:p>
          <a:p>
            <a:r>
              <a:rPr lang="en-US" sz="2400" dirty="0"/>
              <a:t>This is the response to X (the independent variable).</a:t>
            </a:r>
          </a:p>
          <a:p>
            <a:r>
              <a:rPr lang="en-US" sz="2400" dirty="0"/>
              <a:t>It is what the OB researchers want to predict or explain. </a:t>
            </a:r>
          </a:p>
          <a:p>
            <a:r>
              <a:rPr lang="en-US" sz="2400" dirty="0"/>
              <a:t>The interesting variable!</a:t>
            </a:r>
          </a:p>
          <a:p>
            <a:endParaRPr lang="en-US" sz="1800" dirty="0"/>
          </a:p>
        </p:txBody>
      </p:sp>
    </p:spTree>
    <p:extLst>
      <p:ext uri="{BB962C8B-B14F-4D97-AF65-F5344CB8AC3E}">
        <p14:creationId xmlns:p14="http://schemas.microsoft.com/office/powerpoint/2010/main" val="40509510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Interested OB Dependent Variables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4431983"/>
          </a:xfrm>
          <a:prstGeom prst="rect">
            <a:avLst/>
          </a:prstGeom>
          <a:noFill/>
        </p:spPr>
        <p:txBody>
          <a:bodyPr wrap="square">
            <a:spAutoFit/>
          </a:bodyPr>
          <a:lstStyle/>
          <a:p>
            <a:r>
              <a:rPr lang="en-US" sz="2400" dirty="0"/>
              <a:t>Productivity</a:t>
            </a:r>
          </a:p>
          <a:p>
            <a:pPr marL="0" indent="0">
              <a:buNone/>
            </a:pPr>
            <a:r>
              <a:rPr lang="en-US" sz="2400" dirty="0"/>
              <a:t>Transforming inputs to outputs at lowest cost. Includes the concepts of effectiveness (achievement of goals) and efficiency (meeting goals at a low cost).</a:t>
            </a:r>
          </a:p>
          <a:p>
            <a:endParaRPr lang="en-US" sz="2400" dirty="0"/>
          </a:p>
          <a:p>
            <a:r>
              <a:rPr lang="en-US" sz="2400" dirty="0"/>
              <a:t>Absenteeism</a:t>
            </a:r>
          </a:p>
          <a:p>
            <a:pPr marL="0" indent="0">
              <a:buNone/>
            </a:pPr>
            <a:r>
              <a:rPr lang="en-US" sz="2400" dirty="0"/>
              <a:t>Failure to report to work – a huge cost to employers.</a:t>
            </a:r>
          </a:p>
          <a:p>
            <a:endParaRPr lang="en-US" sz="2400" dirty="0"/>
          </a:p>
          <a:p>
            <a:r>
              <a:rPr lang="en-US" sz="2400" dirty="0"/>
              <a:t>Turnover</a:t>
            </a:r>
          </a:p>
          <a:p>
            <a:pPr marL="0" indent="0">
              <a:buNone/>
            </a:pPr>
            <a:r>
              <a:rPr lang="en-US" sz="2400" dirty="0"/>
              <a:t>Voluntary and involuntary permanent withdrawal from an organization.</a:t>
            </a:r>
          </a:p>
          <a:p>
            <a:endParaRPr lang="en-US" sz="1800" dirty="0"/>
          </a:p>
        </p:txBody>
      </p:sp>
    </p:spTree>
    <p:extLst>
      <p:ext uri="{BB962C8B-B14F-4D97-AF65-F5344CB8AC3E}">
        <p14:creationId xmlns:p14="http://schemas.microsoft.com/office/powerpoint/2010/main" val="6654530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Interested OB Dependent Variables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693319"/>
          </a:xfrm>
          <a:prstGeom prst="rect">
            <a:avLst/>
          </a:prstGeom>
          <a:noFill/>
        </p:spPr>
        <p:txBody>
          <a:bodyPr wrap="square">
            <a:spAutoFit/>
          </a:bodyPr>
          <a:lstStyle/>
          <a:p>
            <a:r>
              <a:rPr lang="en-US" sz="2400" dirty="0"/>
              <a:t>Deviant Workplace Behavior</a:t>
            </a:r>
          </a:p>
          <a:p>
            <a:pPr marL="0" indent="0">
              <a:buNone/>
            </a:pPr>
            <a:r>
              <a:rPr lang="en-US" sz="2400" dirty="0"/>
              <a:t>Voluntary behavior that violates significant organizational norms and thereby threatens the well-being of the organization and/or any of its members.</a:t>
            </a:r>
          </a:p>
          <a:p>
            <a:endParaRPr lang="en-US" sz="2400" dirty="0"/>
          </a:p>
          <a:p>
            <a:r>
              <a:rPr lang="en-US" sz="2400" dirty="0"/>
              <a:t>Organizational Citizenship Behavior (OCB)</a:t>
            </a:r>
          </a:p>
          <a:p>
            <a:pPr marL="0" indent="0">
              <a:buNone/>
            </a:pPr>
            <a:r>
              <a:rPr lang="en-US" sz="2400" dirty="0"/>
              <a:t>Discretionary behavior that is not part of an employee’s formal job requirements, but that nevertheless promotes the effective functioning of the organization.</a:t>
            </a:r>
          </a:p>
          <a:p>
            <a:endParaRPr lang="en-US" sz="1800" dirty="0"/>
          </a:p>
        </p:txBody>
      </p:sp>
    </p:spTree>
    <p:extLst>
      <p:ext uri="{BB962C8B-B14F-4D97-AF65-F5344CB8AC3E}">
        <p14:creationId xmlns:p14="http://schemas.microsoft.com/office/powerpoint/2010/main" val="5019268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Interested OB Dependent Variables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846659"/>
          </a:xfrm>
          <a:prstGeom prst="rect">
            <a:avLst/>
          </a:prstGeom>
          <a:noFill/>
        </p:spPr>
        <p:txBody>
          <a:bodyPr wrap="square">
            <a:spAutoFit/>
          </a:bodyPr>
          <a:lstStyle/>
          <a:p>
            <a:r>
              <a:rPr lang="en-US" sz="2400" dirty="0"/>
              <a:t>Job Satisfaction</a:t>
            </a:r>
          </a:p>
          <a:p>
            <a:pPr marL="0" indent="0">
              <a:buNone/>
            </a:pPr>
            <a:r>
              <a:rPr lang="en-US" sz="2400" dirty="0"/>
              <a:t>A general attitude (not a behavior) toward one’s job; a positive feeling of one's job resulting from an evaluation of its characteristics.</a:t>
            </a:r>
          </a:p>
          <a:p>
            <a:endParaRPr lang="en-US" sz="1800" dirty="0"/>
          </a:p>
        </p:txBody>
      </p:sp>
    </p:spTree>
    <p:extLst>
      <p:ext uri="{BB962C8B-B14F-4D97-AF65-F5344CB8AC3E}">
        <p14:creationId xmlns:p14="http://schemas.microsoft.com/office/powerpoint/2010/main" val="19640455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Independent Variables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693319"/>
          </a:xfrm>
          <a:prstGeom prst="rect">
            <a:avLst/>
          </a:prstGeom>
          <a:noFill/>
        </p:spPr>
        <p:txBody>
          <a:bodyPr wrap="square">
            <a:spAutoFit/>
          </a:bodyPr>
          <a:lstStyle/>
          <a:p>
            <a:r>
              <a:rPr lang="en-US" sz="2400" dirty="0"/>
              <a:t>The independent variable (X) can be at any of these three levels in this model:</a:t>
            </a:r>
          </a:p>
          <a:p>
            <a:r>
              <a:rPr lang="en-US" sz="2400" dirty="0"/>
              <a:t>Individual</a:t>
            </a:r>
          </a:p>
          <a:p>
            <a:r>
              <a:rPr lang="en-US" sz="2400" dirty="0"/>
              <a:t>Biographical characteristics, personality and emotions,  values and attitudes, ability, perception, motivation, individual learning, and individual decision making.</a:t>
            </a:r>
          </a:p>
          <a:p>
            <a:r>
              <a:rPr lang="en-US" sz="2400" dirty="0"/>
              <a:t>Group</a:t>
            </a:r>
          </a:p>
          <a:p>
            <a:r>
              <a:rPr lang="en-US" sz="2400" dirty="0"/>
              <a:t>Communication, group decision making, leadership and trust, group structure, conflict, power and politics, and work teams.</a:t>
            </a:r>
          </a:p>
          <a:p>
            <a:endParaRPr lang="en-US" sz="1800" dirty="0"/>
          </a:p>
        </p:txBody>
      </p:sp>
    </p:spTree>
    <p:extLst>
      <p:ext uri="{BB962C8B-B14F-4D97-AF65-F5344CB8AC3E}">
        <p14:creationId xmlns:p14="http://schemas.microsoft.com/office/powerpoint/2010/main" val="10290638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15280"/>
            <a:ext cx="6855041"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The Independent Variables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Organization System</a:t>
            </a:r>
          </a:p>
          <a:p>
            <a:pPr marL="0" indent="0">
              <a:buNone/>
            </a:pPr>
            <a:r>
              <a:rPr lang="en-US" sz="2400" dirty="0"/>
              <a:t>Organizational culture, human resource policies and practices, and organizational structure and design.</a:t>
            </a:r>
          </a:p>
          <a:p>
            <a:endParaRPr lang="en-US" sz="1800" dirty="0"/>
          </a:p>
        </p:txBody>
      </p:sp>
    </p:spTree>
    <p:extLst>
      <p:ext uri="{BB962C8B-B14F-4D97-AF65-F5344CB8AC3E}">
        <p14:creationId xmlns:p14="http://schemas.microsoft.com/office/powerpoint/2010/main" val="90031445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4107"/>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OB Model</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Content Placeholder 6">
            <a:extLst>
              <a:ext uri="{FF2B5EF4-FFF2-40B4-BE49-F238E27FC236}">
                <a16:creationId xmlns:a16="http://schemas.microsoft.com/office/drawing/2014/main" id="{7E5CF846-0265-4521-B84D-C86AF3CB7B54}"/>
              </a:ext>
            </a:extLst>
          </p:cNvPr>
          <p:cNvPicPr>
            <a:picLocks noChangeAspect="1"/>
          </p:cNvPicPr>
          <p:nvPr/>
        </p:nvPicPr>
        <p:blipFill>
          <a:blip r:embed="rId5"/>
          <a:stretch>
            <a:fillRect/>
          </a:stretch>
        </p:blipFill>
        <p:spPr>
          <a:xfrm>
            <a:off x="3000375" y="2198369"/>
            <a:ext cx="8482699" cy="4494372"/>
          </a:xfrm>
          <a:prstGeom prst="rect">
            <a:avLst/>
          </a:prstGeom>
        </p:spPr>
      </p:pic>
    </p:spTree>
    <p:extLst>
      <p:ext uri="{BB962C8B-B14F-4D97-AF65-F5344CB8AC3E}">
        <p14:creationId xmlns:p14="http://schemas.microsoft.com/office/powerpoint/2010/main" val="26817739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323987"/>
          </a:xfrm>
          <a:prstGeom prst="rect">
            <a:avLst/>
          </a:prstGeom>
          <a:noFill/>
        </p:spPr>
        <p:txBody>
          <a:bodyPr wrap="square">
            <a:spAutoFit/>
          </a:bodyPr>
          <a:lstStyle/>
          <a:p>
            <a:r>
              <a:rPr lang="en-US" sz="2400" dirty="0"/>
              <a:t>Managers need to develop their interpersonal skills to be effective.</a:t>
            </a:r>
          </a:p>
          <a:p>
            <a:r>
              <a:rPr lang="en-US" sz="2400" dirty="0"/>
              <a:t>OB focuses on how to improve factors that make organizations more effective.</a:t>
            </a:r>
          </a:p>
          <a:p>
            <a:r>
              <a:rPr lang="en-US" sz="2400" dirty="0"/>
              <a:t>The best predictions of behavior are made from a combination of systematic study and intuition.</a:t>
            </a:r>
          </a:p>
          <a:p>
            <a:r>
              <a:rPr lang="en-US" sz="2400" dirty="0"/>
              <a:t>Situational variables moderate cause-and-effect relationships—which is why OB theories are contingent.</a:t>
            </a:r>
          </a:p>
          <a:p>
            <a:endParaRPr lang="en-US" sz="1800" dirty="0"/>
          </a:p>
        </p:txBody>
      </p:sp>
    </p:spTree>
    <p:extLst>
      <p:ext uri="{BB962C8B-B14F-4D97-AF65-F5344CB8AC3E}">
        <p14:creationId xmlns:p14="http://schemas.microsoft.com/office/powerpoint/2010/main" val="35713894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1477328"/>
          </a:xfrm>
          <a:prstGeom prst="rect">
            <a:avLst/>
          </a:prstGeom>
          <a:noFill/>
        </p:spPr>
        <p:txBody>
          <a:bodyPr wrap="square">
            <a:spAutoFit/>
          </a:bodyPr>
          <a:lstStyle/>
          <a:p>
            <a:r>
              <a:rPr lang="en-US" sz="2400" dirty="0"/>
              <a:t>There are many OB challenges and opportunities for managers today.</a:t>
            </a:r>
          </a:p>
          <a:p>
            <a:r>
              <a:rPr lang="en-US" sz="2400" dirty="0"/>
              <a:t>The textbook is based on the contingent OB model.</a:t>
            </a:r>
          </a:p>
          <a:p>
            <a:endParaRPr lang="en-US" sz="1800" dirty="0"/>
          </a:p>
        </p:txBody>
      </p:sp>
    </p:spTree>
    <p:extLst>
      <p:ext uri="{BB962C8B-B14F-4D97-AF65-F5344CB8AC3E}">
        <p14:creationId xmlns:p14="http://schemas.microsoft.com/office/powerpoint/2010/main" val="14438769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EFF96227-F910-41F6-83DF-4619CEA3BE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407</TotalTime>
  <Words>2156</Words>
  <Application>Microsoft Office PowerPoint</Application>
  <PresentationFormat>Widescreen</PresentationFormat>
  <Paragraphs>420</Paragraphs>
  <Slides>57</Slides>
  <Notes>56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57</vt:i4>
      </vt:variant>
    </vt:vector>
  </HeadingPairs>
  <TitlesOfParts>
    <vt:vector size="66" baseType="lpstr">
      <vt:lpstr>Arial</vt:lpstr>
      <vt:lpstr>Calibri</vt:lpstr>
      <vt:lpstr>Calibri Light</vt:lpstr>
      <vt:lpstr>Comic Sans MS</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borazan</cp:lastModifiedBy>
  <cp:revision>110</cp:revision>
  <dcterms:created xsi:type="dcterms:W3CDTF">2023-04-29T09:08:00Z</dcterms:created>
  <dcterms:modified xsi:type="dcterms:W3CDTF">2026-10-03T12:00:12Z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