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481" r:id="rId4"/>
    <p:sldId id="571" r:id="rId5"/>
    <p:sldId id="534" r:id="rId6"/>
    <p:sldId id="593" r:id="rId7"/>
    <p:sldId id="482" r:id="rId8"/>
    <p:sldId id="607" r:id="rId9"/>
    <p:sldId id="594" r:id="rId10"/>
    <p:sldId id="495" r:id="rId11"/>
    <p:sldId id="587" r:id="rId12"/>
    <p:sldId id="589" r:id="rId13"/>
    <p:sldId id="604" r:id="rId14"/>
    <p:sldId id="595" r:id="rId15"/>
    <p:sldId id="591" r:id="rId16"/>
    <p:sldId id="570" r:id="rId17"/>
    <p:sldId id="590" r:id="rId18"/>
    <p:sldId id="597" r:id="rId19"/>
    <p:sldId id="559" r:id="rId20"/>
    <p:sldId id="596" r:id="rId21"/>
    <p:sldId id="561" r:id="rId22"/>
    <p:sldId id="558" r:id="rId23"/>
    <p:sldId id="545" r:id="rId24"/>
    <p:sldId id="598" r:id="rId25"/>
    <p:sldId id="599" r:id="rId26"/>
    <p:sldId id="600" r:id="rId27"/>
    <p:sldId id="544" r:id="rId28"/>
    <p:sldId id="601" r:id="rId29"/>
    <p:sldId id="602" r:id="rId30"/>
    <p:sldId id="603" r:id="rId31"/>
    <p:sldId id="606" r:id="rId32"/>
    <p:sldId id="605" r:id="rId33"/>
    <p:sldId id="574" r:id="rId34"/>
    <p:sldId id="560" r:id="rId35"/>
    <p:sldId id="562" r:id="rId36"/>
    <p:sldId id="608" r:id="rId37"/>
    <p:sldId id="609" r:id="rId38"/>
    <p:sldId id="610" r:id="rId39"/>
    <p:sldId id="485" r:id="rId40"/>
    <p:sldId id="501"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1"/>
            <p14:sldId id="534"/>
            <p14:sldId id="593"/>
            <p14:sldId id="482"/>
            <p14:sldId id="607"/>
            <p14:sldId id="594"/>
            <p14:sldId id="495"/>
            <p14:sldId id="587"/>
            <p14:sldId id="589"/>
            <p14:sldId id="604"/>
            <p14:sldId id="595"/>
            <p14:sldId id="591"/>
            <p14:sldId id="570"/>
            <p14:sldId id="590"/>
            <p14:sldId id="597"/>
            <p14:sldId id="559"/>
            <p14:sldId id="596"/>
            <p14:sldId id="561"/>
            <p14:sldId id="558"/>
            <p14:sldId id="545"/>
            <p14:sldId id="598"/>
            <p14:sldId id="599"/>
            <p14:sldId id="600"/>
            <p14:sldId id="544"/>
            <p14:sldId id="601"/>
            <p14:sldId id="602"/>
            <p14:sldId id="603"/>
            <p14:sldId id="606"/>
            <p14:sldId id="605"/>
            <p14:sldId id="574"/>
            <p14:sldId id="560"/>
            <p14:sldId id="562"/>
            <p14:sldId id="608"/>
            <p14:sldId id="609"/>
            <p14:sldId id="610"/>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43C0C"/>
    <a:srgbClr val="BDEEDD"/>
    <a:srgbClr val="669BBC"/>
    <a:srgbClr val="FAC748"/>
    <a:srgbClr val="000000"/>
    <a:srgbClr val="F8F8F8"/>
    <a:srgbClr val="EE7EA4"/>
    <a:srgbClr val="E3C1DC"/>
    <a:srgbClr val="C1EFFF"/>
    <a:srgbClr val="81DE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79" autoAdjust="0"/>
    <p:restoredTop sz="93738" autoAdjust="0"/>
  </p:normalViewPr>
  <p:slideViewPr>
    <p:cSldViewPr snapToGrid="0">
      <p:cViewPr varScale="1">
        <p:scale>
          <a:sx n="65" d="100"/>
          <a:sy n="65" d="100"/>
        </p:scale>
        <p:origin x="660" y="6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2024-07-04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2024-07-04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2024-07-04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2024-07-04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2024-07-04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2024-07-04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2024-07-04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2024-07-04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2024-07-04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2024-07-04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2024-07-04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2024-07-04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2024-07-04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4.xml"/><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1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1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0.jpg"/></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2.jpg"/></Relationships>
</file>

<file path=ppt/slides/_rels/slide2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2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2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1.jpg"/></Relationships>
</file>

<file path=ppt/slides/_rels/slide2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4.jpg"/></Relationships>
</file>

<file path=ppt/slides/_rels/slide3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5.jpg"/></Relationships>
</file>

<file path=ppt/slides/_rels/slide3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26.jpg"/></Relationships>
</file>

<file path=ppt/slides/_rels/slide3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hyperlink" Target="http://www.bue.edu/com/files/2021/04/Wcop-ed-handout.pdf" TargetMode="Externa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7.svg"/><Relationship Id="rId2" Type="http://schemas.openxmlformats.org/officeDocument/2006/relationships/image" Target="../media/image28.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60450" y="2337115"/>
            <a:ext cx="4873450" cy="1754326"/>
          </a:xfrm>
          <a:prstGeom prst="rect">
            <a:avLst/>
          </a:prstGeom>
          <a:noFill/>
        </p:spPr>
        <p:txBody>
          <a:bodyPr wrap="none" rtlCol="0">
            <a:spAutoFit/>
          </a:bodyPr>
          <a:lstStyle/>
          <a:p>
            <a:r>
              <a:rPr lang="ar-SA" sz="4400" b="1" dirty="0" smtClean="0">
                <a:solidFill>
                  <a:srgbClr val="00B0F0"/>
                </a:solidFill>
                <a:latin typeface="Times New Roman" panose="02020603050405020304" pitchFamily="18" charset="0"/>
                <a:cs typeface="Times New Roman" panose="02020603050405020304" pitchFamily="18" charset="0"/>
              </a:rPr>
              <a:t>فن الكتابة والتعبير</a:t>
            </a:r>
          </a:p>
          <a:p>
            <a:r>
              <a:rPr lang="en-US" sz="2000" b="1" dirty="0">
                <a:solidFill>
                  <a:srgbClr val="C00000"/>
                </a:solidFill>
                <a:latin typeface="Alexandria Black" pitchFamily="2" charset="-78"/>
                <a:ea typeface="Calibri" panose="020F0502020204030204" pitchFamily="34" charset="0"/>
                <a:cs typeface="Alexandria Black" pitchFamily="2" charset="-78"/>
              </a:rPr>
              <a:t>The Art of Writing and Expression </a:t>
            </a:r>
            <a:endParaRPr lang="ar-EG" sz="2000" b="1" dirty="0">
              <a:solidFill>
                <a:srgbClr val="C00000"/>
              </a:solidFill>
              <a:latin typeface="Alexandria Black" pitchFamily="2" charset="-78"/>
              <a:ea typeface="Calibri" panose="020F0502020204030204" pitchFamily="34" charset="0"/>
              <a:cs typeface="Alexandria Black" pitchFamily="2" charset="-78"/>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33781" cy="707886"/>
          </a:xfrm>
          <a:prstGeom prst="rect">
            <a:avLst/>
          </a:prstGeom>
          <a:noFill/>
        </p:spPr>
        <p:txBody>
          <a:bodyPr wrap="none" rtlCol="0">
            <a:spAutoFit/>
          </a:bodyPr>
          <a:lstStyle/>
          <a:p>
            <a:r>
              <a:rPr lang="en-US" sz="2000" b="1" dirty="0" smtClean="0"/>
              <a:t>DGM 224</a:t>
            </a:r>
            <a:endParaRPr lang="en-US" sz="2000" dirty="0"/>
          </a:p>
          <a:p>
            <a:r>
              <a:rPr lang="ar-SA" sz="2000" dirty="0" smtClean="0">
                <a:latin typeface="Times New Roman" panose="02020603050405020304" pitchFamily="18" charset="0"/>
                <a:cs typeface="Times New Roman" panose="02020603050405020304" pitchFamily="18" charset="0"/>
              </a:rPr>
              <a:t>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388942" y="2864682"/>
            <a:ext cx="2792920" cy="1200329"/>
          </a:xfrm>
          <a:prstGeom prst="rect">
            <a:avLst/>
          </a:prstGeom>
          <a:noFill/>
        </p:spPr>
        <p:txBody>
          <a:bodyPr wrap="square" rtlCol="0">
            <a:spAutoFit/>
          </a:bodyPr>
          <a:lstStyle/>
          <a:p>
            <a:pPr algn="ctr"/>
            <a:r>
              <a:rPr lang="ar-SA" sz="3600" b="1" dirty="0" smtClean="0">
                <a:solidFill>
                  <a:srgbClr val="00B0F0"/>
                </a:solidFill>
                <a:latin typeface="Times New Roman" panose="02020603050405020304" pitchFamily="18" charset="0"/>
                <a:cs typeface="Times New Roman" panose="02020603050405020304" pitchFamily="18" charset="0"/>
              </a:rPr>
              <a:t>المقال الصحفي</a:t>
            </a:r>
            <a:endParaRPr lang="en-US" sz="3600" b="1" dirty="0" smtClean="0">
              <a:solidFill>
                <a:srgbClr val="00B0F0"/>
              </a:solidFill>
              <a:latin typeface="Times New Roman" panose="02020603050405020304" pitchFamily="18" charset="0"/>
              <a:cs typeface="Times New Roman" panose="02020603050405020304" pitchFamily="18" charset="0"/>
            </a:endParaRPr>
          </a:p>
          <a:p>
            <a:pPr algn="ctr"/>
            <a:r>
              <a:rPr lang="ar-SA" sz="3600" b="1" dirty="0" smtClean="0">
                <a:solidFill>
                  <a:srgbClr val="00B0F0"/>
                </a:solidFill>
                <a:latin typeface="Times New Roman" panose="02020603050405020304" pitchFamily="18" charset="0"/>
                <a:cs typeface="Times New Roman" panose="02020603050405020304" pitchFamily="18" charset="0"/>
              </a:rPr>
              <a:t>أنواع المقال</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97901" cy="707886"/>
          </a:xfrm>
          <a:prstGeom prst="rect">
            <a:avLst/>
          </a:prstGeom>
          <a:noFill/>
        </p:spPr>
        <p:txBody>
          <a:bodyPr wrap="none" rtlCol="0">
            <a:spAutoFit/>
          </a:bodyPr>
          <a:lstStyle/>
          <a:p>
            <a:r>
              <a:rPr lang="en-US" sz="2000" b="1" dirty="0"/>
              <a:t>DGM 224</a:t>
            </a:r>
            <a:endParaRPr lang="en-US" sz="2000" dirty="0"/>
          </a:p>
          <a:p>
            <a:r>
              <a:rPr lang="ar-SA" sz="2000" dirty="0" smtClean="0">
                <a:latin typeface="Times New Roman" panose="02020603050405020304" pitchFamily="18" charset="0"/>
                <a:cs typeface="Times New Roman" panose="02020603050405020304" pitchFamily="18" charset="0"/>
              </a:rPr>
              <a:t> فن الكتابة والتعبير</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101115" y="2174101"/>
            <a:ext cx="44594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762061" y="1467841"/>
            <a:ext cx="422307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5204084" cy="4938676"/>
          </a:xfrm>
        </p:spPr>
      </p:pic>
      <p:sp>
        <p:nvSpPr>
          <p:cNvPr id="11" name="Rectangle 10">
            <a:extLst>
              <a:ext uri="{FF2B5EF4-FFF2-40B4-BE49-F238E27FC236}">
                <a16:creationId xmlns:a16="http://schemas.microsoft.com/office/drawing/2014/main" id="{5A075604-73CD-4507-8013-424F369DFDEB}"/>
              </a:ext>
            </a:extLst>
          </p:cNvPr>
          <p:cNvSpPr/>
          <p:nvPr/>
        </p:nvSpPr>
        <p:spPr>
          <a:xfrm>
            <a:off x="7045235" y="323880"/>
            <a:ext cx="1287603" cy="9474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30387" y="374281"/>
            <a:ext cx="1327251"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4985136" y="1443398"/>
            <a:ext cx="6868276" cy="467718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lvl="0" indent="-342900"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أنواع المقال الصحفي: </a:t>
            </a:r>
            <a:endParaRPr lang="ar-SA" sz="1400" b="1" dirty="0" smtClean="0">
              <a:solidFill>
                <a:srgbClr val="002060"/>
              </a:solidFill>
              <a:latin typeface="Alexandria ExtraBold" pitchFamily="2" charset="-78"/>
              <a:ea typeface="Calibri" panose="020F0502020204030204" pitchFamily="34" charset="0"/>
              <a:cs typeface="Alexandria ExtraBold" pitchFamily="2" charset="-78"/>
            </a:endParaRPr>
          </a:p>
          <a:p>
            <a:pPr marL="693738" lvl="0" indent="-295275" algn="r" rtl="1">
              <a:lnSpc>
                <a:spcPct val="150000"/>
              </a:lnSpc>
              <a:buFont typeface="Wingdings" panose="05000000000000000000" pitchFamily="2" charset="2"/>
              <a:buChar char="q"/>
            </a:pPr>
            <a:r>
              <a:rPr lang="ar-SA" b="1" dirty="0" smtClean="0">
                <a:solidFill>
                  <a:srgbClr val="002060"/>
                </a:solidFill>
                <a:latin typeface="Alexandria ExtraBold" pitchFamily="2" charset="-78"/>
                <a:ea typeface="Calibri" panose="020F0502020204030204" pitchFamily="34" charset="0"/>
                <a:cs typeface="Alexandria ExtraBold" pitchFamily="2" charset="-78"/>
              </a:rPr>
              <a:t>المقال الافتتاحي</a:t>
            </a:r>
          </a:p>
          <a:p>
            <a:pPr marL="973138" lvl="0"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تعريف المقال الافتتاحي</a:t>
            </a:r>
          </a:p>
          <a:p>
            <a:pPr marL="973138" lvl="0"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سمات المقال الافتتاحي</a:t>
            </a:r>
          </a:p>
          <a:p>
            <a:pPr marL="973138" lvl="0"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كتابة المقال الافتتاحي</a:t>
            </a:r>
            <a:endParaRPr lang="ar-SA" b="1" dirty="0" smtClean="0">
              <a:solidFill>
                <a:srgbClr val="002060"/>
              </a:solidFill>
              <a:latin typeface="Alexandria ExtraBold" pitchFamily="2" charset="-78"/>
              <a:ea typeface="Calibri" panose="020F0502020204030204" pitchFamily="34" charset="0"/>
              <a:cs typeface="Alexandria ExtraBold" pitchFamily="2" charset="-78"/>
            </a:endParaRPr>
          </a:p>
          <a:p>
            <a:pPr marL="693738" lvl="0" indent="-295275" algn="r" rtl="1">
              <a:lnSpc>
                <a:spcPct val="150000"/>
              </a:lnSpc>
              <a:buFont typeface="Wingdings" panose="05000000000000000000" pitchFamily="2" charset="2"/>
              <a:buChar char="q"/>
            </a:pPr>
            <a:r>
              <a:rPr lang="ar-SA" b="1" dirty="0" smtClean="0">
                <a:solidFill>
                  <a:srgbClr val="002060"/>
                </a:solidFill>
                <a:latin typeface="Alexandria ExtraBold" pitchFamily="2" charset="-78"/>
                <a:ea typeface="Calibri" panose="020F0502020204030204" pitchFamily="34" charset="0"/>
                <a:cs typeface="Alexandria ExtraBold" pitchFamily="2" charset="-78"/>
              </a:rPr>
              <a:t>المقال التحليلي</a:t>
            </a:r>
          </a:p>
          <a:p>
            <a:pPr marL="973138" lvl="0"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تعريف المقال التحليلي</a:t>
            </a:r>
          </a:p>
          <a:p>
            <a:pPr marL="973138" lvl="0"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وظائف المقال التحليلي</a:t>
            </a:r>
          </a:p>
          <a:p>
            <a:pPr marL="973138" lvl="0" indent="-176213" algn="r" rtl="1">
              <a:lnSpc>
                <a:spcPct val="150000"/>
              </a:lnSpc>
              <a:buFont typeface="Wingdings" panose="05000000000000000000" pitchFamily="2" charset="2"/>
              <a:buChar char="§"/>
              <a:tabLst>
                <a:tab pos="1150938" algn="l"/>
                <a:tab pos="1195388" algn="l"/>
              </a:tabLst>
            </a:pPr>
            <a:r>
              <a:rPr lang="ar-SA" sz="1400" b="1" dirty="0" smtClean="0">
                <a:solidFill>
                  <a:srgbClr val="002060"/>
                </a:solidFill>
                <a:latin typeface="Alexandria ExtraBold" pitchFamily="2" charset="-78"/>
                <a:ea typeface="Calibri" panose="020F0502020204030204" pitchFamily="34" charset="0"/>
                <a:cs typeface="Alexandria ExtraBold" pitchFamily="2" charset="-78"/>
              </a:rPr>
              <a:t>كتابة المقال التحليلي</a:t>
            </a:r>
          </a:p>
          <a:p>
            <a:pPr marL="342900" lvl="0" indent="-342900" algn="r" rtl="1">
              <a:lnSpc>
                <a:spcPct val="150000"/>
              </a:lnSpc>
              <a:buFont typeface="Wingdings" panose="05000000000000000000" pitchFamily="2" charset="2"/>
              <a:buChar char="ü"/>
            </a:pPr>
            <a:r>
              <a:rPr lang="ar-EG"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b="1" dirty="0" smtClean="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915274"/>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b="1" dirty="0" smtClean="0">
                <a:latin typeface="Alexandria SemiBold" pitchFamily="2" charset="-78"/>
                <a:cs typeface="Alexandria SemiBold" pitchFamily="2" charset="-78"/>
              </a:rPr>
              <a:t>الموضوعات</a:t>
            </a:r>
            <a:endParaRPr lang="ar-EG" sz="2400" b="1"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extBox 14">
            <a:extLst>
              <a:ext uri="{FF2B5EF4-FFF2-40B4-BE49-F238E27FC236}">
                <a16:creationId xmlns:a16="http://schemas.microsoft.com/office/drawing/2014/main" id="{183B5688-FE98-684A-8FDB-4023CCDDD82C}"/>
              </a:ext>
            </a:extLst>
          </p:cNvPr>
          <p:cNvSpPr txBox="1"/>
          <p:nvPr/>
        </p:nvSpPr>
        <p:spPr>
          <a:xfrm>
            <a:off x="7226393" y="549558"/>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3519" y="1588611"/>
            <a:ext cx="9789281" cy="4509966"/>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473361" y="6923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05E43288-C9C0-B2CA-0970-EB4E627B30CA}"/>
              </a:ext>
            </a:extLst>
          </p:cNvPr>
          <p:cNvSpPr txBox="1"/>
          <p:nvPr/>
        </p:nvSpPr>
        <p:spPr>
          <a:xfrm>
            <a:off x="3658178" y="890587"/>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697316" y="108393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616" t="-7763" r="78218" b="1"/>
          <a:stretch/>
        </p:blipFill>
        <p:spPr>
          <a:xfrm flipH="1">
            <a:off x="10831420" y="-266651"/>
            <a:ext cx="1499296" cy="6049365"/>
          </a:xfrm>
          <a:prstGeom prst="rect">
            <a:avLst/>
          </a:prstGeom>
        </p:spPr>
      </p:pic>
      <p:sp>
        <p:nvSpPr>
          <p:cNvPr id="11" name="Rectangle 10"/>
          <p:cNvSpPr/>
          <p:nvPr/>
        </p:nvSpPr>
        <p:spPr>
          <a:xfrm>
            <a:off x="1412715" y="116064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107421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8302" y="1726943"/>
            <a:ext cx="9324258" cy="4391918"/>
          </a:xfrm>
          <a:prstGeom prst="rect">
            <a:avLst/>
          </a:prstGeom>
        </p:spPr>
      </p:pic>
      <p:sp>
        <p:nvSpPr>
          <p:cNvPr id="11" name="Rectangle 10">
            <a:extLst>
              <a:ext uri="{FF2B5EF4-FFF2-40B4-BE49-F238E27FC236}">
                <a16:creationId xmlns:a16="http://schemas.microsoft.com/office/drawing/2014/main" id="{5A075604-73CD-4507-8013-424F369DFDEB}"/>
              </a:ext>
            </a:extLst>
          </p:cNvPr>
          <p:cNvSpPr/>
          <p:nvPr/>
        </p:nvSpPr>
        <p:spPr>
          <a:xfrm>
            <a:off x="4951095" y="92595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5056499" y="962354"/>
            <a:ext cx="917148" cy="338554"/>
          </a:xfrm>
          <a:prstGeom prst="rect">
            <a:avLst/>
          </a:prstGeom>
          <a:noFill/>
        </p:spPr>
        <p:txBody>
          <a:bodyPr wrap="square" rtlCol="0">
            <a:spAutoFit/>
          </a:bodyPr>
          <a:lstStyle/>
          <a:p>
            <a:pPr algn="ctr"/>
            <a:r>
              <a:rPr lang="en-US" sz="1600"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41273" y="1118226"/>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11"/>
          <p:cNvSpPr/>
          <p:nvPr/>
        </p:nvSpPr>
        <p:spPr>
          <a:xfrm>
            <a:off x="2875934" y="1244357"/>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4" name="Picture 3"/>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32928" r="59845" b="41338"/>
          <a:stretch/>
        </p:blipFill>
        <p:spPr>
          <a:xfrm>
            <a:off x="0" y="2646647"/>
            <a:ext cx="3002592" cy="2721766"/>
          </a:xfrm>
          <a:prstGeom prst="rect">
            <a:avLst/>
          </a:prstGeom>
        </p:spPr>
      </p:pic>
    </p:spTree>
    <p:extLst>
      <p:ext uri="{BB962C8B-B14F-4D97-AF65-F5344CB8AC3E}">
        <p14:creationId xmlns:p14="http://schemas.microsoft.com/office/powerpoint/2010/main" val="32696489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64426" y="1633409"/>
            <a:ext cx="8347586" cy="44916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207563" y="8582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426677" y="94519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26677" y="112481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6855156" y="1637183"/>
            <a:ext cx="5153021" cy="58387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400" b="1" dirty="0" smtClean="0">
                <a:solidFill>
                  <a:srgbClr val="C00000"/>
                </a:solidFill>
                <a:latin typeface="Alexandria ExtraBold" pitchFamily="2" charset="-78"/>
                <a:cs typeface="Alexandria ExtraBold" pitchFamily="2" charset="-78"/>
              </a:rPr>
              <a:t>مراحل </a:t>
            </a:r>
            <a:r>
              <a:rPr lang="ar-SA" sz="2400" b="1" dirty="0">
                <a:solidFill>
                  <a:srgbClr val="C00000"/>
                </a:solidFill>
                <a:latin typeface="Alexandria ExtraBold" pitchFamily="2" charset="-78"/>
                <a:cs typeface="Alexandria ExtraBold" pitchFamily="2" charset="-78"/>
              </a:rPr>
              <a:t>كتابة المقال</a:t>
            </a:r>
          </a:p>
        </p:txBody>
      </p:sp>
      <p:sp>
        <p:nvSpPr>
          <p:cNvPr id="12" name="TextBox 11">
            <a:extLst>
              <a:ext uri="{FF2B5EF4-FFF2-40B4-BE49-F238E27FC236}">
                <a16:creationId xmlns:a16="http://schemas.microsoft.com/office/drawing/2014/main" id="{6083F8E2-699C-9C01-0329-7C9299434C08}"/>
              </a:ext>
            </a:extLst>
          </p:cNvPr>
          <p:cNvSpPr txBox="1"/>
          <p:nvPr/>
        </p:nvSpPr>
        <p:spPr>
          <a:xfrm>
            <a:off x="2964426" y="2217225"/>
            <a:ext cx="8347586" cy="3785652"/>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يمر المقال الصحفي بمرحلتين أساسيتين حتى يصل إلى شكله النهائي في المواقع الإلكترونية هما:</a:t>
            </a:r>
          </a:p>
          <a:p>
            <a:pPr marL="517525" indent="-342900" algn="r" rtl="1">
              <a:lnSpc>
                <a:spcPct val="150000"/>
              </a:lnSpc>
              <a:buFont typeface="+mj-lt"/>
              <a:buAutoNum type="arabicPeriod"/>
            </a:pPr>
            <a:r>
              <a:rPr lang="ar-SA" sz="2000" dirty="0" smtClean="0">
                <a:solidFill>
                  <a:srgbClr val="C00000"/>
                </a:solidFill>
                <a:latin typeface="Alexandria SemiBold" pitchFamily="2" charset="-78"/>
                <a:cs typeface="Alexandria SemiBold" pitchFamily="2" charset="-78"/>
              </a:rPr>
              <a:t>مرحلة التخطيط أو ما قبل الكتابة </a:t>
            </a:r>
            <a:r>
              <a:rPr lang="en-US" sz="2000" dirty="0" smtClean="0">
                <a:latin typeface="Alexandria SemiBold" pitchFamily="2" charset="-78"/>
                <a:cs typeface="Alexandria SemiBold" pitchFamily="2" charset="-78"/>
              </a:rPr>
              <a:t>Pre-Writing</a:t>
            </a:r>
            <a:r>
              <a:rPr lang="ar-SA" dirty="0" smtClean="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وفي هذه المرحلة يتم التركيز على توليد الأفكار . فلا يتطلب من الكاتب القيام بالكتابة.</a:t>
            </a:r>
          </a:p>
          <a:p>
            <a:pPr marL="517525" indent="-342900" algn="r" rtl="1">
              <a:lnSpc>
                <a:spcPct val="150000"/>
              </a:lnSpc>
              <a:buFont typeface="+mj-lt"/>
              <a:buAutoNum type="arabicPeriod"/>
            </a:pPr>
            <a:r>
              <a:rPr lang="ar-SA" sz="2000" dirty="0" smtClean="0">
                <a:solidFill>
                  <a:srgbClr val="C00000"/>
                </a:solidFill>
                <a:latin typeface="Alexandria SemiBold" pitchFamily="2" charset="-78"/>
                <a:cs typeface="Alexandria SemiBold" pitchFamily="2" charset="-78"/>
              </a:rPr>
              <a:t>مرحلة الكتابة </a:t>
            </a:r>
            <a:r>
              <a:rPr lang="en-US" sz="2000" dirty="0" smtClean="0">
                <a:latin typeface="Alexandria SemiBold" pitchFamily="2" charset="-78"/>
                <a:cs typeface="Alexandria SemiBold" pitchFamily="2" charset="-78"/>
              </a:rPr>
              <a:t>Writing</a:t>
            </a: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وفي هذه المرحلة يكتب الكاتب سلسلة من المسودات مع التركيز على تقييم المحتوى إلى أن يصل إلى الشكل النهائي للمقال.</a:t>
            </a:r>
          </a:p>
        </p:txBody>
      </p:sp>
      <p:sp>
        <p:nvSpPr>
          <p:cNvPr id="13" name="Rectangle 12"/>
          <p:cNvSpPr/>
          <p:nvPr/>
        </p:nvSpPr>
        <p:spPr>
          <a:xfrm>
            <a:off x="2107780" y="1189495"/>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l="2097" t="3728" r="72368" b="64913"/>
          <a:stretch/>
        </p:blipFill>
        <p:spPr>
          <a:xfrm>
            <a:off x="174299" y="2340078"/>
            <a:ext cx="2657392" cy="2659625"/>
          </a:xfrm>
          <a:prstGeom prst="rect">
            <a:avLst/>
          </a:prstGeom>
        </p:spPr>
      </p:pic>
    </p:spTree>
    <p:extLst>
      <p:ext uri="{BB962C8B-B14F-4D97-AF65-F5344CB8AC3E}">
        <p14:creationId xmlns:p14="http://schemas.microsoft.com/office/powerpoint/2010/main" val="35236546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582" y="1647768"/>
            <a:ext cx="3217913" cy="4201844"/>
          </a:xfrm>
          <a:prstGeom prst="rect">
            <a:avLst/>
          </a:prstGeom>
        </p:spPr>
      </p:pic>
      <p:sp>
        <p:nvSpPr>
          <p:cNvPr id="13" name="Rectangle: Rounded Corners 22">
            <a:extLst>
              <a:ext uri="{FF2B5EF4-FFF2-40B4-BE49-F238E27FC236}">
                <a16:creationId xmlns:a16="http://schemas.microsoft.com/office/drawing/2014/main" id="{52297C4B-84D7-EDC8-F6F6-53F29890AA2A}"/>
              </a:ext>
            </a:extLst>
          </p:cNvPr>
          <p:cNvSpPr/>
          <p:nvPr/>
        </p:nvSpPr>
        <p:spPr>
          <a:xfrm>
            <a:off x="3910011" y="1755344"/>
            <a:ext cx="7602537" cy="464486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537031" y="90179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007224" y="1777251"/>
            <a:ext cx="7505323" cy="4662815"/>
          </a:xfrm>
          <a:prstGeom prst="rect">
            <a:avLst/>
          </a:prstGeom>
          <a:noFill/>
        </p:spPr>
        <p:txBody>
          <a:bodyPr wrap="square">
            <a:spAutoFit/>
          </a:bodyPr>
          <a:lstStyle/>
          <a:p>
            <a:pPr marL="174625" algn="r" rtl="1">
              <a:lnSpc>
                <a:spcPct val="150000"/>
              </a:lnSpc>
            </a:pPr>
            <a:r>
              <a:rPr lang="ar-SA" dirty="0" smtClean="0">
                <a:latin typeface="Alexandria SemiBold" pitchFamily="2" charset="-78"/>
                <a:cs typeface="Alexandria SemiBold" pitchFamily="2" charset="-78"/>
              </a:rPr>
              <a:t>تعددت تصنيفات المقالات الصحفية </a:t>
            </a:r>
            <a:r>
              <a:rPr lang="en-US" dirty="0" smtClean="0">
                <a:latin typeface="Alexandria SemiBold" pitchFamily="2" charset="-78"/>
                <a:cs typeface="Alexandria SemiBold" pitchFamily="2" charset="-78"/>
              </a:rPr>
              <a:t>Op-Eds</a:t>
            </a:r>
            <a:r>
              <a:rPr lang="ar-SA" dirty="0" smtClean="0">
                <a:latin typeface="Alexandria SemiBold" pitchFamily="2" charset="-78"/>
                <a:cs typeface="Alexandria SemiBold" pitchFamily="2" charset="-78"/>
              </a:rPr>
              <a:t>  في </a:t>
            </a:r>
            <a:r>
              <a:rPr lang="ar-SA" dirty="0">
                <a:latin typeface="Alexandria SemiBold" pitchFamily="2" charset="-78"/>
                <a:cs typeface="Alexandria SemiBold" pitchFamily="2" charset="-78"/>
              </a:rPr>
              <a:t>الصحف والمواقع </a:t>
            </a:r>
            <a:r>
              <a:rPr lang="ar-SA" dirty="0" smtClean="0">
                <a:latin typeface="Alexandria SemiBold" pitchFamily="2" charset="-78"/>
                <a:cs typeface="Alexandria SemiBold" pitchFamily="2" charset="-78"/>
              </a:rPr>
              <a:t>الإلكترونية؛ فيرى بعض الباحثين والخبراء أنها تنقسم إلى نوعين هما:</a:t>
            </a:r>
          </a:p>
          <a:p>
            <a:pPr marL="460375" indent="-28575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أعمدة الرأي </a:t>
            </a:r>
            <a:r>
              <a:rPr lang="en-US" dirty="0" smtClean="0">
                <a:latin typeface="Alexandria SemiBold" pitchFamily="2" charset="-78"/>
                <a:cs typeface="Alexandria SemiBold" pitchFamily="2" charset="-78"/>
              </a:rPr>
              <a:t>Opinion Columns</a:t>
            </a:r>
            <a:r>
              <a:rPr lang="ar-SA" dirty="0" smtClean="0">
                <a:latin typeface="Alexandria SemiBold" pitchFamily="2" charset="-78"/>
                <a:cs typeface="Alexandria SemiBold" pitchFamily="2" charset="-78"/>
              </a:rPr>
              <a:t> والتي تتضمن أعمدة كُتاب من داخل أو خارج الصحيفة .</a:t>
            </a:r>
          </a:p>
          <a:p>
            <a:pPr marL="460375" indent="-28575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المقالات الافتتاحية</a:t>
            </a:r>
            <a:r>
              <a:rPr lang="en-US" dirty="0" smtClean="0">
                <a:latin typeface="Alexandria SemiBold" pitchFamily="2" charset="-78"/>
                <a:cs typeface="Alexandria SemiBold" pitchFamily="2" charset="-78"/>
              </a:rPr>
              <a:t> Editorials </a:t>
            </a:r>
            <a:r>
              <a:rPr lang="ar-SA" dirty="0" smtClean="0">
                <a:latin typeface="Alexandria SemiBold" pitchFamily="2" charset="-78"/>
                <a:cs typeface="Alexandria SemiBold" pitchFamily="2" charset="-78"/>
              </a:rPr>
              <a:t> </a:t>
            </a:r>
          </a:p>
          <a:p>
            <a:pPr marL="53975" algn="r" rtl="1">
              <a:lnSpc>
                <a:spcPct val="150000"/>
              </a:lnSpc>
            </a:pPr>
            <a:r>
              <a:rPr lang="ar-SA" dirty="0" smtClean="0">
                <a:latin typeface="Alexandria SemiBold" pitchFamily="2" charset="-78"/>
                <a:cs typeface="Alexandria SemiBold" pitchFamily="2" charset="-78"/>
              </a:rPr>
              <a:t>ويرى البعض الآخر أن المقالات تنقسم إلى: </a:t>
            </a:r>
          </a:p>
          <a:p>
            <a:pPr marL="517525" indent="-34290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المقال الافتتاحي </a:t>
            </a:r>
            <a:r>
              <a:rPr lang="en-US" dirty="0" smtClean="0">
                <a:latin typeface="Alexandria SemiBold" pitchFamily="2" charset="-78"/>
                <a:cs typeface="Alexandria SemiBold" pitchFamily="2" charset="-78"/>
              </a:rPr>
              <a:t>Editorials</a:t>
            </a:r>
            <a:endParaRPr lang="ar-SA" dirty="0" smtClean="0">
              <a:latin typeface="Alexandria SemiBold" pitchFamily="2" charset="-78"/>
              <a:cs typeface="Alexandria SemiBold" pitchFamily="2" charset="-78"/>
            </a:endParaRPr>
          </a:p>
          <a:p>
            <a:pPr marL="517525" indent="-34290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الأعمدة </a:t>
            </a:r>
            <a:r>
              <a:rPr lang="en-US" dirty="0" smtClean="0">
                <a:latin typeface="Alexandria SemiBold" pitchFamily="2" charset="-78"/>
                <a:cs typeface="Alexandria SemiBold" pitchFamily="2" charset="-78"/>
              </a:rPr>
              <a:t>Columns</a:t>
            </a:r>
            <a:endParaRPr lang="ar-SA" dirty="0">
              <a:latin typeface="Alexandria SemiBold" pitchFamily="2" charset="-78"/>
              <a:cs typeface="Alexandria SemiBold" pitchFamily="2" charset="-78"/>
            </a:endParaRPr>
          </a:p>
          <a:p>
            <a:pPr marL="517525" indent="-34290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مقالات الكُتاب من خارج الصحيفة </a:t>
            </a:r>
            <a:r>
              <a:rPr lang="en-US" dirty="0" smtClean="0">
                <a:latin typeface="Alexandria SemiBold" pitchFamily="2" charset="-78"/>
                <a:cs typeface="Alexandria SemiBold" pitchFamily="2" charset="-78"/>
              </a:rPr>
              <a:t>Guest Opinions</a:t>
            </a:r>
            <a:r>
              <a:rPr lang="ar-SA" dirty="0" smtClean="0">
                <a:latin typeface="Alexandria SemiBold" pitchFamily="2" charset="-78"/>
                <a:cs typeface="Alexandria SemiBold" pitchFamily="2" charset="-78"/>
              </a:rPr>
              <a:t> </a:t>
            </a:r>
          </a:p>
          <a:p>
            <a:pPr marL="517525" indent="-342900" algn="r" rtl="1">
              <a:lnSpc>
                <a:spcPct val="150000"/>
              </a:lnSpc>
              <a:buFont typeface="Wingdings" panose="05000000000000000000" pitchFamily="2" charset="2"/>
              <a:buChar char="Ø"/>
            </a:pPr>
            <a:r>
              <a:rPr lang="ar-SA" dirty="0" smtClean="0">
                <a:latin typeface="Alexandria SemiBold" pitchFamily="2" charset="-78"/>
                <a:cs typeface="Alexandria SemiBold" pitchFamily="2" charset="-78"/>
              </a:rPr>
              <a:t>المقال النقدي </a:t>
            </a:r>
            <a:r>
              <a:rPr lang="en-US" dirty="0" smtClean="0">
                <a:latin typeface="Alexandria SemiBold" pitchFamily="2" charset="-78"/>
                <a:cs typeface="Alexandria SemiBold" pitchFamily="2" charset="-78"/>
              </a:rPr>
              <a:t>Review</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والمقال التحليلي بالإضافة إلى اليوميات </a:t>
            </a:r>
            <a:r>
              <a:rPr lang="en-US" dirty="0">
                <a:latin typeface="Alexandria SemiBold" pitchFamily="2" charset="-78"/>
                <a:cs typeface="Alexandria SemiBold" pitchFamily="2" charset="-78"/>
              </a:rPr>
              <a:t>Notes</a:t>
            </a:r>
            <a:r>
              <a:rPr lang="ar-SA" dirty="0">
                <a:latin typeface="Alexandria SemiBold" pitchFamily="2" charset="-78"/>
                <a:cs typeface="Alexandria SemiBold" pitchFamily="2" charset="-78"/>
              </a:rPr>
              <a:t> .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133644" y="846942"/>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07817" y="923339"/>
            <a:ext cx="1046007"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91519" y="6413654"/>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68902" y="1117849"/>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5" name="Rectangle 14"/>
          <p:cNvSpPr/>
          <p:nvPr/>
        </p:nvSpPr>
        <p:spPr>
          <a:xfrm>
            <a:off x="3523440" y="1184861"/>
            <a:ext cx="4092216" cy="501932"/>
          </a:xfrm>
          <a:prstGeom prst="rect">
            <a:avLst/>
          </a:prstGeom>
          <a:noFill/>
        </p:spPr>
        <p:txBody>
          <a:bodyPr wrap="square">
            <a:spAutoFit/>
          </a:bodyPr>
          <a:lstStyle/>
          <a:p>
            <a:pPr marL="174625" algn="r" rtl="1">
              <a:lnSpc>
                <a:spcPct val="150000"/>
              </a:lnSpc>
            </a:pPr>
            <a:r>
              <a:rPr lang="ar-SA" sz="2000" dirty="0">
                <a:solidFill>
                  <a:srgbClr val="C00000"/>
                </a:solidFill>
                <a:latin typeface="Alexandria SemiBold" pitchFamily="2" charset="-78"/>
                <a:cs typeface="Alexandria SemiBold" pitchFamily="2" charset="-78"/>
              </a:rPr>
              <a:t>أنواع المقال الصحفي </a:t>
            </a:r>
            <a:endParaRPr lang="ar-SA" sz="28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3681663" y="1827235"/>
            <a:ext cx="7830885" cy="4465396"/>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777279" y="10601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910011" y="2011520"/>
            <a:ext cx="7466201" cy="4247317"/>
          </a:xfrm>
          <a:prstGeom prst="rect">
            <a:avLst/>
          </a:prstGeom>
          <a:noFill/>
        </p:spPr>
        <p:txBody>
          <a:bodyPr wrap="square">
            <a:spAutoFit/>
          </a:bodyPr>
          <a:lstStyle/>
          <a:p>
            <a:pPr marL="174625" algn="r" rtl="1">
              <a:lnSpc>
                <a:spcPct val="150000"/>
              </a:lnSpc>
            </a:pPr>
            <a:r>
              <a:rPr lang="ar-SA" sz="2000" dirty="0">
                <a:latin typeface="Alexandria SemiBold" pitchFamily="2" charset="-78"/>
                <a:cs typeface="Alexandria SemiBold" pitchFamily="2" charset="-78"/>
              </a:rPr>
              <a:t>وهناك من اعتمد </a:t>
            </a:r>
            <a:r>
              <a:rPr lang="ar-SA" sz="2000" dirty="0" smtClean="0">
                <a:latin typeface="Alexandria SemiBold" pitchFamily="2" charset="-78"/>
                <a:cs typeface="Alexandria SemiBold" pitchFamily="2" charset="-78"/>
              </a:rPr>
              <a:t>في </a:t>
            </a:r>
            <a:r>
              <a:rPr lang="ar-SA" sz="2000" dirty="0">
                <a:latin typeface="Alexandria SemiBold" pitchFamily="2" charset="-78"/>
                <a:cs typeface="Alexandria SemiBold" pitchFamily="2" charset="-78"/>
              </a:rPr>
              <a:t>تصنيف المقال الصحفي وفقاً </a:t>
            </a:r>
            <a:r>
              <a:rPr lang="ar-SA" sz="2000" dirty="0" smtClean="0">
                <a:latin typeface="Alexandria SemiBold" pitchFamily="2" charset="-78"/>
                <a:cs typeface="Alexandria SemiBold" pitchFamily="2" charset="-78"/>
              </a:rPr>
              <a:t>لمضمونه </a:t>
            </a:r>
            <a:r>
              <a:rPr lang="ar-SA" sz="2000" dirty="0">
                <a:latin typeface="Alexandria SemiBold" pitchFamily="2" charset="-78"/>
                <a:cs typeface="Alexandria SemiBold" pitchFamily="2" charset="-78"/>
              </a:rPr>
              <a:t>إلى: المقال السياسي والاقتصادي والاجتماعي والفني والرياضي ... إلخ.</a:t>
            </a:r>
          </a:p>
          <a:p>
            <a:pPr marL="174625" algn="r" rtl="1">
              <a:lnSpc>
                <a:spcPct val="150000"/>
              </a:lnSpc>
            </a:pPr>
            <a:r>
              <a:rPr lang="ar-SA" sz="2000" dirty="0" smtClean="0">
                <a:solidFill>
                  <a:srgbClr val="C00000"/>
                </a:solidFill>
                <a:latin typeface="Alexandria SemiBold" pitchFamily="2" charset="-78"/>
                <a:cs typeface="Alexandria SemiBold" pitchFamily="2" charset="-78"/>
              </a:rPr>
              <a:t>ويوجد </a:t>
            </a:r>
            <a:r>
              <a:rPr lang="ar-SA" sz="2000" dirty="0">
                <a:solidFill>
                  <a:srgbClr val="C00000"/>
                </a:solidFill>
                <a:latin typeface="Alexandria SemiBold" pitchFamily="2" charset="-78"/>
                <a:cs typeface="Alexandria SemiBold" pitchFamily="2" charset="-78"/>
              </a:rPr>
              <a:t>تصنيف شائع للمقالات في المواقع الإلكترونية هي:</a:t>
            </a:r>
          </a:p>
          <a:p>
            <a:pPr marL="631825" indent="-457200" algn="r" rtl="1">
              <a:lnSpc>
                <a:spcPct val="150000"/>
              </a:lnSpc>
              <a:buFont typeface="+mj-lt"/>
              <a:buAutoNum type="arabicPeriod"/>
            </a:pPr>
            <a:r>
              <a:rPr lang="ar-SA" sz="2000" dirty="0">
                <a:latin typeface="Alexandria SemiBold" pitchFamily="2" charset="-78"/>
                <a:cs typeface="Alexandria SemiBold" pitchFamily="2" charset="-78"/>
              </a:rPr>
              <a:t>المقال الافتتاحي : </a:t>
            </a:r>
            <a:r>
              <a:rPr lang="en-US" sz="2000" dirty="0">
                <a:latin typeface="Alexandria SemiBold" pitchFamily="2" charset="-78"/>
                <a:cs typeface="Alexandria SemiBold" pitchFamily="2" charset="-78"/>
              </a:rPr>
              <a:t>Editorial</a:t>
            </a:r>
          </a:p>
          <a:p>
            <a:pPr marL="631825" indent="-457200" algn="r" rtl="1">
              <a:lnSpc>
                <a:spcPct val="150000"/>
              </a:lnSpc>
              <a:buFont typeface="+mj-lt"/>
              <a:buAutoNum type="arabicPeriod"/>
            </a:pPr>
            <a:r>
              <a:rPr lang="ar-SA" sz="2000" dirty="0">
                <a:latin typeface="Alexandria SemiBold" pitchFamily="2" charset="-78"/>
                <a:cs typeface="Alexandria SemiBold" pitchFamily="2" charset="-78"/>
              </a:rPr>
              <a:t>المقال التحليلي</a:t>
            </a:r>
            <a:r>
              <a:rPr lang="en-US" sz="2000" dirty="0">
                <a:latin typeface="Alexandria SemiBold" pitchFamily="2" charset="-78"/>
                <a:cs typeface="Alexandria SemiBold" pitchFamily="2" charset="-78"/>
              </a:rPr>
              <a:t>: </a:t>
            </a:r>
            <a:r>
              <a:rPr lang="ar-SA" sz="2000" dirty="0">
                <a:latin typeface="Alexandria SemiBold" pitchFamily="2" charset="-78"/>
                <a:cs typeface="Alexandria SemiBold" pitchFamily="2" charset="-78"/>
              </a:rPr>
              <a:t> </a:t>
            </a:r>
            <a:r>
              <a:rPr lang="en-US" sz="2000" dirty="0">
                <a:latin typeface="Alexandria SemiBold" pitchFamily="2" charset="-78"/>
                <a:cs typeface="Alexandria SemiBold" pitchFamily="2" charset="-78"/>
              </a:rPr>
              <a:t>Analytical Article</a:t>
            </a:r>
            <a:endParaRPr lang="ar-SA" sz="2000" dirty="0">
              <a:latin typeface="Alexandria SemiBold" pitchFamily="2" charset="-78"/>
              <a:cs typeface="Alexandria SemiBold" pitchFamily="2" charset="-78"/>
            </a:endParaRPr>
          </a:p>
          <a:p>
            <a:pPr marL="631825" indent="-457200" algn="r" rtl="1">
              <a:lnSpc>
                <a:spcPct val="150000"/>
              </a:lnSpc>
              <a:buFont typeface="+mj-lt"/>
              <a:buAutoNum type="arabicPeriod"/>
            </a:pPr>
            <a:r>
              <a:rPr lang="ar-SA" sz="2000" dirty="0" smtClean="0">
                <a:latin typeface="Alexandria SemiBold" pitchFamily="2" charset="-78"/>
                <a:cs typeface="Alexandria SemiBold" pitchFamily="2" charset="-78"/>
              </a:rPr>
              <a:t>أعمدة الرأي </a:t>
            </a:r>
            <a:r>
              <a:rPr lang="en-US" sz="2000" dirty="0" smtClean="0">
                <a:latin typeface="Alexandria SemiBold" pitchFamily="2" charset="-78"/>
                <a:cs typeface="Alexandria SemiBold" pitchFamily="2" charset="-78"/>
              </a:rPr>
              <a:t>Columns    </a:t>
            </a:r>
            <a:endParaRPr lang="ar-SA" sz="2000" dirty="0">
              <a:latin typeface="Alexandria SemiBold" pitchFamily="2" charset="-78"/>
              <a:cs typeface="Alexandria SemiBold" pitchFamily="2" charset="-78"/>
            </a:endParaRPr>
          </a:p>
          <a:p>
            <a:pPr marL="631825" indent="-457200" algn="r" rtl="1">
              <a:lnSpc>
                <a:spcPct val="150000"/>
              </a:lnSpc>
              <a:buFont typeface="+mj-lt"/>
              <a:buAutoNum type="arabicPeriod"/>
            </a:pPr>
            <a:r>
              <a:rPr lang="ar-SA" sz="2000" dirty="0" smtClean="0">
                <a:latin typeface="Alexandria SemiBold" pitchFamily="2" charset="-78"/>
                <a:cs typeface="Alexandria SemiBold" pitchFamily="2" charset="-78"/>
              </a:rPr>
              <a:t>المقال </a:t>
            </a:r>
            <a:r>
              <a:rPr lang="ar-SA" sz="2000" dirty="0">
                <a:latin typeface="Alexandria SemiBold" pitchFamily="2" charset="-78"/>
                <a:cs typeface="Alexandria SemiBold" pitchFamily="2" charset="-78"/>
              </a:rPr>
              <a:t>النقدي: </a:t>
            </a:r>
            <a:r>
              <a:rPr lang="en-US" sz="2000" dirty="0">
                <a:latin typeface="Alexandria SemiBold" pitchFamily="2" charset="-78"/>
                <a:cs typeface="Alexandria SemiBold" pitchFamily="2" charset="-78"/>
              </a:rPr>
              <a:t>Critical Article or </a:t>
            </a:r>
            <a:r>
              <a:rPr lang="en-US" sz="2000" dirty="0" smtClean="0">
                <a:latin typeface="Alexandria SemiBold" pitchFamily="2" charset="-78"/>
                <a:cs typeface="Alexandria SemiBold" pitchFamily="2" charset="-78"/>
              </a:rPr>
              <a:t>Review</a:t>
            </a:r>
            <a:endParaRPr lang="ar-SA" sz="2000" dirty="0" smtClean="0">
              <a:latin typeface="Alexandria SemiBold" pitchFamily="2" charset="-78"/>
              <a:cs typeface="Alexandria SemiBold" pitchFamily="2" charset="-78"/>
            </a:endParaRPr>
          </a:p>
          <a:p>
            <a:pPr marL="631825" indent="-457200" algn="r" rtl="1">
              <a:lnSpc>
                <a:spcPct val="150000"/>
              </a:lnSpc>
              <a:buFont typeface="+mj-lt"/>
              <a:buAutoNum type="arabicPeriod"/>
            </a:pPr>
            <a:r>
              <a:rPr lang="ar-SA" sz="2000" dirty="0" smtClean="0">
                <a:solidFill>
                  <a:srgbClr val="000000"/>
                </a:solidFill>
                <a:latin typeface="Alexandria SemiBold" pitchFamily="2" charset="-78"/>
                <a:cs typeface="Alexandria SemiBold" pitchFamily="2" charset="-78"/>
              </a:rPr>
              <a:t>اليوميات </a:t>
            </a:r>
            <a:r>
              <a:rPr lang="en-US" sz="2000" dirty="0" smtClean="0">
                <a:solidFill>
                  <a:srgbClr val="000000"/>
                </a:solidFill>
                <a:latin typeface="Alexandria SemiBold" pitchFamily="2" charset="-78"/>
                <a:cs typeface="Alexandria SemiBold" pitchFamily="2" charset="-78"/>
              </a:rPr>
              <a:t>Notes</a:t>
            </a:r>
            <a:endParaRPr lang="en-US" sz="1600"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9997308" y="997814"/>
            <a:ext cx="1378904" cy="584775"/>
          </a:xfrm>
          <a:prstGeom prst="rect">
            <a:avLst/>
          </a:prstGeom>
          <a:noFill/>
        </p:spPr>
        <p:txBody>
          <a:bodyPr wrap="none" rtlCol="0">
            <a:spAutoFit/>
          </a:bodyPr>
          <a:lstStyle/>
          <a:p>
            <a:pPr algn="r"/>
            <a:r>
              <a:rPr lang="ar-SA" sz="3200" b="1" dirty="0" smtClean="0">
                <a:solidFill>
                  <a:srgbClr val="00B0F0"/>
                </a:solidFill>
                <a:latin typeface="Alexandria SemiBold" pitchFamily="2" charset="-78"/>
                <a:cs typeface="Alexandria SemiBold" pitchFamily="2" charset="-78"/>
              </a:rPr>
              <a:t>تمهيد</a:t>
            </a:r>
            <a:endParaRPr lang="en-US" sz="3200" b="1" dirty="0">
              <a:solidFill>
                <a:srgbClr val="00B0F0"/>
              </a:solidFill>
              <a:latin typeface="Alexandria SemiBold" pitchFamily="2" charset="-78"/>
              <a:cs typeface="Alexandria SemiBold"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63305" y="1069632"/>
            <a:ext cx="1395399"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859056" y="123193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5" name="Rectangle 14"/>
          <p:cNvSpPr/>
          <p:nvPr/>
        </p:nvSpPr>
        <p:spPr>
          <a:xfrm>
            <a:off x="4807727" y="1229255"/>
            <a:ext cx="3287032" cy="501932"/>
          </a:xfrm>
          <a:prstGeom prst="rect">
            <a:avLst/>
          </a:prstGeom>
          <a:noFill/>
        </p:spPr>
        <p:txBody>
          <a:bodyPr wrap="square">
            <a:spAutoFit/>
          </a:bodyPr>
          <a:lstStyle/>
          <a:p>
            <a:pPr marL="174625" algn="r" rtl="1">
              <a:lnSpc>
                <a:spcPct val="150000"/>
              </a:lnSpc>
            </a:pPr>
            <a:r>
              <a:rPr lang="ar-SA" sz="2000" dirty="0">
                <a:solidFill>
                  <a:srgbClr val="C00000"/>
                </a:solidFill>
                <a:latin typeface="Alexandria SemiBold" pitchFamily="2" charset="-78"/>
                <a:cs typeface="Alexandria SemiBold" pitchFamily="2" charset="-78"/>
              </a:rPr>
              <a:t>أنواع المقال الصحفي </a:t>
            </a:r>
          </a:p>
        </p:txBody>
      </p:sp>
      <p:pic>
        <p:nvPicPr>
          <p:cNvPr id="7" name="Picture 6"/>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895" t="13119" r="49557" b="29677"/>
          <a:stretch/>
        </p:blipFill>
        <p:spPr>
          <a:xfrm>
            <a:off x="53134" y="2848850"/>
            <a:ext cx="3590996" cy="2887530"/>
          </a:xfrm>
          <a:prstGeom prst="rect">
            <a:avLst/>
          </a:prstGeom>
        </p:spPr>
      </p:pic>
    </p:spTree>
    <p:extLst>
      <p:ext uri="{BB962C8B-B14F-4D97-AF65-F5344CB8AC3E}">
        <p14:creationId xmlns:p14="http://schemas.microsoft.com/office/powerpoint/2010/main" val="25808980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7839598" y="1944912"/>
            <a:ext cx="3659628" cy="35504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33832" y="1345306"/>
            <a:ext cx="7745267"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9195020" y="2142530"/>
            <a:ext cx="2388285" cy="2225033"/>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3200" b="1" dirty="0" smtClean="0">
                <a:solidFill>
                  <a:schemeClr val="bg1"/>
                </a:solidFill>
                <a:latin typeface="Alexandria ExtraBold" pitchFamily="2" charset="-78"/>
                <a:cs typeface="Alexandria ExtraBold" pitchFamily="2" charset="-78"/>
              </a:rPr>
              <a:t>(1)</a:t>
            </a:r>
          </a:p>
          <a:p>
            <a:pPr algn="ctr">
              <a:lnSpc>
                <a:spcPct val="150000"/>
              </a:lnSpc>
            </a:pPr>
            <a:r>
              <a:rPr lang="ar-SA" sz="3200" b="1" dirty="0" smtClean="0">
                <a:solidFill>
                  <a:schemeClr val="bg1"/>
                </a:solidFill>
                <a:latin typeface="Alexandria ExtraBold" pitchFamily="2" charset="-78"/>
                <a:cs typeface="Alexandria ExtraBold" pitchFamily="2" charset="-78"/>
              </a:rPr>
              <a:t>المقال</a:t>
            </a:r>
          </a:p>
          <a:p>
            <a:pPr algn="ctr">
              <a:lnSpc>
                <a:spcPct val="150000"/>
              </a:lnSpc>
            </a:pPr>
            <a:r>
              <a:rPr lang="ar-SA" sz="3200" b="1" dirty="0" smtClean="0">
                <a:solidFill>
                  <a:schemeClr val="bg1"/>
                </a:solidFill>
                <a:latin typeface="Alexandria ExtraBold" pitchFamily="2" charset="-78"/>
                <a:cs typeface="Alexandria ExtraBold" pitchFamily="2" charset="-78"/>
              </a:rPr>
              <a:t>الافتتاحي</a:t>
            </a:r>
            <a:endParaRPr lang="en-US" sz="4400" b="1" dirty="0">
              <a:solidFill>
                <a:schemeClr val="bg1"/>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6083F8E2-699C-9C01-0329-7C9299434C08}"/>
              </a:ext>
            </a:extLst>
          </p:cNvPr>
          <p:cNvSpPr txBox="1"/>
          <p:nvPr/>
        </p:nvSpPr>
        <p:spPr>
          <a:xfrm>
            <a:off x="1862596" y="1337096"/>
            <a:ext cx="7220515" cy="4847481"/>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يُ</a:t>
            </a:r>
            <a:r>
              <a:rPr lang="ar-IQ" dirty="0">
                <a:latin typeface="Alexandria SemiBold" pitchFamily="2" charset="-78"/>
                <a:cs typeface="Alexandria SemiBold" pitchFamily="2" charset="-78"/>
              </a:rPr>
              <a:t>شكل المقال </a:t>
            </a:r>
            <a:r>
              <a:rPr lang="ar-IQ" dirty="0" smtClean="0">
                <a:latin typeface="Alexandria SemiBold" pitchFamily="2" charset="-78"/>
                <a:cs typeface="Alexandria SemiBold" pitchFamily="2" charset="-78"/>
              </a:rPr>
              <a:t>الافتتاحي</a:t>
            </a:r>
            <a:r>
              <a:rPr lang="en-US" dirty="0">
                <a:latin typeface="Alexandria SemiBold" pitchFamily="2" charset="-78"/>
                <a:cs typeface="Alexandria SemiBold" pitchFamily="2" charset="-78"/>
              </a:rPr>
              <a:t> </a:t>
            </a:r>
            <a:r>
              <a:rPr lang="en-US" dirty="0" smtClean="0">
                <a:latin typeface="Alexandria SemiBold" pitchFamily="2" charset="-78"/>
                <a:cs typeface="Alexandria SemiBold" pitchFamily="2" charset="-78"/>
              </a:rPr>
              <a:t>Editorials </a:t>
            </a:r>
            <a:r>
              <a:rPr lang="ar-IQ" dirty="0" smtClean="0">
                <a:latin typeface="Alexandria SemiBold" pitchFamily="2" charset="-78"/>
                <a:cs typeface="Alexandria SemiBold" pitchFamily="2" charset="-78"/>
              </a:rPr>
              <a:t> </a:t>
            </a:r>
            <a:r>
              <a:rPr lang="ar-IQ" dirty="0">
                <a:latin typeface="Alexandria SemiBold" pitchFamily="2" charset="-78"/>
                <a:cs typeface="Alexandria SemiBold" pitchFamily="2" charset="-78"/>
              </a:rPr>
              <a:t>نوعا</a:t>
            </a:r>
            <a:r>
              <a:rPr lang="ar-SA" dirty="0">
                <a:latin typeface="Alexandria SemiBold" pitchFamily="2" charset="-78"/>
                <a:cs typeface="Alexandria SemiBold" pitchFamily="2" charset="-78"/>
              </a:rPr>
              <a:t>ً</a:t>
            </a:r>
            <a:r>
              <a:rPr lang="ar-IQ" dirty="0">
                <a:latin typeface="Alexandria SemiBold" pitchFamily="2" charset="-78"/>
                <a:cs typeface="Alexandria SemiBold" pitchFamily="2" charset="-78"/>
              </a:rPr>
              <a:t> مهما</a:t>
            </a:r>
            <a:r>
              <a:rPr lang="ar-SA" dirty="0">
                <a:latin typeface="Alexandria SemiBold" pitchFamily="2" charset="-78"/>
                <a:cs typeface="Alexandria SemiBold" pitchFamily="2" charset="-78"/>
              </a:rPr>
              <a:t>ً</a:t>
            </a:r>
            <a:r>
              <a:rPr lang="ar-IQ" dirty="0">
                <a:latin typeface="Alexandria SemiBold" pitchFamily="2" charset="-78"/>
                <a:cs typeface="Alexandria SemiBold" pitchFamily="2" charset="-78"/>
              </a:rPr>
              <a:t> من </a:t>
            </a:r>
            <a:r>
              <a:rPr lang="ar-SA" dirty="0">
                <a:latin typeface="Alexandria SemiBold" pitchFamily="2" charset="-78"/>
                <a:cs typeface="Alexandria SemiBold" pitchFamily="2" charset="-78"/>
              </a:rPr>
              <a:t>أ</a:t>
            </a:r>
            <a:r>
              <a:rPr lang="ar-IQ" dirty="0">
                <a:latin typeface="Alexandria SemiBold" pitchFamily="2" charset="-78"/>
                <a:cs typeface="Alexandria SemiBold" pitchFamily="2" charset="-78"/>
              </a:rPr>
              <a:t>نواع </a:t>
            </a:r>
            <a:r>
              <a:rPr lang="ar-SA" dirty="0">
                <a:latin typeface="Alexandria SemiBold" pitchFamily="2" charset="-78"/>
                <a:cs typeface="Alexandria SemiBold" pitchFamily="2" charset="-78"/>
              </a:rPr>
              <a:t>المقالات الصحفية، </a:t>
            </a:r>
            <a:r>
              <a:rPr lang="ar-IQ" dirty="0">
                <a:latin typeface="Alexandria SemiBold" pitchFamily="2" charset="-78"/>
                <a:cs typeface="Alexandria SemiBold" pitchFamily="2" charset="-78"/>
              </a:rPr>
              <a:t>وفناً متميزا</a:t>
            </a:r>
            <a:r>
              <a:rPr lang="ar-SA" dirty="0">
                <a:latin typeface="Alexandria SemiBold" pitchFamily="2" charset="-78"/>
                <a:cs typeface="Alexandria SemiBold" pitchFamily="2" charset="-78"/>
              </a:rPr>
              <a:t>ً</a:t>
            </a:r>
            <a:r>
              <a:rPr lang="ar-IQ" dirty="0">
                <a:latin typeface="Alexandria SemiBold" pitchFamily="2" charset="-78"/>
                <a:cs typeface="Alexandria SemiBold" pitchFamily="2" charset="-78"/>
              </a:rPr>
              <a:t> من فنونه</a:t>
            </a:r>
            <a:r>
              <a:rPr lang="ar-SA" dirty="0">
                <a:latin typeface="Alexandria SemiBold" pitchFamily="2" charset="-78"/>
                <a:cs typeface="Alexandria SemiBold" pitchFamily="2" charset="-78"/>
              </a:rPr>
              <a:t>ا؛</a:t>
            </a:r>
            <a:r>
              <a:rPr lang="ar-IQ" dirty="0">
                <a:latin typeface="Alexandria SemiBold" pitchFamily="2" charset="-78"/>
                <a:cs typeface="Alexandria SemiBold" pitchFamily="2" charset="-78"/>
              </a:rPr>
              <a:t> ولذلك </a:t>
            </a:r>
            <a:r>
              <a:rPr lang="ar-SA" dirty="0">
                <a:latin typeface="Alexandria SemiBold" pitchFamily="2" charset="-78"/>
                <a:cs typeface="Alexandria SemiBold" pitchFamily="2" charset="-78"/>
              </a:rPr>
              <a:t>أ</a:t>
            </a:r>
            <a:r>
              <a:rPr lang="ar-IQ" dirty="0">
                <a:latin typeface="Alexandria SemiBold" pitchFamily="2" charset="-78"/>
                <a:cs typeface="Alexandria SemiBold" pitchFamily="2" charset="-78"/>
              </a:rPr>
              <a:t>عطاه الباحثون في ميدان </a:t>
            </a:r>
            <a:r>
              <a:rPr lang="ar-IQ" dirty="0" smtClean="0">
                <a:latin typeface="Alexandria SemiBold" pitchFamily="2" charset="-78"/>
                <a:cs typeface="Alexandria SemiBold" pitchFamily="2" charset="-78"/>
              </a:rPr>
              <a:t>ال</a:t>
            </a:r>
            <a:r>
              <a:rPr lang="ar-SA" dirty="0" smtClean="0">
                <a:latin typeface="Alexandria SemiBold" pitchFamily="2" charset="-78"/>
                <a:cs typeface="Alexandria SemiBold" pitchFamily="2" charset="-78"/>
              </a:rPr>
              <a:t>إعلام الرقمي</a:t>
            </a:r>
            <a:r>
              <a:rPr lang="ar-IQ" dirty="0" smtClean="0">
                <a:latin typeface="Alexandria SemiBold" pitchFamily="2" charset="-78"/>
                <a:cs typeface="Alexandria SemiBold" pitchFamily="2" charset="-78"/>
              </a:rPr>
              <a:t> </a:t>
            </a:r>
            <a:r>
              <a:rPr lang="ar-IQ" dirty="0">
                <a:latin typeface="Alexandria SemiBold" pitchFamily="2" charset="-78"/>
                <a:cs typeface="Alexandria SemiBold" pitchFamily="2" charset="-78"/>
              </a:rPr>
              <a:t>اهتماماً خاصاً في بحوثهم ودراساتهم</a:t>
            </a:r>
            <a:r>
              <a:rPr lang="ar-SA" dirty="0">
                <a:latin typeface="Alexandria SemiBold" pitchFamily="2" charset="-78"/>
                <a:cs typeface="Alexandria SemiBold" pitchFamily="2" charset="-78"/>
              </a:rPr>
              <a:t>،</a:t>
            </a:r>
            <a:r>
              <a:rPr lang="ar-IQ" dirty="0">
                <a:latin typeface="Alexandria SemiBold" pitchFamily="2" charset="-78"/>
                <a:cs typeface="Alexandria SemiBold" pitchFamily="2" charset="-78"/>
              </a:rPr>
              <a:t> كما </a:t>
            </a:r>
            <a:r>
              <a:rPr lang="ar-SA" dirty="0">
                <a:latin typeface="Alexandria SemiBold" pitchFamily="2" charset="-78"/>
                <a:cs typeface="Alexandria SemiBold" pitchFamily="2" charset="-78"/>
              </a:rPr>
              <a:t>أ</a:t>
            </a:r>
            <a:r>
              <a:rPr lang="ar-IQ" dirty="0">
                <a:latin typeface="Alexandria SemiBold" pitchFamily="2" charset="-78"/>
                <a:cs typeface="Alexandria SemiBold" pitchFamily="2" charset="-78"/>
              </a:rPr>
              <a:t>ولته </a:t>
            </a:r>
            <a:r>
              <a:rPr lang="ar-IQ" dirty="0" smtClean="0">
                <a:latin typeface="Alexandria SemiBold" pitchFamily="2" charset="-78"/>
                <a:cs typeface="Alexandria SemiBold" pitchFamily="2" charset="-78"/>
              </a:rPr>
              <a:t>الصحف</a:t>
            </a:r>
            <a:r>
              <a:rPr lang="ar-SA" dirty="0" smtClean="0">
                <a:latin typeface="Alexandria SemiBold" pitchFamily="2" charset="-78"/>
                <a:cs typeface="Alexandria SemiBold" pitchFamily="2" charset="-78"/>
              </a:rPr>
              <a:t> والمواقع الإخبارية</a:t>
            </a:r>
            <a:r>
              <a:rPr lang="ar-IQ" dirty="0" smtClean="0">
                <a:latin typeface="Alexandria SemiBold" pitchFamily="2" charset="-78"/>
                <a:cs typeface="Alexandria SemiBold" pitchFamily="2" charset="-78"/>
              </a:rPr>
              <a:t> </a:t>
            </a:r>
            <a:r>
              <a:rPr lang="ar-IQ" dirty="0">
                <a:latin typeface="Alexandria SemiBold" pitchFamily="2" charset="-78"/>
                <a:cs typeface="Alexandria SemiBold" pitchFamily="2" charset="-78"/>
              </a:rPr>
              <a:t>اهتماما</a:t>
            </a:r>
            <a:r>
              <a:rPr lang="ar-SA" dirty="0">
                <a:latin typeface="Alexandria SemiBold" pitchFamily="2" charset="-78"/>
                <a:cs typeface="Alexandria SemiBold" pitchFamily="2" charset="-78"/>
              </a:rPr>
              <a:t>ً</a:t>
            </a:r>
            <a:r>
              <a:rPr lang="ar-IQ" dirty="0">
                <a:latin typeface="Alexandria SemiBold" pitchFamily="2" charset="-78"/>
                <a:cs typeface="Alexandria SemiBold" pitchFamily="2" charset="-78"/>
              </a:rPr>
              <a:t> باعتباره المعبر عن سياستها</a:t>
            </a:r>
            <a:r>
              <a:rPr lang="ar-SA" dirty="0" smtClean="0">
                <a:latin typeface="Alexandria SemiBold" pitchFamily="2" charset="-78"/>
                <a:cs typeface="Alexandria SemiBold" pitchFamily="2" charset="-78"/>
              </a:rPr>
              <a:t>.</a:t>
            </a:r>
          </a:p>
          <a:p>
            <a:pPr algn="r" rtl="1">
              <a:lnSpc>
                <a:spcPct val="150000"/>
              </a:lnSpc>
            </a:pPr>
            <a:endParaRPr lang="ar-SA" sz="800" dirty="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IQ" dirty="0">
                <a:latin typeface="Alexandria SemiBold" pitchFamily="2" charset="-78"/>
                <a:cs typeface="Alexandria SemiBold" pitchFamily="2" charset="-78"/>
              </a:rPr>
              <a:t>والمقال الافتتاحي عنصر </a:t>
            </a:r>
            <a:r>
              <a:rPr lang="ar-SA" dirty="0">
                <a:latin typeface="Alexandria SemiBold" pitchFamily="2" charset="-78"/>
                <a:cs typeface="Alexandria SemiBold" pitchFamily="2" charset="-78"/>
              </a:rPr>
              <a:t>أ</a:t>
            </a:r>
            <a:r>
              <a:rPr lang="ar-IQ" dirty="0">
                <a:latin typeface="Alexandria SemiBold" pitchFamily="2" charset="-78"/>
                <a:cs typeface="Alexandria SemiBold" pitchFamily="2" charset="-78"/>
              </a:rPr>
              <a:t>ساس</a:t>
            </a:r>
            <a:r>
              <a:rPr lang="ar-SA" dirty="0">
                <a:latin typeface="Alexandria SemiBold" pitchFamily="2" charset="-78"/>
                <a:cs typeface="Alexandria SemiBold" pitchFamily="2" charset="-78"/>
              </a:rPr>
              <a:t>ي</a:t>
            </a:r>
            <a:r>
              <a:rPr lang="ar-IQ" dirty="0">
                <a:latin typeface="Alexandria SemiBold" pitchFamily="2" charset="-78"/>
                <a:cs typeface="Alexandria SemiBold" pitchFamily="2" charset="-78"/>
              </a:rPr>
              <a:t> في تحرير </a:t>
            </a:r>
            <a:r>
              <a:rPr lang="ar-SA" dirty="0">
                <a:latin typeface="Alexandria SemiBold" pitchFamily="2" charset="-78"/>
                <a:cs typeface="Alexandria SemiBold" pitchFamily="2" charset="-78"/>
              </a:rPr>
              <a:t>الموقع </a:t>
            </a:r>
            <a:r>
              <a:rPr lang="ar-SA" dirty="0" smtClean="0">
                <a:latin typeface="Alexandria SemiBold" pitchFamily="2" charset="-78"/>
                <a:cs typeface="Alexandria SemiBold" pitchFamily="2" charset="-78"/>
              </a:rPr>
              <a:t>والصحف الإلكترونية؛</a:t>
            </a:r>
            <a:r>
              <a:rPr lang="ar-IQ" dirty="0" smtClean="0">
                <a:latin typeface="Alexandria SemiBold" pitchFamily="2" charset="-78"/>
                <a:cs typeface="Alexandria SemiBold" pitchFamily="2" charset="-78"/>
              </a:rPr>
              <a:t> </a:t>
            </a:r>
            <a:r>
              <a:rPr lang="ar-IQ" dirty="0">
                <a:latin typeface="Alexandria SemiBold" pitchFamily="2" charset="-78"/>
                <a:cs typeface="Alexandria SemiBold" pitchFamily="2" charset="-78"/>
              </a:rPr>
              <a:t>فهو في الحقيقة يمثل الوجه الأول لها ورسالتها ال</a:t>
            </a:r>
            <a:r>
              <a:rPr lang="ar-SA" dirty="0">
                <a:latin typeface="Alexandria SemiBold" pitchFamily="2" charset="-78"/>
                <a:cs typeface="Alexandria SemiBold" pitchFamily="2" charset="-78"/>
              </a:rPr>
              <a:t>أ</a:t>
            </a:r>
            <a:r>
              <a:rPr lang="ar-IQ" dirty="0">
                <a:latin typeface="Alexandria SemiBold" pitchFamily="2" charset="-78"/>
                <a:cs typeface="Alexandria SemiBold" pitchFamily="2" charset="-78"/>
              </a:rPr>
              <a:t>ساسية </a:t>
            </a:r>
            <a:r>
              <a:rPr lang="ar-SA" dirty="0">
                <a:latin typeface="Alexandria SemiBold" pitchFamily="2" charset="-78"/>
                <a:cs typeface="Alexandria SemiBold" pitchFamily="2" charset="-78"/>
              </a:rPr>
              <a:t>إ</a:t>
            </a:r>
            <a:r>
              <a:rPr lang="ar-IQ" dirty="0">
                <a:latin typeface="Alexandria SemiBold" pitchFamily="2" charset="-78"/>
                <a:cs typeface="Alexandria SemiBold" pitchFamily="2" charset="-78"/>
              </a:rPr>
              <a:t>لى المجتمع </a:t>
            </a:r>
            <a:r>
              <a:rPr lang="ar-SA" dirty="0">
                <a:latin typeface="Alexandria SemiBold" pitchFamily="2" charset="-78"/>
                <a:cs typeface="Alexandria SemiBold" pitchFamily="2" charset="-78"/>
              </a:rPr>
              <a:t>و</a:t>
            </a:r>
            <a:r>
              <a:rPr lang="ar-IQ" dirty="0">
                <a:latin typeface="Alexandria SemiBold" pitchFamily="2" charset="-78"/>
                <a:cs typeface="Alexandria SemiBold" pitchFamily="2" charset="-78"/>
              </a:rPr>
              <a:t>صاحب المكانة ال</a:t>
            </a:r>
            <a:r>
              <a:rPr lang="ar-SA" dirty="0">
                <a:latin typeface="Alexandria SemiBold" pitchFamily="2" charset="-78"/>
                <a:cs typeface="Alexandria SemiBold" pitchFamily="2" charset="-78"/>
              </a:rPr>
              <a:t>أ</a:t>
            </a:r>
            <a:r>
              <a:rPr lang="ar-IQ" dirty="0">
                <a:latin typeface="Alexandria SemiBold" pitchFamily="2" charset="-78"/>
                <a:cs typeface="Alexandria SemiBold" pitchFamily="2" charset="-78"/>
              </a:rPr>
              <a:t>ولى في الصحف منذ </a:t>
            </a:r>
            <a:r>
              <a:rPr lang="ar-IQ" dirty="0" smtClean="0">
                <a:latin typeface="Alexandria SemiBold" pitchFamily="2" charset="-78"/>
                <a:cs typeface="Alexandria SemiBold" pitchFamily="2" charset="-78"/>
              </a:rPr>
              <a:t>نش</a:t>
            </a:r>
            <a:r>
              <a:rPr lang="ar-SA" dirty="0" smtClean="0">
                <a:latin typeface="Alexandria SemiBold" pitchFamily="2" charset="-78"/>
                <a:cs typeface="Alexandria SemiBold" pitchFamily="2" charset="-78"/>
              </a:rPr>
              <a:t>أة الصحف؛ </a:t>
            </a:r>
            <a:r>
              <a:rPr lang="ar-IQ" dirty="0" smtClean="0">
                <a:latin typeface="Alexandria SemiBold" pitchFamily="2" charset="-78"/>
                <a:cs typeface="Alexandria SemiBold" pitchFamily="2" charset="-78"/>
              </a:rPr>
              <a:t>فهو </a:t>
            </a:r>
            <a:r>
              <a:rPr lang="ar-IQ" dirty="0">
                <a:latin typeface="Alexandria SemiBold" pitchFamily="2" charset="-78"/>
                <a:cs typeface="Alexandria SemiBold" pitchFamily="2" charset="-78"/>
              </a:rPr>
              <a:t>يتابع </a:t>
            </a:r>
            <a:r>
              <a:rPr lang="ar-IQ" dirty="0" smtClean="0">
                <a:latin typeface="Alexandria SemiBold" pitchFamily="2" charset="-78"/>
                <a:cs typeface="Alexandria SemiBold" pitchFamily="2" charset="-78"/>
              </a:rPr>
              <a:t>ال</a:t>
            </a:r>
            <a:r>
              <a:rPr lang="ar-SA" dirty="0" smtClean="0">
                <a:latin typeface="Alexandria SemiBold" pitchFamily="2" charset="-78"/>
                <a:cs typeface="Alexandria SemiBold" pitchFamily="2" charset="-78"/>
              </a:rPr>
              <a:t>أ</a:t>
            </a:r>
            <a:r>
              <a:rPr lang="ar-IQ" dirty="0" smtClean="0">
                <a:latin typeface="Alexandria SemiBold" pitchFamily="2" charset="-78"/>
                <a:cs typeface="Alexandria SemiBold" pitchFamily="2" charset="-78"/>
              </a:rPr>
              <a:t>حداث </a:t>
            </a:r>
            <a:r>
              <a:rPr lang="ar-IQ" dirty="0">
                <a:latin typeface="Alexandria SemiBold" pitchFamily="2" charset="-78"/>
                <a:cs typeface="Alexandria SemiBold" pitchFamily="2" charset="-78"/>
              </a:rPr>
              <a:t>اليومية سواء في المحيط المحلي أو الدولي</a:t>
            </a:r>
            <a:r>
              <a:rPr lang="ar-SA" dirty="0">
                <a:latin typeface="Alexandria SemiBold" pitchFamily="2" charset="-78"/>
                <a:cs typeface="Alexandria SemiBold" pitchFamily="2" charset="-78"/>
              </a:rPr>
              <a:t>،</a:t>
            </a:r>
            <a:r>
              <a:rPr lang="ar-IQ" dirty="0">
                <a:latin typeface="Alexandria SemiBold" pitchFamily="2" charset="-78"/>
                <a:cs typeface="Alexandria SemiBold" pitchFamily="2" charset="-78"/>
              </a:rPr>
              <a:t> ويهتم بكل ما يهم القارئ ويشغل باله</a:t>
            </a:r>
            <a:r>
              <a:rPr lang="ar-SA" dirty="0">
                <a:latin typeface="Alexandria SemiBold" pitchFamily="2" charset="-78"/>
                <a:cs typeface="Alexandria SemiBold" pitchFamily="2" charset="-78"/>
              </a:rPr>
              <a:t>،</a:t>
            </a:r>
            <a:r>
              <a:rPr lang="ar-IQ" dirty="0">
                <a:latin typeface="Alexandria SemiBold" pitchFamily="2" charset="-78"/>
                <a:cs typeface="Alexandria SemiBold" pitchFamily="2" charset="-78"/>
              </a:rPr>
              <a:t> ويبرز الخلفية التاريخية للأحداث والقضايا التي يتناولها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616" t="20497" r="69585"/>
          <a:stretch/>
        </p:blipFill>
        <p:spPr>
          <a:xfrm>
            <a:off x="-55215" y="1613231"/>
            <a:ext cx="2772697" cy="4679400"/>
          </a:xfrm>
          <a:prstGeom prst="rect">
            <a:avLst/>
          </a:prstGeom>
        </p:spPr>
      </p:pic>
    </p:spTree>
    <p:extLst>
      <p:ext uri="{BB962C8B-B14F-4D97-AF65-F5344CB8AC3E}">
        <p14:creationId xmlns:p14="http://schemas.microsoft.com/office/powerpoint/2010/main" val="301342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37509" y="1429107"/>
            <a:ext cx="7765889"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396502" y="2119668"/>
            <a:ext cx="7711465" cy="3947234"/>
          </a:xfrm>
          <a:prstGeom prst="rect">
            <a:avLst/>
          </a:prstGeom>
          <a:noFill/>
        </p:spPr>
        <p:txBody>
          <a:bodyPr wrap="square" rtlCol="0">
            <a:spAutoFit/>
          </a:bodyPr>
          <a:lstStyle/>
          <a:p>
            <a:pPr marL="517525" indent="-342900" algn="r" rtl="1">
              <a:lnSpc>
                <a:spcPct val="150000"/>
              </a:lnSpc>
              <a:buFont typeface="Alexandria SemiBold" pitchFamily="2" charset="-78"/>
              <a:buChar char="―"/>
            </a:pPr>
            <a:r>
              <a:rPr lang="ar-SA" dirty="0" smtClean="0">
                <a:latin typeface="Alexandria SemiBold" pitchFamily="2" charset="-78"/>
                <a:cs typeface="Alexandria SemiBold" pitchFamily="2" charset="-78"/>
              </a:rPr>
              <a:t>يُطلق على المقال الافتتاحي </a:t>
            </a:r>
            <a:r>
              <a:rPr lang="ar-SA" dirty="0">
                <a:latin typeface="Alexandria SemiBold" pitchFamily="2" charset="-78"/>
                <a:cs typeface="Alexandria SemiBold" pitchFamily="2" charset="-78"/>
              </a:rPr>
              <a:t>"</a:t>
            </a:r>
            <a:r>
              <a:rPr lang="ar-SA" u="sng" dirty="0" smtClean="0">
                <a:latin typeface="Alexandria SemiBold" pitchFamily="2" charset="-78"/>
                <a:cs typeface="Alexandria SemiBold" pitchFamily="2" charset="-78"/>
              </a:rPr>
              <a:t>الافتتاحية" </a:t>
            </a:r>
            <a:r>
              <a:rPr lang="en-US" dirty="0">
                <a:latin typeface="Alexandria SemiBold" pitchFamily="2" charset="-78"/>
                <a:cs typeface="Alexandria SemiBold" pitchFamily="2" charset="-78"/>
              </a:rPr>
              <a:t>Editorial</a:t>
            </a:r>
            <a:r>
              <a:rPr lang="ar-SA" u="sng"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أو </a:t>
            </a:r>
            <a:r>
              <a:rPr lang="ar-SA" dirty="0" smtClean="0">
                <a:latin typeface="Alexandria SemiBold" pitchFamily="2" charset="-78"/>
                <a:cs typeface="Alexandria SemiBold" pitchFamily="2" charset="-78"/>
              </a:rPr>
              <a:t>"المقال الرئيسي" </a:t>
            </a:r>
            <a:r>
              <a:rPr lang="en-US" dirty="0" smtClean="0">
                <a:latin typeface="Alexandria SemiBold" pitchFamily="2" charset="-78"/>
                <a:cs typeface="Alexandria SemiBold" pitchFamily="2" charset="-78"/>
              </a:rPr>
              <a:t>Leading Article</a:t>
            </a:r>
            <a:r>
              <a:rPr lang="ar-SA" dirty="0" smtClean="0">
                <a:latin typeface="Alexandria SemiBold" pitchFamily="2" charset="-78"/>
                <a:cs typeface="Alexandria SemiBold" pitchFamily="2" charset="-78"/>
              </a:rPr>
              <a:t>، وهو مقال ثابت ينشر بشكل دوري، ويُعبر بشكل مباشر عن سياسة الصحيفة في الأحداث اليومية الجارية وفي القضايا التي تشغل اهتمام الرأى العام المحلي أو الدولي. </a:t>
            </a:r>
          </a:p>
          <a:p>
            <a:pPr marL="174625" algn="r" rtl="1">
              <a:lnSpc>
                <a:spcPct val="150000"/>
              </a:lnSpc>
            </a:pPr>
            <a:endParaRPr lang="ar-SA" sz="500" dirty="0" smtClean="0">
              <a:latin typeface="Alexandria SemiBold" pitchFamily="2" charset="-78"/>
              <a:cs typeface="Alexandria SemiBold" pitchFamily="2" charset="-78"/>
            </a:endParaRPr>
          </a:p>
          <a:p>
            <a:pPr marL="517525" indent="-342900" algn="r" rtl="1">
              <a:lnSpc>
                <a:spcPct val="150000"/>
              </a:lnSpc>
              <a:buFont typeface="Alexandria SemiBold" pitchFamily="2" charset="-78"/>
              <a:buChar char="―"/>
            </a:pPr>
            <a:r>
              <a:rPr lang="ar-SA" dirty="0" smtClean="0">
                <a:latin typeface="Alexandria SemiBold" pitchFamily="2" charset="-78"/>
                <a:cs typeface="Alexandria SemiBold" pitchFamily="2" charset="-78"/>
              </a:rPr>
              <a:t> هو الكلمة اليومية التي تكتبها الصحيفة أو الموقع الإخباري تعبيراً عن رأيها في موضوع مُعين، ويكون عادة في أبرز موضوع من الموضوعات التي تنشرها الصحيفة، ويهتم به أكبر عدد من القراء، ويربط القراء </a:t>
            </a:r>
            <a:r>
              <a:rPr lang="ar-SA" dirty="0">
                <a:latin typeface="Alexandria SemiBold" pitchFamily="2" charset="-78"/>
                <a:cs typeface="Alexandria SemiBold" pitchFamily="2" charset="-78"/>
              </a:rPr>
              <a:t>ب</a:t>
            </a:r>
            <a:r>
              <a:rPr lang="ar-SA" dirty="0" smtClean="0">
                <a:latin typeface="Alexandria SemiBold" pitchFamily="2" charset="-78"/>
                <a:cs typeface="Alexandria SemiBold" pitchFamily="2" charset="-78"/>
              </a:rPr>
              <a:t>الصحيفة من ناحية، وبالأحداث من ناحية أخرى. </a:t>
            </a:r>
            <a:endParaRPr lang="ar-SA" sz="1400" dirty="0" smtClean="0">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7795188" y="1552845"/>
            <a:ext cx="3036232"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تعريف المقال الافتتاحي</a:t>
            </a:r>
            <a:endParaRPr lang="en-US" sz="28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297" y="2104827"/>
            <a:ext cx="3168789" cy="3986257"/>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2280790" y="870386"/>
            <a:ext cx="2314048" cy="461665"/>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المقال الافتتاحي</a:t>
            </a:r>
            <a:endParaRPr lang="en-US" sz="2800" b="1" dirty="0">
              <a:solidFill>
                <a:srgbClr val="C00000"/>
              </a:solidFill>
              <a:latin typeface="Alexandria ExtraBold" pitchFamily="2" charset="-78"/>
              <a:cs typeface="Alexandria ExtraBold" pitchFamily="2" charset="-78"/>
            </a:endParaRPr>
          </a:p>
        </p:txBody>
      </p:sp>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rot="20793885">
            <a:off x="2855983" y="5612723"/>
            <a:ext cx="1163662" cy="1028596"/>
          </a:xfrm>
          <a:prstGeom prst="rect">
            <a:avLst/>
          </a:prstGeom>
        </p:spPr>
      </p:pic>
    </p:spTree>
    <p:extLst>
      <p:ext uri="{BB962C8B-B14F-4D97-AF65-F5344CB8AC3E}">
        <p14:creationId xmlns:p14="http://schemas.microsoft.com/office/powerpoint/2010/main" val="3852588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32891" y="1370114"/>
            <a:ext cx="8698987" cy="4754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981194" y="2054864"/>
            <a:ext cx="8175734" cy="3877985"/>
          </a:xfrm>
          <a:prstGeom prst="rect">
            <a:avLst/>
          </a:prstGeom>
          <a:noFill/>
        </p:spPr>
        <p:txBody>
          <a:bodyPr wrap="square" rtlCol="0">
            <a:spAutoFit/>
          </a:bodyPr>
          <a:lstStyle/>
          <a:p>
            <a:pPr marL="174625" algn="r" rtl="1">
              <a:lnSpc>
                <a:spcPct val="150000"/>
              </a:lnSpc>
            </a:pPr>
            <a:r>
              <a:rPr lang="ar-SA" sz="2000" dirty="0" smtClean="0">
                <a:latin typeface="Alexandria SemiBold" pitchFamily="2" charset="-78"/>
                <a:cs typeface="Alexandria SemiBold" pitchFamily="2" charset="-78"/>
              </a:rPr>
              <a:t>يتميز المقال الافتتاحي بالخصائص التالية:</a:t>
            </a:r>
          </a:p>
          <a:p>
            <a:pPr marL="631825" indent="-287338" algn="r" rtl="1">
              <a:lnSpc>
                <a:spcPct val="150000"/>
              </a:lnSpc>
              <a:buFont typeface="+mj-lt"/>
              <a:buAutoNum type="arabicPeriod"/>
            </a:pPr>
            <a:r>
              <a:rPr lang="ar-SA" dirty="0" smtClean="0">
                <a:latin typeface="Alexandria SemiBold" pitchFamily="2" charset="-78"/>
                <a:cs typeface="Alexandria SemiBold" pitchFamily="2" charset="-78"/>
              </a:rPr>
              <a:t>التعبير عن سياسة الموقع، سواء كان حكومي أو يعبر عن توجه سياسي أو فكري في البلد الذي يصدر فيه. فعندما تكون الصحيفة حكومية تعكس الافتتاحية عن وجهة نظر الحكومة ، وإذا كانت صحيفة حزبية تُعبر عن وجهة نظر الحزب، أما إذا كانت صحيفة خاصة مملوكة لأفراد أو لشركة تُعبر عن مالكها.</a:t>
            </a:r>
          </a:p>
          <a:p>
            <a:pPr marL="631825" indent="-287338" algn="r" rtl="1">
              <a:lnSpc>
                <a:spcPct val="150000"/>
              </a:lnSpc>
              <a:buFont typeface="+mj-lt"/>
              <a:buAutoNum type="arabicPeriod"/>
            </a:pPr>
            <a:r>
              <a:rPr lang="ar-SA" dirty="0" smtClean="0">
                <a:latin typeface="Alexandria SemiBold" pitchFamily="2" charset="-78"/>
                <a:cs typeface="Alexandria SemiBold" pitchFamily="2" charset="-78"/>
              </a:rPr>
              <a:t>متابعة الأحداث اليومية، سواء تلك الأحداث التي تقع في النطاق المحلي أو تلك التي تقع في النطاق الدولي</a:t>
            </a:r>
            <a:r>
              <a:rPr lang="ar-SA" dirty="0">
                <a:latin typeface="Alexandria SemiBold" pitchFamily="2" charset="-78"/>
                <a:cs typeface="Alexandria SemiBold" pitchFamily="2" charset="-78"/>
              </a:rPr>
              <a:t>. فالافتتاحية في جوهرها هي قصة خبرية ذات </a:t>
            </a:r>
            <a:r>
              <a:rPr lang="ar-SA" dirty="0" smtClean="0">
                <a:latin typeface="Alexandria SemiBold" pitchFamily="2" charset="-78"/>
                <a:cs typeface="Alexandria SemiBold" pitchFamily="2" charset="-78"/>
              </a:rPr>
              <a:t>رأي.</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90" y="870386"/>
            <a:ext cx="2314048" cy="461665"/>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المقال الافتتاحي</a:t>
            </a:r>
            <a:endParaRPr lang="en-US" sz="2800" b="1" dirty="0">
              <a:solidFill>
                <a:srgbClr val="C00000"/>
              </a:solidFill>
              <a:latin typeface="Alexandria ExtraBold" pitchFamily="2" charset="-78"/>
              <a:cs typeface="Alexandria ExtraBold" pitchFamily="2" charset="-78"/>
            </a:endParaRPr>
          </a:p>
        </p:txBody>
      </p:sp>
      <p:sp>
        <p:nvSpPr>
          <p:cNvPr id="11" name="TextBox 10">
            <a:extLst>
              <a:ext uri="{FF2B5EF4-FFF2-40B4-BE49-F238E27FC236}">
                <a16:creationId xmlns:a16="http://schemas.microsoft.com/office/drawing/2014/main" id="{F9A80F9F-74DB-1D57-04E8-E20E92A09B0A}"/>
              </a:ext>
            </a:extLst>
          </p:cNvPr>
          <p:cNvSpPr txBox="1"/>
          <p:nvPr/>
        </p:nvSpPr>
        <p:spPr>
          <a:xfrm>
            <a:off x="7060691" y="1446178"/>
            <a:ext cx="3893574" cy="583878"/>
          </a:xfrm>
          <a:prstGeom prst="rect">
            <a:avLst/>
          </a:prstGeom>
          <a:noFill/>
          <a:effectLst>
            <a:reflection stA="45000" endPos="0" dir="5400000" sy="-100000" algn="bl" rotWithShape="0"/>
          </a:effectLst>
        </p:spPr>
        <p:txBody>
          <a:bodyPr wrap="square" rtlCol="0">
            <a:spAutoFit/>
          </a:bodyPr>
          <a:lstStyle/>
          <a:p>
            <a:pPr algn="r">
              <a:lnSpc>
                <a:spcPct val="150000"/>
              </a:lnSpc>
            </a:pPr>
            <a:r>
              <a:rPr lang="ar-SA" sz="2400" b="1" dirty="0" smtClean="0">
                <a:solidFill>
                  <a:srgbClr val="C00000"/>
                </a:solidFill>
                <a:latin typeface="Alexandria ExtraBold" pitchFamily="2" charset="-78"/>
                <a:cs typeface="Alexandria ExtraBold" pitchFamily="2" charset="-78"/>
              </a:rPr>
              <a:t>سمات المقال الافتتاحي</a:t>
            </a:r>
            <a:endParaRPr lang="en-US" sz="3600" b="1" dirty="0">
              <a:solidFill>
                <a:srgbClr val="C00000"/>
              </a:solidFill>
              <a:latin typeface="Alexandria ExtraBold" pitchFamily="2" charset="-78"/>
              <a:cs typeface="Alexandria ExtraBold" pitchFamily="2" charset="-78"/>
            </a:endParaRPr>
          </a:p>
        </p:txBody>
      </p:sp>
      <p:pic>
        <p:nvPicPr>
          <p:cNvPr id="15" name="Picture 14"/>
          <p:cNvPicPr>
            <a:picLocks noChangeAspect="1"/>
          </p:cNvPicPr>
          <p:nvPr/>
        </p:nvPicPr>
        <p:blipFill rotWithShape="1">
          <a:blip r:embed="rId3" cstate="print">
            <a:extLst>
              <a:ext uri="{28A0092B-C50C-407E-A947-70E740481C1C}">
                <a14:useLocalDpi xmlns:a14="http://schemas.microsoft.com/office/drawing/2010/main" val="0"/>
              </a:ext>
            </a:extLst>
          </a:blip>
          <a:srcRect r="47973"/>
          <a:stretch/>
        </p:blipFill>
        <p:spPr>
          <a:xfrm>
            <a:off x="132734" y="2003250"/>
            <a:ext cx="2645797" cy="5779078"/>
          </a:xfrm>
          <a:prstGeom prst="rect">
            <a:avLst/>
          </a:prstGeom>
        </p:spPr>
      </p:pic>
    </p:spTree>
    <p:extLst>
      <p:ext uri="{BB962C8B-B14F-4D97-AF65-F5344CB8AC3E}">
        <p14:creationId xmlns:p14="http://schemas.microsoft.com/office/powerpoint/2010/main" val="2525117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13703" y="1370114"/>
            <a:ext cx="8518176" cy="4754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657210" y="1613437"/>
            <a:ext cx="7574669" cy="3785652"/>
          </a:xfrm>
          <a:prstGeom prst="rect">
            <a:avLst/>
          </a:prstGeom>
          <a:noFill/>
        </p:spPr>
        <p:txBody>
          <a:bodyPr wrap="square" rtlCol="0">
            <a:spAutoFit/>
          </a:bodyPr>
          <a:lstStyle/>
          <a:p>
            <a:pPr marL="631825" indent="-457200" algn="r" rtl="1">
              <a:lnSpc>
                <a:spcPct val="150000"/>
              </a:lnSpc>
              <a:buFont typeface="+mj-lt"/>
              <a:buAutoNum type="arabicPeriod" startAt="3"/>
            </a:pPr>
            <a:r>
              <a:rPr lang="ar-SA" sz="2000" dirty="0">
                <a:latin typeface="Alexandria SemiBold" pitchFamily="2" charset="-78"/>
                <a:cs typeface="Alexandria SemiBold" pitchFamily="2" charset="-78"/>
              </a:rPr>
              <a:t>الاهتمام بالقضايا التي تهم الرأى العام وتشغل أذهان الجمهور، وليس الشخصيات.</a:t>
            </a:r>
          </a:p>
          <a:p>
            <a:pPr marL="631825" indent="-457200" algn="r" rtl="1">
              <a:lnSpc>
                <a:spcPct val="150000"/>
              </a:lnSpc>
              <a:buFont typeface="+mj-lt"/>
              <a:buAutoNum type="arabicPeriod" startAt="3"/>
            </a:pPr>
            <a:r>
              <a:rPr lang="ar-SA" sz="2000" dirty="0">
                <a:latin typeface="Alexandria SemiBold" pitchFamily="2" charset="-78"/>
                <a:cs typeface="Alexandria SemiBold" pitchFamily="2" charset="-78"/>
              </a:rPr>
              <a:t>ضرورة إبراز الخلفية التاريخية للأحداث والقضايا التي يتناولها المقال بالشرح </a:t>
            </a:r>
            <a:r>
              <a:rPr lang="ar-SA" sz="2000" dirty="0" smtClean="0">
                <a:latin typeface="Alexandria SemiBold" pitchFamily="2" charset="-78"/>
                <a:cs typeface="Alexandria SemiBold" pitchFamily="2" charset="-78"/>
              </a:rPr>
              <a:t>والتفسير.</a:t>
            </a:r>
            <a:endParaRPr lang="ar-SA" sz="2000" dirty="0">
              <a:latin typeface="Alexandria SemiBold" pitchFamily="2" charset="-78"/>
              <a:cs typeface="Alexandria SemiBold" pitchFamily="2" charset="-78"/>
            </a:endParaRPr>
          </a:p>
          <a:p>
            <a:pPr marL="631825" indent="-457200" algn="r" rtl="1">
              <a:lnSpc>
                <a:spcPct val="150000"/>
              </a:lnSpc>
              <a:buFont typeface="+mj-lt"/>
              <a:buAutoNum type="arabicPeriod" startAt="3"/>
            </a:pPr>
            <a:r>
              <a:rPr lang="ar-SA" sz="2000" dirty="0" smtClean="0">
                <a:latin typeface="Alexandria SemiBold" pitchFamily="2" charset="-78"/>
                <a:cs typeface="Alexandria SemiBold" pitchFamily="2" charset="-78"/>
              </a:rPr>
              <a:t>المقال </a:t>
            </a:r>
            <a:r>
              <a:rPr lang="ar-SA" sz="2000" dirty="0">
                <a:latin typeface="Alexandria SemiBold" pitchFamily="2" charset="-78"/>
                <a:cs typeface="Alexandria SemiBold" pitchFamily="2" charset="-78"/>
              </a:rPr>
              <a:t>الافتتاحي </a:t>
            </a:r>
            <a:r>
              <a:rPr lang="ar-SA" sz="2000" u="sng" dirty="0">
                <a:latin typeface="Alexandria SemiBold" pitchFamily="2" charset="-78"/>
                <a:cs typeface="Alexandria SemiBold" pitchFamily="2" charset="-78"/>
              </a:rPr>
              <a:t>لا يوقع من قِبل كاتبه</a:t>
            </a:r>
            <a:r>
              <a:rPr lang="ar-SA" sz="2000" dirty="0">
                <a:latin typeface="Alexandria SemiBold" pitchFamily="2" charset="-78"/>
                <a:cs typeface="Alexandria SemiBold" pitchFamily="2" charset="-78"/>
              </a:rPr>
              <a:t>؛ باعتبار أنه يُمثل رأي الموقع أو </a:t>
            </a:r>
            <a:r>
              <a:rPr lang="ar-SA" sz="2000" dirty="0" smtClean="0">
                <a:latin typeface="Alexandria SemiBold" pitchFamily="2" charset="-78"/>
                <a:cs typeface="Alexandria SemiBold" pitchFamily="2" charset="-78"/>
              </a:rPr>
              <a:t>الصحيفة </a:t>
            </a:r>
            <a:r>
              <a:rPr lang="ar-SA" sz="2000" dirty="0">
                <a:latin typeface="Alexandria SemiBold" pitchFamily="2" charset="-78"/>
                <a:cs typeface="Alexandria SemiBold" pitchFamily="2" charset="-78"/>
              </a:rPr>
              <a:t>لا رأي </a:t>
            </a:r>
            <a:r>
              <a:rPr lang="ar-SA" sz="2000" dirty="0" smtClean="0">
                <a:latin typeface="Alexandria SemiBold" pitchFamily="2" charset="-78"/>
                <a:cs typeface="Alexandria SemiBold" pitchFamily="2" charset="-78"/>
              </a:rPr>
              <a:t>الكاتب. لذلك يوقع باسم الصحيفة أو الموقع مثل: </a:t>
            </a:r>
            <a:r>
              <a:rPr lang="ar-SA" sz="2000" u="sng" dirty="0" smtClean="0">
                <a:latin typeface="Alexandria SemiBold" pitchFamily="2" charset="-78"/>
                <a:cs typeface="Alexandria SemiBold" pitchFamily="2" charset="-78"/>
              </a:rPr>
              <a:t>كلمة الرياض، </a:t>
            </a:r>
            <a:r>
              <a:rPr lang="ar-SA" sz="2000" dirty="0" smtClean="0">
                <a:latin typeface="Alexandria SemiBold" pitchFamily="2" charset="-78"/>
                <a:cs typeface="Alexandria SemiBold" pitchFamily="2" charset="-78"/>
              </a:rPr>
              <a:t>وأحيانا تقوم بعض الصحف بذكر اسم رئيس التحرير عندما يقوم بكتابتة.</a:t>
            </a:r>
            <a:endParaRPr lang="ar-SA" sz="20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89" y="870386"/>
            <a:ext cx="3102371"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المقال الافتتاحي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r="34347" b="38925"/>
          <a:stretch/>
        </p:blipFill>
        <p:spPr>
          <a:xfrm>
            <a:off x="-103967" y="2124355"/>
            <a:ext cx="3923799" cy="4733645"/>
          </a:xfrm>
          <a:prstGeom prst="rect">
            <a:avLst/>
          </a:prstGeom>
        </p:spPr>
      </p:pic>
    </p:spTree>
    <p:extLst>
      <p:ext uri="{BB962C8B-B14F-4D97-AF65-F5344CB8AC3E}">
        <p14:creationId xmlns:p14="http://schemas.microsoft.com/office/powerpoint/2010/main" val="3250566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65805" y="1370114"/>
            <a:ext cx="8266074" cy="4754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965805" y="1748412"/>
            <a:ext cx="8266074" cy="4247317"/>
          </a:xfrm>
          <a:prstGeom prst="rect">
            <a:avLst/>
          </a:prstGeom>
          <a:noFill/>
        </p:spPr>
        <p:txBody>
          <a:bodyPr wrap="square" rtlCol="0">
            <a:spAutoFit/>
          </a:bodyPr>
          <a:lstStyle/>
          <a:p>
            <a:pPr marL="631825" indent="-457200" algn="r" rtl="1">
              <a:lnSpc>
                <a:spcPct val="150000"/>
              </a:lnSpc>
              <a:buFont typeface="+mj-lt"/>
              <a:buAutoNum type="arabicPeriod" startAt="6"/>
            </a:pPr>
            <a:r>
              <a:rPr lang="ar-SA" sz="2000" dirty="0">
                <a:latin typeface="Alexandria SemiBold" pitchFamily="2" charset="-78"/>
                <a:cs typeface="Alexandria SemiBold" pitchFamily="2" charset="-78"/>
              </a:rPr>
              <a:t>استخدام لغة سهلة بسيطة، وأسلوب واضح محدد يُلاءم طبيعة القراء التي تختلف مستوياتهم الثقافية.</a:t>
            </a:r>
          </a:p>
          <a:p>
            <a:pPr marL="631825" indent="-457200" algn="r" rtl="1">
              <a:lnSpc>
                <a:spcPct val="150000"/>
              </a:lnSpc>
              <a:buFont typeface="+mj-lt"/>
              <a:buAutoNum type="arabicPeriod" startAt="6"/>
            </a:pPr>
            <a:r>
              <a:rPr lang="ar-SA" sz="2000" dirty="0" smtClean="0">
                <a:latin typeface="Alexandria SemiBold" pitchFamily="2" charset="-78"/>
                <a:cs typeface="Alexandria SemiBold" pitchFamily="2" charset="-78"/>
              </a:rPr>
              <a:t>تهدف </a:t>
            </a:r>
            <a:r>
              <a:rPr lang="ar-SA" sz="2000" dirty="0">
                <a:latin typeface="Alexandria SemiBold" pitchFamily="2" charset="-78"/>
                <a:cs typeface="Alexandria SemiBold" pitchFamily="2" charset="-78"/>
              </a:rPr>
              <a:t>المقالات الافتتاحية إلى التأثير على الرأي العام ، </a:t>
            </a:r>
            <a:r>
              <a:rPr lang="ar-SA" sz="2000" dirty="0" smtClean="0">
                <a:latin typeface="Alexandria SemiBold" pitchFamily="2" charset="-78"/>
                <a:cs typeface="Alexandria SemiBold" pitchFamily="2" charset="-78"/>
              </a:rPr>
              <a:t>والقدرة على </a:t>
            </a:r>
            <a:r>
              <a:rPr lang="ar-SA" sz="2000" dirty="0">
                <a:latin typeface="Alexandria SemiBold" pitchFamily="2" charset="-78"/>
                <a:cs typeface="Alexandria SemiBold" pitchFamily="2" charset="-78"/>
              </a:rPr>
              <a:t>اقناع القراء بالقضية أو الرأي الذي تنادي به الصحيفة، بما يقدمه الكاتب من حجج منطقية وأدلة كافيه وليس مجرد الاستمالات </a:t>
            </a:r>
            <a:r>
              <a:rPr lang="ar-SA" sz="2000" dirty="0" smtClean="0">
                <a:latin typeface="Alexandria SemiBold" pitchFamily="2" charset="-78"/>
                <a:cs typeface="Alexandria SemiBold" pitchFamily="2" charset="-78"/>
              </a:rPr>
              <a:t>العاطفية، وتعزيز </a:t>
            </a:r>
            <a:r>
              <a:rPr lang="ar-SA" sz="2000" dirty="0">
                <a:latin typeface="Alexandria SemiBold" pitchFamily="2" charset="-78"/>
                <a:cs typeface="Alexandria SemiBold" pitchFamily="2" charset="-78"/>
              </a:rPr>
              <a:t>التفكير النقدي.  وفي بعض الأحيان تهدف إلى دفع الأشخاص لاتخاذ مواقف أو إجراءات بشأن قضية ما. </a:t>
            </a:r>
            <a:endParaRPr lang="ar-SA" sz="2000" dirty="0" smtClean="0">
              <a:latin typeface="Alexandria SemiBold" pitchFamily="2" charset="-78"/>
              <a:cs typeface="Alexandria SemiBold" pitchFamily="2" charset="-78"/>
            </a:endParaRPr>
          </a:p>
          <a:p>
            <a:pPr marL="631825" indent="-457200" algn="r" rtl="1">
              <a:lnSpc>
                <a:spcPct val="150000"/>
              </a:lnSpc>
              <a:buFont typeface="+mj-lt"/>
              <a:buAutoNum type="arabicPeriod" startAt="6"/>
            </a:pPr>
            <a:r>
              <a:rPr lang="ar-SA" sz="2000" dirty="0">
                <a:latin typeface="Alexandria SemiBold" pitchFamily="2" charset="-78"/>
                <a:cs typeface="Alexandria SemiBold" pitchFamily="2" charset="-78"/>
              </a:rPr>
              <a:t>طول المقال الافتتاحي: يجب ألا تزيد عدد كلماته 500 كلمة.</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89" y="870386"/>
            <a:ext cx="3102371"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المقال الافتتاحي</a:t>
            </a:r>
            <a:endParaRPr lang="en-US" sz="28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r="34347" b="38925"/>
          <a:stretch/>
        </p:blipFill>
        <p:spPr>
          <a:xfrm>
            <a:off x="-279568" y="2036386"/>
            <a:ext cx="3245373" cy="4733645"/>
          </a:xfrm>
          <a:prstGeom prst="rect">
            <a:avLst/>
          </a:prstGeom>
        </p:spPr>
      </p:pic>
    </p:spTree>
    <p:extLst>
      <p:ext uri="{BB962C8B-B14F-4D97-AF65-F5344CB8AC3E}">
        <p14:creationId xmlns:p14="http://schemas.microsoft.com/office/powerpoint/2010/main" val="3012517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32892" y="1695310"/>
            <a:ext cx="8698986" cy="44297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622883" y="1791566"/>
            <a:ext cx="8584931" cy="4247317"/>
          </a:xfrm>
          <a:prstGeom prst="rect">
            <a:avLst/>
          </a:prstGeom>
          <a:noFill/>
        </p:spPr>
        <p:txBody>
          <a:bodyPr wrap="square" rtlCol="0">
            <a:spAutoFit/>
          </a:bodyPr>
          <a:lstStyle/>
          <a:p>
            <a:pPr marL="631825" indent="-457200" algn="r" rtl="1">
              <a:lnSpc>
                <a:spcPct val="150000"/>
              </a:lnSpc>
              <a:buFont typeface="+mj-lt"/>
              <a:buAutoNum type="arabicPeriod" startAt="9"/>
            </a:pPr>
            <a:r>
              <a:rPr lang="ar-SA" sz="2000" dirty="0" smtClean="0">
                <a:latin typeface="Alexandria SemiBold" pitchFamily="2" charset="-78"/>
                <a:cs typeface="Alexandria SemiBold" pitchFamily="2" charset="-78"/>
              </a:rPr>
              <a:t>قد </a:t>
            </a:r>
            <a:r>
              <a:rPr lang="ar-SA" sz="2000" dirty="0">
                <a:latin typeface="Alexandria SemiBold" pitchFamily="2" charset="-78"/>
                <a:cs typeface="Alexandria SemiBold" pitchFamily="2" charset="-78"/>
              </a:rPr>
              <a:t>يعتمد الكاتب على الأرشيف الصحفي ومصادر المعلومات </a:t>
            </a:r>
            <a:r>
              <a:rPr lang="ar-SA" sz="2000" dirty="0" smtClean="0">
                <a:latin typeface="Alexandria SemiBold" pitchFamily="2" charset="-78"/>
                <a:cs typeface="Alexandria SemiBold" pitchFamily="2" charset="-78"/>
              </a:rPr>
              <a:t>بالصحيفة، </a:t>
            </a:r>
            <a:r>
              <a:rPr lang="ar-SA" sz="2000" dirty="0">
                <a:latin typeface="Alexandria SemiBold" pitchFamily="2" charset="-78"/>
                <a:cs typeface="Alexandria SemiBold" pitchFamily="2" charset="-78"/>
              </a:rPr>
              <a:t>فضلاً عن قراءاته العديدة ومعلوماته التى استطاع اكتسابها طوال فترة عمله </a:t>
            </a:r>
            <a:r>
              <a:rPr lang="ar-SA" sz="2000" dirty="0" smtClean="0">
                <a:latin typeface="Alexandria SemiBold" pitchFamily="2" charset="-78"/>
                <a:cs typeface="Alexandria SemiBold" pitchFamily="2" charset="-78"/>
              </a:rPr>
              <a:t>بالصحيفة؛ لذا تتسم بأنها تُكتب بشكل احترافي.</a:t>
            </a:r>
          </a:p>
          <a:p>
            <a:pPr marL="631825" indent="-457200" algn="r" rtl="1">
              <a:lnSpc>
                <a:spcPct val="150000"/>
              </a:lnSpc>
              <a:buFont typeface="+mj-lt"/>
              <a:buAutoNum type="arabicPeriod" startAt="9"/>
            </a:pPr>
            <a:r>
              <a:rPr lang="ar-SA" sz="2000" dirty="0" smtClean="0">
                <a:latin typeface="Alexandria SemiBold" pitchFamily="2" charset="-78"/>
                <a:cs typeface="Alexandria SemiBold" pitchFamily="2" charset="-78"/>
              </a:rPr>
              <a:t>كاتب </a:t>
            </a:r>
            <a:r>
              <a:rPr lang="ar-SA" sz="2000" dirty="0">
                <a:latin typeface="Alexandria SemiBold" pitchFamily="2" charset="-78"/>
                <a:cs typeface="Alexandria SemiBold" pitchFamily="2" charset="-78"/>
              </a:rPr>
              <a:t>المقال الافتتاحي: هو من يملك أفضل الخبرة والفهم للموضوع؛  فقد يكون رئيس التحرير أو </a:t>
            </a:r>
            <a:r>
              <a:rPr lang="ar-SA" sz="2000" dirty="0" smtClean="0">
                <a:latin typeface="Alexandria SemiBold" pitchFamily="2" charset="-78"/>
                <a:cs typeface="Alexandria SemiBold" pitchFamily="2" charset="-78"/>
              </a:rPr>
              <a:t>من كبار </a:t>
            </a:r>
            <a:r>
              <a:rPr lang="ar-SA" sz="2000" dirty="0">
                <a:latin typeface="Alexandria SemiBold" pitchFamily="2" charset="-78"/>
                <a:cs typeface="Alexandria SemiBold" pitchFamily="2" charset="-78"/>
              </a:rPr>
              <a:t>الكُتاب في </a:t>
            </a:r>
            <a:r>
              <a:rPr lang="ar-SA" sz="2000" dirty="0" smtClean="0">
                <a:latin typeface="Alexandria SemiBold" pitchFamily="2" charset="-78"/>
                <a:cs typeface="Alexandria SemiBold" pitchFamily="2" charset="-78"/>
              </a:rPr>
              <a:t>الصحيفة.</a:t>
            </a:r>
          </a:p>
          <a:p>
            <a:pPr marL="738187" indent="-457200" algn="r" rtl="1">
              <a:lnSpc>
                <a:spcPct val="150000"/>
              </a:lnSpc>
              <a:buFont typeface="+mj-lt"/>
              <a:buAutoNum type="arabicPeriod" startAt="9"/>
            </a:pPr>
            <a:r>
              <a:rPr lang="ar-SA" sz="2000" dirty="0">
                <a:latin typeface="Alexandria SemiBold" pitchFamily="2" charset="-78"/>
                <a:cs typeface="Alexandria SemiBold" pitchFamily="2" charset="-78"/>
              </a:rPr>
              <a:t>ل</a:t>
            </a:r>
            <a:r>
              <a:rPr lang="ar-SA" sz="2000" dirty="0" smtClean="0">
                <a:latin typeface="Alexandria SemiBold" pitchFamily="2" charset="-78"/>
                <a:cs typeface="Alexandria SemiBold" pitchFamily="2" charset="-78"/>
              </a:rPr>
              <a:t>ا تُستخدم </a:t>
            </a:r>
            <a:r>
              <a:rPr lang="ar-SA" sz="2000" dirty="0">
                <a:latin typeface="Alexandria SemiBold" pitchFamily="2" charset="-78"/>
                <a:cs typeface="Alexandria SemiBold" pitchFamily="2" charset="-78"/>
              </a:rPr>
              <a:t>كلمة " أنا " أبداً ، وإنما استخدم " أنت " أو "نحن".</a:t>
            </a:r>
          </a:p>
          <a:p>
            <a:pPr marL="738187" indent="-457200" algn="r" rtl="1">
              <a:lnSpc>
                <a:spcPct val="150000"/>
              </a:lnSpc>
              <a:buFont typeface="+mj-lt"/>
              <a:buAutoNum type="arabicPeriod" startAt="9"/>
            </a:pPr>
            <a:r>
              <a:rPr lang="ar-SA" sz="2000" dirty="0" smtClean="0">
                <a:latin typeface="Alexandria SemiBold" pitchFamily="2" charset="-78"/>
                <a:cs typeface="Alexandria SemiBold" pitchFamily="2" charset="-78"/>
              </a:rPr>
              <a:t>عنوان المقال: اختر عنواناً مميزاً ومُختصراً، </a:t>
            </a:r>
            <a:r>
              <a:rPr lang="ar-SA" sz="2000" dirty="0">
                <a:latin typeface="Alexandria SemiBold" pitchFamily="2" charset="-78"/>
                <a:cs typeface="Alexandria SemiBold" pitchFamily="2" charset="-78"/>
              </a:rPr>
              <a:t>ولكن في نفس الوقت مثيرًا للانتباه (فكريًا وعاطفيًا</a:t>
            </a:r>
            <a:r>
              <a:rPr lang="ar-SA" sz="2000" dirty="0" smtClean="0">
                <a:latin typeface="Alexandria SemiBold" pitchFamily="2" charset="-78"/>
                <a:cs typeface="Alexandria SemiBold" pitchFamily="2" charset="-78"/>
              </a:rPr>
              <a:t>).</a:t>
            </a:r>
            <a:endParaRPr lang="ar-SA" sz="20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90" y="1123052"/>
            <a:ext cx="320561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المقال الافتتاحي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0" y="2210138"/>
            <a:ext cx="2902481" cy="3296424"/>
          </a:xfrm>
          <a:prstGeom prst="rect">
            <a:avLst/>
          </a:prstGeom>
        </p:spPr>
      </p:pic>
    </p:spTree>
    <p:extLst>
      <p:ext uri="{BB962C8B-B14F-4D97-AF65-F5344CB8AC3E}">
        <p14:creationId xmlns:p14="http://schemas.microsoft.com/office/powerpoint/2010/main" val="4272305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5431" y="1370114"/>
            <a:ext cx="8175653" cy="47549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001117" y="1599054"/>
            <a:ext cx="8074344" cy="4524315"/>
          </a:xfrm>
          <a:prstGeom prst="rect">
            <a:avLst/>
          </a:prstGeom>
          <a:noFill/>
        </p:spPr>
        <p:txBody>
          <a:bodyPr wrap="square" rtlCol="0">
            <a:spAutoFit/>
          </a:bodyPr>
          <a:lstStyle/>
          <a:p>
            <a:pPr marL="631825" indent="-457200" algn="r" rtl="1">
              <a:lnSpc>
                <a:spcPct val="150000"/>
              </a:lnSpc>
              <a:buFont typeface="+mj-lt"/>
              <a:buAutoNum type="arabicPeriod" startAt="13"/>
            </a:pPr>
            <a:r>
              <a:rPr lang="ar-SA" sz="2000" dirty="0" smtClean="0">
                <a:latin typeface="Alexandria SemiBold" pitchFamily="2" charset="-78"/>
                <a:cs typeface="Alexandria SemiBold" pitchFamily="2" charset="-78"/>
              </a:rPr>
              <a:t>المقال الافتتاحي لا يقتصر على الموضوعات والقضايا السياسية، وإنما يشمل الموضوعات الاقتصادية والاجتماعية والثقافية والعسكرية . لذا غالباً ما يركز على القضايا والموضوعات الجادة تاركاً الموضوعات الخفيفة لغيره من الفنون التي تناسب تغطية هذه الموضوعات.</a:t>
            </a:r>
          </a:p>
          <a:p>
            <a:pPr marL="174625" algn="r" rtl="1">
              <a:lnSpc>
                <a:spcPct val="150000"/>
              </a:lnSpc>
            </a:pPr>
            <a:endParaRPr lang="ar-SA" sz="800" dirty="0">
              <a:latin typeface="Alexandria SemiBold" pitchFamily="2" charset="-78"/>
              <a:cs typeface="Alexandria SemiBold" pitchFamily="2" charset="-78"/>
            </a:endParaRPr>
          </a:p>
          <a:p>
            <a:pPr marL="174625" algn="r" rtl="1">
              <a:lnSpc>
                <a:spcPct val="150000"/>
              </a:lnSpc>
            </a:pPr>
            <a:r>
              <a:rPr lang="ar-SA" sz="2000" dirty="0" smtClean="0">
                <a:latin typeface="Alexandria SemiBold" pitchFamily="2" charset="-78"/>
                <a:cs typeface="Alexandria SemiBold" pitchFamily="2" charset="-78"/>
              </a:rPr>
              <a:t>    فالمعادلة التي يقوم عليها المقال الافتتاحي هي محاولة الربط بين سياسة الصحيفة التحريرية من ناحية، وبين طبيعة النظام السياسي والاجتماعي من ناحية ثانية، ثم مراعاة نوعية القراء من ناحية ثالثة. </a:t>
            </a:r>
            <a:endParaRPr lang="ar-SA" sz="16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90" y="870386"/>
            <a:ext cx="320561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سمات المقال الافتتاحي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191729" y="2476603"/>
            <a:ext cx="3157533" cy="2990838"/>
          </a:xfrm>
          <a:prstGeom prst="rect">
            <a:avLst/>
          </a:prstGeom>
        </p:spPr>
      </p:pic>
    </p:spTree>
    <p:extLst>
      <p:ext uri="{BB962C8B-B14F-4D97-AF65-F5344CB8AC3E}">
        <p14:creationId xmlns:p14="http://schemas.microsoft.com/office/powerpoint/2010/main" val="2621627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80067" y="1471371"/>
            <a:ext cx="8424954" cy="4762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465139" y="922261"/>
            <a:ext cx="3878180" cy="507831"/>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نشأة المقال الافتتاحي</a:t>
            </a:r>
            <a:endParaRPr lang="en-US" sz="28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936362" y="1876900"/>
            <a:ext cx="8112364" cy="4247317"/>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IQ" dirty="0" smtClean="0">
                <a:latin typeface="Alexandria SemiBold" pitchFamily="2" charset="-78"/>
                <a:cs typeface="Alexandria SemiBold" pitchFamily="2" charset="-78"/>
              </a:rPr>
              <a:t>المقال </a:t>
            </a:r>
            <a:r>
              <a:rPr lang="ar-IQ" dirty="0">
                <a:latin typeface="Alexandria SemiBold" pitchFamily="2" charset="-78"/>
                <a:cs typeface="Alexandria SemiBold" pitchFamily="2" charset="-78"/>
              </a:rPr>
              <a:t>الافتتاحي شأنه شأن الفنون الصحفية </a:t>
            </a:r>
            <a:r>
              <a:rPr lang="ar-IQ" dirty="0" smtClean="0">
                <a:latin typeface="Alexandria SemiBold" pitchFamily="2" charset="-78"/>
                <a:cs typeface="Alexandria SemiBold" pitchFamily="2" charset="-78"/>
              </a:rPr>
              <a:t>ال</a:t>
            </a:r>
            <a:r>
              <a:rPr lang="ar-SA" dirty="0" smtClean="0">
                <a:latin typeface="Alexandria SemiBold" pitchFamily="2" charset="-78"/>
                <a:cs typeface="Alexandria SemiBold" pitchFamily="2" charset="-78"/>
              </a:rPr>
              <a:t>أ</a:t>
            </a:r>
            <a:r>
              <a:rPr lang="ar-IQ" dirty="0" smtClean="0">
                <a:latin typeface="Alexandria SemiBold" pitchFamily="2" charset="-78"/>
                <a:cs typeface="Alexandria SemiBold" pitchFamily="2" charset="-78"/>
              </a:rPr>
              <a:t>خرى </a:t>
            </a:r>
            <a:r>
              <a:rPr lang="ar-IQ" dirty="0">
                <a:latin typeface="Alexandria SemiBold" pitchFamily="2" charset="-78"/>
                <a:cs typeface="Alexandria SemiBold" pitchFamily="2" charset="-78"/>
              </a:rPr>
              <a:t>لم </a:t>
            </a:r>
            <a:r>
              <a:rPr lang="ar-IQ" dirty="0" smtClean="0">
                <a:latin typeface="Alexandria SemiBold" pitchFamily="2" charset="-78"/>
                <a:cs typeface="Alexandria SemiBold" pitchFamily="2" charset="-78"/>
              </a:rPr>
              <a:t>يولد</a:t>
            </a:r>
            <a:r>
              <a:rPr lang="ar-SA" dirty="0" smtClean="0">
                <a:latin typeface="Alexandria SemiBold" pitchFamily="2" charset="-78"/>
                <a:cs typeface="Alexandria SemiBold" pitchFamily="2" charset="-78"/>
              </a:rPr>
              <a:t> </a:t>
            </a:r>
            <a:r>
              <a:rPr lang="ar-IQ" dirty="0" smtClean="0">
                <a:latin typeface="Alexandria SemiBold" pitchFamily="2" charset="-78"/>
                <a:cs typeface="Alexandria SemiBold" pitchFamily="2" charset="-78"/>
              </a:rPr>
              <a:t>فجأة</a:t>
            </a:r>
            <a:r>
              <a:rPr lang="ar-SA" dirty="0" smtClean="0">
                <a:latin typeface="Alexandria SemiBold" pitchFamily="2" charset="-78"/>
                <a:cs typeface="Alexandria SemiBold" pitchFamily="2" charset="-78"/>
              </a:rPr>
              <a:t>،</a:t>
            </a:r>
            <a:r>
              <a:rPr lang="ar-IQ" dirty="0" smtClean="0">
                <a:latin typeface="Alexandria SemiBold" pitchFamily="2" charset="-78"/>
                <a:cs typeface="Alexandria SemiBold" pitchFamily="2" charset="-78"/>
              </a:rPr>
              <a:t> وإنما </a:t>
            </a:r>
            <a:r>
              <a:rPr lang="ar-IQ" dirty="0">
                <a:latin typeface="Alexandria SemiBold" pitchFamily="2" charset="-78"/>
                <a:cs typeface="Alexandria SemiBold" pitchFamily="2" charset="-78"/>
              </a:rPr>
              <a:t>له مقدماته </a:t>
            </a:r>
            <a:r>
              <a:rPr lang="ar-IQ" dirty="0" smtClean="0">
                <a:latin typeface="Alexandria SemiBold" pitchFamily="2" charset="-78"/>
                <a:cs typeface="Alexandria SemiBold" pitchFamily="2" charset="-78"/>
              </a:rPr>
              <a:t>وجذوره</a:t>
            </a:r>
            <a:r>
              <a:rPr lang="ar-SA" dirty="0" smtClean="0">
                <a:latin typeface="Alexandria SemiBold" pitchFamily="2" charset="-78"/>
                <a:cs typeface="Alexandria SemiBold" pitchFamily="2" charset="-78"/>
              </a:rPr>
              <a:t>.</a:t>
            </a:r>
            <a:r>
              <a:rPr lang="ar-IQ" dirty="0" smtClean="0">
                <a:latin typeface="Alexandria SemiBold" pitchFamily="2" charset="-78"/>
                <a:cs typeface="Alexandria SemiBold" pitchFamily="2" charset="-78"/>
              </a:rPr>
              <a:t>  </a:t>
            </a:r>
            <a:r>
              <a:rPr lang="ar-IQ" dirty="0">
                <a:latin typeface="Alexandria SemiBold" pitchFamily="2" charset="-78"/>
                <a:cs typeface="Alexandria SemiBold" pitchFamily="2" charset="-78"/>
              </a:rPr>
              <a:t>فقد </a:t>
            </a:r>
            <a:r>
              <a:rPr lang="ar-IQ" dirty="0" smtClean="0">
                <a:latin typeface="Alexandria SemiBold" pitchFamily="2" charset="-78"/>
                <a:cs typeface="Alexandria SemiBold" pitchFamily="2" charset="-78"/>
              </a:rPr>
              <a:t>نش</a:t>
            </a:r>
            <a:r>
              <a:rPr lang="ar-SA" dirty="0" smtClean="0">
                <a:latin typeface="Alexandria SemiBold" pitchFamily="2" charset="-78"/>
                <a:cs typeface="Alexandria SemiBold" pitchFamily="2" charset="-78"/>
              </a:rPr>
              <a:t>أ</a:t>
            </a:r>
            <a:r>
              <a:rPr lang="ar-IQ" dirty="0" smtClean="0">
                <a:latin typeface="Alexandria SemiBold" pitchFamily="2" charset="-78"/>
                <a:cs typeface="Alexandria SemiBold" pitchFamily="2" charset="-78"/>
              </a:rPr>
              <a:t> </a:t>
            </a:r>
            <a:r>
              <a:rPr lang="ar-IQ" dirty="0">
                <a:latin typeface="Alexandria SemiBold" pitchFamily="2" charset="-78"/>
                <a:cs typeface="Alexandria SemiBold" pitchFamily="2" charset="-78"/>
              </a:rPr>
              <a:t>مع </a:t>
            </a:r>
            <a:r>
              <a:rPr lang="ar-SA" dirty="0" smtClean="0">
                <a:latin typeface="Alexandria SemiBold" pitchFamily="2" charset="-78"/>
                <a:cs typeface="Alexandria SemiBold" pitchFamily="2" charset="-78"/>
              </a:rPr>
              <a:t>صدور جريدة </a:t>
            </a:r>
            <a:r>
              <a:rPr lang="en-US" dirty="0" smtClean="0">
                <a:latin typeface="Alexandria SemiBold" pitchFamily="2" charset="-78"/>
                <a:cs typeface="Alexandria SemiBold" pitchFamily="2" charset="-78"/>
              </a:rPr>
              <a:t>New York Times Tribune</a:t>
            </a:r>
            <a:r>
              <a:rPr lang="ar-SA" dirty="0" smtClean="0">
                <a:latin typeface="Alexandria SemiBold" pitchFamily="2" charset="-78"/>
                <a:cs typeface="Alexandria SemiBold" pitchFamily="2" charset="-78"/>
              </a:rPr>
              <a:t> عام 1841 على يد " هوراس غريلي " </a:t>
            </a:r>
            <a:r>
              <a:rPr lang="en-US" dirty="0" smtClean="0">
                <a:latin typeface="Alexandria SemiBold" pitchFamily="2" charset="-78"/>
                <a:cs typeface="Alexandria SemiBold" pitchFamily="2" charset="-78"/>
              </a:rPr>
              <a:t>Horace Greely</a:t>
            </a:r>
            <a:r>
              <a:rPr lang="ar-SA" dirty="0">
                <a:latin typeface="Alexandria SemiBold" pitchFamily="2" charset="-78"/>
                <a:cs typeface="Alexandria SemiBold" pitchFamily="2" charset="-78"/>
              </a:rPr>
              <a:t> صاحب فكرة الفصل بين المواد الخبرية ومواد الرأي ، وأول من كتب مقال افتتاحي وكان عبارة </a:t>
            </a:r>
            <a:r>
              <a:rPr lang="ar-SA" dirty="0" smtClean="0">
                <a:latin typeface="Alexandria SemiBold" pitchFamily="2" charset="-78"/>
                <a:cs typeface="Alexandria SemiBold" pitchFamily="2" charset="-78"/>
              </a:rPr>
              <a:t>عن </a:t>
            </a:r>
            <a:r>
              <a:rPr lang="ar-SA" dirty="0">
                <a:latin typeface="Alexandria SemiBold" pitchFamily="2" charset="-78"/>
                <a:cs typeface="Alexandria SemiBold" pitchFamily="2" charset="-78"/>
              </a:rPr>
              <a:t>مقال أو عمود </a:t>
            </a:r>
            <a:r>
              <a:rPr lang="ar-SA" dirty="0" smtClean="0">
                <a:latin typeface="Alexandria SemiBold" pitchFamily="2" charset="-78"/>
                <a:cs typeface="Alexandria SemiBold" pitchFamily="2" charset="-78"/>
              </a:rPr>
              <a:t>قصير </a:t>
            </a:r>
            <a:r>
              <a:rPr lang="ar-SA" dirty="0">
                <a:latin typeface="Alexandria SemiBold" pitchFamily="2" charset="-78"/>
                <a:cs typeface="Alexandria SemiBold" pitchFamily="2" charset="-78"/>
              </a:rPr>
              <a:t>يقدم رأى الصحيفة . </a:t>
            </a:r>
            <a:r>
              <a:rPr lang="ar-SA" dirty="0" smtClean="0">
                <a:latin typeface="Alexandria SemiBold" pitchFamily="2" charset="-78"/>
                <a:cs typeface="Alexandria SemiBold" pitchFamily="2" charset="-78"/>
              </a:rPr>
              <a:t>ثم </a:t>
            </a:r>
            <a:r>
              <a:rPr lang="ar-SA" dirty="0">
                <a:latin typeface="Alexandria SemiBold" pitchFamily="2" charset="-78"/>
                <a:cs typeface="Alexandria SemiBold" pitchFamily="2" charset="-78"/>
              </a:rPr>
              <a:t>صدرت جريدة</a:t>
            </a:r>
            <a:r>
              <a:rPr lang="en-US" dirty="0">
                <a:latin typeface="Alexandria SemiBold" pitchFamily="2" charset="-78"/>
                <a:cs typeface="Alexandria SemiBold" pitchFamily="2" charset="-78"/>
              </a:rPr>
              <a:t> (New York Daily Times) </a:t>
            </a:r>
            <a:r>
              <a:rPr lang="en-US"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عام 1851 المعروفة </a:t>
            </a:r>
            <a:r>
              <a:rPr lang="ar-SA" dirty="0">
                <a:latin typeface="Alexandria SemiBold" pitchFamily="2" charset="-78"/>
                <a:cs typeface="Alexandria SemiBold" pitchFamily="2" charset="-78"/>
              </a:rPr>
              <a:t>حاليا بجريدة</a:t>
            </a:r>
            <a:r>
              <a:rPr lang="en-US" dirty="0">
                <a:latin typeface="Alexandria SemiBold" pitchFamily="2" charset="-78"/>
                <a:cs typeface="Alexandria SemiBold" pitchFamily="2" charset="-78"/>
              </a:rPr>
              <a:t>-  (New York Times) – </a:t>
            </a:r>
            <a:r>
              <a:rPr lang="ar-SA" dirty="0">
                <a:latin typeface="Alexandria SemiBold" pitchFamily="2" charset="-78"/>
                <a:cs typeface="Alexandria SemiBold" pitchFamily="2" charset="-78"/>
              </a:rPr>
              <a:t>التي اهتمت </a:t>
            </a:r>
            <a:r>
              <a:rPr lang="ar-SA" dirty="0" smtClean="0">
                <a:latin typeface="Alexandria SemiBold" pitchFamily="2" charset="-78"/>
                <a:cs typeface="Alexandria SemiBold" pitchFamily="2" charset="-78"/>
              </a:rPr>
              <a:t>بشكل واسع بالمقالات </a:t>
            </a:r>
            <a:r>
              <a:rPr lang="ar-SA" dirty="0">
                <a:latin typeface="Alexandria SemiBold" pitchFamily="2" charset="-78"/>
                <a:cs typeface="Alexandria SemiBold" pitchFamily="2" charset="-78"/>
              </a:rPr>
              <a:t>الافتتاحية ، حيث خصصت لها مساحة كبيرة من الصفحة</a:t>
            </a:r>
            <a:r>
              <a:rPr lang="en-US" dirty="0">
                <a:latin typeface="Alexandria SemiBold" pitchFamily="2" charset="-78"/>
                <a:cs typeface="Alexandria SemiBold" pitchFamily="2" charset="-78"/>
              </a:rPr>
              <a:t>.</a:t>
            </a:r>
          </a:p>
          <a:p>
            <a:pPr algn="r" rtl="1">
              <a:lnSpc>
                <a:spcPct val="150000"/>
              </a:lnSpc>
            </a:pPr>
            <a:r>
              <a:rPr lang="ar-SA" dirty="0" smtClean="0">
                <a:latin typeface="Alexandria SemiBold" pitchFamily="2" charset="-78"/>
                <a:cs typeface="Alexandria SemiBold" pitchFamily="2" charset="-78"/>
              </a:rPr>
              <a:t>وظل المقال الافتتاحي يوقع باسم كاتبه حتى نشوب الحرب العالمية الثانية، وتحول الصحافة من صحافة رأي إلى صحافة خبرية.</a:t>
            </a:r>
            <a:endParaRPr lang="en-US"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2251117" y="5562358"/>
            <a:ext cx="1218432" cy="1077008"/>
          </a:xfrm>
          <a:prstGeom prst="rect">
            <a:avLst/>
          </a:prstGeom>
        </p:spPr>
      </p:pic>
      <p:pic>
        <p:nvPicPr>
          <p:cNvPr id="11" name="Picture 10"/>
          <p:cNvPicPr>
            <a:picLocks noChangeAspect="1"/>
          </p:cNvPicPr>
          <p:nvPr/>
        </p:nvPicPr>
        <p:blipFill rotWithShape="1">
          <a:blip r:embed="rId4">
            <a:clrChange>
              <a:clrFrom>
                <a:srgbClr val="0C1D37"/>
              </a:clrFrom>
              <a:clrTo>
                <a:srgbClr val="0C1D37">
                  <a:alpha val="0"/>
                </a:srgbClr>
              </a:clrTo>
            </a:clrChange>
            <a:extLst>
              <a:ext uri="{28A0092B-C50C-407E-A947-70E740481C1C}">
                <a14:useLocalDpi xmlns:a14="http://schemas.microsoft.com/office/drawing/2010/main" val="0"/>
              </a:ext>
            </a:extLst>
          </a:blip>
          <a:srcRect l="68915" t="6517" b="43434"/>
          <a:stretch/>
        </p:blipFill>
        <p:spPr>
          <a:xfrm>
            <a:off x="0" y="1618533"/>
            <a:ext cx="3209285" cy="3535426"/>
          </a:xfrm>
          <a:prstGeom prst="rect">
            <a:avLst/>
          </a:prstGeom>
        </p:spPr>
      </p:pic>
    </p:spTree>
    <p:extLst>
      <p:ext uri="{BB962C8B-B14F-4D97-AF65-F5344CB8AC3E}">
        <p14:creationId xmlns:p14="http://schemas.microsoft.com/office/powerpoint/2010/main" val="184047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47135" y="1738103"/>
            <a:ext cx="10174332" cy="45775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023419" y="1134832"/>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تطور المقال الافتتاحي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47135" y="1929012"/>
            <a:ext cx="9940413" cy="4408899"/>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و</a:t>
            </a:r>
            <a:r>
              <a:rPr lang="ar-IQ" dirty="0" smtClean="0">
                <a:latin typeface="Alexandria SemiBold" pitchFamily="2" charset="-78"/>
                <a:cs typeface="Alexandria SemiBold" pitchFamily="2" charset="-78"/>
              </a:rPr>
              <a:t>احتل </a:t>
            </a:r>
            <a:r>
              <a:rPr lang="ar-SA" dirty="0" smtClean="0">
                <a:latin typeface="Alexandria SemiBold" pitchFamily="2" charset="-78"/>
                <a:cs typeface="Alexandria SemiBold" pitchFamily="2" charset="-78"/>
              </a:rPr>
              <a:t>المقال الافتتاحي </a:t>
            </a:r>
            <a:r>
              <a:rPr lang="ar-IQ" dirty="0" smtClean="0">
                <a:latin typeface="Alexandria SemiBold" pitchFamily="2" charset="-78"/>
                <a:cs typeface="Alexandria SemiBold" pitchFamily="2" charset="-78"/>
              </a:rPr>
              <a:t>مكان</a:t>
            </a:r>
            <a:r>
              <a:rPr lang="ar-SA" dirty="0" smtClean="0">
                <a:latin typeface="Alexandria SemiBold" pitchFamily="2" charset="-78"/>
                <a:cs typeface="Alexandria SemiBold" pitchFamily="2" charset="-78"/>
              </a:rPr>
              <a:t>ة</a:t>
            </a:r>
            <a:r>
              <a:rPr lang="ar-IQ" dirty="0" smtClean="0">
                <a:latin typeface="Alexandria SemiBold" pitchFamily="2" charset="-78"/>
                <a:cs typeface="Alexandria SemiBold" pitchFamily="2" charset="-78"/>
              </a:rPr>
              <a:t> ثابت</a:t>
            </a:r>
            <a:r>
              <a:rPr lang="ar-SA" dirty="0" smtClean="0">
                <a:latin typeface="Alexandria SemiBold" pitchFamily="2" charset="-78"/>
                <a:cs typeface="Alexandria SemiBold" pitchFamily="2" charset="-78"/>
              </a:rPr>
              <a:t>ة</a:t>
            </a:r>
            <a:r>
              <a:rPr lang="ar-IQ" dirty="0" smtClean="0">
                <a:latin typeface="Alexandria SemiBold" pitchFamily="2" charset="-78"/>
                <a:cs typeface="Alexandria SemiBold" pitchFamily="2" charset="-78"/>
              </a:rPr>
              <a:t> </a:t>
            </a:r>
            <a:r>
              <a:rPr lang="ar-IQ" dirty="0">
                <a:latin typeface="Alexandria SemiBold" pitchFamily="2" charset="-78"/>
                <a:cs typeface="Alexandria SemiBold" pitchFamily="2" charset="-78"/>
              </a:rPr>
              <a:t>في الصحافة في منتصف القرن </a:t>
            </a:r>
            <a:r>
              <a:rPr lang="ar-SA" dirty="0" smtClean="0">
                <a:latin typeface="Alexandria SemiBold" pitchFamily="2" charset="-78"/>
                <a:cs typeface="Alexandria SemiBold" pitchFamily="2" charset="-78"/>
              </a:rPr>
              <a:t>19 ، </a:t>
            </a:r>
            <a:r>
              <a:rPr lang="ar-IQ" dirty="0" smtClean="0">
                <a:latin typeface="Alexandria SemiBold" pitchFamily="2" charset="-78"/>
                <a:cs typeface="Alexandria SemiBold" pitchFamily="2" charset="-78"/>
              </a:rPr>
              <a:t>لاسيما بعد </a:t>
            </a:r>
            <a:r>
              <a:rPr lang="ar-SA" dirty="0" smtClean="0">
                <a:latin typeface="Alexandria SemiBold" pitchFamily="2" charset="-78"/>
                <a:cs typeface="Alexandria SemiBold" pitchFamily="2" charset="-78"/>
              </a:rPr>
              <a:t>أ</a:t>
            </a:r>
            <a:r>
              <a:rPr lang="ar-IQ" dirty="0" smtClean="0">
                <a:latin typeface="Alexandria SemiBold" pitchFamily="2" charset="-78"/>
                <a:cs typeface="Alexandria SemiBold" pitchFamily="2" charset="-78"/>
              </a:rPr>
              <a:t>ن تأسست ال</a:t>
            </a:r>
            <a:r>
              <a:rPr lang="ar-SA" dirty="0" smtClean="0">
                <a:latin typeface="Alexandria SemiBold" pitchFamily="2" charset="-78"/>
                <a:cs typeface="Alexandria SemiBold" pitchFamily="2" charset="-78"/>
              </a:rPr>
              <a:t>أ</a:t>
            </a:r>
            <a:r>
              <a:rPr lang="ar-IQ" dirty="0" smtClean="0">
                <a:latin typeface="Alexandria SemiBold" pitchFamily="2" charset="-78"/>
                <a:cs typeface="Alexandria SemiBold" pitchFamily="2" charset="-78"/>
              </a:rPr>
              <a:t>حزاب السياسية</a:t>
            </a:r>
            <a:r>
              <a:rPr lang="ar-SA" dirty="0" smtClean="0">
                <a:latin typeface="Alexandria SemiBold" pitchFamily="2" charset="-78"/>
                <a:cs typeface="Alexandria SemiBold" pitchFamily="2" charset="-78"/>
              </a:rPr>
              <a:t>،</a:t>
            </a:r>
            <a:r>
              <a:rPr lang="ar-IQ" dirty="0" smtClean="0">
                <a:latin typeface="Alexandria SemiBold" pitchFamily="2" charset="-78"/>
                <a:cs typeface="Alexandria SemiBold" pitchFamily="2" charset="-78"/>
              </a:rPr>
              <a:t> و</a:t>
            </a:r>
            <a:r>
              <a:rPr lang="ar-SA" dirty="0" smtClean="0">
                <a:latin typeface="Alexandria SemiBold" pitchFamily="2" charset="-78"/>
                <a:cs typeface="Alexandria SemiBold" pitchFamily="2" charset="-78"/>
              </a:rPr>
              <a:t>أ</a:t>
            </a:r>
            <a:r>
              <a:rPr lang="ar-IQ" dirty="0" smtClean="0">
                <a:latin typeface="Alexandria SemiBold" pitchFamily="2" charset="-78"/>
                <a:cs typeface="Alexandria SemiBold" pitchFamily="2" charset="-78"/>
              </a:rPr>
              <a:t>صبح لكل حزب صحيفة ناطق</a:t>
            </a:r>
            <a:r>
              <a:rPr lang="ar-SA" dirty="0" smtClean="0">
                <a:latin typeface="Alexandria SemiBold" pitchFamily="2" charset="-78"/>
                <a:cs typeface="Alexandria SemiBold" pitchFamily="2" charset="-78"/>
              </a:rPr>
              <a:t>ه</a:t>
            </a:r>
            <a:r>
              <a:rPr lang="ar-IQ" dirty="0" smtClean="0">
                <a:latin typeface="Alexandria SemiBold" pitchFamily="2" charset="-78"/>
                <a:cs typeface="Alexandria SemiBold" pitchFamily="2" charset="-78"/>
              </a:rPr>
              <a:t> بلسانه ومعبره عن توجهاته</a:t>
            </a:r>
            <a:r>
              <a:rPr lang="ar-SA" dirty="0" smtClean="0">
                <a:latin typeface="Alexandria SemiBold" pitchFamily="2" charset="-78"/>
                <a:cs typeface="Alexandria SemiBold" pitchFamily="2" charset="-78"/>
              </a:rPr>
              <a:t>.</a:t>
            </a:r>
            <a:r>
              <a:rPr lang="ar-IQ" dirty="0" smtClean="0">
                <a:latin typeface="Alexandria SemiBold" pitchFamily="2" charset="-78"/>
                <a:cs typeface="Alexandria SemiBold" pitchFamily="2" charset="-78"/>
              </a:rPr>
              <a:t> وكانت هذه ال</a:t>
            </a:r>
            <a:r>
              <a:rPr lang="ar-SA" dirty="0" smtClean="0">
                <a:latin typeface="Alexandria SemiBold" pitchFamily="2" charset="-78"/>
                <a:cs typeface="Alexandria SemiBold" pitchFamily="2" charset="-78"/>
              </a:rPr>
              <a:t>أ</a:t>
            </a:r>
            <a:r>
              <a:rPr lang="ar-IQ" dirty="0" smtClean="0">
                <a:latin typeface="Alexandria SemiBold" pitchFamily="2" charset="-78"/>
                <a:cs typeface="Alexandria SemiBold" pitchFamily="2" charset="-78"/>
              </a:rPr>
              <a:t>حزاب تنشر في صحفها المقالات الافتتاحية التي تعبر عن وجهة نظرها في الأحداث والتطورات في محاولة منها لإقناع الرأي العام تجاه طروحاتها الفكرية وكسب ثقة الجماهير </a:t>
            </a:r>
            <a:r>
              <a:rPr lang="ar-SA" dirty="0" smtClean="0">
                <a:latin typeface="Alexandria SemiBold" pitchFamily="2" charset="-78"/>
                <a:cs typeface="Alexandria SemiBold" pitchFamily="2" charset="-78"/>
              </a:rPr>
              <a:t>.</a:t>
            </a:r>
          </a:p>
          <a:p>
            <a:pPr algn="r" rtl="1">
              <a:lnSpc>
                <a:spcPct val="150000"/>
              </a:lnSpc>
            </a:pPr>
            <a:endParaRPr lang="ar-SA" sz="700" dirty="0" smtClean="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ويقبل القراء على </a:t>
            </a:r>
            <a:r>
              <a:rPr lang="ar-SA" dirty="0">
                <a:latin typeface="Alexandria SemiBold" pitchFamily="2" charset="-78"/>
                <a:cs typeface="Alexandria SemiBold" pitchFamily="2" charset="-78"/>
              </a:rPr>
              <a:t>افتتاحيات </a:t>
            </a:r>
            <a:r>
              <a:rPr lang="ar-SA" dirty="0" smtClean="0">
                <a:latin typeface="Alexandria SemiBold" pitchFamily="2" charset="-78"/>
                <a:cs typeface="Alexandria SemiBold" pitchFamily="2" charset="-78"/>
              </a:rPr>
              <a:t>مواقع الصحف الكبري مثل</a:t>
            </a:r>
            <a:r>
              <a:rPr lang="ar-SA" dirty="0">
                <a:latin typeface="Alexandria SemiBold" pitchFamily="2" charset="-78"/>
                <a:cs typeface="Alexandria SemiBold" pitchFamily="2" charset="-78"/>
              </a:rPr>
              <a:t>: التايمز اللندنية والنيويورك تايمز الأمريكية والواشنطن </a:t>
            </a:r>
            <a:r>
              <a:rPr lang="ar-SA" dirty="0" smtClean="0">
                <a:latin typeface="Alexandria SemiBold" pitchFamily="2" charset="-78"/>
                <a:cs typeface="Alexandria SemiBold" pitchFamily="2" charset="-78"/>
              </a:rPr>
              <a:t>بوست </a:t>
            </a:r>
            <a:r>
              <a:rPr lang="ar-SA" dirty="0">
                <a:latin typeface="Alexandria SemiBold" pitchFamily="2" charset="-78"/>
                <a:cs typeface="Alexandria SemiBold" pitchFamily="2" charset="-78"/>
              </a:rPr>
              <a:t>الأمريكية واللوموند والفيجارو الفرنسيتين</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لأنهم يعرفون مدى تأثيرها على الحكومة وعلى الرأي العام في نفس الوقت. وكثيرًا ما استطاعت افتتاحيات هذه الصحف أن تفرض على الحكومة تغيير سياسيات أو قرارات معينة أو تفرض عليها تبني مواقف معينة، سواء في السياسة الداخلية أو السياسة الخارجية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1" y="5555806"/>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798512" y="2394803"/>
            <a:ext cx="2667547" cy="2238834"/>
          </a:xfrm>
          <a:prstGeom prst="rect">
            <a:avLst/>
          </a:prstGeom>
        </p:spPr>
      </p:pic>
    </p:spTree>
    <p:extLst>
      <p:ext uri="{BB962C8B-B14F-4D97-AF65-F5344CB8AC3E}">
        <p14:creationId xmlns:p14="http://schemas.microsoft.com/office/powerpoint/2010/main" val="2361102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80066" y="1628895"/>
            <a:ext cx="8599127" cy="44061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1008789"/>
            <a:ext cx="3536683"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تطور المقال الافتتاحي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2814363" y="1838774"/>
            <a:ext cx="8407104" cy="4247317"/>
          </a:xfrm>
          <a:prstGeom prst="rect">
            <a:avLst/>
          </a:prstGeom>
          <a:noFill/>
          <a:effectLst>
            <a:reflection stA="45000" endPos="0" dir="5400000" sy="-100000" algn="bl" rotWithShape="0"/>
          </a:effectLst>
        </p:spPr>
        <p:txBody>
          <a:bodyPr wrap="square" rtlCol="0">
            <a:spAutoFit/>
          </a:bodyPr>
          <a:lstStyle/>
          <a:p>
            <a:pPr algn="r">
              <a:lnSpc>
                <a:spcPct val="150000"/>
              </a:lnSpc>
            </a:pPr>
            <a:r>
              <a:rPr lang="ar-SA" dirty="0" smtClean="0">
                <a:latin typeface="Alexandria SemiBold" pitchFamily="2" charset="-78"/>
                <a:cs typeface="Alexandria SemiBold" pitchFamily="2" charset="-78"/>
              </a:rPr>
              <a:t>   ومن </a:t>
            </a:r>
            <a:r>
              <a:rPr lang="ar-SA" dirty="0">
                <a:latin typeface="Alexandria SemiBold" pitchFamily="2" charset="-78"/>
                <a:cs typeface="Alexandria SemiBold" pitchFamily="2" charset="-78"/>
              </a:rPr>
              <a:t>ناحية أخرى، فإن افتتاحيات بعض الصحف قد تؤخذ كدليل على اتجاه الحكومات في الدول التي تصدر فيها هذه الصحف، كما هو الشأن في افتتاحيات صحيفة "البرافدا" </a:t>
            </a:r>
            <a:r>
              <a:rPr lang="ar-SA" dirty="0" smtClean="0">
                <a:latin typeface="Alexandria SemiBold" pitchFamily="2" charset="-78"/>
                <a:cs typeface="Alexandria SemiBold" pitchFamily="2" charset="-78"/>
              </a:rPr>
              <a:t>السوفيتية ، وفى </a:t>
            </a:r>
            <a:r>
              <a:rPr lang="ar-SA" dirty="0">
                <a:latin typeface="Alexandria SemiBold" pitchFamily="2" charset="-78"/>
                <a:cs typeface="Alexandria SemiBold" pitchFamily="2" charset="-78"/>
              </a:rPr>
              <a:t>مصر فترة الخمسينات والستينات وبداية السبعينات عندما كان الأستاذ محمد حسنين هيكل يكتب مقاله فى الأهرام بعنوان "بصراحة"الذي يعكس سياسة الدولة</a:t>
            </a:r>
            <a:r>
              <a:rPr lang="ar-SA" dirty="0" smtClean="0">
                <a:latin typeface="Alexandria SemiBold" pitchFamily="2" charset="-78"/>
                <a:cs typeface="Alexandria SemiBold" pitchFamily="2" charset="-78"/>
              </a:rPr>
              <a:t>.</a:t>
            </a:r>
            <a:endParaRPr lang="en-US" dirty="0" smtClean="0">
              <a:latin typeface="Alexandria SemiBold" pitchFamily="2" charset="-78"/>
              <a:cs typeface="Alexandria SemiBold" pitchFamily="2" charset="-78"/>
            </a:endParaRPr>
          </a:p>
          <a:p>
            <a:pPr algn="r">
              <a:lnSpc>
                <a:spcPct val="150000"/>
              </a:lnSpc>
            </a:pPr>
            <a:r>
              <a:rPr lang="ar-SA" dirty="0" smtClean="0">
                <a:latin typeface="Alexandria SemiBold" pitchFamily="2" charset="-78"/>
                <a:cs typeface="Alexandria SemiBold" pitchFamily="2" charset="-78"/>
              </a:rPr>
              <a:t>    وهناك </a:t>
            </a:r>
            <a:r>
              <a:rPr lang="ar-SA" dirty="0">
                <a:latin typeface="Alexandria SemiBold" pitchFamily="2" charset="-78"/>
                <a:cs typeface="Alexandria SemiBold" pitchFamily="2" charset="-78"/>
              </a:rPr>
              <a:t>من يقلل من أهمية المقال الافتتاحي في الصحف المعاصرة بحجة أن غالبية القراء يعرضون عنه ولا يقبلون على </a:t>
            </a:r>
            <a:r>
              <a:rPr lang="ar-SA" dirty="0" smtClean="0">
                <a:latin typeface="Alexandria SemiBold" pitchFamily="2" charset="-78"/>
                <a:cs typeface="Alexandria SemiBold" pitchFamily="2" charset="-78"/>
              </a:rPr>
              <a:t>قراءته!. وقد </a:t>
            </a:r>
            <a:r>
              <a:rPr lang="ar-SA" dirty="0">
                <a:latin typeface="Alexandria SemiBold" pitchFamily="2" charset="-78"/>
                <a:cs typeface="Alexandria SemiBold" pitchFamily="2" charset="-78"/>
              </a:rPr>
              <a:t>يكون ذلك صحيحًا بالنسبة لكثير من مواقع الصحف عديمة الأهمية أو قليلة التأثير. لكن المقال الافتتاحي </a:t>
            </a:r>
            <a:r>
              <a:rPr lang="ar-SA" dirty="0" smtClean="0">
                <a:latin typeface="Alexandria SemiBold" pitchFamily="2" charset="-78"/>
                <a:cs typeface="Alexandria SemiBold" pitchFamily="2" charset="-78"/>
              </a:rPr>
              <a:t>يُقرأ </a:t>
            </a:r>
            <a:r>
              <a:rPr lang="ar-SA" dirty="0">
                <a:latin typeface="Alexandria SemiBold" pitchFamily="2" charset="-78"/>
                <a:cs typeface="Alexandria SemiBold" pitchFamily="2" charset="-78"/>
              </a:rPr>
              <a:t>بعناية من جانب غالبية القراء بالنسبة للصحف المؤثرة في الرأي العام</a:t>
            </a:r>
            <a:r>
              <a:rPr lang="ar-SA"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pic>
        <p:nvPicPr>
          <p:cNvPr id="13" name="Picture 12"/>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19840" r="42364"/>
          <a:stretch/>
        </p:blipFill>
        <p:spPr>
          <a:xfrm flipH="1">
            <a:off x="-758503" y="1710376"/>
            <a:ext cx="4050708" cy="3399701"/>
          </a:xfrm>
          <a:prstGeom prst="rect">
            <a:avLst/>
          </a:prstGeom>
        </p:spPr>
      </p:pic>
    </p:spTree>
    <p:extLst>
      <p:ext uri="{BB962C8B-B14F-4D97-AF65-F5344CB8AC3E}">
        <p14:creationId xmlns:p14="http://schemas.microsoft.com/office/powerpoint/2010/main" val="2729558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30236" y="1668471"/>
            <a:ext cx="8286293" cy="4580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630235" y="1770999"/>
            <a:ext cx="8298163" cy="4570482"/>
          </a:xfrm>
          <a:prstGeom prst="rect">
            <a:avLst/>
          </a:prstGeom>
          <a:noFill/>
        </p:spPr>
        <p:txBody>
          <a:bodyPr wrap="square" rtlCol="0">
            <a:spAutoFit/>
          </a:bodyPr>
          <a:lstStyle/>
          <a:p>
            <a:pPr marL="174625" algn="r" rtl="1">
              <a:lnSpc>
                <a:spcPct val="150000"/>
              </a:lnSpc>
            </a:pPr>
            <a:r>
              <a:rPr lang="ar-SA" sz="2000" dirty="0">
                <a:solidFill>
                  <a:schemeClr val="accent1"/>
                </a:solidFill>
                <a:latin typeface="Alexandria SemiBold" pitchFamily="2" charset="-78"/>
                <a:cs typeface="Alexandria SemiBold" pitchFamily="2" charset="-78"/>
              </a:rPr>
              <a:t> </a:t>
            </a:r>
            <a:r>
              <a:rPr lang="ar-SA" sz="2000" dirty="0" smtClean="0">
                <a:solidFill>
                  <a:schemeClr val="accent1"/>
                </a:solidFill>
                <a:latin typeface="Alexandria SemiBold" pitchFamily="2" charset="-78"/>
                <a:cs typeface="Alexandria SemiBold" pitchFamily="2" charset="-78"/>
              </a:rPr>
              <a:t>  </a:t>
            </a:r>
            <a:r>
              <a:rPr lang="ar-SA" sz="2000" dirty="0" smtClean="0">
                <a:latin typeface="Alexandria SemiBold" pitchFamily="2" charset="-78"/>
                <a:cs typeface="Alexandria SemiBold" pitchFamily="2" charset="-78"/>
              </a:rPr>
              <a:t>المقال الافتتاحي يعكس أصوات مجلس التحرير، ويتم </a:t>
            </a:r>
            <a:r>
              <a:rPr lang="ar-SA" sz="2000" dirty="0">
                <a:latin typeface="Alexandria SemiBold" pitchFamily="2" charset="-78"/>
                <a:cs typeface="Alexandria SemiBold" pitchFamily="2" charset="-78"/>
              </a:rPr>
              <a:t>اختيار كاتب المقال من الكادر التحريري للموقع أو </a:t>
            </a:r>
            <a:r>
              <a:rPr lang="ar-SA" sz="2000" dirty="0" smtClean="0">
                <a:latin typeface="Alexandria SemiBold" pitchFamily="2" charset="-78"/>
                <a:cs typeface="Alexandria SemiBold" pitchFamily="2" charset="-78"/>
              </a:rPr>
              <a:t>الصحيفة. ففي </a:t>
            </a:r>
            <a:r>
              <a:rPr lang="ar-SA" sz="2000" dirty="0">
                <a:latin typeface="Alexandria SemiBold" pitchFamily="2" charset="-78"/>
                <a:cs typeface="Alexandria SemiBold" pitchFamily="2" charset="-78"/>
              </a:rPr>
              <a:t>بعض الحالات </a:t>
            </a:r>
            <a:r>
              <a:rPr lang="ar-SA" sz="2000" dirty="0" smtClean="0">
                <a:latin typeface="Alexandria SemiBold" pitchFamily="2" charset="-78"/>
                <a:cs typeface="Alexandria SemiBold" pitchFamily="2" charset="-78"/>
              </a:rPr>
              <a:t>يتم كتابة </a:t>
            </a:r>
            <a:r>
              <a:rPr lang="ar-SA" sz="2000" dirty="0">
                <a:latin typeface="Alexandria SemiBold" pitchFamily="2" charset="-78"/>
                <a:cs typeface="Alexandria SemiBold" pitchFamily="2" charset="-78"/>
              </a:rPr>
              <a:t>المقال الافتتاحي من قِبل لجنة التحرير أو </a:t>
            </a:r>
            <a:r>
              <a:rPr lang="ar-SA" sz="2000" dirty="0" smtClean="0">
                <a:latin typeface="Alexandria SemiBold" pitchFamily="2" charset="-78"/>
                <a:cs typeface="Alexandria SemiBold" pitchFamily="2" charset="-78"/>
              </a:rPr>
              <a:t>كاتب أو مجموعة </a:t>
            </a:r>
            <a:r>
              <a:rPr lang="ar-SA" sz="2000" dirty="0">
                <a:latin typeface="Alexandria SemiBold" pitchFamily="2" charset="-78"/>
                <a:cs typeface="Alexandria SemiBold" pitchFamily="2" charset="-78"/>
              </a:rPr>
              <a:t>من </a:t>
            </a:r>
            <a:r>
              <a:rPr lang="ar-SA" sz="2000" dirty="0" smtClean="0">
                <a:latin typeface="Alexandria SemiBold" pitchFamily="2" charset="-78"/>
                <a:cs typeface="Alexandria SemiBold" pitchFamily="2" charset="-78"/>
              </a:rPr>
              <a:t>الكُتاب </a:t>
            </a:r>
            <a:r>
              <a:rPr lang="ar-SA" sz="2000" dirty="0">
                <a:latin typeface="Alexandria SemiBold" pitchFamily="2" charset="-78"/>
                <a:cs typeface="Alexandria SemiBold" pitchFamily="2" charset="-78"/>
              </a:rPr>
              <a:t>من الذين يثق بهم رئيس التحرير أو أصحاب </a:t>
            </a:r>
            <a:r>
              <a:rPr lang="ar-SA" sz="2000" dirty="0" smtClean="0">
                <a:latin typeface="Alexandria SemiBold" pitchFamily="2" charset="-78"/>
                <a:cs typeface="Alexandria SemiBold" pitchFamily="2" charset="-78"/>
              </a:rPr>
              <a:t>الصحيفة. وقد يكون كاتب المقال الافتتاحي:</a:t>
            </a:r>
          </a:p>
          <a:p>
            <a:pPr marL="517525" indent="-342900" algn="r" rtl="1">
              <a:lnSpc>
                <a:spcPct val="150000"/>
              </a:lnSpc>
              <a:buFont typeface="Wingdings" panose="05000000000000000000" pitchFamily="2" charset="2"/>
              <a:buChar char="§"/>
            </a:pPr>
            <a:r>
              <a:rPr lang="ar-SA" sz="2000" dirty="0" smtClean="0">
                <a:solidFill>
                  <a:schemeClr val="accent1"/>
                </a:solidFill>
                <a:latin typeface="Alexandria SemiBold" pitchFamily="2" charset="-78"/>
                <a:cs typeface="Alexandria SemiBold" pitchFamily="2" charset="-78"/>
              </a:rPr>
              <a:t>كاتب مُحترف:</a:t>
            </a:r>
            <a:r>
              <a:rPr lang="ar-SA" sz="2000" dirty="0" smtClean="0">
                <a:latin typeface="Alexandria SemiBold" pitchFamily="2" charset="-78"/>
                <a:cs typeface="Alexandria SemiBold" pitchFamily="2" charset="-78"/>
              </a:rPr>
              <a:t> </a:t>
            </a:r>
            <a:r>
              <a:rPr lang="en-US" sz="2000" dirty="0" smtClean="0">
                <a:latin typeface="Alexandria SemiBold" pitchFamily="2" charset="-78"/>
                <a:cs typeface="Alexandria SemiBold" pitchFamily="2" charset="-78"/>
              </a:rPr>
              <a:t>Writer</a:t>
            </a: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هو من كبار الكُتاب بالموقع، وهو الكاتب الذي يملك خبرة طويلة في العمل ككاتب صحفي.</a:t>
            </a:r>
          </a:p>
          <a:p>
            <a:pPr marL="517525" indent="-342900" algn="r" rtl="1">
              <a:lnSpc>
                <a:spcPct val="150000"/>
              </a:lnSpc>
              <a:buFont typeface="Wingdings" panose="05000000000000000000" pitchFamily="2" charset="2"/>
              <a:buChar char="§"/>
            </a:pPr>
            <a:r>
              <a:rPr lang="ar-SA" sz="2000" dirty="0" smtClean="0">
                <a:solidFill>
                  <a:schemeClr val="accent1"/>
                </a:solidFill>
                <a:latin typeface="Alexandria SemiBold" pitchFamily="2" charset="-78"/>
                <a:cs typeface="Alexandria SemiBold" pitchFamily="2" charset="-78"/>
              </a:rPr>
              <a:t>رئيس التحرير أو مدير التحرير</a:t>
            </a:r>
            <a:r>
              <a:rPr lang="ar-SA" sz="2000" dirty="0" smtClean="0">
                <a:latin typeface="Alexandria SemiBold" pitchFamily="2" charset="-78"/>
                <a:cs typeface="Alexandria SemiBold" pitchFamily="2" charset="-78"/>
              </a:rPr>
              <a:t>: </a:t>
            </a:r>
            <a:r>
              <a:rPr lang="en-US" sz="2000" dirty="0" smtClean="0">
                <a:latin typeface="Alexandria SemiBold" pitchFamily="2" charset="-78"/>
                <a:cs typeface="Alexandria SemiBold" pitchFamily="2" charset="-78"/>
              </a:rPr>
              <a:t>Editor in Chief</a:t>
            </a:r>
            <a:r>
              <a:rPr lang="ar-SA" sz="2000"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في كثير من الأحيان يقوم رئيس التحرير الموقع أو الصحيفة الإلكترونية بكتابة المقال الافتتاحي.</a:t>
            </a:r>
          </a:p>
        </p:txBody>
      </p:sp>
      <p:sp>
        <p:nvSpPr>
          <p:cNvPr id="13" name="Rectangle 12"/>
          <p:cNvSpPr/>
          <p:nvPr/>
        </p:nvSpPr>
        <p:spPr>
          <a:xfrm>
            <a:off x="2280790" y="1085334"/>
            <a:ext cx="3869970" cy="501932"/>
          </a:xfrm>
          <a:prstGeom prst="rect">
            <a:avLst/>
          </a:prstGeom>
        </p:spPr>
        <p:txBody>
          <a:bodyPr wrap="none">
            <a:spAutoFit/>
          </a:bodyPr>
          <a:lstStyle/>
          <a:p>
            <a:pPr algn="r">
              <a:lnSpc>
                <a:spcPct val="150000"/>
              </a:lnSpc>
            </a:pPr>
            <a:r>
              <a:rPr lang="ar-SA" sz="2000" b="1" dirty="0" smtClean="0">
                <a:solidFill>
                  <a:srgbClr val="C00000"/>
                </a:solidFill>
                <a:latin typeface="Alexandria Black" pitchFamily="2" charset="-78"/>
                <a:cs typeface="Alexandria Black" pitchFamily="2" charset="-78"/>
              </a:rPr>
              <a:t>من يكتب المقال الافتتاحي؟ </a:t>
            </a:r>
            <a:endParaRPr lang="ar-SA" sz="2000" b="1" dirty="0">
              <a:solidFill>
                <a:srgbClr val="C00000"/>
              </a:solidFill>
              <a:latin typeface="Alexandria Black" pitchFamily="2" charset="-78"/>
              <a:cs typeface="Alexandria Black" pitchFamily="2" charset="-78"/>
            </a:endParaRPr>
          </a:p>
        </p:txBody>
      </p:sp>
      <p:pic>
        <p:nvPicPr>
          <p:cNvPr id="15" name="Picture 14"/>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9620" r="12712" b="10871"/>
          <a:stretch/>
        </p:blipFill>
        <p:spPr>
          <a:xfrm flipH="1">
            <a:off x="-373370" y="1935764"/>
            <a:ext cx="3170231" cy="3668623"/>
          </a:xfrm>
          <a:prstGeom prst="rect">
            <a:avLst/>
          </a:prstGeom>
        </p:spPr>
      </p:pic>
    </p:spTree>
    <p:extLst>
      <p:ext uri="{BB962C8B-B14F-4D97-AF65-F5344CB8AC3E}">
        <p14:creationId xmlns:p14="http://schemas.microsoft.com/office/powerpoint/2010/main" val="2857573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395288" y="1799388"/>
            <a:ext cx="7624665" cy="42751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395288" y="2188031"/>
            <a:ext cx="7539337" cy="3231654"/>
          </a:xfrm>
          <a:prstGeom prst="rect">
            <a:avLst/>
          </a:prstGeom>
          <a:noFill/>
        </p:spPr>
        <p:txBody>
          <a:bodyPr wrap="square" rtlCol="0">
            <a:spAutoFit/>
          </a:bodyPr>
          <a:lstStyle/>
          <a:p>
            <a:pPr marL="517525" indent="-342900" algn="r" rtl="1">
              <a:lnSpc>
                <a:spcPct val="150000"/>
              </a:lnSpc>
              <a:buFont typeface="Wingdings" panose="05000000000000000000" pitchFamily="2" charset="2"/>
              <a:buChar char="§"/>
            </a:pPr>
            <a:r>
              <a:rPr lang="ar-SA" sz="2000" dirty="0">
                <a:solidFill>
                  <a:schemeClr val="accent1"/>
                </a:solidFill>
                <a:latin typeface="Alexandria SemiBold" pitchFamily="2" charset="-78"/>
                <a:cs typeface="Alexandria SemiBold" pitchFamily="2" charset="-78"/>
              </a:rPr>
              <a:t>هيئة التحرير: </a:t>
            </a:r>
            <a:r>
              <a:rPr lang="en-US" sz="2000" dirty="0" smtClean="0">
                <a:solidFill>
                  <a:schemeClr val="accent1"/>
                </a:solidFill>
                <a:latin typeface="Alexandria SemiBold" pitchFamily="2" charset="-78"/>
                <a:cs typeface="Alexandria SemiBold" pitchFamily="2" charset="-78"/>
              </a:rPr>
              <a:t>The Editorial Board</a:t>
            </a:r>
            <a:r>
              <a:rPr lang="ar-SA" sz="2000" dirty="0" smtClean="0">
                <a:solidFill>
                  <a:schemeClr val="accent1"/>
                </a:solidFill>
                <a:latin typeface="Alexandria SemiBold" pitchFamily="2" charset="-78"/>
                <a:cs typeface="Alexandria SemiBold" pitchFamily="2" charset="-78"/>
              </a:rPr>
              <a:t> </a:t>
            </a:r>
          </a:p>
          <a:p>
            <a:pPr marL="174625" algn="r" rtl="1">
              <a:lnSpc>
                <a:spcPct val="150000"/>
              </a:lnSpc>
            </a:pPr>
            <a:r>
              <a:rPr lang="ar-SA" sz="2400" dirty="0">
                <a:solidFill>
                  <a:schemeClr val="accent1"/>
                </a:solidFill>
                <a:latin typeface="Alexandria SemiBold" pitchFamily="2" charset="-78"/>
                <a:cs typeface="Alexandria SemiBold" pitchFamily="2" charset="-78"/>
              </a:rPr>
              <a:t> </a:t>
            </a:r>
            <a:r>
              <a:rPr lang="ar-SA" sz="2400"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وهي </a:t>
            </a:r>
            <a:r>
              <a:rPr lang="ar-SA" dirty="0">
                <a:latin typeface="Alexandria SemiBold" pitchFamily="2" charset="-78"/>
                <a:cs typeface="Alexandria SemiBold" pitchFamily="2" charset="-78"/>
              </a:rPr>
              <a:t>مجموعة من الكُتاب الصحفيين ورؤساء الأقسام الذين </a:t>
            </a:r>
            <a:r>
              <a:rPr lang="ar-SA" dirty="0" smtClean="0">
                <a:latin typeface="Alexandria SemiBold" pitchFamily="2" charset="-78"/>
                <a:cs typeface="Alexandria SemiBold" pitchFamily="2" charset="-78"/>
              </a:rPr>
              <a:t>    </a:t>
            </a:r>
          </a:p>
          <a:p>
            <a:pPr marL="174625"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تستند آرائهم </a:t>
            </a:r>
            <a:r>
              <a:rPr lang="ar-SA" dirty="0">
                <a:latin typeface="Alexandria SemiBold" pitchFamily="2" charset="-78"/>
                <a:cs typeface="Alexandria SemiBold" pitchFamily="2" charset="-78"/>
              </a:rPr>
              <a:t>إلى الخبرة والبحث والنقاش والقيم الراسخة. </a:t>
            </a:r>
            <a:endParaRPr lang="ar-SA" sz="700" dirty="0">
              <a:latin typeface="Alexandria SemiBold" pitchFamily="2" charset="-78"/>
              <a:cs typeface="Alexandria SemiBold" pitchFamily="2" charset="-78"/>
            </a:endParaRPr>
          </a:p>
          <a:p>
            <a:pPr marL="174625" algn="r" rtl="1">
              <a:lnSpc>
                <a:spcPct val="150000"/>
              </a:lnSpc>
            </a:pPr>
            <a:r>
              <a:rPr lang="ar-SA" sz="2000" dirty="0" smtClean="0">
                <a:solidFill>
                  <a:schemeClr val="accent1"/>
                </a:solidFill>
                <a:latin typeface="Alexandria SemiBold" pitchFamily="2" charset="-78"/>
                <a:cs typeface="Alexandria SemiBold" pitchFamily="2" charset="-78"/>
              </a:rPr>
              <a:t>   </a:t>
            </a:r>
            <a:endParaRPr lang="ar-SA" sz="1200" dirty="0" smtClean="0">
              <a:solidFill>
                <a:schemeClr val="accent1"/>
              </a:solidFill>
              <a:latin typeface="Alexandria SemiBold" pitchFamily="2" charset="-78"/>
              <a:cs typeface="Alexandria SemiBold" pitchFamily="2" charset="-78"/>
            </a:endParaRPr>
          </a:p>
          <a:p>
            <a:pPr marL="174625" algn="r" rtl="1">
              <a:lnSpc>
                <a:spcPct val="150000"/>
              </a:lnSpc>
            </a:pPr>
            <a:r>
              <a:rPr lang="ar-SA" dirty="0" smtClean="0">
                <a:latin typeface="Alexandria SemiBold" pitchFamily="2" charset="-78"/>
                <a:cs typeface="Alexandria SemiBold" pitchFamily="2" charset="-78"/>
              </a:rPr>
              <a:t>     وبغض </a:t>
            </a:r>
            <a:r>
              <a:rPr lang="ar-SA" dirty="0">
                <a:latin typeface="Alexandria SemiBold" pitchFamily="2" charset="-78"/>
                <a:cs typeface="Alexandria SemiBold" pitchFamily="2" charset="-78"/>
              </a:rPr>
              <a:t>النظر عن كاتب المقال </a:t>
            </a:r>
            <a:r>
              <a:rPr lang="ar-SA" dirty="0" smtClean="0">
                <a:latin typeface="Alexandria SemiBold" pitchFamily="2" charset="-78"/>
                <a:cs typeface="Alexandria SemiBold" pitchFamily="2" charset="-78"/>
              </a:rPr>
              <a:t>الافتتاحي </a:t>
            </a:r>
            <a:r>
              <a:rPr lang="ar-SA" dirty="0">
                <a:latin typeface="Alexandria SemiBold" pitchFamily="2" charset="-78"/>
                <a:cs typeface="Alexandria SemiBold" pitchFamily="2" charset="-78"/>
              </a:rPr>
              <a:t>المهم أن يحقق المقال الأهداف الرئيسية له بشكل فعال. فالكاتب المناسب هو من يستطيع تحقيق هذه الأهداف بأفضل طريقة.</a:t>
            </a:r>
          </a:p>
        </p:txBody>
      </p:sp>
      <p:sp>
        <p:nvSpPr>
          <p:cNvPr id="13" name="Rectangle 12"/>
          <p:cNvSpPr/>
          <p:nvPr/>
        </p:nvSpPr>
        <p:spPr>
          <a:xfrm>
            <a:off x="2870602" y="1226857"/>
            <a:ext cx="3215945" cy="461024"/>
          </a:xfrm>
          <a:prstGeom prst="rect">
            <a:avLst/>
          </a:prstGeom>
        </p:spPr>
        <p:txBody>
          <a:bodyPr wrap="none">
            <a:spAutoFit/>
          </a:bodyPr>
          <a:lstStyle/>
          <a:p>
            <a:pPr algn="r">
              <a:lnSpc>
                <a:spcPct val="150000"/>
              </a:lnSpc>
            </a:pPr>
            <a:r>
              <a:rPr lang="ar-SA" dirty="0" smtClean="0">
                <a:solidFill>
                  <a:srgbClr val="C00000"/>
                </a:solidFill>
                <a:latin typeface="Alexandria SemiBold" pitchFamily="2" charset="-78"/>
                <a:cs typeface="Alexandria SemiBold" pitchFamily="2" charset="-78"/>
              </a:rPr>
              <a:t>من يكتب المقال الافتتاحي؟ </a:t>
            </a:r>
            <a:endParaRPr lang="ar-SA" dirty="0">
              <a:solidFill>
                <a:srgbClr val="C00000"/>
              </a:solidFill>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9620" r="12712" b="10871"/>
          <a:stretch/>
        </p:blipFill>
        <p:spPr>
          <a:xfrm flipH="1">
            <a:off x="-442452" y="2276279"/>
            <a:ext cx="3864078" cy="3667321"/>
          </a:xfrm>
          <a:prstGeom prst="rect">
            <a:avLst/>
          </a:prstGeom>
        </p:spPr>
      </p:pic>
    </p:spTree>
    <p:extLst>
      <p:ext uri="{BB962C8B-B14F-4D97-AF65-F5344CB8AC3E}">
        <p14:creationId xmlns:p14="http://schemas.microsoft.com/office/powerpoint/2010/main" val="1334470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57899" y="1497019"/>
            <a:ext cx="9960155" cy="4628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57900"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4027"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44027"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811159" y="1851090"/>
            <a:ext cx="10108749" cy="4247317"/>
          </a:xfrm>
          <a:prstGeom prst="rect">
            <a:avLst/>
          </a:prstGeom>
          <a:noFill/>
        </p:spPr>
        <p:txBody>
          <a:bodyPr wrap="square" rtlCol="0">
            <a:spAutoFit/>
          </a:bodyPr>
          <a:lstStyle/>
          <a:p>
            <a:pPr marL="174625" algn="r" rtl="1">
              <a:lnSpc>
                <a:spcPct val="150000"/>
              </a:lnSpc>
            </a:pPr>
            <a:r>
              <a:rPr lang="ar-SA" sz="2000" dirty="0" smtClean="0">
                <a:latin typeface="Alexandria SemiBold" pitchFamily="2" charset="-78"/>
                <a:cs typeface="Alexandria SemiBold" pitchFamily="2" charset="-78"/>
              </a:rPr>
              <a:t>   وتختلف وظيفة المقال الافتتاحي حسب طبيعة المجتمع الذي تصدر فيه الصحيفة. فالمقال الافتتاحي في المجتمعات الليبرالية يُعبر عن مالك الصحيفة سواء كان هذا المالك فرداً من الأفراد أو جماعة من الجماعات الثقافية أو السياسية أو الفكرية أو حزباً من الأحزاب</a:t>
            </a:r>
            <a:r>
              <a:rPr lang="ar-SA" sz="2000" dirty="0">
                <a:latin typeface="Alexandria SemiBold" pitchFamily="2" charset="-78"/>
                <a:cs typeface="Alexandria SemiBold" pitchFamily="2" charset="-78"/>
              </a:rPr>
              <a:t>. وعند وقوع خلاف في الرأي بين هيئة تحرير الموقع وبين </a:t>
            </a:r>
            <a:r>
              <a:rPr lang="ar-SA" sz="2000" dirty="0" smtClean="0">
                <a:latin typeface="Alexandria SemiBold" pitchFamily="2" charset="-78"/>
                <a:cs typeface="Alexandria SemiBold" pitchFamily="2" charset="-78"/>
              </a:rPr>
              <a:t>مالكه في </a:t>
            </a:r>
            <a:r>
              <a:rPr lang="ar-SA" sz="2000" dirty="0">
                <a:latin typeface="Alexandria SemiBold" pitchFamily="2" charset="-78"/>
                <a:cs typeface="Alexandria SemiBold" pitchFamily="2" charset="-78"/>
              </a:rPr>
              <a:t>قضية </a:t>
            </a:r>
            <a:r>
              <a:rPr lang="ar-SA" sz="2000" dirty="0" smtClean="0">
                <a:latin typeface="Alexandria SemiBold" pitchFamily="2" charset="-78"/>
                <a:cs typeface="Alexandria SemiBold" pitchFamily="2" charset="-78"/>
              </a:rPr>
              <a:t>ما؛ </a:t>
            </a:r>
            <a:r>
              <a:rPr lang="ar-SA" sz="2000" dirty="0">
                <a:latin typeface="Alexandria SemiBold" pitchFamily="2" charset="-78"/>
                <a:cs typeface="Alexandria SemiBold" pitchFamily="2" charset="-78"/>
              </a:rPr>
              <a:t>فالحل الذي يحدث في مثل هذه المواقف أن يتم استبعاد هيئة التحرير، ويستقدم غيرهم ممن تتوافق أفكارهم مع مُلاك الموقع.</a:t>
            </a:r>
          </a:p>
          <a:p>
            <a:pPr marL="174625" algn="r" rtl="1">
              <a:lnSpc>
                <a:spcPct val="150000"/>
              </a:lnSpc>
            </a:pPr>
            <a:r>
              <a:rPr lang="ar-SA" sz="2000" dirty="0" smtClean="0">
                <a:latin typeface="Alexandria SemiBold" pitchFamily="2" charset="-78"/>
                <a:cs typeface="Alexandria SemiBold" pitchFamily="2" charset="-78"/>
              </a:rPr>
              <a:t>أما في الدول الشمولية، فالمقال الافتتاعي يُعبر عن سياسة الدولة أو الحزب الحاكم فيها؛ حيث يلعب المقال هنا دور الداعية للنظام السياسي والاجتماعي القائم وللأيديولوجية الفلسفية التي يدين بها هذا النظام.</a:t>
            </a:r>
          </a:p>
        </p:txBody>
      </p:sp>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1904" t="56931" r="35238" b="3494"/>
          <a:stretch/>
        </p:blipFill>
        <p:spPr>
          <a:xfrm>
            <a:off x="-174300" y="3017090"/>
            <a:ext cx="1218327" cy="1291421"/>
          </a:xfrm>
          <a:prstGeom prst="rect">
            <a:avLst/>
          </a:prstGeom>
        </p:spPr>
      </p:pic>
      <p:sp>
        <p:nvSpPr>
          <p:cNvPr id="11" name="Rectangle 10"/>
          <p:cNvSpPr/>
          <p:nvPr/>
        </p:nvSpPr>
        <p:spPr>
          <a:xfrm>
            <a:off x="2078849" y="960139"/>
            <a:ext cx="2989921" cy="461024"/>
          </a:xfrm>
          <a:prstGeom prst="rect">
            <a:avLst/>
          </a:prstGeom>
        </p:spPr>
        <p:txBody>
          <a:bodyPr wrap="none">
            <a:spAutoFit/>
          </a:bodyPr>
          <a:lstStyle/>
          <a:p>
            <a:pPr algn="r">
              <a:lnSpc>
                <a:spcPct val="150000"/>
              </a:lnSpc>
            </a:pPr>
            <a:r>
              <a:rPr lang="ar-SA" dirty="0" smtClean="0">
                <a:solidFill>
                  <a:srgbClr val="C00000"/>
                </a:solidFill>
                <a:latin typeface="Alexandria SemiBold" pitchFamily="2" charset="-78"/>
                <a:cs typeface="Alexandria SemiBold" pitchFamily="2" charset="-78"/>
              </a:rPr>
              <a:t>وظيفة المقال الافتتاحي </a:t>
            </a:r>
            <a:endParaRPr lang="ar-SA"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611214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00" y="1497019"/>
            <a:ext cx="9355013" cy="46280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3192" y="111358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1651819" y="2187614"/>
            <a:ext cx="9594222" cy="3831818"/>
          </a:xfrm>
          <a:prstGeom prst="rect">
            <a:avLst/>
          </a:prstGeom>
          <a:noFill/>
        </p:spPr>
        <p:txBody>
          <a:bodyPr wrap="square" rtlCol="0">
            <a:spAutoFit/>
          </a:bodyPr>
          <a:lstStyle/>
          <a:p>
            <a:pPr marL="517525" indent="-342900" algn="r" rtl="1">
              <a:lnSpc>
                <a:spcPct val="150000"/>
              </a:lnSpc>
              <a:buFont typeface="+mj-lt"/>
              <a:buAutoNum type="arabicPeriod"/>
            </a:pPr>
            <a:r>
              <a:rPr lang="ar-SA" dirty="0" smtClean="0">
                <a:latin typeface="Alexandria SemiBold" pitchFamily="2" charset="-78"/>
                <a:cs typeface="Alexandria SemiBold" pitchFamily="2" charset="-78"/>
              </a:rPr>
              <a:t>مقال شرح وتفسير  </a:t>
            </a:r>
            <a:r>
              <a:rPr lang="en-US" dirty="0" smtClean="0">
                <a:latin typeface="Alexandria SemiBold" pitchFamily="2" charset="-78"/>
                <a:cs typeface="Alexandria SemiBold" pitchFamily="2" charset="-78"/>
              </a:rPr>
              <a:t>Explain and Interpret</a:t>
            </a:r>
            <a:r>
              <a:rPr lang="ar-SA" dirty="0" smtClean="0">
                <a:latin typeface="Alexandria SemiBold" pitchFamily="2" charset="-78"/>
                <a:cs typeface="Alexandria SemiBold" pitchFamily="2" charset="-78"/>
              </a:rPr>
              <a:t> : غالباً ما يستخدم الكُتاب هذه المقالات لشرح الطريقة التي تغطى بها الصحيفة موضوعاً مُثيراً للجدل.</a:t>
            </a:r>
          </a:p>
          <a:p>
            <a:pPr marL="517525" indent="-342900" algn="r" rtl="1">
              <a:lnSpc>
                <a:spcPct val="150000"/>
              </a:lnSpc>
              <a:buFont typeface="+mj-lt"/>
              <a:buAutoNum type="arabicPeriod"/>
            </a:pPr>
            <a:r>
              <a:rPr lang="ar-SA" dirty="0" smtClean="0">
                <a:latin typeface="Alexandria SemiBold" pitchFamily="2" charset="-78"/>
                <a:cs typeface="Alexandria SemiBold" pitchFamily="2" charset="-78"/>
              </a:rPr>
              <a:t>مقال نقدي </a:t>
            </a:r>
            <a:r>
              <a:rPr lang="en-US" dirty="0" smtClean="0">
                <a:latin typeface="Alexandria SemiBold" pitchFamily="2" charset="-78"/>
                <a:cs typeface="Alexandria SemiBold" pitchFamily="2" charset="-78"/>
              </a:rPr>
              <a:t>Criticize</a:t>
            </a:r>
            <a:r>
              <a:rPr lang="ar-SA" dirty="0" smtClean="0">
                <a:latin typeface="Alexandria SemiBold" pitchFamily="2" charset="-78"/>
                <a:cs typeface="Alexandria SemiBold" pitchFamily="2" charset="-78"/>
              </a:rPr>
              <a:t>: ينتقد الإجراءات أو المواقف بشكل بناء مع تقديم المشكلة. فالهدف المباشر هو جعل القراء يرون ويدركون المشكلة وليس الحل.</a:t>
            </a:r>
          </a:p>
          <a:p>
            <a:pPr marL="517525" indent="-342900" algn="r" rtl="1">
              <a:lnSpc>
                <a:spcPct val="150000"/>
              </a:lnSpc>
              <a:buFont typeface="+mj-lt"/>
              <a:buAutoNum type="arabicPeriod"/>
            </a:pPr>
            <a:r>
              <a:rPr lang="ar-SA" dirty="0" smtClean="0">
                <a:latin typeface="Alexandria SemiBold" pitchFamily="2" charset="-78"/>
                <a:cs typeface="Alexandria SemiBold" pitchFamily="2" charset="-78"/>
              </a:rPr>
              <a:t>مقال اقناع  </a:t>
            </a:r>
            <a:r>
              <a:rPr lang="en-US" dirty="0" smtClean="0">
                <a:latin typeface="Alexandria SemiBold" pitchFamily="2" charset="-78"/>
                <a:cs typeface="Alexandria SemiBold" pitchFamily="2" charset="-78"/>
              </a:rPr>
              <a:t>Persuade</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ي</a:t>
            </a:r>
            <a:r>
              <a:rPr lang="ar-SA" dirty="0" smtClean="0">
                <a:latin typeface="Alexandria SemiBold" pitchFamily="2" charset="-78"/>
                <a:cs typeface="Alexandria SemiBold" pitchFamily="2" charset="-78"/>
              </a:rPr>
              <a:t>هدف إلى الاقناع برؤية محددة وتقديم حل فوري وليس المشكلة.  ففي المقدمة يتم تشجيع القراء على إجراء محدد . </a:t>
            </a:r>
            <a:r>
              <a:rPr lang="ar-SA" dirty="0" smtClean="0">
                <a:latin typeface="Alexandria SemiBold" pitchFamily="2" charset="-78"/>
                <a:cs typeface="Alexandria SemiBold" pitchFamily="2" charset="-78"/>
              </a:rPr>
              <a:t>ويعتبر </a:t>
            </a:r>
            <a:r>
              <a:rPr lang="ar-SA" dirty="0" smtClean="0">
                <a:latin typeface="Alexandria SemiBold" pitchFamily="2" charset="-78"/>
                <a:cs typeface="Alexandria SemiBold" pitchFamily="2" charset="-78"/>
              </a:rPr>
              <a:t>التأييد لسياسة الدولة أمثلة جيدة لافتتاحيات الاقناع.</a:t>
            </a:r>
          </a:p>
          <a:p>
            <a:pPr marL="517525" indent="-342900" algn="r" rtl="1">
              <a:lnSpc>
                <a:spcPct val="150000"/>
              </a:lnSpc>
              <a:buFont typeface="+mj-lt"/>
              <a:buAutoNum type="arabicPeriod"/>
            </a:pPr>
            <a:r>
              <a:rPr lang="ar-SA" dirty="0" smtClean="0">
                <a:latin typeface="Alexandria SemiBold" pitchFamily="2" charset="-78"/>
                <a:cs typeface="Alexandria SemiBold" pitchFamily="2" charset="-78"/>
              </a:rPr>
              <a:t>مقال المدح والثناء </a:t>
            </a:r>
            <a:r>
              <a:rPr lang="en-US" dirty="0" smtClean="0">
                <a:latin typeface="Alexandria SemiBold" pitchFamily="2" charset="-78"/>
                <a:cs typeface="Alexandria SemiBold" pitchFamily="2" charset="-78"/>
              </a:rPr>
              <a:t>Praise</a:t>
            </a:r>
            <a:r>
              <a:rPr lang="ar-SA" dirty="0" smtClean="0">
                <a:latin typeface="Alexandria SemiBold" pitchFamily="2" charset="-78"/>
                <a:cs typeface="Alexandria SemiBold" pitchFamily="2" charset="-78"/>
              </a:rPr>
              <a:t>: ويهدف إلى تسليط الضوء على العمل الجيد والثناء على دور </a:t>
            </a:r>
            <a:r>
              <a:rPr lang="ar-SA" dirty="0" smtClean="0">
                <a:latin typeface="Alexandria SemiBold" pitchFamily="2" charset="-78"/>
                <a:cs typeface="Alexandria SemiBold" pitchFamily="2" charset="-78"/>
              </a:rPr>
              <a:t>المنظمات الإيجابي في المجتمع. </a:t>
            </a:r>
            <a:r>
              <a:rPr lang="ar-SA" dirty="0" smtClean="0">
                <a:latin typeface="Alexandria SemiBold" pitchFamily="2" charset="-78"/>
                <a:cs typeface="Alexandria SemiBold" pitchFamily="2" charset="-78"/>
              </a:rPr>
              <a:t>وهذا النوع من المقال ليس شائع الاستخدام.</a:t>
            </a:r>
          </a:p>
        </p:txBody>
      </p:sp>
      <p:pic>
        <p:nvPicPr>
          <p:cNvPr id="8" name="Picture 7"/>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41904" t="56931" r="35238" b="3494"/>
          <a:stretch/>
        </p:blipFill>
        <p:spPr>
          <a:xfrm>
            <a:off x="0" y="2663019"/>
            <a:ext cx="1929867" cy="2045650"/>
          </a:xfrm>
          <a:prstGeom prst="rect">
            <a:avLst/>
          </a:prstGeom>
        </p:spPr>
      </p:pic>
      <p:sp>
        <p:nvSpPr>
          <p:cNvPr id="11" name="Rectangle 10"/>
          <p:cNvSpPr/>
          <p:nvPr/>
        </p:nvSpPr>
        <p:spPr>
          <a:xfrm>
            <a:off x="2382008" y="911555"/>
            <a:ext cx="3180702" cy="553998"/>
          </a:xfrm>
          <a:prstGeom prst="rect">
            <a:avLst/>
          </a:prstGeom>
        </p:spPr>
        <p:txBody>
          <a:bodyPr wrap="square">
            <a:spAutoFit/>
          </a:bodyPr>
          <a:lstStyle/>
          <a:p>
            <a:pPr algn="r">
              <a:lnSpc>
                <a:spcPct val="150000"/>
              </a:lnSpc>
            </a:pPr>
            <a:r>
              <a:rPr lang="ar-SA" sz="2000" dirty="0" smtClean="0">
                <a:solidFill>
                  <a:srgbClr val="C00000"/>
                </a:solidFill>
                <a:latin typeface="Alexandria SemiBold" pitchFamily="2" charset="-78"/>
                <a:cs typeface="Alexandria SemiBold" pitchFamily="2" charset="-78"/>
              </a:rPr>
              <a:t>أنواع المقال الافتتاحي</a:t>
            </a:r>
            <a:endParaRPr lang="ar-SA" sz="2000" dirty="0">
              <a:solidFill>
                <a:srgbClr val="C00000"/>
              </a:solidFill>
              <a:latin typeface="Alexandria SemiBold" pitchFamily="2" charset="-78"/>
              <a:cs typeface="Alexandria SemiBold" pitchFamily="2" charset="-78"/>
            </a:endParaRPr>
          </a:p>
        </p:txBody>
      </p:sp>
      <p:sp>
        <p:nvSpPr>
          <p:cNvPr id="13" name="Rectangle 12"/>
          <p:cNvSpPr/>
          <p:nvPr/>
        </p:nvSpPr>
        <p:spPr>
          <a:xfrm>
            <a:off x="1246419" y="1596902"/>
            <a:ext cx="9809849" cy="583878"/>
          </a:xfrm>
          <a:prstGeom prst="rect">
            <a:avLst/>
          </a:prstGeom>
        </p:spPr>
        <p:txBody>
          <a:bodyPr wrap="square">
            <a:spAutoFit/>
          </a:bodyPr>
          <a:lstStyle/>
          <a:p>
            <a:pPr algn="r">
              <a:lnSpc>
                <a:spcPct val="150000"/>
              </a:lnSpc>
            </a:pPr>
            <a:r>
              <a:rPr lang="ar-SA" dirty="0" smtClean="0">
                <a:solidFill>
                  <a:srgbClr val="C00000"/>
                </a:solidFill>
                <a:latin typeface="Alexandria SemiBold" pitchFamily="2" charset="-78"/>
                <a:cs typeface="Alexandria SemiBold" pitchFamily="2" charset="-78"/>
              </a:rPr>
              <a:t>هناك 4 أنواع </a:t>
            </a:r>
            <a:r>
              <a:rPr lang="ar-SA" dirty="0">
                <a:solidFill>
                  <a:srgbClr val="C00000"/>
                </a:solidFill>
                <a:latin typeface="Alexandria SemiBold" pitchFamily="2" charset="-78"/>
                <a:cs typeface="Alexandria SemiBold" pitchFamily="2" charset="-78"/>
              </a:rPr>
              <a:t>ل</a:t>
            </a:r>
            <a:r>
              <a:rPr lang="ar-SA" dirty="0" smtClean="0">
                <a:solidFill>
                  <a:srgbClr val="C00000"/>
                </a:solidFill>
                <a:latin typeface="Alexandria SemiBold" pitchFamily="2" charset="-78"/>
                <a:cs typeface="Alexandria SemiBold" pitchFamily="2" charset="-78"/>
              </a:rPr>
              <a:t>لمقال الافتتاحي تم تحديدهم وفقاً للوظيفة التي يقوم بها المقال</a:t>
            </a:r>
            <a:r>
              <a:rPr lang="ar-SA" sz="2400" dirty="0" smtClean="0">
                <a:solidFill>
                  <a:srgbClr val="C00000"/>
                </a:solidFill>
                <a:latin typeface="Alexandria SemiBold" pitchFamily="2" charset="-78"/>
                <a:cs typeface="Alexandria SemiBold" pitchFamily="2" charset="-78"/>
              </a:rPr>
              <a:t>:</a:t>
            </a:r>
            <a:endParaRPr lang="ar-SA" sz="2400"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965859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28434" y="1432390"/>
            <a:ext cx="10286817"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5265174" y="1500757"/>
            <a:ext cx="6150077" cy="1425262"/>
          </a:xfrm>
          <a:prstGeom prst="rect">
            <a:avLst/>
          </a:prstGeom>
          <a:noFill/>
        </p:spPr>
        <p:txBody>
          <a:bodyPr wrap="square" rtlCol="0">
            <a:spAutoFit/>
          </a:bodyPr>
          <a:lstStyle/>
          <a:p>
            <a:pPr algn="r" rtl="1">
              <a:lnSpc>
                <a:spcPct val="150000"/>
              </a:lnSpc>
            </a:pPr>
            <a:r>
              <a:rPr lang="ar-SA" sz="2000" dirty="0" smtClean="0">
                <a:solidFill>
                  <a:srgbClr val="002060"/>
                </a:solidFill>
                <a:latin typeface="Alexandria SemiBold" pitchFamily="2" charset="-78"/>
                <a:cs typeface="Alexandria SemiBold" pitchFamily="2" charset="-78"/>
              </a:rPr>
              <a:t>    يكتب </a:t>
            </a:r>
            <a:r>
              <a:rPr lang="ar-SA" sz="2000" dirty="0">
                <a:solidFill>
                  <a:srgbClr val="002060"/>
                </a:solidFill>
                <a:latin typeface="Alexandria SemiBold" pitchFamily="2" charset="-78"/>
                <a:cs typeface="Alexandria SemiBold" pitchFamily="2" charset="-78"/>
              </a:rPr>
              <a:t>المقال </a:t>
            </a:r>
            <a:r>
              <a:rPr lang="ar-SA" sz="2000" dirty="0" smtClean="0">
                <a:solidFill>
                  <a:srgbClr val="002060"/>
                </a:solidFill>
                <a:latin typeface="Alexandria SemiBold" pitchFamily="2" charset="-78"/>
                <a:cs typeface="Alexandria SemiBold" pitchFamily="2" charset="-78"/>
              </a:rPr>
              <a:t>الافتتاحي ــــ </a:t>
            </a:r>
            <a:r>
              <a:rPr lang="ar-SA" sz="2000" dirty="0">
                <a:solidFill>
                  <a:srgbClr val="002060"/>
                </a:solidFill>
                <a:latin typeface="Alexandria SemiBold" pitchFamily="2" charset="-78"/>
                <a:cs typeface="Alexandria SemiBold" pitchFamily="2" charset="-78"/>
              </a:rPr>
              <a:t>بطريقة مخالفة لكتابة الخبر الصحفي </a:t>
            </a:r>
            <a:r>
              <a:rPr lang="ar-SA" sz="2000" dirty="0" smtClean="0">
                <a:solidFill>
                  <a:srgbClr val="002060"/>
                </a:solidFill>
                <a:latin typeface="Alexandria SemiBold" pitchFamily="2" charset="-78"/>
                <a:cs typeface="Alexandria SemiBold" pitchFamily="2" charset="-78"/>
              </a:rPr>
              <a:t>ــــ بطريقة </a:t>
            </a:r>
            <a:r>
              <a:rPr lang="ar-SA" sz="2000" dirty="0">
                <a:solidFill>
                  <a:srgbClr val="002060"/>
                </a:solidFill>
                <a:latin typeface="Alexandria SemiBold" pitchFamily="2" charset="-78"/>
                <a:cs typeface="Alexandria SemiBold" pitchFamily="2" charset="-78"/>
              </a:rPr>
              <a:t>الهرم </a:t>
            </a:r>
            <a:r>
              <a:rPr lang="ar-SA" sz="2000" dirty="0" smtClean="0">
                <a:solidFill>
                  <a:srgbClr val="002060"/>
                </a:solidFill>
                <a:latin typeface="Alexandria SemiBold" pitchFamily="2" charset="-78"/>
                <a:cs typeface="Alexandria SemiBold" pitchFamily="2" charset="-78"/>
              </a:rPr>
              <a:t>المعتدل ، ويتكون من </a:t>
            </a:r>
            <a:r>
              <a:rPr lang="ar-SA" sz="2000" dirty="0">
                <a:solidFill>
                  <a:srgbClr val="002060"/>
                </a:solidFill>
                <a:latin typeface="Alexandria SemiBold" pitchFamily="2" charset="-78"/>
                <a:cs typeface="Alexandria SemiBold" pitchFamily="2" charset="-78"/>
              </a:rPr>
              <a:t>ثلاثة أجزاء: </a:t>
            </a:r>
            <a:r>
              <a:rPr lang="ar-SA" sz="2000" dirty="0" smtClean="0">
                <a:solidFill>
                  <a:srgbClr val="002060"/>
                </a:solidFill>
                <a:latin typeface="Alexandria SemiBold" pitchFamily="2" charset="-78"/>
                <a:cs typeface="Alexandria SemiBold" pitchFamily="2" charset="-78"/>
              </a:rPr>
              <a:t>المقدمة والجسم والخاتمة.</a:t>
            </a: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89761"/>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الافتتاحي</a:t>
            </a:r>
            <a:endParaRPr lang="en-US" sz="3200" b="1" dirty="0">
              <a:solidFill>
                <a:srgbClr val="C00000"/>
              </a:solidFill>
              <a:latin typeface="Alexandria ExtraBold" pitchFamily="2" charset="-78"/>
              <a:cs typeface="Alexandria ExtraBold" pitchFamily="2" charset="-78"/>
            </a:endParaRPr>
          </a:p>
        </p:txBody>
      </p:sp>
      <p:pic>
        <p:nvPicPr>
          <p:cNvPr id="8" name="Picture 7"/>
          <p:cNvPicPr>
            <a:picLocks noChangeAspect="1"/>
          </p:cNvPicPr>
          <p:nvPr/>
        </p:nvPicPr>
        <p:blipFill rotWithShape="1">
          <a:blip r:embed="rId4">
            <a:clrChange>
              <a:clrFrom>
                <a:srgbClr val="FAFAF3"/>
              </a:clrFrom>
              <a:clrTo>
                <a:srgbClr val="FAFAF3">
                  <a:alpha val="0"/>
                </a:srgbClr>
              </a:clrTo>
            </a:clrChange>
            <a:extLst>
              <a:ext uri="{28A0092B-C50C-407E-A947-70E740481C1C}">
                <a14:useLocalDpi xmlns:a14="http://schemas.microsoft.com/office/drawing/2010/main" val="0"/>
              </a:ext>
            </a:extLst>
          </a:blip>
          <a:srcRect l="42129" t="1290" r="6151" b="10108"/>
          <a:stretch/>
        </p:blipFill>
        <p:spPr>
          <a:xfrm>
            <a:off x="1218733" y="1874422"/>
            <a:ext cx="5816248" cy="4264846"/>
          </a:xfrm>
          <a:prstGeom prst="rect">
            <a:avLst/>
          </a:prstGeom>
        </p:spPr>
      </p:pic>
      <p:sp>
        <p:nvSpPr>
          <p:cNvPr id="16" name="TextBox 15">
            <a:extLst>
              <a:ext uri="{FF2B5EF4-FFF2-40B4-BE49-F238E27FC236}">
                <a16:creationId xmlns:a16="http://schemas.microsoft.com/office/drawing/2014/main" id="{6083F8E2-699C-9C01-0329-7C9299434C08}"/>
              </a:ext>
            </a:extLst>
          </p:cNvPr>
          <p:cNvSpPr txBox="1"/>
          <p:nvPr/>
        </p:nvSpPr>
        <p:spPr>
          <a:xfrm>
            <a:off x="6268065" y="2929454"/>
            <a:ext cx="5068676" cy="2954655"/>
          </a:xfrm>
          <a:prstGeom prst="rect">
            <a:avLst/>
          </a:prstGeom>
          <a:noFill/>
        </p:spPr>
        <p:txBody>
          <a:bodyPr wrap="square" rtlCol="0">
            <a:spAutoFit/>
          </a:bodyPr>
          <a:lstStyle/>
          <a:p>
            <a:pPr algn="ctr" rtl="1">
              <a:lnSpc>
                <a:spcPct val="150000"/>
              </a:lnSpc>
            </a:pPr>
            <a:r>
              <a:rPr lang="ar-SA" sz="2400" b="1" dirty="0" smtClean="0">
                <a:solidFill>
                  <a:schemeClr val="accent2">
                    <a:lumMod val="75000"/>
                  </a:schemeClr>
                </a:solidFill>
                <a:latin typeface="Alexandria SemiBold" pitchFamily="2" charset="-78"/>
                <a:cs typeface="Alexandria SemiBold" pitchFamily="2" charset="-78"/>
              </a:rPr>
              <a:t>أولاً: المقدمة </a:t>
            </a:r>
            <a:r>
              <a:rPr lang="en-US" b="1" dirty="0" smtClean="0">
                <a:latin typeface="Alexandria SemiBold" pitchFamily="2" charset="-78"/>
                <a:cs typeface="Alexandria SemiBold" pitchFamily="2" charset="-78"/>
              </a:rPr>
              <a:t>Introduction</a:t>
            </a:r>
            <a:endParaRPr lang="ar-SA" b="1" dirty="0" smtClean="0">
              <a:latin typeface="Alexandria SemiBold" pitchFamily="2" charset="-78"/>
              <a:cs typeface="Alexandria SemiBold" pitchFamily="2" charset="-78"/>
            </a:endParaRPr>
          </a:p>
          <a:p>
            <a:pPr marL="280988" indent="-280988" algn="r" rtl="1">
              <a:lnSpc>
                <a:spcPct val="150000"/>
              </a:lnSpc>
              <a:buFont typeface="Wingdings" panose="05000000000000000000" pitchFamily="2" charset="2"/>
              <a:buChar char="§"/>
            </a:pPr>
            <a:r>
              <a:rPr lang="ar-SA" sz="2000" dirty="0" smtClean="0">
                <a:solidFill>
                  <a:srgbClr val="002060"/>
                </a:solidFill>
                <a:latin typeface="Alexandria SemiBold" pitchFamily="2" charset="-78"/>
                <a:cs typeface="Alexandria SemiBold" pitchFamily="2" charset="-78"/>
              </a:rPr>
              <a:t>عرض </a:t>
            </a:r>
            <a:r>
              <a:rPr lang="ar-SA" sz="2000" dirty="0">
                <a:solidFill>
                  <a:srgbClr val="002060"/>
                </a:solidFill>
                <a:latin typeface="Alexandria SemiBold" pitchFamily="2" charset="-78"/>
                <a:cs typeface="Alexandria SemiBold" pitchFamily="2" charset="-78"/>
              </a:rPr>
              <a:t>فكرة مثيرة لاهتمام القراء.</a:t>
            </a:r>
          </a:p>
          <a:p>
            <a:pPr marL="280988" indent="-280988" algn="r" rtl="1">
              <a:lnSpc>
                <a:spcPct val="150000"/>
              </a:lnSpc>
              <a:buFont typeface="Wingdings" panose="05000000000000000000" pitchFamily="2" charset="2"/>
              <a:buChar char="§"/>
            </a:pPr>
            <a:r>
              <a:rPr lang="ar-SA" sz="2000" dirty="0" smtClean="0">
                <a:solidFill>
                  <a:srgbClr val="002060"/>
                </a:solidFill>
                <a:latin typeface="Alexandria SemiBold" pitchFamily="2" charset="-78"/>
                <a:cs typeface="Alexandria SemiBold" pitchFamily="2" charset="-78"/>
              </a:rPr>
              <a:t>طرح </a:t>
            </a:r>
            <a:r>
              <a:rPr lang="ar-SA" sz="2000" dirty="0">
                <a:solidFill>
                  <a:srgbClr val="002060"/>
                </a:solidFill>
                <a:latin typeface="Alexandria SemiBold" pitchFamily="2" charset="-78"/>
                <a:cs typeface="Alexandria SemiBold" pitchFamily="2" charset="-78"/>
              </a:rPr>
              <a:t>قضية </a:t>
            </a:r>
            <a:r>
              <a:rPr lang="ar-SA" sz="2000" dirty="0" smtClean="0">
                <a:solidFill>
                  <a:srgbClr val="002060"/>
                </a:solidFill>
                <a:latin typeface="Alexandria SemiBold" pitchFamily="2" charset="-78"/>
                <a:cs typeface="Alexandria SemiBold" pitchFamily="2" charset="-78"/>
              </a:rPr>
              <a:t>مهمة </a:t>
            </a:r>
            <a:r>
              <a:rPr lang="ar-SA" sz="2000" dirty="0">
                <a:solidFill>
                  <a:srgbClr val="002060"/>
                </a:solidFill>
                <a:latin typeface="Alexandria SemiBold" pitchFamily="2" charset="-78"/>
                <a:cs typeface="Alexandria SemiBold" pitchFamily="2" charset="-78"/>
              </a:rPr>
              <a:t>تمس مصالح </a:t>
            </a:r>
            <a:r>
              <a:rPr lang="ar-SA" sz="2000" dirty="0" smtClean="0">
                <a:solidFill>
                  <a:srgbClr val="002060"/>
                </a:solidFill>
                <a:latin typeface="Alexandria SemiBold" pitchFamily="2" charset="-78"/>
                <a:cs typeface="Alexandria SemiBold" pitchFamily="2" charset="-78"/>
              </a:rPr>
              <a:t>القراء</a:t>
            </a:r>
            <a:endParaRPr lang="ar-SA" sz="2000" dirty="0">
              <a:solidFill>
                <a:srgbClr val="002060"/>
              </a:solidFill>
              <a:latin typeface="Alexandria SemiBold" pitchFamily="2" charset="-78"/>
              <a:cs typeface="Alexandria SemiBold" pitchFamily="2" charset="-78"/>
            </a:endParaRPr>
          </a:p>
          <a:p>
            <a:pPr marL="280988" indent="-280988" algn="r" rtl="1">
              <a:lnSpc>
                <a:spcPct val="150000"/>
              </a:lnSpc>
              <a:buFont typeface="Wingdings" panose="05000000000000000000" pitchFamily="2" charset="2"/>
              <a:buChar char="§"/>
            </a:pPr>
            <a:r>
              <a:rPr lang="ar-SA" sz="2000" dirty="0" smtClean="0">
                <a:solidFill>
                  <a:srgbClr val="002060"/>
                </a:solidFill>
                <a:latin typeface="Alexandria SemiBold" pitchFamily="2" charset="-78"/>
                <a:cs typeface="Alexandria SemiBold" pitchFamily="2" charset="-78"/>
              </a:rPr>
              <a:t>إبراز </a:t>
            </a:r>
            <a:r>
              <a:rPr lang="ar-SA" sz="2000" dirty="0">
                <a:solidFill>
                  <a:srgbClr val="002060"/>
                </a:solidFill>
                <a:latin typeface="Alexandria SemiBold" pitchFamily="2" charset="-78"/>
                <a:cs typeface="Alexandria SemiBold" pitchFamily="2" charset="-78"/>
              </a:rPr>
              <a:t>خبر </a:t>
            </a:r>
            <a:r>
              <a:rPr lang="ar-SA" sz="2000" dirty="0" smtClean="0">
                <a:solidFill>
                  <a:srgbClr val="002060"/>
                </a:solidFill>
                <a:latin typeface="Alexandria SemiBold" pitchFamily="2" charset="-78"/>
                <a:cs typeface="Alexandria SemiBold" pitchFamily="2" charset="-78"/>
              </a:rPr>
              <a:t>مهم </a:t>
            </a:r>
            <a:r>
              <a:rPr lang="ar-SA" sz="2000" dirty="0">
                <a:solidFill>
                  <a:srgbClr val="002060"/>
                </a:solidFill>
                <a:latin typeface="Alexandria SemiBold" pitchFamily="2" charset="-78"/>
                <a:cs typeface="Alexandria SemiBold" pitchFamily="2" charset="-78"/>
              </a:rPr>
              <a:t>يشغل الرأي العام.</a:t>
            </a:r>
          </a:p>
          <a:p>
            <a:pPr marL="280988" indent="-280988" algn="r" rtl="1">
              <a:lnSpc>
                <a:spcPct val="150000"/>
              </a:lnSpc>
              <a:buFont typeface="Wingdings" panose="05000000000000000000" pitchFamily="2" charset="2"/>
              <a:buChar char="§"/>
            </a:pPr>
            <a:r>
              <a:rPr lang="ar-SA" sz="2000" dirty="0" smtClean="0">
                <a:solidFill>
                  <a:srgbClr val="002060"/>
                </a:solidFill>
                <a:latin typeface="Alexandria SemiBold" pitchFamily="2" charset="-78"/>
                <a:cs typeface="Alexandria SemiBold" pitchFamily="2" charset="-78"/>
              </a:rPr>
              <a:t>وصف </a:t>
            </a:r>
            <a:r>
              <a:rPr lang="ar-SA" sz="2000" dirty="0">
                <a:solidFill>
                  <a:srgbClr val="002060"/>
                </a:solidFill>
                <a:latin typeface="Alexandria SemiBold" pitchFamily="2" charset="-78"/>
                <a:cs typeface="Alexandria SemiBold" pitchFamily="2" charset="-78"/>
              </a:rPr>
              <a:t>مشكلة خطيرة صارت </a:t>
            </a:r>
            <a:endParaRPr lang="ar-SA" sz="2000" dirty="0" smtClean="0">
              <a:solidFill>
                <a:srgbClr val="002060"/>
              </a:solidFill>
              <a:latin typeface="Alexandria SemiBold" pitchFamily="2" charset="-78"/>
              <a:cs typeface="Alexandria SemiBold" pitchFamily="2" charset="-78"/>
            </a:endParaRPr>
          </a:p>
          <a:p>
            <a:pPr algn="r">
              <a:lnSpc>
                <a:spcPct val="150000"/>
              </a:lnSpc>
            </a:pPr>
            <a:r>
              <a:rPr lang="ar-SA" sz="2000" dirty="0" smtClean="0">
                <a:solidFill>
                  <a:srgbClr val="002060"/>
                </a:solidFill>
                <a:latin typeface="Alexandria SemiBold" pitchFamily="2" charset="-78"/>
                <a:cs typeface="Alexandria SemiBold" pitchFamily="2" charset="-78"/>
              </a:rPr>
              <a:t>    حديث </a:t>
            </a:r>
            <a:r>
              <a:rPr lang="ar-SA" sz="2000" dirty="0">
                <a:solidFill>
                  <a:srgbClr val="002060"/>
                </a:solidFill>
                <a:latin typeface="Alexandria SemiBold" pitchFamily="2" charset="-78"/>
                <a:cs typeface="Alexandria SemiBold" pitchFamily="2" charset="-78"/>
              </a:rPr>
              <a:t>الناس في </a:t>
            </a:r>
            <a:r>
              <a:rPr lang="ar-SA" sz="2000" dirty="0" smtClean="0">
                <a:solidFill>
                  <a:srgbClr val="002060"/>
                </a:solidFill>
                <a:latin typeface="Alexandria SemiBold" pitchFamily="2" charset="-78"/>
                <a:cs typeface="Alexandria SemiBold" pitchFamily="2" charset="-78"/>
              </a:rPr>
              <a:t>المجتمع.</a:t>
            </a:r>
            <a:endParaRPr lang="ar-SA" sz="2000" dirty="0">
              <a:solidFill>
                <a:srgbClr val="00206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1873209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63257" y="1432390"/>
            <a:ext cx="8896628"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532892" y="1522141"/>
            <a:ext cx="8183335" cy="4524315"/>
          </a:xfrm>
          <a:prstGeom prst="rect">
            <a:avLst/>
          </a:prstGeom>
          <a:noFill/>
        </p:spPr>
        <p:txBody>
          <a:bodyPr wrap="square" rtlCol="0">
            <a:spAutoFit/>
          </a:bodyPr>
          <a:lstStyle/>
          <a:p>
            <a:pPr algn="r">
              <a:lnSpc>
                <a:spcPct val="150000"/>
              </a:lnSpc>
            </a:pPr>
            <a:r>
              <a:rPr lang="ar-SA" sz="2000" dirty="0" smtClean="0">
                <a:solidFill>
                  <a:schemeClr val="accent2">
                    <a:lumMod val="75000"/>
                  </a:schemeClr>
                </a:solidFill>
                <a:latin typeface="Alexandria SemiBold" pitchFamily="2" charset="-78"/>
                <a:cs typeface="Alexandria SemiBold" pitchFamily="2" charset="-78"/>
              </a:rPr>
              <a:t>والمقدمة </a:t>
            </a:r>
            <a:r>
              <a:rPr lang="ar-SA" sz="2000" dirty="0">
                <a:solidFill>
                  <a:schemeClr val="accent2">
                    <a:lumMod val="75000"/>
                  </a:schemeClr>
                </a:solidFill>
                <a:latin typeface="Alexandria SemiBold" pitchFamily="2" charset="-78"/>
                <a:cs typeface="Alexandria SemiBold" pitchFamily="2" charset="-78"/>
              </a:rPr>
              <a:t>تقوم بعدد من </a:t>
            </a:r>
            <a:r>
              <a:rPr lang="ar-SA" sz="2000" dirty="0" smtClean="0">
                <a:solidFill>
                  <a:schemeClr val="accent2">
                    <a:lumMod val="75000"/>
                  </a:schemeClr>
                </a:solidFill>
                <a:latin typeface="Alexandria SemiBold" pitchFamily="2" charset="-78"/>
                <a:cs typeface="Alexandria SemiBold" pitchFamily="2" charset="-78"/>
              </a:rPr>
              <a:t>الوظائف</a:t>
            </a:r>
            <a:r>
              <a:rPr lang="ar-SA" sz="2000" dirty="0">
                <a:solidFill>
                  <a:schemeClr val="accent2">
                    <a:lumMod val="75000"/>
                  </a:schemeClr>
                </a:solidFill>
                <a:latin typeface="Alexandria SemiBold" pitchFamily="2" charset="-78"/>
                <a:cs typeface="Alexandria SemiBold" pitchFamily="2" charset="-78"/>
              </a:rPr>
              <a:t> هي:</a:t>
            </a:r>
          </a:p>
          <a:p>
            <a:pPr marL="457200" indent="-457200" algn="r" rtl="1">
              <a:lnSpc>
                <a:spcPct val="150000"/>
              </a:lnSpc>
              <a:buFont typeface="+mj-lt"/>
              <a:buAutoNum type="arabicPeriod"/>
            </a:pPr>
            <a:r>
              <a:rPr lang="ar-SA" dirty="0" smtClean="0">
                <a:solidFill>
                  <a:srgbClr val="002060"/>
                </a:solidFill>
                <a:latin typeface="Alexandria SemiBold" pitchFamily="2" charset="-78"/>
                <a:cs typeface="Alexandria SemiBold" pitchFamily="2" charset="-78"/>
              </a:rPr>
              <a:t>تهيئة </a:t>
            </a:r>
            <a:r>
              <a:rPr lang="ar-SA" dirty="0">
                <a:solidFill>
                  <a:srgbClr val="002060"/>
                </a:solidFill>
                <a:latin typeface="Alexandria SemiBold" pitchFamily="2" charset="-78"/>
                <a:cs typeface="Alexandria SemiBold" pitchFamily="2" charset="-78"/>
              </a:rPr>
              <a:t>ذهن القارئ لموضوع المقال.</a:t>
            </a:r>
          </a:p>
          <a:p>
            <a:pPr marL="457200" indent="-457200" algn="r" rtl="1">
              <a:lnSpc>
                <a:spcPct val="150000"/>
              </a:lnSpc>
              <a:buFont typeface="+mj-lt"/>
              <a:buAutoNum type="arabicPeriod"/>
            </a:pPr>
            <a:r>
              <a:rPr lang="ar-SA" dirty="0" smtClean="0">
                <a:solidFill>
                  <a:srgbClr val="002060"/>
                </a:solidFill>
                <a:latin typeface="Alexandria SemiBold" pitchFamily="2" charset="-78"/>
                <a:cs typeface="Alexandria SemiBold" pitchFamily="2" charset="-78"/>
              </a:rPr>
              <a:t>إعادة </a:t>
            </a:r>
            <a:r>
              <a:rPr lang="ar-SA" dirty="0">
                <a:solidFill>
                  <a:srgbClr val="002060"/>
                </a:solidFill>
                <a:latin typeface="Alexandria SemiBold" pitchFamily="2" charset="-78"/>
                <a:cs typeface="Alexandria SemiBold" pitchFamily="2" charset="-78"/>
              </a:rPr>
              <a:t>تذكرة القارئ بالخبر أو الحادثة أو القضية موضوع المقال</a:t>
            </a:r>
            <a:r>
              <a:rPr lang="ar-SA" dirty="0" smtClean="0">
                <a:solidFill>
                  <a:srgbClr val="002060"/>
                </a:solidFill>
                <a:latin typeface="Alexandria SemiBold" pitchFamily="2" charset="-78"/>
                <a:cs typeface="Alexandria SemiBold" pitchFamily="2" charset="-78"/>
              </a:rPr>
              <a:t>. </a:t>
            </a:r>
            <a:r>
              <a:rPr lang="ar-SA" dirty="0">
                <a:solidFill>
                  <a:srgbClr val="002060"/>
                </a:solidFill>
                <a:latin typeface="Alexandria SemiBold" pitchFamily="2" charset="-78"/>
                <a:cs typeface="Alexandria SemiBold" pitchFamily="2" charset="-78"/>
              </a:rPr>
              <a:t>وهنا </a:t>
            </a:r>
            <a:r>
              <a:rPr lang="ar-SA" dirty="0" smtClean="0">
                <a:solidFill>
                  <a:srgbClr val="002060"/>
                </a:solidFill>
                <a:latin typeface="Alexandria SemiBold" pitchFamily="2" charset="-78"/>
                <a:cs typeface="Alexandria SemiBold" pitchFamily="2" charset="-78"/>
              </a:rPr>
              <a:t>لابد </a:t>
            </a:r>
            <a:r>
              <a:rPr lang="ar-SA" dirty="0">
                <a:solidFill>
                  <a:srgbClr val="002060"/>
                </a:solidFill>
                <a:latin typeface="Alexandria SemiBold" pitchFamily="2" charset="-78"/>
                <a:cs typeface="Alexandria SemiBold" pitchFamily="2" charset="-78"/>
              </a:rPr>
              <a:t>من التفرقة بين تذكير القارئ بالخبر وبين الإغراق في ذكر تفاصيل </a:t>
            </a:r>
            <a:r>
              <a:rPr lang="ar-SA" dirty="0" smtClean="0">
                <a:solidFill>
                  <a:srgbClr val="002060"/>
                </a:solidFill>
                <a:latin typeface="Alexandria SemiBold" pitchFamily="2" charset="-78"/>
                <a:cs typeface="Alexandria SemiBold" pitchFamily="2" charset="-78"/>
              </a:rPr>
              <a:t>الخبر. فالمقال الافتتاحي يناقش خبراً مهماً جارياً ــــ </a:t>
            </a:r>
            <a:r>
              <a:rPr lang="ar-SA" dirty="0">
                <a:solidFill>
                  <a:srgbClr val="002060"/>
                </a:solidFill>
                <a:latin typeface="Alexandria SemiBold" pitchFamily="2" charset="-78"/>
                <a:cs typeface="Alexandria SemiBold" pitchFamily="2" charset="-78"/>
              </a:rPr>
              <a:t>أي نشر في يوم نشر المقال أو قبله </a:t>
            </a:r>
            <a:r>
              <a:rPr lang="ar-SA" dirty="0" smtClean="0">
                <a:solidFill>
                  <a:srgbClr val="002060"/>
                </a:solidFill>
                <a:latin typeface="Alexandria SemiBold" pitchFamily="2" charset="-78"/>
                <a:cs typeface="Alexandria SemiBold" pitchFamily="2" charset="-78"/>
              </a:rPr>
              <a:t>بقليل ــــ </a:t>
            </a:r>
            <a:r>
              <a:rPr lang="ar-SA" dirty="0">
                <a:solidFill>
                  <a:srgbClr val="002060"/>
                </a:solidFill>
                <a:latin typeface="Alexandria SemiBold" pitchFamily="2" charset="-78"/>
                <a:cs typeface="Alexandria SemiBold" pitchFamily="2" charset="-78"/>
              </a:rPr>
              <a:t>بحيث يمكن للقارئ أن يتذكر </a:t>
            </a:r>
            <a:r>
              <a:rPr lang="ar-SA" dirty="0" smtClean="0">
                <a:solidFill>
                  <a:srgbClr val="002060"/>
                </a:solidFill>
                <a:latin typeface="Alexandria SemiBold" pitchFamily="2" charset="-78"/>
                <a:cs typeface="Alexandria SemiBold" pitchFamily="2" charset="-78"/>
              </a:rPr>
              <a:t>تفاصيله.</a:t>
            </a:r>
          </a:p>
          <a:p>
            <a:pPr marL="457200" indent="-457200" algn="r" rtl="1">
              <a:lnSpc>
                <a:spcPct val="150000"/>
              </a:lnSpc>
              <a:buFont typeface="+mj-lt"/>
              <a:buAutoNum type="arabicPeriod"/>
            </a:pPr>
            <a:r>
              <a:rPr lang="ar-SA" dirty="0" smtClean="0">
                <a:solidFill>
                  <a:srgbClr val="002060"/>
                </a:solidFill>
                <a:latin typeface="Alexandria SemiBold" pitchFamily="2" charset="-78"/>
                <a:cs typeface="Alexandria SemiBold" pitchFamily="2" charset="-78"/>
              </a:rPr>
              <a:t>جذب </a:t>
            </a:r>
            <a:r>
              <a:rPr lang="ar-SA" dirty="0">
                <a:solidFill>
                  <a:srgbClr val="002060"/>
                </a:solidFill>
                <a:latin typeface="Alexandria SemiBold" pitchFamily="2" charset="-78"/>
                <a:cs typeface="Alexandria SemiBold" pitchFamily="2" charset="-78"/>
              </a:rPr>
              <a:t>انتباه القارئ ودفعه إلى قراءة المقال عن طريق الطرح الجيد والشيق </a:t>
            </a:r>
            <a:r>
              <a:rPr lang="ar-SA" dirty="0" smtClean="0">
                <a:solidFill>
                  <a:srgbClr val="002060"/>
                </a:solidFill>
                <a:latin typeface="Alexandria SemiBold" pitchFamily="2" charset="-78"/>
                <a:cs typeface="Alexandria SemiBold" pitchFamily="2" charset="-78"/>
              </a:rPr>
              <a:t>للموضوع.</a:t>
            </a:r>
            <a:endParaRPr lang="ar-SA" dirty="0">
              <a:solidFill>
                <a:srgbClr val="002060"/>
              </a:solidFill>
              <a:latin typeface="Alexandria SemiBold" pitchFamily="2" charset="-78"/>
              <a:cs typeface="Alexandria SemiBold" pitchFamily="2" charset="-78"/>
            </a:endParaRPr>
          </a:p>
          <a:p>
            <a:pPr algn="ctr">
              <a:lnSpc>
                <a:spcPct val="150000"/>
              </a:lnSpc>
            </a:pPr>
            <a:endParaRPr lang="ar-SA" sz="1000" dirty="0">
              <a:solidFill>
                <a:srgbClr val="002060"/>
              </a:solidFill>
              <a:latin typeface="Alexandria SemiBold" pitchFamily="2" charset="-78"/>
              <a:cs typeface="Alexandria SemiBold" pitchFamily="2" charset="-78"/>
            </a:endParaRPr>
          </a:p>
          <a:p>
            <a:pPr algn="ctr">
              <a:lnSpc>
                <a:spcPct val="150000"/>
              </a:lnSpc>
            </a:pPr>
            <a:r>
              <a:rPr lang="ar-SA" dirty="0" smtClean="0">
                <a:solidFill>
                  <a:srgbClr val="002060"/>
                </a:solidFill>
                <a:latin typeface="Alexandria SemiBold" pitchFamily="2" charset="-78"/>
                <a:cs typeface="Alexandria SemiBold" pitchFamily="2" charset="-78"/>
              </a:rPr>
              <a:t> </a:t>
            </a:r>
            <a:r>
              <a:rPr lang="ar-SA" dirty="0" smtClean="0">
                <a:solidFill>
                  <a:schemeClr val="accent1"/>
                </a:solidFill>
                <a:latin typeface="Alexandria SemiBold" pitchFamily="2" charset="-78"/>
                <a:cs typeface="Alexandria SemiBold" pitchFamily="2" charset="-78"/>
              </a:rPr>
              <a:t>وتختلف  </a:t>
            </a:r>
            <a:r>
              <a:rPr lang="ar-SA" dirty="0">
                <a:solidFill>
                  <a:schemeClr val="accent1"/>
                </a:solidFill>
                <a:latin typeface="Alexandria SemiBold" pitchFamily="2" charset="-78"/>
                <a:cs typeface="Alexandria SemiBold" pitchFamily="2" charset="-78"/>
              </a:rPr>
              <a:t>مقدمة كل مقال </a:t>
            </a:r>
            <a:r>
              <a:rPr lang="ar-SA" dirty="0" smtClean="0">
                <a:solidFill>
                  <a:schemeClr val="accent1"/>
                </a:solidFill>
                <a:latin typeface="Alexandria SemiBold" pitchFamily="2" charset="-78"/>
                <a:cs typeface="Alexandria SemiBold" pitchFamily="2" charset="-78"/>
              </a:rPr>
              <a:t>عن غيره حسب </a:t>
            </a:r>
            <a:r>
              <a:rPr lang="ar-SA" dirty="0">
                <a:solidFill>
                  <a:schemeClr val="accent1"/>
                </a:solidFill>
                <a:latin typeface="Alexandria SemiBold" pitchFamily="2" charset="-78"/>
                <a:cs typeface="Alexandria SemiBold" pitchFamily="2" charset="-78"/>
              </a:rPr>
              <a:t>طبيعة الموضوع الذي يعرضه </a:t>
            </a:r>
            <a:r>
              <a:rPr lang="ar-SA" dirty="0" smtClean="0">
                <a:solidFill>
                  <a:schemeClr val="accent1"/>
                </a:solidFill>
                <a:latin typeface="Alexandria SemiBold" pitchFamily="2" charset="-78"/>
                <a:cs typeface="Alexandria SemiBold" pitchFamily="2" charset="-78"/>
              </a:rPr>
              <a:t>المقال الافتتاحي.</a:t>
            </a:r>
            <a:endParaRPr lang="ar-SA" dirty="0">
              <a:solidFill>
                <a:schemeClr val="accent1"/>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89761"/>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الافتتاحي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10660" r="38239" b="65591"/>
          <a:stretch/>
        </p:blipFill>
        <p:spPr>
          <a:xfrm>
            <a:off x="-46644" y="2654710"/>
            <a:ext cx="2725502" cy="2595716"/>
          </a:xfrm>
          <a:prstGeom prst="rect">
            <a:avLst/>
          </a:prstGeom>
        </p:spPr>
      </p:pic>
    </p:spTree>
    <p:extLst>
      <p:ext uri="{BB962C8B-B14F-4D97-AF65-F5344CB8AC3E}">
        <p14:creationId xmlns:p14="http://schemas.microsoft.com/office/powerpoint/2010/main" val="474591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63257" y="1432390"/>
            <a:ext cx="8896628"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243671" y="1404891"/>
            <a:ext cx="8608105" cy="4847481"/>
          </a:xfrm>
          <a:prstGeom prst="rect">
            <a:avLst/>
          </a:prstGeom>
          <a:noFill/>
        </p:spPr>
        <p:txBody>
          <a:bodyPr wrap="square" rtlCol="0">
            <a:spAutoFit/>
          </a:bodyPr>
          <a:lstStyle/>
          <a:p>
            <a:pPr algn="r" rtl="1">
              <a:lnSpc>
                <a:spcPct val="150000"/>
              </a:lnSpc>
            </a:pPr>
            <a:r>
              <a:rPr lang="ar-SA" sz="2400" b="1" dirty="0" smtClean="0">
                <a:solidFill>
                  <a:schemeClr val="accent2">
                    <a:lumMod val="75000"/>
                  </a:schemeClr>
                </a:solidFill>
                <a:latin typeface="Alexandria SemiBold" pitchFamily="2" charset="-78"/>
                <a:cs typeface="Alexandria SemiBold" pitchFamily="2" charset="-78"/>
              </a:rPr>
              <a:t>ثانياً: جسم المقال </a:t>
            </a:r>
            <a:r>
              <a:rPr lang="en-US" sz="2000" b="1" dirty="0" smtClean="0">
                <a:latin typeface="Alexandria SemiBold" pitchFamily="2" charset="-78"/>
                <a:cs typeface="Alexandria SemiBold" pitchFamily="2" charset="-78"/>
              </a:rPr>
              <a:t>Structure</a:t>
            </a:r>
            <a:r>
              <a:rPr lang="ar-SA" sz="2400" b="1" dirty="0" smtClean="0">
                <a:solidFill>
                  <a:schemeClr val="accent2">
                    <a:lumMod val="75000"/>
                  </a:schemeClr>
                </a:solidFill>
                <a:latin typeface="Alexandria SemiBold" pitchFamily="2" charset="-78"/>
                <a:cs typeface="Alexandria SemiBold" pitchFamily="2" charset="-78"/>
              </a:rPr>
              <a:t>  </a:t>
            </a:r>
            <a:endParaRPr lang="ar-SA" sz="2000" dirty="0">
              <a:solidFill>
                <a:schemeClr val="accent2">
                  <a:lumMod val="75000"/>
                </a:schemeClr>
              </a:solidFill>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هو الجزء الذي يحتوي على المادة الجوهرية في المقال</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والجسم قد يحتوي على النقاط </a:t>
            </a:r>
            <a:r>
              <a:rPr lang="ar-SA" dirty="0" smtClean="0">
                <a:latin typeface="Alexandria SemiBold" pitchFamily="2" charset="-78"/>
                <a:cs typeface="Alexandria SemiBold" pitchFamily="2" charset="-78"/>
              </a:rPr>
              <a:t>التالية: </a:t>
            </a:r>
          </a:p>
          <a:p>
            <a:pPr marL="285750"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البيانات </a:t>
            </a:r>
            <a:r>
              <a:rPr lang="ar-SA" dirty="0">
                <a:latin typeface="Alexandria SemiBold" pitchFamily="2" charset="-78"/>
                <a:cs typeface="Alexandria SemiBold" pitchFamily="2" charset="-78"/>
              </a:rPr>
              <a:t>والمعلومات والحقائق الكافية عن الموضوع.</a:t>
            </a:r>
          </a:p>
          <a:p>
            <a:pPr marL="285750"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الأدلة </a:t>
            </a:r>
            <a:r>
              <a:rPr lang="ar-SA" dirty="0">
                <a:latin typeface="Alexandria SemiBold" pitchFamily="2" charset="-78"/>
                <a:cs typeface="Alexandria SemiBold" pitchFamily="2" charset="-78"/>
              </a:rPr>
              <a:t>والحجج والأسانيد التي </a:t>
            </a:r>
            <a:r>
              <a:rPr lang="ar-SA" dirty="0" smtClean="0">
                <a:latin typeface="Alexandria SemiBold" pitchFamily="2" charset="-78"/>
                <a:cs typeface="Alexandria SemiBold" pitchFamily="2" charset="-78"/>
              </a:rPr>
              <a:t>تدعم رؤية وموقف الصحيفة.</a:t>
            </a:r>
            <a:endParaRPr lang="ar-SA"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الخلفية </a:t>
            </a:r>
            <a:r>
              <a:rPr lang="ar-SA" dirty="0">
                <a:latin typeface="Alexandria SemiBold" pitchFamily="2" charset="-78"/>
                <a:cs typeface="Alexandria SemiBold" pitchFamily="2" charset="-78"/>
              </a:rPr>
              <a:t>التاريخية للموضوع.</a:t>
            </a:r>
          </a:p>
          <a:p>
            <a:pPr marL="285750" indent="-285750" algn="r" rtl="1">
              <a:lnSpc>
                <a:spcPct val="150000"/>
              </a:lnSpc>
              <a:buFont typeface="Wingdings" panose="05000000000000000000" pitchFamily="2" charset="2"/>
              <a:buChar char="§"/>
            </a:pPr>
            <a:r>
              <a:rPr lang="ar-SA" dirty="0" smtClean="0">
                <a:latin typeface="Alexandria SemiBold" pitchFamily="2" charset="-78"/>
                <a:cs typeface="Alexandria SemiBold" pitchFamily="2" charset="-78"/>
              </a:rPr>
              <a:t>أبعاد </a:t>
            </a:r>
            <a:r>
              <a:rPr lang="ar-SA" dirty="0">
                <a:latin typeface="Alexandria SemiBold" pitchFamily="2" charset="-78"/>
                <a:cs typeface="Alexandria SemiBold" pitchFamily="2" charset="-78"/>
              </a:rPr>
              <a:t>الموضوع ودلالاته السياسية أو الاقتصادية أو الاجتماعية أو الفكرية.</a:t>
            </a:r>
          </a:p>
          <a:p>
            <a:pPr algn="r" rtl="1">
              <a:lnSpc>
                <a:spcPct val="150000"/>
              </a:lnSpc>
            </a:pPr>
            <a:r>
              <a:rPr lang="ar-SA" sz="2000" dirty="0">
                <a:solidFill>
                  <a:schemeClr val="accent2">
                    <a:lumMod val="75000"/>
                  </a:schemeClr>
                </a:solidFill>
                <a:latin typeface="Alexandria SemiBold" pitchFamily="2" charset="-78"/>
                <a:cs typeface="Alexandria SemiBold" pitchFamily="2" charset="-78"/>
              </a:rPr>
              <a:t>وظيفة جسم المقال الافتتاحي تنحصر في النقاط التالية:</a:t>
            </a:r>
          </a:p>
          <a:p>
            <a:pPr marL="739775" indent="-336550" algn="r" rtl="1">
              <a:lnSpc>
                <a:spcPct val="150000"/>
              </a:lnSpc>
              <a:buFont typeface="+mj-lt"/>
              <a:buAutoNum type="arabicPeriod"/>
            </a:pPr>
            <a:r>
              <a:rPr lang="ar-SA" dirty="0" smtClean="0">
                <a:solidFill>
                  <a:srgbClr val="002060"/>
                </a:solidFill>
                <a:latin typeface="Alexandria SemiBold" pitchFamily="2" charset="-78"/>
                <a:cs typeface="Alexandria SemiBold" pitchFamily="2" charset="-78"/>
              </a:rPr>
              <a:t>تقديم </a:t>
            </a:r>
            <a:r>
              <a:rPr lang="ar-SA" dirty="0">
                <a:solidFill>
                  <a:srgbClr val="002060"/>
                </a:solidFill>
                <a:latin typeface="Alexandria SemiBold" pitchFamily="2" charset="-78"/>
                <a:cs typeface="Alexandria SemiBold" pitchFamily="2" charset="-78"/>
              </a:rPr>
              <a:t>البيانات الكافية لإشباع رغبة القارئ في الموضوع.</a:t>
            </a:r>
          </a:p>
          <a:p>
            <a:pPr marL="739775" indent="-336550" algn="r" rtl="1">
              <a:lnSpc>
                <a:spcPct val="150000"/>
              </a:lnSpc>
              <a:buFont typeface="+mj-lt"/>
              <a:buAutoNum type="arabicPeriod"/>
            </a:pPr>
            <a:r>
              <a:rPr lang="ar-SA" dirty="0">
                <a:solidFill>
                  <a:srgbClr val="002060"/>
                </a:solidFill>
                <a:latin typeface="Alexandria SemiBold" pitchFamily="2" charset="-78"/>
                <a:cs typeface="Alexandria SemiBold" pitchFamily="2" charset="-78"/>
              </a:rPr>
              <a:t> تقديم الحجج المنطقية التي تدعم وجهة نظر الصحيفة في الموضوع.</a:t>
            </a:r>
          </a:p>
          <a:p>
            <a:pPr marL="739775" indent="-336550" algn="r" rtl="1">
              <a:lnSpc>
                <a:spcPct val="150000"/>
              </a:lnSpc>
              <a:buFont typeface="+mj-lt"/>
              <a:buAutoNum type="arabicPeriod"/>
            </a:pPr>
            <a:r>
              <a:rPr lang="ar-SA" dirty="0" smtClean="0">
                <a:solidFill>
                  <a:srgbClr val="002060"/>
                </a:solidFill>
                <a:latin typeface="Alexandria SemiBold" pitchFamily="2" charset="-78"/>
                <a:cs typeface="Alexandria SemiBold" pitchFamily="2" charset="-78"/>
              </a:rPr>
              <a:t>إقناع </a:t>
            </a:r>
            <a:r>
              <a:rPr lang="ar-SA" dirty="0">
                <a:solidFill>
                  <a:srgbClr val="002060"/>
                </a:solidFill>
                <a:latin typeface="Alexandria SemiBold" pitchFamily="2" charset="-78"/>
                <a:cs typeface="Alexandria SemiBold" pitchFamily="2" charset="-78"/>
              </a:rPr>
              <a:t>القارئ بموقف الصحيفة أو سياستها تجاه موضوع </a:t>
            </a:r>
            <a:r>
              <a:rPr lang="ar-SA" dirty="0" smtClean="0">
                <a:solidFill>
                  <a:srgbClr val="002060"/>
                </a:solidFill>
                <a:latin typeface="Alexandria SemiBold" pitchFamily="2" charset="-78"/>
                <a:cs typeface="Alexandria SemiBold" pitchFamily="2" charset="-78"/>
              </a:rPr>
              <a:t>المقال</a:t>
            </a:r>
            <a:r>
              <a:rPr lang="ar-SA" dirty="0">
                <a:solidFill>
                  <a:srgbClr val="002060"/>
                </a:solidFill>
                <a:latin typeface="Alexandria SemiBold" pitchFamily="2" charset="-78"/>
                <a:cs typeface="Alexandria SemiBold" pitchFamily="2" charset="-78"/>
              </a:rPr>
              <a:t>.</a:t>
            </a:r>
            <a:r>
              <a:rPr lang="ar-SA" dirty="0" smtClean="0">
                <a:solidFill>
                  <a:srgbClr val="002060"/>
                </a:solidFill>
                <a:latin typeface="Alexandria SemiBold" pitchFamily="2" charset="-78"/>
                <a:cs typeface="Alexandria SemiBold" pitchFamily="2" charset="-78"/>
              </a:rPr>
              <a:t>    </a:t>
            </a:r>
            <a:endParaRPr lang="ar-SA" dirty="0">
              <a:solidFill>
                <a:srgbClr val="00206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45517"/>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الافتتاحي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10660" r="38239" b="65591"/>
          <a:stretch/>
        </p:blipFill>
        <p:spPr>
          <a:xfrm>
            <a:off x="-46644" y="2654710"/>
            <a:ext cx="2725502" cy="2595716"/>
          </a:xfrm>
          <a:prstGeom prst="rect">
            <a:avLst/>
          </a:prstGeom>
        </p:spPr>
      </p:pic>
    </p:spTree>
    <p:extLst>
      <p:ext uri="{BB962C8B-B14F-4D97-AF65-F5344CB8AC3E}">
        <p14:creationId xmlns:p14="http://schemas.microsoft.com/office/powerpoint/2010/main" val="174820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26657" y="1432390"/>
            <a:ext cx="7933227"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3261793" y="1640866"/>
            <a:ext cx="7460284" cy="4431983"/>
          </a:xfrm>
          <a:prstGeom prst="rect">
            <a:avLst/>
          </a:prstGeom>
          <a:noFill/>
        </p:spPr>
        <p:txBody>
          <a:bodyPr wrap="square" rtlCol="0">
            <a:spAutoFit/>
          </a:bodyPr>
          <a:lstStyle/>
          <a:p>
            <a:pPr algn="r" rtl="1">
              <a:lnSpc>
                <a:spcPct val="150000"/>
              </a:lnSpc>
            </a:pPr>
            <a:r>
              <a:rPr lang="ar-SA" sz="2400" b="1" dirty="0" smtClean="0">
                <a:solidFill>
                  <a:schemeClr val="accent2">
                    <a:lumMod val="75000"/>
                  </a:schemeClr>
                </a:solidFill>
                <a:latin typeface="Alexandria SemiBold" pitchFamily="2" charset="-78"/>
                <a:cs typeface="Alexandria SemiBold" pitchFamily="2" charset="-78"/>
              </a:rPr>
              <a:t>ثالثاً: خاتمة المقال </a:t>
            </a:r>
            <a:r>
              <a:rPr lang="en-US" sz="2000" b="1" dirty="0" smtClean="0">
                <a:latin typeface="Alexandria SemiBold" pitchFamily="2" charset="-78"/>
                <a:cs typeface="Alexandria SemiBold" pitchFamily="2" charset="-78"/>
              </a:rPr>
              <a:t>Conclusion</a:t>
            </a:r>
            <a:endParaRPr lang="ar-SA" dirty="0">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وهي أهم أجزاء المقال، وعليها يتوقف مدى اقتناع القارئ أو </a:t>
            </a:r>
            <a:r>
              <a:rPr lang="ar-SA" dirty="0" smtClean="0">
                <a:latin typeface="Alexandria SemiBold" pitchFamily="2" charset="-78"/>
                <a:cs typeface="Alexandria SemiBold" pitchFamily="2" charset="-78"/>
              </a:rPr>
              <a:t>عدم اقتناعه بسياسة الصحيفة. </a:t>
            </a:r>
            <a:r>
              <a:rPr lang="ar-SA" sz="2000" dirty="0">
                <a:solidFill>
                  <a:schemeClr val="accent2">
                    <a:lumMod val="75000"/>
                  </a:schemeClr>
                </a:solidFill>
                <a:latin typeface="Alexandria SemiBold" pitchFamily="2" charset="-78"/>
                <a:cs typeface="Alexandria SemiBold" pitchFamily="2" charset="-78"/>
              </a:rPr>
              <a:t>وغالبًا ما تضم الخاتمة النقاط التالية:</a:t>
            </a:r>
          </a:p>
          <a:p>
            <a:pPr marL="342900" indent="-342900" algn="r" rtl="1">
              <a:lnSpc>
                <a:spcPct val="150000"/>
              </a:lnSpc>
              <a:buFont typeface="+mj-lt"/>
              <a:buAutoNum type="arabicPeriod"/>
            </a:pPr>
            <a:r>
              <a:rPr lang="ar-SA" dirty="0">
                <a:latin typeface="Alexandria SemiBold" pitchFamily="2" charset="-78"/>
                <a:cs typeface="Alexandria SemiBold" pitchFamily="2" charset="-78"/>
              </a:rPr>
              <a:t>خلاصة الآراء والأفكار التي تصل إليها الصحيفة في موضوع </a:t>
            </a:r>
            <a:r>
              <a:rPr lang="ar-SA" dirty="0" smtClean="0">
                <a:latin typeface="Alexandria SemiBold" pitchFamily="2" charset="-78"/>
                <a:cs typeface="Alexandria SemiBold" pitchFamily="2" charset="-78"/>
              </a:rPr>
              <a:t>المقال.</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دعوة </a:t>
            </a:r>
            <a:r>
              <a:rPr lang="ar-SA" dirty="0">
                <a:latin typeface="Alexandria SemiBold" pitchFamily="2" charset="-78"/>
                <a:cs typeface="Alexandria SemiBold" pitchFamily="2" charset="-78"/>
              </a:rPr>
              <a:t>القارئ للمشاركة في إيجاد </a:t>
            </a:r>
            <a:r>
              <a:rPr lang="ar-SA" dirty="0" smtClean="0">
                <a:latin typeface="Alexandria SemiBold" pitchFamily="2" charset="-78"/>
                <a:cs typeface="Alexandria SemiBold" pitchFamily="2" charset="-78"/>
              </a:rPr>
              <a:t>حلول </a:t>
            </a:r>
            <a:r>
              <a:rPr lang="ar-SA" dirty="0">
                <a:latin typeface="Alexandria SemiBold" pitchFamily="2" charset="-78"/>
                <a:cs typeface="Alexandria SemiBold" pitchFamily="2" charset="-78"/>
              </a:rPr>
              <a:t>للقضية أو المشكلة المطروحة إن كان الأمر يفترض مشاركة القارئ أو تعبئته لتحقيق هدف معين أو لتنفيذ خطة معينة.</a:t>
            </a:r>
          </a:p>
          <a:p>
            <a:pPr marL="342900" indent="-342900" algn="r" rtl="1">
              <a:lnSpc>
                <a:spcPct val="150000"/>
              </a:lnSpc>
              <a:buFont typeface="+mj-lt"/>
              <a:buAutoNum type="arabicPeriod"/>
            </a:pPr>
            <a:r>
              <a:rPr lang="ar-SA" dirty="0" smtClean="0">
                <a:latin typeface="Alexandria SemiBold" pitchFamily="2" charset="-78"/>
                <a:cs typeface="Alexandria SemiBold" pitchFamily="2" charset="-78"/>
              </a:rPr>
              <a:t>دفع </a:t>
            </a:r>
            <a:r>
              <a:rPr lang="ar-SA" dirty="0">
                <a:latin typeface="Alexandria SemiBold" pitchFamily="2" charset="-78"/>
                <a:cs typeface="Alexandria SemiBold" pitchFamily="2" charset="-78"/>
              </a:rPr>
              <a:t>القارئ إلى اتخاذ موقف معين تجاه موضوع </a:t>
            </a:r>
            <a:r>
              <a:rPr lang="ar-SA" dirty="0" smtClean="0">
                <a:latin typeface="Alexandria SemiBold" pitchFamily="2" charset="-78"/>
                <a:cs typeface="Alexandria SemiBold" pitchFamily="2" charset="-78"/>
              </a:rPr>
              <a:t>معين .</a:t>
            </a:r>
            <a:endParaRPr lang="ar-SA" dirty="0"/>
          </a:p>
          <a:p>
            <a:pPr algn="r" rtl="1">
              <a:lnSpc>
                <a:spcPct val="150000"/>
              </a:lnSpc>
            </a:pPr>
            <a:endParaRPr lang="ar-SA" dirty="0">
              <a:solidFill>
                <a:srgbClr val="00206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45517"/>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الافتتاحي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l="10660" r="38239" b="65591"/>
          <a:stretch/>
        </p:blipFill>
        <p:spPr>
          <a:xfrm>
            <a:off x="-46644" y="2654710"/>
            <a:ext cx="2725502" cy="2595716"/>
          </a:xfrm>
          <a:prstGeom prst="rect">
            <a:avLst/>
          </a:prstGeom>
        </p:spPr>
      </p:pic>
    </p:spTree>
    <p:extLst>
      <p:ext uri="{BB962C8B-B14F-4D97-AF65-F5344CB8AC3E}">
        <p14:creationId xmlns:p14="http://schemas.microsoft.com/office/powerpoint/2010/main" val="3640077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الافتتاحي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076631" y="2825717"/>
            <a:ext cx="8040025" cy="1938992"/>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latin typeface="Alexandria SemiBold" pitchFamily="2" charset="-78"/>
                <a:cs typeface="Alexandria SemiBold" pitchFamily="2" charset="-78"/>
              </a:rPr>
              <a:t> تعد </a:t>
            </a:r>
            <a:r>
              <a:rPr lang="ar-SA" sz="2000" dirty="0">
                <a:latin typeface="Alexandria SemiBold" pitchFamily="2" charset="-78"/>
                <a:cs typeface="Alexandria SemiBold" pitchFamily="2" charset="-78"/>
              </a:rPr>
              <a:t>البطالة من أعقد المشكلات التي تواجه المجتمعات، فهي مشكلة مركبة، وسبب رئيس لمعظم ما تعيشه المجتمعات من مشكلات اجتماعية، ما يستدعي تضافر جميع الجهود لمواجهتها ومعالجة أسبابها.</a:t>
            </a: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053970" y="1654031"/>
            <a:ext cx="4125374" cy="1015663"/>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المقال الافتتاحي </a:t>
            </a:r>
            <a:r>
              <a:rPr lang="ar-SA" sz="1600" b="1" dirty="0" smtClean="0">
                <a:solidFill>
                  <a:schemeClr val="bg1"/>
                </a:solidFill>
                <a:latin typeface="Alexandria ExtraBold" pitchFamily="2" charset="-78"/>
                <a:cs typeface="Alexandria ExtraBold" pitchFamily="2" charset="-78"/>
              </a:rPr>
              <a:t>بعنوان : </a:t>
            </a:r>
            <a:r>
              <a:rPr lang="ar-SA" sz="2000" b="1" dirty="0">
                <a:solidFill>
                  <a:schemeClr val="accent2">
                    <a:lumMod val="60000"/>
                    <a:lumOff val="40000"/>
                  </a:schemeClr>
                </a:solidFill>
                <a:latin typeface="Alexandria ExtraBold" pitchFamily="2" charset="-78"/>
                <a:cs typeface="Alexandria ExtraBold" pitchFamily="2" charset="-78"/>
              </a:rPr>
              <a:t>مواجهة «البطالة</a:t>
            </a:r>
            <a:r>
              <a:rPr lang="ar-SA" b="1" dirty="0">
                <a:solidFill>
                  <a:schemeClr val="accent2">
                    <a:lumMod val="60000"/>
                    <a:lumOff val="40000"/>
                  </a:schemeClr>
                </a:solidFill>
                <a:latin typeface="Alexandria ExtraBold" pitchFamily="2" charset="-78"/>
                <a:cs typeface="Alexandria ExtraBold" pitchFamily="2" charset="-78"/>
              </a:rPr>
              <a:t>»</a:t>
            </a:r>
          </a:p>
        </p:txBody>
      </p:sp>
      <p:sp>
        <p:nvSpPr>
          <p:cNvPr id="13" name="TextBox 12">
            <a:extLst>
              <a:ext uri="{FF2B5EF4-FFF2-40B4-BE49-F238E27FC236}">
                <a16:creationId xmlns:a16="http://schemas.microsoft.com/office/drawing/2014/main" id="{F9A80F9F-74DB-1D57-04E8-E20E92A09B0A}"/>
              </a:ext>
            </a:extLst>
          </p:cNvPr>
          <p:cNvSpPr txBox="1"/>
          <p:nvPr/>
        </p:nvSpPr>
        <p:spPr>
          <a:xfrm>
            <a:off x="9116656" y="3518555"/>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المقدمة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158903" y="4863282"/>
            <a:ext cx="7961271"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اعتمد الكاتب في المقدمة على </a:t>
            </a:r>
            <a:r>
              <a:rPr lang="ar-SA" dirty="0">
                <a:solidFill>
                  <a:srgbClr val="002060"/>
                </a:solidFill>
                <a:latin typeface="Alexandria SemiBold" pitchFamily="2" charset="-78"/>
                <a:cs typeface="Alexandria SemiBold" pitchFamily="2" charset="-78"/>
              </a:rPr>
              <a:t>طرح قضية مهمة تمس مصالح </a:t>
            </a:r>
            <a:r>
              <a:rPr lang="ar-SA" dirty="0" smtClean="0">
                <a:solidFill>
                  <a:srgbClr val="002060"/>
                </a:solidFill>
                <a:latin typeface="Alexandria SemiBold" pitchFamily="2" charset="-78"/>
                <a:cs typeface="Alexandria SemiBold" pitchFamily="2" charset="-78"/>
              </a:rPr>
              <a:t>القراء </a:t>
            </a:r>
            <a:r>
              <a:rPr lang="ar-SA" dirty="0" smtClean="0">
                <a:solidFill>
                  <a:schemeClr val="accent2">
                    <a:lumMod val="50000"/>
                  </a:schemeClr>
                </a:solidFill>
                <a:latin typeface="Alexandria SemiBold" pitchFamily="2" charset="-78"/>
                <a:cs typeface="Alexandria SemiBold" pitchFamily="2" charset="-78"/>
              </a:rPr>
              <a:t> </a:t>
            </a:r>
            <a:endParaRPr lang="en-US" dirty="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652597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الافتتاحي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268361" y="2413014"/>
            <a:ext cx="7845803" cy="3785652"/>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المملكة </a:t>
            </a:r>
            <a:r>
              <a:rPr lang="ar-SA" sz="2000" dirty="0">
                <a:latin typeface="Alexandria SemiBold" pitchFamily="2" charset="-78"/>
                <a:cs typeface="Alexandria SemiBold" pitchFamily="2" charset="-78"/>
              </a:rPr>
              <a:t>استشعرت هذه المشكلة ووضعت دوماً حلولاً وخططاً لتقليص قوائم العاطلين عن العمل، وذلك بمعالجة الاختلالات الهيكلية في سوق العمل.</a:t>
            </a:r>
          </a:p>
          <a:p>
            <a:pPr algn="r" rtl="1">
              <a:lnSpc>
                <a:spcPct val="150000"/>
              </a:lnSpc>
            </a:pPr>
            <a:r>
              <a:rPr lang="ar-SA" sz="2000" dirty="0">
                <a:latin typeface="Alexandria SemiBold" pitchFamily="2" charset="-78"/>
                <a:cs typeface="Alexandria SemiBold" pitchFamily="2" charset="-78"/>
              </a:rPr>
              <a:t>ومن بين الحلول التي تم إطلاقها مواءمة المناهج الدراسية مع احتياجات سوق العمل والتوسع في البرامج التدريبية التي تستهدف الخريجين، وإطلاق مجموعة من الحوافز للقطاع الخاص لدعم برامج السعودة، بجانب العديد من التشريعات التي أصدرتها وزارة الموارد البشرية والتنمية الاجتماعية.</a:t>
            </a: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053970" y="1654031"/>
            <a:ext cx="4125374" cy="553998"/>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المقال الافتتاحي</a:t>
            </a:r>
            <a:endParaRPr lang="en-US" sz="32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116656" y="3518555"/>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9107794" y="4117931"/>
            <a:ext cx="2156045" cy="1292020"/>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dirty="0" smtClean="0">
                <a:solidFill>
                  <a:srgbClr val="002060"/>
                </a:solidFill>
                <a:latin typeface="Alexandria SemiBold" pitchFamily="2" charset="-78"/>
                <a:cs typeface="Alexandria SemiBold" pitchFamily="2" charset="-78"/>
              </a:rPr>
              <a:t>بيان </a:t>
            </a:r>
          </a:p>
          <a:p>
            <a:pPr algn="ctr">
              <a:lnSpc>
                <a:spcPct val="150000"/>
              </a:lnSpc>
            </a:pPr>
            <a:r>
              <a:rPr lang="ar-SA" dirty="0" smtClean="0">
                <a:solidFill>
                  <a:srgbClr val="002060"/>
                </a:solidFill>
                <a:latin typeface="Alexandria SemiBold" pitchFamily="2" charset="-78"/>
                <a:cs typeface="Alexandria SemiBold" pitchFamily="2" charset="-78"/>
              </a:rPr>
              <a:t>الموقف الرسمي للقضية</a:t>
            </a:r>
            <a:endParaRPr lang="en-US" dirty="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4199147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الافتتاحي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556102" y="2413014"/>
            <a:ext cx="7558062" cy="3323987"/>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هذا </a:t>
            </a:r>
            <a:r>
              <a:rPr lang="ar-SA" sz="2000" dirty="0">
                <a:latin typeface="Alexandria SemiBold" pitchFamily="2" charset="-78"/>
                <a:cs typeface="Alexandria SemiBold" pitchFamily="2" charset="-78"/>
              </a:rPr>
              <a:t>الحراك أثمر عن تسجيل أدنى مستوى تاريخي لمعدلات البطالة خلال الربع الأول من عام 2024م، لتصل إلى 7.6 %، وهو ما كشفت عنه الهيئة العامة للإحصاء من أن معدل البطالة الإجمالي «للسعوديين وغير السعوديين» استقر نسبياً عند 3.5 % مقارنةً بـ3.4 % في الربع الرابع من عام 2023م، فيما انخفض معدل البطالة لإجمالي السعوديين إلى 7.6 % في الربع الأول من عام 2024م مقارنةً بـ 7.8 % في الربع الرابع من عام 2023م.</a:t>
            </a: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053970" y="1654031"/>
            <a:ext cx="4125374" cy="553998"/>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المقال الافتتاحي</a:t>
            </a:r>
            <a:endParaRPr lang="en-US" sz="32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116656" y="3518555"/>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9114164" y="4242252"/>
            <a:ext cx="1835509" cy="923330"/>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dirty="0" smtClean="0">
                <a:solidFill>
                  <a:srgbClr val="002060"/>
                </a:solidFill>
                <a:latin typeface="Alexandria SemiBold" pitchFamily="2" charset="-78"/>
                <a:cs typeface="Alexandria SemiBold" pitchFamily="2" charset="-78"/>
              </a:rPr>
              <a:t>استشهاد بالأدلة</a:t>
            </a:r>
            <a:endParaRPr lang="en-US" dirty="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5769424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الافتتاحي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312606" y="2413014"/>
            <a:ext cx="7435857" cy="3785652"/>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وفي </a:t>
            </a:r>
            <a:r>
              <a:rPr lang="ar-SA" sz="2000" dirty="0">
                <a:latin typeface="Alexandria SemiBold" pitchFamily="2" charset="-78"/>
                <a:cs typeface="Alexandria SemiBold" pitchFamily="2" charset="-78"/>
              </a:rPr>
              <a:t>وقت سابق قال صاحب السمو الملكي الأمير محمد بن سلمان بن عبدالعزيز ولي العهد رئيس مجلس الوزراء -حفظه الله-: «إن المملكة تستهدف المعدل الطبيعي للبطالة، ما بين 7 % إلى 4 </a:t>
            </a:r>
            <a:r>
              <a:rPr lang="ar-SA" sz="2000" dirty="0" smtClean="0">
                <a:latin typeface="Alexandria SemiBold" pitchFamily="2" charset="-78"/>
                <a:cs typeface="Alexandria SemiBold" pitchFamily="2" charset="-78"/>
              </a:rPr>
              <a:t>%».</a:t>
            </a:r>
          </a:p>
          <a:p>
            <a:pPr algn="r" rtl="1">
              <a:lnSpc>
                <a:spcPct val="150000"/>
              </a:lnSpc>
            </a:pPr>
            <a:endParaRPr lang="ar-SA" sz="2000" dirty="0">
              <a:latin typeface="Alexandria SemiBold" pitchFamily="2" charset="-78"/>
              <a:cs typeface="Alexandria SemiBold" pitchFamily="2" charset="-78"/>
            </a:endParaRPr>
          </a:p>
          <a:p>
            <a:pPr algn="r" rtl="1">
              <a:lnSpc>
                <a:spcPct val="150000"/>
              </a:lnSpc>
            </a:pPr>
            <a:r>
              <a:rPr lang="ar-SA" sz="2000" dirty="0">
                <a:latin typeface="Alexandria SemiBold" pitchFamily="2" charset="-78"/>
                <a:cs typeface="Alexandria SemiBold" pitchFamily="2" charset="-78"/>
              </a:rPr>
              <a:t>ووفق هذه النتائج المتسارعة فإن المملكة ستذهب بعيداً في مواجهة هذه الظاهرة، يدعم ذلك برامج رؤية 2030 التي عند تدشينها في 2016 كان معدل البطالة يقارب 12.3 </a:t>
            </a:r>
            <a:r>
              <a:rPr lang="ar-SA" sz="2000" dirty="0" smtClean="0">
                <a:latin typeface="Alexandria SemiBold" pitchFamily="2" charset="-78"/>
                <a:cs typeface="Alexandria SemiBold" pitchFamily="2" charset="-78"/>
              </a:rPr>
              <a:t>%.</a:t>
            </a:r>
            <a:endParaRPr lang="ar-SA" sz="20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053970" y="1654031"/>
            <a:ext cx="4125374" cy="553998"/>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المقال الافتتاحي</a:t>
            </a:r>
            <a:endParaRPr lang="en-US" sz="32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215334" y="2636097"/>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9155058" y="3122478"/>
            <a:ext cx="2183240" cy="133882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dirty="0" smtClean="0">
                <a:solidFill>
                  <a:srgbClr val="002060"/>
                </a:solidFill>
                <a:latin typeface="Alexandria SemiBold" pitchFamily="2" charset="-78"/>
                <a:cs typeface="Alexandria SemiBold" pitchFamily="2" charset="-78"/>
              </a:rPr>
              <a:t>استشهاد بالأدلة والخلفية التاريخية للموضوع</a:t>
            </a:r>
            <a:endParaRPr lang="en-US" dirty="0">
              <a:solidFill>
                <a:schemeClr val="accent2">
                  <a:lumMod val="50000"/>
                </a:schemeClr>
              </a:solidFill>
              <a:latin typeface="Alexandria SemiBold" pitchFamily="2" charset="-78"/>
              <a:cs typeface="Alexandria SemiBold" pitchFamily="2" charset="-78"/>
            </a:endParaRPr>
          </a:p>
        </p:txBody>
      </p:sp>
      <p:sp>
        <p:nvSpPr>
          <p:cNvPr id="16" name="TextBox 15">
            <a:extLst>
              <a:ext uri="{FF2B5EF4-FFF2-40B4-BE49-F238E27FC236}">
                <a16:creationId xmlns:a16="http://schemas.microsoft.com/office/drawing/2014/main" id="{F9A80F9F-74DB-1D57-04E8-E20E92A09B0A}"/>
              </a:ext>
            </a:extLst>
          </p:cNvPr>
          <p:cNvSpPr txBox="1"/>
          <p:nvPr/>
        </p:nvSpPr>
        <p:spPr>
          <a:xfrm>
            <a:off x="9116723" y="4941874"/>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الخاتمة </a:t>
            </a:r>
          </a:p>
        </p:txBody>
      </p:sp>
      <p:sp>
        <p:nvSpPr>
          <p:cNvPr id="17" name="TextBox 16">
            <a:extLst>
              <a:ext uri="{FF2B5EF4-FFF2-40B4-BE49-F238E27FC236}">
                <a16:creationId xmlns:a16="http://schemas.microsoft.com/office/drawing/2014/main" id="{F9A80F9F-74DB-1D57-04E8-E20E92A09B0A}"/>
              </a:ext>
            </a:extLst>
          </p:cNvPr>
          <p:cNvSpPr txBox="1"/>
          <p:nvPr/>
        </p:nvSpPr>
        <p:spPr>
          <a:xfrm>
            <a:off x="8948245" y="5428255"/>
            <a:ext cx="2399644" cy="923330"/>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dirty="0" smtClean="0">
                <a:solidFill>
                  <a:srgbClr val="002060"/>
                </a:solidFill>
                <a:latin typeface="Alexandria SemiBold" pitchFamily="2" charset="-78"/>
                <a:cs typeface="Alexandria SemiBold" pitchFamily="2" charset="-78"/>
              </a:rPr>
              <a:t>دعوة القاريء بالثقة في رؤية 2030</a:t>
            </a:r>
            <a:endParaRPr lang="en-US" dirty="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373193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3" y="1388670"/>
            <a:ext cx="8745790" cy="48605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163257" y="1543271"/>
            <a:ext cx="8508754" cy="4801314"/>
          </a:xfrm>
          <a:prstGeom prst="rect">
            <a:avLst/>
          </a:prstGeom>
          <a:noFill/>
        </p:spPr>
        <p:txBody>
          <a:bodyPr wrap="square" rtlCol="0">
            <a:spAutoFit/>
          </a:bodyPr>
          <a:lstStyle/>
          <a:p>
            <a:pPr marL="517525" indent="-342900" algn="r" rtl="1">
              <a:lnSpc>
                <a:spcPct val="150000"/>
              </a:lnSpc>
              <a:buFont typeface="Wingdings" panose="05000000000000000000" pitchFamily="2" charset="2"/>
              <a:buChar char="v"/>
            </a:pPr>
            <a:r>
              <a:rPr lang="ar-SA" sz="2400" dirty="0" smtClean="0">
                <a:solidFill>
                  <a:srgbClr val="843C0C"/>
                </a:solidFill>
                <a:latin typeface="Alexandria SemiBold" pitchFamily="2" charset="-78"/>
                <a:cs typeface="Alexandria SemiBold" pitchFamily="2" charset="-78"/>
              </a:rPr>
              <a:t>الفرق بين المقال الافتتاحي والخبر الصحفي:</a:t>
            </a:r>
          </a:p>
          <a:p>
            <a:pPr marL="174625" algn="r" rtl="1">
              <a:lnSpc>
                <a:spcPct val="150000"/>
              </a:lnSpc>
            </a:pPr>
            <a:r>
              <a:rPr lang="ar-SA" dirty="0" smtClean="0">
                <a:latin typeface="Alexandria SemiBold" pitchFamily="2" charset="-78"/>
                <a:cs typeface="Alexandria SemiBold" pitchFamily="2" charset="-78"/>
              </a:rPr>
              <a:t>يختلف المقال الافتتاحي عن الخبر الصحفي في عدة زوايا منها:</a:t>
            </a:r>
          </a:p>
          <a:p>
            <a:pPr marL="457200" indent="-282575" algn="r" rtl="1">
              <a:lnSpc>
                <a:spcPct val="150000"/>
              </a:lnSpc>
              <a:buFont typeface="+mj-lt"/>
              <a:buAutoNum type="arabicPeriod"/>
            </a:pPr>
            <a:r>
              <a:rPr lang="ar-SA" dirty="0" smtClean="0">
                <a:latin typeface="Alexandria SemiBold" pitchFamily="2" charset="-78"/>
                <a:cs typeface="Alexandria SemiBold" pitchFamily="2" charset="-78"/>
              </a:rPr>
              <a:t>من حيث البناء الفني: يعتمد الخبر على قالب الهرم المقلوب والمتكون من المقدمة وجسم الخبر . أما المقال الافتتاحي فيعتمد على قالب الهرم المعتدل والمتكون من المقدمة والجسم والخاتمة. </a:t>
            </a:r>
          </a:p>
          <a:p>
            <a:pPr marL="457200" indent="-282575" algn="r" rtl="1">
              <a:lnSpc>
                <a:spcPct val="150000"/>
              </a:lnSpc>
              <a:buFont typeface="+mj-lt"/>
              <a:buAutoNum type="arabicPeriod"/>
            </a:pPr>
            <a:r>
              <a:rPr lang="ar-SA" dirty="0" smtClean="0">
                <a:latin typeface="Alexandria SemiBold" pitchFamily="2" charset="-78"/>
                <a:cs typeface="Alexandria SemiBold" pitchFamily="2" charset="-78"/>
              </a:rPr>
              <a:t>من حيث المحتوى: الخبر الصحفي يُجيب على الأسئلة الخمسة المعروفة   </a:t>
            </a:r>
            <a:r>
              <a:rPr lang="en-US" dirty="0" smtClean="0">
                <a:latin typeface="Alexandria SemiBold" pitchFamily="2" charset="-78"/>
                <a:cs typeface="Alexandria SemiBold" pitchFamily="2" charset="-78"/>
              </a:rPr>
              <a:t>(5 </a:t>
            </a:r>
            <a:r>
              <a:rPr lang="en-US" dirty="0" err="1" smtClean="0">
                <a:latin typeface="Alexandria SemiBold" pitchFamily="2" charset="-78"/>
                <a:cs typeface="Alexandria SemiBold" pitchFamily="2" charset="-78"/>
              </a:rPr>
              <a:t>W’s+H</a:t>
            </a:r>
            <a:r>
              <a:rPr lang="en-US" dirty="0" smtClean="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 بينما يقوم المقال الافتتاحي على شرح وتفسير الأخبار والأحداث اليومية وإبراز الخلفية التاريخية للأحداث التي يتناولها.</a:t>
            </a:r>
          </a:p>
          <a:p>
            <a:pPr marL="457200" indent="-282575" algn="r" rtl="1">
              <a:lnSpc>
                <a:spcPct val="150000"/>
              </a:lnSpc>
              <a:buFont typeface="+mj-lt"/>
              <a:buAutoNum type="arabicPeriod"/>
            </a:pPr>
            <a:r>
              <a:rPr lang="ar-SA" dirty="0">
                <a:latin typeface="Alexandria SemiBold" pitchFamily="2" charset="-78"/>
                <a:cs typeface="Alexandria SemiBold" pitchFamily="2" charset="-78"/>
              </a:rPr>
              <a:t>من حيث الاتجاه: يتجه الخبر إلى تحقيق الموضوعية؛ أي عدم ظهور شخصية الصحيفة، بينما المقال الافتتاحي يسعي للتعبير عن رأى الصحيفة</a:t>
            </a:r>
            <a:r>
              <a:rPr lang="ar-SA" dirty="0" smtClean="0">
                <a:latin typeface="Alexandria SemiBold" pitchFamily="2" charset="-78"/>
                <a:cs typeface="Alexandria SemiBold" pitchFamily="2" charset="-78"/>
              </a:rPr>
              <a:t>.</a:t>
            </a:r>
          </a:p>
          <a:p>
            <a:pPr marL="457200" indent="-282575" algn="r" rtl="1">
              <a:lnSpc>
                <a:spcPct val="150000"/>
              </a:lnSpc>
              <a:buFont typeface="+mj-lt"/>
              <a:buAutoNum type="arabicPeriod"/>
            </a:pPr>
            <a:endParaRPr lang="ar-SA" dirty="0" smtClean="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90" y="870386"/>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المقال الافتتاحي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132347" y="3092045"/>
            <a:ext cx="2030910" cy="2421544"/>
          </a:xfrm>
          <a:prstGeom prst="rect">
            <a:avLst/>
          </a:prstGeom>
        </p:spPr>
      </p:pic>
    </p:spTree>
    <p:extLst>
      <p:ext uri="{BB962C8B-B14F-4D97-AF65-F5344CB8AC3E}">
        <p14:creationId xmlns:p14="http://schemas.microsoft.com/office/powerpoint/2010/main" val="3170304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4663" y="1388670"/>
            <a:ext cx="9260616" cy="49039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346765" y="1429812"/>
            <a:ext cx="9008514" cy="1754326"/>
          </a:xfrm>
          <a:prstGeom prst="rect">
            <a:avLst/>
          </a:prstGeom>
          <a:noFill/>
        </p:spPr>
        <p:txBody>
          <a:bodyPr wrap="square" rtlCol="0">
            <a:spAutoFit/>
          </a:bodyPr>
          <a:lstStyle/>
          <a:p>
            <a:pPr marL="349250" indent="-60325" algn="r" rtl="1">
              <a:lnSpc>
                <a:spcPct val="150000"/>
              </a:lnSpc>
              <a:buFont typeface="Wingdings" panose="05000000000000000000" pitchFamily="2" charset="2"/>
              <a:buChar char="v"/>
            </a:pPr>
            <a:r>
              <a:rPr lang="ar-SA" dirty="0" smtClean="0">
                <a:solidFill>
                  <a:srgbClr val="843C0C"/>
                </a:solidFill>
                <a:latin typeface="Alexandria SemiBold" pitchFamily="2" charset="-78"/>
                <a:cs typeface="Alexandria SemiBold" pitchFamily="2" charset="-78"/>
              </a:rPr>
              <a:t>    الفرق بين المقال الافتتاحي والخبر الصحفي:</a:t>
            </a:r>
          </a:p>
          <a:p>
            <a:pPr marL="517525" indent="-342900" algn="r" rtl="1">
              <a:lnSpc>
                <a:spcPct val="150000"/>
              </a:lnSpc>
              <a:buFont typeface="+mj-lt"/>
              <a:buAutoNum type="arabicPeriod" startAt="4"/>
            </a:pPr>
            <a:r>
              <a:rPr lang="ar-SA" dirty="0" smtClean="0">
                <a:latin typeface="Alexandria SemiBold" pitchFamily="2" charset="-78"/>
                <a:cs typeface="Alexandria SemiBold" pitchFamily="2" charset="-78"/>
              </a:rPr>
              <a:t>من حيث الهدف: الإعلام هو الهدف الأساسي للخبر ، أما الشرح والتفسير يكون الهدف الأساسي للمقال الافتتاحي.</a:t>
            </a:r>
          </a:p>
          <a:p>
            <a:pPr marL="174625"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2280790" y="870386"/>
            <a:ext cx="3205610" cy="4610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b="1" dirty="0" smtClean="0">
                <a:solidFill>
                  <a:srgbClr val="C00000"/>
                </a:solidFill>
                <a:latin typeface="Alexandria ExtraBold" pitchFamily="2" charset="-78"/>
                <a:cs typeface="Alexandria ExtraBold" pitchFamily="2" charset="-78"/>
              </a:rPr>
              <a:t>المقال الافتتاحي</a:t>
            </a:r>
            <a:endParaRPr lang="en-US" sz="28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32809" r="60539" b="40954"/>
          <a:stretch/>
        </p:blipFill>
        <p:spPr>
          <a:xfrm>
            <a:off x="0" y="2707034"/>
            <a:ext cx="2454442" cy="2324865"/>
          </a:xfrm>
          <a:prstGeom prst="rect">
            <a:avLst/>
          </a:prstGeom>
        </p:spPr>
      </p:pic>
      <p:sp>
        <p:nvSpPr>
          <p:cNvPr id="14" name="TextBox 13">
            <a:extLst>
              <a:ext uri="{FF2B5EF4-FFF2-40B4-BE49-F238E27FC236}">
                <a16:creationId xmlns:a16="http://schemas.microsoft.com/office/drawing/2014/main" id="{6083F8E2-699C-9C01-0329-7C9299434C08}"/>
              </a:ext>
            </a:extLst>
          </p:cNvPr>
          <p:cNvSpPr txBox="1"/>
          <p:nvPr/>
        </p:nvSpPr>
        <p:spPr>
          <a:xfrm>
            <a:off x="2094663" y="2944639"/>
            <a:ext cx="9343401" cy="3416320"/>
          </a:xfrm>
          <a:prstGeom prst="rect">
            <a:avLst/>
          </a:prstGeom>
          <a:noFill/>
        </p:spPr>
        <p:txBody>
          <a:bodyPr wrap="square" rtlCol="0">
            <a:spAutoFit/>
          </a:bodyPr>
          <a:lstStyle/>
          <a:p>
            <a:pPr marL="457200" indent="-120650" algn="r" defTabSz="685800" rtl="1">
              <a:lnSpc>
                <a:spcPct val="150000"/>
              </a:lnSpc>
              <a:buFont typeface="Wingdings" panose="05000000000000000000" pitchFamily="2" charset="2"/>
              <a:buChar char="v"/>
            </a:pPr>
            <a:r>
              <a:rPr lang="ar-SA" dirty="0" smtClean="0">
                <a:solidFill>
                  <a:srgbClr val="843C0C"/>
                </a:solidFill>
                <a:latin typeface="Alexandria SemiBold" pitchFamily="2" charset="-78"/>
                <a:cs typeface="Alexandria SemiBold" pitchFamily="2" charset="-78"/>
              </a:rPr>
              <a:t>    </a:t>
            </a:r>
            <a:r>
              <a:rPr lang="ar-SA" u="sng" dirty="0" smtClean="0">
                <a:solidFill>
                  <a:srgbClr val="843C0C"/>
                </a:solidFill>
                <a:latin typeface="Alexandria SemiBold" pitchFamily="2" charset="-78"/>
                <a:cs typeface="Alexandria SemiBold" pitchFamily="2" charset="-78"/>
              </a:rPr>
              <a:t>الفرق بين المقال الافتتاحي والأنواع الأخرى من المقالات</a:t>
            </a:r>
            <a:r>
              <a:rPr lang="ar-SA" dirty="0" smtClean="0">
                <a:solidFill>
                  <a:srgbClr val="843C0C"/>
                </a:solidFill>
                <a:latin typeface="Alexandria SemiBold" pitchFamily="2" charset="-78"/>
                <a:cs typeface="Alexandria SemiBold" pitchFamily="2" charset="-78"/>
              </a:rPr>
              <a:t>:</a:t>
            </a:r>
          </a:p>
          <a:p>
            <a:pPr marL="517525" indent="-342900" algn="r" rtl="1">
              <a:lnSpc>
                <a:spcPct val="150000"/>
              </a:lnSpc>
              <a:buFont typeface="+mj-lt"/>
              <a:buAutoNum type="arabicPeriod"/>
            </a:pPr>
            <a:r>
              <a:rPr lang="ar-SA" dirty="0" smtClean="0">
                <a:latin typeface="Alexandria SemiBold" pitchFamily="2" charset="-78"/>
                <a:cs typeface="Alexandria SemiBold" pitchFamily="2" charset="-78"/>
              </a:rPr>
              <a:t>كاتب المقال الافتتاحي مُلزم بالتعبير عن موقف وسياسة المؤسسة الإعلامية ، أما كاتب المقال التحليلي أو النقدي أو العمود يُعبر عن رأيه والذي لا يتعارض مع السياسة التحريرية للمؤسسة.</a:t>
            </a:r>
          </a:p>
          <a:p>
            <a:pPr marL="517525" indent="-342900" algn="r" rtl="1">
              <a:lnSpc>
                <a:spcPct val="150000"/>
              </a:lnSpc>
              <a:buFont typeface="+mj-lt"/>
              <a:buAutoNum type="arabicPeriod"/>
            </a:pPr>
            <a:r>
              <a:rPr lang="ar-SA" dirty="0" smtClean="0">
                <a:latin typeface="Alexandria SemiBold" pitchFamily="2" charset="-78"/>
                <a:cs typeface="Alexandria SemiBold" pitchFamily="2" charset="-78"/>
              </a:rPr>
              <a:t>المقال الافتتاحي لا يوقع باسم كاتبه، عكس بقية المقالات تنسب إلى كاتبها.</a:t>
            </a:r>
          </a:p>
          <a:p>
            <a:pPr marL="517525" indent="-342900" algn="r" rtl="1">
              <a:lnSpc>
                <a:spcPct val="150000"/>
              </a:lnSpc>
              <a:buFont typeface="+mj-lt"/>
              <a:buAutoNum type="arabicPeriod"/>
            </a:pPr>
            <a:r>
              <a:rPr lang="ar-SA" dirty="0" smtClean="0">
                <a:latin typeface="Alexandria SemiBold" pitchFamily="2" charset="-78"/>
                <a:cs typeface="Alexandria SemiBold" pitchFamily="2" charset="-78"/>
              </a:rPr>
              <a:t>المقال الافتتاحي له مكان وعنوان ثابت وينشر بانتظام، ويتفق معه العمود الصحفي في ذلك؛ أما </a:t>
            </a:r>
            <a:r>
              <a:rPr lang="ar-SA" dirty="0" smtClean="0">
                <a:latin typeface="Alexandria SemiBold" pitchFamily="2" charset="-78"/>
                <a:cs typeface="Alexandria SemiBold" pitchFamily="2" charset="-78"/>
              </a:rPr>
              <a:t>المقالات التحليلية والمقالات النقدية </a:t>
            </a:r>
            <a:r>
              <a:rPr lang="ar-SA" dirty="0" smtClean="0">
                <a:latin typeface="Alexandria SemiBold" pitchFamily="2" charset="-78"/>
                <a:cs typeface="Alexandria SemiBold" pitchFamily="2" charset="-78"/>
              </a:rPr>
              <a:t>لا تنشر بانتظام إلا وفقاً لرغبة كاتبها.</a:t>
            </a:r>
          </a:p>
        </p:txBody>
      </p:sp>
    </p:spTree>
    <p:extLst>
      <p:ext uri="{BB962C8B-B14F-4D97-AF65-F5344CB8AC3E}">
        <p14:creationId xmlns:p14="http://schemas.microsoft.com/office/powerpoint/2010/main" val="2018719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2">
            <a:extLst>
              <a:ext uri="{FF2B5EF4-FFF2-40B4-BE49-F238E27FC236}">
                <a16:creationId xmlns:a16="http://schemas.microsoft.com/office/drawing/2014/main" id="{52297C4B-84D7-EDC8-F6F6-53F29890AA2A}"/>
              </a:ext>
            </a:extLst>
          </p:cNvPr>
          <p:cNvSpPr/>
          <p:nvPr/>
        </p:nvSpPr>
        <p:spPr>
          <a:xfrm>
            <a:off x="7717678" y="1944912"/>
            <a:ext cx="3659628" cy="35504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795293" y="1732551"/>
            <a:ext cx="8372771" cy="45140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2432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95703" y="87233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5199"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9018052" y="2400220"/>
            <a:ext cx="2388285" cy="2308324"/>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3200" b="1" dirty="0" smtClean="0">
                <a:solidFill>
                  <a:schemeClr val="bg1"/>
                </a:solidFill>
                <a:latin typeface="Alexandria ExtraBold" pitchFamily="2" charset="-78"/>
                <a:cs typeface="Alexandria ExtraBold" pitchFamily="2" charset="-78"/>
              </a:rPr>
              <a:t>(2)</a:t>
            </a:r>
          </a:p>
          <a:p>
            <a:pPr algn="ctr">
              <a:lnSpc>
                <a:spcPct val="150000"/>
              </a:lnSpc>
            </a:pPr>
            <a:r>
              <a:rPr lang="ar-SA" sz="3200" b="1" dirty="0" smtClean="0">
                <a:solidFill>
                  <a:schemeClr val="bg1"/>
                </a:solidFill>
                <a:latin typeface="Alexandria ExtraBold" pitchFamily="2" charset="-78"/>
                <a:cs typeface="Alexandria ExtraBold" pitchFamily="2" charset="-78"/>
              </a:rPr>
              <a:t>المقال </a:t>
            </a:r>
          </a:p>
          <a:p>
            <a:pPr algn="ctr">
              <a:lnSpc>
                <a:spcPct val="150000"/>
              </a:lnSpc>
            </a:pPr>
            <a:r>
              <a:rPr lang="ar-SA" sz="3200" b="1" dirty="0" smtClean="0">
                <a:solidFill>
                  <a:schemeClr val="bg1"/>
                </a:solidFill>
                <a:latin typeface="Alexandria ExtraBold" pitchFamily="2" charset="-78"/>
                <a:cs typeface="Alexandria ExtraBold" pitchFamily="2" charset="-78"/>
              </a:rPr>
              <a:t>التحليلي</a:t>
            </a:r>
            <a:endParaRPr lang="en-US" sz="4400" b="1" dirty="0">
              <a:solidFill>
                <a:schemeClr val="bg1"/>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6083F8E2-699C-9C01-0329-7C9299434C08}"/>
              </a:ext>
            </a:extLst>
          </p:cNvPr>
          <p:cNvSpPr txBox="1"/>
          <p:nvPr/>
        </p:nvSpPr>
        <p:spPr>
          <a:xfrm>
            <a:off x="824324" y="1917018"/>
            <a:ext cx="8343741" cy="4339650"/>
          </a:xfrm>
          <a:prstGeom prst="rect">
            <a:avLst/>
          </a:prstGeom>
          <a:noFill/>
        </p:spPr>
        <p:txBody>
          <a:bodyPr wrap="square" rtlCol="0">
            <a:spAutoFit/>
          </a:bodyPr>
          <a:lstStyle/>
          <a:p>
            <a:pPr marL="174625" algn="r" rtl="1">
              <a:lnSpc>
                <a:spcPct val="150000"/>
              </a:lnSpc>
            </a:pPr>
            <a:r>
              <a:rPr lang="ar-SA" dirty="0" smtClean="0">
                <a:latin typeface="Alexandria SemiBold" pitchFamily="2" charset="-78"/>
                <a:cs typeface="Alexandria SemiBold" pitchFamily="2" charset="-78"/>
              </a:rPr>
              <a:t>   يعد المقال التحليلي </a:t>
            </a:r>
            <a:r>
              <a:rPr lang="en-US" dirty="0" smtClean="0">
                <a:latin typeface="Alexandria SemiBold" pitchFamily="2" charset="-78"/>
                <a:cs typeface="Alexandria SemiBold" pitchFamily="2" charset="-78"/>
              </a:rPr>
              <a:t> Analytical </a:t>
            </a:r>
            <a:r>
              <a:rPr lang="en-US" dirty="0">
                <a:latin typeface="Alexandria SemiBold" pitchFamily="2" charset="-78"/>
                <a:cs typeface="Alexandria SemiBold" pitchFamily="2" charset="-78"/>
              </a:rPr>
              <a:t>Article </a:t>
            </a:r>
            <a:r>
              <a:rPr lang="ar-SA" dirty="0" smtClean="0">
                <a:latin typeface="Alexandria SemiBold" pitchFamily="2" charset="-78"/>
                <a:cs typeface="Alexandria SemiBold" pitchFamily="2" charset="-78"/>
              </a:rPr>
              <a:t>من أبرز فنون المقال الصحفي وأكثرها تأثيراً. ويهدف المقال التحليلي إلى التحليل العميق للأحداث والقضايا التي تشغل الرأي العام، فيتناول الأحداث بالتفصيل ويربط بينها وبين أحداث أخرى، ثم يستنبط منها ما يراه من آراء واتجاهات. </a:t>
            </a:r>
          </a:p>
          <a:p>
            <a:pPr marL="174625" algn="r" rtl="1">
              <a:lnSpc>
                <a:spcPct val="150000"/>
              </a:lnSpc>
            </a:pPr>
            <a:r>
              <a:rPr lang="ar-SA" dirty="0" smtClean="0">
                <a:latin typeface="Alexandria SemiBold" pitchFamily="2" charset="-78"/>
                <a:cs typeface="Alexandria SemiBold" pitchFamily="2" charset="-78"/>
              </a:rPr>
              <a:t>وعادة ما ينشر المقال التحليلي أسبوعياً، حتى يكون هناك فرصة أمام الكاتب للخوض في التناول العميق للموضوع؛ لذا يتسم بطول محتواه الذي يتراوح بين 500 - 800 كلمة.</a:t>
            </a:r>
          </a:p>
          <a:p>
            <a:pPr marL="517525" indent="-342900" algn="r" rtl="1">
              <a:lnSpc>
                <a:spcPct val="150000"/>
              </a:lnSpc>
              <a:buFont typeface="Wingdings" panose="05000000000000000000" pitchFamily="2" charset="2"/>
              <a:buChar char="v"/>
            </a:pPr>
            <a:r>
              <a:rPr lang="ar-SA" sz="2000" dirty="0" smtClean="0">
                <a:solidFill>
                  <a:srgbClr val="843C0C"/>
                </a:solidFill>
                <a:latin typeface="Alexandria SemiBold" pitchFamily="2" charset="-78"/>
                <a:cs typeface="Alexandria SemiBold" pitchFamily="2" charset="-78"/>
              </a:rPr>
              <a:t>الفرق بين المقال </a:t>
            </a:r>
            <a:r>
              <a:rPr lang="ar-SA" sz="2000" dirty="0">
                <a:solidFill>
                  <a:srgbClr val="843C0C"/>
                </a:solidFill>
                <a:latin typeface="Alexandria SemiBold" pitchFamily="2" charset="-78"/>
                <a:cs typeface="Alexandria SemiBold" pitchFamily="2" charset="-78"/>
              </a:rPr>
              <a:t>التحليلي والمقال الافتتاحي</a:t>
            </a:r>
            <a:endParaRPr lang="ar-SA" sz="2000" dirty="0" smtClean="0">
              <a:solidFill>
                <a:srgbClr val="843C0C"/>
              </a:solidFill>
              <a:latin typeface="Alexandria SemiBold" pitchFamily="2" charset="-78"/>
              <a:cs typeface="Alexandria SemiBold" pitchFamily="2" charset="-78"/>
            </a:endParaRPr>
          </a:p>
          <a:p>
            <a:pPr marL="517525" indent="-34290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تغلب الموضوعات السياسية على المقال </a:t>
            </a:r>
            <a:r>
              <a:rPr lang="ar-SA" dirty="0" smtClean="0">
                <a:latin typeface="Alexandria SemiBold" pitchFamily="2" charset="-78"/>
                <a:cs typeface="Alexandria SemiBold" pitchFamily="2" charset="-78"/>
              </a:rPr>
              <a:t>التحليلي، أما المقال الافتتاحي فتتنوع موضوعاته وإن كان يركز على الموضوعات ذات الطابع الجاد.</a:t>
            </a:r>
            <a:endParaRPr lang="ar-SA"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l="17808" t="47400" r="48581" b="11750"/>
          <a:stretch/>
        </p:blipFill>
        <p:spPr>
          <a:xfrm flipH="1">
            <a:off x="-384152" y="3495368"/>
            <a:ext cx="1470589" cy="1789357"/>
          </a:xfrm>
          <a:prstGeom prst="rect">
            <a:avLst/>
          </a:prstGeom>
        </p:spPr>
      </p:pic>
    </p:spTree>
    <p:extLst>
      <p:ext uri="{BB962C8B-B14F-4D97-AF65-F5344CB8AC3E}">
        <p14:creationId xmlns:p14="http://schemas.microsoft.com/office/powerpoint/2010/main" val="1863696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32892" y="1573489"/>
            <a:ext cx="8526993" cy="44783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644207" y="1633231"/>
            <a:ext cx="8292497" cy="2585323"/>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على </a:t>
            </a:r>
            <a:r>
              <a:rPr lang="ar-SA" dirty="0">
                <a:latin typeface="Alexandria SemiBold" pitchFamily="2" charset="-78"/>
                <a:cs typeface="Alexandria SemiBold" pitchFamily="2" charset="-78"/>
              </a:rPr>
              <a:t>الرغم من أن </a:t>
            </a:r>
            <a:r>
              <a:rPr lang="ar-SA" dirty="0" smtClean="0">
                <a:latin typeface="Alexandria SemiBold" pitchFamily="2" charset="-78"/>
                <a:cs typeface="Alexandria SemiBold" pitchFamily="2" charset="-78"/>
              </a:rPr>
              <a:t>كل من </a:t>
            </a:r>
            <a:r>
              <a:rPr lang="ar-SA" dirty="0">
                <a:latin typeface="Alexandria SemiBold" pitchFamily="2" charset="-78"/>
                <a:cs typeface="Alexandria SemiBold" pitchFamily="2" charset="-78"/>
              </a:rPr>
              <a:t>المقال التحليلي والمقال الافتتاحي </a:t>
            </a:r>
            <a:r>
              <a:rPr lang="ar-SA" dirty="0" smtClean="0">
                <a:latin typeface="Alexandria SemiBold" pitchFamily="2" charset="-78"/>
                <a:cs typeface="Alexandria SemiBold" pitchFamily="2" charset="-78"/>
              </a:rPr>
              <a:t>يركز على   </a:t>
            </a:r>
            <a:r>
              <a:rPr lang="ar-SA" dirty="0">
                <a:latin typeface="Alexandria SemiBold" pitchFamily="2" charset="-78"/>
                <a:cs typeface="Alexandria SemiBold" pitchFamily="2" charset="-78"/>
              </a:rPr>
              <a:t>الأحداث والقضايا الراهنة. </a:t>
            </a:r>
            <a:r>
              <a:rPr lang="ar-SA" dirty="0" smtClean="0">
                <a:latin typeface="Alexandria SemiBold" pitchFamily="2" charset="-78"/>
                <a:cs typeface="Alexandria SemiBold" pitchFamily="2" charset="-78"/>
              </a:rPr>
              <a:t>فالمقال الافتتاحي يغلب عليه "التعليق السريع"  للأحداث حيث يهتم بشرحها، أما المقال التحليلي فيغلب عليه " التعليق العميق" لنفس الأحداث الجارية؛ لذلك يستغرق وقت في كتابته.</a:t>
            </a:r>
          </a:p>
          <a:p>
            <a:pPr marL="342900" indent="-34290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المقال </a:t>
            </a:r>
            <a:r>
              <a:rPr lang="ar-SA" dirty="0">
                <a:latin typeface="Alexandria SemiBold" pitchFamily="2" charset="-78"/>
                <a:cs typeface="Alexandria SemiBold" pitchFamily="2" charset="-78"/>
              </a:rPr>
              <a:t>الافتتاحي يعبر عن </a:t>
            </a:r>
            <a:r>
              <a:rPr lang="ar-SA" dirty="0" smtClean="0">
                <a:latin typeface="Alexandria SemiBold" pitchFamily="2" charset="-78"/>
                <a:cs typeface="Alexandria SemiBold" pitchFamily="2" charset="-78"/>
              </a:rPr>
              <a:t>سياسة </a:t>
            </a:r>
            <a:r>
              <a:rPr lang="ar-SA" dirty="0">
                <a:latin typeface="Alexandria SemiBold" pitchFamily="2" charset="-78"/>
                <a:cs typeface="Alexandria SemiBold" pitchFamily="2" charset="-78"/>
              </a:rPr>
              <a:t>الصحيفة، أما المقال </a:t>
            </a:r>
            <a:r>
              <a:rPr lang="ar-SA" dirty="0" smtClean="0">
                <a:latin typeface="Alexandria SemiBold" pitchFamily="2" charset="-78"/>
                <a:cs typeface="Alexandria SemiBold" pitchFamily="2" charset="-78"/>
              </a:rPr>
              <a:t>التحليلي يُعبر </a:t>
            </a:r>
            <a:r>
              <a:rPr lang="ar-SA" dirty="0">
                <a:latin typeface="Alexandria SemiBold" pitchFamily="2" charset="-78"/>
                <a:cs typeface="Alexandria SemiBold" pitchFamily="2" charset="-78"/>
              </a:rPr>
              <a:t>عن رأي </a:t>
            </a:r>
            <a:r>
              <a:rPr lang="ar-SA" dirty="0" smtClean="0">
                <a:latin typeface="Alexandria SemiBold" pitchFamily="2" charset="-78"/>
                <a:cs typeface="Alexandria SemiBold" pitchFamily="2" charset="-78"/>
              </a:rPr>
              <a:t>كاتبه، لذلك يوقع من قِبل كاتبه.</a:t>
            </a:r>
            <a:endParaRPr lang="ar-SA" dirty="0">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2328751" y="854631"/>
            <a:ext cx="2711840"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المقال التحليلي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1428" t="1693" r="62024" b="54498"/>
          <a:stretch/>
        </p:blipFill>
        <p:spPr>
          <a:xfrm>
            <a:off x="129479" y="2671045"/>
            <a:ext cx="2340199" cy="2621329"/>
          </a:xfrm>
          <a:prstGeom prst="rect">
            <a:avLst/>
          </a:prstGeom>
        </p:spPr>
      </p:pic>
      <p:sp>
        <p:nvSpPr>
          <p:cNvPr id="14" name="TextBox 13">
            <a:extLst>
              <a:ext uri="{FF2B5EF4-FFF2-40B4-BE49-F238E27FC236}">
                <a16:creationId xmlns:a16="http://schemas.microsoft.com/office/drawing/2014/main" id="{6083F8E2-699C-9C01-0329-7C9299434C08}"/>
              </a:ext>
            </a:extLst>
          </p:cNvPr>
          <p:cNvSpPr txBox="1"/>
          <p:nvPr/>
        </p:nvSpPr>
        <p:spPr>
          <a:xfrm>
            <a:off x="2764528" y="4207201"/>
            <a:ext cx="8220305" cy="1800493"/>
          </a:xfrm>
          <a:prstGeom prst="rect">
            <a:avLst/>
          </a:prstGeom>
          <a:noFill/>
        </p:spPr>
        <p:txBody>
          <a:bodyPr wrap="square" rtlCol="0">
            <a:spAutoFit/>
          </a:bodyPr>
          <a:lstStyle/>
          <a:p>
            <a:pPr algn="r" rtl="1">
              <a:lnSpc>
                <a:spcPct val="150000"/>
              </a:lnSpc>
            </a:pPr>
            <a:r>
              <a:rPr lang="ar-SA" sz="2000" dirty="0" smtClean="0">
                <a:solidFill>
                  <a:srgbClr val="C00000"/>
                </a:solidFill>
                <a:latin typeface="Alexandria SemiBold" pitchFamily="2" charset="-78"/>
                <a:cs typeface="Alexandria SemiBold" pitchFamily="2" charset="-78"/>
              </a:rPr>
              <a:t>وظائف المقال التحليلي:</a:t>
            </a:r>
          </a:p>
          <a:p>
            <a:pPr marL="746125" indent="-349250" algn="r" rtl="1">
              <a:lnSpc>
                <a:spcPct val="150000"/>
              </a:lnSpc>
              <a:buFont typeface="Wingdings" panose="05000000000000000000" pitchFamily="2" charset="2"/>
              <a:buChar char="Ø"/>
            </a:pPr>
            <a:r>
              <a:rPr lang="ar-SA" dirty="0" smtClean="0">
                <a:solidFill>
                  <a:schemeClr val="accent1">
                    <a:lumMod val="75000"/>
                  </a:schemeClr>
                </a:solidFill>
                <a:latin typeface="Alexandria SemiBold" pitchFamily="2" charset="-78"/>
                <a:cs typeface="Alexandria SemiBold" pitchFamily="2" charset="-78"/>
              </a:rPr>
              <a:t>عرض وتحليل الأحداث الراهنة بعمق والكشف عن أبعادها.</a:t>
            </a:r>
          </a:p>
          <a:p>
            <a:pPr marL="746125" indent="-349250" algn="r" rtl="1">
              <a:lnSpc>
                <a:spcPct val="150000"/>
              </a:lnSpc>
              <a:buFont typeface="Wingdings" panose="05000000000000000000" pitchFamily="2" charset="2"/>
              <a:buChar char="Ø"/>
            </a:pPr>
            <a:r>
              <a:rPr lang="ar-SA" dirty="0" smtClean="0">
                <a:solidFill>
                  <a:schemeClr val="accent1">
                    <a:lumMod val="75000"/>
                  </a:schemeClr>
                </a:solidFill>
                <a:latin typeface="Alexandria SemiBold" pitchFamily="2" charset="-78"/>
                <a:cs typeface="Alexandria SemiBold" pitchFamily="2" charset="-78"/>
              </a:rPr>
              <a:t>مناقشة وطرح القضايا والموضوعات التي تشغل الرأي العام.</a:t>
            </a:r>
          </a:p>
          <a:p>
            <a:pPr marL="746125" indent="-349250" algn="r" rtl="1">
              <a:lnSpc>
                <a:spcPct val="150000"/>
              </a:lnSpc>
              <a:buFont typeface="Wingdings" panose="05000000000000000000" pitchFamily="2" charset="2"/>
              <a:buChar char="Ø"/>
            </a:pPr>
            <a:r>
              <a:rPr lang="ar-SA" dirty="0" smtClean="0">
                <a:solidFill>
                  <a:schemeClr val="accent1">
                    <a:lumMod val="75000"/>
                  </a:schemeClr>
                </a:solidFill>
                <a:latin typeface="Alexandria SemiBold" pitchFamily="2" charset="-78"/>
                <a:cs typeface="Alexandria SemiBold" pitchFamily="2" charset="-78"/>
              </a:rPr>
              <a:t>التعبير عن السياسات والاتجاهات السائدة في المجتمع.</a:t>
            </a:r>
          </a:p>
        </p:txBody>
      </p:sp>
    </p:spTree>
    <p:extLst>
      <p:ext uri="{BB962C8B-B14F-4D97-AF65-F5344CB8AC3E}">
        <p14:creationId xmlns:p14="http://schemas.microsoft.com/office/powerpoint/2010/main" val="4126280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1112" y="1483659"/>
            <a:ext cx="9867233" cy="47501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5932"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16815" y="89933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51112" y="111371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7789" y="807134"/>
            <a:ext cx="2973228" cy="553998"/>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المقال التحليلي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5095511" y="2156805"/>
            <a:ext cx="6057327" cy="1165704"/>
          </a:xfrm>
          <a:prstGeom prst="rect">
            <a:avLst/>
          </a:prstGeom>
          <a:noFill/>
          <a:effectLst>
            <a:reflection stA="45000" endPos="0" dir="5400000" sy="-100000" algn="bl" rotWithShape="0"/>
          </a:effectLst>
        </p:spPr>
        <p:txBody>
          <a:bodyPr wrap="square" rtlCol="0">
            <a:spAutoFit/>
          </a:bodyPr>
          <a:lstStyle/>
          <a:p>
            <a:pPr marL="458788" indent="-342900" algn="r" rtl="1">
              <a:lnSpc>
                <a:spcPct val="150000"/>
              </a:lnSpc>
              <a:buFontTx/>
              <a:buChar char="-"/>
            </a:pPr>
            <a:r>
              <a:rPr lang="ar-SA" dirty="0" smtClean="0">
                <a:latin typeface="Alexandria SemiBold" pitchFamily="2" charset="-78"/>
                <a:cs typeface="Alexandria SemiBold" pitchFamily="2" charset="-78"/>
              </a:rPr>
              <a:t>يعتمد البناء الفني للمقال التحليلي على قالب الهرم المعتدل؛ أي يحتوي على مقدمة وجسم وخاتمة.</a:t>
            </a:r>
          </a:p>
          <a:p>
            <a:pPr marL="115888" algn="r" rtl="1">
              <a:lnSpc>
                <a:spcPct val="150000"/>
              </a:lnSpc>
            </a:pPr>
            <a:endParaRPr lang="ar-SA" sz="1050" dirty="0" smtClean="0">
              <a:solidFill>
                <a:schemeClr val="accent2">
                  <a:lumMod val="50000"/>
                </a:schemeClr>
              </a:solidFill>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482634"/>
            <a:ext cx="1370490" cy="1010052"/>
          </a:xfrm>
          <a:prstGeom prst="rect">
            <a:avLst/>
          </a:prstGeom>
        </p:spPr>
      </p:pic>
      <p:sp>
        <p:nvSpPr>
          <p:cNvPr id="14" name="TextBox 13">
            <a:extLst>
              <a:ext uri="{FF2B5EF4-FFF2-40B4-BE49-F238E27FC236}">
                <a16:creationId xmlns:a16="http://schemas.microsoft.com/office/drawing/2014/main" id="{F9A80F9F-74DB-1D57-04E8-E20E92A09B0A}"/>
              </a:ext>
            </a:extLst>
          </p:cNvPr>
          <p:cNvSpPr txBox="1"/>
          <p:nvPr/>
        </p:nvSpPr>
        <p:spPr>
          <a:xfrm>
            <a:off x="7778011" y="1623738"/>
            <a:ext cx="2973228"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التحليلي</a:t>
            </a:r>
            <a:endParaRPr lang="en-US" sz="3200" b="1" dirty="0">
              <a:solidFill>
                <a:srgbClr val="C00000"/>
              </a:solidFill>
              <a:latin typeface="Alexandria ExtraBold" pitchFamily="2" charset="-78"/>
              <a:cs typeface="Alexandria ExtraBold" pitchFamily="2" charset="-78"/>
            </a:endParaRPr>
          </a:p>
        </p:txBody>
      </p:sp>
      <p:pic>
        <p:nvPicPr>
          <p:cNvPr id="2" name="Picture 1"/>
          <p:cNvPicPr>
            <a:picLocks noChangeAspect="1"/>
          </p:cNvPicPr>
          <p:nvPr/>
        </p:nvPicPr>
        <p:blipFill rotWithShape="1">
          <a:blip r:embed="rId4">
            <a:clrChange>
              <a:clrFrom>
                <a:srgbClr val="F8F9F3"/>
              </a:clrFrom>
              <a:clrTo>
                <a:srgbClr val="F8F9F3">
                  <a:alpha val="0"/>
                </a:srgbClr>
              </a:clrTo>
            </a:clrChange>
            <a:extLst>
              <a:ext uri="{28A0092B-C50C-407E-A947-70E740481C1C}">
                <a14:useLocalDpi xmlns:a14="http://schemas.microsoft.com/office/drawing/2010/main" val="0"/>
              </a:ext>
            </a:extLst>
          </a:blip>
          <a:srcRect l="41371" t="1291" r="6371" b="8386"/>
          <a:stretch/>
        </p:blipFill>
        <p:spPr>
          <a:xfrm>
            <a:off x="1116814" y="1652629"/>
            <a:ext cx="5594229" cy="4662853"/>
          </a:xfrm>
          <a:prstGeom prst="rect">
            <a:avLst/>
          </a:prstGeom>
        </p:spPr>
      </p:pic>
      <p:sp>
        <p:nvSpPr>
          <p:cNvPr id="16" name="TextBox 15">
            <a:extLst>
              <a:ext uri="{FF2B5EF4-FFF2-40B4-BE49-F238E27FC236}">
                <a16:creationId xmlns:a16="http://schemas.microsoft.com/office/drawing/2014/main" id="{F9A80F9F-74DB-1D57-04E8-E20E92A09B0A}"/>
              </a:ext>
            </a:extLst>
          </p:cNvPr>
          <p:cNvSpPr txBox="1"/>
          <p:nvPr/>
        </p:nvSpPr>
        <p:spPr>
          <a:xfrm>
            <a:off x="5889812" y="3292004"/>
            <a:ext cx="4986162" cy="2412199"/>
          </a:xfrm>
          <a:prstGeom prst="rect">
            <a:avLst/>
          </a:prstGeom>
          <a:noFill/>
          <a:effectLst>
            <a:reflection stA="45000" endPos="0" dir="5400000" sy="-100000" algn="bl" rotWithShape="0"/>
          </a:effectLst>
        </p:spPr>
        <p:txBody>
          <a:bodyPr wrap="square" rtlCol="0">
            <a:spAutoFit/>
          </a:bodyPr>
          <a:lstStyle/>
          <a:p>
            <a:pPr algn="ctr" rtl="1">
              <a:lnSpc>
                <a:spcPct val="150000"/>
              </a:lnSpc>
            </a:pPr>
            <a:r>
              <a:rPr lang="ar-SA" sz="2400" b="1" dirty="0" smtClean="0">
                <a:solidFill>
                  <a:schemeClr val="accent2">
                    <a:lumMod val="75000"/>
                  </a:schemeClr>
                </a:solidFill>
                <a:latin typeface="Alexandria SemiBold" pitchFamily="2" charset="-78"/>
                <a:cs typeface="Alexandria SemiBold" pitchFamily="2" charset="-78"/>
              </a:rPr>
              <a:t>أولاً</a:t>
            </a:r>
            <a:r>
              <a:rPr lang="ar-SA" sz="2400" b="1" dirty="0">
                <a:solidFill>
                  <a:schemeClr val="accent2">
                    <a:lumMod val="75000"/>
                  </a:schemeClr>
                </a:solidFill>
                <a:latin typeface="Alexandria SemiBold" pitchFamily="2" charset="-78"/>
                <a:cs typeface="Alexandria SemiBold" pitchFamily="2" charset="-78"/>
              </a:rPr>
              <a:t>: </a:t>
            </a:r>
            <a:r>
              <a:rPr lang="ar-SA" sz="2400" b="1" dirty="0" smtClean="0">
                <a:solidFill>
                  <a:schemeClr val="accent2">
                    <a:lumMod val="75000"/>
                  </a:schemeClr>
                </a:solidFill>
                <a:latin typeface="Alexandria SemiBold" pitchFamily="2" charset="-78"/>
                <a:cs typeface="Alexandria SemiBold" pitchFamily="2" charset="-78"/>
              </a:rPr>
              <a:t>المقدمة </a:t>
            </a:r>
            <a:r>
              <a:rPr lang="en-US" b="1" dirty="0" smtClean="0">
                <a:latin typeface="Alexandria SemiBold" pitchFamily="2" charset="-78"/>
                <a:cs typeface="Alexandria SemiBold" pitchFamily="2" charset="-78"/>
              </a:rPr>
              <a:t>Introduction</a:t>
            </a:r>
            <a:endParaRPr lang="ar-SA" b="1" dirty="0" smtClean="0">
              <a:latin typeface="Alexandria SemiBold" pitchFamily="2" charset="-78"/>
              <a:cs typeface="Alexandria SemiBold" pitchFamily="2" charset="-78"/>
            </a:endParaRPr>
          </a:p>
          <a:p>
            <a:pPr algn="ctr" rtl="1">
              <a:lnSpc>
                <a:spcPct val="150000"/>
              </a:lnSpc>
            </a:pPr>
            <a:endParaRPr lang="ar-SA" sz="1100" b="1" dirty="0">
              <a:solidFill>
                <a:schemeClr val="accent2">
                  <a:lumMod val="75000"/>
                </a:schemeClr>
              </a:solidFill>
              <a:latin typeface="Alexandria SemiBold" pitchFamily="2" charset="-78"/>
              <a:cs typeface="Alexandria SemiBold" pitchFamily="2" charset="-78"/>
            </a:endParaRPr>
          </a:p>
          <a:p>
            <a:pPr marL="280988" indent="-280988" algn="r" rtl="1">
              <a:lnSpc>
                <a:spcPct val="150000"/>
              </a:lnSpc>
              <a:buFont typeface="Wingdings" panose="05000000000000000000" pitchFamily="2" charset="2"/>
              <a:buChar char="§"/>
            </a:pPr>
            <a:r>
              <a:rPr lang="ar-SA" dirty="0" smtClean="0">
                <a:solidFill>
                  <a:srgbClr val="002060"/>
                </a:solidFill>
                <a:latin typeface="Alexandria SemiBold" pitchFamily="2" charset="-78"/>
                <a:cs typeface="Alexandria SemiBold" pitchFamily="2" charset="-78"/>
              </a:rPr>
              <a:t>إبراز حدث من الأحداث المهمة الراهنة.</a:t>
            </a:r>
            <a:endParaRPr lang="ar-SA" dirty="0">
              <a:solidFill>
                <a:srgbClr val="002060"/>
              </a:solidFill>
              <a:latin typeface="Alexandria SemiBold" pitchFamily="2" charset="-78"/>
              <a:cs typeface="Alexandria SemiBold" pitchFamily="2" charset="-78"/>
            </a:endParaRPr>
          </a:p>
          <a:p>
            <a:pPr marL="280988" indent="-280988" algn="r" rtl="1">
              <a:lnSpc>
                <a:spcPct val="150000"/>
              </a:lnSpc>
              <a:buFont typeface="Wingdings" panose="05000000000000000000" pitchFamily="2" charset="2"/>
              <a:buChar char="§"/>
            </a:pPr>
            <a:r>
              <a:rPr lang="ar-SA" dirty="0" smtClean="0">
                <a:solidFill>
                  <a:srgbClr val="002060"/>
                </a:solidFill>
                <a:latin typeface="Alexandria SemiBold" pitchFamily="2" charset="-78"/>
                <a:cs typeface="Alexandria SemiBold" pitchFamily="2" charset="-78"/>
              </a:rPr>
              <a:t>عرض </a:t>
            </a:r>
            <a:r>
              <a:rPr lang="ar-SA" dirty="0">
                <a:solidFill>
                  <a:srgbClr val="002060"/>
                </a:solidFill>
                <a:latin typeface="Alexandria SemiBold" pitchFamily="2" charset="-78"/>
                <a:cs typeface="Alexandria SemiBold" pitchFamily="2" charset="-78"/>
              </a:rPr>
              <a:t>قضية ت</a:t>
            </a:r>
            <a:r>
              <a:rPr lang="ar-SA" dirty="0" smtClean="0">
                <a:solidFill>
                  <a:srgbClr val="002060"/>
                </a:solidFill>
                <a:latin typeface="Alexandria SemiBold" pitchFamily="2" charset="-78"/>
                <a:cs typeface="Alexandria SemiBold" pitchFamily="2" charset="-78"/>
              </a:rPr>
              <a:t>شغل </a:t>
            </a:r>
            <a:r>
              <a:rPr lang="ar-SA" dirty="0">
                <a:solidFill>
                  <a:srgbClr val="002060"/>
                </a:solidFill>
                <a:latin typeface="Alexandria SemiBold" pitchFamily="2" charset="-78"/>
                <a:cs typeface="Alexandria SemiBold" pitchFamily="2" charset="-78"/>
              </a:rPr>
              <a:t>الرأي العام.</a:t>
            </a:r>
          </a:p>
          <a:p>
            <a:pPr marL="280988" indent="-280988" algn="r" rtl="1">
              <a:lnSpc>
                <a:spcPct val="150000"/>
              </a:lnSpc>
              <a:buFont typeface="Wingdings" panose="05000000000000000000" pitchFamily="2" charset="2"/>
              <a:buChar char="§"/>
            </a:pPr>
            <a:r>
              <a:rPr lang="ar-SA" dirty="0" smtClean="0">
                <a:solidFill>
                  <a:srgbClr val="002060"/>
                </a:solidFill>
                <a:latin typeface="Alexandria SemiBold" pitchFamily="2" charset="-78"/>
                <a:cs typeface="Alexandria SemiBold" pitchFamily="2" charset="-78"/>
              </a:rPr>
              <a:t>تقديم اقتراح جديد يثير اهتمام القراء</a:t>
            </a:r>
            <a:endParaRPr lang="ar-SA" dirty="0">
              <a:solidFill>
                <a:srgbClr val="002060"/>
              </a:solidFill>
              <a:latin typeface="Alexandria SemiBold" pitchFamily="2" charset="-78"/>
              <a:cs typeface="Alexandria SemiBold" pitchFamily="2" charset="-78"/>
            </a:endParaRPr>
          </a:p>
          <a:p>
            <a:pPr marL="115888" algn="r" rtl="1">
              <a:lnSpc>
                <a:spcPct val="150000"/>
              </a:lnSpc>
            </a:pPr>
            <a:endParaRPr lang="ar-SA" sz="1050" dirty="0" smtClean="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974879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63257" y="1432390"/>
            <a:ext cx="8896628" cy="47797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8435" y="901832"/>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435" y="105354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083F8E2-699C-9C01-0329-7C9299434C08}"/>
              </a:ext>
            </a:extLst>
          </p:cNvPr>
          <p:cNvSpPr txBox="1"/>
          <p:nvPr/>
        </p:nvSpPr>
        <p:spPr>
          <a:xfrm>
            <a:off x="2757947" y="1493379"/>
            <a:ext cx="8154457" cy="4616648"/>
          </a:xfrm>
          <a:prstGeom prst="rect">
            <a:avLst/>
          </a:prstGeom>
          <a:noFill/>
        </p:spPr>
        <p:txBody>
          <a:bodyPr wrap="square" rtlCol="0">
            <a:spAutoFit/>
          </a:bodyPr>
          <a:lstStyle/>
          <a:p>
            <a:pPr algn="r" rtl="1">
              <a:lnSpc>
                <a:spcPct val="150000"/>
              </a:lnSpc>
            </a:pPr>
            <a:r>
              <a:rPr lang="ar-SA" sz="2400" b="1" dirty="0" smtClean="0">
                <a:solidFill>
                  <a:schemeClr val="accent2">
                    <a:lumMod val="75000"/>
                  </a:schemeClr>
                </a:solidFill>
                <a:latin typeface="Alexandria SemiBold" pitchFamily="2" charset="-78"/>
                <a:cs typeface="Alexandria SemiBold" pitchFamily="2" charset="-78"/>
              </a:rPr>
              <a:t>ثانياً: جسم المقال </a:t>
            </a:r>
            <a:r>
              <a:rPr lang="en-US" sz="2000" b="1" dirty="0" smtClean="0">
                <a:latin typeface="Alexandria SemiBold" pitchFamily="2" charset="-78"/>
                <a:cs typeface="Alexandria SemiBold" pitchFamily="2" charset="-78"/>
              </a:rPr>
              <a:t>Structure</a:t>
            </a:r>
            <a:endParaRPr lang="ar-SA" dirty="0">
              <a:latin typeface="Alexandria SemiBold" pitchFamily="2" charset="-78"/>
              <a:cs typeface="Alexandria SemiBold" pitchFamily="2" charset="-78"/>
            </a:endParaRPr>
          </a:p>
          <a:p>
            <a:pPr algn="r" rtl="1">
              <a:lnSpc>
                <a:spcPct val="150000"/>
              </a:lnSpc>
            </a:pPr>
            <a:r>
              <a:rPr lang="ar-SA" dirty="0" smtClean="0">
                <a:solidFill>
                  <a:srgbClr val="002060"/>
                </a:solidFill>
                <a:latin typeface="Alexandria SemiBold" pitchFamily="2" charset="-78"/>
                <a:cs typeface="Alexandria SemiBold" pitchFamily="2" charset="-78"/>
              </a:rPr>
              <a:t>  يتضمن جسم المقال التحليلي </a:t>
            </a:r>
            <a:r>
              <a:rPr lang="ar-SA" dirty="0">
                <a:solidFill>
                  <a:srgbClr val="002060"/>
                </a:solidFill>
                <a:latin typeface="Alexandria SemiBold" pitchFamily="2" charset="-78"/>
                <a:cs typeface="Alexandria SemiBold" pitchFamily="2" charset="-78"/>
              </a:rPr>
              <a:t>النقاط </a:t>
            </a:r>
            <a:r>
              <a:rPr lang="ar-SA" dirty="0" smtClean="0">
                <a:solidFill>
                  <a:srgbClr val="002060"/>
                </a:solidFill>
                <a:latin typeface="Alexandria SemiBold" pitchFamily="2" charset="-78"/>
                <a:cs typeface="Alexandria SemiBold" pitchFamily="2" charset="-78"/>
              </a:rPr>
              <a:t>التالية: </a:t>
            </a:r>
          </a:p>
          <a:p>
            <a:pPr marL="693738" indent="-295275" algn="r" rtl="1">
              <a:lnSpc>
                <a:spcPct val="150000"/>
              </a:lnSpc>
              <a:buFont typeface="Wingdings" panose="05000000000000000000" pitchFamily="2" charset="2"/>
              <a:buChar char="§"/>
            </a:pPr>
            <a:r>
              <a:rPr lang="ar-SA" dirty="0">
                <a:solidFill>
                  <a:srgbClr val="002060"/>
                </a:solidFill>
                <a:latin typeface="Alexandria SemiBold" pitchFamily="2" charset="-78"/>
                <a:cs typeface="Alexandria SemiBold" pitchFamily="2" charset="-78"/>
              </a:rPr>
              <a:t>المعلومات الخلفية التاريخية </a:t>
            </a:r>
            <a:r>
              <a:rPr lang="ar-SA" dirty="0" smtClean="0">
                <a:solidFill>
                  <a:srgbClr val="002060"/>
                </a:solidFill>
                <a:latin typeface="Alexandria SemiBold" pitchFamily="2" charset="-78"/>
                <a:cs typeface="Alexandria SemiBold" pitchFamily="2" charset="-78"/>
              </a:rPr>
              <a:t>لموضوع المقال .</a:t>
            </a:r>
            <a:endParaRPr lang="ar-SA" dirty="0">
              <a:solidFill>
                <a:srgbClr val="002060"/>
              </a:solidFill>
              <a:latin typeface="Alexandria SemiBold" pitchFamily="2" charset="-78"/>
              <a:cs typeface="Alexandria SemiBold" pitchFamily="2" charset="-78"/>
            </a:endParaRPr>
          </a:p>
          <a:p>
            <a:pPr marL="693738" indent="-295275" algn="r" rtl="1">
              <a:lnSpc>
                <a:spcPct val="150000"/>
              </a:lnSpc>
              <a:buFont typeface="Wingdings" panose="05000000000000000000" pitchFamily="2" charset="2"/>
              <a:buChar char="§"/>
            </a:pPr>
            <a:r>
              <a:rPr lang="ar-SA" dirty="0" smtClean="0">
                <a:solidFill>
                  <a:srgbClr val="002060"/>
                </a:solidFill>
                <a:latin typeface="Alexandria SemiBold" pitchFamily="2" charset="-78"/>
                <a:cs typeface="Alexandria SemiBold" pitchFamily="2" charset="-78"/>
              </a:rPr>
              <a:t>حشد الأدلة </a:t>
            </a:r>
            <a:r>
              <a:rPr lang="ar-SA" dirty="0">
                <a:solidFill>
                  <a:srgbClr val="002060"/>
                </a:solidFill>
                <a:latin typeface="Alexandria SemiBold" pitchFamily="2" charset="-78"/>
                <a:cs typeface="Alexandria SemiBold" pitchFamily="2" charset="-78"/>
              </a:rPr>
              <a:t>والحجج والأسانيد التي تؤيد وجهة نظر كاتب المقال.</a:t>
            </a:r>
          </a:p>
          <a:p>
            <a:pPr marL="693738" indent="-295275" algn="r" rtl="1">
              <a:lnSpc>
                <a:spcPct val="150000"/>
              </a:lnSpc>
              <a:buFont typeface="Wingdings" panose="05000000000000000000" pitchFamily="2" charset="2"/>
              <a:buChar char="§"/>
            </a:pPr>
            <a:r>
              <a:rPr lang="ar-SA" dirty="0" smtClean="0">
                <a:solidFill>
                  <a:srgbClr val="002060"/>
                </a:solidFill>
                <a:latin typeface="Alexandria SemiBold" pitchFamily="2" charset="-78"/>
                <a:cs typeface="Alexandria SemiBold" pitchFamily="2" charset="-78"/>
              </a:rPr>
              <a:t>كشف أبعاد </a:t>
            </a:r>
            <a:r>
              <a:rPr lang="ar-SA" dirty="0">
                <a:solidFill>
                  <a:srgbClr val="002060"/>
                </a:solidFill>
                <a:latin typeface="Alexandria SemiBold" pitchFamily="2" charset="-78"/>
                <a:cs typeface="Alexandria SemiBold" pitchFamily="2" charset="-78"/>
              </a:rPr>
              <a:t>الموضوع ودلالاته </a:t>
            </a:r>
            <a:r>
              <a:rPr lang="ar-SA" dirty="0" smtClean="0">
                <a:solidFill>
                  <a:srgbClr val="002060"/>
                </a:solidFill>
                <a:latin typeface="Alexandria SemiBold" pitchFamily="2" charset="-78"/>
                <a:cs typeface="Alexandria SemiBold" pitchFamily="2" charset="-78"/>
              </a:rPr>
              <a:t>المختلفة.</a:t>
            </a:r>
          </a:p>
          <a:p>
            <a:pPr marL="693738" indent="-295275" algn="r" rtl="1">
              <a:lnSpc>
                <a:spcPct val="150000"/>
              </a:lnSpc>
              <a:buFont typeface="Wingdings" panose="05000000000000000000" pitchFamily="2" charset="2"/>
              <a:buChar char="§"/>
            </a:pPr>
            <a:r>
              <a:rPr lang="ar-SA" dirty="0" smtClean="0">
                <a:solidFill>
                  <a:srgbClr val="002060"/>
                </a:solidFill>
                <a:latin typeface="Alexandria SemiBold" pitchFamily="2" charset="-78"/>
                <a:cs typeface="Alexandria SemiBold" pitchFamily="2" charset="-78"/>
              </a:rPr>
              <a:t>عرض الآراء المؤيدة أو المعارضة لوجهة نظر الكاتب والرد عليها.</a:t>
            </a:r>
            <a:endParaRPr lang="ar-SA" dirty="0">
              <a:solidFill>
                <a:srgbClr val="002060"/>
              </a:solidFill>
              <a:latin typeface="Alexandria SemiBold" pitchFamily="2" charset="-78"/>
              <a:cs typeface="Alexandria SemiBold" pitchFamily="2" charset="-78"/>
            </a:endParaRPr>
          </a:p>
          <a:p>
            <a:pPr algn="r" rtl="1">
              <a:lnSpc>
                <a:spcPct val="150000"/>
              </a:lnSpc>
            </a:pPr>
            <a:r>
              <a:rPr lang="ar-SA" sz="2400" b="1" dirty="0" smtClean="0">
                <a:solidFill>
                  <a:schemeClr val="accent2">
                    <a:lumMod val="75000"/>
                  </a:schemeClr>
                </a:solidFill>
                <a:latin typeface="Alexandria SemiBold" pitchFamily="2" charset="-78"/>
                <a:cs typeface="Alexandria SemiBold" pitchFamily="2" charset="-78"/>
              </a:rPr>
              <a:t>ثالثاً</a:t>
            </a:r>
            <a:r>
              <a:rPr lang="ar-SA" sz="2400" b="1" dirty="0">
                <a:solidFill>
                  <a:schemeClr val="accent2">
                    <a:lumMod val="75000"/>
                  </a:schemeClr>
                </a:solidFill>
                <a:latin typeface="Alexandria SemiBold" pitchFamily="2" charset="-78"/>
                <a:cs typeface="Alexandria SemiBold" pitchFamily="2" charset="-78"/>
              </a:rPr>
              <a:t>: </a:t>
            </a:r>
            <a:r>
              <a:rPr lang="ar-SA" sz="2400" b="1" dirty="0" smtClean="0">
                <a:solidFill>
                  <a:schemeClr val="accent2">
                    <a:lumMod val="75000"/>
                  </a:schemeClr>
                </a:solidFill>
                <a:latin typeface="Alexandria SemiBold" pitchFamily="2" charset="-78"/>
                <a:cs typeface="Alexandria SemiBold" pitchFamily="2" charset="-78"/>
              </a:rPr>
              <a:t>خاتمة المقال </a:t>
            </a:r>
            <a:r>
              <a:rPr lang="en-US" sz="2000" b="1" dirty="0" smtClean="0">
                <a:latin typeface="Alexandria SemiBold" pitchFamily="2" charset="-78"/>
                <a:cs typeface="Alexandria SemiBold" pitchFamily="2" charset="-78"/>
              </a:rPr>
              <a:t>Conclusion</a:t>
            </a:r>
            <a:endParaRPr lang="ar-SA" sz="2000" dirty="0">
              <a:latin typeface="Alexandria SemiBold" pitchFamily="2" charset="-78"/>
              <a:cs typeface="Alexandria SemiBold" pitchFamily="2" charset="-78"/>
            </a:endParaRPr>
          </a:p>
          <a:p>
            <a:pPr marL="693738" indent="-295275" algn="r" rtl="1">
              <a:lnSpc>
                <a:spcPct val="150000"/>
              </a:lnSpc>
              <a:buFont typeface="Wingdings" panose="05000000000000000000" pitchFamily="2" charset="2"/>
              <a:buChar char="§"/>
            </a:pPr>
            <a:r>
              <a:rPr lang="ar-SA" dirty="0" smtClean="0">
                <a:solidFill>
                  <a:srgbClr val="002060"/>
                </a:solidFill>
                <a:latin typeface="Alexandria SemiBold" pitchFamily="2" charset="-78"/>
                <a:cs typeface="Alexandria SemiBold" pitchFamily="2" charset="-78"/>
              </a:rPr>
              <a:t>خلاصة وجهة نظر الكاتب في الموضوع.</a:t>
            </a:r>
            <a:endParaRPr lang="ar-SA" dirty="0">
              <a:solidFill>
                <a:srgbClr val="002060"/>
              </a:solidFill>
              <a:latin typeface="Alexandria SemiBold" pitchFamily="2" charset="-78"/>
              <a:cs typeface="Alexandria SemiBold" pitchFamily="2" charset="-78"/>
            </a:endParaRPr>
          </a:p>
          <a:p>
            <a:pPr marL="693738" indent="-295275" algn="r" rtl="1">
              <a:lnSpc>
                <a:spcPct val="150000"/>
              </a:lnSpc>
              <a:buFont typeface="Wingdings" panose="05000000000000000000" pitchFamily="2" charset="2"/>
              <a:buChar char="§"/>
            </a:pPr>
            <a:r>
              <a:rPr lang="ar-SA" dirty="0">
                <a:solidFill>
                  <a:srgbClr val="002060"/>
                </a:solidFill>
                <a:latin typeface="Alexandria SemiBold" pitchFamily="2" charset="-78"/>
                <a:cs typeface="Alexandria SemiBold" pitchFamily="2" charset="-78"/>
              </a:rPr>
              <a:t> </a:t>
            </a:r>
            <a:r>
              <a:rPr lang="ar-SA" dirty="0" smtClean="0">
                <a:solidFill>
                  <a:srgbClr val="002060"/>
                </a:solidFill>
                <a:latin typeface="Alexandria SemiBold" pitchFamily="2" charset="-78"/>
                <a:cs typeface="Alexandria SemiBold" pitchFamily="2" charset="-78"/>
              </a:rPr>
              <a:t>دفع القاريء للاهتمام بالقضية التي يطرحها الكاتب.</a:t>
            </a:r>
            <a:endParaRPr lang="ar-SA" dirty="0">
              <a:solidFill>
                <a:srgbClr val="002060"/>
              </a:solidFill>
              <a:latin typeface="Alexandria SemiBold" pitchFamily="2" charset="-78"/>
              <a:cs typeface="Alexandria SemiBold" pitchFamily="2" charset="-78"/>
            </a:endParaRPr>
          </a:p>
          <a:p>
            <a:pPr marL="693738" indent="-295275" algn="r" rtl="1">
              <a:lnSpc>
                <a:spcPct val="150000"/>
              </a:lnSpc>
              <a:buFont typeface="Wingdings" panose="05000000000000000000" pitchFamily="2" charset="2"/>
              <a:buChar char="§"/>
            </a:pPr>
            <a:r>
              <a:rPr lang="ar-SA" dirty="0" smtClean="0">
                <a:solidFill>
                  <a:srgbClr val="002060"/>
                </a:solidFill>
                <a:latin typeface="Alexandria SemiBold" pitchFamily="2" charset="-78"/>
                <a:cs typeface="Alexandria SemiBold" pitchFamily="2" charset="-78"/>
              </a:rPr>
              <a:t>فتح حوار بين الكاتب والقراء حول الموضوع.</a:t>
            </a:r>
            <a:endParaRPr lang="ar-SA" dirty="0">
              <a:solidFill>
                <a:srgbClr val="00206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553407"/>
            <a:ext cx="1062617" cy="939279"/>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439055" y="845517"/>
            <a:ext cx="5114025"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التحليلي</a:t>
            </a:r>
            <a:endParaRPr lang="en-US" sz="3200" b="1" dirty="0">
              <a:solidFill>
                <a:srgbClr val="C00000"/>
              </a:solidFill>
              <a:latin typeface="Alexandria ExtraBold" pitchFamily="2" charset="-78"/>
              <a:cs typeface="Alexandria ExtraBold" pitchFamily="2" charset="-78"/>
            </a:endParaRPr>
          </a:p>
        </p:txBody>
      </p:sp>
      <p:pic>
        <p:nvPicPr>
          <p:cNvPr id="11" name="Picture 10"/>
          <p:cNvPicPr>
            <a:picLocks noChangeAspect="1"/>
          </p:cNvPicPr>
          <p:nvPr/>
        </p:nvPicPr>
        <p:blipFill rotWithShape="1">
          <a:blip r:embed="rId4">
            <a:clrChange>
              <a:clrFrom>
                <a:srgbClr val="F1F3E5"/>
              </a:clrFrom>
              <a:clrTo>
                <a:srgbClr val="F1F3E5">
                  <a:alpha val="0"/>
                </a:srgbClr>
              </a:clrTo>
            </a:clrChange>
            <a:extLst>
              <a:ext uri="{28A0092B-C50C-407E-A947-70E740481C1C}">
                <a14:useLocalDpi xmlns:a14="http://schemas.microsoft.com/office/drawing/2010/main" val="0"/>
              </a:ext>
            </a:extLst>
          </a:blip>
          <a:srcRect l="39167" t="32804" r="6072" b="1587"/>
          <a:stretch/>
        </p:blipFill>
        <p:spPr>
          <a:xfrm flipH="1">
            <a:off x="16520" y="2128588"/>
            <a:ext cx="3216794" cy="3031023"/>
          </a:xfrm>
          <a:prstGeom prst="rect">
            <a:avLst/>
          </a:prstGeom>
        </p:spPr>
      </p:pic>
    </p:spTree>
    <p:extLst>
      <p:ext uri="{BB962C8B-B14F-4D97-AF65-F5344CB8AC3E}">
        <p14:creationId xmlns:p14="http://schemas.microsoft.com/office/powerpoint/2010/main" val="1409509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التحليلي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1342103" y="2825717"/>
            <a:ext cx="7774553" cy="1938992"/>
          </a:xfrm>
          <a:prstGeom prst="rect">
            <a:avLst/>
          </a:prstGeom>
          <a:noFill/>
          <a:effectLst>
            <a:reflection stA="45000" endPos="0" dir="5400000" sy="-100000" algn="bl" rotWithShape="0"/>
          </a:effectLst>
        </p:spPr>
        <p:txBody>
          <a:bodyPr wrap="square" rtlCol="0">
            <a:spAutoFit/>
          </a:bodyPr>
          <a:lstStyle/>
          <a:p>
            <a:pPr marL="115888" algn="r" rtl="1">
              <a:lnSpc>
                <a:spcPct val="150000"/>
              </a:lnSpc>
            </a:pPr>
            <a:r>
              <a:rPr lang="ar-SA" sz="2000" dirty="0" smtClean="0">
                <a:latin typeface="Alexandria SemiBold" pitchFamily="2" charset="-78"/>
                <a:cs typeface="Alexandria SemiBold" pitchFamily="2" charset="-78"/>
              </a:rPr>
              <a:t> تعد مسألة خفض الضرائب من أكثر القضايا السياسية جدلاً في الولايات المتحدة في الآونة الأخيرة، حيث يعتقد أن تخفيض الضرائب سيؤدي إلى نمو اقتصادي، بينما </a:t>
            </a:r>
            <a:r>
              <a:rPr lang="ar-SA" sz="2000" smtClean="0">
                <a:latin typeface="Alexandria SemiBold" pitchFamily="2" charset="-78"/>
                <a:cs typeface="Alexandria SemiBold" pitchFamily="2" charset="-78"/>
              </a:rPr>
              <a:t>يخشي آخرون </a:t>
            </a:r>
            <a:r>
              <a:rPr lang="ar-SA" sz="2000" dirty="0" smtClean="0">
                <a:latin typeface="Alexandria SemiBold" pitchFamily="2" charset="-78"/>
                <a:cs typeface="Alexandria SemiBold" pitchFamily="2" charset="-78"/>
              </a:rPr>
              <a:t>من أن يؤدي ذلك إلى زيادة العجز المالي للحكومة الفيدرالية.</a:t>
            </a:r>
            <a:endParaRPr lang="ar-SA" sz="20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85612" y="5281269"/>
            <a:ext cx="1370490" cy="121141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4050208" y="1654031"/>
            <a:ext cx="7129136" cy="1015663"/>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المقال التحليلي </a:t>
            </a:r>
            <a:r>
              <a:rPr lang="ar-SA" sz="1600" b="1" dirty="0" smtClean="0">
                <a:solidFill>
                  <a:schemeClr val="bg1"/>
                </a:solidFill>
                <a:latin typeface="Alexandria ExtraBold" pitchFamily="2" charset="-78"/>
                <a:cs typeface="Alexandria ExtraBold" pitchFamily="2" charset="-78"/>
              </a:rPr>
              <a:t>بعنوان : </a:t>
            </a:r>
            <a:r>
              <a:rPr lang="ar-SA" sz="2000" b="1" dirty="0" smtClean="0">
                <a:solidFill>
                  <a:schemeClr val="accent2">
                    <a:lumMod val="60000"/>
                    <a:lumOff val="40000"/>
                  </a:schemeClr>
                </a:solidFill>
                <a:latin typeface="Alexandria ExtraBold" pitchFamily="2" charset="-78"/>
                <a:cs typeface="Alexandria ExtraBold" pitchFamily="2" charset="-78"/>
              </a:rPr>
              <a:t>التأثير المحتمل لتخفيض الضرائب على الاقتصاد الأمريكي </a:t>
            </a:r>
            <a:endParaRPr lang="ar-SA" b="1" dirty="0">
              <a:solidFill>
                <a:schemeClr val="accent2">
                  <a:lumMod val="60000"/>
                  <a:lumOff val="40000"/>
                </a:schemeClr>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116656" y="3518555"/>
            <a:ext cx="2062688"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المقدمة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2487012" y="4961856"/>
            <a:ext cx="7961271" cy="87652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اعتمد الكاتب في المقدمة على </a:t>
            </a:r>
            <a:r>
              <a:rPr lang="ar-SA" dirty="0">
                <a:solidFill>
                  <a:srgbClr val="002060"/>
                </a:solidFill>
                <a:latin typeface="Alexandria SemiBold" pitchFamily="2" charset="-78"/>
                <a:cs typeface="Alexandria SemiBold" pitchFamily="2" charset="-78"/>
              </a:rPr>
              <a:t>عرض قضية تشغل الرأي </a:t>
            </a:r>
            <a:r>
              <a:rPr lang="ar-SA" dirty="0" smtClean="0">
                <a:solidFill>
                  <a:srgbClr val="002060"/>
                </a:solidFill>
                <a:latin typeface="Alexandria SemiBold" pitchFamily="2" charset="-78"/>
                <a:cs typeface="Alexandria SemiBold" pitchFamily="2" charset="-78"/>
              </a:rPr>
              <a:t>العام ، وعرض وجهات النظر المختلفة تجاه القضية</a:t>
            </a:r>
            <a:endParaRPr lang="en-US" dirty="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602090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99886" y="1483658"/>
            <a:ext cx="10479307" cy="4867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SA" dirty="0">
              <a:solidFill>
                <a:schemeClr val="accent1">
                  <a:lumMod val="75000"/>
                </a:schemeClr>
              </a:solidFill>
              <a:latin typeface="Alexandria SemiBold" pitchFamily="2" charset="-78"/>
              <a:cs typeface="Alexandria SemiBold"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611454" y="7871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80066" y="886401"/>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814363" y="111103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49185" y="858387"/>
            <a:ext cx="3442536" cy="501932"/>
          </a:xfrm>
          <a:prstGeom prst="rect">
            <a:avLst/>
          </a:prstGeom>
          <a:noFill/>
          <a:effectLst>
            <a:reflection stA="45000" endPos="0" dir="5400000" sy="-100000" algn="bl" rotWithShape="0"/>
          </a:effectLst>
        </p:spPr>
        <p:txBody>
          <a:bodyPr wrap="square" rtlCol="0">
            <a:spAutoFit/>
          </a:bodyPr>
          <a:lstStyle/>
          <a:p>
            <a:pPr algn="ctr">
              <a:lnSpc>
                <a:spcPct val="150000"/>
              </a:lnSpc>
            </a:pPr>
            <a:r>
              <a:rPr lang="ar-SA" sz="2000" b="1" dirty="0" smtClean="0">
                <a:solidFill>
                  <a:srgbClr val="C00000"/>
                </a:solidFill>
                <a:latin typeface="Alexandria ExtraBold" pitchFamily="2" charset="-78"/>
                <a:cs typeface="Alexandria ExtraBold" pitchFamily="2" charset="-78"/>
              </a:rPr>
              <a:t>كتابة المقال التحليلي</a:t>
            </a:r>
            <a:endParaRPr lang="en-US" sz="3200" b="1" dirty="0">
              <a:solidFill>
                <a:srgbClr val="C00000"/>
              </a:solidFill>
              <a:latin typeface="Alexandria ExtraBold" pitchFamily="2" charset="-78"/>
              <a:cs typeface="Alexandria ExtraBold" pitchFamily="2" charset="-78"/>
            </a:endParaRPr>
          </a:p>
        </p:txBody>
      </p:sp>
      <p:sp>
        <p:nvSpPr>
          <p:cNvPr id="12" name="TextBox 11">
            <a:extLst>
              <a:ext uri="{FF2B5EF4-FFF2-40B4-BE49-F238E27FC236}">
                <a16:creationId xmlns:a16="http://schemas.microsoft.com/office/drawing/2014/main" id="{F9A80F9F-74DB-1D57-04E8-E20E92A09B0A}"/>
              </a:ext>
            </a:extLst>
          </p:cNvPr>
          <p:cNvSpPr txBox="1"/>
          <p:nvPr/>
        </p:nvSpPr>
        <p:spPr>
          <a:xfrm>
            <a:off x="944597" y="2194696"/>
            <a:ext cx="8364739" cy="2769989"/>
          </a:xfrm>
          <a:prstGeom prst="rect">
            <a:avLst/>
          </a:prstGeom>
          <a:noFill/>
          <a:effectLst>
            <a:reflection stA="45000" endPos="0" dir="5400000" sy="-100000" algn="bl" rotWithShape="0"/>
          </a:effectLst>
        </p:spPr>
        <p:txBody>
          <a:bodyPr wrap="square" rtlCol="0">
            <a:spAutoFit/>
          </a:bodyPr>
          <a:lstStyle/>
          <a:p>
            <a:pPr algn="r" rtl="1">
              <a:lnSpc>
                <a:spcPct val="150000"/>
              </a:lnSpc>
            </a:pPr>
            <a:r>
              <a:rPr lang="ar-SA" sz="2000" dirty="0" smtClean="0">
                <a:latin typeface="Alexandria SemiBold" pitchFamily="2" charset="-78"/>
                <a:cs typeface="Alexandria SemiBold" pitchFamily="2" charset="-78"/>
              </a:rPr>
              <a:t> </a:t>
            </a:r>
            <a:r>
              <a:rPr lang="ar-SA" sz="1200" dirty="0" smtClean="0">
                <a:latin typeface="Alexandria SemiBold" pitchFamily="2" charset="-78"/>
                <a:cs typeface="Alexandria SemiBold" pitchFamily="2" charset="-78"/>
              </a:rPr>
              <a:t>تشير الدراسات الاقتصادية إلى أن تخفيض معدلات الضرائب على الأفراد والشركات قد </a:t>
            </a:r>
            <a:r>
              <a:rPr lang="ar-SA" sz="1200" dirty="0">
                <a:latin typeface="Alexandria SemiBold" pitchFamily="2" charset="-78"/>
                <a:cs typeface="Alexandria SemiBold" pitchFamily="2" charset="-78"/>
              </a:rPr>
              <a:t>يؤدي إلى زيادة في الإنفاق الاستهلاكي والاستثماري على المدى القصير. فقد اقترح الرئيس الأمريكي دونالد ترامب أكبر إصلاح ضريبي في الولايات المتحدة في ثلاثة عقود، عارضا خفض الضرائب على معظم الأمريكيين لكنه أثار انتقادات بأن الخطة تصب في مصلحة الأثرياء والشركات وقد تضيف تريليونات الدولارات إلى العجز.</a:t>
            </a:r>
          </a:p>
          <a:p>
            <a:pPr algn="r" rtl="1">
              <a:lnSpc>
                <a:spcPct val="150000"/>
              </a:lnSpc>
            </a:pPr>
            <a:r>
              <a:rPr lang="ar-SA" sz="1200" dirty="0">
                <a:latin typeface="Alexandria SemiBold" pitchFamily="2" charset="-78"/>
                <a:cs typeface="Alexandria SemiBold" pitchFamily="2" charset="-78"/>
              </a:rPr>
              <a:t>ويواجه الاقتراح، الذي يقول الرئيس الجمهوري إنه يهدف لمساعدة الأشخاص الذين يعملون وخلق فرص عمل، معركة شاقة في الكونجرس مع انقسام حزب ترامب وموقف معاد من جانب الديمقراطيين.</a:t>
            </a:r>
          </a:p>
          <a:p>
            <a:pPr algn="r" rtl="1">
              <a:lnSpc>
                <a:spcPct val="150000"/>
              </a:lnSpc>
            </a:pPr>
            <a:r>
              <a:rPr lang="ar-SA" sz="1200" dirty="0">
                <a:latin typeface="Alexandria SemiBold" pitchFamily="2" charset="-78"/>
                <a:cs typeface="Alexandria SemiBold" pitchFamily="2" charset="-78"/>
              </a:rPr>
              <a:t>بينما يعتزم الجمهوريون خفض معدلات ضريبة الدخل على الشركات، وخفض الضرائب للمشاريع الصغيرة وخفض الحد الأعلى لضريبة الدخل للأفراد وإلغاء بعض الإعفاءات الضريبية المستخدمة على نطاق واسع بما في ذلك تلك التي يستفيد منها أشخاص في ولايات ترتفع فيها الضرائب والتي يهيمن عليها الديمقراطيون</a:t>
            </a:r>
            <a:r>
              <a:rPr lang="ar-SA" sz="1200" dirty="0" smtClean="0">
                <a:latin typeface="Alexandria SemiBold" pitchFamily="2" charset="-78"/>
                <a:cs typeface="Alexandria SemiBold" pitchFamily="2" charset="-78"/>
              </a:rPr>
              <a:t>.</a:t>
            </a:r>
            <a:endParaRPr lang="ar-SA" sz="1200" dirty="0">
              <a:latin typeface="Alexandria SemiBold" pitchFamily="2" charset="-78"/>
              <a:cs typeface="Alexandria SemiBold" pitchFamily="2" charset="-78"/>
            </a:endParaRPr>
          </a:p>
        </p:txBody>
      </p:sp>
      <p:pic>
        <p:nvPicPr>
          <p:cNvPr id="15" name="Picture 14"/>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l="34071" t="5541" r="39822" b="53432"/>
          <a:stretch/>
        </p:blipFill>
        <p:spPr>
          <a:xfrm>
            <a:off x="193776" y="5728176"/>
            <a:ext cx="1091224" cy="964566"/>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7053970" y="1654031"/>
            <a:ext cx="4125374" cy="501932"/>
          </a:xfrm>
          <a:prstGeom prst="rect">
            <a:avLst/>
          </a:prstGeom>
          <a:solidFill>
            <a:srgbClr val="669BBC"/>
          </a:solidFill>
          <a:effectLst>
            <a:reflection stA="45000" endPos="0" dir="5400000" sy="-100000" algn="bl" rotWithShape="0"/>
          </a:effectLst>
        </p:spPr>
        <p:txBody>
          <a:bodyPr wrap="square" rtlCol="0">
            <a:spAutoFit/>
          </a:bodyPr>
          <a:lstStyle/>
          <a:p>
            <a:pPr algn="ctr">
              <a:lnSpc>
                <a:spcPct val="150000"/>
              </a:lnSpc>
            </a:pPr>
            <a:r>
              <a:rPr lang="ar-SA" sz="2000" b="1" dirty="0" smtClean="0">
                <a:solidFill>
                  <a:schemeClr val="bg1"/>
                </a:solidFill>
                <a:latin typeface="Alexandria ExtraBold" pitchFamily="2" charset="-78"/>
                <a:cs typeface="Alexandria ExtraBold" pitchFamily="2" charset="-78"/>
              </a:rPr>
              <a:t>مثال لكتابة المقال التحليلي</a:t>
            </a:r>
            <a:endParaRPr lang="en-US" sz="3200" b="1" dirty="0">
              <a:solidFill>
                <a:schemeClr val="bg1"/>
              </a:solidFill>
              <a:latin typeface="Alexandria ExtraBold" pitchFamily="2" charset="-78"/>
              <a:cs typeface="Alexandria Extra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9305659" y="2861287"/>
            <a:ext cx="1746757" cy="507831"/>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الجسم </a:t>
            </a:r>
          </a:p>
        </p:txBody>
      </p:sp>
      <p:sp>
        <p:nvSpPr>
          <p:cNvPr id="14" name="TextBox 13">
            <a:extLst>
              <a:ext uri="{FF2B5EF4-FFF2-40B4-BE49-F238E27FC236}">
                <a16:creationId xmlns:a16="http://schemas.microsoft.com/office/drawing/2014/main" id="{F9A80F9F-74DB-1D57-04E8-E20E92A09B0A}"/>
              </a:ext>
            </a:extLst>
          </p:cNvPr>
          <p:cNvSpPr txBox="1"/>
          <p:nvPr/>
        </p:nvSpPr>
        <p:spPr>
          <a:xfrm>
            <a:off x="9133706" y="3345138"/>
            <a:ext cx="2212325" cy="1158651"/>
          </a:xfrm>
          <a:prstGeom prst="rect">
            <a:avLst/>
          </a:prstGeom>
          <a:noFill/>
          <a:effectLst>
            <a:reflection stA="45000" endPos="0" dir="5400000" sy="-100000" algn="bl" rotWithShape="0"/>
          </a:effectLst>
        </p:spPr>
        <p:txBody>
          <a:bodyPr wrap="square" rtlCol="0">
            <a:spAutoFit/>
          </a:bodyPr>
          <a:lstStyle/>
          <a:p>
            <a:pPr marL="285750" indent="-109538" algn="r" rtl="1">
              <a:lnSpc>
                <a:spcPct val="150000"/>
              </a:lnSpc>
              <a:buFont typeface="Arial" panose="020B0604020202020204" pitchFamily="34" charset="0"/>
              <a:buChar char="•"/>
            </a:pPr>
            <a:r>
              <a:rPr lang="ar-SA" sz="1600" dirty="0" smtClean="0">
                <a:solidFill>
                  <a:srgbClr val="002060"/>
                </a:solidFill>
                <a:latin typeface="Alexandria SemiBold" pitchFamily="2" charset="-78"/>
                <a:cs typeface="Alexandria SemiBold" pitchFamily="2" charset="-78"/>
              </a:rPr>
              <a:t>استشهاد بالأدلة</a:t>
            </a:r>
          </a:p>
          <a:p>
            <a:pPr marL="285750" indent="-109538" algn="r" rtl="1">
              <a:lnSpc>
                <a:spcPct val="150000"/>
              </a:lnSpc>
              <a:buFont typeface="Arial" panose="020B0604020202020204" pitchFamily="34" charset="0"/>
              <a:buChar char="•"/>
            </a:pPr>
            <a:r>
              <a:rPr lang="ar-SA" sz="1600" dirty="0" smtClean="0">
                <a:solidFill>
                  <a:srgbClr val="002060"/>
                </a:solidFill>
                <a:latin typeface="Alexandria SemiBold" pitchFamily="2" charset="-78"/>
                <a:cs typeface="Alexandria SemiBold" pitchFamily="2" charset="-78"/>
              </a:rPr>
              <a:t>عرض وجهات نظر تدعم رأي الكاتب</a:t>
            </a:r>
          </a:p>
        </p:txBody>
      </p:sp>
      <p:sp>
        <p:nvSpPr>
          <p:cNvPr id="16" name="TextBox 15">
            <a:extLst>
              <a:ext uri="{FF2B5EF4-FFF2-40B4-BE49-F238E27FC236}">
                <a16:creationId xmlns:a16="http://schemas.microsoft.com/office/drawing/2014/main" id="{F9A80F9F-74DB-1D57-04E8-E20E92A09B0A}"/>
              </a:ext>
            </a:extLst>
          </p:cNvPr>
          <p:cNvSpPr txBox="1"/>
          <p:nvPr/>
        </p:nvSpPr>
        <p:spPr>
          <a:xfrm>
            <a:off x="944597" y="5064733"/>
            <a:ext cx="8364739" cy="1169103"/>
          </a:xfrm>
          <a:prstGeom prst="rect">
            <a:avLst/>
          </a:prstGeom>
          <a:noFill/>
          <a:ln>
            <a:solidFill>
              <a:schemeClr val="accent2"/>
            </a:solidFill>
          </a:ln>
          <a:effectLst>
            <a:reflection stA="45000" endPos="0" dir="5400000" sy="-100000" algn="bl" rotWithShape="0"/>
          </a:effectLst>
        </p:spPr>
        <p:txBody>
          <a:bodyPr wrap="square" rtlCol="0">
            <a:spAutoFit/>
          </a:bodyPr>
          <a:lstStyle/>
          <a:p>
            <a:pPr algn="r" rtl="1">
              <a:lnSpc>
                <a:spcPct val="150000"/>
              </a:lnSpc>
            </a:pPr>
            <a:r>
              <a:rPr lang="ar-SA" sz="1200" dirty="0" smtClean="0">
                <a:latin typeface="Alexandria SemiBold" pitchFamily="2" charset="-78"/>
                <a:cs typeface="Alexandria SemiBold" pitchFamily="2" charset="-78"/>
              </a:rPr>
              <a:t>في ضوء التحليل السابق، يمكننا استخلاص عدة استنتاجات رئيسية. أولاً:تخفيض الضرائب قد يؤدي إلى نمو اقتصادي على المدى القصير عبر زيادة الإنفاق والاستثمار. ومع ذلك قد ينتج عن ذلك عجز مالي كبير على المدى المتوسط والطويل إذا لم تصاحبه تخفيضات في الإنفاق الحكومي. لذا، نوصي بأن يتم تخفيض الضرائب بشكل متوازن مع خطة لخفض العجز المالي على المدى المتوسط.</a:t>
            </a:r>
            <a:endParaRPr lang="ar-SA" sz="1200" dirty="0">
              <a:latin typeface="Alexandria SemiBold" pitchFamily="2" charset="-78"/>
              <a:cs typeface="Alexandria SemiBold" pitchFamily="2" charset="-78"/>
            </a:endParaRPr>
          </a:p>
        </p:txBody>
      </p:sp>
      <p:sp>
        <p:nvSpPr>
          <p:cNvPr id="17" name="TextBox 16">
            <a:extLst>
              <a:ext uri="{FF2B5EF4-FFF2-40B4-BE49-F238E27FC236}">
                <a16:creationId xmlns:a16="http://schemas.microsoft.com/office/drawing/2014/main" id="{F9A80F9F-74DB-1D57-04E8-E20E92A09B0A}"/>
              </a:ext>
            </a:extLst>
          </p:cNvPr>
          <p:cNvSpPr txBox="1"/>
          <p:nvPr/>
        </p:nvSpPr>
        <p:spPr>
          <a:xfrm>
            <a:off x="9366489" y="5398146"/>
            <a:ext cx="1746757" cy="461024"/>
          </a:xfrm>
          <a:prstGeom prst="rect">
            <a:avLst/>
          </a:prstGeom>
          <a:solidFill>
            <a:schemeClr val="accent6">
              <a:lumMod val="20000"/>
              <a:lumOff val="80000"/>
            </a:schemeClr>
          </a:solidFill>
          <a:effectLst>
            <a:reflection stA="45000" endPos="0" dir="5400000" sy="-100000" algn="bl" rotWithShape="0"/>
          </a:effectLst>
        </p:spPr>
        <p:txBody>
          <a:bodyPr wrap="square" rtlCol="0" anchor="ctr" anchorCtr="0">
            <a:spAutoFit/>
          </a:bodyPr>
          <a:lstStyle/>
          <a:p>
            <a:pPr algn="ctr">
              <a:lnSpc>
                <a:spcPct val="150000"/>
              </a:lnSpc>
            </a:pPr>
            <a:r>
              <a:rPr lang="ar-SA" dirty="0" smtClean="0">
                <a:solidFill>
                  <a:schemeClr val="accent2">
                    <a:lumMod val="50000"/>
                  </a:schemeClr>
                </a:solidFill>
                <a:latin typeface="Alexandria SemiBold" pitchFamily="2" charset="-78"/>
                <a:cs typeface="Alexandria SemiBold" pitchFamily="2" charset="-78"/>
              </a:rPr>
              <a:t>الخاتمة </a:t>
            </a:r>
          </a:p>
        </p:txBody>
      </p:sp>
      <p:sp>
        <p:nvSpPr>
          <p:cNvPr id="18" name="TextBox 17">
            <a:extLst>
              <a:ext uri="{FF2B5EF4-FFF2-40B4-BE49-F238E27FC236}">
                <a16:creationId xmlns:a16="http://schemas.microsoft.com/office/drawing/2014/main" id="{F9A80F9F-74DB-1D57-04E8-E20E92A09B0A}"/>
              </a:ext>
            </a:extLst>
          </p:cNvPr>
          <p:cNvSpPr txBox="1"/>
          <p:nvPr/>
        </p:nvSpPr>
        <p:spPr>
          <a:xfrm>
            <a:off x="9264625" y="5885918"/>
            <a:ext cx="2191473" cy="369332"/>
          </a:xfrm>
          <a:prstGeom prst="rect">
            <a:avLst/>
          </a:prstGeom>
          <a:noFill/>
          <a:effectLst>
            <a:reflection stA="45000" endPos="0" dir="5400000" sy="-100000" algn="bl" rotWithShape="0"/>
          </a:effectLst>
        </p:spPr>
        <p:txBody>
          <a:bodyPr wrap="square" rtlCol="0">
            <a:spAutoFit/>
          </a:bodyPr>
          <a:lstStyle/>
          <a:p>
            <a:pPr marL="285750" indent="-109538" algn="r" rtl="1">
              <a:lnSpc>
                <a:spcPct val="150000"/>
              </a:lnSpc>
              <a:buFont typeface="Arial" panose="020B0604020202020204" pitchFamily="34" charset="0"/>
              <a:buChar char="•"/>
            </a:pPr>
            <a:r>
              <a:rPr lang="ar-SA" sz="1200" dirty="0" smtClean="0">
                <a:solidFill>
                  <a:srgbClr val="002060"/>
                </a:solidFill>
                <a:latin typeface="Alexandria SemiBold" pitchFamily="2" charset="-78"/>
                <a:cs typeface="Alexandria SemiBold" pitchFamily="2" charset="-78"/>
              </a:rPr>
              <a:t>خلاصة </a:t>
            </a:r>
            <a:r>
              <a:rPr lang="ar-SA" sz="1200" dirty="0">
                <a:solidFill>
                  <a:srgbClr val="002060"/>
                </a:solidFill>
                <a:latin typeface="Alexandria SemiBold" pitchFamily="2" charset="-78"/>
                <a:cs typeface="Alexandria SemiBold" pitchFamily="2" charset="-78"/>
              </a:rPr>
              <a:t>وجهة نظر </a:t>
            </a:r>
            <a:r>
              <a:rPr lang="ar-SA" sz="1200" dirty="0" smtClean="0">
                <a:solidFill>
                  <a:srgbClr val="002060"/>
                </a:solidFill>
                <a:latin typeface="Alexandria SemiBold" pitchFamily="2" charset="-78"/>
                <a:cs typeface="Alexandria SemiBold" pitchFamily="2" charset="-78"/>
              </a:rPr>
              <a:t>الكاتب</a:t>
            </a:r>
            <a:endParaRPr lang="en-US" sz="1200" dirty="0">
              <a:solidFill>
                <a:schemeClr val="accent2">
                  <a:lumMod val="50000"/>
                </a:schemeClr>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2787010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843506" y="1519311"/>
            <a:ext cx="3768441" cy="47733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427703" y="1685495"/>
            <a:ext cx="10958052"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7703" y="1685495"/>
            <a:ext cx="10810568" cy="4662815"/>
          </a:xfrm>
          <a:prstGeom prst="rect">
            <a:avLst/>
          </a:prstGeom>
          <a:noFill/>
        </p:spPr>
        <p:txBody>
          <a:bodyPr wrap="square" rtlCol="0">
            <a:spAutoFit/>
          </a:bodyPr>
          <a:lstStyle/>
          <a:p>
            <a:pPr algn="r">
              <a:lnSpc>
                <a:spcPct val="150000"/>
              </a:lnSpc>
            </a:pPr>
            <a:r>
              <a:rPr lang="ar-SA" b="1" dirty="0">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في </a:t>
            </a:r>
            <a:r>
              <a:rPr lang="ar-SA" b="1" dirty="0" smtClean="0">
                <a:solidFill>
                  <a:srgbClr val="C00000"/>
                </a:solidFill>
                <a:latin typeface="Alexandria SemiBold" pitchFamily="2" charset="-78"/>
                <a:ea typeface="Calibri" panose="020F0502020204030204" pitchFamily="34" charset="0"/>
                <a:cs typeface="Alexandria SemiBold" pitchFamily="2" charset="-78"/>
              </a:rPr>
              <a:t>نهاية</a:t>
            </a:r>
            <a:r>
              <a:rPr lang="ar-EG" b="1" dirty="0" smtClean="0">
                <a:solidFill>
                  <a:srgbClr val="C00000"/>
                </a:solidFill>
                <a:latin typeface="Alexandria SemiBold" pitchFamily="2" charset="-78"/>
                <a:ea typeface="Calibri" panose="020F0502020204030204" pitchFamily="34" charset="0"/>
                <a:cs typeface="Alexandria SemiBold" pitchFamily="2" charset="-78"/>
              </a:rPr>
              <a:t> </a:t>
            </a:r>
            <a:r>
              <a:rPr lang="ar-EG" b="1" dirty="0">
                <a:solidFill>
                  <a:srgbClr val="C00000"/>
                </a:solidFill>
                <a:latin typeface="Alexandria SemiBold" pitchFamily="2" charset="-78"/>
                <a:ea typeface="Calibri" panose="020F0502020204030204" pitchFamily="34" charset="0"/>
                <a:cs typeface="Alexandria SemiBold" pitchFamily="2" charset="-78"/>
              </a:rPr>
              <a:t>هذه المحاضرة، يمكننا أن نستنتج أن</a:t>
            </a:r>
            <a:r>
              <a:rPr lang="ar-SA" b="1" dirty="0">
                <a:solidFill>
                  <a:srgbClr val="C00000"/>
                </a:solidFill>
                <a:latin typeface="Alexandria SemiBold" pitchFamily="2" charset="-78"/>
                <a:ea typeface="Calibri" panose="020F0502020204030204" pitchFamily="34" charset="0"/>
                <a:cs typeface="Alexandria SemiBold" pitchFamily="2" charset="-78"/>
              </a:rPr>
              <a:t>:</a:t>
            </a:r>
            <a:endParaRPr lang="ar-SA" dirty="0" smtClean="0">
              <a:latin typeface="Alexandria Medium" pitchFamily="2" charset="-78"/>
              <a:cs typeface="Alexandria Medium" pitchFamily="2" charset="-78"/>
            </a:endParaRPr>
          </a:p>
          <a:p>
            <a:pPr algn="r" rtl="1">
              <a:lnSpc>
                <a:spcPct val="150000"/>
              </a:lnSpc>
            </a:pPr>
            <a:r>
              <a:rPr lang="ar-SA" sz="2000" dirty="0" smtClean="0">
                <a:latin typeface="Alexandria SemiBold" pitchFamily="2" charset="-78"/>
                <a:cs typeface="Alexandria SemiBold" pitchFamily="2" charset="-78"/>
              </a:rPr>
              <a:t>    تتعدد أنواع المقالات الصحفية في الإعلام الرقمي، فهناك المقالات الافتتاحية التي تعكس سياسة الصحيفة ، أما المقال التحليلي والمقال النقدي والأعمدة الصحفية واليوميات فتُسند إلى رأي كاتبها وتعبر عن وجهة نظره في إطار سياسة الموقع أو الصحيفة .</a:t>
            </a:r>
          </a:p>
          <a:p>
            <a:pPr algn="r" rtl="1">
              <a:lnSpc>
                <a:spcPct val="150000"/>
              </a:lnSpc>
            </a:pPr>
            <a:r>
              <a:rPr lang="ar-SA" sz="2000" u="sng" dirty="0" smtClean="0">
                <a:latin typeface="Alexandria SemiBold" pitchFamily="2" charset="-78"/>
                <a:cs typeface="Alexandria SemiBold" pitchFamily="2" charset="-78"/>
              </a:rPr>
              <a:t>المقال الافتتاحي</a:t>
            </a:r>
            <a:r>
              <a:rPr lang="ar-SA" sz="2000" dirty="0" smtClean="0">
                <a:latin typeface="Alexandria SemiBold" pitchFamily="2" charset="-78"/>
                <a:cs typeface="Alexandria SemiBold" pitchFamily="2" charset="-78"/>
              </a:rPr>
              <a:t>: وهو </a:t>
            </a:r>
            <a:r>
              <a:rPr lang="ar-SA" sz="2000" dirty="0">
                <a:latin typeface="Alexandria SemiBold" pitchFamily="2" charset="-78"/>
                <a:cs typeface="Alexandria SemiBold" pitchFamily="2" charset="-78"/>
              </a:rPr>
              <a:t>مقال ثابت ينشر بشكل </a:t>
            </a:r>
            <a:r>
              <a:rPr lang="ar-SA" sz="2000" dirty="0" smtClean="0">
                <a:latin typeface="Alexandria SemiBold" pitchFamily="2" charset="-78"/>
                <a:cs typeface="Alexandria SemiBold" pitchFamily="2" charset="-78"/>
              </a:rPr>
              <a:t>دوري باسم الصحيفة، </a:t>
            </a:r>
            <a:r>
              <a:rPr lang="ar-SA" sz="2000" dirty="0">
                <a:latin typeface="Alexandria SemiBold" pitchFamily="2" charset="-78"/>
                <a:cs typeface="Alexandria SemiBold" pitchFamily="2" charset="-78"/>
              </a:rPr>
              <a:t>ويُعبر بشكل مباشر عن سياسة الصحيفة في الأحداث اليومية </a:t>
            </a:r>
            <a:r>
              <a:rPr lang="ar-SA" sz="2000" dirty="0" smtClean="0">
                <a:latin typeface="Alexandria SemiBold" pitchFamily="2" charset="-78"/>
                <a:cs typeface="Alexandria SemiBold" pitchFamily="2" charset="-78"/>
              </a:rPr>
              <a:t>الجارية. وتكمن قوة المقالات الافتتاحية في قدرتها على تغيير ساسة الدولة أو اتخاذ </a:t>
            </a:r>
            <a:r>
              <a:rPr lang="ar-SA" sz="2000" dirty="0">
                <a:latin typeface="Alexandria SemiBold" pitchFamily="2" charset="-78"/>
                <a:cs typeface="Alexandria SemiBold" pitchFamily="2" charset="-78"/>
              </a:rPr>
              <a:t>قرارات معينة أو تفرض عليها تبني مواقف </a:t>
            </a:r>
            <a:r>
              <a:rPr lang="ar-SA" sz="2000" dirty="0" smtClean="0">
                <a:latin typeface="Alexandria SemiBold" pitchFamily="2" charset="-78"/>
                <a:cs typeface="Alexandria SemiBold" pitchFamily="2" charset="-78"/>
              </a:rPr>
              <a:t>معينة.</a:t>
            </a:r>
          </a:p>
          <a:p>
            <a:pPr algn="r" rtl="1">
              <a:lnSpc>
                <a:spcPct val="150000"/>
              </a:lnSpc>
            </a:pPr>
            <a:r>
              <a:rPr lang="ar-SA" sz="2000" u="sng" dirty="0" smtClean="0">
                <a:latin typeface="Alexandria SemiBold" pitchFamily="2" charset="-78"/>
                <a:cs typeface="Alexandria SemiBold" pitchFamily="2" charset="-78"/>
              </a:rPr>
              <a:t>المقال التحليلي </a:t>
            </a:r>
            <a:r>
              <a:rPr lang="ar-SA" sz="2000" dirty="0" smtClean="0">
                <a:latin typeface="Alexandria SemiBold" pitchFamily="2" charset="-78"/>
                <a:cs typeface="Alexandria SemiBold" pitchFamily="2" charset="-78"/>
              </a:rPr>
              <a:t>وهو مقال يتناول الأحداث اليومية بالتحليل العميق ، ويعبر عن رأي كاتبه ــــ الذي قد يكون من الكادر التحريري للصحيفة أو من خارجها كالمتخصصين أو المسئولين ــــ لذا يحتاج إلى وقت لإتاحة الفرصة للكاتب للتحليل الدقيق للقضية التي يطرحها.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14978" y="824385"/>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marR="0" lvl="0" indent="-342900" algn="ctr"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r>
              <a:rPr lang="ar-EG"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a:t>
            </a: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والمراجع:</a:t>
            </a:r>
          </a:p>
          <a:p>
            <a:pPr marL="342900" indent="-342900" algn="r" rtl="1">
              <a:lnSpc>
                <a:spcPct val="150000"/>
              </a:lnSpc>
              <a:spcAft>
                <a:spcPts val="800"/>
              </a:spcAft>
              <a:buFont typeface="+mj-lt"/>
              <a:buAutoNum type="arabicPeriod"/>
              <a:defRPr/>
            </a:pPr>
            <a:r>
              <a:rPr lang="ar-SA" dirty="0" smtClean="0">
                <a:solidFill>
                  <a:schemeClr val="tx1"/>
                </a:solidFill>
                <a:latin typeface="Alexandria SemiBold" pitchFamily="2" charset="-78"/>
                <a:cs typeface="Alexandria SemiBold" pitchFamily="2" charset="-78"/>
              </a:rPr>
              <a:t>سليمان موسى فضال، فن المقال الصحفي، عمان: دار أسامة للنشر والتوزيع، ط1، 2015.</a:t>
            </a:r>
            <a:endParaRPr lang="ar-SA" dirty="0">
              <a:solidFill>
                <a:schemeClr val="tx1"/>
              </a:solidFill>
              <a:latin typeface="Alexandria SemiBold" pitchFamily="2" charset="-78"/>
              <a:cs typeface="Alexandria SemiBold" pitchFamily="2" charset="-78"/>
            </a:endParaRPr>
          </a:p>
          <a:p>
            <a:pPr marL="396875" indent="-336550" defTabSz="884238">
              <a:lnSpc>
                <a:spcPct val="150000"/>
              </a:lnSpc>
              <a:spcAft>
                <a:spcPts val="800"/>
              </a:spcAft>
              <a:tabLst>
                <a:tab pos="9432925" algn="l"/>
              </a:tabLst>
            </a:pPr>
            <a:r>
              <a:rPr lang="en-US" dirty="0" smtClean="0">
                <a:solidFill>
                  <a:schemeClr val="tx1"/>
                </a:solidFill>
                <a:latin typeface="Alexandria SemiBold" pitchFamily="2" charset="-78"/>
                <a:cs typeface="Alexandria SemiBold" pitchFamily="2" charset="-78"/>
              </a:rPr>
              <a:t>2. Tom Keane, Writing Center Quick Reference Opinion Columns and Editorial: How to write an effective Op-Ed, Boston Global, 7 April , 2021. Available at: </a:t>
            </a:r>
            <a:r>
              <a:rPr lang="en-US" dirty="0" smtClean="0">
                <a:solidFill>
                  <a:schemeClr val="tx1"/>
                </a:solidFill>
                <a:latin typeface="Alexandria SemiBold" pitchFamily="2" charset="-78"/>
                <a:cs typeface="Alexandria SemiBold" pitchFamily="2" charset="-78"/>
                <a:hlinkClick r:id="rId2"/>
              </a:rPr>
              <a:t>http://www.bue.edu/com/files/2021/04/Wcop-ed-handout.pdf</a:t>
            </a:r>
            <a:r>
              <a:rPr lang="en-US" dirty="0" smtClean="0">
                <a:solidFill>
                  <a:schemeClr val="tx1"/>
                </a:solidFill>
                <a:latin typeface="Alexandria SemiBold" pitchFamily="2" charset="-78"/>
                <a:cs typeface="Alexandria SemiBold" pitchFamily="2" charset="-78"/>
              </a:rPr>
              <a:t> </a:t>
            </a:r>
            <a:endParaRPr lang="ar-SA" dirty="0" smtClean="0">
              <a:solidFill>
                <a:schemeClr val="tx1"/>
              </a:solidFill>
              <a:latin typeface="Alexandria SemiBold" pitchFamily="2" charset="-78"/>
              <a:cs typeface="Alexandria SemiBold" pitchFamily="2" charset="-78"/>
            </a:endParaRPr>
          </a:p>
          <a:p>
            <a:pPr marL="396875" indent="-336550" defTabSz="884238">
              <a:lnSpc>
                <a:spcPct val="150000"/>
              </a:lnSpc>
              <a:spcAft>
                <a:spcPts val="800"/>
              </a:spcAft>
              <a:tabLst>
                <a:tab pos="9432925" algn="l"/>
              </a:tabLst>
            </a:pPr>
            <a:r>
              <a:rPr lang="en-US" dirty="0" smtClean="0">
                <a:solidFill>
                  <a:schemeClr val="tx1"/>
                </a:solidFill>
                <a:latin typeface="Alexandria SemiBold" pitchFamily="2" charset="-78"/>
                <a:cs typeface="Alexandria SemiBold" pitchFamily="2" charset="-78"/>
              </a:rPr>
              <a:t>3</a:t>
            </a:r>
            <a:r>
              <a:rPr lang="en-US" dirty="0">
                <a:solidFill>
                  <a:schemeClr val="tx1"/>
                </a:solidFill>
                <a:latin typeface="Alexandria SemiBold" pitchFamily="2" charset="-78"/>
                <a:cs typeface="Alexandria SemiBold" pitchFamily="2" charset="-78"/>
              </a:rPr>
              <a:t>. </a:t>
            </a:r>
            <a:r>
              <a:rPr lang="en-US" dirty="0" smtClean="0">
                <a:solidFill>
                  <a:schemeClr val="tx1"/>
                </a:solidFill>
                <a:latin typeface="Alexandria SemiBold" pitchFamily="2" charset="-78"/>
                <a:cs typeface="Alexandria SemiBold" pitchFamily="2" charset="-78"/>
              </a:rPr>
              <a:t>Allan </a:t>
            </a:r>
            <a:r>
              <a:rPr lang="en-US" dirty="0" err="1" smtClean="0">
                <a:solidFill>
                  <a:schemeClr val="tx1"/>
                </a:solidFill>
                <a:latin typeface="Alexandria SemiBold" pitchFamily="2" charset="-78"/>
                <a:cs typeface="Alexandria SemiBold" pitchFamily="2" charset="-78"/>
              </a:rPr>
              <a:t>Weintraut</a:t>
            </a:r>
            <a:r>
              <a:rPr lang="en-US" dirty="0" smtClean="0">
                <a:solidFill>
                  <a:schemeClr val="tx1"/>
                </a:solidFill>
                <a:latin typeface="Alexandria SemiBold" pitchFamily="2" charset="-78"/>
                <a:cs typeface="Alexandria SemiBold" pitchFamily="2" charset="-78"/>
              </a:rPr>
              <a:t>, Writing an Editorial, USA, Intensive Journalistic Writing Institute. 2022.</a:t>
            </a:r>
            <a:endParaRPr lang="en-US" dirty="0">
              <a:solidFill>
                <a:schemeClr val="tx1"/>
              </a:solidFill>
              <a:latin typeface="Alexandria SemiBold" pitchFamily="2" charset="-78"/>
              <a:cs typeface="Alexandria SemiBold" pitchFamily="2" charset="-78"/>
            </a:endParaRPr>
          </a:p>
          <a:p>
            <a:pPr rtl="1">
              <a:lnSpc>
                <a:spcPct val="150000"/>
              </a:lnSpc>
              <a:spcAft>
                <a:spcPts val="800"/>
              </a:spcAft>
            </a:pPr>
            <a:r>
              <a:rPr lang="en-US" dirty="0" smtClean="0">
                <a:solidFill>
                  <a:schemeClr val="tx1"/>
                </a:solidFill>
                <a:latin typeface="Alexandria SemiBold" pitchFamily="2" charset="-78"/>
                <a:cs typeface="Alexandria SemiBold" pitchFamily="2" charset="-78"/>
              </a:rPr>
              <a:t>4. Brain </a:t>
            </a:r>
            <a:r>
              <a:rPr lang="en-US" dirty="0" err="1" smtClean="0">
                <a:solidFill>
                  <a:schemeClr val="tx1"/>
                </a:solidFill>
                <a:latin typeface="Alexandria SemiBold" pitchFamily="2" charset="-78"/>
                <a:cs typeface="Alexandria SemiBold" pitchFamily="2" charset="-78"/>
              </a:rPr>
              <a:t>Corroll</a:t>
            </a:r>
            <a:r>
              <a:rPr lang="en-US" dirty="0" smtClean="0">
                <a:solidFill>
                  <a:schemeClr val="tx1"/>
                </a:solidFill>
                <a:latin typeface="Alexandria SemiBold" pitchFamily="2" charset="-78"/>
                <a:cs typeface="Alexandria SemiBold" pitchFamily="2" charset="-78"/>
              </a:rPr>
              <a:t>, Writing For Digital Media, 2</a:t>
            </a:r>
            <a:r>
              <a:rPr lang="en-US" baseline="30000" dirty="0" smtClean="0">
                <a:solidFill>
                  <a:schemeClr val="tx1"/>
                </a:solidFill>
                <a:latin typeface="Alexandria SemiBold" pitchFamily="2" charset="-78"/>
                <a:cs typeface="Alexandria SemiBold" pitchFamily="2" charset="-78"/>
              </a:rPr>
              <a:t>st</a:t>
            </a:r>
            <a:r>
              <a:rPr lang="en-US" dirty="0" smtClean="0">
                <a:solidFill>
                  <a:schemeClr val="tx1"/>
                </a:solidFill>
                <a:latin typeface="Alexandria SemiBold" pitchFamily="2" charset="-78"/>
                <a:cs typeface="Alexandria SemiBold" pitchFamily="2" charset="-78"/>
              </a:rPr>
              <a:t>.ed. , New York: Routledge, 2020.</a:t>
            </a:r>
            <a:endParaRPr lang="ar-SA" dirty="0" smtClean="0">
              <a:solidFill>
                <a:schemeClr val="tx1"/>
              </a:solidFill>
              <a:latin typeface="Alexandria SemiBold" pitchFamily="2" charset="-78"/>
              <a:cs typeface="Alexandria SemiBold" pitchFamily="2" charset="-78"/>
            </a:endParaRPr>
          </a:p>
          <a:p>
            <a:pPr rtl="1">
              <a:spcAft>
                <a:spcPts val="800"/>
              </a:spcAft>
              <a:tabLst>
                <a:tab pos="9434513" algn="l"/>
              </a:tabLst>
            </a:pPr>
            <a:r>
              <a:rPr lang="en-US" dirty="0">
                <a:solidFill>
                  <a:schemeClr val="tx1"/>
                </a:solidFill>
                <a:latin typeface="Alexandria SemiBold" pitchFamily="2" charset="-78"/>
                <a:cs typeface="Alexandria SemiBold" pitchFamily="2" charset="-78"/>
              </a:rPr>
              <a:t>5</a:t>
            </a:r>
            <a:r>
              <a:rPr lang="en-US" dirty="0" smtClean="0">
                <a:solidFill>
                  <a:schemeClr val="tx1"/>
                </a:solidFill>
                <a:latin typeface="Alexandria SemiBold" pitchFamily="2" charset="-78"/>
                <a:cs typeface="Alexandria SemiBold" pitchFamily="2" charset="-78"/>
              </a:rPr>
              <a:t>. Edith </a:t>
            </a:r>
            <a:r>
              <a:rPr lang="en-US" dirty="0" err="1" smtClean="0">
                <a:solidFill>
                  <a:schemeClr val="tx1"/>
                </a:solidFill>
                <a:latin typeface="Alexandria SemiBold" pitchFamily="2" charset="-78"/>
                <a:cs typeface="Alexandria SemiBold" pitchFamily="2" charset="-78"/>
              </a:rPr>
              <a:t>Manosevitch</a:t>
            </a:r>
            <a:r>
              <a:rPr lang="en-US" dirty="0">
                <a:solidFill>
                  <a:schemeClr val="tx1"/>
                </a:solidFill>
                <a:latin typeface="Alexandria SemiBold" pitchFamily="2" charset="-78"/>
                <a:cs typeface="Alexandria SemiBold" pitchFamily="2" charset="-78"/>
              </a:rPr>
              <a:t>, </a:t>
            </a:r>
            <a:r>
              <a:rPr lang="en-US" dirty="0" smtClean="0">
                <a:solidFill>
                  <a:schemeClr val="tx1"/>
                </a:solidFill>
                <a:latin typeface="Alexandria SemiBold" pitchFamily="2" charset="-78"/>
                <a:cs typeface="Alexandria SemiBold" pitchFamily="2" charset="-78"/>
              </a:rPr>
              <a:t>Dana Walker, Reader comments to online opinion journalism: A  </a:t>
            </a:r>
          </a:p>
          <a:p>
            <a:pPr rtl="1">
              <a:spcAft>
                <a:spcPts val="800"/>
              </a:spcAft>
              <a:tabLst>
                <a:tab pos="9434513" algn="l"/>
              </a:tabLst>
            </a:pPr>
            <a:r>
              <a:rPr lang="en-US" dirty="0">
                <a:solidFill>
                  <a:schemeClr val="tx1"/>
                </a:solidFill>
                <a:latin typeface="Alexandria SemiBold" pitchFamily="2" charset="-78"/>
                <a:cs typeface="Alexandria SemiBold" pitchFamily="2" charset="-78"/>
              </a:rPr>
              <a:t> </a:t>
            </a:r>
            <a:r>
              <a:rPr lang="en-US" dirty="0" smtClean="0">
                <a:solidFill>
                  <a:schemeClr val="tx1"/>
                </a:solidFill>
                <a:latin typeface="Alexandria SemiBold" pitchFamily="2" charset="-78"/>
                <a:cs typeface="Alexandria SemiBold" pitchFamily="2" charset="-78"/>
              </a:rPr>
              <a:t>     Space of public Deliberation, Paper published at the 10</a:t>
            </a:r>
            <a:r>
              <a:rPr lang="en-US" baseline="30000" dirty="0" smtClean="0">
                <a:solidFill>
                  <a:schemeClr val="tx1"/>
                </a:solidFill>
                <a:latin typeface="Alexandria SemiBold" pitchFamily="2" charset="-78"/>
                <a:cs typeface="Alexandria SemiBold" pitchFamily="2" charset="-78"/>
              </a:rPr>
              <a:t>th</a:t>
            </a:r>
            <a:r>
              <a:rPr lang="en-US" dirty="0" smtClean="0">
                <a:solidFill>
                  <a:schemeClr val="tx1"/>
                </a:solidFill>
                <a:latin typeface="Alexandria SemiBold" pitchFamily="2" charset="-78"/>
                <a:cs typeface="Alexandria SemiBold" pitchFamily="2" charset="-78"/>
              </a:rPr>
              <a:t> International Symposium </a:t>
            </a:r>
          </a:p>
          <a:p>
            <a:pPr rtl="1">
              <a:spcAft>
                <a:spcPts val="800"/>
              </a:spcAft>
              <a:tabLst>
                <a:tab pos="9434513" algn="l"/>
              </a:tabLst>
            </a:pPr>
            <a:r>
              <a:rPr lang="en-US" dirty="0">
                <a:solidFill>
                  <a:schemeClr val="tx1"/>
                </a:solidFill>
                <a:latin typeface="Alexandria SemiBold" pitchFamily="2" charset="-78"/>
                <a:cs typeface="Alexandria SemiBold" pitchFamily="2" charset="-78"/>
              </a:rPr>
              <a:t> </a:t>
            </a:r>
            <a:r>
              <a:rPr lang="en-US" dirty="0" smtClean="0">
                <a:solidFill>
                  <a:schemeClr val="tx1"/>
                </a:solidFill>
                <a:latin typeface="Alexandria SemiBold" pitchFamily="2" charset="-78"/>
                <a:cs typeface="Alexandria SemiBold" pitchFamily="2" charset="-78"/>
              </a:rPr>
              <a:t>     on online Journalism , TX, April 17-18, 2009.</a:t>
            </a:r>
            <a:endParaRPr lang="ar-EG" dirty="0">
              <a:solidFill>
                <a:schemeClr val="tx1"/>
              </a:solidFill>
              <a:latin typeface="Alexandria SemiBold" pitchFamily="2" charset="-78"/>
              <a:cs typeface="Alexandria SemiBold" pitchFamily="2"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575800"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35533</TotalTime>
  <Words>3264</Words>
  <Application>Microsoft Office PowerPoint</Application>
  <PresentationFormat>Widescreen</PresentationFormat>
  <Paragraphs>365</Paragraphs>
  <Slides>41</Slides>
  <Notes>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41</vt:i4>
      </vt:variant>
    </vt:vector>
  </HeadingPairs>
  <TitlesOfParts>
    <vt:vector size="54" baseType="lpstr">
      <vt:lpstr>Adobe Arabic</vt:lpstr>
      <vt:lpstr>Adobe Caslon Pro</vt:lpstr>
      <vt:lpstr>Alexandria Black</vt:lpstr>
      <vt:lpstr>Alexandria ExtraBold</vt:lpstr>
      <vt:lpstr>Alexandria Medium</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1321</cp:revision>
  <dcterms:created xsi:type="dcterms:W3CDTF">2023-04-29T09:08:23Z</dcterms:created>
  <dcterms:modified xsi:type="dcterms:W3CDTF">2024-07-04T02:23:27Z</dcterms:modified>
</cp:coreProperties>
</file>