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3"/>
  </p:notesMasterIdLst>
  <p:sldIdLst>
    <p:sldId id="738" r:id="rId5"/>
    <p:sldId id="481" r:id="rId6"/>
    <p:sldId id="482" r:id="rId7"/>
    <p:sldId id="313" r:id="rId8"/>
    <p:sldId id="558" r:id="rId9"/>
    <p:sldId id="762" r:id="rId10"/>
    <p:sldId id="832" r:id="rId11"/>
    <p:sldId id="802" r:id="rId12"/>
    <p:sldId id="805" r:id="rId13"/>
    <p:sldId id="806" r:id="rId14"/>
    <p:sldId id="833" r:id="rId15"/>
    <p:sldId id="835" r:id="rId16"/>
    <p:sldId id="807" r:id="rId17"/>
    <p:sldId id="836" r:id="rId18"/>
    <p:sldId id="808" r:id="rId19"/>
    <p:sldId id="837" r:id="rId20"/>
    <p:sldId id="809" r:id="rId21"/>
    <p:sldId id="838" r:id="rId22"/>
    <p:sldId id="810" r:id="rId23"/>
    <p:sldId id="857" r:id="rId24"/>
    <p:sldId id="858" r:id="rId25"/>
    <p:sldId id="812" r:id="rId26"/>
    <p:sldId id="839" r:id="rId27"/>
    <p:sldId id="813" r:id="rId28"/>
    <p:sldId id="814" r:id="rId29"/>
    <p:sldId id="840" r:id="rId30"/>
    <p:sldId id="815" r:id="rId31"/>
    <p:sldId id="841" r:id="rId32"/>
    <p:sldId id="816" r:id="rId33"/>
    <p:sldId id="842" r:id="rId34"/>
    <p:sldId id="817" r:id="rId35"/>
    <p:sldId id="843" r:id="rId36"/>
    <p:sldId id="818" r:id="rId37"/>
    <p:sldId id="819" r:id="rId38"/>
    <p:sldId id="844" r:id="rId39"/>
    <p:sldId id="846" r:id="rId40"/>
    <p:sldId id="845" r:id="rId41"/>
    <p:sldId id="847" r:id="rId42"/>
    <p:sldId id="821" r:id="rId43"/>
    <p:sldId id="848" r:id="rId44"/>
    <p:sldId id="822" r:id="rId45"/>
    <p:sldId id="849" r:id="rId46"/>
    <p:sldId id="823" r:id="rId47"/>
    <p:sldId id="850" r:id="rId48"/>
    <p:sldId id="824" r:id="rId49"/>
    <p:sldId id="851" r:id="rId50"/>
    <p:sldId id="825" r:id="rId51"/>
    <p:sldId id="826" r:id="rId52"/>
    <p:sldId id="852" r:id="rId53"/>
    <p:sldId id="827" r:id="rId54"/>
    <p:sldId id="853" r:id="rId55"/>
    <p:sldId id="828" r:id="rId56"/>
    <p:sldId id="855" r:id="rId57"/>
    <p:sldId id="829" r:id="rId58"/>
    <p:sldId id="856" r:id="rId59"/>
    <p:sldId id="512" r:id="rId60"/>
    <p:sldId id="513"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38"/>
            <p14:sldId id="481"/>
            <p14:sldId id="482"/>
            <p14:sldId id="313"/>
            <p14:sldId id="558"/>
            <p14:sldId id="762"/>
            <p14:sldId id="832"/>
            <p14:sldId id="802"/>
            <p14:sldId id="805"/>
            <p14:sldId id="806"/>
            <p14:sldId id="833"/>
            <p14:sldId id="835"/>
            <p14:sldId id="807"/>
            <p14:sldId id="836"/>
            <p14:sldId id="808"/>
            <p14:sldId id="837"/>
            <p14:sldId id="809"/>
            <p14:sldId id="838"/>
            <p14:sldId id="810"/>
            <p14:sldId id="857"/>
            <p14:sldId id="858"/>
            <p14:sldId id="812"/>
            <p14:sldId id="839"/>
            <p14:sldId id="813"/>
            <p14:sldId id="814"/>
            <p14:sldId id="840"/>
            <p14:sldId id="815"/>
            <p14:sldId id="841"/>
            <p14:sldId id="816"/>
            <p14:sldId id="842"/>
            <p14:sldId id="817"/>
            <p14:sldId id="843"/>
            <p14:sldId id="818"/>
            <p14:sldId id="819"/>
            <p14:sldId id="844"/>
            <p14:sldId id="846"/>
            <p14:sldId id="845"/>
            <p14:sldId id="847"/>
            <p14:sldId id="821"/>
            <p14:sldId id="848"/>
            <p14:sldId id="822"/>
            <p14:sldId id="849"/>
            <p14:sldId id="823"/>
            <p14:sldId id="850"/>
            <p14:sldId id="824"/>
            <p14:sldId id="851"/>
            <p14:sldId id="825"/>
            <p14:sldId id="826"/>
            <p14:sldId id="852"/>
            <p14:sldId id="827"/>
            <p14:sldId id="853"/>
            <p14:sldId id="828"/>
            <p14:sldId id="855"/>
            <p14:sldId id="829"/>
            <p14:sldId id="856"/>
            <p14:sldId id="512"/>
            <p14:sldId id="51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203E5F"/>
    <a:srgbClr val="669BBC"/>
    <a:srgbClr val="FFFFFF"/>
    <a:srgbClr val="FAC748"/>
    <a:srgbClr val="FF7180"/>
    <a:srgbClr val="FFD200"/>
    <a:srgbClr val="8E5A6D"/>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93"/>
    <p:restoredTop sz="44247"/>
  </p:normalViewPr>
  <p:slideViewPr>
    <p:cSldViewPr snapToGrid="0">
      <p:cViewPr varScale="1">
        <p:scale>
          <a:sx n="52" d="100"/>
          <a:sy n="52" d="100"/>
        </p:scale>
        <p:origin x="3392"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notesMaster" Target="notesMasters/notesMaster1.xml"/><Relationship Id="rId68"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3/21/25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8C56EB0F-A8D4-017C-14DB-B8EF8D340438}"/>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 name="Notes Placeholder 2">
            <a:extLst>
              <a:ext uri="{FF2B5EF4-FFF2-40B4-BE49-F238E27FC236}">
                <a16:creationId xmlns:a16="http://schemas.microsoft.com/office/drawing/2014/main" id="{B803C71F-58A5-249B-CD76-2EBF3ED40D8E}"/>
              </a:ext>
            </a:extLst>
          </p:cNvPr>
          <p:cNvSpPr>
            <a:spLocks noGrp="1"/>
          </p:cNvSpPr>
          <p:nvPr>
            <p:ph type="body" idx="1"/>
          </p:nvPr>
        </p:nvSpPr>
        <p:spPr/>
        <p:txBody>
          <a:bodyPr rtlCol="0"/>
          <a:lstStyle/>
          <a:p>
            <a:pPr marL="0" algn="r" defTabSz="516072" rtl="1" eaLnBrk="1" fontAlgn="auto" latinLnBrk="0" hangingPunct="1">
              <a:spcBef>
                <a:spcPts val="0"/>
              </a:spcBef>
              <a:spcAft>
                <a:spcPts val="0"/>
              </a:spcAft>
              <a:defRPr/>
            </a:pPr>
            <a:endParaRPr lang="en-US" sz="677" dirty="0"/>
          </a:p>
        </p:txBody>
      </p:sp>
      <p:sp>
        <p:nvSpPr>
          <p:cNvPr id="15363" name="Slide Number Placeholder 3">
            <a:extLst>
              <a:ext uri="{FF2B5EF4-FFF2-40B4-BE49-F238E27FC236}">
                <a16:creationId xmlns:a16="http://schemas.microsoft.com/office/drawing/2014/main" id="{C9856FC0-36EA-1997-F0FC-C2382B13CBA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fld id="{E6CB63F4-1FF0-4137-8F5B-98864D6DFC78}" type="slidenum">
              <a:rPr lang="en-US" altLang="en-US" smtClean="0"/>
              <a:pPr/>
              <a:t>1</a:t>
            </a:fld>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9326849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9BB30-87B4-9004-54F1-0CEEFA3DD6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A002CD3-F641-5B75-F1A4-5A71278510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C86EC2-F1F6-663E-BF08-71C9BD20413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BF9A8F5-07EC-3594-5242-F086D95831D7}"/>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409054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10E6F-3F86-B610-CC0D-EE1CBC3AE5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9AA700-9CB1-1064-42F6-2F819324C4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3A5852-4468-548F-0839-9D47242C70E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76912CC-C375-60A1-6102-D1D408C7A734}"/>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5130423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912B03-4F59-DE99-D23D-BA27615BA7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49363E-7EED-8C7D-8A64-F463BF6091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D2534A-5D63-45A9-EAD8-1BF07B59056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0361408-7B6F-F701-DCA0-7C38FC893208}"/>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2963226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0D2AD4-B49B-426F-C5AE-320A5E84F7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0CB66C-0EBD-B25A-2BCD-AB83DFFEE6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404816-F69A-38EF-61FE-5E1C659C6B8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5A7D885-21D7-A1F1-EB99-3EA4F7A701DC}"/>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2862983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5977F9-25AF-B9B3-94C0-68BF1164AA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5114AA-BBDF-B092-8B81-69D24FA1BF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CC4580-1CBA-9798-9149-AF484B5A34E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8AAF0DE-36D8-344B-5AD5-9150CEC087A3}"/>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158286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544A76-3C1B-D41A-DD5E-1A411FFFAF6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C1CDC6-1983-8314-5934-2BDD6986A11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2ACBCC-097D-CFB7-6191-D67A5B1F59BE}"/>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14F9741-FA66-FCA0-7BE3-C117777B8DDF}"/>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5583376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D0229-D66A-1BE2-0BFC-29F426DD73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40359F-5072-7551-DBFB-6AA647888E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3A9ECA-EE6A-56B2-9AAD-33FE019E6DC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11353F00-783E-0528-4094-E0E72BB96802}"/>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0717276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138131-B4B5-2960-844F-4C44F4EC71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4D52E8-EB2B-1CA8-A674-F4DC42633E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A3E31C-D172-51A4-CF0F-804F5616D68F}"/>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EAEA4D5-619F-1C7B-7628-2F4A2840AAE2}"/>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712937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C3977-D2B8-EB46-D15F-59735260DC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858E73-6A06-8F60-183E-93EEF21D6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73DACBE-D18D-6FC7-6014-369FB2F83737}"/>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A7A7992A-A522-C795-5C9E-74AB0788A1A2}"/>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1724952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B71958-0568-982B-7CE3-2E7836C9D1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CCB74E-B261-57A2-A40F-29EB3978F1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9A101E6-B717-4F17-10B9-96EB7BA459EA}"/>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00D9617-56A3-6494-995E-BE6DEF93F6B6}"/>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7411932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B99040-BF4E-B433-3822-681546D80D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F028785-21A7-C23F-6439-10153C137F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6BAD99-1F57-BCCD-33C4-F372875574E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4D13F92-80EE-A48B-F0A5-87AB832284A9}"/>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8418592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5F6F0-51C9-3561-EABA-24C43C84D2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03F16C0-0DF4-218E-7A63-423C6F110A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3FBD27-E1B0-D9ED-AC45-C5A62491EBB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D7ED4EC-F6C2-4024-55AD-62F4CC1281AB}"/>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3711461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B7E1CB-532B-B7C9-4AA9-0D223DF660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04BFAF-34BD-E320-66B8-B6C234A243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A74312-B60B-8CC7-B657-CE1798C6A54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BB33481-9EDA-F858-5D2A-1C97E7445B17}"/>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0303196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A969A-AB20-72F2-3A77-D17D6968CB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6848C2-6AB2-E7DB-342D-D0BAB3BE6E6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65029D-E17F-012C-8106-AFAF483D997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DAE82736-F5F7-0D7E-35AA-2521077996ED}"/>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6225146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0D2F6C-C6E8-2B5F-B118-D39871C76C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FEFC17-C7F2-5BE3-5C16-08B02FBCD2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993C95-4FAF-A2D1-3BE6-9007634B9D4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C3265D2F-BC91-EA68-FB5D-C0069CBB0ECC}"/>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2087016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DD49D-C4B0-C521-A36C-7C59730CD2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5155CF-E24C-33F2-6FD3-F8DF96F915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FCCA7F-7E5A-F770-2989-BA9A9153723B}"/>
              </a:ext>
            </a:extLst>
          </p:cNvPr>
          <p:cNvSpPr>
            <a:spLocks noGrp="1"/>
          </p:cNvSpPr>
          <p:nvPr>
            <p:ph type="body" idx="1"/>
          </p:nvPr>
        </p:nvSpPr>
        <p:spPr/>
        <p:txBody>
          <a:bodyPr/>
          <a:lstStyle/>
          <a:p>
            <a:pPr algn="r" rtl="1">
              <a:buNone/>
            </a:pPr>
            <a:endParaRPr lang="en-EG" dirty="0"/>
          </a:p>
        </p:txBody>
      </p:sp>
      <p:sp>
        <p:nvSpPr>
          <p:cNvPr id="4" name="Slide Number Placeholder 3">
            <a:extLst>
              <a:ext uri="{FF2B5EF4-FFF2-40B4-BE49-F238E27FC236}">
                <a16:creationId xmlns:a16="http://schemas.microsoft.com/office/drawing/2014/main" id="{EA2EEC01-F76C-D38C-2B65-99817273CE66}"/>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925498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7943C-906F-F76E-8675-184F6D96E0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913231-9ECA-D28A-E17F-B471E54095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113A68-97B9-6643-05FB-B74316E0129B}"/>
              </a:ext>
            </a:extLst>
          </p:cNvPr>
          <p:cNvSpPr>
            <a:spLocks noGrp="1"/>
          </p:cNvSpPr>
          <p:nvPr>
            <p:ph type="body" idx="1"/>
          </p:nvPr>
        </p:nvSpPr>
        <p:spPr/>
        <p:txBody>
          <a:bodyPr/>
          <a:lstStyle/>
          <a:p>
            <a:pPr algn="r" rtl="1">
              <a:buNone/>
            </a:pPr>
            <a:endParaRPr lang="en-EG" dirty="0"/>
          </a:p>
        </p:txBody>
      </p:sp>
      <p:sp>
        <p:nvSpPr>
          <p:cNvPr id="4" name="Slide Number Placeholder 3">
            <a:extLst>
              <a:ext uri="{FF2B5EF4-FFF2-40B4-BE49-F238E27FC236}">
                <a16:creationId xmlns:a16="http://schemas.microsoft.com/office/drawing/2014/main" id="{C7DC65CF-478B-A069-8613-425B5E4130D6}"/>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859797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A6D194-1579-A005-CA4C-786A7B783E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F6CAD2-CE4D-9AC3-1999-D26C48F431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0723AC-4B99-7485-8498-4C964D5A16A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8F3CAA7E-7A72-372F-BE06-EB05CA19C765}"/>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42540388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1202B8-0A0A-8B89-C27A-57CEF277F4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ED69A2-6E2A-93A4-CE3C-6F097B12FD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A51E9A-A609-27B1-6795-004295E427E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EE5362D-22E5-E430-FA01-3631404C13D4}"/>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3947999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6BC185-6E6A-0C15-44B3-A0970DEA4C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751A5-156B-9D84-9137-F87AED4806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1093EB-35D1-6ADE-8C2B-C7044632EC99}"/>
              </a:ext>
            </a:extLst>
          </p:cNvPr>
          <p:cNvSpPr>
            <a:spLocks noGrp="1"/>
          </p:cNvSpPr>
          <p:nvPr>
            <p:ph type="body" idx="1"/>
          </p:nvPr>
        </p:nvSpPr>
        <p:spPr/>
        <p:txBody>
          <a:bodyPr/>
          <a:lstStyle/>
          <a:p>
            <a:pPr algn="r" rtl="1">
              <a:buNone/>
            </a:pPr>
            <a:endParaRPr lang="en-EG" dirty="0"/>
          </a:p>
        </p:txBody>
      </p:sp>
      <p:sp>
        <p:nvSpPr>
          <p:cNvPr id="4" name="Slide Number Placeholder 3">
            <a:extLst>
              <a:ext uri="{FF2B5EF4-FFF2-40B4-BE49-F238E27FC236}">
                <a16:creationId xmlns:a16="http://schemas.microsoft.com/office/drawing/2014/main" id="{BE9CB096-23AA-3801-D0FB-AB78F8301E36}"/>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0134919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7D983C-0CDA-167E-15F5-11A8209FD5D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CF8FC6-DA01-452E-2159-67FF280FD8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AF6D2A8-53FB-5158-6058-AE4E420E3589}"/>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715368F7-D158-54FE-2DC3-410E5CF8FACC}"/>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9371948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897CE0-9323-B02F-C827-008CDE8BB6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6B62A8-89EF-FD62-2141-53892DECAB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46A435-ADEE-91EF-BAD0-9303DF47E73B}"/>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6BB5583-968B-9CFD-EEC7-7956996B5D8A}"/>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28251257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7E2241-2C53-4EDB-35B2-81DB5D9553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3329A7-0FAD-3E0A-2624-D3616F1D00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0BD997-F9AD-3C46-5888-7447A1367413}"/>
              </a:ext>
            </a:extLst>
          </p:cNvPr>
          <p:cNvSpPr>
            <a:spLocks noGrp="1"/>
          </p:cNvSpPr>
          <p:nvPr>
            <p:ph type="body" idx="1"/>
          </p:nvPr>
        </p:nvSpPr>
        <p:spPr/>
        <p:txBody>
          <a:bodyPr/>
          <a:lstStyle/>
          <a:p>
            <a:pPr algn="r" rtl="1">
              <a:buNone/>
            </a:pPr>
            <a:endParaRPr lang="en-EG" dirty="0"/>
          </a:p>
        </p:txBody>
      </p:sp>
      <p:sp>
        <p:nvSpPr>
          <p:cNvPr id="4" name="Slide Number Placeholder 3">
            <a:extLst>
              <a:ext uri="{FF2B5EF4-FFF2-40B4-BE49-F238E27FC236}">
                <a16:creationId xmlns:a16="http://schemas.microsoft.com/office/drawing/2014/main" id="{24DE7D0C-ED22-6B26-1215-551CF5099C42}"/>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0161461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7A3EA3-05C1-F334-1FFE-51DE51C0B4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C60E18-840E-DCE0-834A-985A575F693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62E19A-F112-212D-48A2-968FCF33AFE6}"/>
              </a:ext>
            </a:extLst>
          </p:cNvPr>
          <p:cNvSpPr>
            <a:spLocks noGrp="1"/>
          </p:cNvSpPr>
          <p:nvPr>
            <p:ph type="body" idx="1"/>
          </p:nvPr>
        </p:nvSpPr>
        <p:spPr/>
        <p:txBody>
          <a:bodyPr/>
          <a:lstStyle/>
          <a:p>
            <a:pPr algn="r" rtl="1">
              <a:buNone/>
            </a:pPr>
            <a:endParaRPr lang="en-EG" dirty="0"/>
          </a:p>
        </p:txBody>
      </p:sp>
      <p:sp>
        <p:nvSpPr>
          <p:cNvPr id="4" name="Slide Number Placeholder 3">
            <a:extLst>
              <a:ext uri="{FF2B5EF4-FFF2-40B4-BE49-F238E27FC236}">
                <a16:creationId xmlns:a16="http://schemas.microsoft.com/office/drawing/2014/main" id="{0EE290E7-8A43-86B9-C390-1D427D075A2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5692775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37408B-6276-2C45-247F-E4B6C1B56F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8E29B5-6BA3-028F-6DF7-578CDBDF1C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CD044A-3ACA-95E3-8BDD-93AB5B07816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2F17A38E-C67D-BB5C-2646-D5E602B5317F}"/>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0574265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A2817-CBD7-AF98-3C16-02D8579FDF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6BC9C64-73CD-49AA-FC65-865489FA09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96AF56D-F464-4364-079E-6BCAA866596C}"/>
              </a:ext>
            </a:extLst>
          </p:cNvPr>
          <p:cNvSpPr>
            <a:spLocks noGrp="1"/>
          </p:cNvSpPr>
          <p:nvPr>
            <p:ph type="body" idx="1"/>
          </p:nvPr>
        </p:nvSpPr>
        <p:spPr/>
        <p:txBody>
          <a:bodyPr/>
          <a:lstStyle/>
          <a:p>
            <a:pPr algn="r" rtl="1">
              <a:buNone/>
            </a:pPr>
            <a:endParaRPr lang="en-EG" dirty="0"/>
          </a:p>
        </p:txBody>
      </p:sp>
      <p:sp>
        <p:nvSpPr>
          <p:cNvPr id="4" name="Slide Number Placeholder 3">
            <a:extLst>
              <a:ext uri="{FF2B5EF4-FFF2-40B4-BE49-F238E27FC236}">
                <a16:creationId xmlns:a16="http://schemas.microsoft.com/office/drawing/2014/main" id="{87AD0289-A062-37DC-0F3B-A8E698AB7DB0}"/>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462158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B5A1FB-E70A-4158-B19C-78C610BEBE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E1ADFB6-55CF-CEFD-B3BC-4462C1F9E2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DCE7D2-6EF2-9385-952B-57CE0D170403}"/>
              </a:ext>
            </a:extLst>
          </p:cNvPr>
          <p:cNvSpPr>
            <a:spLocks noGrp="1"/>
          </p:cNvSpPr>
          <p:nvPr>
            <p:ph type="body" idx="1"/>
          </p:nvPr>
        </p:nvSpPr>
        <p:spPr/>
        <p:txBody>
          <a:bodyPr/>
          <a:lstStyle/>
          <a:p>
            <a:pPr algn="r" rtl="1">
              <a:buNone/>
            </a:pPr>
            <a:endParaRPr lang="en-EG" dirty="0"/>
          </a:p>
        </p:txBody>
      </p:sp>
      <p:sp>
        <p:nvSpPr>
          <p:cNvPr id="4" name="Slide Number Placeholder 3">
            <a:extLst>
              <a:ext uri="{FF2B5EF4-FFF2-40B4-BE49-F238E27FC236}">
                <a16:creationId xmlns:a16="http://schemas.microsoft.com/office/drawing/2014/main" id="{F49C3629-8F99-418E-6C62-7881B2422592}"/>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403044468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E97B65-665B-6493-9042-612BC6D23F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FDFF1C-DA38-9731-197B-5F9C4BC1DD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EAB7CD-73E4-4000-81C0-6B3AACF8894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0A8E807-30F8-B048-2727-207173E7D440}"/>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80728842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CA4D8D-12DB-7F84-2AC3-3CF9A42B8D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6E0950-B3AB-E05A-9608-A81874C769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FC93DA-30CF-4508-B963-9238A52E0602}"/>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38889C3F-E11C-9CAF-3F42-839EBBABD538}"/>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35987328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1962FB-C44F-276D-94DB-9274B4EA09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39E51A-8AC7-1082-38AE-B0053EF002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8F77D0-D8CD-B224-11BF-FF3BA4590D8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4306C49F-901E-4A39-A936-D42DC1C81E3C}"/>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27115168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A557CA-7B35-BD5D-1918-4BBADC9A9E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1DB5C1-1679-6854-7821-41222F1B15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0B19F5-3DFF-53F6-E1EE-DD0464BCF215}"/>
              </a:ext>
            </a:extLst>
          </p:cNvPr>
          <p:cNvSpPr>
            <a:spLocks noGrp="1"/>
          </p:cNvSpPr>
          <p:nvPr>
            <p:ph type="body" idx="1"/>
          </p:nvPr>
        </p:nvSpPr>
        <p:spPr/>
        <p:txBody>
          <a:bodyPr/>
          <a:lstStyle/>
          <a:p>
            <a:pPr algn="r" rtl="1">
              <a:buNone/>
            </a:pPr>
            <a:endParaRPr lang="en-EG" dirty="0"/>
          </a:p>
        </p:txBody>
      </p:sp>
      <p:sp>
        <p:nvSpPr>
          <p:cNvPr id="4" name="Slide Number Placeholder 3">
            <a:extLst>
              <a:ext uri="{FF2B5EF4-FFF2-40B4-BE49-F238E27FC236}">
                <a16:creationId xmlns:a16="http://schemas.microsoft.com/office/drawing/2014/main" id="{02148113-E151-3717-20B5-83D0DE4319E2}"/>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5024389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83D488-DED0-B043-0BC7-8410F4D5DF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65059D-03DF-3019-2306-79F63D07B0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AEFE452-2607-F4B8-9ABD-D2F4FE34EE6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C1A0147-58A7-1BED-8C5B-88B45F023305}"/>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97045364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94C8CF-F6B7-3E83-8CF8-BB1606F47A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A5D74E-5961-7B97-9FE3-9C08076DF4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D6EA53-0AAA-EE86-CDAA-50CE2BD8927E}"/>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1D90563-5440-FEFF-008F-EAD540913315}"/>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6592961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A6BAE2-3AA1-148B-6751-08D3295C6EE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1FC937-9F4D-25C9-67BA-9C9C938411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9692C2-15B5-0956-1CB1-9AC79E098CDB}"/>
              </a:ext>
            </a:extLst>
          </p:cNvPr>
          <p:cNvSpPr>
            <a:spLocks noGrp="1"/>
          </p:cNvSpPr>
          <p:nvPr>
            <p:ph type="body" idx="1"/>
          </p:nvPr>
        </p:nvSpPr>
        <p:spPr/>
        <p:txBody>
          <a:bodyPr/>
          <a:lstStyle/>
          <a:p>
            <a:pPr algn="r" rtl="1">
              <a:buNone/>
            </a:pPr>
            <a:endParaRPr lang="en-EG" dirty="0"/>
          </a:p>
        </p:txBody>
      </p:sp>
      <p:sp>
        <p:nvSpPr>
          <p:cNvPr id="4" name="Slide Number Placeholder 3">
            <a:extLst>
              <a:ext uri="{FF2B5EF4-FFF2-40B4-BE49-F238E27FC236}">
                <a16:creationId xmlns:a16="http://schemas.microsoft.com/office/drawing/2014/main" id="{F824EB7F-3CB4-16CD-0018-BD71017697CF}"/>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45856356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CBF17-975A-1DAC-B194-B580A61729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3B5310-7F92-E0E0-E811-E0CA618094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445657-6264-A7B4-E0BE-4EF7F405A0BC}"/>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26019F9F-A163-778B-13CA-0B42D53A4676}"/>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4821496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D7E66-2E76-4BEA-B371-93E3E078FA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20E5B1-F2F0-03B8-DD38-3E0F001D70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F187A6-F252-FDAC-FCC7-302B51684F05}"/>
              </a:ext>
            </a:extLst>
          </p:cNvPr>
          <p:cNvSpPr>
            <a:spLocks noGrp="1"/>
          </p:cNvSpPr>
          <p:nvPr>
            <p:ph type="body" idx="1"/>
          </p:nvPr>
        </p:nvSpPr>
        <p:spPr/>
        <p:txBody>
          <a:bodyPr/>
          <a:lstStyle/>
          <a:p>
            <a:pPr algn="r" rtl="1">
              <a:buNone/>
            </a:pPr>
            <a:endParaRPr lang="en-EG" dirty="0"/>
          </a:p>
        </p:txBody>
      </p:sp>
      <p:sp>
        <p:nvSpPr>
          <p:cNvPr id="4" name="Slide Number Placeholder 3">
            <a:extLst>
              <a:ext uri="{FF2B5EF4-FFF2-40B4-BE49-F238E27FC236}">
                <a16:creationId xmlns:a16="http://schemas.microsoft.com/office/drawing/2014/main" id="{3939211A-09BF-131B-5249-8B64BA5E7492}"/>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7056335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A3C781-A569-6B22-3589-D4508125C0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B74FA7-EDEB-14E7-ACA6-B3D9FDFE85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F412F5-2593-3446-6B42-8FA4FB2B70F4}"/>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FF5D5B33-8E30-AD2F-5FFA-250E3A34F7FD}"/>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00710050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937766-A420-CD5A-5364-35997619DD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BDCD2F-BBE3-8772-6DCD-39A8E41777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035FFE7-F9BD-6840-56C0-AFC2B59B8D08}"/>
              </a:ext>
            </a:extLst>
          </p:cNvPr>
          <p:cNvSpPr>
            <a:spLocks noGrp="1"/>
          </p:cNvSpPr>
          <p:nvPr>
            <p:ph type="body" idx="1"/>
          </p:nvPr>
        </p:nvSpPr>
        <p:spPr/>
        <p:txBody>
          <a:bodyPr/>
          <a:lstStyle/>
          <a:p>
            <a:pPr algn="r" rtl="1">
              <a:buNone/>
            </a:pPr>
            <a:endParaRPr lang="en-EG" dirty="0"/>
          </a:p>
        </p:txBody>
      </p:sp>
      <p:sp>
        <p:nvSpPr>
          <p:cNvPr id="4" name="Slide Number Placeholder 3">
            <a:extLst>
              <a:ext uri="{FF2B5EF4-FFF2-40B4-BE49-F238E27FC236}">
                <a16:creationId xmlns:a16="http://schemas.microsoft.com/office/drawing/2014/main" id="{1484B7A2-1F54-3D6C-E1F1-C8BE2AB7EC7F}"/>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06335639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F46474-4BB9-2013-5369-83FD1D20A2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FC6DEC-F9BF-CEC0-1E30-4AF1A2967F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34166D9-A605-03DC-CE6A-C4A77B51C865}"/>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E2315B8D-379E-0C63-0087-FDA6BF9870E9}"/>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59677139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72AA7-9927-9444-F110-5C1A566145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8BE925-C6B0-8C9E-CD60-DFD241EB65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74FD41-FBAE-0C7A-4E1E-9F731E42E021}"/>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2B0B6BD0-6469-F0D2-24B4-57F417A59120}"/>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78590158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3233D-89C6-BB98-80DD-2F5AA7BD22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E0904C-7D9C-BC74-ADC0-568056CB6E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28FB79-EB9D-ADDC-E565-C1A42E4A23C3}"/>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B13865E3-8F8F-7FDA-D4AE-0D3CF2C6E1C7}"/>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33930859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1723B7-E9F7-2441-C73B-520676B08E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4EE092-2892-FA87-CB76-29E2F059E48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475EB76-E4E4-AB48-0073-0B98AAE12286}"/>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96254A97-71A3-1957-AB58-03A333AFBF7F}"/>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53216898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7244AE-D467-8597-5C34-2AC33BB6B6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ECF897-8A3C-DD79-3C5C-D632168FBB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D05664B-B32D-109C-BCFC-F5290B655388}"/>
              </a:ext>
            </a:extLst>
          </p:cNvPr>
          <p:cNvSpPr>
            <a:spLocks noGrp="1"/>
          </p:cNvSpPr>
          <p:nvPr>
            <p:ph type="body" idx="1"/>
          </p:nvPr>
        </p:nvSpPr>
        <p:spPr/>
        <p:txBody>
          <a:bodyPr/>
          <a:lstStyle/>
          <a:p>
            <a:pPr algn="r" rtl="1">
              <a:buNone/>
            </a:pPr>
            <a:endParaRPr lang="en-EG" dirty="0"/>
          </a:p>
        </p:txBody>
      </p:sp>
      <p:sp>
        <p:nvSpPr>
          <p:cNvPr id="4" name="Slide Number Placeholder 3">
            <a:extLst>
              <a:ext uri="{FF2B5EF4-FFF2-40B4-BE49-F238E27FC236}">
                <a16:creationId xmlns:a16="http://schemas.microsoft.com/office/drawing/2014/main" id="{921F87F3-2AF0-46A8-AB08-B8C30AE023E8}"/>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88305787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C125F7-0F4F-91F9-A8C2-95EFC739FE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2CF3FA-D0EC-F00E-C806-D3F68F11ED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379E059-6C61-1A1F-706D-5824B7CFA430}"/>
              </a:ext>
            </a:extLst>
          </p:cNvPr>
          <p:cNvSpPr>
            <a:spLocks noGrp="1"/>
          </p:cNvSpPr>
          <p:nvPr>
            <p:ph type="body" idx="1"/>
          </p:nvPr>
        </p:nvSpPr>
        <p:spPr/>
        <p:txBody>
          <a:bodyPr/>
          <a:lstStyle/>
          <a:p>
            <a:pPr marL="0" algn="r" defTabSz="914400" rtl="1" eaLnBrk="1" latinLnBrk="0" hangingPunct="1"/>
            <a:endParaRPr lang="en-EG" dirty="0"/>
          </a:p>
        </p:txBody>
      </p:sp>
      <p:sp>
        <p:nvSpPr>
          <p:cNvPr id="4" name="Slide Number Placeholder 3">
            <a:extLst>
              <a:ext uri="{FF2B5EF4-FFF2-40B4-BE49-F238E27FC236}">
                <a16:creationId xmlns:a16="http://schemas.microsoft.com/office/drawing/2014/main" id="{09E67E75-29FF-665F-111B-D9C8F564B9EE}"/>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87393257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136294-FFAC-D59B-9103-9904447BFE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0ADDB3-547E-BBBC-C9DD-B6C70B4E04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2DA82C-975B-55FA-2841-AC61C932EDC8}"/>
              </a:ext>
            </a:extLst>
          </p:cNvPr>
          <p:cNvSpPr>
            <a:spLocks noGrp="1"/>
          </p:cNvSpPr>
          <p:nvPr>
            <p:ph type="body" idx="1"/>
          </p:nvPr>
        </p:nvSpPr>
        <p:spPr/>
        <p:txBody>
          <a:bodyPr/>
          <a:lstStyle/>
          <a:p>
            <a:pPr algn="r" rtl="1">
              <a:buNone/>
            </a:pPr>
            <a:endParaRPr lang="en-EG" dirty="0"/>
          </a:p>
        </p:txBody>
      </p:sp>
      <p:sp>
        <p:nvSpPr>
          <p:cNvPr id="4" name="Slide Number Placeholder 3">
            <a:extLst>
              <a:ext uri="{FF2B5EF4-FFF2-40B4-BE49-F238E27FC236}">
                <a16:creationId xmlns:a16="http://schemas.microsoft.com/office/drawing/2014/main" id="{8804A8D1-2846-0B8F-61A3-4BC8BD144DE8}"/>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5336198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A07556-09CC-A7C7-43AA-2FB19D9B4D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266B1E6-4A46-5844-F6E6-A7F192E78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5255BA2-5477-5207-F47F-3FF265CB7B1D}"/>
              </a:ext>
            </a:extLst>
          </p:cNvPr>
          <p:cNvSpPr>
            <a:spLocks noGrp="1"/>
          </p:cNvSpPr>
          <p:nvPr>
            <p:ph type="body" idx="1"/>
          </p:nvPr>
        </p:nvSpPr>
        <p:spPr/>
        <p:txBody>
          <a:bodyPr/>
          <a:lstStyle/>
          <a:p>
            <a:pPr algn="r" rtl="1">
              <a:buNone/>
            </a:pPr>
            <a:endParaRPr lang="en-EG" dirty="0"/>
          </a:p>
        </p:txBody>
      </p:sp>
      <p:sp>
        <p:nvSpPr>
          <p:cNvPr id="4" name="Slide Number Placeholder 3">
            <a:extLst>
              <a:ext uri="{FF2B5EF4-FFF2-40B4-BE49-F238E27FC236}">
                <a16:creationId xmlns:a16="http://schemas.microsoft.com/office/drawing/2014/main" id="{0347C57B-D7A4-AE02-A6E4-1A5D71E552D2}"/>
              </a:ext>
            </a:extLst>
          </p:cNvPr>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89727945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84039B-9B76-B72C-DD21-338A3780EE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5AAAA4-F0B5-E20F-C046-B4750B862D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A726B4-AA39-4591-21CA-67173B77720B}"/>
              </a:ext>
            </a:extLst>
          </p:cNvPr>
          <p:cNvSpPr>
            <a:spLocks noGrp="1"/>
          </p:cNvSpPr>
          <p:nvPr>
            <p:ph type="body" idx="1"/>
          </p:nvPr>
        </p:nvSpPr>
        <p:spPr/>
        <p:txBody>
          <a:bodyPr/>
          <a:lstStyle/>
          <a:p>
            <a:pPr algn="r" rtl="1">
              <a:buNone/>
            </a:pPr>
            <a:endParaRPr lang="en-EG" dirty="0"/>
          </a:p>
        </p:txBody>
      </p:sp>
      <p:sp>
        <p:nvSpPr>
          <p:cNvPr id="4" name="Slide Number Placeholder 3">
            <a:extLst>
              <a:ext uri="{FF2B5EF4-FFF2-40B4-BE49-F238E27FC236}">
                <a16:creationId xmlns:a16="http://schemas.microsoft.com/office/drawing/2014/main" id="{23F4DF46-777D-B6D3-AB7F-9DCD2EBD5FE2}"/>
              </a:ext>
            </a:extLst>
          </p:cNvPr>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53254567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E0835-DF37-0FC7-398E-9FE3CBAD44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86C745-9669-9388-A0C3-015A8F922CF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FC4DB3-BBA7-9E8A-32C5-EED361BAE2A9}"/>
              </a:ext>
            </a:extLst>
          </p:cNvPr>
          <p:cNvSpPr>
            <a:spLocks noGrp="1"/>
          </p:cNvSpPr>
          <p:nvPr>
            <p:ph type="body" idx="1"/>
          </p:nvPr>
        </p:nvSpPr>
        <p:spPr/>
        <p:txBody>
          <a:bodyPr/>
          <a:lstStyle/>
          <a:p>
            <a:pPr algn="r" rtl="1">
              <a:buNone/>
            </a:pPr>
            <a:endParaRPr lang="en-EG" dirty="0"/>
          </a:p>
        </p:txBody>
      </p:sp>
      <p:sp>
        <p:nvSpPr>
          <p:cNvPr id="4" name="Slide Number Placeholder 3">
            <a:extLst>
              <a:ext uri="{FF2B5EF4-FFF2-40B4-BE49-F238E27FC236}">
                <a16:creationId xmlns:a16="http://schemas.microsoft.com/office/drawing/2014/main" id="{17C11C24-5912-98E9-22DB-5EA0210D2198}"/>
              </a:ext>
            </a:extLst>
          </p:cNvPr>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17391425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D9CDA-27BE-759C-A196-E72410A50C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923BDB-0C8B-7E8F-5042-AF6EDC5F1B8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84292C-D5FC-55E0-4298-6990BF2BE88A}"/>
              </a:ext>
            </a:extLst>
          </p:cNvPr>
          <p:cNvSpPr>
            <a:spLocks noGrp="1"/>
          </p:cNvSpPr>
          <p:nvPr>
            <p:ph type="body" idx="1"/>
          </p:nvPr>
        </p:nvSpPr>
        <p:spPr/>
        <p:txBody>
          <a:bodyPr/>
          <a:lstStyle/>
          <a:p>
            <a:pPr algn="r" rtl="1">
              <a:buNone/>
            </a:pPr>
            <a:endParaRPr lang="en-EG" dirty="0"/>
          </a:p>
        </p:txBody>
      </p:sp>
      <p:sp>
        <p:nvSpPr>
          <p:cNvPr id="4" name="Slide Number Placeholder 3">
            <a:extLst>
              <a:ext uri="{FF2B5EF4-FFF2-40B4-BE49-F238E27FC236}">
                <a16:creationId xmlns:a16="http://schemas.microsoft.com/office/drawing/2014/main" id="{C08A8302-D7C2-095B-1E9B-B33DFA08AF84}"/>
              </a:ext>
            </a:extLst>
          </p:cNvPr>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24946142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59B12-C11D-8E73-DEFB-E0F8ED22D1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C128CD7-A663-CC68-CCE4-D9439707A7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D9669F-8E1A-DD77-0A13-A636E8F1BB40}"/>
              </a:ext>
            </a:extLst>
          </p:cNvPr>
          <p:cNvSpPr>
            <a:spLocks noGrp="1"/>
          </p:cNvSpPr>
          <p:nvPr>
            <p:ph type="body" idx="1"/>
          </p:nvPr>
        </p:nvSpPr>
        <p:spPr/>
        <p:txBody>
          <a:bodyPr/>
          <a:lstStyle/>
          <a:p>
            <a:pPr algn="r" rtl="1">
              <a:buNone/>
            </a:pPr>
            <a:endParaRPr lang="en-EG" dirty="0"/>
          </a:p>
        </p:txBody>
      </p:sp>
      <p:sp>
        <p:nvSpPr>
          <p:cNvPr id="4" name="Slide Number Placeholder 3">
            <a:extLst>
              <a:ext uri="{FF2B5EF4-FFF2-40B4-BE49-F238E27FC236}">
                <a16:creationId xmlns:a16="http://schemas.microsoft.com/office/drawing/2014/main" id="{464A421F-A206-112A-ACBF-FA7F8D02E5B4}"/>
              </a:ext>
            </a:extLst>
          </p:cNvPr>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164777688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348539791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16485987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r" defTabSz="914400" rtl="1" eaLnBrk="1" latinLnBrk="0" hangingPunct="1"/>
            <a:endParaRPr lang="en-EG"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7056126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3/21/25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3/21/25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3/21/25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3/21/25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3/21/25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1534090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36792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646917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215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3/21/25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 id="2147483667" r:id="rId15"/>
    <p:sldLayoutId id="2147483668" r:id="rId16"/>
    <p:sldLayoutId id="2147483670"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2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29.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30.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openxmlformats.org/officeDocument/2006/relationships/image" Target="../media/image33.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image" Target="../media/image35.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 Id="rId4" Type="http://schemas.openxmlformats.org/officeDocument/2006/relationships/image" Target="../media/image36.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 Id="rId4" Type="http://schemas.openxmlformats.org/officeDocument/2006/relationships/image" Target="../media/image3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2.xml"/><Relationship Id="rId4" Type="http://schemas.openxmlformats.org/officeDocument/2006/relationships/image" Target="../media/image38.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2.xml"/><Relationship Id="rId4" Type="http://schemas.openxmlformats.org/officeDocument/2006/relationships/image" Target="../media/image39.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2.xml"/><Relationship Id="rId4" Type="http://schemas.openxmlformats.org/officeDocument/2006/relationships/image" Target="../media/image40.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2.xml"/><Relationship Id="rId4" Type="http://schemas.openxmlformats.org/officeDocument/2006/relationships/image" Target="../media/image41.png"/></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2.xml"/><Relationship Id="rId4" Type="http://schemas.openxmlformats.org/officeDocument/2006/relationships/image" Target="../media/image42.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2.xml"/><Relationship Id="rId4" Type="http://schemas.openxmlformats.org/officeDocument/2006/relationships/image" Target="../media/image43.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2.xml"/><Relationship Id="rId4" Type="http://schemas.openxmlformats.org/officeDocument/2006/relationships/image" Target="../media/image44.pn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2.xml"/><Relationship Id="rId4" Type="http://schemas.openxmlformats.org/officeDocument/2006/relationships/image" Target="../media/image45.png"/></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2.xml"/><Relationship Id="rId4" Type="http://schemas.openxmlformats.org/officeDocument/2006/relationships/image" Target="../media/image46.png"/></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12.xml"/><Relationship Id="rId4" Type="http://schemas.openxmlformats.org/officeDocument/2006/relationships/image" Target="../media/image47.png"/></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12.xml"/><Relationship Id="rId4" Type="http://schemas.openxmlformats.org/officeDocument/2006/relationships/image" Target="../media/image48.png"/></Relationships>
</file>

<file path=ppt/slides/_rels/slide5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57.xml"/><Relationship Id="rId1" Type="http://schemas.openxmlformats.org/officeDocument/2006/relationships/slideLayout" Target="../slideLayouts/slideLayout13.xml"/><Relationship Id="rId6" Type="http://schemas.openxmlformats.org/officeDocument/2006/relationships/image" Target="../media/image52.png"/><Relationship Id="rId5" Type="http://schemas.openxmlformats.org/officeDocument/2006/relationships/image" Target="../media/image51.svg"/><Relationship Id="rId4"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68C843E-8B27-50E0-7698-9C8142FB1997}"/>
              </a:ext>
            </a:extLst>
          </p:cNvPr>
          <p:cNvSpPr/>
          <p:nvPr/>
        </p:nvSpPr>
        <p:spPr>
          <a:xfrm>
            <a:off x="6211888" y="-720725"/>
            <a:ext cx="7624762"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8" name="TextBox 29">
            <a:extLst>
              <a:ext uri="{FF2B5EF4-FFF2-40B4-BE49-F238E27FC236}">
                <a16:creationId xmlns:a16="http://schemas.microsoft.com/office/drawing/2014/main" id="{2F955308-7F19-C6DE-E3D0-50A3F4151F42}"/>
              </a:ext>
            </a:extLst>
          </p:cNvPr>
          <p:cNvSpPr txBox="1">
            <a:spLocks noChangeArrowheads="1"/>
          </p:cNvSpPr>
          <p:nvPr/>
        </p:nvSpPr>
        <p:spPr bwMode="auto">
          <a:xfrm>
            <a:off x="763588" y="3794125"/>
            <a:ext cx="5216525"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b="1" dirty="0">
                <a:latin typeface="Alexandria" pitchFamily="2" charset="-78"/>
                <a:cs typeface="Alexandria" pitchFamily="2" charset="-78"/>
              </a:rPr>
              <a:t>Prepared by </a:t>
            </a:r>
          </a:p>
          <a:p>
            <a:pPr algn="l" rtl="0" eaLnBrk="1" hangingPunct="1">
              <a:lnSpc>
                <a:spcPct val="100000"/>
              </a:lnSpc>
              <a:spcBef>
                <a:spcPct val="0"/>
              </a:spcBef>
              <a:buFontTx/>
              <a:buNone/>
            </a:pPr>
            <a:r>
              <a:rPr lang="en-US" altLang="en-US" b="1" dirty="0">
                <a:latin typeface="Alexandria" pitchFamily="2" charset="-78"/>
                <a:cs typeface="Alexandria" pitchFamily="2" charset="-78"/>
              </a:rPr>
              <a:t>Dr. Mohamed Hussein</a:t>
            </a:r>
          </a:p>
          <a:p>
            <a:pPr algn="l" rtl="0" eaLnBrk="1" hangingPunct="1">
              <a:lnSpc>
                <a:spcPct val="100000"/>
              </a:lnSpc>
              <a:spcBef>
                <a:spcPct val="0"/>
              </a:spcBef>
              <a:buFontTx/>
              <a:buNone/>
            </a:pPr>
            <a:r>
              <a:rPr lang="en-US" altLang="en-US" sz="2000" b="1" dirty="0">
                <a:latin typeface="Alexandria" pitchFamily="2" charset="-78"/>
                <a:cs typeface="Alexandria" pitchFamily="2" charset="-78"/>
              </a:rPr>
              <a:t>Assistant Professor of Accounting </a:t>
            </a:r>
          </a:p>
        </p:txBody>
      </p:sp>
      <p:sp>
        <p:nvSpPr>
          <p:cNvPr id="14339" name="TextBox 30">
            <a:extLst>
              <a:ext uri="{FF2B5EF4-FFF2-40B4-BE49-F238E27FC236}">
                <a16:creationId xmlns:a16="http://schemas.microsoft.com/office/drawing/2014/main" id="{2079E1AD-DE4E-7DA5-C33D-D0C9E594ECE7}"/>
              </a:ext>
            </a:extLst>
          </p:cNvPr>
          <p:cNvSpPr txBox="1">
            <a:spLocks noChangeArrowheads="1"/>
          </p:cNvSpPr>
          <p:nvPr/>
        </p:nvSpPr>
        <p:spPr bwMode="auto">
          <a:xfrm>
            <a:off x="68263" y="2259013"/>
            <a:ext cx="4954587"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4400" b="1" dirty="0">
                <a:solidFill>
                  <a:srgbClr val="00B0F0"/>
                </a:solidFill>
                <a:latin typeface="Alexandria" pitchFamily="2" charset="-78"/>
                <a:cs typeface="Alexandria" pitchFamily="2" charset="-78"/>
              </a:rPr>
              <a:t>Financial Management</a:t>
            </a:r>
          </a:p>
        </p:txBody>
      </p:sp>
      <p:sp>
        <p:nvSpPr>
          <p:cNvPr id="34" name="Rectangle: Rounded Corners 33">
            <a:extLst>
              <a:ext uri="{FF2B5EF4-FFF2-40B4-BE49-F238E27FC236}">
                <a16:creationId xmlns:a16="http://schemas.microsoft.com/office/drawing/2014/main" id="{5A455A60-4A7E-BDEE-0629-49CC8F40E34F}"/>
              </a:ext>
            </a:extLst>
          </p:cNvPr>
          <p:cNvSpPr/>
          <p:nvPr/>
        </p:nvSpPr>
        <p:spPr>
          <a:xfrm>
            <a:off x="328613" y="5565775"/>
            <a:ext cx="3517900" cy="5286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800" b="1" dirty="0">
                <a:solidFill>
                  <a:schemeClr val="bg1"/>
                </a:solidFill>
                <a:latin typeface="Alexandria" charset="0"/>
                <a:cs typeface="Alexandria" charset="0"/>
              </a:rPr>
              <a:t>Lecture 7</a:t>
            </a:r>
          </a:p>
        </p:txBody>
      </p:sp>
      <p:sp>
        <p:nvSpPr>
          <p:cNvPr id="14341" name="TextBox 45">
            <a:extLst>
              <a:ext uri="{FF2B5EF4-FFF2-40B4-BE49-F238E27FC236}">
                <a16:creationId xmlns:a16="http://schemas.microsoft.com/office/drawing/2014/main" id="{B2D42BF5-F545-76E8-03A0-C8D4217BC599}"/>
              </a:ext>
            </a:extLst>
          </p:cNvPr>
          <p:cNvSpPr txBox="1">
            <a:spLocks noChangeArrowheads="1"/>
          </p:cNvSpPr>
          <p:nvPr/>
        </p:nvSpPr>
        <p:spPr bwMode="auto">
          <a:xfrm>
            <a:off x="328613" y="5103813"/>
            <a:ext cx="1163637"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gn="r" rtl="1">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gn="r" rtl="1">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gn="r" rtl="1">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gn="r" rtl="1">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algn="r" defTabSz="457200" rtl="1"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l" rtl="0" eaLnBrk="1" hangingPunct="1">
              <a:lnSpc>
                <a:spcPct val="100000"/>
              </a:lnSpc>
              <a:spcBef>
                <a:spcPct val="0"/>
              </a:spcBef>
              <a:buFontTx/>
              <a:buNone/>
            </a:pPr>
            <a:r>
              <a:rPr lang="en-US" altLang="en-US" sz="2400" b="1" u="sng" dirty="0">
                <a:latin typeface="Sakkal Majalla" panose="02000000000000000000" pitchFamily="2" charset="-78"/>
                <a:cs typeface="Calibri" panose="020F0502020204030204" pitchFamily="34" charset="0"/>
              </a:rPr>
              <a:t>MGM424</a:t>
            </a:r>
          </a:p>
        </p:txBody>
      </p:sp>
      <p:grpSp>
        <p:nvGrpSpPr>
          <p:cNvPr id="14" name="Oval 13">
            <a:extLst>
              <a:ext uri="{FF2B5EF4-FFF2-40B4-BE49-F238E27FC236}">
                <a16:creationId xmlns:a16="http://schemas.microsoft.com/office/drawing/2014/main" id="{C6E0D08D-60C8-5147-5CAB-2BC189BB00F5}"/>
              </a:ext>
            </a:extLst>
          </p:cNvPr>
          <p:cNvGrpSpPr>
            <a:grpSpLocks/>
          </p:cNvGrpSpPr>
          <p:nvPr/>
        </p:nvGrpSpPr>
        <p:grpSpPr bwMode="auto">
          <a:xfrm>
            <a:off x="6273800" y="-330200"/>
            <a:ext cx="7353300" cy="7429500"/>
            <a:chOff x="3952" y="-208"/>
            <a:chExt cx="4632" cy="4680"/>
          </a:xfrm>
        </p:grpSpPr>
        <p:pic>
          <p:nvPicPr>
            <p:cNvPr id="14342" name="Oval 13">
              <a:extLst>
                <a:ext uri="{FF2B5EF4-FFF2-40B4-BE49-F238E27FC236}">
                  <a16:creationId xmlns:a16="http://schemas.microsoft.com/office/drawing/2014/main" id="{B07F38F0-C532-09D7-36F0-7D3966127F5E}"/>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2" y="-208"/>
              <a:ext cx="4632" cy="4680"/>
            </a:xfrm>
            <a:prstGeom prst="rect">
              <a:avLst/>
            </a:prstGeom>
            <a:noFill/>
            <a:extLst>
              <a:ext uri="{909E8E84-426E-40DD-AFC4-6F175D3DCCD1}">
                <a14:hiddenFill xmlns:a14="http://schemas.microsoft.com/office/drawing/2010/main">
                  <a:solidFill>
                    <a:srgbClr val="FFFFFF"/>
                  </a:solidFill>
                </a14:hiddenFill>
              </a:ext>
            </a:extLst>
          </p:spPr>
        </p:pic>
        <p:sp>
          <p:nvSpPr>
            <p:cNvPr id="14343" name="Text Box 7">
              <a:extLst>
                <a:ext uri="{FF2B5EF4-FFF2-40B4-BE49-F238E27FC236}">
                  <a16:creationId xmlns:a16="http://schemas.microsoft.com/office/drawing/2014/main" id="{B0E6583F-B673-B25D-0C20-A6AA427BA50C}"/>
                </a:ext>
              </a:extLst>
            </p:cNvPr>
            <p:cNvSpPr txBox="1">
              <a:spLocks noChangeArrowheads="1"/>
            </p:cNvSpPr>
            <p:nvPr/>
          </p:nvSpPr>
          <p:spPr bwMode="auto">
            <a:xfrm>
              <a:off x="4638" y="482"/>
              <a:ext cx="3261" cy="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endParaRPr lang="en-US" altLang="en-US">
                <a:solidFill>
                  <a:srgbClr val="FFFFFF"/>
                </a:solidFill>
              </a:endParaRPr>
            </a:p>
          </p:txBody>
        </p:sp>
      </p:grpSp>
      <p:pic>
        <p:nvPicPr>
          <p:cNvPr id="14345" name="Graphic 21">
            <a:extLst>
              <a:ext uri="{FF2B5EF4-FFF2-40B4-BE49-F238E27FC236}">
                <a16:creationId xmlns:a16="http://schemas.microsoft.com/office/drawing/2014/main" id="{AF3F0665-C794-453A-3516-C37BF3846D3B}"/>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3400" advTm="26730">
        <p14:reveal/>
      </p:transition>
    </mc:Choice>
    <mc:Fallback xmlns="">
      <p:transition spd="slow" advTm="2673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43544"/>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690708" cy="584775"/>
          </a:xfrm>
          <a:prstGeom prst="rect">
            <a:avLst/>
          </a:prstGeom>
          <a:noFill/>
        </p:spPr>
        <p:txBody>
          <a:bodyPr wrap="none" rtlCol="0">
            <a:spAutoFit/>
          </a:bodyPr>
          <a:lstStyle/>
          <a:p>
            <a:r>
              <a:rPr lang="en-US" altLang="en-US" sz="3200" b="1" dirty="0">
                <a:solidFill>
                  <a:srgbClr val="00B0F0"/>
                </a:solidFill>
                <a:latin typeface="Alexandria" pitchFamily="2" charset="-78"/>
                <a:cs typeface="Alexandria" pitchFamily="2" charset="-78"/>
              </a:rPr>
              <a:t>Financial Management </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7</a:t>
            </a:r>
          </a:p>
        </p:txBody>
      </p:sp>
      <p:sp>
        <p:nvSpPr>
          <p:cNvPr id="11" name="TextBox 10"/>
          <p:cNvSpPr txBox="1"/>
          <p:nvPr/>
        </p:nvSpPr>
        <p:spPr>
          <a:xfrm>
            <a:off x="6095998" y="4918682"/>
            <a:ext cx="5409969" cy="400110"/>
          </a:xfrm>
          <a:prstGeom prst="rect">
            <a:avLst/>
          </a:prstGeom>
          <a:noFill/>
        </p:spPr>
        <p:txBody>
          <a:bodyPr wrap="square" rtlCol="0">
            <a:spAutoFit/>
          </a:bodyPr>
          <a:lstStyle/>
          <a:p>
            <a:r>
              <a:rPr lang="en-US" sz="2000" dirty="0">
                <a:latin typeface="Alexandria" charset="0"/>
              </a:rPr>
              <a:t>MGM424 Cash Flow Estimation and Risk Analysis</a:t>
            </a:r>
          </a:p>
        </p:txBody>
      </p:sp>
      <p:sp>
        <p:nvSpPr>
          <p:cNvPr id="12" name="TextBox 11"/>
          <p:cNvSpPr txBox="1"/>
          <p:nvPr/>
        </p:nvSpPr>
        <p:spPr>
          <a:xfrm>
            <a:off x="459185" y="6187539"/>
            <a:ext cx="59255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 Hussein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7020"/>
    </mc:Choice>
    <mc:Fallback xmlns="">
      <p:transition spd="slow" advTm="87020"/>
    </mc:Fallback>
  </mc:AlternateContent>
  <p:extLst>
    <p:ext uri="{3A86A75C-4F4B-4683-9AE1-C65F6400EC91}">
      <p14:laserTraceLst xmlns:p14="http://schemas.microsoft.com/office/powerpoint/2010/main">
        <p14:tracePtLst>
          <p14:tracePt t="31986" x="6497638" y="190500"/>
          <p14:tracePt t="32007" x="6370638" y="331788"/>
          <p14:tracePt t="32009" x="6300788" y="387350"/>
          <p14:tracePt t="32016" x="6251575" y="444500"/>
          <p14:tracePt t="32024" x="6223000" y="465138"/>
          <p14:tracePt t="32032" x="6194425" y="493713"/>
          <p14:tracePt t="32040" x="6180138" y="508000"/>
          <p14:tracePt t="32048" x="6165850" y="522288"/>
          <p14:tracePt t="32056" x="6153150" y="522288"/>
          <p14:tracePt t="32136" x="6153150" y="536575"/>
          <p14:tracePt t="32176" x="6153150" y="550863"/>
          <p14:tracePt t="32650" x="6153150" y="565150"/>
          <p14:tracePt t="32658" x="6153150" y="592138"/>
          <p14:tracePt t="32666" x="6153150" y="620713"/>
          <p14:tracePt t="32674" x="6153150" y="692150"/>
          <p14:tracePt t="32682" x="6124575" y="762000"/>
          <p14:tracePt t="32690" x="6096000" y="854075"/>
          <p14:tracePt t="32698" x="6038850" y="952500"/>
          <p14:tracePt t="32706" x="5983288" y="1065213"/>
          <p14:tracePt t="32714" x="5934075" y="1171575"/>
          <p14:tracePt t="32723" x="5862638" y="1298575"/>
          <p14:tracePt t="32731" x="5792788" y="1431925"/>
          <p14:tracePt t="32739" x="5721350" y="1558925"/>
          <p14:tracePt t="32748" x="5694363" y="1616075"/>
          <p14:tracePt t="32756" x="5630863" y="1720850"/>
          <p14:tracePt t="32764" x="5559425" y="1820863"/>
          <p14:tracePt t="32772" x="5503863" y="1919288"/>
          <p14:tracePt t="32779" x="5446713" y="2017713"/>
          <p14:tracePt t="32787" x="5376863" y="2095500"/>
          <p14:tracePt t="32795" x="5327650" y="2193925"/>
          <p14:tracePt t="32803" x="5284788" y="2279650"/>
          <p14:tracePt t="32811" x="5241925" y="2343150"/>
          <p14:tracePt t="32819" x="5213350" y="2413000"/>
          <p14:tracePt t="32827" x="5213350" y="2427288"/>
          <p14:tracePt t="32835" x="5186363" y="2482850"/>
          <p14:tracePt t="32843" x="5172075" y="2525713"/>
          <p14:tracePt t="32851" x="5172075" y="2554288"/>
          <p14:tracePt t="32859" x="5172075" y="2597150"/>
          <p14:tracePt t="32867" x="5172075" y="2624138"/>
          <p14:tracePt t="32875" x="5172075" y="2638425"/>
          <p14:tracePt t="32883" x="5172075" y="2660650"/>
          <p14:tracePt t="32891" x="5172075" y="2673350"/>
          <p14:tracePt t="32899" x="5172075" y="2701925"/>
          <p14:tracePt t="32907" x="5186363" y="2716213"/>
          <p14:tracePt t="32915" x="5186363" y="2730500"/>
          <p14:tracePt t="32923" x="5227638" y="2787650"/>
          <p14:tracePt t="32931" x="5256213" y="2814638"/>
          <p14:tracePt t="32939" x="5284788" y="2843213"/>
          <p14:tracePt t="32947" x="5313363" y="2871788"/>
          <p14:tracePt t="32956" x="5348288" y="2914650"/>
          <p14:tracePt t="32964" x="5376863" y="2941638"/>
          <p14:tracePt t="32973" x="5432425" y="2978150"/>
          <p14:tracePt t="32980" x="5461000" y="3019425"/>
          <p14:tracePt t="32989" x="5530850" y="3076575"/>
          <p14:tracePt t="32997" x="5573713" y="3132138"/>
          <p14:tracePt t="33004" x="5630863" y="3189288"/>
          <p14:tracePt t="33012" x="5680075" y="3259138"/>
          <p14:tracePt t="33019" x="5735638" y="3322638"/>
          <p14:tracePt t="33028" x="5792788" y="3379788"/>
          <p14:tracePt t="33036" x="5848350" y="3422650"/>
          <p14:tracePt t="33044" x="5862638" y="3449638"/>
          <p14:tracePt t="33052" x="5905500" y="3478213"/>
          <p14:tracePt t="33414" x="5919788" y="3478213"/>
          <p14:tracePt t="33422" x="5940425" y="3478213"/>
          <p14:tracePt t="33431" x="5969000" y="3478213"/>
          <p14:tracePt t="33439" x="6011863" y="3478213"/>
          <p14:tracePt t="33447" x="6067425" y="3463925"/>
          <p14:tracePt t="33455" x="6124575" y="3449638"/>
          <p14:tracePt t="33464" x="6194425" y="3422650"/>
          <p14:tracePt t="33472" x="6329363" y="3351213"/>
          <p14:tracePt t="33479" x="6427788" y="3295650"/>
          <p14:tracePt t="33489" x="6540500" y="3244850"/>
          <p14:tracePt t="33493" x="6661150" y="3175000"/>
          <p14:tracePt t="33503" x="6788150" y="3117850"/>
          <p14:tracePt t="33509" x="6892925" y="3033713"/>
          <p14:tracePt t="33517" x="6964363" y="3005138"/>
          <p14:tracePt t="33526" x="7169150" y="2900363"/>
          <p14:tracePt t="33534" x="7281863" y="2828925"/>
          <p14:tracePt t="33542" x="7337425" y="2800350"/>
          <p14:tracePt t="33550" x="7464425" y="2759075"/>
          <p14:tracePt t="33558" x="7556500" y="2716213"/>
          <p14:tracePt t="33566" x="7640638" y="2687638"/>
          <p14:tracePt t="33574" x="7712075" y="2660650"/>
          <p14:tracePt t="33582" x="7775575" y="2638425"/>
          <p14:tracePt t="33590" x="7804150" y="2638425"/>
          <p14:tracePt t="33598" x="7845425" y="2624138"/>
          <p14:tracePt t="33606" x="7888288" y="2624138"/>
          <p14:tracePt t="33614" x="7931150" y="2609850"/>
          <p14:tracePt t="33622" x="7958138" y="2609850"/>
          <p14:tracePt t="33631" x="7986713" y="2609850"/>
          <p14:tracePt t="33639" x="8001000" y="2609850"/>
          <p14:tracePt t="33648" x="8015288" y="2609850"/>
          <p14:tracePt t="33656" x="8029575" y="2609850"/>
          <p14:tracePt t="33664" x="8043863" y="2609850"/>
          <p14:tracePt t="33686" x="8058150" y="2638425"/>
          <p14:tracePt t="33694" x="8058150" y="2652713"/>
          <p14:tracePt t="33703" x="8058150" y="2673350"/>
          <p14:tracePt t="33711" x="8058150" y="2687638"/>
          <p14:tracePt t="33719" x="8058150" y="2744788"/>
          <p14:tracePt t="33727" x="8058150" y="2773363"/>
          <p14:tracePt t="33734" x="8058150" y="2814638"/>
          <p14:tracePt t="33743" x="8058150" y="2857500"/>
          <p14:tracePt t="33751" x="8058150" y="2900363"/>
          <p14:tracePt t="33758" x="8058150" y="2955925"/>
          <p14:tracePt t="33767" x="8070850" y="3005138"/>
          <p14:tracePt t="33775" x="8070850" y="3048000"/>
          <p14:tracePt t="33783" x="8078788" y="3090863"/>
          <p14:tracePt t="33791" x="8078788" y="3146425"/>
          <p14:tracePt t="33799" x="8093075" y="3203575"/>
          <p14:tracePt t="33807" x="8107363" y="3259138"/>
          <p14:tracePt t="33815" x="8107363" y="3295650"/>
          <p14:tracePt t="33823" x="8121650" y="3351213"/>
          <p14:tracePt t="33831" x="8134350" y="3408363"/>
          <p14:tracePt t="33839" x="8148638" y="3478213"/>
          <p14:tracePt t="33847" x="8148638" y="3535363"/>
          <p14:tracePt t="33856" x="8162925" y="3584575"/>
          <p14:tracePt t="33864" x="8177213" y="3654425"/>
          <p14:tracePt t="33873" x="8177213" y="3725863"/>
          <p14:tracePt t="33880" x="8191500" y="3781425"/>
          <p14:tracePt t="33889" x="8191500" y="3852863"/>
          <p14:tracePt t="33895" x="8191500" y="3902075"/>
          <p14:tracePt t="33903" x="8191500" y="3971925"/>
          <p14:tracePt t="33911" x="8191500" y="4057650"/>
          <p14:tracePt t="33919" x="8191500" y="4113213"/>
          <p14:tracePt t="33927" x="8191500" y="4184650"/>
          <p14:tracePt t="33935" x="8191500" y="4233863"/>
          <p14:tracePt t="33943" x="8177213" y="4303713"/>
          <p14:tracePt t="33951" x="8148638" y="4360863"/>
          <p14:tracePt t="33959" x="8134350" y="4416425"/>
          <p14:tracePt t="33967" x="8107363" y="4459288"/>
          <p14:tracePt t="33976" x="8093075" y="4502150"/>
          <p14:tracePt t="33984" x="8078788" y="4514850"/>
          <p14:tracePt t="33992" x="8058150" y="4551363"/>
          <p14:tracePt t="34000" x="8043863" y="4578350"/>
          <p14:tracePt t="34008" x="8015288" y="4592638"/>
          <p14:tracePt t="34016" x="8001000" y="4606925"/>
          <p14:tracePt t="34024" x="7972425" y="4621213"/>
          <p14:tracePt t="34032" x="7958138" y="4621213"/>
          <p14:tracePt t="34378" x="7958138" y="4635500"/>
          <p14:tracePt t="34386" x="7972425" y="4664075"/>
          <p14:tracePt t="34394" x="8001000" y="4678363"/>
          <p14:tracePt t="34401" x="8015288" y="4719638"/>
          <p14:tracePt t="34409" x="8058150" y="4748213"/>
          <p14:tracePt t="34417" x="8070850" y="4791075"/>
          <p14:tracePt t="34426" x="8093075" y="4832350"/>
          <p14:tracePt t="34433" x="8121650" y="4868863"/>
          <p14:tracePt t="34441" x="8134350" y="4895850"/>
          <p14:tracePt t="34449" x="8177213" y="4953000"/>
          <p14:tracePt t="34458" x="8191500" y="4967288"/>
          <p14:tracePt t="34466" x="8220075" y="5010150"/>
          <p14:tracePt t="34474" x="8248650" y="5037138"/>
          <p14:tracePt t="34482" x="8261350" y="5080000"/>
          <p14:tracePt t="34490" x="8289925" y="5108575"/>
          <p14:tracePt t="34498" x="8304213" y="5122863"/>
          <p14:tracePt t="34506" x="8318500" y="5143500"/>
          <p14:tracePt t="34514" x="8332788" y="5172075"/>
          <p14:tracePt t="34523" x="8347075" y="5186363"/>
          <p14:tracePt t="34531" x="8347075" y="5200650"/>
          <p14:tracePt t="34539" x="8361363" y="5227638"/>
          <p14:tracePt t="34547" x="8361363" y="5241925"/>
          <p14:tracePt t="34555" x="8375650" y="5270500"/>
          <p14:tracePt t="34562" x="8375650" y="5284788"/>
          <p14:tracePt t="34570" x="8375650" y="5299075"/>
          <p14:tracePt t="34578" x="8375650" y="5327650"/>
          <p14:tracePt t="34587" x="8375650" y="5340350"/>
          <p14:tracePt t="34594" x="8375650" y="5354638"/>
          <p14:tracePt t="34602" x="8375650" y="5383213"/>
          <p14:tracePt t="34610" x="8375650" y="5397500"/>
          <p14:tracePt t="34618" x="8375650" y="5411788"/>
          <p14:tracePt t="34626" x="8361363" y="5426075"/>
          <p14:tracePt t="34634" x="8347075" y="5426075"/>
          <p14:tracePt t="34642" x="8347075" y="5440363"/>
          <p14:tracePt t="34650" x="8332788" y="5454650"/>
          <p14:tracePt t="34658" x="8332788" y="5461000"/>
          <p14:tracePt t="34667" x="8318500" y="5461000"/>
          <p14:tracePt t="34674" x="8304213" y="5475288"/>
          <p14:tracePt t="34682" x="8304213" y="5489575"/>
          <p14:tracePt t="34690" x="8289925" y="5489575"/>
          <p14:tracePt t="34699" x="8275638" y="5503863"/>
          <p14:tracePt t="34707" x="8248650" y="5530850"/>
          <p14:tracePt t="34715" x="8234363" y="5545138"/>
          <p14:tracePt t="34723" x="8220075" y="5559425"/>
          <p14:tracePt t="34731" x="8191500" y="5588000"/>
          <p14:tracePt t="34739" x="8162925" y="5630863"/>
          <p14:tracePt t="34747" x="8148638" y="5645150"/>
          <p14:tracePt t="34756" x="8121650" y="5657850"/>
          <p14:tracePt t="34764" x="8093075" y="5686425"/>
          <p14:tracePt t="34772" x="8070850" y="5700713"/>
          <p14:tracePt t="34779" x="8043863" y="5715000"/>
          <p14:tracePt t="34787" x="8015288" y="5729288"/>
          <p14:tracePt t="34795" x="8001000" y="5743575"/>
          <p14:tracePt t="34803" x="7986713" y="5757863"/>
          <p14:tracePt t="34811" x="7972425" y="5757863"/>
          <p14:tracePt t="34819" x="7958138" y="5764213"/>
          <p14:tracePt t="34827" x="7943850" y="5764213"/>
          <p14:tracePt t="34835" x="7931150" y="5764213"/>
          <p14:tracePt t="34884" x="7916863" y="5764213"/>
          <p14:tracePt t="35157" x="7902575" y="5764213"/>
          <p14:tracePt t="35213" x="7902575" y="5757863"/>
          <p14:tracePt t="35223" x="7902575" y="5743575"/>
          <p14:tracePt t="35229" x="7902575" y="5715000"/>
          <p14:tracePt t="35239" x="7902575" y="5700713"/>
          <p14:tracePt t="35245" x="7916863" y="5657850"/>
          <p14:tracePt t="35253" x="7931150" y="5630863"/>
          <p14:tracePt t="35261" x="7958138" y="5602288"/>
          <p14:tracePt t="35269" x="7986713" y="5559425"/>
          <p14:tracePt t="35277" x="8001000" y="5530850"/>
          <p14:tracePt t="35285" x="8043863" y="5489575"/>
          <p14:tracePt t="35293" x="8058150" y="5475288"/>
          <p14:tracePt t="35301" x="8093075" y="5426075"/>
          <p14:tracePt t="35309" x="8107363" y="5411788"/>
          <p14:tracePt t="35317" x="8148638" y="5383213"/>
          <p14:tracePt t="35325" x="8162925" y="5368925"/>
          <p14:tracePt t="35333" x="8191500" y="5354638"/>
          <p14:tracePt t="35341" x="8205788" y="5340350"/>
          <p14:tracePt t="35349" x="8220075" y="5327650"/>
          <p14:tracePt t="35357" x="8234363" y="5327650"/>
          <p14:tracePt t="35365" x="8234363" y="5313363"/>
          <p14:tracePt t="35373" x="8248650" y="5313363"/>
          <p14:tracePt t="35398" x="8261350" y="5313363"/>
          <p14:tracePt t="35446" x="8248650" y="5313363"/>
          <p14:tracePt t="35454" x="8234363" y="5313363"/>
          <p14:tracePt t="35462" x="8205788" y="5313363"/>
          <p14:tracePt t="35470" x="8177213" y="5313363"/>
          <p14:tracePt t="35478" x="8134350" y="5313363"/>
          <p14:tracePt t="35486" x="8093075" y="5313363"/>
          <p14:tracePt t="35494" x="8043863" y="5327650"/>
          <p14:tracePt t="35502" x="7986713" y="5327650"/>
          <p14:tracePt t="35510" x="7958138" y="5327650"/>
          <p14:tracePt t="35518" x="7888288" y="5340350"/>
          <p14:tracePt t="35526" x="7845425" y="5354638"/>
          <p14:tracePt t="35535" x="7831138" y="5368925"/>
          <p14:tracePt t="35543" x="7789863" y="5383213"/>
          <p14:tracePt t="35551" x="7767638" y="5383213"/>
          <p14:tracePt t="35559" x="7726363" y="5397500"/>
          <p14:tracePt t="35568" x="7697788" y="5397500"/>
          <p14:tracePt t="35574" x="7683500" y="5411788"/>
          <p14:tracePt t="35582" x="7669213" y="5426075"/>
          <p14:tracePt t="35590" x="7654925" y="5426075"/>
          <p14:tracePt t="35598" x="7640638" y="5426075"/>
          <p14:tracePt t="35622" x="7640638" y="5440363"/>
          <p14:tracePt t="35646" x="7654925" y="5440363"/>
          <p14:tracePt t="35655" x="7683500" y="5440363"/>
          <p14:tracePt t="35663" x="7726363" y="5426075"/>
          <p14:tracePt t="35672" x="7767638" y="5411788"/>
          <p14:tracePt t="35678" x="7804150" y="5397500"/>
          <p14:tracePt t="35687" x="7859713" y="5383213"/>
          <p14:tracePt t="35695" x="7931150" y="5354638"/>
          <p14:tracePt t="35703" x="7958138" y="5340350"/>
          <p14:tracePt t="35711" x="8015288" y="5327650"/>
          <p14:tracePt t="35719" x="8058150" y="5327650"/>
          <p14:tracePt t="35727" x="8078788" y="5313363"/>
          <p14:tracePt t="35735" x="8107363" y="5313363"/>
          <p14:tracePt t="35743" x="8121650" y="5299075"/>
          <p14:tracePt t="35751" x="8134350" y="5299075"/>
          <p14:tracePt t="35767" x="8148638" y="5299075"/>
          <p14:tracePt t="35791" x="8107363" y="5299075"/>
          <p14:tracePt t="35799" x="8070850" y="5313363"/>
          <p14:tracePt t="35807" x="8015288" y="5327650"/>
          <p14:tracePt t="35815" x="7888288" y="5354638"/>
          <p14:tracePt t="35823" x="7775575" y="5397500"/>
          <p14:tracePt t="35831" x="7683500" y="5426075"/>
          <p14:tracePt t="35839" x="7613650" y="5454650"/>
          <p14:tracePt t="35848" x="7499350" y="5475288"/>
          <p14:tracePt t="35856" x="7408863" y="5503863"/>
          <p14:tracePt t="35864" x="7366000" y="5503863"/>
          <p14:tracePt t="35873" x="7296150" y="5530850"/>
          <p14:tracePt t="35881" x="7239000" y="5545138"/>
          <p14:tracePt t="35889" x="7196138" y="5545138"/>
          <p14:tracePt t="35897" x="7181850" y="5545138"/>
          <p14:tracePt t="35905" x="7169150" y="5559425"/>
          <p14:tracePt t="35912" x="7161213" y="5559425"/>
          <p14:tracePt t="35952" x="7169150" y="5559425"/>
          <p14:tracePt t="35960" x="7210425" y="5559425"/>
          <p14:tracePt t="35968" x="7296150" y="5545138"/>
          <p14:tracePt t="35976" x="7380288" y="5518150"/>
          <p14:tracePt t="35985" x="7423150" y="5503863"/>
          <p14:tracePt t="35993" x="7513638" y="5475288"/>
          <p14:tracePt t="36001" x="7626350" y="5454650"/>
          <p14:tracePt t="36009" x="7726363" y="5426075"/>
          <p14:tracePt t="36018" x="7816850" y="5411788"/>
          <p14:tracePt t="36024" x="7902575" y="5397500"/>
          <p14:tracePt t="36032" x="7943850" y="5383213"/>
          <p14:tracePt t="36040" x="8001000" y="5383213"/>
          <p14:tracePt t="36048" x="8043863" y="5368925"/>
          <p14:tracePt t="36057" x="8078788" y="5368925"/>
          <p14:tracePt t="36064" x="8093075" y="5354638"/>
          <p14:tracePt t="36072" x="8107363" y="5354638"/>
          <p14:tracePt t="36096" x="8093075" y="5354638"/>
          <p14:tracePt t="36104" x="8058150" y="5368925"/>
          <p14:tracePt t="36113" x="8001000" y="5383213"/>
          <p14:tracePt t="36120" x="7916863" y="5411788"/>
          <p14:tracePt t="36129" x="7775575" y="5454650"/>
          <p14:tracePt t="36137" x="7683500" y="5475288"/>
          <p14:tracePt t="36145" x="7613650" y="5489575"/>
          <p14:tracePt t="36154" x="7513638" y="5518150"/>
          <p14:tracePt t="36161" x="7435850" y="5530850"/>
          <p14:tracePt t="36169" x="7394575" y="5545138"/>
          <p14:tracePt t="36177" x="7323138" y="5559425"/>
          <p14:tracePt t="36185" x="7267575" y="5573713"/>
          <p14:tracePt t="36193" x="7239000" y="5573713"/>
          <p14:tracePt t="36202" x="7210425" y="5573713"/>
          <p14:tracePt t="36210" x="7196138" y="5588000"/>
          <p14:tracePt t="36218" x="7181850" y="5588000"/>
          <p14:tracePt t="36257" x="7196138" y="5573713"/>
          <p14:tracePt t="36265" x="7210425" y="5559425"/>
          <p14:tracePt t="36273" x="7253288" y="5530850"/>
          <p14:tracePt t="36281" x="7267575" y="5530850"/>
          <p14:tracePt t="36289" x="7296150" y="5503863"/>
          <p14:tracePt t="36298" x="7308850" y="5489575"/>
          <p14:tracePt t="36306" x="7337425" y="5475288"/>
          <p14:tracePt t="36314" x="7351713" y="5461000"/>
          <p14:tracePt t="36330" x="7366000" y="5454650"/>
        </p14:tracePtLst>
      </p14:laserTrace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1" name="TextBox 40"/>
          <p:cNvSpPr txBox="1"/>
          <p:nvPr/>
        </p:nvSpPr>
        <p:spPr>
          <a:xfrm>
            <a:off x="6133914" y="1337368"/>
            <a:ext cx="624435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Cash Flow Estimation and Risk Analysis</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spTree>
  </p:cSld>
  <p:clrMapOvr>
    <a:masterClrMapping/>
  </p:clrMapOvr>
  <mc:AlternateContent xmlns:mc="http://schemas.openxmlformats.org/markup-compatibility/2006" xmlns:p14="http://schemas.microsoft.com/office/powerpoint/2010/main">
    <mc:Choice Requires="p14">
      <p:transition spd="slow" p14:dur="2000" advTm="12530"/>
    </mc:Choice>
    <mc:Fallback xmlns="">
      <p:transition spd="slow" advTm="125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extLst>
    <p:ext uri="{3A86A75C-4F4B-4683-9AE1-C65F6400EC91}">
      <p14:laserTraceLst xmlns:p14="http://schemas.microsoft.com/office/powerpoint/2010/main">
        <p14:tracePtLst>
          <p14:tracePt t="1473" x="7394575" y="5454650"/>
          <p14:tracePt t="1478" x="7423150" y="5461000"/>
          <p14:tracePt t="1484" x="7464425" y="5475288"/>
          <p14:tracePt t="1492" x="7513638" y="5489575"/>
          <p14:tracePt t="1500" x="7556500" y="5518150"/>
          <p14:tracePt t="1508" x="7626350" y="5518150"/>
          <p14:tracePt t="1516" x="7726363" y="5559425"/>
          <p14:tracePt t="1524" x="7888288" y="5630863"/>
          <p14:tracePt t="1532" x="8029575" y="5686425"/>
          <p14:tracePt t="1541" x="8162925" y="5729288"/>
          <p14:tracePt t="1548" x="8304213" y="5764213"/>
          <p14:tracePt t="1556" x="8439150" y="5821363"/>
          <p14:tracePt t="1565" x="8593138" y="5876925"/>
          <p14:tracePt t="1573" x="8742363" y="5919788"/>
          <p14:tracePt t="1581" x="8883650" y="5975350"/>
          <p14:tracePt t="1589" x="9045575" y="6032500"/>
          <p14:tracePt t="1597" x="9201150" y="6096000"/>
          <p14:tracePt t="1605" x="9348788" y="6165850"/>
          <p14:tracePt t="1613" x="9504363" y="6251575"/>
          <p14:tracePt t="1621" x="9637713" y="6335713"/>
          <p14:tracePt t="1629" x="9793288" y="6442075"/>
          <p14:tracePt t="1637" x="9940925" y="6569075"/>
          <p14:tracePt t="1645" x="10067925" y="6681788"/>
          <p14:tracePt t="1653" x="10180638" y="6788150"/>
          <p14:tracePt t="1951" x="10788650" y="6526213"/>
          <p14:tracePt t="1964" x="10661650" y="6251575"/>
          <p14:tracePt t="1969" x="10534650" y="5934075"/>
          <p14:tracePt t="1975" x="10371138" y="5588000"/>
          <p14:tracePt t="1986" x="10194925" y="5270500"/>
          <p14:tracePt t="1992" x="10012363" y="4910138"/>
          <p14:tracePt t="2000" x="9906000" y="4762500"/>
          <p14:tracePt t="2007" x="9736138" y="4487863"/>
          <p14:tracePt t="2016" x="9574213" y="4248150"/>
          <p14:tracePt t="2023" x="9391650" y="4043363"/>
          <p14:tracePt t="2032" x="9256713" y="3867150"/>
          <p14:tracePt t="2038" x="9186863" y="3795713"/>
          <p14:tracePt t="2046" x="9059863" y="3683000"/>
          <p14:tracePt t="2055" x="8939213" y="3576638"/>
          <p14:tracePt t="2063" x="8840788" y="3506788"/>
          <p14:tracePt t="2071" x="8742363" y="3435350"/>
          <p14:tracePt t="2079" x="8650288" y="3379788"/>
          <p14:tracePt t="2087" x="8578850" y="3351213"/>
          <p14:tracePt t="2095" x="8494713" y="3322638"/>
          <p14:tracePt t="2103" x="8424863" y="3295650"/>
          <p14:tracePt t="2111" x="8361363" y="3273425"/>
          <p14:tracePt t="2119" x="8289925" y="3259138"/>
          <p14:tracePt t="2127" x="8234363" y="3259138"/>
          <p14:tracePt t="2135" x="8177213" y="3244850"/>
          <p14:tracePt t="2143" x="8107363" y="3244850"/>
          <p14:tracePt t="2151" x="8070850" y="3232150"/>
          <p14:tracePt t="2159" x="8015288" y="3232150"/>
          <p14:tracePt t="2167" x="7986713" y="3217863"/>
          <p14:tracePt t="2175" x="7943850" y="3217863"/>
          <p14:tracePt t="2183" x="7902575" y="3203575"/>
          <p14:tracePt t="2191" x="7874000" y="3203575"/>
          <p14:tracePt t="2199" x="7859713" y="3203575"/>
          <p14:tracePt t="2207" x="7831138" y="3189288"/>
          <p14:tracePt t="2216" x="7816850" y="3189288"/>
          <p14:tracePt t="2224" x="7804150" y="3189288"/>
          <p14:tracePt t="2233" x="7789863" y="3175000"/>
          <p14:tracePt t="2241" x="7775575" y="3175000"/>
          <p14:tracePt t="2256" x="7767638" y="3175000"/>
          <p14:tracePt t="2263" x="7767638" y="3160713"/>
          <p14:tracePt t="2279" x="7753350" y="3160713"/>
          <p14:tracePt t="2328" x="7740650" y="3160713"/>
          <p14:tracePt t="2352" x="7740650" y="3146425"/>
          <p14:tracePt t="2368" x="7726363" y="3146425"/>
          <p14:tracePt t="2384" x="7712075" y="3146425"/>
          <p14:tracePt t="2400" x="7697788" y="3132138"/>
          <p14:tracePt t="2416" x="7683500" y="3132138"/>
          <p14:tracePt t="2424" x="7669213" y="3117850"/>
          <p14:tracePt t="2440" x="7654925" y="3117850"/>
          <p14:tracePt t="2449" x="7654925" y="3105150"/>
          <p14:tracePt t="2458" x="7640638" y="3090863"/>
          <p14:tracePt t="2473" x="7640638" y="3076575"/>
          <p14:tracePt t="2482" x="7626350" y="3062288"/>
          <p14:tracePt t="2496" x="7626350" y="3048000"/>
          <p14:tracePt t="2505" x="7626350" y="3033713"/>
          <p14:tracePt t="2513" x="7626350" y="3019425"/>
          <p14:tracePt t="2521" x="7640638" y="3005138"/>
          <p14:tracePt t="3019" x="7640638" y="2978150"/>
          <p14:tracePt t="3027" x="7613650" y="2941638"/>
          <p14:tracePt t="3034" x="7613650" y="2927350"/>
          <p14:tracePt t="3043" x="7599363" y="2900363"/>
          <p14:tracePt t="3051" x="7585075" y="2886075"/>
          <p14:tracePt t="3059" x="7585075" y="2871788"/>
          <p14:tracePt t="3067" x="7570788" y="2843213"/>
          <p14:tracePt t="3075" x="7556500" y="2814638"/>
          <p14:tracePt t="3083" x="7542213" y="2787650"/>
          <p14:tracePt t="3091" x="7527925" y="2773363"/>
          <p14:tracePt t="3099" x="7527925" y="2759075"/>
          <p14:tracePt t="3107" x="7513638" y="2744788"/>
          <p14:tracePt t="3116" x="7513638" y="2716213"/>
          <p14:tracePt t="3124" x="7499350" y="2701925"/>
          <p14:tracePt t="3132" x="7499350" y="2687638"/>
          <p14:tracePt t="3141" x="7486650" y="2673350"/>
          <p14:tracePt t="3147" x="7486650" y="2652713"/>
          <p14:tracePt t="3155" x="7472363" y="2638425"/>
          <p14:tracePt t="3163" x="7472363" y="2624138"/>
          <p14:tracePt t="3171" x="7472363" y="2597150"/>
          <p14:tracePt t="3179" x="7472363" y="2582863"/>
          <p14:tracePt t="3187" x="7464425" y="2568575"/>
          <p14:tracePt t="3195" x="7464425" y="2554288"/>
          <p14:tracePt t="3203" x="7464425" y="2540000"/>
          <p14:tracePt t="3211" x="7464425" y="2525713"/>
          <p14:tracePt t="3227" x="7464425" y="2511425"/>
          <p14:tracePt t="3243" x="7464425" y="2497138"/>
          <p14:tracePt t="3252" x="7464425" y="2482850"/>
          <p14:tracePt t="3275" x="7464425" y="2470150"/>
          <p14:tracePt t="3300" x="7472363" y="2455863"/>
          <p14:tracePt t="3316" x="7472363" y="2441575"/>
          <p14:tracePt t="3332" x="7486650" y="2427288"/>
          <p14:tracePt t="3341" x="7486650" y="2413000"/>
          <p14:tracePt t="3349" x="7499350" y="2398713"/>
          <p14:tracePt t="3364" x="7513638" y="2384425"/>
          <p14:tracePt t="3373" x="7513638" y="2370138"/>
          <p14:tracePt t="3388" x="7527925" y="2355850"/>
          <p14:tracePt t="3396" x="7542213" y="2343150"/>
          <p14:tracePt t="3412" x="7556500" y="2335213"/>
          <p14:tracePt t="3420" x="7556500" y="2320925"/>
          <p14:tracePt t="3428" x="7570788" y="2306638"/>
          <p14:tracePt t="3436" x="7585075" y="2306638"/>
          <p14:tracePt t="3444" x="7599363" y="2292350"/>
          <p14:tracePt t="3452" x="7613650" y="2279650"/>
          <p14:tracePt t="3460" x="7626350" y="2265363"/>
          <p14:tracePt t="3468" x="7640638" y="2251075"/>
          <p14:tracePt t="3476" x="7640638" y="2236788"/>
          <p14:tracePt t="3484" x="7654925" y="2222500"/>
          <p14:tracePt t="3492" x="7669213" y="2208213"/>
          <p14:tracePt t="3501" x="7683500" y="2208213"/>
          <p14:tracePt t="3508" x="7697788" y="2193925"/>
          <p14:tracePt t="3516" x="7697788" y="2179638"/>
          <p14:tracePt t="3525" x="7712075" y="2165350"/>
          <p14:tracePt t="3533" x="7726363" y="2165350"/>
          <p14:tracePt t="3541" x="7726363" y="2152650"/>
          <p14:tracePt t="3550" x="7740650" y="2152650"/>
          <p14:tracePt t="3557" x="7740650" y="2138363"/>
          <p14:tracePt t="3566" x="7753350" y="2138363"/>
          <p14:tracePt t="3574" x="7753350" y="2124075"/>
          <p14:tracePt t="3589" x="7753350" y="2109788"/>
          <p14:tracePt t="3597" x="7767638" y="2109788"/>
          <p14:tracePt t="3621" x="7767638" y="2095500"/>
          <p14:tracePt t="3637" x="7767638" y="2081213"/>
          <p14:tracePt t="3661" x="7767638" y="2066925"/>
          <p14:tracePt t="3669" x="7753350" y="2066925"/>
          <p14:tracePt t="3677" x="7740650" y="2052638"/>
          <p14:tracePt t="3685" x="7726363" y="2038350"/>
          <p14:tracePt t="3693" x="7697788" y="2025650"/>
          <p14:tracePt t="3709" x="7669213" y="2017713"/>
          <p14:tracePt t="3718" x="7626350" y="2003425"/>
          <p14:tracePt t="3725" x="7585075" y="1989138"/>
          <p14:tracePt t="3733" x="7542213" y="1974850"/>
          <p14:tracePt t="3742" x="7499350" y="1962150"/>
          <p14:tracePt t="3749" x="7464425" y="1947863"/>
          <p14:tracePt t="3758" x="7394575" y="1947863"/>
          <p14:tracePt t="3766" x="7351713" y="1933575"/>
          <p14:tracePt t="3774" x="7323138" y="1933575"/>
          <p14:tracePt t="3782" x="7239000" y="1919288"/>
          <p14:tracePt t="3791" x="7224713" y="1919288"/>
          <p14:tracePt t="3799" x="7181850" y="1919288"/>
          <p14:tracePt t="3807" x="7146925" y="1919288"/>
          <p14:tracePt t="3814" x="7105650" y="1919288"/>
          <p14:tracePt t="3822" x="7077075" y="1919288"/>
          <p14:tracePt t="3830" x="7048500" y="1919288"/>
          <p14:tracePt t="3838" x="7019925" y="1919288"/>
          <p14:tracePt t="3846" x="6991350" y="1919288"/>
          <p14:tracePt t="3854" x="6964363" y="1919288"/>
          <p14:tracePt t="3862" x="6950075" y="1919288"/>
          <p14:tracePt t="3870" x="6935788" y="1919288"/>
          <p14:tracePt t="3886" x="6921500" y="1919288"/>
          <p14:tracePt t="3974" x="6935788" y="1919288"/>
          <p14:tracePt t="3983" x="6950075" y="1919288"/>
          <p14:tracePt t="3991" x="6991350" y="1919288"/>
          <p14:tracePt t="3999" x="7019925" y="1919288"/>
          <p14:tracePt t="4008" x="7048500" y="1905000"/>
          <p14:tracePt t="4016" x="7077075" y="1905000"/>
          <p14:tracePt t="4024" x="7118350" y="1905000"/>
          <p14:tracePt t="4032" x="7169150" y="1905000"/>
          <p14:tracePt t="4038" x="7224713" y="1905000"/>
          <p14:tracePt t="4047" x="7267575" y="1905000"/>
          <p14:tracePt t="4055" x="7323138" y="1905000"/>
          <p14:tracePt t="4063" x="7394575" y="1905000"/>
          <p14:tracePt t="4071" x="7435850" y="1905000"/>
          <p14:tracePt t="4079" x="7464425" y="1905000"/>
          <p14:tracePt t="4087" x="7513638" y="1905000"/>
          <p14:tracePt t="4095" x="7556500" y="1905000"/>
          <p14:tracePt t="4103" x="7585075" y="1919288"/>
          <p14:tracePt t="4111" x="7613650" y="1919288"/>
          <p14:tracePt t="4119" x="7626350" y="1919288"/>
          <p14:tracePt t="4127" x="7640638" y="1919288"/>
          <p14:tracePt t="4192" x="7613650" y="1919288"/>
          <p14:tracePt t="4199" x="7599363" y="1919288"/>
          <p14:tracePt t="4208" x="7556500" y="1919288"/>
          <p14:tracePt t="4215" x="7542213" y="1919288"/>
          <p14:tracePt t="4224" x="7499350" y="1919288"/>
          <p14:tracePt t="4231" x="7486650" y="1919288"/>
          <p14:tracePt t="4239" x="7464425" y="1919288"/>
          <p14:tracePt t="4248" x="7435850" y="1919288"/>
          <p14:tracePt t="4256" x="7408863" y="1919288"/>
          <p14:tracePt t="4264" x="7380288" y="1919288"/>
          <p14:tracePt t="4272" x="7366000" y="1919288"/>
          <p14:tracePt t="4280" x="7351713" y="1919288"/>
          <p14:tracePt t="4304" x="7337425" y="1919288"/>
          <p14:tracePt t="4328" x="7351713" y="1905000"/>
          <p14:tracePt t="4337" x="7408863" y="1890713"/>
          <p14:tracePt t="4345" x="7450138" y="1876425"/>
          <p14:tracePt t="4353" x="7570788" y="1847850"/>
          <p14:tracePt t="4361" x="7669213" y="1820863"/>
          <p14:tracePt t="4369" x="7804150" y="1792288"/>
          <p14:tracePt t="4376" x="7972425" y="1763713"/>
          <p14:tracePt t="4384" x="8148638" y="1749425"/>
          <p14:tracePt t="4392" x="8361363" y="1735138"/>
          <p14:tracePt t="4401" x="8566150" y="1720850"/>
          <p14:tracePt t="4408" x="8783638" y="1714500"/>
          <p14:tracePt t="4416" x="8988425" y="1714500"/>
          <p14:tracePt t="4424" x="9186863" y="1714500"/>
          <p14:tracePt t="4432" x="9271000" y="1714500"/>
          <p14:tracePt t="4440" x="9418638" y="1714500"/>
          <p14:tracePt t="4448" x="9531350" y="1714500"/>
          <p14:tracePt t="4456" x="9588500" y="1714500"/>
          <p14:tracePt t="4465" x="9666288" y="1714500"/>
          <p14:tracePt t="4472" x="9721850" y="1714500"/>
          <p14:tracePt t="4481" x="9764713" y="1714500"/>
          <p14:tracePt t="4488" x="9793288" y="1714500"/>
          <p14:tracePt t="4496" x="9807575" y="1714500"/>
          <p14:tracePt t="4505" x="9821863" y="1714500"/>
          <p14:tracePt t="4545" x="9779000" y="1714500"/>
          <p14:tracePt t="4553" x="9750425" y="1720850"/>
          <p14:tracePt t="4562" x="9709150" y="1720850"/>
          <p14:tracePt t="4569" x="9652000" y="1720850"/>
          <p14:tracePt t="4577" x="9609138" y="1735138"/>
          <p14:tracePt t="4585" x="9588500" y="1735138"/>
          <p14:tracePt t="4593" x="9545638" y="1735138"/>
          <p14:tracePt t="4601" x="9518650" y="1735138"/>
          <p14:tracePt t="4609" x="9475788" y="1735138"/>
          <p14:tracePt t="4617" x="9447213" y="1735138"/>
          <p14:tracePt t="4625" x="9432925" y="1735138"/>
          <p14:tracePt t="4633" x="9418638" y="1749425"/>
          <p14:tracePt t="4641" x="9404350" y="1749425"/>
          <p14:tracePt t="4713" x="9418638" y="1749425"/>
          <p14:tracePt t="4729" x="9432925" y="1735138"/>
          <p14:tracePt t="4745" x="9447213" y="1720850"/>
          <p14:tracePt t="4762" x="9447213" y="1714500"/>
          <p14:tracePt t="4769" x="9461500" y="1714500"/>
          <p14:tracePt t="4777" x="9461500" y="1700213"/>
          <p14:tracePt t="4786" x="9461500" y="1685925"/>
          <p14:tracePt t="4794" x="9461500" y="1671638"/>
          <p14:tracePt t="4802" x="9461500" y="1644650"/>
          <p14:tracePt t="4810" x="9461500" y="1630363"/>
          <p14:tracePt t="4818" x="9447213" y="1616075"/>
          <p14:tracePt t="4826" x="9447213" y="1587500"/>
          <p14:tracePt t="4834" x="9432925" y="1558925"/>
          <p14:tracePt t="4842" x="9432925" y="1530350"/>
          <p14:tracePt t="4850" x="9418638" y="1517650"/>
          <p14:tracePt t="4858" x="9418638" y="1489075"/>
          <p14:tracePt t="4866" x="9418638" y="1460500"/>
          <p14:tracePt t="4874" x="9418638" y="1446213"/>
          <p14:tracePt t="4883" x="9418638" y="1431925"/>
          <p14:tracePt t="4891" x="9418638" y="1403350"/>
          <p14:tracePt t="4899" x="9418638" y="1397000"/>
          <p14:tracePt t="4907" x="9418638" y="1368425"/>
          <p14:tracePt t="4916" x="9418638" y="1354138"/>
          <p14:tracePt t="4922" x="9432925" y="1327150"/>
          <p14:tracePt t="4932" x="9432925" y="1312863"/>
          <p14:tracePt t="4938" x="9447213" y="1298575"/>
          <p14:tracePt t="4946" x="9461500" y="1270000"/>
          <p14:tracePt t="4954" x="9475788" y="1255713"/>
          <p14:tracePt t="4963" x="9490075" y="1241425"/>
          <p14:tracePt t="4971" x="9490075" y="1212850"/>
          <p14:tracePt t="4979" x="9504363" y="1200150"/>
          <p14:tracePt t="4995" x="9518650" y="1185863"/>
          <p14:tracePt t="5002" x="9531350" y="1185863"/>
          <p14:tracePt t="5010" x="9531350" y="1171575"/>
          <p14:tracePt t="5027" x="9545638" y="1157288"/>
          <p14:tracePt t="5059" x="9559925" y="1143000"/>
          <p14:tracePt t="5203" x="9545638" y="1157288"/>
          <p14:tracePt t="5212" x="9531350" y="1185863"/>
          <p14:tracePt t="5219" x="9531350" y="1200150"/>
          <p14:tracePt t="5227" x="9518650" y="1227138"/>
          <p14:tracePt t="5235" x="9504363" y="1255713"/>
          <p14:tracePt t="5243" x="9475788" y="1298575"/>
          <p14:tracePt t="5251" x="9461500" y="1354138"/>
          <p14:tracePt t="5260" x="9432925" y="1403350"/>
          <p14:tracePt t="5268" x="9377363" y="1517650"/>
          <p14:tracePt t="5276" x="9363075" y="1558925"/>
          <p14:tracePt t="5284" x="9305925" y="1657350"/>
          <p14:tracePt t="5292" x="9271000" y="1735138"/>
          <p14:tracePt t="5300" x="9228138" y="1820863"/>
          <p14:tracePt t="5308" x="9186863" y="1905000"/>
          <p14:tracePt t="5316" x="9129713" y="1989138"/>
          <p14:tracePt t="5324" x="9101138" y="2052638"/>
          <p14:tracePt t="5332" x="9059863" y="2124075"/>
          <p14:tracePt t="5341" x="9017000" y="2193925"/>
          <p14:tracePt t="5349" x="9002713" y="2236788"/>
          <p14:tracePt t="5357" x="8988425" y="2265363"/>
          <p14:tracePt t="5365" x="8982075" y="2292350"/>
          <p14:tracePt t="5372" x="8953500" y="2335213"/>
          <p14:tracePt t="5382" x="8953500" y="2355850"/>
          <p14:tracePt t="5388" x="8939213" y="2370138"/>
          <p14:tracePt t="5396" x="8924925" y="2384425"/>
          <p14:tracePt t="5404" x="8924925" y="2398713"/>
          <p14:tracePt t="5412" x="8924925" y="2413000"/>
          <p14:tracePt t="5421" x="8910638" y="2413000"/>
          <p14:tracePt t="5436" x="8910638" y="2427288"/>
          <p14:tracePt t="5557" x="8910638" y="2413000"/>
          <p14:tracePt t="5566" x="8924925" y="2398713"/>
          <p14:tracePt t="5575" x="8939213" y="2384425"/>
          <p14:tracePt t="5582" x="8939213" y="2370138"/>
          <p14:tracePt t="5590" x="8967788" y="2335213"/>
          <p14:tracePt t="5597" x="8982075" y="2320925"/>
          <p14:tracePt t="5605" x="8988425" y="2306638"/>
          <p14:tracePt t="5613" x="9002713" y="2279650"/>
          <p14:tracePt t="5621" x="9031288" y="2251075"/>
          <p14:tracePt t="5629" x="9059863" y="2208213"/>
          <p14:tracePt t="5637" x="9074150" y="2193925"/>
          <p14:tracePt t="5645" x="9086850" y="2165350"/>
          <p14:tracePt t="5653" x="9101138" y="2152650"/>
          <p14:tracePt t="5661" x="9129713" y="2124075"/>
          <p14:tracePt t="5669" x="9129713" y="2109788"/>
          <p14:tracePt t="5677" x="9144000" y="2095500"/>
          <p14:tracePt t="5685" x="9158288" y="2081213"/>
          <p14:tracePt t="5694" x="9172575" y="2081213"/>
          <p14:tracePt t="5701" x="9172575" y="2066925"/>
          <p14:tracePt t="5717" x="9172575" y="2052638"/>
          <p14:tracePt t="5725" x="9186863" y="2052638"/>
          <p14:tracePt t="5798" x="9172575" y="2052638"/>
          <p14:tracePt t="5807" x="9172575" y="2038350"/>
          <p14:tracePt t="5815" x="9158288" y="2038350"/>
          <p14:tracePt t="5822" x="9144000" y="2038350"/>
          <p14:tracePt t="5830" x="9129713" y="2038350"/>
          <p14:tracePt t="6713" x="9158288" y="2003425"/>
          <p14:tracePt t="6721" x="9158288" y="1989138"/>
          <p14:tracePt t="6730" x="9172575" y="1962150"/>
          <p14:tracePt t="6737" x="9186863" y="1933575"/>
          <p14:tracePt t="6746" x="9186863" y="1919288"/>
          <p14:tracePt t="6754" x="9213850" y="1890713"/>
          <p14:tracePt t="6762" x="9213850" y="1862138"/>
          <p14:tracePt t="6770" x="9228138" y="1835150"/>
          <p14:tracePt t="6778" x="9256713" y="1820863"/>
          <p14:tracePt t="6786" x="9271000" y="1792288"/>
          <p14:tracePt t="6794" x="9285288" y="1778000"/>
          <p14:tracePt t="6802" x="9299575" y="1749425"/>
          <p14:tracePt t="6810" x="9305925" y="1720850"/>
          <p14:tracePt t="6818" x="9320213" y="1714500"/>
          <p14:tracePt t="6826" x="9334500" y="1685925"/>
          <p14:tracePt t="6834" x="9348788" y="1671638"/>
          <p14:tracePt t="6842" x="9363075" y="1644650"/>
          <p14:tracePt t="6850" x="9377363" y="1630363"/>
          <p14:tracePt t="6858" x="9391650" y="1601788"/>
          <p14:tracePt t="6866" x="9404350" y="1587500"/>
          <p14:tracePt t="6874" x="9418638" y="1573213"/>
          <p14:tracePt t="6882" x="9432925" y="1558925"/>
          <p14:tracePt t="6891" x="9432925" y="1530350"/>
          <p14:tracePt t="6899" x="9447213" y="1530350"/>
          <p14:tracePt t="6908" x="9447213" y="1517650"/>
          <p14:tracePt t="6916" x="9461500" y="1503363"/>
          <p14:tracePt t="6924" x="9475788" y="1489075"/>
          <p14:tracePt t="6930" x="9490075" y="1474788"/>
          <p14:tracePt t="6938" x="9490075" y="1460500"/>
          <p14:tracePt t="6946" x="9504363" y="1446213"/>
          <p14:tracePt t="6971" x="9504363" y="1431925"/>
          <p14:tracePt t="6978" x="9518650" y="1431925"/>
          <p14:tracePt t="7139" x="9504363" y="1431925"/>
          <p14:tracePt t="7155" x="9504363" y="1446213"/>
          <p14:tracePt t="7163" x="9490075" y="1460500"/>
          <p14:tracePt t="7179" x="9475788" y="1474788"/>
          <p14:tracePt t="7187" x="9461500" y="1503363"/>
          <p14:tracePt t="7196" x="9461500" y="1530350"/>
          <p14:tracePt t="7203" x="9447213" y="1544638"/>
          <p14:tracePt t="7212" x="9432925" y="1587500"/>
          <p14:tracePt t="7220" x="9418638" y="1616075"/>
          <p14:tracePt t="7227" x="9404350" y="1657350"/>
          <p14:tracePt t="7236" x="9377363" y="1700213"/>
          <p14:tracePt t="7243" x="9377363" y="1720850"/>
          <p14:tracePt t="7252" x="9348788" y="1749425"/>
          <p14:tracePt t="7260" x="9334500" y="1792288"/>
          <p14:tracePt t="7268" x="9320213" y="1820863"/>
          <p14:tracePt t="7276" x="9305925" y="1847850"/>
          <p14:tracePt t="7284" x="9299575" y="1876425"/>
          <p14:tracePt t="7292" x="9285288" y="1890713"/>
          <p14:tracePt t="7300" x="9285288" y="1919288"/>
          <p14:tracePt t="7308" x="9271000" y="1933575"/>
          <p14:tracePt t="7316" x="9271000" y="1947863"/>
          <p14:tracePt t="7332" x="9271000" y="1962150"/>
          <p14:tracePt t="7341" x="9256713" y="1962150"/>
          <p14:tracePt t="7364" x="9256713" y="1974850"/>
          <p14:tracePt t="7508" x="9256713" y="1989138"/>
          <p14:tracePt t="7557" x="9256713" y="2003425"/>
          <p14:tracePt t="7566" x="9256713" y="2017713"/>
          <p14:tracePt t="7575" x="9242425" y="2025650"/>
          <p14:tracePt t="7582" x="9228138" y="2038350"/>
          <p14:tracePt t="7590" x="9201150" y="2081213"/>
          <p14:tracePt t="7598" x="9172575" y="2109788"/>
          <p14:tracePt t="7605" x="9144000" y="2138363"/>
          <p14:tracePt t="7613" x="9115425" y="2165350"/>
          <p14:tracePt t="7621" x="9086850" y="2193925"/>
          <p14:tracePt t="7629" x="9059863" y="2208213"/>
          <p14:tracePt t="7637" x="9031288" y="2236788"/>
          <p14:tracePt t="7645" x="9002713" y="2251075"/>
          <p14:tracePt t="7653" x="8982075" y="2279650"/>
          <p14:tracePt t="7661" x="8953500" y="2292350"/>
          <p14:tracePt t="7669" x="8924925" y="2306638"/>
          <p14:tracePt t="7677" x="8910638" y="2320925"/>
          <p14:tracePt t="7685" x="8883650" y="2335213"/>
          <p14:tracePt t="7694" x="8869363" y="2335213"/>
          <p14:tracePt t="7701" x="8855075" y="2343150"/>
          <p14:tracePt t="7709" x="8840788" y="2355850"/>
          <p14:tracePt t="7725" x="8826500" y="2370138"/>
          <p14:tracePt t="7750" x="8826500" y="2384425"/>
          <p14:tracePt t="7758" x="8812213" y="2384425"/>
          <p14:tracePt t="7766" x="8812213" y="2398713"/>
        </p14:tracePtLst>
      </p14:laserTrace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64352" y="1694562"/>
            <a:ext cx="5343248"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Cash Flow Estimation and Risk Analysis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73751" y="2450589"/>
            <a:ext cx="8481182" cy="3913059"/>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en-US" sz="2400" b="1" dirty="0">
                <a:cs typeface="Alexandria" charset="0"/>
              </a:rPr>
              <a:t>Introduction</a:t>
            </a:r>
          </a:p>
          <a:p>
            <a:pPr marL="342900" indent="-342900">
              <a:lnSpc>
                <a:spcPct val="150000"/>
              </a:lnSpc>
              <a:buFont typeface="Arial" panose="020B0604020202020204" pitchFamily="34" charset="0"/>
              <a:buChar char="•"/>
            </a:pPr>
            <a:r>
              <a:rPr lang="en-US" sz="2400" b="1" dirty="0">
                <a:cs typeface="Alexandria" charset="0"/>
              </a:rPr>
              <a:t>Concept of Cash Flows</a:t>
            </a:r>
          </a:p>
          <a:p>
            <a:pPr marL="342900" indent="-342900">
              <a:lnSpc>
                <a:spcPct val="150000"/>
              </a:lnSpc>
              <a:buFont typeface="Arial" panose="020B0604020202020204" pitchFamily="34" charset="0"/>
              <a:buChar char="•"/>
            </a:pPr>
            <a:r>
              <a:rPr lang="en-US" sz="2400" b="1" dirty="0">
                <a:cs typeface="Alexandria" charset="0"/>
              </a:rPr>
              <a:t>Types of Cash Flows</a:t>
            </a:r>
          </a:p>
          <a:p>
            <a:pPr marL="342900" indent="-342900">
              <a:lnSpc>
                <a:spcPct val="150000"/>
              </a:lnSpc>
              <a:buFont typeface="Arial" panose="020B0604020202020204" pitchFamily="34" charset="0"/>
              <a:buChar char="•"/>
            </a:pPr>
            <a:r>
              <a:rPr lang="en-US" sz="2400" b="1" dirty="0">
                <a:cs typeface="Alexandria" charset="0"/>
              </a:rPr>
              <a:t>Conceptual Issues in Cash Flow Estimation.</a:t>
            </a:r>
          </a:p>
          <a:p>
            <a:pPr marL="342900" indent="-342900">
              <a:lnSpc>
                <a:spcPct val="150000"/>
              </a:lnSpc>
              <a:buFont typeface="Arial" panose="020B0604020202020204" pitchFamily="34" charset="0"/>
              <a:buChar char="•"/>
            </a:pPr>
            <a:r>
              <a:rPr lang="en-US" sz="2400" b="1" dirty="0">
                <a:cs typeface="Alexandria" charset="0"/>
              </a:rPr>
              <a:t>Estimating Cash Flows</a:t>
            </a:r>
          </a:p>
          <a:p>
            <a:pPr marL="342900" indent="-342900">
              <a:lnSpc>
                <a:spcPct val="150000"/>
              </a:lnSpc>
              <a:buFont typeface="Arial" panose="020B0604020202020204" pitchFamily="34" charset="0"/>
              <a:buChar char="•"/>
            </a:pPr>
            <a:r>
              <a:rPr lang="en-US" sz="2400" b="1" dirty="0">
                <a:cs typeface="Alexandria" charset="0"/>
              </a:rPr>
              <a:t>Risk Analysis</a:t>
            </a:r>
          </a:p>
          <a:p>
            <a:pPr marL="342900" indent="-342900">
              <a:lnSpc>
                <a:spcPct val="150000"/>
              </a:lnSpc>
              <a:buFont typeface="Arial" panose="020B0604020202020204" pitchFamily="34" charset="0"/>
              <a:buChar char="•"/>
            </a:pPr>
            <a:r>
              <a:rPr lang="en-US" sz="2400" b="1" dirty="0">
                <a:cs typeface="Alexandria" charset="0"/>
              </a:rPr>
              <a:t>Measuring Stand-Alone Risk</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473752" y="1599946"/>
            <a:ext cx="91692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07</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4200"/>
    </mc:Choice>
    <mc:Fallback xmlns="">
      <p:transition spd="slow" advTm="84200"/>
    </mc:Fallback>
  </mc:AlternateContent>
  <p:extLst>
    <p:ext uri="{3A86A75C-4F4B-4683-9AE1-C65F6400EC91}">
      <p14:laserTraceLst xmlns:p14="http://schemas.microsoft.com/office/powerpoint/2010/main">
        <p14:tracePtLst>
          <p14:tracePt t="37377" x="8812213" y="2398713"/>
          <p14:tracePt t="37384" x="8769350" y="2398713"/>
          <p14:tracePt t="37392" x="8728075" y="2398713"/>
          <p14:tracePt t="37400" x="8678863" y="2413000"/>
          <p14:tracePt t="37411" x="8621713" y="2441575"/>
          <p14:tracePt t="37417" x="8566150" y="2470150"/>
          <p14:tracePt t="37425" x="8480425" y="2511425"/>
          <p14:tracePt t="37433" x="8332788" y="2597150"/>
          <p14:tracePt t="37441" x="8205788" y="2652713"/>
          <p14:tracePt t="37448" x="8070850" y="2716213"/>
          <p14:tracePt t="37456" x="7931150" y="2787650"/>
          <p14:tracePt t="37464" x="7789863" y="2871788"/>
          <p14:tracePt t="37472" x="7654925" y="2941638"/>
          <p14:tracePt t="37480" x="7499350" y="2990850"/>
          <p14:tracePt t="37488" x="7337425" y="3076575"/>
          <p14:tracePt t="37496" x="7169150" y="3117850"/>
          <p14:tracePt t="37504" x="7005638" y="3175000"/>
          <p14:tracePt t="37512" x="6843713" y="3203575"/>
          <p14:tracePt t="37520" x="6673850" y="3244850"/>
          <p14:tracePt t="37528" x="6483350" y="3281363"/>
          <p14:tracePt t="37537" x="6413500" y="3295650"/>
          <p14:tracePt t="37544" x="6257925" y="3336925"/>
          <p14:tracePt t="37552" x="6165850" y="3365500"/>
          <p14:tracePt t="37561" x="6053138" y="3408363"/>
          <p14:tracePt t="37569" x="5954713" y="3435350"/>
          <p14:tracePt t="37576" x="5876925" y="3463925"/>
          <p14:tracePt t="37584" x="5807075" y="3492500"/>
          <p14:tracePt t="37594" x="5778500" y="3506788"/>
          <p14:tracePt t="37601" x="5708650" y="3535363"/>
          <p14:tracePt t="37609" x="5665788" y="3549650"/>
          <p14:tracePt t="37617" x="5637213" y="3562350"/>
          <p14:tracePt t="37625" x="5616575" y="3576638"/>
          <p14:tracePt t="37634" x="5588000" y="3576638"/>
          <p14:tracePt t="37642" x="5573713" y="3576638"/>
          <p14:tracePt t="37650" x="5559425" y="3584575"/>
          <p14:tracePt t="37978" x="5545138" y="3584575"/>
          <p14:tracePt t="37987" x="5518150" y="3598863"/>
          <p14:tracePt t="37994" x="5475288" y="3598863"/>
          <p14:tracePt t="38002" x="5446713" y="3613150"/>
          <p14:tracePt t="38010" x="5432425" y="3625850"/>
          <p14:tracePt t="38018" x="5376863" y="3654425"/>
          <p14:tracePt t="38026" x="5327650" y="3683000"/>
          <p14:tracePt t="38034" x="5284788" y="3697288"/>
          <p14:tracePt t="38043" x="5241925" y="3711575"/>
          <p14:tracePt t="38051" x="5186363" y="3740150"/>
          <p14:tracePt t="38058" x="5143500" y="3752850"/>
          <p14:tracePt t="38067" x="5100638" y="3767138"/>
          <p14:tracePt t="38075" x="5059363" y="3781425"/>
          <p14:tracePt t="38084" x="5022850" y="3795713"/>
          <p14:tracePt t="38092" x="4995863" y="3795713"/>
          <p14:tracePt t="38100" x="4938713" y="3824288"/>
          <p14:tracePt t="38108" x="4924425" y="3824288"/>
          <p14:tracePt t="38116" x="4883150" y="3838575"/>
          <p14:tracePt t="38123" x="4854575" y="3852863"/>
          <p14:tracePt t="38131" x="4826000" y="3867150"/>
          <p14:tracePt t="38139" x="4797425" y="3879850"/>
          <p14:tracePt t="38147" x="4783138" y="3894138"/>
          <p14:tracePt t="38155" x="4756150" y="3902075"/>
          <p14:tracePt t="38163" x="4727575" y="3916363"/>
          <p14:tracePt t="38171" x="4719638" y="3930650"/>
          <p14:tracePt t="38179" x="4705350" y="3930650"/>
          <p14:tracePt t="38187" x="4705350" y="3943350"/>
          <p14:tracePt t="38195" x="4692650" y="3943350"/>
          <p14:tracePt t="38203" x="4678363" y="3957638"/>
          <p14:tracePt t="38235" x="4678363" y="3971925"/>
          <p14:tracePt t="38275" x="4678363" y="3986213"/>
          <p14:tracePt t="38299" x="4692650" y="3986213"/>
          <p14:tracePt t="38309" x="4705350" y="4000500"/>
          <p14:tracePt t="38318" x="4719638" y="4000500"/>
          <p14:tracePt t="38325" x="4727575" y="4014788"/>
          <p14:tracePt t="38333" x="4741863" y="4014788"/>
          <p14:tracePt t="38340" x="4756150" y="4029075"/>
          <p14:tracePt t="38348" x="4768850" y="4043363"/>
          <p14:tracePt t="38364" x="4783138" y="4057650"/>
          <p14:tracePt t="38372" x="4797425" y="4057650"/>
          <p14:tracePt t="38380" x="4797425" y="4070350"/>
          <p14:tracePt t="38388" x="4811713" y="4070350"/>
          <p14:tracePt t="38396" x="4811713" y="4084638"/>
          <p14:tracePt t="38404" x="4826000" y="4098925"/>
          <p14:tracePt t="38412" x="4826000" y="4113213"/>
          <p14:tracePt t="38428" x="4826000" y="4127500"/>
          <p14:tracePt t="38437" x="4826000" y="4141788"/>
          <p14:tracePt t="38444" x="4826000" y="4156075"/>
          <p14:tracePt t="38452" x="4826000" y="4170363"/>
          <p14:tracePt t="38460" x="4826000" y="4184650"/>
          <p14:tracePt t="38468" x="4826000" y="4197350"/>
          <p14:tracePt t="38476" x="4826000" y="4205288"/>
          <p14:tracePt t="38484" x="4811713" y="4219575"/>
          <p14:tracePt t="38492" x="4797425" y="4248150"/>
          <p14:tracePt t="38500" x="4783138" y="4260850"/>
          <p14:tracePt t="38508" x="4756150" y="4275138"/>
          <p14:tracePt t="38517" x="4741863" y="4289425"/>
          <p14:tracePt t="38525" x="4727575" y="4303713"/>
          <p14:tracePt t="38533" x="4705350" y="4318000"/>
          <p14:tracePt t="38542" x="4692650" y="4318000"/>
          <p14:tracePt t="38550" x="4664075" y="4332288"/>
          <p14:tracePt t="38558" x="4649788" y="4346575"/>
          <p14:tracePt t="38565" x="4635500" y="4346575"/>
          <p14:tracePt t="38589" x="4621213" y="4346575"/>
          <p14:tracePt t="38605" x="4621213" y="4360863"/>
          <p14:tracePt t="38653" x="4635500" y="4360863"/>
          <p14:tracePt t="38669" x="4649788" y="4360863"/>
          <p14:tracePt t="38677" x="4664075" y="4360863"/>
          <p14:tracePt t="38685" x="4678363" y="4360863"/>
          <p14:tracePt t="38693" x="4692650" y="4360863"/>
          <p14:tracePt t="38701" x="4719638" y="4360863"/>
          <p14:tracePt t="38709" x="4727575" y="4360863"/>
          <p14:tracePt t="38717" x="4727575" y="4346575"/>
          <p14:tracePt t="38725" x="4756150" y="4346575"/>
          <p14:tracePt t="38733" x="4768850" y="4346575"/>
          <p14:tracePt t="38742" x="4783138" y="4346575"/>
          <p14:tracePt t="38750" x="4797425" y="4332288"/>
          <p14:tracePt t="38766" x="4811713" y="4332288"/>
          <p14:tracePt t="38775" x="4826000" y="4332288"/>
          <p14:tracePt t="38790" x="4840288" y="4332288"/>
          <p14:tracePt t="38813" x="4854575" y="4332288"/>
          <p14:tracePt t="38870" x="4854575" y="4346575"/>
          <p14:tracePt t="38918" x="4854575" y="4360863"/>
          <p14:tracePt t="38975" x="4840288" y="4360863"/>
          <p14:tracePt t="38990" x="4826000" y="4360863"/>
          <p14:tracePt t="39103" x="4854575" y="4360863"/>
          <p14:tracePt t="39111" x="4868863" y="4360863"/>
          <p14:tracePt t="39119" x="4910138" y="4360863"/>
          <p14:tracePt t="39127" x="4924425" y="4360863"/>
          <p14:tracePt t="39135" x="4967288" y="4360863"/>
          <p14:tracePt t="39143" x="5010150" y="4360863"/>
          <p14:tracePt t="39151" x="5022850" y="4360863"/>
          <p14:tracePt t="39159" x="5073650" y="4360863"/>
          <p14:tracePt t="39167" x="5114925" y="4375150"/>
          <p14:tracePt t="39175" x="5157788" y="4387850"/>
          <p14:tracePt t="39183" x="5200650" y="4402138"/>
          <p14:tracePt t="39192" x="5241925" y="4416425"/>
          <p14:tracePt t="39200" x="5299075" y="4430713"/>
          <p14:tracePt t="39209" x="5334000" y="4445000"/>
          <p14:tracePt t="39217" x="5376863" y="4459288"/>
          <p14:tracePt t="39225" x="5391150" y="4473575"/>
          <p14:tracePt t="39231" x="5432425" y="4487863"/>
          <p14:tracePt t="39240" x="5461000" y="4487863"/>
          <p14:tracePt t="39248" x="5489575" y="4502150"/>
          <p14:tracePt t="39256" x="5518150" y="4502150"/>
          <p14:tracePt t="39263" x="5545138" y="4514850"/>
          <p14:tracePt t="39271" x="5559425" y="4514850"/>
          <p14:tracePt t="39280" x="5573713" y="4514850"/>
          <p14:tracePt t="39288" x="5588000" y="4522788"/>
          <p14:tracePt t="39296" x="5602288" y="4522788"/>
          <p14:tracePt t="39304" x="5616575" y="4522788"/>
          <p14:tracePt t="39312" x="5630863" y="4522788"/>
          <p14:tracePt t="39328" x="5637213" y="4522788"/>
          <p14:tracePt t="39336" x="5651500" y="4522788"/>
          <p14:tracePt t="39360" x="5665788" y="4522788"/>
          <p14:tracePt t="39384" x="5680075" y="4522788"/>
          <p14:tracePt t="39400" x="5694363" y="4522788"/>
          <p14:tracePt t="39409" x="5694363" y="4514850"/>
          <p14:tracePt t="39426" x="5708650" y="4514850"/>
          <p14:tracePt t="39440" x="5708650" y="4502150"/>
          <p14:tracePt t="39450" x="5721350" y="4502150"/>
          <p14:tracePt t="39464" x="5735638" y="4487863"/>
          <p14:tracePt t="39481" x="5749925" y="4487863"/>
          <p14:tracePt t="39496" x="5764213" y="4473575"/>
          <p14:tracePt t="39504" x="5778500" y="4473575"/>
          <p14:tracePt t="39512" x="5792788" y="4473575"/>
          <p14:tracePt t="39529" x="5807075" y="4459288"/>
          <p14:tracePt t="39537" x="5821363" y="4459288"/>
          <p14:tracePt t="39545" x="5835650" y="4459288"/>
          <p14:tracePt t="39552" x="5835650" y="4445000"/>
          <p14:tracePt t="39561" x="5848350" y="4445000"/>
          <p14:tracePt t="39569" x="5862638" y="4445000"/>
          <p14:tracePt t="39585" x="5876925" y="4445000"/>
          <p14:tracePt t="39594" x="5876925" y="4430713"/>
          <p14:tracePt t="39609" x="5891213" y="4430713"/>
          <p14:tracePt t="39673" x="5891213" y="4416425"/>
          <p14:tracePt t="42733" x="5876925" y="4416425"/>
          <p14:tracePt t="42741" x="5862638" y="4416425"/>
          <p14:tracePt t="42752" x="5835650" y="4430713"/>
          <p14:tracePt t="42756" x="5821363" y="4430713"/>
          <p14:tracePt t="42764" x="5792788" y="4445000"/>
          <p14:tracePt t="42772" x="5764213" y="4459288"/>
          <p14:tracePt t="42780" x="5735638" y="4473575"/>
          <p14:tracePt t="42788" x="5721350" y="4487863"/>
          <p14:tracePt t="42796" x="5694363" y="4514850"/>
          <p14:tracePt t="42804" x="5665788" y="4522788"/>
          <p14:tracePt t="42812" x="5651500" y="4537075"/>
          <p14:tracePt t="42820" x="5637213" y="4551363"/>
          <p14:tracePt t="42828" x="5616575" y="4551363"/>
          <p14:tracePt t="42837" x="5616575" y="4565650"/>
          <p14:tracePt t="42844" x="5602288" y="4578350"/>
          <p14:tracePt t="42860" x="5588000" y="4578350"/>
          <p14:tracePt t="42868" x="5588000" y="4592638"/>
          <p14:tracePt t="42925" x="5588000" y="4606925"/>
          <p14:tracePt t="42965" x="5602288" y="4606925"/>
          <p14:tracePt t="42973" x="5630863" y="4606925"/>
          <p14:tracePt t="42981" x="5637213" y="4606925"/>
          <p14:tracePt t="42989" x="5665788" y="4606925"/>
          <p14:tracePt t="42997" x="5694363" y="4606925"/>
          <p14:tracePt t="43005" x="5721350" y="4606925"/>
          <p14:tracePt t="43013" x="5764213" y="4592638"/>
          <p14:tracePt t="43021" x="5807075" y="4578350"/>
          <p14:tracePt t="43029" x="5848350" y="4565650"/>
          <p14:tracePt t="43037" x="5876925" y="4551363"/>
          <p14:tracePt t="43045" x="5934075" y="4522788"/>
          <p14:tracePt t="43053" x="5954713" y="4522788"/>
          <p14:tracePt t="43061" x="5983288" y="4514850"/>
          <p14:tracePt t="43069" x="6026150" y="4502150"/>
          <p14:tracePt t="43078" x="6053138" y="4502150"/>
          <p14:tracePt t="43085" x="6081713" y="4502150"/>
          <p14:tracePt t="43093" x="6110288" y="4487863"/>
          <p14:tracePt t="43101" x="6138863" y="4487863"/>
          <p14:tracePt t="43110" x="6153150" y="4487863"/>
          <p14:tracePt t="43118" x="6194425" y="4473575"/>
          <p14:tracePt t="43125" x="6223000" y="4473575"/>
          <p14:tracePt t="43134" x="6257925" y="4473575"/>
          <p14:tracePt t="43142" x="6272213" y="4473575"/>
          <p14:tracePt t="43150" x="6300788" y="4473575"/>
          <p14:tracePt t="43158" x="6329363" y="4473575"/>
          <p14:tracePt t="43167" x="6370638" y="4473575"/>
          <p14:tracePt t="43175" x="6399213" y="4473575"/>
          <p14:tracePt t="43183" x="6427788" y="4473575"/>
          <p14:tracePt t="43190" x="6456363" y="4473575"/>
          <p14:tracePt t="43198" x="6483350" y="4459288"/>
          <p14:tracePt t="43206" x="6497638" y="4459288"/>
          <p14:tracePt t="43214" x="6511925" y="4459288"/>
          <p14:tracePt t="43222" x="6526213" y="4459288"/>
          <p14:tracePt t="43230" x="6554788" y="4459288"/>
          <p14:tracePt t="43238" x="6561138" y="4459288"/>
          <p14:tracePt t="43254" x="6575425" y="4459288"/>
          <p14:tracePt t="43262" x="6589713" y="4459288"/>
          <p14:tracePt t="43278" x="6604000" y="4459288"/>
          <p14:tracePt t="43310" x="6618288" y="4445000"/>
          <p14:tracePt t="43624" x="6632575" y="4445000"/>
          <p14:tracePt t="43634" x="6661150" y="4445000"/>
          <p14:tracePt t="43641" x="6688138" y="4445000"/>
          <p14:tracePt t="43648" x="6716713" y="4445000"/>
          <p14:tracePt t="43656" x="6745288" y="4445000"/>
          <p14:tracePt t="43664" x="6800850" y="4445000"/>
          <p14:tracePt t="43672" x="6843713" y="4459288"/>
          <p14:tracePt t="43680" x="6907213" y="4473575"/>
          <p14:tracePt t="43688" x="6950075" y="4473575"/>
          <p14:tracePt t="43696" x="6991350" y="4487863"/>
          <p14:tracePt t="43704" x="7048500" y="4502150"/>
          <p14:tracePt t="43712" x="7091363" y="4502150"/>
          <p14:tracePt t="43720" x="7146925" y="4514850"/>
          <p14:tracePt t="43728" x="7196138" y="4514850"/>
          <p14:tracePt t="43737" x="7253288" y="4514850"/>
          <p14:tracePt t="43744" x="7308850" y="4514850"/>
          <p14:tracePt t="43752" x="7366000" y="4514850"/>
          <p14:tracePt t="43760" x="7423150" y="4502150"/>
          <p14:tracePt t="43768" x="7464425" y="4473575"/>
          <p14:tracePt t="43777" x="7513638" y="4459288"/>
          <p14:tracePt t="43784" x="7527925" y="4445000"/>
          <p14:tracePt t="43792" x="7570788" y="4430713"/>
          <p14:tracePt t="43800" x="7613650" y="4416425"/>
          <p14:tracePt t="43809" x="7640638" y="4402138"/>
          <p14:tracePt t="43817" x="7669213" y="4387850"/>
          <p14:tracePt t="43825" x="7712075" y="4375150"/>
          <p14:tracePt t="43833" x="7740650" y="4375150"/>
          <p14:tracePt t="43842" x="7775575" y="4360863"/>
          <p14:tracePt t="43849" x="7789863" y="4360863"/>
          <p14:tracePt t="43858" x="7816850" y="4346575"/>
          <p14:tracePt t="43864" x="7859713" y="4346575"/>
          <p14:tracePt t="43873" x="7888288" y="4346575"/>
          <p14:tracePt t="43881" x="7902575" y="4332288"/>
          <p14:tracePt t="43889" x="7931150" y="4332288"/>
          <p14:tracePt t="43897" x="7958138" y="4332288"/>
          <p14:tracePt t="43905" x="7972425" y="4332288"/>
          <p14:tracePt t="43913" x="7986713" y="4332288"/>
          <p14:tracePt t="43921" x="8001000" y="4332288"/>
          <p14:tracePt t="43929" x="8015288" y="4318000"/>
          <p14:tracePt t="43937" x="8029575" y="4318000"/>
          <p14:tracePt t="43945" x="8043863" y="4318000"/>
          <p14:tracePt t="43961" x="8058150" y="4318000"/>
          <p14:tracePt t="43969" x="8070850" y="4318000"/>
          <p14:tracePt t="43985" x="8078788" y="4318000"/>
          <p14:tracePt t="43993" x="8093075" y="4318000"/>
          <p14:tracePt t="44009" x="8107363" y="4318000"/>
          <p14:tracePt t="44017" x="8121650" y="4318000"/>
          <p14:tracePt t="44033" x="8121650" y="4303713"/>
          <p14:tracePt t="44042" x="8134350" y="4303713"/>
          <p14:tracePt t="44057" x="8148638" y="4303713"/>
          <p14:tracePt t="44089" x="8162925" y="4303713"/>
          <p14:tracePt t="44114" x="8177213" y="4303713"/>
          <p14:tracePt t="44130" x="8191500" y="4303713"/>
          <p14:tracePt t="44146" x="8205788" y="4303713"/>
          <p14:tracePt t="44154" x="8220075" y="4303713"/>
          <p14:tracePt t="44162" x="8234363" y="4303713"/>
          <p14:tracePt t="44170" x="8248650" y="4303713"/>
          <p14:tracePt t="44178" x="8261350" y="4303713"/>
          <p14:tracePt t="44186" x="8275638" y="4303713"/>
          <p14:tracePt t="44194" x="8289925" y="4303713"/>
          <p14:tracePt t="44202" x="8318500" y="4303713"/>
          <p14:tracePt t="44210" x="8332788" y="4303713"/>
          <p14:tracePt t="44218" x="8347075" y="4303713"/>
          <p14:tracePt t="44226" x="8361363" y="4303713"/>
          <p14:tracePt t="44234" x="8375650" y="4289425"/>
          <p14:tracePt t="44242" x="8382000" y="4289425"/>
          <p14:tracePt t="44250" x="8396288" y="4289425"/>
          <p14:tracePt t="44259" x="8410575" y="4289425"/>
          <p14:tracePt t="44267" x="8424863" y="4289425"/>
          <p14:tracePt t="44275" x="8439150" y="4289425"/>
          <p14:tracePt t="44283" x="8451850" y="4289425"/>
          <p14:tracePt t="44292" x="8451850" y="4275138"/>
          <p14:tracePt t="44299" x="8466138" y="4275138"/>
          <p14:tracePt t="44308" x="8480425" y="4275138"/>
          <p14:tracePt t="44330" x="8494713" y="4260850"/>
          <p14:tracePt t="44339" x="8509000" y="4260850"/>
          <p14:tracePt t="44411" x="8494713" y="4260850"/>
          <p14:tracePt t="44419" x="8480425" y="4260850"/>
          <p14:tracePt t="44427" x="8466138" y="4260850"/>
          <p14:tracePt t="44435" x="8451850" y="4260850"/>
          <p14:tracePt t="44443" x="8439150" y="4260850"/>
          <p14:tracePt t="44451" x="8424863" y="4260850"/>
          <p14:tracePt t="44459" x="8410575" y="4260850"/>
          <p14:tracePt t="44467" x="8396288" y="4260850"/>
          <p14:tracePt t="44475" x="8382000" y="4260850"/>
          <p14:tracePt t="44483" x="8347075" y="4260850"/>
          <p14:tracePt t="44492" x="8318500" y="4260850"/>
          <p14:tracePt t="44500" x="8289925" y="4260850"/>
          <p14:tracePt t="44508" x="8234363" y="4260850"/>
          <p14:tracePt t="44517" x="8177213" y="4260850"/>
          <p14:tracePt t="44524" x="8093075" y="4260850"/>
          <p14:tracePt t="44531" x="8029575" y="4260850"/>
          <p14:tracePt t="44539" x="7874000" y="4260850"/>
          <p14:tracePt t="44547" x="7767638" y="4275138"/>
          <p14:tracePt t="44556" x="7640638" y="4275138"/>
          <p14:tracePt t="44564" x="7527925" y="4303713"/>
          <p14:tracePt t="44571" x="7464425" y="4303713"/>
          <p14:tracePt t="44580" x="7351713" y="4318000"/>
          <p14:tracePt t="44588" x="7146925" y="4346575"/>
          <p14:tracePt t="44596" x="7034213" y="4360863"/>
          <p14:tracePt t="44604" x="6892925" y="4375150"/>
          <p14:tracePt t="44612" x="6829425" y="4387850"/>
          <p14:tracePt t="44620" x="6702425" y="4402138"/>
          <p14:tracePt t="44628" x="6575425" y="4416425"/>
          <p14:tracePt t="44637" x="6470650" y="4416425"/>
          <p14:tracePt t="44644" x="6356350" y="4445000"/>
          <p14:tracePt t="44652" x="6251575" y="4445000"/>
          <p14:tracePt t="44660" x="6165850" y="4459288"/>
          <p14:tracePt t="44668" x="6124575" y="4459288"/>
          <p14:tracePt t="44676" x="6067425" y="4473575"/>
          <p14:tracePt t="44684" x="6011863" y="4473575"/>
          <p14:tracePt t="44692" x="5969000" y="4487863"/>
          <p14:tracePt t="44700" x="5940425" y="4502150"/>
          <p14:tracePt t="44709" x="5919788" y="4502150"/>
          <p14:tracePt t="44717" x="5905500" y="4514850"/>
          <p14:tracePt t="44725" x="5891213" y="4514850"/>
          <p14:tracePt t="48506" x="5876925" y="4514850"/>
          <p14:tracePt t="48512" x="5848350" y="4514850"/>
          <p14:tracePt t="48523" x="5835650" y="4514850"/>
          <p14:tracePt t="48527" x="5807075" y="4514850"/>
          <p14:tracePt t="48536" x="5778500" y="4514850"/>
          <p14:tracePt t="48543" x="5735638" y="4522788"/>
          <p14:tracePt t="48552" x="5708650" y="4522788"/>
          <p14:tracePt t="48560" x="5665788" y="4537075"/>
          <p14:tracePt t="48568" x="5637213" y="4537075"/>
          <p14:tracePt t="48576" x="5602288" y="4551363"/>
          <p14:tracePt t="48584" x="5559425" y="4565650"/>
          <p14:tracePt t="48592" x="5530850" y="4578350"/>
          <p14:tracePt t="48600" x="5489575" y="4592638"/>
          <p14:tracePt t="48608" x="5446713" y="4606925"/>
          <p14:tracePt t="48616" x="5403850" y="4635500"/>
          <p14:tracePt t="48624" x="5362575" y="4649788"/>
          <p14:tracePt t="48632" x="5327650" y="4664075"/>
          <p14:tracePt t="48640" x="5284788" y="4678363"/>
          <p14:tracePt t="48648" x="5241925" y="4692650"/>
          <p14:tracePt t="48656" x="5213350" y="4692650"/>
          <p14:tracePt t="48664" x="5172075" y="4705350"/>
          <p14:tracePt t="48672" x="5129213" y="4719638"/>
          <p14:tracePt t="48680" x="5086350" y="4733925"/>
          <p14:tracePt t="48688" x="5059363" y="4733925"/>
          <p14:tracePt t="48697" x="5030788" y="4733925"/>
          <p14:tracePt t="48704" x="5010150" y="4748213"/>
          <p14:tracePt t="48713" x="4995863" y="4748213"/>
          <p14:tracePt t="48721" x="4981575" y="4762500"/>
          <p14:tracePt t="48730" x="4953000" y="4762500"/>
          <p14:tracePt t="48738" x="4938713" y="4762500"/>
          <p14:tracePt t="48745" x="4924425" y="4762500"/>
          <p14:tracePt t="48754" x="4910138" y="4776788"/>
          <p14:tracePt t="48761" x="4895850" y="4776788"/>
          <p14:tracePt t="48777" x="4883150" y="4776788"/>
          <p14:tracePt t="48785" x="4868863" y="4776788"/>
          <p14:tracePt t="48809" x="4854575" y="4776788"/>
          <p14:tracePt t="48962" x="4868863" y="4776788"/>
          <p14:tracePt t="48971" x="4883150" y="4776788"/>
          <p14:tracePt t="48977" x="4883150" y="4762500"/>
          <p14:tracePt t="48985" x="4895850" y="4762500"/>
          <p14:tracePt t="49001" x="4910138" y="4748213"/>
          <p14:tracePt t="49009" x="4924425" y="4748213"/>
          <p14:tracePt t="49025" x="4938713" y="4748213"/>
          <p14:tracePt t="49041" x="4953000" y="4733925"/>
          <p14:tracePt t="49058" x="4967288" y="4733925"/>
          <p14:tracePt t="49066" x="4981575" y="4733925"/>
          <p14:tracePt t="49081" x="4995863" y="4733925"/>
          <p14:tracePt t="49090" x="5010150" y="4733925"/>
          <p14:tracePt t="49098" x="5022850" y="4733925"/>
          <p14:tracePt t="49114" x="5030788" y="4733925"/>
          <p14:tracePt t="49122" x="5045075" y="4733925"/>
          <p14:tracePt t="49130" x="5059363" y="4733925"/>
          <p14:tracePt t="49138" x="5073650" y="4733925"/>
          <p14:tracePt t="49154" x="5086350" y="4733925"/>
          <p14:tracePt t="49163" x="5100638" y="4733925"/>
          <p14:tracePt t="49171" x="5114925" y="4733925"/>
          <p14:tracePt t="49179" x="5129213" y="4733925"/>
          <p14:tracePt t="49187" x="5143500" y="4733925"/>
          <p14:tracePt t="49196" x="5172075" y="4733925"/>
          <p14:tracePt t="49202" x="5172075" y="4719638"/>
          <p14:tracePt t="49210" x="5186363" y="4719638"/>
          <p14:tracePt t="49218" x="5200650" y="4719638"/>
          <p14:tracePt t="49227" x="5213350" y="4719638"/>
          <p14:tracePt t="49234" x="5227638" y="4719638"/>
          <p14:tracePt t="49668" x="5241925" y="4719638"/>
          <p14:tracePt t="49684" x="5256213" y="4719638"/>
          <p14:tracePt t="49692" x="5270500" y="4719638"/>
          <p14:tracePt t="49700" x="5284788" y="4719638"/>
          <p14:tracePt t="49709" x="5299075" y="4719638"/>
          <p14:tracePt t="49717" x="5313363" y="4719638"/>
          <p14:tracePt t="49725" x="5327650" y="4719638"/>
          <p14:tracePt t="49733" x="5334000" y="4719638"/>
          <p14:tracePt t="49742" x="5348288" y="4733925"/>
          <p14:tracePt t="49750" x="5362575" y="4733925"/>
          <p14:tracePt t="49756" x="5391150" y="4733925"/>
          <p14:tracePt t="49764" x="5403850" y="4748213"/>
          <p14:tracePt t="49772" x="5418138" y="4748213"/>
          <p14:tracePt t="49781" x="5432425" y="4748213"/>
          <p14:tracePt t="49788" x="5446713" y="4762500"/>
          <p14:tracePt t="49797" x="5475288" y="4762500"/>
          <p14:tracePt t="49812" x="5489575" y="4776788"/>
          <p14:tracePt t="49821" x="5503863" y="4776788"/>
          <p14:tracePt t="49829" x="5530850" y="4776788"/>
          <p14:tracePt t="49837" x="5545138" y="4791075"/>
          <p14:tracePt t="49845" x="5559425" y="4791075"/>
          <p14:tracePt t="49853" x="5573713" y="4791075"/>
          <p14:tracePt t="49861" x="5588000" y="4791075"/>
          <p14:tracePt t="49869" x="5602288" y="4791075"/>
          <p14:tracePt t="49877" x="5616575" y="4791075"/>
          <p14:tracePt t="49885" x="5630863" y="4805363"/>
          <p14:tracePt t="49893" x="5637213" y="4805363"/>
          <p14:tracePt t="49901" x="5651500" y="4805363"/>
          <p14:tracePt t="49909" x="5665788" y="4805363"/>
          <p14:tracePt t="49917" x="5680075" y="4805363"/>
          <p14:tracePt t="49933" x="5694363" y="4805363"/>
          <p14:tracePt t="49942" x="5708650" y="4805363"/>
          <p14:tracePt t="49957" x="5721350" y="4805363"/>
          <p14:tracePt t="49973" x="5735638" y="4805363"/>
          <p14:tracePt t="50005" x="5749925" y="4805363"/>
          <p14:tracePt t="50270" x="5764213" y="4805363"/>
          <p14:tracePt t="50279" x="5778500" y="4805363"/>
          <p14:tracePt t="50287" x="5821363" y="4805363"/>
          <p14:tracePt t="50294" x="5862638" y="4791075"/>
          <p14:tracePt t="50303" x="5891213" y="4776788"/>
          <p14:tracePt t="50311" x="5934075" y="4762500"/>
          <p14:tracePt t="50319" x="5983288" y="4748213"/>
          <p14:tracePt t="50327" x="6038850" y="4748213"/>
          <p14:tracePt t="50334" x="6081713" y="4748213"/>
          <p14:tracePt t="50343" x="6124575" y="4748213"/>
          <p14:tracePt t="50351" x="6180138" y="4748213"/>
          <p14:tracePt t="50359" x="6223000" y="4748213"/>
          <p14:tracePt t="50367" x="6272213" y="4748213"/>
          <p14:tracePt t="50376" x="6315075" y="4748213"/>
          <p14:tracePt t="50383" x="6356350" y="4748213"/>
          <p14:tracePt t="50392" x="6413500" y="4748213"/>
          <p14:tracePt t="50400" x="6456363" y="4762500"/>
          <p14:tracePt t="50408" x="6497638" y="4762500"/>
          <p14:tracePt t="50415" x="6554788" y="4776788"/>
          <p14:tracePt t="50423" x="6561138" y="4776788"/>
          <p14:tracePt t="50431" x="6604000" y="4791075"/>
          <p14:tracePt t="50439" x="6646863" y="4791075"/>
          <p14:tracePt t="50447" x="6688138" y="4791075"/>
          <p14:tracePt t="50455" x="6702425" y="4805363"/>
          <p14:tracePt t="50463" x="6745288" y="4805363"/>
          <p14:tracePt t="50471" x="6773863" y="4805363"/>
          <p14:tracePt t="50479" x="6800850" y="4819650"/>
          <p14:tracePt t="50488" x="6815138" y="4819650"/>
          <p14:tracePt t="50495" x="6843713" y="4819650"/>
          <p14:tracePt t="50503" x="6858000" y="4819650"/>
          <p14:tracePt t="50511" x="6864350" y="4819650"/>
          <p14:tracePt t="50519" x="6892925" y="4819650"/>
          <p14:tracePt t="50527" x="6907213" y="4819650"/>
          <p14:tracePt t="50535" x="6921500" y="4819650"/>
          <p14:tracePt t="50544" x="6935788" y="4819650"/>
          <p14:tracePt t="50551" x="6950075" y="4819650"/>
          <p14:tracePt t="50568" x="6964363" y="4819650"/>
          <p14:tracePt t="50849" x="6978650" y="4805363"/>
          <p14:tracePt t="50859" x="7019925" y="4791075"/>
          <p14:tracePt t="50865" x="7062788" y="4762500"/>
          <p14:tracePt t="50873" x="7105650" y="4748213"/>
          <p14:tracePt t="50881" x="7181850" y="4705350"/>
          <p14:tracePt t="50889" x="7281863" y="4664075"/>
          <p14:tracePt t="50897" x="7380288" y="4621213"/>
          <p14:tracePt t="50905" x="7472363" y="4578350"/>
          <p14:tracePt t="50913" x="7570788" y="4551363"/>
          <p14:tracePt t="50921" x="7640638" y="4522788"/>
          <p14:tracePt t="50929" x="7740650" y="4502150"/>
          <p14:tracePt t="50937" x="7831138" y="4487863"/>
          <p14:tracePt t="50945" x="7916863" y="4473575"/>
          <p14:tracePt t="50953" x="8015288" y="4459288"/>
          <p14:tracePt t="50961" x="8093075" y="4459288"/>
          <p14:tracePt t="50969" x="8162925" y="4459288"/>
          <p14:tracePt t="50977" x="8234363" y="4459288"/>
          <p14:tracePt t="50985" x="8261350" y="4459288"/>
          <p14:tracePt t="50993" x="8304213" y="4459288"/>
          <p14:tracePt t="51002" x="8347075" y="4459288"/>
          <p14:tracePt t="51009" x="8382000" y="4459288"/>
          <p14:tracePt t="51017" x="8410575" y="4459288"/>
          <p14:tracePt t="51026" x="8439150" y="4459288"/>
          <p14:tracePt t="51034" x="8451850" y="4459288"/>
          <p14:tracePt t="51042" x="8466138" y="4459288"/>
          <p14:tracePt t="51050" x="8480425" y="4459288"/>
          <p14:tracePt t="51066" x="8494713" y="4459288"/>
          <p14:tracePt t="51090" x="8509000" y="4459288"/>
          <p14:tracePt t="51147" x="8494713" y="4459288"/>
          <p14:tracePt t="51154" x="8494713" y="4473575"/>
          <p14:tracePt t="51170" x="8480425" y="4473575"/>
          <p14:tracePt t="51178" x="8466138" y="4473575"/>
          <p14:tracePt t="51187" x="8466138" y="4487863"/>
          <p14:tracePt t="51194" x="8451850" y="4487863"/>
          <p14:tracePt t="51202" x="8439150" y="4502150"/>
          <p14:tracePt t="51210" x="8424863" y="4502150"/>
          <p14:tracePt t="51218" x="8410575" y="4514850"/>
          <p14:tracePt t="51226" x="8382000" y="4514850"/>
          <p14:tracePt t="51234" x="8361363" y="4522788"/>
          <p14:tracePt t="51242" x="8347075" y="4537075"/>
          <p14:tracePt t="51250" x="8318500" y="4551363"/>
          <p14:tracePt t="51258" x="8289925" y="4551363"/>
          <p14:tracePt t="51267" x="8261350" y="4565650"/>
          <p14:tracePt t="51275" x="8248650" y="4565650"/>
          <p14:tracePt t="51283" x="8220075" y="4578350"/>
          <p14:tracePt t="51292" x="8205788" y="4592638"/>
          <p14:tracePt t="51300" x="8191500" y="4592638"/>
          <p14:tracePt t="51308" x="8162925" y="4592638"/>
          <p14:tracePt t="51315" x="8148638" y="4606925"/>
          <p14:tracePt t="51322" x="8121650" y="4606925"/>
          <p14:tracePt t="51339" x="8093075" y="4621213"/>
          <p14:tracePt t="51347" x="8078788" y="4621213"/>
          <p14:tracePt t="51355" x="8058150" y="4621213"/>
          <p14:tracePt t="51363" x="8043863" y="4635500"/>
          <p14:tracePt t="51371" x="8029575" y="4635500"/>
          <p14:tracePt t="51379" x="8001000" y="4635500"/>
          <p14:tracePt t="51387" x="7986713" y="4649788"/>
          <p14:tracePt t="51395" x="7972425" y="4649788"/>
          <p14:tracePt t="51403" x="7943850" y="4664075"/>
          <p14:tracePt t="51411" x="7916863" y="4664075"/>
          <p14:tracePt t="51419" x="7888288" y="4678363"/>
          <p14:tracePt t="51427" x="7874000" y="4678363"/>
          <p14:tracePt t="51435" x="7845425" y="4678363"/>
          <p14:tracePt t="51443" x="7816850" y="4692650"/>
          <p14:tracePt t="51451" x="7804150" y="4692650"/>
          <p14:tracePt t="51459" x="7775575" y="4705350"/>
          <p14:tracePt t="51467" x="7753350" y="4705350"/>
          <p14:tracePt t="51475" x="7726363" y="4719638"/>
          <p14:tracePt t="51483" x="7697788" y="4719638"/>
          <p14:tracePt t="51492" x="7669213" y="4719638"/>
          <p14:tracePt t="51500" x="7640638" y="4733925"/>
          <p14:tracePt t="51509" x="7626350" y="4733925"/>
          <p14:tracePt t="51517" x="7599363" y="4733925"/>
          <p14:tracePt t="51524" x="7585075" y="4733925"/>
          <p14:tracePt t="51533" x="7556500" y="4733925"/>
          <p14:tracePt t="51540" x="7542213" y="4733925"/>
          <p14:tracePt t="51548" x="7513638" y="4733925"/>
          <p14:tracePt t="51556" x="7499350" y="4733925"/>
          <p14:tracePt t="51564" x="7486650" y="4733925"/>
          <p14:tracePt t="51572" x="7472363" y="4733925"/>
          <p14:tracePt t="51580" x="7450138" y="4733925"/>
          <p14:tracePt t="51588" x="7435850" y="4748213"/>
          <p14:tracePt t="51596" x="7423150" y="4748213"/>
          <p14:tracePt t="51604" x="7408863" y="4748213"/>
          <p14:tracePt t="51612" x="7394575" y="4748213"/>
          <p14:tracePt t="51620" x="7366000" y="4748213"/>
          <p14:tracePt t="51628" x="7351713" y="4748213"/>
          <p14:tracePt t="51636" x="7337425" y="4748213"/>
          <p14:tracePt t="51644" x="7323138" y="4762500"/>
          <p14:tracePt t="51652" x="7308850" y="4762500"/>
          <p14:tracePt t="51660" x="7296150" y="4762500"/>
          <p14:tracePt t="51668" x="7281863" y="4762500"/>
          <p14:tracePt t="51684" x="7267575" y="4776788"/>
          <p14:tracePt t="51692" x="7253288" y="4776788"/>
          <p14:tracePt t="51708" x="7239000" y="4776788"/>
          <p14:tracePt t="51725" x="7224713" y="4776788"/>
          <p14:tracePt t="51740" x="7210425" y="4776788"/>
          <p14:tracePt t="51757" x="7196138" y="4776788"/>
          <p14:tracePt t="51764" x="7196138" y="4791075"/>
          <p14:tracePt t="51772" x="7181850" y="4791075"/>
          <p14:tracePt t="51789" x="7169150" y="4791075"/>
          <p14:tracePt t="51796" x="7161213" y="4791075"/>
          <p14:tracePt t="51805" x="7161213" y="4805363"/>
          <p14:tracePt t="51813" x="7146925" y="4805363"/>
          <p14:tracePt t="51821" x="7132638" y="4805363"/>
          <p14:tracePt t="51829" x="7118350" y="4805363"/>
          <p14:tracePt t="51845" x="7105650" y="4805363"/>
          <p14:tracePt t="51853" x="7091363" y="4805363"/>
          <p14:tracePt t="51861" x="7077075" y="4819650"/>
          <p14:tracePt t="51877" x="7062788" y="4819650"/>
          <p14:tracePt t="51885" x="7048500" y="4819650"/>
          <p14:tracePt t="51901" x="7034213" y="4819650"/>
          <p14:tracePt t="51917" x="7019925" y="4819650"/>
          <p14:tracePt t="51941" x="7005638" y="4819650"/>
          <p14:tracePt t="51966" x="7005638" y="4832350"/>
          <p14:tracePt t="51974" x="6991350" y="4832350"/>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151387"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Introduction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p:cNvSpPr txBox="1"/>
          <p:nvPr/>
        </p:nvSpPr>
        <p:spPr>
          <a:xfrm>
            <a:off x="872598" y="2095405"/>
            <a:ext cx="6799790" cy="4154984"/>
          </a:xfrm>
          <a:prstGeom prst="rect">
            <a:avLst/>
          </a:prstGeom>
          <a:noFill/>
        </p:spPr>
        <p:txBody>
          <a:bodyPr wrap="square" rtlCol="0">
            <a:spAutoFit/>
          </a:bodyPr>
          <a:lstStyle/>
          <a:p>
            <a:r>
              <a:rPr lang="en-US" sz="2400" b="1" dirty="0">
                <a:solidFill>
                  <a:srgbClr val="00AEEF"/>
                </a:solidFill>
              </a:rPr>
              <a:t>Cash Flow Estimation and Risk Analysis </a:t>
            </a:r>
            <a:r>
              <a:rPr lang="en-US" sz="2400" dirty="0"/>
              <a:t>are critical components in financial decision-making and investment appraisal. </a:t>
            </a:r>
          </a:p>
          <a:p>
            <a:r>
              <a:rPr lang="en-US" sz="2400" b="1" dirty="0">
                <a:solidFill>
                  <a:srgbClr val="F58221"/>
                </a:solidFill>
              </a:rPr>
              <a:t>By estimating expected</a:t>
            </a:r>
            <a:r>
              <a:rPr lang="en-US" sz="2400" b="1" dirty="0"/>
              <a:t> </a:t>
            </a:r>
            <a:r>
              <a:rPr lang="en-US" sz="2400" dirty="0"/>
              <a:t>cash inflows and outflows over a project’s life, firms can evaluate the economic feasibility of projects, forecast financial positions, and make informed investment decisions. </a:t>
            </a:r>
          </a:p>
          <a:p>
            <a:r>
              <a:rPr lang="en-US" sz="2400" b="1" dirty="0">
                <a:solidFill>
                  <a:srgbClr val="F58221"/>
                </a:solidFill>
              </a:rPr>
              <a:t>Moreover</a:t>
            </a:r>
            <a:r>
              <a:rPr lang="en-US" sz="2400" dirty="0">
                <a:solidFill>
                  <a:srgbClr val="F58221"/>
                </a:solidFill>
              </a:rPr>
              <a:t>, </a:t>
            </a:r>
            <a:r>
              <a:rPr lang="en-US" sz="2400" dirty="0"/>
              <a:t>understanding and analyzing risk factors helps organizations prepare for uncertainties and develop strategies to mitigate potential negative outcomes.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looking at a screen with arrows pointing at the screen&#10;&#10;AI-generated content may be incorrect.">
            <a:extLst>
              <a:ext uri="{FF2B5EF4-FFF2-40B4-BE49-F238E27FC236}">
                <a16:creationId xmlns:a16="http://schemas.microsoft.com/office/drawing/2014/main" id="{ECE165E7-AAF8-40CA-E5F6-B3A001BF8E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17459" y="2292389"/>
            <a:ext cx="3322782" cy="3546542"/>
          </a:xfrm>
          <a:prstGeom prst="rect">
            <a:avLst/>
          </a:prstGeom>
        </p:spPr>
      </p:pic>
    </p:spTree>
    <p:extLst>
      <p:ext uri="{BB962C8B-B14F-4D97-AF65-F5344CB8AC3E}">
        <p14:creationId xmlns:p14="http://schemas.microsoft.com/office/powerpoint/2010/main" val="1518128675"/>
      </p:ext>
    </p:extLst>
  </p:cSld>
  <p:clrMapOvr>
    <a:masterClrMapping/>
  </p:clrMapOvr>
  <mc:AlternateContent xmlns:mc="http://schemas.openxmlformats.org/markup-compatibility/2006" xmlns:p14="http://schemas.microsoft.com/office/powerpoint/2010/main">
    <mc:Choice Requires="p14">
      <p:transition p14:dur="10" advTm="248380"/>
    </mc:Choice>
    <mc:Fallback xmlns="">
      <p:transition advTm="248380"/>
    </mc:Fallback>
  </mc:AlternateContent>
  <p:extLst>
    <p:ext uri="{3A86A75C-4F4B-4683-9AE1-C65F6400EC91}">
      <p14:laserTraceLst xmlns:p14="http://schemas.microsoft.com/office/powerpoint/2010/main">
        <p14:tracePtLst>
          <p14:tracePt t="108113" x="6991350" y="4819650"/>
          <p14:tracePt t="108120" x="6991350" y="4805363"/>
          <p14:tracePt t="108127" x="7005638" y="4791075"/>
          <p14:tracePt t="108135" x="7034213" y="4776788"/>
          <p14:tracePt t="108143" x="7048500" y="4748213"/>
          <p14:tracePt t="108151" x="7077075" y="4719638"/>
          <p14:tracePt t="108159" x="7161213" y="4649788"/>
          <p14:tracePt t="108167" x="7224713" y="4578350"/>
          <p14:tracePt t="108175" x="7323138" y="4514850"/>
          <p14:tracePt t="108183" x="7423150" y="4430713"/>
          <p14:tracePt t="108191" x="7542213" y="4332288"/>
          <p14:tracePt t="108199" x="7654925" y="4260850"/>
          <p14:tracePt t="108207" x="7789863" y="4170363"/>
          <p14:tracePt t="108215" x="7943850" y="4057650"/>
          <p14:tracePt t="108223" x="8107363" y="3971925"/>
          <p14:tracePt t="108231" x="8275638" y="3867150"/>
          <p14:tracePt t="108239" x="8424863" y="3781425"/>
          <p14:tracePt t="108247" x="8593138" y="3668713"/>
          <p14:tracePt t="108255" x="8769350" y="3576638"/>
          <p14:tracePt t="108263" x="8939213" y="3478213"/>
          <p14:tracePt t="108271" x="9086850" y="3394075"/>
          <p14:tracePt t="108279" x="9256713" y="3308350"/>
          <p14:tracePt t="108287" x="9391650" y="3232150"/>
          <p14:tracePt t="108296" x="9545638" y="3146425"/>
          <p14:tracePt t="108304" x="9680575" y="3076575"/>
          <p14:tracePt t="108312" x="9736138" y="3048000"/>
          <p14:tracePt t="108321" x="9863138" y="2990850"/>
          <p14:tracePt t="108329" x="9969500" y="2941638"/>
          <p14:tracePt t="108337" x="10067925" y="2900363"/>
          <p14:tracePt t="108343" x="10139363" y="2857500"/>
          <p14:tracePt t="108352" x="10209213" y="2828925"/>
          <p14:tracePt t="108360" x="10272713" y="2800350"/>
          <p14:tracePt t="108368" x="10344150" y="2787650"/>
          <p14:tracePt t="108376" x="10399713" y="2773363"/>
          <p14:tracePt t="108384" x="10456863" y="2773363"/>
          <p14:tracePt t="108392" x="10483850" y="2759075"/>
          <p14:tracePt t="108400" x="10520363" y="2759075"/>
          <p14:tracePt t="108408" x="10561638" y="2759075"/>
          <p14:tracePt t="108416" x="10604500" y="2759075"/>
          <p14:tracePt t="108424" x="10633075" y="2759075"/>
          <p14:tracePt t="108432" x="10661650" y="2759075"/>
          <p14:tracePt t="108440" x="10688638" y="2759075"/>
          <p14:tracePt t="108448" x="10702925" y="2759075"/>
          <p14:tracePt t="108456" x="10731500" y="2759075"/>
          <p14:tracePt t="108464" x="10745788" y="2759075"/>
          <p14:tracePt t="108472" x="10760075" y="2759075"/>
          <p14:tracePt t="108488" x="10774363" y="2773363"/>
          <p14:tracePt t="108512" x="10788650" y="2773363"/>
          <p14:tracePt t="108569" x="10788650" y="2787650"/>
          <p14:tracePt t="108608" x="10774363" y="2800350"/>
          <p14:tracePt t="108633" x="10760075" y="2800350"/>
          <p14:tracePt t="108649" x="10745788" y="2814638"/>
          <p14:tracePt t="108657" x="10731500" y="2814638"/>
          <p14:tracePt t="108665" x="10717213" y="2814638"/>
          <p14:tracePt t="108673" x="10702925" y="2814638"/>
          <p14:tracePt t="108681" x="10688638" y="2814638"/>
          <p14:tracePt t="108689" x="10661650" y="2814638"/>
          <p14:tracePt t="108697" x="10647363" y="2814638"/>
          <p14:tracePt t="108705" x="10618788" y="2800350"/>
          <p14:tracePt t="108713" x="10575925" y="2787650"/>
          <p14:tracePt t="108721" x="10534650" y="2773363"/>
          <p14:tracePt t="108729" x="10498138" y="2759075"/>
          <p14:tracePt t="108737" x="10442575" y="2744788"/>
          <p14:tracePt t="108746" x="10385425" y="2730500"/>
          <p14:tracePt t="108754" x="10258425" y="2701925"/>
          <p14:tracePt t="108762" x="10153650" y="2687638"/>
          <p14:tracePt t="108771" x="10039350" y="2673350"/>
          <p14:tracePt t="108780" x="9969500" y="2673350"/>
          <p14:tracePt t="108785" x="9863138" y="2673350"/>
          <p14:tracePt t="108793" x="9736138" y="2673350"/>
          <p14:tracePt t="108802" x="9623425" y="2673350"/>
          <p14:tracePt t="108809" x="9418638" y="2673350"/>
          <p14:tracePt t="108818" x="9285288" y="2687638"/>
          <p14:tracePt t="108826" x="9158288" y="2716213"/>
          <p14:tracePt t="108834" x="9031288" y="2759075"/>
          <p14:tracePt t="108842" x="8896350" y="2787650"/>
          <p14:tracePt t="108850" x="8742363" y="2843213"/>
          <p14:tracePt t="108858" x="8607425" y="2886075"/>
          <p14:tracePt t="108866" x="8537575" y="2914650"/>
          <p14:tracePt t="108874" x="8396288" y="2955925"/>
          <p14:tracePt t="108882" x="8261350" y="2990850"/>
          <p14:tracePt t="108890" x="8134350" y="3019425"/>
          <p14:tracePt t="108898" x="7943850" y="3076575"/>
          <p14:tracePt t="108906" x="7888288" y="3090863"/>
          <p14:tracePt t="108914" x="7775575" y="3117850"/>
          <p14:tracePt t="108922" x="7654925" y="3117850"/>
          <p14:tracePt t="108930" x="7556500" y="3132138"/>
          <p14:tracePt t="108938" x="7472363" y="3146425"/>
          <p14:tracePt t="108946" x="7394575" y="3146425"/>
          <p14:tracePt t="108954" x="7308850" y="3160713"/>
          <p14:tracePt t="108962" x="7210425" y="3160713"/>
          <p14:tracePt t="108970" x="7146925" y="3175000"/>
          <p14:tracePt t="108979" x="7077075" y="3175000"/>
          <p14:tracePt t="108987" x="7048500" y="3175000"/>
          <p14:tracePt t="108996" x="6978650" y="3175000"/>
          <p14:tracePt t="109003" x="6935788" y="3175000"/>
          <p14:tracePt t="109010" x="6892925" y="3175000"/>
          <p14:tracePt t="109020" x="6858000" y="3175000"/>
          <p14:tracePt t="109026" x="6815138" y="3175000"/>
          <p14:tracePt t="109035" x="6788150" y="3175000"/>
          <p14:tracePt t="109043" x="6759575" y="3175000"/>
          <p14:tracePt t="109050" x="6731000" y="3175000"/>
          <p14:tracePt t="109059" x="6716713" y="3160713"/>
          <p14:tracePt t="109066" x="6688138" y="3146425"/>
          <p14:tracePt t="109074" x="6673850" y="3132138"/>
          <p14:tracePt t="109083" x="6646863" y="3117850"/>
          <p14:tracePt t="109091" x="6632575" y="3090863"/>
          <p14:tracePt t="109099" x="6618288" y="3076575"/>
          <p14:tracePt t="109107" x="6604000" y="3048000"/>
          <p14:tracePt t="109115" x="6604000" y="3019425"/>
          <p14:tracePt t="109123" x="6604000" y="3005138"/>
          <p14:tracePt t="109131" x="6604000" y="2963863"/>
          <p14:tracePt t="109139" x="6604000" y="2927350"/>
          <p14:tracePt t="109147" x="6604000" y="2900363"/>
          <p14:tracePt t="109155" x="6604000" y="2857500"/>
          <p14:tracePt t="109163" x="6604000" y="2828925"/>
          <p14:tracePt t="109171" x="6618288" y="2787650"/>
          <p14:tracePt t="109179" x="6646863" y="2744788"/>
          <p14:tracePt t="109187" x="6673850" y="2701925"/>
          <p14:tracePt t="109196" x="6702425" y="2660650"/>
          <p14:tracePt t="109204" x="6731000" y="2609850"/>
          <p14:tracePt t="109212" x="6745288" y="2597150"/>
          <p14:tracePt t="109221" x="6788150" y="2525713"/>
          <p14:tracePt t="109229" x="6800850" y="2511425"/>
          <p14:tracePt t="109236" x="6843713" y="2455863"/>
          <p14:tracePt t="109243" x="6858000" y="2427288"/>
          <p14:tracePt t="109251" x="6892925" y="2370138"/>
          <p14:tracePt t="109260" x="6892925" y="2355850"/>
          <p14:tracePt t="109267" x="6907213" y="2320925"/>
          <p14:tracePt t="109276" x="6935788" y="2279650"/>
          <p14:tracePt t="109284" x="6950075" y="2236788"/>
          <p14:tracePt t="109291" x="6950075" y="2193925"/>
          <p14:tracePt t="109300" x="6964363" y="2152650"/>
          <p14:tracePt t="109308" x="6964363" y="2095500"/>
          <p14:tracePt t="109315" x="6978650" y="2038350"/>
          <p14:tracePt t="109324" x="6978650" y="1989138"/>
          <p14:tracePt t="109332" x="6991350" y="1933575"/>
          <p14:tracePt t="109340" x="6991350" y="1862138"/>
          <p14:tracePt t="109348" x="6991350" y="1792288"/>
          <p14:tracePt t="109356" x="6991350" y="1720850"/>
          <p14:tracePt t="109364" x="6991350" y="1657350"/>
          <p14:tracePt t="109372" x="6991350" y="1601788"/>
          <p14:tracePt t="109380" x="6991350" y="1530350"/>
          <p14:tracePt t="109388" x="6991350" y="1460500"/>
          <p14:tracePt t="109396" x="6991350" y="1431925"/>
          <p14:tracePt t="109405" x="6991350" y="1397000"/>
          <p14:tracePt t="109413" x="6991350" y="1354138"/>
          <p14:tracePt t="109421" x="6991350" y="1312863"/>
          <p14:tracePt t="109429" x="7005638" y="1270000"/>
          <p14:tracePt t="109437" x="7005638" y="1255713"/>
          <p14:tracePt t="109445" x="7005638" y="1227138"/>
          <p14:tracePt t="109790" x="7005638" y="1212850"/>
          <p14:tracePt t="109797" x="7005638" y="1200150"/>
          <p14:tracePt t="109805" x="7019925" y="1171575"/>
          <p14:tracePt t="109813" x="7019925" y="1143000"/>
          <p14:tracePt t="109822" x="7034213" y="1100138"/>
          <p14:tracePt t="109830" x="7034213" y="1079500"/>
          <p14:tracePt t="109838" x="7048500" y="1036638"/>
          <p14:tracePt t="109846" x="7048500" y="995363"/>
          <p14:tracePt t="109854" x="7062788" y="952500"/>
          <p14:tracePt t="109863" x="7062788" y="909638"/>
          <p14:tracePt t="109871" x="7091363" y="868363"/>
          <p14:tracePt t="109880" x="7105650" y="825500"/>
          <p14:tracePt t="109887" x="7118350" y="782638"/>
          <p14:tracePt t="109895" x="7132638" y="733425"/>
          <p14:tracePt t="109902" x="7161213" y="692150"/>
          <p14:tracePt t="109910" x="7181850" y="635000"/>
          <p14:tracePt t="109918" x="7210425" y="592138"/>
          <p14:tracePt t="109926" x="7239000" y="536575"/>
          <p14:tracePt t="109934" x="7281863" y="465138"/>
          <p14:tracePt t="109942" x="7323138" y="415925"/>
          <p14:tracePt t="109950" x="7366000" y="346075"/>
          <p14:tracePt t="109958" x="7423150" y="274638"/>
          <p14:tracePt t="109966" x="7472363" y="190500"/>
          <p14:tracePt t="109974" x="7527925" y="127000"/>
          <p14:tracePt t="109982" x="7585075" y="57150"/>
          <p14:tracePt t="246897" x="7380288" y="317500"/>
          <p14:tracePt t="246910" x="7169150" y="479425"/>
          <p14:tracePt t="246917" x="6978650" y="635000"/>
          <p14:tracePt t="246926" x="6800850" y="762000"/>
          <p14:tracePt t="246931" x="6646863" y="882650"/>
          <p14:tracePt t="246939" x="6589713" y="923925"/>
          <p14:tracePt t="246946" x="6456363" y="1022350"/>
          <p14:tracePt t="246954" x="6343650" y="1114425"/>
          <p14:tracePt t="246962" x="6237288" y="1200150"/>
          <p14:tracePt t="246968" x="6153150" y="1255713"/>
          <p14:tracePt t="246976" x="6067425" y="1327150"/>
          <p14:tracePt t="246984" x="6011863" y="1382713"/>
          <p14:tracePt t="246992" x="5954713" y="1431925"/>
          <p14:tracePt t="247000" x="5905500" y="1474788"/>
          <p14:tracePt t="247009" x="5862638" y="1517650"/>
          <p14:tracePt t="247016" x="5821363" y="1573213"/>
          <p14:tracePt t="247024" x="5821363" y="1587500"/>
          <p14:tracePt t="247032" x="5792788" y="1630363"/>
          <p14:tracePt t="247040" x="5764213" y="1657350"/>
          <p14:tracePt t="247048" x="5749925" y="1685925"/>
          <p14:tracePt t="247056" x="5749925" y="1714500"/>
          <p14:tracePt t="247064" x="5735638" y="1735138"/>
          <p14:tracePt t="247072" x="5735638" y="1749425"/>
          <p14:tracePt t="247080" x="5735638" y="1778000"/>
          <p14:tracePt t="247088" x="5735638" y="1792288"/>
          <p14:tracePt t="247096" x="5735638" y="1820863"/>
          <p14:tracePt t="247112" x="5735638" y="1835150"/>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F908A-63E1-50E8-CA7C-B0AF3EF677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B77A70-1D85-5B20-A048-213797FB30CC}"/>
              </a:ext>
            </a:extLst>
          </p:cNvPr>
          <p:cNvSpPr/>
          <p:nvPr/>
        </p:nvSpPr>
        <p:spPr>
          <a:xfrm>
            <a:off x="617280" y="1685495"/>
            <a:ext cx="11219120" cy="50834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6413906-83A7-38B8-E0D3-13CC731BF95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Concept of Cash Flows</a:t>
            </a:r>
          </a:p>
        </p:txBody>
      </p:sp>
      <p:sp>
        <p:nvSpPr>
          <p:cNvPr id="5" name="Rectangle 4">
            <a:extLst>
              <a:ext uri="{FF2B5EF4-FFF2-40B4-BE49-F238E27FC236}">
                <a16:creationId xmlns:a16="http://schemas.microsoft.com/office/drawing/2014/main" id="{229BFE51-D324-F8FE-0880-418E134104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73EBE69-0DCF-EBA9-CF66-7B0A5E58E2E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3F3C1A-A8F1-5B06-D769-2C595F430D5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9BE68305-5111-0800-0EB7-EB7C782C5BC4}"/>
              </a:ext>
            </a:extLst>
          </p:cNvPr>
          <p:cNvSpPr txBox="1"/>
          <p:nvPr/>
        </p:nvSpPr>
        <p:spPr>
          <a:xfrm>
            <a:off x="942310" y="2244602"/>
            <a:ext cx="7515890" cy="4524315"/>
          </a:xfrm>
          <a:prstGeom prst="rect">
            <a:avLst/>
          </a:prstGeom>
          <a:noFill/>
        </p:spPr>
        <p:txBody>
          <a:bodyPr wrap="square" rtlCol="0">
            <a:spAutoFit/>
          </a:bodyPr>
          <a:lstStyle/>
          <a:p>
            <a:r>
              <a:rPr lang="en-US" sz="2400" b="1" dirty="0">
                <a:solidFill>
                  <a:srgbClr val="00AEEF"/>
                </a:solidFill>
              </a:rPr>
              <a:t>Concept of Cash Flows</a:t>
            </a:r>
            <a:br>
              <a:rPr lang="en-US" sz="2400" dirty="0"/>
            </a:br>
            <a:r>
              <a:rPr lang="en-US" sz="2400" dirty="0"/>
              <a:t>Cash flow is </a:t>
            </a:r>
            <a:r>
              <a:rPr lang="en-US" sz="2400" b="1" dirty="0">
                <a:solidFill>
                  <a:srgbClr val="F58221"/>
                </a:solidFill>
              </a:rPr>
              <a:t>a cornerstone </a:t>
            </a:r>
            <a:r>
              <a:rPr lang="en-US" sz="2400" dirty="0"/>
              <a:t>in understanding a firm’s financial health and operational performance. Below is a detailed explanation of what cash flows are and why they are so important.</a:t>
            </a:r>
          </a:p>
          <a:p>
            <a:r>
              <a:rPr lang="en-US" sz="2400" b="1" dirty="0">
                <a:solidFill>
                  <a:srgbClr val="00AEEF"/>
                </a:solidFill>
              </a:rPr>
              <a:t>Definition</a:t>
            </a:r>
          </a:p>
          <a:p>
            <a:r>
              <a:rPr lang="en-US" sz="2400" b="1" dirty="0">
                <a:solidFill>
                  <a:srgbClr val="F58221"/>
                </a:solidFill>
              </a:rPr>
              <a:t>A</a:t>
            </a:r>
            <a:r>
              <a:rPr lang="en-US" sz="2400" dirty="0">
                <a:solidFill>
                  <a:srgbClr val="F58221"/>
                </a:solidFill>
              </a:rPr>
              <a:t> </a:t>
            </a:r>
            <a:r>
              <a:rPr lang="en-US" sz="2400" b="1" dirty="0">
                <a:solidFill>
                  <a:srgbClr val="F58221"/>
                </a:solidFill>
              </a:rPr>
              <a:t>cash flow</a:t>
            </a:r>
            <a:r>
              <a:rPr lang="en-US" sz="2400" dirty="0">
                <a:solidFill>
                  <a:srgbClr val="F58221"/>
                </a:solidFill>
              </a:rPr>
              <a:t> </a:t>
            </a:r>
            <a:r>
              <a:rPr lang="en-US" sz="2400" dirty="0"/>
              <a:t>refers to the net amount of cash that moves in and out of a business during a specific period. This includes:</a:t>
            </a:r>
          </a:p>
          <a:p>
            <a:pPr marL="342900" indent="-342900">
              <a:buFont typeface="Arial" panose="020B0604020202020204" pitchFamily="34" charset="0"/>
              <a:buChar char="•"/>
            </a:pPr>
            <a:r>
              <a:rPr lang="en-US" sz="2400" b="1" dirty="0">
                <a:solidFill>
                  <a:srgbClr val="F58221"/>
                </a:solidFill>
              </a:rPr>
              <a:t>Cash Inflows (Receipts):</a:t>
            </a:r>
            <a:r>
              <a:rPr lang="en-US" sz="2400" dirty="0">
                <a:solidFill>
                  <a:srgbClr val="F58221"/>
                </a:solidFill>
              </a:rPr>
              <a:t> </a:t>
            </a:r>
            <a:r>
              <a:rPr lang="en-US" sz="2400" dirty="0"/>
              <a:t>Money received by the business from various sources, such as sales revenue, loan proceeds, or investments.</a:t>
            </a:r>
          </a:p>
        </p:txBody>
      </p:sp>
      <p:pic>
        <p:nvPicPr>
          <p:cNvPr id="7" name="Graphic 21">
            <a:extLst>
              <a:ext uri="{FF2B5EF4-FFF2-40B4-BE49-F238E27FC236}">
                <a16:creationId xmlns:a16="http://schemas.microsoft.com/office/drawing/2014/main" id="{698F770B-459D-6186-D37D-2E3C2081E5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cash flow&#10;&#10;AI-generated content may be incorrect.">
            <a:extLst>
              <a:ext uri="{FF2B5EF4-FFF2-40B4-BE49-F238E27FC236}">
                <a16:creationId xmlns:a16="http://schemas.microsoft.com/office/drawing/2014/main" id="{11F7E4FB-DC38-6F4A-018C-92425E66F50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58200" y="2438400"/>
            <a:ext cx="3239950" cy="3892588"/>
          </a:xfrm>
          <a:prstGeom prst="rect">
            <a:avLst/>
          </a:prstGeom>
        </p:spPr>
      </p:pic>
    </p:spTree>
    <p:extLst>
      <p:ext uri="{BB962C8B-B14F-4D97-AF65-F5344CB8AC3E}">
        <p14:creationId xmlns:p14="http://schemas.microsoft.com/office/powerpoint/2010/main" val="2174713462"/>
      </p:ext>
    </p:extLst>
  </p:cSld>
  <p:clrMapOvr>
    <a:masterClrMapping/>
  </p:clrMapOvr>
  <mc:AlternateContent xmlns:mc="http://schemas.openxmlformats.org/markup-compatibility/2006" xmlns:p14="http://schemas.microsoft.com/office/powerpoint/2010/main">
    <mc:Choice Requires="p14">
      <p:transition p14:dur="10" advTm="265910"/>
    </mc:Choice>
    <mc:Fallback xmlns="">
      <p:transition advTm="265910"/>
    </mc:Fallback>
  </mc:AlternateContent>
  <p:extLst>
    <p:ext uri="{3A86A75C-4F4B-4683-9AE1-C65F6400EC91}">
      <p14:laserTraceLst xmlns:p14="http://schemas.microsoft.com/office/powerpoint/2010/main">
        <p14:tracePtLst>
          <p14:tracePt t="156369" x="5749925" y="1820863"/>
          <p14:tracePt t="156377" x="5792788" y="1778000"/>
          <p14:tracePt t="156385" x="5848350" y="1749425"/>
          <p14:tracePt t="156396" x="5891213" y="1714500"/>
          <p14:tracePt t="156401" x="5940425" y="1657350"/>
          <p14:tracePt t="156409" x="6026150" y="1587500"/>
          <p14:tracePt t="156418" x="6138863" y="1489075"/>
          <p14:tracePt t="156426" x="6251575" y="1403350"/>
          <p14:tracePt t="156435" x="6370638" y="1298575"/>
          <p14:tracePt t="156442" x="6497638" y="1185863"/>
          <p14:tracePt t="156451" x="6604000" y="1065213"/>
          <p14:tracePt t="156459" x="6731000" y="938213"/>
          <p14:tracePt t="156465" x="6843713" y="811213"/>
          <p14:tracePt t="156473" x="6950075" y="692150"/>
          <p14:tracePt t="156481" x="7048500" y="565150"/>
          <p14:tracePt t="156489" x="7146925" y="444500"/>
          <p14:tracePt t="156497" x="7210425" y="317500"/>
          <p14:tracePt t="156506" x="7239000" y="260350"/>
          <p14:tracePt t="156514" x="7281863" y="161925"/>
          <p14:tracePt t="156522" x="7323138" y="69850"/>
        </p14:tracePtLst>
      </p14:laserTrace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B2ED1F-9515-0B58-7364-D42DE52645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40F36C6-8A87-8478-2102-8A80AD8C3CA7}"/>
              </a:ext>
            </a:extLst>
          </p:cNvPr>
          <p:cNvSpPr/>
          <p:nvPr/>
        </p:nvSpPr>
        <p:spPr>
          <a:xfrm>
            <a:off x="617279" y="1685495"/>
            <a:ext cx="1136671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94126E9-64B3-765D-33B8-826174FA4FC4}"/>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Concept of Cash Flows</a:t>
            </a:r>
          </a:p>
        </p:txBody>
      </p:sp>
      <p:sp>
        <p:nvSpPr>
          <p:cNvPr id="5" name="Rectangle 4">
            <a:extLst>
              <a:ext uri="{FF2B5EF4-FFF2-40B4-BE49-F238E27FC236}">
                <a16:creationId xmlns:a16="http://schemas.microsoft.com/office/drawing/2014/main" id="{8A396E05-A667-C563-261D-59EE5D1EB30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4B23BE-594F-DAE7-A292-8F936DBE87C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BC530BA-1CA5-CBEB-25A7-85FC06E1761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1930F031-5FE3-7B51-FFD5-CB8FAEA6DF22}"/>
              </a:ext>
            </a:extLst>
          </p:cNvPr>
          <p:cNvSpPr txBox="1"/>
          <p:nvPr/>
        </p:nvSpPr>
        <p:spPr>
          <a:xfrm>
            <a:off x="942310" y="2244602"/>
            <a:ext cx="7515890" cy="4154984"/>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F58221"/>
                </a:solidFill>
              </a:rPr>
              <a:t>Cash Outflows (Payments):</a:t>
            </a:r>
            <a:r>
              <a:rPr lang="en-US" sz="2400" dirty="0">
                <a:solidFill>
                  <a:srgbClr val="F58221"/>
                </a:solidFill>
              </a:rPr>
              <a:t> </a:t>
            </a:r>
            <a:r>
              <a:rPr lang="en-US" sz="2400" dirty="0"/>
              <a:t>Money paid out by the business for expenses, investments, or other obligations, such as supplier payments, salaries, loan repayments, and taxes.</a:t>
            </a:r>
          </a:p>
          <a:p>
            <a:r>
              <a:rPr lang="en-US" sz="2400" dirty="0"/>
              <a:t>Cash flow is different from </a:t>
            </a:r>
            <a:r>
              <a:rPr lang="en-US" sz="2400" b="1" dirty="0">
                <a:solidFill>
                  <a:srgbClr val="F58221"/>
                </a:solidFill>
              </a:rPr>
              <a:t>profit (or net income) </a:t>
            </a:r>
            <a:r>
              <a:rPr lang="en-US" sz="2400" dirty="0"/>
              <a:t>because of accounting practices like accrual accounting, which can record revenues and expenses when they are earned or incurred rather than when cash is actually received or paid. Consequently, a business might show a profit on its income statement but still have negative cash flow if its actual cash collections lag behind its bills.</a:t>
            </a:r>
          </a:p>
        </p:txBody>
      </p:sp>
      <p:pic>
        <p:nvPicPr>
          <p:cNvPr id="7" name="Graphic 21">
            <a:extLst>
              <a:ext uri="{FF2B5EF4-FFF2-40B4-BE49-F238E27FC236}">
                <a16:creationId xmlns:a16="http://schemas.microsoft.com/office/drawing/2014/main" id="{ABF6533C-8888-7A79-D07C-C50DD10FDC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diagram of cash flow&#10;&#10;AI-generated content may be incorrect.">
            <a:extLst>
              <a:ext uri="{FF2B5EF4-FFF2-40B4-BE49-F238E27FC236}">
                <a16:creationId xmlns:a16="http://schemas.microsoft.com/office/drawing/2014/main" id="{780D9A42-C21A-FD55-C78C-1A56EE3ACC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01120" y="2244602"/>
            <a:ext cx="3239950" cy="3892588"/>
          </a:xfrm>
          <a:prstGeom prst="rect">
            <a:avLst/>
          </a:prstGeom>
        </p:spPr>
      </p:pic>
    </p:spTree>
    <p:extLst>
      <p:ext uri="{BB962C8B-B14F-4D97-AF65-F5344CB8AC3E}">
        <p14:creationId xmlns:p14="http://schemas.microsoft.com/office/powerpoint/2010/main" val="2027465350"/>
      </p:ext>
    </p:extLst>
  </p:cSld>
  <p:clrMapOvr>
    <a:masterClrMapping/>
  </p:clrMapOvr>
  <mc:AlternateContent xmlns:mc="http://schemas.openxmlformats.org/markup-compatibility/2006" xmlns:p14="http://schemas.microsoft.com/office/powerpoint/2010/main">
    <mc:Choice Requires="p14">
      <p:transition p14:dur="10" advTm="425640"/>
    </mc:Choice>
    <mc:Fallback xmlns="">
      <p:transition advTm="425640"/>
    </mc:Fallback>
  </mc:AlternateContent>
  <p:extLst>
    <p:ext uri="{3A86A75C-4F4B-4683-9AE1-C65F6400EC91}">
      <p14:laserTraceLst xmlns:p14="http://schemas.microsoft.com/office/powerpoint/2010/main">
        <p14:tracePtLst>
          <p14:tracePt t="251998" x="4402138" y="141288"/>
          <p14:tracePt t="252013" x="4387850" y="233363"/>
          <p14:tracePt t="252015" x="4360863" y="317500"/>
          <p14:tracePt t="252022" x="4346575" y="415925"/>
          <p14:tracePt t="252031" x="4318000" y="565150"/>
          <p14:tracePt t="252038" x="4289425" y="677863"/>
          <p14:tracePt t="252043" x="4275138" y="747713"/>
          <p14:tracePt t="252051" x="4248150" y="839788"/>
          <p14:tracePt t="252059" x="4205288" y="1036638"/>
          <p14:tracePt t="252066" x="4176713" y="1157288"/>
          <p14:tracePt t="252074" x="4148138" y="1284288"/>
          <p14:tracePt t="252082" x="4148138" y="1354138"/>
          <p14:tracePt t="252090" x="4121150" y="1474788"/>
          <p14:tracePt t="252099" x="4113213" y="1573213"/>
          <p14:tracePt t="252107" x="4084638" y="1685925"/>
          <p14:tracePt t="252115" x="4070350" y="1792288"/>
          <p14:tracePt t="252516" x="4057650" y="1806575"/>
          <p14:tracePt t="252524" x="4043363" y="1847850"/>
          <p14:tracePt t="252532" x="4029075" y="1890713"/>
          <p14:tracePt t="252540" x="4014788" y="1933575"/>
          <p14:tracePt t="252548" x="4000500" y="1989138"/>
          <p14:tracePt t="252557" x="3971925" y="2025650"/>
          <p14:tracePt t="252564" x="3930650" y="2109788"/>
          <p14:tracePt t="252572" x="3902075" y="2193925"/>
          <p14:tracePt t="252580" x="3873500" y="2292350"/>
          <p14:tracePt t="252588" x="3830638" y="2370138"/>
          <p14:tracePt t="252597" x="3810000" y="2455863"/>
          <p14:tracePt t="252604" x="3795713" y="2525713"/>
          <p14:tracePt t="252612" x="3767138" y="2597150"/>
          <p14:tracePt t="252620" x="3740150" y="2652713"/>
          <p14:tracePt t="252629" x="3725863" y="2716213"/>
          <p14:tracePt t="252637" x="3697288" y="2773363"/>
          <p14:tracePt t="252645" x="3683000" y="2828925"/>
          <p14:tracePt t="252653" x="3668713" y="2886075"/>
          <p14:tracePt t="252662" x="3654425" y="2955925"/>
          <p14:tracePt t="252669" x="3640138" y="3005138"/>
          <p14:tracePt t="252678" x="3625850" y="3062288"/>
          <p14:tracePt t="252685" x="3613150" y="3117850"/>
          <p14:tracePt t="252693" x="3613150" y="3175000"/>
          <p14:tracePt t="252701" x="3598863" y="3244850"/>
          <p14:tracePt t="252709" x="3584575" y="3295650"/>
          <p14:tracePt t="252717" x="3584575" y="3351213"/>
          <p14:tracePt t="252725" x="3584575" y="3422650"/>
          <p14:tracePt t="252733" x="3570288" y="3463925"/>
          <p14:tracePt t="252741" x="3556000" y="3535363"/>
          <p14:tracePt t="252749" x="3556000" y="3549650"/>
          <p14:tracePt t="252757" x="3541713" y="3584575"/>
          <p14:tracePt t="252765" x="3541713" y="3625850"/>
          <p14:tracePt t="252773" x="3527425" y="3668713"/>
          <p14:tracePt t="252781" x="3527425" y="3711575"/>
          <p14:tracePt t="252789" x="3527425" y="3740150"/>
          <p14:tracePt t="252797" x="3527425" y="3752850"/>
          <p14:tracePt t="253142" x="3527425" y="3795713"/>
          <p14:tracePt t="253150" x="3527425" y="3838575"/>
          <p14:tracePt t="253159" x="3541713" y="3879850"/>
          <p14:tracePt t="253167" x="3541713" y="3916363"/>
          <p14:tracePt t="253175" x="3556000" y="3943350"/>
          <p14:tracePt t="253182" x="3570288" y="3986213"/>
          <p14:tracePt t="253191" x="3598863" y="4070350"/>
          <p14:tracePt t="253199" x="3613150" y="4141788"/>
          <p14:tracePt t="253207" x="3640138" y="4219575"/>
          <p14:tracePt t="253215" x="3683000" y="4303713"/>
          <p14:tracePt t="253223" x="3711575" y="4387850"/>
          <p14:tracePt t="253231" x="3740150" y="4459288"/>
          <p14:tracePt t="253239" x="3767138" y="4537075"/>
          <p14:tracePt t="253247" x="3810000" y="4635500"/>
          <p14:tracePt t="253255" x="3844925" y="4719638"/>
          <p14:tracePt t="253263" x="3873500" y="4791075"/>
          <p14:tracePt t="253271" x="3916363" y="4854575"/>
          <p14:tracePt t="253279" x="3971925" y="4953000"/>
          <p14:tracePt t="253287" x="4014788" y="5022850"/>
          <p14:tracePt t="253295" x="4057650" y="5094288"/>
          <p14:tracePt t="253303" x="4098925" y="5157788"/>
          <p14:tracePt t="253312" x="4133850" y="5227638"/>
          <p14:tracePt t="253320" x="4176713" y="5299075"/>
          <p14:tracePt t="253328" x="4219575" y="5354638"/>
          <p14:tracePt t="253337" x="4260850" y="5426075"/>
          <p14:tracePt t="253343" x="4289425" y="5461000"/>
          <p14:tracePt t="253351" x="4332288" y="5503863"/>
          <p14:tracePt t="253359" x="4346575" y="5530850"/>
          <p14:tracePt t="253367" x="4387850" y="5559425"/>
          <p14:tracePt t="253761" x="4416425" y="5559425"/>
          <p14:tracePt t="253770" x="4438650" y="5559425"/>
          <p14:tracePt t="253777" x="4479925" y="5559425"/>
          <p14:tracePt t="253785" x="4508500" y="5545138"/>
          <p14:tracePt t="253793" x="4537075" y="5545138"/>
          <p14:tracePt t="253801" x="4606925" y="5545138"/>
          <p14:tracePt t="253809" x="4621213" y="5545138"/>
          <p14:tracePt t="253817" x="4664075" y="5545138"/>
          <p14:tracePt t="253825" x="4705350" y="5545138"/>
          <p14:tracePt t="253833" x="4727575" y="5545138"/>
          <p14:tracePt t="253841" x="4783138" y="5545138"/>
          <p14:tracePt t="253849" x="4826000" y="5545138"/>
          <p14:tracePt t="253857" x="4868863" y="5545138"/>
          <p14:tracePt t="253865" x="4910138" y="5545138"/>
          <p14:tracePt t="253873" x="4924425" y="5545138"/>
          <p14:tracePt t="253881" x="4953000" y="5559425"/>
          <p14:tracePt t="253889" x="4995863" y="5559425"/>
          <p14:tracePt t="253897" x="5030788" y="5559425"/>
          <p14:tracePt t="253905" x="5059363" y="5559425"/>
          <p14:tracePt t="253913" x="5100638" y="5573713"/>
          <p14:tracePt t="253921" x="5114925" y="5573713"/>
          <p14:tracePt t="253929" x="5143500" y="5573713"/>
          <p14:tracePt t="253937" x="5172075" y="5573713"/>
          <p14:tracePt t="253945" x="5186363" y="5573713"/>
          <p14:tracePt t="253953" x="5213350" y="5573713"/>
          <p14:tracePt t="253962" x="5241925" y="5573713"/>
          <p14:tracePt t="253970" x="5256213" y="5573713"/>
          <p14:tracePt t="253978" x="5270500" y="5573713"/>
          <p14:tracePt t="253987" x="5284788" y="5573713"/>
          <p14:tracePt t="253994" x="5299075" y="5573713"/>
          <p14:tracePt t="254001" x="5313363" y="5573713"/>
          <p14:tracePt t="254011" x="5327650" y="5573713"/>
          <p14:tracePt t="254026" x="5334000" y="5573713"/>
          <p14:tracePt t="254379" x="5348288" y="5573713"/>
          <p14:tracePt t="254388" x="5362575" y="5573713"/>
          <p14:tracePt t="254395" x="5391150" y="5573713"/>
          <p14:tracePt t="254404" x="5403850" y="5573713"/>
          <p14:tracePt t="254412" x="5418138" y="5573713"/>
          <p14:tracePt t="254420" x="5446713" y="5573713"/>
          <p14:tracePt t="254429" x="5475288" y="5573713"/>
          <p14:tracePt t="254436" x="5489575" y="5573713"/>
          <p14:tracePt t="254444" x="5518150" y="5573713"/>
          <p14:tracePt t="254451" x="5530850" y="5573713"/>
          <p14:tracePt t="254459" x="5545138" y="5588000"/>
          <p14:tracePt t="254467" x="5559425" y="5588000"/>
          <p14:tracePt t="254475" x="5573713" y="5602288"/>
          <p14:tracePt t="254483" x="5602288" y="5616575"/>
          <p14:tracePt t="254492" x="5616575" y="5630863"/>
          <p14:tracePt t="254499" x="5630863" y="5645150"/>
          <p14:tracePt t="254507" x="5637213" y="5657850"/>
          <p14:tracePt t="254516" x="5651500" y="5672138"/>
          <p14:tracePt t="254524" x="5665788" y="5686425"/>
          <p14:tracePt t="254531" x="5680075" y="5700713"/>
          <p14:tracePt t="254540" x="5694363" y="5715000"/>
          <p14:tracePt t="254548" x="5708650" y="5729288"/>
          <p14:tracePt t="254556" x="5735638" y="5743575"/>
          <p14:tracePt t="254564" x="5749925" y="5757863"/>
          <p14:tracePt t="254572" x="5764213" y="5764213"/>
          <p14:tracePt t="254580" x="5778500" y="5778500"/>
          <p14:tracePt t="254588" x="5792788" y="5792788"/>
          <p14:tracePt t="254596" x="5821363" y="5792788"/>
          <p14:tracePt t="254604" x="5835650" y="5807075"/>
          <p14:tracePt t="254612" x="5848350" y="5821363"/>
          <p14:tracePt t="254628" x="5862638" y="5821363"/>
          <p14:tracePt t="254637" x="5876925" y="5835650"/>
          <p14:tracePt t="254645" x="5891213" y="5835650"/>
          <p14:tracePt t="254653" x="5905500" y="5835650"/>
          <p14:tracePt t="254676" x="5919788" y="5835650"/>
          <p14:tracePt t="254692" x="5934075" y="5835650"/>
          <p14:tracePt t="254717" x="5940425" y="5835650"/>
          <p14:tracePt t="254732" x="5940425" y="5821363"/>
          <p14:tracePt t="254748" x="5954713" y="5807075"/>
          <p14:tracePt t="254781" x="5969000" y="5792788"/>
          <p14:tracePt t="254805" x="5983288" y="5792788"/>
          <p14:tracePt t="254821" x="5997575" y="5778500"/>
          <p14:tracePt t="254837" x="6011863" y="5764213"/>
          <p14:tracePt t="254845" x="6026150" y="5764213"/>
          <p14:tracePt t="254854" x="6038850" y="5764213"/>
          <p14:tracePt t="254862" x="6053138" y="5757863"/>
          <p14:tracePt t="254870" x="6067425" y="5757863"/>
          <p14:tracePt t="254878" x="6081713" y="5743575"/>
          <p14:tracePt t="254885" x="6096000" y="5729288"/>
          <p14:tracePt t="254893" x="6110288" y="5729288"/>
          <p14:tracePt t="254901" x="6124575" y="5715000"/>
          <p14:tracePt t="254909" x="6153150" y="5700713"/>
          <p14:tracePt t="254917" x="6165850" y="5700713"/>
          <p14:tracePt t="254925" x="6180138" y="5686425"/>
          <p14:tracePt t="254933" x="6208713" y="5672138"/>
          <p14:tracePt t="254941" x="6223000" y="5672138"/>
          <p14:tracePt t="254949" x="6237288" y="5657850"/>
          <p14:tracePt t="254957" x="6251575" y="5657850"/>
          <p14:tracePt t="254965" x="6272213" y="5645150"/>
          <p14:tracePt t="254973" x="6286500" y="5630863"/>
          <p14:tracePt t="254981" x="6315075" y="5630863"/>
          <p14:tracePt t="254989" x="6315075" y="5616575"/>
          <p14:tracePt t="254997" x="6343650" y="5616575"/>
          <p14:tracePt t="276037" x="6343650" y="5602288"/>
          <p14:tracePt t="276046" x="6343650" y="5588000"/>
          <p14:tracePt t="276052" x="6343650" y="5559425"/>
          <p14:tracePt t="276062" x="6343650" y="5530850"/>
          <p14:tracePt t="276070" x="6343650" y="5503863"/>
          <p14:tracePt t="276078" x="6343650" y="5461000"/>
          <p14:tracePt t="276085" x="6356350" y="5440363"/>
          <p14:tracePt t="276093" x="6356350" y="5354638"/>
          <p14:tracePt t="276100" x="6384925" y="5270500"/>
          <p14:tracePt t="276109" x="6399213" y="5186363"/>
          <p14:tracePt t="276117" x="6427788" y="5022850"/>
          <p14:tracePt t="276125" x="6456363" y="4895850"/>
          <p14:tracePt t="276133" x="6483350" y="4762500"/>
          <p14:tracePt t="276141" x="6511925" y="4635500"/>
          <p14:tracePt t="276149" x="6540500" y="4487863"/>
          <p14:tracePt t="276157" x="6575425" y="4318000"/>
          <p14:tracePt t="276165" x="6618288" y="4141788"/>
          <p14:tracePt t="276173" x="6661150" y="3957638"/>
          <p14:tracePt t="276181" x="6731000" y="3752850"/>
          <p14:tracePt t="276189" x="6843713" y="3379788"/>
          <p14:tracePt t="276197" x="6892925" y="3244850"/>
          <p14:tracePt t="276205" x="6978650" y="3005138"/>
          <p14:tracePt t="276213" x="7077075" y="2744788"/>
          <p14:tracePt t="276221" x="7161213" y="2497138"/>
          <p14:tracePt t="276229" x="7239000" y="2265363"/>
          <p14:tracePt t="276237" x="7337425" y="2025650"/>
          <p14:tracePt t="276245" x="7408863" y="1806575"/>
          <p14:tracePt t="276253" x="7472363" y="1601788"/>
          <p14:tracePt t="276262" x="7542213" y="1403350"/>
          <p14:tracePt t="276270" x="7556500" y="1327150"/>
          <p14:tracePt t="276279" x="7613650" y="1171575"/>
          <p14:tracePt t="276287" x="7654925" y="1036638"/>
          <p14:tracePt t="276295" x="7683500" y="938213"/>
          <p14:tracePt t="276301" x="7712075" y="839788"/>
          <p14:tracePt t="276309" x="7726363" y="811213"/>
          <p14:tracePt t="276318" x="7753350" y="747713"/>
          <p14:tracePt t="276325" x="7767638" y="704850"/>
          <p14:tracePt t="276333" x="7775575" y="663575"/>
          <p14:tracePt t="276342" x="7789863" y="635000"/>
          <p14:tracePt t="276663" x="7789863" y="620713"/>
          <p14:tracePt t="276671" x="7789863" y="592138"/>
          <p14:tracePt t="276679" x="7789863" y="550863"/>
          <p14:tracePt t="276688" x="7775575" y="493713"/>
          <p14:tracePt t="276695" x="7775575" y="458788"/>
          <p14:tracePt t="276704" x="7767638" y="346075"/>
          <p14:tracePt t="276712" x="7753350" y="219075"/>
          <p14:tracePt t="276720" x="7726363" y="84138"/>
        </p14:tracePtLst>
      </p14:laserTrace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047461-0B56-32C3-789A-504EF6AD14B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93D26D-C20D-0C75-841F-688341372D3E}"/>
              </a:ext>
            </a:extLst>
          </p:cNvPr>
          <p:cNvSpPr/>
          <p:nvPr/>
        </p:nvSpPr>
        <p:spPr>
          <a:xfrm>
            <a:off x="617280" y="1685495"/>
            <a:ext cx="10812720" cy="50834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192C0C-7FAC-67AB-49FF-E815FE893963}"/>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Concept of Cash Flows</a:t>
            </a:r>
          </a:p>
        </p:txBody>
      </p:sp>
      <p:sp>
        <p:nvSpPr>
          <p:cNvPr id="5" name="Rectangle 4">
            <a:extLst>
              <a:ext uri="{FF2B5EF4-FFF2-40B4-BE49-F238E27FC236}">
                <a16:creationId xmlns:a16="http://schemas.microsoft.com/office/drawing/2014/main" id="{4B8EDFFA-1D25-3143-800A-2FE862C35A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A1F3440-C9BE-12F1-1B0D-11D17BA70DC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2EDC497-1EED-DEB8-04F8-F0FBE5F86D7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796356E1-8CE7-E99A-67CF-3BB051DE5893}"/>
              </a:ext>
            </a:extLst>
          </p:cNvPr>
          <p:cNvSpPr txBox="1"/>
          <p:nvPr/>
        </p:nvSpPr>
        <p:spPr>
          <a:xfrm>
            <a:off x="942309" y="2244602"/>
            <a:ext cx="10359103" cy="4524315"/>
          </a:xfrm>
          <a:prstGeom prst="rect">
            <a:avLst/>
          </a:prstGeom>
          <a:noFill/>
        </p:spPr>
        <p:txBody>
          <a:bodyPr wrap="square" rtlCol="0">
            <a:spAutoFit/>
          </a:bodyPr>
          <a:lstStyle/>
          <a:p>
            <a:r>
              <a:rPr lang="en-US" sz="2400" b="1" dirty="0">
                <a:solidFill>
                  <a:srgbClr val="00AEEF"/>
                </a:solidFill>
              </a:rPr>
              <a:t>Real-World Example</a:t>
            </a:r>
          </a:p>
          <a:p>
            <a:pPr>
              <a:buFont typeface="Arial" panose="020B0604020202020204" pitchFamily="34" charset="0"/>
              <a:buChar char="•"/>
            </a:pPr>
            <a:r>
              <a:rPr lang="en-US" sz="2400" b="1" dirty="0">
                <a:solidFill>
                  <a:srgbClr val="F58221"/>
                </a:solidFill>
              </a:rPr>
              <a:t>Startup Scenario:</a:t>
            </a:r>
            <a:r>
              <a:rPr lang="en-US" sz="2400" dirty="0">
                <a:solidFill>
                  <a:srgbClr val="F58221"/>
                </a:solidFill>
              </a:rPr>
              <a:t> </a:t>
            </a:r>
            <a:r>
              <a:rPr lang="en-US" sz="2400" dirty="0"/>
              <a:t>A technology startup might show rapid sales growth and positive net income due to strong demand for its product. However, if customers have 90-day payment terms while the startup pays suppliers and employees monthly, the startup’s cash inflows may lag behind its outflows. Despite being “profitable,” the business could face cash shortages and might need short-term financing (like a credit line) to bridge the gap.</a:t>
            </a:r>
          </a:p>
          <a:p>
            <a:pPr>
              <a:buFont typeface="Arial" panose="020B0604020202020204" pitchFamily="34" charset="0"/>
              <a:buChar char="•"/>
            </a:pPr>
            <a:r>
              <a:rPr lang="en-US" sz="2400" b="1" dirty="0">
                <a:solidFill>
                  <a:srgbClr val="F58221"/>
                </a:solidFill>
              </a:rPr>
              <a:t>Mature Company:</a:t>
            </a:r>
            <a:r>
              <a:rPr lang="en-US" sz="2400" dirty="0">
                <a:solidFill>
                  <a:srgbClr val="F58221"/>
                </a:solidFill>
              </a:rPr>
              <a:t> </a:t>
            </a:r>
            <a:r>
              <a:rPr lang="en-US" sz="2400" dirty="0"/>
              <a:t>A mature manufacturing company may have stable cash inflows from repeat customers and predictable outflows for raw materials and labor. If the company’s operating cash flow is consistently positive, it can use excess cash to invest in new machinery, pay dividends, or reduce debt, reinforcing long-term financial health.</a:t>
            </a:r>
          </a:p>
        </p:txBody>
      </p:sp>
      <p:pic>
        <p:nvPicPr>
          <p:cNvPr id="7" name="Graphic 21">
            <a:extLst>
              <a:ext uri="{FF2B5EF4-FFF2-40B4-BE49-F238E27FC236}">
                <a16:creationId xmlns:a16="http://schemas.microsoft.com/office/drawing/2014/main" id="{79D0A4D9-B9FC-D21C-17B6-55D1C9FCBF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0107982"/>
      </p:ext>
    </p:extLst>
  </p:cSld>
  <p:clrMapOvr>
    <a:masterClrMapping/>
  </p:clrMapOvr>
  <mc:AlternateContent xmlns:mc="http://schemas.openxmlformats.org/markup-compatibility/2006" xmlns:p14="http://schemas.microsoft.com/office/powerpoint/2010/main">
    <mc:Choice Requires="p14">
      <p:transition p14:dur="10" advTm="455774"/>
    </mc:Choice>
    <mc:Fallback xmlns="">
      <p:transition advTm="455774"/>
    </mc:Fallback>
  </mc:AlternateContent>
  <p:extLst>
    <p:ext uri="{3A86A75C-4F4B-4683-9AE1-C65F6400EC91}">
      <p14:laserTraceLst xmlns:p14="http://schemas.microsoft.com/office/powerpoint/2010/main">
        <p14:tracePtLst>
          <p14:tracePt t="147242" x="6731000" y="387350"/>
          <p14:tracePt t="147253" x="6702425" y="592138"/>
          <p14:tracePt t="147262" x="6673850" y="692150"/>
          <p14:tracePt t="147264" x="6632575" y="966788"/>
          <p14:tracePt t="147271" x="6604000" y="1050925"/>
          <p14:tracePt t="147279" x="6575425" y="1171575"/>
          <p14:tracePt t="147287" x="6554788" y="1312863"/>
          <p14:tracePt t="147296" x="6511925" y="1530350"/>
          <p14:tracePt t="147303" x="6470650" y="1657350"/>
          <p14:tracePt t="147311" x="6442075" y="1792288"/>
          <p14:tracePt t="147319" x="6413500" y="1933575"/>
          <p14:tracePt t="147327" x="6399213" y="2003425"/>
          <p14:tracePt t="147335" x="6384925" y="2109788"/>
          <p14:tracePt t="147343" x="6384925" y="2152650"/>
          <p14:tracePt t="147351" x="6370638" y="2222500"/>
          <p14:tracePt t="147359" x="6356350" y="2265363"/>
          <p14:tracePt t="147368" x="6343650" y="2306638"/>
          <p14:tracePt t="147375" x="6343650" y="2343150"/>
          <p14:tracePt t="147384" x="6329363" y="2370138"/>
          <p14:tracePt t="147392" x="6329363" y="2384425"/>
          <p14:tracePt t="147400" x="6315075" y="2384425"/>
          <p14:tracePt t="147745" x="6315075" y="2413000"/>
          <p14:tracePt t="147752" x="6315075" y="2441575"/>
          <p14:tracePt t="147760" x="6315075" y="2470150"/>
          <p14:tracePt t="147768" x="6315075" y="2540000"/>
          <p14:tracePt t="147777" x="6315075" y="2624138"/>
          <p14:tracePt t="147785" x="6315075" y="2716213"/>
          <p14:tracePt t="147793" x="6329363" y="2900363"/>
          <p14:tracePt t="147800" x="6329363" y="3019425"/>
          <p14:tracePt t="147809" x="6329363" y="3146425"/>
          <p14:tracePt t="147817" x="6329363" y="3217863"/>
          <p14:tracePt t="147826" x="6329363" y="3322638"/>
          <p14:tracePt t="147835" x="6329363" y="3449638"/>
          <p14:tracePt t="147842" x="6329363" y="3562350"/>
          <p14:tracePt t="147850" x="6329363" y="3654425"/>
          <p14:tracePt t="147857" x="6329363" y="3740150"/>
          <p14:tracePt t="147865" x="6329363" y="3824288"/>
          <p14:tracePt t="147873" x="6329363" y="3902075"/>
          <p14:tracePt t="147881" x="6329363" y="3957638"/>
          <p14:tracePt t="147889" x="6329363" y="4029075"/>
          <p14:tracePt t="147897" x="6329363" y="4057650"/>
          <p14:tracePt t="147905" x="6329363" y="4127500"/>
          <p14:tracePt t="147913" x="6329363" y="4156075"/>
          <p14:tracePt t="147921" x="6329363" y="4184650"/>
          <p14:tracePt t="147929" x="6329363" y="4219575"/>
          <p14:tracePt t="147937" x="6329363" y="4248150"/>
          <p14:tracePt t="147945" x="6329363" y="4260850"/>
          <p14:tracePt t="147953" x="6329363" y="4289425"/>
          <p14:tracePt t="147961" x="6329363" y="4303713"/>
          <p14:tracePt t="147969" x="6329363" y="4318000"/>
          <p14:tracePt t="147977" x="6329363" y="4332288"/>
          <p14:tracePt t="147985" x="6329363" y="4346575"/>
          <p14:tracePt t="148009" x="6329363" y="4360863"/>
          <p14:tracePt t="148033" x="6329363" y="4375150"/>
          <p14:tracePt t="148178" x="6329363" y="4360863"/>
          <p14:tracePt t="148186" x="6329363" y="4346575"/>
          <p14:tracePt t="148195" x="6343650" y="4346575"/>
          <p14:tracePt t="148202" x="6343650" y="4332288"/>
          <p14:tracePt t="148210" x="6356350" y="4318000"/>
          <p14:tracePt t="148218" x="6370638" y="4303713"/>
          <p14:tracePt t="148226" x="6399213" y="4275138"/>
          <p14:tracePt t="148234" x="6413500" y="4260850"/>
          <p14:tracePt t="148242" x="6442075" y="4233863"/>
          <p14:tracePt t="148250" x="6470650" y="4205288"/>
          <p14:tracePt t="148259" x="6511925" y="4184650"/>
          <p14:tracePt t="148267" x="6540500" y="4141788"/>
          <p14:tracePt t="148275" x="6589713" y="4113213"/>
          <p14:tracePt t="148284" x="6646863" y="4070350"/>
          <p14:tracePt t="148292" x="6702425" y="4043363"/>
          <p14:tracePt t="148298" x="6759575" y="4000500"/>
          <p14:tracePt t="148306" x="6815138" y="3971925"/>
          <p14:tracePt t="148315" x="6878638" y="3943350"/>
          <p14:tracePt t="148322" x="6935788" y="3916363"/>
          <p14:tracePt t="148331" x="6991350" y="3894138"/>
          <p14:tracePt t="148339" x="7062788" y="3879850"/>
          <p14:tracePt t="148346" x="7118350" y="3867150"/>
          <p14:tracePt t="148355" x="7169150" y="3867150"/>
          <p14:tracePt t="148363" x="7239000" y="3852863"/>
          <p14:tracePt t="148371" x="7281863" y="3852863"/>
          <p14:tracePt t="148379" x="7308850" y="3852863"/>
          <p14:tracePt t="148387" x="7366000" y="3852863"/>
          <p14:tracePt t="148395" x="7394575" y="3852863"/>
          <p14:tracePt t="148403" x="7435850" y="3852863"/>
          <p14:tracePt t="148411" x="7464425" y="3852863"/>
          <p14:tracePt t="148419" x="7486650" y="3867150"/>
          <p14:tracePt t="148427" x="7513638" y="3879850"/>
          <p14:tracePt t="148435" x="7542213" y="3894138"/>
          <p14:tracePt t="148443" x="7556500" y="3894138"/>
          <p14:tracePt t="148451" x="7570788" y="3902075"/>
          <p14:tracePt t="148459" x="7585075" y="3916363"/>
          <p14:tracePt t="148467" x="7613650" y="3916363"/>
          <p14:tracePt t="148476" x="7626350" y="3930650"/>
          <p14:tracePt t="148484" x="7626350" y="3943350"/>
          <p14:tracePt t="148493" x="7640638" y="3943350"/>
          <p14:tracePt t="148500" x="7640638" y="3957638"/>
          <p14:tracePt t="148508" x="7654925" y="3957638"/>
          <p14:tracePt t="148933" x="7640638" y="3957638"/>
          <p14:tracePt t="148943" x="7626350" y="3957638"/>
          <p14:tracePt t="148957" x="7599363" y="3957638"/>
          <p14:tracePt t="148965" x="7585075" y="3957638"/>
          <p14:tracePt t="148973" x="7570788" y="3971925"/>
          <p14:tracePt t="148981" x="7556500" y="3971925"/>
          <p14:tracePt t="148997" x="7542213" y="3986213"/>
          <p14:tracePt t="149005" x="7527925" y="3986213"/>
          <p14:tracePt t="149013" x="7513638" y="3986213"/>
          <p14:tracePt t="149021" x="7499350" y="3986213"/>
          <p14:tracePt t="149029" x="7499350" y="4000500"/>
          <p14:tracePt t="149053" x="7486650" y="4000500"/>
          <p14:tracePt t="149102" x="7486650" y="4014788"/>
          <p14:tracePt t="149134" x="7486650" y="4029075"/>
          <p14:tracePt t="149142" x="7486650" y="4043363"/>
          <p14:tracePt t="149166" x="7486650" y="4057650"/>
          <p14:tracePt t="149222" x="7486650" y="4070350"/>
          <p14:tracePt t="149262" x="7486650" y="4084638"/>
          <p14:tracePt t="149294" x="7486650" y="4098925"/>
          <p14:tracePt t="149375" x="7486650" y="4113213"/>
          <p14:tracePt t="149423" x="7486650" y="4127500"/>
          <p14:tracePt t="149479" x="7499350" y="4141788"/>
          <p14:tracePt t="149487" x="7513638" y="4141788"/>
          <p14:tracePt t="149495" x="7527925" y="4141788"/>
          <p14:tracePt t="149503" x="7542213" y="4141788"/>
          <p14:tracePt t="149511" x="7556500" y="4141788"/>
          <p14:tracePt t="149519" x="7570788" y="4141788"/>
          <p14:tracePt t="149527" x="7599363" y="4141788"/>
          <p14:tracePt t="149535" x="7613650" y="4156075"/>
          <p14:tracePt t="149543" x="7640638" y="4156075"/>
          <p14:tracePt t="149551" x="7669213" y="4156075"/>
          <p14:tracePt t="149559" x="7697788" y="4156075"/>
          <p14:tracePt t="149567" x="7712075" y="4170363"/>
          <p14:tracePt t="150290" x="7726363" y="4170363"/>
          <p14:tracePt t="150298" x="7740650" y="4170363"/>
          <p14:tracePt t="150306" x="7767638" y="4170363"/>
          <p14:tracePt t="150314" x="7789863" y="4170363"/>
          <p14:tracePt t="150322" x="7831138" y="4156075"/>
          <p14:tracePt t="150330" x="7859713" y="4156075"/>
          <p14:tracePt t="150338" x="7916863" y="4156075"/>
          <p14:tracePt t="150346" x="7986713" y="4156075"/>
          <p14:tracePt t="150354" x="8058150" y="4156075"/>
          <p14:tracePt t="150362" x="8121650" y="4156075"/>
          <p14:tracePt t="150370" x="8205788" y="4156075"/>
          <p14:tracePt t="150378" x="8289925" y="4156075"/>
          <p14:tracePt t="150386" x="8361363" y="4170363"/>
          <p14:tracePt t="150395" x="8424863" y="4184650"/>
          <p14:tracePt t="150402" x="8509000" y="4205288"/>
          <p14:tracePt t="150410" x="8566150" y="4219575"/>
          <p14:tracePt t="150418" x="8593138" y="4233863"/>
          <p14:tracePt t="150426" x="8636000" y="4260850"/>
          <p14:tracePt t="150435" x="8678863" y="4260850"/>
          <p14:tracePt t="150442" x="8713788" y="4275138"/>
          <p14:tracePt t="150451" x="8728075" y="4289425"/>
          <p14:tracePt t="150459" x="8742363" y="4289425"/>
          <p14:tracePt t="150467" x="8756650" y="4289425"/>
          <p14:tracePt t="150476" x="8769350" y="4303713"/>
          <p14:tracePt t="150499" x="8783638" y="4303713"/>
          <p14:tracePt t="173313" x="8783638" y="4289425"/>
          <p14:tracePt t="173321" x="8783638" y="4275138"/>
          <p14:tracePt t="173329" x="8783638" y="4260850"/>
          <p14:tracePt t="173337" x="8783638" y="4248150"/>
          <p14:tracePt t="173346" x="8783638" y="4233863"/>
          <p14:tracePt t="173353" x="8783638" y="4205288"/>
          <p14:tracePt t="173361" x="8797925" y="4184650"/>
          <p14:tracePt t="173369" x="8812213" y="4141788"/>
          <p14:tracePt t="173377" x="8826500" y="4127500"/>
          <p14:tracePt t="173385" x="8855075" y="4084638"/>
          <p14:tracePt t="173393" x="8883650" y="4057650"/>
          <p14:tracePt t="173401" x="8910638" y="4014788"/>
          <p14:tracePt t="173409" x="8953500" y="3971925"/>
          <p14:tracePt t="173417" x="8988425" y="3943350"/>
          <p14:tracePt t="173426" x="9045575" y="3902075"/>
          <p14:tracePt t="173434" x="9086850" y="3879850"/>
          <p14:tracePt t="173442" x="9144000" y="3852863"/>
          <p14:tracePt t="173451" x="9201150" y="3810000"/>
          <p14:tracePt t="173459" x="9242425" y="3781425"/>
          <p14:tracePt t="173467" x="9305925" y="3752850"/>
          <p14:tracePt t="173474" x="9363075" y="3711575"/>
          <p14:tracePt t="173482" x="9432925" y="3683000"/>
          <p14:tracePt t="173490" x="9490075" y="3668713"/>
          <p14:tracePt t="173498" x="9545638" y="3640138"/>
          <p14:tracePt t="173505" x="9609138" y="3625850"/>
          <p14:tracePt t="173514" x="9666288" y="3598863"/>
          <p14:tracePt t="173521" x="9721850" y="3584575"/>
          <p14:tracePt t="173530" x="9764713" y="3576638"/>
          <p14:tracePt t="173538" x="9793288" y="3576638"/>
          <p14:tracePt t="173546" x="9836150" y="3562350"/>
          <p14:tracePt t="173554" x="9877425" y="3562350"/>
          <p14:tracePt t="173562" x="9912350" y="3549650"/>
          <p14:tracePt t="173570" x="9955213" y="3549650"/>
          <p14:tracePt t="173578" x="9983788" y="3549650"/>
          <p14:tracePt t="173586" x="10012363" y="3549650"/>
          <p14:tracePt t="173594" x="10039350" y="3549650"/>
          <p14:tracePt t="173602" x="10067925" y="3549650"/>
          <p14:tracePt t="173610" x="10096500" y="3549650"/>
          <p14:tracePt t="173618" x="10110788" y="3549650"/>
          <p14:tracePt t="173626" x="10139363" y="3549650"/>
          <p14:tracePt t="173634" x="10153650" y="3549650"/>
          <p14:tracePt t="173642" x="10166350" y="3549650"/>
          <p14:tracePt t="173651" x="10180638" y="3549650"/>
          <p14:tracePt t="173667" x="10194925" y="3549650"/>
          <p14:tracePt t="173698" x="10209213" y="3549650"/>
          <p14:tracePt t="173706" x="10209213" y="3562350"/>
          <p14:tracePt t="173738" x="10209213" y="3576638"/>
          <p14:tracePt t="173762" x="10209213" y="3584575"/>
          <p14:tracePt t="173772" x="10194925" y="3598863"/>
          <p14:tracePt t="173787" x="10180638" y="3613150"/>
          <p14:tracePt t="173795" x="10166350" y="3625850"/>
          <p14:tracePt t="173803" x="10153650" y="3625850"/>
          <p14:tracePt t="173811" x="10139363" y="3640138"/>
          <p14:tracePt t="173819" x="10125075" y="3654425"/>
          <p14:tracePt t="173827" x="10096500" y="3668713"/>
          <p14:tracePt t="173835" x="10082213" y="3668713"/>
          <p14:tracePt t="173843" x="10067925" y="3683000"/>
          <p14:tracePt t="173851" x="10039350" y="3697288"/>
          <p14:tracePt t="173859" x="10012363" y="3711575"/>
          <p14:tracePt t="173867" x="9998075" y="3725863"/>
          <p14:tracePt t="173876" x="9969500" y="3740150"/>
          <p14:tracePt t="173884" x="9940925" y="3740150"/>
          <p14:tracePt t="173892" x="9912350" y="3767138"/>
          <p14:tracePt t="173900" x="9891713" y="3767138"/>
          <p14:tracePt t="173908" x="9863138" y="3781425"/>
          <p14:tracePt t="173915" x="9821863" y="3795713"/>
          <p14:tracePt t="173923" x="9793288" y="3810000"/>
          <p14:tracePt t="173931" x="9764713" y="3810000"/>
          <p14:tracePt t="173939" x="9721850" y="3824288"/>
          <p14:tracePt t="173947" x="9694863" y="3824288"/>
          <p14:tracePt t="173955" x="9637713" y="3838575"/>
          <p14:tracePt t="173963" x="9609138" y="3838575"/>
          <p14:tracePt t="173972" x="9559925" y="3838575"/>
          <p14:tracePt t="173980" x="9545638" y="3838575"/>
          <p14:tracePt t="173987" x="9504363" y="3838575"/>
          <p14:tracePt t="173996" x="9461500" y="3838575"/>
          <p14:tracePt t="174003" x="9404350" y="3838575"/>
          <p14:tracePt t="174011" x="9363075" y="3838575"/>
          <p14:tracePt t="174020" x="9320213" y="3838575"/>
          <p14:tracePt t="174028" x="9271000" y="3838575"/>
          <p14:tracePt t="174036" x="9228138" y="3838575"/>
          <p14:tracePt t="174044" x="9158288" y="3838575"/>
          <p14:tracePt t="174052" x="9115425" y="3838575"/>
          <p14:tracePt t="174060" x="9045575" y="3838575"/>
          <p14:tracePt t="174068" x="8988425" y="3838575"/>
          <p14:tracePt t="174076" x="8939213" y="3838575"/>
          <p14:tracePt t="174084" x="8869363" y="3838575"/>
          <p14:tracePt t="174092" x="8797925" y="3838575"/>
          <p14:tracePt t="174101" x="8713788" y="3838575"/>
          <p14:tracePt t="174109" x="8636000" y="3838575"/>
          <p14:tracePt t="174117" x="8566150" y="3838575"/>
          <p14:tracePt t="174125" x="8480425" y="3838575"/>
          <p14:tracePt t="174133" x="8396288" y="3838575"/>
          <p14:tracePt t="174140" x="8289925" y="3838575"/>
          <p14:tracePt t="174148" x="8134350" y="3838575"/>
          <p14:tracePt t="174156" x="8078788" y="3838575"/>
          <p14:tracePt t="174164" x="7972425" y="3838575"/>
          <p14:tracePt t="174172" x="7859713" y="3824288"/>
          <p14:tracePt t="174180" x="7767638" y="3824288"/>
          <p14:tracePt t="174188" x="7654925" y="3810000"/>
          <p14:tracePt t="174196" x="7556500" y="3795713"/>
          <p14:tracePt t="174205" x="7464425" y="3795713"/>
          <p14:tracePt t="174212" x="7366000" y="3781425"/>
          <p14:tracePt t="174220" x="7267575" y="3781425"/>
          <p14:tracePt t="174228" x="7181850" y="3781425"/>
          <p14:tracePt t="174236" x="7161213" y="3781425"/>
          <p14:tracePt t="174245" x="7091363" y="3781425"/>
          <p14:tracePt t="174253" x="7048500" y="3781425"/>
          <p14:tracePt t="174260" x="6991350" y="3781425"/>
          <p14:tracePt t="174269" x="6964363" y="3781425"/>
          <p14:tracePt t="174277" x="6921500" y="3781425"/>
          <p14:tracePt t="174285" x="6907213" y="3781425"/>
          <p14:tracePt t="174293" x="6878638" y="3795713"/>
          <p14:tracePt t="174686" x="6858000" y="3795713"/>
          <p14:tracePt t="174695" x="6829425" y="3795713"/>
          <p14:tracePt t="174702" x="6800850" y="3795713"/>
          <p14:tracePt t="174710" x="6745288" y="3795713"/>
          <p14:tracePt t="174718" x="6673850" y="3795713"/>
          <p14:tracePt t="174726" x="6604000" y="3795713"/>
          <p14:tracePt t="174734" x="6526213" y="3810000"/>
          <p14:tracePt t="174742" x="6370638" y="3810000"/>
          <p14:tracePt t="174751" x="6315075" y="3824288"/>
          <p14:tracePt t="174759" x="6208713" y="3824288"/>
          <p14:tracePt t="174767" x="6026150" y="3852863"/>
          <p14:tracePt t="174776" x="5969000" y="3852863"/>
          <p14:tracePt t="174783" x="5862638" y="3867150"/>
          <p14:tracePt t="174792" x="5651500" y="3879850"/>
          <p14:tracePt t="174798" x="5530850" y="3879850"/>
          <p14:tracePt t="174807" x="5391150" y="3879850"/>
          <p14:tracePt t="174815" x="5327650" y="3879850"/>
          <p14:tracePt t="174822" x="5200650" y="3879850"/>
          <p14:tracePt t="174830" x="5059363" y="3879850"/>
          <p14:tracePt t="174839" x="4938713" y="3879850"/>
          <p14:tracePt t="174847" x="4826000" y="3879850"/>
          <p14:tracePt t="174855" x="4705350" y="3879850"/>
          <p14:tracePt t="174863" x="4606925" y="3879850"/>
          <p14:tracePt t="174871" x="4508500" y="3879850"/>
          <p14:tracePt t="174879" x="4438650" y="3879850"/>
          <p14:tracePt t="174887" x="4402138" y="3879850"/>
          <p14:tracePt t="174895" x="4332288" y="3879850"/>
          <p14:tracePt t="174903" x="4248150" y="3879850"/>
          <p14:tracePt t="174911" x="4233863" y="3879850"/>
          <p14:tracePt t="174919" x="4191000" y="3879850"/>
          <p14:tracePt t="175401" x="4176713" y="3879850"/>
          <p14:tracePt t="175409" x="4162425" y="3879850"/>
          <p14:tracePt t="175426" x="4148138" y="3879850"/>
          <p14:tracePt t="175434" x="4133850" y="3879850"/>
          <p14:tracePt t="175442" x="4121150" y="3879850"/>
          <p14:tracePt t="175450" x="4098925" y="3879850"/>
          <p14:tracePt t="175457" x="4084638" y="3894138"/>
          <p14:tracePt t="175465" x="4070350" y="3894138"/>
          <p14:tracePt t="175473" x="4057650" y="3894138"/>
          <p14:tracePt t="175482" x="4043363" y="3894138"/>
          <p14:tracePt t="175489" x="4029075" y="3894138"/>
          <p14:tracePt t="175497" x="4014788" y="3894138"/>
          <p14:tracePt t="175505" x="4000500" y="3894138"/>
          <p14:tracePt t="175513" x="3986213" y="3894138"/>
          <p14:tracePt t="175521" x="3971925" y="3894138"/>
          <p14:tracePt t="175537" x="3957638" y="3894138"/>
          <p14:tracePt t="175545" x="3943350" y="3894138"/>
          <p14:tracePt t="175553" x="3930650" y="3879850"/>
          <p14:tracePt t="175569" x="3916363" y="3879850"/>
          <p14:tracePt t="175577" x="3916363" y="3867150"/>
          <p14:tracePt t="175585" x="3902075" y="3867150"/>
          <p14:tracePt t="175593" x="3902075" y="3852863"/>
          <p14:tracePt t="175601" x="3887788" y="3852863"/>
          <p14:tracePt t="175625" x="3887788" y="3838575"/>
          <p14:tracePt t="175634" x="3873500" y="3838575"/>
          <p14:tracePt t="175674" x="3859213" y="3838575"/>
          <p14:tracePt t="175690" x="3859213" y="3824288"/>
          <p14:tracePt t="175778" x="3859213" y="3810000"/>
          <p14:tracePt t="175786" x="3859213" y="3795713"/>
          <p14:tracePt t="175802" x="3859213" y="3781425"/>
          <p14:tracePt t="175810" x="3859213" y="3767138"/>
          <p14:tracePt t="175818" x="3873500" y="3752850"/>
          <p14:tracePt t="175826" x="3887788" y="3740150"/>
          <p14:tracePt t="175835" x="3902075" y="3725863"/>
          <p14:tracePt t="175842" x="3930650" y="3683000"/>
          <p14:tracePt t="175850" x="3943350" y="3668713"/>
          <p14:tracePt t="175859" x="3971925" y="3654425"/>
          <p14:tracePt t="175866" x="4000500" y="3640138"/>
          <p14:tracePt t="175874" x="4043363" y="3598863"/>
          <p14:tracePt t="175882" x="4070350" y="3584575"/>
          <p14:tracePt t="175890" x="4113213" y="3576638"/>
          <p14:tracePt t="175899" x="4148138" y="3549650"/>
          <p14:tracePt t="175906" x="4191000" y="3521075"/>
          <p14:tracePt t="175915" x="4233863" y="3492500"/>
          <p14:tracePt t="175923" x="4289425" y="3463925"/>
          <p14:tracePt t="175931" x="4332288" y="3449638"/>
          <p14:tracePt t="175939" x="4387850" y="3435350"/>
          <p14:tracePt t="175947" x="4438650" y="3408363"/>
          <p14:tracePt t="175955" x="4494213" y="3394075"/>
          <p14:tracePt t="175963" x="4522788" y="3379788"/>
          <p14:tracePt t="175972" x="4565650" y="3365500"/>
          <p14:tracePt t="175980" x="4606925" y="3365500"/>
          <p14:tracePt t="175988" x="4649788" y="3351213"/>
          <p14:tracePt t="175996" x="4678363" y="3336925"/>
          <p14:tracePt t="176004" x="4692650" y="3336925"/>
          <p14:tracePt t="176011" x="4719638" y="3336925"/>
          <p14:tracePt t="176019" x="4741863" y="3336925"/>
          <p14:tracePt t="176027" x="4756150" y="3322638"/>
          <p14:tracePt t="176043" x="4768850" y="3322638"/>
          <p14:tracePt t="176059" x="4783138" y="3322638"/>
          <p14:tracePt t="176139" x="4783138" y="3336925"/>
          <p14:tracePt t="176156" x="4783138" y="3351213"/>
          <p14:tracePt t="176172" x="4783138" y="3365500"/>
          <p14:tracePt t="176180" x="4768850" y="3379788"/>
          <p14:tracePt t="176188" x="4768850" y="3408363"/>
          <p14:tracePt t="176196" x="4756150" y="3422650"/>
          <p14:tracePt t="176205" x="4741863" y="3435350"/>
          <p14:tracePt t="176213" x="4727575" y="3449638"/>
          <p14:tracePt t="176221" x="4719638" y="3463925"/>
          <p14:tracePt t="176229" x="4692650" y="3478213"/>
          <p14:tracePt t="176236" x="4664075" y="3521075"/>
          <p14:tracePt t="176244" x="4649788" y="3521075"/>
          <p14:tracePt t="176252" x="4621213" y="3562350"/>
          <p14:tracePt t="176260" x="4592638" y="3584575"/>
          <p14:tracePt t="176268" x="4551363" y="3613150"/>
          <p14:tracePt t="176276" x="4522788" y="3640138"/>
          <p14:tracePt t="176284" x="4494213" y="3683000"/>
          <p14:tracePt t="176292" x="4465638" y="3711575"/>
          <p14:tracePt t="176300" x="4438650" y="3752850"/>
          <p14:tracePt t="176308" x="4424363" y="3767138"/>
          <p14:tracePt t="176316" x="4416425" y="3795713"/>
          <p14:tracePt t="176324" x="4402138" y="3824288"/>
          <p14:tracePt t="176332" x="4375150" y="3852863"/>
          <p14:tracePt t="176340" x="4360863" y="3879850"/>
          <p14:tracePt t="176348" x="4346575" y="3902075"/>
          <p14:tracePt t="176356" x="4332288" y="3916363"/>
          <p14:tracePt t="176365" x="4332288" y="3930650"/>
          <p14:tracePt t="176372" x="4318000" y="3943350"/>
          <p14:tracePt t="176380" x="4303713" y="3971925"/>
          <p14:tracePt t="176388" x="4303713" y="3986213"/>
          <p14:tracePt t="176405" x="4289425" y="4000500"/>
          <p14:tracePt t="176413" x="4289425" y="4014788"/>
          <p14:tracePt t="176437" x="4289425" y="4029075"/>
          <p14:tracePt t="176452" x="4289425" y="4043363"/>
          <p14:tracePt t="176493" x="4289425" y="4057650"/>
          <p14:tracePt t="176509" x="4303713" y="4057650"/>
          <p14:tracePt t="176525" x="4318000" y="4070350"/>
          <p14:tracePt t="176533" x="4346575" y="4070350"/>
          <p14:tracePt t="176541" x="4375150" y="4070350"/>
          <p14:tracePt t="176549" x="4387850" y="4084638"/>
          <p14:tracePt t="176557" x="4416425" y="4084638"/>
          <p14:tracePt t="176565" x="4465638" y="4098925"/>
          <p14:tracePt t="176573" x="4479925" y="4098925"/>
          <p14:tracePt t="176581" x="4537075" y="4098925"/>
          <p14:tracePt t="176589" x="4551363" y="4098925"/>
          <p14:tracePt t="176597" x="4578350" y="4113213"/>
          <p14:tracePt t="176605" x="4635500" y="4113213"/>
          <p14:tracePt t="176613" x="4678363" y="4127500"/>
          <p14:tracePt t="176621" x="4692650" y="4127500"/>
          <p14:tracePt t="176630" x="4727575" y="4127500"/>
          <p14:tracePt t="176638" x="4756150" y="4127500"/>
          <p14:tracePt t="176646" x="4783138" y="4127500"/>
          <p14:tracePt t="176654" x="4811713" y="4127500"/>
          <p14:tracePt t="176662" x="4840288" y="4141788"/>
          <p14:tracePt t="176669" x="4868863" y="4141788"/>
          <p14:tracePt t="176678" x="4883150" y="4156075"/>
          <p14:tracePt t="176685" x="4895850" y="4156075"/>
          <p14:tracePt t="176694" x="4910138" y="4156075"/>
          <p14:tracePt t="176702" x="4924425" y="4156075"/>
          <p14:tracePt t="176710" x="4924425" y="4170363"/>
          <p14:tracePt t="176742" x="4924425" y="4184650"/>
          <p14:tracePt t="176758" x="4924425" y="4197350"/>
          <p14:tracePt t="176774" x="4924425" y="4205288"/>
          <p14:tracePt t="176782" x="4910138" y="4219575"/>
          <p14:tracePt t="176790" x="4895850" y="4233863"/>
          <p14:tracePt t="176798" x="4883150" y="4248150"/>
          <p14:tracePt t="176806" x="4854575" y="4275138"/>
          <p14:tracePt t="176814" x="4840288" y="4289425"/>
          <p14:tracePt t="176822" x="4826000" y="4303713"/>
          <p14:tracePt t="176830" x="4797425" y="4318000"/>
          <p14:tracePt t="176838" x="4783138" y="4332288"/>
          <p14:tracePt t="176846" x="4768850" y="4346575"/>
          <p14:tracePt t="176854" x="4756150" y="4360863"/>
          <p14:tracePt t="176862" x="4741863" y="4375150"/>
          <p14:tracePt t="176870" x="4719638" y="4387850"/>
          <p14:tracePt t="176878" x="4705350" y="4402138"/>
          <p14:tracePt t="176886" x="4692650" y="4416425"/>
          <p14:tracePt t="176894" x="4678363" y="4430713"/>
          <p14:tracePt t="176902" x="4664075" y="4445000"/>
          <p14:tracePt t="176918" x="4649788" y="4459288"/>
          <p14:tracePt t="176926" x="4635500" y="4473575"/>
          <p14:tracePt t="176935" x="4621213" y="4487863"/>
          <p14:tracePt t="176943" x="4606925" y="4502150"/>
          <p14:tracePt t="176951" x="4592638" y="4514850"/>
          <p14:tracePt t="176967" x="4578350" y="4522788"/>
          <p14:tracePt t="176976" x="4578350" y="4537075"/>
          <p14:tracePt t="176984" x="4565650" y="4551363"/>
          <p14:tracePt t="176992" x="4551363" y="4551363"/>
          <p14:tracePt t="177007" x="4551363" y="4565650"/>
          <p14:tracePt t="177015" x="4537075" y="4578350"/>
          <p14:tracePt t="177031" x="4522788" y="4578350"/>
          <p14:tracePt t="177039" x="4522788" y="4592638"/>
          <p14:tracePt t="177055" x="4522788" y="4606925"/>
          <p14:tracePt t="177063" x="4508500" y="4606925"/>
          <p14:tracePt t="177071" x="4508500" y="4621213"/>
          <p14:tracePt t="177079" x="4494213" y="4621213"/>
          <p14:tracePt t="177087" x="4494213" y="4635500"/>
          <p14:tracePt t="177095" x="4494213" y="4649788"/>
          <p14:tracePt t="177103" x="4494213" y="4664075"/>
          <p14:tracePt t="177111" x="4479925" y="4678363"/>
          <p14:tracePt t="177119" x="4479925" y="4692650"/>
          <p14:tracePt t="177127" x="4479925" y="4705350"/>
          <p14:tracePt t="177135" x="4465638" y="4719638"/>
          <p14:tracePt t="177143" x="4465638" y="4733925"/>
          <p14:tracePt t="177159" x="4465638" y="4748213"/>
          <p14:tracePt t="177175" x="4451350" y="4762500"/>
          <p14:tracePt t="177658" x="4465638" y="4762500"/>
          <p14:tracePt t="177673" x="4479925" y="4762500"/>
          <p14:tracePt t="177689" x="4494213" y="4762500"/>
          <p14:tracePt t="177698" x="4508500" y="4762500"/>
          <p14:tracePt t="177713" x="4522788" y="4762500"/>
          <p14:tracePt t="177721" x="4537075" y="4762500"/>
          <p14:tracePt t="177730" x="4537075" y="4748213"/>
          <p14:tracePt t="177737" x="4551363" y="4748213"/>
          <p14:tracePt t="177753" x="4565650" y="4748213"/>
          <p14:tracePt t="177770" x="4578350" y="4748213"/>
          <p14:tracePt t="177777" x="4592638" y="4748213"/>
          <p14:tracePt t="177786" x="4592638" y="4733925"/>
          <p14:tracePt t="177802" x="4606925" y="4733925"/>
          <p14:tracePt t="177834" x="4621213" y="4733925"/>
          <p14:tracePt t="177906" x="4635500" y="4733925"/>
          <p14:tracePt t="177931" x="4649788" y="4719638"/>
          <p14:tracePt t="177946" x="4664075" y="4719638"/>
          <p14:tracePt t="177962" x="4678363" y="4719638"/>
          <p14:tracePt t="177970" x="4692650" y="4719638"/>
          <p14:tracePt t="177986" x="4705350" y="4719638"/>
          <p14:tracePt t="178002" x="4719638" y="4719638"/>
          <p14:tracePt t="178019" x="4727575" y="4719638"/>
          <p14:tracePt t="178027" x="4741863" y="4719638"/>
          <p14:tracePt t="178035" x="4756150" y="4719638"/>
          <p14:tracePt t="178042" x="4768850" y="4719638"/>
          <p14:tracePt t="178058" x="4783138" y="4719638"/>
          <p14:tracePt t="178067" x="4797425" y="4719638"/>
          <p14:tracePt t="178076" x="4811713" y="4719638"/>
          <p14:tracePt t="178084" x="4840288" y="4719638"/>
          <p14:tracePt t="178092" x="4854575" y="4719638"/>
          <p14:tracePt t="178100" x="4868863" y="4719638"/>
          <p14:tracePt t="178108" x="4895850" y="4719638"/>
          <p14:tracePt t="178115" x="4910138" y="4719638"/>
          <p14:tracePt t="178123" x="4938713" y="4719638"/>
          <p14:tracePt t="178131" x="4953000" y="4719638"/>
          <p14:tracePt t="178139" x="4981575" y="4719638"/>
          <p14:tracePt t="178147" x="4995863" y="4719638"/>
          <p14:tracePt t="178155" x="5022850" y="4719638"/>
          <p14:tracePt t="178163" x="5030788" y="4719638"/>
          <p14:tracePt t="178171" x="5059363" y="4719638"/>
          <p14:tracePt t="178179" x="5073650" y="4719638"/>
          <p14:tracePt t="178187" x="5086350" y="4719638"/>
          <p14:tracePt t="178195" x="5100638" y="4719638"/>
          <p14:tracePt t="178203" x="5129213" y="4719638"/>
          <p14:tracePt t="178211" x="5143500" y="4719638"/>
          <p14:tracePt t="178227" x="5157788" y="4719638"/>
          <p14:tracePt t="178484" x="5172075" y="4719638"/>
          <p14:tracePt t="178492" x="5186363" y="4719638"/>
          <p14:tracePt t="178500" x="5227638" y="4692650"/>
          <p14:tracePt t="178509" x="5256213" y="4678363"/>
          <p14:tracePt t="178518" x="5299075" y="4664075"/>
          <p14:tracePt t="178527" x="5327650" y="4664075"/>
          <p14:tracePt t="178534" x="5376863" y="4635500"/>
          <p14:tracePt t="178540" x="5391150" y="4635500"/>
          <p14:tracePt t="178550" x="5432425" y="4621213"/>
          <p14:tracePt t="178557" x="5475288" y="4621213"/>
          <p14:tracePt t="178565" x="5489575" y="4621213"/>
          <p14:tracePt t="178572" x="5518150" y="4621213"/>
          <p14:tracePt t="178580" x="5545138" y="4606925"/>
          <p14:tracePt t="178589" x="5573713" y="4606925"/>
          <p14:tracePt t="178597" x="5588000" y="4606925"/>
          <p14:tracePt t="178604" x="5616575" y="4606925"/>
          <p14:tracePt t="178613" x="5630863" y="4606925"/>
          <p14:tracePt t="178621" x="5637213" y="4606925"/>
          <p14:tracePt t="178629" x="5665788" y="4606925"/>
          <p14:tracePt t="178637" x="5680075" y="4606925"/>
          <p14:tracePt t="178645" x="5694363" y="4621213"/>
          <p14:tracePt t="178653" x="5708650" y="4621213"/>
          <p14:tracePt t="178661" x="5721350" y="4621213"/>
          <p14:tracePt t="178669" x="5735638" y="4635500"/>
          <p14:tracePt t="178677" x="5749925" y="4635500"/>
          <p14:tracePt t="178693" x="5764213" y="4635500"/>
          <p14:tracePt t="178701" x="5778500" y="4649788"/>
          <p14:tracePt t="178717" x="5792788" y="4649788"/>
          <p14:tracePt t="178725" x="5807075" y="4664075"/>
          <p14:tracePt t="178741" x="5821363" y="4678363"/>
          <p14:tracePt t="178751" x="5835650" y="4678363"/>
          <p14:tracePt t="178766" x="5848350" y="4692650"/>
          <p14:tracePt t="178776" x="5848350" y="4705350"/>
          <p14:tracePt t="178782" x="5862638" y="4705350"/>
          <p14:tracePt t="179528" x="5876925" y="4705350"/>
          <p14:tracePt t="179537" x="5919788" y="4705350"/>
          <p14:tracePt t="179545" x="5934075" y="4692650"/>
          <p14:tracePt t="179552" x="5954713" y="4692650"/>
          <p14:tracePt t="179560" x="5983288" y="4692650"/>
          <p14:tracePt t="179568" x="6011863" y="4678363"/>
          <p14:tracePt t="179576" x="6053138" y="4664075"/>
          <p14:tracePt t="179585" x="6081713" y="4664075"/>
          <p14:tracePt t="179593" x="6110288" y="4649788"/>
          <p14:tracePt t="179601" x="6138863" y="4649788"/>
          <p14:tracePt t="179609" x="6165850" y="4635500"/>
          <p14:tracePt t="179617" x="6194425" y="4635500"/>
          <p14:tracePt t="179626" x="6223000" y="4635500"/>
          <p14:tracePt t="179634" x="6237288" y="4621213"/>
          <p14:tracePt t="179642" x="6251575" y="4621213"/>
          <p14:tracePt t="179649" x="6257925" y="4621213"/>
          <p14:tracePt t="179656" x="6272213" y="4621213"/>
          <p14:tracePt t="179665" x="6286500" y="4621213"/>
          <p14:tracePt t="179673" x="6300788" y="4621213"/>
          <p14:tracePt t="179681" x="6315075" y="4621213"/>
          <p14:tracePt t="179689" x="6329363" y="4621213"/>
          <p14:tracePt t="179697" x="6343650" y="4621213"/>
          <p14:tracePt t="179705" x="6356350" y="4621213"/>
          <p14:tracePt t="179713" x="6370638" y="4621213"/>
          <p14:tracePt t="179721" x="6384925" y="4621213"/>
          <p14:tracePt t="179729" x="6399213" y="4621213"/>
          <p14:tracePt t="179761" x="6413500" y="4621213"/>
          <p14:tracePt t="180693" x="6427788" y="4621213"/>
          <p14:tracePt t="180701" x="6456363" y="4606925"/>
          <p14:tracePt t="180709" x="6497638" y="4592638"/>
          <p14:tracePt t="180717" x="6526213" y="4565650"/>
          <p14:tracePt t="180726" x="6554788" y="4565650"/>
          <p14:tracePt t="180734" x="6589713" y="4537075"/>
          <p14:tracePt t="180741" x="6618288" y="4522788"/>
          <p14:tracePt t="180750" x="6661150" y="4514850"/>
          <p14:tracePt t="180757" x="6702425" y="4502150"/>
          <p14:tracePt t="180765" x="6731000" y="4487863"/>
          <p14:tracePt t="180773" x="6773863" y="4487863"/>
          <p14:tracePt t="180781" x="6800850" y="4473575"/>
          <p14:tracePt t="180789" x="6829425" y="4459288"/>
          <p14:tracePt t="180797" x="6864350" y="4445000"/>
          <p14:tracePt t="180805" x="6892925" y="4445000"/>
          <p14:tracePt t="180813" x="6921500" y="4445000"/>
          <p14:tracePt t="180821" x="6950075" y="4430713"/>
          <p14:tracePt t="180829" x="6978650" y="4430713"/>
          <p14:tracePt t="180837" x="6991350" y="4430713"/>
          <p14:tracePt t="180846" x="7019925" y="4430713"/>
          <p14:tracePt t="180853" x="7034213" y="4430713"/>
          <p14:tracePt t="180861" x="7062788" y="4430713"/>
          <p14:tracePt t="180869" x="7077075" y="4430713"/>
          <p14:tracePt t="180877" x="7105650" y="4430713"/>
          <p14:tracePt t="180885" x="7132638" y="4430713"/>
          <p14:tracePt t="180893" x="7146925" y="4445000"/>
          <p14:tracePt t="180901" x="7161213" y="4459288"/>
          <p14:tracePt t="180909" x="7169150" y="4459288"/>
          <p14:tracePt t="180918" x="7196138" y="4473575"/>
          <p14:tracePt t="180926" x="7210425" y="4487863"/>
          <p14:tracePt t="180935" x="7224713" y="4502150"/>
          <p14:tracePt t="180942" x="7239000" y="4502150"/>
          <p14:tracePt t="180951" x="7253288" y="4514850"/>
          <p14:tracePt t="180958" x="7281863" y="4522788"/>
          <p14:tracePt t="180967" x="7296150" y="4537075"/>
          <p14:tracePt t="180973" x="7308850" y="4551363"/>
          <p14:tracePt t="180981" x="7323138" y="4565650"/>
          <p14:tracePt t="180998" x="7337425" y="4578350"/>
          <p14:tracePt t="183581" x="7380288" y="4578350"/>
          <p14:tracePt t="183589" x="7423150" y="4578350"/>
          <p14:tracePt t="183597" x="7472363" y="4578350"/>
          <p14:tracePt t="183605" x="7556500" y="4578350"/>
          <p14:tracePt t="183616" x="7626350" y="4578350"/>
          <p14:tracePt t="183621" x="7726363" y="4592638"/>
          <p14:tracePt t="183630" x="7816850" y="4592638"/>
          <p14:tracePt t="183638" x="7986713" y="4606925"/>
          <p14:tracePt t="183646" x="8043863" y="4606925"/>
          <p14:tracePt t="183653" x="8148638" y="4621213"/>
          <p14:tracePt t="183661" x="8261350" y="4635500"/>
          <p14:tracePt t="183669" x="8361363" y="4635500"/>
          <p14:tracePt t="183677" x="8451850" y="4649788"/>
          <p14:tracePt t="183685" x="8566150" y="4649788"/>
          <p14:tracePt t="183693" x="8664575" y="4664075"/>
          <p14:tracePt t="183701" x="8756650" y="4678363"/>
          <p14:tracePt t="183709" x="8855075" y="4692650"/>
          <p14:tracePt t="183717" x="8939213" y="4705350"/>
          <p14:tracePt t="183725" x="9017000" y="4719638"/>
          <p14:tracePt t="183733" x="9086850" y="4733925"/>
          <p14:tracePt t="183741" x="9144000" y="4748213"/>
          <p14:tracePt t="183749" x="9213850" y="4762500"/>
          <p14:tracePt t="183757" x="9256713" y="4776788"/>
          <p14:tracePt t="183766" x="9305925" y="4791075"/>
          <p14:tracePt t="183773" x="9348788" y="4805363"/>
          <p14:tracePt t="183782" x="9391650" y="4805363"/>
          <p14:tracePt t="183789" x="9432925" y="4819650"/>
          <p14:tracePt t="183797" x="9461500" y="4819650"/>
          <p14:tracePt t="183806" x="9504363" y="4832350"/>
          <p14:tracePt t="183813" x="9531350" y="4832350"/>
          <p14:tracePt t="183821" x="9559925" y="4832350"/>
          <p14:tracePt t="183829" x="9588500" y="4832350"/>
          <p14:tracePt t="183838" x="9609138" y="4832350"/>
          <p14:tracePt t="183847" x="9637713" y="4832350"/>
          <p14:tracePt t="183855" x="9652000" y="4832350"/>
          <p14:tracePt t="183863" x="9666288" y="4832350"/>
          <p14:tracePt t="183871" x="9680575" y="4832350"/>
          <p14:tracePt t="183878" x="9694863" y="4832350"/>
          <p14:tracePt t="183886" x="9709150" y="4832350"/>
          <p14:tracePt t="183894" x="9721850" y="4832350"/>
          <p14:tracePt t="183902" x="9736138" y="4832350"/>
          <p14:tracePt t="183910" x="9750425" y="4832350"/>
          <p14:tracePt t="184159" x="9764713" y="4832350"/>
          <p14:tracePt t="184167" x="9793288" y="4819650"/>
          <p14:tracePt t="184175" x="9821863" y="4791075"/>
          <p14:tracePt t="184183" x="9863138" y="4776788"/>
          <p14:tracePt t="184191" x="9912350" y="4748213"/>
          <p14:tracePt t="184199" x="9955213" y="4719638"/>
          <p14:tracePt t="184207" x="9998075" y="4692650"/>
          <p14:tracePt t="184215" x="10039350" y="4678363"/>
          <p14:tracePt t="184223" x="10082213" y="4649788"/>
          <p14:tracePt t="184231" x="10139363" y="4635500"/>
          <p14:tracePt t="184239" x="10180638" y="4606925"/>
          <p14:tracePt t="184247" x="10217150" y="4592638"/>
          <p14:tracePt t="184255" x="10229850" y="4592638"/>
          <p14:tracePt t="184263" x="10272713" y="4578350"/>
          <p14:tracePt t="184271" x="10315575" y="4565650"/>
          <p14:tracePt t="184280" x="10344150" y="4565650"/>
          <p14:tracePt t="184288" x="10371138" y="4551363"/>
          <p14:tracePt t="184296" x="10399713" y="4551363"/>
          <p14:tracePt t="184304" x="10414000" y="4551363"/>
          <p14:tracePt t="184312" x="10442575" y="4551363"/>
          <p14:tracePt t="184328" x="10456863" y="4551363"/>
          <p14:tracePt t="184335" x="10471150" y="4551363"/>
          <p14:tracePt t="184359" x="10483850" y="4551363"/>
          <p14:tracePt t="184416" x="10442575" y="4551363"/>
          <p14:tracePt t="184424" x="10414000" y="4551363"/>
          <p14:tracePt t="184432" x="10344150" y="4565650"/>
          <p14:tracePt t="184440" x="10287000" y="4578350"/>
          <p14:tracePt t="184448" x="10209213" y="4606925"/>
          <p14:tracePt t="184456" x="10053638" y="4649788"/>
          <p14:tracePt t="184464" x="9940925" y="4678363"/>
          <p14:tracePt t="184472" x="9793288" y="4705350"/>
          <p14:tracePt t="184482" x="9637713" y="4733925"/>
          <p14:tracePt t="184488" x="9475788" y="4762500"/>
          <p14:tracePt t="184497" x="9299575" y="4791075"/>
          <p14:tracePt t="184505" x="9086850" y="4805363"/>
          <p14:tracePt t="184513" x="8883650" y="4832350"/>
          <p14:tracePt t="184521" x="8678863" y="4854575"/>
          <p14:tracePt t="184530" x="8451850" y="4854575"/>
          <p14:tracePt t="184536" x="8248650" y="4868863"/>
          <p14:tracePt t="184544" x="8043863" y="4883150"/>
          <p14:tracePt t="184552" x="7859713" y="4883150"/>
          <p14:tracePt t="184560" x="7775575" y="4883150"/>
          <p14:tracePt t="184569" x="7640638" y="4883150"/>
          <p14:tracePt t="184576" x="7513638" y="4883150"/>
          <p14:tracePt t="184585" x="7423150" y="4883150"/>
          <p14:tracePt t="184592" x="7380288" y="4883150"/>
          <p14:tracePt t="184600" x="7323138" y="4883150"/>
          <p14:tracePt t="184994" x="7253288" y="4868863"/>
          <p14:tracePt t="185002" x="7181850" y="4854575"/>
          <p14:tracePt t="185010" x="7118350" y="4840288"/>
          <p14:tracePt t="185018" x="7005638" y="4819650"/>
          <p14:tracePt t="185026" x="6864350" y="4791075"/>
          <p14:tracePt t="185034" x="6731000" y="4762500"/>
          <p14:tracePt t="185042" x="6589713" y="4733925"/>
          <p14:tracePt t="185050" x="6456363" y="4705350"/>
          <p14:tracePt t="185058" x="6300788" y="4692650"/>
          <p14:tracePt t="185066" x="5997575" y="4664075"/>
          <p14:tracePt t="185074" x="5503863" y="4635500"/>
          <p14:tracePt t="185083" x="5186363" y="4635500"/>
          <p14:tracePt t="185090" x="5030788" y="4635500"/>
          <p14:tracePt t="185098" x="4508500" y="4635500"/>
          <p14:tracePt t="185106" x="4360863" y="4635500"/>
          <p14:tracePt t="185114" x="4084638" y="4635500"/>
          <p14:tracePt t="185122" x="3816350" y="4664075"/>
          <p14:tracePt t="185130" x="3598863" y="4678363"/>
          <p14:tracePt t="185139" x="3408363" y="4692650"/>
          <p14:tracePt t="185146" x="3322638" y="4705350"/>
          <p14:tracePt t="185155" x="3175000" y="4705350"/>
          <p14:tracePt t="185163" x="3117850" y="4719638"/>
          <p14:tracePt t="185172" x="3019425" y="4719638"/>
          <p14:tracePt t="185180" x="2949575" y="4719638"/>
          <p14:tracePt t="185188" x="2892425" y="4719638"/>
          <p14:tracePt t="185476" x="2886075" y="4719638"/>
          <p14:tracePt t="185484" x="2871788" y="4719638"/>
          <p14:tracePt t="185492" x="2843213" y="4719638"/>
          <p14:tracePt t="185500" x="2814638" y="4719638"/>
          <p14:tracePt t="185508" x="2773363" y="4719638"/>
          <p14:tracePt t="185516" x="2744788" y="4733925"/>
          <p14:tracePt t="185524" x="2673350" y="4748213"/>
          <p14:tracePt t="185532" x="2603500" y="4762500"/>
          <p14:tracePt t="185540" x="2540000" y="4791075"/>
          <p14:tracePt t="185548" x="2470150" y="4819650"/>
          <p14:tracePt t="185556" x="2398713" y="4840288"/>
          <p14:tracePt t="185564" x="2328863" y="4868863"/>
          <p14:tracePt t="185572" x="2279650" y="4883150"/>
          <p14:tracePt t="185580" x="2222500" y="4910138"/>
          <p14:tracePt t="185588" x="2165350" y="4938713"/>
          <p14:tracePt t="185596" x="2109788" y="4953000"/>
          <p14:tracePt t="185605" x="2095500" y="4967288"/>
          <p14:tracePt t="185613" x="2052638" y="4981575"/>
          <p14:tracePt t="185621" x="2025650" y="4995863"/>
          <p14:tracePt t="185629" x="1982788" y="4995863"/>
          <p14:tracePt t="185637" x="1962150" y="5010150"/>
          <p14:tracePt t="185644" x="1947863" y="5010150"/>
          <p14:tracePt t="185652" x="1933575" y="5022850"/>
          <p14:tracePt t="185660" x="1919288" y="5022850"/>
          <p14:tracePt t="185684" x="1919288" y="5037138"/>
          <p14:tracePt t="185700" x="1905000" y="5037138"/>
          <p14:tracePt t="185837" x="1919288" y="5037138"/>
          <p14:tracePt t="185853" x="1933575" y="5037138"/>
          <p14:tracePt t="185861" x="1947863" y="5022850"/>
          <p14:tracePt t="185877" x="1962150" y="5010150"/>
          <p14:tracePt t="185885" x="1974850" y="5010150"/>
          <p14:tracePt t="185893" x="1982788" y="5010150"/>
          <p14:tracePt t="185901" x="1997075" y="4995863"/>
          <p14:tracePt t="185917" x="2011363" y="4981575"/>
          <p14:tracePt t="185925" x="2025650" y="4981575"/>
          <p14:tracePt t="185934" x="2038350" y="4981575"/>
          <p14:tracePt t="185942" x="2052638" y="4967288"/>
          <p14:tracePt t="185951" x="2066925" y="4953000"/>
          <p14:tracePt t="185958" x="2081213" y="4953000"/>
          <p14:tracePt t="185967" x="2095500" y="4938713"/>
          <p14:tracePt t="185974" x="2124075" y="4938713"/>
          <p14:tracePt t="185982" x="2165350" y="4910138"/>
          <p14:tracePt t="185989" x="2208213" y="4910138"/>
          <p14:tracePt t="185997" x="2236788" y="4895850"/>
          <p14:tracePt t="186006" x="2286000" y="4883150"/>
          <p14:tracePt t="186014" x="2343150" y="4868863"/>
          <p14:tracePt t="186021" x="2398713" y="4868863"/>
          <p14:tracePt t="186030" x="2470150" y="4854575"/>
          <p14:tracePt t="186038" x="2540000" y="4854575"/>
          <p14:tracePt t="186046" x="2603500" y="4854575"/>
          <p14:tracePt t="186054" x="2687638" y="4854575"/>
          <p14:tracePt t="186062" x="2759075" y="4854575"/>
          <p14:tracePt t="186070" x="2843213" y="4854575"/>
          <p14:tracePt t="186078" x="2921000" y="4854575"/>
          <p14:tracePt t="186086" x="2990850" y="4854575"/>
          <p14:tracePt t="186094" x="3062288" y="4868863"/>
          <p14:tracePt t="186102" x="3146425" y="4883150"/>
          <p14:tracePt t="186110" x="3203575" y="4895850"/>
          <p14:tracePt t="186118" x="3209925" y="4910138"/>
          <p14:tracePt t="186126" x="3252788" y="4924425"/>
          <p14:tracePt t="186134" x="3295650" y="4938713"/>
          <p14:tracePt t="186142" x="3322638" y="4953000"/>
          <p14:tracePt t="186151" x="3351213" y="4967288"/>
          <p14:tracePt t="186159" x="3365500" y="4981575"/>
          <p14:tracePt t="186167" x="3379788" y="4981575"/>
          <p14:tracePt t="186176" x="3394075" y="4995863"/>
          <p14:tracePt t="186198" x="3408363" y="5010150"/>
          <p14:tracePt t="186302" x="3408363" y="5022850"/>
          <p14:tracePt t="186351" x="3408363" y="5037138"/>
          <p14:tracePt t="186375" x="3394075" y="5037138"/>
          <p14:tracePt t="186407" x="3394075" y="5051425"/>
          <p14:tracePt t="186417" x="3379788" y="5051425"/>
          <p14:tracePt t="186471" x="3379788" y="5065713"/>
          <p14:tracePt t="186482" x="3365500" y="5065713"/>
          <p14:tracePt t="186511" x="3365500" y="5080000"/>
          <p14:tracePt t="187178" x="3379788" y="5080000"/>
          <p14:tracePt t="187186" x="3408363" y="5051425"/>
          <p14:tracePt t="187194" x="3435350" y="5037138"/>
          <p14:tracePt t="187202" x="3463925" y="5022850"/>
          <p14:tracePt t="187210" x="3506788" y="4995863"/>
          <p14:tracePt t="187218" x="3541713" y="4981575"/>
          <p14:tracePt t="187226" x="3584575" y="4953000"/>
          <p14:tracePt t="187235" x="3613150" y="4938713"/>
          <p14:tracePt t="187242" x="3654425" y="4910138"/>
          <p14:tracePt t="187251" x="3711575" y="4895850"/>
          <p14:tracePt t="187259" x="3752850" y="4868863"/>
          <p14:tracePt t="187268" x="3795713" y="4854575"/>
          <p14:tracePt t="187275" x="3830638" y="4840288"/>
          <p14:tracePt t="187283" x="3873500" y="4819650"/>
          <p14:tracePt t="187290" x="3916363" y="4805363"/>
          <p14:tracePt t="187299" x="3957638" y="4791075"/>
          <p14:tracePt t="187306" x="4000500" y="4776788"/>
          <p14:tracePt t="187315" x="4029075" y="4776788"/>
          <p14:tracePt t="187322" x="4084638" y="4762500"/>
          <p14:tracePt t="187330" x="4113213" y="4762500"/>
          <p14:tracePt t="187338" x="4162425" y="4762500"/>
          <p14:tracePt t="187346" x="4176713" y="4762500"/>
          <p14:tracePt t="187355" x="4205288" y="4748213"/>
          <p14:tracePt t="187692" x="4219575" y="4748213"/>
          <p14:tracePt t="187701" x="4233863" y="4748213"/>
          <p14:tracePt t="187708" x="4260850" y="4748213"/>
          <p14:tracePt t="187718" x="4289425" y="4748213"/>
          <p14:tracePt t="187725" x="4303713" y="4748213"/>
          <p14:tracePt t="187734" x="4332288" y="4748213"/>
          <p14:tracePt t="187740" x="4360863" y="4748213"/>
          <p14:tracePt t="187748" x="4375150" y="4748213"/>
          <p14:tracePt t="187756" x="4387850" y="4748213"/>
          <p14:tracePt t="187765" x="4402138" y="4762500"/>
          <p14:tracePt t="187772" x="4424363" y="4762500"/>
          <p14:tracePt t="187788" x="4438650" y="4762500"/>
          <p14:tracePt t="187796" x="4451350" y="4776788"/>
          <p14:tracePt t="187812" x="4465638" y="4776788"/>
          <p14:tracePt t="187836" x="4479925" y="4776788"/>
          <p14:tracePt t="187989" x="4494213" y="4762500"/>
          <p14:tracePt t="187997" x="4508500" y="4748213"/>
          <p14:tracePt t="188005" x="4508500" y="4733925"/>
          <p14:tracePt t="188013" x="4537075" y="4692650"/>
          <p14:tracePt t="188021" x="4537075" y="4678363"/>
          <p14:tracePt t="188029" x="4565650" y="4635500"/>
          <p14:tracePt t="188037" x="4578350" y="4606925"/>
          <p14:tracePt t="188045" x="4606925" y="4565650"/>
          <p14:tracePt t="188053" x="4621213" y="4537075"/>
          <p14:tracePt t="188061" x="4649788" y="4487863"/>
          <p14:tracePt t="188069" x="4649788" y="4473575"/>
          <p14:tracePt t="188077" x="4678363" y="4416425"/>
          <p14:tracePt t="188085" x="4705350" y="4387850"/>
          <p14:tracePt t="188093" x="4705350" y="4360863"/>
          <p14:tracePt t="188102" x="4727575" y="4332288"/>
          <p14:tracePt t="188109" x="4741863" y="4303713"/>
          <p14:tracePt t="188118" x="4768850" y="4275138"/>
          <p14:tracePt t="188126" x="4783138" y="4248150"/>
          <p14:tracePt t="188135" x="4811713" y="4219575"/>
          <p14:tracePt t="188142" x="4826000" y="4205288"/>
          <p14:tracePt t="188151" x="4854575" y="4197350"/>
          <p14:tracePt t="188159" x="4868863" y="4184650"/>
          <p14:tracePt t="188167" x="4895850" y="4170363"/>
          <p14:tracePt t="188174" x="4910138" y="4141788"/>
          <p14:tracePt t="188182" x="4938713" y="4141788"/>
          <p14:tracePt t="188190" x="4953000" y="4127500"/>
          <p14:tracePt t="188198" x="4967288" y="4113213"/>
          <p14:tracePt t="188206" x="4995863" y="4113213"/>
          <p14:tracePt t="188214" x="5010150" y="4098925"/>
          <p14:tracePt t="188222" x="5022850" y="4084638"/>
          <p14:tracePt t="188230" x="5030788" y="4084638"/>
          <p14:tracePt t="188238" x="5045075" y="4084638"/>
          <p14:tracePt t="188246" x="5059363" y="4070350"/>
          <p14:tracePt t="188254" x="5073650" y="4070350"/>
          <p14:tracePt t="188270" x="5086350" y="4070350"/>
          <p14:tracePt t="188278" x="5100638" y="4070350"/>
          <p14:tracePt t="188302" x="5114925" y="4057650"/>
          <p14:tracePt t="188334" x="5129213" y="4057650"/>
          <p14:tracePt t="194404" x="5129213" y="4014788"/>
          <p14:tracePt t="194412" x="5129213" y="3986213"/>
          <p14:tracePt t="194419" x="5129213" y="3943350"/>
          <p14:tracePt t="194429" x="5129213" y="3902075"/>
          <p14:tracePt t="194436" x="5143500" y="3879850"/>
          <p14:tracePt t="194444" x="5172075" y="3795713"/>
          <p14:tracePt t="194452" x="5200650" y="3725863"/>
          <p14:tracePt t="194460" x="5241925" y="3625850"/>
          <p14:tracePt t="194468" x="5299075" y="3492500"/>
          <p14:tracePt t="194476" x="5362575" y="3394075"/>
          <p14:tracePt t="194484" x="5403850" y="3281363"/>
          <p14:tracePt t="194492" x="5475288" y="3160713"/>
          <p14:tracePt t="194501" x="5545138" y="3033713"/>
          <p14:tracePt t="194509" x="5630863" y="2914650"/>
          <p14:tracePt t="194518" x="5708650" y="2787650"/>
          <p14:tracePt t="194526" x="5807075" y="2638425"/>
          <p14:tracePt t="194533" x="5905500" y="2482850"/>
          <p14:tracePt t="194540" x="5983288" y="2335213"/>
          <p14:tracePt t="194548" x="6081713" y="2179638"/>
          <p14:tracePt t="194556" x="6180138" y="2038350"/>
          <p14:tracePt t="194564" x="6272213" y="1890713"/>
          <p14:tracePt t="194572" x="6370638" y="1735138"/>
          <p14:tracePt t="194580" x="6483350" y="1601788"/>
          <p14:tracePt t="194589" x="6526213" y="1530350"/>
          <p14:tracePt t="194596" x="6604000" y="1431925"/>
          <p14:tracePt t="194605" x="6688138" y="1312863"/>
          <p14:tracePt t="194612" x="6759575" y="1212850"/>
          <p14:tracePt t="194620" x="6843713" y="1100138"/>
          <p14:tracePt t="194628" x="6892925" y="1009650"/>
          <p14:tracePt t="194636" x="6950075" y="938213"/>
          <p14:tracePt t="194645" x="6991350" y="868363"/>
          <p14:tracePt t="194652" x="7048500" y="796925"/>
          <p14:tracePt t="194660" x="7091363" y="747713"/>
          <p14:tracePt t="194669" x="7132638" y="692150"/>
          <p14:tracePt t="194677" x="7161213" y="649288"/>
          <p14:tracePt t="194685" x="7196138" y="592138"/>
          <p14:tracePt t="194693" x="7224713" y="550863"/>
          <p14:tracePt t="194701" x="7253288" y="493713"/>
          <p14:tracePt t="194709" x="7267575" y="479425"/>
          <p14:tracePt t="194718" x="7281863" y="458788"/>
          <p14:tracePt t="194726" x="7296150" y="415925"/>
          <p14:tracePt t="194735" x="7323138" y="387350"/>
          <p14:tracePt t="194742" x="7323138" y="360363"/>
          <p14:tracePt t="194750" x="7337425" y="331788"/>
          <p14:tracePt t="194757" x="7351713" y="317500"/>
          <p14:tracePt t="194765" x="7351713" y="288925"/>
          <p14:tracePt t="194773" x="7366000" y="274638"/>
          <p14:tracePt t="194781" x="7366000" y="260350"/>
          <p14:tracePt t="194789" x="7366000" y="247650"/>
          <p14:tracePt t="194797" x="7380288" y="233363"/>
          <p14:tracePt t="194805" x="7380288" y="219075"/>
          <p14:tracePt t="194821" x="7394575" y="204788"/>
          <p14:tracePt t="194837" x="7394575" y="190500"/>
          <p14:tracePt t="194853" x="7394575" y="176213"/>
          <p14:tracePt t="194886" x="7394575" y="161925"/>
          <p14:tracePt t="194910" x="7394575" y="155575"/>
          <p14:tracePt t="195584" x="7366000" y="155575"/>
          <p14:tracePt t="195592" x="7323138" y="161925"/>
          <p14:tracePt t="195600" x="7267575" y="204788"/>
          <p14:tracePt t="195610" x="7161213" y="274638"/>
          <p14:tracePt t="195617" x="7062788" y="331788"/>
          <p14:tracePt t="195626" x="6950075" y="415925"/>
          <p14:tracePt t="195633" x="6829425" y="493713"/>
          <p14:tracePt t="195642" x="6673850" y="606425"/>
          <p14:tracePt t="195648" x="6526213" y="719138"/>
          <p14:tracePt t="195656" x="6343650" y="839788"/>
          <p14:tracePt t="195664" x="6180138" y="966788"/>
          <p14:tracePt t="195672" x="5983288" y="1093788"/>
          <p14:tracePt t="195680" x="5835650" y="1227138"/>
          <p14:tracePt t="195689" x="5651500" y="1382713"/>
          <p14:tracePt t="195697" x="5503863" y="1530350"/>
          <p14:tracePt t="195704" x="5327650" y="1671638"/>
          <p14:tracePt t="195713" x="5172075" y="1806575"/>
          <p14:tracePt t="195720" x="5010150" y="1947863"/>
          <p14:tracePt t="195729" x="4868863" y="2066925"/>
          <p14:tracePt t="195737" x="4727575" y="2222500"/>
          <p14:tracePt t="195745" x="4606925" y="2343150"/>
          <p14:tracePt t="195753" x="4508500" y="2455863"/>
          <p14:tracePt t="195761" x="4451350" y="2511425"/>
          <p14:tracePt t="195769" x="4360863" y="2624138"/>
          <p14:tracePt t="195777" x="4275138" y="2701925"/>
          <p14:tracePt t="195785" x="4191000" y="2800350"/>
          <p14:tracePt t="195793" x="4133850" y="2886075"/>
          <p14:tracePt t="195801" x="4070350" y="2963863"/>
          <p14:tracePt t="195809" x="4014788" y="3033713"/>
          <p14:tracePt t="195817" x="4000500" y="3062288"/>
          <p14:tracePt t="195825" x="3943350" y="3117850"/>
          <p14:tracePt t="195834" x="3887788" y="3203575"/>
          <p14:tracePt t="195842" x="3873500" y="3217863"/>
          <p14:tracePt t="195850" x="3859213" y="3259138"/>
          <p14:tracePt t="195858" x="3830638" y="3281363"/>
          <p14:tracePt t="195865" x="3816350" y="3308350"/>
          <p14:tracePt t="195873" x="3810000" y="3336925"/>
          <p14:tracePt t="195881" x="3795713" y="3365500"/>
          <p14:tracePt t="195889" x="3781425" y="3394075"/>
          <p14:tracePt t="195898" x="3767138" y="3408363"/>
          <p14:tracePt t="195905" x="3767138" y="3435350"/>
          <p14:tracePt t="195913" x="3752850" y="3478213"/>
          <p14:tracePt t="195921" x="3752850" y="3492500"/>
          <p14:tracePt t="195930" x="3740150" y="3521075"/>
          <p14:tracePt t="195937" x="3740150" y="3549650"/>
          <p14:tracePt t="195945" x="3740150" y="3576638"/>
          <p14:tracePt t="195953" x="3740150" y="3584575"/>
          <p14:tracePt t="195961" x="3740150" y="3625850"/>
          <p14:tracePt t="195969" x="3740150" y="3654425"/>
          <p14:tracePt t="195978" x="3740150" y="3697288"/>
          <p14:tracePt t="195985" x="3740150" y="3740150"/>
          <p14:tracePt t="195993" x="3740150" y="3767138"/>
          <p14:tracePt t="196001" x="3752850" y="3795713"/>
          <p14:tracePt t="196009" x="3767138" y="3838575"/>
          <p14:tracePt t="196018" x="3781425" y="3879850"/>
          <p14:tracePt t="196026" x="3795713" y="3916363"/>
          <p14:tracePt t="196034" x="3816350" y="3957638"/>
          <p14:tracePt t="196042" x="3816350" y="3986213"/>
          <p14:tracePt t="196051" x="3844925" y="4043363"/>
          <p14:tracePt t="196059" x="3859213" y="4070350"/>
          <p14:tracePt t="196067" x="3887788" y="4127500"/>
          <p14:tracePt t="196076" x="3902075" y="4156075"/>
          <p14:tracePt t="196082" x="3916363" y="4197350"/>
          <p14:tracePt t="196090" x="3930650" y="4205288"/>
          <p14:tracePt t="196098" x="3943350" y="4248150"/>
          <p14:tracePt t="196106" x="3957638" y="4275138"/>
          <p14:tracePt t="196114" x="3971925" y="4303713"/>
          <p14:tracePt t="196122" x="3971925" y="4318000"/>
          <p14:tracePt t="196130" x="3986213" y="4346575"/>
          <p14:tracePt t="196138" x="4000500" y="4360863"/>
          <p14:tracePt t="196146" x="4000500" y="4375150"/>
          <p14:tracePt t="196162" x="4014788" y="4387850"/>
          <p14:tracePt t="206446" x="4000500" y="4402138"/>
          <p14:tracePt t="206455" x="3986213" y="4430713"/>
          <p14:tracePt t="206462" x="3971925" y="4459288"/>
          <p14:tracePt t="206470" x="3943350" y="4502150"/>
          <p14:tracePt t="206478" x="3902075" y="4551363"/>
          <p14:tracePt t="206486" x="3859213" y="4606925"/>
          <p14:tracePt t="206495" x="3810000" y="4692650"/>
          <p14:tracePt t="206502" x="3752850" y="4762500"/>
          <p14:tracePt t="206510" x="3683000" y="4832350"/>
          <p14:tracePt t="206518" x="3613150" y="4895850"/>
          <p14:tracePt t="206527" x="3541713" y="4967288"/>
          <p14:tracePt t="206535" x="3478213" y="5037138"/>
          <p14:tracePt t="206543" x="3408363" y="5094288"/>
          <p14:tracePt t="206551" x="3351213" y="5143500"/>
          <p14:tracePt t="206559" x="3336925" y="5172075"/>
          <p14:tracePt t="206567" x="3295650" y="5200650"/>
          <p14:tracePt t="206576" x="3267075" y="5227638"/>
          <p14:tracePt t="206584" x="3238500" y="5256213"/>
          <p14:tracePt t="206592" x="3224213" y="5284788"/>
          <p14:tracePt t="206599" x="3209925" y="5299075"/>
          <p14:tracePt t="206608" x="3209925" y="5313363"/>
          <p14:tracePt t="206615" x="3209925" y="5327650"/>
          <p14:tracePt t="206623" x="3209925" y="5340350"/>
          <p14:tracePt t="206639" x="3209925" y="5354638"/>
          <p14:tracePt t="206655" x="3238500" y="5368925"/>
          <p14:tracePt t="206663" x="3267075" y="5368925"/>
          <p14:tracePt t="206671" x="3308350" y="5368925"/>
          <p14:tracePt t="206679" x="3351213" y="5368925"/>
          <p14:tracePt t="206687" x="3422650" y="5368925"/>
          <p14:tracePt t="206695" x="3478213" y="5368925"/>
          <p14:tracePt t="206703" x="3527425" y="5354638"/>
          <p14:tracePt t="206711" x="3598863" y="5327650"/>
          <p14:tracePt t="206719" x="3668713" y="5299075"/>
          <p14:tracePt t="206727" x="3816350" y="5227638"/>
          <p14:tracePt t="206736" x="3902075" y="5186363"/>
          <p14:tracePt t="206743" x="4000500" y="5137150"/>
          <p14:tracePt t="206751" x="4057650" y="5094288"/>
          <p14:tracePt t="206759" x="4148138" y="5037138"/>
          <p14:tracePt t="206768" x="4248150" y="4981575"/>
          <p14:tracePt t="206776" x="4346575" y="4924425"/>
          <p14:tracePt t="206784" x="4451350" y="4883150"/>
          <p14:tracePt t="206792" x="4635500" y="4819650"/>
          <p14:tracePt t="206801" x="4692650" y="4805363"/>
          <p14:tracePt t="206809" x="4797425" y="4762500"/>
          <p14:tracePt t="206817" x="4883150" y="4748213"/>
          <p14:tracePt t="206825" x="4995863" y="4733925"/>
          <p14:tracePt t="206832" x="5100638" y="4719638"/>
          <p14:tracePt t="206840" x="5284788" y="4705350"/>
          <p14:tracePt t="206848" x="5334000" y="4705350"/>
          <p14:tracePt t="206856" x="5446713" y="4705350"/>
          <p14:tracePt t="206864" x="5559425" y="4705350"/>
          <p14:tracePt t="206872" x="5637213" y="4705350"/>
          <p14:tracePt t="206880" x="5721350" y="4705350"/>
          <p14:tracePt t="206888" x="5807075" y="4705350"/>
          <p14:tracePt t="206896" x="5876925" y="4705350"/>
          <p14:tracePt t="206905" x="5940425" y="4705350"/>
          <p14:tracePt t="206912" x="5969000" y="4705350"/>
          <p14:tracePt t="206920" x="6011863" y="4705350"/>
          <p14:tracePt t="206928" x="6053138" y="4705350"/>
          <p14:tracePt t="206936" x="6096000" y="4705350"/>
          <p14:tracePt t="206944" x="6124575" y="4705350"/>
          <p14:tracePt t="206952" x="6153150" y="4705350"/>
          <p14:tracePt t="206960" x="6180138" y="4705350"/>
          <p14:tracePt t="206968" x="6194425" y="4705350"/>
          <p14:tracePt t="206976" x="6208713" y="4705350"/>
          <p14:tracePt t="206984" x="6223000" y="4705350"/>
          <p14:tracePt t="206992" x="6237288" y="4705350"/>
          <p14:tracePt t="207001" x="6251575" y="4705350"/>
          <p14:tracePt t="207016" x="6257925" y="4705350"/>
          <p14:tracePt t="207026" x="6272213" y="4705350"/>
          <p14:tracePt t="240634" x="6272213" y="4678363"/>
          <p14:tracePt t="240642" x="6272213" y="4606925"/>
          <p14:tracePt t="240650" x="6272213" y="4551363"/>
          <p14:tracePt t="240657" x="6272213" y="4502150"/>
          <p14:tracePt t="240666" x="6272213" y="4430713"/>
          <p14:tracePt t="240674" x="6272213" y="4360863"/>
          <p14:tracePt t="240682" x="6272213" y="4275138"/>
          <p14:tracePt t="240690" x="6272213" y="4197350"/>
          <p14:tracePt t="240698" x="6272213" y="4127500"/>
          <p14:tracePt t="240705" x="6286500" y="3971925"/>
          <p14:tracePt t="240714" x="6315075" y="3795713"/>
          <p14:tracePt t="240722" x="6356350" y="3584575"/>
          <p14:tracePt t="240730" x="6384925" y="3394075"/>
          <p14:tracePt t="240738" x="6413500" y="3146425"/>
          <p14:tracePt t="240747" x="6456363" y="2914650"/>
          <p14:tracePt t="240755" x="6483350" y="2660650"/>
          <p14:tracePt t="240763" x="6526213" y="2384425"/>
          <p14:tracePt t="240771" x="6561138" y="2109788"/>
          <p14:tracePt t="240779" x="6604000" y="1847850"/>
          <p14:tracePt t="240787" x="6646863" y="1587500"/>
          <p14:tracePt t="240794" x="6702425" y="1354138"/>
          <p14:tracePt t="240802" x="6773863" y="1114425"/>
          <p14:tracePt t="240810" x="6829425" y="923925"/>
          <p14:tracePt t="240818" x="6907213" y="719138"/>
          <p14:tracePt t="240826" x="6978650" y="536575"/>
          <p14:tracePt t="240835" x="7048500" y="387350"/>
          <p14:tracePt t="240842" x="7077075" y="317500"/>
          <p14:tracePt t="240850" x="7132638" y="176213"/>
          <p14:tracePt t="240858" x="7196138" y="69850"/>
          <p14:tracePt t="243261" x="5983288" y="360363"/>
          <p14:tracePt t="243277" x="5764213" y="782638"/>
          <p14:tracePt t="243289" x="5665788" y="981075"/>
          <p14:tracePt t="243294" x="5588000" y="1157288"/>
          <p14:tracePt t="243302" x="5518150" y="1354138"/>
          <p14:tracePt t="243310" x="5461000" y="1503363"/>
          <p14:tracePt t="243316" x="5432425" y="1573213"/>
          <p14:tracePt t="243324" x="5376863" y="1714500"/>
          <p14:tracePt t="243332" x="5334000" y="1806575"/>
          <p14:tracePt t="243340" x="5313363" y="1919288"/>
          <p14:tracePt t="243348" x="5284788" y="2003425"/>
          <p14:tracePt t="243356" x="5270500" y="2081213"/>
          <p14:tracePt t="243364" x="5241925" y="2152650"/>
          <p14:tracePt t="243372" x="5227638" y="2208213"/>
          <p14:tracePt t="243380" x="5213350" y="2222500"/>
          <p14:tracePt t="243388" x="5200650" y="2265363"/>
          <p14:tracePt t="243396" x="5186363" y="2306638"/>
          <p14:tracePt t="243405" x="5172075" y="2343150"/>
          <p14:tracePt t="243413" x="5157788" y="2370138"/>
          <p14:tracePt t="243421" x="5143500" y="2384425"/>
          <p14:tracePt t="243429" x="5143500" y="2413000"/>
          <p14:tracePt t="243436" x="5129213" y="2427288"/>
          <p14:tracePt t="243446" x="5129213" y="2455863"/>
          <p14:tracePt t="243452" x="5114925" y="2470150"/>
          <p14:tracePt t="243460" x="5114925" y="2482850"/>
          <p14:tracePt t="243468" x="5100638" y="2497138"/>
          <p14:tracePt t="243476" x="5100638" y="2525713"/>
          <p14:tracePt t="243485" x="5086350" y="2540000"/>
          <p14:tracePt t="243492" x="5086350" y="2582863"/>
          <p14:tracePt t="243500" x="5073650" y="2609850"/>
          <p14:tracePt t="243508" x="5073650" y="2652713"/>
          <p14:tracePt t="243516" x="5059363" y="2687638"/>
          <p14:tracePt t="243524" x="5045075" y="2744788"/>
          <p14:tracePt t="243533" x="5045075" y="2787650"/>
          <p14:tracePt t="243541" x="5030788" y="2828925"/>
          <p14:tracePt t="243549" x="5030788" y="2886075"/>
          <p14:tracePt t="243557" x="5030788" y="2914650"/>
          <p14:tracePt t="243565" x="5022850" y="2978150"/>
          <p14:tracePt t="243573" x="5010150" y="3019425"/>
          <p14:tracePt t="243581" x="5010150" y="3076575"/>
          <p14:tracePt t="243589" x="4995863" y="3105150"/>
          <p14:tracePt t="243597" x="4981575" y="3146425"/>
          <p14:tracePt t="243605" x="4981575" y="3175000"/>
          <p14:tracePt t="243613" x="4967288" y="3203575"/>
          <p14:tracePt t="243622" x="4953000" y="3244850"/>
          <p14:tracePt t="243630" x="4938713" y="3281363"/>
          <p14:tracePt t="243638" x="4924425" y="3295650"/>
          <p14:tracePt t="243646" x="4895850" y="3351213"/>
          <p14:tracePt t="243654" x="4895850" y="3365500"/>
          <p14:tracePt t="243661" x="4854575" y="3408363"/>
          <p14:tracePt t="243669" x="4840288" y="3422650"/>
          <p14:tracePt t="243677" x="4811713" y="3449638"/>
          <p14:tracePt t="243685" x="4783138" y="3478213"/>
          <p14:tracePt t="243693" x="4741863" y="3521075"/>
          <p14:tracePt t="243701" x="4719638" y="3549650"/>
          <p14:tracePt t="243709" x="4692650" y="3576638"/>
          <p14:tracePt t="243717" x="4678363" y="3584575"/>
          <p14:tracePt t="243726" x="4621213" y="3640138"/>
          <p14:tracePt t="243733" x="4592638" y="3683000"/>
          <p14:tracePt t="243741" x="4565650" y="3711575"/>
          <p14:tracePt t="243749" x="4537075" y="3767138"/>
          <p14:tracePt t="243757" x="4522788" y="3781425"/>
          <p14:tracePt t="243765" x="4494213" y="3824288"/>
          <p14:tracePt t="243773" x="4479925" y="3852863"/>
          <p14:tracePt t="243782" x="4451350" y="3879850"/>
          <p14:tracePt t="243789" x="4438650" y="3902075"/>
          <p14:tracePt t="243797" x="4438650" y="3930650"/>
          <p14:tracePt t="243806" x="4416425" y="3943350"/>
          <p14:tracePt t="281668" x="4451350" y="3943350"/>
          <p14:tracePt t="281675" x="4494213" y="3957638"/>
          <p14:tracePt t="281684" x="4537075" y="3986213"/>
          <p14:tracePt t="281693" x="4592638" y="4014788"/>
          <p14:tracePt t="281704" x="4692650" y="4070350"/>
          <p14:tracePt t="281709" x="4783138" y="4127500"/>
          <p14:tracePt t="281715" x="4924425" y="4197350"/>
          <p14:tracePt t="281723" x="5073650" y="4289425"/>
          <p14:tracePt t="281731" x="5241925" y="4387850"/>
          <p14:tracePt t="281739" x="5418138" y="4502150"/>
          <p14:tracePt t="281747" x="5602288" y="4621213"/>
          <p14:tracePt t="281756" x="5792788" y="4748213"/>
          <p14:tracePt t="281763" x="6011863" y="4883150"/>
          <p14:tracePt t="281772" x="6223000" y="5051425"/>
          <p14:tracePt t="281780" x="6427788" y="5200650"/>
          <p14:tracePt t="281788" x="6661150" y="5368925"/>
          <p14:tracePt t="281796" x="6864350" y="5518150"/>
          <p14:tracePt t="281804" x="7077075" y="5686425"/>
          <p14:tracePt t="281812" x="7267575" y="5821363"/>
          <p14:tracePt t="281820" x="7435850" y="5948363"/>
          <p14:tracePt t="281828" x="7513638" y="6003925"/>
          <p14:tracePt t="281836" x="7654925" y="6096000"/>
          <p14:tracePt t="281844" x="7775575" y="6194425"/>
          <p14:tracePt t="281852" x="7874000" y="6265863"/>
          <p14:tracePt t="281860" x="7916863" y="6280150"/>
          <p14:tracePt t="281868" x="7986713" y="6335713"/>
          <p14:tracePt t="281876" x="8043863" y="6364288"/>
          <p14:tracePt t="281884" x="8078788" y="6392863"/>
          <p14:tracePt t="281893" x="8107363" y="6413500"/>
          <p14:tracePt t="281901" x="8121650" y="6427788"/>
          <p14:tracePt t="281909" x="8134350" y="6442075"/>
          <p14:tracePt t="281918" x="8148638" y="6442075"/>
          <p14:tracePt t="281926" x="8162925" y="6442075"/>
          <p14:tracePt t="281940" x="8162925" y="6456363"/>
          <p14:tracePt t="281972" x="8148638" y="6470650"/>
          <p14:tracePt t="281980" x="8121650" y="6470650"/>
          <p14:tracePt t="281988" x="8093075" y="6470650"/>
          <p14:tracePt t="281997" x="8058150" y="6483350"/>
          <p14:tracePt t="282005" x="8001000" y="6483350"/>
          <p14:tracePt t="282013" x="7943850" y="6483350"/>
          <p14:tracePt t="282021" x="7888288" y="6483350"/>
          <p14:tracePt t="282030" x="7831138" y="6483350"/>
          <p14:tracePt t="282037" x="7767638" y="6483350"/>
          <p14:tracePt t="282045" x="7697788" y="6470650"/>
          <p14:tracePt t="282052" x="7640638" y="6456363"/>
          <p14:tracePt t="282061" x="7585075" y="6442075"/>
          <p14:tracePt t="282069" x="7527925" y="6442075"/>
          <p14:tracePt t="282077" x="7472363" y="6427788"/>
          <p14:tracePt t="282085" x="7435850" y="6399213"/>
          <p14:tracePt t="282093" x="7408863" y="6399213"/>
          <p14:tracePt t="282101" x="7337425" y="6378575"/>
          <p14:tracePt t="282109" x="7323138" y="6364288"/>
          <p14:tracePt t="282117" x="7267575" y="6321425"/>
          <p14:tracePt t="282125" x="7239000" y="6307138"/>
          <p14:tracePt t="282133" x="7224713" y="6265863"/>
          <p14:tracePt t="282141" x="7196138" y="6237288"/>
          <p14:tracePt t="282149" x="7169150" y="6208713"/>
          <p14:tracePt t="282157" x="7161213" y="6194425"/>
          <p14:tracePt t="282165" x="7146925" y="6165850"/>
          <p14:tracePt t="282173" x="7132638" y="6138863"/>
          <p14:tracePt t="282181" x="7105650" y="6110288"/>
          <p14:tracePt t="282189" x="7077075" y="6081713"/>
          <p14:tracePt t="282197" x="7062788" y="6061075"/>
          <p14:tracePt t="282205" x="7048500" y="6032500"/>
          <p14:tracePt t="282213" x="7019925" y="6003925"/>
          <p14:tracePt t="282221" x="7005638" y="5975350"/>
          <p14:tracePt t="282230" x="6978650" y="5962650"/>
          <p14:tracePt t="282238" x="6964363" y="5948363"/>
          <p14:tracePt t="282247" x="6935788" y="5934075"/>
          <p14:tracePt t="282255" x="6921500" y="5919788"/>
          <p14:tracePt t="282263" x="6907213" y="5905500"/>
          <p14:tracePt t="282271" x="6878638" y="5876925"/>
          <p14:tracePt t="282278" x="6864350" y="5876925"/>
          <p14:tracePt t="282286" x="6858000" y="5862638"/>
          <p14:tracePt t="282293" x="6843713" y="5848350"/>
          <p14:tracePt t="282302" x="6829425" y="5835650"/>
          <p14:tracePt t="282310" x="6815138" y="5835650"/>
          <p14:tracePt t="282318" x="6800850" y="5821363"/>
          <p14:tracePt t="282326" x="6788150" y="5821363"/>
          <p14:tracePt t="282334" x="6773863" y="5807075"/>
          <p14:tracePt t="282342" x="6759575" y="5792788"/>
          <p14:tracePt t="282350" x="6745288" y="5792788"/>
          <p14:tracePt t="282358" x="6731000" y="5778500"/>
          <p14:tracePt t="282366" x="6716713" y="5764213"/>
          <p14:tracePt t="282374" x="6702425" y="5764213"/>
          <p14:tracePt t="282390" x="6688138" y="5757863"/>
          <p14:tracePt t="283338" x="6688138" y="5743575"/>
          <p14:tracePt t="283362" x="6702425" y="5743575"/>
          <p14:tracePt t="283378" x="6716713" y="5743575"/>
          <p14:tracePt t="283386" x="6731000" y="5729288"/>
          <p14:tracePt t="283394" x="6745288" y="5729288"/>
          <p14:tracePt t="283402" x="6745288" y="5715000"/>
          <p14:tracePt t="283410" x="6759575" y="5715000"/>
          <p14:tracePt t="283418" x="6788150" y="5700713"/>
          <p14:tracePt t="283426" x="6800850" y="5700713"/>
          <p14:tracePt t="283434" x="6829425" y="5686425"/>
          <p14:tracePt t="283442" x="6858000" y="5672138"/>
          <p14:tracePt t="283450" x="6878638" y="5672138"/>
          <p14:tracePt t="283458" x="6907213" y="5672138"/>
          <p14:tracePt t="283466" x="6935788" y="5657850"/>
          <p14:tracePt t="283475" x="6964363" y="5657850"/>
          <p14:tracePt t="283482" x="6991350" y="5657850"/>
          <p14:tracePt t="283490" x="7034213" y="5645150"/>
          <p14:tracePt t="283498" x="7062788" y="5645150"/>
          <p14:tracePt t="283506" x="7091363" y="5645150"/>
          <p14:tracePt t="283514" x="7118350" y="5630863"/>
          <p14:tracePt t="283522" x="7169150" y="5630863"/>
          <p14:tracePt t="283530" x="7181850" y="5630863"/>
          <p14:tracePt t="283538" x="7210425" y="5630863"/>
          <p14:tracePt t="283546" x="7239000" y="5630863"/>
          <p14:tracePt t="283555" x="7253288" y="5630863"/>
          <p14:tracePt t="283563" x="7281863" y="5630863"/>
          <p14:tracePt t="283572" x="7308850" y="5630863"/>
          <p14:tracePt t="283579" x="7323138" y="5630863"/>
          <p14:tracePt t="283588" x="7337425" y="5630863"/>
          <p14:tracePt t="283596" x="7366000" y="5630863"/>
          <p14:tracePt t="283603" x="7380288" y="5630863"/>
          <p14:tracePt t="283611" x="7394575" y="5630863"/>
          <p14:tracePt t="283619" x="7408863" y="5645150"/>
          <p14:tracePt t="283627" x="7423150" y="5645150"/>
          <p14:tracePt t="283635" x="7435850" y="5645150"/>
          <p14:tracePt t="283642" x="7450138" y="5657850"/>
          <p14:tracePt t="283659" x="7464425" y="5657850"/>
          <p14:tracePt t="283667" x="7472363" y="5672138"/>
          <p14:tracePt t="283683" x="7486650" y="5672138"/>
          <p14:tracePt t="283691" x="7486650" y="5686425"/>
          <p14:tracePt t="283699" x="7499350" y="5686425"/>
          <p14:tracePt t="283723" x="7499350" y="5700713"/>
          <p14:tracePt t="283731" x="7513638" y="5700713"/>
          <p14:tracePt t="283763" x="7527925" y="5700713"/>
          <p14:tracePt t="283819" x="7542213" y="5700713"/>
          <p14:tracePt t="285530" x="7542213" y="5686425"/>
          <p14:tracePt t="285547" x="7542213" y="5672138"/>
          <p14:tracePt t="285558" x="7542213" y="5657850"/>
          <p14:tracePt t="285570" x="7542213" y="5645150"/>
          <p14:tracePt t="285579" x="7556500" y="5645150"/>
          <p14:tracePt t="285586" x="7556500" y="5630863"/>
          <p14:tracePt t="285594" x="7570788" y="5616575"/>
          <p14:tracePt t="285610" x="7570788" y="5602288"/>
          <p14:tracePt t="285618" x="7585075" y="5602288"/>
          <p14:tracePt t="285626" x="7585075" y="5588000"/>
          <p14:tracePt t="285634" x="7599363" y="5588000"/>
          <p14:tracePt t="285642" x="7599363" y="5573713"/>
          <p14:tracePt t="285650" x="7613650" y="5573713"/>
          <p14:tracePt t="285674" x="7626350" y="5559425"/>
          <p14:tracePt t="285690" x="7640638" y="5559425"/>
          <p14:tracePt t="285715" x="7640638" y="5545138"/>
          <p14:tracePt t="285722" x="7654925" y="5545138"/>
          <p14:tracePt t="285883" x="7640638" y="5559425"/>
          <p14:tracePt t="285899" x="7626350" y="5573713"/>
          <p14:tracePt t="285915" x="7613650" y="5588000"/>
          <p14:tracePt t="285924" x="7599363" y="5602288"/>
          <p14:tracePt t="285940" x="7585075" y="5616575"/>
          <p14:tracePt t="285947" x="7570788" y="5616575"/>
          <p14:tracePt t="285955" x="7570788" y="5630863"/>
          <p14:tracePt t="285963" x="7556500" y="5630863"/>
          <p14:tracePt t="285988" x="7542213" y="5645150"/>
          <p14:tracePt t="286124" x="7570788" y="5657850"/>
          <p14:tracePt t="286132" x="7585075" y="5657850"/>
          <p14:tracePt t="286140" x="7626350" y="5657850"/>
          <p14:tracePt t="286148" x="7640638" y="5672138"/>
          <p14:tracePt t="286156" x="7683500" y="5686425"/>
          <p14:tracePt t="286164" x="7712075" y="5686425"/>
          <p14:tracePt t="286172" x="7753350" y="5700713"/>
          <p14:tracePt t="286180" x="7789863" y="5715000"/>
          <p14:tracePt t="286188" x="7816850" y="5715000"/>
          <p14:tracePt t="286197" x="7845425" y="5729288"/>
          <p14:tracePt t="286205" x="7874000" y="5743575"/>
          <p14:tracePt t="286213" x="7916863" y="5743575"/>
          <p14:tracePt t="286221" x="7931150" y="5757863"/>
          <p14:tracePt t="286230" x="7958138" y="5757863"/>
          <p14:tracePt t="286238" x="7972425" y="5757863"/>
          <p14:tracePt t="286246" x="7986713" y="5764213"/>
          <p14:tracePt t="286252" x="8001000" y="5764213"/>
          <p14:tracePt t="286260" x="8015288" y="5764213"/>
          <p14:tracePt t="286269" x="8029575" y="5778500"/>
          <p14:tracePt t="286301" x="8043863" y="5778500"/>
          <p14:tracePt t="286726" x="8043863" y="5764213"/>
          <p14:tracePt t="286734" x="8058150" y="5764213"/>
          <p14:tracePt t="286742" x="8070850" y="5757863"/>
          <p14:tracePt t="286750" x="8078788" y="5743575"/>
          <p14:tracePt t="286758" x="8107363" y="5743575"/>
          <p14:tracePt t="286766" x="8121650" y="5729288"/>
          <p14:tracePt t="286774" x="8148638" y="5715000"/>
          <p14:tracePt t="286782" x="8162925" y="5715000"/>
          <p14:tracePt t="286790" x="8191500" y="5715000"/>
          <p14:tracePt t="286798" x="8205788" y="5700713"/>
          <p14:tracePt t="286807" x="8234363" y="5700713"/>
          <p14:tracePt t="286815" x="8248650" y="5700713"/>
          <p14:tracePt t="286822" x="8261350" y="5700713"/>
          <p14:tracePt t="286831" x="8275638" y="5700713"/>
          <p14:tracePt t="286839" x="8289925" y="5700713"/>
          <p14:tracePt t="286847" x="8304213" y="5686425"/>
          <p14:tracePt t="286855" x="8318500" y="5686425"/>
          <p14:tracePt t="286879" x="8332788" y="5686425"/>
          <p14:tracePt t="286999" x="8347075" y="5686425"/>
          <p14:tracePt t="287296" x="8361363" y="5686425"/>
          <p14:tracePt t="287306" x="8375650" y="5686425"/>
          <p14:tracePt t="287312" x="8382000" y="5686425"/>
          <p14:tracePt t="287322" x="8410575" y="5686425"/>
          <p14:tracePt t="287330" x="8424863" y="5686425"/>
          <p14:tracePt t="287338" x="8466138" y="5686425"/>
          <p14:tracePt t="287346" x="8480425" y="5686425"/>
          <p14:tracePt t="287352" x="8523288" y="5686425"/>
          <p14:tracePt t="287360" x="8566150" y="5686425"/>
          <p14:tracePt t="287369" x="8578850" y="5686425"/>
          <p14:tracePt t="287376" x="8607425" y="5686425"/>
          <p14:tracePt t="287384" x="8650288" y="5686425"/>
          <p14:tracePt t="287393" x="8678863" y="5686425"/>
          <p14:tracePt t="287401" x="8713788" y="5686425"/>
          <p14:tracePt t="287409" x="8742363" y="5686425"/>
          <p14:tracePt t="287417" x="8769350" y="5686425"/>
          <p14:tracePt t="287425" x="8797925" y="5686425"/>
          <p14:tracePt t="287433" x="8826500" y="5700713"/>
          <p14:tracePt t="287441" x="8840788" y="5700713"/>
          <p14:tracePt t="287449" x="8869363" y="5700713"/>
          <p14:tracePt t="287457" x="8883650" y="5715000"/>
          <p14:tracePt t="287465" x="8896350" y="5715000"/>
          <p14:tracePt t="287473" x="8924925" y="5715000"/>
          <p14:tracePt t="287482" x="8939213" y="5729288"/>
          <p14:tracePt t="287489" x="8967788" y="5729288"/>
          <p14:tracePt t="287497" x="8982075" y="5729288"/>
          <p14:tracePt t="287505" x="9002713" y="5743575"/>
          <p14:tracePt t="287513" x="9017000" y="5743575"/>
          <p14:tracePt t="287522" x="9045575" y="5743575"/>
          <p14:tracePt t="287530" x="9059863" y="5743575"/>
          <p14:tracePt t="287538" x="9074150" y="5743575"/>
          <p14:tracePt t="287546" x="9101138" y="5743575"/>
          <p14:tracePt t="287555" x="9115425" y="5743575"/>
          <p14:tracePt t="287561" x="9129713" y="5743575"/>
          <p14:tracePt t="287569" x="9144000" y="5743575"/>
          <p14:tracePt t="287577" x="9158288" y="5743575"/>
          <p14:tracePt t="287593" x="9172575" y="5743575"/>
          <p14:tracePt t="287851" x="9186863" y="5743575"/>
          <p14:tracePt t="287858" x="9201150" y="5743575"/>
          <p14:tracePt t="287866" x="9242425" y="5743575"/>
          <p14:tracePt t="287875" x="9256713" y="5743575"/>
          <p14:tracePt t="287882" x="9305925" y="5743575"/>
          <p14:tracePt t="287890" x="9348788" y="5743575"/>
          <p14:tracePt t="287899" x="9391650" y="5743575"/>
          <p14:tracePt t="287907" x="9447213" y="5743575"/>
          <p14:tracePt t="287915" x="9504363" y="5743575"/>
          <p14:tracePt t="287922" x="9559925" y="5743575"/>
          <p14:tracePt t="287931" x="9609138" y="5743575"/>
          <p14:tracePt t="287939" x="9680575" y="5743575"/>
          <p14:tracePt t="287947" x="9750425" y="5743575"/>
          <p14:tracePt t="287955" x="9821863" y="5743575"/>
          <p14:tracePt t="287963" x="9877425" y="5743575"/>
          <p14:tracePt t="287971" x="9940925" y="5743575"/>
          <p14:tracePt t="287980" x="9998075" y="5757863"/>
          <p14:tracePt t="287988" x="10026650" y="5757863"/>
          <p14:tracePt t="287996" x="10082213" y="5757863"/>
          <p14:tracePt t="288004" x="10139363" y="5757863"/>
          <p14:tracePt t="288011" x="10166350" y="5757863"/>
          <p14:tracePt t="288019" x="10194925" y="5757863"/>
          <p14:tracePt t="288027" x="10217150" y="5757863"/>
          <p14:tracePt t="288035" x="10244138" y="5757863"/>
          <p14:tracePt t="288043" x="10258425" y="5757863"/>
          <p14:tracePt t="288059" x="10272713" y="5757863"/>
          <p14:tracePt t="288067" x="10287000" y="5757863"/>
          <p14:tracePt t="288148" x="10258425" y="5757863"/>
          <p14:tracePt t="288156" x="10217150" y="5757863"/>
          <p14:tracePt t="288163" x="10153650" y="5743575"/>
          <p14:tracePt t="288172" x="10053638" y="5729288"/>
          <p14:tracePt t="288180" x="9940925" y="5700713"/>
          <p14:tracePt t="288188" x="9793288" y="5686425"/>
          <p14:tracePt t="288196" x="9518650" y="5645150"/>
          <p14:tracePt t="288205" x="9271000" y="5630863"/>
          <p14:tracePt t="288213" x="9129713" y="5602288"/>
          <p14:tracePt t="288221" x="8664575" y="5573713"/>
          <p14:tracePt t="288228" x="8361363" y="5545138"/>
          <p14:tracePt t="288236" x="8191500" y="5545138"/>
          <p14:tracePt t="288244" x="7669213" y="5489575"/>
          <p14:tracePt t="288252" x="7380288" y="5461000"/>
          <p14:tracePt t="288260" x="7224713" y="5461000"/>
          <p14:tracePt t="288268" x="6964363" y="5440363"/>
          <p14:tracePt t="288276" x="6702425" y="5411788"/>
          <p14:tracePt t="288284" x="6497638" y="5397500"/>
          <p14:tracePt t="288292" x="6399213" y="5383213"/>
          <p14:tracePt t="288300" x="6237288" y="5354638"/>
          <p14:tracePt t="288308" x="6096000" y="5327650"/>
          <p14:tracePt t="288316" x="6053138" y="5313363"/>
          <p14:tracePt t="288325" x="5969000" y="5284788"/>
          <p14:tracePt t="288332" x="5919788" y="5270500"/>
          <p14:tracePt t="288340" x="5876925" y="5256213"/>
          <p14:tracePt t="288348" x="5848350" y="5241925"/>
          <p14:tracePt t="288356" x="5835650" y="5227638"/>
          <p14:tracePt t="288662" x="5821363" y="5227638"/>
          <p14:tracePt t="288670" x="5792788" y="5227638"/>
          <p14:tracePt t="288677" x="5764213" y="5227638"/>
          <p14:tracePt t="288685" x="5735638" y="5213350"/>
          <p14:tracePt t="288693" x="5708650" y="5213350"/>
          <p14:tracePt t="288701" x="5665788" y="5213350"/>
          <p14:tracePt t="288709" x="5630863" y="5213350"/>
          <p14:tracePt t="288718" x="5602288" y="5213350"/>
          <p14:tracePt t="288726" x="5559425" y="5213350"/>
          <p14:tracePt t="288733" x="5518150" y="5213350"/>
          <p14:tracePt t="288742" x="5489575" y="5213350"/>
          <p14:tracePt t="288750" x="5475288" y="5213350"/>
          <p14:tracePt t="288758" x="5461000" y="5213350"/>
          <p14:tracePt t="288774" x="5446713" y="5213350"/>
          <p14:tracePt t="288798" x="5461000" y="5213350"/>
          <p14:tracePt t="288806" x="5489575" y="5213350"/>
          <p14:tracePt t="288814" x="5530850" y="5200650"/>
          <p14:tracePt t="288822" x="5588000" y="5200650"/>
          <p14:tracePt t="288830" x="5637213" y="5186363"/>
          <p14:tracePt t="288838" x="5721350" y="5186363"/>
          <p14:tracePt t="288847" x="5807075" y="5186363"/>
          <p14:tracePt t="288855" x="5905500" y="5172075"/>
          <p14:tracePt t="288863" x="5997575" y="5172075"/>
          <p14:tracePt t="288871" x="6081713" y="5172075"/>
          <p14:tracePt t="288879" x="6180138" y="5172075"/>
          <p14:tracePt t="288886" x="6286500" y="5172075"/>
          <p14:tracePt t="288895" x="6384925" y="5172075"/>
          <p14:tracePt t="288902" x="6483350" y="5172075"/>
          <p14:tracePt t="288910" x="6561138" y="5172075"/>
          <p14:tracePt t="288918" x="6646863" y="5172075"/>
          <p14:tracePt t="288926" x="6673850" y="5172075"/>
          <p14:tracePt t="288935" x="6788150" y="5172075"/>
          <p14:tracePt t="288942" x="6815138" y="5172075"/>
          <p14:tracePt t="288950" x="6864350" y="5172075"/>
          <p14:tracePt t="288959" x="6907213" y="5157788"/>
          <p14:tracePt t="288966" x="6935788" y="5157788"/>
          <p14:tracePt t="288974" x="6978650" y="5157788"/>
          <p14:tracePt t="288982" x="7005638" y="5143500"/>
          <p14:tracePt t="288990" x="7034213" y="5143500"/>
          <p14:tracePt t="288999" x="7048500" y="5143500"/>
          <p14:tracePt t="289007" x="7077075" y="5143500"/>
          <p14:tracePt t="289015" x="7091363" y="5143500"/>
          <p14:tracePt t="289022" x="7091363" y="5137150"/>
          <p14:tracePt t="289031" x="7105650" y="5137150"/>
          <p14:tracePt t="289055" x="7118350" y="5137150"/>
          <p14:tracePt t="289087" x="7105650" y="5137150"/>
          <p14:tracePt t="289096" x="7062788" y="5137150"/>
          <p14:tracePt t="289105" x="6978650" y="5122863"/>
          <p14:tracePt t="289111" x="6878638" y="5108575"/>
          <p14:tracePt t="289119" x="6646863" y="5094288"/>
          <p14:tracePt t="289127" x="6413500" y="5065713"/>
          <p14:tracePt t="289135" x="6110288" y="5037138"/>
          <p14:tracePt t="289143" x="5764213" y="5037138"/>
          <p14:tracePt t="289151" x="5403850" y="5037138"/>
          <p14:tracePt t="289159" x="5010150" y="5037138"/>
          <p14:tracePt t="289168" x="4621213" y="5037138"/>
          <p14:tracePt t="289176" x="4451350" y="5065713"/>
          <p14:tracePt t="289184" x="4133850" y="5094288"/>
          <p14:tracePt t="289192" x="3844925" y="5137150"/>
          <p14:tracePt t="289201" x="3598863" y="5157788"/>
          <p14:tracePt t="289208" x="3506788" y="5172075"/>
          <p14:tracePt t="289215" x="3322638" y="5200650"/>
          <p14:tracePt t="289224" x="3189288" y="5200650"/>
          <p14:tracePt t="289231" x="3076575" y="5200650"/>
          <p14:tracePt t="289239" x="3048000" y="5200650"/>
          <p14:tracePt t="289247" x="2990850" y="5200650"/>
          <p14:tracePt t="289256" x="2935288" y="5200650"/>
          <p14:tracePt t="289263" x="2892425" y="5200650"/>
          <p14:tracePt t="289272" x="2886075" y="5200650"/>
          <p14:tracePt t="289280" x="2857500" y="5186363"/>
          <p14:tracePt t="289296" x="2843213" y="5186363"/>
          <p14:tracePt t="289304" x="2843213" y="5172075"/>
          <p14:tracePt t="289312" x="2828925" y="5172075"/>
          <p14:tracePt t="289392" x="2814638" y="5172075"/>
          <p14:tracePt t="289401" x="2800350" y="5172075"/>
          <p14:tracePt t="289408" x="2787650" y="5172075"/>
          <p14:tracePt t="289418" x="2744788" y="5172075"/>
          <p14:tracePt t="289426" x="2730500" y="5157788"/>
          <p14:tracePt t="289434" x="2687638" y="5157788"/>
          <p14:tracePt t="289440" x="2646363" y="5157788"/>
          <p14:tracePt t="289448" x="2603500" y="5157788"/>
          <p14:tracePt t="289456" x="2540000" y="5157788"/>
          <p14:tracePt t="289465" x="2482850" y="5157788"/>
          <p14:tracePt t="289472" x="2413000" y="5157788"/>
          <p14:tracePt t="289482" x="2343150" y="5157788"/>
          <p14:tracePt t="289488" x="2265363" y="5157788"/>
          <p14:tracePt t="289497" x="2193925" y="5157788"/>
          <p14:tracePt t="289505" x="2109788" y="5157788"/>
          <p14:tracePt t="289512" x="2025650" y="5157788"/>
          <p14:tracePt t="289521" x="1962150" y="5157788"/>
          <p14:tracePt t="289529" x="1876425" y="5157788"/>
          <p14:tracePt t="289537" x="1806575" y="5157788"/>
          <p14:tracePt t="289544" x="1735138" y="5157788"/>
          <p14:tracePt t="289552" x="1671638" y="5157788"/>
          <p14:tracePt t="289561" x="1616075" y="5157788"/>
          <p14:tracePt t="289569" x="1587500" y="5157788"/>
          <p14:tracePt t="289577" x="1544638" y="5157788"/>
          <p14:tracePt t="289585" x="1503363" y="5157788"/>
          <p14:tracePt t="289593" x="1474788" y="5157788"/>
          <p14:tracePt t="289601" x="1460500" y="5157788"/>
          <p14:tracePt t="289930" x="1503363" y="5143500"/>
          <p14:tracePt t="289938" x="1558925" y="5094288"/>
          <p14:tracePt t="289946" x="1616075" y="5037138"/>
          <p14:tracePt t="289954" x="1708150" y="4967288"/>
          <p14:tracePt t="289962" x="1835150" y="4883150"/>
          <p14:tracePt t="289970" x="1982788" y="4776788"/>
          <p14:tracePt t="289978" x="2279650" y="4551363"/>
          <p14:tracePt t="289986" x="2525713" y="4387850"/>
          <p14:tracePt t="289994" x="2814638" y="4184650"/>
          <p14:tracePt t="290002" x="3160713" y="3957638"/>
          <p14:tracePt t="290010" x="3513138" y="3725863"/>
          <p14:tracePt t="290018" x="3916363" y="3449638"/>
          <p14:tracePt t="290026" x="4332288" y="3175000"/>
          <p14:tracePt t="290035" x="4741863" y="2900363"/>
          <p14:tracePt t="290042" x="5172075" y="2609850"/>
          <p14:tracePt t="290051" x="5327650" y="2482850"/>
          <p14:tracePt t="290059" x="5665788" y="2265363"/>
          <p14:tracePt t="290068" x="5954713" y="2038350"/>
          <p14:tracePt t="290076" x="6208713" y="1876425"/>
          <p14:tracePt t="290084" x="6315075" y="1806575"/>
          <p14:tracePt t="290092" x="6483350" y="1685925"/>
          <p14:tracePt t="290099" x="6604000" y="1601788"/>
          <p14:tracePt t="290107" x="6661150" y="1573213"/>
          <p14:tracePt t="290115" x="6815138" y="1489075"/>
          <p14:tracePt t="290123" x="6843713" y="1474788"/>
          <p14:tracePt t="290396" x="6843713" y="1460500"/>
          <p14:tracePt t="290404" x="6843713" y="1417638"/>
          <p14:tracePt t="290412" x="6843713" y="1382713"/>
          <p14:tracePt t="290420" x="6858000" y="1312863"/>
          <p14:tracePt t="290428" x="6878638" y="1270000"/>
          <p14:tracePt t="290436" x="6892925" y="1200150"/>
          <p14:tracePt t="290444" x="6921500" y="1157288"/>
          <p14:tracePt t="290452" x="6978650" y="981075"/>
          <p14:tracePt t="290460" x="7048500" y="839788"/>
          <p14:tracePt t="290468" x="7118350" y="692150"/>
          <p14:tracePt t="290476" x="7181850" y="550863"/>
          <p14:tracePt t="290484" x="7253288" y="430213"/>
          <p14:tracePt t="290492" x="7337425" y="274638"/>
          <p14:tracePt t="290501" x="7435850" y="141288"/>
          <p14:tracePt t="313910" x="7712075" y="247650"/>
          <p14:tracePt t="313921" x="7669213" y="303213"/>
          <p14:tracePt t="313930" x="7585075" y="415925"/>
          <p14:tracePt t="313935" x="7499350" y="522288"/>
          <p14:tracePt t="313940" x="7435850" y="620713"/>
          <p14:tracePt t="313948" x="7380288" y="704850"/>
          <p14:tracePt t="313955" x="7308850" y="796925"/>
          <p14:tracePt t="313963" x="7239000" y="868363"/>
          <p14:tracePt t="313971" x="7146925" y="1009650"/>
          <p14:tracePt t="313979" x="7077075" y="1114425"/>
          <p14:tracePt t="313987" x="6978650" y="1227138"/>
          <p14:tracePt t="313995" x="6892925" y="1327150"/>
          <p14:tracePt t="314003" x="6800850" y="1446213"/>
          <p14:tracePt t="314011" x="6745288" y="1503363"/>
          <p14:tracePt t="314019" x="6661150" y="1587500"/>
          <p14:tracePt t="314027" x="6561138" y="1700213"/>
          <p14:tracePt t="314035" x="6483350" y="1778000"/>
          <p14:tracePt t="314043" x="6427788" y="1847850"/>
          <p14:tracePt t="314051" x="6399213" y="1862138"/>
          <p14:tracePt t="314059" x="6356350" y="1919288"/>
          <p14:tracePt t="314068" x="6315075" y="1947863"/>
          <p14:tracePt t="314076" x="6286500" y="1974850"/>
          <p14:tracePt t="314084" x="6272213" y="1989138"/>
          <p14:tracePt t="314092" x="6257925" y="2003425"/>
          <p14:tracePt t="314100" x="6251575" y="2017713"/>
          <p14:tracePt t="314123" x="6251575" y="2025650"/>
          <p14:tracePt t="314180" x="6251575" y="2017713"/>
          <p14:tracePt t="314758" x="6237288" y="2038350"/>
          <p14:tracePt t="314768" x="6223000" y="2066925"/>
          <p14:tracePt t="314774" x="6208713" y="2109788"/>
          <p14:tracePt t="314784" x="6180138" y="2152650"/>
          <p14:tracePt t="314790" x="6165850" y="2208213"/>
          <p14:tracePt t="314798" x="6124575" y="2292350"/>
          <p14:tracePt t="314806" x="6081713" y="2384425"/>
          <p14:tracePt t="314815" x="6038850" y="2482850"/>
          <p14:tracePt t="314822" x="6011863" y="2582863"/>
          <p14:tracePt t="314830" x="5983288" y="2673350"/>
          <p14:tracePt t="314838" x="5954713" y="2773363"/>
          <p14:tracePt t="314846" x="5934075" y="2871788"/>
          <p14:tracePt t="314855" x="5905500" y="2963863"/>
          <p14:tracePt t="314862" x="5891213" y="3033713"/>
          <p14:tracePt t="314870" x="5876925" y="3105150"/>
          <p14:tracePt t="314879" x="5876925" y="3132138"/>
          <p14:tracePt t="314887" x="5876925" y="3189288"/>
          <p14:tracePt t="314894" x="5862638" y="3244850"/>
          <p14:tracePt t="314902" x="5862638" y="3273425"/>
          <p14:tracePt t="314910" x="5862638" y="3308350"/>
          <p14:tracePt t="314918" x="5862638" y="3336925"/>
          <p14:tracePt t="314927" x="5862638" y="3351213"/>
          <p14:tracePt t="314935" x="5862638" y="3365500"/>
          <p14:tracePt t="314943" x="5862638" y="3379788"/>
          <p14:tracePt t="314951" x="5862638" y="3394075"/>
          <p14:tracePt t="314959" x="5862638" y="3408363"/>
          <p14:tracePt t="314991" x="5862638" y="3422650"/>
          <p14:tracePt t="315000" x="5876925" y="3422650"/>
          <p14:tracePt t="315023" x="5876925" y="3435350"/>
          <p14:tracePt t="315031" x="5876925" y="3449638"/>
          <p14:tracePt t="315047" x="5891213" y="3478213"/>
          <p14:tracePt t="315055" x="5891213" y="3492500"/>
          <p14:tracePt t="316212" x="5876925" y="3506788"/>
          <p14:tracePt t="316220" x="5835650" y="3549650"/>
          <p14:tracePt t="316227" x="5792788" y="3584575"/>
          <p14:tracePt t="316235" x="5708650" y="3654425"/>
          <p14:tracePt t="316243" x="5630863" y="3740150"/>
          <p14:tracePt t="316251" x="5518150" y="3838575"/>
          <p14:tracePt t="316260" x="5391150" y="3957638"/>
          <p14:tracePt t="316268" x="5270500" y="4098925"/>
          <p14:tracePt t="316276" x="5129213" y="4233863"/>
          <p14:tracePt t="316284" x="4981575" y="4402138"/>
          <p14:tracePt t="316293" x="4811713" y="4578350"/>
          <p14:tracePt t="316301" x="4678363" y="4776788"/>
          <p14:tracePt t="316309" x="4522788" y="4967288"/>
          <p14:tracePt t="316317" x="4375150" y="5172075"/>
          <p14:tracePt t="316324" x="4219575" y="5368925"/>
          <p14:tracePt t="316332" x="4098925" y="5545138"/>
          <p14:tracePt t="316340" x="3957638" y="5715000"/>
          <p14:tracePt t="316348" x="3902075" y="5792788"/>
          <p14:tracePt t="316356" x="3810000" y="5934075"/>
          <p14:tracePt t="316364" x="3740150" y="6046788"/>
          <p14:tracePt t="316372" x="3668713" y="6124575"/>
          <p14:tracePt t="316380" x="3640138" y="6153150"/>
          <p14:tracePt t="316388" x="3598863" y="6208713"/>
          <p14:tracePt t="316396" x="3570288" y="6251575"/>
          <p14:tracePt t="316404" x="3541713" y="6280150"/>
          <p14:tracePt t="316412" x="3527425" y="6307138"/>
          <p14:tracePt t="316428" x="3513138" y="6321425"/>
          <p14:tracePt t="316452" x="3513138" y="6335713"/>
          <p14:tracePt t="316501" x="3513138" y="6350000"/>
          <p14:tracePt t="316525" x="3513138" y="6364288"/>
          <p14:tracePt t="316541" x="3513138" y="6378575"/>
          <p14:tracePt t="316548" x="3513138" y="6392863"/>
          <p14:tracePt t="316573" x="3513138" y="6399213"/>
          <p14:tracePt t="316597" x="3513138" y="6413500"/>
          <p14:tracePt t="316612" x="3527425" y="6413500"/>
          <p14:tracePt t="316653" x="3541713" y="6413500"/>
          <p14:tracePt t="316685" x="3556000" y="6413500"/>
          <p14:tracePt t="316693" x="3556000" y="6399213"/>
          <p14:tracePt t="316701" x="3570288" y="6399213"/>
          <p14:tracePt t="316709" x="3570288" y="6392863"/>
          <p14:tracePt t="316718" x="3584575" y="6392863"/>
          <p14:tracePt t="316725" x="3598863" y="6378575"/>
          <p14:tracePt t="316742" x="3613150" y="6364288"/>
          <p14:tracePt t="316750" x="3625850" y="6364288"/>
          <p14:tracePt t="316759" x="3640138" y="6350000"/>
          <p14:tracePt t="316773" x="3654425" y="6335713"/>
          <p14:tracePt t="316781" x="3668713" y="6335713"/>
          <p14:tracePt t="316789" x="3683000" y="6321425"/>
          <p14:tracePt t="316806" x="3697288" y="6321425"/>
          <p14:tracePt t="316814" x="3711575" y="6307138"/>
          <p14:tracePt t="316821" x="3725863" y="6307138"/>
          <p14:tracePt t="316838" x="3740150" y="6292850"/>
          <p14:tracePt t="316845" x="3752850" y="6292850"/>
          <p14:tracePt t="316854" x="3767138" y="6292850"/>
          <p14:tracePt t="316862" x="3781425" y="6280150"/>
          <p14:tracePt t="316870" x="3795713" y="6280150"/>
          <p14:tracePt t="316878" x="3816350" y="6280150"/>
          <p14:tracePt t="316886" x="3816350" y="6265863"/>
          <p14:tracePt t="316894" x="3830638" y="6265863"/>
          <p14:tracePt t="316902" x="3844925" y="6251575"/>
          <p14:tracePt t="316910" x="3859213" y="6251575"/>
          <p14:tracePt t="316918" x="3873500" y="6251575"/>
          <p14:tracePt t="316926" x="3887788" y="6237288"/>
          <p14:tracePt t="316942" x="3902075" y="6223000"/>
          <p14:tracePt t="316974" x="3916363" y="6208713"/>
          <p14:tracePt t="317279" x="3930650" y="6208713"/>
          <p14:tracePt t="317335" x="3930650" y="6194425"/>
          <p14:tracePt t="318580" x="3943350" y="6194425"/>
          <p14:tracePt t="318588" x="3957638" y="6180138"/>
          <p14:tracePt t="318597" x="3986213" y="6165850"/>
          <p14:tracePt t="318606" x="4000500" y="6153150"/>
          <p14:tracePt t="318614" x="4029075" y="6138863"/>
          <p14:tracePt t="318622" x="4057650" y="6124575"/>
          <p14:tracePt t="318629" x="4098925" y="6110288"/>
          <p14:tracePt t="318636" x="4133850" y="6081713"/>
          <p14:tracePt t="318644" x="4176713" y="6075363"/>
          <p14:tracePt t="318652" x="4219575" y="6046788"/>
          <p14:tracePt t="318660" x="4260850" y="6032500"/>
          <p14:tracePt t="318669" x="4318000" y="6003925"/>
          <p14:tracePt t="318676" x="4375150" y="5989638"/>
          <p14:tracePt t="318685" x="4416425" y="5975350"/>
          <p14:tracePt t="318692" x="4479925" y="5948363"/>
          <p14:tracePt t="318700" x="4537075" y="5934075"/>
          <p14:tracePt t="318708" x="4606925" y="5919788"/>
          <p14:tracePt t="318717" x="4678363" y="5905500"/>
          <p14:tracePt t="318725" x="4727575" y="5891213"/>
          <p14:tracePt t="318732" x="4797425" y="5876925"/>
          <p14:tracePt t="318741" x="4868863" y="5876925"/>
          <p14:tracePt t="318748" x="4924425" y="5862638"/>
          <p14:tracePt t="318757" x="4981575" y="5862638"/>
          <p14:tracePt t="318764" x="5030788" y="5848350"/>
          <p14:tracePt t="318773" x="5073650" y="5848350"/>
          <p14:tracePt t="318781" x="5129213" y="5848350"/>
          <p14:tracePt t="318789" x="5172075" y="5848350"/>
          <p14:tracePt t="318796" x="5213350" y="5835650"/>
          <p14:tracePt t="318805" x="5241925" y="5835650"/>
          <p14:tracePt t="318813" x="5299075" y="5835650"/>
          <p14:tracePt t="318822" x="5327650" y="5821363"/>
          <p14:tracePt t="318830" x="5362575" y="5821363"/>
          <p14:tracePt t="318838" x="5391150" y="5821363"/>
          <p14:tracePt t="318846" x="5418138" y="5821363"/>
          <p14:tracePt t="318853" x="5461000" y="5807075"/>
          <p14:tracePt t="318861" x="5489575" y="5807075"/>
          <p14:tracePt t="318869" x="5518150" y="5807075"/>
          <p14:tracePt t="318877" x="5545138" y="5807075"/>
          <p14:tracePt t="318885" x="5573713" y="5807075"/>
          <p14:tracePt t="318893" x="5602288" y="5807075"/>
          <p14:tracePt t="318901" x="5616575" y="5807075"/>
          <p14:tracePt t="318909" x="5630863" y="5807075"/>
          <p14:tracePt t="318917" x="5637213" y="5807075"/>
          <p14:tracePt t="318925" x="5651500" y="5807075"/>
          <p14:tracePt t="318933" x="5665788" y="5807075"/>
          <p14:tracePt t="319231" x="5680075" y="5807075"/>
          <p14:tracePt t="319238" x="5694363" y="5821363"/>
          <p14:tracePt t="319246" x="5708650" y="5821363"/>
          <p14:tracePt t="319256" x="5735638" y="5848350"/>
          <p14:tracePt t="319264" x="5764213" y="5862638"/>
          <p14:tracePt t="319272" x="5792788" y="5876925"/>
          <p14:tracePt t="319280" x="5835650" y="5905500"/>
          <p14:tracePt t="328779" x="5848350" y="5905500"/>
          <p14:tracePt t="328786" x="5876925" y="5905500"/>
          <p14:tracePt t="328795" x="5891213" y="5919788"/>
          <p14:tracePt t="328802" x="5905500" y="5934075"/>
          <p14:tracePt t="328810" x="5934075" y="5948363"/>
          <p14:tracePt t="328818" x="5940425" y="5948363"/>
          <p14:tracePt t="328826" x="5983288" y="5962650"/>
          <p14:tracePt t="328835" x="5997575" y="5975350"/>
          <p14:tracePt t="328842" x="6026150" y="5989638"/>
          <p14:tracePt t="328850" x="6053138" y="6003925"/>
          <p14:tracePt t="328858" x="6067425" y="6003925"/>
          <p14:tracePt t="328866" x="6081713" y="6018213"/>
          <p14:tracePt t="328874" x="6096000" y="6018213"/>
          <p14:tracePt t="328882" x="6110288" y="6018213"/>
          <p14:tracePt t="328890" x="6124575" y="6018213"/>
          <p14:tracePt t="328898" x="6138863" y="6018213"/>
          <p14:tracePt t="328906" x="6153150" y="6018213"/>
          <p14:tracePt t="328915" x="6165850" y="6018213"/>
          <p14:tracePt t="328931" x="6180138" y="6032500"/>
          <p14:tracePt t="328938" x="6194425" y="6032500"/>
          <p14:tracePt t="328947" x="6208713" y="6032500"/>
          <p14:tracePt t="328955" x="6223000" y="6032500"/>
          <p14:tracePt t="328970" x="6237288" y="6046788"/>
          <p14:tracePt t="328980" x="6251575" y="6046788"/>
          <p14:tracePt t="328995" x="6257925" y="6046788"/>
          <p14:tracePt t="329011" x="6272213" y="6046788"/>
          <p14:tracePt t="329035" x="6286500" y="6046788"/>
          <p14:tracePt t="329412" x="6300788" y="6046788"/>
          <p14:tracePt t="329629" x="6315075" y="6046788"/>
          <p14:tracePt t="329654" x="6315075" y="6032500"/>
          <p14:tracePt t="329669" x="6329363" y="6032500"/>
          <p14:tracePt t="329693" x="6343650" y="6032500"/>
          <p14:tracePt t="329701" x="6343650" y="6018213"/>
          <p14:tracePt t="329709" x="6356350" y="6018213"/>
          <p14:tracePt t="329725" x="6370638" y="6018213"/>
          <p14:tracePt t="329741" x="6384925" y="6018213"/>
          <p14:tracePt t="329749" x="6384925" y="6003925"/>
          <p14:tracePt t="329758" x="6399213" y="6003925"/>
          <p14:tracePt t="329766" x="6413500" y="6003925"/>
          <p14:tracePt t="329781" x="6427788" y="6003925"/>
          <p14:tracePt t="329798" x="6442075" y="6003925"/>
          <p14:tracePt t="329805" x="6456363" y="6003925"/>
          <p14:tracePt t="329822" x="6470650" y="6003925"/>
          <p14:tracePt t="329830" x="6483350" y="5989638"/>
          <p14:tracePt t="329838" x="6497638" y="5989638"/>
          <p14:tracePt t="329847" x="6511925" y="5989638"/>
          <p14:tracePt t="329862" x="6526213" y="5989638"/>
          <p14:tracePt t="329871" x="6540500" y="5989638"/>
          <p14:tracePt t="329879" x="6554788" y="5975350"/>
          <p14:tracePt t="329894" x="6561138" y="5975350"/>
          <p14:tracePt t="329902" x="6575425" y="5975350"/>
          <p14:tracePt t="329910" x="6589713" y="5975350"/>
          <p14:tracePt t="329934" x="6604000" y="5975350"/>
          <p14:tracePt t="329950" x="6604000" y="5962650"/>
          <p14:tracePt t="330545" x="6618288" y="5962650"/>
          <p14:tracePt t="330561" x="6632575" y="5962650"/>
          <p14:tracePt t="330577" x="6646863" y="5962650"/>
          <p14:tracePt t="330593" x="6661150" y="5962650"/>
          <p14:tracePt t="330601" x="6673850" y="5962650"/>
          <p14:tracePt t="330609" x="6688138" y="5962650"/>
          <p14:tracePt t="330617" x="6702425" y="5962650"/>
          <p14:tracePt t="330625" x="6716713" y="5962650"/>
          <p14:tracePt t="330633" x="6745288" y="5962650"/>
          <p14:tracePt t="330641" x="6759575" y="5962650"/>
          <p14:tracePt t="330649" x="6773863" y="5962650"/>
          <p14:tracePt t="330657" x="6800850" y="5962650"/>
          <p14:tracePt t="330665" x="6829425" y="5962650"/>
          <p14:tracePt t="330673" x="6858000" y="5962650"/>
          <p14:tracePt t="330681" x="6878638" y="5962650"/>
          <p14:tracePt t="330689" x="6935788" y="5962650"/>
          <p14:tracePt t="330697" x="6950075" y="5962650"/>
          <p14:tracePt t="330705" x="7005638" y="5975350"/>
          <p14:tracePt t="330713" x="7048500" y="5975350"/>
          <p14:tracePt t="330722" x="7091363" y="5989638"/>
          <p14:tracePt t="330730" x="7146925" y="5989638"/>
          <p14:tracePt t="330738" x="7196138" y="5989638"/>
          <p14:tracePt t="330747" x="7253288" y="5989638"/>
          <p14:tracePt t="330754" x="7308850" y="5989638"/>
          <p14:tracePt t="330763" x="7380288" y="5989638"/>
          <p14:tracePt t="330769" x="7435850" y="5989638"/>
          <p14:tracePt t="330777" x="7486650" y="5989638"/>
          <p14:tracePt t="330786" x="7556500" y="5989638"/>
          <p14:tracePt t="330793" x="7626350" y="5989638"/>
          <p14:tracePt t="330801" x="7683500" y="5975350"/>
          <p14:tracePt t="330810" x="7740650" y="5962650"/>
          <p14:tracePt t="330817" x="7804150" y="5962650"/>
          <p14:tracePt t="330825" x="7816850" y="5948363"/>
          <p14:tracePt t="330833" x="7874000" y="5934075"/>
          <p14:tracePt t="330842" x="7916863" y="5934075"/>
          <p14:tracePt t="330849" x="7958138" y="5934075"/>
          <p14:tracePt t="330857" x="7986713" y="5919788"/>
          <p14:tracePt t="330866" x="8015288" y="5905500"/>
          <p14:tracePt t="330874" x="8043863" y="5891213"/>
          <p14:tracePt t="330882" x="8058150" y="5891213"/>
          <p14:tracePt t="330890" x="8070850" y="5876925"/>
          <p14:tracePt t="331388" x="8078788" y="5876925"/>
          <p14:tracePt t="331397" x="8107363" y="5876925"/>
          <p14:tracePt t="331404" x="8134350" y="5876925"/>
          <p14:tracePt t="331413" x="8177213" y="5876925"/>
          <p14:tracePt t="331421" x="8205788" y="5876925"/>
          <p14:tracePt t="331428" x="8234363" y="5876925"/>
          <p14:tracePt t="331436" x="8275638" y="5876925"/>
          <p14:tracePt t="331444" x="8318500" y="5876925"/>
          <p14:tracePt t="331452" x="8375650" y="5862638"/>
          <p14:tracePt t="331460" x="8410575" y="5862638"/>
          <p14:tracePt t="331468" x="8439150" y="5862638"/>
          <p14:tracePt t="331476" x="8480425" y="5848350"/>
          <p14:tracePt t="331484" x="8523288" y="5848350"/>
          <p14:tracePt t="331492" x="8551863" y="5835650"/>
          <p14:tracePt t="331500" x="8593138" y="5835650"/>
          <p14:tracePt t="331508" x="8621713" y="5835650"/>
          <p14:tracePt t="331516" x="8650288" y="5835650"/>
          <p14:tracePt t="331524" x="8678863" y="5835650"/>
          <p14:tracePt t="331532" x="8699500" y="5835650"/>
          <p14:tracePt t="331540" x="8713788" y="5835650"/>
          <p14:tracePt t="331548" x="8742363" y="5835650"/>
          <p14:tracePt t="331556" x="8756650" y="5835650"/>
          <p14:tracePt t="331564" x="8769350" y="5835650"/>
          <p14:tracePt t="331572" x="8783638" y="5835650"/>
          <p14:tracePt t="331580" x="8797925" y="5835650"/>
          <p14:tracePt t="331596" x="8812213" y="5835650"/>
          <p14:tracePt t="331621" x="8826500" y="5835650"/>
          <p14:tracePt t="333073" x="8855075" y="5835650"/>
          <p14:tracePt t="333082" x="8883650" y="5835650"/>
          <p14:tracePt t="333090" x="8896350" y="5835650"/>
          <p14:tracePt t="333098" x="8924925" y="5835650"/>
          <p14:tracePt t="333108" x="8953500" y="5835650"/>
          <p14:tracePt t="333114" x="8982075" y="5848350"/>
          <p14:tracePt t="333122" x="8988425" y="5848350"/>
          <p14:tracePt t="333130" x="9017000" y="5848350"/>
          <p14:tracePt t="333138" x="9045575" y="5862638"/>
          <p14:tracePt t="333147" x="9059863" y="5862638"/>
          <p14:tracePt t="333155" x="9074150" y="5862638"/>
          <p14:tracePt t="333163" x="9101138" y="5862638"/>
          <p14:tracePt t="333171" x="9115425" y="5862638"/>
          <p14:tracePt t="333180" x="9129713" y="5862638"/>
          <p14:tracePt t="333186" x="9144000" y="5862638"/>
          <p14:tracePt t="333194" x="9158288" y="5862638"/>
          <p14:tracePt t="333202" x="9172575" y="5862638"/>
          <p14:tracePt t="333210" x="9186863" y="5848350"/>
          <p14:tracePt t="333226" x="9201150" y="5835650"/>
          <p14:tracePt t="333234" x="9213850" y="5835650"/>
          <p14:tracePt t="333242" x="9213850" y="5821363"/>
          <p14:tracePt t="333250" x="9228138" y="5821363"/>
          <p14:tracePt t="333258" x="9242425" y="5807075"/>
          <p14:tracePt t="333266" x="9242425" y="5792788"/>
          <p14:tracePt t="333282" x="9256713" y="5778500"/>
          <p14:tracePt t="333290" x="9256713" y="5764213"/>
          <p14:tracePt t="333298" x="9271000" y="5757863"/>
          <p14:tracePt t="333306" x="9271000" y="5743575"/>
          <p14:tracePt t="333322" x="9285288" y="5729288"/>
          <p14:tracePt t="333330" x="9285288" y="5715000"/>
          <p14:tracePt t="333339" x="9285288" y="5700713"/>
          <p14:tracePt t="333346" x="9285288" y="5686425"/>
          <p14:tracePt t="333362" x="9285288" y="5672138"/>
          <p14:tracePt t="333371" x="9285288" y="5657850"/>
          <p14:tracePt t="333380" x="9285288" y="5645150"/>
          <p14:tracePt t="333388" x="9285288" y="5630863"/>
          <p14:tracePt t="333403" x="9285288" y="5616575"/>
          <p14:tracePt t="333411" x="9285288" y="5602288"/>
          <p14:tracePt t="333419" x="9285288" y="5588000"/>
          <p14:tracePt t="333435" x="9285288" y="5573713"/>
          <p14:tracePt t="333443" x="9285288" y="5559425"/>
          <p14:tracePt t="333459" x="9285288" y="5545138"/>
          <p14:tracePt t="333467" x="9285288" y="5530850"/>
          <p14:tracePt t="333475" x="9271000" y="5518150"/>
          <p14:tracePt t="333483" x="9271000" y="5503863"/>
          <p14:tracePt t="333491" x="9256713" y="5503863"/>
          <p14:tracePt t="333499" x="9256713" y="5489575"/>
          <p14:tracePt t="333507" x="9256713" y="5475288"/>
          <p14:tracePt t="333515" x="9242425" y="5475288"/>
          <p14:tracePt t="333523" x="9242425" y="5461000"/>
          <p14:tracePt t="333563" x="9242425" y="5454650"/>
          <p14:tracePt t="333620" x="9228138" y="5454650"/>
          <p14:tracePt t="338530" x="9213850" y="5454650"/>
          <p14:tracePt t="338538" x="9186863" y="5461000"/>
          <p14:tracePt t="338550" x="9172575" y="5475288"/>
          <p14:tracePt t="338555" x="9144000" y="5489575"/>
          <p14:tracePt t="338561" x="9115425" y="5518150"/>
          <p14:tracePt t="338569" x="9059863" y="5545138"/>
          <p14:tracePt t="338577" x="9002713" y="5588000"/>
          <p14:tracePt t="338585" x="8967788" y="5630863"/>
          <p14:tracePt t="338593" x="8910638" y="5672138"/>
          <p14:tracePt t="338601" x="8855075" y="5715000"/>
          <p14:tracePt t="338609" x="8797925" y="5757863"/>
          <p14:tracePt t="338617" x="8742363" y="5792788"/>
          <p14:tracePt t="338625" x="8685213" y="5835650"/>
          <p14:tracePt t="338633" x="8650288" y="5862638"/>
          <p14:tracePt t="338641" x="8621713" y="5876925"/>
          <p14:tracePt t="338649" x="8578850" y="5905500"/>
          <p14:tracePt t="338657" x="8551863" y="5934075"/>
          <p14:tracePt t="338665" x="8509000" y="5962650"/>
          <p14:tracePt t="338673" x="8480425" y="5989638"/>
          <p14:tracePt t="338681" x="8466138" y="6003925"/>
          <p14:tracePt t="338689" x="8439150" y="6018213"/>
          <p14:tracePt t="338697" x="8424863" y="6046788"/>
          <p14:tracePt t="338705" x="8410575" y="6061075"/>
          <p14:tracePt t="338714" x="8396288" y="6075363"/>
          <p14:tracePt t="338722" x="8382000" y="6096000"/>
          <p14:tracePt t="338730" x="8375650" y="6110288"/>
          <p14:tracePt t="338738" x="8361363" y="6124575"/>
          <p14:tracePt t="338747" x="8347075" y="6153150"/>
          <p14:tracePt t="338755" x="8332788" y="6165850"/>
          <p14:tracePt t="338763" x="8332788" y="6180138"/>
          <p14:tracePt t="338771" x="8318500" y="6194425"/>
          <p14:tracePt t="338777" x="8304213" y="6208713"/>
          <p14:tracePt t="338786" x="8289925" y="6223000"/>
          <p14:tracePt t="338794" x="8289925" y="6237288"/>
          <p14:tracePt t="338809" x="8275638" y="6251575"/>
          <p14:tracePt t="338826" x="8261350" y="6251575"/>
          <p14:tracePt t="338834" x="8261350" y="6265863"/>
          <p14:tracePt t="338850" x="8248650" y="6265863"/>
          <p14:tracePt t="339002" x="8248650" y="6251575"/>
          <p14:tracePt t="339011" x="8261350" y="6237288"/>
          <p14:tracePt t="339018" x="8261350" y="6223000"/>
          <p14:tracePt t="339027" x="8275638" y="6223000"/>
          <p14:tracePt t="339035" x="8275638" y="6208713"/>
          <p14:tracePt t="339042" x="8289925" y="6208713"/>
          <p14:tracePt t="339050" x="8304213" y="6194425"/>
          <p14:tracePt t="339067" x="8318500" y="6180138"/>
          <p14:tracePt t="339083" x="8332788" y="6165850"/>
          <p14:tracePt t="339099" x="8347075" y="6165850"/>
          <p14:tracePt t="339107" x="8347075" y="6153150"/>
          <p14:tracePt t="339115" x="8361363" y="6153150"/>
          <p14:tracePt t="339123" x="8361363" y="6138863"/>
          <p14:tracePt t="339139" x="8375650" y="6124575"/>
          <p14:tracePt t="339155" x="8382000" y="6110288"/>
          <p14:tracePt t="339171" x="8382000" y="6096000"/>
          <p14:tracePt t="339180" x="8382000" y="6081713"/>
          <p14:tracePt t="339189" x="8396288" y="6075363"/>
          <p14:tracePt t="339203" x="8396288" y="6061075"/>
          <p14:tracePt t="339211" x="8410575" y="6061075"/>
          <p14:tracePt t="339219" x="8410575" y="6046788"/>
          <p14:tracePt t="339227" x="8410575" y="6032500"/>
          <p14:tracePt t="339235" x="8424863" y="6032500"/>
          <p14:tracePt t="339243" x="8424863" y="6018213"/>
          <p14:tracePt t="339251" x="8439150" y="6003925"/>
          <p14:tracePt t="339267" x="8439150" y="5989638"/>
          <p14:tracePt t="339276" x="8451850" y="5975350"/>
          <p14:tracePt t="339291" x="8451850" y="5962650"/>
          <p14:tracePt t="339307" x="8466138" y="5962650"/>
          <p14:tracePt t="339323" x="8466138" y="5948363"/>
          <p14:tracePt t="339476" x="8451850" y="5934075"/>
          <p14:tracePt t="339492" x="8439150" y="5934075"/>
          <p14:tracePt t="339500" x="8410575" y="5919788"/>
          <p14:tracePt t="339508" x="8396288" y="5919788"/>
          <p14:tracePt t="339516" x="8382000" y="5919788"/>
          <p14:tracePt t="339524" x="8375650" y="5905500"/>
          <p14:tracePt t="339532" x="8347075" y="5905500"/>
          <p14:tracePt t="339540" x="8332788" y="5905500"/>
          <p14:tracePt t="339549" x="8304213" y="5891213"/>
          <p14:tracePt t="339557" x="8275638" y="5891213"/>
          <p14:tracePt t="339565" x="8248650" y="5891213"/>
          <p14:tracePt t="339573" x="8220075" y="5891213"/>
          <p14:tracePt t="339580" x="8191500" y="5876925"/>
          <p14:tracePt t="339589" x="8162925" y="5876925"/>
          <p14:tracePt t="339597" x="8148638" y="5862638"/>
          <p14:tracePt t="339605" x="8121650" y="5862638"/>
          <p14:tracePt t="339613" x="8093075" y="5862638"/>
          <p14:tracePt t="339621" x="8070850" y="5848350"/>
          <p14:tracePt t="339630" x="8043863" y="5835650"/>
          <p14:tracePt t="339638" x="8001000" y="5835650"/>
          <p14:tracePt t="339645" x="7958138" y="5835650"/>
          <p14:tracePt t="339653" x="7931150" y="5835650"/>
          <p14:tracePt t="339661" x="7888288" y="5835650"/>
          <p14:tracePt t="339669" x="7845425" y="5835650"/>
          <p14:tracePt t="339677" x="7804150" y="5835650"/>
          <p14:tracePt t="339685" x="7789863" y="5835650"/>
          <p14:tracePt t="339693" x="7753350" y="5835650"/>
          <p14:tracePt t="339701" x="7712075" y="5835650"/>
          <p14:tracePt t="339709" x="7669213" y="5835650"/>
          <p14:tracePt t="339717" x="7640638" y="5835650"/>
          <p14:tracePt t="339725" x="7599363" y="5835650"/>
          <p14:tracePt t="339733" x="7585075" y="5835650"/>
          <p14:tracePt t="339741" x="7556500" y="5835650"/>
          <p14:tracePt t="340263" x="7527925" y="5835650"/>
          <p14:tracePt t="340272" x="7499350" y="5835650"/>
          <p14:tracePt t="340279" x="7464425" y="5835650"/>
          <p14:tracePt t="340289" x="7408863" y="5821363"/>
          <p14:tracePt t="340297" x="7366000" y="5821363"/>
          <p14:tracePt t="340304" x="7296150" y="5821363"/>
          <p14:tracePt t="340312" x="7239000" y="5821363"/>
          <p14:tracePt t="340321" x="7181850" y="5807075"/>
          <p14:tracePt t="340327" x="7132638" y="5807075"/>
          <p14:tracePt t="340335" x="7077075" y="5807075"/>
          <p14:tracePt t="340343" x="7048500" y="5807075"/>
          <p14:tracePt t="340352" x="7005638" y="5792788"/>
          <p14:tracePt t="340359" x="6950075" y="5792788"/>
          <p14:tracePt t="340367" x="6907213" y="5792788"/>
          <p14:tracePt t="340376" x="6858000" y="5778500"/>
          <p14:tracePt t="340384" x="6829425" y="5778500"/>
          <p14:tracePt t="340392" x="6800850" y="5778500"/>
          <p14:tracePt t="340399" x="6773863" y="5764213"/>
          <p14:tracePt t="340408" x="6745288" y="5757863"/>
          <p14:tracePt t="340416" x="6716713" y="5743575"/>
          <p14:tracePt t="340424" x="6688138" y="5743575"/>
          <p14:tracePt t="340432" x="6661150" y="5715000"/>
          <p14:tracePt t="340440" x="6646863" y="5715000"/>
          <p14:tracePt t="340448" x="6618288" y="5700713"/>
          <p14:tracePt t="340456" x="6618288" y="5686425"/>
          <p14:tracePt t="340464" x="6604000" y="5672138"/>
          <p14:tracePt t="340472" x="6604000" y="5657850"/>
          <p14:tracePt t="340481" x="6589713" y="5657850"/>
          <p14:tracePt t="340488" x="6589713" y="5645150"/>
          <p14:tracePt t="340497" x="6589713" y="5630863"/>
          <p14:tracePt t="342576" x="6604000" y="5630863"/>
          <p14:tracePt t="342584" x="6646863" y="5630863"/>
          <p14:tracePt t="342592" x="6688138" y="5616575"/>
          <p14:tracePt t="342600" x="6731000" y="5602288"/>
          <p14:tracePt t="342608" x="6800850" y="5588000"/>
          <p14:tracePt t="342616" x="6858000" y="5573713"/>
          <p14:tracePt t="342624" x="6907213" y="5573713"/>
          <p14:tracePt t="342632" x="7034213" y="5559425"/>
          <p14:tracePt t="342640" x="7146925" y="5530850"/>
          <p14:tracePt t="342648" x="7253288" y="5518150"/>
          <p14:tracePt t="342656" x="7380288" y="5503863"/>
          <p14:tracePt t="342664" x="7499350" y="5489575"/>
          <p14:tracePt t="342672" x="7613650" y="5461000"/>
          <p14:tracePt t="342680" x="7726363" y="5454650"/>
          <p14:tracePt t="342689" x="7831138" y="5454650"/>
          <p14:tracePt t="342697" x="7931150" y="5426075"/>
          <p14:tracePt t="342705" x="8001000" y="5426075"/>
          <p14:tracePt t="342713" x="8078788" y="5411788"/>
          <p14:tracePt t="342721" x="8162925" y="5411788"/>
          <p14:tracePt t="342730" x="8234363" y="5411788"/>
          <p14:tracePt t="342738" x="8304213" y="5411788"/>
          <p14:tracePt t="342746" x="8375650" y="5411788"/>
          <p14:tracePt t="342752" x="8424863" y="5411788"/>
          <p14:tracePt t="342760" x="8480425" y="5411788"/>
          <p14:tracePt t="342769" x="8537575" y="5426075"/>
          <p14:tracePt t="342776" x="8593138" y="5440363"/>
          <p14:tracePt t="342785" x="8636000" y="5454650"/>
          <p14:tracePt t="342792" x="8650288" y="5454650"/>
          <p14:tracePt t="342801" x="8685213" y="5461000"/>
          <p14:tracePt t="342809" x="8728075" y="5475288"/>
          <p14:tracePt t="342817" x="8769350" y="5489575"/>
          <p14:tracePt t="342825" x="8797925" y="5489575"/>
          <p14:tracePt t="342833" x="8826500" y="5503863"/>
          <p14:tracePt t="342841" x="8855075" y="5503863"/>
          <p14:tracePt t="342849" x="8869363" y="5518150"/>
          <p14:tracePt t="342857" x="8896350" y="5518150"/>
          <p14:tracePt t="342873" x="8910638" y="5530850"/>
          <p14:tracePt t="342881" x="8924925" y="5530850"/>
          <p14:tracePt t="342897" x="8939213" y="5530850"/>
          <p14:tracePt t="343419" x="8939213" y="5545138"/>
          <p14:tracePt t="343427" x="8939213" y="5573713"/>
          <p14:tracePt t="343435" x="8924925" y="5616575"/>
          <p14:tracePt t="343443" x="8910638" y="5645150"/>
          <p14:tracePt t="343451" x="8896350" y="5657850"/>
          <p14:tracePt t="343459" x="8883650" y="5715000"/>
          <p14:tracePt t="343467" x="8869363" y="5729288"/>
          <p14:tracePt t="343475" x="8855075" y="5764213"/>
          <p14:tracePt t="343483" x="8855075" y="5792788"/>
          <p14:tracePt t="343491" x="8826500" y="5835650"/>
          <p14:tracePt t="343499" x="8826500" y="5848350"/>
          <p14:tracePt t="343507" x="8812213" y="5876925"/>
          <p14:tracePt t="343515" x="8797925" y="5905500"/>
          <p14:tracePt t="343523" x="8783638" y="5919788"/>
          <p14:tracePt t="343531" x="8783638" y="5934075"/>
          <p14:tracePt t="343539" x="8769350" y="5948363"/>
          <p14:tracePt t="343547" x="8756650" y="5962650"/>
          <p14:tracePt t="343555" x="8756650" y="5975350"/>
          <p14:tracePt t="343563" x="8742363" y="5989638"/>
          <p14:tracePt t="343579" x="8742363" y="6003925"/>
          <p14:tracePt t="343589" x="8728075" y="6003925"/>
          <p14:tracePt t="343620" x="8728075" y="6018213"/>
          <p14:tracePt t="343644" x="8742363" y="6018213"/>
          <p14:tracePt t="343652" x="8756650" y="6018213"/>
          <p14:tracePt t="343660" x="8783638" y="6018213"/>
          <p14:tracePt t="343667" x="8812213" y="6018213"/>
          <p14:tracePt t="343676" x="8855075" y="6018213"/>
          <p14:tracePt t="343684" x="8883650" y="6018213"/>
          <p14:tracePt t="343692" x="8939213" y="6018213"/>
          <p14:tracePt t="343700" x="8982075" y="6018213"/>
          <p14:tracePt t="343708" x="9031288" y="6018213"/>
          <p14:tracePt t="343716" x="9074150" y="6018213"/>
          <p14:tracePt t="343724" x="9115425" y="6003925"/>
          <p14:tracePt t="343732" x="9172575" y="6003925"/>
          <p14:tracePt t="343740" x="9213850" y="5989638"/>
          <p14:tracePt t="343748" x="9271000" y="5989638"/>
          <p14:tracePt t="343756" x="9305925" y="5989638"/>
          <p14:tracePt t="343764" x="9363075" y="5989638"/>
          <p14:tracePt t="343772" x="9391650" y="5989638"/>
          <p14:tracePt t="343780" x="9432925" y="5989638"/>
          <p14:tracePt t="343788" x="9461500" y="5975350"/>
          <p14:tracePt t="343797" x="9490075" y="5975350"/>
          <p14:tracePt t="343805" x="9518650" y="5975350"/>
          <p14:tracePt t="343813" x="9531350" y="5975350"/>
          <p14:tracePt t="343821" x="9559925" y="5975350"/>
          <p14:tracePt t="343830" x="9574213" y="5975350"/>
          <p14:tracePt t="343837" x="9588500" y="5975350"/>
          <p14:tracePt t="343853" x="9602788" y="5975350"/>
          <p14:tracePt t="343876" x="9609138" y="5975350"/>
          <p14:tracePt t="344013" x="9623425" y="5975350"/>
          <p14:tracePt t="356080" x="9609138" y="5975350"/>
          <p14:tracePt t="356089" x="9602788" y="5975350"/>
          <p14:tracePt t="356097" x="9574213" y="5975350"/>
          <p14:tracePt t="356108" x="9545638" y="5975350"/>
          <p14:tracePt t="356113" x="9504363" y="5975350"/>
          <p14:tracePt t="356122" x="9461500" y="5975350"/>
          <p14:tracePt t="356130" x="9418638" y="5989638"/>
          <p14:tracePt t="356138" x="9377363" y="5989638"/>
          <p14:tracePt t="356146" x="9334500" y="5989638"/>
          <p14:tracePt t="356152" x="9299575" y="6003925"/>
          <p14:tracePt t="356161" x="9242425" y="6018213"/>
          <p14:tracePt t="356169" x="9201150" y="6018213"/>
          <p14:tracePt t="356177" x="9144000" y="6032500"/>
          <p14:tracePt t="356185" x="9086850" y="6046788"/>
          <p14:tracePt t="356193" x="9017000" y="6061075"/>
          <p14:tracePt t="356201" x="8953500" y="6075363"/>
          <p14:tracePt t="356209" x="8883650" y="6081713"/>
          <p14:tracePt t="356217" x="8797925" y="6096000"/>
          <p14:tracePt t="356225" x="8728075" y="6110288"/>
          <p14:tracePt t="356233" x="8650288" y="6138863"/>
          <p14:tracePt t="356241" x="8578850" y="6153150"/>
          <p14:tracePt t="356249" x="8509000" y="6180138"/>
          <p14:tracePt t="356257" x="8451850" y="6194425"/>
          <p14:tracePt t="356265" x="8382000" y="6208713"/>
          <p14:tracePt t="356273" x="8318500" y="6223000"/>
          <p14:tracePt t="356281" x="8234363" y="6237288"/>
          <p14:tracePt t="356289" x="8162925" y="6265863"/>
          <p14:tracePt t="356297" x="8078788" y="6280150"/>
          <p14:tracePt t="356306" x="8015288" y="6292850"/>
          <p14:tracePt t="356313" x="7943850" y="6292850"/>
          <p14:tracePt t="356322" x="7874000" y="6307138"/>
          <p14:tracePt t="356330" x="7804150" y="6307138"/>
          <p14:tracePt t="356338" x="7726363" y="6321425"/>
          <p14:tracePt t="356347" x="7626350" y="6321425"/>
          <p14:tracePt t="356354" x="7556500" y="6335713"/>
          <p14:tracePt t="356362" x="7472363" y="6335713"/>
          <p14:tracePt t="356369" x="7394575" y="6350000"/>
          <p14:tracePt t="356378" x="7323138" y="6350000"/>
          <p14:tracePt t="356386" x="7224713" y="6350000"/>
          <p14:tracePt t="356393" x="7146925" y="6350000"/>
          <p14:tracePt t="356401" x="6978650" y="6350000"/>
          <p14:tracePt t="356410" x="6921500" y="6350000"/>
          <p14:tracePt t="356418" x="6829425" y="6350000"/>
          <p14:tracePt t="356426" x="6731000" y="6350000"/>
          <p14:tracePt t="356434" x="6618288" y="6350000"/>
          <p14:tracePt t="356442" x="6526213" y="6350000"/>
          <p14:tracePt t="356450" x="6413500" y="6350000"/>
          <p14:tracePt t="356458" x="6286500" y="6350000"/>
          <p14:tracePt t="356466" x="6194425" y="6350000"/>
          <p14:tracePt t="356474" x="6110288" y="6350000"/>
          <p14:tracePt t="356482" x="6026150" y="6350000"/>
          <p14:tracePt t="356490" x="5954713" y="6350000"/>
          <p14:tracePt t="356498" x="5891213" y="6350000"/>
          <p14:tracePt t="356506" x="5862638" y="6350000"/>
          <p14:tracePt t="356515" x="5807075" y="6364288"/>
          <p14:tracePt t="356522" x="5764213" y="6364288"/>
          <p14:tracePt t="356530" x="5735638" y="6364288"/>
          <p14:tracePt t="356538" x="5694363" y="6378575"/>
          <p14:tracePt t="356547" x="5680075" y="6378575"/>
          <p14:tracePt t="356555" x="5665788" y="6392863"/>
          <p14:tracePt t="356563" x="5651500" y="6399213"/>
          <p14:tracePt t="356883" x="5637213" y="6399213"/>
          <p14:tracePt t="356892" x="5602288" y="6399213"/>
          <p14:tracePt t="356900" x="5559425" y="6392863"/>
          <p14:tracePt t="356907" x="5530850" y="6378575"/>
          <p14:tracePt t="356916" x="5475288" y="6378575"/>
          <p14:tracePt t="356924" x="5418138" y="6364288"/>
          <p14:tracePt t="356931" x="5313363" y="6364288"/>
          <p14:tracePt t="356939" x="5172075" y="6364288"/>
          <p14:tracePt t="356948" x="5010150" y="6364288"/>
          <p14:tracePt t="356956" x="4840288" y="6364288"/>
          <p14:tracePt t="356964" x="4664075" y="6364288"/>
          <p14:tracePt t="356972" x="4465638" y="6364288"/>
          <p14:tracePt t="356980" x="4219575" y="6364288"/>
          <p14:tracePt t="356988" x="4014788" y="6364288"/>
          <p14:tracePt t="356997" x="3795713" y="6364288"/>
          <p14:tracePt t="357005" x="3556000" y="6364288"/>
          <p14:tracePt t="357013" x="3308350" y="6364288"/>
          <p14:tracePt t="357021" x="3076575" y="6378575"/>
          <p14:tracePt t="357029" x="2660650" y="6392863"/>
          <p14:tracePt t="357036" x="2398713" y="6399213"/>
          <p14:tracePt t="357044" x="2279650" y="6413500"/>
          <p14:tracePt t="357052" x="2038350" y="6442075"/>
          <p14:tracePt t="357060" x="1792288" y="6456363"/>
          <p14:tracePt t="357068" x="1587500" y="6470650"/>
          <p14:tracePt t="357076" x="1368425" y="6483350"/>
          <p14:tracePt t="357084" x="1270000" y="6483350"/>
          <p14:tracePt t="357092" x="1085850" y="6497638"/>
          <p14:tracePt t="357100" x="923925" y="6511925"/>
          <p14:tracePt t="357108" x="782638" y="6511925"/>
          <p14:tracePt t="357116" x="677863" y="6526213"/>
          <p14:tracePt t="357125" x="577850" y="6540500"/>
          <p14:tracePt t="357132" x="479425" y="6540500"/>
          <p14:tracePt t="357140" x="458788" y="6540500"/>
          <p14:tracePt t="357148" x="415925" y="6554788"/>
          <p14:tracePt t="357478" x="444500" y="6554788"/>
          <p14:tracePt t="357486" x="465138" y="6526213"/>
          <p14:tracePt t="357493" x="508000" y="6511925"/>
          <p14:tracePt t="357502" x="550863" y="6483350"/>
          <p14:tracePt t="357510" x="592138" y="6483350"/>
          <p14:tracePt t="357518" x="663575" y="6442075"/>
          <p14:tracePt t="357526" x="747713" y="6413500"/>
          <p14:tracePt t="357534" x="825500" y="6399213"/>
          <p14:tracePt t="357542" x="923925" y="6378575"/>
          <p14:tracePt t="357550" x="1073150" y="6335713"/>
          <p14:tracePt t="357558" x="1200150" y="6321425"/>
          <p14:tracePt t="357566" x="1255713" y="6321425"/>
          <p14:tracePt t="357574" x="1354138" y="6307138"/>
          <p14:tracePt t="357582" x="1446213" y="6292850"/>
          <p14:tracePt t="357590" x="1544638" y="6280150"/>
          <p14:tracePt t="357598" x="1630363" y="6265863"/>
          <p14:tracePt t="357606" x="1708150" y="6265863"/>
          <p14:tracePt t="357614" x="1778000" y="6251575"/>
          <p14:tracePt t="357622" x="1806575" y="6237288"/>
          <p14:tracePt t="357630" x="1862138" y="6237288"/>
          <p14:tracePt t="357639" x="1905000" y="6223000"/>
          <p14:tracePt t="357646" x="1947863" y="6223000"/>
          <p14:tracePt t="357655" x="1974850" y="6223000"/>
          <p14:tracePt t="357663" x="1997075" y="6223000"/>
          <p14:tracePt t="357672" x="2011363" y="6208713"/>
          <p14:tracePt t="357687" x="2025650" y="6208713"/>
          <p14:tracePt t="357696" x="2038350" y="6208713"/>
          <p14:tracePt t="357702" x="2052638" y="6208713"/>
          <p14:tracePt t="357710" x="2066925" y="6208713"/>
          <p14:tracePt t="357727" x="2081213" y="6208713"/>
          <p14:tracePt t="357734" x="2095500" y="6208713"/>
          <p14:tracePt t="357751" x="2109788" y="6208713"/>
          <p14:tracePt t="357759" x="2124075" y="6208713"/>
          <p14:tracePt t="357767" x="2138363" y="6223000"/>
          <p14:tracePt t="357783" x="2152650" y="6223000"/>
          <p14:tracePt t="357791" x="2165350" y="6223000"/>
          <p14:tracePt t="357799" x="2179638" y="6237288"/>
          <p14:tracePt t="357807" x="2193925" y="6237288"/>
          <p14:tracePt t="357815" x="2208213" y="6251575"/>
          <p14:tracePt t="357823" x="2222500" y="6251575"/>
          <p14:tracePt t="357831" x="2236788" y="6265863"/>
          <p14:tracePt t="357839" x="2265363" y="6265863"/>
          <p14:tracePt t="357847" x="2279650" y="6280150"/>
          <p14:tracePt t="357855" x="2286000" y="6280150"/>
          <p14:tracePt t="357863" x="2300288" y="6280150"/>
          <p14:tracePt t="357871" x="2314575" y="6292850"/>
          <p14:tracePt t="357880" x="2328863" y="6292850"/>
          <p14:tracePt t="357888" x="2343150" y="6292850"/>
          <p14:tracePt t="357897" x="2355850" y="6307138"/>
          <p14:tracePt t="357911" x="2370138" y="6307138"/>
          <p14:tracePt t="357927" x="2384425" y="6321425"/>
          <p14:tracePt t="357960" x="2398713" y="6335713"/>
          <p14:tracePt t="357991" x="2398713" y="6350000"/>
          <p14:tracePt t="358000" x="2413000" y="6350000"/>
          <p14:tracePt t="358016" x="2413000" y="6364288"/>
          <p14:tracePt t="358072" x="2427288" y="6378575"/>
          <p14:tracePt t="358096" x="2427288" y="6392863"/>
          <p14:tracePt t="358114" x="2427288" y="6399213"/>
          <p14:tracePt t="358121" x="2427288" y="6413500"/>
          <p14:tracePt t="358129" x="2427288" y="6427788"/>
          <p14:tracePt t="358136" x="2441575" y="6427788"/>
          <p14:tracePt t="358144" x="2441575" y="6442075"/>
          <p14:tracePt t="358152" x="2441575" y="6456363"/>
          <p14:tracePt t="358168" x="2441575" y="6470650"/>
          <p14:tracePt t="358192" x="2441575" y="6483350"/>
          <p14:tracePt t="358216" x="2455863" y="6483350"/>
          <p14:tracePt t="358232" x="2455863" y="6497638"/>
          <p14:tracePt t="358248" x="2470150" y="6497638"/>
          <p14:tracePt t="358257" x="2482850" y="6497638"/>
          <p14:tracePt t="358273" x="2497138" y="6497638"/>
          <p14:tracePt t="358281" x="2525713" y="6497638"/>
          <p14:tracePt t="358289" x="2554288" y="6497638"/>
          <p14:tracePt t="358297" x="2582863" y="6497638"/>
          <p14:tracePt t="358305" x="2603500" y="6497638"/>
          <p14:tracePt t="358314" x="2632075" y="6497638"/>
          <p14:tracePt t="358322" x="2673350" y="6483350"/>
          <p14:tracePt t="358330" x="2701925" y="6483350"/>
          <p14:tracePt t="358337" x="2730500" y="6470650"/>
          <p14:tracePt t="358346" x="2773363" y="6456363"/>
          <p14:tracePt t="358353" x="2800350" y="6442075"/>
          <p14:tracePt t="358361" x="2828925" y="6427788"/>
          <p14:tracePt t="358369" x="2857500" y="6413500"/>
          <p14:tracePt t="358377" x="2892425" y="6413500"/>
          <p14:tracePt t="358385" x="2906713" y="6399213"/>
          <p14:tracePt t="358393" x="2935288" y="6392863"/>
          <p14:tracePt t="358401" x="2978150" y="6392863"/>
          <p14:tracePt t="358409" x="3005138" y="6392863"/>
          <p14:tracePt t="358417" x="3033713" y="6378575"/>
          <p14:tracePt t="358425" x="3062288" y="6378575"/>
          <p14:tracePt t="358433" x="3090863" y="6378575"/>
          <p14:tracePt t="358441" x="3117850" y="6378575"/>
          <p14:tracePt t="358449" x="3146425" y="6378575"/>
          <p14:tracePt t="358457" x="3175000" y="6378575"/>
          <p14:tracePt t="358466" x="3189288" y="6378575"/>
          <p14:tracePt t="358473" x="3209925" y="6378575"/>
          <p14:tracePt t="358482" x="3224213" y="6378575"/>
          <p14:tracePt t="358489" x="3238500" y="6378575"/>
          <p14:tracePt t="358497" x="3252788" y="6378575"/>
          <p14:tracePt t="358505" x="3267075" y="6378575"/>
          <p14:tracePt t="358513" x="3281363" y="6378575"/>
          <p14:tracePt t="358859" x="3295650" y="6378575"/>
          <p14:tracePt t="358867" x="3308350" y="6378575"/>
          <p14:tracePt t="358875" x="3336925" y="6378575"/>
          <p14:tracePt t="358883" x="3365500" y="6378575"/>
          <p14:tracePt t="358891" x="3379788" y="6378575"/>
          <p14:tracePt t="358899" x="3435350" y="6378575"/>
          <p14:tracePt t="358907" x="3478213" y="6392863"/>
          <p14:tracePt t="358915" x="3513138" y="6392863"/>
          <p14:tracePt t="358923" x="3541713" y="6399213"/>
          <p14:tracePt t="358931" x="3584575" y="6399213"/>
          <p14:tracePt t="358939" x="3625850" y="6399213"/>
          <p14:tracePt t="358947" x="3654425" y="6413500"/>
          <p14:tracePt t="358955" x="3697288" y="6413500"/>
          <p14:tracePt t="358963" x="3711575" y="6427788"/>
          <p14:tracePt t="358972" x="3740150" y="6427788"/>
          <p14:tracePt t="358980" x="3767138" y="6427788"/>
          <p14:tracePt t="358988" x="3781425" y="6427788"/>
          <p14:tracePt t="358996" x="3795713" y="6427788"/>
          <p14:tracePt t="359005" x="3810000" y="6427788"/>
          <p14:tracePt t="359011" x="3816350" y="6427788"/>
          <p14:tracePt t="359027" x="3830638" y="6427788"/>
          <p14:tracePt t="359043" x="3844925" y="6427788"/>
          <p14:tracePt t="359397" x="3859213" y="6427788"/>
          <p14:tracePt t="359406" x="3873500" y="6427788"/>
          <p14:tracePt t="359413" x="3887788" y="6427788"/>
          <p14:tracePt t="359429" x="3916363" y="6427788"/>
          <p14:tracePt t="359438" x="3930650" y="6413500"/>
          <p14:tracePt t="359447" x="3957638" y="6413500"/>
          <p14:tracePt t="359454" x="3971925" y="6413500"/>
          <p14:tracePt t="359461" x="3986213" y="6413500"/>
          <p14:tracePt t="359469" x="4014788" y="6399213"/>
          <p14:tracePt t="359477" x="4029075" y="6399213"/>
          <p14:tracePt t="359485" x="4043363" y="6399213"/>
          <p14:tracePt t="359493" x="4057650" y="6399213"/>
          <p14:tracePt t="359501" x="4084638" y="6399213"/>
          <p14:tracePt t="359509" x="4098925" y="6399213"/>
          <p14:tracePt t="359517" x="4113213" y="6399213"/>
          <p14:tracePt t="359533" x="4121150" y="6399213"/>
          <p14:tracePt t="359541" x="4133850" y="6399213"/>
          <p14:tracePt t="359549" x="4148138" y="6399213"/>
          <p14:tracePt t="359557" x="4162425" y="6399213"/>
          <p14:tracePt t="359565" x="4176713" y="6399213"/>
          <p14:tracePt t="359573" x="4191000" y="6399213"/>
          <p14:tracePt t="359581" x="4205288" y="6399213"/>
          <p14:tracePt t="359589" x="4219575" y="6399213"/>
          <p14:tracePt t="359597" x="4233863" y="6399213"/>
          <p14:tracePt t="359606" x="4260850" y="6399213"/>
          <p14:tracePt t="359614" x="4275138" y="6399213"/>
          <p14:tracePt t="359622" x="4289425" y="6399213"/>
          <p14:tracePt t="359630" x="4303713" y="6399213"/>
          <p14:tracePt t="359638" x="4332288" y="6399213"/>
          <p14:tracePt t="359647" x="4360863" y="6399213"/>
          <p14:tracePt t="359655" x="4375150" y="6399213"/>
          <p14:tracePt t="359663" x="4387850" y="6413500"/>
          <p14:tracePt t="359671" x="4416425" y="6413500"/>
          <p14:tracePt t="359678" x="4424363" y="6413500"/>
          <p14:tracePt t="359686" x="4438650" y="6427788"/>
          <p14:tracePt t="359694" x="4465638" y="6427788"/>
          <p14:tracePt t="359702" x="4479925" y="6427788"/>
          <p14:tracePt t="359710" x="4508500" y="6442075"/>
          <p14:tracePt t="359718" x="4522788" y="6442075"/>
          <p14:tracePt t="359726" x="4551363" y="6456363"/>
          <p14:tracePt t="359734" x="4578350" y="6456363"/>
          <p14:tracePt t="359742" x="4592638" y="6456363"/>
          <p14:tracePt t="359750" x="4606925" y="6456363"/>
          <p14:tracePt t="359758" x="4635500" y="6470650"/>
          <p14:tracePt t="359766" x="4664075" y="6470650"/>
          <p14:tracePt t="359774" x="4678363" y="6470650"/>
          <p14:tracePt t="359782" x="4692650" y="6470650"/>
          <p14:tracePt t="359790" x="4705350" y="6470650"/>
          <p14:tracePt t="359798" x="4719638" y="6470650"/>
          <p14:tracePt t="359806" x="4727575" y="6470650"/>
          <p14:tracePt t="359815" x="4741863" y="6470650"/>
          <p14:tracePt t="359822" x="4756150" y="6470650"/>
          <p14:tracePt t="359830" x="4768850" y="6470650"/>
          <p14:tracePt t="359838" x="4783138" y="6470650"/>
          <p14:tracePt t="359847" x="4797425" y="6470650"/>
          <p14:tracePt t="359855" x="4811713" y="6470650"/>
          <p14:tracePt t="359863" x="4826000" y="6470650"/>
          <p14:tracePt t="359871" x="4840288" y="6470650"/>
          <p14:tracePt t="359880" x="4854575" y="6470650"/>
          <p14:tracePt t="359894" x="4868863" y="6470650"/>
          <p14:tracePt t="359902" x="4883150" y="6470650"/>
          <p14:tracePt t="360344" x="4895850" y="6470650"/>
          <p14:tracePt t="360352" x="4910138" y="6470650"/>
          <p14:tracePt t="360360" x="4924425" y="6470650"/>
          <p14:tracePt t="360369" x="4953000" y="6470650"/>
          <p14:tracePt t="360377" x="4967288" y="6470650"/>
          <p14:tracePt t="360385" x="4995863" y="6470650"/>
          <p14:tracePt t="360392" x="5010150" y="6470650"/>
          <p14:tracePt t="360401" x="5030788" y="6456363"/>
          <p14:tracePt t="360409" x="5059363" y="6456363"/>
          <p14:tracePt t="360417" x="5073650" y="6456363"/>
          <p14:tracePt t="360425" x="5100638" y="6442075"/>
          <p14:tracePt t="360432" x="5143500" y="6442075"/>
          <p14:tracePt t="360441" x="5172075" y="6442075"/>
          <p14:tracePt t="360449" x="5186363" y="6427788"/>
          <p14:tracePt t="360457" x="5213350" y="6427788"/>
          <p14:tracePt t="360465" x="5241925" y="6427788"/>
          <p14:tracePt t="360473" x="5256213" y="6427788"/>
          <p14:tracePt t="360482" x="5284788" y="6413500"/>
          <p14:tracePt t="360489" x="5313363" y="6413500"/>
          <p14:tracePt t="360497" x="5327650" y="6413500"/>
          <p14:tracePt t="360505" x="5334000" y="6413500"/>
          <p14:tracePt t="360513" x="5348288" y="6399213"/>
          <p14:tracePt t="360529" x="5362575" y="6399213"/>
          <p14:tracePt t="360538" x="5376863" y="6399213"/>
          <p14:tracePt t="360546" x="5391150" y="6399213"/>
          <p14:tracePt t="360553" x="5403850" y="6392863"/>
          <p14:tracePt t="360561" x="5418138" y="6392863"/>
          <p14:tracePt t="360577" x="5432425" y="6392863"/>
          <p14:tracePt t="360585" x="5446713" y="6392863"/>
          <p14:tracePt t="360601" x="5461000" y="6392863"/>
          <p14:tracePt t="360609" x="5475288" y="6392863"/>
          <p14:tracePt t="360617" x="5489575" y="6392863"/>
          <p14:tracePt t="360625" x="5503863" y="6378575"/>
          <p14:tracePt t="360642" x="5518150" y="6378575"/>
          <p14:tracePt t="360649" x="5530850" y="6378575"/>
          <p14:tracePt t="360658" x="5559425" y="6378575"/>
          <p14:tracePt t="360666" x="5573713" y="6364288"/>
          <p14:tracePt t="360674" x="5588000" y="6364288"/>
          <p14:tracePt t="360681" x="5602288" y="6364288"/>
          <p14:tracePt t="360689" x="5630863" y="6364288"/>
          <p14:tracePt t="360698" x="5637213" y="6350000"/>
          <p14:tracePt t="360706" x="5665788" y="6350000"/>
          <p14:tracePt t="360714" x="5694363" y="6350000"/>
          <p14:tracePt t="360722" x="5721350" y="6335713"/>
          <p14:tracePt t="360730" x="5735638" y="6335713"/>
          <p14:tracePt t="360738" x="5764213" y="6335713"/>
          <p14:tracePt t="360746" x="5792788" y="6335713"/>
          <p14:tracePt t="360755" x="5821363" y="6321425"/>
          <p14:tracePt t="360762" x="5848350" y="6321425"/>
          <p14:tracePt t="360771" x="5876925" y="6321425"/>
          <p14:tracePt t="360778" x="5905500" y="6321425"/>
          <p14:tracePt t="360786" x="5934075" y="6321425"/>
          <p14:tracePt t="360794" x="5969000" y="6307138"/>
          <p14:tracePt t="360802" x="5997575" y="6307138"/>
          <p14:tracePt t="360810" x="6026150" y="6307138"/>
          <p14:tracePt t="360818" x="6053138" y="6307138"/>
          <p14:tracePt t="360826" x="6081713" y="6307138"/>
          <p14:tracePt t="360834" x="6110288" y="6307138"/>
          <p14:tracePt t="360842" x="6138863" y="6307138"/>
          <p14:tracePt t="360850" x="6165850" y="6307138"/>
          <p14:tracePt t="360858" x="6194425" y="6307138"/>
          <p14:tracePt t="360866" x="6208713" y="6307138"/>
          <p14:tracePt t="360874" x="6237288" y="6307138"/>
          <p14:tracePt t="360882" x="6257925" y="6307138"/>
          <p14:tracePt t="360890" x="6286500" y="6307138"/>
          <p14:tracePt t="360898" x="6343650" y="6307138"/>
          <p14:tracePt t="360906" x="6370638" y="6307138"/>
          <p14:tracePt t="360914" x="6399213" y="6307138"/>
          <p14:tracePt t="360922" x="6442075" y="6307138"/>
          <p14:tracePt t="360930" x="6470650" y="6307138"/>
          <p14:tracePt t="360938" x="6497638" y="6307138"/>
          <p14:tracePt t="360946" x="6526213" y="6307138"/>
          <p14:tracePt t="360955" x="6561138" y="6307138"/>
          <p14:tracePt t="360963" x="6589713" y="6321425"/>
          <p14:tracePt t="360972" x="6618288" y="6321425"/>
          <p14:tracePt t="360979" x="6646863" y="6335713"/>
          <p14:tracePt t="360988" x="6673850" y="6350000"/>
          <p14:tracePt t="360996" x="6688138" y="6364288"/>
          <p14:tracePt t="361003" x="6702425" y="6364288"/>
          <p14:tracePt t="361011" x="6716713" y="6378575"/>
          <p14:tracePt t="362641" x="6716713" y="6364288"/>
          <p14:tracePt t="362649" x="6716713" y="6335713"/>
          <p14:tracePt t="362657" x="6702425" y="6307138"/>
          <p14:tracePt t="362665" x="6688138" y="6280150"/>
          <p14:tracePt t="362675" x="6646863" y="6194425"/>
          <p14:tracePt t="362681" x="6604000" y="6124575"/>
          <p14:tracePt t="362689" x="6526213" y="5962650"/>
          <p14:tracePt t="362697" x="6483350" y="5848350"/>
          <p14:tracePt t="362705" x="6399213" y="5672138"/>
          <p14:tracePt t="362713" x="6251575" y="5299075"/>
          <p14:tracePt t="362721" x="6124575" y="5010150"/>
          <p14:tracePt t="362730" x="6067425" y="4868863"/>
          <p14:tracePt t="362738" x="5891213" y="4332288"/>
          <p14:tracePt t="362746" x="5778500" y="4000500"/>
          <p14:tracePt t="362754" x="5735638" y="3852863"/>
          <p14:tracePt t="362761" x="5637213" y="3535363"/>
          <p14:tracePt t="362769" x="5573713" y="3232150"/>
          <p14:tracePt t="362777" x="5518150" y="2955925"/>
          <p14:tracePt t="362786" x="5461000" y="2687638"/>
          <p14:tracePt t="362793" x="5432425" y="2482850"/>
          <p14:tracePt t="362801" x="5403850" y="2265363"/>
          <p14:tracePt t="362810" x="5403850" y="2179638"/>
          <p14:tracePt t="362817" x="5403850" y="2025650"/>
          <p14:tracePt t="362826" x="5403850" y="1890713"/>
          <p14:tracePt t="362833" x="5403850" y="1792288"/>
          <p14:tracePt t="362841" x="5403850" y="1700213"/>
          <p14:tracePt t="362850" x="5403850" y="1616075"/>
          <p14:tracePt t="363195" x="5403850" y="1573213"/>
          <p14:tracePt t="363205" x="5403850" y="1503363"/>
          <p14:tracePt t="363211" x="5403850" y="1474788"/>
          <p14:tracePt t="363219" x="5403850" y="1417638"/>
          <p14:tracePt t="363227" x="5403850" y="1382713"/>
          <p14:tracePt t="363236" x="5403850" y="1354138"/>
          <p14:tracePt t="363244" x="5403850" y="1312863"/>
          <p14:tracePt t="363251" x="5403850" y="1270000"/>
          <p14:tracePt t="363259" x="5403850" y="1227138"/>
          <p14:tracePt t="363267" x="5403850" y="1200150"/>
          <p14:tracePt t="363275" x="5403850" y="1114425"/>
          <p14:tracePt t="363283" x="5418138" y="1036638"/>
          <p14:tracePt t="363291" x="5418138" y="952500"/>
          <p14:tracePt t="363299" x="5418138" y="868363"/>
          <p14:tracePt t="363307" x="5418138" y="782638"/>
          <p14:tracePt t="363315" x="5418138" y="704850"/>
          <p14:tracePt t="363323" x="5418138" y="620713"/>
          <p14:tracePt t="363331" x="5432425" y="536575"/>
          <p14:tracePt t="363340" x="5432425" y="374650"/>
          <p14:tracePt t="363347" x="5432425" y="317500"/>
          <p14:tracePt t="363356" x="5432425" y="204788"/>
          <p14:tracePt t="363364" x="5446713" y="112713"/>
          <p14:tracePt t="370162" x="5616575" y="161925"/>
          <p14:tracePt t="370175" x="5573713" y="331788"/>
          <p14:tracePt t="370181" x="5530850" y="493713"/>
          <p14:tracePt t="370193" x="5489575" y="663575"/>
          <p14:tracePt t="370194" x="5475288" y="747713"/>
          <p14:tracePt t="370201" x="5446713" y="868363"/>
          <p14:tracePt t="370209" x="5418138" y="1022350"/>
          <p14:tracePt t="370216" x="5362575" y="1255713"/>
          <p14:tracePt t="370225" x="5362575" y="1327150"/>
          <p14:tracePt t="370232" x="5327650" y="1530350"/>
          <p14:tracePt t="370240" x="5313363" y="1616075"/>
          <p14:tracePt t="370248" x="5299075" y="1720850"/>
          <p14:tracePt t="370256" x="5284788" y="1933575"/>
          <p14:tracePt t="370265" x="5256213" y="2052638"/>
          <p14:tracePt t="370272" x="5241925" y="2124075"/>
          <p14:tracePt t="370280" x="5241925" y="2251075"/>
          <p14:tracePt t="370288" x="5213350" y="2370138"/>
          <p14:tracePt t="370296" x="5200650" y="2482850"/>
          <p14:tracePt t="370305" x="5200650" y="2582863"/>
          <p14:tracePt t="370313" x="5186363" y="2673350"/>
          <p14:tracePt t="370322" x="5172075" y="2759075"/>
          <p14:tracePt t="370330" x="5157788" y="2787650"/>
          <p14:tracePt t="370338" x="5157788" y="2843213"/>
          <p14:tracePt t="370346" x="5129213" y="2886075"/>
          <p14:tracePt t="370352" x="5129213" y="2927350"/>
          <p14:tracePt t="370361" x="5114925" y="2955925"/>
          <p14:tracePt t="370368" x="5100638" y="2963863"/>
          <p14:tracePt t="370377" x="5086350" y="2978150"/>
          <p14:tracePt t="370746" x="5100638" y="3005138"/>
          <p14:tracePt t="370755" x="5129213" y="3062288"/>
          <p14:tracePt t="370764" x="5157788" y="3117850"/>
          <p14:tracePt t="370772" x="5172075" y="3175000"/>
          <p14:tracePt t="370780" x="5213350" y="3273425"/>
          <p14:tracePt t="370786" x="5256213" y="3379788"/>
          <p14:tracePt t="370796" x="5313363" y="3506788"/>
          <p14:tracePt t="370802" x="5362575" y="3625850"/>
          <p14:tracePt t="370810" x="5418138" y="3752850"/>
          <p14:tracePt t="370818" x="5475288" y="3879850"/>
          <p14:tracePt t="370826" x="5503863" y="3943350"/>
          <p14:tracePt t="370835" x="5559425" y="4057650"/>
          <p14:tracePt t="370843" x="5616575" y="4184650"/>
          <p14:tracePt t="370850" x="5665788" y="4289425"/>
          <p14:tracePt t="370858" x="5708650" y="4387850"/>
          <p14:tracePt t="370867" x="5764213" y="4487863"/>
          <p14:tracePt t="370875" x="5821363" y="4578350"/>
          <p14:tracePt t="370883" x="5862638" y="4664075"/>
          <p14:tracePt t="370891" x="5905500" y="4733925"/>
          <p14:tracePt t="370899" x="5934075" y="4819650"/>
          <p14:tracePt t="370906" x="5969000" y="4868863"/>
          <p14:tracePt t="370915" x="5997575" y="4938713"/>
          <p14:tracePt t="370923" x="6011863" y="4967288"/>
          <p14:tracePt t="370931" x="6038850" y="5010150"/>
          <p14:tracePt t="370939" x="6053138" y="5051425"/>
          <p14:tracePt t="370947" x="6067425" y="5080000"/>
          <p14:tracePt t="370955" x="6081713" y="5122863"/>
          <p14:tracePt t="370963" x="6096000" y="5137150"/>
          <p14:tracePt t="370971" x="6096000" y="5157788"/>
          <p14:tracePt t="370980" x="6110288" y="5172075"/>
          <p14:tracePt t="370995" x="6110288" y="5186363"/>
          <p14:tracePt t="372376" x="6124575" y="5186363"/>
          <p14:tracePt t="372385" x="6153150" y="5186363"/>
          <p14:tracePt t="372393" x="6180138" y="5186363"/>
          <p14:tracePt t="372400" x="6237288" y="5213350"/>
          <p14:tracePt t="372409" x="6300788" y="5227638"/>
          <p14:tracePt t="372417" x="6356350" y="5270500"/>
          <p14:tracePt t="372425" x="6427788" y="5299075"/>
          <p14:tracePt t="372433" x="6526213" y="5340350"/>
          <p14:tracePt t="372441" x="6589713" y="5368925"/>
          <p14:tracePt t="372449" x="6673850" y="5411788"/>
          <p14:tracePt t="372457" x="6759575" y="5461000"/>
          <p14:tracePt t="372465" x="6843713" y="5503863"/>
          <p14:tracePt t="372473" x="6892925" y="5559425"/>
          <p14:tracePt t="372482" x="6964363" y="5602288"/>
          <p14:tracePt t="372489" x="7034213" y="5657850"/>
          <p14:tracePt t="372497" x="7105650" y="5715000"/>
          <p14:tracePt t="372505" x="7169150" y="5764213"/>
          <p14:tracePt t="372513" x="7239000" y="5835650"/>
          <p14:tracePt t="372522" x="7296150" y="5891213"/>
          <p14:tracePt t="372530" x="7366000" y="5962650"/>
          <p14:tracePt t="372538" x="7435850" y="6032500"/>
          <p14:tracePt t="372546" x="7499350" y="6081713"/>
          <p14:tracePt t="372554" x="7556500" y="6153150"/>
          <p14:tracePt t="372561" x="7613650" y="6208713"/>
          <p14:tracePt t="372569" x="7654925" y="6265863"/>
          <p14:tracePt t="372578" x="7697788" y="6307138"/>
          <p14:tracePt t="372585" x="7726363" y="6335713"/>
          <p14:tracePt t="372593" x="7753350" y="6364288"/>
          <p14:tracePt t="372601" x="7775575" y="6392863"/>
          <p14:tracePt t="372609" x="7789863" y="6399213"/>
          <p14:tracePt t="372617" x="7804150" y="6399213"/>
          <p14:tracePt t="372625" x="7804150" y="6413500"/>
          <p14:tracePt t="372633" x="7816850" y="6413500"/>
          <p14:tracePt t="373647" x="7775575" y="6413500"/>
          <p14:tracePt t="373653" x="7753350" y="6413500"/>
          <p14:tracePt t="373661" x="7697788" y="6413500"/>
          <p14:tracePt t="373669" x="7654925" y="6399213"/>
          <p14:tracePt t="373678" x="7542213" y="6392863"/>
          <p14:tracePt t="373685" x="7450138" y="6364288"/>
          <p14:tracePt t="373693" x="7337425" y="6350000"/>
          <p14:tracePt t="373701" x="7281863" y="6350000"/>
          <p14:tracePt t="373709" x="7105650" y="6321425"/>
          <p14:tracePt t="373717" x="6978650" y="6321425"/>
          <p14:tracePt t="373726" x="6843713" y="6321425"/>
          <p14:tracePt t="373733" x="6716713" y="6321425"/>
          <p14:tracePt t="373741" x="6646863" y="6321425"/>
          <p14:tracePt t="373750" x="6399213" y="6321425"/>
          <p14:tracePt t="373757" x="6272213" y="6321425"/>
          <p14:tracePt t="373766" x="6138863" y="6321425"/>
          <p14:tracePt t="373774" x="5983288" y="6350000"/>
          <p14:tracePt t="373782" x="5848350" y="6378575"/>
          <p14:tracePt t="373790" x="5778500" y="6392863"/>
          <p14:tracePt t="373798" x="5573713" y="6427788"/>
          <p14:tracePt t="373806" x="5489575" y="6427788"/>
          <p14:tracePt t="373814" x="5284788" y="6456363"/>
          <p14:tracePt t="373822" x="5143500" y="6470650"/>
          <p14:tracePt t="373830" x="5073650" y="6470650"/>
          <p14:tracePt t="373838" x="4953000" y="6470650"/>
          <p14:tracePt t="373846" x="4854575" y="6483350"/>
          <p14:tracePt t="373855" x="4756150" y="6483350"/>
          <p14:tracePt t="373863" x="4664075" y="6483350"/>
          <p14:tracePt t="373871" x="4565650" y="6483350"/>
          <p14:tracePt t="373878" x="4494213" y="6483350"/>
          <p14:tracePt t="373886" x="4424363" y="6483350"/>
          <p14:tracePt t="373895" x="4375150" y="6483350"/>
          <p14:tracePt t="373902" x="4332288" y="6483350"/>
          <p14:tracePt t="373910" x="4289425" y="6483350"/>
          <p14:tracePt t="373918" x="4248150" y="6483350"/>
          <p14:tracePt t="373926" x="4219575" y="6470650"/>
          <p14:tracePt t="373934" x="4191000" y="6470650"/>
          <p14:tracePt t="373942" x="4162425" y="6456363"/>
          <p14:tracePt t="373950" x="4148138" y="6442075"/>
          <p14:tracePt t="373958" x="4133850" y="6442075"/>
          <p14:tracePt t="373966" x="4133850" y="6427788"/>
          <p14:tracePt t="373991" x="4133850" y="6413500"/>
          <p14:tracePt t="374272" x="4121150" y="6413500"/>
          <p14:tracePt t="374280" x="4098925" y="6413500"/>
          <p14:tracePt t="374288" x="4070350" y="6399213"/>
          <p14:tracePt t="374297" x="4014788" y="6392863"/>
          <p14:tracePt t="374305" x="3957638" y="6364288"/>
          <p14:tracePt t="374313" x="3902075" y="6335713"/>
          <p14:tracePt t="374321" x="3830638" y="6307138"/>
          <p14:tracePt t="374328" x="3767138" y="6280150"/>
          <p14:tracePt t="374336" x="3683000" y="6251575"/>
          <p14:tracePt t="374343" x="3613150" y="6223000"/>
          <p14:tracePt t="374352" x="3527425" y="6208713"/>
          <p14:tracePt t="374360" x="3449638" y="6194425"/>
          <p14:tracePt t="374368" x="3379788" y="6194425"/>
          <p14:tracePt t="374376" x="3308350" y="6180138"/>
          <p14:tracePt t="374384" x="3281363" y="6180138"/>
          <p14:tracePt t="374392" x="3209925" y="6180138"/>
          <p14:tracePt t="374400" x="3175000" y="6180138"/>
          <p14:tracePt t="374408" x="3132138" y="6165850"/>
          <p14:tracePt t="374416" x="3090863" y="6165850"/>
          <p14:tracePt t="374424" x="3062288" y="6165850"/>
          <p14:tracePt t="374432" x="3033713" y="6165850"/>
          <p14:tracePt t="374440" x="3005138" y="6165850"/>
          <p14:tracePt t="374448" x="2990850" y="6165850"/>
          <p14:tracePt t="374456" x="2978150" y="6165850"/>
          <p14:tracePt t="374464" x="2963863" y="6165850"/>
          <p14:tracePt t="374472" x="2949575" y="6153150"/>
          <p14:tracePt t="374512" x="2935288" y="6153150"/>
          <p14:tracePt t="374545" x="2949575" y="6153150"/>
          <p14:tracePt t="374553" x="2963863" y="6138863"/>
          <p14:tracePt t="374560" x="2990850" y="6124575"/>
          <p14:tracePt t="374568" x="3033713" y="6124575"/>
          <p14:tracePt t="374577" x="3076575" y="6110288"/>
          <p14:tracePt t="374585" x="3132138" y="6096000"/>
          <p14:tracePt t="374592" x="3203575" y="6081713"/>
          <p14:tracePt t="374600" x="3336925" y="6075363"/>
          <p14:tracePt t="374609" x="3394075" y="6075363"/>
          <p14:tracePt t="374617" x="3492500" y="6061075"/>
          <p14:tracePt t="374625" x="3654425" y="6032500"/>
          <p14:tracePt t="374633" x="3781425" y="6032500"/>
          <p14:tracePt t="374641" x="3916363" y="6018213"/>
          <p14:tracePt t="374649" x="4057650" y="6003925"/>
          <p14:tracePt t="374657" x="4113213" y="6003925"/>
          <p14:tracePt t="374665" x="4248150" y="6003925"/>
          <p14:tracePt t="374673" x="4438650" y="6003925"/>
          <p14:tracePt t="374681" x="4508500" y="6003925"/>
          <p14:tracePt t="374689" x="4635500" y="6003925"/>
          <p14:tracePt t="374697" x="4756150" y="6003925"/>
          <p14:tracePt t="374705" x="4854575" y="6003925"/>
          <p14:tracePt t="374713" x="4938713" y="6018213"/>
          <p14:tracePt t="374721" x="4981575" y="6018213"/>
          <p14:tracePt t="374730" x="5030788" y="6032500"/>
          <p14:tracePt t="374738" x="5086350" y="6032500"/>
          <p14:tracePt t="374746" x="5129213" y="6046788"/>
          <p14:tracePt t="374754" x="5157788" y="6046788"/>
          <p14:tracePt t="374761" x="5186363" y="6046788"/>
          <p14:tracePt t="374769" x="5200650" y="6046788"/>
          <p14:tracePt t="374777" x="5213350" y="6061075"/>
          <p14:tracePt t="374785" x="5227638" y="6061075"/>
          <p14:tracePt t="374818" x="5241925" y="6061075"/>
          <p14:tracePt t="375485" x="5256213" y="6061075"/>
          <p14:tracePt t="375492" x="5284788" y="6061075"/>
          <p14:tracePt t="375500" x="5327650" y="6061075"/>
          <p14:tracePt t="375508" x="5362575" y="6061075"/>
          <p14:tracePt t="375516" x="5403850" y="6061075"/>
          <p14:tracePt t="375524" x="5475288" y="6061075"/>
          <p14:tracePt t="375532" x="5573713" y="6061075"/>
          <p14:tracePt t="375540" x="5651500" y="6061075"/>
          <p14:tracePt t="375548" x="5735638" y="6061075"/>
          <p14:tracePt t="375556" x="5835650" y="6061075"/>
          <p14:tracePt t="375565" x="6011863" y="6061075"/>
          <p14:tracePt t="375572" x="6138863" y="6061075"/>
          <p14:tracePt t="375580" x="6272213" y="6061075"/>
          <p14:tracePt t="375588" x="6399213" y="6061075"/>
          <p14:tracePt t="375597" x="6540500" y="6061075"/>
          <p14:tracePt t="375605" x="6688138" y="6061075"/>
          <p14:tracePt t="375613" x="6829425" y="6075363"/>
          <p14:tracePt t="375621" x="6892925" y="6075363"/>
          <p14:tracePt t="375630" x="7005638" y="6081713"/>
          <p14:tracePt t="375638" x="7132638" y="6081713"/>
          <p14:tracePt t="375644" x="7224713" y="6096000"/>
          <p14:tracePt t="375653" x="7323138" y="6110288"/>
          <p14:tracePt t="375661" x="7408863" y="6124575"/>
          <p14:tracePt t="375669" x="7472363" y="6124575"/>
          <p14:tracePt t="375677" x="7556500" y="6138863"/>
          <p14:tracePt t="375685" x="7613650" y="6153150"/>
          <p14:tracePt t="375693" x="7640638" y="6165850"/>
          <p14:tracePt t="375701" x="7683500" y="6165850"/>
          <p14:tracePt t="375709" x="7726363" y="6180138"/>
          <p14:tracePt t="375717" x="7753350" y="6194425"/>
          <p14:tracePt t="375725" x="7767638" y="6208713"/>
          <p14:tracePt t="375733" x="7775575" y="6208713"/>
          <p14:tracePt t="375741" x="7789863" y="6208713"/>
          <p14:tracePt t="376014" x="7804150" y="6208713"/>
          <p14:tracePt t="376022" x="7831138" y="6194425"/>
          <p14:tracePt t="376030" x="7874000" y="6194425"/>
          <p14:tracePt t="376038" x="7916863" y="6165850"/>
          <p14:tracePt t="376047" x="7943850" y="6153150"/>
          <p14:tracePt t="376055" x="7986713" y="6153150"/>
          <p14:tracePt t="376063" x="8070850" y="6110288"/>
          <p14:tracePt t="376072" x="8134350" y="6096000"/>
          <p14:tracePt t="376079" x="8220075" y="6075363"/>
          <p14:tracePt t="376088" x="8289925" y="6061075"/>
          <p14:tracePt t="376094" x="8361363" y="6046788"/>
          <p14:tracePt t="376102" x="8410575" y="6046788"/>
          <p14:tracePt t="376110" x="8480425" y="6032500"/>
          <p14:tracePt t="376118" x="8537575" y="6032500"/>
          <p14:tracePt t="376126" x="8621713" y="6032500"/>
          <p14:tracePt t="376135" x="8678863" y="6032500"/>
          <p14:tracePt t="376143" x="8699500" y="6032500"/>
          <p14:tracePt t="376150" x="8756650" y="6032500"/>
          <p14:tracePt t="376158" x="8797925" y="6032500"/>
          <p14:tracePt t="376167" x="8840788" y="6032500"/>
          <p14:tracePt t="376175" x="8869363" y="6032500"/>
          <p14:tracePt t="376183" x="8910638" y="6032500"/>
          <p14:tracePt t="376191" x="8939213" y="6046788"/>
          <p14:tracePt t="376199" x="8953500" y="6046788"/>
          <p14:tracePt t="376207" x="8967788" y="6046788"/>
          <p14:tracePt t="376215" x="8982075" y="6061075"/>
          <p14:tracePt t="376231" x="8988425" y="6061075"/>
          <p14:tracePt t="376255" x="9002713" y="6061075"/>
          <p14:tracePt t="376375" x="9017000" y="6061075"/>
          <p14:tracePt t="376399" x="9031288" y="6061075"/>
          <p14:tracePt t="376415" x="9045575" y="6061075"/>
          <p14:tracePt t="376431" x="9059863" y="6061075"/>
          <p14:tracePt t="376439" x="9074150" y="6061075"/>
          <p14:tracePt t="376448" x="9086850" y="6061075"/>
          <p14:tracePt t="376713" x="9115425" y="6061075"/>
          <p14:tracePt t="376722" x="9144000" y="6046788"/>
          <p14:tracePt t="376728" x="9186863" y="6032500"/>
          <p14:tracePt t="376739" x="9228138" y="6032500"/>
          <p14:tracePt t="376747" x="9271000" y="6018213"/>
          <p14:tracePt t="376753" x="9334500" y="6003925"/>
          <p14:tracePt t="376761" x="9391650" y="5989638"/>
          <p14:tracePt t="376769" x="9461500" y="5989638"/>
          <p14:tracePt t="376777" x="9518650" y="5975350"/>
          <p14:tracePt t="376785" x="9588500" y="5975350"/>
          <p14:tracePt t="376793" x="9609138" y="5975350"/>
          <p14:tracePt t="376801" x="9694863" y="5975350"/>
          <p14:tracePt t="376809" x="9721850" y="5975350"/>
          <p14:tracePt t="376817" x="9750425" y="5975350"/>
          <p14:tracePt t="376825" x="9793288" y="5975350"/>
          <p14:tracePt t="376833" x="9807575" y="5975350"/>
          <p14:tracePt t="376841" x="9836150" y="5975350"/>
          <p14:tracePt t="376857" x="9848850" y="5975350"/>
          <p14:tracePt t="376897" x="9821863" y="5989638"/>
          <p14:tracePt t="376905" x="9779000" y="5989638"/>
          <p14:tracePt t="376913" x="9680575" y="6003925"/>
          <p14:tracePt t="376922" x="9588500" y="6003925"/>
          <p14:tracePt t="376930" x="9475788" y="6032500"/>
          <p14:tracePt t="376938" x="9320213" y="6046788"/>
          <p14:tracePt t="376947" x="9144000" y="6061075"/>
          <p14:tracePt t="376955" x="8812213" y="6110288"/>
          <p14:tracePt t="376962" x="8699500" y="6124575"/>
          <p14:tracePt t="376969" x="8466138" y="6138863"/>
          <p14:tracePt t="376978" x="8220075" y="6138863"/>
          <p14:tracePt t="376986" x="7986713" y="6153150"/>
          <p14:tracePt t="376993" x="7740650" y="6153150"/>
          <p14:tracePt t="377002" x="7486650" y="6153150"/>
          <p14:tracePt t="377010" x="7281863" y="6153150"/>
          <p14:tracePt t="377018" x="7048500" y="6110288"/>
          <p14:tracePt t="377026" x="6829425" y="6081713"/>
          <p14:tracePt t="377034" x="6618288" y="6046788"/>
          <p14:tracePt t="377042" x="6540500" y="6046788"/>
          <p14:tracePt t="377050" x="6370638" y="6018213"/>
          <p14:tracePt t="377058" x="6223000" y="5989638"/>
          <p14:tracePt t="377066" x="6081713" y="5989638"/>
          <p14:tracePt t="377074" x="5969000" y="5975350"/>
          <p14:tracePt t="377082" x="5876925" y="5975350"/>
          <p14:tracePt t="377371" x="5835650" y="5975350"/>
          <p14:tracePt t="377380" x="5778500" y="5962650"/>
          <p14:tracePt t="377387" x="5680075" y="5934075"/>
          <p14:tracePt t="377397" x="5559425" y="5905500"/>
          <p14:tracePt t="377405" x="5403850" y="5876925"/>
          <p14:tracePt t="377411" x="5100638" y="5807075"/>
          <p14:tracePt t="377419" x="4981575" y="5792788"/>
          <p14:tracePt t="377427" x="4727575" y="5764213"/>
          <p14:tracePt t="377436" x="4318000" y="5743575"/>
          <p14:tracePt t="377443" x="4176713" y="5743575"/>
          <p14:tracePt t="377451" x="3930650" y="5743575"/>
          <p14:tracePt t="377459" x="3711575" y="5743575"/>
          <p14:tracePt t="377468" x="3492500" y="5743575"/>
          <p14:tracePt t="377475" x="3308350" y="5757863"/>
          <p14:tracePt t="377483" x="3224213" y="5764213"/>
          <p14:tracePt t="377491" x="3076575" y="5792788"/>
          <p14:tracePt t="377499" x="2963863" y="5807075"/>
          <p14:tracePt t="377507" x="2871788" y="5835650"/>
          <p14:tracePt t="377516" x="2773363" y="5862638"/>
          <p14:tracePt t="377524" x="2744788" y="5862638"/>
          <p14:tracePt t="377532" x="2687638" y="5891213"/>
          <p14:tracePt t="377540" x="2646363" y="5891213"/>
          <p14:tracePt t="377789" x="2632075" y="5891213"/>
          <p14:tracePt t="377797" x="2617788" y="5891213"/>
          <p14:tracePt t="377804" x="2589213" y="5891213"/>
          <p14:tracePt t="377813" x="2554288" y="5891213"/>
          <p14:tracePt t="377822" x="2525713" y="5891213"/>
          <p14:tracePt t="377830" x="2482850" y="5905500"/>
          <p14:tracePt t="377838" x="2441575" y="5919788"/>
          <p14:tracePt t="377846" x="2413000" y="5934075"/>
          <p14:tracePt t="377853" x="2355850" y="5948363"/>
          <p14:tracePt t="377861" x="2343150" y="5962650"/>
          <p14:tracePt t="377869" x="2314575" y="5975350"/>
          <p14:tracePt t="377877" x="2286000" y="5989638"/>
          <p14:tracePt t="377885" x="2265363" y="6018213"/>
          <p14:tracePt t="377893" x="2236788" y="6032500"/>
          <p14:tracePt t="377901" x="2208213" y="6061075"/>
          <p14:tracePt t="377909" x="2193925" y="6075363"/>
          <p14:tracePt t="377917" x="2179638" y="6081713"/>
          <p14:tracePt t="377925" x="2165350" y="6096000"/>
          <p14:tracePt t="377933" x="2152650" y="6096000"/>
          <p14:tracePt t="377941" x="2138363" y="6110288"/>
          <p14:tracePt t="377949" x="2138363" y="6124575"/>
          <p14:tracePt t="377957" x="2124075" y="6138863"/>
          <p14:tracePt t="377965" x="2124075" y="6153150"/>
          <p14:tracePt t="377973" x="2109788" y="6165850"/>
          <p14:tracePt t="377981" x="2109788" y="6180138"/>
          <p14:tracePt t="377989" x="2109788" y="6194425"/>
          <p14:tracePt t="377997" x="2109788" y="6208713"/>
          <p14:tracePt t="378005" x="2109788" y="6237288"/>
          <p14:tracePt t="378013" x="2109788" y="6251575"/>
          <p14:tracePt t="378021" x="2109788" y="6265863"/>
          <p14:tracePt t="378030" x="2109788" y="6292850"/>
          <p14:tracePt t="378038" x="2124075" y="6307138"/>
          <p14:tracePt t="378047" x="2124075" y="6335713"/>
          <p14:tracePt t="378055" x="2152650" y="6350000"/>
          <p14:tracePt t="378063" x="2152650" y="6364288"/>
          <p14:tracePt t="378069" x="2165350" y="6378575"/>
          <p14:tracePt t="378077" x="2179638" y="6399213"/>
          <p14:tracePt t="378086" x="2193925" y="6413500"/>
          <p14:tracePt t="378094" x="2208213" y="6427788"/>
          <p14:tracePt t="378101" x="2222500" y="6442075"/>
          <p14:tracePt t="378110" x="2251075" y="6456363"/>
          <p14:tracePt t="378118" x="2265363" y="6456363"/>
          <p14:tracePt t="378126" x="2279650" y="6470650"/>
          <p14:tracePt t="378134" x="2300288" y="6483350"/>
          <p14:tracePt t="378142" x="2314575" y="6483350"/>
          <p14:tracePt t="378150" x="2343150" y="6497638"/>
          <p14:tracePt t="378158" x="2370138" y="6497638"/>
          <p14:tracePt t="378166" x="2384425" y="6511925"/>
          <p14:tracePt t="378174" x="2427288" y="6511925"/>
          <p14:tracePt t="378182" x="2455863" y="6526213"/>
          <p14:tracePt t="378190" x="2470150" y="6526213"/>
          <p14:tracePt t="378198" x="2497138" y="6526213"/>
          <p14:tracePt t="378206" x="2511425" y="6540500"/>
          <p14:tracePt t="378214" x="2540000" y="6540500"/>
          <p14:tracePt t="378222" x="2554288" y="6540500"/>
          <p14:tracePt t="378238" x="2568575" y="6540500"/>
          <p14:tracePt t="378270" x="2582863" y="6540500"/>
          <p14:tracePt t="378407" x="2582863" y="6526213"/>
          <p14:tracePt t="378415" x="2589213" y="6526213"/>
          <p14:tracePt t="378423" x="2603500" y="6511925"/>
          <p14:tracePt t="378431" x="2632075" y="6497638"/>
          <p14:tracePt t="378439" x="2646363" y="6497638"/>
          <p14:tracePt t="378447" x="2687638" y="6470650"/>
          <p14:tracePt t="378455" x="2716213" y="6456363"/>
          <p14:tracePt t="378463" x="2759075" y="6442075"/>
          <p14:tracePt t="378471" x="2800350" y="6427788"/>
          <p14:tracePt t="378479" x="2871788" y="6413500"/>
          <p14:tracePt t="378487" x="2906713" y="6399213"/>
          <p14:tracePt t="378495" x="2978150" y="6392863"/>
          <p14:tracePt t="378503" x="3048000" y="6392863"/>
          <p14:tracePt t="378511" x="3117850" y="6378575"/>
          <p14:tracePt t="378519" x="3175000" y="6378575"/>
          <p14:tracePt t="378527" x="3238500" y="6378575"/>
          <p14:tracePt t="378535" x="3295650" y="6378575"/>
          <p14:tracePt t="378543" x="3351213" y="6378575"/>
          <p14:tracePt t="378551" x="3408363" y="6378575"/>
          <p14:tracePt t="378559" x="3435350" y="6378575"/>
          <p14:tracePt t="378568" x="3478213" y="6378575"/>
          <p14:tracePt t="378576" x="3506788" y="6378575"/>
          <p14:tracePt t="378584" x="3541713" y="6378575"/>
          <p14:tracePt t="378592" x="3556000" y="6378575"/>
          <p14:tracePt t="378601" x="3584575" y="6378575"/>
          <p14:tracePt t="378609" x="3598863" y="6378575"/>
          <p14:tracePt t="378897" x="3613150" y="6378575"/>
          <p14:tracePt t="378904" x="3625850" y="6378575"/>
          <p14:tracePt t="378912" x="3668713" y="6378575"/>
          <p14:tracePt t="378920" x="3683000" y="6378575"/>
          <p14:tracePt t="378929" x="3740150" y="6364288"/>
          <p14:tracePt t="378937" x="3767138" y="6350000"/>
          <p14:tracePt t="378945" x="3810000" y="6335713"/>
          <p14:tracePt t="378953" x="3844925" y="6321425"/>
          <p14:tracePt t="378961" x="3887788" y="6307138"/>
          <p14:tracePt t="378969" x="3943350" y="6292850"/>
          <p14:tracePt t="378977" x="4000500" y="6280150"/>
          <p14:tracePt t="378985" x="4070350" y="6265863"/>
          <p14:tracePt t="378993" x="4121150" y="6265863"/>
          <p14:tracePt t="379001" x="4191000" y="6251575"/>
          <p14:tracePt t="379009" x="4248150" y="6251575"/>
          <p14:tracePt t="379017" x="4318000" y="6251575"/>
          <p14:tracePt t="379026" x="4387850" y="6251575"/>
          <p14:tracePt t="379034" x="4438650" y="6251575"/>
          <p14:tracePt t="379042" x="4508500" y="6251575"/>
          <p14:tracePt t="379050" x="4551363" y="6265863"/>
          <p14:tracePt t="379059" x="4606925" y="6292850"/>
          <p14:tracePt t="379065" x="4635500" y="6292850"/>
          <p14:tracePt t="379073" x="4678363" y="6307138"/>
          <p14:tracePt t="379081" x="4705350" y="6321425"/>
          <p14:tracePt t="379089" x="4727575" y="6321425"/>
          <p14:tracePt t="379097" x="4756150" y="6335713"/>
          <p14:tracePt t="379105" x="4768850" y="6335713"/>
          <p14:tracePt t="379113" x="4783138" y="6335713"/>
          <p14:tracePt t="379122" x="4797425" y="6350000"/>
          <p14:tracePt t="379137" x="4811713" y="6350000"/>
          <p14:tracePt t="379394" x="4826000" y="6350000"/>
          <p14:tracePt t="379402" x="4840288" y="6350000"/>
          <p14:tracePt t="379410" x="4868863" y="6350000"/>
          <p14:tracePt t="379418" x="4883150" y="6350000"/>
          <p14:tracePt t="379426" x="4910138" y="6350000"/>
          <p14:tracePt t="379435" x="4938713" y="6350000"/>
          <p14:tracePt t="379443" x="4953000" y="6350000"/>
          <p14:tracePt t="379451" x="4981575" y="6350000"/>
          <p14:tracePt t="379459" x="5030788" y="6364288"/>
          <p14:tracePt t="379468" x="5045075" y="6364288"/>
          <p14:tracePt t="379476" x="5086350" y="6364288"/>
          <p14:tracePt t="379484" x="5129213" y="6378575"/>
          <p14:tracePt t="379492" x="5172075" y="6392863"/>
          <p14:tracePt t="379499" x="5200650" y="6392863"/>
          <p14:tracePt t="379507" x="5241925" y="6399213"/>
          <p14:tracePt t="379514" x="5256213" y="6413500"/>
          <p14:tracePt t="379523" x="5299075" y="6427788"/>
          <p14:tracePt t="379531" x="5327650" y="6427788"/>
          <p14:tracePt t="379539" x="5348288" y="6442075"/>
          <p14:tracePt t="379547" x="5391150" y="6456363"/>
          <p14:tracePt t="379555" x="5418138" y="6456363"/>
          <p14:tracePt t="379563" x="5446713" y="6456363"/>
          <p14:tracePt t="379571" x="5475288" y="6470650"/>
          <p14:tracePt t="379579" x="5489575" y="6470650"/>
          <p14:tracePt t="379587" x="5518150" y="6470650"/>
          <p14:tracePt t="379595" x="5530850" y="6470650"/>
          <p14:tracePt t="379603" x="5545138" y="6470650"/>
          <p14:tracePt t="379611" x="5573713" y="6470650"/>
          <p14:tracePt t="379619" x="5588000" y="6470650"/>
          <p14:tracePt t="379627" x="5602288" y="6470650"/>
          <p14:tracePt t="379635" x="5616575" y="6470650"/>
          <p14:tracePt t="379643" x="5630863" y="6470650"/>
          <p14:tracePt t="379651" x="5637213" y="6470650"/>
          <p14:tracePt t="379659" x="5651500" y="6470650"/>
          <p14:tracePt t="379667" x="5665788" y="6470650"/>
          <p14:tracePt t="379676" x="5680075" y="6470650"/>
          <p14:tracePt t="379685" x="5694363" y="6470650"/>
          <p14:tracePt t="382497" x="5708650" y="6470650"/>
          <p14:tracePt t="382505" x="5721350" y="6470650"/>
          <p14:tracePt t="382513" x="5749925" y="6456363"/>
          <p14:tracePt t="382521" x="5778500" y="6456363"/>
          <p14:tracePt t="382529" x="5792788" y="6456363"/>
          <p14:tracePt t="382537" x="5835650" y="6456363"/>
          <p14:tracePt t="382545" x="5876925" y="6456363"/>
          <p14:tracePt t="382553" x="5919788" y="6456363"/>
          <p14:tracePt t="382561" x="5954713" y="6456363"/>
          <p14:tracePt t="382569" x="6011863" y="6470650"/>
          <p14:tracePt t="382577" x="6067425" y="6483350"/>
          <p14:tracePt t="382585" x="6081713" y="6497638"/>
          <p14:tracePt t="382593" x="6124575" y="6511925"/>
          <p14:tracePt t="382601" x="6153150" y="6526213"/>
          <p14:tracePt t="382609" x="6180138" y="6540500"/>
          <p14:tracePt t="382618" x="6208713" y="6540500"/>
          <p14:tracePt t="382626" x="6223000" y="6554788"/>
          <p14:tracePt t="382634" x="6251575" y="6554788"/>
          <p14:tracePt t="382650" x="6257925" y="6569075"/>
          <p14:tracePt t="382659" x="6272213" y="6569075"/>
          <p14:tracePt t="382673" x="6286500" y="6569075"/>
          <p14:tracePt t="382689" x="6300788" y="6569075"/>
          <p14:tracePt t="382713" x="6315075" y="6569075"/>
          <p14:tracePt t="382738" x="6329363" y="6569075"/>
          <p14:tracePt t="382754" x="6343650" y="6569075"/>
          <p14:tracePt t="382778" x="6356350" y="6569075"/>
          <p14:tracePt t="382987" x="6356350" y="6583363"/>
          <p14:tracePt t="383461" x="6343650" y="6569075"/>
          <p14:tracePt t="383501" x="6329363" y="6554788"/>
          <p14:tracePt t="383525" x="6315075" y="6554788"/>
          <p14:tracePt t="383541" x="6315075" y="6540500"/>
          <p14:tracePt t="383557" x="6300788" y="6540500"/>
          <p14:tracePt t="383565" x="6300788" y="6526213"/>
          <p14:tracePt t="383581" x="6286500" y="6526213"/>
          <p14:tracePt t="383605" x="6286500" y="6511925"/>
          <p14:tracePt t="383621" x="6272213" y="6511925"/>
          <p14:tracePt t="383645" x="6272213" y="6497638"/>
          <p14:tracePt t="383653" x="6257925" y="6497638"/>
          <p14:tracePt t="383677" x="6251575" y="6483350"/>
          <p14:tracePt t="383709" x="6237288" y="6483350"/>
          <p14:tracePt t="383717" x="6237288" y="6470650"/>
          <p14:tracePt t="383790" x="6237288" y="6456363"/>
          <p14:tracePt t="383830" x="6237288" y="6442075"/>
          <p14:tracePt t="383853" x="6251575" y="6442075"/>
          <p14:tracePt t="383862" x="6251575" y="6427788"/>
          <p14:tracePt t="383894" x="6257925" y="6427788"/>
          <p14:tracePt t="383918" x="6257925" y="6413500"/>
          <p14:tracePt t="383926" x="6272213" y="6413500"/>
          <p14:tracePt t="383950" x="6286500" y="6413500"/>
          <p14:tracePt t="383966" x="6300788" y="6413500"/>
          <p14:tracePt t="383982" x="6315075" y="6413500"/>
          <p14:tracePt t="383998" x="6329363" y="6413500"/>
          <p14:tracePt t="384006" x="6343650" y="6413500"/>
          <p14:tracePt t="384014" x="6370638" y="6413500"/>
          <p14:tracePt t="384022" x="6384925" y="6413500"/>
          <p14:tracePt t="384030" x="6427788" y="6413500"/>
          <p14:tracePt t="384038" x="6456363" y="6413500"/>
          <p14:tracePt t="384047" x="6497638" y="6427788"/>
          <p14:tracePt t="384055" x="6540500" y="6442075"/>
          <p14:tracePt t="384064" x="6561138" y="6456363"/>
          <p14:tracePt t="384071" x="6589713" y="6456363"/>
          <p14:tracePt t="384080" x="6618288" y="6470650"/>
          <p14:tracePt t="384088" x="6661150" y="6470650"/>
          <p14:tracePt t="384096" x="6702425" y="6483350"/>
          <p14:tracePt t="384103" x="6759575" y="6497638"/>
          <p14:tracePt t="384111" x="6773863" y="6497638"/>
          <p14:tracePt t="384119" x="6843713" y="6511925"/>
          <p14:tracePt t="384127" x="6864350" y="6526213"/>
          <p14:tracePt t="384135" x="6907213" y="6540500"/>
          <p14:tracePt t="384143" x="6950075" y="6554788"/>
          <p14:tracePt t="384151" x="7005638" y="6569075"/>
          <p14:tracePt t="384159" x="7062788" y="6583363"/>
          <p14:tracePt t="384167" x="7105650" y="6597650"/>
          <p14:tracePt t="384175" x="7161213" y="6610350"/>
          <p14:tracePt t="384183" x="7181850" y="6610350"/>
          <p14:tracePt t="384191" x="7210425" y="6624638"/>
          <p14:tracePt t="384199" x="7253288" y="6624638"/>
          <p14:tracePt t="384207" x="7281863" y="6638925"/>
          <p14:tracePt t="384215" x="7308850" y="6638925"/>
          <p14:tracePt t="384223" x="7337425" y="6638925"/>
          <p14:tracePt t="384231" x="7351713" y="6638925"/>
          <p14:tracePt t="384239" x="7366000" y="6638925"/>
          <p14:tracePt t="384247" x="7380288" y="6638925"/>
          <p14:tracePt t="384255" x="7394575" y="6638925"/>
          <p14:tracePt t="384271" x="7408863" y="6638925"/>
          <p14:tracePt t="384296" x="7423150" y="6638925"/>
          <p14:tracePt t="384319" x="7423150" y="6624638"/>
          <p14:tracePt t="384336" x="7435850" y="6624638"/>
          <p14:tracePt t="384351" x="7435850" y="6610350"/>
          <p14:tracePt t="384368" x="7450138" y="6610350"/>
          <p14:tracePt t="384375" x="7464425" y="6610350"/>
          <p14:tracePt t="384384" x="7464425" y="6597650"/>
          <p14:tracePt t="384392" x="7472363" y="6597650"/>
          <p14:tracePt t="384400" x="7486650" y="6583363"/>
          <p14:tracePt t="384416" x="7499350" y="6569075"/>
          <p14:tracePt t="384424" x="7513638" y="6569075"/>
          <p14:tracePt t="384432" x="7513638" y="6554788"/>
          <p14:tracePt t="384440" x="7527925" y="6554788"/>
          <p14:tracePt t="384448" x="7527925" y="6540500"/>
          <p14:tracePt t="384456" x="7542213" y="6540500"/>
          <p14:tracePt t="384464" x="7556500" y="6526213"/>
          <p14:tracePt t="384481" x="7570788" y="6526213"/>
          <p14:tracePt t="384488" x="7570788" y="6511925"/>
          <p14:tracePt t="384497" x="7585075" y="6511925"/>
          <p14:tracePt t="384505" x="7585075" y="6497638"/>
          <p14:tracePt t="384513" x="7599363" y="6497638"/>
          <p14:tracePt t="384528" x="7613650" y="6483350"/>
          <p14:tracePt t="384545" x="7626350" y="6470650"/>
          <p14:tracePt t="384560" x="7640638" y="6470650"/>
          <p14:tracePt t="384569" x="7640638" y="6456363"/>
          <p14:tracePt t="384576" x="7654925" y="6456363"/>
          <p14:tracePt t="384600" x="7654925" y="6442075"/>
          <p14:tracePt t="384625" x="7669213" y="6442075"/>
          <p14:tracePt t="384857" x="7654925" y="6442075"/>
          <p14:tracePt t="384898" x="7640638" y="6442075"/>
          <p14:tracePt t="384922" x="7626350" y="6442075"/>
          <p14:tracePt t="384946" x="7613650" y="6442075"/>
          <p14:tracePt t="384970" x="7599363" y="6442075"/>
          <p14:tracePt t="384994" x="7585075" y="6442075"/>
          <p14:tracePt t="385002" x="7570788" y="6442075"/>
          <p14:tracePt t="385010" x="7556500" y="6442075"/>
          <p14:tracePt t="385026" x="7542213" y="6442075"/>
          <p14:tracePt t="385034" x="7527925" y="6442075"/>
          <p14:tracePt t="385042" x="7513638" y="6427788"/>
          <p14:tracePt t="385050" x="7499350" y="6427788"/>
          <p14:tracePt t="385066" x="7486650" y="6427788"/>
          <p14:tracePt t="385074" x="7472363" y="6427788"/>
          <p14:tracePt t="385090" x="7464425" y="6427788"/>
          <p14:tracePt t="385098" x="7450138" y="6427788"/>
          <p14:tracePt t="385115" x="7435850" y="6427788"/>
          <p14:tracePt t="385122" x="7435850" y="6413500"/>
          <p14:tracePt t="385130" x="7423150" y="6413500"/>
          <p14:tracePt t="385147" x="7408863" y="6413500"/>
          <p14:tracePt t="385195" x="7394575" y="6399213"/>
          <p14:tracePt t="387058" x="7408863" y="6399213"/>
          <p14:tracePt t="387067" x="7435850" y="6399213"/>
          <p14:tracePt t="387074" x="7464425" y="6413500"/>
          <p14:tracePt t="387082" x="7486650" y="6413500"/>
          <p14:tracePt t="387090" x="7513638" y="6427788"/>
          <p14:tracePt t="387098" x="7570788" y="6442075"/>
          <p14:tracePt t="387106" x="7626350" y="6456363"/>
          <p14:tracePt t="387114" x="7683500" y="6470650"/>
          <p14:tracePt t="387122" x="7712075" y="6470650"/>
          <p14:tracePt t="387130" x="7767638" y="6483350"/>
          <p14:tracePt t="387138" x="7804150" y="6483350"/>
          <p14:tracePt t="387146" x="7845425" y="6497638"/>
          <p14:tracePt t="387154" x="7888288" y="6497638"/>
          <p14:tracePt t="387162" x="7916863" y="6497638"/>
          <p14:tracePt t="387170" x="7931150" y="6511925"/>
          <p14:tracePt t="387178" x="7958138" y="6511925"/>
          <p14:tracePt t="387186" x="7986713" y="6511925"/>
          <p14:tracePt t="387194" x="8001000" y="6511925"/>
          <p14:tracePt t="387202" x="8015288" y="6511925"/>
          <p14:tracePt t="387210" x="8029575" y="6511925"/>
          <p14:tracePt t="387218" x="8058150" y="6526213"/>
          <p14:tracePt t="387226" x="8070850" y="6526213"/>
          <p14:tracePt t="387235" x="8078788" y="6526213"/>
          <p14:tracePt t="387242" x="8093075" y="6526213"/>
          <p14:tracePt t="387251" x="8107363" y="6540500"/>
          <p14:tracePt t="387267" x="8121650" y="6540500"/>
          <p14:tracePt t="387276" x="8134350" y="6540500"/>
          <p14:tracePt t="387314" x="8148638" y="6540500"/>
          <p14:tracePt t="387732" x="8162925" y="6540500"/>
          <p14:tracePt t="387740" x="8177213" y="6540500"/>
          <p14:tracePt t="387748" x="8191500" y="6540500"/>
          <p14:tracePt t="387756" x="8205788" y="6540500"/>
          <p14:tracePt t="387764" x="8220075" y="6540500"/>
          <p14:tracePt t="387780" x="8234363" y="6526213"/>
          <p14:tracePt t="387789" x="8248650" y="6526213"/>
          <p14:tracePt t="387796" x="8261350" y="6526213"/>
          <p14:tracePt t="387805" x="8275638" y="6526213"/>
          <p14:tracePt t="387812" x="8275638" y="6511925"/>
          <p14:tracePt t="387820" x="8289925" y="6511925"/>
          <p14:tracePt t="387828" x="8304213" y="6511925"/>
          <p14:tracePt t="387845" x="8318500" y="6497638"/>
          <p14:tracePt t="387852" x="8332788" y="6497638"/>
          <p14:tracePt t="387860" x="8347075" y="6497638"/>
          <p14:tracePt t="387869" x="8361363" y="6483350"/>
          <p14:tracePt t="387877" x="8382000" y="6483350"/>
          <p14:tracePt t="387884" x="8396288" y="6470650"/>
          <p14:tracePt t="387893" x="8424863" y="6456363"/>
          <p14:tracePt t="387901" x="8439150" y="6442075"/>
          <p14:tracePt t="387909" x="8466138" y="6442075"/>
          <p14:tracePt t="387917" x="8494713" y="6427788"/>
          <p14:tracePt t="387926" x="8523288" y="6413500"/>
          <p14:tracePt t="387934" x="8551863" y="6399213"/>
          <p14:tracePt t="387942" x="8578850" y="6392863"/>
          <p14:tracePt t="387950" x="8593138" y="6378575"/>
          <p14:tracePt t="387957" x="8621713" y="6378575"/>
          <p14:tracePt t="387965" x="8650288" y="6364288"/>
          <p14:tracePt t="387973" x="8678863" y="6350000"/>
          <p14:tracePt t="387981" x="8699500" y="6350000"/>
          <p14:tracePt t="387989" x="8728075" y="6350000"/>
          <p14:tracePt t="387997" x="8756650" y="6335713"/>
          <p14:tracePt t="388005" x="8769350" y="6335713"/>
          <p14:tracePt t="388013" x="8797925" y="6335713"/>
          <p14:tracePt t="388021" x="8812213" y="6335713"/>
          <p14:tracePt t="388029" x="8826500" y="6335713"/>
          <p14:tracePt t="388037" x="8855075" y="6335713"/>
          <p14:tracePt t="388045" x="8869363" y="6321425"/>
          <p14:tracePt t="388053" x="8883650" y="6321425"/>
          <p14:tracePt t="388069" x="8896350" y="6321425"/>
          <p14:tracePt t="388085" x="8910638" y="6321425"/>
          <p14:tracePt t="388110" x="8924925" y="6321425"/>
          <p14:tracePt t="388543" x="8939213" y="6321425"/>
          <p14:tracePt t="388551" x="8953500" y="6321425"/>
          <p14:tracePt t="388559" x="8967788" y="6321425"/>
          <p14:tracePt t="388568" x="9002713" y="6321425"/>
          <p14:tracePt t="388576" x="9017000" y="6321425"/>
          <p14:tracePt t="388585" x="9059863" y="6321425"/>
          <p14:tracePt t="388592" x="9086850" y="6321425"/>
          <p14:tracePt t="388600" x="9101138" y="6321425"/>
          <p14:tracePt t="388608" x="9129713" y="6321425"/>
          <p14:tracePt t="388615" x="9158288" y="6335713"/>
          <p14:tracePt t="388623" x="9186863" y="6335713"/>
          <p14:tracePt t="388631" x="9201150" y="6335713"/>
          <p14:tracePt t="388639" x="9228138" y="6350000"/>
          <p14:tracePt t="388648" x="9242425" y="6350000"/>
          <p14:tracePt t="388656" x="9256713" y="6350000"/>
          <p14:tracePt t="388680" x="9271000" y="6350000"/>
          <p14:tracePt t="388696" x="9271000" y="6364288"/>
          <p14:tracePt t="406060" x="9242425" y="6350000"/>
          <p14:tracePt t="406066" x="9213850" y="6335713"/>
          <p14:tracePt t="406074" x="9186863" y="6321425"/>
          <p14:tracePt t="406082" x="9158288" y="6307138"/>
          <p14:tracePt t="406090" x="9129713" y="6292850"/>
          <p14:tracePt t="406098" x="9101138" y="6265863"/>
          <p14:tracePt t="406106" x="9045575" y="6223000"/>
          <p14:tracePt t="406115" x="8988425" y="6180138"/>
          <p14:tracePt t="406122" x="8939213" y="6138863"/>
          <p14:tracePt t="406130" x="8896350" y="6081713"/>
          <p14:tracePt t="406138" x="8840788" y="6032500"/>
          <p14:tracePt t="406146" x="8797925" y="5962650"/>
          <p14:tracePt t="406154" x="8756650" y="5905500"/>
          <p14:tracePt t="406162" x="8678863" y="5757863"/>
          <p14:tracePt t="406170" x="8650288" y="5657850"/>
          <p14:tracePt t="406178" x="8636000" y="5602288"/>
          <p14:tracePt t="406186" x="8607425" y="5489575"/>
          <p14:tracePt t="406194" x="8593138" y="5397500"/>
          <p14:tracePt t="406202" x="8593138" y="5284788"/>
          <p14:tracePt t="406210" x="8578850" y="5172075"/>
          <p14:tracePt t="406218" x="8578850" y="5065713"/>
          <p14:tracePt t="406226" x="8578850" y="4981575"/>
          <p14:tracePt t="406235" x="8578850" y="4895850"/>
          <p14:tracePt t="406243" x="8578850" y="4819650"/>
          <p14:tracePt t="406251" x="8578850" y="4748213"/>
          <p14:tracePt t="406259" x="8578850" y="4705350"/>
          <p14:tracePt t="406267" x="8593138" y="4664075"/>
          <p14:tracePt t="406276" x="8593138" y="4621213"/>
          <p14:tracePt t="406284" x="8607425" y="4578350"/>
          <p14:tracePt t="406292" x="8607425" y="4565650"/>
          <p14:tracePt t="406299" x="8607425" y="4551363"/>
          <p14:tracePt t="454530" x="8607425" y="4537075"/>
          <p14:tracePt t="454538" x="8607425" y="4502150"/>
          <p14:tracePt t="454546" x="8593138" y="4459288"/>
          <p14:tracePt t="454554" x="8566150" y="4387850"/>
          <p14:tracePt t="454562" x="8523288" y="4303713"/>
          <p14:tracePt t="454570" x="8466138" y="4127500"/>
          <p14:tracePt t="454578" x="8382000" y="3902075"/>
          <p14:tracePt t="454586" x="8289925" y="3584575"/>
          <p14:tracePt t="454594" x="8191500" y="3259138"/>
          <p14:tracePt t="454602" x="8093075" y="2857500"/>
          <p14:tracePt t="454610" x="8001000" y="2441575"/>
          <p14:tracePt t="454618" x="7888288" y="1974850"/>
          <p14:tracePt t="454626" x="7767638" y="1489075"/>
          <p14:tracePt t="454634" x="7654925" y="1022350"/>
          <p14:tracePt t="454642" x="7542213" y="592138"/>
          <p14:tracePt t="454651" x="7486650" y="401638"/>
          <p14:tracePt t="454659" x="7423150" y="112713"/>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4490BA-2814-23D2-4DC4-B529E97EFE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CB16BEC-F37E-1D63-82AE-B41F80A70041}"/>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C8BA40-172B-865B-A40D-133BA81FD458}"/>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Concept of Cash Flows</a:t>
            </a:r>
          </a:p>
        </p:txBody>
      </p:sp>
      <p:sp>
        <p:nvSpPr>
          <p:cNvPr id="5" name="Rectangle 4">
            <a:extLst>
              <a:ext uri="{FF2B5EF4-FFF2-40B4-BE49-F238E27FC236}">
                <a16:creationId xmlns:a16="http://schemas.microsoft.com/office/drawing/2014/main" id="{866542AD-042F-4058-15B2-F22B73D999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FCC63CE-009A-C00B-F593-8D18BCD4657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BBFF8EE-AC39-3E27-044E-EE3FB71ED21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ED913060-61BD-7541-5D9B-A9F330A68E15}"/>
              </a:ext>
            </a:extLst>
          </p:cNvPr>
          <p:cNvSpPr txBox="1"/>
          <p:nvPr/>
        </p:nvSpPr>
        <p:spPr>
          <a:xfrm>
            <a:off x="942309" y="2244602"/>
            <a:ext cx="10287665" cy="3785652"/>
          </a:xfrm>
          <a:prstGeom prst="rect">
            <a:avLst/>
          </a:prstGeom>
          <a:noFill/>
        </p:spPr>
        <p:txBody>
          <a:bodyPr wrap="square" rtlCol="0">
            <a:spAutoFit/>
          </a:bodyPr>
          <a:lstStyle/>
          <a:p>
            <a:r>
              <a:rPr lang="en-US" sz="2400" b="1" dirty="0">
                <a:solidFill>
                  <a:srgbClr val="00AEEF"/>
                </a:solidFill>
              </a:rPr>
              <a:t>In Summary</a:t>
            </a:r>
          </a:p>
          <a:p>
            <a:pPr>
              <a:buFont typeface="Arial" panose="020B0604020202020204" pitchFamily="34" charset="0"/>
              <a:buChar char="•"/>
            </a:pPr>
            <a:r>
              <a:rPr lang="en-US" sz="2400" b="1" dirty="0">
                <a:solidFill>
                  <a:srgbClr val="F58221"/>
                </a:solidFill>
              </a:rPr>
              <a:t>Definition:</a:t>
            </a:r>
            <a:r>
              <a:rPr lang="en-US" sz="2400" dirty="0">
                <a:solidFill>
                  <a:srgbClr val="F58221"/>
                </a:solidFill>
              </a:rPr>
              <a:t> </a:t>
            </a:r>
            <a:r>
              <a:rPr lang="en-US" sz="2400" dirty="0"/>
              <a:t>Cash flow is the lifeblood of any business, representing all the actual cash moving in and out.</a:t>
            </a:r>
          </a:p>
          <a:p>
            <a:pPr>
              <a:buFont typeface="Arial" panose="020B0604020202020204" pitchFamily="34" charset="0"/>
              <a:buChar char="•"/>
            </a:pPr>
            <a:r>
              <a:rPr lang="en-US" sz="2400" b="1" dirty="0">
                <a:solidFill>
                  <a:srgbClr val="F58221"/>
                </a:solidFill>
              </a:rPr>
              <a:t>Project Evaluation:</a:t>
            </a:r>
            <a:r>
              <a:rPr lang="en-US" sz="2400" dirty="0">
                <a:solidFill>
                  <a:srgbClr val="F58221"/>
                </a:solidFill>
              </a:rPr>
              <a:t> </a:t>
            </a:r>
            <a:r>
              <a:rPr lang="en-US" sz="2400" dirty="0"/>
              <a:t>Future cash flow projections help in making smart investment decisions and determining project viability.</a:t>
            </a:r>
          </a:p>
          <a:p>
            <a:pPr>
              <a:buFont typeface="Arial" panose="020B0604020202020204" pitchFamily="34" charset="0"/>
              <a:buChar char="•"/>
            </a:pPr>
            <a:r>
              <a:rPr lang="en-US" sz="2400" b="1" dirty="0">
                <a:solidFill>
                  <a:srgbClr val="F58221"/>
                </a:solidFill>
              </a:rPr>
              <a:t>Liquidity Assessment:</a:t>
            </a:r>
            <a:r>
              <a:rPr lang="en-US" sz="2400" dirty="0">
                <a:solidFill>
                  <a:srgbClr val="F58221"/>
                </a:solidFill>
              </a:rPr>
              <a:t> </a:t>
            </a:r>
            <a:r>
              <a:rPr lang="en-US" sz="2400" dirty="0"/>
              <a:t>Monitoring and forecasting cash flow helps ensure there is enough liquidity to cover short-term obligations and avoid potential insolvency.</a:t>
            </a:r>
          </a:p>
          <a:p>
            <a:pPr>
              <a:buFont typeface="Arial" panose="020B0604020202020204" pitchFamily="34" charset="0"/>
              <a:buChar char="•"/>
            </a:pPr>
            <a:r>
              <a:rPr lang="en-US" sz="2400" b="1" dirty="0">
                <a:solidFill>
                  <a:srgbClr val="F58221"/>
                </a:solidFill>
              </a:rPr>
              <a:t>Financial Health:</a:t>
            </a:r>
            <a:r>
              <a:rPr lang="en-US" sz="2400" dirty="0">
                <a:solidFill>
                  <a:srgbClr val="F58221"/>
                </a:solidFill>
              </a:rPr>
              <a:t> </a:t>
            </a:r>
            <a:r>
              <a:rPr lang="en-US" sz="2400" dirty="0"/>
              <a:t>Strong and stable cash flows indicate a healthy, efficient, and potentially growing business—an attractive sign to investors, creditors, and other stakeholders.</a:t>
            </a:r>
          </a:p>
        </p:txBody>
      </p:sp>
      <p:pic>
        <p:nvPicPr>
          <p:cNvPr id="7" name="Graphic 21">
            <a:extLst>
              <a:ext uri="{FF2B5EF4-FFF2-40B4-BE49-F238E27FC236}">
                <a16:creationId xmlns:a16="http://schemas.microsoft.com/office/drawing/2014/main" id="{46D45898-4212-4D64-D362-F7DCE2FDE0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44556610"/>
      </p:ext>
    </p:extLst>
  </p:cSld>
  <p:clrMapOvr>
    <a:masterClrMapping/>
  </p:clrMapOvr>
  <mc:AlternateContent xmlns:mc="http://schemas.openxmlformats.org/markup-compatibility/2006" xmlns:p14="http://schemas.microsoft.com/office/powerpoint/2010/main">
    <mc:Choice Requires="p14">
      <p:transition p14:dur="10" advTm="233151"/>
    </mc:Choice>
    <mc:Fallback xmlns="">
      <p:transition advTm="23315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B67F9C-7DD2-F608-CF19-EE390C643A0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A25ACC2-3520-9DB8-7539-5D4132F8FA41}"/>
              </a:ext>
            </a:extLst>
          </p:cNvPr>
          <p:cNvSpPr/>
          <p:nvPr/>
        </p:nvSpPr>
        <p:spPr>
          <a:xfrm>
            <a:off x="617280" y="1685495"/>
            <a:ext cx="10944244" cy="45775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029BBE18-AE06-6770-8CC7-73094D5F2DD1}"/>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2154E13A-B795-C953-9CFF-87761D38D5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FAB7A4-FF4B-CCDA-456B-817FDD89B5F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0AC0849-5B9A-537A-63E3-6CAB53CEC3E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2DC1BEA7-7E1E-466D-3C56-3F0D218DF4B3}"/>
              </a:ext>
            </a:extLst>
          </p:cNvPr>
          <p:cNvSpPr txBox="1"/>
          <p:nvPr/>
        </p:nvSpPr>
        <p:spPr>
          <a:xfrm>
            <a:off x="942311" y="2244602"/>
            <a:ext cx="5407690" cy="3323987"/>
          </a:xfrm>
          <a:prstGeom prst="rect">
            <a:avLst/>
          </a:prstGeom>
          <a:noFill/>
        </p:spPr>
        <p:txBody>
          <a:bodyPr wrap="square" rtlCol="0">
            <a:spAutoFit/>
          </a:bodyPr>
          <a:lstStyle/>
          <a:p>
            <a:r>
              <a:rPr lang="en-US" sz="2400" b="1" dirty="0">
                <a:solidFill>
                  <a:srgbClr val="00AEEF"/>
                </a:solidFill>
              </a:rPr>
              <a:t>When analyzing a company’s financial performance </a:t>
            </a:r>
            <a:r>
              <a:rPr lang="en-US" sz="2400" dirty="0"/>
              <a:t>and planning for future projects, it is helpful to break down cash flows into distinct categories. Each category sheds light on different aspects of the firm’s </a:t>
            </a:r>
            <a:r>
              <a:rPr lang="en-US" sz="2400" b="1" dirty="0">
                <a:solidFill>
                  <a:srgbClr val="F58221"/>
                </a:solidFill>
              </a:rPr>
              <a:t>operations, investments, and financing </a:t>
            </a:r>
            <a:r>
              <a:rPr lang="en-US" sz="2400" dirty="0"/>
              <a:t>strategies.</a:t>
            </a:r>
          </a:p>
          <a:p>
            <a:endParaRPr lang="en-US" sz="2400" dirty="0"/>
          </a:p>
          <a:p>
            <a:endParaRPr lang="en-US" dirty="0"/>
          </a:p>
        </p:txBody>
      </p:sp>
      <p:pic>
        <p:nvPicPr>
          <p:cNvPr id="7" name="Graphic 21">
            <a:extLst>
              <a:ext uri="{FF2B5EF4-FFF2-40B4-BE49-F238E27FC236}">
                <a16:creationId xmlns:a16="http://schemas.microsoft.com/office/drawing/2014/main" id="{BBEFE75F-4A5B-55DE-EC33-9996CFBF8B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screenshot of a computer screen&#10;&#10;AI-generated content may be incorrect.">
            <a:extLst>
              <a:ext uri="{FF2B5EF4-FFF2-40B4-BE49-F238E27FC236}">
                <a16:creationId xmlns:a16="http://schemas.microsoft.com/office/drawing/2014/main" id="{44F1F43C-2890-F72E-D335-6739F1151B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22388" y="1855353"/>
            <a:ext cx="3527301" cy="3852333"/>
          </a:xfrm>
          <a:prstGeom prst="rect">
            <a:avLst/>
          </a:prstGeom>
        </p:spPr>
      </p:pic>
    </p:spTree>
    <p:extLst>
      <p:ext uri="{BB962C8B-B14F-4D97-AF65-F5344CB8AC3E}">
        <p14:creationId xmlns:p14="http://schemas.microsoft.com/office/powerpoint/2010/main" val="3987470787"/>
      </p:ext>
    </p:extLst>
  </p:cSld>
  <p:clrMapOvr>
    <a:masterClrMapping/>
  </p:clrMapOvr>
  <mc:AlternateContent xmlns:mc="http://schemas.openxmlformats.org/markup-compatibility/2006" xmlns:p14="http://schemas.microsoft.com/office/powerpoint/2010/main">
    <mc:Choice Requires="p14">
      <p:transition p14:dur="10" advTm="165802"/>
    </mc:Choice>
    <mc:Fallback xmlns="">
      <p:transition advTm="165802"/>
    </mc:Fallback>
  </mc:AlternateContent>
  <p:extLst>
    <p:ext uri="{3A86A75C-4F4B-4683-9AE1-C65F6400EC91}">
      <p14:laserTraceLst xmlns:p14="http://schemas.microsoft.com/office/powerpoint/2010/main">
        <p14:tracePtLst>
          <p14:tracePt t="151776" x="5448300" y="6619875"/>
          <p14:tracePt t="151791" x="5553075" y="6529388"/>
          <p14:tracePt t="151806" x="5867400" y="6300788"/>
          <p14:tracePt t="151821" x="6143625" y="6086475"/>
          <p14:tracePt t="151836" x="6591300" y="5767388"/>
          <p14:tracePt t="151851" x="6800850" y="5624513"/>
          <p14:tracePt t="151866" x="7162800" y="5386388"/>
          <p14:tracePt t="151882" x="7524750" y="5148263"/>
          <p14:tracePt t="151896" x="7877175" y="4919663"/>
          <p14:tracePt t="151910" x="8167688" y="4705350"/>
          <p14:tracePt t="151925" x="8353425" y="4576763"/>
          <p14:tracePt t="151940" x="8577263" y="4429125"/>
          <p14:tracePt t="151956" x="8667750" y="4362450"/>
          <p14:tracePt t="151971" x="8782050" y="4276725"/>
          <p14:tracePt t="151986" x="8896350" y="4219575"/>
          <p14:tracePt t="152000" x="8996363" y="4162425"/>
          <p14:tracePt t="152015" x="9063038" y="4129088"/>
          <p14:tracePt t="152031" x="9144000" y="4081463"/>
          <p14:tracePt t="152045" x="9191625" y="4048125"/>
          <p14:tracePt t="152061" x="9191625" y="4038600"/>
          <p14:tracePt t="152076" x="9201150" y="4033838"/>
          <p14:tracePt t="152241" x="9191625" y="4033838"/>
          <p14:tracePt t="152256" x="9191625" y="4024313"/>
          <p14:tracePt t="152286" x="9177338" y="4014788"/>
          <p14:tracePt t="152301" x="9153525" y="4010025"/>
          <p14:tracePt t="152315" x="9129713" y="3990975"/>
          <p14:tracePt t="152331" x="9120188" y="3976688"/>
          <p14:tracePt t="152346" x="9096375" y="3919538"/>
          <p14:tracePt t="152361" x="9043988" y="3829050"/>
          <p14:tracePt t="152375" x="8986838" y="3719513"/>
          <p14:tracePt t="152391" x="8929688" y="3629025"/>
          <p14:tracePt t="152405" x="8872538" y="3514725"/>
          <p14:tracePt t="152421" x="8824913" y="3390900"/>
          <p14:tracePt t="152436" x="8782050" y="3286125"/>
          <p14:tracePt t="152451" x="8758238" y="3233738"/>
          <p14:tracePt t="152466" x="8724900" y="3162300"/>
          <p14:tracePt t="152482" x="8691563" y="3105150"/>
          <p14:tracePt t="152495" x="8667750" y="3062288"/>
          <p14:tracePt t="152510" x="8643938" y="3028950"/>
          <p14:tracePt t="152525" x="8624888" y="3014663"/>
          <p14:tracePt t="152541" x="8601075" y="2995613"/>
          <p14:tracePt t="152556" x="8586788" y="2981325"/>
          <p14:tracePt t="152570" x="8529638" y="2957513"/>
          <p14:tracePt t="152586" x="8472488" y="2924175"/>
          <p14:tracePt t="152601" x="8439150" y="2905125"/>
          <p14:tracePt t="152616" x="8382000" y="2881313"/>
          <p14:tracePt t="152632" x="8291513" y="2847975"/>
          <p14:tracePt t="152645" x="8224838" y="2824163"/>
          <p14:tracePt t="152661" x="8172450" y="2819400"/>
          <p14:tracePt t="152675" x="8110538" y="2800350"/>
          <p14:tracePt t="152691" x="8034338" y="2786063"/>
          <p14:tracePt t="152706" x="7986713" y="2776538"/>
          <p14:tracePt t="152721" x="7905750" y="2757488"/>
          <p14:tracePt t="152736" x="7862888" y="2752725"/>
          <p14:tracePt t="152750" x="7805738" y="2719388"/>
          <p14:tracePt t="152765" x="7796213" y="2719388"/>
          <p14:tracePt t="152782" x="7786688" y="2695575"/>
          <p14:tracePt t="152795" x="7781925" y="2667000"/>
          <p14:tracePt t="152811" x="7772400" y="2628900"/>
          <p14:tracePt t="152826" x="7772400" y="2581275"/>
          <p14:tracePt t="152841" x="7772400" y="2538413"/>
          <p14:tracePt t="152856" x="7772400" y="2481263"/>
          <p14:tracePt t="152871" x="7772400" y="2447925"/>
          <p14:tracePt t="152886" x="7786688" y="2371725"/>
          <p14:tracePt t="152901" x="7796213" y="2324100"/>
          <p14:tracePt t="152916" x="7829550" y="2252663"/>
          <p14:tracePt t="152931" x="7843838" y="2209800"/>
          <p14:tracePt t="152946" x="7886700" y="2128838"/>
          <p14:tracePt t="152961" x="7934325" y="2085975"/>
          <p14:tracePt t="152976" x="7986713" y="2043113"/>
          <p14:tracePt t="152991" x="8024813" y="2019300"/>
          <p14:tracePt t="153006" x="8067675" y="1995488"/>
          <p14:tracePt t="153020" x="8143875" y="1981200"/>
          <p14:tracePt t="153036" x="8191500" y="1981200"/>
          <p14:tracePt t="153051" x="8239125" y="1981200"/>
          <p14:tracePt t="153066" x="8281988" y="1981200"/>
          <p14:tracePt t="153082" x="8348663" y="1985963"/>
          <p14:tracePt t="153095" x="8372475" y="1995488"/>
          <p14:tracePt t="153110" x="8405813" y="2014538"/>
          <p14:tracePt t="153125" x="8453438" y="2019300"/>
          <p14:tracePt t="153141" x="8486775" y="2019300"/>
          <p14:tracePt t="153156" x="8543925" y="2038350"/>
          <p14:tracePt t="153171" x="8591550" y="2038350"/>
          <p14:tracePt t="153186" x="8624888" y="2043113"/>
          <p14:tracePt t="153201" x="8634413" y="2052638"/>
          <p14:tracePt t="153216" x="8648700" y="2062163"/>
          <p14:tracePt t="153232" x="8667750" y="2076450"/>
          <p14:tracePt t="153246" x="8682038" y="2095500"/>
          <p14:tracePt t="153261" x="8701088" y="2100263"/>
          <p14:tracePt t="153275" x="8739188" y="2143125"/>
          <p14:tracePt t="153291" x="8758238" y="2166938"/>
          <p14:tracePt t="153305" x="8791575" y="2190750"/>
          <p14:tracePt t="153321" x="8824913" y="2224088"/>
          <p14:tracePt t="153336" x="8829675" y="2243138"/>
          <p14:tracePt t="153351" x="8848725" y="2257425"/>
          <p14:tracePt t="153366" x="8863013" y="2281238"/>
          <p14:tracePt t="153382" x="8896350" y="2338388"/>
          <p14:tracePt t="153396" x="8929688" y="2405063"/>
          <p14:tracePt t="153411" x="8963025" y="2490788"/>
          <p14:tracePt t="153425" x="8986838" y="2552700"/>
          <p14:tracePt t="153441" x="9020175" y="2662238"/>
          <p14:tracePt t="153456" x="9043988" y="2767013"/>
          <p14:tracePt t="153471" x="9053513" y="2833688"/>
          <p14:tracePt t="153486" x="9063038" y="2900363"/>
          <p14:tracePt t="153501" x="9063038" y="3014663"/>
          <p14:tracePt t="153516" x="9063038" y="3062288"/>
          <p14:tracePt t="153532" x="9043988" y="3119438"/>
          <p14:tracePt t="153546" x="9010650" y="3186113"/>
          <p14:tracePt t="153561" x="8986838" y="3228975"/>
          <p14:tracePt t="153576" x="8963025" y="3262313"/>
          <p14:tracePt t="153591" x="8929688" y="3276600"/>
          <p14:tracePt t="153606" x="8896350" y="3300413"/>
          <p14:tracePt t="153621" x="8858250" y="3333750"/>
          <p14:tracePt t="153636" x="8824913" y="3352800"/>
          <p14:tracePt t="153651" x="8748713" y="3367088"/>
          <p14:tracePt t="153666" x="8648700" y="3367088"/>
          <p14:tracePt t="153682" x="8553450" y="3357563"/>
          <p14:tracePt t="153696" x="8462963" y="3333750"/>
          <p14:tracePt t="153710" x="8348663" y="3295650"/>
          <p14:tracePt t="153726" x="8262938" y="3243263"/>
          <p14:tracePt t="153741" x="8215313" y="3209925"/>
          <p14:tracePt t="153756" x="8143875" y="3128963"/>
          <p14:tracePt t="153771" x="8110538" y="3062288"/>
          <p14:tracePt t="153786" x="8081963" y="2981325"/>
          <p14:tracePt t="153801" x="8077200" y="2947988"/>
          <p14:tracePt t="153816" x="8077200" y="2876550"/>
          <p14:tracePt t="153831" x="8101013" y="2800350"/>
          <p14:tracePt t="153846" x="8124825" y="2743200"/>
          <p14:tracePt t="153861" x="8172450" y="2686050"/>
          <p14:tracePt t="153876" x="8239125" y="2638425"/>
          <p14:tracePt t="153891" x="8353425" y="2581275"/>
          <p14:tracePt t="153906" x="8472488" y="2538413"/>
          <p14:tracePt t="153921" x="8620125" y="2505075"/>
          <p14:tracePt t="153936" x="8891588" y="2457450"/>
          <p14:tracePt t="153951" x="9053513" y="2428875"/>
          <p14:tracePt t="153966" x="9129713" y="2414588"/>
          <p14:tracePt t="153982" x="9258300" y="2400300"/>
          <p14:tracePt t="153995" x="9348788" y="2366963"/>
          <p14:tracePt t="154011" x="9382125" y="2357438"/>
          <p14:tracePt t="154025" x="9405938" y="2333625"/>
          <p14:tracePt t="154041" x="9415463" y="2309813"/>
          <p14:tracePt t="154056" x="9429750" y="2281238"/>
          <p14:tracePt t="154071" x="9429750" y="2257425"/>
          <p14:tracePt t="154086" x="9448800" y="2219325"/>
          <p14:tracePt t="154101" x="9448800" y="2176463"/>
          <p14:tracePt t="154116" x="9458325" y="2133600"/>
          <p14:tracePt t="154132" x="9458325" y="2100263"/>
          <p14:tracePt t="154146" x="9463088" y="2076450"/>
          <p14:tracePt t="154161" x="9463088" y="2071688"/>
          <p14:tracePt t="154176" x="9463088" y="2062163"/>
          <p14:tracePt t="154191" x="9472613" y="2062163"/>
          <p14:tracePt t="154206" x="9472613" y="2052638"/>
          <p14:tracePt t="154221" x="9496425" y="2043113"/>
          <p14:tracePt t="154236" x="9505950" y="2043113"/>
          <p14:tracePt t="154251" x="9553575" y="2043113"/>
          <p14:tracePt t="154266" x="9605963" y="2043113"/>
          <p14:tracePt t="154282" x="9663113" y="2052638"/>
          <p14:tracePt t="154296" x="9696450" y="2062163"/>
          <p14:tracePt t="154311" x="9753600" y="2095500"/>
          <p14:tracePt t="154326" x="9815513" y="2143125"/>
          <p14:tracePt t="154341" x="9858375" y="2166938"/>
          <p14:tracePt t="154356" x="9925050" y="2243138"/>
          <p14:tracePt t="154371" x="9972675" y="2333625"/>
          <p14:tracePt t="154386" x="10006013" y="2428875"/>
          <p14:tracePt t="154401" x="10015538" y="2495550"/>
          <p14:tracePt t="154416" x="10006013" y="2562225"/>
          <p14:tracePt t="154432" x="9982200" y="2638425"/>
          <p14:tracePt t="154446" x="9972675" y="2667000"/>
          <p14:tracePt t="154461" x="9948863" y="2709863"/>
          <p14:tracePt t="154476" x="9915525" y="2767013"/>
          <p14:tracePt t="154491" x="9891713" y="2809875"/>
          <p14:tracePt t="154506" x="9858375" y="2843213"/>
          <p14:tracePt t="154520" x="9777413" y="2890838"/>
          <p14:tracePt t="154536" x="9677400" y="2938463"/>
          <p14:tracePt t="154551" x="9596438" y="2971800"/>
          <p14:tracePt t="154565" x="9496425" y="2995613"/>
          <p14:tracePt t="154582" x="9396413" y="3014663"/>
          <p14:tracePt t="154596" x="9224963" y="3005138"/>
          <p14:tracePt t="154610" x="9153525" y="2990850"/>
          <p14:tracePt t="154626" x="9039225" y="2947988"/>
          <p14:tracePt t="154641" x="8948738" y="2890838"/>
          <p14:tracePt t="154656" x="8872538" y="2819400"/>
          <p14:tracePt t="154671" x="8829675" y="2733675"/>
          <p14:tracePt t="154686" x="8805863" y="2643188"/>
          <p14:tracePt t="154700" x="8791575" y="2571750"/>
          <p14:tracePt t="154716" x="8782050" y="2514600"/>
          <p14:tracePt t="154732" x="8782050" y="2414588"/>
          <p14:tracePt t="154746" x="8805863" y="2333625"/>
          <p14:tracePt t="154761" x="8829675" y="2281238"/>
          <p14:tracePt t="154776" x="8872538" y="2224088"/>
          <p14:tracePt t="154791" x="8920163" y="2176463"/>
          <p14:tracePt t="154806" x="8986838" y="2128838"/>
          <p14:tracePt t="154821" x="9063038" y="2071688"/>
          <p14:tracePt t="154836" x="9144000" y="2014538"/>
          <p14:tracePt t="154851" x="9234488" y="1971675"/>
          <p14:tracePt t="154866" x="9301163" y="1938338"/>
          <p14:tracePt t="154882" x="9415463" y="1895475"/>
          <p14:tracePt t="154896" x="9553575" y="1871663"/>
          <p14:tracePt t="154911" x="9653588" y="1857375"/>
          <p14:tracePt t="154926" x="9825038" y="1847850"/>
          <p14:tracePt t="154941" x="9925050" y="1847850"/>
          <p14:tracePt t="154956" x="10082213" y="1847850"/>
          <p14:tracePt t="154971" x="10220325" y="1847850"/>
          <p14:tracePt t="154986" x="10296525" y="1857375"/>
          <p14:tracePt t="155001" x="10382250" y="1862138"/>
          <p14:tracePt t="155016" x="10434638" y="1871663"/>
          <p14:tracePt t="155032" x="10472738" y="1881188"/>
          <p14:tracePt t="155046" x="10482263" y="1881188"/>
          <p14:tracePt t="155061" x="10501313" y="1890713"/>
          <p14:tracePt t="155076" x="10506075" y="1895475"/>
          <p14:tracePt t="155091" x="10534650" y="1924050"/>
          <p14:tracePt t="155106" x="10563225" y="1952625"/>
          <p14:tracePt t="155121" x="10629900" y="1995488"/>
          <p14:tracePt t="155136" x="10696575" y="2052638"/>
          <p14:tracePt t="155151" x="10739438" y="2085975"/>
          <p14:tracePt t="155166" x="10810875" y="2133600"/>
          <p14:tracePt t="155182" x="10868025" y="2176463"/>
          <p14:tracePt t="155195" x="10891838" y="2190750"/>
          <p14:tracePt t="155210" x="10901363" y="2209800"/>
          <p14:tracePt t="155226" x="10920413" y="2233613"/>
          <p14:tracePt t="155241" x="10934700" y="2276475"/>
          <p14:tracePt t="155256" x="10934700" y="2314575"/>
          <p14:tracePt t="155271" x="10925175" y="2366963"/>
          <p14:tracePt t="155286" x="10868025" y="2438400"/>
          <p14:tracePt t="155301" x="10763250" y="2505075"/>
          <p14:tracePt t="155316" x="10639425" y="2547938"/>
          <p14:tracePt t="155332" x="10377488" y="2605088"/>
          <p14:tracePt t="155346" x="9991725" y="2609850"/>
          <p14:tracePt t="155361" x="9586913" y="2586038"/>
          <p14:tracePt t="155376" x="9448800" y="2552700"/>
          <p14:tracePt t="155391" x="9234488" y="2490788"/>
          <p14:tracePt t="155406" x="9129713" y="2447925"/>
          <p14:tracePt t="155421" x="9101138" y="2428875"/>
          <p14:tracePt t="155435" x="9096375" y="2405063"/>
          <p14:tracePt t="155451" x="9086850" y="2400300"/>
          <p14:tracePt t="155466" x="9086850" y="2371725"/>
          <p14:tracePt t="155482" x="9077325" y="2366963"/>
          <p14:tracePt t="155496" x="9067800" y="2338388"/>
          <p14:tracePt t="155511" x="9029700" y="2309813"/>
          <p14:tracePt t="155526" x="8986838" y="2257425"/>
          <p14:tracePt t="155541" x="8963025" y="2224088"/>
          <p14:tracePt t="155556" x="8920163" y="2185988"/>
          <p14:tracePt t="155571" x="8891588" y="2133600"/>
          <p14:tracePt t="155586" x="8863013" y="2109788"/>
          <p14:tracePt t="155601" x="8829675" y="2076450"/>
          <p14:tracePt t="155616" x="8772525" y="2038350"/>
          <p14:tracePt t="155632" x="8724900" y="2019300"/>
          <p14:tracePt t="155646" x="8667750" y="2005013"/>
          <p14:tracePt t="155661" x="8591550" y="1985963"/>
          <p14:tracePt t="155676" x="8553450" y="1985963"/>
          <p14:tracePt t="155691" x="8510588" y="1995488"/>
          <p14:tracePt t="155706" x="8496300" y="2005013"/>
          <p14:tracePt t="155721" x="8453438" y="2019300"/>
          <p14:tracePt t="155736" x="8410575" y="2052638"/>
          <p14:tracePt t="155751" x="8396288" y="2071688"/>
          <p14:tracePt t="155767" x="8372475" y="2095500"/>
          <p14:tracePt t="155782" x="8362950" y="2119313"/>
          <p14:tracePt t="155795" x="8362950" y="2133600"/>
          <p14:tracePt t="155810" x="8372475" y="2152650"/>
          <p14:tracePt t="155826" x="8382000" y="2166938"/>
          <p14:tracePt t="155840" x="8405813" y="2185988"/>
          <p14:tracePt t="155856" x="8429625" y="2190750"/>
          <p14:tracePt t="155871" x="8543925" y="2209800"/>
          <p14:tracePt t="155886" x="8634413" y="2209800"/>
          <p14:tracePt t="155901" x="8734425" y="2190750"/>
          <p14:tracePt t="155917" x="8758238" y="2176463"/>
          <p14:tracePt t="155932" x="8767763" y="2162175"/>
          <p14:tracePt t="155946" x="8767763" y="2133600"/>
          <p14:tracePt t="155961" x="8767763" y="2100263"/>
          <p14:tracePt t="155976" x="8748713" y="2095500"/>
          <p14:tracePt t="155991" x="8715375" y="2062163"/>
          <p14:tracePt t="156006" x="8658225" y="2043113"/>
          <p14:tracePt t="156020" x="8601075" y="2038350"/>
          <p14:tracePt t="156036" x="8453438" y="2043113"/>
          <p14:tracePt t="156051" x="8329613" y="2071688"/>
          <p14:tracePt t="156067" x="8181975" y="2152650"/>
          <p14:tracePt t="156082" x="8110538" y="2219325"/>
          <p14:tracePt t="156096" x="8024813" y="2333625"/>
          <p14:tracePt t="156110" x="7962900" y="2471738"/>
          <p14:tracePt t="156126" x="7934325" y="2595563"/>
          <p14:tracePt t="156141" x="7943850" y="2643188"/>
          <p14:tracePt t="156156" x="7967663" y="2667000"/>
          <p14:tracePt t="156171" x="8034338" y="2695575"/>
          <p14:tracePt t="156186" x="8148638" y="2700338"/>
          <p14:tracePt t="156201" x="8329613" y="2700338"/>
          <p14:tracePt t="156217" x="8701088" y="2686050"/>
          <p14:tracePt t="156231" x="9129713" y="2652713"/>
          <p14:tracePt t="156246" x="9358313" y="2628900"/>
          <p14:tracePt t="156261" x="9710738" y="2571750"/>
          <p14:tracePt t="156276" x="9972675" y="2490788"/>
          <p14:tracePt t="156291" x="10029825" y="2457450"/>
          <p14:tracePt t="156306" x="10029825" y="2438400"/>
          <p14:tracePt t="156321" x="9996488" y="2424113"/>
          <p14:tracePt t="156336" x="9925050" y="2400300"/>
          <p14:tracePt t="156351" x="9810750" y="2390775"/>
          <p14:tracePt t="156367" x="9596438" y="2428875"/>
          <p14:tracePt t="156380" x="9248775" y="2505075"/>
          <p14:tracePt t="156396" x="8963025" y="2586038"/>
          <p14:tracePt t="156411" x="8577263" y="2752725"/>
          <p14:tracePt t="156426" x="8386763" y="2900363"/>
          <p14:tracePt t="156441" x="8305800" y="3048000"/>
          <p14:tracePt t="156456" x="8305800" y="3138488"/>
          <p14:tracePt t="156471" x="8339138" y="3233738"/>
          <p14:tracePt t="156486" x="8429625" y="3324225"/>
          <p14:tracePt t="156501" x="8691563" y="3467100"/>
          <p14:tracePt t="156517" x="8824913" y="3500438"/>
          <p14:tracePt t="156531" x="9324975" y="3590925"/>
          <p14:tracePt t="156546" x="9915525" y="3638550"/>
          <p14:tracePt t="156560" x="10229850" y="3648075"/>
          <p14:tracePt t="156576" x="10772775" y="3581400"/>
          <p14:tracePt t="156591" x="10977563" y="3490913"/>
          <p14:tracePt t="156606" x="11025188" y="3414713"/>
          <p14:tracePt t="156621" x="11039475" y="3343275"/>
          <p14:tracePt t="156636" x="11025188" y="3252788"/>
          <p14:tracePt t="156651" x="10958513" y="3152775"/>
          <p14:tracePt t="156666" x="10796588" y="3028950"/>
          <p14:tracePt t="156681" x="10606088" y="2924175"/>
          <p14:tracePt t="156696" x="10320338" y="2790825"/>
          <p14:tracePt t="156711" x="9958388" y="2667000"/>
          <p14:tracePt t="156726" x="9801225" y="2628900"/>
          <p14:tracePt t="156741" x="9577388" y="2609850"/>
          <p14:tracePt t="156756" x="9486900" y="2652713"/>
          <p14:tracePt t="156771" x="9439275" y="2757488"/>
          <p14:tracePt t="156786" x="9415463" y="2847975"/>
          <p14:tracePt t="156801" x="9405938" y="3028950"/>
          <p14:tracePt t="156816" x="9424988" y="3357563"/>
          <p14:tracePt t="156830" x="9472613" y="3524250"/>
          <p14:tracePt t="156846" x="9653588" y="3810000"/>
          <p14:tracePt t="156861" x="9810750" y="3943350"/>
          <p14:tracePt t="156876" x="10053638" y="4114800"/>
          <p14:tracePt t="156891" x="10153650" y="4148138"/>
          <p14:tracePt t="156906" x="10277475" y="4162425"/>
          <p14:tracePt t="156921" x="10401300" y="4162425"/>
          <p14:tracePt t="156936" x="10525125" y="4162425"/>
          <p14:tracePt t="156951" x="10629900" y="4148138"/>
          <p14:tracePt t="156967" x="10753725" y="4105275"/>
          <p14:tracePt t="156980" x="10863263" y="4038600"/>
          <p14:tracePt t="156995" x="10901363" y="3990975"/>
          <p14:tracePt t="157010" x="10953750" y="3910013"/>
          <p14:tracePt t="157026" x="10977563" y="3819525"/>
          <p14:tracePt t="157041" x="10982325" y="3709988"/>
          <p14:tracePt t="157056" x="10977563" y="3662363"/>
          <p14:tracePt t="157072" x="10925175" y="3562350"/>
          <p14:tracePt t="157086" x="10863263" y="3500438"/>
          <p14:tracePt t="157101" x="10720388" y="3443288"/>
          <p14:tracePt t="157117" x="10582275" y="3400425"/>
          <p14:tracePt t="157131" x="10310813" y="3352800"/>
          <p14:tracePt t="157146" x="9925050" y="3333750"/>
          <p14:tracePt t="157161" x="9572625" y="3352800"/>
          <p14:tracePt t="157176" x="9220200" y="3414713"/>
          <p14:tracePt t="157191" x="8953500" y="3548063"/>
          <p14:tracePt t="157206" x="8848725" y="3686175"/>
          <p14:tracePt t="157221" x="8805863" y="3800475"/>
          <p14:tracePt t="157236" x="8782050" y="4000500"/>
          <p14:tracePt t="157251" x="8772525" y="4276725"/>
          <p14:tracePt t="157267" x="8782050" y="4452938"/>
          <p14:tracePt t="157280" x="8839200" y="4714875"/>
          <p14:tracePt t="157296" x="8920163" y="5076825"/>
          <p14:tracePt t="157311" x="9010650" y="5438775"/>
          <p14:tracePt t="157326" x="9029700" y="5553075"/>
          <p14:tracePt t="157341" x="9110663" y="5781675"/>
          <p14:tracePt t="157356" x="9201150" y="5972175"/>
          <p14:tracePt t="157371" x="9277350" y="6067425"/>
          <p14:tracePt t="157386" x="9334500" y="6119813"/>
          <p14:tracePt t="157401" x="9391650" y="6143625"/>
          <p14:tracePt t="157417" x="9448800" y="6143625"/>
          <p14:tracePt t="157431" x="9482138" y="6134100"/>
          <p14:tracePt t="157446" x="9572625" y="6096000"/>
          <p14:tracePt t="157461" x="9653588" y="6043613"/>
          <p14:tracePt t="157476" x="9753600" y="5972175"/>
          <p14:tracePt t="157491" x="9791700" y="5915025"/>
          <p14:tracePt t="157506" x="9834563" y="5848350"/>
          <p14:tracePt t="157521" x="9882188" y="5691188"/>
          <p14:tracePt t="157536" x="9906000" y="5567363"/>
          <p14:tracePt t="157551" x="9906000" y="5453063"/>
          <p14:tracePt t="157567" x="9906000" y="5338763"/>
          <p14:tracePt t="157581" x="9891713" y="5233988"/>
          <p14:tracePt t="157596" x="9858375" y="5148263"/>
          <p14:tracePt t="157610" x="9801225" y="5057775"/>
          <p14:tracePt t="157626" x="9710738" y="5000625"/>
          <p14:tracePt t="157641" x="9629775" y="4962525"/>
          <p14:tracePt t="157656" x="9520238" y="4933950"/>
          <p14:tracePt t="157671" x="9391650" y="4905375"/>
          <p14:tracePt t="157686" x="9134475" y="4876800"/>
          <p14:tracePt t="157701" x="9039225" y="4876800"/>
          <p14:tracePt t="157717" x="8858250" y="4886325"/>
          <p14:tracePt t="157732" x="8677275" y="4910138"/>
          <p14:tracePt t="157746" x="8520113" y="4953000"/>
          <p14:tracePt t="157761" x="8382000" y="5019675"/>
          <p14:tracePt t="157776" x="8258175" y="5100638"/>
          <p14:tracePt t="157791" x="8201025" y="5181600"/>
          <p14:tracePt t="157806" x="8172450" y="5248275"/>
          <p14:tracePt t="157821" x="8167688" y="5295900"/>
          <p14:tracePt t="157836" x="8167688" y="5338763"/>
          <p14:tracePt t="157851" x="8167688" y="5362575"/>
          <p14:tracePt t="157867" x="8167688" y="5372100"/>
          <p14:tracePt t="159156" x="8172450" y="5362575"/>
          <p14:tracePt t="159186" x="8224838" y="5348288"/>
          <p14:tracePt t="159201" x="8296275" y="5314950"/>
          <p14:tracePt t="159217" x="8386763" y="5281613"/>
          <p14:tracePt t="159231" x="8462963" y="5248275"/>
          <p14:tracePt t="159246" x="8586788" y="5205413"/>
          <p14:tracePt t="159261" x="8772525" y="5143500"/>
          <p14:tracePt t="159276" x="8915400" y="5100638"/>
          <p14:tracePt t="159291" x="9234488" y="5019675"/>
          <p14:tracePt t="159306" x="9415463" y="4976813"/>
          <p14:tracePt t="159321" x="9667875" y="4919663"/>
          <p14:tracePt t="159336" x="9758363" y="4905375"/>
          <p14:tracePt t="159351" x="9906000" y="4872038"/>
          <p14:tracePt t="159367" x="9991725" y="4852988"/>
          <p14:tracePt t="159381" x="10053638" y="4843463"/>
          <p14:tracePt t="159396" x="10096500" y="4838700"/>
          <p14:tracePt t="159411" x="10129838" y="4829175"/>
          <p14:tracePt t="159426" x="10139363" y="4819650"/>
          <p14:tracePt t="159441" x="10144125" y="4819650"/>
          <p14:tracePt t="161691" x="10139363" y="4819650"/>
          <p14:tracePt t="161737" x="10139363" y="4814888"/>
          <p14:tracePt t="161752" x="10129838" y="4814888"/>
          <p14:tracePt t="161766" x="10120313" y="4805363"/>
          <p14:tracePt t="161796" x="10115550" y="4805363"/>
          <p14:tracePt t="161811" x="10115550" y="4795838"/>
          <p14:tracePt t="161826" x="10106025" y="4795838"/>
          <p14:tracePt t="161856" x="10096500" y="4786313"/>
          <p14:tracePt t="161886" x="10086975" y="4786313"/>
          <p14:tracePt t="161902" x="10082213" y="4786313"/>
          <p14:tracePt t="161916" x="10048875" y="4795838"/>
          <p14:tracePt t="161931" x="10015538" y="4805363"/>
          <p14:tracePt t="161947" x="9967913" y="4838700"/>
          <p14:tracePt t="161961" x="9915525" y="4876800"/>
          <p14:tracePt t="161976" x="9867900" y="4933950"/>
          <p14:tracePt t="161991" x="9834563" y="4976813"/>
          <p14:tracePt t="162006" x="9801225" y="5024438"/>
          <p14:tracePt t="162021" x="9758363" y="5081588"/>
          <p14:tracePt t="162036" x="9734550" y="5124450"/>
          <p14:tracePt t="162052" x="9720263" y="5148263"/>
          <p14:tracePt t="162066" x="9710738" y="5172075"/>
          <p14:tracePt t="162081" x="9701213" y="5200650"/>
          <p14:tracePt t="162111" x="9696450" y="5200650"/>
          <p14:tracePt t="162231" x="9696450" y="5205413"/>
          <p14:tracePt t="163626" x="9696450" y="5214938"/>
          <p14:tracePt t="164646" x="9696450" y="5224463"/>
          <p14:tracePt t="164662" x="9686925" y="5248275"/>
          <p14:tracePt t="164677" x="9686925" y="5291138"/>
          <p14:tracePt t="164691" x="9686925" y="5362575"/>
          <p14:tracePt t="164707" x="9686925" y="5443538"/>
          <p14:tracePt t="164721" x="9677400" y="5586413"/>
          <p14:tracePt t="164737" x="9686925" y="5824538"/>
          <p14:tracePt t="164752" x="9734550" y="6224588"/>
          <p14:tracePt t="164766" x="9786938" y="6519863"/>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C6841A-2FF4-3244-5C98-99E82F52318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213A50-1513-D41E-9D53-B72AE90D6B69}"/>
              </a:ext>
            </a:extLst>
          </p:cNvPr>
          <p:cNvSpPr/>
          <p:nvPr/>
        </p:nvSpPr>
        <p:spPr>
          <a:xfrm>
            <a:off x="617279" y="1685495"/>
            <a:ext cx="11366711" cy="51694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5E0DF0F-7F5D-658E-F1C9-0F78BFDB9032}"/>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B6FC3557-511A-6740-3320-20D97271044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64EF38-1C9F-9F00-D7BE-375EA12A662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2554A65-D36A-61A5-E229-8D0F658180C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01D42396-92CC-2B36-3587-EDA699516119}"/>
              </a:ext>
            </a:extLst>
          </p:cNvPr>
          <p:cNvSpPr txBox="1"/>
          <p:nvPr/>
        </p:nvSpPr>
        <p:spPr>
          <a:xfrm>
            <a:off x="762000" y="2031361"/>
            <a:ext cx="7941733" cy="4893647"/>
          </a:xfrm>
          <a:prstGeom prst="rect">
            <a:avLst/>
          </a:prstGeom>
          <a:noFill/>
        </p:spPr>
        <p:txBody>
          <a:bodyPr wrap="square" rtlCol="0">
            <a:spAutoFit/>
          </a:bodyPr>
          <a:lstStyle/>
          <a:p>
            <a:r>
              <a:rPr lang="en-US" sz="2400" b="1" dirty="0">
                <a:solidFill>
                  <a:srgbClr val="203E5F"/>
                </a:solidFill>
              </a:rPr>
              <a:t>Operating Cash Flow (OCF)</a:t>
            </a:r>
          </a:p>
          <a:p>
            <a:r>
              <a:rPr lang="en-US" sz="2400" b="1" dirty="0">
                <a:solidFill>
                  <a:srgbClr val="00AEEF"/>
                </a:solidFill>
              </a:rPr>
              <a:t>Definition</a:t>
            </a:r>
            <a:br>
              <a:rPr lang="en-US" sz="2400" dirty="0"/>
            </a:br>
            <a:r>
              <a:rPr lang="en-US" sz="2400" dirty="0"/>
              <a:t>Operating Cash Flow refers to the net cash generated by a company’s core business operations. It typically includes cash received from the sale of goods and services minus the cash paid for operating expenses (such as salaries, rent, and raw materials).</a:t>
            </a:r>
          </a:p>
          <a:p>
            <a:r>
              <a:rPr lang="en-US" sz="2400" b="1" dirty="0">
                <a:solidFill>
                  <a:srgbClr val="00AEEF"/>
                </a:solidFill>
              </a:rPr>
              <a:t>Key Components</a:t>
            </a:r>
            <a:endParaRPr lang="en-US" sz="2400" dirty="0">
              <a:solidFill>
                <a:srgbClr val="00AEEF"/>
              </a:solidFill>
            </a:endParaRPr>
          </a:p>
          <a:p>
            <a:pPr marL="800100" lvl="1" indent="-342900">
              <a:buFont typeface="Arial" panose="020B0604020202020204" pitchFamily="34" charset="0"/>
              <a:buChar char="•"/>
            </a:pPr>
            <a:r>
              <a:rPr lang="en-US" sz="2400" b="1" dirty="0">
                <a:solidFill>
                  <a:srgbClr val="F58221"/>
                </a:solidFill>
              </a:rPr>
              <a:t>Cash Receipts from Sales</a:t>
            </a:r>
            <a:r>
              <a:rPr lang="en-US" sz="2400" dirty="0">
                <a:solidFill>
                  <a:srgbClr val="F58221"/>
                </a:solidFill>
              </a:rPr>
              <a:t>: </a:t>
            </a:r>
            <a:r>
              <a:rPr lang="en-US" sz="2400" dirty="0"/>
              <a:t>Revenue actually received in cash for products or services sold.</a:t>
            </a:r>
          </a:p>
          <a:p>
            <a:pPr marL="800100" lvl="1" indent="-342900">
              <a:buFont typeface="Arial" panose="020B0604020202020204" pitchFamily="34" charset="0"/>
              <a:buChar char="•"/>
            </a:pPr>
            <a:r>
              <a:rPr lang="en-US" sz="2400" b="1" dirty="0">
                <a:solidFill>
                  <a:srgbClr val="F58221"/>
                </a:solidFill>
              </a:rPr>
              <a:t>Cash Payments for Operating Expenses</a:t>
            </a:r>
            <a:r>
              <a:rPr lang="en-US" sz="2400" dirty="0">
                <a:solidFill>
                  <a:srgbClr val="F58221"/>
                </a:solidFill>
              </a:rPr>
              <a:t>: </a:t>
            </a:r>
            <a:r>
              <a:rPr lang="en-US" sz="2400" dirty="0"/>
              <a:t>Cash paid for day-to-day operational costs (e.g., purchasing inventory, paying wages, utilities).</a:t>
            </a:r>
          </a:p>
        </p:txBody>
      </p:sp>
      <p:pic>
        <p:nvPicPr>
          <p:cNvPr id="7" name="Graphic 21">
            <a:extLst>
              <a:ext uri="{FF2B5EF4-FFF2-40B4-BE49-F238E27FC236}">
                <a16:creationId xmlns:a16="http://schemas.microsoft.com/office/drawing/2014/main" id="{B126AD3C-7CD4-99E8-1771-B02FD7414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cash flow&#10;&#10;AI-generated content may be incorrect.">
            <a:extLst>
              <a:ext uri="{FF2B5EF4-FFF2-40B4-BE49-F238E27FC236}">
                <a16:creationId xmlns:a16="http://schemas.microsoft.com/office/drawing/2014/main" id="{1A01DBCB-C047-45D4-BD86-1588C6714BA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03734" y="2292388"/>
            <a:ext cx="3149600" cy="4296649"/>
          </a:xfrm>
          <a:prstGeom prst="rect">
            <a:avLst/>
          </a:prstGeom>
        </p:spPr>
      </p:pic>
    </p:spTree>
    <p:extLst>
      <p:ext uri="{BB962C8B-B14F-4D97-AF65-F5344CB8AC3E}">
        <p14:creationId xmlns:p14="http://schemas.microsoft.com/office/powerpoint/2010/main" val="3803413452"/>
      </p:ext>
    </p:extLst>
  </p:cSld>
  <p:clrMapOvr>
    <a:masterClrMapping/>
  </p:clrMapOvr>
  <mc:AlternateContent xmlns:mc="http://schemas.openxmlformats.org/markup-compatibility/2006" xmlns:p14="http://schemas.microsoft.com/office/powerpoint/2010/main">
    <mc:Choice Requires="p14">
      <p:transition p14:dur="10" advTm="230376"/>
    </mc:Choice>
    <mc:Fallback xmlns="">
      <p:transition advTm="230376"/>
    </mc:Fallback>
  </mc:AlternateContent>
  <p:extLst>
    <p:ext uri="{3A86A75C-4F4B-4683-9AE1-C65F6400EC91}">
      <p14:laserTraceLst xmlns:p14="http://schemas.microsoft.com/office/powerpoint/2010/main">
        <p14:tracePtLst>
          <p14:tracePt t="605" x="6981825" y="6800850"/>
          <p14:tracePt t="621" x="6562725" y="6743700"/>
          <p14:tracePt t="635" x="6491288" y="6724650"/>
          <p14:tracePt t="1040" x="6500813" y="6724650"/>
          <p14:tracePt t="1056" x="6505575" y="6724650"/>
          <p14:tracePt t="1071" x="6529388" y="6734175"/>
          <p14:tracePt t="1084" x="6548438" y="6743700"/>
          <p14:tracePt t="1099" x="6557963" y="6753225"/>
          <p14:tracePt t="1220" x="6557963" y="6743700"/>
          <p14:tracePt t="1271" x="6500813" y="6667500"/>
          <p14:tracePt t="1280" x="6467475" y="6634163"/>
          <p14:tracePt t="1295" x="6424613" y="6586538"/>
          <p14:tracePt t="1310" x="6400800" y="6562725"/>
          <p14:tracePt t="1339" x="6391275" y="6553200"/>
          <p14:tracePt t="1625" x="6381750" y="6543675"/>
          <p14:tracePt t="1656" x="6343650" y="6538913"/>
          <p14:tracePt t="1669" x="6286500" y="6553200"/>
          <p14:tracePt t="1684" x="6243638" y="6577013"/>
          <p14:tracePt t="1700" x="6229350" y="6596063"/>
          <p14:tracePt t="1730" x="6234113" y="6605588"/>
          <p14:tracePt t="1984" x="6253163" y="6586538"/>
          <p14:tracePt t="2000" x="6253163" y="6577013"/>
          <p14:tracePt t="2014" x="6262688" y="6572250"/>
          <p14:tracePt t="2030" x="6253163" y="6572250"/>
          <p14:tracePt t="2121" x="6253163" y="6562725"/>
          <p14:tracePt t="2135" x="6253163" y="6543675"/>
          <p14:tracePt t="2150" x="6253163" y="6529388"/>
          <p14:tracePt t="2165" x="6253163" y="6515100"/>
          <p14:tracePt t="2179" x="6253163" y="6505575"/>
          <p14:tracePt t="2195" x="6253163" y="6496050"/>
          <p14:tracePt t="2240" x="6243638" y="6486525"/>
          <p14:tracePt t="2271" x="6243638" y="6481763"/>
          <p14:tracePt t="2315" x="6243638" y="6472238"/>
          <p14:tracePt t="2375" x="6234113" y="6472238"/>
          <p14:tracePt t="2450" x="6229350" y="6472238"/>
          <p14:tracePt t="2480" x="6219825" y="6472238"/>
          <p14:tracePt t="2510" x="6210300" y="6472238"/>
          <p14:tracePt t="2525" x="6200775" y="6472238"/>
          <p14:tracePt t="2540" x="6196013" y="6472238"/>
          <p14:tracePt t="2555" x="6186488" y="6472238"/>
          <p14:tracePt t="2600" x="6176963" y="6472238"/>
          <p14:tracePt t="2705" x="6172200" y="6472238"/>
          <p14:tracePt t="2721" x="6172200" y="6462713"/>
          <p14:tracePt t="3500" x="6162675" y="6462713"/>
          <p14:tracePt t="3515" x="6153150" y="6453188"/>
          <p14:tracePt t="3529" x="6129338" y="6448425"/>
          <p14:tracePt t="3545" x="6110288" y="6438900"/>
          <p14:tracePt t="3559" x="6096000" y="6429375"/>
          <p14:tracePt t="3575" x="6081713" y="6429375"/>
          <p14:tracePt t="3590" x="6072188" y="6429375"/>
          <p14:tracePt t="3845" x="6072188" y="6438900"/>
          <p14:tracePt t="3860" x="6072188" y="6448425"/>
          <p14:tracePt t="3890" x="6072188" y="6453188"/>
          <p14:tracePt t="3935" x="6072188" y="6462713"/>
          <p14:tracePt t="3950" x="6062663" y="6462713"/>
          <p14:tracePt t="4054" x="6062663" y="6453188"/>
          <p14:tracePt t="4115" x="6072188" y="6453188"/>
          <p14:tracePt t="4129" x="6072188" y="6448425"/>
          <p14:tracePt t="4400" x="6062663" y="6438900"/>
          <p14:tracePt t="4520" x="6062663" y="6429375"/>
          <p14:tracePt t="4954" x="6062663" y="6424613"/>
          <p14:tracePt t="5150" x="6062663" y="6415088"/>
          <p14:tracePt t="5165" x="6062663" y="6405563"/>
          <p14:tracePt t="5180" x="6053138" y="6405563"/>
          <p14:tracePt t="5195" x="6048375" y="6391275"/>
          <p14:tracePt t="5210" x="6048375" y="6381750"/>
          <p14:tracePt t="5225" x="6048375" y="6367463"/>
          <p14:tracePt t="5240" x="6048375" y="6357938"/>
          <p14:tracePt t="5420" x="6038850" y="6348413"/>
          <p14:tracePt t="5435" x="6038850" y="6334125"/>
          <p14:tracePt t="5450" x="6038850" y="6324600"/>
          <p14:tracePt t="5464" x="6029325" y="6300788"/>
          <p14:tracePt t="5480" x="6019800" y="6291263"/>
          <p14:tracePt t="5495" x="6019800" y="6281738"/>
          <p14:tracePt t="5510" x="6015038" y="6281738"/>
          <p14:tracePt t="5525" x="6015038" y="6276975"/>
          <p14:tracePt t="6980" x="6005513" y="6267450"/>
          <p14:tracePt t="6995" x="5957888" y="6234113"/>
          <p14:tracePt t="7010" x="5857875" y="6191250"/>
          <p14:tracePt t="7025" x="5586413" y="6110288"/>
          <p14:tracePt t="7040" x="5133975" y="5995988"/>
          <p14:tracePt t="7055" x="4791075" y="5905500"/>
          <p14:tracePt t="7070" x="4624388" y="5862638"/>
          <p14:tracePt t="7085" x="4429125" y="5824538"/>
          <p14:tracePt t="7100" x="4305300" y="5815013"/>
          <p14:tracePt t="7115" x="4271963" y="5805488"/>
          <p14:tracePt t="7130" x="4248150" y="5824538"/>
          <p14:tracePt t="7400" x="4262438" y="5824538"/>
          <p14:tracePt t="7415" x="4319588" y="5800725"/>
          <p14:tracePt t="7430" x="4329113" y="5757863"/>
          <p14:tracePt t="7445" x="4329113" y="5724525"/>
          <p14:tracePt t="7460" x="4329113" y="5657850"/>
          <p14:tracePt t="7475" x="4319588" y="5553075"/>
          <p14:tracePt t="7491" x="4305300" y="5405438"/>
          <p14:tracePt t="7506" x="4286250" y="5281613"/>
          <p14:tracePt t="7520" x="4281488" y="5133975"/>
          <p14:tracePt t="7535" x="4248150" y="4929188"/>
          <p14:tracePt t="7550" x="4248150" y="4805363"/>
          <p14:tracePt t="7565" x="4229100" y="4638675"/>
          <p14:tracePt t="7580" x="4229100" y="4519613"/>
          <p14:tracePt t="7595" x="4224338" y="4376738"/>
          <p14:tracePt t="7612" x="4224338" y="4286250"/>
          <p14:tracePt t="7625" x="4214813" y="4148138"/>
          <p14:tracePt t="7640" x="4181475" y="4000500"/>
          <p14:tracePt t="7656" x="4138613" y="3876675"/>
          <p14:tracePt t="7670" x="4110038" y="3771900"/>
          <p14:tracePt t="7685" x="4048125" y="3629025"/>
          <p14:tracePt t="7700" x="3976688" y="3490913"/>
          <p14:tracePt t="7715" x="3929063" y="3400425"/>
          <p14:tracePt t="7730" x="3852863" y="3267075"/>
          <p14:tracePt t="7745" x="3795713" y="3186113"/>
          <p14:tracePt t="7760" x="3729038" y="3095625"/>
          <p14:tracePt t="7775" x="3705225" y="3048000"/>
          <p14:tracePt t="7790" x="3638550" y="2957513"/>
          <p14:tracePt t="7805" x="3567113" y="2857500"/>
          <p14:tracePt t="7820" x="3481388" y="2757488"/>
          <p14:tracePt t="7835" x="3443288" y="2709863"/>
          <p14:tracePt t="7850" x="3390900" y="2643188"/>
          <p14:tracePt t="7865" x="3367088" y="2605088"/>
          <p14:tracePt t="7880" x="3362325" y="2586038"/>
          <p14:tracePt t="7895" x="3352800" y="2571750"/>
          <p14:tracePt t="7910" x="3343275" y="2562225"/>
          <p14:tracePt t="7925" x="3343275" y="2552700"/>
          <p14:tracePt t="7940" x="3333750" y="2538413"/>
          <p14:tracePt t="7955" x="3309938" y="2495550"/>
          <p14:tracePt t="7970" x="3295650" y="2462213"/>
          <p14:tracePt t="7985" x="3295650" y="2457450"/>
          <p14:tracePt t="8090" x="3286125" y="2462213"/>
          <p14:tracePt t="8120" x="3276600" y="2471738"/>
          <p14:tracePt t="8135" x="3271838" y="2481263"/>
          <p14:tracePt t="8285" x="3262313" y="2481263"/>
          <p14:tracePt t="8330" x="3238500" y="2481263"/>
          <p14:tracePt t="8345" x="3205163" y="2481263"/>
          <p14:tracePt t="8360" x="3152775" y="2481263"/>
          <p14:tracePt t="8375" x="3124200" y="2471738"/>
          <p14:tracePt t="8390" x="3062288" y="2462213"/>
          <p14:tracePt t="8405" x="3005138" y="2457450"/>
          <p14:tracePt t="8420" x="2981325" y="2457450"/>
          <p14:tracePt t="8435" x="2943225" y="2447925"/>
          <p14:tracePt t="8450" x="2890838" y="2428875"/>
          <p14:tracePt t="8465" x="2833688" y="2424113"/>
          <p14:tracePt t="8480" x="2776538" y="2414588"/>
          <p14:tracePt t="8495" x="2671763" y="2405063"/>
          <p14:tracePt t="8510" x="2571750" y="2400300"/>
          <p14:tracePt t="8525" x="2471738" y="2400300"/>
          <p14:tracePt t="8540" x="2347913" y="2400300"/>
          <p14:tracePt t="8556" x="2257425" y="2400300"/>
          <p14:tracePt t="8570" x="2176463" y="2400300"/>
          <p14:tracePt t="8585" x="2109788" y="2390775"/>
          <p14:tracePt t="8600" x="2052638" y="2390775"/>
          <p14:tracePt t="8615" x="2005013" y="2390775"/>
          <p14:tracePt t="8630" x="1957388" y="2390775"/>
          <p14:tracePt t="8645" x="1914525" y="2390775"/>
          <p14:tracePt t="8661" x="1847850" y="2390775"/>
          <p14:tracePt t="8675" x="1790700" y="2390775"/>
          <p14:tracePt t="8690" x="1747838" y="2390775"/>
          <p14:tracePt t="8706" x="1657350" y="2390775"/>
          <p14:tracePt t="8720" x="1562100" y="2390775"/>
          <p14:tracePt t="8735" x="1495425" y="2390775"/>
          <p14:tracePt t="8750" x="1428750" y="2390775"/>
          <p14:tracePt t="8765" x="1323975" y="2390775"/>
          <p14:tracePt t="8780" x="1257300" y="2390775"/>
          <p14:tracePt t="8795" x="1152525" y="2390775"/>
          <p14:tracePt t="8810" x="1085850" y="2390775"/>
          <p14:tracePt t="8825" x="1019175" y="2390775"/>
          <p14:tracePt t="8840" x="938213" y="2390775"/>
          <p14:tracePt t="8856" x="909638" y="2390775"/>
          <p14:tracePt t="8870" x="847725" y="2390775"/>
          <p14:tracePt t="8885" x="804863" y="2390775"/>
          <p14:tracePt t="8900" x="757238" y="2390775"/>
          <p14:tracePt t="8915" x="747713" y="2381250"/>
          <p14:tracePt t="8930" x="733425" y="2381250"/>
          <p14:tracePt t="11196" x="757238" y="2381250"/>
          <p14:tracePt t="11210" x="852488" y="2357438"/>
          <p14:tracePt t="11225" x="1052513" y="2324100"/>
          <p14:tracePt t="11241" x="1209675" y="2300288"/>
          <p14:tracePt t="11255" x="1585913" y="2224088"/>
          <p14:tracePt t="11270" x="2047875" y="2152650"/>
          <p14:tracePt t="11285" x="2400300" y="2109788"/>
          <p14:tracePt t="11300" x="2800350" y="2062163"/>
          <p14:tracePt t="11315" x="3171825" y="2052638"/>
          <p14:tracePt t="11330" x="3467100" y="2109788"/>
          <p14:tracePt t="11345" x="3600450" y="2152650"/>
          <p14:tracePt t="11360" x="3943350" y="2233613"/>
          <p14:tracePt t="11375" x="4181475" y="2300288"/>
          <p14:tracePt t="11391" x="4405313" y="2357438"/>
          <p14:tracePt t="11405" x="4510088" y="2390775"/>
          <p14:tracePt t="11420" x="4624388" y="2424113"/>
          <p14:tracePt t="11435" x="4733925" y="2447925"/>
          <p14:tracePt t="11450" x="4862513" y="2495550"/>
          <p14:tracePt t="11465" x="4953000" y="2538413"/>
          <p14:tracePt t="11480" x="5067300" y="2595563"/>
          <p14:tracePt t="11495" x="5210175" y="2652713"/>
          <p14:tracePt t="11510" x="5314950" y="2700338"/>
          <p14:tracePt t="11525" x="5424488" y="2752725"/>
          <p14:tracePt t="11541" x="5553075" y="2819400"/>
          <p14:tracePt t="11555" x="5634038" y="2847975"/>
          <p14:tracePt t="11570" x="5719763" y="2881313"/>
          <p14:tracePt t="11585" x="5781675" y="2900363"/>
          <p14:tracePt t="11600" x="5857875" y="2900363"/>
          <p14:tracePt t="11615" x="5891213" y="2905125"/>
          <p14:tracePt t="13146" x="5881688" y="2905125"/>
          <p14:tracePt t="18666" x="5872163" y="2905125"/>
          <p14:tracePt t="18681" x="5776913" y="2957513"/>
          <p14:tracePt t="18696" x="5381625" y="3114675"/>
          <p14:tracePt t="18711" x="4772025" y="3286125"/>
          <p14:tracePt t="18726" x="4591050" y="3319463"/>
          <p14:tracePt t="19340" x="4591050" y="3309938"/>
          <p14:tracePt t="19386" x="4610100" y="3286125"/>
          <p14:tracePt t="19401" x="4624388" y="3252788"/>
          <p14:tracePt t="19415" x="4633913" y="3219450"/>
          <p14:tracePt t="19506" x="4633913" y="3209925"/>
          <p14:tracePt t="19580" x="4633913" y="3205163"/>
          <p14:tracePt t="19595" x="4633913" y="3195638"/>
          <p14:tracePt t="19613" x="4633913" y="3152775"/>
          <p14:tracePt t="19627" x="4633913" y="3119438"/>
          <p14:tracePt t="19640" x="4633913" y="3081338"/>
          <p14:tracePt t="19655" x="4624388" y="3024188"/>
          <p14:tracePt t="19671" x="4624388" y="2981325"/>
          <p14:tracePt t="19686" x="4624388" y="2957513"/>
          <p14:tracePt t="19746" x="4614863" y="2957513"/>
          <p14:tracePt t="19791" x="4614863" y="2967038"/>
          <p14:tracePt t="19911" x="4614863" y="2971800"/>
          <p14:tracePt t="19940" x="4610100" y="2971800"/>
          <p14:tracePt t="20000" x="4610100" y="2947988"/>
          <p14:tracePt t="20016" x="4600575" y="2914650"/>
          <p14:tracePt t="20031" x="4600575" y="2905125"/>
          <p14:tracePt t="20046" x="4600575" y="2881313"/>
          <p14:tracePt t="20061" x="4591050" y="2881313"/>
          <p14:tracePt t="20421" x="4591050" y="2876550"/>
          <p14:tracePt t="20511" x="4591050" y="2867025"/>
          <p14:tracePt t="20525" x="4586288" y="2867025"/>
          <p14:tracePt t="20766" x="4586288" y="2847975"/>
          <p14:tracePt t="20796" x="4586288" y="2843213"/>
          <p14:tracePt t="20811" x="4586288" y="2833688"/>
          <p14:tracePt t="20825" x="4576763" y="2833688"/>
          <p14:tracePt t="20960" x="4576763" y="2824163"/>
          <p14:tracePt t="20976" x="4576763" y="2819400"/>
          <p14:tracePt t="20991" x="4557713" y="2800350"/>
          <p14:tracePt t="21005" x="4557713" y="2790825"/>
          <p14:tracePt t="21021" x="4552950" y="2790825"/>
          <p14:tracePt t="21036" x="4552950" y="2786063"/>
          <p14:tracePt t="21156" x="4543425" y="2786063"/>
          <p14:tracePt t="21170" x="4543425" y="2776538"/>
          <p14:tracePt t="21185" x="4529138" y="2776538"/>
          <p14:tracePt t="21201" x="4519613" y="2776538"/>
          <p14:tracePt t="21216" x="4486275" y="2786063"/>
          <p14:tracePt t="21230" x="4405313" y="2833688"/>
          <p14:tracePt t="21246" x="4319588" y="2876550"/>
          <p14:tracePt t="21261" x="4205288" y="2938463"/>
          <p14:tracePt t="21277" x="4148138" y="2967038"/>
          <p14:tracePt t="21291" x="4081463" y="2990850"/>
          <p14:tracePt t="21305" x="4010025" y="3024188"/>
          <p14:tracePt t="21321" x="3952875" y="3038475"/>
          <p14:tracePt t="21335" x="3871913" y="3062288"/>
          <p14:tracePt t="21351" x="3795713" y="3081338"/>
          <p14:tracePt t="21366" x="3690938" y="3105150"/>
          <p14:tracePt t="21381" x="3638550" y="3114675"/>
          <p14:tracePt t="21396" x="3543300" y="3148013"/>
          <p14:tracePt t="21411" x="3457575" y="3171825"/>
          <p14:tracePt t="21426" x="3376613" y="3186113"/>
          <p14:tracePt t="21440" x="3319463" y="3186113"/>
          <p14:tracePt t="21455" x="3238500" y="3195638"/>
          <p14:tracePt t="21470" x="3152775" y="3186113"/>
          <p14:tracePt t="21485" x="3095625" y="3176588"/>
          <p14:tracePt t="21500" x="3014663" y="3162300"/>
          <p14:tracePt t="21516" x="2890838" y="3128963"/>
          <p14:tracePt t="21531" x="2767013" y="3095625"/>
          <p14:tracePt t="21546" x="2686050" y="3081338"/>
          <p14:tracePt t="21561" x="2586038" y="3062288"/>
          <p14:tracePt t="21576" x="2528888" y="3057525"/>
          <p14:tracePt t="21591" x="2447925" y="3048000"/>
          <p14:tracePt t="21606" x="2405063" y="3048000"/>
          <p14:tracePt t="21621" x="2376488" y="3048000"/>
          <p14:tracePt t="21636" x="2324100" y="3057525"/>
          <p14:tracePt t="21666" x="2309813" y="3057525"/>
          <p14:tracePt t="21681" x="2300288" y="3057525"/>
          <p14:tracePt t="21696" x="2290763" y="3057525"/>
          <p14:tracePt t="21725" x="2266950" y="3062288"/>
          <p14:tracePt t="21740" x="2252663" y="3062288"/>
          <p14:tracePt t="21755" x="2224088" y="3071813"/>
          <p14:tracePt t="21771" x="2185988" y="3081338"/>
          <p14:tracePt t="21786" x="2152650" y="3095625"/>
          <p14:tracePt t="21800" x="2138363" y="3105150"/>
          <p14:tracePt t="21816" x="2128838" y="3105150"/>
          <p14:tracePt t="21831" x="2119313" y="3105150"/>
          <p14:tracePt t="22476" x="2128838" y="3105150"/>
          <p14:tracePt t="22491" x="2138363" y="3105150"/>
          <p14:tracePt t="22506" x="2219325" y="3086100"/>
          <p14:tracePt t="22521" x="2300288" y="3086100"/>
          <p14:tracePt t="22536" x="2414588" y="3081338"/>
          <p14:tracePt t="22551" x="2562225" y="3086100"/>
          <p14:tracePt t="22566" x="2671763" y="3114675"/>
          <p14:tracePt t="22581" x="2762250" y="3138488"/>
          <p14:tracePt t="22596" x="2867025" y="3162300"/>
          <p14:tracePt t="22614" x="2967038" y="3176588"/>
          <p14:tracePt t="22625" x="3033713" y="3176588"/>
          <p14:tracePt t="22640" x="3124200" y="3186113"/>
          <p14:tracePt t="22656" x="3186113" y="3186113"/>
          <p14:tracePt t="22671" x="3262313" y="3176588"/>
          <p14:tracePt t="22686" x="3295650" y="3176588"/>
          <p14:tracePt t="22701" x="3352800" y="3176588"/>
          <p14:tracePt t="22716" x="3400425" y="3176588"/>
          <p14:tracePt t="22731" x="3419475" y="3176588"/>
          <p14:tracePt t="22746" x="3443288" y="3176588"/>
          <p14:tracePt t="22761" x="3457575" y="3171825"/>
          <p14:tracePt t="22791" x="3467100" y="3171825"/>
          <p14:tracePt t="22821" x="3490913" y="3162300"/>
          <p14:tracePt t="22836" x="3500438" y="3152775"/>
          <p14:tracePt t="22851" x="3524250" y="3148013"/>
          <p14:tracePt t="22866" x="3533775" y="3138488"/>
          <p14:tracePt t="22881" x="3548063" y="3138488"/>
          <p14:tracePt t="22911" x="3557588" y="3128963"/>
          <p14:tracePt t="22941" x="3567113" y="3128963"/>
          <p14:tracePt t="22955" x="3571875" y="3138488"/>
          <p14:tracePt t="22970" x="3600450" y="3138488"/>
          <p14:tracePt t="22986" x="3629025" y="3148013"/>
          <p14:tracePt t="23001" x="3671888" y="3148013"/>
          <p14:tracePt t="23016" x="3705225" y="3148013"/>
          <p14:tracePt t="23031" x="3714750" y="3148013"/>
          <p14:tracePt t="23046" x="3705225" y="3138488"/>
          <p14:tracePt t="23061" x="3657600" y="3186113"/>
          <p14:tracePt t="23077" x="3614738" y="3195638"/>
          <p14:tracePt t="23391" x="3624263" y="3195638"/>
          <p14:tracePt t="23405" x="3629025" y="3195638"/>
          <p14:tracePt t="23421" x="3657600" y="3171825"/>
          <p14:tracePt t="23436" x="3690938" y="3138488"/>
          <p14:tracePt t="23451" x="3714750" y="3095625"/>
          <p14:tracePt t="23466" x="3738563" y="3038475"/>
          <p14:tracePt t="23481" x="3752850" y="3024188"/>
          <p14:tracePt t="23496" x="3771900" y="3005138"/>
          <p14:tracePt t="23511" x="3795713" y="2990850"/>
          <p14:tracePt t="23525" x="3819525" y="2981325"/>
          <p14:tracePt t="23540" x="3838575" y="2981325"/>
          <p14:tracePt t="23555" x="3862388" y="2981325"/>
          <p14:tracePt t="23571" x="3895725" y="2981325"/>
          <p14:tracePt t="23586" x="3929063" y="2990850"/>
          <p14:tracePt t="23601" x="3943350" y="2995613"/>
          <p14:tracePt t="23616" x="3986213" y="3014663"/>
          <p14:tracePt t="23631" x="4043363" y="3028950"/>
          <p14:tracePt t="23646" x="4081463" y="3038475"/>
          <p14:tracePt t="23662" x="4100513" y="3048000"/>
          <p14:tracePt t="23676" x="4124325" y="3057525"/>
          <p14:tracePt t="23691" x="4138613" y="3062288"/>
          <p14:tracePt t="23721" x="4148138" y="3081338"/>
          <p14:tracePt t="23736" x="4167188" y="3095625"/>
          <p14:tracePt t="23751" x="4181475" y="3114675"/>
          <p14:tracePt t="23766" x="4191000" y="3114675"/>
          <p14:tracePt t="23781" x="4200525" y="3119438"/>
          <p14:tracePt t="23796" x="4205288" y="3128963"/>
          <p14:tracePt t="23811" x="4214813" y="3128963"/>
          <p14:tracePt t="23826" x="4224338" y="3128963"/>
          <p14:tracePt t="23840" x="4229100" y="3128963"/>
          <p14:tracePt t="23855" x="4257675" y="3138488"/>
          <p14:tracePt t="23871" x="4281488" y="3138488"/>
          <p14:tracePt t="23886" x="4286250" y="3138488"/>
          <p14:tracePt t="23901" x="4314825" y="3148013"/>
          <p14:tracePt t="23916" x="4329113" y="3148013"/>
          <p14:tracePt t="23931" x="4338638" y="3148013"/>
          <p14:tracePt t="23946" x="4348163" y="3148013"/>
          <p14:tracePt t="23962" x="4352925" y="3148013"/>
          <p14:tracePt t="24006" x="4362450" y="3148013"/>
          <p14:tracePt t="24021" x="4362450" y="3138488"/>
          <p14:tracePt t="24036" x="4371975" y="3138488"/>
          <p14:tracePt t="24096" x="4376738" y="3138488"/>
          <p14:tracePt t="24126" x="4386263" y="3138488"/>
          <p14:tracePt t="24140" x="4395788" y="3162300"/>
          <p14:tracePt t="24156" x="4362450" y="3228975"/>
          <p14:tracePt t="24171" x="4338638" y="3300413"/>
          <p14:tracePt t="24186" x="4314825" y="3352800"/>
          <p14:tracePt t="24201" x="4295775" y="3376613"/>
          <p14:tracePt t="24216" x="4286250" y="3376613"/>
          <p14:tracePt t="24455" x="4314825" y="3367088"/>
          <p14:tracePt t="24471" x="4338638" y="3357563"/>
          <p14:tracePt t="24486" x="4376738" y="3343275"/>
          <p14:tracePt t="24501" x="4500563" y="3309938"/>
          <p14:tracePt t="24516" x="4643438" y="3295650"/>
          <p14:tracePt t="24531" x="4738688" y="3309938"/>
          <p14:tracePt t="24546" x="4943475" y="3367088"/>
          <p14:tracePt t="24562" x="5086350" y="3424238"/>
          <p14:tracePt t="24576" x="5210175" y="3490913"/>
          <p14:tracePt t="24591" x="5391150" y="3548063"/>
          <p14:tracePt t="24606" x="5519738" y="3605213"/>
          <p14:tracePt t="24621" x="5629275" y="3638550"/>
          <p14:tracePt t="24636" x="5676900" y="3648075"/>
          <p14:tracePt t="24651" x="5734050" y="3648075"/>
          <p14:tracePt t="24666" x="5753100" y="3648075"/>
          <p14:tracePt t="24711" x="5753100" y="3638550"/>
          <p14:tracePt t="24725" x="5757863" y="3629025"/>
          <p14:tracePt t="24741" x="5757863" y="3624263"/>
          <p14:tracePt t="24756" x="5767388" y="3605213"/>
          <p14:tracePt t="24771" x="5776913" y="3581400"/>
          <p14:tracePt t="24786" x="5791200" y="3538538"/>
          <p14:tracePt t="24801" x="5791200" y="3514725"/>
          <p14:tracePt t="24816" x="5810250" y="3471863"/>
          <p14:tracePt t="24831" x="5810250" y="3448050"/>
          <p14:tracePt t="24846" x="5815013" y="3424238"/>
          <p14:tracePt t="25146" x="5824538" y="3414713"/>
          <p14:tracePt t="25162" x="5867400" y="3409950"/>
          <p14:tracePt t="25177" x="5924550" y="3386138"/>
          <p14:tracePt t="25191" x="6005513" y="3367088"/>
          <p14:tracePt t="25206" x="6072188" y="3352800"/>
          <p14:tracePt t="25221" x="6086475" y="3352800"/>
          <p14:tracePt t="25236" x="6096000" y="3352800"/>
          <p14:tracePt t="25341" x="6096000" y="3343275"/>
          <p14:tracePt t="25371" x="6105525" y="3343275"/>
          <p14:tracePt t="25401" x="6105525" y="3333750"/>
          <p14:tracePt t="25536" x="6110288" y="3333750"/>
          <p14:tracePt t="25581" x="6110288" y="3324225"/>
          <p14:tracePt t="25597" x="6119813" y="3324225"/>
          <p14:tracePt t="25614" x="6119813" y="3319463"/>
          <p14:tracePt t="25641" x="6129338" y="3319463"/>
          <p14:tracePt t="25671" x="6129338" y="3309938"/>
          <p14:tracePt t="25686" x="6153150" y="3300413"/>
          <p14:tracePt t="25701" x="6186488" y="3286125"/>
          <p14:tracePt t="25716" x="6196013" y="3286125"/>
          <p14:tracePt t="25731" x="6229350" y="3267075"/>
          <p14:tracePt t="25746" x="6262688" y="3252788"/>
          <p14:tracePt t="25762" x="6300788" y="3243263"/>
          <p14:tracePt t="25776" x="6319838" y="3243263"/>
          <p14:tracePt t="25791" x="6357938" y="3233738"/>
          <p14:tracePt t="25805" x="6415088" y="3228975"/>
          <p14:tracePt t="25821" x="6448425" y="3228975"/>
          <p14:tracePt t="25835" x="6500813" y="3233738"/>
          <p14:tracePt t="25851" x="6529388" y="3243263"/>
          <p14:tracePt t="25866" x="6572250" y="3243263"/>
          <p14:tracePt t="25881" x="6605588" y="3243263"/>
          <p14:tracePt t="25897" x="6648450" y="3243263"/>
          <p14:tracePt t="25911" x="6677025" y="3243263"/>
          <p14:tracePt t="25925" x="6738938" y="3233738"/>
          <p14:tracePt t="25940" x="6767513" y="3233738"/>
          <p14:tracePt t="25956" x="6834188" y="3219450"/>
          <p14:tracePt t="25971" x="6891338" y="3205163"/>
          <p14:tracePt t="25986" x="6919913" y="3205163"/>
          <p14:tracePt t="26001" x="6943725" y="3195638"/>
          <p14:tracePt t="26016" x="6967538" y="3195638"/>
          <p14:tracePt t="26031" x="6977063" y="3195638"/>
          <p14:tracePt t="26181" x="6967538" y="3195638"/>
          <p14:tracePt t="26226" x="6967538" y="3186113"/>
          <p14:tracePt t="26241" x="6958013" y="3186113"/>
          <p14:tracePt t="26316" x="6948488" y="3186113"/>
          <p14:tracePt t="26331" x="6943725" y="3176588"/>
          <p14:tracePt t="26346" x="6910388" y="3176588"/>
          <p14:tracePt t="26362" x="6843713" y="3171825"/>
          <p14:tracePt t="26376" x="6796088" y="3162300"/>
          <p14:tracePt t="26391" x="6705600" y="3162300"/>
          <p14:tracePt t="26406" x="6591300" y="3162300"/>
          <p14:tracePt t="26421" x="6491288" y="3162300"/>
          <p14:tracePt t="26436" x="6324600" y="3186113"/>
          <p14:tracePt t="26451" x="6196013" y="3209925"/>
          <p14:tracePt t="26466" x="5924550" y="3267075"/>
          <p14:tracePt t="26481" x="5815013" y="3286125"/>
          <p14:tracePt t="26496" x="5462588" y="3333750"/>
          <p14:tracePt t="26512" x="5233988" y="3333750"/>
          <p14:tracePt t="26526" x="5019675" y="3333750"/>
          <p14:tracePt t="26541" x="4824413" y="3333750"/>
          <p14:tracePt t="26555" x="4529138" y="3333750"/>
          <p14:tracePt t="26571" x="4248150" y="3333750"/>
          <p14:tracePt t="26586" x="4157663" y="3333750"/>
          <p14:tracePt t="26601" x="3871913" y="3333750"/>
          <p14:tracePt t="26616" x="3729038" y="3333750"/>
          <p14:tracePt t="26631" x="3600450" y="3333750"/>
          <p14:tracePt t="26647" x="3457575" y="3352800"/>
          <p14:tracePt t="26662" x="3343275" y="3367088"/>
          <p14:tracePt t="26676" x="3228975" y="3376613"/>
          <p14:tracePt t="26691" x="3162300" y="3386138"/>
          <p14:tracePt t="26706" x="3062288" y="3386138"/>
          <p14:tracePt t="26721" x="2981325" y="3386138"/>
          <p14:tracePt t="26736" x="2909888" y="3376613"/>
          <p14:tracePt t="26751" x="2857500" y="3376613"/>
          <p14:tracePt t="26766" x="2809875" y="3367088"/>
          <p14:tracePt t="26781" x="2719388" y="3357563"/>
          <p14:tracePt t="26797" x="2638425" y="3357563"/>
          <p14:tracePt t="26812" x="2571750" y="3376613"/>
          <p14:tracePt t="26826" x="2505075" y="3386138"/>
          <p14:tracePt t="26841" x="2405063" y="3409950"/>
          <p14:tracePt t="26856" x="2343150" y="3424238"/>
          <p14:tracePt t="26871" x="2286000" y="3433763"/>
          <p14:tracePt t="26886" x="2219325" y="3443288"/>
          <p14:tracePt t="26901" x="2166938" y="3443288"/>
          <p14:tracePt t="26916" x="2162175" y="3443288"/>
          <p14:tracePt t="26931" x="2152650" y="3443288"/>
          <p14:tracePt t="27186" x="2143125" y="3443288"/>
          <p14:tracePt t="27201" x="2138363" y="3467100"/>
          <p14:tracePt t="27471" x="2143125" y="3467100"/>
          <p14:tracePt t="27546" x="2152650" y="3457575"/>
          <p14:tracePt t="27606" x="2162175" y="3457575"/>
          <p14:tracePt t="27621" x="2166938" y="3467100"/>
          <p14:tracePt t="27636" x="2209800" y="3471863"/>
          <p14:tracePt t="27651" x="2243138" y="3481388"/>
          <p14:tracePt t="27666" x="2324100" y="3500438"/>
          <p14:tracePt t="27681" x="2357438" y="3500438"/>
          <p14:tracePt t="27697" x="2414588" y="3505200"/>
          <p14:tracePt t="27712" x="2471738" y="3514725"/>
          <p14:tracePt t="27726" x="2490788" y="3514725"/>
          <p14:tracePt t="27741" x="2528888" y="3524250"/>
          <p14:tracePt t="27756" x="2562225" y="3533775"/>
          <p14:tracePt t="27771" x="2614613" y="3538538"/>
          <p14:tracePt t="27786" x="2638425" y="3548063"/>
          <p14:tracePt t="27801" x="2671763" y="3548063"/>
          <p14:tracePt t="27816" x="2728913" y="3562350"/>
          <p14:tracePt t="27831" x="2762250" y="3562350"/>
          <p14:tracePt t="27847" x="2800350" y="3562350"/>
          <p14:tracePt t="27862" x="2852738" y="3571875"/>
          <p14:tracePt t="27876" x="2881313" y="3571875"/>
          <p14:tracePt t="27891" x="2909888" y="3571875"/>
          <p14:tracePt t="27906" x="2947988" y="3590925"/>
          <p14:tracePt t="27921" x="2971800" y="3595688"/>
          <p14:tracePt t="27936" x="3005138" y="3605213"/>
          <p14:tracePt t="27951" x="3038475" y="3624263"/>
          <p14:tracePt t="27966" x="3105150" y="3652838"/>
          <p14:tracePt t="27981" x="3152775" y="3671888"/>
          <p14:tracePt t="27997" x="3171825" y="3681413"/>
          <p14:tracePt t="28011" x="3243263" y="3705225"/>
          <p14:tracePt t="28026" x="3286125" y="3709988"/>
          <p14:tracePt t="28041" x="3319463" y="3719513"/>
          <p14:tracePt t="28056" x="3352800" y="3719513"/>
          <p14:tracePt t="28070" x="3376613" y="3719513"/>
          <p14:tracePt t="28086" x="3400425" y="3719513"/>
          <p14:tracePt t="28101" x="3419475" y="3719513"/>
          <p14:tracePt t="28116" x="3443288" y="3719513"/>
          <p14:tracePt t="28131" x="3467100" y="3719513"/>
          <p14:tracePt t="28147" x="3500438" y="3729038"/>
          <p14:tracePt t="28162" x="3509963" y="3729038"/>
          <p14:tracePt t="28176" x="3557588" y="3729038"/>
          <p14:tracePt t="28191" x="3605213" y="3719513"/>
          <p14:tracePt t="28206" x="3671888" y="3709988"/>
          <p14:tracePt t="28221" x="3729038" y="3695700"/>
          <p14:tracePt t="28236" x="3795713" y="3681413"/>
          <p14:tracePt t="28251" x="3819525" y="3671888"/>
          <p14:tracePt t="28266" x="3886200" y="3652838"/>
          <p14:tracePt t="28281" x="3943350" y="3648075"/>
          <p14:tracePt t="28297" x="3990975" y="3638550"/>
          <p14:tracePt t="28312" x="4010025" y="3638550"/>
          <p14:tracePt t="28326" x="4043363" y="3638550"/>
          <p14:tracePt t="28340" x="4090988" y="3638550"/>
          <p14:tracePt t="28356" x="4110038" y="3648075"/>
          <p14:tracePt t="28370" x="4167188" y="3648075"/>
          <p14:tracePt t="28385" x="4224338" y="3652838"/>
          <p14:tracePt t="28401" x="4286250" y="3652838"/>
          <p14:tracePt t="28416" x="4352925" y="3652838"/>
          <p14:tracePt t="28431" x="4419600" y="3652838"/>
          <p14:tracePt t="28447" x="4486275" y="3652838"/>
          <p14:tracePt t="28462" x="4533900" y="3652838"/>
          <p14:tracePt t="28476" x="4567238" y="3652838"/>
          <p14:tracePt t="28491" x="4586288" y="3652838"/>
          <p14:tracePt t="28506" x="4591050" y="3652838"/>
          <p14:tracePt t="28536" x="4600575" y="3648075"/>
          <p14:tracePt t="28551" x="4610100" y="3648075"/>
          <p14:tracePt t="28566" x="4614863" y="3638550"/>
          <p14:tracePt t="28581" x="4633913" y="3629025"/>
          <p14:tracePt t="28597" x="4648200" y="3605213"/>
          <p14:tracePt t="28614" x="4667250" y="3590925"/>
          <p14:tracePt t="28626" x="4681538" y="3562350"/>
          <p14:tracePt t="28641" x="4691063" y="3557588"/>
          <p14:tracePt t="28656" x="4705350" y="3548063"/>
          <p14:tracePt t="28671" x="4714875" y="3538538"/>
          <p14:tracePt t="28686" x="4724400" y="3538538"/>
          <p14:tracePt t="28716" x="4733925" y="3548063"/>
          <p14:tracePt t="28731" x="4733925" y="3590925"/>
          <p14:tracePt t="28747" x="4738688" y="3629025"/>
          <p14:tracePt t="28762" x="4757738" y="3638550"/>
          <p14:tracePt t="28986" x="4757738" y="3648075"/>
          <p14:tracePt t="29001" x="4767263" y="3648075"/>
          <p14:tracePt t="29016" x="4772025" y="3648075"/>
          <p14:tracePt t="29076" x="4781550" y="3648075"/>
          <p14:tracePt t="29091" x="4795838" y="3662363"/>
          <p14:tracePt t="29106" x="4824413" y="3671888"/>
          <p14:tracePt t="29121" x="4857750" y="3671888"/>
          <p14:tracePt t="29136" x="4872038" y="3681413"/>
          <p14:tracePt t="29151" x="4914900" y="3681413"/>
          <p14:tracePt t="29166" x="4995863" y="3662363"/>
          <p14:tracePt t="29181" x="5067300" y="3652838"/>
          <p14:tracePt t="29197" x="5124450" y="3648075"/>
          <p14:tracePt t="29212" x="5200650" y="3648075"/>
          <p14:tracePt t="29226" x="5291138" y="3629025"/>
          <p14:tracePt t="29241" x="5338763" y="3629025"/>
          <p14:tracePt t="29256" x="5395913" y="3629025"/>
          <p14:tracePt t="29271" x="5453063" y="3629025"/>
          <p14:tracePt t="29286" x="5529263" y="3629025"/>
          <p14:tracePt t="29301" x="5576888" y="3629025"/>
          <p14:tracePt t="29316" x="5634038" y="3629025"/>
          <p14:tracePt t="29331" x="5686425" y="3629025"/>
          <p14:tracePt t="29347" x="5710238" y="3629025"/>
          <p14:tracePt t="29362" x="5724525" y="3629025"/>
          <p14:tracePt t="29376" x="5734050" y="3629025"/>
          <p14:tracePt t="29391" x="5734050" y="3638550"/>
          <p14:tracePt t="29421" x="5724525" y="3638550"/>
          <p14:tracePt t="29451" x="5719763" y="3638550"/>
          <p14:tracePt t="29466" x="5710238" y="3629025"/>
          <p14:tracePt t="29481" x="5686425" y="3629025"/>
          <p14:tracePt t="29497" x="5643563" y="3629025"/>
          <p14:tracePt t="29512" x="5600700" y="3629025"/>
          <p14:tracePt t="29526" x="5572125" y="3638550"/>
          <p14:tracePt t="29541" x="5543550" y="3629025"/>
          <p14:tracePt t="35436" x="5543550" y="3624263"/>
          <p14:tracePt t="35467" x="5572125" y="3605213"/>
          <p14:tracePt t="35483" x="5576888" y="3595688"/>
          <p14:tracePt t="35496" x="5600700" y="3581400"/>
          <p14:tracePt t="35511" x="5643563" y="3562350"/>
          <p14:tracePt t="35526" x="5686425" y="3538538"/>
          <p14:tracePt t="35541" x="5724525" y="3514725"/>
          <p14:tracePt t="35557" x="5791200" y="3481388"/>
          <p14:tracePt t="35572" x="5834063" y="3457575"/>
          <p14:tracePt t="35587" x="5867400" y="3433763"/>
          <p14:tracePt t="35601" x="5915025" y="3409950"/>
          <p14:tracePt t="35617" x="5938838" y="3386138"/>
          <p14:tracePt t="35633" x="5962650" y="3376613"/>
          <p14:tracePt t="35646" x="5981700" y="3357563"/>
          <p14:tracePt t="35662" x="5991225" y="3352800"/>
          <p14:tracePt t="35677" x="6015038" y="3343275"/>
          <p14:tracePt t="35692" x="6029325" y="3324225"/>
          <p14:tracePt t="35707" x="6038850" y="3319463"/>
          <p14:tracePt t="35721" x="6053138" y="3300413"/>
          <p14:tracePt t="35736" x="6072188" y="3286125"/>
          <p14:tracePt t="35751" x="6096000" y="3243263"/>
          <p14:tracePt t="35767" x="6119813" y="3205163"/>
          <p14:tracePt t="35783" x="6143625" y="3152775"/>
          <p14:tracePt t="35796" x="6162675" y="3105150"/>
          <p14:tracePt t="35811" x="6172200" y="3086100"/>
          <p14:tracePt t="35826" x="6172200" y="3057525"/>
          <p14:tracePt t="35842" x="6172200" y="3038475"/>
          <p14:tracePt t="35931" x="6162675" y="3038475"/>
          <p14:tracePt t="35962" x="6143625" y="3038475"/>
          <p14:tracePt t="35976" x="6129338" y="3038475"/>
          <p14:tracePt t="35991" x="6096000" y="3048000"/>
          <p14:tracePt t="36007" x="6062663" y="3048000"/>
          <p14:tracePt t="36021" x="6038850" y="3057525"/>
          <p14:tracePt t="36036" x="6005513" y="3057525"/>
          <p14:tracePt t="36051" x="5948363" y="3062288"/>
          <p14:tracePt t="36066" x="5900738" y="3062288"/>
          <p14:tracePt t="36083" x="5881688" y="3071813"/>
          <p14:tracePt t="36096" x="5848350" y="3086100"/>
          <p14:tracePt t="36111" x="5815013" y="3095625"/>
          <p14:tracePt t="36126" x="5800725" y="3114675"/>
          <p14:tracePt t="36142" x="5791200" y="3119438"/>
          <p14:tracePt t="36157" x="5781675" y="3128963"/>
          <p14:tracePt t="36171" x="5781675" y="3138488"/>
          <p14:tracePt t="36217" x="5776913" y="3148013"/>
          <p14:tracePt t="36233" x="5776913" y="3152775"/>
          <p14:tracePt t="36351" x="5767388" y="3152775"/>
          <p14:tracePt t="36382" x="5757863" y="3152775"/>
          <p14:tracePt t="36396" x="5743575" y="3152775"/>
          <p14:tracePt t="36411" x="5734050" y="3152775"/>
          <p14:tracePt t="36426" x="5719763" y="3162300"/>
          <p14:tracePt t="36442" x="5710238" y="3162300"/>
          <p14:tracePt t="36457" x="5700713" y="3162300"/>
          <p14:tracePt t="36592" x="5691188" y="3171825"/>
          <p14:tracePt t="36607" x="5686425" y="3171825"/>
          <p14:tracePt t="36622" x="5667375" y="3186113"/>
          <p14:tracePt t="36637" x="5653088" y="3195638"/>
          <p14:tracePt t="36652" x="5643563" y="3209925"/>
          <p14:tracePt t="36667" x="5634038" y="3209925"/>
          <p14:tracePt t="36683" x="5629275" y="3209925"/>
          <p14:tracePt t="36696" x="5619750" y="3219450"/>
          <p14:tracePt t="36726" x="5610225" y="3219450"/>
          <p14:tracePt t="36832" x="5600700" y="3219450"/>
          <p14:tracePt t="36846" x="5600700" y="3209925"/>
          <p14:tracePt t="36876" x="5600700" y="3195638"/>
          <p14:tracePt t="36892" x="5600700" y="3186113"/>
          <p14:tracePt t="36907" x="5600700" y="3171825"/>
          <p14:tracePt t="36922" x="5600700" y="3162300"/>
          <p14:tracePt t="37162" x="5600700" y="3171825"/>
          <p14:tracePt t="37177" x="5595938" y="3171825"/>
          <p14:tracePt t="37192" x="5595938" y="3176588"/>
          <p14:tracePt t="37206" x="5586413" y="3186113"/>
          <p14:tracePt t="37237" x="5576888" y="3186113"/>
          <p14:tracePt t="37326" x="5572125" y="3176588"/>
          <p14:tracePt t="37402" x="5562600" y="3176588"/>
          <p14:tracePt t="37747" x="5553075" y="3176588"/>
          <p14:tracePt t="37761" x="5553075" y="3186113"/>
          <p14:tracePt t="38061" x="5553075" y="3176588"/>
          <p14:tracePt t="38271" x="5553075" y="3186113"/>
          <p14:tracePt t="38302" x="5543550" y="3186113"/>
          <p14:tracePt t="38737" x="5543550" y="3176588"/>
          <p14:tracePt t="38751" x="5553075" y="3176588"/>
          <p14:tracePt t="38811" x="5553075" y="3171825"/>
          <p14:tracePt t="38977" x="5553075" y="3176588"/>
          <p14:tracePt t="39037" x="5553075" y="3186113"/>
          <p14:tracePt t="39426" x="5562600" y="3186113"/>
          <p14:tracePt t="39787" x="5562600" y="3195638"/>
          <p14:tracePt t="40447" x="5572125" y="3195638"/>
          <p14:tracePt t="53588" x="5572125" y="3205163"/>
          <p14:tracePt t="53603" x="5562600" y="3228975"/>
          <p14:tracePt t="53618" x="5553075" y="3243263"/>
          <p14:tracePt t="53633" x="5543550" y="3262313"/>
          <p14:tracePt t="53648" x="5538788" y="3262313"/>
          <p14:tracePt t="53678" x="5529263" y="3262313"/>
          <p14:tracePt t="53693" x="5495925" y="3243263"/>
          <p14:tracePt t="53707" x="5438775" y="3205163"/>
          <p14:tracePt t="53722" x="5391150" y="3171825"/>
          <p14:tracePt t="53738" x="5314950" y="3119438"/>
          <p14:tracePt t="53753" x="5214938" y="3071813"/>
          <p14:tracePt t="53767" x="5176838" y="3057525"/>
          <p14:tracePt t="53782" x="5110163" y="3038475"/>
          <p14:tracePt t="53798" x="5029200" y="3024188"/>
          <p14:tracePt t="53813" x="4986338" y="3024188"/>
          <p14:tracePt t="53828" x="4938713" y="3024188"/>
          <p14:tracePt t="53842" x="4857750" y="3024188"/>
          <p14:tracePt t="53858" x="4681538" y="3057525"/>
          <p14:tracePt t="53873" x="4543425" y="3071813"/>
          <p14:tracePt t="53888" x="4329113" y="3086100"/>
          <p14:tracePt t="53903" x="4076700" y="3105150"/>
          <p14:tracePt t="53917" x="3786188" y="3105150"/>
          <p14:tracePt t="53932" x="3624263" y="3095625"/>
          <p14:tracePt t="53948" x="3328988" y="3071813"/>
          <p14:tracePt t="53962" x="3038475" y="3038475"/>
          <p14:tracePt t="53977" x="2762250" y="2995613"/>
          <p14:tracePt t="53992" x="2652713" y="2990850"/>
          <p14:tracePt t="54008" x="2376488" y="2967038"/>
          <p14:tracePt t="54023" x="2243138" y="2957513"/>
          <p14:tracePt t="54038" x="2109788" y="2957513"/>
          <p14:tracePt t="54053" x="2005013" y="2971800"/>
          <p14:tracePt t="54067" x="1871663" y="2995613"/>
          <p14:tracePt t="54082" x="1790700" y="3024188"/>
          <p14:tracePt t="54098" x="1757363" y="3038475"/>
          <p14:tracePt t="54112" x="1690688" y="3062288"/>
          <p14:tracePt t="54128" x="1643063" y="3086100"/>
          <p14:tracePt t="54142" x="1609725" y="3114675"/>
          <p14:tracePt t="54157" x="1595438" y="3119438"/>
          <p14:tracePt t="54173" x="1543050" y="3152775"/>
          <p14:tracePt t="54188" x="1485900" y="3195638"/>
          <p14:tracePt t="54204" x="1447800" y="3219450"/>
          <p14:tracePt t="54218" x="1404938" y="3243263"/>
          <p14:tracePt t="54233" x="1357313" y="3276600"/>
          <p14:tracePt t="54248" x="1357313" y="3286125"/>
          <p14:tracePt t="54263" x="1347788" y="3286125"/>
          <p14:tracePt t="54278" x="1357313" y="3286125"/>
          <p14:tracePt t="54293" x="1362075" y="3295650"/>
          <p14:tracePt t="54308" x="1381125" y="3295650"/>
          <p14:tracePt t="54323" x="1404938" y="3295650"/>
          <p14:tracePt t="54338" x="1447800" y="3295650"/>
          <p14:tracePt t="54352" x="1504950" y="3295650"/>
          <p14:tracePt t="54367" x="1543050" y="3286125"/>
          <p14:tracePt t="54383" x="1619250" y="3286125"/>
          <p14:tracePt t="54398" x="1666875" y="3295650"/>
          <p14:tracePt t="54413" x="1747838" y="3309938"/>
          <p14:tracePt t="54427" x="1809750" y="3319463"/>
          <p14:tracePt t="54443" x="1890713" y="3324225"/>
          <p14:tracePt t="54458" x="1947863" y="3333750"/>
          <p14:tracePt t="54473" x="1985963" y="3333750"/>
          <p14:tracePt t="54488" x="2062163" y="3333750"/>
          <p14:tracePt t="54504" x="2095500" y="3333750"/>
          <p14:tracePt t="54517" x="2138363" y="3333750"/>
          <p14:tracePt t="54548" x="2162175" y="3333750"/>
          <p14:tracePt t="54563" x="2176463" y="3352800"/>
          <p14:tracePt t="54577" x="2195513" y="3357563"/>
          <p14:tracePt t="54593" x="2224088" y="3376613"/>
          <p14:tracePt t="54607" x="2243138" y="3386138"/>
          <p14:tracePt t="54623" x="2286000" y="3400425"/>
          <p14:tracePt t="54638" x="2300288" y="3400425"/>
          <p14:tracePt t="54652" x="2343150" y="3409950"/>
          <p14:tracePt t="54668" x="2366963" y="3409950"/>
          <p14:tracePt t="54683" x="2381250" y="3409950"/>
          <p14:tracePt t="54697" x="2405063" y="3414713"/>
          <p14:tracePt t="54712" x="2424113" y="3414713"/>
          <p14:tracePt t="54727" x="2457450" y="3424238"/>
          <p14:tracePt t="54743" x="2490788" y="3424238"/>
          <p14:tracePt t="54757" x="2505075" y="3433763"/>
          <p14:tracePt t="54773" x="2547938" y="3433763"/>
          <p14:tracePt t="54788" x="2586038" y="3443288"/>
          <p14:tracePt t="54804" x="2619375" y="3448050"/>
          <p14:tracePt t="54817" x="2662238" y="3457575"/>
          <p14:tracePt t="54833" x="2728913" y="3467100"/>
          <p14:tracePt t="54848" x="2809875" y="3481388"/>
          <p14:tracePt t="54863" x="2852738" y="3481388"/>
          <p14:tracePt t="54877" x="2900363" y="3481388"/>
          <p14:tracePt t="54892" x="2971800" y="3500438"/>
          <p14:tracePt t="54907" x="3005138" y="3500438"/>
          <p14:tracePt t="54923" x="3057525" y="3505200"/>
          <p14:tracePt t="54938" x="3114675" y="3524250"/>
          <p14:tracePt t="54953" x="3148013" y="3533775"/>
          <p14:tracePt t="54967" x="3186113" y="3548063"/>
          <p14:tracePt t="54982" x="3238500" y="3557588"/>
          <p14:tracePt t="54998" x="3286125" y="3571875"/>
          <p14:tracePt t="55013" x="3343275" y="3571875"/>
          <p14:tracePt t="55028" x="3400425" y="3571875"/>
          <p14:tracePt t="55042" x="3481388" y="3562350"/>
          <p14:tracePt t="55058" x="3533775" y="3557588"/>
          <p14:tracePt t="55073" x="3543300" y="3548063"/>
          <p14:tracePt t="55088" x="3605213" y="3524250"/>
          <p14:tracePt t="55103" x="3648075" y="3514725"/>
          <p14:tracePt t="55118" x="3681413" y="3505200"/>
          <p14:tracePt t="55133" x="3690938" y="3505200"/>
          <p14:tracePt t="55148" x="3719513" y="3500438"/>
          <p14:tracePt t="55162" x="3762375" y="3500438"/>
          <p14:tracePt t="55177" x="3805238" y="3500438"/>
          <p14:tracePt t="55192" x="3838575" y="3500438"/>
          <p14:tracePt t="55207" x="3876675" y="3500438"/>
          <p14:tracePt t="55222" x="3919538" y="3500438"/>
          <p14:tracePt t="55238" x="3952875" y="3500438"/>
          <p14:tracePt t="55252" x="3967163" y="3500438"/>
          <p14:tracePt t="55267" x="3990975" y="3490913"/>
          <p14:tracePt t="55283" x="4010025" y="3490913"/>
          <p14:tracePt t="55298" x="4033838" y="3490913"/>
          <p14:tracePt t="55312" x="4043363" y="3490913"/>
          <p14:tracePt t="55328" x="4067175" y="3500438"/>
          <p14:tracePt t="55343" x="4090988" y="3505200"/>
          <p14:tracePt t="55357" x="4110038" y="3514725"/>
          <p14:tracePt t="55372" x="4148138" y="3524250"/>
          <p14:tracePt t="55388" x="4171950" y="3533775"/>
          <p14:tracePt t="55403" x="4205288" y="3533775"/>
          <p14:tracePt t="55418" x="4262438" y="3533775"/>
          <p14:tracePt t="55433" x="4305300" y="3533775"/>
          <p14:tracePt t="55447" x="4329113" y="3533775"/>
          <p14:tracePt t="55463" x="4376738" y="3533775"/>
          <p14:tracePt t="55478" x="4443413" y="3533775"/>
          <p14:tracePt t="55492" x="4476750" y="3533775"/>
          <p14:tracePt t="55508" x="4519613" y="3533775"/>
          <p14:tracePt t="55523" x="4557713" y="3533775"/>
          <p14:tracePt t="55538" x="4586288" y="3533775"/>
          <p14:tracePt t="55552" x="4600575" y="3533775"/>
          <p14:tracePt t="55567" x="4614863" y="3533775"/>
          <p14:tracePt t="55583" x="4624388" y="3538538"/>
          <p14:tracePt t="55598" x="4643438" y="3538538"/>
          <p14:tracePt t="55613" x="4648200" y="3538538"/>
          <p14:tracePt t="59678" x="4705350" y="3581400"/>
          <p14:tracePt t="59693" x="4767263" y="3614738"/>
          <p14:tracePt t="59708" x="4848225" y="3652838"/>
          <p14:tracePt t="59723" x="4905375" y="3681413"/>
          <p14:tracePt t="59738" x="4929188" y="3695700"/>
          <p14:tracePt t="59752" x="4938713" y="3695700"/>
          <p14:tracePt t="59963" x="4943475" y="3695700"/>
          <p14:tracePt t="59978" x="4953000" y="3695700"/>
          <p14:tracePt t="60023" x="4962525" y="3695700"/>
          <p14:tracePt t="60158" x="4962525" y="3686175"/>
          <p14:tracePt t="60188" x="4953000" y="3686175"/>
          <p14:tracePt t="60203" x="4943475" y="3681413"/>
          <p14:tracePt t="60218" x="4919663" y="3681413"/>
          <p14:tracePt t="60233" x="4914900" y="3681413"/>
          <p14:tracePt t="60248" x="4905375" y="3681413"/>
          <p14:tracePt t="60263" x="4895850" y="3681413"/>
          <p14:tracePt t="60277" x="4886325" y="3681413"/>
          <p14:tracePt t="71094" x="4872038" y="3681413"/>
          <p14:tracePt t="71108" x="4857750" y="3681413"/>
          <p14:tracePt t="71123" x="4829175" y="3662363"/>
          <p14:tracePt t="71138" x="4805363" y="3662363"/>
          <p14:tracePt t="71154" x="4791075" y="3652838"/>
          <p14:tracePt t="71169" x="4767263" y="3648075"/>
          <p14:tracePt t="71184" x="4748213" y="3638550"/>
          <p14:tracePt t="71198" x="4724400" y="3624263"/>
          <p14:tracePt t="71213" x="4714875" y="3624263"/>
          <p14:tracePt t="71229" x="4705350" y="3614738"/>
          <p14:tracePt t="71334" x="4705350" y="3590925"/>
          <p14:tracePt t="71349" x="4705350" y="3571875"/>
          <p14:tracePt t="71364" x="4705350" y="3548063"/>
          <p14:tracePt t="71379" x="4705350" y="3538538"/>
          <p14:tracePt t="71408" x="4705350" y="3533775"/>
          <p14:tracePt t="71483" x="4700588" y="3533775"/>
          <p14:tracePt t="74544" x="4705350" y="3533775"/>
          <p14:tracePt t="74560" x="4738688" y="3524250"/>
          <p14:tracePt t="74573" x="4829175" y="3514725"/>
          <p14:tracePt t="74589" x="4895850" y="3500438"/>
          <p14:tracePt t="74603" x="5005388" y="3471863"/>
          <p14:tracePt t="74619" x="5119688" y="3457575"/>
          <p14:tracePt t="74634" x="5186363" y="3448050"/>
          <p14:tracePt t="74649" x="5257800" y="3443288"/>
          <p14:tracePt t="74664" x="5314950" y="3443288"/>
          <p14:tracePt t="74679" x="5381625" y="3448050"/>
          <p14:tracePt t="74694" x="5395913" y="3448050"/>
          <p14:tracePt t="74708" x="5438775" y="3448050"/>
          <p14:tracePt t="74723" x="5453063" y="3433763"/>
          <p14:tracePt t="75234" x="5448300" y="3433763"/>
          <p14:tracePt t="75249" x="5448300" y="3443288"/>
          <p14:tracePt t="75278" x="5438775" y="3448050"/>
          <p14:tracePt t="75324" x="5438775" y="3457575"/>
          <p14:tracePt t="75338" x="5429250" y="3457575"/>
          <p14:tracePt t="75474" x="5429250" y="3448050"/>
          <p14:tracePt t="77199" x="5438775" y="3448050"/>
          <p14:tracePt t="77229" x="5448300" y="3448050"/>
          <p14:tracePt t="77244" x="5462588" y="3457575"/>
          <p14:tracePt t="77259" x="5486400" y="3467100"/>
          <p14:tracePt t="77274" x="5514975" y="3467100"/>
          <p14:tracePt t="77289" x="5553075" y="3471863"/>
          <p14:tracePt t="77304" x="5576888" y="3471863"/>
          <p14:tracePt t="77319" x="5600700" y="3471863"/>
          <p14:tracePt t="77334" x="5629275" y="3471863"/>
          <p14:tracePt t="77379" x="5634038" y="3471863"/>
          <p14:tracePt t="78158" x="5629275" y="3471863"/>
          <p14:tracePt t="78384" x="5619750" y="3471863"/>
          <p14:tracePt t="78429" x="5610225" y="3471863"/>
          <p14:tracePt t="78624" x="5610225" y="3467100"/>
          <p14:tracePt t="78654" x="5629275" y="3448050"/>
          <p14:tracePt t="78669" x="5662613" y="3433763"/>
          <p14:tracePt t="78684" x="5691188" y="3414713"/>
          <p14:tracePt t="78699" x="5753100" y="3386138"/>
          <p14:tracePt t="78714" x="5810250" y="3376613"/>
          <p14:tracePt t="78730" x="5905500" y="3367088"/>
          <p14:tracePt t="78745" x="5995988" y="3367088"/>
          <p14:tracePt t="78759" x="6105525" y="3367088"/>
          <p14:tracePt t="78774" x="6210300" y="3376613"/>
          <p14:tracePt t="78789" x="6367463" y="3409950"/>
          <p14:tracePt t="78804" x="6491288" y="3433763"/>
          <p14:tracePt t="78819" x="6562725" y="3448050"/>
          <p14:tracePt t="78834" x="6677025" y="3467100"/>
          <p14:tracePt t="78849" x="6786563" y="3467100"/>
          <p14:tracePt t="78865" x="6877050" y="3467100"/>
          <p14:tracePt t="78879" x="6934200" y="3448050"/>
          <p14:tracePt t="78893" x="6967538" y="3433763"/>
          <p14:tracePt t="78909" x="6977063" y="3424238"/>
          <p14:tracePt t="78924" x="6981825" y="3424238"/>
          <p14:tracePt t="78954" x="6981825" y="3414713"/>
          <p14:tracePt t="78969" x="6991350" y="3414713"/>
          <p14:tracePt t="78984" x="7005638" y="3414713"/>
          <p14:tracePt t="78999" x="7034213" y="3409950"/>
          <p14:tracePt t="79014" x="7081838" y="3409950"/>
          <p14:tracePt t="79029" x="7105650" y="3400425"/>
          <p14:tracePt t="79045" x="7162800" y="3390900"/>
          <p14:tracePt t="79059" x="7205663" y="3390900"/>
          <p14:tracePt t="79074" x="7286625" y="3390900"/>
          <p14:tracePt t="79089" x="7353300" y="3390900"/>
          <p14:tracePt t="79104" x="7453313" y="3390900"/>
          <p14:tracePt t="79119" x="7567613" y="3390900"/>
          <p14:tracePt t="79134" x="7672388" y="3400425"/>
          <p14:tracePt t="79149" x="7748588" y="3400425"/>
          <p14:tracePt t="79164" x="7839075" y="3409950"/>
          <p14:tracePt t="79179" x="7886700" y="3414713"/>
          <p14:tracePt t="79193" x="7934325" y="3424238"/>
          <p14:tracePt t="79208" x="7967663" y="3433763"/>
          <p14:tracePt t="79224" x="8001000" y="3433763"/>
          <p14:tracePt t="79239" x="8010525" y="3443288"/>
          <p14:tracePt t="79404" x="8001000" y="3433763"/>
          <p14:tracePt t="79434" x="7953375" y="3424238"/>
          <p14:tracePt t="79449" x="7872413" y="3414713"/>
          <p14:tracePt t="79463" x="7786688" y="3409950"/>
          <p14:tracePt t="79480" x="7662863" y="3390900"/>
          <p14:tracePt t="79493" x="7543800" y="3376613"/>
          <p14:tracePt t="79509" x="7419975" y="3367088"/>
          <p14:tracePt t="79524" x="7353300" y="3367088"/>
          <p14:tracePt t="79539" x="7272338" y="3367088"/>
          <p14:tracePt t="79554" x="7186613" y="3386138"/>
          <p14:tracePt t="79569" x="7138988" y="3400425"/>
          <p14:tracePt t="79584" x="7081838" y="3414713"/>
          <p14:tracePt t="79599" x="7015163" y="3443288"/>
          <p14:tracePt t="79614" x="6943725" y="3471863"/>
          <p14:tracePt t="79630" x="6886575" y="3490913"/>
          <p14:tracePt t="79645" x="6777038" y="3514725"/>
          <p14:tracePt t="79659" x="6696075" y="3524250"/>
          <p14:tracePt t="79674" x="6581775" y="3538538"/>
          <p14:tracePt t="79689" x="6505575" y="3538538"/>
          <p14:tracePt t="79704" x="6438900" y="3538538"/>
          <p14:tracePt t="79719" x="6376988" y="3538538"/>
          <p14:tracePt t="79734" x="6310313" y="3538538"/>
          <p14:tracePt t="79749" x="6243638" y="3538538"/>
          <p14:tracePt t="79764" x="6176963" y="3538538"/>
          <p14:tracePt t="79779" x="6110288" y="3548063"/>
          <p14:tracePt t="79794" x="6072188" y="3548063"/>
          <p14:tracePt t="79808" x="6029325" y="3562350"/>
          <p14:tracePt t="79824" x="5995988" y="3571875"/>
          <p14:tracePt t="79839" x="5972175" y="3581400"/>
          <p14:tracePt t="79854" x="5962650" y="3581400"/>
          <p14:tracePt t="79869" x="5915025" y="3581400"/>
          <p14:tracePt t="79884" x="5857875" y="3590925"/>
          <p14:tracePt t="79899" x="5776913" y="3590925"/>
          <p14:tracePt t="79914" x="5634038" y="3595688"/>
          <p14:tracePt t="79930" x="5529263" y="3595688"/>
          <p14:tracePt t="79944" x="5448300" y="3614738"/>
          <p14:tracePt t="79959" x="5357813" y="3638550"/>
          <p14:tracePt t="79974" x="5257800" y="3671888"/>
          <p14:tracePt t="79989" x="5167313" y="3705225"/>
          <p14:tracePt t="80004" x="5062538" y="3719513"/>
          <p14:tracePt t="80019" x="4976813" y="3729038"/>
          <p14:tracePt t="80034" x="4872038" y="3738563"/>
          <p14:tracePt t="80049" x="4733925" y="3719513"/>
          <p14:tracePt t="80064" x="4648200" y="3705225"/>
          <p14:tracePt t="80079" x="4500563" y="3671888"/>
          <p14:tracePt t="80094" x="4410075" y="3648075"/>
          <p14:tracePt t="80109" x="4262438" y="3605213"/>
          <p14:tracePt t="80124" x="4171950" y="3590925"/>
          <p14:tracePt t="80139" x="4048125" y="3548063"/>
          <p14:tracePt t="80154" x="4000500" y="3533775"/>
          <p14:tracePt t="80169" x="3919538" y="3505200"/>
          <p14:tracePt t="80184" x="3843338" y="3481388"/>
          <p14:tracePt t="80199" x="3805238" y="3471863"/>
          <p14:tracePt t="80214" x="3719513" y="3457575"/>
          <p14:tracePt t="80230" x="3671888" y="3448050"/>
          <p14:tracePt t="80244" x="3590925" y="3443288"/>
          <p14:tracePt t="80259" x="3533775" y="3433763"/>
          <p14:tracePt t="80274" x="3424238" y="3414713"/>
          <p14:tracePt t="80289" x="3362325" y="3400425"/>
          <p14:tracePt t="80304" x="3276600" y="3390900"/>
          <p14:tracePt t="80319" x="3138488" y="3386138"/>
          <p14:tracePt t="80334" x="3038475" y="3386138"/>
          <p14:tracePt t="80349" x="2933700" y="3400425"/>
          <p14:tracePt t="80365" x="2743200" y="3424238"/>
          <p14:tracePt t="80380" x="2662238" y="3443288"/>
          <p14:tracePt t="80394" x="2562225" y="3471863"/>
          <p14:tracePt t="80409" x="2495550" y="3500438"/>
          <p14:tracePt t="80424" x="2447925" y="3524250"/>
          <p14:tracePt t="80439" x="2405063" y="3548063"/>
          <p14:tracePt t="80469" x="2400300" y="3548063"/>
          <p14:tracePt t="80499" x="2390775" y="3557588"/>
          <p14:tracePt t="80574" x="2400300" y="3562350"/>
          <p14:tracePt t="80589" x="2405063" y="3571875"/>
          <p14:tracePt t="80604" x="2433638" y="3571875"/>
          <p14:tracePt t="80619" x="2447925" y="3571875"/>
          <p14:tracePt t="80634" x="2471738" y="3581400"/>
          <p14:tracePt t="80649" x="2495550" y="3590925"/>
          <p14:tracePt t="80664" x="2524125" y="3590925"/>
          <p14:tracePt t="80679" x="2547938" y="3590925"/>
          <p14:tracePt t="80694" x="2581275" y="3595688"/>
          <p14:tracePt t="80709" x="2595563" y="3605213"/>
          <p14:tracePt t="80724" x="2628900" y="3624263"/>
          <p14:tracePt t="80738" x="2662238" y="3638550"/>
          <p14:tracePt t="80754" x="2709863" y="3671888"/>
          <p14:tracePt t="80769" x="2728913" y="3681413"/>
          <p14:tracePt t="80784" x="2767013" y="3695700"/>
          <p14:tracePt t="80799" x="2800350" y="3705225"/>
          <p14:tracePt t="80814" x="2852738" y="3709988"/>
          <p14:tracePt t="80830" x="2909888" y="3719513"/>
          <p14:tracePt t="80844" x="2943225" y="3729038"/>
          <p14:tracePt t="80859" x="3000375" y="3738563"/>
          <p14:tracePt t="80874" x="3057525" y="3743325"/>
          <p14:tracePt t="80889" x="3071813" y="3752850"/>
          <p14:tracePt t="80904" x="3105150" y="3752850"/>
          <p14:tracePt t="80919" x="3124200" y="3752850"/>
          <p14:tracePt t="80934" x="3128963" y="3752850"/>
          <p14:tracePt t="80949" x="3138488" y="3752850"/>
          <p14:tracePt t="80979" x="3148013" y="3752850"/>
          <p14:tracePt t="81009" x="3152775" y="3752850"/>
          <p14:tracePt t="81234" x="3162300" y="3743325"/>
          <p14:tracePt t="81264" x="3171825" y="3743325"/>
          <p14:tracePt t="81279" x="3195638" y="3743325"/>
          <p14:tracePt t="81294" x="3243263" y="3738563"/>
          <p14:tracePt t="81309" x="3319463" y="3738563"/>
          <p14:tracePt t="81324" x="3376613" y="3738563"/>
          <p14:tracePt t="81339" x="3476625" y="3738563"/>
          <p14:tracePt t="81354" x="3581400" y="3738563"/>
          <p14:tracePt t="81369" x="3657600" y="3738563"/>
          <p14:tracePt t="81384" x="3752850" y="3752850"/>
          <p14:tracePt t="81399" x="3819525" y="3752850"/>
          <p14:tracePt t="81414" x="3910013" y="3771900"/>
          <p14:tracePt t="81430" x="3952875" y="3786188"/>
          <p14:tracePt t="81444" x="4000500" y="3795713"/>
          <p14:tracePt t="81459" x="4033838" y="3800475"/>
          <p14:tracePt t="81474" x="4067175" y="3819525"/>
          <p14:tracePt t="81489" x="4081463" y="3829050"/>
          <p14:tracePt t="81504" x="4100513" y="3833813"/>
          <p14:tracePt t="81519" x="4124325" y="3843338"/>
          <p14:tracePt t="81534" x="4133850" y="3843338"/>
          <p14:tracePt t="81864" x="4138613" y="3843338"/>
          <p14:tracePt t="81894" x="4181475" y="3843338"/>
          <p14:tracePt t="81909" x="4262438" y="3843338"/>
          <p14:tracePt t="81924" x="4348163" y="3833813"/>
          <p14:tracePt t="81939" x="4467225" y="3829050"/>
          <p14:tracePt t="81954" x="4591050" y="3810000"/>
          <p14:tracePt t="81969" x="4681538" y="3800475"/>
          <p14:tracePt t="81984" x="4814888" y="3795713"/>
          <p14:tracePt t="81999" x="4929188" y="3776663"/>
          <p14:tracePt t="82015" x="4986338" y="3776663"/>
          <p14:tracePt t="82030" x="5010150" y="3776663"/>
          <p14:tracePt t="84069" x="5019675" y="3776663"/>
          <p14:tracePt t="84084" x="5029200" y="3776663"/>
          <p14:tracePt t="84099" x="5043488" y="3776663"/>
          <p14:tracePt t="84115" x="5067300" y="3771900"/>
          <p14:tracePt t="84130" x="5110163" y="3762375"/>
          <p14:tracePt t="84144" x="5124450" y="3762375"/>
          <p14:tracePt t="84175" x="5086350" y="3762375"/>
          <p14:tracePt t="84189" x="5067300" y="3752850"/>
          <p14:tracePt t="84204" x="5005388" y="3662363"/>
          <p14:tracePt t="84219" x="4995863" y="3648075"/>
          <p14:tracePt t="84684" x="5005388" y="3648075"/>
          <p14:tracePt t="84699" x="5005388" y="3638550"/>
          <p14:tracePt t="84744" x="5010150" y="3638550"/>
          <p14:tracePt t="84789" x="5019675" y="3638550"/>
          <p14:tracePt t="84895" x="5029200" y="3638550"/>
          <p14:tracePt t="85089" x="5033963" y="3638550"/>
          <p14:tracePt t="85164" x="5043488" y="3638550"/>
          <p14:tracePt t="85179" x="5043488" y="3629025"/>
          <p14:tracePt t="85239" x="5053013" y="3629025"/>
          <p14:tracePt t="85254" x="5062538" y="3629025"/>
          <p14:tracePt t="85284" x="5076825" y="3638550"/>
          <p14:tracePt t="85299" x="5095875" y="3652838"/>
          <p14:tracePt t="85315" x="5133975" y="3671888"/>
          <p14:tracePt t="85344" x="5176838" y="3686175"/>
          <p14:tracePt t="85359" x="5186363" y="3695700"/>
          <p14:tracePt t="85374" x="5200650" y="3695700"/>
          <p14:tracePt t="85389" x="5214938" y="3695700"/>
          <p14:tracePt t="85404" x="5224463" y="3705225"/>
          <p14:tracePt t="85420" x="5233988" y="3705225"/>
          <p14:tracePt t="85434" x="5243513" y="3705225"/>
          <p14:tracePt t="85464" x="5248275" y="3705225"/>
          <p14:tracePt t="85509" x="5257800" y="3705225"/>
          <p14:tracePt t="85524" x="5267325" y="3705225"/>
          <p14:tracePt t="85539" x="5281613" y="3705225"/>
          <p14:tracePt t="85554" x="5300663" y="3705225"/>
          <p14:tracePt t="85569" x="5305425" y="3705225"/>
          <p14:tracePt t="85584" x="5324475" y="3695700"/>
          <p14:tracePt t="85615" x="5334000" y="3695700"/>
          <p14:tracePt t="85644" x="5338763" y="3705225"/>
          <p14:tracePt t="85659" x="5357813" y="3709988"/>
          <p14:tracePt t="85674" x="5391150" y="3743325"/>
          <p14:tracePt t="85689" x="5405438" y="3762375"/>
          <p14:tracePt t="85704" x="5448300" y="3795713"/>
          <p14:tracePt t="85719" x="5481638" y="3819525"/>
          <p14:tracePt t="85735" x="5514975" y="3829050"/>
          <p14:tracePt t="85749" x="5519738" y="3829050"/>
          <p14:tracePt t="85765" x="5538788" y="3829050"/>
          <p14:tracePt t="85824" x="5543550" y="3829050"/>
          <p14:tracePt t="86184" x="5595938" y="3829050"/>
          <p14:tracePt t="86199" x="5710238" y="3829050"/>
          <p14:tracePt t="86215" x="6038850" y="3829050"/>
          <p14:tracePt t="86230" x="6524625" y="3886200"/>
          <p14:tracePt t="86244" x="7000875" y="4000500"/>
          <p14:tracePt t="86260" x="7239000" y="4067175"/>
          <p14:tracePt t="86274" x="7591425" y="4148138"/>
          <p14:tracePt t="86289" x="7843838" y="4205288"/>
          <p14:tracePt t="86304" x="7977188" y="4238625"/>
          <p14:tracePt t="86319" x="8124825" y="4286250"/>
          <p14:tracePt t="86334" x="8181975" y="4319588"/>
          <p14:tracePt t="86349" x="8181975" y="4338638"/>
          <p14:tracePt t="86365" x="8134350" y="4343400"/>
          <p14:tracePt t="86379" x="8001000" y="4362450"/>
          <p14:tracePt t="86394" x="7748588" y="4376738"/>
          <p14:tracePt t="86410" x="7624763" y="4376738"/>
          <p14:tracePt t="86424" x="7524750" y="4376738"/>
          <p14:tracePt t="86725" x="7534275" y="4376738"/>
          <p14:tracePt t="86769" x="7548563" y="4367213"/>
          <p14:tracePt t="86784" x="7581900" y="4343400"/>
          <p14:tracePt t="86799" x="7600950" y="4343400"/>
          <p14:tracePt t="86816" x="7615238" y="4338638"/>
          <p14:tracePt t="86829" x="7634288" y="4338638"/>
          <p14:tracePt t="86844" x="7639050" y="4338638"/>
          <p14:tracePt t="86875" x="7662863" y="4338638"/>
          <p14:tracePt t="86889" x="7672388" y="4338638"/>
          <p14:tracePt t="86904" x="7672388" y="4329113"/>
          <p14:tracePt t="86949" x="7672388" y="4319588"/>
          <p14:tracePt t="87009" x="7672388" y="4310063"/>
          <p14:tracePt t="87055" x="7672388" y="4305300"/>
          <p14:tracePt t="87069" x="7672388" y="4295775"/>
          <p14:tracePt t="87084" x="7672388" y="4286250"/>
          <p14:tracePt t="87099" x="7672388" y="4271963"/>
          <p14:tracePt t="89125" x="7672388" y="4276725"/>
          <p14:tracePt t="89139" x="7681913" y="4276725"/>
          <p14:tracePt t="89170" x="7681913" y="4286250"/>
          <p14:tracePt t="89559" x="7672388" y="4286250"/>
          <p14:tracePt t="89589" x="7672388" y="4295775"/>
          <p14:tracePt t="90715" x="7662863" y="4295775"/>
          <p14:tracePt t="90775" x="7658100" y="4305300"/>
          <p14:tracePt t="90909" x="7648575" y="4305300"/>
          <p14:tracePt t="90939" x="7639050" y="4305300"/>
          <p14:tracePt t="90955" x="7639050" y="4295775"/>
          <p14:tracePt t="91001" x="7634288" y="4295775"/>
          <p14:tracePt t="91060" x="7624763" y="4286250"/>
          <p14:tracePt t="91180" x="7615238" y="4286250"/>
          <p14:tracePt t="91224" x="7615238" y="4295775"/>
          <p14:tracePt t="91285" x="7605713" y="4295775"/>
          <p14:tracePt t="91929" x="7600950" y="4295775"/>
          <p14:tracePt t="92095" x="7600950" y="4286250"/>
          <p14:tracePt t="92110" x="7591425" y="4286250"/>
          <p14:tracePt t="92140" x="7591425" y="4276725"/>
          <p14:tracePt t="92155" x="7577138" y="4276725"/>
          <p14:tracePt t="92169" x="7558088" y="4276725"/>
          <p14:tracePt t="92184" x="7500938" y="4286250"/>
          <p14:tracePt t="92200" x="7453313" y="4286250"/>
          <p14:tracePt t="92214" x="7410450" y="4286250"/>
          <p14:tracePt t="92229" x="7343775" y="4271963"/>
          <p14:tracePt t="92620" x="7343775" y="4262438"/>
          <p14:tracePt t="92770" x="7343775" y="4252913"/>
          <p14:tracePt t="92859" x="7353300" y="4252913"/>
          <p14:tracePt t="92949" x="7362825" y="4252913"/>
          <p14:tracePt t="93264" x="7362825" y="4248150"/>
          <p14:tracePt t="93340" x="7362825" y="4238625"/>
          <p14:tracePt t="93460" x="7362825" y="4248150"/>
          <p14:tracePt t="94225" x="7353300" y="4248150"/>
          <p14:tracePt t="94285" x="7353300" y="4238625"/>
          <p14:tracePt t="94315" x="7353300" y="4229100"/>
          <p14:tracePt t="94345" x="7343775" y="4219575"/>
          <p14:tracePt t="94434" x="7343775" y="4214813"/>
          <p14:tracePt t="94480" x="7343775" y="4205288"/>
          <p14:tracePt t="94510" x="7343775" y="4195763"/>
          <p14:tracePt t="94630" x="7353300" y="4195763"/>
          <p14:tracePt t="94645" x="7367588" y="4181475"/>
          <p14:tracePt t="94660" x="7386638" y="4171950"/>
          <p14:tracePt t="94675" x="7424738" y="4138613"/>
          <p14:tracePt t="94690" x="7458075" y="4105275"/>
          <p14:tracePt t="94705" x="7477125" y="4090988"/>
          <p14:tracePt t="94720" x="7491413" y="4081463"/>
          <p14:tracePt t="94734" x="7510463" y="4057650"/>
          <p14:tracePt t="94750" x="7515225" y="4048125"/>
          <p14:tracePt t="94765" x="7524750" y="4033838"/>
          <p14:tracePt t="94779" x="7534275" y="4014788"/>
          <p14:tracePt t="94794" x="7543800" y="4000500"/>
          <p14:tracePt t="94809" x="7548563" y="3981450"/>
          <p14:tracePt t="94825" x="7548563" y="3976688"/>
          <p14:tracePt t="94840" x="7558088" y="3957638"/>
          <p14:tracePt t="94855" x="7567613" y="3943350"/>
          <p14:tracePt t="94870" x="7567613" y="3933825"/>
          <p14:tracePt t="94886" x="7577138" y="3924300"/>
          <p14:tracePt t="94900" x="7581900" y="3919538"/>
          <p14:tracePt t="94915" x="7581900" y="3910013"/>
          <p14:tracePt t="94945" x="7581900" y="3900488"/>
          <p14:tracePt t="94960" x="7591425" y="3900488"/>
          <p14:tracePt t="94990" x="7600950" y="3900488"/>
          <p14:tracePt t="95005" x="7615238" y="3900488"/>
          <p14:tracePt t="95019" x="7639050" y="3900488"/>
          <p14:tracePt t="95036" x="7658100" y="3900488"/>
          <p14:tracePt t="95049" x="7681913" y="3910013"/>
          <p14:tracePt t="95064" x="7691438" y="3910013"/>
          <p14:tracePt t="95155" x="7691438" y="3919538"/>
          <p14:tracePt t="95185" x="7681913" y="3924300"/>
          <p14:tracePt t="95215" x="7662863" y="3933825"/>
          <p14:tracePt t="95230" x="7639050" y="3957638"/>
          <p14:tracePt t="95245" x="7615238" y="3967163"/>
          <p14:tracePt t="95260" x="7577138" y="3981450"/>
          <p14:tracePt t="95275" x="7515225" y="4000500"/>
          <p14:tracePt t="95290" x="7458075" y="4014788"/>
          <p14:tracePt t="95305" x="7396163" y="4033838"/>
          <p14:tracePt t="95320" x="7319963" y="4057650"/>
          <p14:tracePt t="95335" x="7239000" y="4081463"/>
          <p14:tracePt t="95350" x="7148513" y="4114800"/>
          <p14:tracePt t="95365" x="7081838" y="4129088"/>
          <p14:tracePt t="95380" x="6958013" y="4162425"/>
          <p14:tracePt t="95395" x="6786563" y="4195763"/>
          <p14:tracePt t="95410" x="6619875" y="4219575"/>
          <p14:tracePt t="95425" x="6515100" y="4238625"/>
          <p14:tracePt t="95440" x="6300788" y="4252913"/>
          <p14:tracePt t="95455" x="5915025" y="4271963"/>
          <p14:tracePt t="95470" x="5781675" y="4271963"/>
          <p14:tracePt t="95485" x="5338763" y="4286250"/>
          <p14:tracePt t="95501" x="5062538" y="4295775"/>
          <p14:tracePt t="95515" x="4576763" y="4305300"/>
          <p14:tracePt t="95530" x="4319588" y="4305300"/>
          <p14:tracePt t="95545" x="3957638" y="4305300"/>
          <p14:tracePt t="95560" x="3662363" y="4305300"/>
          <p14:tracePt t="95575" x="3514725" y="4310063"/>
          <p14:tracePt t="95590" x="3376613" y="4329113"/>
          <p14:tracePt t="95605" x="3243263" y="4338638"/>
          <p14:tracePt t="95620" x="2990850" y="4367213"/>
          <p14:tracePt t="95636" x="2909888" y="4367213"/>
          <p14:tracePt t="95650" x="2719388" y="4395788"/>
          <p14:tracePt t="95665" x="2614613" y="4400550"/>
          <p14:tracePt t="95680" x="2524125" y="4419600"/>
          <p14:tracePt t="95695" x="2466975" y="4429125"/>
          <p14:tracePt t="95710" x="2366963" y="4443413"/>
          <p14:tracePt t="95725" x="2252663" y="4467225"/>
          <p14:tracePt t="95740" x="2176463" y="4491038"/>
          <p14:tracePt t="95755" x="2038350" y="4524375"/>
          <p14:tracePt t="95770" x="1895475" y="4557713"/>
          <p14:tracePt t="95786" x="1790700" y="4567238"/>
          <p14:tracePt t="95801" x="1700213" y="4576763"/>
          <p14:tracePt t="95815" x="1562100" y="4576763"/>
          <p14:tracePt t="95830" x="1471613" y="4576763"/>
          <p14:tracePt t="95845" x="1414463" y="4576763"/>
          <p14:tracePt t="95860" x="1371600" y="4576763"/>
          <p14:tracePt t="95875" x="1357313" y="4576763"/>
          <p14:tracePt t="95935" x="1357313" y="4567238"/>
          <p14:tracePt t="95980" x="1371600" y="4548188"/>
          <p14:tracePt t="95995" x="1414463" y="4543425"/>
          <p14:tracePt t="96010" x="1447800" y="4524375"/>
          <p14:tracePt t="96025" x="1519238" y="4519613"/>
          <p14:tracePt t="96040" x="1576388" y="4519613"/>
          <p14:tracePt t="96055" x="1628775" y="4510088"/>
          <p14:tracePt t="96070" x="1652588" y="4500563"/>
          <p14:tracePt t="96086" x="1657350" y="4500563"/>
          <p14:tracePt t="96550" x="1666875" y="4500563"/>
          <p14:tracePt t="96580" x="1709738" y="4500563"/>
          <p14:tracePt t="96595" x="1743075" y="4500563"/>
          <p14:tracePt t="96610" x="1757363" y="4500563"/>
          <p14:tracePt t="96625" x="1776413" y="4486275"/>
          <p14:tracePt t="96640" x="1790700" y="4467225"/>
          <p14:tracePt t="96655" x="1809750" y="4457700"/>
          <p14:tracePt t="96685" x="1814513" y="4457700"/>
          <p14:tracePt t="96700" x="1833563" y="4443413"/>
          <p14:tracePt t="96715" x="1838325" y="4443413"/>
          <p14:tracePt t="96730" x="1881188" y="4419600"/>
          <p14:tracePt t="96745" x="1905000" y="4410075"/>
          <p14:tracePt t="96760" x="1914525" y="4395788"/>
          <p14:tracePt t="96775" x="1924050" y="4395788"/>
          <p14:tracePt t="96790" x="1928813" y="4386263"/>
          <p14:tracePt t="96805" x="1947863" y="4376738"/>
          <p14:tracePt t="96820" x="1971675" y="4367213"/>
          <p14:tracePt t="96836" x="1995488" y="4362450"/>
          <p14:tracePt t="96850" x="2019300" y="4362450"/>
          <p14:tracePt t="96865" x="2052638" y="4362450"/>
          <p14:tracePt t="96880" x="2085975" y="4362450"/>
          <p14:tracePt t="96895" x="2119313" y="4362450"/>
          <p14:tracePt t="96910" x="2162175" y="4367213"/>
          <p14:tracePt t="96925" x="2195513" y="4376738"/>
          <p14:tracePt t="96940" x="2224088" y="4376738"/>
          <p14:tracePt t="96955" x="2243138" y="4376738"/>
          <p14:tracePt t="96970" x="2286000" y="4376738"/>
          <p14:tracePt t="96986" x="2309813" y="4376738"/>
          <p14:tracePt t="97001" x="2343150" y="4376738"/>
          <p14:tracePt t="97015" x="2357438" y="4376738"/>
          <p14:tracePt t="97030" x="2381250" y="4376738"/>
          <p14:tracePt t="97045" x="2390775" y="4376738"/>
          <p14:tracePt t="97060" x="2405063" y="4376738"/>
          <p14:tracePt t="97075" x="2414588" y="4376738"/>
          <p14:tracePt t="97090" x="2414588" y="4367213"/>
          <p14:tracePt t="97105" x="2424113" y="4367213"/>
          <p14:tracePt t="97870" x="2433638" y="4367213"/>
          <p14:tracePt t="97886" x="2438400" y="4362450"/>
          <p14:tracePt t="97900" x="2457450" y="4352925"/>
          <p14:tracePt t="97915" x="2466975" y="4343400"/>
          <p14:tracePt t="97930" x="2490788" y="4338638"/>
          <p14:tracePt t="97945" x="2514600" y="4329113"/>
          <p14:tracePt t="97960" x="2547938" y="4310063"/>
          <p14:tracePt t="97975" x="2571750" y="4305300"/>
          <p14:tracePt t="97990" x="2614613" y="4295775"/>
          <p14:tracePt t="98005" x="2643188" y="4286250"/>
          <p14:tracePt t="98020" x="2676525" y="4286250"/>
          <p14:tracePt t="98035" x="2719388" y="4295775"/>
          <p14:tracePt t="98050" x="2786063" y="4305300"/>
          <p14:tracePt t="98065" x="2833688" y="4319588"/>
          <p14:tracePt t="98080" x="2890838" y="4319588"/>
          <p14:tracePt t="98095" x="2971800" y="4338638"/>
          <p14:tracePt t="98110" x="3062288" y="4343400"/>
          <p14:tracePt t="98125" x="3095625" y="4343400"/>
          <p14:tracePt t="98140" x="3162300" y="4352925"/>
          <p14:tracePt t="98155" x="3238500" y="4352925"/>
          <p14:tracePt t="98170" x="3276600" y="4352925"/>
          <p14:tracePt t="98186" x="3309938" y="4352925"/>
          <p14:tracePt t="98200" x="3352800" y="4362450"/>
          <p14:tracePt t="98215" x="3386138" y="4367213"/>
          <p14:tracePt t="98230" x="3424238" y="4367213"/>
          <p14:tracePt t="98245" x="3457575" y="4367213"/>
          <p14:tracePt t="98260" x="3476625" y="4367213"/>
          <p14:tracePt t="98275" x="3509963" y="4367213"/>
          <p14:tracePt t="98290" x="3524250" y="4362450"/>
          <p14:tracePt t="98305" x="3543300" y="4362450"/>
          <p14:tracePt t="98320" x="3567113" y="4352925"/>
          <p14:tracePt t="98336" x="3571875" y="4352925"/>
          <p14:tracePt t="98350" x="3581400" y="4352925"/>
          <p14:tracePt t="98365" x="3605213" y="4352925"/>
          <p14:tracePt t="98380" x="3624263" y="4352925"/>
          <p14:tracePt t="98395" x="3662363" y="4352925"/>
          <p14:tracePt t="98410" x="3690938" y="4367213"/>
          <p14:tracePt t="98425" x="3719513" y="4367213"/>
          <p14:tracePt t="98440" x="3762375" y="4376738"/>
          <p14:tracePt t="98455" x="3805238" y="4376738"/>
          <p14:tracePt t="98470" x="3871913" y="4376738"/>
          <p14:tracePt t="98486" x="3919538" y="4376738"/>
          <p14:tracePt t="98500" x="3967163" y="4376738"/>
          <p14:tracePt t="98515" x="4010025" y="4376738"/>
          <p14:tracePt t="98530" x="4048125" y="4386263"/>
          <p14:tracePt t="98544" x="4076700" y="4386263"/>
          <p14:tracePt t="98560" x="4090988" y="4386263"/>
          <p14:tracePt t="98575" x="4110038" y="4386263"/>
          <p14:tracePt t="98650" x="4114800" y="4386263"/>
          <p14:tracePt t="100960" x="4114800" y="4376738"/>
          <p14:tracePt t="100975" x="4110038" y="4376738"/>
          <p14:tracePt t="104200" x="4114800" y="4376738"/>
          <p14:tracePt t="104230" x="4133850" y="4362450"/>
          <p14:tracePt t="104245" x="4138613" y="4352925"/>
          <p14:tracePt t="104275" x="4148138" y="4343400"/>
          <p14:tracePt t="104290" x="4167188" y="4338638"/>
          <p14:tracePt t="104305" x="4181475" y="4329113"/>
          <p14:tracePt t="104336" x="4200525" y="4329113"/>
          <p14:tracePt t="104350" x="4214813" y="4329113"/>
          <p14:tracePt t="104366" x="4248150" y="4329113"/>
          <p14:tracePt t="104380" x="4271963" y="4329113"/>
          <p14:tracePt t="104395" x="4329113" y="4329113"/>
          <p14:tracePt t="104410" x="4386263" y="4329113"/>
          <p14:tracePt t="104425" x="4419600" y="4329113"/>
          <p14:tracePt t="104441" x="4467225" y="4329113"/>
          <p14:tracePt t="104456" x="4519613" y="4310063"/>
          <p14:tracePt t="104471" x="4576763" y="4310063"/>
          <p14:tracePt t="104485" x="4610100" y="4305300"/>
          <p14:tracePt t="104501" x="4691063" y="4295775"/>
          <p14:tracePt t="104516" x="4724400" y="4286250"/>
          <p14:tracePt t="104530" x="4767263" y="4286250"/>
          <p14:tracePt t="104546" x="4824413" y="4276725"/>
          <p14:tracePt t="104561" x="4872038" y="4276725"/>
          <p14:tracePt t="104575" x="4881563" y="4276725"/>
          <p14:tracePt t="104590" x="4881563" y="4286250"/>
          <p14:tracePt t="104605" x="4862513" y="4286250"/>
          <p14:tracePt t="104621" x="4838700" y="4295775"/>
          <p14:tracePt t="104890" x="4838700" y="4286250"/>
          <p14:tracePt t="104995" x="4838700" y="4276725"/>
          <p14:tracePt t="105086" x="4848225" y="4276725"/>
          <p14:tracePt t="105115" x="4857750" y="4286250"/>
          <p14:tracePt t="105131" x="4862513" y="4286250"/>
          <p14:tracePt t="105145" x="4881563" y="4286250"/>
          <p14:tracePt t="105161" x="4905375" y="4295775"/>
          <p14:tracePt t="105175" x="4929188" y="4295775"/>
          <p14:tracePt t="105190" x="4962525" y="4295775"/>
          <p14:tracePt t="105205" x="4986338" y="4295775"/>
          <p14:tracePt t="105221" x="5010150" y="4295775"/>
          <p14:tracePt t="105235" x="5019675" y="4295775"/>
          <p14:tracePt t="105250" x="5029200" y="4295775"/>
          <p14:tracePt t="105265" x="5043488" y="4295775"/>
          <p14:tracePt t="105281" x="5053013" y="4295775"/>
          <p14:tracePt t="105296" x="5067300" y="4295775"/>
          <p14:tracePt t="105311" x="5086350" y="4295775"/>
          <p14:tracePt t="105326" x="5100638" y="4295775"/>
          <p14:tracePt t="105341" x="5119688" y="4286250"/>
          <p14:tracePt t="105371" x="5124450" y="4286250"/>
          <p14:tracePt t="105385" x="5143500" y="4286250"/>
          <p14:tracePt t="105401" x="5153025" y="4286250"/>
          <p14:tracePt t="105415" x="5176838" y="4276725"/>
          <p14:tracePt t="105430" x="5186363" y="4276725"/>
          <p14:tracePt t="105446" x="5200650" y="4276725"/>
          <p14:tracePt t="105475" x="5233988" y="4286250"/>
          <p14:tracePt t="105490" x="5257800" y="4295775"/>
          <p14:tracePt t="105506" x="5281613" y="4305300"/>
          <p14:tracePt t="105521" x="5300663" y="4310063"/>
          <p14:tracePt t="105535" x="5338763" y="4319588"/>
          <p14:tracePt t="105551" x="5357813" y="4319588"/>
          <p14:tracePt t="105566" x="5381625" y="4319588"/>
          <p14:tracePt t="105580" x="5391150" y="4319588"/>
          <p14:tracePt t="105595" x="5414963" y="4319588"/>
          <p14:tracePt t="105613" x="5424488" y="4319588"/>
          <p14:tracePt t="105641" x="5429250" y="4319588"/>
          <p14:tracePt t="105671" x="5438775" y="4319588"/>
          <p14:tracePt t="105731" x="5448300" y="4319588"/>
          <p14:tracePt t="105760" x="5448300" y="4310063"/>
          <p14:tracePt t="105790" x="5453063" y="4310063"/>
          <p14:tracePt t="105895" x="5462588" y="4319588"/>
          <p14:tracePt t="105926" x="5472113" y="4319588"/>
          <p14:tracePt t="105971" x="5481638" y="4319588"/>
          <p14:tracePt t="106090" x="5481638" y="4310063"/>
          <p14:tracePt t="106105" x="5486400" y="4310063"/>
          <p14:tracePt t="106166" x="5486400" y="4305300"/>
          <p14:tracePt t="106225" x="5486400" y="4310063"/>
          <p14:tracePt t="106240" x="5495925" y="4310063"/>
          <p14:tracePt t="106271" x="5505450" y="4310063"/>
          <p14:tracePt t="106286" x="5505450" y="4319588"/>
          <p14:tracePt t="106300" x="5514975" y="4319588"/>
          <p14:tracePt t="106316" x="5519738" y="4319588"/>
          <p14:tracePt t="106346" x="5529263" y="4319588"/>
          <p14:tracePt t="106390" x="5538788" y="4319588"/>
          <p14:tracePt t="106421" x="5538788" y="4329113"/>
          <p14:tracePt t="109555" x="5529263" y="4329113"/>
          <p14:tracePt t="110006" x="5519738" y="4329113"/>
          <p14:tracePt t="110050" x="5519738" y="4338638"/>
          <p14:tracePt t="110065" x="5514975" y="4338638"/>
          <p14:tracePt t="110080" x="5505450" y="4343400"/>
          <p14:tracePt t="110771" x="5495925" y="4343400"/>
          <p14:tracePt t="110786" x="5481638" y="4362450"/>
          <p14:tracePt t="110801" x="5453063" y="4395788"/>
          <p14:tracePt t="110816" x="5448300" y="4410075"/>
          <p14:tracePt t="110831" x="5429250" y="4419600"/>
          <p14:tracePt t="110846" x="5424488" y="4433888"/>
          <p14:tracePt t="110860" x="5405438" y="4443413"/>
          <p14:tracePt t="110875" x="5391150" y="4443413"/>
          <p14:tracePt t="110891" x="5381625" y="4452938"/>
          <p14:tracePt t="110921" x="5372100" y="4452938"/>
          <p14:tracePt t="110936" x="5362575" y="4457700"/>
          <p14:tracePt t="110951" x="5348288" y="4457700"/>
          <p14:tracePt t="110966" x="5324475" y="4457700"/>
          <p14:tracePt t="110981" x="5300663" y="4457700"/>
          <p14:tracePt t="110996" x="5291138" y="4457700"/>
          <p14:tracePt t="111011" x="5272088" y="4457700"/>
          <p14:tracePt t="111026" x="5267325" y="4457700"/>
          <p14:tracePt t="111085" x="5257800" y="4457700"/>
          <p14:tracePt t="111131" x="5248275" y="4457700"/>
          <p14:tracePt t="112241" x="5257800" y="4457700"/>
          <p14:tracePt t="112271" x="5281613" y="4457700"/>
          <p14:tracePt t="112286" x="5348288" y="4457700"/>
          <p14:tracePt t="112300" x="5429250" y="4476750"/>
          <p14:tracePt t="112316" x="5700713" y="4510088"/>
          <p14:tracePt t="112331" x="5995988" y="4548188"/>
          <p14:tracePt t="112345" x="6172200" y="4581525"/>
          <p14:tracePt t="112360" x="6557963" y="4633913"/>
          <p14:tracePt t="112375" x="6819900" y="4667250"/>
          <p14:tracePt t="112391" x="7105650" y="4691063"/>
          <p14:tracePt t="112406" x="7229475" y="4695825"/>
          <p14:tracePt t="112421" x="7534275" y="4724400"/>
          <p14:tracePt t="112436" x="7729538" y="4738688"/>
          <p14:tracePt t="112451" x="7839075" y="4748213"/>
          <p14:tracePt t="112466" x="7905750" y="4748213"/>
          <p14:tracePt t="112481" x="7929563" y="4748213"/>
          <p14:tracePt t="112496" x="7934325" y="4738688"/>
          <p14:tracePt t="112526" x="7934325" y="4724400"/>
          <p14:tracePt t="112541" x="7934325" y="4705350"/>
          <p14:tracePt t="112557" x="7929563" y="470535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7CD13B-58E7-5AE2-0604-015BBBE172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BC4930-876F-E8CD-E372-7AA53E3A61FF}"/>
              </a:ext>
            </a:extLst>
          </p:cNvPr>
          <p:cNvSpPr/>
          <p:nvPr/>
        </p:nvSpPr>
        <p:spPr>
          <a:xfrm>
            <a:off x="617279" y="1685495"/>
            <a:ext cx="11366711" cy="5029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E40A432-CB43-1D2C-97C8-0FF1CA78F223}"/>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D8BF5ACF-9AAC-20EB-CD2E-6A81341F47E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F40295-2645-5D03-74D7-75272C4E83C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7F577AC-007F-37AD-816D-BDBD89F5AE6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F208D96C-1816-65BB-A37E-D73388961F1E}"/>
              </a:ext>
            </a:extLst>
          </p:cNvPr>
          <p:cNvSpPr txBox="1"/>
          <p:nvPr/>
        </p:nvSpPr>
        <p:spPr>
          <a:xfrm>
            <a:off x="762000" y="2044135"/>
            <a:ext cx="8482013" cy="4801314"/>
          </a:xfrm>
          <a:prstGeom prst="rect">
            <a:avLst/>
          </a:prstGeom>
          <a:noFill/>
        </p:spPr>
        <p:txBody>
          <a:bodyPr wrap="square" rtlCol="0">
            <a:spAutoFit/>
          </a:bodyPr>
          <a:lstStyle/>
          <a:p>
            <a:r>
              <a:rPr lang="en-US" sz="2400" b="1" dirty="0">
                <a:solidFill>
                  <a:srgbClr val="00AEEF"/>
                </a:solidFill>
              </a:rPr>
              <a:t>Significance</a:t>
            </a:r>
            <a:endParaRPr lang="en-US" sz="2400" dirty="0">
              <a:solidFill>
                <a:srgbClr val="00AEEF"/>
              </a:solidFill>
            </a:endParaRPr>
          </a:p>
          <a:p>
            <a:pPr marL="800100" lvl="1" indent="-342900">
              <a:buFont typeface="Arial" panose="020B0604020202020204" pitchFamily="34" charset="0"/>
              <a:buChar char="•"/>
            </a:pPr>
            <a:r>
              <a:rPr lang="en-US" sz="2400" b="1" dirty="0">
                <a:solidFill>
                  <a:srgbClr val="F58221"/>
                </a:solidFill>
              </a:rPr>
              <a:t>Indicator of Core Profitability</a:t>
            </a:r>
            <a:r>
              <a:rPr lang="en-US" sz="2400" dirty="0"/>
              <a:t>: Positive OCF suggests that the core business model is generating enough cash to cover daily expenses and potentially fund expansions or pay down debt.</a:t>
            </a:r>
          </a:p>
          <a:p>
            <a:pPr marL="800100" lvl="1" indent="-342900">
              <a:buFont typeface="Arial" panose="020B0604020202020204" pitchFamily="34" charset="0"/>
              <a:buChar char="•"/>
            </a:pPr>
            <a:r>
              <a:rPr lang="en-US" sz="2400" b="1" dirty="0">
                <a:solidFill>
                  <a:srgbClr val="F58221"/>
                </a:solidFill>
              </a:rPr>
              <a:t>Liquidity Indicator </a:t>
            </a:r>
            <a:r>
              <a:rPr lang="en-US" sz="2400" dirty="0">
                <a:solidFill>
                  <a:srgbClr val="F58221"/>
                </a:solidFill>
              </a:rPr>
              <a:t>: </a:t>
            </a:r>
            <a:r>
              <a:rPr lang="en-US" sz="2400" dirty="0"/>
              <a:t>Lenders and investors closely monitor OCF to determine how easily the company can meet short-term obligations without needing external financing.</a:t>
            </a:r>
          </a:p>
          <a:p>
            <a:r>
              <a:rPr lang="en-US" sz="2400" b="1" dirty="0">
                <a:solidFill>
                  <a:srgbClr val="00AEEF"/>
                </a:solidFill>
              </a:rPr>
              <a:t>Example</a:t>
            </a:r>
            <a:endParaRPr lang="en-US" sz="2400" dirty="0">
              <a:solidFill>
                <a:srgbClr val="00AEEF"/>
              </a:solidFill>
            </a:endParaRPr>
          </a:p>
          <a:p>
            <a:pPr lvl="1"/>
            <a:r>
              <a:rPr lang="en-US" sz="2400" dirty="0"/>
              <a:t>A retail store sells goods worth $100,000 in a month and pays $60,000 for inventory, wages, and other expenses. Its operating cash flow for that month is $40,000 (i.e., $100,000 – $60,000).</a:t>
            </a:r>
          </a:p>
          <a:p>
            <a:endParaRPr lang="en-US" dirty="0"/>
          </a:p>
        </p:txBody>
      </p:sp>
      <p:pic>
        <p:nvPicPr>
          <p:cNvPr id="7" name="Graphic 21">
            <a:extLst>
              <a:ext uri="{FF2B5EF4-FFF2-40B4-BE49-F238E27FC236}">
                <a16:creationId xmlns:a16="http://schemas.microsoft.com/office/drawing/2014/main" id="{123DABCA-D844-AC6B-8F21-13C21C550C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chart&#10;&#10;AI-generated content may be incorrect.">
            <a:extLst>
              <a:ext uri="{FF2B5EF4-FFF2-40B4-BE49-F238E27FC236}">
                <a16:creationId xmlns:a16="http://schemas.microsoft.com/office/drawing/2014/main" id="{E34C7C5E-61CF-94F4-FD5F-9E8CE21DA8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44013" y="2095405"/>
            <a:ext cx="2613553" cy="4373128"/>
          </a:xfrm>
          <a:prstGeom prst="rect">
            <a:avLst/>
          </a:prstGeom>
        </p:spPr>
      </p:pic>
    </p:spTree>
    <p:extLst>
      <p:ext uri="{BB962C8B-B14F-4D97-AF65-F5344CB8AC3E}">
        <p14:creationId xmlns:p14="http://schemas.microsoft.com/office/powerpoint/2010/main" val="1921000115"/>
      </p:ext>
    </p:extLst>
  </p:cSld>
  <p:clrMapOvr>
    <a:masterClrMapping/>
  </p:clrMapOvr>
  <mc:AlternateContent xmlns:mc="http://schemas.openxmlformats.org/markup-compatibility/2006" xmlns:p14="http://schemas.microsoft.com/office/powerpoint/2010/main">
    <mc:Choice Requires="p14">
      <p:transition p14:dur="10" advTm="204974"/>
    </mc:Choice>
    <mc:Fallback xmlns="">
      <p:transition advTm="20497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397519-9332-707E-F3CE-36F2E800BF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7781DC-A2A8-BA9A-BE37-3E60B43ABCD9}"/>
              </a:ext>
            </a:extLst>
          </p:cNvPr>
          <p:cNvSpPr/>
          <p:nvPr/>
        </p:nvSpPr>
        <p:spPr>
          <a:xfrm>
            <a:off x="242889" y="1685495"/>
            <a:ext cx="11741102" cy="5029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35CB8BE-117A-654F-63A0-183D3D8847E2}"/>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DBB11693-7241-761F-17A3-9388DC8395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2E17DD8-3CE8-CE2F-A86D-2DE093882DA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554420D-7F2A-0A63-9899-EED459E1B43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40001813-F35F-AB79-258A-9C1020B8BF64}"/>
              </a:ext>
            </a:extLst>
          </p:cNvPr>
          <p:cNvSpPr txBox="1"/>
          <p:nvPr/>
        </p:nvSpPr>
        <p:spPr>
          <a:xfrm>
            <a:off x="472180" y="2095405"/>
            <a:ext cx="9206670" cy="4154984"/>
          </a:xfrm>
          <a:prstGeom prst="rect">
            <a:avLst/>
          </a:prstGeom>
          <a:noFill/>
        </p:spPr>
        <p:txBody>
          <a:bodyPr wrap="square" rtlCol="0">
            <a:spAutoFit/>
          </a:bodyPr>
          <a:lstStyle/>
          <a:p>
            <a:r>
              <a:rPr lang="en-US" sz="2400" b="1" dirty="0">
                <a:solidFill>
                  <a:srgbClr val="203E5F"/>
                </a:solidFill>
              </a:rPr>
              <a:t>Investing Cash Flow</a:t>
            </a:r>
          </a:p>
          <a:p>
            <a:r>
              <a:rPr lang="en-US" sz="2400" b="1" dirty="0">
                <a:solidFill>
                  <a:srgbClr val="00AEEF"/>
                </a:solidFill>
              </a:rPr>
              <a:t>Definition</a:t>
            </a:r>
            <a:br>
              <a:rPr lang="en-US" sz="2400" dirty="0"/>
            </a:br>
            <a:r>
              <a:rPr lang="en-US" sz="2400" dirty="0"/>
              <a:t>Investing Cash Flow arises from the purchase or sale of long-term assets—such as property, plant, and equipment (PP&amp;E)—or investments in securities (like stocks, bonds, or acquisitions).</a:t>
            </a:r>
          </a:p>
          <a:p>
            <a:r>
              <a:rPr lang="en-US" sz="2400" b="1" dirty="0">
                <a:solidFill>
                  <a:srgbClr val="00AEEF"/>
                </a:solidFill>
              </a:rPr>
              <a:t>Key Components</a:t>
            </a:r>
            <a:endParaRPr lang="en-US" sz="2400" dirty="0">
              <a:solidFill>
                <a:srgbClr val="00AEEF"/>
              </a:solidFill>
            </a:endParaRPr>
          </a:p>
          <a:p>
            <a:pPr marL="800100" lvl="1" indent="-342900">
              <a:buFont typeface="Arial" panose="020B0604020202020204" pitchFamily="34" charset="0"/>
              <a:buChar char="•"/>
            </a:pPr>
            <a:r>
              <a:rPr lang="en-US" sz="2400" b="1" dirty="0">
                <a:solidFill>
                  <a:srgbClr val="F58221"/>
                </a:solidFill>
              </a:rPr>
              <a:t>Capital Expenditures (</a:t>
            </a:r>
            <a:r>
              <a:rPr lang="en-US" sz="2400" b="1" dirty="0" err="1">
                <a:solidFill>
                  <a:srgbClr val="F58221"/>
                </a:solidFill>
              </a:rPr>
              <a:t>CapEx</a:t>
            </a:r>
            <a:r>
              <a:rPr lang="en-US" sz="2400" b="1" dirty="0">
                <a:solidFill>
                  <a:srgbClr val="F58221"/>
                </a:solidFill>
              </a:rPr>
              <a:t>)</a:t>
            </a:r>
            <a:r>
              <a:rPr lang="en-US" sz="2400" dirty="0">
                <a:solidFill>
                  <a:srgbClr val="F58221"/>
                </a:solidFill>
              </a:rPr>
              <a:t>: </a:t>
            </a:r>
            <a:r>
              <a:rPr lang="en-US" sz="2400" dirty="0"/>
              <a:t>Cash paid for new machinery, equipment, or property to expand or upgrade existing operations.</a:t>
            </a:r>
          </a:p>
          <a:p>
            <a:pPr marL="800100" lvl="1" indent="-342900">
              <a:buFont typeface="Arial" panose="020B0604020202020204" pitchFamily="34" charset="0"/>
              <a:buChar char="•"/>
            </a:pPr>
            <a:r>
              <a:rPr lang="en-US" sz="2400" b="1" dirty="0">
                <a:solidFill>
                  <a:srgbClr val="F58221"/>
                </a:solidFill>
              </a:rPr>
              <a:t>Asset Disposals</a:t>
            </a:r>
            <a:r>
              <a:rPr lang="en-US" sz="2400" dirty="0">
                <a:solidFill>
                  <a:srgbClr val="F58221"/>
                </a:solidFill>
              </a:rPr>
              <a:t>: </a:t>
            </a:r>
            <a:r>
              <a:rPr lang="en-US" sz="2400" dirty="0"/>
              <a:t>Cash received from selling used or surplus assets.</a:t>
            </a:r>
          </a:p>
          <a:p>
            <a:pPr marL="800100" lvl="1" indent="-342900">
              <a:buFont typeface="Arial" panose="020B0604020202020204" pitchFamily="34" charset="0"/>
              <a:buChar char="•"/>
            </a:pPr>
            <a:r>
              <a:rPr lang="en-US" sz="2400" b="1" dirty="0">
                <a:solidFill>
                  <a:srgbClr val="F58221"/>
                </a:solidFill>
              </a:rPr>
              <a:t>Investments in Securities</a:t>
            </a:r>
            <a:r>
              <a:rPr lang="en-US" sz="2400" dirty="0">
                <a:solidFill>
                  <a:srgbClr val="F58221"/>
                </a:solidFill>
              </a:rPr>
              <a:t>: </a:t>
            </a:r>
            <a:r>
              <a:rPr lang="en-US" sz="2400" dirty="0"/>
              <a:t>Purchase or sale of stocks, bonds, or stakes in other companies.</a:t>
            </a:r>
          </a:p>
        </p:txBody>
      </p:sp>
      <p:pic>
        <p:nvPicPr>
          <p:cNvPr id="7" name="Graphic 21">
            <a:extLst>
              <a:ext uri="{FF2B5EF4-FFF2-40B4-BE49-F238E27FC236}">
                <a16:creationId xmlns:a16="http://schemas.microsoft.com/office/drawing/2014/main" id="{F6F17C7C-5BCE-2F12-D8FC-F84EAA7D50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building&#10;&#10;AI-generated content may be incorrect.">
            <a:extLst>
              <a:ext uri="{FF2B5EF4-FFF2-40B4-BE49-F238E27FC236}">
                <a16:creationId xmlns:a16="http://schemas.microsoft.com/office/drawing/2014/main" id="{04B4E60E-DCC5-23A5-62EC-7823A7727D4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31892" y="2095405"/>
            <a:ext cx="2270261" cy="4298189"/>
          </a:xfrm>
          <a:prstGeom prst="rect">
            <a:avLst/>
          </a:prstGeom>
        </p:spPr>
      </p:pic>
    </p:spTree>
    <p:extLst>
      <p:ext uri="{BB962C8B-B14F-4D97-AF65-F5344CB8AC3E}">
        <p14:creationId xmlns:p14="http://schemas.microsoft.com/office/powerpoint/2010/main" val="3183761682"/>
      </p:ext>
    </p:extLst>
  </p:cSld>
  <p:clrMapOvr>
    <a:masterClrMapping/>
  </p:clrMapOvr>
  <mc:AlternateContent xmlns:mc="http://schemas.openxmlformats.org/markup-compatibility/2006" xmlns:p14="http://schemas.microsoft.com/office/powerpoint/2010/main">
    <mc:Choice Requires="p14">
      <p:transition p14:dur="10" advTm="163863"/>
    </mc:Choice>
    <mc:Fallback xmlns="">
      <p:transition advTm="16386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8B30F8-320D-FC73-30FF-322AA9E9A1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5D0477-D19B-B04B-6D55-CA8A8D30F28A}"/>
              </a:ext>
            </a:extLst>
          </p:cNvPr>
          <p:cNvSpPr/>
          <p:nvPr/>
        </p:nvSpPr>
        <p:spPr>
          <a:xfrm>
            <a:off x="617279" y="1685495"/>
            <a:ext cx="11366711" cy="5029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DC1F691-E969-A792-9641-1AB387DDA81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2F4C0D7C-C095-FE88-4EE5-B6AA179E476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27F08CB-6B34-D9AE-9BC6-1B48661D3CB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DF4D6E7-72B4-C5B9-D088-99BE2F383E1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2EE9F615-D912-3C5E-D3ED-EBF83C5849B4}"/>
              </a:ext>
            </a:extLst>
          </p:cNvPr>
          <p:cNvSpPr txBox="1"/>
          <p:nvPr/>
        </p:nvSpPr>
        <p:spPr>
          <a:xfrm>
            <a:off x="851730" y="2141974"/>
            <a:ext cx="7935083" cy="4524315"/>
          </a:xfrm>
          <a:prstGeom prst="rect">
            <a:avLst/>
          </a:prstGeom>
          <a:noFill/>
        </p:spPr>
        <p:txBody>
          <a:bodyPr wrap="square" rtlCol="0">
            <a:spAutoFit/>
          </a:bodyPr>
          <a:lstStyle/>
          <a:p>
            <a:r>
              <a:rPr lang="en-US" sz="2400" b="1" dirty="0">
                <a:solidFill>
                  <a:srgbClr val="00AEEF"/>
                </a:solidFill>
              </a:rPr>
              <a:t>Significance</a:t>
            </a:r>
            <a:endParaRPr lang="en-US" sz="2400" dirty="0">
              <a:solidFill>
                <a:srgbClr val="00AEEF"/>
              </a:solidFill>
            </a:endParaRPr>
          </a:p>
          <a:p>
            <a:pPr marL="800100" lvl="1" indent="-342900">
              <a:buFont typeface="Arial" panose="020B0604020202020204" pitchFamily="34" charset="0"/>
              <a:buChar char="•"/>
            </a:pPr>
            <a:r>
              <a:rPr lang="en-US" sz="2400" b="1" dirty="0">
                <a:solidFill>
                  <a:srgbClr val="F58221"/>
                </a:solidFill>
              </a:rPr>
              <a:t>Growth Strategy Indicator</a:t>
            </a:r>
            <a:r>
              <a:rPr lang="en-US" sz="2400" dirty="0">
                <a:solidFill>
                  <a:srgbClr val="F58221"/>
                </a:solidFill>
              </a:rPr>
              <a:t>: </a:t>
            </a:r>
            <a:r>
              <a:rPr lang="en-US" sz="2400" dirty="0"/>
              <a:t>Significant outlays on capital expenditures may signal that the company is investing in growth or modernization.</a:t>
            </a:r>
          </a:p>
          <a:p>
            <a:pPr marL="800100" lvl="1" indent="-342900">
              <a:buFont typeface="Arial" panose="020B0604020202020204" pitchFamily="34" charset="0"/>
              <a:buChar char="•"/>
            </a:pPr>
            <a:r>
              <a:rPr lang="en-US" sz="2400" b="1" dirty="0">
                <a:solidFill>
                  <a:srgbClr val="F58221"/>
                </a:solidFill>
              </a:rPr>
              <a:t>Asset Management</a:t>
            </a:r>
            <a:r>
              <a:rPr lang="en-US" sz="2400" dirty="0">
                <a:solidFill>
                  <a:srgbClr val="F58221"/>
                </a:solidFill>
              </a:rPr>
              <a:t>: </a:t>
            </a:r>
            <a:r>
              <a:rPr lang="en-US" sz="2400" dirty="0"/>
              <a:t>Analyzing investing cash flows helps stakeholders assess how effectively the company uses or divests its assets to generate returns.</a:t>
            </a:r>
          </a:p>
          <a:p>
            <a:r>
              <a:rPr lang="en-US" sz="2400" b="1" dirty="0">
                <a:solidFill>
                  <a:srgbClr val="00AEEF"/>
                </a:solidFill>
              </a:rPr>
              <a:t>Example</a:t>
            </a:r>
            <a:endParaRPr lang="en-US" sz="2400" dirty="0">
              <a:solidFill>
                <a:srgbClr val="00AEEF"/>
              </a:solidFill>
            </a:endParaRPr>
          </a:p>
          <a:p>
            <a:pPr lvl="1"/>
            <a:r>
              <a:rPr lang="en-US" sz="2400" dirty="0"/>
              <a:t>A manufacturing company purchases a new production line for $500,000 and sells old equipment for $50,000. The net investing cash flow is </a:t>
            </a:r>
            <a:r>
              <a:rPr lang="en-US" sz="2400" b="1" dirty="0"/>
              <a:t>–$450,000</a:t>
            </a:r>
            <a:r>
              <a:rPr lang="en-US" sz="2400" dirty="0"/>
              <a:t> (i.e., $50,000 inflow minus $500,000 outflow).</a:t>
            </a:r>
          </a:p>
        </p:txBody>
      </p:sp>
      <p:pic>
        <p:nvPicPr>
          <p:cNvPr id="7" name="Graphic 21">
            <a:extLst>
              <a:ext uri="{FF2B5EF4-FFF2-40B4-BE49-F238E27FC236}">
                <a16:creationId xmlns:a16="http://schemas.microsoft.com/office/drawing/2014/main" id="{1DA9D086-13FF-BADD-9AC8-2209A72480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hand holding a chart&#10;&#10;AI-generated content may be incorrect.">
            <a:extLst>
              <a:ext uri="{FF2B5EF4-FFF2-40B4-BE49-F238E27FC236}">
                <a16:creationId xmlns:a16="http://schemas.microsoft.com/office/drawing/2014/main" id="{B6693CBF-CA7E-7005-E220-1C95DA9CA0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86813" y="1998768"/>
            <a:ext cx="3024186" cy="4524315"/>
          </a:xfrm>
          <a:prstGeom prst="rect">
            <a:avLst/>
          </a:prstGeom>
        </p:spPr>
      </p:pic>
    </p:spTree>
    <p:extLst>
      <p:ext uri="{BB962C8B-B14F-4D97-AF65-F5344CB8AC3E}">
        <p14:creationId xmlns:p14="http://schemas.microsoft.com/office/powerpoint/2010/main" val="2897746804"/>
      </p:ext>
    </p:extLst>
  </p:cSld>
  <p:clrMapOvr>
    <a:masterClrMapping/>
  </p:clrMapOvr>
  <mc:AlternateContent xmlns:mc="http://schemas.openxmlformats.org/markup-compatibility/2006" xmlns:p14="http://schemas.microsoft.com/office/powerpoint/2010/main">
    <mc:Choice Requires="p14">
      <p:transition p14:dur="10" advTm="157734"/>
    </mc:Choice>
    <mc:Fallback xmlns="">
      <p:transition advTm="157734"/>
    </mc:Fallback>
  </mc:AlternateContent>
  <p:extLst>
    <p:ext uri="{3A86A75C-4F4B-4683-9AE1-C65F6400EC91}">
      <p14:laserTraceLst xmlns:p14="http://schemas.microsoft.com/office/powerpoint/2010/main">
        <p14:tracePtLst>
          <p14:tracePt t="155557" x="7929563" y="4705350"/>
          <p14:tracePt t="155559" x="7953375" y="4705350"/>
          <p14:tracePt t="155574" x="8701088" y="4862513"/>
          <p14:tracePt t="155589" x="9677400" y="5181600"/>
          <p14:tracePt t="155603" x="10820400" y="5772150"/>
          <p14:tracePt t="155618" x="11772900" y="6529388"/>
          <p14:tracePt t="156174" x="9596438" y="5681663"/>
          <p14:tracePt t="156189" x="8710613" y="5067300"/>
          <p14:tracePt t="156203" x="7681913" y="4410075"/>
          <p14:tracePt t="156219" x="6762750" y="3867150"/>
          <p14:tracePt t="156234" x="5900738" y="3324225"/>
          <p14:tracePt t="156249" x="5086350" y="2733675"/>
          <p14:tracePt t="156264" x="4167188" y="2062163"/>
          <p14:tracePt t="156278" x="3476625" y="1304925"/>
          <p14:tracePt t="156294" x="2971800" y="461963"/>
          <p14:tracePt t="156789" x="11863388" y="47625"/>
          <p14:tracePt t="156804" x="11963400" y="57150"/>
          <p14:tracePt t="156818" x="11987213" y="57150"/>
          <p14:tracePt t="156879" x="11987213" y="47625"/>
          <p14:tracePt t="156924" x="11977688" y="33338"/>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2A9257-A6C5-3562-D7CD-5B01AE84F5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D07E4AD-CEAA-1199-A22C-9F48D77EC7C5}"/>
              </a:ext>
            </a:extLst>
          </p:cNvPr>
          <p:cNvSpPr/>
          <p:nvPr/>
        </p:nvSpPr>
        <p:spPr>
          <a:xfrm>
            <a:off x="606447" y="1225693"/>
            <a:ext cx="11377543" cy="53633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FEFFB72-DAD9-F2D0-0106-682C5BE7EFB5}"/>
              </a:ext>
            </a:extLst>
          </p:cNvPr>
          <p:cNvSpPr txBox="1"/>
          <p:nvPr/>
        </p:nvSpPr>
        <p:spPr>
          <a:xfrm>
            <a:off x="2429958" y="673786"/>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560853F7-5739-30DF-7964-FC5116CF1F6B}"/>
              </a:ext>
            </a:extLst>
          </p:cNvPr>
          <p:cNvSpPr/>
          <p:nvPr/>
        </p:nvSpPr>
        <p:spPr>
          <a:xfrm>
            <a:off x="921526" y="57919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F227F5-1666-4ED0-7619-8649B2B8C45B}"/>
              </a:ext>
            </a:extLst>
          </p:cNvPr>
          <p:cNvSpPr txBox="1"/>
          <p:nvPr/>
        </p:nvSpPr>
        <p:spPr>
          <a:xfrm>
            <a:off x="1028392" y="630691"/>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56D7FF1-88A4-025A-FA3C-5475E403CFAD}"/>
              </a:ext>
            </a:extLst>
          </p:cNvPr>
          <p:cNvSpPr txBox="1"/>
          <p:nvPr/>
        </p:nvSpPr>
        <p:spPr>
          <a:xfrm>
            <a:off x="1130987" y="88650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8D4003F9-9DBE-3FEA-1B66-DA30EED785AF}"/>
              </a:ext>
            </a:extLst>
          </p:cNvPr>
          <p:cNvSpPr txBox="1"/>
          <p:nvPr/>
        </p:nvSpPr>
        <p:spPr>
          <a:xfrm>
            <a:off x="859116" y="1745190"/>
            <a:ext cx="7658767" cy="4893647"/>
          </a:xfrm>
          <a:prstGeom prst="rect">
            <a:avLst/>
          </a:prstGeom>
          <a:noFill/>
        </p:spPr>
        <p:txBody>
          <a:bodyPr wrap="square" rtlCol="0">
            <a:spAutoFit/>
          </a:bodyPr>
          <a:lstStyle/>
          <a:p>
            <a:r>
              <a:rPr lang="en-US" sz="2400" b="1" dirty="0">
                <a:solidFill>
                  <a:srgbClr val="203E5F"/>
                </a:solidFill>
              </a:rPr>
              <a:t>Financing Cash Flow</a:t>
            </a:r>
          </a:p>
          <a:p>
            <a:r>
              <a:rPr lang="en-US" sz="2400" b="1" dirty="0">
                <a:solidFill>
                  <a:srgbClr val="00AEEF"/>
                </a:solidFill>
              </a:rPr>
              <a:t>Definition</a:t>
            </a:r>
            <a:br>
              <a:rPr lang="en-US" sz="2400" dirty="0"/>
            </a:br>
            <a:r>
              <a:rPr lang="en-US" sz="2400" dirty="0"/>
              <a:t>Financing Cash Flow is derived from activities that change the company’s capital structure, such as issuing or repurchasing equity, borrowing or repaying loans, and distributing dividends to shareholders.</a:t>
            </a:r>
          </a:p>
          <a:p>
            <a:r>
              <a:rPr lang="en-US" sz="2400" b="1" dirty="0">
                <a:solidFill>
                  <a:srgbClr val="00AEEF"/>
                </a:solidFill>
              </a:rPr>
              <a:t>Key Components</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Issuance of Shares or Bonds</a:t>
            </a:r>
            <a:r>
              <a:rPr lang="en-US" sz="2400" dirty="0">
                <a:solidFill>
                  <a:srgbClr val="F58221"/>
                </a:solidFill>
              </a:rPr>
              <a:t>: </a:t>
            </a:r>
            <a:r>
              <a:rPr lang="en-US" sz="2400" dirty="0"/>
              <a:t>Cash inflow from selling new shares of stock or issuing bonds.</a:t>
            </a:r>
          </a:p>
          <a:p>
            <a:pPr marL="742950" lvl="1" indent="-285750">
              <a:buFont typeface="Arial" panose="020B0604020202020204" pitchFamily="34" charset="0"/>
              <a:buChar char="•"/>
            </a:pPr>
            <a:r>
              <a:rPr lang="en-US" sz="2400" b="1" dirty="0">
                <a:solidFill>
                  <a:srgbClr val="F58221"/>
                </a:solidFill>
              </a:rPr>
              <a:t>Repayment of Debt</a:t>
            </a:r>
            <a:r>
              <a:rPr lang="en-US" sz="2400" dirty="0">
                <a:solidFill>
                  <a:srgbClr val="F58221"/>
                </a:solidFill>
              </a:rPr>
              <a:t>: </a:t>
            </a:r>
            <a:r>
              <a:rPr lang="en-US" sz="2400" dirty="0"/>
              <a:t>Cash outflow when the company repays principal amounts on loans or bonds.</a:t>
            </a:r>
          </a:p>
          <a:p>
            <a:pPr marL="742950" lvl="1" indent="-285750">
              <a:buFont typeface="Arial" panose="020B0604020202020204" pitchFamily="34" charset="0"/>
              <a:buChar char="•"/>
            </a:pPr>
            <a:r>
              <a:rPr lang="en-US" sz="2400" b="1" dirty="0">
                <a:solidFill>
                  <a:srgbClr val="F58221"/>
                </a:solidFill>
              </a:rPr>
              <a:t>Dividend Payments</a:t>
            </a:r>
            <a:r>
              <a:rPr lang="en-US" sz="2400" dirty="0">
                <a:solidFill>
                  <a:srgbClr val="F58221"/>
                </a:solidFill>
              </a:rPr>
              <a:t>: </a:t>
            </a:r>
            <a:r>
              <a:rPr lang="en-US" sz="2400" dirty="0"/>
              <a:t>Cash outflow to shareholders as a return on their equity investment.</a:t>
            </a:r>
          </a:p>
        </p:txBody>
      </p:sp>
      <p:pic>
        <p:nvPicPr>
          <p:cNvPr id="7" name="Graphic 21">
            <a:extLst>
              <a:ext uri="{FF2B5EF4-FFF2-40B4-BE49-F238E27FC236}">
                <a16:creationId xmlns:a16="http://schemas.microsoft.com/office/drawing/2014/main" id="{45C3886E-81CC-DC24-D4DC-31FD7610A8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hart of financial data&#10;&#10;AI-generated content may be incorrect.">
            <a:extLst>
              <a:ext uri="{FF2B5EF4-FFF2-40B4-BE49-F238E27FC236}">
                <a16:creationId xmlns:a16="http://schemas.microsoft.com/office/drawing/2014/main" id="{4DFC599B-FAB7-DB48-9D58-D930B364E4D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70552" y="1745190"/>
            <a:ext cx="3065847" cy="4655610"/>
          </a:xfrm>
          <a:prstGeom prst="rect">
            <a:avLst/>
          </a:prstGeom>
        </p:spPr>
      </p:pic>
    </p:spTree>
    <p:extLst>
      <p:ext uri="{BB962C8B-B14F-4D97-AF65-F5344CB8AC3E}">
        <p14:creationId xmlns:p14="http://schemas.microsoft.com/office/powerpoint/2010/main" val="917204092"/>
      </p:ext>
    </p:extLst>
  </p:cSld>
  <p:clrMapOvr>
    <a:masterClrMapping/>
  </p:clrMapOvr>
  <mc:AlternateContent xmlns:mc="http://schemas.openxmlformats.org/markup-compatibility/2006" xmlns:p14="http://schemas.microsoft.com/office/powerpoint/2010/main">
    <mc:Choice Requires="p14">
      <p:transition p14:dur="10" advTm="165627"/>
    </mc:Choice>
    <mc:Fallback xmlns="">
      <p:transition advTm="165627"/>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FC99E1-1234-4F72-73CA-9CF9827D85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C90957-4F7E-47F4-9BC2-74DE554C8444}"/>
              </a:ext>
            </a:extLst>
          </p:cNvPr>
          <p:cNvSpPr/>
          <p:nvPr/>
        </p:nvSpPr>
        <p:spPr>
          <a:xfrm>
            <a:off x="617279" y="1685495"/>
            <a:ext cx="1136671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C7E8696-4F5A-68EA-2AAD-2004949A34CC}"/>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09E82E13-4DE5-43BA-E89F-B27B2A1A0D8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1CCAE3-86C2-EBC3-BE1A-FDE608E6C75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5DB29BC-E4E3-AD55-2B27-D4B690F5395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89B81114-DD7D-8706-D42A-CFF3DA19FD25}"/>
              </a:ext>
            </a:extLst>
          </p:cNvPr>
          <p:cNvSpPr txBox="1"/>
          <p:nvPr/>
        </p:nvSpPr>
        <p:spPr>
          <a:xfrm>
            <a:off x="942308" y="2090473"/>
            <a:ext cx="7901653" cy="4431983"/>
          </a:xfrm>
          <a:prstGeom prst="rect">
            <a:avLst/>
          </a:prstGeom>
          <a:noFill/>
        </p:spPr>
        <p:txBody>
          <a:bodyPr wrap="square" rtlCol="0">
            <a:spAutoFit/>
          </a:bodyPr>
          <a:lstStyle/>
          <a:p>
            <a:r>
              <a:rPr lang="en-US" sz="2400" b="1" dirty="0">
                <a:solidFill>
                  <a:srgbClr val="00AEEF"/>
                </a:solidFill>
              </a:rPr>
              <a:t>Significance</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Capital Raising Strategy</a:t>
            </a:r>
            <a:r>
              <a:rPr lang="en-US" sz="2400" dirty="0">
                <a:solidFill>
                  <a:srgbClr val="F58221"/>
                </a:solidFill>
              </a:rPr>
              <a:t>: </a:t>
            </a:r>
            <a:r>
              <a:rPr lang="en-US" sz="2400" dirty="0"/>
              <a:t>Shows how the company funds its operations and investments—whether primarily through equity or debt.</a:t>
            </a:r>
          </a:p>
          <a:p>
            <a:pPr marL="742950" lvl="1" indent="-285750">
              <a:buFont typeface="Arial" panose="020B0604020202020204" pitchFamily="34" charset="0"/>
              <a:buChar char="•"/>
            </a:pPr>
            <a:r>
              <a:rPr lang="en-US" sz="2400" b="1" dirty="0">
                <a:solidFill>
                  <a:srgbClr val="F58221"/>
                </a:solidFill>
              </a:rPr>
              <a:t>Shareholder Return Policy</a:t>
            </a:r>
            <a:r>
              <a:rPr lang="en-US" sz="2400" dirty="0">
                <a:solidFill>
                  <a:srgbClr val="F58221"/>
                </a:solidFill>
              </a:rPr>
              <a:t>: </a:t>
            </a:r>
            <a:r>
              <a:rPr lang="en-US" sz="2400" dirty="0"/>
              <a:t>Reflects management’s decisions about distributing profits through dividends or share buybacks versus reinvesting in the business.</a:t>
            </a:r>
          </a:p>
          <a:p>
            <a:r>
              <a:rPr lang="en-US" sz="2400" b="1" dirty="0">
                <a:solidFill>
                  <a:srgbClr val="00AEEF"/>
                </a:solidFill>
              </a:rPr>
              <a:t>Example</a:t>
            </a:r>
            <a:endParaRPr lang="en-US" sz="2400" dirty="0">
              <a:solidFill>
                <a:srgbClr val="00AEEF"/>
              </a:solidFill>
            </a:endParaRPr>
          </a:p>
          <a:p>
            <a:pPr lvl="1"/>
            <a:r>
              <a:rPr lang="en-US" sz="2400" dirty="0"/>
              <a:t>A firm issues shares worth $1 million to raise new capital and uses $300,000 of it to repay a portion of its long-term loan. The net financing cash flow is </a:t>
            </a:r>
            <a:r>
              <a:rPr lang="en-US" sz="2400" b="1" dirty="0"/>
              <a:t>+$700,000</a:t>
            </a:r>
            <a:r>
              <a:rPr lang="en-US" sz="2400" dirty="0"/>
              <a:t>.</a:t>
            </a:r>
          </a:p>
          <a:p>
            <a:endParaRPr lang="en-US" dirty="0"/>
          </a:p>
        </p:txBody>
      </p:sp>
      <p:pic>
        <p:nvPicPr>
          <p:cNvPr id="7" name="Graphic 21">
            <a:extLst>
              <a:ext uri="{FF2B5EF4-FFF2-40B4-BE49-F238E27FC236}">
                <a16:creationId xmlns:a16="http://schemas.microsoft.com/office/drawing/2014/main" id="{C20F1DBD-CCD8-6BDF-21BF-307F6D98766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hand with a chart and text&#10;&#10;AI-generated content may be incorrect.">
            <a:extLst>
              <a:ext uri="{FF2B5EF4-FFF2-40B4-BE49-F238E27FC236}">
                <a16:creationId xmlns:a16="http://schemas.microsoft.com/office/drawing/2014/main" id="{B9531F78-4D17-4EFA-DD9B-509BCAE674E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43961" y="2101396"/>
            <a:ext cx="3014132" cy="4060259"/>
          </a:xfrm>
          <a:prstGeom prst="rect">
            <a:avLst/>
          </a:prstGeom>
        </p:spPr>
      </p:pic>
    </p:spTree>
    <p:extLst>
      <p:ext uri="{BB962C8B-B14F-4D97-AF65-F5344CB8AC3E}">
        <p14:creationId xmlns:p14="http://schemas.microsoft.com/office/powerpoint/2010/main" val="3481728603"/>
      </p:ext>
    </p:extLst>
  </p:cSld>
  <p:clrMapOvr>
    <a:masterClrMapping/>
  </p:clrMapOvr>
  <mc:AlternateContent xmlns:mc="http://schemas.openxmlformats.org/markup-compatibility/2006" xmlns:p14="http://schemas.microsoft.com/office/powerpoint/2010/main">
    <mc:Choice Requires="p14">
      <p:transition p14:dur="10" advTm="129574"/>
    </mc:Choice>
    <mc:Fallback xmlns="">
      <p:transition advTm="129574"/>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B3504D-CEE2-F1FC-2608-BCA206E96C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E11DEC-5A0D-6498-4DAD-F9B6EFAFDFD0}"/>
              </a:ext>
            </a:extLst>
          </p:cNvPr>
          <p:cNvSpPr/>
          <p:nvPr/>
        </p:nvSpPr>
        <p:spPr>
          <a:xfrm>
            <a:off x="208009" y="1214008"/>
            <a:ext cx="11775981" cy="55011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498371E-CDB0-1675-3AE4-2D15256612EB}"/>
              </a:ext>
            </a:extLst>
          </p:cNvPr>
          <p:cNvSpPr txBox="1"/>
          <p:nvPr/>
        </p:nvSpPr>
        <p:spPr>
          <a:xfrm>
            <a:off x="2513150" y="547581"/>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AFCC5AC8-C101-C76B-40D5-A5AAD7778297}"/>
              </a:ext>
            </a:extLst>
          </p:cNvPr>
          <p:cNvSpPr/>
          <p:nvPr/>
        </p:nvSpPr>
        <p:spPr>
          <a:xfrm>
            <a:off x="942321" y="30549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947575-1B50-3EDA-5A0F-852B682E3BEB}"/>
              </a:ext>
            </a:extLst>
          </p:cNvPr>
          <p:cNvSpPr txBox="1"/>
          <p:nvPr/>
        </p:nvSpPr>
        <p:spPr>
          <a:xfrm>
            <a:off x="1111584" y="50448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8AAD66F-61EC-59B3-79D5-DF36B9D54B4A}"/>
              </a:ext>
            </a:extLst>
          </p:cNvPr>
          <p:cNvSpPr txBox="1"/>
          <p:nvPr/>
        </p:nvSpPr>
        <p:spPr>
          <a:xfrm>
            <a:off x="1214179" y="76030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A4ACD0E1-CD21-12A7-5B55-DEA5D4CFAC68}"/>
              </a:ext>
            </a:extLst>
          </p:cNvPr>
          <p:cNvSpPr txBox="1"/>
          <p:nvPr/>
        </p:nvSpPr>
        <p:spPr>
          <a:xfrm>
            <a:off x="370808" y="1452147"/>
            <a:ext cx="8736542" cy="5262979"/>
          </a:xfrm>
          <a:prstGeom prst="rect">
            <a:avLst/>
          </a:prstGeom>
          <a:noFill/>
        </p:spPr>
        <p:txBody>
          <a:bodyPr wrap="square" rtlCol="0">
            <a:spAutoFit/>
          </a:bodyPr>
          <a:lstStyle/>
          <a:p>
            <a:r>
              <a:rPr lang="en-US" sz="2400" b="1" dirty="0">
                <a:solidFill>
                  <a:srgbClr val="203E5F"/>
                </a:solidFill>
              </a:rPr>
              <a:t>Incremental Cash Flows</a:t>
            </a:r>
          </a:p>
          <a:p>
            <a:r>
              <a:rPr lang="en-US" sz="2400" b="1" dirty="0">
                <a:solidFill>
                  <a:srgbClr val="00AEEF"/>
                </a:solidFill>
              </a:rPr>
              <a:t>Definition</a:t>
            </a:r>
            <a:br>
              <a:rPr lang="en-US" sz="2400" dirty="0"/>
            </a:br>
            <a:r>
              <a:rPr lang="en-US" sz="2400" dirty="0"/>
              <a:t>Incremental Cash Flows are the additional cash inflows or outflows directly attributable to a specific project or investment decision. They represent the difference in a company’s total cash flows if the project is undertaken versus if it is not.</a:t>
            </a:r>
          </a:p>
          <a:p>
            <a:r>
              <a:rPr lang="en-US" sz="2400" b="1" dirty="0">
                <a:solidFill>
                  <a:srgbClr val="00AEEF"/>
                </a:solidFill>
              </a:rPr>
              <a:t>Key Components</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Additional Revenues</a:t>
            </a:r>
            <a:r>
              <a:rPr lang="en-US" sz="2400" dirty="0">
                <a:solidFill>
                  <a:srgbClr val="F58221"/>
                </a:solidFill>
              </a:rPr>
              <a:t>: </a:t>
            </a:r>
            <a:r>
              <a:rPr lang="en-US" sz="2400" dirty="0"/>
              <a:t>Extra cash inflows expected from new sales due to the project.</a:t>
            </a:r>
          </a:p>
          <a:p>
            <a:pPr marL="742950" lvl="1" indent="-285750">
              <a:buFont typeface="Arial" panose="020B0604020202020204" pitchFamily="34" charset="0"/>
              <a:buChar char="•"/>
            </a:pPr>
            <a:r>
              <a:rPr lang="en-US" sz="2400" b="1" dirty="0">
                <a:solidFill>
                  <a:srgbClr val="F58221"/>
                </a:solidFill>
              </a:rPr>
              <a:t>Extra Costs</a:t>
            </a:r>
            <a:r>
              <a:rPr lang="en-US" sz="2400" dirty="0">
                <a:solidFill>
                  <a:srgbClr val="F58221"/>
                </a:solidFill>
              </a:rPr>
              <a:t>: </a:t>
            </a:r>
            <a:r>
              <a:rPr lang="en-US" sz="2400" dirty="0"/>
              <a:t>Incremental operating costs, capital expenditures, or maintenance costs required to sustain the project.</a:t>
            </a:r>
          </a:p>
          <a:p>
            <a:pPr marL="742950" lvl="1" indent="-285750">
              <a:buFont typeface="Arial" panose="020B0604020202020204" pitchFamily="34" charset="0"/>
              <a:buChar char="•"/>
            </a:pPr>
            <a:r>
              <a:rPr lang="en-US" sz="2400" b="1" dirty="0">
                <a:solidFill>
                  <a:srgbClr val="F58221"/>
                </a:solidFill>
              </a:rPr>
              <a:t>Externalities</a:t>
            </a:r>
            <a:r>
              <a:rPr lang="en-US" sz="2400" dirty="0">
                <a:solidFill>
                  <a:srgbClr val="F58221"/>
                </a:solidFill>
              </a:rPr>
              <a:t>: </a:t>
            </a:r>
            <a:r>
              <a:rPr lang="en-US" sz="2400" dirty="0"/>
              <a:t>Any positive or negative impact on other parts of the business (e.g., cannibalization of existing sales, complementary product sales).</a:t>
            </a:r>
          </a:p>
        </p:txBody>
      </p:sp>
      <p:pic>
        <p:nvPicPr>
          <p:cNvPr id="7" name="Graphic 21">
            <a:extLst>
              <a:ext uri="{FF2B5EF4-FFF2-40B4-BE49-F238E27FC236}">
                <a16:creationId xmlns:a16="http://schemas.microsoft.com/office/drawing/2014/main" id="{7D8218D4-1FE4-9245-4624-59D0C616B8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cash flow&#10;&#10;AI-generated content may be incorrect.">
            <a:extLst>
              <a:ext uri="{FF2B5EF4-FFF2-40B4-BE49-F238E27FC236}">
                <a16:creationId xmlns:a16="http://schemas.microsoft.com/office/drawing/2014/main" id="{BBC3A2D9-C28D-B937-CB1B-C4F32495130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07350" y="1528651"/>
            <a:ext cx="2713842" cy="5060386"/>
          </a:xfrm>
          <a:prstGeom prst="rect">
            <a:avLst/>
          </a:prstGeom>
        </p:spPr>
      </p:pic>
    </p:spTree>
    <p:extLst>
      <p:ext uri="{BB962C8B-B14F-4D97-AF65-F5344CB8AC3E}">
        <p14:creationId xmlns:p14="http://schemas.microsoft.com/office/powerpoint/2010/main" val="3756249689"/>
      </p:ext>
    </p:extLst>
  </p:cSld>
  <p:clrMapOvr>
    <a:masterClrMapping/>
  </p:clrMapOvr>
  <mc:AlternateContent xmlns:mc="http://schemas.openxmlformats.org/markup-compatibility/2006" xmlns:p14="http://schemas.microsoft.com/office/powerpoint/2010/main">
    <mc:Choice Requires="p14">
      <p:transition p14:dur="10" advTm="147411"/>
    </mc:Choice>
    <mc:Fallback xmlns="">
      <p:transition advTm="147411"/>
    </mc:Fallback>
  </mc:AlternateContent>
  <p:extLst>
    <p:ext uri="{3A86A75C-4F4B-4683-9AE1-C65F6400EC91}">
      <p14:laserTraceLst xmlns:p14="http://schemas.microsoft.com/office/powerpoint/2010/main">
        <p14:tracePtLst>
          <p14:tracePt t="31548" x="8158163" y="2062163"/>
          <p14:tracePt t="31578" x="8143875" y="2095500"/>
          <p14:tracePt t="31593" x="8134350" y="2109788"/>
          <p14:tracePt t="31608" x="8134350" y="2119313"/>
          <p14:tracePt t="101347" x="8143875" y="2128838"/>
          <p14:tracePt t="101362" x="8158163" y="2128838"/>
          <p14:tracePt t="101377" x="8181975" y="2133600"/>
          <p14:tracePt t="101392" x="8201025" y="2133600"/>
          <p14:tracePt t="101452" x="8205788" y="2133600"/>
          <p14:tracePt t="101467" x="8205788" y="2143125"/>
          <p14:tracePt t="101482" x="8205788" y="2185988"/>
          <p14:tracePt t="101497" x="8205788" y="2233613"/>
          <p14:tracePt t="101512" x="8215313" y="2314575"/>
          <p14:tracePt t="101527" x="8224838" y="2381250"/>
          <p14:tracePt t="101542" x="8234363" y="2424113"/>
          <p14:tracePt t="101557" x="8248650" y="2490788"/>
          <p14:tracePt t="101573" x="8272463" y="2547938"/>
          <p14:tracePt t="101587" x="8305800" y="2586038"/>
          <p14:tracePt t="101604" x="8362950" y="2638425"/>
          <p14:tracePt t="101620" x="8439150" y="2667000"/>
          <p14:tracePt t="101632" x="8562975" y="2728913"/>
          <p14:tracePt t="101647" x="8634413" y="2743200"/>
          <p14:tracePt t="101662" x="8791575" y="2767013"/>
          <p14:tracePt t="101677" x="8896350" y="2790825"/>
          <p14:tracePt t="101692" x="8986838" y="2809875"/>
          <p14:tracePt t="101708" x="9053513" y="2819400"/>
          <p14:tracePt t="101722" x="9086850" y="2819400"/>
          <p14:tracePt t="101737" x="9120188" y="2824163"/>
          <p14:tracePt t="101753" x="9129713" y="2833688"/>
          <p14:tracePt t="101768" x="9158288" y="2857500"/>
          <p14:tracePt t="101782" x="9186863" y="2900363"/>
          <p14:tracePt t="101797" x="9201150" y="2971800"/>
          <p14:tracePt t="101813" x="9158288" y="3028950"/>
          <p14:tracePt t="101827" x="9043988" y="3071813"/>
          <p14:tracePt t="101842" x="8977313" y="3086100"/>
          <p14:tracePt t="102022" x="8996363" y="3086100"/>
          <p14:tracePt t="102037" x="9029700" y="3086100"/>
          <p14:tracePt t="102053" x="9077325" y="3014663"/>
          <p14:tracePt t="102067" x="9101138" y="2990850"/>
          <p14:tracePt t="102082" x="9101138" y="2981325"/>
          <p14:tracePt t="102097" x="9110663" y="2971800"/>
          <p14:tracePt t="102127" x="9120188" y="2967038"/>
          <p14:tracePt t="102142" x="9129713" y="2967038"/>
          <p14:tracePt t="102157" x="9144000" y="2957513"/>
          <p14:tracePt t="102172" x="9186863" y="2957513"/>
          <p14:tracePt t="102188" x="9244013" y="2971800"/>
          <p14:tracePt t="102204" x="9315450" y="2990850"/>
          <p14:tracePt t="102218" x="9458325" y="3028950"/>
          <p14:tracePt t="102232" x="9639300" y="3081338"/>
          <p14:tracePt t="102247" x="9720263" y="3105150"/>
          <p14:tracePt t="102262" x="9915525" y="3162300"/>
          <p14:tracePt t="102277" x="10144125" y="3228975"/>
          <p14:tracePt t="102292" x="10244138" y="3262313"/>
          <p14:tracePt t="102307" x="10591800" y="3409950"/>
          <p14:tracePt t="102323" x="10820400" y="3524250"/>
          <p14:tracePt t="102338" x="11129963" y="3709988"/>
          <p14:tracePt t="102352" x="11377613" y="3886200"/>
          <p14:tracePt t="102367" x="11610975" y="4071938"/>
          <p14:tracePt t="102382" x="11863388" y="4310063"/>
          <p14:tracePt t="102397" x="12058650" y="4500563"/>
          <p14:tracePt t="102412" x="12158663" y="4605338"/>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F73510-F016-2587-2FE3-27C38B5714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501037-971B-126A-AE28-271F87A42876}"/>
              </a:ext>
            </a:extLst>
          </p:cNvPr>
          <p:cNvSpPr/>
          <p:nvPr/>
        </p:nvSpPr>
        <p:spPr>
          <a:xfrm>
            <a:off x="328613" y="1214007"/>
            <a:ext cx="11655378" cy="53750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5BDCD85-092D-D3CF-EFE8-7114F0E6702B}"/>
              </a:ext>
            </a:extLst>
          </p:cNvPr>
          <p:cNvSpPr txBox="1"/>
          <p:nvPr/>
        </p:nvSpPr>
        <p:spPr>
          <a:xfrm>
            <a:off x="2513150" y="547581"/>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D363F807-0A0D-F2C0-5259-8145E5D777AF}"/>
              </a:ext>
            </a:extLst>
          </p:cNvPr>
          <p:cNvSpPr/>
          <p:nvPr/>
        </p:nvSpPr>
        <p:spPr>
          <a:xfrm>
            <a:off x="942308" y="4639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F3D7AD8-7956-7579-3F54-9DBE43CCDFF0}"/>
              </a:ext>
            </a:extLst>
          </p:cNvPr>
          <p:cNvSpPr txBox="1"/>
          <p:nvPr/>
        </p:nvSpPr>
        <p:spPr>
          <a:xfrm>
            <a:off x="1111584" y="504486"/>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F001BB8-5884-F08F-1185-1E5C94ABF1AB}"/>
              </a:ext>
            </a:extLst>
          </p:cNvPr>
          <p:cNvSpPr txBox="1"/>
          <p:nvPr/>
        </p:nvSpPr>
        <p:spPr>
          <a:xfrm>
            <a:off x="1214179" y="76030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83BD1571-FCCA-8882-76F3-86214354F312}"/>
              </a:ext>
            </a:extLst>
          </p:cNvPr>
          <p:cNvSpPr txBox="1"/>
          <p:nvPr/>
        </p:nvSpPr>
        <p:spPr>
          <a:xfrm>
            <a:off x="542926" y="1773114"/>
            <a:ext cx="11129962" cy="4801314"/>
          </a:xfrm>
          <a:prstGeom prst="rect">
            <a:avLst/>
          </a:prstGeom>
          <a:noFill/>
        </p:spPr>
        <p:txBody>
          <a:bodyPr wrap="square" rtlCol="0">
            <a:spAutoFit/>
          </a:bodyPr>
          <a:lstStyle/>
          <a:p>
            <a:r>
              <a:rPr lang="en-US" sz="2400" b="1" dirty="0">
                <a:solidFill>
                  <a:srgbClr val="00AEEF"/>
                </a:solidFill>
              </a:rPr>
              <a:t>Significance</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Capital Budgeting Accuracy</a:t>
            </a:r>
            <a:r>
              <a:rPr lang="en-US" sz="2400" dirty="0">
                <a:solidFill>
                  <a:srgbClr val="F58221"/>
                </a:solidFill>
              </a:rPr>
              <a:t>: </a:t>
            </a:r>
            <a:r>
              <a:rPr lang="en-US" sz="2400" dirty="0"/>
              <a:t>Focusing on incremental cash flows ensures decision-makers consider only the cash changes directly caused by the project. This prevents irrelevant costs or revenues (e.g., sunk costs) from distorting the analysis.</a:t>
            </a:r>
          </a:p>
          <a:p>
            <a:pPr marL="742950" lvl="1" indent="-285750">
              <a:buFont typeface="Arial" panose="020B0604020202020204" pitchFamily="34" charset="0"/>
              <a:buChar char="•"/>
            </a:pPr>
            <a:r>
              <a:rPr lang="en-US" sz="2400" b="1" dirty="0">
                <a:solidFill>
                  <a:srgbClr val="F58221"/>
                </a:solidFill>
              </a:rPr>
              <a:t>Isolates Project Impact</a:t>
            </a:r>
            <a:r>
              <a:rPr lang="en-US" sz="2400" dirty="0">
                <a:solidFill>
                  <a:srgbClr val="F58221"/>
                </a:solidFill>
              </a:rPr>
              <a:t>: </a:t>
            </a:r>
            <a:r>
              <a:rPr lang="en-US" sz="2400" dirty="0"/>
              <a:t>By measuring only the project’s unique contribution, the firm can more accurately forecast viability and compare competing projects.</a:t>
            </a:r>
          </a:p>
          <a:p>
            <a:r>
              <a:rPr lang="en-US" sz="2400" b="1" dirty="0">
                <a:solidFill>
                  <a:srgbClr val="00AEEF"/>
                </a:solidFill>
              </a:rPr>
              <a:t>Example</a:t>
            </a:r>
            <a:endParaRPr lang="en-US" sz="2400" dirty="0">
              <a:solidFill>
                <a:srgbClr val="00AEEF"/>
              </a:solidFill>
            </a:endParaRPr>
          </a:p>
          <a:p>
            <a:pPr lvl="1"/>
            <a:r>
              <a:rPr lang="en-US" sz="2400" dirty="0"/>
              <a:t>A company is considering adding a new product line. The project is expected to generate $200,000 in additional sales, but $50,000 of those sales would otherwise have gone to a similar existing product (cannibalization). Therefore, the real incremental inflow is $150,000. If incremental production costs are $70,000, the net incremental cash flow attributable to the project is </a:t>
            </a:r>
            <a:r>
              <a:rPr lang="en-US" sz="2400" b="1" dirty="0"/>
              <a:t>+$80,000</a:t>
            </a:r>
            <a:r>
              <a:rPr lang="en-US" sz="2400" dirty="0"/>
              <a:t>.</a:t>
            </a:r>
          </a:p>
          <a:p>
            <a:endParaRPr lang="en-US" dirty="0"/>
          </a:p>
        </p:txBody>
      </p:sp>
      <p:pic>
        <p:nvPicPr>
          <p:cNvPr id="7" name="Graphic 21">
            <a:extLst>
              <a:ext uri="{FF2B5EF4-FFF2-40B4-BE49-F238E27FC236}">
                <a16:creationId xmlns:a16="http://schemas.microsoft.com/office/drawing/2014/main" id="{13BB9980-8E16-FD03-5C5B-A05E377A91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2740891"/>
      </p:ext>
    </p:extLst>
  </p:cSld>
  <p:clrMapOvr>
    <a:masterClrMapping/>
  </p:clrMapOvr>
  <mc:AlternateContent xmlns:mc="http://schemas.openxmlformats.org/markup-compatibility/2006" xmlns:p14="http://schemas.microsoft.com/office/powerpoint/2010/main">
    <mc:Choice Requires="p14">
      <p:transition p14:dur="10" advTm="209468"/>
    </mc:Choice>
    <mc:Fallback xmlns="">
      <p:transition advTm="209468"/>
    </mc:Fallback>
  </mc:AlternateContent>
  <p:extLst>
    <p:ext uri="{3A86A75C-4F4B-4683-9AE1-C65F6400EC91}">
      <p14:laserTraceLst xmlns:p14="http://schemas.microsoft.com/office/powerpoint/2010/main">
        <p14:tracePtLst>
          <p14:tracePt t="99617" x="12025313" y="5905500"/>
          <p14:tracePt t="99631" x="12001500" y="5895975"/>
          <p14:tracePt t="99826" x="12011025" y="5895975"/>
          <p14:tracePt t="99841" x="12011025" y="5891213"/>
          <p14:tracePt t="99886" x="12020550" y="5891213"/>
          <p14:tracePt t="99901" x="12034838" y="5872163"/>
          <p14:tracePt t="99916" x="12044363" y="5872163"/>
          <p14:tracePt t="99961" x="12053888" y="5872163"/>
          <p14:tracePt t="99991" x="12058650" y="5872163"/>
          <p14:tracePt t="100051" x="12053888" y="5872163"/>
          <p14:tracePt t="100066" x="12011025" y="5857875"/>
          <p14:tracePt t="100080" x="11896725" y="5800725"/>
          <p14:tracePt t="100096" x="11815763" y="5738813"/>
          <p14:tracePt t="100112" x="11625263" y="5562600"/>
          <p14:tracePt t="100126" x="11453813" y="5386388"/>
          <p14:tracePt t="100141" x="11430000" y="5372100"/>
          <p14:tracePt t="100696" x="11420475" y="5372100"/>
          <p14:tracePt t="100712" x="11396663" y="5381625"/>
          <p14:tracePt t="100725" x="11353800" y="5386388"/>
          <p14:tracePt t="100740" x="11329988" y="5395913"/>
          <p14:tracePt t="100755" x="11287125" y="5405438"/>
          <p14:tracePt t="100770" x="11249025" y="5410200"/>
          <p14:tracePt t="100787" x="11206163" y="5419725"/>
          <p14:tracePt t="100801" x="11182350" y="5419725"/>
          <p14:tracePt t="100816" x="11158538" y="5419725"/>
          <p14:tracePt t="100831" x="11149013" y="5419725"/>
          <p14:tracePt t="100846" x="11149013" y="5410200"/>
          <p14:tracePt t="100876" x="11139488" y="5405438"/>
          <p14:tracePt t="100891" x="11129963" y="5405438"/>
          <p14:tracePt t="100921" x="11106150" y="5405438"/>
          <p14:tracePt t="100936" x="11082338" y="5405438"/>
          <p14:tracePt t="100951" x="11034713" y="5405438"/>
          <p14:tracePt t="100966" x="10991850" y="5405438"/>
          <p14:tracePt t="100981" x="10953750" y="5395913"/>
          <p14:tracePt t="100996" x="10901363" y="5395913"/>
          <p14:tracePt t="101013" x="10877550" y="5395913"/>
          <p14:tracePt t="101026" x="10820400" y="5395913"/>
          <p14:tracePt t="101041" x="10763250" y="5395913"/>
          <p14:tracePt t="101056" x="10710863" y="5395913"/>
          <p14:tracePt t="101071" x="10672763" y="5405438"/>
          <p14:tracePt t="101086" x="10625138" y="5405438"/>
          <p14:tracePt t="101101" x="10606088" y="5405438"/>
          <p14:tracePt t="101116" x="10596563" y="5405438"/>
          <p14:tracePt t="101146" x="10591800" y="5405438"/>
          <p14:tracePt t="101162" x="10563225" y="5410200"/>
          <p14:tracePt t="101176" x="10548938" y="5410200"/>
          <p14:tracePt t="101191" x="10515600" y="5410200"/>
          <p14:tracePt t="101206" x="10482263" y="5410200"/>
          <p14:tracePt t="101221" x="10448925" y="5410200"/>
          <p14:tracePt t="101236" x="10444163" y="5410200"/>
          <p14:tracePt t="101251" x="10410825" y="5410200"/>
          <p14:tracePt t="101281" x="10367963" y="5410200"/>
          <p14:tracePt t="101296" x="10301288" y="5410200"/>
          <p14:tracePt t="101312" x="10253663" y="5419725"/>
          <p14:tracePt t="101326" x="10186988" y="5419725"/>
          <p14:tracePt t="101341" x="10072688" y="5429250"/>
          <p14:tracePt t="101356" x="9939338" y="5438775"/>
          <p14:tracePt t="101370" x="9810750" y="5453063"/>
          <p14:tracePt t="101386" x="9553575" y="5462588"/>
          <p14:tracePt t="101401" x="9167813" y="5472113"/>
          <p14:tracePt t="101416" x="8691563" y="5472113"/>
          <p14:tracePt t="101431" x="8148638" y="5453063"/>
          <p14:tracePt t="101446" x="7662863" y="5429250"/>
          <p14:tracePt t="101462" x="7067550" y="5386388"/>
          <p14:tracePt t="101476" x="6767513" y="5353050"/>
          <p14:tracePt t="101491" x="6348413" y="5314950"/>
          <p14:tracePt t="101506" x="6110288" y="5281613"/>
          <p14:tracePt t="101521" x="5991225" y="5262563"/>
          <p14:tracePt t="101536" x="5872163" y="5248275"/>
          <p14:tracePt t="101551" x="5757863" y="5224463"/>
          <p14:tracePt t="101566" x="5676900" y="5214938"/>
          <p14:tracePt t="101581" x="5634038" y="5205413"/>
          <p14:tracePt t="101596" x="5576888" y="5200650"/>
          <p14:tracePt t="101612" x="5519738" y="5181600"/>
          <p14:tracePt t="101627" x="5472113" y="5181600"/>
          <p14:tracePt t="101641" x="5429250" y="5172075"/>
          <p14:tracePt t="101656" x="5381625" y="5167313"/>
          <p14:tracePt t="101671" x="5334000" y="5157788"/>
          <p14:tracePt t="101686" x="5272088" y="5143500"/>
          <p14:tracePt t="101701" x="5243513" y="5133975"/>
          <p14:tracePt t="101716" x="5191125" y="5114925"/>
          <p14:tracePt t="101731" x="5133975" y="5091113"/>
          <p14:tracePt t="101747" x="5124450" y="5091113"/>
          <p14:tracePt t="101762" x="5100638" y="5081588"/>
          <p14:tracePt t="101776" x="5076825" y="5067300"/>
          <p14:tracePt t="101791" x="5033963" y="5057775"/>
          <p14:tracePt t="101806" x="5010150" y="5053013"/>
          <p14:tracePt t="101821" x="4953000" y="5043488"/>
          <p14:tracePt t="101836" x="4905375" y="5033963"/>
          <p14:tracePt t="101851" x="4857750" y="5024438"/>
          <p14:tracePt t="101866" x="4805363" y="5024438"/>
          <p14:tracePt t="101881" x="4781550" y="5024438"/>
          <p14:tracePt t="101896" x="4738688" y="5033963"/>
          <p14:tracePt t="101912" x="4705350" y="5033963"/>
          <p14:tracePt t="101926" x="4643438" y="5019675"/>
          <p14:tracePt t="101941" x="4567238" y="4995863"/>
          <p14:tracePt t="101956" x="4500563" y="4962525"/>
          <p14:tracePt t="101970" x="4486275" y="4933950"/>
          <p14:tracePt t="101986" x="4476750" y="4929188"/>
          <p14:tracePt t="102481" x="4486275" y="4929188"/>
          <p14:tracePt t="102511" x="4486275" y="4933950"/>
          <p14:tracePt t="102556" x="4486275" y="4929188"/>
          <p14:tracePt t="102616" x="4486275" y="4919663"/>
          <p14:tracePt t="102871" x="4495800" y="4919663"/>
          <p14:tracePt t="102886" x="4500563" y="4905375"/>
          <p14:tracePt t="102901" x="4519613" y="4876800"/>
          <p14:tracePt t="102916" x="4533900" y="4862513"/>
          <p14:tracePt t="102931" x="4567238" y="4829175"/>
          <p14:tracePt t="102947" x="4600575" y="4781550"/>
          <p14:tracePt t="102961" x="4614863" y="4757738"/>
          <p14:tracePt t="102976" x="4633913" y="4729163"/>
          <p14:tracePt t="102991" x="4657725" y="4691063"/>
          <p14:tracePt t="103006" x="4681538" y="4657725"/>
          <p14:tracePt t="103021" x="4681538" y="4648200"/>
          <p14:tracePt t="103036" x="4691063" y="4638675"/>
          <p14:tracePt t="103111" x="4691063" y="4648200"/>
          <p14:tracePt t="103186" x="4691063" y="4657725"/>
          <p14:tracePt t="103216" x="4681538" y="4657725"/>
          <p14:tracePt t="103232" x="4681538" y="4667250"/>
          <p14:tracePt t="103276" x="4676775" y="4672013"/>
          <p14:tracePt t="103426" x="4667250" y="4672013"/>
          <p14:tracePt t="103501" x="4657725" y="4672013"/>
          <p14:tracePt t="103517" x="4648200" y="4672013"/>
          <p14:tracePt t="103547" x="4643438" y="4672013"/>
          <p14:tracePt t="103591" x="4633913" y="4672013"/>
          <p14:tracePt t="103651" x="4624388" y="4672013"/>
          <p14:tracePt t="103681" x="4624388" y="4667250"/>
          <p14:tracePt t="103756" x="4614863" y="4667250"/>
          <p14:tracePt t="103786" x="4610100" y="4657725"/>
          <p14:tracePt t="103816" x="4591050" y="4648200"/>
          <p14:tracePt t="103831" x="4586288" y="4648200"/>
          <p14:tracePt t="103847" x="4576763" y="4648200"/>
          <p14:tracePt t="103876" x="4552950" y="4657725"/>
          <p14:tracePt t="103891" x="4543425" y="4667250"/>
          <p14:tracePt t="103906" x="4495800" y="4695825"/>
          <p14:tracePt t="103921" x="4443413" y="4738688"/>
          <p14:tracePt t="103936" x="4429125" y="4757738"/>
          <p14:tracePt t="103951" x="4419600" y="4762500"/>
          <p14:tracePt t="103966" x="4395788" y="4772025"/>
          <p14:tracePt t="103982" x="4395788" y="4781550"/>
          <p14:tracePt t="104101" x="4386263" y="4781550"/>
          <p14:tracePt t="104116" x="4386263" y="4772025"/>
          <p14:tracePt t="105407" x="4395788" y="4772025"/>
          <p14:tracePt t="105437" x="4405313" y="4772025"/>
          <p14:tracePt t="105451" x="4419600" y="4762500"/>
          <p14:tracePt t="105466" x="4429125" y="4762500"/>
          <p14:tracePt t="105482" x="4443413" y="4757738"/>
          <p14:tracePt t="105497" x="4452938" y="4748213"/>
          <p14:tracePt t="105541" x="4462463" y="4748213"/>
          <p14:tracePt t="105571" x="4462463" y="4738688"/>
          <p14:tracePt t="105586" x="4467225" y="4738688"/>
          <p14:tracePt t="105647" x="4476750" y="4738688"/>
          <p14:tracePt t="105721" x="4486275" y="4738688"/>
          <p14:tracePt t="105736" x="4510088" y="4757738"/>
          <p14:tracePt t="105752" x="4557713" y="4772025"/>
          <p14:tracePt t="105766" x="4624388" y="4786313"/>
          <p14:tracePt t="105781" x="4676775" y="4795838"/>
          <p14:tracePt t="105797" x="4757738" y="4814888"/>
          <p14:tracePt t="105812" x="4814888" y="4829175"/>
          <p14:tracePt t="105826" x="4905375" y="4843463"/>
          <p14:tracePt t="105841" x="4986338" y="4852988"/>
          <p14:tracePt t="105856" x="5033963" y="4862513"/>
          <p14:tracePt t="105871" x="5086350" y="4872038"/>
          <p14:tracePt t="105886" x="5186363" y="4886325"/>
          <p14:tracePt t="105901" x="5248275" y="4895850"/>
          <p14:tracePt t="105916" x="5334000" y="4919663"/>
          <p14:tracePt t="105931" x="5448300" y="4953000"/>
          <p14:tracePt t="105948" x="5553075" y="4962525"/>
          <p14:tracePt t="105961" x="5629275" y="4962525"/>
          <p14:tracePt t="105976" x="5719763" y="4943475"/>
          <p14:tracePt t="105991" x="5800725" y="4910138"/>
          <p14:tracePt t="106006" x="5834063" y="4886325"/>
          <p14:tracePt t="106021" x="5824538" y="4886325"/>
          <p14:tracePt t="106036" x="5815013" y="4886325"/>
          <p14:tracePt t="106351" x="5848350" y="4872038"/>
          <p14:tracePt t="106366" x="5891213" y="4852988"/>
          <p14:tracePt t="106382" x="5900738" y="4852988"/>
          <p14:tracePt t="106427" x="5905500" y="4852988"/>
          <p14:tracePt t="106441" x="5905500" y="4862513"/>
          <p14:tracePt t="106456" x="5915025" y="4862513"/>
          <p14:tracePt t="106471" x="5929313" y="4876800"/>
          <p14:tracePt t="106486" x="5957888" y="4895850"/>
          <p14:tracePt t="106501" x="5962650" y="4895850"/>
          <p14:tracePt t="106516" x="5991225" y="4905375"/>
          <p14:tracePt t="106532" x="6005513" y="4905375"/>
          <p14:tracePt t="106547" x="6019800" y="4905375"/>
          <p14:tracePt t="106561" x="6038850" y="4886325"/>
          <p14:tracePt t="106576" x="6053138" y="4876800"/>
          <p14:tracePt t="106592" x="6081713" y="4852988"/>
          <p14:tracePt t="106606" x="6105525" y="4843463"/>
          <p14:tracePt t="106621" x="6119813" y="4829175"/>
          <p14:tracePt t="106636" x="6119813" y="4819650"/>
          <p14:tracePt t="106651" x="6129338" y="4819650"/>
          <p14:tracePt t="106682" x="6138863" y="4814888"/>
          <p14:tracePt t="106697" x="6143625" y="4814888"/>
          <p14:tracePt t="106712" x="6153150" y="4814888"/>
          <p14:tracePt t="106726" x="6162675" y="4805363"/>
          <p14:tracePt t="106741" x="6172200" y="4805363"/>
          <p14:tracePt t="106756" x="6186488" y="4795838"/>
          <p14:tracePt t="106786" x="6196013" y="4795838"/>
          <p14:tracePt t="106816" x="6210300" y="4795838"/>
          <p14:tracePt t="106831" x="6219825" y="4805363"/>
          <p14:tracePt t="106847" x="6262688" y="4814888"/>
          <p14:tracePt t="106862" x="6276975" y="4814888"/>
          <p14:tracePt t="106877" x="6310313" y="4819650"/>
          <p14:tracePt t="106891" x="6343650" y="4819650"/>
          <p14:tracePt t="106906" x="6367463" y="4819650"/>
          <p14:tracePt t="106921" x="6391275" y="4819650"/>
          <p14:tracePt t="106936" x="6415088" y="4819650"/>
          <p14:tracePt t="106951" x="6424613" y="4819650"/>
          <p14:tracePt t="106966" x="6448425" y="4819650"/>
          <p14:tracePt t="106997" x="6491288" y="4819650"/>
          <p14:tracePt t="107011" x="6505575" y="4819650"/>
          <p14:tracePt t="107026" x="6524625" y="4819650"/>
          <p14:tracePt t="107041" x="6538913" y="4819650"/>
          <p14:tracePt t="107056" x="6562725" y="4819650"/>
          <p14:tracePt t="107071" x="6619875" y="4819650"/>
          <p14:tracePt t="107086" x="6677025" y="4819650"/>
          <p14:tracePt t="107101" x="6738938" y="4814888"/>
          <p14:tracePt t="107116" x="6800850" y="4805363"/>
          <p14:tracePt t="107131" x="6910388" y="4786313"/>
          <p14:tracePt t="107147" x="6934200" y="4781550"/>
          <p14:tracePt t="107161" x="7024688" y="4781550"/>
          <p14:tracePt t="107177" x="7067550" y="4781550"/>
          <p14:tracePt t="107192" x="7148513" y="4786313"/>
          <p14:tracePt t="107206" x="7186613" y="4805363"/>
          <p14:tracePt t="107221" x="7239000" y="4819650"/>
          <p14:tracePt t="107237" x="7329488" y="4852988"/>
          <p14:tracePt t="107251" x="7396163" y="4872038"/>
          <p14:tracePt t="107266" x="7458075" y="4876800"/>
          <p14:tracePt t="107282" x="7567613" y="4886325"/>
          <p14:tracePt t="107298" x="7634288" y="4876800"/>
          <p14:tracePt t="107312" x="7696200" y="4872038"/>
          <p14:tracePt t="107326" x="7781925" y="4862513"/>
          <p14:tracePt t="107341" x="7843838" y="4852988"/>
          <p14:tracePt t="107356" x="7886700" y="4852988"/>
          <p14:tracePt t="107371" x="7896225" y="4852988"/>
          <p14:tracePt t="107386" x="7905750" y="4852988"/>
          <p14:tracePt t="107402" x="7920038" y="4852988"/>
          <p14:tracePt t="115562" x="7929563" y="4852988"/>
          <p14:tracePt t="115592" x="7977188" y="4852988"/>
          <p14:tracePt t="115607" x="8077200" y="4852988"/>
          <p14:tracePt t="115622" x="8143875" y="4862513"/>
          <p14:tracePt t="115637" x="8262938" y="4862513"/>
          <p14:tracePt t="115652" x="8382000" y="4862513"/>
          <p14:tracePt t="115668" x="8462963" y="4852988"/>
          <p14:tracePt t="115683" x="8567738" y="4852988"/>
          <p14:tracePt t="115697" x="8643938" y="4843463"/>
          <p14:tracePt t="115712" x="8691563" y="4838700"/>
          <p14:tracePt t="115742" x="8701088" y="4838700"/>
          <p14:tracePt t="115802" x="8710613" y="4838700"/>
          <p14:tracePt t="115817" x="8715375" y="4829175"/>
          <p14:tracePt t="115967" x="8724900" y="4829175"/>
          <p14:tracePt t="116012" x="8772525" y="4838700"/>
          <p14:tracePt t="116027" x="8891588" y="4838700"/>
          <p14:tracePt t="116042" x="9020175" y="4829175"/>
          <p14:tracePt t="116056" x="9129713" y="4819650"/>
          <p14:tracePt t="116072" x="9267825" y="4814888"/>
          <p14:tracePt t="116086" x="9396413" y="4814888"/>
          <p14:tracePt t="116101" x="9482138" y="4814888"/>
          <p14:tracePt t="116118" x="9577388" y="4814888"/>
          <p14:tracePt t="116133" x="9644063" y="4814888"/>
          <p14:tracePt t="116147" x="9701213" y="4814888"/>
          <p14:tracePt t="116162" x="9720263" y="4819650"/>
          <p14:tracePt t="116177" x="9734550" y="4819650"/>
          <p14:tracePt t="116282" x="9725025" y="4819650"/>
          <p14:tracePt t="116297" x="9725025" y="4814888"/>
          <p14:tracePt t="116312" x="9710738" y="4814888"/>
          <p14:tracePt t="116326" x="9677400" y="4819650"/>
          <p14:tracePt t="116342" x="9605963" y="4819650"/>
          <p14:tracePt t="116357" x="9496425" y="4819650"/>
          <p14:tracePt t="116372" x="9429750" y="4819650"/>
          <p14:tracePt t="116387" x="9291638" y="4814888"/>
          <p14:tracePt t="116402" x="9158288" y="4814888"/>
          <p14:tracePt t="116418" x="8948738" y="4805363"/>
          <p14:tracePt t="116431" x="8801100" y="4805363"/>
          <p14:tracePt t="116447" x="8520113" y="4805363"/>
          <p14:tracePt t="116462" x="8234363" y="4805363"/>
          <p14:tracePt t="116477" x="8067675" y="4805363"/>
          <p14:tracePt t="116492" x="7905750" y="4805363"/>
          <p14:tracePt t="116507" x="7591425" y="4795838"/>
          <p14:tracePt t="116522" x="7419975" y="4795838"/>
          <p14:tracePt t="116537" x="7253288" y="4795838"/>
          <p14:tracePt t="116552" x="6948488" y="4786313"/>
          <p14:tracePt t="116568" x="6767513" y="4786313"/>
          <p14:tracePt t="116583" x="6434138" y="4781550"/>
          <p14:tracePt t="116597" x="6186488" y="4781550"/>
          <p14:tracePt t="116612" x="5676900" y="4762500"/>
          <p14:tracePt t="116627" x="5314950" y="4762500"/>
          <p14:tracePt t="116641" x="4976813" y="4772025"/>
          <p14:tracePt t="116657" x="4633913" y="4795838"/>
          <p14:tracePt t="116672" x="4148138" y="4814888"/>
          <p14:tracePt t="116687" x="3819525" y="4819650"/>
          <p14:tracePt t="116702" x="3543300" y="4829175"/>
          <p14:tracePt t="116719" x="3214688" y="4843463"/>
          <p14:tracePt t="116734" x="3081338" y="4843463"/>
          <p14:tracePt t="116747" x="2967038" y="4843463"/>
          <p14:tracePt t="116762" x="2900363" y="4843463"/>
          <p14:tracePt t="116777" x="2795588" y="4838700"/>
          <p14:tracePt t="116792" x="2709863" y="4829175"/>
          <p14:tracePt t="116807" x="2628900" y="4819650"/>
          <p14:tracePt t="116822" x="2490788" y="4805363"/>
          <p14:tracePt t="116837" x="2381250" y="4805363"/>
          <p14:tracePt t="116852" x="2286000" y="4795838"/>
          <p14:tracePt t="116868" x="2252663" y="4795838"/>
          <p14:tracePt t="116882" x="2162175" y="4795838"/>
          <p14:tracePt t="116897" x="2085975" y="4795838"/>
          <p14:tracePt t="116912" x="2028825" y="4805363"/>
          <p14:tracePt t="116927" x="1985963" y="4805363"/>
          <p14:tracePt t="116941" x="1905000" y="4819650"/>
          <p14:tracePt t="116957" x="1838325" y="4838700"/>
          <p14:tracePt t="116972" x="1809750" y="4843463"/>
          <p14:tracePt t="116987" x="1743075" y="4862513"/>
          <p14:tracePt t="117002" x="1685925" y="4886325"/>
          <p14:tracePt t="117018" x="1643063" y="4905375"/>
          <p14:tracePt t="117033" x="1628775" y="4929188"/>
          <p14:tracePt t="117047" x="1609725" y="4953000"/>
          <p14:tracePt t="117062" x="1609725" y="5000625"/>
          <p14:tracePt t="117077" x="1633538" y="5053013"/>
          <p14:tracePt t="117092" x="1657350" y="5076825"/>
          <p14:tracePt t="117107" x="1690688" y="5100638"/>
          <p14:tracePt t="117122" x="1743075" y="5110163"/>
          <p14:tracePt t="117137" x="1781175" y="5114925"/>
          <p14:tracePt t="117152" x="1871663" y="5114925"/>
          <p14:tracePt t="117167" x="2005013" y="5114925"/>
          <p14:tracePt t="117183" x="2109788" y="5114925"/>
          <p14:tracePt t="117197" x="2219325" y="5133975"/>
          <p14:tracePt t="117212" x="2309813" y="5143500"/>
          <p14:tracePt t="117227" x="2381250" y="5143500"/>
          <p14:tracePt t="117242" x="2438400" y="5143500"/>
          <p14:tracePt t="117257" x="2471738" y="5133975"/>
          <p14:tracePt t="117272" x="2514600" y="5114925"/>
          <p14:tracePt t="117287" x="2538413" y="5100638"/>
          <p14:tracePt t="117302" x="2552700" y="5091113"/>
          <p14:tracePt t="117318" x="2586038" y="5076825"/>
          <p14:tracePt t="117332" x="2605088" y="5057775"/>
          <p14:tracePt t="117347" x="2628900" y="5043488"/>
          <p14:tracePt t="117362" x="2638425" y="5024438"/>
          <p14:tracePt t="117377" x="2652713" y="5010150"/>
          <p14:tracePt t="117392" x="2652713" y="5000625"/>
          <p14:tracePt t="117647" x="2662238" y="5000625"/>
          <p14:tracePt t="117662" x="2671763" y="5000625"/>
          <p14:tracePt t="117692" x="2686050" y="5000625"/>
          <p14:tracePt t="117707" x="2709863" y="5019675"/>
          <p14:tracePt t="117722" x="2719388" y="5043488"/>
          <p14:tracePt t="117737" x="2733675" y="5057775"/>
          <p14:tracePt t="117752" x="2752725" y="5081588"/>
          <p14:tracePt t="117768" x="2776538" y="5110163"/>
          <p14:tracePt t="117782" x="2800350" y="5133975"/>
          <p14:tracePt t="117797" x="2824163" y="5143500"/>
          <p14:tracePt t="117812" x="2843213" y="5148263"/>
          <p14:tracePt t="117857" x="2852738" y="5143500"/>
          <p14:tracePt t="117887" x="2852738" y="5133975"/>
          <p14:tracePt t="117932" x="2852738" y="5124450"/>
          <p14:tracePt t="117963" x="2857500" y="5114925"/>
          <p14:tracePt t="117977" x="2857500" y="5091113"/>
          <p14:tracePt t="117992" x="2857500" y="5081588"/>
          <p14:tracePt t="118007" x="2852738" y="5076825"/>
          <p14:tracePt t="118022" x="2852738" y="5067300"/>
          <p14:tracePt t="118052" x="2843213" y="5057775"/>
          <p14:tracePt t="118202" x="2843213" y="5053013"/>
          <p14:tracePt t="118232" x="2843213" y="5043488"/>
          <p14:tracePt t="118277" x="2833688" y="5033963"/>
          <p14:tracePt t="118307" x="2833688" y="5024438"/>
          <p14:tracePt t="118337" x="2833688" y="5019675"/>
          <p14:tracePt t="118352" x="2824163" y="5000625"/>
          <p14:tracePt t="118368" x="2824163" y="4986338"/>
          <p14:tracePt t="118382" x="2824163" y="4976813"/>
          <p14:tracePt t="118397" x="2819400" y="4967288"/>
          <p14:tracePt t="118412" x="2819400" y="4962525"/>
          <p14:tracePt t="118487" x="2819400" y="4967288"/>
          <p14:tracePt t="118712" x="2819400" y="4962525"/>
          <p14:tracePt t="118772" x="2819400" y="4953000"/>
          <p14:tracePt t="118787" x="2809875" y="4953000"/>
          <p14:tracePt t="118847" x="2809875" y="4962525"/>
          <p14:tracePt t="118922" x="2800350" y="4967288"/>
          <p14:tracePt t="118967" x="2800350" y="4976813"/>
          <p14:tracePt t="119132" x="2795588" y="4976813"/>
          <p14:tracePt t="119177" x="2795588" y="4986338"/>
          <p14:tracePt t="119192" x="2786063" y="4986338"/>
          <p14:tracePt t="119207" x="2786063" y="4995863"/>
          <p14:tracePt t="119222" x="2786063" y="5000625"/>
          <p14:tracePt t="119252" x="2786063" y="4995863"/>
          <p14:tracePt t="119342" x="2786063" y="5000625"/>
          <p14:tracePt t="119417" x="2786063" y="4995863"/>
          <p14:tracePt t="119522" x="2786063" y="5000625"/>
          <p14:tracePt t="119537" x="2776538" y="5000625"/>
          <p14:tracePt t="119552" x="2776538" y="5019675"/>
          <p14:tracePt t="119568" x="2776538" y="5024438"/>
          <p14:tracePt t="119807" x="2776538" y="5019675"/>
          <p14:tracePt t="119867" x="2767013" y="5019675"/>
          <p14:tracePt t="119897" x="2767013" y="5033963"/>
          <p14:tracePt t="119912" x="2762250" y="5053013"/>
          <p14:tracePt t="119926" x="2762250" y="5076825"/>
          <p14:tracePt t="119942" x="2762250" y="5081588"/>
          <p14:tracePt t="119972" x="2767013" y="5081588"/>
          <p14:tracePt t="120002" x="2767013" y="5076825"/>
          <p14:tracePt t="120032" x="2767013" y="5067300"/>
          <p14:tracePt t="120168" x="2776538" y="5057775"/>
          <p14:tracePt t="120242" x="2776538" y="5067300"/>
          <p14:tracePt t="120272" x="2776538" y="5076825"/>
          <p14:tracePt t="120287" x="2786063" y="5081588"/>
          <p14:tracePt t="120303" x="2795588" y="5110163"/>
          <p14:tracePt t="120318" x="2800350" y="5114925"/>
          <p14:tracePt t="120362" x="2809875" y="5114925"/>
          <p14:tracePt t="120587" x="2800350" y="5114925"/>
          <p14:tracePt t="120632" x="2800350" y="5124450"/>
          <p14:tracePt t="120722" x="2800350" y="5114925"/>
          <p14:tracePt t="120737" x="2800350" y="5100638"/>
          <p14:tracePt t="120753" x="2800350" y="5081588"/>
          <p14:tracePt t="120767" x="2800350" y="5076825"/>
          <p14:tracePt t="120872" x="2809875" y="5076825"/>
          <p14:tracePt t="120887" x="2809875" y="5067300"/>
          <p14:tracePt t="120977" x="2809875" y="5076825"/>
          <p14:tracePt t="120992" x="2809875" y="5081588"/>
          <p14:tracePt t="121007" x="2809875" y="5100638"/>
          <p14:tracePt t="121022" x="2819400" y="5114925"/>
          <p14:tracePt t="121037" x="2819400" y="5133975"/>
          <p14:tracePt t="121068" x="2824163" y="5143500"/>
          <p14:tracePt t="121112" x="2824163" y="5133975"/>
          <p14:tracePt t="121172" x="2824163" y="5124450"/>
          <p14:tracePt t="121262" x="2824163" y="5114925"/>
          <p14:tracePt t="121383" x="2824163" y="5124450"/>
          <p14:tracePt t="121607" x="2824163" y="5114925"/>
          <p14:tracePt t="121622" x="2824163" y="5110163"/>
          <p14:tracePt t="121697" x="2824163" y="5114925"/>
          <p14:tracePt t="121727" x="2824163" y="5124450"/>
          <p14:tracePt t="121742" x="2824163" y="5133975"/>
          <p14:tracePt t="121772" x="2824163" y="5143500"/>
          <p14:tracePt t="121802" x="2833688" y="5143500"/>
          <p14:tracePt t="121862" x="2843213" y="5143500"/>
          <p14:tracePt t="121877" x="2857500" y="5143500"/>
          <p14:tracePt t="121892" x="2876550" y="5143500"/>
          <p14:tracePt t="121907" x="2881313" y="5143500"/>
          <p14:tracePt t="121922" x="2909888" y="5133975"/>
          <p14:tracePt t="121953" x="2914650" y="5124450"/>
          <p14:tracePt t="121968" x="2924175" y="5124450"/>
          <p14:tracePt t="121983" x="2924175" y="5114925"/>
          <p14:tracePt t="121997" x="2933700" y="5110163"/>
          <p14:tracePt t="122012" x="2933700" y="5100638"/>
          <p14:tracePt t="122088" x="2943225" y="5100638"/>
          <p14:tracePt t="122103" x="2943225" y="5110163"/>
          <p14:tracePt t="122118" x="2957513" y="5124450"/>
          <p14:tracePt t="122147" x="2957513" y="5133975"/>
          <p14:tracePt t="122162" x="2967038" y="5133975"/>
          <p14:tracePt t="122222" x="2967038" y="5124450"/>
          <p14:tracePt t="122283" x="2967038" y="5114925"/>
          <p14:tracePt t="122297" x="2967038" y="5110163"/>
          <p14:tracePt t="122312" x="2971800" y="5091113"/>
          <p14:tracePt t="122327" x="2971800" y="5076825"/>
          <p14:tracePt t="122342" x="2971800" y="5067300"/>
          <p14:tracePt t="122357" x="2971800" y="5033963"/>
          <p14:tracePt t="122373" x="2971800" y="5024438"/>
          <p14:tracePt t="122387" x="2971800" y="5019675"/>
          <p14:tracePt t="122492" x="2981325" y="5019675"/>
          <p14:tracePt t="122507" x="2981325" y="5024438"/>
          <p14:tracePt t="122642" x="2981325" y="5019675"/>
          <p14:tracePt t="122702" x="2990850" y="5010150"/>
          <p14:tracePt t="122718" x="2990850" y="5000625"/>
          <p14:tracePt t="122732" x="3000375" y="5000625"/>
          <p14:tracePt t="122747" x="3000375" y="4995863"/>
          <p14:tracePt t="122822" x="3000375" y="5000625"/>
          <p14:tracePt t="122838" x="3005138" y="5000625"/>
          <p14:tracePt t="122853" x="3005138" y="5010150"/>
          <p14:tracePt t="123062" x="3005138" y="5000625"/>
          <p14:tracePt t="123168" x="3014663" y="5000625"/>
          <p14:tracePt t="123183" x="3014663" y="5010150"/>
          <p14:tracePt t="123392" x="3014663" y="5000625"/>
          <p14:tracePt t="123408" x="3014663" y="4995863"/>
          <p14:tracePt t="123527" x="3024188" y="5019675"/>
          <p14:tracePt t="123558" x="3024188" y="5033963"/>
          <p14:tracePt t="123573" x="3033713" y="5043488"/>
          <p14:tracePt t="123737" x="3033713" y="5033963"/>
          <p14:tracePt t="124233" x="3033713" y="5043488"/>
          <p14:tracePt t="124248" x="3033713" y="5053013"/>
          <p14:tracePt t="124667" x="3033713" y="5024438"/>
          <p14:tracePt t="124682" x="3033713" y="5019675"/>
          <p14:tracePt t="124698" x="3033713" y="4995863"/>
          <p14:tracePt t="124712" x="3033713" y="4986338"/>
          <p14:tracePt t="124727" x="3033713" y="4976813"/>
          <p14:tracePt t="124743" x="3033713" y="4967288"/>
          <p14:tracePt t="124877" x="3033713" y="4976813"/>
          <p14:tracePt t="124908" x="3024188" y="4995863"/>
          <p14:tracePt t="124923" x="3005138" y="5010150"/>
          <p14:tracePt t="124937" x="3000375" y="5024438"/>
          <p14:tracePt t="124953" x="3000375" y="5043488"/>
          <p14:tracePt t="124968" x="2990850" y="5076825"/>
          <p14:tracePt t="124982" x="2981325" y="5091113"/>
          <p14:tracePt t="124997" x="2981325" y="5100638"/>
          <p14:tracePt t="125927" x="2981325" y="5110163"/>
          <p14:tracePt t="125958" x="2981325" y="5114925"/>
          <p14:tracePt t="126153" x="2981325" y="5110163"/>
          <p14:tracePt t="126183" x="2981325" y="5100638"/>
          <p14:tracePt t="126227" x="2981325" y="5091113"/>
          <p14:tracePt t="126272" x="2981325" y="5100638"/>
          <p14:tracePt t="126317" x="2981325" y="5114925"/>
          <p14:tracePt t="126333" x="2981325" y="5124450"/>
          <p14:tracePt t="126347" x="2990850" y="5143500"/>
          <p14:tracePt t="126363" x="2990850" y="5148263"/>
          <p14:tracePt t="126393" x="2990850" y="5157788"/>
          <p14:tracePt t="126542" x="2990850" y="5148263"/>
          <p14:tracePt t="126963" x="2981325" y="5148263"/>
          <p14:tracePt t="127458" x="2990850" y="5148263"/>
          <p14:tracePt t="127488" x="2990850" y="5157788"/>
          <p14:tracePt t="127518" x="2981325" y="5172075"/>
          <p14:tracePt t="127532" x="2947988" y="5172075"/>
          <p14:tracePt t="127547" x="2909888" y="5167313"/>
          <p14:tracePt t="127848" x="2914650" y="5167313"/>
          <p14:tracePt t="127863" x="2914650" y="5157788"/>
          <p14:tracePt t="127878" x="2943225" y="5157788"/>
          <p14:tracePt t="127893" x="2971800" y="5148263"/>
          <p14:tracePt t="127908" x="3024188" y="5148263"/>
          <p14:tracePt t="127922" x="3062288" y="5148263"/>
          <p14:tracePt t="127939" x="3095625" y="5148263"/>
          <p14:tracePt t="127952" x="3138488" y="5143500"/>
          <p14:tracePt t="127968" x="3162300" y="5133975"/>
          <p14:tracePt t="127982" x="3195638" y="5124450"/>
          <p14:tracePt t="127998" x="3219450" y="5110163"/>
          <p14:tracePt t="128012" x="3238500" y="5100638"/>
          <p14:tracePt t="128027" x="3243263" y="5100638"/>
          <p14:tracePt t="128072" x="3252788" y="5100638"/>
          <p14:tracePt t="128088" x="3276600" y="5114925"/>
          <p14:tracePt t="128103" x="3319463" y="5124450"/>
          <p14:tracePt t="128118" x="3362325" y="5143500"/>
          <p14:tracePt t="128133" x="3443288" y="5157788"/>
          <p14:tracePt t="128147" x="3481388" y="5167313"/>
          <p14:tracePt t="128163" x="3567113" y="5167313"/>
          <p14:tracePt t="128178" x="3638550" y="5167313"/>
          <p14:tracePt t="128193" x="3671888" y="5167313"/>
          <p14:tracePt t="128208" x="3690938" y="5157788"/>
          <p14:tracePt t="128222" x="3695700" y="5157788"/>
          <p14:tracePt t="128239" x="3705225" y="5157788"/>
          <p14:tracePt t="128268" x="3714750" y="5157788"/>
          <p14:tracePt t="128298" x="3719513" y="5157788"/>
          <p14:tracePt t="128327" x="3729038" y="5157788"/>
          <p14:tracePt t="128358" x="3738563" y="5157788"/>
          <p14:tracePt t="147544" x="3771900" y="5172075"/>
          <p14:tracePt t="147558" x="3781425" y="5172075"/>
          <p14:tracePt t="147574" x="3771900" y="5172075"/>
          <p14:tracePt t="147589" x="3771900" y="5181600"/>
          <p14:tracePt t="147604" x="3762375" y="5191125"/>
          <p14:tracePt t="147633" x="3738563" y="5214938"/>
          <p14:tracePt t="147648" x="3690938" y="5257800"/>
          <p14:tracePt t="147664" x="3657600" y="5281613"/>
          <p14:tracePt t="147679" x="3614738" y="5314950"/>
          <p14:tracePt t="147695" x="3600450" y="5329238"/>
          <p14:tracePt t="147709" x="3590925" y="5329238"/>
          <p14:tracePt t="147723" x="3590925" y="5338763"/>
          <p14:tracePt t="147813" x="3581400" y="5338763"/>
          <p14:tracePt t="147919" x="3590925" y="5338763"/>
          <p14:tracePt t="147934" x="3590925" y="5348288"/>
          <p14:tracePt t="147964" x="3600450" y="5353050"/>
          <p14:tracePt t="147978" x="3624263" y="5381625"/>
          <p14:tracePt t="147994" x="3638550" y="5405438"/>
          <p14:tracePt t="148008" x="3695700" y="5438775"/>
          <p14:tracePt t="148023" x="3771900" y="5476875"/>
          <p14:tracePt t="148038" x="3829050" y="5495925"/>
          <p14:tracePt t="148054" x="3886200" y="5500688"/>
          <p14:tracePt t="148069" x="3933825" y="5510213"/>
          <p14:tracePt t="148083" x="4010025" y="5500688"/>
          <p14:tracePt t="148098" x="4024313" y="5500688"/>
          <p14:tracePt t="148114" x="4067175" y="5495925"/>
          <p14:tracePt t="148129" x="4100513" y="5495925"/>
          <p14:tracePt t="148145" x="4124325" y="5495925"/>
          <p14:tracePt t="148159" x="4133850" y="5495925"/>
          <p14:tracePt t="148173" x="4167188" y="5495925"/>
          <p14:tracePt t="148189" x="4200525" y="5495925"/>
          <p14:tracePt t="148204" x="4214813" y="5495925"/>
          <p14:tracePt t="148219" x="4238625" y="5495925"/>
          <p14:tracePt t="148233" x="4248150" y="5495925"/>
          <p14:tracePt t="148264" x="4257675" y="5495925"/>
          <p14:tracePt t="148309" x="4262438" y="5495925"/>
          <p14:tracePt t="148323" x="4286250" y="5510213"/>
          <p14:tracePt t="148339" x="4305300" y="5529263"/>
          <p14:tracePt t="148354" x="4329113" y="5543550"/>
          <p14:tracePt t="148369" x="4362450" y="5553075"/>
          <p14:tracePt t="148383" x="4395788" y="5562600"/>
          <p14:tracePt t="148398" x="4410075" y="5567363"/>
          <p14:tracePt t="148413" x="4429125" y="5567363"/>
          <p14:tracePt t="148429" x="4438650" y="5567363"/>
          <p14:tracePt t="148444" x="4443413" y="5567363"/>
          <p14:tracePt t="148459" x="4452938" y="5567363"/>
          <p14:tracePt t="148489" x="4462463" y="5562600"/>
          <p14:tracePt t="148503" x="4467225" y="5562600"/>
          <p14:tracePt t="148519" x="4476750" y="5562600"/>
          <p14:tracePt t="148533" x="4486275" y="5562600"/>
          <p14:tracePt t="148564" x="4500563" y="5562600"/>
          <p14:tracePt t="148579" x="4510088" y="5553075"/>
          <p14:tracePt t="148609" x="4519613" y="5543550"/>
          <p14:tracePt t="148639" x="4529138" y="5543550"/>
          <p14:tracePt t="148698" x="4552950" y="5543550"/>
          <p14:tracePt t="148713" x="4567238" y="5553075"/>
          <p14:tracePt t="148729" x="4600575" y="5553075"/>
          <p14:tracePt t="148745" x="4614863" y="5553075"/>
          <p14:tracePt t="148759" x="4643438" y="5553075"/>
          <p14:tracePt t="148774" x="4648200" y="5543550"/>
          <p14:tracePt t="148788" x="4667250" y="5543550"/>
          <p14:tracePt t="148804" x="4676775" y="5534025"/>
          <p14:tracePt t="148819" x="4691063" y="5534025"/>
          <p14:tracePt t="148834" x="4700588" y="5534025"/>
          <p14:tracePt t="148849" x="4714875" y="5534025"/>
          <p14:tracePt t="148864" x="4733925" y="5534025"/>
          <p14:tracePt t="148879" x="4738688" y="5529263"/>
          <p14:tracePt t="148894" x="4748213" y="5529263"/>
          <p14:tracePt t="149329" x="4757738" y="5529263"/>
          <p14:tracePt t="149345" x="4767263" y="5529263"/>
          <p14:tracePt t="149359" x="4829175" y="5529263"/>
          <p14:tracePt t="149373" x="4881563" y="5543550"/>
          <p14:tracePt t="149389" x="4895850" y="5562600"/>
          <p14:tracePt t="149404" x="4886325" y="5562600"/>
          <p14:tracePt t="149419" x="4886325" y="5553075"/>
          <p14:tracePt t="149434" x="4872038" y="5534025"/>
          <p14:tracePt t="149449" x="4848225" y="5500688"/>
          <p14:tracePt t="149464" x="4791075" y="5429250"/>
          <p14:tracePt t="149479" x="4714875" y="5372100"/>
          <p14:tracePt t="149495" x="4614863" y="5305425"/>
          <p14:tracePt t="149509" x="4557713" y="5272088"/>
          <p14:tracePt t="149524" x="4500563" y="5257800"/>
          <p14:tracePt t="149598" x="4500563" y="5248275"/>
          <p14:tracePt t="149629" x="4495800" y="5248275"/>
          <p14:tracePt t="149674" x="4495800" y="5257800"/>
          <p14:tracePt t="149689" x="4486275" y="5262563"/>
          <p14:tracePt t="149704" x="4486275" y="5281613"/>
          <p14:tracePt t="149734" x="4510088" y="5281613"/>
          <p14:tracePt t="149749" x="4557713" y="5281613"/>
          <p14:tracePt t="149764" x="4648200" y="5262563"/>
          <p14:tracePt t="149779" x="4714875" y="5257800"/>
          <p14:tracePt t="149795" x="4862513" y="5238750"/>
          <p14:tracePt t="149809" x="5010150" y="5224463"/>
          <p14:tracePt t="149824" x="5224463" y="5224463"/>
          <p14:tracePt t="149839" x="5338763" y="5224463"/>
          <p14:tracePt t="149853" x="5710238" y="5224463"/>
          <p14:tracePt t="149869" x="6081713" y="5233988"/>
          <p14:tracePt t="149883" x="6491288" y="5257800"/>
          <p14:tracePt t="149898" x="7096125" y="5314950"/>
          <p14:tracePt t="149914" x="7696200" y="5353050"/>
          <p14:tracePt t="149929" x="8396288" y="5395913"/>
          <p14:tracePt t="149944" x="8782050" y="5419725"/>
          <p14:tracePt t="149959" x="9515475" y="5453063"/>
          <p14:tracePt t="149989" x="10086975" y="5476875"/>
          <p14:tracePt t="150005" x="10558463" y="5495925"/>
          <p14:tracePt t="150019" x="11339513" y="5553075"/>
          <p14:tracePt t="150034" x="12091988" y="5634038"/>
          <p14:tracePt t="163429" x="9877425" y="6753225"/>
          <p14:tracePt t="163444" x="9825038" y="6667500"/>
          <p14:tracePt t="163460" x="9767888" y="6577013"/>
          <p14:tracePt t="163475" x="9696450" y="6448425"/>
          <p14:tracePt t="163489" x="9629775" y="6338888"/>
          <p14:tracePt t="163504" x="9563100" y="6224588"/>
          <p14:tracePt t="163520" x="9482138" y="6076950"/>
          <p14:tracePt t="163535" x="9429750" y="5953125"/>
          <p14:tracePt t="163550" x="9405938" y="5857875"/>
          <p14:tracePt t="163566" x="9396413" y="5791200"/>
          <p14:tracePt t="163579" x="9382125" y="5710238"/>
          <p14:tracePt t="163595" x="9372600" y="5624513"/>
          <p14:tracePt t="163609" x="9372600" y="5543550"/>
          <p14:tracePt t="163624" x="9372600" y="5519738"/>
          <p14:tracePt t="163639" x="9372600" y="5476875"/>
          <p14:tracePt t="164045" x="9367838" y="5476875"/>
          <p14:tracePt t="164061" x="9367838" y="5472113"/>
          <p14:tracePt t="164089" x="9334500" y="5453063"/>
          <p14:tracePt t="164105" x="9310688" y="5438775"/>
          <p14:tracePt t="164120" x="9244013" y="5419725"/>
          <p14:tracePt t="164134" x="9134475" y="5410200"/>
          <p14:tracePt t="164150" x="9010650" y="5410200"/>
          <p14:tracePt t="164166" x="8896350" y="5419725"/>
          <p14:tracePt t="164180" x="8562975" y="5443538"/>
          <p14:tracePt t="164195" x="8258175" y="5462588"/>
          <p14:tracePt t="164210" x="8020050" y="5486400"/>
          <p14:tracePt t="164225" x="7781925" y="5500688"/>
          <p14:tracePt t="164239" x="7396163" y="5510213"/>
          <p14:tracePt t="164254" x="7124700" y="5510213"/>
          <p14:tracePt t="164269" x="6977063" y="5500688"/>
          <p14:tracePt t="164285" x="6719888" y="5462588"/>
          <p14:tracePt t="164301" x="6472238" y="5429250"/>
          <p14:tracePt t="164314" x="6334125" y="5410200"/>
          <p14:tracePt t="164330" x="6186488" y="5395913"/>
          <p14:tracePt t="164345" x="5905500" y="5386388"/>
          <p14:tracePt t="164360" x="5710238" y="5386388"/>
          <p14:tracePt t="164375" x="5519738" y="5395913"/>
          <p14:tracePt t="164390" x="5381625" y="5395913"/>
          <p14:tracePt t="164404" x="5167313" y="5395913"/>
          <p14:tracePt t="164419" x="5033963" y="5395913"/>
          <p14:tracePt t="164434" x="4962525" y="5381625"/>
          <p14:tracePt t="164450" x="4895850" y="5362575"/>
          <p14:tracePt t="164465" x="4829175" y="5338763"/>
          <p14:tracePt t="164480" x="4814888" y="5324475"/>
          <p14:tracePt t="164735" x="4829175" y="5324475"/>
          <p14:tracePt t="164750" x="4838700" y="5329238"/>
          <p14:tracePt t="164764" x="4895850" y="5329238"/>
          <p14:tracePt t="164779" x="4905375" y="5329238"/>
          <p14:tracePt t="164794" x="4895850" y="5314950"/>
          <p14:tracePt t="164810" x="4886325" y="5314950"/>
          <p14:tracePt t="164825" x="4881563" y="5314950"/>
          <p14:tracePt t="164839" x="4857750" y="5329238"/>
          <p14:tracePt t="164855" x="4838700" y="5338763"/>
          <p14:tracePt t="164869" x="4829175" y="5353050"/>
          <p14:tracePt t="164884" x="4805363" y="5381625"/>
          <p14:tracePt t="164901" x="4791075" y="5405438"/>
          <p14:tracePt t="164915" x="4767263" y="5410200"/>
          <p14:tracePt t="164930" x="4748213" y="5410200"/>
          <p14:tracePt t="164945" x="4700588" y="5419725"/>
          <p14:tracePt t="164960" x="4633913" y="5419725"/>
          <p14:tracePt t="164975" x="4533900" y="5410200"/>
          <p14:tracePt t="164990" x="4410075" y="5405438"/>
          <p14:tracePt t="165005" x="4281488" y="5395913"/>
          <p14:tracePt t="165020" x="4067175" y="5395913"/>
          <p14:tracePt t="165035" x="3986213" y="5395913"/>
          <p14:tracePt t="165050" x="3795713" y="5419725"/>
          <p14:tracePt t="165064" x="3681413" y="5429250"/>
          <p14:tracePt t="165079" x="3571875" y="5443538"/>
          <p14:tracePt t="165094" x="3443288" y="5462588"/>
          <p14:tracePt t="165110" x="3343275" y="5462588"/>
          <p14:tracePt t="165125" x="3243263" y="5472113"/>
          <p14:tracePt t="165140" x="3171825" y="5476875"/>
          <p14:tracePt t="165154" x="3090863" y="5486400"/>
          <p14:tracePt t="165169" x="3000375" y="5510213"/>
          <p14:tracePt t="165184" x="2900363" y="5553075"/>
          <p14:tracePt t="165200" x="2852738" y="5576888"/>
          <p14:tracePt t="165215" x="2767013" y="5624513"/>
          <p14:tracePt t="165230" x="2705100" y="5657850"/>
          <p14:tracePt t="165244" x="2676525" y="5676900"/>
          <p14:tracePt t="165259" x="2662238" y="5681663"/>
          <p14:tracePt t="165364" x="2671763" y="5681663"/>
          <p14:tracePt t="165395" x="2676525" y="5676900"/>
          <p14:tracePt t="165425" x="2686050" y="5676900"/>
          <p14:tracePt t="165440" x="2695575" y="5667375"/>
          <p14:tracePt t="165454" x="2705100" y="5657850"/>
          <p14:tracePt t="165484" x="2709863" y="5648325"/>
          <p14:tracePt t="165559" x="2709863" y="5657850"/>
          <p14:tracePt t="165590" x="2709863" y="5676900"/>
          <p14:tracePt t="165604" x="2719388" y="5681663"/>
          <p14:tracePt t="165619" x="2719388" y="5691188"/>
          <p14:tracePt t="165635" x="2719388" y="5700713"/>
          <p14:tracePt t="165666" x="2719388" y="5710238"/>
          <p14:tracePt t="165695" x="2719388" y="5715000"/>
          <p14:tracePt t="165710" x="2719388" y="5738813"/>
          <p14:tracePt t="165725" x="2719388" y="5748338"/>
          <p14:tracePt t="165755" x="2719388" y="5757863"/>
          <p14:tracePt t="165816" x="2719388" y="5748338"/>
          <p14:tracePt t="165875" x="2728913" y="5748338"/>
          <p14:tracePt t="165934" x="2733675" y="5748338"/>
          <p14:tracePt t="165980" x="2762250" y="5734050"/>
          <p14:tracePt t="165994" x="2776538" y="5715000"/>
          <p14:tracePt t="166009" x="2786063" y="5715000"/>
          <p14:tracePt t="166025" x="2809875" y="5700713"/>
          <p14:tracePt t="166040" x="2843213" y="5681663"/>
          <p14:tracePt t="166056" x="2909888" y="5681663"/>
          <p14:tracePt t="166069" x="2990850" y="5700713"/>
          <p14:tracePt t="166085" x="3114675" y="5724525"/>
          <p14:tracePt t="166100" x="3271838" y="5738813"/>
          <p14:tracePt t="166115" x="3386138" y="5757863"/>
          <p14:tracePt t="166130" x="3600450" y="5757863"/>
          <p14:tracePt t="166145" x="3795713" y="5757863"/>
          <p14:tracePt t="166160" x="3943350" y="5738813"/>
          <p14:tracePt t="166174" x="4024313" y="5734050"/>
          <p14:tracePt t="166190" x="4081463" y="5724525"/>
          <p14:tracePt t="166205" x="4124325" y="5724525"/>
          <p14:tracePt t="166219" x="4138613" y="5734050"/>
          <p14:tracePt t="166235" x="4148138" y="5734050"/>
          <p14:tracePt t="166251" x="4171950" y="5738813"/>
          <p14:tracePt t="166265" x="4171950" y="5748338"/>
          <p14:tracePt t="166280" x="4181475" y="5748338"/>
          <p14:tracePt t="166295" x="4191000" y="5748338"/>
          <p14:tracePt t="166445" x="4191000" y="5738813"/>
          <p14:tracePt t="166475" x="4200525" y="5724525"/>
          <p14:tracePt t="166490" x="4200525" y="5715000"/>
          <p14:tracePt t="166505" x="4200525" y="5710238"/>
          <p14:tracePt t="166520" x="4205288" y="5691188"/>
          <p14:tracePt t="166535" x="4205288" y="5681663"/>
          <p14:tracePt t="166865" x="4205288" y="5676900"/>
          <p14:tracePt t="167075" x="4205288" y="5667375"/>
          <p14:tracePt t="167090" x="4200525" y="5667375"/>
          <p14:tracePt t="167119" x="4200525" y="5657850"/>
          <p14:tracePt t="167194" x="4200525" y="5648325"/>
          <p14:tracePt t="167330" x="4200525" y="5643563"/>
          <p14:tracePt t="167840" x="4191000" y="5643563"/>
          <p14:tracePt t="167885" x="4181475" y="5643563"/>
          <p14:tracePt t="167915" x="4171950" y="5643563"/>
          <p14:tracePt t="167930" x="4157663" y="5657850"/>
          <p14:tracePt t="167945" x="4138613" y="5667375"/>
          <p14:tracePt t="167960" x="4133850" y="5676900"/>
          <p14:tracePt t="167975" x="4110038" y="5691188"/>
          <p14:tracePt t="167990" x="4081463" y="5700713"/>
          <p14:tracePt t="168005" x="4076700" y="5710238"/>
          <p14:tracePt t="168020" x="4067175" y="5710238"/>
          <p14:tracePt t="168035" x="4057650" y="5710238"/>
          <p14:tracePt t="168051" x="4048125" y="5710238"/>
          <p14:tracePt t="168065" x="4043363" y="5710238"/>
          <p14:tracePt t="168080" x="4033838" y="5710238"/>
          <p14:tracePt t="168095" x="4019550" y="5710238"/>
          <p14:tracePt t="168110" x="4000500" y="5710238"/>
          <p14:tracePt t="168125" x="3986213" y="5710238"/>
          <p14:tracePt t="168140" x="3976688" y="5715000"/>
          <p14:tracePt t="168155" x="3952875" y="5715000"/>
          <p14:tracePt t="168185" x="3943350" y="5715000"/>
          <p14:tracePt t="168350" x="3952875" y="5715000"/>
          <p14:tracePt t="168365" x="3952875" y="5724525"/>
          <p14:tracePt t="168410" x="3952875" y="5738813"/>
          <p14:tracePt t="168425" x="3957638" y="5757863"/>
          <p14:tracePt t="168440" x="3967163" y="5772150"/>
          <p14:tracePt t="168454" x="3976688" y="5791200"/>
          <p14:tracePt t="168470" x="3986213" y="5805488"/>
          <p14:tracePt t="168485" x="3990975" y="5824538"/>
          <p14:tracePt t="168499" x="3990975" y="5829300"/>
          <p14:tracePt t="168529" x="3990975" y="5838825"/>
          <p14:tracePt t="168575" x="4000500" y="5838825"/>
          <p14:tracePt t="168590" x="4000500" y="5829300"/>
          <p14:tracePt t="168635" x="4010025" y="5824538"/>
          <p14:tracePt t="168680" x="4019550" y="5815013"/>
          <p14:tracePt t="168710" x="4019550" y="5805488"/>
          <p14:tracePt t="168740" x="4024313" y="5800725"/>
          <p14:tracePt t="168785" x="4024313" y="5791200"/>
          <p14:tracePt t="168815" x="4024313" y="5781675"/>
          <p14:tracePt t="168905" x="4019550" y="5781675"/>
          <p14:tracePt t="168935" x="4019550" y="5791200"/>
          <p14:tracePt t="168965" x="4010025" y="5791200"/>
          <p14:tracePt t="169010" x="4010025" y="5800725"/>
          <p14:tracePt t="169026" x="4000500" y="5800725"/>
          <p14:tracePt t="169159" x="4000500" y="5791200"/>
          <p14:tracePt t="169280" x="3990975" y="5800725"/>
          <p14:tracePt t="169295" x="3967163" y="5815013"/>
          <p14:tracePt t="169310" x="3943350" y="5838825"/>
          <p14:tracePt t="169325" x="3929063" y="5838825"/>
          <p14:tracePt t="169340" x="3900488" y="5857875"/>
          <p14:tracePt t="169400" x="3895725" y="5857875"/>
          <p14:tracePt t="169414" x="3895725" y="5848350"/>
          <p14:tracePt t="169445" x="3886200" y="5829300"/>
          <p14:tracePt t="169460" x="3876675" y="5824538"/>
          <p14:tracePt t="169475" x="3876675" y="5815013"/>
          <p14:tracePt t="169505" x="3876675" y="5805488"/>
          <p14:tracePt t="169535" x="3876675" y="5800725"/>
          <p14:tracePt t="170555" x="3876675" y="5791200"/>
          <p14:tracePt t="170600" x="3876675" y="5781675"/>
          <p14:tracePt t="170645" x="3886200" y="5772150"/>
          <p14:tracePt t="171755" x="3886200" y="5767388"/>
          <p14:tracePt t="171800" x="3876675" y="5767388"/>
          <p14:tracePt t="171950" x="3886200" y="5767388"/>
          <p14:tracePt t="171965" x="3929063" y="5781675"/>
          <p14:tracePt t="171980" x="3976688" y="5791200"/>
          <p14:tracePt t="171995" x="4048125" y="5791200"/>
          <p14:tracePt t="172010" x="4124325" y="5781675"/>
          <p14:tracePt t="172025" x="4171950" y="5767388"/>
          <p14:tracePt t="172041" x="4248150" y="5724525"/>
          <p14:tracePt t="172055" x="4319588" y="5648325"/>
          <p14:tracePt t="172069" x="4410075" y="5553075"/>
          <p14:tracePt t="172086" x="4467225" y="5486400"/>
          <p14:tracePt t="172101" x="4557713" y="5381625"/>
          <p14:tracePt t="172115" x="4667250" y="5262563"/>
          <p14:tracePt t="172130" x="4795838" y="5157788"/>
          <p14:tracePt t="172145" x="4905375" y="5081588"/>
          <p14:tracePt t="172160" x="5029200" y="5019675"/>
          <p14:tracePt t="172175" x="5191125" y="4933950"/>
          <p14:tracePt t="172190" x="5291138" y="4905375"/>
          <p14:tracePt t="172205" x="5629275" y="4805363"/>
          <p14:tracePt t="172220" x="5991225" y="4714875"/>
          <p14:tracePt t="172236" x="6400800" y="4624388"/>
          <p14:tracePt t="172250" x="6686550" y="4581525"/>
          <p14:tracePt t="172265" x="6943725" y="4557713"/>
          <p14:tracePt t="172280" x="7162800" y="4524375"/>
          <p14:tracePt t="172295" x="7305675" y="4519613"/>
          <p14:tracePt t="172309" x="7353300" y="4510088"/>
          <p14:tracePt t="172325" x="7377113" y="4510088"/>
          <p14:tracePt t="172415" x="7377113" y="4519613"/>
          <p14:tracePt t="172430" x="7362825" y="4524375"/>
          <p14:tracePt t="172445" x="7334250" y="4567238"/>
          <p14:tracePt t="172460" x="7310438" y="4605338"/>
          <p14:tracePt t="172475" x="7286625" y="4638675"/>
          <p14:tracePt t="172490" x="7262813" y="4681538"/>
          <p14:tracePt t="172505" x="7253288" y="4705350"/>
          <p14:tracePt t="172535" x="7248525" y="4714875"/>
          <p14:tracePt t="172565" x="7239000" y="4724400"/>
          <p14:tracePt t="172595" x="7219950" y="4729163"/>
          <p14:tracePt t="172610" x="7186613" y="4748213"/>
          <p14:tracePt t="172625" x="7162800" y="4757738"/>
          <p14:tracePt t="172640" x="7091363" y="4772025"/>
          <p14:tracePt t="172655" x="6991350" y="4781550"/>
          <p14:tracePt t="172670" x="6858000" y="4781550"/>
          <p14:tracePt t="172686" x="6753225" y="4781550"/>
          <p14:tracePt t="172700" x="6596063" y="4781550"/>
          <p14:tracePt t="172715" x="6472238" y="4781550"/>
          <p14:tracePt t="172730" x="6234113" y="4781550"/>
          <p14:tracePt t="172745" x="6072188" y="4781550"/>
          <p14:tracePt t="172760" x="5743575" y="4772025"/>
          <p14:tracePt t="172775" x="5224463" y="4748213"/>
          <p14:tracePt t="172790" x="5029200" y="4738688"/>
          <p14:tracePt t="172805" x="4586288" y="4724400"/>
          <p14:tracePt t="172820" x="4305300" y="4724400"/>
          <p14:tracePt t="172836" x="4033838" y="4729163"/>
          <p14:tracePt t="172850" x="3895725" y="4729163"/>
          <p14:tracePt t="172865" x="3624263" y="4738688"/>
          <p14:tracePt t="172880" x="3390900" y="4762500"/>
          <p14:tracePt t="172895" x="3309938" y="4772025"/>
          <p14:tracePt t="172910" x="3148013" y="4786313"/>
          <p14:tracePt t="172925" x="3048000" y="4795838"/>
          <p14:tracePt t="172940" x="2909888" y="4819650"/>
          <p14:tracePt t="172955" x="2852738" y="4819650"/>
          <p14:tracePt t="172971" x="2762250" y="4829175"/>
          <p14:tracePt t="172986" x="2638425" y="4838700"/>
          <p14:tracePt t="173000" x="2571750" y="4838700"/>
          <p14:tracePt t="173015" x="2528888" y="4838700"/>
          <p14:tracePt t="173030" x="2481263" y="4838700"/>
          <p14:tracePt t="173045" x="2457450" y="4838700"/>
          <p14:tracePt t="173076" x="2447925" y="4838700"/>
          <p14:tracePt t="173284" x="2438400" y="4838700"/>
          <p14:tracePt t="173360" x="2447925" y="4829175"/>
          <p14:tracePt t="173405" x="2457450" y="4819650"/>
          <p14:tracePt t="173420" x="2481263" y="4805363"/>
          <p14:tracePt t="173436" x="2505075" y="4795838"/>
          <p14:tracePt t="173450" x="2562225" y="4781550"/>
          <p14:tracePt t="173465" x="2652713" y="4772025"/>
          <p14:tracePt t="173479" x="2786063" y="4748213"/>
          <p14:tracePt t="173495" x="2881313" y="4729163"/>
          <p14:tracePt t="173511" x="3138488" y="4691063"/>
          <p14:tracePt t="173525" x="3362325" y="4648200"/>
          <p14:tracePt t="173540" x="3514725" y="4624388"/>
          <p14:tracePt t="173555" x="3695700" y="4600575"/>
          <p14:tracePt t="173570" x="4010025" y="4557713"/>
          <p14:tracePt t="173586" x="4362450" y="4524375"/>
          <p14:tracePt t="173600" x="4552950" y="4519613"/>
          <p14:tracePt t="173615" x="5005388" y="4519613"/>
          <p14:tracePt t="173630" x="5314950" y="4543425"/>
          <p14:tracePt t="173645" x="5629275" y="4567238"/>
          <p14:tracePt t="173660" x="5800725" y="4591050"/>
          <p14:tracePt t="173675" x="6229350" y="4624388"/>
          <p14:tracePt t="173690" x="6538913" y="4638675"/>
          <p14:tracePt t="173705" x="6877050" y="4672013"/>
          <p14:tracePt t="173720" x="7091363" y="4681538"/>
          <p14:tracePt t="173736" x="7548563" y="4724400"/>
          <p14:tracePt t="173750" x="7805738" y="4762500"/>
          <p14:tracePt t="173765" x="7943850" y="4786313"/>
          <p14:tracePt t="173780" x="8148638" y="4838700"/>
          <p14:tracePt t="173795" x="8320088" y="4876800"/>
          <p14:tracePt t="173810" x="8420100" y="4910138"/>
          <p14:tracePt t="173825" x="8486775" y="4933950"/>
          <p14:tracePt t="173840" x="8510588" y="4943475"/>
          <p14:tracePt t="173900" x="8501063" y="4943475"/>
          <p14:tracePt t="173930" x="8472488" y="4943475"/>
          <p14:tracePt t="173945" x="8386763" y="4943475"/>
          <p14:tracePt t="173960" x="8239125" y="4943475"/>
          <p14:tracePt t="173975" x="7910513" y="4943475"/>
          <p14:tracePt t="173990" x="7658100" y="4943475"/>
          <p14:tracePt t="174005" x="7229475" y="4943475"/>
          <p14:tracePt t="174020" x="6786563" y="4929188"/>
          <p14:tracePt t="174036" x="6457950" y="4919663"/>
          <p14:tracePt t="174050" x="6053138" y="4895850"/>
          <p14:tracePt t="174065" x="5700713" y="4876800"/>
          <p14:tracePt t="174080" x="5429250" y="4862513"/>
          <p14:tracePt t="174096" x="5334000" y="4862513"/>
          <p14:tracePt t="174110" x="5224463" y="4862513"/>
          <p14:tracePt t="174125" x="5157788" y="4862513"/>
          <p14:tracePt t="174140" x="5124450" y="4862513"/>
          <p14:tracePt t="174155" x="5119688" y="4872038"/>
          <p14:tracePt t="174170" x="5100638" y="4876800"/>
          <p14:tracePt t="174186" x="5095875" y="4886325"/>
          <p14:tracePt t="174200" x="5086350" y="4895850"/>
          <p14:tracePt t="174215" x="5067300" y="4905375"/>
          <p14:tracePt t="174231" x="5067300" y="4910138"/>
          <p14:tracePt t="174320" x="5067300" y="4919663"/>
          <p14:tracePt t="174336" x="5067300" y="4929188"/>
          <p14:tracePt t="174350" x="5076825" y="4929188"/>
          <p14:tracePt t="174380" x="5076825" y="4933950"/>
          <p14:tracePt t="174395" x="5086350" y="4933950"/>
          <p14:tracePt t="174410" x="5100638" y="4919663"/>
          <p14:tracePt t="174440" x="5110163" y="4905375"/>
          <p14:tracePt t="174455" x="5124450" y="4895850"/>
          <p14:tracePt t="174470" x="5124450" y="4886325"/>
          <p14:tracePt t="174486" x="5133975" y="4876800"/>
          <p14:tracePt t="174500" x="5143500" y="4876800"/>
          <p14:tracePt t="174515" x="5153025" y="4872038"/>
          <p14:tracePt t="174560" x="5153025" y="4862513"/>
          <p14:tracePt t="174590" x="5157788" y="4852988"/>
          <p14:tracePt t="174605" x="5157788" y="4843463"/>
          <p14:tracePt t="174621" x="5157788" y="4838700"/>
          <p14:tracePt t="174710" x="5157788" y="4843463"/>
          <p14:tracePt t="174859" x="5157788" y="4852988"/>
          <p14:tracePt t="175190" x="5157788" y="4843463"/>
          <p14:tracePt t="175370" x="5157788" y="4852988"/>
          <p14:tracePt t="175385" x="5157788" y="4872038"/>
          <p14:tracePt t="175400" x="5157788" y="4876800"/>
          <p14:tracePt t="175415" x="5153025" y="4886325"/>
          <p14:tracePt t="175640" x="5153025" y="4876800"/>
          <p14:tracePt t="177215" x="5153025" y="4886325"/>
          <p14:tracePt t="177245" x="5133975" y="4895850"/>
          <p14:tracePt t="177260" x="5100638" y="4919663"/>
          <p14:tracePt t="177275" x="5062538" y="4943475"/>
          <p14:tracePt t="177290" x="5005388" y="4976813"/>
          <p14:tracePt t="177306" x="4919663" y="5019675"/>
          <p14:tracePt t="177321" x="4791075" y="5076825"/>
          <p14:tracePt t="177335" x="4657725" y="5114925"/>
          <p14:tracePt t="177350" x="4529138" y="5143500"/>
          <p14:tracePt t="177365" x="4200525" y="5200650"/>
          <p14:tracePt t="177380" x="4048125" y="5224463"/>
          <p14:tracePt t="177395" x="3852863" y="5248275"/>
          <p14:tracePt t="177410" x="3762375" y="5262563"/>
          <p14:tracePt t="177425" x="3605213" y="5295900"/>
          <p14:tracePt t="177441" x="3490913" y="5338763"/>
          <p14:tracePt t="177471" x="3409950" y="5372100"/>
          <p14:tracePt t="177485" x="3295650" y="5419725"/>
          <p14:tracePt t="177500" x="3195638" y="5472113"/>
          <p14:tracePt t="177515" x="3071813" y="5529263"/>
          <p14:tracePt t="177530" x="2990850" y="5567363"/>
          <p14:tracePt t="177545" x="2933700" y="5600700"/>
          <p14:tracePt t="177560" x="2876550" y="5643563"/>
          <p14:tracePt t="177575" x="2852738" y="5657850"/>
          <p14:tracePt t="177621" x="2852738" y="5667375"/>
          <p14:tracePt t="177651" x="2857500" y="5676900"/>
          <p14:tracePt t="177710" x="2867025" y="5676900"/>
          <p14:tracePt t="177725" x="2881313" y="5676900"/>
          <p14:tracePt t="177740" x="2909888" y="5667375"/>
          <p14:tracePt t="177755" x="2933700" y="5657850"/>
          <p14:tracePt t="177771" x="2967038" y="5648325"/>
          <p14:tracePt t="177786" x="3000375" y="5643563"/>
          <p14:tracePt t="177800" x="3024188" y="5634038"/>
          <p14:tracePt t="177815" x="3033713" y="5634038"/>
          <p14:tracePt t="177845" x="3048000" y="5624513"/>
          <p14:tracePt t="177860" x="3062288" y="5624513"/>
          <p14:tracePt t="177875" x="3071813" y="5624513"/>
          <p14:tracePt t="177890" x="3095625" y="5624513"/>
          <p14:tracePt t="177906" x="3128963" y="5610225"/>
          <p14:tracePt t="177922" x="3152775" y="5610225"/>
          <p14:tracePt t="177936" x="3186113" y="5600700"/>
          <p14:tracePt t="177951" x="3219450" y="5591175"/>
          <p14:tracePt t="177965" x="3252788" y="5586413"/>
          <p14:tracePt t="177980" x="3276600" y="5567363"/>
          <p14:tracePt t="177995" x="3295650" y="5562600"/>
          <p14:tracePt t="178010" x="3319463" y="5543550"/>
          <p14:tracePt t="178026" x="3328988" y="5534025"/>
          <p14:tracePt t="178040" x="3333750" y="5534025"/>
          <p14:tracePt t="178055" x="3343275" y="5529263"/>
          <p14:tracePt t="178085" x="3352800" y="5529263"/>
          <p14:tracePt t="178101" x="3352800" y="5519738"/>
          <p14:tracePt t="178115" x="3367088" y="5510213"/>
          <p14:tracePt t="178146" x="3386138" y="5500688"/>
          <p14:tracePt t="178161" x="3390900" y="5500688"/>
          <p14:tracePt t="178176" x="3400425" y="5495925"/>
          <p14:tracePt t="178220" x="3409950" y="5486400"/>
          <p14:tracePt t="178266" x="3419475" y="5486400"/>
          <p14:tracePt t="178280" x="3419475" y="5476875"/>
          <p14:tracePt t="178310" x="3443288" y="5462588"/>
          <p14:tracePt t="178325" x="3457575" y="5453063"/>
          <p14:tracePt t="178340" x="3509963" y="5443538"/>
          <p14:tracePt t="178355" x="3567113" y="5429250"/>
          <p14:tracePt t="178371" x="3624263" y="5419725"/>
          <p14:tracePt t="178385" x="3671888" y="5410200"/>
          <p14:tracePt t="178400" x="3752850" y="5410200"/>
          <p14:tracePt t="178415" x="3810000" y="5410200"/>
          <p14:tracePt t="178430" x="3871913" y="5410200"/>
          <p14:tracePt t="178445" x="3933825" y="5429250"/>
          <p14:tracePt t="178460" x="3957638" y="5438775"/>
          <p14:tracePt t="178475" x="4000500" y="5443538"/>
          <p14:tracePt t="178490" x="4033838" y="5453063"/>
          <p14:tracePt t="178506" x="4067175" y="5462588"/>
          <p14:tracePt t="178521" x="4081463" y="5472113"/>
          <p14:tracePt t="178535" x="4100513" y="5472113"/>
          <p14:tracePt t="178551" x="4133850" y="5476875"/>
          <p14:tracePt t="178566" x="4138613" y="5476875"/>
          <p14:tracePt t="178581" x="4157663" y="5476875"/>
          <p14:tracePt t="178595" x="4167188" y="5476875"/>
          <p14:tracePt t="178610" x="4171950" y="5476875"/>
          <p14:tracePt t="178655" x="4171950" y="5472113"/>
          <p14:tracePt t="178671" x="4181475" y="5472113"/>
          <p14:tracePt t="178715" x="4191000" y="5462588"/>
          <p14:tracePt t="178776" x="4191000" y="5453063"/>
          <p14:tracePt t="178805" x="4200525" y="5453063"/>
          <p14:tracePt t="178822" x="4200525" y="5443538"/>
          <p14:tracePt t="179000" x="4205288" y="5438775"/>
          <p14:tracePt t="179031" x="4214813" y="5438775"/>
          <p14:tracePt t="179061" x="4257675" y="5438775"/>
          <p14:tracePt t="179075" x="4352925" y="5453063"/>
          <p14:tracePt t="179090" x="4495800" y="5495925"/>
          <p14:tracePt t="179105" x="4643438" y="5529263"/>
          <p14:tracePt t="179122" x="4929188" y="5600700"/>
          <p14:tracePt t="179135" x="5267325" y="5676900"/>
          <p14:tracePt t="179151" x="5495925" y="5738813"/>
          <p14:tracePt t="179166" x="5610225" y="5781675"/>
          <p14:tracePt t="179181" x="5757863" y="5824538"/>
          <p14:tracePt t="179196" x="5900738" y="5881688"/>
          <p14:tracePt t="179211" x="5972175" y="5915025"/>
          <p14:tracePt t="179225" x="5995988" y="5929313"/>
          <p14:tracePt t="179240" x="6019800" y="5938838"/>
          <p14:tracePt t="179315" x="6019800" y="5929313"/>
          <p14:tracePt t="179360" x="6019800" y="5919788"/>
          <p14:tracePt t="179421" x="6029325" y="5919788"/>
          <p14:tracePt t="179451" x="6038850" y="5919788"/>
          <p14:tracePt t="179466" x="6048375" y="5929313"/>
          <p14:tracePt t="179480" x="6053138" y="5948363"/>
          <p14:tracePt t="179496" x="6072188" y="5962650"/>
          <p14:tracePt t="179510" x="6062663" y="5962650"/>
          <p14:tracePt t="179735" x="6062663" y="5953125"/>
          <p14:tracePt t="179796" x="6072188" y="5948363"/>
          <p14:tracePt t="179840" x="6072188" y="5938838"/>
          <p14:tracePt t="179885" x="6081713" y="5938838"/>
          <p14:tracePt t="179916" x="6096000" y="5929313"/>
          <p14:tracePt t="179931" x="6129338" y="5915025"/>
          <p14:tracePt t="179945" x="6172200" y="5881688"/>
          <p14:tracePt t="179960" x="6200775" y="5862638"/>
          <p14:tracePt t="179975" x="6234113" y="5848350"/>
          <p14:tracePt t="179991" x="6276975" y="5815013"/>
          <p14:tracePt t="180006" x="6300788" y="5805488"/>
          <p14:tracePt t="180021" x="6324600" y="5791200"/>
          <p14:tracePt t="180035" x="6348413" y="5781675"/>
          <p14:tracePt t="180050" x="6367463" y="5772150"/>
          <p14:tracePt t="180066" x="6376988" y="5772150"/>
          <p14:tracePt t="180080" x="6400800" y="5772150"/>
          <p14:tracePt t="180096" x="6434138" y="5772150"/>
          <p14:tracePt t="180111" x="6467475" y="5772150"/>
          <p14:tracePt t="180125" x="6505575" y="5772150"/>
          <p14:tracePt t="180140" x="6538913" y="5772150"/>
          <p14:tracePt t="180156" x="6572250" y="5772150"/>
          <p14:tracePt t="180171" x="6605588" y="5772150"/>
          <p14:tracePt t="180186" x="6648450" y="5772150"/>
          <p14:tracePt t="180200" x="6686550" y="5781675"/>
          <p14:tracePt t="180216" x="6719888" y="5800725"/>
          <p14:tracePt t="180230" x="6743700" y="5805488"/>
          <p14:tracePt t="180246" x="6767513" y="5824538"/>
          <p14:tracePt t="180260" x="6819900" y="5829300"/>
          <p14:tracePt t="180276" x="6819900" y="5838825"/>
          <p14:tracePt t="180290" x="6829425" y="5838825"/>
          <p14:tracePt t="180321" x="6829425" y="5829300"/>
          <p14:tracePt t="180515" x="6834188" y="5829300"/>
          <p14:tracePt t="180530" x="6867525" y="5829300"/>
          <p14:tracePt t="180545" x="6924675" y="5829300"/>
          <p14:tracePt t="180560" x="7024688" y="5829300"/>
          <p14:tracePt t="180575" x="7162800" y="5838825"/>
          <p14:tracePt t="180591" x="7377113" y="5848350"/>
          <p14:tracePt t="180606" x="7524750" y="5848350"/>
          <p14:tracePt t="180622" x="7662863" y="5848350"/>
          <p14:tracePt t="180636" x="7820025" y="5848350"/>
          <p14:tracePt t="180650" x="7962900" y="5829300"/>
          <p14:tracePt t="180665" x="8067675" y="5815013"/>
          <p14:tracePt t="180680" x="8167688" y="5815013"/>
          <p14:tracePt t="180696" x="8272463" y="5815013"/>
          <p14:tracePt t="180710" x="8339138" y="5815013"/>
          <p14:tracePt t="180726" x="8382000" y="5805488"/>
          <p14:tracePt t="180740" x="8386763" y="5781675"/>
          <p14:tracePt t="180755" x="8372475" y="5748338"/>
          <p14:tracePt t="180771" x="8353425" y="5734050"/>
          <p14:tracePt t="180951" x="8362950" y="5734050"/>
          <p14:tracePt t="180965" x="8372475" y="5738813"/>
          <p14:tracePt t="180981" x="8386763" y="5738813"/>
          <p14:tracePt t="180995" x="8405813" y="5738813"/>
          <p14:tracePt t="181011" x="8410575" y="5738813"/>
          <p14:tracePt t="181025" x="8420100" y="5738813"/>
          <p14:tracePt t="181040" x="8420100" y="5734050"/>
          <p14:tracePt t="181056" x="8439150" y="5715000"/>
          <p14:tracePt t="181071" x="8453438" y="5710238"/>
          <p14:tracePt t="181100" x="8462963" y="5710238"/>
          <p14:tracePt t="181116" x="8462963" y="5700713"/>
          <p14:tracePt t="181131" x="8472488" y="5700713"/>
          <p14:tracePt t="181146" x="8477250" y="5691188"/>
          <p14:tracePt t="181175" x="8486775" y="5691188"/>
          <p14:tracePt t="181265" x="8496300" y="5691188"/>
          <p14:tracePt t="181280" x="8496300" y="5700713"/>
          <p14:tracePt t="181295" x="8510588" y="5710238"/>
          <p14:tracePt t="181326" x="8520113" y="5715000"/>
          <p14:tracePt t="181340" x="8529638" y="5715000"/>
          <p14:tracePt t="181370" x="8534400" y="5715000"/>
          <p14:tracePt t="181386" x="8543925" y="5715000"/>
          <p14:tracePt t="181400" x="8577263" y="5715000"/>
          <p14:tracePt t="181415" x="8620125" y="5715000"/>
          <p14:tracePt t="181431" x="8682038" y="5715000"/>
          <p14:tracePt t="181445" x="8805863" y="5734050"/>
          <p14:tracePt t="181461" x="8986838" y="5738813"/>
          <p14:tracePt t="181475" x="9129713" y="5757863"/>
          <p14:tracePt t="181491" x="9244013" y="5757863"/>
          <p14:tracePt t="181506" x="9315450" y="5757863"/>
          <p14:tracePt t="181522" x="9358313" y="5757863"/>
          <p14:tracePt t="181610" x="9367838" y="5767388"/>
          <p14:tracePt t="181925" x="9372600" y="5791200"/>
          <p14:tracePt t="181940" x="9391650" y="5805488"/>
          <p14:tracePt t="181956" x="9396413" y="5805488"/>
          <p14:tracePt t="181972" x="9415463" y="5815013"/>
          <p14:tracePt t="181985" x="9424988" y="5824538"/>
          <p14:tracePt t="182001" x="9448800" y="5829300"/>
          <p14:tracePt t="182016" x="9472613" y="5829300"/>
          <p14:tracePt t="182031" x="9505950" y="5838825"/>
          <p14:tracePt t="182045" x="9539288" y="5838825"/>
          <p14:tracePt t="182060" x="9553575" y="5838825"/>
          <p14:tracePt t="182076" x="9563100" y="5848350"/>
          <p14:tracePt t="182091" x="9572625" y="5848350"/>
          <p14:tracePt t="182121" x="9563100" y="5862638"/>
          <p14:tracePt t="182136" x="9505950" y="5891213"/>
          <p14:tracePt t="182150" x="9367838" y="5872163"/>
          <p14:tracePt t="182166" x="9110663" y="5781675"/>
          <p14:tracePt t="182181" x="9020175" y="5734050"/>
          <p14:tracePt t="182346" x="9020175" y="5738813"/>
          <p14:tracePt t="182376" x="9029700" y="5738813"/>
          <p14:tracePt t="182391" x="9053513" y="5757863"/>
          <p14:tracePt t="182406" x="9101138" y="5781675"/>
          <p14:tracePt t="182420" x="9144000" y="5800725"/>
          <p14:tracePt t="182435" x="9191625" y="5800725"/>
          <p14:tracePt t="182451" x="9244013" y="5800725"/>
          <p14:tracePt t="182466" x="9310688" y="5791200"/>
          <p14:tracePt t="182481" x="9367838" y="5791200"/>
          <p14:tracePt t="182495" x="9448800" y="5781675"/>
          <p14:tracePt t="182510" x="9486900" y="5767388"/>
          <p14:tracePt t="182525" x="9553575" y="5748338"/>
          <p14:tracePt t="182541" x="9629775" y="5738813"/>
          <p14:tracePt t="182557" x="9663113" y="5738813"/>
          <p14:tracePt t="182570" x="9720263" y="5738813"/>
          <p14:tracePt t="182586" x="9753600" y="5738813"/>
          <p14:tracePt t="182601" x="9786938" y="5757863"/>
          <p14:tracePt t="182616" x="9815513" y="5772150"/>
          <p14:tracePt t="182630" x="9867900" y="5800725"/>
          <p14:tracePt t="182645" x="9906000" y="5824538"/>
          <p14:tracePt t="182660" x="9925050" y="5829300"/>
          <p14:tracePt t="182676" x="9958388" y="5838825"/>
          <p14:tracePt t="182691" x="9967913" y="5848350"/>
          <p14:tracePt t="182707" x="9972675" y="5848350"/>
          <p14:tracePt t="182750" x="9982200" y="5848350"/>
          <p14:tracePt t="182781" x="9996488" y="5848350"/>
          <p14:tracePt t="182795" x="10029825" y="5848350"/>
          <p14:tracePt t="182811" x="10072688" y="5857875"/>
          <p14:tracePt t="182826" x="10106025" y="5857875"/>
          <p14:tracePt t="182841" x="10153650" y="5857875"/>
          <p14:tracePt t="182856" x="10196513" y="5857875"/>
          <p14:tracePt t="182870" x="10229850" y="5857875"/>
          <p14:tracePt t="182886" x="10244138" y="5857875"/>
          <p14:tracePt t="182900" x="10263188" y="5857875"/>
          <p14:tracePt t="182916" x="10287000" y="5857875"/>
          <p14:tracePt t="182931" x="10296525" y="5862638"/>
          <p14:tracePt t="182946" x="10320338" y="5872163"/>
          <p14:tracePt t="182961" x="10334625" y="5881688"/>
          <p14:tracePt t="182975" x="10344150" y="5881688"/>
          <p14:tracePt t="187446" x="10353675" y="5881688"/>
          <p14:tracePt t="187506" x="10358438" y="5881688"/>
          <p14:tracePt t="187640" x="10344150" y="5891213"/>
          <p14:tracePt t="187656" x="10301288" y="5895975"/>
          <p14:tracePt t="187670" x="10210800" y="5915025"/>
          <p14:tracePt t="187686" x="10015538" y="5929313"/>
          <p14:tracePt t="187701" x="9644063" y="5948363"/>
          <p14:tracePt t="187716" x="9396413" y="5953125"/>
          <p14:tracePt t="187733" x="8772525" y="5953125"/>
          <p14:tracePt t="187746" x="7991475" y="5953125"/>
          <p14:tracePt t="187761" x="7500938" y="5948363"/>
          <p14:tracePt t="187776" x="6653213" y="5891213"/>
          <p14:tracePt t="187792" x="5800725" y="5805488"/>
          <p14:tracePt t="187807" x="4953000" y="5710238"/>
          <p14:tracePt t="187821" x="4376738" y="5634038"/>
          <p14:tracePt t="187836" x="3705225" y="5543550"/>
          <p14:tracePt t="187851" x="2914650" y="5472113"/>
          <p14:tracePt t="187866" x="2524125" y="5462588"/>
          <p14:tracePt t="187881" x="2076450" y="5462588"/>
          <p14:tracePt t="187896" x="1838325" y="5510213"/>
          <p14:tracePt t="187911" x="1543050" y="5610225"/>
          <p14:tracePt t="187926" x="1452563" y="5648325"/>
          <p14:tracePt t="187942" x="1300163" y="5715000"/>
          <p14:tracePt t="187956" x="1190625" y="5772150"/>
          <p14:tracePt t="187971" x="1062038" y="5838825"/>
          <p14:tracePt t="187986" x="1009650" y="5881688"/>
          <p14:tracePt t="188001" x="942975" y="5948363"/>
          <p14:tracePt t="188016" x="895350" y="5995988"/>
          <p14:tracePt t="188031" x="871538" y="6019800"/>
          <p14:tracePt t="188046" x="828675" y="6062663"/>
          <p14:tracePt t="188061" x="790575" y="6096000"/>
          <p14:tracePt t="188076" x="762000" y="6110288"/>
          <p14:tracePt t="188091" x="747713" y="6119813"/>
          <p14:tracePt t="188106" x="738188" y="6129338"/>
          <p14:tracePt t="188196" x="747713" y="6134100"/>
          <p14:tracePt t="188242" x="771525" y="6134100"/>
          <p14:tracePt t="188256" x="804863" y="6134100"/>
          <p14:tracePt t="188271" x="881063" y="6119813"/>
          <p14:tracePt t="188286" x="952500" y="6096000"/>
          <p14:tracePt t="188301" x="995363" y="6076950"/>
          <p14:tracePt t="188316" x="1052513" y="6053138"/>
          <p14:tracePt t="188331" x="1085850" y="6029325"/>
          <p14:tracePt t="188346" x="1090613" y="6019800"/>
          <p14:tracePt t="188361" x="1090613" y="6010275"/>
          <p14:tracePt t="188376" x="1100138" y="6005513"/>
          <p14:tracePt t="188392" x="1100138" y="5995988"/>
          <p14:tracePt t="188406" x="1100138" y="5986463"/>
          <p14:tracePt t="188436" x="1100138" y="5976938"/>
          <p14:tracePt t="188451" x="1109663" y="5972175"/>
          <p14:tracePt t="188466" x="1123950" y="5948363"/>
          <p14:tracePt t="188481" x="1152525" y="5915025"/>
          <p14:tracePt t="188496" x="1166813" y="5881688"/>
          <p14:tracePt t="188511" x="1190625" y="5848350"/>
          <p14:tracePt t="188525" x="1200150" y="5829300"/>
          <p14:tracePt t="188541" x="1223963" y="5791200"/>
          <p14:tracePt t="188556" x="1233488" y="5767388"/>
          <p14:tracePt t="188856" x="1238250" y="5767388"/>
          <p14:tracePt t="188900" x="1247775" y="5757863"/>
          <p14:tracePt t="188915" x="1257300" y="5757863"/>
          <p14:tracePt t="188931" x="1266825" y="5757863"/>
          <p14:tracePt t="188946" x="1281113" y="5738813"/>
          <p14:tracePt t="188961" x="1314450" y="5724525"/>
          <p14:tracePt t="188976" x="1395413" y="5710238"/>
          <p14:tracePt t="188992" x="1528763" y="5691188"/>
          <p14:tracePt t="189006" x="1709738" y="5691188"/>
          <p14:tracePt t="189020" x="2266950" y="5715000"/>
          <p14:tracePt t="189036" x="2676525" y="5772150"/>
          <p14:tracePt t="189051" x="3000375" y="5872163"/>
          <p14:tracePt t="189066" x="3033713" y="5905500"/>
          <p14:tracePt t="189081" x="3062288" y="5929313"/>
          <p14:tracePt t="189096" x="3095625" y="5953125"/>
          <p14:tracePt t="189111" x="3114675" y="5962650"/>
          <p14:tracePt t="189126" x="3128963" y="5972175"/>
          <p14:tracePt t="189142" x="3148013" y="5972175"/>
          <p14:tracePt t="189156" x="3171825" y="5962650"/>
          <p14:tracePt t="189171" x="3186113" y="5938838"/>
          <p14:tracePt t="189186" x="3214688" y="5881688"/>
          <p14:tracePt t="189441" x="3219450" y="5891213"/>
          <p14:tracePt t="189457" x="3238500" y="5915025"/>
          <p14:tracePt t="189471" x="3243263" y="5938838"/>
          <p14:tracePt t="189486" x="3252788" y="5948363"/>
          <p14:tracePt t="189666" x="3262313" y="5948363"/>
          <p14:tracePt t="189966" x="3252788" y="5948363"/>
          <p14:tracePt t="190026" x="3243263" y="5948363"/>
          <p14:tracePt t="190056" x="3228975" y="5948363"/>
          <p14:tracePt t="190071" x="3219450" y="5948363"/>
          <p14:tracePt t="190086" x="3214688" y="5948363"/>
          <p14:tracePt t="190116" x="3205163" y="5948363"/>
          <p14:tracePt t="191106" x="3214688" y="5948363"/>
          <p14:tracePt t="191137" x="3238500" y="5948363"/>
          <p14:tracePt t="191151" x="3328988" y="5948363"/>
          <p14:tracePt t="191166" x="3452813" y="5948363"/>
          <p14:tracePt t="191181" x="3557588" y="5953125"/>
          <p14:tracePt t="191196" x="3771900" y="5962650"/>
          <p14:tracePt t="191211" x="3967163" y="5976938"/>
          <p14:tracePt t="191226" x="4124325" y="6005513"/>
          <p14:tracePt t="191241" x="4205288" y="6019800"/>
          <p14:tracePt t="191256" x="4329113" y="6043613"/>
          <p14:tracePt t="191271" x="4452938" y="6062663"/>
          <p14:tracePt t="191286" x="4543425" y="6076950"/>
          <p14:tracePt t="191301" x="4700588" y="6096000"/>
          <p14:tracePt t="191316" x="4895850" y="6129338"/>
          <p14:tracePt t="191331" x="5095875" y="6153150"/>
          <p14:tracePt t="191346" x="5210175" y="6176963"/>
          <p14:tracePt t="191361" x="5486400" y="6224588"/>
          <p14:tracePt t="191376" x="5653088" y="6276975"/>
          <p14:tracePt t="191393" x="5810250" y="6357938"/>
          <p14:tracePt t="191406" x="5857875" y="6381750"/>
          <p14:tracePt t="191421" x="5891213" y="6396038"/>
          <p14:tracePt t="191451" x="5881688" y="6396038"/>
          <p14:tracePt t="191631" x="5891213" y="6396038"/>
          <p14:tracePt t="191661" x="5900738" y="6396038"/>
          <p14:tracePt t="191676" x="5924550" y="6396038"/>
          <p14:tracePt t="191692" x="5957888" y="6405563"/>
          <p14:tracePt t="191706" x="5962650" y="6405563"/>
          <p14:tracePt t="191721" x="5962650" y="6396038"/>
          <p14:tracePt t="191796" x="5962650" y="6391275"/>
          <p14:tracePt t="191871" x="5962650" y="6381750"/>
          <p14:tracePt t="191886" x="5957888" y="6381750"/>
          <p14:tracePt t="191916" x="5948363" y="6372225"/>
          <p14:tracePt t="191961" x="5938838" y="6367463"/>
          <p14:tracePt t="192006" x="5929313" y="6367463"/>
          <p14:tracePt t="192051" x="5929313" y="6357938"/>
          <p14:tracePt t="192231" x="5938838" y="6357938"/>
          <p14:tracePt t="192276" x="5948363" y="6357938"/>
          <p14:tracePt t="192292" x="5957888" y="6357938"/>
          <p14:tracePt t="192306" x="6005513" y="6357938"/>
          <p14:tracePt t="192321" x="6053138" y="6357938"/>
          <p14:tracePt t="192336" x="6105525" y="6348413"/>
          <p14:tracePt t="192351" x="6153150" y="6348413"/>
          <p14:tracePt t="192366" x="6253163" y="6338888"/>
          <p14:tracePt t="192381" x="6276975" y="6338888"/>
          <p14:tracePt t="192396" x="6367463" y="6324600"/>
          <p14:tracePt t="192411" x="6415088" y="6315075"/>
          <p14:tracePt t="192427" x="6457950" y="6305550"/>
          <p14:tracePt t="192441" x="6481763" y="6300788"/>
          <p14:tracePt t="192456" x="6505575" y="6300788"/>
          <p14:tracePt t="192471" x="6538913" y="6291263"/>
          <p14:tracePt t="192486" x="6562725" y="6281738"/>
          <p14:tracePt t="192501" x="6596063" y="6281738"/>
          <p14:tracePt t="192515" x="6638925" y="6276975"/>
          <p14:tracePt t="192531" x="6710363" y="6267450"/>
          <p14:tracePt t="192546" x="6738938" y="6267450"/>
          <p14:tracePt t="192561" x="6800850" y="6267450"/>
          <p14:tracePt t="192577" x="6843713" y="6267450"/>
          <p14:tracePt t="192592" x="6867525" y="6267450"/>
          <p14:tracePt t="192606" x="6886575" y="6267450"/>
          <p14:tracePt t="192621" x="6886575" y="6276975"/>
          <p14:tracePt t="192636" x="6877050" y="6276975"/>
          <p14:tracePt t="192651" x="6853238" y="6257925"/>
          <p14:tracePt t="192666" x="6810375" y="6243638"/>
          <p14:tracePt t="192877" x="6819900" y="6243638"/>
          <p14:tracePt t="192892" x="6886575" y="6257925"/>
          <p14:tracePt t="192906" x="6943725" y="6257925"/>
          <p14:tracePt t="192921" x="6977063" y="6257925"/>
          <p14:tracePt t="192936" x="7015163" y="6267450"/>
          <p14:tracePt t="192951" x="7058025" y="6267450"/>
          <p14:tracePt t="192966" x="7081838" y="6267450"/>
          <p14:tracePt t="192981" x="7129463" y="6276975"/>
          <p14:tracePt t="192996" x="7181850" y="6276975"/>
          <p14:tracePt t="193011" x="7248525" y="6281738"/>
          <p14:tracePt t="193027" x="7310438" y="6291263"/>
          <p14:tracePt t="193041" x="7377113" y="6300788"/>
          <p14:tracePt t="193056" x="7453313" y="6305550"/>
          <p14:tracePt t="193071" x="7524750" y="6305550"/>
          <p14:tracePt t="193086" x="7558088" y="6305550"/>
          <p14:tracePt t="193101" x="7605713" y="6300788"/>
          <p14:tracePt t="193116" x="7639050" y="6300788"/>
          <p14:tracePt t="193131" x="7658100" y="6291263"/>
          <p14:tracePt t="193146" x="7681913" y="6291263"/>
          <p14:tracePt t="193161" x="7705725" y="6291263"/>
          <p14:tracePt t="193177" x="7724775" y="6281738"/>
          <p14:tracePt t="193192" x="7739063" y="6281738"/>
          <p14:tracePt t="193207" x="7762875" y="6281738"/>
          <p14:tracePt t="193221" x="7815263" y="6276975"/>
          <p14:tracePt t="193236" x="7872413" y="6267450"/>
          <p14:tracePt t="193251" x="7896225" y="6267450"/>
          <p14:tracePt t="193266" x="7943850" y="6248400"/>
          <p14:tracePt t="193281" x="7967663" y="6243638"/>
          <p14:tracePt t="193296" x="7986713" y="6234113"/>
          <p14:tracePt t="193311" x="7991475" y="6234113"/>
          <p14:tracePt t="193416" x="7991475" y="6243638"/>
          <p14:tracePt t="194466" x="7991475" y="6234113"/>
          <p14:tracePt t="194496" x="7991475" y="6210300"/>
          <p14:tracePt t="194511" x="7986713" y="6157913"/>
          <p14:tracePt t="194527" x="7953375" y="6100763"/>
          <p14:tracePt t="194541" x="7905750" y="6019800"/>
          <p14:tracePt t="194556" x="7853363" y="5948363"/>
          <p14:tracePt t="194571" x="7753350" y="5829300"/>
          <p14:tracePt t="194586" x="7600950" y="5643563"/>
          <p14:tracePt t="194601" x="7543800" y="5586413"/>
          <p14:tracePt t="194616" x="7367588" y="5429250"/>
          <p14:tracePt t="194631" x="7286625" y="5353050"/>
          <p14:tracePt t="194647" x="7181850" y="5257800"/>
          <p14:tracePt t="194661" x="7138988" y="5214938"/>
          <p14:tracePt t="194677" x="7081838" y="5157788"/>
          <p14:tracePt t="194691" x="7038975" y="5110163"/>
          <p14:tracePt t="194706" x="7005638" y="5076825"/>
          <p14:tracePt t="194721" x="6977063" y="5024438"/>
          <p14:tracePt t="194736" x="6924675" y="4986338"/>
          <p14:tracePt t="194751" x="6886575" y="4953000"/>
          <p14:tracePt t="194766" x="6853238" y="4929188"/>
          <p14:tracePt t="194781" x="6810375" y="4910138"/>
          <p14:tracePt t="194796" x="6762750" y="4895850"/>
          <p14:tracePt t="194811" x="6729413" y="4886325"/>
          <p14:tracePt t="194827" x="6719888" y="4886325"/>
          <p14:tracePt t="194841" x="6686550" y="4872038"/>
          <p14:tracePt t="194856" x="6648450" y="4852988"/>
          <p14:tracePt t="194871" x="6615113" y="4838700"/>
          <p14:tracePt t="194886" x="6581775" y="4814888"/>
          <p14:tracePt t="194901" x="6562725" y="4795838"/>
          <p14:tracePt t="194916" x="6529388" y="4772025"/>
          <p14:tracePt t="194931" x="6515100" y="4757738"/>
          <p14:tracePt t="194946" x="6500813" y="4757738"/>
          <p14:tracePt t="195126" x="6500813" y="4772025"/>
          <p14:tracePt t="195141" x="6500813" y="4781550"/>
          <p14:tracePt t="195157" x="6505575" y="4786313"/>
          <p14:tracePt t="195171" x="6505575" y="4795838"/>
          <p14:tracePt t="195187" x="6515100" y="4795838"/>
          <p14:tracePt t="195201" x="6515100" y="4805363"/>
          <p14:tracePt t="195216" x="6524625" y="4805363"/>
          <p14:tracePt t="195232" x="6538913" y="4805363"/>
          <p14:tracePt t="195246" x="6562725" y="4786313"/>
          <p14:tracePt t="195261" x="6581775" y="4781550"/>
          <p14:tracePt t="195277" x="6596063" y="4762500"/>
          <p14:tracePt t="195291" x="6619875" y="4724400"/>
          <p14:tracePt t="195306" x="6629400" y="4695825"/>
          <p14:tracePt t="195321" x="6638925" y="4657725"/>
          <p14:tracePt t="195336" x="6638925" y="4605338"/>
          <p14:tracePt t="195351" x="6629400" y="4557713"/>
          <p14:tracePt t="195366" x="6615113" y="4524375"/>
          <p14:tracePt t="195381" x="6591300" y="4500563"/>
          <p14:tracePt t="195396" x="6562725" y="4486275"/>
          <p14:tracePt t="195411" x="6524625" y="4476750"/>
          <p14:tracePt t="195427" x="6481763" y="4476750"/>
          <p14:tracePt t="195441" x="6424613" y="4486275"/>
          <p14:tracePt t="195456" x="6391275" y="4500563"/>
          <p14:tracePt t="195471" x="6367463" y="4519613"/>
          <p14:tracePt t="195486" x="6334125" y="4567238"/>
          <p14:tracePt t="195501" x="6319838" y="4638675"/>
          <p14:tracePt t="195516" x="6319838" y="4714875"/>
          <p14:tracePt t="195531" x="6334125" y="4762500"/>
          <p14:tracePt t="195546" x="6367463" y="4829175"/>
          <p14:tracePt t="195561" x="6391275" y="4886325"/>
          <p14:tracePt t="195577" x="6424613" y="4910138"/>
          <p14:tracePt t="195591" x="6467475" y="4943475"/>
          <p14:tracePt t="195606" x="6524625" y="4953000"/>
          <p14:tracePt t="195621" x="6591300" y="4953000"/>
          <p14:tracePt t="195636" x="6653213" y="4953000"/>
          <p14:tracePt t="195651" x="6743700" y="4933950"/>
          <p14:tracePt t="195666" x="6834188" y="4905375"/>
          <p14:tracePt t="195681" x="6919913" y="4872038"/>
          <p14:tracePt t="195696" x="6977063" y="4838700"/>
          <p14:tracePt t="195711" x="7015163" y="4795838"/>
          <p14:tracePt t="195727" x="7038975" y="4757738"/>
          <p14:tracePt t="195741" x="7048500" y="4729163"/>
          <p14:tracePt t="195756" x="7048500" y="4695825"/>
          <p14:tracePt t="195771" x="7038975" y="4681538"/>
          <p14:tracePt t="195786" x="7005638" y="4667250"/>
          <p14:tracePt t="195801" x="6977063" y="4657725"/>
          <p14:tracePt t="195816" x="6891338" y="4657725"/>
          <p14:tracePt t="195831" x="6786563" y="4648200"/>
          <p14:tracePt t="195846" x="6596063" y="4638675"/>
          <p14:tracePt t="195861" x="6491288" y="4638675"/>
          <p14:tracePt t="195877" x="6234113" y="4633913"/>
          <p14:tracePt t="195891" x="6005513" y="4614863"/>
          <p14:tracePt t="195906" x="5891213" y="4605338"/>
          <p14:tracePt t="195921" x="5543550" y="4581525"/>
          <p14:tracePt t="195937" x="5157788" y="4533900"/>
          <p14:tracePt t="195952" x="4905375" y="4510088"/>
          <p14:tracePt t="195966" x="4781550" y="4500563"/>
          <p14:tracePt t="195981" x="4610100" y="4491038"/>
          <p14:tracePt t="195996" x="4500563" y="4491038"/>
          <p14:tracePt t="196012" x="4395788" y="4491038"/>
          <p14:tracePt t="196027" x="4286250" y="4491038"/>
          <p14:tracePt t="196041" x="4171950" y="4491038"/>
          <p14:tracePt t="196056" x="4057650" y="4491038"/>
          <p14:tracePt t="196071" x="4000500" y="4491038"/>
          <p14:tracePt t="196086" x="3900488" y="4491038"/>
          <p14:tracePt t="196101" x="3829050" y="4491038"/>
          <p14:tracePt t="196116" x="3762375" y="4510088"/>
          <p14:tracePt t="196131" x="3719513" y="4524375"/>
          <p14:tracePt t="196146" x="3662363" y="4576763"/>
          <p14:tracePt t="196161" x="3581400" y="4633913"/>
          <p14:tracePt t="196177" x="3543300" y="4657725"/>
          <p14:tracePt t="196192" x="3452813" y="4724400"/>
          <p14:tracePt t="196206" x="3386138" y="4772025"/>
          <p14:tracePt t="196221" x="3328988" y="4814888"/>
          <p14:tracePt t="196237" x="3319463" y="4829175"/>
          <p14:tracePt t="196251" x="3319463" y="4838700"/>
          <p14:tracePt t="196341" x="3328988" y="4838700"/>
          <p14:tracePt t="196356" x="3333750" y="4838700"/>
          <p14:tracePt t="196401" x="3343275" y="4838700"/>
          <p14:tracePt t="196416" x="3352800" y="4843463"/>
          <p14:tracePt t="196461" x="3362325" y="4843463"/>
          <p14:tracePt t="196536" x="3362325" y="4852988"/>
          <p14:tracePt t="196986" x="3367088" y="4852988"/>
          <p14:tracePt t="197017" x="3367088" y="4862513"/>
          <p14:tracePt t="197032" x="3419475" y="4905375"/>
          <p14:tracePt t="197047" x="3452813" y="4933950"/>
          <p14:tracePt t="197061" x="3509963" y="4995863"/>
          <p14:tracePt t="197077" x="3567113" y="5057775"/>
          <p14:tracePt t="197091" x="3629025" y="5110163"/>
          <p14:tracePt t="197107" x="3657600" y="5124450"/>
          <p14:tracePt t="197122" x="3695700" y="5148263"/>
          <p14:tracePt t="197136" x="3729038" y="5167313"/>
          <p14:tracePt t="197151" x="3752850" y="5172075"/>
          <p14:tracePt t="197166" x="3805238" y="5181600"/>
          <p14:tracePt t="197181" x="3871913" y="5200650"/>
          <p14:tracePt t="197196" x="3933825" y="5224463"/>
          <p14:tracePt t="197211" x="3986213" y="5238750"/>
          <p14:tracePt t="197227" x="4076700" y="5291138"/>
          <p14:tracePt t="197241" x="4138613" y="5329238"/>
          <p14:tracePt t="197256" x="4181475" y="5362575"/>
          <p14:tracePt t="197271" x="4205288" y="5381625"/>
          <p14:tracePt t="197287" x="4214813" y="5381625"/>
          <p14:tracePt t="197302" x="4224338" y="5386388"/>
          <p14:tracePt t="197316" x="4229100" y="5395913"/>
          <p14:tracePt t="197377" x="4238625" y="5395913"/>
          <p14:tracePt t="197407" x="4248150" y="5405438"/>
          <p14:tracePt t="197421" x="4257675" y="5405438"/>
          <p14:tracePt t="197541" x="4262438" y="5405438"/>
          <p14:tracePt t="202537" x="4295775" y="5419725"/>
          <p14:tracePt t="202552" x="4338638" y="5429250"/>
          <p14:tracePt t="202567" x="4419600" y="5443538"/>
          <p14:tracePt t="202582" x="4486275" y="5453063"/>
          <p14:tracePt t="202597" x="4610100" y="5472113"/>
          <p14:tracePt t="202612" x="4738688" y="5486400"/>
          <p14:tracePt t="202626" x="4953000" y="5510213"/>
          <p14:tracePt t="202641" x="5086350" y="5529263"/>
          <p14:tracePt t="202657" x="5267325" y="5562600"/>
          <p14:tracePt t="202672" x="5462588" y="5600700"/>
          <p14:tracePt t="202687" x="5600700" y="5610225"/>
          <p14:tracePt t="202702" x="5734050" y="5619750"/>
          <p14:tracePt t="202717" x="5872163" y="5634038"/>
          <p14:tracePt t="202732" x="5995988" y="5634038"/>
          <p14:tracePt t="202747" x="6096000" y="5634038"/>
          <p14:tracePt t="202762" x="6253163" y="5648325"/>
          <p14:tracePt t="202776" x="6448425" y="5667375"/>
          <p14:tracePt t="202792" x="6672263" y="5700713"/>
          <p14:tracePt t="202807" x="6762750" y="5710238"/>
          <p14:tracePt t="202822" x="7015163" y="5757863"/>
          <p14:tracePt t="202837" x="7148513" y="5781675"/>
          <p14:tracePt t="202852" x="7229475" y="5800725"/>
          <p14:tracePt t="202866" x="7353300" y="5824538"/>
          <p14:tracePt t="202882" x="7543800" y="5862638"/>
          <p14:tracePt t="202897" x="7648575" y="5891213"/>
          <p14:tracePt t="202926" x="7705725" y="5895975"/>
          <p14:tracePt t="202941" x="7786688" y="5905500"/>
          <p14:tracePt t="202957" x="7872413" y="5919788"/>
          <p14:tracePt t="202972" x="7929563" y="5938838"/>
          <p14:tracePt t="202986" x="8010525" y="5962650"/>
          <p14:tracePt t="203001" x="8058150" y="5976938"/>
          <p14:tracePt t="203017" x="8148638" y="6010275"/>
          <p14:tracePt t="203032" x="8258175" y="6053138"/>
          <p14:tracePt t="203047" x="8315325" y="6076950"/>
          <p14:tracePt t="203062" x="8382000" y="6100763"/>
          <p14:tracePt t="203077" x="8486775" y="6134100"/>
          <p14:tracePt t="203092" x="8520113" y="6143625"/>
          <p14:tracePt t="203107" x="8643938" y="6176963"/>
          <p14:tracePt t="203121" x="8715375" y="6191250"/>
          <p14:tracePt t="203137" x="8839200" y="6215063"/>
          <p14:tracePt t="203152" x="8920163" y="6234113"/>
          <p14:tracePt t="203167" x="9005888" y="6248400"/>
          <p14:tracePt t="203182" x="9086850" y="6267450"/>
          <p14:tracePt t="203197" x="9144000" y="6281738"/>
          <p14:tracePt t="203212" x="9220200" y="6291263"/>
          <p14:tracePt t="203227" x="9267825" y="6300788"/>
          <p14:tracePt t="203242" x="9339263" y="6300788"/>
          <p14:tracePt t="203257" x="9358313" y="6291263"/>
          <p14:tracePt t="203272" x="9391650" y="6276975"/>
          <p14:tracePt t="203287" x="9415463" y="6257925"/>
          <p14:tracePt t="203302" x="9439275" y="6234113"/>
          <p14:tracePt t="203317" x="9448800" y="6215063"/>
          <p14:tracePt t="203332" x="9463088" y="6200775"/>
          <p14:tracePt t="203347" x="9486900" y="6176963"/>
          <p14:tracePt t="203363" x="9515475" y="6143625"/>
          <p14:tracePt t="203377" x="9539288" y="6129338"/>
          <p14:tracePt t="203392" x="9553575" y="6119813"/>
          <p14:tracePt t="203406" x="9572625" y="6096000"/>
          <p14:tracePt t="203422" x="9586913" y="6086475"/>
          <p14:tracePt t="203437" x="9596438" y="6076950"/>
          <p14:tracePt t="203452" x="9596438" y="6067425"/>
          <p14:tracePt t="203467" x="9610725" y="6053138"/>
          <p14:tracePt t="203482" x="9610725" y="6043613"/>
          <p14:tracePt t="203496" x="9620250" y="6038850"/>
          <p14:tracePt t="203527" x="9629775" y="6029325"/>
          <p14:tracePt t="203542" x="9639300" y="6019800"/>
          <p14:tracePt t="203572" x="9653588" y="6005513"/>
          <p14:tracePt t="203587" x="9663113" y="6005513"/>
          <p14:tracePt t="203602" x="9667875" y="5995988"/>
          <p14:tracePt t="203617" x="9686925" y="5986463"/>
          <p14:tracePt t="203632" x="9720263" y="5972175"/>
          <p14:tracePt t="203646" x="9725025" y="5972175"/>
          <p14:tracePt t="203663" x="9753600" y="5962650"/>
          <p14:tracePt t="203677" x="9777413" y="5962650"/>
          <p14:tracePt t="203692" x="9801225" y="5953125"/>
          <p14:tracePt t="203707" x="9834563" y="5948363"/>
          <p14:tracePt t="203722" x="9858375" y="5948363"/>
          <p14:tracePt t="203737" x="9891713" y="5938838"/>
          <p14:tracePt t="203767" x="9925050" y="5929313"/>
          <p14:tracePt t="203782" x="9939338" y="5919788"/>
          <p14:tracePt t="203811" x="9948863" y="5915025"/>
          <p14:tracePt t="203826" x="9958388" y="5915025"/>
          <p14:tracePt t="203841" x="9967913" y="5905500"/>
          <p14:tracePt t="203857" x="9967913" y="5895975"/>
          <p14:tracePt t="203872" x="9967913" y="5891213"/>
          <p14:tracePt t="203902" x="9967913" y="5881688"/>
          <p14:tracePt t="203932" x="9967913" y="5872163"/>
          <p14:tracePt t="203962" x="9958388" y="5862638"/>
          <p14:tracePt t="203992" x="9915525" y="5857875"/>
          <p14:tracePt t="204007" x="9844088" y="5829300"/>
          <p14:tracePt t="204022" x="9758363" y="5805488"/>
          <p14:tracePt t="204037" x="9515475" y="5757863"/>
          <p14:tracePt t="204052" x="9210675" y="5681663"/>
          <p14:tracePt t="204067" x="8710613" y="5567363"/>
          <p14:tracePt t="204082" x="8224838" y="5476875"/>
          <p14:tracePt t="204097" x="7477125" y="5353050"/>
          <p14:tracePt t="204112" x="6743700" y="5281613"/>
          <p14:tracePt t="204127" x="6029325" y="5224463"/>
          <p14:tracePt t="204142" x="5167313" y="5191125"/>
          <p14:tracePt t="204157" x="4405313" y="5181600"/>
          <p14:tracePt t="204172" x="3590925" y="5238750"/>
          <p14:tracePt t="204187" x="3128963" y="5291138"/>
          <p14:tracePt t="204202" x="2447925" y="5395913"/>
          <p14:tracePt t="204216" x="1914525" y="5495925"/>
          <p14:tracePt t="204231" x="1600200" y="5567363"/>
          <p14:tracePt t="204247" x="1471613" y="5610225"/>
          <p14:tracePt t="204262" x="1357313" y="5648325"/>
          <p14:tracePt t="204277" x="1290638" y="5676900"/>
          <p14:tracePt t="204292" x="1281113" y="5676900"/>
          <p14:tracePt t="204322" x="1281113" y="5681663"/>
          <p14:tracePt t="204412" x="1290638" y="5681663"/>
          <p14:tracePt t="204441" x="1328738" y="5676900"/>
          <p14:tracePt t="204457" x="1438275" y="5676900"/>
          <p14:tracePt t="204472" x="1585913" y="5676900"/>
          <p14:tracePt t="204486" x="1757363" y="5691188"/>
          <p14:tracePt t="204502" x="2109788" y="5734050"/>
          <p14:tracePt t="204517" x="2424113" y="5781675"/>
          <p14:tracePt t="204532" x="2767013" y="5838825"/>
          <p14:tracePt t="204547" x="3276600" y="5905500"/>
          <p14:tracePt t="204563" x="3781425" y="5972175"/>
          <p14:tracePt t="204577" x="4410075" y="6043613"/>
          <p14:tracePt t="204592" x="4738688" y="6086475"/>
          <p14:tracePt t="204607" x="5357813" y="6157913"/>
          <p14:tracePt t="204622" x="5981700" y="6243638"/>
          <p14:tracePt t="204637" x="6615113" y="6334125"/>
          <p14:tracePt t="204652" x="6924675" y="6381750"/>
          <p14:tracePt t="204667" x="7467600" y="6472238"/>
          <p14:tracePt t="204682" x="7853363" y="6543675"/>
          <p14:tracePt t="204697" x="8034338" y="6577013"/>
          <p14:tracePt t="204712" x="8234363" y="6619875"/>
          <p14:tracePt t="204726" x="8353425" y="6643688"/>
          <p14:tracePt t="204741" x="8429625" y="6653213"/>
          <p14:tracePt t="204756" x="8462963" y="6662738"/>
          <p14:tracePt t="204772" x="8477250" y="6662738"/>
          <p14:tracePt t="204892" x="8443913" y="6696075"/>
          <p14:tracePt t="204907" x="8396288" y="6719888"/>
          <p14:tracePt t="204922" x="8320088" y="6724650"/>
          <p14:tracePt t="204937" x="8215313" y="6719888"/>
          <p14:tracePt t="204952" x="8081963" y="6677025"/>
          <p14:tracePt t="205147" x="8081963" y="6667500"/>
          <p14:tracePt t="205162" x="8077200" y="6667500"/>
          <p14:tracePt t="205177" x="8077200" y="6662738"/>
          <p14:tracePt t="205297" x="8077200" y="6653213"/>
          <p14:tracePt t="205341" x="8081963" y="6643688"/>
          <p14:tracePt t="205357" x="8081963" y="6634163"/>
          <p14:tracePt t="205387" x="8091488" y="6629400"/>
          <p14:tracePt t="205402" x="8091488" y="6619875"/>
          <p14:tracePt t="205611" x="8091488" y="6629400"/>
          <p14:tracePt t="205642" x="8101013" y="6634163"/>
          <p14:tracePt t="205657" x="8101013" y="6643688"/>
          <p14:tracePt t="205671" x="8101013" y="6653213"/>
          <p14:tracePt t="205687" x="8101013" y="6662738"/>
          <p14:tracePt t="205702" x="8101013" y="6667500"/>
          <p14:tracePt t="206077" x="8110538" y="6667500"/>
          <p14:tracePt t="206107" x="8124825" y="6667500"/>
          <p14:tracePt t="206122" x="8224838" y="6667500"/>
          <p14:tracePt t="206137" x="8362950" y="6667500"/>
          <p14:tracePt t="206152" x="8486775" y="6667500"/>
          <p14:tracePt t="206168" x="8567738" y="6677025"/>
          <p14:tracePt t="206182" x="8658225" y="6686550"/>
          <p14:tracePt t="206197" x="8724900" y="6696075"/>
          <p14:tracePt t="206212" x="8772525" y="6696075"/>
          <p14:tracePt t="206226" x="8829675" y="6696075"/>
          <p14:tracePt t="206242" x="8863013" y="6696075"/>
          <p14:tracePt t="206257" x="8863013" y="6686550"/>
          <p14:tracePt t="206272" x="8872538" y="6686550"/>
          <p14:tracePt t="206287" x="8882063" y="6686550"/>
          <p14:tracePt t="206302" x="8891588" y="6677025"/>
          <p14:tracePt t="207787" x="8891588" y="6667500"/>
          <p14:tracePt t="207802" x="8891588" y="6610350"/>
          <p14:tracePt t="207817" x="8882063" y="6505575"/>
          <p14:tracePt t="207832" x="8863013" y="6372225"/>
          <p14:tracePt t="207848" x="8858250" y="6248400"/>
          <p14:tracePt t="207862" x="8767763" y="5872163"/>
          <p14:tracePt t="207877" x="8624888" y="5476875"/>
          <p14:tracePt t="207892" x="8420100" y="4995863"/>
          <p14:tracePt t="207907" x="8262938" y="4672013"/>
          <p14:tracePt t="207922" x="8053388" y="4229100"/>
          <p14:tracePt t="207937" x="7829550" y="3662363"/>
          <p14:tracePt t="207952" x="7772400" y="3409950"/>
          <p14:tracePt t="207967" x="7729538" y="3038475"/>
          <p14:tracePt t="207982" x="7762875" y="2786063"/>
          <p14:tracePt t="207998" x="7853363" y="2528888"/>
          <p14:tracePt t="208012" x="7929563" y="2390775"/>
          <p14:tracePt t="208027" x="8077200" y="2200275"/>
          <p14:tracePt t="208042" x="8224838" y="2043113"/>
          <p14:tracePt t="208057" x="8320088" y="1952625"/>
          <p14:tracePt t="208071" x="8462963" y="1847850"/>
          <p14:tracePt t="208087" x="8553450" y="1776413"/>
          <p14:tracePt t="208101" x="8610600" y="1700213"/>
          <p14:tracePt t="208116" x="8648700" y="1643063"/>
          <p14:tracePt t="208132" x="8677275" y="1585913"/>
          <p14:tracePt t="208148" x="8691563" y="1519238"/>
          <p14:tracePt t="208162" x="8710613" y="1428750"/>
          <p14:tracePt t="208177" x="8715375" y="1362075"/>
          <p14:tracePt t="208192" x="8748713" y="1271588"/>
          <p14:tracePt t="208207" x="8791575" y="1143000"/>
          <p14:tracePt t="208222" x="8815388" y="1052513"/>
          <p14:tracePt t="208237" x="8824913" y="952500"/>
          <p14:tracePt t="208252" x="8824913" y="814388"/>
          <p14:tracePt t="208267" x="8824913" y="671513"/>
          <p14:tracePt t="208282" x="8829675" y="557213"/>
          <p14:tracePt t="208298" x="8848725" y="452438"/>
          <p14:tracePt t="208312" x="8872538" y="342900"/>
          <p14:tracePt t="208327" x="8915400" y="204788"/>
          <p14:tracePt t="208342" x="8948738" y="147638"/>
          <p14:tracePt t="208357" x="9039225" y="47625"/>
        </p14:tracePtLst>
      </p14:laserTrace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EAEC70-FCC7-3714-A4BA-9EC799F403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26BA29D-FE6D-EC7C-1F80-96C406A183F3}"/>
              </a:ext>
            </a:extLst>
          </p:cNvPr>
          <p:cNvSpPr/>
          <p:nvPr/>
        </p:nvSpPr>
        <p:spPr>
          <a:xfrm>
            <a:off x="617280" y="1685495"/>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41CABCC-DE26-642A-8F73-33DB2A0C89A8}"/>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Types of Cash Flows</a:t>
            </a:r>
          </a:p>
        </p:txBody>
      </p:sp>
      <p:sp>
        <p:nvSpPr>
          <p:cNvPr id="5" name="Rectangle 4">
            <a:extLst>
              <a:ext uri="{FF2B5EF4-FFF2-40B4-BE49-F238E27FC236}">
                <a16:creationId xmlns:a16="http://schemas.microsoft.com/office/drawing/2014/main" id="{DB5CBA18-0232-E64D-E153-D9FA2CF6986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90D506-4C91-3E0E-F7B9-C8EFD6C35F6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4175EE4-CFB5-2B9F-D2FB-C797BA1400C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5B9B00B1-5378-19B6-3580-28049C14ABCA}"/>
              </a:ext>
            </a:extLst>
          </p:cNvPr>
          <p:cNvSpPr txBox="1"/>
          <p:nvPr/>
        </p:nvSpPr>
        <p:spPr>
          <a:xfrm>
            <a:off x="942308" y="2095405"/>
            <a:ext cx="9979690" cy="4154984"/>
          </a:xfrm>
          <a:prstGeom prst="rect">
            <a:avLst/>
          </a:prstGeom>
          <a:noFill/>
        </p:spPr>
        <p:txBody>
          <a:bodyPr wrap="square" rtlCol="0">
            <a:spAutoFit/>
          </a:bodyPr>
          <a:lstStyle/>
          <a:p>
            <a:r>
              <a:rPr lang="en-US" sz="2400" b="1" dirty="0">
                <a:solidFill>
                  <a:srgbClr val="00AEEF"/>
                </a:solidFill>
              </a:rPr>
              <a:t>Why Classifying Cash Flows Matters</a:t>
            </a:r>
          </a:p>
          <a:p>
            <a:r>
              <a:rPr lang="en-US" sz="2400" dirty="0"/>
              <a:t>Breaking down cash flows into operating, investing, financing, and incremental categories helps managers, investors, and creditors:</a:t>
            </a:r>
          </a:p>
          <a:p>
            <a:pPr>
              <a:buFont typeface="Arial" panose="020B0604020202020204" pitchFamily="34" charset="0"/>
              <a:buChar char="•"/>
            </a:pPr>
            <a:r>
              <a:rPr lang="en-US" sz="2400" b="1" dirty="0">
                <a:solidFill>
                  <a:srgbClr val="F58221"/>
                </a:solidFill>
              </a:rPr>
              <a:t>Identify Core Operational Performance</a:t>
            </a:r>
            <a:r>
              <a:rPr lang="en-US" sz="2400" dirty="0">
                <a:solidFill>
                  <a:srgbClr val="F58221"/>
                </a:solidFill>
              </a:rPr>
              <a:t> </a:t>
            </a:r>
            <a:r>
              <a:rPr lang="en-US" sz="2400" dirty="0"/>
              <a:t>(via operating cash flow).</a:t>
            </a:r>
          </a:p>
          <a:p>
            <a:pPr>
              <a:buFont typeface="Arial" panose="020B0604020202020204" pitchFamily="34" charset="0"/>
              <a:buChar char="•"/>
            </a:pPr>
            <a:r>
              <a:rPr lang="en-US" sz="2400" b="1" dirty="0">
                <a:solidFill>
                  <a:srgbClr val="F58221"/>
                </a:solidFill>
              </a:rPr>
              <a:t>Evaluate Growth and Asset Allocation Strategies</a:t>
            </a:r>
            <a:r>
              <a:rPr lang="en-US" sz="2400" dirty="0">
                <a:solidFill>
                  <a:srgbClr val="F58221"/>
                </a:solidFill>
              </a:rPr>
              <a:t> </a:t>
            </a:r>
            <a:r>
              <a:rPr lang="en-US" sz="2400" dirty="0"/>
              <a:t>(via investing cash flow).</a:t>
            </a:r>
          </a:p>
          <a:p>
            <a:pPr>
              <a:buFont typeface="Arial" panose="020B0604020202020204" pitchFamily="34" charset="0"/>
              <a:buChar char="•"/>
            </a:pPr>
            <a:r>
              <a:rPr lang="en-US" sz="2400" b="1" dirty="0">
                <a:solidFill>
                  <a:srgbClr val="F58221"/>
                </a:solidFill>
              </a:rPr>
              <a:t>Understand Funding Choices</a:t>
            </a:r>
            <a:r>
              <a:rPr lang="en-US" sz="2400" dirty="0">
                <a:solidFill>
                  <a:srgbClr val="F58221"/>
                </a:solidFill>
              </a:rPr>
              <a:t> </a:t>
            </a:r>
            <a:r>
              <a:rPr lang="en-US" sz="2400" dirty="0"/>
              <a:t>(via financing cash flow).</a:t>
            </a:r>
          </a:p>
          <a:p>
            <a:pPr>
              <a:buFont typeface="Arial" panose="020B0604020202020204" pitchFamily="34" charset="0"/>
              <a:buChar char="•"/>
            </a:pPr>
            <a:r>
              <a:rPr lang="en-US" sz="2400" b="1" dirty="0">
                <a:solidFill>
                  <a:srgbClr val="F58221"/>
                </a:solidFill>
              </a:rPr>
              <a:t>Make Better Project Decisions</a:t>
            </a:r>
            <a:r>
              <a:rPr lang="en-US" sz="2400" dirty="0">
                <a:solidFill>
                  <a:srgbClr val="F58221"/>
                </a:solidFill>
              </a:rPr>
              <a:t> </a:t>
            </a:r>
            <a:r>
              <a:rPr lang="en-US" sz="2400" dirty="0"/>
              <a:t>(via incremental cash flows in capital budgeting).</a:t>
            </a:r>
          </a:p>
          <a:p>
            <a:r>
              <a:rPr lang="en-US" sz="2400" dirty="0"/>
              <a:t>These distinctions provide clearer insight into where a company is performing well, where it might face challenges, and how it chooses to finance its long-term plans.</a:t>
            </a:r>
          </a:p>
        </p:txBody>
      </p:sp>
      <p:pic>
        <p:nvPicPr>
          <p:cNvPr id="7" name="Graphic 21">
            <a:extLst>
              <a:ext uri="{FF2B5EF4-FFF2-40B4-BE49-F238E27FC236}">
                <a16:creationId xmlns:a16="http://schemas.microsoft.com/office/drawing/2014/main" id="{86282FD7-5299-C7A9-FB89-8DEE4B15B1B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205419"/>
      </p:ext>
    </p:extLst>
  </p:cSld>
  <p:clrMapOvr>
    <a:masterClrMapping/>
  </p:clrMapOvr>
  <mc:AlternateContent xmlns:mc="http://schemas.openxmlformats.org/markup-compatibility/2006" xmlns:p14="http://schemas.microsoft.com/office/powerpoint/2010/main">
    <mc:Choice Requires="p14">
      <p:transition p14:dur="10" advTm="119344"/>
    </mc:Choice>
    <mc:Fallback xmlns="">
      <p:transition advTm="119344"/>
    </mc:Fallback>
  </mc:AlternateContent>
  <p:extLst>
    <p:ext uri="{3A86A75C-4F4B-4683-9AE1-C65F6400EC91}">
      <p14:laserTraceLst xmlns:p14="http://schemas.microsoft.com/office/powerpoint/2010/main">
        <p14:tracePtLst>
          <p14:tracePt t="124" x="9448800" y="3776663"/>
          <p14:tracePt t="129" x="9539288" y="3562350"/>
          <p14:tracePt t="137" x="9586913" y="3471863"/>
          <p14:tracePt t="172" x="9653588" y="3343275"/>
          <p14:tracePt t="179" x="9701213" y="3286125"/>
          <p14:tracePt t="194" x="9725025" y="3233738"/>
          <p14:tracePt t="209" x="9758363" y="3176588"/>
          <p14:tracePt t="223" x="9801225" y="3119438"/>
          <p14:tracePt t="238" x="9825038" y="3086100"/>
          <p14:tracePt t="253" x="9825038" y="3071813"/>
          <p14:tracePt t="268" x="9834563" y="3071813"/>
          <p14:tracePt t="583" x="9825038" y="3071813"/>
          <p14:tracePt t="598" x="9815513" y="3086100"/>
          <p14:tracePt t="613" x="9777413" y="3105150"/>
          <p14:tracePt t="1623" x="8372475" y="2176463"/>
          <p14:tracePt t="1634" x="7724775" y="2038350"/>
          <p14:tracePt t="1651" x="7239000" y="1862138"/>
          <p14:tracePt t="1663" x="6891338" y="1690688"/>
          <p14:tracePt t="1678" x="6581775" y="1504950"/>
          <p14:tracePt t="1694" x="6319838" y="1328738"/>
          <p14:tracePt t="1708" x="6129338" y="1176338"/>
          <p14:tracePt t="1723" x="6062663" y="1119188"/>
          <p14:tracePt t="1753" x="6038850" y="1090613"/>
          <p14:tracePt t="1798" x="6048375" y="1090613"/>
          <p14:tracePt t="1813" x="6119813" y="1085850"/>
          <p14:tracePt t="1828" x="6243638" y="1052513"/>
          <p14:tracePt t="1844" x="6481763" y="995363"/>
          <p14:tracePt t="1858" x="6958013" y="885825"/>
          <p14:tracePt t="1873" x="7272338" y="819150"/>
          <p14:tracePt t="1888" x="7681913" y="757238"/>
          <p14:tracePt t="1903" x="8053388" y="738188"/>
          <p14:tracePt t="1918" x="8405813" y="738188"/>
          <p14:tracePt t="1933" x="8529638" y="738188"/>
          <p14:tracePt t="1948" x="8748713" y="738188"/>
          <p14:tracePt t="1963" x="8863013" y="757238"/>
          <p14:tracePt t="1978" x="8920163" y="762000"/>
          <p14:tracePt t="2038" x="8929688" y="762000"/>
          <p14:tracePt t="2053" x="8929688" y="771525"/>
          <p14:tracePt t="2068" x="8929688" y="781050"/>
          <p14:tracePt t="2083" x="8939213" y="795338"/>
          <p14:tracePt t="2098" x="8939213" y="814388"/>
          <p14:tracePt t="2113" x="8948738" y="828675"/>
          <p14:tracePt t="2128" x="8948738" y="852488"/>
          <p14:tracePt t="2144" x="8953500" y="881063"/>
          <p14:tracePt t="2158" x="8953500" y="904875"/>
          <p14:tracePt t="2173" x="8953500" y="919163"/>
          <p14:tracePt t="2188" x="8953500" y="938213"/>
          <p14:tracePt t="2203" x="8953500" y="942975"/>
          <p14:tracePt t="2218" x="8948738" y="952500"/>
          <p14:tracePt t="2232" x="8939213" y="976313"/>
          <p14:tracePt t="2248" x="8915400" y="1009650"/>
          <p14:tracePt t="2263" x="8896350" y="1028700"/>
          <p14:tracePt t="2278" x="8848725" y="1085850"/>
          <p14:tracePt t="2293" x="8801100" y="1133475"/>
          <p14:tracePt t="2308" x="8758238" y="1157288"/>
          <p14:tracePt t="2323" x="8648700" y="1238250"/>
          <p14:tracePt t="2337" x="8553450" y="1304925"/>
          <p14:tracePt t="2353" x="8429625" y="1362075"/>
          <p14:tracePt t="2368" x="8339138" y="1414463"/>
          <p14:tracePt t="2382" x="8077200" y="1533525"/>
          <p14:tracePt t="2398" x="7910513" y="1609725"/>
          <p14:tracePt t="2413" x="7696200" y="1690688"/>
          <p14:tracePt t="2428" x="7477125" y="1790700"/>
          <p14:tracePt t="2443" x="7205663" y="1905000"/>
          <p14:tracePt t="2458" x="6729413" y="2128838"/>
          <p14:tracePt t="2473" x="6410325" y="2290763"/>
          <p14:tracePt t="2488" x="6086475" y="2462213"/>
          <p14:tracePt t="2503" x="5686425" y="2719388"/>
          <p14:tracePt t="2517" x="5362575" y="2957513"/>
          <p14:tracePt t="2532" x="5214938" y="3071813"/>
          <p14:tracePt t="2548" x="5043488" y="3195638"/>
          <p14:tracePt t="2563" x="4929188" y="3276600"/>
          <p14:tracePt t="2578" x="4805363" y="3352800"/>
          <p14:tracePt t="2595" x="4724400" y="3400425"/>
          <p14:tracePt t="2608" x="4610100" y="3471863"/>
          <p14:tracePt t="2623" x="4486275" y="3548063"/>
          <p14:tracePt t="2638" x="4438650" y="3571875"/>
          <p14:tracePt t="2653" x="4352925" y="3624263"/>
          <p14:tracePt t="2668" x="4348163" y="3629025"/>
          <p14:tracePt t="118203" x="4371975" y="3638550"/>
          <p14:tracePt t="118219" x="4429125" y="3662363"/>
          <p14:tracePt t="118234" x="4510088" y="3671888"/>
          <p14:tracePt t="118249" x="4567238" y="3671888"/>
          <p14:tracePt t="118265" x="4648200" y="3652838"/>
          <p14:tracePt t="118279" x="4733925" y="3638550"/>
          <p14:tracePt t="118294" x="4795838" y="3614738"/>
          <p14:tracePt t="118309" x="4838700" y="3590925"/>
          <p14:tracePt t="118324" x="4862513" y="3562350"/>
          <p14:tracePt t="118339" x="4905375" y="3500438"/>
          <p14:tracePt t="118354" x="4972050" y="3409950"/>
          <p14:tracePt t="118369" x="5200650" y="3148013"/>
          <p14:tracePt t="118384" x="5553075" y="2809875"/>
          <p14:tracePt t="118399" x="6072188" y="2381250"/>
          <p14:tracePt t="118415" x="6434138" y="2119313"/>
          <p14:tracePt t="118429" x="6934200" y="1733550"/>
          <p14:tracePt t="118444" x="7477125" y="1304925"/>
          <p14:tracePt t="118460" x="8081963" y="838200"/>
          <p14:tracePt t="118474" x="8634413" y="395288"/>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2BF7BC-3C82-0141-70FB-F5DC48A1E5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B9808E-C266-1EB2-105C-267353DAE269}"/>
              </a:ext>
            </a:extLst>
          </p:cNvPr>
          <p:cNvSpPr/>
          <p:nvPr/>
        </p:nvSpPr>
        <p:spPr>
          <a:xfrm>
            <a:off x="428625" y="1685494"/>
            <a:ext cx="11429999" cy="47867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353C39A7-AC26-B34C-D2B5-07E5D6C4E924}"/>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5A719EC9-5AF5-2138-6D5C-5F76D09E30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09658CD-44AC-1E2F-FF25-5C8648FE0C4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8DCC55B-690E-ADDF-B08F-A405A09391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C7BABB20-9C9F-F987-8023-AF8033CE99CB}"/>
              </a:ext>
            </a:extLst>
          </p:cNvPr>
          <p:cNvSpPr txBox="1"/>
          <p:nvPr/>
        </p:nvSpPr>
        <p:spPr>
          <a:xfrm>
            <a:off x="762391" y="2340327"/>
            <a:ext cx="6857609" cy="2954655"/>
          </a:xfrm>
          <a:prstGeom prst="rect">
            <a:avLst/>
          </a:prstGeom>
          <a:noFill/>
        </p:spPr>
        <p:txBody>
          <a:bodyPr wrap="square" rtlCol="0">
            <a:spAutoFit/>
          </a:bodyPr>
          <a:lstStyle/>
          <a:p>
            <a:pPr algn="just"/>
            <a:r>
              <a:rPr lang="en-US" sz="2400" dirty="0">
                <a:latin typeface="Alexandria" charset="0"/>
                <a:cs typeface="Alexandria" charset="0"/>
              </a:rPr>
              <a:t>Before the cash flow estimation process is illustrated, we need to discuss several</a:t>
            </a:r>
          </a:p>
          <a:p>
            <a:pPr algn="just"/>
            <a:r>
              <a:rPr lang="en-US" sz="2400" dirty="0">
                <a:latin typeface="Alexandria" charset="0"/>
                <a:cs typeface="Alexandria" charset="0"/>
              </a:rPr>
              <a:t>important conceptual issues. A failure to handle these issues properly can lead</a:t>
            </a:r>
          </a:p>
          <a:p>
            <a:pPr algn="just"/>
            <a:r>
              <a:rPr lang="en-US" sz="2400" dirty="0">
                <a:latin typeface="Alexandria" charset="0"/>
                <a:cs typeface="Alexandria" charset="0"/>
              </a:rPr>
              <a:t>to calculating incorrect project NPVs, which will lead to bad capital budgeting</a:t>
            </a:r>
          </a:p>
          <a:p>
            <a:pPr algn="just"/>
            <a:r>
              <a:rPr lang="en-US" sz="2400" dirty="0">
                <a:latin typeface="Alexandria" charset="0"/>
                <a:cs typeface="Alexandria" charset="0"/>
              </a:rPr>
              <a:t>decisions.</a:t>
            </a:r>
            <a:endParaRPr lang="en-US" sz="2400" dirty="0">
              <a:latin typeface="Alexandria" charset="0"/>
            </a:endParaRPr>
          </a:p>
          <a:p>
            <a:endParaRPr lang="en-US" dirty="0"/>
          </a:p>
        </p:txBody>
      </p:sp>
      <p:pic>
        <p:nvPicPr>
          <p:cNvPr id="7" name="Graphic 21">
            <a:extLst>
              <a:ext uri="{FF2B5EF4-FFF2-40B4-BE49-F238E27FC236}">
                <a16:creationId xmlns:a16="http://schemas.microsoft.com/office/drawing/2014/main" id="{00DA701D-CB87-C85D-4648-AECFEC8501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chart&#10;&#10;AI-generated content may be incorrect.">
            <a:extLst>
              <a:ext uri="{FF2B5EF4-FFF2-40B4-BE49-F238E27FC236}">
                <a16:creationId xmlns:a16="http://schemas.microsoft.com/office/drawing/2014/main" id="{1C9BFEC2-4B15-45F8-DB33-DB1C2C45FE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32800" y="2095404"/>
            <a:ext cx="3251199" cy="4123267"/>
          </a:xfrm>
          <a:prstGeom prst="rect">
            <a:avLst/>
          </a:prstGeom>
        </p:spPr>
      </p:pic>
    </p:spTree>
    <p:extLst>
      <p:ext uri="{BB962C8B-B14F-4D97-AF65-F5344CB8AC3E}">
        <p14:creationId xmlns:p14="http://schemas.microsoft.com/office/powerpoint/2010/main" val="3289208598"/>
      </p:ext>
    </p:extLst>
  </p:cSld>
  <p:clrMapOvr>
    <a:masterClrMapping/>
  </p:clrMapOvr>
  <mc:AlternateContent xmlns:mc="http://schemas.openxmlformats.org/markup-compatibility/2006" xmlns:p14="http://schemas.microsoft.com/office/powerpoint/2010/main">
    <mc:Choice Requires="p14">
      <p:transition p14:dur="10" advTm="142222"/>
    </mc:Choice>
    <mc:Fallback xmlns="">
      <p:transition advTm="14222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946CD8-9925-0267-23BD-2FEA801E94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9E942B-1F01-7DC4-B087-E8192BA94955}"/>
              </a:ext>
            </a:extLst>
          </p:cNvPr>
          <p:cNvSpPr/>
          <p:nvPr/>
        </p:nvSpPr>
        <p:spPr>
          <a:xfrm>
            <a:off x="428625" y="1685494"/>
            <a:ext cx="11429999" cy="47867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buNone/>
            </a:pPr>
            <a:endParaRPr lang="en-US" b="1" i="0" u="none" strike="noStrike" dirty="0">
              <a:solidFill>
                <a:srgbClr val="000000"/>
              </a:solidFill>
              <a:effectLst/>
            </a:endParaRPr>
          </a:p>
          <a:p>
            <a:pPr algn="l">
              <a:buNone/>
            </a:pPr>
            <a:endParaRPr lang="en-US" b="1" dirty="0">
              <a:solidFill>
                <a:srgbClr val="000000"/>
              </a:solidFill>
            </a:endParaRPr>
          </a:p>
          <a:p>
            <a:pPr algn="l">
              <a:buNone/>
            </a:pPr>
            <a:endParaRPr lang="en-US" b="1" i="0" u="none" strike="noStrike" dirty="0">
              <a:solidFill>
                <a:srgbClr val="000000"/>
              </a:solidFill>
              <a:effectLst/>
            </a:endParaRPr>
          </a:p>
          <a:p>
            <a:pPr algn="l">
              <a:buNone/>
            </a:pPr>
            <a:endParaRPr lang="en-US" b="1" dirty="0">
              <a:solidFill>
                <a:srgbClr val="000000"/>
              </a:solidFill>
            </a:endParaRPr>
          </a:p>
          <a:p>
            <a:pPr algn="l">
              <a:buNone/>
            </a:pPr>
            <a:endParaRPr lang="en-US" b="1" i="0" u="none" strike="noStrike" dirty="0">
              <a:solidFill>
                <a:srgbClr val="000000"/>
              </a:solidFill>
              <a:effectLst/>
            </a:endParaRPr>
          </a:p>
          <a:p>
            <a:pPr algn="l">
              <a:buNone/>
            </a:pPr>
            <a:endParaRPr lang="en-US" b="1" i="0" u="none" strike="noStrike" dirty="0">
              <a:solidFill>
                <a:srgbClr val="000000"/>
              </a:solidFill>
              <a:effectLst/>
            </a:endParaRPr>
          </a:p>
          <a:p>
            <a:pPr algn="l">
              <a:buFont typeface="+mj-lt"/>
              <a:buAutoNum type="arabicPeriod"/>
            </a:pPr>
            <a:r>
              <a:rPr lang="en-US" sz="2000" b="1" i="0" u="none" strike="noStrike" dirty="0">
                <a:solidFill>
                  <a:srgbClr val="000000"/>
                </a:solidFill>
                <a:effectLst/>
              </a:rPr>
              <a:t>EBIT(1 - T):</a:t>
            </a:r>
            <a:endParaRPr lang="en-US" sz="2000" b="0" i="0" u="none" strike="noStrike" dirty="0">
              <a:solidFill>
                <a:srgbClr val="000000"/>
              </a:solidFill>
              <a:effectLst/>
            </a:endParaRPr>
          </a:p>
          <a:p>
            <a:pPr marL="742950" lvl="1" indent="-285750" algn="l">
              <a:buFont typeface="Arial" panose="020B0604020202020204" pitchFamily="34" charset="0"/>
              <a:buChar char="•"/>
            </a:pPr>
            <a:r>
              <a:rPr lang="en-US" sz="2000" b="0" i="0" u="none" strike="noStrike" dirty="0">
                <a:solidFill>
                  <a:srgbClr val="000000"/>
                </a:solidFill>
                <a:effectLst/>
              </a:rPr>
              <a:t>EBIT (Earnings Before Interest and Taxes) adjusted for taxes (T) to reflect after-tax operating profit.</a:t>
            </a:r>
          </a:p>
          <a:p>
            <a:pPr algn="l">
              <a:buFont typeface="+mj-lt"/>
              <a:buAutoNum type="arabicPeriod"/>
            </a:pPr>
            <a:r>
              <a:rPr lang="en-US" sz="2000" b="1" i="0" u="none" strike="noStrike" dirty="0">
                <a:solidFill>
                  <a:srgbClr val="000000"/>
                </a:solidFill>
                <a:effectLst/>
              </a:rPr>
              <a:t>Depreciation and Amortization:</a:t>
            </a:r>
            <a:endParaRPr lang="en-US" sz="2000" b="0" i="0" u="none" strike="noStrike" dirty="0">
              <a:solidFill>
                <a:srgbClr val="000000"/>
              </a:solidFill>
              <a:effectLst/>
            </a:endParaRPr>
          </a:p>
          <a:p>
            <a:pPr marL="742950" lvl="1" indent="-285750" algn="l">
              <a:buFont typeface="Arial" panose="020B0604020202020204" pitchFamily="34" charset="0"/>
              <a:buChar char="•"/>
            </a:pPr>
            <a:r>
              <a:rPr lang="en-US" sz="2000" b="0" i="0" u="none" strike="noStrike" dirty="0">
                <a:solidFill>
                  <a:srgbClr val="000000"/>
                </a:solidFill>
                <a:effectLst/>
              </a:rPr>
              <a:t>Non-cash expenses added back since they reduce accounting income but not actual cash flow.</a:t>
            </a:r>
          </a:p>
          <a:p>
            <a:pPr algn="l">
              <a:buFont typeface="+mj-lt"/>
              <a:buAutoNum type="arabicPeriod"/>
            </a:pPr>
            <a:r>
              <a:rPr lang="en-US" sz="2000" b="1" i="0" u="none" strike="noStrike" dirty="0">
                <a:solidFill>
                  <a:srgbClr val="000000"/>
                </a:solidFill>
                <a:effectLst/>
              </a:rPr>
              <a:t>Capital Expenditures (</a:t>
            </a:r>
            <a:r>
              <a:rPr lang="en-US" sz="2000" b="1" i="0" u="none" strike="noStrike" dirty="0" err="1">
                <a:solidFill>
                  <a:srgbClr val="000000"/>
                </a:solidFill>
                <a:effectLst/>
              </a:rPr>
              <a:t>CapEx</a:t>
            </a:r>
            <a:r>
              <a:rPr lang="en-US" sz="2000" b="1" i="0" u="none" strike="noStrike" dirty="0">
                <a:solidFill>
                  <a:srgbClr val="000000"/>
                </a:solidFill>
                <a:effectLst/>
              </a:rPr>
              <a:t>):</a:t>
            </a:r>
            <a:endParaRPr lang="en-US" sz="2000" b="0" i="0" u="none" strike="noStrike" dirty="0">
              <a:solidFill>
                <a:srgbClr val="000000"/>
              </a:solidFill>
              <a:effectLst/>
            </a:endParaRPr>
          </a:p>
          <a:p>
            <a:pPr marL="742950" lvl="1" indent="-285750" algn="l">
              <a:buFont typeface="Arial" panose="020B0604020202020204" pitchFamily="34" charset="0"/>
              <a:buChar char="•"/>
            </a:pPr>
            <a:r>
              <a:rPr lang="en-US" sz="2000" b="0" i="0" u="none" strike="noStrike" dirty="0">
                <a:solidFill>
                  <a:srgbClr val="000000"/>
                </a:solidFill>
                <a:effectLst/>
              </a:rPr>
              <a:t>Cash spent on acquiring or upgrading physical assets like machinery, buildings, or equipment.</a:t>
            </a:r>
          </a:p>
          <a:p>
            <a:pPr algn="l">
              <a:buFont typeface="+mj-lt"/>
              <a:buAutoNum type="arabicPeriod"/>
            </a:pPr>
            <a:r>
              <a:rPr lang="en-US" sz="2000" b="1" i="0" u="none" strike="noStrike" dirty="0">
                <a:solidFill>
                  <a:srgbClr val="000000"/>
                </a:solidFill>
                <a:effectLst/>
              </a:rPr>
              <a:t>Change in Net Operating Working Capital (</a:t>
            </a:r>
            <a:r>
              <a:rPr lang="el-GR" sz="2000" b="1" i="0" u="none" strike="noStrike" dirty="0">
                <a:solidFill>
                  <a:srgbClr val="000000"/>
                </a:solidFill>
                <a:effectLst/>
              </a:rPr>
              <a:t>Δ</a:t>
            </a:r>
            <a:r>
              <a:rPr lang="en-US" sz="2000" b="1" i="0" u="none" strike="noStrike" dirty="0">
                <a:solidFill>
                  <a:srgbClr val="000000"/>
                </a:solidFill>
                <a:effectLst/>
              </a:rPr>
              <a:t>NOWC):</a:t>
            </a:r>
            <a:endParaRPr lang="en-US" sz="2000" b="0" i="0" u="none" strike="noStrike" dirty="0">
              <a:solidFill>
                <a:srgbClr val="000000"/>
              </a:solidFill>
              <a:effectLst/>
            </a:endParaRPr>
          </a:p>
          <a:p>
            <a:pPr marL="742950" lvl="1" indent="-285750" algn="l">
              <a:buFont typeface="Arial" panose="020B0604020202020204" pitchFamily="34" charset="0"/>
              <a:buChar char="•"/>
            </a:pPr>
            <a:r>
              <a:rPr lang="en-US" sz="2000" b="0" i="0" u="none" strike="noStrike" dirty="0">
                <a:solidFill>
                  <a:srgbClr val="000000"/>
                </a:solidFill>
                <a:effectLst/>
              </a:rPr>
              <a:t>Adjustments for changes in current assets (excluding cash) and current liabilities (excluding debt). A positive change means more cash is tied up in operations, reducing FCF.</a:t>
            </a:r>
          </a:p>
        </p:txBody>
      </p:sp>
      <p:sp>
        <p:nvSpPr>
          <p:cNvPr id="3" name="TextBox 2">
            <a:extLst>
              <a:ext uri="{FF2B5EF4-FFF2-40B4-BE49-F238E27FC236}">
                <a16:creationId xmlns:a16="http://schemas.microsoft.com/office/drawing/2014/main" id="{2F2A1BEC-2D83-F492-9E06-F122411756AC}"/>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7E853058-98C6-8A4F-DA46-D381C52912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AD43B4-EE65-B417-664E-707D60ED353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C3B35B-6705-8AAD-162C-1FE045030FE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C6158C30-C639-81B4-382F-1F040BD0D522}"/>
              </a:ext>
            </a:extLst>
          </p:cNvPr>
          <p:cNvSpPr txBox="1"/>
          <p:nvPr/>
        </p:nvSpPr>
        <p:spPr>
          <a:xfrm>
            <a:off x="762391" y="2085800"/>
            <a:ext cx="8287417" cy="738664"/>
          </a:xfrm>
          <a:prstGeom prst="rect">
            <a:avLst/>
          </a:prstGeom>
          <a:noFill/>
        </p:spPr>
        <p:txBody>
          <a:bodyPr wrap="square" rtlCol="0">
            <a:spAutoFit/>
          </a:bodyPr>
          <a:lstStyle/>
          <a:p>
            <a:pPr algn="just"/>
            <a:r>
              <a:rPr lang="en-US" sz="2400" b="1" dirty="0">
                <a:solidFill>
                  <a:schemeClr val="accent1"/>
                </a:solidFill>
                <a:latin typeface="Alexandria" charset="0"/>
              </a:rPr>
              <a:t>FREE CASH FLOW VERSUS ACCOUNTING INCOME</a:t>
            </a:r>
            <a:endParaRPr lang="ar-EG" sz="2400" b="1" dirty="0">
              <a:solidFill>
                <a:schemeClr val="accent1"/>
              </a:solidFill>
              <a:latin typeface="Alexandria" charset="0"/>
            </a:endParaRPr>
          </a:p>
          <a:p>
            <a:endParaRPr lang="en-US" dirty="0"/>
          </a:p>
        </p:txBody>
      </p:sp>
      <p:pic>
        <p:nvPicPr>
          <p:cNvPr id="7" name="Graphic 21">
            <a:extLst>
              <a:ext uri="{FF2B5EF4-FFF2-40B4-BE49-F238E27FC236}">
                <a16:creationId xmlns:a16="http://schemas.microsoft.com/office/drawing/2014/main" id="{AE467968-EE40-613C-7056-21AE312DC7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1F12E161-A482-6D4A-6750-4112F8EE3CF3}"/>
              </a:ext>
            </a:extLst>
          </p:cNvPr>
          <p:cNvPicPr>
            <a:picLocks noChangeAspect="1"/>
          </p:cNvPicPr>
          <p:nvPr/>
        </p:nvPicPr>
        <p:blipFill>
          <a:blip r:embed="rId4"/>
          <a:stretch>
            <a:fillRect/>
          </a:stretch>
        </p:blipFill>
        <p:spPr>
          <a:xfrm>
            <a:off x="1070578" y="2428183"/>
            <a:ext cx="10146091" cy="1078971"/>
          </a:xfrm>
          <a:prstGeom prst="rect">
            <a:avLst/>
          </a:prstGeom>
        </p:spPr>
      </p:pic>
    </p:spTree>
    <p:extLst>
      <p:ext uri="{BB962C8B-B14F-4D97-AF65-F5344CB8AC3E}">
        <p14:creationId xmlns:p14="http://schemas.microsoft.com/office/powerpoint/2010/main" val="2736613543"/>
      </p:ext>
    </p:extLst>
  </p:cSld>
  <p:clrMapOvr>
    <a:masterClrMapping/>
  </p:clrMapOvr>
  <mc:AlternateContent xmlns:mc="http://schemas.openxmlformats.org/markup-compatibility/2006" xmlns:p14="http://schemas.microsoft.com/office/powerpoint/2010/main">
    <mc:Choice Requires="p14">
      <p:transition p14:dur="10" advTm="161436"/>
    </mc:Choice>
    <mc:Fallback xmlns="">
      <p:transition advTm="16143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19F4F4-5B13-3A8E-7EE9-762C6AE7FC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BA61AD-E77F-6536-8ED6-4A3A6111E90D}"/>
              </a:ext>
            </a:extLst>
          </p:cNvPr>
          <p:cNvSpPr/>
          <p:nvPr/>
        </p:nvSpPr>
        <p:spPr>
          <a:xfrm>
            <a:off x="428625" y="1685494"/>
            <a:ext cx="11555366" cy="49035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76B4AA7-3FAF-D53B-6067-636AACB337D5}"/>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F4C7C9BE-DB1A-82BF-BC76-606108E9FB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97ED00-2349-2E66-811E-09EE4E67B01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978ACFE-D0EE-249E-D22E-5137DF00B13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238A28D9-C3CA-F965-237C-B1A32745AD06}"/>
              </a:ext>
            </a:extLst>
          </p:cNvPr>
          <p:cNvSpPr txBox="1"/>
          <p:nvPr/>
        </p:nvSpPr>
        <p:spPr>
          <a:xfrm>
            <a:off x="542259" y="2000139"/>
            <a:ext cx="7534942" cy="4801314"/>
          </a:xfrm>
          <a:prstGeom prst="rect">
            <a:avLst/>
          </a:prstGeom>
          <a:noFill/>
        </p:spPr>
        <p:txBody>
          <a:bodyPr wrap="square" rtlCol="0">
            <a:spAutoFit/>
          </a:bodyPr>
          <a:lstStyle/>
          <a:p>
            <a:r>
              <a:rPr lang="en-US" sz="2400" b="1" dirty="0">
                <a:solidFill>
                  <a:srgbClr val="00AEEF"/>
                </a:solidFill>
              </a:rPr>
              <a:t>When estimating cash flows </a:t>
            </a:r>
            <a:r>
              <a:rPr lang="en-US" sz="2400" dirty="0"/>
              <a:t>for a project or investment, several conceptual considerations ensure that only the most relevant and accurate financial data drive decision-making. Below are the key issues and how they influence the capital budgeting process.</a:t>
            </a:r>
          </a:p>
          <a:p>
            <a:r>
              <a:rPr lang="en-US" sz="2400" b="1" dirty="0">
                <a:solidFill>
                  <a:srgbClr val="203E5F"/>
                </a:solidFill>
              </a:rPr>
              <a:t>1.Sunk Costs vs. Relevant Cash Flows</a:t>
            </a:r>
          </a:p>
          <a:p>
            <a:pPr marL="342900" indent="-342900">
              <a:buFont typeface="Arial" panose="020B0604020202020204" pitchFamily="34" charset="0"/>
              <a:buChar char="•"/>
            </a:pPr>
            <a:r>
              <a:rPr lang="en-US" sz="2400" b="1" dirty="0">
                <a:solidFill>
                  <a:srgbClr val="00AEEF"/>
                </a:solidFill>
              </a:rPr>
              <a:t>Sunk Costs</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Definition</a:t>
            </a:r>
            <a:r>
              <a:rPr lang="en-US" sz="2400" dirty="0">
                <a:solidFill>
                  <a:srgbClr val="F58221"/>
                </a:solidFill>
              </a:rPr>
              <a:t>: </a:t>
            </a:r>
            <a:r>
              <a:rPr lang="en-US" sz="2400" dirty="0"/>
              <a:t>Expenses already incurred in the past that cannot be recovered, regardless of future decisions.</a:t>
            </a:r>
          </a:p>
          <a:p>
            <a:pPr marL="742950" lvl="1" indent="-285750">
              <a:buFont typeface="Arial" panose="020B0604020202020204" pitchFamily="34" charset="0"/>
              <a:buChar char="•"/>
            </a:pPr>
            <a:r>
              <a:rPr lang="en-US" sz="2400" b="1" dirty="0">
                <a:solidFill>
                  <a:srgbClr val="F58221"/>
                </a:solidFill>
              </a:rPr>
              <a:t>Impact on Decisions</a:t>
            </a:r>
            <a:r>
              <a:rPr lang="en-US" sz="2400" dirty="0">
                <a:solidFill>
                  <a:srgbClr val="F58221"/>
                </a:solidFill>
              </a:rPr>
              <a:t>: </a:t>
            </a:r>
            <a:r>
              <a:rPr lang="en-US" sz="2400" dirty="0"/>
              <a:t>Sunk costs should be excluded from future project evaluations because </a:t>
            </a:r>
            <a:r>
              <a:rPr lang="en-US" sz="2400" dirty="0">
                <a:solidFill>
                  <a:srgbClr val="F58221"/>
                </a:solidFill>
              </a:rPr>
              <a:t>they do not change as a result of accepting or rejecting a project.</a:t>
            </a:r>
          </a:p>
          <a:p>
            <a:endParaRPr lang="en-US" dirty="0"/>
          </a:p>
        </p:txBody>
      </p:sp>
      <p:pic>
        <p:nvPicPr>
          <p:cNvPr id="7" name="Graphic 21">
            <a:extLst>
              <a:ext uri="{FF2B5EF4-FFF2-40B4-BE49-F238E27FC236}">
                <a16:creationId xmlns:a16="http://schemas.microsoft.com/office/drawing/2014/main" id="{70DE5063-5807-FF6C-EFC9-D983925BA6A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with text and images&#10;&#10;AI-generated content may be incorrect.">
            <a:extLst>
              <a:ext uri="{FF2B5EF4-FFF2-40B4-BE49-F238E27FC236}">
                <a16:creationId xmlns:a16="http://schemas.microsoft.com/office/drawing/2014/main" id="{49133280-9826-9A6C-D860-145153D126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90835" y="2095404"/>
            <a:ext cx="3572540" cy="4157133"/>
          </a:xfrm>
          <a:prstGeom prst="rect">
            <a:avLst/>
          </a:prstGeom>
        </p:spPr>
      </p:pic>
    </p:spTree>
    <p:extLst>
      <p:ext uri="{BB962C8B-B14F-4D97-AF65-F5344CB8AC3E}">
        <p14:creationId xmlns:p14="http://schemas.microsoft.com/office/powerpoint/2010/main" val="1768941980"/>
      </p:ext>
    </p:extLst>
  </p:cSld>
  <p:clrMapOvr>
    <a:masterClrMapping/>
  </p:clrMapOvr>
  <mc:AlternateContent xmlns:mc="http://schemas.openxmlformats.org/markup-compatibility/2006" xmlns:p14="http://schemas.microsoft.com/office/powerpoint/2010/main">
    <mc:Choice Requires="p14">
      <p:transition p14:dur="10" advTm="176843"/>
    </mc:Choice>
    <mc:Fallback xmlns="">
      <p:transition advTm="1768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A744A-481D-5E20-330B-98E547D2C9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BCCF718-7E19-73D5-6DF2-B735A26C87F2}"/>
              </a:ext>
            </a:extLst>
          </p:cNvPr>
          <p:cNvSpPr/>
          <p:nvPr/>
        </p:nvSpPr>
        <p:spPr>
          <a:xfrm>
            <a:off x="428625" y="1685494"/>
            <a:ext cx="11555366" cy="47867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8745A6D-5659-8797-A242-94D5B5CDCC84}"/>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5071B5BA-F1FB-9403-73AF-E9A5DF5474D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5047228-B4C6-0500-3A44-7DC3FB7CB4A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EF3431B-4E52-3234-3C62-7236045158B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B91A9ACA-4B9D-99B1-1C8B-1C3EDBF33AC9}"/>
              </a:ext>
            </a:extLst>
          </p:cNvPr>
          <p:cNvSpPr txBox="1"/>
          <p:nvPr/>
        </p:nvSpPr>
        <p:spPr>
          <a:xfrm>
            <a:off x="542258" y="2000139"/>
            <a:ext cx="11221117" cy="4524315"/>
          </a:xfrm>
          <a:prstGeom prst="rect">
            <a:avLst/>
          </a:prstGeom>
          <a:noFill/>
        </p:spPr>
        <p:txBody>
          <a:bodyPr wrap="square" rtlCol="0">
            <a:spAutoFit/>
          </a:bodyPr>
          <a:lstStyle/>
          <a:p>
            <a:pPr marL="742950" lvl="1" indent="-285750">
              <a:buFont typeface="Arial" panose="020B0604020202020204" pitchFamily="34" charset="0"/>
              <a:buChar char="•"/>
            </a:pPr>
            <a:r>
              <a:rPr lang="en-US" sz="2400" b="1" dirty="0">
                <a:solidFill>
                  <a:srgbClr val="F58221"/>
                </a:solidFill>
              </a:rPr>
              <a:t>Example</a:t>
            </a:r>
            <a:r>
              <a:rPr lang="en-US" sz="2400" dirty="0">
                <a:solidFill>
                  <a:srgbClr val="F58221"/>
                </a:solidFill>
              </a:rPr>
              <a:t>: </a:t>
            </a:r>
            <a:r>
              <a:rPr lang="en-US" sz="2400" dirty="0"/>
              <a:t>If a company spent $50,000 on research for a product but decides not to launch it, that $50,000 is a sunk cost. It should not affect whether the firm proceeds with a new, related project.</a:t>
            </a:r>
          </a:p>
          <a:p>
            <a:pPr marL="342900" indent="-342900">
              <a:buFont typeface="Arial" panose="020B0604020202020204" pitchFamily="34" charset="0"/>
              <a:buChar char="•"/>
            </a:pPr>
            <a:r>
              <a:rPr lang="en-US" sz="2400" b="1" dirty="0">
                <a:solidFill>
                  <a:srgbClr val="00AEEF"/>
                </a:solidFill>
              </a:rPr>
              <a:t>Relevant Cash Flows</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Definition</a:t>
            </a:r>
            <a:r>
              <a:rPr lang="en-US" sz="2400" dirty="0">
                <a:solidFill>
                  <a:srgbClr val="F58221"/>
                </a:solidFill>
              </a:rPr>
              <a:t>: </a:t>
            </a:r>
            <a:r>
              <a:rPr lang="en-US" sz="2400" dirty="0"/>
              <a:t>Future incremental cash inflows and outflows that occur only if a project is undertaken.</a:t>
            </a:r>
          </a:p>
          <a:p>
            <a:pPr marL="742950" lvl="1" indent="-285750">
              <a:buFont typeface="Arial" panose="020B0604020202020204" pitchFamily="34" charset="0"/>
              <a:buChar char="•"/>
            </a:pPr>
            <a:r>
              <a:rPr lang="en-US" sz="2400" b="1" dirty="0">
                <a:solidFill>
                  <a:srgbClr val="F58221"/>
                </a:solidFill>
              </a:rPr>
              <a:t>Significance</a:t>
            </a:r>
            <a:r>
              <a:rPr lang="en-US" sz="2400" dirty="0">
                <a:solidFill>
                  <a:srgbClr val="F58221"/>
                </a:solidFill>
              </a:rPr>
              <a:t>: </a:t>
            </a:r>
            <a:r>
              <a:rPr lang="en-US" sz="2400" dirty="0"/>
              <a:t>Including only these future inflows/outflows ensures that the analysis focuses on what truly changes with the project decision.</a:t>
            </a:r>
          </a:p>
          <a:p>
            <a:pPr marL="742950" lvl="1" indent="-285750">
              <a:buFont typeface="Arial" panose="020B0604020202020204" pitchFamily="34" charset="0"/>
              <a:buChar char="•"/>
            </a:pPr>
            <a:r>
              <a:rPr lang="en-US" sz="2400" b="1" dirty="0">
                <a:solidFill>
                  <a:srgbClr val="F58221"/>
                </a:solidFill>
              </a:rPr>
              <a:t>Example</a:t>
            </a:r>
            <a:r>
              <a:rPr lang="en-US" sz="2400" dirty="0">
                <a:solidFill>
                  <a:srgbClr val="F58221"/>
                </a:solidFill>
              </a:rPr>
              <a:t>: </a:t>
            </a:r>
            <a:r>
              <a:rPr lang="en-US" sz="2400" dirty="0"/>
              <a:t>If launching a new product is expected to generate $200,000 in additional sales and $120,000 in additional costs, then the relevant cash flow is $80,000. Past expenditures are ignored as they do not affect this incremental amount.</a:t>
            </a:r>
          </a:p>
        </p:txBody>
      </p:sp>
      <p:pic>
        <p:nvPicPr>
          <p:cNvPr id="7" name="Graphic 21">
            <a:extLst>
              <a:ext uri="{FF2B5EF4-FFF2-40B4-BE49-F238E27FC236}">
                <a16:creationId xmlns:a16="http://schemas.microsoft.com/office/drawing/2014/main" id="{D0AC0BD1-AFEA-C0F9-E5CE-D71097FB79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53373736"/>
      </p:ext>
    </p:extLst>
  </p:cSld>
  <p:clrMapOvr>
    <a:masterClrMapping/>
  </p:clrMapOvr>
  <mc:AlternateContent xmlns:mc="http://schemas.openxmlformats.org/markup-compatibility/2006" xmlns:p14="http://schemas.microsoft.com/office/powerpoint/2010/main">
    <mc:Choice Requires="p14">
      <p:transition p14:dur="10" advTm="228368"/>
    </mc:Choice>
    <mc:Fallback xmlns="">
      <p:transition advTm="22836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889C5D-D93B-4799-1288-DF375EEB24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388306C-67EA-BC2D-F860-96380890CC3C}"/>
              </a:ext>
            </a:extLst>
          </p:cNvPr>
          <p:cNvSpPr/>
          <p:nvPr/>
        </p:nvSpPr>
        <p:spPr>
          <a:xfrm>
            <a:off x="285750" y="1685494"/>
            <a:ext cx="11558588" cy="48389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5110386-85E3-E7F1-2213-FBE0380CC16F}"/>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690A35B5-43B4-B06B-FCFA-A6B24459AA9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EDBA1D6-5293-FC35-C82F-F3A6B5DD26A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867161-0B8A-9AD0-7177-828E756047D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2FE24BD4-23A5-9263-4FAE-CEE175CA40D0}"/>
              </a:ext>
            </a:extLst>
          </p:cNvPr>
          <p:cNvSpPr txBox="1"/>
          <p:nvPr/>
        </p:nvSpPr>
        <p:spPr>
          <a:xfrm>
            <a:off x="471488" y="2000139"/>
            <a:ext cx="11087100" cy="4524315"/>
          </a:xfrm>
          <a:prstGeom prst="rect">
            <a:avLst/>
          </a:prstGeom>
          <a:noFill/>
        </p:spPr>
        <p:txBody>
          <a:bodyPr wrap="square" rtlCol="0">
            <a:spAutoFit/>
          </a:bodyPr>
          <a:lstStyle/>
          <a:p>
            <a:r>
              <a:rPr lang="en-US" sz="2400" b="1" dirty="0">
                <a:solidFill>
                  <a:srgbClr val="203E5F"/>
                </a:solidFill>
              </a:rPr>
              <a:t>2.Opportunity Costs</a:t>
            </a:r>
          </a:p>
          <a:p>
            <a:r>
              <a:rPr lang="en-US" sz="2400" b="1" dirty="0">
                <a:solidFill>
                  <a:srgbClr val="00AEEF"/>
                </a:solidFill>
              </a:rPr>
              <a:t>Definition</a:t>
            </a:r>
            <a:endParaRPr lang="en-US" sz="2400" dirty="0">
              <a:solidFill>
                <a:srgbClr val="00AEEF"/>
              </a:solidFill>
            </a:endParaRPr>
          </a:p>
          <a:p>
            <a:pPr marL="742950" lvl="1" indent="-285750">
              <a:buFont typeface="Arial" panose="020B0604020202020204" pitchFamily="34" charset="0"/>
              <a:buChar char="•"/>
            </a:pPr>
            <a:r>
              <a:rPr lang="en-US" sz="2400" dirty="0"/>
              <a:t>The potential benefit lost by choosing one option over the next best alternative.</a:t>
            </a:r>
          </a:p>
          <a:p>
            <a:pPr marL="742950" lvl="1" indent="-285750">
              <a:buFont typeface="Arial" panose="020B0604020202020204" pitchFamily="34" charset="0"/>
              <a:buChar char="•"/>
            </a:pPr>
            <a:r>
              <a:rPr lang="en-US" sz="2400" dirty="0"/>
              <a:t>Should be treated as part of a project’s cash flows if it represents a real economic trade-off.</a:t>
            </a:r>
          </a:p>
          <a:p>
            <a:r>
              <a:rPr lang="en-US" sz="2400" b="1" dirty="0">
                <a:solidFill>
                  <a:srgbClr val="00AEEF"/>
                </a:solidFill>
              </a:rPr>
              <a:t>Importance</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Inclusion in Cash Flow Analysis</a:t>
            </a:r>
            <a:r>
              <a:rPr lang="en-US" sz="2400" dirty="0">
                <a:solidFill>
                  <a:srgbClr val="F58221"/>
                </a:solidFill>
              </a:rPr>
              <a:t>: </a:t>
            </a:r>
            <a:r>
              <a:rPr lang="en-US" sz="2400" dirty="0"/>
              <a:t>Even if no explicit cash payment changes hands, an opportunity cost can be a significant real cost to the business.</a:t>
            </a:r>
          </a:p>
          <a:p>
            <a:pPr marL="742950" lvl="1" indent="-285750">
              <a:buFont typeface="Arial" panose="020B0604020202020204" pitchFamily="34" charset="0"/>
              <a:buChar char="•"/>
            </a:pPr>
            <a:r>
              <a:rPr lang="en-US" sz="2400" b="1" dirty="0">
                <a:solidFill>
                  <a:srgbClr val="F58221"/>
                </a:solidFill>
              </a:rPr>
              <a:t>Example</a:t>
            </a:r>
            <a:r>
              <a:rPr lang="en-US" sz="2400" dirty="0">
                <a:solidFill>
                  <a:srgbClr val="F58221"/>
                </a:solidFill>
              </a:rPr>
              <a:t>: </a:t>
            </a:r>
            <a:r>
              <a:rPr lang="en-US" sz="2400" dirty="0"/>
              <a:t>If a firm uses a piece of company-owned land for a project instead of selling it for $500,000, the foregone sale proceeds count as an opportunity cost of $500,000. Thus, this amount should be reflected as part of the cash flow calculation for the new project.</a:t>
            </a:r>
          </a:p>
        </p:txBody>
      </p:sp>
      <p:pic>
        <p:nvPicPr>
          <p:cNvPr id="7" name="Graphic 21">
            <a:extLst>
              <a:ext uri="{FF2B5EF4-FFF2-40B4-BE49-F238E27FC236}">
                <a16:creationId xmlns:a16="http://schemas.microsoft.com/office/drawing/2014/main" id="{089D73CB-D36E-C6A3-1D4C-61BD178EA6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84180610"/>
      </p:ext>
    </p:extLst>
  </p:cSld>
  <p:clrMapOvr>
    <a:masterClrMapping/>
  </p:clrMapOvr>
  <mc:AlternateContent xmlns:mc="http://schemas.openxmlformats.org/markup-compatibility/2006" xmlns:p14="http://schemas.microsoft.com/office/powerpoint/2010/main">
    <mc:Choice Requires="p14">
      <p:transition p14:dur="10" advTm="191901"/>
    </mc:Choice>
    <mc:Fallback xmlns="">
      <p:transition advTm="19190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CA939A-1B7E-3AF2-C765-E18CFC0464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51010F2-32E7-B91B-7A5F-B322E1D8D83D}"/>
              </a:ext>
            </a:extLst>
          </p:cNvPr>
          <p:cNvSpPr/>
          <p:nvPr/>
        </p:nvSpPr>
        <p:spPr>
          <a:xfrm>
            <a:off x="617280" y="1685495"/>
            <a:ext cx="1121277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E4D46247-42BA-1130-2868-F8502EDACC6C}"/>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20FE98FD-C812-AD2E-941A-D4A0A47412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A97843-FA04-3A39-4B84-8FC2DD69A5B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C7FC4D4-9759-3AB0-247E-FB12B7D0938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199CC1CA-77B2-6D5D-3BA6-7108DF4A20B5}"/>
              </a:ext>
            </a:extLst>
          </p:cNvPr>
          <p:cNvSpPr txBox="1"/>
          <p:nvPr/>
        </p:nvSpPr>
        <p:spPr>
          <a:xfrm>
            <a:off x="942310" y="2244602"/>
            <a:ext cx="7301578" cy="3416320"/>
          </a:xfrm>
          <a:prstGeom prst="rect">
            <a:avLst/>
          </a:prstGeom>
          <a:noFill/>
        </p:spPr>
        <p:txBody>
          <a:bodyPr wrap="square" rtlCol="0">
            <a:spAutoFit/>
          </a:bodyPr>
          <a:lstStyle/>
          <a:p>
            <a:r>
              <a:rPr lang="en-US" sz="2400" b="1" dirty="0">
                <a:solidFill>
                  <a:srgbClr val="203E5F"/>
                </a:solidFill>
              </a:rPr>
              <a:t>3.Externalities and Side Effects</a:t>
            </a:r>
          </a:p>
          <a:p>
            <a:pPr marL="285750" indent="-285750">
              <a:buFont typeface="Arial" panose="020B0604020202020204" pitchFamily="34" charset="0"/>
              <a:buChar char="•"/>
            </a:pPr>
            <a:r>
              <a:rPr lang="en-US" sz="2400" b="1" dirty="0">
                <a:solidFill>
                  <a:srgbClr val="00AEEF"/>
                </a:solidFill>
              </a:rPr>
              <a:t>Positive Externalities</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Definition</a:t>
            </a:r>
            <a:r>
              <a:rPr lang="en-US" sz="2400" dirty="0">
                <a:solidFill>
                  <a:srgbClr val="F58221"/>
                </a:solidFill>
              </a:rPr>
              <a:t>: </a:t>
            </a:r>
            <a:r>
              <a:rPr lang="en-US" sz="2400" dirty="0"/>
              <a:t>Benefits to other products or business areas when a new project is introduced.</a:t>
            </a:r>
          </a:p>
          <a:p>
            <a:pPr marL="742950" lvl="1" indent="-285750">
              <a:buFont typeface="Arial" panose="020B0604020202020204" pitchFamily="34" charset="0"/>
              <a:buChar char="•"/>
            </a:pPr>
            <a:r>
              <a:rPr lang="en-US" sz="2400" b="1" dirty="0">
                <a:solidFill>
                  <a:srgbClr val="F58221"/>
                </a:solidFill>
              </a:rPr>
              <a:t>Example</a:t>
            </a:r>
            <a:r>
              <a:rPr lang="en-US" sz="2400" dirty="0">
                <a:solidFill>
                  <a:srgbClr val="F58221"/>
                </a:solidFill>
              </a:rPr>
              <a:t>: </a:t>
            </a:r>
            <a:r>
              <a:rPr lang="en-US" sz="2400" dirty="0"/>
              <a:t>A coffee shop launches a new pastry line, which in turn increases coffee sales because customers tend to buy both together. The incremental revenue from coffee should be factored into the project’s cash flow analysis.</a:t>
            </a:r>
          </a:p>
        </p:txBody>
      </p:sp>
      <p:pic>
        <p:nvPicPr>
          <p:cNvPr id="7" name="Graphic 21">
            <a:extLst>
              <a:ext uri="{FF2B5EF4-FFF2-40B4-BE49-F238E27FC236}">
                <a16:creationId xmlns:a16="http://schemas.microsoft.com/office/drawing/2014/main" id="{574B09EE-78F8-2B2F-DF43-F5B5C5DE85F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oster with a circular chart and graphs&#10;&#10;AI-generated content may be incorrect.">
            <a:extLst>
              <a:ext uri="{FF2B5EF4-FFF2-40B4-BE49-F238E27FC236}">
                <a16:creationId xmlns:a16="http://schemas.microsoft.com/office/drawing/2014/main" id="{B67C5C3C-87C1-0A79-441D-539EC300799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02773" y="2244602"/>
            <a:ext cx="3311253" cy="3854726"/>
          </a:xfrm>
          <a:prstGeom prst="rect">
            <a:avLst/>
          </a:prstGeom>
        </p:spPr>
      </p:pic>
    </p:spTree>
    <p:extLst>
      <p:ext uri="{BB962C8B-B14F-4D97-AF65-F5344CB8AC3E}">
        <p14:creationId xmlns:p14="http://schemas.microsoft.com/office/powerpoint/2010/main" val="2458213995"/>
      </p:ext>
    </p:extLst>
  </p:cSld>
  <p:clrMapOvr>
    <a:masterClrMapping/>
  </p:clrMapOvr>
  <mc:AlternateContent xmlns:mc="http://schemas.openxmlformats.org/markup-compatibility/2006" xmlns:p14="http://schemas.microsoft.com/office/powerpoint/2010/main">
    <mc:Choice Requires="p14">
      <p:transition p14:dur="10" advTm="123460"/>
    </mc:Choice>
    <mc:Fallback xmlns="">
      <p:transition advTm="12346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8EAEBA-EE52-E591-39F1-E356B4CBAE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AEB79F-F5D6-D542-134E-FDCCC594DFFA}"/>
              </a:ext>
            </a:extLst>
          </p:cNvPr>
          <p:cNvSpPr/>
          <p:nvPr/>
        </p:nvSpPr>
        <p:spPr>
          <a:xfrm>
            <a:off x="617280" y="1685495"/>
            <a:ext cx="1121277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7BE5644-D542-EA39-A07D-52BBF0F30731}"/>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524E4B20-28CF-934F-84F8-F2EFCEFB493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C1A1A6-B7B8-DBA6-97A5-65E9C5EFA24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677C144-0774-97C0-4191-38CE82D0EE9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67AED93B-4ACD-6843-9B12-DC58FAD3D48D}"/>
              </a:ext>
            </a:extLst>
          </p:cNvPr>
          <p:cNvSpPr txBox="1"/>
          <p:nvPr/>
        </p:nvSpPr>
        <p:spPr>
          <a:xfrm>
            <a:off x="942310" y="2244602"/>
            <a:ext cx="7558753" cy="3416320"/>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00AEEF"/>
                </a:solidFill>
              </a:rPr>
              <a:t>Negative Externalities (Cannibalization)</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Definition</a:t>
            </a:r>
            <a:r>
              <a:rPr lang="en-US" sz="2400" dirty="0">
                <a:solidFill>
                  <a:srgbClr val="F58221"/>
                </a:solidFill>
              </a:rPr>
              <a:t>: </a:t>
            </a:r>
            <a:r>
              <a:rPr lang="en-US" sz="2400" dirty="0"/>
              <a:t>When a new project reduces the sales or revenue of an existing product or business segment.</a:t>
            </a:r>
          </a:p>
          <a:p>
            <a:pPr marL="742950" lvl="1" indent="-285750">
              <a:buFont typeface="Arial" panose="020B0604020202020204" pitchFamily="34" charset="0"/>
              <a:buChar char="•"/>
            </a:pPr>
            <a:r>
              <a:rPr lang="en-US" sz="2400" b="1" dirty="0">
                <a:solidFill>
                  <a:srgbClr val="F58221"/>
                </a:solidFill>
              </a:rPr>
              <a:t>Example</a:t>
            </a:r>
            <a:r>
              <a:rPr lang="en-US" sz="2400" dirty="0">
                <a:solidFill>
                  <a:srgbClr val="F58221"/>
                </a:solidFill>
              </a:rPr>
              <a:t>: </a:t>
            </a:r>
            <a:r>
              <a:rPr lang="en-US" sz="2400" dirty="0"/>
              <a:t>A car manufacturer introduces a new model that attracts buyers away from an older, still-produced model. The lost revenue from the older model is a negative externality and must be subtracted from the incremental cash flows of the new project.</a:t>
            </a:r>
          </a:p>
        </p:txBody>
      </p:sp>
      <p:pic>
        <p:nvPicPr>
          <p:cNvPr id="7" name="Graphic 21">
            <a:extLst>
              <a:ext uri="{FF2B5EF4-FFF2-40B4-BE49-F238E27FC236}">
                <a16:creationId xmlns:a16="http://schemas.microsoft.com/office/drawing/2014/main" id="{BCAA4FE6-7B03-B45C-21D7-BE0431C7A2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diagram of a graph and chart&#10;&#10;AI-generated content may be incorrect.">
            <a:extLst>
              <a:ext uri="{FF2B5EF4-FFF2-40B4-BE49-F238E27FC236}">
                <a16:creationId xmlns:a16="http://schemas.microsoft.com/office/drawing/2014/main" id="{1912D510-DB22-5846-FBFA-D99DF49A2F2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01063" y="2409722"/>
            <a:ext cx="3085163" cy="3251200"/>
          </a:xfrm>
          <a:prstGeom prst="rect">
            <a:avLst/>
          </a:prstGeom>
        </p:spPr>
      </p:pic>
    </p:spTree>
    <p:extLst>
      <p:ext uri="{BB962C8B-B14F-4D97-AF65-F5344CB8AC3E}">
        <p14:creationId xmlns:p14="http://schemas.microsoft.com/office/powerpoint/2010/main" val="3618990721"/>
      </p:ext>
    </p:extLst>
  </p:cSld>
  <p:clrMapOvr>
    <a:masterClrMapping/>
  </p:clrMapOvr>
  <mc:AlternateContent xmlns:mc="http://schemas.openxmlformats.org/markup-compatibility/2006" xmlns:p14="http://schemas.microsoft.com/office/powerpoint/2010/main">
    <mc:Choice Requires="p14">
      <p:transition p14:dur="10" advTm="104164"/>
    </mc:Choice>
    <mc:Fallback xmlns="">
      <p:transition advTm="10416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EC685E-EA73-C8C2-790A-EFA1ED9ED5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B12792-BD1C-ACCC-F65E-245191E0DF3A}"/>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24C41DE-11EE-8CE3-B1B2-FDBB318989E7}"/>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20E7C193-79E2-2B76-8202-10A65397DF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DA99C28-EF86-7F9C-6118-74B1721B701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C43F06C-A2D1-81EE-1D3B-3863ECBD591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66530DD1-BCED-CE1F-B3E4-6678698D9633}"/>
              </a:ext>
            </a:extLst>
          </p:cNvPr>
          <p:cNvSpPr txBox="1"/>
          <p:nvPr/>
        </p:nvSpPr>
        <p:spPr>
          <a:xfrm>
            <a:off x="942310" y="2244602"/>
            <a:ext cx="7944515" cy="3416320"/>
          </a:xfrm>
          <a:prstGeom prst="rect">
            <a:avLst/>
          </a:prstGeom>
          <a:noFill/>
        </p:spPr>
        <p:txBody>
          <a:bodyPr wrap="square" rtlCol="0">
            <a:spAutoFit/>
          </a:bodyPr>
          <a:lstStyle/>
          <a:p>
            <a:r>
              <a:rPr lang="en-US" sz="2400" b="1" dirty="0">
                <a:solidFill>
                  <a:srgbClr val="203E5F"/>
                </a:solidFill>
              </a:rPr>
              <a:t>4. Inflation and Exchange Rates</a:t>
            </a:r>
          </a:p>
          <a:p>
            <a:pPr marL="285750" indent="-285750">
              <a:buFont typeface="Arial" panose="020B0604020202020204" pitchFamily="34" charset="0"/>
              <a:buChar char="•"/>
            </a:pPr>
            <a:r>
              <a:rPr lang="en-US" sz="2400" b="1" dirty="0">
                <a:solidFill>
                  <a:srgbClr val="00AEEF"/>
                </a:solidFill>
              </a:rPr>
              <a:t>Inflation</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Effect on Cash Flows</a:t>
            </a:r>
            <a:r>
              <a:rPr lang="en-US" sz="2400" dirty="0">
                <a:solidFill>
                  <a:srgbClr val="F58221"/>
                </a:solidFill>
              </a:rPr>
              <a:t>: </a:t>
            </a:r>
            <a:r>
              <a:rPr lang="en-US" sz="2400" dirty="0"/>
              <a:t>Over time, prices of goods and services typically rise. This impacts both revenues (sales prices) and costs (labor, materials).</a:t>
            </a:r>
          </a:p>
          <a:p>
            <a:pPr marL="742950" lvl="1" indent="-285750">
              <a:buFont typeface="Arial" panose="020B0604020202020204" pitchFamily="34" charset="0"/>
              <a:buChar char="•"/>
            </a:pPr>
            <a:r>
              <a:rPr lang="en-US" sz="2400" b="1" dirty="0">
                <a:solidFill>
                  <a:srgbClr val="F58221"/>
                </a:solidFill>
              </a:rPr>
              <a:t>Adjustment</a:t>
            </a:r>
            <a:r>
              <a:rPr lang="en-US" sz="2400" dirty="0">
                <a:solidFill>
                  <a:srgbClr val="F58221"/>
                </a:solidFill>
              </a:rPr>
              <a:t>: </a:t>
            </a:r>
            <a:r>
              <a:rPr lang="en-US" sz="2400" dirty="0"/>
              <a:t>Projecting nominal (inflated) cash flows requires a nominal discount rate; if using real cash flows (excluding inflation), use a real discount rate. Inconsistent treatment leads to inaccurate results.</a:t>
            </a:r>
          </a:p>
        </p:txBody>
      </p:sp>
      <p:pic>
        <p:nvPicPr>
          <p:cNvPr id="7" name="Graphic 21">
            <a:extLst>
              <a:ext uri="{FF2B5EF4-FFF2-40B4-BE49-F238E27FC236}">
                <a16:creationId xmlns:a16="http://schemas.microsoft.com/office/drawing/2014/main" id="{8650E374-B748-64FC-2B42-18AA59EFC0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price tag&#10;&#10;AI-generated content may be incorrect.">
            <a:extLst>
              <a:ext uri="{FF2B5EF4-FFF2-40B4-BE49-F238E27FC236}">
                <a16:creationId xmlns:a16="http://schemas.microsoft.com/office/drawing/2014/main" id="{3C42AB23-C706-5DBA-C22F-E4FCB966432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86825" y="1957388"/>
            <a:ext cx="2937599" cy="4099356"/>
          </a:xfrm>
          <a:prstGeom prst="rect">
            <a:avLst/>
          </a:prstGeom>
        </p:spPr>
      </p:pic>
    </p:spTree>
    <p:extLst>
      <p:ext uri="{BB962C8B-B14F-4D97-AF65-F5344CB8AC3E}">
        <p14:creationId xmlns:p14="http://schemas.microsoft.com/office/powerpoint/2010/main" val="1433365184"/>
      </p:ext>
    </p:extLst>
  </p:cSld>
  <p:clrMapOvr>
    <a:masterClrMapping/>
  </p:clrMapOvr>
  <mc:AlternateContent xmlns:mc="http://schemas.openxmlformats.org/markup-compatibility/2006" xmlns:p14="http://schemas.microsoft.com/office/powerpoint/2010/main">
    <mc:Choice Requires="p14">
      <p:transition p14:dur="10" advTm="136382"/>
    </mc:Choice>
    <mc:Fallback xmlns="">
      <p:transition advTm="13638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446BC-9E07-F02D-BBEF-CF04FB481A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52A185-EFAF-BA6D-477B-66684A24C163}"/>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E12A20E-AE58-5DCC-D8EC-586F20C1CC88}"/>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7D5B8109-B155-0056-8CD3-B9B59CE1E29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3F25D2-497D-7F8F-2A3C-349A0543450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F2B1CE6-1B58-1169-C183-135F3600803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B5D753F4-5352-216A-5A6A-4430BB6FAF95}"/>
              </a:ext>
            </a:extLst>
          </p:cNvPr>
          <p:cNvSpPr txBox="1"/>
          <p:nvPr/>
        </p:nvSpPr>
        <p:spPr>
          <a:xfrm>
            <a:off x="942310" y="2244602"/>
            <a:ext cx="7430165" cy="3416320"/>
          </a:xfrm>
          <a:prstGeom prst="rect">
            <a:avLst/>
          </a:prstGeom>
          <a:noFill/>
        </p:spPr>
        <p:txBody>
          <a:bodyPr wrap="square" rtlCol="0">
            <a:spAutoFit/>
          </a:bodyPr>
          <a:lstStyle/>
          <a:p>
            <a:pPr marL="285750" indent="-285750">
              <a:buFont typeface="Arial" panose="020B0604020202020204" pitchFamily="34" charset="0"/>
              <a:buChar char="•"/>
            </a:pPr>
            <a:r>
              <a:rPr lang="en-US" sz="2400" b="1" dirty="0">
                <a:solidFill>
                  <a:srgbClr val="00AEEF"/>
                </a:solidFill>
              </a:rPr>
              <a:t>Exchange Rates</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Relevance for International Projects</a:t>
            </a:r>
            <a:r>
              <a:rPr lang="en-US" sz="2400" dirty="0">
                <a:solidFill>
                  <a:srgbClr val="F58221"/>
                </a:solidFill>
              </a:rPr>
              <a:t>: </a:t>
            </a:r>
            <a:r>
              <a:rPr lang="en-US" sz="2400" dirty="0"/>
              <a:t>When operating in multiple currencies, future cash flow estimates must account for potential currency fluctuations.</a:t>
            </a:r>
          </a:p>
          <a:p>
            <a:pPr marL="742950" lvl="1" indent="-285750">
              <a:buFont typeface="Arial" panose="020B0604020202020204" pitchFamily="34" charset="0"/>
              <a:buChar char="•"/>
            </a:pPr>
            <a:r>
              <a:rPr lang="en-US" sz="2400" b="1" dirty="0">
                <a:solidFill>
                  <a:srgbClr val="F58221"/>
                </a:solidFill>
              </a:rPr>
              <a:t>Risk Factor</a:t>
            </a:r>
            <a:r>
              <a:rPr lang="en-US" sz="2400" dirty="0">
                <a:solidFill>
                  <a:srgbClr val="F58221"/>
                </a:solidFill>
              </a:rPr>
              <a:t>: </a:t>
            </a:r>
            <a:r>
              <a:rPr lang="en-US" sz="2400" dirty="0"/>
              <a:t>Exchange rate volatility can significantly alter the home-currency value of cash flows, necessitating hedging strategies or sensitivity analysis.</a:t>
            </a:r>
          </a:p>
        </p:txBody>
      </p:sp>
      <p:pic>
        <p:nvPicPr>
          <p:cNvPr id="7" name="Graphic 21">
            <a:extLst>
              <a:ext uri="{FF2B5EF4-FFF2-40B4-BE49-F238E27FC236}">
                <a16:creationId xmlns:a16="http://schemas.microsoft.com/office/drawing/2014/main" id="{D347145C-C1CA-3A20-3D08-450D480A15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lose-up of a globe&#10;&#10;AI-generated content may be incorrect.">
            <a:extLst>
              <a:ext uri="{FF2B5EF4-FFF2-40B4-BE49-F238E27FC236}">
                <a16:creationId xmlns:a16="http://schemas.microsoft.com/office/drawing/2014/main" id="{1128318A-6811-882C-E429-7BCDE35D52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72475" y="2244602"/>
            <a:ext cx="3460896" cy="3460896"/>
          </a:xfrm>
          <a:prstGeom prst="rect">
            <a:avLst/>
          </a:prstGeom>
        </p:spPr>
      </p:pic>
    </p:spTree>
    <p:extLst>
      <p:ext uri="{BB962C8B-B14F-4D97-AF65-F5344CB8AC3E}">
        <p14:creationId xmlns:p14="http://schemas.microsoft.com/office/powerpoint/2010/main" val="1702242588"/>
      </p:ext>
    </p:extLst>
  </p:cSld>
  <p:clrMapOvr>
    <a:masterClrMapping/>
  </p:clrMapOvr>
  <mc:AlternateContent xmlns:mc="http://schemas.openxmlformats.org/markup-compatibility/2006" xmlns:p14="http://schemas.microsoft.com/office/powerpoint/2010/main">
    <mc:Choice Requires="p14">
      <p:transition p14:dur="10" advTm="121017"/>
    </mc:Choice>
    <mc:Fallback xmlns="">
      <p:transition advTm="12101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DCE70B-DE93-FD30-2590-614C2A7477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531C8F4-C7A3-78F2-CA16-1ED18981C736}"/>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20FFBA8-8BBF-B285-F2D7-B6686733D18B}"/>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DCB9282E-694A-5719-B2CF-C1C739C5B2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A519FC3-E85F-4FB9-80DD-287FE6B9124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3D8FF1-77B9-39A2-E683-DAB2F2D09DE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B358734B-A30F-0FDE-C313-F31C1000D9A9}"/>
              </a:ext>
            </a:extLst>
          </p:cNvPr>
          <p:cNvSpPr txBox="1"/>
          <p:nvPr/>
        </p:nvSpPr>
        <p:spPr>
          <a:xfrm>
            <a:off x="942310" y="2244602"/>
            <a:ext cx="7444453" cy="3416320"/>
          </a:xfrm>
          <a:prstGeom prst="rect">
            <a:avLst/>
          </a:prstGeom>
          <a:noFill/>
        </p:spPr>
        <p:txBody>
          <a:bodyPr wrap="square" rtlCol="0">
            <a:spAutoFit/>
          </a:bodyPr>
          <a:lstStyle/>
          <a:p>
            <a:r>
              <a:rPr lang="en-US" sz="2400" b="1" dirty="0">
                <a:solidFill>
                  <a:srgbClr val="203E5F"/>
                </a:solidFill>
              </a:rPr>
              <a:t>5. Depreciation and Tax Implications</a:t>
            </a:r>
          </a:p>
          <a:p>
            <a:pPr marL="285750" indent="-285750">
              <a:buFont typeface="Arial" panose="020B0604020202020204" pitchFamily="34" charset="0"/>
              <a:buChar char="•"/>
            </a:pPr>
            <a:r>
              <a:rPr lang="en-US" sz="2400" b="1" dirty="0">
                <a:solidFill>
                  <a:srgbClr val="00AEEF"/>
                </a:solidFill>
              </a:rPr>
              <a:t>Depreciation as a Non-Cash Expense</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Definition</a:t>
            </a:r>
            <a:r>
              <a:rPr lang="en-US" sz="2400" dirty="0">
                <a:solidFill>
                  <a:srgbClr val="F58221"/>
                </a:solidFill>
              </a:rPr>
              <a:t>: </a:t>
            </a:r>
            <a:r>
              <a:rPr lang="en-US" sz="2400" dirty="0"/>
              <a:t>Allocation of an asset’s cost over its useful life, recognized for accounting and tax purposes.</a:t>
            </a:r>
          </a:p>
          <a:p>
            <a:pPr marL="742950" lvl="1" indent="-285750">
              <a:buFont typeface="Arial" panose="020B0604020202020204" pitchFamily="34" charset="0"/>
              <a:buChar char="•"/>
            </a:pPr>
            <a:r>
              <a:rPr lang="en-US" sz="2400" b="1" dirty="0">
                <a:solidFill>
                  <a:srgbClr val="F58221"/>
                </a:solidFill>
              </a:rPr>
              <a:t>Impact on Taxable Income</a:t>
            </a:r>
            <a:r>
              <a:rPr lang="en-US" sz="2400" dirty="0">
                <a:solidFill>
                  <a:srgbClr val="F58221"/>
                </a:solidFill>
              </a:rPr>
              <a:t>: </a:t>
            </a:r>
            <a:r>
              <a:rPr lang="en-US" sz="2400" dirty="0"/>
              <a:t>Although depreciation does not require a cash outflow, it lowers taxable income, thus increasing after-tax cash flow (via the “depreciation tax shield”).</a:t>
            </a:r>
          </a:p>
        </p:txBody>
      </p:sp>
      <p:pic>
        <p:nvPicPr>
          <p:cNvPr id="7" name="Graphic 21">
            <a:extLst>
              <a:ext uri="{FF2B5EF4-FFF2-40B4-BE49-F238E27FC236}">
                <a16:creationId xmlns:a16="http://schemas.microsoft.com/office/drawing/2014/main" id="{51CC6715-3874-CB0A-1710-9A854BB698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diagram of a financial statement&#10;&#10;AI-generated content may be incorrect.">
            <a:extLst>
              <a:ext uri="{FF2B5EF4-FFF2-40B4-BE49-F238E27FC236}">
                <a16:creationId xmlns:a16="http://schemas.microsoft.com/office/drawing/2014/main" id="{40726C54-E1A6-759B-2FF7-A2550099B70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6763" y="2000139"/>
            <a:ext cx="3368268" cy="3784600"/>
          </a:xfrm>
          <a:prstGeom prst="rect">
            <a:avLst/>
          </a:prstGeom>
        </p:spPr>
      </p:pic>
    </p:spTree>
    <p:extLst>
      <p:ext uri="{BB962C8B-B14F-4D97-AF65-F5344CB8AC3E}">
        <p14:creationId xmlns:p14="http://schemas.microsoft.com/office/powerpoint/2010/main" val="1409031232"/>
      </p:ext>
    </p:extLst>
  </p:cSld>
  <p:clrMapOvr>
    <a:masterClrMapping/>
  </p:clrMapOvr>
  <mc:AlternateContent xmlns:mc="http://schemas.openxmlformats.org/markup-compatibility/2006" xmlns:p14="http://schemas.microsoft.com/office/powerpoint/2010/main">
    <mc:Choice Requires="p14">
      <p:transition p14:dur="10" advTm="102341"/>
    </mc:Choice>
    <mc:Fallback xmlns="">
      <p:transition advTm="10234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E44C19-FE37-8440-EF90-9CAE01243E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09F5CA-8068-646F-4013-917270201124}"/>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9FFE0EA-6579-C518-CA98-7B793CAFDE58}"/>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2B8AD181-DF9E-7D1B-B7E7-A58E230BB8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D47B20-0B28-ABD6-3F42-25D96604A19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867ADF4-5D3D-9B30-6605-CE06550B637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BCCBA1B0-48B6-34F0-C6B7-EB35636649D2}"/>
              </a:ext>
            </a:extLst>
          </p:cNvPr>
          <p:cNvSpPr txBox="1"/>
          <p:nvPr/>
        </p:nvSpPr>
        <p:spPr>
          <a:xfrm>
            <a:off x="942311" y="2244602"/>
            <a:ext cx="7422756" cy="3416320"/>
          </a:xfrm>
          <a:prstGeom prst="rect">
            <a:avLst/>
          </a:prstGeom>
          <a:noFill/>
        </p:spPr>
        <p:txBody>
          <a:bodyPr wrap="square" rtlCol="0">
            <a:spAutoFit/>
          </a:bodyPr>
          <a:lstStyle/>
          <a:p>
            <a:r>
              <a:rPr lang="en-US" sz="2400" b="1" dirty="0">
                <a:solidFill>
                  <a:srgbClr val="203E5F"/>
                </a:solidFill>
              </a:rPr>
              <a:t>5. Depreciation and Tax Implications</a:t>
            </a:r>
          </a:p>
          <a:p>
            <a:pPr marL="285750" indent="-285750">
              <a:buFont typeface="Arial" panose="020B0604020202020204" pitchFamily="34" charset="0"/>
              <a:buChar char="•"/>
            </a:pPr>
            <a:r>
              <a:rPr lang="en-US" sz="2400" b="1" dirty="0">
                <a:solidFill>
                  <a:srgbClr val="00AEEF"/>
                </a:solidFill>
              </a:rPr>
              <a:t>Methods of Depreciation</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Straight-Line vs. Accelerated</a:t>
            </a:r>
            <a:r>
              <a:rPr lang="en-US" sz="2400" dirty="0">
                <a:solidFill>
                  <a:srgbClr val="F58221"/>
                </a:solidFill>
              </a:rPr>
              <a:t>: </a:t>
            </a:r>
            <a:r>
              <a:rPr lang="en-US" sz="2400" dirty="0"/>
              <a:t>Different methods yield different annual depreciation amounts and, therefore, different tax effects in each year of the project’s life.</a:t>
            </a:r>
          </a:p>
          <a:p>
            <a:pPr marL="742950" lvl="1" indent="-285750">
              <a:buFont typeface="Arial" panose="020B0604020202020204" pitchFamily="34" charset="0"/>
              <a:buChar char="•"/>
            </a:pPr>
            <a:r>
              <a:rPr lang="en-US" sz="2400" b="1" dirty="0">
                <a:solidFill>
                  <a:srgbClr val="F58221"/>
                </a:solidFill>
              </a:rPr>
              <a:t>Strategic Considerations</a:t>
            </a:r>
            <a:r>
              <a:rPr lang="en-US" sz="2400" dirty="0">
                <a:solidFill>
                  <a:srgbClr val="F58221"/>
                </a:solidFill>
              </a:rPr>
              <a:t>: </a:t>
            </a:r>
            <a:r>
              <a:rPr lang="en-US" sz="2400" dirty="0"/>
              <a:t>Companies may choose a depreciation method that accelerates write-offs if they value higher early-year cash flows.</a:t>
            </a:r>
          </a:p>
        </p:txBody>
      </p:sp>
      <p:pic>
        <p:nvPicPr>
          <p:cNvPr id="7" name="Graphic 21">
            <a:extLst>
              <a:ext uri="{FF2B5EF4-FFF2-40B4-BE49-F238E27FC236}">
                <a16:creationId xmlns:a16="http://schemas.microsoft.com/office/drawing/2014/main" id="{C353782C-F7DF-3B40-87FB-7B5297F5109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ityscape with graphs and charts&#10;&#10;AI-generated content may be incorrect.">
            <a:extLst>
              <a:ext uri="{FF2B5EF4-FFF2-40B4-BE49-F238E27FC236}">
                <a16:creationId xmlns:a16="http://schemas.microsoft.com/office/drawing/2014/main" id="{85906392-DF41-836B-A451-E545ECCB230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65066" y="1908062"/>
            <a:ext cx="3383685" cy="4089400"/>
          </a:xfrm>
          <a:prstGeom prst="rect">
            <a:avLst/>
          </a:prstGeom>
        </p:spPr>
      </p:pic>
    </p:spTree>
    <p:extLst>
      <p:ext uri="{BB962C8B-B14F-4D97-AF65-F5344CB8AC3E}">
        <p14:creationId xmlns:p14="http://schemas.microsoft.com/office/powerpoint/2010/main" val="2444758863"/>
      </p:ext>
    </p:extLst>
  </p:cSld>
  <p:clrMapOvr>
    <a:masterClrMapping/>
  </p:clrMapOvr>
  <mc:AlternateContent xmlns:mc="http://schemas.openxmlformats.org/markup-compatibility/2006" xmlns:p14="http://schemas.microsoft.com/office/powerpoint/2010/main">
    <mc:Choice Requires="p14">
      <p:transition p14:dur="10" advTm="77740"/>
    </mc:Choice>
    <mc:Fallback xmlns="">
      <p:transition advTm="7774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CB115-072F-910F-36BB-5B7015359BD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369D90-CC94-6917-C95F-E928200A452C}"/>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054FEFE-40F9-188E-E425-EB7E8F3C578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2BF09055-A10C-56B6-7423-446C96B016E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21DF7B-7880-BDB5-354E-7A030E625D9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66441A4-40D1-B542-9313-4987E9BE6D7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5B902D1A-AE80-A0B7-2FDE-570C2A50FC0B}"/>
              </a:ext>
            </a:extLst>
          </p:cNvPr>
          <p:cNvSpPr txBox="1"/>
          <p:nvPr/>
        </p:nvSpPr>
        <p:spPr>
          <a:xfrm>
            <a:off x="942311" y="2244602"/>
            <a:ext cx="6315740" cy="3046988"/>
          </a:xfrm>
          <a:prstGeom prst="rect">
            <a:avLst/>
          </a:prstGeom>
          <a:noFill/>
        </p:spPr>
        <p:txBody>
          <a:bodyPr wrap="square" rtlCol="0">
            <a:spAutoFit/>
          </a:bodyPr>
          <a:lstStyle/>
          <a:p>
            <a:r>
              <a:rPr lang="en-US" sz="2400" b="1" dirty="0">
                <a:solidFill>
                  <a:srgbClr val="203E5F"/>
                </a:solidFill>
              </a:rPr>
              <a:t>6. Working Capital Adjustments</a:t>
            </a:r>
          </a:p>
          <a:p>
            <a:pPr marL="285750" indent="-285750">
              <a:buFont typeface="Arial" panose="020B0604020202020204" pitchFamily="34" charset="0"/>
              <a:buChar char="•"/>
            </a:pPr>
            <a:r>
              <a:rPr lang="en-US" sz="2400" b="1" dirty="0">
                <a:solidFill>
                  <a:srgbClr val="00AEEF"/>
                </a:solidFill>
              </a:rPr>
              <a:t>Definition of Working Capital</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Working Capital (WC)</a:t>
            </a:r>
            <a:r>
              <a:rPr lang="en-US" sz="2400" dirty="0">
                <a:solidFill>
                  <a:srgbClr val="F58221"/>
                </a:solidFill>
              </a:rPr>
              <a:t>: </a:t>
            </a:r>
            <a:r>
              <a:rPr lang="en-US" sz="2400" dirty="0"/>
              <a:t>Current assets (like cash, accounts receivable, inventory) minus current liabilities (like accounts payable, short-term debt).</a:t>
            </a:r>
          </a:p>
          <a:p>
            <a:pPr marL="742950" lvl="1" indent="-285750">
              <a:buFont typeface="Arial" panose="020B0604020202020204" pitchFamily="34" charset="0"/>
              <a:buChar char="•"/>
            </a:pPr>
            <a:r>
              <a:rPr lang="en-US" sz="2400" b="1" dirty="0">
                <a:solidFill>
                  <a:srgbClr val="F58221"/>
                </a:solidFill>
              </a:rPr>
              <a:t>Changes in WC</a:t>
            </a:r>
            <a:r>
              <a:rPr lang="en-US" sz="2400" dirty="0"/>
              <a:t>: Often reflect how much cash is tied up in daily operations.</a:t>
            </a:r>
          </a:p>
        </p:txBody>
      </p:sp>
      <p:pic>
        <p:nvPicPr>
          <p:cNvPr id="7" name="Graphic 21">
            <a:extLst>
              <a:ext uri="{FF2B5EF4-FFF2-40B4-BE49-F238E27FC236}">
                <a16:creationId xmlns:a16="http://schemas.microsoft.com/office/drawing/2014/main" id="{DC09E0F6-5AE8-1A16-556A-F2A9E6D635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scale of money and a diagram&#10;&#10;AI-generated content may be incorrect.">
            <a:extLst>
              <a:ext uri="{FF2B5EF4-FFF2-40B4-BE49-F238E27FC236}">
                <a16:creationId xmlns:a16="http://schemas.microsoft.com/office/drawing/2014/main" id="{086A2341-B4BA-A5A2-EC73-864181CDC2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11067" y="2244601"/>
            <a:ext cx="3643964" cy="3594329"/>
          </a:xfrm>
          <a:prstGeom prst="rect">
            <a:avLst/>
          </a:prstGeom>
        </p:spPr>
      </p:pic>
    </p:spTree>
    <p:extLst>
      <p:ext uri="{BB962C8B-B14F-4D97-AF65-F5344CB8AC3E}">
        <p14:creationId xmlns:p14="http://schemas.microsoft.com/office/powerpoint/2010/main" val="1426065493"/>
      </p:ext>
    </p:extLst>
  </p:cSld>
  <p:clrMapOvr>
    <a:masterClrMapping/>
  </p:clrMapOvr>
  <mc:AlternateContent xmlns:mc="http://schemas.openxmlformats.org/markup-compatibility/2006" xmlns:p14="http://schemas.microsoft.com/office/powerpoint/2010/main">
    <mc:Choice Requires="p14">
      <p:transition p14:dur="10" advTm="46776"/>
    </mc:Choice>
    <mc:Fallback xmlns="">
      <p:transition advTm="4677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57E19B-1657-0562-7172-6E3EBB9753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BC1CF4-8918-8073-A6E9-C699E15C155A}"/>
              </a:ext>
            </a:extLst>
          </p:cNvPr>
          <p:cNvSpPr/>
          <p:nvPr/>
        </p:nvSpPr>
        <p:spPr>
          <a:xfrm>
            <a:off x="436969" y="1547478"/>
            <a:ext cx="11547021" cy="48521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5CF2040-7617-D261-CBED-293948DB84CA}"/>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5FE9C51B-4565-9DF6-6C4F-5730BFA4071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865421C-8E6D-274E-95C1-BB27ED555AD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188AD69-EBB8-7F66-9749-34E72362BF1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1558BDD4-C0E2-9319-30DE-B49F75F416F7}"/>
              </a:ext>
            </a:extLst>
          </p:cNvPr>
          <p:cNvSpPr txBox="1"/>
          <p:nvPr/>
        </p:nvSpPr>
        <p:spPr>
          <a:xfrm>
            <a:off x="942310" y="2244602"/>
            <a:ext cx="7958803" cy="4154984"/>
          </a:xfrm>
          <a:prstGeom prst="rect">
            <a:avLst/>
          </a:prstGeom>
          <a:noFill/>
        </p:spPr>
        <p:txBody>
          <a:bodyPr wrap="square" rtlCol="0">
            <a:spAutoFit/>
          </a:bodyPr>
          <a:lstStyle/>
          <a:p>
            <a:r>
              <a:rPr lang="en-US" sz="2400" b="1" dirty="0">
                <a:solidFill>
                  <a:srgbClr val="203E5F"/>
                </a:solidFill>
              </a:rPr>
              <a:t>6. Working Capital Adjustments</a:t>
            </a:r>
          </a:p>
          <a:p>
            <a:pPr marL="285750" indent="-285750">
              <a:buFont typeface="Arial" panose="020B0604020202020204" pitchFamily="34" charset="0"/>
              <a:buChar char="•"/>
            </a:pPr>
            <a:r>
              <a:rPr lang="en-US" sz="2400" b="1" dirty="0">
                <a:solidFill>
                  <a:srgbClr val="00AEEF"/>
                </a:solidFill>
              </a:rPr>
              <a:t>Importance in Cash Flow</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Timing of Cash Flows</a:t>
            </a:r>
            <a:r>
              <a:rPr lang="en-US" sz="2400" dirty="0">
                <a:solidFill>
                  <a:srgbClr val="F58221"/>
                </a:solidFill>
              </a:rPr>
              <a:t>: </a:t>
            </a:r>
            <a:r>
              <a:rPr lang="en-US" sz="2400" dirty="0"/>
              <a:t>Increases in accounts receivable or inventory delay the conversion of sales into cash, whereas increases in payables may provide temporary financing.</a:t>
            </a:r>
          </a:p>
          <a:p>
            <a:pPr marL="742950" lvl="1" indent="-285750">
              <a:buFont typeface="Arial" panose="020B0604020202020204" pitchFamily="34" charset="0"/>
              <a:buChar char="•"/>
            </a:pPr>
            <a:r>
              <a:rPr lang="en-US" sz="2400" b="1" dirty="0">
                <a:solidFill>
                  <a:srgbClr val="F58221"/>
                </a:solidFill>
              </a:rPr>
              <a:t>Accurate Estimation</a:t>
            </a:r>
            <a:r>
              <a:rPr lang="en-US" sz="2400" dirty="0">
                <a:solidFill>
                  <a:srgbClr val="F58221"/>
                </a:solidFill>
              </a:rPr>
              <a:t>: </a:t>
            </a:r>
            <a:r>
              <a:rPr lang="en-US" sz="2400" dirty="0"/>
              <a:t>Misjudging working capital needs can overstate or understate a project’s cash flow. For instance, a spike in inventory requirements at the project’s onset represents a cash outflow, which must be reversed (i.e., recaptured) at project closure.</a:t>
            </a:r>
          </a:p>
        </p:txBody>
      </p:sp>
      <p:pic>
        <p:nvPicPr>
          <p:cNvPr id="7" name="Graphic 21">
            <a:extLst>
              <a:ext uri="{FF2B5EF4-FFF2-40B4-BE49-F238E27FC236}">
                <a16:creationId xmlns:a16="http://schemas.microsoft.com/office/drawing/2014/main" id="{0E8DC405-B1F3-1390-D22A-087164618E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with a clock and charts&#10;&#10;AI-generated content may be incorrect.">
            <a:extLst>
              <a:ext uri="{FF2B5EF4-FFF2-40B4-BE49-F238E27FC236}">
                <a16:creationId xmlns:a16="http://schemas.microsoft.com/office/drawing/2014/main" id="{F9B4C99A-6AE5-19E6-A5AC-56A967B4EB1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03708" y="2292395"/>
            <a:ext cx="2751323" cy="3862729"/>
          </a:xfrm>
          <a:prstGeom prst="rect">
            <a:avLst/>
          </a:prstGeom>
        </p:spPr>
      </p:pic>
    </p:spTree>
    <p:extLst>
      <p:ext uri="{BB962C8B-B14F-4D97-AF65-F5344CB8AC3E}">
        <p14:creationId xmlns:p14="http://schemas.microsoft.com/office/powerpoint/2010/main" val="3497946794"/>
      </p:ext>
    </p:extLst>
  </p:cSld>
  <p:clrMapOvr>
    <a:masterClrMapping/>
  </p:clrMapOvr>
  <mc:AlternateContent xmlns:mc="http://schemas.openxmlformats.org/markup-compatibility/2006" xmlns:p14="http://schemas.microsoft.com/office/powerpoint/2010/main">
    <mc:Choice Requires="p14">
      <p:transition p14:dur="10" advTm="125666"/>
    </mc:Choice>
    <mc:Fallback xmlns="">
      <p:transition advTm="12566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427169-D758-A62E-C78E-9CB7AC94FD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BE3A73-CCA6-ECAB-B84C-96BEA3AB60E1}"/>
              </a:ext>
            </a:extLst>
          </p:cNvPr>
          <p:cNvSpPr/>
          <p:nvPr/>
        </p:nvSpPr>
        <p:spPr>
          <a:xfrm>
            <a:off x="436970" y="1547478"/>
            <a:ext cx="1081272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27A348D3-2E25-CE9B-6D45-065AE928F05C}"/>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Conceptual Issues in Cash Flow Estimation</a:t>
            </a:r>
          </a:p>
        </p:txBody>
      </p:sp>
      <p:sp>
        <p:nvSpPr>
          <p:cNvPr id="5" name="Rectangle 4">
            <a:extLst>
              <a:ext uri="{FF2B5EF4-FFF2-40B4-BE49-F238E27FC236}">
                <a16:creationId xmlns:a16="http://schemas.microsoft.com/office/drawing/2014/main" id="{20A87A4A-7563-31C2-C660-B3E1890ED84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FA17C2-0133-A12C-768F-3D4754A5DBC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3BCCCA1-A67A-E11E-DEAC-76F132A7A47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8C097959-44A9-A087-5E9A-BEA108A506B0}"/>
              </a:ext>
            </a:extLst>
          </p:cNvPr>
          <p:cNvSpPr txBox="1"/>
          <p:nvPr/>
        </p:nvSpPr>
        <p:spPr>
          <a:xfrm>
            <a:off x="851730" y="2202311"/>
            <a:ext cx="10126091" cy="3785652"/>
          </a:xfrm>
          <a:prstGeom prst="rect">
            <a:avLst/>
          </a:prstGeom>
          <a:noFill/>
        </p:spPr>
        <p:txBody>
          <a:bodyPr wrap="square" rtlCol="0">
            <a:spAutoFit/>
          </a:bodyPr>
          <a:lstStyle/>
          <a:p>
            <a:r>
              <a:rPr lang="en-US" sz="2400" b="1" dirty="0">
                <a:solidFill>
                  <a:srgbClr val="00AEEF"/>
                </a:solidFill>
              </a:rPr>
              <a:t>Final Thoughts</a:t>
            </a:r>
          </a:p>
          <a:p>
            <a:r>
              <a:rPr lang="en-US" sz="2400" dirty="0"/>
              <a:t>Accurate cash flow estimation goes beyond simply forecasting sales and expenses. It requires identifying which costs are incremental, which are sunk, and whether there are opportunity costs or externalities influencing the bottom line. Depreciation, tax rules, inflation, currency movements, and working capital dynamics each play a crucial role in shaping a project’s true cash flow picture.</a:t>
            </a:r>
          </a:p>
          <a:p>
            <a:r>
              <a:rPr lang="en-US" sz="2400" dirty="0"/>
              <a:t>By carefully addressing these </a:t>
            </a:r>
            <a:r>
              <a:rPr lang="en-US" sz="2400" b="1" dirty="0"/>
              <a:t>conceptual issues</a:t>
            </a:r>
            <a:r>
              <a:rPr lang="en-US" sz="2400" dirty="0"/>
              <a:t>, decision-makers can avoid common pitfalls, thereby ensuring that the capital budgeting process yields the most reliable and relevant estimates. This rigor ultimately helps firms allocate resources more effectively and improve their long-term financial performance.</a:t>
            </a:r>
          </a:p>
        </p:txBody>
      </p:sp>
      <p:pic>
        <p:nvPicPr>
          <p:cNvPr id="7" name="Graphic 21">
            <a:extLst>
              <a:ext uri="{FF2B5EF4-FFF2-40B4-BE49-F238E27FC236}">
                <a16:creationId xmlns:a16="http://schemas.microsoft.com/office/drawing/2014/main" id="{581FF8AA-CBA7-F3E0-29F6-88907CFB8C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43602922"/>
      </p:ext>
    </p:extLst>
  </p:cSld>
  <p:clrMapOvr>
    <a:masterClrMapping/>
  </p:clrMapOvr>
  <mc:AlternateContent xmlns:mc="http://schemas.openxmlformats.org/markup-compatibility/2006" xmlns:p14="http://schemas.microsoft.com/office/powerpoint/2010/main">
    <mc:Choice Requires="p14">
      <p:transition p14:dur="10" advTm="202257"/>
    </mc:Choice>
    <mc:Fallback xmlns="">
      <p:transition advTm="20225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8FA107-0A7F-8D9A-A395-FE444EBA89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2788EC7-385A-3646-BC32-DC15C5B0718A}"/>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560BA4E-FA12-C7FE-FE02-2BCBEB43E34F}"/>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79ABF41B-E44D-828C-CC3D-F3D5EFF61D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E4C3B0-C56D-DD05-FE20-047D19B3E3A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52DC345-6F79-EDB6-49A5-64CB44C8F2E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E1731C47-E8A8-7BC7-DCC1-5F16EF230E36}"/>
              </a:ext>
            </a:extLst>
          </p:cNvPr>
          <p:cNvSpPr txBox="1"/>
          <p:nvPr/>
        </p:nvSpPr>
        <p:spPr>
          <a:xfrm>
            <a:off x="851729" y="2141974"/>
            <a:ext cx="8156803" cy="4154984"/>
          </a:xfrm>
          <a:prstGeom prst="rect">
            <a:avLst/>
          </a:prstGeom>
          <a:noFill/>
        </p:spPr>
        <p:txBody>
          <a:bodyPr wrap="square" rtlCol="0">
            <a:spAutoFit/>
          </a:bodyPr>
          <a:lstStyle/>
          <a:p>
            <a:r>
              <a:rPr lang="en-US" sz="2400" b="1" dirty="0">
                <a:solidFill>
                  <a:srgbClr val="00AEEF"/>
                </a:solidFill>
              </a:rPr>
              <a:t>When conducting a capital budgeting </a:t>
            </a:r>
            <a:r>
              <a:rPr lang="en-US" sz="2400" dirty="0"/>
              <a:t>exercise or assessing a project’s financial viability, accurate cash flow estimation is crucial. Below are the key steps and considerations in estimating these flows:</a:t>
            </a:r>
          </a:p>
          <a:p>
            <a:r>
              <a:rPr lang="en-US" sz="2400" b="1" dirty="0">
                <a:solidFill>
                  <a:srgbClr val="203E5F"/>
                </a:solidFill>
              </a:rPr>
              <a:t>1. Forecasting Sales and Revenues</a:t>
            </a:r>
          </a:p>
          <a:p>
            <a:r>
              <a:rPr lang="en-US" sz="2400" b="1" dirty="0">
                <a:solidFill>
                  <a:srgbClr val="00AEEF"/>
                </a:solidFill>
              </a:rPr>
              <a:t>Market Analysis</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Demand Estimation</a:t>
            </a:r>
            <a:r>
              <a:rPr lang="en-US" sz="2400" dirty="0">
                <a:solidFill>
                  <a:srgbClr val="F58221"/>
                </a:solidFill>
              </a:rPr>
              <a:t>: </a:t>
            </a:r>
            <a:r>
              <a:rPr lang="en-US" sz="2400" dirty="0"/>
              <a:t>Analyze market size, customer segments, and historical trends to project future sales volumes.</a:t>
            </a:r>
          </a:p>
          <a:p>
            <a:pPr marL="742950" lvl="1" indent="-285750">
              <a:buFont typeface="Arial" panose="020B0604020202020204" pitchFamily="34" charset="0"/>
              <a:buChar char="•"/>
            </a:pPr>
            <a:r>
              <a:rPr lang="en-US" sz="2400" b="1" dirty="0">
                <a:solidFill>
                  <a:srgbClr val="F58221"/>
                </a:solidFill>
              </a:rPr>
              <a:t>Price Trends</a:t>
            </a:r>
            <a:r>
              <a:rPr lang="en-US" sz="2400" dirty="0">
                <a:solidFill>
                  <a:srgbClr val="F58221"/>
                </a:solidFill>
              </a:rPr>
              <a:t>: </a:t>
            </a:r>
            <a:r>
              <a:rPr lang="en-US" sz="2400" dirty="0"/>
              <a:t>Consider how changes in market conditions, competition, or regulations might affect pricing power.</a:t>
            </a:r>
          </a:p>
        </p:txBody>
      </p:sp>
      <p:pic>
        <p:nvPicPr>
          <p:cNvPr id="7" name="Graphic 21">
            <a:extLst>
              <a:ext uri="{FF2B5EF4-FFF2-40B4-BE49-F238E27FC236}">
                <a16:creationId xmlns:a16="http://schemas.microsoft.com/office/drawing/2014/main" id="{E9625B4A-E3B7-43DF-B87A-9D33261333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hart showing a magnifying glass and charts&#10;&#10;AI-generated content may be incorrect.">
            <a:extLst>
              <a:ext uri="{FF2B5EF4-FFF2-40B4-BE49-F238E27FC236}">
                <a16:creationId xmlns:a16="http://schemas.microsoft.com/office/drawing/2014/main" id="{9737632C-EFB9-D3D2-C70C-300DB97EBA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008532" y="2292395"/>
            <a:ext cx="2746499" cy="3684560"/>
          </a:xfrm>
          <a:prstGeom prst="rect">
            <a:avLst/>
          </a:prstGeom>
        </p:spPr>
      </p:pic>
    </p:spTree>
    <p:extLst>
      <p:ext uri="{BB962C8B-B14F-4D97-AF65-F5344CB8AC3E}">
        <p14:creationId xmlns:p14="http://schemas.microsoft.com/office/powerpoint/2010/main" val="3822957112"/>
      </p:ext>
    </p:extLst>
  </p:cSld>
  <p:clrMapOvr>
    <a:masterClrMapping/>
  </p:clrMapOvr>
  <mc:AlternateContent xmlns:mc="http://schemas.openxmlformats.org/markup-compatibility/2006" xmlns:p14="http://schemas.microsoft.com/office/powerpoint/2010/main">
    <mc:Choice Requires="p14">
      <p:transition p14:dur="10" advTm="74245"/>
    </mc:Choice>
    <mc:Fallback xmlns="">
      <p:transition advTm="7424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8A1103-85CF-E83C-4A95-D482D77546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EC621E-F9CC-04A4-352C-15ECF279EB5D}"/>
              </a:ext>
            </a:extLst>
          </p:cNvPr>
          <p:cNvSpPr/>
          <p:nvPr/>
        </p:nvSpPr>
        <p:spPr>
          <a:xfrm>
            <a:off x="436970" y="1547477"/>
            <a:ext cx="10812720" cy="50415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F0B5958-4C87-2895-058F-01768680769A}"/>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B4AE531B-737B-D2E7-9877-D6130798AC9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AA721C1-D543-C7F8-08E4-FEA910C5F5F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BF0242F-ABB1-6474-F271-B299ADC92B0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A3760585-8828-BE28-9489-6CB78777A4DD}"/>
              </a:ext>
            </a:extLst>
          </p:cNvPr>
          <p:cNvSpPr txBox="1"/>
          <p:nvPr/>
        </p:nvSpPr>
        <p:spPr>
          <a:xfrm>
            <a:off x="851729" y="2141974"/>
            <a:ext cx="10036404" cy="4524315"/>
          </a:xfrm>
          <a:prstGeom prst="rect">
            <a:avLst/>
          </a:prstGeom>
          <a:noFill/>
        </p:spPr>
        <p:txBody>
          <a:bodyPr wrap="square" rtlCol="0">
            <a:spAutoFit/>
          </a:bodyPr>
          <a:lstStyle/>
          <a:p>
            <a:r>
              <a:rPr lang="en-US" sz="2400" b="1" dirty="0">
                <a:solidFill>
                  <a:srgbClr val="00AEEF"/>
                </a:solidFill>
              </a:rPr>
              <a:t>Data Sources and Techniques</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Historical Sales Data</a:t>
            </a:r>
            <a:r>
              <a:rPr lang="en-US" sz="2400" dirty="0">
                <a:solidFill>
                  <a:srgbClr val="F58221"/>
                </a:solidFill>
              </a:rPr>
              <a:t>: </a:t>
            </a:r>
            <a:r>
              <a:rPr lang="en-US" sz="2400" dirty="0"/>
              <a:t>Use past sales performance as a baseline, adjusting for trends (growth, seasonal patterns).</a:t>
            </a:r>
          </a:p>
          <a:p>
            <a:pPr marL="742950" lvl="1" indent="-285750">
              <a:buFont typeface="Arial" panose="020B0604020202020204" pitchFamily="34" charset="0"/>
              <a:buChar char="•"/>
            </a:pPr>
            <a:r>
              <a:rPr lang="en-US" sz="2400" b="1" dirty="0">
                <a:solidFill>
                  <a:srgbClr val="F58221"/>
                </a:solidFill>
              </a:rPr>
              <a:t>Economic Indicators</a:t>
            </a:r>
            <a:r>
              <a:rPr lang="en-US" sz="2400" dirty="0">
                <a:solidFill>
                  <a:srgbClr val="F58221"/>
                </a:solidFill>
              </a:rPr>
              <a:t>: </a:t>
            </a:r>
            <a:r>
              <a:rPr lang="en-US" sz="2400" dirty="0"/>
              <a:t>Factor in broader economic variables such as GDP growth rates, consumer confidence, and interest rates.</a:t>
            </a:r>
            <a:endParaRPr lang="en-US" sz="2400" b="1" dirty="0">
              <a:solidFill>
                <a:srgbClr val="F58221"/>
              </a:solidFill>
            </a:endParaRPr>
          </a:p>
          <a:p>
            <a:pPr marL="742950" lvl="1" indent="-285750">
              <a:buFont typeface="Arial" panose="020B0604020202020204" pitchFamily="34" charset="0"/>
              <a:buChar char="•"/>
            </a:pPr>
            <a:r>
              <a:rPr lang="en-US" sz="2400" b="1" dirty="0">
                <a:solidFill>
                  <a:srgbClr val="F58221"/>
                </a:solidFill>
              </a:rPr>
              <a:t>Competitive Environment: </a:t>
            </a:r>
            <a:r>
              <a:rPr lang="en-US" sz="2400" dirty="0"/>
              <a:t>Examine competitor actions (e.g., product introductions, price cuts) that could influence market share.</a:t>
            </a:r>
          </a:p>
          <a:p>
            <a:r>
              <a:rPr lang="en-US" sz="2400" b="1" dirty="0">
                <a:solidFill>
                  <a:srgbClr val="00AEEF"/>
                </a:solidFill>
              </a:rPr>
              <a:t>Growth Scenarios</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Conservative, Most Likely, and Aggressive Estimates</a:t>
            </a:r>
            <a:r>
              <a:rPr lang="en-US" sz="2400" dirty="0">
                <a:solidFill>
                  <a:srgbClr val="F58221"/>
                </a:solidFill>
              </a:rPr>
              <a:t>: </a:t>
            </a:r>
            <a:r>
              <a:rPr lang="en-US" sz="2400" dirty="0"/>
              <a:t>Prepare multiple scenarios to capture the uncertainty surrounding future sales.</a:t>
            </a:r>
          </a:p>
          <a:p>
            <a:pPr marL="742950" lvl="1" indent="-285750">
              <a:buFont typeface="Arial" panose="020B0604020202020204" pitchFamily="34" charset="0"/>
              <a:buChar char="•"/>
            </a:pPr>
            <a:r>
              <a:rPr lang="en-US" sz="2400" b="1" dirty="0">
                <a:solidFill>
                  <a:srgbClr val="F58221"/>
                </a:solidFill>
              </a:rPr>
              <a:t>Sensitivity Analysis</a:t>
            </a:r>
            <a:r>
              <a:rPr lang="en-US" sz="2400" dirty="0">
                <a:solidFill>
                  <a:srgbClr val="F58221"/>
                </a:solidFill>
              </a:rPr>
              <a:t>: </a:t>
            </a:r>
            <a:r>
              <a:rPr lang="en-US" sz="2400" dirty="0"/>
              <a:t>Assess how changes in volume or price assumptions will impact projected revenues.</a:t>
            </a:r>
          </a:p>
        </p:txBody>
      </p:sp>
      <p:pic>
        <p:nvPicPr>
          <p:cNvPr id="7" name="Graphic 21">
            <a:extLst>
              <a:ext uri="{FF2B5EF4-FFF2-40B4-BE49-F238E27FC236}">
                <a16:creationId xmlns:a16="http://schemas.microsoft.com/office/drawing/2014/main" id="{7C98BA1B-47FF-25F0-3F2B-9C1B920610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18373372"/>
      </p:ext>
    </p:extLst>
  </p:cSld>
  <p:clrMapOvr>
    <a:masterClrMapping/>
  </p:clrMapOvr>
  <mc:AlternateContent xmlns:mc="http://schemas.openxmlformats.org/markup-compatibility/2006" xmlns:p14="http://schemas.microsoft.com/office/powerpoint/2010/main">
    <mc:Choice Requires="p14">
      <p:transition p14:dur="10" advTm="125631"/>
    </mc:Choice>
    <mc:Fallback xmlns="">
      <p:transition advTm="12563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7A8E04-D7AD-9A62-4E3B-7686063B46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8DC3FD-BB3B-01CD-B540-D11FF7BD2A41}"/>
              </a:ext>
            </a:extLst>
          </p:cNvPr>
          <p:cNvSpPr/>
          <p:nvPr/>
        </p:nvSpPr>
        <p:spPr>
          <a:xfrm>
            <a:off x="436969" y="1547477"/>
            <a:ext cx="11547021" cy="50415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3510080-DC7F-0431-A536-568962A2E33C}"/>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B308C873-7CE8-70DE-964D-D8DAB7EDD35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42EFFC4-8921-6868-4AB5-D7124F75F04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C90AF52-E92B-1826-A2D7-C4CD69166AA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06120018-2610-33A8-F1EE-C2B222C49535}"/>
              </a:ext>
            </a:extLst>
          </p:cNvPr>
          <p:cNvSpPr txBox="1"/>
          <p:nvPr/>
        </p:nvSpPr>
        <p:spPr>
          <a:xfrm>
            <a:off x="851730" y="2141974"/>
            <a:ext cx="7242404" cy="3785652"/>
          </a:xfrm>
          <a:prstGeom prst="rect">
            <a:avLst/>
          </a:prstGeom>
          <a:noFill/>
        </p:spPr>
        <p:txBody>
          <a:bodyPr wrap="square" rtlCol="0">
            <a:spAutoFit/>
          </a:bodyPr>
          <a:lstStyle/>
          <a:p>
            <a:r>
              <a:rPr lang="en-US" sz="2400" b="1" dirty="0">
                <a:solidFill>
                  <a:srgbClr val="203E5F"/>
                </a:solidFill>
              </a:rPr>
              <a:t>2. Estimating Costs</a:t>
            </a:r>
          </a:p>
          <a:p>
            <a:r>
              <a:rPr lang="en-US" sz="2400" b="1" dirty="0">
                <a:solidFill>
                  <a:srgbClr val="00AEEF"/>
                </a:solidFill>
              </a:rPr>
              <a:t>Variable Costs</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Definition</a:t>
            </a:r>
            <a:r>
              <a:rPr lang="en-US" sz="2400" dirty="0">
                <a:solidFill>
                  <a:srgbClr val="F58221"/>
                </a:solidFill>
              </a:rPr>
              <a:t>: </a:t>
            </a:r>
            <a:r>
              <a:rPr lang="en-US" sz="2400" dirty="0"/>
              <a:t>Costs that vary directly with production or sales volume (e.g., raw materials, packaging).</a:t>
            </a:r>
          </a:p>
          <a:p>
            <a:pPr marL="742950" lvl="1" indent="-285750">
              <a:buFont typeface="Arial" panose="020B0604020202020204" pitchFamily="34" charset="0"/>
              <a:buChar char="•"/>
            </a:pPr>
            <a:r>
              <a:rPr lang="en-US" sz="2400" b="1" dirty="0">
                <a:solidFill>
                  <a:srgbClr val="F58221"/>
                </a:solidFill>
              </a:rPr>
              <a:t>Impact on Margins</a:t>
            </a:r>
            <a:r>
              <a:rPr lang="en-US" sz="2400" dirty="0">
                <a:solidFill>
                  <a:srgbClr val="F58221"/>
                </a:solidFill>
              </a:rPr>
              <a:t>: </a:t>
            </a:r>
            <a:r>
              <a:rPr lang="en-US" sz="2400" dirty="0"/>
              <a:t>As sales increase, total variable costs rise, but they remain constant per unit produced.</a:t>
            </a:r>
          </a:p>
          <a:p>
            <a:pPr marL="742950" lvl="1" indent="-285750">
              <a:buFont typeface="Arial" panose="020B0604020202020204" pitchFamily="34" charset="0"/>
              <a:buChar char="•"/>
            </a:pPr>
            <a:r>
              <a:rPr lang="en-US" sz="2400" b="1" dirty="0">
                <a:solidFill>
                  <a:srgbClr val="F58221"/>
                </a:solidFill>
              </a:rPr>
              <a:t>Example</a:t>
            </a:r>
            <a:r>
              <a:rPr lang="en-US" sz="2400" dirty="0">
                <a:solidFill>
                  <a:srgbClr val="F58221"/>
                </a:solidFill>
              </a:rPr>
              <a:t>: </a:t>
            </a:r>
            <a:r>
              <a:rPr lang="en-US" sz="2400" dirty="0"/>
              <a:t>If each unit requires $5 in raw materials and you expect to sell 10,000 units, total variable cost is $50,000.</a:t>
            </a:r>
          </a:p>
        </p:txBody>
      </p:sp>
      <p:pic>
        <p:nvPicPr>
          <p:cNvPr id="7" name="Graphic 21">
            <a:extLst>
              <a:ext uri="{FF2B5EF4-FFF2-40B4-BE49-F238E27FC236}">
                <a16:creationId xmlns:a16="http://schemas.microsoft.com/office/drawing/2014/main" id="{BE2E8B86-8C1A-3711-8E2D-75495DBB70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hart of various costs&#10;&#10;AI-generated content may be incorrect.">
            <a:extLst>
              <a:ext uri="{FF2B5EF4-FFF2-40B4-BE49-F238E27FC236}">
                <a16:creationId xmlns:a16="http://schemas.microsoft.com/office/drawing/2014/main" id="{2E922EFE-E50A-8FE6-C7FC-E1E8A4D8C7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94134" y="2405487"/>
            <a:ext cx="3739284" cy="3785652"/>
          </a:xfrm>
          <a:prstGeom prst="rect">
            <a:avLst/>
          </a:prstGeom>
        </p:spPr>
      </p:pic>
    </p:spTree>
    <p:extLst>
      <p:ext uri="{BB962C8B-B14F-4D97-AF65-F5344CB8AC3E}">
        <p14:creationId xmlns:p14="http://schemas.microsoft.com/office/powerpoint/2010/main" val="3300900409"/>
      </p:ext>
    </p:extLst>
  </p:cSld>
  <p:clrMapOvr>
    <a:masterClrMapping/>
  </p:clrMapOvr>
  <mc:AlternateContent xmlns:mc="http://schemas.openxmlformats.org/markup-compatibility/2006" xmlns:p14="http://schemas.microsoft.com/office/powerpoint/2010/main">
    <mc:Choice Requires="p14">
      <p:transition p14:dur="10" advTm="69439"/>
    </mc:Choice>
    <mc:Fallback xmlns="">
      <p:transition advTm="6943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9CF3C-9FF7-1648-4AB8-302592F12F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EDA34E4-2CD2-131E-9420-6C6B59FD167D}"/>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616B4C7-A512-98D0-CBF1-43D3FD14C61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1EA24BAB-4DCA-2CFE-5879-4440CF1C916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952C73A-2A9D-A93C-AEA4-005EEEA4601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89B31D2-ABAA-442B-4FA5-D8D007820BE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B9C1A4C2-A9E0-8AD6-305B-F8425B92F6F5}"/>
              </a:ext>
            </a:extLst>
          </p:cNvPr>
          <p:cNvSpPr txBox="1"/>
          <p:nvPr/>
        </p:nvSpPr>
        <p:spPr>
          <a:xfrm>
            <a:off x="851729" y="2141974"/>
            <a:ext cx="7428671" cy="3785652"/>
          </a:xfrm>
          <a:prstGeom prst="rect">
            <a:avLst/>
          </a:prstGeom>
          <a:noFill/>
        </p:spPr>
        <p:txBody>
          <a:bodyPr wrap="square" rtlCol="0">
            <a:spAutoFit/>
          </a:bodyPr>
          <a:lstStyle/>
          <a:p>
            <a:r>
              <a:rPr lang="en-US" sz="2400" b="1" dirty="0">
                <a:solidFill>
                  <a:srgbClr val="00AEEF"/>
                </a:solidFill>
              </a:rPr>
              <a:t>Fixed Costs</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Definition</a:t>
            </a:r>
            <a:r>
              <a:rPr lang="en-US" sz="2400" dirty="0"/>
              <a:t>: Costs that do not change with production levels within a relevant range (e.g., rent, certain salaries, insurance).</a:t>
            </a:r>
          </a:p>
          <a:p>
            <a:pPr marL="742950" lvl="1" indent="-285750">
              <a:buFont typeface="Arial" panose="020B0604020202020204" pitchFamily="34" charset="0"/>
              <a:buChar char="•"/>
            </a:pPr>
            <a:r>
              <a:rPr lang="en-US" sz="2400" b="1" dirty="0">
                <a:solidFill>
                  <a:srgbClr val="F58221"/>
                </a:solidFill>
              </a:rPr>
              <a:t>Operating Leverage</a:t>
            </a:r>
            <a:r>
              <a:rPr lang="en-US" sz="2400" dirty="0">
                <a:solidFill>
                  <a:srgbClr val="F58221"/>
                </a:solidFill>
              </a:rPr>
              <a:t>: </a:t>
            </a:r>
            <a:r>
              <a:rPr lang="en-US" sz="2400" dirty="0"/>
              <a:t>High fixed costs mean a company benefits more from volume increases (after breaking even) but also faces higher risk if sales drop.</a:t>
            </a:r>
          </a:p>
          <a:p>
            <a:pPr marL="742950" lvl="1" indent="-285750">
              <a:buFont typeface="Arial" panose="020B0604020202020204" pitchFamily="34" charset="0"/>
              <a:buChar char="•"/>
            </a:pPr>
            <a:r>
              <a:rPr lang="en-US" sz="2400" b="1" dirty="0">
                <a:solidFill>
                  <a:srgbClr val="F58221"/>
                </a:solidFill>
              </a:rPr>
              <a:t>Example</a:t>
            </a:r>
            <a:r>
              <a:rPr lang="en-US" sz="2400" dirty="0">
                <a:solidFill>
                  <a:srgbClr val="F58221"/>
                </a:solidFill>
              </a:rPr>
              <a:t>: </a:t>
            </a:r>
            <a:r>
              <a:rPr lang="en-US" sz="2400" dirty="0"/>
              <a:t>Monthly rent of $5,000 is paid regardless of whether the company produces 1 or 1,000 units.</a:t>
            </a:r>
          </a:p>
        </p:txBody>
      </p:sp>
      <p:pic>
        <p:nvPicPr>
          <p:cNvPr id="7" name="Graphic 21">
            <a:extLst>
              <a:ext uri="{FF2B5EF4-FFF2-40B4-BE49-F238E27FC236}">
                <a16:creationId xmlns:a16="http://schemas.microsoft.com/office/drawing/2014/main" id="{E3195CD7-F733-499C-62EE-50983237FD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with a person standing in front of a chart&#10;&#10;AI-generated content may be incorrect.">
            <a:extLst>
              <a:ext uri="{FF2B5EF4-FFF2-40B4-BE49-F238E27FC236}">
                <a16:creationId xmlns:a16="http://schemas.microsoft.com/office/drawing/2014/main" id="{43BD361D-6169-8FEE-BA4C-8B1B693F943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995" y="2292396"/>
            <a:ext cx="3372036" cy="3546536"/>
          </a:xfrm>
          <a:prstGeom prst="rect">
            <a:avLst/>
          </a:prstGeom>
        </p:spPr>
      </p:pic>
    </p:spTree>
    <p:extLst>
      <p:ext uri="{BB962C8B-B14F-4D97-AF65-F5344CB8AC3E}">
        <p14:creationId xmlns:p14="http://schemas.microsoft.com/office/powerpoint/2010/main" val="1383696150"/>
      </p:ext>
    </p:extLst>
  </p:cSld>
  <p:clrMapOvr>
    <a:masterClrMapping/>
  </p:clrMapOvr>
  <mc:AlternateContent xmlns:mc="http://schemas.openxmlformats.org/markup-compatibility/2006" xmlns:p14="http://schemas.microsoft.com/office/powerpoint/2010/main">
    <mc:Choice Requires="p14">
      <p:transition p14:dur="10" advTm="79470"/>
    </mc:Choice>
    <mc:Fallback xmlns="">
      <p:transition advTm="7947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BD37B-0CC2-45BD-DD10-3409FF052C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8E3391-3CD9-7A8D-9997-7D6975A3FC11}"/>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8B5EFB8-C300-D431-286A-E01AB074EB7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1E0DB1F4-CDE4-335B-A3A0-F0467FEFC4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DF269C-5E15-4F71-FF3A-292C0F5E5C5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B7773B3-1430-333B-4A1D-9634C3C02B3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66980C93-A2D1-7980-FDEF-BF2A31C6A264}"/>
              </a:ext>
            </a:extLst>
          </p:cNvPr>
          <p:cNvSpPr txBox="1"/>
          <p:nvPr/>
        </p:nvSpPr>
        <p:spPr>
          <a:xfrm>
            <a:off x="851729" y="2141974"/>
            <a:ext cx="7428671" cy="3046988"/>
          </a:xfrm>
          <a:prstGeom prst="rect">
            <a:avLst/>
          </a:prstGeom>
          <a:noFill/>
        </p:spPr>
        <p:txBody>
          <a:bodyPr wrap="square" rtlCol="0">
            <a:spAutoFit/>
          </a:bodyPr>
          <a:lstStyle/>
          <a:p>
            <a:r>
              <a:rPr lang="en-US" sz="2400" b="1" dirty="0">
                <a:solidFill>
                  <a:srgbClr val="00AEEF"/>
                </a:solidFill>
              </a:rPr>
              <a:t>Cost Forecasting Techniques</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Historical Cost Analysis</a:t>
            </a:r>
            <a:r>
              <a:rPr lang="en-US" sz="2400" dirty="0">
                <a:solidFill>
                  <a:srgbClr val="F58221"/>
                </a:solidFill>
              </a:rPr>
              <a:t>: </a:t>
            </a:r>
            <a:r>
              <a:rPr lang="en-US" sz="2400" dirty="0"/>
              <a:t>Examine past trends in expenses to predict future behavior.</a:t>
            </a:r>
          </a:p>
          <a:p>
            <a:pPr marL="742950" lvl="1" indent="-285750">
              <a:buFont typeface="Arial" panose="020B0604020202020204" pitchFamily="34" charset="0"/>
              <a:buChar char="•"/>
            </a:pPr>
            <a:r>
              <a:rPr lang="en-US" sz="2400" b="1" dirty="0">
                <a:solidFill>
                  <a:srgbClr val="F58221"/>
                </a:solidFill>
              </a:rPr>
              <a:t>Inflation Adjustments</a:t>
            </a:r>
            <a:r>
              <a:rPr lang="en-US" sz="2400" dirty="0">
                <a:solidFill>
                  <a:srgbClr val="F58221"/>
                </a:solidFill>
              </a:rPr>
              <a:t>: </a:t>
            </a:r>
            <a:r>
              <a:rPr lang="en-US" sz="2400" dirty="0"/>
              <a:t>Account for rising input prices over time.</a:t>
            </a:r>
          </a:p>
          <a:p>
            <a:pPr marL="742950" lvl="1" indent="-285750">
              <a:buFont typeface="Arial" panose="020B0604020202020204" pitchFamily="34" charset="0"/>
              <a:buChar char="•"/>
            </a:pPr>
            <a:r>
              <a:rPr lang="en-US" sz="2400" b="1" dirty="0">
                <a:solidFill>
                  <a:srgbClr val="F58221"/>
                </a:solidFill>
              </a:rPr>
              <a:t>Economies of Scale</a:t>
            </a:r>
            <a:r>
              <a:rPr lang="en-US" sz="2400" dirty="0">
                <a:solidFill>
                  <a:srgbClr val="F58221"/>
                </a:solidFill>
              </a:rPr>
              <a:t>: </a:t>
            </a:r>
            <a:r>
              <a:rPr lang="en-US" sz="2400" dirty="0"/>
              <a:t>Determine if bulk purchasing or efficiency improvements will reduce unit costs as volume grows.</a:t>
            </a:r>
          </a:p>
        </p:txBody>
      </p:sp>
      <p:pic>
        <p:nvPicPr>
          <p:cNvPr id="7" name="Graphic 21">
            <a:extLst>
              <a:ext uri="{FF2B5EF4-FFF2-40B4-BE49-F238E27FC236}">
                <a16:creationId xmlns:a16="http://schemas.microsoft.com/office/drawing/2014/main" id="{48584FA6-02FD-BFF9-0B83-3E13A17289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chart with graphs and charts&#10;&#10;AI-generated content may be incorrect.">
            <a:extLst>
              <a:ext uri="{FF2B5EF4-FFF2-40B4-BE49-F238E27FC236}">
                <a16:creationId xmlns:a16="http://schemas.microsoft.com/office/drawing/2014/main" id="{90C04531-323E-0FD8-BF11-68ADEFEF26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80400" y="2292396"/>
            <a:ext cx="3537302" cy="3546536"/>
          </a:xfrm>
          <a:prstGeom prst="rect">
            <a:avLst/>
          </a:prstGeom>
        </p:spPr>
      </p:pic>
    </p:spTree>
    <p:extLst>
      <p:ext uri="{BB962C8B-B14F-4D97-AF65-F5344CB8AC3E}">
        <p14:creationId xmlns:p14="http://schemas.microsoft.com/office/powerpoint/2010/main" val="1088020434"/>
      </p:ext>
    </p:extLst>
  </p:cSld>
  <p:clrMapOvr>
    <a:masterClrMapping/>
  </p:clrMapOvr>
  <mc:AlternateContent xmlns:mc="http://schemas.openxmlformats.org/markup-compatibility/2006" xmlns:p14="http://schemas.microsoft.com/office/powerpoint/2010/main">
    <mc:Choice Requires="p14">
      <p:transition p14:dur="10" advTm="52848"/>
    </mc:Choice>
    <mc:Fallback xmlns="">
      <p:transition advTm="5284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143AE2-8284-1A8A-6C41-B7964A3CD2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47569A-6CBE-6330-9FAB-F434F07DF617}"/>
              </a:ext>
            </a:extLst>
          </p:cNvPr>
          <p:cNvSpPr/>
          <p:nvPr/>
        </p:nvSpPr>
        <p:spPr>
          <a:xfrm>
            <a:off x="436969" y="1547477"/>
            <a:ext cx="11547021" cy="5191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1075CB4-7A29-F81D-2C74-76D7A3CBA890}"/>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A366B9E0-1C9A-FD08-01EC-AA8F8920524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FCFB04E-112A-7B57-75BA-B14B8477454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576A03-22B6-375A-8594-603F71E1DA2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76E6C5CD-CC8D-3D94-86E9-136BD51293E0}"/>
              </a:ext>
            </a:extLst>
          </p:cNvPr>
          <p:cNvSpPr txBox="1"/>
          <p:nvPr/>
        </p:nvSpPr>
        <p:spPr>
          <a:xfrm>
            <a:off x="942310" y="2244602"/>
            <a:ext cx="7693690" cy="4524315"/>
          </a:xfrm>
          <a:prstGeom prst="rect">
            <a:avLst/>
          </a:prstGeom>
          <a:noFill/>
        </p:spPr>
        <p:txBody>
          <a:bodyPr wrap="square" rtlCol="0">
            <a:spAutoFit/>
          </a:bodyPr>
          <a:lstStyle/>
          <a:p>
            <a:r>
              <a:rPr lang="en-US" sz="2400" b="1" dirty="0">
                <a:solidFill>
                  <a:srgbClr val="203E5F"/>
                </a:solidFill>
              </a:rPr>
              <a:t>3. Capital Expenditures (</a:t>
            </a:r>
            <a:r>
              <a:rPr lang="en-US" sz="2400" b="1" dirty="0" err="1">
                <a:solidFill>
                  <a:srgbClr val="203E5F"/>
                </a:solidFill>
              </a:rPr>
              <a:t>CapEx</a:t>
            </a:r>
            <a:r>
              <a:rPr lang="en-US" sz="2400" b="1" dirty="0">
                <a:solidFill>
                  <a:srgbClr val="203E5F"/>
                </a:solidFill>
              </a:rPr>
              <a:t>)</a:t>
            </a:r>
          </a:p>
          <a:p>
            <a:pPr marL="342900" indent="-342900">
              <a:buFont typeface="Arial" panose="020B0604020202020204" pitchFamily="34" charset="0"/>
              <a:buChar char="•"/>
            </a:pPr>
            <a:r>
              <a:rPr lang="en-US" sz="2400" b="1" dirty="0">
                <a:solidFill>
                  <a:srgbClr val="00AEEF"/>
                </a:solidFill>
              </a:rPr>
              <a:t>Initial Investment</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Definition</a:t>
            </a:r>
            <a:r>
              <a:rPr lang="en-US" sz="2400" dirty="0">
                <a:solidFill>
                  <a:srgbClr val="F58221"/>
                </a:solidFill>
              </a:rPr>
              <a:t>: </a:t>
            </a:r>
            <a:r>
              <a:rPr lang="en-US" sz="2400" dirty="0"/>
              <a:t>The upfront cost of acquiring long-term assets such as machinery, equipment, or technology for a new project or expansion.</a:t>
            </a:r>
          </a:p>
          <a:p>
            <a:pPr marL="742950" lvl="1" indent="-285750">
              <a:buFont typeface="Arial" panose="020B0604020202020204" pitchFamily="34" charset="0"/>
              <a:buChar char="•"/>
            </a:pPr>
            <a:r>
              <a:rPr lang="en-US" sz="2400" b="1" dirty="0">
                <a:solidFill>
                  <a:srgbClr val="F58221"/>
                </a:solidFill>
              </a:rPr>
              <a:t>Project Feasibility</a:t>
            </a:r>
            <a:r>
              <a:rPr lang="en-US" sz="2400" dirty="0">
                <a:solidFill>
                  <a:srgbClr val="F58221"/>
                </a:solidFill>
              </a:rPr>
              <a:t>: </a:t>
            </a:r>
            <a:r>
              <a:rPr lang="en-US" sz="2400" dirty="0"/>
              <a:t>Large initial outlays can significantly affect early cash flows and the project’s payback period.</a:t>
            </a:r>
          </a:p>
          <a:p>
            <a:pPr marL="342900" indent="-342900">
              <a:buFont typeface="Arial" panose="020B0604020202020204" pitchFamily="34" charset="0"/>
              <a:buChar char="•"/>
            </a:pPr>
            <a:r>
              <a:rPr lang="en-US" sz="2400" b="1" dirty="0">
                <a:solidFill>
                  <a:srgbClr val="00AEEF"/>
                </a:solidFill>
              </a:rPr>
              <a:t>Maintenance and Replacement</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Ongoing Costs</a:t>
            </a:r>
            <a:r>
              <a:rPr lang="en-US" sz="2400" dirty="0">
                <a:solidFill>
                  <a:srgbClr val="F58221"/>
                </a:solidFill>
              </a:rPr>
              <a:t>: </a:t>
            </a:r>
            <a:r>
              <a:rPr lang="en-US" sz="2400" dirty="0"/>
              <a:t>Even after the initial purchase, assets may require periodic upgrades, repairs, or replacements.</a:t>
            </a:r>
          </a:p>
        </p:txBody>
      </p:sp>
      <p:pic>
        <p:nvPicPr>
          <p:cNvPr id="7" name="Graphic 21">
            <a:extLst>
              <a:ext uri="{FF2B5EF4-FFF2-40B4-BE49-F238E27FC236}">
                <a16:creationId xmlns:a16="http://schemas.microsoft.com/office/drawing/2014/main" id="{72AAE702-9EB5-6C8F-BFB4-E426B42D27B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oster of a project&#10;&#10;AI-generated content may be incorrect.">
            <a:extLst>
              <a:ext uri="{FF2B5EF4-FFF2-40B4-BE49-F238E27FC236}">
                <a16:creationId xmlns:a16="http://schemas.microsoft.com/office/drawing/2014/main" id="{0746FE69-E852-9858-AE53-C82A7306D6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51000" y="2239414"/>
            <a:ext cx="3304031" cy="4148976"/>
          </a:xfrm>
          <a:prstGeom prst="rect">
            <a:avLst/>
          </a:prstGeom>
        </p:spPr>
      </p:pic>
    </p:spTree>
    <p:extLst>
      <p:ext uri="{BB962C8B-B14F-4D97-AF65-F5344CB8AC3E}">
        <p14:creationId xmlns:p14="http://schemas.microsoft.com/office/powerpoint/2010/main" val="1295083592"/>
      </p:ext>
    </p:extLst>
  </p:cSld>
  <p:clrMapOvr>
    <a:masterClrMapping/>
  </p:clrMapOvr>
  <mc:AlternateContent xmlns:mc="http://schemas.openxmlformats.org/markup-compatibility/2006" xmlns:p14="http://schemas.microsoft.com/office/powerpoint/2010/main">
    <mc:Choice Requires="p14">
      <p:transition p14:dur="10" advTm="142361"/>
    </mc:Choice>
    <mc:Fallback xmlns="">
      <p:transition advTm="14236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2ED18A-CEBB-1FF0-CE70-78602EBD71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8C84DF-C16C-B9F2-954B-51894DF6D9BC}"/>
              </a:ext>
            </a:extLst>
          </p:cNvPr>
          <p:cNvSpPr/>
          <p:nvPr/>
        </p:nvSpPr>
        <p:spPr>
          <a:xfrm>
            <a:off x="436969" y="1547477"/>
            <a:ext cx="11547022" cy="50415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BB7A308-74A6-EFB1-5CDD-078B69B02E1E}"/>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B12B9348-0707-5DC6-11C3-3F3AD86E5D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87FF3CF-C175-6B66-F7F6-D1D595B75FD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55B4EF-6005-A904-9E2B-8503698DF3A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A00737E1-114B-DAAC-0A1D-F6CE255512D8}"/>
              </a:ext>
            </a:extLst>
          </p:cNvPr>
          <p:cNvSpPr txBox="1"/>
          <p:nvPr/>
        </p:nvSpPr>
        <p:spPr>
          <a:xfrm>
            <a:off x="942310" y="2244602"/>
            <a:ext cx="7287290" cy="4062651"/>
          </a:xfrm>
          <a:prstGeom prst="rect">
            <a:avLst/>
          </a:prstGeom>
          <a:noFill/>
        </p:spPr>
        <p:txBody>
          <a:bodyPr wrap="square" rtlCol="0">
            <a:spAutoFit/>
          </a:bodyPr>
          <a:lstStyle/>
          <a:p>
            <a:pPr marL="742950" lvl="1" indent="-285750">
              <a:buFont typeface="Arial" panose="020B0604020202020204" pitchFamily="34" charset="0"/>
              <a:buChar char="•"/>
            </a:pPr>
            <a:r>
              <a:rPr lang="en-US" sz="2400" b="1" dirty="0">
                <a:solidFill>
                  <a:srgbClr val="F58221"/>
                </a:solidFill>
              </a:rPr>
              <a:t>Lifecycle Approach</a:t>
            </a:r>
            <a:r>
              <a:rPr lang="en-US" sz="2400" dirty="0">
                <a:solidFill>
                  <a:srgbClr val="F58221"/>
                </a:solidFill>
              </a:rPr>
              <a:t>: </a:t>
            </a:r>
            <a:r>
              <a:rPr lang="en-US" sz="2400" dirty="0"/>
              <a:t>Forecast these future expenditures to ensure the project’s total cost is accurately estimated.</a:t>
            </a:r>
          </a:p>
          <a:p>
            <a:pPr marL="342900" indent="-342900">
              <a:buFont typeface="Arial" panose="020B0604020202020204" pitchFamily="34" charset="0"/>
              <a:buChar char="•"/>
            </a:pPr>
            <a:r>
              <a:rPr lang="en-US" sz="2400" b="1" dirty="0">
                <a:solidFill>
                  <a:srgbClr val="00AEEF"/>
                </a:solidFill>
              </a:rPr>
              <a:t>Impact on Cash Flow Analysis</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Depreciation Tax Shield</a:t>
            </a:r>
            <a:r>
              <a:rPr lang="en-US" sz="2400" dirty="0">
                <a:solidFill>
                  <a:srgbClr val="F58221"/>
                </a:solidFill>
              </a:rPr>
              <a:t>: </a:t>
            </a:r>
            <a:r>
              <a:rPr lang="en-US" sz="2400" dirty="0"/>
              <a:t>Although depreciation is a non-cash expense, it affects taxable income and thus influences after-tax cash flow.</a:t>
            </a:r>
          </a:p>
          <a:p>
            <a:pPr marL="742950" lvl="1" indent="-285750">
              <a:buFont typeface="Arial" panose="020B0604020202020204" pitchFamily="34" charset="0"/>
              <a:buChar char="•"/>
            </a:pPr>
            <a:r>
              <a:rPr lang="en-US" sz="2400" b="1" dirty="0">
                <a:solidFill>
                  <a:srgbClr val="F58221"/>
                </a:solidFill>
              </a:rPr>
              <a:t>Residual or Salvage Value</a:t>
            </a:r>
            <a:r>
              <a:rPr lang="en-US" sz="2400" dirty="0">
                <a:solidFill>
                  <a:srgbClr val="F58221"/>
                </a:solidFill>
              </a:rPr>
              <a:t>: </a:t>
            </a:r>
            <a:r>
              <a:rPr lang="en-US" sz="2400" dirty="0"/>
              <a:t>At the project’s end, the asset may have a resale value, which should be considered as a future cash inflow.</a:t>
            </a:r>
          </a:p>
          <a:p>
            <a:endParaRPr lang="en-US" dirty="0"/>
          </a:p>
        </p:txBody>
      </p:sp>
      <p:pic>
        <p:nvPicPr>
          <p:cNvPr id="7" name="Graphic 21">
            <a:extLst>
              <a:ext uri="{FF2B5EF4-FFF2-40B4-BE49-F238E27FC236}">
                <a16:creationId xmlns:a16="http://schemas.microsoft.com/office/drawing/2014/main" id="{44F16FF6-CFBB-7CB1-8FB0-0742C78C50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in a meeting&#10;&#10;AI-generated content may be incorrect.">
            <a:extLst>
              <a:ext uri="{FF2B5EF4-FFF2-40B4-BE49-F238E27FC236}">
                <a16:creationId xmlns:a16="http://schemas.microsoft.com/office/drawing/2014/main" id="{4F526E08-8E56-33BF-9A82-CA659FA4ED1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29600" y="2505456"/>
            <a:ext cx="3467642" cy="3333475"/>
          </a:xfrm>
          <a:prstGeom prst="rect">
            <a:avLst/>
          </a:prstGeom>
        </p:spPr>
      </p:pic>
    </p:spTree>
    <p:extLst>
      <p:ext uri="{BB962C8B-B14F-4D97-AF65-F5344CB8AC3E}">
        <p14:creationId xmlns:p14="http://schemas.microsoft.com/office/powerpoint/2010/main" val="3773797613"/>
      </p:ext>
    </p:extLst>
  </p:cSld>
  <p:clrMapOvr>
    <a:masterClrMapping/>
  </p:clrMapOvr>
  <mc:AlternateContent xmlns:mc="http://schemas.openxmlformats.org/markup-compatibility/2006" xmlns:p14="http://schemas.microsoft.com/office/powerpoint/2010/main">
    <mc:Choice Requires="p14">
      <p:transition p14:dur="10" advTm="50178"/>
    </mc:Choice>
    <mc:Fallback xmlns="">
      <p:transition advTm="5017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96A188-577F-4359-B6E3-75FAB65C24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779F3B-B9E1-B421-E52F-885E013BB8BF}"/>
              </a:ext>
            </a:extLst>
          </p:cNvPr>
          <p:cNvSpPr/>
          <p:nvPr/>
        </p:nvSpPr>
        <p:spPr>
          <a:xfrm>
            <a:off x="436969" y="1547477"/>
            <a:ext cx="11547021" cy="5191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12826AF-8DC1-9826-9601-BEF3D2663CD7}"/>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55AFE288-2601-A4F2-2B0E-0283C7C16B3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39411E-46A9-BFC2-54A6-B9D5FE5C7BE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AD7513F-4B8D-7BA0-2632-E499A3AD5B5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D65FA249-8DE4-2522-BD0F-952CBE76E30D}"/>
              </a:ext>
            </a:extLst>
          </p:cNvPr>
          <p:cNvSpPr txBox="1"/>
          <p:nvPr/>
        </p:nvSpPr>
        <p:spPr>
          <a:xfrm>
            <a:off x="942310" y="2244602"/>
            <a:ext cx="7507423" cy="4524315"/>
          </a:xfrm>
          <a:prstGeom prst="rect">
            <a:avLst/>
          </a:prstGeom>
          <a:noFill/>
        </p:spPr>
        <p:txBody>
          <a:bodyPr wrap="square" rtlCol="0">
            <a:spAutoFit/>
          </a:bodyPr>
          <a:lstStyle/>
          <a:p>
            <a:r>
              <a:rPr lang="en-US" sz="2400" b="1" dirty="0">
                <a:solidFill>
                  <a:srgbClr val="203E5F"/>
                </a:solidFill>
              </a:rPr>
              <a:t>4.Working Capital Requirements</a:t>
            </a:r>
          </a:p>
          <a:p>
            <a:pPr marL="342900" indent="-342900">
              <a:buFont typeface="Arial" panose="020B0604020202020204" pitchFamily="34" charset="0"/>
              <a:buChar char="•"/>
            </a:pPr>
            <a:r>
              <a:rPr lang="en-US" sz="2400" b="1" dirty="0">
                <a:solidFill>
                  <a:srgbClr val="00AEEF"/>
                </a:solidFill>
              </a:rPr>
              <a:t>Definition</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Working Capital (WC)</a:t>
            </a:r>
            <a:r>
              <a:rPr lang="en-US" sz="2400" dirty="0">
                <a:solidFill>
                  <a:srgbClr val="F58221"/>
                </a:solidFill>
              </a:rPr>
              <a:t> </a:t>
            </a:r>
            <a:r>
              <a:rPr lang="en-US" sz="2400" dirty="0"/>
              <a:t>= Current Assets (e.g., cash, inventory, receivables) – Current Liabilities (e.g., payables, short-term debt).</a:t>
            </a:r>
          </a:p>
          <a:p>
            <a:pPr marL="742950" lvl="1" indent="-285750">
              <a:buFont typeface="Arial" panose="020B0604020202020204" pitchFamily="34" charset="0"/>
              <a:buChar char="•"/>
            </a:pPr>
            <a:r>
              <a:rPr lang="en-US" sz="2400" b="1" dirty="0">
                <a:solidFill>
                  <a:srgbClr val="F58221"/>
                </a:solidFill>
              </a:rPr>
              <a:t>Operational Buffer</a:t>
            </a:r>
            <a:r>
              <a:rPr lang="en-US" sz="2400" dirty="0">
                <a:solidFill>
                  <a:srgbClr val="F58221"/>
                </a:solidFill>
              </a:rPr>
              <a:t>: </a:t>
            </a:r>
            <a:r>
              <a:rPr lang="en-US" sz="2400" dirty="0"/>
              <a:t>Adequate working capital ensures smooth day-to-day operations.</a:t>
            </a:r>
          </a:p>
          <a:p>
            <a:pPr marL="342900" indent="-342900">
              <a:buFont typeface="Arial" panose="020B0604020202020204" pitchFamily="34" charset="0"/>
              <a:buChar char="•"/>
            </a:pPr>
            <a:r>
              <a:rPr lang="en-US" sz="2400" b="1" dirty="0">
                <a:solidFill>
                  <a:srgbClr val="00AEEF"/>
                </a:solidFill>
              </a:rPr>
              <a:t>Key Components</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Accounts Receivable</a:t>
            </a:r>
            <a:r>
              <a:rPr lang="en-US" sz="2400" dirty="0">
                <a:solidFill>
                  <a:srgbClr val="F58221"/>
                </a:solidFill>
              </a:rPr>
              <a:t>: </a:t>
            </a:r>
            <a:r>
              <a:rPr lang="en-US" sz="2400" dirty="0"/>
              <a:t>Sales on credit can create a lag between the sale and actual cash collection.</a:t>
            </a:r>
          </a:p>
          <a:p>
            <a:pPr marL="742950" lvl="1" indent="-285750">
              <a:buFont typeface="Arial" panose="020B0604020202020204" pitchFamily="34" charset="0"/>
              <a:buChar char="•"/>
            </a:pPr>
            <a:r>
              <a:rPr lang="en-US" sz="2400" b="1" dirty="0">
                <a:solidFill>
                  <a:srgbClr val="F58221"/>
                </a:solidFill>
              </a:rPr>
              <a:t>Inventory</a:t>
            </a:r>
            <a:r>
              <a:rPr lang="en-US" sz="2400" dirty="0">
                <a:solidFill>
                  <a:srgbClr val="F58221"/>
                </a:solidFill>
              </a:rPr>
              <a:t>: </a:t>
            </a:r>
            <a:r>
              <a:rPr lang="en-US" sz="2400" dirty="0"/>
              <a:t>Purchasing raw materials or finished goods ties up cash until products are sold.</a:t>
            </a:r>
          </a:p>
        </p:txBody>
      </p:sp>
      <p:pic>
        <p:nvPicPr>
          <p:cNvPr id="7" name="Graphic 21">
            <a:extLst>
              <a:ext uri="{FF2B5EF4-FFF2-40B4-BE49-F238E27FC236}">
                <a16:creationId xmlns:a16="http://schemas.microsoft.com/office/drawing/2014/main" id="{7074356A-06EF-2B94-5049-DD2B77885A1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in a meeting&#10;&#10;AI-generated content may be incorrect.">
            <a:extLst>
              <a:ext uri="{FF2B5EF4-FFF2-40B4-BE49-F238E27FC236}">
                <a16:creationId xmlns:a16="http://schemas.microsoft.com/office/drawing/2014/main" id="{ED80F5F2-4FB3-3FD8-FBBE-BAF664C67FA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49732" y="2536973"/>
            <a:ext cx="3350943" cy="3600102"/>
          </a:xfrm>
          <a:prstGeom prst="rect">
            <a:avLst/>
          </a:prstGeom>
        </p:spPr>
      </p:pic>
    </p:spTree>
    <p:extLst>
      <p:ext uri="{BB962C8B-B14F-4D97-AF65-F5344CB8AC3E}">
        <p14:creationId xmlns:p14="http://schemas.microsoft.com/office/powerpoint/2010/main" val="596766721"/>
      </p:ext>
    </p:extLst>
  </p:cSld>
  <p:clrMapOvr>
    <a:masterClrMapping/>
  </p:clrMapOvr>
  <mc:AlternateContent xmlns:mc="http://schemas.openxmlformats.org/markup-compatibility/2006" xmlns:p14="http://schemas.microsoft.com/office/powerpoint/2010/main">
    <mc:Choice Requires="p14">
      <p:transition p14:dur="10" advTm="40658"/>
    </mc:Choice>
    <mc:Fallback xmlns="">
      <p:transition advTm="4065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C3494-6C97-91AC-023E-6C763C5E7D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42CDBD-E422-16E4-9761-5169A69B60FD}"/>
              </a:ext>
            </a:extLst>
          </p:cNvPr>
          <p:cNvSpPr/>
          <p:nvPr/>
        </p:nvSpPr>
        <p:spPr>
          <a:xfrm>
            <a:off x="436969" y="1547477"/>
            <a:ext cx="11547021" cy="5191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C17F20B-FBB5-2B0D-8BE5-33141CAF4659}"/>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664C209E-A13C-2B69-ABAC-359040BC3A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CABFBF-BEBE-A7B8-9455-CC8778519D92}"/>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2D738E1-44D2-B45D-AED7-1AC4F5D1257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FE0C6DB4-5993-323C-C2CD-27ADDA0FFBD6}"/>
              </a:ext>
            </a:extLst>
          </p:cNvPr>
          <p:cNvSpPr txBox="1"/>
          <p:nvPr/>
        </p:nvSpPr>
        <p:spPr>
          <a:xfrm>
            <a:off x="942310" y="2244602"/>
            <a:ext cx="7507423" cy="4524315"/>
          </a:xfrm>
          <a:prstGeom prst="rect">
            <a:avLst/>
          </a:prstGeom>
          <a:noFill/>
        </p:spPr>
        <p:txBody>
          <a:bodyPr wrap="square" rtlCol="0">
            <a:spAutoFit/>
          </a:bodyPr>
          <a:lstStyle/>
          <a:p>
            <a:pPr marL="742950" lvl="1" indent="-285750">
              <a:buFont typeface="Arial" panose="020B0604020202020204" pitchFamily="34" charset="0"/>
              <a:buChar char="•"/>
            </a:pPr>
            <a:r>
              <a:rPr lang="en-US" sz="2400" b="1" dirty="0">
                <a:solidFill>
                  <a:srgbClr val="F58221"/>
                </a:solidFill>
              </a:rPr>
              <a:t>Accounts Payable</a:t>
            </a:r>
            <a:r>
              <a:rPr lang="en-US" sz="2400" dirty="0">
                <a:solidFill>
                  <a:srgbClr val="F58221"/>
                </a:solidFill>
              </a:rPr>
              <a:t>: </a:t>
            </a:r>
            <a:r>
              <a:rPr lang="en-US" sz="2400" dirty="0"/>
              <a:t>Delaying payment to suppliers can temporarily free up cash, but may involve discounts lost or strained relationships if prolonged.</a:t>
            </a:r>
          </a:p>
          <a:p>
            <a:pPr marL="342900" indent="-342900">
              <a:buFont typeface="Arial" panose="020B0604020202020204" pitchFamily="34" charset="0"/>
              <a:buChar char="•"/>
            </a:pPr>
            <a:r>
              <a:rPr lang="en-US" sz="2400" b="1" dirty="0">
                <a:solidFill>
                  <a:srgbClr val="00AEEF"/>
                </a:solidFill>
              </a:rPr>
              <a:t>Cash Flow Impact</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Investment in WC</a:t>
            </a:r>
            <a:r>
              <a:rPr lang="en-US" sz="2400" dirty="0">
                <a:solidFill>
                  <a:srgbClr val="F58221"/>
                </a:solidFill>
              </a:rPr>
              <a:t>: </a:t>
            </a:r>
            <a:r>
              <a:rPr lang="en-US" sz="2400" dirty="0"/>
              <a:t>Any increase in receivables or inventory represents a cash outflow, while an increase in payables is a cash inflow (in the short term).</a:t>
            </a:r>
          </a:p>
          <a:p>
            <a:pPr marL="742950" lvl="1" indent="-285750">
              <a:buFont typeface="Arial" panose="020B0604020202020204" pitchFamily="34" charset="0"/>
              <a:buChar char="•"/>
            </a:pPr>
            <a:r>
              <a:rPr lang="en-US" sz="2400" b="1" dirty="0">
                <a:solidFill>
                  <a:srgbClr val="F58221"/>
                </a:solidFill>
              </a:rPr>
              <a:t>Project Initiation and Completion</a:t>
            </a:r>
            <a:r>
              <a:rPr lang="en-US" sz="2400" dirty="0">
                <a:solidFill>
                  <a:srgbClr val="F58221"/>
                </a:solidFill>
              </a:rPr>
              <a:t>: </a:t>
            </a:r>
            <a:r>
              <a:rPr lang="en-US" sz="2400" dirty="0"/>
              <a:t>Often, a project requires a one-time increase in working capital at the start, which is partially or fully recovered at the project’s end.</a:t>
            </a:r>
          </a:p>
        </p:txBody>
      </p:sp>
      <p:pic>
        <p:nvPicPr>
          <p:cNvPr id="7" name="Graphic 21">
            <a:extLst>
              <a:ext uri="{FF2B5EF4-FFF2-40B4-BE49-F238E27FC236}">
                <a16:creationId xmlns:a16="http://schemas.microsoft.com/office/drawing/2014/main" id="{5CCE1FD8-018A-E243-483B-4D5C9912BD9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group of people sitting around a table&#10;&#10;AI-generated content may be incorrect.">
            <a:extLst>
              <a:ext uri="{FF2B5EF4-FFF2-40B4-BE49-F238E27FC236}">
                <a16:creationId xmlns:a16="http://schemas.microsoft.com/office/drawing/2014/main" id="{9101E5CE-7AE1-968E-CB68-BE330B0248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52903" y="1922785"/>
            <a:ext cx="2802128" cy="4441371"/>
          </a:xfrm>
          <a:prstGeom prst="rect">
            <a:avLst/>
          </a:prstGeom>
        </p:spPr>
      </p:pic>
    </p:spTree>
    <p:extLst>
      <p:ext uri="{BB962C8B-B14F-4D97-AF65-F5344CB8AC3E}">
        <p14:creationId xmlns:p14="http://schemas.microsoft.com/office/powerpoint/2010/main" val="2441438640"/>
      </p:ext>
    </p:extLst>
  </p:cSld>
  <p:clrMapOvr>
    <a:masterClrMapping/>
  </p:clrMapOvr>
  <mc:AlternateContent xmlns:mc="http://schemas.openxmlformats.org/markup-compatibility/2006" xmlns:p14="http://schemas.microsoft.com/office/powerpoint/2010/main">
    <mc:Choice Requires="p14">
      <p:transition p14:dur="10" advTm="79377"/>
    </mc:Choice>
    <mc:Fallback xmlns="">
      <p:transition advTm="79377"/>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B6AE6-B026-F478-F7A8-A044DFBCC8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454642-8D00-F5C9-C0BC-0265EF9B923D}"/>
              </a:ext>
            </a:extLst>
          </p:cNvPr>
          <p:cNvSpPr/>
          <p:nvPr/>
        </p:nvSpPr>
        <p:spPr>
          <a:xfrm>
            <a:off x="436969" y="1547477"/>
            <a:ext cx="11547021" cy="5175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530F333-62DF-5924-F0A5-654D98CA8D4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3A467761-17C5-A7CA-3EC6-7AD7AAD92C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4393CC6-7198-A726-C120-2D7FE4DAC17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2461FB-2B08-71E9-0658-3D501394366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473402C0-3C0F-E0E6-0ABB-E27E0E6B5784}"/>
              </a:ext>
            </a:extLst>
          </p:cNvPr>
          <p:cNvSpPr txBox="1"/>
          <p:nvPr/>
        </p:nvSpPr>
        <p:spPr>
          <a:xfrm>
            <a:off x="942310" y="2244602"/>
            <a:ext cx="7778357" cy="4524315"/>
          </a:xfrm>
          <a:prstGeom prst="rect">
            <a:avLst/>
          </a:prstGeom>
          <a:noFill/>
        </p:spPr>
        <p:txBody>
          <a:bodyPr wrap="square" rtlCol="0">
            <a:spAutoFit/>
          </a:bodyPr>
          <a:lstStyle/>
          <a:p>
            <a:r>
              <a:rPr lang="en-US" sz="2400" b="1" dirty="0">
                <a:solidFill>
                  <a:srgbClr val="203E5F"/>
                </a:solidFill>
              </a:rPr>
              <a:t>5.Taxation and Depreciation</a:t>
            </a:r>
          </a:p>
          <a:p>
            <a:pPr marL="342900" indent="-342900">
              <a:buFont typeface="Arial" panose="020B0604020202020204" pitchFamily="34" charset="0"/>
              <a:buChar char="•"/>
            </a:pPr>
            <a:r>
              <a:rPr lang="en-US" sz="2400" b="1" dirty="0">
                <a:solidFill>
                  <a:srgbClr val="00AEEF"/>
                </a:solidFill>
              </a:rPr>
              <a:t>Taxation</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Income Taxes</a:t>
            </a:r>
            <a:r>
              <a:rPr lang="en-US" sz="2400" dirty="0">
                <a:solidFill>
                  <a:srgbClr val="F58221"/>
                </a:solidFill>
              </a:rPr>
              <a:t>: </a:t>
            </a:r>
            <a:r>
              <a:rPr lang="en-US" sz="2400" dirty="0"/>
              <a:t>Profits are subject to corporate tax rates, which reduce net cash flows. Accurately projecting pre-tax earnings is crucial.</a:t>
            </a:r>
          </a:p>
          <a:p>
            <a:pPr marL="742950" lvl="1" indent="-285750">
              <a:buFont typeface="Arial" panose="020B0604020202020204" pitchFamily="34" charset="0"/>
              <a:buChar char="•"/>
            </a:pPr>
            <a:r>
              <a:rPr lang="en-US" sz="2400" b="1" dirty="0">
                <a:solidFill>
                  <a:srgbClr val="F58221"/>
                </a:solidFill>
              </a:rPr>
              <a:t>Tax Credits and Incentives</a:t>
            </a:r>
            <a:r>
              <a:rPr lang="en-US" sz="2400" dirty="0">
                <a:solidFill>
                  <a:srgbClr val="F58221"/>
                </a:solidFill>
              </a:rPr>
              <a:t>: </a:t>
            </a:r>
            <a:r>
              <a:rPr lang="en-US" sz="2400" dirty="0"/>
              <a:t>Governments may offer deductions or credits for certain activities (e.g., R&amp;D, green initiatives), impacting net cash flows.</a:t>
            </a:r>
          </a:p>
          <a:p>
            <a:pPr marL="342900" indent="-342900">
              <a:buFont typeface="Arial" panose="020B0604020202020204" pitchFamily="34" charset="0"/>
              <a:buChar char="•"/>
            </a:pPr>
            <a:r>
              <a:rPr lang="en-US" sz="2400" b="1" dirty="0">
                <a:solidFill>
                  <a:srgbClr val="00AEEF"/>
                </a:solidFill>
              </a:rPr>
              <a:t>Depreciation</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Non-Cash Expense</a:t>
            </a:r>
            <a:r>
              <a:rPr lang="en-US" sz="2400" dirty="0">
                <a:solidFill>
                  <a:srgbClr val="F58221"/>
                </a:solidFill>
              </a:rPr>
              <a:t>: </a:t>
            </a:r>
            <a:r>
              <a:rPr lang="en-US" sz="2400" dirty="0"/>
              <a:t>Depreciation spreads the cost of a long-term asset over its useful life, reducing taxable income but not the firm’s actual cash balance.</a:t>
            </a:r>
          </a:p>
        </p:txBody>
      </p:sp>
      <p:pic>
        <p:nvPicPr>
          <p:cNvPr id="7" name="Graphic 21">
            <a:extLst>
              <a:ext uri="{FF2B5EF4-FFF2-40B4-BE49-F238E27FC236}">
                <a16:creationId xmlns:a16="http://schemas.microsoft.com/office/drawing/2014/main" id="{A9615211-AC82-20E6-E063-5A823D0D62B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writing on a paper&#10;&#10;AI-generated content may be incorrect.">
            <a:extLst>
              <a:ext uri="{FF2B5EF4-FFF2-40B4-BE49-F238E27FC236}">
                <a16:creationId xmlns:a16="http://schemas.microsoft.com/office/drawing/2014/main" id="{3FC338D3-C6D5-C693-1508-7898A208A7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20666" y="2239414"/>
            <a:ext cx="3042147" cy="3997379"/>
          </a:xfrm>
          <a:prstGeom prst="rect">
            <a:avLst/>
          </a:prstGeom>
        </p:spPr>
      </p:pic>
    </p:spTree>
    <p:extLst>
      <p:ext uri="{BB962C8B-B14F-4D97-AF65-F5344CB8AC3E}">
        <p14:creationId xmlns:p14="http://schemas.microsoft.com/office/powerpoint/2010/main" val="2469337613"/>
      </p:ext>
    </p:extLst>
  </p:cSld>
  <p:clrMapOvr>
    <a:masterClrMapping/>
  </p:clrMapOvr>
  <mc:AlternateContent xmlns:mc="http://schemas.openxmlformats.org/markup-compatibility/2006" xmlns:p14="http://schemas.microsoft.com/office/powerpoint/2010/main">
    <mc:Choice Requires="p14">
      <p:transition p14:dur="10" advTm="91591"/>
    </mc:Choice>
    <mc:Fallback xmlns="">
      <p:transition advTm="91591"/>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CE21BA-D850-ECB4-4D6F-27B08BF6C2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4BFA1F-4BE4-F596-97EC-EFC178B6DE68}"/>
              </a:ext>
            </a:extLst>
          </p:cNvPr>
          <p:cNvSpPr/>
          <p:nvPr/>
        </p:nvSpPr>
        <p:spPr>
          <a:xfrm>
            <a:off x="436969" y="1547477"/>
            <a:ext cx="11547021" cy="51750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0316C45-5C20-327B-C2C3-0B40E8AACB46}"/>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F2CFF14E-E323-E772-C340-7BE3FAA9BE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B28D941-E839-73F7-437C-3CD21F4EA9E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308884F-424C-DA0A-89D3-A1138F566FF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08068C90-9A19-43FE-1BD9-F12AA4076E76}"/>
              </a:ext>
            </a:extLst>
          </p:cNvPr>
          <p:cNvSpPr txBox="1"/>
          <p:nvPr/>
        </p:nvSpPr>
        <p:spPr>
          <a:xfrm>
            <a:off x="942310" y="2244602"/>
            <a:ext cx="7778357" cy="4062651"/>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00AEEF"/>
                </a:solidFill>
              </a:rPr>
              <a:t>Depreciation</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Tax Shield</a:t>
            </a:r>
            <a:r>
              <a:rPr lang="en-US" sz="2400" dirty="0">
                <a:solidFill>
                  <a:srgbClr val="F58221"/>
                </a:solidFill>
              </a:rPr>
              <a:t>: </a:t>
            </a:r>
            <a:r>
              <a:rPr lang="en-US" sz="2400" dirty="0"/>
              <a:t>By reducing taxable income, depreciation lowers tax liability, effectively increasing after-tax cash flow.</a:t>
            </a:r>
          </a:p>
          <a:p>
            <a:pPr marL="742950" lvl="1" indent="-285750">
              <a:buFont typeface="Arial" panose="020B0604020202020204" pitchFamily="34" charset="0"/>
              <a:buChar char="•"/>
            </a:pPr>
            <a:r>
              <a:rPr lang="en-US" sz="2400" b="1" dirty="0">
                <a:solidFill>
                  <a:srgbClr val="F58221"/>
                </a:solidFill>
              </a:rPr>
              <a:t>Depreciation Methods</a:t>
            </a:r>
            <a:r>
              <a:rPr lang="en-US" sz="2400" dirty="0">
                <a:solidFill>
                  <a:srgbClr val="F58221"/>
                </a:solidFill>
              </a:rPr>
              <a:t>: </a:t>
            </a:r>
          </a:p>
          <a:p>
            <a:pPr marL="1200150" lvl="2" indent="-285750">
              <a:buFont typeface="Arial" panose="020B0604020202020204" pitchFamily="34" charset="0"/>
              <a:buChar char="•"/>
            </a:pPr>
            <a:r>
              <a:rPr lang="en-US" sz="2400" b="1" dirty="0">
                <a:solidFill>
                  <a:srgbClr val="669BBC"/>
                </a:solidFill>
              </a:rPr>
              <a:t>Straight-Line</a:t>
            </a:r>
            <a:r>
              <a:rPr lang="en-US" sz="2400" dirty="0"/>
              <a:t>: Spreads cost evenly over the asset’s life.</a:t>
            </a:r>
          </a:p>
          <a:p>
            <a:pPr marL="1200150" lvl="2" indent="-285750">
              <a:buFont typeface="Arial" panose="020B0604020202020204" pitchFamily="34" charset="0"/>
              <a:buChar char="•"/>
            </a:pPr>
            <a:r>
              <a:rPr lang="en-US" sz="2400" b="1" dirty="0">
                <a:solidFill>
                  <a:srgbClr val="669BBC"/>
                </a:solidFill>
              </a:rPr>
              <a:t>Accelerated</a:t>
            </a:r>
            <a:r>
              <a:rPr lang="en-US" sz="2400" dirty="0">
                <a:solidFill>
                  <a:srgbClr val="669BBC"/>
                </a:solidFill>
              </a:rPr>
              <a:t>: </a:t>
            </a:r>
            <a:r>
              <a:rPr lang="en-US" sz="2400" dirty="0"/>
              <a:t>Allows higher depreciation expenses in earlier years, potentially boosting early cash flows.</a:t>
            </a:r>
          </a:p>
          <a:p>
            <a:endParaRPr lang="en-US" dirty="0"/>
          </a:p>
        </p:txBody>
      </p:sp>
      <p:pic>
        <p:nvPicPr>
          <p:cNvPr id="7" name="Graphic 21">
            <a:extLst>
              <a:ext uri="{FF2B5EF4-FFF2-40B4-BE49-F238E27FC236}">
                <a16:creationId xmlns:a16="http://schemas.microsoft.com/office/drawing/2014/main" id="{9242DEE0-E532-F7AA-0DB7-9F652FC218D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descr="A person in a suit and tie using a calculator&#10;&#10;AI-generated content may be incorrect.">
            <a:extLst>
              <a:ext uri="{FF2B5EF4-FFF2-40B4-BE49-F238E27FC236}">
                <a16:creationId xmlns:a16="http://schemas.microsoft.com/office/drawing/2014/main" id="{0D4F0F72-9DFC-8A90-4520-23894B0443A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38538" y="2000139"/>
            <a:ext cx="3016493" cy="4441371"/>
          </a:xfrm>
          <a:prstGeom prst="rect">
            <a:avLst/>
          </a:prstGeom>
        </p:spPr>
      </p:pic>
    </p:spTree>
    <p:extLst>
      <p:ext uri="{BB962C8B-B14F-4D97-AF65-F5344CB8AC3E}">
        <p14:creationId xmlns:p14="http://schemas.microsoft.com/office/powerpoint/2010/main" val="3154533419"/>
      </p:ext>
    </p:extLst>
  </p:cSld>
  <p:clrMapOvr>
    <a:masterClrMapping/>
  </p:clrMapOvr>
  <mc:AlternateContent xmlns:mc="http://schemas.openxmlformats.org/markup-compatibility/2006" xmlns:p14="http://schemas.microsoft.com/office/powerpoint/2010/main">
    <mc:Choice Requires="p14">
      <p:transition p14:dur="10" advTm="41494"/>
    </mc:Choice>
    <mc:Fallback xmlns="">
      <p:transition advTm="4149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41C705-9E86-C75D-1382-76DEF2BC0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9CC4DD6-01FB-18EB-7BE9-E30B1FE5E7D0}"/>
              </a:ext>
            </a:extLst>
          </p:cNvPr>
          <p:cNvSpPr/>
          <p:nvPr/>
        </p:nvSpPr>
        <p:spPr>
          <a:xfrm>
            <a:off x="436969" y="1547477"/>
            <a:ext cx="11547021" cy="5191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E14AF64-A892-A8C6-F2AF-B276CB55476A}"/>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A33FCC15-BD5A-F225-64B4-E64BA400845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8E59BC-47CD-8485-190B-63C2AEC3214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10A85CA-ED0B-40EB-5FB7-F6F2EEDE68B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1711C86B-9D86-0C75-AEB9-7B860C73D98A}"/>
              </a:ext>
            </a:extLst>
          </p:cNvPr>
          <p:cNvSpPr txBox="1"/>
          <p:nvPr/>
        </p:nvSpPr>
        <p:spPr>
          <a:xfrm>
            <a:off x="942310" y="2244602"/>
            <a:ext cx="7524357" cy="4524315"/>
          </a:xfrm>
          <a:prstGeom prst="rect">
            <a:avLst/>
          </a:prstGeom>
          <a:noFill/>
        </p:spPr>
        <p:txBody>
          <a:bodyPr wrap="square" rtlCol="0">
            <a:spAutoFit/>
          </a:bodyPr>
          <a:lstStyle/>
          <a:p>
            <a:r>
              <a:rPr lang="en-US" sz="2400" b="1" dirty="0">
                <a:solidFill>
                  <a:srgbClr val="203E5F"/>
                </a:solidFill>
              </a:rPr>
              <a:t>6.Time Value of Money</a:t>
            </a:r>
          </a:p>
          <a:p>
            <a:pPr marL="342900" indent="-342900">
              <a:buFont typeface="Arial" panose="020B0604020202020204" pitchFamily="34" charset="0"/>
              <a:buChar char="•"/>
            </a:pPr>
            <a:r>
              <a:rPr lang="en-US" sz="2400" b="1" dirty="0">
                <a:solidFill>
                  <a:srgbClr val="00AEEF"/>
                </a:solidFill>
              </a:rPr>
              <a:t>Discounted Cash Flows (DCF)</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Concept</a:t>
            </a:r>
            <a:r>
              <a:rPr lang="en-US" sz="2400" dirty="0">
                <a:solidFill>
                  <a:srgbClr val="F58221"/>
                </a:solidFill>
              </a:rPr>
              <a:t>: </a:t>
            </a:r>
            <a:r>
              <a:rPr lang="en-US" sz="2400" dirty="0"/>
              <a:t>A dollar today is worth more than a dollar tomorrow due to its potential earning capacity.</a:t>
            </a:r>
          </a:p>
          <a:p>
            <a:pPr marL="742950" lvl="1" indent="-285750">
              <a:buFont typeface="Arial" panose="020B0604020202020204" pitchFamily="34" charset="0"/>
              <a:buChar char="•"/>
            </a:pPr>
            <a:r>
              <a:rPr lang="en-US" sz="2400" b="1" dirty="0">
                <a:solidFill>
                  <a:srgbClr val="F58221"/>
                </a:solidFill>
              </a:rPr>
              <a:t>Discount Rate Selection</a:t>
            </a:r>
            <a:r>
              <a:rPr lang="en-US" sz="2400" dirty="0">
                <a:solidFill>
                  <a:srgbClr val="F58221"/>
                </a:solidFill>
              </a:rPr>
              <a:t>: </a:t>
            </a:r>
            <a:r>
              <a:rPr lang="en-US" sz="2400" dirty="0"/>
              <a:t>Firms often use their Weighted Average Cost of Capital (WACC) or a required rate of return to discount future cash flows back to the present.</a:t>
            </a:r>
          </a:p>
          <a:p>
            <a:pPr marL="342900" indent="-342900">
              <a:buFont typeface="Arial" panose="020B0604020202020204" pitchFamily="34" charset="0"/>
              <a:buChar char="•"/>
            </a:pPr>
            <a:r>
              <a:rPr lang="en-US" sz="2400" b="1" dirty="0">
                <a:solidFill>
                  <a:srgbClr val="00AEEF"/>
                </a:solidFill>
              </a:rPr>
              <a:t>Capital Budgeting Metrics</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Net Present Value (NPV)</a:t>
            </a:r>
            <a:r>
              <a:rPr lang="en-US" sz="2400" dirty="0">
                <a:solidFill>
                  <a:srgbClr val="F58221"/>
                </a:solidFill>
              </a:rPr>
              <a:t>: </a:t>
            </a:r>
            <a:r>
              <a:rPr lang="en-US" sz="2400" dirty="0"/>
              <a:t>Sum of discounted cash inflows minus discounted cash outflows. A positive NPV suggests the project is likely to add value.</a:t>
            </a:r>
          </a:p>
        </p:txBody>
      </p:sp>
      <p:pic>
        <p:nvPicPr>
          <p:cNvPr id="7" name="Graphic 21">
            <a:extLst>
              <a:ext uri="{FF2B5EF4-FFF2-40B4-BE49-F238E27FC236}">
                <a16:creationId xmlns:a16="http://schemas.microsoft.com/office/drawing/2014/main" id="{9FC4F672-FD56-58A5-1BBD-E11B62E0A1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A person sitting at a desk using a computer&#10;&#10;AI-generated content may be incorrect.">
            <a:extLst>
              <a:ext uri="{FF2B5EF4-FFF2-40B4-BE49-F238E27FC236}">
                <a16:creationId xmlns:a16="http://schemas.microsoft.com/office/drawing/2014/main" id="{48CDFDA4-D44B-9327-9350-59265714AC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466667" y="2292395"/>
            <a:ext cx="3288364" cy="3997379"/>
          </a:xfrm>
          <a:prstGeom prst="rect">
            <a:avLst/>
          </a:prstGeom>
        </p:spPr>
      </p:pic>
    </p:spTree>
    <p:extLst>
      <p:ext uri="{BB962C8B-B14F-4D97-AF65-F5344CB8AC3E}">
        <p14:creationId xmlns:p14="http://schemas.microsoft.com/office/powerpoint/2010/main" val="3144116642"/>
      </p:ext>
    </p:extLst>
  </p:cSld>
  <p:clrMapOvr>
    <a:masterClrMapping/>
  </p:clrMapOvr>
  <mc:AlternateContent xmlns:mc="http://schemas.openxmlformats.org/markup-compatibility/2006" xmlns:p14="http://schemas.microsoft.com/office/powerpoint/2010/main">
    <mc:Choice Requires="p14">
      <p:transition p14:dur="10" advTm="126107"/>
    </mc:Choice>
    <mc:Fallback xmlns="">
      <p:transition advTm="126107"/>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A6B44-3961-00EB-2CBB-F615388C8D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77B77F-1816-45BC-6AC5-C94F9CF73FBA}"/>
              </a:ext>
            </a:extLst>
          </p:cNvPr>
          <p:cNvSpPr/>
          <p:nvPr/>
        </p:nvSpPr>
        <p:spPr>
          <a:xfrm>
            <a:off x="436969" y="1547477"/>
            <a:ext cx="11547021" cy="5191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 name="TextBox 2">
            <a:extLst>
              <a:ext uri="{FF2B5EF4-FFF2-40B4-BE49-F238E27FC236}">
                <a16:creationId xmlns:a16="http://schemas.microsoft.com/office/drawing/2014/main" id="{97E968A5-94E4-11B9-20F9-8E76563A1ACE}"/>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65651A1B-58CB-C0F3-70C2-FA512E946CC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3D128E-17C8-E2DE-CA26-3DE9B541034A}"/>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5BAC8AB-CBDA-87AD-76C5-869269FE9B8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D092B4FA-C67A-161B-B4BE-68843021E16A}"/>
              </a:ext>
            </a:extLst>
          </p:cNvPr>
          <p:cNvSpPr txBox="1"/>
          <p:nvPr/>
        </p:nvSpPr>
        <p:spPr>
          <a:xfrm>
            <a:off x="942310" y="2244602"/>
            <a:ext cx="7524357" cy="4062651"/>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00AEEF"/>
                </a:solidFill>
              </a:rPr>
              <a:t>Capital Budgeting Metrics</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Internal Rate of Return (IRR)</a:t>
            </a:r>
            <a:r>
              <a:rPr lang="en-US" sz="2400" dirty="0">
                <a:solidFill>
                  <a:srgbClr val="F58221"/>
                </a:solidFill>
              </a:rPr>
              <a:t>: </a:t>
            </a:r>
            <a:r>
              <a:rPr lang="en-US" sz="2400" dirty="0"/>
              <a:t>The discount rate at which the NPV equals zero. Projects with an IRR exceeding the firm’s hurdle rate are generally considered desirable.</a:t>
            </a:r>
          </a:p>
          <a:p>
            <a:pPr marL="742950" lvl="1" indent="-285750">
              <a:buFont typeface="Arial" panose="020B0604020202020204" pitchFamily="34" charset="0"/>
              <a:buChar char="•"/>
            </a:pPr>
            <a:r>
              <a:rPr lang="en-US" sz="2400" b="1" dirty="0">
                <a:solidFill>
                  <a:srgbClr val="F58221"/>
                </a:solidFill>
              </a:rPr>
              <a:t>Payback Period</a:t>
            </a:r>
            <a:r>
              <a:rPr lang="en-US" sz="2400" dirty="0">
                <a:solidFill>
                  <a:srgbClr val="F58221"/>
                </a:solidFill>
              </a:rPr>
              <a:t>: </a:t>
            </a:r>
            <a:r>
              <a:rPr lang="en-US" sz="2400" dirty="0"/>
              <a:t>The time it takes to recover the initial investment. Useful for measuring liquidity risk, though it ignores cash flows beyond the payback point and time value of money (unless adjusted payback is used).</a:t>
            </a:r>
          </a:p>
          <a:p>
            <a:endParaRPr lang="en-US" dirty="0"/>
          </a:p>
        </p:txBody>
      </p:sp>
      <p:pic>
        <p:nvPicPr>
          <p:cNvPr id="7" name="Graphic 21">
            <a:extLst>
              <a:ext uri="{FF2B5EF4-FFF2-40B4-BE49-F238E27FC236}">
                <a16:creationId xmlns:a16="http://schemas.microsoft.com/office/drawing/2014/main" id="{36F6056A-8683-8E3B-F861-BB18291926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in a room with a computer&#10;&#10;AI-generated content may be incorrect.">
            <a:extLst>
              <a:ext uri="{FF2B5EF4-FFF2-40B4-BE49-F238E27FC236}">
                <a16:creationId xmlns:a16="http://schemas.microsoft.com/office/drawing/2014/main" id="{46184728-AE78-082F-B199-75D11075E7F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26674" y="2154370"/>
            <a:ext cx="3027680" cy="4068424"/>
          </a:xfrm>
          <a:prstGeom prst="rect">
            <a:avLst/>
          </a:prstGeom>
        </p:spPr>
      </p:pic>
    </p:spTree>
    <p:extLst>
      <p:ext uri="{BB962C8B-B14F-4D97-AF65-F5344CB8AC3E}">
        <p14:creationId xmlns:p14="http://schemas.microsoft.com/office/powerpoint/2010/main" val="3710819294"/>
      </p:ext>
    </p:extLst>
  </p:cSld>
  <p:clrMapOvr>
    <a:masterClrMapping/>
  </p:clrMapOvr>
  <mc:AlternateContent xmlns:mc="http://schemas.openxmlformats.org/markup-compatibility/2006" xmlns:p14="http://schemas.microsoft.com/office/powerpoint/2010/main">
    <mc:Choice Requires="p14">
      <p:transition p14:dur="10" advTm="124203"/>
    </mc:Choice>
    <mc:Fallback xmlns="">
      <p:transition advTm="12420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8C32FB-1831-5867-01A6-3C462E89BF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95A169-A9AF-0929-3F7C-B87523B009CC}"/>
              </a:ext>
            </a:extLst>
          </p:cNvPr>
          <p:cNvSpPr/>
          <p:nvPr/>
        </p:nvSpPr>
        <p:spPr>
          <a:xfrm>
            <a:off x="406401" y="1208811"/>
            <a:ext cx="11446932" cy="55399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DDD978E-BC3E-9BD9-BA11-C07E24DFCCFC}"/>
              </a:ext>
            </a:extLst>
          </p:cNvPr>
          <p:cNvSpPr txBox="1"/>
          <p:nvPr/>
        </p:nvSpPr>
        <p:spPr>
          <a:xfrm>
            <a:off x="2603730" y="680403"/>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Estimating Cash Flows</a:t>
            </a:r>
          </a:p>
        </p:txBody>
      </p:sp>
      <p:sp>
        <p:nvSpPr>
          <p:cNvPr id="5" name="Rectangle 4">
            <a:extLst>
              <a:ext uri="{FF2B5EF4-FFF2-40B4-BE49-F238E27FC236}">
                <a16:creationId xmlns:a16="http://schemas.microsoft.com/office/drawing/2014/main" id="{4F77CD3D-2377-8C47-3E55-E4D04C78482A}"/>
              </a:ext>
            </a:extLst>
          </p:cNvPr>
          <p:cNvSpPr/>
          <p:nvPr/>
        </p:nvSpPr>
        <p:spPr>
          <a:xfrm>
            <a:off x="1032888" y="5967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77E1693-12D7-C844-A6B9-E371736AB89C}"/>
              </a:ext>
            </a:extLst>
          </p:cNvPr>
          <p:cNvSpPr txBox="1"/>
          <p:nvPr/>
        </p:nvSpPr>
        <p:spPr>
          <a:xfrm>
            <a:off x="1202164" y="637308"/>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32E934F-34A6-28CB-40BE-1F5E4A3D64B5}"/>
              </a:ext>
            </a:extLst>
          </p:cNvPr>
          <p:cNvSpPr txBox="1"/>
          <p:nvPr/>
        </p:nvSpPr>
        <p:spPr>
          <a:xfrm>
            <a:off x="1304759" y="89312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E9EF3986-FCE3-89B7-E9E3-2A3EB5F33FA4}"/>
              </a:ext>
            </a:extLst>
          </p:cNvPr>
          <p:cNvSpPr txBox="1"/>
          <p:nvPr/>
        </p:nvSpPr>
        <p:spPr>
          <a:xfrm>
            <a:off x="662932" y="1786858"/>
            <a:ext cx="10933869" cy="4893647"/>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00AEEF"/>
                </a:solidFill>
              </a:rPr>
              <a:t>Putting It All Together</a:t>
            </a:r>
          </a:p>
          <a:p>
            <a:pPr>
              <a:buFont typeface="Arial" panose="020B0604020202020204" pitchFamily="34" charset="0"/>
              <a:buChar char="•"/>
            </a:pPr>
            <a:r>
              <a:rPr lang="en-US" sz="2400" b="1" dirty="0">
                <a:solidFill>
                  <a:srgbClr val="F58221"/>
                </a:solidFill>
              </a:rPr>
              <a:t>Sales and Cost Forecasting</a:t>
            </a:r>
            <a:r>
              <a:rPr lang="en-US" sz="2400" dirty="0">
                <a:solidFill>
                  <a:srgbClr val="F58221"/>
                </a:solidFill>
              </a:rPr>
              <a:t> </a:t>
            </a:r>
            <a:r>
              <a:rPr lang="en-US" sz="2400" dirty="0"/>
              <a:t>form the revenue and expense backbone of your cash flow projections.</a:t>
            </a:r>
          </a:p>
          <a:p>
            <a:pPr>
              <a:buFont typeface="Arial" panose="020B0604020202020204" pitchFamily="34" charset="0"/>
              <a:buChar char="•"/>
            </a:pPr>
            <a:r>
              <a:rPr lang="en-US" sz="2400" b="1" dirty="0" err="1">
                <a:solidFill>
                  <a:srgbClr val="F58221"/>
                </a:solidFill>
              </a:rPr>
              <a:t>CapEx</a:t>
            </a:r>
            <a:r>
              <a:rPr lang="en-US" sz="2400" b="1" dirty="0">
                <a:solidFill>
                  <a:srgbClr val="F58221"/>
                </a:solidFill>
              </a:rPr>
              <a:t> and Working Capital</a:t>
            </a:r>
            <a:r>
              <a:rPr lang="en-US" sz="2400" dirty="0">
                <a:solidFill>
                  <a:srgbClr val="F58221"/>
                </a:solidFill>
              </a:rPr>
              <a:t> </a:t>
            </a:r>
            <a:r>
              <a:rPr lang="en-US" sz="2400" dirty="0"/>
              <a:t>considerations ensure you capture the lump-sum and ongoing costs of operating a project, as well as the cash tied up in day-to-day processes.</a:t>
            </a:r>
          </a:p>
          <a:p>
            <a:pPr>
              <a:buFont typeface="Arial" panose="020B0604020202020204" pitchFamily="34" charset="0"/>
              <a:buChar char="•"/>
            </a:pPr>
            <a:r>
              <a:rPr lang="en-US" sz="2400" b="1" dirty="0">
                <a:solidFill>
                  <a:srgbClr val="F58221"/>
                </a:solidFill>
              </a:rPr>
              <a:t>Tax and Depreciation Calculations</a:t>
            </a:r>
            <a:r>
              <a:rPr lang="en-US" sz="2400" dirty="0">
                <a:solidFill>
                  <a:srgbClr val="F58221"/>
                </a:solidFill>
              </a:rPr>
              <a:t> </a:t>
            </a:r>
            <a:r>
              <a:rPr lang="en-US" sz="2400" dirty="0"/>
              <a:t>refine the post-tax cash flows, giving a realistic picture of available funds.</a:t>
            </a:r>
          </a:p>
          <a:p>
            <a:pPr>
              <a:buFont typeface="Arial" panose="020B0604020202020204" pitchFamily="34" charset="0"/>
              <a:buChar char="•"/>
            </a:pPr>
            <a:r>
              <a:rPr lang="en-US" sz="2400" b="1" dirty="0">
                <a:solidFill>
                  <a:srgbClr val="F58221"/>
                </a:solidFill>
              </a:rPr>
              <a:t>Discounting Future Cash Flows</a:t>
            </a:r>
            <a:r>
              <a:rPr lang="en-US" sz="2400" dirty="0">
                <a:solidFill>
                  <a:srgbClr val="F58221"/>
                </a:solidFill>
              </a:rPr>
              <a:t> </a:t>
            </a:r>
            <a:r>
              <a:rPr lang="en-US" sz="2400" dirty="0"/>
              <a:t>accounts for the time value of money, allowing you to compare a project’s net benefits in present-value terms.</a:t>
            </a:r>
          </a:p>
          <a:p>
            <a:r>
              <a:rPr lang="en-US" sz="2400" dirty="0"/>
              <a:t>By methodically incorporating each of these elements, you can generate a robust cash flow forecast. This, in turn, forms the basis for reliable capital budgeting decisions—empowering firms to allocate resources effectively and maximize shareholder value.</a:t>
            </a:r>
          </a:p>
        </p:txBody>
      </p:sp>
      <p:pic>
        <p:nvPicPr>
          <p:cNvPr id="7" name="Graphic 21">
            <a:extLst>
              <a:ext uri="{FF2B5EF4-FFF2-40B4-BE49-F238E27FC236}">
                <a16:creationId xmlns:a16="http://schemas.microsoft.com/office/drawing/2014/main" id="{433D6C22-D6B3-946B-2F7A-37C50D8F14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0939517"/>
      </p:ext>
    </p:extLst>
  </p:cSld>
  <p:clrMapOvr>
    <a:masterClrMapping/>
  </p:clrMapOvr>
  <mc:AlternateContent xmlns:mc="http://schemas.openxmlformats.org/markup-compatibility/2006" xmlns:p14="http://schemas.microsoft.com/office/powerpoint/2010/main">
    <mc:Choice Requires="p14">
      <p:transition p14:dur="10" advTm="39485"/>
    </mc:Choice>
    <mc:Fallback xmlns="">
      <p:transition advTm="39485"/>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E840D2-0A5F-DAFD-96B3-F988D260275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496C27-8227-A127-1614-EC96BE4A15F1}"/>
              </a:ext>
            </a:extLst>
          </p:cNvPr>
          <p:cNvSpPr/>
          <p:nvPr/>
        </p:nvSpPr>
        <p:spPr>
          <a:xfrm>
            <a:off x="436969" y="1547477"/>
            <a:ext cx="11547021" cy="5041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C64B083-14D6-E31F-3B37-3C1A544784AD}"/>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Risk Analysis</a:t>
            </a:r>
          </a:p>
        </p:txBody>
      </p:sp>
      <p:sp>
        <p:nvSpPr>
          <p:cNvPr id="5" name="Rectangle 4">
            <a:extLst>
              <a:ext uri="{FF2B5EF4-FFF2-40B4-BE49-F238E27FC236}">
                <a16:creationId xmlns:a16="http://schemas.microsoft.com/office/drawing/2014/main" id="{1D0C5AAF-816E-837C-B0F6-84A4C92C288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4F3A66-65A0-BC0A-8DE1-65C3A694975B}"/>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35D79C-56EC-2D2A-5038-F3D236431CE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796CDC34-6351-4CC7-9A82-74BC6D110329}"/>
              </a:ext>
            </a:extLst>
          </p:cNvPr>
          <p:cNvSpPr txBox="1"/>
          <p:nvPr/>
        </p:nvSpPr>
        <p:spPr>
          <a:xfrm>
            <a:off x="942310" y="2244602"/>
            <a:ext cx="7710623" cy="4154984"/>
          </a:xfrm>
          <a:prstGeom prst="rect">
            <a:avLst/>
          </a:prstGeom>
          <a:noFill/>
        </p:spPr>
        <p:txBody>
          <a:bodyPr wrap="square" rtlCol="0">
            <a:spAutoFit/>
          </a:bodyPr>
          <a:lstStyle/>
          <a:p>
            <a:r>
              <a:rPr lang="en-US" sz="2400" b="1" dirty="0">
                <a:solidFill>
                  <a:srgbClr val="00AEEF"/>
                </a:solidFill>
              </a:rPr>
              <a:t>Risk is an inherent part of any financial </a:t>
            </a:r>
            <a:r>
              <a:rPr lang="en-US" sz="2400" dirty="0"/>
              <a:t>or investment decision. Effectively identifying, measuring, and managing this uncertainty helps organizations make better-informed choices, protect their capital, and maintain financial stability. Below is an in-depth look at risk analysis, covering common risk factors, key analytical tools, and mitigation strategies.</a:t>
            </a:r>
          </a:p>
          <a:p>
            <a:r>
              <a:rPr lang="en-US" sz="2400" b="1" dirty="0">
                <a:solidFill>
                  <a:srgbClr val="203E5F"/>
                </a:solidFill>
              </a:rPr>
              <a:t>1. Definition of Risk</a:t>
            </a:r>
          </a:p>
          <a:p>
            <a:pPr marL="342900" indent="-342900">
              <a:buFont typeface="Arial" panose="020B0604020202020204" pitchFamily="34" charset="0"/>
              <a:buChar char="•"/>
            </a:pPr>
            <a:r>
              <a:rPr lang="en-US" sz="2400" b="1" dirty="0">
                <a:solidFill>
                  <a:srgbClr val="00AEEF"/>
                </a:solidFill>
              </a:rPr>
              <a:t>Possibility of Deviation</a:t>
            </a:r>
            <a:endParaRPr lang="en-US" sz="2400" dirty="0">
              <a:solidFill>
                <a:srgbClr val="00AEEF"/>
              </a:solidFill>
            </a:endParaRPr>
          </a:p>
          <a:p>
            <a:pPr marL="800100" lvl="1" indent="-342900">
              <a:buFont typeface="Arial" panose="020B0604020202020204" pitchFamily="34" charset="0"/>
              <a:buChar char="•"/>
            </a:pPr>
            <a:r>
              <a:rPr lang="en-US" sz="2400" dirty="0"/>
              <a:t>Risk is the chance that actual outcomes will deviate—positively or negatively—from those originally expected or planned.</a:t>
            </a:r>
          </a:p>
        </p:txBody>
      </p:sp>
      <p:pic>
        <p:nvPicPr>
          <p:cNvPr id="7" name="Graphic 21">
            <a:extLst>
              <a:ext uri="{FF2B5EF4-FFF2-40B4-BE49-F238E27FC236}">
                <a16:creationId xmlns:a16="http://schemas.microsoft.com/office/drawing/2014/main" id="{9DD7EF28-769E-26CD-BB99-3ABDF9397E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sitting at a desk looking at a computer&#10;&#10;AI-generated content may be incorrect.">
            <a:extLst>
              <a:ext uri="{FF2B5EF4-FFF2-40B4-BE49-F238E27FC236}">
                <a16:creationId xmlns:a16="http://schemas.microsoft.com/office/drawing/2014/main" id="{3E7E0C31-7005-3A6C-4FAF-805CBD73BD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652933" y="1744460"/>
            <a:ext cx="3076448" cy="4441371"/>
          </a:xfrm>
          <a:prstGeom prst="rect">
            <a:avLst/>
          </a:prstGeom>
        </p:spPr>
      </p:pic>
    </p:spTree>
    <p:extLst>
      <p:ext uri="{BB962C8B-B14F-4D97-AF65-F5344CB8AC3E}">
        <p14:creationId xmlns:p14="http://schemas.microsoft.com/office/powerpoint/2010/main" val="3751444766"/>
      </p:ext>
    </p:extLst>
  </p:cSld>
  <p:clrMapOvr>
    <a:masterClrMapping/>
  </p:clrMapOvr>
  <mc:AlternateContent xmlns:mc="http://schemas.openxmlformats.org/markup-compatibility/2006" xmlns:p14="http://schemas.microsoft.com/office/powerpoint/2010/main">
    <mc:Choice Requires="p14">
      <p:transition p14:dur="10" advTm="193793"/>
    </mc:Choice>
    <mc:Fallback xmlns="">
      <p:transition advTm="193793"/>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D382BB-A7AA-D381-CC78-789873CFDF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B0D835-97E4-E401-238D-008D4EFA2F00}"/>
              </a:ext>
            </a:extLst>
          </p:cNvPr>
          <p:cNvSpPr/>
          <p:nvPr/>
        </p:nvSpPr>
        <p:spPr>
          <a:xfrm>
            <a:off x="436970" y="1547478"/>
            <a:ext cx="11297830"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EF07EB4-8B67-90E2-664F-8D30FCE2B0DC}"/>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Risk Analysis</a:t>
            </a:r>
          </a:p>
        </p:txBody>
      </p:sp>
      <p:sp>
        <p:nvSpPr>
          <p:cNvPr id="5" name="Rectangle 4">
            <a:extLst>
              <a:ext uri="{FF2B5EF4-FFF2-40B4-BE49-F238E27FC236}">
                <a16:creationId xmlns:a16="http://schemas.microsoft.com/office/drawing/2014/main" id="{4622120F-38BD-6170-CF9A-1FD741E88A1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F262116-85E5-6B9C-1A8E-AE124FCD7CA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2C6F075-1F69-151E-BBF3-0F7E077E64B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23CAD1DC-863F-C5F9-26DF-8E5ED46A4B75}"/>
              </a:ext>
            </a:extLst>
          </p:cNvPr>
          <p:cNvSpPr txBox="1"/>
          <p:nvPr/>
        </p:nvSpPr>
        <p:spPr>
          <a:xfrm>
            <a:off x="942310" y="2244602"/>
            <a:ext cx="7609023" cy="4062651"/>
          </a:xfrm>
          <a:prstGeom prst="rect">
            <a:avLst/>
          </a:prstGeom>
          <a:noFill/>
        </p:spPr>
        <p:txBody>
          <a:bodyPr wrap="square" rtlCol="0">
            <a:spAutoFit/>
          </a:bodyPr>
          <a:lstStyle/>
          <a:p>
            <a:pPr marL="342900" indent="-342900">
              <a:buFont typeface="Arial" panose="020B0604020202020204" pitchFamily="34" charset="0"/>
              <a:buChar char="•"/>
            </a:pPr>
            <a:r>
              <a:rPr lang="en-US" sz="2400" b="1" dirty="0">
                <a:solidFill>
                  <a:srgbClr val="00AEEF"/>
                </a:solidFill>
              </a:rPr>
              <a:t>Possibility of Deviation</a:t>
            </a:r>
            <a:endParaRPr lang="en-US" sz="2400" dirty="0">
              <a:solidFill>
                <a:srgbClr val="00AEEF"/>
              </a:solidFill>
            </a:endParaRPr>
          </a:p>
          <a:p>
            <a:pPr marL="800100" lvl="1" indent="-342900">
              <a:buFont typeface="Arial" panose="020B0604020202020204" pitchFamily="34" charset="0"/>
              <a:buChar char="•"/>
            </a:pPr>
            <a:r>
              <a:rPr lang="en-US" sz="2400" dirty="0"/>
              <a:t>This deviation can affect the timing and magnitude of cash flows, ultimately influencing project profitability and overall financial returns.</a:t>
            </a:r>
          </a:p>
          <a:p>
            <a:pPr marL="342900" indent="-342900">
              <a:buFont typeface="Arial" panose="020B0604020202020204" pitchFamily="34" charset="0"/>
              <a:buChar char="•"/>
            </a:pPr>
            <a:r>
              <a:rPr lang="en-US" sz="2400" b="1" dirty="0">
                <a:solidFill>
                  <a:srgbClr val="00AEEF"/>
                </a:solidFill>
              </a:rPr>
              <a:t>Types of Outcomes</a:t>
            </a:r>
            <a:endParaRPr lang="en-US" sz="2400" dirty="0">
              <a:solidFill>
                <a:srgbClr val="00AEEF"/>
              </a:solidFill>
            </a:endParaRPr>
          </a:p>
          <a:p>
            <a:pPr marL="800100" lvl="1" indent="-342900">
              <a:buFont typeface="Arial" panose="020B0604020202020204" pitchFamily="34" charset="0"/>
              <a:buChar char="•"/>
            </a:pPr>
            <a:r>
              <a:rPr lang="en-US" sz="2400" b="1" dirty="0">
                <a:solidFill>
                  <a:srgbClr val="F58221"/>
                </a:solidFill>
              </a:rPr>
              <a:t>Financial Return</a:t>
            </a:r>
            <a:r>
              <a:rPr lang="en-US" sz="2400" dirty="0">
                <a:solidFill>
                  <a:srgbClr val="F58221"/>
                </a:solidFill>
              </a:rPr>
              <a:t>: </a:t>
            </a:r>
            <a:r>
              <a:rPr lang="en-US" sz="2400" dirty="0"/>
              <a:t>Often measured in terms of net present value (NPV) or internal rate of return (IRR).</a:t>
            </a:r>
          </a:p>
          <a:p>
            <a:pPr marL="800100" lvl="1" indent="-342900">
              <a:buFont typeface="Arial" panose="020B0604020202020204" pitchFamily="34" charset="0"/>
              <a:buChar char="•"/>
            </a:pPr>
            <a:r>
              <a:rPr lang="en-US" sz="2400" b="1" dirty="0">
                <a:solidFill>
                  <a:srgbClr val="F58221"/>
                </a:solidFill>
              </a:rPr>
              <a:t>Operational Goals</a:t>
            </a:r>
            <a:r>
              <a:rPr lang="en-US" sz="2400" dirty="0">
                <a:solidFill>
                  <a:srgbClr val="F58221"/>
                </a:solidFill>
              </a:rPr>
              <a:t>: </a:t>
            </a:r>
            <a:r>
              <a:rPr lang="en-US" sz="2400" dirty="0"/>
              <a:t>Production schedules, quality targets, or customer satisfaction metrics can also be at risk if underlying assumptions prove incorrect.</a:t>
            </a:r>
          </a:p>
          <a:p>
            <a:endParaRPr lang="en-US" dirty="0"/>
          </a:p>
        </p:txBody>
      </p:sp>
      <p:pic>
        <p:nvPicPr>
          <p:cNvPr id="7" name="Graphic 21">
            <a:extLst>
              <a:ext uri="{FF2B5EF4-FFF2-40B4-BE49-F238E27FC236}">
                <a16:creationId xmlns:a16="http://schemas.microsoft.com/office/drawing/2014/main" id="{6EA4CF6E-F0D6-D0CA-2A85-B6D1BA6B30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looking at a large screen with graphs and charts&#10;&#10;AI-generated content may be incorrect.">
            <a:extLst>
              <a:ext uri="{FF2B5EF4-FFF2-40B4-BE49-F238E27FC236}">
                <a16:creationId xmlns:a16="http://schemas.microsoft.com/office/drawing/2014/main" id="{7A634AD6-A728-159D-35BF-AC98879139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51332" y="2239413"/>
            <a:ext cx="3047323" cy="3599518"/>
          </a:xfrm>
          <a:prstGeom prst="rect">
            <a:avLst/>
          </a:prstGeom>
        </p:spPr>
      </p:pic>
    </p:spTree>
    <p:extLst>
      <p:ext uri="{BB962C8B-B14F-4D97-AF65-F5344CB8AC3E}">
        <p14:creationId xmlns:p14="http://schemas.microsoft.com/office/powerpoint/2010/main" val="890227376"/>
      </p:ext>
    </p:extLst>
  </p:cSld>
  <p:clrMapOvr>
    <a:masterClrMapping/>
  </p:clrMapOvr>
  <mc:AlternateContent xmlns:mc="http://schemas.openxmlformats.org/markup-compatibility/2006" xmlns:p14="http://schemas.microsoft.com/office/powerpoint/2010/main">
    <mc:Choice Requires="p14">
      <p:transition p14:dur="10" advTm="134989"/>
    </mc:Choice>
    <mc:Fallback xmlns="">
      <p:transition advTm="134989"/>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230663-8AF9-709E-465E-F24F3DEBDD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157102-7ACB-12DA-DC3F-2CB8BA13AAEA}"/>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FC5B1A1-AE88-D31B-71FD-99B199245AED}"/>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Risk Analysis</a:t>
            </a:r>
          </a:p>
        </p:txBody>
      </p:sp>
      <p:sp>
        <p:nvSpPr>
          <p:cNvPr id="5" name="Rectangle 4">
            <a:extLst>
              <a:ext uri="{FF2B5EF4-FFF2-40B4-BE49-F238E27FC236}">
                <a16:creationId xmlns:a16="http://schemas.microsoft.com/office/drawing/2014/main" id="{9BD4F0A1-54D4-D4EE-552E-A4961EE1774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23150D2-A747-8BFC-60D2-55DD71E1EE8E}"/>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5175FF-0722-6E13-9C5C-5B8A168A7B3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E5DE1525-1486-845A-E546-EA947C3D55DD}"/>
              </a:ext>
            </a:extLst>
          </p:cNvPr>
          <p:cNvSpPr txBox="1"/>
          <p:nvPr/>
        </p:nvSpPr>
        <p:spPr>
          <a:xfrm>
            <a:off x="942311" y="2244602"/>
            <a:ext cx="6884953" cy="3693319"/>
          </a:xfrm>
          <a:prstGeom prst="rect">
            <a:avLst/>
          </a:prstGeom>
          <a:noFill/>
        </p:spPr>
        <p:txBody>
          <a:bodyPr wrap="square" rtlCol="0">
            <a:spAutoFit/>
          </a:bodyPr>
          <a:lstStyle/>
          <a:p>
            <a:r>
              <a:rPr lang="en-US" sz="2400" b="1" dirty="0">
                <a:solidFill>
                  <a:srgbClr val="203E5F"/>
                </a:solidFill>
              </a:rPr>
              <a:t>2. Risk Factors</a:t>
            </a:r>
          </a:p>
          <a:p>
            <a:pPr marL="342900" indent="-342900">
              <a:buFont typeface="Arial" panose="020B0604020202020204" pitchFamily="34" charset="0"/>
              <a:buChar char="•"/>
            </a:pPr>
            <a:r>
              <a:rPr lang="en-US" sz="2400" b="1" dirty="0">
                <a:solidFill>
                  <a:srgbClr val="00AEEF"/>
                </a:solidFill>
              </a:rPr>
              <a:t>Market Risk</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Definition</a:t>
            </a:r>
            <a:r>
              <a:rPr lang="en-US" sz="2400" dirty="0">
                <a:solidFill>
                  <a:srgbClr val="F58221"/>
                </a:solidFill>
              </a:rPr>
              <a:t>: </a:t>
            </a:r>
            <a:r>
              <a:rPr lang="en-US" sz="2400" dirty="0"/>
              <a:t>Risk arising from external market conditions such as economic recessions, changes in consumer preferences, or new competitive threats.</a:t>
            </a:r>
          </a:p>
          <a:p>
            <a:pPr marL="742950" lvl="1" indent="-285750">
              <a:buFont typeface="Arial" panose="020B0604020202020204" pitchFamily="34" charset="0"/>
              <a:buChar char="•"/>
            </a:pPr>
            <a:r>
              <a:rPr lang="en-US" sz="2400" b="1" dirty="0">
                <a:solidFill>
                  <a:srgbClr val="F58221"/>
                </a:solidFill>
              </a:rPr>
              <a:t>Examples</a:t>
            </a:r>
            <a:r>
              <a:rPr lang="en-US" sz="2400" dirty="0">
                <a:solidFill>
                  <a:srgbClr val="F58221"/>
                </a:solidFill>
              </a:rPr>
              <a:t>: </a:t>
            </a:r>
            <a:r>
              <a:rPr lang="en-US" sz="2400" dirty="0"/>
              <a:t>A downturn in the economy reduces demand for luxury goods; a new competitor enters with lower-priced alternatives.</a:t>
            </a:r>
          </a:p>
          <a:p>
            <a:endParaRPr lang="en-US" dirty="0"/>
          </a:p>
        </p:txBody>
      </p:sp>
      <p:pic>
        <p:nvPicPr>
          <p:cNvPr id="7" name="Graphic 21">
            <a:extLst>
              <a:ext uri="{FF2B5EF4-FFF2-40B4-BE49-F238E27FC236}">
                <a16:creationId xmlns:a16="http://schemas.microsoft.com/office/drawing/2014/main" id="{59DA32FE-27A0-8EFE-CA42-7789E767CA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sitting at a desk working on a computer&#10;&#10;AI-generated content may be incorrect.">
            <a:extLst>
              <a:ext uri="{FF2B5EF4-FFF2-40B4-BE49-F238E27FC236}">
                <a16:creationId xmlns:a16="http://schemas.microsoft.com/office/drawing/2014/main" id="{12AFB9F8-F760-90A1-3C69-CFD4D2D395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62053" y="2653392"/>
            <a:ext cx="3974361" cy="2875738"/>
          </a:xfrm>
          <a:prstGeom prst="rect">
            <a:avLst/>
          </a:prstGeom>
        </p:spPr>
      </p:pic>
    </p:spTree>
    <p:extLst>
      <p:ext uri="{BB962C8B-B14F-4D97-AF65-F5344CB8AC3E}">
        <p14:creationId xmlns:p14="http://schemas.microsoft.com/office/powerpoint/2010/main" val="3421473445"/>
      </p:ext>
    </p:extLst>
  </p:cSld>
  <p:clrMapOvr>
    <a:masterClrMapping/>
  </p:clrMapOvr>
  <mc:AlternateContent xmlns:mc="http://schemas.openxmlformats.org/markup-compatibility/2006" xmlns:p14="http://schemas.microsoft.com/office/powerpoint/2010/main">
    <mc:Choice Requires="p14">
      <p:transition p14:dur="10" advTm="101157"/>
    </mc:Choice>
    <mc:Fallback xmlns="">
      <p:transition advTm="101157"/>
    </mc:Fallback>
  </mc:AlternateContent>
  <p:extLst>
    <p:ext uri="{3A86A75C-4F4B-4683-9AE1-C65F6400EC91}">
      <p14:laserTraceLst xmlns:p14="http://schemas.microsoft.com/office/powerpoint/2010/main">
        <p14:tracePtLst>
          <p14:tracePt t="89810" x="8077200" y="5200650"/>
        </p14:tracePtLst>
      </p14:laserTraceLst>
    </p:ext>
  </p:extLs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412AF9-16BE-6780-2DF6-65C51E97E9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26AF82-1A87-3965-C44E-1BB61FDD8A75}"/>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630623-C2BB-4D02-42EF-BCFE61167CE4}"/>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Risk Analysis</a:t>
            </a:r>
          </a:p>
        </p:txBody>
      </p:sp>
      <p:sp>
        <p:nvSpPr>
          <p:cNvPr id="5" name="Rectangle 4">
            <a:extLst>
              <a:ext uri="{FF2B5EF4-FFF2-40B4-BE49-F238E27FC236}">
                <a16:creationId xmlns:a16="http://schemas.microsoft.com/office/drawing/2014/main" id="{6793FBFD-6608-3ADF-FD93-30F5D091B08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DB867F-5064-62B0-182A-2533C6B68CE8}"/>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BE69A7D-B38F-1A11-A829-8F65C1CA4FE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EB435852-1FB2-3D8C-05A5-0C6B8A2543F9}"/>
              </a:ext>
            </a:extLst>
          </p:cNvPr>
          <p:cNvSpPr txBox="1"/>
          <p:nvPr/>
        </p:nvSpPr>
        <p:spPr>
          <a:xfrm>
            <a:off x="942311" y="2244602"/>
            <a:ext cx="7134890" cy="2954655"/>
          </a:xfrm>
          <a:prstGeom prst="rect">
            <a:avLst/>
          </a:prstGeom>
          <a:noFill/>
        </p:spPr>
        <p:txBody>
          <a:bodyPr wrap="square" rtlCol="0">
            <a:spAutoFit/>
          </a:bodyPr>
          <a:lstStyle/>
          <a:p>
            <a:r>
              <a:rPr lang="en-US" sz="2400" b="1" dirty="0">
                <a:solidFill>
                  <a:srgbClr val="203E5F"/>
                </a:solidFill>
              </a:rPr>
              <a:t>2. Risk Factors</a:t>
            </a:r>
          </a:p>
          <a:p>
            <a:pPr marL="342900" indent="-342900">
              <a:buFont typeface="Arial" panose="020B0604020202020204" pitchFamily="34" charset="0"/>
              <a:buChar char="•"/>
            </a:pPr>
            <a:r>
              <a:rPr lang="en-US" sz="2400" b="1" dirty="0">
                <a:solidFill>
                  <a:srgbClr val="00AEEF"/>
                </a:solidFill>
              </a:rPr>
              <a:t>Operational Risk</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Definition</a:t>
            </a:r>
            <a:r>
              <a:rPr lang="en-US" sz="2400" dirty="0">
                <a:solidFill>
                  <a:srgbClr val="F58221"/>
                </a:solidFill>
              </a:rPr>
              <a:t>: </a:t>
            </a:r>
            <a:r>
              <a:rPr lang="en-US" sz="2400" dirty="0"/>
              <a:t>Risk stemming from internal processes, systems, or human errors that disrupt operations.</a:t>
            </a:r>
          </a:p>
          <a:p>
            <a:pPr marL="742950" lvl="1" indent="-285750">
              <a:buFont typeface="Arial" panose="020B0604020202020204" pitchFamily="34" charset="0"/>
              <a:buChar char="•"/>
            </a:pPr>
            <a:r>
              <a:rPr lang="en-US" sz="2400" b="1" dirty="0">
                <a:solidFill>
                  <a:srgbClr val="F58221"/>
                </a:solidFill>
              </a:rPr>
              <a:t>Examples</a:t>
            </a:r>
            <a:r>
              <a:rPr lang="en-US" sz="2400" dirty="0">
                <a:solidFill>
                  <a:srgbClr val="F58221"/>
                </a:solidFill>
              </a:rPr>
              <a:t>: </a:t>
            </a:r>
            <a:r>
              <a:rPr lang="en-US" sz="2400" dirty="0"/>
              <a:t>Machinery breakdowns, supply chain bottlenecks, or cybersecurity breaches.</a:t>
            </a:r>
          </a:p>
          <a:p>
            <a:endParaRPr lang="en-US" dirty="0"/>
          </a:p>
        </p:txBody>
      </p:sp>
      <p:pic>
        <p:nvPicPr>
          <p:cNvPr id="7" name="Graphic 21">
            <a:extLst>
              <a:ext uri="{FF2B5EF4-FFF2-40B4-BE49-F238E27FC236}">
                <a16:creationId xmlns:a16="http://schemas.microsoft.com/office/drawing/2014/main" id="{57B8822D-386D-E17C-CBDE-B5308D3F1A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pointing at a large screen with graphs and charts&#10;&#10;AI-generated content may be incorrect.">
            <a:extLst>
              <a:ext uri="{FF2B5EF4-FFF2-40B4-BE49-F238E27FC236}">
                <a16:creationId xmlns:a16="http://schemas.microsoft.com/office/drawing/2014/main" id="{B6739D8E-16E1-5F16-6172-237E9589A79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94191" y="3040487"/>
            <a:ext cx="3465927" cy="2528101"/>
          </a:xfrm>
          <a:prstGeom prst="rect">
            <a:avLst/>
          </a:prstGeom>
        </p:spPr>
      </p:pic>
    </p:spTree>
    <p:extLst>
      <p:ext uri="{BB962C8B-B14F-4D97-AF65-F5344CB8AC3E}">
        <p14:creationId xmlns:p14="http://schemas.microsoft.com/office/powerpoint/2010/main" val="688306332"/>
      </p:ext>
    </p:extLst>
  </p:cSld>
  <p:clrMapOvr>
    <a:masterClrMapping/>
  </p:clrMapOvr>
  <mc:AlternateContent xmlns:mc="http://schemas.openxmlformats.org/markup-compatibility/2006" xmlns:p14="http://schemas.microsoft.com/office/powerpoint/2010/main">
    <mc:Choice Requires="p14">
      <p:transition p14:dur="10" advTm="48309"/>
    </mc:Choice>
    <mc:Fallback xmlns="">
      <p:transition advTm="48309"/>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1DFAD-4BB7-6A3A-AD0D-48AB4B2768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31F659-B6B8-8649-3720-3D6E971ECCDB}"/>
              </a:ext>
            </a:extLst>
          </p:cNvPr>
          <p:cNvSpPr/>
          <p:nvPr/>
        </p:nvSpPr>
        <p:spPr>
          <a:xfrm>
            <a:off x="436969" y="1547477"/>
            <a:ext cx="11547021" cy="51750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7FDEFB8-8376-3C26-23E3-C7802682ADB6}"/>
              </a:ext>
            </a:extLst>
          </p:cNvPr>
          <p:cNvSpPr txBox="1"/>
          <p:nvPr/>
        </p:nvSpPr>
        <p:spPr>
          <a:xfrm>
            <a:off x="2513150" y="1019069"/>
            <a:ext cx="7545250"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lang="en-US" sz="2800" b="1" dirty="0">
                <a:solidFill>
                  <a:schemeClr val="accent1"/>
                </a:solidFill>
                <a:latin typeface="Alexandria" charset="0"/>
                <a:cs typeface="Alexandria" charset="0"/>
              </a:rPr>
              <a:t>Risk Analysis</a:t>
            </a:r>
          </a:p>
        </p:txBody>
      </p:sp>
      <p:sp>
        <p:nvSpPr>
          <p:cNvPr id="5" name="Rectangle 4">
            <a:extLst>
              <a:ext uri="{FF2B5EF4-FFF2-40B4-BE49-F238E27FC236}">
                <a16:creationId xmlns:a16="http://schemas.microsoft.com/office/drawing/2014/main" id="{3BED342B-D120-72C1-0676-7BAAA7916A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81C3AB-EC41-B16E-A396-636BCBBD652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F942EC2-1016-17BC-3E32-660AD954389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4C68AD9D-100F-904E-454E-A5C2C654CE20}"/>
              </a:ext>
            </a:extLst>
          </p:cNvPr>
          <p:cNvSpPr txBox="1"/>
          <p:nvPr/>
        </p:nvSpPr>
        <p:spPr>
          <a:xfrm>
            <a:off x="609599" y="2244602"/>
            <a:ext cx="11374391" cy="4524315"/>
          </a:xfrm>
          <a:prstGeom prst="rect">
            <a:avLst/>
          </a:prstGeom>
          <a:noFill/>
        </p:spPr>
        <p:txBody>
          <a:bodyPr wrap="square" rtlCol="0">
            <a:spAutoFit/>
          </a:bodyPr>
          <a:lstStyle/>
          <a:p>
            <a:r>
              <a:rPr lang="en-US" sz="2400" b="1" dirty="0">
                <a:solidFill>
                  <a:srgbClr val="203E5F"/>
                </a:solidFill>
              </a:rPr>
              <a:t>3. Tools and Techniques for Risk Analysis</a:t>
            </a:r>
          </a:p>
          <a:p>
            <a:pPr marL="342900" indent="-342900">
              <a:buFont typeface="Arial" panose="020B0604020202020204" pitchFamily="34" charset="0"/>
              <a:buChar char="•"/>
            </a:pPr>
            <a:r>
              <a:rPr lang="en-US" sz="2400" b="1" dirty="0">
                <a:solidFill>
                  <a:srgbClr val="00AEEF"/>
                </a:solidFill>
              </a:rPr>
              <a:t>Sensitivity Analysis</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What It Is</a:t>
            </a:r>
            <a:r>
              <a:rPr lang="en-US" sz="2400" dirty="0">
                <a:solidFill>
                  <a:srgbClr val="F58221"/>
                </a:solidFill>
              </a:rPr>
              <a:t>: </a:t>
            </a:r>
            <a:r>
              <a:rPr lang="en-US" sz="2400" dirty="0"/>
              <a:t>A method that tests how changes in individual variables (e.g., sales volume, unit price, raw material costs) affect project outcomes like NPV or IRR.</a:t>
            </a:r>
          </a:p>
          <a:p>
            <a:pPr marL="742950" lvl="1" indent="-285750">
              <a:buFont typeface="Arial" panose="020B0604020202020204" pitchFamily="34" charset="0"/>
              <a:buChar char="•"/>
            </a:pPr>
            <a:r>
              <a:rPr lang="en-US" sz="2400" b="1" dirty="0">
                <a:solidFill>
                  <a:srgbClr val="F58221"/>
                </a:solidFill>
              </a:rPr>
              <a:t>Purpose</a:t>
            </a:r>
            <a:r>
              <a:rPr lang="en-US" sz="2400" dirty="0">
                <a:solidFill>
                  <a:srgbClr val="F58221"/>
                </a:solidFill>
              </a:rPr>
              <a:t>: </a:t>
            </a:r>
            <a:r>
              <a:rPr lang="en-US" sz="2400" dirty="0"/>
              <a:t>Identifies which variables have the greatest impact on profitability. If a small change in one variable greatly alters the NPV, that variable carries higher risk.</a:t>
            </a:r>
          </a:p>
          <a:p>
            <a:pPr marL="342900" indent="-342900">
              <a:buFont typeface="Arial" panose="020B0604020202020204" pitchFamily="34" charset="0"/>
              <a:buChar char="•"/>
            </a:pPr>
            <a:r>
              <a:rPr lang="en-US" sz="2400" b="1" dirty="0">
                <a:solidFill>
                  <a:srgbClr val="00AEEF"/>
                </a:solidFill>
              </a:rPr>
              <a:t>Scenario Analysis</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What It Is</a:t>
            </a:r>
            <a:r>
              <a:rPr lang="en-US" sz="2400" dirty="0">
                <a:solidFill>
                  <a:srgbClr val="F58221"/>
                </a:solidFill>
              </a:rPr>
              <a:t>: </a:t>
            </a:r>
            <a:r>
              <a:rPr lang="en-US" sz="2400" dirty="0"/>
              <a:t>Examines project cash flows under several plausible “scenarios”—often labeled optimistic, most likely, and pessimistic—to gauge outcomes under varying conditions.</a:t>
            </a:r>
          </a:p>
          <a:p>
            <a:pPr marL="742950" lvl="1" indent="-285750">
              <a:buFont typeface="Arial" panose="020B0604020202020204" pitchFamily="34" charset="0"/>
              <a:buChar char="•"/>
            </a:pPr>
            <a:r>
              <a:rPr lang="en-US" sz="2400" b="1" dirty="0">
                <a:solidFill>
                  <a:srgbClr val="F58221"/>
                </a:solidFill>
              </a:rPr>
              <a:t>Purpose</a:t>
            </a:r>
            <a:r>
              <a:rPr lang="en-US" sz="2400" dirty="0">
                <a:solidFill>
                  <a:srgbClr val="F58221"/>
                </a:solidFill>
              </a:rPr>
              <a:t>: </a:t>
            </a:r>
            <a:r>
              <a:rPr lang="en-US" sz="2400" dirty="0"/>
              <a:t>Provides a range of possible results, helping decision-makers plan for best-case and worst-case conditions.</a:t>
            </a:r>
          </a:p>
        </p:txBody>
      </p:sp>
      <p:pic>
        <p:nvPicPr>
          <p:cNvPr id="7" name="Graphic 21">
            <a:extLst>
              <a:ext uri="{FF2B5EF4-FFF2-40B4-BE49-F238E27FC236}">
                <a16:creationId xmlns:a16="http://schemas.microsoft.com/office/drawing/2014/main" id="{33B9D4BE-5ADF-3F32-C547-CFA64BD4E57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67226014"/>
      </p:ext>
    </p:extLst>
  </p:cSld>
  <p:clrMapOvr>
    <a:masterClrMapping/>
  </p:clrMapOvr>
  <mc:AlternateContent xmlns:mc="http://schemas.openxmlformats.org/markup-compatibility/2006" xmlns:p14="http://schemas.microsoft.com/office/powerpoint/2010/main">
    <mc:Choice Requires="p14">
      <p:transition p14:dur="10" advTm="235903"/>
    </mc:Choice>
    <mc:Fallback xmlns="">
      <p:transition advTm="235903"/>
    </mc:Fallback>
  </mc:AlternateContent>
  <p:extLst>
    <p:ext uri="{3A86A75C-4F4B-4683-9AE1-C65F6400EC91}">
      <p14:laserTraceLst xmlns:p14="http://schemas.microsoft.com/office/powerpoint/2010/main">
        <p14:tracePtLst>
          <p14:tracePt t="2035" x="8077200" y="5200650"/>
          <p14:tracePt t="2047" x="8091488" y="5200650"/>
          <p14:tracePt t="2062" x="8167688" y="5172075"/>
          <p14:tracePt t="2077" x="8405813" y="5114925"/>
          <p14:tracePt t="2092" x="8710613" y="5033963"/>
          <p14:tracePt t="2107" x="8872538" y="4986338"/>
          <p14:tracePt t="2122" x="9043988" y="4919663"/>
          <p14:tracePt t="2137" x="9120188" y="4872038"/>
          <p14:tracePt t="2152" x="9158288" y="4843463"/>
        </p14:tracePtLst>
      </p14:laserTraceLst>
    </p:ext>
  </p:extLs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D5C6B2-1D97-C731-4A39-569A023553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C8089C-6B07-BBCE-450A-D8155D8430CA}"/>
              </a:ext>
            </a:extLst>
          </p:cNvPr>
          <p:cNvSpPr/>
          <p:nvPr/>
        </p:nvSpPr>
        <p:spPr>
          <a:xfrm>
            <a:off x="436969" y="1191877"/>
            <a:ext cx="11547021" cy="56661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8C9E60F-9EA4-6539-5085-EEE497FF6B0D}"/>
              </a:ext>
            </a:extLst>
          </p:cNvPr>
          <p:cNvSpPr txBox="1"/>
          <p:nvPr/>
        </p:nvSpPr>
        <p:spPr>
          <a:xfrm>
            <a:off x="2513150" y="6634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Risk Analysis</a:t>
            </a:r>
          </a:p>
        </p:txBody>
      </p:sp>
      <p:sp>
        <p:nvSpPr>
          <p:cNvPr id="5" name="Rectangle 4">
            <a:extLst>
              <a:ext uri="{FF2B5EF4-FFF2-40B4-BE49-F238E27FC236}">
                <a16:creationId xmlns:a16="http://schemas.microsoft.com/office/drawing/2014/main" id="{A3D3453A-6E20-18FE-F65C-7B1D246C3A8B}"/>
              </a:ext>
            </a:extLst>
          </p:cNvPr>
          <p:cNvSpPr/>
          <p:nvPr/>
        </p:nvSpPr>
        <p:spPr>
          <a:xfrm>
            <a:off x="942308" y="5797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4A8388-AE9F-57CF-E306-38E17AB16FF4}"/>
              </a:ext>
            </a:extLst>
          </p:cNvPr>
          <p:cNvSpPr txBox="1"/>
          <p:nvPr/>
        </p:nvSpPr>
        <p:spPr>
          <a:xfrm>
            <a:off x="1111584" y="6203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171ABD1-8621-6406-77A6-D2728E33CC8D}"/>
              </a:ext>
            </a:extLst>
          </p:cNvPr>
          <p:cNvSpPr txBox="1"/>
          <p:nvPr/>
        </p:nvSpPr>
        <p:spPr>
          <a:xfrm>
            <a:off x="1214179" y="8761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5A789BEC-2C58-6783-7ECD-82DEA4F376B9}"/>
              </a:ext>
            </a:extLst>
          </p:cNvPr>
          <p:cNvSpPr txBox="1"/>
          <p:nvPr/>
        </p:nvSpPr>
        <p:spPr>
          <a:xfrm>
            <a:off x="523283" y="1644539"/>
            <a:ext cx="11374391" cy="5262979"/>
          </a:xfrm>
          <a:prstGeom prst="rect">
            <a:avLst/>
          </a:prstGeom>
          <a:noFill/>
        </p:spPr>
        <p:txBody>
          <a:bodyPr wrap="square" rtlCol="0">
            <a:spAutoFit/>
          </a:bodyPr>
          <a:lstStyle/>
          <a:p>
            <a:r>
              <a:rPr lang="en-US" sz="2400" b="1" dirty="0">
                <a:solidFill>
                  <a:srgbClr val="203E5F"/>
                </a:solidFill>
              </a:rPr>
              <a:t>3. Tools and Techniques for Risk Analysis</a:t>
            </a:r>
          </a:p>
          <a:p>
            <a:pPr marL="342900" indent="-342900">
              <a:buFont typeface="Arial" panose="020B0604020202020204" pitchFamily="34" charset="0"/>
              <a:buChar char="•"/>
            </a:pPr>
            <a:r>
              <a:rPr lang="en-US" sz="2400" b="1" dirty="0">
                <a:solidFill>
                  <a:srgbClr val="00AEEF"/>
                </a:solidFill>
              </a:rPr>
              <a:t>Monte Carlo Simulation</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What It Is</a:t>
            </a:r>
            <a:r>
              <a:rPr lang="en-US" sz="2400" dirty="0">
                <a:solidFill>
                  <a:srgbClr val="F58221"/>
                </a:solidFill>
              </a:rPr>
              <a:t>: </a:t>
            </a:r>
            <a:r>
              <a:rPr lang="en-US" sz="2400" dirty="0"/>
              <a:t>A sophisticated technique that uses probability distributions for uncertain variables. The simulation runs thousands (or more) of iterations to generate a distribution of possible outcomes.</a:t>
            </a:r>
          </a:p>
          <a:p>
            <a:pPr marL="742950" lvl="1" indent="-285750">
              <a:buFont typeface="Arial" panose="020B0604020202020204" pitchFamily="34" charset="0"/>
              <a:buChar char="•"/>
            </a:pPr>
            <a:r>
              <a:rPr lang="en-US" sz="2400" b="1" dirty="0">
                <a:solidFill>
                  <a:srgbClr val="F58221"/>
                </a:solidFill>
              </a:rPr>
              <a:t>Purpose</a:t>
            </a:r>
            <a:r>
              <a:rPr lang="en-US" sz="2400" dirty="0">
                <a:solidFill>
                  <a:srgbClr val="F58221"/>
                </a:solidFill>
              </a:rPr>
              <a:t>: </a:t>
            </a:r>
            <a:r>
              <a:rPr lang="en-US" sz="2400" dirty="0"/>
              <a:t>Offers a statistical view of risk, highlighting not only the average result but also the variability, worst-case outcomes, and likelihood of exceeding certain return thresholds.</a:t>
            </a:r>
          </a:p>
          <a:p>
            <a:pPr marL="342900" indent="-342900">
              <a:buFont typeface="Arial" panose="020B0604020202020204" pitchFamily="34" charset="0"/>
              <a:buChar char="•"/>
            </a:pPr>
            <a:r>
              <a:rPr lang="en-US" sz="2400" b="1" dirty="0">
                <a:solidFill>
                  <a:srgbClr val="00AEEF"/>
                </a:solidFill>
              </a:rPr>
              <a:t>Decision Trees</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What It Is</a:t>
            </a:r>
            <a:r>
              <a:rPr lang="en-US" sz="2400" dirty="0"/>
              <a:t>: A graphical tool that outlines decision paths and their potential outcomes, along with associated probabilities and payoffs.</a:t>
            </a:r>
          </a:p>
          <a:p>
            <a:pPr marL="742950" lvl="1" indent="-285750">
              <a:buFont typeface="Arial" panose="020B0604020202020204" pitchFamily="34" charset="0"/>
              <a:buChar char="•"/>
            </a:pPr>
            <a:r>
              <a:rPr lang="en-US" sz="2400" b="1" dirty="0">
                <a:solidFill>
                  <a:srgbClr val="F58221"/>
                </a:solidFill>
              </a:rPr>
              <a:t>Purpose</a:t>
            </a:r>
            <a:r>
              <a:rPr lang="en-US" sz="2400" dirty="0"/>
              <a:t>: Breaks down complex, multi-stage decisions (e.g., “if we invest in Phase 1, and results are favorable, we proceed to Phase 2”) and evaluates the expected value of different courses of action.</a:t>
            </a:r>
          </a:p>
        </p:txBody>
      </p:sp>
      <p:pic>
        <p:nvPicPr>
          <p:cNvPr id="7" name="Graphic 21">
            <a:extLst>
              <a:ext uri="{FF2B5EF4-FFF2-40B4-BE49-F238E27FC236}">
                <a16:creationId xmlns:a16="http://schemas.microsoft.com/office/drawing/2014/main" id="{64E2F70F-1451-B1E5-9176-B3AB500389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70346260"/>
      </p:ext>
    </p:extLst>
  </p:cSld>
  <p:clrMapOvr>
    <a:masterClrMapping/>
  </p:clrMapOvr>
  <mc:AlternateContent xmlns:mc="http://schemas.openxmlformats.org/markup-compatibility/2006" xmlns:p14="http://schemas.microsoft.com/office/powerpoint/2010/main">
    <mc:Choice Requires="p14">
      <p:transition p14:dur="10" advTm="129787"/>
    </mc:Choice>
    <mc:Fallback xmlns="">
      <p:transition advTm="129787"/>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3FD911-4C11-DF65-56DF-2425115BA89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AF7187-5CF6-461C-6234-12DEC92D12CD}"/>
              </a:ext>
            </a:extLst>
          </p:cNvPr>
          <p:cNvSpPr/>
          <p:nvPr/>
        </p:nvSpPr>
        <p:spPr>
          <a:xfrm>
            <a:off x="436969" y="1547478"/>
            <a:ext cx="11547021" cy="46814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E7A714B-6644-6AB0-9DC7-BA15E38A1EE3}"/>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Risk Analysis</a:t>
            </a:r>
          </a:p>
        </p:txBody>
      </p:sp>
      <p:sp>
        <p:nvSpPr>
          <p:cNvPr id="5" name="Rectangle 4">
            <a:extLst>
              <a:ext uri="{FF2B5EF4-FFF2-40B4-BE49-F238E27FC236}">
                <a16:creationId xmlns:a16="http://schemas.microsoft.com/office/drawing/2014/main" id="{B7773E43-AB02-C731-66C9-39E9E01A0F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54FFF6-9B22-5327-8DB0-8CAE651F955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A4A203-917F-37FA-D296-029A4ACA351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80082CFC-65C1-4B14-CB76-4CC2A3D2D644}"/>
              </a:ext>
            </a:extLst>
          </p:cNvPr>
          <p:cNvSpPr txBox="1"/>
          <p:nvPr/>
        </p:nvSpPr>
        <p:spPr>
          <a:xfrm>
            <a:off x="942310" y="2244602"/>
            <a:ext cx="7304223" cy="4062651"/>
          </a:xfrm>
          <a:prstGeom prst="rect">
            <a:avLst/>
          </a:prstGeom>
          <a:noFill/>
        </p:spPr>
        <p:txBody>
          <a:bodyPr wrap="square" rtlCol="0">
            <a:spAutoFit/>
          </a:bodyPr>
          <a:lstStyle/>
          <a:p>
            <a:r>
              <a:rPr lang="en-US" sz="2400" b="1" dirty="0">
                <a:solidFill>
                  <a:srgbClr val="203E5F"/>
                </a:solidFill>
              </a:rPr>
              <a:t>4. Risk Mitigation Strategies</a:t>
            </a:r>
          </a:p>
          <a:p>
            <a:pPr marL="342900" indent="-342900">
              <a:buFont typeface="Arial" panose="020B0604020202020204" pitchFamily="34" charset="0"/>
              <a:buChar char="•"/>
            </a:pPr>
            <a:r>
              <a:rPr lang="en-US" sz="2400" b="1" dirty="0">
                <a:solidFill>
                  <a:srgbClr val="00AEEF"/>
                </a:solidFill>
              </a:rPr>
              <a:t>Diversification</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Definition</a:t>
            </a:r>
            <a:r>
              <a:rPr lang="en-US" sz="2400" dirty="0">
                <a:solidFill>
                  <a:srgbClr val="F58221"/>
                </a:solidFill>
              </a:rPr>
              <a:t>: </a:t>
            </a:r>
            <a:r>
              <a:rPr lang="en-US" sz="2400" dirty="0"/>
              <a:t>Spreading investments or projects across different regions, industries, or asset classes to reduce reliance on one source of income.</a:t>
            </a:r>
          </a:p>
          <a:p>
            <a:pPr marL="742950" lvl="1" indent="-285750">
              <a:buFont typeface="Arial" panose="020B0604020202020204" pitchFamily="34" charset="0"/>
              <a:buChar char="•"/>
            </a:pPr>
            <a:r>
              <a:rPr lang="en-US" sz="2400" b="1" dirty="0">
                <a:solidFill>
                  <a:srgbClr val="F58221"/>
                </a:solidFill>
              </a:rPr>
              <a:t>Benefit</a:t>
            </a:r>
            <a:r>
              <a:rPr lang="en-US" sz="2400" dirty="0">
                <a:solidFill>
                  <a:srgbClr val="F58221"/>
                </a:solidFill>
              </a:rPr>
              <a:t>: </a:t>
            </a:r>
            <a:r>
              <a:rPr lang="en-US" sz="2400" dirty="0"/>
              <a:t>If one venture performs poorly due to unforeseen circumstances, losses may be offset by better performance in other areas.</a:t>
            </a:r>
          </a:p>
          <a:p>
            <a:pPr marL="742950" lvl="1" indent="-285750">
              <a:buFont typeface="Arial" panose="020B0604020202020204" pitchFamily="34" charset="0"/>
              <a:buChar char="•"/>
            </a:pPr>
            <a:r>
              <a:rPr lang="en-US" sz="2400" b="1" dirty="0">
                <a:solidFill>
                  <a:srgbClr val="F58221"/>
                </a:solidFill>
              </a:rPr>
              <a:t>Benefit</a:t>
            </a:r>
            <a:r>
              <a:rPr lang="en-US" sz="2400" dirty="0">
                <a:solidFill>
                  <a:srgbClr val="F58221"/>
                </a:solidFill>
              </a:rPr>
              <a:t>: </a:t>
            </a:r>
            <a:r>
              <a:rPr lang="en-US" sz="2400" dirty="0"/>
              <a:t>Swift, organized responses to adverse conditions minimize disruption and financial losses.</a:t>
            </a:r>
          </a:p>
          <a:p>
            <a:endParaRPr lang="en-US" dirty="0"/>
          </a:p>
        </p:txBody>
      </p:sp>
      <p:pic>
        <p:nvPicPr>
          <p:cNvPr id="7" name="Graphic 21">
            <a:extLst>
              <a:ext uri="{FF2B5EF4-FFF2-40B4-BE49-F238E27FC236}">
                <a16:creationId xmlns:a16="http://schemas.microsoft.com/office/drawing/2014/main" id="{3B18B59E-2574-D089-5A1A-9290C1342E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sitting at a desk looking at a screen with graphs and charts&#10;&#10;AI-generated content may be incorrect.">
            <a:extLst>
              <a:ext uri="{FF2B5EF4-FFF2-40B4-BE49-F238E27FC236}">
                <a16:creationId xmlns:a16="http://schemas.microsoft.com/office/drawing/2014/main" id="{05A9DAFD-7D86-413A-9089-9D7514D5401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46533" y="2964221"/>
            <a:ext cx="3508498" cy="2874710"/>
          </a:xfrm>
          <a:prstGeom prst="rect">
            <a:avLst/>
          </a:prstGeom>
        </p:spPr>
      </p:pic>
    </p:spTree>
    <p:extLst>
      <p:ext uri="{BB962C8B-B14F-4D97-AF65-F5344CB8AC3E}">
        <p14:creationId xmlns:p14="http://schemas.microsoft.com/office/powerpoint/2010/main" val="2696678713"/>
      </p:ext>
    </p:extLst>
  </p:cSld>
  <p:clrMapOvr>
    <a:masterClrMapping/>
  </p:clrMapOvr>
  <mc:AlternateContent xmlns:mc="http://schemas.openxmlformats.org/markup-compatibility/2006" xmlns:p14="http://schemas.microsoft.com/office/powerpoint/2010/main">
    <mc:Choice Requires="p14">
      <p:transition p14:dur="10" advTm="76532"/>
    </mc:Choice>
    <mc:Fallback xmlns="">
      <p:transition advTm="76532"/>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C14D0-C5F9-3580-5337-F9114C5B67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930EAB-C3A2-66D8-CD48-1739BFDBCA6F}"/>
              </a:ext>
            </a:extLst>
          </p:cNvPr>
          <p:cNvSpPr/>
          <p:nvPr/>
        </p:nvSpPr>
        <p:spPr>
          <a:xfrm>
            <a:off x="436969" y="1547478"/>
            <a:ext cx="11547021" cy="51706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EFD796D-5665-FAF7-802E-B8F579FC5AA7}"/>
              </a:ext>
            </a:extLst>
          </p:cNvPr>
          <p:cNvSpPr txBox="1"/>
          <p:nvPr/>
        </p:nvSpPr>
        <p:spPr>
          <a:xfrm>
            <a:off x="2513150" y="1019069"/>
            <a:ext cx="7545250" cy="523220"/>
          </a:xfrm>
          <a:prstGeom prst="rect">
            <a:avLst/>
          </a:prstGeom>
          <a:noFill/>
        </p:spPr>
        <p:txBody>
          <a:bodyPr wrap="square" rtlCol="0">
            <a:spAutoFit/>
          </a:bodyPr>
          <a:lstStyle/>
          <a:p>
            <a:r>
              <a:rPr lang="en-US" sz="2800" b="1" dirty="0">
                <a:solidFill>
                  <a:schemeClr val="accent1"/>
                </a:solidFill>
                <a:latin typeface="Alexandria" charset="0"/>
                <a:cs typeface="Alexandria" charset="0"/>
              </a:rPr>
              <a:t>Risk Analysis</a:t>
            </a:r>
          </a:p>
        </p:txBody>
      </p:sp>
      <p:sp>
        <p:nvSpPr>
          <p:cNvPr id="5" name="Rectangle 4">
            <a:extLst>
              <a:ext uri="{FF2B5EF4-FFF2-40B4-BE49-F238E27FC236}">
                <a16:creationId xmlns:a16="http://schemas.microsoft.com/office/drawing/2014/main" id="{B62C9088-FE2A-986F-E3B3-7DAB7E3CB37B}"/>
              </a:ext>
            </a:extLst>
          </p:cNvPr>
          <p:cNvSpPr/>
          <p:nvPr/>
        </p:nvSpPr>
        <p:spPr>
          <a:xfrm>
            <a:off x="942308" y="7660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D24164D-9A38-65FE-3F9A-8A3D31F00A87}"/>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946ED9-8C4B-9A3F-CD95-D6DF28ADCC08}"/>
              </a:ext>
            </a:extLst>
          </p:cNvPr>
          <p:cNvSpPr txBox="1"/>
          <p:nvPr/>
        </p:nvSpPr>
        <p:spPr>
          <a:xfrm>
            <a:off x="1225278"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69246A3F-E9AE-06CE-D875-7EC73FF6DEB0}"/>
              </a:ext>
            </a:extLst>
          </p:cNvPr>
          <p:cNvSpPr txBox="1"/>
          <p:nvPr/>
        </p:nvSpPr>
        <p:spPr>
          <a:xfrm>
            <a:off x="671630" y="1872723"/>
            <a:ext cx="11077698" cy="5170646"/>
          </a:xfrm>
          <a:prstGeom prst="rect">
            <a:avLst/>
          </a:prstGeom>
          <a:noFill/>
        </p:spPr>
        <p:txBody>
          <a:bodyPr wrap="square" rtlCol="0">
            <a:spAutoFit/>
          </a:bodyPr>
          <a:lstStyle/>
          <a:p>
            <a:r>
              <a:rPr lang="en-US" sz="2400" b="1" dirty="0">
                <a:solidFill>
                  <a:srgbClr val="203E5F"/>
                </a:solidFill>
              </a:rPr>
              <a:t>4. Risk Mitigation Strategies</a:t>
            </a:r>
          </a:p>
          <a:p>
            <a:pPr marL="342900" indent="-342900">
              <a:buFont typeface="Arial" panose="020B0604020202020204" pitchFamily="34" charset="0"/>
              <a:buChar char="•"/>
            </a:pPr>
            <a:r>
              <a:rPr lang="en-US" sz="2400" b="1" dirty="0">
                <a:solidFill>
                  <a:srgbClr val="00AEEF"/>
                </a:solidFill>
              </a:rPr>
              <a:t>Insurance and Hedging</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Definition</a:t>
            </a:r>
            <a:r>
              <a:rPr lang="en-US" sz="2400" dirty="0">
                <a:solidFill>
                  <a:srgbClr val="F58221"/>
                </a:solidFill>
              </a:rPr>
              <a:t>: </a:t>
            </a:r>
            <a:r>
              <a:rPr lang="en-US" sz="2400" dirty="0"/>
              <a:t>Risk transfer methods that protect against specific uncertainties.</a:t>
            </a:r>
          </a:p>
          <a:p>
            <a:pPr marL="742950" lvl="1" indent="-285750">
              <a:buFont typeface="Arial" panose="020B0604020202020204" pitchFamily="34" charset="0"/>
              <a:buChar char="•"/>
            </a:pPr>
            <a:r>
              <a:rPr lang="en-US" sz="2400" b="1" dirty="0">
                <a:solidFill>
                  <a:srgbClr val="F58221"/>
                </a:solidFill>
              </a:rPr>
              <a:t>Insurance</a:t>
            </a:r>
            <a:r>
              <a:rPr lang="en-US" sz="2400" dirty="0">
                <a:solidFill>
                  <a:srgbClr val="F58221"/>
                </a:solidFill>
              </a:rPr>
              <a:t>: </a:t>
            </a:r>
            <a:r>
              <a:rPr lang="en-US" sz="2400" dirty="0"/>
              <a:t>Helps limit losses from events like fire, theft, or liability suits.</a:t>
            </a:r>
          </a:p>
          <a:p>
            <a:pPr marL="742950" lvl="1" indent="-285750">
              <a:buFont typeface="Arial" panose="020B0604020202020204" pitchFamily="34" charset="0"/>
              <a:buChar char="•"/>
            </a:pPr>
            <a:r>
              <a:rPr lang="en-US" sz="2400" b="1" dirty="0">
                <a:solidFill>
                  <a:srgbClr val="F58221"/>
                </a:solidFill>
              </a:rPr>
              <a:t>Hedging</a:t>
            </a:r>
            <a:r>
              <a:rPr lang="en-US" sz="2400" dirty="0">
                <a:solidFill>
                  <a:srgbClr val="F58221"/>
                </a:solidFill>
              </a:rPr>
              <a:t>: </a:t>
            </a:r>
            <a:r>
              <a:rPr lang="en-US" sz="2400" dirty="0"/>
              <a:t>Using financial instruments (e.g., futures, swaps) to lock in prices or interest rates, thereby stabilizing costs or returns.</a:t>
            </a:r>
          </a:p>
          <a:p>
            <a:pPr marL="342900" indent="-342900">
              <a:buFont typeface="Arial" panose="020B0604020202020204" pitchFamily="34" charset="0"/>
              <a:buChar char="•"/>
            </a:pPr>
            <a:r>
              <a:rPr lang="en-US" sz="2400" b="1" dirty="0">
                <a:solidFill>
                  <a:srgbClr val="00AEEF"/>
                </a:solidFill>
              </a:rPr>
              <a:t>Contingency Planning</a:t>
            </a:r>
            <a:endParaRPr lang="en-US" sz="2400" dirty="0">
              <a:solidFill>
                <a:srgbClr val="00AEEF"/>
              </a:solidFill>
            </a:endParaRPr>
          </a:p>
          <a:p>
            <a:pPr marL="742950" lvl="1" indent="-285750">
              <a:buFont typeface="Arial" panose="020B0604020202020204" pitchFamily="34" charset="0"/>
              <a:buChar char="•"/>
            </a:pPr>
            <a:r>
              <a:rPr lang="en-US" sz="2400" b="1" dirty="0">
                <a:solidFill>
                  <a:srgbClr val="F58221"/>
                </a:solidFill>
              </a:rPr>
              <a:t>Definition</a:t>
            </a:r>
            <a:r>
              <a:rPr lang="en-US" sz="2400" dirty="0">
                <a:solidFill>
                  <a:srgbClr val="F58221"/>
                </a:solidFill>
              </a:rPr>
              <a:t>: </a:t>
            </a:r>
            <a:r>
              <a:rPr lang="en-US" sz="2400" dirty="0"/>
              <a:t>Developing backup strategies or reserves in case negative events materialize.</a:t>
            </a:r>
          </a:p>
          <a:p>
            <a:pPr marL="742950" lvl="1" indent="-285750">
              <a:buFont typeface="Arial" panose="020B0604020202020204" pitchFamily="34" charset="0"/>
              <a:buChar char="•"/>
            </a:pPr>
            <a:r>
              <a:rPr lang="en-US" sz="2400" b="1" dirty="0">
                <a:solidFill>
                  <a:srgbClr val="F58221"/>
                </a:solidFill>
              </a:rPr>
              <a:t>Examples</a:t>
            </a:r>
            <a:r>
              <a:rPr lang="en-US" sz="2400" dirty="0">
                <a:solidFill>
                  <a:srgbClr val="F58221"/>
                </a:solidFill>
              </a:rPr>
              <a:t>: </a:t>
            </a:r>
            <a:r>
              <a:rPr lang="en-US" sz="2400" dirty="0"/>
              <a:t>Establishing an emergency cash reserve, signing alternative supplier contracts, or creating detailed crisis-response plans.</a:t>
            </a:r>
          </a:p>
          <a:p>
            <a:pPr marL="742950" lvl="1" indent="-285750">
              <a:buFont typeface="Arial" panose="020B0604020202020204" pitchFamily="34" charset="0"/>
              <a:buChar char="•"/>
            </a:pPr>
            <a:r>
              <a:rPr lang="en-US" sz="2400" b="1" dirty="0">
                <a:solidFill>
                  <a:srgbClr val="F58221"/>
                </a:solidFill>
              </a:rPr>
              <a:t>Benefit</a:t>
            </a:r>
            <a:r>
              <a:rPr lang="en-US" sz="2400" dirty="0">
                <a:solidFill>
                  <a:srgbClr val="F58221"/>
                </a:solidFill>
              </a:rPr>
              <a:t>: </a:t>
            </a:r>
            <a:r>
              <a:rPr lang="en-US" sz="2400" dirty="0"/>
              <a:t>Swift, organized responses to adverse conditions minimize disruption and financial losses.</a:t>
            </a:r>
          </a:p>
          <a:p>
            <a:endParaRPr lang="en-US" dirty="0"/>
          </a:p>
        </p:txBody>
      </p:sp>
      <p:pic>
        <p:nvPicPr>
          <p:cNvPr id="7" name="Graphic 21">
            <a:extLst>
              <a:ext uri="{FF2B5EF4-FFF2-40B4-BE49-F238E27FC236}">
                <a16:creationId xmlns:a16="http://schemas.microsoft.com/office/drawing/2014/main" id="{21952E79-F4FF-4128-BFCB-9CB81FAE654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70623349"/>
      </p:ext>
    </p:extLst>
  </p:cSld>
  <p:clrMapOvr>
    <a:masterClrMapping/>
  </p:clrMapOvr>
  <mc:AlternateContent xmlns:mc="http://schemas.openxmlformats.org/markup-compatibility/2006" xmlns:p14="http://schemas.microsoft.com/office/powerpoint/2010/main">
    <mc:Choice Requires="p14">
      <p:transition p14:dur="10" advTm="124226"/>
    </mc:Choice>
    <mc:Fallback xmlns="">
      <p:transition advTm="124226"/>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C3C66D-7D33-382D-08B4-E54403809C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D0DA06-97B9-FCDC-B036-8AF87FF37F07}"/>
              </a:ext>
            </a:extLst>
          </p:cNvPr>
          <p:cNvSpPr/>
          <p:nvPr/>
        </p:nvSpPr>
        <p:spPr>
          <a:xfrm>
            <a:off x="689639" y="1605025"/>
            <a:ext cx="11294351" cy="47045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1B2678A-D6DE-52AF-46C9-7BDA9B76299F}"/>
              </a:ext>
            </a:extLst>
          </p:cNvPr>
          <p:cNvSpPr txBox="1"/>
          <p:nvPr/>
        </p:nvSpPr>
        <p:spPr>
          <a:xfrm>
            <a:off x="2630379" y="1110838"/>
            <a:ext cx="51265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Measuring Stand-Alone Risk</a:t>
            </a:r>
          </a:p>
        </p:txBody>
      </p:sp>
      <p:sp>
        <p:nvSpPr>
          <p:cNvPr id="5" name="Rectangle 4">
            <a:extLst>
              <a:ext uri="{FF2B5EF4-FFF2-40B4-BE49-F238E27FC236}">
                <a16:creationId xmlns:a16="http://schemas.microsoft.com/office/drawing/2014/main" id="{2A135C95-FC69-F736-7A2A-6FC60DB6CC3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DC87827-49F7-94B0-2199-3723898200A3}"/>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57D55175-B942-9A3C-F3B2-F71D0C1FF8EC}"/>
              </a:ext>
            </a:extLst>
          </p:cNvPr>
          <p:cNvSpPr txBox="1"/>
          <p:nvPr/>
        </p:nvSpPr>
        <p:spPr>
          <a:xfrm>
            <a:off x="1214179" y="1231789"/>
            <a:ext cx="96622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prstClr val="white"/>
                </a:solidFill>
                <a:effectLst/>
                <a:uLnTx/>
                <a:uFillTx/>
                <a:latin typeface="Alexandria" charset="0"/>
                <a:ea typeface="+mn-ea"/>
                <a:cs typeface="Alexandria" charset="0"/>
              </a:rPr>
              <a:t>0</a:t>
            </a: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7</a:t>
            </a:r>
            <a:endParaRPr kumimoji="0" lang="ar-EG"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FFAD86EA-B20C-C883-CBB0-6F10D39C1FCC}"/>
              </a:ext>
            </a:extLst>
          </p:cNvPr>
          <p:cNvSpPr txBox="1"/>
          <p:nvPr/>
        </p:nvSpPr>
        <p:spPr>
          <a:xfrm>
            <a:off x="889000" y="2235040"/>
            <a:ext cx="7289800" cy="4154984"/>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dirty="0">
                <a:solidFill>
                  <a:srgbClr val="00AEEF"/>
                </a:solidFill>
              </a:rPr>
              <a:t>A project’s stand-alone risk</a:t>
            </a:r>
            <a:r>
              <a:rPr lang="en-US" sz="2400" dirty="0"/>
              <a:t> reflects uncertainty about its cash flows.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dirty="0"/>
              <a:t>The required investment, unit sales, sales prices, and operating costs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dirty="0"/>
              <a:t>Three techniques are used to assess stand-alone risk: </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sz="2400" dirty="0"/>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dirty="0">
                <a:solidFill>
                  <a:srgbClr val="F58221"/>
                </a:solidFill>
              </a:rPr>
              <a:t>(1) sensitivity analysis.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dirty="0">
                <a:solidFill>
                  <a:srgbClr val="F58221"/>
                </a:solidFill>
              </a:rPr>
              <a:t>(2) scenario analysis.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dirty="0">
                <a:solidFill>
                  <a:srgbClr val="F58221"/>
                </a:solidFill>
              </a:rPr>
              <a:t>(3) Monte Carlo simulation.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dirty="0"/>
              <a:t>We will discuss them in the</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dirty="0"/>
              <a:t>following sections.</a:t>
            </a:r>
          </a:p>
        </p:txBody>
      </p:sp>
      <p:pic>
        <p:nvPicPr>
          <p:cNvPr id="7" name="Graphic 21">
            <a:extLst>
              <a:ext uri="{FF2B5EF4-FFF2-40B4-BE49-F238E27FC236}">
                <a16:creationId xmlns:a16="http://schemas.microsoft.com/office/drawing/2014/main" id="{C830478D-0F30-AC9D-9ED3-0B3779BC81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sitting at a desk looking at a computer screen&#10;&#10;AI-generated content may be incorrect.">
            <a:extLst>
              <a:ext uri="{FF2B5EF4-FFF2-40B4-BE49-F238E27FC236}">
                <a16:creationId xmlns:a16="http://schemas.microsoft.com/office/drawing/2014/main" id="{1AC1BF36-A1D1-0E65-2AED-F92F3E54FE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78160" y="2495833"/>
            <a:ext cx="3124201" cy="3319751"/>
          </a:xfrm>
          <a:prstGeom prst="rect">
            <a:avLst/>
          </a:prstGeom>
        </p:spPr>
      </p:pic>
    </p:spTree>
    <p:extLst>
      <p:ext uri="{BB962C8B-B14F-4D97-AF65-F5344CB8AC3E}">
        <p14:creationId xmlns:p14="http://schemas.microsoft.com/office/powerpoint/2010/main" val="848311007"/>
      </p:ext>
    </p:extLst>
  </p:cSld>
  <p:clrMapOvr>
    <a:masterClrMapping/>
  </p:clrMapOvr>
  <mc:AlternateContent xmlns:mc="http://schemas.openxmlformats.org/markup-compatibility/2006" xmlns:p14="http://schemas.microsoft.com/office/powerpoint/2010/main">
    <mc:Choice Requires="p14">
      <p:transition p14:dur="10" advTm="70565"/>
    </mc:Choice>
    <mc:Fallback xmlns="">
      <p:transition advTm="70565"/>
    </mc:Fallback>
  </mc:AlternateContent>
  <p:extLst>
    <p:ext uri="{3A86A75C-4F4B-4683-9AE1-C65F6400EC91}">
      <p14:laserTraceLst xmlns:p14="http://schemas.microsoft.com/office/powerpoint/2010/main">
        <p14:tracePtLst>
          <p14:tracePt t="26282" x="8896350" y="3614738"/>
          <p14:tracePt t="26288" x="8882063" y="3614738"/>
          <p14:tracePt t="26304" x="8848725" y="3595688"/>
          <p14:tracePt t="26319" x="8748713" y="3557588"/>
          <p14:tracePt t="26334" x="8691563" y="3514725"/>
          <p14:tracePt t="26349" x="8591550" y="3433763"/>
          <p14:tracePt t="26364" x="8486775" y="3352800"/>
          <p14:tracePt t="26378" x="8382000" y="3262313"/>
          <p14:tracePt t="26393" x="8258175" y="3171825"/>
          <p14:tracePt t="26408" x="7905750" y="2938463"/>
          <p14:tracePt t="26424" x="7567613" y="2752725"/>
          <p14:tracePt t="26438" x="7058025" y="2490788"/>
          <p14:tracePt t="26454" x="6877050" y="2405063"/>
          <p14:tracePt t="26468" x="6448425" y="2219325"/>
          <p14:tracePt t="26484" x="6129338" y="2085975"/>
          <p14:tracePt t="26499" x="5915025" y="2005013"/>
          <p14:tracePt t="26515" x="5453063" y="1857375"/>
          <p14:tracePt t="26528" x="5191125" y="1790700"/>
          <p14:tracePt t="26544" x="4962525" y="1733550"/>
          <p14:tracePt t="26558" x="4838700" y="1724025"/>
          <p14:tracePt t="26573" x="4681538" y="1724025"/>
          <p14:tracePt t="26588" x="4576763" y="1733550"/>
          <p14:tracePt t="26604" x="4486275" y="1781175"/>
          <p14:tracePt t="26619" x="4419600" y="1833563"/>
          <p14:tracePt t="26634" x="4362450" y="1890713"/>
          <p14:tracePt t="26649" x="4305300" y="1971675"/>
          <p14:tracePt t="26664" x="4286250" y="2014538"/>
          <p14:tracePt t="26679" x="4257675" y="2095500"/>
          <p14:tracePt t="26693" x="4238625" y="2185988"/>
          <p14:tracePt t="26709" x="4229100" y="2257425"/>
          <p14:tracePt t="26724" x="4229100" y="2333625"/>
          <p14:tracePt t="26738" x="4238625" y="2424113"/>
          <p14:tracePt t="26754" x="4238625" y="2471738"/>
          <p14:tracePt t="26768" x="4248150" y="2495550"/>
          <p14:tracePt t="26784" x="4281488" y="2552700"/>
          <p14:tracePt t="26799" x="4348163" y="2609850"/>
          <p14:tracePt t="26814" x="4438650" y="2667000"/>
          <p14:tracePt t="26829" x="4529138" y="2700338"/>
          <p14:tracePt t="26844" x="4667250" y="2733675"/>
          <p14:tracePt t="26858" x="5010150" y="2790825"/>
          <p14:tracePt t="26873" x="5334000" y="2824163"/>
          <p14:tracePt t="26889" x="5505450" y="2843213"/>
          <p14:tracePt t="26903" x="5686425" y="2857500"/>
          <p14:tracePt t="26949" x="5700713" y="2857500"/>
          <p14:tracePt t="26964" x="5734050" y="2857500"/>
          <p14:tracePt t="26978" x="5915025" y="2867025"/>
          <p14:tracePt t="26993" x="6005513" y="2857500"/>
          <p14:tracePt t="27009" x="6119813" y="2833688"/>
          <p14:tracePt t="27023" x="6172200" y="2800350"/>
          <p14:tracePt t="27039" x="6196013" y="2767013"/>
          <p14:tracePt t="27054" x="6200775" y="2743200"/>
          <p14:tracePt t="27068" x="6200775" y="2733675"/>
          <p14:tracePt t="27083" x="6210300" y="2719388"/>
          <p14:tracePt t="27099" x="6219825" y="2709863"/>
          <p14:tracePt t="27115" x="6234113" y="2695575"/>
          <p14:tracePt t="27129" x="6267450" y="2676525"/>
          <p14:tracePt t="27143" x="6334125" y="2652713"/>
          <p14:tracePt t="27159" x="6381750" y="2643188"/>
          <p14:tracePt t="27174" x="6438900" y="2619375"/>
          <p14:tracePt t="27189" x="6491288" y="2605088"/>
          <p14:tracePt t="27204" x="6524625" y="2595563"/>
          <p14:tracePt t="27219" x="6557963" y="2595563"/>
          <p14:tracePt t="27234" x="6572250" y="2586038"/>
          <p14:tracePt t="27264" x="6581775" y="2586038"/>
          <p14:tracePt t="27278" x="6581775" y="2581275"/>
          <p14:tracePt t="27294" x="6591300" y="2581275"/>
          <p14:tracePt t="27308" x="6596063" y="2571750"/>
          <p14:tracePt t="27323" x="6605588" y="2571750"/>
          <p14:tracePt t="27354" x="6615113" y="2562225"/>
          <p14:tracePt t="27369" x="6619875" y="2562225"/>
          <p14:tracePt t="27563" x="6619875" y="2552700"/>
          <p14:tracePt t="27594" x="6629400" y="2552700"/>
          <p14:tracePt t="27729" x="6629400" y="2562225"/>
          <p14:tracePt t="27744" x="6638925" y="2581275"/>
          <p14:tracePt t="27759" x="6648450" y="2605088"/>
          <p14:tracePt t="27774" x="6672263" y="2628900"/>
          <p14:tracePt t="27789" x="6686550" y="2662238"/>
          <p14:tracePt t="27804" x="6705600" y="2676525"/>
          <p14:tracePt t="27819" x="6719888" y="2695575"/>
          <p14:tracePt t="27834" x="6738938" y="2709863"/>
          <p14:tracePt t="27848" x="6753225" y="2733675"/>
          <p14:tracePt t="27865" x="6762750" y="2733675"/>
          <p14:tracePt t="27878" x="6777038" y="2752725"/>
          <p14:tracePt t="27924" x="6786563" y="2752725"/>
          <p14:tracePt t="28614" x="6786563" y="2743200"/>
          <p14:tracePt t="34735" x="6786563" y="2752725"/>
          <p14:tracePt t="34764" x="6796088" y="2776538"/>
          <p14:tracePt t="34779" x="6800850" y="2800350"/>
          <p14:tracePt t="34794" x="6819900" y="2843213"/>
          <p14:tracePt t="34809" x="6829425" y="2881313"/>
          <p14:tracePt t="34824" x="6829425" y="2914650"/>
          <p14:tracePt t="34839" x="6834188" y="2957513"/>
          <p14:tracePt t="34854" x="6834188" y="2995613"/>
          <p14:tracePt t="34869" x="6829425" y="3028950"/>
          <p14:tracePt t="34885" x="6819900" y="3062288"/>
          <p14:tracePt t="34899" x="6786563" y="3119438"/>
          <p14:tracePt t="34914" x="6753225" y="3228975"/>
          <p14:tracePt t="34929" x="6710363" y="3309938"/>
          <p14:tracePt t="34944" x="6677025" y="3376613"/>
          <p14:tracePt t="34959" x="6629400" y="3448050"/>
          <p14:tracePt t="34974" x="6572250" y="3533775"/>
          <p14:tracePt t="34989" x="6529388" y="3590925"/>
          <p14:tracePt t="35004" x="6457950" y="3681413"/>
          <p14:tracePt t="35019" x="6400800" y="3738563"/>
          <p14:tracePt t="35034" x="6310313" y="3819525"/>
          <p14:tracePt t="35049" x="6267450" y="3843338"/>
          <p14:tracePt t="35064" x="6162675" y="3924300"/>
          <p14:tracePt t="35079" x="6072188" y="3976688"/>
          <p14:tracePt t="35094" x="6005513" y="4014788"/>
          <p14:tracePt t="35109" x="5900738" y="4067175"/>
          <p14:tracePt t="35124" x="5791200" y="4114800"/>
          <p14:tracePt t="35140" x="5686425" y="4162425"/>
          <p14:tracePt t="35154" x="5610225" y="4191000"/>
          <p14:tracePt t="35169" x="5486400" y="4238625"/>
          <p14:tracePt t="35186" x="5338763" y="4276725"/>
          <p14:tracePt t="35199" x="5186363" y="4338638"/>
          <p14:tracePt t="35214" x="5076825" y="4367213"/>
          <p14:tracePt t="35229" x="4962525" y="4400550"/>
          <p14:tracePt t="35244" x="4738688" y="4467225"/>
          <p14:tracePt t="35259" x="4624388" y="4500563"/>
          <p14:tracePt t="35274" x="4438650" y="4557713"/>
          <p14:tracePt t="35289" x="4271963" y="4591050"/>
          <p14:tracePt t="35304" x="4124325" y="4624388"/>
          <p14:tracePt t="35319" x="4033838" y="4633913"/>
          <p14:tracePt t="35335" x="3952875" y="4638675"/>
          <p14:tracePt t="35349" x="3838575" y="4633913"/>
          <p14:tracePt t="35364" x="3819525" y="4605338"/>
          <p14:tracePt t="35379" x="3819525" y="4581525"/>
          <p14:tracePt t="35829" x="3829050" y="4581525"/>
          <p14:tracePt t="35844" x="3838575" y="4581525"/>
          <p14:tracePt t="35859" x="3838575" y="4591050"/>
          <p14:tracePt t="35934" x="3838575" y="4600575"/>
          <p14:tracePt t="36039" x="3838575" y="4591050"/>
          <p14:tracePt t="36084" x="3843338" y="4591050"/>
          <p14:tracePt t="36099" x="3852863" y="4581525"/>
          <p14:tracePt t="36114" x="3862388" y="4576763"/>
          <p14:tracePt t="36129" x="3871913" y="4557713"/>
          <p14:tracePt t="36144" x="3886200" y="4548188"/>
          <p14:tracePt t="36159" x="3895725" y="4533900"/>
          <p14:tracePt t="36174" x="3900488" y="4519613"/>
          <p14:tracePt t="36189" x="3919538" y="4510088"/>
          <p14:tracePt t="36204" x="3919538" y="4500563"/>
          <p14:tracePt t="36219" x="3933825" y="4491038"/>
          <p14:tracePt t="36249" x="3933825" y="4486275"/>
          <p14:tracePt t="36279" x="3943350" y="4486275"/>
          <p14:tracePt t="36354" x="3952875" y="4476750"/>
          <p14:tracePt t="36444" x="3957638" y="4476750"/>
          <p14:tracePt t="36504" x="3967163" y="4476750"/>
          <p14:tracePt t="36549" x="3976688" y="4476750"/>
          <p14:tracePt t="36594" x="3976688" y="4467225"/>
          <p14:tracePt t="36609" x="3986213" y="4467225"/>
          <p14:tracePt t="36999" x="3990975" y="4467225"/>
          <p14:tracePt t="37494" x="3990975" y="4457700"/>
          <p14:tracePt t="41259" x="3990975" y="4467225"/>
          <p14:tracePt t="41275" x="3986213" y="4467225"/>
          <p14:tracePt t="42609" x="3986213" y="4457700"/>
          <p14:tracePt t="42670" x="3986213" y="4452938"/>
          <p14:tracePt t="42715" x="3986213" y="4443413"/>
          <p14:tracePt t="42744" x="3986213" y="4433888"/>
          <p14:tracePt t="42774" x="3976688" y="4433888"/>
          <p14:tracePt t="42804" x="3976688" y="4429125"/>
          <p14:tracePt t="42939" x="3976688" y="4433888"/>
          <p14:tracePt t="42985" x="3976688" y="4443413"/>
          <p14:tracePt t="43360" x="3976688" y="4433888"/>
          <p14:tracePt t="43390" x="3967163" y="4433888"/>
          <p14:tracePt t="43405" x="3967163" y="4429125"/>
          <p14:tracePt t="43434" x="3967163" y="4419600"/>
          <p14:tracePt t="43464" x="3957638" y="4410075"/>
          <p14:tracePt t="43479" x="3957638" y="4400550"/>
          <p14:tracePt t="44605" x="3957638" y="4410075"/>
          <p14:tracePt t="44634" x="3976688" y="4433888"/>
          <p14:tracePt t="44649" x="3976688" y="4443413"/>
          <p14:tracePt t="44664" x="3990975" y="4467225"/>
          <p14:tracePt t="44680" x="4000500" y="4491038"/>
          <p14:tracePt t="44695" x="4010025" y="4519613"/>
          <p14:tracePt t="44710" x="4019550" y="4533900"/>
          <p14:tracePt t="44725" x="4024313" y="4557713"/>
          <p14:tracePt t="44739" x="4033838" y="4576763"/>
          <p14:tracePt t="44755" x="4033838" y="4581525"/>
          <p14:tracePt t="44771" x="4043363" y="4581525"/>
          <p14:tracePt t="44784" x="4043363" y="4591050"/>
          <p14:tracePt t="45910" x="4043363" y="4600575"/>
          <p14:tracePt t="45970" x="4043363" y="4605338"/>
          <p14:tracePt t="46405" x="4043363" y="4614863"/>
          <p14:tracePt t="46450" x="4043363" y="4624388"/>
          <p14:tracePt t="48640" x="4043363" y="4633913"/>
          <p14:tracePt t="51100" x="4043363" y="4638675"/>
          <p14:tracePt t="59793" x="4043363" y="4633913"/>
          <p14:tracePt t="59875" x="4043363" y="4624388"/>
          <p14:tracePt t="60686" x="4043363" y="4633913"/>
          <p14:tracePt t="60716" x="4024313" y="4638675"/>
          <p14:tracePt t="60731" x="4000500" y="4657725"/>
          <p14:tracePt t="60745" x="3967163" y="4681538"/>
          <p14:tracePt t="60760" x="3910013" y="4724400"/>
          <p14:tracePt t="60776" x="3862388" y="4762500"/>
          <p14:tracePt t="60790" x="3829050" y="4786313"/>
          <p14:tracePt t="60806" x="3795713" y="4814888"/>
          <p14:tracePt t="60821" x="3752850" y="4843463"/>
          <p14:tracePt t="60836" x="3714750" y="4876800"/>
          <p14:tracePt t="60850" x="3690938" y="4886325"/>
          <p14:tracePt t="60866" x="3629025" y="4929188"/>
          <p14:tracePt t="60881" x="3590925" y="4953000"/>
          <p14:tracePt t="60897" x="3548063" y="4967288"/>
          <p14:tracePt t="60910" x="3524250" y="4976813"/>
          <p14:tracePt t="60926" x="3500438" y="4986338"/>
          <p14:tracePt t="60941" x="3490913" y="4986338"/>
          <p14:tracePt t="60971" x="3481388" y="4986338"/>
          <p14:tracePt t="61015" x="3490913" y="4986338"/>
          <p14:tracePt t="61211" x="3509963" y="5000625"/>
          <p14:tracePt t="61227" x="3543300" y="5010150"/>
          <p14:tracePt t="61241" x="3590925" y="5024438"/>
          <p14:tracePt t="61256" x="3624263" y="5053013"/>
          <p14:tracePt t="61271" x="3648075" y="5057775"/>
          <p14:tracePt t="61286" x="3657600" y="5057775"/>
          <p14:tracePt t="61316" x="3657600" y="5067300"/>
          <p14:tracePt t="61420" x="3657600" y="5057775"/>
          <p14:tracePt t="61450" x="3648075" y="5057775"/>
          <p14:tracePt t="61465" x="3648075" y="5067300"/>
          <p14:tracePt t="61480" x="3638550" y="5076825"/>
          <p14:tracePt t="61495" x="3629025" y="5081588"/>
          <p14:tracePt t="61511" x="3624263" y="5100638"/>
          <p14:tracePt t="61526" x="3614738" y="5114925"/>
          <p14:tracePt t="61555" x="3605213" y="5133975"/>
          <p14:tracePt t="61570" x="3590925" y="5143500"/>
          <p14:tracePt t="61585" x="3571875" y="5148263"/>
          <p14:tracePt t="61601" x="3567113" y="5157788"/>
          <p14:tracePt t="61615" x="3557588" y="5167313"/>
          <p14:tracePt t="61631" x="3557588" y="5172075"/>
          <p14:tracePt t="61691" x="3581400" y="5172075"/>
          <p14:tracePt t="61841" x="3590925" y="5172075"/>
          <p14:tracePt t="61886" x="3624263" y="5172075"/>
          <p14:tracePt t="61901" x="3648075" y="5172075"/>
          <p14:tracePt t="61915" x="3657600" y="5172075"/>
          <p14:tracePt t="61946" x="3662363" y="5181600"/>
          <p14:tracePt t="61960" x="3681413" y="5205413"/>
          <p14:tracePt t="61976" x="3690938" y="5224463"/>
          <p14:tracePt t="61990" x="3705225" y="5238750"/>
          <p14:tracePt t="62006" x="3729038" y="5262563"/>
          <p14:tracePt t="62021" x="3762375" y="5291138"/>
          <p14:tracePt t="62036" x="3781425" y="5295900"/>
          <p14:tracePt t="62051" x="3786188" y="5295900"/>
          <p14:tracePt t="62065" x="3795713" y="5314950"/>
          <p14:tracePt t="62081" x="3805238" y="5329238"/>
          <p14:tracePt t="62096" x="3810000" y="5353050"/>
          <p14:tracePt t="62110" x="3810000" y="5386388"/>
          <p14:tracePt t="62126" x="3819525" y="5410200"/>
          <p14:tracePt t="62140" x="3829050" y="5438775"/>
          <p14:tracePt t="62155" x="3838575" y="5443538"/>
          <p14:tracePt t="62245" x="3843338" y="5443538"/>
          <p14:tracePt t="62260" x="3843338" y="5453063"/>
          <p14:tracePt t="62290" x="3843338" y="5472113"/>
          <p14:tracePt t="62306" x="3843338" y="5476875"/>
          <p14:tracePt t="62335" x="3843338" y="5486400"/>
          <p14:tracePt t="62351" x="3838575" y="5486400"/>
          <p14:tracePt t="62366" x="3819525" y="5500688"/>
          <p14:tracePt t="62381" x="3786188" y="5510213"/>
          <p14:tracePt t="62396" x="3738563" y="5529263"/>
          <p14:tracePt t="62410" x="3629025" y="5562600"/>
          <p14:tracePt t="62426" x="3548063" y="5586413"/>
          <p14:tracePt t="62440" x="3467100" y="5610225"/>
          <p14:tracePt t="62455" x="3352800" y="5634038"/>
          <p14:tracePt t="62470" x="3243263" y="5657850"/>
          <p14:tracePt t="62486" x="3186113" y="5657850"/>
          <p14:tracePt t="62500" x="3090863" y="5657850"/>
          <p14:tracePt t="62516" x="3005138" y="5657850"/>
          <p14:tracePt t="62531" x="2967038" y="5657850"/>
          <p14:tracePt t="62545" x="2890838" y="5657850"/>
          <p14:tracePt t="62561" x="2833688" y="5657850"/>
          <p14:tracePt t="62576" x="2800350" y="5667375"/>
          <p14:tracePt t="62591" x="2786063" y="5667375"/>
          <p14:tracePt t="62606" x="2776538" y="5667375"/>
          <p14:tracePt t="62620" x="2767013" y="5667375"/>
          <p14:tracePt t="62696" x="2767013" y="5676900"/>
          <p14:tracePt t="62727" x="2762250" y="5676900"/>
          <p14:tracePt t="62756" x="2752725" y="5681663"/>
          <p14:tracePt t="62981" x="2762250" y="5691188"/>
          <p14:tracePt t="63011" x="2767013" y="5691188"/>
          <p14:tracePt t="63041" x="2776538" y="5691188"/>
          <p14:tracePt t="63056" x="2786063" y="5691188"/>
          <p14:tracePt t="63085" x="2795588" y="5691188"/>
          <p14:tracePt t="63101" x="2809875" y="5691188"/>
          <p14:tracePt t="63131" x="2819400" y="5691188"/>
          <p14:tracePt t="63145" x="2819400" y="5681663"/>
          <p14:tracePt t="63205" x="2824163" y="5681663"/>
          <p14:tracePt t="63296" x="2833688" y="5681663"/>
          <p14:tracePt t="63326" x="2833688" y="5667375"/>
          <p14:tracePt t="63355" x="2833688" y="5648325"/>
          <p14:tracePt t="63370" x="2833688" y="5643563"/>
          <p14:tracePt t="63386" x="2833688" y="5610225"/>
          <p14:tracePt t="63401" x="2833688" y="5600700"/>
          <p14:tracePt t="63415" x="2824163" y="5576888"/>
        </p14:tracePtLst>
      </p14:laserTraceLst>
    </p:ext>
  </p:extLs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FC4C6E-5C7C-E29D-C153-844D9D448A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61ABC2-B751-82E4-AE5D-142B147FB465}"/>
              </a:ext>
            </a:extLst>
          </p:cNvPr>
          <p:cNvSpPr/>
          <p:nvPr/>
        </p:nvSpPr>
        <p:spPr>
          <a:xfrm>
            <a:off x="617279" y="1685494"/>
            <a:ext cx="11366711" cy="5073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104317C-313E-BFB6-D44A-F2DA670F9A12}"/>
              </a:ext>
            </a:extLst>
          </p:cNvPr>
          <p:cNvSpPr txBox="1"/>
          <p:nvPr/>
        </p:nvSpPr>
        <p:spPr>
          <a:xfrm>
            <a:off x="2630379" y="1110838"/>
            <a:ext cx="5126515"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a:t>
            </a:r>
            <a:r>
              <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rPr>
              <a:t>Measuring Stand-Alone Risk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4472C4"/>
              </a:solidFill>
              <a:effectLst/>
              <a:uLnTx/>
              <a:uFillTx/>
              <a:latin typeface="Alexandria" charset="0"/>
              <a:ea typeface="+mn-ea"/>
              <a:cs typeface="Alexandria" charset="0"/>
            </a:endParaRPr>
          </a:p>
        </p:txBody>
      </p:sp>
      <p:sp>
        <p:nvSpPr>
          <p:cNvPr id="5" name="Rectangle 4">
            <a:extLst>
              <a:ext uri="{FF2B5EF4-FFF2-40B4-BE49-F238E27FC236}">
                <a16:creationId xmlns:a16="http://schemas.microsoft.com/office/drawing/2014/main" id="{8785D3A2-6DA4-BDCB-6ADC-1CAC431043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F710DE8C-D628-9628-F4E6-0CF1F2CE9182}"/>
              </a:ext>
            </a:extLst>
          </p:cNvPr>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a:extLst>
              <a:ext uri="{FF2B5EF4-FFF2-40B4-BE49-F238E27FC236}">
                <a16:creationId xmlns:a16="http://schemas.microsoft.com/office/drawing/2014/main" id="{CCBD998F-35DA-9A57-2AF4-7AA1C9D77C05}"/>
              </a:ext>
            </a:extLst>
          </p:cNvPr>
          <p:cNvSpPr txBox="1"/>
          <p:nvPr/>
        </p:nvSpPr>
        <p:spPr>
          <a:xfrm>
            <a:off x="1214179" y="1231789"/>
            <a:ext cx="96622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prstClr val="white"/>
                </a:solidFill>
                <a:effectLst/>
                <a:uLnTx/>
                <a:uFillTx/>
                <a:latin typeface="Alexandria" charset="0"/>
                <a:ea typeface="+mn-ea"/>
                <a:cs typeface="Alexandria" charset="0"/>
              </a:rPr>
              <a:t>0</a:t>
            </a: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7</a:t>
            </a:r>
            <a:endParaRPr kumimoji="0" lang="ar-EG" sz="4400" b="1"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48" name="TextBox 47">
            <a:extLst>
              <a:ext uri="{FF2B5EF4-FFF2-40B4-BE49-F238E27FC236}">
                <a16:creationId xmlns:a16="http://schemas.microsoft.com/office/drawing/2014/main" id="{9F8A9F22-DF79-DF54-77CB-4C5BC94C1449}"/>
              </a:ext>
            </a:extLst>
          </p:cNvPr>
          <p:cNvSpPr txBox="1"/>
          <p:nvPr/>
        </p:nvSpPr>
        <p:spPr>
          <a:xfrm>
            <a:off x="762000" y="2095404"/>
            <a:ext cx="7594600" cy="452431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dirty="0">
                <a:solidFill>
                  <a:srgbClr val="00AEEF"/>
                </a:solidFill>
                <a:latin typeface="Calibri" panose="020F0502020204030204" pitchFamily="34" charset="0"/>
                <a:cs typeface="Calibri" panose="020F0502020204030204" pitchFamily="34" charset="0"/>
              </a:rPr>
              <a:t> </a:t>
            </a:r>
            <a:r>
              <a:rPr lang="en-US" sz="2400" b="1" dirty="0">
                <a:solidFill>
                  <a:srgbClr val="00AEEF"/>
                </a:solidFill>
                <a:latin typeface="Calibri" panose="020F0502020204030204" pitchFamily="34" charset="0"/>
                <a:cs typeface="Calibri" panose="020F0502020204030204" pitchFamily="34" charset="0"/>
              </a:rPr>
              <a:t>Sensitivity Analysis </a:t>
            </a:r>
            <a:r>
              <a:rPr lang="en-US" sz="2400" dirty="0">
                <a:solidFill>
                  <a:prstClr val="black"/>
                </a:solidFill>
                <a:latin typeface="Calibri" panose="020F0502020204030204" pitchFamily="34" charset="0"/>
                <a:cs typeface="Calibri" panose="020F0502020204030204" pitchFamily="34" charset="0"/>
              </a:rPr>
              <a:t>Percentage change in NPV resulting from a given percentage change in an input variable, other things held constant.</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dirty="0">
                <a:solidFill>
                  <a:prstClr val="black"/>
                </a:solidFill>
                <a:latin typeface="Calibri" panose="020F0502020204030204" pitchFamily="34" charset="0"/>
                <a:cs typeface="Calibri" panose="020F0502020204030204" pitchFamily="34" charset="0"/>
              </a:rPr>
              <a:t>Here’s a list of the key inputs for a Project:</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dirty="0">
                <a:solidFill>
                  <a:srgbClr val="F58221"/>
                </a:solidFill>
                <a:latin typeface="Calibri" panose="020F0502020204030204" pitchFamily="34" charset="0"/>
                <a:cs typeface="Calibri" panose="020F0502020204030204" pitchFamily="34" charset="0"/>
              </a:rPr>
              <a:t>● Equipment cost</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dirty="0">
                <a:solidFill>
                  <a:srgbClr val="F58221"/>
                </a:solidFill>
                <a:latin typeface="Calibri" panose="020F0502020204030204" pitchFamily="34" charset="0"/>
                <a:cs typeface="Calibri" panose="020F0502020204030204" pitchFamily="34" charset="0"/>
              </a:rPr>
              <a:t>● Change in net operating working capital</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dirty="0">
                <a:solidFill>
                  <a:srgbClr val="F58221"/>
                </a:solidFill>
                <a:latin typeface="Calibri" panose="020F0502020204030204" pitchFamily="34" charset="0"/>
                <a:cs typeface="Calibri" panose="020F0502020204030204" pitchFamily="34" charset="0"/>
              </a:rPr>
              <a:t>● Unit sales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dirty="0">
                <a:solidFill>
                  <a:srgbClr val="F58221"/>
                </a:solidFill>
                <a:latin typeface="Calibri" panose="020F0502020204030204" pitchFamily="34" charset="0"/>
                <a:cs typeface="Calibri" panose="020F0502020204030204" pitchFamily="34" charset="0"/>
              </a:rPr>
              <a:t>● Sales price</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dirty="0">
                <a:solidFill>
                  <a:srgbClr val="F58221"/>
                </a:solidFill>
                <a:latin typeface="Calibri" panose="020F0502020204030204" pitchFamily="34" charset="0"/>
                <a:cs typeface="Calibri" panose="020F0502020204030204" pitchFamily="34" charset="0"/>
              </a:rPr>
              <a:t>● Variable cost per unit</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dirty="0">
                <a:solidFill>
                  <a:srgbClr val="F58221"/>
                </a:solidFill>
                <a:latin typeface="Calibri" panose="020F0502020204030204" pitchFamily="34" charset="0"/>
                <a:cs typeface="Calibri" panose="020F0502020204030204" pitchFamily="34" charset="0"/>
              </a:rPr>
              <a:t>● Fixed operating costs</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dirty="0">
                <a:solidFill>
                  <a:srgbClr val="F58221"/>
                </a:solidFill>
                <a:latin typeface="Calibri" panose="020F0502020204030204" pitchFamily="34" charset="0"/>
                <a:cs typeface="Calibri" panose="020F0502020204030204" pitchFamily="34" charset="0"/>
              </a:rPr>
              <a:t>● Tax rate</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dirty="0">
                <a:solidFill>
                  <a:srgbClr val="F58221"/>
                </a:solidFill>
                <a:latin typeface="Calibri" panose="020F0502020204030204" pitchFamily="34" charset="0"/>
                <a:cs typeface="Calibri" panose="020F0502020204030204" pitchFamily="34" charset="0"/>
              </a:rPr>
              <a:t>● WACC</a:t>
            </a:r>
          </a:p>
        </p:txBody>
      </p:sp>
      <p:pic>
        <p:nvPicPr>
          <p:cNvPr id="7" name="Graphic 21">
            <a:extLst>
              <a:ext uri="{FF2B5EF4-FFF2-40B4-BE49-F238E27FC236}">
                <a16:creationId xmlns:a16="http://schemas.microsoft.com/office/drawing/2014/main" id="{44356728-A0F0-0180-5B0A-109D93714A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descr="A person working on a computer&#10;&#10;AI-generated content may be incorrect.">
            <a:extLst>
              <a:ext uri="{FF2B5EF4-FFF2-40B4-BE49-F238E27FC236}">
                <a16:creationId xmlns:a16="http://schemas.microsoft.com/office/drawing/2014/main" id="{80A504BB-C26C-B820-6636-B57B2527A55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56600" y="2178349"/>
            <a:ext cx="3480338" cy="4185876"/>
          </a:xfrm>
          <a:prstGeom prst="rect">
            <a:avLst/>
          </a:prstGeom>
        </p:spPr>
      </p:pic>
    </p:spTree>
    <p:extLst>
      <p:ext uri="{BB962C8B-B14F-4D97-AF65-F5344CB8AC3E}">
        <p14:creationId xmlns:p14="http://schemas.microsoft.com/office/powerpoint/2010/main" val="4097462586"/>
      </p:ext>
    </p:extLst>
  </p:cSld>
  <p:clrMapOvr>
    <a:masterClrMapping/>
  </p:clrMapOvr>
  <mc:AlternateContent xmlns:mc="http://schemas.openxmlformats.org/markup-compatibility/2006" xmlns:p14="http://schemas.microsoft.com/office/powerpoint/2010/main">
    <mc:Choice Requires="p14">
      <p:transition p14:dur="10" advTm="56937"/>
    </mc:Choice>
    <mc:Fallback xmlns="">
      <p:transition advTm="56937"/>
    </mc:Fallback>
  </mc:AlternateContent>
  <p:extLst>
    <p:ext uri="{3A86A75C-4F4B-4683-9AE1-C65F6400EC91}">
      <p14:laserTraceLst xmlns:p14="http://schemas.microsoft.com/office/powerpoint/2010/main">
        <p14:tracePtLst>
          <p14:tracePt t="54172" x="2824163" y="5576888"/>
          <p14:tracePt t="54192" x="2819400" y="5576888"/>
          <p14:tracePt t="54206" x="2709863" y="5553075"/>
          <p14:tracePt t="54223" x="2586038" y="5543550"/>
          <p14:tracePt t="54237" x="2490788" y="5529263"/>
          <p14:tracePt t="54252" x="2347913" y="5519738"/>
          <p14:tracePt t="54267" x="2243138" y="5510213"/>
          <p14:tracePt t="54282" x="2224088" y="5500688"/>
          <p14:tracePt t="54296" x="2219325" y="5500688"/>
          <p14:tracePt t="54312" x="2176463" y="5495925"/>
          <p14:tracePt t="54327" x="2105025" y="5495925"/>
          <p14:tracePt t="54342" x="2052638" y="5500688"/>
          <p14:tracePt t="54357" x="1971675" y="5529263"/>
          <p14:tracePt t="54372" x="1881188" y="5543550"/>
          <p14:tracePt t="54388" x="1757363" y="5567363"/>
          <p14:tracePt t="54402" x="1633538" y="5586413"/>
          <p14:tracePt t="54417" x="1414463" y="5600700"/>
          <p14:tracePt t="54432" x="1028700" y="5600700"/>
          <p14:tracePt t="54447" x="881063" y="5600700"/>
          <p14:tracePt t="54462" x="609600" y="5600700"/>
          <p14:tracePt t="54477" x="342900" y="5600700"/>
          <p14:tracePt t="54492" x="228600" y="5600700"/>
          <p14:tracePt t="54507" x="171450" y="5600700"/>
          <p14:tracePt t="54523" x="147638" y="5610225"/>
          <p14:tracePt t="54567" x="147638" y="5600700"/>
          <p14:tracePt t="54581" x="166688" y="5600700"/>
          <p14:tracePt t="54596" x="214313" y="5567363"/>
          <p14:tracePt t="54612" x="261938" y="5543550"/>
          <p14:tracePt t="54627" x="352425" y="5510213"/>
          <p14:tracePt t="54642" x="428625" y="5486400"/>
          <p14:tracePt t="54657" x="557213" y="5438775"/>
          <p14:tracePt t="54673" x="642938" y="5410200"/>
          <p14:tracePt t="54686" x="862013" y="5348288"/>
          <p14:tracePt t="54702" x="995363" y="5314950"/>
          <p14:tracePt t="54716" x="1100138" y="5291138"/>
          <p14:tracePt t="54732" x="1414463" y="5233988"/>
          <p14:tracePt t="54747" x="1576388" y="5205413"/>
          <p14:tracePt t="54761" x="1747838" y="5191125"/>
          <p14:tracePt t="54777" x="1847850" y="5181600"/>
          <p14:tracePt t="54792" x="2005013" y="5167313"/>
          <p14:tracePt t="54807" x="2166938" y="5143500"/>
          <p14:tracePt t="54823" x="2333625" y="5114925"/>
          <p14:tracePt t="54837" x="2438400" y="5100638"/>
          <p14:tracePt t="54852" x="2586038" y="5081588"/>
          <p14:tracePt t="54867" x="2719388" y="5067300"/>
          <p14:tracePt t="54881" x="2786063" y="5057775"/>
          <p14:tracePt t="54897" x="2881313" y="5043488"/>
          <p14:tracePt t="54911" x="2924175" y="5043488"/>
          <p14:tracePt t="54927" x="2957513" y="5033963"/>
          <p14:tracePt t="54942" x="2971800" y="5024438"/>
          <p14:tracePt t="54957" x="2981325" y="5024438"/>
          <p14:tracePt t="55407" x="2990850" y="5024438"/>
          <p14:tracePt t="55423" x="3014663" y="5019675"/>
          <p14:tracePt t="55437" x="3038475" y="5019675"/>
          <p14:tracePt t="55452" x="3081338" y="5010150"/>
          <p14:tracePt t="55467" x="3148013" y="5000625"/>
          <p14:tracePt t="55481" x="3195638" y="4986338"/>
          <p14:tracePt t="55496" x="3309938" y="4943475"/>
          <p14:tracePt t="55512" x="3443288" y="4876800"/>
          <p14:tracePt t="55527" x="3638550" y="4772025"/>
          <p14:tracePt t="55542" x="3838575" y="4657725"/>
          <p14:tracePt t="55557" x="4248150" y="4433888"/>
          <p14:tracePt t="55573" x="4643438" y="4229100"/>
          <p14:tracePt t="55587" x="5043488" y="4048125"/>
          <p14:tracePt t="55602" x="5781675" y="3705225"/>
          <p14:tracePt t="55617" x="6472238" y="3409950"/>
          <p14:tracePt t="55632" x="7067550" y="3148013"/>
          <p14:tracePt t="55647" x="7491413" y="2967038"/>
          <p14:tracePt t="55662" x="8081963" y="2695575"/>
          <p14:tracePt t="55676" x="8501063" y="2505075"/>
          <p14:tracePt t="55692" x="8734425" y="2381250"/>
          <p14:tracePt t="55706" x="9005888" y="2252663"/>
          <p14:tracePt t="55722" x="9144000" y="2185988"/>
          <p14:tracePt t="55737" x="9234488" y="2133600"/>
          <p14:tracePt t="55752" x="9248775" y="2128838"/>
          <p14:tracePt t="55767" x="9258300" y="2119313"/>
          <p14:tracePt t="55812" x="9258300" y="2109788"/>
          <p14:tracePt t="55827" x="9248775" y="2085975"/>
          <p14:tracePt t="55842" x="9220200" y="1971675"/>
          <p14:tracePt t="55856" x="9177338" y="1871663"/>
          <p14:tracePt t="55873" x="9101138" y="1747838"/>
          <p14:tracePt t="55887" x="9063038" y="1657350"/>
          <p14:tracePt t="55902" x="9039225" y="1585913"/>
          <p14:tracePt t="55917" x="9039225" y="1562100"/>
          <p14:tracePt t="55931" x="9039225" y="1543050"/>
          <p14:tracePt t="55946" x="9053513" y="1504950"/>
          <p14:tracePt t="55962" x="9096375" y="1438275"/>
          <p14:tracePt t="55977" x="9158288" y="1362075"/>
          <p14:tracePt t="55992" x="9324975" y="1181100"/>
          <p14:tracePt t="56007" x="9496425" y="1009650"/>
          <p14:tracePt t="56023" x="9639300" y="862013"/>
          <p14:tracePt t="56036" x="9882188" y="642938"/>
          <p14:tracePt t="56052" x="10048875" y="500063"/>
          <p14:tracePt t="56067" x="10287000" y="285750"/>
          <p14:tracePt t="56082" x="10391775" y="195263"/>
          <p14:tracePt t="56097" x="10572750" y="47625"/>
        </p14:tracePtLst>
      </p14:laserTraceLst>
    </p:ext>
  </p:extLs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2054"/>
    </mc:Choice>
    <mc:Fallback xmlns="">
      <p:transition spd="slow" advTm="2205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A4834C89-C438-4468-950B-BA9EE34CAD77}"/>
</file>

<file path=docProps/app.xml><?xml version="1.0" encoding="utf-8"?>
<Properties xmlns="http://schemas.openxmlformats.org/officeDocument/2006/extended-properties" xmlns:vt="http://schemas.openxmlformats.org/officeDocument/2006/docPropsVTypes">
  <TotalTime>4356</TotalTime>
  <Words>4963</Words>
  <Application>Microsoft Macintosh PowerPoint</Application>
  <PresentationFormat>Widescreen</PresentationFormat>
  <Paragraphs>514</Paragraphs>
  <Slides>58</Slides>
  <Notes>57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58</vt:i4>
      </vt:variant>
    </vt:vector>
  </HeadingPairs>
  <TitlesOfParts>
    <vt:vector size="65" baseType="lpstr">
      <vt:lpstr>Alexandria</vt:lpstr>
      <vt:lpstr>Arial</vt:lpstr>
      <vt:lpstr>Calibri</vt:lpstr>
      <vt:lpstr>Calibri Light</vt:lpstr>
      <vt:lpstr>Roboto Light</vt:lpstr>
      <vt:lpstr>Sakkal Majalla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MohamedHussein</cp:lastModifiedBy>
  <cp:revision>115</cp:revision>
  <dcterms:created xsi:type="dcterms:W3CDTF">2023-04-29T09:08:00Z</dcterms:created>
  <dcterms:modified xsi:type="dcterms:W3CDTF">2025-03-21T00:52:00Z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y fmtid="{D5CDD505-2E9C-101B-9397-08002B2CF9AE}" pid="6" name="MSIP_Label_ea4c0c79-1302-4598-89cc-fc5f9b666c02_Enabled">
    <vt:lpwstr>true</vt:lpwstr>
  </property>
  <property fmtid="{D5CDD505-2E9C-101B-9397-08002B2CF9AE}" pid="7" name="MSIP_Label_ea4c0c79-1302-4598-89cc-fc5f9b666c02_SetDate">
    <vt:lpwstr>2024-10-02T23:04:28Z</vt:lpwstr>
  </property>
  <property fmtid="{D5CDD505-2E9C-101B-9397-08002B2CF9AE}" pid="8" name="MSIP_Label_ea4c0c79-1302-4598-89cc-fc5f9b666c02_Method">
    <vt:lpwstr>Standard</vt:lpwstr>
  </property>
  <property fmtid="{D5CDD505-2E9C-101B-9397-08002B2CF9AE}" pid="9" name="MSIP_Label_ea4c0c79-1302-4598-89cc-fc5f9b666c02_Name">
    <vt:lpwstr>defa4170-0d19-0005-0004-bc88714345d2</vt:lpwstr>
  </property>
  <property fmtid="{D5CDD505-2E9C-101B-9397-08002B2CF9AE}" pid="10" name="MSIP_Label_ea4c0c79-1302-4598-89cc-fc5f9b666c02_SiteId">
    <vt:lpwstr>d929240e-472e-4f27-9319-d188d429d45e</vt:lpwstr>
  </property>
  <property fmtid="{D5CDD505-2E9C-101B-9397-08002B2CF9AE}" pid="11" name="MSIP_Label_ea4c0c79-1302-4598-89cc-fc5f9b666c02_ActionId">
    <vt:lpwstr>625c5d9c-7051-46fb-b87a-03164bf66fd8</vt:lpwstr>
  </property>
  <property fmtid="{D5CDD505-2E9C-101B-9397-08002B2CF9AE}" pid="12" name="MSIP_Label_ea4c0c79-1302-4598-89cc-fc5f9b666c02_ContentBits">
    <vt:lpwstr>0</vt:lpwstr>
  </property>
</Properties>
</file>