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391" r:id="rId3"/>
    <p:sldId id="353" r:id="rId4"/>
    <p:sldId id="297" r:id="rId5"/>
    <p:sldId id="354" r:id="rId6"/>
    <p:sldId id="351" r:id="rId7"/>
    <p:sldId id="350" r:id="rId8"/>
    <p:sldId id="277" r:id="rId9"/>
    <p:sldId id="334" r:id="rId10"/>
    <p:sldId id="329" r:id="rId11"/>
    <p:sldId id="275" r:id="rId12"/>
    <p:sldId id="309" r:id="rId13"/>
    <p:sldId id="325" r:id="rId14"/>
    <p:sldId id="311" r:id="rId15"/>
    <p:sldId id="360" r:id="rId16"/>
    <p:sldId id="315" r:id="rId17"/>
    <p:sldId id="285" r:id="rId18"/>
    <p:sldId id="316" r:id="rId19"/>
    <p:sldId id="326" r:id="rId20"/>
    <p:sldId id="355" r:id="rId21"/>
    <p:sldId id="280" r:id="rId22"/>
    <p:sldId id="306" r:id="rId23"/>
    <p:sldId id="361" r:id="rId24"/>
    <p:sldId id="305" r:id="rId25"/>
    <p:sldId id="392" r:id="rId26"/>
    <p:sldId id="281" r:id="rId27"/>
    <p:sldId id="323" r:id="rId28"/>
    <p:sldId id="282" r:id="rId29"/>
    <p:sldId id="283" r:id="rId30"/>
    <p:sldId id="279" r:id="rId31"/>
    <p:sldId id="356" r:id="rId32"/>
    <p:sldId id="322" r:id="rId33"/>
    <p:sldId id="395" r:id="rId34"/>
    <p:sldId id="331" r:id="rId35"/>
    <p:sldId id="394" r:id="rId36"/>
    <p:sldId id="333" r:id="rId37"/>
    <p:sldId id="332" r:id="rId38"/>
    <p:sldId id="335" r:id="rId39"/>
    <p:sldId id="393" r:id="rId40"/>
    <p:sldId id="339" r:id="rId41"/>
    <p:sldId id="337" r:id="rId42"/>
    <p:sldId id="340" r:id="rId43"/>
    <p:sldId id="342" r:id="rId44"/>
    <p:sldId id="384" r:id="rId45"/>
    <p:sldId id="359" r:id="rId46"/>
    <p:sldId id="387" r:id="rId47"/>
    <p:sldId id="347" r:id="rId48"/>
    <p:sldId id="349" r:id="rId49"/>
    <p:sldId id="346" r:id="rId50"/>
    <p:sldId id="345" r:id="rId51"/>
    <p:sldId id="344" r:id="rId52"/>
    <p:sldId id="386" r:id="rId5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  <a:srgbClr val="0099CC"/>
    <a:srgbClr val="FF9900"/>
    <a:srgbClr val="FFCC66"/>
    <a:srgbClr val="FF7C80"/>
    <a:srgbClr val="008080"/>
    <a:srgbClr val="009999"/>
    <a:srgbClr val="00CC99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D740BD-D243-48D4-ACF3-62A0FA03A546}">
      <dgm:prSet/>
      <dgm:spPr>
        <a:solidFill>
          <a:schemeClr val="accent2"/>
        </a:solidFill>
      </dgm:spPr>
      <dgm:t>
        <a:bodyPr/>
        <a:lstStyle/>
        <a:p>
          <a:r>
            <a:rPr lang="en-US" b="1" i="0" dirty="0">
              <a:effectLst/>
              <a:latin typeface="+mn-lt"/>
            </a:rPr>
            <a:t>I- </a:t>
          </a:r>
          <a:r>
            <a:rPr lang="en-US" b="1" dirty="0">
              <a:latin typeface="+mn-lt"/>
            </a:rPr>
            <a:t>The  Firm Theory</a:t>
          </a:r>
          <a:endParaRPr lang="en-US" b="1" dirty="0"/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0CB3D2F5-CB3E-4731-B8D7-B2D102F14CDC}">
      <dgm:prSet/>
      <dgm:spPr/>
      <dgm:t>
        <a:bodyPr/>
        <a:lstStyle/>
        <a:p>
          <a:pPr>
            <a:buNone/>
          </a:pPr>
          <a:r>
            <a:rPr lang="en-US" b="1" dirty="0">
              <a:latin typeface="+mn-lt"/>
            </a:rPr>
            <a:t>III- </a:t>
          </a:r>
          <a:r>
            <a:rPr lang="en-US" b="1" i="0" dirty="0">
              <a:effectLst/>
              <a:latin typeface="+mn-lt"/>
            </a:rPr>
            <a:t>THE </a:t>
          </a:r>
          <a:r>
            <a:rPr lang="fr-FR" b="1" dirty="0">
              <a:latin typeface="+mn-lt"/>
            </a:rPr>
            <a:t>Costs</a:t>
          </a:r>
          <a:endParaRPr lang="en-US" b="1" dirty="0"/>
        </a:p>
      </dgm:t>
    </dgm:pt>
    <dgm:pt modelId="{DDE38F03-0CF4-498E-9636-0699E11E7903}" type="parTrans" cxnId="{5896B283-3339-46E1-B3FC-C09378934C1A}">
      <dgm:prSet/>
      <dgm:spPr/>
      <dgm:t>
        <a:bodyPr/>
        <a:lstStyle/>
        <a:p>
          <a:endParaRPr lang="fr-FR"/>
        </a:p>
      </dgm:t>
    </dgm:pt>
    <dgm:pt modelId="{BAA9D0DC-480C-49F7-A10A-965FE3D63D03}" type="sibTrans" cxnId="{5896B283-3339-46E1-B3FC-C09378934C1A}">
      <dgm:prSet/>
      <dgm:spPr/>
      <dgm:t>
        <a:bodyPr/>
        <a:lstStyle/>
        <a:p>
          <a:endParaRPr lang="fr-FR"/>
        </a:p>
      </dgm:t>
    </dgm:pt>
    <dgm:pt modelId="{CD011653-8210-4BB1-B900-91B01914D603}">
      <dgm:prSet/>
      <dgm:spPr/>
      <dgm:t>
        <a:bodyPr/>
        <a:lstStyle/>
        <a:p>
          <a:pPr>
            <a:buNone/>
          </a:pPr>
          <a:r>
            <a:rPr lang="fr-FR" b="1" dirty="0">
              <a:latin typeface="+mn-lt"/>
            </a:rPr>
            <a:t>IV- The Revenue</a:t>
          </a:r>
          <a:endParaRPr lang="en-US" dirty="0"/>
        </a:p>
      </dgm:t>
    </dgm:pt>
    <dgm:pt modelId="{155C05A4-133A-4B2D-89E9-9DAA30418B43}" type="parTrans" cxnId="{570CD7DB-460B-4160-AA30-86C897FA87F0}">
      <dgm:prSet/>
      <dgm:spPr/>
      <dgm:t>
        <a:bodyPr/>
        <a:lstStyle/>
        <a:p>
          <a:endParaRPr lang="fr-FR"/>
        </a:p>
      </dgm:t>
    </dgm:pt>
    <dgm:pt modelId="{7F14F51B-F95A-48D0-A00A-D210F25EB76D}" type="sibTrans" cxnId="{570CD7DB-460B-4160-AA30-86C897FA87F0}">
      <dgm:prSet/>
      <dgm:spPr/>
      <dgm:t>
        <a:bodyPr/>
        <a:lstStyle/>
        <a:p>
          <a:endParaRPr lang="fr-FR"/>
        </a:p>
      </dgm:t>
    </dgm:pt>
    <dgm:pt modelId="{86E4830E-081E-4653-97C1-09CA902EEDD1}">
      <dgm:prSet/>
      <dgm:spPr>
        <a:solidFill>
          <a:srgbClr val="FF0066"/>
        </a:solidFill>
      </dgm:spPr>
      <dgm:t>
        <a:bodyPr/>
        <a:lstStyle/>
        <a:p>
          <a:r>
            <a:rPr lang="en-US" b="1" dirty="0">
              <a:latin typeface="+mn-lt"/>
            </a:rPr>
            <a:t>II- Production Function</a:t>
          </a:r>
          <a:endParaRPr lang="en-US" dirty="0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endParaRPr lang="en-US"/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endParaRPr lang="en-US"/>
        </a:p>
      </dgm:t>
    </dgm:pt>
    <dgm:pt modelId="{BDD1440E-B356-4846-ADB0-60E320DEC652}">
      <dgm:prSet/>
      <dgm:spPr/>
      <dgm:t>
        <a:bodyPr/>
        <a:lstStyle/>
        <a:p>
          <a:pPr>
            <a:buNone/>
          </a:pPr>
          <a:r>
            <a:rPr lang="en-US" b="1" dirty="0"/>
            <a:t>V- The Profit</a:t>
          </a:r>
        </a:p>
      </dgm:t>
    </dgm:pt>
    <dgm:pt modelId="{A6A791D0-ED0E-4FB9-855A-BD03D1650C01}" type="parTrans" cxnId="{59349BA4-8E57-4BC9-93AD-D9E5EB62F293}">
      <dgm:prSet/>
      <dgm:spPr/>
      <dgm:t>
        <a:bodyPr/>
        <a:lstStyle/>
        <a:p>
          <a:endParaRPr lang="fr-FR"/>
        </a:p>
      </dgm:t>
    </dgm:pt>
    <dgm:pt modelId="{6B71B78A-A9E3-4D79-B0A8-1B0D54CBEA88}" type="sibTrans" cxnId="{59349BA4-8E57-4BC9-93AD-D9E5EB62F293}">
      <dgm:prSet/>
      <dgm:spPr/>
      <dgm:t>
        <a:bodyPr/>
        <a:lstStyle/>
        <a:p>
          <a:endParaRPr lang="fr-FR"/>
        </a:p>
      </dgm:t>
    </dgm:pt>
    <dgm:pt modelId="{46E60C47-E0CF-4496-AB25-ABE5BBF91509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</dgm:pt>
    <dgm:pt modelId="{1F1AC938-0592-4844-B21D-05D8BCB29B15}" type="pres">
      <dgm:prSet presAssocID="{6141646F-D791-4CA2-A717-C4D765645C71}" presName="arrow" presStyleLbl="bgShp" presStyleIdx="0" presStyleCnt="1"/>
      <dgm:spPr/>
    </dgm:pt>
    <dgm:pt modelId="{4415ED17-40F4-4D23-8C58-2D632869BCCD}" type="pres">
      <dgm:prSet presAssocID="{6141646F-D791-4CA2-A717-C4D765645C71}" presName="linearProcess" presStyleCnt="0"/>
      <dgm:spPr/>
    </dgm:pt>
    <dgm:pt modelId="{34C431D1-D978-480B-80ED-812597574604}" type="pres">
      <dgm:prSet presAssocID="{C7D740BD-D243-48D4-ACF3-62A0FA03A546}" presName="textNode" presStyleLbl="node1" presStyleIdx="0" presStyleCnt="5" custLinFactNeighborX="11027" custLinFactNeighborY="-5512">
        <dgm:presLayoutVars>
          <dgm:bulletEnabled val="1"/>
        </dgm:presLayoutVars>
      </dgm:prSet>
      <dgm:spPr/>
    </dgm:pt>
    <dgm:pt modelId="{E67614F6-A794-4345-86E2-E64FA1ACBDFA}" type="pres">
      <dgm:prSet presAssocID="{79D1F487-A95D-4271-86B5-EB6C8862F750}" presName="sibTrans" presStyleCnt="0"/>
      <dgm:spPr/>
    </dgm:pt>
    <dgm:pt modelId="{5E0978EF-607E-4146-8BF9-1D65CD16C01D}" type="pres">
      <dgm:prSet presAssocID="{86E4830E-081E-4653-97C1-09CA902EEDD1}" presName="textNode" presStyleLbl="node1" presStyleIdx="1" presStyleCnt="5">
        <dgm:presLayoutVars>
          <dgm:bulletEnabled val="1"/>
        </dgm:presLayoutVars>
      </dgm:prSet>
      <dgm:spPr/>
    </dgm:pt>
    <dgm:pt modelId="{5106204F-C65C-4145-9A17-F69A9451538D}" type="pres">
      <dgm:prSet presAssocID="{4F522934-4A53-48AE-A270-84C93756C039}" presName="sibTrans" presStyleCnt="0"/>
      <dgm:spPr/>
    </dgm:pt>
    <dgm:pt modelId="{E16F1399-FA89-4222-BECD-76B336D231DC}" type="pres">
      <dgm:prSet presAssocID="{0CB3D2F5-CB3E-4731-B8D7-B2D102F14CDC}" presName="textNode" presStyleLbl="node1" presStyleIdx="2" presStyleCnt="5" custLinFactNeighborX="-8767" custLinFactNeighborY="-2930">
        <dgm:presLayoutVars>
          <dgm:bulletEnabled val="1"/>
        </dgm:presLayoutVars>
      </dgm:prSet>
      <dgm:spPr/>
    </dgm:pt>
    <dgm:pt modelId="{01BA5AFB-2AE4-4E67-8D77-92C56BB85985}" type="pres">
      <dgm:prSet presAssocID="{BAA9D0DC-480C-49F7-A10A-965FE3D63D03}" presName="sibTrans" presStyleCnt="0"/>
      <dgm:spPr/>
    </dgm:pt>
    <dgm:pt modelId="{B5B001A6-948A-40C2-9171-3A14C7652DE1}" type="pres">
      <dgm:prSet presAssocID="{CD011653-8210-4BB1-B900-91B01914D603}" presName="textNode" presStyleLbl="node1" presStyleIdx="3" presStyleCnt="5" custLinFactNeighborX="-58451" custLinFactNeighborY="51">
        <dgm:presLayoutVars>
          <dgm:bulletEnabled val="1"/>
        </dgm:presLayoutVars>
      </dgm:prSet>
      <dgm:spPr/>
    </dgm:pt>
    <dgm:pt modelId="{A5B596B7-319F-4531-AB8E-0FB07842140D}" type="pres">
      <dgm:prSet presAssocID="{7F14F51B-F95A-48D0-A00A-D210F25EB76D}" presName="sibTrans" presStyleCnt="0"/>
      <dgm:spPr/>
    </dgm:pt>
    <dgm:pt modelId="{C256DD93-2B97-460E-B4D8-BAC0D8EDD722}" type="pres">
      <dgm:prSet presAssocID="{BDD1440E-B356-4846-ADB0-60E320DEC652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137A8F03-D961-4D1C-8E0A-EF1A7C61F929}" type="presOf" srcId="{86E4830E-081E-4653-97C1-09CA902EEDD1}" destId="{5E0978EF-607E-4146-8BF9-1D65CD16C01D}" srcOrd="0" destOrd="0" presId="urn:microsoft.com/office/officeart/2005/8/layout/hProcess9"/>
    <dgm:cxn modelId="{0456E117-C143-4CAF-BE1E-910F8751D8A5}" srcId="{6141646F-D791-4CA2-A717-C4D765645C71}" destId="{86E4830E-081E-4653-97C1-09CA902EEDD1}" srcOrd="1" destOrd="0" parTransId="{852D14FE-F6A4-4D18-98C2-BF1961B8095D}" sibTransId="{4F522934-4A53-48AE-A270-84C93756C039}"/>
    <dgm:cxn modelId="{A9D75845-D6AD-4FBF-93E7-44B4DC864921}" type="presOf" srcId="{CD011653-8210-4BB1-B900-91B01914D603}" destId="{B5B001A6-948A-40C2-9171-3A14C7652DE1}" srcOrd="0" destOrd="0" presId="urn:microsoft.com/office/officeart/2005/8/layout/hProcess9"/>
    <dgm:cxn modelId="{5896B283-3339-46E1-B3FC-C09378934C1A}" srcId="{6141646F-D791-4CA2-A717-C4D765645C71}" destId="{0CB3D2F5-CB3E-4731-B8D7-B2D102F14CDC}" srcOrd="2" destOrd="0" parTransId="{DDE38F03-0CF4-498E-9636-0699E11E7903}" sibTransId="{BAA9D0DC-480C-49F7-A10A-965FE3D63D03}"/>
    <dgm:cxn modelId="{59349BA4-8E57-4BC9-93AD-D9E5EB62F293}" srcId="{6141646F-D791-4CA2-A717-C4D765645C71}" destId="{BDD1440E-B356-4846-ADB0-60E320DEC652}" srcOrd="4" destOrd="0" parTransId="{A6A791D0-ED0E-4FB9-855A-BD03D1650C01}" sibTransId="{6B71B78A-A9E3-4D79-B0A8-1B0D54CBEA88}"/>
    <dgm:cxn modelId="{52816AB2-ECCA-4E69-A2BB-C7399B25FC69}" type="presOf" srcId="{BDD1440E-B356-4846-ADB0-60E320DEC652}" destId="{C256DD93-2B97-460E-B4D8-BAC0D8EDD722}" srcOrd="0" destOrd="0" presId="urn:microsoft.com/office/officeart/2005/8/layout/hProcess9"/>
    <dgm:cxn modelId="{E247B1C1-5358-4FD3-9A37-64C4C90EEA73}" type="presOf" srcId="{0CB3D2F5-CB3E-4731-B8D7-B2D102F14CDC}" destId="{E16F1399-FA89-4222-BECD-76B336D231DC}" srcOrd="0" destOrd="0" presId="urn:microsoft.com/office/officeart/2005/8/layout/hProcess9"/>
    <dgm:cxn modelId="{4E34D5C1-FE46-43AE-856F-2B02530EF3D5}" type="presOf" srcId="{6141646F-D791-4CA2-A717-C4D765645C71}" destId="{46E60C47-E0CF-4496-AB25-ABE5BBF91509}" srcOrd="0" destOrd="0" presId="urn:microsoft.com/office/officeart/2005/8/layout/hProcess9"/>
    <dgm:cxn modelId="{0D5B96D2-4A85-4D8D-89C6-D681B22DC456}" srcId="{6141646F-D791-4CA2-A717-C4D765645C71}" destId="{C7D740BD-D243-48D4-ACF3-62A0FA03A546}" srcOrd="0" destOrd="0" parTransId="{6C4D2921-BB83-42F3-B2F5-AA964E4ED0E6}" sibTransId="{79D1F487-A95D-4271-86B5-EB6C8862F750}"/>
    <dgm:cxn modelId="{570CD7DB-460B-4160-AA30-86C897FA87F0}" srcId="{6141646F-D791-4CA2-A717-C4D765645C71}" destId="{CD011653-8210-4BB1-B900-91B01914D603}" srcOrd="3" destOrd="0" parTransId="{155C05A4-133A-4B2D-89E9-9DAA30418B43}" sibTransId="{7F14F51B-F95A-48D0-A00A-D210F25EB76D}"/>
    <dgm:cxn modelId="{EA9FC2E4-7073-495E-90AA-EDA2331A510C}" type="presOf" srcId="{C7D740BD-D243-48D4-ACF3-62A0FA03A546}" destId="{34C431D1-D978-480B-80ED-812597574604}" srcOrd="0" destOrd="0" presId="urn:microsoft.com/office/officeart/2005/8/layout/hProcess9"/>
    <dgm:cxn modelId="{4275355B-08E4-4ADF-B922-43916B432885}" type="presParOf" srcId="{46E60C47-E0CF-4496-AB25-ABE5BBF91509}" destId="{1F1AC938-0592-4844-B21D-05D8BCB29B15}" srcOrd="0" destOrd="0" presId="urn:microsoft.com/office/officeart/2005/8/layout/hProcess9"/>
    <dgm:cxn modelId="{7F3378B9-B0B7-44E2-9C09-58D01DF8686C}" type="presParOf" srcId="{46E60C47-E0CF-4496-AB25-ABE5BBF91509}" destId="{4415ED17-40F4-4D23-8C58-2D632869BCCD}" srcOrd="1" destOrd="0" presId="urn:microsoft.com/office/officeart/2005/8/layout/hProcess9"/>
    <dgm:cxn modelId="{02D28071-E6CC-4372-A149-4A499C66C684}" type="presParOf" srcId="{4415ED17-40F4-4D23-8C58-2D632869BCCD}" destId="{34C431D1-D978-480B-80ED-812597574604}" srcOrd="0" destOrd="0" presId="urn:microsoft.com/office/officeart/2005/8/layout/hProcess9"/>
    <dgm:cxn modelId="{E9079B8A-3CAC-4A3C-9587-56422FEAF103}" type="presParOf" srcId="{4415ED17-40F4-4D23-8C58-2D632869BCCD}" destId="{E67614F6-A794-4345-86E2-E64FA1ACBDFA}" srcOrd="1" destOrd="0" presId="urn:microsoft.com/office/officeart/2005/8/layout/hProcess9"/>
    <dgm:cxn modelId="{38F927E7-5EEA-4905-A590-782336A395F9}" type="presParOf" srcId="{4415ED17-40F4-4D23-8C58-2D632869BCCD}" destId="{5E0978EF-607E-4146-8BF9-1D65CD16C01D}" srcOrd="2" destOrd="0" presId="urn:microsoft.com/office/officeart/2005/8/layout/hProcess9"/>
    <dgm:cxn modelId="{B896743A-6E66-4E59-B9BE-9EEADCE94EC3}" type="presParOf" srcId="{4415ED17-40F4-4D23-8C58-2D632869BCCD}" destId="{5106204F-C65C-4145-9A17-F69A9451538D}" srcOrd="3" destOrd="0" presId="urn:microsoft.com/office/officeart/2005/8/layout/hProcess9"/>
    <dgm:cxn modelId="{796F6B93-AB23-4E2B-9C2D-9068038EFA4F}" type="presParOf" srcId="{4415ED17-40F4-4D23-8C58-2D632869BCCD}" destId="{E16F1399-FA89-4222-BECD-76B336D231DC}" srcOrd="4" destOrd="0" presId="urn:microsoft.com/office/officeart/2005/8/layout/hProcess9"/>
    <dgm:cxn modelId="{330E9198-43AB-43C6-8A5F-8F856F6F4825}" type="presParOf" srcId="{4415ED17-40F4-4D23-8C58-2D632869BCCD}" destId="{01BA5AFB-2AE4-4E67-8D77-92C56BB85985}" srcOrd="5" destOrd="0" presId="urn:microsoft.com/office/officeart/2005/8/layout/hProcess9"/>
    <dgm:cxn modelId="{4F50A328-20ED-438E-921F-6768FA8021C8}" type="presParOf" srcId="{4415ED17-40F4-4D23-8C58-2D632869BCCD}" destId="{B5B001A6-948A-40C2-9171-3A14C7652DE1}" srcOrd="6" destOrd="0" presId="urn:microsoft.com/office/officeart/2005/8/layout/hProcess9"/>
    <dgm:cxn modelId="{6D478DEE-5482-4F3D-9483-BAF75E419055}" type="presParOf" srcId="{4415ED17-40F4-4D23-8C58-2D632869BCCD}" destId="{A5B596B7-319F-4531-AB8E-0FB07842140D}" srcOrd="7" destOrd="0" presId="urn:microsoft.com/office/officeart/2005/8/layout/hProcess9"/>
    <dgm:cxn modelId="{7BBD6300-6BD4-4E0D-910C-5DDC98926A3B}" type="presParOf" srcId="{4415ED17-40F4-4D23-8C58-2D632869BCCD}" destId="{C256DD93-2B97-460E-B4D8-BAC0D8EDD72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C938-0592-4844-B21D-05D8BCB29B15}">
      <dsp:nvSpPr>
        <dsp:cNvPr id="0" name=""/>
        <dsp:cNvSpPr/>
      </dsp:nvSpPr>
      <dsp:spPr>
        <a:xfrm>
          <a:off x="891539" y="0"/>
          <a:ext cx="10104120" cy="43513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431D1-D978-480B-80ED-812597574604}">
      <dsp:nvSpPr>
        <dsp:cNvPr id="0" name=""/>
        <dsp:cNvSpPr/>
      </dsp:nvSpPr>
      <dsp:spPr>
        <a:xfrm>
          <a:off x="18288" y="1209463"/>
          <a:ext cx="2251444" cy="1740535"/>
        </a:xfrm>
        <a:prstGeom prst="round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i="0" kern="1200" dirty="0">
              <a:effectLst/>
              <a:latin typeface="+mn-lt"/>
            </a:rPr>
            <a:t>I- </a:t>
          </a:r>
          <a:r>
            <a:rPr lang="en-US" sz="3100" b="1" kern="1200" dirty="0">
              <a:latin typeface="+mn-lt"/>
            </a:rPr>
            <a:t>The  Firm Theory</a:t>
          </a:r>
          <a:endParaRPr lang="en-US" sz="3100" b="1" kern="1200" dirty="0"/>
        </a:p>
      </dsp:txBody>
      <dsp:txXfrm>
        <a:off x="103254" y="1294429"/>
        <a:ext cx="2081512" cy="1570603"/>
      </dsp:txXfrm>
    </dsp:sp>
    <dsp:sp modelId="{5E0978EF-607E-4146-8BF9-1D65CD16C01D}">
      <dsp:nvSpPr>
        <dsp:cNvPr id="0" name=""/>
        <dsp:cNvSpPr/>
      </dsp:nvSpPr>
      <dsp:spPr>
        <a:xfrm>
          <a:off x="2409426" y="1305401"/>
          <a:ext cx="2251444" cy="1740535"/>
        </a:xfrm>
        <a:prstGeom prst="roundRect">
          <a:avLst/>
        </a:prstGeom>
        <a:solidFill>
          <a:srgbClr val="FF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latin typeface="+mn-lt"/>
            </a:rPr>
            <a:t>II- Production Function</a:t>
          </a:r>
          <a:endParaRPr lang="en-US" sz="3100" kern="1200" dirty="0"/>
        </a:p>
      </dsp:txBody>
      <dsp:txXfrm>
        <a:off x="2494392" y="1390367"/>
        <a:ext cx="2081512" cy="1570603"/>
      </dsp:txXfrm>
    </dsp:sp>
    <dsp:sp modelId="{E16F1399-FA89-4222-BECD-76B336D231DC}">
      <dsp:nvSpPr>
        <dsp:cNvPr id="0" name=""/>
        <dsp:cNvSpPr/>
      </dsp:nvSpPr>
      <dsp:spPr>
        <a:xfrm>
          <a:off x="4804112" y="1254403"/>
          <a:ext cx="2251444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latin typeface="+mn-lt"/>
            </a:rPr>
            <a:t>III- </a:t>
          </a:r>
          <a:r>
            <a:rPr lang="en-US" sz="3100" b="1" i="0" kern="1200" dirty="0">
              <a:effectLst/>
              <a:latin typeface="+mn-lt"/>
            </a:rPr>
            <a:t>THE </a:t>
          </a:r>
          <a:r>
            <a:rPr lang="fr-FR" sz="3100" b="1" kern="1200" dirty="0">
              <a:latin typeface="+mn-lt"/>
            </a:rPr>
            <a:t>Costs</a:t>
          </a:r>
          <a:endParaRPr lang="en-US" sz="3100" b="1" kern="1200" dirty="0"/>
        </a:p>
      </dsp:txBody>
      <dsp:txXfrm>
        <a:off x="4889078" y="1339369"/>
        <a:ext cx="2081512" cy="1570603"/>
      </dsp:txXfrm>
    </dsp:sp>
    <dsp:sp modelId="{B5B001A6-948A-40C2-9171-3A14C7652DE1}">
      <dsp:nvSpPr>
        <dsp:cNvPr id="0" name=""/>
        <dsp:cNvSpPr/>
      </dsp:nvSpPr>
      <dsp:spPr>
        <a:xfrm>
          <a:off x="7134556" y="1306289"/>
          <a:ext cx="2251444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>
              <a:latin typeface="+mn-lt"/>
            </a:rPr>
            <a:t>IV- The Revenue</a:t>
          </a:r>
          <a:endParaRPr lang="en-US" sz="3100" kern="1200" dirty="0"/>
        </a:p>
      </dsp:txBody>
      <dsp:txXfrm>
        <a:off x="7219522" y="1391255"/>
        <a:ext cx="2081512" cy="1570603"/>
      </dsp:txXfrm>
    </dsp:sp>
    <dsp:sp modelId="{C256DD93-2B97-460E-B4D8-BAC0D8EDD722}">
      <dsp:nvSpPr>
        <dsp:cNvPr id="0" name=""/>
        <dsp:cNvSpPr/>
      </dsp:nvSpPr>
      <dsp:spPr>
        <a:xfrm>
          <a:off x="9634779" y="1305401"/>
          <a:ext cx="2251444" cy="174053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V- The Profit</a:t>
          </a:r>
        </a:p>
      </dsp:txBody>
      <dsp:txXfrm>
        <a:off x="9719745" y="1390367"/>
        <a:ext cx="2081512" cy="15706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D93BF-8E74-47E8-8D33-9F8278BEF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6D24A39-4691-46BA-8D94-E223F0D117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AD075-BE9E-4BC7-8C7C-F581883AD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75F02D-60C0-408B-9676-0046CC1B7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E5ECCE-D5FC-491C-99EA-BC0799882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695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25DD0-62A4-4E44-A154-8DD0D62B9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1A1752E-399F-45A5-A1E8-2D9371600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5CF0C2-0D9A-4E6A-9A38-B3B6444D1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9FC7C4-B813-43DD-87B0-6C5FFA654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740E46-6C7E-41CF-ACD0-0D11B061C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946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D40423-87AC-4B1D-84AA-FE28CD58C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D9CC1C-2283-4ACE-8168-691D7F943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1293ED-82EF-42C9-A8A7-CA04438C0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FC31B4-4262-417A-BDF8-056B0A4D1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BFDABC-F7D0-4C45-9BAA-6A29B21E7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279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49E01-9411-45A2-B718-28628C6DD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E0559D-9F50-425A-883D-788527E184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88B585-17DE-4BC4-BAFF-391B53E195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88F94C-DED1-4AE6-B1FA-C799CE264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8C62FF-CB6A-4D30-9D9A-E627B8F94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7251A3-56A3-49C0-A035-EE15BF80F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441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833A1-3D31-4205-97EF-2DEABD977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311F91-443B-477D-8C0B-5E3C24C853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2E0DD5-8DA1-4210-807C-EE7A5501D9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5F0919-3CE4-46A7-B9E7-EB265D1CAF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C17A0F-4D78-491F-8917-41149732F1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3C7EB2-9882-4480-AF3D-700E12A5F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5274946-ADB5-4D41-92C1-AD996ECE9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B6EE5B5-5B70-4C95-B30D-C2C6548B3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78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43ECA-B0AE-4E5E-8B24-EF3B3E771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AB4B34-6266-494C-8B5B-ED9E9E7CD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578F5A4-BBD2-4C9D-8B38-ABB2C2D1B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674A69-A5CE-42D2-9273-EA94AF182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340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1D1492-A271-4AD2-8535-95FCF4B38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AE60EC5-4951-42B8-8AD8-542FEB82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2DD3F4-FDE4-4A8B-8EC8-EBF69D67F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040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77C6D-273C-4734-BD82-2CF8A618E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AA4749-9E40-4907-BB7E-974A451BCF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CD7FB90-A351-4E53-8E9E-97FB5574D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2283F7-4892-4021-97C8-D7ED73AF5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B5FFC5-1F5E-4D73-BB32-5F266C230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1EDF2C-00C8-4BAD-A68A-C264018F7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541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6C4FC-94AF-4BF9-BA6F-1974022FC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7676196-A6FF-4E0C-8123-2BBF99957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E7835-F106-4067-825C-0D49DC916F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252639-70B7-4286-AE9E-E01705494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BB3280-59D0-46BC-9EC9-9FB1C05A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511B8E-446A-4E1F-A75F-CD01DE1AD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443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6791B4-3C03-45D8-97A0-501FEFA11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37CBC4-0A7E-49D5-8053-691DEC06A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3229CB-1D9D-46BE-AC82-3E18D0946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ADE75B-C0BE-4AC3-B51C-9A6ADDF2E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B89F82-EECC-46F3-B718-5763B8AB3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03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610DADC-8BD2-4859-899C-3A06F9CA9E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7F0955-F21C-4B42-B005-BB879FD31A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F902C3-BA94-48EF-BA8C-F7AED410A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73761B-8DF4-491E-89F5-1DE149A64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5260FE-5C11-4C2E-AEAF-6969B6650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858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2954FA2-17F4-4C44-9243-8C04F32D5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79C379-ABB0-4F5B-B564-267BA2F75A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B436E-2497-429E-AFED-85979AF2F8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F5EC5-0DE6-4C0B-8C26-50921D107706}" type="datetimeFigureOut">
              <a:rPr lang="fr-FR" smtClean="0"/>
              <a:t>05/11/2022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9D79BA-48F9-4E3B-8ED0-B47D299CC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8CC530-1B4C-4D47-AAB1-E144B7EA42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64076-729C-45A0-81D8-003C4AEEA6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318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5662" y="0"/>
            <a:ext cx="8712338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30981" y="-2"/>
            <a:ext cx="12468749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42685"/>
            <a:ext cx="10668000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073" y="4963885"/>
            <a:ext cx="1274607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2" y="0"/>
            <a:ext cx="5417926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1458" y="3125530"/>
            <a:ext cx="44118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982" y="72771"/>
            <a:ext cx="53567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112</a:t>
            </a:r>
          </a:p>
          <a:p>
            <a:r>
              <a:rPr lang="en-US" sz="2800" dirty="0">
                <a:solidFill>
                  <a:schemeClr val="bg1"/>
                </a:solidFill>
              </a:rPr>
              <a:t>Introduction to Economics</a:t>
            </a:r>
            <a:endParaRPr lang="en-US" sz="2800" dirty="0">
              <a:solidFill>
                <a:schemeClr val="bg1"/>
              </a:solidFill>
              <a:latin typeface="+mn-lt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6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Maryem</a:t>
            </a:r>
            <a:r>
              <a:rPr lang="en-US" sz="26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ZORGUI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43650" y="3159396"/>
            <a:ext cx="4299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cs typeface="Tajawal Medium" panose="00000600000000000000" pitchFamily="2" charset="-78"/>
              </a:rPr>
              <a:t>	Chapter 5</a:t>
            </a:r>
          </a:p>
          <a:p>
            <a:pPr algn="l"/>
            <a:r>
              <a:rPr lang="fr-FR" sz="2800" b="1" i="0" dirty="0">
                <a:solidFill>
                  <a:srgbClr val="1D1D1D"/>
                </a:solidFill>
                <a:effectLst/>
              </a:rPr>
              <a:t>The Theory of the </a:t>
            </a:r>
            <a:r>
              <a:rPr lang="fr-FR" sz="2800" b="1" i="0" dirty="0" err="1">
                <a:solidFill>
                  <a:srgbClr val="1D1D1D"/>
                </a:solidFill>
                <a:effectLst/>
              </a:rPr>
              <a:t>Firm</a:t>
            </a:r>
            <a:endParaRPr 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5096248-31F9-ED9C-F233-B68DF893C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17"/>
            <a:ext cx="12192000" cy="679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03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lationships between consumer and business in Total Consumer Experience. ">
            <a:extLst>
              <a:ext uri="{FF2B5EF4-FFF2-40B4-BE49-F238E27FC236}">
                <a16:creationId xmlns:a16="http://schemas.microsoft.com/office/drawing/2014/main" id="{E4AE93C6-0346-4866-80DE-9406DE57C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668520"/>
            <a:ext cx="8042147" cy="457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36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1FF15-0DDB-4407-B5AF-5913E6DAE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1275" y="365126"/>
            <a:ext cx="6915150" cy="920750"/>
          </a:xfrm>
        </p:spPr>
        <p:txBody>
          <a:bodyPr/>
          <a:lstStyle/>
          <a:p>
            <a:pPr algn="ctr"/>
            <a:r>
              <a:rPr lang="fr-FR" sz="4400" b="1" dirty="0">
                <a:solidFill>
                  <a:schemeClr val="bg1"/>
                </a:solidFill>
                <a:latin typeface="+mn-lt"/>
              </a:rPr>
              <a:t>Syllabus</a:t>
            </a:r>
            <a:endParaRPr lang="fr-FR" dirty="0">
              <a:latin typeface="+mn-lt"/>
            </a:endParaRPr>
          </a:p>
        </p:txBody>
      </p:sp>
      <p:graphicFrame>
        <p:nvGraphicFramePr>
          <p:cNvPr id="4" name="Content Placeholder 1">
            <a:extLst>
              <a:ext uri="{FF2B5EF4-FFF2-40B4-BE49-F238E27FC236}">
                <a16:creationId xmlns:a16="http://schemas.microsoft.com/office/drawing/2014/main" id="{2BC95BE7-5A35-4D92-9E50-D416095490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097182"/>
              </p:ext>
            </p:extLst>
          </p:nvPr>
        </p:nvGraphicFramePr>
        <p:xfrm>
          <a:off x="180975" y="1825625"/>
          <a:ext cx="11887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756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2D03F3-FA04-42B8-BD6A-254333063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2808" y="1825625"/>
            <a:ext cx="6483096" cy="3633343"/>
          </a:xfrm>
          <a:solidFill>
            <a:schemeClr val="accent2"/>
          </a:solidFill>
        </p:spPr>
        <p:txBody>
          <a:bodyPr/>
          <a:lstStyle/>
          <a:p>
            <a:pPr marL="0" indent="0" algn="ctr">
              <a:buNone/>
            </a:pPr>
            <a:r>
              <a:rPr lang="en-US" sz="2800" b="1" i="0" dirty="0">
                <a:effectLst/>
                <a:latin typeface="+mn-lt"/>
              </a:rPr>
              <a:t>	</a:t>
            </a:r>
            <a:r>
              <a:rPr lang="en-US" sz="3600" b="1" i="0" dirty="0">
                <a:effectLst/>
                <a:latin typeface="+mn-lt"/>
              </a:rPr>
              <a:t>I- </a:t>
            </a:r>
            <a:r>
              <a:rPr lang="en-US" sz="3600" b="1" dirty="0">
                <a:latin typeface="+mn-lt"/>
              </a:rPr>
              <a:t>The  Firm Theory</a:t>
            </a:r>
          </a:p>
          <a:p>
            <a:pPr marL="0" indent="0" algn="ctr">
              <a:buNone/>
            </a:pPr>
            <a:endParaRPr lang="en-US" sz="3600" b="1" dirty="0">
              <a:latin typeface="+mn-lt"/>
            </a:endParaRPr>
          </a:p>
          <a:p>
            <a:pPr marL="0" indent="0">
              <a:buNone/>
            </a:pPr>
            <a:r>
              <a:rPr lang="en-US" b="1" dirty="0"/>
              <a:t>I- 1- Context of the Theory of the Firm</a:t>
            </a:r>
          </a:p>
          <a:p>
            <a:pPr marL="0" indent="0">
              <a:buNone/>
            </a:pPr>
            <a:r>
              <a:rPr lang="en-US" sz="2800" b="1" i="0" dirty="0">
                <a:solidFill>
                  <a:srgbClr val="000000"/>
                </a:solidFill>
                <a:effectLst/>
              </a:rPr>
              <a:t>I-2- The Production Theory</a:t>
            </a:r>
          </a:p>
          <a:p>
            <a:pPr marL="0" indent="0">
              <a:buNone/>
            </a:pPr>
            <a:r>
              <a:rPr lang="en-US" b="1" dirty="0"/>
              <a:t>I-3- The Theory of the Firm</a:t>
            </a:r>
          </a:p>
          <a:p>
            <a:pPr marL="0" indent="0">
              <a:buNone/>
            </a:pPr>
            <a:r>
              <a:rPr lang="en-US" b="1" dirty="0"/>
              <a:t> </a:t>
            </a:r>
            <a:r>
              <a:rPr lang="en-US" sz="2800" b="1" i="0" dirty="0">
                <a:solidFill>
                  <a:srgbClr val="000000"/>
                </a:solidFill>
                <a:effectLst/>
              </a:rPr>
              <a:t>I-4- </a:t>
            </a:r>
            <a:r>
              <a:rPr lang="en-US" b="1" dirty="0"/>
              <a:t>The Short Run versus the Long Run</a:t>
            </a:r>
            <a:endParaRPr lang="en-US" sz="2800" b="1" i="0" dirty="0">
              <a:effectLst/>
            </a:endParaRPr>
          </a:p>
          <a:p>
            <a:pPr marL="0" indent="0" algn="ctr">
              <a:buNone/>
            </a:pPr>
            <a:endParaRPr lang="en-US" b="1" dirty="0"/>
          </a:p>
          <a:p>
            <a:pPr marL="0" indent="0">
              <a:buNone/>
            </a:pPr>
            <a:endParaRPr lang="en-US" sz="2800" b="1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9927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BCF912-83F1-4383-B67D-C2B361677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4654" y="509955"/>
            <a:ext cx="7297615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4DD4A4-397D-4DDF-B814-032B917E0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469" y="1825624"/>
            <a:ext cx="9838593" cy="4522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I- 1- Context of the Theory of the Firm</a:t>
            </a:r>
          </a:p>
          <a:p>
            <a:pPr algn="just"/>
            <a:r>
              <a:rPr lang="en-US" b="1" i="0" dirty="0">
                <a:effectLst/>
                <a:highlight>
                  <a:srgbClr val="FFFF00"/>
                </a:highlight>
              </a:rPr>
              <a:t>Neoclassical Economics </a:t>
            </a:r>
            <a:r>
              <a:rPr lang="en-US" b="0" i="0" dirty="0">
                <a:effectLst/>
              </a:rPr>
              <a:t>abandoned the production approach of the classicals to reconstruct economics as a mathematical science of behavior and markets expressing the interplay of demand and supply based on theories of </a:t>
            </a:r>
            <a:r>
              <a:rPr lang="en-US" b="1" i="0" dirty="0">
                <a:effectLst/>
                <a:highlight>
                  <a:srgbClr val="FFFF00"/>
                </a:highlight>
              </a:rPr>
              <a:t>marginal utility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effectLst/>
                <a:highlight>
                  <a:srgbClr val="FFFF00"/>
                </a:highlight>
              </a:rPr>
              <a:t>marginal productivity</a:t>
            </a:r>
            <a:r>
              <a:rPr lang="en-US" b="0" i="0" dirty="0">
                <a:effectLst/>
              </a:rPr>
              <a:t>, and </a:t>
            </a:r>
            <a:r>
              <a:rPr lang="en-US" b="1" i="0" dirty="0">
                <a:effectLst/>
                <a:highlight>
                  <a:srgbClr val="FFFF00"/>
                </a:highlight>
              </a:rPr>
              <a:t>universal scarcity</a:t>
            </a:r>
            <a:r>
              <a:rPr lang="en-US" b="0" i="0" dirty="0">
                <a:effectLst/>
              </a:rPr>
              <a:t>.</a:t>
            </a:r>
          </a:p>
          <a:p>
            <a:pPr algn="just"/>
            <a:r>
              <a:rPr lang="en-US" dirty="0"/>
              <a:t>The most famous of this approach are </a:t>
            </a:r>
            <a:r>
              <a:rPr lang="en-US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Alfred Marshall, William Stanley Jevons, Léon Walras…..</a:t>
            </a:r>
          </a:p>
          <a:p>
            <a:pPr algn="just"/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This approach is based on </a:t>
            </a:r>
            <a:r>
              <a:rPr lang="en-US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the Production Theory</a:t>
            </a:r>
            <a:endParaRPr lang="fr-FR" b="1" dirty="0">
              <a:solidFill>
                <a:srgbClr val="FF0000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407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eoclassical Economics Theories - Definitions and Models - Peachy Essay">
            <a:extLst>
              <a:ext uri="{FF2B5EF4-FFF2-40B4-BE49-F238E27FC236}">
                <a16:creationId xmlns:a16="http://schemas.microsoft.com/office/drawing/2014/main" id="{051D2B89-628D-48F1-A99E-1D688CBD10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5" y="1644161"/>
            <a:ext cx="9689123" cy="475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C6EAAE1B-B233-DE82-F4A6-B0BAAD92A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4654" y="509955"/>
            <a:ext cx="7297615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403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8D202E-5ACF-45A1-94E0-52C0078C4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75" y="1690687"/>
            <a:ext cx="9744075" cy="465735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3200" b="1" i="0" dirty="0">
                <a:solidFill>
                  <a:srgbClr val="000000"/>
                </a:solidFill>
                <a:effectLst/>
              </a:rPr>
              <a:t>I-2- The Production Theory</a:t>
            </a:r>
          </a:p>
          <a:p>
            <a:pPr algn="just"/>
            <a:r>
              <a:rPr lang="en-US" b="1" i="0" dirty="0">
                <a:solidFill>
                  <a:srgbClr val="FF0000"/>
                </a:solidFill>
                <a:effectLst/>
              </a:rPr>
              <a:t>Production theory </a:t>
            </a:r>
            <a:r>
              <a:rPr lang="en-US" b="0" i="0" dirty="0">
                <a:effectLst/>
              </a:rPr>
              <a:t>forms the foundation for the </a:t>
            </a:r>
            <a:r>
              <a:rPr lang="en-US" b="1" i="0" dirty="0">
                <a:effectLst/>
              </a:rPr>
              <a:t>theory of supply</a:t>
            </a:r>
            <a:r>
              <a:rPr lang="en-US" b="0" i="0" dirty="0">
                <a:effectLst/>
              </a:rPr>
              <a:t>.</a:t>
            </a:r>
          </a:p>
          <a:p>
            <a:pPr marL="0" indent="0" algn="just">
              <a:buNone/>
            </a:pPr>
            <a:endParaRPr lang="en-US" b="1" i="0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000000"/>
                </a:solidFill>
                <a:effectLst/>
              </a:rPr>
              <a:t>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Production</a:t>
            </a:r>
            <a:r>
              <a:rPr lang="en-US" b="0" i="0" dirty="0">
                <a:solidFill>
                  <a:srgbClr val="000000"/>
                </a:solidFill>
                <a:effectLst/>
              </a:rPr>
              <a:t> is the process by which </a:t>
            </a:r>
            <a:r>
              <a:rPr lang="en-US" b="1" i="0" dirty="0">
                <a:solidFill>
                  <a:srgbClr val="000000"/>
                </a:solidFill>
                <a:effectLst/>
              </a:rPr>
              <a:t>factor inputs </a:t>
            </a:r>
            <a:r>
              <a:rPr lang="en-US" b="0" i="0" dirty="0">
                <a:solidFill>
                  <a:srgbClr val="000000"/>
                </a:solidFill>
                <a:effectLst/>
              </a:rPr>
              <a:t>are transformed into </a:t>
            </a:r>
            <a:r>
              <a:rPr lang="en-US" b="1" i="0" dirty="0">
                <a:solidFill>
                  <a:srgbClr val="000000"/>
                </a:solidFill>
                <a:effectLst/>
              </a:rPr>
              <a:t>output</a:t>
            </a:r>
            <a:r>
              <a:rPr lang="en-US" b="0" i="0" dirty="0">
                <a:solidFill>
                  <a:srgbClr val="000000"/>
                </a:solidFill>
                <a:effectLst/>
              </a:rPr>
              <a:t>.</a:t>
            </a:r>
          </a:p>
          <a:p>
            <a:pPr algn="just"/>
            <a:endParaRPr lang="en-US" b="0" i="0" dirty="0">
              <a:solidFill>
                <a:srgbClr val="000000"/>
              </a:solidFill>
              <a:effectLst/>
            </a:endParaRPr>
          </a:p>
          <a:p>
            <a:pPr algn="just"/>
            <a:r>
              <a:rPr lang="en-US" b="0" i="0" dirty="0">
                <a:effectLst/>
              </a:rPr>
              <a:t>Production involves transformation of 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inputs</a:t>
            </a:r>
            <a:r>
              <a:rPr lang="en-US" b="0" i="0" dirty="0">
                <a:effectLst/>
              </a:rPr>
              <a:t> such as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capital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equipment</a:t>
            </a:r>
            <a:r>
              <a:rPr lang="en-US" b="0" i="0" dirty="0">
                <a:effectLst/>
              </a:rPr>
              <a:t>,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labor</a:t>
            </a:r>
            <a:r>
              <a:rPr lang="en-US" b="0" i="0" dirty="0">
                <a:effectLst/>
              </a:rPr>
              <a:t>, and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land</a:t>
            </a:r>
            <a:r>
              <a:rPr lang="en-US" b="0" i="0" dirty="0">
                <a:effectLst/>
              </a:rPr>
              <a:t> into 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00FF00"/>
                </a:highlight>
              </a:rPr>
              <a:t>output</a:t>
            </a:r>
            <a:r>
              <a:rPr lang="en-US" b="0" i="0" dirty="0">
                <a:effectLst/>
              </a:rPr>
              <a:t> -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goods</a:t>
            </a:r>
            <a:r>
              <a:rPr lang="en-US" b="0" i="0" dirty="0">
                <a:effectLst/>
              </a:rPr>
              <a:t> and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services.</a:t>
            </a:r>
          </a:p>
          <a:p>
            <a:pPr algn="just"/>
            <a:r>
              <a:rPr lang="en-US" b="0" i="0" dirty="0">
                <a:effectLst/>
              </a:rPr>
              <a:t>In this production process, the manager is concerned with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efficiency </a:t>
            </a:r>
            <a:r>
              <a:rPr lang="en-US" b="0" i="0" dirty="0">
                <a:effectLst/>
              </a:rPr>
              <a:t>in the use of the inputs (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technical efficiency </a:t>
            </a:r>
            <a:r>
              <a:rPr lang="en-US" b="0" i="0" dirty="0">
                <a:effectLst/>
              </a:rPr>
              <a:t>vs.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economical</a:t>
            </a:r>
            <a:r>
              <a:rPr lang="en-US" b="0" i="0" dirty="0">
                <a:solidFill>
                  <a:srgbClr val="FF0000"/>
                </a:solidFill>
                <a:effectLst/>
              </a:rPr>
              <a:t> </a:t>
            </a:r>
            <a:r>
              <a:rPr lang="en-US" b="1" i="0" dirty="0">
                <a:solidFill>
                  <a:srgbClr val="FF0000"/>
                </a:solidFill>
                <a:effectLst/>
              </a:rPr>
              <a:t>efficiency</a:t>
            </a:r>
            <a:r>
              <a:rPr lang="en-US" b="0" i="0" dirty="0">
                <a:effectLst/>
              </a:rPr>
              <a:t>).</a:t>
            </a:r>
            <a:endParaRPr lang="en-US" dirty="0"/>
          </a:p>
          <a:p>
            <a:pPr marL="0" indent="0">
              <a:buNone/>
            </a:pPr>
            <a:endParaRPr lang="en-US" b="0" i="0" dirty="0">
              <a:solidFill>
                <a:srgbClr val="000000"/>
              </a:solidFill>
              <a:effectLst/>
            </a:endParaRPr>
          </a:p>
          <a:p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1D20E5EE-1315-B111-1236-83936BCA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4654" y="509955"/>
            <a:ext cx="7297615" cy="936137"/>
          </a:xfrm>
        </p:spPr>
        <p:txBody>
          <a:bodyPr>
            <a:normAutofit/>
          </a:bodyPr>
          <a:lstStyle/>
          <a:p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433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92A455-1B5C-41C1-A1DB-887FE8C70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6" y="1690688"/>
            <a:ext cx="9777046" cy="4657357"/>
          </a:xfrm>
        </p:spPr>
        <p:txBody>
          <a:bodyPr/>
          <a:lstStyle/>
          <a:p>
            <a:pPr algn="just"/>
            <a:r>
              <a:rPr lang="en-US" b="0" i="0" dirty="0">
                <a:solidFill>
                  <a:srgbClr val="1A1A1A"/>
                </a:solidFill>
                <a:effectLst/>
              </a:rPr>
              <a:t>The production function can thus answer a variety of questions. It can, for example, measure the 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marginal </a:t>
            </a:r>
            <a:r>
              <a:rPr lang="en-US" b="1" i="0" u="none" strike="noStrike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productivity 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 </a:t>
            </a:r>
            <a:r>
              <a:rPr lang="en-US" b="0" i="0" dirty="0">
                <a:solidFill>
                  <a:srgbClr val="1A1A1A"/>
                </a:solidFill>
                <a:effectLst/>
              </a:rPr>
              <a:t>of a particular factor of production (</a:t>
            </a:r>
            <a:r>
              <a:rPr lang="en-US" b="0" i="1" dirty="0">
                <a:solidFill>
                  <a:srgbClr val="1A1A1A"/>
                </a:solidFill>
                <a:effectLst/>
              </a:rPr>
              <a:t>i.e.,</a:t>
            </a:r>
            <a:r>
              <a:rPr lang="en-US" b="0" i="0" dirty="0">
                <a:solidFill>
                  <a:srgbClr val="1A1A1A"/>
                </a:solidFill>
                <a:effectLst/>
              </a:rPr>
              <a:t> </a:t>
            </a:r>
            <a:r>
              <a:rPr lang="en-US" b="1" i="0" dirty="0">
                <a:solidFill>
                  <a:srgbClr val="1A1A1A"/>
                </a:solidFill>
                <a:effectLst/>
                <a:highlight>
                  <a:srgbClr val="FFFF00"/>
                </a:highlight>
              </a:rPr>
              <a:t>the change in output from one additional unit of that factor</a:t>
            </a:r>
            <a:r>
              <a:rPr lang="en-US" b="0" i="0" dirty="0">
                <a:solidFill>
                  <a:srgbClr val="1A1A1A"/>
                </a:solidFill>
                <a:effectLst/>
              </a:rPr>
              <a:t>). </a:t>
            </a:r>
          </a:p>
          <a:p>
            <a:pPr marL="0" indent="0" algn="just">
              <a:buNone/>
            </a:pPr>
            <a:endParaRPr lang="en-US" b="0" i="0" dirty="0">
              <a:solidFill>
                <a:srgbClr val="1A1A1A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1A1A1A"/>
                </a:solidFill>
                <a:effectLst/>
              </a:rPr>
              <a:t>It can also be used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to determine the cheapest combination of productive factors</a:t>
            </a:r>
            <a:r>
              <a:rPr lang="en-US" b="0" i="0" dirty="0">
                <a:solidFill>
                  <a:srgbClr val="1A1A1A"/>
                </a:solidFill>
                <a:effectLst/>
              </a:rPr>
              <a:t> that can be used to produce a given output.</a:t>
            </a:r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5603DEEF-1B59-1326-6608-F3EB6D4C6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4654" y="509955"/>
            <a:ext cx="7297615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077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D5D168-4D71-4A8F-B134-FA623213F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6" y="1825625"/>
            <a:ext cx="965395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>
                <a:solidFill>
                  <a:srgbClr val="FF0000"/>
                </a:solidFill>
              </a:rPr>
              <a:t>The Production Decisions of a Firm</a:t>
            </a:r>
          </a:p>
          <a:p>
            <a:pPr marL="0" indent="0" algn="just">
              <a:buNone/>
            </a:pPr>
            <a:r>
              <a:rPr lang="en-US" dirty="0"/>
              <a:t>The </a:t>
            </a:r>
            <a:r>
              <a:rPr lang="en-US" b="1" dirty="0"/>
              <a:t>production decisions of firms </a:t>
            </a:r>
            <a:r>
              <a:rPr lang="en-US" dirty="0"/>
              <a:t>are </a:t>
            </a:r>
            <a:r>
              <a:rPr lang="en-US" b="1" dirty="0"/>
              <a:t>analogous</a:t>
            </a:r>
            <a:r>
              <a:rPr lang="en-US" dirty="0"/>
              <a:t> to the </a:t>
            </a:r>
            <a:r>
              <a:rPr lang="en-US" b="1" dirty="0"/>
              <a:t>purchasing decisions of consumers</a:t>
            </a:r>
            <a:r>
              <a:rPr lang="en-US" dirty="0"/>
              <a:t>, and can likewise be understood in three steps: 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Factors of production </a:t>
            </a:r>
            <a:r>
              <a:rPr lang="en-US" dirty="0"/>
              <a:t>are </a:t>
            </a:r>
            <a:r>
              <a:rPr lang="en-US" b="1" dirty="0">
                <a:solidFill>
                  <a:srgbClr val="FF0000"/>
                </a:solidFill>
              </a:rPr>
              <a:t>Inputs</a:t>
            </a:r>
            <a:r>
              <a:rPr lang="en-US" dirty="0"/>
              <a:t> into the production process (e.g., labor, capital, and materials)</a:t>
            </a:r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483AC5E8-3A92-F68E-9AC6-47890BDB0707}"/>
              </a:ext>
            </a:extLst>
          </p:cNvPr>
          <p:cNvSpPr/>
          <p:nvPr/>
        </p:nvSpPr>
        <p:spPr>
          <a:xfrm>
            <a:off x="110432" y="1761617"/>
            <a:ext cx="978408" cy="484632"/>
          </a:xfrm>
          <a:prstGeom prst="rightArrow">
            <a:avLst/>
          </a:prstGeom>
          <a:solidFill>
            <a:srgbClr val="99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368CF9-39D1-6D7C-57BB-6E9269012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50" y="3630167"/>
            <a:ext cx="5372100" cy="1399033"/>
          </a:xfrm>
          <a:prstGeom prst="rect">
            <a:avLst/>
          </a:prstGeom>
        </p:spPr>
      </p:pic>
      <p:sp>
        <p:nvSpPr>
          <p:cNvPr id="9" name="Titre 1">
            <a:extLst>
              <a:ext uri="{FF2B5EF4-FFF2-40B4-BE49-F238E27FC236}">
                <a16:creationId xmlns:a16="http://schemas.microsoft.com/office/drawing/2014/main" id="{AEBE64CF-9412-8A16-64C6-D80586F0B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007" y="455286"/>
            <a:ext cx="6708882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743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1C8F5F-4604-43F9-935B-79863742B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287" y="1690688"/>
            <a:ext cx="9785838" cy="46529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/>
              <a:t>I-3- The Theory of the Firm 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The Theory of the Firm</a:t>
            </a:r>
            <a:r>
              <a:rPr lang="en-US" dirty="0"/>
              <a:t> describes </a:t>
            </a:r>
            <a:r>
              <a:rPr lang="en-US" b="1" dirty="0"/>
              <a:t>how a firm makes costminimizing production decisions and how the firm’s resulting cost varies with its output</a:t>
            </a:r>
          </a:p>
          <a:p>
            <a:pPr algn="just"/>
            <a:r>
              <a:rPr lang="en-US" b="1" i="0" dirty="0">
                <a:solidFill>
                  <a:srgbClr val="0070C0"/>
                </a:solidFill>
                <a:effectLst/>
              </a:rPr>
              <a:t>Managerial decision making </a:t>
            </a:r>
            <a:r>
              <a:rPr lang="en-US" b="0" i="0" dirty="0">
                <a:effectLst/>
              </a:rPr>
              <a:t>involves four types of production decisions: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169E123-9731-5114-5C54-CBBB5B3BA0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529" y="4270248"/>
            <a:ext cx="7937944" cy="2587752"/>
          </a:xfrm>
          <a:prstGeom prst="rect">
            <a:avLst/>
          </a:prstGeom>
        </p:spPr>
      </p:pic>
      <p:sp>
        <p:nvSpPr>
          <p:cNvPr id="8" name="Titre 1">
            <a:extLst>
              <a:ext uri="{FF2B5EF4-FFF2-40B4-BE49-F238E27FC236}">
                <a16:creationId xmlns:a16="http://schemas.microsoft.com/office/drawing/2014/main" id="{34785F52-292F-3935-6A7D-152A6F208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783" y="514351"/>
            <a:ext cx="6242538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442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05436A-F674-487A-B3D0-7E748CCBEE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845" y="1690688"/>
            <a:ext cx="9750669" cy="4639774"/>
          </a:xfr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78D5F9B1-BD92-15BF-7E31-43F986C20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743" y="363651"/>
            <a:ext cx="6526002" cy="936137"/>
          </a:xfrm>
        </p:spPr>
        <p:txBody>
          <a:bodyPr>
            <a:normAutofit/>
          </a:bodyPr>
          <a:lstStyle/>
          <a:p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18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90C175-ADBF-4892-A7A7-144464103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08" y="1626577"/>
            <a:ext cx="9741877" cy="474784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800" b="1" i="0" dirty="0">
                <a:solidFill>
                  <a:srgbClr val="000000"/>
                </a:solidFill>
                <a:effectLst/>
              </a:rPr>
              <a:t>I-4- </a:t>
            </a:r>
            <a:r>
              <a:rPr lang="en-US" b="1" dirty="0"/>
              <a:t>The Short Run versus the Long Run</a:t>
            </a:r>
            <a:endParaRPr lang="en-US" sz="2800" b="1" i="0" dirty="0">
              <a:effectLst/>
            </a:endParaRP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/>
              <a:t>I-4-1- The short run</a:t>
            </a:r>
          </a:p>
          <a:p>
            <a:pPr marL="0" indent="0">
              <a:buNone/>
            </a:pPr>
            <a:endParaRPr lang="en-US" b="1" dirty="0"/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Short run </a:t>
            </a:r>
            <a:r>
              <a:rPr lang="en-US" dirty="0"/>
              <a:t>is a period of time in which </a:t>
            </a:r>
            <a:r>
              <a:rPr lang="en-US" b="1" dirty="0"/>
              <a:t>quantities</a:t>
            </a:r>
            <a:r>
              <a:rPr lang="en-US" dirty="0"/>
              <a:t> of </a:t>
            </a:r>
            <a:r>
              <a:rPr lang="en-US" b="1" dirty="0"/>
              <a:t>one or more </a:t>
            </a:r>
            <a:r>
              <a:rPr lang="en-US" dirty="0"/>
              <a:t>production factors </a:t>
            </a:r>
            <a:r>
              <a:rPr lang="en-US" b="1" dirty="0">
                <a:highlight>
                  <a:srgbClr val="FFFF00"/>
                </a:highlight>
              </a:rPr>
              <a:t>cannot be changed</a:t>
            </a:r>
            <a:r>
              <a:rPr lang="en-US" dirty="0"/>
              <a:t>. 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r>
              <a:rPr lang="en-US" dirty="0"/>
              <a:t>We have </a:t>
            </a: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some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fixed input production factor </a:t>
            </a:r>
            <a:r>
              <a:rPr lang="en-US" dirty="0"/>
              <a:t>that cannot be varied. </a:t>
            </a:r>
          </a:p>
          <a:p>
            <a:pPr algn="just"/>
            <a:r>
              <a:rPr lang="en-US" b="0" i="0" dirty="0">
                <a:effectLst/>
              </a:rPr>
              <a:t>In the short run </a:t>
            </a:r>
            <a:r>
              <a:rPr lang="en-US" b="1" i="0" dirty="0">
                <a:solidFill>
                  <a:srgbClr val="FF0000"/>
                </a:solidFill>
                <a:effectLst/>
                <a:highlight>
                  <a:srgbClr val="FFFF00"/>
                </a:highlight>
              </a:rPr>
              <a:t>some inputs are fixed and some variable</a:t>
            </a:r>
            <a:r>
              <a:rPr lang="en-US" b="0" i="0" dirty="0">
                <a:effectLst/>
              </a:rPr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.</a:t>
            </a: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ADB9B28D-C170-CF14-FD8E-1DF4B3B40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4031" y="483577"/>
            <a:ext cx="6617442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dirty="0">
                <a:solidFill>
                  <a:srgbClr val="FF6600"/>
                </a:solidFill>
                <a:latin typeface="+mn-lt"/>
              </a:rPr>
              <a:t>I- The  Firm Theory</a:t>
            </a:r>
            <a:endParaRPr lang="fr-FR" sz="4600" b="1" dirty="0">
              <a:solidFill>
                <a:srgbClr val="FF66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6866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663593-382A-4FEF-BA19-B094DE9CE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431" y="1690688"/>
            <a:ext cx="9697915" cy="4613397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In </a:t>
            </a: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the short run </a:t>
            </a:r>
            <a:r>
              <a:rPr lang="en-US" b="1" dirty="0"/>
              <a:t>at least one factor fixed </a:t>
            </a:r>
            <a:r>
              <a:rPr lang="en-US" dirty="0"/>
              <a:t>in supply but all other factors capable of being changed.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 • It reflects ways in which </a:t>
            </a:r>
            <a:r>
              <a:rPr lang="en-US" b="1" dirty="0"/>
              <a:t>firms respond to changes in output </a:t>
            </a:r>
            <a:r>
              <a:rPr lang="en-US" dirty="0"/>
              <a:t>(demand). 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• The firm can </a:t>
            </a:r>
            <a:r>
              <a:rPr lang="en-US" b="1" dirty="0"/>
              <a:t>increase or decrease output</a:t>
            </a:r>
            <a:r>
              <a:rPr lang="en-US" dirty="0"/>
              <a:t> using more or less of some factors but some likely to be easier to change than others. </a:t>
            </a:r>
          </a:p>
          <a:p>
            <a:pPr marL="0" indent="0" algn="just">
              <a:buNone/>
            </a:pPr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3D9EB1E7-0E7B-A239-4F1F-E84B019DD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7414" y="553915"/>
            <a:ext cx="7297615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958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1FFBA506-D4D6-4327-ADFA-3641A15EDE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3069" y="1690687"/>
            <a:ext cx="6098931" cy="4683735"/>
          </a:xfrm>
        </p:spPr>
      </p:pic>
      <p:pic>
        <p:nvPicPr>
          <p:cNvPr id="9" name="Espace réservé du contenu 6">
            <a:extLst>
              <a:ext uri="{FF2B5EF4-FFF2-40B4-BE49-F238E27FC236}">
                <a16:creationId xmlns:a16="http://schemas.microsoft.com/office/drawing/2014/main" id="{95DA0836-E71C-4992-BA8C-9BA99580822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9131" y="1690687"/>
            <a:ext cx="6013938" cy="4683735"/>
          </a:xfrm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41A728DB-11A1-E7BA-391C-62386C4FA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743" y="483578"/>
            <a:ext cx="6763746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522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D385FD-92DB-4BAC-A655-533D23FD0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3" y="1690687"/>
            <a:ext cx="9712569" cy="47122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/>
              <a:t>	I-4-2- The long run </a:t>
            </a:r>
          </a:p>
          <a:p>
            <a:pPr marL="0" indent="0" algn="just">
              <a:buNone/>
            </a:pPr>
            <a:endParaRPr lang="en-US" b="1" dirty="0"/>
          </a:p>
          <a:p>
            <a:pPr algn="just"/>
            <a:r>
              <a:rPr lang="en-US" sz="2600" dirty="0"/>
              <a:t>It is defined as </a:t>
            </a:r>
            <a:r>
              <a:rPr lang="en-US" sz="2600" b="1" dirty="0">
                <a:highlight>
                  <a:srgbClr val="00FF00"/>
                </a:highlight>
              </a:rPr>
              <a:t>the period of time taken to vary all factors of production</a:t>
            </a:r>
            <a:r>
              <a:rPr lang="en-US" sz="2600" b="1" dirty="0"/>
              <a:t>. </a:t>
            </a:r>
          </a:p>
          <a:p>
            <a:pPr algn="just"/>
            <a:r>
              <a:rPr lang="en-US" sz="2600" dirty="0"/>
              <a:t> By doing this, the </a:t>
            </a:r>
            <a:r>
              <a:rPr lang="en-US" sz="2600" b="1" dirty="0"/>
              <a:t>firm </a:t>
            </a:r>
            <a:r>
              <a:rPr lang="en-US" sz="2600" dirty="0"/>
              <a:t>is able to </a:t>
            </a:r>
            <a:r>
              <a:rPr lang="en-US" sz="2600" b="1" dirty="0"/>
              <a:t>increase</a:t>
            </a:r>
            <a:r>
              <a:rPr lang="en-US" sz="2600" dirty="0"/>
              <a:t> its </a:t>
            </a:r>
            <a:r>
              <a:rPr lang="en-US" sz="2600" b="1" dirty="0"/>
              <a:t>total capacity </a:t>
            </a:r>
            <a:r>
              <a:rPr lang="en-US" sz="2600" dirty="0"/>
              <a:t>and  </a:t>
            </a:r>
            <a:r>
              <a:rPr lang="en-US" sz="2600" b="1" dirty="0"/>
              <a:t>not just short term capacity</a:t>
            </a:r>
            <a:r>
              <a:rPr lang="en-US" sz="2600" dirty="0"/>
              <a:t>.</a:t>
            </a:r>
          </a:p>
          <a:p>
            <a:pPr algn="just"/>
            <a:r>
              <a:rPr lang="en-US" sz="2600" dirty="0"/>
              <a:t> This term is associated with a </a:t>
            </a:r>
            <a:r>
              <a:rPr lang="en-US" sz="2600" b="1" dirty="0">
                <a:highlight>
                  <a:srgbClr val="00FF00"/>
                </a:highlight>
              </a:rPr>
              <a:t>change in the scale of production.</a:t>
            </a:r>
          </a:p>
          <a:p>
            <a:pPr algn="just"/>
            <a:r>
              <a:rPr lang="en-US" sz="2600" dirty="0"/>
              <a:t> The </a:t>
            </a:r>
            <a:r>
              <a:rPr lang="en-US" sz="2600" b="1" dirty="0"/>
              <a:t>period of time varies</a:t>
            </a:r>
            <a:r>
              <a:rPr lang="en-US" sz="2600" dirty="0"/>
              <a:t> </a:t>
            </a:r>
            <a:r>
              <a:rPr lang="en-US" sz="2600" b="1" dirty="0"/>
              <a:t>according to the firm and the industry</a:t>
            </a:r>
            <a:r>
              <a:rPr lang="en-US" sz="2600" dirty="0"/>
              <a:t>: In electricity supply, the time taken to build new capacity could be many years; for a market stall holder, the ‘long run’ could be as little as a few weeks or months!</a:t>
            </a:r>
            <a:endParaRPr lang="fr-FR" sz="2600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B01C185-FBDA-E83B-E187-3C6B4D9BC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1851" y="455091"/>
            <a:ext cx="6608298" cy="936137"/>
          </a:xfrm>
        </p:spPr>
        <p:txBody>
          <a:bodyPr>
            <a:normAutofit/>
          </a:bodyPr>
          <a:lstStyle/>
          <a:p>
            <a:pPr algn="ctr"/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255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4EC184-9D0B-4DA5-BDD9-BFEAF0EF7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288" y="1825625"/>
            <a:ext cx="9671538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 		</a:t>
            </a:r>
          </a:p>
          <a:p>
            <a:pPr marL="0" indent="0" algn="just">
              <a:buNone/>
            </a:pPr>
            <a:r>
              <a:rPr lang="en-US" sz="2600" dirty="0">
                <a:solidFill>
                  <a:srgbClr val="444444"/>
                </a:solidFill>
                <a:latin typeface="Open Sans" panose="020B0606030504020204" pitchFamily="34" charset="0"/>
              </a:rPr>
              <a:t>		</a:t>
            </a:r>
            <a:r>
              <a:rPr lang="en-US" sz="2600" b="1" i="0" dirty="0">
                <a:effectLst/>
                <a:highlight>
                  <a:srgbClr val="00FF00"/>
                </a:highlight>
              </a:rPr>
              <a:t>In the long run </a:t>
            </a:r>
            <a:r>
              <a:rPr lang="en-US" sz="2600" b="1" i="0" u="sng" dirty="0">
                <a:effectLst/>
                <a:highlight>
                  <a:srgbClr val="00FF00"/>
                </a:highlight>
              </a:rPr>
              <a:t>all inputs </a:t>
            </a:r>
            <a:r>
              <a:rPr lang="en-US" sz="2600" b="1" i="0" dirty="0">
                <a:effectLst/>
                <a:highlight>
                  <a:srgbClr val="00FF00"/>
                </a:highlight>
              </a:rPr>
              <a:t>become variable</a:t>
            </a:r>
            <a:r>
              <a:rPr lang="en-US" sz="2600" b="1" i="0" dirty="0">
                <a:effectLst/>
              </a:rPr>
              <a:t>.</a:t>
            </a:r>
          </a:p>
          <a:p>
            <a:pPr algn="just"/>
            <a:endParaRPr lang="en-US" sz="2600" dirty="0"/>
          </a:p>
          <a:p>
            <a:pPr algn="just"/>
            <a:r>
              <a:rPr lang="en-US" sz="2600" dirty="0"/>
              <a:t>T</a:t>
            </a:r>
            <a:r>
              <a:rPr lang="en-US" sz="2600" b="0" i="0" dirty="0">
                <a:effectLst/>
              </a:rPr>
              <a:t>he long run is the period in which a firm can adjust all inputs to changed conditions in the long run.</a:t>
            </a:r>
          </a:p>
          <a:p>
            <a:pPr algn="just"/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 we can talk about </a:t>
            </a:r>
            <a:r>
              <a:rPr lang="en-US" sz="2600" b="1" i="0" dirty="0">
                <a:effectLst/>
                <a:highlight>
                  <a:srgbClr val="FFCC66"/>
                </a:highlight>
              </a:rPr>
              <a:t>returns to scale </a:t>
            </a:r>
            <a:r>
              <a:rPr lang="en-US" sz="2600" b="0" i="0" dirty="0">
                <a:effectLst/>
              </a:rPr>
              <a:t>(compare latter with </a:t>
            </a:r>
            <a:r>
              <a:rPr lang="en-US" sz="2600" b="1" i="0" dirty="0">
                <a:effectLst/>
                <a:highlight>
                  <a:srgbClr val="FFCC66"/>
                </a:highlight>
              </a:rPr>
              <a:t>economies of scale</a:t>
            </a:r>
            <a:r>
              <a:rPr lang="en-US" sz="2600" b="0" i="0" dirty="0">
                <a:effectLst/>
              </a:rPr>
              <a:t>, which is a </a:t>
            </a:r>
            <a:r>
              <a:rPr lang="en-US" sz="2600" b="1" i="0" dirty="0">
                <a:effectLst/>
              </a:rPr>
              <a:t>cost related concept</a:t>
            </a:r>
            <a:r>
              <a:rPr lang="en-US" sz="2600" b="0" i="0" dirty="0">
                <a:effectLst/>
              </a:rPr>
              <a:t>).</a:t>
            </a:r>
            <a:endParaRPr lang="fr-FR" sz="2600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84D12EA4-96B2-3804-6DAA-4CB8EE16DAEE}"/>
              </a:ext>
            </a:extLst>
          </p:cNvPr>
          <p:cNvSpPr/>
          <p:nvPr/>
        </p:nvSpPr>
        <p:spPr>
          <a:xfrm>
            <a:off x="988960" y="2264537"/>
            <a:ext cx="978408" cy="484632"/>
          </a:xfrm>
          <a:prstGeom prst="righ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BDF3E1B9-B884-7D48-5942-676D3FB8D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6947" y="436803"/>
            <a:ext cx="6608298" cy="936137"/>
          </a:xfrm>
        </p:spPr>
        <p:txBody>
          <a:bodyPr>
            <a:normAutofit/>
          </a:bodyPr>
          <a:lstStyle/>
          <a:p>
            <a:pPr algn="ctr"/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816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20E4C599-E867-42E1-A631-3FDCB14AD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25625"/>
            <a:ext cx="10032023" cy="4540006"/>
          </a:xfrm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70506413-8F4A-66C3-D9D8-08C978CD8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6947" y="436803"/>
            <a:ext cx="6608298" cy="936137"/>
          </a:xfrm>
        </p:spPr>
        <p:txBody>
          <a:bodyPr>
            <a:normAutofit/>
          </a:bodyPr>
          <a:lstStyle/>
          <a:p>
            <a:pPr algn="ctr"/>
            <a:r>
              <a:rPr lang="en-US" sz="40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0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7023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79F2C2-885D-49B8-8612-7C5EF79CD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186" y="1688123"/>
            <a:ext cx="9680330" cy="4488840"/>
          </a:xfrm>
        </p:spPr>
        <p:txBody>
          <a:bodyPr/>
          <a:lstStyle/>
          <a:p>
            <a:endParaRPr lang="en-US" b="1" i="0" dirty="0">
              <a:solidFill>
                <a:srgbClr val="444444"/>
              </a:solidFill>
              <a:effectLst/>
              <a:latin typeface="Open Sans" panose="020B0606030504020204" pitchFamily="34" charset="0"/>
            </a:endParaRPr>
          </a:p>
          <a:p>
            <a:pPr marL="0" indent="0">
              <a:buNone/>
            </a:pPr>
            <a:endParaRPr lang="en-US" b="1" i="0" dirty="0">
              <a:solidFill>
                <a:srgbClr val="444444"/>
              </a:solidFill>
              <a:effectLst/>
            </a:endParaRPr>
          </a:p>
          <a:p>
            <a:pPr algn="just"/>
            <a:r>
              <a:rPr lang="en-US" b="1" i="0" dirty="0">
                <a:effectLst/>
                <a:highlight>
                  <a:srgbClr val="FFFF00"/>
                </a:highlight>
              </a:rPr>
              <a:t>Short-Run Changes in Production Factor Productivity</a:t>
            </a:r>
            <a:br>
              <a:rPr lang="en-US" dirty="0"/>
            </a:br>
            <a:r>
              <a:rPr lang="en-US" b="0" i="0" dirty="0">
                <a:effectLst/>
              </a:rPr>
              <a:t>How much does </a:t>
            </a:r>
            <a:r>
              <a:rPr lang="en-US" b="1" i="0" dirty="0">
                <a:effectLst/>
              </a:rPr>
              <a:t>the quantity of </a:t>
            </a:r>
            <a:r>
              <a:rPr lang="en-US" b="1" i="0" dirty="0">
                <a:solidFill>
                  <a:srgbClr val="FF0066"/>
                </a:solidFill>
                <a:effectLst/>
              </a:rPr>
              <a:t>Q</a:t>
            </a:r>
            <a:r>
              <a:rPr lang="en-US" b="0" i="0" dirty="0">
                <a:effectLst/>
              </a:rPr>
              <a:t> (</a:t>
            </a:r>
            <a:r>
              <a:rPr lang="en-US" b="1" i="0" dirty="0">
                <a:effectLst/>
                <a:highlight>
                  <a:srgbClr val="FF0066"/>
                </a:highlight>
              </a:rPr>
              <a:t>quantity of the production</a:t>
            </a:r>
            <a:r>
              <a:rPr lang="en-US" b="0" i="0" dirty="0">
                <a:effectLst/>
              </a:rPr>
              <a:t>) change, when the </a:t>
            </a:r>
            <a:r>
              <a:rPr lang="en-US" b="1" i="0" dirty="0">
                <a:effectLst/>
              </a:rPr>
              <a:t>quantity of L</a:t>
            </a:r>
            <a:r>
              <a:rPr lang="en-US" b="0" i="0" dirty="0">
                <a:effectLst/>
              </a:rPr>
              <a:t> ( </a:t>
            </a:r>
            <a:r>
              <a:rPr lang="en-US" b="1" i="0" dirty="0">
                <a:effectLst/>
              </a:rPr>
              <a:t>Labour</a:t>
            </a:r>
            <a:r>
              <a:rPr lang="en-US" b="0" i="0" dirty="0">
                <a:effectLst/>
              </a:rPr>
              <a:t>) is increased?</a:t>
            </a:r>
          </a:p>
          <a:p>
            <a:endParaRPr lang="en-US" dirty="0"/>
          </a:p>
          <a:p>
            <a:pPr algn="just"/>
            <a:r>
              <a:rPr lang="en-US" b="1" i="0" dirty="0">
                <a:effectLst/>
                <a:highlight>
                  <a:srgbClr val="00FF00"/>
                </a:highlight>
              </a:rPr>
              <a:t>Long-Run Changes in Production Returns to Scale</a:t>
            </a:r>
            <a:br>
              <a:rPr lang="en-US" dirty="0"/>
            </a:br>
            <a:r>
              <a:rPr lang="en-US" b="0" i="0" dirty="0">
                <a:effectLst/>
              </a:rPr>
              <a:t>How much does the quantity of Q (quantity of the product) change, when the quantity of both </a:t>
            </a:r>
            <a:r>
              <a:rPr lang="en-US" b="1" i="0" dirty="0">
                <a:solidFill>
                  <a:srgbClr val="00B0F0"/>
                </a:solidFill>
                <a:effectLst/>
              </a:rPr>
              <a:t>L</a:t>
            </a:r>
            <a:r>
              <a:rPr lang="en-US" b="0" i="0" dirty="0">
                <a:effectLst/>
              </a:rPr>
              <a:t> ( </a:t>
            </a:r>
            <a:r>
              <a:rPr lang="en-US" b="1" i="0" dirty="0">
                <a:effectLst/>
                <a:highlight>
                  <a:srgbClr val="00FFFF"/>
                </a:highlight>
              </a:rPr>
              <a:t>Labour</a:t>
            </a:r>
            <a:r>
              <a:rPr lang="en-US" b="0" i="0" dirty="0">
                <a:effectLst/>
              </a:rPr>
              <a:t>) and </a:t>
            </a:r>
            <a:r>
              <a:rPr lang="en-US" b="1" i="0" dirty="0">
                <a:solidFill>
                  <a:srgbClr val="CC66FF"/>
                </a:solidFill>
                <a:effectLst/>
              </a:rPr>
              <a:t>K</a:t>
            </a:r>
            <a:r>
              <a:rPr lang="en-US" b="0" i="0" dirty="0">
                <a:effectLst/>
              </a:rPr>
              <a:t> (</a:t>
            </a:r>
            <a:r>
              <a:rPr lang="en-US" b="1" i="0" dirty="0">
                <a:effectLst/>
                <a:highlight>
                  <a:srgbClr val="CC66FF"/>
                </a:highlight>
              </a:rPr>
              <a:t>capital</a:t>
            </a:r>
            <a:r>
              <a:rPr lang="en-US" b="0" i="0" dirty="0">
                <a:effectLst/>
              </a:rPr>
              <a:t>) is increased?</a:t>
            </a:r>
            <a:endParaRPr lang="fr-FR" dirty="0"/>
          </a:p>
          <a:p>
            <a:endParaRPr lang="fr-FR" dirty="0"/>
          </a:p>
        </p:txBody>
      </p:sp>
      <p:sp>
        <p:nvSpPr>
          <p:cNvPr id="4" name="Flèche : bas 3">
            <a:extLst>
              <a:ext uri="{FF2B5EF4-FFF2-40B4-BE49-F238E27FC236}">
                <a16:creationId xmlns:a16="http://schemas.microsoft.com/office/drawing/2014/main" id="{AC5D23D4-AAFF-495D-962D-FF21332053AD}"/>
              </a:ext>
            </a:extLst>
          </p:cNvPr>
          <p:cNvSpPr/>
          <p:nvPr/>
        </p:nvSpPr>
        <p:spPr>
          <a:xfrm>
            <a:off x="4537711" y="1814029"/>
            <a:ext cx="484632" cy="978408"/>
          </a:xfrm>
          <a:prstGeom prst="down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highlight>
                <a:srgbClr val="FF0066"/>
              </a:highlight>
            </a:endParaRPr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5DCC4819-1DE8-B793-98EB-30F547088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6947" y="436803"/>
            <a:ext cx="6608298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024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775B0A-E05C-4D20-8DF3-05302DB96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9384" y="1514729"/>
            <a:ext cx="6925173" cy="4351338"/>
          </a:xfrm>
          <a:solidFill>
            <a:srgbClr val="FF0066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>
                <a:latin typeface="+mn-lt"/>
              </a:rPr>
              <a:t>	</a:t>
            </a:r>
          </a:p>
          <a:p>
            <a:pPr marL="0" indent="0" algn="ctr">
              <a:buNone/>
            </a:pPr>
            <a:r>
              <a:rPr lang="en-US" sz="3600" b="1" dirty="0">
                <a:latin typeface="+mn-lt"/>
              </a:rPr>
              <a:t>II- Production Function</a:t>
            </a:r>
          </a:p>
          <a:p>
            <a:pPr marL="0" indent="0" algn="ctr">
              <a:buNone/>
            </a:pPr>
            <a:endParaRPr lang="en-US" sz="3600" b="1" dirty="0">
              <a:latin typeface="+mn-lt"/>
            </a:endParaRPr>
          </a:p>
          <a:p>
            <a:pPr marL="0" indent="0" algn="ctr">
              <a:buNone/>
            </a:pPr>
            <a:r>
              <a:rPr lang="en-US" b="1" i="0" dirty="0">
                <a:effectLst/>
              </a:rPr>
              <a:t>	II-1- Definition</a:t>
            </a:r>
          </a:p>
          <a:p>
            <a:pPr marL="0" indent="0" algn="ctr">
              <a:buNone/>
            </a:pPr>
            <a:r>
              <a:rPr lang="en-US" b="1" dirty="0"/>
              <a:t>	II-2- Determinants</a:t>
            </a:r>
          </a:p>
          <a:p>
            <a:pPr marL="0" indent="0" algn="ctr">
              <a:buNone/>
            </a:pPr>
            <a:r>
              <a:rPr lang="en-US" b="1" dirty="0"/>
              <a:t>	II-3- The Production formula</a:t>
            </a:r>
          </a:p>
          <a:p>
            <a:pPr marL="0" indent="0" algn="ctr">
              <a:buNone/>
            </a:pPr>
            <a:r>
              <a:rPr lang="en-US" b="1" dirty="0"/>
              <a:t>	II-4- The Production Table</a:t>
            </a:r>
          </a:p>
          <a:p>
            <a:pPr marL="0" indent="0" algn="ctr">
              <a:buNone/>
            </a:pPr>
            <a:r>
              <a:rPr lang="en-US" b="1" dirty="0"/>
              <a:t>	II- 5- The Efficiency</a:t>
            </a:r>
            <a:endParaRPr lang="en-US" b="1" i="0" dirty="0">
              <a:effectLst/>
            </a:endParaRP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269561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B62EB-9E9B-4EAC-BAAF-B64879BC5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827E45-4DB7-417C-AD46-3527D1341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07" y="1591408"/>
            <a:ext cx="9821007" cy="46813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0" dirty="0">
                <a:solidFill>
                  <a:srgbClr val="1A1A1A"/>
                </a:solidFill>
                <a:effectLst/>
              </a:rPr>
              <a:t>	II-1- Definition</a:t>
            </a:r>
          </a:p>
          <a:p>
            <a:pPr algn="just"/>
            <a:r>
              <a:rPr lang="en-US" b="1" i="0" dirty="0">
                <a:solidFill>
                  <a:srgbClr val="FF0066"/>
                </a:solidFill>
                <a:effectLst/>
              </a:rPr>
              <a:t>Production function</a:t>
            </a:r>
            <a:r>
              <a:rPr lang="en-US" b="0" i="0" dirty="0">
                <a:solidFill>
                  <a:srgbClr val="1A1A1A"/>
                </a:solidFill>
                <a:effectLst/>
              </a:rPr>
              <a:t>, in Economics, is an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equation</a:t>
            </a:r>
            <a:r>
              <a:rPr lang="en-US" b="0" i="0" dirty="0">
                <a:solidFill>
                  <a:srgbClr val="1A1A1A"/>
                </a:solidFill>
                <a:effectLst/>
              </a:rPr>
              <a:t> that expresses the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relationship</a:t>
            </a:r>
            <a:r>
              <a:rPr lang="en-US" b="0" i="0" dirty="0">
                <a:solidFill>
                  <a:srgbClr val="1A1A1A"/>
                </a:solidFill>
                <a:effectLst/>
              </a:rPr>
              <a:t> between </a:t>
            </a:r>
            <a:r>
              <a:rPr lang="en-US" b="1" i="0" dirty="0">
                <a:solidFill>
                  <a:srgbClr val="1A1A1A"/>
                </a:solidFill>
                <a:effectLst/>
                <a:highlight>
                  <a:srgbClr val="FFFF00"/>
                </a:highlight>
              </a:rPr>
              <a:t>the quantities of productive factors </a:t>
            </a:r>
            <a:r>
              <a:rPr lang="en-US" b="0" i="0" dirty="0">
                <a:solidFill>
                  <a:srgbClr val="1A1A1A"/>
                </a:solidFill>
                <a:effectLst/>
              </a:rPr>
              <a:t>(such as </a:t>
            </a:r>
            <a:r>
              <a:rPr lang="en-US" b="0" i="0" dirty="0" err="1">
                <a:solidFill>
                  <a:srgbClr val="1A1A1A"/>
                </a:solidFill>
                <a:effectLst/>
              </a:rPr>
              <a:t>labour</a:t>
            </a:r>
            <a:r>
              <a:rPr lang="en-US" b="0" i="0" dirty="0">
                <a:solidFill>
                  <a:srgbClr val="1A1A1A"/>
                </a:solidFill>
                <a:effectLst/>
              </a:rPr>
              <a:t> and capital) used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and </a:t>
            </a:r>
            <a:r>
              <a:rPr lang="en-US" b="0" i="0" dirty="0">
                <a:solidFill>
                  <a:srgbClr val="1A1A1A"/>
                </a:solidFill>
                <a:effectLst/>
              </a:rPr>
              <a:t>the </a:t>
            </a:r>
            <a:r>
              <a:rPr lang="en-US" b="1" i="0" dirty="0">
                <a:solidFill>
                  <a:srgbClr val="1A1A1A"/>
                </a:solidFill>
                <a:effectLst/>
                <a:highlight>
                  <a:srgbClr val="FFFF00"/>
                </a:highlight>
              </a:rPr>
              <a:t>amount of product obtained</a:t>
            </a:r>
            <a:r>
              <a:rPr lang="en-US" b="0" i="0" dirty="0">
                <a:solidFill>
                  <a:srgbClr val="1A1A1A"/>
                </a:solidFill>
                <a:effectLst/>
              </a:rPr>
              <a:t>. </a:t>
            </a:r>
          </a:p>
          <a:p>
            <a:pPr algn="just"/>
            <a:r>
              <a:rPr lang="en-US" b="0" i="0" dirty="0">
                <a:solidFill>
                  <a:srgbClr val="1A1A1A"/>
                </a:solidFill>
                <a:effectLst/>
              </a:rPr>
              <a:t>It states the amount of product that can be obtained from every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combination of factors</a:t>
            </a:r>
            <a:r>
              <a:rPr lang="en-US" b="0" i="0" dirty="0">
                <a:solidFill>
                  <a:srgbClr val="1A1A1A"/>
                </a:solidFill>
                <a:effectLst/>
              </a:rPr>
              <a:t>, assuming that the </a:t>
            </a:r>
            <a:r>
              <a:rPr lang="en-US" b="1" i="0" dirty="0">
                <a:solidFill>
                  <a:srgbClr val="1A1A1A"/>
                </a:solidFill>
                <a:effectLst/>
              </a:rPr>
              <a:t>most efficient available methods of production </a:t>
            </a:r>
            <a:r>
              <a:rPr lang="en-US" b="0" i="0" dirty="0">
                <a:solidFill>
                  <a:srgbClr val="1A1A1A"/>
                </a:solidFill>
                <a:effectLst/>
              </a:rPr>
              <a:t>are used.</a:t>
            </a:r>
          </a:p>
          <a:p>
            <a:pPr algn="just"/>
            <a:r>
              <a:rPr lang="en-US" dirty="0"/>
              <a:t>It states the </a:t>
            </a:r>
            <a:r>
              <a:rPr lang="en-US" b="1" dirty="0">
                <a:highlight>
                  <a:srgbClr val="FFFF00"/>
                </a:highlight>
              </a:rPr>
              <a:t>relationship between inputs and outputs.</a:t>
            </a:r>
            <a:endParaRPr lang="fr-FR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94610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9B9B4B58-88F4-5DEB-9DD2-162378479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  <p:pic>
        <p:nvPicPr>
          <p:cNvPr id="1026" name="Picture 2" descr="PRODUCTION FUNCTION: RETURNS TO A FACTOR AND RETURNS TO SCALE">
            <a:extLst>
              <a:ext uri="{FF2B5EF4-FFF2-40B4-BE49-F238E27FC236}">
                <a16:creationId xmlns:a16="http://schemas.microsoft.com/office/drawing/2014/main" id="{7C6AC3EE-7909-F31F-EBA0-EEBED9150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" y="1636776"/>
            <a:ext cx="9555480" cy="4517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2734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3DBC3F-3836-4C6E-984B-B4EC57F006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262" y="1825625"/>
            <a:ext cx="9750669" cy="4351338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Producers </a:t>
            </a: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en-US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heory 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is concerned with the behavior of firms in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hiring and combining productive inputs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to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supply commodities 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at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appropriate prices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</a:t>
            </a:r>
          </a:p>
          <a:p>
            <a:pPr algn="just"/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Two sets of 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issues</a:t>
            </a:r>
            <a:r>
              <a:rPr lang="en-US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are involved in this process:</a:t>
            </a:r>
          </a:p>
          <a:p>
            <a:pPr marL="0" indent="0" algn="just">
              <a:buNone/>
            </a:pPr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59D2D799-DB6A-4194-E97C-BBC9C4167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039CCF8-9C32-5C7C-C937-BEB53F9667BF}"/>
              </a:ext>
            </a:extLst>
          </p:cNvPr>
          <p:cNvSpPr txBox="1"/>
          <p:nvPr/>
        </p:nvSpPr>
        <p:spPr>
          <a:xfrm>
            <a:off x="0" y="4926604"/>
            <a:ext cx="11407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/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</a:rPr>
              <a:t>Issues</a:t>
            </a:r>
            <a:endParaRPr lang="fr-FR" sz="2800" dirty="0">
              <a:highlight>
                <a:srgbClr val="00FF00"/>
              </a:highlight>
            </a:endParaRPr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B6BA4106-4B49-D60D-C52A-B45DAB0D4D9B}"/>
              </a:ext>
            </a:extLst>
          </p:cNvPr>
          <p:cNvCxnSpPr>
            <a:cxnSpLocks/>
          </p:cNvCxnSpPr>
          <p:nvPr/>
        </p:nvCxnSpPr>
        <p:spPr>
          <a:xfrm flipV="1">
            <a:off x="1014984" y="4754880"/>
            <a:ext cx="704088" cy="323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EDFEE91B-24D0-CBB4-5794-214BF2C2D567}"/>
              </a:ext>
            </a:extLst>
          </p:cNvPr>
          <p:cNvCxnSpPr>
            <a:cxnSpLocks/>
          </p:cNvCxnSpPr>
          <p:nvPr/>
        </p:nvCxnSpPr>
        <p:spPr>
          <a:xfrm>
            <a:off x="1014984" y="5357162"/>
            <a:ext cx="704088" cy="5407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2035E5F5-591A-70AE-7AF8-A15EA6BB3B01}"/>
              </a:ext>
            </a:extLst>
          </p:cNvPr>
          <p:cNvSpPr txBox="1">
            <a:spLocks/>
          </p:cNvSpPr>
          <p:nvPr/>
        </p:nvSpPr>
        <p:spPr>
          <a:xfrm>
            <a:off x="1719072" y="3873291"/>
            <a:ext cx="8189859" cy="1082167"/>
          </a:xfrm>
          <a:prstGeom prst="rect">
            <a:avLst/>
          </a:prstGeom>
          <a:solidFill>
            <a:srgbClr val="FFCC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>
                <a:latin typeface="Calibri" panose="020F0502020204030204" pitchFamily="34" charset="0"/>
                <a:ea typeface="Calibri" panose="020F0502020204030204" pitchFamily="34" charset="0"/>
              </a:rPr>
              <a:t>one is the technical constraints, which limit the range of feasible productive processes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5388DDA9-6452-E8B4-9F25-B442AB44DB16}"/>
              </a:ext>
            </a:extLst>
          </p:cNvPr>
          <p:cNvSpPr txBox="1"/>
          <p:nvPr/>
        </p:nvSpPr>
        <p:spPr>
          <a:xfrm>
            <a:off x="1737360" y="4926604"/>
            <a:ext cx="8153283" cy="12557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latin typeface="Calibri" panose="020F0502020204030204" pitchFamily="34" charset="0"/>
              </a:rPr>
              <a:t>the other is the institutional context such as the characteristics of the market where commodities and inputs are purchased and sold.</a:t>
            </a:r>
            <a:endParaRPr lang="fr-FR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130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03A906-664B-46BC-81B7-D98CC753F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1" y="1428750"/>
            <a:ext cx="9777983" cy="49456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en-US" b="1" dirty="0"/>
              <a:t>II-2- Determinants</a:t>
            </a:r>
          </a:p>
          <a:p>
            <a:pPr algn="just"/>
            <a:r>
              <a:rPr lang="en-US" dirty="0"/>
              <a:t>The determinants of the Production Function are </a:t>
            </a:r>
            <a:r>
              <a:rPr lang="en-US" b="1" dirty="0">
                <a:solidFill>
                  <a:srgbClr val="FF0000"/>
                </a:solidFill>
              </a:rPr>
              <a:t>the Inputs</a:t>
            </a:r>
            <a:r>
              <a:rPr lang="en-US" b="1" dirty="0"/>
              <a:t>.</a:t>
            </a:r>
          </a:p>
          <a:p>
            <a:pPr algn="just"/>
            <a:r>
              <a:rPr lang="en-US" dirty="0"/>
              <a:t>In economics, factors of production are the resources people use to produce goods and services; they are the building blocks of the economy.</a:t>
            </a:r>
          </a:p>
          <a:p>
            <a:pPr algn="just"/>
            <a:r>
              <a:rPr lang="en-US" dirty="0"/>
              <a:t> Economists divide the factors of production into </a:t>
            </a:r>
            <a:r>
              <a:rPr lang="en-US" b="1" dirty="0"/>
              <a:t>four categories</a:t>
            </a:r>
            <a:r>
              <a:rPr lang="en-US" dirty="0"/>
              <a:t>:</a:t>
            </a:r>
          </a:p>
          <a:p>
            <a:pPr marL="0" indent="0" algn="just">
              <a:buNone/>
            </a:pPr>
            <a:r>
              <a:rPr lang="en-US" dirty="0"/>
              <a:t> </a:t>
            </a:r>
            <a:r>
              <a:rPr lang="en-US" b="1" dirty="0">
                <a:highlight>
                  <a:srgbClr val="99FF33"/>
                </a:highlight>
              </a:rPr>
              <a:t>land</a:t>
            </a:r>
            <a:r>
              <a:rPr lang="en-US" dirty="0"/>
              <a:t>, </a:t>
            </a:r>
            <a:r>
              <a:rPr lang="en-US" b="1" dirty="0" err="1">
                <a:highlight>
                  <a:srgbClr val="FFFF00"/>
                </a:highlight>
              </a:rPr>
              <a:t>labour</a:t>
            </a:r>
            <a:r>
              <a:rPr lang="en-US" dirty="0"/>
              <a:t>, </a:t>
            </a:r>
            <a:r>
              <a:rPr lang="en-US" b="1" dirty="0">
                <a:highlight>
                  <a:srgbClr val="FF7C80"/>
                </a:highlight>
              </a:rPr>
              <a:t>capital</a:t>
            </a:r>
            <a:r>
              <a:rPr lang="en-US" dirty="0"/>
              <a:t>, and </a:t>
            </a:r>
            <a:r>
              <a:rPr lang="en-US" b="1" dirty="0">
                <a:highlight>
                  <a:srgbClr val="FF6600"/>
                </a:highlight>
              </a:rPr>
              <a:t>entrepreneurship</a:t>
            </a:r>
            <a:r>
              <a:rPr lang="en-US" b="1" dirty="0"/>
              <a:t> </a:t>
            </a:r>
            <a:r>
              <a:rPr lang="en-US" b="1" dirty="0">
                <a:highlight>
                  <a:srgbClr val="FF6600"/>
                </a:highlight>
              </a:rPr>
              <a:t>(</a:t>
            </a:r>
            <a:r>
              <a:rPr lang="en-US" b="1" dirty="0" err="1">
                <a:highlight>
                  <a:srgbClr val="FF6600"/>
                </a:highlight>
              </a:rPr>
              <a:t>entreprise</a:t>
            </a:r>
            <a:r>
              <a:rPr lang="en-US" b="1" dirty="0">
                <a:highlight>
                  <a:srgbClr val="FF6600"/>
                </a:highlight>
              </a:rPr>
              <a:t>)</a:t>
            </a:r>
            <a:r>
              <a:rPr lang="en-US" b="1" i="0" dirty="0">
                <a:solidFill>
                  <a:srgbClr val="000000"/>
                </a:solidFill>
                <a:effectLst/>
                <a:latin typeface="IBM Plex Serif" panose="020B0604020202020204" pitchFamily="18" charset="0"/>
              </a:rPr>
              <a:t>.</a:t>
            </a:r>
            <a:endParaRPr lang="fr-FR" b="1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58666378-B490-AE85-96D6-A466FB0EE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99531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actors of Production Explained | ROM Economics">
            <a:extLst>
              <a:ext uri="{FF2B5EF4-FFF2-40B4-BE49-F238E27FC236}">
                <a16:creationId xmlns:a16="http://schemas.microsoft.com/office/drawing/2014/main" id="{1BED04F4-5F3E-7CB0-82DB-42B56FFEA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6" y="1726162"/>
            <a:ext cx="9937103" cy="513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1072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56ADF-9E3B-422E-82C5-DDF92429B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15" y="1608992"/>
            <a:ext cx="9785839" cy="47742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b="1" dirty="0"/>
              <a:t>II-3- The Production formula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Mathematical representation of the </a:t>
            </a:r>
            <a:r>
              <a:rPr lang="en-US" b="1" dirty="0"/>
              <a:t>linear </a:t>
            </a:r>
            <a:r>
              <a:rPr lang="en-US" b="1" i="0" dirty="0">
                <a:effectLst/>
              </a:rPr>
              <a:t>Production Function </a:t>
            </a:r>
            <a:endParaRPr lang="en-US" b="1" dirty="0"/>
          </a:p>
          <a:p>
            <a:pPr marL="0" indent="0" algn="ctr">
              <a:buNone/>
            </a:pPr>
            <a:r>
              <a:rPr lang="en-US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Q = f(X1, X2, …, </a:t>
            </a:r>
            <a:r>
              <a:rPr lang="en-US" b="1" i="0" dirty="0" err="1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Xk</a:t>
            </a:r>
            <a:r>
              <a:rPr lang="en-US" b="1" i="0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)</a:t>
            </a:r>
          </a:p>
          <a:p>
            <a:pPr marL="0" indent="0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	where			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 </a:t>
            </a:r>
            <a:r>
              <a:rPr lang="en-US" b="1" i="0" dirty="0">
                <a:effectLst/>
                <a:latin typeface="Open Sans" panose="020B0606030504020204" pitchFamily="34" charset="0"/>
              </a:rPr>
              <a:t>*</a:t>
            </a:r>
            <a:r>
              <a:rPr lang="en-US" b="0" i="0" dirty="0">
                <a:effectLst/>
                <a:latin typeface="Open Sans" panose="020B0606030504020204" pitchFamily="34" charset="0"/>
              </a:rPr>
              <a:t> 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Q = output</a:t>
            </a:r>
          </a:p>
          <a:p>
            <a:pPr marL="0" indent="0">
              <a:buNone/>
            </a:pP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			</a:t>
            </a:r>
            <a:r>
              <a:rPr lang="en-US" b="1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		* 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X1, …, </a:t>
            </a:r>
            <a:r>
              <a:rPr lang="en-US" b="0" i="0" dirty="0" err="1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Xk</a:t>
            </a:r>
            <a:r>
              <a:rPr lang="en-US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 = inputs</a:t>
            </a:r>
          </a:p>
          <a:p>
            <a:r>
              <a:rPr lang="en-US" dirty="0"/>
              <a:t>If we will take </a:t>
            </a:r>
            <a:r>
              <a:rPr lang="en-US" b="1" dirty="0"/>
              <a:t>3 inputs </a:t>
            </a:r>
            <a:r>
              <a:rPr lang="en-US" dirty="0"/>
              <a:t>(</a:t>
            </a:r>
            <a:r>
              <a:rPr lang="en-US" b="1" dirty="0">
                <a:solidFill>
                  <a:srgbClr val="0070C0"/>
                </a:solidFill>
              </a:rPr>
              <a:t>capital</a:t>
            </a:r>
            <a:r>
              <a:rPr lang="en-US" dirty="0"/>
              <a:t>, </a:t>
            </a:r>
            <a:r>
              <a:rPr lang="en-US" b="1" dirty="0">
                <a:solidFill>
                  <a:srgbClr val="00B050"/>
                </a:solidFill>
              </a:rPr>
              <a:t>land</a:t>
            </a:r>
            <a:r>
              <a:rPr lang="en-US" dirty="0"/>
              <a:t> and </a:t>
            </a:r>
            <a:r>
              <a:rPr lang="en-US" b="1" dirty="0" err="1">
                <a:solidFill>
                  <a:srgbClr val="7030A0"/>
                </a:solidFill>
              </a:rPr>
              <a:t>labour</a:t>
            </a:r>
            <a:r>
              <a:rPr lang="en-US" dirty="0"/>
              <a:t>), the </a:t>
            </a:r>
            <a:r>
              <a:rPr lang="en-US" b="1" dirty="0">
                <a:solidFill>
                  <a:srgbClr val="FF0000"/>
                </a:solidFill>
              </a:rPr>
              <a:t>output</a:t>
            </a:r>
            <a:r>
              <a:rPr lang="en-US" dirty="0"/>
              <a:t> (</a:t>
            </a:r>
            <a:r>
              <a:rPr lang="en-US" b="1" dirty="0">
                <a:solidFill>
                  <a:srgbClr val="FF0000"/>
                </a:solidFill>
              </a:rPr>
              <a:t>Q</a:t>
            </a:r>
            <a:r>
              <a:rPr lang="en-US" dirty="0"/>
              <a:t>) will be dependent upon the amount of </a:t>
            </a:r>
            <a:r>
              <a:rPr lang="en-US" b="1" dirty="0">
                <a:solidFill>
                  <a:srgbClr val="0070C0"/>
                </a:solidFill>
              </a:rPr>
              <a:t>capital</a:t>
            </a:r>
            <a:r>
              <a:rPr lang="en-US" dirty="0"/>
              <a:t> (</a:t>
            </a:r>
            <a:r>
              <a:rPr lang="en-US" b="1" dirty="0">
                <a:solidFill>
                  <a:srgbClr val="0070C0"/>
                </a:solidFill>
              </a:rPr>
              <a:t>K</a:t>
            </a:r>
            <a:r>
              <a:rPr lang="en-US" dirty="0"/>
              <a:t>), </a:t>
            </a:r>
            <a:r>
              <a:rPr lang="en-US" b="1" dirty="0">
                <a:solidFill>
                  <a:srgbClr val="00B050"/>
                </a:solidFill>
              </a:rPr>
              <a:t>Land</a:t>
            </a:r>
            <a:r>
              <a:rPr lang="en-US" dirty="0"/>
              <a:t> (</a:t>
            </a:r>
            <a:r>
              <a:rPr lang="en-US" b="1" dirty="0">
                <a:solidFill>
                  <a:srgbClr val="00B050"/>
                </a:solidFill>
              </a:rPr>
              <a:t>L</a:t>
            </a:r>
            <a:r>
              <a:rPr lang="en-US" dirty="0"/>
              <a:t>) and </a:t>
            </a:r>
            <a:r>
              <a:rPr lang="en-US" b="1" dirty="0">
                <a:solidFill>
                  <a:srgbClr val="7030A0"/>
                </a:solidFill>
              </a:rPr>
              <a:t>Labour</a:t>
            </a:r>
            <a:r>
              <a:rPr lang="en-US" dirty="0"/>
              <a:t> (</a:t>
            </a:r>
            <a:r>
              <a:rPr lang="en-US" b="1" dirty="0">
                <a:solidFill>
                  <a:srgbClr val="7030A0"/>
                </a:solidFill>
              </a:rPr>
              <a:t>La</a:t>
            </a:r>
            <a:r>
              <a:rPr lang="en-US" dirty="0"/>
              <a:t>) used   </a:t>
            </a:r>
            <a:r>
              <a:rPr lang="en-US" b="1" dirty="0">
                <a:solidFill>
                  <a:srgbClr val="FF0000"/>
                </a:solidFill>
              </a:rPr>
              <a:t>Q = f (</a:t>
            </a:r>
            <a:r>
              <a:rPr lang="en-US" b="1" dirty="0">
                <a:solidFill>
                  <a:srgbClr val="0070C0"/>
                </a:solidFill>
              </a:rPr>
              <a:t>K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b="1" dirty="0">
                <a:solidFill>
                  <a:srgbClr val="00B050"/>
                </a:solidFill>
              </a:rPr>
              <a:t>L</a:t>
            </a:r>
            <a:r>
              <a:rPr lang="en-US" b="1" dirty="0">
                <a:solidFill>
                  <a:srgbClr val="FF0000"/>
                </a:solidFill>
              </a:rPr>
              <a:t>, </a:t>
            </a:r>
            <a:r>
              <a:rPr lang="en-US" dirty="0">
                <a:solidFill>
                  <a:srgbClr val="7030A0"/>
                </a:solidFill>
              </a:rPr>
              <a:t>La</a:t>
            </a:r>
            <a:r>
              <a:rPr lang="en-US" b="1" dirty="0">
                <a:solidFill>
                  <a:srgbClr val="FF0000"/>
                </a:solidFill>
              </a:rPr>
              <a:t>)</a:t>
            </a:r>
            <a:endParaRPr lang="en-US" b="0" i="0" dirty="0">
              <a:solidFill>
                <a:srgbClr val="FF0000"/>
              </a:solidFill>
              <a:effectLst/>
              <a:latin typeface="Open Sans" panose="020B0606030504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973E946D-4CE2-E401-ACFD-F14FED6C1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20528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7D5C21-97E1-4E27-85E5-FC730F02A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32" y="1811214"/>
            <a:ext cx="9733084" cy="4365749"/>
          </a:xfrm>
        </p:spPr>
        <p:txBody>
          <a:bodyPr/>
          <a:lstStyle/>
          <a:p>
            <a:r>
              <a:rPr lang="en-US" b="0" i="0" dirty="0">
                <a:effectLst/>
              </a:rPr>
              <a:t>For our current analysis, we will reduce </a:t>
            </a:r>
            <a:r>
              <a:rPr lang="en-US" b="1" i="0" dirty="0">
                <a:effectLst/>
              </a:rPr>
              <a:t>the input: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0" i="0" dirty="0">
                <a:effectLst/>
              </a:rPr>
              <a:t>capital (</a:t>
            </a:r>
            <a:r>
              <a:rPr lang="en-US" b="1" i="0" dirty="0">
                <a:effectLst/>
              </a:rPr>
              <a:t>K</a:t>
            </a:r>
            <a:r>
              <a:rPr lang="en-US" b="0" i="0" dirty="0">
                <a:effectLst/>
              </a:rPr>
              <a:t>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b="0" i="0" dirty="0">
                <a:effectLst/>
              </a:rPr>
              <a:t> </a:t>
            </a:r>
            <a:r>
              <a:rPr lang="en-US" b="0" i="0" dirty="0" err="1">
                <a:effectLst/>
              </a:rPr>
              <a:t>labour</a:t>
            </a:r>
            <a:r>
              <a:rPr lang="en-US" b="0" i="0" dirty="0">
                <a:effectLst/>
              </a:rPr>
              <a:t> (</a:t>
            </a:r>
            <a:r>
              <a:rPr lang="en-US" b="1" i="0" dirty="0">
                <a:effectLst/>
              </a:rPr>
              <a:t>L</a:t>
            </a:r>
            <a:r>
              <a:rPr lang="en-US" b="0" i="0" dirty="0">
                <a:effectLst/>
              </a:rPr>
              <a:t>)                 </a:t>
            </a:r>
            <a:r>
              <a:rPr lang="en-US" sz="2800" b="1" i="0" dirty="0">
                <a:effectLst/>
              </a:rPr>
              <a:t>Q = f(L, K)</a:t>
            </a:r>
            <a:endParaRPr lang="fr-FR" sz="2800" b="1" dirty="0"/>
          </a:p>
          <a:p>
            <a:endParaRPr lang="fr-FR" dirty="0"/>
          </a:p>
        </p:txBody>
      </p:sp>
      <p:sp>
        <p:nvSpPr>
          <p:cNvPr id="4" name="Accolade fermante 3">
            <a:extLst>
              <a:ext uri="{FF2B5EF4-FFF2-40B4-BE49-F238E27FC236}">
                <a16:creationId xmlns:a16="http://schemas.microsoft.com/office/drawing/2014/main" id="{55BE2002-22CC-4EF6-91BF-A7DC2987FA56}"/>
              </a:ext>
            </a:extLst>
          </p:cNvPr>
          <p:cNvSpPr/>
          <p:nvPr/>
        </p:nvSpPr>
        <p:spPr>
          <a:xfrm>
            <a:off x="2558561" y="3121268"/>
            <a:ext cx="316523" cy="137160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084063D8-303F-857D-C460-0188A0B73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99005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831422-1117-4537-8109-20747AA9E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565031"/>
            <a:ext cx="9727457" cy="4818184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/>
              <a:t>	II-4- The Production Table</a:t>
            </a:r>
          </a:p>
          <a:p>
            <a:pPr marL="0" indent="0" algn="just">
              <a:buNone/>
            </a:pPr>
            <a:endParaRPr lang="en-US" b="1" dirty="0"/>
          </a:p>
          <a:p>
            <a:pPr algn="just"/>
            <a:r>
              <a:rPr lang="en-US" b="1" dirty="0"/>
              <a:t> </a:t>
            </a:r>
            <a:r>
              <a:rPr lang="en-US" sz="2600" dirty="0"/>
              <a:t>The</a:t>
            </a:r>
            <a:r>
              <a:rPr lang="en-US" sz="2600" b="0" i="0" dirty="0">
                <a:effectLst/>
              </a:rPr>
              <a:t>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production function </a:t>
            </a:r>
            <a:r>
              <a:rPr lang="en-US" sz="2600" b="0" i="0" dirty="0">
                <a:effectLst/>
              </a:rPr>
              <a:t>can also be a </a:t>
            </a:r>
            <a:r>
              <a:rPr lang="en-US" sz="2600" b="1" i="0" dirty="0">
                <a:effectLst/>
              </a:rPr>
              <a:t>table</a:t>
            </a:r>
            <a:r>
              <a:rPr lang="en-US" sz="2600" b="0" i="0" dirty="0">
                <a:effectLst/>
              </a:rPr>
              <a:t> showing </a:t>
            </a:r>
            <a:r>
              <a:rPr lang="en-US" sz="2600" b="0" i="0" dirty="0">
                <a:effectLst/>
                <a:highlight>
                  <a:srgbClr val="FFFF00"/>
                </a:highlight>
              </a:rPr>
              <a:t>the maximum amount of output</a:t>
            </a:r>
            <a:r>
              <a:rPr lang="en-US" sz="2600" b="0" i="0" dirty="0">
                <a:effectLst/>
              </a:rPr>
              <a:t> that can be produced from any specified set of inputs, </a:t>
            </a:r>
            <a:r>
              <a:rPr lang="en-US" sz="2600" b="0" i="0" dirty="0">
                <a:effectLst/>
                <a:highlight>
                  <a:srgbClr val="FFFF00"/>
                </a:highlight>
              </a:rPr>
              <a:t>given the existing technology.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Same  quantity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Q</a:t>
            </a:r>
            <a:r>
              <a:rPr lang="en-US" sz="2600" b="0" i="0" dirty="0">
                <a:effectLst/>
              </a:rPr>
              <a:t> can be produced with </a:t>
            </a:r>
            <a:r>
              <a:rPr lang="en-US" sz="2600" b="1" i="0" dirty="0">
                <a:effectLst/>
                <a:highlight>
                  <a:srgbClr val="FFFF00"/>
                </a:highlight>
              </a:rPr>
              <a:t>different combinations of inputs</a:t>
            </a:r>
            <a:r>
              <a:rPr lang="en-US" dirty="0"/>
              <a:t>.</a:t>
            </a:r>
            <a:endParaRPr lang="en-US" b="0" i="0" dirty="0">
              <a:effectLst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CA7A44D3-3030-27BC-EC12-018D09901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7244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D8CC26-FB07-48B2-9502-78839156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054" y="1591408"/>
            <a:ext cx="9697915" cy="46630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b="1" dirty="0"/>
              <a:t>II- 5- The Efficiency</a:t>
            </a:r>
          </a:p>
          <a:p>
            <a:pPr marL="0" indent="0">
              <a:buNone/>
            </a:pPr>
            <a:endParaRPr lang="en-US" b="1" i="0" dirty="0">
              <a:effectLst/>
            </a:endParaRPr>
          </a:p>
          <a:p>
            <a:pPr algn="just"/>
            <a:r>
              <a:rPr lang="en-US" sz="2600" i="0" dirty="0">
                <a:effectLst/>
              </a:rPr>
              <a:t>All of these outputs are assumed to be technically efficient</a:t>
            </a:r>
            <a:br>
              <a:rPr lang="en-US" sz="2600" dirty="0"/>
            </a:br>
            <a:r>
              <a:rPr lang="en-US" sz="2600" b="0" i="0" dirty="0">
                <a:effectLst/>
              </a:rPr>
              <a:t>but which one is economically efficient? </a:t>
            </a: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Economic Efficiency</a:t>
            </a:r>
            <a:r>
              <a:rPr lang="en-US" sz="2600" b="0" i="0" dirty="0">
                <a:effectLst/>
              </a:rPr>
              <a:t>: occurs when the cost of producing a given output is as low as possible.</a:t>
            </a:r>
          </a:p>
          <a:p>
            <a:pPr algn="just"/>
            <a:r>
              <a:rPr lang="en-US" sz="2600" b="1" i="0" dirty="0">
                <a:solidFill>
                  <a:srgbClr val="FF0000"/>
                </a:solidFill>
                <a:effectLst/>
              </a:rPr>
              <a:t>Technological efficiency</a:t>
            </a:r>
            <a:r>
              <a:rPr lang="en-US" sz="2600" b="0" i="0" dirty="0">
                <a:effectLst/>
              </a:rPr>
              <a:t>: occurs when it is not possible to increase output without increasing inputs.</a:t>
            </a:r>
          </a:p>
          <a:p>
            <a:pPr marL="0" indent="0" algn="just">
              <a:buNone/>
            </a:pPr>
            <a:r>
              <a:rPr lang="en-US" sz="2600" b="0" i="0" dirty="0">
                <a:effectLst/>
              </a:rPr>
              <a:t>   	</a:t>
            </a:r>
            <a:r>
              <a:rPr lang="en-US" sz="2600" b="1" i="0" dirty="0">
                <a:effectLst/>
              </a:rPr>
              <a:t>The objective of efficiency will provide us with some basic 	rules 	about the manner in which firms should utilize inputs 	to produce goods and services.</a:t>
            </a:r>
            <a:endParaRPr lang="fr-FR" sz="2600" b="1" dirty="0"/>
          </a:p>
          <a:p>
            <a:endParaRPr lang="fr-FR" dirty="0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66896A46-6212-02B3-AF6D-DB0462F23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CBECC61B-B36E-4DE5-ACED-B0B9D662F467}"/>
              </a:ext>
            </a:extLst>
          </p:cNvPr>
          <p:cNvSpPr/>
          <p:nvPr/>
        </p:nvSpPr>
        <p:spPr>
          <a:xfrm>
            <a:off x="167054" y="5147720"/>
            <a:ext cx="859536" cy="484632"/>
          </a:xfrm>
          <a:prstGeom prst="rightArrow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4832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FC8D22-73EC-4F19-A957-E0D236C5E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392" y="1582615"/>
            <a:ext cx="9759462" cy="4730262"/>
          </a:xfrm>
        </p:spPr>
        <p:txBody>
          <a:bodyPr>
            <a:normAutofit/>
          </a:bodyPr>
          <a:lstStyle/>
          <a:p>
            <a:pPr algn="just"/>
            <a:endParaRPr lang="en-US" sz="2600" b="1" dirty="0"/>
          </a:p>
          <a:p>
            <a:pPr algn="just"/>
            <a:r>
              <a:rPr lang="en-US" sz="2600" b="1" dirty="0"/>
              <a:t>T</a:t>
            </a:r>
            <a:r>
              <a:rPr lang="en-US" sz="2600" b="1" i="0" dirty="0">
                <a:effectLst/>
              </a:rPr>
              <a:t>o maximize the output attainable with a given level of cost.</a:t>
            </a:r>
            <a:br>
              <a:rPr lang="en-US" sz="2600" dirty="0"/>
            </a:br>
            <a:r>
              <a:rPr lang="en-US" sz="2600" b="0" i="0" dirty="0">
                <a:effectLst/>
              </a:rPr>
              <a:t>You will see that basic production theory is simply an application of constrained optimization:</a:t>
            </a:r>
          </a:p>
          <a:p>
            <a:pPr marL="0" indent="0" algn="just">
              <a:buNone/>
            </a:pPr>
            <a:r>
              <a:rPr lang="en-US" sz="2600" b="0" i="0" dirty="0">
                <a:effectLst/>
              </a:rPr>
              <a:t>	</a:t>
            </a:r>
            <a:r>
              <a:rPr lang="en-US" sz="2600" b="1" i="0" dirty="0">
                <a:effectLst/>
              </a:rPr>
              <a:t>the firm attempts either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to minimize the cost of producing a 	given level of output</a:t>
            </a:r>
            <a:r>
              <a:rPr lang="en-US" sz="2600" b="1" i="0" dirty="0">
                <a:effectLst/>
              </a:rPr>
              <a:t> </a:t>
            </a:r>
            <a:r>
              <a:rPr lang="en-US" sz="2600" b="1" i="0" dirty="0">
                <a:effectLst/>
                <a:highlight>
                  <a:srgbClr val="00FF00"/>
                </a:highlight>
              </a:rPr>
              <a:t>or</a:t>
            </a:r>
            <a:r>
              <a:rPr lang="en-US" sz="2600" b="1" i="0" dirty="0">
                <a:effectLst/>
              </a:rPr>
              <a:t>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to maximize the output attainable with 	a given level of cost.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0" i="0" dirty="0">
                <a:effectLst/>
              </a:rPr>
              <a:t>Both optimization problems lead to same rule for the allocation of inputs and choice of technology</a:t>
            </a:r>
            <a:endParaRPr lang="fr-FR" sz="2600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9AE14E98-46CD-4D5B-920B-361EEC4293E1}"/>
              </a:ext>
            </a:extLst>
          </p:cNvPr>
          <p:cNvSpPr/>
          <p:nvPr/>
        </p:nvSpPr>
        <p:spPr>
          <a:xfrm flipV="1">
            <a:off x="313359" y="3310514"/>
            <a:ext cx="722726" cy="397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113315CD-A7C6-1396-5F45-C395B6E13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46" y="365125"/>
            <a:ext cx="6928339" cy="892175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66"/>
                </a:solidFill>
                <a:latin typeface="+mn-lt"/>
              </a:rPr>
              <a:t>II- Production Function</a:t>
            </a:r>
            <a:endParaRPr lang="fr-FR" dirty="0">
              <a:solidFill>
                <a:srgbClr val="FF006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70442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EE248263-0DFC-8694-6EA1-5FCDC37066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325" y="1693164"/>
            <a:ext cx="7019925" cy="4495800"/>
          </a:xfrm>
          <a:prstGeom prst="rect">
            <a:avLst/>
          </a:prstGeom>
        </p:spPr>
      </p:pic>
      <p:pic>
        <p:nvPicPr>
          <p:cNvPr id="12" name="Picture 2" descr="The &quot;Costs&quot; of Eviction in Cook County, Illinois - Reda | Ciprian |  Magnone, LLC">
            <a:extLst>
              <a:ext uri="{FF2B5EF4-FFF2-40B4-BE49-F238E27FC236}">
                <a16:creationId xmlns:a16="http://schemas.microsoft.com/office/drawing/2014/main" id="{2BF9817F-39D8-5C29-2523-4B2168080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250" y="1693164"/>
            <a:ext cx="371075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785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E48A0-749B-409D-B858-F5900C965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6331"/>
            <a:ext cx="10515600" cy="115435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+mn-lt"/>
              </a:rPr>
              <a:t>III- 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+mn-lt"/>
              </a:rPr>
              <a:t>THE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Costs</a:t>
            </a:r>
            <a:br>
              <a:rPr lang="en-US" b="1" i="0" dirty="0">
                <a:solidFill>
                  <a:srgbClr val="501E05"/>
                </a:solidFill>
                <a:effectLst/>
                <a:latin typeface="Terminal Dosis"/>
              </a:rPr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DB349F-5981-4537-8B96-B54B3383A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5" y="1825625"/>
            <a:ext cx="9926515" cy="4496044"/>
          </a:xfrm>
        </p:spPr>
        <p:txBody>
          <a:bodyPr>
            <a:normAutofit lnSpcReduction="10000"/>
          </a:bodyPr>
          <a:lstStyle/>
          <a:p>
            <a:r>
              <a:rPr lang="en-US" sz="2600" dirty="0"/>
              <a:t>In buying factor inputs, the firm will incur costs.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Costs are classified as: </a:t>
            </a:r>
          </a:p>
          <a:p>
            <a:endParaRPr lang="en-US" sz="2600" dirty="0"/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en-US" sz="2600" b="1" dirty="0">
                <a:solidFill>
                  <a:srgbClr val="FF0000"/>
                </a:solidFill>
              </a:rPr>
              <a:t>Fixed costs (FC)</a:t>
            </a:r>
            <a:r>
              <a:rPr lang="en-US" sz="2600" dirty="0"/>
              <a:t>: costs that are not related directly to production  such as rent, rates, insurance costs, admin costs. </a:t>
            </a:r>
          </a:p>
          <a:p>
            <a:pPr marL="0" indent="0" algn="just">
              <a:buNone/>
            </a:pPr>
            <a:r>
              <a:rPr lang="en-US" sz="2600" dirty="0"/>
              <a:t>They can change but not in relation to output. </a:t>
            </a:r>
          </a:p>
          <a:p>
            <a:pPr marL="0" indent="0" algn="just">
              <a:buNone/>
            </a:pPr>
            <a:endParaRPr lang="en-US" sz="2600" dirty="0"/>
          </a:p>
          <a:p>
            <a:pPr marL="0" indent="0" algn="just">
              <a:buNone/>
            </a:pPr>
            <a:r>
              <a:rPr lang="en-US" sz="2600" dirty="0"/>
              <a:t>	</a:t>
            </a:r>
            <a:r>
              <a:rPr lang="en-US" sz="2600" b="1" dirty="0">
                <a:solidFill>
                  <a:srgbClr val="FF0000"/>
                </a:solidFill>
              </a:rPr>
              <a:t>Variable Costs (VC)</a:t>
            </a:r>
            <a:r>
              <a:rPr lang="en-US" sz="2600" dirty="0"/>
              <a:t>: costs directly related to variations in output. Raw materials primarily.</a:t>
            </a:r>
            <a:endParaRPr lang="fr-FR" sz="2600" dirty="0"/>
          </a:p>
        </p:txBody>
      </p:sp>
      <p:pic>
        <p:nvPicPr>
          <p:cNvPr id="7172" name="Picture 4" descr="Indirect Loss Costs Are Big Cost Drivers - AllBusiness.com">
            <a:extLst>
              <a:ext uri="{FF2B5EF4-FFF2-40B4-BE49-F238E27FC236}">
                <a16:creationId xmlns:a16="http://schemas.microsoft.com/office/drawing/2014/main" id="{A7E8CE7C-F7EE-54D8-D2D9-4FD38F9B7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392" y="1545336"/>
            <a:ext cx="2197608" cy="454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3010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FE3E4A-C49B-AB8F-8D3C-3CE345654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570" y="1728425"/>
            <a:ext cx="3852672" cy="2670312"/>
          </a:xfrm>
          <a:solidFill>
            <a:srgbClr val="0099CC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rgbClr val="FF0000"/>
                </a:solidFill>
              </a:rPr>
              <a:t>The Total Cost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 the sum of all costs incurred in production</a:t>
            </a:r>
          </a:p>
          <a:p>
            <a:pPr marL="0" indent="0" algn="ctr">
              <a:buNone/>
            </a:pPr>
            <a:r>
              <a:rPr lang="en-US" b="1" dirty="0">
                <a:solidFill>
                  <a:srgbClr val="FF0000"/>
                </a:solidFill>
              </a:rPr>
              <a:t>TC = FC + VC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FC: Fixed Cost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VC: Variable Costs</a:t>
            </a:r>
          </a:p>
          <a:p>
            <a:pPr marL="0" indent="0" algn="ctr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AFF14AB-EDB9-D69F-ED0F-59E513C0DB5C}"/>
              </a:ext>
            </a:extLst>
          </p:cNvPr>
          <p:cNvSpPr txBox="1"/>
          <p:nvPr/>
        </p:nvSpPr>
        <p:spPr>
          <a:xfrm>
            <a:off x="5068062" y="1485318"/>
            <a:ext cx="4462272" cy="138499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0000"/>
                </a:solidFill>
              </a:rPr>
              <a:t>Average Cost</a:t>
            </a:r>
          </a:p>
          <a:p>
            <a:pPr marL="0" indent="0">
              <a:buNone/>
            </a:pPr>
            <a:r>
              <a:rPr lang="en-US" sz="2800" dirty="0"/>
              <a:t> the cost per unit of output</a:t>
            </a:r>
          </a:p>
          <a:p>
            <a:pPr marL="0" indent="0" algn="ctr">
              <a:buNone/>
            </a:pPr>
            <a:r>
              <a:rPr lang="en-US" sz="2800" dirty="0"/>
              <a:t>   </a:t>
            </a:r>
            <a:r>
              <a:rPr lang="en-US" sz="2800" b="1" dirty="0">
                <a:solidFill>
                  <a:srgbClr val="FF0000"/>
                </a:solidFill>
              </a:rPr>
              <a:t>AC = TC/Output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E0A9A49-74E1-37A9-1C70-F3B57D0D280D}"/>
              </a:ext>
            </a:extLst>
          </p:cNvPr>
          <p:cNvSpPr txBox="1"/>
          <p:nvPr/>
        </p:nvSpPr>
        <p:spPr>
          <a:xfrm>
            <a:off x="5152644" y="3569935"/>
            <a:ext cx="4743450" cy="2492990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0000"/>
                </a:solidFill>
              </a:rPr>
              <a:t>Marginal Cost</a:t>
            </a:r>
            <a:endParaRPr lang="en-US" sz="26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sz="2600" dirty="0"/>
              <a:t> the cost of one more or one fewer units of production </a:t>
            </a:r>
          </a:p>
          <a:p>
            <a:pPr marL="0" indent="0" algn="ctr">
              <a:buNone/>
            </a:pPr>
            <a:r>
              <a:rPr lang="en-US" sz="2600" b="1" dirty="0">
                <a:solidFill>
                  <a:srgbClr val="FF0000"/>
                </a:solidFill>
              </a:rPr>
              <a:t> MC = TCn – TC(n-1) units  </a:t>
            </a:r>
            <a:r>
              <a:rPr lang="en-US" sz="2600" b="1" dirty="0">
                <a:solidFill>
                  <a:srgbClr val="00B050"/>
                </a:solidFill>
              </a:rPr>
              <a:t>  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00B050"/>
                </a:solidFill>
              </a:rPr>
              <a:t>    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00B050"/>
                </a:solidFill>
              </a:rPr>
              <a:t>n: period of time</a:t>
            </a:r>
            <a:endParaRPr lang="fr-FR" sz="2600" b="1" dirty="0">
              <a:solidFill>
                <a:srgbClr val="00B050"/>
              </a:solidFill>
            </a:endParaRPr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4EA18EA7-CCAA-6FD4-B6B4-6BD55A5C95EC}"/>
              </a:ext>
            </a:extLst>
          </p:cNvPr>
          <p:cNvCxnSpPr>
            <a:endCxn id="7" idx="1"/>
          </p:cNvCxnSpPr>
          <p:nvPr/>
        </p:nvCxnSpPr>
        <p:spPr>
          <a:xfrm flipV="1">
            <a:off x="5068062" y="2177816"/>
            <a:ext cx="0" cy="2382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Marginal Cost Formula - Definition, Calculation &amp; Examples">
            <a:extLst>
              <a:ext uri="{FF2B5EF4-FFF2-40B4-BE49-F238E27FC236}">
                <a16:creationId xmlns:a16="http://schemas.microsoft.com/office/drawing/2014/main" id="{0C22FB18-3066-9B7E-238C-6D7194741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3" y="5146929"/>
            <a:ext cx="31908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Average Cost - Definition, Formula, Calculation, Examples">
            <a:extLst>
              <a:ext uri="{FF2B5EF4-FFF2-40B4-BE49-F238E27FC236}">
                <a16:creationId xmlns:a16="http://schemas.microsoft.com/office/drawing/2014/main" id="{91BA2E2E-42F5-7FF6-AA01-3311EC558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182" y="1846396"/>
            <a:ext cx="31908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Total Cost Formula | Calculator (Examples with Excel Template)">
            <a:extLst>
              <a:ext uri="{FF2B5EF4-FFF2-40B4-BE49-F238E27FC236}">
                <a16:creationId xmlns:a16="http://schemas.microsoft.com/office/drawing/2014/main" id="{BF42C0B4-FA62-855B-5C4A-2FCD4D53E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" y="4398738"/>
            <a:ext cx="3937254" cy="173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067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B60A5-8FA6-4AD8-9C21-125C85DC6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+mn-lt"/>
              </a:rPr>
              <a:t>III- </a:t>
            </a:r>
            <a:r>
              <a:rPr lang="en-US" sz="4000" b="1" i="0" dirty="0">
                <a:solidFill>
                  <a:schemeClr val="bg1"/>
                </a:solidFill>
                <a:effectLst/>
                <a:latin typeface="+mn-lt"/>
              </a:rPr>
              <a:t>THE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COSTS</a:t>
            </a:r>
            <a:endParaRPr lang="fr-FR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2F3680-3DB3-43F7-84D3-B1D6A11C6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38" y="1690688"/>
            <a:ext cx="9796038" cy="4595811"/>
          </a:xfrm>
        </p:spPr>
        <p:txBody>
          <a:bodyPr>
            <a:normAutofit/>
          </a:bodyPr>
          <a:lstStyle/>
          <a:p>
            <a:pPr algn="just"/>
            <a:r>
              <a:rPr lang="en-US" sz="2600" b="1" dirty="0">
                <a:highlight>
                  <a:srgbClr val="FFFF00"/>
                </a:highlight>
              </a:rPr>
              <a:t>Short run</a:t>
            </a:r>
            <a:r>
              <a:rPr lang="en-US" sz="2600" dirty="0"/>
              <a:t>: Diminishing marginal returns results from adding successive quantities of variable factors to a fixed factor.</a:t>
            </a:r>
          </a:p>
          <a:p>
            <a:pPr marL="0" indent="0" algn="just">
              <a:buNone/>
            </a:pPr>
            <a:r>
              <a:rPr lang="en-US" sz="2600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sz="2600" b="1" i="0" dirty="0">
                <a:effectLst/>
              </a:rPr>
              <a:t>Short-Run Changes in Production Factor Productivity</a:t>
            </a:r>
            <a:br>
              <a:rPr lang="en-US" sz="2600" dirty="0"/>
            </a:br>
            <a:r>
              <a:rPr lang="en-US" sz="2600" dirty="0"/>
              <a:t>	</a:t>
            </a:r>
            <a:r>
              <a:rPr lang="en-US" sz="2600" b="0" i="0" dirty="0">
                <a:effectLst/>
              </a:rPr>
              <a:t>How much does the quantity of Q change, when the 	quantity of L is increased?</a:t>
            </a:r>
          </a:p>
          <a:p>
            <a:pPr marL="0" indent="0" algn="just">
              <a:buNone/>
            </a:pPr>
            <a:endParaRPr lang="en-US" sz="2600" b="0" i="0" dirty="0">
              <a:effectLst/>
            </a:endParaRPr>
          </a:p>
          <a:p>
            <a:pPr algn="just"/>
            <a:r>
              <a:rPr lang="en-US" sz="2600" b="1" dirty="0">
                <a:highlight>
                  <a:srgbClr val="00FF00"/>
                </a:highlight>
              </a:rPr>
              <a:t>Long run</a:t>
            </a:r>
            <a:r>
              <a:rPr lang="en-US" sz="2600" dirty="0"/>
              <a:t>:  Increases in capacity can lead to increasing, decreasing or constant returns to scale.</a:t>
            </a:r>
          </a:p>
          <a:p>
            <a:pPr marL="0" indent="0" algn="just">
              <a:buNone/>
            </a:pPr>
            <a:r>
              <a:rPr lang="en-US" sz="2600" b="1" i="0" dirty="0">
                <a:solidFill>
                  <a:srgbClr val="444444"/>
                </a:solidFill>
                <a:effectLst/>
              </a:rPr>
              <a:t>	</a:t>
            </a:r>
            <a:r>
              <a:rPr lang="en-US" sz="2600" b="1" i="0" dirty="0">
                <a:effectLst/>
              </a:rPr>
              <a:t>Long-Run Changes in Production Returns to Scale</a:t>
            </a:r>
            <a:br>
              <a:rPr lang="en-US" sz="2600" dirty="0"/>
            </a:br>
            <a:r>
              <a:rPr lang="en-US" sz="2600" dirty="0"/>
              <a:t>	</a:t>
            </a:r>
            <a:r>
              <a:rPr lang="en-US" sz="2600" b="0" i="0" dirty="0">
                <a:effectLst/>
              </a:rPr>
              <a:t>How much does the quantity of Q change, when the 	quantity of both L and K is increased?</a:t>
            </a:r>
            <a:endParaRPr lang="fr-FR" sz="2600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Flèche : droite 3">
            <a:extLst>
              <a:ext uri="{FF2B5EF4-FFF2-40B4-BE49-F238E27FC236}">
                <a16:creationId xmlns:a16="http://schemas.microsoft.com/office/drawing/2014/main" id="{5E857222-5C58-4E55-AF77-BB95BE9A2130}"/>
              </a:ext>
            </a:extLst>
          </p:cNvPr>
          <p:cNvSpPr/>
          <p:nvPr/>
        </p:nvSpPr>
        <p:spPr>
          <a:xfrm>
            <a:off x="189210" y="2550259"/>
            <a:ext cx="861646" cy="465992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highlight>
                <a:srgbClr val="00FFFF"/>
              </a:highlight>
            </a:endParaRPr>
          </a:p>
        </p:txBody>
      </p:sp>
      <p:sp>
        <p:nvSpPr>
          <p:cNvPr id="5" name="Flèche : droite 4">
            <a:extLst>
              <a:ext uri="{FF2B5EF4-FFF2-40B4-BE49-F238E27FC236}">
                <a16:creationId xmlns:a16="http://schemas.microsoft.com/office/drawing/2014/main" id="{C1192734-B47D-49AF-958F-14AB8233DBDF}"/>
              </a:ext>
            </a:extLst>
          </p:cNvPr>
          <p:cNvSpPr/>
          <p:nvPr/>
        </p:nvSpPr>
        <p:spPr>
          <a:xfrm>
            <a:off x="189210" y="5097897"/>
            <a:ext cx="861646" cy="465992"/>
          </a:xfrm>
          <a:prstGeom prst="right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4" descr="Indirect Loss Costs Are Big Cost Drivers - AllBusiness.com">
            <a:extLst>
              <a:ext uri="{FF2B5EF4-FFF2-40B4-BE49-F238E27FC236}">
                <a16:creationId xmlns:a16="http://schemas.microsoft.com/office/drawing/2014/main" id="{33EA2CF8-03B1-B6FF-424A-365E16D00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392" y="1545336"/>
            <a:ext cx="2197608" cy="454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1254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0794844-7106-3137-56FE-ECF12B15A2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697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534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B61EEF-3AAA-4D2F-8A4A-8EBF5DB17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546" y="365126"/>
            <a:ext cx="7200900" cy="927344"/>
          </a:xfrm>
        </p:spPr>
        <p:txBody>
          <a:bodyPr/>
          <a:lstStyle/>
          <a:p>
            <a:pPr algn="ctr"/>
            <a:r>
              <a:rPr lang="fr-FR" b="1" dirty="0">
                <a:solidFill>
                  <a:srgbClr val="0099CC"/>
                </a:solidFill>
                <a:latin typeface="+mn-lt"/>
              </a:rPr>
              <a:t>IV- The Revenue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F190EE-5A86-4F54-AFDA-A5C6C4E22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638" y="1767254"/>
            <a:ext cx="9785839" cy="4633546"/>
          </a:xfrm>
        </p:spPr>
        <p:txBody>
          <a:bodyPr>
            <a:normAutofit/>
          </a:bodyPr>
          <a:lstStyle/>
          <a:p>
            <a:r>
              <a:rPr lang="en-US" sz="2600" b="1" i="0" dirty="0">
                <a:solidFill>
                  <a:srgbClr val="FF0000"/>
                </a:solidFill>
                <a:effectLst/>
              </a:rPr>
              <a:t>Revenue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 is the income a firm retains from selling its products </a:t>
            </a:r>
          </a:p>
          <a:p>
            <a:pPr marL="0" indent="0">
              <a:buNone/>
            </a:pPr>
            <a:r>
              <a:rPr lang="en-US" sz="2600" b="0" i="0" dirty="0">
                <a:solidFill>
                  <a:srgbClr val="000000"/>
                </a:solidFill>
                <a:effectLst/>
              </a:rPr>
              <a:t>once it has paid indirect tax, such as VAT. </a:t>
            </a:r>
          </a:p>
          <a:p>
            <a:endParaRPr lang="en-US" sz="2600" b="0" i="0" dirty="0">
              <a:solidFill>
                <a:srgbClr val="000000"/>
              </a:solidFill>
              <a:effectLst/>
            </a:endParaRPr>
          </a:p>
          <a:p>
            <a:r>
              <a:rPr lang="en-US" sz="2600" b="0" i="0" dirty="0">
                <a:solidFill>
                  <a:srgbClr val="000000"/>
                </a:solidFill>
                <a:effectLst/>
              </a:rPr>
              <a:t>Revenue provides the income which a firm needs to enable </a:t>
            </a:r>
          </a:p>
          <a:p>
            <a:pPr marL="0" indent="0">
              <a:buNone/>
            </a:pPr>
            <a:r>
              <a:rPr lang="en-US" sz="2600" b="0" i="0" dirty="0">
                <a:solidFill>
                  <a:srgbClr val="000000"/>
                </a:solidFill>
                <a:effectLst/>
              </a:rPr>
              <a:t>it to cover its </a:t>
            </a:r>
            <a:r>
              <a:rPr lang="en-US" sz="2600" b="1" i="0" dirty="0">
                <a:solidFill>
                  <a:srgbClr val="0070C0"/>
                </a:solidFill>
                <a:effectLst/>
              </a:rPr>
              <a:t>costs of production 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, and from which it can </a:t>
            </a:r>
          </a:p>
          <a:p>
            <a:pPr marL="0" indent="0">
              <a:buNone/>
            </a:pPr>
            <a:r>
              <a:rPr lang="en-US" sz="2600" b="0" i="0" dirty="0">
                <a:solidFill>
                  <a:srgbClr val="000000"/>
                </a:solidFill>
                <a:effectLst/>
              </a:rPr>
              <a:t>derive </a:t>
            </a:r>
            <a:r>
              <a:rPr lang="en-US" sz="2600" b="1" i="0" dirty="0">
                <a:solidFill>
                  <a:srgbClr val="FF0000"/>
                </a:solidFill>
                <a:effectLst/>
              </a:rPr>
              <a:t>a profit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. </a:t>
            </a:r>
          </a:p>
          <a:p>
            <a:endParaRPr lang="en-US" sz="2600" b="0" i="0" dirty="0">
              <a:solidFill>
                <a:srgbClr val="000000"/>
              </a:solidFill>
              <a:effectLst/>
            </a:endParaRPr>
          </a:p>
          <a:p>
            <a:r>
              <a:rPr lang="en-US" sz="2600" b="1" i="0" dirty="0">
                <a:solidFill>
                  <a:srgbClr val="FF0000"/>
                </a:solidFill>
                <a:effectLst/>
              </a:rPr>
              <a:t>Profit</a:t>
            </a:r>
            <a:r>
              <a:rPr lang="en-US" sz="2600" b="0" i="0" dirty="0">
                <a:solidFill>
                  <a:srgbClr val="000000"/>
                </a:solidFill>
                <a:effectLst/>
              </a:rPr>
              <a:t> can be distributed to the owners, or shareholders, or retained in the business to purchase new capital assets or upgrade the firm’s technology.</a:t>
            </a:r>
          </a:p>
          <a:p>
            <a:endParaRPr lang="en-US" sz="26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10242" name="Picture 2" descr="Revenue vs Profit | Top 5 Differences (with infographics)">
            <a:extLst>
              <a:ext uri="{FF2B5EF4-FFF2-40B4-BE49-F238E27FC236}">
                <a16:creationId xmlns:a16="http://schemas.microsoft.com/office/drawing/2014/main" id="{36BC0C94-931B-7F2A-4FB6-BF035E742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632" y="2002536"/>
            <a:ext cx="3706368" cy="303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4657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BA84D-DA97-4D51-ADD3-2F6C4B070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576" y="365125"/>
            <a:ext cx="7324344" cy="915035"/>
          </a:xfrm>
        </p:spPr>
        <p:txBody>
          <a:bodyPr>
            <a:normAutofit/>
          </a:bodyPr>
          <a:lstStyle/>
          <a:p>
            <a:pPr algn="ctr"/>
            <a:r>
              <a:rPr lang="fr-FR" b="1" dirty="0">
                <a:solidFill>
                  <a:srgbClr val="0099CC"/>
                </a:solidFill>
                <a:latin typeface="+mn-lt"/>
              </a:rPr>
              <a:t>IV- The Revenue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09BC9A-32A9-484F-A605-9EFCE67B4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736" y="1581912"/>
            <a:ext cx="11024616" cy="47823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0" i="0" dirty="0">
                <a:solidFill>
                  <a:srgbClr val="000000"/>
                </a:solidFill>
                <a:effectLst/>
              </a:rPr>
              <a:t>Revenue is measured in three ways:</a:t>
            </a:r>
            <a:endParaRPr lang="fr-FR" sz="28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sz="2600" b="1" dirty="0">
                <a:solidFill>
                  <a:srgbClr val="FF0000"/>
                </a:solidFill>
              </a:rPr>
              <a:t>Total revenue</a:t>
            </a:r>
            <a:r>
              <a:rPr lang="en-US" sz="2600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sz="2600" dirty="0"/>
              <a:t>the total amount received from selling a given output </a:t>
            </a:r>
          </a:p>
          <a:p>
            <a:pPr marL="0" indent="0">
              <a:buNone/>
            </a:pPr>
            <a:r>
              <a:rPr lang="en-US" sz="2600" dirty="0"/>
              <a:t> 			</a:t>
            </a:r>
            <a:r>
              <a:rPr lang="en-US" sz="2600" b="1" dirty="0">
                <a:solidFill>
                  <a:srgbClr val="FF0000"/>
                </a:solidFill>
              </a:rPr>
              <a:t>TR =</a:t>
            </a:r>
            <a:r>
              <a:rPr lang="el-GR" sz="2600" b="0" i="0" dirty="0">
                <a:solidFill>
                  <a:srgbClr val="202124"/>
                </a:solidFill>
                <a:effectLst/>
              </a:rPr>
              <a:t> </a:t>
            </a:r>
            <a:r>
              <a:rPr lang="el-GR" sz="2600" b="1" i="0" dirty="0">
                <a:solidFill>
                  <a:srgbClr val="FF0000"/>
                </a:solidFill>
                <a:effectLst/>
              </a:rPr>
              <a:t>Σ</a:t>
            </a:r>
            <a:r>
              <a:rPr lang="en-US" sz="2600" b="1" dirty="0">
                <a:solidFill>
                  <a:srgbClr val="FF0000"/>
                </a:solidFill>
              </a:rPr>
              <a:t> (Px </a:t>
            </a:r>
            <a:r>
              <a:rPr lang="en-US" sz="2600" b="1" dirty="0"/>
              <a:t>x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 err="1">
                <a:solidFill>
                  <a:srgbClr val="FF0000"/>
                </a:solidFill>
              </a:rPr>
              <a:t>Qx</a:t>
            </a:r>
            <a:r>
              <a:rPr lang="en-US" sz="2600" b="1" dirty="0">
                <a:solidFill>
                  <a:srgbClr val="FF0000"/>
                </a:solidFill>
              </a:rPr>
              <a:t> )</a:t>
            </a:r>
          </a:p>
          <a:p>
            <a:pPr marL="0" indent="0">
              <a:buNone/>
            </a:pPr>
            <a:r>
              <a:rPr lang="en-US" sz="2600" dirty="0"/>
              <a:t>• </a:t>
            </a:r>
            <a:r>
              <a:rPr lang="en-US" sz="2600" b="1" dirty="0">
                <a:solidFill>
                  <a:srgbClr val="FF0000"/>
                </a:solidFill>
              </a:rPr>
              <a:t>Average Revenue:</a:t>
            </a:r>
          </a:p>
          <a:p>
            <a:pPr marL="0" indent="0">
              <a:buNone/>
            </a:pPr>
            <a:r>
              <a:rPr lang="en-US" sz="2600" dirty="0"/>
              <a:t>the average amount received from selling each unit </a:t>
            </a:r>
          </a:p>
          <a:p>
            <a:pPr marL="0" indent="0">
              <a:buNone/>
            </a:pPr>
            <a:r>
              <a:rPr lang="en-US" sz="2600" dirty="0"/>
              <a:t>			</a:t>
            </a:r>
            <a:r>
              <a:rPr lang="en-US" sz="2600" b="1" dirty="0">
                <a:solidFill>
                  <a:srgbClr val="FF0000"/>
                </a:solidFill>
              </a:rPr>
              <a:t>AR = TR </a:t>
            </a:r>
            <a:r>
              <a:rPr lang="en-US" sz="2600" b="1" dirty="0"/>
              <a:t>/</a:t>
            </a:r>
            <a:r>
              <a:rPr lang="en-US" sz="2600" b="1" dirty="0">
                <a:solidFill>
                  <a:srgbClr val="FF0000"/>
                </a:solidFill>
              </a:rPr>
              <a:t> Q </a:t>
            </a:r>
          </a:p>
          <a:p>
            <a:pPr marL="0" indent="0">
              <a:buNone/>
            </a:pPr>
            <a:r>
              <a:rPr lang="en-US" sz="2600" dirty="0"/>
              <a:t>• </a:t>
            </a:r>
            <a:r>
              <a:rPr lang="en-US" sz="2600" b="1" dirty="0">
                <a:solidFill>
                  <a:srgbClr val="FF0000"/>
                </a:solidFill>
              </a:rPr>
              <a:t>Marginal revenue:</a:t>
            </a:r>
          </a:p>
          <a:p>
            <a:pPr marL="0" indent="0">
              <a:buNone/>
            </a:pPr>
            <a:r>
              <a:rPr lang="en-US" sz="2600" dirty="0"/>
              <a:t>the amount received from selling one extra unit of output</a:t>
            </a:r>
          </a:p>
          <a:p>
            <a:pPr marL="0" indent="0">
              <a:buNone/>
            </a:pPr>
            <a:r>
              <a:rPr lang="en-US" sz="2600" dirty="0"/>
              <a:t>			 </a:t>
            </a:r>
            <a:r>
              <a:rPr lang="en-US" sz="2600" b="1" dirty="0">
                <a:solidFill>
                  <a:srgbClr val="FF0000"/>
                </a:solidFill>
              </a:rPr>
              <a:t>MR = </a:t>
            </a:r>
            <a:r>
              <a:rPr lang="en-US" sz="2600" b="1" dirty="0" err="1">
                <a:solidFill>
                  <a:srgbClr val="FF0000"/>
                </a:solidFill>
              </a:rPr>
              <a:t>TRn</a:t>
            </a:r>
            <a:r>
              <a:rPr lang="en-US" sz="2600" b="1" dirty="0">
                <a:solidFill>
                  <a:srgbClr val="FF0000"/>
                </a:solidFill>
              </a:rPr>
              <a:t> </a:t>
            </a:r>
            <a:r>
              <a:rPr lang="en-US" sz="2600" b="1" dirty="0"/>
              <a:t>–</a:t>
            </a:r>
            <a:r>
              <a:rPr lang="en-US" sz="2600" b="1" dirty="0">
                <a:solidFill>
                  <a:srgbClr val="FF0000"/>
                </a:solidFill>
              </a:rPr>
              <a:t> TR n-1 units       n: period of time</a:t>
            </a:r>
            <a:endParaRPr lang="fr-FR" sz="2600" b="1" dirty="0">
              <a:solidFill>
                <a:srgbClr val="FF00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A229ACB-4F70-B94F-F441-825FF7E42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9096" y="1344168"/>
            <a:ext cx="3422904" cy="551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8140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9F54E-6591-4B92-AA3A-EB9057D05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8900" y="365125"/>
            <a:ext cx="7086600" cy="883383"/>
          </a:xfrm>
        </p:spPr>
        <p:txBody>
          <a:bodyPr>
            <a:normAutofit/>
          </a:bodyPr>
          <a:lstStyle/>
          <a:p>
            <a:pPr algn="ctr"/>
            <a:r>
              <a:rPr lang="fr-FR" b="1" dirty="0">
                <a:solidFill>
                  <a:srgbClr val="0099CC"/>
                </a:solidFill>
                <a:latin typeface="+mn-lt"/>
              </a:rPr>
              <a:t>IV- The Revenue</a:t>
            </a:r>
            <a:endParaRPr lang="fr-FR" dirty="0">
              <a:solidFill>
                <a:srgbClr val="0099CC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BFFF0D-C94D-49DC-89EE-B10DD9FE41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591408"/>
            <a:ext cx="9601200" cy="4572000"/>
          </a:xfrm>
        </p:spPr>
      </p:pic>
      <p:pic>
        <p:nvPicPr>
          <p:cNvPr id="14340" name="Picture 4" descr="What is Revenue, Revenue Definition, Revenue News">
            <a:extLst>
              <a:ext uri="{FF2B5EF4-FFF2-40B4-BE49-F238E27FC236}">
                <a16:creationId xmlns:a16="http://schemas.microsoft.com/office/drawing/2014/main" id="{0838B199-0F8E-0B92-8E65-35C2AA034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0486" y="0"/>
            <a:ext cx="221151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9816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DE6E328-EC13-6402-A935-3AF37FEED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" y="0"/>
            <a:ext cx="12186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202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C14BE-BF21-4253-8CFE-9ECC39E0B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963" y="365126"/>
            <a:ext cx="5780766" cy="918552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rgbClr val="92D050"/>
                </a:solidFill>
                <a:latin typeface="+mn-lt"/>
              </a:rPr>
              <a:t>V- The Profit</a:t>
            </a:r>
            <a:endParaRPr lang="fr-FR" sz="4000" dirty="0">
              <a:solidFill>
                <a:srgbClr val="92D05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C659CF-336E-4A7E-84FF-97DD5E5182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470" y="1761026"/>
            <a:ext cx="9715500" cy="4486275"/>
          </a:xfrm>
        </p:spPr>
        <p:txBody>
          <a:bodyPr>
            <a:normAutofit fontScale="92500" lnSpcReduction="20000"/>
          </a:bodyPr>
          <a:lstStyle/>
          <a:p>
            <a:pPr algn="just"/>
            <a:endParaRPr lang="en-US" sz="2600" b="1" i="0" dirty="0">
              <a:solidFill>
                <a:srgbClr val="FF0000"/>
              </a:solidFill>
              <a:effectLst/>
            </a:endParaRPr>
          </a:p>
          <a:p>
            <a:pPr algn="just"/>
            <a:r>
              <a:rPr lang="en-US" b="1" i="0" dirty="0">
                <a:solidFill>
                  <a:srgbClr val="FF0000"/>
                </a:solidFill>
                <a:effectLst/>
              </a:rPr>
              <a:t>Profit </a:t>
            </a:r>
            <a:r>
              <a:rPr lang="en-US" b="0" i="0" dirty="0">
                <a:solidFill>
                  <a:srgbClr val="111111"/>
                </a:solidFill>
                <a:effectLst/>
              </a:rPr>
              <a:t>describes the </a:t>
            </a:r>
            <a:r>
              <a:rPr lang="en-US" b="1" i="0" dirty="0">
                <a:solidFill>
                  <a:srgbClr val="111111"/>
                </a:solidFill>
                <a:effectLst/>
              </a:rPr>
              <a:t>financial benefit realized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111111"/>
                </a:solidFill>
                <a:effectLst/>
              </a:rPr>
              <a:t>when </a:t>
            </a:r>
            <a:r>
              <a:rPr lang="en-US" b="1" i="0" dirty="0">
                <a:solidFill>
                  <a:srgbClr val="0070C0"/>
                </a:solidFill>
                <a:effectLst/>
              </a:rPr>
              <a:t>revenue generated</a:t>
            </a:r>
            <a:r>
              <a:rPr lang="en-US" b="0" i="0" dirty="0">
                <a:solidFill>
                  <a:srgbClr val="111111"/>
                </a:solidFill>
                <a:effectLst/>
              </a:rPr>
              <a:t> from a business activity </a:t>
            </a:r>
            <a:r>
              <a:rPr lang="en-US" b="1" i="0" dirty="0">
                <a:solidFill>
                  <a:srgbClr val="111111"/>
                </a:solidFill>
                <a:effectLst/>
                <a:highlight>
                  <a:srgbClr val="00FFFF"/>
                </a:highlight>
              </a:rPr>
              <a:t>exceeds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111111"/>
                </a:solidFill>
                <a:effectLst/>
              </a:rPr>
              <a:t>the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expenses</a:t>
            </a:r>
            <a:r>
              <a:rPr lang="en-US" b="0" i="0" dirty="0">
                <a:effectLst/>
              </a:rPr>
              <a:t>,</a:t>
            </a:r>
            <a:r>
              <a:rPr lang="en-US" b="0" i="0" dirty="0">
                <a:solidFill>
                  <a:srgbClr val="00B050"/>
                </a:solidFill>
                <a:effectLst/>
              </a:rPr>
              <a:t>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costs</a:t>
            </a:r>
            <a:r>
              <a:rPr lang="en-US" b="0" i="0" dirty="0">
                <a:solidFill>
                  <a:srgbClr val="111111"/>
                </a:solidFill>
                <a:effectLst/>
              </a:rPr>
              <a:t>, and </a:t>
            </a:r>
            <a:r>
              <a:rPr lang="en-US" b="1" i="0" dirty="0">
                <a:solidFill>
                  <a:srgbClr val="00B050"/>
                </a:solidFill>
                <a:effectLst/>
              </a:rPr>
              <a:t>taxes</a:t>
            </a:r>
            <a:r>
              <a:rPr lang="en-US" b="0" i="0" dirty="0">
                <a:solidFill>
                  <a:srgbClr val="111111"/>
                </a:solidFill>
                <a:effectLst/>
              </a:rPr>
              <a:t> involved in sustaining the 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111111"/>
                </a:solidFill>
                <a:effectLst/>
              </a:rPr>
              <a:t>activity in question.</a:t>
            </a:r>
          </a:p>
          <a:p>
            <a:pPr algn="just"/>
            <a:endParaRPr lang="en-US" b="0" i="0" dirty="0">
              <a:solidFill>
                <a:srgbClr val="111111"/>
              </a:solidFill>
              <a:effectLst/>
            </a:endParaRPr>
          </a:p>
          <a:p>
            <a:pPr algn="just"/>
            <a:r>
              <a:rPr lang="en-US" b="0" i="0" dirty="0">
                <a:solidFill>
                  <a:srgbClr val="111111"/>
                </a:solidFill>
                <a:effectLst/>
              </a:rPr>
              <a:t>Any profits earned funnel back to business owners, who</a:t>
            </a:r>
          </a:p>
          <a:p>
            <a:pPr marL="0" indent="0" algn="just">
              <a:buNone/>
            </a:pPr>
            <a:r>
              <a:rPr lang="en-US" b="0" i="0" dirty="0">
                <a:solidFill>
                  <a:srgbClr val="111111"/>
                </a:solidFill>
                <a:effectLst/>
              </a:rPr>
              <a:t> choose to either </a:t>
            </a:r>
            <a:r>
              <a:rPr lang="en-US" b="1" i="0" dirty="0">
                <a:solidFill>
                  <a:srgbClr val="111111"/>
                </a:solidFill>
                <a:effectLst/>
              </a:rPr>
              <a:t>pocket the cash </a:t>
            </a:r>
            <a:r>
              <a:rPr lang="en-US" b="0" i="0" dirty="0">
                <a:solidFill>
                  <a:srgbClr val="111111"/>
                </a:solidFill>
                <a:effectLst/>
              </a:rPr>
              <a:t>or </a:t>
            </a:r>
            <a:r>
              <a:rPr lang="en-US" b="1" i="0" dirty="0">
                <a:solidFill>
                  <a:srgbClr val="111111"/>
                </a:solidFill>
                <a:effectLst/>
              </a:rPr>
              <a:t>reinvest it back into </a:t>
            </a:r>
          </a:p>
          <a:p>
            <a:pPr marL="0" indent="0" algn="just">
              <a:buNone/>
            </a:pPr>
            <a:r>
              <a:rPr lang="en-US" b="1" i="0" dirty="0">
                <a:solidFill>
                  <a:srgbClr val="111111"/>
                </a:solidFill>
                <a:effectLst/>
              </a:rPr>
              <a:t>the business</a:t>
            </a:r>
            <a:r>
              <a:rPr lang="en-US" b="0" i="0" dirty="0">
                <a:solidFill>
                  <a:srgbClr val="111111"/>
                </a:solidFill>
                <a:effectLst/>
              </a:rPr>
              <a:t>. </a:t>
            </a:r>
          </a:p>
          <a:p>
            <a:pPr algn="just"/>
            <a:endParaRPr lang="en-US" b="0" i="0" dirty="0">
              <a:solidFill>
                <a:srgbClr val="111111"/>
              </a:solidFill>
              <a:effectLst/>
            </a:endParaRPr>
          </a:p>
          <a:p>
            <a:pPr algn="just"/>
            <a:r>
              <a:rPr lang="en-US" b="1" i="0" dirty="0">
                <a:solidFill>
                  <a:srgbClr val="FF0000"/>
                </a:solidFill>
                <a:effectLst/>
              </a:rPr>
              <a:t>Profit </a:t>
            </a:r>
            <a:r>
              <a:rPr lang="en-US" b="0" i="0" dirty="0">
                <a:solidFill>
                  <a:srgbClr val="111111"/>
                </a:solidFill>
                <a:effectLst/>
              </a:rPr>
              <a:t>is calculated as </a:t>
            </a:r>
            <a:r>
              <a:rPr lang="en-US" b="1" i="0" dirty="0">
                <a:solidFill>
                  <a:srgbClr val="111111"/>
                </a:solidFill>
                <a:effectLst/>
                <a:highlight>
                  <a:srgbClr val="FFFF00"/>
                </a:highlight>
              </a:rPr>
              <a:t>total revenue </a:t>
            </a:r>
            <a:r>
              <a:rPr lang="en-US" b="1" i="0" dirty="0">
                <a:solidFill>
                  <a:srgbClr val="111111"/>
                </a:solidFill>
                <a:effectLst/>
                <a:highlight>
                  <a:srgbClr val="00FF00"/>
                </a:highlight>
              </a:rPr>
              <a:t>less</a:t>
            </a:r>
            <a:r>
              <a:rPr lang="en-US" b="1" i="0" dirty="0">
                <a:solidFill>
                  <a:srgbClr val="111111"/>
                </a:solidFill>
                <a:effectLst/>
              </a:rPr>
              <a:t> </a:t>
            </a:r>
            <a:r>
              <a:rPr lang="en-US" b="1" i="0" dirty="0">
                <a:solidFill>
                  <a:srgbClr val="111111"/>
                </a:solidFill>
                <a:effectLst/>
                <a:highlight>
                  <a:srgbClr val="FFFF00"/>
                </a:highlight>
              </a:rPr>
              <a:t>total expenses</a:t>
            </a:r>
            <a:r>
              <a:rPr lang="en-US" b="0" i="0" dirty="0">
                <a:solidFill>
                  <a:srgbClr val="111111"/>
                </a:solidFill>
                <a:effectLst/>
              </a:rPr>
              <a:t>.</a:t>
            </a:r>
            <a:endParaRPr lang="fr-FR" dirty="0"/>
          </a:p>
        </p:txBody>
      </p:sp>
      <p:pic>
        <p:nvPicPr>
          <p:cNvPr id="8194" name="Picture 2" descr="Fixed/Variable Costs and Room Revenue Management">
            <a:extLst>
              <a:ext uri="{FF2B5EF4-FFF2-40B4-BE49-F238E27FC236}">
                <a16:creationId xmlns:a16="http://schemas.microsoft.com/office/drawing/2014/main" id="{24F434CB-DC79-ED07-DDA9-47046EB83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480" y="0"/>
            <a:ext cx="3779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756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BA2B1A-A85D-440B-9F46-5654730CD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0638" y="365125"/>
            <a:ext cx="7130562" cy="1076813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rgbClr val="92D050"/>
                </a:solidFill>
                <a:latin typeface="+mn-lt"/>
              </a:rPr>
              <a:t>V- The Profit</a:t>
            </a:r>
            <a:endParaRPr lang="fr-FR" sz="4000" dirty="0">
              <a:solidFill>
                <a:srgbClr val="92D050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E010A5-14B5-4CEC-8DA4-AFF2CD3B32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85" y="1715896"/>
            <a:ext cx="9733084" cy="44520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b="1" dirty="0">
                <a:solidFill>
                  <a:srgbClr val="FF0000"/>
                </a:solidFill>
              </a:rPr>
              <a:t>		</a:t>
            </a:r>
          </a:p>
          <a:p>
            <a:pPr marL="0" indent="0">
              <a:buNone/>
            </a:pPr>
            <a:endParaRPr lang="fr-FR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fr-FR" b="1" dirty="0">
              <a:solidFill>
                <a:srgbClr val="FF0000"/>
              </a:solidFill>
            </a:endParaRPr>
          </a:p>
          <a:p>
            <a:r>
              <a:rPr lang="en-US" b="1" dirty="0">
                <a:solidFill>
                  <a:srgbClr val="FF0000"/>
                </a:solidFill>
              </a:rPr>
              <a:t>The Profit </a:t>
            </a:r>
            <a:r>
              <a:rPr lang="en-US" dirty="0"/>
              <a:t>is </a:t>
            </a:r>
            <a:r>
              <a:rPr lang="en-US" b="1" dirty="0"/>
              <a:t>the reward for enterprise. </a:t>
            </a:r>
          </a:p>
          <a:p>
            <a:pPr algn="just"/>
            <a:endParaRPr lang="en-US" dirty="0"/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Profits</a:t>
            </a:r>
            <a:r>
              <a:rPr lang="en-US" dirty="0"/>
              <a:t> help in the process of directing resources to </a:t>
            </a:r>
          </a:p>
          <a:p>
            <a:pPr marL="0" indent="0" algn="just">
              <a:buNone/>
            </a:pPr>
            <a:r>
              <a:rPr lang="en-US" dirty="0"/>
              <a:t>alternative uses in free markets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Relating price to costs helps a firm to assess</a:t>
            </a:r>
          </a:p>
          <a:p>
            <a:pPr marL="0" indent="0" algn="just">
              <a:buNone/>
            </a:pPr>
            <a:r>
              <a:rPr lang="en-US" dirty="0"/>
              <a:t> profitability in production.</a:t>
            </a:r>
            <a:endParaRPr lang="fr-FR" b="1" dirty="0"/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221B704D-7E4F-3F3C-0A79-97B3A1292EBC}"/>
              </a:ext>
            </a:extLst>
          </p:cNvPr>
          <p:cNvSpPr txBox="1">
            <a:spLocks/>
          </p:cNvSpPr>
          <p:nvPr/>
        </p:nvSpPr>
        <p:spPr>
          <a:xfrm>
            <a:off x="3121152" y="1441938"/>
            <a:ext cx="3349752" cy="160337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FR" b="1" dirty="0">
                <a:solidFill>
                  <a:srgbClr val="FF0000"/>
                </a:solidFill>
              </a:rPr>
              <a:t>Profit </a:t>
            </a:r>
            <a:r>
              <a:rPr lang="fr-FR" b="1" dirty="0"/>
              <a:t>=</a:t>
            </a:r>
            <a:r>
              <a:rPr lang="fr-FR" b="1" dirty="0">
                <a:solidFill>
                  <a:srgbClr val="FF0000"/>
                </a:solidFill>
              </a:rPr>
              <a:t> TR </a:t>
            </a:r>
            <a:r>
              <a:rPr lang="fr-FR" b="1" dirty="0"/>
              <a:t>–</a:t>
            </a:r>
            <a:r>
              <a:rPr lang="fr-FR" b="1" dirty="0">
                <a:solidFill>
                  <a:srgbClr val="FF0000"/>
                </a:solidFill>
              </a:rPr>
              <a:t> TC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fr-FR" b="1" dirty="0">
                <a:solidFill>
                  <a:srgbClr val="0070C0"/>
                </a:solidFill>
              </a:rPr>
              <a:t>TR </a:t>
            </a:r>
            <a:r>
              <a:rPr lang="fr-FR" b="1" dirty="0"/>
              <a:t>=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b="1" dirty="0">
                <a:solidFill>
                  <a:srgbClr val="0070C0"/>
                </a:solidFill>
              </a:rPr>
              <a:t>Total Revenue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fr-FR" b="1" dirty="0">
                <a:solidFill>
                  <a:srgbClr val="00B050"/>
                </a:solidFill>
              </a:rPr>
              <a:t>TC </a:t>
            </a:r>
            <a:r>
              <a:rPr lang="fr-FR" b="1" dirty="0"/>
              <a:t>=</a:t>
            </a:r>
            <a:r>
              <a:rPr lang="fr-FR" b="1" dirty="0">
                <a:solidFill>
                  <a:srgbClr val="FF0000"/>
                </a:solidFill>
              </a:rPr>
              <a:t> </a:t>
            </a:r>
            <a:r>
              <a:rPr lang="fr-FR" b="1" dirty="0">
                <a:solidFill>
                  <a:srgbClr val="00B050"/>
                </a:solidFill>
              </a:rPr>
              <a:t>Total Costs</a:t>
            </a:r>
            <a:endParaRPr lang="fr-FR" dirty="0">
              <a:solidFill>
                <a:srgbClr val="00B05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62D3C6D-15C7-59F2-82D6-DD1E74B3E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6650" y="1307592"/>
            <a:ext cx="4705350" cy="555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329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554AB9-D107-4EF2-9C15-E3D19C58E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962" y="365126"/>
            <a:ext cx="7315200" cy="918552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rgbClr val="92D050"/>
                </a:solidFill>
                <a:latin typeface="+mn-lt"/>
              </a:rPr>
              <a:t>V- The Profit</a:t>
            </a:r>
            <a:endParaRPr lang="fr-FR" sz="4000" dirty="0">
              <a:solidFill>
                <a:srgbClr val="92D050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449A1C6-8858-D7A8-999F-3A5145658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360"/>
            <a:ext cx="12192000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199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7F1F3-D916-4152-A715-69FB686CE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130" y="365125"/>
            <a:ext cx="7218485" cy="821837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rgbClr val="92D050"/>
                </a:solidFill>
                <a:latin typeface="+mn-lt"/>
              </a:rPr>
              <a:t>V- The Profit</a:t>
            </a:r>
            <a:endParaRPr lang="fr-FR" sz="4000" dirty="0">
              <a:solidFill>
                <a:srgbClr val="92D050"/>
              </a:solidFill>
            </a:endParaRPr>
          </a:p>
        </p:txBody>
      </p:sp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id="{0000DF23-1E3D-42FC-B1F2-C37B57B0E4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0448" y="1280160"/>
            <a:ext cx="6321552" cy="5577840"/>
          </a:xfr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742FB22-8A1F-2790-7BFC-2DF356D2C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55063"/>
            <a:ext cx="5980176" cy="520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77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828045-E02A-4377-DC41-01A425286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466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raditional theory of the firm - Economics Help">
            <a:extLst>
              <a:ext uri="{FF2B5EF4-FFF2-40B4-BE49-F238E27FC236}">
                <a16:creationId xmlns:a16="http://schemas.microsoft.com/office/drawing/2014/main" id="{E2A11402-A45B-432D-8D2E-2FB93E690B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8" y="1690688"/>
            <a:ext cx="9609993" cy="47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82567832-DD64-7770-EC60-CAE37F3D0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6146" y="457200"/>
            <a:ext cx="7297615" cy="936137"/>
          </a:xfrm>
        </p:spPr>
        <p:txBody>
          <a:bodyPr>
            <a:normAutofit/>
          </a:bodyPr>
          <a:lstStyle/>
          <a:p>
            <a:pPr algn="ctr"/>
            <a:r>
              <a:rPr lang="en-US" sz="4600" b="1" i="0" dirty="0">
                <a:solidFill>
                  <a:srgbClr val="FF6600"/>
                </a:solidFill>
                <a:effectLst/>
                <a:latin typeface="+mn-lt"/>
              </a:rPr>
              <a:t>I- </a:t>
            </a:r>
            <a:r>
              <a:rPr lang="en-US" sz="4600" b="1" dirty="0">
                <a:solidFill>
                  <a:srgbClr val="FF6600"/>
                </a:solidFill>
                <a:latin typeface="+mn-lt"/>
              </a:rPr>
              <a:t>The  Firm Theory</a:t>
            </a:r>
            <a:endParaRPr lang="fr-FR" sz="46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7936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D1773-9269-7F6D-225E-A8D71D2F1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2952" y="230188"/>
            <a:ext cx="6833616" cy="1325563"/>
          </a:xfrm>
        </p:spPr>
        <p:txBody>
          <a:bodyPr/>
          <a:lstStyle/>
          <a:p>
            <a:pPr algn="ctr"/>
            <a:r>
              <a:rPr lang="fr-FR" b="1" dirty="0" err="1">
                <a:solidFill>
                  <a:schemeClr val="bg1"/>
                </a:solidFill>
                <a:latin typeface="+mn-lt"/>
              </a:rPr>
              <a:t>Factors</a:t>
            </a:r>
            <a:r>
              <a:rPr lang="fr-FR" b="1" dirty="0">
                <a:solidFill>
                  <a:schemeClr val="bg1"/>
                </a:solidFill>
                <a:latin typeface="+mn-lt"/>
              </a:rPr>
              <a:t> of Production</a:t>
            </a:r>
          </a:p>
        </p:txBody>
      </p:sp>
      <p:pic>
        <p:nvPicPr>
          <p:cNvPr id="3074" name="Picture 2" descr="Factors of Production | What are the Factors of Production? - Fincash">
            <a:extLst>
              <a:ext uri="{FF2B5EF4-FFF2-40B4-BE49-F238E27FC236}">
                <a16:creationId xmlns:a16="http://schemas.microsoft.com/office/drawing/2014/main" id="{E0A0314F-930B-F3BE-F2DC-EBE768B3C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248" y="1690688"/>
            <a:ext cx="4498848" cy="462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B52CF16C-21D3-A464-3CBC-6978B9D310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5846" y="1825625"/>
            <a:ext cx="5843954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</a:rPr>
              <a:t>Production’s Factors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•</a:t>
            </a:r>
            <a:r>
              <a:rPr lang="en-US" b="1" dirty="0">
                <a:solidFill>
                  <a:srgbClr val="FF0000"/>
                </a:solidFill>
              </a:rPr>
              <a:t>Labour</a:t>
            </a:r>
            <a:r>
              <a:rPr lang="en-US" dirty="0"/>
              <a:t>                  </a:t>
            </a:r>
            <a:r>
              <a:rPr lang="en-US" b="1" dirty="0"/>
              <a:t>Wages/salaries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Land</a:t>
            </a:r>
            <a:r>
              <a:rPr lang="en-US" dirty="0"/>
              <a:t>                     </a:t>
            </a:r>
            <a:r>
              <a:rPr lang="en-US" b="1" dirty="0"/>
              <a:t>Rent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Capital</a:t>
            </a:r>
            <a:r>
              <a:rPr lang="en-US" dirty="0"/>
              <a:t>                 </a:t>
            </a:r>
            <a:r>
              <a:rPr lang="en-US" b="1" dirty="0"/>
              <a:t>Interest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Entreprise           </a:t>
            </a:r>
            <a:r>
              <a:rPr lang="en-US" b="1" dirty="0"/>
              <a:t>Profit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Flèche : droite 5">
            <a:extLst>
              <a:ext uri="{FF2B5EF4-FFF2-40B4-BE49-F238E27FC236}">
                <a16:creationId xmlns:a16="http://schemas.microsoft.com/office/drawing/2014/main" id="{D1FC5E84-DDF2-3871-D59F-6D745A1754DA}"/>
              </a:ext>
            </a:extLst>
          </p:cNvPr>
          <p:cNvSpPr/>
          <p:nvPr/>
        </p:nvSpPr>
        <p:spPr>
          <a:xfrm flipV="1">
            <a:off x="2263476" y="2911377"/>
            <a:ext cx="508546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  <p:sp>
        <p:nvSpPr>
          <p:cNvPr id="7" name="Flèche : droite 6">
            <a:extLst>
              <a:ext uri="{FF2B5EF4-FFF2-40B4-BE49-F238E27FC236}">
                <a16:creationId xmlns:a16="http://schemas.microsoft.com/office/drawing/2014/main" id="{BC6C4298-8AA3-D16B-5E2C-44980E713BA5}"/>
              </a:ext>
            </a:extLst>
          </p:cNvPr>
          <p:cNvSpPr/>
          <p:nvPr/>
        </p:nvSpPr>
        <p:spPr>
          <a:xfrm flipV="1">
            <a:off x="2279904" y="3426892"/>
            <a:ext cx="508546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  <p:sp>
        <p:nvSpPr>
          <p:cNvPr id="8" name="Flèche : droite 7">
            <a:extLst>
              <a:ext uri="{FF2B5EF4-FFF2-40B4-BE49-F238E27FC236}">
                <a16:creationId xmlns:a16="http://schemas.microsoft.com/office/drawing/2014/main" id="{9C9384E9-18C7-EC75-E160-CE0814955675}"/>
              </a:ext>
            </a:extLst>
          </p:cNvPr>
          <p:cNvSpPr/>
          <p:nvPr/>
        </p:nvSpPr>
        <p:spPr>
          <a:xfrm flipV="1">
            <a:off x="2279904" y="3958514"/>
            <a:ext cx="508546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  <p:sp>
        <p:nvSpPr>
          <p:cNvPr id="9" name="Flèche : droite 8">
            <a:extLst>
              <a:ext uri="{FF2B5EF4-FFF2-40B4-BE49-F238E27FC236}">
                <a16:creationId xmlns:a16="http://schemas.microsoft.com/office/drawing/2014/main" id="{98D6C0B7-8903-BDFF-67D9-79500EFF24F8}"/>
              </a:ext>
            </a:extLst>
          </p:cNvPr>
          <p:cNvSpPr/>
          <p:nvPr/>
        </p:nvSpPr>
        <p:spPr>
          <a:xfrm flipV="1">
            <a:off x="2279904" y="4441484"/>
            <a:ext cx="508546" cy="3446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39639511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AFD13-1DE5-4B29-B322-F9E3A5062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+mn-lt"/>
              </a:rPr>
              <a:t>           </a:t>
            </a:r>
            <a:r>
              <a:rPr lang="en-US" sz="3800" b="1" dirty="0">
                <a:solidFill>
                  <a:srgbClr val="FF0066"/>
                </a:solidFill>
                <a:latin typeface="+mn-lt"/>
              </a:rPr>
              <a:t>Production Function</a:t>
            </a:r>
            <a:endParaRPr lang="fr-FR" sz="3800" dirty="0">
              <a:solidFill>
                <a:srgbClr val="FF0066"/>
              </a:solidFill>
              <a:latin typeface="+mn-lt"/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E9D6D5-997F-4E89-9469-9A428241C3C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1690688"/>
            <a:ext cx="12192000" cy="5167312"/>
          </a:xfrm>
        </p:spPr>
      </p:pic>
    </p:spTree>
    <p:extLst>
      <p:ext uri="{BB962C8B-B14F-4D97-AF65-F5344CB8AC3E}">
        <p14:creationId xmlns:p14="http://schemas.microsoft.com/office/powerpoint/2010/main" val="21620950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B0784-6DF2-4094-A86C-5CA9A160E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130" y="365126"/>
            <a:ext cx="7332785" cy="927344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+mn-lt"/>
              </a:rPr>
              <a:t>Production Function</a:t>
            </a:r>
            <a:endParaRPr lang="fr-FR" dirty="0"/>
          </a:p>
        </p:txBody>
      </p:sp>
      <p:pic>
        <p:nvPicPr>
          <p:cNvPr id="2050" name="Picture 2" descr="Economics: March 2012">
            <a:extLst>
              <a:ext uri="{FF2B5EF4-FFF2-40B4-BE49-F238E27FC236}">
                <a16:creationId xmlns:a16="http://schemas.microsoft.com/office/drawing/2014/main" id="{4600B3DC-F8AD-43D9-ACF7-10E36DA996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85" y="1825624"/>
            <a:ext cx="9636369" cy="450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6087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630C77-EF1A-4584-94D8-828020915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>
                <a:solidFill>
                  <a:schemeClr val="bg1"/>
                </a:solidFill>
                <a:latin typeface="+mn-lt"/>
              </a:rPr>
              <a:t>                   </a:t>
            </a:r>
            <a:r>
              <a:rPr lang="fr-FR" sz="4000" b="1" dirty="0">
                <a:solidFill>
                  <a:schemeClr val="bg1"/>
                </a:solidFill>
                <a:latin typeface="+mn-lt"/>
              </a:rPr>
              <a:t>The Costs</a:t>
            </a:r>
            <a:endParaRPr lang="fr-FR" sz="4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AF83AC-9600-42B2-A2E4-8B28313F3D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4977" y="1538654"/>
            <a:ext cx="5764823" cy="4638309"/>
          </a:xfrm>
        </p:spPr>
        <p:txBody>
          <a:bodyPr/>
          <a:lstStyle/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>
                <a:solidFill>
                  <a:srgbClr val="FF0000"/>
                </a:solidFill>
              </a:rPr>
              <a:t>Total Cost </a:t>
            </a:r>
            <a:r>
              <a:rPr lang="en-US" dirty="0"/>
              <a:t>is the sum of all costs</a:t>
            </a:r>
          </a:p>
          <a:p>
            <a:pPr marL="0" indent="0">
              <a:buNone/>
            </a:pPr>
            <a:r>
              <a:rPr lang="en-US" dirty="0"/>
              <a:t> ( fixed, variable and semi-fixed)</a:t>
            </a:r>
          </a:p>
          <a:p>
            <a:pPr marL="0" indent="0">
              <a:buNone/>
            </a:pPr>
            <a:r>
              <a:rPr lang="en-US" dirty="0"/>
              <a:t> • </a:t>
            </a:r>
            <a:r>
              <a:rPr lang="en-US" b="1" dirty="0">
                <a:solidFill>
                  <a:srgbClr val="FF0000"/>
                </a:solidFill>
              </a:rPr>
              <a:t>Fixed Costs </a:t>
            </a:r>
            <a:r>
              <a:rPr lang="en-US" dirty="0"/>
              <a:t>do NOT depend on quantity produced:  Rent, Rates, Insurance, etc.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FF0000"/>
                </a:solidFill>
              </a:rPr>
              <a:t>Variable Costs </a:t>
            </a:r>
            <a:r>
              <a:rPr lang="en-US" dirty="0"/>
              <a:t>vary directly with the amount produced – raw materials •</a:t>
            </a: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84B86-F8F5-4A40-8F11-DD57BF7DF7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448409"/>
            <a:ext cx="5899638" cy="5855676"/>
          </a:xfrm>
        </p:spPr>
      </p:pic>
    </p:spTree>
    <p:extLst>
      <p:ext uri="{BB962C8B-B14F-4D97-AF65-F5344CB8AC3E}">
        <p14:creationId xmlns:p14="http://schemas.microsoft.com/office/powerpoint/2010/main" val="12034412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444B6C-F217-40A7-805F-0E6F2ED2E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2715" y="365126"/>
            <a:ext cx="7227278" cy="918552"/>
          </a:xfrm>
        </p:spPr>
        <p:txBody>
          <a:bodyPr/>
          <a:lstStyle/>
          <a:p>
            <a:r>
              <a:rPr lang="fr-FR" sz="4000" b="1" dirty="0">
                <a:solidFill>
                  <a:schemeClr val="bg1"/>
                </a:solidFill>
                <a:latin typeface="+mn-lt"/>
              </a:rPr>
              <a:t>The Revenue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826DF6-A5EF-4120-9520-88B3EAAB08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9808" y="1825625"/>
            <a:ext cx="5292969" cy="4601552"/>
          </a:xfrm>
        </p:spPr>
        <p:txBody>
          <a:bodyPr/>
          <a:lstStyle/>
          <a:p>
            <a:pPr marL="0" indent="0">
              <a:buNone/>
            </a:pPr>
            <a:endParaRPr lang="en-US" sz="3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000" b="1" dirty="0">
                <a:solidFill>
                  <a:srgbClr val="FF0000"/>
                </a:solidFill>
              </a:rPr>
              <a:t>Revenue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amount received from the sale of goods or services </a:t>
            </a:r>
          </a:p>
          <a:p>
            <a:pPr marL="0" indent="0" algn="ctr">
              <a:buNone/>
            </a:pPr>
            <a:r>
              <a:rPr lang="en-US" sz="3000" b="1" dirty="0">
                <a:solidFill>
                  <a:srgbClr val="FF0000"/>
                </a:solidFill>
              </a:rPr>
              <a:t>TR = P x Q</a:t>
            </a:r>
            <a:endParaRPr lang="fr-FR" sz="3000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CF87E3-A553-4E85-BDD7-DB53E4DAB4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72099" y="430823"/>
            <a:ext cx="6884377" cy="6062051"/>
          </a:xfrm>
        </p:spPr>
      </p:pic>
    </p:spTree>
    <p:extLst>
      <p:ext uri="{BB962C8B-B14F-4D97-AF65-F5344CB8AC3E}">
        <p14:creationId xmlns:p14="http://schemas.microsoft.com/office/powerpoint/2010/main" val="13333932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9C422-B79D-478B-8978-8FCAAAC30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7015" y="365126"/>
            <a:ext cx="7192108" cy="874590"/>
          </a:xfrm>
        </p:spPr>
        <p:txBody>
          <a:bodyPr/>
          <a:lstStyle/>
          <a:p>
            <a:r>
              <a:rPr lang="fr-FR" sz="4400" b="1" dirty="0">
                <a:solidFill>
                  <a:schemeClr val="bg1"/>
                </a:solidFill>
                <a:latin typeface="+mn-lt"/>
              </a:rPr>
              <a:t>The Profit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CF14F3-CC64-434E-ABF3-54DC0B844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7392" y="1825625"/>
            <a:ext cx="5782408" cy="4351338"/>
          </a:xfrm>
        </p:spPr>
        <p:txBody>
          <a:bodyPr/>
          <a:lstStyle/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Profit</a:t>
            </a:r>
            <a:r>
              <a:rPr lang="en-US" dirty="0"/>
              <a:t>: </a:t>
            </a:r>
          </a:p>
          <a:p>
            <a:pPr marL="0" indent="0" algn="ctr">
              <a:buNone/>
            </a:pPr>
            <a:r>
              <a:rPr lang="en-US" dirty="0"/>
              <a:t>Difference between Revenue and Cost </a:t>
            </a:r>
            <a:r>
              <a:rPr lang="en-US" b="1" dirty="0">
                <a:solidFill>
                  <a:srgbClr val="FF0000"/>
                </a:solidFill>
              </a:rPr>
              <a:t>Π = TR - TC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3AA45D-27DE-4767-93B7-368400F6D6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2" y="0"/>
            <a:ext cx="6019798" cy="6634749"/>
          </a:xfrm>
        </p:spPr>
      </p:pic>
    </p:spTree>
    <p:extLst>
      <p:ext uri="{BB962C8B-B14F-4D97-AF65-F5344CB8AC3E}">
        <p14:creationId xmlns:p14="http://schemas.microsoft.com/office/powerpoint/2010/main" val="21001430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E74D267-7D79-4968-ADE5-D68621818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001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2444</TotalTime>
  <Words>2038</Words>
  <Application>Microsoft Office PowerPoint</Application>
  <PresentationFormat>Grand écran</PresentationFormat>
  <Paragraphs>253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61" baseType="lpstr">
      <vt:lpstr>Arial</vt:lpstr>
      <vt:lpstr>Calibri</vt:lpstr>
      <vt:lpstr>Calibri Light</vt:lpstr>
      <vt:lpstr>IBM Plex Serif</vt:lpstr>
      <vt:lpstr>Open Sans</vt:lpstr>
      <vt:lpstr>Tajawal Medium</vt:lpstr>
      <vt:lpstr>Terminal Dosis</vt:lpstr>
      <vt:lpstr>Wingdings</vt:lpstr>
      <vt:lpstr>Thème Office</vt:lpstr>
      <vt:lpstr>Présentation PowerPoint</vt:lpstr>
      <vt:lpstr>Présentation PowerPoint</vt:lpstr>
      <vt:lpstr>Présentation PowerPoint</vt:lpstr>
      <vt:lpstr>Syllabus</vt:lpstr>
      <vt:lpstr>Présentation PowerPoint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I- The  Firm Theory</vt:lpstr>
      <vt:lpstr>Présentation PowerPoint</vt:lpstr>
      <vt:lpstr>II- Production Function</vt:lpstr>
      <vt:lpstr>II- Production Function</vt:lpstr>
      <vt:lpstr>II- Production Function</vt:lpstr>
      <vt:lpstr>II- Production Function</vt:lpstr>
      <vt:lpstr>Présentation PowerPoint</vt:lpstr>
      <vt:lpstr>II- Production Function</vt:lpstr>
      <vt:lpstr>II- Production Function</vt:lpstr>
      <vt:lpstr>II- Production Function</vt:lpstr>
      <vt:lpstr>II- Production Function</vt:lpstr>
      <vt:lpstr>II- Production Function</vt:lpstr>
      <vt:lpstr>Présentation PowerPoint</vt:lpstr>
      <vt:lpstr>III- THE Costs </vt:lpstr>
      <vt:lpstr>Présentation PowerPoint</vt:lpstr>
      <vt:lpstr>III- THE COSTS</vt:lpstr>
      <vt:lpstr>Présentation PowerPoint</vt:lpstr>
      <vt:lpstr>IV- The Revenue</vt:lpstr>
      <vt:lpstr>IV- The Revenue</vt:lpstr>
      <vt:lpstr>IV- The Revenue</vt:lpstr>
      <vt:lpstr>Présentation PowerPoint</vt:lpstr>
      <vt:lpstr>V- The Profit</vt:lpstr>
      <vt:lpstr>V- The Profit</vt:lpstr>
      <vt:lpstr>V- The Profit</vt:lpstr>
      <vt:lpstr>V- The Profit</vt:lpstr>
      <vt:lpstr>Présentation PowerPoint</vt:lpstr>
      <vt:lpstr>I- The  Firm Theory</vt:lpstr>
      <vt:lpstr>Factors of Production</vt:lpstr>
      <vt:lpstr>           Production Function</vt:lpstr>
      <vt:lpstr>Production Function</vt:lpstr>
      <vt:lpstr>                   The Costs</vt:lpstr>
      <vt:lpstr>The Revenue</vt:lpstr>
      <vt:lpstr>The Profit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31</cp:revision>
  <dcterms:created xsi:type="dcterms:W3CDTF">2021-09-30T09:40:35Z</dcterms:created>
  <dcterms:modified xsi:type="dcterms:W3CDTF">2022-11-05T08:33:13Z</dcterms:modified>
</cp:coreProperties>
</file>