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18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5"/>
  </p:notesMasterIdLst>
  <p:sldIdLst>
    <p:sldId id="480" r:id="rId2"/>
    <p:sldId id="303" r:id="rId3"/>
    <p:sldId id="546" r:id="rId4"/>
    <p:sldId id="545" r:id="rId5"/>
    <p:sldId id="313" r:id="rId6"/>
    <p:sldId id="547" r:id="rId7"/>
    <p:sldId id="548" r:id="rId8"/>
    <p:sldId id="549" r:id="rId9"/>
    <p:sldId id="550" r:id="rId10"/>
    <p:sldId id="551" r:id="rId11"/>
    <p:sldId id="552" r:id="rId12"/>
    <p:sldId id="553" r:id="rId13"/>
    <p:sldId id="554" r:id="rId14"/>
    <p:sldId id="555" r:id="rId15"/>
    <p:sldId id="558" r:id="rId16"/>
    <p:sldId id="556" r:id="rId17"/>
    <p:sldId id="562" r:id="rId18"/>
    <p:sldId id="557" r:id="rId19"/>
    <p:sldId id="559" r:id="rId20"/>
    <p:sldId id="563" r:id="rId21"/>
    <p:sldId id="561" r:id="rId22"/>
    <p:sldId id="560" r:id="rId23"/>
    <p:sldId id="349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546"/>
            <p14:sldId id="545"/>
            <p14:sldId id="313"/>
            <p14:sldId id="547"/>
            <p14:sldId id="548"/>
            <p14:sldId id="549"/>
            <p14:sldId id="550"/>
            <p14:sldId id="551"/>
            <p14:sldId id="552"/>
            <p14:sldId id="553"/>
            <p14:sldId id="554"/>
            <p14:sldId id="555"/>
            <p14:sldId id="558"/>
            <p14:sldId id="556"/>
            <p14:sldId id="562"/>
            <p14:sldId id="557"/>
            <p14:sldId id="559"/>
            <p14:sldId id="563"/>
            <p14:sldId id="561"/>
            <p14:sldId id="56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882" autoAdjust="0"/>
    <p:restoredTop sz="89330" autoAdjust="0"/>
  </p:normalViewPr>
  <p:slideViewPr>
    <p:cSldViewPr snapToGrid="0">
      <p:cViewPr varScale="1">
        <p:scale>
          <a:sx n="62" d="100"/>
          <a:sy n="62" d="100"/>
        </p:scale>
        <p:origin x="816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3353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7946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1775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5383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8071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66182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72014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7587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3887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45167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5733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8772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228483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99415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29990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03187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53681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81601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48380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9.jpe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2.jpe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3.jpe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4.jpe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5.png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6.png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7.png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823842" y="3145925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Mohamed Sleem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054068" y="2060415"/>
            <a:ext cx="47197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Analytics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693077" y="4566297"/>
            <a:ext cx="36228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effectLst/>
                <a:ea typeface="Times New Roman" panose="02020603050405020304" pitchFamily="18" charset="0"/>
              </a:rPr>
              <a:t>FNT 631</a:t>
            </a:r>
            <a:endParaRPr lang="en-US" sz="2400" dirty="0">
              <a:cs typeface="Times New Roman" panose="02020603050405020304" pitchFamily="18" charset="0"/>
            </a:endParaRPr>
          </a:p>
          <a:p>
            <a:r>
              <a:rPr lang="en-US" sz="2400" dirty="0">
                <a:cs typeface="Times New Roman" panose="02020603050405020304" pitchFamily="18" charset="0"/>
              </a:rPr>
              <a:t>Data Analytics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4B16C1A8-712A-6EF4-5007-31E270F2C68E}"/>
              </a:ext>
            </a:extLst>
          </p:cNvPr>
          <p:cNvSpPr/>
          <p:nvPr/>
        </p:nvSpPr>
        <p:spPr>
          <a:xfrm>
            <a:off x="405479" y="5826834"/>
            <a:ext cx="2922555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314"/>
    </mc:Choice>
    <mc:Fallback xmlns="">
      <p:transition spd="slow" advTm="12731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/>
          <p:cNvSpPr/>
          <p:nvPr/>
        </p:nvSpPr>
        <p:spPr>
          <a:xfrm>
            <a:off x="7230291" y="2534478"/>
            <a:ext cx="4068667" cy="894522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Analytics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Mohamed Sleem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A4654C1-63ED-8D05-61ED-F16881440B3A}"/>
              </a:ext>
            </a:extLst>
          </p:cNvPr>
          <p:cNvSpPr txBox="1"/>
          <p:nvPr/>
        </p:nvSpPr>
        <p:spPr>
          <a:xfrm>
            <a:off x="7230291" y="3808008"/>
            <a:ext cx="2913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effectLst/>
                <a:ea typeface="Times New Roman" panose="02020603050405020304" pitchFamily="18" charset="0"/>
              </a:rPr>
              <a:t>FNT 631</a:t>
            </a:r>
            <a:endParaRPr lang="en-US" sz="2000" dirty="0">
              <a:cs typeface="Times New Roman" panose="02020603050405020304" pitchFamily="18" charset="0"/>
            </a:endParaRPr>
          </a:p>
          <a:p>
            <a:r>
              <a:rPr lang="en-US" sz="2000" dirty="0">
                <a:cs typeface="Times New Roman" panose="02020603050405020304" pitchFamily="18" charset="0"/>
              </a:rPr>
              <a:t>Data Analytics 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4AC00FA-7418-97FC-9768-9F7DCB21AAE0}"/>
              </a:ext>
            </a:extLst>
          </p:cNvPr>
          <p:cNvSpPr/>
          <p:nvPr/>
        </p:nvSpPr>
        <p:spPr>
          <a:xfrm>
            <a:off x="3671267" y="4985915"/>
            <a:ext cx="2922555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682"/>
    </mc:Choice>
    <mc:Fallback xmlns="">
      <p:transition spd="slow" advTm="28682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88850" y="1409271"/>
            <a:ext cx="64947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Data Analysis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14511C0-8A51-6AFF-1A9B-32E8DDB6CA9F}"/>
              </a:ext>
            </a:extLst>
          </p:cNvPr>
          <p:cNvSpPr/>
          <p:nvPr/>
        </p:nvSpPr>
        <p:spPr>
          <a:xfrm>
            <a:off x="3795579" y="2430178"/>
            <a:ext cx="7733275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importance of data analysis in decision-making processes.</a:t>
            </a:r>
          </a:p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basic data analysis techniques and tools.</a:t>
            </a:r>
          </a:p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Gain insights into the various steps involved in data analysis.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2642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2345"/>
    </mc:Choice>
    <mc:Fallback xmlns="">
      <p:transition spd="slow" advTm="422345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48857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028" name="Picture 4" descr="What Is the Data Analysis Process? 5 Key Steps to Follow">
            <a:extLst>
              <a:ext uri="{FF2B5EF4-FFF2-40B4-BE49-F238E27FC236}">
                <a16:creationId xmlns:a16="http://schemas.microsoft.com/office/drawing/2014/main" id="{37733520-F054-3655-D8AF-651AAF183D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372" y="1036368"/>
            <a:ext cx="8309685" cy="5320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7989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844"/>
    </mc:Choice>
    <mc:Fallback xmlns="">
      <p:transition spd="slow" advTm="95844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88850" y="1409271"/>
            <a:ext cx="46540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Visualization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14511C0-8A51-6AFF-1A9B-32E8DDB6CA9F}"/>
              </a:ext>
            </a:extLst>
          </p:cNvPr>
          <p:cNvSpPr/>
          <p:nvPr/>
        </p:nvSpPr>
        <p:spPr>
          <a:xfrm>
            <a:off x="3905472" y="2260803"/>
            <a:ext cx="7802875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+mj-lt"/>
              <a:buAutoNum type="arabicPeriod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Understand the principles of effective data visualization.</a:t>
            </a:r>
          </a:p>
          <a:p>
            <a:pPr algn="l"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Learn various types of visualization techniques such as charts, graphs, and maps.</a:t>
            </a:r>
          </a:p>
          <a:p>
            <a:pPr algn="l"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Explore tools and software for creating visualizations.</a:t>
            </a:r>
          </a:p>
          <a:p>
            <a:pPr algn="l"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Enhance communication and presentation of data analysis results.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6492"/>
    </mc:Choice>
    <mc:Fallback xmlns="">
      <p:transition spd="slow" advTm="146492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73211" y="6274553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2050" name="Picture 2" descr="What is Data Visualization? (Definition, Examples, Best Practices)">
            <a:extLst>
              <a:ext uri="{FF2B5EF4-FFF2-40B4-BE49-F238E27FC236}">
                <a16:creationId xmlns:a16="http://schemas.microsoft.com/office/drawing/2014/main" id="{692168F2-E47B-A1CA-7DD7-AA2CB19D77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7031" y="1436147"/>
            <a:ext cx="7979758" cy="4488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2720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965"/>
    </mc:Choice>
    <mc:Fallback xmlns="">
      <p:transition spd="slow" advTm="55965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37954" y="1211895"/>
            <a:ext cx="59329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Descriptive Statistics and Data Analysis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14511C0-8A51-6AFF-1A9B-32E8DDB6CA9F}"/>
              </a:ext>
            </a:extLst>
          </p:cNvPr>
          <p:cNvSpPr/>
          <p:nvPr/>
        </p:nvSpPr>
        <p:spPr>
          <a:xfrm>
            <a:off x="3795579" y="2430178"/>
            <a:ext cx="8085246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concept of descriptive statistics and its importance in data analysis.</a:t>
            </a:r>
          </a:p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how to calculate and interpret various descriptive statistics measures.</a:t>
            </a:r>
          </a:p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Apply descriptive statistics techniques to analyze datasets.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6426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7589"/>
    </mc:Choice>
    <mc:Fallback xmlns="">
      <p:transition spd="slow" advTm="157589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75289" y="90994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6332" y="133507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6947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7557DA9-049F-D859-EF35-CFE08260FF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87709" y="1799303"/>
            <a:ext cx="7327861" cy="4518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228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1886"/>
    </mc:Choice>
    <mc:Fallback xmlns="">
      <p:transition spd="slow" advTm="221886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-84599" y="180463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37954" y="1262274"/>
            <a:ext cx="60405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Concepts and Distributions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14511C0-8A51-6AFF-1A9B-32E8DDB6CA9F}"/>
              </a:ext>
            </a:extLst>
          </p:cNvPr>
          <p:cNvSpPr/>
          <p:nvPr/>
        </p:nvSpPr>
        <p:spPr>
          <a:xfrm>
            <a:off x="3795579" y="2430178"/>
            <a:ext cx="7733275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basic probability concepts such as events, outcomes, and probability rules.</a:t>
            </a:r>
          </a:p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about different probability distributions and their properties.</a:t>
            </a:r>
          </a:p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Apply probability concepts to analyze real-world scenarios.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840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516"/>
    </mc:Choice>
    <mc:Fallback xmlns="">
      <p:transition spd="slow" advTm="76516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F38C96F-D29D-CFA2-3C68-AA55D5DA30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93869" y="1529672"/>
            <a:ext cx="6516914" cy="4150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251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177"/>
    </mc:Choice>
    <mc:Fallback xmlns="">
      <p:transition spd="slow" advTm="55177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88850" y="1409271"/>
            <a:ext cx="55476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Sampling and Estimation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14511C0-8A51-6AFF-1A9B-32E8DDB6CA9F}"/>
              </a:ext>
            </a:extLst>
          </p:cNvPr>
          <p:cNvSpPr/>
          <p:nvPr/>
        </p:nvSpPr>
        <p:spPr>
          <a:xfrm>
            <a:off x="3795579" y="2430178"/>
            <a:ext cx="7733275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1.Understand sampling techniques and their importance in data analysis.</a:t>
            </a:r>
          </a:p>
          <a:p>
            <a:pPr algn="l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2.Learn methods for estimating population parameters from sample data.</a:t>
            </a:r>
          </a:p>
          <a:p>
            <a:pPr algn="l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3.Apply sampling and estimation techniques to solve practical problems.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8000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695"/>
    </mc:Choice>
    <mc:Fallback xmlns="">
      <p:transition spd="slow" advTm="158695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4098" name="Picture 2" descr="Estimators: Sampling Measures to Estimate Population Values - αlphαrithms">
            <a:extLst>
              <a:ext uri="{FF2B5EF4-FFF2-40B4-BE49-F238E27FC236}">
                <a16:creationId xmlns:a16="http://schemas.microsoft.com/office/drawing/2014/main" id="{F31BA4D6-73B3-6536-5F5B-3EE03A2D9A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850" y="1825853"/>
            <a:ext cx="6943339" cy="427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1087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495"/>
    </mc:Choice>
    <mc:Fallback xmlns="">
      <p:transition spd="slow" advTm="30495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88850" y="1409271"/>
            <a:ext cx="46540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Regression Analysis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14511C0-8A51-6AFF-1A9B-32E8DDB6CA9F}"/>
              </a:ext>
            </a:extLst>
          </p:cNvPr>
          <p:cNvSpPr/>
          <p:nvPr/>
        </p:nvSpPr>
        <p:spPr>
          <a:xfrm>
            <a:off x="2821078" y="2762953"/>
            <a:ext cx="909617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indent="-742950"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Understanding the principles of regression analysis.</a:t>
            </a:r>
          </a:p>
          <a:p>
            <a:pPr marL="742950" indent="-742950"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Learning different types of regression models.</a:t>
            </a:r>
          </a:p>
          <a:p>
            <a:pPr marL="742950" indent="-742950"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Applying regression analysis to explore relationships and make predictions.</a:t>
            </a:r>
          </a:p>
        </p:txBody>
      </p:sp>
    </p:spTree>
    <p:extLst>
      <p:ext uri="{BB962C8B-B14F-4D97-AF65-F5344CB8AC3E}">
        <p14:creationId xmlns:p14="http://schemas.microsoft.com/office/powerpoint/2010/main" val="263974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593"/>
    </mc:Choice>
    <mc:Fallback xmlns="">
      <p:transition spd="slow" advTm="134593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5124" name="Picture 4" descr="What is regression analysis? - definition and examples - Market Business  News">
            <a:extLst>
              <a:ext uri="{FF2B5EF4-FFF2-40B4-BE49-F238E27FC236}">
                <a16:creationId xmlns:a16="http://schemas.microsoft.com/office/drawing/2014/main" id="{BC4F3579-8D3E-6AA3-6F62-18EB23059B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1059" y="1244308"/>
            <a:ext cx="5942883" cy="4723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0270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347"/>
    </mc:Choice>
    <mc:Fallback xmlns="">
      <p:transition spd="slow" advTm="75347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6146" name="Picture 2" descr="Understand the Advantages and Limitations of Forecasting">
            <a:extLst>
              <a:ext uri="{FF2B5EF4-FFF2-40B4-BE49-F238E27FC236}">
                <a16:creationId xmlns:a16="http://schemas.microsoft.com/office/drawing/2014/main" id="{9D6832C4-EE36-15A0-383A-7A59A00F45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6096" y="1277097"/>
            <a:ext cx="6463677" cy="4303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9073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687"/>
    </mc:Choice>
    <mc:Fallback xmlns="">
      <p:transition spd="slow" advTm="67687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88850" y="1409271"/>
            <a:ext cx="46540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Forecasting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14511C0-8A51-6AFF-1A9B-32E8DDB6CA9F}"/>
              </a:ext>
            </a:extLst>
          </p:cNvPr>
          <p:cNvSpPr/>
          <p:nvPr/>
        </p:nvSpPr>
        <p:spPr>
          <a:xfrm>
            <a:off x="3561904" y="2242691"/>
            <a:ext cx="8630096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concept of forecasting and its significance in business and decision-making.</a:t>
            </a:r>
          </a:p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various forecasting techniques such as time series analysis, regression-based forecasting, and qualitative methods.</a:t>
            </a:r>
          </a:p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Apply forecasting methods to predict future trends and outcomes.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633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929"/>
    </mc:Choice>
    <mc:Fallback xmlns="">
      <p:transition spd="slow" advTm="250929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8198" name="Picture 6" descr="Decision-Making Models: A Decision-Maker's Guide To Types, 52% OFF">
            <a:extLst>
              <a:ext uri="{FF2B5EF4-FFF2-40B4-BE49-F238E27FC236}">
                <a16:creationId xmlns:a16="http://schemas.microsoft.com/office/drawing/2014/main" id="{61BD9A3B-BF24-D4D1-134E-0393A8BCD9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9259" y="1678191"/>
            <a:ext cx="7041431" cy="3960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2214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88"/>
    </mc:Choice>
    <mc:Fallback xmlns="">
      <p:transition spd="slow" advTm="3188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88850" y="1251655"/>
            <a:ext cx="67756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Building and Using Decision Models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14511C0-8A51-6AFF-1A9B-32E8DDB6CA9F}"/>
              </a:ext>
            </a:extLst>
          </p:cNvPr>
          <p:cNvSpPr/>
          <p:nvPr/>
        </p:nvSpPr>
        <p:spPr>
          <a:xfrm>
            <a:off x="3795579" y="2369387"/>
            <a:ext cx="8085246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concept of decision modeling and its applications.</a:t>
            </a:r>
          </a:p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different types of decision models such as decision trees, Markov chains, and optimization models.</a:t>
            </a:r>
          </a:p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Apply decision models to solve business problems and make informed decisions.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0472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484"/>
    </mc:Choice>
    <mc:Fallback xmlns="">
      <p:transition spd="slow" advTm="220484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471010" y="965487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521906" y="960030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682723" y="1230359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8200" name="Picture 8" descr="What is the difference between Data Mining and Data Analysis?">
            <a:extLst>
              <a:ext uri="{FF2B5EF4-FFF2-40B4-BE49-F238E27FC236}">
                <a16:creationId xmlns:a16="http://schemas.microsoft.com/office/drawing/2014/main" id="{EE24EB0E-BA91-9D59-B51B-8B0408992A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7170" y="2192028"/>
            <a:ext cx="6996778" cy="3358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3427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30"/>
    </mc:Choice>
    <mc:Fallback xmlns="">
      <p:transition spd="slow" advTm="1553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873323" y="1039684"/>
            <a:ext cx="46540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Analysis via Data Mining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471010" y="965487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521906" y="960030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682723" y="1230359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14511C0-8A51-6AFF-1A9B-32E8DDB6CA9F}"/>
              </a:ext>
            </a:extLst>
          </p:cNvPr>
          <p:cNvSpPr/>
          <p:nvPr/>
        </p:nvSpPr>
        <p:spPr>
          <a:xfrm>
            <a:off x="3527760" y="2264672"/>
            <a:ext cx="8396421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concept of data mining and its role in extracting useful information from data.</a:t>
            </a:r>
          </a:p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various data mining techniques such as classification, clustering, association rule mining, and anomaly detection.</a:t>
            </a:r>
          </a:p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Apply data mining methods to analyze and interpret complex datasets.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1422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2215"/>
    </mc:Choice>
    <mc:Fallback xmlns="">
      <p:transition spd="slow" advTm="242215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471010" y="965487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521906" y="960030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682723" y="1230359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7170" name="Picture 2" descr="What is Data Mining: Definition, Process, Techniques and Role in Business  Intelligence">
            <a:extLst>
              <a:ext uri="{FF2B5EF4-FFF2-40B4-BE49-F238E27FC236}">
                <a16:creationId xmlns:a16="http://schemas.microsoft.com/office/drawing/2014/main" id="{CD045695-7397-C18B-95FF-F0BB319605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5532" y="1798218"/>
            <a:ext cx="6097412" cy="342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9429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2"/>
    </mc:Choice>
    <mc:Fallback xmlns="">
      <p:transition spd="slow" advTm="1042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88850" y="1409271"/>
            <a:ext cx="46540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Mining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14511C0-8A51-6AFF-1A9B-32E8DDB6CA9F}"/>
              </a:ext>
            </a:extLst>
          </p:cNvPr>
          <p:cNvSpPr/>
          <p:nvPr/>
        </p:nvSpPr>
        <p:spPr>
          <a:xfrm>
            <a:off x="3795579" y="2430178"/>
            <a:ext cx="7733275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Understand the goals and challenges of data mining.</a:t>
            </a:r>
          </a:p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Learn about different data mining techniques and algorithms.</a:t>
            </a:r>
          </a:p>
          <a:p>
            <a:pPr algn="l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Apply data mining methods to solve real-world problems and extract valuable insights from data.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2991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581"/>
    </mc:Choice>
    <mc:Fallback xmlns="">
      <p:transition spd="slow" advTm="58581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667"/>
    </mc:Choice>
    <mc:Fallback xmlns="">
      <p:transition spd="slow" advTm="70667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ef603236bb6c58e1c3dfba115eedc72b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1b8f948c9cf30a50c8a743aa7ae783dd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7902E44-AE5A-4F9E-AD7D-CF1E85A65095}"/>
</file>

<file path=customXml/itemProps2.xml><?xml version="1.0" encoding="utf-8"?>
<ds:datastoreItem xmlns:ds="http://schemas.openxmlformats.org/officeDocument/2006/customXml" ds:itemID="{058C86A7-F52C-4790-A354-313AE1E9FEA9}"/>
</file>

<file path=customXml/itemProps3.xml><?xml version="1.0" encoding="utf-8"?>
<ds:datastoreItem xmlns:ds="http://schemas.openxmlformats.org/officeDocument/2006/customXml" ds:itemID="{B1135C66-999E-49CE-8A08-4366272F81E4}"/>
</file>

<file path=docProps/app.xml><?xml version="1.0" encoding="utf-8"?>
<Properties xmlns="http://schemas.openxmlformats.org/officeDocument/2006/extended-properties" xmlns:vt="http://schemas.openxmlformats.org/officeDocument/2006/docPropsVTypes">
  <TotalTime>1439</TotalTime>
  <Words>589</Words>
  <Application>Microsoft Office PowerPoint</Application>
  <PresentationFormat>Widescreen</PresentationFormat>
  <Paragraphs>135</Paragraphs>
  <Slides>23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Arial</vt:lpstr>
      <vt:lpstr>Calibri</vt:lpstr>
      <vt:lpstr>Calibri Light</vt:lpstr>
      <vt:lpstr>Roboto Light</vt:lpstr>
      <vt:lpstr>Söhne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Samaa Sleem</cp:lastModifiedBy>
  <cp:revision>25</cp:revision>
  <dcterms:created xsi:type="dcterms:W3CDTF">2023-04-29T09:08:00Z</dcterms:created>
  <dcterms:modified xsi:type="dcterms:W3CDTF">2024-09-26T15:33:08Z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