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78" r:id="rId10"/>
    <p:sldId id="594" r:id="rId11"/>
    <p:sldId id="602" r:id="rId12"/>
    <p:sldId id="606" r:id="rId13"/>
    <p:sldId id="588" r:id="rId14"/>
    <p:sldId id="532" r:id="rId15"/>
    <p:sldId id="607" r:id="rId16"/>
    <p:sldId id="537" r:id="rId17"/>
    <p:sldId id="590" r:id="rId18"/>
    <p:sldId id="595" r:id="rId19"/>
    <p:sldId id="597" r:id="rId20"/>
    <p:sldId id="596" r:id="rId21"/>
    <p:sldId id="589" r:id="rId22"/>
    <p:sldId id="539" r:id="rId23"/>
    <p:sldId id="560" r:id="rId24"/>
    <p:sldId id="608" r:id="rId25"/>
    <p:sldId id="598" r:id="rId26"/>
    <p:sldId id="609" r:id="rId27"/>
    <p:sldId id="496" r:id="rId28"/>
    <p:sldId id="256" r:id="rId29"/>
    <p:sldId id="533" r:id="rId30"/>
    <p:sldId id="538" r:id="rId31"/>
    <p:sldId id="313" r:id="rId32"/>
    <p:sldId id="591" r:id="rId33"/>
    <p:sldId id="561" r:id="rId34"/>
    <p:sldId id="579" r:id="rId35"/>
    <p:sldId id="599" r:id="rId36"/>
    <p:sldId id="585" r:id="rId37"/>
    <p:sldId id="571" r:id="rId38"/>
    <p:sldId id="557" r:id="rId39"/>
    <p:sldId id="563" r:id="rId40"/>
    <p:sldId id="565" r:id="rId41"/>
    <p:sldId id="566" r:id="rId42"/>
    <p:sldId id="604" r:id="rId43"/>
    <p:sldId id="592"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78"/>
            <p14:sldId id="594"/>
            <p14:sldId id="602"/>
            <p14:sldId id="606"/>
            <p14:sldId id="588"/>
            <p14:sldId id="532"/>
            <p14:sldId id="607"/>
            <p14:sldId id="537"/>
            <p14:sldId id="590"/>
            <p14:sldId id="595"/>
            <p14:sldId id="597"/>
            <p14:sldId id="596"/>
            <p14:sldId id="589"/>
            <p14:sldId id="539"/>
            <p14:sldId id="560"/>
            <p14:sldId id="608"/>
            <p14:sldId id="598"/>
            <p14:sldId id="609"/>
            <p14:sldId id="496"/>
            <p14:sldId id="256"/>
            <p14:sldId id="533"/>
            <p14:sldId id="538"/>
            <p14:sldId id="313"/>
            <p14:sldId id="591"/>
            <p14:sldId id="561"/>
            <p14:sldId id="579"/>
            <p14:sldId id="599"/>
            <p14:sldId id="585"/>
            <p14:sldId id="571"/>
            <p14:sldId id="557"/>
            <p14:sldId id="563"/>
            <p14:sldId id="565"/>
            <p14:sldId id="566"/>
            <p14:sldId id="604"/>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20604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54931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252894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7.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926763"/>
          </a:xfrm>
          <a:prstGeom prst="rect">
            <a:avLst/>
          </a:prstGeom>
          <a:noFill/>
        </p:spPr>
        <p:txBody>
          <a:bodyPr wrap="square" rtlCol="0">
            <a:spAutoFit/>
          </a:bodyPr>
          <a:lstStyle/>
          <a:p>
            <a:pPr algn="just" rtl="1"/>
            <a:r>
              <a:rPr lang="ar" b="1" dirty="0">
                <a:latin typeface="Alexandria" charset="0"/>
                <a:cs typeface="Alexandria" charset="0"/>
              </a:rPr>
              <a:t>بداية، اسمحوا لي أن أ</a:t>
            </a:r>
            <a:r>
              <a:rPr lang="ar-AE" b="1" dirty="0">
                <a:latin typeface="Alexandria" charset="0"/>
                <a:cs typeface="Alexandria" charset="0"/>
              </a:rPr>
              <a:t>شير إلى</a:t>
            </a:r>
            <a:r>
              <a:rPr lang="ar" b="1" dirty="0">
                <a:latin typeface="Alexandria" charset="0"/>
                <a:cs typeface="Alexandria" charset="0"/>
              </a:rPr>
              <a:t> المواضيع التي ناقشناها في المحاضرة السابقة، وهي كما يلي:</a:t>
            </a:r>
          </a:p>
          <a:p>
            <a:pPr algn="just" rtl="1"/>
            <a:endParaRPr lang="en-US"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ضمانات استخدام الأدلة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الإجرائية (البطلان)</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العقابية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التأديبية </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ar-AE" sz="1400" dirty="0">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426095"/>
            <a:ext cx="4994435" cy="2408223"/>
          </a:xfrm>
          <a:prstGeom prst="rect">
            <a:avLst/>
          </a:prstGeom>
          <a:noFill/>
        </p:spPr>
        <p:txBody>
          <a:bodyPr wrap="square">
            <a:spAutoFit/>
          </a:bodyPr>
          <a:lstStyle/>
          <a:p>
            <a:pPr marL="0" marR="0" indent="360045" algn="justLow" rtl="1">
              <a:lnSpc>
                <a:spcPct val="160000"/>
              </a:lnSpc>
              <a:spcBef>
                <a:spcPts val="600"/>
              </a:spcBef>
              <a:spcAft>
                <a:spcPts val="300"/>
              </a:spcAft>
            </a:pPr>
            <a:r>
              <a:rPr lang="en-US" sz="1600" b="1" dirty="0">
                <a:effectLst/>
                <a:latin typeface="Alexandria" pitchFamily="2" charset="-78"/>
                <a:ea typeface="Calibri" panose="020F0502020204030204" pitchFamily="34" charset="0"/>
                <a:cs typeface="Alexandria" pitchFamily="2" charset="-78"/>
              </a:rPr>
              <a:t> </a:t>
            </a:r>
            <a:r>
              <a:rPr lang="ar-AE" sz="1600" b="1" dirty="0">
                <a:effectLst/>
                <a:latin typeface="Alexandria" pitchFamily="2" charset="-78"/>
                <a:ea typeface="Calibri" panose="020F0502020204030204" pitchFamily="34" charset="0"/>
                <a:cs typeface="Alexandria" pitchFamily="2" charset="-78"/>
              </a:rPr>
              <a:t>تعد الوسائل الرقمية بمثابة أدوات فنية تستخدم في أنظمة المعلومات التقنية، وبما أن أغلب الجرائم التي تقع بواسطة الأنظمة التقنية والإنترنت والذكاء الاصطناعي تكون صعبة الإثبات، فإنها تحتاج إلى تدخل تقني بواسطة مجموعة من الوسائل، والتي تتم من خلالها تتبع آثار الجريمة.</a:t>
            </a:r>
            <a:endParaRPr lang="en-US" sz="1600" b="1"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مشروعية الوسائل الرقمية في الإثبات</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09</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762000" y="2319500"/>
            <a:ext cx="10541000" cy="2014269"/>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ملاحقة أثر الجريمة؛ </a:t>
            </a:r>
            <a:r>
              <a:rPr lang="ar-AE" sz="1600" dirty="0">
                <a:effectLst/>
                <a:latin typeface="Alexandria" pitchFamily="2" charset="-78"/>
                <a:ea typeface="Calibri" panose="020F0502020204030204" pitchFamily="34" charset="0"/>
                <a:cs typeface="Alexandria" pitchFamily="2" charset="-78"/>
              </a:rPr>
              <a:t>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a:t>
            </a:r>
            <a:br>
              <a:rPr lang="ar-AE" sz="1600" b="1" dirty="0">
                <a:latin typeface="Alexandria" pitchFamily="2" charset="-78"/>
                <a:cs typeface="Alexandria" pitchFamily="2" charset="-78"/>
              </a:rPr>
            </a:br>
            <a:endParaRPr lang="en-US" sz="1600" b="1"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ثم فإن أول إجراء تقوم به الضابطة العدلية في عملية التحري والاستدلال تتمثل في ملاحقة أثر الجريمة من أجل الوصول إلى الدلائل، وهذا يتطلب معرفة وخبرة كبيرة في المجال التقني. وأصبحت العديد من الدول العربية تتجه إلى وجود ضابطة عدلية متخصصة في قضايا الجرائم الإلكترونية، وهو أمر مطبق في كل من دولة الإمارات، ومصر، وقطر، والبحرين، وغيرها من الدول.</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53140" y="2992164"/>
            <a:ext cx="10541000" cy="2254592"/>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تحليل النتائج رقمياً؛ </a:t>
            </a:r>
            <a:r>
              <a:rPr lang="ar-AE" sz="1800" dirty="0">
                <a:effectLst/>
                <a:latin typeface="Alexandria" pitchFamily="2" charset="-78"/>
                <a:ea typeface="Calibri" panose="020F0502020204030204" pitchFamily="34" charset="0"/>
                <a:cs typeface="Alexandria" pitchFamily="2" charset="-78"/>
              </a:rPr>
              <a:t>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br>
              <a:rPr lang="ar-AE" dirty="0">
                <a:latin typeface="Alexandria" pitchFamily="2" charset="-78"/>
                <a:cs typeface="Alexandria" pitchFamily="2" charset="-78"/>
              </a:rPr>
            </a:b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04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172958"/>
            <a:ext cx="10541000" cy="1292020"/>
          </a:xfrm>
          <a:prstGeom prst="rect">
            <a:avLst/>
          </a:prstGeom>
          <a:noFill/>
        </p:spPr>
        <p:txBody>
          <a:bodyPr wrap="square" rtlCol="0">
            <a:spAutoFit/>
          </a:bodyPr>
          <a:lstStyle/>
          <a:p>
            <a:pPr algn="just" rtl="1">
              <a:lnSpc>
                <a:spcPct val="150000"/>
              </a:lnSpc>
            </a:pPr>
            <a:r>
              <a:rPr lang="ar-AE" sz="1800" b="1" dirty="0">
                <a:effectLst/>
                <a:latin typeface="Alexandria" pitchFamily="2" charset="-78"/>
                <a:ea typeface="Calibri" panose="020F0502020204030204" pitchFamily="34" charset="0"/>
                <a:cs typeface="Alexandria" pitchFamily="2" charset="-78"/>
              </a:rPr>
              <a:t>ثالثاً: جمع أو نقل أو استبدال البيانات التي تؤدي إلى نتيجة محددة ومعلومات مهمة؛ </a:t>
            </a:r>
            <a:r>
              <a:rPr lang="ar-AE" sz="1800" dirty="0">
                <a:effectLst/>
                <a:latin typeface="Alexandria" pitchFamily="2" charset="-78"/>
                <a:ea typeface="Calibri" panose="020F0502020204030204" pitchFamily="34" charset="0"/>
                <a:cs typeface="Alexandria" pitchFamily="2" charset="-78"/>
              </a:rPr>
              <a:t>كأن يؤدي تجميعها مع بعضها البعض إلى الوصول إلى معلومات محددة حول الجريمة التي ارتكبت، وآلياتها، وكافة الأمور التحقيقية المتعلقة بالاستدلال والتحري فيها.</a:t>
            </a:r>
            <a:endParaRPr lang="ar-AE" i="0" dirty="0">
              <a:solidFill>
                <a:srgbClr val="333333"/>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204335"/>
            <a:ext cx="10541000" cy="876522"/>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a:t>
            </a:r>
            <a:r>
              <a:rPr lang="en-US" sz="1800" dirty="0">
                <a:effectLst/>
                <a:latin typeface="Alexandria" pitchFamily="2" charset="-78"/>
                <a:ea typeface="Calibri" panose="020F0502020204030204" pitchFamily="34" charset="0"/>
                <a:cs typeface="Alexandria" pitchFamily="2" charset="-78"/>
              </a:rPr>
              <a:t>.</a:t>
            </a:r>
            <a:endParaRPr lang="ar-AE" i="0" dirty="0">
              <a:solidFill>
                <a:srgbClr val="333333"/>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0406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617280" y="3019545"/>
            <a:ext cx="10541000" cy="911596"/>
          </a:xfrm>
          <a:prstGeom prst="rect">
            <a:avLst/>
          </a:prstGeom>
          <a:noFill/>
        </p:spPr>
        <p:txBody>
          <a:bodyPr wrap="square" rtlCol="0">
            <a:spAutoFit/>
          </a:bodyPr>
          <a:lstStyle/>
          <a:p>
            <a:pPr algn="ctr" rtl="1">
              <a:lnSpc>
                <a:spcPct val="150000"/>
              </a:lnSpc>
            </a:pPr>
            <a:r>
              <a:rPr lang="ar-AE" sz="4000" b="1" i="0" dirty="0">
                <a:solidFill>
                  <a:srgbClr val="333333"/>
                </a:solidFill>
                <a:effectLst/>
                <a:latin typeface="Alexandria" pitchFamily="2" charset="-78"/>
                <a:cs typeface="Alexandria" pitchFamily="2" charset="-78"/>
              </a:rPr>
              <a:t>المراقبة الإلكترونية</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810061"/>
            <a:ext cx="8417320" cy="1527982"/>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يعدّ نظام المراقبة الإلكترونية بديلًا فعالًا ومستحدثًا لطرق العقاب التقليدية، وقد نشأت فكرته لدى الباحثين للقضاء على بعض المشكلات الناجمة عن تنفيذ العقوبات بطرقها التقليدية. </a:t>
            </a:r>
            <a:br>
              <a:rPr lang="ar-AE" sz="1600" dirty="0">
                <a:latin typeface="Alexandria" pitchFamily="2" charset="-78"/>
                <a:cs typeface="Alexandria" pitchFamily="2" charset="-78"/>
              </a:rPr>
            </a:br>
            <a:br>
              <a:rPr lang="ar-AE" sz="16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3534615"/>
            <a:ext cx="8417320" cy="2266646"/>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وتقوم فكرة المراقبة الإلكترونية على أنه من يتم وضعه تحت المراقبة الإلكترونية يكون هناك تواصل عن طريق الذبذبات الإلكترونية بينه وبين النيابة العامة عبر السوار الإلكتروني الذي أُلزِم بارتدائه، مما يسهل الوصول إليه في أي وقت في حال تخلفه عن الحضور لأحدى الجلسات.</a:t>
            </a:r>
          </a:p>
          <a:p>
            <a:pPr algn="just" rtl="1">
              <a:lnSpc>
                <a:spcPct val="150000"/>
              </a:lnSpc>
            </a:pPr>
            <a:br>
              <a:rPr lang="ar-AE" sz="1600" dirty="0">
                <a:latin typeface="Alexandria" pitchFamily="2" charset="-78"/>
                <a:cs typeface="Alexandria" pitchFamily="2" charset="-78"/>
              </a:rPr>
            </a:br>
            <a:br>
              <a:rPr lang="ar-AE" sz="16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8410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08270" y="2998274"/>
            <a:ext cx="8417320" cy="829651"/>
          </a:xfrm>
          <a:prstGeom prst="rect">
            <a:avLst/>
          </a:prstGeom>
          <a:noFill/>
        </p:spPr>
        <p:txBody>
          <a:bodyPr wrap="square" rtlCol="0">
            <a:spAutoFit/>
          </a:bodyPr>
          <a:lstStyle/>
          <a:p>
            <a:pPr algn="ctr" rtl="1">
              <a:lnSpc>
                <a:spcPct val="150000"/>
              </a:lnSpc>
            </a:pPr>
            <a:r>
              <a:rPr lang="ar-AE" sz="3600" b="1" i="0" dirty="0">
                <a:effectLst/>
                <a:latin typeface="Alexandria" pitchFamily="2" charset="-78"/>
                <a:cs typeface="Alexandria" pitchFamily="2" charset="-78"/>
              </a:rPr>
              <a:t>خصائص نظام المراقبة الإلكتروني</a:t>
            </a:r>
            <a:endParaRPr lang="en-US" sz="36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385474" y="2695212"/>
            <a:ext cx="8417320" cy="2810256"/>
          </a:xfrm>
          <a:prstGeom prst="rect">
            <a:avLst/>
          </a:prstGeom>
          <a:noFill/>
        </p:spPr>
        <p:txBody>
          <a:bodyPr wrap="square" rtlCol="0">
            <a:spAutoFit/>
          </a:bodyPr>
          <a:lstStyle/>
          <a:p>
            <a:pPr algn="just" rtl="1">
              <a:lnSpc>
                <a:spcPct val="150000"/>
              </a:lnSpc>
            </a:pPr>
            <a:r>
              <a:rPr lang="ar-AE" sz="2000" b="0" i="0" dirty="0">
                <a:effectLst/>
                <a:latin typeface="Alexandria" pitchFamily="2" charset="-78"/>
                <a:cs typeface="Alexandria" pitchFamily="2" charset="-78"/>
              </a:rPr>
              <a:t>أولاً: نظام المراقبة الإلكترونية نظام جديد ومستحدث؛ حيث يعتبــر نظــام المراقبــة الإلكترونيــة أحــد النظــم الجديــدة والمســتحدثة، حيــث تمــت مراعــاة مــا توصــل إليــه العلــم الحديــث، وســبل إدخــال هــذه التقنيــات الحديثــة إلــى أســاليب العقــاب واســتبدال تلــك الأســاليب التقليديــة. </a:t>
            </a:r>
            <a:r>
              <a:rPr lang="ar-AE" sz="2000" dirty="0">
                <a:latin typeface="Alexandria" pitchFamily="2" charset="-78"/>
                <a:cs typeface="Alexandria" pitchFamily="2" charset="-78"/>
              </a:rPr>
              <a:t>إذ لا</a:t>
            </a:r>
            <a:r>
              <a:rPr lang="ar-AE" sz="2000" b="0" i="0" dirty="0">
                <a:effectLst/>
                <a:latin typeface="Alexandria" pitchFamily="2" charset="-78"/>
                <a:cs typeface="Alexandria" pitchFamily="2" charset="-78"/>
              </a:rPr>
              <a:t> بــد مــن أن التقنيــات الحديثــة تعالج بعــض الإشــكاليات التــي كانــت قائمــة فــي الســاب</a:t>
            </a:r>
            <a:r>
              <a:rPr lang="ar-AE" sz="2000" dirty="0">
                <a:latin typeface="Alexandria" pitchFamily="2" charset="-78"/>
                <a:cs typeface="Alexandria" pitchFamily="2" charset="-78"/>
              </a:rPr>
              <a:t>ق.</a:t>
            </a:r>
            <a:endParaRPr lang="ar-AE" sz="2000" b="0" i="0" dirty="0">
              <a:solidFill>
                <a:srgbClr val="000000"/>
              </a:solidFill>
              <a:effectLst/>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2307759"/>
            <a:ext cx="8120726" cy="2950295"/>
          </a:xfrm>
          <a:prstGeom prst="rect">
            <a:avLst/>
          </a:prstGeom>
          <a:noFill/>
        </p:spPr>
        <p:txBody>
          <a:bodyPr wrap="square" rtlCol="0">
            <a:spAutoFit/>
          </a:bodyPr>
          <a:lstStyle/>
          <a:p>
            <a:pPr marR="0" lvl="0" algn="just" rtl="1">
              <a:lnSpc>
                <a:spcPct val="107000"/>
              </a:lnSpc>
              <a:spcBef>
                <a:spcPts val="600"/>
              </a:spcBef>
              <a:spcAft>
                <a:spcPts val="300"/>
              </a:spcAft>
            </a:pPr>
            <a:endParaRPr lang="en-US" b="1" dirty="0">
              <a:effectLst/>
              <a:latin typeface="Alexandria" pitchFamily="2" charset="-78"/>
              <a:ea typeface="Calibri" panose="020F0502020204030204" pitchFamily="34" charset="0"/>
              <a:cs typeface="Alexandria" pitchFamily="2" charset="-78"/>
            </a:endParaRPr>
          </a:p>
          <a:p>
            <a:pPr marR="0" lvl="0" algn="just" rtl="1">
              <a:lnSpc>
                <a:spcPct val="150000"/>
              </a:lnSpc>
              <a:spcBef>
                <a:spcPts val="600"/>
              </a:spcBef>
              <a:spcAft>
                <a:spcPts val="300"/>
              </a:spcAft>
            </a:pPr>
            <a:r>
              <a:rPr lang="ar-AE" b="0" i="0" dirty="0">
                <a:effectLst/>
                <a:latin typeface="Alexandria" pitchFamily="2" charset="-78"/>
                <a:cs typeface="Alexandria" pitchFamily="2" charset="-78"/>
              </a:rPr>
              <a:t>ثانياً: يحقق نظام المراقبة الإلكترونية التوازن بين ما تقتضيه مصلحة الفرد في المجتمع والمصلحة العامة؛ حيث </a:t>
            </a:r>
            <a:r>
              <a:rPr lang="ar-AE" dirty="0">
                <a:latin typeface="Alexandria" pitchFamily="2" charset="-78"/>
                <a:cs typeface="Alexandria" pitchFamily="2" charset="-78"/>
              </a:rPr>
              <a:t>إ</a:t>
            </a:r>
            <a:r>
              <a:rPr lang="ar-AE" b="0" i="0" dirty="0">
                <a:effectLst/>
                <a:latin typeface="Alexandria" pitchFamily="2" charset="-78"/>
                <a:cs typeface="Alexandria" pitchFamily="2" charset="-78"/>
              </a:rPr>
              <a:t>ن تطبيــق نظــام المراقبــة الإلكترونيــة كبديــل عــن الحبــس الاحتياطي لــه دور فعــال فــي تحقيــق التــوازن بيــن الحقــوق والحريــات الشــخصية للأفــراد وبيــن مصلحــة الدولــة والمجتمــع، وهــذا القــدر مــن التــوازن بيــن هاتيــن المصلحتيــن لا يمكــن تحقيقهــا فــي ظــل تطبيــق الحبــس الاحتياطي فــي صورتــه التقليديـة.</a:t>
            </a:r>
            <a:endParaRPr lang="en-US"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571580" y="2628596"/>
            <a:ext cx="8417320"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b="0" i="0" dirty="0">
                <a:effectLst/>
                <a:latin typeface="Alexandria" pitchFamily="2" charset="-78"/>
                <a:cs typeface="Alexandria" pitchFamily="2" charset="-78"/>
              </a:rPr>
              <a:t>ثالثاً: يؤدي نظام المراقبة الإلكترونية إلى توفير النفقات العامة للدولة وترشيدها؛ فنظــام المراقبــة الإلكترونيــة يــؤدي حتمــا إلــى توفيــر النفقــات التــي يطلبهــا تطبيــق الحبــس الاحتياطي فــي صورتــه التقليديــة، حيث لا يتطلــب النظــام الجديــد نفقات رعايــة المحبوســين وإطعامهم وليــس هنــاك داعــي لعــدد ًمــن الحــراس الذيــن كان وجودهــم ضــرورة لحراســة المحبوســين احتياطيـاً وإطعامهم وكسوتهم.</a:t>
            </a: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3135037"/>
            <a:ext cx="8417320" cy="2123017"/>
          </a:xfrm>
          <a:prstGeom prst="rect">
            <a:avLst/>
          </a:prstGeom>
          <a:noFill/>
        </p:spPr>
        <p:txBody>
          <a:bodyPr wrap="square" rtlCol="0">
            <a:spAutoFit/>
          </a:bodyPr>
          <a:lstStyle/>
          <a:p>
            <a:pPr marL="0" marR="0" algn="justLow" rtl="1">
              <a:lnSpc>
                <a:spcPct val="150000"/>
              </a:lnSpc>
              <a:spcBef>
                <a:spcPts val="300"/>
              </a:spcBef>
              <a:spcAft>
                <a:spcPts val="0"/>
              </a:spcAft>
            </a:pPr>
            <a:r>
              <a:rPr lang="ar-AE" dirty="0">
                <a:latin typeface="Alexandria" pitchFamily="2" charset="-78"/>
                <a:cs typeface="Alexandria" pitchFamily="2" charset="-78"/>
              </a:rPr>
              <a:t>رابعاً: ا</a:t>
            </a:r>
            <a:r>
              <a:rPr lang="ar-AE" b="0" i="0" dirty="0">
                <a:effectLst/>
                <a:latin typeface="Alexandria" pitchFamily="2" charset="-78"/>
                <a:cs typeface="Alexandria" pitchFamily="2" charset="-78"/>
              </a:rPr>
              <a:t>لإسهام في تقليل الأضرار المترتبة على الحكم ببراءة المتهم؛ فمهما يكــن، فــإن الحريــة لا تقــدر بثمــن، وأن الأضــرار التــي قــد تترتــب مــن جــراء ســلب</a:t>
            </a:r>
            <a:r>
              <a:rPr lang="en-US" b="0" i="0" dirty="0">
                <a:effectLst/>
                <a:latin typeface="Alexandria" pitchFamily="2" charset="-78"/>
                <a:cs typeface="Alexandria" pitchFamily="2" charset="-78"/>
              </a:rPr>
              <a:t> </a:t>
            </a:r>
            <a:r>
              <a:rPr lang="ar-AE" b="0" i="0" dirty="0">
                <a:effectLst/>
                <a:latin typeface="Alexandria" pitchFamily="2" charset="-78"/>
                <a:cs typeface="Alexandria" pitchFamily="2" charset="-78"/>
              </a:rPr>
              <a:t> الحرية عظيمــة، وقــد تــؤدي إلــى حصــول المتهــم علــى حكــم قضائــي بالبــراءة  لاحقاً علــى مبالــغ طائلــة كتعويضــات عــن الأضــرار الماديــة والمعنويــة التــي تســببت لــه نتيجــة حبسه احتياطياً وحصوله على حكم بالبراءة.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418075"/>
            <a:ext cx="8120726" cy="832407"/>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dirty="0">
                <a:latin typeface="Alexandria" pitchFamily="2" charset="-78"/>
                <a:cs typeface="Alexandria" pitchFamily="2" charset="-78"/>
              </a:rPr>
              <a:t>خامساً: يعتبر إجراء الوضع تحت المراقبة الإلكترونية  معلق على قبول المتهم له أو رفضه؛ فكل أمــر بالوضــع تحــت المراقبــة الإلكترونيــة يكــون مرتبــط بطلــب المتهــم نفســه.</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437433" y="2641968"/>
            <a:ext cx="8669584" cy="2123017"/>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وتتلخص فكرة منظومة المراقبة الإلكترونية، في أن "المحكوم عليهم في قضايا محددة تركب أساور إلكترونية للمراقبة عليهم وهي بمثابة جهاز إرسال إلكتروني مدمج طوال فترة الوضع تحت المراقبة، ويكون الجهاز قادرا على إرسال بيانات صحيحة ودقيقة إلى الجهات المختصة بالمراقبة.</a:t>
            </a:r>
          </a:p>
          <a:p>
            <a:pPr algn="just" rtl="1">
              <a:lnSpc>
                <a:spcPct val="150000"/>
              </a:lnSpc>
            </a:pPr>
            <a:endParaRPr kumimoji="0" lang="en-US" altLang="en-US" b="0" i="0" u="none" strike="noStrike" cap="none" normalizeH="0" baseline="0" dirty="0">
              <a:ln>
                <a:noFill/>
              </a:ln>
              <a:effectLst/>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045908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31954" y="3148859"/>
            <a:ext cx="8669584" cy="2538515"/>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وينفذ عن طريق وسائل إلكترونية تسمح بالمراقبة عن بعد وبوجود غرفة عمليات خاصة بهذه المراقبة التقنية داخل وزارة الداخلية والقيادات العامة للشرطة بالدولة تعمل على إرسال كل المعلومات إلى الجهات المعنية بصورة سلسة وسهلة وموثوقة".</a:t>
            </a:r>
          </a:p>
          <a:p>
            <a:pPr algn="just" rtl="1">
              <a:lnSpc>
                <a:spcPct val="150000"/>
              </a:lnSpc>
            </a:pPr>
            <a:br>
              <a:rPr lang="ar-AE" dirty="0">
                <a:latin typeface="Alexandria" pitchFamily="2" charset="-78"/>
                <a:cs typeface="Alexandria" pitchFamily="2" charset="-78"/>
              </a:rPr>
            </a:br>
            <a:endParaRPr kumimoji="0" lang="en-US" altLang="en-US" b="0" i="0" u="none" strike="noStrike" cap="none" normalizeH="0" baseline="0" dirty="0">
              <a:ln>
                <a:noFill/>
              </a:ln>
              <a:effectLst/>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2332201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55001" y="2698793"/>
            <a:ext cx="8669584" cy="2635978"/>
          </a:xfrm>
          <a:prstGeom prst="rect">
            <a:avLst/>
          </a:prstGeom>
          <a:noFill/>
        </p:spPr>
        <p:txBody>
          <a:bodyPr wrap="square" rtlCol="0">
            <a:spAutoFit/>
          </a:bodyPr>
          <a:lstStyle/>
          <a:p>
            <a:pPr algn="r" rtl="1">
              <a:lnSpc>
                <a:spcPct val="150000"/>
              </a:lnSpc>
            </a:pPr>
            <a:r>
              <a:rPr lang="ar-AE" sz="1600" b="1" i="0" dirty="0">
                <a:solidFill>
                  <a:srgbClr val="344B61"/>
                </a:solidFill>
                <a:effectLst/>
                <a:latin typeface="Alexandria" pitchFamily="2" charset="-78"/>
                <a:cs typeface="Alexandria" pitchFamily="2" charset="-78"/>
              </a:rPr>
              <a:t>يجب أن تتوافر في الوسيلة الإلكترونية التي يتم اعتمادها في ضبط المراقبة الإلكترونية المواصفات الآتية: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1. ألا تسبب ضرراً صحياً على الشخص الخاضع للمراقبة.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2. أن تكون الوسيلة الإلكترونية وأجهزة الإرسال المرتبطة بها قانونية.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3. ألا تشكل عائقاً للشخص الخاضع للمراقبة في ممارسة عمله أو نشاطه الحرفي أو متابعة تعليمه أو تدريبه المهني أو تلقيه المعالجة الطبية بحسب الأحوال، ما لم ينص القرار الصادر من النيابة العامة أو المحكمة المختصة على خلاف ذلك.</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119667"/>
            <a:ext cx="8669584" cy="1527982"/>
          </a:xfrm>
          <a:prstGeom prst="rect">
            <a:avLst/>
          </a:prstGeom>
          <a:noFill/>
        </p:spPr>
        <p:txBody>
          <a:bodyPr wrap="square" rtlCol="0">
            <a:spAutoFit/>
          </a:bodyPr>
          <a:lstStyle/>
          <a:p>
            <a:pPr algn="r" rtl="1">
              <a:lnSpc>
                <a:spcPct val="150000"/>
              </a:lnSpc>
            </a:pPr>
            <a:r>
              <a:rPr lang="ar-AE" sz="1600" b="1" i="0" dirty="0">
                <a:solidFill>
                  <a:srgbClr val="344B61"/>
                </a:solidFill>
                <a:effectLst/>
                <a:latin typeface="Alexandria" pitchFamily="2" charset="-78"/>
                <a:cs typeface="Alexandria" pitchFamily="2" charset="-78"/>
              </a:rPr>
              <a:t>يتبع .... </a:t>
            </a:r>
          </a:p>
          <a:p>
            <a:pPr algn="r" rtl="1">
              <a:lnSpc>
                <a:spcPct val="150000"/>
              </a:lnSpc>
            </a:pP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4. ضمان الخصوصية وحرمة الحياة الخاصة.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5. ضمان سرية البيانات والمعلو</a:t>
            </a:r>
            <a:r>
              <a:rPr lang="ar-AE" sz="1600" dirty="0">
                <a:solidFill>
                  <a:srgbClr val="344B61"/>
                </a:solidFill>
                <a:latin typeface="Alexandria" pitchFamily="2" charset="-78"/>
                <a:cs typeface="Alexandria" pitchFamily="2" charset="-78"/>
              </a:rPr>
              <a:t>مات </a:t>
            </a:r>
            <a:r>
              <a:rPr lang="ar-AE" sz="1600" b="0" i="0" dirty="0">
                <a:solidFill>
                  <a:srgbClr val="344B61"/>
                </a:solidFill>
                <a:effectLst/>
                <a:latin typeface="Alexandria" pitchFamily="2" charset="-78"/>
                <a:cs typeface="Alexandria" pitchFamily="2" charset="-78"/>
              </a:rPr>
              <a:t>يجب أن تتوافر في الوسيلة الإلكترونية.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73076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753140" y="3432320"/>
            <a:ext cx="10541000" cy="646331"/>
          </a:xfrm>
          <a:prstGeom prst="rect">
            <a:avLst/>
          </a:prstGeom>
          <a:noFill/>
        </p:spPr>
        <p:txBody>
          <a:bodyPr wrap="square" rtlCol="0">
            <a:spAutoFit/>
          </a:bodyPr>
          <a:lstStyle/>
          <a:p>
            <a:pPr algn="ctr"/>
            <a:r>
              <a:rPr lang="ar-AE" sz="3600" b="1" i="0" dirty="0">
                <a:solidFill>
                  <a:srgbClr val="344B61"/>
                </a:solidFill>
                <a:effectLst/>
                <a:latin typeface="Alexandria" pitchFamily="2" charset="-78"/>
                <a:cs typeface="Alexandria" pitchFamily="2" charset="-78"/>
              </a:rPr>
              <a:t>مهام القائمون بأعمال المراقبة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63876" y="2141974"/>
            <a:ext cx="8671947" cy="3005310"/>
          </a:xfrm>
          <a:prstGeom prst="rect">
            <a:avLst/>
          </a:prstGeom>
          <a:noFill/>
        </p:spPr>
        <p:txBody>
          <a:bodyPr wrap="square" rtlCol="0">
            <a:spAutoFit/>
          </a:bodyPr>
          <a:lstStyle/>
          <a:p>
            <a:pPr algn="r" rtl="1">
              <a:lnSpc>
                <a:spcPct val="150000"/>
              </a:lnSpc>
            </a:pPr>
            <a:r>
              <a:rPr lang="ar-AE" sz="1600" b="0" i="0" dirty="0">
                <a:solidFill>
                  <a:srgbClr val="344B61"/>
                </a:solidFill>
                <a:effectLst/>
                <a:latin typeface="Alexandria" pitchFamily="2" charset="-78"/>
                <a:cs typeface="Alexandria" pitchFamily="2" charset="-78"/>
              </a:rPr>
              <a:t>1. تنفيذ الأوامر الصادرة من النيابة العامة أو المحكمة المختصة فيما يتعلق بالمراقبة الإلكترونية أو قيدها أو تعديل نطاقها أو قيودها أو إلغائها وفقاً للضوابط الصادرة منها.</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2. تأمين جميع الوسائل والأجهزة اللازمة لتنفيذ المراقبة الإلكترونية والتأكد من توافرها.</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3. تحديد وسائل المراقبة الإلكترونية ووضعها للخاضع وفقاً للأمر الصادر من النيابة العامة أو المحكمة المختصة بحسب الأحوال.</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4. القيام بالزيارات الميدانية المفاجئة للتأكد من التزام الخاضع للمراقبة بالقيود المفروضة بحقه.</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5. التنسيق مع النيابة العامة المختصة فيما يتعلق بإجراءات تنفيذ المراقبة الإلكترونية، وترفع إليها تقارير دورية بذلك متضمنة بيان حسن سيرته وسلوكه وامتثاله لقواعد المراقبة الإلكترونية.</a:t>
            </a:r>
            <a:endParaRPr lang="ar-AE" sz="1600" b="0" i="0" dirty="0">
              <a:solidFill>
                <a:srgbClr val="444444"/>
              </a:solidFill>
              <a:effectLst/>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1926344"/>
            <a:ext cx="8671947" cy="3005310"/>
          </a:xfrm>
          <a:prstGeom prst="rect">
            <a:avLst/>
          </a:prstGeom>
          <a:noFill/>
        </p:spPr>
        <p:txBody>
          <a:bodyPr wrap="square" rtlCol="0">
            <a:spAutoFit/>
          </a:bodyPr>
          <a:lstStyle/>
          <a:p>
            <a:pPr algn="r" rtl="1">
              <a:lnSpc>
                <a:spcPct val="150000"/>
              </a:lnSpc>
            </a:pPr>
            <a:r>
              <a:rPr lang="ar-AE" sz="1600" b="0" i="0" dirty="0">
                <a:solidFill>
                  <a:srgbClr val="344B61"/>
                </a:solidFill>
                <a:effectLst/>
                <a:latin typeface="Alexandria" pitchFamily="2" charset="-78"/>
                <a:cs typeface="Alexandria" pitchFamily="2" charset="-78"/>
              </a:rPr>
              <a:t>6. إعداد التقارير الاجتماعية والنفسية عن الخاضع للمراقبة للوقوف على أية مشكلات وحلها بهدف الإصلاح والدمج المجتمعي.</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7. إشراك الخاضع للمراقبة في دورات تدريبية وتثقيفية وتطبيقية منهجية لتعزيز عملية المراقبة الإلكترونية.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8. تعزيز الشراكات المجتمعية مع الجهات ذات الصلة من أجل تحقيق أهداف المراقبة الإلكترونية.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9. التحقق من الوضع العائلي والمعيشي والاجتماعي للخاضع للمراقبة من خلال تحقيق أولي يقوم به القائمون على أعمال المراقبة بما يضمن توافق أمر الخضوع مع الحالة الشخصية والاجتماعية لكل خاضع للمراقبة.</a:t>
            </a:r>
            <a:endParaRPr lang="ar-AE" sz="160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66747" y="3776026"/>
            <a:ext cx="9722445" cy="1451038"/>
          </a:xfrm>
          <a:prstGeom prst="rect">
            <a:avLst/>
          </a:prstGeom>
          <a:noFill/>
        </p:spPr>
        <p:txBody>
          <a:bodyPr wrap="square" rtlCol="0">
            <a:spAutoFit/>
          </a:bodyPr>
          <a:lstStyle/>
          <a:p>
            <a:pPr algn="ctr"/>
            <a:r>
              <a:rPr lang="ar-AE" sz="4000" b="1" i="0" dirty="0">
                <a:effectLst/>
                <a:latin typeface="Alexandria" pitchFamily="2" charset="-78"/>
                <a:cs typeface="Alexandria" pitchFamily="2" charset="-78"/>
              </a:rPr>
              <a:t>التزامات الخاضع للمراقبة الإلكترونية</a:t>
            </a:r>
          </a:p>
          <a:p>
            <a:pPr algn="just" rtl="1">
              <a:lnSpc>
                <a:spcPct val="150000"/>
              </a:lnSpc>
            </a:pPr>
            <a:br>
              <a:rPr lang="ar-AE" dirty="0"/>
            </a:b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3162535"/>
            <a:ext cx="8120726" cy="192681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b="0" i="0" dirty="0">
                <a:effectLst/>
                <a:latin typeface="Alexandria" pitchFamily="2" charset="-78"/>
                <a:cs typeface="Alexandria" pitchFamily="2" charset="-78"/>
              </a:rPr>
              <a:t>1. أن يلتزم بحمل وسيلة المراقبة الإلكترونية طوال فترة الوضع تحت المراقبة.</a:t>
            </a:r>
            <a:br>
              <a:rPr lang="ar-AE" dirty="0">
                <a:latin typeface="Alexandria" pitchFamily="2" charset="-78"/>
                <a:cs typeface="Alexandria" pitchFamily="2" charset="-78"/>
              </a:rPr>
            </a:br>
            <a:r>
              <a:rPr lang="ar-AE" b="0" i="0" dirty="0">
                <a:effectLst/>
                <a:latin typeface="Alexandria" pitchFamily="2" charset="-78"/>
                <a:cs typeface="Alexandria" pitchFamily="2" charset="-78"/>
              </a:rPr>
              <a:t>2. أن يبلغ النيابة العامة المختصة بكل تغيير يطرأ على وظيفته أو محل إقامته</a:t>
            </a:r>
            <a:r>
              <a:rPr lang="en-US" b="0" i="0" dirty="0">
                <a:effectLst/>
                <a:latin typeface="Alexandria" pitchFamily="2" charset="-78"/>
                <a:cs typeface="Alexandria" pitchFamily="2" charset="-78"/>
              </a:rPr>
              <a:t>.</a:t>
            </a:r>
          </a:p>
          <a:p>
            <a:pPr marL="0" marR="0" indent="360045" algn="justLow" rtl="1">
              <a:lnSpc>
                <a:spcPct val="160000"/>
              </a:lnSpc>
              <a:spcBef>
                <a:spcPts val="600"/>
              </a:spcBef>
              <a:spcAft>
                <a:spcPts val="300"/>
              </a:spcAft>
            </a:pPr>
            <a:r>
              <a:rPr lang="ar-AE" b="0" i="0" dirty="0">
                <a:effectLst/>
                <a:latin typeface="Alexandria" pitchFamily="2" charset="-78"/>
                <a:cs typeface="Alexandria" pitchFamily="2" charset="-78"/>
              </a:rPr>
              <a:t>3. أن يبلغ النيابة العامة المختصة عند رغبته في الانتقال عن محل إقامته المعين له</a:t>
            </a:r>
            <a:r>
              <a:rPr lang="en-US" dirty="0">
                <a:latin typeface="Alexandria" pitchFamily="2" charset="-78"/>
                <a:cs typeface="Alexandria" pitchFamily="2" charset="-78"/>
              </a:rPr>
              <a:t>.</a:t>
            </a: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485572"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50774"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87675" y="2471236"/>
            <a:ext cx="8671947" cy="2370008"/>
          </a:xfrm>
          <a:prstGeom prst="rect">
            <a:avLst/>
          </a:prstGeom>
          <a:noFill/>
        </p:spPr>
        <p:txBody>
          <a:bodyPr wrap="square" rtlCol="0">
            <a:spAutoFit/>
          </a:bodyPr>
          <a:lstStyle/>
          <a:p>
            <a:pPr marL="0" marR="0" indent="360045" algn="just" rtl="1">
              <a:lnSpc>
                <a:spcPct val="160000"/>
              </a:lnSpc>
              <a:spcBef>
                <a:spcPts val="600"/>
              </a:spcBef>
              <a:spcAft>
                <a:spcPts val="300"/>
              </a:spcAft>
            </a:pPr>
            <a:r>
              <a:rPr lang="ar-AE" b="0" i="0" dirty="0">
                <a:effectLst/>
                <a:latin typeface="Alexandria" pitchFamily="2" charset="-78"/>
                <a:cs typeface="Alexandria" pitchFamily="2" charset="-78"/>
              </a:rPr>
              <a:t>4. عدم مخالفة نطاق المراقبة أو أية قيود تفرض عليه من النيابة العامة أو المحكمة المختصة بحسب الأحوال</a:t>
            </a:r>
            <a:r>
              <a:rPr lang="en-US" b="0" i="0" dirty="0">
                <a:effectLst/>
                <a:latin typeface="Alexandria" pitchFamily="2" charset="-78"/>
                <a:cs typeface="Alexandria" pitchFamily="2" charset="-78"/>
              </a:rPr>
              <a:t>.</a:t>
            </a:r>
          </a:p>
          <a:p>
            <a:pPr marL="0" marR="0" indent="360045" algn="just" rtl="1">
              <a:lnSpc>
                <a:spcPct val="160000"/>
              </a:lnSpc>
              <a:spcBef>
                <a:spcPts val="600"/>
              </a:spcBef>
              <a:spcAft>
                <a:spcPts val="300"/>
              </a:spcAft>
            </a:pPr>
            <a:r>
              <a:rPr lang="ar-AE" b="0" i="0" dirty="0">
                <a:effectLst/>
                <a:latin typeface="Alexandria" pitchFamily="2" charset="-78"/>
                <a:cs typeface="Alexandria" pitchFamily="2" charset="-78"/>
              </a:rPr>
              <a:t>5. الخضوع للمتابعة والزيارة من قبل القائمين على أعمال المراقبة الإلكترونية.</a:t>
            </a:r>
            <a:br>
              <a:rPr lang="ar-AE" dirty="0">
                <a:latin typeface="Alexandria" pitchFamily="2" charset="-78"/>
                <a:cs typeface="Alexandria" pitchFamily="2" charset="-78"/>
              </a:rPr>
            </a:br>
            <a:r>
              <a:rPr lang="ar-AE" b="0" i="0" dirty="0">
                <a:effectLst/>
                <a:latin typeface="Alexandria" pitchFamily="2" charset="-78"/>
                <a:cs typeface="Alexandria" pitchFamily="2" charset="-78"/>
              </a:rPr>
              <a:t>6. المحافظة على وسيلة المراقبة الإلكترونية دون العبث بها أو تعريضها للتلف أو التعطيل.</a:t>
            </a:r>
            <a:endParaRPr lang="en-US" b="1"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563876" y="2628586"/>
            <a:ext cx="8671947" cy="911596"/>
          </a:xfrm>
          <a:prstGeom prst="rect">
            <a:avLst/>
          </a:prstGeom>
          <a:noFill/>
        </p:spPr>
        <p:txBody>
          <a:bodyPr wrap="square" rtlCol="0">
            <a:spAutoFit/>
          </a:bodyPr>
          <a:lstStyle/>
          <a:p>
            <a:pPr marR="0" lvl="0" algn="ctr" rtl="1">
              <a:lnSpc>
                <a:spcPct val="150000"/>
              </a:lnSpc>
              <a:spcBef>
                <a:spcPts val="600"/>
              </a:spcBef>
              <a:spcAft>
                <a:spcPts val="300"/>
              </a:spcAft>
            </a:pPr>
            <a:r>
              <a:rPr lang="ar-AE" sz="4000" b="1" dirty="0">
                <a:effectLst/>
                <a:latin typeface="Alexandria" pitchFamily="2" charset="-78"/>
                <a:ea typeface="Calibri" panose="020F0502020204030204" pitchFamily="34" charset="0"/>
                <a:cs typeface="Alexandria" pitchFamily="2" charset="-78"/>
              </a:rPr>
              <a:t>نظام التسجيل الصوتي</a:t>
            </a:r>
            <a:endParaRPr lang="en-US" sz="4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563876" y="2472668"/>
            <a:ext cx="8671947" cy="2810256"/>
          </a:xfrm>
          <a:prstGeom prst="rect">
            <a:avLst/>
          </a:prstGeom>
          <a:noFill/>
        </p:spPr>
        <p:txBody>
          <a:bodyPr wrap="square" rtlCol="0">
            <a:spAutoFit/>
          </a:bodyPr>
          <a:lstStyle/>
          <a:p>
            <a:pPr algn="just" rtl="1">
              <a:lnSpc>
                <a:spcPct val="150000"/>
              </a:lnSpc>
            </a:pPr>
            <a:r>
              <a:rPr lang="ar-AE" sz="2000" b="0" i="0" dirty="0">
                <a:solidFill>
                  <a:srgbClr val="0D0D0D"/>
                </a:solidFill>
                <a:effectLst/>
                <a:latin typeface="Alexandria" pitchFamily="2" charset="-78"/>
                <a:cs typeface="Alexandria" pitchFamily="2" charset="-78"/>
              </a:rPr>
              <a:t>التسجيل الصوتي يمكن أن يكون جزءًا مهمًا من الأدلة في الإثبات القانوني وكذلك في العقوبات البديلة في العديد من القضايا، ولكن تكون قوة هذا الإثبات تعتمد على عدة عوامل، بما في ذلك القوانين المحلية والأنظمة القضائية المعمول بها في البلد المعني.</a:t>
            </a:r>
          </a:p>
          <a:p>
            <a:pPr algn="just" rtl="1">
              <a:lnSpc>
                <a:spcPct val="150000"/>
              </a:lnSpc>
            </a:pPr>
            <a:br>
              <a:rPr lang="ar-AE" sz="2000" b="0" i="0" dirty="0">
                <a:solidFill>
                  <a:srgbClr val="0D0D0D"/>
                </a:solidFill>
                <a:effectLst/>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00031" y="11964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23476" y="2191318"/>
            <a:ext cx="8879810" cy="2635978"/>
          </a:xfrm>
          <a:prstGeom prst="rect">
            <a:avLst/>
          </a:prstGeom>
          <a:noFill/>
        </p:spPr>
        <p:txBody>
          <a:bodyPr wrap="square" rtlCol="0">
            <a:spAutoFit/>
          </a:bodyPr>
          <a:lstStyle/>
          <a:p>
            <a:pPr algn="just" rtl="1">
              <a:lnSpc>
                <a:spcPct val="150000"/>
              </a:lnSpc>
              <a:buFont typeface="+mj-lt"/>
              <a:buAutoNum type="arabicPeriod"/>
            </a:pPr>
            <a:r>
              <a:rPr lang="ar-AE" sz="1600" b="1" i="0" dirty="0">
                <a:solidFill>
                  <a:srgbClr val="0D0D0D"/>
                </a:solidFill>
                <a:effectLst/>
                <a:latin typeface="Alexandria" pitchFamily="2" charset="-78"/>
                <a:cs typeface="Alexandria" pitchFamily="2" charset="-78"/>
              </a:rPr>
              <a:t>القانونية والشرعية:</a:t>
            </a:r>
            <a:r>
              <a:rPr lang="ar-AE" sz="1600" b="0" i="0" dirty="0">
                <a:solidFill>
                  <a:srgbClr val="0D0D0D"/>
                </a:solidFill>
                <a:effectLst/>
                <a:latin typeface="Alexandria" pitchFamily="2" charset="-78"/>
                <a:cs typeface="Alexandria" pitchFamily="2" charset="-78"/>
              </a:rPr>
              <a:t> يجب أن يتم التسجيل الصوتي وفقًا للقوانين والتشريعات المعمول بها في البلد المعني. في بعض الأماكن، يكون من الضروري الحصول على موافقة من جميع الأطراف المشاركة قبل التسجيل، في حين يُمكن أن تكون هذه العملية غير ضرورية في الأماكن الأخرى.</a:t>
            </a:r>
          </a:p>
          <a:p>
            <a:pPr algn="just" rtl="1">
              <a:lnSpc>
                <a:spcPct val="150000"/>
              </a:lnSpc>
              <a:buFont typeface="+mj-lt"/>
              <a:buAutoNum type="arabicPeriod"/>
            </a:pPr>
            <a:r>
              <a:rPr lang="ar-AE" sz="1600" b="1" i="0" dirty="0">
                <a:solidFill>
                  <a:srgbClr val="0D0D0D"/>
                </a:solidFill>
                <a:effectLst/>
                <a:latin typeface="Alexandria" pitchFamily="2" charset="-78"/>
                <a:cs typeface="Alexandria" pitchFamily="2" charset="-78"/>
              </a:rPr>
              <a:t>الخصوصية والسرية:</a:t>
            </a:r>
            <a:r>
              <a:rPr lang="ar-AE" sz="1600" b="0" i="0" dirty="0">
                <a:solidFill>
                  <a:srgbClr val="0D0D0D"/>
                </a:solidFill>
                <a:effectLst/>
                <a:latin typeface="Alexandria" pitchFamily="2" charset="-78"/>
                <a:cs typeface="Alexandria" pitchFamily="2" charset="-78"/>
              </a:rPr>
              <a:t> يجب أن يتم التسجيل بمراعاة خصوصية وسرية الأفراد المشاركين، ولا يُسمح بتسجيل المحادثات دون علم الأطراف المعنية في العديد من القوانين.</a:t>
            </a:r>
          </a:p>
          <a:p>
            <a:pPr algn="just" rtl="1">
              <a:lnSpc>
                <a:spcPct val="150000"/>
              </a:lnSpc>
              <a:buFont typeface="+mj-lt"/>
              <a:buAutoNum type="arabicPeriod"/>
            </a:pPr>
            <a:r>
              <a:rPr lang="ar-AE" sz="1600" b="1" i="0" dirty="0">
                <a:solidFill>
                  <a:srgbClr val="0D0D0D"/>
                </a:solidFill>
                <a:effectLst/>
                <a:latin typeface="Alexandria" pitchFamily="2" charset="-78"/>
                <a:cs typeface="Alexandria" pitchFamily="2" charset="-78"/>
              </a:rPr>
              <a:t>التلاعب والتعديل:</a:t>
            </a:r>
            <a:r>
              <a:rPr lang="ar-AE" sz="1600" b="0" i="0" dirty="0">
                <a:solidFill>
                  <a:srgbClr val="0D0D0D"/>
                </a:solidFill>
                <a:effectLst/>
                <a:latin typeface="Alexandria" pitchFamily="2" charset="-78"/>
                <a:cs typeface="Alexandria" pitchFamily="2" charset="-78"/>
              </a:rPr>
              <a:t> يجب أن يتم التحقق من أن التسجيل الصوتي لم يتم تعديله أو تلاعبه بأي شكل من الأشكال، ويمكن أن تكون هناك تقنيات متقدمة للتحقق من صحة التسجيل.</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56899" y="2785693"/>
            <a:ext cx="8702666" cy="1989647"/>
          </a:xfrm>
          <a:prstGeom prst="rect">
            <a:avLst/>
          </a:prstGeom>
          <a:noFill/>
        </p:spPr>
        <p:txBody>
          <a:bodyPr wrap="square" rtlCol="0">
            <a:spAutoFit/>
          </a:bodyPr>
          <a:lstStyle/>
          <a:p>
            <a:pPr algn="just" rtl="1">
              <a:lnSpc>
                <a:spcPct val="200000"/>
              </a:lnSpc>
              <a:buFont typeface="+mj-lt"/>
              <a:buAutoNum type="arabicPeriod"/>
            </a:pPr>
            <a:r>
              <a:rPr lang="ar-AE" sz="1600" b="1" i="0" dirty="0">
                <a:solidFill>
                  <a:srgbClr val="0D0D0D"/>
                </a:solidFill>
                <a:effectLst/>
                <a:latin typeface="Alexandria" pitchFamily="2" charset="-78"/>
                <a:cs typeface="Alexandria" pitchFamily="2" charset="-78"/>
              </a:rPr>
              <a:t>قوة الإثبات:</a:t>
            </a:r>
            <a:r>
              <a:rPr lang="ar-AE" sz="1600" b="0" i="0" dirty="0">
                <a:solidFill>
                  <a:srgbClr val="0D0D0D"/>
                </a:solidFill>
                <a:effectLst/>
                <a:latin typeface="Alexandria" pitchFamily="2" charset="-78"/>
                <a:cs typeface="Alexandria" pitchFamily="2" charset="-78"/>
              </a:rPr>
              <a:t> يتم قيمة التسجيل الصوتي بناءً على عدة عوامل، بما في ذلك مصداقية الأطراف المتحدثة، ومدى وضوح المحتوى المسجل، وتوافق الأصوات المسجلة مع الأطراف المعنية.</a:t>
            </a:r>
          </a:p>
          <a:p>
            <a:pPr algn="just" rtl="1">
              <a:lnSpc>
                <a:spcPct val="200000"/>
              </a:lnSpc>
              <a:buFont typeface="+mj-lt"/>
              <a:buAutoNum type="arabicPeriod"/>
            </a:pPr>
            <a:r>
              <a:rPr lang="ar-AE" sz="1600" b="1" i="0" dirty="0">
                <a:solidFill>
                  <a:srgbClr val="0D0D0D"/>
                </a:solidFill>
                <a:effectLst/>
                <a:latin typeface="Alexandria" pitchFamily="2" charset="-78"/>
                <a:cs typeface="Alexandria" pitchFamily="2" charset="-78"/>
              </a:rPr>
              <a:t>توثيق السياق:</a:t>
            </a:r>
            <a:r>
              <a:rPr lang="ar-AE" sz="1600" b="0" i="0" dirty="0">
                <a:solidFill>
                  <a:srgbClr val="0D0D0D"/>
                </a:solidFill>
                <a:effectLst/>
                <a:latin typeface="Alexandria" pitchFamily="2" charset="-78"/>
                <a:cs typeface="Alexandria" pitchFamily="2" charset="-78"/>
              </a:rPr>
              <a:t> قد يكون من الضروري توثيق السياق الذي تم فيه التسجيل الصوتي، مثل تاريخ ومكان وظروف المحادثة، لضمان فهم القاضي للظروف المحيطة بالتسجيل.</a:t>
            </a: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latin typeface="Alexandria" pitchFamily="2" charset="-78"/>
                <a:ea typeface="Calibri" panose="020F0502020204030204" pitchFamily="34" charset="0"/>
                <a:cs typeface="Alexandria" pitchFamily="2" charset="-78"/>
              </a:rPr>
              <a:t>نظام التصوير في الإثبات والعقوبات البديلة</a:t>
            </a:r>
            <a:endParaRPr lang="ar-AE" sz="24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108780"/>
            <a:ext cx="8671947" cy="2954014"/>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Symbol" panose="05050102010706020507" pitchFamily="18" charset="2"/>
              <a:buChar char=""/>
            </a:pPr>
            <a:r>
              <a:rPr lang="ar-AE" sz="1800" dirty="0">
                <a:effectLst/>
                <a:latin typeface="Alexandria" pitchFamily="2" charset="-78"/>
                <a:ea typeface="Calibri" panose="020F0502020204030204" pitchFamily="34" charset="0"/>
                <a:cs typeface="Alexandria" pitchFamily="2" charset="-78"/>
              </a:rPr>
              <a:t>اعترف الفقه والقضاء بحق الفرد على صورته وعدم جواز الاعتداء عليها أو نقلها أو التقاطها أو التقاط أو نقل صورة لأمر يخصه أو لحياته الشخصية، أو استغلالها من دون إذنه، والحق في الصورة هو حق ثابت للشخص ولا يجوز لأي كان أن يقوم بالتقاط صورة لأي شخص من دون أخذ موافقته أو الحصول على إذنه الخاص، ولا يشترط أن تكون الموافقة كتابية بل يكفي أن تكون شفوية أو بشهادة الشهود؛ وقضت إحدى المحاكم الفرنسية بأن "التقاط صور لشخص معين من دون الحصول على إذنه في فندقه الخاص يعد مساساً بحرمة حياته الخاصة“</a:t>
            </a:r>
            <a:r>
              <a:rPr lang="en-US" sz="18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413188" y="2290796"/>
            <a:ext cx="8671947"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ذهب جانب من الفقه إلى اعتبار الحق على الصورة حقاً مستقلاً عن الحق في الخصوصية؛ حيث رأى هذا الجانب أن الشخص له حق على صورته وعدم التقاطها حتى خلال ممارسته لحياته العامة وليس حياته الخاصة، وهذا الرأي على وجاهته إلا أنه تعرض للعديد من الانتقادات في أن الحق على الصورة هو من الحقوق اللصيقة بالشخصية وهو جزء من حق الخصوصية</a:t>
            </a:r>
            <a:r>
              <a:rPr lang="ar-AE" dirty="0">
                <a:latin typeface="Alexandria" pitchFamily="2" charset="-78"/>
                <a:ea typeface="Calibri" panose="020F0502020204030204" pitchFamily="34" charset="0"/>
                <a:cs typeface="Alexandria" pitchFamily="2" charset="-78"/>
              </a:rPr>
              <a:t>.</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ويرى جانب آخر من الفقه أنه هذا الرأي قد جانب الصواب فالحق على الصورة جزء من حق الخصوصية لأن حق الخصوصية لا يعني المساحة المغلقة التي يبتعد فيها الشخص عن أنظار بل المساحة المعنوية أو التدخل في شؤونه الخاصة والتقاط الصور يعد من هذا القبيل. </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1">
            <a:extLst>
              <a:ext uri="{FF2B5EF4-FFF2-40B4-BE49-F238E27FC236}">
                <a16:creationId xmlns:a16="http://schemas.microsoft.com/office/drawing/2014/main" id="{8DDCC738-3B8F-2FC1-A9CD-A072B80838BE}"/>
              </a:ext>
            </a:extLst>
          </p:cNvPr>
          <p:cNvSpPr>
            <a:spLocks noChangeArrowheads="1"/>
          </p:cNvSpPr>
          <p:nvPr/>
        </p:nvSpPr>
        <p:spPr bwMode="auto">
          <a:xfrm>
            <a:off x="0" y="-2616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94DA9C-6F65-2ABB-741E-22B640483847}"/>
              </a:ext>
            </a:extLst>
          </p:cNvPr>
          <p:cNvSpPr>
            <a:spLocks noChangeArrowheads="1"/>
          </p:cNvSpPr>
          <p:nvPr/>
        </p:nvSpPr>
        <p:spPr bwMode="auto">
          <a:xfrm>
            <a:off x="152400" y="-1092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59706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621221"/>
            <a:ext cx="8671947" cy="2492990"/>
          </a:xfrm>
          <a:prstGeom prst="rect">
            <a:avLst/>
          </a:prstGeom>
          <a:noFill/>
        </p:spPr>
        <p:txBody>
          <a:bodyPr wrap="square" rtlCol="0">
            <a:spAutoFit/>
          </a:bodyPr>
          <a:lstStyle/>
          <a:p>
            <a:pPr algn="just" rtl="1">
              <a:lnSpc>
                <a:spcPct val="150000"/>
              </a:lnSpc>
            </a:pPr>
            <a:r>
              <a:rPr lang="ar-AE" sz="1600" dirty="0">
                <a:solidFill>
                  <a:srgbClr val="0D0D0D"/>
                </a:solidFill>
                <a:latin typeface="Alexandria" pitchFamily="2" charset="-78"/>
                <a:cs typeface="Alexandria" pitchFamily="2" charset="-78"/>
              </a:rPr>
              <a:t>وبالتالي وحتى يعتد بالصورة سواء في الإثبات او باستخدامها في العقوبات البديلة فلا بد من توافر جملة من الشروط أهمها:</a:t>
            </a:r>
          </a:p>
          <a:p>
            <a:pPr marL="285750" indent="-285750" algn="just" rtl="1">
              <a:lnSpc>
                <a:spcPct val="150000"/>
              </a:lnSpc>
              <a:buFontTx/>
              <a:buChar char="-"/>
            </a:pPr>
            <a:r>
              <a:rPr lang="ar-AE" sz="1600" b="0" i="0" dirty="0">
                <a:solidFill>
                  <a:srgbClr val="0D0D0D"/>
                </a:solidFill>
                <a:effectLst/>
                <a:latin typeface="Alexandria" pitchFamily="2" charset="-78"/>
                <a:cs typeface="Alexandria" pitchFamily="2" charset="-78"/>
              </a:rPr>
              <a:t>أن تكون بعلم الشخص</a:t>
            </a:r>
            <a:r>
              <a:rPr lang="ar-AE" sz="1600" dirty="0">
                <a:solidFill>
                  <a:srgbClr val="0D0D0D"/>
                </a:solidFill>
                <a:latin typeface="Alexandria" pitchFamily="2" charset="-78"/>
                <a:cs typeface="Alexandria" pitchFamily="2" charset="-78"/>
              </a:rPr>
              <a:t>.</a:t>
            </a:r>
          </a:p>
          <a:p>
            <a:pPr marL="285750" indent="-285750" algn="just" rtl="1">
              <a:lnSpc>
                <a:spcPct val="150000"/>
              </a:lnSpc>
              <a:buFontTx/>
              <a:buChar char="-"/>
            </a:pPr>
            <a:r>
              <a:rPr lang="ar-AE" sz="1600" dirty="0">
                <a:solidFill>
                  <a:srgbClr val="0D0D0D"/>
                </a:solidFill>
                <a:latin typeface="Alexandria" pitchFamily="2" charset="-78"/>
                <a:cs typeface="Alexandria" pitchFamily="2" charset="-78"/>
              </a:rPr>
              <a:t>أن تكون مأخوذة بطريقة قانونية.</a:t>
            </a:r>
          </a:p>
          <a:p>
            <a:pPr marL="285750" indent="-285750" algn="just" rtl="1">
              <a:lnSpc>
                <a:spcPct val="150000"/>
              </a:lnSpc>
              <a:buFontTx/>
              <a:buChar char="-"/>
            </a:pPr>
            <a:r>
              <a:rPr lang="ar-AE" sz="1600" b="0" i="0" dirty="0">
                <a:solidFill>
                  <a:srgbClr val="0D0D0D"/>
                </a:solidFill>
                <a:effectLst/>
                <a:latin typeface="Alexandria" pitchFamily="2" charset="-78"/>
                <a:cs typeface="Alexandria" pitchFamily="2" charset="-78"/>
              </a:rPr>
              <a:t>أن لا تؤثر على سلامته الشخصية والمهنية وحياته عموماً.</a:t>
            </a:r>
          </a:p>
          <a:p>
            <a:br>
              <a:rPr lang="ar-AE" dirty="0"/>
            </a:br>
            <a:endParaRPr lang="ar-AE" sz="1800" b="0"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47301" y="2277410"/>
            <a:ext cx="8671947" cy="204453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المراقبة كبديل عن الحبس الاحتياطي.</a:t>
            </a:r>
          </a:p>
          <a:p>
            <a:pPr marL="342900" marR="0" lvl="0" indent="-342900" algn="just" rtl="1">
              <a:lnSpc>
                <a:spcPct val="107000"/>
              </a:lnSpc>
              <a:spcBef>
                <a:spcPts val="600"/>
              </a:spcBef>
              <a:spcAft>
                <a:spcPts val="300"/>
              </a:spcAft>
              <a:buFont typeface="Courier New" panose="02070309020205020404" pitchFamily="49" charset="0"/>
              <a:buChar char="o"/>
            </a:pPr>
            <a:r>
              <a:rPr lang="ar-AE" sz="1400" b="1" dirty="0">
                <a:latin typeface="Alexandria" pitchFamily="2" charset="-78"/>
                <a:ea typeface="Calibri" panose="020F0502020204030204" pitchFamily="34" charset="0"/>
                <a:cs typeface="Alexandria" pitchFamily="2" charset="-78"/>
              </a:rPr>
              <a:t>التسجيل الصوتي.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400" b="1" dirty="0">
                <a:latin typeface="Alexandria" pitchFamily="2" charset="-78"/>
                <a:ea typeface="Calibri" panose="020F0502020204030204" pitchFamily="34" charset="0"/>
                <a:cs typeface="Alexandria" pitchFamily="2" charset="-78"/>
              </a:rPr>
              <a:t>التقاط الصورة</a:t>
            </a: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E83EDF4-D70A-4925-9E01-B24FED3635CD}">
  <ds:schemaRefs>
    <ds:schemaRef ds:uri="http://schemas.microsoft.com/sharepoint/v3/contenttype/forms"/>
  </ds:schemaRefs>
</ds:datastoreItem>
</file>

<file path=customXml/itemProps2.xml><?xml version="1.0" encoding="utf-8"?>
<ds:datastoreItem xmlns:ds="http://schemas.openxmlformats.org/officeDocument/2006/customXml" ds:itemID="{617AE4EE-CC60-45A7-903F-DFC9B565D5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FCB5CC0-F11F-4CCC-AA00-9502DF30E41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1378</TotalTime>
  <Words>1834</Words>
  <Application>Microsoft Office PowerPoint</Application>
  <PresentationFormat>شاشة عريضة</PresentationFormat>
  <Paragraphs>148</Paragraphs>
  <Slides>41</Slides>
  <Notes>17</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41</vt:i4>
      </vt:variant>
    </vt:vector>
  </HeadingPairs>
  <TitlesOfParts>
    <vt:vector size="51" baseType="lpstr">
      <vt:lpstr>Alexandria</vt:lpstr>
      <vt:lpstr>Arial</vt:lpstr>
      <vt:lpstr>Calibri</vt:lpstr>
      <vt:lpstr>Calibri Light</vt:lpstr>
      <vt:lpstr>Courier New</vt:lpstr>
      <vt:lpstr>Roboto Light</vt:lpstr>
      <vt:lpstr>Segoe UI</vt:lpstr>
      <vt:lpstr>Söhne</vt:lpstr>
      <vt:lpstr>Symbol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40</cp:revision>
  <dcterms:created xsi:type="dcterms:W3CDTF">2023-04-29T09:08:00Z</dcterms:created>
  <dcterms:modified xsi:type="dcterms:W3CDTF">2026-04-09T13:11:39Z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