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81" r:id="rId7"/>
    <p:sldId id="276" r:id="rId8"/>
    <p:sldId id="277" r:id="rId9"/>
    <p:sldId id="278" r:id="rId10"/>
    <p:sldId id="279" r:id="rId11"/>
    <p:sldId id="28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Lst>
  <p:sldSz cx="18288000" cy="10287000"/>
  <p:notesSz cx="6858000" cy="9144000"/>
  <p:embeddedFontLst>
    <p:embeddedFont>
      <p:font typeface="Canva Sans" panose="020B0503030501040103" pitchFamily="34" charset="0"/>
      <p:regular r:id="rId26"/>
    </p:embeddedFont>
    <p:embeddedFont>
      <p:font typeface="Canva Sans Bold" panose="020B0803030501040103" pitchFamily="34" charset="0"/>
      <p:regular r:id="rId27"/>
      <p:bold r:id="rId28"/>
    </p:embeddedFont>
    <p:embeddedFont>
      <p:font typeface="Garet Bold" pitchFamily="2" charset="77"/>
      <p:regular r:id="rId29"/>
      <p:bold r:id="rId30"/>
    </p:embeddedFont>
    <p:embeddedFont>
      <p:font typeface="Helvetica Now Display" pitchFamily="2" charset="0"/>
      <p:regular r:id="rId31"/>
    </p:embeddedFont>
    <p:embeddedFont>
      <p:font typeface="Helvetica Now Display Bold" pitchFamily="2" charset="0"/>
      <p:regular r:id="rId32"/>
    </p:embeddedFont>
    <p:embeddedFont>
      <p:font typeface="Times New Roman Bold" panose="02020803070505020304" pitchFamily="18" charset="0"/>
      <p:regular r:id="rId33"/>
      <p:bold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FAD3AE5-6C1B-CA4F-A54E-911CB9825B3D}">
          <p14:sldIdLst>
            <p14:sldId id="256"/>
            <p14:sldId id="257"/>
          </p14:sldIdLst>
        </p14:section>
        <p14:section name="Introduction" id="{B6A4781F-5596-3D49-A1B8-6BA64A8B40F0}">
          <p14:sldIdLst>
            <p14:sldId id="258"/>
          </p14:sldIdLst>
        </p14:section>
        <p14:section name="Problem Statement&#13;Problem Statement&#13;Problem Statement" id="{E92EE567-7652-074E-8498-4F8B6DF4E34A}">
          <p14:sldIdLst>
            <p14:sldId id="259"/>
          </p14:sldIdLst>
        </p14:section>
        <p14:section name="OBJECTIVES&#13;" id="{B3287104-8537-3745-8878-65A8FB6ECC2B}">
          <p14:sldIdLst>
            <p14:sldId id="260"/>
          </p14:sldIdLst>
        </p14:section>
        <p14:section name="Related Works" id="{0D70102B-A94D-5E49-B079-E7EB87EC5FC9}">
          <p14:sldIdLst>
            <p14:sldId id="281"/>
            <p14:sldId id="276"/>
            <p14:sldId id="277"/>
            <p14:sldId id="278"/>
            <p14:sldId id="279"/>
            <p14:sldId id="280"/>
          </p14:sldIdLst>
        </p14:section>
        <p14:section name="Dataset" id="{0320D117-E40D-6042-ADCC-EA1398B05FF1}">
          <p14:sldIdLst>
            <p14:sldId id="261"/>
            <p14:sldId id="262"/>
          </p14:sldIdLst>
        </p14:section>
        <p14:section name="Preprocessing" id="{5C20E9ED-4DEF-5B4C-950A-861ADA548E17}">
          <p14:sldIdLst>
            <p14:sldId id="263"/>
            <p14:sldId id="264"/>
            <p14:sldId id="265"/>
          </p14:sldIdLst>
        </p14:section>
        <p14:section name="Evaluation" id="{94548FB7-3725-044D-A017-67CDB68A3DE3}">
          <p14:sldIdLst>
            <p14:sldId id="266"/>
          </p14:sldIdLst>
        </p14:section>
        <p14:section name="Results" id="{8F468238-9871-C547-9178-554A5F65DB68}">
          <p14:sldIdLst>
            <p14:sldId id="267"/>
            <p14:sldId id="268"/>
            <p14:sldId id="269"/>
            <p14:sldId id="270"/>
          </p14:sldIdLst>
        </p14:section>
        <p14:section name="Conclusion" id="{959949EB-6464-1B47-A97F-C3D12CA0F04B}">
          <p14:sldIdLst>
            <p14:sldId id="271"/>
            <p14:sldId id="272"/>
            <p14:sldId id="27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76" autoAdjust="0"/>
    <p:restoredTop sz="94595" autoAdjust="0"/>
  </p:normalViewPr>
  <p:slideViewPr>
    <p:cSldViewPr>
      <p:cViewPr varScale="1">
        <p:scale>
          <a:sx n="59" d="100"/>
          <a:sy n="59" d="100"/>
        </p:scale>
        <p:origin x="1440" y="4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8.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12/25/25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12/25/25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12/25/25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12/25/25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3.svg"/><Relationship Id="rId9" Type="http://schemas.openxmlformats.org/officeDocument/2006/relationships/image" Target="../media/image16.jpe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jpeg"/><Relationship Id="rId7" Type="http://schemas.openxmlformats.org/officeDocument/2006/relationships/image" Target="../media/image20.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22.sv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2.png"/><Relationship Id="rId7" Type="http://schemas.openxmlformats.org/officeDocument/2006/relationships/image" Target="../media/image22.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9.svg"/><Relationship Id="rId5" Type="http://schemas.openxmlformats.org/officeDocument/2006/relationships/image" Target="../media/image23.jpeg"/><Relationship Id="rId10" Type="http://schemas.openxmlformats.org/officeDocument/2006/relationships/image" Target="../media/image8.png"/><Relationship Id="rId4" Type="http://schemas.openxmlformats.org/officeDocument/2006/relationships/image" Target="../media/image13.svg"/><Relationship Id="rId9" Type="http://schemas.openxmlformats.org/officeDocument/2006/relationships/image" Target="../media/image20.svg"/></Relationships>
</file>

<file path=ppt/slides/_rels/slide5.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9.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20.sv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3.svg"/><Relationship Id="rId7" Type="http://schemas.openxmlformats.org/officeDocument/2006/relationships/image" Target="../media/image8.png"/><Relationship Id="rId12" Type="http://schemas.openxmlformats.org/officeDocument/2006/relationships/image" Target="../media/image25.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7.jpeg"/><Relationship Id="rId11" Type="http://schemas.openxmlformats.org/officeDocument/2006/relationships/image" Target="../media/image15.svg"/><Relationship Id="rId5" Type="http://schemas.openxmlformats.org/officeDocument/2006/relationships/image" Target="../media/image20.svg"/><Relationship Id="rId10" Type="http://schemas.openxmlformats.org/officeDocument/2006/relationships/image" Target="../media/image14.png"/><Relationship Id="rId4" Type="http://schemas.openxmlformats.org/officeDocument/2006/relationships/image" Target="../media/image19.png"/><Relationship Id="rId9" Type="http://schemas.openxmlformats.org/officeDocument/2006/relationships/image" Target="../media/image24.jpe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svg"/><Relationship Id="rId7" Type="http://schemas.openxmlformats.org/officeDocument/2006/relationships/image" Target="../media/image20.sv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26.png"/><Relationship Id="rId4" Type="http://schemas.openxmlformats.org/officeDocument/2006/relationships/image" Target="../media/image17.jpeg"/><Relationship Id="rId9" Type="http://schemas.openxmlformats.org/officeDocument/2006/relationships/image" Target="../media/image9.sv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2.png"/><Relationship Id="rId7" Type="http://schemas.openxmlformats.org/officeDocument/2006/relationships/image" Target="../media/image20.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27.png"/><Relationship Id="rId4" Type="http://schemas.openxmlformats.org/officeDocument/2006/relationships/image" Target="../media/image13.svg"/><Relationship Id="rId9" Type="http://schemas.openxmlformats.org/officeDocument/2006/relationships/image" Target="../media/image9.sv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2.png"/><Relationship Id="rId7" Type="http://schemas.openxmlformats.org/officeDocument/2006/relationships/image" Target="../media/image20.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28.png"/><Relationship Id="rId4" Type="http://schemas.openxmlformats.org/officeDocument/2006/relationships/image" Target="../media/image13.svg"/><Relationship Id="rId9" Type="http://schemas.openxmlformats.org/officeDocument/2006/relationships/image" Target="../media/image9.sv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2.png"/><Relationship Id="rId7" Type="http://schemas.openxmlformats.org/officeDocument/2006/relationships/image" Target="../media/image20.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29.png"/><Relationship Id="rId4" Type="http://schemas.openxmlformats.org/officeDocument/2006/relationships/image" Target="../media/image13.svg"/><Relationship Id="rId9" Type="http://schemas.openxmlformats.org/officeDocument/2006/relationships/image" Target="../media/image9.sv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2.png"/><Relationship Id="rId7" Type="http://schemas.openxmlformats.org/officeDocument/2006/relationships/image" Target="../media/image20.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30.png"/><Relationship Id="rId4" Type="http://schemas.openxmlformats.org/officeDocument/2006/relationships/image" Target="../media/image13.svg"/><Relationship Id="rId9" Type="http://schemas.openxmlformats.org/officeDocument/2006/relationships/image" Target="../media/image9.svg"/></Relationships>
</file>

<file path=ppt/slides/_rels/slide12.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20.svg"/><Relationship Id="rId3" Type="http://schemas.openxmlformats.org/officeDocument/2006/relationships/image" Target="../media/image13.svg"/><Relationship Id="rId7" Type="http://schemas.openxmlformats.org/officeDocument/2006/relationships/image" Target="../media/image32.svg"/><Relationship Id="rId12"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22.svg"/><Relationship Id="rId15" Type="http://schemas.openxmlformats.org/officeDocument/2006/relationships/image" Target="../media/image9.svg"/><Relationship Id="rId10" Type="http://schemas.openxmlformats.org/officeDocument/2006/relationships/image" Target="../media/image35.png"/><Relationship Id="rId4" Type="http://schemas.openxmlformats.org/officeDocument/2006/relationships/image" Target="../media/image21.png"/><Relationship Id="rId9" Type="http://schemas.openxmlformats.org/officeDocument/2006/relationships/image" Target="../media/image34.png"/><Relationship Id="rId14"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2.png"/><Relationship Id="rId7" Type="http://schemas.openxmlformats.org/officeDocument/2006/relationships/image" Target="../media/image39.png"/><Relationship Id="rId12" Type="http://schemas.openxmlformats.org/officeDocument/2006/relationships/image" Target="../media/image9.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8.png"/><Relationship Id="rId5" Type="http://schemas.openxmlformats.org/officeDocument/2006/relationships/image" Target="../media/image37.png"/><Relationship Id="rId10" Type="http://schemas.openxmlformats.org/officeDocument/2006/relationships/image" Target="../media/image20.svg"/><Relationship Id="rId4" Type="http://schemas.openxmlformats.org/officeDocument/2006/relationships/image" Target="../media/image13.svg"/><Relationship Id="rId9" Type="http://schemas.openxmlformats.org/officeDocument/2006/relationships/image" Target="../media/image19.png"/></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2.png"/><Relationship Id="rId7" Type="http://schemas.openxmlformats.org/officeDocument/2006/relationships/image" Target="../media/image41.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2.svg"/><Relationship Id="rId11" Type="http://schemas.openxmlformats.org/officeDocument/2006/relationships/image" Target="../media/image9.svg"/><Relationship Id="rId5" Type="http://schemas.openxmlformats.org/officeDocument/2006/relationships/image" Target="../media/image21.png"/><Relationship Id="rId10" Type="http://schemas.openxmlformats.org/officeDocument/2006/relationships/image" Target="../media/image8.png"/><Relationship Id="rId4" Type="http://schemas.openxmlformats.org/officeDocument/2006/relationships/image" Target="../media/image13.svg"/><Relationship Id="rId9" Type="http://schemas.openxmlformats.org/officeDocument/2006/relationships/image" Target="../media/image20.sv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2.png"/><Relationship Id="rId7" Type="http://schemas.openxmlformats.org/officeDocument/2006/relationships/image" Target="../media/image42.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2.svg"/><Relationship Id="rId11" Type="http://schemas.openxmlformats.org/officeDocument/2006/relationships/image" Target="../media/image9.svg"/><Relationship Id="rId5" Type="http://schemas.openxmlformats.org/officeDocument/2006/relationships/image" Target="../media/image21.png"/><Relationship Id="rId10" Type="http://schemas.openxmlformats.org/officeDocument/2006/relationships/image" Target="../media/image8.png"/><Relationship Id="rId4" Type="http://schemas.openxmlformats.org/officeDocument/2006/relationships/image" Target="../media/image13.svg"/><Relationship Id="rId9" Type="http://schemas.openxmlformats.org/officeDocument/2006/relationships/image" Target="../media/image20.svg"/></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1.png"/><Relationship Id="rId7" Type="http://schemas.openxmlformats.org/officeDocument/2006/relationships/image" Target="../media/image13.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9.svg"/><Relationship Id="rId5" Type="http://schemas.openxmlformats.org/officeDocument/2006/relationships/image" Target="../media/image43.png"/><Relationship Id="rId10" Type="http://schemas.openxmlformats.org/officeDocument/2006/relationships/image" Target="../media/image8.png"/><Relationship Id="rId4" Type="http://schemas.openxmlformats.org/officeDocument/2006/relationships/image" Target="../media/image22.svg"/><Relationship Id="rId9" Type="http://schemas.openxmlformats.org/officeDocument/2006/relationships/image" Target="../media/image20.sv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2.png"/><Relationship Id="rId7" Type="http://schemas.openxmlformats.org/officeDocument/2006/relationships/image" Target="../media/image20.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44.png"/><Relationship Id="rId4" Type="http://schemas.openxmlformats.org/officeDocument/2006/relationships/image" Target="../media/image13.svg"/><Relationship Id="rId9" Type="http://schemas.openxmlformats.org/officeDocument/2006/relationships/image" Target="../media/image9.svg"/></Relationships>
</file>

<file path=ppt/slides/_rels/slide18.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9.svg"/><Relationship Id="rId4" Type="http://schemas.openxmlformats.org/officeDocument/2006/relationships/image" Target="../media/image13.svg"/><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2.png"/><Relationship Id="rId7" Type="http://schemas.openxmlformats.org/officeDocument/2006/relationships/image" Target="../media/image8.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2.svg"/><Relationship Id="rId4" Type="http://schemas.openxmlformats.org/officeDocument/2006/relationships/image" Target="../media/image13.svg"/><Relationship Id="rId9" Type="http://schemas.openxmlformats.org/officeDocument/2006/relationships/image" Target="../media/image21.png"/></Relationships>
</file>

<file path=ppt/slides/_rels/slide20.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9.svg"/><Relationship Id="rId4" Type="http://schemas.openxmlformats.org/officeDocument/2006/relationships/image" Target="../media/image13.svg"/><Relationship Id="rId9" Type="http://schemas.openxmlformats.org/officeDocument/2006/relationships/image" Target="../media/image8.png"/></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2.png"/><Relationship Id="rId7" Type="http://schemas.openxmlformats.org/officeDocument/2006/relationships/image" Target="../media/image22.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9.svg"/><Relationship Id="rId5" Type="http://schemas.openxmlformats.org/officeDocument/2006/relationships/image" Target="../media/image45.png"/><Relationship Id="rId10" Type="http://schemas.openxmlformats.org/officeDocument/2006/relationships/image" Target="../media/image8.png"/><Relationship Id="rId4" Type="http://schemas.openxmlformats.org/officeDocument/2006/relationships/image" Target="../media/image13.svg"/><Relationship Id="rId9" Type="http://schemas.openxmlformats.org/officeDocument/2006/relationships/image" Target="../media/image20.svg"/></Relationships>
</file>

<file path=ppt/slides/_rels/slide2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jpeg"/><Relationship Id="rId7" Type="http://schemas.openxmlformats.org/officeDocument/2006/relationships/image" Target="../media/image22.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20.sv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2.png"/><Relationship Id="rId7" Type="http://schemas.openxmlformats.org/officeDocument/2006/relationships/image" Target="../media/image20.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2.svg"/><Relationship Id="rId5" Type="http://schemas.openxmlformats.org/officeDocument/2006/relationships/image" Target="../media/image23.jpeg"/><Relationship Id="rId10" Type="http://schemas.openxmlformats.org/officeDocument/2006/relationships/image" Target="../media/image21.png"/><Relationship Id="rId4" Type="http://schemas.openxmlformats.org/officeDocument/2006/relationships/image" Target="../media/image13.svg"/><Relationship Id="rId9" Type="http://schemas.openxmlformats.org/officeDocument/2006/relationships/image" Target="../media/image9.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image" Target="../media/image15.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46.jpeg"/><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en-SA"/>
          </a:p>
        </p:txBody>
      </p:sp>
      <p:grpSp>
        <p:nvGrpSpPr>
          <p:cNvPr id="3" name="Group 3"/>
          <p:cNvGrpSpPr/>
          <p:nvPr/>
        </p:nvGrpSpPr>
        <p:grpSpPr>
          <a:xfrm>
            <a:off x="12312062" y="1028700"/>
            <a:ext cx="4947238" cy="691029"/>
            <a:chOff x="0" y="0"/>
            <a:chExt cx="1302976" cy="181999"/>
          </a:xfrm>
        </p:grpSpPr>
        <p:sp>
          <p:nvSpPr>
            <p:cNvPr id="4" name="Freeform 4"/>
            <p:cNvSpPr/>
            <p:nvPr/>
          </p:nvSpPr>
          <p:spPr>
            <a:xfrm>
              <a:off x="0" y="0"/>
              <a:ext cx="1302976" cy="181999"/>
            </a:xfrm>
            <a:custGeom>
              <a:avLst/>
              <a:gdLst/>
              <a:ahLst/>
              <a:cxnLst/>
              <a:rect l="l" t="t" r="r" b="b"/>
              <a:pathLst>
                <a:path w="1302976" h="181999">
                  <a:moveTo>
                    <a:pt x="79810" y="0"/>
                  </a:moveTo>
                  <a:lnTo>
                    <a:pt x="1223166" y="0"/>
                  </a:lnTo>
                  <a:cubicBezTo>
                    <a:pt x="1267244" y="0"/>
                    <a:pt x="1302976" y="35732"/>
                    <a:pt x="1302976" y="79810"/>
                  </a:cubicBezTo>
                  <a:lnTo>
                    <a:pt x="1302976" y="102190"/>
                  </a:lnTo>
                  <a:cubicBezTo>
                    <a:pt x="1302976" y="146267"/>
                    <a:pt x="1267244" y="181999"/>
                    <a:pt x="1223166" y="181999"/>
                  </a:cubicBezTo>
                  <a:lnTo>
                    <a:pt x="79810" y="181999"/>
                  </a:lnTo>
                  <a:cubicBezTo>
                    <a:pt x="35732" y="181999"/>
                    <a:pt x="0" y="146267"/>
                    <a:pt x="0" y="102190"/>
                  </a:cubicBezTo>
                  <a:lnTo>
                    <a:pt x="0" y="79810"/>
                  </a:lnTo>
                  <a:cubicBezTo>
                    <a:pt x="0" y="35732"/>
                    <a:pt x="35732" y="0"/>
                    <a:pt x="79810" y="0"/>
                  </a:cubicBezTo>
                  <a:close/>
                </a:path>
              </a:pathLst>
            </a:custGeom>
            <a:solidFill>
              <a:srgbClr val="FCFFFB"/>
            </a:solidFill>
          </p:spPr>
          <p:txBody>
            <a:bodyPr/>
            <a:lstStyle/>
            <a:p>
              <a:endParaRPr lang="en-SA"/>
            </a:p>
          </p:txBody>
        </p:sp>
        <p:sp>
          <p:nvSpPr>
            <p:cNvPr id="5" name="TextBox 5"/>
            <p:cNvSpPr txBox="1"/>
            <p:nvPr/>
          </p:nvSpPr>
          <p:spPr>
            <a:xfrm>
              <a:off x="0" y="-57150"/>
              <a:ext cx="1302976" cy="239149"/>
            </a:xfrm>
            <a:prstGeom prst="rect">
              <a:avLst/>
            </a:prstGeom>
          </p:spPr>
          <p:txBody>
            <a:bodyPr lIns="50800" tIns="50800" rIns="50800" bIns="50800" rtlCol="0" anchor="ctr"/>
            <a:lstStyle/>
            <a:p>
              <a:pPr algn="ctr">
                <a:lnSpc>
                  <a:spcPts val="3360"/>
                </a:lnSpc>
              </a:pPr>
              <a:endParaRPr/>
            </a:p>
          </p:txBody>
        </p:sp>
      </p:grpSp>
      <p:grpSp>
        <p:nvGrpSpPr>
          <p:cNvPr id="6" name="Group 6"/>
          <p:cNvGrpSpPr/>
          <p:nvPr/>
        </p:nvGrpSpPr>
        <p:grpSpPr>
          <a:xfrm>
            <a:off x="-997776" y="1028700"/>
            <a:ext cx="13530987" cy="8229600"/>
            <a:chOff x="0" y="0"/>
            <a:chExt cx="3563717" cy="2167467"/>
          </a:xfrm>
        </p:grpSpPr>
        <p:sp>
          <p:nvSpPr>
            <p:cNvPr id="7" name="Freeform 7"/>
            <p:cNvSpPr/>
            <p:nvPr/>
          </p:nvSpPr>
          <p:spPr>
            <a:xfrm>
              <a:off x="0" y="0"/>
              <a:ext cx="3563717" cy="2167467"/>
            </a:xfrm>
            <a:custGeom>
              <a:avLst/>
              <a:gdLst/>
              <a:ahLst/>
              <a:cxnLst/>
              <a:rect l="l" t="t" r="r" b="b"/>
              <a:pathLst>
                <a:path w="3563717" h="2167467">
                  <a:moveTo>
                    <a:pt x="57216" y="0"/>
                  </a:moveTo>
                  <a:lnTo>
                    <a:pt x="3506501" y="0"/>
                  </a:lnTo>
                  <a:cubicBezTo>
                    <a:pt x="3521675" y="0"/>
                    <a:pt x="3536229" y="6028"/>
                    <a:pt x="3546959" y="16758"/>
                  </a:cubicBezTo>
                  <a:cubicBezTo>
                    <a:pt x="3557689" y="27488"/>
                    <a:pt x="3563717" y="42042"/>
                    <a:pt x="3563717" y="57216"/>
                  </a:cubicBezTo>
                  <a:lnTo>
                    <a:pt x="3563717" y="2110250"/>
                  </a:lnTo>
                  <a:cubicBezTo>
                    <a:pt x="3563717" y="2141850"/>
                    <a:pt x="3538100" y="2167467"/>
                    <a:pt x="3506501" y="2167467"/>
                  </a:cubicBezTo>
                  <a:lnTo>
                    <a:pt x="57216" y="2167467"/>
                  </a:lnTo>
                  <a:cubicBezTo>
                    <a:pt x="42042" y="2167467"/>
                    <a:pt x="27488" y="2161439"/>
                    <a:pt x="16758" y="2150708"/>
                  </a:cubicBezTo>
                  <a:cubicBezTo>
                    <a:pt x="6028" y="2139978"/>
                    <a:pt x="0" y="2125425"/>
                    <a:pt x="0" y="2110250"/>
                  </a:cubicBezTo>
                  <a:lnTo>
                    <a:pt x="0" y="57216"/>
                  </a:lnTo>
                  <a:cubicBezTo>
                    <a:pt x="0" y="42042"/>
                    <a:pt x="6028" y="27488"/>
                    <a:pt x="16758" y="16758"/>
                  </a:cubicBezTo>
                  <a:cubicBezTo>
                    <a:pt x="27488" y="6028"/>
                    <a:pt x="42042" y="0"/>
                    <a:pt x="57216" y="0"/>
                  </a:cubicBezTo>
                  <a:close/>
                </a:path>
              </a:pathLst>
            </a:custGeom>
            <a:solidFill>
              <a:srgbClr val="FCFFFB"/>
            </a:solidFill>
          </p:spPr>
          <p:txBody>
            <a:bodyPr/>
            <a:lstStyle/>
            <a:p>
              <a:endParaRPr lang="en-SA"/>
            </a:p>
          </p:txBody>
        </p:sp>
        <p:sp>
          <p:nvSpPr>
            <p:cNvPr id="8" name="TextBox 8"/>
            <p:cNvSpPr txBox="1"/>
            <p:nvPr/>
          </p:nvSpPr>
          <p:spPr>
            <a:xfrm>
              <a:off x="0" y="-57150"/>
              <a:ext cx="3563717" cy="2224617"/>
            </a:xfrm>
            <a:prstGeom prst="rect">
              <a:avLst/>
            </a:prstGeom>
          </p:spPr>
          <p:txBody>
            <a:bodyPr lIns="50800" tIns="50800" rIns="50800" bIns="50800" rtlCol="0" anchor="ctr"/>
            <a:lstStyle/>
            <a:p>
              <a:pPr algn="ctr">
                <a:lnSpc>
                  <a:spcPts val="3360"/>
                </a:lnSpc>
              </a:pPr>
              <a:endParaRPr/>
            </a:p>
          </p:txBody>
        </p:sp>
      </p:grpSp>
      <p:sp>
        <p:nvSpPr>
          <p:cNvPr id="9" name="Freeform 9"/>
          <p:cNvSpPr/>
          <p:nvPr/>
        </p:nvSpPr>
        <p:spPr>
          <a:xfrm>
            <a:off x="13823634" y="2352127"/>
            <a:ext cx="3435666" cy="3435666"/>
          </a:xfrm>
          <a:custGeom>
            <a:avLst/>
            <a:gdLst/>
            <a:ahLst/>
            <a:cxnLst/>
            <a:rect l="l" t="t" r="r" b="b"/>
            <a:pathLst>
              <a:path w="3435666" h="3435666">
                <a:moveTo>
                  <a:pt x="0" y="0"/>
                </a:moveTo>
                <a:lnTo>
                  <a:pt x="3435666" y="0"/>
                </a:lnTo>
                <a:lnTo>
                  <a:pt x="3435666" y="3435665"/>
                </a:lnTo>
                <a:lnTo>
                  <a:pt x="0" y="343566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grpSp>
        <p:nvGrpSpPr>
          <p:cNvPr id="10" name="Group 10"/>
          <p:cNvGrpSpPr/>
          <p:nvPr/>
        </p:nvGrpSpPr>
        <p:grpSpPr>
          <a:xfrm>
            <a:off x="8649663" y="1028700"/>
            <a:ext cx="8229600" cy="8229600"/>
            <a:chOff x="0" y="0"/>
            <a:chExt cx="406400" cy="406400"/>
          </a:xfrm>
        </p:grpSpPr>
        <p:sp>
          <p:nvSpPr>
            <p:cNvPr id="11" name="Freeform 11"/>
            <p:cNvSpPr/>
            <p:nvPr/>
          </p:nvSpPr>
          <p:spPr>
            <a:xfrm>
              <a:off x="33064" y="0"/>
              <a:ext cx="349956" cy="406400"/>
            </a:xfrm>
            <a:custGeom>
              <a:avLst/>
              <a:gdLst/>
              <a:ahLst/>
              <a:cxnLst/>
              <a:rect l="l" t="t" r="r" b="b"/>
              <a:pathLst>
                <a:path w="349956" h="406400">
                  <a:moveTo>
                    <a:pt x="23380" y="0"/>
                  </a:moveTo>
                  <a:lnTo>
                    <a:pt x="113692" y="0"/>
                  </a:lnTo>
                  <a:cubicBezTo>
                    <a:pt x="149832" y="0"/>
                    <a:pt x="184493" y="14357"/>
                    <a:pt x="210048" y="39912"/>
                  </a:cubicBezTo>
                  <a:lnTo>
                    <a:pt x="333424" y="163288"/>
                  </a:lnTo>
                  <a:cubicBezTo>
                    <a:pt x="344009" y="173873"/>
                    <a:pt x="349956" y="188230"/>
                    <a:pt x="349956" y="203200"/>
                  </a:cubicBezTo>
                  <a:cubicBezTo>
                    <a:pt x="349956" y="218170"/>
                    <a:pt x="344009" y="232527"/>
                    <a:pt x="333424" y="243112"/>
                  </a:cubicBezTo>
                  <a:lnTo>
                    <a:pt x="210048" y="366488"/>
                  </a:lnTo>
                  <a:cubicBezTo>
                    <a:pt x="184493" y="392043"/>
                    <a:pt x="149832" y="406400"/>
                    <a:pt x="113692" y="406400"/>
                  </a:cubicBezTo>
                  <a:lnTo>
                    <a:pt x="23380" y="406400"/>
                  </a:lnTo>
                  <a:cubicBezTo>
                    <a:pt x="13924" y="406400"/>
                    <a:pt x="5399" y="400704"/>
                    <a:pt x="1780" y="391967"/>
                  </a:cubicBezTo>
                  <a:cubicBezTo>
                    <a:pt x="-1839" y="383231"/>
                    <a:pt x="162" y="373174"/>
                    <a:pt x="6848" y="366488"/>
                  </a:cubicBezTo>
                  <a:lnTo>
                    <a:pt x="130224" y="243112"/>
                  </a:lnTo>
                  <a:cubicBezTo>
                    <a:pt x="140809" y="232527"/>
                    <a:pt x="146756" y="218170"/>
                    <a:pt x="146756" y="203200"/>
                  </a:cubicBezTo>
                  <a:cubicBezTo>
                    <a:pt x="146756" y="188230"/>
                    <a:pt x="140809" y="173873"/>
                    <a:pt x="130224" y="163288"/>
                  </a:cubicBezTo>
                  <a:lnTo>
                    <a:pt x="6848" y="39912"/>
                  </a:lnTo>
                  <a:cubicBezTo>
                    <a:pt x="162" y="33226"/>
                    <a:pt x="-1839" y="23169"/>
                    <a:pt x="1780" y="14433"/>
                  </a:cubicBezTo>
                  <a:cubicBezTo>
                    <a:pt x="5399" y="5696"/>
                    <a:pt x="13924" y="0"/>
                    <a:pt x="23380" y="0"/>
                  </a:cubicBez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12" name="Group 12"/>
          <p:cNvGrpSpPr/>
          <p:nvPr/>
        </p:nvGrpSpPr>
        <p:grpSpPr>
          <a:xfrm>
            <a:off x="13127110" y="5143500"/>
            <a:ext cx="4132190" cy="4114800"/>
            <a:chOff x="0" y="0"/>
            <a:chExt cx="6376837" cy="6350000"/>
          </a:xfrm>
        </p:grpSpPr>
        <p:sp>
          <p:nvSpPr>
            <p:cNvPr id="13" name="Freeform 13"/>
            <p:cNvSpPr/>
            <p:nvPr/>
          </p:nvSpPr>
          <p:spPr>
            <a:xfrm>
              <a:off x="377164" y="375233"/>
              <a:ext cx="6095050" cy="6070144"/>
            </a:xfrm>
            <a:custGeom>
              <a:avLst/>
              <a:gdLst/>
              <a:ahLst/>
              <a:cxnLst/>
              <a:rect l="l" t="t" r="r" b="b"/>
              <a:pathLst>
                <a:path w="6095050" h="6070144">
                  <a:moveTo>
                    <a:pt x="5524632" y="97477"/>
                  </a:moveTo>
                  <a:lnTo>
                    <a:pt x="97877" y="5502057"/>
                  </a:lnTo>
                  <a:cubicBezTo>
                    <a:pt x="2502" y="5597042"/>
                    <a:pt x="-26195" y="5740162"/>
                    <a:pt x="25189" y="5864574"/>
                  </a:cubicBezTo>
                  <a:cubicBezTo>
                    <a:pt x="76573" y="5988987"/>
                    <a:pt x="197900" y="6070144"/>
                    <a:pt x="332506" y="6070144"/>
                  </a:cubicBezTo>
                  <a:lnTo>
                    <a:pt x="5290003" y="6070144"/>
                  </a:lnTo>
                  <a:cubicBezTo>
                    <a:pt x="5503515" y="6070144"/>
                    <a:pt x="5708282" y="5985327"/>
                    <a:pt x="5859257" y="5834352"/>
                  </a:cubicBezTo>
                  <a:cubicBezTo>
                    <a:pt x="6010233" y="5683376"/>
                    <a:pt x="6095050" y="5478609"/>
                    <a:pt x="6095050" y="5265098"/>
                  </a:cubicBezTo>
                  <a:lnTo>
                    <a:pt x="6095050" y="334437"/>
                  </a:lnTo>
                  <a:cubicBezTo>
                    <a:pt x="6095050" y="199298"/>
                    <a:pt x="6013717" y="77441"/>
                    <a:pt x="5888919" y="25597"/>
                  </a:cubicBezTo>
                  <a:cubicBezTo>
                    <a:pt x="5764120" y="-26246"/>
                    <a:pt x="5620384" y="2116"/>
                    <a:pt x="5524632" y="97477"/>
                  </a:cubicBezTo>
                  <a:close/>
                </a:path>
              </a:pathLst>
            </a:custGeom>
            <a:blipFill>
              <a:blip r:embed="rId6" cstate="screen">
                <a:extLst>
                  <a:ext uri="{28A0092B-C50C-407E-A947-70E740481C1C}">
                    <a14:useLocalDpi xmlns:a14="http://schemas.microsoft.com/office/drawing/2010/main"/>
                  </a:ext>
                </a:extLst>
              </a:blip>
              <a:stretch>
                <a:fillRect t="32"/>
              </a:stretch>
            </a:blipFill>
            <a:ln cap="rnd">
              <a:noFill/>
              <a:prstDash val="solid"/>
              <a:round/>
            </a:ln>
          </p:spPr>
          <p:txBody>
            <a:bodyPr/>
            <a:lstStyle/>
            <a:p>
              <a:endParaRPr lang="en-SA"/>
            </a:p>
          </p:txBody>
        </p:sp>
      </p:grpSp>
      <p:grpSp>
        <p:nvGrpSpPr>
          <p:cNvPr id="14" name="Group 14"/>
          <p:cNvGrpSpPr/>
          <p:nvPr/>
        </p:nvGrpSpPr>
        <p:grpSpPr>
          <a:xfrm>
            <a:off x="10163828" y="4503582"/>
            <a:ext cx="1423280" cy="1423280"/>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15E41"/>
            </a:solidFill>
          </p:spPr>
          <p:txBody>
            <a:bodyPr/>
            <a:lstStyle/>
            <a:p>
              <a:endParaRPr lang="en-SA"/>
            </a:p>
          </p:txBody>
        </p:sp>
        <p:sp>
          <p:nvSpPr>
            <p:cNvPr id="16" name="TextBox 16"/>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p>
          </p:txBody>
        </p:sp>
      </p:grpSp>
      <p:sp>
        <p:nvSpPr>
          <p:cNvPr id="17" name="Freeform 17"/>
          <p:cNvSpPr/>
          <p:nvPr/>
        </p:nvSpPr>
        <p:spPr>
          <a:xfrm>
            <a:off x="10546206" y="4995332"/>
            <a:ext cx="658525" cy="439780"/>
          </a:xfrm>
          <a:custGeom>
            <a:avLst/>
            <a:gdLst/>
            <a:ahLst/>
            <a:cxnLst/>
            <a:rect l="l" t="t" r="r" b="b"/>
            <a:pathLst>
              <a:path w="658525" h="439780">
                <a:moveTo>
                  <a:pt x="0" y="0"/>
                </a:moveTo>
                <a:lnTo>
                  <a:pt x="658525" y="0"/>
                </a:lnTo>
                <a:lnTo>
                  <a:pt x="658525" y="439780"/>
                </a:lnTo>
                <a:lnTo>
                  <a:pt x="0" y="4397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SA"/>
          </a:p>
        </p:txBody>
      </p:sp>
      <p:sp>
        <p:nvSpPr>
          <p:cNvPr id="18" name="Freeform 18"/>
          <p:cNvSpPr/>
          <p:nvPr/>
        </p:nvSpPr>
        <p:spPr>
          <a:xfrm>
            <a:off x="1449982" y="2352127"/>
            <a:ext cx="1201826" cy="179181"/>
          </a:xfrm>
          <a:custGeom>
            <a:avLst/>
            <a:gdLst/>
            <a:ahLst/>
            <a:cxnLst/>
            <a:rect l="l" t="t" r="r" b="b"/>
            <a:pathLst>
              <a:path w="1201826" h="179181">
                <a:moveTo>
                  <a:pt x="0" y="0"/>
                </a:moveTo>
                <a:lnTo>
                  <a:pt x="1201826" y="0"/>
                </a:lnTo>
                <a:lnTo>
                  <a:pt x="1201826" y="179181"/>
                </a:lnTo>
                <a:lnTo>
                  <a:pt x="0" y="17918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SA"/>
          </a:p>
        </p:txBody>
      </p:sp>
      <p:sp>
        <p:nvSpPr>
          <p:cNvPr id="19" name="Freeform 19"/>
          <p:cNvSpPr/>
          <p:nvPr/>
        </p:nvSpPr>
        <p:spPr>
          <a:xfrm>
            <a:off x="14620060" y="1028700"/>
            <a:ext cx="2639240" cy="1212984"/>
          </a:xfrm>
          <a:custGeom>
            <a:avLst/>
            <a:gdLst/>
            <a:ahLst/>
            <a:cxnLst/>
            <a:rect l="l" t="t" r="r" b="b"/>
            <a:pathLst>
              <a:path w="2639240" h="1212984">
                <a:moveTo>
                  <a:pt x="0" y="0"/>
                </a:moveTo>
                <a:lnTo>
                  <a:pt x="2639240" y="0"/>
                </a:lnTo>
                <a:lnTo>
                  <a:pt x="2639240" y="1212984"/>
                </a:lnTo>
                <a:lnTo>
                  <a:pt x="0" y="1212984"/>
                </a:lnTo>
                <a:lnTo>
                  <a:pt x="0" y="0"/>
                </a:lnTo>
                <a:close/>
              </a:path>
            </a:pathLst>
          </a:custGeom>
          <a:blipFill>
            <a:blip r:embed="rId11"/>
            <a:stretch>
              <a:fillRect/>
            </a:stretch>
          </a:blipFill>
        </p:spPr>
        <p:txBody>
          <a:bodyPr/>
          <a:lstStyle/>
          <a:p>
            <a:endParaRPr lang="en-SA"/>
          </a:p>
        </p:txBody>
      </p:sp>
      <p:sp>
        <p:nvSpPr>
          <p:cNvPr id="20" name="TextBox 20"/>
          <p:cNvSpPr txBox="1"/>
          <p:nvPr/>
        </p:nvSpPr>
        <p:spPr>
          <a:xfrm>
            <a:off x="1028700" y="3361782"/>
            <a:ext cx="8568259" cy="2872814"/>
          </a:xfrm>
          <a:prstGeom prst="rect">
            <a:avLst/>
          </a:prstGeom>
        </p:spPr>
        <p:txBody>
          <a:bodyPr lIns="0" tIns="0" rIns="0" bIns="0" rtlCol="0" anchor="t">
            <a:spAutoFit/>
          </a:bodyPr>
          <a:lstStyle/>
          <a:p>
            <a:pPr algn="l">
              <a:lnSpc>
                <a:spcPts val="5565"/>
              </a:lnSpc>
            </a:pPr>
            <a:r>
              <a:rPr lang="en-US" sz="5300" dirty="0">
                <a:latin typeface="Times New Roman"/>
                <a:ea typeface="Times New Roman"/>
                <a:cs typeface="Times New Roman"/>
                <a:sym typeface="Times New Roman"/>
              </a:rPr>
              <a:t>Leveraging AI to study the impact of climate change on the spread and severity of plant diseases</a:t>
            </a:r>
          </a:p>
        </p:txBody>
      </p:sp>
      <p:sp>
        <p:nvSpPr>
          <p:cNvPr id="21" name="TextBox 21"/>
          <p:cNvSpPr txBox="1"/>
          <p:nvPr/>
        </p:nvSpPr>
        <p:spPr>
          <a:xfrm>
            <a:off x="1028700" y="6688812"/>
            <a:ext cx="8713847" cy="1612514"/>
          </a:xfrm>
          <a:prstGeom prst="rect">
            <a:avLst/>
          </a:prstGeom>
        </p:spPr>
        <p:txBody>
          <a:bodyPr lIns="0" tIns="0" rIns="0" bIns="0" rtlCol="0" anchor="t">
            <a:spAutoFit/>
          </a:bodyPr>
          <a:lstStyle/>
          <a:p>
            <a:pPr algn="l">
              <a:lnSpc>
                <a:spcPts val="3172"/>
              </a:lnSpc>
            </a:pPr>
            <a:r>
              <a:rPr lang="en-US" sz="2600" spc="39" dirty="0">
                <a:latin typeface="Times New Roman"/>
                <a:ea typeface="Times New Roman"/>
                <a:cs typeface="Times New Roman"/>
                <a:sym typeface="Times New Roman"/>
              </a:rPr>
              <a:t>Fatima Alkaff</a:t>
            </a:r>
          </a:p>
          <a:p>
            <a:pPr algn="l">
              <a:lnSpc>
                <a:spcPts val="3172"/>
              </a:lnSpc>
            </a:pPr>
            <a:r>
              <a:rPr lang="en-US" sz="2600" spc="39" dirty="0">
                <a:latin typeface="Times New Roman"/>
                <a:ea typeface="Times New Roman"/>
                <a:cs typeface="Times New Roman"/>
                <a:sym typeface="Times New Roman"/>
              </a:rPr>
              <a:t>Master’s Student, Department of Artificial Intelligence</a:t>
            </a:r>
          </a:p>
          <a:p>
            <a:pPr algn="l">
              <a:lnSpc>
                <a:spcPts val="3172"/>
              </a:lnSpc>
            </a:pPr>
            <a:r>
              <a:rPr lang="en-US" sz="2600" spc="39" dirty="0">
                <a:latin typeface="Times New Roman"/>
                <a:ea typeface="Times New Roman"/>
                <a:cs typeface="Times New Roman"/>
                <a:sym typeface="Times New Roman"/>
              </a:rPr>
              <a:t>Midocean University</a:t>
            </a:r>
          </a:p>
          <a:p>
            <a:pPr algn="l">
              <a:lnSpc>
                <a:spcPts val="3172"/>
              </a:lnSpc>
            </a:pPr>
            <a:r>
              <a:rPr lang="en-US" sz="2600" spc="39" dirty="0">
                <a:latin typeface="Times New Roman"/>
                <a:ea typeface="Times New Roman"/>
                <a:cs typeface="Times New Roman"/>
                <a:sym typeface="Times New Roman"/>
              </a:rPr>
              <a:t>Lecturer: Dr. Hager Saleh</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en-SA"/>
          </a:p>
        </p:txBody>
      </p:sp>
      <p:sp>
        <p:nvSpPr>
          <p:cNvPr id="3" name="Freeform 3"/>
          <p:cNvSpPr/>
          <p:nvPr/>
        </p:nvSpPr>
        <p:spPr>
          <a:xfrm>
            <a:off x="6402948" y="0"/>
            <a:ext cx="3528154" cy="1764077"/>
          </a:xfrm>
          <a:custGeom>
            <a:avLst/>
            <a:gdLst/>
            <a:ahLst/>
            <a:cxnLst/>
            <a:rect l="l" t="t" r="r" b="b"/>
            <a:pathLst>
              <a:path w="3528154" h="1764077">
                <a:moveTo>
                  <a:pt x="0" y="0"/>
                </a:moveTo>
                <a:lnTo>
                  <a:pt x="3528155" y="0"/>
                </a:lnTo>
                <a:lnTo>
                  <a:pt x="3528155" y="1764077"/>
                </a:lnTo>
                <a:lnTo>
                  <a:pt x="0" y="176407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4" name="TextBox 4"/>
          <p:cNvSpPr txBox="1"/>
          <p:nvPr/>
        </p:nvSpPr>
        <p:spPr>
          <a:xfrm>
            <a:off x="9469262" y="981075"/>
            <a:ext cx="7790038" cy="2031365"/>
          </a:xfrm>
          <a:prstGeom prst="rect">
            <a:avLst/>
          </a:prstGeom>
        </p:spPr>
        <p:txBody>
          <a:bodyPr lIns="0" tIns="0" rIns="0" bIns="0" rtlCol="0" anchor="t">
            <a:spAutoFit/>
          </a:bodyPr>
          <a:lstStyle/>
          <a:p>
            <a:pPr algn="ctr">
              <a:lnSpc>
                <a:spcPts val="7929"/>
              </a:lnSpc>
            </a:pPr>
            <a:r>
              <a:rPr lang="en-US" sz="6499" b="1" dirty="0">
                <a:solidFill>
                  <a:srgbClr val="315E41"/>
                </a:solidFill>
                <a:latin typeface="Times New Roman Bold"/>
                <a:ea typeface="Times New Roman Bold"/>
                <a:cs typeface="Times New Roman Bold"/>
                <a:sym typeface="Times New Roman Bold"/>
              </a:rPr>
              <a:t>Presentation Roadmap</a:t>
            </a:r>
          </a:p>
        </p:txBody>
      </p:sp>
      <p:sp>
        <p:nvSpPr>
          <p:cNvPr id="5" name="Freeform 5"/>
          <p:cNvSpPr/>
          <p:nvPr/>
        </p:nvSpPr>
        <p:spPr>
          <a:xfrm>
            <a:off x="1785881" y="6435153"/>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6" name="Freeform 6"/>
          <p:cNvSpPr/>
          <p:nvPr/>
        </p:nvSpPr>
        <p:spPr>
          <a:xfrm>
            <a:off x="1028700" y="8605951"/>
            <a:ext cx="2179052" cy="647066"/>
          </a:xfrm>
          <a:custGeom>
            <a:avLst/>
            <a:gdLst/>
            <a:ahLst/>
            <a:cxnLst/>
            <a:rect l="l" t="t" r="r" b="b"/>
            <a:pathLst>
              <a:path w="2179052" h="647066">
                <a:moveTo>
                  <a:pt x="0" y="0"/>
                </a:moveTo>
                <a:lnTo>
                  <a:pt x="2179052" y="0"/>
                </a:lnTo>
                <a:lnTo>
                  <a:pt x="2179052" y="647066"/>
                </a:lnTo>
                <a:lnTo>
                  <a:pt x="0" y="647066"/>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SA"/>
          </a:p>
        </p:txBody>
      </p:sp>
      <p:grpSp>
        <p:nvGrpSpPr>
          <p:cNvPr id="7" name="Group 7"/>
          <p:cNvGrpSpPr/>
          <p:nvPr/>
        </p:nvGrpSpPr>
        <p:grpSpPr>
          <a:xfrm>
            <a:off x="1785881" y="1075577"/>
            <a:ext cx="3495871" cy="4067923"/>
            <a:chOff x="0" y="0"/>
            <a:chExt cx="698500" cy="812800"/>
          </a:xfrm>
        </p:grpSpPr>
        <p:sp>
          <p:nvSpPr>
            <p:cNvPr id="8" name="Freeform 8"/>
            <p:cNvSpPr/>
            <p:nvPr/>
          </p:nvSpPr>
          <p:spPr>
            <a:xfrm>
              <a:off x="0" y="20535"/>
              <a:ext cx="698500" cy="771731"/>
            </a:xfrm>
            <a:custGeom>
              <a:avLst/>
              <a:gdLst/>
              <a:ahLst/>
              <a:cxnLst/>
              <a:rect l="l" t="t" r="r" b="b"/>
              <a:pathLst>
                <a:path w="698500" h="771731">
                  <a:moveTo>
                    <a:pt x="415050" y="17749"/>
                  </a:moveTo>
                  <a:lnTo>
                    <a:pt x="632700" y="144381"/>
                  </a:lnTo>
                  <a:cubicBezTo>
                    <a:pt x="673438" y="168084"/>
                    <a:pt x="698500" y="211660"/>
                    <a:pt x="698500" y="258792"/>
                  </a:cubicBezTo>
                  <a:lnTo>
                    <a:pt x="698500" y="512938"/>
                  </a:lnTo>
                  <a:cubicBezTo>
                    <a:pt x="698500" y="560070"/>
                    <a:pt x="673438" y="603646"/>
                    <a:pt x="632700" y="627349"/>
                  </a:cubicBezTo>
                  <a:lnTo>
                    <a:pt x="415050" y="753981"/>
                  </a:lnTo>
                  <a:cubicBezTo>
                    <a:pt x="374375" y="777647"/>
                    <a:pt x="324125" y="777647"/>
                    <a:pt x="283450" y="753981"/>
                  </a:cubicBezTo>
                  <a:lnTo>
                    <a:pt x="65800" y="627349"/>
                  </a:lnTo>
                  <a:cubicBezTo>
                    <a:pt x="25062" y="603646"/>
                    <a:pt x="0" y="560070"/>
                    <a:pt x="0" y="512938"/>
                  </a:cubicBezTo>
                  <a:lnTo>
                    <a:pt x="0" y="258792"/>
                  </a:lnTo>
                  <a:cubicBezTo>
                    <a:pt x="0" y="211660"/>
                    <a:pt x="25062" y="168084"/>
                    <a:pt x="65800" y="144381"/>
                  </a:cubicBezTo>
                  <a:lnTo>
                    <a:pt x="283450" y="17749"/>
                  </a:lnTo>
                  <a:cubicBezTo>
                    <a:pt x="324125" y="-5917"/>
                    <a:pt x="374375" y="-5917"/>
                    <a:pt x="415050" y="17749"/>
                  </a:cubicBezTo>
                  <a:close/>
                </a:path>
              </a:pathLst>
            </a:custGeom>
            <a:blipFill>
              <a:blip r:embed="rId9" cstate="screen">
                <a:extLst>
                  <a:ext uri="{28A0092B-C50C-407E-A947-70E740481C1C}">
                    <a14:useLocalDpi xmlns:a14="http://schemas.microsoft.com/office/drawing/2010/main"/>
                  </a:ext>
                </a:extLst>
              </a:blip>
              <a:stretch>
                <a:fillRect/>
              </a:stretch>
            </a:blipFill>
          </p:spPr>
          <p:txBody>
            <a:bodyPr/>
            <a:lstStyle/>
            <a:p>
              <a:endParaRPr lang="en-SA"/>
            </a:p>
          </p:txBody>
        </p:sp>
      </p:grpSp>
      <p:sp>
        <p:nvSpPr>
          <p:cNvPr id="9" name="TextBox 9"/>
          <p:cNvSpPr txBox="1"/>
          <p:nvPr/>
        </p:nvSpPr>
        <p:spPr>
          <a:xfrm>
            <a:off x="5577027" y="4101718"/>
            <a:ext cx="5591258" cy="4627229"/>
          </a:xfrm>
          <a:prstGeom prst="rect">
            <a:avLst/>
          </a:prstGeom>
        </p:spPr>
        <p:txBody>
          <a:bodyPr lIns="0" tIns="0" rIns="0" bIns="0" rtlCol="0" anchor="t">
            <a:spAutoFit/>
          </a:bodyPr>
          <a:lstStyle/>
          <a:p>
            <a:pPr marL="928374" lvl="1" indent="-464187" algn="l">
              <a:lnSpc>
                <a:spcPts val="6063"/>
              </a:lnSpc>
              <a:buFont typeface="Arial"/>
              <a:buChar char="•"/>
            </a:pPr>
            <a:r>
              <a:rPr lang="en-US" sz="4300" dirty="0">
                <a:latin typeface="Times New Roman"/>
                <a:ea typeface="Times New Roman"/>
                <a:cs typeface="Times New Roman"/>
                <a:sym typeface="Times New Roman"/>
              </a:rPr>
              <a:t>Introduction</a:t>
            </a:r>
          </a:p>
          <a:p>
            <a:pPr marL="928374" lvl="1" indent="-464187" algn="l">
              <a:lnSpc>
                <a:spcPts val="6063"/>
              </a:lnSpc>
              <a:buFont typeface="Arial"/>
              <a:buChar char="•"/>
            </a:pPr>
            <a:r>
              <a:rPr lang="en-US" sz="4300" dirty="0">
                <a:latin typeface="Times New Roman"/>
                <a:ea typeface="Times New Roman"/>
                <a:cs typeface="Times New Roman"/>
                <a:sym typeface="Times New Roman"/>
              </a:rPr>
              <a:t>Problem Statement</a:t>
            </a:r>
          </a:p>
          <a:p>
            <a:pPr marL="928374" lvl="1" indent="-464187" algn="l">
              <a:lnSpc>
                <a:spcPts val="6063"/>
              </a:lnSpc>
              <a:buFont typeface="Arial"/>
              <a:buChar char="•"/>
            </a:pPr>
            <a:r>
              <a:rPr lang="en-US" sz="4300" dirty="0">
                <a:latin typeface="Times New Roman"/>
                <a:ea typeface="Times New Roman"/>
                <a:cs typeface="Times New Roman"/>
                <a:sym typeface="Times New Roman"/>
              </a:rPr>
              <a:t>Objectives</a:t>
            </a:r>
            <a:endParaRPr lang="ar-SA" sz="4300" dirty="0">
              <a:latin typeface="Times New Roman"/>
              <a:ea typeface="Times New Roman"/>
              <a:cs typeface="Times New Roman"/>
              <a:sym typeface="Times New Roman"/>
            </a:endParaRPr>
          </a:p>
          <a:p>
            <a:pPr marL="928374" lvl="1" indent="-464187" algn="l">
              <a:lnSpc>
                <a:spcPts val="6063"/>
              </a:lnSpc>
              <a:buFont typeface="Arial"/>
              <a:buChar char="•"/>
            </a:pPr>
            <a:r>
              <a:rPr lang="en-US" sz="4300" dirty="0">
                <a:latin typeface="Times New Roman"/>
                <a:ea typeface="Times New Roman"/>
                <a:cs typeface="Times New Roman"/>
                <a:sym typeface="Times New Roman"/>
              </a:rPr>
              <a:t>Related Works</a:t>
            </a:r>
          </a:p>
          <a:p>
            <a:pPr marL="928374" lvl="1" indent="-464187" algn="l">
              <a:lnSpc>
                <a:spcPts val="6063"/>
              </a:lnSpc>
              <a:buFont typeface="Arial"/>
              <a:buChar char="•"/>
            </a:pPr>
            <a:r>
              <a:rPr lang="en-US" sz="4300" dirty="0">
                <a:latin typeface="Times New Roman"/>
                <a:ea typeface="Times New Roman"/>
                <a:cs typeface="Times New Roman"/>
                <a:sym typeface="Times New Roman"/>
              </a:rPr>
              <a:t>Dataset</a:t>
            </a:r>
          </a:p>
          <a:p>
            <a:pPr marL="928374" lvl="1" indent="-464187" algn="l">
              <a:lnSpc>
                <a:spcPts val="6063"/>
              </a:lnSpc>
              <a:buFont typeface="Arial"/>
              <a:buChar char="•"/>
            </a:pPr>
            <a:r>
              <a:rPr lang="en-US" sz="4300" dirty="0">
                <a:latin typeface="Times New Roman"/>
                <a:ea typeface="Times New Roman"/>
                <a:cs typeface="Times New Roman"/>
                <a:sym typeface="Times New Roman"/>
              </a:rPr>
              <a:t>Data Preprocessing</a:t>
            </a:r>
          </a:p>
        </p:txBody>
      </p:sp>
      <p:sp>
        <p:nvSpPr>
          <p:cNvPr id="10" name="TextBox 10"/>
          <p:cNvSpPr txBox="1"/>
          <p:nvPr/>
        </p:nvSpPr>
        <p:spPr>
          <a:xfrm>
            <a:off x="11339735" y="4101718"/>
            <a:ext cx="6629837" cy="3038093"/>
          </a:xfrm>
          <a:prstGeom prst="rect">
            <a:avLst/>
          </a:prstGeom>
        </p:spPr>
        <p:txBody>
          <a:bodyPr lIns="0" tIns="0" rIns="0" bIns="0" rtlCol="0" anchor="t">
            <a:spAutoFit/>
          </a:bodyPr>
          <a:lstStyle/>
          <a:p>
            <a:pPr marL="928374" lvl="1" indent="-464187" algn="l">
              <a:lnSpc>
                <a:spcPts val="6063"/>
              </a:lnSpc>
              <a:buFont typeface="Arial"/>
              <a:buChar char="•"/>
            </a:pPr>
            <a:r>
              <a:rPr lang="en-US" sz="4300" dirty="0">
                <a:latin typeface="Times New Roman"/>
                <a:ea typeface="Times New Roman"/>
                <a:cs typeface="Times New Roman"/>
                <a:sym typeface="Times New Roman"/>
              </a:rPr>
              <a:t>Evaluation Metrics</a:t>
            </a:r>
          </a:p>
          <a:p>
            <a:pPr marL="928374" lvl="1" indent="-464187" algn="l">
              <a:lnSpc>
                <a:spcPts val="6063"/>
              </a:lnSpc>
              <a:buFont typeface="Arial"/>
              <a:buChar char="•"/>
            </a:pPr>
            <a:r>
              <a:rPr lang="en-US" sz="4300" dirty="0">
                <a:latin typeface="Times New Roman"/>
                <a:ea typeface="Times New Roman"/>
                <a:cs typeface="Times New Roman"/>
                <a:sym typeface="Times New Roman"/>
              </a:rPr>
              <a:t>Results</a:t>
            </a:r>
          </a:p>
          <a:p>
            <a:pPr marL="928374" lvl="1" indent="-464187" algn="l">
              <a:lnSpc>
                <a:spcPts val="6063"/>
              </a:lnSpc>
              <a:buFont typeface="Arial"/>
              <a:buChar char="•"/>
            </a:pPr>
            <a:r>
              <a:rPr lang="en-US" sz="4300" dirty="0">
                <a:latin typeface="Times New Roman"/>
                <a:ea typeface="Times New Roman"/>
                <a:cs typeface="Times New Roman"/>
                <a:sym typeface="Times New Roman"/>
              </a:rPr>
              <a:t>Conclusion</a:t>
            </a:r>
          </a:p>
          <a:p>
            <a:pPr marL="928374" lvl="1" indent="-464187" algn="l">
              <a:lnSpc>
                <a:spcPts val="6063"/>
              </a:lnSpc>
              <a:buFont typeface="Arial"/>
              <a:buChar char="•"/>
            </a:pPr>
            <a:r>
              <a:rPr lang="en-US" sz="4300" dirty="0">
                <a:latin typeface="Times New Roman"/>
                <a:ea typeface="Times New Roman"/>
                <a:cs typeface="Times New Roman"/>
                <a:sym typeface="Times New Roman"/>
              </a:rPr>
              <a:t>Future Work</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769180"/>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16841971" y="1769180"/>
            <a:ext cx="92362" cy="6279458"/>
            <a:chOff x="0" y="0"/>
            <a:chExt cx="24326" cy="1653849"/>
          </a:xfrm>
        </p:grpSpPr>
        <p:sp>
          <p:nvSpPr>
            <p:cNvPr id="8" name="Freeform 8"/>
            <p:cNvSpPr/>
            <p:nvPr/>
          </p:nvSpPr>
          <p:spPr>
            <a:xfrm>
              <a:off x="0" y="0"/>
              <a:ext cx="24326" cy="1653849"/>
            </a:xfrm>
            <a:custGeom>
              <a:avLst/>
              <a:gdLst/>
              <a:ahLst/>
              <a:cxnLst/>
              <a:rect l="l" t="t" r="r" b="b"/>
              <a:pathLst>
                <a:path w="24326" h="1653849">
                  <a:moveTo>
                    <a:pt x="12163" y="0"/>
                  </a:moveTo>
                  <a:lnTo>
                    <a:pt x="12163" y="0"/>
                  </a:lnTo>
                  <a:cubicBezTo>
                    <a:pt x="15389" y="0"/>
                    <a:pt x="18482" y="1281"/>
                    <a:pt x="20763" y="3562"/>
                  </a:cubicBezTo>
                  <a:cubicBezTo>
                    <a:pt x="23044" y="5843"/>
                    <a:pt x="24326" y="8937"/>
                    <a:pt x="24326" y="12163"/>
                  </a:cubicBezTo>
                  <a:lnTo>
                    <a:pt x="24326" y="1641686"/>
                  </a:lnTo>
                  <a:cubicBezTo>
                    <a:pt x="24326" y="1648403"/>
                    <a:pt x="18880" y="1653849"/>
                    <a:pt x="12163" y="1653849"/>
                  </a:cubicBezTo>
                  <a:lnTo>
                    <a:pt x="12163" y="1653849"/>
                  </a:lnTo>
                  <a:cubicBezTo>
                    <a:pt x="5446" y="1653849"/>
                    <a:pt x="0" y="1648403"/>
                    <a:pt x="0" y="1641686"/>
                  </a:cubicBezTo>
                  <a:lnTo>
                    <a:pt x="0" y="12163"/>
                  </a:lnTo>
                  <a:cubicBezTo>
                    <a:pt x="0" y="5446"/>
                    <a:pt x="5446" y="0"/>
                    <a:pt x="12163" y="0"/>
                  </a:cubicBezTo>
                  <a:close/>
                </a:path>
              </a:pathLst>
            </a:custGeom>
            <a:solidFill>
              <a:srgbClr val="75A185"/>
            </a:solidFill>
          </p:spPr>
          <p:txBody>
            <a:bodyPr/>
            <a:lstStyle/>
            <a:p>
              <a:endParaRPr lang="en-SA"/>
            </a:p>
          </p:txBody>
        </p:sp>
        <p:sp>
          <p:nvSpPr>
            <p:cNvPr id="9" name="TextBox 9"/>
            <p:cNvSpPr txBox="1"/>
            <p:nvPr/>
          </p:nvSpPr>
          <p:spPr>
            <a:xfrm>
              <a:off x="0" y="-57150"/>
              <a:ext cx="24326" cy="1710999"/>
            </a:xfrm>
            <a:prstGeom prst="rect">
              <a:avLst/>
            </a:prstGeom>
          </p:spPr>
          <p:txBody>
            <a:bodyPr lIns="50800" tIns="50800" rIns="50800" bIns="50800" rtlCol="0" anchor="ctr"/>
            <a:lstStyle/>
            <a:p>
              <a:pPr algn="ctr">
                <a:lnSpc>
                  <a:spcPts val="3360"/>
                </a:lnSpc>
              </a:pPr>
              <a:endParaRPr/>
            </a:p>
          </p:txBody>
        </p:sp>
      </p:grpSp>
      <p:grpSp>
        <p:nvGrpSpPr>
          <p:cNvPr id="10" name="Group 10"/>
          <p:cNvGrpSpPr/>
          <p:nvPr/>
        </p:nvGrpSpPr>
        <p:grpSpPr>
          <a:xfrm>
            <a:off x="0" y="8048638"/>
            <a:ext cx="18288000" cy="2238362"/>
            <a:chOff x="0" y="0"/>
            <a:chExt cx="4816593" cy="589527"/>
          </a:xfrm>
        </p:grpSpPr>
        <p:sp>
          <p:nvSpPr>
            <p:cNvPr id="11" name="Freeform 11"/>
            <p:cNvSpPr/>
            <p:nvPr/>
          </p:nvSpPr>
          <p:spPr>
            <a:xfrm>
              <a:off x="0" y="0"/>
              <a:ext cx="4816592" cy="589527"/>
            </a:xfrm>
            <a:custGeom>
              <a:avLst/>
              <a:gdLst/>
              <a:ahLst/>
              <a:cxnLst/>
              <a:rect l="l" t="t" r="r" b="b"/>
              <a:pathLst>
                <a:path w="4816592" h="589527">
                  <a:moveTo>
                    <a:pt x="0" y="0"/>
                  </a:moveTo>
                  <a:lnTo>
                    <a:pt x="4816592" y="0"/>
                  </a:lnTo>
                  <a:lnTo>
                    <a:pt x="4816592" y="589527"/>
                  </a:lnTo>
                  <a:lnTo>
                    <a:pt x="0" y="589527"/>
                  </a:lnTo>
                  <a:close/>
                </a:path>
              </a:pathLst>
            </a:custGeom>
            <a:solidFill>
              <a:srgbClr val="315E41"/>
            </a:solidFill>
          </p:spPr>
          <p:txBody>
            <a:bodyPr/>
            <a:lstStyle/>
            <a:p>
              <a:endParaRPr lang="en-SA"/>
            </a:p>
          </p:txBody>
        </p:sp>
        <p:sp>
          <p:nvSpPr>
            <p:cNvPr id="12" name="TextBox 12"/>
            <p:cNvSpPr txBox="1"/>
            <p:nvPr/>
          </p:nvSpPr>
          <p:spPr>
            <a:xfrm>
              <a:off x="0" y="-57150"/>
              <a:ext cx="4816593" cy="646677"/>
            </a:xfrm>
            <a:prstGeom prst="rect">
              <a:avLst/>
            </a:prstGeom>
          </p:spPr>
          <p:txBody>
            <a:bodyPr lIns="50800" tIns="50800" rIns="50800" bIns="50800" rtlCol="0" anchor="ctr"/>
            <a:lstStyle/>
            <a:p>
              <a:pPr algn="ctr">
                <a:lnSpc>
                  <a:spcPts val="3360"/>
                </a:lnSpc>
              </a:pPr>
              <a:endParaRPr/>
            </a:p>
          </p:txBody>
        </p:sp>
      </p:grpSp>
      <p:grpSp>
        <p:nvGrpSpPr>
          <p:cNvPr id="13" name="Group 13"/>
          <p:cNvGrpSpPr/>
          <p:nvPr/>
        </p:nvGrpSpPr>
        <p:grpSpPr>
          <a:xfrm>
            <a:off x="8206923" y="7937147"/>
            <a:ext cx="11862724" cy="3369997"/>
            <a:chOff x="0" y="0"/>
            <a:chExt cx="1349502" cy="383370"/>
          </a:xfrm>
        </p:grpSpPr>
        <p:sp>
          <p:nvSpPr>
            <p:cNvPr id="14" name="Freeform 14"/>
            <p:cNvSpPr/>
            <p:nvPr/>
          </p:nvSpPr>
          <p:spPr>
            <a:xfrm>
              <a:off x="0" y="0"/>
              <a:ext cx="1349502" cy="383370"/>
            </a:xfrm>
            <a:custGeom>
              <a:avLst/>
              <a:gdLst/>
              <a:ahLst/>
              <a:cxnLst/>
              <a:rect l="l" t="t" r="r" b="b"/>
              <a:pathLst>
                <a:path w="1349502" h="383370">
                  <a:moveTo>
                    <a:pt x="1146302" y="0"/>
                  </a:moveTo>
                  <a:cubicBezTo>
                    <a:pt x="1258532" y="0"/>
                    <a:pt x="1349502" y="85815"/>
                    <a:pt x="1349502" y="191685"/>
                  </a:cubicBezTo>
                  <a:cubicBezTo>
                    <a:pt x="1349502" y="297555"/>
                    <a:pt x="1258532" y="383370"/>
                    <a:pt x="1146302" y="383370"/>
                  </a:cubicBezTo>
                  <a:lnTo>
                    <a:pt x="203200" y="383370"/>
                  </a:lnTo>
                  <a:cubicBezTo>
                    <a:pt x="90970" y="383370"/>
                    <a:pt x="0" y="297555"/>
                    <a:pt x="0" y="191685"/>
                  </a:cubicBezTo>
                  <a:cubicBezTo>
                    <a:pt x="0" y="85815"/>
                    <a:pt x="90970" y="0"/>
                    <a:pt x="203200" y="0"/>
                  </a:cubicBezTo>
                  <a:lnTo>
                    <a:pt x="1146302" y="0"/>
                  </a:lnTo>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en-SA"/>
            </a:p>
          </p:txBody>
        </p:sp>
      </p:grpSp>
      <p:sp>
        <p:nvSpPr>
          <p:cNvPr id="15" name="Freeform 15"/>
          <p:cNvSpPr/>
          <p:nvPr/>
        </p:nvSpPr>
        <p:spPr>
          <a:xfrm rot="5400000">
            <a:off x="16819186" y="6315442"/>
            <a:ext cx="1408634" cy="210014"/>
          </a:xfrm>
          <a:custGeom>
            <a:avLst/>
            <a:gdLst/>
            <a:ahLst/>
            <a:cxnLst/>
            <a:rect l="l" t="t" r="r" b="b"/>
            <a:pathLst>
              <a:path w="1408634" h="210014">
                <a:moveTo>
                  <a:pt x="0" y="0"/>
                </a:moveTo>
                <a:lnTo>
                  <a:pt x="1408634" y="0"/>
                </a:lnTo>
                <a:lnTo>
                  <a:pt x="1408634" y="210015"/>
                </a:lnTo>
                <a:lnTo>
                  <a:pt x="0" y="21001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SA"/>
          </a:p>
        </p:txBody>
      </p:sp>
      <p:sp>
        <p:nvSpPr>
          <p:cNvPr id="16" name="Freeform 16"/>
          <p:cNvSpPr/>
          <p:nvPr/>
        </p:nvSpPr>
        <p:spPr>
          <a:xfrm>
            <a:off x="617752" y="734109"/>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6">
              <a:extLst>
                <a:ext uri="{96DAC541-7B7A-43D3-8B79-37D633B846F1}">
                  <asvg:svgBlip xmlns:asvg="http://schemas.microsoft.com/office/drawing/2016/SVG/main" r:embed="rId7"/>
                </a:ext>
              </a:extLst>
            </a:blip>
            <a:stretch>
              <a:fillRect r="-53337"/>
            </a:stretch>
          </a:blipFill>
        </p:spPr>
        <p:txBody>
          <a:bodyPr/>
          <a:lstStyle/>
          <a:p>
            <a:endParaRPr lang="en-SA"/>
          </a:p>
        </p:txBody>
      </p:sp>
      <p:sp>
        <p:nvSpPr>
          <p:cNvPr id="17" name="Freeform 17"/>
          <p:cNvSpPr/>
          <p:nvPr/>
        </p:nvSpPr>
        <p:spPr>
          <a:xfrm>
            <a:off x="752856" y="3308449"/>
            <a:ext cx="250530" cy="374550"/>
          </a:xfrm>
          <a:custGeom>
            <a:avLst/>
            <a:gdLst/>
            <a:ahLst/>
            <a:cxnLst/>
            <a:rect l="l" t="t" r="r" b="b"/>
            <a:pathLst>
              <a:path w="250530" h="374550">
                <a:moveTo>
                  <a:pt x="0" y="0"/>
                </a:moveTo>
                <a:lnTo>
                  <a:pt x="250530" y="0"/>
                </a:lnTo>
                <a:lnTo>
                  <a:pt x="250530" y="374550"/>
                </a:lnTo>
                <a:lnTo>
                  <a:pt x="0" y="3745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p>
        </p:txBody>
      </p:sp>
      <p:sp>
        <p:nvSpPr>
          <p:cNvPr id="18" name="Freeform 18"/>
          <p:cNvSpPr/>
          <p:nvPr/>
        </p:nvSpPr>
        <p:spPr>
          <a:xfrm>
            <a:off x="752856" y="5099772"/>
            <a:ext cx="250530" cy="374550"/>
          </a:xfrm>
          <a:custGeom>
            <a:avLst/>
            <a:gdLst/>
            <a:ahLst/>
            <a:cxnLst/>
            <a:rect l="l" t="t" r="r" b="b"/>
            <a:pathLst>
              <a:path w="250530" h="374550">
                <a:moveTo>
                  <a:pt x="0" y="0"/>
                </a:moveTo>
                <a:lnTo>
                  <a:pt x="250530" y="0"/>
                </a:lnTo>
                <a:lnTo>
                  <a:pt x="250530" y="374550"/>
                </a:lnTo>
                <a:lnTo>
                  <a:pt x="0" y="3745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p>
        </p:txBody>
      </p:sp>
      <p:grpSp>
        <p:nvGrpSpPr>
          <p:cNvPr id="19" name="Group 19"/>
          <p:cNvGrpSpPr/>
          <p:nvPr/>
        </p:nvGrpSpPr>
        <p:grpSpPr>
          <a:xfrm>
            <a:off x="8946786" y="620715"/>
            <a:ext cx="1523316" cy="450813"/>
            <a:chOff x="0" y="0"/>
            <a:chExt cx="401203" cy="118733"/>
          </a:xfrm>
        </p:grpSpPr>
        <p:sp>
          <p:nvSpPr>
            <p:cNvPr id="20" name="Freeform 20"/>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21" name="TextBox 21"/>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22" name="TextBox 22"/>
          <p:cNvSpPr txBox="1"/>
          <p:nvPr/>
        </p:nvSpPr>
        <p:spPr>
          <a:xfrm>
            <a:off x="1073594" y="8665852"/>
            <a:ext cx="5851357" cy="956277"/>
          </a:xfrm>
          <a:prstGeom prst="rect">
            <a:avLst/>
          </a:prstGeom>
        </p:spPr>
        <p:txBody>
          <a:bodyPr lIns="0" tIns="0" rIns="0" bIns="0" rtlCol="0" anchor="t">
            <a:spAutoFit/>
          </a:bodyPr>
          <a:lstStyle/>
          <a:p>
            <a:pPr marL="0" lvl="0" indent="0" algn="ctr">
              <a:lnSpc>
                <a:spcPts val="7319"/>
              </a:lnSpc>
              <a:spcBef>
                <a:spcPct val="0"/>
              </a:spcBef>
            </a:pPr>
            <a:r>
              <a:rPr lang="en-US" sz="5999" b="1" dirty="0">
                <a:solidFill>
                  <a:srgbClr val="FCFFFB"/>
                </a:solidFill>
                <a:latin typeface="Times New Roman Bold"/>
                <a:ea typeface="Times New Roman Bold"/>
                <a:cs typeface="Times New Roman Bold"/>
                <a:sym typeface="Times New Roman Bold"/>
              </a:rPr>
              <a:t>Introduction</a:t>
            </a:r>
          </a:p>
        </p:txBody>
      </p:sp>
      <p:sp>
        <p:nvSpPr>
          <p:cNvPr id="24" name="TextBox 24"/>
          <p:cNvSpPr txBox="1"/>
          <p:nvPr/>
        </p:nvSpPr>
        <p:spPr>
          <a:xfrm>
            <a:off x="12487953" y="695364"/>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Objectives</a:t>
            </a:r>
          </a:p>
        </p:txBody>
      </p:sp>
      <p:sp>
        <p:nvSpPr>
          <p:cNvPr id="25" name="TextBox 25"/>
          <p:cNvSpPr txBox="1"/>
          <p:nvPr/>
        </p:nvSpPr>
        <p:spPr>
          <a:xfrm>
            <a:off x="1073594" y="726569"/>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27" name="TextBox 27"/>
          <p:cNvSpPr txBox="1"/>
          <p:nvPr/>
        </p:nvSpPr>
        <p:spPr>
          <a:xfrm>
            <a:off x="10717369" y="695364"/>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28" name="TextBox 28"/>
          <p:cNvSpPr txBox="1"/>
          <p:nvPr/>
        </p:nvSpPr>
        <p:spPr>
          <a:xfrm>
            <a:off x="14258537" y="695364"/>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Related Work</a:t>
            </a:r>
          </a:p>
        </p:txBody>
      </p:sp>
      <p:sp>
        <p:nvSpPr>
          <p:cNvPr id="29" name="TextBox 29"/>
          <p:cNvSpPr txBox="1"/>
          <p:nvPr/>
        </p:nvSpPr>
        <p:spPr>
          <a:xfrm>
            <a:off x="8946786" y="695364"/>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Bold"/>
                <a:ea typeface="Helvetica Now Display Bold"/>
                <a:cs typeface="Helvetica Now Display Bold"/>
                <a:sym typeface="Helvetica Now Display Bold"/>
              </a:rPr>
              <a:t>Introduction</a:t>
            </a:r>
          </a:p>
        </p:txBody>
      </p:sp>
      <p:sp>
        <p:nvSpPr>
          <p:cNvPr id="30" name="TextBox 30"/>
          <p:cNvSpPr txBox="1"/>
          <p:nvPr/>
        </p:nvSpPr>
        <p:spPr>
          <a:xfrm>
            <a:off x="16029121" y="695364"/>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Dataset</a:t>
            </a:r>
          </a:p>
        </p:txBody>
      </p:sp>
      <p:sp>
        <p:nvSpPr>
          <p:cNvPr id="31" name="TextBox 31"/>
          <p:cNvSpPr txBox="1"/>
          <p:nvPr/>
        </p:nvSpPr>
        <p:spPr>
          <a:xfrm>
            <a:off x="13498308" y="1146300"/>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32" name="TextBox 32"/>
          <p:cNvSpPr txBox="1"/>
          <p:nvPr/>
        </p:nvSpPr>
        <p:spPr>
          <a:xfrm>
            <a:off x="11727724" y="1146300"/>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33" name="TextBox 33"/>
          <p:cNvSpPr txBox="1"/>
          <p:nvPr/>
        </p:nvSpPr>
        <p:spPr>
          <a:xfrm>
            <a:off x="15268892" y="1146300"/>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34" name="TextBox 34"/>
          <p:cNvSpPr txBox="1"/>
          <p:nvPr/>
        </p:nvSpPr>
        <p:spPr>
          <a:xfrm>
            <a:off x="9957141" y="114630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23" name="TextBox 21">
            <a:extLst>
              <a:ext uri="{FF2B5EF4-FFF2-40B4-BE49-F238E27FC236}">
                <a16:creationId xmlns:a16="http://schemas.microsoft.com/office/drawing/2014/main" id="{7E0FADF0-7718-FCE6-9130-895A80846DA6}"/>
              </a:ext>
            </a:extLst>
          </p:cNvPr>
          <p:cNvSpPr txBox="1"/>
          <p:nvPr/>
        </p:nvSpPr>
        <p:spPr>
          <a:xfrm>
            <a:off x="1390077" y="3086100"/>
            <a:ext cx="14610914" cy="1471829"/>
          </a:xfrm>
          <a:prstGeom prst="rect">
            <a:avLst/>
          </a:prstGeom>
        </p:spPr>
        <p:txBody>
          <a:bodyPr lIns="0" tIns="0" rIns="0" bIns="0" rtlCol="0" anchor="t">
            <a:spAutoFit/>
          </a:bodyPr>
          <a:lstStyle/>
          <a:p>
            <a:pPr marL="0" lvl="0" indent="0" algn="just">
              <a:lnSpc>
                <a:spcPts val="3920"/>
              </a:lnSpc>
              <a:spcBef>
                <a:spcPct val="0"/>
              </a:spcBef>
            </a:pPr>
            <a:r>
              <a:rPr lang="en-US" sz="2800" b="1" dirty="0">
                <a:latin typeface="Times New Roman" panose="02020603050405020304" pitchFamily="18" charset="0"/>
                <a:ea typeface="Lucidity Condensed"/>
                <a:cs typeface="Times New Roman" panose="02020603050405020304" pitchFamily="18" charset="0"/>
                <a:sym typeface="Lucidity Condensed"/>
              </a:rPr>
              <a:t>The worst pr</a:t>
            </a:r>
            <a:r>
              <a:rPr lang="en-US" sz="2800" b="1" u="none" strike="noStrike" dirty="0">
                <a:latin typeface="Times New Roman" panose="02020603050405020304" pitchFamily="18" charset="0"/>
                <a:ea typeface="Lucidity Condensed"/>
                <a:cs typeface="Times New Roman" panose="02020603050405020304" pitchFamily="18" charset="0"/>
                <a:sym typeface="Lucidity Condensed"/>
              </a:rPr>
              <a:t>oblem confronting agriculture at present is global climate change, including changes in temperature, humidity, and altered precipitation, which is inducing increasing plant disease and insect transmission. </a:t>
            </a:r>
          </a:p>
        </p:txBody>
      </p:sp>
      <p:sp>
        <p:nvSpPr>
          <p:cNvPr id="26" name="TextBox 28">
            <a:extLst>
              <a:ext uri="{FF2B5EF4-FFF2-40B4-BE49-F238E27FC236}">
                <a16:creationId xmlns:a16="http://schemas.microsoft.com/office/drawing/2014/main" id="{474DC951-BE6F-7CCA-2F9E-9B5A1C047616}"/>
              </a:ext>
            </a:extLst>
          </p:cNvPr>
          <p:cNvSpPr txBox="1"/>
          <p:nvPr/>
        </p:nvSpPr>
        <p:spPr>
          <a:xfrm>
            <a:off x="1319868" y="4786444"/>
            <a:ext cx="14610914" cy="2462363"/>
          </a:xfrm>
          <a:prstGeom prst="rect">
            <a:avLst/>
          </a:prstGeom>
        </p:spPr>
        <p:txBody>
          <a:bodyPr lIns="0" tIns="0" rIns="0" bIns="0" rtlCol="0" anchor="t">
            <a:spAutoFit/>
          </a:bodyPr>
          <a:lstStyle/>
          <a:p>
            <a:pPr marL="0" lvl="0" indent="0" algn="just">
              <a:lnSpc>
                <a:spcPts val="3920"/>
              </a:lnSpc>
              <a:spcBef>
                <a:spcPct val="0"/>
              </a:spcBef>
            </a:pPr>
            <a:r>
              <a:rPr lang="en-US" sz="2800" b="1" dirty="0">
                <a:latin typeface="Times New Roman" panose="02020603050405020304" pitchFamily="18" charset="0"/>
                <a:ea typeface="Lucidity Condensed"/>
                <a:cs typeface="Times New Roman" panose="02020603050405020304" pitchFamily="18" charset="0"/>
                <a:sym typeface="Lucidity Condensed"/>
              </a:rPr>
              <a:t>This pr</a:t>
            </a:r>
            <a:r>
              <a:rPr lang="en-US" sz="2800" b="1" u="none" strike="noStrike" dirty="0">
                <a:latin typeface="Times New Roman" panose="02020603050405020304" pitchFamily="18" charset="0"/>
                <a:ea typeface="Lucidity Condensed"/>
                <a:cs typeface="Times New Roman" panose="02020603050405020304" pitchFamily="18" charset="0"/>
                <a:sym typeface="Lucidity Condensed"/>
              </a:rPr>
              <a:t>oposal aims to develop an artificial intelligence system for predicting the intensity of climate change-induced plant diseases. Other than using historical climate data and crop infection disease, research shows that developing an early warning crop plan forecast program would reduce crop loss, help farmers decide, and be part of a larger world climate change-induced sustainable agriculture.</a:t>
            </a:r>
          </a:p>
        </p:txBody>
      </p:sp>
      <p:sp>
        <p:nvSpPr>
          <p:cNvPr id="35" name="TextBox 30">
            <a:extLst>
              <a:ext uri="{FF2B5EF4-FFF2-40B4-BE49-F238E27FC236}">
                <a16:creationId xmlns:a16="http://schemas.microsoft.com/office/drawing/2014/main" id="{90A13435-6175-59A4-9DC2-637A2ED68AE6}"/>
              </a:ext>
            </a:extLst>
          </p:cNvPr>
          <p:cNvSpPr txBox="1"/>
          <p:nvPr/>
        </p:nvSpPr>
        <p:spPr>
          <a:xfrm>
            <a:off x="7908994" y="1150969"/>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sp>
        <p:nvSpPr>
          <p:cNvPr id="36" name="Freeform 11">
            <a:extLst>
              <a:ext uri="{FF2B5EF4-FFF2-40B4-BE49-F238E27FC236}">
                <a16:creationId xmlns:a16="http://schemas.microsoft.com/office/drawing/2014/main" id="{54CEF1C0-68C5-BC73-F675-DB0A2D9E58C5}"/>
              </a:ext>
            </a:extLst>
          </p:cNvPr>
          <p:cNvSpPr/>
          <p:nvPr/>
        </p:nvSpPr>
        <p:spPr>
          <a:xfrm>
            <a:off x="1028700" y="163701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rot="6291079">
            <a:off x="16048710" y="4245784"/>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12" name="TextBox 12"/>
          <p:cNvSpPr txBox="1"/>
          <p:nvPr/>
        </p:nvSpPr>
        <p:spPr>
          <a:xfrm>
            <a:off x="5671900" y="2707218"/>
            <a:ext cx="11366909" cy="890922"/>
          </a:xfrm>
          <a:prstGeom prst="rect">
            <a:avLst/>
          </a:prstGeom>
        </p:spPr>
        <p:txBody>
          <a:bodyPr lIns="0" tIns="0" rIns="0" bIns="0" rtlCol="0" anchor="t">
            <a:spAutoFit/>
          </a:bodyPr>
          <a:lstStyle/>
          <a:p>
            <a:pPr marL="0" lvl="0" indent="0" algn="ctr">
              <a:lnSpc>
                <a:spcPts val="6709"/>
              </a:lnSpc>
              <a:spcBef>
                <a:spcPct val="0"/>
              </a:spcBef>
            </a:pPr>
            <a:r>
              <a:rPr lang="en-US" sz="5499" b="1" dirty="0">
                <a:solidFill>
                  <a:srgbClr val="315E41"/>
                </a:solidFill>
                <a:latin typeface="Times New Roman Bold"/>
                <a:ea typeface="Times New Roman Bold"/>
                <a:cs typeface="Times New Roman Bold"/>
                <a:sym typeface="Times New Roman Bold"/>
              </a:rPr>
              <a:t>Probl</a:t>
            </a:r>
            <a:r>
              <a:rPr lang="en-US" sz="5499" b="1" u="none" strike="noStrike" dirty="0">
                <a:solidFill>
                  <a:srgbClr val="315E41"/>
                </a:solidFill>
                <a:latin typeface="Times New Roman Bold"/>
                <a:ea typeface="Times New Roman Bold"/>
                <a:cs typeface="Times New Roman Bold"/>
                <a:sym typeface="Times New Roman Bold"/>
              </a:rPr>
              <a:t>em Statement</a:t>
            </a:r>
          </a:p>
        </p:txBody>
      </p:sp>
      <p:grpSp>
        <p:nvGrpSpPr>
          <p:cNvPr id="13" name="Group 13"/>
          <p:cNvGrpSpPr/>
          <p:nvPr/>
        </p:nvGrpSpPr>
        <p:grpSpPr>
          <a:xfrm>
            <a:off x="1028700" y="2835105"/>
            <a:ext cx="5492774" cy="6391592"/>
            <a:chOff x="0" y="0"/>
            <a:chExt cx="698500" cy="812800"/>
          </a:xfrm>
        </p:grpSpPr>
        <p:sp>
          <p:nvSpPr>
            <p:cNvPr id="14" name="Freeform 14"/>
            <p:cNvSpPr/>
            <p:nvPr/>
          </p:nvSpPr>
          <p:spPr>
            <a:xfrm>
              <a:off x="0" y="13069"/>
              <a:ext cx="698500" cy="786662"/>
            </a:xfrm>
            <a:custGeom>
              <a:avLst/>
              <a:gdLst/>
              <a:ahLst/>
              <a:cxnLst/>
              <a:rect l="l" t="t" r="r" b="b"/>
              <a:pathLst>
                <a:path w="698500" h="786662">
                  <a:moveTo>
                    <a:pt x="391128" y="11297"/>
                  </a:moveTo>
                  <a:lnTo>
                    <a:pt x="656622" y="165765"/>
                  </a:lnTo>
                  <a:cubicBezTo>
                    <a:pt x="682549" y="180851"/>
                    <a:pt x="698500" y="208585"/>
                    <a:pt x="698500" y="238582"/>
                  </a:cubicBezTo>
                  <a:lnTo>
                    <a:pt x="698500" y="548080"/>
                  </a:lnTo>
                  <a:cubicBezTo>
                    <a:pt x="698500" y="578077"/>
                    <a:pt x="682549" y="605811"/>
                    <a:pt x="656622" y="620897"/>
                  </a:cubicBezTo>
                  <a:lnTo>
                    <a:pt x="391128" y="775365"/>
                  </a:lnTo>
                  <a:cubicBezTo>
                    <a:pt x="365241" y="790427"/>
                    <a:pt x="333259" y="790427"/>
                    <a:pt x="307372" y="775365"/>
                  </a:cubicBezTo>
                  <a:lnTo>
                    <a:pt x="41878" y="620897"/>
                  </a:lnTo>
                  <a:cubicBezTo>
                    <a:pt x="15951" y="605811"/>
                    <a:pt x="0" y="578077"/>
                    <a:pt x="0" y="548080"/>
                  </a:cubicBezTo>
                  <a:lnTo>
                    <a:pt x="0" y="238582"/>
                  </a:lnTo>
                  <a:cubicBezTo>
                    <a:pt x="0" y="208585"/>
                    <a:pt x="15951" y="180851"/>
                    <a:pt x="41878" y="165765"/>
                  </a:cubicBezTo>
                  <a:lnTo>
                    <a:pt x="307372" y="11297"/>
                  </a:lnTo>
                  <a:cubicBezTo>
                    <a:pt x="333259" y="-3765"/>
                    <a:pt x="365241" y="-3765"/>
                    <a:pt x="391128" y="11297"/>
                  </a:cubicBez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SA"/>
            </a:p>
          </p:txBody>
        </p:sp>
      </p:grpSp>
      <p:sp>
        <p:nvSpPr>
          <p:cNvPr id="15" name="Freeform 15"/>
          <p:cNvSpPr/>
          <p:nvPr/>
        </p:nvSpPr>
        <p:spPr>
          <a:xfrm>
            <a:off x="7131722" y="4024188"/>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p>
        </p:txBody>
      </p:sp>
      <p:sp>
        <p:nvSpPr>
          <p:cNvPr id="17" name="Freeform 17"/>
          <p:cNvSpPr/>
          <p:nvPr/>
        </p:nvSpPr>
        <p:spPr>
          <a:xfrm>
            <a:off x="7131722" y="7059397"/>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p>
        </p:txBody>
      </p:sp>
      <p:sp>
        <p:nvSpPr>
          <p:cNvPr id="16" name="TextBox 16">
            <a:extLst>
              <a:ext uri="{FF2B5EF4-FFF2-40B4-BE49-F238E27FC236}">
                <a16:creationId xmlns:a16="http://schemas.microsoft.com/office/drawing/2014/main" id="{5E2E5760-20D3-6C49-D5E3-E2160DD7741F}"/>
              </a:ext>
            </a:extLst>
          </p:cNvPr>
          <p:cNvSpPr txBox="1"/>
          <p:nvPr/>
        </p:nvSpPr>
        <p:spPr>
          <a:xfrm>
            <a:off x="7620000" y="3879175"/>
            <a:ext cx="9221971" cy="2724982"/>
          </a:xfrm>
          <a:prstGeom prst="rect">
            <a:avLst/>
          </a:prstGeom>
        </p:spPr>
        <p:txBody>
          <a:bodyPr wrap="square" lIns="0" tIns="0" rIns="0" bIns="0" rtlCol="0" anchor="t">
            <a:spAutoFit/>
          </a:bodyPr>
          <a:lstStyle/>
          <a:p>
            <a:pPr algn="just">
              <a:lnSpc>
                <a:spcPts val="3640"/>
              </a:lnSpc>
            </a:pPr>
            <a:r>
              <a:rPr lang="en-US" sz="2600" b="1" dirty="0">
                <a:latin typeface="Times New Roman" panose="02020603050405020304" pitchFamily="18" charset="0"/>
                <a:ea typeface="Lucidity Condensed"/>
                <a:cs typeface="Times New Roman" panose="02020603050405020304" pitchFamily="18" charset="0"/>
                <a:sym typeface="Lucidity Condensed"/>
              </a:rPr>
              <a:t>Although more awareness of the role played by climate change in plant disease is present, current forecasting methods fall short. There is an evident requirement for intelligent and adaptive models that will convert multi-source climatic and biological data into a format in which they will be capable of predicting outbreaks of disease in a constantly changing climate. </a:t>
            </a:r>
          </a:p>
        </p:txBody>
      </p:sp>
      <p:sp>
        <p:nvSpPr>
          <p:cNvPr id="18" name="TextBox 26">
            <a:extLst>
              <a:ext uri="{FF2B5EF4-FFF2-40B4-BE49-F238E27FC236}">
                <a16:creationId xmlns:a16="http://schemas.microsoft.com/office/drawing/2014/main" id="{BDD7CB4A-441A-6882-6E85-C83F13D2C15A}"/>
              </a:ext>
            </a:extLst>
          </p:cNvPr>
          <p:cNvSpPr txBox="1"/>
          <p:nvPr/>
        </p:nvSpPr>
        <p:spPr>
          <a:xfrm>
            <a:off x="7620000" y="6914384"/>
            <a:ext cx="9221971" cy="1810516"/>
          </a:xfrm>
          <a:prstGeom prst="rect">
            <a:avLst/>
          </a:prstGeom>
        </p:spPr>
        <p:txBody>
          <a:bodyPr wrap="square" lIns="0" tIns="0" rIns="0" bIns="0" rtlCol="0" anchor="t">
            <a:spAutoFit/>
          </a:bodyPr>
          <a:lstStyle/>
          <a:p>
            <a:pPr algn="just">
              <a:lnSpc>
                <a:spcPts val="3640"/>
              </a:lnSpc>
            </a:pPr>
            <a:r>
              <a:rPr lang="en-US" sz="2600" b="1" dirty="0">
                <a:latin typeface="Times New Roman" panose="02020603050405020304" pitchFamily="18" charset="0"/>
                <a:ea typeface="Lucidity Condensed"/>
                <a:cs typeface="Times New Roman" panose="02020603050405020304" pitchFamily="18" charset="0"/>
                <a:sym typeface="Lucidity Condensed"/>
              </a:rPr>
              <a:t>The project realizes the requirement by offering a solution to the issue of bringing deep learning algorithms to the model development for predicting the timing, location, and magnitude of plant disease outbreaks in terms of climatic trends.</a:t>
            </a:r>
          </a:p>
        </p:txBody>
      </p:sp>
      <p:sp>
        <p:nvSpPr>
          <p:cNvPr id="49" name="Freeform 16">
            <a:extLst>
              <a:ext uri="{FF2B5EF4-FFF2-40B4-BE49-F238E27FC236}">
                <a16:creationId xmlns:a16="http://schemas.microsoft.com/office/drawing/2014/main" id="{A1492DAB-E7C7-05E7-DCAE-ECA4AC3CF6FD}"/>
              </a:ext>
            </a:extLst>
          </p:cNvPr>
          <p:cNvSpPr/>
          <p:nvPr/>
        </p:nvSpPr>
        <p:spPr>
          <a:xfrm>
            <a:off x="617752" y="734109"/>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8">
              <a:extLst>
                <a:ext uri="{96DAC541-7B7A-43D3-8B79-37D633B846F1}">
                  <asvg:svgBlip xmlns:asvg="http://schemas.microsoft.com/office/drawing/2016/SVG/main" r:embed="rId9"/>
                </a:ext>
              </a:extLst>
            </a:blip>
            <a:stretch>
              <a:fillRect r="-53337"/>
            </a:stretch>
          </a:blipFill>
        </p:spPr>
        <p:txBody>
          <a:bodyPr/>
          <a:lstStyle/>
          <a:p>
            <a:endParaRPr lang="en-SA"/>
          </a:p>
        </p:txBody>
      </p:sp>
      <p:grpSp>
        <p:nvGrpSpPr>
          <p:cNvPr id="50" name="Group 19">
            <a:extLst>
              <a:ext uri="{FF2B5EF4-FFF2-40B4-BE49-F238E27FC236}">
                <a16:creationId xmlns:a16="http://schemas.microsoft.com/office/drawing/2014/main" id="{B278FCED-9A44-C8FF-817B-0F0FF301DF1A}"/>
              </a:ext>
            </a:extLst>
          </p:cNvPr>
          <p:cNvGrpSpPr/>
          <p:nvPr/>
        </p:nvGrpSpPr>
        <p:grpSpPr>
          <a:xfrm>
            <a:off x="10768562" y="605074"/>
            <a:ext cx="1523316" cy="450813"/>
            <a:chOff x="0" y="0"/>
            <a:chExt cx="401203" cy="118733"/>
          </a:xfrm>
        </p:grpSpPr>
        <p:sp>
          <p:nvSpPr>
            <p:cNvPr id="51" name="Freeform 20">
              <a:extLst>
                <a:ext uri="{FF2B5EF4-FFF2-40B4-BE49-F238E27FC236}">
                  <a16:creationId xmlns:a16="http://schemas.microsoft.com/office/drawing/2014/main" id="{125A0E98-0874-D67C-B347-AB71518EB58D}"/>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52" name="TextBox 21">
              <a:extLst>
                <a:ext uri="{FF2B5EF4-FFF2-40B4-BE49-F238E27FC236}">
                  <a16:creationId xmlns:a16="http://schemas.microsoft.com/office/drawing/2014/main" id="{276F110B-F63C-4718-B5CC-80771E9CF620}"/>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53" name="TextBox 24">
            <a:extLst>
              <a:ext uri="{FF2B5EF4-FFF2-40B4-BE49-F238E27FC236}">
                <a16:creationId xmlns:a16="http://schemas.microsoft.com/office/drawing/2014/main" id="{F2029D1E-65F5-63CF-88BA-B0A13972A784}"/>
              </a:ext>
            </a:extLst>
          </p:cNvPr>
          <p:cNvSpPr txBox="1"/>
          <p:nvPr/>
        </p:nvSpPr>
        <p:spPr>
          <a:xfrm>
            <a:off x="12487953" y="695364"/>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Objectives</a:t>
            </a:r>
          </a:p>
        </p:txBody>
      </p:sp>
      <p:sp>
        <p:nvSpPr>
          <p:cNvPr id="54" name="TextBox 25">
            <a:extLst>
              <a:ext uri="{FF2B5EF4-FFF2-40B4-BE49-F238E27FC236}">
                <a16:creationId xmlns:a16="http://schemas.microsoft.com/office/drawing/2014/main" id="{A00AE4DC-E6EA-F65F-3699-9E5F451623E5}"/>
              </a:ext>
            </a:extLst>
          </p:cNvPr>
          <p:cNvSpPr txBox="1"/>
          <p:nvPr/>
        </p:nvSpPr>
        <p:spPr>
          <a:xfrm>
            <a:off x="1073594" y="726569"/>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55" name="TextBox 27">
            <a:extLst>
              <a:ext uri="{FF2B5EF4-FFF2-40B4-BE49-F238E27FC236}">
                <a16:creationId xmlns:a16="http://schemas.microsoft.com/office/drawing/2014/main" id="{95737A6E-C823-1382-E5F9-C222F95AB741}"/>
              </a:ext>
            </a:extLst>
          </p:cNvPr>
          <p:cNvSpPr txBox="1"/>
          <p:nvPr/>
        </p:nvSpPr>
        <p:spPr>
          <a:xfrm>
            <a:off x="10717369" y="695364"/>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Problem</a:t>
            </a:r>
          </a:p>
        </p:txBody>
      </p:sp>
      <p:sp>
        <p:nvSpPr>
          <p:cNvPr id="56" name="TextBox 28">
            <a:extLst>
              <a:ext uri="{FF2B5EF4-FFF2-40B4-BE49-F238E27FC236}">
                <a16:creationId xmlns:a16="http://schemas.microsoft.com/office/drawing/2014/main" id="{29064874-CB93-E099-FD79-7F82BA838434}"/>
              </a:ext>
            </a:extLst>
          </p:cNvPr>
          <p:cNvSpPr txBox="1"/>
          <p:nvPr/>
        </p:nvSpPr>
        <p:spPr>
          <a:xfrm>
            <a:off x="14258537" y="695364"/>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Related Work</a:t>
            </a:r>
          </a:p>
        </p:txBody>
      </p:sp>
      <p:sp>
        <p:nvSpPr>
          <p:cNvPr id="57" name="TextBox 29">
            <a:extLst>
              <a:ext uri="{FF2B5EF4-FFF2-40B4-BE49-F238E27FC236}">
                <a16:creationId xmlns:a16="http://schemas.microsoft.com/office/drawing/2014/main" id="{A7EDEDEB-7FB5-94B0-2204-BDD8B7EE5D14}"/>
              </a:ext>
            </a:extLst>
          </p:cNvPr>
          <p:cNvSpPr txBox="1"/>
          <p:nvPr/>
        </p:nvSpPr>
        <p:spPr>
          <a:xfrm>
            <a:off x="8946786" y="695364"/>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Bold"/>
              </a:rPr>
              <a:t>Introduction</a:t>
            </a:r>
          </a:p>
        </p:txBody>
      </p:sp>
      <p:sp>
        <p:nvSpPr>
          <p:cNvPr id="58" name="TextBox 30">
            <a:extLst>
              <a:ext uri="{FF2B5EF4-FFF2-40B4-BE49-F238E27FC236}">
                <a16:creationId xmlns:a16="http://schemas.microsoft.com/office/drawing/2014/main" id="{98AB4B2C-9CE9-FEAE-26A8-AA2A35E94213}"/>
              </a:ext>
            </a:extLst>
          </p:cNvPr>
          <p:cNvSpPr txBox="1"/>
          <p:nvPr/>
        </p:nvSpPr>
        <p:spPr>
          <a:xfrm>
            <a:off x="16029121" y="695364"/>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Dataset</a:t>
            </a:r>
          </a:p>
        </p:txBody>
      </p:sp>
      <p:sp>
        <p:nvSpPr>
          <p:cNvPr id="59" name="TextBox 31">
            <a:extLst>
              <a:ext uri="{FF2B5EF4-FFF2-40B4-BE49-F238E27FC236}">
                <a16:creationId xmlns:a16="http://schemas.microsoft.com/office/drawing/2014/main" id="{DBCE0904-F304-1A38-DA0D-7CC4AD7AFD90}"/>
              </a:ext>
            </a:extLst>
          </p:cNvPr>
          <p:cNvSpPr txBox="1"/>
          <p:nvPr/>
        </p:nvSpPr>
        <p:spPr>
          <a:xfrm>
            <a:off x="13498308" y="1146300"/>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60" name="TextBox 32">
            <a:extLst>
              <a:ext uri="{FF2B5EF4-FFF2-40B4-BE49-F238E27FC236}">
                <a16:creationId xmlns:a16="http://schemas.microsoft.com/office/drawing/2014/main" id="{1ED45B6B-8ED0-89F0-392D-B9CEE5BD2DCF}"/>
              </a:ext>
            </a:extLst>
          </p:cNvPr>
          <p:cNvSpPr txBox="1"/>
          <p:nvPr/>
        </p:nvSpPr>
        <p:spPr>
          <a:xfrm>
            <a:off x="11727724" y="1146300"/>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61" name="TextBox 33">
            <a:extLst>
              <a:ext uri="{FF2B5EF4-FFF2-40B4-BE49-F238E27FC236}">
                <a16:creationId xmlns:a16="http://schemas.microsoft.com/office/drawing/2014/main" id="{375EB22A-DB02-8FF2-07DA-48FDDA490FCF}"/>
              </a:ext>
            </a:extLst>
          </p:cNvPr>
          <p:cNvSpPr txBox="1"/>
          <p:nvPr/>
        </p:nvSpPr>
        <p:spPr>
          <a:xfrm>
            <a:off x="15268892" y="1146300"/>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62" name="TextBox 34">
            <a:extLst>
              <a:ext uri="{FF2B5EF4-FFF2-40B4-BE49-F238E27FC236}">
                <a16:creationId xmlns:a16="http://schemas.microsoft.com/office/drawing/2014/main" id="{ED421F14-3538-DE40-2357-C917181346F0}"/>
              </a:ext>
            </a:extLst>
          </p:cNvPr>
          <p:cNvSpPr txBox="1"/>
          <p:nvPr/>
        </p:nvSpPr>
        <p:spPr>
          <a:xfrm>
            <a:off x="9957141" y="114630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63" name="TextBox 30">
            <a:extLst>
              <a:ext uri="{FF2B5EF4-FFF2-40B4-BE49-F238E27FC236}">
                <a16:creationId xmlns:a16="http://schemas.microsoft.com/office/drawing/2014/main" id="{A37E0D9E-2213-EFA6-CDFB-4CD5B422949A}"/>
              </a:ext>
            </a:extLst>
          </p:cNvPr>
          <p:cNvSpPr txBox="1"/>
          <p:nvPr/>
        </p:nvSpPr>
        <p:spPr>
          <a:xfrm>
            <a:off x="7908994" y="1150969"/>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sp>
        <p:nvSpPr>
          <p:cNvPr id="64" name="Freeform 11">
            <a:extLst>
              <a:ext uri="{FF2B5EF4-FFF2-40B4-BE49-F238E27FC236}">
                <a16:creationId xmlns:a16="http://schemas.microsoft.com/office/drawing/2014/main" id="{C2621299-9280-FA82-723A-21B2ABCC0FF9}"/>
              </a:ext>
            </a:extLst>
          </p:cNvPr>
          <p:cNvSpPr/>
          <p:nvPr/>
        </p:nvSpPr>
        <p:spPr>
          <a:xfrm>
            <a:off x="1028700" y="163701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CFFFB"/>
        </a:solidFill>
        <a:effectLst/>
      </p:bgPr>
    </p:bg>
    <p:spTree>
      <p:nvGrpSpPr>
        <p:cNvPr id="1" name=""/>
        <p:cNvGrpSpPr/>
        <p:nvPr/>
      </p:nvGrpSpPr>
      <p:grpSpPr>
        <a:xfrm>
          <a:off x="0" y="0"/>
          <a:ext cx="0" cy="0"/>
          <a:chOff x="0" y="0"/>
          <a:chExt cx="0" cy="0"/>
        </a:xfrm>
      </p:grpSpPr>
      <p:sp>
        <p:nvSpPr>
          <p:cNvPr id="5" name="Freeform 5"/>
          <p:cNvSpPr/>
          <p:nvPr/>
        </p:nvSpPr>
        <p:spPr>
          <a:xfrm>
            <a:off x="16055431" y="8226680"/>
            <a:ext cx="3435666" cy="3435666"/>
          </a:xfrm>
          <a:custGeom>
            <a:avLst/>
            <a:gdLst/>
            <a:ahLst/>
            <a:cxnLst/>
            <a:rect l="l" t="t" r="r" b="b"/>
            <a:pathLst>
              <a:path w="3435666" h="3435666">
                <a:moveTo>
                  <a:pt x="0" y="0"/>
                </a:moveTo>
                <a:lnTo>
                  <a:pt x="3435666" y="0"/>
                </a:lnTo>
                <a:lnTo>
                  <a:pt x="3435666" y="3435665"/>
                </a:lnTo>
                <a:lnTo>
                  <a:pt x="0" y="343566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SA"/>
          </a:p>
        </p:txBody>
      </p:sp>
      <p:sp>
        <p:nvSpPr>
          <p:cNvPr id="6" name="TextBox 6"/>
          <p:cNvSpPr txBox="1"/>
          <p:nvPr/>
        </p:nvSpPr>
        <p:spPr>
          <a:xfrm>
            <a:off x="7975825" y="1847028"/>
            <a:ext cx="9669378" cy="1130240"/>
          </a:xfrm>
          <a:prstGeom prst="rect">
            <a:avLst/>
          </a:prstGeom>
        </p:spPr>
        <p:txBody>
          <a:bodyPr lIns="0" tIns="0" rIns="0" bIns="0" rtlCol="0" anchor="t">
            <a:spAutoFit/>
          </a:bodyPr>
          <a:lstStyle/>
          <a:p>
            <a:pPr algn="r">
              <a:lnSpc>
                <a:spcPts val="8220"/>
              </a:lnSpc>
            </a:pPr>
            <a:r>
              <a:rPr lang="en-US" sz="7829" b="1" dirty="0">
                <a:solidFill>
                  <a:srgbClr val="1E4436"/>
                </a:solidFill>
                <a:latin typeface="Times New Roman Bold"/>
                <a:ea typeface="Times New Roman Bold"/>
                <a:cs typeface="Times New Roman Bold"/>
                <a:sym typeface="Times New Roman Bold"/>
              </a:rPr>
              <a:t>OBJECTIVES</a:t>
            </a:r>
          </a:p>
        </p:txBody>
      </p:sp>
      <p:grpSp>
        <p:nvGrpSpPr>
          <p:cNvPr id="8" name="Group 8"/>
          <p:cNvGrpSpPr/>
          <p:nvPr/>
        </p:nvGrpSpPr>
        <p:grpSpPr>
          <a:xfrm>
            <a:off x="909801" y="3472568"/>
            <a:ext cx="3173236" cy="5453145"/>
            <a:chOff x="0" y="0"/>
            <a:chExt cx="835749" cy="1436219"/>
          </a:xfrm>
        </p:grpSpPr>
        <p:sp>
          <p:nvSpPr>
            <p:cNvPr id="9" name="Freeform 9"/>
            <p:cNvSpPr/>
            <p:nvPr/>
          </p:nvSpPr>
          <p:spPr>
            <a:xfrm>
              <a:off x="0" y="0"/>
              <a:ext cx="835749" cy="1436219"/>
            </a:xfrm>
            <a:custGeom>
              <a:avLst/>
              <a:gdLst/>
              <a:ahLst/>
              <a:cxnLst/>
              <a:rect l="l" t="t" r="r" b="b"/>
              <a:pathLst>
                <a:path w="835749" h="1436219">
                  <a:moveTo>
                    <a:pt x="58554" y="0"/>
                  </a:moveTo>
                  <a:lnTo>
                    <a:pt x="777195" y="0"/>
                  </a:lnTo>
                  <a:cubicBezTo>
                    <a:pt x="809534" y="0"/>
                    <a:pt x="835749" y="26216"/>
                    <a:pt x="835749" y="58554"/>
                  </a:cubicBezTo>
                  <a:lnTo>
                    <a:pt x="835749" y="1377665"/>
                  </a:lnTo>
                  <a:cubicBezTo>
                    <a:pt x="835749" y="1410004"/>
                    <a:pt x="809534" y="1436219"/>
                    <a:pt x="777195" y="1436219"/>
                  </a:cubicBezTo>
                  <a:lnTo>
                    <a:pt x="58554" y="1436219"/>
                  </a:lnTo>
                  <a:cubicBezTo>
                    <a:pt x="26216" y="1436219"/>
                    <a:pt x="0" y="1410004"/>
                    <a:pt x="0" y="1377665"/>
                  </a:cubicBezTo>
                  <a:lnTo>
                    <a:pt x="0" y="58554"/>
                  </a:lnTo>
                  <a:cubicBezTo>
                    <a:pt x="0" y="26216"/>
                    <a:pt x="26216" y="0"/>
                    <a:pt x="58554" y="0"/>
                  </a:cubicBezTo>
                  <a:close/>
                </a:path>
              </a:pathLst>
            </a:custGeom>
            <a:solidFill>
              <a:schemeClr val="accent3">
                <a:lumMod val="60000"/>
                <a:lumOff val="40000"/>
              </a:schemeClr>
            </a:solidFill>
          </p:spPr>
          <p:txBody>
            <a:bodyPr/>
            <a:lstStyle/>
            <a:p>
              <a:pPr marL="0" algn="r" defTabSz="914400" rtl="1" eaLnBrk="1" latinLnBrk="0" hangingPunct="1"/>
              <a:endParaRPr lang="en-SA" dirty="0"/>
            </a:p>
          </p:txBody>
        </p:sp>
        <p:sp>
          <p:nvSpPr>
            <p:cNvPr id="10" name="TextBox 10"/>
            <p:cNvSpPr txBox="1"/>
            <p:nvPr/>
          </p:nvSpPr>
          <p:spPr>
            <a:xfrm>
              <a:off x="0" y="-57150"/>
              <a:ext cx="835749" cy="1493369"/>
            </a:xfrm>
            <a:prstGeom prst="rect">
              <a:avLst/>
            </a:prstGeom>
          </p:spPr>
          <p:txBody>
            <a:bodyPr lIns="50800" tIns="50800" rIns="50800" bIns="50800" rtlCol="0" anchor="ctr"/>
            <a:lstStyle/>
            <a:p>
              <a:pPr algn="ctr">
                <a:lnSpc>
                  <a:spcPts val="3360"/>
                </a:lnSpc>
              </a:pPr>
              <a:endParaRPr/>
            </a:p>
          </p:txBody>
        </p:sp>
      </p:grpSp>
      <p:grpSp>
        <p:nvGrpSpPr>
          <p:cNvPr id="11" name="Group 11"/>
          <p:cNvGrpSpPr/>
          <p:nvPr/>
        </p:nvGrpSpPr>
        <p:grpSpPr>
          <a:xfrm>
            <a:off x="4234270" y="3472568"/>
            <a:ext cx="3173236" cy="5453145"/>
            <a:chOff x="0" y="0"/>
            <a:chExt cx="835749" cy="1436219"/>
          </a:xfrm>
        </p:grpSpPr>
        <p:sp>
          <p:nvSpPr>
            <p:cNvPr id="12" name="Freeform 12"/>
            <p:cNvSpPr/>
            <p:nvPr/>
          </p:nvSpPr>
          <p:spPr>
            <a:xfrm>
              <a:off x="0" y="0"/>
              <a:ext cx="835749" cy="1436219"/>
            </a:xfrm>
            <a:custGeom>
              <a:avLst/>
              <a:gdLst/>
              <a:ahLst/>
              <a:cxnLst/>
              <a:rect l="l" t="t" r="r" b="b"/>
              <a:pathLst>
                <a:path w="835749" h="1436219">
                  <a:moveTo>
                    <a:pt x="58554" y="0"/>
                  </a:moveTo>
                  <a:lnTo>
                    <a:pt x="777195" y="0"/>
                  </a:lnTo>
                  <a:cubicBezTo>
                    <a:pt x="809534" y="0"/>
                    <a:pt x="835749" y="26216"/>
                    <a:pt x="835749" y="58554"/>
                  </a:cubicBezTo>
                  <a:lnTo>
                    <a:pt x="835749" y="1377665"/>
                  </a:lnTo>
                  <a:cubicBezTo>
                    <a:pt x="835749" y="1410004"/>
                    <a:pt x="809534" y="1436219"/>
                    <a:pt x="777195" y="1436219"/>
                  </a:cubicBezTo>
                  <a:lnTo>
                    <a:pt x="58554" y="1436219"/>
                  </a:lnTo>
                  <a:cubicBezTo>
                    <a:pt x="26216" y="1436219"/>
                    <a:pt x="0" y="1410004"/>
                    <a:pt x="0" y="1377665"/>
                  </a:cubicBezTo>
                  <a:lnTo>
                    <a:pt x="0" y="58554"/>
                  </a:lnTo>
                  <a:cubicBezTo>
                    <a:pt x="0" y="26216"/>
                    <a:pt x="26216" y="0"/>
                    <a:pt x="58554" y="0"/>
                  </a:cubicBezTo>
                  <a:close/>
                </a:path>
              </a:pathLst>
            </a:custGeom>
            <a:solidFill>
              <a:schemeClr val="accent3">
                <a:lumMod val="60000"/>
                <a:lumOff val="40000"/>
              </a:schemeClr>
            </a:solidFill>
          </p:spPr>
          <p:txBody>
            <a:bodyPr/>
            <a:lstStyle/>
            <a:p>
              <a:pPr marL="0" algn="r" defTabSz="914400" rtl="1" eaLnBrk="1" latinLnBrk="0" hangingPunct="1"/>
              <a:endParaRPr lang="en-SA"/>
            </a:p>
          </p:txBody>
        </p:sp>
        <p:sp>
          <p:nvSpPr>
            <p:cNvPr id="13" name="TextBox 13"/>
            <p:cNvSpPr txBox="1"/>
            <p:nvPr/>
          </p:nvSpPr>
          <p:spPr>
            <a:xfrm>
              <a:off x="0" y="-57150"/>
              <a:ext cx="835749" cy="1493369"/>
            </a:xfrm>
            <a:prstGeom prst="rect">
              <a:avLst/>
            </a:prstGeom>
          </p:spPr>
          <p:txBody>
            <a:bodyPr lIns="50800" tIns="50800" rIns="50800" bIns="50800" rtlCol="0" anchor="ctr"/>
            <a:lstStyle/>
            <a:p>
              <a:pPr marL="0" algn="ctr" defTabSz="914400" rtl="1" eaLnBrk="1" latinLnBrk="0" hangingPunct="1">
                <a:lnSpc>
                  <a:spcPts val="3360"/>
                </a:lnSpc>
              </a:pPr>
              <a:endParaRPr/>
            </a:p>
          </p:txBody>
        </p:sp>
      </p:grpSp>
      <p:grpSp>
        <p:nvGrpSpPr>
          <p:cNvPr id="14" name="Group 14"/>
          <p:cNvGrpSpPr/>
          <p:nvPr/>
        </p:nvGrpSpPr>
        <p:grpSpPr>
          <a:xfrm>
            <a:off x="7558739" y="3472568"/>
            <a:ext cx="3173236" cy="5453145"/>
            <a:chOff x="0" y="0"/>
            <a:chExt cx="835749" cy="1436219"/>
          </a:xfrm>
        </p:grpSpPr>
        <p:sp>
          <p:nvSpPr>
            <p:cNvPr id="15" name="Freeform 15"/>
            <p:cNvSpPr/>
            <p:nvPr/>
          </p:nvSpPr>
          <p:spPr>
            <a:xfrm>
              <a:off x="0" y="0"/>
              <a:ext cx="835749" cy="1436219"/>
            </a:xfrm>
            <a:custGeom>
              <a:avLst/>
              <a:gdLst/>
              <a:ahLst/>
              <a:cxnLst/>
              <a:rect l="l" t="t" r="r" b="b"/>
              <a:pathLst>
                <a:path w="835749" h="1436219">
                  <a:moveTo>
                    <a:pt x="58554" y="0"/>
                  </a:moveTo>
                  <a:lnTo>
                    <a:pt x="777195" y="0"/>
                  </a:lnTo>
                  <a:cubicBezTo>
                    <a:pt x="809534" y="0"/>
                    <a:pt x="835749" y="26216"/>
                    <a:pt x="835749" y="58554"/>
                  </a:cubicBezTo>
                  <a:lnTo>
                    <a:pt x="835749" y="1377665"/>
                  </a:lnTo>
                  <a:cubicBezTo>
                    <a:pt x="835749" y="1410004"/>
                    <a:pt x="809534" y="1436219"/>
                    <a:pt x="777195" y="1436219"/>
                  </a:cubicBezTo>
                  <a:lnTo>
                    <a:pt x="58554" y="1436219"/>
                  </a:lnTo>
                  <a:cubicBezTo>
                    <a:pt x="26216" y="1436219"/>
                    <a:pt x="0" y="1410004"/>
                    <a:pt x="0" y="1377665"/>
                  </a:cubicBezTo>
                  <a:lnTo>
                    <a:pt x="0" y="58554"/>
                  </a:lnTo>
                  <a:cubicBezTo>
                    <a:pt x="0" y="26216"/>
                    <a:pt x="26216" y="0"/>
                    <a:pt x="58554" y="0"/>
                  </a:cubicBezTo>
                  <a:close/>
                </a:path>
              </a:pathLst>
            </a:custGeom>
            <a:solidFill>
              <a:schemeClr val="accent3">
                <a:lumMod val="60000"/>
                <a:lumOff val="40000"/>
              </a:schemeClr>
            </a:solidFill>
          </p:spPr>
          <p:txBody>
            <a:bodyPr/>
            <a:lstStyle/>
            <a:p>
              <a:pPr marL="0" algn="r" defTabSz="914400" rtl="1" eaLnBrk="1" latinLnBrk="0" hangingPunct="1"/>
              <a:endParaRPr lang="en-SA" dirty="0"/>
            </a:p>
          </p:txBody>
        </p:sp>
        <p:sp>
          <p:nvSpPr>
            <p:cNvPr id="16" name="TextBox 16"/>
            <p:cNvSpPr txBox="1"/>
            <p:nvPr/>
          </p:nvSpPr>
          <p:spPr>
            <a:xfrm>
              <a:off x="0" y="-57150"/>
              <a:ext cx="835749" cy="1493369"/>
            </a:xfrm>
            <a:prstGeom prst="rect">
              <a:avLst/>
            </a:prstGeom>
          </p:spPr>
          <p:txBody>
            <a:bodyPr lIns="50800" tIns="50800" rIns="50800" bIns="50800" rtlCol="0" anchor="ctr"/>
            <a:lstStyle/>
            <a:p>
              <a:pPr algn="ctr">
                <a:lnSpc>
                  <a:spcPts val="3360"/>
                </a:lnSpc>
              </a:pPr>
              <a:endParaRPr/>
            </a:p>
          </p:txBody>
        </p:sp>
      </p:grpSp>
      <p:grpSp>
        <p:nvGrpSpPr>
          <p:cNvPr id="17" name="Group 17"/>
          <p:cNvGrpSpPr/>
          <p:nvPr/>
        </p:nvGrpSpPr>
        <p:grpSpPr>
          <a:xfrm>
            <a:off x="10883208" y="3472568"/>
            <a:ext cx="3173236" cy="5453145"/>
            <a:chOff x="0" y="0"/>
            <a:chExt cx="835749" cy="1436219"/>
          </a:xfrm>
        </p:grpSpPr>
        <p:sp>
          <p:nvSpPr>
            <p:cNvPr id="18" name="Freeform 18"/>
            <p:cNvSpPr/>
            <p:nvPr/>
          </p:nvSpPr>
          <p:spPr>
            <a:xfrm>
              <a:off x="0" y="0"/>
              <a:ext cx="835749" cy="1436219"/>
            </a:xfrm>
            <a:custGeom>
              <a:avLst/>
              <a:gdLst/>
              <a:ahLst/>
              <a:cxnLst/>
              <a:rect l="l" t="t" r="r" b="b"/>
              <a:pathLst>
                <a:path w="835749" h="1436219">
                  <a:moveTo>
                    <a:pt x="58554" y="0"/>
                  </a:moveTo>
                  <a:lnTo>
                    <a:pt x="777195" y="0"/>
                  </a:lnTo>
                  <a:cubicBezTo>
                    <a:pt x="809534" y="0"/>
                    <a:pt x="835749" y="26216"/>
                    <a:pt x="835749" y="58554"/>
                  </a:cubicBezTo>
                  <a:lnTo>
                    <a:pt x="835749" y="1377665"/>
                  </a:lnTo>
                  <a:cubicBezTo>
                    <a:pt x="835749" y="1410004"/>
                    <a:pt x="809534" y="1436219"/>
                    <a:pt x="777195" y="1436219"/>
                  </a:cubicBezTo>
                  <a:lnTo>
                    <a:pt x="58554" y="1436219"/>
                  </a:lnTo>
                  <a:cubicBezTo>
                    <a:pt x="26216" y="1436219"/>
                    <a:pt x="0" y="1410004"/>
                    <a:pt x="0" y="1377665"/>
                  </a:cubicBezTo>
                  <a:lnTo>
                    <a:pt x="0" y="58554"/>
                  </a:lnTo>
                  <a:cubicBezTo>
                    <a:pt x="0" y="26216"/>
                    <a:pt x="26216" y="0"/>
                    <a:pt x="58554" y="0"/>
                  </a:cubicBezTo>
                  <a:close/>
                </a:path>
              </a:pathLst>
            </a:custGeom>
            <a:solidFill>
              <a:schemeClr val="accent3">
                <a:lumMod val="60000"/>
                <a:lumOff val="40000"/>
              </a:schemeClr>
            </a:solidFill>
          </p:spPr>
          <p:txBody>
            <a:bodyPr/>
            <a:lstStyle/>
            <a:p>
              <a:pPr marL="0" algn="r" defTabSz="914400" rtl="1" eaLnBrk="1" latinLnBrk="0" hangingPunct="1"/>
              <a:endParaRPr lang="en-SA" dirty="0"/>
            </a:p>
          </p:txBody>
        </p:sp>
        <p:sp>
          <p:nvSpPr>
            <p:cNvPr id="19" name="TextBox 19"/>
            <p:cNvSpPr txBox="1"/>
            <p:nvPr/>
          </p:nvSpPr>
          <p:spPr>
            <a:xfrm>
              <a:off x="0" y="-57150"/>
              <a:ext cx="835749" cy="1493369"/>
            </a:xfrm>
            <a:prstGeom prst="rect">
              <a:avLst/>
            </a:prstGeom>
          </p:spPr>
          <p:txBody>
            <a:bodyPr lIns="50800" tIns="50800" rIns="50800" bIns="50800" rtlCol="0" anchor="ctr"/>
            <a:lstStyle/>
            <a:p>
              <a:pPr marL="0" algn="ctr" defTabSz="914400" rtl="1" eaLnBrk="1" latinLnBrk="0" hangingPunct="1">
                <a:lnSpc>
                  <a:spcPts val="3360"/>
                </a:lnSpc>
              </a:pPr>
              <a:endParaRPr/>
            </a:p>
          </p:txBody>
        </p:sp>
      </p:grpSp>
      <p:grpSp>
        <p:nvGrpSpPr>
          <p:cNvPr id="20" name="Group 20"/>
          <p:cNvGrpSpPr/>
          <p:nvPr/>
        </p:nvGrpSpPr>
        <p:grpSpPr>
          <a:xfrm>
            <a:off x="14204964" y="3472568"/>
            <a:ext cx="3173236" cy="5453145"/>
            <a:chOff x="0" y="0"/>
            <a:chExt cx="835749" cy="1436219"/>
          </a:xfrm>
        </p:grpSpPr>
        <p:sp>
          <p:nvSpPr>
            <p:cNvPr id="21" name="Freeform 21"/>
            <p:cNvSpPr/>
            <p:nvPr/>
          </p:nvSpPr>
          <p:spPr>
            <a:xfrm>
              <a:off x="0" y="0"/>
              <a:ext cx="835749" cy="1436219"/>
            </a:xfrm>
            <a:custGeom>
              <a:avLst/>
              <a:gdLst/>
              <a:ahLst/>
              <a:cxnLst/>
              <a:rect l="l" t="t" r="r" b="b"/>
              <a:pathLst>
                <a:path w="835749" h="1436219">
                  <a:moveTo>
                    <a:pt x="58554" y="0"/>
                  </a:moveTo>
                  <a:lnTo>
                    <a:pt x="777195" y="0"/>
                  </a:lnTo>
                  <a:cubicBezTo>
                    <a:pt x="809534" y="0"/>
                    <a:pt x="835749" y="26216"/>
                    <a:pt x="835749" y="58554"/>
                  </a:cubicBezTo>
                  <a:lnTo>
                    <a:pt x="835749" y="1377665"/>
                  </a:lnTo>
                  <a:cubicBezTo>
                    <a:pt x="835749" y="1410004"/>
                    <a:pt x="809534" y="1436219"/>
                    <a:pt x="777195" y="1436219"/>
                  </a:cubicBezTo>
                  <a:lnTo>
                    <a:pt x="58554" y="1436219"/>
                  </a:lnTo>
                  <a:cubicBezTo>
                    <a:pt x="26216" y="1436219"/>
                    <a:pt x="0" y="1410004"/>
                    <a:pt x="0" y="1377665"/>
                  </a:cubicBezTo>
                  <a:lnTo>
                    <a:pt x="0" y="58554"/>
                  </a:lnTo>
                  <a:cubicBezTo>
                    <a:pt x="0" y="26216"/>
                    <a:pt x="26216" y="0"/>
                    <a:pt x="58554" y="0"/>
                  </a:cubicBezTo>
                  <a:close/>
                </a:path>
              </a:pathLst>
            </a:custGeom>
            <a:solidFill>
              <a:schemeClr val="accent3">
                <a:lumMod val="60000"/>
                <a:lumOff val="40000"/>
              </a:schemeClr>
            </a:solidFill>
          </p:spPr>
          <p:txBody>
            <a:bodyPr/>
            <a:lstStyle/>
            <a:p>
              <a:pPr marL="0" algn="r" defTabSz="914400" rtl="1" eaLnBrk="1" latinLnBrk="0" hangingPunct="1"/>
              <a:endParaRPr lang="en-SA" dirty="0"/>
            </a:p>
          </p:txBody>
        </p:sp>
        <p:sp>
          <p:nvSpPr>
            <p:cNvPr id="22" name="TextBox 22"/>
            <p:cNvSpPr txBox="1"/>
            <p:nvPr/>
          </p:nvSpPr>
          <p:spPr>
            <a:xfrm>
              <a:off x="0" y="-57150"/>
              <a:ext cx="835749" cy="1493369"/>
            </a:xfrm>
            <a:prstGeom prst="rect">
              <a:avLst/>
            </a:prstGeom>
          </p:spPr>
          <p:txBody>
            <a:bodyPr lIns="50800" tIns="50800" rIns="50800" bIns="50800" rtlCol="0" anchor="ctr"/>
            <a:lstStyle/>
            <a:p>
              <a:pPr algn="ctr">
                <a:lnSpc>
                  <a:spcPts val="3360"/>
                </a:lnSpc>
              </a:pPr>
              <a:endParaRPr/>
            </a:p>
          </p:txBody>
        </p:sp>
      </p:grpSp>
      <p:sp>
        <p:nvSpPr>
          <p:cNvPr id="37" name="Freeform 16">
            <a:extLst>
              <a:ext uri="{FF2B5EF4-FFF2-40B4-BE49-F238E27FC236}">
                <a16:creationId xmlns:a16="http://schemas.microsoft.com/office/drawing/2014/main" id="{980AB3AD-9CB8-ABEE-F4A3-437ED2E9970D}"/>
              </a:ext>
            </a:extLst>
          </p:cNvPr>
          <p:cNvSpPr/>
          <p:nvPr/>
        </p:nvSpPr>
        <p:spPr>
          <a:xfrm>
            <a:off x="617752" y="734109"/>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4">
              <a:extLst>
                <a:ext uri="{96DAC541-7B7A-43D3-8B79-37D633B846F1}">
                  <asvg:svgBlip xmlns:asvg="http://schemas.microsoft.com/office/drawing/2016/SVG/main" r:embed="rId5"/>
                </a:ext>
              </a:extLst>
            </a:blip>
            <a:stretch>
              <a:fillRect r="-53337"/>
            </a:stretch>
          </a:blipFill>
        </p:spPr>
        <p:txBody>
          <a:bodyPr/>
          <a:lstStyle/>
          <a:p>
            <a:endParaRPr lang="en-SA"/>
          </a:p>
        </p:txBody>
      </p:sp>
      <p:grpSp>
        <p:nvGrpSpPr>
          <p:cNvPr id="38" name="Group 19">
            <a:extLst>
              <a:ext uri="{FF2B5EF4-FFF2-40B4-BE49-F238E27FC236}">
                <a16:creationId xmlns:a16="http://schemas.microsoft.com/office/drawing/2014/main" id="{639DFCDA-9083-C918-EED2-708C481D6060}"/>
              </a:ext>
            </a:extLst>
          </p:cNvPr>
          <p:cNvGrpSpPr/>
          <p:nvPr/>
        </p:nvGrpSpPr>
        <p:grpSpPr>
          <a:xfrm>
            <a:off x="12469826" y="620844"/>
            <a:ext cx="1523316" cy="450813"/>
            <a:chOff x="0" y="0"/>
            <a:chExt cx="401203" cy="118733"/>
          </a:xfrm>
        </p:grpSpPr>
        <p:sp>
          <p:nvSpPr>
            <p:cNvPr id="39" name="Freeform 20">
              <a:extLst>
                <a:ext uri="{FF2B5EF4-FFF2-40B4-BE49-F238E27FC236}">
                  <a16:creationId xmlns:a16="http://schemas.microsoft.com/office/drawing/2014/main" id="{654BBF06-64D9-7E78-1A2C-2A49156B7953}"/>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40" name="TextBox 21">
              <a:extLst>
                <a:ext uri="{FF2B5EF4-FFF2-40B4-BE49-F238E27FC236}">
                  <a16:creationId xmlns:a16="http://schemas.microsoft.com/office/drawing/2014/main" id="{B6D4DC6E-6D0F-D3E4-8711-15C56B5B7143}"/>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41" name="TextBox 24">
            <a:extLst>
              <a:ext uri="{FF2B5EF4-FFF2-40B4-BE49-F238E27FC236}">
                <a16:creationId xmlns:a16="http://schemas.microsoft.com/office/drawing/2014/main" id="{A1B79CA4-9F65-6A1D-5B9B-88EE2EB797A1}"/>
              </a:ext>
            </a:extLst>
          </p:cNvPr>
          <p:cNvSpPr txBox="1"/>
          <p:nvPr/>
        </p:nvSpPr>
        <p:spPr>
          <a:xfrm>
            <a:off x="12487953" y="695364"/>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Objectives</a:t>
            </a:r>
          </a:p>
        </p:txBody>
      </p:sp>
      <p:sp>
        <p:nvSpPr>
          <p:cNvPr id="42" name="TextBox 25">
            <a:extLst>
              <a:ext uri="{FF2B5EF4-FFF2-40B4-BE49-F238E27FC236}">
                <a16:creationId xmlns:a16="http://schemas.microsoft.com/office/drawing/2014/main" id="{CFC0B514-0923-AD96-D5A8-034043D02A38}"/>
              </a:ext>
            </a:extLst>
          </p:cNvPr>
          <p:cNvSpPr txBox="1"/>
          <p:nvPr/>
        </p:nvSpPr>
        <p:spPr>
          <a:xfrm>
            <a:off x="1073594" y="726569"/>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3" name="TextBox 27">
            <a:extLst>
              <a:ext uri="{FF2B5EF4-FFF2-40B4-BE49-F238E27FC236}">
                <a16:creationId xmlns:a16="http://schemas.microsoft.com/office/drawing/2014/main" id="{8931D62A-EC94-B2E7-8FE9-264B2E190294}"/>
              </a:ext>
            </a:extLst>
          </p:cNvPr>
          <p:cNvSpPr txBox="1"/>
          <p:nvPr/>
        </p:nvSpPr>
        <p:spPr>
          <a:xfrm>
            <a:off x="10717369" y="695364"/>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4" name="TextBox 28">
            <a:extLst>
              <a:ext uri="{FF2B5EF4-FFF2-40B4-BE49-F238E27FC236}">
                <a16:creationId xmlns:a16="http://schemas.microsoft.com/office/drawing/2014/main" id="{6AA9465F-5678-E67F-D709-B88EE456F84E}"/>
              </a:ext>
            </a:extLst>
          </p:cNvPr>
          <p:cNvSpPr txBox="1"/>
          <p:nvPr/>
        </p:nvSpPr>
        <p:spPr>
          <a:xfrm>
            <a:off x="14258537" y="695364"/>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Related Work</a:t>
            </a:r>
          </a:p>
        </p:txBody>
      </p:sp>
      <p:sp>
        <p:nvSpPr>
          <p:cNvPr id="45" name="TextBox 29">
            <a:extLst>
              <a:ext uri="{FF2B5EF4-FFF2-40B4-BE49-F238E27FC236}">
                <a16:creationId xmlns:a16="http://schemas.microsoft.com/office/drawing/2014/main" id="{E357BF40-162D-839B-A426-FD2538BC9265}"/>
              </a:ext>
            </a:extLst>
          </p:cNvPr>
          <p:cNvSpPr txBox="1"/>
          <p:nvPr/>
        </p:nvSpPr>
        <p:spPr>
          <a:xfrm>
            <a:off x="8946786" y="695364"/>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6" name="TextBox 30">
            <a:extLst>
              <a:ext uri="{FF2B5EF4-FFF2-40B4-BE49-F238E27FC236}">
                <a16:creationId xmlns:a16="http://schemas.microsoft.com/office/drawing/2014/main" id="{59D8EDDB-5774-337E-6796-D0A436141584}"/>
              </a:ext>
            </a:extLst>
          </p:cNvPr>
          <p:cNvSpPr txBox="1"/>
          <p:nvPr/>
        </p:nvSpPr>
        <p:spPr>
          <a:xfrm>
            <a:off x="16029121" y="695364"/>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Dataset</a:t>
            </a:r>
          </a:p>
        </p:txBody>
      </p:sp>
      <p:sp>
        <p:nvSpPr>
          <p:cNvPr id="47" name="TextBox 31">
            <a:extLst>
              <a:ext uri="{FF2B5EF4-FFF2-40B4-BE49-F238E27FC236}">
                <a16:creationId xmlns:a16="http://schemas.microsoft.com/office/drawing/2014/main" id="{C953585A-9509-D1C5-141A-30800966A563}"/>
              </a:ext>
            </a:extLst>
          </p:cNvPr>
          <p:cNvSpPr txBox="1"/>
          <p:nvPr/>
        </p:nvSpPr>
        <p:spPr>
          <a:xfrm>
            <a:off x="13498308" y="1146300"/>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8" name="TextBox 32">
            <a:extLst>
              <a:ext uri="{FF2B5EF4-FFF2-40B4-BE49-F238E27FC236}">
                <a16:creationId xmlns:a16="http://schemas.microsoft.com/office/drawing/2014/main" id="{28107093-D591-30F2-8092-A04862DF9A96}"/>
              </a:ext>
            </a:extLst>
          </p:cNvPr>
          <p:cNvSpPr txBox="1"/>
          <p:nvPr/>
        </p:nvSpPr>
        <p:spPr>
          <a:xfrm>
            <a:off x="11727724" y="1146300"/>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49" name="TextBox 33">
            <a:extLst>
              <a:ext uri="{FF2B5EF4-FFF2-40B4-BE49-F238E27FC236}">
                <a16:creationId xmlns:a16="http://schemas.microsoft.com/office/drawing/2014/main" id="{FEE40CB3-BF03-84D4-0BDF-B2538D079DA2}"/>
              </a:ext>
            </a:extLst>
          </p:cNvPr>
          <p:cNvSpPr txBox="1"/>
          <p:nvPr/>
        </p:nvSpPr>
        <p:spPr>
          <a:xfrm>
            <a:off x="15268892" y="1146300"/>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50" name="TextBox 34">
            <a:extLst>
              <a:ext uri="{FF2B5EF4-FFF2-40B4-BE49-F238E27FC236}">
                <a16:creationId xmlns:a16="http://schemas.microsoft.com/office/drawing/2014/main" id="{B863113A-12D9-CF76-076C-98958DEC575D}"/>
              </a:ext>
            </a:extLst>
          </p:cNvPr>
          <p:cNvSpPr txBox="1"/>
          <p:nvPr/>
        </p:nvSpPr>
        <p:spPr>
          <a:xfrm>
            <a:off x="9957141" y="114630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51" name="TextBox 30">
            <a:extLst>
              <a:ext uri="{FF2B5EF4-FFF2-40B4-BE49-F238E27FC236}">
                <a16:creationId xmlns:a16="http://schemas.microsoft.com/office/drawing/2014/main" id="{4DC00B91-746B-9061-65D4-2496C0936BBB}"/>
              </a:ext>
            </a:extLst>
          </p:cNvPr>
          <p:cNvSpPr txBox="1"/>
          <p:nvPr/>
        </p:nvSpPr>
        <p:spPr>
          <a:xfrm>
            <a:off x="7908994" y="1150969"/>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sp>
        <p:nvSpPr>
          <p:cNvPr id="52" name="Freeform 11">
            <a:extLst>
              <a:ext uri="{FF2B5EF4-FFF2-40B4-BE49-F238E27FC236}">
                <a16:creationId xmlns:a16="http://schemas.microsoft.com/office/drawing/2014/main" id="{5C77B628-449D-E995-9D9D-406840C25F79}"/>
              </a:ext>
            </a:extLst>
          </p:cNvPr>
          <p:cNvSpPr/>
          <p:nvPr/>
        </p:nvSpPr>
        <p:spPr>
          <a:xfrm>
            <a:off x="1028700" y="163701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p>
        </p:txBody>
      </p:sp>
      <p:sp>
        <p:nvSpPr>
          <p:cNvPr id="24" name="TextBox 23">
            <a:extLst>
              <a:ext uri="{FF2B5EF4-FFF2-40B4-BE49-F238E27FC236}">
                <a16:creationId xmlns:a16="http://schemas.microsoft.com/office/drawing/2014/main" id="{8839EB3A-1873-01BC-95F2-B6D1421BA749}"/>
              </a:ext>
            </a:extLst>
          </p:cNvPr>
          <p:cNvSpPr txBox="1"/>
          <p:nvPr/>
        </p:nvSpPr>
        <p:spPr>
          <a:xfrm>
            <a:off x="1073593" y="3943171"/>
            <a:ext cx="2812607" cy="3970318"/>
          </a:xfrm>
          <a:prstGeom prst="rect">
            <a:avLst/>
          </a:prstGeom>
          <a:noFill/>
        </p:spPr>
        <p:txBody>
          <a:bodyPr wrap="square">
            <a:spAutoFit/>
          </a:bodyPr>
          <a:lstStyle/>
          <a:p>
            <a:pPr lvl="0" algn="ctr" rtl="0">
              <a:buSzPts val="1000"/>
              <a:tabLst>
                <a:tab pos="457200" algn="l"/>
              </a:tabLst>
            </a:pPr>
            <a:r>
              <a:rPr lang="en-SA" sz="3600" b="1" dirty="0">
                <a:solidFill>
                  <a:srgbClr val="000000"/>
                </a:solidFill>
                <a:effectLst/>
                <a:latin typeface="Times New Roman" panose="02020603050405020304" pitchFamily="18" charset="0"/>
                <a:ea typeface="Times New Roman" panose="02020603050405020304" pitchFamily="18" charset="0"/>
              </a:rPr>
              <a:t>Develop</a:t>
            </a:r>
            <a:endParaRPr lang="ar-SA" sz="3600" b="1" dirty="0">
              <a:solidFill>
                <a:srgbClr val="000000"/>
              </a:solidFill>
              <a:effectLst/>
              <a:latin typeface="Times New Roman" panose="02020603050405020304" pitchFamily="18" charset="0"/>
              <a:ea typeface="Times New Roman" panose="02020603050405020304" pitchFamily="18" charset="0"/>
            </a:endParaRPr>
          </a:p>
          <a:p>
            <a:pPr lvl="0" algn="ctr" rtl="0">
              <a:buSzPts val="1000"/>
              <a:tabLst>
                <a:tab pos="457200" algn="l"/>
              </a:tabLst>
            </a:pPr>
            <a:r>
              <a:rPr lang="en-SA" sz="3600" dirty="0">
                <a:solidFill>
                  <a:srgbClr val="000000"/>
                </a:solidFill>
                <a:effectLst/>
                <a:latin typeface="Times New Roman" panose="02020603050405020304" pitchFamily="18" charset="0"/>
                <a:ea typeface="Times New Roman" panose="02020603050405020304" pitchFamily="18" charset="0"/>
              </a:rPr>
              <a:t>a multimodal deep learning framework for plant leaf disease classification</a:t>
            </a:r>
            <a:endParaRPr lang="en-SA" sz="3600" dirty="0">
              <a:effectLst/>
              <a:latin typeface="Times New Roman" panose="02020603050405020304" pitchFamily="18" charset="0"/>
              <a:ea typeface="Times New Roman" panose="02020603050405020304" pitchFamily="18" charset="0"/>
            </a:endParaRPr>
          </a:p>
        </p:txBody>
      </p:sp>
      <p:sp>
        <p:nvSpPr>
          <p:cNvPr id="27" name="TextBox 26">
            <a:extLst>
              <a:ext uri="{FF2B5EF4-FFF2-40B4-BE49-F238E27FC236}">
                <a16:creationId xmlns:a16="http://schemas.microsoft.com/office/drawing/2014/main" id="{5DAA614D-C37E-859C-8EEC-809F48C37EED}"/>
              </a:ext>
            </a:extLst>
          </p:cNvPr>
          <p:cNvSpPr txBox="1"/>
          <p:nvPr/>
        </p:nvSpPr>
        <p:spPr>
          <a:xfrm>
            <a:off x="4343400" y="3943171"/>
            <a:ext cx="2981113" cy="3970318"/>
          </a:xfrm>
          <a:prstGeom prst="rect">
            <a:avLst/>
          </a:prstGeom>
          <a:noFill/>
        </p:spPr>
        <p:txBody>
          <a:bodyPr wrap="square">
            <a:spAutoFit/>
          </a:bodyPr>
          <a:lstStyle/>
          <a:p>
            <a:pPr lvl="0" algn="ctr"/>
            <a:r>
              <a:rPr lang="en-SA" sz="3600" b="1" dirty="0">
                <a:latin typeface="Times New Roman" panose="02020603050405020304" pitchFamily="18" charset="0"/>
                <a:cs typeface="Times New Roman" panose="02020603050405020304" pitchFamily="18" charset="0"/>
              </a:rPr>
              <a:t>Preprocess and integrate</a:t>
            </a:r>
          </a:p>
          <a:p>
            <a:pPr lvl="0" algn="ctr"/>
            <a:r>
              <a:rPr lang="en-SA" sz="3600" dirty="0">
                <a:latin typeface="Times New Roman" panose="02020603050405020304" pitchFamily="18" charset="0"/>
                <a:cs typeface="Times New Roman" panose="02020603050405020304" pitchFamily="18" charset="0"/>
              </a:rPr>
              <a:t> image data with environmental and soil variables</a:t>
            </a:r>
          </a:p>
        </p:txBody>
      </p:sp>
      <p:sp>
        <p:nvSpPr>
          <p:cNvPr id="28" name="TextBox 27">
            <a:extLst>
              <a:ext uri="{FF2B5EF4-FFF2-40B4-BE49-F238E27FC236}">
                <a16:creationId xmlns:a16="http://schemas.microsoft.com/office/drawing/2014/main" id="{814DA3DE-35DF-7310-974A-383A5D052C1E}"/>
              </a:ext>
            </a:extLst>
          </p:cNvPr>
          <p:cNvSpPr txBox="1"/>
          <p:nvPr/>
        </p:nvSpPr>
        <p:spPr>
          <a:xfrm>
            <a:off x="7696200" y="3943171"/>
            <a:ext cx="2953808" cy="4524315"/>
          </a:xfrm>
          <a:prstGeom prst="rect">
            <a:avLst/>
          </a:prstGeom>
          <a:noFill/>
        </p:spPr>
        <p:txBody>
          <a:bodyPr wrap="square">
            <a:spAutoFit/>
          </a:bodyPr>
          <a:lstStyle/>
          <a:p>
            <a:pPr algn="ctr">
              <a:buSzPts val="1000"/>
              <a:tabLst>
                <a:tab pos="457200" algn="l"/>
              </a:tabLst>
            </a:pPr>
            <a:r>
              <a:rPr lang="en-SA" sz="3600" b="1" dirty="0">
                <a:latin typeface="Times New Roman" panose="02020603050405020304" pitchFamily="18" charset="0"/>
                <a:cs typeface="Times New Roman" panose="02020603050405020304" pitchFamily="18" charset="0"/>
              </a:rPr>
              <a:t>Evaluate</a:t>
            </a:r>
            <a:endParaRPr lang="ar-SA" sz="3600" b="1" dirty="0">
              <a:latin typeface="Times New Roman" panose="02020603050405020304" pitchFamily="18" charset="0"/>
              <a:cs typeface="Times New Roman" panose="02020603050405020304" pitchFamily="18" charset="0"/>
            </a:endParaRPr>
          </a:p>
          <a:p>
            <a:pPr algn="ctr">
              <a:buSzPts val="1000"/>
              <a:tabLst>
                <a:tab pos="457200" algn="l"/>
              </a:tabLst>
            </a:pPr>
            <a:r>
              <a:rPr lang="en-SA" sz="3600" dirty="0">
                <a:latin typeface="Times New Roman" panose="02020603050405020304" pitchFamily="18" charset="0"/>
                <a:cs typeface="Times New Roman" panose="02020603050405020304" pitchFamily="18" charset="0"/>
              </a:rPr>
              <a:t>the performance of image-only CNN models and structured-data-based models</a:t>
            </a:r>
          </a:p>
        </p:txBody>
      </p:sp>
      <p:sp>
        <p:nvSpPr>
          <p:cNvPr id="29" name="TextBox 28">
            <a:extLst>
              <a:ext uri="{FF2B5EF4-FFF2-40B4-BE49-F238E27FC236}">
                <a16:creationId xmlns:a16="http://schemas.microsoft.com/office/drawing/2014/main" id="{D609305E-0B71-B379-2854-AB7690941258}"/>
              </a:ext>
            </a:extLst>
          </p:cNvPr>
          <p:cNvSpPr txBox="1"/>
          <p:nvPr/>
        </p:nvSpPr>
        <p:spPr>
          <a:xfrm>
            <a:off x="11055793" y="3943171"/>
            <a:ext cx="2812607" cy="3970318"/>
          </a:xfrm>
          <a:prstGeom prst="rect">
            <a:avLst/>
          </a:prstGeom>
          <a:noFill/>
        </p:spPr>
        <p:txBody>
          <a:bodyPr wrap="square">
            <a:spAutoFit/>
          </a:bodyPr>
          <a:lstStyle/>
          <a:p>
            <a:pPr lvl="0" algn="ctr"/>
            <a:r>
              <a:rPr lang="en-SA" sz="3600" b="1" dirty="0">
                <a:latin typeface="Times New Roman" panose="02020603050405020304" pitchFamily="18" charset="0"/>
                <a:cs typeface="Times New Roman" panose="02020603050405020304" pitchFamily="18" charset="0"/>
              </a:rPr>
              <a:t>Design</a:t>
            </a:r>
          </a:p>
          <a:p>
            <a:pPr lvl="0" algn="ctr"/>
            <a:r>
              <a:rPr lang="en-SA" sz="3600" dirty="0">
                <a:latin typeface="Times New Roman" panose="02020603050405020304" pitchFamily="18" charset="0"/>
                <a:cs typeface="Times New Roman" panose="02020603050405020304" pitchFamily="18" charset="0"/>
              </a:rPr>
              <a:t>an intermediate fusion model combining CNN features with an MLP</a:t>
            </a:r>
          </a:p>
        </p:txBody>
      </p:sp>
      <p:sp>
        <p:nvSpPr>
          <p:cNvPr id="30" name="TextBox 29">
            <a:extLst>
              <a:ext uri="{FF2B5EF4-FFF2-40B4-BE49-F238E27FC236}">
                <a16:creationId xmlns:a16="http://schemas.microsoft.com/office/drawing/2014/main" id="{C56825E9-37B3-9158-CC49-E89BDD71908D}"/>
              </a:ext>
            </a:extLst>
          </p:cNvPr>
          <p:cNvSpPr txBox="1"/>
          <p:nvPr/>
        </p:nvSpPr>
        <p:spPr>
          <a:xfrm>
            <a:off x="14332393" y="3943171"/>
            <a:ext cx="2812607" cy="1200329"/>
          </a:xfrm>
          <a:prstGeom prst="rect">
            <a:avLst/>
          </a:prstGeom>
          <a:noFill/>
        </p:spPr>
        <p:txBody>
          <a:bodyPr wrap="square">
            <a:spAutoFit/>
          </a:bodyPr>
          <a:lstStyle>
            <a:defPPr>
              <a:defRPr lang="en-US"/>
            </a:defPPr>
            <a:lvl1pPr lvl="0" algn="ctr">
              <a:buSzPts val="1000"/>
              <a:tabLst>
                <a:tab pos="457200" algn="l"/>
              </a:tabLst>
              <a:defRPr sz="3600" b="1">
                <a:solidFill>
                  <a:srgbClr val="000000"/>
                </a:solidFill>
                <a:effectLst/>
                <a:latin typeface="Times New Roman" panose="02020603050405020304" pitchFamily="18" charset="0"/>
                <a:ea typeface="Times New Roman" panose="02020603050405020304" pitchFamily="18" charset="0"/>
              </a:defRPr>
            </a:lvl1pPr>
          </a:lstStyle>
          <a:p>
            <a:r>
              <a:rPr lang="en-SA" dirty="0"/>
              <a:t>Analyze </a:t>
            </a:r>
            <a:endParaRPr lang="ar-SA" dirty="0"/>
          </a:p>
          <a:p>
            <a:r>
              <a:rPr lang="en-SA" b="0" dirty="0"/>
              <a:t>whether environmental variables improve disease classification accurac</a:t>
            </a:r>
            <a:r>
              <a:rPr lang="en-US" b="0" dirty="0"/>
              <a:t>y</a:t>
            </a:r>
            <a:endParaRPr lang="en-SA"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998327" y="-1076382"/>
            <a:ext cx="3528154" cy="1764077"/>
          </a:xfrm>
          <a:custGeom>
            <a:avLst/>
            <a:gdLst/>
            <a:ahLst/>
            <a:cxnLst/>
            <a:rect l="l" t="t" r="r" b="b"/>
            <a:pathLst>
              <a:path w="3528154" h="1764077">
                <a:moveTo>
                  <a:pt x="0" y="0"/>
                </a:moveTo>
                <a:lnTo>
                  <a:pt x="3528155" y="0"/>
                </a:lnTo>
                <a:lnTo>
                  <a:pt x="3528155" y="1764077"/>
                </a:lnTo>
                <a:lnTo>
                  <a:pt x="0" y="17640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44" name="Freeform 16">
            <a:extLst>
              <a:ext uri="{FF2B5EF4-FFF2-40B4-BE49-F238E27FC236}">
                <a16:creationId xmlns:a16="http://schemas.microsoft.com/office/drawing/2014/main" id="{C80BB32E-5602-2A56-3B95-DDB1B737ED28}"/>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4">
              <a:extLst>
                <a:ext uri="{96DAC541-7B7A-43D3-8B79-37D633B846F1}">
                  <asvg:svgBlip xmlns:asvg="http://schemas.microsoft.com/office/drawing/2016/SVG/main" r:embed="rId5"/>
                </a:ext>
              </a:extLst>
            </a:blip>
            <a:stretch>
              <a:fillRect r="-53337"/>
            </a:stretch>
          </a:blipFill>
        </p:spPr>
        <p:txBody>
          <a:bodyPr/>
          <a:lstStyle/>
          <a:p>
            <a:endParaRPr lang="en-SA"/>
          </a:p>
        </p:txBody>
      </p:sp>
      <p:grpSp>
        <p:nvGrpSpPr>
          <p:cNvPr id="45" name="Group 19">
            <a:extLst>
              <a:ext uri="{FF2B5EF4-FFF2-40B4-BE49-F238E27FC236}">
                <a16:creationId xmlns:a16="http://schemas.microsoft.com/office/drawing/2014/main" id="{B398596C-74D9-1028-999C-95F16E2E58BC}"/>
              </a:ext>
            </a:extLst>
          </p:cNvPr>
          <p:cNvGrpSpPr/>
          <p:nvPr/>
        </p:nvGrpSpPr>
        <p:grpSpPr>
          <a:xfrm>
            <a:off x="14283418" y="498125"/>
            <a:ext cx="1523316" cy="450813"/>
            <a:chOff x="0" y="0"/>
            <a:chExt cx="401203" cy="118733"/>
          </a:xfrm>
        </p:grpSpPr>
        <p:sp>
          <p:nvSpPr>
            <p:cNvPr id="46" name="Freeform 20">
              <a:extLst>
                <a:ext uri="{FF2B5EF4-FFF2-40B4-BE49-F238E27FC236}">
                  <a16:creationId xmlns:a16="http://schemas.microsoft.com/office/drawing/2014/main" id="{03394CA8-243A-46B1-BAF2-4D335EB5C87D}"/>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47" name="TextBox 21">
              <a:extLst>
                <a:ext uri="{FF2B5EF4-FFF2-40B4-BE49-F238E27FC236}">
                  <a16:creationId xmlns:a16="http://schemas.microsoft.com/office/drawing/2014/main" id="{0B6113EC-EC9D-58C7-F8CD-16BCC57DBA5E}"/>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48" name="TextBox 24">
            <a:extLst>
              <a:ext uri="{FF2B5EF4-FFF2-40B4-BE49-F238E27FC236}">
                <a16:creationId xmlns:a16="http://schemas.microsoft.com/office/drawing/2014/main" id="{0C3C5436-2108-3D5F-615D-9EBFBFE3A901}"/>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9" name="TextBox 25">
            <a:extLst>
              <a:ext uri="{FF2B5EF4-FFF2-40B4-BE49-F238E27FC236}">
                <a16:creationId xmlns:a16="http://schemas.microsoft.com/office/drawing/2014/main" id="{147A5DD4-2700-4DC7-4F57-C0758C1789F4}"/>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50" name="TextBox 27">
            <a:extLst>
              <a:ext uri="{FF2B5EF4-FFF2-40B4-BE49-F238E27FC236}">
                <a16:creationId xmlns:a16="http://schemas.microsoft.com/office/drawing/2014/main" id="{954388AD-0F6C-DE30-2F1E-979F75A4EB13}"/>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51" name="TextBox 28">
            <a:extLst>
              <a:ext uri="{FF2B5EF4-FFF2-40B4-BE49-F238E27FC236}">
                <a16:creationId xmlns:a16="http://schemas.microsoft.com/office/drawing/2014/main" id="{9CFF6904-C8DE-2539-CAFF-B58CBD701028}"/>
              </a:ext>
            </a:extLst>
          </p:cNvPr>
          <p:cNvSpPr txBox="1"/>
          <p:nvPr/>
        </p:nvSpPr>
        <p:spPr>
          <a:xfrm>
            <a:off x="14258537" y="569820"/>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Related Work</a:t>
            </a:r>
          </a:p>
        </p:txBody>
      </p:sp>
      <p:sp>
        <p:nvSpPr>
          <p:cNvPr id="52" name="TextBox 29">
            <a:extLst>
              <a:ext uri="{FF2B5EF4-FFF2-40B4-BE49-F238E27FC236}">
                <a16:creationId xmlns:a16="http://schemas.microsoft.com/office/drawing/2014/main" id="{7F17E90C-9973-DE46-0523-C8846175440D}"/>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53" name="TextBox 30">
            <a:extLst>
              <a:ext uri="{FF2B5EF4-FFF2-40B4-BE49-F238E27FC236}">
                <a16:creationId xmlns:a16="http://schemas.microsoft.com/office/drawing/2014/main" id="{36EF7221-EE81-AD10-7582-1BF32A289E3E}"/>
              </a:ext>
            </a:extLst>
          </p:cNvPr>
          <p:cNvSpPr txBox="1"/>
          <p:nvPr/>
        </p:nvSpPr>
        <p:spPr>
          <a:xfrm>
            <a:off x="16029121"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Dataset</a:t>
            </a:r>
          </a:p>
        </p:txBody>
      </p:sp>
      <p:sp>
        <p:nvSpPr>
          <p:cNvPr id="54" name="TextBox 31">
            <a:extLst>
              <a:ext uri="{FF2B5EF4-FFF2-40B4-BE49-F238E27FC236}">
                <a16:creationId xmlns:a16="http://schemas.microsoft.com/office/drawing/2014/main" id="{63E822E5-80FB-723D-B7A3-D381BE62B0C4}"/>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55" name="TextBox 32">
            <a:extLst>
              <a:ext uri="{FF2B5EF4-FFF2-40B4-BE49-F238E27FC236}">
                <a16:creationId xmlns:a16="http://schemas.microsoft.com/office/drawing/2014/main" id="{F276C495-CF26-7068-106E-2210336E19F1}"/>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56" name="TextBox 33">
            <a:extLst>
              <a:ext uri="{FF2B5EF4-FFF2-40B4-BE49-F238E27FC236}">
                <a16:creationId xmlns:a16="http://schemas.microsoft.com/office/drawing/2014/main" id="{3DF6D0C1-AD7B-BB45-CFA4-69ABD3CF8A64}"/>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57" name="TextBox 34">
            <a:extLst>
              <a:ext uri="{FF2B5EF4-FFF2-40B4-BE49-F238E27FC236}">
                <a16:creationId xmlns:a16="http://schemas.microsoft.com/office/drawing/2014/main" id="{E2600D30-978C-0140-D40A-C8EBA7A7D63A}"/>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58" name="TextBox 30">
            <a:extLst>
              <a:ext uri="{FF2B5EF4-FFF2-40B4-BE49-F238E27FC236}">
                <a16:creationId xmlns:a16="http://schemas.microsoft.com/office/drawing/2014/main" id="{7C278F24-7C5B-97B7-D102-48C5BA1BA56A}"/>
              </a:ext>
            </a:extLst>
          </p:cNvPr>
          <p:cNvSpPr txBox="1"/>
          <p:nvPr/>
        </p:nvSpPr>
        <p:spPr>
          <a:xfrm>
            <a:off x="7908994" y="1025425"/>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grpSp>
        <p:nvGrpSpPr>
          <p:cNvPr id="60" name="Group 2">
            <a:extLst>
              <a:ext uri="{FF2B5EF4-FFF2-40B4-BE49-F238E27FC236}">
                <a16:creationId xmlns:a16="http://schemas.microsoft.com/office/drawing/2014/main" id="{BCA236B8-C150-A6C4-8CD1-915E0AADAE05}"/>
              </a:ext>
            </a:extLst>
          </p:cNvPr>
          <p:cNvGrpSpPr/>
          <p:nvPr/>
        </p:nvGrpSpPr>
        <p:grpSpPr>
          <a:xfrm>
            <a:off x="15949" y="1918010"/>
            <a:ext cx="18288000" cy="8517820"/>
            <a:chOff x="0" y="0"/>
            <a:chExt cx="24384000" cy="11357093"/>
          </a:xfrm>
        </p:grpSpPr>
        <p:grpSp>
          <p:nvGrpSpPr>
            <p:cNvPr id="61" name="Group 3">
              <a:extLst>
                <a:ext uri="{FF2B5EF4-FFF2-40B4-BE49-F238E27FC236}">
                  <a16:creationId xmlns:a16="http://schemas.microsoft.com/office/drawing/2014/main" id="{E1188671-3C09-A3FE-18C0-41F9E3182005}"/>
                </a:ext>
              </a:extLst>
            </p:cNvPr>
            <p:cNvGrpSpPr/>
            <p:nvPr/>
          </p:nvGrpSpPr>
          <p:grpSpPr>
            <a:xfrm>
              <a:off x="0" y="0"/>
              <a:ext cx="24384000" cy="11357093"/>
              <a:chOff x="0" y="0"/>
              <a:chExt cx="4816593" cy="2243376"/>
            </a:xfrm>
          </p:grpSpPr>
          <p:sp>
            <p:nvSpPr>
              <p:cNvPr id="63" name="Freeform 4">
                <a:extLst>
                  <a:ext uri="{FF2B5EF4-FFF2-40B4-BE49-F238E27FC236}">
                    <a16:creationId xmlns:a16="http://schemas.microsoft.com/office/drawing/2014/main" id="{F2D1FD84-28AF-419F-1F97-70B70A90A14E}"/>
                  </a:ext>
                </a:extLst>
              </p:cNvPr>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64" name="TextBox 5">
                <a:extLst>
                  <a:ext uri="{FF2B5EF4-FFF2-40B4-BE49-F238E27FC236}">
                    <a16:creationId xmlns:a16="http://schemas.microsoft.com/office/drawing/2014/main" id="{62609F81-3A38-89C6-8201-33B097ED9D51}"/>
                  </a:ext>
                </a:extLst>
              </p:cNvPr>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2" name="Freeform 6">
              <a:extLst>
                <a:ext uri="{FF2B5EF4-FFF2-40B4-BE49-F238E27FC236}">
                  <a16:creationId xmlns:a16="http://schemas.microsoft.com/office/drawing/2014/main" id="{95F42C75-9CD0-98FE-D285-2F0077AF91CA}"/>
                </a:ext>
              </a:extLst>
            </p:cNvPr>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6"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sp>
        <p:nvSpPr>
          <p:cNvPr id="59" name="Freeform 11">
            <a:extLst>
              <a:ext uri="{FF2B5EF4-FFF2-40B4-BE49-F238E27FC236}">
                <a16:creationId xmlns:a16="http://schemas.microsoft.com/office/drawing/2014/main" id="{7B5E102D-FE63-7814-D4ED-FA9116C5E08C}"/>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SA"/>
          </a:p>
        </p:txBody>
      </p:sp>
      <p:grpSp>
        <p:nvGrpSpPr>
          <p:cNvPr id="8" name="Group 8"/>
          <p:cNvGrpSpPr/>
          <p:nvPr/>
        </p:nvGrpSpPr>
        <p:grpSpPr>
          <a:xfrm>
            <a:off x="1028700" y="1918009"/>
            <a:ext cx="6438900" cy="8248411"/>
            <a:chOff x="0" y="0"/>
            <a:chExt cx="1632530" cy="2245631"/>
          </a:xfrm>
        </p:grpSpPr>
        <p:sp>
          <p:nvSpPr>
            <p:cNvPr id="9" name="Freeform 9"/>
            <p:cNvSpPr/>
            <p:nvPr/>
          </p:nvSpPr>
          <p:spPr>
            <a:xfrm>
              <a:off x="0" y="0"/>
              <a:ext cx="1632530" cy="2245631"/>
            </a:xfrm>
            <a:custGeom>
              <a:avLst/>
              <a:gdLst/>
              <a:ahLst/>
              <a:cxnLst/>
              <a:rect l="l" t="t" r="r" b="b"/>
              <a:pathLst>
                <a:path w="1632530" h="2245631">
                  <a:moveTo>
                    <a:pt x="71193" y="0"/>
                  </a:moveTo>
                  <a:lnTo>
                    <a:pt x="1561337" y="0"/>
                  </a:lnTo>
                  <a:cubicBezTo>
                    <a:pt x="1580219" y="0"/>
                    <a:pt x="1598327" y="7501"/>
                    <a:pt x="1611678" y="20852"/>
                  </a:cubicBezTo>
                  <a:cubicBezTo>
                    <a:pt x="1625029" y="34203"/>
                    <a:pt x="1632530" y="52311"/>
                    <a:pt x="1632530" y="71193"/>
                  </a:cubicBezTo>
                  <a:lnTo>
                    <a:pt x="1632530" y="2174438"/>
                  </a:lnTo>
                  <a:cubicBezTo>
                    <a:pt x="1632530" y="2213757"/>
                    <a:pt x="1600656" y="2245631"/>
                    <a:pt x="1561337" y="2245631"/>
                  </a:cubicBezTo>
                  <a:lnTo>
                    <a:pt x="71193" y="2245631"/>
                  </a:lnTo>
                  <a:cubicBezTo>
                    <a:pt x="31874" y="2245631"/>
                    <a:pt x="0" y="2213757"/>
                    <a:pt x="0" y="2174438"/>
                  </a:cubicBezTo>
                  <a:lnTo>
                    <a:pt x="0" y="71193"/>
                  </a:lnTo>
                  <a:cubicBezTo>
                    <a:pt x="0" y="31874"/>
                    <a:pt x="31874" y="0"/>
                    <a:pt x="71193" y="0"/>
                  </a:cubicBezTo>
                  <a:close/>
                </a:path>
              </a:pathLst>
            </a:custGeom>
            <a:solidFill>
              <a:srgbClr val="315E41"/>
            </a:solidFill>
          </p:spPr>
          <p:txBody>
            <a:bodyPr/>
            <a:lstStyle/>
            <a:p>
              <a:endParaRPr lang="en-SA" dirty="0">
                <a:latin typeface="Times New Roman" panose="02020603050405020304" pitchFamily="18" charset="0"/>
                <a:cs typeface="Times New Roman" panose="02020603050405020304" pitchFamily="18" charset="0"/>
              </a:endParaRPr>
            </a:p>
          </p:txBody>
        </p:sp>
        <p:sp>
          <p:nvSpPr>
            <p:cNvPr id="10" name="TextBox 10"/>
            <p:cNvSpPr txBox="1"/>
            <p:nvPr/>
          </p:nvSpPr>
          <p:spPr>
            <a:xfrm>
              <a:off x="0" y="-57150"/>
              <a:ext cx="1632530" cy="230278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grpSp>
        <p:nvGrpSpPr>
          <p:cNvPr id="11" name="Group 11"/>
          <p:cNvGrpSpPr/>
          <p:nvPr/>
        </p:nvGrpSpPr>
        <p:grpSpPr>
          <a:xfrm>
            <a:off x="1567326" y="4137039"/>
            <a:ext cx="5121261" cy="5121261"/>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9" cstate="screen">
                <a:extLst>
                  <a:ext uri="{28A0092B-C50C-407E-A947-70E740481C1C}">
                    <a14:useLocalDpi xmlns:a14="http://schemas.microsoft.com/office/drawing/2010/main"/>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grpSp>
      <p:sp>
        <p:nvSpPr>
          <p:cNvPr id="13" name="TextBox 13"/>
          <p:cNvSpPr txBox="1"/>
          <p:nvPr/>
        </p:nvSpPr>
        <p:spPr>
          <a:xfrm>
            <a:off x="8122196" y="4751025"/>
            <a:ext cx="9768311" cy="1760097"/>
          </a:xfrm>
          <a:prstGeom prst="rect">
            <a:avLst/>
          </a:prstGeom>
        </p:spPr>
        <p:txBody>
          <a:bodyPr lIns="0" tIns="0" rIns="0" bIns="0" rtlCol="0" anchor="t">
            <a:spAutoFit/>
          </a:bodyPr>
          <a:lstStyle/>
          <a:p>
            <a:pPr lvl="0" algn="ctr">
              <a:lnSpc>
                <a:spcPts val="15323"/>
              </a:lnSpc>
              <a:spcBef>
                <a:spcPct val="0"/>
              </a:spcBef>
            </a:pPr>
            <a:r>
              <a:rPr lang="en-US" sz="9600" dirty="0">
                <a:latin typeface="Times New Roman" panose="02020603050405020304" pitchFamily="18" charset="0"/>
                <a:ea typeface="Lucidity Condensed"/>
                <a:cs typeface="Times New Roman" panose="02020603050405020304" pitchFamily="18" charset="0"/>
                <a:sym typeface="Lucidity Condensed"/>
              </a:rPr>
              <a:t>Related Works</a:t>
            </a:r>
          </a:p>
        </p:txBody>
      </p:sp>
      <p:sp>
        <p:nvSpPr>
          <p:cNvPr id="14" name="Freeform 14"/>
          <p:cNvSpPr/>
          <p:nvPr/>
        </p:nvSpPr>
        <p:spPr>
          <a:xfrm>
            <a:off x="8122196" y="3799077"/>
            <a:ext cx="1779192" cy="265261"/>
          </a:xfrm>
          <a:custGeom>
            <a:avLst/>
            <a:gdLst/>
            <a:ahLst/>
            <a:cxnLst/>
            <a:rect l="l" t="t" r="r" b="b"/>
            <a:pathLst>
              <a:path w="1779192" h="265261">
                <a:moveTo>
                  <a:pt x="0" y="0"/>
                </a:moveTo>
                <a:lnTo>
                  <a:pt x="1779192" y="0"/>
                </a:lnTo>
                <a:lnTo>
                  <a:pt x="1779192" y="265261"/>
                </a:lnTo>
                <a:lnTo>
                  <a:pt x="0" y="26526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5" name="Freeform 15"/>
          <p:cNvSpPr/>
          <p:nvPr/>
        </p:nvSpPr>
        <p:spPr>
          <a:xfrm>
            <a:off x="3038431" y="2514180"/>
            <a:ext cx="2179052" cy="647066"/>
          </a:xfrm>
          <a:custGeom>
            <a:avLst/>
            <a:gdLst/>
            <a:ahLst/>
            <a:cxnLst/>
            <a:rect l="l" t="t" r="r" b="b"/>
            <a:pathLst>
              <a:path w="2179052" h="647066">
                <a:moveTo>
                  <a:pt x="0" y="0"/>
                </a:moveTo>
                <a:lnTo>
                  <a:pt x="2179051" y="0"/>
                </a:lnTo>
                <a:lnTo>
                  <a:pt x="2179051" y="647066"/>
                </a:lnTo>
                <a:lnTo>
                  <a:pt x="0" y="647066"/>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txBody>
          <a:bodyPr/>
          <a:lstStyle/>
          <a:p>
            <a:endParaRPr lang="en-SA">
              <a:latin typeface="Times New Roman" panose="02020603050405020304" pitchFamily="18" charset="0"/>
              <a:cs typeface="Times New Roman" panose="02020603050405020304" pitchFamily="18" charset="0"/>
            </a:endParaRPr>
          </a:p>
        </p:txBody>
      </p:sp>
      <p:pic>
        <p:nvPicPr>
          <p:cNvPr id="24" name="Picture 24"/>
          <p:cNvPicPr>
            <a:picLocks noChangeAspect="1"/>
          </p:cNvPicPr>
          <p:nvPr/>
        </p:nvPicPr>
        <p:blipFill>
          <a:blip r:embed="rId12"/>
          <a:stretch>
            <a:fillRect/>
          </a:stretch>
        </p:blipFill>
        <p:spPr>
          <a:xfrm rot="65429">
            <a:off x="17034861" y="9226459"/>
            <a:ext cx="2973523" cy="2973523"/>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7"/>
          <p:cNvGrpSpPr/>
          <p:nvPr/>
        </p:nvGrpSpPr>
        <p:grpSpPr>
          <a:xfrm>
            <a:off x="5619506" y="2840827"/>
            <a:ext cx="1141629" cy="114162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TextBox 10"/>
          <p:cNvSpPr txBox="1"/>
          <p:nvPr/>
        </p:nvSpPr>
        <p:spPr>
          <a:xfrm>
            <a:off x="6576277" y="5071701"/>
            <a:ext cx="10523862" cy="3110467"/>
          </a:xfrm>
          <a:prstGeom prst="rect">
            <a:avLst/>
          </a:prstGeom>
        </p:spPr>
        <p:txBody>
          <a:bodyPr lIns="0" tIns="0" rIns="0" bIns="0" rtlCol="0" anchor="t">
            <a:spAutoFit/>
          </a:bodyPr>
          <a:lstStyle/>
          <a:p>
            <a:pPr algn="just">
              <a:lnSpc>
                <a:spcPts val="4060"/>
              </a:lnSpc>
              <a:spcBef>
                <a:spcPct val="0"/>
              </a:spcBef>
            </a:pPr>
            <a:r>
              <a:rPr lang="en-US" sz="2900" b="1" dirty="0">
                <a:latin typeface="Times New Roman" panose="02020603050405020304" pitchFamily="18" charset="0"/>
                <a:ea typeface="Lucidity Condensed"/>
                <a:cs typeface="Times New Roman" panose="02020603050405020304" pitchFamily="18" charset="0"/>
                <a:sym typeface="Lucidity Condensed"/>
              </a:rPr>
              <a:t>Applied Convolutional Neural Network (CNN) models: ResNet152, VGG19, DenseNet169, and MobileNetv3 to detect plant diseases using the highly regarded PlantVillage dataset. In addition, image augmentation </a:t>
            </a:r>
            <a:r>
              <a:rPr lang="en-US" sz="2900" b="1" dirty="0" err="1">
                <a:latin typeface="Times New Roman" panose="02020603050405020304" pitchFamily="18" charset="0"/>
                <a:ea typeface="Lucidity Condensed"/>
                <a:cs typeface="Times New Roman" panose="02020603050405020304" pitchFamily="18" charset="0"/>
                <a:sym typeface="Lucidity Condensed"/>
              </a:rPr>
              <a:t>Keras</a:t>
            </a:r>
            <a:r>
              <a:rPr lang="en-US" sz="2900" b="1" dirty="0">
                <a:latin typeface="Times New Roman" panose="02020603050405020304" pitchFamily="18" charset="0"/>
                <a:ea typeface="Lucidity Condensed"/>
                <a:cs typeface="Times New Roman" panose="02020603050405020304" pitchFamily="18" charset="0"/>
                <a:sym typeface="Lucidity Condensed"/>
              </a:rPr>
              <a:t>' Image Data Generator was used to extend the training set. The results showed that MobileNetv3 had the best testing accuracy.</a:t>
            </a:r>
          </a:p>
        </p:txBody>
      </p:sp>
      <p:sp>
        <p:nvSpPr>
          <p:cNvPr id="11" name="TextBox 11"/>
          <p:cNvSpPr txBox="1"/>
          <p:nvPr/>
        </p:nvSpPr>
        <p:spPr>
          <a:xfrm>
            <a:off x="6190321" y="2966181"/>
            <a:ext cx="10651650" cy="1710088"/>
          </a:xfrm>
          <a:prstGeom prst="rect">
            <a:avLst/>
          </a:prstGeom>
        </p:spPr>
        <p:txBody>
          <a:bodyPr lIns="0" tIns="0" rIns="0" bIns="0" rtlCol="0" anchor="t">
            <a:spAutoFit/>
          </a:bodyPr>
          <a:lstStyle/>
          <a:p>
            <a:pPr algn="l">
              <a:lnSpc>
                <a:spcPts val="6709"/>
              </a:lnSpc>
              <a:spcBef>
                <a:spcPct val="0"/>
              </a:spcBef>
            </a:pPr>
            <a:r>
              <a:rPr lang="en-US" sz="5499" b="1" dirty="0">
                <a:latin typeface="Times New Roman" panose="02020603050405020304" pitchFamily="18" charset="0"/>
                <a:ea typeface="Lucidity Condensed"/>
                <a:cs typeface="Times New Roman" panose="02020603050405020304" pitchFamily="18" charset="0"/>
                <a:sym typeface="Lucidity Condensed"/>
              </a:rPr>
              <a:t>1.Plant Disease Detection Using Deep Learning Techniques</a:t>
            </a:r>
          </a:p>
        </p:txBody>
      </p:sp>
      <p:sp>
        <p:nvSpPr>
          <p:cNvPr id="12" name="Freeform 12"/>
          <p:cNvSpPr/>
          <p:nvPr/>
        </p:nvSpPr>
        <p:spPr>
          <a:xfrm rot="8402090">
            <a:off x="15956424" y="836336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grpSp>
        <p:nvGrpSpPr>
          <p:cNvPr id="30" name="Group 2">
            <a:extLst>
              <a:ext uri="{FF2B5EF4-FFF2-40B4-BE49-F238E27FC236}">
                <a16:creationId xmlns:a16="http://schemas.microsoft.com/office/drawing/2014/main" id="{4D264579-57F0-9075-2503-352421DD2070}"/>
              </a:ext>
            </a:extLst>
          </p:cNvPr>
          <p:cNvGrpSpPr/>
          <p:nvPr/>
        </p:nvGrpSpPr>
        <p:grpSpPr>
          <a:xfrm>
            <a:off x="17447" y="1702654"/>
            <a:ext cx="28024153" cy="8698646"/>
            <a:chOff x="-12981537" y="-241101"/>
            <a:chExt cx="37365537" cy="11598194"/>
          </a:xfrm>
        </p:grpSpPr>
        <p:sp>
          <p:nvSpPr>
            <p:cNvPr id="34" name="TextBox 5">
              <a:extLst>
                <a:ext uri="{FF2B5EF4-FFF2-40B4-BE49-F238E27FC236}">
                  <a16:creationId xmlns:a16="http://schemas.microsoft.com/office/drawing/2014/main" id="{CEACD2DD-37C3-9254-1183-CC73DE98C5F1}"/>
                </a:ext>
              </a:extLst>
            </p:cNvPr>
            <p:cNvSpPr txBox="1"/>
            <p:nvPr/>
          </p:nvSpPr>
          <p:spPr>
            <a:xfrm>
              <a:off x="0" y="-241101"/>
              <a:ext cx="24384000" cy="11598194"/>
            </a:xfrm>
            <a:prstGeom prst="rect">
              <a:avLst/>
            </a:prstGeom>
          </p:spPr>
          <p:txBody>
            <a:bodyPr lIns="50800" tIns="50800" rIns="50800" bIns="50800" rtlCol="0" anchor="ctr"/>
            <a:lstStyle/>
            <a:p>
              <a:pPr algn="ctr">
                <a:lnSpc>
                  <a:spcPts val="3360"/>
                </a:lnSpc>
              </a:pPr>
              <a:endParaRPr/>
            </a:p>
          </p:txBody>
        </p:sp>
        <p:sp>
          <p:nvSpPr>
            <p:cNvPr id="32" name="Freeform 6">
              <a:extLst>
                <a:ext uri="{FF2B5EF4-FFF2-40B4-BE49-F238E27FC236}">
                  <a16:creationId xmlns:a16="http://schemas.microsoft.com/office/drawing/2014/main" id="{CD5AF9B5-FFBC-39CE-5C05-5A518F2D9702}"/>
                </a:ext>
              </a:extLst>
            </p:cNvPr>
            <p:cNvSpPr/>
            <p:nvPr/>
          </p:nvSpPr>
          <p:spPr>
            <a:xfrm>
              <a:off x="-12981537" y="-185396"/>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4" cstate="screen">
                <a:alphaModFix amt="5000"/>
                <a:extLst>
                  <a:ext uri="{28A0092B-C50C-407E-A947-70E740481C1C}">
                    <a14:useLocalDpi xmlns:a14="http://schemas.microsoft.com/office/drawing/2010/main"/>
                  </a:ext>
                </a:extLst>
              </a:blip>
              <a:stretch>
                <a:fillRect/>
              </a:stretch>
            </a:blipFill>
          </p:spPr>
          <p:txBody>
            <a:bodyPr/>
            <a:lstStyle/>
            <a:p>
              <a:pPr marL="0" algn="l" defTabSz="914400" rtl="0" eaLnBrk="1" latinLnBrk="0" hangingPunct="1"/>
              <a:endParaRPr lang="en-SA" dirty="0"/>
            </a:p>
          </p:txBody>
        </p:sp>
      </p:grpSp>
      <p:grpSp>
        <p:nvGrpSpPr>
          <p:cNvPr id="23" name="Group 23"/>
          <p:cNvGrpSpPr/>
          <p:nvPr/>
        </p:nvGrpSpPr>
        <p:grpSpPr>
          <a:xfrm rot="1159213">
            <a:off x="-8715370" y="1697123"/>
            <a:ext cx="15122355" cy="15122355"/>
            <a:chOff x="0" y="0"/>
            <a:chExt cx="20163139" cy="20163139"/>
          </a:xfrm>
        </p:grpSpPr>
        <p:pic>
          <p:nvPicPr>
            <p:cNvPr id="24" name="Picture 24"/>
            <p:cNvPicPr>
              <a:picLocks noChangeAspect="1"/>
            </p:cNvPicPr>
            <p:nvPr/>
          </p:nvPicPr>
          <p:blipFill>
            <a:blip r:embed="rId5"/>
            <a:stretch>
              <a:fillRect/>
            </a:stretch>
          </p:blipFill>
          <p:spPr>
            <a:xfrm rot="65429">
              <a:off x="-1792485" y="-1792485"/>
              <a:ext cx="23748109" cy="23748109"/>
            </a:xfrm>
            <a:prstGeom prst="rect">
              <a:avLst/>
            </a:prstGeom>
          </p:spPr>
        </p:pic>
        <p:sp>
          <p:nvSpPr>
            <p:cNvPr id="25" name="TextBox 25"/>
            <p:cNvSpPr txBox="1"/>
            <p:nvPr/>
          </p:nvSpPr>
          <p:spPr>
            <a:xfrm rot="2109252">
              <a:off x="12604919" y="4228554"/>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1</a:t>
              </a:r>
            </a:p>
          </p:txBody>
        </p:sp>
        <p:sp>
          <p:nvSpPr>
            <p:cNvPr id="26" name="TextBox 26"/>
            <p:cNvSpPr txBox="1"/>
            <p:nvPr/>
          </p:nvSpPr>
          <p:spPr>
            <a:xfrm rot="6788333">
              <a:off x="14505271" y="1034326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2</a:t>
              </a:r>
            </a:p>
          </p:txBody>
        </p:sp>
        <p:sp>
          <p:nvSpPr>
            <p:cNvPr id="27" name="TextBox 27"/>
            <p:cNvSpPr txBox="1"/>
            <p:nvPr/>
          </p:nvSpPr>
          <p:spPr>
            <a:xfrm rot="-10699138">
              <a:off x="9128217" y="13759806"/>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3</a:t>
              </a:r>
            </a:p>
          </p:txBody>
        </p:sp>
        <p:sp>
          <p:nvSpPr>
            <p:cNvPr id="28" name="TextBox 28"/>
            <p:cNvSpPr txBox="1"/>
            <p:nvPr/>
          </p:nvSpPr>
          <p:spPr>
            <a:xfrm rot="-6562178">
              <a:off x="4403648" y="1001145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4</a:t>
              </a:r>
            </a:p>
          </p:txBody>
        </p:sp>
        <p:sp>
          <p:nvSpPr>
            <p:cNvPr id="29" name="TextBox 29"/>
            <p:cNvSpPr txBox="1"/>
            <p:nvPr/>
          </p:nvSpPr>
          <p:spPr>
            <a:xfrm rot="-2433472">
              <a:off x="6455288" y="492614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5</a:t>
              </a:r>
            </a:p>
          </p:txBody>
        </p:sp>
      </p:grpSp>
      <p:sp>
        <p:nvSpPr>
          <p:cNvPr id="35" name="Freeform 16">
            <a:extLst>
              <a:ext uri="{FF2B5EF4-FFF2-40B4-BE49-F238E27FC236}">
                <a16:creationId xmlns:a16="http://schemas.microsoft.com/office/drawing/2014/main" id="{77943898-A724-D6D1-F2CB-CA664B9838B5}"/>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6">
              <a:extLst>
                <a:ext uri="{96DAC541-7B7A-43D3-8B79-37D633B846F1}">
                  <asvg:svgBlip xmlns:asvg="http://schemas.microsoft.com/office/drawing/2016/SVG/main" r:embed="rId7"/>
                </a:ext>
              </a:extLst>
            </a:blip>
            <a:stretch>
              <a:fillRect r="-53337"/>
            </a:stretch>
          </a:blipFill>
        </p:spPr>
        <p:txBody>
          <a:bodyPr/>
          <a:lstStyle/>
          <a:p>
            <a:endParaRPr lang="en-SA"/>
          </a:p>
        </p:txBody>
      </p:sp>
      <p:grpSp>
        <p:nvGrpSpPr>
          <p:cNvPr id="36" name="Group 19">
            <a:extLst>
              <a:ext uri="{FF2B5EF4-FFF2-40B4-BE49-F238E27FC236}">
                <a16:creationId xmlns:a16="http://schemas.microsoft.com/office/drawing/2014/main" id="{336B97A1-90CC-F92D-1CFA-FC513272DE47}"/>
              </a:ext>
            </a:extLst>
          </p:cNvPr>
          <p:cNvGrpSpPr/>
          <p:nvPr/>
        </p:nvGrpSpPr>
        <p:grpSpPr>
          <a:xfrm>
            <a:off x="14283418" y="498125"/>
            <a:ext cx="1523316" cy="450813"/>
            <a:chOff x="0" y="0"/>
            <a:chExt cx="401203" cy="118733"/>
          </a:xfrm>
        </p:grpSpPr>
        <p:sp>
          <p:nvSpPr>
            <p:cNvPr id="37" name="Freeform 20">
              <a:extLst>
                <a:ext uri="{FF2B5EF4-FFF2-40B4-BE49-F238E27FC236}">
                  <a16:creationId xmlns:a16="http://schemas.microsoft.com/office/drawing/2014/main" id="{F8977977-2398-B8FA-3515-20EFD9729F50}"/>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8" name="TextBox 21">
              <a:extLst>
                <a:ext uri="{FF2B5EF4-FFF2-40B4-BE49-F238E27FC236}">
                  <a16:creationId xmlns:a16="http://schemas.microsoft.com/office/drawing/2014/main" id="{449CDA5C-BD46-07C7-FD5A-B56A0423385D}"/>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39" name="TextBox 24">
            <a:extLst>
              <a:ext uri="{FF2B5EF4-FFF2-40B4-BE49-F238E27FC236}">
                <a16:creationId xmlns:a16="http://schemas.microsoft.com/office/drawing/2014/main" id="{8FC6FC62-A21C-3E7F-571D-488E0197CE0B}"/>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0" name="TextBox 25">
            <a:extLst>
              <a:ext uri="{FF2B5EF4-FFF2-40B4-BE49-F238E27FC236}">
                <a16:creationId xmlns:a16="http://schemas.microsoft.com/office/drawing/2014/main" id="{B1AD8386-02A0-F764-5A6E-1CB2C9E8E4C6}"/>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1" name="TextBox 27">
            <a:extLst>
              <a:ext uri="{FF2B5EF4-FFF2-40B4-BE49-F238E27FC236}">
                <a16:creationId xmlns:a16="http://schemas.microsoft.com/office/drawing/2014/main" id="{AE66B95B-BA77-C7D0-2137-B1180AB1B0E3}"/>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2" name="TextBox 28">
            <a:extLst>
              <a:ext uri="{FF2B5EF4-FFF2-40B4-BE49-F238E27FC236}">
                <a16:creationId xmlns:a16="http://schemas.microsoft.com/office/drawing/2014/main" id="{7CD14AB1-E4AF-636A-6552-65875624A0D8}"/>
              </a:ext>
            </a:extLst>
          </p:cNvPr>
          <p:cNvSpPr txBox="1"/>
          <p:nvPr/>
        </p:nvSpPr>
        <p:spPr>
          <a:xfrm>
            <a:off x="14258537" y="569820"/>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Related Work</a:t>
            </a:r>
          </a:p>
        </p:txBody>
      </p:sp>
      <p:sp>
        <p:nvSpPr>
          <p:cNvPr id="43" name="TextBox 29">
            <a:extLst>
              <a:ext uri="{FF2B5EF4-FFF2-40B4-BE49-F238E27FC236}">
                <a16:creationId xmlns:a16="http://schemas.microsoft.com/office/drawing/2014/main" id="{71954153-E48C-1E27-80C3-F90D497BBEA0}"/>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4" name="TextBox 30">
            <a:extLst>
              <a:ext uri="{FF2B5EF4-FFF2-40B4-BE49-F238E27FC236}">
                <a16:creationId xmlns:a16="http://schemas.microsoft.com/office/drawing/2014/main" id="{25982E6D-940B-16F9-44A2-510393B6597A}"/>
              </a:ext>
            </a:extLst>
          </p:cNvPr>
          <p:cNvSpPr txBox="1"/>
          <p:nvPr/>
        </p:nvSpPr>
        <p:spPr>
          <a:xfrm>
            <a:off x="16029121"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Dataset</a:t>
            </a:r>
          </a:p>
        </p:txBody>
      </p:sp>
      <p:sp>
        <p:nvSpPr>
          <p:cNvPr id="45" name="TextBox 31">
            <a:extLst>
              <a:ext uri="{FF2B5EF4-FFF2-40B4-BE49-F238E27FC236}">
                <a16:creationId xmlns:a16="http://schemas.microsoft.com/office/drawing/2014/main" id="{CB7F7AA7-D91B-A5F5-75B9-433ABFF303F1}"/>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6" name="TextBox 32">
            <a:extLst>
              <a:ext uri="{FF2B5EF4-FFF2-40B4-BE49-F238E27FC236}">
                <a16:creationId xmlns:a16="http://schemas.microsoft.com/office/drawing/2014/main" id="{8DA53F06-064B-16E4-EBAA-96DF77483B9A}"/>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47" name="TextBox 33">
            <a:extLst>
              <a:ext uri="{FF2B5EF4-FFF2-40B4-BE49-F238E27FC236}">
                <a16:creationId xmlns:a16="http://schemas.microsoft.com/office/drawing/2014/main" id="{2F1CB100-93FC-B69E-3720-471BB7F64C74}"/>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8" name="TextBox 34">
            <a:extLst>
              <a:ext uri="{FF2B5EF4-FFF2-40B4-BE49-F238E27FC236}">
                <a16:creationId xmlns:a16="http://schemas.microsoft.com/office/drawing/2014/main" id="{ECB1D41F-2ECB-3623-812C-3A0072F0BA16}"/>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49" name="TextBox 30">
            <a:extLst>
              <a:ext uri="{FF2B5EF4-FFF2-40B4-BE49-F238E27FC236}">
                <a16:creationId xmlns:a16="http://schemas.microsoft.com/office/drawing/2014/main" id="{2C89380D-34B0-0401-7154-E79158237283}"/>
              </a:ext>
            </a:extLst>
          </p:cNvPr>
          <p:cNvSpPr txBox="1"/>
          <p:nvPr/>
        </p:nvSpPr>
        <p:spPr>
          <a:xfrm>
            <a:off x="7908994" y="1025425"/>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sp>
        <p:nvSpPr>
          <p:cNvPr id="50" name="Freeform 11">
            <a:extLst>
              <a:ext uri="{FF2B5EF4-FFF2-40B4-BE49-F238E27FC236}">
                <a16:creationId xmlns:a16="http://schemas.microsoft.com/office/drawing/2014/main" id="{874C25C7-2FC1-7377-6F1C-72F6EA998839}"/>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
            <a:extLst>
              <a:ext uri="{FF2B5EF4-FFF2-40B4-BE49-F238E27FC236}">
                <a16:creationId xmlns:a16="http://schemas.microsoft.com/office/drawing/2014/main" id="{4A7051C3-C536-C689-8398-576F54BB4034}"/>
              </a:ext>
            </a:extLst>
          </p:cNvPr>
          <p:cNvGrpSpPr/>
          <p:nvPr/>
        </p:nvGrpSpPr>
        <p:grpSpPr>
          <a:xfrm>
            <a:off x="0" y="2195402"/>
            <a:ext cx="18288000" cy="8517820"/>
            <a:chOff x="0" y="0"/>
            <a:chExt cx="24384000" cy="11357093"/>
          </a:xfrm>
        </p:grpSpPr>
        <p:grpSp>
          <p:nvGrpSpPr>
            <p:cNvPr id="31" name="Group 3">
              <a:extLst>
                <a:ext uri="{FF2B5EF4-FFF2-40B4-BE49-F238E27FC236}">
                  <a16:creationId xmlns:a16="http://schemas.microsoft.com/office/drawing/2014/main" id="{CD5117EA-668E-0341-FD20-A41436B2B626}"/>
                </a:ext>
              </a:extLst>
            </p:cNvPr>
            <p:cNvGrpSpPr/>
            <p:nvPr/>
          </p:nvGrpSpPr>
          <p:grpSpPr>
            <a:xfrm>
              <a:off x="0" y="0"/>
              <a:ext cx="24384000" cy="11357093"/>
              <a:chOff x="0" y="0"/>
              <a:chExt cx="4816593" cy="2243376"/>
            </a:xfrm>
          </p:grpSpPr>
          <p:sp>
            <p:nvSpPr>
              <p:cNvPr id="33" name="Freeform 4">
                <a:extLst>
                  <a:ext uri="{FF2B5EF4-FFF2-40B4-BE49-F238E27FC236}">
                    <a16:creationId xmlns:a16="http://schemas.microsoft.com/office/drawing/2014/main" id="{7BCE43D3-D583-5BBD-3471-FEE77C805D3F}"/>
                  </a:ext>
                </a:extLst>
              </p:cNvPr>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34" name="TextBox 5">
                <a:extLst>
                  <a:ext uri="{FF2B5EF4-FFF2-40B4-BE49-F238E27FC236}">
                    <a16:creationId xmlns:a16="http://schemas.microsoft.com/office/drawing/2014/main" id="{C1632AE0-7B2C-6389-D7D3-2C57D44DDFB4}"/>
                  </a:ext>
                </a:extLst>
              </p:cNvPr>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32" name="Freeform 6">
              <a:extLst>
                <a:ext uri="{FF2B5EF4-FFF2-40B4-BE49-F238E27FC236}">
                  <a16:creationId xmlns:a16="http://schemas.microsoft.com/office/drawing/2014/main" id="{A3EEC9FF-4AF4-DF06-59C6-7FEC6941AFAC}"/>
                </a:ext>
              </a:extLst>
            </p:cNvPr>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5619506" y="2840827"/>
            <a:ext cx="1141629" cy="114162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3AE"/>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TextBox 10"/>
          <p:cNvSpPr txBox="1"/>
          <p:nvPr/>
        </p:nvSpPr>
        <p:spPr>
          <a:xfrm>
            <a:off x="6576277" y="5071701"/>
            <a:ext cx="10523862" cy="3110467"/>
          </a:xfrm>
          <a:prstGeom prst="rect">
            <a:avLst/>
          </a:prstGeom>
        </p:spPr>
        <p:txBody>
          <a:bodyPr lIns="0" tIns="0" rIns="0" bIns="0" rtlCol="0" anchor="t">
            <a:spAutoFit/>
          </a:bodyPr>
          <a:lstStyle/>
          <a:p>
            <a:pPr algn="just">
              <a:lnSpc>
                <a:spcPts val="4060"/>
              </a:lnSpc>
              <a:spcBef>
                <a:spcPct val="0"/>
              </a:spcBef>
            </a:pPr>
            <a:r>
              <a:rPr lang="en-US" sz="2900" b="1" dirty="0">
                <a:latin typeface="Times New Roman" panose="02020603050405020304" pitchFamily="18" charset="0"/>
                <a:ea typeface="Lucidity Condensed"/>
                <a:cs typeface="Times New Roman" panose="02020603050405020304" pitchFamily="18" charset="0"/>
                <a:sym typeface="Lucidity Condensed"/>
              </a:rPr>
              <a:t>Applied CNN: VGG16, InceptionV3, and </a:t>
            </a:r>
            <a:r>
              <a:rPr lang="en-US" sz="2900" b="1" dirty="0" err="1">
                <a:latin typeface="Times New Roman" panose="02020603050405020304" pitchFamily="18" charset="0"/>
                <a:ea typeface="Lucidity Condensed"/>
                <a:cs typeface="Times New Roman" panose="02020603050405020304" pitchFamily="18" charset="0"/>
                <a:sym typeface="Lucidity Condensed"/>
              </a:rPr>
              <a:t>MobileNet</a:t>
            </a:r>
            <a:r>
              <a:rPr lang="en-US" sz="2900" b="1" dirty="0">
                <a:latin typeface="Times New Roman" panose="02020603050405020304" pitchFamily="18" charset="0"/>
                <a:ea typeface="Lucidity Condensed"/>
                <a:cs typeface="Times New Roman" panose="02020603050405020304" pitchFamily="18" charset="0"/>
                <a:sym typeface="Lucidity Condensed"/>
              </a:rPr>
              <a:t> for disease detection and classification. Images of Tomato disease have been taken from the PlantVillage dataset, which includes over 50,000 images of 14 crops. Experimentally, they observed testing accuracy ranging from 76% to 99% for the classification for the 9 diseases and 1 healthy class.</a:t>
            </a:r>
          </a:p>
        </p:txBody>
      </p:sp>
      <p:sp>
        <p:nvSpPr>
          <p:cNvPr id="11" name="TextBox 11"/>
          <p:cNvSpPr txBox="1"/>
          <p:nvPr/>
        </p:nvSpPr>
        <p:spPr>
          <a:xfrm>
            <a:off x="6190321" y="2966181"/>
            <a:ext cx="11564279" cy="1710088"/>
          </a:xfrm>
          <a:prstGeom prst="rect">
            <a:avLst/>
          </a:prstGeom>
        </p:spPr>
        <p:txBody>
          <a:bodyPr wrap="square" lIns="0" tIns="0" rIns="0" bIns="0" rtlCol="0" anchor="t">
            <a:spAutoFit/>
          </a:bodyPr>
          <a:lstStyle/>
          <a:p>
            <a:pPr algn="l">
              <a:lnSpc>
                <a:spcPts val="6709"/>
              </a:lnSpc>
              <a:spcBef>
                <a:spcPct val="0"/>
              </a:spcBef>
            </a:pPr>
            <a:r>
              <a:rPr lang="en-US" sz="5499" b="1" dirty="0">
                <a:latin typeface="Times New Roman" panose="02020603050405020304" pitchFamily="18" charset="0"/>
                <a:ea typeface="Lucidity Condensed"/>
                <a:cs typeface="Times New Roman" panose="02020603050405020304" pitchFamily="18" charset="0"/>
                <a:sym typeface="Lucidity Condensed"/>
              </a:rPr>
              <a:t>2. Tomato Leaf Disease Detection using Convolution Neural Network</a:t>
            </a:r>
          </a:p>
        </p:txBody>
      </p:sp>
      <p:sp>
        <p:nvSpPr>
          <p:cNvPr id="12" name="Freeform 12"/>
          <p:cNvSpPr/>
          <p:nvPr/>
        </p:nvSpPr>
        <p:spPr>
          <a:xfrm rot="8402090">
            <a:off x="15956424" y="836336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grpSp>
        <p:nvGrpSpPr>
          <p:cNvPr id="23" name="Group 23"/>
          <p:cNvGrpSpPr/>
          <p:nvPr/>
        </p:nvGrpSpPr>
        <p:grpSpPr>
          <a:xfrm rot="-3141635">
            <a:off x="-8715370" y="1697123"/>
            <a:ext cx="15122355" cy="15122355"/>
            <a:chOff x="0" y="0"/>
            <a:chExt cx="20163139" cy="20163139"/>
          </a:xfrm>
        </p:grpSpPr>
        <p:pic>
          <p:nvPicPr>
            <p:cNvPr id="24" name="Picture 24"/>
            <p:cNvPicPr>
              <a:picLocks noChangeAspect="1"/>
            </p:cNvPicPr>
            <p:nvPr/>
          </p:nvPicPr>
          <p:blipFill>
            <a:blip r:embed="rId5"/>
            <a:stretch>
              <a:fillRect/>
            </a:stretch>
          </p:blipFill>
          <p:spPr>
            <a:xfrm rot="65429">
              <a:off x="-1792485" y="-1792485"/>
              <a:ext cx="23748109" cy="23748109"/>
            </a:xfrm>
            <a:prstGeom prst="rect">
              <a:avLst/>
            </a:prstGeom>
          </p:spPr>
        </p:pic>
        <p:sp>
          <p:nvSpPr>
            <p:cNvPr id="25" name="TextBox 25"/>
            <p:cNvSpPr txBox="1"/>
            <p:nvPr/>
          </p:nvSpPr>
          <p:spPr>
            <a:xfrm rot="2109252">
              <a:off x="12604919" y="4228554"/>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1</a:t>
              </a:r>
            </a:p>
          </p:txBody>
        </p:sp>
        <p:sp>
          <p:nvSpPr>
            <p:cNvPr id="26" name="TextBox 26"/>
            <p:cNvSpPr txBox="1"/>
            <p:nvPr/>
          </p:nvSpPr>
          <p:spPr>
            <a:xfrm rot="6788333">
              <a:off x="14505271" y="1034326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2</a:t>
              </a:r>
            </a:p>
          </p:txBody>
        </p:sp>
        <p:sp>
          <p:nvSpPr>
            <p:cNvPr id="27" name="TextBox 27"/>
            <p:cNvSpPr txBox="1"/>
            <p:nvPr/>
          </p:nvSpPr>
          <p:spPr>
            <a:xfrm rot="-10699138">
              <a:off x="9128217" y="13759806"/>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3</a:t>
              </a:r>
            </a:p>
          </p:txBody>
        </p:sp>
        <p:sp>
          <p:nvSpPr>
            <p:cNvPr id="28" name="TextBox 28"/>
            <p:cNvSpPr txBox="1"/>
            <p:nvPr/>
          </p:nvSpPr>
          <p:spPr>
            <a:xfrm rot="-6562178">
              <a:off x="4403648" y="1001145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4</a:t>
              </a:r>
            </a:p>
          </p:txBody>
        </p:sp>
        <p:sp>
          <p:nvSpPr>
            <p:cNvPr id="29" name="TextBox 29"/>
            <p:cNvSpPr txBox="1"/>
            <p:nvPr/>
          </p:nvSpPr>
          <p:spPr>
            <a:xfrm rot="-2433472">
              <a:off x="6455288" y="492614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5</a:t>
              </a:r>
            </a:p>
          </p:txBody>
        </p:sp>
      </p:grpSp>
      <p:sp>
        <p:nvSpPr>
          <p:cNvPr id="35" name="Freeform 16">
            <a:extLst>
              <a:ext uri="{FF2B5EF4-FFF2-40B4-BE49-F238E27FC236}">
                <a16:creationId xmlns:a16="http://schemas.microsoft.com/office/drawing/2014/main" id="{CCF4CD1D-DA50-46B0-1D52-783E3F3F0C88}"/>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6">
              <a:extLst>
                <a:ext uri="{96DAC541-7B7A-43D3-8B79-37D633B846F1}">
                  <asvg:svgBlip xmlns:asvg="http://schemas.microsoft.com/office/drawing/2016/SVG/main" r:embed="rId7"/>
                </a:ext>
              </a:extLst>
            </a:blip>
            <a:stretch>
              <a:fillRect r="-53337"/>
            </a:stretch>
          </a:blipFill>
        </p:spPr>
        <p:txBody>
          <a:bodyPr/>
          <a:lstStyle/>
          <a:p>
            <a:endParaRPr lang="en-SA"/>
          </a:p>
        </p:txBody>
      </p:sp>
      <p:grpSp>
        <p:nvGrpSpPr>
          <p:cNvPr id="36" name="Group 19">
            <a:extLst>
              <a:ext uri="{FF2B5EF4-FFF2-40B4-BE49-F238E27FC236}">
                <a16:creationId xmlns:a16="http://schemas.microsoft.com/office/drawing/2014/main" id="{2EA32DD0-6C62-79C5-0F59-8F41C9AB49CB}"/>
              </a:ext>
            </a:extLst>
          </p:cNvPr>
          <p:cNvGrpSpPr/>
          <p:nvPr/>
        </p:nvGrpSpPr>
        <p:grpSpPr>
          <a:xfrm>
            <a:off x="14283418" y="498125"/>
            <a:ext cx="1523316" cy="450813"/>
            <a:chOff x="0" y="0"/>
            <a:chExt cx="401203" cy="118733"/>
          </a:xfrm>
        </p:grpSpPr>
        <p:sp>
          <p:nvSpPr>
            <p:cNvPr id="37" name="Freeform 20">
              <a:extLst>
                <a:ext uri="{FF2B5EF4-FFF2-40B4-BE49-F238E27FC236}">
                  <a16:creationId xmlns:a16="http://schemas.microsoft.com/office/drawing/2014/main" id="{1E785586-E111-4E63-90C6-F2EADFDC75EF}"/>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8" name="TextBox 21">
              <a:extLst>
                <a:ext uri="{FF2B5EF4-FFF2-40B4-BE49-F238E27FC236}">
                  <a16:creationId xmlns:a16="http://schemas.microsoft.com/office/drawing/2014/main" id="{5B11B637-ABD5-6DE3-FE24-9DBB2FBB4DC7}"/>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39" name="TextBox 24">
            <a:extLst>
              <a:ext uri="{FF2B5EF4-FFF2-40B4-BE49-F238E27FC236}">
                <a16:creationId xmlns:a16="http://schemas.microsoft.com/office/drawing/2014/main" id="{02261542-C447-DF80-B2F4-EF82CB19D00E}"/>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0" name="TextBox 25">
            <a:extLst>
              <a:ext uri="{FF2B5EF4-FFF2-40B4-BE49-F238E27FC236}">
                <a16:creationId xmlns:a16="http://schemas.microsoft.com/office/drawing/2014/main" id="{D97782F7-918D-D47E-BE4E-718C2F8064E8}"/>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1" name="TextBox 27">
            <a:extLst>
              <a:ext uri="{FF2B5EF4-FFF2-40B4-BE49-F238E27FC236}">
                <a16:creationId xmlns:a16="http://schemas.microsoft.com/office/drawing/2014/main" id="{4B036A78-963D-5498-0E9E-D86CE6B171B3}"/>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2" name="TextBox 28">
            <a:extLst>
              <a:ext uri="{FF2B5EF4-FFF2-40B4-BE49-F238E27FC236}">
                <a16:creationId xmlns:a16="http://schemas.microsoft.com/office/drawing/2014/main" id="{411C07BC-E173-460B-547D-5F64EC5A0EC1}"/>
              </a:ext>
            </a:extLst>
          </p:cNvPr>
          <p:cNvSpPr txBox="1"/>
          <p:nvPr/>
        </p:nvSpPr>
        <p:spPr>
          <a:xfrm>
            <a:off x="14258537" y="569820"/>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Related Work</a:t>
            </a:r>
          </a:p>
        </p:txBody>
      </p:sp>
      <p:sp>
        <p:nvSpPr>
          <p:cNvPr id="43" name="TextBox 29">
            <a:extLst>
              <a:ext uri="{FF2B5EF4-FFF2-40B4-BE49-F238E27FC236}">
                <a16:creationId xmlns:a16="http://schemas.microsoft.com/office/drawing/2014/main" id="{CA70198F-C361-D1DD-3C4B-31584F0D35E8}"/>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4" name="TextBox 30">
            <a:extLst>
              <a:ext uri="{FF2B5EF4-FFF2-40B4-BE49-F238E27FC236}">
                <a16:creationId xmlns:a16="http://schemas.microsoft.com/office/drawing/2014/main" id="{990962D6-E916-2C3E-B4C3-69618351C432}"/>
              </a:ext>
            </a:extLst>
          </p:cNvPr>
          <p:cNvSpPr txBox="1"/>
          <p:nvPr/>
        </p:nvSpPr>
        <p:spPr>
          <a:xfrm>
            <a:off x="16029121"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Dataset</a:t>
            </a:r>
          </a:p>
        </p:txBody>
      </p:sp>
      <p:sp>
        <p:nvSpPr>
          <p:cNvPr id="45" name="TextBox 31">
            <a:extLst>
              <a:ext uri="{FF2B5EF4-FFF2-40B4-BE49-F238E27FC236}">
                <a16:creationId xmlns:a16="http://schemas.microsoft.com/office/drawing/2014/main" id="{AD8C567D-F0FE-258E-E9DF-3F1A1D5D11DD}"/>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6" name="TextBox 32">
            <a:extLst>
              <a:ext uri="{FF2B5EF4-FFF2-40B4-BE49-F238E27FC236}">
                <a16:creationId xmlns:a16="http://schemas.microsoft.com/office/drawing/2014/main" id="{4F520A23-102A-DA4C-32C8-8626CADB307D}"/>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47" name="TextBox 33">
            <a:extLst>
              <a:ext uri="{FF2B5EF4-FFF2-40B4-BE49-F238E27FC236}">
                <a16:creationId xmlns:a16="http://schemas.microsoft.com/office/drawing/2014/main" id="{E68EC383-26D4-E518-8C05-CD4FF13653DC}"/>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8" name="TextBox 34">
            <a:extLst>
              <a:ext uri="{FF2B5EF4-FFF2-40B4-BE49-F238E27FC236}">
                <a16:creationId xmlns:a16="http://schemas.microsoft.com/office/drawing/2014/main" id="{085F5034-814C-4AF8-0D69-79A9D9720421}"/>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49" name="TextBox 30">
            <a:extLst>
              <a:ext uri="{FF2B5EF4-FFF2-40B4-BE49-F238E27FC236}">
                <a16:creationId xmlns:a16="http://schemas.microsoft.com/office/drawing/2014/main" id="{B1EBC01A-91EB-CA2F-6B90-0381D96C37D9}"/>
              </a:ext>
            </a:extLst>
          </p:cNvPr>
          <p:cNvSpPr txBox="1"/>
          <p:nvPr/>
        </p:nvSpPr>
        <p:spPr>
          <a:xfrm>
            <a:off x="7908994" y="1025425"/>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sp>
        <p:nvSpPr>
          <p:cNvPr id="50" name="Freeform 11">
            <a:extLst>
              <a:ext uri="{FF2B5EF4-FFF2-40B4-BE49-F238E27FC236}">
                <a16:creationId xmlns:a16="http://schemas.microsoft.com/office/drawing/2014/main" id="{D7CF70EC-4429-C049-07AF-F560D1FAD53F}"/>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
            <a:extLst>
              <a:ext uri="{FF2B5EF4-FFF2-40B4-BE49-F238E27FC236}">
                <a16:creationId xmlns:a16="http://schemas.microsoft.com/office/drawing/2014/main" id="{3F8322A6-C9F6-B5F5-6FE1-4C28912CCA17}"/>
              </a:ext>
            </a:extLst>
          </p:cNvPr>
          <p:cNvGrpSpPr/>
          <p:nvPr/>
        </p:nvGrpSpPr>
        <p:grpSpPr>
          <a:xfrm>
            <a:off x="0" y="2195402"/>
            <a:ext cx="18288000" cy="8517820"/>
            <a:chOff x="0" y="0"/>
            <a:chExt cx="24384000" cy="11357093"/>
          </a:xfrm>
        </p:grpSpPr>
        <p:grpSp>
          <p:nvGrpSpPr>
            <p:cNvPr id="31" name="Group 3">
              <a:extLst>
                <a:ext uri="{FF2B5EF4-FFF2-40B4-BE49-F238E27FC236}">
                  <a16:creationId xmlns:a16="http://schemas.microsoft.com/office/drawing/2014/main" id="{9E862497-1BD5-F911-72C3-726718D3ECB0}"/>
                </a:ext>
              </a:extLst>
            </p:cNvPr>
            <p:cNvGrpSpPr/>
            <p:nvPr/>
          </p:nvGrpSpPr>
          <p:grpSpPr>
            <a:xfrm>
              <a:off x="0" y="0"/>
              <a:ext cx="24384000" cy="11357093"/>
              <a:chOff x="0" y="0"/>
              <a:chExt cx="4816593" cy="2243376"/>
            </a:xfrm>
          </p:grpSpPr>
          <p:sp>
            <p:nvSpPr>
              <p:cNvPr id="33" name="Freeform 4">
                <a:extLst>
                  <a:ext uri="{FF2B5EF4-FFF2-40B4-BE49-F238E27FC236}">
                    <a16:creationId xmlns:a16="http://schemas.microsoft.com/office/drawing/2014/main" id="{A6527BB4-8F87-4140-85F9-56750CBBD722}"/>
                  </a:ext>
                </a:extLst>
              </p:cNvPr>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34" name="TextBox 5">
                <a:extLst>
                  <a:ext uri="{FF2B5EF4-FFF2-40B4-BE49-F238E27FC236}">
                    <a16:creationId xmlns:a16="http://schemas.microsoft.com/office/drawing/2014/main" id="{CEB06440-DBC6-5015-EFBD-0BE1F2B50E8E}"/>
                  </a:ext>
                </a:extLst>
              </p:cNvPr>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32" name="Freeform 6">
              <a:extLst>
                <a:ext uri="{FF2B5EF4-FFF2-40B4-BE49-F238E27FC236}">
                  <a16:creationId xmlns:a16="http://schemas.microsoft.com/office/drawing/2014/main" id="{4B3B7985-2A32-9A9D-6370-25A211BF7A73}"/>
                </a:ext>
              </a:extLst>
            </p:cNvPr>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5619506" y="2840827"/>
            <a:ext cx="1141629" cy="114162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E4436"/>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TextBox 10"/>
          <p:cNvSpPr txBox="1"/>
          <p:nvPr/>
        </p:nvSpPr>
        <p:spPr>
          <a:xfrm>
            <a:off x="6571563" y="5950511"/>
            <a:ext cx="10523862" cy="2058897"/>
          </a:xfrm>
          <a:prstGeom prst="rect">
            <a:avLst/>
          </a:prstGeom>
        </p:spPr>
        <p:txBody>
          <a:bodyPr lIns="0" tIns="0" rIns="0" bIns="0" rtlCol="0" anchor="t">
            <a:spAutoFit/>
          </a:bodyPr>
          <a:lstStyle/>
          <a:p>
            <a:pPr algn="just">
              <a:lnSpc>
                <a:spcPts val="4060"/>
              </a:lnSpc>
              <a:spcBef>
                <a:spcPct val="0"/>
              </a:spcBef>
            </a:pPr>
            <a:r>
              <a:rPr lang="en-US" sz="2900" b="1" dirty="0">
                <a:latin typeface="Times New Roman" panose="02020603050405020304" pitchFamily="18" charset="0"/>
                <a:ea typeface="Lucidity Condensed"/>
                <a:cs typeface="Times New Roman" panose="02020603050405020304" pitchFamily="18" charset="0"/>
                <a:sym typeface="Lucidity Condensed"/>
              </a:rPr>
              <a:t>used apple black rot images in the PlantVillage dataset, a series of CNN: VGG16, VGG19, Inception‑v3, and ResNet50 were trained to diagnose the severity of the disease. Results show that the best model is the deep VGG16 model trained with transfer learning.</a:t>
            </a:r>
          </a:p>
        </p:txBody>
      </p:sp>
      <p:sp>
        <p:nvSpPr>
          <p:cNvPr id="11" name="TextBox 11"/>
          <p:cNvSpPr txBox="1"/>
          <p:nvPr/>
        </p:nvSpPr>
        <p:spPr>
          <a:xfrm>
            <a:off x="6190321" y="2966181"/>
            <a:ext cx="11286347" cy="2557830"/>
          </a:xfrm>
          <a:prstGeom prst="rect">
            <a:avLst/>
          </a:prstGeom>
        </p:spPr>
        <p:txBody>
          <a:bodyPr lIns="0" tIns="0" rIns="0" bIns="0" rtlCol="0" anchor="t">
            <a:spAutoFit/>
          </a:bodyPr>
          <a:lstStyle/>
          <a:p>
            <a:pPr algn="l">
              <a:lnSpc>
                <a:spcPts val="6709"/>
              </a:lnSpc>
              <a:spcBef>
                <a:spcPct val="0"/>
              </a:spcBef>
            </a:pPr>
            <a:r>
              <a:rPr lang="en-US" sz="5499" b="1" dirty="0">
                <a:latin typeface="Times New Roman" panose="02020603050405020304" pitchFamily="18" charset="0"/>
                <a:ea typeface="Lucidity Condensed"/>
                <a:cs typeface="Times New Roman" panose="02020603050405020304" pitchFamily="18" charset="0"/>
                <a:sym typeface="Lucidity Condensed"/>
              </a:rPr>
              <a:t>3. Automatic Image-Based Plant Disease Severity Estimation Using Deep Learning </a:t>
            </a:r>
          </a:p>
        </p:txBody>
      </p:sp>
      <p:sp>
        <p:nvSpPr>
          <p:cNvPr id="12" name="Freeform 12"/>
          <p:cNvSpPr/>
          <p:nvPr/>
        </p:nvSpPr>
        <p:spPr>
          <a:xfrm rot="8402090">
            <a:off x="15956424" y="836336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grpSp>
        <p:nvGrpSpPr>
          <p:cNvPr id="23" name="Group 23"/>
          <p:cNvGrpSpPr/>
          <p:nvPr/>
        </p:nvGrpSpPr>
        <p:grpSpPr>
          <a:xfrm rot="-7554350">
            <a:off x="-8715370" y="1697123"/>
            <a:ext cx="15122355" cy="15122355"/>
            <a:chOff x="0" y="0"/>
            <a:chExt cx="20163139" cy="20163139"/>
          </a:xfrm>
        </p:grpSpPr>
        <p:pic>
          <p:nvPicPr>
            <p:cNvPr id="24" name="Picture 24"/>
            <p:cNvPicPr>
              <a:picLocks noChangeAspect="1"/>
            </p:cNvPicPr>
            <p:nvPr/>
          </p:nvPicPr>
          <p:blipFill>
            <a:blip r:embed="rId5"/>
            <a:stretch>
              <a:fillRect/>
            </a:stretch>
          </p:blipFill>
          <p:spPr>
            <a:xfrm rot="65429">
              <a:off x="-1792485" y="-1792485"/>
              <a:ext cx="23748109" cy="23748109"/>
            </a:xfrm>
            <a:prstGeom prst="rect">
              <a:avLst/>
            </a:prstGeom>
          </p:spPr>
        </p:pic>
        <p:sp>
          <p:nvSpPr>
            <p:cNvPr id="25" name="TextBox 25"/>
            <p:cNvSpPr txBox="1"/>
            <p:nvPr/>
          </p:nvSpPr>
          <p:spPr>
            <a:xfrm rot="2109252">
              <a:off x="12604919" y="4228554"/>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1</a:t>
              </a:r>
            </a:p>
          </p:txBody>
        </p:sp>
        <p:sp>
          <p:nvSpPr>
            <p:cNvPr id="26" name="TextBox 26"/>
            <p:cNvSpPr txBox="1"/>
            <p:nvPr/>
          </p:nvSpPr>
          <p:spPr>
            <a:xfrm rot="6788333">
              <a:off x="14505271" y="1034326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2</a:t>
              </a:r>
            </a:p>
          </p:txBody>
        </p:sp>
        <p:sp>
          <p:nvSpPr>
            <p:cNvPr id="27" name="TextBox 27"/>
            <p:cNvSpPr txBox="1"/>
            <p:nvPr/>
          </p:nvSpPr>
          <p:spPr>
            <a:xfrm rot="-10699138">
              <a:off x="9128217" y="13759806"/>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3</a:t>
              </a:r>
            </a:p>
          </p:txBody>
        </p:sp>
        <p:sp>
          <p:nvSpPr>
            <p:cNvPr id="28" name="TextBox 28"/>
            <p:cNvSpPr txBox="1"/>
            <p:nvPr/>
          </p:nvSpPr>
          <p:spPr>
            <a:xfrm rot="-6562178">
              <a:off x="4403648" y="1001145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4</a:t>
              </a:r>
            </a:p>
          </p:txBody>
        </p:sp>
        <p:sp>
          <p:nvSpPr>
            <p:cNvPr id="29" name="TextBox 29"/>
            <p:cNvSpPr txBox="1"/>
            <p:nvPr/>
          </p:nvSpPr>
          <p:spPr>
            <a:xfrm rot="-2433472">
              <a:off x="6455288" y="492614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5</a:t>
              </a:r>
            </a:p>
          </p:txBody>
        </p:sp>
      </p:grpSp>
      <p:sp>
        <p:nvSpPr>
          <p:cNvPr id="35" name="Freeform 16">
            <a:extLst>
              <a:ext uri="{FF2B5EF4-FFF2-40B4-BE49-F238E27FC236}">
                <a16:creationId xmlns:a16="http://schemas.microsoft.com/office/drawing/2014/main" id="{60F59176-480A-932C-C8DE-7CB7599DD1ED}"/>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6">
              <a:extLst>
                <a:ext uri="{96DAC541-7B7A-43D3-8B79-37D633B846F1}">
                  <asvg:svgBlip xmlns:asvg="http://schemas.microsoft.com/office/drawing/2016/SVG/main" r:embed="rId7"/>
                </a:ext>
              </a:extLst>
            </a:blip>
            <a:stretch>
              <a:fillRect r="-53337"/>
            </a:stretch>
          </a:blipFill>
        </p:spPr>
        <p:txBody>
          <a:bodyPr/>
          <a:lstStyle/>
          <a:p>
            <a:endParaRPr lang="en-SA"/>
          </a:p>
        </p:txBody>
      </p:sp>
      <p:grpSp>
        <p:nvGrpSpPr>
          <p:cNvPr id="36" name="Group 19">
            <a:extLst>
              <a:ext uri="{FF2B5EF4-FFF2-40B4-BE49-F238E27FC236}">
                <a16:creationId xmlns:a16="http://schemas.microsoft.com/office/drawing/2014/main" id="{DA59BEA5-80F0-348E-11C5-6850DA97ACBA}"/>
              </a:ext>
            </a:extLst>
          </p:cNvPr>
          <p:cNvGrpSpPr/>
          <p:nvPr/>
        </p:nvGrpSpPr>
        <p:grpSpPr>
          <a:xfrm>
            <a:off x="14283418" y="498125"/>
            <a:ext cx="1523316" cy="450813"/>
            <a:chOff x="0" y="0"/>
            <a:chExt cx="401203" cy="118733"/>
          </a:xfrm>
        </p:grpSpPr>
        <p:sp>
          <p:nvSpPr>
            <p:cNvPr id="37" name="Freeform 20">
              <a:extLst>
                <a:ext uri="{FF2B5EF4-FFF2-40B4-BE49-F238E27FC236}">
                  <a16:creationId xmlns:a16="http://schemas.microsoft.com/office/drawing/2014/main" id="{468C702F-A6BA-3DDC-7A2A-32E0E94E811A}"/>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8" name="TextBox 21">
              <a:extLst>
                <a:ext uri="{FF2B5EF4-FFF2-40B4-BE49-F238E27FC236}">
                  <a16:creationId xmlns:a16="http://schemas.microsoft.com/office/drawing/2014/main" id="{70800E1D-5E89-5F79-E022-19AFA2050EF5}"/>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39" name="TextBox 24">
            <a:extLst>
              <a:ext uri="{FF2B5EF4-FFF2-40B4-BE49-F238E27FC236}">
                <a16:creationId xmlns:a16="http://schemas.microsoft.com/office/drawing/2014/main" id="{0F520725-9DBC-553D-F297-F306113A1DF4}"/>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0" name="TextBox 25">
            <a:extLst>
              <a:ext uri="{FF2B5EF4-FFF2-40B4-BE49-F238E27FC236}">
                <a16:creationId xmlns:a16="http://schemas.microsoft.com/office/drawing/2014/main" id="{493D7804-876F-407C-8634-D1B608F5D9E0}"/>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1" name="TextBox 27">
            <a:extLst>
              <a:ext uri="{FF2B5EF4-FFF2-40B4-BE49-F238E27FC236}">
                <a16:creationId xmlns:a16="http://schemas.microsoft.com/office/drawing/2014/main" id="{0CDB66E3-87E1-D36C-A851-B53F918CC213}"/>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2" name="TextBox 28">
            <a:extLst>
              <a:ext uri="{FF2B5EF4-FFF2-40B4-BE49-F238E27FC236}">
                <a16:creationId xmlns:a16="http://schemas.microsoft.com/office/drawing/2014/main" id="{14CA38C4-866E-B2E8-91EE-02C3CEE0CF29}"/>
              </a:ext>
            </a:extLst>
          </p:cNvPr>
          <p:cNvSpPr txBox="1"/>
          <p:nvPr/>
        </p:nvSpPr>
        <p:spPr>
          <a:xfrm>
            <a:off x="14258537" y="569820"/>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Related Work</a:t>
            </a:r>
          </a:p>
        </p:txBody>
      </p:sp>
      <p:sp>
        <p:nvSpPr>
          <p:cNvPr id="43" name="TextBox 29">
            <a:extLst>
              <a:ext uri="{FF2B5EF4-FFF2-40B4-BE49-F238E27FC236}">
                <a16:creationId xmlns:a16="http://schemas.microsoft.com/office/drawing/2014/main" id="{FC0D4C07-2088-06EA-4FB0-34ED23E6E124}"/>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4" name="TextBox 30">
            <a:extLst>
              <a:ext uri="{FF2B5EF4-FFF2-40B4-BE49-F238E27FC236}">
                <a16:creationId xmlns:a16="http://schemas.microsoft.com/office/drawing/2014/main" id="{779CAFD9-F171-72CC-D044-5A5EA273890B}"/>
              </a:ext>
            </a:extLst>
          </p:cNvPr>
          <p:cNvSpPr txBox="1"/>
          <p:nvPr/>
        </p:nvSpPr>
        <p:spPr>
          <a:xfrm>
            <a:off x="16029121"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Dataset</a:t>
            </a:r>
          </a:p>
        </p:txBody>
      </p:sp>
      <p:sp>
        <p:nvSpPr>
          <p:cNvPr id="45" name="TextBox 31">
            <a:extLst>
              <a:ext uri="{FF2B5EF4-FFF2-40B4-BE49-F238E27FC236}">
                <a16:creationId xmlns:a16="http://schemas.microsoft.com/office/drawing/2014/main" id="{B2DDB251-077D-8FB1-1BBA-AB3079E65AF3}"/>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6" name="TextBox 32">
            <a:extLst>
              <a:ext uri="{FF2B5EF4-FFF2-40B4-BE49-F238E27FC236}">
                <a16:creationId xmlns:a16="http://schemas.microsoft.com/office/drawing/2014/main" id="{35E7FD2A-09F7-0D26-EF69-EE6B808EABAA}"/>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47" name="TextBox 33">
            <a:extLst>
              <a:ext uri="{FF2B5EF4-FFF2-40B4-BE49-F238E27FC236}">
                <a16:creationId xmlns:a16="http://schemas.microsoft.com/office/drawing/2014/main" id="{63FA2E1B-DD94-31C8-3D68-C96A57BEC3C0}"/>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8" name="TextBox 34">
            <a:extLst>
              <a:ext uri="{FF2B5EF4-FFF2-40B4-BE49-F238E27FC236}">
                <a16:creationId xmlns:a16="http://schemas.microsoft.com/office/drawing/2014/main" id="{2F48612F-A108-34C6-6ABB-A04346BC9465}"/>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49" name="TextBox 30">
            <a:extLst>
              <a:ext uri="{FF2B5EF4-FFF2-40B4-BE49-F238E27FC236}">
                <a16:creationId xmlns:a16="http://schemas.microsoft.com/office/drawing/2014/main" id="{6E66CF1B-B3D5-7B66-D5F9-12C7570EF39D}"/>
              </a:ext>
            </a:extLst>
          </p:cNvPr>
          <p:cNvSpPr txBox="1"/>
          <p:nvPr/>
        </p:nvSpPr>
        <p:spPr>
          <a:xfrm>
            <a:off x="7908994" y="1025425"/>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sp>
        <p:nvSpPr>
          <p:cNvPr id="50" name="Freeform 11">
            <a:extLst>
              <a:ext uri="{FF2B5EF4-FFF2-40B4-BE49-F238E27FC236}">
                <a16:creationId xmlns:a16="http://schemas.microsoft.com/office/drawing/2014/main" id="{B7650F62-FFA4-1CEF-184A-1C646679F3A6}"/>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
            <a:extLst>
              <a:ext uri="{FF2B5EF4-FFF2-40B4-BE49-F238E27FC236}">
                <a16:creationId xmlns:a16="http://schemas.microsoft.com/office/drawing/2014/main" id="{E6B596BA-1B54-C009-E0AB-4FA2E31E71B1}"/>
              </a:ext>
            </a:extLst>
          </p:cNvPr>
          <p:cNvGrpSpPr/>
          <p:nvPr/>
        </p:nvGrpSpPr>
        <p:grpSpPr>
          <a:xfrm>
            <a:off x="0" y="2195402"/>
            <a:ext cx="18288000" cy="8517820"/>
            <a:chOff x="0" y="0"/>
            <a:chExt cx="24384000" cy="11357093"/>
          </a:xfrm>
        </p:grpSpPr>
        <p:grpSp>
          <p:nvGrpSpPr>
            <p:cNvPr id="31" name="Group 3">
              <a:extLst>
                <a:ext uri="{FF2B5EF4-FFF2-40B4-BE49-F238E27FC236}">
                  <a16:creationId xmlns:a16="http://schemas.microsoft.com/office/drawing/2014/main" id="{F9C7B319-66E5-D5C7-CB59-0BBF82681FBF}"/>
                </a:ext>
              </a:extLst>
            </p:cNvPr>
            <p:cNvGrpSpPr/>
            <p:nvPr/>
          </p:nvGrpSpPr>
          <p:grpSpPr>
            <a:xfrm>
              <a:off x="0" y="0"/>
              <a:ext cx="24384000" cy="11357093"/>
              <a:chOff x="0" y="0"/>
              <a:chExt cx="4816593" cy="2243376"/>
            </a:xfrm>
          </p:grpSpPr>
          <p:sp>
            <p:nvSpPr>
              <p:cNvPr id="33" name="Freeform 4">
                <a:extLst>
                  <a:ext uri="{FF2B5EF4-FFF2-40B4-BE49-F238E27FC236}">
                    <a16:creationId xmlns:a16="http://schemas.microsoft.com/office/drawing/2014/main" id="{A7512993-A534-E52F-3745-0408206939F2}"/>
                  </a:ext>
                </a:extLst>
              </p:cNvPr>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34" name="TextBox 5">
                <a:extLst>
                  <a:ext uri="{FF2B5EF4-FFF2-40B4-BE49-F238E27FC236}">
                    <a16:creationId xmlns:a16="http://schemas.microsoft.com/office/drawing/2014/main" id="{067419F0-DCA5-7CFD-637E-E2B67F83957E}"/>
                  </a:ext>
                </a:extLst>
              </p:cNvPr>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32" name="Freeform 6">
              <a:extLst>
                <a:ext uri="{FF2B5EF4-FFF2-40B4-BE49-F238E27FC236}">
                  <a16:creationId xmlns:a16="http://schemas.microsoft.com/office/drawing/2014/main" id="{3DBD5303-17B2-53FF-64DB-A5136C6E61DF}"/>
                </a:ext>
              </a:extLst>
            </p:cNvPr>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5619506" y="2840827"/>
            <a:ext cx="1141629" cy="114162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27755"/>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1" name="TextBox 11"/>
          <p:cNvSpPr txBox="1"/>
          <p:nvPr/>
        </p:nvSpPr>
        <p:spPr>
          <a:xfrm>
            <a:off x="6190321" y="2966181"/>
            <a:ext cx="11286347" cy="2557830"/>
          </a:xfrm>
          <a:prstGeom prst="rect">
            <a:avLst/>
          </a:prstGeom>
        </p:spPr>
        <p:txBody>
          <a:bodyPr lIns="0" tIns="0" rIns="0" bIns="0" rtlCol="0" anchor="t">
            <a:spAutoFit/>
          </a:bodyPr>
          <a:lstStyle/>
          <a:p>
            <a:pPr algn="l">
              <a:lnSpc>
                <a:spcPts val="6709"/>
              </a:lnSpc>
              <a:spcBef>
                <a:spcPct val="0"/>
              </a:spcBef>
            </a:pPr>
            <a:r>
              <a:rPr lang="en-US" sz="5499" b="1" dirty="0">
                <a:latin typeface="Times New Roman" panose="02020603050405020304" pitchFamily="18" charset="0"/>
                <a:ea typeface="Lucidity Condensed"/>
                <a:cs typeface="Times New Roman" panose="02020603050405020304" pitchFamily="18" charset="0"/>
                <a:sym typeface="Lucidity Condensed"/>
              </a:rPr>
              <a:t>4. Plant leaf disease classification using </a:t>
            </a:r>
            <a:r>
              <a:rPr lang="en-US" sz="5499" b="1" dirty="0" err="1">
                <a:latin typeface="Times New Roman" panose="02020603050405020304" pitchFamily="18" charset="0"/>
                <a:ea typeface="Lucidity Condensed"/>
                <a:cs typeface="Times New Roman" panose="02020603050405020304" pitchFamily="18" charset="0"/>
                <a:sym typeface="Lucidity Condensed"/>
              </a:rPr>
              <a:t>EfficientNet</a:t>
            </a:r>
            <a:r>
              <a:rPr lang="en-US" sz="5499" b="1" dirty="0">
                <a:latin typeface="Times New Roman" panose="02020603050405020304" pitchFamily="18" charset="0"/>
                <a:ea typeface="Lucidity Condensed"/>
                <a:cs typeface="Times New Roman" panose="02020603050405020304" pitchFamily="18" charset="0"/>
                <a:sym typeface="Lucidity Condensed"/>
              </a:rPr>
              <a:t> deep learning model  </a:t>
            </a:r>
          </a:p>
        </p:txBody>
      </p:sp>
      <p:sp>
        <p:nvSpPr>
          <p:cNvPr id="12" name="Freeform 12"/>
          <p:cNvSpPr/>
          <p:nvPr/>
        </p:nvSpPr>
        <p:spPr>
          <a:xfrm rot="8402090">
            <a:off x="15956424" y="836336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algn="r" defTabSz="914400" rtl="1" eaLnBrk="1" latinLnBrk="0" hangingPunct="1"/>
            <a:endParaRPr lang="en-SA">
              <a:latin typeface="Times New Roman" panose="02020603050405020304" pitchFamily="18" charset="0"/>
              <a:cs typeface="Times New Roman" panose="02020603050405020304" pitchFamily="18" charset="0"/>
            </a:endParaRPr>
          </a:p>
        </p:txBody>
      </p:sp>
      <p:grpSp>
        <p:nvGrpSpPr>
          <p:cNvPr id="23" name="Group 23"/>
          <p:cNvGrpSpPr/>
          <p:nvPr/>
        </p:nvGrpSpPr>
        <p:grpSpPr>
          <a:xfrm rot="9870660">
            <a:off x="-8715370" y="1697123"/>
            <a:ext cx="15122355" cy="15122355"/>
            <a:chOff x="0" y="0"/>
            <a:chExt cx="20163139" cy="20163139"/>
          </a:xfrm>
        </p:grpSpPr>
        <p:pic>
          <p:nvPicPr>
            <p:cNvPr id="24" name="Picture 24"/>
            <p:cNvPicPr>
              <a:picLocks noChangeAspect="1"/>
            </p:cNvPicPr>
            <p:nvPr/>
          </p:nvPicPr>
          <p:blipFill>
            <a:blip r:embed="rId5"/>
            <a:stretch>
              <a:fillRect/>
            </a:stretch>
          </p:blipFill>
          <p:spPr>
            <a:xfrm rot="65429">
              <a:off x="-1792485" y="-1792485"/>
              <a:ext cx="23748109" cy="23748109"/>
            </a:xfrm>
            <a:prstGeom prst="rect">
              <a:avLst/>
            </a:prstGeom>
          </p:spPr>
        </p:pic>
        <p:sp>
          <p:nvSpPr>
            <p:cNvPr id="25" name="TextBox 25"/>
            <p:cNvSpPr txBox="1"/>
            <p:nvPr/>
          </p:nvSpPr>
          <p:spPr>
            <a:xfrm rot="2109252">
              <a:off x="12604919" y="4228554"/>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1</a:t>
              </a:r>
            </a:p>
          </p:txBody>
        </p:sp>
        <p:sp>
          <p:nvSpPr>
            <p:cNvPr id="26" name="TextBox 26"/>
            <p:cNvSpPr txBox="1"/>
            <p:nvPr/>
          </p:nvSpPr>
          <p:spPr>
            <a:xfrm rot="6788333">
              <a:off x="14505271" y="1034326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2</a:t>
              </a:r>
            </a:p>
          </p:txBody>
        </p:sp>
        <p:sp>
          <p:nvSpPr>
            <p:cNvPr id="27" name="TextBox 27"/>
            <p:cNvSpPr txBox="1"/>
            <p:nvPr/>
          </p:nvSpPr>
          <p:spPr>
            <a:xfrm rot="-10699138">
              <a:off x="9128217" y="13759806"/>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3</a:t>
              </a:r>
            </a:p>
          </p:txBody>
        </p:sp>
        <p:sp>
          <p:nvSpPr>
            <p:cNvPr id="28" name="TextBox 28"/>
            <p:cNvSpPr txBox="1"/>
            <p:nvPr/>
          </p:nvSpPr>
          <p:spPr>
            <a:xfrm rot="-6562178">
              <a:off x="4403648" y="1001145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4</a:t>
              </a:r>
            </a:p>
          </p:txBody>
        </p:sp>
        <p:sp>
          <p:nvSpPr>
            <p:cNvPr id="29" name="TextBox 29"/>
            <p:cNvSpPr txBox="1"/>
            <p:nvPr/>
          </p:nvSpPr>
          <p:spPr>
            <a:xfrm rot="-2433472">
              <a:off x="6455288" y="492614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5</a:t>
              </a:r>
            </a:p>
          </p:txBody>
        </p:sp>
      </p:grpSp>
      <p:sp>
        <p:nvSpPr>
          <p:cNvPr id="10" name="TextBox 10"/>
          <p:cNvSpPr txBox="1"/>
          <p:nvPr/>
        </p:nvSpPr>
        <p:spPr>
          <a:xfrm>
            <a:off x="6301928" y="5674245"/>
            <a:ext cx="11174739" cy="3110467"/>
          </a:xfrm>
          <a:prstGeom prst="rect">
            <a:avLst/>
          </a:prstGeom>
        </p:spPr>
        <p:txBody>
          <a:bodyPr lIns="0" tIns="0" rIns="0" bIns="0" rtlCol="0" anchor="t">
            <a:spAutoFit/>
          </a:bodyPr>
          <a:lstStyle/>
          <a:p>
            <a:pPr algn="just">
              <a:lnSpc>
                <a:spcPts val="4060"/>
              </a:lnSpc>
              <a:spcBef>
                <a:spcPct val="0"/>
              </a:spcBef>
            </a:pPr>
            <a:r>
              <a:rPr lang="en-US" sz="2900" b="1" dirty="0">
                <a:latin typeface="Times New Roman" panose="02020603050405020304" pitchFamily="18" charset="0"/>
                <a:ea typeface="Lucidity Condensed"/>
                <a:cs typeface="Times New Roman" panose="02020603050405020304" pitchFamily="18" charset="0"/>
                <a:sym typeface="Lucidity Condensed"/>
              </a:rPr>
              <a:t>proposed </a:t>
            </a:r>
            <a:r>
              <a:rPr lang="en-US" sz="2900" b="1" dirty="0" err="1">
                <a:latin typeface="Times New Roman" panose="02020603050405020304" pitchFamily="18" charset="0"/>
                <a:ea typeface="Lucidity Condensed"/>
                <a:cs typeface="Times New Roman" panose="02020603050405020304" pitchFamily="18" charset="0"/>
                <a:sym typeface="Lucidity Condensed"/>
              </a:rPr>
              <a:t>EfficientNet</a:t>
            </a:r>
            <a:r>
              <a:rPr lang="en-US" sz="2900" b="1" dirty="0">
                <a:latin typeface="Times New Roman" panose="02020603050405020304" pitchFamily="18" charset="0"/>
                <a:ea typeface="Lucidity Condensed"/>
                <a:cs typeface="Times New Roman" panose="02020603050405020304" pitchFamily="18" charset="0"/>
                <a:sym typeface="Lucidity Condensed"/>
              </a:rPr>
              <a:t> B5 and B4 models of DL architecture in plant leaf disease classification. All models were trained with the original and augmented </a:t>
            </a:r>
            <a:r>
              <a:rPr lang="en-US" sz="2900" b="1" dirty="0" err="1">
                <a:latin typeface="Times New Roman" panose="02020603050405020304" pitchFamily="18" charset="0"/>
                <a:ea typeface="Lucidity Condensed"/>
                <a:cs typeface="Times New Roman" panose="02020603050405020304" pitchFamily="18" charset="0"/>
                <a:sym typeface="Lucidity Condensed"/>
              </a:rPr>
              <a:t>PlantVillage</a:t>
            </a:r>
            <a:r>
              <a:rPr lang="en-US" sz="2900" b="1" dirty="0">
                <a:latin typeface="Times New Roman" panose="02020603050405020304" pitchFamily="18" charset="0"/>
                <a:ea typeface="Lucidity Condensed"/>
                <a:cs typeface="Times New Roman" panose="02020603050405020304" pitchFamily="18" charset="0"/>
                <a:sym typeface="Lucidity Condensed"/>
              </a:rPr>
              <a:t> datasets, having 55,448 and 61,486 images. They compared performance with other state-of-the-art DL models. The results showed that B5 and B4 models of </a:t>
            </a:r>
            <a:r>
              <a:rPr lang="en-US" sz="2900" b="1" dirty="0" err="1">
                <a:latin typeface="Times New Roman" panose="02020603050405020304" pitchFamily="18" charset="0"/>
                <a:ea typeface="Lucidity Condensed"/>
                <a:cs typeface="Times New Roman" panose="02020603050405020304" pitchFamily="18" charset="0"/>
                <a:sym typeface="Lucidity Condensed"/>
              </a:rPr>
              <a:t>EfficientNet</a:t>
            </a:r>
            <a:r>
              <a:rPr lang="en-US" sz="2900" b="1" dirty="0">
                <a:latin typeface="Times New Roman" panose="02020603050405020304" pitchFamily="18" charset="0"/>
                <a:ea typeface="Lucidity Condensed"/>
                <a:cs typeface="Times New Roman" panose="02020603050405020304" pitchFamily="18" charset="0"/>
                <a:sym typeface="Lucidity Condensed"/>
              </a:rPr>
              <a:t> architecture achieved the highest values compared to other DL models for accuracy.</a:t>
            </a:r>
          </a:p>
        </p:txBody>
      </p:sp>
      <p:sp>
        <p:nvSpPr>
          <p:cNvPr id="35" name="Freeform 16">
            <a:extLst>
              <a:ext uri="{FF2B5EF4-FFF2-40B4-BE49-F238E27FC236}">
                <a16:creationId xmlns:a16="http://schemas.microsoft.com/office/drawing/2014/main" id="{5BBCBFD5-804D-BC2D-22D4-C88452B08140}"/>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6">
              <a:extLst>
                <a:ext uri="{96DAC541-7B7A-43D3-8B79-37D633B846F1}">
                  <asvg:svgBlip xmlns:asvg="http://schemas.microsoft.com/office/drawing/2016/SVG/main" r:embed="rId7"/>
                </a:ext>
              </a:extLst>
            </a:blip>
            <a:stretch>
              <a:fillRect r="-53337"/>
            </a:stretch>
          </a:blipFill>
        </p:spPr>
        <p:txBody>
          <a:bodyPr/>
          <a:lstStyle/>
          <a:p>
            <a:endParaRPr lang="en-SA"/>
          </a:p>
        </p:txBody>
      </p:sp>
      <p:grpSp>
        <p:nvGrpSpPr>
          <p:cNvPr id="36" name="Group 19">
            <a:extLst>
              <a:ext uri="{FF2B5EF4-FFF2-40B4-BE49-F238E27FC236}">
                <a16:creationId xmlns:a16="http://schemas.microsoft.com/office/drawing/2014/main" id="{1D02C00A-B11B-D109-14DF-FC6C81A2C19D}"/>
              </a:ext>
            </a:extLst>
          </p:cNvPr>
          <p:cNvGrpSpPr/>
          <p:nvPr/>
        </p:nvGrpSpPr>
        <p:grpSpPr>
          <a:xfrm>
            <a:off x="14283418" y="498125"/>
            <a:ext cx="1523316" cy="450813"/>
            <a:chOff x="0" y="0"/>
            <a:chExt cx="401203" cy="118733"/>
          </a:xfrm>
        </p:grpSpPr>
        <p:sp>
          <p:nvSpPr>
            <p:cNvPr id="37" name="Freeform 20">
              <a:extLst>
                <a:ext uri="{FF2B5EF4-FFF2-40B4-BE49-F238E27FC236}">
                  <a16:creationId xmlns:a16="http://schemas.microsoft.com/office/drawing/2014/main" id="{2C4EB802-B2FA-E542-8164-E4D52AE8F04B}"/>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8" name="TextBox 21">
              <a:extLst>
                <a:ext uri="{FF2B5EF4-FFF2-40B4-BE49-F238E27FC236}">
                  <a16:creationId xmlns:a16="http://schemas.microsoft.com/office/drawing/2014/main" id="{B0489696-8343-2CB4-B8CE-3A0B8D7F0398}"/>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39" name="TextBox 24">
            <a:extLst>
              <a:ext uri="{FF2B5EF4-FFF2-40B4-BE49-F238E27FC236}">
                <a16:creationId xmlns:a16="http://schemas.microsoft.com/office/drawing/2014/main" id="{234607B7-D754-D931-06FF-CDF5D3580628}"/>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0" name="TextBox 25">
            <a:extLst>
              <a:ext uri="{FF2B5EF4-FFF2-40B4-BE49-F238E27FC236}">
                <a16:creationId xmlns:a16="http://schemas.microsoft.com/office/drawing/2014/main" id="{BFF69DD8-B79C-3CA7-723F-107B85DF4A16}"/>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1" name="TextBox 27">
            <a:extLst>
              <a:ext uri="{FF2B5EF4-FFF2-40B4-BE49-F238E27FC236}">
                <a16:creationId xmlns:a16="http://schemas.microsoft.com/office/drawing/2014/main" id="{A17D1DF2-BB93-1A52-9911-FA88D0394475}"/>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2" name="TextBox 28">
            <a:extLst>
              <a:ext uri="{FF2B5EF4-FFF2-40B4-BE49-F238E27FC236}">
                <a16:creationId xmlns:a16="http://schemas.microsoft.com/office/drawing/2014/main" id="{462C4DD5-74FD-3F15-6548-EDD228DB8EB0}"/>
              </a:ext>
            </a:extLst>
          </p:cNvPr>
          <p:cNvSpPr txBox="1"/>
          <p:nvPr/>
        </p:nvSpPr>
        <p:spPr>
          <a:xfrm>
            <a:off x="14258537" y="569820"/>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Related Work</a:t>
            </a:r>
          </a:p>
        </p:txBody>
      </p:sp>
      <p:sp>
        <p:nvSpPr>
          <p:cNvPr id="43" name="TextBox 29">
            <a:extLst>
              <a:ext uri="{FF2B5EF4-FFF2-40B4-BE49-F238E27FC236}">
                <a16:creationId xmlns:a16="http://schemas.microsoft.com/office/drawing/2014/main" id="{BDB0FD8C-47E2-EEF0-7767-B6E171EF41F6}"/>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4" name="TextBox 30">
            <a:extLst>
              <a:ext uri="{FF2B5EF4-FFF2-40B4-BE49-F238E27FC236}">
                <a16:creationId xmlns:a16="http://schemas.microsoft.com/office/drawing/2014/main" id="{65A6B140-30E6-8B48-9E59-92E4A3E01B90}"/>
              </a:ext>
            </a:extLst>
          </p:cNvPr>
          <p:cNvSpPr txBox="1"/>
          <p:nvPr/>
        </p:nvSpPr>
        <p:spPr>
          <a:xfrm>
            <a:off x="16029121"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Dataset</a:t>
            </a:r>
          </a:p>
        </p:txBody>
      </p:sp>
      <p:sp>
        <p:nvSpPr>
          <p:cNvPr id="45" name="TextBox 31">
            <a:extLst>
              <a:ext uri="{FF2B5EF4-FFF2-40B4-BE49-F238E27FC236}">
                <a16:creationId xmlns:a16="http://schemas.microsoft.com/office/drawing/2014/main" id="{BD5C6361-E2EE-5FDF-C057-8C28B667A879}"/>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6" name="TextBox 32">
            <a:extLst>
              <a:ext uri="{FF2B5EF4-FFF2-40B4-BE49-F238E27FC236}">
                <a16:creationId xmlns:a16="http://schemas.microsoft.com/office/drawing/2014/main" id="{D1870806-7113-1BDF-2F21-F2AA5F0380D5}"/>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47" name="TextBox 33">
            <a:extLst>
              <a:ext uri="{FF2B5EF4-FFF2-40B4-BE49-F238E27FC236}">
                <a16:creationId xmlns:a16="http://schemas.microsoft.com/office/drawing/2014/main" id="{1CC96F9C-D5E8-FD3A-129D-479E74F997A0}"/>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8" name="TextBox 34">
            <a:extLst>
              <a:ext uri="{FF2B5EF4-FFF2-40B4-BE49-F238E27FC236}">
                <a16:creationId xmlns:a16="http://schemas.microsoft.com/office/drawing/2014/main" id="{B8027BC9-65BC-4F63-6C60-56E27DD4D8D1}"/>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49" name="TextBox 30">
            <a:extLst>
              <a:ext uri="{FF2B5EF4-FFF2-40B4-BE49-F238E27FC236}">
                <a16:creationId xmlns:a16="http://schemas.microsoft.com/office/drawing/2014/main" id="{8C26EDFC-F63E-B3D8-C28B-371F4C00FFC7}"/>
              </a:ext>
            </a:extLst>
          </p:cNvPr>
          <p:cNvSpPr txBox="1"/>
          <p:nvPr/>
        </p:nvSpPr>
        <p:spPr>
          <a:xfrm>
            <a:off x="7908994" y="1025425"/>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sp>
        <p:nvSpPr>
          <p:cNvPr id="50" name="Freeform 11">
            <a:extLst>
              <a:ext uri="{FF2B5EF4-FFF2-40B4-BE49-F238E27FC236}">
                <a16:creationId xmlns:a16="http://schemas.microsoft.com/office/drawing/2014/main" id="{1E11FC66-0092-8B3F-E3CE-0CC9CE653110}"/>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
            <a:extLst>
              <a:ext uri="{FF2B5EF4-FFF2-40B4-BE49-F238E27FC236}">
                <a16:creationId xmlns:a16="http://schemas.microsoft.com/office/drawing/2014/main" id="{33149AD8-BF44-40CB-E4D8-A80E029FFAE8}"/>
              </a:ext>
            </a:extLst>
          </p:cNvPr>
          <p:cNvGrpSpPr/>
          <p:nvPr/>
        </p:nvGrpSpPr>
        <p:grpSpPr>
          <a:xfrm>
            <a:off x="0" y="2195402"/>
            <a:ext cx="18288000" cy="8517820"/>
            <a:chOff x="0" y="0"/>
            <a:chExt cx="24384000" cy="11357093"/>
          </a:xfrm>
        </p:grpSpPr>
        <p:grpSp>
          <p:nvGrpSpPr>
            <p:cNvPr id="31" name="Group 3">
              <a:extLst>
                <a:ext uri="{FF2B5EF4-FFF2-40B4-BE49-F238E27FC236}">
                  <a16:creationId xmlns:a16="http://schemas.microsoft.com/office/drawing/2014/main" id="{BAA898A4-101D-A751-6E38-5DB530038269}"/>
                </a:ext>
              </a:extLst>
            </p:cNvPr>
            <p:cNvGrpSpPr/>
            <p:nvPr/>
          </p:nvGrpSpPr>
          <p:grpSpPr>
            <a:xfrm>
              <a:off x="0" y="0"/>
              <a:ext cx="24384000" cy="11357093"/>
              <a:chOff x="0" y="0"/>
              <a:chExt cx="4816593" cy="2243376"/>
            </a:xfrm>
          </p:grpSpPr>
          <p:sp>
            <p:nvSpPr>
              <p:cNvPr id="33" name="Freeform 4">
                <a:extLst>
                  <a:ext uri="{FF2B5EF4-FFF2-40B4-BE49-F238E27FC236}">
                    <a16:creationId xmlns:a16="http://schemas.microsoft.com/office/drawing/2014/main" id="{A4966562-54BB-BA61-669F-6647D3F861A4}"/>
                  </a:ext>
                </a:extLst>
              </p:cNvPr>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34" name="TextBox 5">
                <a:extLst>
                  <a:ext uri="{FF2B5EF4-FFF2-40B4-BE49-F238E27FC236}">
                    <a16:creationId xmlns:a16="http://schemas.microsoft.com/office/drawing/2014/main" id="{76097D42-1E79-F34A-55E3-9803B0F7A8C7}"/>
                  </a:ext>
                </a:extLst>
              </p:cNvPr>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32" name="Freeform 6">
              <a:extLst>
                <a:ext uri="{FF2B5EF4-FFF2-40B4-BE49-F238E27FC236}">
                  <a16:creationId xmlns:a16="http://schemas.microsoft.com/office/drawing/2014/main" id="{5C74F825-5603-53E3-E220-94A2E78D0A22}"/>
                </a:ext>
              </a:extLst>
            </p:cNvPr>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5619506" y="2840827"/>
            <a:ext cx="1141629" cy="114162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5A185"/>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TextBox 10"/>
          <p:cNvSpPr txBox="1"/>
          <p:nvPr/>
        </p:nvSpPr>
        <p:spPr>
          <a:xfrm>
            <a:off x="6301928" y="5918359"/>
            <a:ext cx="11174739" cy="2584682"/>
          </a:xfrm>
          <a:prstGeom prst="rect">
            <a:avLst/>
          </a:prstGeom>
        </p:spPr>
        <p:txBody>
          <a:bodyPr lIns="0" tIns="0" rIns="0" bIns="0" rtlCol="0" anchor="t">
            <a:spAutoFit/>
          </a:bodyPr>
          <a:lstStyle/>
          <a:p>
            <a:pPr algn="just">
              <a:lnSpc>
                <a:spcPts val="4060"/>
              </a:lnSpc>
              <a:spcBef>
                <a:spcPct val="0"/>
              </a:spcBef>
            </a:pPr>
            <a:r>
              <a:rPr lang="en-US" sz="2900" b="1" dirty="0">
                <a:latin typeface="Times New Roman" panose="02020603050405020304" pitchFamily="18" charset="0"/>
                <a:ea typeface="Lucidity Condensed"/>
                <a:cs typeface="Times New Roman" panose="02020603050405020304" pitchFamily="18" charset="0"/>
                <a:sym typeface="Lucidity Condensed"/>
              </a:rPr>
              <a:t>used the LeNet architecture as a CNN to classify and detect two famous banana diseases, which are banana sigatoka and banana speckle, using a real dataset of banana diseases obtained from the PlantVillage. The results was very good demonstrated with 20% training and 80% testing.</a:t>
            </a:r>
          </a:p>
        </p:txBody>
      </p:sp>
      <p:sp>
        <p:nvSpPr>
          <p:cNvPr id="11" name="TextBox 11"/>
          <p:cNvSpPr txBox="1"/>
          <p:nvPr/>
        </p:nvSpPr>
        <p:spPr>
          <a:xfrm>
            <a:off x="6190321" y="2966181"/>
            <a:ext cx="11286347" cy="2557830"/>
          </a:xfrm>
          <a:prstGeom prst="rect">
            <a:avLst/>
          </a:prstGeom>
        </p:spPr>
        <p:txBody>
          <a:bodyPr lIns="0" tIns="0" rIns="0" bIns="0" rtlCol="0" anchor="t">
            <a:spAutoFit/>
          </a:bodyPr>
          <a:lstStyle/>
          <a:p>
            <a:pPr algn="l">
              <a:lnSpc>
                <a:spcPts val="6709"/>
              </a:lnSpc>
              <a:spcBef>
                <a:spcPct val="0"/>
              </a:spcBef>
            </a:pPr>
            <a:r>
              <a:rPr lang="en-US" sz="5499" b="1" dirty="0">
                <a:latin typeface="Times New Roman" panose="02020603050405020304" pitchFamily="18" charset="0"/>
                <a:ea typeface="Lucidity Condensed"/>
                <a:cs typeface="Times New Roman" panose="02020603050405020304" pitchFamily="18" charset="0"/>
                <a:sym typeface="Lucidity Condensed"/>
              </a:rPr>
              <a:t>5. A Deep Learning-based Approach for Banana Leaf Diseases Classification </a:t>
            </a:r>
          </a:p>
        </p:txBody>
      </p:sp>
      <p:sp>
        <p:nvSpPr>
          <p:cNvPr id="12" name="Freeform 12"/>
          <p:cNvSpPr/>
          <p:nvPr/>
        </p:nvSpPr>
        <p:spPr>
          <a:xfrm rot="8402090">
            <a:off x="15956424" y="836336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grpSp>
        <p:nvGrpSpPr>
          <p:cNvPr id="23" name="Group 23"/>
          <p:cNvGrpSpPr/>
          <p:nvPr/>
        </p:nvGrpSpPr>
        <p:grpSpPr>
          <a:xfrm rot="5463014">
            <a:off x="-8715370" y="1697123"/>
            <a:ext cx="15122355" cy="15122355"/>
            <a:chOff x="0" y="0"/>
            <a:chExt cx="20163139" cy="20163139"/>
          </a:xfrm>
        </p:grpSpPr>
        <p:pic>
          <p:nvPicPr>
            <p:cNvPr id="24" name="Picture 24"/>
            <p:cNvPicPr>
              <a:picLocks noChangeAspect="1"/>
            </p:cNvPicPr>
            <p:nvPr/>
          </p:nvPicPr>
          <p:blipFill>
            <a:blip r:embed="rId5"/>
            <a:stretch>
              <a:fillRect/>
            </a:stretch>
          </p:blipFill>
          <p:spPr>
            <a:xfrm rot="65429">
              <a:off x="-1792485" y="-1792485"/>
              <a:ext cx="23748109" cy="23748109"/>
            </a:xfrm>
            <a:prstGeom prst="rect">
              <a:avLst/>
            </a:prstGeom>
          </p:spPr>
        </p:pic>
        <p:sp>
          <p:nvSpPr>
            <p:cNvPr id="25" name="TextBox 25"/>
            <p:cNvSpPr txBox="1"/>
            <p:nvPr/>
          </p:nvSpPr>
          <p:spPr>
            <a:xfrm rot="2109252">
              <a:off x="12604919" y="4228554"/>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1</a:t>
              </a:r>
            </a:p>
          </p:txBody>
        </p:sp>
        <p:sp>
          <p:nvSpPr>
            <p:cNvPr id="26" name="TextBox 26"/>
            <p:cNvSpPr txBox="1"/>
            <p:nvPr/>
          </p:nvSpPr>
          <p:spPr>
            <a:xfrm rot="6788333">
              <a:off x="14505271" y="1034326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2</a:t>
              </a:r>
            </a:p>
          </p:txBody>
        </p:sp>
        <p:sp>
          <p:nvSpPr>
            <p:cNvPr id="27" name="TextBox 27"/>
            <p:cNvSpPr txBox="1"/>
            <p:nvPr/>
          </p:nvSpPr>
          <p:spPr>
            <a:xfrm rot="-10699138">
              <a:off x="9128217" y="13759806"/>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3</a:t>
              </a:r>
            </a:p>
          </p:txBody>
        </p:sp>
        <p:sp>
          <p:nvSpPr>
            <p:cNvPr id="28" name="TextBox 28"/>
            <p:cNvSpPr txBox="1"/>
            <p:nvPr/>
          </p:nvSpPr>
          <p:spPr>
            <a:xfrm rot="-6562178">
              <a:off x="4403648" y="1001145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4</a:t>
              </a:r>
            </a:p>
          </p:txBody>
        </p:sp>
        <p:sp>
          <p:nvSpPr>
            <p:cNvPr id="29" name="TextBox 29"/>
            <p:cNvSpPr txBox="1"/>
            <p:nvPr/>
          </p:nvSpPr>
          <p:spPr>
            <a:xfrm rot="-2433472">
              <a:off x="6455288" y="492614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5</a:t>
              </a:r>
            </a:p>
          </p:txBody>
        </p:sp>
      </p:grpSp>
      <p:sp>
        <p:nvSpPr>
          <p:cNvPr id="35" name="Freeform 16">
            <a:extLst>
              <a:ext uri="{FF2B5EF4-FFF2-40B4-BE49-F238E27FC236}">
                <a16:creationId xmlns:a16="http://schemas.microsoft.com/office/drawing/2014/main" id="{1AA25637-E79F-5150-1172-EAC7A07D600C}"/>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6">
              <a:extLst>
                <a:ext uri="{96DAC541-7B7A-43D3-8B79-37D633B846F1}">
                  <asvg:svgBlip xmlns:asvg="http://schemas.microsoft.com/office/drawing/2016/SVG/main" r:embed="rId7"/>
                </a:ext>
              </a:extLst>
            </a:blip>
            <a:stretch>
              <a:fillRect r="-53337"/>
            </a:stretch>
          </a:blipFill>
        </p:spPr>
        <p:txBody>
          <a:bodyPr/>
          <a:lstStyle/>
          <a:p>
            <a:endParaRPr lang="en-SA"/>
          </a:p>
        </p:txBody>
      </p:sp>
      <p:grpSp>
        <p:nvGrpSpPr>
          <p:cNvPr id="36" name="Group 19">
            <a:extLst>
              <a:ext uri="{FF2B5EF4-FFF2-40B4-BE49-F238E27FC236}">
                <a16:creationId xmlns:a16="http://schemas.microsoft.com/office/drawing/2014/main" id="{2BB5C9A8-26C3-9088-40EF-CCC3A2C498E4}"/>
              </a:ext>
            </a:extLst>
          </p:cNvPr>
          <p:cNvGrpSpPr/>
          <p:nvPr/>
        </p:nvGrpSpPr>
        <p:grpSpPr>
          <a:xfrm>
            <a:off x="14283418" y="498125"/>
            <a:ext cx="1523316" cy="450813"/>
            <a:chOff x="0" y="0"/>
            <a:chExt cx="401203" cy="118733"/>
          </a:xfrm>
        </p:grpSpPr>
        <p:sp>
          <p:nvSpPr>
            <p:cNvPr id="37" name="Freeform 20">
              <a:extLst>
                <a:ext uri="{FF2B5EF4-FFF2-40B4-BE49-F238E27FC236}">
                  <a16:creationId xmlns:a16="http://schemas.microsoft.com/office/drawing/2014/main" id="{2DB3C4AC-AB6A-D3CB-E59B-D24EFFDDCBEC}"/>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8" name="TextBox 21">
              <a:extLst>
                <a:ext uri="{FF2B5EF4-FFF2-40B4-BE49-F238E27FC236}">
                  <a16:creationId xmlns:a16="http://schemas.microsoft.com/office/drawing/2014/main" id="{9ED88955-CEC0-56D6-41F0-4CDBE02F2CB3}"/>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39" name="TextBox 24">
            <a:extLst>
              <a:ext uri="{FF2B5EF4-FFF2-40B4-BE49-F238E27FC236}">
                <a16:creationId xmlns:a16="http://schemas.microsoft.com/office/drawing/2014/main" id="{B301C59A-B05E-AAF9-8EBE-CECC94C80A1A}"/>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0" name="TextBox 25">
            <a:extLst>
              <a:ext uri="{FF2B5EF4-FFF2-40B4-BE49-F238E27FC236}">
                <a16:creationId xmlns:a16="http://schemas.microsoft.com/office/drawing/2014/main" id="{C163702D-8B12-F1C8-92D1-2D84C665DA68}"/>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1" name="TextBox 27">
            <a:extLst>
              <a:ext uri="{FF2B5EF4-FFF2-40B4-BE49-F238E27FC236}">
                <a16:creationId xmlns:a16="http://schemas.microsoft.com/office/drawing/2014/main" id="{C8ABF290-2DF4-4E3A-7361-92874B816F69}"/>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2" name="TextBox 28">
            <a:extLst>
              <a:ext uri="{FF2B5EF4-FFF2-40B4-BE49-F238E27FC236}">
                <a16:creationId xmlns:a16="http://schemas.microsoft.com/office/drawing/2014/main" id="{D2024FE9-0799-A5A4-D99D-99EA35B68A0F}"/>
              </a:ext>
            </a:extLst>
          </p:cNvPr>
          <p:cNvSpPr txBox="1"/>
          <p:nvPr/>
        </p:nvSpPr>
        <p:spPr>
          <a:xfrm>
            <a:off x="14258537" y="569820"/>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Related Work</a:t>
            </a:r>
          </a:p>
        </p:txBody>
      </p:sp>
      <p:sp>
        <p:nvSpPr>
          <p:cNvPr id="43" name="TextBox 29">
            <a:extLst>
              <a:ext uri="{FF2B5EF4-FFF2-40B4-BE49-F238E27FC236}">
                <a16:creationId xmlns:a16="http://schemas.microsoft.com/office/drawing/2014/main" id="{235796AF-B228-6CC2-6287-1CD00E251920}"/>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4" name="TextBox 30">
            <a:extLst>
              <a:ext uri="{FF2B5EF4-FFF2-40B4-BE49-F238E27FC236}">
                <a16:creationId xmlns:a16="http://schemas.microsoft.com/office/drawing/2014/main" id="{76FFB525-B5E9-E15B-137C-ADDA2962983F}"/>
              </a:ext>
            </a:extLst>
          </p:cNvPr>
          <p:cNvSpPr txBox="1"/>
          <p:nvPr/>
        </p:nvSpPr>
        <p:spPr>
          <a:xfrm>
            <a:off x="16029121"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Dataset</a:t>
            </a:r>
          </a:p>
        </p:txBody>
      </p:sp>
      <p:sp>
        <p:nvSpPr>
          <p:cNvPr id="45" name="TextBox 31">
            <a:extLst>
              <a:ext uri="{FF2B5EF4-FFF2-40B4-BE49-F238E27FC236}">
                <a16:creationId xmlns:a16="http://schemas.microsoft.com/office/drawing/2014/main" id="{BA482571-492C-58AD-18A4-FE016D8B3723}"/>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6" name="TextBox 32">
            <a:extLst>
              <a:ext uri="{FF2B5EF4-FFF2-40B4-BE49-F238E27FC236}">
                <a16:creationId xmlns:a16="http://schemas.microsoft.com/office/drawing/2014/main" id="{384F957C-938E-78C8-BAAB-26AED99ADD24}"/>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47" name="TextBox 33">
            <a:extLst>
              <a:ext uri="{FF2B5EF4-FFF2-40B4-BE49-F238E27FC236}">
                <a16:creationId xmlns:a16="http://schemas.microsoft.com/office/drawing/2014/main" id="{A0E8568A-593F-DB68-EB23-96850EC3A8A6}"/>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8" name="TextBox 34">
            <a:extLst>
              <a:ext uri="{FF2B5EF4-FFF2-40B4-BE49-F238E27FC236}">
                <a16:creationId xmlns:a16="http://schemas.microsoft.com/office/drawing/2014/main" id="{656D0B3E-0AC5-9D54-6161-083F7DAC2543}"/>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49" name="TextBox 30">
            <a:extLst>
              <a:ext uri="{FF2B5EF4-FFF2-40B4-BE49-F238E27FC236}">
                <a16:creationId xmlns:a16="http://schemas.microsoft.com/office/drawing/2014/main" id="{C4ABE727-CB0E-ECFD-23E2-6FB9AE62FBFA}"/>
              </a:ext>
            </a:extLst>
          </p:cNvPr>
          <p:cNvSpPr txBox="1"/>
          <p:nvPr/>
        </p:nvSpPr>
        <p:spPr>
          <a:xfrm>
            <a:off x="7908994" y="1025425"/>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sp>
        <p:nvSpPr>
          <p:cNvPr id="50" name="Freeform 11">
            <a:extLst>
              <a:ext uri="{FF2B5EF4-FFF2-40B4-BE49-F238E27FC236}">
                <a16:creationId xmlns:a16="http://schemas.microsoft.com/office/drawing/2014/main" id="{878D638F-BB5F-D5E7-B5EB-2C1494DF2BA0}"/>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68582" y="9438153"/>
            <a:ext cx="17627882" cy="1831014"/>
            <a:chOff x="0" y="0"/>
            <a:chExt cx="4642734" cy="482242"/>
          </a:xfrm>
        </p:grpSpPr>
        <p:sp>
          <p:nvSpPr>
            <p:cNvPr id="3" name="Freeform 3"/>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4" name="TextBox 4"/>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5" name="Freeform 5"/>
          <p:cNvSpPr/>
          <p:nvPr/>
        </p:nvSpPr>
        <p:spPr>
          <a:xfrm rot="7618612">
            <a:off x="16210919" y="8945442"/>
            <a:ext cx="3579756" cy="1789878"/>
          </a:xfrm>
          <a:custGeom>
            <a:avLst/>
            <a:gdLst/>
            <a:ahLst/>
            <a:cxnLst/>
            <a:rect l="l" t="t" r="r" b="b"/>
            <a:pathLst>
              <a:path w="3579756" h="1789878">
                <a:moveTo>
                  <a:pt x="0" y="0"/>
                </a:moveTo>
                <a:lnTo>
                  <a:pt x="3579755" y="0"/>
                </a:lnTo>
                <a:lnTo>
                  <a:pt x="3579755" y="1789878"/>
                </a:lnTo>
                <a:lnTo>
                  <a:pt x="0" y="178987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SA"/>
          </a:p>
        </p:txBody>
      </p:sp>
      <p:sp>
        <p:nvSpPr>
          <p:cNvPr id="6" name="TextBox 6"/>
          <p:cNvSpPr txBox="1"/>
          <p:nvPr/>
        </p:nvSpPr>
        <p:spPr>
          <a:xfrm>
            <a:off x="3424931" y="1900327"/>
            <a:ext cx="11366909" cy="890922"/>
          </a:xfrm>
          <a:prstGeom prst="rect">
            <a:avLst/>
          </a:prstGeom>
        </p:spPr>
        <p:txBody>
          <a:bodyPr lIns="0" tIns="0" rIns="0" bIns="0" rtlCol="0" anchor="t">
            <a:spAutoFit/>
          </a:bodyPr>
          <a:lstStyle/>
          <a:p>
            <a:pPr marL="0" lvl="0" indent="0" algn="ctr">
              <a:lnSpc>
                <a:spcPts val="6709"/>
              </a:lnSpc>
              <a:spcBef>
                <a:spcPct val="0"/>
              </a:spcBef>
            </a:pPr>
            <a:r>
              <a:rPr lang="en-US" sz="5499" b="1" u="none" strike="noStrike">
                <a:solidFill>
                  <a:srgbClr val="315E41"/>
                </a:solidFill>
                <a:latin typeface="Times New Roman Bold"/>
                <a:ea typeface="Times New Roman Bold"/>
                <a:cs typeface="Times New Roman Bold"/>
                <a:sym typeface="Times New Roman Bold"/>
              </a:rPr>
              <a:t>Dataset</a:t>
            </a:r>
          </a:p>
        </p:txBody>
      </p:sp>
      <p:sp>
        <p:nvSpPr>
          <p:cNvPr id="7" name="Freeform 7"/>
          <p:cNvSpPr/>
          <p:nvPr/>
        </p:nvSpPr>
        <p:spPr>
          <a:xfrm>
            <a:off x="986712" y="4430047"/>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SA"/>
          </a:p>
        </p:txBody>
      </p:sp>
      <p:sp>
        <p:nvSpPr>
          <p:cNvPr id="8" name="TextBox 8"/>
          <p:cNvSpPr txBox="1"/>
          <p:nvPr/>
        </p:nvSpPr>
        <p:spPr>
          <a:xfrm>
            <a:off x="1608300" y="4372087"/>
            <a:ext cx="9910341" cy="582912"/>
          </a:xfrm>
          <a:prstGeom prst="rect">
            <a:avLst/>
          </a:prstGeom>
        </p:spPr>
        <p:txBody>
          <a:bodyPr lIns="0" tIns="0" rIns="0" bIns="0" rtlCol="0" anchor="t">
            <a:spAutoFit/>
          </a:bodyPr>
          <a:lstStyle/>
          <a:p>
            <a:pPr algn="just">
              <a:lnSpc>
                <a:spcPts val="4620"/>
              </a:lnSpc>
            </a:pPr>
            <a:r>
              <a:rPr lang="en-US" sz="3300" b="1" dirty="0">
                <a:solidFill>
                  <a:srgbClr val="75A185"/>
                </a:solidFill>
                <a:latin typeface="Times New Roman Bold"/>
                <a:ea typeface="Times New Roman Bold"/>
                <a:cs typeface="Times New Roman Bold"/>
                <a:sym typeface="Times New Roman Bold"/>
              </a:rPr>
              <a:t>Structured Climate Dataset</a:t>
            </a:r>
          </a:p>
        </p:txBody>
      </p:sp>
      <p:sp>
        <p:nvSpPr>
          <p:cNvPr id="9" name="TextBox 9"/>
          <p:cNvSpPr txBox="1"/>
          <p:nvPr/>
        </p:nvSpPr>
        <p:spPr>
          <a:xfrm>
            <a:off x="1608300" y="5009056"/>
            <a:ext cx="5558850" cy="834421"/>
          </a:xfrm>
          <a:prstGeom prst="rect">
            <a:avLst/>
          </a:prstGeom>
        </p:spPr>
        <p:txBody>
          <a:bodyPr lIns="0" tIns="0" rIns="0" bIns="0" rtlCol="0" anchor="t">
            <a:spAutoFit/>
          </a:bodyPr>
          <a:lstStyle/>
          <a:p>
            <a:pPr marL="518175" lvl="1" indent="-259087" algn="just">
              <a:lnSpc>
                <a:spcPts val="3360"/>
              </a:lnSpc>
              <a:buFont typeface="Arial"/>
              <a:buChar char="•"/>
            </a:pPr>
            <a:r>
              <a:rPr lang="en-US" sz="2400" dirty="0">
                <a:latin typeface="Times New Roman"/>
                <a:ea typeface="Times New Roman"/>
                <a:cs typeface="Times New Roman"/>
                <a:sym typeface="Times New Roman"/>
              </a:rPr>
              <a:t>Balanced data 10,000 row per disease category.</a:t>
            </a:r>
          </a:p>
        </p:txBody>
      </p:sp>
      <p:sp>
        <p:nvSpPr>
          <p:cNvPr id="10" name="Freeform 10"/>
          <p:cNvSpPr/>
          <p:nvPr/>
        </p:nvSpPr>
        <p:spPr>
          <a:xfrm>
            <a:off x="986712" y="5996087"/>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SA"/>
          </a:p>
        </p:txBody>
      </p:sp>
      <p:sp>
        <p:nvSpPr>
          <p:cNvPr id="11" name="TextBox 11"/>
          <p:cNvSpPr txBox="1"/>
          <p:nvPr/>
        </p:nvSpPr>
        <p:spPr>
          <a:xfrm>
            <a:off x="1608300" y="5938127"/>
            <a:ext cx="5558850" cy="582912"/>
          </a:xfrm>
          <a:prstGeom prst="rect">
            <a:avLst/>
          </a:prstGeom>
        </p:spPr>
        <p:txBody>
          <a:bodyPr lIns="0" tIns="0" rIns="0" bIns="0" rtlCol="0" anchor="t">
            <a:spAutoFit/>
          </a:bodyPr>
          <a:lstStyle/>
          <a:p>
            <a:pPr algn="just">
              <a:lnSpc>
                <a:spcPts val="4620"/>
              </a:lnSpc>
            </a:pPr>
            <a:r>
              <a:rPr lang="en-US" sz="3300" b="1" dirty="0">
                <a:solidFill>
                  <a:srgbClr val="75A185"/>
                </a:solidFill>
                <a:latin typeface="Times New Roman Bold"/>
                <a:ea typeface="Times New Roman Bold"/>
                <a:cs typeface="Times New Roman Bold"/>
                <a:sym typeface="Times New Roman Bold"/>
              </a:rPr>
              <a:t>features</a:t>
            </a:r>
          </a:p>
        </p:txBody>
      </p:sp>
      <p:sp>
        <p:nvSpPr>
          <p:cNvPr id="12" name="TextBox 12"/>
          <p:cNvSpPr txBox="1"/>
          <p:nvPr/>
        </p:nvSpPr>
        <p:spPr>
          <a:xfrm>
            <a:off x="1608300" y="6575096"/>
            <a:ext cx="5356796" cy="2579232"/>
          </a:xfrm>
          <a:prstGeom prst="rect">
            <a:avLst/>
          </a:prstGeom>
        </p:spPr>
        <p:txBody>
          <a:bodyPr lIns="0" tIns="0" rIns="0" bIns="0" rtlCol="0" anchor="t">
            <a:spAutoFit/>
          </a:bodyPr>
          <a:lstStyle/>
          <a:p>
            <a:pPr algn="just">
              <a:lnSpc>
                <a:spcPts val="3360"/>
              </a:lnSpc>
            </a:pPr>
            <a:r>
              <a:rPr lang="en-US" sz="2400" dirty="0">
                <a:latin typeface="Times New Roman"/>
                <a:ea typeface="Times New Roman"/>
                <a:cs typeface="Times New Roman"/>
                <a:sym typeface="Times New Roman"/>
              </a:rPr>
              <a:t>The environment and soil are described with the following features:</a:t>
            </a:r>
          </a:p>
          <a:p>
            <a:pPr marL="518175" lvl="1" indent="-259087" algn="just">
              <a:lnSpc>
                <a:spcPts val="3360"/>
              </a:lnSpc>
              <a:buFont typeface="Arial"/>
              <a:buChar char="•"/>
            </a:pPr>
            <a:r>
              <a:rPr lang="en-US" sz="2400" dirty="0">
                <a:latin typeface="Times New Roman"/>
                <a:ea typeface="Times New Roman"/>
                <a:cs typeface="Times New Roman"/>
                <a:sym typeface="Times New Roman"/>
              </a:rPr>
              <a:t>Nitrogen (N)</a:t>
            </a:r>
          </a:p>
          <a:p>
            <a:pPr marL="518175" lvl="1" indent="-259087" algn="just">
              <a:lnSpc>
                <a:spcPts val="3360"/>
              </a:lnSpc>
              <a:buFont typeface="Arial"/>
              <a:buChar char="•"/>
            </a:pPr>
            <a:r>
              <a:rPr lang="en-US" sz="2400" dirty="0">
                <a:latin typeface="Times New Roman"/>
                <a:ea typeface="Times New Roman"/>
                <a:cs typeface="Times New Roman"/>
                <a:sym typeface="Times New Roman"/>
              </a:rPr>
              <a:t>Phosphorus (P)</a:t>
            </a:r>
          </a:p>
          <a:p>
            <a:pPr marL="518175" lvl="1" indent="-259087" algn="just">
              <a:lnSpc>
                <a:spcPts val="3360"/>
              </a:lnSpc>
              <a:buFont typeface="Arial"/>
              <a:buChar char="•"/>
            </a:pPr>
            <a:r>
              <a:rPr lang="en-US" sz="2400" dirty="0">
                <a:latin typeface="Times New Roman"/>
                <a:ea typeface="Times New Roman"/>
                <a:cs typeface="Times New Roman"/>
                <a:sym typeface="Times New Roman"/>
              </a:rPr>
              <a:t>Potassium (K)</a:t>
            </a:r>
          </a:p>
          <a:p>
            <a:pPr marL="518175" lvl="1" indent="-259087" algn="just">
              <a:lnSpc>
                <a:spcPts val="3360"/>
              </a:lnSpc>
              <a:buFont typeface="Arial"/>
              <a:buChar char="•"/>
            </a:pPr>
            <a:r>
              <a:rPr lang="en-US" sz="2400" dirty="0">
                <a:latin typeface="Times New Roman"/>
                <a:ea typeface="Times New Roman"/>
                <a:cs typeface="Times New Roman"/>
                <a:sym typeface="Times New Roman"/>
              </a:rPr>
              <a:t>Temperature</a:t>
            </a:r>
          </a:p>
        </p:txBody>
      </p:sp>
      <p:sp>
        <p:nvSpPr>
          <p:cNvPr id="14" name="Freeform 14"/>
          <p:cNvSpPr/>
          <p:nvPr/>
        </p:nvSpPr>
        <p:spPr>
          <a:xfrm>
            <a:off x="8701335" y="4430047"/>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SA"/>
          </a:p>
        </p:txBody>
      </p:sp>
      <p:sp>
        <p:nvSpPr>
          <p:cNvPr id="15" name="Freeform 15"/>
          <p:cNvSpPr/>
          <p:nvPr/>
        </p:nvSpPr>
        <p:spPr>
          <a:xfrm>
            <a:off x="15348922" y="2593008"/>
            <a:ext cx="1721484" cy="6435455"/>
          </a:xfrm>
          <a:custGeom>
            <a:avLst/>
            <a:gdLst/>
            <a:ahLst/>
            <a:cxnLst/>
            <a:rect l="l" t="t" r="r" b="b"/>
            <a:pathLst>
              <a:path w="1721484" h="6435455">
                <a:moveTo>
                  <a:pt x="0" y="0"/>
                </a:moveTo>
                <a:lnTo>
                  <a:pt x="1721484" y="0"/>
                </a:lnTo>
                <a:lnTo>
                  <a:pt x="1721484" y="6435456"/>
                </a:lnTo>
                <a:lnTo>
                  <a:pt x="0" y="643545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p>
        </p:txBody>
      </p:sp>
      <p:grpSp>
        <p:nvGrpSpPr>
          <p:cNvPr id="16" name="Group 16"/>
          <p:cNvGrpSpPr/>
          <p:nvPr/>
        </p:nvGrpSpPr>
        <p:grpSpPr>
          <a:xfrm>
            <a:off x="15703675" y="2874102"/>
            <a:ext cx="1011978" cy="1177575"/>
            <a:chOff x="0" y="0"/>
            <a:chExt cx="698500" cy="812800"/>
          </a:xfrm>
        </p:grpSpPr>
        <p:sp>
          <p:nvSpPr>
            <p:cNvPr id="17" name="Freeform 17"/>
            <p:cNvSpPr/>
            <p:nvPr/>
          </p:nvSpPr>
          <p:spPr>
            <a:xfrm>
              <a:off x="0" y="54496"/>
              <a:ext cx="698500" cy="703807"/>
            </a:xfrm>
            <a:custGeom>
              <a:avLst/>
              <a:gdLst/>
              <a:ahLst/>
              <a:cxnLst/>
              <a:rect l="l" t="t" r="r" b="b"/>
              <a:pathLst>
                <a:path w="698500" h="703807">
                  <a:moveTo>
                    <a:pt x="523875" y="47104"/>
                  </a:moveTo>
                  <a:lnTo>
                    <a:pt x="523875" y="47104"/>
                  </a:lnTo>
                  <a:cubicBezTo>
                    <a:pt x="631989" y="110007"/>
                    <a:pt x="698500" y="225653"/>
                    <a:pt x="698500" y="350735"/>
                  </a:cubicBezTo>
                  <a:lnTo>
                    <a:pt x="698500" y="353073"/>
                  </a:lnTo>
                  <a:cubicBezTo>
                    <a:pt x="698500" y="478155"/>
                    <a:pt x="631989" y="593801"/>
                    <a:pt x="523875" y="656704"/>
                  </a:cubicBezTo>
                  <a:lnTo>
                    <a:pt x="523875" y="656704"/>
                  </a:lnTo>
                  <a:cubicBezTo>
                    <a:pt x="415929" y="719509"/>
                    <a:pt x="282571" y="719509"/>
                    <a:pt x="174625" y="656704"/>
                  </a:cubicBezTo>
                  <a:lnTo>
                    <a:pt x="174625" y="656704"/>
                  </a:lnTo>
                  <a:cubicBezTo>
                    <a:pt x="66511" y="593801"/>
                    <a:pt x="0" y="478155"/>
                    <a:pt x="0" y="353073"/>
                  </a:cubicBezTo>
                  <a:lnTo>
                    <a:pt x="0" y="350735"/>
                  </a:lnTo>
                  <a:cubicBezTo>
                    <a:pt x="0" y="225653"/>
                    <a:pt x="66511" y="110007"/>
                    <a:pt x="174625" y="47104"/>
                  </a:cubicBezTo>
                  <a:lnTo>
                    <a:pt x="174625" y="47104"/>
                  </a:lnTo>
                  <a:cubicBezTo>
                    <a:pt x="282571" y="-15701"/>
                    <a:pt x="415929" y="-15701"/>
                    <a:pt x="523875" y="47104"/>
                  </a:cubicBezTo>
                  <a:close/>
                </a:path>
              </a:pathLst>
            </a:custGeom>
            <a:blipFill>
              <a:blip r:embed="rId8" cstate="screen">
                <a:extLst>
                  <a:ext uri="{28A0092B-C50C-407E-A947-70E740481C1C}">
                    <a14:useLocalDpi xmlns:a14="http://schemas.microsoft.com/office/drawing/2010/main"/>
                  </a:ext>
                </a:extLst>
              </a:blip>
              <a:stretch>
                <a:fillRect/>
              </a:stretch>
            </a:blipFill>
          </p:spPr>
          <p:txBody>
            <a:bodyPr/>
            <a:lstStyle/>
            <a:p>
              <a:endParaRPr lang="en-SA"/>
            </a:p>
          </p:txBody>
        </p:sp>
      </p:grpSp>
      <p:sp>
        <p:nvSpPr>
          <p:cNvPr id="18" name="TextBox 18"/>
          <p:cNvSpPr txBox="1"/>
          <p:nvPr/>
        </p:nvSpPr>
        <p:spPr>
          <a:xfrm>
            <a:off x="9322922" y="4344322"/>
            <a:ext cx="5013026" cy="1163921"/>
          </a:xfrm>
          <a:prstGeom prst="rect">
            <a:avLst/>
          </a:prstGeom>
        </p:spPr>
        <p:txBody>
          <a:bodyPr lIns="0" tIns="0" rIns="0" bIns="0" rtlCol="0" anchor="t">
            <a:spAutoFit/>
          </a:bodyPr>
          <a:lstStyle/>
          <a:p>
            <a:pPr algn="just">
              <a:lnSpc>
                <a:spcPts val="4620"/>
              </a:lnSpc>
            </a:pPr>
            <a:r>
              <a:rPr lang="en-US" sz="3300" b="1" dirty="0">
                <a:solidFill>
                  <a:srgbClr val="75A185"/>
                </a:solidFill>
                <a:latin typeface="Times New Roman Bold"/>
                <a:ea typeface="Times New Roman Bold"/>
                <a:cs typeface="Times New Roman Bold"/>
                <a:sym typeface="Times New Roman Bold"/>
              </a:rPr>
              <a:t>Image Dataset - Plant Leaf Images</a:t>
            </a:r>
          </a:p>
        </p:txBody>
      </p:sp>
      <p:sp>
        <p:nvSpPr>
          <p:cNvPr id="19" name="TextBox 19"/>
          <p:cNvSpPr txBox="1"/>
          <p:nvPr/>
        </p:nvSpPr>
        <p:spPr>
          <a:xfrm>
            <a:off x="8445359" y="5793993"/>
            <a:ext cx="6172283" cy="3015249"/>
          </a:xfrm>
          <a:prstGeom prst="rect">
            <a:avLst/>
          </a:prstGeom>
        </p:spPr>
        <p:txBody>
          <a:bodyPr lIns="0" tIns="0" rIns="0" bIns="0" rtlCol="0" anchor="t">
            <a:spAutoFit/>
          </a:bodyPr>
          <a:lstStyle/>
          <a:p>
            <a:pPr marL="518175" lvl="1" indent="-259087" algn="just">
              <a:lnSpc>
                <a:spcPts val="3360"/>
              </a:lnSpc>
              <a:buFont typeface="Arial"/>
              <a:buChar char="•"/>
            </a:pPr>
            <a:r>
              <a:rPr lang="en-US" sz="2400" dirty="0">
                <a:latin typeface="Times New Roman"/>
                <a:ea typeface="Times New Roman"/>
                <a:cs typeface="Times New Roman"/>
                <a:sym typeface="Times New Roman"/>
              </a:rPr>
              <a:t>The actual number of available images after filtering and validating the apple images is only 3,171 usable images. </a:t>
            </a:r>
          </a:p>
          <a:p>
            <a:pPr marL="1036349" lvl="2" indent="-345450" algn="just">
              <a:lnSpc>
                <a:spcPts val="3360"/>
              </a:lnSpc>
              <a:buFont typeface="Arial"/>
              <a:buChar char="⚬"/>
            </a:pPr>
            <a:r>
              <a:rPr lang="en-US" sz="2400" dirty="0">
                <a:latin typeface="Times New Roman"/>
                <a:ea typeface="Times New Roman"/>
                <a:cs typeface="Times New Roman"/>
                <a:sym typeface="Times New Roman"/>
              </a:rPr>
              <a:t>Apple Scab: 630 images</a:t>
            </a:r>
          </a:p>
          <a:p>
            <a:pPr marL="1036349" lvl="2" indent="-345450" algn="just">
              <a:lnSpc>
                <a:spcPts val="3360"/>
              </a:lnSpc>
              <a:buFont typeface="Arial"/>
              <a:buChar char="⚬"/>
            </a:pPr>
            <a:r>
              <a:rPr lang="en-US" sz="2400" dirty="0">
                <a:latin typeface="Times New Roman"/>
                <a:ea typeface="Times New Roman"/>
                <a:cs typeface="Times New Roman"/>
                <a:sym typeface="Times New Roman"/>
              </a:rPr>
              <a:t>Apple Black Rot: 621 images</a:t>
            </a:r>
          </a:p>
          <a:p>
            <a:pPr marL="1036349" lvl="2" indent="-345450" algn="just">
              <a:lnSpc>
                <a:spcPts val="3360"/>
              </a:lnSpc>
              <a:buFont typeface="Arial"/>
              <a:buChar char="⚬"/>
            </a:pPr>
            <a:r>
              <a:rPr lang="en-US" sz="2400" dirty="0">
                <a:latin typeface="Times New Roman"/>
                <a:ea typeface="Times New Roman"/>
                <a:cs typeface="Times New Roman"/>
                <a:sym typeface="Times New Roman"/>
              </a:rPr>
              <a:t>Cedar Apple Rust: 275 images</a:t>
            </a:r>
          </a:p>
          <a:p>
            <a:pPr marL="1036349" lvl="2" indent="-345450" algn="just">
              <a:lnSpc>
                <a:spcPts val="3360"/>
              </a:lnSpc>
              <a:buFont typeface="Arial"/>
              <a:buChar char="⚬"/>
            </a:pPr>
            <a:r>
              <a:rPr lang="en-US" sz="2400" dirty="0">
                <a:latin typeface="Times New Roman"/>
                <a:ea typeface="Times New Roman"/>
                <a:cs typeface="Times New Roman"/>
                <a:sym typeface="Times New Roman"/>
              </a:rPr>
              <a:t>Apple Healthy: 1645 images</a:t>
            </a:r>
          </a:p>
        </p:txBody>
      </p:sp>
      <p:sp>
        <p:nvSpPr>
          <p:cNvPr id="20" name="TextBox 20"/>
          <p:cNvSpPr txBox="1"/>
          <p:nvPr/>
        </p:nvSpPr>
        <p:spPr>
          <a:xfrm rot="3874150">
            <a:off x="16207207" y="2880904"/>
            <a:ext cx="1325649" cy="554954"/>
          </a:xfrm>
          <a:prstGeom prst="rect">
            <a:avLst/>
          </a:prstGeom>
        </p:spPr>
        <p:txBody>
          <a:bodyPr lIns="0" tIns="0" rIns="0" bIns="0" rtlCol="0" anchor="t">
            <a:spAutoFit/>
          </a:bodyPr>
          <a:lstStyle/>
          <a:p>
            <a:pPr algn="just">
              <a:lnSpc>
                <a:spcPts val="2940"/>
              </a:lnSpc>
            </a:pPr>
            <a:r>
              <a:rPr lang="en-US" sz="2100">
                <a:solidFill>
                  <a:srgbClr val="315E41"/>
                </a:solidFill>
                <a:latin typeface="Times New Roman"/>
                <a:ea typeface="Times New Roman"/>
                <a:cs typeface="Times New Roman"/>
                <a:sym typeface="Times New Roman"/>
              </a:rPr>
              <a:t>Apple Scab</a:t>
            </a:r>
          </a:p>
        </p:txBody>
      </p:sp>
      <p:sp>
        <p:nvSpPr>
          <p:cNvPr id="21" name="TextBox 21"/>
          <p:cNvSpPr txBox="1"/>
          <p:nvPr/>
        </p:nvSpPr>
        <p:spPr>
          <a:xfrm rot="-4480194">
            <a:off x="14890766" y="4543098"/>
            <a:ext cx="1240358" cy="529168"/>
          </a:xfrm>
          <a:prstGeom prst="rect">
            <a:avLst/>
          </a:prstGeom>
        </p:spPr>
        <p:txBody>
          <a:bodyPr lIns="0" tIns="0" rIns="0" bIns="0" rtlCol="0" anchor="t">
            <a:spAutoFit/>
          </a:bodyPr>
          <a:lstStyle/>
          <a:p>
            <a:pPr algn="just">
              <a:lnSpc>
                <a:spcPts val="2940"/>
              </a:lnSpc>
            </a:pPr>
            <a:r>
              <a:rPr lang="en-US" sz="2100">
                <a:solidFill>
                  <a:srgbClr val="315E41"/>
                </a:solidFill>
                <a:latin typeface="Times New Roman"/>
                <a:ea typeface="Times New Roman"/>
                <a:cs typeface="Times New Roman"/>
                <a:sym typeface="Times New Roman"/>
              </a:rPr>
              <a:t>Black Rot</a:t>
            </a:r>
          </a:p>
          <a:p>
            <a:pPr algn="just">
              <a:lnSpc>
                <a:spcPts val="2940"/>
              </a:lnSpc>
            </a:pPr>
            <a:endParaRPr lang="en-US" sz="2100">
              <a:solidFill>
                <a:srgbClr val="315E41"/>
              </a:solidFill>
              <a:latin typeface="Times New Roman"/>
              <a:ea typeface="Times New Roman"/>
              <a:cs typeface="Times New Roman"/>
              <a:sym typeface="Times New Roman"/>
            </a:endParaRPr>
          </a:p>
        </p:txBody>
      </p:sp>
      <p:sp>
        <p:nvSpPr>
          <p:cNvPr id="22" name="TextBox 22"/>
          <p:cNvSpPr txBox="1"/>
          <p:nvPr/>
        </p:nvSpPr>
        <p:spPr>
          <a:xfrm rot="4745800">
            <a:off x="16239128" y="6168295"/>
            <a:ext cx="1363282" cy="565673"/>
          </a:xfrm>
          <a:prstGeom prst="rect">
            <a:avLst/>
          </a:prstGeom>
        </p:spPr>
        <p:txBody>
          <a:bodyPr lIns="0" tIns="0" rIns="0" bIns="0" rtlCol="0" anchor="t">
            <a:spAutoFit/>
          </a:bodyPr>
          <a:lstStyle/>
          <a:p>
            <a:pPr algn="just">
              <a:lnSpc>
                <a:spcPts val="2940"/>
              </a:lnSpc>
            </a:pPr>
            <a:r>
              <a:rPr lang="en-US" sz="2100">
                <a:solidFill>
                  <a:srgbClr val="315E41"/>
                </a:solidFill>
                <a:latin typeface="Times New Roman"/>
                <a:ea typeface="Times New Roman"/>
                <a:cs typeface="Times New Roman"/>
                <a:sym typeface="Times New Roman"/>
              </a:rPr>
              <a:t>Apple Rust</a:t>
            </a:r>
          </a:p>
          <a:p>
            <a:pPr algn="just">
              <a:lnSpc>
                <a:spcPts val="2940"/>
              </a:lnSpc>
            </a:pPr>
            <a:endParaRPr lang="en-US" sz="2100">
              <a:solidFill>
                <a:srgbClr val="315E41"/>
              </a:solidFill>
              <a:latin typeface="Times New Roman"/>
              <a:ea typeface="Times New Roman"/>
              <a:cs typeface="Times New Roman"/>
              <a:sym typeface="Times New Roman"/>
            </a:endParaRPr>
          </a:p>
        </p:txBody>
      </p:sp>
      <p:sp>
        <p:nvSpPr>
          <p:cNvPr id="23" name="TextBox 23"/>
          <p:cNvSpPr txBox="1"/>
          <p:nvPr/>
        </p:nvSpPr>
        <p:spPr>
          <a:xfrm rot="-4480194">
            <a:off x="15005211" y="7752126"/>
            <a:ext cx="935972" cy="462806"/>
          </a:xfrm>
          <a:prstGeom prst="rect">
            <a:avLst/>
          </a:prstGeom>
        </p:spPr>
        <p:txBody>
          <a:bodyPr lIns="0" tIns="0" rIns="0" bIns="0" rtlCol="0" anchor="t">
            <a:spAutoFit/>
          </a:bodyPr>
          <a:lstStyle/>
          <a:p>
            <a:pPr algn="just">
              <a:lnSpc>
                <a:spcPts val="2940"/>
              </a:lnSpc>
            </a:pPr>
            <a:r>
              <a:rPr lang="en-US" sz="2100">
                <a:solidFill>
                  <a:srgbClr val="315E41"/>
                </a:solidFill>
                <a:latin typeface="Times New Roman"/>
                <a:ea typeface="Times New Roman"/>
                <a:cs typeface="Times New Roman"/>
                <a:sym typeface="Times New Roman"/>
              </a:rPr>
              <a:t>Healthy</a:t>
            </a:r>
          </a:p>
        </p:txBody>
      </p:sp>
      <p:grpSp>
        <p:nvGrpSpPr>
          <p:cNvPr id="24" name="Group 24"/>
          <p:cNvGrpSpPr/>
          <p:nvPr/>
        </p:nvGrpSpPr>
        <p:grpSpPr>
          <a:xfrm>
            <a:off x="15703675" y="4429558"/>
            <a:ext cx="1011978" cy="1177575"/>
            <a:chOff x="0" y="0"/>
            <a:chExt cx="698500" cy="812800"/>
          </a:xfrm>
        </p:grpSpPr>
        <p:sp>
          <p:nvSpPr>
            <p:cNvPr id="25" name="Freeform 25"/>
            <p:cNvSpPr/>
            <p:nvPr/>
          </p:nvSpPr>
          <p:spPr>
            <a:xfrm>
              <a:off x="0" y="54496"/>
              <a:ext cx="698500" cy="703807"/>
            </a:xfrm>
            <a:custGeom>
              <a:avLst/>
              <a:gdLst/>
              <a:ahLst/>
              <a:cxnLst/>
              <a:rect l="l" t="t" r="r" b="b"/>
              <a:pathLst>
                <a:path w="698500" h="703807">
                  <a:moveTo>
                    <a:pt x="523875" y="47104"/>
                  </a:moveTo>
                  <a:lnTo>
                    <a:pt x="523875" y="47104"/>
                  </a:lnTo>
                  <a:cubicBezTo>
                    <a:pt x="631989" y="110007"/>
                    <a:pt x="698500" y="225653"/>
                    <a:pt x="698500" y="350735"/>
                  </a:cubicBezTo>
                  <a:lnTo>
                    <a:pt x="698500" y="353073"/>
                  </a:lnTo>
                  <a:cubicBezTo>
                    <a:pt x="698500" y="478155"/>
                    <a:pt x="631989" y="593801"/>
                    <a:pt x="523875" y="656704"/>
                  </a:cubicBezTo>
                  <a:lnTo>
                    <a:pt x="523875" y="656704"/>
                  </a:lnTo>
                  <a:cubicBezTo>
                    <a:pt x="415929" y="719509"/>
                    <a:pt x="282571" y="719509"/>
                    <a:pt x="174625" y="656704"/>
                  </a:cubicBezTo>
                  <a:lnTo>
                    <a:pt x="174625" y="656704"/>
                  </a:lnTo>
                  <a:cubicBezTo>
                    <a:pt x="66511" y="593801"/>
                    <a:pt x="0" y="478155"/>
                    <a:pt x="0" y="353073"/>
                  </a:cubicBezTo>
                  <a:lnTo>
                    <a:pt x="0" y="350735"/>
                  </a:lnTo>
                  <a:cubicBezTo>
                    <a:pt x="0" y="225653"/>
                    <a:pt x="66511" y="110007"/>
                    <a:pt x="174625" y="47104"/>
                  </a:cubicBezTo>
                  <a:lnTo>
                    <a:pt x="174625" y="47104"/>
                  </a:lnTo>
                  <a:cubicBezTo>
                    <a:pt x="282571" y="-15701"/>
                    <a:pt x="415929" y="-15701"/>
                    <a:pt x="523875" y="47104"/>
                  </a:cubicBezTo>
                  <a:close/>
                </a:path>
              </a:pathLst>
            </a:custGeom>
            <a:blipFill>
              <a:blip r:embed="rId9" cstate="screen">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26" name="Group 26"/>
          <p:cNvGrpSpPr/>
          <p:nvPr/>
        </p:nvGrpSpPr>
        <p:grpSpPr>
          <a:xfrm>
            <a:off x="15703675" y="6007183"/>
            <a:ext cx="1011978" cy="1177575"/>
            <a:chOff x="0" y="0"/>
            <a:chExt cx="698500" cy="812800"/>
          </a:xfrm>
        </p:grpSpPr>
        <p:sp>
          <p:nvSpPr>
            <p:cNvPr id="27" name="Freeform 27"/>
            <p:cNvSpPr/>
            <p:nvPr/>
          </p:nvSpPr>
          <p:spPr>
            <a:xfrm>
              <a:off x="0" y="54496"/>
              <a:ext cx="698500" cy="703807"/>
            </a:xfrm>
            <a:custGeom>
              <a:avLst/>
              <a:gdLst/>
              <a:ahLst/>
              <a:cxnLst/>
              <a:rect l="l" t="t" r="r" b="b"/>
              <a:pathLst>
                <a:path w="698500" h="703807">
                  <a:moveTo>
                    <a:pt x="523875" y="47104"/>
                  </a:moveTo>
                  <a:lnTo>
                    <a:pt x="523875" y="47104"/>
                  </a:lnTo>
                  <a:cubicBezTo>
                    <a:pt x="631989" y="110007"/>
                    <a:pt x="698500" y="225653"/>
                    <a:pt x="698500" y="350735"/>
                  </a:cubicBezTo>
                  <a:lnTo>
                    <a:pt x="698500" y="353073"/>
                  </a:lnTo>
                  <a:cubicBezTo>
                    <a:pt x="698500" y="478155"/>
                    <a:pt x="631989" y="593801"/>
                    <a:pt x="523875" y="656704"/>
                  </a:cubicBezTo>
                  <a:lnTo>
                    <a:pt x="523875" y="656704"/>
                  </a:lnTo>
                  <a:cubicBezTo>
                    <a:pt x="415929" y="719509"/>
                    <a:pt x="282571" y="719509"/>
                    <a:pt x="174625" y="656704"/>
                  </a:cubicBezTo>
                  <a:lnTo>
                    <a:pt x="174625" y="656704"/>
                  </a:lnTo>
                  <a:cubicBezTo>
                    <a:pt x="66511" y="593801"/>
                    <a:pt x="0" y="478155"/>
                    <a:pt x="0" y="353073"/>
                  </a:cubicBezTo>
                  <a:lnTo>
                    <a:pt x="0" y="350735"/>
                  </a:lnTo>
                  <a:cubicBezTo>
                    <a:pt x="0" y="225653"/>
                    <a:pt x="66511" y="110007"/>
                    <a:pt x="174625" y="47104"/>
                  </a:cubicBezTo>
                  <a:lnTo>
                    <a:pt x="174625" y="47104"/>
                  </a:lnTo>
                  <a:cubicBezTo>
                    <a:pt x="282571" y="-15701"/>
                    <a:pt x="415929" y="-15701"/>
                    <a:pt x="523875" y="47104"/>
                  </a:cubicBezTo>
                  <a:close/>
                </a:path>
              </a:pathLst>
            </a:custGeom>
            <a:blipFill>
              <a:blip r:embed="rId10" cstate="screen">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28" name="Group 28"/>
          <p:cNvGrpSpPr/>
          <p:nvPr/>
        </p:nvGrpSpPr>
        <p:grpSpPr>
          <a:xfrm>
            <a:off x="15703675" y="7575283"/>
            <a:ext cx="1011978" cy="1177575"/>
            <a:chOff x="0" y="0"/>
            <a:chExt cx="698500" cy="812800"/>
          </a:xfrm>
        </p:grpSpPr>
        <p:sp>
          <p:nvSpPr>
            <p:cNvPr id="29" name="Freeform 29"/>
            <p:cNvSpPr/>
            <p:nvPr/>
          </p:nvSpPr>
          <p:spPr>
            <a:xfrm>
              <a:off x="0" y="54496"/>
              <a:ext cx="698500" cy="703807"/>
            </a:xfrm>
            <a:custGeom>
              <a:avLst/>
              <a:gdLst/>
              <a:ahLst/>
              <a:cxnLst/>
              <a:rect l="l" t="t" r="r" b="b"/>
              <a:pathLst>
                <a:path w="698500" h="703807">
                  <a:moveTo>
                    <a:pt x="523875" y="47104"/>
                  </a:moveTo>
                  <a:lnTo>
                    <a:pt x="523875" y="47104"/>
                  </a:lnTo>
                  <a:cubicBezTo>
                    <a:pt x="631989" y="110007"/>
                    <a:pt x="698500" y="225653"/>
                    <a:pt x="698500" y="350735"/>
                  </a:cubicBezTo>
                  <a:lnTo>
                    <a:pt x="698500" y="353073"/>
                  </a:lnTo>
                  <a:cubicBezTo>
                    <a:pt x="698500" y="478155"/>
                    <a:pt x="631989" y="593801"/>
                    <a:pt x="523875" y="656704"/>
                  </a:cubicBezTo>
                  <a:lnTo>
                    <a:pt x="523875" y="656704"/>
                  </a:lnTo>
                  <a:cubicBezTo>
                    <a:pt x="415929" y="719509"/>
                    <a:pt x="282571" y="719509"/>
                    <a:pt x="174625" y="656704"/>
                  </a:cubicBezTo>
                  <a:lnTo>
                    <a:pt x="174625" y="656704"/>
                  </a:lnTo>
                  <a:cubicBezTo>
                    <a:pt x="66511" y="593801"/>
                    <a:pt x="0" y="478155"/>
                    <a:pt x="0" y="353073"/>
                  </a:cubicBezTo>
                  <a:lnTo>
                    <a:pt x="0" y="350735"/>
                  </a:lnTo>
                  <a:cubicBezTo>
                    <a:pt x="0" y="225653"/>
                    <a:pt x="66511" y="110007"/>
                    <a:pt x="174625" y="47104"/>
                  </a:cubicBezTo>
                  <a:lnTo>
                    <a:pt x="174625" y="47104"/>
                  </a:lnTo>
                  <a:cubicBezTo>
                    <a:pt x="282571" y="-15701"/>
                    <a:pt x="415929" y="-15701"/>
                    <a:pt x="523875" y="47104"/>
                  </a:cubicBezTo>
                  <a:close/>
                </a:path>
              </a:pathLst>
            </a:custGeom>
            <a:blipFill>
              <a:blip r:embed="rId11" cstate="screen">
                <a:extLst>
                  <a:ext uri="{28A0092B-C50C-407E-A947-70E740481C1C}">
                    <a14:useLocalDpi xmlns:a14="http://schemas.microsoft.com/office/drawing/2010/main"/>
                  </a:ext>
                </a:extLst>
              </a:blip>
              <a:stretch>
                <a:fillRect/>
              </a:stretch>
            </a:blipFill>
          </p:spPr>
          <p:txBody>
            <a:bodyPr/>
            <a:lstStyle/>
            <a:p>
              <a:endParaRPr lang="en-SA"/>
            </a:p>
          </p:txBody>
        </p:sp>
      </p:grpSp>
      <p:sp>
        <p:nvSpPr>
          <p:cNvPr id="30" name="TextBox 30"/>
          <p:cNvSpPr txBox="1"/>
          <p:nvPr/>
        </p:nvSpPr>
        <p:spPr>
          <a:xfrm>
            <a:off x="4557628" y="7518133"/>
            <a:ext cx="2977678" cy="1271182"/>
          </a:xfrm>
          <a:prstGeom prst="rect">
            <a:avLst/>
          </a:prstGeom>
        </p:spPr>
        <p:txBody>
          <a:bodyPr lIns="0" tIns="0" rIns="0" bIns="0" rtlCol="0" anchor="t">
            <a:spAutoFit/>
          </a:bodyPr>
          <a:lstStyle/>
          <a:p>
            <a:pPr marL="518175" lvl="1" indent="-259087" algn="just">
              <a:lnSpc>
                <a:spcPts val="3360"/>
              </a:lnSpc>
              <a:buFont typeface="Arial"/>
              <a:buChar char="•"/>
            </a:pPr>
            <a:r>
              <a:rPr lang="en-US" sz="2400" dirty="0">
                <a:latin typeface="Times New Roman"/>
                <a:ea typeface="Times New Roman"/>
                <a:cs typeface="Times New Roman"/>
                <a:sym typeface="Times New Roman"/>
              </a:rPr>
              <a:t>Humidity</a:t>
            </a:r>
          </a:p>
          <a:p>
            <a:pPr marL="518175" lvl="1" indent="-259087" algn="just">
              <a:lnSpc>
                <a:spcPts val="3360"/>
              </a:lnSpc>
              <a:buFont typeface="Arial"/>
              <a:buChar char="•"/>
            </a:pPr>
            <a:r>
              <a:rPr lang="en-US" sz="2400" dirty="0">
                <a:latin typeface="Times New Roman"/>
                <a:ea typeface="Times New Roman"/>
                <a:cs typeface="Times New Roman"/>
                <a:sym typeface="Times New Roman"/>
              </a:rPr>
              <a:t>Rainfall</a:t>
            </a:r>
          </a:p>
          <a:p>
            <a:pPr marL="518175" lvl="1" indent="-259087" algn="just">
              <a:lnSpc>
                <a:spcPts val="3360"/>
              </a:lnSpc>
              <a:buFont typeface="Arial"/>
              <a:buChar char="•"/>
            </a:pPr>
            <a:r>
              <a:rPr lang="en-US" sz="2400" dirty="0">
                <a:latin typeface="Times New Roman"/>
                <a:ea typeface="Times New Roman"/>
                <a:cs typeface="Times New Roman"/>
                <a:sym typeface="Times New Roman"/>
              </a:rPr>
              <a:t>pH</a:t>
            </a:r>
          </a:p>
        </p:txBody>
      </p:sp>
      <p:sp>
        <p:nvSpPr>
          <p:cNvPr id="31" name="TextBox 31"/>
          <p:cNvSpPr txBox="1"/>
          <p:nvPr/>
        </p:nvSpPr>
        <p:spPr>
          <a:xfrm>
            <a:off x="1770885" y="2884989"/>
            <a:ext cx="13169409" cy="1372333"/>
          </a:xfrm>
          <a:prstGeom prst="rect">
            <a:avLst/>
          </a:prstGeom>
        </p:spPr>
        <p:txBody>
          <a:bodyPr lIns="0" tIns="0" rIns="0" bIns="0" rtlCol="0" anchor="t">
            <a:spAutoFit/>
          </a:bodyPr>
          <a:lstStyle/>
          <a:p>
            <a:pPr algn="ctr">
              <a:lnSpc>
                <a:spcPts val="3640"/>
              </a:lnSpc>
            </a:pPr>
            <a:r>
              <a:rPr lang="en-US" sz="2600" b="1" dirty="0">
                <a:latin typeface="Times New Roman Bold"/>
                <a:ea typeface="Times New Roman Bold"/>
                <a:cs typeface="Times New Roman Bold"/>
                <a:sym typeface="Times New Roman Bold"/>
              </a:rPr>
              <a:t>The data utilized is a subset of images of apples taken from the Multimodal Plant Disease dataset by Shubham Divakar on Kaggle, which has 40,000 images spanning multiple plant species. The dataset consists of two main parts:</a:t>
            </a:r>
          </a:p>
        </p:txBody>
      </p:sp>
      <p:sp>
        <p:nvSpPr>
          <p:cNvPr id="46" name="Freeform 16">
            <a:extLst>
              <a:ext uri="{FF2B5EF4-FFF2-40B4-BE49-F238E27FC236}">
                <a16:creationId xmlns:a16="http://schemas.microsoft.com/office/drawing/2014/main" id="{8D75BB52-CD45-00DD-1B70-FEB2EA935FC0}"/>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12">
              <a:extLst>
                <a:ext uri="{96DAC541-7B7A-43D3-8B79-37D633B846F1}">
                  <asvg:svgBlip xmlns:asvg="http://schemas.microsoft.com/office/drawing/2016/SVG/main" r:embed="rId13"/>
                </a:ext>
              </a:extLst>
            </a:blip>
            <a:stretch>
              <a:fillRect r="-53337"/>
            </a:stretch>
          </a:blipFill>
        </p:spPr>
        <p:txBody>
          <a:bodyPr/>
          <a:lstStyle/>
          <a:p>
            <a:endParaRPr lang="en-SA"/>
          </a:p>
        </p:txBody>
      </p:sp>
      <p:grpSp>
        <p:nvGrpSpPr>
          <p:cNvPr id="47" name="Group 19">
            <a:extLst>
              <a:ext uri="{FF2B5EF4-FFF2-40B4-BE49-F238E27FC236}">
                <a16:creationId xmlns:a16="http://schemas.microsoft.com/office/drawing/2014/main" id="{1557EBAB-7944-5D19-AE06-C03D8247B9E9}"/>
              </a:ext>
            </a:extLst>
          </p:cNvPr>
          <p:cNvGrpSpPr/>
          <p:nvPr/>
        </p:nvGrpSpPr>
        <p:grpSpPr>
          <a:xfrm>
            <a:off x="16067158" y="519539"/>
            <a:ext cx="1523316" cy="450813"/>
            <a:chOff x="0" y="0"/>
            <a:chExt cx="401203" cy="118733"/>
          </a:xfrm>
        </p:grpSpPr>
        <p:sp>
          <p:nvSpPr>
            <p:cNvPr id="48" name="Freeform 20">
              <a:extLst>
                <a:ext uri="{FF2B5EF4-FFF2-40B4-BE49-F238E27FC236}">
                  <a16:creationId xmlns:a16="http://schemas.microsoft.com/office/drawing/2014/main" id="{91D6926C-B695-5B6B-48B2-47D36437FC1A}"/>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49" name="TextBox 21">
              <a:extLst>
                <a:ext uri="{FF2B5EF4-FFF2-40B4-BE49-F238E27FC236}">
                  <a16:creationId xmlns:a16="http://schemas.microsoft.com/office/drawing/2014/main" id="{8B31F7C3-5864-4EA2-2AE8-5C8C8337353A}"/>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50" name="TextBox 24">
            <a:extLst>
              <a:ext uri="{FF2B5EF4-FFF2-40B4-BE49-F238E27FC236}">
                <a16:creationId xmlns:a16="http://schemas.microsoft.com/office/drawing/2014/main" id="{845E95F3-BB25-2CD7-E4F2-F7895650AD44}"/>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51" name="TextBox 25">
            <a:extLst>
              <a:ext uri="{FF2B5EF4-FFF2-40B4-BE49-F238E27FC236}">
                <a16:creationId xmlns:a16="http://schemas.microsoft.com/office/drawing/2014/main" id="{3BEFAC10-2C58-B0DE-A6E8-A6E5C8185F5B}"/>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52" name="TextBox 27">
            <a:extLst>
              <a:ext uri="{FF2B5EF4-FFF2-40B4-BE49-F238E27FC236}">
                <a16:creationId xmlns:a16="http://schemas.microsoft.com/office/drawing/2014/main" id="{1AD5C30F-BC83-5404-0141-07FEBDA90E67}"/>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53" name="TextBox 28">
            <a:extLst>
              <a:ext uri="{FF2B5EF4-FFF2-40B4-BE49-F238E27FC236}">
                <a16:creationId xmlns:a16="http://schemas.microsoft.com/office/drawing/2014/main" id="{26C72BA6-F992-A8A5-62BE-03DB4507E938}"/>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Related Work</a:t>
            </a:r>
            <a:endParaRPr lang="en-US" dirty="0">
              <a:sym typeface="Helvetica Now Display"/>
            </a:endParaRPr>
          </a:p>
        </p:txBody>
      </p:sp>
      <p:sp>
        <p:nvSpPr>
          <p:cNvPr id="54" name="TextBox 29">
            <a:extLst>
              <a:ext uri="{FF2B5EF4-FFF2-40B4-BE49-F238E27FC236}">
                <a16:creationId xmlns:a16="http://schemas.microsoft.com/office/drawing/2014/main" id="{8B67CC30-A169-E14C-7C32-CDB4FE945A0F}"/>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55" name="TextBox 30">
            <a:extLst>
              <a:ext uri="{FF2B5EF4-FFF2-40B4-BE49-F238E27FC236}">
                <a16:creationId xmlns:a16="http://schemas.microsoft.com/office/drawing/2014/main" id="{0BCEAE14-6AA8-05AE-CBED-4E5C3277CEFE}"/>
              </a:ext>
            </a:extLst>
          </p:cNvPr>
          <p:cNvSpPr txBox="1"/>
          <p:nvPr/>
        </p:nvSpPr>
        <p:spPr>
          <a:xfrm>
            <a:off x="16029121" y="569820"/>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Dataset</a:t>
            </a:r>
          </a:p>
        </p:txBody>
      </p:sp>
      <p:sp>
        <p:nvSpPr>
          <p:cNvPr id="56" name="TextBox 31">
            <a:extLst>
              <a:ext uri="{FF2B5EF4-FFF2-40B4-BE49-F238E27FC236}">
                <a16:creationId xmlns:a16="http://schemas.microsoft.com/office/drawing/2014/main" id="{E8BF96E9-7DD2-445B-623F-60D42E8A7A7C}"/>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57" name="TextBox 32">
            <a:extLst>
              <a:ext uri="{FF2B5EF4-FFF2-40B4-BE49-F238E27FC236}">
                <a16:creationId xmlns:a16="http://schemas.microsoft.com/office/drawing/2014/main" id="{2F4A11EA-F5A8-EF3D-772F-A437E63959B2}"/>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58" name="TextBox 33">
            <a:extLst>
              <a:ext uri="{FF2B5EF4-FFF2-40B4-BE49-F238E27FC236}">
                <a16:creationId xmlns:a16="http://schemas.microsoft.com/office/drawing/2014/main" id="{0FD27F93-ABD1-3BB1-39E5-12BC6CB1FD6F}"/>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59" name="TextBox 34">
            <a:extLst>
              <a:ext uri="{FF2B5EF4-FFF2-40B4-BE49-F238E27FC236}">
                <a16:creationId xmlns:a16="http://schemas.microsoft.com/office/drawing/2014/main" id="{E1C24413-B463-42A0-E409-7D51C652B1B8}"/>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60" name="TextBox 30">
            <a:extLst>
              <a:ext uri="{FF2B5EF4-FFF2-40B4-BE49-F238E27FC236}">
                <a16:creationId xmlns:a16="http://schemas.microsoft.com/office/drawing/2014/main" id="{EA7F7C61-34B7-507A-B710-20192038BF53}"/>
              </a:ext>
            </a:extLst>
          </p:cNvPr>
          <p:cNvSpPr txBox="1"/>
          <p:nvPr/>
        </p:nvSpPr>
        <p:spPr>
          <a:xfrm>
            <a:off x="7908994" y="1025425"/>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sp>
        <p:nvSpPr>
          <p:cNvPr id="61" name="Freeform 11">
            <a:extLst>
              <a:ext uri="{FF2B5EF4-FFF2-40B4-BE49-F238E27FC236}">
                <a16:creationId xmlns:a16="http://schemas.microsoft.com/office/drawing/2014/main" id="{B5F19805-391F-D444-393B-813066AA9CA2}"/>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rot="7618612">
            <a:off x="16210919" y="8945442"/>
            <a:ext cx="3579756" cy="1789878"/>
          </a:xfrm>
          <a:custGeom>
            <a:avLst/>
            <a:gdLst/>
            <a:ahLst/>
            <a:cxnLst/>
            <a:rect l="l" t="t" r="r" b="b"/>
            <a:pathLst>
              <a:path w="3579756" h="1789878">
                <a:moveTo>
                  <a:pt x="0" y="0"/>
                </a:moveTo>
                <a:lnTo>
                  <a:pt x="3579755" y="0"/>
                </a:lnTo>
                <a:lnTo>
                  <a:pt x="3579755"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graphicFrame>
        <p:nvGraphicFramePr>
          <p:cNvPr id="11" name="Table 11"/>
          <p:cNvGraphicFramePr>
            <a:graphicFrameLocks noGrp="1"/>
          </p:cNvGraphicFramePr>
          <p:nvPr/>
        </p:nvGraphicFramePr>
        <p:xfrm>
          <a:off x="752856" y="3740403"/>
          <a:ext cx="15456392" cy="5387974"/>
        </p:xfrm>
        <a:graphic>
          <a:graphicData uri="http://schemas.openxmlformats.org/drawingml/2006/table">
            <a:tbl>
              <a:tblPr/>
              <a:tblGrid>
                <a:gridCol w="444771">
                  <a:extLst>
                    <a:ext uri="{9D8B030D-6E8A-4147-A177-3AD203B41FA5}">
                      <a16:colId xmlns:a16="http://schemas.microsoft.com/office/drawing/2014/main" val="20000"/>
                    </a:ext>
                  </a:extLst>
                </a:gridCol>
                <a:gridCol w="427115">
                  <a:extLst>
                    <a:ext uri="{9D8B030D-6E8A-4147-A177-3AD203B41FA5}">
                      <a16:colId xmlns:a16="http://schemas.microsoft.com/office/drawing/2014/main" val="20001"/>
                    </a:ext>
                  </a:extLst>
                </a:gridCol>
                <a:gridCol w="426122">
                  <a:extLst>
                    <a:ext uri="{9D8B030D-6E8A-4147-A177-3AD203B41FA5}">
                      <a16:colId xmlns:a16="http://schemas.microsoft.com/office/drawing/2014/main" val="20002"/>
                    </a:ext>
                  </a:extLst>
                </a:gridCol>
                <a:gridCol w="1177006">
                  <a:extLst>
                    <a:ext uri="{9D8B030D-6E8A-4147-A177-3AD203B41FA5}">
                      <a16:colId xmlns:a16="http://schemas.microsoft.com/office/drawing/2014/main" val="20003"/>
                    </a:ext>
                  </a:extLst>
                </a:gridCol>
                <a:gridCol w="1264294">
                  <a:extLst>
                    <a:ext uri="{9D8B030D-6E8A-4147-A177-3AD203B41FA5}">
                      <a16:colId xmlns:a16="http://schemas.microsoft.com/office/drawing/2014/main" val="20004"/>
                    </a:ext>
                  </a:extLst>
                </a:gridCol>
                <a:gridCol w="1169466">
                  <a:extLst>
                    <a:ext uri="{9D8B030D-6E8A-4147-A177-3AD203B41FA5}">
                      <a16:colId xmlns:a16="http://schemas.microsoft.com/office/drawing/2014/main" val="20005"/>
                    </a:ext>
                  </a:extLst>
                </a:gridCol>
                <a:gridCol w="1205760">
                  <a:extLst>
                    <a:ext uri="{9D8B030D-6E8A-4147-A177-3AD203B41FA5}">
                      <a16:colId xmlns:a16="http://schemas.microsoft.com/office/drawing/2014/main" val="20006"/>
                    </a:ext>
                  </a:extLst>
                </a:gridCol>
                <a:gridCol w="1445299">
                  <a:extLst>
                    <a:ext uri="{9D8B030D-6E8A-4147-A177-3AD203B41FA5}">
                      <a16:colId xmlns:a16="http://schemas.microsoft.com/office/drawing/2014/main" val="20007"/>
                    </a:ext>
                  </a:extLst>
                </a:gridCol>
                <a:gridCol w="7896559">
                  <a:extLst>
                    <a:ext uri="{9D8B030D-6E8A-4147-A177-3AD203B41FA5}">
                      <a16:colId xmlns:a16="http://schemas.microsoft.com/office/drawing/2014/main" val="20008"/>
                    </a:ext>
                  </a:extLst>
                </a:gridCol>
              </a:tblGrid>
              <a:tr h="753808">
                <a:tc>
                  <a:txBody>
                    <a:bodyPr/>
                    <a:lstStyle/>
                    <a:p>
                      <a:pPr algn="ctr">
                        <a:lnSpc>
                          <a:spcPts val="2184"/>
                        </a:lnSpc>
                        <a:defRPr/>
                      </a:pPr>
                      <a:r>
                        <a:rPr lang="en-US" sz="1560" b="1">
                          <a:solidFill>
                            <a:srgbClr val="FFFFFF"/>
                          </a:solidFill>
                          <a:latin typeface="Canva Sans Bold"/>
                          <a:ea typeface="Canva Sans Bold"/>
                          <a:cs typeface="Canva Sans Bold"/>
                          <a:sym typeface="Canva Sans Bold"/>
                        </a:rPr>
                        <a:t>N</a:t>
                      </a:r>
                      <a:endParaRPr lang="en-US" sz="1100"/>
                    </a:p>
                  </a:txBody>
                  <a:tcPr marL="76200" marR="76200" marT="76200" marB="76200" anchor="ctr">
                    <a:lnL w="9525" cap="flat" cmpd="sng" algn="ctr">
                      <a:solidFill>
                        <a:srgbClr val="98B954"/>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solidFill>
                      <a:srgbClr val="9BBB59"/>
                    </a:solidFill>
                  </a:tcPr>
                </a:tc>
                <a:tc>
                  <a:txBody>
                    <a:bodyPr/>
                    <a:lstStyle/>
                    <a:p>
                      <a:pPr algn="ctr">
                        <a:lnSpc>
                          <a:spcPts val="2184"/>
                        </a:lnSpc>
                        <a:defRPr/>
                      </a:pPr>
                      <a:r>
                        <a:rPr lang="en-US" sz="1560" b="1">
                          <a:solidFill>
                            <a:srgbClr val="FFFFFF"/>
                          </a:solidFill>
                          <a:latin typeface="Canva Sans Bold"/>
                          <a:ea typeface="Canva Sans Bold"/>
                          <a:cs typeface="Canva Sans Bold"/>
                          <a:sym typeface="Canva Sans Bold"/>
                        </a:rPr>
                        <a:t>P</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solidFill>
                      <a:srgbClr val="9BBB59"/>
                    </a:solidFill>
                  </a:tcPr>
                </a:tc>
                <a:tc>
                  <a:txBody>
                    <a:bodyPr/>
                    <a:lstStyle/>
                    <a:p>
                      <a:pPr algn="ctr">
                        <a:lnSpc>
                          <a:spcPts val="2184"/>
                        </a:lnSpc>
                        <a:defRPr/>
                      </a:pPr>
                      <a:r>
                        <a:rPr lang="en-US" sz="1560" b="1">
                          <a:solidFill>
                            <a:srgbClr val="FFFFFF"/>
                          </a:solidFill>
                          <a:latin typeface="Canva Sans Bold"/>
                          <a:ea typeface="Canva Sans Bold"/>
                          <a:cs typeface="Canva Sans Bold"/>
                          <a:sym typeface="Canva Sans Bold"/>
                        </a:rPr>
                        <a:t>K</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solidFill>
                      <a:srgbClr val="9BBB59"/>
                    </a:solidFill>
                  </a:tcPr>
                </a:tc>
                <a:tc>
                  <a:txBody>
                    <a:bodyPr/>
                    <a:lstStyle/>
                    <a:p>
                      <a:pPr algn="ctr">
                        <a:lnSpc>
                          <a:spcPts val="2184"/>
                        </a:lnSpc>
                        <a:defRPr/>
                      </a:pPr>
                      <a:r>
                        <a:rPr lang="en-US" sz="1560" b="1">
                          <a:solidFill>
                            <a:srgbClr val="FFFFFF"/>
                          </a:solidFill>
                          <a:latin typeface="Canva Sans Bold"/>
                          <a:ea typeface="Canva Sans Bold"/>
                          <a:cs typeface="Canva Sans Bold"/>
                          <a:sym typeface="Canva Sans Bold"/>
                        </a:rPr>
                        <a:t>temperature</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solidFill>
                      <a:srgbClr val="9BBB59"/>
                    </a:solidFill>
                  </a:tcPr>
                </a:tc>
                <a:tc>
                  <a:txBody>
                    <a:bodyPr/>
                    <a:lstStyle/>
                    <a:p>
                      <a:pPr algn="ctr">
                        <a:lnSpc>
                          <a:spcPts val="2184"/>
                        </a:lnSpc>
                        <a:defRPr/>
                      </a:pPr>
                      <a:r>
                        <a:rPr lang="en-US" sz="1560" b="1">
                          <a:solidFill>
                            <a:srgbClr val="FFFFFF"/>
                          </a:solidFill>
                          <a:latin typeface="Canva Sans Bold"/>
                          <a:ea typeface="Canva Sans Bold"/>
                          <a:cs typeface="Canva Sans Bold"/>
                          <a:sym typeface="Canva Sans Bold"/>
                        </a:rPr>
                        <a:t>humidity</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solidFill>
                      <a:srgbClr val="9BBB59"/>
                    </a:solidFill>
                  </a:tcPr>
                </a:tc>
                <a:tc>
                  <a:txBody>
                    <a:bodyPr/>
                    <a:lstStyle/>
                    <a:p>
                      <a:pPr algn="ctr">
                        <a:lnSpc>
                          <a:spcPts val="2184"/>
                        </a:lnSpc>
                        <a:defRPr/>
                      </a:pPr>
                      <a:r>
                        <a:rPr lang="en-US" sz="1560" b="1">
                          <a:solidFill>
                            <a:srgbClr val="FFFFFF"/>
                          </a:solidFill>
                          <a:latin typeface="Canva Sans Bold"/>
                          <a:ea typeface="Canva Sans Bold"/>
                          <a:cs typeface="Canva Sans Bold"/>
                          <a:sym typeface="Canva Sans Bold"/>
                        </a:rPr>
                        <a:t>ph</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solidFill>
                      <a:srgbClr val="9BBB59"/>
                    </a:solidFill>
                  </a:tcPr>
                </a:tc>
                <a:tc>
                  <a:txBody>
                    <a:bodyPr/>
                    <a:lstStyle/>
                    <a:p>
                      <a:pPr algn="ctr">
                        <a:lnSpc>
                          <a:spcPts val="2184"/>
                        </a:lnSpc>
                        <a:defRPr/>
                      </a:pPr>
                      <a:r>
                        <a:rPr lang="en-US" sz="1560" b="1">
                          <a:solidFill>
                            <a:srgbClr val="FFFFFF"/>
                          </a:solidFill>
                          <a:latin typeface="Canva Sans Bold"/>
                          <a:ea typeface="Canva Sans Bold"/>
                          <a:cs typeface="Canva Sans Bold"/>
                          <a:sym typeface="Canva Sans Bold"/>
                        </a:rPr>
                        <a:t>rainfall</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solidFill>
                      <a:srgbClr val="9BBB59"/>
                    </a:solidFill>
                  </a:tcPr>
                </a:tc>
                <a:tc>
                  <a:txBody>
                    <a:bodyPr/>
                    <a:lstStyle/>
                    <a:p>
                      <a:pPr algn="ctr">
                        <a:lnSpc>
                          <a:spcPts val="2184"/>
                        </a:lnSpc>
                        <a:defRPr/>
                      </a:pPr>
                      <a:r>
                        <a:rPr lang="en-US" sz="1560" b="1">
                          <a:solidFill>
                            <a:srgbClr val="FFFFFF"/>
                          </a:solidFill>
                          <a:latin typeface="Canva Sans Bold"/>
                          <a:ea typeface="Canva Sans Bold"/>
                          <a:cs typeface="Canva Sans Bold"/>
                          <a:sym typeface="Canva Sans Bold"/>
                        </a:rPr>
                        <a:t>Label</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solidFill>
                      <a:srgbClr val="9BBB59"/>
                    </a:solidFill>
                  </a:tcPr>
                </a:tc>
                <a:tc>
                  <a:txBody>
                    <a:bodyPr/>
                    <a:lstStyle/>
                    <a:p>
                      <a:pPr algn="ctr">
                        <a:lnSpc>
                          <a:spcPts val="2184"/>
                        </a:lnSpc>
                        <a:defRPr/>
                      </a:pPr>
                      <a:r>
                        <a:rPr lang="en-US" sz="1560" b="1">
                          <a:solidFill>
                            <a:srgbClr val="FFFFFF"/>
                          </a:solidFill>
                          <a:latin typeface="Canva Sans Bold"/>
                          <a:ea typeface="Canva Sans Bold"/>
                          <a:cs typeface="Canva Sans Bold"/>
                          <a:sym typeface="Canva Sans Bold"/>
                        </a:rPr>
                        <a:t>Image Path</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98B954"/>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solidFill>
                      <a:srgbClr val="9BBB59"/>
                    </a:solidFill>
                  </a:tcPr>
                </a:tc>
                <a:extLst>
                  <a:ext uri="{0D108BD9-81ED-4DB2-BD59-A6C34878D82A}">
                    <a16:rowId xmlns:a16="http://schemas.microsoft.com/office/drawing/2014/main" val="10000"/>
                  </a:ext>
                </a:extLst>
              </a:tr>
              <a:tr h="1170011">
                <a:tc>
                  <a:txBody>
                    <a:bodyPr/>
                    <a:lstStyle/>
                    <a:p>
                      <a:pPr algn="ctr">
                        <a:lnSpc>
                          <a:spcPts val="1904"/>
                        </a:lnSpc>
                        <a:defRPr/>
                      </a:pPr>
                      <a:r>
                        <a:rPr lang="en-US" sz="1360">
                          <a:solidFill>
                            <a:srgbClr val="000000"/>
                          </a:solidFill>
                          <a:latin typeface="Canva Sans"/>
                          <a:ea typeface="Canva Sans"/>
                          <a:cs typeface="Canva Sans"/>
                          <a:sym typeface="Canva Sans"/>
                        </a:rPr>
                        <a:t>71</a:t>
                      </a:r>
                      <a:endParaRPr lang="en-US" sz="1100"/>
                    </a:p>
                  </a:txBody>
                  <a:tcPr marL="76200" marR="76200" marT="76200" marB="76200" anchor="ctr">
                    <a:lnL w="9525" cap="flat" cmpd="sng" algn="ctr">
                      <a:solidFill>
                        <a:srgbClr val="98B954"/>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54</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16</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22.61359953</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63.69070564</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5.749914421</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87.75953857</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Apple Black rot</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color\Apple___Black_rot\0090d05d-d797-4c99-abd4-3b9cb323a5fd___JR_FrgE.S 8727.JPG</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98B954"/>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extLst>
                  <a:ext uri="{0D108BD9-81ED-4DB2-BD59-A6C34878D82A}">
                    <a16:rowId xmlns:a16="http://schemas.microsoft.com/office/drawing/2014/main" val="10001"/>
                  </a:ext>
                </a:extLst>
              </a:tr>
              <a:tr h="1162670">
                <a:tc>
                  <a:txBody>
                    <a:bodyPr/>
                    <a:lstStyle/>
                    <a:p>
                      <a:pPr algn="ctr">
                        <a:lnSpc>
                          <a:spcPts val="1904"/>
                        </a:lnSpc>
                        <a:defRPr/>
                      </a:pPr>
                      <a:r>
                        <a:rPr lang="en-US" sz="1360">
                          <a:solidFill>
                            <a:srgbClr val="000000"/>
                          </a:solidFill>
                          <a:latin typeface="Canva Sans"/>
                          <a:ea typeface="Canva Sans"/>
                          <a:cs typeface="Canva Sans"/>
                          <a:sym typeface="Canva Sans"/>
                        </a:rPr>
                        <a:t>90</a:t>
                      </a:r>
                      <a:endParaRPr lang="en-US" sz="1100"/>
                    </a:p>
                  </a:txBody>
                  <a:tcPr marL="76200" marR="76200" marT="76200" marB="76200" anchor="ctr">
                    <a:lnL w="9525" cap="flat" cmpd="sng" algn="ctr">
                      <a:solidFill>
                        <a:srgbClr val="98B954"/>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42</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43</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20.8797437</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82.0027442</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6.50298529</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202.935536</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Apple scab</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color\Apple___Apple_scab\00075aa8-d81a-4184-8541-b692b78d398a___FREC_Scab 3335.JPG</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98B954"/>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extLst>
                  <a:ext uri="{0D108BD9-81ED-4DB2-BD59-A6C34878D82A}">
                    <a16:rowId xmlns:a16="http://schemas.microsoft.com/office/drawing/2014/main" val="10002"/>
                  </a:ext>
                </a:extLst>
              </a:tr>
              <a:tr h="1162670">
                <a:tc>
                  <a:txBody>
                    <a:bodyPr/>
                    <a:lstStyle/>
                    <a:p>
                      <a:pPr algn="ctr">
                        <a:lnSpc>
                          <a:spcPts val="1904"/>
                        </a:lnSpc>
                        <a:defRPr/>
                      </a:pPr>
                      <a:r>
                        <a:rPr lang="en-US" sz="1360">
                          <a:solidFill>
                            <a:srgbClr val="000000"/>
                          </a:solidFill>
                          <a:latin typeface="Canva Sans"/>
                          <a:ea typeface="Canva Sans"/>
                          <a:cs typeface="Canva Sans"/>
                          <a:sym typeface="Canva Sans"/>
                        </a:rPr>
                        <a:t>40</a:t>
                      </a:r>
                      <a:endParaRPr lang="en-US" sz="1100"/>
                    </a:p>
                  </a:txBody>
                  <a:tcPr marL="76200" marR="76200" marT="76200" marB="76200" anchor="ctr">
                    <a:lnL w="9525" cap="flat" cmpd="sng" algn="ctr">
                      <a:solidFill>
                        <a:srgbClr val="98B954"/>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72</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77</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17.0249846</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16.9886117</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7.48599607</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88.5512314</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Cedar Apple Rust</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color\Apple___Cedar_apple_rust\025b2b9a-0ec4-4132-96ac-7f2832d0db4a___FREC_C.Rust 3655.JPG</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98B954"/>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extLst>
                  <a:ext uri="{0D108BD9-81ED-4DB2-BD59-A6C34878D82A}">
                    <a16:rowId xmlns:a16="http://schemas.microsoft.com/office/drawing/2014/main" val="10003"/>
                  </a:ext>
                </a:extLst>
              </a:tr>
              <a:tr h="1138815">
                <a:tc>
                  <a:txBody>
                    <a:bodyPr/>
                    <a:lstStyle/>
                    <a:p>
                      <a:pPr algn="ctr">
                        <a:lnSpc>
                          <a:spcPts val="1904"/>
                        </a:lnSpc>
                        <a:defRPr/>
                      </a:pPr>
                      <a:r>
                        <a:rPr lang="en-US" sz="1360">
                          <a:solidFill>
                            <a:srgbClr val="000000"/>
                          </a:solidFill>
                          <a:latin typeface="Canva Sans"/>
                          <a:ea typeface="Canva Sans"/>
                          <a:cs typeface="Canva Sans"/>
                          <a:sym typeface="Canva Sans"/>
                        </a:rPr>
                        <a:t>13</a:t>
                      </a:r>
                      <a:endParaRPr lang="en-US" sz="1100"/>
                    </a:p>
                  </a:txBody>
                  <a:tcPr marL="76200" marR="76200" marT="76200" marB="76200" anchor="ctr">
                    <a:lnL w="9525" cap="flat" cmpd="sng" algn="ctr">
                      <a:solidFill>
                        <a:srgbClr val="98B954"/>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60</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25</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17.1369277</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20.5954169</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5.68597166</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128.256862</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Apple Healthy</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D9D9D9"/>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tc>
                  <a:txBody>
                    <a:bodyPr/>
                    <a:lstStyle/>
                    <a:p>
                      <a:pPr algn="ctr">
                        <a:lnSpc>
                          <a:spcPts val="1904"/>
                        </a:lnSpc>
                        <a:defRPr/>
                      </a:pPr>
                      <a:r>
                        <a:rPr lang="en-US" sz="1360">
                          <a:solidFill>
                            <a:srgbClr val="000000"/>
                          </a:solidFill>
                          <a:latin typeface="Canva Sans"/>
                          <a:ea typeface="Canva Sans"/>
                          <a:cs typeface="Canva Sans"/>
                          <a:sym typeface="Canva Sans"/>
                        </a:rPr>
                        <a:t>color\Apple___healthy\0055dd26-23a7-4415-ac61-e0b44ebfaf80___RS_HL 5672.JPG</a:t>
                      </a:r>
                      <a:endParaRPr lang="en-US" sz="1100"/>
                    </a:p>
                  </a:txBody>
                  <a:tcPr marL="76200" marR="76200" marT="76200" marB="76200" anchor="ctr">
                    <a:lnL w="9525" cap="flat" cmpd="sng" algn="ctr">
                      <a:solidFill>
                        <a:srgbClr val="D9D9D9"/>
                      </a:solidFill>
                      <a:prstDash val="solid"/>
                      <a:round/>
                      <a:headEnd type="none" w="med" len="med"/>
                      <a:tailEnd type="none" w="med" len="med"/>
                    </a:lnL>
                    <a:lnR w="9525" cap="flat" cmpd="sng" algn="ctr">
                      <a:solidFill>
                        <a:srgbClr val="98B954"/>
                      </a:solidFill>
                      <a:prstDash val="solid"/>
                      <a:round/>
                      <a:headEnd type="none" w="med" len="med"/>
                      <a:tailEnd type="none" w="med" len="med"/>
                    </a:lnR>
                    <a:lnT w="9525" cap="flat" cmpd="sng" algn="ctr">
                      <a:solidFill>
                        <a:srgbClr val="98B954"/>
                      </a:solidFill>
                      <a:prstDash val="solid"/>
                      <a:round/>
                      <a:headEnd type="none" w="med" len="med"/>
                      <a:tailEnd type="none" w="med" len="med"/>
                    </a:lnT>
                    <a:lnB w="9525" cap="flat" cmpd="sng" algn="ctr">
                      <a:solidFill>
                        <a:srgbClr val="98B954"/>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pSp>
        <p:nvGrpSpPr>
          <p:cNvPr id="12" name="Group 12"/>
          <p:cNvGrpSpPr/>
          <p:nvPr/>
        </p:nvGrpSpPr>
        <p:grpSpPr>
          <a:xfrm>
            <a:off x="16564693" y="4495830"/>
            <a:ext cx="1022639" cy="1012520"/>
            <a:chOff x="0" y="0"/>
            <a:chExt cx="812800" cy="804757"/>
          </a:xfrm>
        </p:grpSpPr>
        <p:sp>
          <p:nvSpPr>
            <p:cNvPr id="13" name="Freeform 13"/>
            <p:cNvSpPr/>
            <p:nvPr/>
          </p:nvSpPr>
          <p:spPr>
            <a:xfrm>
              <a:off x="0" y="0"/>
              <a:ext cx="812800" cy="804757"/>
            </a:xfrm>
            <a:custGeom>
              <a:avLst/>
              <a:gdLst/>
              <a:ahLst/>
              <a:cxnLst/>
              <a:rect l="l" t="t" r="r" b="b"/>
              <a:pathLst>
                <a:path w="812800" h="804757">
                  <a:moveTo>
                    <a:pt x="0" y="0"/>
                  </a:moveTo>
                  <a:lnTo>
                    <a:pt x="812800" y="0"/>
                  </a:lnTo>
                  <a:lnTo>
                    <a:pt x="812800" y="804757"/>
                  </a:lnTo>
                  <a:lnTo>
                    <a:pt x="0" y="804757"/>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SA"/>
            </a:p>
          </p:txBody>
        </p:sp>
      </p:grpSp>
      <p:sp>
        <p:nvSpPr>
          <p:cNvPr id="14" name="TextBox 14"/>
          <p:cNvSpPr txBox="1"/>
          <p:nvPr/>
        </p:nvSpPr>
        <p:spPr>
          <a:xfrm>
            <a:off x="3460546" y="2348809"/>
            <a:ext cx="11366909" cy="890922"/>
          </a:xfrm>
          <a:prstGeom prst="rect">
            <a:avLst/>
          </a:prstGeom>
        </p:spPr>
        <p:txBody>
          <a:bodyPr lIns="0" tIns="0" rIns="0" bIns="0" rtlCol="0" anchor="t">
            <a:spAutoFit/>
          </a:bodyPr>
          <a:lstStyle/>
          <a:p>
            <a:pPr marL="0" lvl="0" indent="0" algn="ctr">
              <a:lnSpc>
                <a:spcPts val="6709"/>
              </a:lnSpc>
              <a:spcBef>
                <a:spcPct val="0"/>
              </a:spcBef>
            </a:pPr>
            <a:r>
              <a:rPr lang="en-US" sz="5499" b="1" u="none" strike="noStrike">
                <a:solidFill>
                  <a:srgbClr val="315E41"/>
                </a:solidFill>
                <a:latin typeface="Times New Roman Bold"/>
                <a:ea typeface="Times New Roman Bold"/>
                <a:cs typeface="Times New Roman Bold"/>
                <a:sym typeface="Times New Roman Bold"/>
              </a:rPr>
              <a:t>Dataset</a:t>
            </a:r>
          </a:p>
        </p:txBody>
      </p:sp>
      <p:grpSp>
        <p:nvGrpSpPr>
          <p:cNvPr id="15" name="Group 15"/>
          <p:cNvGrpSpPr/>
          <p:nvPr/>
        </p:nvGrpSpPr>
        <p:grpSpPr>
          <a:xfrm>
            <a:off x="16564693" y="5702506"/>
            <a:ext cx="1022639" cy="1012520"/>
            <a:chOff x="0" y="0"/>
            <a:chExt cx="812800" cy="804757"/>
          </a:xfrm>
        </p:grpSpPr>
        <p:sp>
          <p:nvSpPr>
            <p:cNvPr id="16" name="Freeform 16"/>
            <p:cNvSpPr/>
            <p:nvPr/>
          </p:nvSpPr>
          <p:spPr>
            <a:xfrm>
              <a:off x="0" y="0"/>
              <a:ext cx="812800" cy="804757"/>
            </a:xfrm>
            <a:custGeom>
              <a:avLst/>
              <a:gdLst/>
              <a:ahLst/>
              <a:cxnLst/>
              <a:rect l="l" t="t" r="r" b="b"/>
              <a:pathLst>
                <a:path w="812800" h="804757">
                  <a:moveTo>
                    <a:pt x="0" y="0"/>
                  </a:moveTo>
                  <a:lnTo>
                    <a:pt x="812800" y="0"/>
                  </a:lnTo>
                  <a:lnTo>
                    <a:pt x="812800" y="804757"/>
                  </a:lnTo>
                  <a:lnTo>
                    <a:pt x="0" y="804757"/>
                  </a:lnTo>
                  <a:close/>
                </a:path>
              </a:pathLst>
            </a:custGeom>
            <a:blipFill>
              <a:blip r:embed="rId6" cstate="screen">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17" name="Group 17"/>
          <p:cNvGrpSpPr/>
          <p:nvPr/>
        </p:nvGrpSpPr>
        <p:grpSpPr>
          <a:xfrm>
            <a:off x="16564693" y="6909182"/>
            <a:ext cx="1022639" cy="1012520"/>
            <a:chOff x="0" y="0"/>
            <a:chExt cx="812800" cy="804757"/>
          </a:xfrm>
        </p:grpSpPr>
        <p:sp>
          <p:nvSpPr>
            <p:cNvPr id="18" name="Freeform 18"/>
            <p:cNvSpPr/>
            <p:nvPr/>
          </p:nvSpPr>
          <p:spPr>
            <a:xfrm>
              <a:off x="0" y="0"/>
              <a:ext cx="812800" cy="804757"/>
            </a:xfrm>
            <a:custGeom>
              <a:avLst/>
              <a:gdLst/>
              <a:ahLst/>
              <a:cxnLst/>
              <a:rect l="l" t="t" r="r" b="b"/>
              <a:pathLst>
                <a:path w="812800" h="804757">
                  <a:moveTo>
                    <a:pt x="0" y="0"/>
                  </a:moveTo>
                  <a:lnTo>
                    <a:pt x="812800" y="0"/>
                  </a:lnTo>
                  <a:lnTo>
                    <a:pt x="812800" y="804757"/>
                  </a:lnTo>
                  <a:lnTo>
                    <a:pt x="0" y="804757"/>
                  </a:lnTo>
                  <a:close/>
                </a:path>
              </a:pathLst>
            </a:custGeom>
            <a:blipFill>
              <a:blip r:embed="rId7" cstate="screen">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19" name="Group 19"/>
          <p:cNvGrpSpPr/>
          <p:nvPr/>
        </p:nvGrpSpPr>
        <p:grpSpPr>
          <a:xfrm>
            <a:off x="16564693" y="8115858"/>
            <a:ext cx="1022639" cy="1012520"/>
            <a:chOff x="0" y="0"/>
            <a:chExt cx="812800" cy="804757"/>
          </a:xfrm>
        </p:grpSpPr>
        <p:sp>
          <p:nvSpPr>
            <p:cNvPr id="20" name="Freeform 20"/>
            <p:cNvSpPr/>
            <p:nvPr/>
          </p:nvSpPr>
          <p:spPr>
            <a:xfrm>
              <a:off x="0" y="0"/>
              <a:ext cx="812800" cy="804757"/>
            </a:xfrm>
            <a:custGeom>
              <a:avLst/>
              <a:gdLst/>
              <a:ahLst/>
              <a:cxnLst/>
              <a:rect l="l" t="t" r="r" b="b"/>
              <a:pathLst>
                <a:path w="812800" h="804757">
                  <a:moveTo>
                    <a:pt x="0" y="0"/>
                  </a:moveTo>
                  <a:lnTo>
                    <a:pt x="812800" y="0"/>
                  </a:lnTo>
                  <a:lnTo>
                    <a:pt x="812800" y="804757"/>
                  </a:lnTo>
                  <a:lnTo>
                    <a:pt x="0" y="804757"/>
                  </a:lnTo>
                  <a:close/>
                </a:path>
              </a:pathLst>
            </a:custGeom>
            <a:blipFill>
              <a:blip r:embed="rId8" cstate="screen">
                <a:extLst>
                  <a:ext uri="{28A0092B-C50C-407E-A947-70E740481C1C}">
                    <a14:useLocalDpi xmlns:a14="http://schemas.microsoft.com/office/drawing/2010/main"/>
                  </a:ext>
                </a:extLst>
              </a:blip>
              <a:stretch>
                <a:fillRect/>
              </a:stretch>
            </a:blipFill>
          </p:spPr>
          <p:txBody>
            <a:bodyPr/>
            <a:lstStyle/>
            <a:p>
              <a:endParaRPr lang="en-SA"/>
            </a:p>
          </p:txBody>
        </p:sp>
      </p:grpSp>
      <p:sp>
        <p:nvSpPr>
          <p:cNvPr id="36" name="Freeform 16">
            <a:extLst>
              <a:ext uri="{FF2B5EF4-FFF2-40B4-BE49-F238E27FC236}">
                <a16:creationId xmlns:a16="http://schemas.microsoft.com/office/drawing/2014/main" id="{D46DC292-C978-7AC5-01EF-081CC7EFD2C5}"/>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9">
              <a:extLst>
                <a:ext uri="{96DAC541-7B7A-43D3-8B79-37D633B846F1}">
                  <asvg:svgBlip xmlns:asvg="http://schemas.microsoft.com/office/drawing/2016/SVG/main" r:embed="rId10"/>
                </a:ext>
              </a:extLst>
            </a:blip>
            <a:stretch>
              <a:fillRect r="-53337"/>
            </a:stretch>
          </a:blipFill>
        </p:spPr>
        <p:txBody>
          <a:bodyPr/>
          <a:lstStyle/>
          <a:p>
            <a:endParaRPr lang="en-SA"/>
          </a:p>
        </p:txBody>
      </p:sp>
      <p:grpSp>
        <p:nvGrpSpPr>
          <p:cNvPr id="37" name="Group 19">
            <a:extLst>
              <a:ext uri="{FF2B5EF4-FFF2-40B4-BE49-F238E27FC236}">
                <a16:creationId xmlns:a16="http://schemas.microsoft.com/office/drawing/2014/main" id="{558686E8-8459-CEB8-D17D-AFA646DF8353}"/>
              </a:ext>
            </a:extLst>
          </p:cNvPr>
          <p:cNvGrpSpPr/>
          <p:nvPr/>
        </p:nvGrpSpPr>
        <p:grpSpPr>
          <a:xfrm>
            <a:off x="16067158" y="519539"/>
            <a:ext cx="1523316" cy="450813"/>
            <a:chOff x="0" y="0"/>
            <a:chExt cx="401203" cy="118733"/>
          </a:xfrm>
        </p:grpSpPr>
        <p:sp>
          <p:nvSpPr>
            <p:cNvPr id="38" name="Freeform 20">
              <a:extLst>
                <a:ext uri="{FF2B5EF4-FFF2-40B4-BE49-F238E27FC236}">
                  <a16:creationId xmlns:a16="http://schemas.microsoft.com/office/drawing/2014/main" id="{3FC9391E-8714-524D-57F9-9BD5D4C76108}"/>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9" name="TextBox 21">
              <a:extLst>
                <a:ext uri="{FF2B5EF4-FFF2-40B4-BE49-F238E27FC236}">
                  <a16:creationId xmlns:a16="http://schemas.microsoft.com/office/drawing/2014/main" id="{7A846746-76FA-F02C-4283-D16B006E8942}"/>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40" name="TextBox 24">
            <a:extLst>
              <a:ext uri="{FF2B5EF4-FFF2-40B4-BE49-F238E27FC236}">
                <a16:creationId xmlns:a16="http://schemas.microsoft.com/office/drawing/2014/main" id="{AEDE3065-73D4-6424-FB61-4BB18AA86EB1}"/>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1" name="TextBox 25">
            <a:extLst>
              <a:ext uri="{FF2B5EF4-FFF2-40B4-BE49-F238E27FC236}">
                <a16:creationId xmlns:a16="http://schemas.microsoft.com/office/drawing/2014/main" id="{E4A728B7-5855-1B6D-757C-C8F882F34C05}"/>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2" name="TextBox 27">
            <a:extLst>
              <a:ext uri="{FF2B5EF4-FFF2-40B4-BE49-F238E27FC236}">
                <a16:creationId xmlns:a16="http://schemas.microsoft.com/office/drawing/2014/main" id="{A129F0F0-77CC-E501-CC4B-227147BCDDC3}"/>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3" name="TextBox 28">
            <a:extLst>
              <a:ext uri="{FF2B5EF4-FFF2-40B4-BE49-F238E27FC236}">
                <a16:creationId xmlns:a16="http://schemas.microsoft.com/office/drawing/2014/main" id="{03C7F0AC-FFC1-0DC9-2688-D782E5355237}"/>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Related Work</a:t>
            </a:r>
            <a:endParaRPr lang="en-US" dirty="0">
              <a:sym typeface="Helvetica Now Display"/>
            </a:endParaRPr>
          </a:p>
        </p:txBody>
      </p:sp>
      <p:sp>
        <p:nvSpPr>
          <p:cNvPr id="44" name="TextBox 29">
            <a:extLst>
              <a:ext uri="{FF2B5EF4-FFF2-40B4-BE49-F238E27FC236}">
                <a16:creationId xmlns:a16="http://schemas.microsoft.com/office/drawing/2014/main" id="{E8261837-D02F-B8BF-BF2D-FDE78F26FBB6}"/>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5" name="TextBox 30">
            <a:extLst>
              <a:ext uri="{FF2B5EF4-FFF2-40B4-BE49-F238E27FC236}">
                <a16:creationId xmlns:a16="http://schemas.microsoft.com/office/drawing/2014/main" id="{1D4E89F3-C589-ADF8-9444-B9853E6D8CC8}"/>
              </a:ext>
            </a:extLst>
          </p:cNvPr>
          <p:cNvSpPr txBox="1"/>
          <p:nvPr/>
        </p:nvSpPr>
        <p:spPr>
          <a:xfrm>
            <a:off x="16029121" y="569820"/>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Dataset</a:t>
            </a:r>
          </a:p>
        </p:txBody>
      </p:sp>
      <p:sp>
        <p:nvSpPr>
          <p:cNvPr id="46" name="TextBox 31">
            <a:extLst>
              <a:ext uri="{FF2B5EF4-FFF2-40B4-BE49-F238E27FC236}">
                <a16:creationId xmlns:a16="http://schemas.microsoft.com/office/drawing/2014/main" id="{C23183AA-814E-2999-C580-BABD4A2DB9E9}"/>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7" name="TextBox 32">
            <a:extLst>
              <a:ext uri="{FF2B5EF4-FFF2-40B4-BE49-F238E27FC236}">
                <a16:creationId xmlns:a16="http://schemas.microsoft.com/office/drawing/2014/main" id="{FAC1C4FB-2378-56C3-23A3-A3F25E311C57}"/>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48" name="TextBox 33">
            <a:extLst>
              <a:ext uri="{FF2B5EF4-FFF2-40B4-BE49-F238E27FC236}">
                <a16:creationId xmlns:a16="http://schemas.microsoft.com/office/drawing/2014/main" id="{3D7E9138-04F2-4FF0-C48B-22D735A30281}"/>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9" name="TextBox 34">
            <a:extLst>
              <a:ext uri="{FF2B5EF4-FFF2-40B4-BE49-F238E27FC236}">
                <a16:creationId xmlns:a16="http://schemas.microsoft.com/office/drawing/2014/main" id="{441419B5-20F6-852B-F579-B60BDC60CA5A}"/>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50" name="TextBox 30">
            <a:extLst>
              <a:ext uri="{FF2B5EF4-FFF2-40B4-BE49-F238E27FC236}">
                <a16:creationId xmlns:a16="http://schemas.microsoft.com/office/drawing/2014/main" id="{1D691EA6-BC0A-E3C7-0926-85E3CBA49BDC}"/>
              </a:ext>
            </a:extLst>
          </p:cNvPr>
          <p:cNvSpPr txBox="1"/>
          <p:nvPr/>
        </p:nvSpPr>
        <p:spPr>
          <a:xfrm>
            <a:off x="7908994" y="1025425"/>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Preprocessing</a:t>
            </a:r>
          </a:p>
        </p:txBody>
      </p:sp>
      <p:sp>
        <p:nvSpPr>
          <p:cNvPr id="51" name="Freeform 11">
            <a:extLst>
              <a:ext uri="{FF2B5EF4-FFF2-40B4-BE49-F238E27FC236}">
                <a16:creationId xmlns:a16="http://schemas.microsoft.com/office/drawing/2014/main" id="{A8E3BDB0-3B36-04A0-F9A7-0E2B08D79695}"/>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rot="6291079">
            <a:off x="16048710" y="2591502"/>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11" name="Freeform 11"/>
          <p:cNvSpPr/>
          <p:nvPr/>
        </p:nvSpPr>
        <p:spPr>
          <a:xfrm>
            <a:off x="887959" y="3817864"/>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12" name="Freeform 12"/>
          <p:cNvSpPr/>
          <p:nvPr/>
        </p:nvSpPr>
        <p:spPr>
          <a:xfrm>
            <a:off x="9885672" y="2516185"/>
            <a:ext cx="6629106" cy="6586972"/>
          </a:xfrm>
          <a:custGeom>
            <a:avLst/>
            <a:gdLst/>
            <a:ahLst/>
            <a:cxnLst/>
            <a:rect l="l" t="t" r="r" b="b"/>
            <a:pathLst>
              <a:path w="6629106" h="6586972">
                <a:moveTo>
                  <a:pt x="0" y="0"/>
                </a:moveTo>
                <a:lnTo>
                  <a:pt x="6629106" y="0"/>
                </a:lnTo>
                <a:lnTo>
                  <a:pt x="6629106" y="6586972"/>
                </a:lnTo>
                <a:lnTo>
                  <a:pt x="0" y="6586972"/>
                </a:lnTo>
                <a:lnTo>
                  <a:pt x="0" y="0"/>
                </a:lnTo>
                <a:close/>
              </a:path>
            </a:pathLst>
          </a:custGeom>
          <a:blipFill>
            <a:blip r:embed="rId7"/>
            <a:stretch>
              <a:fillRect/>
            </a:stretch>
          </a:blipFill>
        </p:spPr>
        <p:txBody>
          <a:bodyPr/>
          <a:lstStyle/>
          <a:p>
            <a:endParaRPr lang="en-SA"/>
          </a:p>
        </p:txBody>
      </p:sp>
      <p:sp>
        <p:nvSpPr>
          <p:cNvPr id="13" name="TextBox 13"/>
          <p:cNvSpPr txBox="1"/>
          <p:nvPr/>
        </p:nvSpPr>
        <p:spPr>
          <a:xfrm>
            <a:off x="752856" y="2595519"/>
            <a:ext cx="8773626" cy="890922"/>
          </a:xfrm>
          <a:prstGeom prst="rect">
            <a:avLst/>
          </a:prstGeom>
        </p:spPr>
        <p:txBody>
          <a:bodyPr lIns="0" tIns="0" rIns="0" bIns="0" rtlCol="0" anchor="t">
            <a:spAutoFit/>
          </a:bodyPr>
          <a:lstStyle/>
          <a:p>
            <a:pPr marL="0" lvl="0" indent="0" algn="l">
              <a:lnSpc>
                <a:spcPts val="6709"/>
              </a:lnSpc>
              <a:spcBef>
                <a:spcPct val="0"/>
              </a:spcBef>
            </a:pPr>
            <a:r>
              <a:rPr lang="en-US" sz="5499" b="1" dirty="0">
                <a:solidFill>
                  <a:srgbClr val="315E41"/>
                </a:solidFill>
                <a:latin typeface="Times New Roman Bold"/>
                <a:ea typeface="Times New Roman Bold"/>
                <a:cs typeface="Times New Roman Bold"/>
                <a:sym typeface="Times New Roman Bold"/>
              </a:rPr>
              <a:t>Data Preproc</a:t>
            </a:r>
            <a:r>
              <a:rPr lang="en-US" sz="5499" b="1" u="none" strike="noStrike" dirty="0">
                <a:solidFill>
                  <a:srgbClr val="315E41"/>
                </a:solidFill>
                <a:latin typeface="Times New Roman Bold"/>
                <a:ea typeface="Times New Roman Bold"/>
                <a:cs typeface="Times New Roman Bold"/>
                <a:sym typeface="Times New Roman Bold"/>
              </a:rPr>
              <a:t>essing - image</a:t>
            </a:r>
          </a:p>
        </p:txBody>
      </p:sp>
      <p:sp>
        <p:nvSpPr>
          <p:cNvPr id="14" name="TextBox 14"/>
          <p:cNvSpPr txBox="1"/>
          <p:nvPr/>
        </p:nvSpPr>
        <p:spPr>
          <a:xfrm>
            <a:off x="1551553" y="3864312"/>
            <a:ext cx="5079072" cy="391777"/>
          </a:xfrm>
          <a:prstGeom prst="rect">
            <a:avLst/>
          </a:prstGeom>
        </p:spPr>
        <p:txBody>
          <a:bodyPr lIns="0" tIns="0" rIns="0" bIns="0" rtlCol="0" anchor="t">
            <a:spAutoFit/>
          </a:bodyPr>
          <a:lstStyle/>
          <a:p>
            <a:pPr algn="just">
              <a:lnSpc>
                <a:spcPts val="3080"/>
              </a:lnSpc>
            </a:pPr>
            <a:r>
              <a:rPr lang="en-US" sz="2200" b="1" dirty="0">
                <a:solidFill>
                  <a:srgbClr val="75A185"/>
                </a:solidFill>
                <a:latin typeface="Times New Roman Bold"/>
                <a:ea typeface="Times New Roman Bold"/>
                <a:cs typeface="Times New Roman Bold"/>
                <a:sym typeface="Times New Roman Bold"/>
              </a:rPr>
              <a:t>Image Preprocessing</a:t>
            </a:r>
          </a:p>
        </p:txBody>
      </p:sp>
      <p:sp>
        <p:nvSpPr>
          <p:cNvPr id="15" name="TextBox 15"/>
          <p:cNvSpPr txBox="1"/>
          <p:nvPr/>
        </p:nvSpPr>
        <p:spPr>
          <a:xfrm>
            <a:off x="887959" y="4503519"/>
            <a:ext cx="8451173" cy="954502"/>
          </a:xfrm>
          <a:prstGeom prst="rect">
            <a:avLst/>
          </a:prstGeom>
        </p:spPr>
        <p:txBody>
          <a:bodyPr lIns="0" tIns="0" rIns="0" bIns="0" rtlCol="0" anchor="t">
            <a:spAutoFit/>
          </a:bodyPr>
          <a:lstStyle/>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Resizing the picture size to 224×224</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Normalization (0–1 scaling)</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Data augmentation: rotation, flipping, brightness adjustment, zoom, shifting</a:t>
            </a:r>
          </a:p>
        </p:txBody>
      </p:sp>
      <p:sp>
        <p:nvSpPr>
          <p:cNvPr id="16" name="Freeform 16"/>
          <p:cNvSpPr/>
          <p:nvPr/>
        </p:nvSpPr>
        <p:spPr>
          <a:xfrm>
            <a:off x="887959" y="5581846"/>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17" name="TextBox 17"/>
          <p:cNvSpPr txBox="1"/>
          <p:nvPr/>
        </p:nvSpPr>
        <p:spPr>
          <a:xfrm>
            <a:off x="1551553" y="5628293"/>
            <a:ext cx="5079072" cy="391777"/>
          </a:xfrm>
          <a:prstGeom prst="rect">
            <a:avLst/>
          </a:prstGeom>
        </p:spPr>
        <p:txBody>
          <a:bodyPr lIns="0" tIns="0" rIns="0" bIns="0" rtlCol="0" anchor="t">
            <a:spAutoFit/>
          </a:bodyPr>
          <a:lstStyle/>
          <a:p>
            <a:pPr algn="just">
              <a:lnSpc>
                <a:spcPts val="3080"/>
              </a:lnSpc>
            </a:pPr>
            <a:r>
              <a:rPr lang="en-US" sz="2200" b="1" dirty="0">
                <a:solidFill>
                  <a:srgbClr val="75A185"/>
                </a:solidFill>
                <a:latin typeface="Times New Roman Bold"/>
                <a:ea typeface="Times New Roman Bold"/>
                <a:cs typeface="Times New Roman Bold"/>
                <a:sym typeface="Times New Roman Bold"/>
              </a:rPr>
              <a:t>CNN architectures applied</a:t>
            </a:r>
          </a:p>
        </p:txBody>
      </p:sp>
      <p:sp>
        <p:nvSpPr>
          <p:cNvPr id="18" name="TextBox 18"/>
          <p:cNvSpPr txBox="1"/>
          <p:nvPr/>
        </p:nvSpPr>
        <p:spPr>
          <a:xfrm>
            <a:off x="887959" y="6267500"/>
            <a:ext cx="8451173" cy="954502"/>
          </a:xfrm>
          <a:prstGeom prst="rect">
            <a:avLst/>
          </a:prstGeom>
        </p:spPr>
        <p:txBody>
          <a:bodyPr lIns="0" tIns="0" rIns="0" bIns="0" rtlCol="0" anchor="t">
            <a:spAutoFit/>
          </a:bodyPr>
          <a:lstStyle/>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MobileNetV2</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ResNet50</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InceptionV3</a:t>
            </a:r>
          </a:p>
        </p:txBody>
      </p:sp>
      <p:sp>
        <p:nvSpPr>
          <p:cNvPr id="19" name="Freeform 19"/>
          <p:cNvSpPr/>
          <p:nvPr/>
        </p:nvSpPr>
        <p:spPr>
          <a:xfrm>
            <a:off x="887959" y="7450602"/>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20" name="TextBox 20"/>
          <p:cNvSpPr txBox="1"/>
          <p:nvPr/>
        </p:nvSpPr>
        <p:spPr>
          <a:xfrm>
            <a:off x="1551553" y="7497050"/>
            <a:ext cx="5079072" cy="391777"/>
          </a:xfrm>
          <a:prstGeom prst="rect">
            <a:avLst/>
          </a:prstGeom>
        </p:spPr>
        <p:txBody>
          <a:bodyPr lIns="0" tIns="0" rIns="0" bIns="0" rtlCol="0" anchor="t">
            <a:spAutoFit/>
          </a:bodyPr>
          <a:lstStyle/>
          <a:p>
            <a:pPr algn="just">
              <a:lnSpc>
                <a:spcPts val="3080"/>
              </a:lnSpc>
            </a:pPr>
            <a:r>
              <a:rPr lang="en-US" sz="2200" b="1" dirty="0">
                <a:solidFill>
                  <a:srgbClr val="75A185"/>
                </a:solidFill>
                <a:latin typeface="Times New Roman Bold"/>
                <a:ea typeface="Times New Roman Bold"/>
                <a:cs typeface="Times New Roman Bold"/>
                <a:sym typeface="Times New Roman Bold"/>
              </a:rPr>
              <a:t>Training Setup</a:t>
            </a:r>
          </a:p>
        </p:txBody>
      </p:sp>
      <p:sp>
        <p:nvSpPr>
          <p:cNvPr id="21" name="TextBox 21"/>
          <p:cNvSpPr txBox="1"/>
          <p:nvPr/>
        </p:nvSpPr>
        <p:spPr>
          <a:xfrm>
            <a:off x="887959" y="8136257"/>
            <a:ext cx="3379523" cy="935769"/>
          </a:xfrm>
          <a:prstGeom prst="rect">
            <a:avLst/>
          </a:prstGeom>
        </p:spPr>
        <p:txBody>
          <a:bodyPr lIns="0" tIns="0" rIns="0" bIns="0" rtlCol="0" anchor="t">
            <a:spAutoFit/>
          </a:bodyPr>
          <a:lstStyle/>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Optimizer: Adam</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Epochs: 10 </a:t>
            </a:r>
          </a:p>
          <a:p>
            <a:pPr marL="388638" lvl="1" indent="-194319">
              <a:lnSpc>
                <a:spcPts val="2520"/>
              </a:lnSpc>
              <a:buFont typeface="Arial"/>
              <a:buChar char="•"/>
            </a:pPr>
            <a:r>
              <a:rPr lang="en-US" b="1" dirty="0">
                <a:latin typeface="Times New Roman Bold"/>
                <a:ea typeface="Times New Roman Bold"/>
                <a:cs typeface="Times New Roman Bold"/>
                <a:sym typeface="Times New Roman Bold"/>
              </a:rPr>
              <a:t>Batch size: 32</a:t>
            </a:r>
          </a:p>
        </p:txBody>
      </p:sp>
      <p:sp>
        <p:nvSpPr>
          <p:cNvPr id="22" name="TextBox 22"/>
          <p:cNvSpPr txBox="1"/>
          <p:nvPr/>
        </p:nvSpPr>
        <p:spPr>
          <a:xfrm>
            <a:off x="4389467" y="8136257"/>
            <a:ext cx="4882881" cy="615168"/>
          </a:xfrm>
          <a:prstGeom prst="rect">
            <a:avLst/>
          </a:prstGeom>
        </p:spPr>
        <p:txBody>
          <a:bodyPr lIns="0" tIns="0" rIns="0" bIns="0" rtlCol="0" anchor="t">
            <a:spAutoFit/>
          </a:bodyPr>
          <a:lstStyle/>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Loss function: Categorical Crossentropy</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Callbacks: Early Stopping</a:t>
            </a:r>
          </a:p>
        </p:txBody>
      </p:sp>
      <p:sp>
        <p:nvSpPr>
          <p:cNvPr id="38" name="Freeform 16">
            <a:extLst>
              <a:ext uri="{FF2B5EF4-FFF2-40B4-BE49-F238E27FC236}">
                <a16:creationId xmlns:a16="http://schemas.microsoft.com/office/drawing/2014/main" id="{0705A984-87B3-07AD-EF77-4E23FA709A73}"/>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8">
              <a:extLst>
                <a:ext uri="{96DAC541-7B7A-43D3-8B79-37D633B846F1}">
                  <asvg:svgBlip xmlns:asvg="http://schemas.microsoft.com/office/drawing/2016/SVG/main" r:embed="rId9"/>
                </a:ext>
              </a:extLst>
            </a:blip>
            <a:stretch>
              <a:fillRect r="-53337"/>
            </a:stretch>
          </a:blipFill>
        </p:spPr>
        <p:txBody>
          <a:bodyPr/>
          <a:lstStyle/>
          <a:p>
            <a:endParaRPr lang="en-SA"/>
          </a:p>
        </p:txBody>
      </p:sp>
      <p:grpSp>
        <p:nvGrpSpPr>
          <p:cNvPr id="39" name="Group 19">
            <a:extLst>
              <a:ext uri="{FF2B5EF4-FFF2-40B4-BE49-F238E27FC236}">
                <a16:creationId xmlns:a16="http://schemas.microsoft.com/office/drawing/2014/main" id="{9AECF2F9-D949-A19B-0175-541167E4545B}"/>
              </a:ext>
            </a:extLst>
          </p:cNvPr>
          <p:cNvGrpSpPr/>
          <p:nvPr/>
        </p:nvGrpSpPr>
        <p:grpSpPr>
          <a:xfrm>
            <a:off x="7933875" y="942749"/>
            <a:ext cx="1523316" cy="450813"/>
            <a:chOff x="0" y="0"/>
            <a:chExt cx="401203" cy="118733"/>
          </a:xfrm>
        </p:grpSpPr>
        <p:sp>
          <p:nvSpPr>
            <p:cNvPr id="40" name="Freeform 20">
              <a:extLst>
                <a:ext uri="{FF2B5EF4-FFF2-40B4-BE49-F238E27FC236}">
                  <a16:creationId xmlns:a16="http://schemas.microsoft.com/office/drawing/2014/main" id="{0F5630B6-1606-5130-2931-7DBFAF2C2B8E}"/>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41" name="TextBox 21">
              <a:extLst>
                <a:ext uri="{FF2B5EF4-FFF2-40B4-BE49-F238E27FC236}">
                  <a16:creationId xmlns:a16="http://schemas.microsoft.com/office/drawing/2014/main" id="{065DDB4B-AECB-0C96-CAF6-ADAFBDB7A119}"/>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42" name="TextBox 24">
            <a:extLst>
              <a:ext uri="{FF2B5EF4-FFF2-40B4-BE49-F238E27FC236}">
                <a16:creationId xmlns:a16="http://schemas.microsoft.com/office/drawing/2014/main" id="{48FD0A14-D1E8-DC8E-98B3-639810276A20}"/>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3" name="TextBox 25">
            <a:extLst>
              <a:ext uri="{FF2B5EF4-FFF2-40B4-BE49-F238E27FC236}">
                <a16:creationId xmlns:a16="http://schemas.microsoft.com/office/drawing/2014/main" id="{E9DEA8E1-9D20-A8CB-6364-E3E00705200C}"/>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4" name="TextBox 27">
            <a:extLst>
              <a:ext uri="{FF2B5EF4-FFF2-40B4-BE49-F238E27FC236}">
                <a16:creationId xmlns:a16="http://schemas.microsoft.com/office/drawing/2014/main" id="{9CC85B5D-FC17-E63E-F71E-8870083E4EAC}"/>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5" name="TextBox 28">
            <a:extLst>
              <a:ext uri="{FF2B5EF4-FFF2-40B4-BE49-F238E27FC236}">
                <a16:creationId xmlns:a16="http://schemas.microsoft.com/office/drawing/2014/main" id="{B6EF563F-28C2-5D74-518B-716A38D10590}"/>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dirty="0">
                <a:sym typeface="Helvetica Now Display"/>
              </a:rPr>
              <a:t>Related Work</a:t>
            </a:r>
          </a:p>
        </p:txBody>
      </p:sp>
      <p:sp>
        <p:nvSpPr>
          <p:cNvPr id="46" name="TextBox 29">
            <a:extLst>
              <a:ext uri="{FF2B5EF4-FFF2-40B4-BE49-F238E27FC236}">
                <a16:creationId xmlns:a16="http://schemas.microsoft.com/office/drawing/2014/main" id="{B0E58840-8AB6-06B9-9E95-1FDFD5F8ADCB}"/>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7" name="TextBox 30">
            <a:extLst>
              <a:ext uri="{FF2B5EF4-FFF2-40B4-BE49-F238E27FC236}">
                <a16:creationId xmlns:a16="http://schemas.microsoft.com/office/drawing/2014/main" id="{1FF7920F-BD69-0AAD-2AB1-52A12ACFCDAC}"/>
              </a:ext>
            </a:extLst>
          </p:cNvPr>
          <p:cNvSpPr txBox="1"/>
          <p:nvPr/>
        </p:nvSpPr>
        <p:spPr>
          <a:xfrm>
            <a:off x="16029121"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Dataset</a:t>
            </a:r>
            <a:endParaRPr lang="en-US" dirty="0">
              <a:sym typeface="Helvetica Now Display"/>
            </a:endParaRPr>
          </a:p>
        </p:txBody>
      </p:sp>
      <p:sp>
        <p:nvSpPr>
          <p:cNvPr id="48" name="TextBox 31">
            <a:extLst>
              <a:ext uri="{FF2B5EF4-FFF2-40B4-BE49-F238E27FC236}">
                <a16:creationId xmlns:a16="http://schemas.microsoft.com/office/drawing/2014/main" id="{B77EEE88-E066-3417-0766-1839ECDFA4BE}"/>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9" name="TextBox 32">
            <a:extLst>
              <a:ext uri="{FF2B5EF4-FFF2-40B4-BE49-F238E27FC236}">
                <a16:creationId xmlns:a16="http://schemas.microsoft.com/office/drawing/2014/main" id="{9B98AD79-F466-A5B6-143C-1D6CAB1B687B}"/>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50" name="TextBox 33">
            <a:extLst>
              <a:ext uri="{FF2B5EF4-FFF2-40B4-BE49-F238E27FC236}">
                <a16:creationId xmlns:a16="http://schemas.microsoft.com/office/drawing/2014/main" id="{718D52DD-987D-61ED-26A4-DA56D1932025}"/>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51" name="TextBox 34">
            <a:extLst>
              <a:ext uri="{FF2B5EF4-FFF2-40B4-BE49-F238E27FC236}">
                <a16:creationId xmlns:a16="http://schemas.microsoft.com/office/drawing/2014/main" id="{99F347EA-275C-14BD-5784-73A71B34D4C9}"/>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52" name="TextBox 30">
            <a:extLst>
              <a:ext uri="{FF2B5EF4-FFF2-40B4-BE49-F238E27FC236}">
                <a16:creationId xmlns:a16="http://schemas.microsoft.com/office/drawing/2014/main" id="{08DA5542-3CB1-F665-341E-2452FF5ABA10}"/>
              </a:ext>
            </a:extLst>
          </p:cNvPr>
          <p:cNvSpPr txBox="1"/>
          <p:nvPr/>
        </p:nvSpPr>
        <p:spPr>
          <a:xfrm>
            <a:off x="7908994" y="1025425"/>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Preprocessing</a:t>
            </a:r>
          </a:p>
        </p:txBody>
      </p:sp>
      <p:sp>
        <p:nvSpPr>
          <p:cNvPr id="53" name="Freeform 11">
            <a:extLst>
              <a:ext uri="{FF2B5EF4-FFF2-40B4-BE49-F238E27FC236}">
                <a16:creationId xmlns:a16="http://schemas.microsoft.com/office/drawing/2014/main" id="{B0E49D97-0C0C-FCD6-8AAA-2BD982229C23}"/>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1028700" y="9446057"/>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rot="-7292742">
            <a:off x="-1578595" y="8551118"/>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11" name="Freeform 11"/>
          <p:cNvSpPr/>
          <p:nvPr/>
        </p:nvSpPr>
        <p:spPr>
          <a:xfrm>
            <a:off x="8556788" y="4636980"/>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12" name="TextBox 12"/>
          <p:cNvSpPr txBox="1"/>
          <p:nvPr/>
        </p:nvSpPr>
        <p:spPr>
          <a:xfrm>
            <a:off x="9220381" y="4683428"/>
            <a:ext cx="5079072" cy="391777"/>
          </a:xfrm>
          <a:prstGeom prst="rect">
            <a:avLst/>
          </a:prstGeom>
        </p:spPr>
        <p:txBody>
          <a:bodyPr lIns="0" tIns="0" rIns="0" bIns="0" rtlCol="0" anchor="t">
            <a:spAutoFit/>
          </a:bodyPr>
          <a:lstStyle/>
          <a:p>
            <a:pPr algn="just">
              <a:lnSpc>
                <a:spcPts val="3080"/>
              </a:lnSpc>
            </a:pPr>
            <a:r>
              <a:rPr lang="en-US" sz="2200" b="1" dirty="0">
                <a:solidFill>
                  <a:srgbClr val="75A185"/>
                </a:solidFill>
                <a:latin typeface="Times New Roman Bold"/>
                <a:ea typeface="Times New Roman Bold"/>
                <a:cs typeface="Times New Roman Bold"/>
                <a:sym typeface="Times New Roman Bold"/>
              </a:rPr>
              <a:t>Structured Data Preprocessing</a:t>
            </a:r>
          </a:p>
        </p:txBody>
      </p:sp>
      <p:sp>
        <p:nvSpPr>
          <p:cNvPr id="13" name="TextBox 13"/>
          <p:cNvSpPr txBox="1"/>
          <p:nvPr/>
        </p:nvSpPr>
        <p:spPr>
          <a:xfrm>
            <a:off x="8556788" y="5322634"/>
            <a:ext cx="8451173" cy="615168"/>
          </a:xfrm>
          <a:prstGeom prst="rect">
            <a:avLst/>
          </a:prstGeom>
        </p:spPr>
        <p:txBody>
          <a:bodyPr lIns="0" tIns="0" rIns="0" bIns="0" rtlCol="0" anchor="t">
            <a:spAutoFit/>
          </a:bodyPr>
          <a:lstStyle/>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Standardization using StandardScaler</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Label encoding for class names</a:t>
            </a:r>
          </a:p>
        </p:txBody>
      </p:sp>
      <p:sp>
        <p:nvSpPr>
          <p:cNvPr id="14" name="Freeform 14"/>
          <p:cNvSpPr/>
          <p:nvPr/>
        </p:nvSpPr>
        <p:spPr>
          <a:xfrm>
            <a:off x="617752" y="2946441"/>
            <a:ext cx="7117591" cy="6156716"/>
          </a:xfrm>
          <a:custGeom>
            <a:avLst/>
            <a:gdLst/>
            <a:ahLst/>
            <a:cxnLst/>
            <a:rect l="l" t="t" r="r" b="b"/>
            <a:pathLst>
              <a:path w="7117591" h="6156716">
                <a:moveTo>
                  <a:pt x="0" y="0"/>
                </a:moveTo>
                <a:lnTo>
                  <a:pt x="7117591" y="0"/>
                </a:lnTo>
                <a:lnTo>
                  <a:pt x="7117591" y="6156716"/>
                </a:lnTo>
                <a:lnTo>
                  <a:pt x="0" y="6156716"/>
                </a:lnTo>
                <a:lnTo>
                  <a:pt x="0" y="0"/>
                </a:lnTo>
                <a:close/>
              </a:path>
            </a:pathLst>
          </a:custGeom>
          <a:blipFill>
            <a:blip r:embed="rId7"/>
            <a:stretch>
              <a:fillRect/>
            </a:stretch>
          </a:blipFill>
        </p:spPr>
        <p:txBody>
          <a:bodyPr/>
          <a:lstStyle/>
          <a:p>
            <a:pPr marL="0" algn="r" defTabSz="914400" rtl="1" eaLnBrk="1" latinLnBrk="0" hangingPunct="1"/>
            <a:endParaRPr lang="en-SA"/>
          </a:p>
        </p:txBody>
      </p:sp>
      <p:sp>
        <p:nvSpPr>
          <p:cNvPr id="15" name="TextBox 15"/>
          <p:cNvSpPr txBox="1"/>
          <p:nvPr/>
        </p:nvSpPr>
        <p:spPr>
          <a:xfrm>
            <a:off x="9144000" y="2598280"/>
            <a:ext cx="7664853" cy="1738663"/>
          </a:xfrm>
          <a:prstGeom prst="rect">
            <a:avLst/>
          </a:prstGeom>
        </p:spPr>
        <p:txBody>
          <a:bodyPr lIns="0" tIns="0" rIns="0" bIns="0" rtlCol="0" anchor="t">
            <a:spAutoFit/>
          </a:bodyPr>
          <a:lstStyle/>
          <a:p>
            <a:pPr marL="0" lvl="0" indent="0" algn="ctr">
              <a:lnSpc>
                <a:spcPts val="6709"/>
              </a:lnSpc>
              <a:spcBef>
                <a:spcPct val="0"/>
              </a:spcBef>
            </a:pPr>
            <a:r>
              <a:rPr lang="en-US" sz="5499" b="1" dirty="0">
                <a:solidFill>
                  <a:srgbClr val="315E41"/>
                </a:solidFill>
                <a:latin typeface="Times New Roman Bold"/>
                <a:ea typeface="Times New Roman Bold"/>
                <a:cs typeface="Times New Roman Bold"/>
                <a:sym typeface="Times New Roman Bold"/>
              </a:rPr>
              <a:t>Data Preproc</a:t>
            </a:r>
            <a:r>
              <a:rPr lang="en-US" sz="5499" b="1" u="none" strike="noStrike" dirty="0">
                <a:solidFill>
                  <a:srgbClr val="315E41"/>
                </a:solidFill>
                <a:latin typeface="Times New Roman Bold"/>
                <a:ea typeface="Times New Roman Bold"/>
                <a:cs typeface="Times New Roman Bold"/>
                <a:sym typeface="Times New Roman Bold"/>
              </a:rPr>
              <a:t>essing - Structured</a:t>
            </a:r>
          </a:p>
        </p:txBody>
      </p:sp>
      <p:sp>
        <p:nvSpPr>
          <p:cNvPr id="16" name="Freeform 16"/>
          <p:cNvSpPr/>
          <p:nvPr/>
        </p:nvSpPr>
        <p:spPr>
          <a:xfrm>
            <a:off x="8556788" y="6528872"/>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17" name="TextBox 17"/>
          <p:cNvSpPr txBox="1"/>
          <p:nvPr/>
        </p:nvSpPr>
        <p:spPr>
          <a:xfrm>
            <a:off x="9220381" y="6575320"/>
            <a:ext cx="5079072" cy="391777"/>
          </a:xfrm>
          <a:prstGeom prst="rect">
            <a:avLst/>
          </a:prstGeom>
        </p:spPr>
        <p:txBody>
          <a:bodyPr lIns="0" tIns="0" rIns="0" bIns="0" rtlCol="0" anchor="t">
            <a:spAutoFit/>
          </a:bodyPr>
          <a:lstStyle/>
          <a:p>
            <a:pPr algn="just">
              <a:lnSpc>
                <a:spcPts val="3080"/>
              </a:lnSpc>
            </a:pPr>
            <a:r>
              <a:rPr lang="en-US" sz="2200" b="1" dirty="0">
                <a:solidFill>
                  <a:srgbClr val="75A185"/>
                </a:solidFill>
                <a:latin typeface="Times New Roman Bold"/>
                <a:ea typeface="Times New Roman Bold"/>
                <a:cs typeface="Times New Roman Bold"/>
                <a:sym typeface="Times New Roman Bold"/>
              </a:rPr>
              <a:t>Structured-Only Models</a:t>
            </a:r>
          </a:p>
        </p:txBody>
      </p:sp>
      <p:sp>
        <p:nvSpPr>
          <p:cNvPr id="18" name="TextBox 18"/>
          <p:cNvSpPr txBox="1"/>
          <p:nvPr/>
        </p:nvSpPr>
        <p:spPr>
          <a:xfrm>
            <a:off x="8556788" y="7214527"/>
            <a:ext cx="8451173" cy="941091"/>
          </a:xfrm>
          <a:prstGeom prst="rect">
            <a:avLst/>
          </a:prstGeom>
        </p:spPr>
        <p:txBody>
          <a:bodyPr lIns="0" tIns="0" rIns="0" bIns="0" rtlCol="0" anchor="t">
            <a:spAutoFit/>
          </a:bodyPr>
          <a:lstStyle/>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Decision Tree</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Random Forest</a:t>
            </a:r>
          </a:p>
          <a:p>
            <a:pPr marL="388638" lvl="1" indent="-194319">
              <a:lnSpc>
                <a:spcPts val="2520"/>
              </a:lnSpc>
              <a:buFont typeface="Arial"/>
              <a:buChar char="•"/>
            </a:pPr>
            <a:r>
              <a:rPr lang="en-US" b="1" dirty="0">
                <a:latin typeface="Times New Roman Bold"/>
                <a:cs typeface="Times New Roman Bold"/>
              </a:rPr>
              <a:t>Multi-Layer Perceptron </a:t>
            </a:r>
            <a:r>
              <a:rPr lang="en-US" b="1" dirty="0">
                <a:latin typeface="Times New Roman Bold"/>
                <a:cs typeface="Times New Roman Bold"/>
                <a:sym typeface="Times New Roman Bold"/>
              </a:rPr>
              <a:t>(MLP)</a:t>
            </a:r>
          </a:p>
        </p:txBody>
      </p:sp>
      <p:sp>
        <p:nvSpPr>
          <p:cNvPr id="19" name="TextBox 19"/>
          <p:cNvSpPr txBox="1"/>
          <p:nvPr/>
        </p:nvSpPr>
        <p:spPr>
          <a:xfrm>
            <a:off x="8050589" y="8570070"/>
            <a:ext cx="9851675" cy="376898"/>
          </a:xfrm>
          <a:prstGeom prst="rect">
            <a:avLst/>
          </a:prstGeom>
        </p:spPr>
        <p:txBody>
          <a:bodyPr lIns="0" tIns="0" rIns="0" bIns="0" rtlCol="0" anchor="t">
            <a:spAutoFit/>
          </a:bodyPr>
          <a:lstStyle/>
          <a:p>
            <a:pPr algn="ctr">
              <a:lnSpc>
                <a:spcPts val="3220"/>
              </a:lnSpc>
            </a:pPr>
            <a:r>
              <a:rPr lang="en-US" sz="2300" b="1" dirty="0">
                <a:latin typeface="Times New Roman Bold"/>
                <a:ea typeface="Times New Roman Bold"/>
                <a:cs typeface="Times New Roman Bold"/>
                <a:sym typeface="Times New Roman Bold"/>
              </a:rPr>
              <a:t>Models selected because they are simple, fast, and effective for tabular data</a:t>
            </a:r>
          </a:p>
        </p:txBody>
      </p:sp>
      <p:sp>
        <p:nvSpPr>
          <p:cNvPr id="35" name="Freeform 16">
            <a:extLst>
              <a:ext uri="{FF2B5EF4-FFF2-40B4-BE49-F238E27FC236}">
                <a16:creationId xmlns:a16="http://schemas.microsoft.com/office/drawing/2014/main" id="{B3741705-6FAB-6944-CD87-366931254BED}"/>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8">
              <a:extLst>
                <a:ext uri="{96DAC541-7B7A-43D3-8B79-37D633B846F1}">
                  <asvg:svgBlip xmlns:asvg="http://schemas.microsoft.com/office/drawing/2016/SVG/main" r:embed="rId9"/>
                </a:ext>
              </a:extLst>
            </a:blip>
            <a:stretch>
              <a:fillRect r="-53337"/>
            </a:stretch>
          </a:blipFill>
        </p:spPr>
        <p:txBody>
          <a:bodyPr/>
          <a:lstStyle/>
          <a:p>
            <a:endParaRPr lang="en-SA"/>
          </a:p>
        </p:txBody>
      </p:sp>
      <p:grpSp>
        <p:nvGrpSpPr>
          <p:cNvPr id="36" name="Group 19">
            <a:extLst>
              <a:ext uri="{FF2B5EF4-FFF2-40B4-BE49-F238E27FC236}">
                <a16:creationId xmlns:a16="http://schemas.microsoft.com/office/drawing/2014/main" id="{6112E613-B67A-BD3D-1BC3-F45A47F92E63}"/>
              </a:ext>
            </a:extLst>
          </p:cNvPr>
          <p:cNvGrpSpPr/>
          <p:nvPr/>
        </p:nvGrpSpPr>
        <p:grpSpPr>
          <a:xfrm>
            <a:off x="7933875" y="942749"/>
            <a:ext cx="1523316" cy="450813"/>
            <a:chOff x="0" y="0"/>
            <a:chExt cx="401203" cy="118733"/>
          </a:xfrm>
        </p:grpSpPr>
        <p:sp>
          <p:nvSpPr>
            <p:cNvPr id="37" name="Freeform 20">
              <a:extLst>
                <a:ext uri="{FF2B5EF4-FFF2-40B4-BE49-F238E27FC236}">
                  <a16:creationId xmlns:a16="http://schemas.microsoft.com/office/drawing/2014/main" id="{7A9EEDCB-90E9-D29D-C3CB-F35AEECA20BD}"/>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8" name="TextBox 21">
              <a:extLst>
                <a:ext uri="{FF2B5EF4-FFF2-40B4-BE49-F238E27FC236}">
                  <a16:creationId xmlns:a16="http://schemas.microsoft.com/office/drawing/2014/main" id="{F09B9F4F-8227-00A8-B603-06A55EF2E6BB}"/>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39" name="TextBox 24">
            <a:extLst>
              <a:ext uri="{FF2B5EF4-FFF2-40B4-BE49-F238E27FC236}">
                <a16:creationId xmlns:a16="http://schemas.microsoft.com/office/drawing/2014/main" id="{AB662D10-970A-1700-17B2-F9F1B58F55F9}"/>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0" name="TextBox 25">
            <a:extLst>
              <a:ext uri="{FF2B5EF4-FFF2-40B4-BE49-F238E27FC236}">
                <a16:creationId xmlns:a16="http://schemas.microsoft.com/office/drawing/2014/main" id="{94289757-AA80-90A3-3790-2B1161742CAF}"/>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1" name="TextBox 27">
            <a:extLst>
              <a:ext uri="{FF2B5EF4-FFF2-40B4-BE49-F238E27FC236}">
                <a16:creationId xmlns:a16="http://schemas.microsoft.com/office/drawing/2014/main" id="{43AF507B-C171-BEA4-D1FB-68C9745D23C7}"/>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2" name="TextBox 28">
            <a:extLst>
              <a:ext uri="{FF2B5EF4-FFF2-40B4-BE49-F238E27FC236}">
                <a16:creationId xmlns:a16="http://schemas.microsoft.com/office/drawing/2014/main" id="{A5E2B847-F534-7A3B-F5DC-E23BF2F81EA0}"/>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dirty="0">
                <a:sym typeface="Helvetica Now Display"/>
              </a:rPr>
              <a:t>Related Work</a:t>
            </a:r>
          </a:p>
        </p:txBody>
      </p:sp>
      <p:sp>
        <p:nvSpPr>
          <p:cNvPr id="43" name="TextBox 29">
            <a:extLst>
              <a:ext uri="{FF2B5EF4-FFF2-40B4-BE49-F238E27FC236}">
                <a16:creationId xmlns:a16="http://schemas.microsoft.com/office/drawing/2014/main" id="{7F669F33-B102-CD21-3FC5-FCDDC312E122}"/>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4" name="TextBox 30">
            <a:extLst>
              <a:ext uri="{FF2B5EF4-FFF2-40B4-BE49-F238E27FC236}">
                <a16:creationId xmlns:a16="http://schemas.microsoft.com/office/drawing/2014/main" id="{CD4F6154-CE36-07C7-39D7-6F3BF2FC7352}"/>
              </a:ext>
            </a:extLst>
          </p:cNvPr>
          <p:cNvSpPr txBox="1"/>
          <p:nvPr/>
        </p:nvSpPr>
        <p:spPr>
          <a:xfrm>
            <a:off x="16029121"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Dataset</a:t>
            </a:r>
            <a:endParaRPr lang="en-US" dirty="0">
              <a:sym typeface="Helvetica Now Display"/>
            </a:endParaRPr>
          </a:p>
        </p:txBody>
      </p:sp>
      <p:sp>
        <p:nvSpPr>
          <p:cNvPr id="45" name="TextBox 31">
            <a:extLst>
              <a:ext uri="{FF2B5EF4-FFF2-40B4-BE49-F238E27FC236}">
                <a16:creationId xmlns:a16="http://schemas.microsoft.com/office/drawing/2014/main" id="{6356F0C0-663A-3587-4C5A-D74F97776A8A}"/>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6" name="TextBox 32">
            <a:extLst>
              <a:ext uri="{FF2B5EF4-FFF2-40B4-BE49-F238E27FC236}">
                <a16:creationId xmlns:a16="http://schemas.microsoft.com/office/drawing/2014/main" id="{6FE9FD73-70C0-A03C-88DC-5693042C2633}"/>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47" name="TextBox 33">
            <a:extLst>
              <a:ext uri="{FF2B5EF4-FFF2-40B4-BE49-F238E27FC236}">
                <a16:creationId xmlns:a16="http://schemas.microsoft.com/office/drawing/2014/main" id="{5E616FF1-D695-81E0-29D6-40643A29CEE4}"/>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8" name="TextBox 34">
            <a:extLst>
              <a:ext uri="{FF2B5EF4-FFF2-40B4-BE49-F238E27FC236}">
                <a16:creationId xmlns:a16="http://schemas.microsoft.com/office/drawing/2014/main" id="{2B798712-47E8-CB76-9211-901E1F8578C3}"/>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49" name="TextBox 30">
            <a:extLst>
              <a:ext uri="{FF2B5EF4-FFF2-40B4-BE49-F238E27FC236}">
                <a16:creationId xmlns:a16="http://schemas.microsoft.com/office/drawing/2014/main" id="{0AD412C6-21AE-4352-4744-18D353CB8C34}"/>
              </a:ext>
            </a:extLst>
          </p:cNvPr>
          <p:cNvSpPr txBox="1"/>
          <p:nvPr/>
        </p:nvSpPr>
        <p:spPr>
          <a:xfrm>
            <a:off x="7908994" y="1025425"/>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Preprocessing</a:t>
            </a:r>
          </a:p>
        </p:txBody>
      </p:sp>
      <p:sp>
        <p:nvSpPr>
          <p:cNvPr id="50" name="Freeform 11">
            <a:extLst>
              <a:ext uri="{FF2B5EF4-FFF2-40B4-BE49-F238E27FC236}">
                <a16:creationId xmlns:a16="http://schemas.microsoft.com/office/drawing/2014/main" id="{68B6745F-54B1-3CBA-2FE4-1C4BC54EB070}"/>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a:off x="887959" y="4864540"/>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11" name="Freeform 11"/>
          <p:cNvSpPr/>
          <p:nvPr/>
        </p:nvSpPr>
        <p:spPr>
          <a:xfrm>
            <a:off x="9347919" y="2747535"/>
            <a:ext cx="8280591" cy="6210443"/>
          </a:xfrm>
          <a:custGeom>
            <a:avLst/>
            <a:gdLst/>
            <a:ahLst/>
            <a:cxnLst/>
            <a:rect l="l" t="t" r="r" b="b"/>
            <a:pathLst>
              <a:path w="8280591" h="6210443">
                <a:moveTo>
                  <a:pt x="0" y="0"/>
                </a:moveTo>
                <a:lnTo>
                  <a:pt x="8280591" y="0"/>
                </a:lnTo>
                <a:lnTo>
                  <a:pt x="8280591" y="6210443"/>
                </a:lnTo>
                <a:lnTo>
                  <a:pt x="0" y="6210443"/>
                </a:lnTo>
                <a:lnTo>
                  <a:pt x="0" y="0"/>
                </a:lnTo>
                <a:close/>
              </a:path>
            </a:pathLst>
          </a:custGeom>
          <a:blipFill>
            <a:blip r:embed="rId5"/>
            <a:stretch>
              <a:fillRect/>
            </a:stretch>
          </a:blipFill>
        </p:spPr>
        <p:txBody>
          <a:bodyPr/>
          <a:lstStyle/>
          <a:p>
            <a:pPr marL="0" algn="l" defTabSz="914400" rtl="0" eaLnBrk="1" latinLnBrk="0" hangingPunct="1"/>
            <a:endParaRPr lang="en-SA"/>
          </a:p>
        </p:txBody>
      </p:sp>
      <p:sp>
        <p:nvSpPr>
          <p:cNvPr id="12" name="Freeform 12"/>
          <p:cNvSpPr/>
          <p:nvPr/>
        </p:nvSpPr>
        <p:spPr>
          <a:xfrm rot="6291079">
            <a:off x="16048710" y="8618730"/>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p>
        </p:txBody>
      </p:sp>
      <p:sp>
        <p:nvSpPr>
          <p:cNvPr id="13" name="TextBox 13"/>
          <p:cNvSpPr txBox="1"/>
          <p:nvPr/>
        </p:nvSpPr>
        <p:spPr>
          <a:xfrm>
            <a:off x="1551553" y="2872376"/>
            <a:ext cx="6639731" cy="1738663"/>
          </a:xfrm>
          <a:prstGeom prst="rect">
            <a:avLst/>
          </a:prstGeom>
        </p:spPr>
        <p:txBody>
          <a:bodyPr lIns="0" tIns="0" rIns="0" bIns="0" rtlCol="0" anchor="t">
            <a:spAutoFit/>
          </a:bodyPr>
          <a:lstStyle/>
          <a:p>
            <a:pPr marL="0" lvl="0" indent="0" algn="ctr">
              <a:lnSpc>
                <a:spcPts val="6709"/>
              </a:lnSpc>
              <a:spcBef>
                <a:spcPct val="0"/>
              </a:spcBef>
            </a:pPr>
            <a:r>
              <a:rPr lang="en-US" sz="5499" b="1" dirty="0">
                <a:solidFill>
                  <a:srgbClr val="315E41"/>
                </a:solidFill>
                <a:latin typeface="Times New Roman Bold"/>
                <a:ea typeface="Times New Roman Bold"/>
                <a:cs typeface="Times New Roman Bold"/>
                <a:sym typeface="Times New Roman Bold"/>
              </a:rPr>
              <a:t>Multimodal Fu</a:t>
            </a:r>
            <a:r>
              <a:rPr lang="en-US" sz="5499" b="1" u="none" strike="noStrike" dirty="0">
                <a:solidFill>
                  <a:srgbClr val="315E41"/>
                </a:solidFill>
                <a:latin typeface="Times New Roman Bold"/>
                <a:ea typeface="Times New Roman Bold"/>
                <a:cs typeface="Times New Roman Bold"/>
                <a:sym typeface="Times New Roman Bold"/>
              </a:rPr>
              <a:t>sion Pipeline</a:t>
            </a:r>
          </a:p>
        </p:txBody>
      </p:sp>
      <p:sp>
        <p:nvSpPr>
          <p:cNvPr id="14" name="TextBox 14"/>
          <p:cNvSpPr txBox="1"/>
          <p:nvPr/>
        </p:nvSpPr>
        <p:spPr>
          <a:xfrm>
            <a:off x="1551553" y="4910988"/>
            <a:ext cx="5079072" cy="391777"/>
          </a:xfrm>
          <a:prstGeom prst="rect">
            <a:avLst/>
          </a:prstGeom>
        </p:spPr>
        <p:txBody>
          <a:bodyPr lIns="0" tIns="0" rIns="0" bIns="0" rtlCol="0" anchor="t">
            <a:spAutoFit/>
          </a:bodyPr>
          <a:lstStyle/>
          <a:p>
            <a:pPr algn="just">
              <a:lnSpc>
                <a:spcPts val="3080"/>
              </a:lnSpc>
            </a:pPr>
            <a:r>
              <a:rPr lang="en-US" sz="2200" b="1" dirty="0">
                <a:solidFill>
                  <a:srgbClr val="75A185"/>
                </a:solidFill>
                <a:latin typeface="Times New Roman Bold"/>
                <a:ea typeface="Times New Roman Bold"/>
                <a:cs typeface="Times New Roman Bold"/>
                <a:sym typeface="Times New Roman Bold"/>
              </a:rPr>
              <a:t>Multimodal Paired Subset</a:t>
            </a:r>
          </a:p>
        </p:txBody>
      </p:sp>
      <p:sp>
        <p:nvSpPr>
          <p:cNvPr id="15" name="TextBox 15"/>
          <p:cNvSpPr txBox="1"/>
          <p:nvPr/>
        </p:nvSpPr>
        <p:spPr>
          <a:xfrm>
            <a:off x="887959" y="5550195"/>
            <a:ext cx="7851983" cy="935769"/>
          </a:xfrm>
          <a:prstGeom prst="rect">
            <a:avLst/>
          </a:prstGeom>
        </p:spPr>
        <p:txBody>
          <a:bodyPr lIns="0" tIns="0" rIns="0" bIns="0" rtlCol="0" anchor="t">
            <a:spAutoFit/>
          </a:bodyPr>
          <a:lstStyle/>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After matching images with structured data and removing duplicates</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Split into (70/15/15)</a:t>
            </a:r>
          </a:p>
          <a:p>
            <a:pPr marL="388638" lvl="1" indent="-194319" algn="l">
              <a:lnSpc>
                <a:spcPts val="2520"/>
              </a:lnSpc>
              <a:buFont typeface="Arial"/>
              <a:buChar char="•"/>
            </a:pPr>
            <a:r>
              <a:rPr lang="en-US" b="1" dirty="0">
                <a:latin typeface="Times New Roman Bold"/>
                <a:ea typeface="Times New Roman Bold"/>
                <a:cs typeface="Times New Roman Bold"/>
                <a:sym typeface="Times New Roman Bold"/>
              </a:rPr>
              <a:t>Oversampling for minority classes</a:t>
            </a:r>
          </a:p>
        </p:txBody>
      </p:sp>
      <p:sp>
        <p:nvSpPr>
          <p:cNvPr id="16" name="Freeform 16"/>
          <p:cNvSpPr/>
          <p:nvPr/>
        </p:nvSpPr>
        <p:spPr>
          <a:xfrm>
            <a:off x="887959" y="6732394"/>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17" name="TextBox 17"/>
          <p:cNvSpPr txBox="1"/>
          <p:nvPr/>
        </p:nvSpPr>
        <p:spPr>
          <a:xfrm>
            <a:off x="1551553" y="6778841"/>
            <a:ext cx="5079072" cy="391777"/>
          </a:xfrm>
          <a:prstGeom prst="rect">
            <a:avLst/>
          </a:prstGeom>
        </p:spPr>
        <p:txBody>
          <a:bodyPr lIns="0" tIns="0" rIns="0" bIns="0" rtlCol="0" anchor="t">
            <a:spAutoFit/>
          </a:bodyPr>
          <a:lstStyle/>
          <a:p>
            <a:pPr algn="just">
              <a:lnSpc>
                <a:spcPts val="3080"/>
              </a:lnSpc>
            </a:pPr>
            <a:r>
              <a:rPr lang="en-US" sz="2200" b="1" dirty="0">
                <a:solidFill>
                  <a:srgbClr val="75A185"/>
                </a:solidFill>
                <a:latin typeface="Times New Roman Bold"/>
                <a:ea typeface="Times New Roman Bold"/>
                <a:cs typeface="Times New Roman Bold"/>
                <a:sym typeface="Times New Roman Bold"/>
              </a:rPr>
              <a:t>Multimodal Fusion Pipeline</a:t>
            </a:r>
          </a:p>
        </p:txBody>
      </p:sp>
      <p:sp>
        <p:nvSpPr>
          <p:cNvPr id="18" name="TextBox 18"/>
          <p:cNvSpPr txBox="1"/>
          <p:nvPr/>
        </p:nvSpPr>
        <p:spPr>
          <a:xfrm>
            <a:off x="887959" y="7418048"/>
            <a:ext cx="7851983" cy="1268860"/>
          </a:xfrm>
          <a:prstGeom prst="rect">
            <a:avLst/>
          </a:prstGeom>
        </p:spPr>
        <p:txBody>
          <a:bodyPr lIns="0" tIns="0" rIns="0" bIns="0" rtlCol="0" anchor="t">
            <a:spAutoFit/>
          </a:bodyPr>
          <a:lstStyle/>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CNN branch: extracts image embeddings</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MLP branch: processes structured features</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Fusion layer: concatenation</a:t>
            </a:r>
          </a:p>
          <a:p>
            <a:pPr marL="388638" lvl="1" indent="-194319" algn="l">
              <a:lnSpc>
                <a:spcPts val="2520"/>
              </a:lnSpc>
              <a:buFont typeface="Arial"/>
              <a:buChar char="•"/>
            </a:pPr>
            <a:r>
              <a:rPr lang="en-US" sz="1800" b="1" dirty="0">
                <a:latin typeface="Times New Roman Bold"/>
                <a:ea typeface="Times New Roman Bold"/>
                <a:cs typeface="Times New Roman Bold"/>
                <a:sym typeface="Times New Roman Bold"/>
              </a:rPr>
              <a:t>Final dense layers: classification output</a:t>
            </a:r>
          </a:p>
        </p:txBody>
      </p:sp>
      <p:sp>
        <p:nvSpPr>
          <p:cNvPr id="34" name="Freeform 16">
            <a:extLst>
              <a:ext uri="{FF2B5EF4-FFF2-40B4-BE49-F238E27FC236}">
                <a16:creationId xmlns:a16="http://schemas.microsoft.com/office/drawing/2014/main" id="{30020ADD-71E8-CDFE-C21E-09D6D7D7E576}"/>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8">
              <a:extLst>
                <a:ext uri="{96DAC541-7B7A-43D3-8B79-37D633B846F1}">
                  <asvg:svgBlip xmlns:asvg="http://schemas.microsoft.com/office/drawing/2016/SVG/main" r:embed="rId9"/>
                </a:ext>
              </a:extLst>
            </a:blip>
            <a:stretch>
              <a:fillRect r="-53337"/>
            </a:stretch>
          </a:blipFill>
        </p:spPr>
        <p:txBody>
          <a:bodyPr/>
          <a:lstStyle/>
          <a:p>
            <a:endParaRPr lang="en-SA"/>
          </a:p>
        </p:txBody>
      </p:sp>
      <p:grpSp>
        <p:nvGrpSpPr>
          <p:cNvPr id="35" name="Group 19">
            <a:extLst>
              <a:ext uri="{FF2B5EF4-FFF2-40B4-BE49-F238E27FC236}">
                <a16:creationId xmlns:a16="http://schemas.microsoft.com/office/drawing/2014/main" id="{C527A852-2621-9FDF-1E13-EB761FCF4161}"/>
              </a:ext>
            </a:extLst>
          </p:cNvPr>
          <p:cNvGrpSpPr/>
          <p:nvPr/>
        </p:nvGrpSpPr>
        <p:grpSpPr>
          <a:xfrm>
            <a:off x="7933875" y="942749"/>
            <a:ext cx="1523316" cy="450813"/>
            <a:chOff x="0" y="0"/>
            <a:chExt cx="401203" cy="118733"/>
          </a:xfrm>
        </p:grpSpPr>
        <p:sp>
          <p:nvSpPr>
            <p:cNvPr id="36" name="Freeform 20">
              <a:extLst>
                <a:ext uri="{FF2B5EF4-FFF2-40B4-BE49-F238E27FC236}">
                  <a16:creationId xmlns:a16="http://schemas.microsoft.com/office/drawing/2014/main" id="{EA1F98E8-588F-2248-38FE-7AD97BE5C8FA}"/>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7" name="TextBox 21">
              <a:extLst>
                <a:ext uri="{FF2B5EF4-FFF2-40B4-BE49-F238E27FC236}">
                  <a16:creationId xmlns:a16="http://schemas.microsoft.com/office/drawing/2014/main" id="{97D23FD6-F530-E632-9DDE-78B4C49AFE1A}"/>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38" name="TextBox 24">
            <a:extLst>
              <a:ext uri="{FF2B5EF4-FFF2-40B4-BE49-F238E27FC236}">
                <a16:creationId xmlns:a16="http://schemas.microsoft.com/office/drawing/2014/main" id="{88A9652E-E47B-CD68-DBEC-026090A3D70D}"/>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39" name="TextBox 25">
            <a:extLst>
              <a:ext uri="{FF2B5EF4-FFF2-40B4-BE49-F238E27FC236}">
                <a16:creationId xmlns:a16="http://schemas.microsoft.com/office/drawing/2014/main" id="{16355529-5902-33E2-F9DB-298F6641B3B2}"/>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0" name="TextBox 27">
            <a:extLst>
              <a:ext uri="{FF2B5EF4-FFF2-40B4-BE49-F238E27FC236}">
                <a16:creationId xmlns:a16="http://schemas.microsoft.com/office/drawing/2014/main" id="{D94CEBEF-CCE2-CF1A-2C8D-EEFBD6C10847}"/>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1" name="TextBox 28">
            <a:extLst>
              <a:ext uri="{FF2B5EF4-FFF2-40B4-BE49-F238E27FC236}">
                <a16:creationId xmlns:a16="http://schemas.microsoft.com/office/drawing/2014/main" id="{C1636467-0ACB-7A3A-1D6A-F4D2C20784F1}"/>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dirty="0">
                <a:sym typeface="Helvetica Now Display"/>
              </a:rPr>
              <a:t>Related Work</a:t>
            </a:r>
          </a:p>
        </p:txBody>
      </p:sp>
      <p:sp>
        <p:nvSpPr>
          <p:cNvPr id="42" name="TextBox 29">
            <a:extLst>
              <a:ext uri="{FF2B5EF4-FFF2-40B4-BE49-F238E27FC236}">
                <a16:creationId xmlns:a16="http://schemas.microsoft.com/office/drawing/2014/main" id="{FD879E17-B44B-FB77-0646-08C60D385428}"/>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3" name="TextBox 30">
            <a:extLst>
              <a:ext uri="{FF2B5EF4-FFF2-40B4-BE49-F238E27FC236}">
                <a16:creationId xmlns:a16="http://schemas.microsoft.com/office/drawing/2014/main" id="{A8281CC2-459D-FAA0-0FE0-CC5DD1C870D5}"/>
              </a:ext>
            </a:extLst>
          </p:cNvPr>
          <p:cNvSpPr txBox="1"/>
          <p:nvPr/>
        </p:nvSpPr>
        <p:spPr>
          <a:xfrm>
            <a:off x="16029121"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Dataset</a:t>
            </a:r>
            <a:endParaRPr lang="en-US" dirty="0">
              <a:sym typeface="Helvetica Now Display"/>
            </a:endParaRPr>
          </a:p>
        </p:txBody>
      </p:sp>
      <p:sp>
        <p:nvSpPr>
          <p:cNvPr id="44" name="TextBox 31">
            <a:extLst>
              <a:ext uri="{FF2B5EF4-FFF2-40B4-BE49-F238E27FC236}">
                <a16:creationId xmlns:a16="http://schemas.microsoft.com/office/drawing/2014/main" id="{26295ECB-225C-E94F-F459-EAC5D704DBB8}"/>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5" name="TextBox 32">
            <a:extLst>
              <a:ext uri="{FF2B5EF4-FFF2-40B4-BE49-F238E27FC236}">
                <a16:creationId xmlns:a16="http://schemas.microsoft.com/office/drawing/2014/main" id="{F7F0D18C-CBF7-83D6-7B08-6C5D39D6E20E}"/>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46" name="TextBox 33">
            <a:extLst>
              <a:ext uri="{FF2B5EF4-FFF2-40B4-BE49-F238E27FC236}">
                <a16:creationId xmlns:a16="http://schemas.microsoft.com/office/drawing/2014/main" id="{E9EA2E05-2509-E1E2-ABD7-CD3F77D4F8CA}"/>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7" name="TextBox 34">
            <a:extLst>
              <a:ext uri="{FF2B5EF4-FFF2-40B4-BE49-F238E27FC236}">
                <a16:creationId xmlns:a16="http://schemas.microsoft.com/office/drawing/2014/main" id="{71B2D93E-82C4-F33B-CFF5-FEF7413EC12F}"/>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48" name="TextBox 30">
            <a:extLst>
              <a:ext uri="{FF2B5EF4-FFF2-40B4-BE49-F238E27FC236}">
                <a16:creationId xmlns:a16="http://schemas.microsoft.com/office/drawing/2014/main" id="{E9DE074B-426D-FBD1-0790-2C04B4AF4BFB}"/>
              </a:ext>
            </a:extLst>
          </p:cNvPr>
          <p:cNvSpPr txBox="1"/>
          <p:nvPr/>
        </p:nvSpPr>
        <p:spPr>
          <a:xfrm>
            <a:off x="7908994" y="1025425"/>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Preprocessing</a:t>
            </a:r>
          </a:p>
        </p:txBody>
      </p:sp>
      <p:sp>
        <p:nvSpPr>
          <p:cNvPr id="49" name="Freeform 11">
            <a:extLst>
              <a:ext uri="{FF2B5EF4-FFF2-40B4-BE49-F238E27FC236}">
                <a16:creationId xmlns:a16="http://schemas.microsoft.com/office/drawing/2014/main" id="{93CF7ED8-6930-2966-5F39-167BBD9208A9}"/>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368582" y="9714378"/>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rot="-5490446">
            <a:off x="-1657999" y="2053687"/>
            <a:ext cx="3579756" cy="1789878"/>
          </a:xfrm>
          <a:custGeom>
            <a:avLst/>
            <a:gdLst/>
            <a:ahLst/>
            <a:cxnLst/>
            <a:rect l="l" t="t" r="r" b="b"/>
            <a:pathLst>
              <a:path w="3579756" h="1789878">
                <a:moveTo>
                  <a:pt x="0" y="0"/>
                </a:moveTo>
                <a:lnTo>
                  <a:pt x="3579756" y="0"/>
                </a:lnTo>
                <a:lnTo>
                  <a:pt x="3579756" y="1789877"/>
                </a:lnTo>
                <a:lnTo>
                  <a:pt x="0" y="178987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grpSp>
        <p:nvGrpSpPr>
          <p:cNvPr id="11" name="Group 11"/>
          <p:cNvGrpSpPr/>
          <p:nvPr/>
        </p:nvGrpSpPr>
        <p:grpSpPr>
          <a:xfrm rot="5400000">
            <a:off x="1387634" y="5298040"/>
            <a:ext cx="4391415" cy="2328954"/>
            <a:chOff x="0" y="0"/>
            <a:chExt cx="1498936" cy="794950"/>
          </a:xfrm>
        </p:grpSpPr>
        <p:sp>
          <p:nvSpPr>
            <p:cNvPr id="12" name="Freeform 12"/>
            <p:cNvSpPr/>
            <p:nvPr/>
          </p:nvSpPr>
          <p:spPr>
            <a:xfrm>
              <a:off x="0" y="0"/>
              <a:ext cx="1498937" cy="794950"/>
            </a:xfrm>
            <a:custGeom>
              <a:avLst/>
              <a:gdLst/>
              <a:ahLst/>
              <a:cxnLst/>
              <a:rect l="l" t="t" r="r" b="b"/>
              <a:pathLst>
                <a:path w="1498937" h="794950">
                  <a:moveTo>
                    <a:pt x="1295737" y="0"/>
                  </a:moveTo>
                  <a:lnTo>
                    <a:pt x="0" y="0"/>
                  </a:lnTo>
                  <a:lnTo>
                    <a:pt x="0" y="794950"/>
                  </a:lnTo>
                  <a:lnTo>
                    <a:pt x="1295737" y="794950"/>
                  </a:lnTo>
                  <a:lnTo>
                    <a:pt x="1498937" y="397475"/>
                  </a:lnTo>
                  <a:lnTo>
                    <a:pt x="1295737" y="0"/>
                  </a:lnTo>
                  <a:close/>
                </a:path>
              </a:pathLst>
            </a:custGeom>
            <a:solidFill>
              <a:srgbClr val="FFFFFF"/>
            </a:solidFill>
          </p:spPr>
          <p:txBody>
            <a:bodyPr/>
            <a:lstStyle/>
            <a:p>
              <a:endParaRPr lang="en-SA"/>
            </a:p>
          </p:txBody>
        </p:sp>
        <p:sp>
          <p:nvSpPr>
            <p:cNvPr id="13" name="TextBox 13"/>
            <p:cNvSpPr txBox="1"/>
            <p:nvPr/>
          </p:nvSpPr>
          <p:spPr>
            <a:xfrm>
              <a:off x="0" y="-28575"/>
              <a:ext cx="1384636" cy="823525"/>
            </a:xfrm>
            <a:prstGeom prst="rect">
              <a:avLst/>
            </a:prstGeom>
          </p:spPr>
          <p:txBody>
            <a:bodyPr lIns="50800" tIns="50800" rIns="50800" bIns="50800" rtlCol="0" anchor="ctr"/>
            <a:lstStyle/>
            <a:p>
              <a:pPr algn="ctr">
                <a:lnSpc>
                  <a:spcPts val="2519"/>
                </a:lnSpc>
              </a:pPr>
              <a:endParaRPr/>
            </a:p>
          </p:txBody>
        </p:sp>
      </p:grpSp>
      <p:sp>
        <p:nvSpPr>
          <p:cNvPr id="14" name="Freeform 14"/>
          <p:cNvSpPr/>
          <p:nvPr/>
        </p:nvSpPr>
        <p:spPr>
          <a:xfrm>
            <a:off x="2821342" y="3504810"/>
            <a:ext cx="1695608" cy="1692525"/>
          </a:xfrm>
          <a:custGeom>
            <a:avLst/>
            <a:gdLst/>
            <a:ahLst/>
            <a:cxnLst/>
            <a:rect l="l" t="t" r="r" b="b"/>
            <a:pathLst>
              <a:path w="1695608" h="1692525">
                <a:moveTo>
                  <a:pt x="0" y="0"/>
                </a:moveTo>
                <a:lnTo>
                  <a:pt x="1695608" y="0"/>
                </a:lnTo>
                <a:lnTo>
                  <a:pt x="1695608" y="1692525"/>
                </a:lnTo>
                <a:lnTo>
                  <a:pt x="0" y="1692525"/>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SA"/>
          </a:p>
        </p:txBody>
      </p:sp>
      <p:grpSp>
        <p:nvGrpSpPr>
          <p:cNvPr id="15" name="Group 15"/>
          <p:cNvGrpSpPr/>
          <p:nvPr/>
        </p:nvGrpSpPr>
        <p:grpSpPr>
          <a:xfrm>
            <a:off x="2821342" y="3504810"/>
            <a:ext cx="1524000" cy="1524000"/>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A994"/>
            </a:solidFill>
          </p:spPr>
          <p:txBody>
            <a:bodyPr/>
            <a:lstStyle/>
            <a:p>
              <a:endParaRPr lang="en-SA"/>
            </a:p>
          </p:txBody>
        </p:sp>
        <p:sp>
          <p:nvSpPr>
            <p:cNvPr id="17" name="TextBox 17"/>
            <p:cNvSpPr txBox="1"/>
            <p:nvPr/>
          </p:nvSpPr>
          <p:spPr>
            <a:xfrm>
              <a:off x="76200" y="47625"/>
              <a:ext cx="660400" cy="688975"/>
            </a:xfrm>
            <a:prstGeom prst="rect">
              <a:avLst/>
            </a:prstGeom>
          </p:spPr>
          <p:txBody>
            <a:bodyPr lIns="50800" tIns="50800" rIns="50800" bIns="50800" rtlCol="0" anchor="ctr"/>
            <a:lstStyle/>
            <a:p>
              <a:pPr algn="ctr">
                <a:lnSpc>
                  <a:spcPts val="2519"/>
                </a:lnSpc>
              </a:pPr>
              <a:endParaRPr/>
            </a:p>
          </p:txBody>
        </p:sp>
      </p:grpSp>
      <p:sp>
        <p:nvSpPr>
          <p:cNvPr id="18" name="AutoShape 18"/>
          <p:cNvSpPr/>
          <p:nvPr/>
        </p:nvSpPr>
        <p:spPr>
          <a:xfrm flipV="1">
            <a:off x="2418865" y="9020175"/>
            <a:ext cx="13450271" cy="19050"/>
          </a:xfrm>
          <a:prstGeom prst="line">
            <a:avLst/>
          </a:prstGeom>
          <a:ln w="57150" cap="flat">
            <a:solidFill>
              <a:srgbClr val="C1C7D0"/>
            </a:solidFill>
            <a:prstDash val="sysDot"/>
            <a:headEnd type="none" w="sm" len="sm"/>
            <a:tailEnd type="none" w="sm" len="sm"/>
          </a:ln>
        </p:spPr>
        <p:txBody>
          <a:bodyPr/>
          <a:lstStyle/>
          <a:p>
            <a:endParaRPr lang="en-SA"/>
          </a:p>
        </p:txBody>
      </p:sp>
      <p:grpSp>
        <p:nvGrpSpPr>
          <p:cNvPr id="19" name="Group 19"/>
          <p:cNvGrpSpPr/>
          <p:nvPr/>
        </p:nvGrpSpPr>
        <p:grpSpPr>
          <a:xfrm>
            <a:off x="3345217" y="8782050"/>
            <a:ext cx="476250" cy="476250"/>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A994"/>
            </a:solidFill>
          </p:spPr>
          <p:txBody>
            <a:bodyPr/>
            <a:lstStyle/>
            <a:p>
              <a:endParaRPr lang="en-SA"/>
            </a:p>
          </p:txBody>
        </p:sp>
        <p:sp>
          <p:nvSpPr>
            <p:cNvPr id="21" name="TextBox 21"/>
            <p:cNvSpPr txBox="1"/>
            <p:nvPr/>
          </p:nvSpPr>
          <p:spPr>
            <a:xfrm>
              <a:off x="76200" y="47625"/>
              <a:ext cx="660400" cy="688975"/>
            </a:xfrm>
            <a:prstGeom prst="rect">
              <a:avLst/>
            </a:prstGeom>
          </p:spPr>
          <p:txBody>
            <a:bodyPr lIns="50800" tIns="50800" rIns="50800" bIns="50800" rtlCol="0" anchor="ctr"/>
            <a:lstStyle/>
            <a:p>
              <a:pPr algn="ctr">
                <a:lnSpc>
                  <a:spcPts val="2519"/>
                </a:lnSpc>
              </a:pPr>
              <a:endParaRPr/>
            </a:p>
          </p:txBody>
        </p:sp>
      </p:grpSp>
      <p:grpSp>
        <p:nvGrpSpPr>
          <p:cNvPr id="22" name="Group 22"/>
          <p:cNvGrpSpPr/>
          <p:nvPr/>
        </p:nvGrpSpPr>
        <p:grpSpPr>
          <a:xfrm rot="5400000">
            <a:off x="4167963" y="5298040"/>
            <a:ext cx="4391415" cy="2328954"/>
            <a:chOff x="0" y="0"/>
            <a:chExt cx="1498936" cy="794950"/>
          </a:xfrm>
        </p:grpSpPr>
        <p:sp>
          <p:nvSpPr>
            <p:cNvPr id="23" name="Freeform 23"/>
            <p:cNvSpPr/>
            <p:nvPr/>
          </p:nvSpPr>
          <p:spPr>
            <a:xfrm>
              <a:off x="0" y="0"/>
              <a:ext cx="1498937" cy="794950"/>
            </a:xfrm>
            <a:custGeom>
              <a:avLst/>
              <a:gdLst/>
              <a:ahLst/>
              <a:cxnLst/>
              <a:rect l="l" t="t" r="r" b="b"/>
              <a:pathLst>
                <a:path w="1498937" h="794950">
                  <a:moveTo>
                    <a:pt x="1295737" y="0"/>
                  </a:moveTo>
                  <a:lnTo>
                    <a:pt x="0" y="0"/>
                  </a:lnTo>
                  <a:lnTo>
                    <a:pt x="0" y="794950"/>
                  </a:lnTo>
                  <a:lnTo>
                    <a:pt x="1295737" y="794950"/>
                  </a:lnTo>
                  <a:lnTo>
                    <a:pt x="1498937" y="397475"/>
                  </a:lnTo>
                  <a:lnTo>
                    <a:pt x="1295737" y="0"/>
                  </a:lnTo>
                  <a:close/>
                </a:path>
              </a:pathLst>
            </a:custGeom>
            <a:solidFill>
              <a:srgbClr val="FFFFFF"/>
            </a:solidFill>
          </p:spPr>
          <p:txBody>
            <a:bodyPr/>
            <a:lstStyle/>
            <a:p>
              <a:endParaRPr lang="en-SA"/>
            </a:p>
          </p:txBody>
        </p:sp>
        <p:sp>
          <p:nvSpPr>
            <p:cNvPr id="24" name="TextBox 24"/>
            <p:cNvSpPr txBox="1"/>
            <p:nvPr/>
          </p:nvSpPr>
          <p:spPr>
            <a:xfrm>
              <a:off x="0" y="-28575"/>
              <a:ext cx="1384636" cy="823525"/>
            </a:xfrm>
            <a:prstGeom prst="rect">
              <a:avLst/>
            </a:prstGeom>
          </p:spPr>
          <p:txBody>
            <a:bodyPr lIns="50800" tIns="50800" rIns="50800" bIns="50800" rtlCol="0" anchor="ctr"/>
            <a:lstStyle/>
            <a:p>
              <a:pPr algn="ctr">
                <a:lnSpc>
                  <a:spcPts val="2519"/>
                </a:lnSpc>
              </a:pPr>
              <a:endParaRPr/>
            </a:p>
          </p:txBody>
        </p:sp>
      </p:grpSp>
      <p:sp>
        <p:nvSpPr>
          <p:cNvPr id="25" name="Freeform 25"/>
          <p:cNvSpPr/>
          <p:nvPr/>
        </p:nvSpPr>
        <p:spPr>
          <a:xfrm>
            <a:off x="5620562" y="3504810"/>
            <a:ext cx="1695608" cy="1692525"/>
          </a:xfrm>
          <a:custGeom>
            <a:avLst/>
            <a:gdLst/>
            <a:ahLst/>
            <a:cxnLst/>
            <a:rect l="l" t="t" r="r" b="b"/>
            <a:pathLst>
              <a:path w="1695608" h="1692525">
                <a:moveTo>
                  <a:pt x="0" y="0"/>
                </a:moveTo>
                <a:lnTo>
                  <a:pt x="1695609" y="0"/>
                </a:lnTo>
                <a:lnTo>
                  <a:pt x="1695609" y="1692525"/>
                </a:lnTo>
                <a:lnTo>
                  <a:pt x="0" y="1692525"/>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SA"/>
          </a:p>
        </p:txBody>
      </p:sp>
      <p:grpSp>
        <p:nvGrpSpPr>
          <p:cNvPr id="26" name="Group 26"/>
          <p:cNvGrpSpPr/>
          <p:nvPr/>
        </p:nvGrpSpPr>
        <p:grpSpPr>
          <a:xfrm>
            <a:off x="5601671" y="3504810"/>
            <a:ext cx="1524000" cy="1524000"/>
            <a:chOff x="0" y="0"/>
            <a:chExt cx="812800" cy="812800"/>
          </a:xfrm>
        </p:grpSpPr>
        <p:sp>
          <p:nvSpPr>
            <p:cNvPr id="27" name="Freeform 2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E4436"/>
            </a:solidFill>
          </p:spPr>
          <p:txBody>
            <a:bodyPr/>
            <a:lstStyle/>
            <a:p>
              <a:endParaRPr lang="en-SA"/>
            </a:p>
          </p:txBody>
        </p:sp>
        <p:sp>
          <p:nvSpPr>
            <p:cNvPr id="28" name="TextBox 28"/>
            <p:cNvSpPr txBox="1"/>
            <p:nvPr/>
          </p:nvSpPr>
          <p:spPr>
            <a:xfrm>
              <a:off x="76200" y="47625"/>
              <a:ext cx="660400" cy="688975"/>
            </a:xfrm>
            <a:prstGeom prst="rect">
              <a:avLst/>
            </a:prstGeom>
          </p:spPr>
          <p:txBody>
            <a:bodyPr lIns="50800" tIns="50800" rIns="50800" bIns="50800" rtlCol="0" anchor="ctr"/>
            <a:lstStyle/>
            <a:p>
              <a:pPr algn="ctr">
                <a:lnSpc>
                  <a:spcPts val="2519"/>
                </a:lnSpc>
              </a:pPr>
              <a:endParaRPr/>
            </a:p>
          </p:txBody>
        </p:sp>
      </p:grpSp>
      <p:grpSp>
        <p:nvGrpSpPr>
          <p:cNvPr id="29" name="Group 29"/>
          <p:cNvGrpSpPr/>
          <p:nvPr/>
        </p:nvGrpSpPr>
        <p:grpSpPr>
          <a:xfrm>
            <a:off x="6125546" y="8782050"/>
            <a:ext cx="476250" cy="476250"/>
            <a:chOff x="0" y="0"/>
            <a:chExt cx="812800" cy="812800"/>
          </a:xfrm>
        </p:grpSpPr>
        <p:sp>
          <p:nvSpPr>
            <p:cNvPr id="30"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E4436"/>
            </a:solidFill>
          </p:spPr>
          <p:txBody>
            <a:bodyPr/>
            <a:lstStyle/>
            <a:p>
              <a:endParaRPr lang="en-SA"/>
            </a:p>
          </p:txBody>
        </p:sp>
        <p:sp>
          <p:nvSpPr>
            <p:cNvPr id="31" name="TextBox 31"/>
            <p:cNvSpPr txBox="1"/>
            <p:nvPr/>
          </p:nvSpPr>
          <p:spPr>
            <a:xfrm>
              <a:off x="76200" y="47625"/>
              <a:ext cx="660400" cy="688975"/>
            </a:xfrm>
            <a:prstGeom prst="rect">
              <a:avLst/>
            </a:prstGeom>
          </p:spPr>
          <p:txBody>
            <a:bodyPr lIns="50800" tIns="50800" rIns="50800" bIns="50800" rtlCol="0" anchor="ctr"/>
            <a:lstStyle/>
            <a:p>
              <a:pPr algn="ctr">
                <a:lnSpc>
                  <a:spcPts val="2519"/>
                </a:lnSpc>
              </a:pPr>
              <a:endParaRPr/>
            </a:p>
          </p:txBody>
        </p:sp>
      </p:grpSp>
      <p:grpSp>
        <p:nvGrpSpPr>
          <p:cNvPr id="32" name="Group 32"/>
          <p:cNvGrpSpPr/>
          <p:nvPr/>
        </p:nvGrpSpPr>
        <p:grpSpPr>
          <a:xfrm rot="5400000">
            <a:off x="6948292" y="5298040"/>
            <a:ext cx="4391415" cy="2328954"/>
            <a:chOff x="0" y="0"/>
            <a:chExt cx="1498936" cy="794950"/>
          </a:xfrm>
        </p:grpSpPr>
        <p:sp>
          <p:nvSpPr>
            <p:cNvPr id="33" name="Freeform 33"/>
            <p:cNvSpPr/>
            <p:nvPr/>
          </p:nvSpPr>
          <p:spPr>
            <a:xfrm>
              <a:off x="0" y="0"/>
              <a:ext cx="1498937" cy="794950"/>
            </a:xfrm>
            <a:custGeom>
              <a:avLst/>
              <a:gdLst/>
              <a:ahLst/>
              <a:cxnLst/>
              <a:rect l="l" t="t" r="r" b="b"/>
              <a:pathLst>
                <a:path w="1498937" h="794950">
                  <a:moveTo>
                    <a:pt x="1295737" y="0"/>
                  </a:moveTo>
                  <a:lnTo>
                    <a:pt x="0" y="0"/>
                  </a:lnTo>
                  <a:lnTo>
                    <a:pt x="0" y="794950"/>
                  </a:lnTo>
                  <a:lnTo>
                    <a:pt x="1295737" y="794950"/>
                  </a:lnTo>
                  <a:lnTo>
                    <a:pt x="1498937" y="397475"/>
                  </a:lnTo>
                  <a:lnTo>
                    <a:pt x="1295737" y="0"/>
                  </a:lnTo>
                  <a:close/>
                </a:path>
              </a:pathLst>
            </a:custGeom>
            <a:solidFill>
              <a:srgbClr val="FFFFFF"/>
            </a:solidFill>
          </p:spPr>
          <p:txBody>
            <a:bodyPr/>
            <a:lstStyle/>
            <a:p>
              <a:endParaRPr lang="en-SA"/>
            </a:p>
          </p:txBody>
        </p:sp>
        <p:sp>
          <p:nvSpPr>
            <p:cNvPr id="34" name="TextBox 34"/>
            <p:cNvSpPr txBox="1"/>
            <p:nvPr/>
          </p:nvSpPr>
          <p:spPr>
            <a:xfrm>
              <a:off x="0" y="-28575"/>
              <a:ext cx="1384636" cy="823525"/>
            </a:xfrm>
            <a:prstGeom prst="rect">
              <a:avLst/>
            </a:prstGeom>
          </p:spPr>
          <p:txBody>
            <a:bodyPr lIns="50800" tIns="50800" rIns="50800" bIns="50800" rtlCol="0" anchor="ctr"/>
            <a:lstStyle/>
            <a:p>
              <a:pPr algn="ctr">
                <a:lnSpc>
                  <a:spcPts val="2519"/>
                </a:lnSpc>
              </a:pPr>
              <a:endParaRPr/>
            </a:p>
          </p:txBody>
        </p:sp>
      </p:grpSp>
      <p:sp>
        <p:nvSpPr>
          <p:cNvPr id="35" name="Freeform 35"/>
          <p:cNvSpPr/>
          <p:nvPr/>
        </p:nvSpPr>
        <p:spPr>
          <a:xfrm>
            <a:off x="8385398" y="3504810"/>
            <a:ext cx="1695608" cy="1692525"/>
          </a:xfrm>
          <a:custGeom>
            <a:avLst/>
            <a:gdLst/>
            <a:ahLst/>
            <a:cxnLst/>
            <a:rect l="l" t="t" r="r" b="b"/>
            <a:pathLst>
              <a:path w="1695608" h="1692525">
                <a:moveTo>
                  <a:pt x="0" y="0"/>
                </a:moveTo>
                <a:lnTo>
                  <a:pt x="1695608" y="0"/>
                </a:lnTo>
                <a:lnTo>
                  <a:pt x="1695608" y="1692525"/>
                </a:lnTo>
                <a:lnTo>
                  <a:pt x="0" y="1692525"/>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SA"/>
          </a:p>
        </p:txBody>
      </p:sp>
      <p:grpSp>
        <p:nvGrpSpPr>
          <p:cNvPr id="36" name="Group 36"/>
          <p:cNvGrpSpPr/>
          <p:nvPr/>
        </p:nvGrpSpPr>
        <p:grpSpPr>
          <a:xfrm>
            <a:off x="8382000" y="3504810"/>
            <a:ext cx="1524000" cy="1524000"/>
            <a:chOff x="0" y="0"/>
            <a:chExt cx="812800" cy="812800"/>
          </a:xfrm>
        </p:grpSpPr>
        <p:sp>
          <p:nvSpPr>
            <p:cNvPr id="37" name="Freeform 3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B4CA96"/>
            </a:solidFill>
          </p:spPr>
          <p:txBody>
            <a:bodyPr/>
            <a:lstStyle/>
            <a:p>
              <a:endParaRPr lang="en-SA"/>
            </a:p>
          </p:txBody>
        </p:sp>
        <p:sp>
          <p:nvSpPr>
            <p:cNvPr id="38" name="TextBox 38"/>
            <p:cNvSpPr txBox="1"/>
            <p:nvPr/>
          </p:nvSpPr>
          <p:spPr>
            <a:xfrm>
              <a:off x="76200" y="47625"/>
              <a:ext cx="660400" cy="688975"/>
            </a:xfrm>
            <a:prstGeom prst="rect">
              <a:avLst/>
            </a:prstGeom>
          </p:spPr>
          <p:txBody>
            <a:bodyPr lIns="50800" tIns="50800" rIns="50800" bIns="50800" rtlCol="0" anchor="ctr"/>
            <a:lstStyle/>
            <a:p>
              <a:pPr algn="ctr">
                <a:lnSpc>
                  <a:spcPts val="2519"/>
                </a:lnSpc>
              </a:pPr>
              <a:endParaRPr/>
            </a:p>
          </p:txBody>
        </p:sp>
      </p:grpSp>
      <p:grpSp>
        <p:nvGrpSpPr>
          <p:cNvPr id="39" name="Group 39"/>
          <p:cNvGrpSpPr/>
          <p:nvPr/>
        </p:nvGrpSpPr>
        <p:grpSpPr>
          <a:xfrm>
            <a:off x="8905875" y="8782050"/>
            <a:ext cx="476250" cy="476250"/>
            <a:chOff x="0" y="0"/>
            <a:chExt cx="812800" cy="812800"/>
          </a:xfrm>
        </p:grpSpPr>
        <p:sp>
          <p:nvSpPr>
            <p:cNvPr id="40" name="Freeform 4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B4CA96"/>
            </a:solidFill>
          </p:spPr>
          <p:txBody>
            <a:bodyPr/>
            <a:lstStyle/>
            <a:p>
              <a:endParaRPr lang="en-SA"/>
            </a:p>
          </p:txBody>
        </p:sp>
        <p:sp>
          <p:nvSpPr>
            <p:cNvPr id="41" name="TextBox 41"/>
            <p:cNvSpPr txBox="1"/>
            <p:nvPr/>
          </p:nvSpPr>
          <p:spPr>
            <a:xfrm>
              <a:off x="76200" y="47625"/>
              <a:ext cx="660400" cy="688975"/>
            </a:xfrm>
            <a:prstGeom prst="rect">
              <a:avLst/>
            </a:prstGeom>
          </p:spPr>
          <p:txBody>
            <a:bodyPr lIns="50800" tIns="50800" rIns="50800" bIns="50800" rtlCol="0" anchor="ctr"/>
            <a:lstStyle/>
            <a:p>
              <a:pPr algn="ctr">
                <a:lnSpc>
                  <a:spcPts val="2519"/>
                </a:lnSpc>
              </a:pPr>
              <a:endParaRPr/>
            </a:p>
          </p:txBody>
        </p:sp>
      </p:grpSp>
      <p:grpSp>
        <p:nvGrpSpPr>
          <p:cNvPr id="42" name="Group 42"/>
          <p:cNvGrpSpPr/>
          <p:nvPr/>
        </p:nvGrpSpPr>
        <p:grpSpPr>
          <a:xfrm rot="5400000">
            <a:off x="9728621" y="5298040"/>
            <a:ext cx="4391415" cy="2328954"/>
            <a:chOff x="0" y="0"/>
            <a:chExt cx="1498936" cy="794950"/>
          </a:xfrm>
        </p:grpSpPr>
        <p:sp>
          <p:nvSpPr>
            <p:cNvPr id="43" name="Freeform 43"/>
            <p:cNvSpPr/>
            <p:nvPr/>
          </p:nvSpPr>
          <p:spPr>
            <a:xfrm>
              <a:off x="0" y="0"/>
              <a:ext cx="1498937" cy="794950"/>
            </a:xfrm>
            <a:custGeom>
              <a:avLst/>
              <a:gdLst/>
              <a:ahLst/>
              <a:cxnLst/>
              <a:rect l="l" t="t" r="r" b="b"/>
              <a:pathLst>
                <a:path w="1498937" h="794950">
                  <a:moveTo>
                    <a:pt x="1295737" y="0"/>
                  </a:moveTo>
                  <a:lnTo>
                    <a:pt x="0" y="0"/>
                  </a:lnTo>
                  <a:lnTo>
                    <a:pt x="0" y="794950"/>
                  </a:lnTo>
                  <a:lnTo>
                    <a:pt x="1295737" y="794950"/>
                  </a:lnTo>
                  <a:lnTo>
                    <a:pt x="1498937" y="397475"/>
                  </a:lnTo>
                  <a:lnTo>
                    <a:pt x="1295737" y="0"/>
                  </a:lnTo>
                  <a:close/>
                </a:path>
              </a:pathLst>
            </a:custGeom>
            <a:solidFill>
              <a:srgbClr val="FFFFFF"/>
            </a:solidFill>
          </p:spPr>
          <p:txBody>
            <a:bodyPr/>
            <a:lstStyle/>
            <a:p>
              <a:endParaRPr lang="en-SA"/>
            </a:p>
          </p:txBody>
        </p:sp>
        <p:sp>
          <p:nvSpPr>
            <p:cNvPr id="44" name="TextBox 44"/>
            <p:cNvSpPr txBox="1"/>
            <p:nvPr/>
          </p:nvSpPr>
          <p:spPr>
            <a:xfrm>
              <a:off x="0" y="-28575"/>
              <a:ext cx="1384636" cy="823525"/>
            </a:xfrm>
            <a:prstGeom prst="rect">
              <a:avLst/>
            </a:prstGeom>
          </p:spPr>
          <p:txBody>
            <a:bodyPr lIns="50800" tIns="50800" rIns="50800" bIns="50800" rtlCol="0" anchor="ctr"/>
            <a:lstStyle/>
            <a:p>
              <a:pPr algn="ctr">
                <a:lnSpc>
                  <a:spcPts val="2519"/>
                </a:lnSpc>
              </a:pPr>
              <a:endParaRPr/>
            </a:p>
          </p:txBody>
        </p:sp>
      </p:grpSp>
      <p:sp>
        <p:nvSpPr>
          <p:cNvPr id="45" name="Freeform 45"/>
          <p:cNvSpPr/>
          <p:nvPr/>
        </p:nvSpPr>
        <p:spPr>
          <a:xfrm>
            <a:off x="11158773" y="3504810"/>
            <a:ext cx="1695608" cy="1692525"/>
          </a:xfrm>
          <a:custGeom>
            <a:avLst/>
            <a:gdLst/>
            <a:ahLst/>
            <a:cxnLst/>
            <a:rect l="l" t="t" r="r" b="b"/>
            <a:pathLst>
              <a:path w="1695608" h="1692525">
                <a:moveTo>
                  <a:pt x="0" y="0"/>
                </a:moveTo>
                <a:lnTo>
                  <a:pt x="1695608" y="0"/>
                </a:lnTo>
                <a:lnTo>
                  <a:pt x="1695608" y="1692525"/>
                </a:lnTo>
                <a:lnTo>
                  <a:pt x="0" y="1692525"/>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SA"/>
          </a:p>
        </p:txBody>
      </p:sp>
      <p:grpSp>
        <p:nvGrpSpPr>
          <p:cNvPr id="46" name="Group 46"/>
          <p:cNvGrpSpPr/>
          <p:nvPr/>
        </p:nvGrpSpPr>
        <p:grpSpPr>
          <a:xfrm>
            <a:off x="11162329" y="3504810"/>
            <a:ext cx="1524000" cy="1524000"/>
            <a:chOff x="0" y="0"/>
            <a:chExt cx="812800" cy="812800"/>
          </a:xfrm>
        </p:grpSpPr>
        <p:sp>
          <p:nvSpPr>
            <p:cNvPr id="47" name="Freeform 4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8B954"/>
            </a:solidFill>
          </p:spPr>
          <p:txBody>
            <a:bodyPr/>
            <a:lstStyle/>
            <a:p>
              <a:endParaRPr lang="en-SA"/>
            </a:p>
          </p:txBody>
        </p:sp>
        <p:sp>
          <p:nvSpPr>
            <p:cNvPr id="48" name="TextBox 48"/>
            <p:cNvSpPr txBox="1"/>
            <p:nvPr/>
          </p:nvSpPr>
          <p:spPr>
            <a:xfrm>
              <a:off x="76200" y="47625"/>
              <a:ext cx="660400" cy="688975"/>
            </a:xfrm>
            <a:prstGeom prst="rect">
              <a:avLst/>
            </a:prstGeom>
          </p:spPr>
          <p:txBody>
            <a:bodyPr lIns="50800" tIns="50800" rIns="50800" bIns="50800" rtlCol="0" anchor="ctr"/>
            <a:lstStyle/>
            <a:p>
              <a:pPr algn="ctr">
                <a:lnSpc>
                  <a:spcPts val="2519"/>
                </a:lnSpc>
              </a:pPr>
              <a:endParaRPr/>
            </a:p>
          </p:txBody>
        </p:sp>
      </p:grpSp>
      <p:grpSp>
        <p:nvGrpSpPr>
          <p:cNvPr id="49" name="Group 49"/>
          <p:cNvGrpSpPr/>
          <p:nvPr/>
        </p:nvGrpSpPr>
        <p:grpSpPr>
          <a:xfrm>
            <a:off x="11686204" y="8782050"/>
            <a:ext cx="476250" cy="476250"/>
            <a:chOff x="0" y="0"/>
            <a:chExt cx="812800" cy="812800"/>
          </a:xfrm>
        </p:grpSpPr>
        <p:sp>
          <p:nvSpPr>
            <p:cNvPr id="50" name="Freeform 5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8B954"/>
            </a:solidFill>
          </p:spPr>
          <p:txBody>
            <a:bodyPr/>
            <a:lstStyle/>
            <a:p>
              <a:endParaRPr lang="en-SA"/>
            </a:p>
          </p:txBody>
        </p:sp>
        <p:sp>
          <p:nvSpPr>
            <p:cNvPr id="51" name="TextBox 51"/>
            <p:cNvSpPr txBox="1"/>
            <p:nvPr/>
          </p:nvSpPr>
          <p:spPr>
            <a:xfrm>
              <a:off x="76200" y="47625"/>
              <a:ext cx="660400" cy="688975"/>
            </a:xfrm>
            <a:prstGeom prst="rect">
              <a:avLst/>
            </a:prstGeom>
          </p:spPr>
          <p:txBody>
            <a:bodyPr lIns="50800" tIns="50800" rIns="50800" bIns="50800" rtlCol="0" anchor="ctr"/>
            <a:lstStyle/>
            <a:p>
              <a:pPr algn="ctr">
                <a:lnSpc>
                  <a:spcPts val="2519"/>
                </a:lnSpc>
              </a:pPr>
              <a:endParaRPr/>
            </a:p>
          </p:txBody>
        </p:sp>
      </p:grpSp>
      <p:grpSp>
        <p:nvGrpSpPr>
          <p:cNvPr id="52" name="Group 52"/>
          <p:cNvGrpSpPr/>
          <p:nvPr/>
        </p:nvGrpSpPr>
        <p:grpSpPr>
          <a:xfrm rot="5400000">
            <a:off x="12508951" y="5298040"/>
            <a:ext cx="4391415" cy="2328954"/>
            <a:chOff x="0" y="0"/>
            <a:chExt cx="1498936" cy="794950"/>
          </a:xfrm>
        </p:grpSpPr>
        <p:sp>
          <p:nvSpPr>
            <p:cNvPr id="53" name="Freeform 53"/>
            <p:cNvSpPr/>
            <p:nvPr/>
          </p:nvSpPr>
          <p:spPr>
            <a:xfrm>
              <a:off x="0" y="0"/>
              <a:ext cx="1498937" cy="794950"/>
            </a:xfrm>
            <a:custGeom>
              <a:avLst/>
              <a:gdLst/>
              <a:ahLst/>
              <a:cxnLst/>
              <a:rect l="l" t="t" r="r" b="b"/>
              <a:pathLst>
                <a:path w="1498937" h="794950">
                  <a:moveTo>
                    <a:pt x="1295737" y="0"/>
                  </a:moveTo>
                  <a:lnTo>
                    <a:pt x="0" y="0"/>
                  </a:lnTo>
                  <a:lnTo>
                    <a:pt x="0" y="794950"/>
                  </a:lnTo>
                  <a:lnTo>
                    <a:pt x="1295737" y="794950"/>
                  </a:lnTo>
                  <a:lnTo>
                    <a:pt x="1498937" y="397475"/>
                  </a:lnTo>
                  <a:lnTo>
                    <a:pt x="1295737" y="0"/>
                  </a:lnTo>
                  <a:close/>
                </a:path>
              </a:pathLst>
            </a:custGeom>
            <a:solidFill>
              <a:srgbClr val="FFFFFF"/>
            </a:solidFill>
          </p:spPr>
          <p:txBody>
            <a:bodyPr/>
            <a:lstStyle/>
            <a:p>
              <a:endParaRPr lang="en-SA"/>
            </a:p>
          </p:txBody>
        </p:sp>
        <p:sp>
          <p:nvSpPr>
            <p:cNvPr id="54" name="TextBox 54"/>
            <p:cNvSpPr txBox="1"/>
            <p:nvPr/>
          </p:nvSpPr>
          <p:spPr>
            <a:xfrm>
              <a:off x="0" y="-28575"/>
              <a:ext cx="1384636" cy="823525"/>
            </a:xfrm>
            <a:prstGeom prst="rect">
              <a:avLst/>
            </a:prstGeom>
          </p:spPr>
          <p:txBody>
            <a:bodyPr lIns="50800" tIns="50800" rIns="50800" bIns="50800" rtlCol="0" anchor="ctr"/>
            <a:lstStyle/>
            <a:p>
              <a:pPr algn="ctr">
                <a:lnSpc>
                  <a:spcPts val="2519"/>
                </a:lnSpc>
              </a:pPr>
              <a:endParaRPr/>
            </a:p>
          </p:txBody>
        </p:sp>
      </p:grpSp>
      <p:sp>
        <p:nvSpPr>
          <p:cNvPr id="55" name="Freeform 55"/>
          <p:cNvSpPr/>
          <p:nvPr/>
        </p:nvSpPr>
        <p:spPr>
          <a:xfrm>
            <a:off x="13942658" y="3504810"/>
            <a:ext cx="1695608" cy="1692525"/>
          </a:xfrm>
          <a:custGeom>
            <a:avLst/>
            <a:gdLst/>
            <a:ahLst/>
            <a:cxnLst/>
            <a:rect l="l" t="t" r="r" b="b"/>
            <a:pathLst>
              <a:path w="1695608" h="1692525">
                <a:moveTo>
                  <a:pt x="0" y="0"/>
                </a:moveTo>
                <a:lnTo>
                  <a:pt x="1695609" y="0"/>
                </a:lnTo>
                <a:lnTo>
                  <a:pt x="1695609" y="1692525"/>
                </a:lnTo>
                <a:lnTo>
                  <a:pt x="0" y="1692525"/>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SA"/>
          </a:p>
        </p:txBody>
      </p:sp>
      <p:grpSp>
        <p:nvGrpSpPr>
          <p:cNvPr id="56" name="Group 56"/>
          <p:cNvGrpSpPr/>
          <p:nvPr/>
        </p:nvGrpSpPr>
        <p:grpSpPr>
          <a:xfrm>
            <a:off x="13942658" y="3504810"/>
            <a:ext cx="1524000" cy="1524000"/>
            <a:chOff x="0" y="0"/>
            <a:chExt cx="812800" cy="812800"/>
          </a:xfrm>
        </p:grpSpPr>
        <p:sp>
          <p:nvSpPr>
            <p:cNvPr id="57" name="Freeform 5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5A185"/>
            </a:solidFill>
          </p:spPr>
          <p:txBody>
            <a:bodyPr/>
            <a:lstStyle/>
            <a:p>
              <a:endParaRPr lang="en-SA"/>
            </a:p>
          </p:txBody>
        </p:sp>
        <p:sp>
          <p:nvSpPr>
            <p:cNvPr id="58" name="TextBox 58"/>
            <p:cNvSpPr txBox="1"/>
            <p:nvPr/>
          </p:nvSpPr>
          <p:spPr>
            <a:xfrm>
              <a:off x="76200" y="47625"/>
              <a:ext cx="660400" cy="688975"/>
            </a:xfrm>
            <a:prstGeom prst="rect">
              <a:avLst/>
            </a:prstGeom>
          </p:spPr>
          <p:txBody>
            <a:bodyPr lIns="50800" tIns="50800" rIns="50800" bIns="50800" rtlCol="0" anchor="ctr"/>
            <a:lstStyle/>
            <a:p>
              <a:pPr algn="ctr">
                <a:lnSpc>
                  <a:spcPts val="2519"/>
                </a:lnSpc>
              </a:pPr>
              <a:endParaRPr/>
            </a:p>
          </p:txBody>
        </p:sp>
      </p:grpSp>
      <p:grpSp>
        <p:nvGrpSpPr>
          <p:cNvPr id="59" name="Group 59"/>
          <p:cNvGrpSpPr/>
          <p:nvPr/>
        </p:nvGrpSpPr>
        <p:grpSpPr>
          <a:xfrm>
            <a:off x="14466533" y="8782050"/>
            <a:ext cx="476250" cy="476250"/>
            <a:chOff x="0" y="0"/>
            <a:chExt cx="812800" cy="812800"/>
          </a:xfrm>
        </p:grpSpPr>
        <p:sp>
          <p:nvSpPr>
            <p:cNvPr id="60" name="Freeform 6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5A185"/>
            </a:solidFill>
          </p:spPr>
          <p:txBody>
            <a:bodyPr/>
            <a:lstStyle/>
            <a:p>
              <a:endParaRPr lang="en-SA"/>
            </a:p>
          </p:txBody>
        </p:sp>
        <p:sp>
          <p:nvSpPr>
            <p:cNvPr id="61" name="TextBox 61"/>
            <p:cNvSpPr txBox="1"/>
            <p:nvPr/>
          </p:nvSpPr>
          <p:spPr>
            <a:xfrm>
              <a:off x="76200" y="47625"/>
              <a:ext cx="660400" cy="688975"/>
            </a:xfrm>
            <a:prstGeom prst="rect">
              <a:avLst/>
            </a:prstGeom>
          </p:spPr>
          <p:txBody>
            <a:bodyPr lIns="50800" tIns="50800" rIns="50800" bIns="50800" rtlCol="0" anchor="ctr"/>
            <a:lstStyle/>
            <a:p>
              <a:pPr algn="ctr">
                <a:lnSpc>
                  <a:spcPts val="2519"/>
                </a:lnSpc>
              </a:pPr>
              <a:endParaRPr/>
            </a:p>
          </p:txBody>
        </p:sp>
      </p:grpSp>
      <p:sp>
        <p:nvSpPr>
          <p:cNvPr id="62" name="TextBox 62"/>
          <p:cNvSpPr txBox="1"/>
          <p:nvPr/>
        </p:nvSpPr>
        <p:spPr>
          <a:xfrm>
            <a:off x="2921629" y="3969312"/>
            <a:ext cx="1323426" cy="555921"/>
          </a:xfrm>
          <a:prstGeom prst="rect">
            <a:avLst/>
          </a:prstGeom>
        </p:spPr>
        <p:txBody>
          <a:bodyPr lIns="0" tIns="0" rIns="0" bIns="0" rtlCol="0" anchor="t">
            <a:spAutoFit/>
          </a:bodyPr>
          <a:lstStyle/>
          <a:p>
            <a:pPr algn="ctr">
              <a:lnSpc>
                <a:spcPts val="4480"/>
              </a:lnSpc>
              <a:spcBef>
                <a:spcPct val="0"/>
              </a:spcBef>
            </a:pPr>
            <a:r>
              <a:rPr lang="en-US" sz="3200" b="1">
                <a:latin typeface="Garet Bold"/>
                <a:ea typeface="Garet Bold"/>
                <a:cs typeface="Garet Bold"/>
                <a:sym typeface="Garet Bold"/>
              </a:rPr>
              <a:t>01</a:t>
            </a:r>
          </a:p>
        </p:txBody>
      </p:sp>
      <p:sp>
        <p:nvSpPr>
          <p:cNvPr id="63" name="TextBox 63"/>
          <p:cNvSpPr txBox="1"/>
          <p:nvPr/>
        </p:nvSpPr>
        <p:spPr>
          <a:xfrm>
            <a:off x="5701958" y="3969312"/>
            <a:ext cx="1323426" cy="555921"/>
          </a:xfrm>
          <a:prstGeom prst="rect">
            <a:avLst/>
          </a:prstGeom>
        </p:spPr>
        <p:txBody>
          <a:bodyPr lIns="0" tIns="0" rIns="0" bIns="0" rtlCol="0" anchor="t">
            <a:spAutoFit/>
          </a:bodyPr>
          <a:lstStyle/>
          <a:p>
            <a:pPr algn="ctr">
              <a:lnSpc>
                <a:spcPts val="4480"/>
              </a:lnSpc>
              <a:spcBef>
                <a:spcPct val="0"/>
              </a:spcBef>
            </a:pPr>
            <a:r>
              <a:rPr lang="en-US" sz="3200" b="1">
                <a:latin typeface="Garet Bold"/>
                <a:ea typeface="Garet Bold"/>
                <a:cs typeface="Garet Bold"/>
                <a:sym typeface="Garet Bold"/>
              </a:rPr>
              <a:t>02</a:t>
            </a:r>
          </a:p>
        </p:txBody>
      </p:sp>
      <p:sp>
        <p:nvSpPr>
          <p:cNvPr id="64" name="TextBox 64"/>
          <p:cNvSpPr txBox="1"/>
          <p:nvPr/>
        </p:nvSpPr>
        <p:spPr>
          <a:xfrm>
            <a:off x="8482287" y="3969312"/>
            <a:ext cx="1323426" cy="555921"/>
          </a:xfrm>
          <a:prstGeom prst="rect">
            <a:avLst/>
          </a:prstGeom>
        </p:spPr>
        <p:txBody>
          <a:bodyPr lIns="0" tIns="0" rIns="0" bIns="0" rtlCol="0" anchor="t">
            <a:spAutoFit/>
          </a:bodyPr>
          <a:lstStyle/>
          <a:p>
            <a:pPr algn="ctr">
              <a:lnSpc>
                <a:spcPts val="4480"/>
              </a:lnSpc>
              <a:spcBef>
                <a:spcPct val="0"/>
              </a:spcBef>
            </a:pPr>
            <a:r>
              <a:rPr lang="en-US" sz="3200" b="1">
                <a:latin typeface="Garet Bold"/>
                <a:ea typeface="Garet Bold"/>
                <a:cs typeface="Garet Bold"/>
                <a:sym typeface="Garet Bold"/>
              </a:rPr>
              <a:t>03</a:t>
            </a:r>
          </a:p>
        </p:txBody>
      </p:sp>
      <p:sp>
        <p:nvSpPr>
          <p:cNvPr id="65" name="TextBox 65"/>
          <p:cNvSpPr txBox="1"/>
          <p:nvPr/>
        </p:nvSpPr>
        <p:spPr>
          <a:xfrm>
            <a:off x="11262616" y="3969312"/>
            <a:ext cx="1323426" cy="555921"/>
          </a:xfrm>
          <a:prstGeom prst="rect">
            <a:avLst/>
          </a:prstGeom>
        </p:spPr>
        <p:txBody>
          <a:bodyPr lIns="0" tIns="0" rIns="0" bIns="0" rtlCol="0" anchor="t">
            <a:spAutoFit/>
          </a:bodyPr>
          <a:lstStyle/>
          <a:p>
            <a:pPr algn="ctr">
              <a:lnSpc>
                <a:spcPts val="4480"/>
              </a:lnSpc>
              <a:spcBef>
                <a:spcPct val="0"/>
              </a:spcBef>
            </a:pPr>
            <a:r>
              <a:rPr lang="en-US" sz="3200" b="1">
                <a:latin typeface="Garet Bold"/>
                <a:ea typeface="Garet Bold"/>
                <a:cs typeface="Garet Bold"/>
                <a:sym typeface="Garet Bold"/>
              </a:rPr>
              <a:t>04</a:t>
            </a:r>
          </a:p>
        </p:txBody>
      </p:sp>
      <p:sp>
        <p:nvSpPr>
          <p:cNvPr id="66" name="TextBox 66"/>
          <p:cNvSpPr txBox="1"/>
          <p:nvPr/>
        </p:nvSpPr>
        <p:spPr>
          <a:xfrm>
            <a:off x="14042946" y="3969312"/>
            <a:ext cx="1323426" cy="555921"/>
          </a:xfrm>
          <a:prstGeom prst="rect">
            <a:avLst/>
          </a:prstGeom>
        </p:spPr>
        <p:txBody>
          <a:bodyPr lIns="0" tIns="0" rIns="0" bIns="0" rtlCol="0" anchor="t">
            <a:spAutoFit/>
          </a:bodyPr>
          <a:lstStyle/>
          <a:p>
            <a:pPr algn="ctr">
              <a:lnSpc>
                <a:spcPts val="4480"/>
              </a:lnSpc>
              <a:spcBef>
                <a:spcPct val="0"/>
              </a:spcBef>
            </a:pPr>
            <a:r>
              <a:rPr lang="en-US" sz="3200" b="1">
                <a:latin typeface="Garet Bold"/>
                <a:ea typeface="Garet Bold"/>
                <a:cs typeface="Garet Bold"/>
                <a:sym typeface="Garet Bold"/>
              </a:rPr>
              <a:t>05</a:t>
            </a:r>
          </a:p>
        </p:txBody>
      </p:sp>
      <p:sp>
        <p:nvSpPr>
          <p:cNvPr id="67" name="TextBox 67"/>
          <p:cNvSpPr txBox="1"/>
          <p:nvPr/>
        </p:nvSpPr>
        <p:spPr>
          <a:xfrm>
            <a:off x="2656474" y="5431139"/>
            <a:ext cx="1853736" cy="506742"/>
          </a:xfrm>
          <a:prstGeom prst="rect">
            <a:avLst/>
          </a:prstGeom>
        </p:spPr>
        <p:txBody>
          <a:bodyPr lIns="0" tIns="0" rIns="0" bIns="0" rtlCol="0" anchor="t">
            <a:spAutoFit/>
          </a:bodyPr>
          <a:lstStyle/>
          <a:p>
            <a:pPr algn="ctr">
              <a:lnSpc>
                <a:spcPts val="4340"/>
              </a:lnSpc>
            </a:pPr>
            <a:r>
              <a:rPr lang="en-US" sz="3100" b="1">
                <a:latin typeface="Times New Roman Bold"/>
                <a:ea typeface="Times New Roman Bold"/>
                <a:cs typeface="Times New Roman Bold"/>
                <a:sym typeface="Times New Roman Bold"/>
              </a:rPr>
              <a:t>Accuracy</a:t>
            </a:r>
          </a:p>
        </p:txBody>
      </p:sp>
      <p:sp>
        <p:nvSpPr>
          <p:cNvPr id="68" name="TextBox 68"/>
          <p:cNvSpPr txBox="1"/>
          <p:nvPr/>
        </p:nvSpPr>
        <p:spPr>
          <a:xfrm>
            <a:off x="2688150" y="6847294"/>
            <a:ext cx="1834768" cy="713913"/>
          </a:xfrm>
          <a:prstGeom prst="rect">
            <a:avLst/>
          </a:prstGeom>
        </p:spPr>
        <p:txBody>
          <a:bodyPr lIns="0" tIns="0" rIns="0" bIns="0" rtlCol="0" anchor="t">
            <a:spAutoFit/>
          </a:bodyPr>
          <a:lstStyle/>
          <a:p>
            <a:pPr algn="ctr">
              <a:lnSpc>
                <a:spcPts val="2940"/>
              </a:lnSpc>
            </a:pPr>
            <a:r>
              <a:rPr lang="en-US" sz="2100" b="1" dirty="0">
                <a:latin typeface="Times New Roman Bold"/>
                <a:ea typeface="Times New Roman Bold"/>
                <a:cs typeface="Times New Roman Bold"/>
                <a:sym typeface="Times New Roman Bold"/>
              </a:rPr>
              <a:t>overall correctness</a:t>
            </a:r>
          </a:p>
        </p:txBody>
      </p:sp>
      <p:sp>
        <p:nvSpPr>
          <p:cNvPr id="69" name="TextBox 69"/>
          <p:cNvSpPr txBox="1"/>
          <p:nvPr/>
        </p:nvSpPr>
        <p:spPr>
          <a:xfrm>
            <a:off x="5433433" y="5431139"/>
            <a:ext cx="1853736" cy="506742"/>
          </a:xfrm>
          <a:prstGeom prst="rect">
            <a:avLst/>
          </a:prstGeom>
        </p:spPr>
        <p:txBody>
          <a:bodyPr lIns="0" tIns="0" rIns="0" bIns="0" rtlCol="0" anchor="t">
            <a:spAutoFit/>
          </a:bodyPr>
          <a:lstStyle/>
          <a:p>
            <a:pPr algn="ctr">
              <a:lnSpc>
                <a:spcPts val="4340"/>
              </a:lnSpc>
            </a:pPr>
            <a:r>
              <a:rPr lang="en-US" sz="3100" b="1">
                <a:latin typeface="Times New Roman Bold"/>
                <a:ea typeface="Times New Roman Bold"/>
                <a:cs typeface="Times New Roman Bold"/>
                <a:sym typeface="Times New Roman Bold"/>
              </a:rPr>
              <a:t>Precision</a:t>
            </a:r>
          </a:p>
        </p:txBody>
      </p:sp>
      <p:sp>
        <p:nvSpPr>
          <p:cNvPr id="70" name="TextBox 70"/>
          <p:cNvSpPr txBox="1"/>
          <p:nvPr/>
        </p:nvSpPr>
        <p:spPr>
          <a:xfrm>
            <a:off x="5458955" y="6661548"/>
            <a:ext cx="1834768" cy="1118283"/>
          </a:xfrm>
          <a:prstGeom prst="rect">
            <a:avLst/>
          </a:prstGeom>
        </p:spPr>
        <p:txBody>
          <a:bodyPr lIns="0" tIns="0" rIns="0" bIns="0" rtlCol="0" anchor="t">
            <a:spAutoFit/>
          </a:bodyPr>
          <a:lstStyle/>
          <a:p>
            <a:pPr algn="ctr">
              <a:lnSpc>
                <a:spcPts val="2940"/>
              </a:lnSpc>
            </a:pPr>
            <a:r>
              <a:rPr lang="en-US" sz="2100" b="1" dirty="0">
                <a:latin typeface="Times New Roman Bold"/>
                <a:ea typeface="Times New Roman Bold"/>
                <a:cs typeface="Times New Roman Bold"/>
                <a:sym typeface="Times New Roman Bold"/>
              </a:rPr>
              <a:t>correctness of positive predictions</a:t>
            </a:r>
          </a:p>
        </p:txBody>
      </p:sp>
      <p:sp>
        <p:nvSpPr>
          <p:cNvPr id="71" name="TextBox 71"/>
          <p:cNvSpPr txBox="1"/>
          <p:nvPr/>
        </p:nvSpPr>
        <p:spPr>
          <a:xfrm>
            <a:off x="8213762" y="5431139"/>
            <a:ext cx="1853736" cy="506742"/>
          </a:xfrm>
          <a:prstGeom prst="rect">
            <a:avLst/>
          </a:prstGeom>
        </p:spPr>
        <p:txBody>
          <a:bodyPr lIns="0" tIns="0" rIns="0" bIns="0" rtlCol="0" anchor="t">
            <a:spAutoFit/>
          </a:bodyPr>
          <a:lstStyle/>
          <a:p>
            <a:pPr algn="ctr">
              <a:lnSpc>
                <a:spcPts val="4340"/>
              </a:lnSpc>
            </a:pPr>
            <a:r>
              <a:rPr lang="en-US" sz="3100" b="1">
                <a:latin typeface="Times New Roman Bold"/>
                <a:ea typeface="Times New Roman Bold"/>
                <a:cs typeface="Times New Roman Bold"/>
                <a:sym typeface="Times New Roman Bold"/>
              </a:rPr>
              <a:t>Recall</a:t>
            </a:r>
          </a:p>
        </p:txBody>
      </p:sp>
      <p:sp>
        <p:nvSpPr>
          <p:cNvPr id="72" name="TextBox 72"/>
          <p:cNvSpPr txBox="1"/>
          <p:nvPr/>
        </p:nvSpPr>
        <p:spPr>
          <a:xfrm>
            <a:off x="8242840" y="6475803"/>
            <a:ext cx="1834768" cy="1118283"/>
          </a:xfrm>
          <a:prstGeom prst="rect">
            <a:avLst/>
          </a:prstGeom>
        </p:spPr>
        <p:txBody>
          <a:bodyPr lIns="0" tIns="0" rIns="0" bIns="0" rtlCol="0" anchor="t">
            <a:spAutoFit/>
          </a:bodyPr>
          <a:lstStyle/>
          <a:p>
            <a:pPr algn="ctr">
              <a:lnSpc>
                <a:spcPts val="2940"/>
              </a:lnSpc>
            </a:pPr>
            <a:r>
              <a:rPr lang="en-US" sz="2100" b="1" dirty="0">
                <a:latin typeface="Times New Roman Bold"/>
                <a:ea typeface="Times New Roman Bold"/>
                <a:cs typeface="Times New Roman Bold"/>
                <a:sym typeface="Times New Roman Bold"/>
              </a:rPr>
              <a:t>how many actual positives were captured</a:t>
            </a:r>
          </a:p>
        </p:txBody>
      </p:sp>
      <p:sp>
        <p:nvSpPr>
          <p:cNvPr id="73" name="TextBox 73"/>
          <p:cNvSpPr txBox="1"/>
          <p:nvPr/>
        </p:nvSpPr>
        <p:spPr>
          <a:xfrm>
            <a:off x="11003802" y="5431139"/>
            <a:ext cx="1853736" cy="506742"/>
          </a:xfrm>
          <a:prstGeom prst="rect">
            <a:avLst/>
          </a:prstGeom>
        </p:spPr>
        <p:txBody>
          <a:bodyPr lIns="0" tIns="0" rIns="0" bIns="0" rtlCol="0" anchor="t">
            <a:spAutoFit/>
          </a:bodyPr>
          <a:lstStyle/>
          <a:p>
            <a:pPr algn="ctr">
              <a:lnSpc>
                <a:spcPts val="4340"/>
              </a:lnSpc>
            </a:pPr>
            <a:r>
              <a:rPr lang="en-US" sz="3100" b="1">
                <a:latin typeface="Times New Roman Bold"/>
                <a:ea typeface="Times New Roman Bold"/>
                <a:cs typeface="Times New Roman Bold"/>
                <a:sym typeface="Times New Roman Bold"/>
              </a:rPr>
              <a:t>F1-score</a:t>
            </a:r>
          </a:p>
        </p:txBody>
      </p:sp>
      <p:sp>
        <p:nvSpPr>
          <p:cNvPr id="74" name="TextBox 74"/>
          <p:cNvSpPr txBox="1"/>
          <p:nvPr/>
        </p:nvSpPr>
        <p:spPr>
          <a:xfrm>
            <a:off x="11032880" y="6475803"/>
            <a:ext cx="1834768" cy="1489774"/>
          </a:xfrm>
          <a:prstGeom prst="rect">
            <a:avLst/>
          </a:prstGeom>
        </p:spPr>
        <p:txBody>
          <a:bodyPr lIns="0" tIns="0" rIns="0" bIns="0" rtlCol="0" anchor="t">
            <a:spAutoFit/>
          </a:bodyPr>
          <a:lstStyle/>
          <a:p>
            <a:pPr algn="ctr">
              <a:lnSpc>
                <a:spcPts val="2940"/>
              </a:lnSpc>
            </a:pPr>
            <a:r>
              <a:rPr lang="en-US" sz="2100" b="1">
                <a:latin typeface="Times New Roman Bold"/>
                <a:ea typeface="Times New Roman Bold"/>
                <a:cs typeface="Times New Roman Bold"/>
                <a:sym typeface="Times New Roman Bold"/>
              </a:rPr>
              <a:t>balance between precision &amp; recall</a:t>
            </a:r>
          </a:p>
        </p:txBody>
      </p:sp>
      <p:sp>
        <p:nvSpPr>
          <p:cNvPr id="75" name="TextBox 75"/>
          <p:cNvSpPr txBox="1"/>
          <p:nvPr/>
        </p:nvSpPr>
        <p:spPr>
          <a:xfrm>
            <a:off x="13774420" y="5431139"/>
            <a:ext cx="1853736" cy="1092768"/>
          </a:xfrm>
          <a:prstGeom prst="rect">
            <a:avLst/>
          </a:prstGeom>
        </p:spPr>
        <p:txBody>
          <a:bodyPr lIns="0" tIns="0" rIns="0" bIns="0" rtlCol="0" anchor="t">
            <a:spAutoFit/>
          </a:bodyPr>
          <a:lstStyle/>
          <a:p>
            <a:pPr algn="ctr">
              <a:lnSpc>
                <a:spcPts val="4340"/>
              </a:lnSpc>
            </a:pPr>
            <a:r>
              <a:rPr lang="en-US" sz="3100" b="1">
                <a:latin typeface="Times New Roman Bold"/>
                <a:ea typeface="Times New Roman Bold"/>
                <a:cs typeface="Times New Roman Bold"/>
                <a:sym typeface="Times New Roman Bold"/>
              </a:rPr>
              <a:t>Confusion Matrix</a:t>
            </a:r>
          </a:p>
        </p:txBody>
      </p:sp>
      <p:sp>
        <p:nvSpPr>
          <p:cNvPr id="76" name="TextBox 76"/>
          <p:cNvSpPr txBox="1"/>
          <p:nvPr/>
        </p:nvSpPr>
        <p:spPr>
          <a:xfrm>
            <a:off x="13803498" y="6847294"/>
            <a:ext cx="1834768" cy="713913"/>
          </a:xfrm>
          <a:prstGeom prst="rect">
            <a:avLst/>
          </a:prstGeom>
        </p:spPr>
        <p:txBody>
          <a:bodyPr lIns="0" tIns="0" rIns="0" bIns="0" rtlCol="0" anchor="t">
            <a:spAutoFit/>
          </a:bodyPr>
          <a:lstStyle/>
          <a:p>
            <a:pPr algn="ctr">
              <a:lnSpc>
                <a:spcPts val="2940"/>
              </a:lnSpc>
            </a:pPr>
            <a:r>
              <a:rPr lang="en-US" sz="2100" b="1">
                <a:latin typeface="Times New Roman Bold"/>
                <a:ea typeface="Times New Roman Bold"/>
                <a:cs typeface="Times New Roman Bold"/>
                <a:sym typeface="Times New Roman Bold"/>
              </a:rPr>
              <a:t>class-level performance</a:t>
            </a:r>
          </a:p>
        </p:txBody>
      </p:sp>
      <p:sp>
        <p:nvSpPr>
          <p:cNvPr id="77" name="TextBox 77"/>
          <p:cNvSpPr txBox="1"/>
          <p:nvPr/>
        </p:nvSpPr>
        <p:spPr>
          <a:xfrm>
            <a:off x="1910397" y="2434134"/>
            <a:ext cx="13889241" cy="809709"/>
          </a:xfrm>
          <a:prstGeom prst="rect">
            <a:avLst/>
          </a:prstGeom>
        </p:spPr>
        <p:txBody>
          <a:bodyPr lIns="0" tIns="0" rIns="0" bIns="0" rtlCol="0" anchor="t">
            <a:spAutoFit/>
          </a:bodyPr>
          <a:lstStyle/>
          <a:p>
            <a:pPr marL="0" lvl="0" indent="0" algn="ctr">
              <a:lnSpc>
                <a:spcPts val="6709"/>
              </a:lnSpc>
              <a:spcBef>
                <a:spcPct val="0"/>
              </a:spcBef>
            </a:pPr>
            <a:r>
              <a:rPr lang="en-US" sz="5499" b="1" dirty="0">
                <a:latin typeface="Times New Roman Bold"/>
                <a:ea typeface="Times New Roman Bold"/>
                <a:cs typeface="Times New Roman Bold"/>
                <a:sym typeface="Times New Roman Bold"/>
              </a:rPr>
              <a:t>Ev</a:t>
            </a:r>
            <a:r>
              <a:rPr lang="en-US" sz="5499" b="1" u="none" strike="noStrike" dirty="0">
                <a:latin typeface="Times New Roman Bold"/>
                <a:ea typeface="Times New Roman Bold"/>
                <a:cs typeface="Times New Roman Bold"/>
                <a:sym typeface="Times New Roman Bold"/>
              </a:rPr>
              <a:t>aluation Metrics</a:t>
            </a:r>
          </a:p>
        </p:txBody>
      </p:sp>
      <p:sp>
        <p:nvSpPr>
          <p:cNvPr id="92" name="Freeform 16">
            <a:extLst>
              <a:ext uri="{FF2B5EF4-FFF2-40B4-BE49-F238E27FC236}">
                <a16:creationId xmlns:a16="http://schemas.microsoft.com/office/drawing/2014/main" id="{4C968B03-2AD0-765E-2675-1F61A1EDC7B0}"/>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6">
              <a:extLst>
                <a:ext uri="{96DAC541-7B7A-43D3-8B79-37D633B846F1}">
                  <asvg:svgBlip xmlns:asvg="http://schemas.microsoft.com/office/drawing/2016/SVG/main" r:embed="rId7"/>
                </a:ext>
              </a:extLst>
            </a:blip>
            <a:stretch>
              <a:fillRect r="-53337"/>
            </a:stretch>
          </a:blipFill>
        </p:spPr>
        <p:txBody>
          <a:bodyPr/>
          <a:lstStyle/>
          <a:p>
            <a:endParaRPr lang="en-SA"/>
          </a:p>
        </p:txBody>
      </p:sp>
      <p:grpSp>
        <p:nvGrpSpPr>
          <p:cNvPr id="93" name="Group 19">
            <a:extLst>
              <a:ext uri="{FF2B5EF4-FFF2-40B4-BE49-F238E27FC236}">
                <a16:creationId xmlns:a16="http://schemas.microsoft.com/office/drawing/2014/main" id="{08617AD3-C864-0586-5E72-56034CFD8619}"/>
              </a:ext>
            </a:extLst>
          </p:cNvPr>
          <p:cNvGrpSpPr/>
          <p:nvPr/>
        </p:nvGrpSpPr>
        <p:grpSpPr>
          <a:xfrm>
            <a:off x="9998194" y="835671"/>
            <a:ext cx="1523316" cy="559309"/>
            <a:chOff x="0" y="-28575"/>
            <a:chExt cx="401203" cy="147308"/>
          </a:xfrm>
        </p:grpSpPr>
        <p:sp>
          <p:nvSpPr>
            <p:cNvPr id="94" name="Freeform 20">
              <a:extLst>
                <a:ext uri="{FF2B5EF4-FFF2-40B4-BE49-F238E27FC236}">
                  <a16:creationId xmlns:a16="http://schemas.microsoft.com/office/drawing/2014/main" id="{E719D272-71A9-3C43-4A76-A9CF6AFD4CCF}"/>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95" name="TextBox 21">
              <a:extLst>
                <a:ext uri="{FF2B5EF4-FFF2-40B4-BE49-F238E27FC236}">
                  <a16:creationId xmlns:a16="http://schemas.microsoft.com/office/drawing/2014/main" id="{CCEA45A6-E2AC-2AD3-6B56-78A77D01E58B}"/>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96" name="TextBox 24">
            <a:extLst>
              <a:ext uri="{FF2B5EF4-FFF2-40B4-BE49-F238E27FC236}">
                <a16:creationId xmlns:a16="http://schemas.microsoft.com/office/drawing/2014/main" id="{01886705-AAF8-E95F-5C2C-0224A596D3AE}"/>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97" name="TextBox 25">
            <a:extLst>
              <a:ext uri="{FF2B5EF4-FFF2-40B4-BE49-F238E27FC236}">
                <a16:creationId xmlns:a16="http://schemas.microsoft.com/office/drawing/2014/main" id="{5EF56E06-AC52-0E0E-22D5-BF3B8D4BD90D}"/>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98" name="TextBox 27">
            <a:extLst>
              <a:ext uri="{FF2B5EF4-FFF2-40B4-BE49-F238E27FC236}">
                <a16:creationId xmlns:a16="http://schemas.microsoft.com/office/drawing/2014/main" id="{7C749212-04C1-D53B-C782-CEFF6FCA854D}"/>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99" name="TextBox 28">
            <a:extLst>
              <a:ext uri="{FF2B5EF4-FFF2-40B4-BE49-F238E27FC236}">
                <a16:creationId xmlns:a16="http://schemas.microsoft.com/office/drawing/2014/main" id="{D0676D2F-8E27-CEAC-C344-FF21D898FCB1}"/>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dirty="0">
                <a:sym typeface="Helvetica Now Display"/>
              </a:rPr>
              <a:t>Related Work</a:t>
            </a:r>
          </a:p>
        </p:txBody>
      </p:sp>
      <p:sp>
        <p:nvSpPr>
          <p:cNvPr id="100" name="TextBox 29">
            <a:extLst>
              <a:ext uri="{FF2B5EF4-FFF2-40B4-BE49-F238E27FC236}">
                <a16:creationId xmlns:a16="http://schemas.microsoft.com/office/drawing/2014/main" id="{335216E9-1BBE-FE73-4EA4-EB837909089A}"/>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101" name="TextBox 30">
            <a:extLst>
              <a:ext uri="{FF2B5EF4-FFF2-40B4-BE49-F238E27FC236}">
                <a16:creationId xmlns:a16="http://schemas.microsoft.com/office/drawing/2014/main" id="{0D95B3E2-B669-4359-618C-ECD4A96B0DFC}"/>
              </a:ext>
            </a:extLst>
          </p:cNvPr>
          <p:cNvSpPr txBox="1"/>
          <p:nvPr/>
        </p:nvSpPr>
        <p:spPr>
          <a:xfrm>
            <a:off x="16029121"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Dataset</a:t>
            </a:r>
            <a:endParaRPr lang="en-US" dirty="0">
              <a:sym typeface="Helvetica Now Display"/>
            </a:endParaRPr>
          </a:p>
        </p:txBody>
      </p:sp>
      <p:sp>
        <p:nvSpPr>
          <p:cNvPr id="102" name="TextBox 31">
            <a:extLst>
              <a:ext uri="{FF2B5EF4-FFF2-40B4-BE49-F238E27FC236}">
                <a16:creationId xmlns:a16="http://schemas.microsoft.com/office/drawing/2014/main" id="{749BE01A-9082-DF89-C189-673A6052B4E7}"/>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103" name="TextBox 32">
            <a:extLst>
              <a:ext uri="{FF2B5EF4-FFF2-40B4-BE49-F238E27FC236}">
                <a16:creationId xmlns:a16="http://schemas.microsoft.com/office/drawing/2014/main" id="{1621BDD2-6615-93B6-A6A5-53F1F9A65F6C}"/>
              </a:ext>
            </a:extLst>
          </p:cNvPr>
          <p:cNvSpPr txBox="1"/>
          <p:nvPr/>
        </p:nvSpPr>
        <p:spPr>
          <a:xfrm>
            <a:off x="11727724"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Results</a:t>
            </a:r>
          </a:p>
        </p:txBody>
      </p:sp>
      <p:sp>
        <p:nvSpPr>
          <p:cNvPr id="104" name="TextBox 33">
            <a:extLst>
              <a:ext uri="{FF2B5EF4-FFF2-40B4-BE49-F238E27FC236}">
                <a16:creationId xmlns:a16="http://schemas.microsoft.com/office/drawing/2014/main" id="{5807A25C-1D14-DC49-033C-518D8E3F8DFE}"/>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105" name="TextBox 34">
            <a:extLst>
              <a:ext uri="{FF2B5EF4-FFF2-40B4-BE49-F238E27FC236}">
                <a16:creationId xmlns:a16="http://schemas.microsoft.com/office/drawing/2014/main" id="{36E8AEA8-87A1-BE54-D1E3-38AF4853ACD1}"/>
              </a:ext>
            </a:extLst>
          </p:cNvPr>
          <p:cNvSpPr txBox="1"/>
          <p:nvPr/>
        </p:nvSpPr>
        <p:spPr>
          <a:xfrm>
            <a:off x="9957141" y="1020756"/>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Evaluation</a:t>
            </a:r>
          </a:p>
        </p:txBody>
      </p:sp>
      <p:sp>
        <p:nvSpPr>
          <p:cNvPr id="106" name="TextBox 30">
            <a:extLst>
              <a:ext uri="{FF2B5EF4-FFF2-40B4-BE49-F238E27FC236}">
                <a16:creationId xmlns:a16="http://schemas.microsoft.com/office/drawing/2014/main" id="{996D940A-71C5-9599-B856-9B620D5A30AC}"/>
              </a:ext>
            </a:extLst>
          </p:cNvPr>
          <p:cNvSpPr txBox="1"/>
          <p:nvPr/>
        </p:nvSpPr>
        <p:spPr>
          <a:xfrm>
            <a:off x="7908994" y="1025425"/>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Preprocessing</a:t>
            </a:r>
          </a:p>
        </p:txBody>
      </p:sp>
      <p:sp>
        <p:nvSpPr>
          <p:cNvPr id="107" name="Freeform 11">
            <a:extLst>
              <a:ext uri="{FF2B5EF4-FFF2-40B4-BE49-F238E27FC236}">
                <a16:creationId xmlns:a16="http://schemas.microsoft.com/office/drawing/2014/main" id="{30BCE92B-2B34-E177-E16F-32DC55A84A24}"/>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rot="6291079">
            <a:off x="16371854" y="2017171"/>
            <a:ext cx="3579756" cy="1789878"/>
          </a:xfrm>
          <a:custGeom>
            <a:avLst/>
            <a:gdLst/>
            <a:ahLst/>
            <a:cxnLst/>
            <a:rect l="l" t="t" r="r" b="b"/>
            <a:pathLst>
              <a:path w="3579756" h="1789878">
                <a:moveTo>
                  <a:pt x="0" y="0"/>
                </a:moveTo>
                <a:lnTo>
                  <a:pt x="3579756" y="0"/>
                </a:lnTo>
                <a:lnTo>
                  <a:pt x="3579756" y="1789877"/>
                </a:lnTo>
                <a:lnTo>
                  <a:pt x="0" y="178987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11" name="Freeform 11"/>
          <p:cNvSpPr/>
          <p:nvPr/>
        </p:nvSpPr>
        <p:spPr>
          <a:xfrm>
            <a:off x="1073594" y="4564146"/>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12" name="Freeform 12"/>
          <p:cNvSpPr/>
          <p:nvPr/>
        </p:nvSpPr>
        <p:spPr>
          <a:xfrm>
            <a:off x="1073594" y="5424989"/>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13" name="Freeform 13"/>
          <p:cNvSpPr/>
          <p:nvPr/>
        </p:nvSpPr>
        <p:spPr>
          <a:xfrm>
            <a:off x="1073594" y="6567472"/>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14" name="Freeform 14"/>
          <p:cNvSpPr/>
          <p:nvPr/>
        </p:nvSpPr>
        <p:spPr>
          <a:xfrm>
            <a:off x="1073594" y="7670213"/>
            <a:ext cx="411272" cy="614864"/>
          </a:xfrm>
          <a:custGeom>
            <a:avLst/>
            <a:gdLst/>
            <a:ahLst/>
            <a:cxnLst/>
            <a:rect l="l" t="t" r="r" b="b"/>
            <a:pathLst>
              <a:path w="411272" h="614864">
                <a:moveTo>
                  <a:pt x="0" y="0"/>
                </a:moveTo>
                <a:lnTo>
                  <a:pt x="411271" y="0"/>
                </a:lnTo>
                <a:lnTo>
                  <a:pt x="411271" y="614865"/>
                </a:lnTo>
                <a:lnTo>
                  <a:pt x="0" y="61486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15" name="TextBox 15"/>
          <p:cNvSpPr txBox="1"/>
          <p:nvPr/>
        </p:nvSpPr>
        <p:spPr>
          <a:xfrm>
            <a:off x="1910397" y="2595519"/>
            <a:ext cx="13889241" cy="1568577"/>
          </a:xfrm>
          <a:prstGeom prst="rect">
            <a:avLst/>
          </a:prstGeom>
        </p:spPr>
        <p:txBody>
          <a:bodyPr lIns="0" tIns="0" rIns="0" bIns="0" rtlCol="0" anchor="t">
            <a:spAutoFit/>
          </a:bodyPr>
          <a:lstStyle/>
          <a:p>
            <a:pPr marL="0" lvl="0" indent="0" algn="ctr">
              <a:lnSpc>
                <a:spcPts val="6709"/>
              </a:lnSpc>
              <a:spcBef>
                <a:spcPct val="0"/>
              </a:spcBef>
            </a:pPr>
            <a:r>
              <a:rPr lang="en-US" sz="5499" b="1" dirty="0">
                <a:solidFill>
                  <a:srgbClr val="315E41"/>
                </a:solidFill>
                <a:latin typeface="Times New Roman Bold"/>
                <a:ea typeface="Times New Roman Bold"/>
                <a:cs typeface="Times New Roman Bold"/>
                <a:sym typeface="Times New Roman Bold"/>
              </a:rPr>
              <a:t>R</a:t>
            </a:r>
            <a:r>
              <a:rPr lang="en-US" sz="5499" b="1" u="none" strike="noStrike" dirty="0">
                <a:solidFill>
                  <a:srgbClr val="315E41"/>
                </a:solidFill>
                <a:latin typeface="Times New Roman Bold"/>
                <a:ea typeface="Times New Roman Bold"/>
                <a:cs typeface="Times New Roman Bold"/>
                <a:sym typeface="Times New Roman Bold"/>
              </a:rPr>
              <a:t>esults - Structured</a:t>
            </a:r>
          </a:p>
          <a:p>
            <a:pPr marL="0" lvl="0" indent="0" algn="ctr">
              <a:lnSpc>
                <a:spcPts val="5368"/>
              </a:lnSpc>
              <a:spcBef>
                <a:spcPct val="0"/>
              </a:spcBef>
            </a:pPr>
            <a:r>
              <a:rPr lang="en-US" sz="4400" b="1" u="none" strike="noStrike" dirty="0">
                <a:solidFill>
                  <a:srgbClr val="315E41"/>
                </a:solidFill>
                <a:latin typeface="Times New Roman Bold"/>
                <a:ea typeface="Times New Roman Bold"/>
                <a:cs typeface="Times New Roman Bold"/>
                <a:sym typeface="Times New Roman Bold"/>
              </a:rPr>
              <a:t>Structured Feature Extraction Models</a:t>
            </a:r>
          </a:p>
        </p:txBody>
      </p:sp>
      <p:sp>
        <p:nvSpPr>
          <p:cNvPr id="16" name="TextBox 16"/>
          <p:cNvSpPr txBox="1"/>
          <p:nvPr/>
        </p:nvSpPr>
        <p:spPr>
          <a:xfrm>
            <a:off x="1727946" y="4634106"/>
            <a:ext cx="6996156" cy="376898"/>
          </a:xfrm>
          <a:prstGeom prst="rect">
            <a:avLst/>
          </a:prstGeom>
        </p:spPr>
        <p:txBody>
          <a:bodyPr lIns="0" tIns="0" rIns="0" bIns="0" rtlCol="0" anchor="t">
            <a:spAutoFit/>
          </a:bodyPr>
          <a:lstStyle/>
          <a:p>
            <a:pPr algn="just">
              <a:lnSpc>
                <a:spcPts val="3220"/>
              </a:lnSpc>
            </a:pPr>
            <a:r>
              <a:rPr lang="en-US" sz="2300" b="1" dirty="0">
                <a:latin typeface="Times New Roman Bold"/>
                <a:ea typeface="Times New Roman Bold"/>
                <a:cs typeface="Times New Roman Bold"/>
                <a:sym typeface="Times New Roman Bold"/>
              </a:rPr>
              <a:t>All models achieved 100% accuracy.</a:t>
            </a:r>
          </a:p>
        </p:txBody>
      </p:sp>
      <p:sp>
        <p:nvSpPr>
          <p:cNvPr id="17" name="TextBox 17"/>
          <p:cNvSpPr txBox="1"/>
          <p:nvPr/>
        </p:nvSpPr>
        <p:spPr>
          <a:xfrm>
            <a:off x="1727946" y="5358314"/>
            <a:ext cx="6996156" cy="808287"/>
          </a:xfrm>
          <a:prstGeom prst="rect">
            <a:avLst/>
          </a:prstGeom>
        </p:spPr>
        <p:txBody>
          <a:bodyPr lIns="0" tIns="0" rIns="0" bIns="0" rtlCol="0" anchor="t">
            <a:spAutoFit/>
          </a:bodyPr>
          <a:lstStyle/>
          <a:p>
            <a:pPr algn="just">
              <a:lnSpc>
                <a:spcPts val="3220"/>
              </a:lnSpc>
            </a:pPr>
            <a:r>
              <a:rPr lang="en-US" sz="2300" b="1" dirty="0">
                <a:latin typeface="Times New Roman Bold"/>
                <a:ea typeface="Times New Roman Bold"/>
                <a:cs typeface="Times New Roman Bold"/>
                <a:sym typeface="Times New Roman Bold"/>
              </a:rPr>
              <a:t>Structured features are highly separable and very discriminative.</a:t>
            </a:r>
          </a:p>
        </p:txBody>
      </p:sp>
      <p:sp>
        <p:nvSpPr>
          <p:cNvPr id="18" name="TextBox 18"/>
          <p:cNvSpPr txBox="1"/>
          <p:nvPr/>
        </p:nvSpPr>
        <p:spPr>
          <a:xfrm>
            <a:off x="1727946" y="6480926"/>
            <a:ext cx="6996156" cy="808287"/>
          </a:xfrm>
          <a:prstGeom prst="rect">
            <a:avLst/>
          </a:prstGeom>
        </p:spPr>
        <p:txBody>
          <a:bodyPr lIns="0" tIns="0" rIns="0" bIns="0" rtlCol="0" anchor="t">
            <a:spAutoFit/>
          </a:bodyPr>
          <a:lstStyle/>
          <a:p>
            <a:pPr algn="just">
              <a:lnSpc>
                <a:spcPts val="3220"/>
              </a:lnSpc>
            </a:pPr>
            <a:r>
              <a:rPr lang="en-US" sz="2300" b="1" dirty="0">
                <a:latin typeface="Times New Roman Bold"/>
                <a:ea typeface="Times New Roman Bold"/>
                <a:cs typeface="Times New Roman Bold"/>
                <a:sym typeface="Times New Roman Bold"/>
              </a:rPr>
              <a:t>Even simple models learned the patterns perfectly → no noise or overlap in the data.</a:t>
            </a:r>
          </a:p>
        </p:txBody>
      </p:sp>
      <p:sp>
        <p:nvSpPr>
          <p:cNvPr id="19" name="TextBox 19"/>
          <p:cNvSpPr txBox="1"/>
          <p:nvPr/>
        </p:nvSpPr>
        <p:spPr>
          <a:xfrm>
            <a:off x="1727946" y="7603538"/>
            <a:ext cx="6996156" cy="808287"/>
          </a:xfrm>
          <a:prstGeom prst="rect">
            <a:avLst/>
          </a:prstGeom>
        </p:spPr>
        <p:txBody>
          <a:bodyPr lIns="0" tIns="0" rIns="0" bIns="0" rtlCol="0" anchor="t">
            <a:spAutoFit/>
          </a:bodyPr>
          <a:lstStyle/>
          <a:p>
            <a:pPr algn="just">
              <a:lnSpc>
                <a:spcPts val="3220"/>
              </a:lnSpc>
            </a:pPr>
            <a:r>
              <a:rPr lang="en-US" sz="2300" b="1" dirty="0">
                <a:latin typeface="Times New Roman Bold"/>
                <a:ea typeface="Times New Roman Bold"/>
                <a:cs typeface="Times New Roman Bold"/>
                <a:sym typeface="Times New Roman Bold"/>
              </a:rPr>
              <a:t>Structured data alone provides an almost deterministic prediction of the disease class.</a:t>
            </a:r>
          </a:p>
        </p:txBody>
      </p:sp>
      <p:graphicFrame>
        <p:nvGraphicFramePr>
          <p:cNvPr id="20" name="Table 20"/>
          <p:cNvGraphicFramePr>
            <a:graphicFrameLocks noGrp="1"/>
          </p:cNvGraphicFramePr>
          <p:nvPr>
            <p:extLst>
              <p:ext uri="{D42A27DB-BD31-4B8C-83A1-F6EECF244321}">
                <p14:modId xmlns:p14="http://schemas.microsoft.com/office/powerpoint/2010/main" val="92165659"/>
              </p:ext>
            </p:extLst>
          </p:nvPr>
        </p:nvGraphicFramePr>
        <p:xfrm>
          <a:off x="9144000" y="4533135"/>
          <a:ext cx="8459253" cy="4068673"/>
        </p:xfrm>
        <a:graphic>
          <a:graphicData uri="http://schemas.openxmlformats.org/drawingml/2006/table">
            <a:tbl>
              <a:tblPr/>
              <a:tblGrid>
                <a:gridCol w="1409533">
                  <a:extLst>
                    <a:ext uri="{9D8B030D-6E8A-4147-A177-3AD203B41FA5}">
                      <a16:colId xmlns:a16="http://schemas.microsoft.com/office/drawing/2014/main" val="20000"/>
                    </a:ext>
                  </a:extLst>
                </a:gridCol>
                <a:gridCol w="1808664">
                  <a:extLst>
                    <a:ext uri="{9D8B030D-6E8A-4147-A177-3AD203B41FA5}">
                      <a16:colId xmlns:a16="http://schemas.microsoft.com/office/drawing/2014/main" val="20001"/>
                    </a:ext>
                  </a:extLst>
                </a:gridCol>
                <a:gridCol w="1340604">
                  <a:extLst>
                    <a:ext uri="{9D8B030D-6E8A-4147-A177-3AD203B41FA5}">
                      <a16:colId xmlns:a16="http://schemas.microsoft.com/office/drawing/2014/main" val="20002"/>
                    </a:ext>
                  </a:extLst>
                </a:gridCol>
                <a:gridCol w="1421511">
                  <a:extLst>
                    <a:ext uri="{9D8B030D-6E8A-4147-A177-3AD203B41FA5}">
                      <a16:colId xmlns:a16="http://schemas.microsoft.com/office/drawing/2014/main" val="20003"/>
                    </a:ext>
                  </a:extLst>
                </a:gridCol>
                <a:gridCol w="1259697">
                  <a:extLst>
                    <a:ext uri="{9D8B030D-6E8A-4147-A177-3AD203B41FA5}">
                      <a16:colId xmlns:a16="http://schemas.microsoft.com/office/drawing/2014/main" val="20004"/>
                    </a:ext>
                  </a:extLst>
                </a:gridCol>
                <a:gridCol w="1219244">
                  <a:extLst>
                    <a:ext uri="{9D8B030D-6E8A-4147-A177-3AD203B41FA5}">
                      <a16:colId xmlns:a16="http://schemas.microsoft.com/office/drawing/2014/main" val="20005"/>
                    </a:ext>
                  </a:extLst>
                </a:gridCol>
              </a:tblGrid>
              <a:tr h="897577">
                <a:tc>
                  <a:txBody>
                    <a:bodyPr/>
                    <a:lstStyle/>
                    <a:p>
                      <a:pPr algn="ctr">
                        <a:lnSpc>
                          <a:spcPts val="210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Model</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100"/>
                        </a:lnSpc>
                        <a:defRPr/>
                      </a:pPr>
                      <a:r>
                        <a:rPr lang="en-US" sz="1600" b="1" dirty="0">
                          <a:solidFill>
                            <a:schemeClr val="tx1"/>
                          </a:solidFill>
                          <a:latin typeface="Times New Roman" panose="02020603050405020304" pitchFamily="18" charset="0"/>
                          <a:ea typeface="Canva Sans Bold"/>
                          <a:cs typeface="Times New Roman" panose="02020603050405020304" pitchFamily="18" charset="0"/>
                          <a:sym typeface="Canva Sans Bold"/>
                        </a:rPr>
                        <a:t>Dataset</a:t>
                      </a:r>
                      <a:endParaRPr lang="en-US" sz="1200" dirty="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10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Accuracy</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10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Precision</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10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Recall</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10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F1-Score</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extLst>
                  <a:ext uri="{0D108BD9-81ED-4DB2-BD59-A6C34878D82A}">
                    <a16:rowId xmlns:a16="http://schemas.microsoft.com/office/drawing/2014/main" val="10000"/>
                  </a:ext>
                </a:extLst>
              </a:tr>
              <a:tr h="1066144">
                <a:tc>
                  <a:txBody>
                    <a:bodyPr/>
                    <a:lstStyle/>
                    <a:p>
                      <a:pPr algn="ctr">
                        <a:lnSpc>
                          <a:spcPts val="210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MLP</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B4CA96"/>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Apple Disease Dataset</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extLst>
                  <a:ext uri="{0D108BD9-81ED-4DB2-BD59-A6C34878D82A}">
                    <a16:rowId xmlns:a16="http://schemas.microsoft.com/office/drawing/2014/main" val="10001"/>
                  </a:ext>
                </a:extLst>
              </a:tr>
              <a:tr h="1052476">
                <a:tc>
                  <a:txBody>
                    <a:bodyPr/>
                    <a:lstStyle/>
                    <a:p>
                      <a:pPr algn="ctr">
                        <a:lnSpc>
                          <a:spcPts val="210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Random Forest</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B4CA96"/>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Apple Disease Dataset</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extLst>
                  <a:ext uri="{0D108BD9-81ED-4DB2-BD59-A6C34878D82A}">
                    <a16:rowId xmlns:a16="http://schemas.microsoft.com/office/drawing/2014/main" val="10002"/>
                  </a:ext>
                </a:extLst>
              </a:tr>
              <a:tr h="1052476">
                <a:tc>
                  <a:txBody>
                    <a:bodyPr/>
                    <a:lstStyle/>
                    <a:p>
                      <a:pPr algn="ctr">
                        <a:lnSpc>
                          <a:spcPts val="2100"/>
                        </a:lnSpc>
                        <a:defRPr/>
                      </a:pPr>
                      <a:r>
                        <a:rPr lang="en-US" sz="1600" b="1" dirty="0">
                          <a:solidFill>
                            <a:schemeClr val="tx1"/>
                          </a:solidFill>
                          <a:latin typeface="Times New Roman" panose="02020603050405020304" pitchFamily="18" charset="0"/>
                          <a:ea typeface="Canva Sans Bold"/>
                          <a:cs typeface="Times New Roman" panose="02020603050405020304" pitchFamily="18" charset="0"/>
                          <a:sym typeface="Canva Sans Bold"/>
                        </a:rPr>
                        <a:t>Decision Tree</a:t>
                      </a:r>
                      <a:endParaRPr lang="en-US" sz="1200" dirty="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B4CA96"/>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Apple Disease Dataset</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100"/>
                        </a:lnSpc>
                        <a:defRPr/>
                      </a:pPr>
                      <a:r>
                        <a:rPr lang="en-US" sz="1600" dirty="0">
                          <a:solidFill>
                            <a:schemeClr val="tx1"/>
                          </a:solidFill>
                          <a:latin typeface="Times New Roman" panose="02020603050405020304" pitchFamily="18" charset="0"/>
                          <a:ea typeface="Canva Sans"/>
                          <a:cs typeface="Times New Roman" panose="02020603050405020304" pitchFamily="18" charset="0"/>
                          <a:sym typeface="Canva Sans"/>
                        </a:rPr>
                        <a:t>1</a:t>
                      </a:r>
                      <a:endParaRPr lang="en-US" sz="1200" dirty="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extLst>
                  <a:ext uri="{0D108BD9-81ED-4DB2-BD59-A6C34878D82A}">
                    <a16:rowId xmlns:a16="http://schemas.microsoft.com/office/drawing/2014/main" val="10003"/>
                  </a:ext>
                </a:extLst>
              </a:tr>
            </a:tbl>
          </a:graphicData>
        </a:graphic>
      </p:graphicFrame>
      <p:sp>
        <p:nvSpPr>
          <p:cNvPr id="21" name="Freeform 21"/>
          <p:cNvSpPr/>
          <p:nvPr/>
        </p:nvSpPr>
        <p:spPr>
          <a:xfrm rot="-5490446">
            <a:off x="-1657999" y="2053687"/>
            <a:ext cx="3579756" cy="1789878"/>
          </a:xfrm>
          <a:custGeom>
            <a:avLst/>
            <a:gdLst/>
            <a:ahLst/>
            <a:cxnLst/>
            <a:rect l="l" t="t" r="r" b="b"/>
            <a:pathLst>
              <a:path w="3579756" h="1789878">
                <a:moveTo>
                  <a:pt x="0" y="0"/>
                </a:moveTo>
                <a:lnTo>
                  <a:pt x="3579756" y="0"/>
                </a:lnTo>
                <a:lnTo>
                  <a:pt x="3579756" y="1789877"/>
                </a:lnTo>
                <a:lnTo>
                  <a:pt x="0" y="178987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36" name="Freeform 16">
            <a:extLst>
              <a:ext uri="{FF2B5EF4-FFF2-40B4-BE49-F238E27FC236}">
                <a16:creationId xmlns:a16="http://schemas.microsoft.com/office/drawing/2014/main" id="{4BB0C45F-8EFF-5879-2ABC-D8897ECBA952}"/>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7">
              <a:extLst>
                <a:ext uri="{96DAC541-7B7A-43D3-8B79-37D633B846F1}">
                  <asvg:svgBlip xmlns:asvg="http://schemas.microsoft.com/office/drawing/2016/SVG/main" r:embed="rId8"/>
                </a:ext>
              </a:extLst>
            </a:blip>
            <a:stretch>
              <a:fillRect r="-53337"/>
            </a:stretch>
          </a:blipFill>
        </p:spPr>
        <p:txBody>
          <a:bodyPr/>
          <a:lstStyle/>
          <a:p>
            <a:endParaRPr lang="en-SA"/>
          </a:p>
        </p:txBody>
      </p:sp>
      <p:grpSp>
        <p:nvGrpSpPr>
          <p:cNvPr id="37" name="Group 19">
            <a:extLst>
              <a:ext uri="{FF2B5EF4-FFF2-40B4-BE49-F238E27FC236}">
                <a16:creationId xmlns:a16="http://schemas.microsoft.com/office/drawing/2014/main" id="{E5E6C199-65F2-0A2D-02AA-2D9D1D88D530}"/>
              </a:ext>
            </a:extLst>
          </p:cNvPr>
          <p:cNvGrpSpPr/>
          <p:nvPr/>
        </p:nvGrpSpPr>
        <p:grpSpPr>
          <a:xfrm>
            <a:off x="11765250" y="962695"/>
            <a:ext cx="1523316" cy="450813"/>
            <a:chOff x="0" y="0"/>
            <a:chExt cx="401203" cy="118733"/>
          </a:xfrm>
        </p:grpSpPr>
        <p:sp>
          <p:nvSpPr>
            <p:cNvPr id="38" name="Freeform 20">
              <a:extLst>
                <a:ext uri="{FF2B5EF4-FFF2-40B4-BE49-F238E27FC236}">
                  <a16:creationId xmlns:a16="http://schemas.microsoft.com/office/drawing/2014/main" id="{588215A3-661B-23B4-9C7F-38DA64EDA546}"/>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9" name="TextBox 21">
              <a:extLst>
                <a:ext uri="{FF2B5EF4-FFF2-40B4-BE49-F238E27FC236}">
                  <a16:creationId xmlns:a16="http://schemas.microsoft.com/office/drawing/2014/main" id="{B2F6B4F2-B3CA-0461-2A5E-EA19EA63586C}"/>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40" name="TextBox 24">
            <a:extLst>
              <a:ext uri="{FF2B5EF4-FFF2-40B4-BE49-F238E27FC236}">
                <a16:creationId xmlns:a16="http://schemas.microsoft.com/office/drawing/2014/main" id="{CB53F59D-DF30-5768-E90E-F44A732F0430}"/>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1" name="TextBox 25">
            <a:extLst>
              <a:ext uri="{FF2B5EF4-FFF2-40B4-BE49-F238E27FC236}">
                <a16:creationId xmlns:a16="http://schemas.microsoft.com/office/drawing/2014/main" id="{EDBFA711-DB81-ADFA-8F97-091BE4A5E667}"/>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2" name="TextBox 27">
            <a:extLst>
              <a:ext uri="{FF2B5EF4-FFF2-40B4-BE49-F238E27FC236}">
                <a16:creationId xmlns:a16="http://schemas.microsoft.com/office/drawing/2014/main" id="{164CD83B-DE26-2064-07EE-4642C80EA9C1}"/>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3" name="TextBox 28">
            <a:extLst>
              <a:ext uri="{FF2B5EF4-FFF2-40B4-BE49-F238E27FC236}">
                <a16:creationId xmlns:a16="http://schemas.microsoft.com/office/drawing/2014/main" id="{6C052D32-6817-5B18-5D52-72D3C38B7486}"/>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dirty="0">
                <a:sym typeface="Helvetica Now Display"/>
              </a:rPr>
              <a:t>Related Work</a:t>
            </a:r>
          </a:p>
        </p:txBody>
      </p:sp>
      <p:sp>
        <p:nvSpPr>
          <p:cNvPr id="44" name="TextBox 29">
            <a:extLst>
              <a:ext uri="{FF2B5EF4-FFF2-40B4-BE49-F238E27FC236}">
                <a16:creationId xmlns:a16="http://schemas.microsoft.com/office/drawing/2014/main" id="{AA24168B-1B85-1D03-69B4-FBAE4D9456A6}"/>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5" name="TextBox 30">
            <a:extLst>
              <a:ext uri="{FF2B5EF4-FFF2-40B4-BE49-F238E27FC236}">
                <a16:creationId xmlns:a16="http://schemas.microsoft.com/office/drawing/2014/main" id="{1F984F04-8C9F-1A99-A43D-736EDCD88842}"/>
              </a:ext>
            </a:extLst>
          </p:cNvPr>
          <p:cNvSpPr txBox="1"/>
          <p:nvPr/>
        </p:nvSpPr>
        <p:spPr>
          <a:xfrm>
            <a:off x="16029121"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Dataset</a:t>
            </a:r>
            <a:endParaRPr lang="en-US" dirty="0">
              <a:sym typeface="Helvetica Now Display"/>
            </a:endParaRPr>
          </a:p>
        </p:txBody>
      </p:sp>
      <p:sp>
        <p:nvSpPr>
          <p:cNvPr id="46" name="TextBox 31">
            <a:extLst>
              <a:ext uri="{FF2B5EF4-FFF2-40B4-BE49-F238E27FC236}">
                <a16:creationId xmlns:a16="http://schemas.microsoft.com/office/drawing/2014/main" id="{4781FC98-E0A8-2AA6-C6AC-D44CC28BE7CD}"/>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7" name="TextBox 32">
            <a:extLst>
              <a:ext uri="{FF2B5EF4-FFF2-40B4-BE49-F238E27FC236}">
                <a16:creationId xmlns:a16="http://schemas.microsoft.com/office/drawing/2014/main" id="{D14C63C9-42C3-7F51-09E6-9F2E1E7BB5D2}"/>
              </a:ext>
            </a:extLst>
          </p:cNvPr>
          <p:cNvSpPr txBox="1"/>
          <p:nvPr/>
        </p:nvSpPr>
        <p:spPr>
          <a:xfrm>
            <a:off x="11727724" y="1020756"/>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Results</a:t>
            </a:r>
          </a:p>
        </p:txBody>
      </p:sp>
      <p:sp>
        <p:nvSpPr>
          <p:cNvPr id="48" name="TextBox 33">
            <a:extLst>
              <a:ext uri="{FF2B5EF4-FFF2-40B4-BE49-F238E27FC236}">
                <a16:creationId xmlns:a16="http://schemas.microsoft.com/office/drawing/2014/main" id="{CBEFD077-B108-9479-3556-9091AFEE279D}"/>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9" name="TextBox 34">
            <a:extLst>
              <a:ext uri="{FF2B5EF4-FFF2-40B4-BE49-F238E27FC236}">
                <a16:creationId xmlns:a16="http://schemas.microsoft.com/office/drawing/2014/main" id="{17A4D671-9C09-58AC-7A69-E52C9FCB55FD}"/>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50" name="TextBox 30">
            <a:extLst>
              <a:ext uri="{FF2B5EF4-FFF2-40B4-BE49-F238E27FC236}">
                <a16:creationId xmlns:a16="http://schemas.microsoft.com/office/drawing/2014/main" id="{8B7238E7-05E0-4FE3-4559-F4EDBA95587E}"/>
              </a:ext>
            </a:extLst>
          </p:cNvPr>
          <p:cNvSpPr txBox="1"/>
          <p:nvPr/>
        </p:nvSpPr>
        <p:spPr>
          <a:xfrm>
            <a:off x="7908994" y="1025425"/>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a:rPr>
              <a:t>Preprocessing</a:t>
            </a:r>
          </a:p>
        </p:txBody>
      </p:sp>
      <p:sp>
        <p:nvSpPr>
          <p:cNvPr id="51" name="Freeform 11">
            <a:extLst>
              <a:ext uri="{FF2B5EF4-FFF2-40B4-BE49-F238E27FC236}">
                <a16:creationId xmlns:a16="http://schemas.microsoft.com/office/drawing/2014/main" id="{0D8B86D6-80C7-A4FA-FB72-2B3F976A2FC0}"/>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rot="6291079">
            <a:off x="16048710" y="8618730"/>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13" name="TextBox 13"/>
          <p:cNvSpPr txBox="1"/>
          <p:nvPr/>
        </p:nvSpPr>
        <p:spPr>
          <a:xfrm>
            <a:off x="10912208" y="4596950"/>
            <a:ext cx="6918592" cy="4144724"/>
          </a:xfrm>
          <a:prstGeom prst="rect">
            <a:avLst/>
          </a:prstGeom>
        </p:spPr>
        <p:txBody>
          <a:bodyPr wrap="square" lIns="0" tIns="0" rIns="0" bIns="0" rtlCol="0" anchor="t">
            <a:spAutoFit/>
          </a:bodyPr>
          <a:lstStyle/>
          <a:p>
            <a:pPr marL="215909" lvl="1" algn="justLow">
              <a:lnSpc>
                <a:spcPts val="2800"/>
              </a:lnSpc>
            </a:pPr>
            <a:r>
              <a:rPr lang="en-US" sz="2400" b="1" dirty="0">
                <a:latin typeface="Times New Roman Bold"/>
                <a:ea typeface="Times New Roman Bold"/>
                <a:cs typeface="Times New Roman Bold"/>
                <a:sym typeface="Times New Roman Bold"/>
              </a:rPr>
              <a:t>All three CNN models (MobileNetV2, ResNet50, InceptionV3) achieved &gt;99% accuracy.</a:t>
            </a:r>
          </a:p>
          <a:p>
            <a:pPr marL="215909" lvl="1" algn="justLow"/>
            <a:endParaRPr lang="en-US" sz="900" b="1" dirty="0">
              <a:latin typeface="Times New Roman Bold"/>
              <a:ea typeface="Times New Roman Bold"/>
              <a:cs typeface="Times New Roman Bold"/>
              <a:sym typeface="Times New Roman Bold"/>
            </a:endParaRPr>
          </a:p>
          <a:p>
            <a:pPr marL="215909" lvl="1" algn="justLow">
              <a:lnSpc>
                <a:spcPts val="2800"/>
              </a:lnSpc>
            </a:pPr>
            <a:r>
              <a:rPr lang="en-US" sz="2400" b="1" dirty="0">
                <a:latin typeface="Times New Roman Bold"/>
                <a:ea typeface="Times New Roman Bold"/>
                <a:cs typeface="Times New Roman Bold"/>
                <a:sym typeface="Times New Roman Bold"/>
              </a:rPr>
              <a:t>MobileNetV2: lightweight and efficient, learned compact features.</a:t>
            </a:r>
          </a:p>
          <a:p>
            <a:pPr marL="215909" lvl="1" algn="justLow"/>
            <a:endParaRPr lang="en-US" sz="900" b="1" dirty="0">
              <a:latin typeface="Times New Roman Bold"/>
              <a:ea typeface="Times New Roman Bold"/>
              <a:cs typeface="Times New Roman Bold"/>
              <a:sym typeface="Times New Roman Bold"/>
            </a:endParaRPr>
          </a:p>
          <a:p>
            <a:pPr marL="215909" lvl="1" algn="justLow">
              <a:lnSpc>
                <a:spcPts val="2800"/>
              </a:lnSpc>
            </a:pPr>
            <a:r>
              <a:rPr lang="en-US" sz="2400" b="1" dirty="0">
                <a:latin typeface="Times New Roman Bold"/>
                <a:ea typeface="Times New Roman Bold"/>
                <a:cs typeface="Times New Roman Bold"/>
                <a:sym typeface="Times New Roman Bold"/>
              </a:rPr>
              <a:t>ResNet50: strong generalization even with a small dataset.</a:t>
            </a:r>
          </a:p>
          <a:p>
            <a:pPr marL="215909" lvl="1" algn="justLow"/>
            <a:endParaRPr lang="en-US" sz="900" b="1" dirty="0">
              <a:latin typeface="Times New Roman Bold"/>
              <a:ea typeface="Times New Roman Bold"/>
              <a:cs typeface="Times New Roman Bold"/>
              <a:sym typeface="Times New Roman Bold"/>
            </a:endParaRPr>
          </a:p>
          <a:p>
            <a:pPr marL="215909" lvl="1" algn="justLow">
              <a:lnSpc>
                <a:spcPts val="2800"/>
              </a:lnSpc>
            </a:pPr>
            <a:r>
              <a:rPr lang="en-US" sz="2400" b="1" dirty="0">
                <a:latin typeface="Times New Roman Bold"/>
                <a:ea typeface="Times New Roman Bold"/>
                <a:cs typeface="Times New Roman Bold"/>
                <a:sym typeface="Times New Roman Bold"/>
              </a:rPr>
              <a:t>InceptionV3: highest accuracy due to multi-scale feature extraction.</a:t>
            </a:r>
          </a:p>
          <a:p>
            <a:pPr marL="215909" lvl="1" algn="justLow"/>
            <a:endParaRPr lang="en-US" sz="900" b="1" dirty="0">
              <a:latin typeface="Times New Roman Bold"/>
              <a:ea typeface="Times New Roman Bold"/>
              <a:cs typeface="Times New Roman Bold"/>
              <a:sym typeface="Times New Roman Bold"/>
            </a:endParaRPr>
          </a:p>
          <a:p>
            <a:pPr marL="215909" lvl="1" algn="justLow">
              <a:lnSpc>
                <a:spcPts val="2800"/>
              </a:lnSpc>
            </a:pPr>
            <a:r>
              <a:rPr lang="en-US" sz="2400" b="1" dirty="0">
                <a:latin typeface="Times New Roman Bold"/>
                <a:ea typeface="Times New Roman Bold"/>
                <a:cs typeface="Times New Roman Bold"/>
                <a:sym typeface="Times New Roman Bold"/>
              </a:rPr>
              <a:t>Image data alone provides very reliable disease classification.</a:t>
            </a:r>
          </a:p>
        </p:txBody>
      </p:sp>
      <p:sp>
        <p:nvSpPr>
          <p:cNvPr id="14" name="TextBox 14"/>
          <p:cNvSpPr txBox="1"/>
          <p:nvPr/>
        </p:nvSpPr>
        <p:spPr>
          <a:xfrm>
            <a:off x="1910397" y="2595519"/>
            <a:ext cx="13889241" cy="1568577"/>
          </a:xfrm>
          <a:prstGeom prst="rect">
            <a:avLst/>
          </a:prstGeom>
        </p:spPr>
        <p:txBody>
          <a:bodyPr lIns="0" tIns="0" rIns="0" bIns="0" rtlCol="0" anchor="t">
            <a:spAutoFit/>
          </a:bodyPr>
          <a:lstStyle/>
          <a:p>
            <a:pPr marL="0" lvl="0" indent="0" algn="ctr">
              <a:lnSpc>
                <a:spcPts val="6709"/>
              </a:lnSpc>
              <a:spcBef>
                <a:spcPct val="0"/>
              </a:spcBef>
            </a:pPr>
            <a:r>
              <a:rPr lang="en-US" sz="5499" b="1" dirty="0">
                <a:solidFill>
                  <a:srgbClr val="315E41"/>
                </a:solidFill>
                <a:latin typeface="Times New Roman Bold"/>
                <a:ea typeface="Times New Roman Bold"/>
                <a:cs typeface="Times New Roman Bold"/>
                <a:sym typeface="Times New Roman Bold"/>
              </a:rPr>
              <a:t>R</a:t>
            </a:r>
            <a:r>
              <a:rPr lang="en-US" sz="5499" b="1" u="none" strike="noStrike" dirty="0">
                <a:solidFill>
                  <a:srgbClr val="315E41"/>
                </a:solidFill>
                <a:latin typeface="Times New Roman Bold"/>
                <a:ea typeface="Times New Roman Bold"/>
                <a:cs typeface="Times New Roman Bold"/>
                <a:sym typeface="Times New Roman Bold"/>
              </a:rPr>
              <a:t>esults - Image</a:t>
            </a:r>
          </a:p>
          <a:p>
            <a:pPr marL="0" lvl="0" indent="0" algn="ctr">
              <a:lnSpc>
                <a:spcPts val="5368"/>
              </a:lnSpc>
              <a:spcBef>
                <a:spcPct val="0"/>
              </a:spcBef>
            </a:pPr>
            <a:r>
              <a:rPr lang="en-US" sz="4400" b="1" u="none" strike="noStrike" dirty="0">
                <a:solidFill>
                  <a:srgbClr val="315E41"/>
                </a:solidFill>
                <a:latin typeface="Times New Roman Bold"/>
                <a:ea typeface="Times New Roman Bold"/>
                <a:cs typeface="Times New Roman Bold"/>
                <a:sym typeface="Times New Roman Bold"/>
              </a:rPr>
              <a:t>Image Feature Extraction Models</a:t>
            </a:r>
          </a:p>
        </p:txBody>
      </p:sp>
      <p:graphicFrame>
        <p:nvGraphicFramePr>
          <p:cNvPr id="15" name="Table 15"/>
          <p:cNvGraphicFramePr>
            <a:graphicFrameLocks noGrp="1"/>
          </p:cNvGraphicFramePr>
          <p:nvPr>
            <p:extLst>
              <p:ext uri="{D42A27DB-BD31-4B8C-83A1-F6EECF244321}">
                <p14:modId xmlns:p14="http://schemas.microsoft.com/office/powerpoint/2010/main" val="3131485307"/>
              </p:ext>
            </p:extLst>
          </p:nvPr>
        </p:nvGraphicFramePr>
        <p:xfrm>
          <a:off x="617752" y="4659396"/>
          <a:ext cx="9447618" cy="4097968"/>
        </p:xfrm>
        <a:graphic>
          <a:graphicData uri="http://schemas.openxmlformats.org/drawingml/2006/table">
            <a:tbl>
              <a:tblPr/>
              <a:tblGrid>
                <a:gridCol w="1779690">
                  <a:extLst>
                    <a:ext uri="{9D8B030D-6E8A-4147-A177-3AD203B41FA5}">
                      <a16:colId xmlns:a16="http://schemas.microsoft.com/office/drawing/2014/main" val="20000"/>
                    </a:ext>
                  </a:extLst>
                </a:gridCol>
                <a:gridCol w="2049806">
                  <a:extLst>
                    <a:ext uri="{9D8B030D-6E8A-4147-A177-3AD203B41FA5}">
                      <a16:colId xmlns:a16="http://schemas.microsoft.com/office/drawing/2014/main" val="20001"/>
                    </a:ext>
                  </a:extLst>
                </a:gridCol>
                <a:gridCol w="1327973">
                  <a:extLst>
                    <a:ext uri="{9D8B030D-6E8A-4147-A177-3AD203B41FA5}">
                      <a16:colId xmlns:a16="http://schemas.microsoft.com/office/drawing/2014/main" val="20002"/>
                    </a:ext>
                  </a:extLst>
                </a:gridCol>
                <a:gridCol w="1598089">
                  <a:extLst>
                    <a:ext uri="{9D8B030D-6E8A-4147-A177-3AD203B41FA5}">
                      <a16:colId xmlns:a16="http://schemas.microsoft.com/office/drawing/2014/main" val="20003"/>
                    </a:ext>
                  </a:extLst>
                </a:gridCol>
                <a:gridCol w="1371194">
                  <a:extLst>
                    <a:ext uri="{9D8B030D-6E8A-4147-A177-3AD203B41FA5}">
                      <a16:colId xmlns:a16="http://schemas.microsoft.com/office/drawing/2014/main" val="20004"/>
                    </a:ext>
                  </a:extLst>
                </a:gridCol>
                <a:gridCol w="1320866">
                  <a:extLst>
                    <a:ext uri="{9D8B030D-6E8A-4147-A177-3AD203B41FA5}">
                      <a16:colId xmlns:a16="http://schemas.microsoft.com/office/drawing/2014/main" val="20005"/>
                    </a:ext>
                  </a:extLst>
                </a:gridCol>
              </a:tblGrid>
              <a:tr h="1024492">
                <a:tc>
                  <a:txBody>
                    <a:bodyPr/>
                    <a:lstStyle/>
                    <a:p>
                      <a:pPr algn="ctr">
                        <a:lnSpc>
                          <a:spcPts val="2380"/>
                        </a:lnSpc>
                        <a:defRPr/>
                      </a:pPr>
                      <a:r>
                        <a:rPr lang="en-US" sz="1600" b="1" dirty="0">
                          <a:solidFill>
                            <a:schemeClr val="tx1"/>
                          </a:solidFill>
                          <a:latin typeface="Times New Roman" panose="02020603050405020304" pitchFamily="18" charset="0"/>
                          <a:ea typeface="Canva Sans Bold"/>
                          <a:cs typeface="Times New Roman" panose="02020603050405020304" pitchFamily="18" charset="0"/>
                          <a:sym typeface="Canva Sans Bold"/>
                        </a:rPr>
                        <a:t>Model</a:t>
                      </a:r>
                      <a:endParaRPr lang="en-US" sz="1050" dirty="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600" b="1" dirty="0">
                          <a:solidFill>
                            <a:schemeClr val="tx1"/>
                          </a:solidFill>
                          <a:latin typeface="Times New Roman" panose="02020603050405020304" pitchFamily="18" charset="0"/>
                          <a:ea typeface="Canva Sans Bold"/>
                          <a:cs typeface="Times New Roman" panose="02020603050405020304" pitchFamily="18" charset="0"/>
                          <a:sym typeface="Canva Sans Bold"/>
                        </a:rPr>
                        <a:t>Dataset</a:t>
                      </a:r>
                      <a:endParaRPr lang="en-US" sz="1050" dirty="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600" b="1" dirty="0">
                          <a:solidFill>
                            <a:schemeClr val="tx1"/>
                          </a:solidFill>
                          <a:latin typeface="Times New Roman" panose="02020603050405020304" pitchFamily="18" charset="0"/>
                          <a:ea typeface="Canva Sans Bold"/>
                          <a:cs typeface="Times New Roman" panose="02020603050405020304" pitchFamily="18" charset="0"/>
                          <a:sym typeface="Canva Sans Bold"/>
                        </a:rPr>
                        <a:t>Accuracy</a:t>
                      </a:r>
                      <a:endParaRPr lang="en-US" sz="1050" dirty="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600" b="1" dirty="0">
                          <a:solidFill>
                            <a:schemeClr val="tx1"/>
                          </a:solidFill>
                          <a:latin typeface="Times New Roman" panose="02020603050405020304" pitchFamily="18" charset="0"/>
                          <a:ea typeface="Canva Sans Bold"/>
                          <a:cs typeface="Times New Roman" panose="02020603050405020304" pitchFamily="18" charset="0"/>
                          <a:sym typeface="Canva Sans Bold"/>
                        </a:rPr>
                        <a:t>Precision</a:t>
                      </a:r>
                      <a:endParaRPr lang="en-US" sz="1050" dirty="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600" b="1" dirty="0">
                          <a:solidFill>
                            <a:schemeClr val="tx1"/>
                          </a:solidFill>
                          <a:latin typeface="Times New Roman" panose="02020603050405020304" pitchFamily="18" charset="0"/>
                          <a:ea typeface="Canva Sans Bold"/>
                          <a:cs typeface="Times New Roman" panose="02020603050405020304" pitchFamily="18" charset="0"/>
                          <a:sym typeface="Canva Sans Bold"/>
                        </a:rPr>
                        <a:t>Recall</a:t>
                      </a:r>
                      <a:endParaRPr lang="en-US" sz="1050" dirty="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F1-Score</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extLst>
                  <a:ext uri="{0D108BD9-81ED-4DB2-BD59-A6C34878D82A}">
                    <a16:rowId xmlns:a16="http://schemas.microsoft.com/office/drawing/2014/main" val="10000"/>
                  </a:ext>
                </a:extLst>
              </a:tr>
              <a:tr h="1024492">
                <a:tc>
                  <a:txBody>
                    <a:bodyPr/>
                    <a:lstStyle/>
                    <a:p>
                      <a:pPr algn="ctr">
                        <a:lnSpc>
                          <a:spcPts val="238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MobileNetV2</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Apple Disease Dataset</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0.9936</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0.997</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0.992</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0.9944</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extLst>
                  <a:ext uri="{0D108BD9-81ED-4DB2-BD59-A6C34878D82A}">
                    <a16:rowId xmlns:a16="http://schemas.microsoft.com/office/drawing/2014/main" val="10001"/>
                  </a:ext>
                </a:extLst>
              </a:tr>
              <a:tr h="1024492">
                <a:tc>
                  <a:txBody>
                    <a:bodyPr/>
                    <a:lstStyle/>
                    <a:p>
                      <a:pPr algn="ctr">
                        <a:lnSpc>
                          <a:spcPts val="238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ResNet50</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Apple Disease Dataset</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0.9957</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dirty="0">
                          <a:solidFill>
                            <a:schemeClr val="tx1"/>
                          </a:solidFill>
                          <a:latin typeface="Times New Roman" panose="02020603050405020304" pitchFamily="18" charset="0"/>
                          <a:ea typeface="Canva Sans"/>
                          <a:cs typeface="Times New Roman" panose="02020603050405020304" pitchFamily="18" charset="0"/>
                          <a:sym typeface="Canva Sans"/>
                        </a:rPr>
                        <a:t>0.9947</a:t>
                      </a:r>
                      <a:endParaRPr lang="en-US" sz="1050" dirty="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0.9947</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0.9946</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extLst>
                  <a:ext uri="{0D108BD9-81ED-4DB2-BD59-A6C34878D82A}">
                    <a16:rowId xmlns:a16="http://schemas.microsoft.com/office/drawing/2014/main" val="10002"/>
                  </a:ext>
                </a:extLst>
              </a:tr>
              <a:tr h="1024492">
                <a:tc>
                  <a:txBody>
                    <a:bodyPr/>
                    <a:lstStyle/>
                    <a:p>
                      <a:pPr algn="ctr">
                        <a:lnSpc>
                          <a:spcPts val="2380"/>
                        </a:lnSpc>
                        <a:defRPr/>
                      </a:pPr>
                      <a:r>
                        <a:rPr lang="en-US" sz="1600" b="1">
                          <a:solidFill>
                            <a:schemeClr val="tx1"/>
                          </a:solidFill>
                          <a:latin typeface="Times New Roman" panose="02020603050405020304" pitchFamily="18" charset="0"/>
                          <a:ea typeface="Canva Sans Bold"/>
                          <a:cs typeface="Times New Roman" panose="02020603050405020304" pitchFamily="18" charset="0"/>
                          <a:sym typeface="Canva Sans Bold"/>
                        </a:rPr>
                        <a:t>InceptionV3</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Apple Disease Dataset</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0.9978</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0.9973</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a:solidFill>
                            <a:schemeClr val="tx1"/>
                          </a:solidFill>
                          <a:latin typeface="Times New Roman" panose="02020603050405020304" pitchFamily="18" charset="0"/>
                          <a:ea typeface="Canva Sans"/>
                          <a:cs typeface="Times New Roman" panose="02020603050405020304" pitchFamily="18" charset="0"/>
                          <a:sym typeface="Canva Sans"/>
                        </a:rPr>
                        <a:t>0.9989</a:t>
                      </a:r>
                      <a:endParaRPr lang="en-US" sz="105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600" dirty="0">
                          <a:solidFill>
                            <a:schemeClr val="tx1"/>
                          </a:solidFill>
                          <a:latin typeface="Times New Roman" panose="02020603050405020304" pitchFamily="18" charset="0"/>
                          <a:ea typeface="Canva Sans"/>
                          <a:cs typeface="Times New Roman" panose="02020603050405020304" pitchFamily="18" charset="0"/>
                          <a:sym typeface="Canva Sans"/>
                        </a:rPr>
                        <a:t>0.9981</a:t>
                      </a:r>
                      <a:endParaRPr lang="en-US" sz="1050" dirty="0">
                        <a:solidFill>
                          <a:schemeClr val="tx1"/>
                        </a:solidFill>
                        <a:latin typeface="Times New Roman" panose="02020603050405020304" pitchFamily="18" charset="0"/>
                        <a:cs typeface="Times New Roman" panose="02020603050405020304" pitchFamily="18" charset="0"/>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extLst>
                  <a:ext uri="{0D108BD9-81ED-4DB2-BD59-A6C34878D82A}">
                    <a16:rowId xmlns:a16="http://schemas.microsoft.com/office/drawing/2014/main" val="10003"/>
                  </a:ext>
                </a:extLst>
              </a:tr>
            </a:tbl>
          </a:graphicData>
        </a:graphic>
      </p:graphicFrame>
      <p:sp>
        <p:nvSpPr>
          <p:cNvPr id="31" name="Freeform 16">
            <a:extLst>
              <a:ext uri="{FF2B5EF4-FFF2-40B4-BE49-F238E27FC236}">
                <a16:creationId xmlns:a16="http://schemas.microsoft.com/office/drawing/2014/main" id="{AF026B64-1E81-3C6E-3770-E0D10A2DEB6C}"/>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5">
              <a:extLst>
                <a:ext uri="{96DAC541-7B7A-43D3-8B79-37D633B846F1}">
                  <asvg:svgBlip xmlns:asvg="http://schemas.microsoft.com/office/drawing/2016/SVG/main" r:embed="rId6"/>
                </a:ext>
              </a:extLst>
            </a:blip>
            <a:stretch>
              <a:fillRect r="-53337"/>
            </a:stretch>
          </a:blipFill>
        </p:spPr>
        <p:txBody>
          <a:bodyPr/>
          <a:lstStyle/>
          <a:p>
            <a:endParaRPr lang="en-SA"/>
          </a:p>
        </p:txBody>
      </p:sp>
      <p:grpSp>
        <p:nvGrpSpPr>
          <p:cNvPr id="32" name="Group 19">
            <a:extLst>
              <a:ext uri="{FF2B5EF4-FFF2-40B4-BE49-F238E27FC236}">
                <a16:creationId xmlns:a16="http://schemas.microsoft.com/office/drawing/2014/main" id="{BCE2BAB9-47D4-7902-61DD-5314023A4B75}"/>
              </a:ext>
            </a:extLst>
          </p:cNvPr>
          <p:cNvGrpSpPr/>
          <p:nvPr/>
        </p:nvGrpSpPr>
        <p:grpSpPr>
          <a:xfrm>
            <a:off x="11765250" y="962695"/>
            <a:ext cx="1523316" cy="450813"/>
            <a:chOff x="0" y="0"/>
            <a:chExt cx="401203" cy="118733"/>
          </a:xfrm>
        </p:grpSpPr>
        <p:sp>
          <p:nvSpPr>
            <p:cNvPr id="33" name="Freeform 20">
              <a:extLst>
                <a:ext uri="{FF2B5EF4-FFF2-40B4-BE49-F238E27FC236}">
                  <a16:creationId xmlns:a16="http://schemas.microsoft.com/office/drawing/2014/main" id="{00971281-493C-C842-29DC-936B9E2FA07A}"/>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4" name="TextBox 21">
              <a:extLst>
                <a:ext uri="{FF2B5EF4-FFF2-40B4-BE49-F238E27FC236}">
                  <a16:creationId xmlns:a16="http://schemas.microsoft.com/office/drawing/2014/main" id="{C6B8F54A-5E41-379E-5AED-B324103FF948}"/>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35" name="TextBox 24">
            <a:extLst>
              <a:ext uri="{FF2B5EF4-FFF2-40B4-BE49-F238E27FC236}">
                <a16:creationId xmlns:a16="http://schemas.microsoft.com/office/drawing/2014/main" id="{5773D70F-B214-0F86-ABF2-79DA9C3DF5FA}"/>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36" name="TextBox 25">
            <a:extLst>
              <a:ext uri="{FF2B5EF4-FFF2-40B4-BE49-F238E27FC236}">
                <a16:creationId xmlns:a16="http://schemas.microsoft.com/office/drawing/2014/main" id="{D9A13C88-B781-0D1A-FF08-CA3641F49A13}"/>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37" name="TextBox 27">
            <a:extLst>
              <a:ext uri="{FF2B5EF4-FFF2-40B4-BE49-F238E27FC236}">
                <a16:creationId xmlns:a16="http://schemas.microsoft.com/office/drawing/2014/main" id="{D57D66F5-EDB2-000A-3856-D10BE36D093F}"/>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38" name="TextBox 28">
            <a:extLst>
              <a:ext uri="{FF2B5EF4-FFF2-40B4-BE49-F238E27FC236}">
                <a16:creationId xmlns:a16="http://schemas.microsoft.com/office/drawing/2014/main" id="{D8AB0408-93A5-3CD2-E968-13060F2C3846}"/>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dirty="0">
                <a:sym typeface="Helvetica Now Display"/>
              </a:rPr>
              <a:t>Related Work</a:t>
            </a:r>
          </a:p>
        </p:txBody>
      </p:sp>
      <p:sp>
        <p:nvSpPr>
          <p:cNvPr id="39" name="TextBox 29">
            <a:extLst>
              <a:ext uri="{FF2B5EF4-FFF2-40B4-BE49-F238E27FC236}">
                <a16:creationId xmlns:a16="http://schemas.microsoft.com/office/drawing/2014/main" id="{25656AED-C800-46C8-C2A1-D8C2CD9BCFB5}"/>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0" name="TextBox 30">
            <a:extLst>
              <a:ext uri="{FF2B5EF4-FFF2-40B4-BE49-F238E27FC236}">
                <a16:creationId xmlns:a16="http://schemas.microsoft.com/office/drawing/2014/main" id="{DE0010C3-C889-AA14-BC07-0F7F7BF3EF7A}"/>
              </a:ext>
            </a:extLst>
          </p:cNvPr>
          <p:cNvSpPr txBox="1"/>
          <p:nvPr/>
        </p:nvSpPr>
        <p:spPr>
          <a:xfrm>
            <a:off x="16029121"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Dataset</a:t>
            </a:r>
            <a:endParaRPr lang="en-US" dirty="0">
              <a:sym typeface="Helvetica Now Display"/>
            </a:endParaRPr>
          </a:p>
        </p:txBody>
      </p:sp>
      <p:sp>
        <p:nvSpPr>
          <p:cNvPr id="41" name="TextBox 31">
            <a:extLst>
              <a:ext uri="{FF2B5EF4-FFF2-40B4-BE49-F238E27FC236}">
                <a16:creationId xmlns:a16="http://schemas.microsoft.com/office/drawing/2014/main" id="{FCD3B456-2B22-9882-ECB5-6B554EDBF84E}"/>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2" name="TextBox 32">
            <a:extLst>
              <a:ext uri="{FF2B5EF4-FFF2-40B4-BE49-F238E27FC236}">
                <a16:creationId xmlns:a16="http://schemas.microsoft.com/office/drawing/2014/main" id="{B56B506A-A4A9-20C4-6F8C-E7E92EABBA3C}"/>
              </a:ext>
            </a:extLst>
          </p:cNvPr>
          <p:cNvSpPr txBox="1"/>
          <p:nvPr/>
        </p:nvSpPr>
        <p:spPr>
          <a:xfrm>
            <a:off x="11727724" y="1020756"/>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Results</a:t>
            </a:r>
          </a:p>
        </p:txBody>
      </p:sp>
      <p:sp>
        <p:nvSpPr>
          <p:cNvPr id="43" name="TextBox 33">
            <a:extLst>
              <a:ext uri="{FF2B5EF4-FFF2-40B4-BE49-F238E27FC236}">
                <a16:creationId xmlns:a16="http://schemas.microsoft.com/office/drawing/2014/main" id="{9C4885D9-A6DD-8DD8-449A-74FEC840B71D}"/>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4" name="TextBox 34">
            <a:extLst>
              <a:ext uri="{FF2B5EF4-FFF2-40B4-BE49-F238E27FC236}">
                <a16:creationId xmlns:a16="http://schemas.microsoft.com/office/drawing/2014/main" id="{3E8B9ADF-2B0D-292E-AB39-9A8DAE010EDA}"/>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45" name="TextBox 30">
            <a:extLst>
              <a:ext uri="{FF2B5EF4-FFF2-40B4-BE49-F238E27FC236}">
                <a16:creationId xmlns:a16="http://schemas.microsoft.com/office/drawing/2014/main" id="{68675C35-5881-4417-9C2A-506CE6A53113}"/>
              </a:ext>
            </a:extLst>
          </p:cNvPr>
          <p:cNvSpPr txBox="1"/>
          <p:nvPr/>
        </p:nvSpPr>
        <p:spPr>
          <a:xfrm>
            <a:off x="7908994" y="1025425"/>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a:rPr>
              <a:t>Preprocessing</a:t>
            </a:r>
          </a:p>
        </p:txBody>
      </p:sp>
      <p:sp>
        <p:nvSpPr>
          <p:cNvPr id="46" name="Freeform 11">
            <a:extLst>
              <a:ext uri="{FF2B5EF4-FFF2-40B4-BE49-F238E27FC236}">
                <a16:creationId xmlns:a16="http://schemas.microsoft.com/office/drawing/2014/main" id="{1A850A45-B205-2720-E710-FA89E29AA166}"/>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SA"/>
          </a:p>
        </p:txBody>
      </p:sp>
      <p:sp>
        <p:nvSpPr>
          <p:cNvPr id="47" name="Freeform 11">
            <a:extLst>
              <a:ext uri="{FF2B5EF4-FFF2-40B4-BE49-F238E27FC236}">
                <a16:creationId xmlns:a16="http://schemas.microsoft.com/office/drawing/2014/main" id="{598DB776-DA49-9575-515C-3CC97FBC085A}"/>
              </a:ext>
            </a:extLst>
          </p:cNvPr>
          <p:cNvSpPr/>
          <p:nvPr/>
        </p:nvSpPr>
        <p:spPr>
          <a:xfrm>
            <a:off x="10538044" y="4681036"/>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SA"/>
          </a:p>
        </p:txBody>
      </p:sp>
      <p:sp>
        <p:nvSpPr>
          <p:cNvPr id="48" name="Freeform 11">
            <a:extLst>
              <a:ext uri="{FF2B5EF4-FFF2-40B4-BE49-F238E27FC236}">
                <a16:creationId xmlns:a16="http://schemas.microsoft.com/office/drawing/2014/main" id="{252B9E77-B85F-1B36-1E89-E7139295014B}"/>
              </a:ext>
            </a:extLst>
          </p:cNvPr>
          <p:cNvSpPr/>
          <p:nvPr/>
        </p:nvSpPr>
        <p:spPr>
          <a:xfrm>
            <a:off x="10538044" y="5519236"/>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SA"/>
          </a:p>
        </p:txBody>
      </p:sp>
      <p:sp>
        <p:nvSpPr>
          <p:cNvPr id="50" name="Freeform 11">
            <a:extLst>
              <a:ext uri="{FF2B5EF4-FFF2-40B4-BE49-F238E27FC236}">
                <a16:creationId xmlns:a16="http://schemas.microsoft.com/office/drawing/2014/main" id="{86901FC8-BB61-C86C-AF6E-BA64E4CD7F56}"/>
              </a:ext>
            </a:extLst>
          </p:cNvPr>
          <p:cNvSpPr/>
          <p:nvPr/>
        </p:nvSpPr>
        <p:spPr>
          <a:xfrm>
            <a:off x="10538044" y="6357436"/>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SA"/>
          </a:p>
        </p:txBody>
      </p:sp>
      <p:sp>
        <p:nvSpPr>
          <p:cNvPr id="51" name="Freeform 11">
            <a:extLst>
              <a:ext uri="{FF2B5EF4-FFF2-40B4-BE49-F238E27FC236}">
                <a16:creationId xmlns:a16="http://schemas.microsoft.com/office/drawing/2014/main" id="{6BA49F59-FA32-3012-81C0-46D047E84BA8}"/>
              </a:ext>
            </a:extLst>
          </p:cNvPr>
          <p:cNvSpPr/>
          <p:nvPr/>
        </p:nvSpPr>
        <p:spPr>
          <a:xfrm>
            <a:off x="10538044" y="7195636"/>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SA"/>
          </a:p>
        </p:txBody>
      </p:sp>
      <p:sp>
        <p:nvSpPr>
          <p:cNvPr id="52" name="Freeform 11">
            <a:extLst>
              <a:ext uri="{FF2B5EF4-FFF2-40B4-BE49-F238E27FC236}">
                <a16:creationId xmlns:a16="http://schemas.microsoft.com/office/drawing/2014/main" id="{27DB460F-AC48-CBDA-EFE5-BDD059EEB716}"/>
              </a:ext>
            </a:extLst>
          </p:cNvPr>
          <p:cNvSpPr/>
          <p:nvPr/>
        </p:nvSpPr>
        <p:spPr>
          <a:xfrm>
            <a:off x="10515600" y="8033836"/>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368582" y="9714378"/>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rot="-5490446">
            <a:off x="-1657999" y="2053687"/>
            <a:ext cx="3579756" cy="1789878"/>
          </a:xfrm>
          <a:custGeom>
            <a:avLst/>
            <a:gdLst/>
            <a:ahLst/>
            <a:cxnLst/>
            <a:rect l="l" t="t" r="r" b="b"/>
            <a:pathLst>
              <a:path w="3579756" h="1789878">
                <a:moveTo>
                  <a:pt x="0" y="0"/>
                </a:moveTo>
                <a:lnTo>
                  <a:pt x="3579756" y="0"/>
                </a:lnTo>
                <a:lnTo>
                  <a:pt x="3579756" y="1789877"/>
                </a:lnTo>
                <a:lnTo>
                  <a:pt x="0" y="178987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graphicFrame>
        <p:nvGraphicFramePr>
          <p:cNvPr id="11" name="Table 11"/>
          <p:cNvGraphicFramePr>
            <a:graphicFrameLocks noGrp="1"/>
          </p:cNvGraphicFramePr>
          <p:nvPr>
            <p:extLst>
              <p:ext uri="{D42A27DB-BD31-4B8C-83A1-F6EECF244321}">
                <p14:modId xmlns:p14="http://schemas.microsoft.com/office/powerpoint/2010/main" val="2291227054"/>
              </p:ext>
            </p:extLst>
          </p:nvPr>
        </p:nvGraphicFramePr>
        <p:xfrm>
          <a:off x="8739942" y="4761427"/>
          <a:ext cx="8888566" cy="4604373"/>
        </p:xfrm>
        <a:graphic>
          <a:graphicData uri="http://schemas.openxmlformats.org/drawingml/2006/table">
            <a:tbl>
              <a:tblPr/>
              <a:tblGrid>
                <a:gridCol w="2286382">
                  <a:extLst>
                    <a:ext uri="{9D8B030D-6E8A-4147-A177-3AD203B41FA5}">
                      <a16:colId xmlns:a16="http://schemas.microsoft.com/office/drawing/2014/main" val="20000"/>
                    </a:ext>
                  </a:extLst>
                </a:gridCol>
                <a:gridCol w="1825783">
                  <a:extLst>
                    <a:ext uri="{9D8B030D-6E8A-4147-A177-3AD203B41FA5}">
                      <a16:colId xmlns:a16="http://schemas.microsoft.com/office/drawing/2014/main" val="20001"/>
                    </a:ext>
                  </a:extLst>
                </a:gridCol>
                <a:gridCol w="1206537">
                  <a:extLst>
                    <a:ext uri="{9D8B030D-6E8A-4147-A177-3AD203B41FA5}">
                      <a16:colId xmlns:a16="http://schemas.microsoft.com/office/drawing/2014/main" val="20002"/>
                    </a:ext>
                  </a:extLst>
                </a:gridCol>
                <a:gridCol w="1281158">
                  <a:extLst>
                    <a:ext uri="{9D8B030D-6E8A-4147-A177-3AD203B41FA5}">
                      <a16:colId xmlns:a16="http://schemas.microsoft.com/office/drawing/2014/main" val="20003"/>
                    </a:ext>
                  </a:extLst>
                </a:gridCol>
                <a:gridCol w="1007548">
                  <a:extLst>
                    <a:ext uri="{9D8B030D-6E8A-4147-A177-3AD203B41FA5}">
                      <a16:colId xmlns:a16="http://schemas.microsoft.com/office/drawing/2014/main" val="20004"/>
                    </a:ext>
                  </a:extLst>
                </a:gridCol>
                <a:gridCol w="1281158">
                  <a:extLst>
                    <a:ext uri="{9D8B030D-6E8A-4147-A177-3AD203B41FA5}">
                      <a16:colId xmlns:a16="http://schemas.microsoft.com/office/drawing/2014/main" val="20005"/>
                    </a:ext>
                  </a:extLst>
                </a:gridCol>
              </a:tblGrid>
              <a:tr h="1130538">
                <a:tc>
                  <a:txBody>
                    <a:bodyPr/>
                    <a:lstStyle/>
                    <a:p>
                      <a:pPr algn="ctr">
                        <a:lnSpc>
                          <a:spcPts val="2380"/>
                        </a:lnSpc>
                        <a:defRPr/>
                      </a:pPr>
                      <a:r>
                        <a:rPr lang="en-US" sz="1700" b="1">
                          <a:solidFill>
                            <a:schemeClr val="tx1"/>
                          </a:solidFill>
                          <a:latin typeface="Canva Sans Bold"/>
                          <a:ea typeface="Canva Sans Bold"/>
                          <a:cs typeface="Canva Sans Bold"/>
                          <a:sym typeface="Canva Sans Bold"/>
                        </a:rPr>
                        <a:t>Model</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700" b="1">
                          <a:solidFill>
                            <a:schemeClr val="tx1"/>
                          </a:solidFill>
                          <a:latin typeface="Canva Sans Bold"/>
                          <a:ea typeface="Canva Sans Bold"/>
                          <a:cs typeface="Canva Sans Bold"/>
                          <a:sym typeface="Canva Sans Bold"/>
                        </a:rPr>
                        <a:t>Input Type</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700" b="1">
                          <a:solidFill>
                            <a:schemeClr val="tx1"/>
                          </a:solidFill>
                          <a:latin typeface="Canva Sans Bold"/>
                          <a:ea typeface="Canva Sans Bold"/>
                          <a:cs typeface="Canva Sans Bold"/>
                          <a:sym typeface="Canva Sans Bold"/>
                        </a:rPr>
                        <a:t>Accuracy</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700" b="1" dirty="0">
                          <a:solidFill>
                            <a:schemeClr val="tx1"/>
                          </a:solidFill>
                          <a:latin typeface="Canva Sans Bold"/>
                          <a:ea typeface="Canva Sans Bold"/>
                          <a:cs typeface="Canva Sans Bold"/>
                          <a:sym typeface="Canva Sans Bold"/>
                        </a:rPr>
                        <a:t>Precision</a:t>
                      </a:r>
                      <a:endParaRPr lang="en-US" sz="1100" dirty="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700" b="1">
                          <a:solidFill>
                            <a:schemeClr val="tx1"/>
                          </a:solidFill>
                          <a:latin typeface="Canva Sans Bold"/>
                          <a:ea typeface="Canva Sans Bold"/>
                          <a:cs typeface="Canva Sans Bold"/>
                          <a:sym typeface="Canva Sans Bold"/>
                        </a:rPr>
                        <a:t>Recall</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700" b="1">
                          <a:solidFill>
                            <a:schemeClr val="tx1"/>
                          </a:solidFill>
                          <a:latin typeface="Canva Sans Bold"/>
                          <a:ea typeface="Canva Sans Bold"/>
                          <a:cs typeface="Canva Sans Bold"/>
                          <a:sym typeface="Canva Sans Bold"/>
                        </a:rPr>
                        <a:t>F1-Score</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4CA96"/>
                    </a:solidFill>
                  </a:tcPr>
                </a:tc>
                <a:extLst>
                  <a:ext uri="{0D108BD9-81ED-4DB2-BD59-A6C34878D82A}">
                    <a16:rowId xmlns:a16="http://schemas.microsoft.com/office/drawing/2014/main" val="10000"/>
                  </a:ext>
                </a:extLst>
              </a:tr>
              <a:tr h="1130538">
                <a:tc>
                  <a:txBody>
                    <a:bodyPr/>
                    <a:lstStyle/>
                    <a:p>
                      <a:pPr algn="ctr">
                        <a:lnSpc>
                          <a:spcPts val="2380"/>
                        </a:lnSpc>
                        <a:defRPr/>
                      </a:pPr>
                      <a:r>
                        <a:rPr lang="en-US" sz="1700" b="1">
                          <a:solidFill>
                            <a:schemeClr val="tx1"/>
                          </a:solidFill>
                          <a:latin typeface="Canva Sans Bold"/>
                          <a:ea typeface="Canva Sans Bold"/>
                          <a:cs typeface="Canva Sans Bold"/>
                          <a:sym typeface="Canva Sans Bold"/>
                        </a:rPr>
                        <a:t>MobileNetV2 + MLP</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700">
                          <a:solidFill>
                            <a:schemeClr val="tx1"/>
                          </a:solidFill>
                          <a:latin typeface="Canva Sans"/>
                          <a:ea typeface="Canva Sans"/>
                          <a:cs typeface="Canva Sans"/>
                          <a:sym typeface="Canva Sans"/>
                        </a:rPr>
                        <a:t>Image +Climate</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1</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1</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1</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1</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extLst>
                  <a:ext uri="{0D108BD9-81ED-4DB2-BD59-A6C34878D82A}">
                    <a16:rowId xmlns:a16="http://schemas.microsoft.com/office/drawing/2014/main" val="10001"/>
                  </a:ext>
                </a:extLst>
              </a:tr>
              <a:tr h="1212759">
                <a:tc>
                  <a:txBody>
                    <a:bodyPr/>
                    <a:lstStyle/>
                    <a:p>
                      <a:pPr algn="ctr">
                        <a:lnSpc>
                          <a:spcPts val="2380"/>
                        </a:lnSpc>
                        <a:defRPr/>
                      </a:pPr>
                      <a:r>
                        <a:rPr lang="en-US" sz="1700" b="1">
                          <a:solidFill>
                            <a:schemeClr val="tx1"/>
                          </a:solidFill>
                          <a:latin typeface="Canva Sans Bold"/>
                          <a:ea typeface="Canva Sans Bold"/>
                          <a:cs typeface="Canva Sans Bold"/>
                          <a:sym typeface="Canva Sans Bold"/>
                        </a:rPr>
                        <a:t>ResNet50 + MLP</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700">
                          <a:solidFill>
                            <a:schemeClr val="tx1"/>
                          </a:solidFill>
                          <a:latin typeface="Canva Sans"/>
                          <a:ea typeface="Canva Sans"/>
                          <a:cs typeface="Canva Sans"/>
                          <a:sym typeface="Canva Sans"/>
                        </a:rPr>
                        <a:t>Image + Climate</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0.9852</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0.9861</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0.9861</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0.9857</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extLst>
                  <a:ext uri="{0D108BD9-81ED-4DB2-BD59-A6C34878D82A}">
                    <a16:rowId xmlns:a16="http://schemas.microsoft.com/office/drawing/2014/main" val="10002"/>
                  </a:ext>
                </a:extLst>
              </a:tr>
              <a:tr h="1130538">
                <a:tc>
                  <a:txBody>
                    <a:bodyPr/>
                    <a:lstStyle/>
                    <a:p>
                      <a:pPr algn="ctr">
                        <a:lnSpc>
                          <a:spcPts val="2380"/>
                        </a:lnSpc>
                        <a:defRPr/>
                      </a:pPr>
                      <a:r>
                        <a:rPr lang="en-US" sz="1700" b="1">
                          <a:solidFill>
                            <a:schemeClr val="tx1"/>
                          </a:solidFill>
                          <a:latin typeface="Canva Sans Bold"/>
                          <a:ea typeface="Canva Sans Bold"/>
                          <a:cs typeface="Canva Sans Bold"/>
                          <a:sym typeface="Canva Sans Bold"/>
                        </a:rPr>
                        <a:t>InceptionV3 + MLP</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B4CA96"/>
                    </a:solidFill>
                  </a:tcPr>
                </a:tc>
                <a:tc>
                  <a:txBody>
                    <a:bodyPr/>
                    <a:lstStyle/>
                    <a:p>
                      <a:pPr algn="ctr">
                        <a:lnSpc>
                          <a:spcPts val="2380"/>
                        </a:lnSpc>
                        <a:defRPr/>
                      </a:pPr>
                      <a:r>
                        <a:rPr lang="en-US" sz="1700">
                          <a:solidFill>
                            <a:schemeClr val="tx1"/>
                          </a:solidFill>
                          <a:latin typeface="Canva Sans"/>
                          <a:ea typeface="Canva Sans"/>
                          <a:cs typeface="Canva Sans"/>
                          <a:sym typeface="Canva Sans"/>
                        </a:rPr>
                        <a:t>Image + Climate</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0.9558</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0.9521</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a:solidFill>
                            <a:schemeClr val="tx1"/>
                          </a:solidFill>
                          <a:latin typeface="Canva Sans"/>
                          <a:ea typeface="Canva Sans"/>
                          <a:cs typeface="Canva Sans"/>
                          <a:sym typeface="Canva Sans"/>
                        </a:rPr>
                        <a:t>0.9529</a:t>
                      </a:r>
                      <a:endParaRPr lang="en-US" sz="110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tc>
                  <a:txBody>
                    <a:bodyPr/>
                    <a:lstStyle/>
                    <a:p>
                      <a:pPr algn="ctr">
                        <a:lnSpc>
                          <a:spcPts val="2380"/>
                        </a:lnSpc>
                        <a:defRPr/>
                      </a:pPr>
                      <a:r>
                        <a:rPr lang="en-US" sz="1700" dirty="0">
                          <a:solidFill>
                            <a:schemeClr val="tx1"/>
                          </a:solidFill>
                          <a:latin typeface="Canva Sans"/>
                          <a:ea typeface="Canva Sans"/>
                          <a:cs typeface="Canva Sans"/>
                          <a:sym typeface="Canva Sans"/>
                        </a:rPr>
                        <a:t>0.9521</a:t>
                      </a:r>
                      <a:endParaRPr lang="en-US" sz="1100" dirty="0">
                        <a:solidFill>
                          <a:schemeClr val="tx1"/>
                        </a:solidFill>
                      </a:endParaRPr>
                    </a:p>
                  </a:txBody>
                  <a:tcPr marL="76200" marR="76200" marT="76200" marB="76200" anchor="ctr">
                    <a:lnL w="12668" cap="flat" cmpd="sng" algn="ctr">
                      <a:solidFill>
                        <a:srgbClr val="FFFFFF"/>
                      </a:solidFill>
                      <a:prstDash val="solid"/>
                      <a:round/>
                      <a:headEnd type="none" w="med" len="med"/>
                      <a:tailEnd type="none" w="med" len="med"/>
                    </a:lnL>
                    <a:lnR w="12668" cap="flat" cmpd="sng" algn="ctr">
                      <a:solidFill>
                        <a:srgbClr val="FFFFFF"/>
                      </a:solidFill>
                      <a:prstDash val="solid"/>
                      <a:round/>
                      <a:headEnd type="none" w="med" len="med"/>
                      <a:tailEnd type="none" w="med" len="med"/>
                    </a:lnR>
                    <a:lnT w="12668" cap="flat" cmpd="sng" algn="ctr">
                      <a:solidFill>
                        <a:srgbClr val="FFFFFF"/>
                      </a:solidFill>
                      <a:prstDash val="solid"/>
                      <a:round/>
                      <a:headEnd type="none" w="med" len="med"/>
                      <a:tailEnd type="none" w="med" len="med"/>
                    </a:lnT>
                    <a:lnB w="12668" cap="flat" cmpd="sng" algn="ctr">
                      <a:solidFill>
                        <a:srgbClr val="FFFFFF"/>
                      </a:solidFill>
                      <a:prstDash val="solid"/>
                      <a:round/>
                      <a:headEnd type="none" w="med" len="med"/>
                      <a:tailEnd type="none" w="med" len="med"/>
                    </a:lnB>
                    <a:solidFill>
                      <a:srgbClr val="E5EED9"/>
                    </a:solidFill>
                  </a:tcPr>
                </a:tc>
                <a:extLst>
                  <a:ext uri="{0D108BD9-81ED-4DB2-BD59-A6C34878D82A}">
                    <a16:rowId xmlns:a16="http://schemas.microsoft.com/office/drawing/2014/main" val="10003"/>
                  </a:ext>
                </a:extLst>
              </a:tr>
            </a:tbl>
          </a:graphicData>
        </a:graphic>
      </p:graphicFrame>
      <p:sp>
        <p:nvSpPr>
          <p:cNvPr id="12" name="TextBox 12"/>
          <p:cNvSpPr txBox="1"/>
          <p:nvPr/>
        </p:nvSpPr>
        <p:spPr>
          <a:xfrm>
            <a:off x="1910397" y="2595519"/>
            <a:ext cx="13889241" cy="1568577"/>
          </a:xfrm>
          <a:prstGeom prst="rect">
            <a:avLst/>
          </a:prstGeom>
        </p:spPr>
        <p:txBody>
          <a:bodyPr lIns="0" tIns="0" rIns="0" bIns="0" rtlCol="0" anchor="t">
            <a:spAutoFit/>
          </a:bodyPr>
          <a:lstStyle/>
          <a:p>
            <a:pPr marL="0" lvl="0" indent="0" algn="ctr">
              <a:lnSpc>
                <a:spcPts val="6709"/>
              </a:lnSpc>
              <a:spcBef>
                <a:spcPct val="0"/>
              </a:spcBef>
            </a:pPr>
            <a:r>
              <a:rPr lang="en-US" sz="5499" b="1" dirty="0">
                <a:solidFill>
                  <a:srgbClr val="315E41"/>
                </a:solidFill>
                <a:latin typeface="Times New Roman Bold"/>
                <a:ea typeface="Times New Roman Bold"/>
                <a:cs typeface="Times New Roman Bold"/>
                <a:sym typeface="Times New Roman Bold"/>
              </a:rPr>
              <a:t>R</a:t>
            </a:r>
            <a:r>
              <a:rPr lang="en-US" sz="5499" b="1" u="none" strike="noStrike" dirty="0">
                <a:solidFill>
                  <a:srgbClr val="315E41"/>
                </a:solidFill>
                <a:latin typeface="Times New Roman Bold"/>
                <a:ea typeface="Times New Roman Bold"/>
                <a:cs typeface="Times New Roman Bold"/>
                <a:sym typeface="Times New Roman Bold"/>
              </a:rPr>
              <a:t>esults - Multimodal</a:t>
            </a:r>
          </a:p>
          <a:p>
            <a:pPr marL="0" lvl="0" indent="0" algn="ctr">
              <a:lnSpc>
                <a:spcPts val="5368"/>
              </a:lnSpc>
              <a:spcBef>
                <a:spcPct val="0"/>
              </a:spcBef>
            </a:pPr>
            <a:r>
              <a:rPr lang="en-US" sz="4400" b="1" u="none" strike="noStrike" dirty="0">
                <a:solidFill>
                  <a:srgbClr val="315E41"/>
                </a:solidFill>
                <a:latin typeface="Times New Roman Bold"/>
                <a:ea typeface="Times New Roman Bold"/>
                <a:cs typeface="Times New Roman Bold"/>
                <a:sym typeface="Times New Roman Bold"/>
              </a:rPr>
              <a:t>Image Feature Extraction Models</a:t>
            </a:r>
          </a:p>
        </p:txBody>
      </p:sp>
      <p:sp>
        <p:nvSpPr>
          <p:cNvPr id="13" name="Freeform 13"/>
          <p:cNvSpPr/>
          <p:nvPr/>
        </p:nvSpPr>
        <p:spPr>
          <a:xfrm>
            <a:off x="838200" y="4688263"/>
            <a:ext cx="434471"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15" name="TextBox 15"/>
          <p:cNvSpPr txBox="1"/>
          <p:nvPr/>
        </p:nvSpPr>
        <p:spPr>
          <a:xfrm>
            <a:off x="1156801" y="4610100"/>
            <a:ext cx="7377599" cy="4801314"/>
          </a:xfrm>
          <a:prstGeom prst="rect">
            <a:avLst/>
          </a:prstGeom>
        </p:spPr>
        <p:txBody>
          <a:bodyPr wrap="square" lIns="0" tIns="0" rIns="0" bIns="0" rtlCol="0" anchor="t">
            <a:spAutoFit/>
          </a:bodyPr>
          <a:lstStyle/>
          <a:p>
            <a:pPr marL="215909" lvl="1" algn="justLow">
              <a:lnSpc>
                <a:spcPts val="2800"/>
              </a:lnSpc>
            </a:pPr>
            <a:r>
              <a:rPr lang="en-US" sz="2400" b="1" dirty="0">
                <a:latin typeface="Times New Roman Bold"/>
                <a:ea typeface="Times New Roman Bold"/>
                <a:cs typeface="Times New Roman Bold"/>
                <a:sym typeface="Times New Roman Bold"/>
              </a:rPr>
              <a:t>Adding structured + image features produced strong and stable performance.</a:t>
            </a:r>
          </a:p>
          <a:p>
            <a:pPr marL="215909" lvl="1" algn="justLow"/>
            <a:endParaRPr lang="en-US" sz="800" b="1" dirty="0">
              <a:latin typeface="Times New Roman Bold"/>
              <a:ea typeface="Times New Roman Bold"/>
              <a:cs typeface="Times New Roman Bold"/>
              <a:sym typeface="Times New Roman Bold"/>
            </a:endParaRPr>
          </a:p>
          <a:p>
            <a:pPr marL="215909" lvl="1" algn="justLow">
              <a:lnSpc>
                <a:spcPts val="2800"/>
              </a:lnSpc>
            </a:pPr>
            <a:r>
              <a:rPr lang="en-US" sz="2400" b="1" dirty="0">
                <a:latin typeface="Times New Roman Bold"/>
                <a:ea typeface="Times New Roman Bold"/>
                <a:cs typeface="Times New Roman Bold"/>
                <a:sym typeface="Times New Roman Bold"/>
              </a:rPr>
              <a:t>MobileNetV2 + MLP: achieved 100% accuracy due to clean, small, and highly separable multimodal subset.</a:t>
            </a:r>
          </a:p>
          <a:p>
            <a:pPr marL="215909" lvl="1" algn="justLow"/>
            <a:endParaRPr lang="en-US" sz="800" b="1" dirty="0">
              <a:latin typeface="Times New Roman Bold"/>
              <a:ea typeface="Times New Roman Bold"/>
              <a:cs typeface="Times New Roman Bold"/>
              <a:sym typeface="Times New Roman Bold"/>
            </a:endParaRPr>
          </a:p>
          <a:p>
            <a:pPr marL="215909" lvl="1" algn="justLow">
              <a:lnSpc>
                <a:spcPts val="2800"/>
              </a:lnSpc>
            </a:pPr>
            <a:r>
              <a:rPr lang="en-US" sz="2400" b="1" dirty="0">
                <a:latin typeface="Times New Roman Bold"/>
                <a:ea typeface="Times New Roman Bold"/>
                <a:cs typeface="Times New Roman Bold"/>
                <a:sym typeface="Times New Roman Bold"/>
              </a:rPr>
              <a:t>ResNet50 + MLP: ~98.5% — strong but needs larger multimodal data to use its depth effectively.</a:t>
            </a:r>
          </a:p>
          <a:p>
            <a:pPr marL="215909" lvl="1" algn="justLow"/>
            <a:endParaRPr lang="en-US" sz="800" b="1" dirty="0">
              <a:latin typeface="Times New Roman Bold"/>
              <a:ea typeface="Times New Roman Bold"/>
              <a:cs typeface="Times New Roman Bold"/>
              <a:sym typeface="Times New Roman Bold"/>
            </a:endParaRPr>
          </a:p>
          <a:p>
            <a:pPr marL="215909" lvl="1" algn="justLow">
              <a:lnSpc>
                <a:spcPts val="2800"/>
              </a:lnSpc>
            </a:pPr>
            <a:r>
              <a:rPr lang="en-US" sz="2400" b="1" dirty="0">
                <a:latin typeface="Times New Roman Bold"/>
                <a:ea typeface="Times New Roman Bold"/>
                <a:cs typeface="Times New Roman Bold"/>
                <a:sym typeface="Times New Roman Bold"/>
              </a:rPr>
              <a:t>InceptionV3 + MLP: ~95.6% — limited benefit from fusion because classes are visually similar and structured data adds little variation.</a:t>
            </a:r>
          </a:p>
          <a:p>
            <a:pPr marL="215909" lvl="1" algn="justLow"/>
            <a:endParaRPr lang="en-US" sz="800" b="1" dirty="0">
              <a:latin typeface="Times New Roman Bold"/>
              <a:ea typeface="Times New Roman Bold"/>
              <a:cs typeface="Times New Roman Bold"/>
              <a:sym typeface="Times New Roman Bold"/>
            </a:endParaRPr>
          </a:p>
          <a:p>
            <a:pPr marL="215909" lvl="1" algn="justLow">
              <a:lnSpc>
                <a:spcPts val="2800"/>
              </a:lnSpc>
            </a:pPr>
            <a:r>
              <a:rPr lang="en-US" sz="2400" b="1" dirty="0">
                <a:latin typeface="Times New Roman Bold"/>
                <a:ea typeface="Times New Roman Bold"/>
                <a:cs typeface="Times New Roman Bold"/>
                <a:sym typeface="Times New Roman Bold"/>
              </a:rPr>
              <a:t>MobileNetV2 showed the best compatibility with structured features, making it the most effective fusion backbone.</a:t>
            </a:r>
          </a:p>
        </p:txBody>
      </p:sp>
      <p:sp>
        <p:nvSpPr>
          <p:cNvPr id="31" name="Freeform 16">
            <a:extLst>
              <a:ext uri="{FF2B5EF4-FFF2-40B4-BE49-F238E27FC236}">
                <a16:creationId xmlns:a16="http://schemas.microsoft.com/office/drawing/2014/main" id="{662E3C23-212F-8753-C784-1AD48C3AB304}"/>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7">
              <a:extLst>
                <a:ext uri="{96DAC541-7B7A-43D3-8B79-37D633B846F1}">
                  <asvg:svgBlip xmlns:asvg="http://schemas.microsoft.com/office/drawing/2016/SVG/main" r:embed="rId8"/>
                </a:ext>
              </a:extLst>
            </a:blip>
            <a:stretch>
              <a:fillRect r="-53337"/>
            </a:stretch>
          </a:blipFill>
        </p:spPr>
        <p:txBody>
          <a:bodyPr/>
          <a:lstStyle/>
          <a:p>
            <a:endParaRPr lang="en-SA"/>
          </a:p>
        </p:txBody>
      </p:sp>
      <p:grpSp>
        <p:nvGrpSpPr>
          <p:cNvPr id="32" name="Group 19">
            <a:extLst>
              <a:ext uri="{FF2B5EF4-FFF2-40B4-BE49-F238E27FC236}">
                <a16:creationId xmlns:a16="http://schemas.microsoft.com/office/drawing/2014/main" id="{4424AE85-99B9-1A7C-3765-BC428293546F}"/>
              </a:ext>
            </a:extLst>
          </p:cNvPr>
          <p:cNvGrpSpPr/>
          <p:nvPr/>
        </p:nvGrpSpPr>
        <p:grpSpPr>
          <a:xfrm>
            <a:off x="11765250" y="962695"/>
            <a:ext cx="1523316" cy="450813"/>
            <a:chOff x="0" y="0"/>
            <a:chExt cx="401203" cy="118733"/>
          </a:xfrm>
        </p:grpSpPr>
        <p:sp>
          <p:nvSpPr>
            <p:cNvPr id="33" name="Freeform 20">
              <a:extLst>
                <a:ext uri="{FF2B5EF4-FFF2-40B4-BE49-F238E27FC236}">
                  <a16:creationId xmlns:a16="http://schemas.microsoft.com/office/drawing/2014/main" id="{ADC525E4-915E-2FAA-D1C3-B95A68A08B3D}"/>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4" name="TextBox 21">
              <a:extLst>
                <a:ext uri="{FF2B5EF4-FFF2-40B4-BE49-F238E27FC236}">
                  <a16:creationId xmlns:a16="http://schemas.microsoft.com/office/drawing/2014/main" id="{F4EF76DB-762E-5D9E-EC99-4217ECECE8DF}"/>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35" name="TextBox 24">
            <a:extLst>
              <a:ext uri="{FF2B5EF4-FFF2-40B4-BE49-F238E27FC236}">
                <a16:creationId xmlns:a16="http://schemas.microsoft.com/office/drawing/2014/main" id="{80A9FF69-BFDE-687B-F921-745C7BFA7C5F}"/>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36" name="TextBox 25">
            <a:extLst>
              <a:ext uri="{FF2B5EF4-FFF2-40B4-BE49-F238E27FC236}">
                <a16:creationId xmlns:a16="http://schemas.microsoft.com/office/drawing/2014/main" id="{6A8480A3-A858-27B6-1C8F-60877DEACC06}"/>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37" name="TextBox 27">
            <a:extLst>
              <a:ext uri="{FF2B5EF4-FFF2-40B4-BE49-F238E27FC236}">
                <a16:creationId xmlns:a16="http://schemas.microsoft.com/office/drawing/2014/main" id="{6D051E6E-939F-E76D-B451-A20F79B0EB9E}"/>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38" name="TextBox 28">
            <a:extLst>
              <a:ext uri="{FF2B5EF4-FFF2-40B4-BE49-F238E27FC236}">
                <a16:creationId xmlns:a16="http://schemas.microsoft.com/office/drawing/2014/main" id="{0FC5BDB3-E80B-6610-130A-B3EAE0DD28F3}"/>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dirty="0">
                <a:sym typeface="Helvetica Now Display"/>
              </a:rPr>
              <a:t>Related Work</a:t>
            </a:r>
          </a:p>
        </p:txBody>
      </p:sp>
      <p:sp>
        <p:nvSpPr>
          <p:cNvPr id="39" name="TextBox 29">
            <a:extLst>
              <a:ext uri="{FF2B5EF4-FFF2-40B4-BE49-F238E27FC236}">
                <a16:creationId xmlns:a16="http://schemas.microsoft.com/office/drawing/2014/main" id="{77A87B36-0183-6C66-0524-6D74B832BE62}"/>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0" name="TextBox 30">
            <a:extLst>
              <a:ext uri="{FF2B5EF4-FFF2-40B4-BE49-F238E27FC236}">
                <a16:creationId xmlns:a16="http://schemas.microsoft.com/office/drawing/2014/main" id="{34F885C8-8CFB-9BC0-E96A-32D54C6DCD43}"/>
              </a:ext>
            </a:extLst>
          </p:cNvPr>
          <p:cNvSpPr txBox="1"/>
          <p:nvPr/>
        </p:nvSpPr>
        <p:spPr>
          <a:xfrm>
            <a:off x="16029121"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Dataset</a:t>
            </a:r>
            <a:endParaRPr lang="en-US" dirty="0">
              <a:sym typeface="Helvetica Now Display"/>
            </a:endParaRPr>
          </a:p>
        </p:txBody>
      </p:sp>
      <p:sp>
        <p:nvSpPr>
          <p:cNvPr id="41" name="TextBox 31">
            <a:extLst>
              <a:ext uri="{FF2B5EF4-FFF2-40B4-BE49-F238E27FC236}">
                <a16:creationId xmlns:a16="http://schemas.microsoft.com/office/drawing/2014/main" id="{0310B94E-C618-4E47-49E5-A91A403538EE}"/>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2" name="TextBox 32">
            <a:extLst>
              <a:ext uri="{FF2B5EF4-FFF2-40B4-BE49-F238E27FC236}">
                <a16:creationId xmlns:a16="http://schemas.microsoft.com/office/drawing/2014/main" id="{51E8415A-3B2C-D932-FCC8-D61F7B7E7D8C}"/>
              </a:ext>
            </a:extLst>
          </p:cNvPr>
          <p:cNvSpPr txBox="1"/>
          <p:nvPr/>
        </p:nvSpPr>
        <p:spPr>
          <a:xfrm>
            <a:off x="11727724" y="1020756"/>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Results</a:t>
            </a:r>
          </a:p>
        </p:txBody>
      </p:sp>
      <p:sp>
        <p:nvSpPr>
          <p:cNvPr id="43" name="TextBox 33">
            <a:extLst>
              <a:ext uri="{FF2B5EF4-FFF2-40B4-BE49-F238E27FC236}">
                <a16:creationId xmlns:a16="http://schemas.microsoft.com/office/drawing/2014/main" id="{A1B62D91-47D6-B94F-DD62-5AE3A5E021BD}"/>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4" name="TextBox 34">
            <a:extLst>
              <a:ext uri="{FF2B5EF4-FFF2-40B4-BE49-F238E27FC236}">
                <a16:creationId xmlns:a16="http://schemas.microsoft.com/office/drawing/2014/main" id="{201F9453-D552-BAE3-DD6E-C5421A93739E}"/>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45" name="TextBox 30">
            <a:extLst>
              <a:ext uri="{FF2B5EF4-FFF2-40B4-BE49-F238E27FC236}">
                <a16:creationId xmlns:a16="http://schemas.microsoft.com/office/drawing/2014/main" id="{FE22BDB1-FF38-CEBD-47AB-F98F229A248C}"/>
              </a:ext>
            </a:extLst>
          </p:cNvPr>
          <p:cNvSpPr txBox="1"/>
          <p:nvPr/>
        </p:nvSpPr>
        <p:spPr>
          <a:xfrm>
            <a:off x="7908994" y="1025425"/>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a:rPr>
              <a:t>Preprocessing</a:t>
            </a:r>
          </a:p>
        </p:txBody>
      </p:sp>
      <p:sp>
        <p:nvSpPr>
          <p:cNvPr id="46" name="Freeform 11">
            <a:extLst>
              <a:ext uri="{FF2B5EF4-FFF2-40B4-BE49-F238E27FC236}">
                <a16:creationId xmlns:a16="http://schemas.microsoft.com/office/drawing/2014/main" id="{671F9D06-2782-7777-748B-7C6B503F7152}"/>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SA"/>
          </a:p>
        </p:txBody>
      </p:sp>
      <p:sp>
        <p:nvSpPr>
          <p:cNvPr id="47" name="Freeform 13">
            <a:extLst>
              <a:ext uri="{FF2B5EF4-FFF2-40B4-BE49-F238E27FC236}">
                <a16:creationId xmlns:a16="http://schemas.microsoft.com/office/drawing/2014/main" id="{08CF2EEF-296B-99AF-F218-55B118672118}"/>
              </a:ext>
            </a:extLst>
          </p:cNvPr>
          <p:cNvSpPr/>
          <p:nvPr/>
        </p:nvSpPr>
        <p:spPr>
          <a:xfrm>
            <a:off x="838200" y="5531727"/>
            <a:ext cx="434471"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48" name="Freeform 13">
            <a:extLst>
              <a:ext uri="{FF2B5EF4-FFF2-40B4-BE49-F238E27FC236}">
                <a16:creationId xmlns:a16="http://schemas.microsoft.com/office/drawing/2014/main" id="{92DFF309-F784-ED24-F0D4-683DC2E50E23}"/>
              </a:ext>
            </a:extLst>
          </p:cNvPr>
          <p:cNvSpPr/>
          <p:nvPr/>
        </p:nvSpPr>
        <p:spPr>
          <a:xfrm>
            <a:off x="868472" y="6362700"/>
            <a:ext cx="434471"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49" name="Freeform 13">
            <a:extLst>
              <a:ext uri="{FF2B5EF4-FFF2-40B4-BE49-F238E27FC236}">
                <a16:creationId xmlns:a16="http://schemas.microsoft.com/office/drawing/2014/main" id="{C59F35DD-2BA9-AFC3-E4BB-D85B63A4BE3D}"/>
              </a:ext>
            </a:extLst>
          </p:cNvPr>
          <p:cNvSpPr/>
          <p:nvPr/>
        </p:nvSpPr>
        <p:spPr>
          <a:xfrm>
            <a:off x="868472" y="7353300"/>
            <a:ext cx="434471"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
        <p:nvSpPr>
          <p:cNvPr id="50" name="Freeform 13">
            <a:extLst>
              <a:ext uri="{FF2B5EF4-FFF2-40B4-BE49-F238E27FC236}">
                <a16:creationId xmlns:a16="http://schemas.microsoft.com/office/drawing/2014/main" id="{1D4F54C0-F0EF-9EAF-FA2E-0453B1DF6208}"/>
              </a:ext>
            </a:extLst>
          </p:cNvPr>
          <p:cNvSpPr/>
          <p:nvPr/>
        </p:nvSpPr>
        <p:spPr>
          <a:xfrm>
            <a:off x="868472" y="8420100"/>
            <a:ext cx="434471"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rot="6291079">
            <a:off x="16498122" y="2430117"/>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11" name="Freeform 11"/>
          <p:cNvSpPr/>
          <p:nvPr/>
        </p:nvSpPr>
        <p:spPr>
          <a:xfrm>
            <a:off x="619786" y="3744156"/>
            <a:ext cx="9949029" cy="5185931"/>
          </a:xfrm>
          <a:custGeom>
            <a:avLst/>
            <a:gdLst/>
            <a:ahLst/>
            <a:cxnLst/>
            <a:rect l="l" t="t" r="r" b="b"/>
            <a:pathLst>
              <a:path w="9949029" h="5185931">
                <a:moveTo>
                  <a:pt x="0" y="0"/>
                </a:moveTo>
                <a:lnTo>
                  <a:pt x="9949029" y="0"/>
                </a:lnTo>
                <a:lnTo>
                  <a:pt x="9949029" y="5185931"/>
                </a:lnTo>
                <a:lnTo>
                  <a:pt x="0" y="5185931"/>
                </a:lnTo>
                <a:lnTo>
                  <a:pt x="0" y="0"/>
                </a:lnTo>
                <a:close/>
              </a:path>
            </a:pathLst>
          </a:custGeom>
          <a:blipFill>
            <a:blip r:embed="rId5"/>
            <a:stretch>
              <a:fillRect/>
            </a:stretch>
          </a:blipFill>
        </p:spPr>
        <p:txBody>
          <a:bodyPr/>
          <a:lstStyle/>
          <a:p>
            <a:pPr marL="0" algn="r" defTabSz="914400" rtl="1" eaLnBrk="1" latinLnBrk="0" hangingPunct="1"/>
            <a:endParaRPr lang="en-SA"/>
          </a:p>
        </p:txBody>
      </p:sp>
      <p:sp>
        <p:nvSpPr>
          <p:cNvPr id="12" name="TextBox 12"/>
          <p:cNvSpPr txBox="1"/>
          <p:nvPr/>
        </p:nvSpPr>
        <p:spPr>
          <a:xfrm>
            <a:off x="1910397" y="2434134"/>
            <a:ext cx="13889241" cy="890922"/>
          </a:xfrm>
          <a:prstGeom prst="rect">
            <a:avLst/>
          </a:prstGeom>
        </p:spPr>
        <p:txBody>
          <a:bodyPr lIns="0" tIns="0" rIns="0" bIns="0" rtlCol="0" anchor="t">
            <a:spAutoFit/>
          </a:bodyPr>
          <a:lstStyle/>
          <a:p>
            <a:pPr marL="0" lvl="0" indent="0" algn="ctr">
              <a:lnSpc>
                <a:spcPts val="6709"/>
              </a:lnSpc>
              <a:spcBef>
                <a:spcPct val="0"/>
              </a:spcBef>
            </a:pPr>
            <a:r>
              <a:rPr lang="en-US" sz="5499" b="1" dirty="0">
                <a:solidFill>
                  <a:srgbClr val="315E41"/>
                </a:solidFill>
                <a:latin typeface="Times New Roman Bold"/>
                <a:ea typeface="Times New Roman Bold"/>
                <a:cs typeface="Times New Roman Bold"/>
                <a:sym typeface="Times New Roman Bold"/>
              </a:rPr>
              <a:t>Mu</a:t>
            </a:r>
            <a:r>
              <a:rPr lang="en-US" sz="5499" b="1" u="none" strike="noStrike" dirty="0">
                <a:solidFill>
                  <a:srgbClr val="315E41"/>
                </a:solidFill>
                <a:latin typeface="Times New Roman Bold"/>
                <a:ea typeface="Times New Roman Bold"/>
                <a:cs typeface="Times New Roman Bold"/>
                <a:sym typeface="Times New Roman Bold"/>
              </a:rPr>
              <a:t>ltimodal Model Comparison</a:t>
            </a:r>
          </a:p>
        </p:txBody>
      </p:sp>
      <p:sp>
        <p:nvSpPr>
          <p:cNvPr id="13" name="Freeform 13"/>
          <p:cNvSpPr/>
          <p:nvPr/>
        </p:nvSpPr>
        <p:spPr>
          <a:xfrm>
            <a:off x="10906785" y="4152900"/>
            <a:ext cx="411272" cy="614864"/>
          </a:xfrm>
          <a:custGeom>
            <a:avLst/>
            <a:gdLst/>
            <a:ahLst/>
            <a:cxnLst/>
            <a:rect l="l" t="t" r="r" b="b"/>
            <a:pathLst>
              <a:path w="411272" h="614864">
                <a:moveTo>
                  <a:pt x="0" y="0"/>
                </a:moveTo>
                <a:lnTo>
                  <a:pt x="411272" y="0"/>
                </a:lnTo>
                <a:lnTo>
                  <a:pt x="411272" y="614865"/>
                </a:lnTo>
                <a:lnTo>
                  <a:pt x="0" y="61486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algn="justLow"/>
            <a:endParaRPr lang="en-SA" sz="2000"/>
          </a:p>
        </p:txBody>
      </p:sp>
      <p:sp>
        <p:nvSpPr>
          <p:cNvPr id="14" name="TextBox 14"/>
          <p:cNvSpPr txBox="1"/>
          <p:nvPr/>
        </p:nvSpPr>
        <p:spPr>
          <a:xfrm>
            <a:off x="11567360" y="3737658"/>
            <a:ext cx="5688922" cy="1436291"/>
          </a:xfrm>
          <a:prstGeom prst="rect">
            <a:avLst/>
          </a:prstGeom>
        </p:spPr>
        <p:txBody>
          <a:bodyPr lIns="0" tIns="0" rIns="0" bIns="0" rtlCol="0" anchor="t">
            <a:spAutoFit/>
          </a:bodyPr>
          <a:lstStyle/>
          <a:p>
            <a:pPr algn="justLow">
              <a:lnSpc>
                <a:spcPts val="2800"/>
              </a:lnSpc>
            </a:pPr>
            <a:r>
              <a:rPr lang="en-US" sz="2400" b="1" dirty="0">
                <a:latin typeface="Times New Roman Bold"/>
                <a:ea typeface="Times New Roman Bold"/>
                <a:cs typeface="Times New Roman Bold"/>
                <a:sym typeface="Times New Roman Bold"/>
              </a:rPr>
              <a:t>MobileNetV2 + MLP: Best performance (~100%) across all metrics → Lightweight embeddings + strong compatibility with structured features</a:t>
            </a:r>
          </a:p>
        </p:txBody>
      </p:sp>
      <p:sp>
        <p:nvSpPr>
          <p:cNvPr id="15" name="Freeform 15"/>
          <p:cNvSpPr/>
          <p:nvPr/>
        </p:nvSpPr>
        <p:spPr>
          <a:xfrm>
            <a:off x="10906785" y="5676900"/>
            <a:ext cx="411272" cy="614864"/>
          </a:xfrm>
          <a:custGeom>
            <a:avLst/>
            <a:gdLst/>
            <a:ahLst/>
            <a:cxnLst/>
            <a:rect l="l" t="t" r="r" b="b"/>
            <a:pathLst>
              <a:path w="411272" h="614864">
                <a:moveTo>
                  <a:pt x="0" y="0"/>
                </a:moveTo>
                <a:lnTo>
                  <a:pt x="411272" y="0"/>
                </a:lnTo>
                <a:lnTo>
                  <a:pt x="411272" y="614865"/>
                </a:lnTo>
                <a:lnTo>
                  <a:pt x="0" y="61486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algn="justLow"/>
            <a:endParaRPr lang="en-SA" sz="2000"/>
          </a:p>
        </p:txBody>
      </p:sp>
      <p:sp>
        <p:nvSpPr>
          <p:cNvPr id="16" name="TextBox 16"/>
          <p:cNvSpPr txBox="1"/>
          <p:nvPr/>
        </p:nvSpPr>
        <p:spPr>
          <a:xfrm>
            <a:off x="11567360" y="5358497"/>
            <a:ext cx="5688922" cy="1436291"/>
          </a:xfrm>
          <a:prstGeom prst="rect">
            <a:avLst/>
          </a:prstGeom>
        </p:spPr>
        <p:txBody>
          <a:bodyPr lIns="0" tIns="0" rIns="0" bIns="0" rtlCol="0" anchor="t">
            <a:spAutoFit/>
          </a:bodyPr>
          <a:lstStyle/>
          <a:p>
            <a:pPr algn="justLow">
              <a:lnSpc>
                <a:spcPts val="2800"/>
              </a:lnSpc>
            </a:pPr>
            <a:r>
              <a:rPr lang="en-US" sz="2400" b="1" dirty="0">
                <a:latin typeface="Times New Roman Bold"/>
                <a:ea typeface="Times New Roman Bold"/>
                <a:cs typeface="Times New Roman Bold"/>
                <a:sym typeface="Times New Roman Bold"/>
              </a:rPr>
              <a:t>ResNet50 + MLP: ~98.5%, strong but needs more diverse multimodal data → Deep architecture didn’t fully benefit from fusion</a:t>
            </a:r>
          </a:p>
        </p:txBody>
      </p:sp>
      <p:sp>
        <p:nvSpPr>
          <p:cNvPr id="17" name="Freeform 17"/>
          <p:cNvSpPr/>
          <p:nvPr/>
        </p:nvSpPr>
        <p:spPr>
          <a:xfrm>
            <a:off x="10906785" y="6972300"/>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algn="justLow"/>
            <a:endParaRPr lang="en-SA" sz="2000"/>
          </a:p>
        </p:txBody>
      </p:sp>
      <p:sp>
        <p:nvSpPr>
          <p:cNvPr id="18" name="TextBox 18"/>
          <p:cNvSpPr txBox="1"/>
          <p:nvPr/>
        </p:nvSpPr>
        <p:spPr>
          <a:xfrm>
            <a:off x="11567709" y="6900369"/>
            <a:ext cx="5688922" cy="1077218"/>
          </a:xfrm>
          <a:prstGeom prst="rect">
            <a:avLst/>
          </a:prstGeom>
        </p:spPr>
        <p:txBody>
          <a:bodyPr lIns="0" tIns="0" rIns="0" bIns="0" rtlCol="0" anchor="t">
            <a:spAutoFit/>
          </a:bodyPr>
          <a:lstStyle/>
          <a:p>
            <a:pPr algn="justLow">
              <a:lnSpc>
                <a:spcPts val="2800"/>
              </a:lnSpc>
            </a:pPr>
            <a:r>
              <a:rPr lang="en-US" sz="2400" b="1" dirty="0">
                <a:latin typeface="Times New Roman Bold"/>
                <a:ea typeface="Times New Roman Bold"/>
                <a:cs typeface="Times New Roman Bold"/>
                <a:sym typeface="Times New Roman Bold"/>
              </a:rPr>
              <a:t>InceptionV3 + MLP: ~95.6%, moderate improvement → Visual similarity between classes limited its fusion benefit</a:t>
            </a:r>
          </a:p>
        </p:txBody>
      </p:sp>
      <p:sp>
        <p:nvSpPr>
          <p:cNvPr id="19" name="Freeform 19"/>
          <p:cNvSpPr/>
          <p:nvPr/>
        </p:nvSpPr>
        <p:spPr>
          <a:xfrm>
            <a:off x="10906785" y="8115300"/>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algn="justLow"/>
            <a:endParaRPr lang="en-SA" sz="2000"/>
          </a:p>
        </p:txBody>
      </p:sp>
      <p:sp>
        <p:nvSpPr>
          <p:cNvPr id="20" name="TextBox 20"/>
          <p:cNvSpPr txBox="1"/>
          <p:nvPr/>
        </p:nvSpPr>
        <p:spPr>
          <a:xfrm>
            <a:off x="11570904" y="8069712"/>
            <a:ext cx="5688922" cy="718145"/>
          </a:xfrm>
          <a:prstGeom prst="rect">
            <a:avLst/>
          </a:prstGeom>
        </p:spPr>
        <p:txBody>
          <a:bodyPr lIns="0" tIns="0" rIns="0" bIns="0" rtlCol="0" anchor="t">
            <a:spAutoFit/>
          </a:bodyPr>
          <a:lstStyle/>
          <a:p>
            <a:pPr algn="justLow">
              <a:lnSpc>
                <a:spcPts val="2800"/>
              </a:lnSpc>
            </a:pPr>
            <a:r>
              <a:rPr lang="en-US" sz="2400" b="1" dirty="0">
                <a:latin typeface="Times New Roman Bold"/>
                <a:ea typeface="Times New Roman Bold"/>
                <a:cs typeface="Times New Roman Bold"/>
                <a:sym typeface="Times New Roman Bold"/>
              </a:rPr>
              <a:t>Overall: Lightweight backbones gain more from multimodal fusion than deeper CNNs</a:t>
            </a:r>
          </a:p>
        </p:txBody>
      </p:sp>
      <p:sp>
        <p:nvSpPr>
          <p:cNvPr id="36" name="Freeform 16">
            <a:extLst>
              <a:ext uri="{FF2B5EF4-FFF2-40B4-BE49-F238E27FC236}">
                <a16:creationId xmlns:a16="http://schemas.microsoft.com/office/drawing/2014/main" id="{72428875-E241-2B4A-2304-C4126BC1EEAC}"/>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8">
              <a:extLst>
                <a:ext uri="{96DAC541-7B7A-43D3-8B79-37D633B846F1}">
                  <asvg:svgBlip xmlns:asvg="http://schemas.microsoft.com/office/drawing/2016/SVG/main" r:embed="rId9"/>
                </a:ext>
              </a:extLst>
            </a:blip>
            <a:stretch>
              <a:fillRect r="-53337"/>
            </a:stretch>
          </a:blipFill>
        </p:spPr>
        <p:txBody>
          <a:bodyPr/>
          <a:lstStyle/>
          <a:p>
            <a:endParaRPr lang="en-SA"/>
          </a:p>
        </p:txBody>
      </p:sp>
      <p:grpSp>
        <p:nvGrpSpPr>
          <p:cNvPr id="37" name="Group 19">
            <a:extLst>
              <a:ext uri="{FF2B5EF4-FFF2-40B4-BE49-F238E27FC236}">
                <a16:creationId xmlns:a16="http://schemas.microsoft.com/office/drawing/2014/main" id="{2934BFEC-9773-B131-60D0-4E4C737FBF0B}"/>
              </a:ext>
            </a:extLst>
          </p:cNvPr>
          <p:cNvGrpSpPr/>
          <p:nvPr/>
        </p:nvGrpSpPr>
        <p:grpSpPr>
          <a:xfrm>
            <a:off x="11765250" y="962695"/>
            <a:ext cx="1523316" cy="450813"/>
            <a:chOff x="0" y="0"/>
            <a:chExt cx="401203" cy="118733"/>
          </a:xfrm>
        </p:grpSpPr>
        <p:sp>
          <p:nvSpPr>
            <p:cNvPr id="38" name="Freeform 20">
              <a:extLst>
                <a:ext uri="{FF2B5EF4-FFF2-40B4-BE49-F238E27FC236}">
                  <a16:creationId xmlns:a16="http://schemas.microsoft.com/office/drawing/2014/main" id="{FA2B74F3-E230-BE8D-EAFB-860E9D740710}"/>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9" name="TextBox 21">
              <a:extLst>
                <a:ext uri="{FF2B5EF4-FFF2-40B4-BE49-F238E27FC236}">
                  <a16:creationId xmlns:a16="http://schemas.microsoft.com/office/drawing/2014/main" id="{AB8FCA0F-E220-98EA-C193-A47E2ABB202C}"/>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40" name="TextBox 24">
            <a:extLst>
              <a:ext uri="{FF2B5EF4-FFF2-40B4-BE49-F238E27FC236}">
                <a16:creationId xmlns:a16="http://schemas.microsoft.com/office/drawing/2014/main" id="{05DEBD35-C598-6E6B-3F51-91AB47FE3BE1}"/>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1" name="TextBox 25">
            <a:extLst>
              <a:ext uri="{FF2B5EF4-FFF2-40B4-BE49-F238E27FC236}">
                <a16:creationId xmlns:a16="http://schemas.microsoft.com/office/drawing/2014/main" id="{2AEF2FF0-CE20-58F0-88ED-8A251865A4AC}"/>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2" name="TextBox 27">
            <a:extLst>
              <a:ext uri="{FF2B5EF4-FFF2-40B4-BE49-F238E27FC236}">
                <a16:creationId xmlns:a16="http://schemas.microsoft.com/office/drawing/2014/main" id="{B860819A-BE01-68FC-E937-F9D7DB6B66F1}"/>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3" name="TextBox 28">
            <a:extLst>
              <a:ext uri="{FF2B5EF4-FFF2-40B4-BE49-F238E27FC236}">
                <a16:creationId xmlns:a16="http://schemas.microsoft.com/office/drawing/2014/main" id="{10EEE4E5-4136-5D17-F21D-074F6FF0CB80}"/>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dirty="0">
                <a:sym typeface="Helvetica Now Display"/>
              </a:rPr>
              <a:t>Related Work</a:t>
            </a:r>
          </a:p>
        </p:txBody>
      </p:sp>
      <p:sp>
        <p:nvSpPr>
          <p:cNvPr id="44" name="TextBox 29">
            <a:extLst>
              <a:ext uri="{FF2B5EF4-FFF2-40B4-BE49-F238E27FC236}">
                <a16:creationId xmlns:a16="http://schemas.microsoft.com/office/drawing/2014/main" id="{A1204349-B5D1-8706-D596-C1BA15DA8EF6}"/>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45" name="TextBox 30">
            <a:extLst>
              <a:ext uri="{FF2B5EF4-FFF2-40B4-BE49-F238E27FC236}">
                <a16:creationId xmlns:a16="http://schemas.microsoft.com/office/drawing/2014/main" id="{6BB59D3F-0891-F611-5DE7-0AA8453F2BCB}"/>
              </a:ext>
            </a:extLst>
          </p:cNvPr>
          <p:cNvSpPr txBox="1"/>
          <p:nvPr/>
        </p:nvSpPr>
        <p:spPr>
          <a:xfrm>
            <a:off x="16029121"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Dataset</a:t>
            </a:r>
            <a:endParaRPr lang="en-US" dirty="0">
              <a:sym typeface="Helvetica Now Display"/>
            </a:endParaRPr>
          </a:p>
        </p:txBody>
      </p:sp>
      <p:sp>
        <p:nvSpPr>
          <p:cNvPr id="46" name="TextBox 31">
            <a:extLst>
              <a:ext uri="{FF2B5EF4-FFF2-40B4-BE49-F238E27FC236}">
                <a16:creationId xmlns:a16="http://schemas.microsoft.com/office/drawing/2014/main" id="{0C9B1952-D8AC-B665-A154-EB221BC7E1AD}"/>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Conclusion</a:t>
            </a:r>
          </a:p>
        </p:txBody>
      </p:sp>
      <p:sp>
        <p:nvSpPr>
          <p:cNvPr id="47" name="TextBox 32">
            <a:extLst>
              <a:ext uri="{FF2B5EF4-FFF2-40B4-BE49-F238E27FC236}">
                <a16:creationId xmlns:a16="http://schemas.microsoft.com/office/drawing/2014/main" id="{698E4BAA-04CE-0C2D-D9A5-B7885AEBEA2E}"/>
              </a:ext>
            </a:extLst>
          </p:cNvPr>
          <p:cNvSpPr txBox="1"/>
          <p:nvPr/>
        </p:nvSpPr>
        <p:spPr>
          <a:xfrm>
            <a:off x="11727724" y="1020756"/>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Results</a:t>
            </a:r>
          </a:p>
        </p:txBody>
      </p:sp>
      <p:sp>
        <p:nvSpPr>
          <p:cNvPr id="48" name="TextBox 33">
            <a:extLst>
              <a:ext uri="{FF2B5EF4-FFF2-40B4-BE49-F238E27FC236}">
                <a16:creationId xmlns:a16="http://schemas.microsoft.com/office/drawing/2014/main" id="{590E6030-87A5-4480-516E-A1D53250E073}"/>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49" name="TextBox 34">
            <a:extLst>
              <a:ext uri="{FF2B5EF4-FFF2-40B4-BE49-F238E27FC236}">
                <a16:creationId xmlns:a16="http://schemas.microsoft.com/office/drawing/2014/main" id="{A4369AE4-48A4-ABB0-406A-7E59567E252C}"/>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50" name="TextBox 30">
            <a:extLst>
              <a:ext uri="{FF2B5EF4-FFF2-40B4-BE49-F238E27FC236}">
                <a16:creationId xmlns:a16="http://schemas.microsoft.com/office/drawing/2014/main" id="{A32D76CB-72A3-D06C-8138-AEF4304DFF7B}"/>
              </a:ext>
            </a:extLst>
          </p:cNvPr>
          <p:cNvSpPr txBox="1"/>
          <p:nvPr/>
        </p:nvSpPr>
        <p:spPr>
          <a:xfrm>
            <a:off x="7908994" y="1025425"/>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a:rPr>
              <a:t>Preprocessing</a:t>
            </a:r>
          </a:p>
        </p:txBody>
      </p:sp>
      <p:sp>
        <p:nvSpPr>
          <p:cNvPr id="51" name="Freeform 11">
            <a:extLst>
              <a:ext uri="{FF2B5EF4-FFF2-40B4-BE49-F238E27FC236}">
                <a16:creationId xmlns:a16="http://schemas.microsoft.com/office/drawing/2014/main" id="{BDF2A3DC-6C60-5C67-E6C0-D768ABA98C8E}"/>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769180"/>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16841971" y="1769180"/>
            <a:ext cx="92362" cy="6279458"/>
            <a:chOff x="0" y="0"/>
            <a:chExt cx="24326" cy="1653849"/>
          </a:xfrm>
        </p:grpSpPr>
        <p:sp>
          <p:nvSpPr>
            <p:cNvPr id="8" name="Freeform 8"/>
            <p:cNvSpPr/>
            <p:nvPr/>
          </p:nvSpPr>
          <p:spPr>
            <a:xfrm>
              <a:off x="0" y="0"/>
              <a:ext cx="24326" cy="1653849"/>
            </a:xfrm>
            <a:custGeom>
              <a:avLst/>
              <a:gdLst/>
              <a:ahLst/>
              <a:cxnLst/>
              <a:rect l="l" t="t" r="r" b="b"/>
              <a:pathLst>
                <a:path w="24326" h="1653849">
                  <a:moveTo>
                    <a:pt x="12163" y="0"/>
                  </a:moveTo>
                  <a:lnTo>
                    <a:pt x="12163" y="0"/>
                  </a:lnTo>
                  <a:cubicBezTo>
                    <a:pt x="15389" y="0"/>
                    <a:pt x="18482" y="1281"/>
                    <a:pt x="20763" y="3562"/>
                  </a:cubicBezTo>
                  <a:cubicBezTo>
                    <a:pt x="23044" y="5843"/>
                    <a:pt x="24326" y="8937"/>
                    <a:pt x="24326" y="12163"/>
                  </a:cubicBezTo>
                  <a:lnTo>
                    <a:pt x="24326" y="1641686"/>
                  </a:lnTo>
                  <a:cubicBezTo>
                    <a:pt x="24326" y="1648403"/>
                    <a:pt x="18880" y="1653849"/>
                    <a:pt x="12163" y="1653849"/>
                  </a:cubicBezTo>
                  <a:lnTo>
                    <a:pt x="12163" y="1653849"/>
                  </a:lnTo>
                  <a:cubicBezTo>
                    <a:pt x="5446" y="1653849"/>
                    <a:pt x="0" y="1648403"/>
                    <a:pt x="0" y="1641686"/>
                  </a:cubicBezTo>
                  <a:lnTo>
                    <a:pt x="0" y="12163"/>
                  </a:lnTo>
                  <a:cubicBezTo>
                    <a:pt x="0" y="5446"/>
                    <a:pt x="5446" y="0"/>
                    <a:pt x="12163" y="0"/>
                  </a:cubicBezTo>
                  <a:close/>
                </a:path>
              </a:pathLst>
            </a:custGeom>
            <a:solidFill>
              <a:srgbClr val="75A185"/>
            </a:solidFill>
          </p:spPr>
          <p:txBody>
            <a:bodyPr/>
            <a:lstStyle/>
            <a:p>
              <a:endParaRPr lang="en-SA"/>
            </a:p>
          </p:txBody>
        </p:sp>
        <p:sp>
          <p:nvSpPr>
            <p:cNvPr id="9" name="TextBox 9"/>
            <p:cNvSpPr txBox="1"/>
            <p:nvPr/>
          </p:nvSpPr>
          <p:spPr>
            <a:xfrm>
              <a:off x="0" y="-57150"/>
              <a:ext cx="24326" cy="1710999"/>
            </a:xfrm>
            <a:prstGeom prst="rect">
              <a:avLst/>
            </a:prstGeom>
          </p:spPr>
          <p:txBody>
            <a:bodyPr lIns="50800" tIns="50800" rIns="50800" bIns="50800" rtlCol="0" anchor="ctr"/>
            <a:lstStyle/>
            <a:p>
              <a:pPr algn="ctr">
                <a:lnSpc>
                  <a:spcPts val="3360"/>
                </a:lnSpc>
              </a:pPr>
              <a:endParaRPr/>
            </a:p>
          </p:txBody>
        </p:sp>
      </p:grpSp>
      <p:grpSp>
        <p:nvGrpSpPr>
          <p:cNvPr id="10" name="Group 10"/>
          <p:cNvGrpSpPr/>
          <p:nvPr/>
        </p:nvGrpSpPr>
        <p:grpSpPr>
          <a:xfrm>
            <a:off x="0" y="8048638"/>
            <a:ext cx="18288000" cy="2238362"/>
            <a:chOff x="0" y="0"/>
            <a:chExt cx="4816593" cy="589527"/>
          </a:xfrm>
        </p:grpSpPr>
        <p:sp>
          <p:nvSpPr>
            <p:cNvPr id="11" name="Freeform 11"/>
            <p:cNvSpPr/>
            <p:nvPr/>
          </p:nvSpPr>
          <p:spPr>
            <a:xfrm>
              <a:off x="0" y="0"/>
              <a:ext cx="4816592" cy="589527"/>
            </a:xfrm>
            <a:custGeom>
              <a:avLst/>
              <a:gdLst/>
              <a:ahLst/>
              <a:cxnLst/>
              <a:rect l="l" t="t" r="r" b="b"/>
              <a:pathLst>
                <a:path w="4816592" h="589527">
                  <a:moveTo>
                    <a:pt x="0" y="0"/>
                  </a:moveTo>
                  <a:lnTo>
                    <a:pt x="4816592" y="0"/>
                  </a:lnTo>
                  <a:lnTo>
                    <a:pt x="4816592" y="589527"/>
                  </a:lnTo>
                  <a:lnTo>
                    <a:pt x="0" y="589527"/>
                  </a:lnTo>
                  <a:close/>
                </a:path>
              </a:pathLst>
            </a:custGeom>
            <a:solidFill>
              <a:srgbClr val="315E41"/>
            </a:solidFill>
          </p:spPr>
          <p:txBody>
            <a:bodyPr/>
            <a:lstStyle/>
            <a:p>
              <a:endParaRPr lang="en-SA"/>
            </a:p>
          </p:txBody>
        </p:sp>
        <p:sp>
          <p:nvSpPr>
            <p:cNvPr id="12" name="TextBox 12"/>
            <p:cNvSpPr txBox="1"/>
            <p:nvPr/>
          </p:nvSpPr>
          <p:spPr>
            <a:xfrm>
              <a:off x="0" y="-57150"/>
              <a:ext cx="4816593" cy="646677"/>
            </a:xfrm>
            <a:prstGeom prst="rect">
              <a:avLst/>
            </a:prstGeom>
          </p:spPr>
          <p:txBody>
            <a:bodyPr lIns="50800" tIns="50800" rIns="50800" bIns="50800" rtlCol="0" anchor="ctr"/>
            <a:lstStyle/>
            <a:p>
              <a:pPr algn="ctr">
                <a:lnSpc>
                  <a:spcPts val="3360"/>
                </a:lnSpc>
              </a:pPr>
              <a:endParaRPr/>
            </a:p>
          </p:txBody>
        </p:sp>
      </p:grpSp>
      <p:grpSp>
        <p:nvGrpSpPr>
          <p:cNvPr id="13" name="Group 13"/>
          <p:cNvGrpSpPr/>
          <p:nvPr/>
        </p:nvGrpSpPr>
        <p:grpSpPr>
          <a:xfrm>
            <a:off x="8206923" y="7937147"/>
            <a:ext cx="11862724" cy="3369997"/>
            <a:chOff x="0" y="0"/>
            <a:chExt cx="1349502" cy="383370"/>
          </a:xfrm>
        </p:grpSpPr>
        <p:sp>
          <p:nvSpPr>
            <p:cNvPr id="14" name="Freeform 14"/>
            <p:cNvSpPr/>
            <p:nvPr/>
          </p:nvSpPr>
          <p:spPr>
            <a:xfrm>
              <a:off x="0" y="0"/>
              <a:ext cx="1349502" cy="383370"/>
            </a:xfrm>
            <a:custGeom>
              <a:avLst/>
              <a:gdLst/>
              <a:ahLst/>
              <a:cxnLst/>
              <a:rect l="l" t="t" r="r" b="b"/>
              <a:pathLst>
                <a:path w="1349502" h="383370">
                  <a:moveTo>
                    <a:pt x="1146302" y="0"/>
                  </a:moveTo>
                  <a:cubicBezTo>
                    <a:pt x="1258532" y="0"/>
                    <a:pt x="1349502" y="85815"/>
                    <a:pt x="1349502" y="191685"/>
                  </a:cubicBezTo>
                  <a:cubicBezTo>
                    <a:pt x="1349502" y="297555"/>
                    <a:pt x="1258532" y="383370"/>
                    <a:pt x="1146302" y="383370"/>
                  </a:cubicBezTo>
                  <a:lnTo>
                    <a:pt x="203200" y="383370"/>
                  </a:lnTo>
                  <a:cubicBezTo>
                    <a:pt x="90970" y="383370"/>
                    <a:pt x="0" y="297555"/>
                    <a:pt x="0" y="191685"/>
                  </a:cubicBezTo>
                  <a:cubicBezTo>
                    <a:pt x="0" y="85815"/>
                    <a:pt x="90970" y="0"/>
                    <a:pt x="203200" y="0"/>
                  </a:cubicBezTo>
                  <a:lnTo>
                    <a:pt x="1146302" y="0"/>
                  </a:lnTo>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en-SA"/>
            </a:p>
          </p:txBody>
        </p:sp>
      </p:grpSp>
      <p:sp>
        <p:nvSpPr>
          <p:cNvPr id="15" name="Freeform 15"/>
          <p:cNvSpPr/>
          <p:nvPr/>
        </p:nvSpPr>
        <p:spPr>
          <a:xfrm rot="5400000">
            <a:off x="16819186" y="6315442"/>
            <a:ext cx="1408634" cy="210014"/>
          </a:xfrm>
          <a:custGeom>
            <a:avLst/>
            <a:gdLst/>
            <a:ahLst/>
            <a:cxnLst/>
            <a:rect l="l" t="t" r="r" b="b"/>
            <a:pathLst>
              <a:path w="1408634" h="210014">
                <a:moveTo>
                  <a:pt x="0" y="0"/>
                </a:moveTo>
                <a:lnTo>
                  <a:pt x="1408634" y="0"/>
                </a:lnTo>
                <a:lnTo>
                  <a:pt x="1408634" y="210015"/>
                </a:lnTo>
                <a:lnTo>
                  <a:pt x="0" y="21001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SA"/>
          </a:p>
        </p:txBody>
      </p:sp>
      <p:sp>
        <p:nvSpPr>
          <p:cNvPr id="16" name="Freeform 16"/>
          <p:cNvSpPr/>
          <p:nvPr/>
        </p:nvSpPr>
        <p:spPr>
          <a:xfrm>
            <a:off x="862500" y="2535015"/>
            <a:ext cx="280500" cy="419357"/>
          </a:xfrm>
          <a:custGeom>
            <a:avLst/>
            <a:gdLst/>
            <a:ahLst/>
            <a:cxnLst/>
            <a:rect l="l" t="t" r="r" b="b"/>
            <a:pathLst>
              <a:path w="280500" h="419357">
                <a:moveTo>
                  <a:pt x="0" y="0"/>
                </a:moveTo>
                <a:lnTo>
                  <a:pt x="280501" y="0"/>
                </a:lnTo>
                <a:lnTo>
                  <a:pt x="280501" y="419357"/>
                </a:lnTo>
                <a:lnTo>
                  <a:pt x="0" y="41935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p>
        </p:txBody>
      </p:sp>
      <p:sp>
        <p:nvSpPr>
          <p:cNvPr id="17" name="TextBox 17"/>
          <p:cNvSpPr txBox="1"/>
          <p:nvPr/>
        </p:nvSpPr>
        <p:spPr>
          <a:xfrm>
            <a:off x="1073594" y="8665852"/>
            <a:ext cx="5851357" cy="956277"/>
          </a:xfrm>
          <a:prstGeom prst="rect">
            <a:avLst/>
          </a:prstGeom>
        </p:spPr>
        <p:txBody>
          <a:bodyPr lIns="0" tIns="0" rIns="0" bIns="0" rtlCol="0" anchor="t">
            <a:spAutoFit/>
          </a:bodyPr>
          <a:lstStyle/>
          <a:p>
            <a:pPr marL="0" lvl="0" indent="0" algn="ctr">
              <a:lnSpc>
                <a:spcPts val="7319"/>
              </a:lnSpc>
              <a:spcBef>
                <a:spcPct val="0"/>
              </a:spcBef>
            </a:pPr>
            <a:r>
              <a:rPr lang="en-US" sz="5999" b="1" dirty="0">
                <a:solidFill>
                  <a:srgbClr val="FCFFFB"/>
                </a:solidFill>
                <a:latin typeface="Times New Roman Bold"/>
                <a:ea typeface="Times New Roman Bold"/>
                <a:cs typeface="Times New Roman Bold"/>
                <a:sym typeface="Times New Roman Bold"/>
              </a:rPr>
              <a:t>Conclusion</a:t>
            </a:r>
          </a:p>
        </p:txBody>
      </p:sp>
      <p:sp>
        <p:nvSpPr>
          <p:cNvPr id="18" name="TextBox 18"/>
          <p:cNvSpPr txBox="1"/>
          <p:nvPr/>
        </p:nvSpPr>
        <p:spPr>
          <a:xfrm>
            <a:off x="1525770" y="2449290"/>
            <a:ext cx="14529661" cy="517386"/>
          </a:xfrm>
          <a:prstGeom prst="rect">
            <a:avLst/>
          </a:prstGeom>
        </p:spPr>
        <p:txBody>
          <a:bodyPr lIns="0" tIns="0" rIns="0" bIns="0" rtlCol="0" anchor="t">
            <a:spAutoFit/>
          </a:bodyPr>
          <a:lstStyle/>
          <a:p>
            <a:pPr marL="0" lvl="0" indent="0" algn="just">
              <a:lnSpc>
                <a:spcPts val="4389"/>
              </a:lnSpc>
              <a:spcBef>
                <a:spcPct val="0"/>
              </a:spcBef>
            </a:pPr>
            <a:r>
              <a:rPr lang="en-US" sz="3135" b="1" dirty="0">
                <a:latin typeface="Times New Roman Bold"/>
                <a:ea typeface="Times New Roman Bold"/>
                <a:cs typeface="Times New Roman Bold"/>
                <a:sym typeface="Times New Roman Bold"/>
              </a:rPr>
              <a:t>S</a:t>
            </a:r>
            <a:r>
              <a:rPr lang="en-US" sz="3135" b="1" u="none" strike="noStrike" dirty="0">
                <a:latin typeface="Times New Roman Bold"/>
                <a:ea typeface="Times New Roman Bold"/>
                <a:cs typeface="Times New Roman Bold"/>
                <a:sym typeface="Times New Roman Bold"/>
              </a:rPr>
              <a:t>tructured data alone achieves perfect performance → features are highly separable.</a:t>
            </a:r>
          </a:p>
        </p:txBody>
      </p:sp>
      <p:sp>
        <p:nvSpPr>
          <p:cNvPr id="19" name="Freeform 19"/>
          <p:cNvSpPr/>
          <p:nvPr/>
        </p:nvSpPr>
        <p:spPr>
          <a:xfrm>
            <a:off x="862500" y="3510018"/>
            <a:ext cx="280500" cy="419357"/>
          </a:xfrm>
          <a:custGeom>
            <a:avLst/>
            <a:gdLst/>
            <a:ahLst/>
            <a:cxnLst/>
            <a:rect l="l" t="t" r="r" b="b"/>
            <a:pathLst>
              <a:path w="280500" h="419357">
                <a:moveTo>
                  <a:pt x="0" y="0"/>
                </a:moveTo>
                <a:lnTo>
                  <a:pt x="280500" y="0"/>
                </a:lnTo>
                <a:lnTo>
                  <a:pt x="280500" y="419356"/>
                </a:lnTo>
                <a:lnTo>
                  <a:pt x="0" y="41935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p>
        </p:txBody>
      </p:sp>
      <p:sp>
        <p:nvSpPr>
          <p:cNvPr id="20" name="TextBox 20"/>
          <p:cNvSpPr txBox="1"/>
          <p:nvPr/>
        </p:nvSpPr>
        <p:spPr>
          <a:xfrm>
            <a:off x="1513937" y="3396528"/>
            <a:ext cx="14529661" cy="517386"/>
          </a:xfrm>
          <a:prstGeom prst="rect">
            <a:avLst/>
          </a:prstGeom>
        </p:spPr>
        <p:txBody>
          <a:bodyPr lIns="0" tIns="0" rIns="0" bIns="0" rtlCol="0" anchor="t">
            <a:spAutoFit/>
          </a:bodyPr>
          <a:lstStyle/>
          <a:p>
            <a:pPr marL="0" lvl="0" indent="0" algn="just">
              <a:lnSpc>
                <a:spcPts val="4389"/>
              </a:lnSpc>
              <a:spcBef>
                <a:spcPct val="0"/>
              </a:spcBef>
            </a:pPr>
            <a:r>
              <a:rPr lang="en-US" sz="3135" b="1" dirty="0">
                <a:latin typeface="Times New Roman Bold"/>
                <a:ea typeface="Times New Roman Bold"/>
                <a:cs typeface="Times New Roman Bold"/>
                <a:sym typeface="Times New Roman Bold"/>
              </a:rPr>
              <a:t>Imag</a:t>
            </a:r>
            <a:r>
              <a:rPr lang="en-US" sz="3135" b="1" u="none" strike="noStrike" dirty="0">
                <a:latin typeface="Times New Roman Bold"/>
                <a:ea typeface="Times New Roman Bold"/>
                <a:cs typeface="Times New Roman Bold"/>
                <a:sym typeface="Times New Roman Bold"/>
              </a:rPr>
              <a:t>e-only CNNs also achieve &gt;99% → visual patterns are very clear.</a:t>
            </a:r>
          </a:p>
        </p:txBody>
      </p:sp>
      <p:sp>
        <p:nvSpPr>
          <p:cNvPr id="21" name="Freeform 21"/>
          <p:cNvSpPr/>
          <p:nvPr/>
        </p:nvSpPr>
        <p:spPr>
          <a:xfrm>
            <a:off x="862500" y="4495543"/>
            <a:ext cx="280500" cy="419357"/>
          </a:xfrm>
          <a:custGeom>
            <a:avLst/>
            <a:gdLst/>
            <a:ahLst/>
            <a:cxnLst/>
            <a:rect l="l" t="t" r="r" b="b"/>
            <a:pathLst>
              <a:path w="280500" h="419357">
                <a:moveTo>
                  <a:pt x="0" y="0"/>
                </a:moveTo>
                <a:lnTo>
                  <a:pt x="280500" y="0"/>
                </a:lnTo>
                <a:lnTo>
                  <a:pt x="280500" y="419357"/>
                </a:lnTo>
                <a:lnTo>
                  <a:pt x="0" y="41935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p>
        </p:txBody>
      </p:sp>
      <p:sp>
        <p:nvSpPr>
          <p:cNvPr id="22" name="TextBox 22"/>
          <p:cNvSpPr txBox="1"/>
          <p:nvPr/>
        </p:nvSpPr>
        <p:spPr>
          <a:xfrm>
            <a:off x="1513937" y="4348614"/>
            <a:ext cx="14529661" cy="517386"/>
          </a:xfrm>
          <a:prstGeom prst="rect">
            <a:avLst/>
          </a:prstGeom>
        </p:spPr>
        <p:txBody>
          <a:bodyPr lIns="0" tIns="0" rIns="0" bIns="0" rtlCol="0" anchor="t">
            <a:spAutoFit/>
          </a:bodyPr>
          <a:lstStyle/>
          <a:p>
            <a:pPr marL="0" lvl="0" indent="0" algn="just">
              <a:lnSpc>
                <a:spcPts val="4389"/>
              </a:lnSpc>
              <a:spcBef>
                <a:spcPct val="0"/>
              </a:spcBef>
            </a:pPr>
            <a:r>
              <a:rPr lang="en-US" sz="3135" b="1" dirty="0">
                <a:latin typeface="Times New Roman Bold"/>
                <a:ea typeface="Times New Roman Bold"/>
                <a:cs typeface="Times New Roman Bold"/>
                <a:sym typeface="Times New Roman Bold"/>
              </a:rPr>
              <a:t>Multim</a:t>
            </a:r>
            <a:r>
              <a:rPr lang="en-US" sz="3135" b="1" u="none" strike="noStrike" dirty="0">
                <a:latin typeface="Times New Roman Bold"/>
                <a:ea typeface="Times New Roman Bold"/>
                <a:cs typeface="Times New Roman Bold"/>
                <a:sym typeface="Times New Roman Bold"/>
              </a:rPr>
              <a:t>odal fusion improved MobileNetV2 the most due to compatibility of features.</a:t>
            </a:r>
          </a:p>
        </p:txBody>
      </p:sp>
      <p:sp>
        <p:nvSpPr>
          <p:cNvPr id="23" name="Freeform 23"/>
          <p:cNvSpPr/>
          <p:nvPr/>
        </p:nvSpPr>
        <p:spPr>
          <a:xfrm>
            <a:off x="862500" y="5406848"/>
            <a:ext cx="280500" cy="419357"/>
          </a:xfrm>
          <a:custGeom>
            <a:avLst/>
            <a:gdLst/>
            <a:ahLst/>
            <a:cxnLst/>
            <a:rect l="l" t="t" r="r" b="b"/>
            <a:pathLst>
              <a:path w="280500" h="419357">
                <a:moveTo>
                  <a:pt x="0" y="0"/>
                </a:moveTo>
                <a:lnTo>
                  <a:pt x="280501" y="0"/>
                </a:lnTo>
                <a:lnTo>
                  <a:pt x="280501" y="419357"/>
                </a:lnTo>
                <a:lnTo>
                  <a:pt x="0" y="41935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p>
        </p:txBody>
      </p:sp>
      <p:sp>
        <p:nvSpPr>
          <p:cNvPr id="24" name="TextBox 24"/>
          <p:cNvSpPr txBox="1"/>
          <p:nvPr/>
        </p:nvSpPr>
        <p:spPr>
          <a:xfrm>
            <a:off x="1513937" y="5224664"/>
            <a:ext cx="14529661" cy="1115126"/>
          </a:xfrm>
          <a:prstGeom prst="rect">
            <a:avLst/>
          </a:prstGeom>
        </p:spPr>
        <p:txBody>
          <a:bodyPr lIns="0" tIns="0" rIns="0" bIns="0" rtlCol="0" anchor="t">
            <a:spAutoFit/>
          </a:bodyPr>
          <a:lstStyle/>
          <a:p>
            <a:pPr marL="0" lvl="0" indent="0" algn="just">
              <a:lnSpc>
                <a:spcPts val="4389"/>
              </a:lnSpc>
              <a:spcBef>
                <a:spcPct val="0"/>
              </a:spcBef>
            </a:pPr>
            <a:r>
              <a:rPr lang="en-US" sz="3135" b="1" dirty="0">
                <a:latin typeface="Times New Roman Bold"/>
                <a:ea typeface="Times New Roman Bold"/>
                <a:cs typeface="Times New Roman Bold"/>
                <a:sym typeface="Times New Roman Bold"/>
              </a:rPr>
              <a:t>Deep m</a:t>
            </a:r>
            <a:r>
              <a:rPr lang="en-US" sz="3135" b="1" u="none" strike="noStrike" dirty="0">
                <a:latin typeface="Times New Roman Bold"/>
                <a:ea typeface="Times New Roman Bold"/>
                <a:cs typeface="Times New Roman Bold"/>
                <a:sym typeface="Times New Roman Bold"/>
              </a:rPr>
              <a:t>odels like ResNet50 and InceptionV3 need more diverse multimodal data to benefit.</a:t>
            </a:r>
          </a:p>
        </p:txBody>
      </p:sp>
      <p:sp>
        <p:nvSpPr>
          <p:cNvPr id="25" name="Freeform 25"/>
          <p:cNvSpPr/>
          <p:nvPr/>
        </p:nvSpPr>
        <p:spPr>
          <a:xfrm>
            <a:off x="862500" y="6515100"/>
            <a:ext cx="280500" cy="419357"/>
          </a:xfrm>
          <a:custGeom>
            <a:avLst/>
            <a:gdLst/>
            <a:ahLst/>
            <a:cxnLst/>
            <a:rect l="l" t="t" r="r" b="b"/>
            <a:pathLst>
              <a:path w="280500" h="419357">
                <a:moveTo>
                  <a:pt x="0" y="0"/>
                </a:moveTo>
                <a:lnTo>
                  <a:pt x="280500" y="0"/>
                </a:lnTo>
                <a:lnTo>
                  <a:pt x="280500" y="419356"/>
                </a:lnTo>
                <a:lnTo>
                  <a:pt x="0" y="41935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p>
        </p:txBody>
      </p:sp>
      <p:sp>
        <p:nvSpPr>
          <p:cNvPr id="26" name="TextBox 26"/>
          <p:cNvSpPr txBox="1"/>
          <p:nvPr/>
        </p:nvSpPr>
        <p:spPr>
          <a:xfrm>
            <a:off x="1513937" y="6415990"/>
            <a:ext cx="14529661" cy="1115126"/>
          </a:xfrm>
          <a:prstGeom prst="rect">
            <a:avLst/>
          </a:prstGeom>
        </p:spPr>
        <p:txBody>
          <a:bodyPr lIns="0" tIns="0" rIns="0" bIns="0" rtlCol="0" anchor="t">
            <a:spAutoFit/>
          </a:bodyPr>
          <a:lstStyle/>
          <a:p>
            <a:pPr marL="0" lvl="0" indent="0" algn="just">
              <a:lnSpc>
                <a:spcPts val="4389"/>
              </a:lnSpc>
              <a:spcBef>
                <a:spcPct val="0"/>
              </a:spcBef>
            </a:pPr>
            <a:r>
              <a:rPr lang="en-US" sz="3135" b="1" dirty="0">
                <a:latin typeface="Times New Roman Bold"/>
                <a:ea typeface="Times New Roman Bold"/>
                <a:cs typeface="Times New Roman Bold"/>
                <a:sym typeface="Times New Roman Bold"/>
              </a:rPr>
              <a:t>Overall, multim</a:t>
            </a:r>
            <a:r>
              <a:rPr lang="en-US" sz="3135" b="1" u="none" strike="noStrike" dirty="0">
                <a:latin typeface="Times New Roman Bold"/>
                <a:ea typeface="Times New Roman Bold"/>
                <a:cs typeface="Times New Roman Bold"/>
                <a:sym typeface="Times New Roman Bold"/>
              </a:rPr>
              <a:t>odal learning is promising, but effectiveness depends on dataset quality and model architecture.</a:t>
            </a:r>
          </a:p>
        </p:txBody>
      </p:sp>
      <p:sp>
        <p:nvSpPr>
          <p:cNvPr id="41" name="Freeform 16">
            <a:extLst>
              <a:ext uri="{FF2B5EF4-FFF2-40B4-BE49-F238E27FC236}">
                <a16:creationId xmlns:a16="http://schemas.microsoft.com/office/drawing/2014/main" id="{15C2E2BF-B8E4-AAB8-EDB2-E617B76DBF15}"/>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8">
              <a:extLst>
                <a:ext uri="{96DAC541-7B7A-43D3-8B79-37D633B846F1}">
                  <asvg:svgBlip xmlns:asvg="http://schemas.microsoft.com/office/drawing/2016/SVG/main" r:embed="rId9"/>
                </a:ext>
              </a:extLst>
            </a:blip>
            <a:stretch>
              <a:fillRect r="-53337"/>
            </a:stretch>
          </a:blipFill>
        </p:spPr>
        <p:txBody>
          <a:bodyPr/>
          <a:lstStyle/>
          <a:p>
            <a:endParaRPr lang="en-SA"/>
          </a:p>
        </p:txBody>
      </p:sp>
      <p:grpSp>
        <p:nvGrpSpPr>
          <p:cNvPr id="42" name="Group 19">
            <a:extLst>
              <a:ext uri="{FF2B5EF4-FFF2-40B4-BE49-F238E27FC236}">
                <a16:creationId xmlns:a16="http://schemas.microsoft.com/office/drawing/2014/main" id="{7FCE11C5-38AC-9AF7-20DB-4D31250CE2F0}"/>
              </a:ext>
            </a:extLst>
          </p:cNvPr>
          <p:cNvGrpSpPr/>
          <p:nvPr/>
        </p:nvGrpSpPr>
        <p:grpSpPr>
          <a:xfrm>
            <a:off x="13523189" y="964193"/>
            <a:ext cx="1523316" cy="450813"/>
            <a:chOff x="0" y="0"/>
            <a:chExt cx="401203" cy="118733"/>
          </a:xfrm>
        </p:grpSpPr>
        <p:sp>
          <p:nvSpPr>
            <p:cNvPr id="43" name="Freeform 20">
              <a:extLst>
                <a:ext uri="{FF2B5EF4-FFF2-40B4-BE49-F238E27FC236}">
                  <a16:creationId xmlns:a16="http://schemas.microsoft.com/office/drawing/2014/main" id="{B5BA0923-3189-3D9C-9F14-C49D10F0B5DE}"/>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44" name="TextBox 21">
              <a:extLst>
                <a:ext uri="{FF2B5EF4-FFF2-40B4-BE49-F238E27FC236}">
                  <a16:creationId xmlns:a16="http://schemas.microsoft.com/office/drawing/2014/main" id="{D8C07CB0-EBA5-5963-3FBA-53035AEBA48B}"/>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45" name="TextBox 24">
            <a:extLst>
              <a:ext uri="{FF2B5EF4-FFF2-40B4-BE49-F238E27FC236}">
                <a16:creationId xmlns:a16="http://schemas.microsoft.com/office/drawing/2014/main" id="{361457EE-7259-B125-80B5-77CF2103E590}"/>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46" name="TextBox 25">
            <a:extLst>
              <a:ext uri="{FF2B5EF4-FFF2-40B4-BE49-F238E27FC236}">
                <a16:creationId xmlns:a16="http://schemas.microsoft.com/office/drawing/2014/main" id="{BCAD264F-4F01-EC97-DA5C-4FCD552BF735}"/>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47" name="TextBox 27">
            <a:extLst>
              <a:ext uri="{FF2B5EF4-FFF2-40B4-BE49-F238E27FC236}">
                <a16:creationId xmlns:a16="http://schemas.microsoft.com/office/drawing/2014/main" id="{081AF931-4D34-CE16-9398-B8D09C2751E7}"/>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48" name="TextBox 28">
            <a:extLst>
              <a:ext uri="{FF2B5EF4-FFF2-40B4-BE49-F238E27FC236}">
                <a16:creationId xmlns:a16="http://schemas.microsoft.com/office/drawing/2014/main" id="{FCF60393-BED2-6ADB-9A6C-53435360B425}"/>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dirty="0">
                <a:sym typeface="Helvetica Now Display"/>
              </a:rPr>
              <a:t>Related Work</a:t>
            </a:r>
          </a:p>
        </p:txBody>
      </p:sp>
      <p:sp>
        <p:nvSpPr>
          <p:cNvPr id="49" name="TextBox 29">
            <a:extLst>
              <a:ext uri="{FF2B5EF4-FFF2-40B4-BE49-F238E27FC236}">
                <a16:creationId xmlns:a16="http://schemas.microsoft.com/office/drawing/2014/main" id="{5A30C05B-9D1C-0DB8-77D8-ED55972EF0F8}"/>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50" name="TextBox 30">
            <a:extLst>
              <a:ext uri="{FF2B5EF4-FFF2-40B4-BE49-F238E27FC236}">
                <a16:creationId xmlns:a16="http://schemas.microsoft.com/office/drawing/2014/main" id="{0BF5C8E1-D2F4-5B11-6CFC-9D7B54FF41A9}"/>
              </a:ext>
            </a:extLst>
          </p:cNvPr>
          <p:cNvSpPr txBox="1"/>
          <p:nvPr/>
        </p:nvSpPr>
        <p:spPr>
          <a:xfrm>
            <a:off x="16029121"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Dataset</a:t>
            </a:r>
            <a:endParaRPr lang="en-US" dirty="0">
              <a:sym typeface="Helvetica Now Display"/>
            </a:endParaRPr>
          </a:p>
        </p:txBody>
      </p:sp>
      <p:sp>
        <p:nvSpPr>
          <p:cNvPr id="51" name="TextBox 31">
            <a:extLst>
              <a:ext uri="{FF2B5EF4-FFF2-40B4-BE49-F238E27FC236}">
                <a16:creationId xmlns:a16="http://schemas.microsoft.com/office/drawing/2014/main" id="{3F2FDD17-308F-3D4F-D56C-E6BF04C057AD}"/>
              </a:ext>
            </a:extLst>
          </p:cNvPr>
          <p:cNvSpPr txBox="1"/>
          <p:nvPr/>
        </p:nvSpPr>
        <p:spPr>
          <a:xfrm>
            <a:off x="13498308" y="1020756"/>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Conclusion</a:t>
            </a:r>
          </a:p>
        </p:txBody>
      </p:sp>
      <p:sp>
        <p:nvSpPr>
          <p:cNvPr id="52" name="TextBox 32">
            <a:extLst>
              <a:ext uri="{FF2B5EF4-FFF2-40B4-BE49-F238E27FC236}">
                <a16:creationId xmlns:a16="http://schemas.microsoft.com/office/drawing/2014/main" id="{455AF272-F150-082F-252E-930847CFE9DB}"/>
              </a:ext>
            </a:extLst>
          </p:cNvPr>
          <p:cNvSpPr txBox="1"/>
          <p:nvPr/>
        </p:nvSpPr>
        <p:spPr>
          <a:xfrm>
            <a:off x="11727724" y="1020756"/>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a:rPr>
              <a:t>Results</a:t>
            </a:r>
          </a:p>
        </p:txBody>
      </p:sp>
      <p:sp>
        <p:nvSpPr>
          <p:cNvPr id="53" name="TextBox 33">
            <a:extLst>
              <a:ext uri="{FF2B5EF4-FFF2-40B4-BE49-F238E27FC236}">
                <a16:creationId xmlns:a16="http://schemas.microsoft.com/office/drawing/2014/main" id="{7BFEF59A-0E24-0137-E326-0DC1AE1B24AF}"/>
              </a:ext>
            </a:extLst>
          </p:cNvPr>
          <p:cNvSpPr txBox="1"/>
          <p:nvPr/>
        </p:nvSpPr>
        <p:spPr>
          <a:xfrm>
            <a:off x="15268892" y="1020756"/>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Helvetica Now Display"/>
                <a:ea typeface="Helvetica Now Display"/>
                <a:cs typeface="Helvetica Now Display"/>
                <a:sym typeface="Helvetica Now Display"/>
              </a:rPr>
              <a:t>Future Work</a:t>
            </a:r>
          </a:p>
        </p:txBody>
      </p:sp>
      <p:sp>
        <p:nvSpPr>
          <p:cNvPr id="54" name="TextBox 34">
            <a:extLst>
              <a:ext uri="{FF2B5EF4-FFF2-40B4-BE49-F238E27FC236}">
                <a16:creationId xmlns:a16="http://schemas.microsoft.com/office/drawing/2014/main" id="{74F593D6-48BC-BF86-B428-36D59BCCC93B}"/>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55" name="TextBox 30">
            <a:extLst>
              <a:ext uri="{FF2B5EF4-FFF2-40B4-BE49-F238E27FC236}">
                <a16:creationId xmlns:a16="http://schemas.microsoft.com/office/drawing/2014/main" id="{786A1882-BDA4-93F8-09EE-BA44555DD4FE}"/>
              </a:ext>
            </a:extLst>
          </p:cNvPr>
          <p:cNvSpPr txBox="1"/>
          <p:nvPr/>
        </p:nvSpPr>
        <p:spPr>
          <a:xfrm>
            <a:off x="7908994" y="1025425"/>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a:rPr>
              <a:t>Preprocessing</a:t>
            </a:r>
          </a:p>
        </p:txBody>
      </p:sp>
      <p:sp>
        <p:nvSpPr>
          <p:cNvPr id="56" name="Freeform 11">
            <a:extLst>
              <a:ext uri="{FF2B5EF4-FFF2-40B4-BE49-F238E27FC236}">
                <a16:creationId xmlns:a16="http://schemas.microsoft.com/office/drawing/2014/main" id="{E5C80D6F-1459-CFF4-8F73-7AA567F277C5}"/>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FCFFFB"/>
              </a:solidFill>
            </p:spPr>
            <p:txBody>
              <a:bodyPr/>
              <a:lstStyle/>
              <a:p>
                <a:endParaRPr lang="en-SA"/>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cstate="screen">
                <a:alphaModFix amt="5000"/>
                <a:extLst>
                  <a:ext uri="{28A0092B-C50C-407E-A947-70E740481C1C}">
                    <a14:useLocalDpi xmlns:a14="http://schemas.microsoft.com/office/drawing/2010/main"/>
                  </a:ext>
                </a:extLst>
              </a:blip>
              <a:stretch>
                <a:fillRect/>
              </a:stretch>
            </a:blipFill>
          </p:spPr>
          <p:txBody>
            <a:bodyPr/>
            <a:lstStyle/>
            <a:p>
              <a:endParaRPr lang="en-SA"/>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p>
          </p:txBody>
        </p:sp>
      </p:grpSp>
      <p:sp>
        <p:nvSpPr>
          <p:cNvPr id="10" name="Freeform 10"/>
          <p:cNvSpPr/>
          <p:nvPr/>
        </p:nvSpPr>
        <p:spPr>
          <a:xfrm rot="6291079">
            <a:off x="16241112" y="4245784"/>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11" name="TextBox 11"/>
          <p:cNvSpPr txBox="1"/>
          <p:nvPr/>
        </p:nvSpPr>
        <p:spPr>
          <a:xfrm>
            <a:off x="5671900" y="2707218"/>
            <a:ext cx="11366909" cy="890922"/>
          </a:xfrm>
          <a:prstGeom prst="rect">
            <a:avLst/>
          </a:prstGeom>
        </p:spPr>
        <p:txBody>
          <a:bodyPr lIns="0" tIns="0" rIns="0" bIns="0" rtlCol="0" anchor="t">
            <a:spAutoFit/>
          </a:bodyPr>
          <a:lstStyle/>
          <a:p>
            <a:pPr marL="0" lvl="0" indent="0" algn="ctr">
              <a:lnSpc>
                <a:spcPts val="6709"/>
              </a:lnSpc>
              <a:spcBef>
                <a:spcPct val="0"/>
              </a:spcBef>
            </a:pPr>
            <a:r>
              <a:rPr lang="en-US" sz="5499" b="1">
                <a:solidFill>
                  <a:srgbClr val="315E41"/>
                </a:solidFill>
                <a:latin typeface="Times New Roman Bold"/>
                <a:ea typeface="Times New Roman Bold"/>
                <a:cs typeface="Times New Roman Bold"/>
                <a:sym typeface="Times New Roman Bold"/>
              </a:rPr>
              <a:t>Futur</a:t>
            </a:r>
            <a:r>
              <a:rPr lang="en-US" sz="5499" b="1" u="none" strike="noStrike">
                <a:solidFill>
                  <a:srgbClr val="315E41"/>
                </a:solidFill>
                <a:latin typeface="Times New Roman Bold"/>
                <a:ea typeface="Times New Roman Bold"/>
                <a:cs typeface="Times New Roman Bold"/>
                <a:sym typeface="Times New Roman Bold"/>
              </a:rPr>
              <a:t>e Work</a:t>
            </a:r>
          </a:p>
        </p:txBody>
      </p:sp>
      <p:grpSp>
        <p:nvGrpSpPr>
          <p:cNvPr id="12" name="Group 12"/>
          <p:cNvGrpSpPr/>
          <p:nvPr/>
        </p:nvGrpSpPr>
        <p:grpSpPr>
          <a:xfrm>
            <a:off x="1028700" y="2835105"/>
            <a:ext cx="5492774" cy="6391592"/>
            <a:chOff x="0" y="0"/>
            <a:chExt cx="698500" cy="812800"/>
          </a:xfrm>
        </p:grpSpPr>
        <p:sp>
          <p:nvSpPr>
            <p:cNvPr id="13" name="Freeform 13"/>
            <p:cNvSpPr/>
            <p:nvPr/>
          </p:nvSpPr>
          <p:spPr>
            <a:xfrm>
              <a:off x="0" y="13069"/>
              <a:ext cx="698500" cy="786662"/>
            </a:xfrm>
            <a:custGeom>
              <a:avLst/>
              <a:gdLst/>
              <a:ahLst/>
              <a:cxnLst/>
              <a:rect l="l" t="t" r="r" b="b"/>
              <a:pathLst>
                <a:path w="698500" h="786662">
                  <a:moveTo>
                    <a:pt x="391128" y="11297"/>
                  </a:moveTo>
                  <a:lnTo>
                    <a:pt x="656622" y="165765"/>
                  </a:lnTo>
                  <a:cubicBezTo>
                    <a:pt x="682549" y="180851"/>
                    <a:pt x="698500" y="208585"/>
                    <a:pt x="698500" y="238582"/>
                  </a:cubicBezTo>
                  <a:lnTo>
                    <a:pt x="698500" y="548080"/>
                  </a:lnTo>
                  <a:cubicBezTo>
                    <a:pt x="698500" y="578077"/>
                    <a:pt x="682549" y="605811"/>
                    <a:pt x="656622" y="620897"/>
                  </a:cubicBezTo>
                  <a:lnTo>
                    <a:pt x="391128" y="775365"/>
                  </a:lnTo>
                  <a:cubicBezTo>
                    <a:pt x="365241" y="790427"/>
                    <a:pt x="333259" y="790427"/>
                    <a:pt x="307372" y="775365"/>
                  </a:cubicBezTo>
                  <a:lnTo>
                    <a:pt x="41878" y="620897"/>
                  </a:lnTo>
                  <a:cubicBezTo>
                    <a:pt x="15951" y="605811"/>
                    <a:pt x="0" y="578077"/>
                    <a:pt x="0" y="548080"/>
                  </a:cubicBezTo>
                  <a:lnTo>
                    <a:pt x="0" y="238582"/>
                  </a:lnTo>
                  <a:cubicBezTo>
                    <a:pt x="0" y="208585"/>
                    <a:pt x="15951" y="180851"/>
                    <a:pt x="41878" y="165765"/>
                  </a:cubicBezTo>
                  <a:lnTo>
                    <a:pt x="307372" y="11297"/>
                  </a:lnTo>
                  <a:cubicBezTo>
                    <a:pt x="333259" y="-3765"/>
                    <a:pt x="365241" y="-3765"/>
                    <a:pt x="391128" y="11297"/>
                  </a:cubicBez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SA"/>
            </a:p>
          </p:txBody>
        </p:sp>
      </p:grpSp>
      <p:sp>
        <p:nvSpPr>
          <p:cNvPr id="14" name="Freeform 16">
            <a:extLst>
              <a:ext uri="{FF2B5EF4-FFF2-40B4-BE49-F238E27FC236}">
                <a16:creationId xmlns:a16="http://schemas.microsoft.com/office/drawing/2014/main" id="{3A29CE85-26A5-3E87-46EF-62948CF9A6E4}"/>
              </a:ext>
            </a:extLst>
          </p:cNvPr>
          <p:cNvSpPr/>
          <p:nvPr/>
        </p:nvSpPr>
        <p:spPr>
          <a:xfrm>
            <a:off x="617752" y="608565"/>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6">
              <a:extLst>
                <a:ext uri="{96DAC541-7B7A-43D3-8B79-37D633B846F1}">
                  <asvg:svgBlip xmlns:asvg="http://schemas.microsoft.com/office/drawing/2016/SVG/main" r:embed="rId7"/>
                </a:ext>
              </a:extLst>
            </a:blip>
            <a:stretch>
              <a:fillRect r="-53337"/>
            </a:stretch>
          </a:blipFill>
        </p:spPr>
        <p:txBody>
          <a:bodyPr/>
          <a:lstStyle/>
          <a:p>
            <a:endParaRPr lang="en-SA"/>
          </a:p>
        </p:txBody>
      </p:sp>
      <p:grpSp>
        <p:nvGrpSpPr>
          <p:cNvPr id="29" name="Group 19">
            <a:extLst>
              <a:ext uri="{FF2B5EF4-FFF2-40B4-BE49-F238E27FC236}">
                <a16:creationId xmlns:a16="http://schemas.microsoft.com/office/drawing/2014/main" id="{F189A0FF-D419-5AE1-BC70-1B9BCA36C6BE}"/>
              </a:ext>
            </a:extLst>
          </p:cNvPr>
          <p:cNvGrpSpPr/>
          <p:nvPr/>
        </p:nvGrpSpPr>
        <p:grpSpPr>
          <a:xfrm>
            <a:off x="15293773" y="945282"/>
            <a:ext cx="1523316" cy="450813"/>
            <a:chOff x="0" y="0"/>
            <a:chExt cx="401203" cy="118733"/>
          </a:xfrm>
        </p:grpSpPr>
        <p:sp>
          <p:nvSpPr>
            <p:cNvPr id="30" name="Freeform 20">
              <a:extLst>
                <a:ext uri="{FF2B5EF4-FFF2-40B4-BE49-F238E27FC236}">
                  <a16:creationId xmlns:a16="http://schemas.microsoft.com/office/drawing/2014/main" id="{3FD61F03-A9D9-2621-EB72-606A84CD3D79}"/>
                </a:ext>
              </a:extLst>
            </p:cNvPr>
            <p:cNvSpPr/>
            <p:nvPr/>
          </p:nvSpPr>
          <p:spPr>
            <a:xfrm>
              <a:off x="0" y="0"/>
              <a:ext cx="401203" cy="118733"/>
            </a:xfrm>
            <a:custGeom>
              <a:avLst/>
              <a:gdLst/>
              <a:ahLst/>
              <a:cxnLst/>
              <a:rect l="l" t="t" r="r" b="b"/>
              <a:pathLst>
                <a:path w="401203" h="118733">
                  <a:moveTo>
                    <a:pt x="59366" y="0"/>
                  </a:moveTo>
                  <a:lnTo>
                    <a:pt x="341836" y="0"/>
                  </a:lnTo>
                  <a:cubicBezTo>
                    <a:pt x="374623" y="0"/>
                    <a:pt x="401203" y="26579"/>
                    <a:pt x="401203" y="59366"/>
                  </a:cubicBezTo>
                  <a:lnTo>
                    <a:pt x="401203" y="59366"/>
                  </a:lnTo>
                  <a:cubicBezTo>
                    <a:pt x="401203" y="92153"/>
                    <a:pt x="374623" y="118733"/>
                    <a:pt x="341836" y="118733"/>
                  </a:cubicBezTo>
                  <a:lnTo>
                    <a:pt x="59366" y="118733"/>
                  </a:lnTo>
                  <a:cubicBezTo>
                    <a:pt x="26579" y="118733"/>
                    <a:pt x="0" y="92153"/>
                    <a:pt x="0" y="59366"/>
                  </a:cubicBezTo>
                  <a:lnTo>
                    <a:pt x="0" y="59366"/>
                  </a:lnTo>
                  <a:cubicBezTo>
                    <a:pt x="0" y="26579"/>
                    <a:pt x="26579" y="0"/>
                    <a:pt x="59366" y="0"/>
                  </a:cubicBezTo>
                  <a:close/>
                </a:path>
              </a:pathLst>
            </a:custGeom>
            <a:solidFill>
              <a:srgbClr val="315E41"/>
            </a:solidFill>
          </p:spPr>
          <p:txBody>
            <a:bodyPr/>
            <a:lstStyle/>
            <a:p>
              <a:endParaRPr lang="en-SA"/>
            </a:p>
          </p:txBody>
        </p:sp>
        <p:sp>
          <p:nvSpPr>
            <p:cNvPr id="31" name="TextBox 21">
              <a:extLst>
                <a:ext uri="{FF2B5EF4-FFF2-40B4-BE49-F238E27FC236}">
                  <a16:creationId xmlns:a16="http://schemas.microsoft.com/office/drawing/2014/main" id="{E92574FF-9056-9AB5-57AC-DD40AA074428}"/>
                </a:ext>
              </a:extLst>
            </p:cNvPr>
            <p:cNvSpPr txBox="1"/>
            <p:nvPr/>
          </p:nvSpPr>
          <p:spPr>
            <a:xfrm>
              <a:off x="0" y="-28575"/>
              <a:ext cx="401203" cy="147308"/>
            </a:xfrm>
            <a:prstGeom prst="rect">
              <a:avLst/>
            </a:prstGeom>
          </p:spPr>
          <p:txBody>
            <a:bodyPr lIns="50800" tIns="50800" rIns="50800" bIns="50800" rtlCol="0" anchor="ctr"/>
            <a:lstStyle/>
            <a:p>
              <a:pPr algn="ctr">
                <a:lnSpc>
                  <a:spcPts val="2363"/>
                </a:lnSpc>
              </a:pPr>
              <a:endParaRPr/>
            </a:p>
          </p:txBody>
        </p:sp>
      </p:grpSp>
      <p:sp>
        <p:nvSpPr>
          <p:cNvPr id="32" name="TextBox 24">
            <a:extLst>
              <a:ext uri="{FF2B5EF4-FFF2-40B4-BE49-F238E27FC236}">
                <a16:creationId xmlns:a16="http://schemas.microsoft.com/office/drawing/2014/main" id="{9E2D1993-191B-6071-5B70-333E1BED54DB}"/>
              </a:ext>
            </a:extLst>
          </p:cNvPr>
          <p:cNvSpPr txBox="1"/>
          <p:nvPr/>
        </p:nvSpPr>
        <p:spPr>
          <a:xfrm>
            <a:off x="12487953" y="569820"/>
            <a:ext cx="1573079" cy="290529"/>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sym typeface="Helvetica Now Display"/>
              </a:rPr>
              <a:t>Objectives</a:t>
            </a:r>
          </a:p>
        </p:txBody>
      </p:sp>
      <p:sp>
        <p:nvSpPr>
          <p:cNvPr id="33" name="TextBox 25">
            <a:extLst>
              <a:ext uri="{FF2B5EF4-FFF2-40B4-BE49-F238E27FC236}">
                <a16:creationId xmlns:a16="http://schemas.microsoft.com/office/drawing/2014/main" id="{1C14E4E1-01A3-1983-B6AC-03EC62F411E5}"/>
              </a:ext>
            </a:extLst>
          </p:cNvPr>
          <p:cNvSpPr txBox="1"/>
          <p:nvPr/>
        </p:nvSpPr>
        <p:spPr>
          <a:xfrm>
            <a:off x="1073594" y="601025"/>
            <a:ext cx="7005367" cy="319701"/>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a:ea typeface="Times New Roman"/>
                <a:cs typeface="Times New Roman"/>
                <a:sym typeface="Times New Roman"/>
              </a:rPr>
              <a:t>AI and the impact of climate change on plant diseases</a:t>
            </a:r>
          </a:p>
        </p:txBody>
      </p:sp>
      <p:sp>
        <p:nvSpPr>
          <p:cNvPr id="34" name="TextBox 27">
            <a:extLst>
              <a:ext uri="{FF2B5EF4-FFF2-40B4-BE49-F238E27FC236}">
                <a16:creationId xmlns:a16="http://schemas.microsoft.com/office/drawing/2014/main" id="{23DF3276-3361-D5A1-8644-8ED41FC57EC9}"/>
              </a:ext>
            </a:extLst>
          </p:cNvPr>
          <p:cNvSpPr txBox="1"/>
          <p:nvPr/>
        </p:nvSpPr>
        <p:spPr>
          <a:xfrm>
            <a:off x="10717369" y="569820"/>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Problem</a:t>
            </a:r>
          </a:p>
        </p:txBody>
      </p:sp>
      <p:sp>
        <p:nvSpPr>
          <p:cNvPr id="35" name="TextBox 28">
            <a:extLst>
              <a:ext uri="{FF2B5EF4-FFF2-40B4-BE49-F238E27FC236}">
                <a16:creationId xmlns:a16="http://schemas.microsoft.com/office/drawing/2014/main" id="{786318AD-A4A0-7BCB-9A9C-5EE8D9EE5EA3}"/>
              </a:ext>
            </a:extLst>
          </p:cNvPr>
          <p:cNvSpPr txBox="1"/>
          <p:nvPr/>
        </p:nvSpPr>
        <p:spPr>
          <a:xfrm>
            <a:off x="14258537"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dirty="0">
                <a:sym typeface="Helvetica Now Display"/>
              </a:rPr>
              <a:t>Related Work</a:t>
            </a:r>
          </a:p>
        </p:txBody>
      </p:sp>
      <p:sp>
        <p:nvSpPr>
          <p:cNvPr id="36" name="TextBox 29">
            <a:extLst>
              <a:ext uri="{FF2B5EF4-FFF2-40B4-BE49-F238E27FC236}">
                <a16:creationId xmlns:a16="http://schemas.microsoft.com/office/drawing/2014/main" id="{9C5F76DE-F85F-6552-7F27-F491AA0FEF41}"/>
              </a:ext>
            </a:extLst>
          </p:cNvPr>
          <p:cNvSpPr txBox="1"/>
          <p:nvPr/>
        </p:nvSpPr>
        <p:spPr>
          <a:xfrm>
            <a:off x="8946786"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Bold"/>
              </a:rPr>
              <a:t>Introduction</a:t>
            </a:r>
          </a:p>
        </p:txBody>
      </p:sp>
      <p:sp>
        <p:nvSpPr>
          <p:cNvPr id="37" name="TextBox 30">
            <a:extLst>
              <a:ext uri="{FF2B5EF4-FFF2-40B4-BE49-F238E27FC236}">
                <a16:creationId xmlns:a16="http://schemas.microsoft.com/office/drawing/2014/main" id="{9596DDB3-F843-8FA3-CEFD-152BDB469702}"/>
              </a:ext>
            </a:extLst>
          </p:cNvPr>
          <p:cNvSpPr txBox="1"/>
          <p:nvPr/>
        </p:nvSpPr>
        <p:spPr>
          <a:xfrm>
            <a:off x="16029121" y="569820"/>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defRPr>
            </a:lvl1pPr>
          </a:lstStyle>
          <a:p>
            <a:r>
              <a:rPr lang="en-US">
                <a:sym typeface="Helvetica Now Display"/>
              </a:rPr>
              <a:t>Dataset</a:t>
            </a:r>
            <a:endParaRPr lang="en-US" dirty="0">
              <a:sym typeface="Helvetica Now Display"/>
            </a:endParaRPr>
          </a:p>
        </p:txBody>
      </p:sp>
      <p:sp>
        <p:nvSpPr>
          <p:cNvPr id="38" name="TextBox 31">
            <a:extLst>
              <a:ext uri="{FF2B5EF4-FFF2-40B4-BE49-F238E27FC236}">
                <a16:creationId xmlns:a16="http://schemas.microsoft.com/office/drawing/2014/main" id="{60B3B353-9899-5B3C-614E-35D0BE59A0DA}"/>
              </a:ext>
            </a:extLst>
          </p:cNvPr>
          <p:cNvSpPr txBox="1"/>
          <p:nvPr/>
        </p:nvSpPr>
        <p:spPr>
          <a:xfrm>
            <a:off x="13498308"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Conclusion</a:t>
            </a:r>
          </a:p>
        </p:txBody>
      </p:sp>
      <p:sp>
        <p:nvSpPr>
          <p:cNvPr id="39" name="TextBox 32">
            <a:extLst>
              <a:ext uri="{FF2B5EF4-FFF2-40B4-BE49-F238E27FC236}">
                <a16:creationId xmlns:a16="http://schemas.microsoft.com/office/drawing/2014/main" id="{B5F7A45B-4C12-6823-E855-BF89B8A0FEDF}"/>
              </a:ext>
            </a:extLst>
          </p:cNvPr>
          <p:cNvSpPr txBox="1"/>
          <p:nvPr/>
        </p:nvSpPr>
        <p:spPr>
          <a:xfrm>
            <a:off x="11727724" y="1020756"/>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a:rPr>
              <a:t>Results</a:t>
            </a:r>
          </a:p>
        </p:txBody>
      </p:sp>
      <p:sp>
        <p:nvSpPr>
          <p:cNvPr id="40" name="TextBox 33">
            <a:extLst>
              <a:ext uri="{FF2B5EF4-FFF2-40B4-BE49-F238E27FC236}">
                <a16:creationId xmlns:a16="http://schemas.microsoft.com/office/drawing/2014/main" id="{27EAD9E1-9669-7706-3F73-A269381DF09F}"/>
              </a:ext>
            </a:extLst>
          </p:cNvPr>
          <p:cNvSpPr txBox="1"/>
          <p:nvPr/>
        </p:nvSpPr>
        <p:spPr>
          <a:xfrm>
            <a:off x="15268892" y="1020756"/>
            <a:ext cx="1573079" cy="290529"/>
          </a:xfrm>
          <a:prstGeom prst="rect">
            <a:avLst/>
          </a:prstGeom>
        </p:spPr>
        <p:txBody>
          <a:bodyPr lIns="0" tIns="0" rIns="0" bIns="0" rtlCol="0" anchor="t">
            <a:spAutoFit/>
          </a:bodyPr>
          <a:lstStyle/>
          <a:p>
            <a:pPr algn="ctr">
              <a:lnSpc>
                <a:spcPts val="2363"/>
              </a:lnSpc>
            </a:pPr>
            <a:r>
              <a:rPr lang="en-US" sz="1688" b="1" dirty="0">
                <a:solidFill>
                  <a:schemeClr val="accent3">
                    <a:lumMod val="40000"/>
                    <a:lumOff val="60000"/>
                  </a:schemeClr>
                </a:solidFill>
                <a:latin typeface="Helvetica Now Display"/>
                <a:ea typeface="Helvetica Now Display"/>
                <a:cs typeface="Helvetica Now Display"/>
                <a:sym typeface="Helvetica Now Display"/>
              </a:rPr>
              <a:t>Future Work</a:t>
            </a:r>
          </a:p>
        </p:txBody>
      </p:sp>
      <p:sp>
        <p:nvSpPr>
          <p:cNvPr id="41" name="TextBox 34">
            <a:extLst>
              <a:ext uri="{FF2B5EF4-FFF2-40B4-BE49-F238E27FC236}">
                <a16:creationId xmlns:a16="http://schemas.microsoft.com/office/drawing/2014/main" id="{D72F9640-85A9-91A6-6FC2-0A5459C35C85}"/>
              </a:ext>
            </a:extLst>
          </p:cNvPr>
          <p:cNvSpPr txBox="1"/>
          <p:nvPr/>
        </p:nvSpPr>
        <p:spPr>
          <a:xfrm>
            <a:off x="9957141" y="1020756"/>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Helvetica Now Display"/>
                <a:ea typeface="Helvetica Now Display"/>
                <a:cs typeface="Helvetica Now Display"/>
                <a:sym typeface="Helvetica Now Display"/>
              </a:rPr>
              <a:t>Evaluation</a:t>
            </a:r>
          </a:p>
        </p:txBody>
      </p:sp>
      <p:sp>
        <p:nvSpPr>
          <p:cNvPr id="42" name="TextBox 30">
            <a:extLst>
              <a:ext uri="{FF2B5EF4-FFF2-40B4-BE49-F238E27FC236}">
                <a16:creationId xmlns:a16="http://schemas.microsoft.com/office/drawing/2014/main" id="{B4C4DC8A-1F76-D581-4A04-E55E9A03E32F}"/>
              </a:ext>
            </a:extLst>
          </p:cNvPr>
          <p:cNvSpPr txBox="1"/>
          <p:nvPr/>
        </p:nvSpPr>
        <p:spPr>
          <a:xfrm>
            <a:off x="7908994" y="1025425"/>
            <a:ext cx="1573079" cy="290529"/>
          </a:xfrm>
          <a:prstGeom prst="rect">
            <a:avLst/>
          </a:prstGeom>
        </p:spPr>
        <p:txBody>
          <a:bodyPr lIns="0" tIns="0" rIns="0" bIns="0" rtlCol="0" anchor="t">
            <a:spAutoFit/>
          </a:bodyPr>
          <a:lstStyle>
            <a:defPPr>
              <a:defRPr lang="en-US"/>
            </a:defPPr>
            <a:lvl1pPr algn="ctr">
              <a:lnSpc>
                <a:spcPts val="2363"/>
              </a:lnSpc>
              <a:defRPr sz="1688">
                <a:solidFill>
                  <a:srgbClr val="1E4436"/>
                </a:solidFill>
                <a:latin typeface="Helvetica Now Display"/>
                <a:ea typeface="Helvetica Now Display"/>
                <a:cs typeface="Helvetica Now Display"/>
              </a:defRPr>
            </a:lvl1pPr>
          </a:lstStyle>
          <a:p>
            <a:r>
              <a:rPr lang="en-US" dirty="0">
                <a:sym typeface="Helvetica Now Display"/>
              </a:rPr>
              <a:t>Preprocessing</a:t>
            </a:r>
          </a:p>
        </p:txBody>
      </p:sp>
      <p:sp>
        <p:nvSpPr>
          <p:cNvPr id="43" name="Freeform 11">
            <a:extLst>
              <a:ext uri="{FF2B5EF4-FFF2-40B4-BE49-F238E27FC236}">
                <a16:creationId xmlns:a16="http://schemas.microsoft.com/office/drawing/2014/main" id="{80EBD022-713F-1A97-D543-D33BB024B12E}"/>
              </a:ext>
            </a:extLst>
          </p:cNvPr>
          <p:cNvSpPr/>
          <p:nvPr/>
        </p:nvSpPr>
        <p:spPr>
          <a:xfrm>
            <a:off x="1028700" y="1511468"/>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p>
        </p:txBody>
      </p:sp>
      <p:sp>
        <p:nvSpPr>
          <p:cNvPr id="45" name="TextBox 44">
            <a:extLst>
              <a:ext uri="{FF2B5EF4-FFF2-40B4-BE49-F238E27FC236}">
                <a16:creationId xmlns:a16="http://schemas.microsoft.com/office/drawing/2014/main" id="{FA5CF4B6-853C-AE0C-0FED-834087CFE277}"/>
              </a:ext>
            </a:extLst>
          </p:cNvPr>
          <p:cNvSpPr txBox="1"/>
          <p:nvPr/>
        </p:nvSpPr>
        <p:spPr>
          <a:xfrm>
            <a:off x="7513759" y="4140864"/>
            <a:ext cx="9781952" cy="3838743"/>
          </a:xfrm>
          <a:prstGeom prst="rect">
            <a:avLst/>
          </a:prstGeom>
          <a:noFill/>
        </p:spPr>
        <p:txBody>
          <a:bodyPr wrap="square">
            <a:spAutoFit/>
          </a:bodyPr>
          <a:lstStyle/>
          <a:p>
            <a:pPr algn="l"/>
            <a:r>
              <a:rPr lang="en-US" sz="3135" b="1" dirty="0">
                <a:latin typeface="Times New Roman Bold"/>
                <a:cs typeface="Times New Roman Bold"/>
              </a:rPr>
              <a:t>Expand multimodal dataset with more diverse samples</a:t>
            </a:r>
          </a:p>
          <a:p>
            <a:pPr algn="l"/>
            <a:endParaRPr lang="en-US" sz="800" b="1" dirty="0">
              <a:latin typeface="Times New Roman Bold"/>
              <a:cs typeface="Times New Roman Bold"/>
            </a:endParaRPr>
          </a:p>
          <a:p>
            <a:pPr algn="l"/>
            <a:r>
              <a:rPr lang="en-US" sz="3135" b="1" dirty="0">
                <a:latin typeface="Times New Roman Bold"/>
                <a:cs typeface="Times New Roman Bold"/>
              </a:rPr>
              <a:t>Test advanced fusion strategies (attention, gated fusion, transformers)</a:t>
            </a:r>
          </a:p>
          <a:p>
            <a:pPr algn="l"/>
            <a:endParaRPr lang="en-US" sz="800" b="1" dirty="0">
              <a:latin typeface="Times New Roman Bold"/>
              <a:cs typeface="Times New Roman Bold"/>
            </a:endParaRPr>
          </a:p>
          <a:p>
            <a:pPr algn="l"/>
            <a:r>
              <a:rPr lang="en-US" sz="3135" b="1" dirty="0">
                <a:latin typeface="Times New Roman Bold"/>
                <a:cs typeface="Times New Roman Bold"/>
              </a:rPr>
              <a:t>Include additional climate variables or temporal climate trends</a:t>
            </a:r>
          </a:p>
          <a:p>
            <a:pPr algn="l"/>
            <a:endParaRPr lang="en-US" sz="800" b="1" dirty="0">
              <a:latin typeface="Times New Roman Bold"/>
              <a:cs typeface="Times New Roman Bold"/>
            </a:endParaRPr>
          </a:p>
          <a:p>
            <a:pPr algn="l"/>
            <a:r>
              <a:rPr lang="en-US" sz="3135" b="1" dirty="0">
                <a:latin typeface="Times New Roman Bold"/>
                <a:cs typeface="Times New Roman Bold"/>
              </a:rPr>
              <a:t>Deploy the model as a real-time mobile/field diagnosis tool</a:t>
            </a:r>
          </a:p>
        </p:txBody>
      </p:sp>
      <p:sp>
        <p:nvSpPr>
          <p:cNvPr id="47" name="Freeform 16">
            <a:extLst>
              <a:ext uri="{FF2B5EF4-FFF2-40B4-BE49-F238E27FC236}">
                <a16:creationId xmlns:a16="http://schemas.microsoft.com/office/drawing/2014/main" id="{38ED2474-3878-3EF0-8E84-DC57757CDDEC}"/>
              </a:ext>
            </a:extLst>
          </p:cNvPr>
          <p:cNvSpPr/>
          <p:nvPr/>
        </p:nvSpPr>
        <p:spPr>
          <a:xfrm>
            <a:off x="7158496" y="4215386"/>
            <a:ext cx="280500" cy="419357"/>
          </a:xfrm>
          <a:custGeom>
            <a:avLst/>
            <a:gdLst/>
            <a:ahLst/>
            <a:cxnLst/>
            <a:rect l="l" t="t" r="r" b="b"/>
            <a:pathLst>
              <a:path w="280500" h="419357">
                <a:moveTo>
                  <a:pt x="0" y="0"/>
                </a:moveTo>
                <a:lnTo>
                  <a:pt x="280501" y="0"/>
                </a:lnTo>
                <a:lnTo>
                  <a:pt x="280501" y="419357"/>
                </a:lnTo>
                <a:lnTo>
                  <a:pt x="0" y="41935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p>
        </p:txBody>
      </p:sp>
      <p:sp>
        <p:nvSpPr>
          <p:cNvPr id="48" name="Freeform 16">
            <a:extLst>
              <a:ext uri="{FF2B5EF4-FFF2-40B4-BE49-F238E27FC236}">
                <a16:creationId xmlns:a16="http://schemas.microsoft.com/office/drawing/2014/main" id="{FC4A8032-B867-AEA2-AD30-B72AE4674F66}"/>
              </a:ext>
            </a:extLst>
          </p:cNvPr>
          <p:cNvSpPr/>
          <p:nvPr/>
        </p:nvSpPr>
        <p:spPr>
          <a:xfrm>
            <a:off x="7162800" y="4914900"/>
            <a:ext cx="280500" cy="419357"/>
          </a:xfrm>
          <a:custGeom>
            <a:avLst/>
            <a:gdLst/>
            <a:ahLst/>
            <a:cxnLst/>
            <a:rect l="l" t="t" r="r" b="b"/>
            <a:pathLst>
              <a:path w="280500" h="419357">
                <a:moveTo>
                  <a:pt x="0" y="0"/>
                </a:moveTo>
                <a:lnTo>
                  <a:pt x="280501" y="0"/>
                </a:lnTo>
                <a:lnTo>
                  <a:pt x="280501" y="419357"/>
                </a:lnTo>
                <a:lnTo>
                  <a:pt x="0" y="41935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p>
        </p:txBody>
      </p:sp>
      <p:sp>
        <p:nvSpPr>
          <p:cNvPr id="49" name="Freeform 16">
            <a:extLst>
              <a:ext uri="{FF2B5EF4-FFF2-40B4-BE49-F238E27FC236}">
                <a16:creationId xmlns:a16="http://schemas.microsoft.com/office/drawing/2014/main" id="{5FE3C2C7-A8DC-463A-A792-9E9B1F7984B9}"/>
              </a:ext>
            </a:extLst>
          </p:cNvPr>
          <p:cNvSpPr/>
          <p:nvPr/>
        </p:nvSpPr>
        <p:spPr>
          <a:xfrm>
            <a:off x="7162800" y="6019543"/>
            <a:ext cx="280500" cy="419357"/>
          </a:xfrm>
          <a:custGeom>
            <a:avLst/>
            <a:gdLst/>
            <a:ahLst/>
            <a:cxnLst/>
            <a:rect l="l" t="t" r="r" b="b"/>
            <a:pathLst>
              <a:path w="280500" h="419357">
                <a:moveTo>
                  <a:pt x="0" y="0"/>
                </a:moveTo>
                <a:lnTo>
                  <a:pt x="280501" y="0"/>
                </a:lnTo>
                <a:lnTo>
                  <a:pt x="280501" y="419357"/>
                </a:lnTo>
                <a:lnTo>
                  <a:pt x="0" y="41935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p>
        </p:txBody>
      </p:sp>
      <p:sp>
        <p:nvSpPr>
          <p:cNvPr id="50" name="Freeform 16">
            <a:extLst>
              <a:ext uri="{FF2B5EF4-FFF2-40B4-BE49-F238E27FC236}">
                <a16:creationId xmlns:a16="http://schemas.microsoft.com/office/drawing/2014/main" id="{1B7CB2DB-3123-A57C-C894-41D894777BD1}"/>
              </a:ext>
            </a:extLst>
          </p:cNvPr>
          <p:cNvSpPr/>
          <p:nvPr/>
        </p:nvSpPr>
        <p:spPr>
          <a:xfrm>
            <a:off x="7162800" y="7048500"/>
            <a:ext cx="280500" cy="419357"/>
          </a:xfrm>
          <a:custGeom>
            <a:avLst/>
            <a:gdLst/>
            <a:ahLst/>
            <a:cxnLst/>
            <a:rect l="l" t="t" r="r" b="b"/>
            <a:pathLst>
              <a:path w="280500" h="419357">
                <a:moveTo>
                  <a:pt x="0" y="0"/>
                </a:moveTo>
                <a:lnTo>
                  <a:pt x="280501" y="0"/>
                </a:lnTo>
                <a:lnTo>
                  <a:pt x="280501" y="419357"/>
                </a:lnTo>
                <a:lnTo>
                  <a:pt x="0" y="41935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en-SA"/>
          </a:p>
        </p:txBody>
      </p:sp>
      <p:sp>
        <p:nvSpPr>
          <p:cNvPr id="3" name="Freeform 3"/>
          <p:cNvSpPr/>
          <p:nvPr/>
        </p:nvSpPr>
        <p:spPr>
          <a:xfrm>
            <a:off x="8017893" y="1963881"/>
            <a:ext cx="3435666" cy="3435666"/>
          </a:xfrm>
          <a:custGeom>
            <a:avLst/>
            <a:gdLst/>
            <a:ahLst/>
            <a:cxnLst/>
            <a:rect l="l" t="t" r="r" b="b"/>
            <a:pathLst>
              <a:path w="3435666" h="3435666">
                <a:moveTo>
                  <a:pt x="0" y="0"/>
                </a:moveTo>
                <a:lnTo>
                  <a:pt x="3435666" y="0"/>
                </a:lnTo>
                <a:lnTo>
                  <a:pt x="3435666" y="3435665"/>
                </a:lnTo>
                <a:lnTo>
                  <a:pt x="0" y="343566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grpSp>
        <p:nvGrpSpPr>
          <p:cNvPr id="4" name="Group 4"/>
          <p:cNvGrpSpPr/>
          <p:nvPr/>
        </p:nvGrpSpPr>
        <p:grpSpPr>
          <a:xfrm rot="5400000">
            <a:off x="1029790" y="-701396"/>
            <a:ext cx="7327658" cy="10787850"/>
            <a:chOff x="0" y="0"/>
            <a:chExt cx="660400" cy="972247"/>
          </a:xfrm>
        </p:grpSpPr>
        <p:sp>
          <p:nvSpPr>
            <p:cNvPr id="5" name="Freeform 5"/>
            <p:cNvSpPr/>
            <p:nvPr/>
          </p:nvSpPr>
          <p:spPr>
            <a:xfrm>
              <a:off x="0" y="0"/>
              <a:ext cx="660400" cy="972247"/>
            </a:xfrm>
            <a:custGeom>
              <a:avLst/>
              <a:gdLst/>
              <a:ahLst/>
              <a:cxnLst/>
              <a:rect l="l" t="t" r="r" b="b"/>
              <a:pathLst>
                <a:path w="660400" h="972247">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32044"/>
                  </a:cubicBezTo>
                  <a:lnTo>
                    <a:pt x="660400" y="972247"/>
                  </a:lnTo>
                  <a:lnTo>
                    <a:pt x="0" y="972247"/>
                  </a:lnTo>
                  <a:lnTo>
                    <a:pt x="0" y="332519"/>
                  </a:lnTo>
                  <a:cubicBezTo>
                    <a:pt x="1782" y="185660"/>
                    <a:pt x="93019" y="64045"/>
                    <a:pt x="220252" y="19070"/>
                  </a:cubicBezTo>
                  <a:close/>
                </a:path>
              </a:pathLst>
            </a:custGeom>
            <a:solidFill>
              <a:srgbClr val="FCFFFB"/>
            </a:solidFill>
            <a:ln cap="sq">
              <a:noFill/>
              <a:prstDash val="solid"/>
              <a:miter/>
            </a:ln>
          </p:spPr>
          <p:txBody>
            <a:bodyPr/>
            <a:lstStyle/>
            <a:p>
              <a:endParaRPr lang="en-SA"/>
            </a:p>
          </p:txBody>
        </p:sp>
        <p:sp>
          <p:nvSpPr>
            <p:cNvPr id="6" name="TextBox 6"/>
            <p:cNvSpPr txBox="1"/>
            <p:nvPr/>
          </p:nvSpPr>
          <p:spPr>
            <a:xfrm>
              <a:off x="0" y="69850"/>
              <a:ext cx="660400" cy="902397"/>
            </a:xfrm>
            <a:prstGeom prst="rect">
              <a:avLst/>
            </a:prstGeom>
          </p:spPr>
          <p:txBody>
            <a:bodyPr lIns="50800" tIns="50800" rIns="50800" bIns="50800" rtlCol="0" anchor="ctr"/>
            <a:lstStyle/>
            <a:p>
              <a:pPr marL="0" lvl="0" indent="0" algn="ctr">
                <a:lnSpc>
                  <a:spcPts val="3360"/>
                </a:lnSpc>
                <a:spcBef>
                  <a:spcPct val="0"/>
                </a:spcBef>
              </a:pPr>
              <a:endParaRPr/>
            </a:p>
          </p:txBody>
        </p:sp>
      </p:grpSp>
      <p:sp>
        <p:nvSpPr>
          <p:cNvPr id="7" name="TextBox 7"/>
          <p:cNvSpPr txBox="1"/>
          <p:nvPr/>
        </p:nvSpPr>
        <p:spPr>
          <a:xfrm>
            <a:off x="1028700" y="2335349"/>
            <a:ext cx="7163344" cy="3727453"/>
          </a:xfrm>
          <a:prstGeom prst="rect">
            <a:avLst/>
          </a:prstGeom>
        </p:spPr>
        <p:txBody>
          <a:bodyPr lIns="0" tIns="0" rIns="0" bIns="0" rtlCol="0" anchor="t">
            <a:spAutoFit/>
          </a:bodyPr>
          <a:lstStyle/>
          <a:p>
            <a:pPr algn="l">
              <a:lnSpc>
                <a:spcPts val="14163"/>
              </a:lnSpc>
            </a:pPr>
            <a:r>
              <a:rPr lang="en-US" sz="13886" b="1">
                <a:solidFill>
                  <a:srgbClr val="315E41"/>
                </a:solidFill>
                <a:latin typeface="Times New Roman Bold"/>
                <a:ea typeface="Times New Roman Bold"/>
                <a:cs typeface="Times New Roman Bold"/>
                <a:sym typeface="Times New Roman Bold"/>
              </a:rPr>
              <a:t>THANK  YOU!</a:t>
            </a:r>
          </a:p>
        </p:txBody>
      </p:sp>
      <p:grpSp>
        <p:nvGrpSpPr>
          <p:cNvPr id="8" name="Group 8"/>
          <p:cNvGrpSpPr/>
          <p:nvPr/>
        </p:nvGrpSpPr>
        <p:grpSpPr>
          <a:xfrm>
            <a:off x="5986173" y="4846559"/>
            <a:ext cx="4411741" cy="4411741"/>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a:stretch>
            </a:blipFill>
          </p:spPr>
          <p:txBody>
            <a:bodyPr/>
            <a:lstStyle/>
            <a:p>
              <a:endParaRPr lang="en-SA"/>
            </a:p>
          </p:txBody>
        </p:sp>
      </p:grpSp>
      <p:sp>
        <p:nvSpPr>
          <p:cNvPr id="10" name="Freeform 10"/>
          <p:cNvSpPr/>
          <p:nvPr/>
        </p:nvSpPr>
        <p:spPr>
          <a:xfrm>
            <a:off x="8898563" y="610118"/>
            <a:ext cx="837163" cy="837163"/>
          </a:xfrm>
          <a:custGeom>
            <a:avLst/>
            <a:gdLst/>
            <a:ahLst/>
            <a:cxnLst/>
            <a:rect l="l" t="t" r="r" b="b"/>
            <a:pathLst>
              <a:path w="837163" h="837163">
                <a:moveTo>
                  <a:pt x="0" y="0"/>
                </a:moveTo>
                <a:lnTo>
                  <a:pt x="837163" y="0"/>
                </a:lnTo>
                <a:lnTo>
                  <a:pt x="837163" y="837164"/>
                </a:lnTo>
                <a:lnTo>
                  <a:pt x="0" y="83716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11" name="Freeform 11"/>
          <p:cNvSpPr/>
          <p:nvPr/>
        </p:nvSpPr>
        <p:spPr>
          <a:xfrm>
            <a:off x="15268244" y="8701873"/>
            <a:ext cx="2179052" cy="647066"/>
          </a:xfrm>
          <a:custGeom>
            <a:avLst/>
            <a:gdLst/>
            <a:ahLst/>
            <a:cxnLst/>
            <a:rect l="l" t="t" r="r" b="b"/>
            <a:pathLst>
              <a:path w="2179052" h="647066">
                <a:moveTo>
                  <a:pt x="0" y="0"/>
                </a:moveTo>
                <a:lnTo>
                  <a:pt x="2179051" y="0"/>
                </a:lnTo>
                <a:lnTo>
                  <a:pt x="2179051" y="647066"/>
                </a:lnTo>
                <a:lnTo>
                  <a:pt x="0" y="64706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SA"/>
          </a:p>
        </p:txBody>
      </p:sp>
      <p:sp>
        <p:nvSpPr>
          <p:cNvPr id="12" name="Freeform 12"/>
          <p:cNvSpPr/>
          <p:nvPr/>
        </p:nvSpPr>
        <p:spPr>
          <a:xfrm>
            <a:off x="12385823" y="774234"/>
            <a:ext cx="5176923" cy="2379293"/>
          </a:xfrm>
          <a:custGeom>
            <a:avLst/>
            <a:gdLst/>
            <a:ahLst/>
            <a:cxnLst/>
            <a:rect l="l" t="t" r="r" b="b"/>
            <a:pathLst>
              <a:path w="5176923" h="2379293">
                <a:moveTo>
                  <a:pt x="0" y="0"/>
                </a:moveTo>
                <a:lnTo>
                  <a:pt x="5176923" y="0"/>
                </a:lnTo>
                <a:lnTo>
                  <a:pt x="5176923" y="2379293"/>
                </a:lnTo>
                <a:lnTo>
                  <a:pt x="0" y="2379293"/>
                </a:lnTo>
                <a:lnTo>
                  <a:pt x="0" y="0"/>
                </a:lnTo>
                <a:close/>
              </a:path>
            </a:pathLst>
          </a:custGeom>
          <a:blipFill>
            <a:blip r:embed="rId8"/>
            <a:stretch>
              <a:fillRect/>
            </a:stretch>
          </a:blipFill>
        </p:spPr>
        <p:txBody>
          <a:bodyPr/>
          <a:lstStyle/>
          <a:p>
            <a:endParaRPr lang="en-SA"/>
          </a:p>
        </p:txBody>
      </p:sp>
      <p:sp>
        <p:nvSpPr>
          <p:cNvPr id="13" name="TextBox 13"/>
          <p:cNvSpPr txBox="1"/>
          <p:nvPr/>
        </p:nvSpPr>
        <p:spPr>
          <a:xfrm>
            <a:off x="11986352" y="3105967"/>
            <a:ext cx="5844448" cy="5300565"/>
          </a:xfrm>
          <a:prstGeom prst="rect">
            <a:avLst/>
          </a:prstGeom>
        </p:spPr>
        <p:txBody>
          <a:bodyPr wrap="square" lIns="0" tIns="0" rIns="0" bIns="0" rtlCol="0" anchor="t">
            <a:spAutoFit/>
          </a:bodyPr>
          <a:lstStyle/>
          <a:p>
            <a:pPr algn="l">
              <a:lnSpc>
                <a:spcPts val="7104"/>
              </a:lnSpc>
            </a:pPr>
            <a:r>
              <a:rPr lang="en-US" sz="3200" b="1" dirty="0">
                <a:solidFill>
                  <a:srgbClr val="315E41"/>
                </a:solidFill>
                <a:latin typeface="Times New Roman Bold"/>
                <a:ea typeface="Times New Roman Bold"/>
                <a:cs typeface="Times New Roman Bold"/>
                <a:sym typeface="Times New Roman Bold"/>
              </a:rPr>
              <a:t>Fatima Alkaff</a:t>
            </a:r>
          </a:p>
          <a:p>
            <a:pPr algn="l">
              <a:lnSpc>
                <a:spcPts val="7104"/>
              </a:lnSpc>
            </a:pPr>
            <a:r>
              <a:rPr lang="en-US" sz="3200" b="1" dirty="0">
                <a:solidFill>
                  <a:srgbClr val="315E41"/>
                </a:solidFill>
                <a:latin typeface="Times New Roman Bold"/>
                <a:ea typeface="Times New Roman Bold"/>
                <a:cs typeface="Times New Roman Bold"/>
                <a:sym typeface="Times New Roman Bold"/>
              </a:rPr>
              <a:t>Master’s Student, </a:t>
            </a:r>
          </a:p>
          <a:p>
            <a:pPr algn="l">
              <a:lnSpc>
                <a:spcPts val="7104"/>
              </a:lnSpc>
            </a:pPr>
            <a:r>
              <a:rPr lang="en-US" sz="3200" b="1" dirty="0">
                <a:solidFill>
                  <a:srgbClr val="315E41"/>
                </a:solidFill>
                <a:latin typeface="Times New Roman Bold"/>
                <a:ea typeface="Times New Roman Bold"/>
                <a:cs typeface="Times New Roman Bold"/>
                <a:sym typeface="Times New Roman Bold"/>
              </a:rPr>
              <a:t>Department of Artificial Intelligence</a:t>
            </a:r>
          </a:p>
          <a:p>
            <a:pPr algn="l">
              <a:lnSpc>
                <a:spcPts val="7104"/>
              </a:lnSpc>
            </a:pPr>
            <a:r>
              <a:rPr lang="en-US" sz="3200" b="1" dirty="0">
                <a:solidFill>
                  <a:srgbClr val="315E41"/>
                </a:solidFill>
                <a:latin typeface="Times New Roman Bold"/>
                <a:ea typeface="Times New Roman Bold"/>
                <a:cs typeface="Times New Roman Bold"/>
                <a:sym typeface="Times New Roman Bold"/>
              </a:rPr>
              <a:t>Midocean University</a:t>
            </a:r>
          </a:p>
          <a:p>
            <a:pPr algn="l">
              <a:lnSpc>
                <a:spcPts val="7104"/>
              </a:lnSpc>
            </a:pPr>
            <a:r>
              <a:rPr lang="en-US" sz="3200" b="1" dirty="0">
                <a:solidFill>
                  <a:srgbClr val="315E41"/>
                </a:solidFill>
                <a:latin typeface="Times New Roman Bold"/>
                <a:ea typeface="Times New Roman Bold"/>
                <a:cs typeface="Times New Roman Bold"/>
                <a:sym typeface="Times New Roman Bold"/>
              </a:rPr>
              <a:t>Lecturer: Dr. Hager Saleh</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2642</TotalTime>
  <Words>2076</Words>
  <Application>Microsoft Macintosh PowerPoint</Application>
  <PresentationFormat>Custom</PresentationFormat>
  <Paragraphs>544</Paragraphs>
  <Slides>24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Times New Roman</vt:lpstr>
      <vt:lpstr>Calibri</vt:lpstr>
      <vt:lpstr>Arial</vt:lpstr>
      <vt:lpstr>Canva Sans</vt:lpstr>
      <vt:lpstr>Times New Roman Bold</vt:lpstr>
      <vt:lpstr>Garet Bold</vt:lpstr>
      <vt:lpstr>Helvetica Now Display</vt:lpstr>
      <vt:lpstr>Helvetica Now Display Bold</vt:lpstr>
      <vt:lpstr>Canva Sans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Copy of Leveraging AI to study the impact of climate change on the spread and severity of plant diseases</dc:title>
  <cp:lastModifiedBy>فاطمه</cp:lastModifiedBy>
  <cp:revision>17</cp:revision>
  <dcterms:created xsi:type="dcterms:W3CDTF">2006-08-16T00:00:00Z</dcterms:created>
  <dcterms:modified xsi:type="dcterms:W3CDTF">2025-12-25T06:01:17Z</dcterms:modified>
  <dc:identifier>DAG7IINIMkc</dc:identifier>
</cp:coreProperties>
</file>