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8"/>
  </p:notesMasterIdLst>
  <p:sldIdLst>
    <p:sldId id="579" r:id="rId5"/>
    <p:sldId id="580" r:id="rId6"/>
    <p:sldId id="521" r:id="rId7"/>
    <p:sldId id="313" r:id="rId8"/>
    <p:sldId id="570" r:id="rId9"/>
    <p:sldId id="571" r:id="rId10"/>
    <p:sldId id="491" r:id="rId11"/>
    <p:sldId id="582" r:id="rId12"/>
    <p:sldId id="492" r:id="rId13"/>
    <p:sldId id="529" r:id="rId14"/>
    <p:sldId id="583" r:id="rId15"/>
    <p:sldId id="584" r:id="rId16"/>
    <p:sldId id="585" r:id="rId17"/>
    <p:sldId id="586" r:id="rId18"/>
    <p:sldId id="587" r:id="rId19"/>
    <p:sldId id="574" r:id="rId20"/>
    <p:sldId id="490" r:id="rId21"/>
    <p:sldId id="575" r:id="rId22"/>
    <p:sldId id="493" r:id="rId23"/>
    <p:sldId id="531" r:id="rId24"/>
    <p:sldId id="495" r:id="rId25"/>
    <p:sldId id="588" r:id="rId26"/>
    <p:sldId id="591" r:id="rId27"/>
    <p:sldId id="536" r:id="rId28"/>
    <p:sldId id="559" r:id="rId29"/>
    <p:sldId id="560" r:id="rId30"/>
    <p:sldId id="561" r:id="rId31"/>
    <p:sldId id="552" r:id="rId32"/>
    <p:sldId id="553" r:id="rId33"/>
    <p:sldId id="256" r:id="rId34"/>
    <p:sldId id="483" r:id="rId35"/>
    <p:sldId id="589" r:id="rId36"/>
    <p:sldId id="484" r:id="rId37"/>
    <p:sldId id="568" r:id="rId38"/>
    <p:sldId id="569" r:id="rId39"/>
    <p:sldId id="573" r:id="rId40"/>
    <p:sldId id="577" r:id="rId41"/>
    <p:sldId id="590" r:id="rId42"/>
    <p:sldId id="592" r:id="rId43"/>
    <p:sldId id="593" r:id="rId44"/>
    <p:sldId id="595" r:id="rId45"/>
    <p:sldId id="594" r:id="rId46"/>
    <p:sldId id="581"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9"/>
            <p14:sldId id="580"/>
            <p14:sldId id="521"/>
            <p14:sldId id="313"/>
            <p14:sldId id="570"/>
            <p14:sldId id="571"/>
            <p14:sldId id="491"/>
            <p14:sldId id="582"/>
            <p14:sldId id="492"/>
            <p14:sldId id="529"/>
            <p14:sldId id="583"/>
            <p14:sldId id="584"/>
            <p14:sldId id="585"/>
            <p14:sldId id="586"/>
            <p14:sldId id="587"/>
            <p14:sldId id="574"/>
            <p14:sldId id="490"/>
            <p14:sldId id="575"/>
            <p14:sldId id="493"/>
            <p14:sldId id="531"/>
            <p14:sldId id="495"/>
            <p14:sldId id="588"/>
            <p14:sldId id="591"/>
            <p14:sldId id="536"/>
            <p14:sldId id="559"/>
            <p14:sldId id="560"/>
            <p14:sldId id="561"/>
            <p14:sldId id="552"/>
            <p14:sldId id="553"/>
            <p14:sldId id="256"/>
            <p14:sldId id="483"/>
            <p14:sldId id="589"/>
            <p14:sldId id="484"/>
            <p14:sldId id="568"/>
            <p14:sldId id="569"/>
            <p14:sldId id="573"/>
            <p14:sldId id="577"/>
            <p14:sldId id="590"/>
            <p14:sldId id="592"/>
            <p14:sldId id="593"/>
            <p14:sldId id="595"/>
            <p14:sldId id="594"/>
            <p14:sldId id="581"/>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46" autoAdjust="0"/>
    <p:restoredTop sz="93673" autoAdjust="0"/>
  </p:normalViewPr>
  <p:slideViewPr>
    <p:cSldViewPr snapToGrid="0">
      <p:cViewPr varScale="1">
        <p:scale>
          <a:sx n="120" d="100"/>
          <a:sy n="120" d="100"/>
        </p:scale>
        <p:origin x="72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1881391-C622-0F4D-9934-C5A8D454FD3E}" type="doc">
      <dgm:prSet loTypeId="urn:microsoft.com/office/officeart/2005/8/layout/list1" loCatId="" qsTypeId="urn:microsoft.com/office/officeart/2005/8/quickstyle/simple1" qsCatId="simple" csTypeId="urn:microsoft.com/office/officeart/2005/8/colors/accent1_2" csCatId="accent1" phldr="1"/>
      <dgm:spPr/>
      <dgm:t>
        <a:bodyPr/>
        <a:lstStyle/>
        <a:p>
          <a:endParaRPr lang="en-US"/>
        </a:p>
      </dgm:t>
    </dgm:pt>
    <dgm:pt modelId="{61324E4B-0674-C543-BF28-FDCD62708692}">
      <dgm:prSet phldrT="[Text]"/>
      <dgm:spPr/>
      <dgm:t>
        <a:bodyPr/>
        <a:lstStyle/>
        <a:p>
          <a:r>
            <a:rPr lang="en-US" dirty="0"/>
            <a:t>Identifies potential risks such as cybersecurity threats, system failures, and data breaches</a:t>
          </a:r>
        </a:p>
      </dgm:t>
    </dgm:pt>
    <dgm:pt modelId="{77B59861-66A9-B147-B17C-DE7D654CAB63}" type="parTrans" cxnId="{903E55E5-CEA4-094E-BC9C-BE31F97000DE}">
      <dgm:prSet/>
      <dgm:spPr/>
      <dgm:t>
        <a:bodyPr/>
        <a:lstStyle/>
        <a:p>
          <a:endParaRPr lang="en-US"/>
        </a:p>
      </dgm:t>
    </dgm:pt>
    <dgm:pt modelId="{0E76A53F-7549-F548-B632-CE243316147B}" type="sibTrans" cxnId="{903E55E5-CEA4-094E-BC9C-BE31F97000DE}">
      <dgm:prSet/>
      <dgm:spPr/>
      <dgm:t>
        <a:bodyPr/>
        <a:lstStyle/>
        <a:p>
          <a:endParaRPr lang="en-US"/>
        </a:p>
      </dgm:t>
    </dgm:pt>
    <dgm:pt modelId="{87117780-0E02-FB4A-B608-A38E14035C52}">
      <dgm:prSet phldrT="[Text]"/>
      <dgm:spPr/>
      <dgm:t>
        <a:bodyPr/>
        <a:lstStyle/>
        <a:p>
          <a:r>
            <a:rPr lang="en-US" dirty="0"/>
            <a:t>Involves implementing security measures and control systems</a:t>
          </a:r>
        </a:p>
      </dgm:t>
    </dgm:pt>
    <dgm:pt modelId="{DDEE44CC-7967-794F-8CA4-A51A20238BDC}" type="parTrans" cxnId="{DE2B5040-AC2A-6845-81E2-F1645B2D888F}">
      <dgm:prSet/>
      <dgm:spPr/>
      <dgm:t>
        <a:bodyPr/>
        <a:lstStyle/>
        <a:p>
          <a:endParaRPr lang="en-US"/>
        </a:p>
      </dgm:t>
    </dgm:pt>
    <dgm:pt modelId="{7A652112-EB00-3149-A262-F5ED8299EBA6}" type="sibTrans" cxnId="{DE2B5040-AC2A-6845-81E2-F1645B2D888F}">
      <dgm:prSet/>
      <dgm:spPr/>
      <dgm:t>
        <a:bodyPr/>
        <a:lstStyle/>
        <a:p>
          <a:endParaRPr lang="en-US"/>
        </a:p>
      </dgm:t>
    </dgm:pt>
    <dgm:pt modelId="{0963940C-6FCD-FE48-9765-4C3CCC7623AA}">
      <dgm:prSet phldrT="[Text]"/>
      <dgm:spPr/>
      <dgm:t>
        <a:bodyPr/>
        <a:lstStyle/>
        <a:p>
          <a:r>
            <a:rPr lang="en-US"/>
            <a:t>Requires continuous monitoring and updating of technology systems</a:t>
          </a:r>
          <a:endParaRPr lang="en-US" dirty="0"/>
        </a:p>
      </dgm:t>
    </dgm:pt>
    <dgm:pt modelId="{990C1CE5-C699-064E-B981-BFEE71D242F7}" type="parTrans" cxnId="{90002E3B-7EDA-4244-8388-81DE6FC21462}">
      <dgm:prSet/>
      <dgm:spPr/>
      <dgm:t>
        <a:bodyPr/>
        <a:lstStyle/>
        <a:p>
          <a:endParaRPr lang="en-US"/>
        </a:p>
      </dgm:t>
    </dgm:pt>
    <dgm:pt modelId="{20D85FB8-8C0D-E24B-82E6-828F4B377EFF}" type="sibTrans" cxnId="{90002E3B-7EDA-4244-8388-81DE6FC21462}">
      <dgm:prSet/>
      <dgm:spPr/>
      <dgm:t>
        <a:bodyPr/>
        <a:lstStyle/>
        <a:p>
          <a:endParaRPr lang="en-US"/>
        </a:p>
      </dgm:t>
    </dgm:pt>
    <dgm:pt modelId="{6D610A98-7473-F64D-BAA2-4B2456F87FA6}">
      <dgm:prSet/>
      <dgm:spPr/>
      <dgm:t>
        <a:bodyPr/>
        <a:lstStyle/>
        <a:p>
          <a:pPr rtl="0"/>
          <a:r>
            <a:rPr lang="en-US"/>
            <a:t>Includes developing contingency and backup plans</a:t>
          </a:r>
          <a:endParaRPr lang="en-US" dirty="0"/>
        </a:p>
      </dgm:t>
    </dgm:pt>
    <dgm:pt modelId="{792D98A1-D5EF-D242-965F-42ABF5D7DA6E}" type="parTrans" cxnId="{D0222BC6-0E7D-B445-B42E-51C4212D7EBF}">
      <dgm:prSet/>
      <dgm:spPr/>
      <dgm:t>
        <a:bodyPr/>
        <a:lstStyle/>
        <a:p>
          <a:endParaRPr lang="en-US"/>
        </a:p>
      </dgm:t>
    </dgm:pt>
    <dgm:pt modelId="{A179C12C-070E-BD43-93EE-AD4F8E112481}" type="sibTrans" cxnId="{D0222BC6-0E7D-B445-B42E-51C4212D7EBF}">
      <dgm:prSet/>
      <dgm:spPr/>
      <dgm:t>
        <a:bodyPr/>
        <a:lstStyle/>
        <a:p>
          <a:endParaRPr lang="en-US"/>
        </a:p>
      </dgm:t>
    </dgm:pt>
    <dgm:pt modelId="{54AAEEB7-90B3-B445-BB1D-10A4B96CC0EC}" type="pres">
      <dgm:prSet presAssocID="{31881391-C622-0F4D-9934-C5A8D454FD3E}" presName="linear" presStyleCnt="0">
        <dgm:presLayoutVars>
          <dgm:dir/>
          <dgm:animLvl val="lvl"/>
          <dgm:resizeHandles val="exact"/>
        </dgm:presLayoutVars>
      </dgm:prSet>
      <dgm:spPr/>
    </dgm:pt>
    <dgm:pt modelId="{C66D1058-7911-4A4A-AC1C-7B97F313E414}" type="pres">
      <dgm:prSet presAssocID="{61324E4B-0674-C543-BF28-FDCD62708692}" presName="parentLin" presStyleCnt="0"/>
      <dgm:spPr/>
    </dgm:pt>
    <dgm:pt modelId="{9DE4946C-4B26-DE42-95B3-F742338B7692}" type="pres">
      <dgm:prSet presAssocID="{61324E4B-0674-C543-BF28-FDCD62708692}" presName="parentLeftMargin" presStyleLbl="node1" presStyleIdx="0" presStyleCnt="4"/>
      <dgm:spPr/>
    </dgm:pt>
    <dgm:pt modelId="{0878C7C7-FAA4-7A4F-BEC7-6C8985AE210F}" type="pres">
      <dgm:prSet presAssocID="{61324E4B-0674-C543-BF28-FDCD62708692}" presName="parentText" presStyleLbl="node1" presStyleIdx="0" presStyleCnt="4">
        <dgm:presLayoutVars>
          <dgm:chMax val="0"/>
          <dgm:bulletEnabled val="1"/>
        </dgm:presLayoutVars>
      </dgm:prSet>
      <dgm:spPr/>
    </dgm:pt>
    <dgm:pt modelId="{245BB9C9-A2B3-974C-9012-DBEE8837EF5E}" type="pres">
      <dgm:prSet presAssocID="{61324E4B-0674-C543-BF28-FDCD62708692}" presName="negativeSpace" presStyleCnt="0"/>
      <dgm:spPr/>
    </dgm:pt>
    <dgm:pt modelId="{A68905D0-97E8-724F-B428-585ABFD3C337}" type="pres">
      <dgm:prSet presAssocID="{61324E4B-0674-C543-BF28-FDCD62708692}" presName="childText" presStyleLbl="conFgAcc1" presStyleIdx="0" presStyleCnt="4">
        <dgm:presLayoutVars>
          <dgm:bulletEnabled val="1"/>
        </dgm:presLayoutVars>
      </dgm:prSet>
      <dgm:spPr/>
    </dgm:pt>
    <dgm:pt modelId="{901C2713-41B2-354F-A30C-2966E3907E6A}" type="pres">
      <dgm:prSet presAssocID="{0E76A53F-7549-F548-B632-CE243316147B}" presName="spaceBetweenRectangles" presStyleCnt="0"/>
      <dgm:spPr/>
    </dgm:pt>
    <dgm:pt modelId="{F17DEE0F-45D1-7245-9C4E-DD7CF294D648}" type="pres">
      <dgm:prSet presAssocID="{87117780-0E02-FB4A-B608-A38E14035C52}" presName="parentLin" presStyleCnt="0"/>
      <dgm:spPr/>
    </dgm:pt>
    <dgm:pt modelId="{78267E0A-DAFB-7948-BA9B-37425D490C0C}" type="pres">
      <dgm:prSet presAssocID="{87117780-0E02-FB4A-B608-A38E14035C52}" presName="parentLeftMargin" presStyleLbl="node1" presStyleIdx="0" presStyleCnt="4"/>
      <dgm:spPr/>
    </dgm:pt>
    <dgm:pt modelId="{1F385CD4-49FA-1E4C-9A51-F5E1AE434E59}" type="pres">
      <dgm:prSet presAssocID="{87117780-0E02-FB4A-B608-A38E14035C52}" presName="parentText" presStyleLbl="node1" presStyleIdx="1" presStyleCnt="4">
        <dgm:presLayoutVars>
          <dgm:chMax val="0"/>
          <dgm:bulletEnabled val="1"/>
        </dgm:presLayoutVars>
      </dgm:prSet>
      <dgm:spPr/>
    </dgm:pt>
    <dgm:pt modelId="{50969EE3-B699-7640-AF54-0062CE84182C}" type="pres">
      <dgm:prSet presAssocID="{87117780-0E02-FB4A-B608-A38E14035C52}" presName="negativeSpace" presStyleCnt="0"/>
      <dgm:spPr/>
    </dgm:pt>
    <dgm:pt modelId="{B9ED8D08-82C5-FD4A-9030-41270C577004}" type="pres">
      <dgm:prSet presAssocID="{87117780-0E02-FB4A-B608-A38E14035C52}" presName="childText" presStyleLbl="conFgAcc1" presStyleIdx="1" presStyleCnt="4">
        <dgm:presLayoutVars>
          <dgm:bulletEnabled val="1"/>
        </dgm:presLayoutVars>
      </dgm:prSet>
      <dgm:spPr/>
    </dgm:pt>
    <dgm:pt modelId="{BAFAF053-EB4A-4740-BDDD-DB7CF633874B}" type="pres">
      <dgm:prSet presAssocID="{7A652112-EB00-3149-A262-F5ED8299EBA6}" presName="spaceBetweenRectangles" presStyleCnt="0"/>
      <dgm:spPr/>
    </dgm:pt>
    <dgm:pt modelId="{3BDAD369-8261-CC4C-AEAE-3E5E960FB863}" type="pres">
      <dgm:prSet presAssocID="{0963940C-6FCD-FE48-9765-4C3CCC7623AA}" presName="parentLin" presStyleCnt="0"/>
      <dgm:spPr/>
    </dgm:pt>
    <dgm:pt modelId="{09B01BA2-D4B7-664F-90ED-5BD972E5B023}" type="pres">
      <dgm:prSet presAssocID="{0963940C-6FCD-FE48-9765-4C3CCC7623AA}" presName="parentLeftMargin" presStyleLbl="node1" presStyleIdx="1" presStyleCnt="4"/>
      <dgm:spPr/>
    </dgm:pt>
    <dgm:pt modelId="{FCB18363-04B5-AB4B-8D7D-6D6741780A46}" type="pres">
      <dgm:prSet presAssocID="{0963940C-6FCD-FE48-9765-4C3CCC7623AA}" presName="parentText" presStyleLbl="node1" presStyleIdx="2" presStyleCnt="4">
        <dgm:presLayoutVars>
          <dgm:chMax val="0"/>
          <dgm:bulletEnabled val="1"/>
        </dgm:presLayoutVars>
      </dgm:prSet>
      <dgm:spPr/>
    </dgm:pt>
    <dgm:pt modelId="{A5979F50-9DB0-1340-AE59-74989324D6E7}" type="pres">
      <dgm:prSet presAssocID="{0963940C-6FCD-FE48-9765-4C3CCC7623AA}" presName="negativeSpace" presStyleCnt="0"/>
      <dgm:spPr/>
    </dgm:pt>
    <dgm:pt modelId="{0DD8F51C-54F2-3341-AB37-AD673DA149C5}" type="pres">
      <dgm:prSet presAssocID="{0963940C-6FCD-FE48-9765-4C3CCC7623AA}" presName="childText" presStyleLbl="conFgAcc1" presStyleIdx="2" presStyleCnt="4">
        <dgm:presLayoutVars>
          <dgm:bulletEnabled val="1"/>
        </dgm:presLayoutVars>
      </dgm:prSet>
      <dgm:spPr/>
    </dgm:pt>
    <dgm:pt modelId="{759D060C-AE42-034E-80BB-4E2D9FC29DE4}" type="pres">
      <dgm:prSet presAssocID="{20D85FB8-8C0D-E24B-82E6-828F4B377EFF}" presName="spaceBetweenRectangles" presStyleCnt="0"/>
      <dgm:spPr/>
    </dgm:pt>
    <dgm:pt modelId="{B99872E5-B16F-EF4B-AE45-E7E1B50EDE32}" type="pres">
      <dgm:prSet presAssocID="{6D610A98-7473-F64D-BAA2-4B2456F87FA6}" presName="parentLin" presStyleCnt="0"/>
      <dgm:spPr/>
    </dgm:pt>
    <dgm:pt modelId="{96ED5974-F72D-5044-8E11-11DEF0BD0BA8}" type="pres">
      <dgm:prSet presAssocID="{6D610A98-7473-F64D-BAA2-4B2456F87FA6}" presName="parentLeftMargin" presStyleLbl="node1" presStyleIdx="2" presStyleCnt="4"/>
      <dgm:spPr/>
    </dgm:pt>
    <dgm:pt modelId="{94BF3915-03CB-6D40-936B-FB3F7EC21060}" type="pres">
      <dgm:prSet presAssocID="{6D610A98-7473-F64D-BAA2-4B2456F87FA6}" presName="parentText" presStyleLbl="node1" presStyleIdx="3" presStyleCnt="4">
        <dgm:presLayoutVars>
          <dgm:chMax val="0"/>
          <dgm:bulletEnabled val="1"/>
        </dgm:presLayoutVars>
      </dgm:prSet>
      <dgm:spPr/>
    </dgm:pt>
    <dgm:pt modelId="{60BB3FAF-CF5E-AB4F-81BA-C21FEF88EE24}" type="pres">
      <dgm:prSet presAssocID="{6D610A98-7473-F64D-BAA2-4B2456F87FA6}" presName="negativeSpace" presStyleCnt="0"/>
      <dgm:spPr/>
    </dgm:pt>
    <dgm:pt modelId="{F5377021-B519-954E-B59C-49C454A62DB1}" type="pres">
      <dgm:prSet presAssocID="{6D610A98-7473-F64D-BAA2-4B2456F87FA6}" presName="childText" presStyleLbl="conFgAcc1" presStyleIdx="3" presStyleCnt="4">
        <dgm:presLayoutVars>
          <dgm:bulletEnabled val="1"/>
        </dgm:presLayoutVars>
      </dgm:prSet>
      <dgm:spPr/>
    </dgm:pt>
  </dgm:ptLst>
  <dgm:cxnLst>
    <dgm:cxn modelId="{8C97360C-E14C-9D4E-A68D-A73601E6A30E}" type="presOf" srcId="{31881391-C622-0F4D-9934-C5A8D454FD3E}" destId="{54AAEEB7-90B3-B445-BB1D-10A4B96CC0EC}" srcOrd="0" destOrd="0" presId="urn:microsoft.com/office/officeart/2005/8/layout/list1"/>
    <dgm:cxn modelId="{B0D7D00C-1AC2-D44B-8C80-C4EA9322596B}" type="presOf" srcId="{61324E4B-0674-C543-BF28-FDCD62708692}" destId="{0878C7C7-FAA4-7A4F-BEC7-6C8985AE210F}" srcOrd="1" destOrd="0" presId="urn:microsoft.com/office/officeart/2005/8/layout/list1"/>
    <dgm:cxn modelId="{DD06DF10-7455-E84B-A136-835EBAE7EBC3}" type="presOf" srcId="{6D610A98-7473-F64D-BAA2-4B2456F87FA6}" destId="{94BF3915-03CB-6D40-936B-FB3F7EC21060}" srcOrd="1" destOrd="0" presId="urn:microsoft.com/office/officeart/2005/8/layout/list1"/>
    <dgm:cxn modelId="{90002E3B-7EDA-4244-8388-81DE6FC21462}" srcId="{31881391-C622-0F4D-9934-C5A8D454FD3E}" destId="{0963940C-6FCD-FE48-9765-4C3CCC7623AA}" srcOrd="2" destOrd="0" parTransId="{990C1CE5-C699-064E-B981-BFEE71D242F7}" sibTransId="{20D85FB8-8C0D-E24B-82E6-828F4B377EFF}"/>
    <dgm:cxn modelId="{DE2B5040-AC2A-6845-81E2-F1645B2D888F}" srcId="{31881391-C622-0F4D-9934-C5A8D454FD3E}" destId="{87117780-0E02-FB4A-B608-A38E14035C52}" srcOrd="1" destOrd="0" parTransId="{DDEE44CC-7967-794F-8CA4-A51A20238BDC}" sibTransId="{7A652112-EB00-3149-A262-F5ED8299EBA6}"/>
    <dgm:cxn modelId="{D574F840-E71A-7F41-937B-88DE6AA08BF5}" type="presOf" srcId="{0963940C-6FCD-FE48-9765-4C3CCC7623AA}" destId="{FCB18363-04B5-AB4B-8D7D-6D6741780A46}" srcOrd="1" destOrd="0" presId="urn:microsoft.com/office/officeart/2005/8/layout/list1"/>
    <dgm:cxn modelId="{E9C29E51-CC59-7842-812E-0B72DD086087}" type="presOf" srcId="{87117780-0E02-FB4A-B608-A38E14035C52}" destId="{1F385CD4-49FA-1E4C-9A51-F5E1AE434E59}" srcOrd="1" destOrd="0" presId="urn:microsoft.com/office/officeart/2005/8/layout/list1"/>
    <dgm:cxn modelId="{65F7A576-C09B-3F4B-B47F-9535F71C22FB}" type="presOf" srcId="{61324E4B-0674-C543-BF28-FDCD62708692}" destId="{9DE4946C-4B26-DE42-95B3-F742338B7692}" srcOrd="0" destOrd="0" presId="urn:microsoft.com/office/officeart/2005/8/layout/list1"/>
    <dgm:cxn modelId="{1BC2CDA5-40CD-764C-B9B0-4E42C6E4476E}" type="presOf" srcId="{6D610A98-7473-F64D-BAA2-4B2456F87FA6}" destId="{96ED5974-F72D-5044-8E11-11DEF0BD0BA8}" srcOrd="0" destOrd="0" presId="urn:microsoft.com/office/officeart/2005/8/layout/list1"/>
    <dgm:cxn modelId="{D0222BC6-0E7D-B445-B42E-51C4212D7EBF}" srcId="{31881391-C622-0F4D-9934-C5A8D454FD3E}" destId="{6D610A98-7473-F64D-BAA2-4B2456F87FA6}" srcOrd="3" destOrd="0" parTransId="{792D98A1-D5EF-D242-965F-42ABF5D7DA6E}" sibTransId="{A179C12C-070E-BD43-93EE-AD4F8E112481}"/>
    <dgm:cxn modelId="{CE05D4CD-1AA1-1C4A-8C28-FA9642272611}" type="presOf" srcId="{87117780-0E02-FB4A-B608-A38E14035C52}" destId="{78267E0A-DAFB-7948-BA9B-37425D490C0C}" srcOrd="0" destOrd="0" presId="urn:microsoft.com/office/officeart/2005/8/layout/list1"/>
    <dgm:cxn modelId="{78DF4CE3-89DE-B242-8935-95B997A248AA}" type="presOf" srcId="{0963940C-6FCD-FE48-9765-4C3CCC7623AA}" destId="{09B01BA2-D4B7-664F-90ED-5BD972E5B023}" srcOrd="0" destOrd="0" presId="urn:microsoft.com/office/officeart/2005/8/layout/list1"/>
    <dgm:cxn modelId="{903E55E5-CEA4-094E-BC9C-BE31F97000DE}" srcId="{31881391-C622-0F4D-9934-C5A8D454FD3E}" destId="{61324E4B-0674-C543-BF28-FDCD62708692}" srcOrd="0" destOrd="0" parTransId="{77B59861-66A9-B147-B17C-DE7D654CAB63}" sibTransId="{0E76A53F-7549-F548-B632-CE243316147B}"/>
    <dgm:cxn modelId="{C47E0E30-8870-C744-8DB6-6BBF79967854}" type="presParOf" srcId="{54AAEEB7-90B3-B445-BB1D-10A4B96CC0EC}" destId="{C66D1058-7911-4A4A-AC1C-7B97F313E414}" srcOrd="0" destOrd="0" presId="urn:microsoft.com/office/officeart/2005/8/layout/list1"/>
    <dgm:cxn modelId="{32D0440A-0ADE-A749-80B7-E9E813BF7D1F}" type="presParOf" srcId="{C66D1058-7911-4A4A-AC1C-7B97F313E414}" destId="{9DE4946C-4B26-DE42-95B3-F742338B7692}" srcOrd="0" destOrd="0" presId="urn:microsoft.com/office/officeart/2005/8/layout/list1"/>
    <dgm:cxn modelId="{9F3CF4AA-8589-1444-A8E6-17D0CD5A03B2}" type="presParOf" srcId="{C66D1058-7911-4A4A-AC1C-7B97F313E414}" destId="{0878C7C7-FAA4-7A4F-BEC7-6C8985AE210F}" srcOrd="1" destOrd="0" presId="urn:microsoft.com/office/officeart/2005/8/layout/list1"/>
    <dgm:cxn modelId="{FB54C3B8-293F-2247-9222-CF7576F33D91}" type="presParOf" srcId="{54AAEEB7-90B3-B445-BB1D-10A4B96CC0EC}" destId="{245BB9C9-A2B3-974C-9012-DBEE8837EF5E}" srcOrd="1" destOrd="0" presId="urn:microsoft.com/office/officeart/2005/8/layout/list1"/>
    <dgm:cxn modelId="{8BE89503-063F-7043-B69E-F345EEBEA473}" type="presParOf" srcId="{54AAEEB7-90B3-B445-BB1D-10A4B96CC0EC}" destId="{A68905D0-97E8-724F-B428-585ABFD3C337}" srcOrd="2" destOrd="0" presId="urn:microsoft.com/office/officeart/2005/8/layout/list1"/>
    <dgm:cxn modelId="{C6E33E02-1CC8-0745-926D-BCAE02299179}" type="presParOf" srcId="{54AAEEB7-90B3-B445-BB1D-10A4B96CC0EC}" destId="{901C2713-41B2-354F-A30C-2966E3907E6A}" srcOrd="3" destOrd="0" presId="urn:microsoft.com/office/officeart/2005/8/layout/list1"/>
    <dgm:cxn modelId="{4283E525-7D81-B34F-9EC7-64EECD86FAF6}" type="presParOf" srcId="{54AAEEB7-90B3-B445-BB1D-10A4B96CC0EC}" destId="{F17DEE0F-45D1-7245-9C4E-DD7CF294D648}" srcOrd="4" destOrd="0" presId="urn:microsoft.com/office/officeart/2005/8/layout/list1"/>
    <dgm:cxn modelId="{B3E46479-CDE1-DB4D-8FE6-21DC00F6F01F}" type="presParOf" srcId="{F17DEE0F-45D1-7245-9C4E-DD7CF294D648}" destId="{78267E0A-DAFB-7948-BA9B-37425D490C0C}" srcOrd="0" destOrd="0" presId="urn:microsoft.com/office/officeart/2005/8/layout/list1"/>
    <dgm:cxn modelId="{5EBC3E69-AA0E-3342-AE39-650D4FE448A2}" type="presParOf" srcId="{F17DEE0F-45D1-7245-9C4E-DD7CF294D648}" destId="{1F385CD4-49FA-1E4C-9A51-F5E1AE434E59}" srcOrd="1" destOrd="0" presId="urn:microsoft.com/office/officeart/2005/8/layout/list1"/>
    <dgm:cxn modelId="{A55A70E4-438A-AF4C-9253-F80C7E6B1014}" type="presParOf" srcId="{54AAEEB7-90B3-B445-BB1D-10A4B96CC0EC}" destId="{50969EE3-B699-7640-AF54-0062CE84182C}" srcOrd="5" destOrd="0" presId="urn:microsoft.com/office/officeart/2005/8/layout/list1"/>
    <dgm:cxn modelId="{43336A4B-ED73-324F-8435-FB3891A4E50B}" type="presParOf" srcId="{54AAEEB7-90B3-B445-BB1D-10A4B96CC0EC}" destId="{B9ED8D08-82C5-FD4A-9030-41270C577004}" srcOrd="6" destOrd="0" presId="urn:microsoft.com/office/officeart/2005/8/layout/list1"/>
    <dgm:cxn modelId="{59A49730-651F-B948-9992-E08346394FCC}" type="presParOf" srcId="{54AAEEB7-90B3-B445-BB1D-10A4B96CC0EC}" destId="{BAFAF053-EB4A-4740-BDDD-DB7CF633874B}" srcOrd="7" destOrd="0" presId="urn:microsoft.com/office/officeart/2005/8/layout/list1"/>
    <dgm:cxn modelId="{E96313E0-2436-C548-A423-04A34CC2A056}" type="presParOf" srcId="{54AAEEB7-90B3-B445-BB1D-10A4B96CC0EC}" destId="{3BDAD369-8261-CC4C-AEAE-3E5E960FB863}" srcOrd="8" destOrd="0" presId="urn:microsoft.com/office/officeart/2005/8/layout/list1"/>
    <dgm:cxn modelId="{A7401902-8B56-0C40-9826-EEA142F08C30}" type="presParOf" srcId="{3BDAD369-8261-CC4C-AEAE-3E5E960FB863}" destId="{09B01BA2-D4B7-664F-90ED-5BD972E5B023}" srcOrd="0" destOrd="0" presId="urn:microsoft.com/office/officeart/2005/8/layout/list1"/>
    <dgm:cxn modelId="{F46A03EB-6FDF-A54C-924F-B5F9F6FD565C}" type="presParOf" srcId="{3BDAD369-8261-CC4C-AEAE-3E5E960FB863}" destId="{FCB18363-04B5-AB4B-8D7D-6D6741780A46}" srcOrd="1" destOrd="0" presId="urn:microsoft.com/office/officeart/2005/8/layout/list1"/>
    <dgm:cxn modelId="{13E22365-393D-BE40-B86B-018E4AB79266}" type="presParOf" srcId="{54AAEEB7-90B3-B445-BB1D-10A4B96CC0EC}" destId="{A5979F50-9DB0-1340-AE59-74989324D6E7}" srcOrd="9" destOrd="0" presId="urn:microsoft.com/office/officeart/2005/8/layout/list1"/>
    <dgm:cxn modelId="{04B314C5-6EB3-FF4E-BCC3-A3B5E2FBBAAF}" type="presParOf" srcId="{54AAEEB7-90B3-B445-BB1D-10A4B96CC0EC}" destId="{0DD8F51C-54F2-3341-AB37-AD673DA149C5}" srcOrd="10" destOrd="0" presId="urn:microsoft.com/office/officeart/2005/8/layout/list1"/>
    <dgm:cxn modelId="{F49815EB-65AE-8F42-9F2E-ADE1E07803B3}" type="presParOf" srcId="{54AAEEB7-90B3-B445-BB1D-10A4B96CC0EC}" destId="{759D060C-AE42-034E-80BB-4E2D9FC29DE4}" srcOrd="11" destOrd="0" presId="urn:microsoft.com/office/officeart/2005/8/layout/list1"/>
    <dgm:cxn modelId="{5D69C5A9-DBE5-6D42-83D2-09AC3784F8A9}" type="presParOf" srcId="{54AAEEB7-90B3-B445-BB1D-10A4B96CC0EC}" destId="{B99872E5-B16F-EF4B-AE45-E7E1B50EDE32}" srcOrd="12" destOrd="0" presId="urn:microsoft.com/office/officeart/2005/8/layout/list1"/>
    <dgm:cxn modelId="{FCA6A588-A0DA-0E41-BC4E-7014F71FE502}" type="presParOf" srcId="{B99872E5-B16F-EF4B-AE45-E7E1B50EDE32}" destId="{96ED5974-F72D-5044-8E11-11DEF0BD0BA8}" srcOrd="0" destOrd="0" presId="urn:microsoft.com/office/officeart/2005/8/layout/list1"/>
    <dgm:cxn modelId="{3CA4F011-C70C-2F45-8E9F-2F5F62DDBA8F}" type="presParOf" srcId="{B99872E5-B16F-EF4B-AE45-E7E1B50EDE32}" destId="{94BF3915-03CB-6D40-936B-FB3F7EC21060}" srcOrd="1" destOrd="0" presId="urn:microsoft.com/office/officeart/2005/8/layout/list1"/>
    <dgm:cxn modelId="{979BED23-1AD1-6A48-9EAE-182A52233D63}" type="presParOf" srcId="{54AAEEB7-90B3-B445-BB1D-10A4B96CC0EC}" destId="{60BB3FAF-CF5E-AB4F-81BA-C21FEF88EE24}" srcOrd="13" destOrd="0" presId="urn:microsoft.com/office/officeart/2005/8/layout/list1"/>
    <dgm:cxn modelId="{86487E27-A69F-BF44-BAB1-563A4CB50E98}" type="presParOf" srcId="{54AAEEB7-90B3-B445-BB1D-10A4B96CC0EC}" destId="{F5377021-B519-954E-B59C-49C454A62DB1}"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8905D0-97E8-724F-B428-585ABFD3C337}">
      <dsp:nvSpPr>
        <dsp:cNvPr id="0" name=""/>
        <dsp:cNvSpPr/>
      </dsp:nvSpPr>
      <dsp:spPr>
        <a:xfrm>
          <a:off x="0" y="964787"/>
          <a:ext cx="8918165" cy="3023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78C7C7-FAA4-7A4F-BEC7-6C8985AE210F}">
      <dsp:nvSpPr>
        <dsp:cNvPr id="0" name=""/>
        <dsp:cNvSpPr/>
      </dsp:nvSpPr>
      <dsp:spPr>
        <a:xfrm>
          <a:off x="445908" y="787667"/>
          <a:ext cx="6242715"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5960" tIns="0" rIns="235960" bIns="0" numCol="1" spcCol="1270" anchor="ctr" anchorCtr="0">
          <a:noAutofit/>
        </a:bodyPr>
        <a:lstStyle/>
        <a:p>
          <a:pPr marL="0" lvl="0" indent="0" algn="l" defTabSz="533400">
            <a:lnSpc>
              <a:spcPct val="90000"/>
            </a:lnSpc>
            <a:spcBef>
              <a:spcPct val="0"/>
            </a:spcBef>
            <a:spcAft>
              <a:spcPct val="35000"/>
            </a:spcAft>
            <a:buNone/>
          </a:pPr>
          <a:r>
            <a:rPr lang="en-US" sz="1200" kern="1200" dirty="0"/>
            <a:t>Identifies potential risks such as cybersecurity threats, system failures, and data breaches</a:t>
          </a:r>
        </a:p>
      </dsp:txBody>
      <dsp:txXfrm>
        <a:off x="463201" y="804960"/>
        <a:ext cx="6208129" cy="319654"/>
      </dsp:txXfrm>
    </dsp:sp>
    <dsp:sp modelId="{B9ED8D08-82C5-FD4A-9030-41270C577004}">
      <dsp:nvSpPr>
        <dsp:cNvPr id="0" name=""/>
        <dsp:cNvSpPr/>
      </dsp:nvSpPr>
      <dsp:spPr>
        <a:xfrm>
          <a:off x="0" y="1509107"/>
          <a:ext cx="8918165" cy="3023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385CD4-49FA-1E4C-9A51-F5E1AE434E59}">
      <dsp:nvSpPr>
        <dsp:cNvPr id="0" name=""/>
        <dsp:cNvSpPr/>
      </dsp:nvSpPr>
      <dsp:spPr>
        <a:xfrm>
          <a:off x="445908" y="1331987"/>
          <a:ext cx="6242715"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5960" tIns="0" rIns="235960" bIns="0" numCol="1" spcCol="1270" anchor="ctr" anchorCtr="0">
          <a:noAutofit/>
        </a:bodyPr>
        <a:lstStyle/>
        <a:p>
          <a:pPr marL="0" lvl="0" indent="0" algn="l" defTabSz="533400">
            <a:lnSpc>
              <a:spcPct val="90000"/>
            </a:lnSpc>
            <a:spcBef>
              <a:spcPct val="0"/>
            </a:spcBef>
            <a:spcAft>
              <a:spcPct val="35000"/>
            </a:spcAft>
            <a:buNone/>
          </a:pPr>
          <a:r>
            <a:rPr lang="en-US" sz="1200" kern="1200" dirty="0"/>
            <a:t>Involves implementing security measures and control systems</a:t>
          </a:r>
        </a:p>
      </dsp:txBody>
      <dsp:txXfrm>
        <a:off x="463201" y="1349280"/>
        <a:ext cx="6208129" cy="319654"/>
      </dsp:txXfrm>
    </dsp:sp>
    <dsp:sp modelId="{0DD8F51C-54F2-3341-AB37-AD673DA149C5}">
      <dsp:nvSpPr>
        <dsp:cNvPr id="0" name=""/>
        <dsp:cNvSpPr/>
      </dsp:nvSpPr>
      <dsp:spPr>
        <a:xfrm>
          <a:off x="0" y="2053427"/>
          <a:ext cx="8918165" cy="3023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B18363-04B5-AB4B-8D7D-6D6741780A46}">
      <dsp:nvSpPr>
        <dsp:cNvPr id="0" name=""/>
        <dsp:cNvSpPr/>
      </dsp:nvSpPr>
      <dsp:spPr>
        <a:xfrm>
          <a:off x="445908" y="1876307"/>
          <a:ext cx="6242715"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5960" tIns="0" rIns="235960" bIns="0" numCol="1" spcCol="1270" anchor="ctr" anchorCtr="0">
          <a:noAutofit/>
        </a:bodyPr>
        <a:lstStyle/>
        <a:p>
          <a:pPr marL="0" lvl="0" indent="0" algn="l" defTabSz="533400">
            <a:lnSpc>
              <a:spcPct val="90000"/>
            </a:lnSpc>
            <a:spcBef>
              <a:spcPct val="0"/>
            </a:spcBef>
            <a:spcAft>
              <a:spcPct val="35000"/>
            </a:spcAft>
            <a:buNone/>
          </a:pPr>
          <a:r>
            <a:rPr lang="en-US" sz="1200" kern="1200"/>
            <a:t>Requires continuous monitoring and updating of technology systems</a:t>
          </a:r>
          <a:endParaRPr lang="en-US" sz="1200" kern="1200" dirty="0"/>
        </a:p>
      </dsp:txBody>
      <dsp:txXfrm>
        <a:off x="463201" y="1893600"/>
        <a:ext cx="6208129" cy="319654"/>
      </dsp:txXfrm>
    </dsp:sp>
    <dsp:sp modelId="{F5377021-B519-954E-B59C-49C454A62DB1}">
      <dsp:nvSpPr>
        <dsp:cNvPr id="0" name=""/>
        <dsp:cNvSpPr/>
      </dsp:nvSpPr>
      <dsp:spPr>
        <a:xfrm>
          <a:off x="0" y="2597746"/>
          <a:ext cx="8918165" cy="30239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BF3915-03CB-6D40-936B-FB3F7EC21060}">
      <dsp:nvSpPr>
        <dsp:cNvPr id="0" name=""/>
        <dsp:cNvSpPr/>
      </dsp:nvSpPr>
      <dsp:spPr>
        <a:xfrm>
          <a:off x="445908" y="2420627"/>
          <a:ext cx="6242715" cy="3542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5960" tIns="0" rIns="235960" bIns="0" numCol="1" spcCol="1270" anchor="ctr" anchorCtr="0">
          <a:noAutofit/>
        </a:bodyPr>
        <a:lstStyle/>
        <a:p>
          <a:pPr marL="0" lvl="0" indent="0" algn="l" defTabSz="533400" rtl="0">
            <a:lnSpc>
              <a:spcPct val="90000"/>
            </a:lnSpc>
            <a:spcBef>
              <a:spcPct val="0"/>
            </a:spcBef>
            <a:spcAft>
              <a:spcPct val="35000"/>
            </a:spcAft>
            <a:buNone/>
          </a:pPr>
          <a:r>
            <a:rPr lang="en-US" sz="1200" kern="1200"/>
            <a:t>Includes developing contingency and backup plans</a:t>
          </a:r>
          <a:endParaRPr lang="en-US" sz="1200" kern="1200" dirty="0"/>
        </a:p>
      </dsp:txBody>
      <dsp:txXfrm>
        <a:off x="463201" y="2437920"/>
        <a:ext cx="6208129" cy="3196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73784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7818281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06072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4386324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5151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93325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15865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jpeg"/><Relationship Id="rId1" Type="http://schemas.openxmlformats.org/officeDocument/2006/relationships/slideLayout" Target="../slideLayouts/slideLayout15.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4" y="126610"/>
            <a:ext cx="5790569" cy="654147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553353" y="56231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10</a:t>
            </a:r>
          </a:p>
        </p:txBody>
      </p:sp>
      <p:sp>
        <p:nvSpPr>
          <p:cNvPr id="14" name="Oval 13"/>
          <p:cNvSpPr/>
          <p:nvPr/>
        </p:nvSpPr>
        <p:spPr>
          <a:xfrm>
            <a:off x="6273301" y="348049"/>
            <a:ext cx="5644654" cy="609859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1BBD67B8-DB49-942C-018D-7F74C671F260}"/>
              </a:ext>
            </a:extLst>
          </p:cNvPr>
          <p:cNvSpPr txBox="1"/>
          <p:nvPr/>
        </p:nvSpPr>
        <p:spPr>
          <a:xfrm>
            <a:off x="981177" y="3438593"/>
            <a:ext cx="4710781"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10" name="TextBox 9">
            <a:extLst>
              <a:ext uri="{FF2B5EF4-FFF2-40B4-BE49-F238E27FC236}">
                <a16:creationId xmlns:a16="http://schemas.microsoft.com/office/drawing/2014/main" id="{16E4CC76-2D0D-6204-3FBC-B0856D8E8836}"/>
              </a:ext>
            </a:extLst>
          </p:cNvPr>
          <p:cNvSpPr txBox="1"/>
          <p:nvPr/>
        </p:nvSpPr>
        <p:spPr>
          <a:xfrm>
            <a:off x="931357" y="2048054"/>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12" name="TextBox 11">
            <a:extLst>
              <a:ext uri="{FF2B5EF4-FFF2-40B4-BE49-F238E27FC236}">
                <a16:creationId xmlns:a16="http://schemas.microsoft.com/office/drawing/2014/main" id="{FA59789B-D841-DB76-25B9-1348B202C2B5}"/>
              </a:ext>
            </a:extLst>
          </p:cNvPr>
          <p:cNvSpPr txBox="1"/>
          <p:nvPr/>
        </p:nvSpPr>
        <p:spPr>
          <a:xfrm>
            <a:off x="2039815" y="4217110"/>
            <a:ext cx="2844950" cy="830997"/>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ENT628</a:t>
            </a:r>
          </a:p>
          <a:p>
            <a:pPr algn="ctr"/>
            <a:r>
              <a:rPr lang="en-US" sz="2400" dirty="0">
                <a:solidFill>
                  <a:srgbClr val="2D3956"/>
                </a:solidFill>
                <a:latin typeface="Tajawal Medium" panose="00000600000000000000" pitchFamily="2" charset="-78"/>
                <a:cs typeface="Tajawal Medium" panose="00000600000000000000" pitchFamily="2" charset="-78"/>
              </a:rPr>
              <a:t>Entrepreneurship</a:t>
            </a:r>
          </a:p>
        </p:txBody>
      </p:sp>
    </p:spTree>
    <p:extLst>
      <p:ext uri="{BB962C8B-B14F-4D97-AF65-F5344CB8AC3E}">
        <p14:creationId xmlns:p14="http://schemas.microsoft.com/office/powerpoint/2010/main" val="2005847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632008" y="2785710"/>
            <a:ext cx="4180953" cy="954107"/>
          </a:xfrm>
          <a:prstGeom prst="rect">
            <a:avLst/>
          </a:prstGeom>
          <a:noFill/>
        </p:spPr>
        <p:txBody>
          <a:bodyPr wrap="none" rtlCol="0">
            <a:spAutoFit/>
          </a:bodyPr>
          <a:lstStyle/>
          <a:p>
            <a:pPr algn="ctr"/>
            <a:r>
              <a:rPr lang="en-US" sz="2800" dirty="0">
                <a:solidFill>
                  <a:srgbClr val="00AEEF"/>
                </a:solidFill>
                <a:latin typeface="Tajawal Medium" panose="00000600000000000000" pitchFamily="2" charset="-78"/>
                <a:cs typeface="Tajawal Medium" panose="00000600000000000000" pitchFamily="2" charset="-78"/>
              </a:rPr>
              <a:t>Corporate Entrepreneurship</a:t>
            </a:r>
            <a:endParaRPr lang="ar-SA" sz="2800" dirty="0">
              <a:solidFill>
                <a:srgbClr val="00AEEF"/>
              </a:solidFill>
              <a:latin typeface="Tajawal Medium" panose="00000600000000000000" pitchFamily="2" charset="-78"/>
              <a:cs typeface="Tajawal Medium" panose="00000600000000000000" pitchFamily="2" charset="-78"/>
            </a:endParaRPr>
          </a:p>
          <a:p>
            <a:pPr algn="ctr"/>
            <a:r>
              <a:rPr lang="en-US" sz="2800" dirty="0">
                <a:solidFill>
                  <a:srgbClr val="00AEEF"/>
                </a:solidFill>
                <a:latin typeface="Tajawal Medium" panose="00000600000000000000" pitchFamily="2" charset="-78"/>
                <a:cs typeface="Tajawal Medium" panose="00000600000000000000" pitchFamily="2" charset="-78"/>
              </a:rPr>
              <a:t> and Innovation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7091054" y="4802552"/>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dirty="0">
                <a:solidFill>
                  <a:srgbClr val="00AEEF"/>
                </a:solidFill>
                <a:latin typeface="Tajawal Medium" panose="00000600000000000000" pitchFamily="2" charset="-78"/>
                <a:cs typeface="Tajawal Medium" panose="00000600000000000000" pitchFamily="2" charset="-78"/>
              </a:rPr>
              <a:t>Dr. Ibrahim Siam</a:t>
            </a:r>
            <a:endParaRPr lang="en-US" sz="2800" b="1" dirty="0">
              <a:solidFill>
                <a:srgbClr val="00AEEF"/>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23902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280" y="3520719"/>
            <a:ext cx="3951100"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a:t>Importance of Technology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85474" y="2783722"/>
            <a:ext cx="7728537" cy="2646878"/>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Driver of change</a:t>
            </a:r>
          </a:p>
          <a:p>
            <a:pPr marL="742950" lvl="1" indent="-285750">
              <a:buFont typeface="Arial" panose="020B0604020202020204" pitchFamily="34" charset="0"/>
              <a:buChar char="•"/>
            </a:pPr>
            <a:r>
              <a:rPr lang="en-US" dirty="0"/>
              <a:t>Competitive advantage</a:t>
            </a:r>
          </a:p>
          <a:p>
            <a:pPr marL="742950" lvl="1" indent="-285750">
              <a:buFont typeface="Arial" panose="020B0604020202020204" pitchFamily="34" charset="0"/>
              <a:buChar char="•"/>
            </a:pPr>
            <a:r>
              <a:rPr lang="en-US" dirty="0"/>
              <a:t>AI</a:t>
            </a:r>
          </a:p>
          <a:p>
            <a:pPr marL="742950" lvl="1" indent="-285750">
              <a:buFont typeface="Arial" panose="020B0604020202020204" pitchFamily="34" charset="0"/>
              <a:buChar char="•"/>
            </a:pPr>
            <a:r>
              <a:rPr lang="en-US" dirty="0"/>
              <a:t>Blockchain</a:t>
            </a:r>
          </a:p>
          <a:p>
            <a:pPr marL="742950" lvl="1" indent="-285750">
              <a:buFont typeface="Arial" panose="020B0604020202020204" pitchFamily="34" charset="0"/>
              <a:buChar char="•"/>
            </a:pPr>
            <a:r>
              <a:rPr lang="en-US" dirty="0"/>
              <a:t>Big Data</a:t>
            </a:r>
          </a:p>
          <a:p>
            <a:pPr marL="742950" lvl="1" indent="-285750">
              <a:buFont typeface="Arial" panose="020B0604020202020204" pitchFamily="34" charset="0"/>
              <a:buChar char="•"/>
            </a:pPr>
            <a:r>
              <a:rPr lang="en-US" dirty="0"/>
              <a:t> Enables new ideas</a:t>
            </a:r>
          </a:p>
          <a:p>
            <a:pPr marL="742950" lvl="1" indent="-285750">
              <a:buFont typeface="Arial" panose="020B0604020202020204" pitchFamily="34" charset="0"/>
              <a:buChar char="•"/>
            </a:pPr>
            <a:r>
              <a:rPr lang="en-US" dirty="0"/>
              <a:t>Digital Transformation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15</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651001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2248" y="3427420"/>
            <a:ext cx="4128900" cy="2376660"/>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40287" y="1597406"/>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324607" y="2775984"/>
            <a:ext cx="8867393" cy="2800767"/>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p>
          <a:p>
            <a:pPr>
              <a:spcBef>
                <a:spcPct val="0"/>
              </a:spcBef>
              <a:tabLst>
                <a:tab pos="435610" algn="l"/>
                <a:tab pos="4808855" algn="r"/>
              </a:tabLst>
            </a:pPr>
            <a:endParaRPr lang="en-US" sz="2000" b="1" dirty="0"/>
          </a:p>
          <a:p>
            <a:pPr marL="342900" indent="-342900">
              <a:spcBef>
                <a:spcPct val="0"/>
              </a:spcBef>
              <a:buFont typeface="Arial" panose="020B0604020202020204" pitchFamily="34" charset="0"/>
              <a:buChar char="•"/>
              <a:tabLst>
                <a:tab pos="435610" algn="l"/>
                <a:tab pos="4808855" algn="r"/>
              </a:tabLst>
            </a:pPr>
            <a:r>
              <a:rPr lang="en-US" sz="2000" dirty="0"/>
              <a:t>Understand and explain the role of </a:t>
            </a:r>
            <a:r>
              <a:rPr lang="en-US" dirty="0"/>
              <a:t>The Importance of Technology</a:t>
            </a:r>
          </a:p>
          <a:p>
            <a:pPr marL="342900" indent="-342900">
              <a:spcBef>
                <a:spcPct val="0"/>
              </a:spcBef>
              <a:buFont typeface="Arial" panose="020B0604020202020204" pitchFamily="34" charset="0"/>
              <a:buChar char="•"/>
              <a:tabLst>
                <a:tab pos="435610" algn="l"/>
                <a:tab pos="4808855" algn="r"/>
              </a:tabLst>
            </a:pPr>
            <a:r>
              <a:rPr lang="en-US" sz="2000" dirty="0"/>
              <a:t>Understand and explain the basis </a:t>
            </a:r>
            <a:r>
              <a:rPr lang="en-US" dirty="0"/>
              <a:t>Multi-product/markets and conglomerates</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15</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10887" y="3392913"/>
            <a:ext cx="4116200" cy="243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5940" y="1436333"/>
            <a:ext cx="6436032" cy="523220"/>
          </a:xfrm>
          <a:prstGeom prst="rect">
            <a:avLst/>
          </a:prstGeom>
          <a:noFill/>
        </p:spPr>
        <p:txBody>
          <a:bodyPr wrap="square" rtlCol="0">
            <a:spAutoFit/>
          </a:bodyPr>
          <a:lstStyle>
            <a:defPPr>
              <a:defRPr lang="en-US"/>
            </a:defPPr>
            <a:lvl1pPr>
              <a:defRPr sz="2800" b="1"/>
            </a:lvl1pPr>
          </a:lstStyle>
          <a:p>
            <a:pPr algn="ctr"/>
            <a:r>
              <a:rPr lang="en-US" dirty="0"/>
              <a:t>The Corporate Entrepreneurship</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95260" y="2763567"/>
            <a:ext cx="7728537" cy="2369880"/>
          </a:xfrm>
          <a:prstGeom prst="rect">
            <a:avLst/>
          </a:prstGeom>
          <a:noFill/>
        </p:spPr>
        <p:txBody>
          <a:bodyPr wrap="square" rtlCol="0">
            <a:spAutoFit/>
          </a:bodyPr>
          <a:lstStyle/>
          <a:p>
            <a:pPr>
              <a:spcBef>
                <a:spcPct val="0"/>
              </a:spcBef>
              <a:tabLst>
                <a:tab pos="435610" algn="l"/>
                <a:tab pos="4808855" algn="r"/>
              </a:tabLst>
            </a:pPr>
            <a:r>
              <a:rPr lang="en-US" sz="2000" b="1" u="sng" dirty="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Entrepreneurial characteristics </a:t>
            </a:r>
          </a:p>
          <a:p>
            <a:pPr marL="742950" lvl="1" indent="-285750">
              <a:buFont typeface="Arial" panose="020B0604020202020204" pitchFamily="34" charset="0"/>
              <a:buChar char="•"/>
            </a:pPr>
            <a:r>
              <a:rPr lang="en-US" dirty="0"/>
              <a:t>Cultural characteristics of an entrepreneurial organization</a:t>
            </a:r>
          </a:p>
          <a:p>
            <a:pPr marL="742950" lvl="1" indent="-285750">
              <a:buFont typeface="Arial" panose="020B0604020202020204" pitchFamily="34" charset="0"/>
              <a:buChar char="•"/>
            </a:pPr>
            <a:r>
              <a:rPr lang="en-US" dirty="0"/>
              <a:t>Structural characteristics of an entrepreneurial organization</a:t>
            </a:r>
          </a:p>
          <a:p>
            <a:pPr marL="742950" lvl="1" indent="-285750">
              <a:buFont typeface="Arial" panose="020B0604020202020204" pitchFamily="34" charset="0"/>
              <a:buChar char="•"/>
            </a:pPr>
            <a:r>
              <a:rPr lang="en-US" dirty="0"/>
              <a:t>Leadership characteristics for an entrepreneurial organization</a:t>
            </a:r>
          </a:p>
          <a:p>
            <a:pPr marL="742950" lvl="1" indent="-285750">
              <a:buFont typeface="Arial" panose="020B0604020202020204" pitchFamily="34" charset="0"/>
              <a:buChar char="•"/>
            </a:pPr>
            <a:r>
              <a:rPr lang="en-US" dirty="0"/>
              <a:t>Strategies for an Entrepreneurial Organization</a:t>
            </a:r>
          </a:p>
          <a:p>
            <a:pPr marL="742950" lvl="1" indent="-285750">
              <a:buFont typeface="Arial" panose="020B0604020202020204" pitchFamily="34" charset="0"/>
              <a:buChar char="•"/>
            </a:pPr>
            <a:r>
              <a:rPr lang="en-US" dirty="0"/>
              <a:t>Environment for the entrepreneurial organization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16</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47889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6441" y="3375141"/>
            <a:ext cx="4011106" cy="23634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82229" y="1567606"/>
            <a:ext cx="6436032" cy="523220"/>
          </a:xfrm>
          <a:prstGeom prst="rect">
            <a:avLst/>
          </a:prstGeom>
          <a:noFill/>
        </p:spPr>
        <p:txBody>
          <a:bodyPr wrap="square" rtlCol="0">
            <a:spAutoFit/>
          </a:bodyPr>
          <a:lstStyle>
            <a:defPPr>
              <a:defRPr lang="en-US"/>
            </a:defPPr>
            <a:lvl1pPr>
              <a:defRPr sz="2800" b="1"/>
            </a:lvl1pPr>
          </a:lstStyle>
          <a:p>
            <a:pPr algn="ctr"/>
            <a:r>
              <a:rPr lang="en-US" dirty="0"/>
              <a:t>Venture Teams And Entrepreneurs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240160" y="2715548"/>
            <a:ext cx="8867393" cy="310854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p>
          <a:p>
            <a:pPr>
              <a:spcBef>
                <a:spcPct val="0"/>
              </a:spcBef>
              <a:tabLst>
                <a:tab pos="435610" algn="l"/>
                <a:tab pos="4808855" algn="r"/>
              </a:tabLst>
            </a:pPr>
            <a:endParaRPr lang="en-US" sz="2000" b="1" dirty="0"/>
          </a:p>
          <a:p>
            <a:pPr marL="342900" indent="-342900">
              <a:spcBef>
                <a:spcPct val="0"/>
              </a:spcBef>
              <a:buFont typeface="Arial" panose="020B0604020202020204" pitchFamily="34" charset="0"/>
              <a:buChar char="•"/>
              <a:tabLst>
                <a:tab pos="435610" algn="l"/>
                <a:tab pos="4808855" algn="r"/>
              </a:tabLst>
            </a:pPr>
            <a:r>
              <a:rPr lang="en-US" sz="2000" dirty="0"/>
              <a:t>Understand and explain </a:t>
            </a:r>
            <a:r>
              <a:rPr lang="en-US" dirty="0"/>
              <a:t>Entrepreneurial characteristics Cultural characteristics of an entrepreneurial organization</a:t>
            </a:r>
          </a:p>
          <a:p>
            <a:pPr marL="342900" indent="-342900">
              <a:spcBef>
                <a:spcPct val="0"/>
              </a:spcBef>
              <a:buFont typeface="Arial" panose="020B0604020202020204" pitchFamily="34" charset="0"/>
              <a:buChar char="•"/>
              <a:tabLst>
                <a:tab pos="435610" algn="l"/>
                <a:tab pos="4808855" algn="r"/>
              </a:tabLst>
            </a:pPr>
            <a:r>
              <a:rPr lang="en-US" sz="2000" dirty="0"/>
              <a:t>continuous, </a:t>
            </a:r>
            <a:r>
              <a:rPr lang="en-US" dirty="0"/>
              <a:t>Structural characteristics of an entrepreneurial organization</a:t>
            </a:r>
          </a:p>
          <a:p>
            <a:pPr marL="342900" indent="-342900">
              <a:spcBef>
                <a:spcPct val="0"/>
              </a:spcBef>
              <a:buFont typeface="Arial" panose="020B0604020202020204" pitchFamily="34" charset="0"/>
              <a:buChar char="•"/>
              <a:tabLst>
                <a:tab pos="435610" algn="l"/>
                <a:tab pos="4808855" algn="r"/>
              </a:tabLst>
            </a:pPr>
            <a:r>
              <a:rPr lang="en-US" sz="2000" dirty="0"/>
              <a:t>Critically analyze the </a:t>
            </a:r>
            <a:r>
              <a:rPr lang="en-US" dirty="0"/>
              <a:t>Environment for the entrepreneurial organization</a:t>
            </a:r>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id="{6FE380F3-A68B-26EA-9084-2C15BB9E43F9}"/>
              </a:ext>
            </a:extLst>
          </p:cNvPr>
          <p:cNvSpPr/>
          <p:nvPr/>
        </p:nvSpPr>
        <p:spPr>
          <a:xfrm>
            <a:off x="3915694" y="1305076"/>
            <a:ext cx="1190600" cy="988453"/>
          </a:xfrm>
          <a:prstGeom prst="rect">
            <a:avLst/>
          </a:prstGeom>
          <a:solidFill>
            <a:srgbClr val="00B0F0"/>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814185" y="1390902"/>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963394" y="1582994"/>
            <a:ext cx="973154"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16</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2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2230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661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22954" y="14107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08158" y="1628506"/>
            <a:ext cx="9345750" cy="451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1158" y="2042762"/>
            <a:ext cx="8786813" cy="3788858"/>
          </a:xfrm>
          <a:prstGeom prst="rect">
            <a:avLst/>
          </a:prstGeom>
          <a:noFill/>
        </p:spPr>
        <p:txBody>
          <a:bodyPr wrap="square" rtlCol="0">
            <a:spAutoFit/>
          </a:bodyPr>
          <a:lstStyle/>
          <a:p>
            <a:pPr>
              <a:lnSpc>
                <a:spcPct val="150000"/>
              </a:lnSpc>
            </a:pPr>
            <a:r>
              <a:rPr lang="en-US" dirty="0"/>
              <a:t>Technology refers to the use of tools, systems, and digital solutions that help individuals and organizations perform tasks more efficiently and effectively. In today’s business environment, technology is a fundamental driver of change and innovation. It enables organizations to improve productivity, enhance communication, and make better decisions through access to real-time data.</a:t>
            </a:r>
          </a:p>
          <a:p>
            <a:pPr>
              <a:lnSpc>
                <a:spcPct val="150000"/>
              </a:lnSpc>
            </a:pPr>
            <a:r>
              <a:rPr lang="en-US" dirty="0"/>
              <a:t>Technology is important because it allows firms to innovate continuously, adapt to market changes, and gain a competitive advantage. It also supports the development of new products, services, and business models, making it a key element in corporate entrepreneurship and long-term organizational success.</a:t>
            </a:r>
          </a:p>
        </p:txBody>
      </p:sp>
      <p:sp>
        <p:nvSpPr>
          <p:cNvPr id="9" name="TextBox 8">
            <a:extLst>
              <a:ext uri="{FF2B5EF4-FFF2-40B4-BE49-F238E27FC236}">
                <a16:creationId xmlns:a16="http://schemas.microsoft.com/office/drawing/2014/main" id="{F9A80F9F-74DB-1D57-04E8-E20E92A09B0A}"/>
              </a:ext>
            </a:extLst>
          </p:cNvPr>
          <p:cNvSpPr txBox="1"/>
          <p:nvPr/>
        </p:nvSpPr>
        <p:spPr>
          <a:xfrm>
            <a:off x="3698549" y="671093"/>
            <a:ext cx="4024406" cy="523220"/>
          </a:xfrm>
          <a:prstGeom prst="rect">
            <a:avLst/>
          </a:prstGeom>
          <a:noFill/>
        </p:spPr>
        <p:txBody>
          <a:bodyPr wrap="square" rtlCol="0">
            <a:spAutoFit/>
          </a:bodyPr>
          <a:lstStyle/>
          <a:p>
            <a:r>
              <a:rPr lang="en-US" sz="2800" b="1" dirty="0"/>
              <a:t>Technology</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13" name="Picture 12" descr="A blue background with white text&#10;&#10;AI-generated content may be incorrect.">
            <a:extLst>
              <a:ext uri="{FF2B5EF4-FFF2-40B4-BE49-F238E27FC236}">
                <a16:creationId xmlns:a16="http://schemas.microsoft.com/office/drawing/2014/main" id="{8739F983-44C1-CE5B-BB80-8AA69DA36B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7890" y="4541723"/>
            <a:ext cx="2397973" cy="1603644"/>
          </a:xfrm>
          <a:prstGeom prst="rect">
            <a:avLst/>
          </a:prstGeom>
        </p:spPr>
      </p:pic>
    </p:spTree>
    <p:extLst>
      <p:ext uri="{BB962C8B-B14F-4D97-AF65-F5344CB8AC3E}">
        <p14:creationId xmlns:p14="http://schemas.microsoft.com/office/powerpoint/2010/main" val="1225136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9C3A5-A36B-4259-99CB-6DEAC9327F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B613D6-D231-AD8D-FE82-4E1646220A9D}"/>
              </a:ext>
            </a:extLst>
          </p:cNvPr>
          <p:cNvSpPr/>
          <p:nvPr/>
        </p:nvSpPr>
        <p:spPr>
          <a:xfrm>
            <a:off x="2167975" y="51661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2A8CDE-48DF-B4DF-BC5A-C2487D2550DF}"/>
              </a:ext>
            </a:extLst>
          </p:cNvPr>
          <p:cNvSpPr/>
          <p:nvPr/>
        </p:nvSpPr>
        <p:spPr>
          <a:xfrm>
            <a:off x="7722954" y="14107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2E86D25-EAB8-F830-ABC7-AAA7D5985E13}"/>
              </a:ext>
            </a:extLst>
          </p:cNvPr>
          <p:cNvSpPr/>
          <p:nvPr/>
        </p:nvSpPr>
        <p:spPr>
          <a:xfrm>
            <a:off x="908158" y="1628506"/>
            <a:ext cx="9345750" cy="451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DCCABA5-644F-1DE5-A97A-535D725DCD87}"/>
              </a:ext>
            </a:extLst>
          </p:cNvPr>
          <p:cNvSpPr txBox="1"/>
          <p:nvPr/>
        </p:nvSpPr>
        <p:spPr>
          <a:xfrm>
            <a:off x="1000352" y="1747093"/>
            <a:ext cx="8786813" cy="3970318"/>
          </a:xfrm>
          <a:prstGeom prst="rect">
            <a:avLst/>
          </a:prstGeom>
          <a:noFill/>
        </p:spPr>
        <p:txBody>
          <a:bodyPr wrap="square" rtlCol="0">
            <a:spAutoFit/>
          </a:bodyPr>
          <a:lstStyle/>
          <a:p>
            <a:pPr marL="342900" indent="-342900" algn="just">
              <a:buFont typeface="Arial" panose="020B0604020202020204" pitchFamily="34" charset="0"/>
              <a:buChar char="•"/>
            </a:pPr>
            <a:r>
              <a:rPr lang="en-US" dirty="0"/>
              <a:t>Competitive Advantage:</a:t>
            </a:r>
          </a:p>
          <a:p>
            <a:pPr marL="342900" indent="-342900" algn="just">
              <a:buFont typeface="Arial" panose="020B0604020202020204" pitchFamily="34" charset="0"/>
              <a:buChar char="•"/>
            </a:pPr>
            <a:r>
              <a:rPr lang="en-US" dirty="0"/>
              <a:t>Firms that adopt advanced technologies can outperform competitors through efficiency, speed, and differentiation.</a:t>
            </a:r>
          </a:p>
          <a:p>
            <a:pPr marL="342900" indent="-342900" algn="just">
              <a:buFont typeface="Arial" panose="020B0604020202020204" pitchFamily="34" charset="0"/>
              <a:buChar char="•"/>
            </a:pPr>
            <a:endParaRPr lang="en-US" dirty="0"/>
          </a:p>
          <a:p>
            <a:pPr marL="342900" indent="-342900" algn="just">
              <a:buFont typeface="Arial" panose="020B0604020202020204" pitchFamily="34" charset="0"/>
              <a:buChar char="•"/>
            </a:pPr>
            <a:r>
              <a:rPr lang="en-US" dirty="0"/>
              <a:t>Improved Efficiency:</a:t>
            </a:r>
          </a:p>
          <a:p>
            <a:pPr marL="342900" indent="-342900" algn="just">
              <a:buFont typeface="Arial" panose="020B0604020202020204" pitchFamily="34" charset="0"/>
              <a:buChar char="•"/>
            </a:pPr>
            <a:r>
              <a:rPr lang="en-US" dirty="0"/>
              <a:t>Automation and digital tools reduce costs, minimize errors, and enhance productivity.</a:t>
            </a:r>
          </a:p>
          <a:p>
            <a:pPr marL="342900" indent="-342900" algn="just">
              <a:buFont typeface="Arial" panose="020B0604020202020204" pitchFamily="34" charset="0"/>
              <a:buChar char="•"/>
            </a:pPr>
            <a:endParaRPr lang="en-US" dirty="0"/>
          </a:p>
          <a:p>
            <a:pPr marL="342900" indent="-342900" algn="just">
              <a:buFont typeface="Arial" panose="020B0604020202020204" pitchFamily="34" charset="0"/>
              <a:buChar char="•"/>
            </a:pPr>
            <a:r>
              <a:rPr lang="en-US" dirty="0"/>
              <a:t>Better Decision-Making:</a:t>
            </a:r>
          </a:p>
          <a:p>
            <a:pPr marL="342900" indent="-342900" algn="just">
              <a:buFont typeface="Arial" panose="020B0604020202020204" pitchFamily="34" charset="0"/>
              <a:buChar char="•"/>
            </a:pPr>
            <a:r>
              <a:rPr lang="en-US" dirty="0"/>
              <a:t>Access to real-time data and analytics helps managers make informed and strategic decisions.</a:t>
            </a:r>
          </a:p>
          <a:p>
            <a:pPr marL="342900" indent="-342900" algn="just">
              <a:buFont typeface="Arial" panose="020B0604020202020204" pitchFamily="34" charset="0"/>
              <a:buChar char="•"/>
            </a:pPr>
            <a:endParaRPr lang="en-US" dirty="0"/>
          </a:p>
          <a:p>
            <a:pPr marL="342900" indent="-342900" algn="just">
              <a:buFont typeface="Arial" panose="020B0604020202020204" pitchFamily="34" charset="0"/>
              <a:buChar char="•"/>
            </a:pPr>
            <a:r>
              <a:rPr lang="en-US" dirty="0"/>
              <a:t>Market Expansion:</a:t>
            </a:r>
          </a:p>
          <a:p>
            <a:pPr marL="342900" indent="-342900" algn="just">
              <a:buFont typeface="Arial" panose="020B0604020202020204" pitchFamily="34" charset="0"/>
              <a:buChar char="•"/>
            </a:pPr>
            <a:r>
              <a:rPr lang="en-US" dirty="0"/>
              <a:t>Technology allows companies to reach global markets through digital platforms and e-commerce.</a:t>
            </a:r>
          </a:p>
        </p:txBody>
      </p:sp>
      <p:sp>
        <p:nvSpPr>
          <p:cNvPr id="9" name="TextBox 8">
            <a:extLst>
              <a:ext uri="{FF2B5EF4-FFF2-40B4-BE49-F238E27FC236}">
                <a16:creationId xmlns:a16="http://schemas.microsoft.com/office/drawing/2014/main" id="{D9D296C3-C10A-B43C-0197-C315FB8C7669}"/>
              </a:ext>
            </a:extLst>
          </p:cNvPr>
          <p:cNvSpPr txBox="1"/>
          <p:nvPr/>
        </p:nvSpPr>
        <p:spPr>
          <a:xfrm>
            <a:off x="3698548" y="671093"/>
            <a:ext cx="7777461" cy="523220"/>
          </a:xfrm>
          <a:prstGeom prst="rect">
            <a:avLst/>
          </a:prstGeom>
          <a:noFill/>
        </p:spPr>
        <p:txBody>
          <a:bodyPr wrap="square" rtlCol="0">
            <a:spAutoFit/>
          </a:bodyPr>
          <a:lstStyle/>
          <a:p>
            <a:r>
              <a:rPr lang="en-US" sz="2800" b="1" dirty="0"/>
              <a:t>Importance of Technology</a:t>
            </a:r>
          </a:p>
        </p:txBody>
      </p:sp>
      <p:sp>
        <p:nvSpPr>
          <p:cNvPr id="10" name="Rectangle 9">
            <a:extLst>
              <a:ext uri="{FF2B5EF4-FFF2-40B4-BE49-F238E27FC236}">
                <a16:creationId xmlns:a16="http://schemas.microsoft.com/office/drawing/2014/main" id="{AEF89110-23EA-C56E-B943-A3BBC9B2CB63}"/>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2F196F9F-1D00-6F71-8A78-BBAFAF4B744E}"/>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F464A10-BEAE-4F01-4502-6FE6BEC592AB}"/>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a:extLst>
              <a:ext uri="{FF2B5EF4-FFF2-40B4-BE49-F238E27FC236}">
                <a16:creationId xmlns:a16="http://schemas.microsoft.com/office/drawing/2014/main" id="{386FEEC0-E70F-4A15-3200-7C7CC374CC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1887840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8301" y="14829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9481" y="1632646"/>
            <a:ext cx="9345750" cy="46757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1158" y="1817929"/>
            <a:ext cx="8263482" cy="4204356"/>
          </a:xfrm>
          <a:prstGeom prst="rect">
            <a:avLst/>
          </a:prstGeom>
          <a:noFill/>
        </p:spPr>
        <p:txBody>
          <a:bodyPr wrap="square" rtlCol="0">
            <a:spAutoFit/>
          </a:bodyPr>
          <a:lstStyle/>
          <a:p>
            <a:pPr>
              <a:lnSpc>
                <a:spcPct val="150000"/>
              </a:lnSpc>
            </a:pPr>
            <a:r>
              <a:rPr lang="en-US" dirty="0"/>
              <a:t>Technology and innovation are closely linked, where technology acts as a </a:t>
            </a:r>
            <a:r>
              <a:rPr lang="en-US" b="1" dirty="0"/>
              <a:t>key enabler</a:t>
            </a:r>
            <a:r>
              <a:rPr lang="en-US" dirty="0"/>
              <a:t> for creating and implementing new ideas, products, and processes.</a:t>
            </a:r>
          </a:p>
          <a:p>
            <a:pPr>
              <a:lnSpc>
                <a:spcPct val="150000"/>
              </a:lnSpc>
            </a:pPr>
            <a:r>
              <a:rPr lang="en-US" b="1" dirty="0"/>
              <a:t>Role in Innovation:</a:t>
            </a:r>
            <a:endParaRPr lang="en-US" dirty="0"/>
          </a:p>
          <a:p>
            <a:pPr>
              <a:lnSpc>
                <a:spcPct val="150000"/>
              </a:lnSpc>
            </a:pPr>
            <a:r>
              <a:rPr lang="en-US" dirty="0"/>
              <a:t>Technology </a:t>
            </a:r>
            <a:r>
              <a:rPr lang="en-US" b="1" dirty="0"/>
              <a:t>accelerates innovation cycles</a:t>
            </a:r>
            <a:r>
              <a:rPr lang="en-US" dirty="0"/>
              <a:t>, reducing time from idea to market </a:t>
            </a:r>
          </a:p>
          <a:p>
            <a:pPr>
              <a:lnSpc>
                <a:spcPct val="150000"/>
              </a:lnSpc>
            </a:pPr>
            <a:r>
              <a:rPr lang="en-US" dirty="0"/>
              <a:t>Enables </a:t>
            </a:r>
            <a:r>
              <a:rPr lang="en-US" b="1" dirty="0"/>
              <a:t>new product and service development</a:t>
            </a:r>
            <a:r>
              <a:rPr lang="en-US" dirty="0"/>
              <a:t> through advanced tools and platforms </a:t>
            </a:r>
          </a:p>
          <a:p>
            <a:pPr>
              <a:lnSpc>
                <a:spcPct val="150000"/>
              </a:lnSpc>
            </a:pPr>
            <a:r>
              <a:rPr lang="en-US" dirty="0"/>
              <a:t>Supports </a:t>
            </a:r>
            <a:r>
              <a:rPr lang="en-US" b="1" dirty="0"/>
              <a:t>experimentation and prototyping</a:t>
            </a:r>
            <a:r>
              <a:rPr lang="en-US" dirty="0"/>
              <a:t> (e.g., digital testing, simulations) </a:t>
            </a:r>
          </a:p>
          <a:p>
            <a:pPr>
              <a:lnSpc>
                <a:spcPct val="150000"/>
              </a:lnSpc>
            </a:pPr>
            <a:r>
              <a:rPr lang="en-US" b="1" dirty="0"/>
              <a:t>Impact on Corporate Entrepreneurship:</a:t>
            </a:r>
            <a:endParaRPr lang="en-US" dirty="0"/>
          </a:p>
          <a:p>
            <a:pPr>
              <a:lnSpc>
                <a:spcPct val="150000"/>
              </a:lnSpc>
            </a:pPr>
            <a:r>
              <a:rPr lang="en-US" dirty="0"/>
              <a:t>Encourages firms to </a:t>
            </a:r>
            <a:r>
              <a:rPr lang="en-US" b="1" dirty="0"/>
              <a:t>explore new opportunities and markets</a:t>
            </a:r>
            <a:r>
              <a:rPr lang="en-US" dirty="0"/>
              <a:t> </a:t>
            </a:r>
          </a:p>
          <a:p>
            <a:pPr>
              <a:lnSpc>
                <a:spcPct val="150000"/>
              </a:lnSpc>
            </a:pPr>
            <a:r>
              <a:rPr lang="en-US" dirty="0"/>
              <a:t>Helps organizations develop </a:t>
            </a:r>
            <a:r>
              <a:rPr lang="en-US" b="1" dirty="0"/>
              <a:t>innovative business models</a:t>
            </a:r>
            <a:r>
              <a:rPr lang="en-US" dirty="0"/>
              <a:t> </a:t>
            </a:r>
          </a:p>
          <a:p>
            <a:pPr>
              <a:lnSpc>
                <a:spcPct val="150000"/>
              </a:lnSpc>
            </a:pPr>
            <a:r>
              <a:rPr lang="en-US" dirty="0"/>
              <a:t>Strengthens internal innovation through </a:t>
            </a:r>
            <a:r>
              <a:rPr lang="en-US" b="1" dirty="0"/>
              <a:t>intrapreneurship and R&amp;D activities</a:t>
            </a:r>
            <a:endParaRPr lang="en-US"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Technology and Innovation</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907418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273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33534" y="142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573806"/>
            <a:ext cx="9345750" cy="4659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24445" y="1817528"/>
            <a:ext cx="8773300" cy="4204356"/>
          </a:xfrm>
          <a:prstGeom prst="rect">
            <a:avLst/>
          </a:prstGeom>
          <a:noFill/>
        </p:spPr>
        <p:txBody>
          <a:bodyPr wrap="square" rtlCol="0">
            <a:spAutoFit/>
          </a:bodyPr>
          <a:lstStyle/>
          <a:p>
            <a:pPr marL="285750" lvl="1" indent="-285750">
              <a:lnSpc>
                <a:spcPct val="150000"/>
              </a:lnSpc>
              <a:buFont typeface="Arial" panose="020B0604020202020204" pitchFamily="34" charset="0"/>
              <a:buChar char="•"/>
            </a:pPr>
            <a:r>
              <a:rPr lang="en-US" u="sng" dirty="0"/>
              <a:t>Artificial Intelligence (AI):</a:t>
            </a:r>
          </a:p>
          <a:p>
            <a:pPr>
              <a:lnSpc>
                <a:spcPct val="150000"/>
              </a:lnSpc>
            </a:pPr>
            <a:r>
              <a:rPr lang="en-US" b="1" dirty="0"/>
              <a:t>Definition:</a:t>
            </a:r>
            <a:br>
              <a:rPr lang="en-US" dirty="0"/>
            </a:br>
            <a:r>
              <a:rPr lang="en-US" dirty="0"/>
              <a:t>AI refers to systems that simulate human intelligence such as learning, reasoning, and decision-making.</a:t>
            </a:r>
          </a:p>
          <a:p>
            <a:pPr>
              <a:lnSpc>
                <a:spcPct val="150000"/>
              </a:lnSpc>
            </a:pPr>
            <a:r>
              <a:rPr lang="en-US" b="1" dirty="0"/>
              <a:t>Role in Innovation:</a:t>
            </a:r>
            <a:endParaRPr lang="en-US" dirty="0"/>
          </a:p>
          <a:p>
            <a:pPr>
              <a:lnSpc>
                <a:spcPct val="150000"/>
              </a:lnSpc>
            </a:pPr>
            <a:r>
              <a:rPr lang="en-US" dirty="0"/>
              <a:t>Enables predictive analytics and smart automation </a:t>
            </a:r>
          </a:p>
          <a:p>
            <a:pPr>
              <a:lnSpc>
                <a:spcPct val="150000"/>
              </a:lnSpc>
            </a:pPr>
            <a:r>
              <a:rPr lang="en-US" dirty="0"/>
              <a:t>Supports development of personalized products and services </a:t>
            </a:r>
          </a:p>
          <a:p>
            <a:pPr>
              <a:lnSpc>
                <a:spcPct val="150000"/>
              </a:lnSpc>
            </a:pPr>
            <a:r>
              <a:rPr lang="en-US" dirty="0"/>
              <a:t>Enhances R&amp;D by identifying patterns and opportunities </a:t>
            </a:r>
          </a:p>
          <a:p>
            <a:pPr>
              <a:lnSpc>
                <a:spcPct val="150000"/>
              </a:lnSpc>
            </a:pPr>
            <a:r>
              <a:rPr lang="en-US" b="1" dirty="0"/>
              <a:t>Example:</a:t>
            </a:r>
          </a:p>
          <a:p>
            <a:pPr>
              <a:lnSpc>
                <a:spcPct val="150000"/>
              </a:lnSpc>
            </a:pPr>
            <a:r>
              <a:rPr lang="en-US" b="1" dirty="0"/>
              <a:t>Amazon</a:t>
            </a:r>
            <a:r>
              <a:rPr lang="en-US" dirty="0"/>
              <a:t> uses AI for product recommendations and demand forecasting </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684240"/>
            <a:ext cx="7777461" cy="523220"/>
          </a:xfrm>
          <a:prstGeom prst="rect">
            <a:avLst/>
          </a:prstGeom>
          <a:noFill/>
        </p:spPr>
        <p:txBody>
          <a:bodyPr wrap="square" rtlCol="0">
            <a:spAutoFit/>
          </a:bodyPr>
          <a:lstStyle/>
          <a:p>
            <a:r>
              <a:rPr lang="en-US" sz="2800" b="1" dirty="0"/>
              <a:t>Types of New Technologies</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3" name="Picture 2" descr="A robot touching a glowing circle&#10;&#10;AI-generated content may be incorrect.">
            <a:extLst>
              <a:ext uri="{FF2B5EF4-FFF2-40B4-BE49-F238E27FC236}">
                <a16:creationId xmlns:a16="http://schemas.microsoft.com/office/drawing/2014/main" id="{4451B349-1D33-05E1-3EF8-C3E83F3B6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7588" y="3429000"/>
            <a:ext cx="2744228" cy="1726980"/>
          </a:xfrm>
          <a:prstGeom prst="rect">
            <a:avLst/>
          </a:prstGeom>
        </p:spPr>
      </p:pic>
    </p:spTree>
    <p:extLst>
      <p:ext uri="{BB962C8B-B14F-4D97-AF65-F5344CB8AC3E}">
        <p14:creationId xmlns:p14="http://schemas.microsoft.com/office/powerpoint/2010/main" val="424734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ED44D-7190-6AF3-BF6E-633D2B583D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03DBF2-C740-465C-E030-F57237CA97E3}"/>
              </a:ext>
            </a:extLst>
          </p:cNvPr>
          <p:cNvSpPr/>
          <p:nvPr/>
        </p:nvSpPr>
        <p:spPr>
          <a:xfrm>
            <a:off x="2167975" y="5273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870AD3B-7454-2A99-45FF-634459868FF0}"/>
              </a:ext>
            </a:extLst>
          </p:cNvPr>
          <p:cNvSpPr/>
          <p:nvPr/>
        </p:nvSpPr>
        <p:spPr>
          <a:xfrm>
            <a:off x="7833534" y="142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BFB7640-7037-019E-A4D2-0656EF92A7BB}"/>
              </a:ext>
            </a:extLst>
          </p:cNvPr>
          <p:cNvSpPr/>
          <p:nvPr/>
        </p:nvSpPr>
        <p:spPr>
          <a:xfrm>
            <a:off x="939840" y="1573806"/>
            <a:ext cx="9345750" cy="4659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C948E86-C6E9-4F64-DBEC-AB8E875A4F25}"/>
              </a:ext>
            </a:extLst>
          </p:cNvPr>
          <p:cNvSpPr txBox="1"/>
          <p:nvPr/>
        </p:nvSpPr>
        <p:spPr>
          <a:xfrm>
            <a:off x="1242543" y="1750712"/>
            <a:ext cx="8773300" cy="4385816"/>
          </a:xfrm>
          <a:prstGeom prst="rect">
            <a:avLst/>
          </a:prstGeom>
          <a:noFill/>
        </p:spPr>
        <p:txBody>
          <a:bodyPr wrap="square" rtlCol="0">
            <a:spAutoFit/>
          </a:bodyPr>
          <a:lstStyle/>
          <a:p>
            <a:pPr marL="285750" lvl="1" indent="-285750">
              <a:buFont typeface="Arial" panose="020B0604020202020204" pitchFamily="34" charset="0"/>
              <a:buChar char="•"/>
            </a:pPr>
            <a:r>
              <a:rPr lang="en-US" u="sng" dirty="0"/>
              <a:t>Big Data Analytics:</a:t>
            </a:r>
          </a:p>
          <a:p>
            <a:pPr>
              <a:lnSpc>
                <a:spcPct val="150000"/>
              </a:lnSpc>
            </a:pPr>
            <a:r>
              <a:rPr lang="en-US" b="1" dirty="0"/>
              <a:t>Definition:</a:t>
            </a:r>
            <a:br>
              <a:rPr lang="en-US" dirty="0"/>
            </a:br>
            <a:r>
              <a:rPr lang="en-US" dirty="0"/>
              <a:t>Big Data Analytics involves examining large and complex datasets to uncover patterns and insights.</a:t>
            </a:r>
          </a:p>
          <a:p>
            <a:pPr>
              <a:lnSpc>
                <a:spcPct val="150000"/>
              </a:lnSpc>
            </a:pPr>
            <a:r>
              <a:rPr lang="en-US" b="1" dirty="0"/>
              <a:t>Role in Innovation:</a:t>
            </a:r>
            <a:endParaRPr lang="en-US" dirty="0"/>
          </a:p>
          <a:p>
            <a:pPr>
              <a:lnSpc>
                <a:spcPct val="150000"/>
              </a:lnSpc>
            </a:pPr>
            <a:r>
              <a:rPr lang="en-US" dirty="0"/>
              <a:t>Supports data-driven innovation and strategic decisions </a:t>
            </a:r>
          </a:p>
          <a:p>
            <a:pPr>
              <a:lnSpc>
                <a:spcPct val="150000"/>
              </a:lnSpc>
            </a:pPr>
            <a:r>
              <a:rPr lang="en-US" dirty="0"/>
              <a:t>Identifies customer needs and market trends </a:t>
            </a:r>
          </a:p>
          <a:p>
            <a:pPr>
              <a:lnSpc>
                <a:spcPct val="150000"/>
              </a:lnSpc>
            </a:pPr>
            <a:r>
              <a:rPr lang="en-US" dirty="0"/>
              <a:t>Improves product development and service quality </a:t>
            </a:r>
          </a:p>
          <a:p>
            <a:pPr>
              <a:lnSpc>
                <a:spcPct val="150000"/>
              </a:lnSpc>
            </a:pPr>
            <a:r>
              <a:rPr lang="en-US" b="1" dirty="0"/>
              <a:t>Example:</a:t>
            </a:r>
            <a:endParaRPr lang="en-US" dirty="0"/>
          </a:p>
          <a:p>
            <a:pPr>
              <a:lnSpc>
                <a:spcPct val="150000"/>
              </a:lnSpc>
            </a:pPr>
            <a:r>
              <a:rPr lang="en-US" b="1" dirty="0"/>
              <a:t>Netflix</a:t>
            </a:r>
            <a:r>
              <a:rPr lang="en-US" dirty="0"/>
              <a:t> uses big data to recommend content and create original shows</a:t>
            </a:r>
          </a:p>
          <a:p>
            <a:pPr marL="285750" lvl="1" indent="-285750">
              <a:buFont typeface="Arial" panose="020B0604020202020204" pitchFamily="34" charset="0"/>
              <a:buChar char="•"/>
            </a:pPr>
            <a:endParaRPr lang="en-US" dirty="0"/>
          </a:p>
        </p:txBody>
      </p:sp>
      <p:sp>
        <p:nvSpPr>
          <p:cNvPr id="9" name="TextBox 8">
            <a:extLst>
              <a:ext uri="{FF2B5EF4-FFF2-40B4-BE49-F238E27FC236}">
                <a16:creationId xmlns:a16="http://schemas.microsoft.com/office/drawing/2014/main" id="{EEB51AE2-2550-B920-9091-328F50CD3F63}"/>
              </a:ext>
            </a:extLst>
          </p:cNvPr>
          <p:cNvSpPr txBox="1"/>
          <p:nvPr/>
        </p:nvSpPr>
        <p:spPr>
          <a:xfrm>
            <a:off x="3579569" y="684240"/>
            <a:ext cx="7777461" cy="523220"/>
          </a:xfrm>
          <a:prstGeom prst="rect">
            <a:avLst/>
          </a:prstGeom>
          <a:noFill/>
        </p:spPr>
        <p:txBody>
          <a:bodyPr wrap="square" rtlCol="0">
            <a:spAutoFit/>
          </a:bodyPr>
          <a:lstStyle/>
          <a:p>
            <a:r>
              <a:rPr lang="en-US" sz="2800" b="1" dirty="0"/>
              <a:t>Types of New Technologies</a:t>
            </a:r>
          </a:p>
        </p:txBody>
      </p:sp>
      <p:sp>
        <p:nvSpPr>
          <p:cNvPr id="10" name="Rectangle 9">
            <a:extLst>
              <a:ext uri="{FF2B5EF4-FFF2-40B4-BE49-F238E27FC236}">
                <a16:creationId xmlns:a16="http://schemas.microsoft.com/office/drawing/2014/main" id="{C9EB1807-1E6B-0E1A-FDF4-1E2973227651}"/>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6535AA28-C366-FF42-5E07-7254337B5199}"/>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1452EA2-72DD-943D-7DFD-A91DE8225041}"/>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a:extLst>
              <a:ext uri="{FF2B5EF4-FFF2-40B4-BE49-F238E27FC236}">
                <a16:creationId xmlns:a16="http://schemas.microsoft.com/office/drawing/2014/main" id="{8E7D0D41-B958-FF52-EAAF-E7577F3333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3" name="Picture 2" descr="A person standing next to a computer&#10;&#10;AI-generated content may be incorrect.">
            <a:extLst>
              <a:ext uri="{FF2B5EF4-FFF2-40B4-BE49-F238E27FC236}">
                <a16:creationId xmlns:a16="http://schemas.microsoft.com/office/drawing/2014/main" id="{924AD3A0-5D93-5F4B-A550-DC267667C1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3814" y="3370301"/>
            <a:ext cx="2892029" cy="1619536"/>
          </a:xfrm>
          <a:prstGeom prst="rect">
            <a:avLst/>
          </a:prstGeom>
        </p:spPr>
      </p:pic>
    </p:spTree>
    <p:extLst>
      <p:ext uri="{BB962C8B-B14F-4D97-AF65-F5344CB8AC3E}">
        <p14:creationId xmlns:p14="http://schemas.microsoft.com/office/powerpoint/2010/main" val="2108277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15192-8DC5-A999-1449-0183B589E4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205A08A-A775-63F2-352D-553FFD2ADA6F}"/>
              </a:ext>
            </a:extLst>
          </p:cNvPr>
          <p:cNvSpPr/>
          <p:nvPr/>
        </p:nvSpPr>
        <p:spPr>
          <a:xfrm>
            <a:off x="2167975" y="5273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B46E69B-EB8A-C9BE-EE74-3EA63E8A34B0}"/>
              </a:ext>
            </a:extLst>
          </p:cNvPr>
          <p:cNvSpPr/>
          <p:nvPr/>
        </p:nvSpPr>
        <p:spPr>
          <a:xfrm>
            <a:off x="7833534" y="142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4F7678B-FC2B-7AA4-1A9F-7325D3C47387}"/>
              </a:ext>
            </a:extLst>
          </p:cNvPr>
          <p:cNvSpPr/>
          <p:nvPr/>
        </p:nvSpPr>
        <p:spPr>
          <a:xfrm>
            <a:off x="939840" y="1573806"/>
            <a:ext cx="9345750" cy="4659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5808E6B2-F0D3-4453-1E9A-3CF9A4953A37}"/>
              </a:ext>
            </a:extLst>
          </p:cNvPr>
          <p:cNvSpPr txBox="1"/>
          <p:nvPr/>
        </p:nvSpPr>
        <p:spPr>
          <a:xfrm>
            <a:off x="1124445" y="1764553"/>
            <a:ext cx="8773300" cy="3970318"/>
          </a:xfrm>
          <a:prstGeom prst="rect">
            <a:avLst/>
          </a:prstGeom>
          <a:noFill/>
        </p:spPr>
        <p:txBody>
          <a:bodyPr wrap="square" rtlCol="0">
            <a:spAutoFit/>
          </a:bodyPr>
          <a:lstStyle/>
          <a:p>
            <a:pPr marL="285750" lvl="1" indent="-285750">
              <a:buFont typeface="Arial" panose="020B0604020202020204" pitchFamily="34" charset="0"/>
              <a:buChar char="•"/>
            </a:pPr>
            <a:r>
              <a:rPr lang="en-US" u="sng" dirty="0"/>
              <a:t>Internet of Things (IoT):</a:t>
            </a:r>
          </a:p>
          <a:p>
            <a:pPr>
              <a:lnSpc>
                <a:spcPct val="150000"/>
              </a:lnSpc>
            </a:pPr>
            <a:r>
              <a:rPr lang="en-US" b="1" dirty="0"/>
              <a:t>Definition:</a:t>
            </a:r>
            <a:br>
              <a:rPr lang="en-US" dirty="0"/>
            </a:br>
            <a:r>
              <a:rPr lang="en-US" dirty="0"/>
              <a:t>IoT is a network of connected devices that collect and exchange real-time data.</a:t>
            </a:r>
          </a:p>
          <a:p>
            <a:pPr>
              <a:lnSpc>
                <a:spcPct val="150000"/>
              </a:lnSpc>
            </a:pPr>
            <a:r>
              <a:rPr lang="en-US" b="1" dirty="0"/>
              <a:t>Role in Innovation:</a:t>
            </a:r>
            <a:endParaRPr lang="en-US" dirty="0"/>
          </a:p>
          <a:p>
            <a:pPr>
              <a:lnSpc>
                <a:spcPct val="150000"/>
              </a:lnSpc>
            </a:pPr>
            <a:r>
              <a:rPr lang="en-US" dirty="0"/>
              <a:t>Enables smart products and services </a:t>
            </a:r>
          </a:p>
          <a:p>
            <a:pPr>
              <a:lnSpc>
                <a:spcPct val="150000"/>
              </a:lnSpc>
            </a:pPr>
            <a:r>
              <a:rPr lang="en-US" dirty="0"/>
              <a:t>Improves efficiency through real-time monitoring </a:t>
            </a:r>
          </a:p>
          <a:p>
            <a:pPr>
              <a:lnSpc>
                <a:spcPct val="150000"/>
              </a:lnSpc>
            </a:pPr>
            <a:r>
              <a:rPr lang="en-US" dirty="0"/>
              <a:t>Creates new service-based business models </a:t>
            </a:r>
          </a:p>
          <a:p>
            <a:pPr>
              <a:lnSpc>
                <a:spcPct val="150000"/>
              </a:lnSpc>
            </a:pPr>
            <a:r>
              <a:rPr lang="en-US" b="1" dirty="0"/>
              <a:t>Example:</a:t>
            </a:r>
            <a:endParaRPr lang="en-US" dirty="0"/>
          </a:p>
          <a:p>
            <a:pPr>
              <a:lnSpc>
                <a:spcPct val="150000"/>
              </a:lnSpc>
            </a:pPr>
            <a:r>
              <a:rPr lang="en-US" b="1" dirty="0"/>
              <a:t>Tesla</a:t>
            </a:r>
            <a:r>
              <a:rPr lang="en-US" dirty="0"/>
              <a:t> uses IoT for real-time vehicle updates and performance tracking</a:t>
            </a:r>
          </a:p>
          <a:p>
            <a:pPr marL="285750" lvl="1" indent="-285750">
              <a:buFont typeface="Arial" panose="020B0604020202020204" pitchFamily="34" charset="0"/>
              <a:buChar char="•"/>
            </a:pPr>
            <a:endParaRPr lang="en-US" dirty="0"/>
          </a:p>
        </p:txBody>
      </p:sp>
      <p:sp>
        <p:nvSpPr>
          <p:cNvPr id="9" name="TextBox 8">
            <a:extLst>
              <a:ext uri="{FF2B5EF4-FFF2-40B4-BE49-F238E27FC236}">
                <a16:creationId xmlns:a16="http://schemas.microsoft.com/office/drawing/2014/main" id="{DD027C7B-FE1A-D688-16F4-CADB9DAB5243}"/>
              </a:ext>
            </a:extLst>
          </p:cNvPr>
          <p:cNvSpPr txBox="1"/>
          <p:nvPr/>
        </p:nvSpPr>
        <p:spPr>
          <a:xfrm>
            <a:off x="3579569" y="684240"/>
            <a:ext cx="7777461" cy="523220"/>
          </a:xfrm>
          <a:prstGeom prst="rect">
            <a:avLst/>
          </a:prstGeom>
          <a:noFill/>
        </p:spPr>
        <p:txBody>
          <a:bodyPr wrap="square" rtlCol="0">
            <a:spAutoFit/>
          </a:bodyPr>
          <a:lstStyle/>
          <a:p>
            <a:r>
              <a:rPr lang="en-US" sz="2800" b="1" dirty="0"/>
              <a:t>Types of New Technologies</a:t>
            </a:r>
          </a:p>
        </p:txBody>
      </p:sp>
      <p:sp>
        <p:nvSpPr>
          <p:cNvPr id="10" name="Rectangle 9">
            <a:extLst>
              <a:ext uri="{FF2B5EF4-FFF2-40B4-BE49-F238E27FC236}">
                <a16:creationId xmlns:a16="http://schemas.microsoft.com/office/drawing/2014/main" id="{53B3564E-A8CD-ABD2-F8D6-E83A54FB4EBD}"/>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A3730A82-D1C0-7CA4-3E6A-936FCC8D663A}"/>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3B25A8F0-6EEE-AEA8-DE18-0C8EAB8BA1D7}"/>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a:extLst>
              <a:ext uri="{FF2B5EF4-FFF2-40B4-BE49-F238E27FC236}">
                <a16:creationId xmlns:a16="http://schemas.microsoft.com/office/drawing/2014/main" id="{0D84B8A5-A516-B8AF-D053-09BB29808B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3" name="Picture 2" descr="A group of icons of various electronic devices&#10;&#10;AI-generated content may be incorrect.">
            <a:extLst>
              <a:ext uri="{FF2B5EF4-FFF2-40B4-BE49-F238E27FC236}">
                <a16:creationId xmlns:a16="http://schemas.microsoft.com/office/drawing/2014/main" id="{A6A3C4DA-748B-D47B-9F46-E296221111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04124" y="3019133"/>
            <a:ext cx="3269216" cy="1976735"/>
          </a:xfrm>
          <a:prstGeom prst="rect">
            <a:avLst/>
          </a:prstGeom>
        </p:spPr>
      </p:pic>
    </p:spTree>
    <p:extLst>
      <p:ext uri="{BB962C8B-B14F-4D97-AF65-F5344CB8AC3E}">
        <p14:creationId xmlns:p14="http://schemas.microsoft.com/office/powerpoint/2010/main" val="17898465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1C966-DDDC-CCCE-00D5-07EF13219F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EB0A85-04F2-E838-29A4-FEDD37E32000}"/>
              </a:ext>
            </a:extLst>
          </p:cNvPr>
          <p:cNvSpPr/>
          <p:nvPr/>
        </p:nvSpPr>
        <p:spPr>
          <a:xfrm>
            <a:off x="2167975" y="5273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4B3200E-C784-8069-6C4B-F8DF088DA709}"/>
              </a:ext>
            </a:extLst>
          </p:cNvPr>
          <p:cNvSpPr/>
          <p:nvPr/>
        </p:nvSpPr>
        <p:spPr>
          <a:xfrm>
            <a:off x="7833534" y="142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9823AA4-EA24-6F5D-A7D6-B281642A1474}"/>
              </a:ext>
            </a:extLst>
          </p:cNvPr>
          <p:cNvSpPr/>
          <p:nvPr/>
        </p:nvSpPr>
        <p:spPr>
          <a:xfrm>
            <a:off x="939840" y="1573806"/>
            <a:ext cx="9345750" cy="4659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1EBCDA06-F705-7631-369E-C70452E935DE}"/>
              </a:ext>
            </a:extLst>
          </p:cNvPr>
          <p:cNvSpPr txBox="1"/>
          <p:nvPr/>
        </p:nvSpPr>
        <p:spPr>
          <a:xfrm>
            <a:off x="1024900" y="1896971"/>
            <a:ext cx="8773300" cy="4204356"/>
          </a:xfrm>
          <a:prstGeom prst="rect">
            <a:avLst/>
          </a:prstGeom>
          <a:noFill/>
        </p:spPr>
        <p:txBody>
          <a:bodyPr wrap="square" rtlCol="0">
            <a:spAutoFit/>
          </a:bodyPr>
          <a:lstStyle/>
          <a:p>
            <a:pPr marL="285750" lvl="1" indent="-285750">
              <a:lnSpc>
                <a:spcPct val="150000"/>
              </a:lnSpc>
              <a:buFont typeface="Arial" panose="020B0604020202020204" pitchFamily="34" charset="0"/>
              <a:buChar char="•"/>
            </a:pPr>
            <a:r>
              <a:rPr lang="en-US" u="sng" dirty="0"/>
              <a:t>Blockchain Technology</a:t>
            </a:r>
          </a:p>
          <a:p>
            <a:pPr>
              <a:lnSpc>
                <a:spcPct val="150000"/>
              </a:lnSpc>
            </a:pPr>
            <a:r>
              <a:rPr lang="en-US" b="1" dirty="0"/>
              <a:t>Definition:</a:t>
            </a:r>
            <a:br>
              <a:rPr lang="en-US" dirty="0"/>
            </a:br>
            <a:r>
              <a:rPr lang="en-US" dirty="0"/>
              <a:t>Blockchain is a decentralized digital ledger that records transactions securely and transparently.</a:t>
            </a:r>
          </a:p>
          <a:p>
            <a:pPr>
              <a:lnSpc>
                <a:spcPct val="150000"/>
              </a:lnSpc>
            </a:pPr>
            <a:r>
              <a:rPr lang="en-US" b="1" dirty="0"/>
              <a:t>Role in Innovation:</a:t>
            </a:r>
            <a:endParaRPr lang="en-US" dirty="0"/>
          </a:p>
          <a:p>
            <a:pPr>
              <a:lnSpc>
                <a:spcPct val="150000"/>
              </a:lnSpc>
            </a:pPr>
            <a:r>
              <a:rPr lang="en-US" dirty="0"/>
              <a:t>Eliminates intermediaries and reduces transaction costs </a:t>
            </a:r>
          </a:p>
          <a:p>
            <a:pPr>
              <a:lnSpc>
                <a:spcPct val="150000"/>
              </a:lnSpc>
            </a:pPr>
            <a:r>
              <a:rPr lang="en-US" dirty="0"/>
              <a:t>Builds trust in digital environments </a:t>
            </a:r>
          </a:p>
          <a:p>
            <a:pPr>
              <a:lnSpc>
                <a:spcPct val="150000"/>
              </a:lnSpc>
            </a:pPr>
            <a:r>
              <a:rPr lang="en-US" dirty="0"/>
              <a:t>Enables new decentralized business models </a:t>
            </a:r>
          </a:p>
          <a:p>
            <a:pPr>
              <a:lnSpc>
                <a:spcPct val="150000"/>
              </a:lnSpc>
            </a:pPr>
            <a:r>
              <a:rPr lang="en-US" b="1" dirty="0"/>
              <a:t>Example:</a:t>
            </a:r>
            <a:endParaRPr lang="en-US" dirty="0"/>
          </a:p>
          <a:p>
            <a:pPr>
              <a:lnSpc>
                <a:spcPct val="150000"/>
              </a:lnSpc>
            </a:pPr>
            <a:r>
              <a:rPr lang="en-US" b="1" dirty="0"/>
              <a:t>IBM</a:t>
            </a:r>
            <a:r>
              <a:rPr lang="en-US" dirty="0"/>
              <a:t> uses blockchain for supply chain transparency</a:t>
            </a:r>
          </a:p>
        </p:txBody>
      </p:sp>
      <p:sp>
        <p:nvSpPr>
          <p:cNvPr id="9" name="TextBox 8">
            <a:extLst>
              <a:ext uri="{FF2B5EF4-FFF2-40B4-BE49-F238E27FC236}">
                <a16:creationId xmlns:a16="http://schemas.microsoft.com/office/drawing/2014/main" id="{703C3984-F211-6726-904A-DD5900564573}"/>
              </a:ext>
            </a:extLst>
          </p:cNvPr>
          <p:cNvSpPr txBox="1"/>
          <p:nvPr/>
        </p:nvSpPr>
        <p:spPr>
          <a:xfrm>
            <a:off x="3579569" y="684240"/>
            <a:ext cx="7777461" cy="523220"/>
          </a:xfrm>
          <a:prstGeom prst="rect">
            <a:avLst/>
          </a:prstGeom>
          <a:noFill/>
        </p:spPr>
        <p:txBody>
          <a:bodyPr wrap="square" rtlCol="0">
            <a:spAutoFit/>
          </a:bodyPr>
          <a:lstStyle/>
          <a:p>
            <a:r>
              <a:rPr lang="en-US" sz="2800" b="1" dirty="0"/>
              <a:t>Types of New Technologies</a:t>
            </a:r>
          </a:p>
        </p:txBody>
      </p:sp>
      <p:sp>
        <p:nvSpPr>
          <p:cNvPr id="10" name="Rectangle 9">
            <a:extLst>
              <a:ext uri="{FF2B5EF4-FFF2-40B4-BE49-F238E27FC236}">
                <a16:creationId xmlns:a16="http://schemas.microsoft.com/office/drawing/2014/main" id="{B7F7E3E6-0F66-4DAD-5E90-DBE15718EE49}"/>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E1E8297D-B731-E35C-EEEA-2EE9B807B688}"/>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2EE7FAE-4634-1633-0B0C-CBB0D11AAC88}"/>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a:extLst>
              <a:ext uri="{FF2B5EF4-FFF2-40B4-BE49-F238E27FC236}">
                <a16:creationId xmlns:a16="http://schemas.microsoft.com/office/drawing/2014/main" id="{9C58BD51-4C8C-36E5-342C-AB6334409B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3" name="Picture 2" descr="A block chain diagram with white circles and a blue background&#10;&#10;AI-generated content may be incorrect.">
            <a:extLst>
              <a:ext uri="{FF2B5EF4-FFF2-40B4-BE49-F238E27FC236}">
                <a16:creationId xmlns:a16="http://schemas.microsoft.com/office/drawing/2014/main" id="{EDE9196D-BA98-04C4-4A8C-AFB6DA18FC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9527" y="3466802"/>
            <a:ext cx="3312368" cy="1986127"/>
          </a:xfrm>
          <a:prstGeom prst="rect">
            <a:avLst/>
          </a:prstGeom>
        </p:spPr>
      </p:pic>
    </p:spTree>
    <p:extLst>
      <p:ext uri="{BB962C8B-B14F-4D97-AF65-F5344CB8AC3E}">
        <p14:creationId xmlns:p14="http://schemas.microsoft.com/office/powerpoint/2010/main" val="875704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2D4DE-2C4C-7FDB-AA09-0C6A095E50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E074CE-459F-F2E0-D0F3-9BBE53BDFA67}"/>
              </a:ext>
            </a:extLst>
          </p:cNvPr>
          <p:cNvSpPr/>
          <p:nvPr/>
        </p:nvSpPr>
        <p:spPr>
          <a:xfrm>
            <a:off x="2167975" y="5273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0E8CB93-D252-F242-D893-A2F390A4BD3E}"/>
              </a:ext>
            </a:extLst>
          </p:cNvPr>
          <p:cNvSpPr/>
          <p:nvPr/>
        </p:nvSpPr>
        <p:spPr>
          <a:xfrm>
            <a:off x="7833534" y="142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EB81118-AF5E-0CC7-E78F-2C720748CD5C}"/>
              </a:ext>
            </a:extLst>
          </p:cNvPr>
          <p:cNvSpPr/>
          <p:nvPr/>
        </p:nvSpPr>
        <p:spPr>
          <a:xfrm>
            <a:off x="939840" y="1573806"/>
            <a:ext cx="9345750" cy="4659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2721B48-8769-0B0C-1A8D-47ADF1ED02DF}"/>
              </a:ext>
            </a:extLst>
          </p:cNvPr>
          <p:cNvSpPr txBox="1"/>
          <p:nvPr/>
        </p:nvSpPr>
        <p:spPr>
          <a:xfrm>
            <a:off x="939840" y="1673350"/>
            <a:ext cx="8773300" cy="4247317"/>
          </a:xfrm>
          <a:prstGeom prst="rect">
            <a:avLst/>
          </a:prstGeom>
          <a:noFill/>
        </p:spPr>
        <p:txBody>
          <a:bodyPr wrap="square" rtlCol="0">
            <a:spAutoFit/>
          </a:bodyPr>
          <a:lstStyle/>
          <a:p>
            <a:pPr marL="285750" lvl="1" indent="-285750">
              <a:buFont typeface="Arial" panose="020B0604020202020204" pitchFamily="34" charset="0"/>
              <a:buChar char="•"/>
            </a:pPr>
            <a:r>
              <a:rPr lang="en-US" u="sng" dirty="0"/>
              <a:t>Cloud Computing:</a:t>
            </a:r>
          </a:p>
          <a:p>
            <a:pPr marL="285750" lvl="1" indent="-285750">
              <a:buFont typeface="Arial" panose="020B0604020202020204" pitchFamily="34" charset="0"/>
              <a:buChar char="•"/>
            </a:pPr>
            <a:endParaRPr lang="en-US" dirty="0"/>
          </a:p>
          <a:p>
            <a:pPr>
              <a:lnSpc>
                <a:spcPct val="150000"/>
              </a:lnSpc>
            </a:pPr>
            <a:r>
              <a:rPr lang="en-US" b="1" dirty="0"/>
              <a:t>Definition:</a:t>
            </a:r>
            <a:br>
              <a:rPr lang="en-US" dirty="0"/>
            </a:br>
            <a:r>
              <a:rPr lang="en-US" dirty="0"/>
              <a:t>Cloud computing delivers computing services (storage, servers, software) over the internet.</a:t>
            </a:r>
          </a:p>
          <a:p>
            <a:pPr>
              <a:lnSpc>
                <a:spcPct val="150000"/>
              </a:lnSpc>
            </a:pPr>
            <a:r>
              <a:rPr lang="en-US" b="1" dirty="0"/>
              <a:t>Role in Innovation:</a:t>
            </a:r>
            <a:endParaRPr lang="en-US" dirty="0"/>
          </a:p>
          <a:p>
            <a:pPr>
              <a:lnSpc>
                <a:spcPct val="150000"/>
              </a:lnSpc>
            </a:pPr>
            <a:r>
              <a:rPr lang="en-US" dirty="0"/>
              <a:t>Enables rapid experimentation and scalability </a:t>
            </a:r>
          </a:p>
          <a:p>
            <a:pPr>
              <a:lnSpc>
                <a:spcPct val="150000"/>
              </a:lnSpc>
            </a:pPr>
            <a:r>
              <a:rPr lang="en-US" dirty="0"/>
              <a:t>Supports collaboration and remote innovation </a:t>
            </a:r>
          </a:p>
          <a:p>
            <a:pPr>
              <a:lnSpc>
                <a:spcPct val="150000"/>
              </a:lnSpc>
            </a:pPr>
            <a:r>
              <a:rPr lang="en-US" dirty="0"/>
              <a:t>Reduces infrastructure costs for startups and corporations </a:t>
            </a:r>
          </a:p>
          <a:p>
            <a:pPr>
              <a:lnSpc>
                <a:spcPct val="150000"/>
              </a:lnSpc>
            </a:pPr>
            <a:r>
              <a:rPr lang="en-US" b="1" dirty="0"/>
              <a:t>Example:</a:t>
            </a:r>
            <a:endParaRPr lang="en-US" dirty="0"/>
          </a:p>
          <a:p>
            <a:pPr>
              <a:lnSpc>
                <a:spcPct val="150000"/>
              </a:lnSpc>
            </a:pPr>
            <a:r>
              <a:rPr lang="en-US" b="1" dirty="0"/>
              <a:t>Google</a:t>
            </a:r>
            <a:r>
              <a:rPr lang="en-US" dirty="0"/>
              <a:t> provides cloud services that support innovation for businesses worldwide</a:t>
            </a:r>
          </a:p>
          <a:p>
            <a:pPr marL="285750" lvl="1" indent="-285750">
              <a:buFont typeface="Arial" panose="020B0604020202020204" pitchFamily="34" charset="0"/>
              <a:buChar char="•"/>
            </a:pPr>
            <a:endParaRPr lang="en-US" dirty="0"/>
          </a:p>
        </p:txBody>
      </p:sp>
      <p:sp>
        <p:nvSpPr>
          <p:cNvPr id="9" name="TextBox 8">
            <a:extLst>
              <a:ext uri="{FF2B5EF4-FFF2-40B4-BE49-F238E27FC236}">
                <a16:creationId xmlns:a16="http://schemas.microsoft.com/office/drawing/2014/main" id="{459ABE5D-2216-7750-CFD3-6DCD8B990B26}"/>
              </a:ext>
            </a:extLst>
          </p:cNvPr>
          <p:cNvSpPr txBox="1"/>
          <p:nvPr/>
        </p:nvSpPr>
        <p:spPr>
          <a:xfrm>
            <a:off x="3579569" y="684240"/>
            <a:ext cx="7777461" cy="523220"/>
          </a:xfrm>
          <a:prstGeom prst="rect">
            <a:avLst/>
          </a:prstGeom>
          <a:noFill/>
        </p:spPr>
        <p:txBody>
          <a:bodyPr wrap="square" rtlCol="0">
            <a:spAutoFit/>
          </a:bodyPr>
          <a:lstStyle/>
          <a:p>
            <a:r>
              <a:rPr lang="en-US" sz="2800" b="1" dirty="0"/>
              <a:t>Types of New Technologies</a:t>
            </a:r>
          </a:p>
        </p:txBody>
      </p:sp>
      <p:sp>
        <p:nvSpPr>
          <p:cNvPr id="10" name="Rectangle 9">
            <a:extLst>
              <a:ext uri="{FF2B5EF4-FFF2-40B4-BE49-F238E27FC236}">
                <a16:creationId xmlns:a16="http://schemas.microsoft.com/office/drawing/2014/main" id="{5AADDD07-C32D-3180-48EC-A5064F80A205}"/>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27429BE-99FC-5C55-0C13-49289DF2C65C}"/>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E62589E-30B2-77DC-2ABA-82E56719AA3E}"/>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a:extLst>
              <a:ext uri="{FF2B5EF4-FFF2-40B4-BE49-F238E27FC236}">
                <a16:creationId xmlns:a16="http://schemas.microsoft.com/office/drawing/2014/main" id="{C5C06DCE-9204-6A69-8F4E-28CC504967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3" name="Graphic 2">
            <a:extLst>
              <a:ext uri="{FF2B5EF4-FFF2-40B4-BE49-F238E27FC236}">
                <a16:creationId xmlns:a16="http://schemas.microsoft.com/office/drawing/2014/main" id="{CB120E89-EC0F-80CB-63C4-6187A709EDCE}"/>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276293" y="3000290"/>
            <a:ext cx="3846819" cy="2357355"/>
          </a:xfrm>
          <a:prstGeom prst="rect">
            <a:avLst/>
          </a:prstGeom>
        </p:spPr>
      </p:pic>
    </p:spTree>
    <p:extLst>
      <p:ext uri="{BB962C8B-B14F-4D97-AF65-F5344CB8AC3E}">
        <p14:creationId xmlns:p14="http://schemas.microsoft.com/office/powerpoint/2010/main" val="28686484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5ABDF-D488-FD15-F926-A35BBA7238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65E81A-5095-597C-BB70-7271AA214EA2}"/>
              </a:ext>
            </a:extLst>
          </p:cNvPr>
          <p:cNvSpPr/>
          <p:nvPr/>
        </p:nvSpPr>
        <p:spPr>
          <a:xfrm>
            <a:off x="2167975" y="5273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23188D3-89B8-7142-4992-F3FFE0ABF850}"/>
              </a:ext>
            </a:extLst>
          </p:cNvPr>
          <p:cNvSpPr/>
          <p:nvPr/>
        </p:nvSpPr>
        <p:spPr>
          <a:xfrm>
            <a:off x="7833534" y="14275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996839F-CACD-0AC2-8691-9B91FD43B983}"/>
              </a:ext>
            </a:extLst>
          </p:cNvPr>
          <p:cNvSpPr/>
          <p:nvPr/>
        </p:nvSpPr>
        <p:spPr>
          <a:xfrm>
            <a:off x="939840" y="1573806"/>
            <a:ext cx="9345750" cy="4659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09279C4-02EE-AAA2-D412-95B204E9AFE8}"/>
              </a:ext>
            </a:extLst>
          </p:cNvPr>
          <p:cNvSpPr txBox="1"/>
          <p:nvPr/>
        </p:nvSpPr>
        <p:spPr>
          <a:xfrm>
            <a:off x="939840" y="1673350"/>
            <a:ext cx="8773300" cy="4801314"/>
          </a:xfrm>
          <a:prstGeom prst="rect">
            <a:avLst/>
          </a:prstGeom>
          <a:noFill/>
        </p:spPr>
        <p:txBody>
          <a:bodyPr wrap="square" rtlCol="0">
            <a:spAutoFit/>
          </a:bodyPr>
          <a:lstStyle/>
          <a:p>
            <a:pPr marL="285750" lvl="1" indent="-285750">
              <a:buFont typeface="Arial" panose="020B0604020202020204" pitchFamily="34" charset="0"/>
              <a:buChar char="•"/>
            </a:pPr>
            <a:r>
              <a:rPr lang="en-US" u="sng" dirty="0"/>
              <a:t>Automation &amp; Robotics:</a:t>
            </a:r>
          </a:p>
          <a:p>
            <a:pPr marL="285750" lvl="1" indent="-285750">
              <a:buFont typeface="Arial" panose="020B0604020202020204" pitchFamily="34" charset="0"/>
              <a:buChar char="•"/>
            </a:pPr>
            <a:endParaRPr lang="en-US" dirty="0"/>
          </a:p>
          <a:p>
            <a:pPr>
              <a:lnSpc>
                <a:spcPct val="150000"/>
              </a:lnSpc>
            </a:pPr>
            <a:r>
              <a:rPr lang="en-US" b="1" dirty="0"/>
              <a:t>Definition:</a:t>
            </a:r>
            <a:br>
              <a:rPr lang="en-US" dirty="0"/>
            </a:br>
            <a:r>
              <a:rPr lang="en-US" dirty="0"/>
              <a:t>Automation and robotics involve using machines to perform tasks with minimal human intervention.</a:t>
            </a:r>
          </a:p>
          <a:p>
            <a:pPr>
              <a:lnSpc>
                <a:spcPct val="150000"/>
              </a:lnSpc>
            </a:pPr>
            <a:r>
              <a:rPr lang="en-US" b="1" dirty="0"/>
              <a:t>Role in Innovation:</a:t>
            </a:r>
            <a:endParaRPr lang="en-US" dirty="0"/>
          </a:p>
          <a:p>
            <a:pPr>
              <a:lnSpc>
                <a:spcPct val="150000"/>
              </a:lnSpc>
            </a:pPr>
            <a:r>
              <a:rPr lang="en-US" dirty="0"/>
              <a:t>Increases efficiency and production speed </a:t>
            </a:r>
          </a:p>
          <a:p>
            <a:pPr>
              <a:lnSpc>
                <a:spcPct val="150000"/>
              </a:lnSpc>
            </a:pPr>
            <a:r>
              <a:rPr lang="en-US" dirty="0"/>
              <a:t>Reduces errors and operational costs </a:t>
            </a:r>
          </a:p>
          <a:p>
            <a:pPr>
              <a:lnSpc>
                <a:spcPct val="150000"/>
              </a:lnSpc>
            </a:pPr>
            <a:r>
              <a:rPr lang="en-US" dirty="0"/>
              <a:t>Frees employees to focus on creative and strategic innovation</a:t>
            </a:r>
          </a:p>
          <a:p>
            <a:r>
              <a:rPr lang="en-US" b="1" dirty="0"/>
              <a:t>Example:</a:t>
            </a:r>
            <a:endParaRPr lang="en-US" dirty="0"/>
          </a:p>
          <a:p>
            <a:r>
              <a:rPr lang="en-US" b="1" dirty="0"/>
              <a:t>Tesla</a:t>
            </a:r>
            <a:r>
              <a:rPr lang="en-US" dirty="0"/>
              <a:t> uses robotics in manufacturing to increase productivity</a:t>
            </a:r>
          </a:p>
          <a:p>
            <a:pPr>
              <a:lnSpc>
                <a:spcPct val="150000"/>
              </a:lnSpc>
            </a:pPr>
            <a:endParaRPr lang="en-US" dirty="0"/>
          </a:p>
          <a:p>
            <a:pPr marL="285750" lvl="1" indent="-285750">
              <a:buFont typeface="Arial" panose="020B0604020202020204" pitchFamily="34" charset="0"/>
              <a:buChar char="•"/>
            </a:pPr>
            <a:endParaRPr lang="en-US" dirty="0"/>
          </a:p>
        </p:txBody>
      </p:sp>
      <p:sp>
        <p:nvSpPr>
          <p:cNvPr id="9" name="TextBox 8">
            <a:extLst>
              <a:ext uri="{FF2B5EF4-FFF2-40B4-BE49-F238E27FC236}">
                <a16:creationId xmlns:a16="http://schemas.microsoft.com/office/drawing/2014/main" id="{3F4219B9-03D7-0448-E454-96B375220BCB}"/>
              </a:ext>
            </a:extLst>
          </p:cNvPr>
          <p:cNvSpPr txBox="1"/>
          <p:nvPr/>
        </p:nvSpPr>
        <p:spPr>
          <a:xfrm>
            <a:off x="3579569" y="684240"/>
            <a:ext cx="7777461" cy="523220"/>
          </a:xfrm>
          <a:prstGeom prst="rect">
            <a:avLst/>
          </a:prstGeom>
          <a:noFill/>
        </p:spPr>
        <p:txBody>
          <a:bodyPr wrap="square" rtlCol="0">
            <a:spAutoFit/>
          </a:bodyPr>
          <a:lstStyle/>
          <a:p>
            <a:r>
              <a:rPr lang="en-US" sz="2800" b="1" dirty="0"/>
              <a:t>Types of New Technologies</a:t>
            </a:r>
          </a:p>
        </p:txBody>
      </p:sp>
      <p:sp>
        <p:nvSpPr>
          <p:cNvPr id="10" name="Rectangle 9">
            <a:extLst>
              <a:ext uri="{FF2B5EF4-FFF2-40B4-BE49-F238E27FC236}">
                <a16:creationId xmlns:a16="http://schemas.microsoft.com/office/drawing/2014/main" id="{3E9FE050-CE80-37CF-2214-CE84259F4309}"/>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B530D80B-8C31-E276-5953-5D1955C9B874}"/>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6B5118C0-B953-55B6-112F-1A73C90C4D4E}"/>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a:extLst>
              <a:ext uri="{FF2B5EF4-FFF2-40B4-BE49-F238E27FC236}">
                <a16:creationId xmlns:a16="http://schemas.microsoft.com/office/drawing/2014/main" id="{C28378B1-D0C0-4E72-0780-7182AF6A4E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3" name="Picture 2" descr="A robot standing in front of a blackboard with math formulas&#10;&#10;AI-generated content may be incorrect.">
            <a:extLst>
              <a:ext uri="{FF2B5EF4-FFF2-40B4-BE49-F238E27FC236}">
                <a16:creationId xmlns:a16="http://schemas.microsoft.com/office/drawing/2014/main" id="{4A854877-3706-423D-327A-E2A0A78A4D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6102" y="3276156"/>
            <a:ext cx="3071643" cy="1605181"/>
          </a:xfrm>
          <a:prstGeom prst="rect">
            <a:avLst/>
          </a:prstGeom>
        </p:spPr>
      </p:pic>
    </p:spTree>
    <p:extLst>
      <p:ext uri="{BB962C8B-B14F-4D97-AF65-F5344CB8AC3E}">
        <p14:creationId xmlns:p14="http://schemas.microsoft.com/office/powerpoint/2010/main" val="610441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144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4320" y="16226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Digital Transformation</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6083F8E2-699C-9C01-0329-7C9299434C08}"/>
              </a:ext>
            </a:extLst>
          </p:cNvPr>
          <p:cNvSpPr txBox="1"/>
          <p:nvPr/>
        </p:nvSpPr>
        <p:spPr>
          <a:xfrm>
            <a:off x="1073888" y="1666211"/>
            <a:ext cx="8477117" cy="3693319"/>
          </a:xfrm>
          <a:prstGeom prst="rect">
            <a:avLst/>
          </a:prstGeom>
          <a:noFill/>
        </p:spPr>
        <p:txBody>
          <a:bodyPr wrap="square" rtlCol="0">
            <a:spAutoFit/>
          </a:bodyPr>
          <a:lstStyle/>
          <a:p>
            <a:pPr algn="ctr"/>
            <a:r>
              <a:rPr lang="en-US" dirty="0"/>
              <a:t>Digital transformation refers to the integration of digital technologies into all areas of a business, fundamentally changing how organizations operate and deliver value to customers.</a:t>
            </a:r>
          </a:p>
          <a:p>
            <a:endParaRPr lang="en-US" dirty="0"/>
          </a:p>
          <a:p>
            <a:r>
              <a:rPr lang="en-US" b="1" dirty="0"/>
              <a:t>Role in Innovation:</a:t>
            </a:r>
            <a:endParaRPr lang="en-US" dirty="0"/>
          </a:p>
          <a:p>
            <a:r>
              <a:rPr lang="en-US" dirty="0"/>
              <a:t>Enables continuous innovation through </a:t>
            </a:r>
            <a:r>
              <a:rPr lang="en-US" b="1" dirty="0"/>
              <a:t>digital tools and platforms</a:t>
            </a:r>
            <a:r>
              <a:rPr lang="en-US" dirty="0"/>
              <a:t> </a:t>
            </a:r>
          </a:p>
          <a:p>
            <a:r>
              <a:rPr lang="en-US" dirty="0"/>
              <a:t>Improves </a:t>
            </a:r>
            <a:r>
              <a:rPr lang="en-US" b="1" dirty="0"/>
              <a:t>speed, flexibility, and responsiveness</a:t>
            </a:r>
            <a:r>
              <a:rPr lang="en-US" dirty="0"/>
              <a:t> to market changes </a:t>
            </a:r>
          </a:p>
          <a:p>
            <a:r>
              <a:rPr lang="en-US" dirty="0"/>
              <a:t>Supports creation of </a:t>
            </a:r>
            <a:r>
              <a:rPr lang="en-US" b="1" dirty="0"/>
              <a:t>new digital products, services, and business models</a:t>
            </a:r>
            <a:r>
              <a:rPr lang="en-US" dirty="0"/>
              <a:t> </a:t>
            </a:r>
          </a:p>
          <a:p>
            <a:endParaRPr lang="en-US" dirty="0"/>
          </a:p>
          <a:p>
            <a:r>
              <a:rPr lang="en-US" b="1" dirty="0"/>
              <a:t>Impact on Corporate Entrepreneurship:</a:t>
            </a:r>
            <a:endParaRPr lang="en-US" dirty="0"/>
          </a:p>
          <a:p>
            <a:r>
              <a:rPr lang="en-US" dirty="0"/>
              <a:t>Encourages organizations to </a:t>
            </a:r>
            <a:r>
              <a:rPr lang="en-US" b="1" dirty="0"/>
              <a:t>reinvent their strategies and processes</a:t>
            </a:r>
            <a:r>
              <a:rPr lang="en-US" dirty="0"/>
              <a:t> </a:t>
            </a:r>
          </a:p>
          <a:p>
            <a:r>
              <a:rPr lang="en-US" dirty="0"/>
              <a:t>Promotes a culture of </a:t>
            </a:r>
            <a:r>
              <a:rPr lang="en-US" b="1" dirty="0"/>
              <a:t>experimentation and agile innovation</a:t>
            </a:r>
            <a:r>
              <a:rPr lang="en-US" dirty="0"/>
              <a:t> </a:t>
            </a:r>
          </a:p>
          <a:p>
            <a:r>
              <a:rPr lang="en-US" dirty="0"/>
              <a:t>Enables employees to act as </a:t>
            </a:r>
            <a:r>
              <a:rPr lang="en-US" b="1" dirty="0"/>
              <a:t>intrapreneurs using digital solutions</a:t>
            </a:r>
            <a:endParaRPr lang="en-US"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221115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302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37669" y="139266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3176" y="1584767"/>
            <a:ext cx="10339662" cy="44659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u="sng" dirty="0">
                <a:solidFill>
                  <a:srgbClr val="C00000"/>
                </a:solidFill>
              </a:rPr>
              <a:t>New technologies are a major source of opportunity creation for entrepreneurs and organizations</a:t>
            </a:r>
          </a:p>
          <a:p>
            <a:pPr algn="ctr"/>
            <a:endParaRPr lang="en-US" dirty="0">
              <a:solidFill>
                <a:schemeClr val="tx1"/>
              </a:solidFill>
              <a:highlight>
                <a:srgbClr val="00FFFF"/>
              </a:highlight>
            </a:endParaRPr>
          </a:p>
          <a:p>
            <a:pPr marL="285750" indent="-285750">
              <a:buFont typeface="Arial" panose="020B0604020202020204" pitchFamily="34" charset="0"/>
              <a:buChar char="•"/>
            </a:pPr>
            <a:r>
              <a:rPr lang="en-US" dirty="0">
                <a:solidFill>
                  <a:schemeClr val="tx1"/>
                </a:solidFill>
              </a:rPr>
              <a:t>Technology continuously creates </a:t>
            </a:r>
            <a:r>
              <a:rPr lang="en-US" b="1" dirty="0">
                <a:solidFill>
                  <a:schemeClr val="tx1"/>
                </a:solidFill>
              </a:rPr>
              <a:t>new ways of delivering value</a:t>
            </a:r>
            <a:r>
              <a:rPr lang="en-US" dirty="0">
                <a:solidFill>
                  <a:schemeClr val="tx1"/>
                </a:solidFill>
              </a:rPr>
              <a:t> to customers </a:t>
            </a:r>
          </a:p>
          <a:p>
            <a:pPr marL="285750" indent="-285750">
              <a:buFont typeface="Arial" panose="020B0604020202020204" pitchFamily="34" charset="0"/>
              <a:buChar char="•"/>
            </a:pPr>
            <a:r>
              <a:rPr lang="en-US" dirty="0">
                <a:solidFill>
                  <a:schemeClr val="tx1"/>
                </a:solidFill>
              </a:rPr>
              <a:t>It enables entrepreneurs to </a:t>
            </a:r>
            <a:r>
              <a:rPr lang="en-US" b="1" dirty="0">
                <a:solidFill>
                  <a:schemeClr val="tx1"/>
                </a:solidFill>
              </a:rPr>
              <a:t>identify gaps in the market</a:t>
            </a:r>
            <a:r>
              <a:rPr lang="en-US" dirty="0">
                <a:solidFill>
                  <a:schemeClr val="tx1"/>
                </a:solidFill>
              </a:rPr>
              <a:t> and respond quickly </a:t>
            </a:r>
          </a:p>
          <a:p>
            <a:pPr marL="285750" indent="-285750">
              <a:buFont typeface="Arial" panose="020B0604020202020204" pitchFamily="34" charset="0"/>
              <a:buChar char="•"/>
            </a:pPr>
            <a:r>
              <a:rPr lang="en-US" dirty="0">
                <a:solidFill>
                  <a:schemeClr val="tx1"/>
                </a:solidFill>
              </a:rPr>
              <a:t>Digital tools reduce entry barriers, allowing </a:t>
            </a:r>
            <a:r>
              <a:rPr lang="en-US" b="1" dirty="0">
                <a:solidFill>
                  <a:schemeClr val="tx1"/>
                </a:solidFill>
              </a:rPr>
              <a:t>more individuals to start businesses</a:t>
            </a:r>
            <a:r>
              <a:rPr lang="en-US" dirty="0">
                <a:solidFill>
                  <a:schemeClr val="tx1"/>
                </a:solidFill>
              </a:rPr>
              <a:t> </a:t>
            </a:r>
          </a:p>
          <a:p>
            <a:pPr marL="285750" indent="-285750">
              <a:buFont typeface="Arial" panose="020B0604020202020204" pitchFamily="34" charset="0"/>
              <a:buChar char="•"/>
            </a:pPr>
            <a:r>
              <a:rPr lang="en-US" dirty="0">
                <a:solidFill>
                  <a:schemeClr val="tx1"/>
                </a:solidFill>
              </a:rPr>
              <a:t>Innovation becomes more accessible through platforms, software, and networks </a:t>
            </a:r>
          </a:p>
          <a:p>
            <a:pPr marL="285750" indent="-285750">
              <a:buFont typeface="Arial" panose="020B0604020202020204" pitchFamily="34" charset="0"/>
              <a:buChar char="•"/>
            </a:pPr>
            <a:endParaRPr lang="en-US" dirty="0">
              <a:solidFill>
                <a:schemeClr val="tx1"/>
              </a:solidFill>
            </a:endParaRPr>
          </a:p>
          <a:p>
            <a:r>
              <a:rPr lang="en-US" b="1" dirty="0">
                <a:solidFill>
                  <a:schemeClr val="tx1"/>
                </a:solidFill>
              </a:rPr>
              <a:t>Why it Matters:</a:t>
            </a:r>
            <a:endParaRPr lang="en-US" dirty="0">
              <a:solidFill>
                <a:schemeClr val="tx1"/>
              </a:solidFill>
            </a:endParaRPr>
          </a:p>
          <a:p>
            <a:r>
              <a:rPr lang="en-US" dirty="0">
                <a:solidFill>
                  <a:schemeClr val="tx1"/>
                </a:solidFill>
              </a:rPr>
              <a:t>Encourages the emergence of </a:t>
            </a:r>
            <a:r>
              <a:rPr lang="en-US" b="1" dirty="0">
                <a:solidFill>
                  <a:schemeClr val="tx1"/>
                </a:solidFill>
              </a:rPr>
              <a:t>new ventures and startups</a:t>
            </a:r>
            <a:r>
              <a:rPr lang="en-US" dirty="0">
                <a:solidFill>
                  <a:schemeClr val="tx1"/>
                </a:solidFill>
              </a:rPr>
              <a:t> </a:t>
            </a:r>
          </a:p>
          <a:p>
            <a:r>
              <a:rPr lang="en-US" dirty="0">
                <a:solidFill>
                  <a:schemeClr val="tx1"/>
                </a:solidFill>
              </a:rPr>
              <a:t>Supports </a:t>
            </a:r>
            <a:r>
              <a:rPr lang="en-US" b="1" dirty="0">
                <a:solidFill>
                  <a:schemeClr val="tx1"/>
                </a:solidFill>
              </a:rPr>
              <a:t>rapid experimentation and scaling of ideas</a:t>
            </a:r>
            <a:r>
              <a:rPr lang="en-US" dirty="0">
                <a:solidFill>
                  <a:schemeClr val="tx1"/>
                </a:solidFill>
              </a:rPr>
              <a:t> </a:t>
            </a:r>
          </a:p>
          <a:p>
            <a:r>
              <a:rPr lang="en-US" dirty="0">
                <a:solidFill>
                  <a:schemeClr val="tx1"/>
                </a:solidFill>
              </a:rPr>
              <a:t>Drives competition and industry transformation </a:t>
            </a:r>
          </a:p>
          <a:p>
            <a:endParaRPr lang="en-US" dirty="0">
              <a:solidFill>
                <a:schemeClr val="tx1"/>
              </a:solidFill>
            </a:endParaRPr>
          </a:p>
          <a:p>
            <a:r>
              <a:rPr lang="en-US" b="1" dirty="0">
                <a:solidFill>
                  <a:schemeClr val="tx1"/>
                </a:solidFill>
              </a:rPr>
              <a:t>Example:</a:t>
            </a:r>
            <a:endParaRPr lang="en-US" dirty="0">
              <a:solidFill>
                <a:schemeClr val="tx1"/>
              </a:solidFill>
            </a:endParaRPr>
          </a:p>
          <a:p>
            <a:r>
              <a:rPr lang="en-US" dirty="0">
                <a:solidFill>
                  <a:schemeClr val="tx1"/>
                </a:solidFill>
              </a:rPr>
              <a:t>The rise of online platforms (e.g., mobile apps and e-commerce platforms) has enabled many small businesses to operate globally without physical presence</a:t>
            </a:r>
          </a:p>
        </p:txBody>
      </p:sp>
      <p:sp>
        <p:nvSpPr>
          <p:cNvPr id="9" name="TextBox 8">
            <a:extLst>
              <a:ext uri="{FF2B5EF4-FFF2-40B4-BE49-F238E27FC236}">
                <a16:creationId xmlns:a16="http://schemas.microsoft.com/office/drawing/2014/main" id="{F9A80F9F-74DB-1D57-04E8-E20E92A09B0A}"/>
              </a:ext>
            </a:extLst>
          </p:cNvPr>
          <p:cNvSpPr txBox="1"/>
          <p:nvPr/>
        </p:nvSpPr>
        <p:spPr>
          <a:xfrm>
            <a:off x="3700563" y="807273"/>
            <a:ext cx="7777461" cy="461665"/>
          </a:xfrm>
          <a:prstGeom prst="rect">
            <a:avLst/>
          </a:prstGeom>
          <a:noFill/>
        </p:spPr>
        <p:txBody>
          <a:bodyPr wrap="square" rtlCol="0">
            <a:spAutoFit/>
          </a:bodyPr>
          <a:lstStyle/>
          <a:p>
            <a:r>
              <a:rPr lang="en-US" sz="2400" b="1" dirty="0"/>
              <a:t>Technology and Entrepreneurial Opportunities</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5601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395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61756" y="132256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911848" y="679508"/>
            <a:ext cx="7777461" cy="523220"/>
          </a:xfrm>
          <a:prstGeom prst="rect">
            <a:avLst/>
          </a:prstGeom>
          <a:noFill/>
        </p:spPr>
        <p:txBody>
          <a:bodyPr wrap="square" rtlCol="0">
            <a:spAutoFit/>
          </a:bodyPr>
          <a:lstStyle/>
          <a:p>
            <a:r>
              <a:rPr lang="en-US" sz="2800" b="1" dirty="0"/>
              <a:t>Corporate Venturing</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36553" y="2151654"/>
            <a:ext cx="8789414" cy="2862322"/>
          </a:xfrm>
          <a:prstGeom prst="rect">
            <a:avLst/>
          </a:prstGeom>
          <a:noFill/>
        </p:spPr>
        <p:txBody>
          <a:bodyPr wrap="square" rtlCol="0">
            <a:spAutoFit/>
          </a:bodyPr>
          <a:lstStyle/>
          <a:p>
            <a:pPr algn="ctr"/>
            <a:r>
              <a:rPr lang="en-US" sz="2000" dirty="0"/>
              <a:t>Corporate venturing refers to activities where established companies invest in or create new business ventures to foster innovation and growth.</a:t>
            </a:r>
          </a:p>
          <a:p>
            <a:pPr algn="ctr"/>
            <a:endParaRPr lang="en-US" sz="2000" dirty="0"/>
          </a:p>
          <a:p>
            <a:r>
              <a:rPr lang="en-US" sz="2000" dirty="0"/>
              <a:t>Involves developing </a:t>
            </a:r>
            <a:r>
              <a:rPr lang="en-US" sz="2000" b="1" dirty="0"/>
              <a:t>new products, services, or business units</a:t>
            </a:r>
            <a:r>
              <a:rPr lang="en-US" sz="2000" dirty="0"/>
              <a:t> within or outside the organization </a:t>
            </a:r>
          </a:p>
          <a:p>
            <a:r>
              <a:rPr lang="en-US" sz="2000" dirty="0"/>
              <a:t>Includes approaches such as </a:t>
            </a:r>
            <a:r>
              <a:rPr lang="en-US" sz="2000" b="1" dirty="0"/>
              <a:t>internal startups, corporate incubators, and venture capital investments</a:t>
            </a:r>
            <a:r>
              <a:rPr lang="en-US" sz="2000" dirty="0"/>
              <a:t> </a:t>
            </a:r>
          </a:p>
          <a:p>
            <a:r>
              <a:rPr lang="en-US" sz="2000" dirty="0"/>
              <a:t>Encourages experimentation while leveraging the resources of the parent company </a:t>
            </a:r>
          </a:p>
          <a:p>
            <a:r>
              <a:rPr lang="en-US" sz="2000" dirty="0"/>
              <a:t>Helps organizations stay competitive in dynamic and uncertain environments</a:t>
            </a:r>
          </a:p>
        </p:txBody>
      </p:sp>
      <p:pic>
        <p:nvPicPr>
          <p:cNvPr id="1032" name="Image 2195"/>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31" name="Image 219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Image 2197"/>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Image 2198"/>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Image 219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7" name="Image 2200"/>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Image 220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1025" name="Image 2202"/>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6200" cy="95250"/>
          </a:xfrm>
          <a:prstGeom prst="rect">
            <a:avLst/>
          </a:prstGeom>
          <a:noFill/>
          <a:extLst>
            <a:ext uri="{909E8E84-426E-40DD-AFC4-6F175D3DCCD1}">
              <a14:hiddenFill xmlns:a14="http://schemas.microsoft.com/office/drawing/2010/main">
                <a:solidFill>
                  <a:srgbClr val="FFFFFF"/>
                </a:solidFill>
              </a14:hiddenFill>
            </a:ext>
          </a:extLst>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698302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1381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69566" y="134601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08056" y="1670132"/>
            <a:ext cx="8999200" cy="3754874"/>
          </a:xfrm>
          <a:prstGeom prst="rect">
            <a:avLst/>
          </a:prstGeom>
          <a:noFill/>
        </p:spPr>
        <p:txBody>
          <a:bodyPr wrap="square" rtlCol="0">
            <a:spAutoFit/>
          </a:bodyPr>
          <a:lstStyle/>
          <a:p>
            <a:pPr lvl="1" algn="ctr"/>
            <a:r>
              <a:rPr lang="en-US" sz="2000" b="1" dirty="0">
                <a:solidFill>
                  <a:srgbClr val="C00000"/>
                </a:solidFill>
              </a:rPr>
              <a:t>Technology provides organizations with tools that enhance performance, efficiency, and innovation capabilities.</a:t>
            </a:r>
          </a:p>
          <a:p>
            <a:pPr algn="ctr"/>
            <a:endParaRPr lang="en-US" dirty="0">
              <a:highlight>
                <a:srgbClr val="00FFFF"/>
              </a:highlight>
            </a:endParaRPr>
          </a:p>
          <a:p>
            <a:pPr marL="285750" indent="-285750">
              <a:buFont typeface="Arial" panose="020B0604020202020204" pitchFamily="34" charset="0"/>
              <a:buChar char="•"/>
            </a:pPr>
            <a:r>
              <a:rPr lang="en-US" dirty="0"/>
              <a:t>Improves </a:t>
            </a:r>
            <a:r>
              <a:rPr lang="en-US" b="1" dirty="0"/>
              <a:t>operational efficiency</a:t>
            </a:r>
            <a:r>
              <a:rPr lang="en-US" dirty="0"/>
              <a:t> through automation of tasks </a:t>
            </a:r>
          </a:p>
          <a:p>
            <a:pPr marL="285750" indent="-285750">
              <a:buFont typeface="Arial" panose="020B0604020202020204" pitchFamily="34" charset="0"/>
              <a:buChar char="•"/>
            </a:pPr>
            <a:r>
              <a:rPr lang="en-US" dirty="0"/>
              <a:t>Enhances </a:t>
            </a:r>
            <a:r>
              <a:rPr lang="en-US" b="1" dirty="0"/>
              <a:t>communication and collaboration</a:t>
            </a:r>
            <a:r>
              <a:rPr lang="en-US" dirty="0"/>
              <a:t> within and outside the organization </a:t>
            </a:r>
          </a:p>
          <a:p>
            <a:pPr marL="285750" indent="-285750">
              <a:buFont typeface="Arial" panose="020B0604020202020204" pitchFamily="34" charset="0"/>
              <a:buChar char="•"/>
            </a:pPr>
            <a:r>
              <a:rPr lang="en-US" dirty="0"/>
              <a:t>Supports </a:t>
            </a:r>
            <a:r>
              <a:rPr lang="en-US" b="1" dirty="0"/>
              <a:t>data-driven decision-making</a:t>
            </a:r>
            <a:r>
              <a:rPr lang="en-US" dirty="0"/>
              <a:t> using analytics and real-time information </a:t>
            </a:r>
          </a:p>
          <a:p>
            <a:pPr marL="285750" indent="-285750">
              <a:buFont typeface="Arial" panose="020B0604020202020204" pitchFamily="34" charset="0"/>
              <a:buChar char="•"/>
            </a:pPr>
            <a:r>
              <a:rPr lang="en-US" dirty="0"/>
              <a:t>Enables faster development and delivery of products and services </a:t>
            </a:r>
          </a:p>
          <a:p>
            <a:pPr marL="285750" indent="-285750">
              <a:buFont typeface="Arial" panose="020B0604020202020204" pitchFamily="34" charset="0"/>
              <a:buChar char="•"/>
            </a:pPr>
            <a:r>
              <a:rPr lang="en-US" dirty="0"/>
              <a:t>Reduces operational costs over time </a:t>
            </a:r>
          </a:p>
          <a:p>
            <a:pPr marL="285750" indent="-285750">
              <a:buFont typeface="Arial" panose="020B0604020202020204" pitchFamily="34" charset="0"/>
              <a:buChar char="•"/>
            </a:pPr>
            <a:endParaRPr lang="en-US" dirty="0"/>
          </a:p>
          <a:p>
            <a:pPr algn="ctr"/>
            <a:r>
              <a:rPr lang="en-US" b="1" dirty="0"/>
              <a:t>Why it Matters:</a:t>
            </a:r>
            <a:endParaRPr lang="en-US" dirty="0"/>
          </a:p>
          <a:p>
            <a:pPr algn="ctr"/>
            <a:r>
              <a:rPr lang="en-US" dirty="0"/>
              <a:t>Strengthens competitiveness in dynamic markets </a:t>
            </a:r>
          </a:p>
          <a:p>
            <a:pPr algn="ctr"/>
            <a:r>
              <a:rPr lang="en-US" dirty="0"/>
              <a:t>Supports continuous innovation and business growth </a:t>
            </a:r>
          </a:p>
          <a:p>
            <a:pPr algn="ctr"/>
            <a:r>
              <a:rPr lang="en-US" dirty="0"/>
              <a:t>Helps organizations adapt quickly to environmental changes</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461665"/>
          </a:xfrm>
          <a:prstGeom prst="rect">
            <a:avLst/>
          </a:prstGeom>
          <a:noFill/>
        </p:spPr>
        <p:txBody>
          <a:bodyPr wrap="square" rtlCol="0">
            <a:spAutoFit/>
          </a:bodyPr>
          <a:lstStyle/>
          <a:p>
            <a:r>
              <a:rPr lang="en-US" sz="2400" b="1" dirty="0"/>
              <a:t>Benefits of Technology in Corporations</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7114408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2583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10051" y="14790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54427" y="1593353"/>
            <a:ext cx="9529649"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26065" y="1766187"/>
            <a:ext cx="8773300" cy="4093428"/>
          </a:xfrm>
          <a:prstGeom prst="rect">
            <a:avLst/>
          </a:prstGeom>
          <a:noFill/>
        </p:spPr>
        <p:txBody>
          <a:bodyPr wrap="square" rtlCol="0">
            <a:spAutoFit/>
          </a:bodyPr>
          <a:lstStyle/>
          <a:p>
            <a:pPr algn="ctr"/>
            <a:r>
              <a:rPr lang="en-US" sz="2000" dirty="0"/>
              <a:t>While new technologies offer many advantages, their adoption also presents several challenges for organizations.</a:t>
            </a:r>
          </a:p>
          <a:p>
            <a:endParaRPr lang="en-US" sz="2000" b="1" dirty="0"/>
          </a:p>
          <a:p>
            <a:r>
              <a:rPr lang="en-US" sz="2000" b="1" dirty="0"/>
              <a:t>Main Points:</a:t>
            </a:r>
          </a:p>
          <a:p>
            <a:endParaRPr lang="en-US" sz="2000" dirty="0"/>
          </a:p>
          <a:p>
            <a:pPr marL="342900" indent="-342900">
              <a:buFont typeface="Wingdings" pitchFamily="2" charset="2"/>
              <a:buChar char="Ø"/>
            </a:pPr>
            <a:r>
              <a:rPr lang="en-US" sz="2000" dirty="0"/>
              <a:t>High </a:t>
            </a:r>
            <a:r>
              <a:rPr lang="en-US" sz="2000" b="1" dirty="0"/>
              <a:t>initial investment costs</a:t>
            </a:r>
            <a:r>
              <a:rPr lang="en-US" sz="2000" dirty="0"/>
              <a:t> for implementation and training </a:t>
            </a:r>
          </a:p>
          <a:p>
            <a:pPr marL="342900" indent="-342900">
              <a:buFont typeface="Wingdings" pitchFamily="2" charset="2"/>
              <a:buChar char="Ø"/>
            </a:pPr>
            <a:r>
              <a:rPr lang="en-US" sz="2000" b="1" dirty="0"/>
              <a:t>Resistance to change</a:t>
            </a:r>
            <a:r>
              <a:rPr lang="en-US" sz="2000" dirty="0"/>
              <a:t> from employees and management </a:t>
            </a:r>
          </a:p>
          <a:p>
            <a:pPr marL="342900" indent="-342900">
              <a:buFont typeface="Wingdings" pitchFamily="2" charset="2"/>
              <a:buChar char="Ø"/>
            </a:pPr>
            <a:r>
              <a:rPr lang="en-US" sz="2000" dirty="0"/>
              <a:t>Need for continuous </a:t>
            </a:r>
            <a:r>
              <a:rPr lang="en-US" sz="2000" b="1" dirty="0"/>
              <a:t>upskilling and training</a:t>
            </a:r>
            <a:r>
              <a:rPr lang="en-US" sz="2000" dirty="0"/>
              <a:t> of the workforce </a:t>
            </a:r>
          </a:p>
          <a:p>
            <a:pPr marL="342900" indent="-342900">
              <a:buFont typeface="Wingdings" pitchFamily="2" charset="2"/>
              <a:buChar char="Ø"/>
            </a:pPr>
            <a:r>
              <a:rPr lang="en-US" sz="2000" dirty="0"/>
              <a:t>Risks related to </a:t>
            </a:r>
            <a:r>
              <a:rPr lang="en-US" sz="2000" b="1" dirty="0"/>
              <a:t>data security and privacy</a:t>
            </a:r>
            <a:r>
              <a:rPr lang="en-US" sz="2000" dirty="0"/>
              <a:t> </a:t>
            </a:r>
          </a:p>
          <a:p>
            <a:pPr marL="342900" indent="-342900">
              <a:buFont typeface="Wingdings" pitchFamily="2" charset="2"/>
              <a:buChar char="Ø"/>
            </a:pPr>
            <a:r>
              <a:rPr lang="en-US" sz="2000" dirty="0"/>
              <a:t>Rapid technological change can lead to </a:t>
            </a:r>
            <a:r>
              <a:rPr lang="en-US" sz="2000" b="1" dirty="0"/>
              <a:t>obsolescence</a:t>
            </a:r>
          </a:p>
          <a:p>
            <a:endParaRPr lang="en-US" sz="2000" b="1" dirty="0"/>
          </a:p>
          <a:p>
            <a:pPr algn="ctr"/>
            <a:r>
              <a:rPr lang="en-US" b="1" dirty="0">
                <a:solidFill>
                  <a:srgbClr val="C00000"/>
                </a:solidFill>
              </a:rPr>
              <a:t>Some companies struggle to adopt new digital systems due to employee resistance or lack of technical expertise, slowing down innovation efforts</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461665"/>
          </a:xfrm>
          <a:prstGeom prst="rect">
            <a:avLst/>
          </a:prstGeom>
          <a:noFill/>
        </p:spPr>
        <p:txBody>
          <a:bodyPr wrap="square" rtlCol="0">
            <a:spAutoFit/>
          </a:bodyPr>
          <a:lstStyle/>
          <a:p>
            <a:r>
              <a:rPr lang="en-US" sz="2400" b="1" dirty="0"/>
              <a:t>Challenges of New Technology</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116540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85938" y="50387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03924"/>
            <a:ext cx="9345750" cy="4495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461665"/>
          </a:xfrm>
          <a:prstGeom prst="rect">
            <a:avLst/>
          </a:prstGeom>
          <a:noFill/>
        </p:spPr>
        <p:txBody>
          <a:bodyPr wrap="square" rtlCol="0">
            <a:spAutoFit/>
          </a:bodyPr>
          <a:lstStyle/>
          <a:p>
            <a:r>
              <a:rPr lang="en-US" sz="2400" b="1" dirty="0"/>
              <a:t>Risk Management in Technology</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6083F8E2-699C-9C01-0329-7C9299434C08}"/>
              </a:ext>
            </a:extLst>
          </p:cNvPr>
          <p:cNvSpPr txBox="1"/>
          <p:nvPr/>
        </p:nvSpPr>
        <p:spPr>
          <a:xfrm>
            <a:off x="1149845" y="1925126"/>
            <a:ext cx="8773300" cy="1015663"/>
          </a:xfrm>
          <a:prstGeom prst="rect">
            <a:avLst/>
          </a:prstGeom>
          <a:noFill/>
        </p:spPr>
        <p:txBody>
          <a:bodyPr wrap="square" rtlCol="0">
            <a:spAutoFit/>
          </a:bodyPr>
          <a:lstStyle/>
          <a:p>
            <a:pPr algn="ctr"/>
            <a:r>
              <a:rPr lang="en-US" sz="2000" dirty="0"/>
              <a:t>Risk management in technology involves identifying, assessing, and mitigating risks associated with adopting and using new technologies.</a:t>
            </a:r>
          </a:p>
          <a:p>
            <a:pPr algn="just"/>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graphicFrame>
        <p:nvGraphicFramePr>
          <p:cNvPr id="4" name="Diagram 3">
            <a:extLst>
              <a:ext uri="{FF2B5EF4-FFF2-40B4-BE49-F238E27FC236}">
                <a16:creationId xmlns:a16="http://schemas.microsoft.com/office/drawing/2014/main" id="{A633A095-18B4-EB99-938A-7FC34A9B0043}"/>
              </a:ext>
            </a:extLst>
          </p:cNvPr>
          <p:cNvGraphicFramePr/>
          <p:nvPr>
            <p:extLst>
              <p:ext uri="{D42A27DB-BD31-4B8C-83A1-F6EECF244321}">
                <p14:modId xmlns:p14="http://schemas.microsoft.com/office/powerpoint/2010/main" val="2998792428"/>
              </p:ext>
            </p:extLst>
          </p:nvPr>
        </p:nvGraphicFramePr>
        <p:xfrm>
          <a:off x="1214987" y="2305737"/>
          <a:ext cx="8918165" cy="36878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001874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A06CC7-8F5E-84C4-23F9-E7A75926DB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E5DABC8-DA35-21E5-31ED-2514E2CB462C}"/>
              </a:ext>
            </a:extLst>
          </p:cNvPr>
          <p:cNvSpPr/>
          <p:nvPr/>
        </p:nvSpPr>
        <p:spPr>
          <a:xfrm>
            <a:off x="2167975" y="52583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2DB9BD7-E502-0A5A-B8E2-3B07FCB382CD}"/>
              </a:ext>
            </a:extLst>
          </p:cNvPr>
          <p:cNvSpPr/>
          <p:nvPr/>
        </p:nvSpPr>
        <p:spPr>
          <a:xfrm>
            <a:off x="7910051" y="14790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D0310E0-A956-5BE6-9FE0-C0B636908F52}"/>
              </a:ext>
            </a:extLst>
          </p:cNvPr>
          <p:cNvSpPr/>
          <p:nvPr/>
        </p:nvSpPr>
        <p:spPr>
          <a:xfrm>
            <a:off x="954427" y="1593353"/>
            <a:ext cx="9529649"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FC20E7C-FC58-1EF7-CDFE-37614CD71041}"/>
              </a:ext>
            </a:extLst>
          </p:cNvPr>
          <p:cNvSpPr txBox="1"/>
          <p:nvPr/>
        </p:nvSpPr>
        <p:spPr>
          <a:xfrm>
            <a:off x="1226065" y="1766187"/>
            <a:ext cx="8773300" cy="4108817"/>
          </a:xfrm>
          <a:prstGeom prst="rect">
            <a:avLst/>
          </a:prstGeom>
          <a:noFill/>
        </p:spPr>
        <p:txBody>
          <a:bodyPr wrap="square" rtlCol="0">
            <a:spAutoFit/>
          </a:bodyPr>
          <a:lstStyle/>
          <a:p>
            <a:pPr algn="ctr">
              <a:lnSpc>
                <a:spcPct val="150000"/>
              </a:lnSpc>
            </a:pPr>
            <a:r>
              <a:rPr lang="en-US" b="1" dirty="0"/>
              <a:t>Many companies collaborate with external developers or research institutions to co-create innovative solutions and technologies </a:t>
            </a:r>
          </a:p>
          <a:p>
            <a:pPr algn="ctr">
              <a:lnSpc>
                <a:spcPct val="150000"/>
              </a:lnSpc>
            </a:pPr>
            <a:r>
              <a:rPr lang="en-US" b="1" dirty="0"/>
              <a:t>Open innovation is an approach where organizations use both internal and external ideas, knowledge, and resources to accelerate innovation.</a:t>
            </a:r>
          </a:p>
          <a:p>
            <a:pPr>
              <a:lnSpc>
                <a:spcPct val="150000"/>
              </a:lnSpc>
            </a:pPr>
            <a:endParaRPr lang="en-US" dirty="0"/>
          </a:p>
          <a:p>
            <a:pPr marL="285750" indent="-285750">
              <a:buFont typeface="Wingdings" pitchFamily="2" charset="2"/>
              <a:buChar char="Ø"/>
            </a:pPr>
            <a:r>
              <a:rPr lang="en-US" dirty="0"/>
              <a:t>Encourages collaboration with </a:t>
            </a:r>
            <a:r>
              <a:rPr lang="en-US" b="1" dirty="0"/>
              <a:t>external partners</a:t>
            </a:r>
            <a:r>
              <a:rPr lang="en-US" dirty="0"/>
              <a:t> such as startups, universities, and customers </a:t>
            </a:r>
          </a:p>
          <a:p>
            <a:pPr marL="285750" indent="-285750">
              <a:buFont typeface="Wingdings" pitchFamily="2" charset="2"/>
              <a:buChar char="Ø"/>
            </a:pPr>
            <a:r>
              <a:rPr lang="en-US" dirty="0"/>
              <a:t>Allows companies to </a:t>
            </a:r>
            <a:r>
              <a:rPr lang="en-US" b="1" dirty="0"/>
              <a:t>share and acquire knowledge</a:t>
            </a:r>
            <a:r>
              <a:rPr lang="en-US" dirty="0"/>
              <a:t> beyond organizational boundaries </a:t>
            </a:r>
          </a:p>
          <a:p>
            <a:pPr marL="285750" indent="-285750">
              <a:buFont typeface="Wingdings" pitchFamily="2" charset="2"/>
              <a:buChar char="Ø"/>
            </a:pPr>
            <a:r>
              <a:rPr lang="en-US" dirty="0"/>
              <a:t>Supports faster development of new products and services </a:t>
            </a:r>
          </a:p>
          <a:p>
            <a:pPr marL="285750" indent="-285750">
              <a:buFont typeface="Wingdings" pitchFamily="2" charset="2"/>
              <a:buChar char="Ø"/>
            </a:pPr>
            <a:r>
              <a:rPr lang="en-US" dirty="0"/>
              <a:t>Reduces costs and risks associated with innovation </a:t>
            </a:r>
          </a:p>
          <a:p>
            <a:pPr marL="285750" indent="-285750">
              <a:buFont typeface="Wingdings" pitchFamily="2" charset="2"/>
              <a:buChar char="Ø"/>
            </a:pPr>
            <a:r>
              <a:rPr lang="en-US" dirty="0"/>
              <a:t>Expands the organization’s innovation capabilities </a:t>
            </a:r>
          </a:p>
          <a:p>
            <a:pPr marL="285750" indent="-285750">
              <a:buFont typeface="Wingdings" pitchFamily="2" charset="2"/>
              <a:buChar char="Ø"/>
            </a:pPr>
            <a:r>
              <a:rPr lang="en-US" dirty="0"/>
              <a:t>Increases access to diverse ideas and expertise</a:t>
            </a:r>
          </a:p>
        </p:txBody>
      </p:sp>
      <p:sp>
        <p:nvSpPr>
          <p:cNvPr id="9" name="TextBox 8">
            <a:extLst>
              <a:ext uri="{FF2B5EF4-FFF2-40B4-BE49-F238E27FC236}">
                <a16:creationId xmlns:a16="http://schemas.microsoft.com/office/drawing/2014/main" id="{51A151B0-A4F1-5671-BA94-2AFC9C037FF0}"/>
              </a:ext>
            </a:extLst>
          </p:cNvPr>
          <p:cNvSpPr txBox="1"/>
          <p:nvPr/>
        </p:nvSpPr>
        <p:spPr>
          <a:xfrm>
            <a:off x="3579569" y="721944"/>
            <a:ext cx="7777461" cy="461665"/>
          </a:xfrm>
          <a:prstGeom prst="rect">
            <a:avLst/>
          </a:prstGeom>
          <a:noFill/>
        </p:spPr>
        <p:txBody>
          <a:bodyPr wrap="square" rtlCol="0">
            <a:spAutoFit/>
          </a:bodyPr>
          <a:lstStyle/>
          <a:p>
            <a:r>
              <a:rPr lang="en-US" sz="2400" b="1" dirty="0"/>
              <a:t>Open Innovation</a:t>
            </a:r>
          </a:p>
        </p:txBody>
      </p:sp>
      <p:sp>
        <p:nvSpPr>
          <p:cNvPr id="10" name="Rectangle 9">
            <a:extLst>
              <a:ext uri="{FF2B5EF4-FFF2-40B4-BE49-F238E27FC236}">
                <a16:creationId xmlns:a16="http://schemas.microsoft.com/office/drawing/2014/main" id="{7CB2D4DF-EB0F-D0FE-2986-521D0DECB68B}"/>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91270D08-CEB7-BE49-AEEA-440E4C355E0F}"/>
              </a:ext>
            </a:extLst>
          </p:cNvPr>
          <p:cNvSpPr txBox="1"/>
          <p:nvPr/>
        </p:nvSpPr>
        <p:spPr>
          <a:xfrm>
            <a:off x="2109620" y="894315"/>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976022EE-C41D-42EC-F91C-F3F59C49602A}"/>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a:extLst>
              <a:ext uri="{FF2B5EF4-FFF2-40B4-BE49-F238E27FC236}">
                <a16:creationId xmlns:a16="http://schemas.microsoft.com/office/drawing/2014/main" id="{074C24DE-3032-1320-9203-3C893F0D47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1228185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6434D0-6C91-8C4E-83D9-33965C1527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76F266A-A5E4-BE9E-AB54-94C23A45462E}"/>
              </a:ext>
            </a:extLst>
          </p:cNvPr>
          <p:cNvSpPr/>
          <p:nvPr/>
        </p:nvSpPr>
        <p:spPr>
          <a:xfrm>
            <a:off x="2167975" y="52583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B59783F-0D26-6F08-CC44-F5FEDC5B2B04}"/>
              </a:ext>
            </a:extLst>
          </p:cNvPr>
          <p:cNvSpPr/>
          <p:nvPr/>
        </p:nvSpPr>
        <p:spPr>
          <a:xfrm>
            <a:off x="7910051" y="147909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EEF3744-6113-DC7D-80FD-D8BD15ADF187}"/>
              </a:ext>
            </a:extLst>
          </p:cNvPr>
          <p:cNvSpPr/>
          <p:nvPr/>
        </p:nvSpPr>
        <p:spPr>
          <a:xfrm>
            <a:off x="954427" y="1593353"/>
            <a:ext cx="9784457" cy="4560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8122912-0469-F6B5-A70E-1D729307D05C}"/>
              </a:ext>
            </a:extLst>
          </p:cNvPr>
          <p:cNvSpPr txBox="1"/>
          <p:nvPr/>
        </p:nvSpPr>
        <p:spPr>
          <a:xfrm>
            <a:off x="1226065" y="1766187"/>
            <a:ext cx="8773300" cy="3788858"/>
          </a:xfrm>
          <a:prstGeom prst="rect">
            <a:avLst/>
          </a:prstGeom>
          <a:noFill/>
        </p:spPr>
        <p:txBody>
          <a:bodyPr wrap="square" rtlCol="0">
            <a:spAutoFit/>
          </a:bodyPr>
          <a:lstStyle/>
          <a:p>
            <a:pPr>
              <a:lnSpc>
                <a:spcPct val="150000"/>
              </a:lnSpc>
            </a:pPr>
            <a:r>
              <a:rPr lang="en-US" b="1" dirty="0"/>
              <a:t>Why it Matters:</a:t>
            </a:r>
            <a:endParaRPr lang="en-US" dirty="0"/>
          </a:p>
          <a:p>
            <a:pPr>
              <a:lnSpc>
                <a:spcPct val="150000"/>
              </a:lnSpc>
            </a:pPr>
            <a:r>
              <a:rPr lang="en-US" dirty="0"/>
              <a:t>Drives continuous innovation within the organization </a:t>
            </a:r>
          </a:p>
          <a:p>
            <a:pPr>
              <a:lnSpc>
                <a:spcPct val="150000"/>
              </a:lnSpc>
            </a:pPr>
            <a:r>
              <a:rPr lang="en-US" dirty="0"/>
              <a:t>Enhances employee engagement and motivation </a:t>
            </a:r>
          </a:p>
          <a:p>
            <a:pPr>
              <a:lnSpc>
                <a:spcPct val="150000"/>
              </a:lnSpc>
            </a:pPr>
            <a:r>
              <a:rPr lang="en-US" dirty="0"/>
              <a:t>Helps organizations adapt to technological and market changes </a:t>
            </a:r>
          </a:p>
          <a:p>
            <a:pPr>
              <a:lnSpc>
                <a:spcPct val="150000"/>
              </a:lnSpc>
            </a:pPr>
            <a:r>
              <a:rPr lang="en-US" dirty="0"/>
              <a:t>Strengthens long-term competitiveness </a:t>
            </a:r>
          </a:p>
          <a:p>
            <a:pPr>
              <a:lnSpc>
                <a:spcPct val="150000"/>
              </a:lnSpc>
            </a:pPr>
            <a:endParaRPr lang="en-US" dirty="0"/>
          </a:p>
          <a:p>
            <a:pPr>
              <a:lnSpc>
                <a:spcPct val="150000"/>
              </a:lnSpc>
            </a:pPr>
            <a:r>
              <a:rPr lang="en-US" b="1" dirty="0"/>
              <a:t>Example:</a:t>
            </a:r>
            <a:endParaRPr lang="en-US" dirty="0"/>
          </a:p>
          <a:p>
            <a:pPr>
              <a:lnSpc>
                <a:spcPct val="150000"/>
              </a:lnSpc>
            </a:pPr>
            <a:r>
              <a:rPr lang="en-US" dirty="0"/>
              <a:t>Companies like </a:t>
            </a:r>
            <a:r>
              <a:rPr lang="en-US" b="1" dirty="0"/>
              <a:t>Google</a:t>
            </a:r>
            <a:r>
              <a:rPr lang="en-US" dirty="0"/>
              <a:t> and </a:t>
            </a:r>
            <a:r>
              <a:rPr lang="en-US" b="1" dirty="0"/>
              <a:t>3M</a:t>
            </a:r>
            <a:r>
              <a:rPr lang="en-US" dirty="0"/>
              <a:t> foster innovation culture by encouraging employees to dedicate time to explore and develop new idea</a:t>
            </a:r>
          </a:p>
        </p:txBody>
      </p:sp>
      <p:sp>
        <p:nvSpPr>
          <p:cNvPr id="9" name="TextBox 8">
            <a:extLst>
              <a:ext uri="{FF2B5EF4-FFF2-40B4-BE49-F238E27FC236}">
                <a16:creationId xmlns:a16="http://schemas.microsoft.com/office/drawing/2014/main" id="{B81F5413-2D86-9A4D-1DFF-86746550DA1A}"/>
              </a:ext>
            </a:extLst>
          </p:cNvPr>
          <p:cNvSpPr txBox="1"/>
          <p:nvPr/>
        </p:nvSpPr>
        <p:spPr>
          <a:xfrm>
            <a:off x="3579569" y="721944"/>
            <a:ext cx="7777461" cy="461665"/>
          </a:xfrm>
          <a:prstGeom prst="rect">
            <a:avLst/>
          </a:prstGeom>
          <a:noFill/>
        </p:spPr>
        <p:txBody>
          <a:bodyPr wrap="square" rtlCol="0">
            <a:spAutoFit/>
          </a:bodyPr>
          <a:lstStyle/>
          <a:p>
            <a:r>
              <a:rPr lang="en-US" sz="2400" b="1" dirty="0"/>
              <a:t>Innovation Culture</a:t>
            </a:r>
          </a:p>
        </p:txBody>
      </p:sp>
      <p:sp>
        <p:nvSpPr>
          <p:cNvPr id="10" name="Rectangle 9">
            <a:extLst>
              <a:ext uri="{FF2B5EF4-FFF2-40B4-BE49-F238E27FC236}">
                <a16:creationId xmlns:a16="http://schemas.microsoft.com/office/drawing/2014/main" id="{807BF9AB-76EF-C8B2-0EED-AFFB7D87B085}"/>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CE2ED061-C806-E137-2951-BED382BDD033}"/>
              </a:ext>
            </a:extLst>
          </p:cNvPr>
          <p:cNvSpPr txBox="1"/>
          <p:nvPr/>
        </p:nvSpPr>
        <p:spPr>
          <a:xfrm>
            <a:off x="2109620" y="894315"/>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6BA7340-69A0-1EF9-C0E9-B03FF1268952}"/>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a:extLst>
              <a:ext uri="{FF2B5EF4-FFF2-40B4-BE49-F238E27FC236}">
                <a16:creationId xmlns:a16="http://schemas.microsoft.com/office/drawing/2014/main" id="{1628FEA1-7F8C-9B7F-0197-482EFEA82C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3" name="Picture 2" descr="A diagram of a culture of innovation&#10;&#10;AI-generated content may be incorrect.">
            <a:extLst>
              <a:ext uri="{FF2B5EF4-FFF2-40B4-BE49-F238E27FC236}">
                <a16:creationId xmlns:a16="http://schemas.microsoft.com/office/drawing/2014/main" id="{89ED79F4-313F-D6E1-8C1F-77773542C0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0315" y="2205406"/>
            <a:ext cx="3218822" cy="2145881"/>
          </a:xfrm>
          <a:prstGeom prst="rect">
            <a:avLst/>
          </a:prstGeom>
        </p:spPr>
      </p:pic>
    </p:spTree>
    <p:extLst>
      <p:ext uri="{BB962C8B-B14F-4D97-AF65-F5344CB8AC3E}">
        <p14:creationId xmlns:p14="http://schemas.microsoft.com/office/powerpoint/2010/main" val="31280437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51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55566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3237" y="180603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6" y="2006296"/>
            <a:ext cx="8752532" cy="255454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We have characterized the entrepreneurial environment as </a:t>
            </a:r>
            <a:r>
              <a:rPr lang="en-US" sz="2000" dirty="0">
                <a:solidFill>
                  <a:schemeClr val="accent2"/>
                </a:solidFill>
              </a:rPr>
              <a:t>highly competitive</a:t>
            </a:r>
            <a:r>
              <a:rPr lang="en-US" sz="2000" dirty="0"/>
              <a:t>, one of rapid change and uncertainty where speed of response and innovation are vital and knowledge and learning are of paramount importance. Where a multi-product, multimarket business has different organizational needs in its various operating divisions or subsidiaries, what is important is that the overarching structure linking the operating divisions or subsidiaries has an entrepreneurial architecture.</a:t>
            </a:r>
          </a:p>
        </p:txBody>
      </p:sp>
      <p:sp>
        <p:nvSpPr>
          <p:cNvPr id="9" name="TextBox 8">
            <a:extLst>
              <a:ext uri="{FF2B5EF4-FFF2-40B4-BE49-F238E27FC236}">
                <a16:creationId xmlns:a16="http://schemas.microsoft.com/office/drawing/2014/main" id="{F9A80F9F-74DB-1D57-04E8-E20E92A09B0A}"/>
              </a:ext>
            </a:extLst>
          </p:cNvPr>
          <p:cNvSpPr txBox="1"/>
          <p:nvPr/>
        </p:nvSpPr>
        <p:spPr>
          <a:xfrm>
            <a:off x="3513851" y="601554"/>
            <a:ext cx="7777461" cy="954107"/>
          </a:xfrm>
          <a:prstGeom prst="rect">
            <a:avLst/>
          </a:prstGeom>
          <a:noFill/>
        </p:spPr>
        <p:txBody>
          <a:bodyPr wrap="square" rtlCol="0">
            <a:spAutoFit/>
          </a:bodyPr>
          <a:lstStyle/>
          <a:p>
            <a:r>
              <a:rPr lang="en-US" sz="2800" b="1" dirty="0"/>
              <a:t>Cultural Characteristics Of An Entrepreneurial</a:t>
            </a:r>
          </a:p>
          <a:p>
            <a:r>
              <a:rPr lang="en-US" sz="2800" b="1" dirty="0"/>
              <a:t>Organization</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5770573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49985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58069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49832" y="1586602"/>
            <a:ext cx="8773300" cy="4093428"/>
          </a:xfrm>
          <a:prstGeom prst="rect">
            <a:avLst/>
          </a:prstGeom>
          <a:noFill/>
        </p:spPr>
        <p:txBody>
          <a:bodyPr wrap="square" rtlCol="0">
            <a:spAutoFit/>
          </a:bodyPr>
          <a:lstStyle/>
          <a:p>
            <a:pPr algn="just"/>
            <a:r>
              <a:rPr lang="en-US" sz="2000" b="1" u="sng" dirty="0"/>
              <a:t>The three capabilities are: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Reputation</a:t>
            </a:r>
            <a:r>
              <a:rPr lang="en-US" sz="2000" dirty="0"/>
              <a:t> — This is often encapsulated in brand identity but equally can be communicated through the relationships embedded in the architecture.</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The way the organization innovates </a:t>
            </a:r>
            <a:r>
              <a:rPr lang="en-US" sz="2000" dirty="0"/>
              <a:t>— This is one of the defining characteristics of the organization's entrepreneurial architecture enabling innovation to take place again and again and again.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The organization's strategic assets </a:t>
            </a:r>
            <a:r>
              <a:rPr lang="en-US" sz="2000" dirty="0"/>
              <a:t>— These are the ones to which competitors do not have access. However, the most valuable is likely to be its entrepreneurial architecture because it is a multilevel activity and therefore difficult to copy.</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Entrepreneurial Architecture</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688142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086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0486" y="1605420"/>
            <a:ext cx="959753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4516" y="1619084"/>
            <a:ext cx="9329469" cy="3477875"/>
          </a:xfrm>
          <a:prstGeom prst="rect">
            <a:avLst/>
          </a:prstGeom>
          <a:noFill/>
        </p:spPr>
        <p:txBody>
          <a:bodyPr wrap="square" rtlCol="0">
            <a:spAutoFit/>
          </a:bodyPr>
          <a:lstStyle/>
          <a:p>
            <a:pPr algn="just"/>
            <a:r>
              <a:rPr lang="en-US" sz="2000" dirty="0"/>
              <a:t>Establishing an appropriate corporate culture is vital if you want to develop an entrepreneurial organization. Based on values, norms, and beliefs, influences individual and social behavioral norms.</a:t>
            </a:r>
          </a:p>
          <a:p>
            <a:pPr algn="just"/>
            <a:endParaRPr lang="en-US" sz="2000" dirty="0"/>
          </a:p>
          <a:p>
            <a:pPr algn="just"/>
            <a:r>
              <a:rPr lang="en-US" sz="2000" dirty="0"/>
              <a:t> The culture should see change as the norm, certainly not something to be feared Above all, it should value strong relationships, creativity, innovation, empowerment, measured risk-taking through experimentation, and continual learning.</a:t>
            </a:r>
          </a:p>
          <a:p>
            <a:pPr algn="just"/>
            <a:endParaRPr lang="en-US" sz="2000" dirty="0"/>
          </a:p>
          <a:p>
            <a:pPr algn="just"/>
            <a:r>
              <a:rPr lang="en-US" sz="2000" dirty="0"/>
              <a:t> It should value relationships sufficiently to generate a strong sense of group identity. It should have confidence in its future. It should be egalitarian but slightly anti-authoritarian — always daring to be different.</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0238064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2094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1954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845" y="1732643"/>
            <a:ext cx="8773300" cy="3785652"/>
          </a:xfrm>
          <a:prstGeom prst="rect">
            <a:avLst/>
          </a:prstGeom>
          <a:noFill/>
        </p:spPr>
        <p:txBody>
          <a:bodyPr wrap="square" rtlCol="0">
            <a:spAutoFit/>
          </a:bodyPr>
          <a:lstStyle/>
          <a:p>
            <a:pPr algn="just"/>
            <a:r>
              <a:rPr lang="en-US" sz="2000" dirty="0"/>
              <a:t>It will tolerate mistakes and should encourage learning from them. Individuals should feel empowered and motivated to make decisions for the good of the organization. Indeed, decision-making will be delegated down, as far as possible, and information will be shared rather than hoarded There will be an attitude around the achievement of that value.</a:t>
            </a:r>
          </a:p>
          <a:p>
            <a:pPr algn="just"/>
            <a:endParaRPr lang="en-US" sz="2000" dirty="0"/>
          </a:p>
          <a:p>
            <a:pPr algn="just"/>
            <a:r>
              <a:rPr lang="en-US" sz="2000" dirty="0"/>
              <a:t>A strong organizational culture is particularly necessary because of the informal organizational structure and loose management control. The culture needs to build a strong identity (</a:t>
            </a:r>
            <a:r>
              <a:rPr lang="en-US" sz="2000" dirty="0" err="1"/>
              <a:t>Hofstede's</a:t>
            </a:r>
            <a:r>
              <a:rPr lang="en-US" sz="2000" dirty="0"/>
              <a:t> in-group). This can be built around the vision of the organization as well as its recognizable values, norms, and beliefs. It needs to be consistent with the leadership and management style adopted within the organization.</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Product/ Market Expansion</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7010933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29649" y="51323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35907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64043" y="1632647"/>
            <a:ext cx="9345750" cy="4287616"/>
          </a:xfrm>
          <a:prstGeom prst="roundRect">
            <a:avLst>
              <a:gd name="adj" fmla="val 5844"/>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50268" y="1644584"/>
            <a:ext cx="8773300" cy="4093428"/>
          </a:xfrm>
          <a:prstGeom prst="rect">
            <a:avLst/>
          </a:prstGeom>
          <a:noFill/>
          <a:ln>
            <a:solidFill>
              <a:srgbClr val="00B0F0"/>
            </a:solidFill>
          </a:ln>
        </p:spPr>
        <p:txBody>
          <a:bodyPr wrap="square" rtlCol="0">
            <a:spAutoFit/>
          </a:bodyPr>
          <a:lstStyle/>
          <a:p>
            <a:pPr algn="just"/>
            <a:r>
              <a:rPr lang="en-US" sz="2000" dirty="0">
                <a:solidFill>
                  <a:srgbClr val="FF0000"/>
                </a:solidFill>
              </a:rPr>
              <a:t>Structure is needed to create order within an organization but the most appropriate one depends on many other factors, such as the nature of its tasks or operations and the culture it wishes to encourage. </a:t>
            </a:r>
          </a:p>
          <a:p>
            <a:pPr algn="just"/>
            <a:endParaRPr lang="en-US" sz="2000" dirty="0"/>
          </a:p>
          <a:p>
            <a:pPr algn="just"/>
            <a:r>
              <a:rPr lang="en-US" sz="2000" dirty="0"/>
              <a:t>There is no single ‘best’ structure. Entrepreneurial organizations typically face a high degree of environmental uncertainty and turbulence.</a:t>
            </a:r>
          </a:p>
          <a:p>
            <a:pPr algn="just"/>
            <a:endParaRPr lang="en-US" sz="2000" dirty="0"/>
          </a:p>
          <a:p>
            <a:pPr algn="just"/>
            <a:r>
              <a:rPr lang="en-US" sz="2000" dirty="0"/>
              <a:t>If the tasks or operations they need to undertake are complex, they are best served by an organic organizational structure that may well change and evolve in different situations. An organic structure is like a spider's web made up of smaller spider's webs — teams working with other teams — with membership based upon expertise, not role, and each with considerable autonomy. It works well with an empowered, entrepreneurial culture.</a:t>
            </a: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605269"/>
            <a:ext cx="7777461" cy="954107"/>
          </a:xfrm>
          <a:prstGeom prst="rect">
            <a:avLst/>
          </a:prstGeom>
          <a:noFill/>
        </p:spPr>
        <p:txBody>
          <a:bodyPr wrap="square" rtlCol="0">
            <a:spAutoFit/>
          </a:bodyPr>
          <a:lstStyle/>
          <a:p>
            <a:r>
              <a:rPr lang="en-US" sz="2800" b="1" dirty="0"/>
              <a:t>Structural Characteristics Of An Entrepreneurial Organization</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694882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41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41595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11653"/>
            <a:ext cx="9345750"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89970" y="1716741"/>
            <a:ext cx="9195620" cy="4093428"/>
          </a:xfrm>
          <a:prstGeom prst="rect">
            <a:avLst/>
          </a:prstGeom>
          <a:noFill/>
        </p:spPr>
        <p:txBody>
          <a:bodyPr wrap="square" rtlCol="0">
            <a:spAutoFit/>
          </a:bodyPr>
          <a:lstStyle/>
          <a:p>
            <a:pPr algn="just"/>
            <a:r>
              <a:rPr lang="en-US" sz="2000" dirty="0"/>
              <a:t>The common themes are that an entrepreneurial structure must be flexible to fit changing circumstances, with structures within structures that encourage smaller, often informal, organic structures to develop, each with considerable autonomy </a:t>
            </a:r>
          </a:p>
          <a:p>
            <a:pPr algn="just"/>
            <a:r>
              <a:rPr lang="en-US" sz="2000" dirty="0"/>
              <a:t>As the levels of formal hierarchy are reduced, the managerial span of control will widen, with an emphasis on getting things done.</a:t>
            </a:r>
          </a:p>
          <a:p>
            <a:pPr algn="just"/>
            <a:endParaRPr lang="en-US" sz="2000" dirty="0"/>
          </a:p>
          <a:p>
            <a:pPr algn="just"/>
            <a:r>
              <a:rPr lang="en-US" sz="2000" dirty="0"/>
              <a:t> The processes underlying how the different levels of hierarchy interact and communicate are just as important as the structure itself They should encourage rapid, open, effective communication across and throughout the organization, so that decision-making can be delegated as much as possible, giving staff greater autonomy and looser control, albeit with greater accountability. Structures, behaviors, even controls are likely to be more informal than formal, based on strong relationships. It certainly will not be bureaucratic in any way. </a:t>
            </a:r>
          </a:p>
        </p:txBody>
      </p:sp>
      <p:sp>
        <p:nvSpPr>
          <p:cNvPr id="9" name="TextBox 8">
            <a:extLst>
              <a:ext uri="{FF2B5EF4-FFF2-40B4-BE49-F238E27FC236}">
                <a16:creationId xmlns:a16="http://schemas.microsoft.com/office/drawing/2014/main" id="{F9A80F9F-74DB-1D57-04E8-E20E92A09B0A}"/>
              </a:ext>
            </a:extLst>
          </p:cNvPr>
          <p:cNvSpPr txBox="1"/>
          <p:nvPr/>
        </p:nvSpPr>
        <p:spPr>
          <a:xfrm>
            <a:off x="3638853" y="657546"/>
            <a:ext cx="7777461" cy="954107"/>
          </a:xfrm>
          <a:prstGeom prst="rect">
            <a:avLst/>
          </a:prstGeom>
          <a:noFill/>
        </p:spPr>
        <p:txBody>
          <a:bodyPr wrap="square" rtlCol="0">
            <a:spAutoFit/>
          </a:bodyPr>
          <a:lstStyle/>
          <a:p>
            <a:r>
              <a:rPr lang="en-US" sz="2800" b="1" dirty="0"/>
              <a:t>Structural Characteristics Of An Entrepreneurial Organization</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82368099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23475" y="51108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36736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591917"/>
            <a:ext cx="9345750" cy="44600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44843" y="1850638"/>
            <a:ext cx="9135744" cy="4093428"/>
          </a:xfrm>
          <a:prstGeom prst="rect">
            <a:avLst/>
          </a:prstGeom>
          <a:noFill/>
        </p:spPr>
        <p:txBody>
          <a:bodyPr wrap="square" rtlCol="0">
            <a:spAutoFit/>
          </a:bodyPr>
          <a:lstStyle/>
          <a:p>
            <a:pPr algn="ctr"/>
            <a:r>
              <a:rPr lang="en-US" sz="2000" b="1" dirty="0"/>
              <a:t>Entrepreneurial organizations are likely to exhibit other organizational characteristics or forms:</a:t>
            </a:r>
          </a:p>
          <a:p>
            <a:pPr algn="just"/>
            <a:endParaRPr lang="en-US" sz="2000" dirty="0"/>
          </a:p>
          <a:p>
            <a:pPr marL="342900" indent="-342900" algn="just">
              <a:buFont typeface="Arial" panose="020B0604020202020204" pitchFamily="34" charset="0"/>
              <a:buChar char="•"/>
            </a:pPr>
            <a:r>
              <a:rPr lang="en-US" sz="2000" dirty="0"/>
              <a:t>  Structures to encourage and facilitate </a:t>
            </a:r>
            <a:r>
              <a:rPr lang="en-US" sz="2000" dirty="0" err="1"/>
              <a:t>intrapreneurship</a:t>
            </a:r>
            <a:r>
              <a:rPr lang="en-US" sz="2000" dirty="0"/>
              <a:t>, including project and venture teams;</a:t>
            </a:r>
          </a:p>
          <a:p>
            <a:pPr marL="342900" indent="-342900" algn="just">
              <a:buFont typeface="Arial" panose="020B0604020202020204" pitchFamily="34" charset="0"/>
              <a:buChar char="•"/>
            </a:pPr>
            <a:r>
              <a:rPr lang="en-US" sz="2000" dirty="0"/>
              <a:t>  Facilities that can be used to encourage creative thinking and project experimentation and development;</a:t>
            </a:r>
          </a:p>
          <a:p>
            <a:pPr marL="342900" indent="-342900" algn="just">
              <a:buFont typeface="Arial" panose="020B0604020202020204" pitchFamily="34" charset="0"/>
              <a:buChar char="•"/>
            </a:pPr>
            <a:r>
              <a:rPr lang="en-US" sz="2000" dirty="0"/>
              <a:t>  Structures to encourage and facilitate internal and external corporate venturing;</a:t>
            </a:r>
          </a:p>
          <a:p>
            <a:pPr marL="342900" indent="-342900" algn="just">
              <a:buFont typeface="Arial" panose="020B0604020202020204" pitchFamily="34" charset="0"/>
              <a:buChar char="•"/>
            </a:pPr>
            <a:r>
              <a:rPr lang="en-US" sz="2000" dirty="0"/>
              <a:t>  Participation in numerous formal and informal, real and virtual networks, including crowdsourcing and open innovation;</a:t>
            </a:r>
          </a:p>
          <a:p>
            <a:pPr marL="342900" indent="-342900" algn="just">
              <a:buFont typeface="Arial" panose="020B0604020202020204" pitchFamily="34" charset="0"/>
              <a:buChar char="•"/>
            </a:pPr>
            <a:r>
              <a:rPr lang="en-US" sz="2000" dirty="0"/>
              <a:t>  Strategic alliances/partnerships and joint ventures with other organizations, including licensing of technologies etc.;</a:t>
            </a:r>
          </a:p>
          <a:p>
            <a:pPr marL="342900" indent="-342900" algn="just">
              <a:buFont typeface="Arial" panose="020B0604020202020204" pitchFamily="34" charset="0"/>
              <a:buChar char="•"/>
            </a:pPr>
            <a:r>
              <a:rPr lang="en-US" sz="2000" dirty="0"/>
              <a:t>  Relatively autonomous Strategic Business Units and a track record of spin-offs.</a:t>
            </a:r>
          </a:p>
        </p:txBody>
      </p:sp>
      <p:sp>
        <p:nvSpPr>
          <p:cNvPr id="9" name="TextBox 8">
            <a:extLst>
              <a:ext uri="{FF2B5EF4-FFF2-40B4-BE49-F238E27FC236}">
                <a16:creationId xmlns:a16="http://schemas.microsoft.com/office/drawing/2014/main"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Developing Existing Products And Markets</a:t>
            </a:r>
            <a:endParaRPr lang="en-US" sz="2800"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604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3" y="14829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2237" y="17745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49717" y="2093613"/>
            <a:ext cx="9173427" cy="378565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Strategic thinker and learner </a:t>
            </a:r>
            <a:r>
              <a:rPr lang="en-US" sz="2000" dirty="0"/>
              <a:t>— They should be a strategic thinker, able to rise above day-to-day crises and see the bigger picture, perpetually scanning the environment for both opportunities and risks. They should be a strategic learner, trying to find patterns in the environment over time and looking for complex interactions so as to understand the underlying causes that give clues about the opportunities and risks. </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Emotionally intelligent with strong interpersonal skills </a:t>
            </a:r>
            <a:r>
              <a:rPr lang="en-US" sz="2000" dirty="0"/>
              <a:t>— They should be able to listen, to influence others rather than to direct, and therefore be able to manage ’with a light touch They should be adept at reconciling conflict and dealing with ambiguity and uncertainty. To be emotionally intelligent, they should be self-aware and reflective. They also need to exercise a degree of self-management</a:t>
            </a:r>
          </a:p>
        </p:txBody>
      </p:sp>
      <p:sp>
        <p:nvSpPr>
          <p:cNvPr id="9" name="TextBox 8">
            <a:extLst>
              <a:ext uri="{FF2B5EF4-FFF2-40B4-BE49-F238E27FC236}">
                <a16:creationId xmlns:a16="http://schemas.microsoft.com/office/drawing/2014/main" id="{F9A80F9F-74DB-1D57-04E8-E20E92A09B0A}"/>
              </a:ext>
            </a:extLst>
          </p:cNvPr>
          <p:cNvSpPr txBox="1"/>
          <p:nvPr/>
        </p:nvSpPr>
        <p:spPr>
          <a:xfrm>
            <a:off x="3513895" y="745718"/>
            <a:ext cx="7188919"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7433406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6BEEE-1522-2E6A-718D-D04EBB0D65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4E91F9-0D54-FBBC-62A7-5865A06BE070}"/>
              </a:ext>
            </a:extLst>
          </p:cNvPr>
          <p:cNvSpPr/>
          <p:nvPr/>
        </p:nvSpPr>
        <p:spPr>
          <a:xfrm>
            <a:off x="2167975" y="5122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A1E4D69-DB75-3AFF-C088-739912225197}"/>
              </a:ext>
            </a:extLst>
          </p:cNvPr>
          <p:cNvSpPr/>
          <p:nvPr/>
        </p:nvSpPr>
        <p:spPr>
          <a:xfrm>
            <a:off x="7961756" y="14829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AD1DF6A-7D3C-86AE-BD57-482E9EE0F1D3}"/>
              </a:ext>
            </a:extLst>
          </p:cNvPr>
          <p:cNvSpPr/>
          <p:nvPr/>
        </p:nvSpPr>
        <p:spPr>
          <a:xfrm>
            <a:off x="812881" y="1615207"/>
            <a:ext cx="9345750" cy="4604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6812AAA-382D-D17B-FC5D-70782D3A564B}"/>
              </a:ext>
            </a:extLst>
          </p:cNvPr>
          <p:cNvSpPr txBox="1"/>
          <p:nvPr/>
        </p:nvSpPr>
        <p:spPr>
          <a:xfrm>
            <a:off x="1124572" y="1739003"/>
            <a:ext cx="8976287" cy="4401205"/>
          </a:xfrm>
          <a:prstGeom prst="rect">
            <a:avLst/>
          </a:prstGeom>
          <a:noFill/>
        </p:spPr>
        <p:txBody>
          <a:bodyPr wrap="square" rtlCol="0">
            <a:spAutoFit/>
          </a:bodyPr>
          <a:lstStyle/>
          <a:p>
            <a:pPr algn="ctr"/>
            <a:r>
              <a:rPr lang="en-US" sz="2000" dirty="0"/>
              <a:t>Leadership plays a critical role in shaping, supporting, and sustaining innovation within an organization.</a:t>
            </a:r>
          </a:p>
          <a:p>
            <a:pPr algn="ctr"/>
            <a:endParaRPr lang="en-US" sz="2000" dirty="0"/>
          </a:p>
          <a:p>
            <a:r>
              <a:rPr lang="en-US" sz="2000" b="1" dirty="0"/>
              <a:t>Main Points:</a:t>
            </a:r>
            <a:endParaRPr lang="en-US" sz="2000" dirty="0"/>
          </a:p>
          <a:p>
            <a:r>
              <a:rPr lang="en-US" sz="2000" dirty="0"/>
              <a:t>Leaders provide a </a:t>
            </a:r>
            <a:r>
              <a:rPr lang="en-US" sz="2000" b="1" dirty="0"/>
              <a:t>clear vision and strategic direction</a:t>
            </a:r>
            <a:r>
              <a:rPr lang="en-US" sz="2000" dirty="0"/>
              <a:t> for innovation </a:t>
            </a:r>
          </a:p>
          <a:p>
            <a:r>
              <a:rPr lang="en-US" sz="2000" dirty="0"/>
              <a:t>Encourage a culture of </a:t>
            </a:r>
            <a:r>
              <a:rPr lang="en-US" sz="2000" b="1" dirty="0"/>
              <a:t>creativity, experimentation, and risk-taking</a:t>
            </a:r>
            <a:r>
              <a:rPr lang="en-US" sz="2000" dirty="0"/>
              <a:t> </a:t>
            </a:r>
          </a:p>
          <a:p>
            <a:r>
              <a:rPr lang="en-US" sz="2000" dirty="0"/>
              <a:t>Allocate resources (time, budget, talent) to support innovative initiatives </a:t>
            </a:r>
          </a:p>
          <a:p>
            <a:r>
              <a:rPr lang="en-US" sz="2000" dirty="0"/>
              <a:t>Motivate employees and promote collaboration across teams </a:t>
            </a:r>
          </a:p>
          <a:p>
            <a:r>
              <a:rPr lang="en-US" sz="2000" dirty="0"/>
              <a:t>Support change management and overcome resistance to innovation </a:t>
            </a:r>
          </a:p>
          <a:p>
            <a:endParaRPr lang="en-US" sz="2000" dirty="0"/>
          </a:p>
          <a:p>
            <a:r>
              <a:rPr lang="en-US" sz="2000" b="1" dirty="0"/>
              <a:t>Why it Matters:</a:t>
            </a:r>
            <a:endParaRPr lang="en-US" sz="2000" dirty="0"/>
          </a:p>
          <a:p>
            <a:r>
              <a:rPr lang="en-US" sz="2000" dirty="0"/>
              <a:t>Strong leadership increases the likelihood of successful innovation </a:t>
            </a:r>
          </a:p>
          <a:p>
            <a:r>
              <a:rPr lang="en-US" sz="2000" dirty="0"/>
              <a:t>Helps align innovation efforts with organizational goals </a:t>
            </a:r>
          </a:p>
          <a:p>
            <a:r>
              <a:rPr lang="en-US" sz="2000" dirty="0"/>
              <a:t>Builds an environment where employees feel empowered to contribute ideas</a:t>
            </a:r>
          </a:p>
        </p:txBody>
      </p:sp>
      <p:sp>
        <p:nvSpPr>
          <p:cNvPr id="9" name="TextBox 8">
            <a:extLst>
              <a:ext uri="{FF2B5EF4-FFF2-40B4-BE49-F238E27FC236}">
                <a16:creationId xmlns:a16="http://schemas.microsoft.com/office/drawing/2014/main" id="{52AB620A-7681-D603-7C4A-C67071F8CEC7}"/>
              </a:ext>
            </a:extLst>
          </p:cNvPr>
          <p:cNvSpPr txBox="1"/>
          <p:nvPr/>
        </p:nvSpPr>
        <p:spPr>
          <a:xfrm>
            <a:off x="3593629" y="810125"/>
            <a:ext cx="7188919" cy="523220"/>
          </a:xfrm>
          <a:prstGeom prst="rect">
            <a:avLst/>
          </a:prstGeom>
          <a:noFill/>
        </p:spPr>
        <p:txBody>
          <a:bodyPr wrap="square" rtlCol="0">
            <a:spAutoFit/>
          </a:bodyPr>
          <a:lstStyle/>
          <a:p>
            <a:r>
              <a:rPr lang="en-US" sz="2800" b="1" dirty="0"/>
              <a:t>Role of Leadership in Innovation</a:t>
            </a:r>
          </a:p>
        </p:txBody>
      </p:sp>
      <p:sp>
        <p:nvSpPr>
          <p:cNvPr id="10" name="Rectangle 9">
            <a:extLst>
              <a:ext uri="{FF2B5EF4-FFF2-40B4-BE49-F238E27FC236}">
                <a16:creationId xmlns:a16="http://schemas.microsoft.com/office/drawing/2014/main" id="{CAE24A2A-3495-3BCA-68E7-AB96EFB2B38B}"/>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32121BD1-1E40-3DE6-3948-A26381652ABA}"/>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24BCF0D-FC41-6913-A7CD-4EABB2B17F50}"/>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a:extLst>
              <a:ext uri="{FF2B5EF4-FFF2-40B4-BE49-F238E27FC236}">
                <a16:creationId xmlns:a16="http://schemas.microsoft.com/office/drawing/2014/main" id="{CB4E6145-6352-CE02-49AE-BBFF927812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6458526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22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61756" y="14829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2881" y="1615207"/>
            <a:ext cx="9345750" cy="4604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22553" y="1818722"/>
            <a:ext cx="8976287" cy="4093428"/>
          </a:xfrm>
          <a:prstGeom prst="rect">
            <a:avLst/>
          </a:prstGeom>
          <a:noFill/>
        </p:spPr>
        <p:txBody>
          <a:bodyPr wrap="square" rtlCol="0">
            <a:spAutoFit/>
          </a:bodyPr>
          <a:lstStyle/>
          <a:p>
            <a:pPr algn="just"/>
            <a:r>
              <a:rPr lang="en-US" sz="2000" dirty="0"/>
              <a:t> </a:t>
            </a:r>
            <a:r>
              <a:rPr lang="en-US" sz="2000" dirty="0">
                <a:solidFill>
                  <a:srgbClr val="FF0000"/>
                </a:solidFill>
              </a:rPr>
              <a:t>Relationship builder </a:t>
            </a:r>
            <a:r>
              <a:rPr lang="en-US" sz="2000" dirty="0"/>
              <a:t>— They should be adept at using their emotional intelligence and interpersonal skills to build strong personal relationships with all the stakeholders in the organization. </a:t>
            </a:r>
          </a:p>
          <a:p>
            <a:pPr algn="just"/>
            <a:endParaRPr lang="en-US" sz="2000" dirty="0"/>
          </a:p>
          <a:p>
            <a:pPr algn="just"/>
            <a:r>
              <a:rPr lang="en-US" sz="2000" dirty="0">
                <a:solidFill>
                  <a:srgbClr val="FF0000"/>
                </a:solidFill>
              </a:rPr>
              <a:t>Team player </a:t>
            </a:r>
            <a:r>
              <a:rPr lang="en-US" sz="2000" dirty="0"/>
              <a:t>— They should value team working and be a team player, willing to share information and delegate to the team. They should have built a cohesive, open, and trusting top management team, although that might comprise just three or four individuals who share knowledge. </a:t>
            </a:r>
          </a:p>
          <a:p>
            <a:pPr algn="just"/>
            <a:endParaRPr lang="en-US" sz="2000" dirty="0"/>
          </a:p>
          <a:p>
            <a:pPr algn="just"/>
            <a:r>
              <a:rPr lang="en-US" sz="2000" dirty="0">
                <a:solidFill>
                  <a:srgbClr val="FF0000"/>
                </a:solidFill>
              </a:rPr>
              <a:t>Builder of confidence </a:t>
            </a:r>
            <a:r>
              <a:rPr lang="en-US" sz="2000" dirty="0"/>
              <a:t>— They should be able to encourage organizational self-confidence and self-efficacy in the face of uncertainty and risk-taking. They should be able to inspire others to share their visions and dreams through their emotional intelligence and ability to build relationships.</a:t>
            </a:r>
          </a:p>
        </p:txBody>
      </p:sp>
      <p:sp>
        <p:nvSpPr>
          <p:cNvPr id="9" name="TextBox 8">
            <a:extLst>
              <a:ext uri="{FF2B5EF4-FFF2-40B4-BE49-F238E27FC236}">
                <a16:creationId xmlns:a16="http://schemas.microsoft.com/office/drawing/2014/main" id="{F9A80F9F-74DB-1D57-04E8-E20E92A09B0A}"/>
              </a:ext>
            </a:extLst>
          </p:cNvPr>
          <p:cNvSpPr txBox="1"/>
          <p:nvPr/>
        </p:nvSpPr>
        <p:spPr>
          <a:xfrm>
            <a:off x="3572206" y="582721"/>
            <a:ext cx="7188919" cy="954107"/>
          </a:xfrm>
          <a:prstGeom prst="rect">
            <a:avLst/>
          </a:prstGeom>
          <a:noFill/>
        </p:spPr>
        <p:txBody>
          <a:bodyPr wrap="square" rtlCol="0">
            <a:spAutoFit/>
          </a:bodyPr>
          <a:lstStyle/>
          <a:p>
            <a:r>
              <a:rPr lang="en-US" sz="2800" b="1" dirty="0"/>
              <a:t>Leadership Characteristics For An Entrepreneurial Organization</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2546176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1355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58934" y="140783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9030" y="16062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Strategies For An Entrepreneurial Organization</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6083F8E2-699C-9C01-0329-7C9299434C08}"/>
              </a:ext>
            </a:extLst>
          </p:cNvPr>
          <p:cNvSpPr txBox="1"/>
          <p:nvPr/>
        </p:nvSpPr>
        <p:spPr>
          <a:xfrm>
            <a:off x="1090649" y="1716156"/>
            <a:ext cx="9044131" cy="3785652"/>
          </a:xfrm>
          <a:prstGeom prst="rect">
            <a:avLst/>
          </a:prstGeom>
          <a:noFill/>
        </p:spPr>
        <p:txBody>
          <a:bodyPr wrap="square" rtlCol="0">
            <a:spAutoFit/>
          </a:bodyPr>
          <a:lstStyle/>
          <a:p>
            <a:pPr algn="just"/>
            <a:r>
              <a:rPr lang="en-US" sz="2000" dirty="0"/>
              <a:t>The strategies that an organization pursues are particular to its situation and difficult to generalize. However, an entrepreneurial organization faces a complex and inherently unpredictable environment and is likely to develop a strategy in a certain way and to be pursuing a number of typical strategies. </a:t>
            </a:r>
          </a:p>
          <a:p>
            <a:pPr algn="just"/>
            <a:endParaRPr lang="en-US" sz="2000" dirty="0"/>
          </a:p>
          <a:p>
            <a:pPr algn="just"/>
            <a:r>
              <a:rPr lang="en-US" sz="2000" b="1" u="sng" dirty="0"/>
              <a:t>These are the common themes:</a:t>
            </a:r>
          </a:p>
          <a:p>
            <a:pPr algn="just"/>
            <a:endParaRPr lang="en-US" sz="2000" dirty="0"/>
          </a:p>
          <a:p>
            <a:pPr algn="just"/>
            <a:r>
              <a:rPr lang="en-US" sz="2000" dirty="0"/>
              <a:t>The strategies that an organization pursues are particular to its situation and difficult to generalize. However, an entrepreneurial organization faces a complex and inherently unpredictable environment and is likely to develop a strategy in a certain way and to be pursuing a number of typical strategies. These are the common themes:</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25445064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23475" y="521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17256" y="14000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4970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Strategies For An Entrepreneurial Organization</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6083F8E2-699C-9C01-0329-7C9299434C08}"/>
              </a:ext>
            </a:extLst>
          </p:cNvPr>
          <p:cNvSpPr txBox="1"/>
          <p:nvPr/>
        </p:nvSpPr>
        <p:spPr>
          <a:xfrm>
            <a:off x="1153733" y="2363631"/>
            <a:ext cx="8976287" cy="2246769"/>
          </a:xfrm>
          <a:prstGeom prst="rect">
            <a:avLst/>
          </a:prstGeom>
          <a:noFill/>
        </p:spPr>
        <p:txBody>
          <a:bodyPr wrap="square" rtlCol="0">
            <a:spAutoFit/>
          </a:bodyPr>
          <a:lstStyle/>
          <a:p>
            <a:pPr algn="just"/>
            <a:r>
              <a:rPr lang="en-US" sz="2000" dirty="0"/>
              <a:t>Decision-making will tend to be decentralized, incremental, and adaptive, so as to maintain maximum flexibility. But it should be underpinned by a strong vision and an understanding of the strategies being adopted to achieve the vision. There may be some simple rules that provide guidance, but staff will know enough about the organization and be motivated to do the best they can. Mistakes will be tolerated and learned from. In this way, the organization will be able to respond speedily to opportunities or threats</a:t>
            </a:r>
            <a:r>
              <a:rPr lang="en-US" sz="2000" dirty="0">
                <a:solidFill>
                  <a:srgbClr val="FF0000"/>
                </a:solidFill>
              </a:rPr>
              <a:t>.</a:t>
            </a:r>
            <a:endParaRPr lang="en-US" sz="2000" dirty="0"/>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1180921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234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4636" y="13873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9840" y="16109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a:t>Strategies For An Entrepreneurial Organization</a:t>
            </a:r>
            <a:endParaRPr lang="en-US" sz="2800" b="1" dirty="0"/>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6083F8E2-699C-9C01-0329-7C9299434C08}"/>
              </a:ext>
            </a:extLst>
          </p:cNvPr>
          <p:cNvSpPr txBox="1"/>
          <p:nvPr/>
        </p:nvSpPr>
        <p:spPr>
          <a:xfrm>
            <a:off x="1124571" y="2266748"/>
            <a:ext cx="8976287" cy="2862322"/>
          </a:xfrm>
          <a:prstGeom prst="rect">
            <a:avLst/>
          </a:prstGeom>
          <a:noFill/>
        </p:spPr>
        <p:txBody>
          <a:bodyPr wrap="square" rtlCol="0">
            <a:spAutoFit/>
          </a:bodyPr>
          <a:lstStyle/>
          <a:p>
            <a:pPr algn="just"/>
            <a:r>
              <a:rPr lang="en-US" sz="2000" dirty="0"/>
              <a:t>The organization will understand its strengths and its core competencies at both corporate and business levels. At the corporate level, a major strategic imperative will be the continuing development of its entrepreneurial architecture, and all that entails. If it is pursuing a policy of acquisition this should be part of a coherent strategy (for example, as part of buying into new markets, product developments, or developing industries). If it is a multi-product multi-market business, it will create value by operating effectively and creating synergistic linkages across all the operating units unifying diverse management and sharing resources, capabilities, and knowledge more effectively than might otherwise be the case</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35846797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95434" y="13021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13464" y="164722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id="{F9A80F9F-74DB-1D57-04E8-E20E92A09B0A}"/>
              </a:ext>
            </a:extLst>
          </p:cNvPr>
          <p:cNvSpPr txBox="1"/>
          <p:nvPr/>
        </p:nvSpPr>
        <p:spPr>
          <a:xfrm>
            <a:off x="3483206" y="721944"/>
            <a:ext cx="7583653" cy="523220"/>
          </a:xfrm>
          <a:prstGeom prst="rect">
            <a:avLst/>
          </a:prstGeom>
          <a:noFill/>
        </p:spPr>
        <p:txBody>
          <a:bodyPr wrap="square" rtlCol="0">
            <a:spAutoFit/>
          </a:bodyPr>
          <a:lstStyle/>
          <a:p>
            <a:r>
              <a:rPr lang="en-US" sz="2800" b="1" dirty="0"/>
              <a:t>Technology Adoption Models</a:t>
            </a:r>
          </a:p>
        </p:txBody>
      </p:sp>
      <p:sp>
        <p:nvSpPr>
          <p:cNvPr id="10" name="Rectangle 9">
            <a:extLst>
              <a:ext uri="{FF2B5EF4-FFF2-40B4-BE49-F238E27FC236}">
                <a16:creationId xmlns:a16="http://schemas.microsoft.com/office/drawing/2014/main" id="{3985EAE6-BFA6-766D-A032-077E4DCB399E}"/>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6083F8E2-699C-9C01-0329-7C9299434C08}"/>
              </a:ext>
            </a:extLst>
          </p:cNvPr>
          <p:cNvSpPr txBox="1"/>
          <p:nvPr/>
        </p:nvSpPr>
        <p:spPr>
          <a:xfrm>
            <a:off x="998195" y="1993411"/>
            <a:ext cx="8976287" cy="3477875"/>
          </a:xfrm>
          <a:prstGeom prst="rect">
            <a:avLst/>
          </a:prstGeom>
          <a:noFill/>
        </p:spPr>
        <p:txBody>
          <a:bodyPr wrap="square" rtlCol="0">
            <a:spAutoFit/>
          </a:bodyPr>
          <a:lstStyle/>
          <a:p>
            <a:pPr algn="ctr"/>
            <a:r>
              <a:rPr lang="en-US" sz="2000" dirty="0"/>
              <a:t>Technology adoption models explain how individuals and organizations accept and implement new technologies over time.</a:t>
            </a:r>
          </a:p>
          <a:p>
            <a:pPr algn="ctr"/>
            <a:r>
              <a:rPr lang="en-US" sz="2000" dirty="0"/>
              <a:t>The Technology Acceptance Model (TAM) is widely used to study how users adopt systems based on usefulness and ease of use</a:t>
            </a:r>
          </a:p>
          <a:p>
            <a:pPr algn="just"/>
            <a:endParaRPr lang="en-US" sz="2000" dirty="0"/>
          </a:p>
          <a:p>
            <a:pPr marL="342900" indent="-342900" algn="just">
              <a:buFont typeface="Arial" panose="020B0604020202020204" pitchFamily="34" charset="0"/>
              <a:buChar char="•"/>
            </a:pPr>
            <a:r>
              <a:rPr lang="en-US" sz="2000" dirty="0"/>
              <a:t>Help understand the process of adopting new technologies</a:t>
            </a:r>
          </a:p>
          <a:p>
            <a:pPr marL="342900" indent="-342900" algn="just">
              <a:buFont typeface="Arial" panose="020B0604020202020204" pitchFamily="34" charset="0"/>
              <a:buChar char="•"/>
            </a:pPr>
            <a:r>
              <a:rPr lang="en-US" sz="2000" dirty="0"/>
              <a:t>Identify different categories of adopters (e.g., innovators, early adopters, early majority)</a:t>
            </a:r>
          </a:p>
          <a:p>
            <a:pPr marL="342900" indent="-342900" algn="just">
              <a:buFont typeface="Arial" panose="020B0604020202020204" pitchFamily="34" charset="0"/>
              <a:buChar char="•"/>
            </a:pPr>
            <a:r>
              <a:rPr lang="en-US" sz="2000" dirty="0"/>
              <a:t>Highlight factors influencing adoption such as perceived usefulness, ease of use, and social influence</a:t>
            </a:r>
          </a:p>
          <a:p>
            <a:pPr marL="342900" indent="-342900" algn="just">
              <a:buFont typeface="Arial" panose="020B0604020202020204" pitchFamily="34" charset="0"/>
              <a:buChar char="•"/>
            </a:pPr>
            <a:r>
              <a:rPr lang="en-US" sz="2000" dirty="0"/>
              <a:t>Support managers in planning and managing technology implementation</a:t>
            </a:r>
          </a:p>
        </p:txBody>
      </p:sp>
      <p:pic>
        <p:nvPicPr>
          <p:cNvPr id="1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18434073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DFAB3A-1FB1-8CD6-2E04-5D0D10B1D2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B282E3D-6F02-40A6-12C9-440F7F9B8DBE}"/>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F49084A-D0AB-551D-3D93-6C87E1E0EF54}"/>
              </a:ext>
            </a:extLst>
          </p:cNvPr>
          <p:cNvSpPr/>
          <p:nvPr/>
        </p:nvSpPr>
        <p:spPr>
          <a:xfrm>
            <a:off x="7795434" y="13021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2E90578-FD46-7764-8192-8E220D0F4C98}"/>
              </a:ext>
            </a:extLst>
          </p:cNvPr>
          <p:cNvSpPr/>
          <p:nvPr/>
        </p:nvSpPr>
        <p:spPr>
          <a:xfrm>
            <a:off x="813464" y="164722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id="{3CB21BBB-14D6-7E44-3521-2E2DD1E6AD77}"/>
              </a:ext>
            </a:extLst>
          </p:cNvPr>
          <p:cNvSpPr txBox="1"/>
          <p:nvPr/>
        </p:nvSpPr>
        <p:spPr>
          <a:xfrm>
            <a:off x="3483206" y="829785"/>
            <a:ext cx="7583653" cy="461665"/>
          </a:xfrm>
          <a:prstGeom prst="rect">
            <a:avLst/>
          </a:prstGeom>
          <a:noFill/>
        </p:spPr>
        <p:txBody>
          <a:bodyPr wrap="square" rtlCol="0">
            <a:spAutoFit/>
          </a:bodyPr>
          <a:lstStyle/>
          <a:p>
            <a:r>
              <a:rPr lang="en-US" sz="2400" b="1" dirty="0"/>
              <a:t>Competitive Advantage and Technology </a:t>
            </a:r>
          </a:p>
        </p:txBody>
      </p:sp>
      <p:sp>
        <p:nvSpPr>
          <p:cNvPr id="10" name="Rectangle 9">
            <a:extLst>
              <a:ext uri="{FF2B5EF4-FFF2-40B4-BE49-F238E27FC236}">
                <a16:creationId xmlns:a16="http://schemas.microsoft.com/office/drawing/2014/main" id="{CC8A2219-A525-A353-75B6-050AFF9BE461}"/>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6C29E7D-912B-88C8-9DC2-0C6922019E0D}"/>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99B18CC4-2DA0-698A-F824-1B8D1798C79C}"/>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ED8CE75B-FCF9-277C-FA82-BF4052FF699F}"/>
              </a:ext>
            </a:extLst>
          </p:cNvPr>
          <p:cNvSpPr txBox="1"/>
          <p:nvPr/>
        </p:nvSpPr>
        <p:spPr>
          <a:xfrm>
            <a:off x="998195" y="1993411"/>
            <a:ext cx="8976287" cy="3416320"/>
          </a:xfrm>
          <a:prstGeom prst="rect">
            <a:avLst/>
          </a:prstGeom>
          <a:noFill/>
        </p:spPr>
        <p:txBody>
          <a:bodyPr wrap="square" rtlCol="0">
            <a:spAutoFit/>
          </a:bodyPr>
          <a:lstStyle/>
          <a:p>
            <a:pPr algn="ctr"/>
            <a:r>
              <a:rPr lang="en-US" dirty="0"/>
              <a:t>Competitive advantage refers to the ability of a firm to perform better than its competitors by leveraging unique resources, capabilities, or technologies.</a:t>
            </a:r>
          </a:p>
          <a:p>
            <a:pPr algn="ctr"/>
            <a:endParaRPr lang="en-US" dirty="0"/>
          </a:p>
          <a:p>
            <a:r>
              <a:rPr lang="en-US" dirty="0"/>
              <a:t>Technology enables firms to achieve </a:t>
            </a:r>
            <a:r>
              <a:rPr lang="en-US" b="1" dirty="0"/>
              <a:t>cost leadership</a:t>
            </a:r>
            <a:r>
              <a:rPr lang="en-US" dirty="0"/>
              <a:t> through efficiency and automation </a:t>
            </a:r>
          </a:p>
          <a:p>
            <a:r>
              <a:rPr lang="en-US" dirty="0"/>
              <a:t>Supports </a:t>
            </a:r>
            <a:r>
              <a:rPr lang="en-US" b="1" dirty="0"/>
              <a:t>differentiation</a:t>
            </a:r>
            <a:r>
              <a:rPr lang="en-US" dirty="0"/>
              <a:t> by creating unique products and services </a:t>
            </a:r>
          </a:p>
          <a:p>
            <a:r>
              <a:rPr lang="en-US" dirty="0"/>
              <a:t>Enhances speed, quality, and responsiveness to customer needs </a:t>
            </a:r>
          </a:p>
          <a:p>
            <a:r>
              <a:rPr lang="en-US" dirty="0"/>
              <a:t>Strengthens the organization’s ability to innovate continuously </a:t>
            </a:r>
          </a:p>
          <a:p>
            <a:endParaRPr lang="en-US" dirty="0"/>
          </a:p>
          <a:p>
            <a:r>
              <a:rPr lang="en-US" b="1" dirty="0"/>
              <a:t>Why it Important :</a:t>
            </a:r>
            <a:endParaRPr lang="en-US" dirty="0"/>
          </a:p>
          <a:p>
            <a:r>
              <a:rPr lang="en-US" dirty="0"/>
              <a:t>Helps organizations maintain a strong position in the market </a:t>
            </a:r>
          </a:p>
          <a:p>
            <a:r>
              <a:rPr lang="en-US" dirty="0"/>
              <a:t>Encourages long-term growth and sustainability </a:t>
            </a:r>
          </a:p>
          <a:p>
            <a:r>
              <a:rPr lang="en-US" dirty="0"/>
              <a:t>Allows firms to respond effectively to competitors and market changes</a:t>
            </a:r>
          </a:p>
        </p:txBody>
      </p:sp>
      <p:pic>
        <p:nvPicPr>
          <p:cNvPr id="16" name="Graphic 21">
            <a:extLst>
              <a:ext uri="{FF2B5EF4-FFF2-40B4-BE49-F238E27FC236}">
                <a16:creationId xmlns:a16="http://schemas.microsoft.com/office/drawing/2014/main" id="{AD49460F-0CE2-C8CB-7C6F-BBD6D07BD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spTree>
    <p:extLst>
      <p:ext uri="{BB962C8B-B14F-4D97-AF65-F5344CB8AC3E}">
        <p14:creationId xmlns:p14="http://schemas.microsoft.com/office/powerpoint/2010/main" val="41773747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794396-0DFF-D6D4-134D-4A561507B1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B4F3F7-E324-ED53-9AD3-C9D230EE2719}"/>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93096C4-658F-8A1B-DFCE-43CBE3413005}"/>
              </a:ext>
            </a:extLst>
          </p:cNvPr>
          <p:cNvSpPr/>
          <p:nvPr/>
        </p:nvSpPr>
        <p:spPr>
          <a:xfrm>
            <a:off x="7795434" y="13021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B035087F-36F5-DB2A-7144-45B739A36B38}"/>
              </a:ext>
            </a:extLst>
          </p:cNvPr>
          <p:cNvSpPr/>
          <p:nvPr/>
        </p:nvSpPr>
        <p:spPr>
          <a:xfrm>
            <a:off x="813464" y="1647221"/>
            <a:ext cx="9345750" cy="4509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id="{5E3B1388-B2B6-2314-A2D6-D6EA7A913ED0}"/>
              </a:ext>
            </a:extLst>
          </p:cNvPr>
          <p:cNvSpPr txBox="1"/>
          <p:nvPr/>
        </p:nvSpPr>
        <p:spPr>
          <a:xfrm>
            <a:off x="3483206" y="829785"/>
            <a:ext cx="7583653" cy="461665"/>
          </a:xfrm>
          <a:prstGeom prst="rect">
            <a:avLst/>
          </a:prstGeom>
          <a:noFill/>
        </p:spPr>
        <p:txBody>
          <a:bodyPr wrap="square" rtlCol="0">
            <a:spAutoFit/>
          </a:bodyPr>
          <a:lstStyle/>
          <a:p>
            <a:r>
              <a:rPr lang="en-US" sz="2400" b="1" dirty="0"/>
              <a:t>Sustainability and Technology</a:t>
            </a:r>
          </a:p>
        </p:txBody>
      </p:sp>
      <p:sp>
        <p:nvSpPr>
          <p:cNvPr id="10" name="Rectangle 9">
            <a:extLst>
              <a:ext uri="{FF2B5EF4-FFF2-40B4-BE49-F238E27FC236}">
                <a16:creationId xmlns:a16="http://schemas.microsoft.com/office/drawing/2014/main" id="{01DBCBCB-31C3-B4F6-8131-735B5F9752EC}"/>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6D0648EE-0455-4B77-1C64-78A224A93C8A}"/>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D4EF41FD-9477-6EB2-D05C-8640A24E0677}"/>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F9E10C8-C6EC-A053-5B22-08E765D5D7EF}"/>
              </a:ext>
            </a:extLst>
          </p:cNvPr>
          <p:cNvSpPr txBox="1"/>
          <p:nvPr/>
        </p:nvSpPr>
        <p:spPr>
          <a:xfrm>
            <a:off x="998195" y="1993411"/>
            <a:ext cx="8976287" cy="3139321"/>
          </a:xfrm>
          <a:prstGeom prst="rect">
            <a:avLst/>
          </a:prstGeom>
          <a:noFill/>
        </p:spPr>
        <p:txBody>
          <a:bodyPr wrap="square" rtlCol="0">
            <a:spAutoFit/>
          </a:bodyPr>
          <a:lstStyle/>
          <a:p>
            <a:pPr algn="ctr"/>
            <a:r>
              <a:rPr lang="en-US" dirty="0"/>
              <a:t>Technology plays an important role in supporting sustainable business practices and environmentally responsible innovation.</a:t>
            </a:r>
          </a:p>
          <a:p>
            <a:pPr algn="ctr"/>
            <a:r>
              <a:rPr lang="en-US" dirty="0"/>
              <a:t>Companies use smart technologies and data analytics to optimize energy consumption and reduce emissions in production and supply chains</a:t>
            </a:r>
          </a:p>
          <a:p>
            <a:pPr algn="ctr"/>
            <a:endParaRPr lang="en-US" dirty="0"/>
          </a:p>
          <a:p>
            <a:pPr algn="ctr"/>
            <a:endParaRPr lang="en-US" dirty="0"/>
          </a:p>
          <a:p>
            <a:pPr marL="285750" indent="-285750">
              <a:buFont typeface="Arial" panose="020B0604020202020204" pitchFamily="34" charset="0"/>
              <a:buChar char="•"/>
            </a:pPr>
            <a:r>
              <a:rPr lang="en-US" dirty="0"/>
              <a:t>Supports efficient use of resources such as energy, water, and raw materials</a:t>
            </a:r>
          </a:p>
          <a:p>
            <a:pPr marL="285750" indent="-285750">
              <a:buFont typeface="Arial" panose="020B0604020202020204" pitchFamily="34" charset="0"/>
              <a:buChar char="•"/>
            </a:pPr>
            <a:r>
              <a:rPr lang="en-US" dirty="0"/>
              <a:t>Helps organizations monitor and reduce their environmental impact using data and analytics</a:t>
            </a:r>
          </a:p>
          <a:p>
            <a:pPr marL="285750" indent="-285750">
              <a:buFont typeface="Arial" panose="020B0604020202020204" pitchFamily="34" charset="0"/>
              <a:buChar char="•"/>
            </a:pPr>
            <a:r>
              <a:rPr lang="en-US" dirty="0"/>
              <a:t>Encourages innovation in areas like renewable energy, </a:t>
            </a:r>
          </a:p>
          <a:p>
            <a:pPr marL="285750" indent="-285750">
              <a:buFont typeface="Arial" panose="020B0604020202020204" pitchFamily="34" charset="0"/>
              <a:buChar char="•"/>
            </a:pPr>
            <a:r>
              <a:rPr lang="en-US" dirty="0"/>
              <a:t>green logistics, and waste reduction</a:t>
            </a:r>
          </a:p>
        </p:txBody>
      </p:sp>
      <p:pic>
        <p:nvPicPr>
          <p:cNvPr id="16" name="Graphic 21">
            <a:extLst>
              <a:ext uri="{FF2B5EF4-FFF2-40B4-BE49-F238E27FC236}">
                <a16:creationId xmlns:a16="http://schemas.microsoft.com/office/drawing/2014/main" id="{938314E3-6865-C97F-822C-99E83C52B1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4" name="Picture 3" descr="A tree growing on a planet&#10;&#10;AI-generated content may be incorrect.">
            <a:extLst>
              <a:ext uri="{FF2B5EF4-FFF2-40B4-BE49-F238E27FC236}">
                <a16:creationId xmlns:a16="http://schemas.microsoft.com/office/drawing/2014/main" id="{570F755C-BC1C-E05E-23BD-2EB27BE2E6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8119" y="4304548"/>
            <a:ext cx="2796363" cy="1677818"/>
          </a:xfrm>
          <a:prstGeom prst="rect">
            <a:avLst/>
          </a:prstGeom>
        </p:spPr>
      </p:pic>
    </p:spTree>
    <p:extLst>
      <p:ext uri="{BB962C8B-B14F-4D97-AF65-F5344CB8AC3E}">
        <p14:creationId xmlns:p14="http://schemas.microsoft.com/office/powerpoint/2010/main" val="14279939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B9A46-D7A5-AEE1-1E5C-27E0240A9BE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18A8E2-19F5-9F65-A40B-174C342DB36F}"/>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A454FED-3062-C671-FE76-5F82DA0BAFA5}"/>
              </a:ext>
            </a:extLst>
          </p:cNvPr>
          <p:cNvSpPr/>
          <p:nvPr/>
        </p:nvSpPr>
        <p:spPr>
          <a:xfrm>
            <a:off x="7795434" y="13021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0CD4E48-0AC7-AADA-F0A7-023850AD0EF5}"/>
              </a:ext>
            </a:extLst>
          </p:cNvPr>
          <p:cNvSpPr/>
          <p:nvPr/>
        </p:nvSpPr>
        <p:spPr>
          <a:xfrm>
            <a:off x="813464" y="164722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id="{A82E9F8F-131B-2C28-A368-29BD5F9A430D}"/>
              </a:ext>
            </a:extLst>
          </p:cNvPr>
          <p:cNvSpPr txBox="1"/>
          <p:nvPr/>
        </p:nvSpPr>
        <p:spPr>
          <a:xfrm>
            <a:off x="3483206" y="829785"/>
            <a:ext cx="7583653" cy="461665"/>
          </a:xfrm>
          <a:prstGeom prst="rect">
            <a:avLst/>
          </a:prstGeom>
          <a:noFill/>
        </p:spPr>
        <p:txBody>
          <a:bodyPr wrap="square" rtlCol="0">
            <a:spAutoFit/>
          </a:bodyPr>
          <a:lstStyle/>
          <a:p>
            <a:r>
              <a:rPr lang="en-US" sz="2400" b="1" dirty="0"/>
              <a:t>Future Trends in Technology and Innovation</a:t>
            </a:r>
          </a:p>
        </p:txBody>
      </p:sp>
      <p:sp>
        <p:nvSpPr>
          <p:cNvPr id="10" name="Rectangle 9">
            <a:extLst>
              <a:ext uri="{FF2B5EF4-FFF2-40B4-BE49-F238E27FC236}">
                <a16:creationId xmlns:a16="http://schemas.microsoft.com/office/drawing/2014/main" id="{37823171-B30A-F451-C4B5-1678DF90C84C}"/>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426E01E7-7B24-1FB9-8CB6-0E9F2D83630F}"/>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D024D11-0BDE-0E96-CB16-62254DBD2797}"/>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E62476E7-F45A-7D6F-A0AE-F73FEE63F576}"/>
              </a:ext>
            </a:extLst>
          </p:cNvPr>
          <p:cNvSpPr txBox="1"/>
          <p:nvPr/>
        </p:nvSpPr>
        <p:spPr>
          <a:xfrm>
            <a:off x="998195" y="1993411"/>
            <a:ext cx="8976287" cy="2862322"/>
          </a:xfrm>
          <a:prstGeom prst="rect">
            <a:avLst/>
          </a:prstGeom>
          <a:noFill/>
        </p:spPr>
        <p:txBody>
          <a:bodyPr wrap="square" rtlCol="0">
            <a:spAutoFit/>
          </a:bodyPr>
          <a:lstStyle/>
          <a:p>
            <a:pPr algn="ctr"/>
            <a:r>
              <a:rPr lang="en-US" dirty="0"/>
              <a:t>Emerging technologies continue to shape the future of innovation and transform how organizations operate and compete</a:t>
            </a:r>
          </a:p>
          <a:p>
            <a:pPr algn="ctr"/>
            <a:r>
              <a:rPr lang="en-US" dirty="0"/>
              <a:t>Many industries are investing in AI, automation, and digital platforms to improve efficiency, enhance customer experience, and create innovative solutions</a:t>
            </a:r>
          </a:p>
          <a:p>
            <a:pPr algn="ctr"/>
            <a:endParaRPr lang="en-US" dirty="0"/>
          </a:p>
          <a:p>
            <a:pPr marL="285750" indent="-285750">
              <a:buFont typeface="Arial" panose="020B0604020202020204" pitchFamily="34" charset="0"/>
              <a:buChar char="•"/>
            </a:pPr>
            <a:r>
              <a:rPr lang="en-US" dirty="0"/>
              <a:t>Increasing use of Artificial Intelligence and Machine Learning in decision-making and automation</a:t>
            </a:r>
          </a:p>
          <a:p>
            <a:pPr marL="285750" indent="-285750">
              <a:buFont typeface="Arial" panose="020B0604020202020204" pitchFamily="34" charset="0"/>
              <a:buChar char="•"/>
            </a:pPr>
            <a:r>
              <a:rPr lang="en-US" dirty="0"/>
              <a:t>Growth of automation and robotics across industries</a:t>
            </a:r>
          </a:p>
          <a:p>
            <a:pPr marL="285750" indent="-285750">
              <a:buFont typeface="Arial" panose="020B0604020202020204" pitchFamily="34" charset="0"/>
              <a:buChar char="•"/>
            </a:pPr>
            <a:r>
              <a:rPr lang="en-US" dirty="0"/>
              <a:t>Expansion of data-driven innovation through </a:t>
            </a:r>
          </a:p>
          <a:p>
            <a:pPr marL="285750" indent="-285750">
              <a:buFont typeface="Arial" panose="020B0604020202020204" pitchFamily="34" charset="0"/>
              <a:buChar char="•"/>
            </a:pPr>
            <a:r>
              <a:rPr lang="en-US" dirty="0"/>
              <a:t>advanced analytics and real-time insights</a:t>
            </a:r>
          </a:p>
        </p:txBody>
      </p:sp>
      <p:pic>
        <p:nvPicPr>
          <p:cNvPr id="16" name="Graphic 21">
            <a:extLst>
              <a:ext uri="{FF2B5EF4-FFF2-40B4-BE49-F238E27FC236}">
                <a16:creationId xmlns:a16="http://schemas.microsoft.com/office/drawing/2014/main" id="{F6973704-363A-BCAD-415C-0302A4495E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4" name="Picture 3" descr="A finger touching a device&#10;&#10;AI-generated content may be incorrect.">
            <a:extLst>
              <a:ext uri="{FF2B5EF4-FFF2-40B4-BE49-F238E27FC236}">
                <a16:creationId xmlns:a16="http://schemas.microsoft.com/office/drawing/2014/main" id="{B1E3C107-9C25-FD4C-8399-B712A29836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1702" y="3974535"/>
            <a:ext cx="3132780" cy="1879668"/>
          </a:xfrm>
          <a:prstGeom prst="rect">
            <a:avLst/>
          </a:prstGeom>
        </p:spPr>
      </p:pic>
    </p:spTree>
    <p:extLst>
      <p:ext uri="{BB962C8B-B14F-4D97-AF65-F5344CB8AC3E}">
        <p14:creationId xmlns:p14="http://schemas.microsoft.com/office/powerpoint/2010/main" val="2161285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3F4FA-AA34-C3DA-B00A-4A559D85EE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32BB2F8-AFE4-D653-06FC-22B32F3B72FA}"/>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7BD0BD-92F9-27D7-87C6-149D4189B45B}"/>
              </a:ext>
            </a:extLst>
          </p:cNvPr>
          <p:cNvSpPr/>
          <p:nvPr/>
        </p:nvSpPr>
        <p:spPr>
          <a:xfrm>
            <a:off x="7795434" y="13021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ABAA098-467C-9822-0FC2-345AD06DBFBE}"/>
              </a:ext>
            </a:extLst>
          </p:cNvPr>
          <p:cNvSpPr/>
          <p:nvPr/>
        </p:nvSpPr>
        <p:spPr>
          <a:xfrm>
            <a:off x="813464" y="164722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id="{956CDAE1-494B-2210-C3C9-9C0A914666BA}"/>
              </a:ext>
            </a:extLst>
          </p:cNvPr>
          <p:cNvSpPr txBox="1"/>
          <p:nvPr/>
        </p:nvSpPr>
        <p:spPr>
          <a:xfrm>
            <a:off x="3483206" y="829785"/>
            <a:ext cx="7583653" cy="461665"/>
          </a:xfrm>
          <a:prstGeom prst="rect">
            <a:avLst/>
          </a:prstGeom>
          <a:noFill/>
        </p:spPr>
        <p:txBody>
          <a:bodyPr wrap="square" rtlCol="0">
            <a:spAutoFit/>
          </a:bodyPr>
          <a:lstStyle/>
          <a:p>
            <a:r>
              <a:rPr lang="en-US" sz="2400" b="1" dirty="0"/>
              <a:t>Future Trends in Technology and Innovation</a:t>
            </a:r>
          </a:p>
        </p:txBody>
      </p:sp>
      <p:sp>
        <p:nvSpPr>
          <p:cNvPr id="10" name="Rectangle 9">
            <a:extLst>
              <a:ext uri="{FF2B5EF4-FFF2-40B4-BE49-F238E27FC236}">
                <a16:creationId xmlns:a16="http://schemas.microsoft.com/office/drawing/2014/main" id="{13859A5B-17F8-A3A4-4C9E-5339EE77E063}"/>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507E646F-16A8-3581-BC1B-1DB7ADCF6F1B}"/>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AD943726-BD55-CB57-6AE8-442FDB9C40E0}"/>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a:extLst>
              <a:ext uri="{FF2B5EF4-FFF2-40B4-BE49-F238E27FC236}">
                <a16:creationId xmlns:a16="http://schemas.microsoft.com/office/drawing/2014/main" id="{04611F95-B09D-05B9-735A-4BC6531B8A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6" name="Picture 5" descr="A blue background with text and icons&#10;&#10;AI-generated content may be incorrect.">
            <a:extLst>
              <a:ext uri="{FF2B5EF4-FFF2-40B4-BE49-F238E27FC236}">
                <a16:creationId xmlns:a16="http://schemas.microsoft.com/office/drawing/2014/main" id="{BCF369B6-01DA-C321-F874-4DE07CD735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2786" y="2039697"/>
            <a:ext cx="6283842" cy="3534661"/>
          </a:xfrm>
          <a:prstGeom prst="rect">
            <a:avLst/>
          </a:prstGeom>
        </p:spPr>
      </p:pic>
    </p:spTree>
    <p:extLst>
      <p:ext uri="{BB962C8B-B14F-4D97-AF65-F5344CB8AC3E}">
        <p14:creationId xmlns:p14="http://schemas.microsoft.com/office/powerpoint/2010/main" val="22015481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F7B56-2186-4C16-E84B-E6CF7E2059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20560C-7071-ECCE-A3B7-981DC6A19A4C}"/>
              </a:ext>
            </a:extLst>
          </p:cNvPr>
          <p:cNvSpPr/>
          <p:nvPr/>
        </p:nvSpPr>
        <p:spPr>
          <a:xfrm>
            <a:off x="2167975" y="50820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0B62245-0314-BA69-0358-0168F236644C}"/>
              </a:ext>
            </a:extLst>
          </p:cNvPr>
          <p:cNvSpPr/>
          <p:nvPr/>
        </p:nvSpPr>
        <p:spPr>
          <a:xfrm>
            <a:off x="7795434" y="130217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D7C5FA8-C34F-A1CD-1C38-C45856E3D0A0}"/>
              </a:ext>
            </a:extLst>
          </p:cNvPr>
          <p:cNvSpPr/>
          <p:nvPr/>
        </p:nvSpPr>
        <p:spPr>
          <a:xfrm>
            <a:off x="813464" y="164722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Box 2	Introducing existing product(s) into new market(s) - The purchase of another firm may be a way of buying market share - buying into a new market, possibly in another country. Once more, the aim is to achieve global market dominance quickly by buying from competitors in foreign markets. The purchase might also help gain economies of scale where this is important - for example, with technology and internet-based businesses that face high fixed costs in development and low variable costs in selling their product or service. There might also be economies of scope or synergy.</a:t>
            </a:r>
          </a:p>
        </p:txBody>
      </p:sp>
      <p:sp>
        <p:nvSpPr>
          <p:cNvPr id="9" name="TextBox 8">
            <a:extLst>
              <a:ext uri="{FF2B5EF4-FFF2-40B4-BE49-F238E27FC236}">
                <a16:creationId xmlns:a16="http://schemas.microsoft.com/office/drawing/2014/main" id="{7796511C-6791-30B4-A1E6-FE880EE70BE9}"/>
              </a:ext>
            </a:extLst>
          </p:cNvPr>
          <p:cNvSpPr txBox="1"/>
          <p:nvPr/>
        </p:nvSpPr>
        <p:spPr>
          <a:xfrm>
            <a:off x="3483206" y="829785"/>
            <a:ext cx="7583653" cy="461665"/>
          </a:xfrm>
          <a:prstGeom prst="rect">
            <a:avLst/>
          </a:prstGeom>
          <a:noFill/>
        </p:spPr>
        <p:txBody>
          <a:bodyPr wrap="square" rtlCol="0">
            <a:spAutoFit/>
          </a:bodyPr>
          <a:lstStyle/>
          <a:p>
            <a:r>
              <a:rPr lang="en-US" sz="2400" b="1" dirty="0"/>
              <a:t>Future Trends in Technology and Innovation</a:t>
            </a:r>
          </a:p>
        </p:txBody>
      </p:sp>
      <p:sp>
        <p:nvSpPr>
          <p:cNvPr id="10" name="Rectangle 9">
            <a:extLst>
              <a:ext uri="{FF2B5EF4-FFF2-40B4-BE49-F238E27FC236}">
                <a16:creationId xmlns:a16="http://schemas.microsoft.com/office/drawing/2014/main" id="{F3E279C8-6D2B-0A3F-1F1B-FFCA0DE00D9F}"/>
              </a:ext>
            </a:extLst>
          </p:cNvPr>
          <p:cNvSpPr/>
          <p:nvPr/>
        </p:nvSpPr>
        <p:spPr>
          <a:xfrm>
            <a:off x="2167975" y="601554"/>
            <a:ext cx="1256876" cy="881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A15FF8F2-14AA-E93E-034D-B8C90603CFC9}"/>
              </a:ext>
            </a:extLst>
          </p:cNvPr>
          <p:cNvSpPr txBox="1"/>
          <p:nvPr/>
        </p:nvSpPr>
        <p:spPr>
          <a:xfrm>
            <a:off x="2109620" y="945850"/>
            <a:ext cx="1256876"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16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337C8F89-DE0F-8E01-7394-34B74EDACBF8}"/>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6" name="Graphic 21">
            <a:extLst>
              <a:ext uri="{FF2B5EF4-FFF2-40B4-BE49-F238E27FC236}">
                <a16:creationId xmlns:a16="http://schemas.microsoft.com/office/drawing/2014/main" id="{08C953BF-68A3-DD43-5FF6-601209A214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683" y="129455"/>
            <a:ext cx="2289683" cy="834283"/>
          </a:xfrm>
          <a:prstGeom prst="rect">
            <a:avLst/>
          </a:prstGeom>
        </p:spPr>
      </p:pic>
      <p:pic>
        <p:nvPicPr>
          <p:cNvPr id="3" name="Picture 2" descr="A group of icons with text&#10;&#10;AI-generated content may be incorrect.">
            <a:extLst>
              <a:ext uri="{FF2B5EF4-FFF2-40B4-BE49-F238E27FC236}">
                <a16:creationId xmlns:a16="http://schemas.microsoft.com/office/drawing/2014/main" id="{12BDD7D1-4858-9015-A5E2-C7AD1ED0BD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7975" y="1869257"/>
            <a:ext cx="5837274" cy="3771377"/>
          </a:xfrm>
          <a:prstGeom prst="rect">
            <a:avLst/>
          </a:prstGeom>
        </p:spPr>
      </p:pic>
    </p:spTree>
    <p:extLst>
      <p:ext uri="{BB962C8B-B14F-4D97-AF65-F5344CB8AC3E}">
        <p14:creationId xmlns:p14="http://schemas.microsoft.com/office/powerpoint/2010/main" val="436271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357144" y="33600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1453995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C1EB0F6-3DE5-4D14-984C-16B999598CA2}">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605A10C-5075-4488-961B-7600BA1D45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00C48DB-0709-4AB1-867D-3C27D33CDFB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19120</TotalTime>
  <Words>4285</Words>
  <Application>Microsoft Macintosh PowerPoint</Application>
  <PresentationFormat>Widescreen</PresentationFormat>
  <Paragraphs>423</Paragraphs>
  <Slides>43</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Alexandria</vt:lpstr>
      <vt:lpstr>Arial</vt:lpstr>
      <vt:lpstr>Calibri</vt:lpstr>
      <vt:lpstr>Calibri Light</vt:lpstr>
      <vt:lpstr>Roboto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251</cp:revision>
  <cp:lastPrinted>2025-05-05T15:23:47Z</cp:lastPrinted>
  <dcterms:created xsi:type="dcterms:W3CDTF">2023-04-29T09:08:23Z</dcterms:created>
  <dcterms:modified xsi:type="dcterms:W3CDTF">2026-03-31T21:44:57Z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