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8" r:id="rId1"/>
  </p:sldMasterIdLst>
  <p:notesMasterIdLst>
    <p:notesMasterId r:id="rId23"/>
  </p:notesMasterIdLst>
  <p:handoutMasterIdLst>
    <p:handoutMasterId r:id="rId24"/>
  </p:handoutMasterIdLst>
  <p:sldIdLst>
    <p:sldId id="363" r:id="rId2"/>
    <p:sldId id="382" r:id="rId3"/>
    <p:sldId id="374" r:id="rId4"/>
    <p:sldId id="389" r:id="rId5"/>
    <p:sldId id="390" r:id="rId6"/>
    <p:sldId id="380" r:id="rId7"/>
    <p:sldId id="393" r:id="rId8"/>
    <p:sldId id="391" r:id="rId9"/>
    <p:sldId id="365" r:id="rId10"/>
    <p:sldId id="370" r:id="rId11"/>
    <p:sldId id="366" r:id="rId12"/>
    <p:sldId id="386" r:id="rId13"/>
    <p:sldId id="387" r:id="rId14"/>
    <p:sldId id="373" r:id="rId15"/>
    <p:sldId id="375" r:id="rId16"/>
    <p:sldId id="376" r:id="rId17"/>
    <p:sldId id="378" r:id="rId18"/>
    <p:sldId id="392" r:id="rId19"/>
    <p:sldId id="377" r:id="rId20"/>
    <p:sldId id="379" r:id="rId21"/>
    <p:sldId id="297" r:id="rId2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3399FF"/>
    <a:srgbClr val="0099FF"/>
    <a:srgbClr val="3333FF"/>
    <a:srgbClr val="0066FF"/>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3794" autoAdjust="0"/>
  </p:normalViewPr>
  <p:slideViewPr>
    <p:cSldViewPr>
      <p:cViewPr varScale="1">
        <p:scale>
          <a:sx n="78" d="100"/>
          <a:sy n="78" d="100"/>
        </p:scale>
        <p:origin x="77" y="163"/>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1/27/2023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1/27/2023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a:t>
            </a:fld>
            <a:endParaRPr lang="en-US"/>
          </a:p>
        </p:txBody>
      </p:sp>
    </p:spTree>
    <p:extLst>
      <p:ext uri="{BB962C8B-B14F-4D97-AF65-F5344CB8AC3E}">
        <p14:creationId xmlns:p14="http://schemas.microsoft.com/office/powerpoint/2010/main" val="3252238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5D09203-26C8-41C2-A1A2-75D29EF0E4F5}" type="slidenum">
              <a:rPr lang="en-US" smtClean="0">
                <a:latin typeface="Calibri" panose="020F0502020204030204" pitchFamily="34" charset="0"/>
              </a:rPr>
              <a:pPr/>
              <a:t>21</a:t>
            </a:fld>
            <a:endParaRPr lang="en-US">
              <a:latin typeface="Calibri" panose="020F0502020204030204" pitchFamily="34" charset="0"/>
            </a:endParaRPr>
          </a:p>
        </p:txBody>
      </p:sp>
    </p:spTree>
    <p:extLst>
      <p:ext uri="{BB962C8B-B14F-4D97-AF65-F5344CB8AC3E}">
        <p14:creationId xmlns:p14="http://schemas.microsoft.com/office/powerpoint/2010/main" val="4070091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F3883A7D-76CE-4210-883E-66F276EB2617}"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9539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03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4847E15-78FF-4697-9B15-5FA28E969B36}"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430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EBE14AD3-4469-4D09-94D6-12AC9A9B59FF}" type="datetime1">
              <a:rPr lang="en-US" smtClean="0">
                <a:solidFill>
                  <a:prstClr val="black">
                    <a:tint val="75000"/>
                  </a:prstClr>
                </a:solidFill>
              </a:rPr>
              <a:t>1/27/2023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72179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BD0AED2E-87F3-4293-824E-461DAAEFD4D5}" type="datetime1">
              <a:rPr lang="en-US" smtClean="0">
                <a:solidFill>
                  <a:prstClr val="black">
                    <a:tint val="75000"/>
                  </a:prstClr>
                </a:solidFill>
              </a:rPr>
              <a:t>1/27/2023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58931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70CAD8EC-696D-44A3-9D54-AD4FAA8F70B2}" type="datetime1">
              <a:rPr lang="en-US" smtClean="0">
                <a:solidFill>
                  <a:prstClr val="black">
                    <a:tint val="75000"/>
                  </a:prstClr>
                </a:solidFill>
              </a:rPr>
              <a:t>1/27/2023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0409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6CBA0818-320E-EFA5-E508-277F76ADAFB3}"/>
              </a:ext>
            </a:extLst>
          </p:cNvPr>
          <p:cNvSpPr>
            <a:spLocks noGrp="1"/>
          </p:cNvSpPr>
          <p:nvPr>
            <p:ph type="sldNum" sz="quarter" idx="12"/>
          </p:nvPr>
        </p:nvSpPr>
        <p:spPr>
          <a:xfrm>
            <a:off x="8590663" y="6041362"/>
            <a:ext cx="683339"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6" name="Picture 5">
            <a:extLst>
              <a:ext uri="{FF2B5EF4-FFF2-40B4-BE49-F238E27FC236}">
                <a16:creationId xmlns:a16="http://schemas.microsoft.com/office/drawing/2014/main" id="{F96F0EE8-1ABC-5647-DB4F-B8E0C3D3405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E20A1812-51D6-1788-90C9-EEC7D5F1A8C0}"/>
              </a:ext>
            </a:extLst>
          </p:cNvPr>
          <p:cNvPicPr>
            <a:picLocks noChangeAspect="1"/>
          </p:cNvPicPr>
          <p:nvPr userDrawn="1"/>
        </p:nvPicPr>
        <p:blipFill>
          <a:blip r:embed="rId3"/>
          <a:stretch>
            <a:fillRect/>
          </a:stretch>
        </p:blipFill>
        <p:spPr>
          <a:xfrm>
            <a:off x="-14111" y="-4618"/>
            <a:ext cx="7870175" cy="1610200"/>
          </a:xfrm>
          <a:prstGeom prst="rect">
            <a:avLst/>
          </a:prstGeom>
        </p:spPr>
      </p:pic>
      <p:pic>
        <p:nvPicPr>
          <p:cNvPr id="9" name="Picture 8">
            <a:extLst>
              <a:ext uri="{FF2B5EF4-FFF2-40B4-BE49-F238E27FC236}">
                <a16:creationId xmlns:a16="http://schemas.microsoft.com/office/drawing/2014/main" id="{39565F45-E236-1E8E-841D-B1F236C05AE9}"/>
              </a:ext>
            </a:extLst>
          </p:cNvPr>
          <p:cNvPicPr>
            <a:picLocks noChangeAspect="1"/>
          </p:cNvPicPr>
          <p:nvPr userDrawn="1"/>
        </p:nvPicPr>
        <p:blipFill>
          <a:blip r:embed="rId4"/>
          <a:stretch>
            <a:fillRect/>
          </a:stretch>
        </p:blipFill>
        <p:spPr>
          <a:xfrm>
            <a:off x="2343252" y="6229660"/>
            <a:ext cx="9902229" cy="204838"/>
          </a:xfrm>
          <a:prstGeom prst="rect">
            <a:avLst/>
          </a:prstGeom>
        </p:spPr>
      </p:pic>
      <p:pic>
        <p:nvPicPr>
          <p:cNvPr id="10" name="Picture 9">
            <a:extLst>
              <a:ext uri="{FF2B5EF4-FFF2-40B4-BE49-F238E27FC236}">
                <a16:creationId xmlns:a16="http://schemas.microsoft.com/office/drawing/2014/main" id="{91EC4A90-FE9C-A70E-0166-0777C612F18E}"/>
              </a:ext>
            </a:extLst>
          </p:cNvPr>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60EC8DD0-BE20-20CA-C231-7AD8EDF65704}"/>
              </a:ext>
            </a:extLst>
          </p:cNvPr>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A882E171-9441-EF83-168B-0F72961CBC5D}"/>
              </a:ext>
            </a:extLst>
          </p:cNvPr>
          <p:cNvSpPr txBox="1"/>
          <p:nvPr userDrawn="1"/>
        </p:nvSpPr>
        <p:spPr>
          <a:xfrm>
            <a:off x="2590800" y="609600"/>
            <a:ext cx="5181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EC5115A-34E2-F667-259A-C77FAC23C171}"/>
              </a:ext>
            </a:extLst>
          </p:cNvPr>
          <p:cNvPicPr>
            <a:picLocks noChangeAspect="1"/>
          </p:cNvPicPr>
          <p:nvPr userDrawn="1"/>
        </p:nvPicPr>
        <p:blipFill>
          <a:blip r:embed="rId6"/>
          <a:stretch>
            <a:fillRect/>
          </a:stretch>
        </p:blipFill>
        <p:spPr>
          <a:xfrm>
            <a:off x="-14111" y="0"/>
            <a:ext cx="1610798" cy="1283854"/>
          </a:xfrm>
          <a:prstGeom prst="rect">
            <a:avLst/>
          </a:prstGeom>
        </p:spPr>
      </p:pic>
    </p:spTree>
    <p:extLst>
      <p:ext uri="{BB962C8B-B14F-4D97-AF65-F5344CB8AC3E}">
        <p14:creationId xmlns:p14="http://schemas.microsoft.com/office/powerpoint/2010/main" val="90773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6C97ED00-EC28-4166-9570-BC28CCD16495}" type="datetime1">
              <a:rPr lang="en-US" smtClean="0">
                <a:solidFill>
                  <a:prstClr val="black">
                    <a:tint val="75000"/>
                  </a:prstClr>
                </a:solidFill>
              </a:rPr>
              <a:t>1/27/2023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99367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lvl1pPr>
              <a:defRPr sz="1200" b="1">
                <a:solidFill>
                  <a:schemeClr val="tx1"/>
                </a:solidFill>
              </a:defRPr>
            </a:lvl1pPr>
          </a:lstStyle>
          <a:p>
            <a:pPr>
              <a:defRPr/>
            </a:pPr>
            <a:r>
              <a:rPr lang="en-GB" dirty="0"/>
              <a:t>Operating Systems, Prof. </a:t>
            </a:r>
            <a:r>
              <a:rPr lang="en-GB" dirty="0" err="1"/>
              <a:t>Lamiaa</a:t>
            </a:r>
            <a:r>
              <a:rPr lang="en-GB" dirty="0"/>
              <a:t> Fattouh Ibrahim, Summer 2022</a:t>
            </a:r>
            <a:endParaRPr lang="en-US" dirty="0"/>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4E21B384-09A3-4E34-979F-CAB45FB7AA27}" type="datetime1">
              <a:rPr lang="en-US" smtClean="0">
                <a:solidFill>
                  <a:prstClr val="black">
                    <a:tint val="75000"/>
                  </a:prstClr>
                </a:solidFill>
              </a:rPr>
              <a:t>1/27/2023</a:t>
            </a:fld>
            <a:endParaRPr lang="en-US">
              <a:solidFill>
                <a:prstClr val="black">
                  <a:tint val="75000"/>
                </a:prstClr>
              </a:solidFill>
            </a:endParaRPr>
          </a:p>
        </p:txBody>
      </p:sp>
    </p:spTree>
    <p:extLst>
      <p:ext uri="{BB962C8B-B14F-4D97-AF65-F5344CB8AC3E}">
        <p14:creationId xmlns:p14="http://schemas.microsoft.com/office/powerpoint/2010/main" val="3174518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9C5545FA-03D4-4FAA-99D5-DE004A03B81F}"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82172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41CF44EA-5150-462D-93F6-1C354FBC1A96}"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2321756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694E721-B861-4684-9C6D-C7AF7FCA9B78}"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198953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4D3C690-7435-4A3E-A3BD-EED817ED663F}"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3634209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A9E42A43-8B8A-4571-89E1-639D39222701}"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0771769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7A7DBCC-B46C-4154-ACC1-6749A2EEE41E}"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795615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F0AD21F-ED52-4DE5-A87C-8AB2AD3AE9F3}"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292255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7E79D3D-5D65-4A28-BF5C-0B13D4D736CB}" type="datetime1">
              <a:rPr lang="en-US" smtClean="0">
                <a:solidFill>
                  <a:prstClr val="black">
                    <a:tint val="75000"/>
                  </a:prstClr>
                </a:solidFill>
              </a:rPr>
              <a:t>1/27/2023</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en-GB">
                <a:solidFill>
                  <a:prstClr val="black">
                    <a:tint val="75000"/>
                  </a:prstClr>
                </a:solidFill>
              </a:rPr>
              <a:t>Operating Systems, Prof. Lamiaa Fattouh Ibrahim, Summer 2022</a:t>
            </a:r>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172033411"/>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scholar.google.com/citations?user=nT5sDzUAAAAJ&amp;hl=en" TargetMode="External"/><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hyperlink" Target="https://www.scopus.com/authid/detail.uri?authorId=6701449773" TargetMode="External"/><Relationship Id="rId4" Type="http://schemas.openxmlformats.org/officeDocument/2006/relationships/hyperlink" Target="https://orcid.org/my-orcid?orcid=0000-0001-5671-8941"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928" y="160867"/>
            <a:ext cx="8935175" cy="3810000"/>
          </a:xfrm>
        </p:spPr>
        <p:txBody>
          <a:bodyPr>
            <a:normAutofit/>
          </a:bodyPr>
          <a:lstStyle/>
          <a:p>
            <a:pPr algn="ctr">
              <a:defRPr/>
            </a:pPr>
            <a:br>
              <a:rPr lang="en-US" dirty="0"/>
            </a:br>
            <a:br>
              <a:rPr lang="en-US" dirty="0"/>
            </a:br>
            <a:r>
              <a:rPr lang="en-US" sz="3200" dirty="0">
                <a:solidFill>
                  <a:srgbClr val="FFC000"/>
                </a:solidFill>
                <a:effectLst>
                  <a:outerShdw blurRad="38100" dist="38100" dir="2700000" algn="tl">
                    <a:srgbClr val="000000">
                      <a:alpha val="43137"/>
                    </a:srgbClr>
                  </a:outerShdw>
                </a:effectLst>
              </a:rPr>
              <a:t>Orientation show</a:t>
            </a:r>
            <a:br>
              <a:rPr lang="en-US" sz="3200" dirty="0">
                <a:solidFill>
                  <a:srgbClr val="FFC000"/>
                </a:solidFill>
                <a:effectLst>
                  <a:outerShdw blurRad="38100" dist="38100" dir="2700000" algn="tl">
                    <a:srgbClr val="000000">
                      <a:alpha val="43137"/>
                    </a:srgbClr>
                  </a:outerShdw>
                </a:effectLst>
              </a:rPr>
            </a:br>
            <a:r>
              <a:rPr lang="ar-YE" sz="3200" dirty="0">
                <a:solidFill>
                  <a:srgbClr val="FFC000"/>
                </a:solidFill>
                <a:effectLst>
                  <a:outerShdw blurRad="38100" dist="38100" dir="2700000" algn="tl">
                    <a:srgbClr val="000000">
                      <a:alpha val="43137"/>
                    </a:srgbClr>
                  </a:outerShdw>
                </a:effectLst>
              </a:rPr>
              <a:t>عرض توجيهي</a:t>
            </a:r>
            <a:r>
              <a:rPr lang="en-US" sz="3200" dirty="0">
                <a:solidFill>
                  <a:srgbClr val="FFC000"/>
                </a:solidFill>
                <a:effectLst>
                  <a:outerShdw blurRad="38100" dist="38100" dir="2700000" algn="tl">
                    <a:srgbClr val="000000">
                      <a:alpha val="43137"/>
                    </a:srgbClr>
                  </a:outerShdw>
                </a:effectLst>
              </a:rPr>
              <a:t> </a:t>
            </a:r>
          </a:p>
        </p:txBody>
      </p:sp>
      <p:sp>
        <p:nvSpPr>
          <p:cNvPr id="7171" name="Subtitle 2"/>
          <p:cNvSpPr>
            <a:spLocks noGrp="1"/>
          </p:cNvSpPr>
          <p:nvPr>
            <p:ph type="subTitle" idx="1"/>
          </p:nvPr>
        </p:nvSpPr>
        <p:spPr>
          <a:xfrm>
            <a:off x="1964531" y="4105444"/>
            <a:ext cx="7854950" cy="1752600"/>
          </a:xfrm>
        </p:spPr>
        <p:txBody>
          <a:bodyPr>
            <a:noAutofit/>
          </a:bodyPr>
          <a:lstStyle/>
          <a:p>
            <a:pPr marR="0" algn="ctr" eaLnBrk="1" hangingPunct="1"/>
            <a:r>
              <a:rPr lang="en-US" sz="2800" b="1" dirty="0">
                <a:solidFill>
                  <a:schemeClr val="bg2">
                    <a:lumMod val="50000"/>
                  </a:schemeClr>
                </a:solidFill>
              </a:rPr>
              <a:t>Prof. Lamiaa Fattouh Ibrahim</a:t>
            </a:r>
          </a:p>
          <a:p>
            <a:pPr marR="0" algn="ctr" eaLnBrk="1" hangingPunct="1"/>
            <a:r>
              <a:rPr lang="en-US" sz="2800" b="1" dirty="0">
                <a:solidFill>
                  <a:schemeClr val="bg2">
                    <a:lumMod val="50000"/>
                  </a:schemeClr>
                </a:solidFill>
                <a:ea typeface="Majalla UI"/>
                <a:cs typeface="Majalla UI"/>
              </a:rPr>
              <a:t>Everyone Smart University  </a:t>
            </a:r>
          </a:p>
          <a:p>
            <a:pPr marR="0" algn="ctr" eaLnBrk="1" hangingPunct="1"/>
            <a:r>
              <a:rPr lang="en-US" sz="2800" b="1" dirty="0">
                <a:solidFill>
                  <a:schemeClr val="bg2">
                    <a:lumMod val="50000"/>
                  </a:schemeClr>
                </a:solidFill>
                <a:ea typeface="Majalla UI"/>
                <a:cs typeface="Majalla UI"/>
              </a:rPr>
              <a:t>Faculty of INFORMATICS</a:t>
            </a:r>
            <a:endParaRPr lang="en-US" sz="2800" b="1" dirty="0">
              <a:solidFill>
                <a:schemeClr val="bg2">
                  <a:lumMod val="50000"/>
                </a:schemeClr>
              </a:solidFill>
            </a:endParaRPr>
          </a:p>
          <a:p>
            <a:pPr marR="0" algn="ctr" eaLnBrk="1" hangingPunct="1"/>
            <a:r>
              <a:rPr lang="en-US" sz="2800" b="1" dirty="0">
                <a:solidFill>
                  <a:schemeClr val="bg2">
                    <a:lumMod val="50000"/>
                  </a:schemeClr>
                </a:solidFill>
              </a:rPr>
              <a:t>Spring 2023</a:t>
            </a:r>
          </a:p>
        </p:txBody>
      </p:sp>
      <p:sp>
        <p:nvSpPr>
          <p:cNvPr id="717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1</a:t>
            </a:fld>
            <a:endParaRPr lang="en-US">
              <a:solidFill>
                <a:srgbClr val="D1EAEE"/>
              </a:solidFill>
              <a:latin typeface="Constantia" panose="02030602050306030303" pitchFamily="18" charset="0"/>
            </a:endParaRPr>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962400" y="-76200"/>
            <a:ext cx="281940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769E5EA4-3F36-8EB4-63B4-4E83E5F7CDC4}"/>
              </a:ext>
            </a:extLst>
          </p:cNvPr>
          <p:cNvSpPr txBox="1"/>
          <p:nvPr/>
        </p:nvSpPr>
        <p:spPr>
          <a:xfrm>
            <a:off x="1518354" y="1795259"/>
            <a:ext cx="8747303" cy="1354217"/>
          </a:xfrm>
          <a:prstGeom prst="rect">
            <a:avLst/>
          </a:prstGeom>
          <a:noFill/>
        </p:spPr>
        <p:txBody>
          <a:bodyPr wrap="square" rtlCol="0">
            <a:spAutoFit/>
          </a:bodyPr>
          <a:lstStyle/>
          <a:p>
            <a:pPr algn="ctr"/>
            <a:r>
              <a:rPr lang="en-US" sz="3200" b="1" dirty="0">
                <a:solidFill>
                  <a:schemeClr val="bg2">
                    <a:lumMod val="50000"/>
                  </a:schemeClr>
                </a:solidFill>
                <a:latin typeface="Times New Roman" panose="02020603050405020304" pitchFamily="18" charset="0"/>
                <a:cs typeface="Times New Roman" panose="02020603050405020304" pitchFamily="18" charset="0"/>
              </a:rPr>
              <a:t>IT111 - Introduction to Information Technology</a:t>
            </a:r>
          </a:p>
          <a:p>
            <a:pPr algn="ctr"/>
            <a:r>
              <a:rPr lang="en-US" sz="3200" b="1" dirty="0">
                <a:solidFill>
                  <a:schemeClr val="bg2">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b="1" dirty="0">
              <a:solidFill>
                <a:schemeClr val="bg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7" name="Footer Placeholder 2">
            <a:extLst>
              <a:ext uri="{FF2B5EF4-FFF2-40B4-BE49-F238E27FC236}">
                <a16:creationId xmlns:a16="http://schemas.microsoft.com/office/drawing/2014/main" id="{FFFD444B-C5CE-B391-0FEE-10AB3028CF67}"/>
              </a:ext>
            </a:extLst>
          </p:cNvPr>
          <p:cNvSpPr>
            <a:spLocks noGrp="1"/>
          </p:cNvSpPr>
          <p:nvPr>
            <p:ph type="ftr" sz="quarter" idx="11"/>
          </p:nvPr>
        </p:nvSpPr>
        <p:spPr>
          <a:xfrm>
            <a:off x="2133600" y="6514570"/>
            <a:ext cx="6831012" cy="365125"/>
          </a:xfrm>
        </p:spPr>
        <p:txBody>
          <a:bodyPr/>
          <a:lstStyle/>
          <a:p>
            <a:pPr algn="ctr">
              <a:defRPr/>
            </a:pPr>
            <a:r>
              <a:rPr lang="en-US" sz="1200" b="1" dirty="0">
                <a:solidFill>
                  <a:schemeClr val="tx1"/>
                </a:solidFill>
                <a:latin typeface="Times New Roman" panose="02020603050405020304" pitchFamily="18" charset="0"/>
                <a:cs typeface="Times New Roman" panose="02020603050405020304" pitchFamily="18" charset="0"/>
              </a:rPr>
              <a:t>Introduction to Information Technology</a:t>
            </a:r>
            <a:r>
              <a:rPr lang="en-GB" sz="1200" b="1" dirty="0">
                <a:solidFill>
                  <a:schemeClr val="tx1"/>
                </a:solidFill>
                <a:latin typeface="Times New Roman" panose="02020603050405020304" pitchFamily="18" charset="0"/>
                <a:cs typeface="Times New Roman" panose="02020603050405020304" pitchFamily="18" charset="0"/>
              </a:rPr>
              <a:t>, Prof. </a:t>
            </a:r>
            <a:r>
              <a:rPr lang="en-GB" sz="1200" b="1" dirty="0" err="1">
                <a:solidFill>
                  <a:schemeClr val="tx1"/>
                </a:solidFill>
                <a:latin typeface="Times New Roman" panose="02020603050405020304" pitchFamily="18" charset="0"/>
                <a:cs typeface="Times New Roman" panose="02020603050405020304" pitchFamily="18" charset="0"/>
              </a:rPr>
              <a:t>Lamiaa</a:t>
            </a:r>
            <a:r>
              <a:rPr lang="en-GB" sz="1200" b="1" dirty="0">
                <a:solidFill>
                  <a:schemeClr val="tx1"/>
                </a:solidFill>
                <a:latin typeface="Times New Roman" panose="02020603050405020304" pitchFamily="18" charset="0"/>
                <a:cs typeface="Times New Roman" panose="02020603050405020304" pitchFamily="18" charset="0"/>
              </a:rPr>
              <a:t> Fattouh Ibrahim, Spring 2022-2023</a:t>
            </a:r>
            <a:endParaRPr lang="en-US" sz="12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F30E137-4278-8017-493E-CDAD2A094982}"/>
              </a:ext>
            </a:extLst>
          </p:cNvPr>
          <p:cNvPicPr>
            <a:picLocks noChangeAspect="1"/>
          </p:cNvPicPr>
          <p:nvPr/>
        </p:nvPicPr>
        <p:blipFill>
          <a:blip r:embed="rId4"/>
          <a:stretch>
            <a:fillRect/>
          </a:stretch>
        </p:blipFill>
        <p:spPr>
          <a:xfrm>
            <a:off x="24581" y="28748"/>
            <a:ext cx="1924050" cy="1533525"/>
          </a:xfrm>
          <a:prstGeom prst="rect">
            <a:avLst/>
          </a:prstGeom>
        </p:spPr>
      </p:pic>
    </p:spTree>
    <p:extLst>
      <p:ext uri="{BB962C8B-B14F-4D97-AF65-F5344CB8AC3E}">
        <p14:creationId xmlns:p14="http://schemas.microsoft.com/office/powerpoint/2010/main" val="79905724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69BC20D-AA02-010E-EAFE-D9BA96EE9737}"/>
              </a:ext>
            </a:extLst>
          </p:cNvPr>
          <p:cNvSpPr>
            <a:spLocks noGrp="1"/>
          </p:cNvSpPr>
          <p:nvPr>
            <p:ph type="sldNum" sz="quarter" idx="4294967295"/>
          </p:nvPr>
        </p:nvSpPr>
        <p:spPr>
          <a:xfrm>
            <a:off x="11507788" y="6042025"/>
            <a:ext cx="684212" cy="365125"/>
          </a:xfrm>
        </p:spPr>
        <p:txBody>
          <a:bodyPr/>
          <a:lstStyle/>
          <a:p>
            <a:pPr>
              <a:defRPr/>
            </a:pPr>
            <a:fld id="{485EBB11-54BE-472D-9F59-4E294CA4F9F4}" type="slidenum">
              <a:rPr lang="en-US" smtClean="0">
                <a:solidFill>
                  <a:srgbClr val="A5300F"/>
                </a:solidFill>
              </a:rPr>
              <a:pPr>
                <a:defRPr/>
              </a:pPr>
              <a:t>2</a:t>
            </a:fld>
            <a:endParaRPr lang="en-US" dirty="0">
              <a:solidFill>
                <a:srgbClr val="A5300F"/>
              </a:solidFill>
            </a:endParaRPr>
          </a:p>
        </p:txBody>
      </p:sp>
      <p:sp>
        <p:nvSpPr>
          <p:cNvPr id="5" name="Text Box 1">
            <a:extLst>
              <a:ext uri="{FF2B5EF4-FFF2-40B4-BE49-F238E27FC236}">
                <a16:creationId xmlns:a16="http://schemas.microsoft.com/office/drawing/2014/main" id="{376EFD02-B9C2-8696-0FDB-AF60263517D9}"/>
              </a:ext>
            </a:extLst>
          </p:cNvPr>
          <p:cNvSpPr txBox="1"/>
          <p:nvPr/>
        </p:nvSpPr>
        <p:spPr>
          <a:xfrm>
            <a:off x="3352800" y="6080887"/>
            <a:ext cx="3652784" cy="814726"/>
          </a:xfrm>
          <a:prstGeom prst="rect">
            <a:avLst/>
          </a:prstGeom>
          <a:noFill/>
          <a:ln>
            <a:noFill/>
          </a:ln>
        </p:spPr>
        <p:txBody>
          <a:bodyPr rot="0" spcFirstLastPara="0" vert="horz" wrap="none" lIns="91440" tIns="45720" rIns="91440" bIns="45720" numCol="1" spcCol="0" rtlCol="0" fromWordArt="0" anchor="t" anchorCtr="0" forceAA="0" compatLnSpc="1">
            <a:prstTxWarp prst="textChevronInverted">
              <a:avLst/>
            </a:prstTxWarp>
            <a:spAutoFit/>
          </a:bodyPr>
          <a:lstStyle/>
          <a:p>
            <a:pPr marL="0" marR="0" algn="ctr">
              <a:lnSpc>
                <a:spcPct val="107000"/>
              </a:lnSpc>
              <a:spcBef>
                <a:spcPts val="0"/>
              </a:spcBef>
              <a:spcAft>
                <a:spcPts val="800"/>
              </a:spcAft>
            </a:pPr>
            <a:r>
              <a:rPr lang="ar-EG"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ea typeface="Calibri" panose="020F0502020204030204" pitchFamily="34" charset="0"/>
                <a:cs typeface="Arial" panose="020B0604020202020204" pitchFamily="34" charset="0"/>
              </a:rPr>
              <a:t>كل عام و انتم بخير</a:t>
            </a:r>
            <a:endParaRPr lang="en-US" sz="1100" dirty="0">
              <a:solidFill>
                <a:schemeClr val="tx2">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 Box 2">
            <a:extLst>
              <a:ext uri="{FF2B5EF4-FFF2-40B4-BE49-F238E27FC236}">
                <a16:creationId xmlns:a16="http://schemas.microsoft.com/office/drawing/2014/main" id="{17F2B0B5-1930-B509-10BC-9E345EF7C3D9}"/>
              </a:ext>
            </a:extLst>
          </p:cNvPr>
          <p:cNvSpPr txBox="1"/>
          <p:nvPr/>
        </p:nvSpPr>
        <p:spPr>
          <a:xfrm>
            <a:off x="685800" y="309438"/>
            <a:ext cx="9296400" cy="5807937"/>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marL="0" marR="0" algn="ctr">
              <a:lnSpc>
                <a:spcPct val="107000"/>
              </a:lnSpc>
              <a:spcBef>
                <a:spcPts val="0"/>
              </a:spcBef>
              <a:spcAft>
                <a:spcPts val="800"/>
              </a:spcAft>
            </a:pPr>
            <a:r>
              <a:rPr lang="ar-EG"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rPr>
              <a:t>بسم الله الرحمن الرحيم</a:t>
            </a:r>
            <a:endParaRPr lang="en-US"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endParaRPr>
          </a:p>
          <a:p>
            <a:pPr marL="0" marR="0" algn="ctr">
              <a:lnSpc>
                <a:spcPct val="107000"/>
              </a:lnSpc>
              <a:spcBef>
                <a:spcPts val="0"/>
              </a:spcBef>
              <a:spcAft>
                <a:spcPts val="800"/>
              </a:spcAft>
            </a:pPr>
            <a:r>
              <a:rPr lang="ar-EG"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rPr>
              <a:t>اللهم صلي و سلم و بارك على اشرف المرسلين سيدنا محمد و على ال و اصحابه افضل التسليم</a:t>
            </a:r>
            <a:endParaRPr lang="en-US"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endParaRPr>
          </a:p>
          <a:p>
            <a:pPr marL="0" marR="0" algn="ctr">
              <a:lnSpc>
                <a:spcPct val="107000"/>
              </a:lnSpc>
              <a:spcBef>
                <a:spcPts val="0"/>
              </a:spcBef>
              <a:spcAft>
                <a:spcPts val="800"/>
              </a:spcAft>
            </a:pPr>
            <a:r>
              <a:rPr lang="ar-EG"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rPr>
              <a:t>يسعدني أن أرحب بكم ترحيبا خاصا في مستهل هذا الفصل الدراسي الجديد، الذي نتطلع فيه إلى المزيد من العمل المثمر والجاد من أجل بلوغ الأهداف التي</a:t>
            </a:r>
          </a:p>
          <a:p>
            <a:pPr marL="0" marR="0" algn="ctr">
              <a:lnSpc>
                <a:spcPct val="107000"/>
              </a:lnSpc>
              <a:spcBef>
                <a:spcPts val="0"/>
              </a:spcBef>
              <a:spcAft>
                <a:spcPts val="800"/>
              </a:spcAft>
            </a:pPr>
            <a:r>
              <a:rPr lang="ar-EG"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rPr>
              <a:t> اجتمعنا من أجلها في هذا الصرح العلمي العظيم، راجيا من الله العلي القدير أن يوفقنا  جميعا لتأدية مهامنا الأكاديمية والإدارية</a:t>
            </a:r>
            <a:endParaRPr lang="en-US"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endParaRPr>
          </a:p>
          <a:p>
            <a:pPr marL="0" marR="0" algn="ctr">
              <a:lnSpc>
                <a:spcPct val="107000"/>
              </a:lnSpc>
              <a:spcBef>
                <a:spcPts val="0"/>
              </a:spcBef>
              <a:spcAft>
                <a:spcPts val="800"/>
              </a:spcAft>
            </a:pPr>
            <a:r>
              <a:rPr lang="ar-EG"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rPr>
              <a:t>والتربوية على الوجه الذي يحبه و يرضاه.</a:t>
            </a:r>
            <a:endParaRPr lang="en-US" sz="3600" dirty="0">
              <a:ln w="10160" cap="flat" cmpd="sng" algn="ctr">
                <a:solidFill>
                  <a:srgbClr val="5B9BD5"/>
                </a:solidFill>
                <a:prstDash val="solid"/>
                <a:round/>
              </a:ln>
              <a:solidFill>
                <a:schemeClr val="tx2">
                  <a:lumMod val="60000"/>
                  <a:lumOff val="40000"/>
                </a:schemeClr>
              </a:solidFill>
              <a:effectLst>
                <a:outerShdw blurRad="38100" dist="22860" dir="5400000" algn="tl">
                  <a:srgbClr val="000000">
                    <a:alpha val="30000"/>
                  </a:srgbClr>
                </a:outerShdw>
              </a:effectLst>
              <a:latin typeface="Calibri" panose="020F0502020204030204" pitchFamily="34" charset="0"/>
            </a:endParaRPr>
          </a:p>
        </p:txBody>
      </p:sp>
      <p:pic>
        <p:nvPicPr>
          <p:cNvPr id="8" name="Picture 7">
            <a:extLst>
              <a:ext uri="{FF2B5EF4-FFF2-40B4-BE49-F238E27FC236}">
                <a16:creationId xmlns:a16="http://schemas.microsoft.com/office/drawing/2014/main" id="{EDB92AAF-FFD8-D014-96B9-A366E2577F31}"/>
              </a:ext>
            </a:extLst>
          </p:cNvPr>
          <p:cNvPicPr>
            <a:picLocks noChangeAspect="1"/>
          </p:cNvPicPr>
          <p:nvPr/>
        </p:nvPicPr>
        <p:blipFill>
          <a:blip r:embed="rId3"/>
          <a:stretch>
            <a:fillRect/>
          </a:stretch>
        </p:blipFill>
        <p:spPr>
          <a:xfrm>
            <a:off x="427220" y="-223962"/>
            <a:ext cx="1501589" cy="1066800"/>
          </a:xfrm>
          <a:prstGeom prst="rect">
            <a:avLst/>
          </a:prstGeom>
        </p:spPr>
      </p:pic>
      <p:pic>
        <p:nvPicPr>
          <p:cNvPr id="9" name="Picture 8">
            <a:extLst>
              <a:ext uri="{FF2B5EF4-FFF2-40B4-BE49-F238E27FC236}">
                <a16:creationId xmlns:a16="http://schemas.microsoft.com/office/drawing/2014/main" id="{5ACB9767-E387-040D-A831-DDA10A1628DE}"/>
              </a:ext>
            </a:extLst>
          </p:cNvPr>
          <p:cNvPicPr>
            <a:picLocks noChangeAspect="1"/>
          </p:cNvPicPr>
          <p:nvPr/>
        </p:nvPicPr>
        <p:blipFill rotWithShape="1">
          <a:blip r:embed="rId3"/>
          <a:srcRect r="17367"/>
          <a:stretch/>
        </p:blipFill>
        <p:spPr>
          <a:xfrm>
            <a:off x="9274002" y="1"/>
            <a:ext cx="1001479" cy="990787"/>
          </a:xfrm>
          <a:prstGeom prst="rect">
            <a:avLst/>
          </a:prstGeom>
        </p:spPr>
      </p:pic>
    </p:spTree>
    <p:extLst>
      <p:ext uri="{BB962C8B-B14F-4D97-AF65-F5344CB8AC3E}">
        <p14:creationId xmlns:p14="http://schemas.microsoft.com/office/powerpoint/2010/main" val="1553535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620"/>
            <a:ext cx="9902229" cy="204838"/>
          </a:xfrm>
          <a:prstGeom prst="rect">
            <a:avLst/>
          </a:prstGeom>
        </p:spPr>
      </p:pic>
      <p:sp>
        <p:nvSpPr>
          <p:cNvPr id="7" name="TextBox 6"/>
          <p:cNvSpPr txBox="1"/>
          <p:nvPr/>
        </p:nvSpPr>
        <p:spPr>
          <a:xfrm>
            <a:off x="3352800" y="556055"/>
            <a:ext cx="30476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Spring 2022-2023</a:t>
            </a:r>
          </a:p>
        </p:txBody>
      </p:sp>
      <p:sp>
        <p:nvSpPr>
          <p:cNvPr id="13" name="Slide Number Placeholder 12"/>
          <p:cNvSpPr>
            <a:spLocks noGrp="1"/>
          </p:cNvSpPr>
          <p:nvPr>
            <p:ph type="sldNum" sz="quarter" idx="12"/>
          </p:nvPr>
        </p:nvSpPr>
        <p:spPr>
          <a:xfrm>
            <a:off x="8590663" y="6041362"/>
            <a:ext cx="683339" cy="365125"/>
          </a:xfrm>
        </p:spPr>
        <p:txBody>
          <a:bodyPr/>
          <a:lstStyle/>
          <a:p>
            <a:fld id="{FDED41F8-FC0F-4085-8150-313B6CF05213}" type="slidenum">
              <a:rPr lang="en-US" smtClean="0"/>
              <a:t>3</a:t>
            </a:fld>
            <a:endParaRPr lang="en-US"/>
          </a:p>
        </p:txBody>
      </p:sp>
      <p:sp>
        <p:nvSpPr>
          <p:cNvPr id="16" name="Google Shape;832;p55">
            <a:extLst>
              <a:ext uri="{FF2B5EF4-FFF2-40B4-BE49-F238E27FC236}">
                <a16:creationId xmlns:a16="http://schemas.microsoft.com/office/drawing/2014/main" id="{53773C2C-A101-0D40-BB5B-E4455CD3CB64}"/>
              </a:ext>
            </a:extLst>
          </p:cNvPr>
          <p:cNvSpPr/>
          <p:nvPr/>
        </p:nvSpPr>
        <p:spPr>
          <a:xfrm>
            <a:off x="1864473" y="504847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pic>
        <p:nvPicPr>
          <p:cNvPr id="17" name="Picture 16"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5702" y="1671913"/>
            <a:ext cx="3276600" cy="25019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6D9C35D-87FE-AB24-2A30-C05405B7A2C0}"/>
              </a:ext>
            </a:extLst>
          </p:cNvPr>
          <p:cNvPicPr>
            <a:picLocks noChangeAspect="1"/>
          </p:cNvPicPr>
          <p:nvPr/>
        </p:nvPicPr>
        <p:blipFill rotWithShape="1">
          <a:blip r:embed="rId5"/>
          <a:srcRect l="3955" b="1484"/>
          <a:stretch/>
        </p:blipFill>
        <p:spPr>
          <a:xfrm>
            <a:off x="2083245" y="1449954"/>
            <a:ext cx="5552457" cy="3592303"/>
          </a:xfrm>
          <a:prstGeom prst="rect">
            <a:avLst/>
          </a:prstGeom>
        </p:spPr>
      </p:pic>
      <p:sp>
        <p:nvSpPr>
          <p:cNvPr id="4" name="Footer Placeholder 2">
            <a:extLst>
              <a:ext uri="{FF2B5EF4-FFF2-40B4-BE49-F238E27FC236}">
                <a16:creationId xmlns:a16="http://schemas.microsoft.com/office/drawing/2014/main" id="{E20DD54A-EB44-3335-5351-304390FFBC98}"/>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4204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7B3F4C0-FBFB-9411-A21D-8ABF042FAEAE}"/>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4</a:t>
            </a:fld>
            <a:endParaRPr lang="en-US">
              <a:solidFill>
                <a:srgbClr val="A5300F"/>
              </a:solidFill>
            </a:endParaRPr>
          </a:p>
        </p:txBody>
      </p:sp>
      <p:pic>
        <p:nvPicPr>
          <p:cNvPr id="3" name="Picture 2">
            <a:extLst>
              <a:ext uri="{FF2B5EF4-FFF2-40B4-BE49-F238E27FC236}">
                <a16:creationId xmlns:a16="http://schemas.microsoft.com/office/drawing/2014/main" id="{A3708377-CD19-4F34-7842-B06C9833BE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CAECAA8A-68F2-5E3A-F834-5BBEDF0048EF}"/>
              </a:ext>
            </a:extLst>
          </p:cNvPr>
          <p:cNvPicPr>
            <a:picLocks noChangeAspect="1"/>
          </p:cNvPicPr>
          <p:nvPr/>
        </p:nvPicPr>
        <p:blipFill>
          <a:blip r:embed="rId3"/>
          <a:stretch>
            <a:fillRect/>
          </a:stretch>
        </p:blipFill>
        <p:spPr>
          <a:xfrm>
            <a:off x="2343252" y="6229660"/>
            <a:ext cx="9902229" cy="204838"/>
          </a:xfrm>
          <a:prstGeom prst="rect">
            <a:avLst/>
          </a:prstGeom>
        </p:spPr>
      </p:pic>
      <p:pic>
        <p:nvPicPr>
          <p:cNvPr id="5" name="Picture 4">
            <a:extLst>
              <a:ext uri="{FF2B5EF4-FFF2-40B4-BE49-F238E27FC236}">
                <a16:creationId xmlns:a16="http://schemas.microsoft.com/office/drawing/2014/main" id="{7B87F181-58A3-C2C5-5479-00B3BE132549}"/>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367A4EC-5A05-DC82-088E-7D770B9FE2ED}"/>
              </a:ext>
            </a:extLst>
          </p:cNvPr>
          <p:cNvPicPr>
            <a:picLocks noChangeAspect="1"/>
          </p:cNvPicPr>
          <p:nvPr/>
        </p:nvPicPr>
        <p:blipFill>
          <a:blip r:embed="rId4"/>
          <a:stretch>
            <a:fillRect/>
          </a:stretch>
        </p:blipFill>
        <p:spPr>
          <a:xfrm>
            <a:off x="12072675" y="2204822"/>
            <a:ext cx="238650" cy="2709534"/>
          </a:xfrm>
          <a:prstGeom prst="rect">
            <a:avLst/>
          </a:prstGeom>
        </p:spPr>
      </p:pic>
      <p:sp>
        <p:nvSpPr>
          <p:cNvPr id="8" name="TextBox 7">
            <a:extLst>
              <a:ext uri="{FF2B5EF4-FFF2-40B4-BE49-F238E27FC236}">
                <a16:creationId xmlns:a16="http://schemas.microsoft.com/office/drawing/2014/main" id="{C22A646B-F90A-B54E-498F-605797BE841C}"/>
              </a:ext>
            </a:extLst>
          </p:cNvPr>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Am I?</a:t>
            </a:r>
          </a:p>
        </p:txBody>
      </p:sp>
      <p:sp>
        <p:nvSpPr>
          <p:cNvPr id="9" name="TextBox 6">
            <a:extLst>
              <a:ext uri="{FF2B5EF4-FFF2-40B4-BE49-F238E27FC236}">
                <a16:creationId xmlns:a16="http://schemas.microsoft.com/office/drawing/2014/main" id="{2B962238-8920-B1E1-CBA4-840A177212B5}"/>
              </a:ext>
            </a:extLst>
          </p:cNvPr>
          <p:cNvSpPr txBox="1">
            <a:spLocks noChangeArrowheads="1"/>
          </p:cNvSpPr>
          <p:nvPr/>
        </p:nvSpPr>
        <p:spPr bwMode="auto">
          <a:xfrm>
            <a:off x="1262952" y="1290423"/>
            <a:ext cx="6235438"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a:buFont typeface="Wingdings" panose="05000000000000000000" pitchFamily="2" charset="2"/>
              <a:buChar char="Ø"/>
              <a:defRPr/>
            </a:pPr>
            <a:r>
              <a:rPr lang="en-US" sz="2400" b="1" i="1" dirty="0">
                <a:solidFill>
                  <a:srgbClr val="FF0000"/>
                </a:solidFill>
              </a:rPr>
              <a:t>Prof. Lamiaa Fattouh Ibrahim</a:t>
            </a:r>
          </a:p>
          <a:p>
            <a:pPr lvl="1" indent="-457200">
              <a:spcBef>
                <a:spcPts val="1200"/>
              </a:spcBef>
              <a:buFont typeface="Wingdings" panose="05000000000000000000" pitchFamily="2" charset="2"/>
              <a:buChar char="§"/>
              <a:defRPr/>
            </a:pPr>
            <a:r>
              <a:rPr lang="en-US" sz="2800" b="1" dirty="0">
                <a:solidFill>
                  <a:srgbClr val="0070C0"/>
                </a:solidFill>
              </a:rPr>
              <a:t>Professor in Artificial Intelligent</a:t>
            </a:r>
          </a:p>
          <a:p>
            <a:pPr algn="l"/>
            <a:endParaRPr lang="en-US" sz="1800" b="0" i="0" u="none" strike="noStrike" baseline="0" dirty="0">
              <a:solidFill>
                <a:srgbClr val="000000"/>
              </a:solidFill>
              <a:latin typeface="Times New Roman" panose="02020603050405020304" pitchFamily="18" charset="0"/>
            </a:endParaRPr>
          </a:p>
          <a:p>
            <a:pPr marL="285750" indent="-285750">
              <a:buFont typeface="Wingdings" panose="05000000000000000000" pitchFamily="2" charset="2"/>
              <a:buChar char="§"/>
            </a:pPr>
            <a:r>
              <a:rPr lang="en-US" sz="2800" b="1" dirty="0">
                <a:solidFill>
                  <a:srgbClr val="000000"/>
                </a:solidFill>
                <a:latin typeface="Times New Roman" panose="02020603050405020304" pitchFamily="18" charset="0"/>
                <a:cs typeface="Times New Roman" panose="02020603050405020304" pitchFamily="18" charset="0"/>
              </a:rPr>
              <a:t>Dean of Faculty of Informatics- Everyone’s Smart University</a:t>
            </a:r>
          </a:p>
          <a:p>
            <a:pPr marL="285750" indent="-285750">
              <a:buFont typeface="Wingdings" panose="05000000000000000000" pitchFamily="2" charset="2"/>
              <a:buChar char="§"/>
            </a:pPr>
            <a:endParaRPr lang="en-US" sz="2800" b="1" dirty="0">
              <a:solidFill>
                <a:srgbClr val="00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2800" b="1" dirty="0">
                <a:solidFill>
                  <a:srgbClr val="000000"/>
                </a:solidFill>
                <a:latin typeface="Times New Roman" panose="02020603050405020304" pitchFamily="18" charset="0"/>
                <a:cs typeface="Times New Roman" panose="02020603050405020304" pitchFamily="18" charset="0"/>
              </a:rPr>
              <a:t>Professor Department of Computer Science – Faculty of Graduate Studies for Statistical Research - Cairo University.</a:t>
            </a:r>
          </a:p>
          <a:p>
            <a:pPr marL="285750" indent="-285750">
              <a:buFont typeface="Wingdings" panose="05000000000000000000" pitchFamily="2" charset="2"/>
              <a:buChar char="§"/>
            </a:pPr>
            <a:endParaRPr lang="en-US" sz="2800" b="1" dirty="0">
              <a:solidFill>
                <a:srgbClr val="000000"/>
              </a:solidFill>
              <a:latin typeface="Times New Roman" panose="02020603050405020304" pitchFamily="18" charset="0"/>
              <a:cs typeface="Times New Roman" panose="02020603050405020304" pitchFamily="18" charset="0"/>
            </a:endParaRPr>
          </a:p>
          <a:p>
            <a:r>
              <a:rPr lang="en-GB" sz="2800" b="1" dirty="0">
                <a:solidFill>
                  <a:srgbClr val="000000"/>
                </a:solidFill>
                <a:latin typeface="Times New Roman" panose="02020603050405020304" pitchFamily="18" charset="0"/>
                <a:cs typeface="Times New Roman" panose="02020603050405020304" pitchFamily="18" charset="0"/>
              </a:rPr>
              <a:t> </a:t>
            </a:r>
            <a:endParaRPr lang="en-US" sz="2800" b="1" dirty="0">
              <a:solidFill>
                <a:srgbClr val="000000"/>
              </a:solidFill>
              <a:latin typeface="Times New Roman" panose="02020603050405020304" pitchFamily="18" charset="0"/>
              <a:cs typeface="Times New Roman" panose="02020603050405020304" pitchFamily="18" charset="0"/>
            </a:endParaRPr>
          </a:p>
          <a:p>
            <a:pPr marL="914400" lvl="2" indent="0">
              <a:defRPr/>
            </a:pPr>
            <a:endParaRPr lang="en-US" sz="2000" dirty="0"/>
          </a:p>
        </p:txBody>
      </p:sp>
      <p:sp>
        <p:nvSpPr>
          <p:cNvPr id="10" name="Slide Number Placeholder 10">
            <a:extLst>
              <a:ext uri="{FF2B5EF4-FFF2-40B4-BE49-F238E27FC236}">
                <a16:creationId xmlns:a16="http://schemas.microsoft.com/office/drawing/2014/main" id="{DDD4CE2D-DCC1-812F-ED95-AAEC69B2DDB0}"/>
              </a:ext>
            </a:extLst>
          </p:cNvPr>
          <p:cNvSpPr txBox="1">
            <a:spLocks/>
          </p:cNvSpPr>
          <p:nvPr/>
        </p:nvSpPr>
        <p:spPr>
          <a:xfrm>
            <a:off x="8590663" y="6041362"/>
            <a:ext cx="683339" cy="365125"/>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900" kern="1200">
                <a:solidFill>
                  <a:schemeClr val="accent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DED41F8-FC0F-4085-8150-313B6CF05213}" type="slidenum">
              <a:rPr lang="en-US" smtClean="0"/>
              <a:pPr/>
              <a:t>4</a:t>
            </a:fld>
            <a:endParaRPr lang="en-US"/>
          </a:p>
        </p:txBody>
      </p:sp>
      <p:sp>
        <p:nvSpPr>
          <p:cNvPr id="11" name="Footer Placeholder 7">
            <a:extLst>
              <a:ext uri="{FF2B5EF4-FFF2-40B4-BE49-F238E27FC236}">
                <a16:creationId xmlns:a16="http://schemas.microsoft.com/office/drawing/2014/main" id="{196288D4-EF09-5B36-DB14-1BAD57B67E55}"/>
              </a:ext>
            </a:extLst>
          </p:cNvPr>
          <p:cNvSpPr txBox="1">
            <a:spLocks/>
          </p:cNvSpPr>
          <p:nvPr/>
        </p:nvSpPr>
        <p:spPr>
          <a:xfrm>
            <a:off x="2927666" y="6470589"/>
            <a:ext cx="6944269"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en-GB" sz="1200" dirty="0"/>
              <a:t>Operating </a:t>
            </a:r>
            <a:r>
              <a:rPr lang="en-GB" sz="1200" dirty="0" err="1"/>
              <a:t>Sysems</a:t>
            </a:r>
            <a:r>
              <a:rPr lang="en-GB" sz="1200" dirty="0"/>
              <a:t>, Prof. </a:t>
            </a:r>
            <a:r>
              <a:rPr lang="en-GB" sz="1200" dirty="0" err="1"/>
              <a:t>Lamiaa</a:t>
            </a:r>
            <a:r>
              <a:rPr lang="en-GB" sz="1200" dirty="0"/>
              <a:t> Fattouh Ibrahim, Summer 2022</a:t>
            </a:r>
            <a:endParaRPr lang="en-US" sz="1200" dirty="0"/>
          </a:p>
        </p:txBody>
      </p:sp>
      <p:pic>
        <p:nvPicPr>
          <p:cNvPr id="12" name="Picture 11">
            <a:extLst>
              <a:ext uri="{FF2B5EF4-FFF2-40B4-BE49-F238E27FC236}">
                <a16:creationId xmlns:a16="http://schemas.microsoft.com/office/drawing/2014/main" id="{E58DFCB4-D140-986F-EE21-FAD2E93B76E6}"/>
              </a:ext>
            </a:extLst>
          </p:cNvPr>
          <p:cNvPicPr>
            <a:picLocks noChangeAspect="1"/>
          </p:cNvPicPr>
          <p:nvPr/>
        </p:nvPicPr>
        <p:blipFill>
          <a:blip r:embed="rId5"/>
          <a:stretch>
            <a:fillRect/>
          </a:stretch>
        </p:blipFill>
        <p:spPr>
          <a:xfrm>
            <a:off x="8432627" y="543490"/>
            <a:ext cx="2684039" cy="2670768"/>
          </a:xfrm>
          <a:prstGeom prst="rect">
            <a:avLst/>
          </a:prstGeom>
        </p:spPr>
      </p:pic>
    </p:spTree>
    <p:extLst>
      <p:ext uri="{BB962C8B-B14F-4D97-AF65-F5344CB8AC3E}">
        <p14:creationId xmlns:p14="http://schemas.microsoft.com/office/powerpoint/2010/main" val="4111897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DB0A927-BF83-12F9-D5EE-58D9785FAA4D}"/>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5</a:t>
            </a:fld>
            <a:endParaRPr lang="en-US">
              <a:solidFill>
                <a:srgbClr val="A5300F"/>
              </a:solidFill>
            </a:endParaRPr>
          </a:p>
        </p:txBody>
      </p:sp>
      <p:sp>
        <p:nvSpPr>
          <p:cNvPr id="4" name="Footer Placeholder 2">
            <a:extLst>
              <a:ext uri="{FF2B5EF4-FFF2-40B4-BE49-F238E27FC236}">
                <a16:creationId xmlns:a16="http://schemas.microsoft.com/office/drawing/2014/main" id="{1406ECED-EE87-8BBB-0217-72DD1528054C}"/>
              </a:ext>
            </a:extLst>
          </p:cNvPr>
          <p:cNvSpPr txBox="1">
            <a:spLocks/>
          </p:cNvSpPr>
          <p:nvPr/>
        </p:nvSpPr>
        <p:spPr>
          <a:xfrm>
            <a:off x="1981200" y="6408042"/>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D34190B-98E2-9FF3-84E0-E632240063A4}"/>
              </a:ext>
            </a:extLst>
          </p:cNvPr>
          <p:cNvPicPr>
            <a:picLocks noChangeAspect="1"/>
          </p:cNvPicPr>
          <p:nvPr/>
        </p:nvPicPr>
        <p:blipFill>
          <a:blip r:embed="rId2"/>
          <a:stretch>
            <a:fillRect/>
          </a:stretch>
        </p:blipFill>
        <p:spPr>
          <a:xfrm>
            <a:off x="9144000" y="304800"/>
            <a:ext cx="2684039" cy="2670768"/>
          </a:xfrm>
          <a:prstGeom prst="rect">
            <a:avLst/>
          </a:prstGeom>
        </p:spPr>
      </p:pic>
      <p:sp>
        <p:nvSpPr>
          <p:cNvPr id="7" name="TextBox 6">
            <a:extLst>
              <a:ext uri="{FF2B5EF4-FFF2-40B4-BE49-F238E27FC236}">
                <a16:creationId xmlns:a16="http://schemas.microsoft.com/office/drawing/2014/main" id="{3FE411E2-4318-243D-EC40-BDBF93234FDA}"/>
              </a:ext>
            </a:extLst>
          </p:cNvPr>
          <p:cNvSpPr txBox="1"/>
          <p:nvPr/>
        </p:nvSpPr>
        <p:spPr>
          <a:xfrm>
            <a:off x="1524000" y="1616857"/>
            <a:ext cx="7620000" cy="4462760"/>
          </a:xfrm>
          <a:prstGeom prst="rect">
            <a:avLst/>
          </a:prstGeom>
          <a:noFill/>
        </p:spPr>
        <p:txBody>
          <a:bodyPr wrap="square">
            <a:spAutoFit/>
          </a:bodyPr>
          <a:lstStyle/>
          <a:p>
            <a:pPr marL="285750" indent="-285750">
              <a:buFont typeface="Wingdings" panose="05000000000000000000" pitchFamily="2" charset="2"/>
              <a:buChar char="§"/>
            </a:pPr>
            <a:r>
              <a:rPr lang="en-GB" sz="3200" b="0" i="0" u="none" strike="noStrike" baseline="0" dirty="0">
                <a:solidFill>
                  <a:srgbClr val="000000"/>
                </a:solidFill>
                <a:latin typeface="Times New Roman" panose="02020603050405020304" pitchFamily="18" charset="0"/>
              </a:rPr>
              <a:t> </a:t>
            </a:r>
            <a:r>
              <a:rPr lang="en-GB" sz="2800" b="1" i="0" u="none" strike="noStrike" baseline="0" dirty="0">
                <a:solidFill>
                  <a:srgbClr val="000000"/>
                </a:solidFill>
                <a:latin typeface="Times New Roman" panose="02020603050405020304" pitchFamily="18" charset="0"/>
                <a:cs typeface="Times New Roman" panose="02020603050405020304" pitchFamily="18" charset="0"/>
              </a:rPr>
              <a:t>Vice Dean for Education and Student Affairs, Faculty of Information Systems and Computer Science, October 6 University.</a:t>
            </a:r>
          </a:p>
          <a:p>
            <a:pPr marL="457200" indent="-457200">
              <a:buFont typeface="Wingdings" panose="05000000000000000000" pitchFamily="2" charset="2"/>
              <a:buChar char="§"/>
            </a:pPr>
            <a:r>
              <a:rPr lang="en-US" sz="2800" b="1" dirty="0">
                <a:solidFill>
                  <a:srgbClr val="000000"/>
                </a:solidFill>
                <a:latin typeface="Times New Roman" panose="02020603050405020304" pitchFamily="18" charset="0"/>
                <a:cs typeface="Times New Roman" panose="02020603050405020304" pitchFamily="18" charset="0"/>
              </a:rPr>
              <a:t>Head of Department of Computer Science – Faculty of Graduate Studies for Statistical Research - Cairo University</a:t>
            </a:r>
          </a:p>
          <a:p>
            <a:pPr marL="457200" indent="-457200">
              <a:buFont typeface="Wingdings" panose="05000000000000000000" pitchFamily="2" charset="2"/>
              <a:buChar char="§"/>
            </a:pPr>
            <a:r>
              <a:rPr lang="en-GB" sz="2800" b="1" dirty="0">
                <a:solidFill>
                  <a:srgbClr val="000000"/>
                </a:solidFill>
                <a:latin typeface="Times New Roman" panose="02020603050405020304" pitchFamily="18" charset="0"/>
                <a:cs typeface="Times New Roman" panose="02020603050405020304" pitchFamily="18" charset="0"/>
              </a:rPr>
              <a:t>Professor in the Information Technology Department, Faculty of Computing and Information Technology, King </a:t>
            </a:r>
            <a:r>
              <a:rPr lang="en-GB" sz="2800" b="1" dirty="0" err="1">
                <a:solidFill>
                  <a:srgbClr val="000000"/>
                </a:solidFill>
                <a:latin typeface="Times New Roman" panose="02020603050405020304" pitchFamily="18" charset="0"/>
                <a:cs typeface="Times New Roman" panose="02020603050405020304" pitchFamily="18" charset="0"/>
              </a:rPr>
              <a:t>Abdulaziz</a:t>
            </a:r>
            <a:r>
              <a:rPr lang="en-GB" sz="2800" b="1" dirty="0">
                <a:solidFill>
                  <a:srgbClr val="000000"/>
                </a:solidFill>
                <a:latin typeface="Times New Roman" panose="02020603050405020304" pitchFamily="18" charset="0"/>
                <a:cs typeface="Times New Roman" panose="02020603050405020304" pitchFamily="18" charset="0"/>
              </a:rPr>
              <a:t> University from 2004 to 2018.</a:t>
            </a:r>
          </a:p>
        </p:txBody>
      </p:sp>
      <p:sp>
        <p:nvSpPr>
          <p:cNvPr id="8" name="TextBox 7">
            <a:extLst>
              <a:ext uri="{FF2B5EF4-FFF2-40B4-BE49-F238E27FC236}">
                <a16:creationId xmlns:a16="http://schemas.microsoft.com/office/drawing/2014/main" id="{89A71AE0-EEB4-AB4E-DE2D-DB93863B10DE}"/>
              </a:ext>
            </a:extLst>
          </p:cNvPr>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Am I?</a:t>
            </a:r>
          </a:p>
        </p:txBody>
      </p:sp>
    </p:spTree>
    <p:extLst>
      <p:ext uri="{BB962C8B-B14F-4D97-AF65-F5344CB8AC3E}">
        <p14:creationId xmlns:p14="http://schemas.microsoft.com/office/powerpoint/2010/main" val="3930117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91068CE-8524-83D6-23CD-DFA166E8B4E9}"/>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6</a:t>
            </a:fld>
            <a:endParaRPr lang="en-US">
              <a:solidFill>
                <a:srgbClr val="A5300F"/>
              </a:solidFill>
            </a:endParaRPr>
          </a:p>
        </p:txBody>
      </p:sp>
      <p:sp>
        <p:nvSpPr>
          <p:cNvPr id="7" name="TextBox 6">
            <a:extLst>
              <a:ext uri="{FF2B5EF4-FFF2-40B4-BE49-F238E27FC236}">
                <a16:creationId xmlns:a16="http://schemas.microsoft.com/office/drawing/2014/main" id="{D7F23362-AC45-5F55-69A3-436A9FBBE926}"/>
              </a:ext>
            </a:extLst>
          </p:cNvPr>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Am I?</a:t>
            </a:r>
          </a:p>
        </p:txBody>
      </p:sp>
      <p:sp>
        <p:nvSpPr>
          <p:cNvPr id="4" name="Footer Placeholder 2">
            <a:extLst>
              <a:ext uri="{FF2B5EF4-FFF2-40B4-BE49-F238E27FC236}">
                <a16:creationId xmlns:a16="http://schemas.microsoft.com/office/drawing/2014/main" id="{48A1405D-8ED4-8646-A981-BDBB2779D098}"/>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199BA772-F172-8038-2952-9FC6DBC09A74}"/>
              </a:ext>
            </a:extLst>
          </p:cNvPr>
          <p:cNvSpPr txBox="1">
            <a:spLocks/>
          </p:cNvSpPr>
          <p:nvPr/>
        </p:nvSpPr>
        <p:spPr>
          <a:xfrm>
            <a:off x="990600" y="1752600"/>
            <a:ext cx="8596668" cy="3880773"/>
          </a:xfrm>
          <a:prstGeom prst="rect">
            <a:avLst/>
          </a:prstGeom>
        </p:spPr>
        <p:txBody>
          <a:bodyP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804863" marR="1140" lvl="1" indent="-347663" algn="just" fontAlgn="auto">
              <a:buClr>
                <a:srgbClr val="000000"/>
              </a:buClr>
              <a:buFont typeface="Wingdings" panose="05000000000000000000" pitchFamily="2" charset="2"/>
              <a:buChar char="q"/>
            </a:pPr>
            <a:r>
              <a:rPr lang="en-GB" sz="2400" b="1">
                <a:solidFill>
                  <a:srgbClr val="000000"/>
                </a:solidFill>
                <a:latin typeface="Times New Roman" panose="02020603050405020304" pitchFamily="18" charset="0"/>
              </a:rPr>
              <a:t>Doctor of Philosophy Ph.D.</a:t>
            </a:r>
            <a:r>
              <a:rPr lang="en-GB" sz="2400">
                <a:solidFill>
                  <a:srgbClr val="000000"/>
                </a:solidFill>
                <a:latin typeface="Times New Roman" panose="02020603050405020304" pitchFamily="18" charset="0"/>
              </a:rPr>
              <a:t> Cairo University. Faculty of Engineering. Electronics and Electrical Communications department 1999.   </a:t>
            </a:r>
          </a:p>
          <a:p>
            <a:pPr marL="804863" marR="1140" lvl="1" indent="-347663" algn="just" fontAlgn="auto">
              <a:buClr>
                <a:srgbClr val="000000"/>
              </a:buClr>
              <a:buFont typeface="Wingdings" panose="05000000000000000000" pitchFamily="2" charset="2"/>
              <a:buChar char="q"/>
            </a:pPr>
            <a:r>
              <a:rPr lang="en-GB" sz="2400" b="1">
                <a:solidFill>
                  <a:srgbClr val="000000"/>
                </a:solidFill>
                <a:latin typeface="Times New Roman" panose="02020603050405020304" pitchFamily="18" charset="0"/>
              </a:rPr>
              <a:t>Master:</a:t>
            </a:r>
            <a:r>
              <a:rPr lang="en-GB" sz="2400">
                <a:solidFill>
                  <a:srgbClr val="000000"/>
                </a:solidFill>
                <a:latin typeface="Times New Roman" panose="02020603050405020304" pitchFamily="18" charset="0"/>
              </a:rPr>
              <a:t> Ain Shams University. Faculty of Engineering. Computer &amp; Systems Engineering department 1993.  </a:t>
            </a:r>
          </a:p>
          <a:p>
            <a:pPr marL="804863" marR="1140" lvl="1" indent="-347663" algn="just" fontAlgn="auto">
              <a:buClr>
                <a:srgbClr val="000000"/>
              </a:buClr>
              <a:buFont typeface="Wingdings" panose="05000000000000000000" pitchFamily="2" charset="2"/>
              <a:buChar char="q"/>
            </a:pPr>
            <a:r>
              <a:rPr lang="fr-FR" sz="2400" b="1">
                <a:solidFill>
                  <a:srgbClr val="000000"/>
                </a:solidFill>
                <a:latin typeface="Times New Roman" panose="02020603050405020304" pitchFamily="18" charset="0"/>
              </a:rPr>
              <a:t>Master:</a:t>
            </a:r>
            <a:r>
              <a:rPr lang="fr-FR" sz="2400">
                <a:solidFill>
                  <a:srgbClr val="000000"/>
                </a:solidFill>
                <a:latin typeface="Times New Roman" panose="02020603050405020304" pitchFamily="18" charset="0"/>
              </a:rPr>
              <a:t> Ecole National Superieur de Telecommunication ENST France, Paris 1987.  </a:t>
            </a:r>
          </a:p>
          <a:p>
            <a:pPr marL="804863" indent="-347663" algn="just" fontAlgn="auto">
              <a:buFont typeface="Wingdings" panose="05000000000000000000" pitchFamily="2" charset="2"/>
              <a:buChar char="q"/>
            </a:pPr>
            <a:r>
              <a:rPr lang="en-GB" sz="2400" b="1">
                <a:solidFill>
                  <a:srgbClr val="000000"/>
                </a:solidFill>
                <a:latin typeface="Times New Roman" panose="02020603050405020304" pitchFamily="18" charset="0"/>
              </a:rPr>
              <a:t>B.S.c: </a:t>
            </a:r>
            <a:r>
              <a:rPr lang="en-GB" sz="2400">
                <a:solidFill>
                  <a:srgbClr val="000000"/>
                </a:solidFill>
                <a:latin typeface="Times New Roman" panose="02020603050405020304" pitchFamily="18" charset="0"/>
              </a:rPr>
              <a:t>Ain Shams University. Faculty of Engineering. Electrical Engineering Department Computer &amp; Automatic Control department </a:t>
            </a:r>
            <a:endParaRPr lang="en-US" sz="2400" dirty="0"/>
          </a:p>
        </p:txBody>
      </p:sp>
    </p:spTree>
    <p:extLst>
      <p:ext uri="{BB962C8B-B14F-4D97-AF65-F5344CB8AC3E}">
        <p14:creationId xmlns:p14="http://schemas.microsoft.com/office/powerpoint/2010/main" val="3059865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F35FA6-90BB-7C90-B662-76525B822692}"/>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7</a:t>
            </a:fld>
            <a:endParaRPr lang="en-US">
              <a:solidFill>
                <a:srgbClr val="A5300F"/>
              </a:solidFill>
            </a:endParaRPr>
          </a:p>
        </p:txBody>
      </p:sp>
      <p:sp>
        <p:nvSpPr>
          <p:cNvPr id="3" name="TextBox 2">
            <a:extLst>
              <a:ext uri="{FF2B5EF4-FFF2-40B4-BE49-F238E27FC236}">
                <a16:creationId xmlns:a16="http://schemas.microsoft.com/office/drawing/2014/main" id="{927F6DFD-9251-04A9-1C67-59A0F9CE56B3}"/>
              </a:ext>
            </a:extLst>
          </p:cNvPr>
          <p:cNvSpPr txBox="1"/>
          <p:nvPr/>
        </p:nvSpPr>
        <p:spPr>
          <a:xfrm>
            <a:off x="2057400" y="1905000"/>
            <a:ext cx="8915400" cy="3970318"/>
          </a:xfrm>
          <a:prstGeom prst="rect">
            <a:avLst/>
          </a:prstGeom>
          <a:noFill/>
        </p:spPr>
        <p:txBody>
          <a:bodyPr wrap="square" rtlCol="0">
            <a:spAutoFit/>
          </a:bodyPr>
          <a:lstStyle/>
          <a:p>
            <a:r>
              <a:rPr lang="en-GB" sz="2800" b="0" i="0" dirty="0">
                <a:solidFill>
                  <a:srgbClr val="1C1D1E"/>
                </a:solidFill>
                <a:effectLst/>
                <a:latin typeface="Open Sans" panose="020B0606030504020204" pitchFamily="34" charset="0"/>
              </a:rPr>
              <a:t>Over 37 years of experience in the fields of network design engineering and artificial intelligence, focusing on applying knowledge base and data mining techniques in wired and wireless network planning. </a:t>
            </a:r>
          </a:p>
          <a:p>
            <a:r>
              <a:rPr lang="en-GB" sz="2800" dirty="0">
                <a:solidFill>
                  <a:srgbClr val="1C1D1E"/>
                </a:solidFill>
                <a:latin typeface="Open Sans" panose="020B0606030504020204" pitchFamily="34" charset="0"/>
              </a:rPr>
              <a:t>P</a:t>
            </a:r>
            <a:r>
              <a:rPr lang="en-GB" sz="2800" b="0" i="0" dirty="0">
                <a:solidFill>
                  <a:srgbClr val="1C1D1E"/>
                </a:solidFill>
                <a:effectLst/>
                <a:latin typeface="Open Sans" panose="020B0606030504020204" pitchFamily="34" charset="0"/>
              </a:rPr>
              <a:t>ublished papers in many international journals and international conferences in the areas of networks, data mining, and wired and mobile network planning.</a:t>
            </a:r>
            <a:endParaRPr lang="en-US" sz="2800" dirty="0"/>
          </a:p>
        </p:txBody>
      </p:sp>
      <p:sp>
        <p:nvSpPr>
          <p:cNvPr id="4" name="TextBox 3">
            <a:extLst>
              <a:ext uri="{FF2B5EF4-FFF2-40B4-BE49-F238E27FC236}">
                <a16:creationId xmlns:a16="http://schemas.microsoft.com/office/drawing/2014/main" id="{7F06CA37-261E-A777-67B2-96163EC4C3EF}"/>
              </a:ext>
            </a:extLst>
          </p:cNvPr>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Who Am I?</a:t>
            </a:r>
          </a:p>
        </p:txBody>
      </p:sp>
    </p:spTree>
    <p:extLst>
      <p:ext uri="{BB962C8B-B14F-4D97-AF65-F5344CB8AC3E}">
        <p14:creationId xmlns:p14="http://schemas.microsoft.com/office/powerpoint/2010/main" val="3126047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F53409-B9B8-AE6B-64F8-6EE99290E8BB}"/>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8</a:t>
            </a:fld>
            <a:endParaRPr lang="en-US">
              <a:solidFill>
                <a:srgbClr val="A5300F"/>
              </a:solidFill>
            </a:endParaRPr>
          </a:p>
        </p:txBody>
      </p:sp>
      <p:sp>
        <p:nvSpPr>
          <p:cNvPr id="4" name="TextBox 6">
            <a:extLst>
              <a:ext uri="{FF2B5EF4-FFF2-40B4-BE49-F238E27FC236}">
                <a16:creationId xmlns:a16="http://schemas.microsoft.com/office/drawing/2014/main" id="{648027FF-0789-CEAA-1268-B30F7877A940}"/>
              </a:ext>
            </a:extLst>
          </p:cNvPr>
          <p:cNvSpPr txBox="1">
            <a:spLocks noChangeArrowheads="1"/>
          </p:cNvSpPr>
          <p:nvPr/>
        </p:nvSpPr>
        <p:spPr bwMode="auto">
          <a:xfrm>
            <a:off x="1262952" y="1343632"/>
            <a:ext cx="1031716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800100" lvl="1" indent="-342900">
              <a:buFont typeface="Wingdings" panose="05000000000000000000" pitchFamily="2" charset="2"/>
              <a:buChar char="v"/>
              <a:defRPr/>
            </a:pPr>
            <a:r>
              <a:rPr lang="en-US" sz="2000" dirty="0">
                <a:solidFill>
                  <a:schemeClr val="accent6"/>
                </a:solidFill>
              </a:rPr>
              <a:t>How to reach me</a:t>
            </a:r>
          </a:p>
          <a:p>
            <a:pPr marL="1257300" lvl="2" indent="-342900">
              <a:buFont typeface="Wingdings" panose="05000000000000000000" pitchFamily="2" charset="2"/>
              <a:buChar char="§"/>
              <a:defRPr/>
            </a:pPr>
            <a:r>
              <a:rPr lang="en-US" sz="2000" dirty="0"/>
              <a:t>By email at </a:t>
            </a:r>
            <a:r>
              <a:rPr lang="en-US" sz="2000" dirty="0">
                <a:solidFill>
                  <a:srgbClr val="0B06D0"/>
                </a:solidFill>
              </a:rPr>
              <a:t>lamiaa@esu.ac.ae</a:t>
            </a:r>
            <a:br>
              <a:rPr lang="en-US" sz="2000" dirty="0">
                <a:solidFill>
                  <a:srgbClr val="0B06D0"/>
                </a:solidFill>
              </a:rPr>
            </a:br>
            <a:r>
              <a:rPr lang="en-US" sz="2000" dirty="0"/>
              <a:t>( please include “</a:t>
            </a:r>
            <a:r>
              <a:rPr lang="en-US" sz="2000" b="1" dirty="0">
                <a:latin typeface="Times New Roman" panose="02020603050405020304" pitchFamily="18" charset="0"/>
                <a:cs typeface="Times New Roman" panose="02020603050405020304" pitchFamily="18" charset="0"/>
              </a:rPr>
              <a:t>Introduction to Information Technology</a:t>
            </a:r>
            <a:r>
              <a:rPr lang="en-US" sz="2000" dirty="0"/>
              <a:t>” in subject line)</a:t>
            </a:r>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Discussion Time (Wednesday at 9:00 PM) every week</a:t>
            </a:r>
          </a:p>
          <a:p>
            <a:pPr marL="1262063" lvl="1" indent="-342900">
              <a:buFont typeface="Wingdings" panose="05000000000000000000" pitchFamily="2" charset="2"/>
              <a:buChar char="§"/>
              <a:defRPr/>
            </a:pPr>
            <a:endParaRPr lang="en-US" sz="2000" dirty="0"/>
          </a:p>
        </p:txBody>
      </p:sp>
      <p:sp>
        <p:nvSpPr>
          <p:cNvPr id="5" name="TextBox 4">
            <a:extLst>
              <a:ext uri="{FF2B5EF4-FFF2-40B4-BE49-F238E27FC236}">
                <a16:creationId xmlns:a16="http://schemas.microsoft.com/office/drawing/2014/main" id="{F65AF050-DEAA-D32F-30CD-15568E61BB9B}"/>
              </a:ext>
            </a:extLst>
          </p:cNvPr>
          <p:cNvSpPr txBox="1"/>
          <p:nvPr/>
        </p:nvSpPr>
        <p:spPr>
          <a:xfrm>
            <a:off x="2971800" y="609600"/>
            <a:ext cx="2667000" cy="400110"/>
          </a:xfrm>
          <a:prstGeom prst="rect">
            <a:avLst/>
          </a:prstGeom>
          <a:noFill/>
        </p:spPr>
        <p:txBody>
          <a:bodyPr wrap="square" rtlCol="0">
            <a:spAutoFit/>
          </a:bodyPr>
          <a:lstStyle/>
          <a:p>
            <a:r>
              <a:rPr lang="en-US" sz="2000" dirty="0">
                <a:solidFill>
                  <a:schemeClr val="bg1"/>
                </a:solidFill>
              </a:rPr>
              <a:t>Contact information</a:t>
            </a:r>
          </a:p>
        </p:txBody>
      </p:sp>
      <p:sp>
        <p:nvSpPr>
          <p:cNvPr id="6" name="Rounded Rectangle 12">
            <a:extLst>
              <a:ext uri="{FF2B5EF4-FFF2-40B4-BE49-F238E27FC236}">
                <a16:creationId xmlns:a16="http://schemas.microsoft.com/office/drawing/2014/main" id="{F72EDB1D-7854-C888-1E60-3FC4F121D142}"/>
              </a:ext>
            </a:extLst>
          </p:cNvPr>
          <p:cNvSpPr/>
          <p:nvPr/>
        </p:nvSpPr>
        <p:spPr>
          <a:xfrm>
            <a:off x="1204594" y="36576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sp>
        <p:nvSpPr>
          <p:cNvPr id="7" name="Rounded Rectangle 14">
            <a:extLst>
              <a:ext uri="{FF2B5EF4-FFF2-40B4-BE49-F238E27FC236}">
                <a16:creationId xmlns:a16="http://schemas.microsoft.com/office/drawing/2014/main" id="{4E27C834-2732-CB64-9123-D87DF684AB57}"/>
              </a:ext>
            </a:extLst>
          </p:cNvPr>
          <p:cNvSpPr/>
          <p:nvPr/>
        </p:nvSpPr>
        <p:spPr>
          <a:xfrm>
            <a:off x="1226184" y="43434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8" name="Picture 7" descr="Scopus Indexed Journals - I -">
            <a:extLst>
              <a:ext uri="{FF2B5EF4-FFF2-40B4-BE49-F238E27FC236}">
                <a16:creationId xmlns:a16="http://schemas.microsoft.com/office/drawing/2014/main" id="{8FE01106-3F80-C3E0-8CA1-611F1BC2FD9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0010" y="4352925"/>
            <a:ext cx="428810" cy="455308"/>
          </a:xfrm>
          <a:prstGeom prst="rect">
            <a:avLst/>
          </a:prstGeom>
          <a:noFill/>
          <a:ln>
            <a:noFill/>
          </a:ln>
        </p:spPr>
      </p:pic>
      <p:sp>
        <p:nvSpPr>
          <p:cNvPr id="9" name="Rounded Rectangle 16">
            <a:extLst>
              <a:ext uri="{FF2B5EF4-FFF2-40B4-BE49-F238E27FC236}">
                <a16:creationId xmlns:a16="http://schemas.microsoft.com/office/drawing/2014/main" id="{0D39228D-E6F1-A584-00AA-FF5F707C1171}"/>
              </a:ext>
            </a:extLst>
          </p:cNvPr>
          <p:cNvSpPr/>
          <p:nvPr/>
        </p:nvSpPr>
        <p:spPr>
          <a:xfrm>
            <a:off x="1219199" y="5054461"/>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sp>
        <p:nvSpPr>
          <p:cNvPr id="10" name="Text Box 84">
            <a:extLst>
              <a:ext uri="{FF2B5EF4-FFF2-40B4-BE49-F238E27FC236}">
                <a16:creationId xmlns:a16="http://schemas.microsoft.com/office/drawing/2014/main" id="{2FD73BAA-635F-3E37-51B4-B0AC3B9C7F27}"/>
              </a:ext>
            </a:extLst>
          </p:cNvPr>
          <p:cNvSpPr txBox="1"/>
          <p:nvPr/>
        </p:nvSpPr>
        <p:spPr>
          <a:xfrm>
            <a:off x="1810510" y="3741445"/>
            <a:ext cx="7201047" cy="4839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
              </a:spcBef>
              <a:spcAft>
                <a:spcPts val="200"/>
              </a:spcAft>
            </a:pPr>
            <a:r>
              <a:rPr lang="en-US" u="sng" dirty="0">
                <a:solidFill>
                  <a:srgbClr val="0B06D0"/>
                </a:solidFill>
                <a:effectLst/>
                <a:latin typeface="Calibri"/>
                <a:ea typeface="Calibri"/>
                <a:cs typeface="Arial"/>
                <a:hlinkClick r:id="rId3"/>
              </a:rPr>
              <a:t>https://scholar.google.com/citations?user=nT5sDzUAAAAJ&amp;hl=en</a:t>
            </a:r>
            <a:endParaRPr lang="en-US" u="sng" dirty="0">
              <a:solidFill>
                <a:srgbClr val="0B06D0"/>
              </a:solidFill>
              <a:effectLst/>
              <a:latin typeface="Calibri"/>
              <a:ea typeface="Calibri"/>
              <a:cs typeface="Arial"/>
            </a:endParaRPr>
          </a:p>
          <a:p>
            <a:pPr>
              <a:lnSpc>
                <a:spcPct val="115000"/>
              </a:lnSpc>
              <a:spcBef>
                <a:spcPts val="100"/>
              </a:spcBef>
              <a:spcAft>
                <a:spcPts val="200"/>
              </a:spcAft>
            </a:pPr>
            <a:r>
              <a:rPr lang="en-US" dirty="0">
                <a:solidFill>
                  <a:srgbClr val="0B06D0"/>
                </a:solidFill>
                <a:effectLst/>
                <a:latin typeface="Calibri"/>
                <a:ea typeface="Calibri"/>
                <a:cs typeface="Arial"/>
              </a:rPr>
              <a:t> </a:t>
            </a:r>
          </a:p>
        </p:txBody>
      </p:sp>
      <p:sp>
        <p:nvSpPr>
          <p:cNvPr id="11" name="Text Box 90">
            <a:extLst>
              <a:ext uri="{FF2B5EF4-FFF2-40B4-BE49-F238E27FC236}">
                <a16:creationId xmlns:a16="http://schemas.microsoft.com/office/drawing/2014/main" id="{417124E8-8865-C29C-5FBE-AC92AF11D370}"/>
              </a:ext>
            </a:extLst>
          </p:cNvPr>
          <p:cNvSpPr txBox="1"/>
          <p:nvPr/>
        </p:nvSpPr>
        <p:spPr>
          <a:xfrm>
            <a:off x="1895936" y="5199849"/>
            <a:ext cx="6333664" cy="295202"/>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US" u="sng" dirty="0">
                <a:solidFill>
                  <a:srgbClr val="0B06D0"/>
                </a:solidFill>
                <a:effectLst/>
                <a:latin typeface="Calibri"/>
                <a:ea typeface="Calibri"/>
                <a:cs typeface="Arial"/>
                <a:hlinkClick r:id="rId4"/>
              </a:rPr>
              <a:t>https://orcid.org/my-orcid?orcid=0000-0001-5671-8941</a:t>
            </a:r>
            <a:endParaRPr lang="en-US" u="sng" dirty="0">
              <a:solidFill>
                <a:srgbClr val="0B06D0"/>
              </a:solidFill>
              <a:effectLst/>
              <a:latin typeface="Calibri"/>
              <a:ea typeface="Calibri"/>
              <a:cs typeface="Arial"/>
            </a:endParaRPr>
          </a:p>
          <a:p>
            <a:pPr>
              <a:lnSpc>
                <a:spcPct val="115000"/>
              </a:lnSpc>
              <a:spcAft>
                <a:spcPts val="1000"/>
              </a:spcAft>
            </a:pPr>
            <a:r>
              <a:rPr lang="en-US" sz="2000" dirty="0">
                <a:solidFill>
                  <a:srgbClr val="0B06D0"/>
                </a:solidFill>
                <a:effectLst/>
                <a:latin typeface="Calibri"/>
                <a:ea typeface="Calibri"/>
                <a:cs typeface="Arial"/>
              </a:rPr>
              <a:t> </a:t>
            </a:r>
            <a:endParaRPr lang="en-US" dirty="0">
              <a:solidFill>
                <a:srgbClr val="0B06D0"/>
              </a:solidFill>
              <a:effectLst/>
              <a:latin typeface="Calibri"/>
              <a:ea typeface="Calibri"/>
              <a:cs typeface="Arial"/>
            </a:endParaRPr>
          </a:p>
        </p:txBody>
      </p:sp>
      <p:sp>
        <p:nvSpPr>
          <p:cNvPr id="12" name="Text Box 87">
            <a:extLst>
              <a:ext uri="{FF2B5EF4-FFF2-40B4-BE49-F238E27FC236}">
                <a16:creationId xmlns:a16="http://schemas.microsoft.com/office/drawing/2014/main" id="{E9FD69A9-B31F-80F1-204C-3F5F8FCEA939}"/>
              </a:ext>
            </a:extLst>
          </p:cNvPr>
          <p:cNvSpPr txBox="1"/>
          <p:nvPr/>
        </p:nvSpPr>
        <p:spPr>
          <a:xfrm>
            <a:off x="1903479" y="4432853"/>
            <a:ext cx="8436458" cy="4186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US" u="sng" dirty="0">
                <a:solidFill>
                  <a:srgbClr val="0000FF"/>
                </a:solidFill>
                <a:effectLst/>
                <a:latin typeface="Calibri"/>
                <a:ea typeface="Calibri"/>
                <a:cs typeface="Arial"/>
                <a:hlinkClick r:id="rId5"/>
              </a:rPr>
              <a:t>https://www.scopus.com/authid/detail.uri?authorId=6701449773</a:t>
            </a:r>
            <a:endParaRPr lang="en-US" u="sng" dirty="0">
              <a:solidFill>
                <a:srgbClr val="0000FF"/>
              </a:solidFill>
              <a:effectLst/>
              <a:latin typeface="Calibri"/>
              <a:ea typeface="Calibri"/>
              <a:cs typeface="Arial"/>
            </a:endParaRPr>
          </a:p>
          <a:p>
            <a:pPr>
              <a:lnSpc>
                <a:spcPct val="115000"/>
              </a:lnSpc>
              <a:spcAft>
                <a:spcPts val="1000"/>
              </a:spcAft>
            </a:pPr>
            <a:r>
              <a:rPr lang="en-US" dirty="0">
                <a:effectLst/>
                <a:latin typeface="Calibri"/>
                <a:ea typeface="Calibri"/>
                <a:cs typeface="Arial"/>
              </a:rPr>
              <a:t> </a:t>
            </a:r>
          </a:p>
        </p:txBody>
      </p:sp>
      <p:pic>
        <p:nvPicPr>
          <p:cNvPr id="13" name="Picture 12" descr="C:\Users\Redhwan\Downloads\ClipartKey_1242841.png">
            <a:extLst>
              <a:ext uri="{FF2B5EF4-FFF2-40B4-BE49-F238E27FC236}">
                <a16:creationId xmlns:a16="http://schemas.microsoft.com/office/drawing/2014/main" id="{B421A7BB-B600-B492-65A2-47CC14D824BE}"/>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69694" y="3674744"/>
            <a:ext cx="419045" cy="453387"/>
          </a:xfrm>
          <a:prstGeom prst="rect">
            <a:avLst/>
          </a:prstGeom>
          <a:noFill/>
          <a:ln>
            <a:noFill/>
          </a:ln>
        </p:spPr>
      </p:pic>
      <p:pic>
        <p:nvPicPr>
          <p:cNvPr id="14" name="Picture 13" descr="المعرف المفتوح للباحثين والمساهمين - ويكيبيديا">
            <a:extLst>
              <a:ext uri="{FF2B5EF4-FFF2-40B4-BE49-F238E27FC236}">
                <a16:creationId xmlns:a16="http://schemas.microsoft.com/office/drawing/2014/main" id="{D51AF6C5-F384-084B-D3BF-A28C6CAA6BFF}"/>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8264" y="5053191"/>
            <a:ext cx="408391" cy="441860"/>
          </a:xfrm>
          <a:prstGeom prst="rect">
            <a:avLst/>
          </a:prstGeom>
          <a:noFill/>
          <a:ln>
            <a:noFill/>
          </a:ln>
        </p:spPr>
      </p:pic>
      <p:sp>
        <p:nvSpPr>
          <p:cNvPr id="3" name="Footer Placeholder 2">
            <a:extLst>
              <a:ext uri="{FF2B5EF4-FFF2-40B4-BE49-F238E27FC236}">
                <a16:creationId xmlns:a16="http://schemas.microsoft.com/office/drawing/2014/main" id="{615AB1D9-30EB-1F77-37A2-5F60286CB218}"/>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0262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80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66287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course that will be taught</a:t>
            </a: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6" name="Footer Placeholder 2">
            <a:extLst>
              <a:ext uri="{FF2B5EF4-FFF2-40B4-BE49-F238E27FC236}">
                <a16:creationId xmlns:a16="http://schemas.microsoft.com/office/drawing/2014/main" id="{F60795B0-3CF9-A5A6-E50E-CFE1E86A8739}"/>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9C27EFC-2819-5D96-F021-DFF6A0F2A6D7}"/>
              </a:ext>
            </a:extLst>
          </p:cNvPr>
          <p:cNvPicPr>
            <a:picLocks noChangeAspect="1"/>
          </p:cNvPicPr>
          <p:nvPr/>
        </p:nvPicPr>
        <p:blipFill>
          <a:blip r:embed="rId5"/>
          <a:stretch>
            <a:fillRect/>
          </a:stretch>
        </p:blipFill>
        <p:spPr>
          <a:xfrm>
            <a:off x="3462592" y="1271548"/>
            <a:ext cx="4309808" cy="4888587"/>
          </a:xfrm>
          <a:prstGeom prst="rect">
            <a:avLst/>
          </a:prstGeom>
        </p:spPr>
      </p:pic>
    </p:spTree>
    <p:extLst>
      <p:ext uri="{BB962C8B-B14F-4D97-AF65-F5344CB8AC3E}">
        <p14:creationId xmlns:p14="http://schemas.microsoft.com/office/powerpoint/2010/main" val="1662297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80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3506088" cy="523220"/>
          </a:xfrm>
          <a:prstGeom prst="rect">
            <a:avLst/>
          </a:prstGeom>
          <a:noFill/>
        </p:spPr>
        <p:txBody>
          <a:bodyPr wrap="none" rtlCol="0">
            <a:spAutoFit/>
          </a:bodyPr>
          <a:lstStyle/>
          <a:p>
            <a:r>
              <a:rPr lang="en-US" sz="2800" dirty="0">
                <a:solidFill>
                  <a:schemeClr val="bg1"/>
                </a:solidFill>
              </a:rPr>
              <a:t>Learning Resources: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6"/>
          <p:cNvSpPr txBox="1">
            <a:spLocks noChangeArrowheads="1"/>
          </p:cNvSpPr>
          <p:nvPr/>
        </p:nvSpPr>
        <p:spPr bwMode="auto">
          <a:xfrm>
            <a:off x="482577" y="2033779"/>
            <a:ext cx="7463055" cy="273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i="1" dirty="0">
                <a:solidFill>
                  <a:srgbClr val="FF0000"/>
                </a:solidFill>
              </a:rPr>
              <a:t> </a:t>
            </a:r>
            <a:r>
              <a:rPr lang="en-US" sz="3200" b="1" i="1" dirty="0">
                <a:solidFill>
                  <a:srgbClr val="FF0000"/>
                </a:solidFill>
                <a:latin typeface="Times New Roman" panose="02020603050405020304" pitchFamily="18" charset="0"/>
                <a:cs typeface="Times New Roman" panose="02020603050405020304" pitchFamily="18" charset="0"/>
              </a:rPr>
              <a:t>Credit Hours</a:t>
            </a:r>
            <a:r>
              <a:rPr lang="en-US" sz="3200" dirty="0">
                <a:latin typeface="Times New Roman" panose="02020603050405020304" pitchFamily="18" charset="0"/>
                <a:cs typeface="Times New Roman" panose="02020603050405020304" pitchFamily="18" charset="0"/>
              </a:rPr>
              <a:t>:  3 credit hours.  </a:t>
            </a:r>
          </a:p>
          <a:p>
            <a:pPr>
              <a:defRPr/>
            </a:pPr>
            <a:endParaRPr lang="en-US" sz="3200" dirty="0">
              <a:latin typeface="Times New Roman" panose="02020603050405020304" pitchFamily="18" charset="0"/>
              <a:cs typeface="Times New Roman" panose="02020603050405020304" pitchFamily="18" charset="0"/>
            </a:endParaRPr>
          </a:p>
          <a:p>
            <a:pPr lvl="1" indent="-457200">
              <a:buFont typeface="Wingdings" pitchFamily="2" charset="2"/>
              <a:buChar char="Ø"/>
              <a:defRPr/>
            </a:pPr>
            <a:r>
              <a:rPr lang="en-US" sz="3200" b="1" i="1" dirty="0">
                <a:solidFill>
                  <a:schemeClr val="accent6"/>
                </a:solidFill>
                <a:latin typeface="Times New Roman" panose="02020603050405020304" pitchFamily="18" charset="0"/>
                <a:cs typeface="Times New Roman" panose="02020603050405020304" pitchFamily="18" charset="0"/>
              </a:rPr>
              <a:t>Required Textbook</a:t>
            </a:r>
            <a:r>
              <a:rPr lang="en-US" sz="3200" b="1" i="1" dirty="0">
                <a:solidFill>
                  <a:srgbClr val="FF0000"/>
                </a:solidFill>
                <a:latin typeface="Times New Roman" panose="02020603050405020304" pitchFamily="18" charset="0"/>
                <a:cs typeface="Times New Roman" panose="02020603050405020304" pitchFamily="18" charset="0"/>
              </a:rPr>
              <a:t>: </a:t>
            </a:r>
            <a:endParaRPr lang="ar-YE" sz="3200" b="1" i="1" dirty="0">
              <a:solidFill>
                <a:srgbClr val="FF0000"/>
              </a:solidFill>
              <a:latin typeface="Times New Roman" panose="02020603050405020304" pitchFamily="18" charset="0"/>
              <a:cs typeface="Times New Roman" panose="02020603050405020304" pitchFamily="18" charset="0"/>
            </a:endParaRPr>
          </a:p>
          <a:p>
            <a:pPr algn="l"/>
            <a:r>
              <a:rPr lang="en-US" sz="2800" b="1" i="1" u="none" strike="noStrike" baseline="0" dirty="0">
                <a:latin typeface="Times New Roman" panose="02020603050405020304" pitchFamily="18" charset="0"/>
                <a:cs typeface="Times New Roman" panose="02020603050405020304" pitchFamily="18" charset="0"/>
              </a:rPr>
              <a:t>Foundations of Computer Science,</a:t>
            </a:r>
          </a:p>
          <a:p>
            <a:pPr algn="l"/>
            <a:r>
              <a:rPr lang="en-US" sz="2400" b="1" i="1" u="none" strike="noStrike" baseline="0" dirty="0">
                <a:latin typeface="Times New Roman" panose="02020603050405020304" pitchFamily="18" charset="0"/>
                <a:cs typeface="Times New Roman" panose="02020603050405020304" pitchFamily="18" charset="0"/>
              </a:rPr>
              <a:t>4th Edition</a:t>
            </a:r>
          </a:p>
          <a:p>
            <a:pPr algn="l"/>
            <a:r>
              <a:rPr lang="en-US" sz="2400" b="1" i="1" u="none" strike="noStrike" baseline="0" dirty="0">
                <a:latin typeface="Times New Roman" panose="02020603050405020304" pitchFamily="18" charset="0"/>
                <a:cs typeface="Times New Roman" panose="02020603050405020304" pitchFamily="18" charset="0"/>
              </a:rPr>
              <a:t>Behrouz </a:t>
            </a:r>
            <a:r>
              <a:rPr lang="en-US" sz="2400" b="1" i="1" u="none" strike="noStrike" baseline="0" dirty="0" err="1">
                <a:latin typeface="Times New Roman" panose="02020603050405020304" pitchFamily="18" charset="0"/>
                <a:cs typeface="Times New Roman" panose="02020603050405020304" pitchFamily="18" charset="0"/>
              </a:rPr>
              <a:t>Forouzan</a:t>
            </a:r>
            <a:endParaRPr lang="en-US" sz="2400" b="1" i="1" dirty="0">
              <a:solidFill>
                <a:srgbClr val="FF0000"/>
              </a:solidFill>
              <a:latin typeface="Times New Roman" panose="02020603050405020304" pitchFamily="18" charset="0"/>
              <a:cs typeface="Times New Roman" panose="02020603050405020304" pitchFamily="18" charset="0"/>
            </a:endParaRPr>
          </a:p>
        </p:txBody>
      </p:sp>
      <p:sp>
        <p:nvSpPr>
          <p:cNvPr id="11" name="Slide Number Placeholder 10"/>
          <p:cNvSpPr>
            <a:spLocks noGrp="1"/>
          </p:cNvSpPr>
          <p:nvPr>
            <p:ph type="sldNum" sz="quarter" idx="12"/>
          </p:nvPr>
        </p:nvSpPr>
        <p:spPr>
          <a:xfrm>
            <a:off x="8590663" y="6041362"/>
            <a:ext cx="683339" cy="365125"/>
          </a:xfrm>
        </p:spPr>
        <p:txBody>
          <a:bodyPr/>
          <a:lstStyle/>
          <a:p>
            <a:fld id="{FDED41F8-FC0F-4085-8150-313B6CF05213}" type="slidenum">
              <a:rPr lang="en-US" smtClean="0"/>
              <a:t>10</a:t>
            </a:fld>
            <a:endParaRPr lang="en-US"/>
          </a:p>
        </p:txBody>
      </p:sp>
      <p:sp>
        <p:nvSpPr>
          <p:cNvPr id="6" name="Footer Placeholder 2">
            <a:extLst>
              <a:ext uri="{FF2B5EF4-FFF2-40B4-BE49-F238E27FC236}">
                <a16:creationId xmlns:a16="http://schemas.microsoft.com/office/drawing/2014/main" id="{8C92C4A6-6C54-E1F9-20A7-FFF319DF3FB4}"/>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7BB936F-95AF-0746-BCA8-CC6C9B3F260F}"/>
              </a:ext>
            </a:extLst>
          </p:cNvPr>
          <p:cNvPicPr>
            <a:picLocks noChangeAspect="1"/>
          </p:cNvPicPr>
          <p:nvPr/>
        </p:nvPicPr>
        <p:blipFill>
          <a:blip r:embed="rId5"/>
          <a:stretch>
            <a:fillRect/>
          </a:stretch>
        </p:blipFill>
        <p:spPr>
          <a:xfrm>
            <a:off x="7797079" y="1257650"/>
            <a:ext cx="4309808" cy="4888587"/>
          </a:xfrm>
          <a:prstGeom prst="rect">
            <a:avLst/>
          </a:prstGeom>
        </p:spPr>
      </p:pic>
    </p:spTree>
    <p:extLst>
      <p:ext uri="{BB962C8B-B14F-4D97-AF65-F5344CB8AC3E}">
        <p14:creationId xmlns:p14="http://schemas.microsoft.com/office/powerpoint/2010/main" val="3248449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71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057400" y="451924"/>
            <a:ext cx="5250155" cy="646331"/>
          </a:xfrm>
          <a:prstGeom prst="rect">
            <a:avLst/>
          </a:prstGeom>
          <a:noFill/>
        </p:spPr>
        <p:txBody>
          <a:bodyPr wrap="none" rtlCol="0">
            <a:spAutoFit/>
          </a:bodyPr>
          <a:lstStyle/>
          <a:p>
            <a:r>
              <a:rPr lang="en-US" sz="3600" b="1" dirty="0">
                <a:solidFill>
                  <a:schemeClr val="bg1"/>
                </a:solidFill>
                <a:effectLst/>
                <a:latin typeface="Times New Roman" panose="02020603050405020304" pitchFamily="18" charset="0"/>
                <a:ea typeface="Times New Roman" panose="02020603050405020304" pitchFamily="18" charset="0"/>
              </a:rPr>
              <a:t>Description of the course:</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10" name="Rectangle 9"/>
          <p:cNvSpPr/>
          <p:nvPr/>
        </p:nvSpPr>
        <p:spPr>
          <a:xfrm>
            <a:off x="2037828" y="1708280"/>
            <a:ext cx="8534400" cy="3970318"/>
          </a:xfrm>
          <a:prstGeom prst="rect">
            <a:avLst/>
          </a:prstGeom>
        </p:spPr>
        <p:txBody>
          <a:bodyPr wrap="square">
            <a:spAutoFit/>
          </a:bodyPr>
          <a:lstStyle/>
          <a:p>
            <a:pPr algn="just"/>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course contains an introduction to information technology and computing systems. </a:t>
            </a:r>
            <a:r>
              <a:rPr lang="en-US" sz="2800" b="1" dirty="0">
                <a:effectLst/>
                <a:latin typeface="Times New Roman" panose="02020603050405020304" pitchFamily="18" charset="0"/>
                <a:ea typeface="Times New Roman" panose="02020603050405020304" pitchFamily="18" charset="0"/>
              </a:rPr>
              <a:t>This course is intended to introduce the discipline of computing, computer systems, number systems, data representation, basic computer organization, operating system functionality, basics of networking and Internet. This course also provides an overview of database systems, models, software engineering methodologies and programming languishes.</a:t>
            </a:r>
            <a:endParaRPr lang="ar-EG" sz="2800" b="1" dirty="0">
              <a:effectLst/>
              <a:latin typeface="Times New Roman" panose="02020603050405020304" pitchFamily="18" charset="0"/>
              <a:ea typeface="Times New Roman" panose="02020603050405020304" pitchFamily="18" charset="0"/>
            </a:endParaRPr>
          </a:p>
        </p:txBody>
      </p:sp>
      <p:sp>
        <p:nvSpPr>
          <p:cNvPr id="11" name="Slide Number Placeholder 10"/>
          <p:cNvSpPr>
            <a:spLocks noGrp="1"/>
          </p:cNvSpPr>
          <p:nvPr>
            <p:ph type="sldNum" sz="quarter" idx="12"/>
          </p:nvPr>
        </p:nvSpPr>
        <p:spPr>
          <a:xfrm>
            <a:off x="8590663" y="6041362"/>
            <a:ext cx="683339" cy="365125"/>
          </a:xfrm>
        </p:spPr>
        <p:txBody>
          <a:bodyPr/>
          <a:lstStyle/>
          <a:p>
            <a:fld id="{FDED41F8-FC0F-4085-8150-313B6CF05213}" type="slidenum">
              <a:rPr lang="en-US" smtClean="0"/>
              <a:t>11</a:t>
            </a:fld>
            <a:endParaRPr lang="en-US"/>
          </a:p>
        </p:txBody>
      </p:sp>
      <p:sp>
        <p:nvSpPr>
          <p:cNvPr id="6" name="Footer Placeholder 2">
            <a:extLst>
              <a:ext uri="{FF2B5EF4-FFF2-40B4-BE49-F238E27FC236}">
                <a16:creationId xmlns:a16="http://schemas.microsoft.com/office/drawing/2014/main" id="{F26D5684-D02C-0A96-C1E1-BD26240CE033}"/>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6164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642704FF-0659-9C41-B5BD-C8B590ED5DAC}"/>
              </a:ext>
            </a:extLst>
          </p:cNvPr>
          <p:cNvSpPr>
            <a:spLocks noGrp="1"/>
          </p:cNvSpPr>
          <p:nvPr>
            <p:ph idx="4294967295"/>
          </p:nvPr>
        </p:nvSpPr>
        <p:spPr>
          <a:xfrm>
            <a:off x="1676400" y="1235739"/>
            <a:ext cx="8596313" cy="4680914"/>
          </a:xfrm>
        </p:spPr>
        <p:txBody>
          <a:bodyPr>
            <a:normAutofit fontScale="92500" lnSpcReduction="20000"/>
          </a:bodyPr>
          <a:lstStyle/>
          <a:p>
            <a:pPr marL="0" marR="0" indent="0">
              <a:lnSpc>
                <a:spcPct val="150000"/>
              </a:lnSpc>
              <a:spcBef>
                <a:spcPts val="0"/>
              </a:spcBef>
              <a:spcAft>
                <a:spcPts val="0"/>
              </a:spcAft>
              <a:buNone/>
            </a:pPr>
            <a:r>
              <a:rPr lang="en-US" sz="32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Upon successful completion of this course, students should be able to:</a:t>
            </a:r>
            <a:endParaRPr lang="en-US" sz="3200" b="1"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pPr>
            <a:r>
              <a:rPr lang="en-US" sz="3000" dirty="0">
                <a:solidFill>
                  <a:schemeClr val="tx1"/>
                </a:solidFill>
                <a:effectLst/>
                <a:latin typeface="Times New Roman" panose="02020603050405020304" pitchFamily="18" charset="0"/>
                <a:ea typeface="Times New Roman" panose="02020603050405020304" pitchFamily="18" charset="0"/>
              </a:rPr>
              <a:t>Identify the historical development of computer science and technologies and their applications.</a:t>
            </a:r>
          </a:p>
          <a:p>
            <a:pPr marL="342900" marR="0" lvl="0" indent="-342900">
              <a:spcBef>
                <a:spcPts val="0"/>
              </a:spcBef>
              <a:spcAft>
                <a:spcPts val="0"/>
              </a:spcAft>
              <a:buFont typeface="+mj-lt"/>
              <a:buAutoNum type="arabicPeriod"/>
            </a:pPr>
            <a:r>
              <a:rPr lang="en-US" sz="3000" dirty="0">
                <a:solidFill>
                  <a:schemeClr val="tx1"/>
                </a:solidFill>
                <a:effectLst/>
                <a:latin typeface="Times New Roman" panose="02020603050405020304" pitchFamily="18" charset="0"/>
                <a:ea typeface="Times New Roman" panose="02020603050405020304" pitchFamily="18" charset="0"/>
              </a:rPr>
              <a:t>Distinguish and converting between different number systems.</a:t>
            </a:r>
          </a:p>
          <a:p>
            <a:pPr marL="342900" marR="0" lvl="0" indent="-342900">
              <a:spcBef>
                <a:spcPts val="0"/>
              </a:spcBef>
              <a:spcAft>
                <a:spcPts val="0"/>
              </a:spcAft>
              <a:buFont typeface="+mj-lt"/>
              <a:buAutoNum type="arabicPeriod"/>
            </a:pPr>
            <a:r>
              <a:rPr lang="en-US" sz="3000" dirty="0">
                <a:solidFill>
                  <a:schemeClr val="tx1"/>
                </a:solidFill>
                <a:effectLst/>
                <a:latin typeface="Times New Roman" panose="02020603050405020304" pitchFamily="18" charset="0"/>
                <a:ea typeface="Times New Roman" panose="02020603050405020304" pitchFamily="18" charset="0"/>
              </a:rPr>
              <a:t>Describe how computer represent, manipulate different data types and how to communicate with peripheral devices.</a:t>
            </a:r>
          </a:p>
          <a:p>
            <a:pPr marL="342900" marR="0" lvl="0" indent="-342900">
              <a:spcBef>
                <a:spcPts val="0"/>
              </a:spcBef>
              <a:spcAft>
                <a:spcPts val="0"/>
              </a:spcAft>
              <a:buFont typeface="+mj-lt"/>
              <a:buAutoNum type="arabicPeriod"/>
            </a:pPr>
            <a:r>
              <a:rPr lang="en-US" sz="3000" dirty="0">
                <a:solidFill>
                  <a:schemeClr val="tx1"/>
                </a:solidFill>
                <a:effectLst/>
                <a:latin typeface="Times New Roman" panose="02020603050405020304" pitchFamily="18" charset="0"/>
                <a:ea typeface="Times New Roman" panose="02020603050405020304" pitchFamily="18" charset="0"/>
              </a:rPr>
              <a:t>Describe the basic structures and functional components of computer hardware</a:t>
            </a:r>
            <a:r>
              <a:rPr lang="ar-EG" sz="3000" dirty="0">
                <a:solidFill>
                  <a:schemeClr val="tx1"/>
                </a:solidFill>
                <a:effectLst/>
                <a:latin typeface="Times New Roman" panose="02020603050405020304" pitchFamily="18" charset="0"/>
                <a:ea typeface="Times New Roman" panose="02020603050405020304" pitchFamily="18" charset="0"/>
              </a:rPr>
              <a:t>.</a:t>
            </a:r>
            <a:endParaRPr lang="en-US" sz="3000" dirty="0">
              <a:solidFill>
                <a:schemeClr val="tx1"/>
              </a:solidFill>
              <a:effectLst/>
              <a:latin typeface="Times New Roman" panose="02020603050405020304" pitchFamily="18" charset="0"/>
              <a:ea typeface="Times New Roman" panose="02020603050405020304" pitchFamily="18" charset="0"/>
            </a:endParaRPr>
          </a:p>
        </p:txBody>
      </p:sp>
      <p:sp>
        <p:nvSpPr>
          <p:cNvPr id="3" name="Title 1">
            <a:extLst>
              <a:ext uri="{FF2B5EF4-FFF2-40B4-BE49-F238E27FC236}">
                <a16:creationId xmlns:a16="http://schemas.microsoft.com/office/drawing/2014/main" id="{D49019D6-866B-A854-CB36-76352C19C0E1}"/>
              </a:ext>
            </a:extLst>
          </p:cNvPr>
          <p:cNvSpPr txBox="1">
            <a:spLocks/>
          </p:cNvSpPr>
          <p:nvPr/>
        </p:nvSpPr>
        <p:spPr>
          <a:xfrm>
            <a:off x="2590800" y="473738"/>
            <a:ext cx="8596668" cy="7620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2" name="Footer Placeholder 2">
            <a:extLst>
              <a:ext uri="{FF2B5EF4-FFF2-40B4-BE49-F238E27FC236}">
                <a16:creationId xmlns:a16="http://schemas.microsoft.com/office/drawing/2014/main" id="{F436CF01-F4CE-60BF-AD14-03AACD1E3171}"/>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169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13704237-7FA6-61B3-BD1E-4F3481E5ADB7}"/>
              </a:ext>
            </a:extLst>
          </p:cNvPr>
          <p:cNvSpPr>
            <a:spLocks noGrp="1"/>
          </p:cNvSpPr>
          <p:nvPr>
            <p:ph idx="4294967295"/>
          </p:nvPr>
        </p:nvSpPr>
        <p:spPr>
          <a:xfrm>
            <a:off x="1806930" y="1643394"/>
            <a:ext cx="9927870" cy="4441825"/>
          </a:xfrm>
        </p:spPr>
        <p:txBody>
          <a:bodyPr>
            <a:noAutofit/>
          </a:bodyPr>
          <a:lstStyle/>
          <a:p>
            <a:pPr marL="514350" marR="0" lvl="0" indent="-514350">
              <a:spcBef>
                <a:spcPts val="0"/>
              </a:spcBef>
              <a:spcAft>
                <a:spcPts val="0"/>
              </a:spcAft>
              <a:buFont typeface="+mj-lt"/>
              <a:buAutoNum type="arabicPeriod" startAt="5"/>
            </a:pPr>
            <a:r>
              <a:rPr lang="en-US" sz="2800" dirty="0">
                <a:solidFill>
                  <a:schemeClr val="tx1"/>
                </a:solidFill>
                <a:effectLst/>
                <a:latin typeface="Times New Roman" panose="02020603050405020304" pitchFamily="18" charset="0"/>
                <a:ea typeface="Times New Roman" panose="02020603050405020304" pitchFamily="18" charset="0"/>
              </a:rPr>
              <a:t>Describe basic operating systems functions and how they do it.</a:t>
            </a:r>
          </a:p>
          <a:p>
            <a:pPr marL="342900" marR="0" lvl="0" indent="-342900">
              <a:spcBef>
                <a:spcPts val="0"/>
              </a:spcBef>
              <a:spcAft>
                <a:spcPts val="0"/>
              </a:spcAft>
              <a:buFont typeface="+mj-lt"/>
              <a:buAutoNum type="arabicPeriod" startAt="5"/>
            </a:pPr>
            <a:r>
              <a:rPr lang="en-US" sz="2800" dirty="0">
                <a:solidFill>
                  <a:schemeClr val="tx1"/>
                </a:solidFill>
                <a:effectLst/>
                <a:latin typeface="Times New Roman" panose="02020603050405020304" pitchFamily="18" charset="0"/>
                <a:ea typeface="Times New Roman" panose="02020603050405020304" pitchFamily="18" charset="0"/>
              </a:rPr>
              <a:t>Compare different operating systems.</a:t>
            </a:r>
          </a:p>
          <a:p>
            <a:pPr marL="342900" marR="0" lvl="0" indent="-342900">
              <a:spcBef>
                <a:spcPts val="0"/>
              </a:spcBef>
              <a:spcAft>
                <a:spcPts val="0"/>
              </a:spcAft>
              <a:buFont typeface="+mj-lt"/>
              <a:buAutoNum type="arabicPeriod" startAt="5"/>
            </a:pPr>
            <a:r>
              <a:rPr lang="en-US" sz="2800" dirty="0">
                <a:solidFill>
                  <a:schemeClr val="tx1"/>
                </a:solidFill>
                <a:effectLst/>
                <a:latin typeface="Times New Roman" panose="02020603050405020304" pitchFamily="18" charset="0"/>
                <a:ea typeface="Times New Roman" panose="02020603050405020304" pitchFamily="18" charset="0"/>
              </a:rPr>
              <a:t>Describe constructions and operation of computer networks, applications of networks, Internet.</a:t>
            </a:r>
          </a:p>
          <a:p>
            <a:pPr marL="342900" marR="0" lvl="0" indent="-342900">
              <a:spcBef>
                <a:spcPts val="0"/>
              </a:spcBef>
              <a:spcAft>
                <a:spcPts val="0"/>
              </a:spcAft>
              <a:buFont typeface="+mj-lt"/>
              <a:buAutoNum type="arabicPeriod" startAt="5"/>
            </a:pPr>
            <a:r>
              <a:rPr lang="en-US" sz="2800" dirty="0">
                <a:solidFill>
                  <a:schemeClr val="tx1"/>
                </a:solidFill>
                <a:effectLst/>
                <a:latin typeface="Times New Roman" panose="02020603050405020304" pitchFamily="18" charset="0"/>
                <a:ea typeface="Times New Roman" panose="02020603050405020304" pitchFamily="18" charset="0"/>
              </a:rPr>
              <a:t>Identify the basics of software engineering discipline and software life cycle.</a:t>
            </a:r>
          </a:p>
          <a:p>
            <a:pPr marL="342900" marR="0" lvl="0" indent="-342900">
              <a:spcBef>
                <a:spcPts val="0"/>
              </a:spcBef>
              <a:spcAft>
                <a:spcPts val="0"/>
              </a:spcAft>
              <a:buFont typeface="+mj-lt"/>
              <a:buAutoNum type="arabicPeriod" startAt="5"/>
            </a:pPr>
            <a:r>
              <a:rPr lang="en-US" sz="2800" dirty="0">
                <a:solidFill>
                  <a:schemeClr val="tx1"/>
                </a:solidFill>
                <a:effectLst/>
                <a:latin typeface="Times New Roman" panose="02020603050405020304" pitchFamily="18" charset="0"/>
                <a:ea typeface="Times New Roman" panose="02020603050405020304" pitchFamily="18" charset="0"/>
              </a:rPr>
              <a:t>Compare different software engineering methodologies.</a:t>
            </a:r>
            <a:endParaRPr lang="ar-EG" sz="2800" dirty="0">
              <a:solidFill>
                <a:schemeClr val="tx1"/>
              </a:solidFill>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startAt="5"/>
            </a:pPr>
            <a:r>
              <a:rPr lang="en-US" sz="2800" dirty="0">
                <a:solidFill>
                  <a:schemeClr val="tx1"/>
                </a:solidFill>
                <a:latin typeface="Times New Roman" panose="02020603050405020304" pitchFamily="18" charset="0"/>
              </a:rPr>
              <a:t>Recognize the commonality and diversity among programming languages and their associated</a:t>
            </a:r>
            <a:r>
              <a:rPr lang="ar-EG" sz="2800" dirty="0">
                <a:solidFill>
                  <a:schemeClr val="tx1"/>
                </a:solidFill>
                <a:latin typeface="Times New Roman" panose="02020603050405020304" pitchFamily="18" charset="0"/>
              </a:rPr>
              <a:t> </a:t>
            </a:r>
            <a:r>
              <a:rPr lang="en-US" sz="2800" dirty="0">
                <a:solidFill>
                  <a:schemeClr val="tx1"/>
                </a:solidFill>
                <a:latin typeface="Times New Roman" panose="02020603050405020304" pitchFamily="18" charset="0"/>
              </a:rPr>
              <a:t>methodologies.</a:t>
            </a:r>
          </a:p>
          <a:p>
            <a:pPr marL="342900" marR="0" lvl="0" indent="-342900" algn="just">
              <a:lnSpc>
                <a:spcPct val="115000"/>
              </a:lnSpc>
              <a:spcBef>
                <a:spcPts val="0"/>
              </a:spcBef>
              <a:spcAft>
                <a:spcPts val="0"/>
              </a:spcAft>
              <a:buFont typeface="Symbol" panose="05050102010706020507" pitchFamily="18" charset="2"/>
              <a:buChar char=""/>
            </a:pPr>
            <a:endPar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Title 1">
            <a:extLst>
              <a:ext uri="{FF2B5EF4-FFF2-40B4-BE49-F238E27FC236}">
                <a16:creationId xmlns:a16="http://schemas.microsoft.com/office/drawing/2014/main" id="{8C397A35-A196-37A2-5056-8AAC06F09D57}"/>
              </a:ext>
            </a:extLst>
          </p:cNvPr>
          <p:cNvSpPr txBox="1">
            <a:spLocks/>
          </p:cNvSpPr>
          <p:nvPr/>
        </p:nvSpPr>
        <p:spPr>
          <a:xfrm>
            <a:off x="2590800" y="473738"/>
            <a:ext cx="8596668" cy="7620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2" name="Footer Placeholder 2">
            <a:extLst>
              <a:ext uri="{FF2B5EF4-FFF2-40B4-BE49-F238E27FC236}">
                <a16:creationId xmlns:a16="http://schemas.microsoft.com/office/drawing/2014/main" id="{E1A3B4D6-F058-2CDB-204F-B8741249CE2F}"/>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2354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Information</a:t>
            </a:r>
          </a:p>
        </p:txBody>
      </p:sp>
      <p:sp>
        <p:nvSpPr>
          <p:cNvPr id="11" name="TextBox 6"/>
          <p:cNvSpPr txBox="1">
            <a:spLocks noChangeArrowheads="1"/>
          </p:cNvSpPr>
          <p:nvPr/>
        </p:nvSpPr>
        <p:spPr bwMode="auto">
          <a:xfrm>
            <a:off x="914400" y="1692025"/>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dirty="0">
                <a:solidFill>
                  <a:srgbClr val="FF0000"/>
                </a:solidFill>
              </a:rPr>
              <a:t>Assessment Method:</a:t>
            </a:r>
          </a:p>
        </p:txBody>
      </p:sp>
      <p:sp>
        <p:nvSpPr>
          <p:cNvPr id="13" name="Slide Number Placeholder 12"/>
          <p:cNvSpPr>
            <a:spLocks noGrp="1"/>
          </p:cNvSpPr>
          <p:nvPr>
            <p:ph type="sldNum" sz="quarter" idx="12"/>
          </p:nvPr>
        </p:nvSpPr>
        <p:spPr>
          <a:xfrm>
            <a:off x="8590663" y="6041362"/>
            <a:ext cx="683339" cy="365125"/>
          </a:xfrm>
        </p:spPr>
        <p:txBody>
          <a:bodyPr/>
          <a:lstStyle/>
          <a:p>
            <a:fld id="{FDED41F8-FC0F-4085-8150-313B6CF05213}" type="slidenum">
              <a:rPr lang="en-US" smtClean="0"/>
              <a:t>14</a:t>
            </a:fld>
            <a:endParaRPr lang="en-US"/>
          </a:p>
        </p:txBody>
      </p:sp>
      <p:sp>
        <p:nvSpPr>
          <p:cNvPr id="12" name="Rectangle 11"/>
          <p:cNvSpPr>
            <a:spLocks noGrp="1" noChangeArrowheads="1"/>
          </p:cNvSpPr>
          <p:nvPr/>
        </p:nvSpPr>
        <p:spPr>
          <a:xfrm>
            <a:off x="2875412" y="2385124"/>
            <a:ext cx="5277987"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2400" dirty="0"/>
              <a:t>Short Exam</a:t>
            </a:r>
          </a:p>
          <a:p>
            <a:pPr lvl="1">
              <a:lnSpc>
                <a:spcPct val="90000"/>
              </a:lnSpc>
            </a:pPr>
            <a:r>
              <a:rPr lang="en-US" sz="2000" dirty="0"/>
              <a:t>80</a:t>
            </a:r>
            <a:r>
              <a:rPr lang="en-GB" sz="2000" dirty="0"/>
              <a:t>% mark</a:t>
            </a:r>
            <a:r>
              <a:rPr lang="en-US" sz="2000" dirty="0"/>
              <a:t>s</a:t>
            </a:r>
            <a:endParaRPr lang="en-GB" sz="2000" dirty="0"/>
          </a:p>
          <a:p>
            <a:pPr lvl="2">
              <a:lnSpc>
                <a:spcPct val="90000"/>
              </a:lnSpc>
            </a:pPr>
            <a:r>
              <a:rPr lang="en-GB" sz="1800" dirty="0"/>
              <a:t>Count of short Exam 10 (Weekly)</a:t>
            </a:r>
          </a:p>
          <a:p>
            <a:pPr lvl="2">
              <a:lnSpc>
                <a:spcPct val="90000"/>
              </a:lnSpc>
            </a:pPr>
            <a:r>
              <a:rPr lang="en-GB" sz="1800" dirty="0"/>
              <a:t>8 Marks for every each of short Exam. </a:t>
            </a:r>
          </a:p>
          <a:p>
            <a:pPr lvl="2">
              <a:lnSpc>
                <a:spcPct val="90000"/>
              </a:lnSpc>
            </a:pPr>
            <a:endParaRPr lang="en-GB" sz="1800" dirty="0"/>
          </a:p>
          <a:p>
            <a:pPr lvl="1">
              <a:lnSpc>
                <a:spcPct val="90000"/>
              </a:lnSpc>
            </a:pPr>
            <a:r>
              <a:rPr lang="en-US" sz="2000" dirty="0"/>
              <a:t>20</a:t>
            </a:r>
            <a:r>
              <a:rPr lang="en-GB" sz="2000" dirty="0"/>
              <a:t>% Final Examination</a:t>
            </a:r>
          </a:p>
        </p:txBody>
      </p:sp>
      <p:sp>
        <p:nvSpPr>
          <p:cNvPr id="6" name="Footer Placeholder 2">
            <a:extLst>
              <a:ext uri="{FF2B5EF4-FFF2-40B4-BE49-F238E27FC236}">
                <a16:creationId xmlns:a16="http://schemas.microsoft.com/office/drawing/2014/main" id="{2CB189D8-26F2-BB5A-DC9C-C1D05A3C8342}"/>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5246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Academic Calendar</a:t>
            </a:r>
          </a:p>
        </p:txBody>
      </p:sp>
      <p:pic>
        <p:nvPicPr>
          <p:cNvPr id="11" name="Picture 10">
            <a:extLst>
              <a:ext uri="{FF2B5EF4-FFF2-40B4-BE49-F238E27FC236}">
                <a16:creationId xmlns:a16="http://schemas.microsoft.com/office/drawing/2014/main" id="{6EA3B94C-0E3C-BAB2-F964-E6F6AC08DFC2}"/>
              </a:ext>
            </a:extLst>
          </p:cNvPr>
          <p:cNvPicPr>
            <a:picLocks noChangeAspect="1"/>
          </p:cNvPicPr>
          <p:nvPr/>
        </p:nvPicPr>
        <p:blipFill>
          <a:blip r:embed="rId5"/>
          <a:stretch>
            <a:fillRect/>
          </a:stretch>
        </p:blipFill>
        <p:spPr>
          <a:xfrm>
            <a:off x="8353810" y="1305738"/>
            <a:ext cx="3019425" cy="2552700"/>
          </a:xfrm>
          <a:prstGeom prst="rect">
            <a:avLst/>
          </a:prstGeom>
        </p:spPr>
      </p:pic>
      <p:sp>
        <p:nvSpPr>
          <p:cNvPr id="9" name="Footer Placeholder 2">
            <a:extLst>
              <a:ext uri="{FF2B5EF4-FFF2-40B4-BE49-F238E27FC236}">
                <a16:creationId xmlns:a16="http://schemas.microsoft.com/office/drawing/2014/main" id="{F0E78AF1-ABF8-584B-56C3-89CF64BA5123}"/>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497E46A2-E74F-2CCD-2CA9-EE2D40B25AA5}"/>
              </a:ext>
            </a:extLst>
          </p:cNvPr>
          <p:cNvPicPr>
            <a:picLocks noChangeAspect="1"/>
          </p:cNvPicPr>
          <p:nvPr/>
        </p:nvPicPr>
        <p:blipFill>
          <a:blip r:embed="rId6"/>
          <a:stretch>
            <a:fillRect/>
          </a:stretch>
        </p:blipFill>
        <p:spPr>
          <a:xfrm>
            <a:off x="2133601" y="1305738"/>
            <a:ext cx="6096000" cy="4866462"/>
          </a:xfrm>
          <a:prstGeom prst="rect">
            <a:avLst/>
          </a:prstGeom>
        </p:spPr>
      </p:pic>
    </p:spTree>
    <p:extLst>
      <p:ext uri="{BB962C8B-B14F-4D97-AF65-F5344CB8AC3E}">
        <p14:creationId xmlns:p14="http://schemas.microsoft.com/office/powerpoint/2010/main" val="6342431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290620"/>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Academic Calendar</a:t>
            </a:r>
          </a:p>
        </p:txBody>
      </p:sp>
      <p:sp>
        <p:nvSpPr>
          <p:cNvPr id="13" name="Slide Number Placeholder 12"/>
          <p:cNvSpPr>
            <a:spLocks noGrp="1"/>
          </p:cNvSpPr>
          <p:nvPr>
            <p:ph type="sldNum" sz="quarter" idx="12"/>
          </p:nvPr>
        </p:nvSpPr>
        <p:spPr>
          <a:xfrm>
            <a:off x="8590663" y="6041362"/>
            <a:ext cx="683339" cy="365125"/>
          </a:xfrm>
        </p:spPr>
        <p:txBody>
          <a:bodyPr/>
          <a:lstStyle/>
          <a:p>
            <a:fld id="{FDED41F8-FC0F-4085-8150-313B6CF05213}" type="slidenum">
              <a:rPr lang="en-US" smtClean="0"/>
              <a:t>16</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5456176" y="2248361"/>
            <a:ext cx="4373393" cy="2452839"/>
          </a:xfrm>
          <a:prstGeom prst="rect">
            <a:avLst/>
          </a:prstGeom>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a:t>
            </a: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ربيع</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endPar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(منهم </a:t>
            </a: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أسبوع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453975" y="2434427"/>
            <a:ext cx="4446494"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2516" y="15240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54" name="Picture 53">
            <a:extLst>
              <a:ext uri="{FF2B5EF4-FFF2-40B4-BE49-F238E27FC236}">
                <a16:creationId xmlns:a16="http://schemas.microsoft.com/office/drawing/2014/main" id="{30D9CB0A-CE4E-197F-35C3-CB54B4122422}"/>
              </a:ext>
            </a:extLst>
          </p:cNvPr>
          <p:cNvPicPr>
            <a:picLocks noChangeAspect="1"/>
          </p:cNvPicPr>
          <p:nvPr/>
        </p:nvPicPr>
        <p:blipFill>
          <a:blip r:embed="rId5"/>
          <a:stretch>
            <a:fillRect/>
          </a:stretch>
        </p:blipFill>
        <p:spPr>
          <a:xfrm rot="21448290">
            <a:off x="69553" y="92028"/>
            <a:ext cx="1554980" cy="13322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Footer Placeholder 2">
            <a:extLst>
              <a:ext uri="{FF2B5EF4-FFF2-40B4-BE49-F238E27FC236}">
                <a16:creationId xmlns:a16="http://schemas.microsoft.com/office/drawing/2014/main" id="{C2F14A47-DD4C-329B-1BF9-A119BAF0E4A6}"/>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5486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657600" y="682303"/>
            <a:ext cx="3522118"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Academic Calendar</a:t>
            </a:r>
          </a:p>
        </p:txBody>
      </p:sp>
      <p:sp>
        <p:nvSpPr>
          <p:cNvPr id="11" name="Footer Placeholder 2">
            <a:extLst>
              <a:ext uri="{FF2B5EF4-FFF2-40B4-BE49-F238E27FC236}">
                <a16:creationId xmlns:a16="http://schemas.microsoft.com/office/drawing/2014/main" id="{E8D82618-721F-1D14-562F-D616A751EB35}"/>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D3ED6908-CBEB-7C06-139C-26D5698B996F}"/>
              </a:ext>
            </a:extLst>
          </p:cNvPr>
          <p:cNvPicPr>
            <a:picLocks noChangeAspect="1"/>
          </p:cNvPicPr>
          <p:nvPr/>
        </p:nvPicPr>
        <p:blipFill>
          <a:blip r:embed="rId6"/>
          <a:stretch>
            <a:fillRect/>
          </a:stretch>
        </p:blipFill>
        <p:spPr>
          <a:xfrm>
            <a:off x="2982771" y="1295400"/>
            <a:ext cx="4942029" cy="4951794"/>
          </a:xfrm>
          <a:prstGeom prst="rect">
            <a:avLst/>
          </a:prstGeom>
        </p:spPr>
      </p:pic>
      <p:pic>
        <p:nvPicPr>
          <p:cNvPr id="9" name="Picture 8">
            <a:extLst>
              <a:ext uri="{FF2B5EF4-FFF2-40B4-BE49-F238E27FC236}">
                <a16:creationId xmlns:a16="http://schemas.microsoft.com/office/drawing/2014/main" id="{27C91339-D9A0-5146-414F-894FB66D3FE1}"/>
              </a:ext>
            </a:extLst>
          </p:cNvPr>
          <p:cNvPicPr>
            <a:picLocks noChangeAspect="1"/>
          </p:cNvPicPr>
          <p:nvPr/>
        </p:nvPicPr>
        <p:blipFill>
          <a:blip r:embed="rId7"/>
          <a:stretch>
            <a:fillRect/>
          </a:stretch>
        </p:blipFill>
        <p:spPr>
          <a:xfrm>
            <a:off x="11289" y="0"/>
            <a:ext cx="1828799" cy="1295400"/>
          </a:xfrm>
          <a:prstGeom prst="rect">
            <a:avLst/>
          </a:prstGeom>
        </p:spPr>
      </p:pic>
    </p:spTree>
    <p:extLst>
      <p:ext uri="{BB962C8B-B14F-4D97-AF65-F5344CB8AC3E}">
        <p14:creationId xmlns:p14="http://schemas.microsoft.com/office/powerpoint/2010/main" val="1037312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785B088-F321-98FF-ECA5-AF4F46BEACFB}"/>
              </a:ext>
            </a:extLst>
          </p:cNvPr>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18</a:t>
            </a:fld>
            <a:endParaRPr lang="en-US">
              <a:solidFill>
                <a:srgbClr val="A5300F"/>
              </a:solidFill>
            </a:endParaRPr>
          </a:p>
        </p:txBody>
      </p:sp>
      <p:graphicFrame>
        <p:nvGraphicFramePr>
          <p:cNvPr id="3" name="Table 2">
            <a:extLst>
              <a:ext uri="{FF2B5EF4-FFF2-40B4-BE49-F238E27FC236}">
                <a16:creationId xmlns:a16="http://schemas.microsoft.com/office/drawing/2014/main" id="{1DB6FB44-576A-BFDE-9B0F-A17A4677E210}"/>
              </a:ext>
            </a:extLst>
          </p:cNvPr>
          <p:cNvGraphicFramePr>
            <a:graphicFrameLocks noGrp="1"/>
          </p:cNvGraphicFramePr>
          <p:nvPr>
            <p:extLst>
              <p:ext uri="{D42A27DB-BD31-4B8C-83A1-F6EECF244321}">
                <p14:modId xmlns:p14="http://schemas.microsoft.com/office/powerpoint/2010/main" val="1182840494"/>
              </p:ext>
            </p:extLst>
          </p:nvPr>
        </p:nvGraphicFramePr>
        <p:xfrm>
          <a:off x="2971800" y="1371600"/>
          <a:ext cx="4038600" cy="4920995"/>
        </p:xfrm>
        <a:graphic>
          <a:graphicData uri="http://schemas.openxmlformats.org/drawingml/2006/table">
            <a:tbl>
              <a:tblPr>
                <a:tableStyleId>{B301B821-A1FF-4177-AEE7-76D212191A09}</a:tableStyleId>
              </a:tblPr>
              <a:tblGrid>
                <a:gridCol w="819719">
                  <a:extLst>
                    <a:ext uri="{9D8B030D-6E8A-4147-A177-3AD203B41FA5}">
                      <a16:colId xmlns:a16="http://schemas.microsoft.com/office/drawing/2014/main" val="395203896"/>
                    </a:ext>
                  </a:extLst>
                </a:gridCol>
                <a:gridCol w="3218881">
                  <a:extLst>
                    <a:ext uri="{9D8B030D-6E8A-4147-A177-3AD203B41FA5}">
                      <a16:colId xmlns:a16="http://schemas.microsoft.com/office/drawing/2014/main" val="1676288062"/>
                    </a:ext>
                  </a:extLst>
                </a:gridCol>
              </a:tblGrid>
              <a:tr h="332022">
                <a:tc>
                  <a:txBody>
                    <a:bodyPr/>
                    <a:lstStyle/>
                    <a:p>
                      <a:pPr marL="0" marR="0" algn="ctr">
                        <a:spcBef>
                          <a:spcPts val="0"/>
                        </a:spcBef>
                        <a:spcAft>
                          <a:spcPts val="0"/>
                        </a:spcAft>
                      </a:pPr>
                      <a:r>
                        <a:rPr lang="en-US" sz="1000" b="1" dirty="0">
                          <a:effectLst/>
                        </a:rPr>
                        <a:t>Week Number  </a:t>
                      </a:r>
                      <a:endParaRPr lang="en-US" sz="1200" b="1" dirty="0">
                        <a:solidFill>
                          <a:srgbClr val="000000"/>
                        </a:solidFill>
                        <a:effectLst/>
                        <a:latin typeface="Times New Roman" panose="02020603050405020304" pitchFamily="18" charset="0"/>
                        <a:ea typeface="SimSun" panose="02010600030101010101" pitchFamily="2" charset="-122"/>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50000"/>
                      </a:schemeClr>
                    </a:solidFill>
                  </a:tcPr>
                </a:tc>
                <a:tc>
                  <a:txBody>
                    <a:bodyPr/>
                    <a:lstStyle/>
                    <a:p>
                      <a:pPr marL="0" marR="0" algn="ctr">
                        <a:spcBef>
                          <a:spcPts val="0"/>
                        </a:spcBef>
                        <a:spcAft>
                          <a:spcPts val="0"/>
                        </a:spcAft>
                      </a:pPr>
                      <a:r>
                        <a:rPr lang="en-US" sz="1200" b="1" dirty="0">
                          <a:effectLst/>
                        </a:rPr>
                        <a:t>Covered</a:t>
                      </a:r>
                      <a:endParaRPr lang="en-US" sz="1200" b="1" dirty="0">
                        <a:solidFill>
                          <a:srgbClr val="000000"/>
                        </a:solidFill>
                        <a:effectLst/>
                        <a:latin typeface="Times New Roman" panose="02020603050405020304" pitchFamily="18" charset="0"/>
                        <a:ea typeface="SimSun" panose="02010600030101010101" pitchFamily="2" charset="-122"/>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50000"/>
                      </a:schemeClr>
                    </a:solidFill>
                  </a:tcPr>
                </a:tc>
                <a:extLst>
                  <a:ext uri="{0D108BD9-81ED-4DB2-BD59-A6C34878D82A}">
                    <a16:rowId xmlns:a16="http://schemas.microsoft.com/office/drawing/2014/main" val="2537436001"/>
                  </a:ext>
                </a:extLst>
              </a:tr>
              <a:tr h="387245">
                <a:tc>
                  <a:txBody>
                    <a:bodyPr/>
                    <a:lstStyle/>
                    <a:p>
                      <a:pPr marL="0" marR="0" algn="ctr">
                        <a:spcBef>
                          <a:spcPts val="0"/>
                        </a:spcBef>
                        <a:spcAft>
                          <a:spcPts val="0"/>
                        </a:spcAft>
                        <a:tabLst>
                          <a:tab pos="2743200" algn="ctr"/>
                          <a:tab pos="5486400" algn="r"/>
                        </a:tabLst>
                      </a:pPr>
                      <a:r>
                        <a:rPr lang="en-US" sz="1200" b="1" dirty="0">
                          <a:effectLst/>
                        </a:rPr>
                        <a:t>1</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2743200" algn="ctr"/>
                          <a:tab pos="5486400" algn="r"/>
                        </a:tabLst>
                      </a:pPr>
                      <a:r>
                        <a:rPr lang="en-US" sz="1200" b="1" dirty="0">
                          <a:effectLst/>
                        </a:rPr>
                        <a:t>Orientation  week</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43313548"/>
                  </a:ext>
                </a:extLst>
              </a:tr>
              <a:tr h="398426">
                <a:tc>
                  <a:txBody>
                    <a:bodyPr/>
                    <a:lstStyle/>
                    <a:p>
                      <a:pPr marL="0" marR="0" algn="ctr">
                        <a:spcBef>
                          <a:spcPts val="0"/>
                        </a:spcBef>
                        <a:spcAft>
                          <a:spcPts val="0"/>
                        </a:spcAft>
                        <a:tabLst>
                          <a:tab pos="2743200" algn="ctr"/>
                          <a:tab pos="5486400" algn="r"/>
                        </a:tabLst>
                      </a:pPr>
                      <a:r>
                        <a:rPr lang="en-US" sz="1000" b="1" dirty="0">
                          <a:effectLst/>
                        </a:rPr>
                        <a:t>2</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a:spcBef>
                          <a:spcPts val="0"/>
                        </a:spcBef>
                        <a:spcAft>
                          <a:spcPts val="0"/>
                        </a:spcAft>
                        <a:tabLst>
                          <a:tab pos="2743200" algn="ctr"/>
                          <a:tab pos="5486400" algn="r"/>
                        </a:tabLst>
                      </a:pPr>
                      <a:r>
                        <a:rPr lang="en-US" sz="1200" b="1" dirty="0">
                          <a:effectLst/>
                        </a:rPr>
                        <a:t>Introduction (Chapter 1)</a:t>
                      </a:r>
                    </a:p>
                    <a:p>
                      <a:pPr marL="0" marR="0" lvl="0" indent="0" algn="ctr" defTabSz="457200" rtl="0" eaLnBrk="1" fontAlgn="auto" latinLnBrk="0" hangingPunct="1">
                        <a:lnSpc>
                          <a:spcPct val="100000"/>
                        </a:lnSpc>
                        <a:spcBef>
                          <a:spcPts val="0"/>
                        </a:spcBef>
                        <a:spcAft>
                          <a:spcPts val="0"/>
                        </a:spcAft>
                        <a:buClrTx/>
                        <a:buSzTx/>
                        <a:buFontTx/>
                        <a:buNone/>
                        <a:tabLst>
                          <a:tab pos="2743200" algn="ctr"/>
                          <a:tab pos="5486400" algn="r"/>
                        </a:tabLst>
                        <a:defRPr/>
                      </a:pPr>
                      <a:r>
                        <a:rPr lang="en-US" sz="1200" b="1" dirty="0">
                          <a:effectLst/>
                        </a:rPr>
                        <a:t>Number Systems (Chapter 2) </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797849043"/>
                  </a:ext>
                </a:extLst>
              </a:tr>
              <a:tr h="319342">
                <a:tc>
                  <a:txBody>
                    <a:bodyPr/>
                    <a:lstStyle/>
                    <a:p>
                      <a:pPr marL="0" marR="0" algn="ctr">
                        <a:spcBef>
                          <a:spcPts val="0"/>
                        </a:spcBef>
                        <a:spcAft>
                          <a:spcPts val="0"/>
                        </a:spcAft>
                        <a:tabLst>
                          <a:tab pos="2743200" algn="ctr"/>
                          <a:tab pos="5486400" algn="r"/>
                        </a:tabLst>
                      </a:pPr>
                      <a:r>
                        <a:rPr lang="en-US" sz="1000" b="1" dirty="0">
                          <a:effectLst/>
                        </a:rPr>
                        <a:t>3</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2743200" algn="ctr"/>
                          <a:tab pos="5486400" algn="r"/>
                        </a:tabLst>
                      </a:pPr>
                      <a:r>
                        <a:rPr lang="en-US" sz="1200" b="1" dirty="0">
                          <a:effectLst/>
                        </a:rPr>
                        <a:t>Number Systems  (Chapter 2 continue)</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15649633"/>
                  </a:ext>
                </a:extLst>
              </a:tr>
              <a:tr h="319342">
                <a:tc>
                  <a:txBody>
                    <a:bodyPr/>
                    <a:lstStyle/>
                    <a:p>
                      <a:pPr marL="0" marR="0" algn="ctr">
                        <a:spcBef>
                          <a:spcPts val="0"/>
                        </a:spcBef>
                        <a:spcAft>
                          <a:spcPts val="0"/>
                        </a:spcAft>
                        <a:tabLst>
                          <a:tab pos="2743200" algn="ctr"/>
                          <a:tab pos="5486400" algn="r"/>
                        </a:tabLst>
                      </a:pPr>
                      <a:r>
                        <a:rPr lang="en-US" sz="1200" b="1" dirty="0">
                          <a:effectLst/>
                        </a:rPr>
                        <a:t>4</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a:spcBef>
                          <a:spcPts val="0"/>
                        </a:spcBef>
                        <a:spcAft>
                          <a:spcPts val="0"/>
                        </a:spcAft>
                        <a:tabLst>
                          <a:tab pos="2743200" algn="ctr"/>
                          <a:tab pos="5486400" algn="r"/>
                        </a:tabLst>
                      </a:pPr>
                      <a:r>
                        <a:rPr lang="en-US" sz="1200" b="1" dirty="0">
                          <a:effectLst/>
                        </a:rPr>
                        <a:t>Data Storage (Chapter 3)</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807078326"/>
                  </a:ext>
                </a:extLst>
              </a:tr>
              <a:tr h="319342">
                <a:tc>
                  <a:txBody>
                    <a:bodyPr/>
                    <a:lstStyle/>
                    <a:p>
                      <a:pPr marL="0" marR="0" algn="ctr">
                        <a:spcBef>
                          <a:spcPts val="0"/>
                        </a:spcBef>
                        <a:spcAft>
                          <a:spcPts val="0"/>
                        </a:spcAft>
                        <a:tabLst>
                          <a:tab pos="2743200" algn="ctr"/>
                          <a:tab pos="5486400" algn="r"/>
                        </a:tabLst>
                      </a:pPr>
                      <a:r>
                        <a:rPr lang="en-US" sz="1000" b="1" dirty="0">
                          <a:effectLst/>
                        </a:rPr>
                        <a:t>5</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2743200" algn="ctr"/>
                          <a:tab pos="5486400" algn="r"/>
                        </a:tabLst>
                      </a:pPr>
                      <a:r>
                        <a:rPr lang="en-US" sz="1200" b="1" dirty="0">
                          <a:effectLst/>
                        </a:rPr>
                        <a:t>Operations on Data (Chapter 4)</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27613852"/>
                  </a:ext>
                </a:extLst>
              </a:tr>
              <a:tr h="319342">
                <a:tc>
                  <a:txBody>
                    <a:bodyPr/>
                    <a:lstStyle/>
                    <a:p>
                      <a:pPr marL="0" marR="0" algn="ctr">
                        <a:spcBef>
                          <a:spcPts val="0"/>
                        </a:spcBef>
                        <a:spcAft>
                          <a:spcPts val="0"/>
                        </a:spcAft>
                        <a:tabLst>
                          <a:tab pos="2743200" algn="ctr"/>
                          <a:tab pos="5486400" algn="r"/>
                        </a:tabLst>
                      </a:pPr>
                      <a:r>
                        <a:rPr lang="en-US" sz="1000" b="1" dirty="0">
                          <a:effectLst/>
                        </a:rPr>
                        <a:t>6</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a:spcBef>
                          <a:spcPts val="0"/>
                        </a:spcBef>
                        <a:spcAft>
                          <a:spcPts val="0"/>
                        </a:spcAft>
                        <a:tabLst>
                          <a:tab pos="2743200" algn="ctr"/>
                          <a:tab pos="5486400" algn="r"/>
                        </a:tabLst>
                      </a:pPr>
                      <a:r>
                        <a:rPr lang="en-US" sz="1200" b="1" dirty="0">
                          <a:effectLst/>
                        </a:rPr>
                        <a:t> Computer Organization (Chapter 5)</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2565403710"/>
                  </a:ext>
                </a:extLst>
              </a:tr>
              <a:tr h="389308">
                <a:tc>
                  <a:txBody>
                    <a:bodyPr/>
                    <a:lstStyle/>
                    <a:p>
                      <a:pPr marL="0" marR="0" algn="ctr">
                        <a:spcBef>
                          <a:spcPts val="0"/>
                        </a:spcBef>
                        <a:spcAft>
                          <a:spcPts val="0"/>
                        </a:spcAft>
                        <a:tabLst>
                          <a:tab pos="2743200" algn="ctr"/>
                          <a:tab pos="5486400" algn="r"/>
                        </a:tabLst>
                      </a:pPr>
                      <a:r>
                        <a:rPr lang="en-US" sz="1000" b="1" dirty="0">
                          <a:effectLst/>
                        </a:rPr>
                        <a:t>7</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2743200" algn="ctr"/>
                          <a:tab pos="5486400" algn="r"/>
                        </a:tabLst>
                      </a:pPr>
                      <a:r>
                        <a:rPr lang="en-US" sz="1200" b="1" dirty="0">
                          <a:effectLst/>
                        </a:rPr>
                        <a:t> Computer Organization (Chapter 5 continue)</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03489360"/>
                  </a:ext>
                </a:extLst>
              </a:tr>
              <a:tr h="319342">
                <a:tc>
                  <a:txBody>
                    <a:bodyPr/>
                    <a:lstStyle/>
                    <a:p>
                      <a:pPr marL="0" marR="0" algn="ctr">
                        <a:spcBef>
                          <a:spcPts val="0"/>
                        </a:spcBef>
                        <a:spcAft>
                          <a:spcPts val="0"/>
                        </a:spcAft>
                        <a:tabLst>
                          <a:tab pos="2743200" algn="ctr"/>
                          <a:tab pos="5486400" algn="r"/>
                        </a:tabLst>
                      </a:pPr>
                      <a:r>
                        <a:rPr lang="en-US" sz="1000" b="1" dirty="0">
                          <a:effectLst/>
                        </a:rPr>
                        <a:t>8</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a:spcBef>
                          <a:spcPts val="0"/>
                        </a:spcBef>
                        <a:spcAft>
                          <a:spcPts val="0"/>
                        </a:spcAft>
                        <a:tabLst>
                          <a:tab pos="2743200" algn="ctr"/>
                          <a:tab pos="5486400" algn="r"/>
                        </a:tabLst>
                      </a:pPr>
                      <a:r>
                        <a:rPr lang="en-US" sz="1200" b="1" dirty="0">
                          <a:effectLst/>
                        </a:rPr>
                        <a:t>Computer Networks (Chapter6)</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278343862"/>
                  </a:ext>
                </a:extLst>
              </a:tr>
              <a:tr h="319342">
                <a:tc>
                  <a:txBody>
                    <a:bodyPr/>
                    <a:lstStyle/>
                    <a:p>
                      <a:pPr marL="0" marR="0" algn="ctr">
                        <a:spcBef>
                          <a:spcPts val="0"/>
                        </a:spcBef>
                        <a:spcAft>
                          <a:spcPts val="0"/>
                        </a:spcAft>
                        <a:tabLst>
                          <a:tab pos="2743200" algn="ctr"/>
                          <a:tab pos="5486400" algn="r"/>
                        </a:tabLst>
                      </a:pPr>
                      <a:r>
                        <a:rPr lang="en-US" sz="1000" b="1" dirty="0">
                          <a:effectLst/>
                        </a:rPr>
                        <a:t>9</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tabLst>
                          <a:tab pos="2743200" algn="ctr"/>
                          <a:tab pos="5486400" algn="r"/>
                        </a:tabLst>
                      </a:pPr>
                      <a:r>
                        <a:rPr lang="en-US" sz="1200" b="1" dirty="0">
                          <a:effectLst/>
                        </a:rPr>
                        <a:t>Operating Systems (Chapter 7)</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53107223"/>
                  </a:ext>
                </a:extLst>
              </a:tr>
              <a:tr h="539916">
                <a:tc>
                  <a:txBody>
                    <a:bodyPr/>
                    <a:lstStyle/>
                    <a:p>
                      <a:pPr marL="0" marR="0" algn="ctr">
                        <a:spcBef>
                          <a:spcPts val="0"/>
                        </a:spcBef>
                        <a:spcAft>
                          <a:spcPts val="0"/>
                        </a:spcAft>
                        <a:tabLst>
                          <a:tab pos="2743200" algn="ctr"/>
                          <a:tab pos="5486400" algn="r"/>
                        </a:tabLst>
                      </a:pPr>
                      <a:r>
                        <a:rPr lang="en-US" sz="1000" b="1" dirty="0">
                          <a:effectLst/>
                        </a:rPr>
                        <a:t>10</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a:spcBef>
                          <a:spcPts val="0"/>
                        </a:spcBef>
                        <a:spcAft>
                          <a:spcPts val="0"/>
                        </a:spcAft>
                        <a:tabLst>
                          <a:tab pos="2743200" algn="ctr"/>
                          <a:tab pos="5486400" algn="r"/>
                        </a:tabLst>
                      </a:pPr>
                      <a:r>
                        <a:rPr lang="en-US" sz="1200" b="1" dirty="0">
                          <a:effectLst/>
                        </a:rPr>
                        <a:t>Programming Languages (Chapter 9) </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4001516807"/>
                  </a:ext>
                </a:extLst>
              </a:tr>
              <a:tr h="319342">
                <a:tc>
                  <a:txBody>
                    <a:bodyPr/>
                    <a:lstStyle/>
                    <a:p>
                      <a:pPr marL="0" marR="0" algn="ctr">
                        <a:spcBef>
                          <a:spcPts val="0"/>
                        </a:spcBef>
                        <a:spcAft>
                          <a:spcPts val="0"/>
                        </a:spcAft>
                        <a:tabLst>
                          <a:tab pos="2743200" algn="ctr"/>
                          <a:tab pos="5486400" algn="r"/>
                        </a:tabLst>
                      </a:pPr>
                      <a:r>
                        <a:rPr lang="en-US" sz="1000" b="1" dirty="0">
                          <a:effectLst/>
                        </a:rPr>
                        <a:t>11</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tab pos="2743200" algn="ctr"/>
                          <a:tab pos="5486400" algn="r"/>
                        </a:tabLst>
                        <a:defRPr/>
                      </a:pPr>
                      <a:r>
                        <a:rPr lang="en-US" sz="1200" b="1" dirty="0">
                          <a:effectLst/>
                        </a:rPr>
                        <a:t>Software Engineering (Chapter 10)</a:t>
                      </a: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3959587"/>
                  </a:ext>
                </a:extLst>
              </a:tr>
              <a:tr h="319342">
                <a:tc>
                  <a:txBody>
                    <a:bodyPr/>
                    <a:lstStyle/>
                    <a:p>
                      <a:pPr marL="0" marR="0" algn="ctr">
                        <a:spcBef>
                          <a:spcPts val="0"/>
                        </a:spcBef>
                        <a:spcAft>
                          <a:spcPts val="0"/>
                        </a:spcAft>
                        <a:tabLst>
                          <a:tab pos="2743200" algn="ctr"/>
                          <a:tab pos="5486400" algn="r"/>
                        </a:tabLst>
                      </a:pPr>
                      <a:r>
                        <a:rPr lang="en-US" sz="1200" b="1" dirty="0">
                          <a:effectLst/>
                        </a:rPr>
                        <a:t>12</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a:spcBef>
                          <a:spcPts val="0"/>
                        </a:spcBef>
                        <a:spcAft>
                          <a:spcPts val="0"/>
                        </a:spcAft>
                        <a:tabLst>
                          <a:tab pos="2743200" algn="ctr"/>
                          <a:tab pos="5486400" algn="r"/>
                        </a:tabLst>
                      </a:pPr>
                      <a:r>
                        <a:rPr lang="en-US" sz="1200" b="1" dirty="0">
                          <a:effectLst/>
                        </a:rPr>
                        <a:t>Revision </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604026282"/>
                  </a:ext>
                </a:extLst>
              </a:tr>
              <a:tr h="319342">
                <a:tc>
                  <a:txBody>
                    <a:bodyPr/>
                    <a:lstStyle/>
                    <a:p>
                      <a:pPr marL="0" marR="0" algn="ctr">
                        <a:spcBef>
                          <a:spcPts val="0"/>
                        </a:spcBef>
                        <a:spcAft>
                          <a:spcPts val="0"/>
                        </a:spcAft>
                        <a:tabLst>
                          <a:tab pos="2743200" algn="ctr"/>
                          <a:tab pos="5486400" algn="r"/>
                        </a:tabLst>
                      </a:pPr>
                      <a:r>
                        <a:rPr lang="en-US" sz="1200" b="1" dirty="0">
                          <a:effectLst/>
                        </a:rPr>
                        <a:t>13</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tab pos="2743200" algn="ctr"/>
                          <a:tab pos="5486400" algn="r"/>
                        </a:tabLst>
                        <a:defRPr/>
                      </a:pPr>
                      <a:r>
                        <a:rPr lang="en-US" sz="1200" b="1" dirty="0">
                          <a:effectLst/>
                        </a:rPr>
                        <a:t>Final Exams</a:t>
                      </a:r>
                      <a:endParaRPr lang="en-US" sz="1200" b="1" dirty="0">
                        <a:effectLst/>
                        <a:latin typeface="Times New Roman" panose="02020603050405020304" pitchFamily="18" charset="0"/>
                        <a:ea typeface="Times New Roman" panose="02020603050405020304" pitchFamily="18" charset="0"/>
                      </a:endParaRPr>
                    </a:p>
                  </a:txBody>
                  <a:tcPr marL="66655" marR="666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33836536"/>
                  </a:ext>
                </a:extLst>
              </a:tr>
            </a:tbl>
          </a:graphicData>
        </a:graphic>
      </p:graphicFrame>
      <p:sp>
        <p:nvSpPr>
          <p:cNvPr id="4" name="TextBox 3">
            <a:extLst>
              <a:ext uri="{FF2B5EF4-FFF2-40B4-BE49-F238E27FC236}">
                <a16:creationId xmlns:a16="http://schemas.microsoft.com/office/drawing/2014/main" id="{B422DEFB-5BD9-29EA-43F9-D859719DC0E2}"/>
              </a:ext>
            </a:extLst>
          </p:cNvPr>
          <p:cNvSpPr txBox="1"/>
          <p:nvPr/>
        </p:nvSpPr>
        <p:spPr>
          <a:xfrm>
            <a:off x="2667000" y="533400"/>
            <a:ext cx="4191000" cy="800219"/>
          </a:xfrm>
          <a:prstGeom prst="rect">
            <a:avLst/>
          </a:prstGeom>
          <a:noFill/>
        </p:spPr>
        <p:txBody>
          <a:bodyPr wrap="square" rtlCol="0">
            <a:spAutoFit/>
          </a:bodyPr>
          <a:lstStyle/>
          <a:p>
            <a:r>
              <a:rPr lang="en-US" sz="2800" b="1" dirty="0">
                <a:solidFill>
                  <a:schemeClr val="bg1"/>
                </a:solidFill>
                <a:effectLst/>
                <a:latin typeface="Times New Roman" panose="02020603050405020304" pitchFamily="18" charset="0"/>
                <a:ea typeface="SimSun" panose="02010600030101010101" pitchFamily="2" charset="-122"/>
              </a:rPr>
              <a:t>Course Schedule Model</a:t>
            </a:r>
            <a:endParaRPr lang="en-US" sz="2800" dirty="0">
              <a:solidFill>
                <a:schemeClr val="bg1"/>
              </a:solidFill>
              <a:effectLst/>
              <a:latin typeface="Times New Roman" panose="02020603050405020304" pitchFamily="18" charset="0"/>
              <a:ea typeface="SimSun" panose="02010600030101010101" pitchFamily="2" charset="-122"/>
            </a:endParaRPr>
          </a:p>
          <a:p>
            <a:endParaRPr lang="en-US" dirty="0"/>
          </a:p>
        </p:txBody>
      </p:sp>
    </p:spTree>
    <p:extLst>
      <p:ext uri="{BB962C8B-B14F-4D97-AF65-F5344CB8AC3E}">
        <p14:creationId xmlns:p14="http://schemas.microsoft.com/office/powerpoint/2010/main" val="1244045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90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Academic Calendar</a:t>
            </a:r>
          </a:p>
        </p:txBody>
      </p:sp>
      <p:sp>
        <p:nvSpPr>
          <p:cNvPr id="13" name="Slide Number Placeholder 12"/>
          <p:cNvSpPr>
            <a:spLocks noGrp="1"/>
          </p:cNvSpPr>
          <p:nvPr>
            <p:ph type="sldNum" sz="quarter" idx="12"/>
          </p:nvPr>
        </p:nvSpPr>
        <p:spPr>
          <a:xfrm>
            <a:off x="8590663" y="6041362"/>
            <a:ext cx="683339" cy="365125"/>
          </a:xfrm>
        </p:spPr>
        <p:txBody>
          <a:bodyPr/>
          <a:lstStyle/>
          <a:p>
            <a:fld id="{FDED41F8-FC0F-4085-8150-313B6CF05213}" type="slidenum">
              <a:rPr lang="en-US" smtClean="0"/>
              <a:t>19</a:t>
            </a:fld>
            <a:endParaRPr lang="en-US"/>
          </a:p>
        </p:txBody>
      </p:sp>
      <p:sp>
        <p:nvSpPr>
          <p:cNvPr id="9" name="TextBox 8"/>
          <p:cNvSpPr txBox="1"/>
          <p:nvPr/>
        </p:nvSpPr>
        <p:spPr>
          <a:xfrm>
            <a:off x="9274002" y="2362200"/>
            <a:ext cx="2613198" cy="1569660"/>
          </a:xfrm>
          <a:prstGeom prst="rect">
            <a:avLst/>
          </a:prstGeom>
          <a:noFill/>
        </p:spPr>
        <p:txBody>
          <a:bodyPr wrap="square" rtlCol="0">
            <a:spAutoFit/>
          </a:bodyPr>
          <a:lstStyle/>
          <a:p>
            <a:pPr algn="ctr" rtl="1"/>
            <a:r>
              <a:rPr lang="ar-YE" sz="2400" dirty="0"/>
              <a:t>عبر برنامج </a:t>
            </a:r>
            <a:r>
              <a:rPr lang="en-US" sz="2400" dirty="0"/>
              <a:t>ZOOM</a:t>
            </a:r>
          </a:p>
          <a:p>
            <a:pPr algn="ctr" rtl="1"/>
            <a:r>
              <a:rPr lang="ar-YE" sz="2400" dirty="0"/>
              <a:t>سيتم تثبيت رابط حلقة النقاش على صفحة المقرر</a:t>
            </a:r>
            <a:endParaRPr lang="en-US" sz="2400" dirty="0"/>
          </a:p>
        </p:txBody>
      </p:sp>
      <p:pic>
        <p:nvPicPr>
          <p:cNvPr id="14" name="Picture 13">
            <a:extLst>
              <a:ext uri="{FF2B5EF4-FFF2-40B4-BE49-F238E27FC236}">
                <a16:creationId xmlns:a16="http://schemas.microsoft.com/office/drawing/2014/main" id="{17D0D109-D83D-D145-449F-CD4B291A3F66}"/>
              </a:ext>
            </a:extLst>
          </p:cNvPr>
          <p:cNvPicPr>
            <a:picLocks noChangeAspect="1"/>
          </p:cNvPicPr>
          <p:nvPr/>
        </p:nvPicPr>
        <p:blipFill>
          <a:blip r:embed="rId5"/>
          <a:stretch>
            <a:fillRect/>
          </a:stretch>
        </p:blipFill>
        <p:spPr>
          <a:xfrm>
            <a:off x="2556089" y="1371600"/>
            <a:ext cx="6129363" cy="4919020"/>
          </a:xfrm>
          <a:prstGeom prst="rect">
            <a:avLst/>
          </a:prstGeom>
        </p:spPr>
      </p:pic>
      <p:sp>
        <p:nvSpPr>
          <p:cNvPr id="8" name="Rounded Rectangle 7"/>
          <p:cNvSpPr/>
          <p:nvPr/>
        </p:nvSpPr>
        <p:spPr>
          <a:xfrm>
            <a:off x="2556088" y="4616844"/>
            <a:ext cx="6129363" cy="488555"/>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2">
            <a:extLst>
              <a:ext uri="{FF2B5EF4-FFF2-40B4-BE49-F238E27FC236}">
                <a16:creationId xmlns:a16="http://schemas.microsoft.com/office/drawing/2014/main" id="{33235A03-3CB6-910C-8762-6C0811935B51}"/>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96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8"/>
                                        </p:tgtEl>
                                      </p:cBhvr>
                                    </p:animEffect>
                                    <p:animScale>
                                      <p:cBhvr>
                                        <p:cTn id="7"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290620"/>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Academic Calendar</a:t>
            </a:r>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7620000" y="2295944"/>
            <a:ext cx="3481427"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a:t>
            </a:r>
            <a:r>
              <a:rPr lang="en-US"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endParaRPr lang="ar-YE"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0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a:t>
            </a:r>
            <a:endParaRPr lang="ar-YE"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0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
        <p:nvSpPr>
          <p:cNvPr id="6" name="Footer Placeholder 2">
            <a:extLst>
              <a:ext uri="{FF2B5EF4-FFF2-40B4-BE49-F238E27FC236}">
                <a16:creationId xmlns:a16="http://schemas.microsoft.com/office/drawing/2014/main" id="{53839B95-BAFF-378F-EA77-073AFC55B06E}"/>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596123EE-F063-1016-D449-D3358DB1DB87}"/>
              </a:ext>
            </a:extLst>
          </p:cNvPr>
          <p:cNvPicPr>
            <a:picLocks noChangeAspect="1"/>
          </p:cNvPicPr>
          <p:nvPr/>
        </p:nvPicPr>
        <p:blipFill>
          <a:blip r:embed="rId4"/>
          <a:stretch>
            <a:fillRect/>
          </a:stretch>
        </p:blipFill>
        <p:spPr>
          <a:xfrm>
            <a:off x="2591011" y="1219200"/>
            <a:ext cx="5486189" cy="4953000"/>
          </a:xfrm>
          <a:prstGeom prst="rect">
            <a:avLst/>
          </a:prstGeom>
        </p:spPr>
      </p:pic>
    </p:spTree>
    <p:extLst>
      <p:ext uri="{BB962C8B-B14F-4D97-AF65-F5344CB8AC3E}">
        <p14:creationId xmlns:p14="http://schemas.microsoft.com/office/powerpoint/2010/main" val="3748547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1"/>
          <p:cNvSpPr>
            <a:spLocks noGrp="1"/>
          </p:cNvSpPr>
          <p:nvPr>
            <p:ph type="sldNum" sz="quarter" idx="4294967295"/>
          </p:nvPr>
        </p:nvSpPr>
        <p:spPr bwMode="auto">
          <a:xfrm>
            <a:off x="8590663" y="6041362"/>
            <a:ext cx="683339"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880E1B-9AE6-486B-BDD4-9CE0F37513D3}" type="slidenum">
              <a:rPr lang="en-US" smtClean="0">
                <a:solidFill>
                  <a:srgbClr val="045C75"/>
                </a:solidFill>
                <a:latin typeface="Constantia" panose="02030602050306030303" pitchFamily="18" charset="0"/>
              </a:rPr>
              <a:pPr/>
              <a:t>21</a:t>
            </a:fld>
            <a:endParaRPr lang="en-US">
              <a:solidFill>
                <a:srgbClr val="045C75"/>
              </a:solidFill>
              <a:latin typeface="Constantia" panose="02030602050306030303" pitchFamily="18" charset="0"/>
            </a:endParaRPr>
          </a:p>
        </p:txBody>
      </p:sp>
      <p:pic>
        <p:nvPicPr>
          <p:cNvPr id="7" name="Picture 6">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0665" y="1104900"/>
            <a:ext cx="7571667" cy="4380650"/>
          </a:xfrm>
          <a:prstGeom prst="rect">
            <a:avLst/>
          </a:prstGeom>
        </p:spPr>
      </p:pic>
      <p:sp>
        <p:nvSpPr>
          <p:cNvPr id="2" name="Footer Placeholder 2">
            <a:extLst>
              <a:ext uri="{FF2B5EF4-FFF2-40B4-BE49-F238E27FC236}">
                <a16:creationId xmlns:a16="http://schemas.microsoft.com/office/drawing/2014/main" id="{9A971182-4D56-A8E5-4FF1-FFB8F71E23E0}"/>
              </a:ext>
            </a:extLst>
          </p:cNvPr>
          <p:cNvSpPr txBox="1">
            <a:spLocks/>
          </p:cNvSpPr>
          <p:nvPr/>
        </p:nvSpPr>
        <p:spPr>
          <a:xfrm>
            <a:off x="2133600" y="6514570"/>
            <a:ext cx="6831012"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FDBAE13-4E25-0C54-7ECD-366C04E6709E}"/>
              </a:ext>
            </a:extLst>
          </p:cNvPr>
          <p:cNvPicPr>
            <a:picLocks noChangeAspect="1"/>
          </p:cNvPicPr>
          <p:nvPr/>
        </p:nvPicPr>
        <p:blipFill>
          <a:blip r:embed="rId4"/>
          <a:stretch>
            <a:fillRect/>
          </a:stretch>
        </p:blipFill>
        <p:spPr>
          <a:xfrm>
            <a:off x="5133975" y="2662237"/>
            <a:ext cx="1924050" cy="1533525"/>
          </a:xfrm>
          <a:prstGeom prst="rect">
            <a:avLst/>
          </a:prstGeom>
        </p:spPr>
      </p:pic>
      <p:pic>
        <p:nvPicPr>
          <p:cNvPr id="5" name="Picture 4">
            <a:extLst>
              <a:ext uri="{FF2B5EF4-FFF2-40B4-BE49-F238E27FC236}">
                <a16:creationId xmlns:a16="http://schemas.microsoft.com/office/drawing/2014/main" id="{AE29BC01-19F4-EC56-903C-830057F5F104}"/>
              </a:ext>
            </a:extLst>
          </p:cNvPr>
          <p:cNvPicPr>
            <a:picLocks noChangeAspect="1"/>
          </p:cNvPicPr>
          <p:nvPr/>
        </p:nvPicPr>
        <p:blipFill>
          <a:blip r:embed="rId4"/>
          <a:stretch>
            <a:fillRect/>
          </a:stretch>
        </p:blipFill>
        <p:spPr>
          <a:xfrm>
            <a:off x="11289" y="0"/>
            <a:ext cx="1828799" cy="1295400"/>
          </a:xfrm>
          <a:prstGeom prst="rect">
            <a:avLst/>
          </a:prstGeom>
        </p:spPr>
      </p:pic>
    </p:spTree>
  </p:cSld>
  <p:clrMapOvr>
    <a:masterClrMapping/>
  </p:clrMapOvr>
  <p:transition spd="slow">
    <p:push dir="u"/>
  </p:transition>
</p:sld>
</file>

<file path=ppt/theme/theme1.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TM03457491[[fn=Metropolitan]]</Template>
  <TotalTime>9798</TotalTime>
  <Words>1115</Words>
  <Application>Microsoft Office PowerPoint</Application>
  <PresentationFormat>Widescreen</PresentationFormat>
  <Paragraphs>162</Paragraphs>
  <Slides>21</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21</vt:i4>
      </vt:variant>
    </vt:vector>
  </HeadingPairs>
  <TitlesOfParts>
    <vt:vector size="34" baseType="lpstr">
      <vt:lpstr>Arial</vt:lpstr>
      <vt:lpstr>Calibri</vt:lpstr>
      <vt:lpstr>Catamaran</vt:lpstr>
      <vt:lpstr>Constantia</vt:lpstr>
      <vt:lpstr>Open Sans</vt:lpstr>
      <vt:lpstr>Symbol</vt:lpstr>
      <vt:lpstr>Tahoma</vt:lpstr>
      <vt:lpstr>Tajawal Medium</vt:lpstr>
      <vt:lpstr>Times New Roman</vt:lpstr>
      <vt:lpstr>Trebuchet MS</vt:lpstr>
      <vt:lpstr>Wingdings</vt:lpstr>
      <vt:lpstr>Wingdings 3</vt:lpstr>
      <vt:lpstr>Facet</vt:lpstr>
      <vt:lpstr>  Orientation show عرض توجيهي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Lamyaa fattouh ibrahim</cp:lastModifiedBy>
  <cp:revision>175</cp:revision>
  <dcterms:created xsi:type="dcterms:W3CDTF">2012-10-04T04:34:07Z</dcterms:created>
  <dcterms:modified xsi:type="dcterms:W3CDTF">2023-01-27T15:04:47Z</dcterms:modified>
</cp:coreProperties>
</file>