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sldIdLst>
    <p:sldId id="440" r:id="rId2"/>
    <p:sldId id="262" r:id="rId3"/>
    <p:sldId id="439" r:id="rId4"/>
    <p:sldId id="348" r:id="rId5"/>
    <p:sldId id="298" r:id="rId6"/>
    <p:sldId id="305" r:id="rId7"/>
    <p:sldId id="303" r:id="rId8"/>
    <p:sldId id="306" r:id="rId9"/>
    <p:sldId id="452" r:id="rId10"/>
    <p:sldId id="317" r:id="rId11"/>
    <p:sldId id="381" r:id="rId12"/>
    <p:sldId id="322" r:id="rId13"/>
    <p:sldId id="453" r:id="rId14"/>
    <p:sldId id="349" r:id="rId15"/>
    <p:sldId id="307" r:id="rId16"/>
    <p:sldId id="308" r:id="rId17"/>
    <p:sldId id="309" r:id="rId18"/>
    <p:sldId id="311" r:id="rId19"/>
    <p:sldId id="359" r:id="rId20"/>
    <p:sldId id="361" r:id="rId21"/>
    <p:sldId id="310" r:id="rId22"/>
    <p:sldId id="313" r:id="rId23"/>
    <p:sldId id="315" r:id="rId24"/>
    <p:sldId id="316" r:id="rId25"/>
    <p:sldId id="318" r:id="rId26"/>
    <p:sldId id="455" r:id="rId27"/>
    <p:sldId id="323" r:id="rId28"/>
    <p:sldId id="456" r:id="rId29"/>
    <p:sldId id="324" r:id="rId30"/>
    <p:sldId id="325" r:id="rId31"/>
    <p:sldId id="332" r:id="rId32"/>
    <p:sldId id="331" r:id="rId33"/>
    <p:sldId id="408" r:id="rId34"/>
    <p:sldId id="330" r:id="rId35"/>
    <p:sldId id="333" r:id="rId36"/>
    <p:sldId id="334" r:id="rId37"/>
    <p:sldId id="335" r:id="rId38"/>
    <p:sldId id="336" r:id="rId39"/>
    <p:sldId id="402" r:id="rId40"/>
    <p:sldId id="397" r:id="rId41"/>
    <p:sldId id="399" r:id="rId42"/>
    <p:sldId id="434" r:id="rId43"/>
    <p:sldId id="404" r:id="rId44"/>
    <p:sldId id="438" r:id="rId45"/>
    <p:sldId id="457" r:id="rId46"/>
    <p:sldId id="337" r:id="rId47"/>
    <p:sldId id="385" r:id="rId48"/>
    <p:sldId id="386" r:id="rId49"/>
    <p:sldId id="458" r:id="rId50"/>
    <p:sldId id="447" r:id="rId51"/>
    <p:sldId id="459" r:id="rId52"/>
    <p:sldId id="460" r:id="rId53"/>
    <p:sldId id="461" r:id="rId54"/>
    <p:sldId id="462" r:id="rId55"/>
    <p:sldId id="463" r:id="rId56"/>
    <p:sldId id="464" r:id="rId57"/>
    <p:sldId id="465" r:id="rId58"/>
    <p:sldId id="466" r:id="rId59"/>
    <p:sldId id="467" r:id="rId60"/>
    <p:sldId id="468" r:id="rId61"/>
    <p:sldId id="469" r:id="rId62"/>
    <p:sldId id="470" r:id="rId63"/>
    <p:sldId id="471" r:id="rId64"/>
    <p:sldId id="472" r:id="rId65"/>
    <p:sldId id="473" r:id="rId66"/>
    <p:sldId id="297" r:id="rId67"/>
    <p:sldId id="260" r:id="rId68"/>
    <p:sldId id="304"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FF8C0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223069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2132436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1005231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16</a:t>
            </a:fld>
            <a:endParaRPr lang="en-US"/>
          </a:p>
        </p:txBody>
      </p:sp>
    </p:spTree>
    <p:extLst>
      <p:ext uri="{BB962C8B-B14F-4D97-AF65-F5344CB8AC3E}">
        <p14:creationId xmlns:p14="http://schemas.microsoft.com/office/powerpoint/2010/main" val="782659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18</a:t>
            </a:fld>
            <a:endParaRPr lang="en-US"/>
          </a:p>
        </p:txBody>
      </p:sp>
    </p:spTree>
    <p:extLst>
      <p:ext uri="{BB962C8B-B14F-4D97-AF65-F5344CB8AC3E}">
        <p14:creationId xmlns:p14="http://schemas.microsoft.com/office/powerpoint/2010/main" val="3483741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976344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2867536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25</a:t>
            </a:fld>
            <a:endParaRPr lang="en-US"/>
          </a:p>
        </p:txBody>
      </p:sp>
    </p:spTree>
    <p:extLst>
      <p:ext uri="{BB962C8B-B14F-4D97-AF65-F5344CB8AC3E}">
        <p14:creationId xmlns:p14="http://schemas.microsoft.com/office/powerpoint/2010/main" val="3660927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267457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36000775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4127301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476474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19894239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23727346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41055330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138333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2937413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15707699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3718592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a:p>
        </p:txBody>
      </p:sp>
    </p:spTree>
    <p:extLst>
      <p:ext uri="{BB962C8B-B14F-4D97-AF65-F5344CB8AC3E}">
        <p14:creationId xmlns:p14="http://schemas.microsoft.com/office/powerpoint/2010/main" val="4269652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07000"/>
              </a:lnSpc>
              <a:spcAft>
                <a:spcPts val="800"/>
              </a:spcAft>
            </a:pP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a:p>
        </p:txBody>
      </p:sp>
    </p:spTree>
    <p:extLst>
      <p:ext uri="{BB962C8B-B14F-4D97-AF65-F5344CB8AC3E}">
        <p14:creationId xmlns:p14="http://schemas.microsoft.com/office/powerpoint/2010/main" val="40684785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a:p>
        </p:txBody>
      </p:sp>
    </p:spTree>
    <p:extLst>
      <p:ext uri="{BB962C8B-B14F-4D97-AF65-F5344CB8AC3E}">
        <p14:creationId xmlns:p14="http://schemas.microsoft.com/office/powerpoint/2010/main" val="1721949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9.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7.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6.emf"/><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notesSlide" Target="../notesSlides/notesSlide20.xml"/><Relationship Id="rId9"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7.png"/></Relationships>
</file>

<file path=ppt/slides/_rels/slide6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6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6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emf"/><Relationship Id="rId1" Type="http://schemas.openxmlformats.org/officeDocument/2006/relationships/slideLayout" Target="../slideLayouts/slideLayout7.xml"/><Relationship Id="rId6" Type="http://schemas.openxmlformats.org/officeDocument/2006/relationships/hyperlink" Target="http://www.enhow.com/" TargetMode="External"/><Relationship Id="rId5" Type="http://schemas.openxmlformats.org/officeDocument/2006/relationships/image" Target="../media/image6.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W2 Lecture1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2710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35676" y="732871"/>
            <a:ext cx="6357112" cy="3538213"/>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Previous Lecture</a:t>
            </a:r>
          </a:p>
          <a:p>
            <a:pPr algn="just">
              <a:lnSpc>
                <a:spcPct val="20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Values, Attitude &amp; Behavior</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71948" y="-62768"/>
            <a:ext cx="6357112" cy="686220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13809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24186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159554"/>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This lecture aims to understand management &amp; leadership definitions and functions with examples in media industry.</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It aims to compare between Mangers &amp; Leaders Activities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Management?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is a process which exists to get results by making the best use of the human, financial &amp; material resources available.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achieve organizational goals effectively and efficiently.</a:t>
            </a:r>
          </a:p>
        </p:txBody>
      </p:sp>
    </p:spTree>
    <p:extLst>
      <p:ext uri="{BB962C8B-B14F-4D97-AF65-F5344CB8AC3E}">
        <p14:creationId xmlns:p14="http://schemas.microsoft.com/office/powerpoint/2010/main" val="1273723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 financial capital,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more efficient and effective use of resources that organizations make of those resources, the greater the relative well-being and prosperity 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 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86610" y="2447068"/>
            <a:ext cx="6383482"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Levels?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65034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First line managers - Responsible for daily supervision of the non-managerial employees 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Middle managers - Supervise first-line managers. Responsible for finding the best way to organize human and other resources 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Top managers – Responsible for the performance of all departments 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Chief executive officer (CEO) is 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71948" y="2447068"/>
            <a:ext cx="55981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474722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97954"/>
          </a:xfrm>
          <a:prstGeom prst="rect">
            <a:avLst/>
          </a:prstGeom>
          <a:noFill/>
        </p:spPr>
        <p:txBody>
          <a:bodyPr wrap="square" rtlCol="0">
            <a:spAutoFit/>
          </a:bodyPr>
          <a:lstStyle/>
          <a:p>
            <a:pPr marL="517525"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	Managers at all levels in all organizations perform each of the four essential managerial tasks of planning, organizing, leading, and controlling.</a:t>
            </a:r>
          </a:p>
          <a:p>
            <a:pPr marL="517525" algn="just">
              <a:lnSpc>
                <a:spcPct val="200000"/>
              </a:lnSpc>
            </a:pPr>
            <a:endParaRPr lang="en-US" sz="1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Lower – Closely supervise work of subordinates. </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Middle – Carry out activities to further goals of organization. (ex.: heads of sales, programming, marketing, etc.)</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Top – Coordinate company’s activities and provide overall direction. </a:t>
            </a:r>
          </a:p>
        </p:txBody>
      </p:sp>
    </p:spTree>
    <p:extLst>
      <p:ext uri="{BB962C8B-B14F-4D97-AF65-F5344CB8AC3E}">
        <p14:creationId xmlns:p14="http://schemas.microsoft.com/office/powerpoint/2010/main" val="32606349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2" name="Picture 31" descr="Table&#10;&#10;Description automatically generated">
            <a:extLst>
              <a:ext uri="{FF2B5EF4-FFF2-40B4-BE49-F238E27FC236}">
                <a16:creationId xmlns:a16="http://schemas.microsoft.com/office/drawing/2014/main" id="{0B28ED57-46DD-25A5-6CAC-56294A3CBE16}"/>
              </a:ext>
            </a:extLst>
          </p:cNvPr>
          <p:cNvPicPr>
            <a:picLocks noChangeAspect="1"/>
          </p:cNvPicPr>
          <p:nvPr/>
        </p:nvPicPr>
        <p:blipFill rotWithShape="1">
          <a:blip r:embed="rId7">
            <a:extLst>
              <a:ext uri="{28A0092B-C50C-407E-A947-70E740481C1C}">
                <a14:useLocalDpi xmlns:a14="http://schemas.microsoft.com/office/drawing/2010/main" val="0"/>
              </a:ext>
            </a:extLst>
          </a:blip>
          <a:srcRect l="3829" t="5688" r="13593" b="7924"/>
          <a:stretch/>
        </p:blipFill>
        <p:spPr>
          <a:xfrm>
            <a:off x="2650377" y="0"/>
            <a:ext cx="7550900" cy="5924403"/>
          </a:xfrm>
          <a:prstGeom prst="rect">
            <a:avLst/>
          </a:prstGeom>
        </p:spPr>
      </p:pic>
      <p:sp>
        <p:nvSpPr>
          <p:cNvPr id="34" name="Rectangle 33">
            <a:extLst>
              <a:ext uri="{FF2B5EF4-FFF2-40B4-BE49-F238E27FC236}">
                <a16:creationId xmlns:a16="http://schemas.microsoft.com/office/drawing/2014/main" id="{804861A2-979A-5BBE-7F21-D5B59F7BD969}"/>
              </a:ext>
            </a:extLst>
          </p:cNvPr>
          <p:cNvSpPr/>
          <p:nvPr/>
        </p:nvSpPr>
        <p:spPr>
          <a:xfrm>
            <a:off x="6096000" y="4429496"/>
            <a:ext cx="3048000" cy="11875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r"/>
            <a:r>
              <a:rPr lang="en-US" sz="1000" b="1" dirty="0">
                <a:solidFill>
                  <a:schemeClr val="tx1"/>
                </a:solidFill>
                <a:effectLst/>
              </a:rPr>
              <a:t>A Television Organization Chart-</a:t>
            </a:r>
            <a:r>
              <a:rPr lang="en-US" sz="1000" b="1" i="1" dirty="0">
                <a:solidFill>
                  <a:schemeClr val="tx1"/>
                </a:solidFill>
                <a:effectLst/>
              </a:rPr>
              <a:t>Stovall</a:t>
            </a:r>
            <a:endParaRPr lang="en-US" sz="1000" dirty="0">
              <a:solidFill>
                <a:schemeClr val="tx1"/>
              </a:solidFill>
            </a:endParaRPr>
          </a:p>
        </p:txBody>
      </p:sp>
    </p:spTree>
    <p:extLst>
      <p:ext uri="{BB962C8B-B14F-4D97-AF65-F5344CB8AC3E}">
        <p14:creationId xmlns:p14="http://schemas.microsoft.com/office/powerpoint/2010/main" val="3694746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921284"/>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Four Functions of Management Includes defining goals, establishing strategy, and developing plans to coordinate activities.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Determining what tasks are to be done, who is to do them, how the tasks are to be grouped, who reports to whom, and where decisions are to be made.</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Includes motivating subordinates, directing others, selecting the most effective communication channels, and resolving conflicts.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activities to ensure they are being accomplished as planned and correcting any significant deviations.</a:t>
            </a:r>
          </a:p>
        </p:txBody>
      </p:sp>
    </p:spTree>
    <p:extLst>
      <p:ext uri="{BB962C8B-B14F-4D97-AF65-F5344CB8AC3E}">
        <p14:creationId xmlns:p14="http://schemas.microsoft.com/office/powerpoint/2010/main" val="4261171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015818" y="1300176"/>
            <a:ext cx="8232586" cy="5511571"/>
          </a:xfrm>
          <a:prstGeom prst="rect">
            <a:avLst/>
          </a:prstGeom>
        </p:spPr>
      </p:pic>
    </p:spTree>
    <p:extLst>
      <p:ext uri="{BB962C8B-B14F-4D97-AF65-F5344CB8AC3E}">
        <p14:creationId xmlns:p14="http://schemas.microsoft.com/office/powerpoint/2010/main" val="3280750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898200"/>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Planning is the process of identifying and selecting appropriate organizational goals and courses of action</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Steps in the Planning Process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which goals, the organization will pursue</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what courses of action to adopt to attain those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how to allocate organizational resources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Complex, difficult activity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Strategy to adopt is not always immediately clear</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Done under uncertainty</a:t>
            </a:r>
          </a:p>
        </p:txBody>
      </p:sp>
    </p:spTree>
    <p:extLst>
      <p:ext uri="{BB962C8B-B14F-4D97-AF65-F5344CB8AC3E}">
        <p14:creationId xmlns:p14="http://schemas.microsoft.com/office/powerpoint/2010/main" val="1266005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Organizing is a task that managers perform to create a structure of working relationships that 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grouping people into departments according to the kinds of job-specific tasks they perform</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96533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Tree>
    <p:extLst>
      <p:ext uri="{BB962C8B-B14F-4D97-AF65-F5344CB8AC3E}">
        <p14:creationId xmlns:p14="http://schemas.microsoft.com/office/powerpoint/2010/main" val="2421162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772852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is articulating a clear organizational vision for its members to accomplish, and energize and enable employees so that everyone understands the part they play in achieving organizational goals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Leadership involves using power, personality, and influence, persuasion, and communication skills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Outcome of leadership is highly motivated and committed workforce</a:t>
            </a:r>
          </a:p>
        </p:txBody>
      </p:sp>
    </p:spTree>
    <p:extLst>
      <p:ext uri="{BB962C8B-B14F-4D97-AF65-F5344CB8AC3E}">
        <p14:creationId xmlns:p14="http://schemas.microsoft.com/office/powerpoint/2010/main" val="1525248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200206"/>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Leading/Influencing/Directing: Getting employees to carry out their responsibilities with enthusiasm and effectiveness.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Motivation – basic “hygiene” needs, then motivators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Communication – Top-down, and bottom-up</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Training – Must make certain employees have opportunities to gain the skills they need. Make sure it is directly related to employee’s responsibilities.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Personal influence – Must command respect, loyalty</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Related to competence, willingness to listen and act on employee complaints, honesty, integrity, etc.</a:t>
            </a:r>
          </a:p>
        </p:txBody>
      </p:sp>
    </p:spTree>
    <p:extLst>
      <p:ext uri="{BB962C8B-B14F-4D97-AF65-F5344CB8AC3E}">
        <p14:creationId xmlns:p14="http://schemas.microsoft.com/office/powerpoint/2010/main" val="978783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933163"/>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Controlling is determining degree to which objectives are being achieved.</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Task of managers is to evaluate how well an organization has achieved its goals and to take any corrective actions needed to maintain or improve performance</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The outcome of the control process is the ability to measure performance accurately and regulate organizational efficiency and effectiveness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Periodic evaluations of individuals and departments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Based on objective, measurable, known criteria.</a:t>
            </a:r>
          </a:p>
          <a:p>
            <a:pPr marL="860425" indent="-342900" algn="just">
              <a:lnSpc>
                <a:spcPct val="150000"/>
              </a:lnSpc>
              <a:buFont typeface="Arial" panose="020B0604020202020204" pitchFamily="34" charset="0"/>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Tree>
    <p:extLst>
      <p:ext uri="{BB962C8B-B14F-4D97-AF65-F5344CB8AC3E}">
        <p14:creationId xmlns:p14="http://schemas.microsoft.com/office/powerpoint/2010/main" val="2807276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33185" y="1941646"/>
            <a:ext cx="5598144" cy="1391728"/>
          </a:xfrm>
          <a:prstGeom prst="rect">
            <a:avLst/>
          </a:prstGeom>
          <a:noFill/>
        </p:spPr>
        <p:txBody>
          <a:bodyPr wrap="square">
            <a:spAutoFit/>
          </a:bodyPr>
          <a:lstStyle/>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&amp; </a:t>
            </a:r>
          </a:p>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Levels of Management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3325023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353489"/>
            <a:ext cx="4660250"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&amp; </a:t>
            </a:r>
          </a:p>
          <a:p>
            <a:r>
              <a:rPr lang="en-US" sz="2800" b="1" dirty="0">
                <a:solidFill>
                  <a:schemeClr val="bg1"/>
                </a:solidFill>
                <a:latin typeface="Tajawal Medium" panose="00000600000000000000" pitchFamily="2" charset="-78"/>
                <a:cs typeface="Tajawal Medium" panose="00000600000000000000" pitchFamily="2" charset="-78"/>
              </a:rPr>
              <a:t>Levels of Management</a:t>
            </a:r>
          </a:p>
          <a:p>
            <a:r>
              <a:rPr lang="en-US" sz="2800" b="1" dirty="0">
                <a:solidFill>
                  <a:schemeClr val="bg1"/>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F3878255-95F1-0EDC-2511-0248CDF926BE}"/>
              </a:ext>
            </a:extLst>
          </p:cNvPr>
          <p:cNvPicPr>
            <a:picLocks noChangeAspect="1"/>
          </p:cNvPicPr>
          <p:nvPr/>
        </p:nvPicPr>
        <p:blipFill rotWithShape="1">
          <a:blip r:embed="rId6">
            <a:lum bright="-16000" contrast="36000"/>
            <a:extLst>
              <a:ext uri="{28A0092B-C50C-407E-A947-70E740481C1C}">
                <a14:useLocalDpi xmlns:a14="http://schemas.microsoft.com/office/drawing/2010/main" val="0"/>
              </a:ext>
            </a:extLst>
          </a:blip>
          <a:srcRect t="6137" b="9417"/>
          <a:stretch/>
        </p:blipFill>
        <p:spPr bwMode="auto">
          <a:xfrm>
            <a:off x="2363190" y="1286019"/>
            <a:ext cx="8123908" cy="5164331"/>
          </a:xfrm>
          <a:prstGeom prst="rect">
            <a:avLst/>
          </a:prstGeom>
          <a:noFill/>
          <a:ln>
            <a:noFill/>
          </a:ln>
        </p:spPr>
      </p:pic>
    </p:spTree>
    <p:extLst>
      <p:ext uri="{BB962C8B-B14F-4D97-AF65-F5344CB8AC3E}">
        <p14:creationId xmlns:p14="http://schemas.microsoft.com/office/powerpoint/2010/main" val="4155076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1875886"/>
            <a:ext cx="6035526"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is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Organizational Performance?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350413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efficiently and effectively managers use available resources to satisfy customers and achieve organizational goals.</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Efficiency </a:t>
            </a: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Effectiveness</a:t>
            </a: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a:extLst>
              <a:ext uri="{FF2B5EF4-FFF2-40B4-BE49-F238E27FC236}">
                <a16:creationId xmlns:a16="http://schemas.microsoft.com/office/drawing/2014/main" id="{AD588061-53A9-5DC7-ACFB-15AC6B910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3" y="5166897"/>
            <a:ext cx="1222425"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949158" y="2603588"/>
            <a:ext cx="2802370" cy="1569660"/>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What are </a:t>
            </a:r>
          </a:p>
          <a:p>
            <a:pPr algn="ctr"/>
            <a:r>
              <a:rPr lang="en-US" sz="3200" b="1" dirty="0">
                <a:solidFill>
                  <a:srgbClr val="0A1F61"/>
                </a:solidFill>
                <a:latin typeface="Tajawal Medium" panose="00000600000000000000" pitchFamily="2" charset="-78"/>
                <a:cs typeface="Tajawal Medium" panose="00000600000000000000" pitchFamily="2" charset="-78"/>
              </a:rPr>
              <a:t>Management </a:t>
            </a:r>
          </a:p>
          <a:p>
            <a:pPr algn="ctr"/>
            <a:r>
              <a:rPr lang="en-US" sz="3200" b="1" dirty="0">
                <a:solidFill>
                  <a:srgbClr val="0A1F61"/>
                </a:solidFill>
                <a:latin typeface="Tajawal Medium" panose="00000600000000000000" pitchFamily="2" charset="-78"/>
                <a:cs typeface="Tajawal Medium" panose="00000600000000000000" pitchFamily="2" charset="-78"/>
              </a:rPr>
              <a:t>Roles?</a:t>
            </a:r>
          </a:p>
        </p:txBody>
      </p:sp>
      <p:pic>
        <p:nvPicPr>
          <p:cNvPr id="14" name="Picture 13" descr="Diagram&#10;&#10;Description automatically generated">
            <a:extLst>
              <a:ext uri="{FF2B5EF4-FFF2-40B4-BE49-F238E27FC236}">
                <a16:creationId xmlns:a16="http://schemas.microsoft.com/office/drawing/2014/main" id="{F7230EE2-1F1F-A32A-459D-7A1033C66D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4471" y="1729514"/>
            <a:ext cx="5483959" cy="2783109"/>
          </a:xfrm>
          <a:prstGeom prst="rect">
            <a:avLst/>
          </a:prstGeom>
        </p:spPr>
      </p:pic>
    </p:spTree>
    <p:extLst>
      <p:ext uri="{BB962C8B-B14F-4D97-AF65-F5344CB8AC3E}">
        <p14:creationId xmlns:p14="http://schemas.microsoft.com/office/powerpoint/2010/main" val="85178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Interpersonal Roles that managers assume to provide direction and supervision to both employees and the organization as a whole.</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Figurehead</a:t>
            </a:r>
            <a:r>
              <a:rPr lang="en-US" sz="2600" dirty="0">
                <a:solidFill>
                  <a:srgbClr val="0A1F61"/>
                </a:solidFill>
              </a:rPr>
              <a:t>—symbolizing the organization’s mission and what it is seeking to achieve.</a:t>
            </a:r>
          </a:p>
          <a:p>
            <a:pPr marL="640080" lvl="1" indent="-274320">
              <a:buFont typeface="Wingdings 2"/>
              <a:buChar char=""/>
              <a:defRPr/>
            </a:pPr>
            <a:r>
              <a:rPr lang="en-US" sz="2600" dirty="0">
                <a:solidFill>
                  <a:srgbClr val="0A1F61"/>
                </a:solidFill>
              </a:rPr>
              <a:t> </a:t>
            </a:r>
            <a:r>
              <a:rPr lang="en-US" sz="2600" b="1" dirty="0">
                <a:solidFill>
                  <a:srgbClr val="0A1F61"/>
                </a:solidFill>
              </a:rPr>
              <a:t>Leader</a:t>
            </a:r>
            <a:r>
              <a:rPr lang="en-US" sz="2600" dirty="0">
                <a:solidFill>
                  <a:srgbClr val="0A1F61"/>
                </a:solidFill>
              </a:rPr>
              <a:t>—training, counseling, and mentoring high employee performance.</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Liaison</a:t>
            </a:r>
            <a:r>
              <a:rPr lang="en-US" sz="2600" dirty="0">
                <a:solidFill>
                  <a:srgbClr val="0A1F61"/>
                </a:solidFill>
              </a:rPr>
              <a:t>—linking and coordinating the activities of people and groups both inside and outside the organization (owners and employees).</a:t>
            </a: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40697877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Informational Roles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Monitor</a:t>
            </a:r>
            <a:r>
              <a:rPr lang="en-US" sz="2600" dirty="0">
                <a:solidFill>
                  <a:srgbClr val="0A1F61"/>
                </a:solidFill>
              </a:rPr>
              <a:t>—analyzing information from both the internal and external environment.</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Disseminator</a:t>
            </a:r>
            <a:r>
              <a:rPr lang="en-US" sz="2600" dirty="0">
                <a:solidFill>
                  <a:srgbClr val="0A1F61"/>
                </a:solidFill>
              </a:rPr>
              <a:t>—transmitting information to influence the attitudes and behavior of employees.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Spokesperson</a:t>
            </a:r>
            <a:r>
              <a:rPr lang="en-US" sz="2600" dirty="0">
                <a:solidFill>
                  <a:srgbClr val="0A1F61"/>
                </a:solidFill>
              </a:rPr>
              <a:t>—using information to positively influence the way people in and out of the organization respond to it.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23986891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Decisional Roles associated with methods managers use in planning strategy and utilizing resources.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Entrepreneur</a:t>
            </a:r>
            <a:r>
              <a:rPr lang="en-US" sz="2600" dirty="0">
                <a:solidFill>
                  <a:srgbClr val="0A1F61"/>
                </a:solidFill>
              </a:rPr>
              <a:t>—deciding which new projects or programs to initiate and to invest resources in. </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Disturbance handler</a:t>
            </a:r>
            <a:r>
              <a:rPr lang="en-US" sz="2600" dirty="0">
                <a:solidFill>
                  <a:srgbClr val="0A1F61"/>
                </a:solidFill>
              </a:rPr>
              <a:t>—managing an unexpected event or crisis.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Resource allocator</a:t>
            </a:r>
            <a:r>
              <a:rPr lang="en-US" sz="2600" dirty="0">
                <a:solidFill>
                  <a:srgbClr val="0A1F61"/>
                </a:solidFill>
              </a:rPr>
              <a:t>—assigning resources between functions and divisions, setting the budgets of lower managers.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Negotiator</a:t>
            </a:r>
            <a:r>
              <a:rPr lang="en-US" sz="2600" dirty="0">
                <a:solidFill>
                  <a:srgbClr val="0A1F61"/>
                </a:solidFill>
              </a:rPr>
              <a:t>—reaching agreements between other managers, unions, customers, or shareholders.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3485746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a:extLst>
              <a:ext uri="{FF2B5EF4-FFF2-40B4-BE49-F238E27FC236}">
                <a16:creationId xmlns:a16="http://schemas.microsoft.com/office/drawing/2014/main" id="{AD588061-53A9-5DC7-ACFB-15AC6B910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3" y="5166897"/>
            <a:ext cx="1222425"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229634" y="2623585"/>
            <a:ext cx="4373312" cy="1077218"/>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Qualities of </a:t>
            </a:r>
          </a:p>
          <a:p>
            <a:pPr algn="ctr"/>
            <a:r>
              <a:rPr lang="en-US" sz="3200" b="1" dirty="0">
                <a:solidFill>
                  <a:srgbClr val="0A1F61"/>
                </a:solidFill>
                <a:latin typeface="Tajawal Medium" panose="00000600000000000000" pitchFamily="2" charset="-78"/>
                <a:cs typeface="Tajawal Medium" panose="00000600000000000000" pitchFamily="2" charset="-78"/>
              </a:rPr>
              <a:t>Successful Managers</a:t>
            </a:r>
          </a:p>
        </p:txBody>
      </p:sp>
      <p:pic>
        <p:nvPicPr>
          <p:cNvPr id="3" name="Picture 2" descr="Graphical user interface&#10;&#10;Description automatically generated">
            <a:extLst>
              <a:ext uri="{FF2B5EF4-FFF2-40B4-BE49-F238E27FC236}">
                <a16:creationId xmlns:a16="http://schemas.microsoft.com/office/drawing/2014/main" id="{03C86A9D-AF93-6467-D379-6FF53FAD99FB}"/>
              </a:ext>
            </a:extLst>
          </p:cNvPr>
          <p:cNvPicPr>
            <a:picLocks noChangeAspect="1"/>
          </p:cNvPicPr>
          <p:nvPr/>
        </p:nvPicPr>
        <p:blipFill rotWithShape="1">
          <a:blip r:embed="rId5">
            <a:extLst>
              <a:ext uri="{BEBA8EAE-BF5A-486C-A8C5-ECC9F3942E4B}">
                <a14:imgProps xmlns:a14="http://schemas.microsoft.com/office/drawing/2010/main">
                  <a14:imgLayer r:embed="rId6">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44148" t="14709" r="7884" b="11341"/>
          <a:stretch/>
        </p:blipFill>
        <p:spPr>
          <a:xfrm>
            <a:off x="5981307" y="1018105"/>
            <a:ext cx="5483960" cy="469689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890273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981346"/>
          </a:xfrm>
          <a:prstGeom prst="rect">
            <a:avLst/>
          </a:prstGeom>
          <a:noFill/>
        </p:spPr>
        <p:txBody>
          <a:bodyPr wrap="square" rtlCol="0">
            <a:spAutoFit/>
          </a:bodyPr>
          <a:lstStyle/>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work hard--Passion</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Perseverance &amp; determination</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take risk</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Ability to inspire enthusiasm</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Toughness yet Empathetic</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774173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10 Most Common Managerial Behaviors</a:t>
            </a:r>
          </a:p>
          <a:p>
            <a:pPr marL="822960" lvl="2">
              <a:defRPr/>
            </a:pPr>
            <a:r>
              <a:rPr lang="en-US" sz="2600" b="1" dirty="0">
                <a:solidFill>
                  <a:srgbClr val="0A1F61"/>
                </a:solidFill>
              </a:rPr>
              <a:t>1.Communication</a:t>
            </a:r>
          </a:p>
          <a:p>
            <a:pPr marL="822960" lvl="2">
              <a:defRPr/>
            </a:pPr>
            <a:r>
              <a:rPr lang="en-US" sz="2600" b="1" dirty="0">
                <a:solidFill>
                  <a:srgbClr val="0A1F61"/>
                </a:solidFill>
              </a:rPr>
              <a:t>2.Achievement Result Orientation</a:t>
            </a:r>
          </a:p>
          <a:p>
            <a:pPr marL="822960" lvl="2">
              <a:defRPr/>
            </a:pPr>
            <a:r>
              <a:rPr lang="en-US" sz="2600" b="1" dirty="0">
                <a:solidFill>
                  <a:srgbClr val="0A1F61"/>
                </a:solidFill>
              </a:rPr>
              <a:t>3.Customer Focus</a:t>
            </a:r>
          </a:p>
          <a:p>
            <a:pPr marL="822960" lvl="2">
              <a:defRPr/>
            </a:pPr>
            <a:r>
              <a:rPr lang="en-US" sz="2600" b="1" dirty="0">
                <a:solidFill>
                  <a:srgbClr val="0A1F61"/>
                </a:solidFill>
              </a:rPr>
              <a:t>4.Teamwork</a:t>
            </a:r>
          </a:p>
          <a:p>
            <a:pPr marL="822960" lvl="2">
              <a:defRPr/>
            </a:pPr>
            <a:r>
              <a:rPr lang="en-US" sz="2600" b="1" dirty="0">
                <a:solidFill>
                  <a:srgbClr val="0A1F61"/>
                </a:solidFill>
              </a:rPr>
              <a:t>5.Leadership</a:t>
            </a:r>
          </a:p>
          <a:p>
            <a:pPr marL="822960" lvl="2">
              <a:defRPr/>
            </a:pPr>
            <a:r>
              <a:rPr lang="en-US" sz="2600" b="1" dirty="0">
                <a:solidFill>
                  <a:srgbClr val="0A1F61"/>
                </a:solidFill>
              </a:rPr>
              <a:t>6.Planning &amp; Organizing</a:t>
            </a:r>
          </a:p>
          <a:p>
            <a:pPr marL="822960" lvl="2">
              <a:defRPr/>
            </a:pPr>
            <a:r>
              <a:rPr lang="en-US" sz="2600" b="1" dirty="0">
                <a:solidFill>
                  <a:srgbClr val="0A1F61"/>
                </a:solidFill>
              </a:rPr>
              <a:t>7.Commercial/Business Awareness</a:t>
            </a:r>
          </a:p>
          <a:p>
            <a:pPr marL="822960" lvl="2">
              <a:defRPr/>
            </a:pPr>
            <a:r>
              <a:rPr lang="en-US" sz="2600" b="1" dirty="0">
                <a:solidFill>
                  <a:srgbClr val="0A1F61"/>
                </a:solidFill>
              </a:rPr>
              <a:t>8.Flexibility/Adaptability</a:t>
            </a:r>
          </a:p>
          <a:p>
            <a:pPr marL="822960" lvl="2">
              <a:defRPr/>
            </a:pPr>
            <a:r>
              <a:rPr lang="en-US" sz="2600" b="1" dirty="0">
                <a:solidFill>
                  <a:srgbClr val="0A1F61"/>
                </a:solidFill>
              </a:rPr>
              <a:t>9.Developing Others</a:t>
            </a:r>
          </a:p>
          <a:p>
            <a:pPr marL="822960" lvl="2">
              <a:defRPr/>
            </a:pPr>
            <a:r>
              <a:rPr lang="en-US" sz="2600" b="1" dirty="0">
                <a:solidFill>
                  <a:srgbClr val="0A1F61"/>
                </a:solidFill>
              </a:rPr>
              <a:t>10.Problem Solving</a:t>
            </a:r>
          </a:p>
          <a:p>
            <a:pPr marL="365760" lvl="1" eaLnBrk="1" fontAlgn="auto" hangingPunct="1">
              <a:spcAft>
                <a:spcPts val="0"/>
              </a:spcAft>
              <a:defRPr/>
            </a:pP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67708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2525758"/>
            <a:ext cx="221078" cy="2503561"/>
          </a:xfrm>
          <a:prstGeom prst="rect">
            <a:avLst/>
          </a:prstGeom>
        </p:spPr>
      </p:pic>
      <p:pic>
        <p:nvPicPr>
          <p:cNvPr id="5" name="Picture 4"/>
          <p:cNvPicPr>
            <a:picLocks noChangeAspect="1"/>
          </p:cNvPicPr>
          <p:nvPr/>
        </p:nvPicPr>
        <p:blipFill>
          <a:blip r:embed="rId2"/>
          <a:stretch>
            <a:fillRect/>
          </a:stretch>
        </p:blipFill>
        <p:spPr>
          <a:xfrm>
            <a:off x="10557461" y="2525758"/>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80472" y="463429"/>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Leadership?</a:t>
            </a:r>
          </a:p>
        </p:txBody>
      </p:sp>
      <p:pic>
        <p:nvPicPr>
          <p:cNvPr id="6" name="Picture 5">
            <a:extLst>
              <a:ext uri="{FF2B5EF4-FFF2-40B4-BE49-F238E27FC236}">
                <a16:creationId xmlns:a16="http://schemas.microsoft.com/office/drawing/2014/main" id="{6D583597-03F1-5DD7-1396-A4811CFEC2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Text&#10;&#10;Description automatically generated">
            <a:extLst>
              <a:ext uri="{FF2B5EF4-FFF2-40B4-BE49-F238E27FC236}">
                <a16:creationId xmlns:a16="http://schemas.microsoft.com/office/drawing/2014/main" id="{F7052883-575F-F5FD-DCAD-047C98F5E03E}"/>
              </a:ext>
            </a:extLst>
          </p:cNvPr>
          <p:cNvPicPr>
            <a:picLocks noChangeAspect="1"/>
          </p:cNvPicPr>
          <p:nvPr/>
        </p:nvPicPr>
        <p:blipFill>
          <a:blip r:embed="rId5">
            <a:duotone>
              <a:schemeClr val="accent4">
                <a:shade val="45000"/>
                <a:satMod val="135000"/>
              </a:schemeClr>
              <a:prstClr val="white"/>
            </a:duotone>
            <a:extLst>
              <a:ext uri="{BEBA8EAE-BF5A-486C-A8C5-ECC9F3942E4B}">
                <a14:imgProps xmlns:a14="http://schemas.microsoft.com/office/drawing/2010/main">
                  <a14:imgLayer r:embed="rId6">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79518" y="1692234"/>
            <a:ext cx="5429982" cy="4188125"/>
          </a:xfrm>
          <a:prstGeom prst="rect">
            <a:avLst/>
          </a:prstGeom>
        </p:spPr>
      </p:pic>
    </p:spTree>
    <p:extLst>
      <p:ext uri="{BB962C8B-B14F-4D97-AF65-F5344CB8AC3E}">
        <p14:creationId xmlns:p14="http://schemas.microsoft.com/office/powerpoint/2010/main" val="2572306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0A1F61"/>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pic>
        <p:nvPicPr>
          <p:cNvPr id="10" name="Audio 15">
            <a:hlinkClick r:id="" action="ppaction://media"/>
            <a:extLst>
              <a:ext uri="{FF2B5EF4-FFF2-40B4-BE49-F238E27FC236}">
                <a16:creationId xmlns:a16="http://schemas.microsoft.com/office/drawing/2014/main" id="{891696BB-334D-E7C7-A8E4-DBEE1AA17AA5}"/>
              </a:ext>
            </a:extLst>
          </p:cNvPr>
          <p:cNvPicPr>
            <a:picLocks noChangeAspect="1"/>
          </p:cNvPicPr>
          <p:nvPr>
            <a:audioFile r:link="rId1"/>
            <p:extLst>
              <p:ext uri="{DAA4B4D4-6D71-4841-9C94-3DE7FCFB9230}">
                <p14:media xmlns:p14="http://schemas.microsoft.com/office/powerpoint/2010/main" r:embed="rId2">
                  <p14:trim st="672" end="722.6507"/>
                </p14:media>
              </p:ext>
            </p:extLst>
          </p:nvPr>
        </p:nvPicPr>
        <p:blipFill>
          <a:blip r:embed="rId9"/>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307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6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829134" y="1500542"/>
            <a:ext cx="9711126" cy="4431983"/>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Leadership has increasingly become a concept more relevant to organizations because leading means managing change.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Nowadays, we live in an ever-changing world and the media and entertainment industry is affected.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 technological changes, the citizen journalism, the lowering of entry barriers and the rising competition have forced companies to look for talented and trained people who can lead.</a:t>
            </a:r>
          </a:p>
          <a:p>
            <a:endParaRPr lang="en-US" sz="2400" b="1" dirty="0">
              <a:solidFill>
                <a:srgbClr val="0A1F61"/>
              </a:solidFill>
              <a:cs typeface="Tajawal ExtraBold" panose="00000800000000000000" pitchFamily="2" charset="-78"/>
            </a:endParaRPr>
          </a:p>
          <a:p>
            <a:endParaRPr lang="en-US" sz="2400" b="1" dirty="0">
              <a:solidFill>
                <a:srgbClr val="0A1F61"/>
              </a:solidFill>
              <a:cs typeface="Tajawal ExtraBold" panose="00000800000000000000" pitchFamily="2" charset="-78"/>
            </a:endParaRPr>
          </a:p>
          <a:p>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953385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1371912"/>
            <a:ext cx="9409196" cy="4462760"/>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A leader can make changes and evolves through the years.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Children identify themselves with football players, ballerinas, action heroes and even their parents.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Youngsters turn to look for identity in social leaders.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An adult will try to identify themselves with persons related to their field of work.</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Following with this definition, we could say that not only those elected, not even the senior managers of the organizations can be considered leaders. </a:t>
            </a:r>
          </a:p>
          <a:p>
            <a:pPr marL="800100" lvl="1" indent="-342900" algn="just">
              <a:buFont typeface="Wingdings" panose="05000000000000000000" pitchFamily="2" charset="2"/>
              <a:buChar char="§"/>
            </a:pPr>
            <a:r>
              <a:rPr lang="en-US" sz="2200" b="1" dirty="0">
                <a:solidFill>
                  <a:srgbClr val="0A1F61"/>
                </a:solidFill>
                <a:cs typeface="Tajawal ExtraBold" panose="00000800000000000000" pitchFamily="2" charset="-78"/>
              </a:rPr>
              <a:t>Those who manage an area of the company, a section, whether be a supervisor of a group, leader of a syndicate, coach, leader of a football team or dean at university’s school will be leaders, in different areas, but at the end </a:t>
            </a:r>
            <a:r>
              <a:rPr lang="en-US" sz="2200" b="1">
                <a:solidFill>
                  <a:srgbClr val="0A1F61"/>
                </a:solidFill>
                <a:cs typeface="Tajawal ExtraBold" panose="00000800000000000000" pitchFamily="2" charset="-78"/>
              </a:rPr>
              <a:t>will perform </a:t>
            </a:r>
            <a:r>
              <a:rPr lang="en-US" sz="2200" b="1" dirty="0">
                <a:solidFill>
                  <a:srgbClr val="0A1F61"/>
                </a:solidFill>
                <a:cs typeface="Tajawal ExtraBold" panose="00000800000000000000" pitchFamily="2" charset="-78"/>
              </a:rPr>
              <a:t>some kind of leadership.</a:t>
            </a:r>
          </a:p>
        </p:txBody>
      </p:sp>
    </p:spTree>
    <p:extLst>
      <p:ext uri="{BB962C8B-B14F-4D97-AF65-F5344CB8AC3E}">
        <p14:creationId xmlns:p14="http://schemas.microsoft.com/office/powerpoint/2010/main" val="1908343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046988"/>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Becoming a leader is not easy, but learning how to lead is easier than it is believed since we all have the ability to lead. </a:t>
            </a:r>
          </a:p>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Leaders must know themselves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must know their strengths and weaknesses,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what they want,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communicate it,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convince others,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get the necessary support to reach their goals. </a:t>
            </a:r>
          </a:p>
        </p:txBody>
      </p:sp>
    </p:spTree>
    <p:extLst>
      <p:ext uri="{BB962C8B-B14F-4D97-AF65-F5344CB8AC3E}">
        <p14:creationId xmlns:p14="http://schemas.microsoft.com/office/powerpoint/2010/main" val="5134728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 can overcome their weakness and boost their strength.</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focus on relationships and trust in others.</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not focusing on the number of followers that they have, but the quality of work that results from working with them.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responsible for the efficiency of the organizations; therefore, the final responsibility will fall upon them.</a:t>
            </a:r>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943304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915479" cy="4801314"/>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Digital leadership is currently considered a necessity in improving organizational performance by creating competitive advantage in the era of the industrial revolution 4.0.</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practice-oriented research has linked digitization and leadership.</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refers to the leadership abilities to manage the staff’s online activities (e.g., posting product descriptions &amp; handling customer queries), leading marketing activities, problem-solving, and decision-making concerning online activities of the business.</a:t>
            </a:r>
          </a:p>
          <a:p>
            <a:pPr algn="just"/>
            <a:endParaRPr lang="en-US" sz="2400" b="1" dirty="0">
              <a:solidFill>
                <a:srgbClr val="0A1F61"/>
              </a:solidFill>
              <a:cs typeface="Tajawal ExtraBold" panose="00000800000000000000" pitchFamily="2" charset="-78"/>
            </a:endParaRPr>
          </a:p>
          <a:p>
            <a:pPr algn="just"/>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605621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2574979"/>
            <a:ext cx="6035526" cy="699230"/>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Leadership Functions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9301729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36821" y="1362811"/>
            <a:ext cx="9012228"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Managers vs. Leaders - Common Activities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Planning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Organizing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Leading / Directing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Controlling</a:t>
            </a:r>
          </a:p>
        </p:txBody>
      </p:sp>
    </p:spTree>
    <p:extLst>
      <p:ext uri="{BB962C8B-B14F-4D97-AF65-F5344CB8AC3E}">
        <p14:creationId xmlns:p14="http://schemas.microsoft.com/office/powerpoint/2010/main" val="27348283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extLst>
              <p:ext uri="{D42A27DB-BD31-4B8C-83A1-F6EECF244321}">
                <p14:modId xmlns:p14="http://schemas.microsoft.com/office/powerpoint/2010/main" val="1767771441"/>
              </p:ext>
            </p:extLst>
          </p:nvPr>
        </p:nvGraphicFramePr>
        <p:xfrm>
          <a:off x="1880511" y="1475723"/>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6608330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extLst>
              <p:ext uri="{D42A27DB-BD31-4B8C-83A1-F6EECF244321}">
                <p14:modId xmlns:p14="http://schemas.microsoft.com/office/powerpoint/2010/main" val="1864373825"/>
              </p:ext>
            </p:extLst>
          </p:nvPr>
        </p:nvGraphicFramePr>
        <p:xfrm>
          <a:off x="1874165" y="1474792"/>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Leading / Directing Work</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Solves problems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Negotiates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Brings to consensus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Empowers people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Cheerleads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Encourages</a:t>
                      </a: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Controlling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Implements control systems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Performance measures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Identifies variances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Fixes variances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Motivates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Inspires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Gives sense of accomplishment</a:t>
                      </a: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7741966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94842" y="1714500"/>
            <a:ext cx="6035526" cy="2084225"/>
          </a:xfrm>
          <a:prstGeom prst="rect">
            <a:avLst/>
          </a:prstGeom>
          <a:noFill/>
        </p:spPr>
        <p:txBody>
          <a:bodyPr wrap="square">
            <a:spAutoFit/>
          </a:bodyPr>
          <a:lstStyle/>
          <a:p>
            <a:pPr marL="517525" algn="ctr">
              <a:lnSpc>
                <a:spcPct val="150000"/>
              </a:lnSpc>
            </a:pPr>
            <a:r>
              <a:rPr lang="en-US" sz="3000" b="1" dirty="0">
                <a:ln w="0"/>
                <a:solidFill>
                  <a:srgbClr val="C00000"/>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Comparison &amp; Discussion</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Mangers &amp; Leaders Activities</a:t>
            </a:r>
          </a:p>
          <a:p>
            <a:pPr marL="517525" algn="ctr">
              <a:lnSpc>
                <a:spcPct val="150000"/>
              </a:lnSpc>
            </a:pPr>
            <a:endParaRPr lang="en-US" sz="3000" b="1" dirty="0">
              <a:solidFill>
                <a:srgbClr val="0A1F61"/>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7365679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1887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Mangers &amp; Leaders Activities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81602789-06F3-7761-BA52-6F4DDC087CED}"/>
              </a:ext>
            </a:extLst>
          </p:cNvPr>
          <p:cNvPicPr>
            <a:picLocks noChangeAspect="1"/>
          </p:cNvPicPr>
          <p:nvPr/>
        </p:nvPicPr>
        <p:blipFill>
          <a:blip r:embed="rId7">
            <a:duotone>
              <a:schemeClr val="accent5">
                <a:shade val="45000"/>
                <a:satMod val="135000"/>
              </a:schemeClr>
              <a:prstClr val="white"/>
            </a:duotone>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3930732" y="1387821"/>
            <a:ext cx="4544463" cy="4544463"/>
          </a:xfrm>
          <a:prstGeom prst="rect">
            <a:avLst/>
          </a:prstGeom>
        </p:spPr>
      </p:pic>
    </p:spTree>
    <p:extLst>
      <p:ext uri="{BB962C8B-B14F-4D97-AF65-F5344CB8AC3E}">
        <p14:creationId xmlns:p14="http://schemas.microsoft.com/office/powerpoint/2010/main" val="16983367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5075053" y="1847825"/>
            <a:ext cx="221078" cy="2503561"/>
          </a:xfrm>
          <a:prstGeom prst="rect">
            <a:avLst/>
          </a:prstGeom>
        </p:spPr>
      </p:pic>
      <p:pic>
        <p:nvPicPr>
          <p:cNvPr id="5" name="Picture 4"/>
          <p:cNvPicPr>
            <a:picLocks noChangeAspect="1"/>
          </p:cNvPicPr>
          <p:nvPr/>
        </p:nvPicPr>
        <p:blipFill>
          <a:blip r:embed="rId2"/>
          <a:stretch>
            <a:fillRect/>
          </a:stretch>
        </p:blipFill>
        <p:spPr>
          <a:xfrm>
            <a:off x="10504334" y="1847825"/>
            <a:ext cx="221078" cy="2503561"/>
          </a:xfrm>
          <a:prstGeom prst="rect">
            <a:avLst/>
          </a:prstGeom>
        </p:spPr>
      </p:pic>
      <p:pic>
        <p:nvPicPr>
          <p:cNvPr id="6" name="Picture 5">
            <a:extLst>
              <a:ext uri="{FF2B5EF4-FFF2-40B4-BE49-F238E27FC236}">
                <a16:creationId xmlns:a16="http://schemas.microsoft.com/office/drawing/2014/main" id="{65E30957-5415-6909-AFDE-502485D57A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257" y="169936"/>
            <a:ext cx="2453719" cy="2203340"/>
          </a:xfrm>
          <a:prstGeom prst="rect">
            <a:avLst/>
          </a:prstGeom>
          <a:solidFill>
            <a:schemeClr val="bg1">
              <a:alpha val="62000"/>
            </a:schemeClr>
          </a:solidFill>
        </p:spPr>
      </p:pic>
      <p:sp>
        <p:nvSpPr>
          <p:cNvPr id="2" name="TextBox 1">
            <a:extLst>
              <a:ext uri="{FF2B5EF4-FFF2-40B4-BE49-F238E27FC236}">
                <a16:creationId xmlns:a16="http://schemas.microsoft.com/office/drawing/2014/main" id="{D0546136-D786-34D7-5E70-3548DC16701D}"/>
              </a:ext>
            </a:extLst>
          </p:cNvPr>
          <p:cNvSpPr txBox="1"/>
          <p:nvPr/>
        </p:nvSpPr>
        <p:spPr>
          <a:xfrm>
            <a:off x="4701564" y="2031397"/>
            <a:ext cx="5913309" cy="2136419"/>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How to apply on </a:t>
            </a:r>
          </a:p>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Media Organization?</a:t>
            </a:r>
          </a:p>
        </p:txBody>
      </p:sp>
    </p:spTree>
    <p:extLst>
      <p:ext uri="{BB962C8B-B14F-4D97-AF65-F5344CB8AC3E}">
        <p14:creationId xmlns:p14="http://schemas.microsoft.com/office/powerpoint/2010/main" val="30456615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0A1F61"/>
                </a:solidFill>
              </a:rPr>
              <a:t>The Audience: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0A1F61"/>
                </a:solidFill>
              </a:rPr>
              <a:t>The Advertiser: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5B05FA5-11D4-1A66-2B96-CD9CB818B6B4}"/>
              </a:ext>
            </a:extLst>
          </p:cNvPr>
          <p:cNvSpPr txBox="1">
            <a:spLocks/>
          </p:cNvSpPr>
          <p:nvPr/>
        </p:nvSpPr>
        <p:spPr>
          <a:xfrm>
            <a:off x="1874165" y="1303434"/>
            <a:ext cx="990222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Programming most important factor in determining station’s success.</a:t>
            </a:r>
          </a:p>
          <a:p>
            <a:pPr lvl="1"/>
            <a:r>
              <a:rPr lang="en-US" altLang="en-US" sz="1800" dirty="0">
                <a:solidFill>
                  <a:srgbClr val="0A1F61"/>
                </a:solidFill>
              </a:rPr>
              <a:t>Need to attract large segment of target audience.</a:t>
            </a:r>
          </a:p>
          <a:p>
            <a:pPr lvl="1"/>
            <a:r>
              <a:rPr lang="en-US" altLang="en-US" sz="1800" dirty="0">
                <a:solidFill>
                  <a:srgbClr val="0A1F61"/>
                </a:solidFill>
              </a:rPr>
              <a:t>If successful, will attract advertisers.</a:t>
            </a:r>
            <a:endParaRPr lang="en-US" altLang="en-US" dirty="0">
              <a:solidFill>
                <a:srgbClr val="0A1F61"/>
              </a:solidFill>
            </a:endParaRPr>
          </a:p>
          <a:p>
            <a:r>
              <a:rPr lang="en-US" altLang="en-US" dirty="0">
                <a:solidFill>
                  <a:srgbClr val="0A1F61"/>
                </a:solidFill>
              </a:rPr>
              <a:t>Responsibility of Program Department</a:t>
            </a:r>
          </a:p>
          <a:p>
            <a:r>
              <a:rPr lang="en-US" altLang="en-US" dirty="0">
                <a:solidFill>
                  <a:srgbClr val="0A1F61"/>
                </a:solidFill>
              </a:rPr>
              <a:t>Major functions:</a:t>
            </a:r>
          </a:p>
          <a:p>
            <a:pPr lvl="1"/>
            <a:r>
              <a:rPr lang="en-US" altLang="en-US" sz="2000" dirty="0">
                <a:solidFill>
                  <a:srgbClr val="0A1F61"/>
                </a:solidFill>
              </a:rPr>
              <a:t>Planning or selection of program content</a:t>
            </a:r>
          </a:p>
          <a:p>
            <a:pPr lvl="1">
              <a:buFont typeface="Wingdings 2" panose="05020102010507070707" pitchFamily="18" charset="2"/>
              <a:buNone/>
            </a:pPr>
            <a:r>
              <a:rPr lang="en-US" altLang="en-US" sz="2000" dirty="0">
                <a:solidFill>
                  <a:srgbClr val="0A1F61"/>
                </a:solidFill>
              </a:rPr>
              <a:t>Drama, television movies, comedy (satire, sitcom), game shows, talk shows, news programs (newscast), documentaries, infomercials. </a:t>
            </a:r>
          </a:p>
          <a:p>
            <a:pPr lvl="1"/>
            <a:r>
              <a:rPr lang="en-US" altLang="en-US" sz="2000" dirty="0">
                <a:solidFill>
                  <a:srgbClr val="0A1F61"/>
                </a:solidFill>
              </a:rPr>
              <a:t>Acquisition or production of programs</a:t>
            </a:r>
          </a:p>
          <a:p>
            <a:pPr lvl="1"/>
            <a:r>
              <a:rPr lang="en-US" altLang="en-US" sz="2000" dirty="0">
                <a:solidFill>
                  <a:srgbClr val="0A1F61"/>
                </a:solidFill>
              </a:rPr>
              <a:t>Program scheduling</a:t>
            </a:r>
          </a:p>
          <a:p>
            <a:pPr lvl="1"/>
            <a:r>
              <a:rPr lang="en-US" altLang="en-US" sz="2000" dirty="0">
                <a:solidFill>
                  <a:srgbClr val="0A1F61"/>
                </a:solidFill>
              </a:rPr>
              <a:t>Monitoring of programs to ensure compliance with station’s standards and regulations and legal requirements.</a:t>
            </a:r>
            <a:endParaRPr lang="en-US" altLang="en-US" dirty="0">
              <a:solidFill>
                <a:srgbClr val="0A1F61"/>
              </a:solidFill>
            </a:endParaRPr>
          </a:p>
        </p:txBody>
      </p:sp>
    </p:spTree>
    <p:extLst>
      <p:ext uri="{BB962C8B-B14F-4D97-AF65-F5344CB8AC3E}">
        <p14:creationId xmlns:p14="http://schemas.microsoft.com/office/powerpoint/2010/main" val="34098706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A751BB33-8BE5-01C0-9D4A-E1E1585BECA6}"/>
              </a:ext>
            </a:extLst>
          </p:cNvPr>
          <p:cNvSpPr txBox="1">
            <a:spLocks/>
          </p:cNvSpPr>
          <p:nvPr/>
        </p:nvSpPr>
        <p:spPr>
          <a:xfrm>
            <a:off x="1061348" y="1561282"/>
            <a:ext cx="1072816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Organization</a:t>
            </a:r>
          </a:p>
          <a:p>
            <a:pPr lvl="1"/>
            <a:r>
              <a:rPr lang="en-US" altLang="en-US" dirty="0">
                <a:solidFill>
                  <a:srgbClr val="0A1F61"/>
                </a:solidFill>
              </a:rPr>
              <a:t>Headed by program manager or program director, who reports to general manager.</a:t>
            </a:r>
          </a:p>
          <a:p>
            <a:pPr lvl="1"/>
            <a:r>
              <a:rPr lang="en-US" altLang="en-US" dirty="0">
                <a:solidFill>
                  <a:srgbClr val="0A1F61"/>
                </a:solidFill>
              </a:rPr>
              <a:t>Program Department Staff – Radio:</a:t>
            </a:r>
          </a:p>
          <a:p>
            <a:pPr lvl="2"/>
            <a:r>
              <a:rPr lang="en-US" altLang="en-US" sz="1800" dirty="0">
                <a:solidFill>
                  <a:srgbClr val="0A1F61"/>
                </a:solidFill>
              </a:rPr>
              <a:t>Music director – station’s playlist of music, preparation of playlist, supervision of its execution, auditioning of new recordings, liaison with reps from recording companies to obtain new releases, contact with music stores on sale of CDs, cataloguing and filing CDs</a:t>
            </a:r>
          </a:p>
          <a:p>
            <a:pPr lvl="2"/>
            <a:r>
              <a:rPr lang="en-US" altLang="en-US" sz="1800" dirty="0">
                <a:solidFill>
                  <a:srgbClr val="0A1F61"/>
                </a:solidFill>
              </a:rPr>
              <a:t>Announcers – DJs, working on-air shifts which include introducing music and programs, reading of live commercials, public service announcements, station ID, delivery of weather and traffic reports, operating control room equipment.</a:t>
            </a:r>
          </a:p>
          <a:p>
            <a:pPr lvl="2"/>
            <a:r>
              <a:rPr lang="en-US" altLang="en-US" sz="1800" dirty="0">
                <a:solidFill>
                  <a:srgbClr val="0A1F61"/>
                </a:solidFill>
              </a:rPr>
              <a:t>Continuity writers – responsible for variety of copy, including commercials, public service announcements, promos, etc. Check copy for adherence to standards and regulations.</a:t>
            </a:r>
          </a:p>
          <a:p>
            <a:pPr lvl="2"/>
            <a:r>
              <a:rPr lang="en-US" altLang="en-US" sz="1800" dirty="0">
                <a:solidFill>
                  <a:srgbClr val="0A1F61"/>
                </a:solidFill>
              </a:rPr>
              <a:t>For news programming, news director, anchor, reporters</a:t>
            </a:r>
          </a:p>
          <a:p>
            <a:pPr lvl="2"/>
            <a:r>
              <a:rPr lang="en-US" altLang="en-US" sz="1800" dirty="0">
                <a:solidFill>
                  <a:srgbClr val="0A1F61"/>
                </a:solidFill>
              </a:rPr>
              <a:t>For talk programming, producers, hosts, and telephone screeners.</a:t>
            </a:r>
          </a:p>
        </p:txBody>
      </p:sp>
    </p:spTree>
    <p:extLst>
      <p:ext uri="{BB962C8B-B14F-4D97-AF65-F5344CB8AC3E}">
        <p14:creationId xmlns:p14="http://schemas.microsoft.com/office/powerpoint/2010/main" val="42836201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30DD039-FDC3-6AC4-A4D3-CD6A2A8CE039}"/>
              </a:ext>
            </a:extLst>
          </p:cNvPr>
          <p:cNvSpPr txBox="1">
            <a:spLocks/>
          </p:cNvSpPr>
          <p:nvPr/>
        </p:nvSpPr>
        <p:spPr>
          <a:xfrm>
            <a:off x="1788431" y="1303434"/>
            <a:ext cx="9533101" cy="4877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Organization:</a:t>
            </a:r>
          </a:p>
          <a:p>
            <a:pPr lvl="1"/>
            <a:r>
              <a:rPr lang="en-US" altLang="en-US" sz="2800" dirty="0">
                <a:solidFill>
                  <a:srgbClr val="0A1F61"/>
                </a:solidFill>
              </a:rPr>
              <a:t>Television:</a:t>
            </a:r>
          </a:p>
          <a:p>
            <a:pPr lvl="2"/>
            <a:r>
              <a:rPr lang="en-US" altLang="en-US" sz="2400" dirty="0">
                <a:solidFill>
                  <a:srgbClr val="0A1F61"/>
                </a:solidFill>
              </a:rPr>
              <a:t>Program director – develops program schedules, acquires syndicated programming, reports to general manager</a:t>
            </a:r>
          </a:p>
          <a:p>
            <a:r>
              <a:rPr lang="en-US" altLang="en-US" dirty="0">
                <a:solidFill>
                  <a:srgbClr val="0A1F61"/>
                </a:solidFill>
              </a:rPr>
              <a:t>Program Manager:</a:t>
            </a:r>
          </a:p>
          <a:p>
            <a:pPr lvl="1"/>
            <a:r>
              <a:rPr lang="en-US" altLang="en-US" sz="2800" dirty="0">
                <a:solidFill>
                  <a:srgbClr val="0A1F61"/>
                </a:solidFill>
              </a:rPr>
              <a:t>Differences in responsibilities based on station in small or large market, radio or TV, affiliate or independent</a:t>
            </a:r>
          </a:p>
          <a:p>
            <a:pPr lvl="1"/>
            <a:r>
              <a:rPr lang="en-US" altLang="en-US" sz="2800" dirty="0">
                <a:solidFill>
                  <a:srgbClr val="0A1F61"/>
                </a:solidFill>
              </a:rPr>
              <a:t>All program managers have four main tasks:</a:t>
            </a:r>
          </a:p>
          <a:p>
            <a:pPr lvl="2"/>
            <a:r>
              <a:rPr lang="en-US" altLang="en-US" sz="2400" dirty="0">
                <a:solidFill>
                  <a:srgbClr val="0A1F61"/>
                </a:solidFill>
              </a:rPr>
              <a:t>Program planning</a:t>
            </a:r>
          </a:p>
          <a:p>
            <a:pPr lvl="2"/>
            <a:r>
              <a:rPr lang="en-US" altLang="en-US" sz="2400" dirty="0">
                <a:solidFill>
                  <a:srgbClr val="0A1F61"/>
                </a:solidFill>
              </a:rPr>
              <a:t>Program acquisition</a:t>
            </a:r>
          </a:p>
          <a:p>
            <a:pPr lvl="2"/>
            <a:r>
              <a:rPr lang="en-US" altLang="en-US" sz="2400" dirty="0">
                <a:solidFill>
                  <a:srgbClr val="0A1F61"/>
                </a:solidFill>
              </a:rPr>
              <a:t>Program execution</a:t>
            </a:r>
          </a:p>
          <a:p>
            <a:pPr lvl="2"/>
            <a:r>
              <a:rPr lang="en-US" altLang="en-US" sz="2400" dirty="0">
                <a:solidFill>
                  <a:srgbClr val="0A1F61"/>
                </a:solidFill>
              </a:rPr>
              <a:t>Program control</a:t>
            </a:r>
          </a:p>
        </p:txBody>
      </p:sp>
    </p:spTree>
    <p:extLst>
      <p:ext uri="{BB962C8B-B14F-4D97-AF65-F5344CB8AC3E}">
        <p14:creationId xmlns:p14="http://schemas.microsoft.com/office/powerpoint/2010/main" val="40044071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3" name="Picture 2">
            <a:extLst>
              <a:ext uri="{FF2B5EF4-FFF2-40B4-BE49-F238E27FC236}">
                <a16:creationId xmlns:a16="http://schemas.microsoft.com/office/drawing/2014/main" id="{752DCC0E-3E05-C178-F793-F07325508661}"/>
              </a:ext>
            </a:extLst>
          </p:cNvPr>
          <p:cNvPicPr>
            <a:picLocks noChangeAspect="1"/>
          </p:cNvPicPr>
          <p:nvPr/>
        </p:nvPicPr>
        <p:blipFill>
          <a:blip r:embed="rId2"/>
          <a:stretch>
            <a:fillRect/>
          </a:stretch>
        </p:blipFill>
        <p:spPr>
          <a:xfrm>
            <a:off x="4459394" y="1385730"/>
            <a:ext cx="221078" cy="2503561"/>
          </a:xfrm>
          <a:prstGeom prst="rect">
            <a:avLst/>
          </a:prstGeom>
        </p:spPr>
      </p:pic>
      <p:pic>
        <p:nvPicPr>
          <p:cNvPr id="7" name="Picture 6">
            <a:extLst>
              <a:ext uri="{FF2B5EF4-FFF2-40B4-BE49-F238E27FC236}">
                <a16:creationId xmlns:a16="http://schemas.microsoft.com/office/drawing/2014/main" id="{6027948B-EB41-81C2-057C-B65DB6B54855}"/>
              </a:ext>
            </a:extLst>
          </p:cNvPr>
          <p:cNvPicPr>
            <a:picLocks noChangeAspect="1"/>
          </p:cNvPicPr>
          <p:nvPr/>
        </p:nvPicPr>
        <p:blipFill>
          <a:blip r:embed="rId2"/>
          <a:stretch>
            <a:fillRect/>
          </a:stretch>
        </p:blipFill>
        <p:spPr>
          <a:xfrm>
            <a:off x="10531329" y="1385730"/>
            <a:ext cx="221078" cy="2503561"/>
          </a:xfrm>
          <a:prstGeom prst="rect">
            <a:avLst/>
          </a:prstGeom>
        </p:spPr>
      </p:pic>
      <p:pic>
        <p:nvPicPr>
          <p:cNvPr id="9" name="Picture 8">
            <a:extLst>
              <a:ext uri="{FF2B5EF4-FFF2-40B4-BE49-F238E27FC236}">
                <a16:creationId xmlns:a16="http://schemas.microsoft.com/office/drawing/2014/main" id="{93E0BF8D-70DC-F93F-F7B8-D2C405B783DB}"/>
              </a:ext>
            </a:extLst>
          </p:cNvPr>
          <p:cNvPicPr>
            <a:picLocks noChangeAspect="1"/>
          </p:cNvPicPr>
          <p:nvPr/>
        </p:nvPicPr>
        <p:blipFill>
          <a:blip r:embed="rId3"/>
          <a:stretch>
            <a:fillRect/>
          </a:stretch>
        </p:blipFill>
        <p:spPr>
          <a:xfrm>
            <a:off x="5972257" y="3450215"/>
            <a:ext cx="3054733" cy="63027"/>
          </a:xfrm>
          <a:prstGeom prst="rect">
            <a:avLst/>
          </a:prstGeom>
        </p:spPr>
      </p:pic>
      <p:sp>
        <p:nvSpPr>
          <p:cNvPr id="10" name="TextBox 9">
            <a:extLst>
              <a:ext uri="{FF2B5EF4-FFF2-40B4-BE49-F238E27FC236}">
                <a16:creationId xmlns:a16="http://schemas.microsoft.com/office/drawing/2014/main" id="{B5F28402-5CCA-AEEA-AA38-7D3426F4D098}"/>
              </a:ext>
            </a:extLst>
          </p:cNvPr>
          <p:cNvSpPr txBox="1"/>
          <p:nvPr/>
        </p:nvSpPr>
        <p:spPr>
          <a:xfrm>
            <a:off x="4770505" y="1609087"/>
            <a:ext cx="5427528" cy="1340432"/>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Do you Remember</a:t>
            </a:r>
            <a:r>
              <a:rPr lang="en-US" sz="4800" b="1" dirty="0">
                <a:solidFill>
                  <a:srgbClr val="FF9518"/>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endParaRPr lang="en-US" sz="3600" b="1" dirty="0">
              <a:solidFill>
                <a:srgbClr val="FF9518"/>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DE3C3BC6-199B-881D-651A-08A60898EB24}"/>
              </a:ext>
            </a:extLst>
          </p:cNvPr>
          <p:cNvSpPr txBox="1"/>
          <p:nvPr/>
        </p:nvSpPr>
        <p:spPr>
          <a:xfrm>
            <a:off x="5259090" y="4444024"/>
            <a:ext cx="6097978" cy="830997"/>
          </a:xfrm>
          <a:prstGeom prst="rect">
            <a:avLst/>
          </a:prstGeom>
          <a:noFill/>
        </p:spPr>
        <p:txBody>
          <a:bodyPr wrap="square">
            <a:spAutoFit/>
          </a:bodyPr>
          <a:lstStyle/>
          <a:p>
            <a:pPr algn="just"/>
            <a:r>
              <a:rPr lang="en-US" sz="4800" b="1" i="1" dirty="0">
                <a:solidFill>
                  <a:srgbClr val="C00000"/>
                </a:solidFill>
                <a:cs typeface="Tajawal ExtraBold" panose="00000800000000000000" pitchFamily="2" charset="-78"/>
              </a:rPr>
              <a:t>Leading Managers</a:t>
            </a:r>
          </a:p>
        </p:txBody>
      </p:sp>
      <p:pic>
        <p:nvPicPr>
          <p:cNvPr id="12" name="Picture 11">
            <a:extLst>
              <a:ext uri="{FF2B5EF4-FFF2-40B4-BE49-F238E27FC236}">
                <a16:creationId xmlns:a16="http://schemas.microsoft.com/office/drawing/2014/main" id="{6C08E1A9-BD3B-5B1F-C39B-ACE6E34F38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257" y="169936"/>
            <a:ext cx="2453719" cy="2203340"/>
          </a:xfrm>
          <a:prstGeom prst="rect">
            <a:avLst/>
          </a:prstGeom>
          <a:solidFill>
            <a:schemeClr val="bg1">
              <a:alpha val="62000"/>
            </a:schemeClr>
          </a:solidFill>
        </p:spPr>
      </p:pic>
    </p:spTree>
    <p:extLst>
      <p:ext uri="{BB962C8B-B14F-4D97-AF65-F5344CB8AC3E}">
        <p14:creationId xmlns:p14="http://schemas.microsoft.com/office/powerpoint/2010/main" val="27653667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6BA77414-EA89-B4A4-D52E-E0B0E713B401}"/>
              </a:ext>
            </a:extLst>
          </p:cNvPr>
          <p:cNvSpPr txBox="1">
            <a:spLocks/>
          </p:cNvSpPr>
          <p:nvPr/>
        </p:nvSpPr>
        <p:spPr>
          <a:xfrm>
            <a:off x="1554977" y="1303434"/>
            <a:ext cx="9902228" cy="47201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solidFill>
                  <a:srgbClr val="0A1F61"/>
                </a:solidFill>
              </a:rPr>
              <a:t>Program Manager’s Responsibilities:</a:t>
            </a:r>
          </a:p>
          <a:p>
            <a:pPr lvl="1"/>
            <a:r>
              <a:rPr lang="en-US" altLang="en-US" sz="2000" dirty="0">
                <a:solidFill>
                  <a:srgbClr val="0A1F61"/>
                </a:solidFill>
              </a:rPr>
              <a:t>Program Planning</a:t>
            </a:r>
          </a:p>
          <a:p>
            <a:pPr lvl="2"/>
            <a:r>
              <a:rPr lang="en-US" altLang="en-US" sz="1800" dirty="0">
                <a:solidFill>
                  <a:srgbClr val="0A1F61"/>
                </a:solidFill>
              </a:rPr>
              <a:t>Development of short-, medium- and long-range plans</a:t>
            </a:r>
          </a:p>
          <a:p>
            <a:pPr lvl="2"/>
            <a:r>
              <a:rPr lang="en-US" altLang="en-US" sz="1800" dirty="0">
                <a:solidFill>
                  <a:srgbClr val="0A1F61"/>
                </a:solidFill>
              </a:rPr>
              <a:t>Radio: Format selection, program content, hiring announcers or hosts</a:t>
            </a:r>
          </a:p>
          <a:p>
            <a:pPr lvl="2"/>
            <a:r>
              <a:rPr lang="en-US" altLang="en-US" sz="1800" dirty="0">
                <a:solidFill>
                  <a:srgbClr val="0A1F61"/>
                </a:solidFill>
              </a:rPr>
              <a:t>TV: Selection and scheduling of program to reach largest target audience. Affiliates consider which network programs to broadcast.</a:t>
            </a:r>
          </a:p>
          <a:p>
            <a:pPr lvl="2"/>
            <a:r>
              <a:rPr lang="en-US" altLang="en-US" sz="1800" dirty="0">
                <a:solidFill>
                  <a:srgbClr val="0A1F61"/>
                </a:solidFill>
              </a:rPr>
              <a:t>Planning done in consultation with general manager and sales manager.</a:t>
            </a:r>
          </a:p>
          <a:p>
            <a:pPr lvl="1"/>
            <a:r>
              <a:rPr lang="en-US" altLang="en-US" sz="2000" dirty="0">
                <a:solidFill>
                  <a:srgbClr val="0A1F61"/>
                </a:solidFill>
              </a:rPr>
              <a:t>Program Acquisition</a:t>
            </a:r>
          </a:p>
          <a:p>
            <a:pPr lvl="2"/>
            <a:r>
              <a:rPr lang="en-US" altLang="en-US" sz="1800" dirty="0">
                <a:solidFill>
                  <a:srgbClr val="0A1F61"/>
                </a:solidFill>
              </a:rPr>
              <a:t>Implements plan by producing programs or acquiring them from other sources. Done in consultation with general manager and sales manager.</a:t>
            </a:r>
          </a:p>
          <a:p>
            <a:pPr lvl="1"/>
            <a:r>
              <a:rPr lang="en-US" altLang="en-US" dirty="0">
                <a:solidFill>
                  <a:srgbClr val="0A1F61"/>
                </a:solidFill>
              </a:rPr>
              <a:t>Program Execution </a:t>
            </a:r>
            <a:r>
              <a:rPr lang="en-US" altLang="en-US" sz="1800" dirty="0">
                <a:solidFill>
                  <a:srgbClr val="0A1F61"/>
                </a:solidFill>
              </a:rPr>
              <a:t>– coordinates scheduling of content with traffic personnel and promotion and marketing director.</a:t>
            </a:r>
            <a:endParaRPr lang="en-US" altLang="en-US" dirty="0">
              <a:solidFill>
                <a:srgbClr val="0A1F61"/>
              </a:solidFill>
            </a:endParaRPr>
          </a:p>
          <a:p>
            <a:pPr lvl="1"/>
            <a:r>
              <a:rPr lang="en-US" altLang="en-US" dirty="0">
                <a:solidFill>
                  <a:srgbClr val="0A1F61"/>
                </a:solidFill>
              </a:rPr>
              <a:t>Program Control</a:t>
            </a:r>
          </a:p>
          <a:p>
            <a:pPr lvl="2"/>
            <a:r>
              <a:rPr lang="en-US" altLang="en-US" sz="1800" dirty="0">
                <a:solidFill>
                  <a:srgbClr val="0A1F61"/>
                </a:solidFill>
              </a:rPr>
              <a:t>Protects station’s license, develops standards, ensures adherence to policies and regulations, maintains records of broadcast programs, ensures compliance with contracts and program licenses, budget</a:t>
            </a:r>
          </a:p>
        </p:txBody>
      </p:sp>
    </p:spTree>
    <p:extLst>
      <p:ext uri="{BB962C8B-B14F-4D97-AF65-F5344CB8AC3E}">
        <p14:creationId xmlns:p14="http://schemas.microsoft.com/office/powerpoint/2010/main" val="17944162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323D435C-A8E7-4E4A-CE22-CF69C9348D67}"/>
              </a:ext>
            </a:extLst>
          </p:cNvPr>
          <p:cNvSpPr txBox="1">
            <a:spLocks/>
          </p:cNvSpPr>
          <p:nvPr/>
        </p:nvSpPr>
        <p:spPr>
          <a:xfrm>
            <a:off x="1448791" y="1464844"/>
            <a:ext cx="10248404" cy="48249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dirty="0">
                <a:solidFill>
                  <a:srgbClr val="0A1F61"/>
                </a:solidFill>
              </a:rPr>
              <a:t>Program Manager’s Qualities:</a:t>
            </a:r>
          </a:p>
          <a:p>
            <a:pPr lvl="1"/>
            <a:r>
              <a:rPr lang="en-US" altLang="en-US" sz="2800" dirty="0">
                <a:solidFill>
                  <a:srgbClr val="0A1F61"/>
                </a:solidFill>
              </a:rPr>
              <a:t>Knowledge:</a:t>
            </a:r>
          </a:p>
          <a:p>
            <a:pPr lvl="2"/>
            <a:r>
              <a:rPr lang="en-US" altLang="en-US" b="1" dirty="0">
                <a:solidFill>
                  <a:srgbClr val="0A1F61"/>
                </a:solidFill>
              </a:rPr>
              <a:t>Station ownership and management </a:t>
            </a:r>
            <a:r>
              <a:rPr lang="en-US" altLang="en-US" dirty="0">
                <a:solidFill>
                  <a:srgbClr val="0A1F61"/>
                </a:solidFill>
              </a:rPr>
              <a:t>– goals and objectives of station</a:t>
            </a:r>
          </a:p>
          <a:p>
            <a:pPr lvl="2"/>
            <a:r>
              <a:rPr lang="en-US" altLang="en-US" b="1" dirty="0">
                <a:solidFill>
                  <a:srgbClr val="0A1F61"/>
                </a:solidFill>
              </a:rPr>
              <a:t>Station and staff </a:t>
            </a:r>
            <a:r>
              <a:rPr lang="en-US" altLang="en-US" dirty="0">
                <a:solidFill>
                  <a:srgbClr val="0A1F61"/>
                </a:solidFill>
              </a:rPr>
              <a:t>– programming strengths and weaknesses, skills and weaknesses of staff</a:t>
            </a:r>
          </a:p>
          <a:p>
            <a:pPr lvl="2"/>
            <a:r>
              <a:rPr lang="en-US" altLang="en-US" b="1" dirty="0">
                <a:solidFill>
                  <a:srgbClr val="0A1F61"/>
                </a:solidFill>
              </a:rPr>
              <a:t>Market</a:t>
            </a:r>
            <a:r>
              <a:rPr lang="en-US" altLang="en-US" dirty="0">
                <a:solidFill>
                  <a:srgbClr val="0A1F61"/>
                </a:solidFill>
              </a:rPr>
              <a:t> – size, demographics, economy, work and leisure pattern of population, community’s problems and needs, music tastes (radio), program preferences (TV)</a:t>
            </a:r>
          </a:p>
          <a:p>
            <a:pPr lvl="2"/>
            <a:r>
              <a:rPr lang="en-US" altLang="en-US" b="1" dirty="0">
                <a:solidFill>
                  <a:srgbClr val="0A1F61"/>
                </a:solidFill>
              </a:rPr>
              <a:t>Competition</a:t>
            </a:r>
            <a:r>
              <a:rPr lang="en-US" altLang="en-US" dirty="0">
                <a:solidFill>
                  <a:srgbClr val="0A1F61"/>
                </a:solidFill>
              </a:rPr>
              <a:t> – programming of competitors, successes and failures, plans</a:t>
            </a:r>
          </a:p>
          <a:p>
            <a:pPr lvl="2"/>
            <a:r>
              <a:rPr lang="en-US" altLang="en-US" b="1" dirty="0">
                <a:solidFill>
                  <a:srgbClr val="0A1F61"/>
                </a:solidFill>
              </a:rPr>
              <a:t>Program management </a:t>
            </a:r>
            <a:r>
              <a:rPr lang="en-US" altLang="en-US" dirty="0">
                <a:solidFill>
                  <a:srgbClr val="0A1F61"/>
                </a:solidFill>
              </a:rPr>
              <a:t>– duties of program manager, how to discharge them, including sources and availability of program content, production processes and costs, salability of programming, sources of audience research, programming trends and latest developments in broadcast technology, regulations, etc.</a:t>
            </a:r>
          </a:p>
          <a:p>
            <a:pPr lvl="2"/>
            <a:r>
              <a:rPr lang="en-US" altLang="en-US" b="1" dirty="0">
                <a:solidFill>
                  <a:srgbClr val="0A1F61"/>
                </a:solidFill>
              </a:rPr>
              <a:t>Content and audiences </a:t>
            </a:r>
            <a:r>
              <a:rPr lang="en-US" altLang="en-US" dirty="0">
                <a:solidFill>
                  <a:srgbClr val="0A1F61"/>
                </a:solidFill>
              </a:rPr>
              <a:t>– formats, programs, demographic appeal, listening and viewing practices of audiences.</a:t>
            </a:r>
            <a:endParaRPr lang="en-US" altLang="en-US" sz="2400" dirty="0">
              <a:solidFill>
                <a:srgbClr val="0A1F61"/>
              </a:solidFill>
            </a:endParaRPr>
          </a:p>
        </p:txBody>
      </p:sp>
    </p:spTree>
    <p:extLst>
      <p:ext uri="{BB962C8B-B14F-4D97-AF65-F5344CB8AC3E}">
        <p14:creationId xmlns:p14="http://schemas.microsoft.com/office/powerpoint/2010/main" val="36238645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D5D42502-A17E-69FE-B902-19E2377549B3}"/>
              </a:ext>
            </a:extLst>
          </p:cNvPr>
          <p:cNvSpPr txBox="1">
            <a:spLocks/>
          </p:cNvSpPr>
          <p:nvPr/>
        </p:nvSpPr>
        <p:spPr>
          <a:xfrm>
            <a:off x="1282535" y="1456817"/>
            <a:ext cx="10790139" cy="47472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dirty="0">
                <a:solidFill>
                  <a:srgbClr val="0A1F61"/>
                </a:solidFill>
              </a:rPr>
              <a:t>Program Manager’s Skills:</a:t>
            </a:r>
          </a:p>
          <a:p>
            <a:pPr lvl="1"/>
            <a:r>
              <a:rPr lang="en-US" altLang="en-US" sz="2800" dirty="0">
                <a:solidFill>
                  <a:srgbClr val="0A1F61"/>
                </a:solidFill>
              </a:rPr>
              <a:t>Administrative and professional skills</a:t>
            </a:r>
          </a:p>
          <a:p>
            <a:pPr lvl="2"/>
            <a:r>
              <a:rPr lang="en-US" altLang="en-US" dirty="0">
                <a:solidFill>
                  <a:srgbClr val="0A1F61"/>
                </a:solidFill>
              </a:rPr>
              <a:t>Ability to develop program plans and budget</a:t>
            </a:r>
          </a:p>
          <a:p>
            <a:pPr lvl="2"/>
            <a:r>
              <a:rPr lang="en-US" altLang="en-US" dirty="0">
                <a:solidFill>
                  <a:srgbClr val="0A1F61"/>
                </a:solidFill>
              </a:rPr>
              <a:t>Ability to evaluate ideas for local programming and coordinate staff activities, analyze and interpret ratings and other audience research, assess potential for success of programs</a:t>
            </a:r>
          </a:p>
          <a:p>
            <a:pPr lvl="2"/>
            <a:r>
              <a:rPr lang="en-US" altLang="en-US" dirty="0">
                <a:solidFill>
                  <a:srgbClr val="0A1F61"/>
                </a:solidFill>
              </a:rPr>
              <a:t>Ability to select and schedule content to maximize appeal to target audiences</a:t>
            </a:r>
          </a:p>
          <a:p>
            <a:pPr lvl="2"/>
            <a:r>
              <a:rPr lang="en-US" altLang="en-US" dirty="0">
                <a:solidFill>
                  <a:srgbClr val="0A1F61"/>
                </a:solidFill>
              </a:rPr>
              <a:t>Ability to negotiate contracts with program suppliers, talent, music licensing organizations, etc.</a:t>
            </a:r>
          </a:p>
          <a:p>
            <a:pPr lvl="1"/>
            <a:r>
              <a:rPr lang="en-US" altLang="en-US" sz="2800" dirty="0">
                <a:solidFill>
                  <a:srgbClr val="0A1F61"/>
                </a:solidFill>
              </a:rPr>
              <a:t>Personal qualities</a:t>
            </a:r>
          </a:p>
          <a:p>
            <a:pPr lvl="2"/>
            <a:r>
              <a:rPr lang="en-US" altLang="en-US" dirty="0">
                <a:solidFill>
                  <a:srgbClr val="0A1F61"/>
                </a:solidFill>
              </a:rPr>
              <a:t>Patience in listening to different viewpoints from viewers, listeners, colleagues, and staff</a:t>
            </a:r>
          </a:p>
          <a:p>
            <a:pPr lvl="2"/>
            <a:r>
              <a:rPr lang="en-US" altLang="en-US" dirty="0">
                <a:solidFill>
                  <a:srgbClr val="0A1F61"/>
                </a:solidFill>
              </a:rPr>
              <a:t>Understanding of needs and interests of audiences and motivation of employees, flexible in adapting to changing tastes, preferences, and technologies</a:t>
            </a:r>
          </a:p>
          <a:p>
            <a:pPr lvl="2"/>
            <a:r>
              <a:rPr lang="en-US" altLang="en-US" dirty="0">
                <a:solidFill>
                  <a:srgbClr val="0A1F61"/>
                </a:solidFill>
              </a:rPr>
              <a:t>Creative in developing and promoting program ideas</a:t>
            </a:r>
          </a:p>
          <a:p>
            <a:pPr lvl="2"/>
            <a:r>
              <a:rPr lang="en-US" altLang="en-US" dirty="0">
                <a:solidFill>
                  <a:srgbClr val="0A1F61"/>
                </a:solidFill>
              </a:rPr>
              <a:t>Ethical</a:t>
            </a:r>
          </a:p>
          <a:p>
            <a:pPr lvl="1"/>
            <a:endParaRPr lang="en-US" altLang="en-US" sz="3200" dirty="0">
              <a:solidFill>
                <a:srgbClr val="0A1F61"/>
              </a:solidFill>
            </a:endParaRPr>
          </a:p>
        </p:txBody>
      </p:sp>
    </p:spTree>
    <p:extLst>
      <p:ext uri="{BB962C8B-B14F-4D97-AF65-F5344CB8AC3E}">
        <p14:creationId xmlns:p14="http://schemas.microsoft.com/office/powerpoint/2010/main" val="14418438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7C03224E-F9AE-71FF-AE29-3C066AD5BD52}"/>
              </a:ext>
            </a:extLst>
          </p:cNvPr>
          <p:cNvSpPr txBox="1">
            <a:spLocks/>
          </p:cNvSpPr>
          <p:nvPr/>
        </p:nvSpPr>
        <p:spPr>
          <a:xfrm>
            <a:off x="1550925" y="1561282"/>
            <a:ext cx="990222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dirty="0">
                <a:solidFill>
                  <a:srgbClr val="0A1F61"/>
                </a:solidFill>
              </a:rPr>
              <a:t>Program Manager’s Influences</a:t>
            </a:r>
          </a:p>
          <a:p>
            <a:pPr lvl="1"/>
            <a:r>
              <a:rPr lang="en-US" altLang="en-US" sz="3200" dirty="0">
                <a:solidFill>
                  <a:srgbClr val="0A1F61"/>
                </a:solidFill>
              </a:rPr>
              <a:t>Decisions and actions are influenced by:</a:t>
            </a:r>
          </a:p>
          <a:p>
            <a:pPr lvl="2"/>
            <a:r>
              <a:rPr lang="en-US" altLang="en-US" sz="2800" dirty="0">
                <a:solidFill>
                  <a:srgbClr val="0A1F61"/>
                </a:solidFill>
              </a:rPr>
              <a:t>Direct feedback from the audience</a:t>
            </a:r>
          </a:p>
          <a:p>
            <a:pPr lvl="2"/>
            <a:r>
              <a:rPr lang="en-US" altLang="en-US" sz="2800" dirty="0">
                <a:solidFill>
                  <a:srgbClr val="0A1F61"/>
                </a:solidFill>
              </a:rPr>
              <a:t>Regulatory environment</a:t>
            </a:r>
          </a:p>
          <a:p>
            <a:pPr lvl="2"/>
            <a:r>
              <a:rPr lang="en-US" altLang="en-US" sz="2800" dirty="0">
                <a:solidFill>
                  <a:srgbClr val="0A1F61"/>
                </a:solidFill>
              </a:rPr>
              <a:t>Ratings (inferential feedback)</a:t>
            </a:r>
          </a:p>
          <a:p>
            <a:pPr lvl="2"/>
            <a:r>
              <a:rPr lang="en-US" altLang="en-US" sz="2800" dirty="0">
                <a:solidFill>
                  <a:srgbClr val="0A1F61"/>
                </a:solidFill>
              </a:rPr>
              <a:t>Comments of critics, etc. (conditional)</a:t>
            </a:r>
          </a:p>
          <a:p>
            <a:pPr lvl="2"/>
            <a:r>
              <a:rPr lang="en-US" altLang="en-US" sz="2800" dirty="0">
                <a:solidFill>
                  <a:srgbClr val="0A1F61"/>
                </a:solidFill>
              </a:rPr>
              <a:t>Production staff</a:t>
            </a:r>
          </a:p>
          <a:p>
            <a:pPr lvl="2"/>
            <a:r>
              <a:rPr lang="en-US" altLang="en-US" sz="2800" dirty="0">
                <a:solidFill>
                  <a:srgbClr val="0A1F61"/>
                </a:solidFill>
              </a:rPr>
              <a:t>Personal judgment</a:t>
            </a:r>
          </a:p>
          <a:p>
            <a:pPr lvl="2"/>
            <a:r>
              <a:rPr lang="en-US" altLang="en-US" sz="2800" dirty="0">
                <a:solidFill>
                  <a:srgbClr val="0A1F61"/>
                </a:solidFill>
              </a:rPr>
              <a:t>Financial factors</a:t>
            </a:r>
          </a:p>
          <a:p>
            <a:pPr lvl="2"/>
            <a:r>
              <a:rPr lang="en-US" altLang="en-US" sz="2800" dirty="0">
                <a:solidFill>
                  <a:srgbClr val="0A1F61"/>
                </a:solidFill>
              </a:rPr>
              <a:t>Tactical – arrangement of schedule, program planning, etc.</a:t>
            </a:r>
          </a:p>
        </p:txBody>
      </p:sp>
    </p:spTree>
    <p:extLst>
      <p:ext uri="{BB962C8B-B14F-4D97-AF65-F5344CB8AC3E}">
        <p14:creationId xmlns:p14="http://schemas.microsoft.com/office/powerpoint/2010/main" val="22081143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2185530"/>
            <a:ext cx="7132793" cy="1200329"/>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2</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How Flexible Are You?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succeed as a managerial leader, a person needs a flexible style: an ability to be open to others and a willingness to listen. Where do you stand on being flexible? Test yourself by answering often, sometimes, or rarely to the following questions.</a:t>
            </a:r>
          </a:p>
        </p:txBody>
      </p:sp>
    </p:spTree>
    <p:extLst>
      <p:ext uri="{BB962C8B-B14F-4D97-AF65-F5344CB8AC3E}">
        <p14:creationId xmlns:p14="http://schemas.microsoft.com/office/powerpoint/2010/main" val="25234441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36471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How Flexible Are You?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8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dirty="0">
                <a:solidFill>
                  <a:srgbClr val="0A1F61"/>
                </a:solidFill>
                <a:cs typeface="Tajawal ExtraBold" panose="00000800000000000000" pitchFamily="2" charset="-78"/>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p>
          <a:p>
            <a:pPr algn="just"/>
            <a:endParaRPr lang="en-US" sz="2000" b="1" dirty="0">
              <a:solidFill>
                <a:srgbClr val="0A1F61"/>
              </a:solidFill>
              <a:cs typeface="Tajawal ExtraBold" panose="00000800000000000000" pitchFamily="2" charset="-78"/>
            </a:endParaRPr>
          </a:p>
          <a:p>
            <a:pPr marL="457200" indent="-457200" algn="just">
              <a:buAutoNum type="arabicPeriod"/>
            </a:pPr>
            <a:r>
              <a:rPr lang="en-US" sz="2800" b="1" dirty="0">
                <a:solidFill>
                  <a:srgbClr val="0A1F61"/>
                </a:solidFill>
                <a:cs typeface="Tajawal ExtraBold" panose="00000800000000000000" pitchFamily="2" charset="-78"/>
              </a:rPr>
              <a:t>Do you tend to seek out only those people who agree with your analysis of issues?</a:t>
            </a:r>
          </a:p>
          <a:p>
            <a:pPr marL="457200" indent="-457200" algn="just">
              <a:buAutoNum type="arabicPeriod"/>
            </a:pPr>
            <a:r>
              <a:rPr lang="en-US" sz="2800" b="1" dirty="0">
                <a:solidFill>
                  <a:srgbClr val="0A1F61"/>
                </a:solidFill>
                <a:cs typeface="Tajawal ExtraBold" panose="00000800000000000000" pitchFamily="2" charset="-78"/>
              </a:rPr>
              <a:t>Do you ignore most of the advice from coworkers about process improvements?</a:t>
            </a:r>
          </a:p>
          <a:p>
            <a:pPr marL="457200" indent="-457200" algn="just">
              <a:buAutoNum type="arabicPeriod"/>
            </a:pPr>
            <a:r>
              <a:rPr lang="en-US" sz="2800" b="1" dirty="0">
                <a:solidFill>
                  <a:srgbClr val="0A1F61"/>
                </a:solidFill>
                <a:cs typeface="Tajawal ExtraBold" panose="00000800000000000000" pitchFamily="2" charset="-78"/>
              </a:rPr>
              <a:t>Do your team members go along with what you say just to avoid an argument?</a:t>
            </a:r>
          </a:p>
          <a:p>
            <a:pPr marL="457200" indent="-457200" algn="just">
              <a:buAutoNum type="arabicPeriod"/>
            </a:pPr>
            <a:r>
              <a:rPr lang="en-US" sz="2800" b="1" dirty="0">
                <a:solidFill>
                  <a:srgbClr val="0A1F61"/>
                </a:solidFill>
                <a:cs typeface="Tajawal ExtraBold" panose="00000800000000000000" pitchFamily="2" charset="-78"/>
              </a:rPr>
              <a:t>Have people referred to you as "rigid" or "close-minded" on several occasions?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presented with a new method, do you immediately look for a flaw?</a:t>
            </a:r>
          </a:p>
          <a:p>
            <a:pPr marL="514350" indent="-514350" algn="just">
              <a:buFont typeface="+mj-lt"/>
              <a:buAutoNum type="arabicPeriod" startAt="5"/>
            </a:pPr>
            <a:r>
              <a:rPr lang="en-US" sz="2800" b="1" dirty="0">
                <a:solidFill>
                  <a:srgbClr val="0A1F61"/>
                </a:solidFill>
                <a:cs typeface="Tajawal ExtraBold" panose="00000800000000000000" pitchFamily="2" charset="-78"/>
              </a:rPr>
              <a:t>Do you make up your mind early on with respect to an issue, and then hold firmly to your opinion?</a:t>
            </a:r>
          </a:p>
          <a:p>
            <a:pPr marL="514350" indent="-514350" algn="just">
              <a:buFont typeface="+mj-lt"/>
              <a:buAutoNum type="arabicPeriod" startAt="5"/>
            </a:pPr>
            <a:r>
              <a:rPr lang="en-US" sz="2800" b="1" dirty="0">
                <a:solidFill>
                  <a:srgbClr val="0A1F61"/>
                </a:solidFill>
                <a:cs typeface="Tajawal ExtraBold" panose="00000800000000000000" pitchFamily="2" charset="-78"/>
              </a:rPr>
              <a:t>When people disagree with you, do you tend to belittle them or become argumentative?</a:t>
            </a:r>
          </a:p>
          <a:p>
            <a:pPr marL="514350" indent="-514350" algn="just">
              <a:buFont typeface="+mj-lt"/>
              <a:buAutoNum type="arabicPeriod" startAt="5"/>
            </a:pPr>
            <a:r>
              <a:rPr lang="en-US" sz="2800" b="1" dirty="0">
                <a:solidFill>
                  <a:srgbClr val="0A1F61"/>
                </a:solidFill>
                <a:cs typeface="Tajawal ExtraBold" panose="00000800000000000000" pitchFamily="2" charset="-78"/>
              </a:rPr>
              <a:t>Do you often feel you are the only person in the group who really understands the problem?</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205977"/>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Leadership?</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spTree>
    <p:extLst>
      <p:ext uri="{BB962C8B-B14F-4D97-AF65-F5344CB8AC3E}">
        <p14:creationId xmlns:p14="http://schemas.microsoft.com/office/powerpoint/2010/main" val="258188730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45673" y="1297752"/>
            <a:ext cx="10360601" cy="4801314"/>
          </a:xfrm>
          <a:prstGeom prst="rect">
            <a:avLst/>
          </a:prstGeom>
          <a:noFill/>
        </p:spPr>
        <p:txBody>
          <a:bodyPr wrap="square" rtlCol="0">
            <a:spAutoFit/>
          </a:bodyPr>
          <a:lstStyle/>
          <a:p>
            <a:pPr marL="285750" indent="-285750">
              <a:buFont typeface="Wingdings" panose="05000000000000000000" pitchFamily="2" charset="2"/>
              <a:buChar char="q"/>
            </a:pPr>
            <a:r>
              <a:rPr lang="en-US" dirty="0">
                <a:effectLst/>
              </a:rPr>
              <a:t>Allam, R. (2011). </a:t>
            </a:r>
            <a:r>
              <a:rPr lang="en-US" i="1" dirty="0">
                <a:effectLst/>
              </a:rPr>
              <a:t>Broadcast Programming </a:t>
            </a:r>
            <a:r>
              <a:rPr lang="en-US" dirty="0">
                <a:effectLst/>
              </a:rPr>
              <a:t>. </a:t>
            </a:r>
            <a:r>
              <a:rPr lang="en-US" i="1" dirty="0">
                <a:effectLst/>
              </a:rPr>
              <a:t>Pringle &amp; Starr, chapter 4</a:t>
            </a:r>
            <a:r>
              <a:rPr lang="en-US" dirty="0">
                <a:effectLst/>
              </a:rPr>
              <a:t>. Media Management Course; AUC. </a:t>
            </a:r>
          </a:p>
          <a:p>
            <a:pPr marL="285750" indent="-285750">
              <a:buFont typeface="Wingdings" panose="05000000000000000000" pitchFamily="2" charset="2"/>
              <a:buChar char="q"/>
            </a:pPr>
            <a:r>
              <a:rPr lang="en-US" dirty="0">
                <a:effectLst/>
              </a:rPr>
              <a:t>Pringle, P. (2006). </a:t>
            </a:r>
            <a:r>
              <a:rPr lang="en-US" i="1" dirty="0">
                <a:effectLst/>
              </a:rPr>
              <a:t>Electronic Media Management</a:t>
            </a:r>
            <a:r>
              <a:rPr lang="en-US" dirty="0">
                <a:effectLst/>
              </a:rPr>
              <a:t>. Routledge. </a:t>
            </a:r>
            <a:endParaRPr lang="en-US" dirty="0">
              <a:cs typeface="Tajawal Medium" panose="00000600000000000000" pitchFamily="2" charset="-78"/>
            </a:endParaRPr>
          </a:p>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 Leadership Course material.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endParaRPr lang="en-US" dirty="0">
              <a:effectLst/>
            </a:endParaRPr>
          </a:p>
          <a:p>
            <a:pPr marL="285750" indent="-285750">
              <a:buFont typeface="Wingdings" panose="05000000000000000000" pitchFamily="2" charset="2"/>
              <a:buChar char="q"/>
            </a:pPr>
            <a:r>
              <a:rPr lang="en-US" dirty="0" err="1">
                <a:effectLst/>
              </a:rPr>
              <a:t>Deevado</a:t>
            </a:r>
            <a:r>
              <a:rPr lang="en-US" dirty="0">
                <a:effectLst/>
              </a:rPr>
              <a:t>, A. B. (2011, October 1). </a:t>
            </a:r>
            <a:r>
              <a:rPr lang="en-US" i="1" dirty="0">
                <a:effectLst/>
              </a:rPr>
              <a:t>The organization structure of a television station by Andrew Bishop Mkandawire (ab </a:t>
            </a:r>
            <a:r>
              <a:rPr lang="en-US" i="1" dirty="0" err="1">
                <a:effectLst/>
              </a:rPr>
              <a:t>deevado</a:t>
            </a:r>
            <a:r>
              <a:rPr lang="en-US" i="1" dirty="0">
                <a:effectLst/>
              </a:rPr>
              <a:t>)-mc </a:t>
            </a:r>
            <a:r>
              <a:rPr lang="en-US" i="1" dirty="0" err="1">
                <a:effectLst/>
              </a:rPr>
              <a:t>Yr</a:t>
            </a:r>
            <a:r>
              <a:rPr lang="en-US" i="1" dirty="0">
                <a:effectLst/>
              </a:rPr>
              <a:t> 4 4th May, 2012 Share World Open University-BT Campus</a:t>
            </a:r>
            <a:r>
              <a:rPr lang="en-US" dirty="0">
                <a:effectLst/>
              </a:rPr>
              <a:t>. Retrieved January 29, 2023, from https://abdeevado.blogspot.com/2011/10/organization-structure-of-television.html (</a:t>
            </a:r>
            <a:r>
              <a:rPr lang="en-US" i="0" dirty="0">
                <a:effectLst/>
              </a:rPr>
              <a:t>Stovall, JG. 2011. ‘</a:t>
            </a:r>
            <a:r>
              <a:rPr lang="en-US" i="1" dirty="0">
                <a:effectLst/>
              </a:rPr>
              <a:t>Television and Radio Charts’. </a:t>
            </a:r>
            <a:r>
              <a:rPr lang="en-US" i="0" dirty="0">
                <a:effectLst/>
              </a:rPr>
              <a:t>Accessed at </a:t>
            </a:r>
            <a:r>
              <a:rPr lang="en-US" i="0" u="none" strike="noStrike" dirty="0">
                <a:solidFill>
                  <a:srgbClr val="0000FF"/>
                </a:solidFill>
                <a:effectLst/>
                <a:hlinkClick r:id="rId6"/>
              </a:rPr>
              <a:t>www.enhow.com</a:t>
            </a:r>
            <a:r>
              <a:rPr lang="en-US" i="0" dirty="0">
                <a:effectLst/>
              </a:rPr>
              <a:t>. Date Accessed: 26/02/11.)</a:t>
            </a:r>
            <a:endParaRPr lang="en-US" dirty="0">
              <a:effectLst/>
            </a:endParaRPr>
          </a:p>
          <a:p>
            <a:pPr marL="285750" indent="-285750">
              <a:buFont typeface="Wingdings" panose="05000000000000000000" pitchFamily="2" charset="2"/>
              <a:buChar char="q"/>
            </a:pPr>
            <a:r>
              <a:rPr lang="en-US" dirty="0"/>
              <a:t>Benavides, C. (2013). Innovation and leadership in the media industry: Semantic scholar. Retrieved January 5, 2023, from https://dadun.unav.edu/handle/10171/36645</a:t>
            </a:r>
          </a:p>
          <a:p>
            <a:pPr marL="285750" indent="-285750">
              <a:buFont typeface="Wingdings" panose="05000000000000000000" pitchFamily="2" charset="2"/>
              <a:buChar char="q"/>
            </a:pPr>
            <a:r>
              <a:rPr lang="en-US" dirty="0"/>
              <a:t>Borah, P. S., Iqbal, S., &amp; Akhtar, S. (2022). Linking social media usage and SME's sustainable performance: The role of Digital Leadership and Innovation Capabilities. Technology in Society, 68, 101900. https://doi.org/10.1016/j.techsoc.2022.101900 </a:t>
            </a:r>
          </a:p>
          <a:p>
            <a:pPr marL="285750" indent="-285750">
              <a:buFont typeface="Wingdings" panose="05000000000000000000" pitchFamily="2" charset="2"/>
              <a:buChar char="q"/>
            </a:pPr>
            <a:r>
              <a:rPr lang="en-US" dirty="0" err="1"/>
              <a:t>Tulungen</a:t>
            </a:r>
            <a:r>
              <a:rPr lang="en-US" dirty="0"/>
              <a:t>, E. E., </a:t>
            </a:r>
            <a:r>
              <a:rPr lang="en-US" dirty="0" err="1"/>
              <a:t>Tewal</a:t>
            </a:r>
            <a:r>
              <a:rPr lang="en-US" dirty="0"/>
              <a:t>, B., &amp; </a:t>
            </a:r>
            <a:r>
              <a:rPr lang="en-US" dirty="0" err="1"/>
              <a:t>Pandowo</a:t>
            </a:r>
            <a:r>
              <a:rPr lang="en-US" dirty="0"/>
              <a:t>, M. (2022). The Role of Digital Leadership Mediated by Digital Skill in Improving Organizational Performance. </a:t>
            </a:r>
            <a:r>
              <a:rPr lang="en-US" i="1" dirty="0"/>
              <a:t>Journal of Accounting Research, Organization and Economics</a:t>
            </a:r>
            <a:r>
              <a:rPr lang="en-US" dirty="0"/>
              <a:t>, </a:t>
            </a:r>
            <a:r>
              <a:rPr lang="en-US" i="1" dirty="0"/>
              <a:t>5</a:t>
            </a:r>
            <a:r>
              <a:rPr lang="en-US" dirty="0"/>
              <a:t>(2), 156-171.</a:t>
            </a:r>
            <a:endParaRPr lang="en-US" dirty="0">
              <a:cs typeface="Tajawal Medium" panose="00000600000000000000" pitchFamily="2" charset="-78"/>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2112</TotalTime>
  <Words>3882</Words>
  <Application>Microsoft Office PowerPoint</Application>
  <PresentationFormat>Widescreen</PresentationFormat>
  <Paragraphs>506</Paragraphs>
  <Slides>68</Slides>
  <Notes>30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68</vt:i4>
      </vt:variant>
    </vt:vector>
  </HeadingPairs>
  <TitlesOfParts>
    <vt:vector size="78" baseType="lpstr">
      <vt:lpstr>Arial</vt:lpstr>
      <vt:lpstr>Calibri</vt:lpstr>
      <vt:lpstr>Calibri Light</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69</cp:revision>
  <dcterms:created xsi:type="dcterms:W3CDTF">2021-08-03T13:03:26Z</dcterms:created>
  <dcterms:modified xsi:type="dcterms:W3CDTF">2023-02-01T23:54:16Z</dcterms:modified>
</cp:coreProperties>
</file>