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5" r:id="rId1"/>
    <p:sldMasterId id="2147483974" r:id="rId2"/>
    <p:sldMasterId id="2147483993" r:id="rId3"/>
    <p:sldMasterId id="2147484012" r:id="rId4"/>
  </p:sldMasterIdLst>
  <p:notesMasterIdLst>
    <p:notesMasterId r:id="rId22"/>
  </p:notesMasterIdLst>
  <p:handoutMasterIdLst>
    <p:handoutMasterId r:id="rId23"/>
  </p:handoutMasterIdLst>
  <p:sldIdLst>
    <p:sldId id="480" r:id="rId5"/>
    <p:sldId id="382" r:id="rId6"/>
    <p:sldId id="383" r:id="rId7"/>
    <p:sldId id="397" r:id="rId8"/>
    <p:sldId id="396" r:id="rId9"/>
    <p:sldId id="385" r:id="rId10"/>
    <p:sldId id="386" r:id="rId11"/>
    <p:sldId id="384" r:id="rId12"/>
    <p:sldId id="398" r:id="rId13"/>
    <p:sldId id="389" r:id="rId14"/>
    <p:sldId id="390" r:id="rId15"/>
    <p:sldId id="395" r:id="rId16"/>
    <p:sldId id="394" r:id="rId17"/>
    <p:sldId id="391" r:id="rId18"/>
    <p:sldId id="392" r:id="rId19"/>
    <p:sldId id="393" r:id="rId20"/>
    <p:sldId id="388" r:id="rId2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480"/>
            <p14:sldId id="382"/>
            <p14:sldId id="383"/>
            <p14:sldId id="397"/>
            <p14:sldId id="396"/>
            <p14:sldId id="385"/>
            <p14:sldId id="386"/>
            <p14:sldId id="384"/>
            <p14:sldId id="398"/>
            <p14:sldId id="389"/>
            <p14:sldId id="390"/>
            <p14:sldId id="395"/>
            <p14:sldId id="394"/>
            <p14:sldId id="391"/>
            <p14:sldId id="392"/>
            <p14:sldId id="393"/>
            <p14:sldId id="38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0605"/>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37" autoAdjust="0"/>
    <p:restoredTop sz="93482" autoAdjust="0"/>
  </p:normalViewPr>
  <p:slideViewPr>
    <p:cSldViewPr>
      <p:cViewPr varScale="1">
        <p:scale>
          <a:sx n="97" d="100"/>
          <a:sy n="97" d="100"/>
        </p:scale>
        <p:origin x="856" y="184"/>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CCB78-71F4-4625-9DE0-090A3A4551F8}" type="doc">
      <dgm:prSet loTypeId="urn:microsoft.com/office/officeart/2008/layout/HorizontalMultiLevelHierarchy" loCatId="hierarchy" qsTypeId="urn:microsoft.com/office/officeart/2005/8/quickstyle/3d7" qsCatId="3D" csTypeId="urn:microsoft.com/office/officeart/2005/8/colors/accent0_3" csCatId="mainScheme" phldr="1"/>
      <dgm:spPr/>
      <dgm:t>
        <a:bodyPr/>
        <a:lstStyle/>
        <a:p>
          <a:endParaRPr lang="en-US"/>
        </a:p>
      </dgm:t>
    </dgm:pt>
    <dgm:pt modelId="{44794207-5E69-47A4-AD67-454AF432E973}">
      <dgm:prSet phldrT="[Text]" custT="1"/>
      <dgm:spPr/>
      <dgm:t>
        <a:bodyPr/>
        <a:lstStyle/>
        <a:p>
          <a:r>
            <a:rPr lang="ar-YE" sz="2400" b="1" cap="none" spc="0" dirty="0">
              <a:ln w="22225">
                <a:prstDash val="solid"/>
              </a:ln>
              <a:effectLst/>
            </a:rPr>
            <a:t>منهجية التدريس</a:t>
          </a:r>
          <a:endParaRPr lang="en-US" sz="2400" b="1" cap="none" spc="0" dirty="0">
            <a:ln w="22225">
              <a:prstDash val="solid"/>
            </a:ln>
            <a:effectLst/>
          </a:endParaRPr>
        </a:p>
      </dgm:t>
    </dgm:pt>
    <dgm:pt modelId="{44919339-E785-41EC-9496-545744EE3ED3}" type="parTrans" cxnId="{49A820D1-0F14-457B-9825-202E36308C34}">
      <dgm:prSet/>
      <dgm:spPr/>
      <dgm:t>
        <a:bodyPr/>
        <a:lstStyle/>
        <a:p>
          <a:endParaRPr lang="en-US"/>
        </a:p>
      </dgm:t>
    </dgm:pt>
    <dgm:pt modelId="{DE2339A2-7866-4F23-B424-035A2F349A3D}" type="sibTrans" cxnId="{49A820D1-0F14-457B-9825-202E36308C34}">
      <dgm:prSet/>
      <dgm:spPr/>
      <dgm:t>
        <a:bodyPr/>
        <a:lstStyle/>
        <a:p>
          <a:endParaRPr lang="en-US"/>
        </a:p>
      </dgm:t>
    </dgm:pt>
    <dgm:pt modelId="{1A72CA0C-6613-4E5A-9557-D7BEB53749CB}">
      <dgm:prSet phldrT="[Text]"/>
      <dgm:spPr/>
      <dgm:t>
        <a:bodyPr/>
        <a:lstStyle/>
        <a:p>
          <a:r>
            <a:rPr lang="en-US" b="0" i="0" dirty="0"/>
            <a:t>Recorded Lectures</a:t>
          </a:r>
          <a:endParaRPr lang="ar-YE" b="0" i="0" dirty="0"/>
        </a:p>
        <a:p>
          <a:r>
            <a:rPr lang="ar-YE" b="0" i="0" dirty="0"/>
            <a:t>المحاضرات المسجلة</a:t>
          </a:r>
          <a:endParaRPr lang="en-US" dirty="0"/>
        </a:p>
      </dgm:t>
    </dgm:pt>
    <dgm:pt modelId="{CCF1A764-97DF-414E-ABCE-4913CDCEA346}" type="parTrans" cxnId="{66DA36E3-7D31-410F-B7DE-51BEDAFDC782}">
      <dgm:prSet/>
      <dgm:spPr/>
      <dgm:t>
        <a:bodyPr/>
        <a:lstStyle/>
        <a:p>
          <a:endParaRPr lang="en-US"/>
        </a:p>
      </dgm:t>
    </dgm:pt>
    <dgm:pt modelId="{A7BFB3C8-2589-4F2C-B8A9-0DDC78B61578}" type="sibTrans" cxnId="{66DA36E3-7D31-410F-B7DE-51BEDAFDC782}">
      <dgm:prSet/>
      <dgm:spPr/>
      <dgm:t>
        <a:bodyPr/>
        <a:lstStyle/>
        <a:p>
          <a:endParaRPr lang="en-US"/>
        </a:p>
      </dgm:t>
    </dgm:pt>
    <dgm:pt modelId="{9843EC4B-4989-4250-82F0-3FD9ED55AD72}">
      <dgm:prSet phldrT="[Text]"/>
      <dgm:spPr/>
      <dgm:t>
        <a:bodyPr/>
        <a:lstStyle/>
        <a:p>
          <a:r>
            <a:rPr lang="en-US" dirty="0"/>
            <a:t>Live Sessions</a:t>
          </a:r>
        </a:p>
        <a:p>
          <a:r>
            <a:rPr lang="ar-YE" dirty="0"/>
            <a:t>جلسات وحلقات النقاش</a:t>
          </a:r>
          <a:endParaRPr lang="en-US" dirty="0"/>
        </a:p>
      </dgm:t>
    </dgm:pt>
    <dgm:pt modelId="{5B314EAA-C495-4C03-B109-803617D6CE0E}" type="parTrans" cxnId="{CEC05E5F-AE01-4D9C-8CD1-216AC98D297E}">
      <dgm:prSet/>
      <dgm:spPr/>
      <dgm:t>
        <a:bodyPr/>
        <a:lstStyle/>
        <a:p>
          <a:endParaRPr lang="en-US"/>
        </a:p>
      </dgm:t>
    </dgm:pt>
    <dgm:pt modelId="{FB82C20F-4C74-451F-B1CF-5BE15B6F9F6C}" type="sibTrans" cxnId="{CEC05E5F-AE01-4D9C-8CD1-216AC98D297E}">
      <dgm:prSet/>
      <dgm:spPr/>
      <dgm:t>
        <a:bodyPr/>
        <a:lstStyle/>
        <a:p>
          <a:endParaRPr lang="en-US"/>
        </a:p>
      </dgm:t>
    </dgm:pt>
    <dgm:pt modelId="{72242A28-98F5-4BF4-A940-CF85FEF56F71}">
      <dgm:prSet phldrT="[Text]"/>
      <dgm:spPr/>
      <dgm:t>
        <a:bodyPr/>
        <a:lstStyle/>
        <a:p>
          <a:r>
            <a:rPr lang="en-US" b="0" i="0" dirty="0"/>
            <a:t>References</a:t>
          </a:r>
        </a:p>
        <a:p>
          <a:r>
            <a:rPr lang="ar-YE" b="0" i="0" dirty="0"/>
            <a:t>المراجع المعتمدة للمقرر الدراسي</a:t>
          </a:r>
          <a:endParaRPr lang="en-US" dirty="0"/>
        </a:p>
      </dgm:t>
    </dgm:pt>
    <dgm:pt modelId="{661CAD9E-2349-4B65-B94C-0B1ADD3260CB}" type="parTrans" cxnId="{0347EC74-669D-46AC-A4DC-6385A6CD04B4}">
      <dgm:prSet/>
      <dgm:spPr/>
      <dgm:t>
        <a:bodyPr/>
        <a:lstStyle/>
        <a:p>
          <a:endParaRPr lang="en-US"/>
        </a:p>
      </dgm:t>
    </dgm:pt>
    <dgm:pt modelId="{FE009462-5586-4CAB-843D-666E40D46E12}" type="sibTrans" cxnId="{0347EC74-669D-46AC-A4DC-6385A6CD04B4}">
      <dgm:prSet/>
      <dgm:spPr/>
      <dgm:t>
        <a:bodyPr/>
        <a:lstStyle/>
        <a:p>
          <a:endParaRPr lang="en-US"/>
        </a:p>
      </dgm:t>
    </dgm:pt>
    <dgm:pt modelId="{3928D867-6458-4F92-B529-97AF55BFB3AE}">
      <dgm:prSet/>
      <dgm:spPr/>
      <dgm:t>
        <a:bodyPr/>
        <a:lstStyle/>
        <a:p>
          <a:r>
            <a:rPr lang="en-US" dirty="0"/>
            <a:t>Virtual Labs</a:t>
          </a:r>
        </a:p>
        <a:p>
          <a:r>
            <a:rPr lang="ar-YE" dirty="0"/>
            <a:t>المعامل الأفتراضية</a:t>
          </a:r>
          <a:endParaRPr lang="en-US" dirty="0"/>
        </a:p>
      </dgm:t>
    </dgm:pt>
    <dgm:pt modelId="{CF196D8E-C87F-492C-AA82-7722A91D61AA}" type="sibTrans" cxnId="{B3C19EF5-6E44-40AE-9E9B-2B00C7C9C43D}">
      <dgm:prSet/>
      <dgm:spPr/>
      <dgm:t>
        <a:bodyPr/>
        <a:lstStyle/>
        <a:p>
          <a:endParaRPr lang="en-US"/>
        </a:p>
      </dgm:t>
    </dgm:pt>
    <dgm:pt modelId="{9425F74C-F035-432F-9EFF-2EB90D992300}" type="parTrans" cxnId="{B3C19EF5-6E44-40AE-9E9B-2B00C7C9C43D}">
      <dgm:prSet/>
      <dgm:spPr/>
      <dgm:t>
        <a:bodyPr/>
        <a:lstStyle/>
        <a:p>
          <a:endParaRPr lang="en-US"/>
        </a:p>
      </dgm:t>
    </dgm:pt>
    <dgm:pt modelId="{842EB91D-3C7D-4E9D-AEE5-6901F73E6E1C}" type="pres">
      <dgm:prSet presAssocID="{B05CCB78-71F4-4625-9DE0-090A3A4551F8}" presName="Name0" presStyleCnt="0">
        <dgm:presLayoutVars>
          <dgm:chPref val="1"/>
          <dgm:dir val="rev"/>
          <dgm:animOne val="branch"/>
          <dgm:animLvl val="lvl"/>
          <dgm:resizeHandles val="exact"/>
        </dgm:presLayoutVars>
      </dgm:prSet>
      <dgm:spPr/>
    </dgm:pt>
    <dgm:pt modelId="{A517C4BD-C6CE-44FC-8186-F00569759BA7}" type="pres">
      <dgm:prSet presAssocID="{44794207-5E69-47A4-AD67-454AF432E973}" presName="root1" presStyleCnt="0"/>
      <dgm:spPr/>
    </dgm:pt>
    <dgm:pt modelId="{D2BA50D6-7CF0-4CC1-BD62-86F25BB9A1BA}" type="pres">
      <dgm:prSet presAssocID="{44794207-5E69-47A4-AD67-454AF432E973}" presName="LevelOneTextNode" presStyleLbl="node0" presStyleIdx="0" presStyleCnt="1" custLinFactNeighborY="0">
        <dgm:presLayoutVars>
          <dgm:chPref val="3"/>
        </dgm:presLayoutVars>
      </dgm:prSet>
      <dgm:spPr/>
    </dgm:pt>
    <dgm:pt modelId="{404C93E0-A40C-44B1-AA2C-51C1D4F7D050}" type="pres">
      <dgm:prSet presAssocID="{44794207-5E69-47A4-AD67-454AF432E973}" presName="level2hierChild" presStyleCnt="0"/>
      <dgm:spPr/>
    </dgm:pt>
    <dgm:pt modelId="{582D9359-9842-4AD2-BD60-0B9FE490382A}" type="pres">
      <dgm:prSet presAssocID="{CCF1A764-97DF-414E-ABCE-4913CDCEA346}" presName="conn2-1" presStyleLbl="parChTrans1D2" presStyleIdx="0" presStyleCnt="4"/>
      <dgm:spPr/>
    </dgm:pt>
    <dgm:pt modelId="{38BB9844-FF1C-4843-8284-BA91FBF43398}" type="pres">
      <dgm:prSet presAssocID="{CCF1A764-97DF-414E-ABCE-4913CDCEA346}" presName="connTx" presStyleLbl="parChTrans1D2" presStyleIdx="0" presStyleCnt="4"/>
      <dgm:spPr/>
    </dgm:pt>
    <dgm:pt modelId="{398C11BE-CFDF-4EC6-ADBF-62C346E19B1E}" type="pres">
      <dgm:prSet presAssocID="{1A72CA0C-6613-4E5A-9557-D7BEB53749CB}" presName="root2" presStyleCnt="0"/>
      <dgm:spPr/>
    </dgm:pt>
    <dgm:pt modelId="{B04F2554-1BE5-4DF6-9570-9BFD2CA20E50}" type="pres">
      <dgm:prSet presAssocID="{1A72CA0C-6613-4E5A-9557-D7BEB53749CB}" presName="LevelTwoTextNode" presStyleLbl="node2" presStyleIdx="0" presStyleCnt="4" custScaleX="160790">
        <dgm:presLayoutVars>
          <dgm:chPref val="3"/>
        </dgm:presLayoutVars>
      </dgm:prSet>
      <dgm:spPr/>
    </dgm:pt>
    <dgm:pt modelId="{AB924978-F416-4432-85F4-0D3C4096EC22}" type="pres">
      <dgm:prSet presAssocID="{1A72CA0C-6613-4E5A-9557-D7BEB53749CB}" presName="level3hierChild" presStyleCnt="0"/>
      <dgm:spPr/>
    </dgm:pt>
    <dgm:pt modelId="{29E7E036-1C61-4D18-9E8C-068BA41AEE2B}" type="pres">
      <dgm:prSet presAssocID="{5B314EAA-C495-4C03-B109-803617D6CE0E}" presName="conn2-1" presStyleLbl="parChTrans1D2" presStyleIdx="1" presStyleCnt="4"/>
      <dgm:spPr/>
    </dgm:pt>
    <dgm:pt modelId="{3A08AB6F-2C8C-4822-B7B7-11545A1E527F}" type="pres">
      <dgm:prSet presAssocID="{5B314EAA-C495-4C03-B109-803617D6CE0E}" presName="connTx" presStyleLbl="parChTrans1D2" presStyleIdx="1" presStyleCnt="4"/>
      <dgm:spPr/>
    </dgm:pt>
    <dgm:pt modelId="{D84940B2-FEAA-4783-9286-25555E40E204}" type="pres">
      <dgm:prSet presAssocID="{9843EC4B-4989-4250-82F0-3FD9ED55AD72}" presName="root2" presStyleCnt="0"/>
      <dgm:spPr/>
    </dgm:pt>
    <dgm:pt modelId="{F0D4A91A-BDD4-407A-8778-30100CDF11D8}" type="pres">
      <dgm:prSet presAssocID="{9843EC4B-4989-4250-82F0-3FD9ED55AD72}" presName="LevelTwoTextNode" presStyleLbl="node2" presStyleIdx="1" presStyleCnt="4" custScaleX="160790">
        <dgm:presLayoutVars>
          <dgm:chPref val="3"/>
        </dgm:presLayoutVars>
      </dgm:prSet>
      <dgm:spPr/>
    </dgm:pt>
    <dgm:pt modelId="{937D5AEE-6A95-45D5-A12C-F3757BA29A9F}" type="pres">
      <dgm:prSet presAssocID="{9843EC4B-4989-4250-82F0-3FD9ED55AD72}" presName="level3hierChild" presStyleCnt="0"/>
      <dgm:spPr/>
    </dgm:pt>
    <dgm:pt modelId="{9525D300-5EDE-4059-8B37-30ABB1A46D6D}" type="pres">
      <dgm:prSet presAssocID="{9425F74C-F035-432F-9EFF-2EB90D992300}" presName="conn2-1" presStyleLbl="parChTrans1D2" presStyleIdx="2" presStyleCnt="4"/>
      <dgm:spPr/>
    </dgm:pt>
    <dgm:pt modelId="{F2ACF9E4-7B5A-4F1F-87F0-75515655BCD6}" type="pres">
      <dgm:prSet presAssocID="{9425F74C-F035-432F-9EFF-2EB90D992300}" presName="connTx" presStyleLbl="parChTrans1D2" presStyleIdx="2" presStyleCnt="4"/>
      <dgm:spPr/>
    </dgm:pt>
    <dgm:pt modelId="{0A5C7AEE-7B9C-45C3-922E-6F6D120640AF}" type="pres">
      <dgm:prSet presAssocID="{3928D867-6458-4F92-B529-97AF55BFB3AE}" presName="root2" presStyleCnt="0"/>
      <dgm:spPr/>
    </dgm:pt>
    <dgm:pt modelId="{45BD48EA-333C-41C1-8C96-EC643EE44871}" type="pres">
      <dgm:prSet presAssocID="{3928D867-6458-4F92-B529-97AF55BFB3AE}" presName="LevelTwoTextNode" presStyleLbl="node2" presStyleIdx="2" presStyleCnt="4" custScaleX="160288">
        <dgm:presLayoutVars>
          <dgm:chPref val="3"/>
        </dgm:presLayoutVars>
      </dgm:prSet>
      <dgm:spPr/>
    </dgm:pt>
    <dgm:pt modelId="{A8D05DB3-2B21-4F68-899C-B0DB2D47145F}" type="pres">
      <dgm:prSet presAssocID="{3928D867-6458-4F92-B529-97AF55BFB3AE}" presName="level3hierChild" presStyleCnt="0"/>
      <dgm:spPr/>
    </dgm:pt>
    <dgm:pt modelId="{C736588E-BE99-4DDD-A1C0-77011391B415}" type="pres">
      <dgm:prSet presAssocID="{661CAD9E-2349-4B65-B94C-0B1ADD3260CB}" presName="conn2-1" presStyleLbl="parChTrans1D2" presStyleIdx="3" presStyleCnt="4"/>
      <dgm:spPr/>
    </dgm:pt>
    <dgm:pt modelId="{0D6FE296-2797-418D-AA52-177CBDE9AA11}" type="pres">
      <dgm:prSet presAssocID="{661CAD9E-2349-4B65-B94C-0B1ADD3260CB}" presName="connTx" presStyleLbl="parChTrans1D2" presStyleIdx="3" presStyleCnt="4"/>
      <dgm:spPr/>
    </dgm:pt>
    <dgm:pt modelId="{32A3EAAF-1EAF-4A86-A109-CE8BDA20B3FA}" type="pres">
      <dgm:prSet presAssocID="{72242A28-98F5-4BF4-A940-CF85FEF56F71}" presName="root2" presStyleCnt="0"/>
      <dgm:spPr/>
    </dgm:pt>
    <dgm:pt modelId="{451FCD76-81DF-428B-BE72-E6B53B151ABC}" type="pres">
      <dgm:prSet presAssocID="{72242A28-98F5-4BF4-A940-CF85FEF56F71}" presName="LevelTwoTextNode" presStyleLbl="node2" presStyleIdx="3" presStyleCnt="4" custScaleX="160790">
        <dgm:presLayoutVars>
          <dgm:chPref val="3"/>
        </dgm:presLayoutVars>
      </dgm:prSet>
      <dgm:spPr/>
    </dgm:pt>
    <dgm:pt modelId="{09BADAA3-7A91-4A62-8DCA-2CDD65B41C56}" type="pres">
      <dgm:prSet presAssocID="{72242A28-98F5-4BF4-A940-CF85FEF56F71}" presName="level3hierChild" presStyleCnt="0"/>
      <dgm:spPr/>
    </dgm:pt>
  </dgm:ptLst>
  <dgm:cxnLst>
    <dgm:cxn modelId="{222A9506-80E3-4825-A3E4-D52E32CBC4BD}" type="presOf" srcId="{1A72CA0C-6613-4E5A-9557-D7BEB53749CB}" destId="{B04F2554-1BE5-4DF6-9570-9BFD2CA20E50}" srcOrd="0" destOrd="0" presId="urn:microsoft.com/office/officeart/2008/layout/HorizontalMultiLevelHierarchy"/>
    <dgm:cxn modelId="{6A784F17-FE1B-49B1-86FE-3274E918B791}" type="presOf" srcId="{3928D867-6458-4F92-B529-97AF55BFB3AE}" destId="{45BD48EA-333C-41C1-8C96-EC643EE44871}" srcOrd="0" destOrd="0" presId="urn:microsoft.com/office/officeart/2008/layout/HorizontalMultiLevelHierarchy"/>
    <dgm:cxn modelId="{D5AE5C57-306C-475B-A95A-CC8DB45EF422}" type="presOf" srcId="{72242A28-98F5-4BF4-A940-CF85FEF56F71}" destId="{451FCD76-81DF-428B-BE72-E6B53B151ABC}" srcOrd="0" destOrd="0" presId="urn:microsoft.com/office/officeart/2008/layout/HorizontalMultiLevelHierarchy"/>
    <dgm:cxn modelId="{304B095A-6694-49A3-8959-A35AAC34102F}" type="presOf" srcId="{CCF1A764-97DF-414E-ABCE-4913CDCEA346}" destId="{38BB9844-FF1C-4843-8284-BA91FBF43398}" srcOrd="1" destOrd="0" presId="urn:microsoft.com/office/officeart/2008/layout/HorizontalMultiLevelHierarchy"/>
    <dgm:cxn modelId="{CEC05E5F-AE01-4D9C-8CD1-216AC98D297E}" srcId="{44794207-5E69-47A4-AD67-454AF432E973}" destId="{9843EC4B-4989-4250-82F0-3FD9ED55AD72}" srcOrd="1" destOrd="0" parTransId="{5B314EAA-C495-4C03-B109-803617D6CE0E}" sibTransId="{FB82C20F-4C74-451F-B1CF-5BE15B6F9F6C}"/>
    <dgm:cxn modelId="{DF86576B-1A68-47F3-9BE6-97A95B55B3D6}" type="presOf" srcId="{661CAD9E-2349-4B65-B94C-0B1ADD3260CB}" destId="{C736588E-BE99-4DDD-A1C0-77011391B415}" srcOrd="0" destOrd="0" presId="urn:microsoft.com/office/officeart/2008/layout/HorizontalMultiLevelHierarchy"/>
    <dgm:cxn modelId="{0347EC74-669D-46AC-A4DC-6385A6CD04B4}" srcId="{44794207-5E69-47A4-AD67-454AF432E973}" destId="{72242A28-98F5-4BF4-A940-CF85FEF56F71}" srcOrd="3" destOrd="0" parTransId="{661CAD9E-2349-4B65-B94C-0B1ADD3260CB}" sibTransId="{FE009462-5586-4CAB-843D-666E40D46E12}"/>
    <dgm:cxn modelId="{9318B576-D85F-4CC2-B4AF-991021AB9EF2}" type="presOf" srcId="{CCF1A764-97DF-414E-ABCE-4913CDCEA346}" destId="{582D9359-9842-4AD2-BD60-0B9FE490382A}" srcOrd="0" destOrd="0" presId="urn:microsoft.com/office/officeart/2008/layout/HorizontalMultiLevelHierarchy"/>
    <dgm:cxn modelId="{1961B395-EBEC-4FCF-8200-FC4A34A7B8F6}" type="presOf" srcId="{9425F74C-F035-432F-9EFF-2EB90D992300}" destId="{F2ACF9E4-7B5A-4F1F-87F0-75515655BCD6}" srcOrd="1" destOrd="0" presId="urn:microsoft.com/office/officeart/2008/layout/HorizontalMultiLevelHierarchy"/>
    <dgm:cxn modelId="{74B71496-3F2C-4187-9593-E27C7DADA8A5}" type="presOf" srcId="{44794207-5E69-47A4-AD67-454AF432E973}" destId="{D2BA50D6-7CF0-4CC1-BD62-86F25BB9A1BA}" srcOrd="0" destOrd="0" presId="urn:microsoft.com/office/officeart/2008/layout/HorizontalMultiLevelHierarchy"/>
    <dgm:cxn modelId="{26EBFD9D-8411-4EC9-8E9D-F51A310523AD}" type="presOf" srcId="{9425F74C-F035-432F-9EFF-2EB90D992300}" destId="{9525D300-5EDE-4059-8B37-30ABB1A46D6D}" srcOrd="0" destOrd="0" presId="urn:microsoft.com/office/officeart/2008/layout/HorizontalMultiLevelHierarchy"/>
    <dgm:cxn modelId="{EA31979E-5A70-4830-97DF-7BF5F8EEBF05}" type="presOf" srcId="{B05CCB78-71F4-4625-9DE0-090A3A4551F8}" destId="{842EB91D-3C7D-4E9D-AEE5-6901F73E6E1C}" srcOrd="0" destOrd="0" presId="urn:microsoft.com/office/officeart/2008/layout/HorizontalMultiLevelHierarchy"/>
    <dgm:cxn modelId="{D7CED1B9-D499-4818-A607-9CDCABCAAF2C}" type="presOf" srcId="{661CAD9E-2349-4B65-B94C-0B1ADD3260CB}" destId="{0D6FE296-2797-418D-AA52-177CBDE9AA11}" srcOrd="1" destOrd="0" presId="urn:microsoft.com/office/officeart/2008/layout/HorizontalMultiLevelHierarchy"/>
    <dgm:cxn modelId="{4502D7BE-FE0C-432D-9F5A-C6687910199E}" type="presOf" srcId="{9843EC4B-4989-4250-82F0-3FD9ED55AD72}" destId="{F0D4A91A-BDD4-407A-8778-30100CDF11D8}" srcOrd="0" destOrd="0" presId="urn:microsoft.com/office/officeart/2008/layout/HorizontalMultiLevelHierarchy"/>
    <dgm:cxn modelId="{49A820D1-0F14-457B-9825-202E36308C34}" srcId="{B05CCB78-71F4-4625-9DE0-090A3A4551F8}" destId="{44794207-5E69-47A4-AD67-454AF432E973}" srcOrd="0" destOrd="0" parTransId="{44919339-E785-41EC-9496-545744EE3ED3}" sibTransId="{DE2339A2-7866-4F23-B424-035A2F349A3D}"/>
    <dgm:cxn modelId="{9E4AC8D3-66AE-4A09-B90B-BFEF14AAD7AC}" type="presOf" srcId="{5B314EAA-C495-4C03-B109-803617D6CE0E}" destId="{3A08AB6F-2C8C-4822-B7B7-11545A1E527F}" srcOrd="1" destOrd="0" presId="urn:microsoft.com/office/officeart/2008/layout/HorizontalMultiLevelHierarchy"/>
    <dgm:cxn modelId="{66DA36E3-7D31-410F-B7DE-51BEDAFDC782}" srcId="{44794207-5E69-47A4-AD67-454AF432E973}" destId="{1A72CA0C-6613-4E5A-9557-D7BEB53749CB}" srcOrd="0" destOrd="0" parTransId="{CCF1A764-97DF-414E-ABCE-4913CDCEA346}" sibTransId="{A7BFB3C8-2589-4F2C-B8A9-0DDC78B61578}"/>
    <dgm:cxn modelId="{B593BEE4-665F-40F8-AFA0-2BC30C2C21B2}" type="presOf" srcId="{5B314EAA-C495-4C03-B109-803617D6CE0E}" destId="{29E7E036-1C61-4D18-9E8C-068BA41AEE2B}" srcOrd="0" destOrd="0" presId="urn:microsoft.com/office/officeart/2008/layout/HorizontalMultiLevelHierarchy"/>
    <dgm:cxn modelId="{B3C19EF5-6E44-40AE-9E9B-2B00C7C9C43D}" srcId="{44794207-5E69-47A4-AD67-454AF432E973}" destId="{3928D867-6458-4F92-B529-97AF55BFB3AE}" srcOrd="2" destOrd="0" parTransId="{9425F74C-F035-432F-9EFF-2EB90D992300}" sibTransId="{CF196D8E-C87F-492C-AA82-7722A91D61AA}"/>
    <dgm:cxn modelId="{30F185A9-5C54-4ED0-8F4C-E7A6B27AAA0B}" type="presParOf" srcId="{842EB91D-3C7D-4E9D-AEE5-6901F73E6E1C}" destId="{A517C4BD-C6CE-44FC-8186-F00569759BA7}" srcOrd="0" destOrd="0" presId="urn:microsoft.com/office/officeart/2008/layout/HorizontalMultiLevelHierarchy"/>
    <dgm:cxn modelId="{08447C5A-C493-48C2-A1B6-72361FE580DC}" type="presParOf" srcId="{A517C4BD-C6CE-44FC-8186-F00569759BA7}" destId="{D2BA50D6-7CF0-4CC1-BD62-86F25BB9A1BA}" srcOrd="0" destOrd="0" presId="urn:microsoft.com/office/officeart/2008/layout/HorizontalMultiLevelHierarchy"/>
    <dgm:cxn modelId="{EF3B859B-4455-4B86-9EE5-4561AC63E378}" type="presParOf" srcId="{A517C4BD-C6CE-44FC-8186-F00569759BA7}" destId="{404C93E0-A40C-44B1-AA2C-51C1D4F7D050}" srcOrd="1" destOrd="0" presId="urn:microsoft.com/office/officeart/2008/layout/HorizontalMultiLevelHierarchy"/>
    <dgm:cxn modelId="{E8165180-EF02-4130-B678-7C60278C1C49}" type="presParOf" srcId="{404C93E0-A40C-44B1-AA2C-51C1D4F7D050}" destId="{582D9359-9842-4AD2-BD60-0B9FE490382A}" srcOrd="0" destOrd="0" presId="urn:microsoft.com/office/officeart/2008/layout/HorizontalMultiLevelHierarchy"/>
    <dgm:cxn modelId="{2145459B-FDBD-4C66-965D-EA6A7FF4A409}" type="presParOf" srcId="{582D9359-9842-4AD2-BD60-0B9FE490382A}" destId="{38BB9844-FF1C-4843-8284-BA91FBF43398}" srcOrd="0" destOrd="0" presId="urn:microsoft.com/office/officeart/2008/layout/HorizontalMultiLevelHierarchy"/>
    <dgm:cxn modelId="{DF60C9A6-92EE-4919-8A0C-E60036C5CDF8}" type="presParOf" srcId="{404C93E0-A40C-44B1-AA2C-51C1D4F7D050}" destId="{398C11BE-CFDF-4EC6-ADBF-62C346E19B1E}" srcOrd="1" destOrd="0" presId="urn:microsoft.com/office/officeart/2008/layout/HorizontalMultiLevelHierarchy"/>
    <dgm:cxn modelId="{A250A1A0-D16E-4479-A8EB-E8B464479620}" type="presParOf" srcId="{398C11BE-CFDF-4EC6-ADBF-62C346E19B1E}" destId="{B04F2554-1BE5-4DF6-9570-9BFD2CA20E50}" srcOrd="0" destOrd="0" presId="urn:microsoft.com/office/officeart/2008/layout/HorizontalMultiLevelHierarchy"/>
    <dgm:cxn modelId="{95BAFC65-29FA-4A98-B369-705CE47DFFB1}" type="presParOf" srcId="{398C11BE-CFDF-4EC6-ADBF-62C346E19B1E}" destId="{AB924978-F416-4432-85F4-0D3C4096EC22}" srcOrd="1" destOrd="0" presId="urn:microsoft.com/office/officeart/2008/layout/HorizontalMultiLevelHierarchy"/>
    <dgm:cxn modelId="{9B8267AE-2B1D-4AEB-957A-05D33B1A89D9}" type="presParOf" srcId="{404C93E0-A40C-44B1-AA2C-51C1D4F7D050}" destId="{29E7E036-1C61-4D18-9E8C-068BA41AEE2B}" srcOrd="2" destOrd="0" presId="urn:microsoft.com/office/officeart/2008/layout/HorizontalMultiLevelHierarchy"/>
    <dgm:cxn modelId="{689F9F83-0D0C-45EA-9CA1-5BF9816EDFA4}" type="presParOf" srcId="{29E7E036-1C61-4D18-9E8C-068BA41AEE2B}" destId="{3A08AB6F-2C8C-4822-B7B7-11545A1E527F}" srcOrd="0" destOrd="0" presId="urn:microsoft.com/office/officeart/2008/layout/HorizontalMultiLevelHierarchy"/>
    <dgm:cxn modelId="{8C2D8CF1-55F8-445C-93A7-07E8BB148E78}" type="presParOf" srcId="{404C93E0-A40C-44B1-AA2C-51C1D4F7D050}" destId="{D84940B2-FEAA-4783-9286-25555E40E204}" srcOrd="3" destOrd="0" presId="urn:microsoft.com/office/officeart/2008/layout/HorizontalMultiLevelHierarchy"/>
    <dgm:cxn modelId="{7B08A6BD-7573-4970-952A-B273A41BE3DE}" type="presParOf" srcId="{D84940B2-FEAA-4783-9286-25555E40E204}" destId="{F0D4A91A-BDD4-407A-8778-30100CDF11D8}" srcOrd="0" destOrd="0" presId="urn:microsoft.com/office/officeart/2008/layout/HorizontalMultiLevelHierarchy"/>
    <dgm:cxn modelId="{081AC8BF-0A32-42AA-9584-2302E104E6D9}" type="presParOf" srcId="{D84940B2-FEAA-4783-9286-25555E40E204}" destId="{937D5AEE-6A95-45D5-A12C-F3757BA29A9F}" srcOrd="1" destOrd="0" presId="urn:microsoft.com/office/officeart/2008/layout/HorizontalMultiLevelHierarchy"/>
    <dgm:cxn modelId="{BCD5ED64-5AAF-4868-BD7B-11258B6983C2}" type="presParOf" srcId="{404C93E0-A40C-44B1-AA2C-51C1D4F7D050}" destId="{9525D300-5EDE-4059-8B37-30ABB1A46D6D}" srcOrd="4" destOrd="0" presId="urn:microsoft.com/office/officeart/2008/layout/HorizontalMultiLevelHierarchy"/>
    <dgm:cxn modelId="{702862C2-B23B-4211-BBBE-04AF2608E8DE}" type="presParOf" srcId="{9525D300-5EDE-4059-8B37-30ABB1A46D6D}" destId="{F2ACF9E4-7B5A-4F1F-87F0-75515655BCD6}" srcOrd="0" destOrd="0" presId="urn:microsoft.com/office/officeart/2008/layout/HorizontalMultiLevelHierarchy"/>
    <dgm:cxn modelId="{EE9793B3-35DA-4214-BA51-85A15185D067}" type="presParOf" srcId="{404C93E0-A40C-44B1-AA2C-51C1D4F7D050}" destId="{0A5C7AEE-7B9C-45C3-922E-6F6D120640AF}" srcOrd="5" destOrd="0" presId="urn:microsoft.com/office/officeart/2008/layout/HorizontalMultiLevelHierarchy"/>
    <dgm:cxn modelId="{43E45D60-E4B8-4DAE-8B71-7FEFC2DAFAA9}" type="presParOf" srcId="{0A5C7AEE-7B9C-45C3-922E-6F6D120640AF}" destId="{45BD48EA-333C-41C1-8C96-EC643EE44871}" srcOrd="0" destOrd="0" presId="urn:microsoft.com/office/officeart/2008/layout/HorizontalMultiLevelHierarchy"/>
    <dgm:cxn modelId="{26C311A7-EFF7-4740-ADDE-1EEA0BDC6944}" type="presParOf" srcId="{0A5C7AEE-7B9C-45C3-922E-6F6D120640AF}" destId="{A8D05DB3-2B21-4F68-899C-B0DB2D47145F}" srcOrd="1" destOrd="0" presId="urn:microsoft.com/office/officeart/2008/layout/HorizontalMultiLevelHierarchy"/>
    <dgm:cxn modelId="{95FD0E7F-8FCB-41C7-86FA-8041B294D1F9}" type="presParOf" srcId="{404C93E0-A40C-44B1-AA2C-51C1D4F7D050}" destId="{C736588E-BE99-4DDD-A1C0-77011391B415}" srcOrd="6" destOrd="0" presId="urn:microsoft.com/office/officeart/2008/layout/HorizontalMultiLevelHierarchy"/>
    <dgm:cxn modelId="{2BE9814A-87FF-4E05-823F-333DDA041E67}" type="presParOf" srcId="{C736588E-BE99-4DDD-A1C0-77011391B415}" destId="{0D6FE296-2797-418D-AA52-177CBDE9AA11}" srcOrd="0" destOrd="0" presId="urn:microsoft.com/office/officeart/2008/layout/HorizontalMultiLevelHierarchy"/>
    <dgm:cxn modelId="{EC8237F9-6DE9-4279-AB5A-85B0723B22E4}" type="presParOf" srcId="{404C93E0-A40C-44B1-AA2C-51C1D4F7D050}" destId="{32A3EAAF-1EAF-4A86-A109-CE8BDA20B3FA}" srcOrd="7" destOrd="0" presId="urn:microsoft.com/office/officeart/2008/layout/HorizontalMultiLevelHierarchy"/>
    <dgm:cxn modelId="{114F299A-96DC-46DB-AF6D-CD7DB0561BA5}" type="presParOf" srcId="{32A3EAAF-1EAF-4A86-A109-CE8BDA20B3FA}" destId="{451FCD76-81DF-428B-BE72-E6B53B151ABC}" srcOrd="0" destOrd="0" presId="urn:microsoft.com/office/officeart/2008/layout/HorizontalMultiLevelHierarchy"/>
    <dgm:cxn modelId="{9B996274-5FB7-4A47-A24E-6CFBF33E8749}" type="presParOf" srcId="{32A3EAAF-1EAF-4A86-A109-CE8BDA20B3FA}" destId="{09BADAA3-7A91-4A62-8DCA-2CDD65B41C56}"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36588E-BE99-4DDD-A1C0-77011391B415}">
      <dsp:nvSpPr>
        <dsp:cNvPr id="0" name=""/>
        <dsp:cNvSpPr/>
      </dsp:nvSpPr>
      <dsp:spPr>
        <a:xfrm>
          <a:off x="4051331" y="1905856"/>
          <a:ext cx="475091" cy="1357922"/>
        </a:xfrm>
        <a:custGeom>
          <a:avLst/>
          <a:gdLst/>
          <a:ahLst/>
          <a:cxnLst/>
          <a:rect l="0" t="0" r="0" b="0"/>
          <a:pathLst>
            <a:path>
              <a:moveTo>
                <a:pt x="475091" y="0"/>
              </a:moveTo>
              <a:lnTo>
                <a:pt x="237545" y="0"/>
              </a:lnTo>
              <a:lnTo>
                <a:pt x="237545" y="1357922"/>
              </a:lnTo>
              <a:lnTo>
                <a:pt x="0" y="1357922"/>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2548851"/>
        <a:ext cx="71931" cy="71931"/>
      </dsp:txXfrm>
    </dsp:sp>
    <dsp:sp modelId="{9525D300-5EDE-4059-8B37-30ABB1A46D6D}">
      <dsp:nvSpPr>
        <dsp:cNvPr id="0" name=""/>
        <dsp:cNvSpPr/>
      </dsp:nvSpPr>
      <dsp:spPr>
        <a:xfrm>
          <a:off x="4051331" y="1905856"/>
          <a:ext cx="475091" cy="452640"/>
        </a:xfrm>
        <a:custGeom>
          <a:avLst/>
          <a:gdLst/>
          <a:ahLst/>
          <a:cxnLst/>
          <a:rect l="0" t="0" r="0" b="0"/>
          <a:pathLst>
            <a:path>
              <a:moveTo>
                <a:pt x="475091" y="0"/>
              </a:moveTo>
              <a:lnTo>
                <a:pt x="237545" y="0"/>
              </a:lnTo>
              <a:lnTo>
                <a:pt x="237545" y="452640"/>
              </a:lnTo>
              <a:lnTo>
                <a:pt x="0" y="45264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2115771"/>
        <a:ext cx="32809" cy="32809"/>
      </dsp:txXfrm>
    </dsp:sp>
    <dsp:sp modelId="{29E7E036-1C61-4D18-9E8C-068BA41AEE2B}">
      <dsp:nvSpPr>
        <dsp:cNvPr id="0" name=""/>
        <dsp:cNvSpPr/>
      </dsp:nvSpPr>
      <dsp:spPr>
        <a:xfrm>
          <a:off x="4051331" y="1453215"/>
          <a:ext cx="475091" cy="452640"/>
        </a:xfrm>
        <a:custGeom>
          <a:avLst/>
          <a:gdLst/>
          <a:ahLst/>
          <a:cxnLst/>
          <a:rect l="0" t="0" r="0" b="0"/>
          <a:pathLst>
            <a:path>
              <a:moveTo>
                <a:pt x="475091" y="452640"/>
              </a:moveTo>
              <a:lnTo>
                <a:pt x="237545" y="452640"/>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1663130"/>
        <a:ext cx="32809" cy="32809"/>
      </dsp:txXfrm>
    </dsp:sp>
    <dsp:sp modelId="{582D9359-9842-4AD2-BD60-0B9FE490382A}">
      <dsp:nvSpPr>
        <dsp:cNvPr id="0" name=""/>
        <dsp:cNvSpPr/>
      </dsp:nvSpPr>
      <dsp:spPr>
        <a:xfrm>
          <a:off x="4051331" y="547933"/>
          <a:ext cx="475091" cy="1357922"/>
        </a:xfrm>
        <a:custGeom>
          <a:avLst/>
          <a:gdLst/>
          <a:ahLst/>
          <a:cxnLst/>
          <a:rect l="0" t="0" r="0" b="0"/>
          <a:pathLst>
            <a:path>
              <a:moveTo>
                <a:pt x="475091" y="1357922"/>
              </a:moveTo>
              <a:lnTo>
                <a:pt x="237545" y="1357922"/>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1190928"/>
        <a:ext cx="71931" cy="71931"/>
      </dsp:txXfrm>
    </dsp:sp>
    <dsp:sp modelId="{D2BA50D6-7CF0-4CC1-BD62-86F25BB9A1BA}">
      <dsp:nvSpPr>
        <dsp:cNvPr id="0" name=""/>
        <dsp:cNvSpPr/>
      </dsp:nvSpPr>
      <dsp:spPr>
        <a:xfrm rot="5400000">
          <a:off x="2982680" y="1543743"/>
          <a:ext cx="3811712"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YE" sz="2400" b="1" kern="1200" cap="none" spc="0" dirty="0">
              <a:ln w="22225">
                <a:prstDash val="solid"/>
              </a:ln>
              <a:effectLst/>
            </a:rPr>
            <a:t>منهجية التدريس</a:t>
          </a:r>
          <a:endParaRPr lang="en-US" sz="2400" b="1" kern="1200" cap="none" spc="0" dirty="0">
            <a:ln w="22225">
              <a:prstDash val="solid"/>
            </a:ln>
            <a:effectLst/>
          </a:endParaRPr>
        </a:p>
      </dsp:txBody>
      <dsp:txXfrm>
        <a:off x="2982680" y="1543743"/>
        <a:ext cx="3811712" cy="724225"/>
      </dsp:txXfrm>
    </dsp:sp>
    <dsp:sp modelId="{B04F2554-1BE5-4DF6-9570-9BFD2CA20E50}">
      <dsp:nvSpPr>
        <dsp:cNvPr id="0" name=""/>
        <dsp:cNvSpPr/>
      </dsp:nvSpPr>
      <dsp:spPr>
        <a:xfrm>
          <a:off x="231831" y="185820"/>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Recorded Lectures</a:t>
          </a:r>
          <a:endParaRPr lang="ar-YE" sz="1800" b="0" i="0" kern="1200" dirty="0"/>
        </a:p>
        <a:p>
          <a:pPr marL="0" lvl="0" indent="0" algn="ctr" defTabSz="800100">
            <a:lnSpc>
              <a:spcPct val="90000"/>
            </a:lnSpc>
            <a:spcBef>
              <a:spcPct val="0"/>
            </a:spcBef>
            <a:spcAft>
              <a:spcPct val="35000"/>
            </a:spcAft>
            <a:buNone/>
          </a:pPr>
          <a:r>
            <a:rPr lang="ar-YE" sz="1800" b="0" i="0" kern="1200" dirty="0"/>
            <a:t>المحاضرات المسجلة</a:t>
          </a:r>
          <a:endParaRPr lang="en-US" sz="1800" kern="1200" dirty="0"/>
        </a:p>
      </dsp:txBody>
      <dsp:txXfrm>
        <a:off x="231831" y="185820"/>
        <a:ext cx="3819500" cy="724225"/>
      </dsp:txXfrm>
    </dsp:sp>
    <dsp:sp modelId="{F0D4A91A-BDD4-407A-8778-30100CDF11D8}">
      <dsp:nvSpPr>
        <dsp:cNvPr id="0" name=""/>
        <dsp:cNvSpPr/>
      </dsp:nvSpPr>
      <dsp:spPr>
        <a:xfrm>
          <a:off x="231831" y="1091102"/>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Live Sessions</a:t>
          </a:r>
        </a:p>
        <a:p>
          <a:pPr marL="0" lvl="0" indent="0" algn="ctr" defTabSz="800100">
            <a:lnSpc>
              <a:spcPct val="90000"/>
            </a:lnSpc>
            <a:spcBef>
              <a:spcPct val="0"/>
            </a:spcBef>
            <a:spcAft>
              <a:spcPct val="35000"/>
            </a:spcAft>
            <a:buNone/>
          </a:pPr>
          <a:r>
            <a:rPr lang="ar-YE" sz="1800" kern="1200" dirty="0"/>
            <a:t>جلسات وحلقات النقاش</a:t>
          </a:r>
          <a:endParaRPr lang="en-US" sz="1800" kern="1200" dirty="0"/>
        </a:p>
      </dsp:txBody>
      <dsp:txXfrm>
        <a:off x="231831" y="1091102"/>
        <a:ext cx="3819500" cy="724225"/>
      </dsp:txXfrm>
    </dsp:sp>
    <dsp:sp modelId="{45BD48EA-333C-41C1-8C96-EC643EE44871}">
      <dsp:nvSpPr>
        <dsp:cNvPr id="0" name=""/>
        <dsp:cNvSpPr/>
      </dsp:nvSpPr>
      <dsp:spPr>
        <a:xfrm>
          <a:off x="243756" y="1996384"/>
          <a:ext cx="3807575"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Virtual Labs</a:t>
          </a:r>
        </a:p>
        <a:p>
          <a:pPr marL="0" lvl="0" indent="0" algn="ctr" defTabSz="800100">
            <a:lnSpc>
              <a:spcPct val="90000"/>
            </a:lnSpc>
            <a:spcBef>
              <a:spcPct val="0"/>
            </a:spcBef>
            <a:spcAft>
              <a:spcPct val="35000"/>
            </a:spcAft>
            <a:buNone/>
          </a:pPr>
          <a:r>
            <a:rPr lang="ar-YE" sz="1800" kern="1200" dirty="0"/>
            <a:t>المعامل الأفتراضية</a:t>
          </a:r>
          <a:endParaRPr lang="en-US" sz="1800" kern="1200" dirty="0"/>
        </a:p>
      </dsp:txBody>
      <dsp:txXfrm>
        <a:off x="243756" y="1996384"/>
        <a:ext cx="3807575" cy="724225"/>
      </dsp:txXfrm>
    </dsp:sp>
    <dsp:sp modelId="{451FCD76-81DF-428B-BE72-E6B53B151ABC}">
      <dsp:nvSpPr>
        <dsp:cNvPr id="0" name=""/>
        <dsp:cNvSpPr/>
      </dsp:nvSpPr>
      <dsp:spPr>
        <a:xfrm>
          <a:off x="231831" y="2901665"/>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References</a:t>
          </a:r>
        </a:p>
        <a:p>
          <a:pPr marL="0" lvl="0" indent="0" algn="ctr" defTabSz="800100">
            <a:lnSpc>
              <a:spcPct val="90000"/>
            </a:lnSpc>
            <a:spcBef>
              <a:spcPct val="0"/>
            </a:spcBef>
            <a:spcAft>
              <a:spcPct val="35000"/>
            </a:spcAft>
            <a:buNone/>
          </a:pPr>
          <a:r>
            <a:rPr lang="ar-YE" sz="1800" b="0" i="0" kern="1200" dirty="0"/>
            <a:t>المراجع المعتمدة للمقرر الدراسي</a:t>
          </a:r>
          <a:endParaRPr lang="en-US" sz="1800" kern="1200" dirty="0"/>
        </a:p>
      </dsp:txBody>
      <dsp:txXfrm>
        <a:off x="231831" y="2901665"/>
        <a:ext cx="3819500" cy="72422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9/27/24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9/27/24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869205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815823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4733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08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942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4171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617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417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0227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18465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4205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1101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4347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4658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293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382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896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6761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545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667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00461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6928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50202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5063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79918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16481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98748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2313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1699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1131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60788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9306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080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005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202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4060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196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750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37249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6385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91108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50119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1786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3138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23270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28559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88588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91168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38585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792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674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425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843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893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612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690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199666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4717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76875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996124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5043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394610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06148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33410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2099640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50094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9/27/24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7721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1325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7445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9751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784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551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8185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9852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image" Target="../media/image1.png"/><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19" Type="http://schemas.openxmlformats.org/officeDocument/2006/relationships/theme" Target="../theme/theme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9/27/24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4245012801"/>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 id="2147483970" r:id="rId15"/>
    <p:sldLayoutId id="2147483971" r:id="rId16"/>
    <p:sldLayoutId id="2147483972" r:id="rId17"/>
    <p:sldLayoutId id="21474839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9/27/24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606469884"/>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 id="2147483988" r:id="rId14"/>
    <p:sldLayoutId id="2147483989" r:id="rId15"/>
    <p:sldLayoutId id="2147483990" r:id="rId16"/>
    <p:sldLayoutId id="2147483991" r:id="rId17"/>
    <p:sldLayoutId id="214748399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9/27/24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974532755"/>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 id="2147484005" r:id="rId12"/>
    <p:sldLayoutId id="2147484006" r:id="rId13"/>
    <p:sldLayoutId id="2147484007" r:id="rId14"/>
    <p:sldLayoutId id="2147484008" r:id="rId15"/>
    <p:sldLayoutId id="2147484009" r:id="rId16"/>
    <p:sldLayoutId id="2147484010" r:id="rId17"/>
    <p:sldLayoutId id="21474840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9/27/24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774674941"/>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 id="2147484024" r:id="rId12"/>
    <p:sldLayoutId id="2147484025" r:id="rId13"/>
    <p:sldLayoutId id="2147484026" r:id="rId14"/>
    <p:sldLayoutId id="2147484027" r:id="rId15"/>
    <p:sldLayoutId id="2147484028" r:id="rId16"/>
    <p:sldLayoutId id="2147484029" r:id="rId17"/>
    <p:sldLayoutId id="21474840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png"/><Relationship Id="rId7" Type="http://schemas.openxmlformats.org/officeDocument/2006/relationships/hyperlink" Target="https://www.scopus.com/authid/detail.uri?authorId=56720387400" TargetMode="External"/><Relationship Id="rId2" Type="http://schemas.openxmlformats.org/officeDocument/2006/relationships/image" Target="../media/image5.png"/><Relationship Id="rId1" Type="http://schemas.openxmlformats.org/officeDocument/2006/relationships/slideLayout" Target="../slideLayouts/slideLayout34.xml"/><Relationship Id="rId6" Type="http://schemas.openxmlformats.org/officeDocument/2006/relationships/hyperlink" Target="https://orcid.org/0000-0001-5210-7086"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bakkah.com/ar/knowledge-center/%D9%81%D9%88%D8%A7%D8%A6%D8%AF-%D8%AA%D8%B7%D8%A8%D9%8A%D9%82-%D8%B9%D9%85%D9%84%D9%8A%D8%A9-%D8%B5%D9%86%D8%B9-%D8%A7%D9%84%D9%82%D8%B1%D8%A7%D8%B1-%D9%88%D8%B9%D9%85%D9%84%D9%8A%D8%A9-%D8%AD%D9%84-%D8%A7%D9%84%D9%85%D8%B4%D8%A7%D9%83%D9%84-%D9%81%D9%8A-%D8%A7%D9%84%D9%85%D9%86%D8%B8%D9%85%D8%A9" TargetMode="Externa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53.xml"/><Relationship Id="rId5" Type="http://schemas.openxmlformats.org/officeDocument/2006/relationships/image" Target="../media/image10.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Amjad Qtaish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97896" y="2659559"/>
            <a:ext cx="324159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Mining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Orientation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486304"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DS601</a:t>
            </a:r>
          </a:p>
          <a:p>
            <a:r>
              <a:rPr lang="en-US" sz="2000" dirty="0">
                <a:solidFill>
                  <a:schemeClr val="bg1"/>
                </a:solidFill>
                <a:latin typeface="Times New Roman" panose="02020603050405020304" pitchFamily="18" charset="0"/>
                <a:cs typeface="Times New Roman" panose="02020603050405020304" pitchFamily="18" charset="0"/>
              </a:rPr>
              <a:t>Data Mining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133452"/>
            <a:ext cx="2563497" cy="1709310"/>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eaLnBrk="1" fontAlgn="auto" hangingPunct="1">
              <a:spcBef>
                <a:spcPts val="0"/>
              </a:spcBef>
              <a:spcAft>
                <a:spcPts val="0"/>
              </a:spcAft>
            </a:pPr>
            <a:r>
              <a:rPr lang="en-US" sz="2400" dirty="0">
                <a:solidFill>
                  <a:srgbClr val="35A8E0"/>
                </a:solidFill>
                <a:cs typeface="+mj-cs"/>
              </a:rPr>
              <a:t>Orientation show</a:t>
            </a:r>
            <a:r>
              <a:rPr lang="ar-YE" sz="2400" dirty="0">
                <a:solidFill>
                  <a:srgbClr val="35A8E0"/>
                </a:solidFill>
                <a:cs typeface="+mj-cs"/>
              </a:rPr>
              <a:t> عرض توجيهي</a:t>
            </a:r>
            <a:endParaRPr lang="ar-YE" sz="2400" b="1" dirty="0">
              <a:solidFill>
                <a:srgbClr val="35A8E0"/>
              </a:solidFill>
              <a:latin typeface="Times New Roman" panose="02020603050405020304" pitchFamily="18" charset="0"/>
              <a:cs typeface="+mj-cs"/>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663513" cy="137623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defRPr/>
            </a:pPr>
            <a:br>
              <a:rPr lang="en-US" sz="3200" dirty="0"/>
            </a:br>
            <a:r>
              <a:rPr lang="en-US" sz="3200" b="1" dirty="0">
                <a:solidFill>
                  <a:srgbClr val="84492B"/>
                </a:solidFill>
                <a:latin typeface="Andalus" panose="02020603050405020304" pitchFamily="18" charset="-78"/>
                <a:cs typeface="Andalus" panose="02020603050405020304" pitchFamily="18" charset="-78"/>
              </a:rPr>
              <a:t>Data Mining </a:t>
            </a:r>
            <a:r>
              <a:rPr lang="en-US" sz="2400" b="1" dirty="0">
                <a:solidFill>
                  <a:srgbClr val="00B0F0"/>
                </a:solidFill>
                <a:latin typeface="Andalus" panose="02020603050405020304" pitchFamily="18" charset="-78"/>
                <a:cs typeface="Andalus" panose="02020603050405020304" pitchFamily="18" charset="-78"/>
              </a:rPr>
              <a:t>(DS601)</a:t>
            </a:r>
            <a:br>
              <a:rPr lang="en-US" sz="2400" dirty="0">
                <a:solidFill>
                  <a:srgbClr val="00B0F0"/>
                </a:solidFill>
              </a:rPr>
            </a:br>
            <a:br>
              <a:rPr lang="en-US" sz="1400" dirty="0"/>
            </a:br>
            <a:br>
              <a:rPr lang="en-US" sz="2000" dirty="0"/>
            </a:br>
            <a:endParaRPr lang="en-US" sz="3600" dirty="0">
              <a:solidFill>
                <a:srgbClr val="FFC000"/>
              </a:solidFill>
              <a:effectLst>
                <a:outerShdw blurRad="38100" dist="38100" dir="2700000" algn="tl">
                  <a:srgbClr val="000000">
                    <a:alpha val="43137"/>
                  </a:srgbClr>
                </a:outerShdw>
              </a:effectLst>
            </a:endParaRPr>
          </a:p>
        </p:txBody>
      </p:sp>
      <p:pic>
        <p:nvPicPr>
          <p:cNvPr id="6" name="Picture 5" descr="A blue circle with white text&#10;&#10;Description automatically generated">
            <a:extLst>
              <a:ext uri="{FF2B5EF4-FFF2-40B4-BE49-F238E27FC236}">
                <a16:creationId xmlns:a16="http://schemas.microsoft.com/office/drawing/2014/main" id="{4E3BB7A9-AF55-C8BE-7865-2008B254C9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3915" y="2328777"/>
            <a:ext cx="5559018" cy="2200445"/>
          </a:xfrm>
          <a:prstGeom prst="rect">
            <a:avLst/>
          </a:prstGeom>
          <a:effectLst>
            <a:glow>
              <a:schemeClr val="accent1">
                <a:alpha val="40000"/>
              </a:schemeClr>
            </a:glow>
            <a:softEdge rad="0"/>
          </a:effectLst>
        </p:spPr>
      </p:pic>
      <p:pic>
        <p:nvPicPr>
          <p:cNvPr id="4" name="Graphic 21">
            <a:extLst>
              <a:ext uri="{FF2B5EF4-FFF2-40B4-BE49-F238E27FC236}">
                <a16:creationId xmlns:a16="http://schemas.microsoft.com/office/drawing/2014/main" id="{E31C0F9B-DE8A-FD4E-D1ED-77A5C97A443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Tree>
    <p:extLst>
      <p:ext uri="{BB962C8B-B14F-4D97-AF65-F5344CB8AC3E}">
        <p14:creationId xmlns:p14="http://schemas.microsoft.com/office/powerpoint/2010/main" val="3500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12917"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69AA53F1-CF60-2817-7266-70B81B7D1298}"/>
              </a:ext>
            </a:extLst>
          </p:cNvPr>
          <p:cNvPicPr>
            <a:picLocks noChangeAspect="1"/>
          </p:cNvPicPr>
          <p:nvPr/>
        </p:nvPicPr>
        <p:blipFill>
          <a:blip r:embed="rId3"/>
          <a:stretch>
            <a:fillRect/>
          </a:stretch>
        </p:blipFill>
        <p:spPr>
          <a:xfrm>
            <a:off x="2281229" y="1838275"/>
            <a:ext cx="8615371" cy="1514525"/>
          </a:xfrm>
          <a:prstGeom prst="rect">
            <a:avLst/>
          </a:prstGeom>
          <a:ln>
            <a:solidFill>
              <a:srgbClr val="00B0F0"/>
            </a:solidFill>
          </a:ln>
        </p:spPr>
      </p:pic>
      <p:pic>
        <p:nvPicPr>
          <p:cNvPr id="7" name="Picture 6">
            <a:extLst>
              <a:ext uri="{FF2B5EF4-FFF2-40B4-BE49-F238E27FC236}">
                <a16:creationId xmlns:a16="http://schemas.microsoft.com/office/drawing/2014/main" id="{219AAC8F-2018-CECD-AE17-CF0DD73AE658}"/>
              </a:ext>
            </a:extLst>
          </p:cNvPr>
          <p:cNvPicPr>
            <a:picLocks noChangeAspect="1"/>
          </p:cNvPicPr>
          <p:nvPr/>
        </p:nvPicPr>
        <p:blipFill>
          <a:blip r:embed="rId4"/>
          <a:stretch>
            <a:fillRect/>
          </a:stretch>
        </p:blipFill>
        <p:spPr>
          <a:xfrm>
            <a:off x="2281231" y="3276599"/>
            <a:ext cx="8615370" cy="2855887"/>
          </a:xfrm>
          <a:prstGeom prst="rect">
            <a:avLst/>
          </a:prstGeom>
          <a:ln>
            <a:solidFill>
              <a:srgbClr val="00B0F0"/>
            </a:solidFill>
          </a:ln>
        </p:spPr>
      </p:pic>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674100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564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4" name="Picture 3">
            <a:extLst>
              <a:ext uri="{FF2B5EF4-FFF2-40B4-BE49-F238E27FC236}">
                <a16:creationId xmlns:a16="http://schemas.microsoft.com/office/drawing/2014/main" id="{E22A588D-3DA0-6F4C-5554-D81434C8637E}"/>
              </a:ext>
            </a:extLst>
          </p:cNvPr>
          <p:cNvPicPr>
            <a:picLocks noChangeAspect="1"/>
          </p:cNvPicPr>
          <p:nvPr/>
        </p:nvPicPr>
        <p:blipFill>
          <a:blip r:embed="rId3"/>
          <a:stretch>
            <a:fillRect/>
          </a:stretch>
        </p:blipFill>
        <p:spPr>
          <a:xfrm>
            <a:off x="2273108" y="1814603"/>
            <a:ext cx="8471092" cy="4337739"/>
          </a:xfrm>
          <a:prstGeom prst="rect">
            <a:avLst/>
          </a:prstGeom>
        </p:spPr>
      </p:pic>
      <p:pic>
        <p:nvPicPr>
          <p:cNvPr id="7" name="Picture 6">
            <a:extLst>
              <a:ext uri="{FF2B5EF4-FFF2-40B4-BE49-F238E27FC236}">
                <a16:creationId xmlns:a16="http://schemas.microsoft.com/office/drawing/2014/main" id="{E8D28419-9B4E-09E7-ECBA-641F10F1BA20}"/>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77113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0DDBD2F-4B58-BF4B-DEA1-941FE56807F1}"/>
              </a:ext>
            </a:extLst>
          </p:cNvPr>
          <p:cNvPicPr>
            <a:picLocks noChangeAspect="1"/>
          </p:cNvPicPr>
          <p:nvPr/>
        </p:nvPicPr>
        <p:blipFill>
          <a:blip r:embed="rId3"/>
          <a:stretch>
            <a:fillRect/>
          </a:stretch>
        </p:blipFill>
        <p:spPr>
          <a:xfrm>
            <a:off x="2286000" y="1751259"/>
            <a:ext cx="8382000" cy="4304648"/>
          </a:xfrm>
          <a:prstGeom prst="rect">
            <a:avLst/>
          </a:prstGeom>
          <a:ln>
            <a:solidFill>
              <a:srgbClr val="00B0F0"/>
            </a:solidFill>
          </a:ln>
        </p:spPr>
      </p:pic>
      <p:sp>
        <p:nvSpPr>
          <p:cNvPr id="7" name="Rectangle 11">
            <a:extLst>
              <a:ext uri="{FF2B5EF4-FFF2-40B4-BE49-F238E27FC236}">
                <a16:creationId xmlns:a16="http://schemas.microsoft.com/office/drawing/2014/main" id="{148AFE09-BB5F-B067-F54C-846D3E19F3F3}"/>
              </a:ext>
            </a:extLst>
          </p:cNvPr>
          <p:cNvSpPr/>
          <p:nvPr/>
        </p:nvSpPr>
        <p:spPr>
          <a:xfrm>
            <a:off x="2971800"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C2B0B07D-2B65-E0CA-1580-3306752E6ED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36380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lvl="0" algn="ctr"/>
            <a:r>
              <a:rPr lang="en-US" sz="2400" b="1" dirty="0">
                <a:solidFill>
                  <a:prstClr val="white"/>
                </a:solidFill>
                <a:latin typeface="Agency FB" panose="020B0503020202020204" pitchFamily="34" charset="0"/>
              </a:rPr>
              <a:t>My Contact Information</a:t>
            </a:r>
            <a:endParaRPr lang="en-US" sz="2400" b="1"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828800" y="1404878"/>
            <a:ext cx="851113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Office hours</a:t>
            </a:r>
          </a:p>
          <a:p>
            <a:pPr marL="1262063" lvl="1" indent="-342900">
              <a:buFont typeface="Wingdings" panose="05000000000000000000" pitchFamily="2" charset="2"/>
              <a:buChar char="§"/>
              <a:defRPr/>
            </a:pPr>
            <a:r>
              <a:rPr lang="en-US" sz="2000" dirty="0"/>
              <a:t> Discussion Time (Wednesday at 9:00 PM) every week</a:t>
            </a:r>
          </a:p>
          <a:p>
            <a:pPr marL="801688" lvl="1" indent="-342900">
              <a:buFont typeface="Wingdings" panose="05000000000000000000" pitchFamily="2" charset="2"/>
              <a:buChar char="v"/>
              <a:defRPr/>
            </a:pPr>
            <a:r>
              <a:rPr lang="en-US" sz="2000" dirty="0">
                <a:solidFill>
                  <a:srgbClr val="35A8E0"/>
                </a:solidFill>
              </a:rPr>
              <a:t>More about me:</a:t>
            </a:r>
          </a:p>
        </p:txBody>
      </p:sp>
      <p:sp>
        <p:nvSpPr>
          <p:cNvPr id="12" name="Rounded Rectangle 11"/>
          <p:cNvSpPr/>
          <p:nvPr/>
        </p:nvSpPr>
        <p:spPr>
          <a:xfrm>
            <a:off x="1204594" y="40386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3" name="Picture 12" descr="C:\Users\Redhwan\Downloads\ClipartKey_124284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9694" y="4055744"/>
            <a:ext cx="419045" cy="453387"/>
          </a:xfrm>
          <a:prstGeom prst="rect">
            <a:avLst/>
          </a:prstGeom>
          <a:noFill/>
          <a:ln>
            <a:noFill/>
          </a:ln>
        </p:spPr>
      </p:pic>
      <p:sp>
        <p:nvSpPr>
          <p:cNvPr id="14" name="Rounded Rectangle 13"/>
          <p:cNvSpPr/>
          <p:nvPr/>
        </p:nvSpPr>
        <p:spPr>
          <a:xfrm>
            <a:off x="1226184" y="47244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5" name="Picture 14" descr="Scopus Indexed Journals - I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0010" y="4733925"/>
            <a:ext cx="428810" cy="455308"/>
          </a:xfrm>
          <a:prstGeom prst="rect">
            <a:avLst/>
          </a:prstGeom>
          <a:noFill/>
          <a:ln>
            <a:noFill/>
          </a:ln>
        </p:spPr>
      </p:pic>
      <p:sp>
        <p:nvSpPr>
          <p:cNvPr id="16" name="Rounded Rectangle 15"/>
          <p:cNvSpPr/>
          <p:nvPr/>
        </p:nvSpPr>
        <p:spPr>
          <a:xfrm>
            <a:off x="1219199" y="5435461"/>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7" name="Picture 16" descr="المعرف المفتوح للباحثين والمساهمين - ويكيبيديا"/>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8264" y="5434191"/>
            <a:ext cx="408391" cy="441860"/>
          </a:xfrm>
          <a:prstGeom prst="rect">
            <a:avLst/>
          </a:prstGeom>
          <a:noFill/>
          <a:ln>
            <a:noFill/>
          </a:ln>
        </p:spPr>
      </p:pic>
      <p:sp>
        <p:nvSpPr>
          <p:cNvPr id="18" name="Text Box 84"/>
          <p:cNvSpPr txBox="1"/>
          <p:nvPr/>
        </p:nvSpPr>
        <p:spPr>
          <a:xfrm>
            <a:off x="1810510" y="4122445"/>
            <a:ext cx="7201047" cy="4839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Bef>
                <a:spcPts val="100"/>
              </a:spcBef>
              <a:spcAft>
                <a:spcPts val="200"/>
              </a:spcAft>
            </a:pPr>
            <a:r>
              <a:rPr lang="en-US" u="sng" dirty="0">
                <a:solidFill>
                  <a:srgbClr val="0B06D0"/>
                </a:solidFill>
                <a:effectLst/>
                <a:latin typeface="Calibri"/>
                <a:ea typeface="Calibri"/>
                <a:cs typeface="Arial"/>
              </a:rPr>
              <a:t>https://</a:t>
            </a:r>
            <a:r>
              <a:rPr lang="en-US" u="sng" dirty="0" err="1">
                <a:solidFill>
                  <a:srgbClr val="0B06D0"/>
                </a:solidFill>
                <a:effectLst/>
                <a:latin typeface="Calibri"/>
                <a:ea typeface="Calibri"/>
                <a:cs typeface="Arial"/>
              </a:rPr>
              <a:t>scholar.google.com</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citations?user</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JejNDrcAAAAJ&amp;hl</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en</a:t>
            </a:r>
            <a:r>
              <a:rPr lang="en-US" dirty="0">
                <a:solidFill>
                  <a:srgbClr val="0B06D0"/>
                </a:solidFill>
                <a:effectLst/>
                <a:latin typeface="Calibri"/>
                <a:ea typeface="Calibri"/>
                <a:cs typeface="Arial"/>
              </a:rPr>
              <a:t> </a:t>
            </a:r>
          </a:p>
        </p:txBody>
      </p:sp>
      <p:sp>
        <p:nvSpPr>
          <p:cNvPr id="19" name="Text Box 90"/>
          <p:cNvSpPr txBox="1"/>
          <p:nvPr/>
        </p:nvSpPr>
        <p:spPr>
          <a:xfrm>
            <a:off x="1994162" y="5437505"/>
            <a:ext cx="4820285" cy="2774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JO" sz="1800" u="sng" dirty="0">
                <a:solidFill>
                  <a:srgbClr val="0078D7"/>
                </a:solidFill>
                <a:effectLst/>
                <a:latin typeface="Calibri" panose="020F0502020204030204" pitchFamily="34" charset="0"/>
                <a:ea typeface="Calibri" panose="020F0502020204030204" pitchFamily="34" charset="0"/>
                <a:cs typeface="Calibri" panose="020F0502020204030204" pitchFamily="34" charset="0"/>
                <a:hlinkClick r:id="rId6" tooltip="https://orcid.org/0000-0001-5210-7086"/>
              </a:rPr>
              <a:t>https://orcid.org/0000-0001-5210-7086</a:t>
            </a:r>
            <a:r>
              <a:rPr lang="en-JO" dirty="0">
                <a:effectLst/>
              </a:rPr>
              <a:t> </a:t>
            </a:r>
            <a:r>
              <a:rPr lang="en-US" sz="2000" dirty="0">
                <a:solidFill>
                  <a:srgbClr val="0B06D0"/>
                </a:solidFill>
                <a:effectLst/>
                <a:latin typeface="Calibri"/>
                <a:ea typeface="Calibri"/>
                <a:cs typeface="Arial"/>
              </a:rPr>
              <a:t> </a:t>
            </a:r>
            <a:endParaRPr lang="en-US" dirty="0">
              <a:solidFill>
                <a:srgbClr val="0B06D0"/>
              </a:solidFill>
              <a:effectLst/>
              <a:latin typeface="Calibri"/>
              <a:ea typeface="Calibri"/>
              <a:cs typeface="Arial"/>
            </a:endParaRPr>
          </a:p>
        </p:txBody>
      </p:sp>
      <p:sp>
        <p:nvSpPr>
          <p:cNvPr id="20" name="Text Box 87"/>
          <p:cNvSpPr txBox="1"/>
          <p:nvPr/>
        </p:nvSpPr>
        <p:spPr>
          <a:xfrm>
            <a:off x="1369694" y="4813853"/>
            <a:ext cx="8970243" cy="4186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JO" sz="1800" u="sng" kern="10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7"/>
              </a:rPr>
              <a:t>https://www.scopus.com/authid/detail.uri?authorId=56720387400</a:t>
            </a:r>
            <a:endParaRPr lang="en-JO" sz="18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effectLst/>
                <a:latin typeface="Calibri"/>
                <a:ea typeface="Calibri"/>
                <a:cs typeface="Arial"/>
              </a:rPr>
              <a:t> </a:t>
            </a:r>
          </a:p>
        </p:txBody>
      </p:sp>
      <p:sp>
        <p:nvSpPr>
          <p:cNvPr id="4" name="Rectangle 11">
            <a:extLst>
              <a:ext uri="{FF2B5EF4-FFF2-40B4-BE49-F238E27FC236}">
                <a16:creationId xmlns:a16="http://schemas.microsoft.com/office/drawing/2014/main" id="{E8432D30-6573-9EB3-004D-6F9428BB53AD}"/>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98AC0EE9-5F86-A368-E63C-0A6AEB0AEA61}"/>
              </a:ext>
            </a:extLst>
          </p:cNvPr>
          <p:cNvPicPr>
            <a:picLocks noChangeAspect="1"/>
          </p:cNvPicPr>
          <p:nvPr/>
        </p:nvPicPr>
        <p:blipFill>
          <a:blip r:embed="rId8"/>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97036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The course that will be taught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مستطيل 14"/>
          <p:cNvSpPr/>
          <p:nvPr/>
        </p:nvSpPr>
        <p:spPr>
          <a:xfrm>
            <a:off x="3793068" y="1890133"/>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800" dirty="0">
                <a:latin typeface="Agency FB" panose="020B0503020202020204" pitchFamily="34" charset="0"/>
              </a:rPr>
              <a:t>Data Mining</a:t>
            </a:r>
            <a:endParaRPr lang="en-US" sz="2000" dirty="0">
              <a:latin typeface="Agency FB" panose="020B0503020202020204" pitchFamily="34" charset="0"/>
            </a:endParaRPr>
          </a:p>
        </p:txBody>
      </p:sp>
      <p:pic>
        <p:nvPicPr>
          <p:cNvPr id="6" name="Picture 5" descr="A blue circle with white text&#10;&#10;Description automatically generated">
            <a:extLst>
              <a:ext uri="{FF2B5EF4-FFF2-40B4-BE49-F238E27FC236}">
                <a16:creationId xmlns:a16="http://schemas.microsoft.com/office/drawing/2014/main" id="{5C203A72-3B07-BFA7-16E4-68ADAB4EC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053" y="2726273"/>
            <a:ext cx="7511433" cy="2973276"/>
          </a:xfrm>
          <a:prstGeom prst="rect">
            <a:avLst/>
          </a:prstGeom>
          <a:effectLst>
            <a:glow>
              <a:schemeClr val="accent1">
                <a:alpha val="40000"/>
              </a:schemeClr>
            </a:glow>
            <a:softEdge rad="0"/>
          </a:effectLst>
        </p:spPr>
      </p:pic>
      <p:sp>
        <p:nvSpPr>
          <p:cNvPr id="4" name="Rectangle 11">
            <a:extLst>
              <a:ext uri="{FF2B5EF4-FFF2-40B4-BE49-F238E27FC236}">
                <a16:creationId xmlns:a16="http://schemas.microsoft.com/office/drawing/2014/main" id="{7AABE49D-F89C-462D-BF4C-B21E5305929F}"/>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AA0D7F1-C50E-1632-5C3B-A1D1CEE6105D}"/>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150187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002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eaLnBrk="1" fontAlgn="auto" hangingPunct="1">
              <a:spcBef>
                <a:spcPts val="0"/>
              </a:spcBef>
              <a:spcAft>
                <a:spcPts val="0"/>
              </a:spcAft>
            </a:pPr>
            <a:r>
              <a:rPr lang="en-US" sz="2400" b="1" dirty="0">
                <a:solidFill>
                  <a:prstClr val="white"/>
                </a:solidFill>
                <a:latin typeface="Times New Roman" panose="02020603050405020304" pitchFamily="18" charset="0"/>
                <a:cs typeface="Times New Roman" panose="02020603050405020304" pitchFamily="18" charset="0"/>
              </a:rPr>
              <a:t>Importance of Data Mining</a:t>
            </a:r>
            <a:r>
              <a:rPr lang="ar-SA" sz="2400" b="1" dirty="0">
                <a:solidFill>
                  <a:prstClr val="white"/>
                </a:solidFill>
                <a:latin typeface="Times New Roman" panose="02020603050405020304" pitchFamily="18" charset="0"/>
                <a:cs typeface="Times New Roman" panose="02020603050405020304" pitchFamily="18" charset="0"/>
              </a:rPr>
              <a:t>التنقيب عن البيانات </a:t>
            </a:r>
            <a:r>
              <a:rPr lang="ar-YE" sz="2400" b="1" dirty="0">
                <a:solidFill>
                  <a:prstClr val="white"/>
                </a:solidFill>
                <a:latin typeface="Times New Roman" panose="02020603050405020304" pitchFamily="18" charset="0"/>
                <a:cs typeface="Times New Roman" panose="02020603050405020304" pitchFamily="18" charset="0"/>
              </a:rPr>
              <a:t>وأهميته </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13" name="مربع نص 8"/>
          <p:cNvSpPr txBox="1"/>
          <p:nvPr/>
        </p:nvSpPr>
        <p:spPr>
          <a:xfrm>
            <a:off x="762000" y="1954900"/>
            <a:ext cx="10566356" cy="1631216"/>
          </a:xfrm>
          <a:prstGeom prst="rect">
            <a:avLst/>
          </a:prstGeom>
          <a:noFill/>
        </p:spPr>
        <p:txBody>
          <a:bodyPr wrap="square" rtlCol="0">
            <a:spAutoFit/>
          </a:bodyPr>
          <a:lstStyle/>
          <a:p>
            <a:pPr algn="just" rtl="1" eaLnBrk="1" fontAlgn="auto" hangingPunct="1">
              <a:spcBef>
                <a:spcPts val="0"/>
              </a:spcBef>
              <a:spcAft>
                <a:spcPts val="0"/>
              </a:spcAft>
            </a:pPr>
            <a:r>
              <a:rPr lang="ar-JO" sz="2000" b="1" dirty="0">
                <a:solidFill>
                  <a:prstClr val="black"/>
                </a:solidFill>
                <a:latin typeface="Calibri" panose="020F0502020204030204" pitchFamily="34" charset="0"/>
                <a:cs typeface="Calibri" panose="020F0502020204030204" pitchFamily="34" charset="0"/>
              </a:rPr>
              <a:t>يشير معنى التنقيب عن البيانات</a:t>
            </a:r>
            <a:r>
              <a:rPr lang="en-US" sz="2000" b="1" dirty="0">
                <a:solidFill>
                  <a:prstClr val="black"/>
                </a:solidFill>
                <a:latin typeface="Calibri" panose="020F0502020204030204" pitchFamily="34" charset="0"/>
                <a:cs typeface="Calibri" panose="020F0502020204030204" pitchFamily="34" charset="0"/>
              </a:rPr>
              <a:t>Data mining </a:t>
            </a:r>
            <a:r>
              <a:rPr lang="ar-SA" sz="2000" b="1" dirty="0">
                <a:solidFill>
                  <a:prstClr val="black"/>
                </a:solidFill>
                <a:latin typeface="Calibri" panose="020F0502020204030204" pitchFamily="34" charset="0"/>
                <a:cs typeface="Calibri" panose="020F0502020204030204" pitchFamily="34" charset="0"/>
              </a:rPr>
              <a:t> الى</a:t>
            </a:r>
            <a:r>
              <a:rPr lang="ar-JO" sz="2000" b="1" dirty="0">
                <a:solidFill>
                  <a:prstClr val="black"/>
                </a:solidFill>
                <a:latin typeface="Calibri" panose="020F0502020204030204" pitchFamily="34" charset="0"/>
                <a:cs typeface="Calibri" panose="020F0502020204030204" pitchFamily="34" charset="0"/>
              </a:rPr>
              <a:t> عملية استخراج الأنماط أو الأفكار المفيدة من كميات كبيرة من البيانات. ويتضمن استخدام تقنيات وخوارزميات مختلفة لاكتشاف الأنماط والاتجاهات المخفية داخل البيانات. بهدف استخراج معلومات قيمة يمكن استخدامها لاتخاذ القرار، حيث يساعد المؤسسات على الكشف عن رؤى قيمة، </a:t>
            </a:r>
            <a:r>
              <a:rPr lang="ar-JO" sz="2000" b="1" u="sng" dirty="0">
                <a:solidFill>
                  <a:prstClr val="black"/>
                </a:solidFill>
                <a:latin typeface="Calibri" panose="020F0502020204030204" pitchFamily="34" charset="0"/>
                <a:cs typeface="Calibri" panose="020F0502020204030204" pitchFamily="34" charset="0"/>
              </a:rPr>
              <a:t>وتحسين </a:t>
            </a:r>
            <a:r>
              <a:rPr lang="ar-JO" sz="2000" b="1" u="sng" dirty="0">
                <a:solidFill>
                  <a:prstClr val="black"/>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ع</a:t>
            </a:r>
            <a:r>
              <a:rPr lang="ar-JO" sz="2000" b="1" dirty="0">
                <a:solidFill>
                  <a:prstClr val="black"/>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مليات صنع القرار</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وتحديد أنماط سلوك العملاء</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واكتشاف الأنشطة الاحتيالية</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العمليات</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أداء الأعمال بشكل عام</a:t>
            </a:r>
            <a:r>
              <a:rPr lang="ar-JO" sz="2000" b="1" dirty="0">
                <a:solidFill>
                  <a:prstClr val="black"/>
                </a:solidFill>
                <a:latin typeface="Calibri" panose="020F0502020204030204" pitchFamily="34" charset="0"/>
                <a:cs typeface="Calibri" panose="020F0502020204030204" pitchFamily="34" charset="0"/>
              </a:rPr>
              <a:t>.</a:t>
            </a:r>
            <a:endParaRPr lang="ar-YE" sz="2000" b="1"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198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9" name="Picture 8" descr="A diagram of data processing&#10;&#10;Description automatically generated">
            <a:extLst>
              <a:ext uri="{FF2B5EF4-FFF2-40B4-BE49-F238E27FC236}">
                <a16:creationId xmlns:a16="http://schemas.microsoft.com/office/drawing/2014/main" id="{84C154F7-8A45-6CF2-C511-79514B0D4A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3044" y="3391155"/>
            <a:ext cx="7620000" cy="2384496"/>
          </a:xfrm>
          <a:prstGeom prst="rect">
            <a:avLst/>
          </a:prstGeom>
        </p:spPr>
      </p:pic>
      <p:pic>
        <p:nvPicPr>
          <p:cNvPr id="6" name="Picture 5">
            <a:extLst>
              <a:ext uri="{FF2B5EF4-FFF2-40B4-BE49-F238E27FC236}">
                <a16:creationId xmlns:a16="http://schemas.microsoft.com/office/drawing/2014/main" id="{F60E5A18-74BF-8654-A5DF-8177AD2D5F26}"/>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344846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13" name="مربع نص 8"/>
          <p:cNvSpPr txBox="1"/>
          <p:nvPr/>
        </p:nvSpPr>
        <p:spPr>
          <a:xfrm>
            <a:off x="762000" y="1954900"/>
            <a:ext cx="10566356" cy="1938992"/>
          </a:xfrm>
          <a:prstGeom prst="rect">
            <a:avLst/>
          </a:prstGeom>
          <a:noFill/>
        </p:spPr>
        <p:txBody>
          <a:bodyPr wrap="square" rtlCol="0">
            <a:spAutoFit/>
          </a:bodyPr>
          <a:lstStyle/>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يركز التنقيب عن البيانات على إيجاد أنماط جديدة ومثيرة للاهتمام وربما مفيدة في البيانات. ويهدف إلى تحويل كمية كبيرة من البيانات إلى معرفة. أصبح استخراج البيانات مجالًا مهمًا جدًا في الصناعة وكذلك في الأوساط الأكاديمية. يغطي هذا المقرر معظم تقنيات التنقيب عن البيانات المهمة وتوفر معرفة أساسية حول كيفية إجراء مشروع التنقيب عن البيانات.</a:t>
            </a:r>
          </a:p>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بعد ذلك، ستتم مناقشة التقنيات الأساسية لكيفية المعالجة المسبقة لمجموعة بيانات لمهمة استخراج البيانات، وتحديد ماهية اكتشاف المعرفة واستخراج البيانات، ومهام استخراج البيانات مثل التصنيف والتجميع وتحليل الارتباطات بالتفصيل.</a:t>
            </a:r>
            <a:endParaRPr lang="ar-YE" sz="2000"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
        <p:nvSpPr>
          <p:cNvPr id="6" name="مربع نص 8">
            <a:extLst>
              <a:ext uri="{FF2B5EF4-FFF2-40B4-BE49-F238E27FC236}">
                <a16:creationId xmlns:a16="http://schemas.microsoft.com/office/drawing/2014/main" id="{A0EBF197-F337-EC1F-9121-53AB822EFE84}"/>
              </a:ext>
            </a:extLst>
          </p:cNvPr>
          <p:cNvSpPr txBox="1"/>
          <p:nvPr/>
        </p:nvSpPr>
        <p:spPr>
          <a:xfrm>
            <a:off x="762000" y="3870701"/>
            <a:ext cx="10566356" cy="2246769"/>
          </a:xfrm>
          <a:prstGeom prst="rect">
            <a:avLst/>
          </a:prstGeom>
          <a:noFill/>
        </p:spPr>
        <p:txBody>
          <a:bodyPr wrap="square" rtlCol="0">
            <a:spAutoFit/>
          </a:bodyPr>
          <a:lstStyle/>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Data mining centers on finding novel, interesting, and potentially useful patterns in data. It aims at transforming a large amount of data into a well of knowledge. Data mining has become a very important field in industry as well as academia. The course covers most of the important data mining techniques and provides background knowledge on how to conduct a data mining project.</a:t>
            </a:r>
          </a:p>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After, basic techniques of how to preprocess a data set for a data mining task, defining what knowledge discovery and data mining is, data mining tasks such classification, clustering, and association analysis will be discussed in detail.</a:t>
            </a:r>
            <a:endParaRPr lang="ar-YE" sz="2000" dirty="0">
              <a:solidFill>
                <a:prstClr val="black"/>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110E3A0-B58E-7EFF-79A1-B52B7C91411E}"/>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Primary Goal of This Course</a:t>
            </a:r>
          </a:p>
        </p:txBody>
      </p:sp>
      <p:pic>
        <p:nvPicPr>
          <p:cNvPr id="3" name="Picture 2">
            <a:extLst>
              <a:ext uri="{FF2B5EF4-FFF2-40B4-BE49-F238E27FC236}">
                <a16:creationId xmlns:a16="http://schemas.microsoft.com/office/drawing/2014/main" id="{5DC96B9C-C5A2-1ED7-0EF2-BBFEB64B6F17}"/>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145389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This Course is About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3CAF6E2-D79B-C65A-275A-42B8A687BE3E}"/>
              </a:ext>
            </a:extLst>
          </p:cNvPr>
          <p:cNvSpPr txBox="1">
            <a:spLocks noChangeArrowheads="1"/>
          </p:cNvSpPr>
          <p:nvPr/>
        </p:nvSpPr>
        <p:spPr bwMode="auto">
          <a:xfrm>
            <a:off x="838200" y="2057400"/>
            <a:ext cx="10439399" cy="40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The course will help students to gauge understanding in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cleaning and preparation: </a:t>
            </a:r>
            <a:r>
              <a:rPr lang="en-US" sz="2000" dirty="0">
                <a:solidFill>
                  <a:prstClr val="black"/>
                </a:solidFill>
                <a:latin typeface="Calibri" panose="020F0502020204030204" pitchFamily="34" charset="0"/>
                <a:cs typeface="Calibri" panose="020F0502020204030204" pitchFamily="34" charset="0"/>
              </a:rPr>
              <a:t>Students will learn how to identify and address errors, inconsistencies, and missing values in data sets to ensure their quality for analysis.</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analysis techniques:</a:t>
            </a:r>
            <a:r>
              <a:rPr lang="en-US" sz="2000" dirty="0">
                <a:solidFill>
                  <a:prstClr val="black"/>
                </a:solidFill>
                <a:latin typeface="Calibri" panose="020F0502020204030204" pitchFamily="34" charset="0"/>
                <a:cs typeface="Calibri" panose="020F0502020204030204" pitchFamily="34" charset="0"/>
              </a:rPr>
              <a:t> Courses will cover various methods for analyzing data, such as statistical analysis, machine learning algorithms, and data visualization techniques.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Pattern discovery: </a:t>
            </a:r>
            <a:r>
              <a:rPr lang="en-US" sz="2000" dirty="0">
                <a:solidFill>
                  <a:prstClr val="black"/>
                </a:solidFill>
                <a:latin typeface="Calibri" panose="020F0502020204030204" pitchFamily="34" charset="0"/>
                <a:cs typeface="Calibri" panose="020F0502020204030204" pitchFamily="34" charset="0"/>
              </a:rPr>
              <a:t>A core aspect of data mining is finding hidden patterns and relationships within data. Students will learn algorithms for tasks like classification, clustering, association rule learning, and anomaly detection.</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Communication and storytelling: </a:t>
            </a:r>
            <a:r>
              <a:rPr lang="en-US" sz="2000" dirty="0">
                <a:solidFill>
                  <a:prstClr val="black"/>
                </a:solidFill>
                <a:latin typeface="Calibri" panose="020F0502020204030204" pitchFamily="34" charset="0"/>
                <a:cs typeface="Calibri" panose="020F0502020204030204" pitchFamily="34" charset="0"/>
              </a:rPr>
              <a:t>Effectively presenting insights from data is crucial. Courses may cover techniques for data visualization and communication to translate complex findings into clear and actionable results.</a:t>
            </a:r>
            <a:endParaRPr lang="ar-YE" sz="2000" dirty="0">
              <a:solidFill>
                <a:prstClr val="black"/>
              </a:solidFill>
              <a:latin typeface="Calibri" panose="020F0502020204030204" pitchFamily="34" charset="0"/>
              <a:cs typeface="Calibri" panose="020F0502020204030204" pitchFamily="34" charset="0"/>
            </a:endParaRPr>
          </a:p>
        </p:txBody>
      </p:sp>
      <p:sp>
        <p:nvSpPr>
          <p:cNvPr id="6" name="Rectangle 11">
            <a:extLst>
              <a:ext uri="{FF2B5EF4-FFF2-40B4-BE49-F238E27FC236}">
                <a16:creationId xmlns:a16="http://schemas.microsoft.com/office/drawing/2014/main" id="{3463E783-6B59-9FAD-91A5-06EE32ACB1F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9C50C7EA-F7BE-D51E-EF7F-57FB0CDAF53A}"/>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55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Units of Course Contents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288126657"/>
              </p:ext>
            </p:extLst>
          </p:nvPr>
        </p:nvGraphicFramePr>
        <p:xfrm>
          <a:off x="608397" y="1600197"/>
          <a:ext cx="10897803" cy="4495803"/>
        </p:xfrm>
        <a:graphic>
          <a:graphicData uri="http://schemas.openxmlformats.org/drawingml/2006/table">
            <a:tbl>
              <a:tblPr firstRow="1" bandRow="1">
                <a:tableStyleId>{5C22544A-7EE6-4342-B048-85BDC9FD1C3A}</a:tableStyleId>
              </a:tblPr>
              <a:tblGrid>
                <a:gridCol w="991803">
                  <a:extLst>
                    <a:ext uri="{9D8B030D-6E8A-4147-A177-3AD203B41FA5}">
                      <a16:colId xmlns:a16="http://schemas.microsoft.com/office/drawing/2014/main" val="20000"/>
                    </a:ext>
                  </a:extLst>
                </a:gridCol>
                <a:gridCol w="65532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17219">
                <a:tc>
                  <a:txBody>
                    <a:bodyPr/>
                    <a:lstStyle/>
                    <a:p>
                      <a:r>
                        <a:rPr lang="en-US" sz="1800" dirty="0"/>
                        <a:t>Module</a:t>
                      </a:r>
                    </a:p>
                  </a:txBody>
                  <a:tcPr marT="45721" marB="45721" anchor="ctr"/>
                </a:tc>
                <a:tc>
                  <a:txBody>
                    <a:bodyPr/>
                    <a:lstStyle/>
                    <a:p>
                      <a:pPr algn="ctr"/>
                      <a:r>
                        <a:rPr lang="en-US" sz="1800" dirty="0"/>
                        <a:t>Course</a:t>
                      </a:r>
                      <a:r>
                        <a:rPr lang="en-US" sz="1800" baseline="0" dirty="0"/>
                        <a:t> </a:t>
                      </a:r>
                      <a:r>
                        <a:rPr lang="en-US" sz="1800" dirty="0"/>
                        <a:t>Unit</a:t>
                      </a:r>
                    </a:p>
                  </a:txBody>
                  <a:tcPr marT="45721" marB="45721" anchor="ctr"/>
                </a:tc>
                <a:tc>
                  <a:txBody>
                    <a:bodyPr/>
                    <a:lstStyle/>
                    <a:p>
                      <a:pPr algn="ctr"/>
                      <a:r>
                        <a:rPr lang="en-US" sz="1800" dirty="0" err="1"/>
                        <a:t>No.of</a:t>
                      </a:r>
                      <a:r>
                        <a:rPr lang="en-US" sz="1800" dirty="0"/>
                        <a:t>. Weeks</a:t>
                      </a:r>
                      <a:r>
                        <a:rPr lang="en-US" sz="1800" baseline="0" dirty="0"/>
                        <a:t> </a:t>
                      </a:r>
                      <a:endParaRPr lang="en-US" sz="1800" dirty="0"/>
                    </a:p>
                  </a:txBody>
                  <a:tcPr marT="45721" marB="45721" anchor="ctr"/>
                </a:tc>
                <a:tc>
                  <a:txBody>
                    <a:bodyPr/>
                    <a:lstStyle/>
                    <a:p>
                      <a:pPr algn="ctr"/>
                      <a:r>
                        <a:rPr lang="en-US" sz="1800" dirty="0"/>
                        <a:t>Contact Hours</a:t>
                      </a:r>
                    </a:p>
                  </a:txBody>
                  <a:tcPr marT="45721" marB="45721" anchor="ctr"/>
                </a:tc>
                <a:extLst>
                  <a:ext uri="{0D108BD9-81ED-4DB2-BD59-A6C34878D82A}">
                    <a16:rowId xmlns:a16="http://schemas.microsoft.com/office/drawing/2014/main" val="10000"/>
                  </a:ext>
                </a:extLst>
              </a:tr>
              <a:tr h="383398">
                <a:tc>
                  <a:txBody>
                    <a:bodyPr/>
                    <a:lstStyle/>
                    <a:p>
                      <a:pPr marL="0" indent="0" algn="ctr">
                        <a:buFont typeface="+mj-lt"/>
                        <a:buNone/>
                      </a:pPr>
                      <a:r>
                        <a:rPr lang="en-US" sz="1800" dirty="0"/>
                        <a:t>1</a:t>
                      </a:r>
                    </a:p>
                  </a:txBody>
                  <a:tcPr marT="45721" marB="45721" anchor="ctr"/>
                </a:tc>
                <a:tc>
                  <a:txBody>
                    <a:bodyPr/>
                    <a:lstStyle/>
                    <a:p>
                      <a:r>
                        <a:rPr lang="en-US" sz="1800" dirty="0"/>
                        <a:t>Lecture</a:t>
                      </a:r>
                      <a:r>
                        <a:rPr lang="en-US" sz="1800" baseline="0" dirty="0"/>
                        <a:t> </a:t>
                      </a:r>
                      <a:r>
                        <a:rPr lang="en-US" sz="1800" dirty="0"/>
                        <a:t>1: Introduction to Data Mining</a:t>
                      </a:r>
                    </a:p>
                  </a:txBody>
                  <a:tcPr marT="45721" marB="45721" anchor="ctr"/>
                </a:tc>
                <a:tc>
                  <a:txBody>
                    <a:bodyPr/>
                    <a:lstStyle/>
                    <a:p>
                      <a:pPr algn="ctr"/>
                      <a:r>
                        <a:rPr lang="en-US" sz="1800" dirty="0"/>
                        <a:t>1</a:t>
                      </a:r>
                      <a:r>
                        <a:rPr lang="en-US" sz="1800" baseline="30000" dirty="0"/>
                        <a:t>st</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1"/>
                  </a:ext>
                </a:extLst>
              </a:tr>
              <a:tr h="383398">
                <a:tc>
                  <a:txBody>
                    <a:bodyPr/>
                    <a:lstStyle/>
                    <a:p>
                      <a:pPr marL="0" indent="0" algn="ctr">
                        <a:buFont typeface="+mj-lt"/>
                        <a:buNone/>
                      </a:pPr>
                      <a:r>
                        <a:rPr lang="en-US" sz="1800" dirty="0"/>
                        <a:t>2</a:t>
                      </a:r>
                    </a:p>
                  </a:txBody>
                  <a:tcPr marT="45721" marB="45721" anchor="ctr"/>
                </a:tc>
                <a:tc>
                  <a:txBody>
                    <a:bodyPr/>
                    <a:lstStyle/>
                    <a:p>
                      <a:r>
                        <a:rPr lang="en-US" sz="1800" dirty="0"/>
                        <a:t>Lecture 2: Data Preprocessing</a:t>
                      </a:r>
                    </a:p>
                  </a:txBody>
                  <a:tcPr marT="45721" marB="45721" anchor="ctr"/>
                </a:tc>
                <a:tc>
                  <a:txBody>
                    <a:bodyPr/>
                    <a:lstStyle/>
                    <a:p>
                      <a:pPr algn="ctr"/>
                      <a:r>
                        <a:rPr lang="en-US" sz="1800" baseline="0" dirty="0"/>
                        <a:t>2</a:t>
                      </a:r>
                      <a:r>
                        <a:rPr lang="en-US" sz="1800" baseline="30000" dirty="0"/>
                        <a:t>nd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2"/>
                  </a:ext>
                </a:extLst>
              </a:tr>
              <a:tr h="447869">
                <a:tc>
                  <a:txBody>
                    <a:bodyPr/>
                    <a:lstStyle/>
                    <a:p>
                      <a:pPr marL="0" indent="0" algn="ctr">
                        <a:buFont typeface="+mj-lt"/>
                        <a:buNone/>
                      </a:pPr>
                      <a:r>
                        <a:rPr lang="en-US" sz="1800" dirty="0"/>
                        <a:t>3</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a:t>
                      </a:r>
                      <a:r>
                        <a:rPr lang="en-US" sz="1800" baseline="0" dirty="0"/>
                        <a:t> </a:t>
                      </a:r>
                      <a:r>
                        <a:rPr lang="en-US" sz="1800" dirty="0"/>
                        <a:t>3: Data Visualization</a:t>
                      </a:r>
                    </a:p>
                  </a:txBody>
                  <a:tcPr marT="45721" marB="45721" anchor="ctr"/>
                </a:tc>
                <a:tc>
                  <a:txBody>
                    <a:bodyPr/>
                    <a:lstStyle/>
                    <a:p>
                      <a:pPr algn="ctr"/>
                      <a:r>
                        <a:rPr lang="en-US" sz="1800" dirty="0"/>
                        <a:t>3</a:t>
                      </a:r>
                      <a:r>
                        <a:rPr lang="en-US" sz="1800" baseline="30000" dirty="0"/>
                        <a:t>rd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3"/>
                  </a:ext>
                </a:extLst>
              </a:tr>
              <a:tr h="383398">
                <a:tc>
                  <a:txBody>
                    <a:bodyPr/>
                    <a:lstStyle/>
                    <a:p>
                      <a:pPr marL="0" indent="0" algn="ctr">
                        <a:buFont typeface="+mj-lt"/>
                        <a:buNone/>
                      </a:pPr>
                      <a:r>
                        <a:rPr lang="en-US" sz="1800" dirty="0"/>
                        <a:t>4</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 4: ETL (Extract Transform Load)</a:t>
                      </a:r>
                    </a:p>
                  </a:txBody>
                  <a:tcPr marT="45721" marB="45721" anchor="ctr"/>
                </a:tc>
                <a:tc>
                  <a:txBody>
                    <a:bodyPr/>
                    <a:lstStyle/>
                    <a:p>
                      <a:pPr algn="ctr"/>
                      <a:r>
                        <a:rPr lang="en-US" sz="1800" dirty="0"/>
                        <a:t>4</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4"/>
                  </a:ext>
                </a:extLst>
              </a:tr>
              <a:tr h="383398">
                <a:tc>
                  <a:txBody>
                    <a:bodyPr/>
                    <a:lstStyle/>
                    <a:p>
                      <a:pPr marL="0" indent="0" algn="ctr">
                        <a:buFont typeface="+mj-lt"/>
                        <a:buNone/>
                      </a:pPr>
                      <a:r>
                        <a:rPr lang="en-US" sz="1800" dirty="0"/>
                        <a:t>5</a:t>
                      </a:r>
                    </a:p>
                  </a:txBody>
                  <a:tcPr marT="45721" marB="45721" anchor="ctr"/>
                </a:tc>
                <a:tc>
                  <a:txBody>
                    <a:bodyPr/>
                    <a:lstStyle/>
                    <a:p>
                      <a:r>
                        <a:rPr lang="en-US" sz="1800" dirty="0"/>
                        <a:t>Lecture</a:t>
                      </a:r>
                      <a:r>
                        <a:rPr lang="en-US" sz="1800" baseline="0" dirty="0"/>
                        <a:t> </a:t>
                      </a:r>
                      <a:r>
                        <a:rPr lang="en-US" sz="1800" dirty="0"/>
                        <a:t>5:</a:t>
                      </a:r>
                      <a:r>
                        <a:rPr lang="en-US" sz="1800" baseline="0" dirty="0"/>
                        <a:t> </a:t>
                      </a:r>
                      <a:r>
                        <a:rPr lang="en-US" sz="1800" dirty="0"/>
                        <a:t>DQM (Data Quality Management)</a:t>
                      </a:r>
                    </a:p>
                  </a:txBody>
                  <a:tcPr marT="45721" marB="45721" anchor="ctr"/>
                </a:tc>
                <a:tc>
                  <a:txBody>
                    <a:bodyPr/>
                    <a:lstStyle/>
                    <a:p>
                      <a:pPr algn="ctr"/>
                      <a:r>
                        <a:rPr lang="en-US" sz="1800" dirty="0"/>
                        <a:t>5</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5"/>
                  </a:ext>
                </a:extLst>
              </a:tr>
              <a:tr h="463531">
                <a:tc>
                  <a:txBody>
                    <a:bodyPr/>
                    <a:lstStyle/>
                    <a:p>
                      <a:pPr marL="0" indent="0" algn="ctr">
                        <a:buFont typeface="+mj-lt"/>
                        <a:buNone/>
                      </a:pPr>
                      <a:r>
                        <a:rPr lang="en-US" sz="1800" dirty="0"/>
                        <a:t>6</a:t>
                      </a:r>
                    </a:p>
                  </a:txBody>
                  <a:tcPr marT="45721" marB="45721" anchor="ctr"/>
                </a:tc>
                <a:tc>
                  <a:txBody>
                    <a:bodyPr/>
                    <a:lstStyle/>
                    <a:p>
                      <a:r>
                        <a:rPr lang="en-US" sz="1800" dirty="0"/>
                        <a:t>Lecture</a:t>
                      </a:r>
                      <a:r>
                        <a:rPr lang="en-US" sz="1800" baseline="0" dirty="0"/>
                        <a:t> </a:t>
                      </a:r>
                      <a:r>
                        <a:rPr lang="en-US" sz="1800" dirty="0"/>
                        <a:t>6:</a:t>
                      </a:r>
                      <a:r>
                        <a:rPr lang="en-US" sz="1800" baseline="0" dirty="0"/>
                        <a:t> </a:t>
                      </a:r>
                      <a:r>
                        <a:rPr lang="en-US" sz="1800" dirty="0"/>
                        <a:t>Mining Frequent Patterns, Associations, and Correlation</a:t>
                      </a:r>
                    </a:p>
                  </a:txBody>
                  <a:tcPr marT="45721" marB="45721" anchor="ctr"/>
                </a:tc>
                <a:tc>
                  <a:txBody>
                    <a:bodyPr/>
                    <a:lstStyle/>
                    <a:p>
                      <a:pPr algn="ctr"/>
                      <a:r>
                        <a:rPr lang="en-US" sz="1800" dirty="0"/>
                        <a:t>6</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6"/>
                  </a:ext>
                </a:extLst>
              </a:tr>
              <a:tr h="383398">
                <a:tc>
                  <a:txBody>
                    <a:bodyPr/>
                    <a:lstStyle/>
                    <a:p>
                      <a:pPr marL="0" indent="0" algn="ctr">
                        <a:buFont typeface="+mj-lt"/>
                        <a:buNone/>
                      </a:pPr>
                      <a:r>
                        <a:rPr lang="en-US" sz="1800" dirty="0"/>
                        <a:t>7</a:t>
                      </a:r>
                    </a:p>
                  </a:txBody>
                  <a:tcPr marT="45721" marB="45721" anchor="ctr"/>
                </a:tc>
                <a:tc>
                  <a:txBody>
                    <a:bodyPr/>
                    <a:lstStyle/>
                    <a:p>
                      <a:r>
                        <a:rPr lang="en-US" sz="1800" dirty="0"/>
                        <a:t>Lecture</a:t>
                      </a:r>
                      <a:r>
                        <a:rPr lang="en-US" sz="1800" baseline="0" dirty="0"/>
                        <a:t> </a:t>
                      </a:r>
                      <a:r>
                        <a:rPr lang="en-US" sz="1800" dirty="0"/>
                        <a:t>7:</a:t>
                      </a:r>
                      <a:r>
                        <a:rPr lang="en-US" sz="1800" baseline="0" dirty="0"/>
                        <a:t> </a:t>
                      </a:r>
                      <a:r>
                        <a:rPr lang="en-US" sz="1800" dirty="0"/>
                        <a:t>Classification and Prediction</a:t>
                      </a:r>
                    </a:p>
                  </a:txBody>
                  <a:tcPr marT="45721" marB="45721" anchor="ctr"/>
                </a:tc>
                <a:tc>
                  <a:txBody>
                    <a:bodyPr/>
                    <a:lstStyle/>
                    <a:p>
                      <a:pPr algn="ctr"/>
                      <a:r>
                        <a:rPr lang="en-US" sz="1800" dirty="0"/>
                        <a:t>7</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7"/>
                  </a:ext>
                </a:extLst>
              </a:tr>
              <a:tr h="383398">
                <a:tc>
                  <a:txBody>
                    <a:bodyPr/>
                    <a:lstStyle/>
                    <a:p>
                      <a:pPr marL="0" indent="0" algn="ctr">
                        <a:buFont typeface="+mj-lt"/>
                        <a:buNone/>
                      </a:pPr>
                      <a:r>
                        <a:rPr lang="en-US" sz="1800" dirty="0"/>
                        <a:t>8</a:t>
                      </a:r>
                    </a:p>
                  </a:txBody>
                  <a:tcPr marT="45721" marB="45721" anchor="ctr"/>
                </a:tc>
                <a:tc>
                  <a:txBody>
                    <a:bodyPr/>
                    <a:lstStyle/>
                    <a:p>
                      <a:r>
                        <a:rPr lang="en-US" sz="1800" dirty="0"/>
                        <a:t>Lecture</a:t>
                      </a:r>
                      <a:r>
                        <a:rPr lang="en-US" sz="1800" baseline="0" dirty="0"/>
                        <a:t> </a:t>
                      </a:r>
                      <a:r>
                        <a:rPr lang="en-US" sz="1800" dirty="0"/>
                        <a:t>8:</a:t>
                      </a:r>
                      <a:r>
                        <a:rPr lang="en-US" sz="1800" baseline="0" dirty="0"/>
                        <a:t> </a:t>
                      </a:r>
                      <a:r>
                        <a:rPr lang="en-US" sz="1800" dirty="0"/>
                        <a:t>Classification and Prediction using Orange Tool </a:t>
                      </a:r>
                    </a:p>
                  </a:txBody>
                  <a:tcPr marT="45721" marB="45721" anchor="ctr"/>
                </a:tc>
                <a:tc>
                  <a:txBody>
                    <a:bodyPr/>
                    <a:lstStyle/>
                    <a:p>
                      <a:pPr algn="ctr"/>
                      <a:r>
                        <a:rPr lang="en-US" sz="1800" dirty="0"/>
                        <a:t>8</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8"/>
                  </a:ext>
                </a:extLst>
              </a:tr>
              <a:tr h="383398">
                <a:tc>
                  <a:txBody>
                    <a:bodyPr/>
                    <a:lstStyle/>
                    <a:p>
                      <a:pPr marL="0" indent="0" algn="ctr">
                        <a:buFont typeface="+mj-lt"/>
                        <a:buNone/>
                      </a:pPr>
                      <a:r>
                        <a:rPr lang="en-US" sz="1800" dirty="0"/>
                        <a:t>9</a:t>
                      </a:r>
                    </a:p>
                  </a:txBody>
                  <a:tcPr marT="45721" marB="45721" anchor="ctr"/>
                </a:tc>
                <a:tc>
                  <a:txBody>
                    <a:bodyPr/>
                    <a:lstStyle/>
                    <a:p>
                      <a:r>
                        <a:rPr lang="en-US" sz="1800" dirty="0"/>
                        <a:t>Lecture</a:t>
                      </a:r>
                      <a:r>
                        <a:rPr lang="en-US" sz="1800" baseline="0" dirty="0"/>
                        <a:t> </a:t>
                      </a:r>
                      <a:r>
                        <a:rPr lang="en-US" sz="1800" dirty="0"/>
                        <a:t>9: Dimensional Modeling</a:t>
                      </a:r>
                    </a:p>
                  </a:txBody>
                  <a:tcPr marT="45721" marB="45721" anchor="ctr"/>
                </a:tc>
                <a:tc>
                  <a:txBody>
                    <a:bodyPr/>
                    <a:lstStyle/>
                    <a:p>
                      <a:pPr algn="ctr"/>
                      <a:r>
                        <a:rPr lang="en-US" sz="1800" dirty="0"/>
                        <a:t>9</a:t>
                      </a:r>
                      <a:r>
                        <a:rPr lang="en-US" sz="1800" baseline="30000" dirty="0"/>
                        <a:t>th</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9"/>
                  </a:ext>
                </a:extLst>
              </a:tr>
              <a:tr h="383398">
                <a:tc>
                  <a:txBody>
                    <a:bodyPr/>
                    <a:lstStyle/>
                    <a:p>
                      <a:pPr marL="0" indent="0" algn="ctr">
                        <a:buFont typeface="+mj-lt"/>
                        <a:buNone/>
                      </a:pPr>
                      <a:r>
                        <a:rPr lang="en-US" sz="1800" dirty="0"/>
                        <a:t>10</a:t>
                      </a:r>
                    </a:p>
                  </a:txBody>
                  <a:tcPr marT="45721" marB="45721" anchor="ctr"/>
                </a:tc>
                <a:tc>
                  <a:txBody>
                    <a:bodyPr/>
                    <a:lstStyle/>
                    <a:p>
                      <a:r>
                        <a:rPr lang="en-US" sz="1800" dirty="0"/>
                        <a:t>Lecture</a:t>
                      </a:r>
                      <a:r>
                        <a:rPr lang="ar-YE" sz="1800" baseline="0" dirty="0"/>
                        <a:t> </a:t>
                      </a:r>
                      <a:r>
                        <a:rPr lang="en-US" sz="1800" dirty="0"/>
                        <a:t>10</a:t>
                      </a:r>
                      <a:r>
                        <a:rPr lang="ar-YE" sz="1800" dirty="0"/>
                        <a:t>:</a:t>
                      </a:r>
                      <a:r>
                        <a:rPr lang="en-US" sz="1800" baseline="0" dirty="0"/>
                        <a:t> </a:t>
                      </a:r>
                      <a:r>
                        <a:rPr lang="en-US" sz="1800" dirty="0"/>
                        <a:t>Cluster Analysis</a:t>
                      </a:r>
                    </a:p>
                  </a:txBody>
                  <a:tcPr marT="45721" marB="45721" anchor="ctr"/>
                </a:tc>
                <a:tc>
                  <a:txBody>
                    <a:bodyPr/>
                    <a:lstStyle/>
                    <a:p>
                      <a:pPr algn="ctr"/>
                      <a:r>
                        <a:rPr lang="en-US" sz="1800" dirty="0"/>
                        <a:t>10</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10"/>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663168" y="478191"/>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844" y="55166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E77C84F9-BC88-4054-C5A1-16EEE965FA74}"/>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56C11235-A80B-6416-9EF6-EF5674B93D30}"/>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856065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639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Teaching Methodology</a:t>
            </a:r>
            <a:endParaRPr lang="ar-YE" sz="2800"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75871" y="1017588"/>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884813660"/>
              </p:ext>
            </p:extLst>
          </p:nvPr>
        </p:nvGraphicFramePr>
        <p:xfrm>
          <a:off x="5638800" y="1828800"/>
          <a:ext cx="5482480" cy="381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https://www.almrsal.com/wp-content/uploads/2019/02/%D9%85%D8%AD%D8%A7%D8%B6%D8%B1%D8%A7%D8%AA-%D8%A3%D9%88%D9%86%D9%84%D8%A7%D9%8A%D9%86.jpe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1600" y="2375174"/>
            <a:ext cx="4343400" cy="2723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11">
            <a:extLst>
              <a:ext uri="{FF2B5EF4-FFF2-40B4-BE49-F238E27FC236}">
                <a16:creationId xmlns:a16="http://schemas.microsoft.com/office/drawing/2014/main" id="{35D86265-C8E4-4555-30D1-4A4662AA031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0551E78-3767-190E-0C73-B4D2542E2AB1}"/>
              </a:ext>
            </a:extLst>
          </p:cNvPr>
          <p:cNvPicPr>
            <a:picLocks noChangeAspect="1"/>
          </p:cNvPicPr>
          <p:nvPr/>
        </p:nvPicPr>
        <p:blipFill>
          <a:blip r:embed="rId9"/>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29259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Study System</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0" name="Rectangle 11"/>
          <p:cNvSpPr/>
          <p:nvPr/>
        </p:nvSpPr>
        <p:spPr>
          <a:xfrm>
            <a:off x="24468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Fundamentals,  Dr. Redhwan M. A. </a:t>
            </a:r>
            <a:r>
              <a:rPr lang="en-US" sz="1200" i="1" dirty="0" err="1">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3333" b="41111"/>
          <a:stretch/>
        </p:blipFill>
        <p:spPr>
          <a:xfrm>
            <a:off x="5867400" y="2209800"/>
            <a:ext cx="5526796" cy="3070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58889"/>
          <a:stretch/>
        </p:blipFill>
        <p:spPr>
          <a:xfrm>
            <a:off x="653969" y="2214640"/>
            <a:ext cx="5173035" cy="3065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64763A8-1ACF-4251-FDD9-F99E7D97C538}"/>
              </a:ext>
            </a:extLst>
          </p:cNvPr>
          <p:cNvSpPr txBox="1"/>
          <p:nvPr/>
        </p:nvSpPr>
        <p:spPr>
          <a:xfrm>
            <a:off x="3505200" y="6172200"/>
            <a:ext cx="4267200" cy="369332"/>
          </a:xfrm>
          <a:prstGeom prst="rect">
            <a:avLst/>
          </a:prstGeom>
          <a:solidFill>
            <a:srgbClr val="050605"/>
          </a:solidFill>
        </p:spPr>
        <p:txBody>
          <a:bodyPr wrap="square" rtlCol="0">
            <a:spAutoFit/>
          </a:bodyPr>
          <a:lstStyle/>
          <a:p>
            <a:endParaRPr lang="en-JO" dirty="0"/>
          </a:p>
        </p:txBody>
      </p:sp>
      <p:sp>
        <p:nvSpPr>
          <p:cNvPr id="11" name="Rectangle 11">
            <a:extLst>
              <a:ext uri="{FF2B5EF4-FFF2-40B4-BE49-F238E27FC236}">
                <a16:creationId xmlns:a16="http://schemas.microsoft.com/office/drawing/2014/main" id="{AF85A1E8-D245-DF49-17D6-BC000106CED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375BBBDA-DBC2-F626-C2D2-8EED68243F76}"/>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14066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Course Information -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763197" y="2159480"/>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dirty="0">
                <a:solidFill>
                  <a:srgbClr val="FF0000"/>
                </a:solidFill>
              </a:rPr>
              <a:t>Assessment Method:</a:t>
            </a:r>
          </a:p>
        </p:txBody>
      </p:sp>
      <p:sp>
        <p:nvSpPr>
          <p:cNvPr id="12" name="Rectangle 11"/>
          <p:cNvSpPr>
            <a:spLocks noGrp="1" noChangeArrowheads="1"/>
          </p:cNvSpPr>
          <p:nvPr/>
        </p:nvSpPr>
        <p:spPr>
          <a:xfrm>
            <a:off x="2446894" y="2874074"/>
            <a:ext cx="5277987" cy="256787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2400" dirty="0">
                <a:solidFill>
                  <a:srgbClr val="00B0F0"/>
                </a:solidFill>
              </a:rPr>
              <a:t>Short Exam</a:t>
            </a:r>
          </a:p>
          <a:p>
            <a:pPr lvl="1">
              <a:lnSpc>
                <a:spcPct val="90000"/>
              </a:lnSpc>
            </a:pPr>
            <a:r>
              <a:rPr lang="en-US" sz="2000" b="1" dirty="0"/>
              <a:t>80</a:t>
            </a:r>
            <a:r>
              <a:rPr lang="en-GB" sz="2000" b="1" dirty="0"/>
              <a:t>% mark</a:t>
            </a:r>
            <a:r>
              <a:rPr lang="en-US" sz="2000" b="1" dirty="0"/>
              <a:t>s</a:t>
            </a:r>
            <a:endParaRPr lang="en-GB" sz="2000" b="1" dirty="0"/>
          </a:p>
          <a:p>
            <a:pPr lvl="2">
              <a:lnSpc>
                <a:spcPct val="90000"/>
              </a:lnSpc>
            </a:pPr>
            <a:r>
              <a:rPr lang="en-GB" sz="1800" dirty="0"/>
              <a:t>Count of short Exam 10 (Weekly)</a:t>
            </a:r>
          </a:p>
          <a:p>
            <a:pPr lvl="2">
              <a:lnSpc>
                <a:spcPct val="90000"/>
              </a:lnSpc>
            </a:pPr>
            <a:r>
              <a:rPr lang="en-GB" sz="1800" dirty="0"/>
              <a:t>8 Marks for each of short Exam. </a:t>
            </a:r>
          </a:p>
          <a:p>
            <a:pPr lvl="2">
              <a:lnSpc>
                <a:spcPct val="90000"/>
              </a:lnSpc>
            </a:pPr>
            <a:endParaRPr lang="en-GB" sz="1800" dirty="0"/>
          </a:p>
          <a:p>
            <a:pPr lvl="1">
              <a:lnSpc>
                <a:spcPct val="90000"/>
              </a:lnSpc>
            </a:pPr>
            <a:r>
              <a:rPr lang="en-US" sz="2000" b="1" dirty="0"/>
              <a:t>20</a:t>
            </a:r>
            <a:r>
              <a:rPr lang="en-GB" sz="2000" b="1" dirty="0"/>
              <a:t>% marks </a:t>
            </a:r>
          </a:p>
          <a:p>
            <a:pPr marL="1139825" lvl="1">
              <a:lnSpc>
                <a:spcPct val="90000"/>
              </a:lnSpc>
            </a:pPr>
            <a:r>
              <a:rPr lang="en-GB" sz="2000" dirty="0"/>
              <a:t>Final Examination</a:t>
            </a:r>
          </a:p>
        </p:txBody>
      </p:sp>
      <p:pic>
        <p:nvPicPr>
          <p:cNvPr id="1026" name="Picture 2" descr="PSD 3d exam test with pencil and timer"/>
          <p:cNvPicPr>
            <a:picLocks noChangeAspect="1" noChangeArrowheads="1"/>
          </p:cNvPicPr>
          <p:nvPr/>
        </p:nvPicPr>
        <p:blipFill>
          <a:blip r:embed="rId3">
            <a:clrChange>
              <a:clrFrom>
                <a:srgbClr val="E6E6E6"/>
              </a:clrFrom>
              <a:clrTo>
                <a:srgbClr val="E6E6E6">
                  <a:alpha val="0"/>
                </a:srgbClr>
              </a:clrTo>
            </a:clrChange>
            <a:extLst>
              <a:ext uri="{28A0092B-C50C-407E-A947-70E740481C1C}">
                <a14:useLocalDpi xmlns:a14="http://schemas.microsoft.com/office/drawing/2010/main" val="0"/>
              </a:ext>
            </a:extLst>
          </a:blip>
          <a:srcRect/>
          <a:stretch>
            <a:fillRect/>
          </a:stretch>
        </p:blipFill>
        <p:spPr bwMode="auto">
          <a:xfrm>
            <a:off x="7108756" y="2215455"/>
            <a:ext cx="3580200" cy="29796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51584CD5-5914-FF1A-42D0-777D0055F58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4870B38F-2676-6466-FDEE-442CED65FAF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50682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5EF9E8C-211B-A065-3666-DA5C457FDF85}"/>
              </a:ext>
            </a:extLst>
          </p:cNvPr>
          <p:cNvSpPr txBox="1">
            <a:spLocks noChangeArrowheads="1"/>
          </p:cNvSpPr>
          <p:nvPr/>
        </p:nvSpPr>
        <p:spPr bwMode="auto">
          <a:xfrm>
            <a:off x="838200" y="2096393"/>
            <a:ext cx="10439399" cy="3113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After completion of this course, the students should be able to:</a:t>
            </a:r>
          </a:p>
          <a:p>
            <a:pPr marL="312738" algn="just">
              <a:lnSpc>
                <a:spcPct val="150000"/>
              </a:lnSpc>
              <a:defRPr/>
            </a:pPr>
            <a:r>
              <a:rPr lang="en-US" sz="2000" dirty="0"/>
              <a:t>• Identify and remove missing values, noise and outliers in presented data.</a:t>
            </a:r>
          </a:p>
          <a:p>
            <a:pPr marL="312738" algn="just">
              <a:lnSpc>
                <a:spcPct val="150000"/>
              </a:lnSpc>
              <a:defRPr/>
            </a:pPr>
            <a:r>
              <a:rPr lang="en-US" sz="2000" dirty="0"/>
              <a:t>• Characterize and rank the association rules using support, confidence, and lift.</a:t>
            </a:r>
            <a:endParaRPr lang="ar-YE" sz="2400" b="1" i="1" dirty="0">
              <a:solidFill>
                <a:srgbClr val="FF0000"/>
              </a:solidFill>
            </a:endParaRPr>
          </a:p>
          <a:p>
            <a:pPr marL="496888" lvl="1" indent="-184150">
              <a:lnSpc>
                <a:spcPct val="150000"/>
              </a:lnSpc>
              <a:buFont typeface="Arial" panose="020B0604020202020204" pitchFamily="34" charset="0"/>
              <a:buChar char="•"/>
              <a:defRPr/>
            </a:pPr>
            <a:r>
              <a:rPr lang="en-US" sz="2000" dirty="0"/>
              <a:t>Understand how classification methods can be used to perform predictive data mining.</a:t>
            </a:r>
          </a:p>
          <a:p>
            <a:pPr marL="496888" lvl="1" indent="-184150">
              <a:lnSpc>
                <a:spcPct val="150000"/>
              </a:lnSpc>
              <a:buFont typeface="Arial" panose="020B0604020202020204" pitchFamily="34" charset="0"/>
              <a:buChar char="•"/>
              <a:defRPr/>
            </a:pPr>
            <a:r>
              <a:rPr lang="en-US" sz="2000" dirty="0"/>
              <a:t>Validate a prediction model using split and cross validation methods.</a:t>
            </a:r>
          </a:p>
          <a:p>
            <a:pPr marL="496888" lvl="1" indent="-184150">
              <a:lnSpc>
                <a:spcPct val="150000"/>
              </a:lnSpc>
              <a:buFont typeface="Arial" panose="020B0604020202020204" pitchFamily="34" charset="0"/>
              <a:buChar char="•"/>
              <a:defRPr/>
            </a:pPr>
            <a:r>
              <a:rPr lang="en-US" sz="2000" dirty="0"/>
              <a:t>Compare and contrast classifiers using various evaluation measures.</a:t>
            </a:r>
          </a:p>
          <a:p>
            <a:pPr marL="496888" lvl="1" indent="-184150">
              <a:lnSpc>
                <a:spcPct val="150000"/>
              </a:lnSpc>
              <a:buFont typeface="Arial" panose="020B0604020202020204" pitchFamily="34" charset="0"/>
              <a:buChar char="•"/>
              <a:defRPr/>
            </a:pPr>
            <a:r>
              <a:rPr lang="en-US" sz="2000" dirty="0"/>
              <a:t>Differentiate between hierarchical and partitioning clustering methods.</a:t>
            </a:r>
            <a:endParaRPr lang="ar-YE" sz="2000" dirty="0"/>
          </a:p>
        </p:txBody>
      </p:sp>
      <p:sp>
        <p:nvSpPr>
          <p:cNvPr id="6" name="Rectangle 11">
            <a:extLst>
              <a:ext uri="{FF2B5EF4-FFF2-40B4-BE49-F238E27FC236}">
                <a16:creationId xmlns:a16="http://schemas.microsoft.com/office/drawing/2014/main" id="{E1F9EE54-F8D3-D7A0-E037-5B7C107B5F6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5C4DBFB-2FB9-2EB7-3787-FBF816847B4E}"/>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292124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Learning 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438547" y="1945984"/>
            <a:ext cx="6600480"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buFont typeface="Wingdings" panose="05000000000000000000" pitchFamily="2" charset="2"/>
              <a:buChar char="Ø"/>
              <a:defRPr/>
            </a:pPr>
            <a:r>
              <a:rPr lang="ar-YE" sz="2400" b="1" i="1" dirty="0">
                <a:solidFill>
                  <a:srgbClr val="FF0000"/>
                </a:solidFill>
              </a:rPr>
              <a:t> </a:t>
            </a:r>
            <a:r>
              <a:rPr lang="en-US" sz="2000" b="1" i="1" dirty="0">
                <a:solidFill>
                  <a:srgbClr val="FF0000"/>
                </a:solidFill>
              </a:rPr>
              <a:t>Credit Hours</a:t>
            </a:r>
            <a:r>
              <a:rPr lang="en-US" sz="2000" dirty="0"/>
              <a:t>: </a:t>
            </a:r>
            <a:endParaRPr lang="ar-YE" sz="2000" dirty="0"/>
          </a:p>
          <a:p>
            <a:pPr algn="just"/>
            <a:endParaRPr lang="ar-YE" sz="1600" dirty="0"/>
          </a:p>
          <a:p>
            <a:pPr marL="446088" indent="-446088" algn="just"/>
            <a:r>
              <a:rPr lang="en-US" sz="2000" dirty="0"/>
              <a:t>3 credit hours.  </a:t>
            </a:r>
            <a:endParaRPr lang="en-US" sz="1600" dirty="0"/>
          </a:p>
          <a:p>
            <a:pPr lvl="1" algn="just">
              <a:defRPr/>
            </a:pPr>
            <a:endParaRPr lang="ar-YE" sz="500" dirty="0">
              <a:solidFill>
                <a:srgbClr val="0070C0"/>
              </a:solidFill>
            </a:endParaRPr>
          </a:p>
          <a:p>
            <a:pPr lvl="1" indent="-457200" algn="just">
              <a:buFont typeface="Wingdings" pitchFamily="2" charset="2"/>
              <a:buChar char="Ø"/>
              <a:defRPr/>
            </a:pPr>
            <a:r>
              <a:rPr lang="en-US" sz="2000" b="1" i="1" dirty="0">
                <a:solidFill>
                  <a:schemeClr val="accent6"/>
                </a:solidFill>
              </a:rPr>
              <a:t>Required Textbook:</a:t>
            </a:r>
            <a:r>
              <a:rPr lang="en-US" sz="2000" b="1" i="1" dirty="0">
                <a:solidFill>
                  <a:srgbClr val="FF0000"/>
                </a:solidFill>
              </a:rPr>
              <a:t> </a:t>
            </a:r>
            <a:endParaRPr lang="ar-YE" sz="2000" b="1" i="1" dirty="0">
              <a:solidFill>
                <a:srgbClr val="FF0000"/>
              </a:solidFill>
            </a:endParaRPr>
          </a:p>
          <a:p>
            <a:pPr marL="449263" lvl="1" algn="just">
              <a:defRPr/>
            </a:pPr>
            <a:r>
              <a:rPr lang="en-US" b="1" dirty="0"/>
              <a:t>Jiawei Han, Jian Pei, </a:t>
            </a:r>
            <a:r>
              <a:rPr lang="en-US" b="1" dirty="0" err="1"/>
              <a:t>Hanghang</a:t>
            </a:r>
            <a:r>
              <a:rPr lang="en-US" b="1" dirty="0"/>
              <a:t> Tong, (2012). Data Mining Concepts and Techniques, The Morgan Kaufmann Series in Data Management Systems. Third Edition.</a:t>
            </a:r>
          </a:p>
          <a:p>
            <a:pPr marL="514350" lvl="1" indent="-514350" algn="just">
              <a:buAutoNum type="arabicPeriod"/>
              <a:defRPr/>
            </a:pPr>
            <a:endParaRPr lang="en-US" sz="500" dirty="0"/>
          </a:p>
          <a:p>
            <a:pPr lvl="1" indent="-457200" algn="just">
              <a:buFont typeface="Wingdings" panose="05000000000000000000" pitchFamily="2" charset="2"/>
              <a:buChar char="Ø"/>
              <a:defRPr/>
            </a:pPr>
            <a:r>
              <a:rPr lang="en-US" sz="2000" b="1" i="1" dirty="0">
                <a:solidFill>
                  <a:schemeClr val="accent6"/>
                </a:solidFill>
              </a:rPr>
              <a:t>Essential References:</a:t>
            </a:r>
          </a:p>
          <a:p>
            <a:pPr marL="496888" lvl="1" algn="just">
              <a:defRPr/>
            </a:pPr>
            <a:r>
              <a:rPr lang="en-US" b="1" dirty="0" err="1"/>
              <a:t>Eibe</a:t>
            </a:r>
            <a:r>
              <a:rPr lang="en-US" b="1" dirty="0"/>
              <a:t> Frank, Mark A. Hall, and Ian H. Witten (2016). The WEKA Workbench. Online Appendix for "Data Mining: Practical Machine Learning Tools and Techniques", Morgan Kaufmann, Fourth Edition.</a:t>
            </a:r>
          </a:p>
          <a:p>
            <a:pPr marL="461963" lvl="1" algn="just">
              <a:defRPr/>
            </a:pPr>
            <a:r>
              <a:rPr lang="en-US" b="1" dirty="0"/>
              <a:t>.</a:t>
            </a:r>
          </a:p>
        </p:txBody>
      </p:sp>
      <p:pic>
        <p:nvPicPr>
          <p:cNvPr id="6" name="Picture 5" descr="A cover of a book&#10;&#10;Description automatically generated">
            <a:extLst>
              <a:ext uri="{FF2B5EF4-FFF2-40B4-BE49-F238E27FC236}">
                <a16:creationId xmlns:a16="http://schemas.microsoft.com/office/drawing/2014/main" id="{F5EC2ED9-DC89-D34A-BB89-579D5487C1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0600" y="2314556"/>
            <a:ext cx="2401609" cy="3112289"/>
          </a:xfrm>
          <a:prstGeom prst="rect">
            <a:avLst/>
          </a:prstGeom>
        </p:spPr>
      </p:pic>
      <p:sp>
        <p:nvSpPr>
          <p:cNvPr id="7" name="Rectangle 11">
            <a:extLst>
              <a:ext uri="{FF2B5EF4-FFF2-40B4-BE49-F238E27FC236}">
                <a16:creationId xmlns:a16="http://schemas.microsoft.com/office/drawing/2014/main" id="{F3A103EF-A034-9B3A-3069-13FCF872608C}"/>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4" name="Picture 3">
            <a:extLst>
              <a:ext uri="{FF2B5EF4-FFF2-40B4-BE49-F238E27FC236}">
                <a16:creationId xmlns:a16="http://schemas.microsoft.com/office/drawing/2014/main" id="{E2479382-3E1F-8B47-B2A6-0E36D7EE4BD6}"/>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826309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id-ID">
              <a:solidFill>
                <a:prstClr val="white"/>
              </a:solidFill>
            </a:endParaRPr>
          </a:p>
        </p:txBody>
      </p:sp>
      <p:pic>
        <p:nvPicPr>
          <p:cNvPr id="3" name="Picture 2" descr="A blue circle with white text&#10;&#10;Description automatically generated">
            <a:extLst>
              <a:ext uri="{FF2B5EF4-FFF2-40B4-BE49-F238E27FC236}">
                <a16:creationId xmlns:a16="http://schemas.microsoft.com/office/drawing/2014/main" id="{5D9C6B8F-A88C-801C-7D9D-8EC904785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0017" y="1409311"/>
            <a:ext cx="9694015" cy="4365082"/>
          </a:xfrm>
          <a:prstGeom prst="rect">
            <a:avLst/>
          </a:prstGeom>
          <a:effectLst>
            <a:glow>
              <a:schemeClr val="accent1">
                <a:alpha val="40000"/>
              </a:schemeClr>
            </a:glow>
            <a:softEdge rad="0"/>
          </a:effectLst>
        </p:spPr>
      </p:pic>
      <p:pic>
        <p:nvPicPr>
          <p:cNvPr id="2" name="Picture 1">
            <a:extLst>
              <a:ext uri="{FF2B5EF4-FFF2-40B4-BE49-F238E27FC236}">
                <a16:creationId xmlns:a16="http://schemas.microsoft.com/office/drawing/2014/main" id="{F0E062A8-4267-BF88-A1E0-191008F1DDEA}"/>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00196843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7287</TotalTime>
  <Words>1084</Words>
  <Application>Microsoft Macintosh PowerPoint</Application>
  <PresentationFormat>Widescreen</PresentationFormat>
  <Paragraphs>159</Paragraphs>
  <Slides>17</Slides>
  <Notes>3</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17</vt:i4>
      </vt:variant>
    </vt:vector>
  </HeadingPairs>
  <TitlesOfParts>
    <vt:vector size="30" baseType="lpstr">
      <vt:lpstr>Agency FB</vt:lpstr>
      <vt:lpstr>Andalus</vt:lpstr>
      <vt:lpstr>Arial</vt:lpstr>
      <vt:lpstr>Calibri</vt:lpstr>
      <vt:lpstr>Calibri Light</vt:lpstr>
      <vt:lpstr>Roboto Light</vt:lpstr>
      <vt:lpstr>Tajawal Medium</vt:lpstr>
      <vt:lpstr>Times New Roman</vt:lpstr>
      <vt:lpstr>Wingdings</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Amjad Qtaish</cp:lastModifiedBy>
  <cp:revision>214</cp:revision>
  <dcterms:created xsi:type="dcterms:W3CDTF">2012-10-04T04:34:07Z</dcterms:created>
  <dcterms:modified xsi:type="dcterms:W3CDTF">2024-09-27T13:04:40Z</dcterms:modified>
</cp:coreProperties>
</file>