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256" r:id="rId3"/>
    <p:sldId id="276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502" r:id="rId26"/>
    <p:sldId id="503" r:id="rId27"/>
    <p:sldId id="504" r:id="rId28"/>
    <p:sldId id="505" r:id="rId29"/>
    <p:sldId id="506" r:id="rId30"/>
    <p:sldId id="507" r:id="rId31"/>
    <p:sldId id="508" r:id="rId32"/>
    <p:sldId id="509" r:id="rId33"/>
    <p:sldId id="510" r:id="rId34"/>
    <p:sldId id="511" r:id="rId35"/>
    <p:sldId id="512" r:id="rId36"/>
    <p:sldId id="513" r:id="rId37"/>
    <p:sldId id="514" r:id="rId38"/>
    <p:sldId id="515" r:id="rId39"/>
    <p:sldId id="516" r:id="rId40"/>
    <p:sldId id="517" r:id="rId41"/>
    <p:sldId id="518" r:id="rId42"/>
    <p:sldId id="519" r:id="rId43"/>
    <p:sldId id="520" r:id="rId44"/>
    <p:sldId id="521" r:id="rId45"/>
    <p:sldId id="522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101" d="100"/>
          <a:sy n="101" d="100"/>
        </p:scale>
        <p:origin x="2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32" name="Google Shape;3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المضايقات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تضارب المصالح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إساءة استخدام موارد الشركة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المخالفات الأخلاقية في التسويق والإعلان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ممارسات العمل غير العادلة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سوء معاملة الموظفين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مخالفات الصحة والسلامة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القضايا البيئية المتعلقة بالعمليات التجارية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الرشوة والفساد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سرقة الأجور واستغلال العمال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توفير تسهيلات معقولة للموظفين ذوي الإعاقة أو ذوي الاحتياجات الخاصة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انتهاك خصوصية الموظف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الإساءة العاطفية والنفسية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الإبلاغ عن المخالفات وحماية حقوق الموظفين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سرقة الملكية الفكرية والتعدي عليها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الثقافة التنظيمية التي تعزز السلوك غير الأخلاقي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في التوظيف والترقيات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استخدام عمالة الأطفال أو العمل الشاق في سلاسل التوريد العالمية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تحريف معلومات الشركة أو البيانات المالية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تزوير وتزوير المستندات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المحسوبية والمحسوبية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العمل الإضافي القسري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سرقة واختلاس 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التدريب أو الإشراف غير الكافي للموظفين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على أساس التوجه الجنسي أو الهوية الجنسية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التنمر في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قلة التنوع والشمول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مخاطر الصحة والسلامة بسبب الصيانة غير الكافية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ظروف العمل غير الآمنة بسبب التدابير الأمنية غير الكافية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على أساس العمر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إساءة استخدام الملكية الفكرية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حماية غير كافية لحقوق الموظفين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على أساس الدين أو المعتقدات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استغلال المتدربين أو العمال المؤقتين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الضغط للانخراط في ممارسات غير أخلاقية لتحقيق أهداف الأداء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التعدي على خصوصية الموظف من خلال المراقبة أو المراقبة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توفير المنافع مثل الرعاية الصحية أو خطط التقاعد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نقص الإمدادات الطبية بسبب التخزين أو ممارسات التوزيع غير الأخلاقية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الاستجابة غير الكافية لحالات الطوارئ مثل الكوارث الطبيعية أو الأوبئة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الدعاية والترويج الخادعة للمنتجات أو الخدمات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تخريب أو تدمير ممتلكات الشركة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الاستخدام غير الأخلاقي لبيانات العملاء والمعلومات الشخصية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التدريب والدعم للموظفين الذين يتعاملون مع عملاء أو مرضى مصابين بأمراض عقلية أو مضطربين عاطفيًا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حماية غير كافية للموظفين الذين يتعاملون مع عملاء أو مرضى عنيفين أو خطرين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بسبب مظهرهم الجسدي أو نوع أجسامهم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خرق اتفاقيات السرية أو اتفاقيات عدم الإفشاء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الاهتمام غير الكافي بالصحة العقلية وإدارة الإجهاد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على أساس خلفياتهم الاجتماعية والاقتصادية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إساءة استخدام السلطة أو المنصب في مكان العمل لتحقيق مكاسب أو منفعة شخصية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المشاركة القسرية أو القسرية في ممارسات أو سلوك غير أخلاقي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السماح أو المشاركة في استغلال الفئات الضعيفة من السكان مثل اللاجئين أو العمال غير المسجلين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إهمال الاعتبارات الأخلاقية في تصميم أو تنفيذ الأنظمة الآلية أو تقنيات الذكاء الاصطناعي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حماية المبلغين عن المخالفات أو أولئك الذين يبلغون عن سلوك غير أخلاقي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عدم كفاية الوصول إلى مزايا الموظفين أو الدعم بسبب التمييز أو التحيز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استجابة غير كافية للاعتداء الجنسي أو التحرش في مكان العمل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التمييز ضد الموظفين بسبب معتقداتهم السياسية أو انتماءاتهم</a:t>
            </a:r>
            <a:r>
              <a:rPr lang="ar" dirty="0"/>
              <a:t> </a:t>
            </a:r>
            <a:r>
              <a:rPr lang="ar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إجراءات غير كافية ضد التنمر أو التحرش في مكان العمل</a:t>
            </a:r>
            <a:r>
              <a:rPr lang="ar" dirty="0"/>
              <a:t> </a:t>
            </a:r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Workplace discrimination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Harassment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Conflict of interest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Misuse of company resources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Ethical violations in marketing and advertising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Unfair labor practices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Mistreatment of employees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Health and safety violations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Environmental issues related to business operations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Bribery and corruption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Wage theft and labor exploitation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Failure to provide reasonable accommodations for employees with disabilities or special needs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Invasion of employee privacy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Emotional and psychological abuse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Whistleblowing and protection of employee rights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Intellectual property theft and infringement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Organizational culture that promotes unethical behavior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in hiring and promotions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Use of child labor or sweatshop labor in global supply chains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Misrepresentation of company information or financial statements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Forgery and falsification of documents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Nepotism and cronyism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Forced overtime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Employee theft and embezzlement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training or supervision of employees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based on sexual orientation or gender identity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Workplace bullying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Lack of diversity and inclusion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Health and safety hazards due to inadequate maintenance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Unsafe working conditions due to inadequate security measures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based on age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Misuse of intellectual property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protection of employee rights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based on religion or beliefs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Exploitation of interns or temporary workers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Pressure to engage in unethical practices to meet performance targets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Invasion of employee privacy through monitoring or surveillance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provision of benefits such as healthcare or retirement plans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Shortage of medical supplies due to hoarding or unethical distribution practices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response to emergency situations such as natural disasters or pandemics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Deceptive advertising and promotion of products or services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Sabotage or destruction of company property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Unethical use of customer data and personal information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training and support for employees dealing with mentally ill or emotionally disturbed clients or patients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protection of employees dealing with violent or dangerous clients or patients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due to their physical appearance or body type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Breach of confidentiality agreements or NDAs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attention to mental health and stress management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based on their socio-economic background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Misuse of workplace authority or position for personal gain or advantage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Forced or coerced participation in unethical practices or behavior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Allowing or participating in the exploitation of vulnerable populations such as refugees or undocumented workers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Neglect of ethical considerations in the design or implementation of automated systems or AI technologies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protection of whistleblowers or those who report unethical behavior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access to employee benefits or support due to discrimination or biases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response to sexual abuse or harassment in the workplace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Discrimination against employees due to their political beliefs or affiliations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Inadequate action against workplace bullying or harassment</a:t>
            </a:r>
          </a:p>
          <a:p>
            <a:r>
              <a:rPr lang="en-US" sz="1200" b="0" i="0" u="none" strike="noStrike" cap="none" dirty="0">
                <a:solidFill>
                  <a:schemeClr val="dk1"/>
                </a:solidFill>
                <a:effectLst/>
                <a:latin typeface="Arial"/>
                <a:ea typeface="Arial"/>
                <a:cs typeface="Arial"/>
                <a:sym typeface="Arial"/>
              </a:rPr>
              <a:t>Exploitation of</a:t>
            </a:r>
          </a:p>
          <a:p>
            <a:endParaRPr lang="en-US" sz="1200" b="0" i="0" u="none" strike="noStrike" cap="none" dirty="0">
              <a:solidFill>
                <a:schemeClr val="dk1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dirty="0"/>
          </a:p>
        </p:txBody>
      </p:sp>
      <p:sp>
        <p:nvSpPr>
          <p:cNvPr id="33" name="Google Shape;33;p1:notes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fld id="{00000000-1234-1234-1234-123412341234}" type="slidenum"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tiff"/><Relationship Id="rId3" Type="http://schemas.openxmlformats.org/officeDocument/2006/relationships/image" Target="../media/image13.jpeg"/><Relationship Id="rId7" Type="http://schemas.openxmlformats.org/officeDocument/2006/relationships/image" Target="../media/image1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6.tiff"/><Relationship Id="rId5" Type="http://schemas.openxmlformats.org/officeDocument/2006/relationships/image" Target="../media/image15.png"/><Relationship Id="rId10" Type="http://schemas.openxmlformats.org/officeDocument/2006/relationships/image" Target="../media/image20.tiff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3.png"/><Relationship Id="rId5" Type="http://schemas.openxmlformats.org/officeDocument/2006/relationships/image" Target="../media/image22.tiff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tif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tif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7.tif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tif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1.sv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0.png"/><Relationship Id="rId5" Type="http://schemas.openxmlformats.org/officeDocument/2006/relationships/image" Target="../media/image3.png"/><Relationship Id="rId4" Type="http://schemas.openxmlformats.org/officeDocument/2006/relationships/image" Target="../media/image5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Prepared by Dr. </a:t>
            </a:r>
            <a:r>
              <a:rPr lang="en-US" dirty="0" err="1"/>
              <a:t>Ibrahem</a:t>
            </a:r>
            <a:r>
              <a:rPr lang="en-US" dirty="0"/>
              <a:t> </a:t>
            </a:r>
            <a:r>
              <a:rPr lang="en-US" dirty="0" err="1"/>
              <a:t>Aboelseod</a:t>
            </a:r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22808"/>
            <a:ext cx="476124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Fundamentals of </a:t>
            </a:r>
          </a:p>
          <a:p>
            <a:r>
              <a:rPr lang="en-US" dirty="0"/>
              <a:t>Organizational </a:t>
            </a:r>
          </a:p>
          <a:p>
            <a:r>
              <a:rPr lang="en-US" dirty="0"/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"/>
          <p:cNvSpPr txBox="1"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r" rtl="1">
              <a:buClr>
                <a:srgbClr val="000000"/>
              </a:buClr>
              <a:buSzPts val="1800"/>
            </a:pPr>
            <a:endParaRPr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1"/>
          <p:cNvSpPr txBox="1">
            <a:spLocks noGrp="1"/>
          </p:cNvSpPr>
          <p:nvPr>
            <p:ph type="ctrTitle"/>
          </p:nvPr>
        </p:nvSpPr>
        <p:spPr>
          <a:xfrm>
            <a:off x="1524000" y="1022351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spcFirstLastPara="1" vert="horz" wrap="square" lIns="475487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700"/>
            </a:pP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38;p1"/>
          <p:cNvSpPr txBox="1">
            <a:spLocks noGrp="1"/>
          </p:cNvSpPr>
          <p:nvPr>
            <p:ph type="subTitle" idx="1"/>
          </p:nvPr>
        </p:nvSpPr>
        <p:spPr>
          <a:xfrm>
            <a:off x="6164262" y="3073401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800"/>
            </a:pPr>
            <a:r>
              <a:rPr lang="en-US" sz="32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4</a:t>
            </a:r>
            <a:endParaRPr/>
          </a:p>
          <a:p>
            <a:pPr algn="l">
              <a:lnSpc>
                <a:spcPct val="100000"/>
              </a:lnSpc>
              <a:spcBef>
                <a:spcPts val="480"/>
              </a:spcBef>
              <a:buClr>
                <a:schemeClr val="lt1"/>
              </a:buClr>
              <a:buSzPts val="600"/>
            </a:pPr>
            <a:r>
              <a:rPr lang="en-US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Communication: Values and Ethical Communication Behaviors</a:t>
            </a:r>
            <a:endParaRPr/>
          </a:p>
        </p:txBody>
      </p:sp>
      <p:pic>
        <p:nvPicPr>
          <p:cNvPr id="39" name="Google Shape;39;p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2041526" y="604836"/>
            <a:ext cx="3681411" cy="4598986"/>
          </a:xfrm>
          <a:prstGeom prst="rect">
            <a:avLst/>
          </a:prstGeom>
          <a:noFill/>
          <a:ln w="5715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40" name="Google Shape;4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97151" y="933451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16100" y="388938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3457" y="199174"/>
            <a:ext cx="80725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What is organizational ethics ?</a:t>
            </a:r>
          </a:p>
          <a:p>
            <a:r>
              <a:rPr lang="en-US" dirty="0"/>
              <a:t>What is organizational values ?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6598DF-33BC-B0B5-E382-A65E9F4C8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378" y="1230701"/>
            <a:ext cx="9975243" cy="537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75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6843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Learning Objectives (1 of 2)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9DEC81-889E-2C21-06BA-934CE343F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260" y="1653677"/>
            <a:ext cx="7232657" cy="4841696"/>
          </a:xfrm>
          <a:prstGeom prst="rect">
            <a:avLst/>
          </a:prstGeom>
        </p:spPr>
      </p:pic>
      <p:sp>
        <p:nvSpPr>
          <p:cNvPr id="8" name="Google Shape;48;p2">
            <a:extLst>
              <a:ext uri="{FF2B5EF4-FFF2-40B4-BE49-F238E27FC236}">
                <a16:creationId xmlns:a16="http://schemas.microsoft.com/office/drawing/2014/main" id="{9CAF9F5A-56E7-ED81-546D-E38116746A1C}"/>
              </a:ext>
            </a:extLst>
          </p:cNvPr>
          <p:cNvSpPr txBox="1">
            <a:spLocks/>
          </p:cNvSpPr>
          <p:nvPr/>
        </p:nvSpPr>
        <p:spPr>
          <a:xfrm>
            <a:off x="1137941" y="1251864"/>
            <a:ext cx="8669337" cy="52895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2800"/>
              <a:buFont typeface="Arial"/>
              <a:buNone/>
            </a:pPr>
            <a:endParaRPr lang="en-US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4.1 Describe how knowledge, sensitivity, skills and values influence human communication within organizations</a:t>
            </a:r>
            <a:endParaRPr lang="en-US" sz="2000"/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4.2 Describe individual and organizational values</a:t>
            </a:r>
            <a:endParaRPr lang="en-US" sz="2000"/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4.3 Assess personal value systems and behaviors</a:t>
            </a:r>
            <a:endParaRPr lang="en-US" sz="2000"/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4.4 Define ethical communication</a:t>
            </a:r>
          </a:p>
          <a:p>
            <a:pPr marL="0" indent="0">
              <a:buSzPts val="800"/>
              <a:buFont typeface="Arial" panose="020B0604020202020204" pitchFamily="34" charset="0"/>
              <a:buNone/>
            </a:pPr>
            <a:r>
              <a:rPr lang="en-US" sz="2000">
                <a:solidFill>
                  <a:schemeClr val="dk1"/>
                </a:solidFill>
              </a:rPr>
              <a:t>4.5 Apply skills to case and dilemma analysis</a:t>
            </a:r>
          </a:p>
          <a:p>
            <a:pPr marL="0" indent="0">
              <a:buSzPts val="800"/>
              <a:buFont typeface="Arial" panose="020B0604020202020204" pitchFamily="34" charset="0"/>
              <a:buNone/>
            </a:pPr>
            <a:r>
              <a:rPr lang="en-US" sz="2000">
                <a:solidFill>
                  <a:schemeClr val="dk1"/>
                </a:solidFill>
              </a:rPr>
              <a:t>4.6 Recognize some of the Organizational</a:t>
            </a:r>
          </a:p>
          <a:p>
            <a:pPr marL="0" indent="0">
              <a:buSzPts val="800"/>
              <a:buFont typeface="Arial" panose="020B0604020202020204" pitchFamily="34" charset="0"/>
              <a:buNone/>
            </a:pPr>
            <a:r>
              <a:rPr lang="en-US" sz="2000">
                <a:solidFill>
                  <a:schemeClr val="dk1"/>
                </a:solidFill>
              </a:rPr>
              <a:t> Communication situations that have value and</a:t>
            </a:r>
          </a:p>
          <a:p>
            <a:pPr marL="0" indent="0">
              <a:buSzPts val="800"/>
              <a:buFont typeface="Arial" panose="020B0604020202020204" pitchFamily="34" charset="0"/>
              <a:buNone/>
            </a:pPr>
            <a:r>
              <a:rPr lang="en-US" sz="2000">
                <a:solidFill>
                  <a:schemeClr val="dk1"/>
                </a:solidFill>
              </a:rPr>
              <a:t> ethical implications</a:t>
            </a:r>
          </a:p>
          <a:p>
            <a:pPr marL="0" indent="0">
              <a:buSzPts val="800"/>
              <a:buFont typeface="Arial" panose="020B0604020202020204" pitchFamily="34" charset="0"/>
              <a:buNone/>
            </a:pPr>
            <a:r>
              <a:rPr lang="en-US" sz="2000">
                <a:solidFill>
                  <a:schemeClr val="dk1"/>
                </a:solidFill>
              </a:rPr>
              <a:t>4.7 Distinguishing between what we would do</a:t>
            </a:r>
          </a:p>
          <a:p>
            <a:pPr marL="0" indent="0">
              <a:buSzPts val="800"/>
              <a:buFont typeface="Arial" panose="020B0604020202020204" pitchFamily="34" charset="0"/>
              <a:buNone/>
            </a:pPr>
            <a:r>
              <a:rPr lang="en-US" sz="2000">
                <a:solidFill>
                  <a:schemeClr val="dk1"/>
                </a:solidFill>
              </a:rPr>
              <a:t> and what we should do </a:t>
            </a: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95981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3457" y="-31129"/>
            <a:ext cx="85964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400" dirty="0">
                <a:sym typeface="Arial"/>
              </a:rPr>
              <a:t>Introduction: Organizational Communication: </a:t>
            </a:r>
            <a:br>
              <a:rPr lang="ar-SA" sz="2400" dirty="0">
                <a:sym typeface="Arial"/>
              </a:rPr>
            </a:br>
            <a:r>
              <a:rPr lang="en-US" sz="2400" dirty="0">
                <a:sym typeface="Arial"/>
              </a:rPr>
              <a:t>Values and Ethical Communication Behaviors </a:t>
            </a:r>
            <a:br>
              <a:rPr lang="en-US" sz="2400" dirty="0">
                <a:sym typeface="Arial"/>
              </a:rPr>
            </a:br>
            <a:r>
              <a:rPr lang="en-US" sz="2400" dirty="0">
                <a:sym typeface="Arial"/>
              </a:rPr>
              <a:t>( 1-2)</a:t>
            </a:r>
            <a:endParaRPr 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62;p4">
            <a:extLst>
              <a:ext uri="{FF2B5EF4-FFF2-40B4-BE49-F238E27FC236}">
                <a16:creationId xmlns:a16="http://schemas.microsoft.com/office/drawing/2014/main" id="{207E35C0-FA57-F32D-33AA-3505A3B7C70A}"/>
              </a:ext>
            </a:extLst>
          </p:cNvPr>
          <p:cNvSpPr txBox="1">
            <a:spLocks/>
          </p:cNvSpPr>
          <p:nvPr/>
        </p:nvSpPr>
        <p:spPr>
          <a:xfrm>
            <a:off x="2398970" y="1019069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4.1 Describe how knowledge, sensitivity, skills and values influence human communication within organizations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188FE1-0B3B-5AE5-BBE6-6B79C0D4F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4509" y="2472431"/>
            <a:ext cx="3917122" cy="391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24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3457" y="157725"/>
            <a:ext cx="786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400" dirty="0">
                <a:sym typeface="Arial"/>
              </a:rPr>
              <a:t>Organizational Communication: </a:t>
            </a:r>
            <a:br>
              <a:rPr lang="ar-SA" sz="2400" dirty="0">
                <a:sym typeface="Arial"/>
              </a:rPr>
            </a:br>
            <a:r>
              <a:rPr lang="en-US" sz="2400" dirty="0">
                <a:sym typeface="Arial"/>
              </a:rPr>
              <a:t>Values and Ethical Communication Behaviors ( 2-2) </a:t>
            </a:r>
            <a:endParaRPr 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83E30CA-0FCF-052E-59B3-888FCCCF81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2662" y="1938631"/>
            <a:ext cx="6921982" cy="4213195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544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8120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Clash between individual and organization values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A02E5A-2815-D519-9398-621D4A12C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505" y="2175606"/>
            <a:ext cx="6805102" cy="40249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5223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3760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Tendency to view values and ethics </a:t>
            </a:r>
            <a:br>
              <a:rPr lang="ar-SA" dirty="0"/>
            </a:br>
            <a:r>
              <a:rPr lang="en-US" dirty="0"/>
              <a:t>from our specific cultural perspectives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215432A-DC68-33EC-911D-92FC3747C4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1977" y="2185987"/>
            <a:ext cx="6713348" cy="37762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2743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D4D79B-1E1B-B736-F99F-07B6E0B082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87" t="-730"/>
          <a:stretch/>
        </p:blipFill>
        <p:spPr>
          <a:xfrm>
            <a:off x="4004289" y="669383"/>
            <a:ext cx="2517913" cy="141840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134F96-7575-A1E6-F299-E879F8322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4596" y="2305275"/>
            <a:ext cx="4765953" cy="32587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65316C-8D79-E532-1F2D-59AAB89E0A1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56" y="3300072"/>
            <a:ext cx="3231598" cy="25841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14B45C2-E27D-10FA-A4C8-11D65AF37D5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564" y="1600611"/>
            <a:ext cx="1686871" cy="16868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3B1FD7-639E-1FD3-90EC-E8477D6A8E96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665" y="1089070"/>
            <a:ext cx="2690671" cy="26906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6CC1D3-07D7-2CC2-14D9-FDC2B4D068F0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819" y="4849740"/>
            <a:ext cx="1600489" cy="160048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6337FB5-BCB8-A4E0-2565-10B0E1DABD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89943" y="450488"/>
            <a:ext cx="3886200" cy="20828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E63E60-7898-96A7-2F65-FE4CDA3C482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1844" y="2714971"/>
            <a:ext cx="1975678" cy="1975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07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376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Imposing our values on complicated organizational issues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C9E4D43-7C21-32C9-380A-981C2271C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6288" y="2192832"/>
            <a:ext cx="6563532" cy="37613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2812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3457" y="296393"/>
            <a:ext cx="755592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Objective 4.2 Describe Individual </a:t>
            </a:r>
          </a:p>
          <a:p>
            <a:r>
              <a:rPr lang="en-US" dirty="0"/>
              <a:t>And Organizational Values  </a:t>
            </a:r>
          </a:p>
          <a:p>
            <a:r>
              <a:rPr lang="en-US" dirty="0"/>
              <a:t>	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BDE01C8-CB29-52C6-B5F3-84331ECBA5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3950" y="1822657"/>
            <a:ext cx="4481162" cy="448116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الحبتور Ethics .mp4">
            <a:hlinkClick r:id="" action="ppaction://media"/>
            <a:extLst>
              <a:ext uri="{FF2B5EF4-FFF2-40B4-BE49-F238E27FC236}">
                <a16:creationId xmlns:a16="http://schemas.microsoft.com/office/drawing/2014/main" id="{32AB5703-4205-ED2B-E82A-3E5A6966563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l="26356" r="25593"/>
          <a:stretch/>
        </p:blipFill>
        <p:spPr>
          <a:xfrm>
            <a:off x="5392817" y="2133054"/>
            <a:ext cx="2466498" cy="3849823"/>
          </a:xfrm>
          <a:prstGeom prst="rect">
            <a:avLst/>
          </a:prstGeom>
          <a:ln w="9525" cap="flat">
            <a:solidFill>
              <a:srgbClr val="383838"/>
            </a:solidFill>
          </a:ln>
          <a:effectLst>
            <a:outerShdw blurRad="152400" dist="317500" dir="6000000" sx="105000" sy="105000" algn="tl" rotWithShape="0">
              <a:srgbClr val="000000">
                <a:alpha val="30000"/>
              </a:srgbClr>
            </a:outerShdw>
          </a:effectLst>
          <a:scene3d>
            <a:camera prst="perspectiveRight" fov="2100000">
              <a:rot lat="0" lon="20400000" rev="0"/>
            </a:camera>
            <a:lightRig rig="threePt" dir="t"/>
          </a:scene3d>
          <a:sp3d extrusionH="889000" prstMaterial="matte">
            <a:extrusionClr>
              <a:srgbClr val="777777"/>
            </a:extrusionClr>
          </a:sp3d>
        </p:spPr>
      </p:pic>
    </p:spTree>
    <p:extLst>
      <p:ext uri="{BB962C8B-B14F-4D97-AF65-F5344CB8AC3E}">
        <p14:creationId xmlns:p14="http://schemas.microsoft.com/office/powerpoint/2010/main" val="83781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13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390203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Values </a:t>
            </a:r>
            <a:br>
              <a:rPr lang="en-US" dirty="0"/>
            </a:br>
            <a:r>
              <a:rPr lang="en-US" dirty="0"/>
              <a:t>	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3872AED-0641-ED6F-069B-249D12F1E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061" y="1312930"/>
            <a:ext cx="8184379" cy="47159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0569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872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400" dirty="0">
                <a:sym typeface="Arial"/>
              </a:rPr>
              <a:t>4.2 Values In Organizational Communication (1 of 3)</a:t>
            </a:r>
            <a:endParaRPr 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9F5D938-8B2D-FE0B-8253-6F7813A636CF}"/>
              </a:ext>
            </a:extLst>
          </p:cNvPr>
          <p:cNvSpPr/>
          <p:nvPr/>
        </p:nvSpPr>
        <p:spPr>
          <a:xfrm>
            <a:off x="3394639" y="4225810"/>
            <a:ext cx="4572000" cy="22510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   – </a:t>
            </a:r>
            <a:r>
              <a:rPr lang="en-US" sz="2400" b="1" dirty="0"/>
              <a:t>Organizational values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400" dirty="0"/>
              <a:t> </a:t>
            </a:r>
            <a:r>
              <a:rPr lang="en-US" sz="1400" dirty="0">
                <a:solidFill>
                  <a:schemeClr val="dk1"/>
                </a:solidFill>
              </a:rPr>
              <a:t>Bedrock of an organization’s culture</a:t>
            </a:r>
            <a:endParaRPr lang="en-US" sz="20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Transmitted, maintained, changed through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r>
              <a:rPr lang="en-US" sz="1400" dirty="0">
                <a:solidFill>
                  <a:schemeClr val="dk1"/>
                </a:solidFill>
              </a:rPr>
              <a:t>    organizational communication processes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20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Influences behaviors of current members</a:t>
            </a:r>
            <a:endParaRPr lang="en-US" sz="20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400" dirty="0">
                <a:solidFill>
                  <a:schemeClr val="dk1"/>
                </a:solidFill>
              </a:rPr>
              <a:t> Influences hiring decisions</a:t>
            </a:r>
            <a:endParaRPr lang="en-US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858760-2DC7-FB96-1E4E-35A22ACF8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225" y="1341722"/>
            <a:ext cx="7835900" cy="33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86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6815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1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Enduring organization of beliefs concerning preferable modes of conduct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F0FE03A-EB0F-8AFD-245D-B151733DB34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729" y="2190956"/>
            <a:ext cx="7801508" cy="36930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6710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76317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4.2 Values In Organizational Communication (2 of 3)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94;p8">
            <a:extLst>
              <a:ext uri="{FF2B5EF4-FFF2-40B4-BE49-F238E27FC236}">
                <a16:creationId xmlns:a16="http://schemas.microsoft.com/office/drawing/2014/main" id="{B2D74BFD-AF08-F373-00C3-AF49642CA064}"/>
              </a:ext>
            </a:extLst>
          </p:cNvPr>
          <p:cNvSpPr txBox="1">
            <a:spLocks/>
          </p:cNvSpPr>
          <p:nvPr/>
        </p:nvSpPr>
        <p:spPr>
          <a:xfrm>
            <a:off x="1981200" y="1594875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>
                <a:solidFill>
                  <a:srgbClr val="FF0000"/>
                </a:solidFill>
                <a:sym typeface="Arial"/>
              </a:rPr>
              <a:t>Organizational Values, Globalization, and Diversity</a:t>
            </a:r>
            <a:endParaRPr lang="en-US" sz="1100">
              <a:solidFill>
                <a:srgbClr val="FF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	- Diversity</a:t>
            </a:r>
            <a:r>
              <a:rPr lang="en-US" sz="2400">
                <a:solidFill>
                  <a:srgbClr val="FF0000"/>
                </a:solidFill>
                <a:sym typeface="Arial"/>
              </a:rPr>
              <a:t> </a:t>
            </a:r>
            <a:endParaRPr lang="en-US" sz="1100">
              <a:solidFill>
                <a:srgbClr val="FF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 sz="2000">
                <a:solidFill>
                  <a:srgbClr val="FF0000"/>
                </a:solidFill>
                <a:sym typeface="Arial"/>
              </a:rPr>
              <a:t>    - Value congruence</a:t>
            </a:r>
            <a:endParaRPr lang="en-US" sz="1100">
              <a:solidFill>
                <a:srgbClr val="FF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 sz="2000">
                <a:solidFill>
                  <a:srgbClr val="FF0000"/>
                </a:solidFill>
                <a:sym typeface="Arial"/>
              </a:rPr>
              <a:t>    - Values</a:t>
            </a:r>
            <a:endParaRPr lang="en-US" sz="1100">
              <a:solidFill>
                <a:srgbClr val="FF0000"/>
              </a:solidFill>
            </a:endParaRPr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D9A8FE-BDC9-D26F-DB19-CF028C961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3233372"/>
            <a:ext cx="3986212" cy="209461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455F5DF-00C2-10BF-7511-3DB2B3EA9BC9}"/>
              </a:ext>
            </a:extLst>
          </p:cNvPr>
          <p:cNvSpPr/>
          <p:nvPr/>
        </p:nvSpPr>
        <p:spPr>
          <a:xfrm>
            <a:off x="6410325" y="2291838"/>
            <a:ext cx="5646920" cy="390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b="1" dirty="0"/>
              <a:t>Organizational Values, Globalization, and Diversity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3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dirty="0"/>
              <a:t>Point 2 – Value congruence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The similarity between individual and organizational values </a:t>
            </a:r>
            <a:r>
              <a:rPr lang="ar-SA" sz="2000" dirty="0">
                <a:solidFill>
                  <a:schemeClr val="dk1"/>
                </a:solidFill>
              </a:rPr>
              <a:t> )</a:t>
            </a:r>
            <a:r>
              <a:rPr lang="en-US" sz="2000" dirty="0">
                <a:solidFill>
                  <a:srgbClr val="FF0000"/>
                </a:solidFill>
              </a:rPr>
              <a:t>check next slide sample </a:t>
            </a:r>
            <a:r>
              <a:rPr lang="en-US" sz="2000" dirty="0">
                <a:solidFill>
                  <a:schemeClr val="dk1"/>
                </a:solidFill>
              </a:rPr>
              <a:t>)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Organizational culture specifies alternatives that are equally appreciated</a:t>
            </a:r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endParaRPr lang="en-US" sz="3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dirty="0"/>
              <a:t>Point 3 – Values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/>
              <a:t> </a:t>
            </a:r>
            <a:r>
              <a:rPr lang="en-US" sz="2000" dirty="0">
                <a:solidFill>
                  <a:schemeClr val="dk1"/>
                </a:solidFill>
              </a:rPr>
              <a:t>Reflects the closely held beliefs of all organizational members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Differences within and between organizations expected to increase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857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67676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The similarity between individual and organizational values 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A8882A-4BFE-FF19-2DF9-570DA2BED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353" y="1809209"/>
            <a:ext cx="8242852" cy="1838498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C640FA-0CAF-8C39-40E3-0C6FA3A1D5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7110" y="4488066"/>
            <a:ext cx="8189843" cy="949104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463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8712" y="101906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45504" y="186323"/>
            <a:ext cx="78820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000" dirty="0"/>
              <a:t>DIFFERENCES SET TO INCREASE</a:t>
            </a:r>
            <a:br>
              <a:rPr lang="en-US" sz="2000" dirty="0"/>
            </a:br>
            <a:r>
              <a:rPr lang="en-US" sz="2000" dirty="0"/>
              <a:t>IMPORTANT TO ORGANIZATIONS AND INDIVIDUALS</a:t>
            </a:r>
            <a:br>
              <a:rPr lang="en-US" sz="2000" dirty="0"/>
            </a:br>
            <a:endParaRPr lang="en-US" sz="20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D9FAC2B-3F2C-9BAA-C40B-8A71E92BC2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529" y="1828882"/>
            <a:ext cx="6634620" cy="37522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45A5C8E-53AA-353A-4543-C05ED77FD2E0}"/>
              </a:ext>
            </a:extLst>
          </p:cNvPr>
          <p:cNvSpPr/>
          <p:nvPr/>
        </p:nvSpPr>
        <p:spPr>
          <a:xfrm>
            <a:off x="764652" y="2272861"/>
            <a:ext cx="1967205" cy="335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9999"/>
                </a:solidFill>
              </a:rPr>
              <a:t>Diversity</a:t>
            </a:r>
          </a:p>
          <a:p>
            <a:endParaRPr lang="en-US" sz="3200" b="1" dirty="0">
              <a:solidFill>
                <a:srgbClr val="009999"/>
              </a:solidFill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solidFill>
                  <a:schemeClr val="dk1"/>
                </a:solidFill>
              </a:rPr>
              <a:t>Cultural diversity.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solidFill>
                  <a:schemeClr val="dk1"/>
                </a:solidFill>
              </a:rPr>
              <a:t>Racial diversity.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solidFill>
                  <a:schemeClr val="dk1"/>
                </a:solidFill>
              </a:rPr>
              <a:t>Religious diversity.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solidFill>
                  <a:schemeClr val="dk1"/>
                </a:solidFill>
              </a:rPr>
              <a:t>Age diversity.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solidFill>
                  <a:schemeClr val="dk1"/>
                </a:solidFill>
              </a:rPr>
              <a:t>Gender diversity.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US" dirty="0">
                <a:solidFill>
                  <a:schemeClr val="dk1"/>
                </a:solidFill>
              </a:rPr>
              <a:t>Disability.</a:t>
            </a:r>
          </a:p>
          <a:p>
            <a:endParaRPr lang="en-US" sz="3200" b="1" dirty="0">
              <a:solidFill>
                <a:srgbClr val="009999"/>
              </a:solidFill>
            </a:endParaRP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4466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66818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Individual Values || Religious</a:t>
            </a:r>
            <a:br>
              <a:rPr lang="en-US" dirty="0"/>
            </a:br>
            <a:r>
              <a:rPr lang="en-US" dirty="0"/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D6D3C8-6A20-F8EC-3640-1F0CDD4E3E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5290" y="1765350"/>
            <a:ext cx="5999893" cy="39939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1210E34-3390-F1EF-74CB-97B3CBAF86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7777" y="1472019"/>
            <a:ext cx="3375025" cy="20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75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672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2400" dirty="0">
                <a:sym typeface="Arial"/>
              </a:rPr>
              <a:t>4.2 Values In Organizational Communication (3 of 3)</a:t>
            </a:r>
            <a:endParaRPr 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ED9B52-3526-6936-8EF0-4169F7525EFD}"/>
              </a:ext>
            </a:extLst>
          </p:cNvPr>
          <p:cNvSpPr/>
          <p:nvPr/>
        </p:nvSpPr>
        <p:spPr>
          <a:xfrm>
            <a:off x="5353050" y="1766704"/>
            <a:ext cx="4572000" cy="431297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3600" b="1" dirty="0"/>
              <a:t>Individual Values</a:t>
            </a:r>
            <a:r>
              <a:rPr lang="en-US" sz="3600" dirty="0"/>
              <a:t>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1 – Value orientations </a:t>
            </a:r>
            <a:r>
              <a:rPr lang="ar-SA" sz="1600" dirty="0"/>
              <a:t>توجهات </a:t>
            </a:r>
            <a:r>
              <a:rPr lang="ar-SA" sz="1600" dirty="0" err="1"/>
              <a:t>القيمه</a:t>
            </a:r>
            <a:r>
              <a:rPr lang="ar-SA" sz="1600" dirty="0"/>
              <a:t> 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/>
              <a:t> </a:t>
            </a:r>
            <a:r>
              <a:rPr lang="en-US" sz="1600" dirty="0">
                <a:solidFill>
                  <a:schemeClr val="dk1"/>
                </a:solidFill>
              </a:rPr>
              <a:t> Economic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Aesthetic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Social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Political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Religious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1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2 – Work values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Locus of control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Self-esteem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Tolerance of ambiguity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Social judgment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Risk taking</a:t>
            </a:r>
            <a:endParaRPr lang="en-US" sz="1800" dirty="0"/>
          </a:p>
          <a:p>
            <a:pPr lvl="0">
              <a:buClr>
                <a:schemeClr val="dk1"/>
              </a:buClr>
              <a:buSzPts val="1200"/>
            </a:pPr>
            <a:endParaRPr lang="en-US" sz="1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69F799-5612-376A-562B-FD8BDD3C0C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6" y="1366653"/>
            <a:ext cx="4614863" cy="4614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3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49769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Work values </a:t>
            </a:r>
          </a:p>
          <a:p>
            <a:r>
              <a:rPr lang="en-US" dirty="0"/>
              <a:t>Social judgment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F28EE1-FE78-BF22-BA0B-F38313834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510" y="1774825"/>
            <a:ext cx="3238500" cy="1765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AEFC59-497B-2BA0-82F3-E68B33DECF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3457" y="3540125"/>
            <a:ext cx="31750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87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158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Appraising Your Individual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Value System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10;p10">
            <a:extLst>
              <a:ext uri="{FF2B5EF4-FFF2-40B4-BE49-F238E27FC236}">
                <a16:creationId xmlns:a16="http://schemas.microsoft.com/office/drawing/2014/main" id="{7F7D1C55-FBD8-83C9-0091-7955F5AFE57F}"/>
              </a:ext>
            </a:extLst>
          </p:cNvPr>
          <p:cNvSpPr txBox="1">
            <a:spLocks/>
          </p:cNvSpPr>
          <p:nvPr/>
        </p:nvSpPr>
        <p:spPr>
          <a:xfrm>
            <a:off x="1422400" y="213759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Century Gothic" panose="020B0502020202020204" pitchFamily="34" charset="0"/>
                <a:sym typeface="Arial"/>
              </a:rPr>
              <a:t>Objective 4.3 Assess personal value systems and behaviors</a:t>
            </a:r>
            <a:endParaRPr lang="en-US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28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2669" y="10477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13510" y="14535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74540" y="40116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137D68A-986D-4961-E73C-47CEE2DC2B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362" y="-145353"/>
            <a:ext cx="86063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55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0152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4.3 Appraising Your Individual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Value System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18;p11">
            <a:extLst>
              <a:ext uri="{FF2B5EF4-FFF2-40B4-BE49-F238E27FC236}">
                <a16:creationId xmlns:a16="http://schemas.microsoft.com/office/drawing/2014/main" id="{0606014C-F7AD-F7F2-1F10-3CE13BD7CFEE}"/>
              </a:ext>
            </a:extLst>
          </p:cNvPr>
          <p:cNvSpPr txBox="1">
            <a:spLocks/>
          </p:cNvSpPr>
          <p:nvPr/>
        </p:nvSpPr>
        <p:spPr>
          <a:xfrm>
            <a:off x="1028700" y="1771773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Personal value 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Assessment 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0B9A43-CE19-D31E-2FBA-0DB7955EFD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6093" y="1157408"/>
            <a:ext cx="6588223" cy="53546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1144DB45-9C79-B0E3-9DCF-7D6F11ADA41A}"/>
              </a:ext>
            </a:extLst>
          </p:cNvPr>
          <p:cNvSpPr/>
          <p:nvPr/>
        </p:nvSpPr>
        <p:spPr>
          <a:xfrm>
            <a:off x="889000" y="3110995"/>
            <a:ext cx="7600482" cy="2620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dirty="0"/>
              <a:t>Point 1 – Personal value 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/>
              <a:t> </a:t>
            </a:r>
            <a:r>
              <a:rPr lang="en-US" dirty="0">
                <a:solidFill>
                  <a:schemeClr val="dk1"/>
                </a:solidFill>
              </a:rPr>
              <a:t>Contribute to our ability to identify the careers and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r>
              <a:rPr lang="en-US" dirty="0">
                <a:solidFill>
                  <a:schemeClr val="dk1"/>
                </a:solidFill>
              </a:rPr>
              <a:t>   organizations in which we can be the most </a:t>
            </a:r>
            <a:r>
              <a:rPr lang="en-US" dirty="0" err="1">
                <a:solidFill>
                  <a:schemeClr val="dk1"/>
                </a:solidFill>
              </a:rPr>
              <a:t>productiveand</a:t>
            </a:r>
            <a:r>
              <a:rPr lang="en-US" dirty="0">
                <a:solidFill>
                  <a:schemeClr val="dk1"/>
                </a:solidFill>
              </a:rPr>
              <a:t> satisfied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Understand what is important to us 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2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dirty="0"/>
              <a:t>Point 2 – Assessment 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/>
              <a:t> </a:t>
            </a:r>
            <a:r>
              <a:rPr lang="en-US" dirty="0">
                <a:solidFill>
                  <a:schemeClr val="dk1"/>
                </a:solidFill>
              </a:rPr>
              <a:t>Identify how values influence behaviors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Based on the assumption that consistent behaviors reflect value system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5789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A04DCCD-28F5-DB7B-07C4-06F7EE1B37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7843" y="1475322"/>
            <a:ext cx="8788400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7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376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Ethics In Organizational Communication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26;p12">
            <a:extLst>
              <a:ext uri="{FF2B5EF4-FFF2-40B4-BE49-F238E27FC236}">
                <a16:creationId xmlns:a16="http://schemas.microsoft.com/office/drawing/2014/main" id="{3F836D31-3DD2-8093-33C5-0244018C67D4}"/>
              </a:ext>
            </a:extLst>
          </p:cNvPr>
          <p:cNvSpPr txBox="1">
            <a:spLocks/>
          </p:cNvSpPr>
          <p:nvPr/>
        </p:nvSpPr>
        <p:spPr>
          <a:xfrm>
            <a:off x="1630605" y="1366653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4.4 Define ethical communication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847A0D-AB9A-13B5-2B27-27F2B117B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138" y="2524789"/>
            <a:ext cx="7329137" cy="445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33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120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Email || ethical communication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CB6404D-F4D6-2EAF-C73E-F3A71B49E8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23262" y="1531495"/>
            <a:ext cx="5229777" cy="48102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476402-99D7-749D-2F18-065AC0FA5AA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663" y="2061041"/>
            <a:ext cx="3375025" cy="200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8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682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4.4 Ethics In Organizational Communication (2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42;p14">
            <a:extLst>
              <a:ext uri="{FF2B5EF4-FFF2-40B4-BE49-F238E27FC236}">
                <a16:creationId xmlns:a16="http://schemas.microsoft.com/office/drawing/2014/main" id="{6E789B6D-25BF-9E98-B982-23E72B62E0E2}"/>
              </a:ext>
            </a:extLst>
          </p:cNvPr>
          <p:cNvSpPr txBox="1">
            <a:spLocks/>
          </p:cNvSpPr>
          <p:nvPr/>
        </p:nvSpPr>
        <p:spPr>
          <a:xfrm>
            <a:off x="1704974" y="1388986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Standard for ethical judgement</a:t>
            </a:r>
            <a:r>
              <a:rPr lang="en-US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en-US" sz="1800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1DC683-33FD-6341-B44D-F1F260BE3EB8}"/>
              </a:ext>
            </a:extLst>
          </p:cNvPr>
          <p:cNvSpPr/>
          <p:nvPr/>
        </p:nvSpPr>
        <p:spPr>
          <a:xfrm>
            <a:off x="1372893" y="2687248"/>
            <a:ext cx="4572000" cy="18220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/>
              <a:t> </a:t>
            </a:r>
            <a:r>
              <a:rPr lang="en-US" sz="3200" dirty="0">
                <a:solidFill>
                  <a:schemeClr val="dk1"/>
                </a:solidFill>
              </a:rPr>
              <a:t>Honesty</a:t>
            </a:r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</a:rPr>
              <a:t> Truthfulness</a:t>
            </a:r>
            <a:endParaRPr lang="en-US" sz="36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</a:rPr>
              <a:t> Fairness</a:t>
            </a:r>
            <a:endParaRPr lang="en-US" sz="36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3200" dirty="0">
                <a:solidFill>
                  <a:schemeClr val="dk1"/>
                </a:solidFill>
              </a:rPr>
              <a:t> Humaneness</a:t>
            </a:r>
            <a:endParaRPr lang="en-US" sz="36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B7EB0E-E5DF-3E37-79E6-42FCB02FC063}"/>
              </a:ext>
            </a:extLst>
          </p:cNvPr>
          <p:cNvSpPr/>
          <p:nvPr/>
        </p:nvSpPr>
        <p:spPr>
          <a:xfrm>
            <a:off x="7653958" y="2628770"/>
            <a:ext cx="22806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2400" b="1" dirty="0"/>
              <a:t>معيار الحكم الأخلاقي</a:t>
            </a:r>
          </a:p>
          <a:p>
            <a:pPr algn="r"/>
            <a:r>
              <a:rPr lang="en-US" sz="2400" dirty="0"/>
              <a:t>  أمانة</a:t>
            </a:r>
          </a:p>
          <a:p>
            <a:pPr algn="r"/>
            <a:r>
              <a:rPr lang="en-US" sz="2400" dirty="0"/>
              <a:t>  الصدق</a:t>
            </a:r>
          </a:p>
          <a:p>
            <a:pPr algn="r"/>
            <a:r>
              <a:rPr lang="en-US" sz="2400" dirty="0"/>
              <a:t>  الإنصاف</a:t>
            </a:r>
          </a:p>
          <a:p>
            <a:pPr algn="r"/>
            <a:r>
              <a:rPr lang="en-US" sz="2400" dirty="0"/>
              <a:t>  إنسانية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5C29752-DD1B-DDAF-2B2B-16CDFA3C505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4188" y="2543943"/>
            <a:ext cx="4683704" cy="416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376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4.4 Ethics In Organizational Communication (3 of 6)</a:t>
            </a:r>
            <a:r>
              <a:rPr lang="ar-SA" dirty="0">
                <a:sym typeface="Arial"/>
              </a:rPr>
              <a:t> || </a:t>
            </a:r>
            <a:r>
              <a:rPr lang="en-US" dirty="0"/>
              <a:t>Theory</a:t>
            </a:r>
            <a:r>
              <a:rPr lang="ar-SA" dirty="0"/>
              <a:t> 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B51617-0840-3525-6EAA-78FA98382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087" y="1562911"/>
            <a:ext cx="9607825" cy="460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3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8712" y="1059647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93457" y="52770"/>
            <a:ext cx="77631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4.4 Ethics In Organizational Communication (4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DB7B854-67EA-4ED9-EE5F-43E5D21FCC0B}"/>
              </a:ext>
            </a:extLst>
          </p:cNvPr>
          <p:cNvSpPr/>
          <p:nvPr/>
        </p:nvSpPr>
        <p:spPr>
          <a:xfrm>
            <a:off x="241747" y="1729193"/>
            <a:ext cx="6263414" cy="3112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b="1" dirty="0"/>
              <a:t>Defining Ethical Communication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3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dirty="0"/>
              <a:t>Point 1 – Ethical communication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Communication competencies are related to our overall communication experiences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3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dirty="0"/>
              <a:t>Point 2 – Elements of ethical communication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Choice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Reflects values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Has consequences</a:t>
            </a:r>
            <a:endParaRPr lang="en-US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571838-7E0D-0243-1B38-6CF58DD493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8536" y="1938252"/>
            <a:ext cx="4697896" cy="3398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71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376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4.4 Ethics In Organizational Communication (5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5B4A3F1-21A3-DF37-A4E5-62EB8FEBF5A8}"/>
              </a:ext>
            </a:extLst>
          </p:cNvPr>
          <p:cNvSpPr/>
          <p:nvPr/>
        </p:nvSpPr>
        <p:spPr>
          <a:xfrm>
            <a:off x="6065790" y="1508675"/>
            <a:ext cx="4396199" cy="2786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400" b="1" dirty="0"/>
              <a:t>Influences for Ethical Organizational Communication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200" b="1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200" b="1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2 – Approaches for ethical organization communication</a:t>
            </a:r>
            <a:endParaRPr lang="ar-SA" sz="1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Ethical codes of conduct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Ethics training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Strategies to create more accessible, open and responsive structures and procedures  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112865-D331-C5D3-330B-6605E868F7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949" y="1760468"/>
            <a:ext cx="6825399" cy="384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3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66300" y="1139701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69153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4.4 Ethics In Organizational Communication (6 of 6)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74;p18">
            <a:extLst>
              <a:ext uri="{FF2B5EF4-FFF2-40B4-BE49-F238E27FC236}">
                <a16:creationId xmlns:a16="http://schemas.microsoft.com/office/drawing/2014/main" id="{B4122321-6084-8F4F-51F9-7952B842EF02}"/>
              </a:ext>
            </a:extLst>
          </p:cNvPr>
          <p:cNvSpPr txBox="1">
            <a:spLocks/>
          </p:cNvSpPr>
          <p:nvPr/>
        </p:nvSpPr>
        <p:spPr>
          <a:xfrm>
            <a:off x="457200" y="2000250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Evaluating Ethical Behavior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Ethical behavior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Guidelines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739356-DF46-60A3-81D4-08EF77868E3E}"/>
              </a:ext>
            </a:extLst>
          </p:cNvPr>
          <p:cNvSpPr/>
          <p:nvPr/>
        </p:nvSpPr>
        <p:spPr>
          <a:xfrm>
            <a:off x="3645838" y="3270449"/>
            <a:ext cx="7841312" cy="2721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b="1" dirty="0"/>
              <a:t>Evaluating Ethical Behavior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24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1 – Ethical behavior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Sensitive to ethical implications of the communication choices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Decision makers sort through various value positions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r>
              <a:rPr lang="en-US" sz="1600" dirty="0">
                <a:solidFill>
                  <a:schemeClr val="dk1"/>
                </a:solidFill>
              </a:rPr>
              <a:t> </a:t>
            </a:r>
            <a:endParaRPr lang="en-US" sz="24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2 – Guidelines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Habit of search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Habit of justice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Habit of public versus private motivations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Habit of respect for dissent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4060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624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4.5 Organizational Conundrums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90;p20">
            <a:extLst>
              <a:ext uri="{FF2B5EF4-FFF2-40B4-BE49-F238E27FC236}">
                <a16:creationId xmlns:a16="http://schemas.microsoft.com/office/drawing/2014/main" id="{33A61A3A-CCBF-631A-BF46-C8D00DD3841D}"/>
              </a:ext>
            </a:extLst>
          </p:cNvPr>
          <p:cNvSpPr txBox="1">
            <a:spLocks/>
          </p:cNvSpPr>
          <p:nvPr/>
        </p:nvSpPr>
        <p:spPr>
          <a:xfrm>
            <a:off x="819151" y="1740523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Conundrum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Ethical issues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FA45E4-EA18-6178-0977-8E5179863BD4}"/>
              </a:ext>
            </a:extLst>
          </p:cNvPr>
          <p:cNvSpPr/>
          <p:nvPr/>
        </p:nvSpPr>
        <p:spPr>
          <a:xfrm>
            <a:off x="3800892" y="1366653"/>
            <a:ext cx="4572000" cy="5327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b="1" dirty="0"/>
              <a:t>Evaluating Ethical Behavior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24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1 – Conundrum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Problem or puzzle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Raise ethical issues 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24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2 – Ethical issues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/>
              <a:t> </a:t>
            </a:r>
            <a:r>
              <a:rPr lang="en-US" sz="1600" dirty="0">
                <a:solidFill>
                  <a:schemeClr val="dk1"/>
                </a:solidFill>
              </a:rPr>
              <a:t>Privacy 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Free speech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Diversity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Persuasion and coercion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Change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Power and domination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Authority and control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Organizational democracy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Discourse and dialogues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Legitimacy and corporate social responsibility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Recruitment and socialization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Ethical climate</a:t>
            </a:r>
            <a:endParaRPr lang="en-US" sz="24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Public relations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20226F-4E23-51D2-EADD-FA0A5C10E422}"/>
              </a:ext>
            </a:extLst>
          </p:cNvPr>
          <p:cNvSpPr/>
          <p:nvPr/>
        </p:nvSpPr>
        <p:spPr>
          <a:xfrm>
            <a:off x="7977086" y="1539869"/>
            <a:ext cx="214333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الخصوصية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حرية التعبير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تنوع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الإقناع والإكراه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يتغير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القوة والهيمنة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السلطة والسيطرة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الديمقراطية التنظيمية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الخطاب والحوارات</a:t>
            </a:r>
            <a:endParaRPr lang="ar-SA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الشرعية والمسؤولية </a:t>
            </a:r>
            <a:endParaRPr lang="ar-SA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dirty="0"/>
              <a:t>المسئولية المجتمعية للشركات</a:t>
            </a:r>
            <a:endParaRPr lang="en-US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التوظيف والتنشئة الاجتماعية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المناخ الأخلاقي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العلاقات العامة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B7FD7C-5329-C5DF-66E0-45E5F2AA36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413" y="3006082"/>
            <a:ext cx="2683565" cy="268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281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2152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Value and Ethical Challenges In 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198;p21">
            <a:extLst>
              <a:ext uri="{FF2B5EF4-FFF2-40B4-BE49-F238E27FC236}">
                <a16:creationId xmlns:a16="http://schemas.microsoft.com/office/drawing/2014/main" id="{BE305E0A-E02F-3C87-6519-6AA10843C89E}"/>
              </a:ext>
            </a:extLst>
          </p:cNvPr>
          <p:cNvSpPr txBox="1">
            <a:spLocks/>
          </p:cNvSpPr>
          <p:nvPr/>
        </p:nvSpPr>
        <p:spPr>
          <a:xfrm>
            <a:off x="1498600" y="184785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None/>
            </a:pPr>
            <a:endParaRPr lang="en-US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>
              <a:lnSpc>
                <a:spcPct val="100000"/>
              </a:lnSpc>
              <a:spcBef>
                <a:spcPts val="64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4.6 Recognize some of the Organizational Communication situations that have value and ethical implications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56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604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(1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206;p22">
            <a:extLst>
              <a:ext uri="{FF2B5EF4-FFF2-40B4-BE49-F238E27FC236}">
                <a16:creationId xmlns:a16="http://schemas.microsoft.com/office/drawing/2014/main" id="{A71B0E8E-2396-3F07-CD66-DB3EEF3143B6}"/>
              </a:ext>
            </a:extLst>
          </p:cNvPr>
          <p:cNvSpPr txBox="1">
            <a:spLocks/>
          </p:cNvSpPr>
          <p:nvPr/>
        </p:nvSpPr>
        <p:spPr>
          <a:xfrm>
            <a:off x="1480673" y="1508675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Voice and Participation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Voice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Participation 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A43417E-4C0C-2AF4-7C8F-DD2B32A1DFB6}"/>
              </a:ext>
            </a:extLst>
          </p:cNvPr>
          <p:cNvSpPr/>
          <p:nvPr/>
        </p:nvSpPr>
        <p:spPr>
          <a:xfrm>
            <a:off x="1198335" y="3425856"/>
            <a:ext cx="4572000" cy="172765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b="1" dirty="0"/>
              <a:t>Voice and Participation</a:t>
            </a:r>
            <a:endParaRPr lang="ar-SA" sz="1200" b="1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1 – Voice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Ability to speak on issues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Values and ethical dimensions of issues</a:t>
            </a:r>
            <a:endParaRPr lang="ar-SA" sz="1200" dirty="0">
              <a:solidFill>
                <a:schemeClr val="dk1"/>
              </a:solidFill>
            </a:endParaRP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2 – Participation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Different approaches for varied potential circumstances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Both individual and organization-wide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3737F1-F5B1-6365-FA37-16A86CB381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3587" y="2081233"/>
            <a:ext cx="4073353" cy="18415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93ACCA-441D-6B52-2D33-7BCA148319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5155" y="3505368"/>
            <a:ext cx="3917784" cy="239274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5088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2438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(3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B8F1CE-D149-47A6-24BF-A89EA33BC3BB}"/>
              </a:ext>
            </a:extLst>
          </p:cNvPr>
          <p:cNvSpPr/>
          <p:nvPr/>
        </p:nvSpPr>
        <p:spPr>
          <a:xfrm>
            <a:off x="542925" y="2105632"/>
            <a:ext cx="8527509" cy="4101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b="1" dirty="0"/>
              <a:t>Communication Behaviors Related to Money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3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dirty="0"/>
              <a:t>Point 1 – Communication behaviors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Subject to ethical evaluation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How should fees and services be described?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How can the consultant establish charges for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r>
              <a:rPr lang="en-US" sz="2000" dirty="0">
                <a:solidFill>
                  <a:schemeClr val="dk1"/>
                </a:solidFill>
              </a:rPr>
              <a:t>    diagnosing a problem?</a:t>
            </a:r>
            <a:endParaRPr lang="en-US" sz="3200" dirty="0"/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32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2000" dirty="0"/>
              <a:t>Point 2 – Organizational money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/>
              <a:t> </a:t>
            </a:r>
            <a:r>
              <a:rPr lang="en-US" sz="2000" dirty="0">
                <a:solidFill>
                  <a:schemeClr val="dk1"/>
                </a:solidFill>
              </a:rPr>
              <a:t>Individuals communicate their ethical standards when they use expense accounts</a:t>
            </a:r>
            <a:endParaRPr lang="en-US" sz="32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 Would we approve of our behavior?</a:t>
            </a:r>
            <a:endParaRPr lang="en-US" sz="3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D95BD3F-77FB-1C82-052F-AB6C4035E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278" y="1443284"/>
            <a:ext cx="5287848" cy="3240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640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5968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(4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724891D-BEDD-C697-14B0-2DDC76AFB0E2}"/>
              </a:ext>
            </a:extLst>
          </p:cNvPr>
          <p:cNvSpPr/>
          <p:nvPr/>
        </p:nvSpPr>
        <p:spPr>
          <a:xfrm>
            <a:off x="3943350" y="1508675"/>
            <a:ext cx="7620000" cy="4181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b="1" dirty="0"/>
              <a:t>Communication Behaviors Related to Information Collection, Dissemination, Problem Solving, and Decision Making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2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dirty="0"/>
              <a:t>Point 1 – Data collection activities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Interview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Conduct surveys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Facilitate meetings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Advice and counsel individuals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Review documents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2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dirty="0"/>
              <a:t>Point 2 – Ethical decisions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What should remain confidential?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Who has a need to know?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How accurate is the information?</a:t>
            </a:r>
            <a:endParaRPr lang="en-US" sz="2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dirty="0">
                <a:solidFill>
                  <a:schemeClr val="dk1"/>
                </a:solidFill>
              </a:rPr>
              <a:t> What are the criteria for interpretations?</a:t>
            </a:r>
            <a:endParaRPr lang="en-US" sz="2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BA5727A-FC96-11A8-9522-E8B6424432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0025" y="1792357"/>
            <a:ext cx="4533486" cy="453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83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r" rtl="1"/>
            <a:r>
              <a:rPr lang="ar-SA" dirty="0"/>
              <a:t>إنتقد هذا ال </a:t>
            </a:r>
            <a:r>
              <a:rPr lang="en-US" dirty="0"/>
              <a:t>Email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8869A5D-0941-08D6-6B01-F1B204238F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551" y="1973746"/>
            <a:ext cx="7923560" cy="4111625"/>
          </a:xfrm>
          <a:prstGeom prst="rect">
            <a:avLst/>
          </a:prstGeom>
          <a:ln w="127000" cap="sq">
            <a:solidFill>
              <a:srgbClr val="8E5A6D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610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501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(5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238;p26">
            <a:extLst>
              <a:ext uri="{FF2B5EF4-FFF2-40B4-BE49-F238E27FC236}">
                <a16:creationId xmlns:a16="http://schemas.microsoft.com/office/drawing/2014/main" id="{488E7645-3F2C-5A94-EFBC-75973890553B}"/>
              </a:ext>
            </a:extLst>
          </p:cNvPr>
          <p:cNvSpPr txBox="1">
            <a:spLocks/>
          </p:cNvSpPr>
          <p:nvPr/>
        </p:nvSpPr>
        <p:spPr>
          <a:xfrm>
            <a:off x="260579" y="1783455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Personal Communication Behaviors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Personal behaviors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Gossip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E1DE8C-AFE1-D876-FC14-75034D35690A}"/>
              </a:ext>
            </a:extLst>
          </p:cNvPr>
          <p:cNvSpPr/>
          <p:nvPr/>
        </p:nvSpPr>
        <p:spPr>
          <a:xfrm>
            <a:off x="4384211" y="3288844"/>
            <a:ext cx="4768621" cy="2761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b="1" dirty="0"/>
              <a:t>Personal Communication Behaviors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1 – Personal behaviors</a:t>
            </a:r>
            <a:r>
              <a:rPr lang="ar-SA" sz="1600" dirty="0"/>
              <a:t> </a:t>
            </a:r>
            <a:r>
              <a:rPr lang="ar-SA" sz="1600" b="1" dirty="0"/>
              <a:t>السلوك الشخصي  </a:t>
            </a:r>
            <a:endParaRPr lang="en-US" sz="1800" b="1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Personal communication styles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Ethics of organizational communication related to types of organizational responsibilities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1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2 – Gossip </a:t>
            </a:r>
            <a:r>
              <a:rPr lang="ar-SA" sz="1600" b="1" dirty="0"/>
              <a:t>نميمه</a:t>
            </a:r>
            <a:r>
              <a:rPr lang="ar-SA" sz="1600" dirty="0"/>
              <a:t> 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Carries important value and ethical implications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Talking about others interesting and exciting</a:t>
            </a:r>
            <a:endParaRPr lang="en-US" sz="18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965CE0-F5A0-AA3B-2F99-0EBD4F293C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67" y="3628335"/>
            <a:ext cx="39116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74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5968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(6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246;p27">
            <a:extLst>
              <a:ext uri="{FF2B5EF4-FFF2-40B4-BE49-F238E27FC236}">
                <a16:creationId xmlns:a16="http://schemas.microsoft.com/office/drawing/2014/main" id="{B09553EA-8933-15E8-11F3-C3E6B167BB53}"/>
              </a:ext>
            </a:extLst>
          </p:cNvPr>
          <p:cNvSpPr txBox="1">
            <a:spLocks/>
          </p:cNvSpPr>
          <p:nvPr/>
        </p:nvSpPr>
        <p:spPr>
          <a:xfrm>
            <a:off x="730717" y="1588481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Behaviors and Technology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Organizational responsibility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Technology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9F92F1-9753-A598-79A4-F9BBB2A5F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5517" y="2278270"/>
            <a:ext cx="4730283" cy="359354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1D3BBF2-13DE-4FD1-5326-32B2ADA3E6C6}"/>
              </a:ext>
            </a:extLst>
          </p:cNvPr>
          <p:cNvSpPr/>
          <p:nvPr/>
        </p:nvSpPr>
        <p:spPr>
          <a:xfrm>
            <a:off x="889000" y="3703948"/>
            <a:ext cx="4572000" cy="172765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b="1" dirty="0"/>
              <a:t>Communication Behaviors and Technology</a:t>
            </a:r>
            <a:endParaRPr lang="ar-SA" sz="1200" b="1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1 – Organizational responsibility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Maintaining confidentiality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Security of information for e-commerce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2 – Technology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Widely used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Controlled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19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9106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(8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9FCAA4F-58FC-702E-9C02-C414590475F9}"/>
              </a:ext>
            </a:extLst>
          </p:cNvPr>
          <p:cNvSpPr/>
          <p:nvPr/>
        </p:nvSpPr>
        <p:spPr>
          <a:xfrm>
            <a:off x="442549" y="2321321"/>
            <a:ext cx="5043851" cy="35578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b="1" dirty="0"/>
              <a:t>Planned and Strategic Organizational Communication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1 – Organizational communication activities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Hiring processes and decisions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Promotional policies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Assignment of work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Working conditions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sz="1800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600" dirty="0"/>
              <a:t>Point 2 – Strategic organizational communication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Advertising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Branding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Public relations</a:t>
            </a:r>
            <a:endParaRPr lang="en-US" sz="1800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600" dirty="0">
                <a:solidFill>
                  <a:schemeClr val="dk1"/>
                </a:solidFill>
              </a:rPr>
              <a:t> Government and stockholder interactions</a:t>
            </a:r>
            <a:endParaRPr lang="en-US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8A7A6A0-A028-5F1F-65C6-3147BF2B9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391" y="2609853"/>
            <a:ext cx="5708414" cy="326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74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6043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4.6 Value and Ethical Challenges In Organizational Communication (9 of 9)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Google Shape;270;p30">
            <a:extLst>
              <a:ext uri="{FF2B5EF4-FFF2-40B4-BE49-F238E27FC236}">
                <a16:creationId xmlns:a16="http://schemas.microsoft.com/office/drawing/2014/main" id="{D69AF87F-AB91-0BFD-3AD6-0F0EB714CA9F}"/>
              </a:ext>
            </a:extLst>
          </p:cNvPr>
          <p:cNvSpPr txBox="1">
            <a:spLocks/>
          </p:cNvSpPr>
          <p:nvPr/>
        </p:nvSpPr>
        <p:spPr>
          <a:xfrm>
            <a:off x="676275" y="1794331"/>
            <a:ext cx="8229600" cy="41259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/>
              <a:buChar char="•"/>
            </a:pP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Courage, Responsibility,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3200"/>
              <a:buFont typeface="Arial" panose="020B0604020202020204" pitchFamily="34" charset="0"/>
              <a:buNone/>
            </a:pPr>
            <a:r>
              <a:rPr lang="en-US" sz="3200">
                <a:solidFill>
                  <a:schemeClr val="dk1"/>
                </a:solidFill>
              </a:rPr>
              <a:t>    </a:t>
            </a:r>
            <a:r>
              <a:rPr lang="en-US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Trust, and Ethics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Ethical behaviors</a:t>
            </a:r>
            <a:endParaRPr lang="en-US"/>
          </a:p>
          <a:p>
            <a:pPr marL="342900" indent="-342900">
              <a:lnSpc>
                <a:spcPct val="100000"/>
              </a:lnSpc>
              <a:spcBef>
                <a:spcPts val="560"/>
              </a:spcBef>
              <a:buClr>
                <a:schemeClr val="dk1"/>
              </a:buClr>
              <a:buSzPts val="700"/>
              <a:buFont typeface="Arial"/>
              <a:buNone/>
            </a:pP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Communication professionals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CFE4DE6-B144-C760-E28D-D80BD917BBC5}"/>
              </a:ext>
            </a:extLst>
          </p:cNvPr>
          <p:cNvSpPr/>
          <p:nvPr/>
        </p:nvSpPr>
        <p:spPr>
          <a:xfrm>
            <a:off x="1110228" y="3857286"/>
            <a:ext cx="4572000" cy="172765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b="1" dirty="0"/>
              <a:t>Courage, Responsibility, Trust, and Ethics</a:t>
            </a:r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1 – Ethical behaviors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Both an individual and organizational responsibility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Courageous and difficult behaviors</a:t>
            </a:r>
          </a:p>
          <a:p>
            <a:pPr marL="381000" lvl="1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2 – Communication professionals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Expected to behave ethically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Advice in the development of policies and practices</a:t>
            </a:r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C54D2C-F11C-54A1-BF03-8CBFB7C269E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9051" y="1475538"/>
            <a:ext cx="2010001" cy="450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9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en-US" sz="3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4.7 Distinguishing between what we would do and what we should do</a:t>
            </a:r>
            <a:endParaRPr lang="en-US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6577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Developing Ethical Standards in 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6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3" y="277284"/>
            <a:ext cx="77631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ym typeface="Arial"/>
              </a:rPr>
              <a:t>4.7 Developing Ethical Standards in </a:t>
            </a:r>
            <a:br>
              <a:rPr lang="en-US" dirty="0">
                <a:sym typeface="Arial"/>
              </a:rPr>
            </a:br>
            <a:r>
              <a:rPr lang="en-US" dirty="0">
                <a:sym typeface="Arial"/>
              </a:rPr>
              <a:t>Organizational Communication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D837F62-4199-6D28-5103-2FE4FABE51B6}"/>
              </a:ext>
            </a:extLst>
          </p:cNvPr>
          <p:cNvSpPr/>
          <p:nvPr/>
        </p:nvSpPr>
        <p:spPr>
          <a:xfrm>
            <a:off x="621507" y="2628900"/>
            <a:ext cx="4572000" cy="33075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3200" b="1" dirty="0"/>
              <a:t>Ethical Dilemmas in Organizational Communication</a:t>
            </a:r>
            <a:endParaRPr lang="ar-SA" sz="3200" b="1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1 – Ethical dilemmas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What you would do vs what you should do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What contributed to similarities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Was it difficult to determine what was ethical </a:t>
            </a:r>
            <a:endParaRPr lang="ar-SA" sz="1200" dirty="0">
              <a:solidFill>
                <a:schemeClr val="dk1"/>
              </a:solidFill>
            </a:endParaRPr>
          </a:p>
          <a:p>
            <a:pPr marL="381000" lvl="1" algn="ctr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</a:pPr>
            <a:r>
              <a:rPr lang="ar-SA" sz="1200" b="1" dirty="0">
                <a:solidFill>
                  <a:srgbClr val="FF0000"/>
                </a:solidFill>
              </a:rPr>
              <a:t>جاوب علي هذه الأسئلة من فضلك ؟ </a:t>
            </a:r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endParaRPr lang="en-US" dirty="0"/>
          </a:p>
          <a:p>
            <a:pPr lvl="0">
              <a:lnSpc>
                <a:spcPct val="80000"/>
              </a:lnSpc>
              <a:buClr>
                <a:schemeClr val="dk1"/>
              </a:buClr>
              <a:buSzPts val="300"/>
            </a:pPr>
            <a:r>
              <a:rPr lang="en-US" sz="1200" dirty="0"/>
              <a:t>Point 2 – Organizational communication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Can you identify the standards you used as your criteria</a:t>
            </a:r>
            <a:endParaRPr lang="en-US" dirty="0"/>
          </a:p>
          <a:p>
            <a:pPr marL="457200" lvl="1" indent="-76200">
              <a:lnSpc>
                <a:spcPct val="80000"/>
              </a:lnSpc>
              <a:spcBef>
                <a:spcPts val="360"/>
              </a:spcBef>
              <a:buClr>
                <a:schemeClr val="dk1"/>
              </a:buClr>
              <a:buSzPts val="1200"/>
              <a:buFont typeface="Arial"/>
              <a:buChar char="•"/>
            </a:pPr>
            <a:r>
              <a:rPr lang="en-US" sz="1200" dirty="0">
                <a:solidFill>
                  <a:schemeClr val="dk1"/>
                </a:solidFill>
              </a:rPr>
              <a:t> Are the behaviors you would do and should do always the same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B068CB4-FB2D-FA91-E9DB-75BEE200F3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491" y="1780761"/>
            <a:ext cx="3786187" cy="378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44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4755" y="1165999"/>
            <a:ext cx="11954576" cy="5395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2564" y="277284"/>
            <a:ext cx="78820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Ethical Dilemmas in Organizational Communication  ( Home Assignment )</a:t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89000" y="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9841" y="405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0871" y="29639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860205" y="647687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015735" y="-57274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F8C852C-948E-B5B9-76E7-BE819EB6F18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7325" y="1723834"/>
            <a:ext cx="8229600" cy="4025713"/>
          </a:xfrm>
          <a:prstGeom prst="rect">
            <a:avLst/>
          </a:prstGeom>
          <a:solidFill>
            <a:srgbClr val="8E5A6D"/>
          </a:solidFill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5764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</TotalTime>
  <Words>2600</Words>
  <Application>Microsoft Office PowerPoint</Application>
  <PresentationFormat>Widescreen</PresentationFormat>
  <Paragraphs>507</Paragraphs>
  <Slides>46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3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Shockley-Zalabak,  9e Update  Pamela S. Shockley-Zalabak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Sayed</cp:lastModifiedBy>
  <cp:revision>22</cp:revision>
  <dcterms:created xsi:type="dcterms:W3CDTF">2023-04-29T09:08:23Z</dcterms:created>
  <dcterms:modified xsi:type="dcterms:W3CDTF">2024-07-02T02:37:32Z</dcterms:modified>
</cp:coreProperties>
</file>