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handoutMasterIdLst>
    <p:handoutMasterId r:id="rId47"/>
  </p:handoutMasterIdLst>
  <p:sldIdLst>
    <p:sldId id="303" r:id="rId5"/>
    <p:sldId id="736" r:id="rId6"/>
    <p:sldId id="666" r:id="rId7"/>
    <p:sldId id="810" r:id="rId8"/>
    <p:sldId id="812" r:id="rId9"/>
    <p:sldId id="869" r:id="rId10"/>
    <p:sldId id="870" r:id="rId11"/>
    <p:sldId id="871" r:id="rId12"/>
    <p:sldId id="872" r:id="rId13"/>
    <p:sldId id="873" r:id="rId14"/>
    <p:sldId id="874" r:id="rId15"/>
    <p:sldId id="875" r:id="rId16"/>
    <p:sldId id="876" r:id="rId17"/>
    <p:sldId id="877" r:id="rId18"/>
    <p:sldId id="878" r:id="rId19"/>
    <p:sldId id="879" r:id="rId20"/>
    <p:sldId id="880" r:id="rId21"/>
    <p:sldId id="881" r:id="rId22"/>
    <p:sldId id="882" r:id="rId23"/>
    <p:sldId id="883" r:id="rId24"/>
    <p:sldId id="884" r:id="rId25"/>
    <p:sldId id="885" r:id="rId26"/>
    <p:sldId id="886" r:id="rId27"/>
    <p:sldId id="887" r:id="rId28"/>
    <p:sldId id="888" r:id="rId29"/>
    <p:sldId id="889" r:id="rId30"/>
    <p:sldId id="890" r:id="rId31"/>
    <p:sldId id="891" r:id="rId32"/>
    <p:sldId id="892" r:id="rId33"/>
    <p:sldId id="893" r:id="rId34"/>
    <p:sldId id="894" r:id="rId35"/>
    <p:sldId id="895" r:id="rId36"/>
    <p:sldId id="896" r:id="rId37"/>
    <p:sldId id="897" r:id="rId38"/>
    <p:sldId id="898" r:id="rId39"/>
    <p:sldId id="899" r:id="rId40"/>
    <p:sldId id="900" r:id="rId41"/>
    <p:sldId id="901" r:id="rId42"/>
    <p:sldId id="902" r:id="rId43"/>
    <p:sldId id="903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666"/>
            <p14:sldId id="810"/>
            <p14:sldId id="812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893"/>
            <p14:sldId id="894"/>
            <p14:sldId id="895"/>
            <p14:sldId id="896"/>
            <p14:sldId id="897"/>
            <p14:sldId id="898"/>
            <p14:sldId id="899"/>
            <p14:sldId id="900"/>
            <p14:sldId id="901"/>
            <p14:sldId id="902"/>
            <p14:sldId id="9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603" autoAdjust="0"/>
    <p:restoredTop sz="94660"/>
  </p:normalViewPr>
  <p:slideViewPr>
    <p:cSldViewPr snapToGrid="0">
      <p:cViewPr varScale="1">
        <p:scale>
          <a:sx n="70" d="100"/>
          <a:sy n="70" d="100"/>
        </p:scale>
        <p:origin x="30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15/01/1447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5" y="2180548"/>
            <a:ext cx="4712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6" y="4449136"/>
            <a:ext cx="6383134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Introduction to Academic </a:t>
            </a:r>
            <a:r>
              <a:rPr lang="en-US" sz="2800" b="1" dirty="0" smtClean="0">
                <a:latin typeface="+mn-lt"/>
              </a:rPr>
              <a:t>Writing</a:t>
            </a:r>
          </a:p>
          <a:p>
            <a:r>
              <a:rPr lang="ar-EG" sz="2800" b="1" dirty="0">
                <a:latin typeface="+mn-lt"/>
              </a:rPr>
              <a:t>مقدمة في الكتابة الأكاديمية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38"/>
    </mc:Choice>
    <mc:Fallback xmlns="">
      <p:transition spd="slow" advTm="15083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208949" y="1344695"/>
            <a:ext cx="1545775" cy="1064712"/>
            <a:chOff x="880289" y="925712"/>
            <a:chExt cx="1545775" cy="106471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925712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159427"/>
              <a:ext cx="12860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381192"/>
              </p:ext>
            </p:extLst>
          </p:nvPr>
        </p:nvGraphicFramePr>
        <p:xfrm>
          <a:off x="3475171" y="2506058"/>
          <a:ext cx="8252371" cy="38170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the concept of academic writing</a:t>
                      </a:r>
                      <a:endParaRPr lang="en-US" sz="20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b="1" kern="0" dirty="0" smtClean="0">
                          <a:effectLst/>
                        </a:rPr>
                        <a:t>التعرف على مفهوم الكتابة الأكاديمية</a:t>
                      </a:r>
                      <a:endParaRPr lang="ar-SA" sz="20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Recognizing the key elements of academic writing</a:t>
                      </a:r>
                      <a:endParaRPr lang="en-US" sz="20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b="1" kern="0" dirty="0" smtClean="0">
                          <a:effectLst/>
                        </a:rPr>
                        <a:t>فهم عناصر الكتابة الأكاديمية الأساسية</a:t>
                      </a:r>
                      <a:endParaRPr lang="ar-SA" sz="20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24796557"/>
                  </a:ext>
                </a:extLst>
              </a:tr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Learning how to organize ideas and conduct research in academic writing</a:t>
                      </a:r>
                      <a:endParaRPr lang="en-US" sz="20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b="1" kern="0" dirty="0" smtClean="0">
                          <a:effectLst/>
                        </a:rPr>
                        <a:t>تعلم كيفية تنظيم الأفكار والبحث العلمي في الكتابة الأكاديمية</a:t>
                      </a:r>
                      <a:endParaRPr lang="ar-SA" sz="20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3088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19"/>
    </mc:Choice>
    <mc:Fallback xmlns="">
      <p:transition spd="slow" advTm="2341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930306"/>
              </p:ext>
            </p:extLst>
          </p:nvPr>
        </p:nvGraphicFramePr>
        <p:xfrm>
          <a:off x="981697" y="2246862"/>
          <a:ext cx="10100286" cy="35966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writing is a type of writing that follows specific standards and aims to convey information and scientific research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characterized by deep analysis, good organization, and formal language</a:t>
                      </a:r>
                      <a:endParaRPr 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الكتابة الأكاديمية هي نوع من الكتابة التي تتبع معايير محددة وتهدف إلى نقل المعلومات والبحث العلمي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تتميز بالتحليل العميق والتنظيم الجيد </a:t>
                      </a:r>
                      <a:r>
                        <a:rPr lang="ar-EG" sz="2400" kern="0" dirty="0" smtClean="0">
                          <a:effectLst/>
                        </a:rPr>
                        <a:t>واللغة</a:t>
                      </a:r>
                      <a:r>
                        <a:rPr lang="ar-EG" sz="2400" kern="0" baseline="0" dirty="0" smtClean="0">
                          <a:effectLst/>
                        </a:rPr>
                        <a:t> الرسمية.</a:t>
                      </a:r>
                      <a:endParaRPr lang="ar-SA" sz="24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Definition of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تعريف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254083"/>
              </p:ext>
            </p:extLst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07790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502237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Formal language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Clear organization of ideas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Critical analysis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Reliance on credible sources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objectivity</a:t>
                      </a:r>
                      <a:endParaRPr lang="en-US" sz="28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اللغة الرسمية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التنظيم الواضح للأفكار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التحليل النقدي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الاستناد إلى مصادر موثوقة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التركيز على الموضوعية</a:t>
                      </a:r>
                      <a:endParaRPr lang="ar-SA" sz="28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Characteristics of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خصائص الكتابة الأكاديمية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673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023"/>
    </mc:Choice>
    <mc:Fallback xmlns="">
      <p:transition spd="slow" advTm="12302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300511"/>
              </p:ext>
            </p:extLst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 papers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papers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reports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Theses and dissertations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books</a:t>
                      </a:r>
                      <a:endParaRPr lang="en-US" sz="28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الأوراق البحثية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الأوراق الأكاديمية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التقارير الأكاديمية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الأطروحات والرسائل العلمية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الكتب الأكاديمية</a:t>
                      </a:r>
                      <a:endParaRPr lang="ar-EG" sz="28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Types of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أنواع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841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008"/>
    </mc:Choice>
    <mc:Fallback xmlns="">
      <p:transition spd="slow" advTm="13200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581497"/>
              </p:ext>
            </p:extLst>
          </p:nvPr>
        </p:nvGraphicFramePr>
        <p:xfrm>
          <a:off x="981697" y="2246862"/>
          <a:ext cx="10100286" cy="4175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helps develop critical thinking skills</a:t>
                      </a:r>
                      <a:b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6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contributes to documenting ideas and research in an organized manner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contributes to the dissemination of academic knowledge</a:t>
                      </a:r>
                      <a:endParaRPr lang="en-US" sz="26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تساعد على تطوير مهارات التفكير النقدي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تسهم في توثيق الأفكار والبحوث بشكل منظم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تساهم في نشر المعرفة الأكاديمية</a:t>
                      </a:r>
                      <a:endParaRPr lang="ar-EG" sz="26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Importance of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59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16135"/>
              </p:ext>
            </p:extLst>
          </p:nvPr>
        </p:nvGraphicFramePr>
        <p:xfrm>
          <a:off x="981697" y="2246862"/>
          <a:ext cx="10100286" cy="35814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Title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(chapters or sections)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Conclusion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References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العنوان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المقدمة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الجسم (الفصول أو الأقسام)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الخاتمة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المراجع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Elements of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عناصر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542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235548"/>
              </p:ext>
            </p:extLst>
          </p:nvPr>
        </p:nvGraphicFramePr>
        <p:xfrm>
          <a:off x="981697" y="2246862"/>
          <a:ext cx="10100286" cy="35814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title should be clear and precise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should directly reflect the content of the research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should avoid vague or overly complex titles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يجب أن يكون العنوان واضحًا ودقيقًا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يجب أن يعكس محتوى البحث بشكل مباشر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يتجنب العناوين المبهمة أو المعقدة</a:t>
                      </a:r>
                      <a:r>
                        <a:rPr lang="en-US" sz="2600" kern="0" dirty="0" smtClean="0">
                          <a:effectLst/>
                        </a:rPr>
                        <a:t> </a:t>
                      </a:r>
                      <a:endParaRPr lang="ar-EG" sz="26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Title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العنوان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591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348413"/>
              </p:ext>
            </p:extLst>
          </p:nvPr>
        </p:nvGraphicFramePr>
        <p:xfrm>
          <a:off x="981697" y="2246862"/>
          <a:ext cx="10100286" cy="4160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introduction contains the research background and the research problem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Defining the research objectives and questions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Providing a brief summary of the methodology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تحتوي المقدمة على خلفية البحث والمشكلة البحثية</a:t>
                      </a:r>
                      <a:br>
                        <a:rPr lang="ar-EG" sz="2600" kern="0" dirty="0" smtClean="0">
                          <a:effectLst/>
                        </a:rPr>
                      </a:br>
                      <a:endParaRPr lang="ar-EG" sz="26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تحديد أهداف البحث وأسئلته</a:t>
                      </a:r>
                      <a:br>
                        <a:rPr lang="ar-EG" sz="2600" kern="0" dirty="0" smtClean="0">
                          <a:effectLst/>
                        </a:rPr>
                      </a:br>
                      <a:endParaRPr lang="ar-EG" sz="26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تقديم ملخص مختصر للمنهجية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Introduction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المقدمة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756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8421812"/>
              </p:ext>
            </p:extLst>
          </p:nvPr>
        </p:nvGraphicFramePr>
        <p:xfrm>
          <a:off x="981697" y="2246862"/>
          <a:ext cx="10100286" cy="39624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body includes a detailed presentation of the content and evidence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divided into chapters or sections based on the topics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يتضمن الجسم عرضًا مفصلاً للمحتوى والأدلة</a:t>
                      </a:r>
                      <a:br>
                        <a:rPr lang="ar-EG" sz="2600" kern="0" dirty="0" smtClean="0">
                          <a:effectLst/>
                        </a:rPr>
                      </a:br>
                      <a:endParaRPr lang="ar-EG" sz="26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يتم تقسيمه إلى فصول أو أقسام بناءً على الموضوعات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Body (Chapters or Sections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)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الجسم (الفصول أو الأقسام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)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399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285619"/>
              </p:ext>
            </p:extLst>
          </p:nvPr>
        </p:nvGraphicFramePr>
        <p:xfrm>
          <a:off x="981697" y="2246862"/>
          <a:ext cx="10100286" cy="38709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Summarizing the key points reached</a:t>
                      </a:r>
                      <a:b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6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Presenting conclusions and recommendations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Emphasizing the importance of the research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تلخيص النقاط الرئيسية التي تم التوصل إليها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عرض النتائج والتوصيات</a:t>
                      </a:r>
                      <a:r>
                        <a:rPr lang="en-US" sz="2600" kern="0" dirty="0" smtClean="0">
                          <a:effectLst/>
                        </a:rPr>
                        <a:t/>
                      </a:r>
                      <a:br>
                        <a:rPr lang="en-US" sz="2600" kern="0" dirty="0" smtClean="0">
                          <a:effectLst/>
                        </a:rPr>
                      </a:br>
                      <a:endParaRPr lang="ar-EG" sz="26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التأكيد على أهمية البحث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Conclusion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الخاتمة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642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544515"/>
              </p:ext>
            </p:extLst>
          </p:nvPr>
        </p:nvGraphicFramePr>
        <p:xfrm>
          <a:off x="981697" y="2246862"/>
          <a:ext cx="10100286" cy="33223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organization helps in understanding the text clearly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contributes to building a logical sequence of ideas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التنظيم الجيد يساعد على فهم النص بشكل</a:t>
                      </a:r>
                      <a:r>
                        <a:rPr lang="ar-EG" sz="2600" kern="0" baseline="0" dirty="0" smtClean="0">
                          <a:effectLst/>
                        </a:rPr>
                        <a:t> واضح</a:t>
                      </a:r>
                      <a:endParaRPr lang="ar-EG" sz="26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يساهم في بناء تسلسل منطقي للأفكار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Importance of Organization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التنظيم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306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279016"/>
              </p:ext>
            </p:extLst>
          </p:nvPr>
        </p:nvGraphicFramePr>
        <p:xfrm>
          <a:off x="981697" y="2246862"/>
          <a:ext cx="10100286" cy="3276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writing relies on scientific research as the main source of information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 points and arguments should be supported by credible references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تعتمد الكتابة الأكاديمية على البحث العلمي كمصدر رئيسي للمعلومات</a:t>
                      </a:r>
                      <a:br>
                        <a:rPr lang="ar-EG" sz="2600" kern="0" dirty="0" smtClean="0">
                          <a:effectLst/>
                        </a:rPr>
                      </a:br>
                      <a:endParaRPr lang="ar-EG" sz="26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يجب أن تكون جميع النقاط والحجج مدعومة بمراجع موثوقة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Academic Writing and Scientific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Research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الكتابة الأكاديمية والبحث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العلمي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384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136927"/>
              </p:ext>
            </p:extLst>
          </p:nvPr>
        </p:nvGraphicFramePr>
        <p:xfrm>
          <a:off x="981697" y="2246862"/>
          <a:ext cx="10100286" cy="34747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 sources used should be correctly documented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References enhance the credibility of the research and support it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يجب توثيق جميع المصادر المستخدمة بشكل صحيح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المراجع تعزز مصداقية البحث وتدعمه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References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المراجع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727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015708"/>
              </p:ext>
            </p:extLst>
          </p:nvPr>
        </p:nvGraphicFramePr>
        <p:xfrm>
          <a:off x="981697" y="2246862"/>
          <a:ext cx="10100286" cy="4175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Descriptive writing: used to explain or interpret a specific topic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Analytical writing: used to analyze data and evidence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Critical writing: involves evaluating and analyzing opinions and ideas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الكتابة الوصفية: تستخدم لتوضيح أو تفسير موضوع معين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الكتابة التحليلية: تستخدم لتحليل البيانات والأدلة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الكتابة النقدية: تتضمن تقييم وتحليل الآراء والأفكار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Different Styles of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الأنماط المختلفة للكتابة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576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567325"/>
              </p:ext>
            </p:extLst>
          </p:nvPr>
        </p:nvGraphicFramePr>
        <p:xfrm>
          <a:off x="981697" y="2246862"/>
          <a:ext cx="10100286" cy="34747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writing uses formal and impersonal language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avoids colloquial language and vague expressions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الكتابة الأكاديمية تستخدم لغة رسمية وغير شخصية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تتجنب اللغة العامية والتعبيرات الغامضة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Language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اللغة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858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176384"/>
              </p:ext>
            </p:extLst>
          </p:nvPr>
        </p:nvGraphicFramePr>
        <p:xfrm>
          <a:off x="981697" y="2246862"/>
          <a:ext cx="10100286" cy="32308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passive voice is used to emphasize results or processes rather than focusing on the subject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commonly used in scientific research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يتم استخدام الصيغة السلبية للتأكيد على النتائج أو العمليات بدلاً من التركيز على الموضوع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يُستخدم في الغالب في الأبحاث العلمية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Passive Voice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الصيغة السلبية في الكتابة الأكاديمية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351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774497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Sentences should be clear and direct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complex or ambiguous sentences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ينبغي أن تكون الجمل واضحة ومباشرة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تجنب الجمل المعقدة أو الغامضة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Constructing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Sentences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بناء الجمل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652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803040"/>
              </p:ext>
            </p:extLst>
          </p:nvPr>
        </p:nvGraphicFramePr>
        <p:xfrm>
          <a:off x="981697" y="2246862"/>
          <a:ext cx="10100286" cy="31699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repetition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short and clear sentences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Continuously review the text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تجنب التكرار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استخدام الجمل القصيرة والواضحة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مراجعة النص بشكل مستمر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Tips for Improving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لتحسين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109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9623802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Reviewing helps improve the quality of writing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Correcting grammatical and linguistic errors increases the credibility of the research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المراجعة تساعد على تحسين جودة الكتابة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تصحيح الأخطاء النحوية واللغوية يزيد من مصداقية البحث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Importance of Reviewing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Editing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المراجعة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والتحرير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470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166113"/>
              </p:ext>
            </p:extLst>
          </p:nvPr>
        </p:nvGraphicFramePr>
        <p:xfrm>
          <a:off x="981697" y="2246862"/>
          <a:ext cx="10100286" cy="31699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Incorrect use of sources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Grammatical and linguistic errors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Excessive repetition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الاستخدام غير الصحيح للمصادر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الأخطاء النحوية واللغوية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التكرار المفرط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Common Mistakes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الأخطاء الشائعة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74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953028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Organizing ideas logically contributes to better understanding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should be a smooth flow between sentences and paragraphs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ترتيب الأفكار بشكل منطقي يسهم في تحسين الفهم</a:t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يجب أن يكون هناك تدفق سلس بين الجمل والفقرات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Organizing Ideas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ترتيب الأفكار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698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894859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Each paragraph should contain a main idea supported by evidence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Paragraphs should be coherent and connected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يجب أن تحتوي الفقرة على فكرة رئيسية مدعومة بأدلة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يجب أن تكون الفقرات متناسقة ومترابطة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Paragraphs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الفقرات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1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402790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Citations should be accurate and direct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should be correctly documented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يجب أن تكون الاستشهادات دقيقة ومباشرة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يجب توثيق المصادر بشكل صحيح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Citations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الاقتباسات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30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138783"/>
              </p:ext>
            </p:extLst>
          </p:nvPr>
        </p:nvGraphicFramePr>
        <p:xfrm>
          <a:off x="981697" y="2246862"/>
          <a:ext cx="10100286" cy="28651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writing relies on using reliable and diverse sources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 should be analyzed logically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تعتمد الكتابة الأكاديمية على استخدام مصادر موثوقة ومتنوعة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يجب تحليل البيانات بشكل منطقي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Research Techniques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تقنيات البحث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300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830183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Drafting should begin with headings and main ideas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organizing ideas before diving into details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يجب أن تبدأ المسودة بالعناوين والأفكار الرئيسية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التركيز على تنظيم الأفكار قبل الخوض في التفاصيل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How to Prepare a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Draft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كيفية إعداد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مسودة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895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421845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essential to verify the accuracy of the data and information in the research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credible sources to ensure accuracy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من الضروري التأكد من دقة البيانات والمعلومات الواردة في البحث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استخدام مصادر موثوقة لضمان الدقة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Ensuring Accuracy of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Information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التأكد من دقة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المعلومات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927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596436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tools like </a:t>
                      </a:r>
                      <a:r>
                        <a:rPr lang="en-US" sz="2800" b="1" i="0" kern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Grammarly</a:t>
                      </a: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 </a:t>
                      </a:r>
                      <a:r>
                        <a:rPr lang="en-US" sz="2800" b="1" kern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Turnitin</a:t>
                      </a: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improve writing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Electronic research tools help facilitate obtaining references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استخدام أدوات مثل </a:t>
                      </a:r>
                      <a:r>
                        <a:rPr lang="en-US" sz="2800" kern="0" dirty="0" err="1" smtClean="0">
                          <a:effectLst/>
                        </a:rPr>
                        <a:t>Grammarly</a:t>
                      </a:r>
                      <a:r>
                        <a:rPr lang="en-US" sz="2800" kern="0" dirty="0" smtClean="0">
                          <a:effectLst/>
                        </a:rPr>
                        <a:t> </a:t>
                      </a:r>
                      <a:r>
                        <a:rPr lang="ar-EG" sz="2800" kern="0" dirty="0" smtClean="0">
                          <a:effectLst/>
                        </a:rPr>
                        <a:t>أو </a:t>
                      </a:r>
                      <a:r>
                        <a:rPr lang="en-US" sz="2800" kern="0" dirty="0" err="1" smtClean="0">
                          <a:effectLst/>
                        </a:rPr>
                        <a:t>Turnitin</a:t>
                      </a:r>
                      <a:r>
                        <a:rPr lang="en-US" sz="2800" kern="0" dirty="0" smtClean="0">
                          <a:effectLst/>
                        </a:rPr>
                        <a:t> </a:t>
                      </a:r>
                      <a:r>
                        <a:rPr lang="ar-EG" sz="2800" kern="0" dirty="0" smtClean="0">
                          <a:effectLst/>
                        </a:rPr>
                        <a:t> لتحسين الكتابة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تساعد أدوات البحث الإلكترونية في تسهيل الحصول على المراجع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Technological Tools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الأدوات التكنولوجية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114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86033"/>
              </p:ext>
            </p:extLst>
          </p:nvPr>
        </p:nvGraphicFramePr>
        <p:xfrm>
          <a:off x="981697" y="2246862"/>
          <a:ext cx="10100286" cy="40233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clear and precise ideas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formal academic language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grammatical and spelling mistakes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كتابة أفكار واضحة ودقيقة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استخدم لغة أكاديمية رسمية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تجنب الأخطاء النحوية والإملائية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Tips for Good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للكتابة الأكاديمية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الجيدة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111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612939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 objectivity in academic writing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expressing personal opinions unless supported by evidence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الحفاظ على الموضوعية في الكتابة الأكاديمية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تجنب التعبير عن الآراء الشخصية ما لم تكن مدعومة بالأدلة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Avoiding Personal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Bias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تجنب التحيز الشخصي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356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538395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conclusion should be based on evidence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conclusion should not introduce new information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يجب أن يكون الاستنتاج مبني على الأدلة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لا ينبغي أن يقدم الاستنتاج معلومات جديدة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Conclusions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الاستنتاجات في 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652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31463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title should be precise and comprehensive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introduction should clarify the research objectives and topics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العنوان يجب أن يكون دقيقًا وشاملًا</a:t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المقدمة يجب أن توضح أهداف البحث وموضوعاته.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Academic Title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Introduction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العنوان الأكاديمي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والمقدمة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415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447208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conclusion should summarize the research and highlight key points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Suggestions or recommendations can be added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الخاتمة يجب أن تلخص البحث وتسلط الضوء النقاط الرئيسية</a:t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يمكن إضافة اقتراحات أو توصيات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Strong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Conclusion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خاتمة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قوية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745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512173"/>
              </p:ext>
            </p:extLst>
          </p:nvPr>
        </p:nvGraphicFramePr>
        <p:xfrm>
          <a:off x="981697" y="2246862"/>
          <a:ext cx="10100286" cy="28651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a real-life example of an academic paragraph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Analyze its components (main idea, support, transition)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عرض مثال واقعي على فقرة من بحث أكاديمي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تحليل عناصرها (فكرة رئيسية، دعم، انتقال)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Sample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Paragraph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مثال تطبيقي على فقرة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أكاديمية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870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739498"/>
              </p:ext>
            </p:extLst>
          </p:nvPr>
        </p:nvGraphicFramePr>
        <p:xfrm>
          <a:off x="981697" y="2246862"/>
          <a:ext cx="10100286" cy="41452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writing: relies on analysis, formal language, and citations from sources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General writing: uses simple, informal language and is intended for a wider audience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الكتابة الأكاديمية: تعتمد على التحليل، اللغة الرسمية، والاستشهادات من المصادر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الكتابة العامة: تستخدم لغة بسيطة وغير رسمية، وموجهة لجمهور أوسع.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Comparing Academic and General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المقارنة بين الكتابة الأكاديمية والكتابة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العامة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814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4112175"/>
              </p:ext>
            </p:extLst>
          </p:nvPr>
        </p:nvGraphicFramePr>
        <p:xfrm>
          <a:off x="981697" y="2246862"/>
          <a:ext cx="10100286" cy="31699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of evidence-based arguments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Logical connection between ideas and information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Avoiding logical fallacies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استخدام الحجج المبنية على أدلة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الربط المنطقي بين الأفكار والمعلومات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تجنب المغالطات المنطقية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Logical Reasoning in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Writing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التفكير المنطقي في الكتابة الأكاديمية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348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020124"/>
              </p:ext>
            </p:extLst>
          </p:nvPr>
        </p:nvGraphicFramePr>
        <p:xfrm>
          <a:off x="981697" y="2246862"/>
          <a:ext cx="10100286" cy="4175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Punctuation helps clarify meaning</a:t>
                      </a:r>
                      <a:b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6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Examples: period (.), comma (,), </a:t>
                      </a:r>
                      <a:b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colon (:)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Incorrect use can lead to confusion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تساعد علامات الترقيم على توضيح المعنى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أمثلة: النقطة (.)، الفاصلة (،)، النقطتان (:)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الاستخدام الخاطئ قد يؤدي إلى الارتباك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Punctuation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Correctly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علامات الترقيم بشكل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صحيح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083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681449"/>
              </p:ext>
            </p:extLst>
          </p:nvPr>
        </p:nvGraphicFramePr>
        <p:xfrm>
          <a:off x="981697" y="2246862"/>
          <a:ext cx="10100286" cy="35814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Quoted text must be placed in quotation marks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source must be cited accurately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</a:t>
                      </a:r>
                      <a:r>
                        <a:rPr lang="en-US" sz="2600" kern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overquoting</a:t>
                      </a: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replace with your own analysis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يجب وضع النص المقتبس بين علامتي اقتباس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يجب ذكر المصدر بشكل دقيق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kern="0" dirty="0" smtClean="0">
                          <a:effectLst/>
                        </a:rPr>
                        <a:t>تجنب الاقتباس الزائد؛ استبدله بتحليلك الخاص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Handling Quotations and Cited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Texts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التعامل مع الاقتباسات والنصوص المقتبسة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309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152932"/>
              </p:ext>
            </p:extLst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 extensively in academic fields</a:t>
                      </a:r>
                      <a:r>
                        <a:rPr lang="ar-EG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8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Practice writing and critical analysis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Balance personal style with academic conventions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اقرأ على نطاق واسع في المجالات الأكاديمية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ممارسة الكتابة والتحليل النقدي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 smtClean="0">
                          <a:effectLst/>
                        </a:rPr>
                        <a:t>تحقيق التوازن بين الأسلوب الشخصي والاتفاقيات الأكاديمية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Developing Your Own Academic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Style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تطوير أسلوبك الأكاديمي الخاص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49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092142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learned about the definition and importance of academic writing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reviewed its key elements and techniques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Academic writing is a skill that requires continuous training and practice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تعرفنا على تعريف وأهمية الكتابة الأكاديمية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استعرضنا عناصرها الأساسية وتقنياتها</a:t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EG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الكتابة الأكاديمية مهارة تتطلب تدريبًا وممارسة مستمرة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Summary and Conclusion of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Lecture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ملخص وختام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المحاضرة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778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28"/>
    </mc:Choice>
    <mc:Fallback xmlns="">
      <p:transition spd="slow" advTm="9422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dcmitype/"/>
    <ds:schemaRef ds:uri="49100919-8a76-4266-be0c-7dc583902c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08EE722-D728-4943-AC9A-C07FF42B5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8148</TotalTime>
  <Words>1727</Words>
  <Application>Microsoft Office PowerPoint</Application>
  <PresentationFormat>Widescreen</PresentationFormat>
  <Paragraphs>407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1008</cp:revision>
  <dcterms:created xsi:type="dcterms:W3CDTF">2023-04-29T09:08:00Z</dcterms:created>
  <dcterms:modified xsi:type="dcterms:W3CDTF">2025-07-10T15:08:56Z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