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6" r:id="rId3"/>
    <p:sldId id="306" r:id="rId4"/>
    <p:sldId id="580" r:id="rId5"/>
    <p:sldId id="556" r:id="rId6"/>
    <p:sldId id="581" r:id="rId7"/>
    <p:sldId id="557" r:id="rId8"/>
    <p:sldId id="481" r:id="rId9"/>
    <p:sldId id="482" r:id="rId10"/>
    <p:sldId id="558" r:id="rId11"/>
    <p:sldId id="484" r:id="rId12"/>
    <p:sldId id="559" r:id="rId13"/>
    <p:sldId id="560" r:id="rId14"/>
    <p:sldId id="561" r:id="rId15"/>
    <p:sldId id="562" r:id="rId16"/>
    <p:sldId id="563" r:id="rId17"/>
    <p:sldId id="564" r:id="rId18"/>
    <p:sldId id="565" r:id="rId19"/>
    <p:sldId id="566" r:id="rId20"/>
    <p:sldId id="567" r:id="rId21"/>
    <p:sldId id="569" r:id="rId22"/>
    <p:sldId id="568" r:id="rId23"/>
    <p:sldId id="570" r:id="rId24"/>
    <p:sldId id="587" r:id="rId25"/>
    <p:sldId id="571" r:id="rId26"/>
    <p:sldId id="588" r:id="rId27"/>
    <p:sldId id="572" r:id="rId28"/>
    <p:sldId id="589" r:id="rId29"/>
    <p:sldId id="573" r:id="rId30"/>
    <p:sldId id="574" r:id="rId31"/>
    <p:sldId id="575" r:id="rId32"/>
    <p:sldId id="576" r:id="rId33"/>
    <p:sldId id="577" r:id="rId34"/>
    <p:sldId id="578" r:id="rId35"/>
    <p:sldId id="582" r:id="rId36"/>
    <p:sldId id="579" r:id="rId37"/>
    <p:sldId id="583" r:id="rId38"/>
    <p:sldId id="529" r:id="rId39"/>
    <p:sldId id="584" r:id="rId40"/>
    <p:sldId id="585" r:id="rId41"/>
    <p:sldId id="58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06"/>
            <p14:sldId id="580"/>
            <p14:sldId id="556"/>
            <p14:sldId id="581"/>
            <p14:sldId id="557"/>
            <p14:sldId id="481"/>
            <p14:sldId id="482"/>
            <p14:sldId id="558"/>
            <p14:sldId id="484"/>
            <p14:sldId id="559"/>
            <p14:sldId id="560"/>
            <p14:sldId id="561"/>
            <p14:sldId id="562"/>
            <p14:sldId id="563"/>
            <p14:sldId id="564"/>
            <p14:sldId id="565"/>
            <p14:sldId id="566"/>
            <p14:sldId id="567"/>
            <p14:sldId id="569"/>
            <p14:sldId id="568"/>
            <p14:sldId id="570"/>
            <p14:sldId id="587"/>
            <p14:sldId id="571"/>
            <p14:sldId id="588"/>
            <p14:sldId id="572"/>
            <p14:sldId id="589"/>
            <p14:sldId id="573"/>
            <p14:sldId id="574"/>
            <p14:sldId id="575"/>
            <p14:sldId id="576"/>
            <p14:sldId id="577"/>
            <p14:sldId id="578"/>
            <p14:sldId id="582"/>
            <p14:sldId id="579"/>
            <p14:sldId id="583"/>
            <p14:sldId id="529"/>
            <p14:sldId id="584"/>
            <p14:sldId id="585"/>
            <p14:sldId id="586"/>
          </p14:sldIdLst>
        </p14:section>
        <p14:section name="Untitled Section" id="{5D45336D-5DDF-483C-B9B2-905C2C94998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6699"/>
    <a:srgbClr val="FBB857"/>
    <a:srgbClr val="D5E26C"/>
    <a:srgbClr val="A61A73"/>
    <a:srgbClr val="2BC259"/>
    <a:srgbClr val="B132A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blog.hootsuite.com/social-media-definitions/social-media-marketing/" TargetMode="Externa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hyperlink" Target="https://blog.hootsuite.com/social-media-management-tools/"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blog.hootsuite.com/how-to-create-a-social-media-marketing-plan/" TargetMode="External"/><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hyperlink" Target="https://blog.hootsuite.com/social-media-metrics/" TargetMode="Externa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blog.hootsuite.com/how-to-get-more-instagram-followers-the-ultimate-guid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hyperlink" Target="https://blog.hootsuite.com/how-to-use-utm-parameters/"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s://blog.hootsuite.com/roi-formulas/"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hyperlink" Target="https://blog.hootsuite.com/ai-customer-servic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hyperlink" Target="https://blog.hootsuite.com/retail-bot/"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hyperlink" Target="https://blog.hootsuite.com/net-promoter-scor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5.svg"/><Relationship Id="rId2" Type="http://schemas.openxmlformats.org/officeDocument/2006/relationships/image" Target="../media/image43.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45.png"/><Relationship Id="rId4" Type="http://schemas.openxmlformats.org/officeDocument/2006/relationships/image" Target="../media/image6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753140" y="997627"/>
            <a:ext cx="10323872" cy="707886"/>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rtlCol="0">
            <a:spAutoFit/>
          </a:bodyPr>
          <a:lstStyle/>
          <a:p>
            <a:pPr algn="ctr"/>
            <a:r>
              <a:rPr lang="en-US" sz="4000" b="1" dirty="0">
                <a:solidFill>
                  <a:schemeClr val="tx1">
                    <a:lumMod val="95000"/>
                    <a:lumOff val="5000"/>
                  </a:schemeClr>
                </a:solidFill>
                <a:latin typeface="Arial Rounded MT Bold" panose="020F0704030504030204" pitchFamily="34" charset="0"/>
                <a:cs typeface="Times New Roman" panose="02020603050405020304" pitchFamily="18" charset="0"/>
              </a:rPr>
              <a:t>social media strategy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99413"/>
            <a:ext cx="6118715" cy="2723823"/>
          </a:xfrm>
          <a:prstGeom prst="rect">
            <a:avLst/>
          </a:prstGeom>
          <a:noFill/>
        </p:spPr>
        <p:txBody>
          <a:bodyPr wrap="square" rtlCol="0">
            <a:spAutoFit/>
          </a:bodyPr>
          <a:lstStyle/>
          <a:p>
            <a:r>
              <a:rPr lang="en-US" b="1" cap="all" dirty="0">
                <a:latin typeface="Times New Roman" panose="02020603050405020304" pitchFamily="18" charset="0"/>
                <a:cs typeface="Times New Roman" panose="02020603050405020304" pitchFamily="18" charset="0"/>
              </a:rPr>
              <a:t>TABLE OF </a:t>
            </a:r>
            <a:r>
              <a:rPr lang="en-US" b="1" cap="all" dirty="0" smtClean="0">
                <a:latin typeface="Times New Roman" panose="02020603050405020304" pitchFamily="18" charset="0"/>
                <a:cs typeface="Times New Roman" panose="02020603050405020304" pitchFamily="18" charset="0"/>
              </a:rPr>
              <a:t>CONTENTS</a:t>
            </a:r>
          </a:p>
          <a:p>
            <a:endParaRPr lang="en-US" b="1" cap="all" dirty="0" smtClean="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What is a social media marketing </a:t>
            </a:r>
            <a:r>
              <a:rPr lang="en-US" dirty="0" smtClean="0">
                <a:latin typeface="Times New Roman" panose="02020603050405020304" pitchFamily="18" charset="0"/>
                <a:cs typeface="Times New Roman" panose="02020603050405020304" pitchFamily="18" charset="0"/>
              </a:rPr>
              <a:t>strategy</a:t>
            </a:r>
            <a:endParaRPr lang="en-US" b="1" cap="all"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create a social media strategy</a:t>
            </a:r>
            <a:r>
              <a:rPr lang="en-US" dirty="0" smtClean="0">
                <a:latin typeface="Times New Roman" panose="02020603050405020304" pitchFamily="18" charset="0"/>
                <a:cs typeface="Times New Roman" panose="02020603050405020304" pitchFamily="18" charset="0"/>
              </a:rPr>
              <a:t>:</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Core components of social media </a:t>
            </a:r>
            <a:r>
              <a:rPr lang="en-US" dirty="0" smtClean="0">
                <a:latin typeface="Times New Roman" panose="02020603050405020304" pitchFamily="18" charset="0"/>
                <a:cs typeface="Times New Roman" panose="02020603050405020304" pitchFamily="18" charset="0"/>
              </a:rPr>
              <a:t>marketing</a:t>
            </a:r>
          </a:p>
          <a:p>
            <a:pPr marL="285750" indent="-285750">
              <a:lnSpc>
                <a:spcPct val="150000"/>
              </a:lnSpc>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Track meaningful social media metrics</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What is social media marketing</a:t>
            </a:r>
            <a:r>
              <a:rPr lang="en-US" sz="2800" b="1" dirty="0" smtClean="0">
                <a:solidFill>
                  <a:schemeClr val="tx1"/>
                </a:solidFill>
                <a:latin typeface="Times New Roman" panose="02020603050405020304" pitchFamily="18" charset="0"/>
                <a:cs typeface="Times New Roman" panose="02020603050405020304" pitchFamily="18" charset="0"/>
              </a:rPr>
              <a:t>?</a:t>
            </a:r>
          </a:p>
          <a:p>
            <a:endParaRPr lang="en-US" sz="2000" b="1" dirty="0">
              <a:solidFill>
                <a:schemeClr val="tx1"/>
              </a:solidFill>
            </a:endParaRPr>
          </a:p>
          <a:p>
            <a:pPr>
              <a:lnSpc>
                <a:spcPct val="150000"/>
              </a:lnSpc>
            </a:pPr>
            <a:r>
              <a:rPr lang="en-US" u="sng" dirty="0">
                <a:solidFill>
                  <a:schemeClr val="tx1"/>
                </a:solidFill>
                <a:latin typeface="Times New Roman" panose="02020603050405020304" pitchFamily="18" charset="0"/>
                <a:cs typeface="Times New Roman" panose="02020603050405020304" pitchFamily="18" charset="0"/>
                <a:hlinkClick r:id="rId2"/>
              </a:rPr>
              <a:t>Social media marketing</a:t>
            </a:r>
            <a:r>
              <a:rPr lang="en-US" dirty="0">
                <a:solidFill>
                  <a:schemeClr val="tx1"/>
                </a:solidFill>
                <a:latin typeface="Times New Roman" panose="02020603050405020304" pitchFamily="18" charset="0"/>
                <a:cs typeface="Times New Roman" panose="02020603050405020304" pitchFamily="18" charset="0"/>
              </a:rPr>
              <a:t> is the practice of using social media channels to sell or promote a brand, product or service.</a:t>
            </a:r>
          </a:p>
          <a:p>
            <a:pPr>
              <a:lnSpc>
                <a:spcPct val="150000"/>
              </a:lnSpc>
            </a:pPr>
            <a:r>
              <a:rPr lang="en-US" b="1" dirty="0">
                <a:solidFill>
                  <a:schemeClr val="tx1"/>
                </a:solidFill>
                <a:latin typeface="Times New Roman" panose="02020603050405020304" pitchFamily="18" charset="0"/>
                <a:cs typeface="Times New Roman" panose="02020603050405020304" pitchFamily="18" charset="0"/>
              </a:rPr>
              <a:t>Social media marketing helps businesses:</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Increase brand awareness</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Build engaged communities</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Sell products and services</a:t>
            </a:r>
          </a:p>
          <a:p>
            <a:r>
              <a:rPr lang="en-US" dirty="0"/>
              <a:t/>
            </a:r>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4"/>
          <a:stretch>
            <a:fillRect/>
          </a:stretch>
        </p:blipFill>
        <p:spPr>
          <a:xfrm>
            <a:off x="5694218" y="1155868"/>
            <a:ext cx="6497782" cy="5231077"/>
          </a:xfrm>
          <a:prstGeom prst="rect">
            <a:avLst/>
          </a:prstGeom>
        </p:spPr>
      </p:pic>
    </p:spTree>
    <p:extLst>
      <p:ext uri="{BB962C8B-B14F-4D97-AF65-F5344CB8AC3E}">
        <p14:creationId xmlns:p14="http://schemas.microsoft.com/office/powerpoint/2010/main" val="1520784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b="1" dirty="0" smtClean="0">
                <a:solidFill>
                  <a:schemeClr val="tx1"/>
                </a:solidFill>
                <a:latin typeface="Times New Roman" panose="02020603050405020304" pitchFamily="18" charset="0"/>
                <a:cs typeface="Times New Roman" panose="02020603050405020304" pitchFamily="18" charset="0"/>
              </a:rPr>
              <a:t>Social </a:t>
            </a:r>
            <a:r>
              <a:rPr lang="en-US" b="1" dirty="0">
                <a:solidFill>
                  <a:schemeClr val="tx1"/>
                </a:solidFill>
                <a:latin typeface="Times New Roman" panose="02020603050405020304" pitchFamily="18" charset="0"/>
                <a:cs typeface="Times New Roman" panose="02020603050405020304" pitchFamily="18" charset="0"/>
              </a:rPr>
              <a:t>media marketing helps businesses:</a:t>
            </a:r>
          </a:p>
          <a:p>
            <a:pPr marL="342900" indent="-342900" algn="just">
              <a:lnSpc>
                <a:spcPct val="150000"/>
              </a:lnSpc>
              <a:buFont typeface="Wingdings" panose="05000000000000000000" pitchFamily="2" charset="2"/>
              <a:buChar char="v"/>
            </a:pPr>
            <a:r>
              <a:rPr lang="en-US" dirty="0" smtClean="0">
                <a:solidFill>
                  <a:schemeClr val="tx1"/>
                </a:solidFill>
                <a:latin typeface="Times New Roman" panose="02020603050405020304" pitchFamily="18" charset="0"/>
                <a:cs typeface="Times New Roman" panose="02020603050405020304" pitchFamily="18" charset="0"/>
              </a:rPr>
              <a:t>Measure </a:t>
            </a:r>
            <a:r>
              <a:rPr lang="en-US" dirty="0">
                <a:solidFill>
                  <a:schemeClr val="tx1"/>
                </a:solidFill>
                <a:latin typeface="Times New Roman" panose="02020603050405020304" pitchFamily="18" charset="0"/>
                <a:cs typeface="Times New Roman" panose="02020603050405020304" pitchFamily="18" charset="0"/>
              </a:rPr>
              <a:t>brand sentiment</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Provide social customer service</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Advertise products and services to target audiences</a:t>
            </a:r>
          </a:p>
          <a:p>
            <a:pPr marL="342900" indent="-342900">
              <a:lnSpc>
                <a:spcPct val="150000"/>
              </a:lnSpc>
              <a:buFont typeface="Wingdings" panose="05000000000000000000" pitchFamily="2" charset="2"/>
              <a:buChar char="v"/>
            </a:pPr>
            <a:r>
              <a:rPr lang="en-US" dirty="0">
                <a:solidFill>
                  <a:schemeClr val="tx1"/>
                </a:solidFill>
                <a:latin typeface="Times New Roman" panose="02020603050405020304" pitchFamily="18" charset="0"/>
                <a:cs typeface="Times New Roman" panose="02020603050405020304" pitchFamily="18" charset="0"/>
              </a:rPr>
              <a:t>Track performance and adjust larger marketing strategies accordingly</a:t>
            </a:r>
          </a:p>
          <a:p>
            <a:r>
              <a:rPr lang="en-US" dirty="0"/>
              <a:t/>
            </a:r>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5671376" y="510542"/>
            <a:ext cx="6645314" cy="6912462"/>
          </a:xfrm>
          <a:prstGeom prst="rect">
            <a:avLst/>
          </a:prstGeom>
        </p:spPr>
      </p:pic>
    </p:spTree>
    <p:extLst>
      <p:ext uri="{BB962C8B-B14F-4D97-AF65-F5344CB8AC3E}">
        <p14:creationId xmlns:p14="http://schemas.microsoft.com/office/powerpoint/2010/main" val="4040908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a:r>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15959" y="2266305"/>
            <a:ext cx="4793350" cy="3277820"/>
          </a:xfrm>
          <a:prstGeom prst="rect">
            <a:avLst/>
          </a:prstGeom>
        </p:spPr>
        <p:txBody>
          <a:bodyPr wrap="square">
            <a:spAutoFit/>
          </a:bodyPr>
          <a:lstStyle/>
          <a:p>
            <a:pPr algn="just"/>
            <a:endParaRPr lang="en-US" b="1" dirty="0">
              <a:solidFill>
                <a:srgbClr val="012A3A"/>
              </a:solidFill>
              <a:latin typeface="Montserrat"/>
            </a:endParaRPr>
          </a:p>
          <a:p>
            <a:pPr algn="just">
              <a:lnSpc>
                <a:spcPct val="150000"/>
              </a:lnSpc>
              <a:buFont typeface="Arial" panose="020B0604020202020204" pitchFamily="34" charset="0"/>
              <a:buChar char="•"/>
            </a:pPr>
            <a:r>
              <a:rPr lang="en-US" b="1" dirty="0">
                <a:solidFill>
                  <a:srgbClr val="012A3A"/>
                </a:solidFill>
                <a:latin typeface="Montserrat"/>
              </a:rPr>
              <a:t>Content creation:</a:t>
            </a:r>
            <a:r>
              <a:rPr lang="en-US" dirty="0">
                <a:solidFill>
                  <a:srgbClr val="012A3A"/>
                </a:solidFill>
                <a:latin typeface="Montserrat"/>
              </a:rPr>
              <a:t> writing and designing social media posts to be published on social media networks</a:t>
            </a:r>
          </a:p>
          <a:p>
            <a:pPr algn="just">
              <a:lnSpc>
                <a:spcPct val="150000"/>
              </a:lnSpc>
              <a:buFont typeface="Arial" panose="020B0604020202020204" pitchFamily="34" charset="0"/>
              <a:buChar char="•"/>
            </a:pPr>
            <a:r>
              <a:rPr lang="en-US" b="1" dirty="0">
                <a:solidFill>
                  <a:srgbClr val="012A3A"/>
                </a:solidFill>
                <a:latin typeface="Montserrat"/>
              </a:rPr>
              <a:t>Scheduling and publishing content:</a:t>
            </a:r>
            <a:r>
              <a:rPr lang="en-US" dirty="0">
                <a:solidFill>
                  <a:srgbClr val="012A3A"/>
                </a:solidFill>
                <a:latin typeface="Montserrat"/>
              </a:rPr>
              <a:t> using a </a:t>
            </a:r>
            <a:r>
              <a:rPr lang="en-US" u="sng" dirty="0">
                <a:solidFill>
                  <a:srgbClr val="FF4C46"/>
                </a:solidFill>
                <a:latin typeface="Montserrat"/>
                <a:hlinkClick r:id="rId3"/>
              </a:rPr>
              <a:t>social media management tool</a:t>
            </a:r>
            <a:r>
              <a:rPr lang="en-US" dirty="0">
                <a:solidFill>
                  <a:srgbClr val="012A3A"/>
                </a:solidFill>
                <a:latin typeface="Montserrat"/>
              </a:rPr>
              <a:t> to keep track of when posts are published and to which </a:t>
            </a:r>
            <a:r>
              <a:rPr lang="en-US" dirty="0" smtClean="0">
                <a:solidFill>
                  <a:srgbClr val="012A3A"/>
                </a:solidFill>
                <a:latin typeface="Montserrat"/>
              </a:rPr>
              <a:t>networks</a:t>
            </a:r>
            <a:endParaRPr lang="en-US" dirty="0">
              <a:solidFill>
                <a:srgbClr val="012A3A"/>
              </a:solidFill>
              <a:latin typeface="Montserrat"/>
            </a:endParaRPr>
          </a:p>
        </p:txBody>
      </p:sp>
      <p:sp>
        <p:nvSpPr>
          <p:cNvPr id="9" name="Rectangle 8"/>
          <p:cNvSpPr/>
          <p:nvPr/>
        </p:nvSpPr>
        <p:spPr>
          <a:xfrm>
            <a:off x="415959" y="1217560"/>
            <a:ext cx="6949912" cy="369332"/>
          </a:xfrm>
          <a:prstGeom prst="rect">
            <a:avLst/>
          </a:prstGeom>
          <a:solidFill>
            <a:schemeClr val="accent1">
              <a:lumMod val="50000"/>
            </a:schemeClr>
          </a:solidFill>
        </p:spPr>
        <p:txBody>
          <a:bodyPr wrap="square">
            <a:spAutoFit/>
          </a:bodyPr>
          <a:lstStyle/>
          <a:p>
            <a:pPr lvl="0" algn="just"/>
            <a:r>
              <a:rPr lang="en-US" b="1" dirty="0">
                <a:solidFill>
                  <a:schemeClr val="bg1"/>
                </a:solidFill>
                <a:latin typeface="Montserrat"/>
              </a:rPr>
              <a:t>Core components of social media marketing include:</a:t>
            </a:r>
          </a:p>
        </p:txBody>
      </p:sp>
      <p:pic>
        <p:nvPicPr>
          <p:cNvPr id="5" name="Picture 4"/>
          <p:cNvPicPr>
            <a:picLocks noChangeAspect="1"/>
          </p:cNvPicPr>
          <p:nvPr/>
        </p:nvPicPr>
        <p:blipFill>
          <a:blip r:embed="rId4"/>
          <a:stretch>
            <a:fillRect/>
          </a:stretch>
        </p:blipFill>
        <p:spPr>
          <a:xfrm>
            <a:off x="5349916" y="479455"/>
            <a:ext cx="6842084" cy="6348068"/>
          </a:xfrm>
          <a:prstGeom prst="rect">
            <a:avLst/>
          </a:prstGeom>
        </p:spPr>
      </p:pic>
    </p:spTree>
    <p:extLst>
      <p:ext uri="{BB962C8B-B14F-4D97-AF65-F5344CB8AC3E}">
        <p14:creationId xmlns:p14="http://schemas.microsoft.com/office/powerpoint/2010/main" val="1299382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a:r>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309418" y="2196034"/>
            <a:ext cx="6539024" cy="2862322"/>
          </a:xfrm>
          <a:prstGeom prst="rect">
            <a:avLst/>
          </a:prstGeom>
        </p:spPr>
        <p:txBody>
          <a:bodyPr wrap="square">
            <a:spAutoFit/>
          </a:bodyPr>
          <a:lstStyle/>
          <a:p>
            <a:pPr algn="just"/>
            <a:endParaRPr lang="en-US" b="1" dirty="0">
              <a:solidFill>
                <a:srgbClr val="012A3A"/>
              </a:solidFill>
              <a:latin typeface="Montserrat"/>
            </a:endParaRPr>
          </a:p>
          <a:p>
            <a:pPr algn="just">
              <a:lnSpc>
                <a:spcPct val="150000"/>
              </a:lnSpc>
              <a:buFont typeface="Arial" panose="020B0604020202020204" pitchFamily="34" charset="0"/>
              <a:buChar char="•"/>
            </a:pPr>
            <a:r>
              <a:rPr lang="en-US" b="1" dirty="0" smtClean="0">
                <a:solidFill>
                  <a:srgbClr val="012A3A"/>
                </a:solidFill>
                <a:latin typeface="Montserrat"/>
              </a:rPr>
              <a:t>Data </a:t>
            </a:r>
            <a:r>
              <a:rPr lang="en-US" b="1" dirty="0">
                <a:solidFill>
                  <a:srgbClr val="012A3A"/>
                </a:solidFill>
                <a:latin typeface="Montserrat"/>
              </a:rPr>
              <a:t>analysis:</a:t>
            </a:r>
            <a:r>
              <a:rPr lang="en-US" dirty="0">
                <a:solidFill>
                  <a:srgbClr val="012A3A"/>
                </a:solidFill>
                <a:latin typeface="Montserrat"/>
              </a:rPr>
              <a:t> tracking and reporting on performance of content through social media analytics, auditing channels quarterly</a:t>
            </a:r>
          </a:p>
          <a:p>
            <a:pPr algn="just">
              <a:lnSpc>
                <a:spcPct val="150000"/>
              </a:lnSpc>
              <a:buFont typeface="Arial" panose="020B0604020202020204" pitchFamily="34" charset="0"/>
              <a:buChar char="•"/>
            </a:pPr>
            <a:r>
              <a:rPr lang="en-US" b="1" dirty="0">
                <a:solidFill>
                  <a:srgbClr val="012A3A"/>
                </a:solidFill>
                <a:latin typeface="Montserrat"/>
              </a:rPr>
              <a:t>Curating content:</a:t>
            </a:r>
            <a:r>
              <a:rPr lang="en-US" dirty="0">
                <a:solidFill>
                  <a:srgbClr val="012A3A"/>
                </a:solidFill>
                <a:latin typeface="Montserrat"/>
              </a:rPr>
              <a:t> working with influencers, followers, or customers to share user-generated content, promote your business to new audiences and/or develop sponsorship </a:t>
            </a:r>
            <a:r>
              <a:rPr lang="en-US" dirty="0" smtClean="0">
                <a:solidFill>
                  <a:srgbClr val="012A3A"/>
                </a:solidFill>
                <a:latin typeface="Montserrat"/>
              </a:rPr>
              <a:t>deals</a:t>
            </a:r>
            <a:endParaRPr lang="en-US" dirty="0">
              <a:solidFill>
                <a:srgbClr val="012A3A"/>
              </a:solidFill>
              <a:latin typeface="Montserrat"/>
            </a:endParaRPr>
          </a:p>
        </p:txBody>
      </p:sp>
      <p:sp>
        <p:nvSpPr>
          <p:cNvPr id="9" name="Rectangle 8"/>
          <p:cNvSpPr/>
          <p:nvPr/>
        </p:nvSpPr>
        <p:spPr>
          <a:xfrm>
            <a:off x="415959" y="1217560"/>
            <a:ext cx="6949912" cy="369332"/>
          </a:xfrm>
          <a:prstGeom prst="rect">
            <a:avLst/>
          </a:prstGeom>
          <a:solidFill>
            <a:schemeClr val="accent1">
              <a:lumMod val="50000"/>
            </a:schemeClr>
          </a:solidFill>
        </p:spPr>
        <p:txBody>
          <a:bodyPr wrap="square">
            <a:spAutoFit/>
          </a:bodyPr>
          <a:lstStyle/>
          <a:p>
            <a:pPr lvl="0" algn="just"/>
            <a:r>
              <a:rPr lang="en-US" b="1" dirty="0">
                <a:solidFill>
                  <a:schemeClr val="bg1"/>
                </a:solidFill>
                <a:latin typeface="Montserrat"/>
              </a:rPr>
              <a:t>Core components of social media marketing include:</a:t>
            </a:r>
          </a:p>
        </p:txBody>
      </p:sp>
      <p:pic>
        <p:nvPicPr>
          <p:cNvPr id="5" name="Picture 4"/>
          <p:cNvPicPr>
            <a:picLocks noChangeAspect="1"/>
          </p:cNvPicPr>
          <p:nvPr/>
        </p:nvPicPr>
        <p:blipFill>
          <a:blip r:embed="rId3"/>
          <a:stretch>
            <a:fillRect/>
          </a:stretch>
        </p:blipFill>
        <p:spPr>
          <a:xfrm>
            <a:off x="6405418" y="1586892"/>
            <a:ext cx="5834784" cy="5181600"/>
          </a:xfrm>
          <a:prstGeom prst="rect">
            <a:avLst/>
          </a:prstGeom>
        </p:spPr>
      </p:pic>
    </p:spTree>
    <p:extLst>
      <p:ext uri="{BB962C8B-B14F-4D97-AF65-F5344CB8AC3E}">
        <p14:creationId xmlns:p14="http://schemas.microsoft.com/office/powerpoint/2010/main" val="1166480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9418" y="1835282"/>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a:r>
            <a:br>
              <a:rPr lang="en-US" dirty="0"/>
            </a:b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43346" y="2022863"/>
            <a:ext cx="6470072" cy="4247317"/>
          </a:xfrm>
          <a:prstGeom prst="rect">
            <a:avLst/>
          </a:prstGeom>
        </p:spPr>
        <p:txBody>
          <a:bodyPr wrap="square">
            <a:spAutoFit/>
          </a:bodyPr>
          <a:lstStyle/>
          <a:p>
            <a:pPr lvl="0">
              <a:lnSpc>
                <a:spcPct val="150000"/>
              </a:lnSpc>
              <a:buFont typeface="Arial" panose="020B0604020202020204" pitchFamily="34" charset="0"/>
              <a:buChar char="•"/>
            </a:pPr>
            <a:r>
              <a:rPr lang="en-US" b="1" dirty="0">
                <a:solidFill>
                  <a:srgbClr val="012A3A"/>
                </a:solidFill>
                <a:latin typeface="Montserrat"/>
              </a:rPr>
              <a:t>Social listening:</a:t>
            </a:r>
            <a:r>
              <a:rPr lang="en-US" dirty="0">
                <a:solidFill>
                  <a:srgbClr val="012A3A"/>
                </a:solidFill>
                <a:latin typeface="Montserrat"/>
              </a:rPr>
              <a:t> tracking mentions of your business on social media to identify opportunities and stay abreast of potential crises</a:t>
            </a:r>
          </a:p>
          <a:p>
            <a:pPr lvl="0">
              <a:lnSpc>
                <a:spcPct val="150000"/>
              </a:lnSpc>
              <a:buFont typeface="Arial" panose="020B0604020202020204" pitchFamily="34" charset="0"/>
              <a:buChar char="•"/>
            </a:pPr>
            <a:r>
              <a:rPr lang="en-US" b="1" dirty="0">
                <a:solidFill>
                  <a:srgbClr val="012A3A"/>
                </a:solidFill>
                <a:latin typeface="Montserrat"/>
              </a:rPr>
              <a:t>Community management:</a:t>
            </a:r>
            <a:r>
              <a:rPr lang="en-US" dirty="0">
                <a:solidFill>
                  <a:srgbClr val="012A3A"/>
                </a:solidFill>
                <a:latin typeface="Montserrat"/>
              </a:rPr>
              <a:t> replying to comments and messages, hosting chats or live audio sessions with followers</a:t>
            </a:r>
          </a:p>
          <a:p>
            <a:pPr lvl="0">
              <a:lnSpc>
                <a:spcPct val="150000"/>
              </a:lnSpc>
              <a:buFont typeface="Arial" panose="020B0604020202020204" pitchFamily="34" charset="0"/>
              <a:buChar char="•"/>
            </a:pPr>
            <a:r>
              <a:rPr lang="en-US" b="1" dirty="0">
                <a:solidFill>
                  <a:srgbClr val="012A3A"/>
                </a:solidFill>
                <a:latin typeface="Montserrat"/>
              </a:rPr>
              <a:t>Proving return-on-investment:</a:t>
            </a:r>
            <a:r>
              <a:rPr lang="en-US" dirty="0">
                <a:solidFill>
                  <a:srgbClr val="012A3A"/>
                </a:solidFill>
                <a:latin typeface="Montserrat"/>
              </a:rPr>
              <a:t> showing how your performance on social media contributes to larger business objectives</a:t>
            </a:r>
          </a:p>
          <a:p>
            <a:pPr lvl="0">
              <a:lnSpc>
                <a:spcPct val="150000"/>
              </a:lnSpc>
              <a:buFont typeface="Arial" panose="020B0604020202020204" pitchFamily="34" charset="0"/>
              <a:buChar char="•"/>
            </a:pPr>
            <a:r>
              <a:rPr lang="en-US" b="1" dirty="0">
                <a:solidFill>
                  <a:srgbClr val="012A3A"/>
                </a:solidFill>
                <a:latin typeface="Montserrat"/>
              </a:rPr>
              <a:t>Advertising and paid promotions:</a:t>
            </a:r>
            <a:r>
              <a:rPr lang="en-US" dirty="0">
                <a:solidFill>
                  <a:srgbClr val="012A3A"/>
                </a:solidFill>
                <a:latin typeface="Montserrat"/>
              </a:rPr>
              <a:t> creating social media ad campaigns and/or boosting organic content with a paid budget</a:t>
            </a:r>
          </a:p>
        </p:txBody>
      </p:sp>
      <p:sp>
        <p:nvSpPr>
          <p:cNvPr id="5" name="Rectangle 4"/>
          <p:cNvSpPr/>
          <p:nvPr/>
        </p:nvSpPr>
        <p:spPr>
          <a:xfrm>
            <a:off x="573106" y="1077908"/>
            <a:ext cx="6340312" cy="369332"/>
          </a:xfrm>
          <a:prstGeom prst="rect">
            <a:avLst/>
          </a:prstGeom>
          <a:solidFill>
            <a:schemeClr val="accent1">
              <a:lumMod val="50000"/>
            </a:schemeClr>
          </a:solidFill>
        </p:spPr>
        <p:txBody>
          <a:bodyPr wrap="square">
            <a:spAutoFit/>
          </a:bodyPr>
          <a:lstStyle/>
          <a:p>
            <a:pPr lvl="0" algn="just"/>
            <a:r>
              <a:rPr lang="en-US" b="1" dirty="0">
                <a:solidFill>
                  <a:schemeClr val="bg1"/>
                </a:solidFill>
                <a:latin typeface="Montserrat"/>
              </a:rPr>
              <a:t>Core components of social media marketing include:</a:t>
            </a:r>
          </a:p>
        </p:txBody>
      </p:sp>
      <p:pic>
        <p:nvPicPr>
          <p:cNvPr id="6" name="Picture 5"/>
          <p:cNvPicPr>
            <a:picLocks noChangeAspect="1"/>
          </p:cNvPicPr>
          <p:nvPr/>
        </p:nvPicPr>
        <p:blipFill>
          <a:blip r:embed="rId3"/>
          <a:stretch>
            <a:fillRect/>
          </a:stretch>
        </p:blipFill>
        <p:spPr>
          <a:xfrm>
            <a:off x="7047345" y="1077908"/>
            <a:ext cx="4938915" cy="5419725"/>
          </a:xfrm>
          <a:prstGeom prst="rect">
            <a:avLst/>
          </a:prstGeom>
        </p:spPr>
      </p:pic>
    </p:spTree>
    <p:extLst>
      <p:ext uri="{BB962C8B-B14F-4D97-AF65-F5344CB8AC3E}">
        <p14:creationId xmlns:p14="http://schemas.microsoft.com/office/powerpoint/2010/main" val="79746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11143" y="2128217"/>
            <a:ext cx="10346983" cy="170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555717" y="1196077"/>
            <a:ext cx="6096000" cy="830997"/>
          </a:xfrm>
          <a:prstGeom prst="rect">
            <a:avLst/>
          </a:prstGeom>
          <a:solidFill>
            <a:schemeClr val="accent1">
              <a:lumMod val="50000"/>
            </a:schemeClr>
          </a:solidFill>
        </p:spPr>
        <p:txBody>
          <a:bodyPr wrap="square">
            <a:spAutoFit/>
          </a:bodyPr>
          <a:lstStyle/>
          <a:p>
            <a:pPr lvl="0" algn="ctr" fontAlgn="base"/>
            <a:r>
              <a:rPr lang="en-US" sz="2400" b="1" dirty="0">
                <a:solidFill>
                  <a:schemeClr val="bg1"/>
                </a:solidFill>
                <a:latin typeface="unify sans bold"/>
              </a:rPr>
              <a:t>What is a social media marketing strategy?</a:t>
            </a:r>
          </a:p>
        </p:txBody>
      </p:sp>
      <p:sp>
        <p:nvSpPr>
          <p:cNvPr id="4" name="Rectangle 3"/>
          <p:cNvSpPr/>
          <p:nvPr/>
        </p:nvSpPr>
        <p:spPr>
          <a:xfrm>
            <a:off x="555716" y="2307200"/>
            <a:ext cx="6096000" cy="4247317"/>
          </a:xfrm>
          <a:prstGeom prst="rect">
            <a:avLst/>
          </a:prstGeom>
        </p:spPr>
        <p:txBody>
          <a:bodyPr>
            <a:spAutoFit/>
          </a:bodyPr>
          <a:lstStyle/>
          <a:p>
            <a:r>
              <a:rPr lang="en-US" b="1" dirty="0">
                <a:solidFill>
                  <a:srgbClr val="012A3A"/>
                </a:solidFill>
                <a:latin typeface="Montserrat"/>
              </a:rPr>
              <a:t>What is a social media marketing strategy?</a:t>
            </a:r>
          </a:p>
          <a:p>
            <a:r>
              <a:rPr lang="en-US" dirty="0">
                <a:solidFill>
                  <a:srgbClr val="012A3A"/>
                </a:solidFill>
                <a:latin typeface="Montserrat"/>
              </a:rPr>
              <a:t>A social media strategy is a </a:t>
            </a:r>
            <a:r>
              <a:rPr lang="en-US" b="1" dirty="0">
                <a:solidFill>
                  <a:srgbClr val="012A3A"/>
                </a:solidFill>
                <a:latin typeface="Montserrat"/>
              </a:rPr>
              <a:t>document outlining your social media goals, the tactics you will use to achieve them and the metrics you will track to measure your progress</a:t>
            </a:r>
            <a:r>
              <a:rPr lang="en-US" b="1" dirty="0" smtClean="0">
                <a:solidFill>
                  <a:srgbClr val="012A3A"/>
                </a:solidFill>
                <a:latin typeface="Montserrat"/>
              </a:rPr>
              <a:t>.</a:t>
            </a:r>
          </a:p>
          <a:p>
            <a:endParaRPr lang="en-US" b="1" i="0" dirty="0">
              <a:solidFill>
                <a:srgbClr val="012A3A"/>
              </a:solidFill>
              <a:effectLst/>
              <a:latin typeface="Montserrat"/>
            </a:endParaRPr>
          </a:p>
          <a:p>
            <a:pPr algn="just"/>
            <a:r>
              <a:rPr lang="en-US" dirty="0" smtClean="0">
                <a:solidFill>
                  <a:srgbClr val="012A3A"/>
                </a:solidFill>
                <a:latin typeface="Montserrat"/>
              </a:rPr>
              <a:t>social </a:t>
            </a:r>
            <a:r>
              <a:rPr lang="en-US" dirty="0">
                <a:solidFill>
                  <a:srgbClr val="012A3A"/>
                </a:solidFill>
                <a:latin typeface="Montserrat"/>
              </a:rPr>
              <a:t>media marketing strategy should also list all </a:t>
            </a:r>
            <a:r>
              <a:rPr lang="en-US" dirty="0" smtClean="0">
                <a:solidFill>
                  <a:srgbClr val="012A3A"/>
                </a:solidFill>
                <a:latin typeface="Montserrat"/>
              </a:rPr>
              <a:t>existing </a:t>
            </a:r>
            <a:r>
              <a:rPr lang="en-US" dirty="0">
                <a:solidFill>
                  <a:srgbClr val="012A3A"/>
                </a:solidFill>
                <a:latin typeface="Montserrat"/>
              </a:rPr>
              <a:t>and planned social media accounts along with goals specific to each platform you’re active on. These goals should align with your business’s larger digital marketing strategy.</a:t>
            </a:r>
          </a:p>
          <a:p>
            <a:endParaRPr lang="en-US" dirty="0">
              <a:solidFill>
                <a:srgbClr val="012A3A"/>
              </a:solidFill>
              <a:latin typeface="Montserrat"/>
            </a:endParaRPr>
          </a:p>
          <a:p>
            <a:pPr algn="just"/>
            <a:r>
              <a:rPr lang="en-US" dirty="0">
                <a:solidFill>
                  <a:srgbClr val="012A3A"/>
                </a:solidFill>
                <a:latin typeface="Montserrat"/>
              </a:rPr>
              <a:t>Finally, a good social media plan should define the roles and responsibilities within your team and outline your reporting cadence.</a:t>
            </a:r>
            <a:endParaRPr lang="en-US" b="0" i="0" dirty="0">
              <a:solidFill>
                <a:srgbClr val="012A3A"/>
              </a:solidFill>
              <a:effectLst/>
              <a:latin typeface="Montserrat"/>
            </a:endParaRPr>
          </a:p>
        </p:txBody>
      </p:sp>
      <p:pic>
        <p:nvPicPr>
          <p:cNvPr id="6" name="Picture 5"/>
          <p:cNvPicPr>
            <a:picLocks noChangeAspect="1"/>
          </p:cNvPicPr>
          <p:nvPr/>
        </p:nvPicPr>
        <p:blipFill>
          <a:blip r:embed="rId3"/>
          <a:stretch>
            <a:fillRect/>
          </a:stretch>
        </p:blipFill>
        <p:spPr>
          <a:xfrm>
            <a:off x="6651716" y="2067282"/>
            <a:ext cx="5384857" cy="3048000"/>
          </a:xfrm>
          <a:prstGeom prst="rect">
            <a:avLst/>
          </a:prstGeom>
        </p:spPr>
      </p:pic>
    </p:spTree>
    <p:extLst>
      <p:ext uri="{BB962C8B-B14F-4D97-AF65-F5344CB8AC3E}">
        <p14:creationId xmlns:p14="http://schemas.microsoft.com/office/powerpoint/2010/main" val="3197133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0" y="2625026"/>
            <a:ext cx="3837106" cy="1200329"/>
          </a:xfrm>
          <a:prstGeom prst="rect">
            <a:avLst/>
          </a:prstGeom>
          <a:solidFill>
            <a:srgbClr val="FF6699"/>
          </a:solidFill>
        </p:spPr>
        <p:style>
          <a:lnRef idx="0">
            <a:schemeClr val="accent3"/>
          </a:lnRef>
          <a:fillRef idx="3">
            <a:schemeClr val="accent3"/>
          </a:fillRef>
          <a:effectRef idx="3">
            <a:schemeClr val="accent3"/>
          </a:effectRef>
          <a:fontRef idx="minor">
            <a:schemeClr val="lt1"/>
          </a:fontRef>
        </p:style>
        <p:txBody>
          <a:bodyPr wrap="square">
            <a:spAutoFit/>
          </a:bodyPr>
          <a:lstStyle/>
          <a:p>
            <a:pPr lvl="0" fontAlgn="base"/>
            <a:r>
              <a:rPr lang="en-US" sz="2400" b="1" dirty="0">
                <a:solidFill>
                  <a:schemeClr val="bg1"/>
                </a:solidFill>
                <a:latin typeface="unify sans bold"/>
              </a:rPr>
              <a:t>How to create a social media marketing </a:t>
            </a:r>
            <a:r>
              <a:rPr lang="en-US" sz="2400" b="1" dirty="0" smtClean="0">
                <a:solidFill>
                  <a:schemeClr val="bg1"/>
                </a:solidFill>
                <a:latin typeface="unify sans bold"/>
              </a:rPr>
              <a:t>strategy</a:t>
            </a:r>
            <a:endParaRPr lang="en-US" sz="2400" b="1" dirty="0">
              <a:solidFill>
                <a:schemeClr val="bg1"/>
              </a:solidFill>
              <a:latin typeface="unify sans bold"/>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9671581" y="1355337"/>
            <a:ext cx="1840437"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Chapter 7</a:t>
            </a: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519054" y="291580"/>
            <a:ext cx="9119651" cy="7067550"/>
          </a:xfrm>
          <a:prstGeom prst="rect">
            <a:avLst/>
          </a:prstGeom>
        </p:spPr>
      </p:pic>
    </p:spTree>
    <p:extLst>
      <p:ext uri="{BB962C8B-B14F-4D97-AF65-F5344CB8AC3E}">
        <p14:creationId xmlns:p14="http://schemas.microsoft.com/office/powerpoint/2010/main" val="332176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3112" y="2290835"/>
            <a:ext cx="11178906" cy="3069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2400" dirty="0">
              <a:solidFill>
                <a:srgbClr val="000000"/>
              </a:solidFill>
              <a:latin typeface="unify sans bold"/>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33112" y="1293782"/>
            <a:ext cx="10725034" cy="400110"/>
          </a:xfrm>
          <a:prstGeom prst="rect">
            <a:avLst/>
          </a:prstGeom>
          <a:solidFill>
            <a:schemeClr val="accent1">
              <a:lumMod val="50000"/>
            </a:schemeClr>
          </a:solidFill>
        </p:spPr>
        <p:txBody>
          <a:bodyPr wrap="square">
            <a:spAutoFit/>
          </a:bodyPr>
          <a:lstStyle/>
          <a:p>
            <a:pPr lvl="0"/>
            <a:r>
              <a:rPr lang="en-US" sz="2000" b="1">
                <a:solidFill>
                  <a:schemeClr val="bg1"/>
                </a:solidFill>
                <a:latin typeface="Times New Roman" panose="02020603050405020304" pitchFamily="18" charset="0"/>
                <a:cs typeface="Times New Roman" panose="02020603050405020304" pitchFamily="18" charset="0"/>
              </a:rPr>
              <a:t>Step 1. Choose goals that align to business objectives</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9671581" y="1355337"/>
            <a:ext cx="1840437"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Chapter 7</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333112" y="2843455"/>
            <a:ext cx="4848488" cy="2862322"/>
          </a:xfrm>
          <a:prstGeom prst="rect">
            <a:avLst/>
          </a:prstGeom>
        </p:spPr>
        <p:txBody>
          <a:bodyPr wrap="square">
            <a:spAutoFit/>
          </a:bodyPr>
          <a:lstStyle/>
          <a:p>
            <a:pPr algn="just"/>
            <a:endParaRPr lang="en-US" b="1" dirty="0"/>
          </a:p>
          <a:p>
            <a:pPr algn="just"/>
            <a:r>
              <a:rPr lang="en-US" dirty="0">
                <a:latin typeface="Times New Roman" panose="02020603050405020304" pitchFamily="18" charset="0"/>
                <a:cs typeface="Times New Roman" panose="02020603050405020304" pitchFamily="18" charset="0"/>
              </a:rPr>
              <a:t>The first step to creating a winning social media strategy is to establish clear objectives and goals. Without goals, you have no way to measure success and return on investment (ROI).</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Each of your social media marketing goals should be SMART: specific, measurable, attainable, relevant and time-bound.</a:t>
            </a:r>
          </a:p>
          <a:p>
            <a:endParaRPr lang="en-US" dirty="0"/>
          </a:p>
        </p:txBody>
      </p:sp>
      <p:sp>
        <p:nvSpPr>
          <p:cNvPr id="4" name="Rectangle 3"/>
          <p:cNvSpPr/>
          <p:nvPr/>
        </p:nvSpPr>
        <p:spPr>
          <a:xfrm>
            <a:off x="333112" y="2071723"/>
            <a:ext cx="2341538" cy="369332"/>
          </a:xfrm>
          <a:prstGeom prst="rect">
            <a:avLst/>
          </a:prstGeom>
          <a:solidFill>
            <a:schemeClr val="accent2">
              <a:lumMod val="50000"/>
            </a:schemeClr>
          </a:solidFill>
        </p:spPr>
        <p:txBody>
          <a:bodyPr wrap="none">
            <a:spAutoFit/>
          </a:bodyPr>
          <a:lstStyle/>
          <a:p>
            <a:pPr marL="285750" lvl="0" indent="-285750">
              <a:buFont typeface="Wingdings" panose="05000000000000000000" pitchFamily="2" charset="2"/>
              <a:buChar char="q"/>
            </a:pPr>
            <a:r>
              <a:rPr lang="en-US" b="1" dirty="0">
                <a:solidFill>
                  <a:schemeClr val="bg1"/>
                </a:solidFill>
              </a:rPr>
              <a:t>Set S.M.A.R.T. goals</a:t>
            </a:r>
          </a:p>
        </p:txBody>
      </p:sp>
      <p:sp>
        <p:nvSpPr>
          <p:cNvPr id="7" name="Rectangle 6"/>
          <p:cNvSpPr/>
          <p:nvPr/>
        </p:nvSpPr>
        <p:spPr>
          <a:xfrm>
            <a:off x="7883236" y="5705777"/>
            <a:ext cx="4308764" cy="923330"/>
          </a:xfrm>
          <a:prstGeom prst="rect">
            <a:avLst/>
          </a:prstGeom>
          <a:solidFill>
            <a:schemeClr val="accent2">
              <a:lumMod val="20000"/>
              <a:lumOff val="80000"/>
            </a:schemeClr>
          </a:solidFill>
        </p:spPr>
        <p:txBody>
          <a:bodyPr wrap="square">
            <a:spAutoFit/>
          </a:bodyPr>
          <a:lstStyle/>
          <a:p>
            <a:r>
              <a:rPr lang="en-US" dirty="0">
                <a:solidFill>
                  <a:srgbClr val="012A3A"/>
                </a:solidFill>
                <a:latin typeface="Montserrat"/>
              </a:rPr>
              <a:t>social media ROI means the </a:t>
            </a:r>
            <a:r>
              <a:rPr lang="en-US" b="1" dirty="0">
                <a:solidFill>
                  <a:srgbClr val="012A3A"/>
                </a:solidFill>
                <a:latin typeface="Montserrat"/>
              </a:rPr>
              <a:t>business value returned from social media marketing and advertising</a:t>
            </a:r>
            <a:r>
              <a:rPr lang="en-US" dirty="0">
                <a:solidFill>
                  <a:srgbClr val="012A3A"/>
                </a:solidFill>
                <a:latin typeface="Montserrat"/>
              </a:rPr>
              <a:t>.</a:t>
            </a:r>
            <a:endParaRPr lang="en-US" dirty="0"/>
          </a:p>
        </p:txBody>
      </p:sp>
      <p:pic>
        <p:nvPicPr>
          <p:cNvPr id="9" name="Picture 8"/>
          <p:cNvPicPr>
            <a:picLocks noChangeAspect="1"/>
          </p:cNvPicPr>
          <p:nvPr/>
        </p:nvPicPr>
        <p:blipFill>
          <a:blip r:embed="rId3"/>
          <a:stretch>
            <a:fillRect/>
          </a:stretch>
        </p:blipFill>
        <p:spPr>
          <a:xfrm>
            <a:off x="5181600" y="1760281"/>
            <a:ext cx="6977202" cy="3812605"/>
          </a:xfrm>
          <a:prstGeom prst="rect">
            <a:avLst/>
          </a:prstGeom>
        </p:spPr>
      </p:pic>
    </p:spTree>
    <p:extLst>
      <p:ext uri="{BB962C8B-B14F-4D97-AF65-F5344CB8AC3E}">
        <p14:creationId xmlns:p14="http://schemas.microsoft.com/office/powerpoint/2010/main" val="2525326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34545" y="0"/>
            <a:ext cx="5957455" cy="6858000"/>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7351774" y="5760284"/>
            <a:ext cx="4840226" cy="923330"/>
          </a:xfrm>
          <a:prstGeom prst="rect">
            <a:avLst/>
          </a:prstGeom>
          <a:solidFill>
            <a:schemeClr val="accent2">
              <a:lumMod val="20000"/>
              <a:lumOff val="80000"/>
            </a:schemeClr>
          </a:solidFill>
        </p:spPr>
        <p:txBody>
          <a:bodyPr wrap="square" rtlCol="0">
            <a:spAutoFit/>
          </a:bodyPr>
          <a:lstStyle/>
          <a:p>
            <a:pPr algn="just"/>
            <a:r>
              <a:rPr lang="en-US" dirty="0">
                <a:solidFill>
                  <a:srgbClr val="012A3A"/>
                </a:solidFill>
                <a:latin typeface="Times New Roman" panose="02020603050405020304" pitchFamily="18" charset="0"/>
                <a:cs typeface="Times New Roman" panose="02020603050405020304" pitchFamily="18" charset="0"/>
              </a:rPr>
              <a:t>Social media metrics are data points that measure how well your </a:t>
            </a:r>
            <a:r>
              <a:rPr lang="en-US" u="sng" dirty="0">
                <a:solidFill>
                  <a:srgbClr val="FF4C46"/>
                </a:solidFill>
                <a:latin typeface="Times New Roman" panose="02020603050405020304" pitchFamily="18" charset="0"/>
                <a:cs typeface="Times New Roman" panose="02020603050405020304" pitchFamily="18" charset="0"/>
                <a:hlinkClick r:id="rId3"/>
              </a:rPr>
              <a:t>social media strategy</a:t>
            </a:r>
            <a:r>
              <a:rPr lang="en-US" dirty="0">
                <a:solidFill>
                  <a:srgbClr val="012A3A"/>
                </a:solidFill>
                <a:latin typeface="Times New Roman" panose="02020603050405020304" pitchFamily="18" charset="0"/>
                <a:cs typeface="Times New Roman" panose="02020603050405020304" pitchFamily="18" charset="0"/>
              </a:rPr>
              <a:t> is performing — and help you understand how you can improve.</a:t>
            </a:r>
            <a:endParaRPr lang="en-US"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2" name="Rectangle 1"/>
          <p:cNvSpPr/>
          <p:nvPr/>
        </p:nvSpPr>
        <p:spPr>
          <a:xfrm>
            <a:off x="321566" y="2620096"/>
            <a:ext cx="6096000" cy="2862322"/>
          </a:xfrm>
          <a:prstGeom prst="rect">
            <a:avLst/>
          </a:prstGeom>
        </p:spPr>
        <p:txBody>
          <a:bodyPr>
            <a:spAutoFit/>
          </a:bodyPr>
          <a:lstStyle/>
          <a:p>
            <a:r>
              <a:rPr lang="en-US" dirty="0" smtClean="0">
                <a:solidFill>
                  <a:srgbClr val="012A3A"/>
                </a:solidFill>
                <a:latin typeface="Montserrat"/>
              </a:rPr>
              <a:t>Vanity </a:t>
            </a:r>
            <a:r>
              <a:rPr lang="en-US" dirty="0">
                <a:solidFill>
                  <a:srgbClr val="012A3A"/>
                </a:solidFill>
                <a:latin typeface="Montserrat"/>
              </a:rPr>
              <a:t>metrics like number of followers and likes are easy to track, but it’s hard to prove their real value. Instead, focus on things like engagement, click-through, and conversion rates.</a:t>
            </a:r>
          </a:p>
          <a:p>
            <a:r>
              <a:rPr lang="en-US" dirty="0">
                <a:solidFill>
                  <a:srgbClr val="012A3A"/>
                </a:solidFill>
                <a:latin typeface="Montserrat"/>
              </a:rPr>
              <a:t>For inspiration, take a look at these </a:t>
            </a:r>
            <a:endParaRPr lang="en-US" dirty="0" smtClean="0">
              <a:solidFill>
                <a:srgbClr val="012A3A"/>
              </a:solidFill>
              <a:latin typeface="Montserrat"/>
            </a:endParaRPr>
          </a:p>
          <a:p>
            <a:endParaRPr lang="en-US" u="sng" dirty="0">
              <a:solidFill>
                <a:srgbClr val="012A3A"/>
              </a:solidFill>
              <a:latin typeface="Montserrat"/>
              <a:hlinkClick r:id="rId5"/>
            </a:endParaRPr>
          </a:p>
          <a:p>
            <a:r>
              <a:rPr lang="en-US" u="sng" dirty="0" smtClean="0">
                <a:solidFill>
                  <a:srgbClr val="FF4C46"/>
                </a:solidFill>
                <a:latin typeface="Montserrat"/>
                <a:hlinkClick r:id="rId5"/>
              </a:rPr>
              <a:t> </a:t>
            </a:r>
            <a:r>
              <a:rPr lang="en-US" u="sng" dirty="0">
                <a:solidFill>
                  <a:srgbClr val="FF4C46"/>
                </a:solidFill>
                <a:latin typeface="Montserrat"/>
              </a:rPr>
              <a:t>essential social media metrics</a:t>
            </a:r>
            <a:r>
              <a:rPr lang="en-US" dirty="0" smtClean="0">
                <a:solidFill>
                  <a:srgbClr val="012A3A"/>
                </a:solidFill>
                <a:latin typeface="Montserrat"/>
              </a:rPr>
              <a:t>.</a:t>
            </a:r>
          </a:p>
          <a:p>
            <a:endParaRPr lang="en-US" dirty="0">
              <a:solidFill>
                <a:srgbClr val="012A3A"/>
              </a:solidFill>
              <a:latin typeface="Montserrat"/>
            </a:endParaRPr>
          </a:p>
          <a:p>
            <a:r>
              <a:rPr lang="en-US" dirty="0">
                <a:solidFill>
                  <a:srgbClr val="012A3A"/>
                </a:solidFill>
                <a:latin typeface="Montserrat"/>
              </a:rPr>
              <a:t>You may want to track different goals for different social media networks, or even different uses for each network.</a:t>
            </a:r>
            <a:endParaRPr lang="en-US" b="0" i="0" dirty="0">
              <a:solidFill>
                <a:srgbClr val="012A3A"/>
              </a:solidFill>
              <a:effectLst/>
              <a:latin typeface="Montserrat"/>
            </a:endParaRPr>
          </a:p>
        </p:txBody>
      </p:sp>
      <p:sp>
        <p:nvSpPr>
          <p:cNvPr id="10" name="Rectangle 9"/>
          <p:cNvSpPr/>
          <p:nvPr/>
        </p:nvSpPr>
        <p:spPr>
          <a:xfrm>
            <a:off x="333112" y="2071723"/>
            <a:ext cx="3256084" cy="369332"/>
          </a:xfrm>
          <a:prstGeom prst="rect">
            <a:avLst/>
          </a:prstGeom>
          <a:solidFill>
            <a:schemeClr val="accent2">
              <a:lumMod val="50000"/>
            </a:schemeClr>
          </a:solidFill>
        </p:spPr>
        <p:txBody>
          <a:bodyPr wrap="none">
            <a:spAutoFit/>
          </a:bodyPr>
          <a:lstStyle/>
          <a:p>
            <a:pPr marL="285750" lvl="0" indent="-285750">
              <a:buFont typeface="Wingdings" panose="05000000000000000000" pitchFamily="2" charset="2"/>
              <a:buChar char="q"/>
            </a:pPr>
            <a:r>
              <a:rPr lang="en-US" b="1" dirty="0">
                <a:solidFill>
                  <a:schemeClr val="bg1"/>
                </a:solidFill>
                <a:latin typeface="Montserrat"/>
              </a:rPr>
              <a:t>Track meaningful metrics</a:t>
            </a:r>
          </a:p>
        </p:txBody>
      </p:sp>
    </p:spTree>
    <p:extLst>
      <p:ext uri="{BB962C8B-B14F-4D97-AF65-F5344CB8AC3E}">
        <p14:creationId xmlns:p14="http://schemas.microsoft.com/office/powerpoint/2010/main" val="3376411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1566" y="2684135"/>
            <a:ext cx="4840226" cy="3139321"/>
          </a:xfrm>
          <a:prstGeom prst="rect">
            <a:avLst/>
          </a:prstGeom>
          <a:noFill/>
        </p:spPr>
        <p:txBody>
          <a:bodyPr wrap="square" rtlCol="0">
            <a:spAutoFit/>
          </a:bodyPr>
          <a:lstStyle/>
          <a:p>
            <a:pPr algn="just"/>
            <a:r>
              <a:rPr lang="en-US" dirty="0">
                <a:solidFill>
                  <a:srgbClr val="012A3A"/>
                </a:solidFill>
                <a:latin typeface="Times New Roman" panose="02020603050405020304" pitchFamily="18" charset="0"/>
                <a:cs typeface="Times New Roman" panose="02020603050405020304" pitchFamily="18" charset="0"/>
              </a:rPr>
              <a:t>Social media metrics are data points that measure how well your</a:t>
            </a:r>
            <a:r>
              <a:rPr lang="en-US" u="sng" dirty="0">
                <a:solidFill>
                  <a:srgbClr val="012A3A"/>
                </a:solidFill>
                <a:latin typeface="Times New Roman" panose="02020603050405020304" pitchFamily="18" charset="0"/>
                <a:cs typeface="Times New Roman" panose="02020603050405020304" pitchFamily="18" charset="0"/>
              </a:rPr>
              <a:t> </a:t>
            </a:r>
            <a:r>
              <a:rPr lang="en-US" u="sng" dirty="0">
                <a:solidFill>
                  <a:srgbClr val="FF4C46"/>
                </a:solidFill>
                <a:latin typeface="Times New Roman" panose="02020603050405020304" pitchFamily="18" charset="0"/>
                <a:cs typeface="Times New Roman" panose="02020603050405020304" pitchFamily="18" charset="0"/>
              </a:rPr>
              <a:t>social media strategy</a:t>
            </a:r>
            <a:r>
              <a:rPr lang="en-US" dirty="0">
                <a:solidFill>
                  <a:srgbClr val="012A3A"/>
                </a:solidFill>
                <a:latin typeface="Times New Roman" panose="02020603050405020304" pitchFamily="18" charset="0"/>
                <a:cs typeface="Times New Roman" panose="02020603050405020304" pitchFamily="18" charset="0"/>
              </a:rPr>
              <a:t> is performing — and help you understand how you can improve</a:t>
            </a:r>
            <a:r>
              <a:rPr lang="en-US" dirty="0" smtClean="0">
                <a:solidFill>
                  <a:srgbClr val="012A3A"/>
                </a:solidFill>
                <a:latin typeface="Times New Roman" panose="02020603050405020304" pitchFamily="18" charset="0"/>
                <a:cs typeface="Times New Roman" panose="02020603050405020304" pitchFamily="18" charset="0"/>
              </a:rPr>
              <a:t>.</a:t>
            </a:r>
          </a:p>
          <a:p>
            <a:pPr algn="just"/>
            <a:endParaRPr lang="en-US" b="1" dirty="0">
              <a:solidFill>
                <a:srgbClr val="012A3A"/>
              </a:solidFill>
              <a:latin typeface="Times New Roman" panose="02020603050405020304" pitchFamily="18" charset="0"/>
              <a:cs typeface="Times New Roman" panose="02020603050405020304" pitchFamily="18" charset="0"/>
            </a:endParaRPr>
          </a:p>
          <a:p>
            <a:pPr algn="just"/>
            <a:r>
              <a:rPr lang="en-US" dirty="0">
                <a:solidFill>
                  <a:srgbClr val="012A3A"/>
                </a:solidFill>
                <a:latin typeface="Times New Roman" panose="02020603050405020304" pitchFamily="18" charset="0"/>
                <a:cs typeface="Times New Roman" panose="02020603050405020304" pitchFamily="18" charset="0"/>
              </a:rPr>
              <a:t>and help you understand how you can improve. They are like scorecards for your online posts and interactions, showing how many people saw, liked, shared, or commented on your content. Social media metrics also reveal how much effort and money you’re spending, and how much you’re getting in return</a:t>
            </a:r>
            <a:r>
              <a:rPr lang="en-US" dirty="0">
                <a:solidFill>
                  <a:srgbClr val="012A3A"/>
                </a:solidFill>
                <a:latin typeface="Montserrat"/>
              </a:rPr>
              <a:t>.</a:t>
            </a:r>
            <a:endParaRPr lang="en-US"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10" name="Rectangle 9"/>
          <p:cNvSpPr/>
          <p:nvPr/>
        </p:nvSpPr>
        <p:spPr>
          <a:xfrm>
            <a:off x="333112" y="2071723"/>
            <a:ext cx="3256084" cy="369332"/>
          </a:xfrm>
          <a:prstGeom prst="rect">
            <a:avLst/>
          </a:prstGeom>
          <a:solidFill>
            <a:schemeClr val="accent2">
              <a:lumMod val="50000"/>
            </a:schemeClr>
          </a:solidFill>
        </p:spPr>
        <p:txBody>
          <a:bodyPr wrap="none">
            <a:spAutoFit/>
          </a:bodyPr>
          <a:lstStyle/>
          <a:p>
            <a:pPr marL="285750" lvl="0" indent="-285750">
              <a:buFont typeface="Wingdings" panose="05000000000000000000" pitchFamily="2" charset="2"/>
              <a:buChar char="q"/>
            </a:pPr>
            <a:r>
              <a:rPr lang="en-US" b="1" dirty="0">
                <a:solidFill>
                  <a:schemeClr val="bg1"/>
                </a:solidFill>
                <a:latin typeface="Montserrat"/>
              </a:rPr>
              <a:t>Track meaningful metrics</a:t>
            </a:r>
          </a:p>
        </p:txBody>
      </p:sp>
      <p:pic>
        <p:nvPicPr>
          <p:cNvPr id="2" name="Picture 1"/>
          <p:cNvPicPr>
            <a:picLocks noChangeAspect="1"/>
          </p:cNvPicPr>
          <p:nvPr/>
        </p:nvPicPr>
        <p:blipFill>
          <a:blip r:embed="rId3"/>
          <a:stretch>
            <a:fillRect/>
          </a:stretch>
        </p:blipFill>
        <p:spPr>
          <a:xfrm>
            <a:off x="5161792" y="0"/>
            <a:ext cx="7030208" cy="6858000"/>
          </a:xfrm>
          <a:prstGeom prst="rect">
            <a:avLst/>
          </a:prstGeom>
        </p:spPr>
      </p:pic>
    </p:spTree>
    <p:extLst>
      <p:ext uri="{BB962C8B-B14F-4D97-AF65-F5344CB8AC3E}">
        <p14:creationId xmlns:p14="http://schemas.microsoft.com/office/powerpoint/2010/main" val="1599967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10" name="Rectangle 9"/>
          <p:cNvSpPr/>
          <p:nvPr/>
        </p:nvSpPr>
        <p:spPr>
          <a:xfrm>
            <a:off x="321566" y="1892682"/>
            <a:ext cx="5012434" cy="646331"/>
          </a:xfrm>
          <a:prstGeom prst="rect">
            <a:avLst/>
          </a:prstGeom>
          <a:solidFill>
            <a:schemeClr val="accent2">
              <a:lumMod val="20000"/>
              <a:lumOff val="80000"/>
            </a:schemeClr>
          </a:solidFill>
        </p:spPr>
        <p:txBody>
          <a:bodyPr wrap="square">
            <a:spAutoFit/>
          </a:bodyPr>
          <a:lstStyle/>
          <a:p>
            <a:pPr lvl="0"/>
            <a:r>
              <a:rPr lang="en-US" b="1" dirty="0">
                <a:solidFill>
                  <a:srgbClr val="012A3A"/>
                </a:solidFill>
                <a:latin typeface="Montserrat"/>
              </a:rPr>
              <a:t>Social media engagement metrics</a:t>
            </a:r>
          </a:p>
          <a:p>
            <a:pPr marL="285750" lvl="0" indent="-285750">
              <a:buFont typeface="Wingdings" panose="05000000000000000000" pitchFamily="2" charset="2"/>
              <a:buChar char="q"/>
            </a:pPr>
            <a:endParaRPr lang="en-US" b="1" dirty="0">
              <a:solidFill>
                <a:schemeClr val="bg1"/>
              </a:solidFill>
              <a:latin typeface="Montserrat"/>
            </a:endParaRPr>
          </a:p>
        </p:txBody>
      </p:sp>
      <p:sp>
        <p:nvSpPr>
          <p:cNvPr id="2" name="Rectangle 1"/>
          <p:cNvSpPr/>
          <p:nvPr/>
        </p:nvSpPr>
        <p:spPr>
          <a:xfrm>
            <a:off x="321566" y="2648727"/>
            <a:ext cx="5012434" cy="3416320"/>
          </a:xfrm>
          <a:prstGeom prst="rect">
            <a:avLst/>
          </a:prstGeom>
        </p:spPr>
        <p:txBody>
          <a:bodyPr wrap="square">
            <a:spAutoFit/>
          </a:bodyPr>
          <a:lstStyle/>
          <a:p>
            <a:r>
              <a:rPr lang="en-US" b="1" dirty="0">
                <a:solidFill>
                  <a:srgbClr val="007978"/>
                </a:solidFill>
                <a:latin typeface="Montserrat"/>
              </a:rPr>
              <a:t>1. Engagement rate</a:t>
            </a:r>
          </a:p>
          <a:p>
            <a:pPr algn="just"/>
            <a:r>
              <a:rPr lang="en-US" dirty="0">
                <a:solidFill>
                  <a:srgbClr val="012A3A"/>
                </a:solidFill>
                <a:latin typeface="Montserrat"/>
              </a:rPr>
              <a:t>Engagement rate measures the </a:t>
            </a:r>
            <a:r>
              <a:rPr lang="en-US" dirty="0">
                <a:solidFill>
                  <a:srgbClr val="FF4C46"/>
                </a:solidFill>
                <a:latin typeface="Montserrat"/>
              </a:rPr>
              <a:t>number of engagements</a:t>
            </a:r>
            <a:r>
              <a:rPr lang="en-US" dirty="0">
                <a:solidFill>
                  <a:srgbClr val="012A3A"/>
                </a:solidFill>
                <a:latin typeface="Montserrat"/>
              </a:rPr>
              <a:t> (reactions, comments and shares) your content gets as a percentage of your audience</a:t>
            </a:r>
            <a:r>
              <a:rPr lang="en-US" dirty="0" smtClean="0">
                <a:solidFill>
                  <a:srgbClr val="012A3A"/>
                </a:solidFill>
                <a:latin typeface="Montserrat"/>
              </a:rPr>
              <a:t>.</a:t>
            </a:r>
          </a:p>
          <a:p>
            <a:endParaRPr lang="en-US" b="0" i="0" dirty="0">
              <a:solidFill>
                <a:srgbClr val="012A3A"/>
              </a:solidFill>
              <a:effectLst/>
              <a:latin typeface="Montserrat"/>
            </a:endParaRPr>
          </a:p>
          <a:p>
            <a:pPr algn="just"/>
            <a:r>
              <a:rPr lang="en-US" dirty="0">
                <a:solidFill>
                  <a:srgbClr val="012A3A"/>
                </a:solidFill>
                <a:latin typeface="Montserrat"/>
              </a:rPr>
              <a:t>One of the most common ways is to add up your total likes, comments, shares, and saves, and divide the total by your number of followers. Then multiply by 100 to get a percentage</a:t>
            </a:r>
            <a:endParaRPr lang="en-US" dirty="0" smtClean="0">
              <a:solidFill>
                <a:srgbClr val="012A3A"/>
              </a:solidFill>
              <a:latin typeface="Montserrat"/>
            </a:endParaRPr>
          </a:p>
          <a:p>
            <a:endParaRPr lang="en-US" b="0" i="0" dirty="0">
              <a:solidFill>
                <a:srgbClr val="012A3A"/>
              </a:solidFill>
              <a:effectLst/>
              <a:latin typeface="Montserrat"/>
            </a:endParaRPr>
          </a:p>
        </p:txBody>
      </p:sp>
      <p:pic>
        <p:nvPicPr>
          <p:cNvPr id="6" name="Picture 5"/>
          <p:cNvPicPr>
            <a:picLocks noChangeAspect="1"/>
          </p:cNvPicPr>
          <p:nvPr/>
        </p:nvPicPr>
        <p:blipFill>
          <a:blip r:embed="rId3"/>
          <a:stretch>
            <a:fillRect/>
          </a:stretch>
        </p:blipFill>
        <p:spPr>
          <a:xfrm>
            <a:off x="6507126" y="2539013"/>
            <a:ext cx="5392774" cy="2531751"/>
          </a:xfrm>
          <a:prstGeom prst="rect">
            <a:avLst/>
          </a:prstGeom>
        </p:spPr>
      </p:pic>
    </p:spTree>
    <p:extLst>
      <p:ext uri="{BB962C8B-B14F-4D97-AF65-F5344CB8AC3E}">
        <p14:creationId xmlns:p14="http://schemas.microsoft.com/office/powerpoint/2010/main" val="2717814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10" name="Rectangle 9"/>
          <p:cNvSpPr/>
          <p:nvPr/>
        </p:nvSpPr>
        <p:spPr>
          <a:xfrm>
            <a:off x="321566" y="1892682"/>
            <a:ext cx="5916402" cy="646331"/>
          </a:xfrm>
          <a:prstGeom prst="rect">
            <a:avLst/>
          </a:prstGeom>
          <a:solidFill>
            <a:schemeClr val="accent2">
              <a:lumMod val="20000"/>
              <a:lumOff val="80000"/>
            </a:schemeClr>
          </a:solidFill>
        </p:spPr>
        <p:txBody>
          <a:bodyPr wrap="square">
            <a:spAutoFit/>
          </a:bodyPr>
          <a:lstStyle/>
          <a:p>
            <a:pPr lvl="0"/>
            <a:r>
              <a:rPr lang="en-US" b="1" dirty="0">
                <a:solidFill>
                  <a:srgbClr val="012A3A"/>
                </a:solidFill>
                <a:latin typeface="Montserrat"/>
              </a:rPr>
              <a:t>Social media engagement metrics</a:t>
            </a:r>
          </a:p>
          <a:p>
            <a:pPr marL="285750" lvl="0" indent="-285750">
              <a:buFont typeface="Wingdings" panose="05000000000000000000" pitchFamily="2" charset="2"/>
              <a:buChar char="q"/>
            </a:pPr>
            <a:endParaRPr lang="en-US" b="1" dirty="0">
              <a:solidFill>
                <a:schemeClr val="bg1"/>
              </a:solidFill>
              <a:latin typeface="Montserrat"/>
            </a:endParaRPr>
          </a:p>
        </p:txBody>
      </p:sp>
      <p:sp>
        <p:nvSpPr>
          <p:cNvPr id="4" name="Rectangle 3"/>
          <p:cNvSpPr/>
          <p:nvPr/>
        </p:nvSpPr>
        <p:spPr>
          <a:xfrm>
            <a:off x="411126" y="2960933"/>
            <a:ext cx="5826842" cy="2308324"/>
          </a:xfrm>
          <a:prstGeom prst="rect">
            <a:avLst/>
          </a:prstGeom>
        </p:spPr>
        <p:txBody>
          <a:bodyPr wrap="square">
            <a:spAutoFit/>
          </a:bodyPr>
          <a:lstStyle/>
          <a:p>
            <a:r>
              <a:rPr lang="en-US" b="1" dirty="0">
                <a:solidFill>
                  <a:srgbClr val="007978"/>
                </a:solidFill>
                <a:latin typeface="Montserrat"/>
              </a:rPr>
              <a:t>2. Amplification rate</a:t>
            </a:r>
          </a:p>
          <a:p>
            <a:r>
              <a:rPr lang="en-US" dirty="0">
                <a:solidFill>
                  <a:srgbClr val="012A3A"/>
                </a:solidFill>
                <a:latin typeface="Montserrat"/>
              </a:rPr>
              <a:t>Amplification Rate is the ratio of shares per post to the number of overall followers.</a:t>
            </a:r>
          </a:p>
          <a:p>
            <a:endParaRPr lang="en-US" dirty="0" smtClean="0">
              <a:solidFill>
                <a:srgbClr val="012A3A"/>
              </a:solidFill>
              <a:latin typeface="Montserrat"/>
            </a:endParaRPr>
          </a:p>
          <a:p>
            <a:pPr marL="285750" indent="-285750" algn="just">
              <a:buFont typeface="Wingdings" panose="05000000000000000000" pitchFamily="2" charset="2"/>
              <a:buChar char="Ø"/>
            </a:pPr>
            <a:r>
              <a:rPr lang="en-US" dirty="0" smtClean="0">
                <a:solidFill>
                  <a:srgbClr val="012A3A"/>
                </a:solidFill>
                <a:latin typeface="Montserrat"/>
              </a:rPr>
              <a:t>amplification </a:t>
            </a:r>
            <a:r>
              <a:rPr lang="en-US" dirty="0">
                <a:solidFill>
                  <a:srgbClr val="012A3A"/>
                </a:solidFill>
                <a:latin typeface="Montserrat"/>
              </a:rPr>
              <a:t>is “the rate at which your followers take your content and share it through their networks.”</a:t>
            </a:r>
          </a:p>
          <a:p>
            <a:pPr marL="285750" indent="-285750">
              <a:buFont typeface="Wingdings" panose="05000000000000000000" pitchFamily="2" charset="2"/>
              <a:buChar char="Ø"/>
            </a:pPr>
            <a:r>
              <a:rPr lang="en-US" dirty="0">
                <a:solidFill>
                  <a:srgbClr val="012A3A"/>
                </a:solidFill>
                <a:latin typeface="Montserrat"/>
              </a:rPr>
              <a:t>Basically, the higher your amplification rate, the more your followers are expanding your reach for you.</a:t>
            </a:r>
            <a:endParaRPr lang="en-US" b="0" i="0" dirty="0">
              <a:solidFill>
                <a:srgbClr val="012A3A"/>
              </a:solidFill>
              <a:effectLst/>
              <a:latin typeface="Montserrat"/>
            </a:endParaRPr>
          </a:p>
        </p:txBody>
      </p:sp>
      <p:sp>
        <p:nvSpPr>
          <p:cNvPr id="9" name="Rectangle 8"/>
          <p:cNvSpPr/>
          <p:nvPr/>
        </p:nvSpPr>
        <p:spPr>
          <a:xfrm>
            <a:off x="411126" y="5544281"/>
            <a:ext cx="5826842" cy="1200329"/>
          </a:xfrm>
          <a:prstGeom prst="rect">
            <a:avLst/>
          </a:prstGeom>
        </p:spPr>
        <p:txBody>
          <a:bodyPr wrap="square">
            <a:spAutoFit/>
          </a:bodyPr>
          <a:lstStyle/>
          <a:p>
            <a:pPr marL="285750" indent="-285750" algn="just">
              <a:buFont typeface="Wingdings" panose="05000000000000000000" pitchFamily="2" charset="2"/>
              <a:buChar char="Ø"/>
            </a:pPr>
            <a:r>
              <a:rPr lang="en-US" dirty="0">
                <a:solidFill>
                  <a:srgbClr val="012A3A"/>
                </a:solidFill>
                <a:latin typeface="Montserrat"/>
              </a:rPr>
              <a:t>To calculate amplification rate, divide a post’s total number of shares by your total number of followers. Multiply by 100 to get your amplification rate as a percentage.</a:t>
            </a:r>
            <a:endParaRPr lang="en-US" dirty="0"/>
          </a:p>
        </p:txBody>
      </p:sp>
      <p:pic>
        <p:nvPicPr>
          <p:cNvPr id="11" name="Picture 10"/>
          <p:cNvPicPr>
            <a:picLocks noChangeAspect="1"/>
          </p:cNvPicPr>
          <p:nvPr/>
        </p:nvPicPr>
        <p:blipFill>
          <a:blip r:embed="rId3"/>
          <a:stretch>
            <a:fillRect/>
          </a:stretch>
        </p:blipFill>
        <p:spPr>
          <a:xfrm>
            <a:off x="6237968" y="2618201"/>
            <a:ext cx="5810250" cy="2730244"/>
          </a:xfrm>
          <a:prstGeom prst="rect">
            <a:avLst/>
          </a:prstGeom>
        </p:spPr>
      </p:pic>
    </p:spTree>
    <p:extLst>
      <p:ext uri="{BB962C8B-B14F-4D97-AF65-F5344CB8AC3E}">
        <p14:creationId xmlns:p14="http://schemas.microsoft.com/office/powerpoint/2010/main" val="3545266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10" name="Rectangle 9"/>
          <p:cNvSpPr/>
          <p:nvPr/>
        </p:nvSpPr>
        <p:spPr>
          <a:xfrm>
            <a:off x="321566" y="1892682"/>
            <a:ext cx="5826842" cy="646331"/>
          </a:xfrm>
          <a:prstGeom prst="rect">
            <a:avLst/>
          </a:prstGeom>
          <a:solidFill>
            <a:schemeClr val="accent2">
              <a:lumMod val="20000"/>
              <a:lumOff val="80000"/>
            </a:schemeClr>
          </a:solidFill>
        </p:spPr>
        <p:txBody>
          <a:bodyPr wrap="square">
            <a:spAutoFit/>
          </a:bodyPr>
          <a:lstStyle/>
          <a:p>
            <a:pPr lvl="0"/>
            <a:r>
              <a:rPr lang="en-US" b="1" dirty="0">
                <a:solidFill>
                  <a:srgbClr val="012A3A"/>
                </a:solidFill>
                <a:latin typeface="Montserrat"/>
              </a:rPr>
              <a:t>Social media engagement metrics</a:t>
            </a:r>
          </a:p>
          <a:p>
            <a:pPr marL="285750" lvl="0" indent="-285750">
              <a:buFont typeface="Wingdings" panose="05000000000000000000" pitchFamily="2" charset="2"/>
              <a:buChar char="q"/>
            </a:pPr>
            <a:endParaRPr lang="en-US" b="1" dirty="0">
              <a:solidFill>
                <a:schemeClr val="bg1"/>
              </a:solidFill>
              <a:latin typeface="Montserrat"/>
            </a:endParaRPr>
          </a:p>
        </p:txBody>
      </p:sp>
      <p:sp>
        <p:nvSpPr>
          <p:cNvPr id="4" name="Rectangle 3"/>
          <p:cNvSpPr/>
          <p:nvPr/>
        </p:nvSpPr>
        <p:spPr>
          <a:xfrm>
            <a:off x="321566" y="2869203"/>
            <a:ext cx="5826842" cy="3693319"/>
          </a:xfrm>
          <a:prstGeom prst="rect">
            <a:avLst/>
          </a:prstGeom>
        </p:spPr>
        <p:txBody>
          <a:bodyPr wrap="square">
            <a:spAutoFit/>
          </a:bodyPr>
          <a:lstStyle/>
          <a:p>
            <a:r>
              <a:rPr lang="en-US" b="1" dirty="0">
                <a:solidFill>
                  <a:srgbClr val="007978"/>
                </a:solidFill>
                <a:latin typeface="Montserrat"/>
              </a:rPr>
              <a:t>3. </a:t>
            </a:r>
            <a:r>
              <a:rPr lang="en-US" b="1" dirty="0" err="1" smtClean="0">
                <a:solidFill>
                  <a:srgbClr val="007978"/>
                </a:solidFill>
                <a:latin typeface="Montserrat"/>
              </a:rPr>
              <a:t>Virality</a:t>
            </a:r>
            <a:r>
              <a:rPr lang="en-US" b="1" dirty="0" smtClean="0">
                <a:solidFill>
                  <a:srgbClr val="007978"/>
                </a:solidFill>
                <a:latin typeface="Montserrat"/>
              </a:rPr>
              <a:t> </a:t>
            </a:r>
            <a:r>
              <a:rPr lang="en-US" b="1" dirty="0">
                <a:solidFill>
                  <a:srgbClr val="007978"/>
                </a:solidFill>
                <a:latin typeface="Montserrat"/>
              </a:rPr>
              <a:t>rate</a:t>
            </a:r>
          </a:p>
          <a:p>
            <a:endParaRPr lang="en-US" b="1" dirty="0">
              <a:solidFill>
                <a:srgbClr val="007978"/>
              </a:solidFill>
              <a:latin typeface="Montserrat"/>
            </a:endParaRPr>
          </a:p>
          <a:p>
            <a:pPr algn="just"/>
            <a:r>
              <a:rPr lang="en-US" dirty="0" err="1">
                <a:solidFill>
                  <a:srgbClr val="012A3A"/>
                </a:solidFill>
                <a:latin typeface="Montserrat"/>
              </a:rPr>
              <a:t>Virality</a:t>
            </a:r>
            <a:r>
              <a:rPr lang="en-US" dirty="0">
                <a:solidFill>
                  <a:srgbClr val="012A3A"/>
                </a:solidFill>
                <a:latin typeface="Montserrat"/>
              </a:rPr>
              <a:t> rate is similar to amplification rate in that it measures how much your content is shared. However, </a:t>
            </a:r>
            <a:r>
              <a:rPr lang="en-US" dirty="0" err="1">
                <a:solidFill>
                  <a:srgbClr val="012A3A"/>
                </a:solidFill>
                <a:latin typeface="Montserrat"/>
              </a:rPr>
              <a:t>virality</a:t>
            </a:r>
            <a:r>
              <a:rPr lang="en-US" dirty="0">
                <a:solidFill>
                  <a:srgbClr val="012A3A"/>
                </a:solidFill>
                <a:latin typeface="Montserrat"/>
              </a:rPr>
              <a:t> rate calculates shares as a percentage of impressions rather than as a percentage of followers.</a:t>
            </a:r>
          </a:p>
          <a:p>
            <a:pPr algn="just"/>
            <a:r>
              <a:rPr lang="en-US" dirty="0">
                <a:solidFill>
                  <a:srgbClr val="012A3A"/>
                </a:solidFill>
                <a:latin typeface="Montserrat"/>
              </a:rPr>
              <a:t>Remember that every time someone shares your content, it achieves a fresh set of impressions via their audience. So </a:t>
            </a:r>
            <a:r>
              <a:rPr lang="en-US" dirty="0" err="1">
                <a:solidFill>
                  <a:srgbClr val="012A3A"/>
                </a:solidFill>
                <a:latin typeface="Montserrat"/>
              </a:rPr>
              <a:t>virality</a:t>
            </a:r>
            <a:r>
              <a:rPr lang="en-US" dirty="0">
                <a:solidFill>
                  <a:srgbClr val="012A3A"/>
                </a:solidFill>
                <a:latin typeface="Montserrat"/>
              </a:rPr>
              <a:t> rate measures how your content is spreading exponentially.</a:t>
            </a:r>
          </a:p>
          <a:p>
            <a:pPr algn="just"/>
            <a:r>
              <a:rPr lang="en-US" dirty="0">
                <a:solidFill>
                  <a:srgbClr val="012A3A"/>
                </a:solidFill>
                <a:latin typeface="Montserrat"/>
              </a:rPr>
              <a:t>To calculate </a:t>
            </a:r>
            <a:r>
              <a:rPr lang="en-US" dirty="0" err="1">
                <a:solidFill>
                  <a:srgbClr val="012A3A"/>
                </a:solidFill>
                <a:latin typeface="Montserrat"/>
              </a:rPr>
              <a:t>virality</a:t>
            </a:r>
            <a:r>
              <a:rPr lang="en-US" dirty="0">
                <a:solidFill>
                  <a:srgbClr val="012A3A"/>
                </a:solidFill>
                <a:latin typeface="Montserrat"/>
              </a:rPr>
              <a:t> rate, divide a post’s number of shares by its impressions. Multiply by 100 to get your </a:t>
            </a:r>
            <a:r>
              <a:rPr lang="en-US" dirty="0" err="1">
                <a:solidFill>
                  <a:srgbClr val="012A3A"/>
                </a:solidFill>
                <a:latin typeface="Montserrat"/>
              </a:rPr>
              <a:t>virality</a:t>
            </a:r>
            <a:r>
              <a:rPr lang="en-US" dirty="0">
                <a:solidFill>
                  <a:srgbClr val="012A3A"/>
                </a:solidFill>
                <a:latin typeface="Montserrat"/>
              </a:rPr>
              <a:t> rate as a percentage.</a:t>
            </a:r>
            <a:endParaRPr lang="en-US" b="0" i="0" dirty="0">
              <a:solidFill>
                <a:srgbClr val="012A3A"/>
              </a:solidFill>
              <a:effectLst/>
              <a:latin typeface="Montserrat"/>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pic>
        <p:nvPicPr>
          <p:cNvPr id="2" name="Picture 1"/>
          <p:cNvPicPr>
            <a:picLocks noChangeAspect="1"/>
          </p:cNvPicPr>
          <p:nvPr/>
        </p:nvPicPr>
        <p:blipFill>
          <a:blip r:embed="rId3"/>
          <a:stretch>
            <a:fillRect/>
          </a:stretch>
        </p:blipFill>
        <p:spPr>
          <a:xfrm>
            <a:off x="6600577" y="2869203"/>
            <a:ext cx="5299323" cy="1981200"/>
          </a:xfrm>
          <a:prstGeom prst="rect">
            <a:avLst/>
          </a:prstGeom>
        </p:spPr>
      </p:pic>
    </p:spTree>
    <p:extLst>
      <p:ext uri="{BB962C8B-B14F-4D97-AF65-F5344CB8AC3E}">
        <p14:creationId xmlns:p14="http://schemas.microsoft.com/office/powerpoint/2010/main" val="611984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4070325"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pic>
        <p:nvPicPr>
          <p:cNvPr id="11" name="Picture 10"/>
          <p:cNvPicPr>
            <a:picLocks noChangeAspect="1"/>
          </p:cNvPicPr>
          <p:nvPr/>
        </p:nvPicPr>
        <p:blipFill>
          <a:blip r:embed="rId3"/>
          <a:stretch>
            <a:fillRect/>
          </a:stretch>
        </p:blipFill>
        <p:spPr>
          <a:xfrm>
            <a:off x="5221432" y="2333896"/>
            <a:ext cx="5905500" cy="4000500"/>
          </a:xfrm>
          <a:prstGeom prst="rect">
            <a:avLst/>
          </a:prstGeom>
        </p:spPr>
      </p:pic>
      <p:sp>
        <p:nvSpPr>
          <p:cNvPr id="13" name="Rectangle 12"/>
          <p:cNvSpPr/>
          <p:nvPr/>
        </p:nvSpPr>
        <p:spPr>
          <a:xfrm>
            <a:off x="299056" y="3219415"/>
            <a:ext cx="3968144" cy="1200329"/>
          </a:xfrm>
          <a:prstGeom prst="rect">
            <a:avLst/>
          </a:prstGeom>
        </p:spPr>
        <p:txBody>
          <a:bodyPr wrap="square">
            <a:spAutoFit/>
          </a:bodyPr>
          <a:lstStyle/>
          <a:p>
            <a:r>
              <a:rPr lang="en-US" dirty="0">
                <a:solidFill>
                  <a:srgbClr val="012A3A"/>
                </a:solidFill>
                <a:latin typeface="Montserrat"/>
              </a:rPr>
              <a:t>Social media brand awareness metrics show how many people see your content and </a:t>
            </a:r>
            <a:r>
              <a:rPr lang="en-US" u="sng" dirty="0">
                <a:solidFill>
                  <a:srgbClr val="FF4C46"/>
                </a:solidFill>
                <a:latin typeface="Montserrat"/>
              </a:rPr>
              <a:t>how much attention your brand gets on social media</a:t>
            </a:r>
            <a:r>
              <a:rPr lang="en-US" dirty="0">
                <a:solidFill>
                  <a:srgbClr val="012A3A"/>
                </a:solidFill>
                <a:latin typeface="Montserrat"/>
              </a:rPr>
              <a:t>.</a:t>
            </a:r>
            <a:endParaRPr lang="en-US" dirty="0"/>
          </a:p>
        </p:txBody>
      </p:sp>
    </p:spTree>
    <p:extLst>
      <p:ext uri="{BB962C8B-B14F-4D97-AF65-F5344CB8AC3E}">
        <p14:creationId xmlns:p14="http://schemas.microsoft.com/office/powerpoint/2010/main" val="1987458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274902"/>
            <a:ext cx="609600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sp>
        <p:nvSpPr>
          <p:cNvPr id="4" name="Rectangle 3"/>
          <p:cNvSpPr/>
          <p:nvPr/>
        </p:nvSpPr>
        <p:spPr>
          <a:xfrm>
            <a:off x="321327" y="2318320"/>
            <a:ext cx="6096000" cy="3139321"/>
          </a:xfrm>
          <a:prstGeom prst="rect">
            <a:avLst/>
          </a:prstGeom>
        </p:spPr>
        <p:txBody>
          <a:bodyPr>
            <a:spAutoFit/>
          </a:bodyPr>
          <a:lstStyle/>
          <a:p>
            <a:r>
              <a:rPr lang="en-US" b="1" dirty="0">
                <a:solidFill>
                  <a:srgbClr val="007978"/>
                </a:solidFill>
                <a:latin typeface="Montserrat"/>
              </a:rPr>
              <a:t>4. Reach</a:t>
            </a:r>
          </a:p>
          <a:p>
            <a:pPr algn="just"/>
            <a:r>
              <a:rPr lang="en-US" dirty="0">
                <a:solidFill>
                  <a:srgbClr val="012A3A"/>
                </a:solidFill>
                <a:latin typeface="Montserrat"/>
              </a:rPr>
              <a:t>Reach is simply the number of people who see your content. It’s a good idea to monitor your average reach, as well as the reach of each individual post, story, or video. You can also measure the reach for your page/profile overall.</a:t>
            </a:r>
          </a:p>
          <a:p>
            <a:pPr algn="just"/>
            <a:r>
              <a:rPr lang="en-US" dirty="0">
                <a:solidFill>
                  <a:srgbClr val="012A3A"/>
                </a:solidFill>
                <a:latin typeface="Montserrat"/>
              </a:rPr>
              <a:t>A valuable subset of this metric is to look at what percentage of your reach is made up of followers vs. non-followers. If a lot of non-followers are seeing your content, that means it’s being shared or doing well in the algorithms, or both.</a:t>
            </a:r>
            <a:endParaRPr lang="en-US" b="0" i="0" dirty="0">
              <a:solidFill>
                <a:srgbClr val="012A3A"/>
              </a:solidFill>
              <a:effectLst/>
              <a:latin typeface="Montserrat"/>
            </a:endParaRPr>
          </a:p>
        </p:txBody>
      </p:sp>
      <p:pic>
        <p:nvPicPr>
          <p:cNvPr id="2" name="Picture 1"/>
          <p:cNvPicPr>
            <a:picLocks noChangeAspect="1"/>
          </p:cNvPicPr>
          <p:nvPr/>
        </p:nvPicPr>
        <p:blipFill>
          <a:blip r:embed="rId3"/>
          <a:stretch>
            <a:fillRect/>
          </a:stretch>
        </p:blipFill>
        <p:spPr>
          <a:xfrm>
            <a:off x="6596686" y="1568523"/>
            <a:ext cx="5482334" cy="5289477"/>
          </a:xfrm>
          <a:prstGeom prst="rect">
            <a:avLst/>
          </a:prstGeom>
        </p:spPr>
      </p:pic>
    </p:spTree>
    <p:extLst>
      <p:ext uri="{BB962C8B-B14F-4D97-AF65-F5344CB8AC3E}">
        <p14:creationId xmlns:p14="http://schemas.microsoft.com/office/powerpoint/2010/main" val="692863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614078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sp>
        <p:nvSpPr>
          <p:cNvPr id="2" name="Rectangle 1"/>
          <p:cNvSpPr/>
          <p:nvPr/>
        </p:nvSpPr>
        <p:spPr>
          <a:xfrm>
            <a:off x="366346" y="2639653"/>
            <a:ext cx="6096000" cy="3139321"/>
          </a:xfrm>
          <a:prstGeom prst="rect">
            <a:avLst/>
          </a:prstGeom>
        </p:spPr>
        <p:txBody>
          <a:bodyPr>
            <a:spAutoFit/>
          </a:bodyPr>
          <a:lstStyle/>
          <a:p>
            <a:r>
              <a:rPr lang="en-US" b="1" dirty="0">
                <a:solidFill>
                  <a:srgbClr val="007978"/>
                </a:solidFill>
                <a:latin typeface="Montserrat"/>
              </a:rPr>
              <a:t>5. Impressions</a:t>
            </a:r>
          </a:p>
          <a:p>
            <a:pPr algn="just"/>
            <a:r>
              <a:rPr lang="en-US" dirty="0">
                <a:solidFill>
                  <a:srgbClr val="012A3A"/>
                </a:solidFill>
                <a:latin typeface="Montserrat"/>
              </a:rPr>
              <a:t>Impressions indicate the number of times people saw your content. You can measure impressions by post, as well as the overall number of impressions on your social media profile.</a:t>
            </a:r>
          </a:p>
          <a:p>
            <a:pPr algn="just"/>
            <a:r>
              <a:rPr lang="en-US" dirty="0">
                <a:solidFill>
                  <a:srgbClr val="012A3A"/>
                </a:solidFill>
                <a:latin typeface="Montserrat"/>
              </a:rPr>
              <a:t>Impressions can be higher than reach because the same person might look at your content more than once.</a:t>
            </a:r>
          </a:p>
          <a:p>
            <a:pPr algn="just"/>
            <a:r>
              <a:rPr lang="en-US" dirty="0">
                <a:solidFill>
                  <a:srgbClr val="012A3A"/>
                </a:solidFill>
                <a:latin typeface="Montserrat"/>
              </a:rPr>
              <a:t>An especially high level of impressions compared to reach means people are looking at a post multiple times. Do some digging to see if you can understand why it’s so sticky.</a:t>
            </a:r>
            <a:endParaRPr lang="en-US" b="0" i="0" dirty="0">
              <a:solidFill>
                <a:srgbClr val="012A3A"/>
              </a:solidFill>
              <a:effectLst/>
              <a:latin typeface="Montserrat"/>
            </a:endParaRPr>
          </a:p>
        </p:txBody>
      </p:sp>
      <p:pic>
        <p:nvPicPr>
          <p:cNvPr id="4" name="Picture 3"/>
          <p:cNvPicPr>
            <a:picLocks noChangeAspect="1"/>
          </p:cNvPicPr>
          <p:nvPr/>
        </p:nvPicPr>
        <p:blipFill>
          <a:blip r:embed="rId3"/>
          <a:stretch>
            <a:fillRect/>
          </a:stretch>
        </p:blipFill>
        <p:spPr>
          <a:xfrm>
            <a:off x="6664036" y="1892682"/>
            <a:ext cx="5235864" cy="4812918"/>
          </a:xfrm>
          <a:prstGeom prst="rect">
            <a:avLst/>
          </a:prstGeom>
        </p:spPr>
      </p:pic>
    </p:spTree>
    <p:extLst>
      <p:ext uri="{BB962C8B-B14F-4D97-AF65-F5344CB8AC3E}">
        <p14:creationId xmlns:p14="http://schemas.microsoft.com/office/powerpoint/2010/main" val="4242136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6" name="Rectangle 5"/>
          <p:cNvSpPr/>
          <p:nvPr/>
        </p:nvSpPr>
        <p:spPr>
          <a:xfrm>
            <a:off x="321566" y="1964564"/>
            <a:ext cx="618556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sp>
        <p:nvSpPr>
          <p:cNvPr id="4" name="Rectangle 3"/>
          <p:cNvSpPr/>
          <p:nvPr/>
        </p:nvSpPr>
        <p:spPr>
          <a:xfrm>
            <a:off x="411126" y="2778612"/>
            <a:ext cx="6096000" cy="2308324"/>
          </a:xfrm>
          <a:prstGeom prst="rect">
            <a:avLst/>
          </a:prstGeom>
        </p:spPr>
        <p:txBody>
          <a:bodyPr>
            <a:spAutoFit/>
          </a:bodyPr>
          <a:lstStyle/>
          <a:p>
            <a:r>
              <a:rPr lang="en-US" b="1" dirty="0">
                <a:solidFill>
                  <a:srgbClr val="007978"/>
                </a:solidFill>
                <a:latin typeface="Montserrat"/>
              </a:rPr>
              <a:t>6. Video </a:t>
            </a:r>
            <a:r>
              <a:rPr lang="en-US" b="1" dirty="0" smtClean="0">
                <a:solidFill>
                  <a:srgbClr val="007978"/>
                </a:solidFill>
                <a:latin typeface="Montserrat"/>
              </a:rPr>
              <a:t>views</a:t>
            </a:r>
          </a:p>
          <a:p>
            <a:endParaRPr lang="en-US" b="1" dirty="0">
              <a:solidFill>
                <a:srgbClr val="007978"/>
              </a:solidFill>
              <a:latin typeface="Montserrat"/>
            </a:endParaRPr>
          </a:p>
          <a:p>
            <a:r>
              <a:rPr lang="en-US" dirty="0">
                <a:solidFill>
                  <a:srgbClr val="012A3A"/>
                </a:solidFill>
                <a:latin typeface="Montserrat"/>
              </a:rPr>
              <a:t>Each social network </a:t>
            </a:r>
            <a:r>
              <a:rPr lang="en-US" u="sng" dirty="0">
                <a:solidFill>
                  <a:srgbClr val="FF4C46"/>
                </a:solidFill>
                <a:latin typeface="Montserrat"/>
              </a:rPr>
              <a:t>determines what counts as a “view”</a:t>
            </a:r>
            <a:r>
              <a:rPr lang="en-US" dirty="0">
                <a:solidFill>
                  <a:srgbClr val="012A3A"/>
                </a:solidFill>
                <a:latin typeface="Montserrat"/>
              </a:rPr>
              <a:t> a little differently, but usually, even a few seconds of watch time counts as a “view.”</a:t>
            </a:r>
          </a:p>
          <a:p>
            <a:r>
              <a:rPr lang="en-US" dirty="0">
                <a:solidFill>
                  <a:srgbClr val="012A3A"/>
                </a:solidFill>
                <a:latin typeface="Montserrat"/>
              </a:rPr>
              <a:t>So, video views is basically a good at-a-glance indicator of how many people have seen at least the start of your video.</a:t>
            </a:r>
            <a:endParaRPr lang="en-US" b="0" i="0" dirty="0">
              <a:solidFill>
                <a:srgbClr val="012A3A"/>
              </a:solidFill>
              <a:effectLst/>
              <a:latin typeface="Montserrat"/>
            </a:endParaRPr>
          </a:p>
        </p:txBody>
      </p:sp>
      <p:pic>
        <p:nvPicPr>
          <p:cNvPr id="2" name="Picture 1"/>
          <p:cNvPicPr>
            <a:picLocks noChangeAspect="1"/>
          </p:cNvPicPr>
          <p:nvPr/>
        </p:nvPicPr>
        <p:blipFill>
          <a:blip r:embed="rId3"/>
          <a:stretch>
            <a:fillRect/>
          </a:stretch>
        </p:blipFill>
        <p:spPr>
          <a:xfrm>
            <a:off x="5154612" y="1470762"/>
            <a:ext cx="8258175" cy="5761564"/>
          </a:xfrm>
          <a:prstGeom prst="rect">
            <a:avLst/>
          </a:prstGeom>
        </p:spPr>
      </p:pic>
    </p:spTree>
    <p:extLst>
      <p:ext uri="{BB962C8B-B14F-4D97-AF65-F5344CB8AC3E}">
        <p14:creationId xmlns:p14="http://schemas.microsoft.com/office/powerpoint/2010/main" val="3124838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5916402"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sp>
        <p:nvSpPr>
          <p:cNvPr id="2" name="Rectangle 1"/>
          <p:cNvSpPr/>
          <p:nvPr/>
        </p:nvSpPr>
        <p:spPr>
          <a:xfrm>
            <a:off x="366346" y="2593526"/>
            <a:ext cx="6096000" cy="2862322"/>
          </a:xfrm>
          <a:prstGeom prst="rect">
            <a:avLst/>
          </a:prstGeom>
        </p:spPr>
        <p:txBody>
          <a:bodyPr>
            <a:spAutoFit/>
          </a:bodyPr>
          <a:lstStyle/>
          <a:p>
            <a:r>
              <a:rPr lang="en-US" b="1" dirty="0">
                <a:solidFill>
                  <a:srgbClr val="007978"/>
                </a:solidFill>
                <a:latin typeface="Montserrat"/>
              </a:rPr>
              <a:t>7. Video completion rate</a:t>
            </a:r>
          </a:p>
          <a:p>
            <a:pPr algn="just"/>
            <a:r>
              <a:rPr lang="en-US" dirty="0">
                <a:solidFill>
                  <a:srgbClr val="012A3A"/>
                </a:solidFill>
                <a:latin typeface="Montserrat"/>
              </a:rPr>
              <a:t>Video views are great, but they only let you know that someone started to watch your video. So how often do people actually watch your videos all the way through to the end? Video completion rate is a good indicator that you’re creating quality content that connects with your audience.</a:t>
            </a:r>
          </a:p>
          <a:p>
            <a:pPr algn="just"/>
            <a:r>
              <a:rPr lang="en-US" dirty="0">
                <a:solidFill>
                  <a:srgbClr val="012A3A"/>
                </a:solidFill>
                <a:latin typeface="Montserrat"/>
              </a:rPr>
              <a:t>Video completion rate is also a key signal to many</a:t>
            </a:r>
            <a:r>
              <a:rPr lang="en-US" u="sng" dirty="0">
                <a:solidFill>
                  <a:srgbClr val="FF4C46"/>
                </a:solidFill>
                <a:latin typeface="Montserrat"/>
              </a:rPr>
              <a:t> social media algorithms</a:t>
            </a:r>
            <a:r>
              <a:rPr lang="en-US" dirty="0">
                <a:solidFill>
                  <a:srgbClr val="012A3A"/>
                </a:solidFill>
                <a:latin typeface="Montserrat"/>
              </a:rPr>
              <a:t>, so this is a good one to focus on improving.</a:t>
            </a:r>
            <a:endParaRPr lang="en-US" b="0" i="0" dirty="0">
              <a:solidFill>
                <a:srgbClr val="012A3A"/>
              </a:solidFill>
              <a:effectLst/>
              <a:latin typeface="Montserrat"/>
            </a:endParaRPr>
          </a:p>
        </p:txBody>
      </p:sp>
      <p:pic>
        <p:nvPicPr>
          <p:cNvPr id="4" name="Picture 3"/>
          <p:cNvPicPr>
            <a:picLocks noChangeAspect="1"/>
          </p:cNvPicPr>
          <p:nvPr/>
        </p:nvPicPr>
        <p:blipFill>
          <a:blip r:embed="rId3"/>
          <a:stretch>
            <a:fillRect/>
          </a:stretch>
        </p:blipFill>
        <p:spPr>
          <a:xfrm>
            <a:off x="6604000" y="1701414"/>
            <a:ext cx="4876800" cy="4876800"/>
          </a:xfrm>
          <a:prstGeom prst="rect">
            <a:avLst/>
          </a:prstGeom>
        </p:spPr>
      </p:pic>
    </p:spTree>
    <p:extLst>
      <p:ext uri="{BB962C8B-B14F-4D97-AF65-F5344CB8AC3E}">
        <p14:creationId xmlns:p14="http://schemas.microsoft.com/office/powerpoint/2010/main" val="298170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609600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awareness </a:t>
            </a:r>
            <a:r>
              <a:rPr lang="en-US" b="1" dirty="0" smtClean="0">
                <a:solidFill>
                  <a:srgbClr val="012A3A"/>
                </a:solidFill>
                <a:latin typeface="Montserrat"/>
              </a:rPr>
              <a:t>metrics</a:t>
            </a:r>
            <a:endParaRPr lang="en-US" b="1" dirty="0">
              <a:solidFill>
                <a:srgbClr val="012A3A"/>
              </a:solidFill>
              <a:latin typeface="Montserrat"/>
            </a:endParaRPr>
          </a:p>
        </p:txBody>
      </p:sp>
      <p:sp>
        <p:nvSpPr>
          <p:cNvPr id="2" name="Rectangle 1"/>
          <p:cNvSpPr/>
          <p:nvPr/>
        </p:nvSpPr>
        <p:spPr>
          <a:xfrm>
            <a:off x="321566" y="2570143"/>
            <a:ext cx="6096000" cy="3693319"/>
          </a:xfrm>
          <a:prstGeom prst="rect">
            <a:avLst/>
          </a:prstGeom>
        </p:spPr>
        <p:txBody>
          <a:bodyPr>
            <a:spAutoFit/>
          </a:bodyPr>
          <a:lstStyle/>
          <a:p>
            <a:r>
              <a:rPr lang="en-US" b="1" dirty="0">
                <a:solidFill>
                  <a:srgbClr val="007978"/>
                </a:solidFill>
                <a:latin typeface="Montserrat"/>
              </a:rPr>
              <a:t>8. Audience growth rate</a:t>
            </a:r>
          </a:p>
          <a:p>
            <a:pPr algn="just"/>
            <a:r>
              <a:rPr lang="en-US" dirty="0">
                <a:solidFill>
                  <a:srgbClr val="012A3A"/>
                </a:solidFill>
                <a:latin typeface="Montserrat"/>
              </a:rPr>
              <a:t>Audience growth rate measures how many </a:t>
            </a:r>
            <a:r>
              <a:rPr lang="en-US" u="sng" dirty="0">
                <a:solidFill>
                  <a:srgbClr val="FF4C46"/>
                </a:solidFill>
                <a:latin typeface="Montserrat"/>
                <a:hlinkClick r:id="rId3"/>
              </a:rPr>
              <a:t>new followers</a:t>
            </a:r>
            <a:r>
              <a:rPr lang="en-US" dirty="0">
                <a:solidFill>
                  <a:srgbClr val="012A3A"/>
                </a:solidFill>
                <a:latin typeface="Montserrat"/>
              </a:rPr>
              <a:t> your brand gets on social media within a certain amount of time.</a:t>
            </a:r>
          </a:p>
          <a:p>
            <a:pPr algn="just"/>
            <a:r>
              <a:rPr lang="en-US" dirty="0">
                <a:solidFill>
                  <a:srgbClr val="012A3A"/>
                </a:solidFill>
                <a:latin typeface="Montserrat"/>
              </a:rPr>
              <a:t>It’s not a simple count of your new followers. Instead, it measures your new followers as a percentage of your total audience</a:t>
            </a:r>
            <a:r>
              <a:rPr lang="en-US" dirty="0" smtClean="0">
                <a:solidFill>
                  <a:srgbClr val="012A3A"/>
                </a:solidFill>
                <a:latin typeface="Montserrat"/>
              </a:rPr>
              <a:t>.</a:t>
            </a:r>
          </a:p>
          <a:p>
            <a:pPr algn="just"/>
            <a:endParaRPr lang="en-US" dirty="0" smtClean="0">
              <a:solidFill>
                <a:srgbClr val="012A3A"/>
              </a:solidFill>
              <a:latin typeface="Montserrat"/>
            </a:endParaRPr>
          </a:p>
          <a:p>
            <a:pPr algn="just"/>
            <a:r>
              <a:rPr lang="en-US" dirty="0">
                <a:solidFill>
                  <a:srgbClr val="012A3A"/>
                </a:solidFill>
                <a:latin typeface="Montserrat"/>
              </a:rPr>
              <a:t>To calculate your audience growth rate, track your net new followers (on each social media platform) over a reporting period. Then divide that number by your total audience (on each platform) and multiply by 100 to get your audience growth rate percentage.</a:t>
            </a:r>
            <a:endParaRPr lang="en-US" b="0" i="0" dirty="0">
              <a:solidFill>
                <a:srgbClr val="012A3A"/>
              </a:solidFill>
              <a:effectLst/>
              <a:latin typeface="Montserrat"/>
            </a:endParaRPr>
          </a:p>
        </p:txBody>
      </p:sp>
      <p:pic>
        <p:nvPicPr>
          <p:cNvPr id="10" name="Picture 9"/>
          <p:cNvPicPr>
            <a:picLocks noChangeAspect="1"/>
          </p:cNvPicPr>
          <p:nvPr/>
        </p:nvPicPr>
        <p:blipFill>
          <a:blip r:embed="rId4"/>
          <a:stretch>
            <a:fillRect/>
          </a:stretch>
        </p:blipFill>
        <p:spPr>
          <a:xfrm>
            <a:off x="7023046" y="2570143"/>
            <a:ext cx="4521307" cy="2731944"/>
          </a:xfrm>
          <a:prstGeom prst="rect">
            <a:avLst/>
          </a:prstGeom>
        </p:spPr>
      </p:pic>
    </p:spTree>
    <p:extLst>
      <p:ext uri="{BB962C8B-B14F-4D97-AF65-F5344CB8AC3E}">
        <p14:creationId xmlns:p14="http://schemas.microsoft.com/office/powerpoint/2010/main" val="2517593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211308"/>
            <a:ext cx="4070325"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276547" y="1650826"/>
            <a:ext cx="6096000" cy="4888518"/>
          </a:xfrm>
          <a:prstGeom prst="rect">
            <a:avLst/>
          </a:prstGeom>
        </p:spPr>
        <p:txBody>
          <a:bodyPr>
            <a:spAutoFit/>
          </a:bodyPr>
          <a:lstStyle/>
          <a:p>
            <a:r>
              <a:rPr lang="en-US" b="1" dirty="0">
                <a:solidFill>
                  <a:srgbClr val="007978"/>
                </a:solidFill>
                <a:latin typeface="Montserrat"/>
              </a:rPr>
              <a:t>9. Click-through rate (CTR)</a:t>
            </a:r>
          </a:p>
          <a:p>
            <a:pPr algn="just">
              <a:lnSpc>
                <a:spcPct val="150000"/>
              </a:lnSpc>
            </a:pPr>
            <a:r>
              <a:rPr lang="en-US" dirty="0">
                <a:solidFill>
                  <a:srgbClr val="012A3A"/>
                </a:solidFill>
                <a:latin typeface="Montserrat"/>
              </a:rPr>
              <a:t>Click-through rate, or CTR, indicates how often people click a link in one of your posts to access additional content. That could be anything from a blog post to your online store.</a:t>
            </a:r>
          </a:p>
          <a:p>
            <a:pPr algn="just">
              <a:lnSpc>
                <a:spcPct val="150000"/>
              </a:lnSpc>
            </a:pPr>
            <a:r>
              <a:rPr lang="en-US" dirty="0">
                <a:solidFill>
                  <a:srgbClr val="012A3A"/>
                </a:solidFill>
                <a:latin typeface="Montserrat"/>
              </a:rPr>
              <a:t>CTR gives you a sense of how many people saw your social content and wanted to know more. It’s a good indicator of how well different types of content promote your brand on social.</a:t>
            </a:r>
          </a:p>
          <a:p>
            <a:pPr algn="just">
              <a:lnSpc>
                <a:spcPct val="150000"/>
              </a:lnSpc>
            </a:pPr>
            <a:r>
              <a:rPr lang="en-US" dirty="0">
                <a:solidFill>
                  <a:srgbClr val="012A3A"/>
                </a:solidFill>
                <a:latin typeface="Montserrat"/>
              </a:rPr>
              <a:t>To calculate CTR, divide the total number of clicks for a post by the total number of impressions. Multiply by 100 to get your CTR as a percentage.</a:t>
            </a:r>
            <a:endParaRPr lang="en-US" b="0" i="0" dirty="0">
              <a:solidFill>
                <a:srgbClr val="012A3A"/>
              </a:solidFill>
              <a:effectLst/>
              <a:latin typeface="Montserrat"/>
            </a:endParaRPr>
          </a:p>
        </p:txBody>
      </p:sp>
      <p:pic>
        <p:nvPicPr>
          <p:cNvPr id="10" name="Picture 9"/>
          <p:cNvPicPr>
            <a:picLocks noChangeAspect="1"/>
          </p:cNvPicPr>
          <p:nvPr/>
        </p:nvPicPr>
        <p:blipFill>
          <a:blip r:embed="rId3"/>
          <a:stretch>
            <a:fillRect/>
          </a:stretch>
        </p:blipFill>
        <p:spPr>
          <a:xfrm>
            <a:off x="6985361" y="2198888"/>
            <a:ext cx="4596678" cy="3019224"/>
          </a:xfrm>
          <a:prstGeom prst="rect">
            <a:avLst/>
          </a:prstGeom>
        </p:spPr>
      </p:pic>
    </p:spTree>
    <p:extLst>
      <p:ext uri="{BB962C8B-B14F-4D97-AF65-F5344CB8AC3E}">
        <p14:creationId xmlns:p14="http://schemas.microsoft.com/office/powerpoint/2010/main" val="1872924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276547" y="1272182"/>
            <a:ext cx="6634616"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815163" y="2094755"/>
            <a:ext cx="6096000" cy="3970318"/>
          </a:xfrm>
          <a:prstGeom prst="rect">
            <a:avLst/>
          </a:prstGeom>
        </p:spPr>
        <p:txBody>
          <a:bodyPr>
            <a:spAutoFit/>
          </a:bodyPr>
          <a:lstStyle/>
          <a:p>
            <a:r>
              <a:rPr lang="en-US" b="1" dirty="0">
                <a:solidFill>
                  <a:srgbClr val="007978"/>
                </a:solidFill>
                <a:latin typeface="Montserrat"/>
              </a:rPr>
              <a:t>10. Conversion rate</a:t>
            </a:r>
          </a:p>
          <a:p>
            <a:pPr algn="just"/>
            <a:r>
              <a:rPr lang="en-US" dirty="0">
                <a:solidFill>
                  <a:srgbClr val="012A3A"/>
                </a:solidFill>
                <a:latin typeface="Montserrat"/>
              </a:rPr>
              <a:t>Conversion rate measures how often your social content starts the process to a conversion event like a subscription, download, or sale. This is one of the most important social media marketing metrics because it shows the value of your social media campaigns (organic and paid) as a means of feeding your funnel.</a:t>
            </a:r>
          </a:p>
          <a:p>
            <a:pPr algn="just"/>
            <a:r>
              <a:rPr lang="en-US" dirty="0">
                <a:solidFill>
                  <a:srgbClr val="012A3A"/>
                </a:solidFill>
                <a:latin typeface="Montserrat"/>
              </a:rPr>
              <a:t>UTM parameters are the key to making your social conversions trackable. Learn all about how they work in our blog post on </a:t>
            </a:r>
            <a:r>
              <a:rPr lang="en-US" u="sng" dirty="0">
                <a:solidFill>
                  <a:srgbClr val="FF4C46"/>
                </a:solidFill>
                <a:latin typeface="Montserrat"/>
                <a:hlinkClick r:id="rId3"/>
              </a:rPr>
              <a:t>using UTM parameters to track social success</a:t>
            </a:r>
            <a:r>
              <a:rPr lang="en-US" dirty="0">
                <a:solidFill>
                  <a:srgbClr val="012A3A"/>
                </a:solidFill>
                <a:latin typeface="Montserrat"/>
              </a:rPr>
              <a:t>.</a:t>
            </a:r>
          </a:p>
          <a:p>
            <a:pPr algn="just"/>
            <a:r>
              <a:rPr lang="en-US" dirty="0">
                <a:solidFill>
                  <a:srgbClr val="012A3A"/>
                </a:solidFill>
                <a:latin typeface="Montserrat"/>
              </a:rPr>
              <a:t>Once you’ve added your UTMs, calculate conversion rate by dividing the number of conversions by the number of clicks.</a:t>
            </a:r>
            <a:endParaRPr lang="en-US" b="0" i="0" dirty="0">
              <a:solidFill>
                <a:srgbClr val="012A3A"/>
              </a:solidFill>
              <a:effectLst/>
              <a:latin typeface="Montserrat"/>
            </a:endParaRPr>
          </a:p>
        </p:txBody>
      </p:sp>
      <p:pic>
        <p:nvPicPr>
          <p:cNvPr id="4" name="Picture 3"/>
          <p:cNvPicPr>
            <a:picLocks noChangeAspect="1"/>
          </p:cNvPicPr>
          <p:nvPr/>
        </p:nvPicPr>
        <p:blipFill>
          <a:blip r:embed="rId4"/>
          <a:stretch>
            <a:fillRect/>
          </a:stretch>
        </p:blipFill>
        <p:spPr>
          <a:xfrm>
            <a:off x="7315200" y="1641514"/>
            <a:ext cx="4876800" cy="4876800"/>
          </a:xfrm>
          <a:prstGeom prst="rect">
            <a:avLst/>
          </a:prstGeom>
        </p:spPr>
      </p:pic>
    </p:spTree>
    <p:extLst>
      <p:ext uri="{BB962C8B-B14F-4D97-AF65-F5344CB8AC3E}">
        <p14:creationId xmlns:p14="http://schemas.microsoft.com/office/powerpoint/2010/main" val="39511009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449725" y="668159"/>
            <a:ext cx="4070325"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141967" y="1172089"/>
            <a:ext cx="11911487" cy="615553"/>
          </a:xfrm>
          <a:prstGeom prst="rect">
            <a:avLst/>
          </a:prstGeom>
        </p:spPr>
        <p:txBody>
          <a:bodyPr wrap="square">
            <a:spAutoFit/>
          </a:bodyPr>
          <a:lstStyle/>
          <a:p>
            <a:r>
              <a:rPr lang="en-US" b="1" dirty="0">
                <a:solidFill>
                  <a:srgbClr val="007978"/>
                </a:solidFill>
                <a:latin typeface="Montserrat"/>
              </a:rPr>
              <a:t>10. Conversion rate</a:t>
            </a:r>
          </a:p>
          <a:p>
            <a:pPr algn="just"/>
            <a:r>
              <a:rPr lang="en-US" sz="1600" dirty="0" smtClean="0">
                <a:solidFill>
                  <a:srgbClr val="012A3A"/>
                </a:solidFill>
                <a:latin typeface="Montserrat"/>
              </a:rPr>
              <a:t>Once </a:t>
            </a:r>
            <a:r>
              <a:rPr lang="en-US" sz="1600" dirty="0">
                <a:solidFill>
                  <a:srgbClr val="012A3A"/>
                </a:solidFill>
                <a:latin typeface="Montserrat"/>
              </a:rPr>
              <a:t>you’ve added your UTMs, calculate conversion rate by dividing the number of conversions by the number of clicks.</a:t>
            </a:r>
            <a:endParaRPr lang="en-US" sz="1600" b="0" i="0" dirty="0">
              <a:solidFill>
                <a:srgbClr val="012A3A"/>
              </a:solidFill>
              <a:effectLst/>
              <a:latin typeface="Montserrat"/>
            </a:endParaRPr>
          </a:p>
        </p:txBody>
      </p:sp>
      <p:pic>
        <p:nvPicPr>
          <p:cNvPr id="4" name="Picture 3"/>
          <p:cNvPicPr>
            <a:picLocks noChangeAspect="1"/>
          </p:cNvPicPr>
          <p:nvPr/>
        </p:nvPicPr>
        <p:blipFill>
          <a:blip r:embed="rId3"/>
          <a:stretch>
            <a:fillRect/>
          </a:stretch>
        </p:blipFill>
        <p:spPr>
          <a:xfrm>
            <a:off x="0" y="2095419"/>
            <a:ext cx="12192000" cy="4762581"/>
          </a:xfrm>
          <a:prstGeom prst="rect">
            <a:avLst/>
          </a:prstGeom>
          <a:ln w="38100">
            <a:solidFill>
              <a:srgbClr val="FF6699"/>
            </a:solidFill>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9855306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230971"/>
            <a:ext cx="614078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321566" y="1988324"/>
            <a:ext cx="6096000" cy="3693319"/>
          </a:xfrm>
          <a:prstGeom prst="rect">
            <a:avLst/>
          </a:prstGeom>
        </p:spPr>
        <p:txBody>
          <a:bodyPr>
            <a:spAutoFit/>
          </a:bodyPr>
          <a:lstStyle/>
          <a:p>
            <a:pPr algn="just"/>
            <a:r>
              <a:rPr lang="en-US" b="1" dirty="0">
                <a:solidFill>
                  <a:srgbClr val="007978"/>
                </a:solidFill>
                <a:latin typeface="Montserrat"/>
              </a:rPr>
              <a:t>11. Cost-per-click (CPC</a:t>
            </a:r>
            <a:r>
              <a:rPr lang="en-US" b="1" dirty="0" smtClean="0">
                <a:solidFill>
                  <a:srgbClr val="007978"/>
                </a:solidFill>
                <a:latin typeface="Montserrat"/>
              </a:rPr>
              <a:t>)</a:t>
            </a:r>
          </a:p>
          <a:p>
            <a:pPr algn="just"/>
            <a:endParaRPr lang="en-US" b="1" dirty="0">
              <a:solidFill>
                <a:srgbClr val="007978"/>
              </a:solidFill>
              <a:latin typeface="Montserrat"/>
            </a:endParaRPr>
          </a:p>
          <a:p>
            <a:pPr algn="just"/>
            <a:r>
              <a:rPr lang="en-US" dirty="0">
                <a:solidFill>
                  <a:srgbClr val="012A3A"/>
                </a:solidFill>
                <a:latin typeface="Montserrat"/>
              </a:rPr>
              <a:t>Cost-per-click, or CPC, is the amount you pay per individual click on a social ad.</a:t>
            </a:r>
          </a:p>
          <a:p>
            <a:pPr algn="just"/>
            <a:r>
              <a:rPr lang="en-US" dirty="0">
                <a:solidFill>
                  <a:srgbClr val="012A3A"/>
                </a:solidFill>
                <a:latin typeface="Montserrat"/>
              </a:rPr>
              <a:t>Knowing the </a:t>
            </a:r>
            <a:r>
              <a:rPr lang="en-US" u="sng" dirty="0">
                <a:solidFill>
                  <a:srgbClr val="FF4C46"/>
                </a:solidFill>
                <a:latin typeface="Montserrat"/>
                <a:hlinkClick r:id="rId3"/>
              </a:rPr>
              <a:t>lifetime value of a customer</a:t>
            </a:r>
            <a:r>
              <a:rPr lang="en-US" dirty="0">
                <a:solidFill>
                  <a:srgbClr val="012A3A"/>
                </a:solidFill>
                <a:latin typeface="Montserrat"/>
              </a:rPr>
              <a:t> for your business, or even the average order value, will help you put this number in important context.</a:t>
            </a:r>
          </a:p>
          <a:p>
            <a:pPr algn="just"/>
            <a:r>
              <a:rPr lang="en-US" dirty="0">
                <a:solidFill>
                  <a:srgbClr val="012A3A"/>
                </a:solidFill>
                <a:latin typeface="Montserrat"/>
              </a:rPr>
              <a:t>A higher lifetime value of a customer combined with a high conversion rate means you can afford to spend more per click to get visitors to your website in the first place.</a:t>
            </a:r>
          </a:p>
          <a:p>
            <a:pPr algn="just"/>
            <a:r>
              <a:rPr lang="en-US" dirty="0">
                <a:solidFill>
                  <a:srgbClr val="012A3A"/>
                </a:solidFill>
                <a:latin typeface="Montserrat"/>
              </a:rPr>
              <a:t>You don’t need to calculate CPC: You can find it in the analytics for the social network where you’re running your ad.</a:t>
            </a:r>
            <a:endParaRPr lang="en-US" b="0" i="0" dirty="0">
              <a:solidFill>
                <a:srgbClr val="012A3A"/>
              </a:solidFill>
              <a:effectLst/>
              <a:latin typeface="Montserrat"/>
            </a:endParaRPr>
          </a:p>
        </p:txBody>
      </p:sp>
      <p:pic>
        <p:nvPicPr>
          <p:cNvPr id="4" name="Picture 3"/>
          <p:cNvPicPr>
            <a:picLocks noChangeAspect="1"/>
          </p:cNvPicPr>
          <p:nvPr/>
        </p:nvPicPr>
        <p:blipFill>
          <a:blip r:embed="rId4"/>
          <a:stretch>
            <a:fillRect/>
          </a:stretch>
        </p:blipFill>
        <p:spPr>
          <a:xfrm>
            <a:off x="6463653" y="1701414"/>
            <a:ext cx="5640094" cy="4874034"/>
          </a:xfrm>
          <a:prstGeom prst="rect">
            <a:avLst/>
          </a:prstGeom>
        </p:spPr>
      </p:pic>
    </p:spTree>
    <p:extLst>
      <p:ext uri="{BB962C8B-B14F-4D97-AF65-F5344CB8AC3E}">
        <p14:creationId xmlns:p14="http://schemas.microsoft.com/office/powerpoint/2010/main" val="1877458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97188" y="974175"/>
            <a:ext cx="614078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97188" y="1383921"/>
            <a:ext cx="6096000" cy="646331"/>
          </a:xfrm>
          <a:prstGeom prst="rect">
            <a:avLst/>
          </a:prstGeom>
        </p:spPr>
        <p:txBody>
          <a:bodyPr>
            <a:spAutoFit/>
          </a:bodyPr>
          <a:lstStyle/>
          <a:p>
            <a:pPr algn="just"/>
            <a:r>
              <a:rPr lang="en-US" b="1" dirty="0">
                <a:solidFill>
                  <a:srgbClr val="007978"/>
                </a:solidFill>
                <a:latin typeface="Montserrat"/>
              </a:rPr>
              <a:t>11. Cost-per-click (CPC</a:t>
            </a:r>
            <a:r>
              <a:rPr lang="en-US" b="1" dirty="0" smtClean="0">
                <a:solidFill>
                  <a:srgbClr val="007978"/>
                </a:solidFill>
                <a:latin typeface="Montserrat"/>
              </a:rPr>
              <a:t>)</a:t>
            </a:r>
          </a:p>
          <a:p>
            <a:pPr algn="just"/>
            <a:endParaRPr lang="en-US" b="1" dirty="0">
              <a:solidFill>
                <a:srgbClr val="007978"/>
              </a:solidFill>
              <a:latin typeface="Montserrat"/>
            </a:endParaRPr>
          </a:p>
        </p:txBody>
      </p:sp>
      <p:pic>
        <p:nvPicPr>
          <p:cNvPr id="4" name="Picture 3"/>
          <p:cNvPicPr>
            <a:picLocks noChangeAspect="1"/>
          </p:cNvPicPr>
          <p:nvPr/>
        </p:nvPicPr>
        <p:blipFill>
          <a:blip r:embed="rId3"/>
          <a:stretch>
            <a:fillRect/>
          </a:stretch>
        </p:blipFill>
        <p:spPr>
          <a:xfrm>
            <a:off x="0" y="1771062"/>
            <a:ext cx="12192000" cy="5086937"/>
          </a:xfrm>
          <a:prstGeom prst="rect">
            <a:avLst/>
          </a:prstGeom>
          <a:ln w="38100">
            <a:solidFill>
              <a:srgbClr val="FF6699"/>
            </a:solidFill>
          </a:ln>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582027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4070325"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266148" y="2576976"/>
            <a:ext cx="4915452" cy="3366563"/>
          </a:xfrm>
          <a:prstGeom prst="rect">
            <a:avLst/>
          </a:prstGeom>
        </p:spPr>
        <p:txBody>
          <a:bodyPr wrap="square">
            <a:spAutoFit/>
          </a:bodyPr>
          <a:lstStyle/>
          <a:p>
            <a:pPr algn="just">
              <a:lnSpc>
                <a:spcPct val="150000"/>
              </a:lnSpc>
            </a:pPr>
            <a:r>
              <a:rPr lang="en-US" b="1" dirty="0">
                <a:solidFill>
                  <a:srgbClr val="007978"/>
                </a:solidFill>
                <a:latin typeface="Times New Roman" panose="02020603050405020304" pitchFamily="18" charset="0"/>
                <a:cs typeface="Times New Roman" panose="02020603050405020304" pitchFamily="18" charset="0"/>
              </a:rPr>
              <a:t>12. Cost per thousand impressions (CPM)</a:t>
            </a:r>
          </a:p>
          <a:p>
            <a:pPr algn="just">
              <a:lnSpc>
                <a:spcPct val="150000"/>
              </a:lnSpc>
            </a:pPr>
            <a:r>
              <a:rPr lang="en-US" dirty="0">
                <a:solidFill>
                  <a:srgbClr val="012A3A"/>
                </a:solidFill>
                <a:latin typeface="Times New Roman" panose="02020603050405020304" pitchFamily="18" charset="0"/>
                <a:cs typeface="Times New Roman" panose="02020603050405020304" pitchFamily="18" charset="0"/>
              </a:rPr>
              <a:t>Cost per thousand impressions, or CPM, is exactly what it sounds like. It’s the cost you pay for every thousand impressions of your social media ad.</a:t>
            </a:r>
          </a:p>
          <a:p>
            <a:pPr algn="just">
              <a:lnSpc>
                <a:spcPct val="150000"/>
              </a:lnSpc>
            </a:pPr>
            <a:r>
              <a:rPr lang="en-US" dirty="0">
                <a:solidFill>
                  <a:srgbClr val="012A3A"/>
                </a:solidFill>
                <a:latin typeface="Times New Roman" panose="02020603050405020304" pitchFamily="18" charset="0"/>
                <a:cs typeface="Times New Roman" panose="02020603050405020304" pitchFamily="18" charset="0"/>
              </a:rPr>
              <a:t>CPM is all about views, not actions.</a:t>
            </a:r>
          </a:p>
          <a:p>
            <a:pPr algn="just">
              <a:lnSpc>
                <a:spcPct val="150000"/>
              </a:lnSpc>
            </a:pPr>
            <a:r>
              <a:rPr lang="en-US" dirty="0">
                <a:solidFill>
                  <a:srgbClr val="012A3A"/>
                </a:solidFill>
                <a:latin typeface="Times New Roman" panose="02020603050405020304" pitchFamily="18" charset="0"/>
                <a:cs typeface="Times New Roman" panose="02020603050405020304" pitchFamily="18" charset="0"/>
              </a:rPr>
              <a:t>Again, there’s nothing to calculate here—just import the data from your social network’s analytics.</a:t>
            </a:r>
            <a:endParaRPr lang="en-US" b="0" i="0" dirty="0">
              <a:solidFill>
                <a:srgbClr val="012A3A"/>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050891" y="679510"/>
            <a:ext cx="5272515" cy="5469247"/>
          </a:xfrm>
          <a:prstGeom prst="rect">
            <a:avLst/>
          </a:prstGeom>
        </p:spPr>
      </p:pic>
    </p:spTree>
    <p:extLst>
      <p:ext uri="{BB962C8B-B14F-4D97-AF65-F5344CB8AC3E}">
        <p14:creationId xmlns:p14="http://schemas.microsoft.com/office/powerpoint/2010/main" val="3706446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180431" y="1055733"/>
            <a:ext cx="4070325"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180431" y="1429836"/>
            <a:ext cx="4915452" cy="458074"/>
          </a:xfrm>
          <a:prstGeom prst="rect">
            <a:avLst/>
          </a:prstGeom>
        </p:spPr>
        <p:txBody>
          <a:bodyPr wrap="square">
            <a:spAutoFit/>
          </a:bodyPr>
          <a:lstStyle/>
          <a:p>
            <a:pPr algn="just">
              <a:lnSpc>
                <a:spcPct val="150000"/>
              </a:lnSpc>
            </a:pPr>
            <a:r>
              <a:rPr lang="en-US" b="1" dirty="0">
                <a:solidFill>
                  <a:srgbClr val="007978"/>
                </a:solidFill>
                <a:latin typeface="Times New Roman" panose="02020603050405020304" pitchFamily="18" charset="0"/>
                <a:cs typeface="Times New Roman" panose="02020603050405020304" pitchFamily="18" charset="0"/>
              </a:rPr>
              <a:t>12. Cost per thousand impressions (CPM</a:t>
            </a:r>
            <a:r>
              <a:rPr lang="en-US" b="1" dirty="0" smtClean="0">
                <a:solidFill>
                  <a:srgbClr val="007978"/>
                </a:solidFill>
                <a:latin typeface="Times New Roman" panose="02020603050405020304" pitchFamily="18" charset="0"/>
                <a:cs typeface="Times New Roman" panose="02020603050405020304" pitchFamily="18" charset="0"/>
              </a:rPr>
              <a:t>)</a:t>
            </a:r>
            <a:endParaRPr lang="en-US" b="1" dirty="0">
              <a:solidFill>
                <a:srgbClr val="007978"/>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 y="1934179"/>
            <a:ext cx="12192000" cy="4968617"/>
          </a:xfrm>
          <a:prstGeom prst="rect">
            <a:avLst/>
          </a:prstGeom>
        </p:spPr>
      </p:pic>
    </p:spTree>
    <p:extLst>
      <p:ext uri="{BB962C8B-B14F-4D97-AF65-F5344CB8AC3E}">
        <p14:creationId xmlns:p14="http://schemas.microsoft.com/office/powerpoint/2010/main" val="22139030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2" name="Rectangle 1"/>
          <p:cNvSpPr/>
          <p:nvPr/>
        </p:nvSpPr>
        <p:spPr>
          <a:xfrm>
            <a:off x="321566" y="1128650"/>
            <a:ext cx="618556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customer service metrics</a:t>
            </a:r>
            <a:endParaRPr lang="en-US" b="1" i="0" dirty="0">
              <a:solidFill>
                <a:srgbClr val="012A3A"/>
              </a:solidFill>
              <a:effectLst/>
              <a:latin typeface="Montserrat"/>
            </a:endParaRPr>
          </a:p>
        </p:txBody>
      </p:sp>
      <p:sp>
        <p:nvSpPr>
          <p:cNvPr id="4" name="Rectangle 3"/>
          <p:cNvSpPr/>
          <p:nvPr/>
        </p:nvSpPr>
        <p:spPr>
          <a:xfrm>
            <a:off x="411126" y="1754225"/>
            <a:ext cx="6096000" cy="4385816"/>
          </a:xfrm>
          <a:prstGeom prst="rect">
            <a:avLst/>
          </a:prstGeom>
        </p:spPr>
        <p:txBody>
          <a:bodyPr>
            <a:spAutoFit/>
          </a:bodyPr>
          <a:lstStyle/>
          <a:p>
            <a:r>
              <a:rPr lang="en-US" b="1" dirty="0">
                <a:solidFill>
                  <a:srgbClr val="007978"/>
                </a:solidFill>
                <a:latin typeface="Montserrat"/>
              </a:rPr>
              <a:t>13. Average response </a:t>
            </a:r>
            <a:r>
              <a:rPr lang="en-US" b="1" dirty="0" smtClean="0">
                <a:solidFill>
                  <a:srgbClr val="007978"/>
                </a:solidFill>
                <a:latin typeface="Montserrat"/>
              </a:rPr>
              <a:t>time</a:t>
            </a:r>
          </a:p>
          <a:p>
            <a:endParaRPr lang="en-US" b="1" dirty="0">
              <a:solidFill>
                <a:srgbClr val="007978"/>
              </a:solidFill>
              <a:latin typeface="Montserrat"/>
            </a:endParaRPr>
          </a:p>
          <a:p>
            <a:pPr algn="just"/>
            <a:r>
              <a:rPr lang="en-US" dirty="0">
                <a:solidFill>
                  <a:srgbClr val="012A3A"/>
                </a:solidFill>
                <a:latin typeface="Montserrat"/>
              </a:rPr>
              <a:t>Response time is a metric that measures how long it takes for your customer service team to respond to queries that come in through social channels. It’s the social media equivalent of time spent on hold.</a:t>
            </a:r>
          </a:p>
          <a:p>
            <a:pPr algn="just"/>
            <a:r>
              <a:rPr lang="en-US" dirty="0">
                <a:solidFill>
                  <a:srgbClr val="012A3A"/>
                </a:solidFill>
                <a:latin typeface="Montserrat"/>
              </a:rPr>
              <a:t>Using </a:t>
            </a:r>
            <a:r>
              <a:rPr lang="en-US" u="sng" dirty="0">
                <a:solidFill>
                  <a:srgbClr val="FF4C46"/>
                </a:solidFill>
                <a:latin typeface="Montserrat"/>
                <a:hlinkClick r:id="rId3"/>
              </a:rPr>
              <a:t>AI customer service bots</a:t>
            </a:r>
            <a:r>
              <a:rPr lang="en-US" dirty="0">
                <a:solidFill>
                  <a:srgbClr val="012A3A"/>
                </a:solidFill>
                <a:latin typeface="Montserrat"/>
              </a:rPr>
              <a:t> can significantly reduce response time for many simple requests.</a:t>
            </a:r>
          </a:p>
          <a:p>
            <a:pPr algn="just">
              <a:lnSpc>
                <a:spcPct val="150000"/>
              </a:lnSpc>
            </a:pPr>
            <a:r>
              <a:rPr lang="en-US" dirty="0">
                <a:solidFill>
                  <a:srgbClr val="012A3A"/>
                </a:solidFill>
                <a:latin typeface="Montserrat"/>
              </a:rPr>
              <a:t>If you’re using a social customer service tool </a:t>
            </a:r>
            <a:r>
              <a:rPr lang="en-US" dirty="0" smtClean="0">
                <a:solidFill>
                  <a:srgbClr val="012A3A"/>
                </a:solidFill>
                <a:latin typeface="Montserrat"/>
              </a:rPr>
              <a:t>you </a:t>
            </a:r>
            <a:r>
              <a:rPr lang="en-US" dirty="0">
                <a:solidFill>
                  <a:srgbClr val="012A3A"/>
                </a:solidFill>
                <a:latin typeface="Montserrat"/>
              </a:rPr>
              <a:t>can add response time directly to your analytics report.</a:t>
            </a:r>
          </a:p>
          <a:p>
            <a:pPr algn="just">
              <a:lnSpc>
                <a:spcPct val="150000"/>
              </a:lnSpc>
            </a:pPr>
            <a:r>
              <a:rPr lang="en-US" dirty="0">
                <a:solidFill>
                  <a:srgbClr val="012A3A"/>
                </a:solidFill>
                <a:latin typeface="Montserrat"/>
              </a:rPr>
              <a:t>Otherwise, you can calculate it manually by adding up the total amount of time taken for an initial response to customer queries and dividing it by the number of queries.</a:t>
            </a:r>
            <a:endParaRPr lang="en-US" b="0" i="0" dirty="0">
              <a:solidFill>
                <a:srgbClr val="012A3A"/>
              </a:solidFill>
              <a:effectLst/>
              <a:latin typeface="Montserrat"/>
            </a:endParaRPr>
          </a:p>
        </p:txBody>
      </p:sp>
      <p:pic>
        <p:nvPicPr>
          <p:cNvPr id="10" name="Picture 9"/>
          <p:cNvPicPr>
            <a:picLocks noChangeAspect="1"/>
          </p:cNvPicPr>
          <p:nvPr/>
        </p:nvPicPr>
        <p:blipFill>
          <a:blip r:embed="rId4"/>
          <a:stretch>
            <a:fillRect/>
          </a:stretch>
        </p:blipFill>
        <p:spPr>
          <a:xfrm>
            <a:off x="6779490" y="2385252"/>
            <a:ext cx="5008419" cy="3528361"/>
          </a:xfrm>
          <a:prstGeom prst="rect">
            <a:avLst/>
          </a:prstGeom>
        </p:spPr>
      </p:pic>
    </p:spTree>
    <p:extLst>
      <p:ext uri="{BB962C8B-B14F-4D97-AF65-F5344CB8AC3E}">
        <p14:creationId xmlns:p14="http://schemas.microsoft.com/office/powerpoint/2010/main" val="6518043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07124" y="0"/>
            <a:ext cx="5684875"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276787" y="1187493"/>
            <a:ext cx="6185559"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366346" y="1796743"/>
            <a:ext cx="6096000" cy="4939814"/>
          </a:xfrm>
          <a:prstGeom prst="rect">
            <a:avLst/>
          </a:prstGeom>
        </p:spPr>
        <p:txBody>
          <a:bodyPr>
            <a:spAutoFit/>
          </a:bodyPr>
          <a:lstStyle/>
          <a:p>
            <a:r>
              <a:rPr lang="en-US" b="1" dirty="0">
                <a:solidFill>
                  <a:srgbClr val="007978"/>
                </a:solidFill>
                <a:latin typeface="Montserrat"/>
              </a:rPr>
              <a:t>14. Customer satisfaction (CSAT) score</a:t>
            </a:r>
          </a:p>
          <a:p>
            <a:pPr algn="just">
              <a:lnSpc>
                <a:spcPct val="150000"/>
              </a:lnSpc>
            </a:pPr>
            <a:r>
              <a:rPr lang="en-US" dirty="0">
                <a:solidFill>
                  <a:srgbClr val="012A3A"/>
                </a:solidFill>
                <a:latin typeface="Montserrat"/>
              </a:rPr>
              <a:t>Of course, customer service metrics are not just about response times and response rates. CSAT (customer satisfaction score), is a metric that measures how happy people are with your product or service.</a:t>
            </a:r>
          </a:p>
          <a:p>
            <a:pPr algn="just">
              <a:lnSpc>
                <a:spcPct val="150000"/>
              </a:lnSpc>
            </a:pPr>
            <a:r>
              <a:rPr lang="en-US" dirty="0">
                <a:solidFill>
                  <a:srgbClr val="012A3A"/>
                </a:solidFill>
                <a:latin typeface="Montserrat"/>
              </a:rPr>
              <a:t>Usually, the CSAT score is based on one, straightforward question: How would you rate your overall level of satisfaction? In this case, it’s used to measure the level of satisfaction with your social customer service.</a:t>
            </a:r>
          </a:p>
          <a:p>
            <a:pPr algn="just">
              <a:lnSpc>
                <a:spcPct val="150000"/>
              </a:lnSpc>
            </a:pPr>
            <a:r>
              <a:rPr lang="en-US" dirty="0">
                <a:solidFill>
                  <a:srgbClr val="012A3A"/>
                </a:solidFill>
                <a:latin typeface="Montserrat"/>
              </a:rPr>
              <a:t>It’s the reason why so many brands ask you to rate your experience with a customer service agent after it’s over. And that’s exactly how you can measure it too.</a:t>
            </a:r>
            <a:endParaRPr lang="en-US" b="0" i="0" dirty="0">
              <a:solidFill>
                <a:srgbClr val="012A3A"/>
              </a:solidFill>
              <a:effectLst/>
              <a:latin typeface="Montserrat"/>
            </a:endParaRPr>
          </a:p>
        </p:txBody>
      </p:sp>
    </p:spTree>
    <p:extLst>
      <p:ext uri="{BB962C8B-B14F-4D97-AF65-F5344CB8AC3E}">
        <p14:creationId xmlns:p14="http://schemas.microsoft.com/office/powerpoint/2010/main" val="31995073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6" name="Rectangle 5"/>
          <p:cNvSpPr/>
          <p:nvPr/>
        </p:nvSpPr>
        <p:spPr>
          <a:xfrm>
            <a:off x="321566" y="1964564"/>
            <a:ext cx="4846179"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411126" y="2576976"/>
            <a:ext cx="4950583" cy="2308324"/>
          </a:xfrm>
          <a:prstGeom prst="rect">
            <a:avLst/>
          </a:prstGeom>
        </p:spPr>
        <p:txBody>
          <a:bodyPr wrap="square">
            <a:spAutoFit/>
          </a:bodyPr>
          <a:lstStyle/>
          <a:p>
            <a:pPr algn="just"/>
            <a:r>
              <a:rPr lang="en-US" dirty="0">
                <a:solidFill>
                  <a:srgbClr val="012A3A"/>
                </a:solidFill>
                <a:latin typeface="Montserrat"/>
              </a:rPr>
              <a:t>Create a one-question survey asking your customers to rate their satisfaction with your customer service and send it via the same social channel used for the service interaction. This is a </a:t>
            </a:r>
            <a:r>
              <a:rPr lang="en-US" u="sng" dirty="0">
                <a:solidFill>
                  <a:srgbClr val="FF4C46"/>
                </a:solidFill>
                <a:latin typeface="Montserrat"/>
                <a:hlinkClick r:id="rId3"/>
              </a:rPr>
              <a:t>great use for bots</a:t>
            </a:r>
            <a:r>
              <a:rPr lang="en-US" dirty="0">
                <a:solidFill>
                  <a:srgbClr val="012A3A"/>
                </a:solidFill>
                <a:latin typeface="Montserrat"/>
              </a:rPr>
              <a:t>.</a:t>
            </a:r>
          </a:p>
          <a:p>
            <a:pPr algn="just"/>
            <a:r>
              <a:rPr lang="en-US" dirty="0">
                <a:solidFill>
                  <a:srgbClr val="012A3A"/>
                </a:solidFill>
                <a:latin typeface="Montserrat"/>
              </a:rPr>
              <a:t>Add up all the scores and divide the sum by the number of responses. Then multiply by 100 to get your CSAT score as a percentage.</a:t>
            </a:r>
            <a:endParaRPr lang="en-US" b="0" i="0" dirty="0">
              <a:solidFill>
                <a:srgbClr val="012A3A"/>
              </a:solidFill>
              <a:effectLst/>
              <a:latin typeface="Montserrat"/>
            </a:endParaRPr>
          </a:p>
        </p:txBody>
      </p:sp>
      <p:pic>
        <p:nvPicPr>
          <p:cNvPr id="4" name="Picture 3"/>
          <p:cNvPicPr>
            <a:picLocks noChangeAspect="1"/>
          </p:cNvPicPr>
          <p:nvPr/>
        </p:nvPicPr>
        <p:blipFill>
          <a:blip r:embed="rId4"/>
          <a:stretch>
            <a:fillRect/>
          </a:stretch>
        </p:blipFill>
        <p:spPr>
          <a:xfrm>
            <a:off x="6099175" y="2406742"/>
            <a:ext cx="5800725" cy="2095500"/>
          </a:xfrm>
          <a:prstGeom prst="rect">
            <a:avLst/>
          </a:prstGeom>
        </p:spPr>
      </p:pic>
    </p:spTree>
    <p:extLst>
      <p:ext uri="{BB962C8B-B14F-4D97-AF65-F5344CB8AC3E}">
        <p14:creationId xmlns:p14="http://schemas.microsoft.com/office/powerpoint/2010/main" val="1791101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6185560"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10" name="Rectangle 9"/>
          <p:cNvSpPr/>
          <p:nvPr/>
        </p:nvSpPr>
        <p:spPr>
          <a:xfrm>
            <a:off x="411126" y="2407958"/>
            <a:ext cx="6096000" cy="4247317"/>
          </a:xfrm>
          <a:prstGeom prst="rect">
            <a:avLst/>
          </a:prstGeom>
        </p:spPr>
        <p:txBody>
          <a:bodyPr>
            <a:spAutoFit/>
          </a:bodyPr>
          <a:lstStyle/>
          <a:p>
            <a:pPr algn="just"/>
            <a:r>
              <a:rPr lang="en-US" b="1" dirty="0">
                <a:solidFill>
                  <a:srgbClr val="007978"/>
                </a:solidFill>
                <a:latin typeface="Montserrat"/>
              </a:rPr>
              <a:t>15. Net promoter score (NPS</a:t>
            </a:r>
            <a:r>
              <a:rPr lang="en-US" b="1" dirty="0" smtClean="0">
                <a:solidFill>
                  <a:srgbClr val="007978"/>
                </a:solidFill>
                <a:latin typeface="Montserrat"/>
              </a:rPr>
              <a:t>)</a:t>
            </a:r>
          </a:p>
          <a:p>
            <a:pPr algn="just"/>
            <a:endParaRPr lang="en-US" b="1" dirty="0">
              <a:solidFill>
                <a:srgbClr val="007978"/>
              </a:solidFill>
              <a:latin typeface="Montserrat"/>
            </a:endParaRPr>
          </a:p>
          <a:p>
            <a:pPr algn="just"/>
            <a:r>
              <a:rPr lang="en-US" u="sng" dirty="0">
                <a:solidFill>
                  <a:srgbClr val="FF4C46"/>
                </a:solidFill>
                <a:latin typeface="Montserrat"/>
                <a:hlinkClick r:id="rId3"/>
              </a:rPr>
              <a:t>Net promoter score</a:t>
            </a:r>
            <a:r>
              <a:rPr lang="en-US" dirty="0">
                <a:solidFill>
                  <a:srgbClr val="012A3A"/>
                </a:solidFill>
                <a:latin typeface="Montserrat"/>
              </a:rPr>
              <a:t>, or NPS, is a metric that measures customer loyalty.</a:t>
            </a:r>
          </a:p>
          <a:p>
            <a:pPr algn="just"/>
            <a:r>
              <a:rPr lang="en-US" dirty="0">
                <a:solidFill>
                  <a:srgbClr val="012A3A"/>
                </a:solidFill>
                <a:latin typeface="Montserrat"/>
              </a:rPr>
              <a:t>Unlike CSAT, NPS is good at predicting future customer relationships. It is based on one—and only one—specifically phrased question: How likely is it that you would recommend our [company/product/service] to a friend?</a:t>
            </a:r>
          </a:p>
          <a:p>
            <a:pPr algn="just"/>
            <a:r>
              <a:rPr lang="en-US" dirty="0">
                <a:solidFill>
                  <a:srgbClr val="012A3A"/>
                </a:solidFill>
                <a:latin typeface="Montserrat"/>
              </a:rPr>
              <a:t>Customers are asked to answer on a scale of zero to 10. Based on their response, each customer is grouped into one of three categories:</a:t>
            </a:r>
          </a:p>
          <a:p>
            <a:pPr algn="just">
              <a:buFont typeface="Arial" panose="020B0604020202020204" pitchFamily="34" charset="0"/>
              <a:buChar char="•"/>
            </a:pPr>
            <a:r>
              <a:rPr lang="en-US" dirty="0">
                <a:solidFill>
                  <a:srgbClr val="012A3A"/>
                </a:solidFill>
                <a:latin typeface="Montserrat"/>
              </a:rPr>
              <a:t>Detractors: 0–6 score range</a:t>
            </a:r>
          </a:p>
          <a:p>
            <a:pPr algn="just">
              <a:buFont typeface="Arial" panose="020B0604020202020204" pitchFamily="34" charset="0"/>
              <a:buChar char="•"/>
            </a:pPr>
            <a:r>
              <a:rPr lang="en-US" dirty="0">
                <a:solidFill>
                  <a:srgbClr val="012A3A"/>
                </a:solidFill>
                <a:latin typeface="Montserrat"/>
              </a:rPr>
              <a:t>Passives: 7–8 score range</a:t>
            </a:r>
          </a:p>
          <a:p>
            <a:pPr algn="just">
              <a:buFont typeface="Arial" panose="020B0604020202020204" pitchFamily="34" charset="0"/>
              <a:buChar char="•"/>
            </a:pPr>
            <a:r>
              <a:rPr lang="en-US" dirty="0">
                <a:solidFill>
                  <a:srgbClr val="012A3A"/>
                </a:solidFill>
                <a:latin typeface="Montserrat"/>
              </a:rPr>
              <a:t>Promoters: 9–10 score range</a:t>
            </a:r>
            <a:endParaRPr lang="en-US" b="0" i="0" dirty="0">
              <a:solidFill>
                <a:srgbClr val="012A3A"/>
              </a:solidFill>
              <a:effectLst/>
              <a:latin typeface="Montserrat"/>
            </a:endParaRPr>
          </a:p>
        </p:txBody>
      </p:sp>
      <p:pic>
        <p:nvPicPr>
          <p:cNvPr id="11" name="Picture 10"/>
          <p:cNvPicPr>
            <a:picLocks noChangeAspect="1"/>
          </p:cNvPicPr>
          <p:nvPr/>
        </p:nvPicPr>
        <p:blipFill>
          <a:blip r:embed="rId4"/>
          <a:stretch>
            <a:fillRect/>
          </a:stretch>
        </p:blipFill>
        <p:spPr>
          <a:xfrm>
            <a:off x="6761018" y="2895630"/>
            <a:ext cx="5312131" cy="2054530"/>
          </a:xfrm>
          <a:prstGeom prst="rect">
            <a:avLst/>
          </a:prstGeom>
        </p:spPr>
      </p:pic>
    </p:spTree>
    <p:extLst>
      <p:ext uri="{BB962C8B-B14F-4D97-AF65-F5344CB8AC3E}">
        <p14:creationId xmlns:p14="http://schemas.microsoft.com/office/powerpoint/2010/main" val="4243109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endParaRPr lang="en-US" dirty="0">
              <a:solidFill>
                <a:schemeClr val="bg1"/>
              </a:solidFill>
              <a:latin typeface="unify sans bold"/>
            </a:endParaRPr>
          </a:p>
        </p:txBody>
      </p:sp>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6" name="Rectangle 5"/>
          <p:cNvSpPr/>
          <p:nvPr/>
        </p:nvSpPr>
        <p:spPr>
          <a:xfrm>
            <a:off x="321566" y="1964564"/>
            <a:ext cx="4846179" cy="369332"/>
          </a:xfrm>
          <a:prstGeom prst="rect">
            <a:avLst/>
          </a:prstGeom>
          <a:solidFill>
            <a:schemeClr val="accent2">
              <a:lumMod val="20000"/>
              <a:lumOff val="80000"/>
            </a:schemeClr>
          </a:solidFill>
        </p:spPr>
        <p:txBody>
          <a:bodyPr wrap="square">
            <a:spAutoFit/>
          </a:bodyPr>
          <a:lstStyle/>
          <a:p>
            <a:r>
              <a:rPr lang="en-US" b="1" dirty="0">
                <a:solidFill>
                  <a:srgbClr val="012A3A"/>
                </a:solidFill>
                <a:latin typeface="Montserrat"/>
              </a:rPr>
              <a:t>Social media marketing metrics</a:t>
            </a:r>
            <a:endParaRPr lang="en-US" b="1" i="0" dirty="0">
              <a:solidFill>
                <a:srgbClr val="012A3A"/>
              </a:solidFill>
              <a:effectLst/>
              <a:latin typeface="Montserrat"/>
            </a:endParaRPr>
          </a:p>
        </p:txBody>
      </p:sp>
      <p:sp>
        <p:nvSpPr>
          <p:cNvPr id="2" name="Rectangle 1"/>
          <p:cNvSpPr/>
          <p:nvPr/>
        </p:nvSpPr>
        <p:spPr>
          <a:xfrm>
            <a:off x="411126" y="2576976"/>
            <a:ext cx="5006001" cy="3780522"/>
          </a:xfrm>
          <a:prstGeom prst="rect">
            <a:avLst/>
          </a:prstGeom>
        </p:spPr>
        <p:txBody>
          <a:bodyPr wrap="square">
            <a:spAutoFit/>
          </a:bodyPr>
          <a:lstStyle/>
          <a:p>
            <a:pPr algn="just">
              <a:lnSpc>
                <a:spcPct val="150000"/>
              </a:lnSpc>
            </a:pPr>
            <a:r>
              <a:rPr lang="en-US" dirty="0">
                <a:solidFill>
                  <a:srgbClr val="012A3A"/>
                </a:solidFill>
                <a:latin typeface="Montserrat"/>
              </a:rPr>
              <a:t>NPS is unique in that it measures customer satisfaction as well as the potential for future sales, which has made it a valuable, go-to metric for organizations of all sizes.</a:t>
            </a:r>
          </a:p>
          <a:p>
            <a:pPr algn="just">
              <a:lnSpc>
                <a:spcPct val="150000"/>
              </a:lnSpc>
            </a:pPr>
            <a:r>
              <a:rPr lang="en-US" dirty="0">
                <a:solidFill>
                  <a:srgbClr val="012A3A"/>
                </a:solidFill>
                <a:latin typeface="Montserrat"/>
              </a:rPr>
              <a:t>To calculate NPS, subtract the number of promoters from the number of detractors.</a:t>
            </a:r>
          </a:p>
          <a:p>
            <a:pPr algn="just">
              <a:lnSpc>
                <a:spcPct val="150000"/>
              </a:lnSpc>
            </a:pPr>
            <a:r>
              <a:rPr lang="en-US" dirty="0">
                <a:solidFill>
                  <a:srgbClr val="012A3A"/>
                </a:solidFill>
                <a:latin typeface="Montserrat"/>
              </a:rPr>
              <a:t>Divide the result by the total number of respondents and multiply by 100 to get your NPS.</a:t>
            </a:r>
            <a:endParaRPr lang="en-US" b="0" i="0" dirty="0">
              <a:solidFill>
                <a:srgbClr val="012A3A"/>
              </a:solidFill>
              <a:effectLst/>
              <a:latin typeface="Montserrat"/>
            </a:endParaRPr>
          </a:p>
        </p:txBody>
      </p:sp>
      <p:pic>
        <p:nvPicPr>
          <p:cNvPr id="4" name="Picture 3"/>
          <p:cNvPicPr>
            <a:picLocks noChangeAspect="1"/>
          </p:cNvPicPr>
          <p:nvPr/>
        </p:nvPicPr>
        <p:blipFill>
          <a:blip r:embed="rId3"/>
          <a:stretch>
            <a:fillRect/>
          </a:stretch>
        </p:blipFill>
        <p:spPr>
          <a:xfrm>
            <a:off x="5901183" y="2505094"/>
            <a:ext cx="5829300" cy="2057400"/>
          </a:xfrm>
          <a:prstGeom prst="rect">
            <a:avLst/>
          </a:prstGeom>
        </p:spPr>
      </p:pic>
    </p:spTree>
    <p:extLst>
      <p:ext uri="{BB962C8B-B14F-4D97-AF65-F5344CB8AC3E}">
        <p14:creationId xmlns:p14="http://schemas.microsoft.com/office/powerpoint/2010/main" val="11430701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10" name="Rectangle 9"/>
          <p:cNvSpPr/>
          <p:nvPr/>
        </p:nvSpPr>
        <p:spPr>
          <a:xfrm>
            <a:off x="276547" y="1702459"/>
            <a:ext cx="5961421" cy="4247317"/>
          </a:xfrm>
          <a:prstGeom prst="rect">
            <a:avLst/>
          </a:prstGeom>
        </p:spPr>
        <p:txBody>
          <a:bodyPr wrap="square">
            <a:spAutoFit/>
          </a:bodyPr>
          <a:lstStyle/>
          <a:p>
            <a:pPr algn="just"/>
            <a:r>
              <a:rPr lang="en-US" b="1" dirty="0" smtClean="0">
                <a:solidFill>
                  <a:srgbClr val="007978"/>
                </a:solidFill>
                <a:latin typeface="Montserrat"/>
              </a:rPr>
              <a:t>16</a:t>
            </a:r>
            <a:r>
              <a:rPr lang="en-US" b="1" dirty="0">
                <a:solidFill>
                  <a:srgbClr val="007978"/>
                </a:solidFill>
                <a:latin typeface="Montserrat"/>
              </a:rPr>
              <a:t>. Social share of voice (</a:t>
            </a:r>
            <a:r>
              <a:rPr lang="en-US" b="1" dirty="0" err="1">
                <a:solidFill>
                  <a:srgbClr val="007978"/>
                </a:solidFill>
                <a:latin typeface="Montserrat"/>
              </a:rPr>
              <a:t>SSoV</a:t>
            </a:r>
            <a:r>
              <a:rPr lang="en-US" b="1" dirty="0">
                <a:solidFill>
                  <a:srgbClr val="007978"/>
                </a:solidFill>
                <a:latin typeface="Montserrat"/>
              </a:rPr>
              <a:t>)</a:t>
            </a:r>
          </a:p>
          <a:p>
            <a:pPr algn="just">
              <a:lnSpc>
                <a:spcPct val="200000"/>
              </a:lnSpc>
            </a:pPr>
            <a:r>
              <a:rPr lang="en-US" dirty="0">
                <a:solidFill>
                  <a:srgbClr val="012A3A"/>
                </a:solidFill>
                <a:latin typeface="Times New Roman" panose="02020603050405020304" pitchFamily="18" charset="0"/>
                <a:cs typeface="Times New Roman" panose="02020603050405020304" pitchFamily="18" charset="0"/>
              </a:rPr>
              <a:t>Social share of voice measures how many people are talking about your brand on social media compared to your competitors. How much of the social conversation in your industry is all about you?</a:t>
            </a:r>
          </a:p>
          <a:p>
            <a:pPr algn="just">
              <a:lnSpc>
                <a:spcPct val="200000"/>
              </a:lnSpc>
            </a:pPr>
            <a:r>
              <a:rPr lang="en-US" dirty="0">
                <a:solidFill>
                  <a:srgbClr val="012A3A"/>
                </a:solidFill>
                <a:latin typeface="Times New Roman" panose="02020603050405020304" pitchFamily="18" charset="0"/>
                <a:cs typeface="Times New Roman" panose="02020603050405020304" pitchFamily="18" charset="0"/>
              </a:rPr>
              <a:t>Mentions can be either:</a:t>
            </a:r>
          </a:p>
          <a:p>
            <a:pPr algn="just">
              <a:lnSpc>
                <a:spcPct val="200000"/>
              </a:lnSpc>
              <a:buFont typeface="+mj-lt"/>
              <a:buAutoNum type="arabicPeriod"/>
            </a:pPr>
            <a:r>
              <a:rPr lang="en-US" dirty="0">
                <a:solidFill>
                  <a:srgbClr val="012A3A"/>
                </a:solidFill>
                <a:latin typeface="Times New Roman" panose="02020603050405020304" pitchFamily="18" charset="0"/>
                <a:cs typeface="Times New Roman" panose="02020603050405020304" pitchFamily="18" charset="0"/>
              </a:rPr>
              <a:t>Direct (tagged—e.g., “@</a:t>
            </a:r>
            <a:r>
              <a:rPr lang="en-US" dirty="0" err="1">
                <a:solidFill>
                  <a:srgbClr val="012A3A"/>
                </a:solidFill>
                <a:latin typeface="Times New Roman" panose="02020603050405020304" pitchFamily="18" charset="0"/>
                <a:cs typeface="Times New Roman" panose="02020603050405020304" pitchFamily="18" charset="0"/>
              </a:rPr>
              <a:t>Hootsuite</a:t>
            </a:r>
            <a:r>
              <a:rPr lang="en-US" dirty="0">
                <a:solidFill>
                  <a:srgbClr val="012A3A"/>
                </a:solidFill>
                <a:latin typeface="Times New Roman" panose="02020603050405020304" pitchFamily="18" charset="0"/>
                <a:cs typeface="Times New Roman" panose="02020603050405020304" pitchFamily="18" charset="0"/>
              </a:rPr>
              <a:t>”)</a:t>
            </a:r>
          </a:p>
          <a:p>
            <a:pPr algn="just">
              <a:lnSpc>
                <a:spcPct val="200000"/>
              </a:lnSpc>
              <a:buFont typeface="+mj-lt"/>
              <a:buAutoNum type="arabicPeriod"/>
            </a:pPr>
            <a:r>
              <a:rPr lang="en-US" dirty="0">
                <a:solidFill>
                  <a:srgbClr val="012A3A"/>
                </a:solidFill>
                <a:latin typeface="Times New Roman" panose="02020603050405020304" pitchFamily="18" charset="0"/>
                <a:cs typeface="Times New Roman" panose="02020603050405020304" pitchFamily="18" charset="0"/>
              </a:rPr>
              <a:t>Indirect (untagged—e.g., “</a:t>
            </a:r>
            <a:r>
              <a:rPr lang="en-US" dirty="0" err="1">
                <a:solidFill>
                  <a:srgbClr val="012A3A"/>
                </a:solidFill>
                <a:latin typeface="Times New Roman" panose="02020603050405020304" pitchFamily="18" charset="0"/>
                <a:cs typeface="Times New Roman" panose="02020603050405020304" pitchFamily="18" charset="0"/>
              </a:rPr>
              <a:t>hootsuite</a:t>
            </a:r>
            <a:r>
              <a:rPr lang="en-US" dirty="0" smtClean="0">
                <a:solidFill>
                  <a:srgbClr val="012A3A"/>
                </a:solidFill>
                <a:latin typeface="Times New Roman" panose="02020603050405020304" pitchFamily="18" charset="0"/>
                <a:cs typeface="Times New Roman" panose="02020603050405020304" pitchFamily="18" charset="0"/>
              </a:rPr>
              <a:t>”)</a:t>
            </a:r>
            <a:endParaRPr lang="en-US" dirty="0">
              <a:solidFill>
                <a:srgbClr val="012A3A"/>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21567" y="1059832"/>
            <a:ext cx="5916401" cy="369332"/>
          </a:xfrm>
          <a:prstGeom prst="rect">
            <a:avLst/>
          </a:prstGeom>
          <a:solidFill>
            <a:schemeClr val="accent2">
              <a:lumMod val="20000"/>
              <a:lumOff val="80000"/>
            </a:schemeClr>
          </a:solidFill>
        </p:spPr>
        <p:txBody>
          <a:bodyPr wrap="square">
            <a:spAutoFit/>
          </a:bodyPr>
          <a:lstStyle/>
          <a:p>
            <a:pPr lvl="0" algn="just"/>
            <a:r>
              <a:rPr lang="en-US" b="1" dirty="0">
                <a:solidFill>
                  <a:srgbClr val="012A3A"/>
                </a:solidFill>
                <a:latin typeface="Montserrat"/>
              </a:rPr>
              <a:t>Other important social media metrics</a:t>
            </a:r>
          </a:p>
        </p:txBody>
      </p:sp>
      <p:pic>
        <p:nvPicPr>
          <p:cNvPr id="13" name="Picture 12"/>
          <p:cNvPicPr>
            <a:picLocks noChangeAspect="1"/>
          </p:cNvPicPr>
          <p:nvPr/>
        </p:nvPicPr>
        <p:blipFill>
          <a:blip r:embed="rId3"/>
          <a:stretch>
            <a:fillRect/>
          </a:stretch>
        </p:blipFill>
        <p:spPr>
          <a:xfrm>
            <a:off x="6283821" y="2009197"/>
            <a:ext cx="5718544" cy="3286029"/>
          </a:xfrm>
          <a:prstGeom prst="rect">
            <a:avLst/>
          </a:prstGeom>
        </p:spPr>
      </p:pic>
    </p:spTree>
    <p:extLst>
      <p:ext uri="{BB962C8B-B14F-4D97-AF65-F5344CB8AC3E}">
        <p14:creationId xmlns:p14="http://schemas.microsoft.com/office/powerpoint/2010/main" val="25866545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6185559" cy="612412"/>
          </a:xfrm>
          <a:prstGeom prst="rect">
            <a:avLst/>
          </a:prstGeom>
        </p:spPr>
        <p:txBody>
          <a:bodyPr wrap="square">
            <a:spAutoFit/>
          </a:bodyPr>
          <a:lstStyle/>
          <a:p>
            <a:pPr algn="just" rtl="1" fontAlgn="base">
              <a:lnSpc>
                <a:spcPct val="200000"/>
              </a:lnSpc>
            </a:pPr>
            <a:endParaRPr lang="en-US" sz="2000" b="0" i="0" dirty="0">
              <a:solidFill>
                <a:srgbClr val="000000"/>
              </a:solidFill>
              <a:effectLst/>
              <a:latin typeface="unify sans regular"/>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10" name="Rectangle 9"/>
          <p:cNvSpPr/>
          <p:nvPr/>
        </p:nvSpPr>
        <p:spPr>
          <a:xfrm>
            <a:off x="276547" y="1702459"/>
            <a:ext cx="5791744" cy="4801314"/>
          </a:xfrm>
          <a:prstGeom prst="rect">
            <a:avLst/>
          </a:prstGeom>
        </p:spPr>
        <p:txBody>
          <a:bodyPr wrap="square">
            <a:spAutoFit/>
          </a:bodyPr>
          <a:lstStyle/>
          <a:p>
            <a:pPr algn="just"/>
            <a:r>
              <a:rPr lang="en-US" b="1" dirty="0" smtClean="0">
                <a:solidFill>
                  <a:srgbClr val="007978"/>
                </a:solidFill>
                <a:latin typeface="Montserrat"/>
              </a:rPr>
              <a:t>16</a:t>
            </a:r>
            <a:r>
              <a:rPr lang="en-US" b="1" dirty="0">
                <a:solidFill>
                  <a:srgbClr val="007978"/>
                </a:solidFill>
                <a:latin typeface="Montserrat"/>
              </a:rPr>
              <a:t>. Social share of voice (</a:t>
            </a:r>
            <a:r>
              <a:rPr lang="en-US" b="1" dirty="0" err="1">
                <a:solidFill>
                  <a:srgbClr val="007978"/>
                </a:solidFill>
                <a:latin typeface="Montserrat"/>
              </a:rPr>
              <a:t>SSoV</a:t>
            </a:r>
            <a:r>
              <a:rPr lang="en-US" b="1" dirty="0">
                <a:solidFill>
                  <a:srgbClr val="007978"/>
                </a:solidFill>
                <a:latin typeface="Montserrat"/>
              </a:rPr>
              <a:t>)</a:t>
            </a:r>
          </a:p>
          <a:p>
            <a:pPr algn="just">
              <a:lnSpc>
                <a:spcPct val="200000"/>
              </a:lnSpc>
            </a:pPr>
            <a:r>
              <a:rPr lang="en-US" b="1" dirty="0" err="1" smtClean="0">
                <a:solidFill>
                  <a:srgbClr val="012A3A"/>
                </a:solidFill>
                <a:latin typeface="Times New Roman" panose="02020603050405020304" pitchFamily="18" charset="0"/>
                <a:cs typeface="Times New Roman" panose="02020603050405020304" pitchFamily="18" charset="0"/>
              </a:rPr>
              <a:t>SSoV</a:t>
            </a:r>
            <a:r>
              <a:rPr lang="en-US" b="1" dirty="0" smtClean="0">
                <a:solidFill>
                  <a:srgbClr val="012A3A"/>
                </a:solidFill>
                <a:latin typeface="Times New Roman" panose="02020603050405020304" pitchFamily="18" charset="0"/>
                <a:cs typeface="Times New Roman" panose="02020603050405020304" pitchFamily="18" charset="0"/>
              </a:rPr>
              <a:t> </a:t>
            </a:r>
            <a:r>
              <a:rPr lang="en-US" b="1" dirty="0">
                <a:solidFill>
                  <a:srgbClr val="012A3A"/>
                </a:solidFill>
                <a:latin typeface="Times New Roman" panose="02020603050405020304" pitchFamily="18" charset="0"/>
                <a:cs typeface="Times New Roman" panose="02020603050405020304" pitchFamily="18" charset="0"/>
              </a:rPr>
              <a:t>is, </a:t>
            </a:r>
            <a:r>
              <a:rPr lang="en-US" dirty="0">
                <a:solidFill>
                  <a:srgbClr val="012A3A"/>
                </a:solidFill>
                <a:latin typeface="Times New Roman" panose="02020603050405020304" pitchFamily="18" charset="0"/>
                <a:cs typeface="Times New Roman" panose="02020603050405020304" pitchFamily="18" charset="0"/>
              </a:rPr>
              <a:t>essentially, competitive analysis: how visible—and, therefore, relevant—is your brand in the market?</a:t>
            </a:r>
          </a:p>
          <a:p>
            <a:pPr algn="just">
              <a:lnSpc>
                <a:spcPct val="200000"/>
              </a:lnSpc>
            </a:pPr>
            <a:r>
              <a:rPr lang="en-US" dirty="0">
                <a:solidFill>
                  <a:srgbClr val="012A3A"/>
                </a:solidFill>
                <a:latin typeface="Times New Roman" panose="02020603050405020304" pitchFamily="18" charset="0"/>
                <a:cs typeface="Times New Roman" panose="02020603050405020304" pitchFamily="18" charset="0"/>
              </a:rPr>
              <a:t>To calculate it, add up every mention of your brand on social across all networks. Do the same for your competitors. Add both sets of mentions together to get a total number of mentions for your industry. Divide your brand mentions by the industry total, then multiply by 100 to get your </a:t>
            </a:r>
            <a:r>
              <a:rPr lang="en-US" dirty="0" err="1">
                <a:solidFill>
                  <a:srgbClr val="012A3A"/>
                </a:solidFill>
                <a:latin typeface="Times New Roman" panose="02020603050405020304" pitchFamily="18" charset="0"/>
                <a:cs typeface="Times New Roman" panose="02020603050405020304" pitchFamily="18" charset="0"/>
              </a:rPr>
              <a:t>SSoV</a:t>
            </a:r>
            <a:r>
              <a:rPr lang="en-US" dirty="0">
                <a:solidFill>
                  <a:srgbClr val="012A3A"/>
                </a:solidFill>
                <a:latin typeface="Times New Roman" panose="02020603050405020304" pitchFamily="18" charset="0"/>
                <a:cs typeface="Times New Roman" panose="02020603050405020304" pitchFamily="18" charset="0"/>
              </a:rPr>
              <a:t> as a percentage.</a:t>
            </a:r>
            <a:endParaRPr lang="en-US" b="0" i="0" dirty="0">
              <a:solidFill>
                <a:srgbClr val="012A3A"/>
              </a:solidFill>
              <a:effectLst/>
              <a:latin typeface="Times New Roman" panose="02020603050405020304" pitchFamily="18" charset="0"/>
              <a:cs typeface="Times New Roman" panose="02020603050405020304" pitchFamily="18" charset="0"/>
            </a:endParaRPr>
          </a:p>
        </p:txBody>
      </p:sp>
      <p:sp>
        <p:nvSpPr>
          <p:cNvPr id="11" name="Rectangle 10"/>
          <p:cNvSpPr/>
          <p:nvPr/>
        </p:nvSpPr>
        <p:spPr>
          <a:xfrm>
            <a:off x="321567" y="1059832"/>
            <a:ext cx="5746724" cy="369332"/>
          </a:xfrm>
          <a:prstGeom prst="rect">
            <a:avLst/>
          </a:prstGeom>
          <a:solidFill>
            <a:schemeClr val="accent2">
              <a:lumMod val="20000"/>
              <a:lumOff val="80000"/>
            </a:schemeClr>
          </a:solidFill>
        </p:spPr>
        <p:txBody>
          <a:bodyPr wrap="square">
            <a:spAutoFit/>
          </a:bodyPr>
          <a:lstStyle/>
          <a:p>
            <a:pPr lvl="0" algn="just"/>
            <a:r>
              <a:rPr lang="en-US" b="1" dirty="0">
                <a:solidFill>
                  <a:srgbClr val="012A3A"/>
                </a:solidFill>
                <a:latin typeface="Montserrat"/>
              </a:rPr>
              <a:t>Other important social media metrics</a:t>
            </a:r>
          </a:p>
        </p:txBody>
      </p:sp>
      <p:pic>
        <p:nvPicPr>
          <p:cNvPr id="2" name="Picture 1"/>
          <p:cNvPicPr>
            <a:picLocks noChangeAspect="1"/>
          </p:cNvPicPr>
          <p:nvPr/>
        </p:nvPicPr>
        <p:blipFill>
          <a:blip r:embed="rId3"/>
          <a:stretch>
            <a:fillRect/>
          </a:stretch>
        </p:blipFill>
        <p:spPr>
          <a:xfrm>
            <a:off x="6285593" y="2198888"/>
            <a:ext cx="5715000" cy="3286125"/>
          </a:xfrm>
          <a:prstGeom prst="rect">
            <a:avLst/>
          </a:prstGeom>
        </p:spPr>
      </p:pic>
    </p:spTree>
    <p:extLst>
      <p:ext uri="{BB962C8B-B14F-4D97-AF65-F5344CB8AC3E}">
        <p14:creationId xmlns:p14="http://schemas.microsoft.com/office/powerpoint/2010/main" val="35894050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278421" y="2295092"/>
            <a:ext cx="5916401" cy="2708434"/>
          </a:xfrm>
          <a:prstGeom prst="rect">
            <a:avLst/>
          </a:prstGeom>
        </p:spPr>
        <p:txBody>
          <a:bodyPr wrap="square">
            <a:spAutoFit/>
          </a:bodyPr>
          <a:lstStyle/>
          <a:p>
            <a:r>
              <a:rPr lang="en-US" sz="2000" b="1" dirty="0">
                <a:solidFill>
                  <a:srgbClr val="007978"/>
                </a:solidFill>
                <a:latin typeface="Montserrat"/>
              </a:rPr>
              <a:t>17. Social sentiment</a:t>
            </a:r>
          </a:p>
          <a:p>
            <a:pPr algn="just">
              <a:lnSpc>
                <a:spcPct val="150000"/>
              </a:lnSpc>
            </a:pPr>
            <a:r>
              <a:rPr lang="en-US" sz="2000" dirty="0">
                <a:solidFill>
                  <a:srgbClr val="012A3A"/>
                </a:solidFill>
                <a:latin typeface="Montserrat"/>
              </a:rPr>
              <a:t>Whereas </a:t>
            </a:r>
            <a:r>
              <a:rPr lang="en-US" sz="2000" dirty="0" err="1">
                <a:solidFill>
                  <a:srgbClr val="012A3A"/>
                </a:solidFill>
                <a:latin typeface="Montserrat"/>
              </a:rPr>
              <a:t>SSoV</a:t>
            </a:r>
            <a:r>
              <a:rPr lang="en-US" sz="2000" dirty="0">
                <a:solidFill>
                  <a:srgbClr val="012A3A"/>
                </a:solidFill>
                <a:latin typeface="Montserrat"/>
              </a:rPr>
              <a:t> tracks your share of the social conversation, social sentiment tracks the feelings and attitudes behind the conversation. When people talk about you online, are they saying positive or negative things</a:t>
            </a:r>
            <a:r>
              <a:rPr lang="en-US" sz="2000" dirty="0" smtClean="0">
                <a:solidFill>
                  <a:srgbClr val="012A3A"/>
                </a:solidFill>
                <a:latin typeface="Montserrat"/>
              </a:rPr>
              <a:t>?</a:t>
            </a:r>
            <a:endParaRPr lang="en-US" sz="2000" dirty="0">
              <a:solidFill>
                <a:srgbClr val="012A3A"/>
              </a:solidFill>
              <a:latin typeface="Montserrat"/>
            </a:endParaRPr>
          </a:p>
        </p:txBody>
      </p:sp>
      <p:sp>
        <p:nvSpPr>
          <p:cNvPr id="9" name="Rectangle 8"/>
          <p:cNvSpPr/>
          <p:nvPr/>
        </p:nvSpPr>
        <p:spPr>
          <a:xfrm>
            <a:off x="411126" y="5544281"/>
            <a:ext cx="5826842" cy="369332"/>
          </a:xfrm>
          <a:prstGeom prst="rect">
            <a:avLst/>
          </a:prstGeom>
        </p:spPr>
        <p:txBody>
          <a:bodyPr wrap="square">
            <a:spAutoFit/>
          </a:bodyPr>
          <a:lstStyle/>
          <a:p>
            <a:pPr marL="285750" indent="-285750">
              <a:buFont typeface="Wingdings" panose="05000000000000000000" pitchFamily="2" charset="2"/>
              <a:buChar char="Ø"/>
            </a:pPr>
            <a:endParaRPr lang="en-US" dirty="0"/>
          </a:p>
        </p:txBody>
      </p:sp>
      <p:sp>
        <p:nvSpPr>
          <p:cNvPr id="11" name="Rectangle 10"/>
          <p:cNvSpPr/>
          <p:nvPr/>
        </p:nvSpPr>
        <p:spPr>
          <a:xfrm>
            <a:off x="278421" y="1267934"/>
            <a:ext cx="5691306" cy="369332"/>
          </a:xfrm>
          <a:prstGeom prst="rect">
            <a:avLst/>
          </a:prstGeom>
          <a:solidFill>
            <a:schemeClr val="accent2">
              <a:lumMod val="20000"/>
              <a:lumOff val="80000"/>
            </a:schemeClr>
          </a:solidFill>
        </p:spPr>
        <p:txBody>
          <a:bodyPr wrap="square">
            <a:spAutoFit/>
          </a:bodyPr>
          <a:lstStyle/>
          <a:p>
            <a:pPr lvl="0" algn="just"/>
            <a:r>
              <a:rPr lang="en-US" b="1" dirty="0">
                <a:solidFill>
                  <a:srgbClr val="012A3A"/>
                </a:solidFill>
                <a:latin typeface="Montserrat"/>
              </a:rPr>
              <a:t>Other important social media metrics</a:t>
            </a:r>
          </a:p>
        </p:txBody>
      </p:sp>
      <p:pic>
        <p:nvPicPr>
          <p:cNvPr id="2" name="Picture 1"/>
          <p:cNvPicPr>
            <a:picLocks noChangeAspect="1"/>
          </p:cNvPicPr>
          <p:nvPr/>
        </p:nvPicPr>
        <p:blipFill>
          <a:blip r:embed="rId3"/>
          <a:stretch>
            <a:fillRect/>
          </a:stretch>
        </p:blipFill>
        <p:spPr>
          <a:xfrm>
            <a:off x="6507126" y="1892682"/>
            <a:ext cx="5392774" cy="3000375"/>
          </a:xfrm>
          <a:prstGeom prst="rect">
            <a:avLst/>
          </a:prstGeom>
        </p:spPr>
      </p:pic>
    </p:spTree>
    <p:extLst>
      <p:ext uri="{BB962C8B-B14F-4D97-AF65-F5344CB8AC3E}">
        <p14:creationId xmlns:p14="http://schemas.microsoft.com/office/powerpoint/2010/main" val="3465394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567" y="1892682"/>
            <a:ext cx="5916401" cy="1785104"/>
          </a:xfrm>
          <a:prstGeom prst="rect">
            <a:avLst/>
          </a:prstGeom>
        </p:spPr>
        <p:txBody>
          <a:bodyPr wrap="square">
            <a:spAutoFit/>
          </a:bodyPr>
          <a:lstStyle/>
          <a:p>
            <a:r>
              <a:rPr lang="en-US" sz="2000" b="1" dirty="0">
                <a:solidFill>
                  <a:srgbClr val="007978"/>
                </a:solidFill>
                <a:latin typeface="Montserrat"/>
              </a:rPr>
              <a:t>17. Social sentiment</a:t>
            </a:r>
          </a:p>
          <a:p>
            <a:pPr algn="just">
              <a:lnSpc>
                <a:spcPct val="150000"/>
              </a:lnSpc>
            </a:pPr>
            <a:r>
              <a:rPr lang="en-US" sz="2000" dirty="0" smtClean="0">
                <a:solidFill>
                  <a:srgbClr val="012A3A"/>
                </a:solidFill>
                <a:latin typeface="Montserrat"/>
              </a:rPr>
              <a:t>Calculating </a:t>
            </a:r>
            <a:r>
              <a:rPr lang="en-US" sz="2000" dirty="0">
                <a:solidFill>
                  <a:srgbClr val="012A3A"/>
                </a:solidFill>
                <a:latin typeface="Montserrat"/>
              </a:rPr>
              <a:t>social sentiment requires some help from a social media metrics tool that can process and categorize language and context. </a:t>
            </a:r>
            <a:endParaRPr lang="en-US" sz="2000" b="0" i="0" dirty="0">
              <a:solidFill>
                <a:srgbClr val="012A3A"/>
              </a:solidFill>
              <a:effectLst/>
              <a:latin typeface="Montserrat"/>
            </a:endParaRPr>
          </a:p>
        </p:txBody>
      </p:sp>
      <p:sp>
        <p:nvSpPr>
          <p:cNvPr id="11" name="Rectangle 10"/>
          <p:cNvSpPr/>
          <p:nvPr/>
        </p:nvSpPr>
        <p:spPr>
          <a:xfrm>
            <a:off x="321567" y="1059832"/>
            <a:ext cx="5916401" cy="369332"/>
          </a:xfrm>
          <a:prstGeom prst="rect">
            <a:avLst/>
          </a:prstGeom>
          <a:solidFill>
            <a:schemeClr val="accent2">
              <a:lumMod val="20000"/>
              <a:lumOff val="80000"/>
            </a:schemeClr>
          </a:solidFill>
        </p:spPr>
        <p:txBody>
          <a:bodyPr wrap="square">
            <a:spAutoFit/>
          </a:bodyPr>
          <a:lstStyle/>
          <a:p>
            <a:pPr lvl="0" algn="just"/>
            <a:r>
              <a:rPr lang="en-US" b="1" dirty="0">
                <a:solidFill>
                  <a:srgbClr val="012A3A"/>
                </a:solidFill>
                <a:latin typeface="Montserrat"/>
              </a:rPr>
              <a:t>Other important social media metrics</a:t>
            </a:r>
          </a:p>
        </p:txBody>
      </p:sp>
      <p:pic>
        <p:nvPicPr>
          <p:cNvPr id="4" name="Picture 3"/>
          <p:cNvPicPr>
            <a:picLocks noChangeAspect="1"/>
          </p:cNvPicPr>
          <p:nvPr/>
        </p:nvPicPr>
        <p:blipFill>
          <a:blip r:embed="rId3"/>
          <a:stretch>
            <a:fillRect/>
          </a:stretch>
        </p:blipFill>
        <p:spPr>
          <a:xfrm>
            <a:off x="1218205" y="3228110"/>
            <a:ext cx="9332862" cy="4008767"/>
          </a:xfrm>
          <a:prstGeom prst="rect">
            <a:avLst/>
          </a:prstGeom>
        </p:spPr>
      </p:pic>
    </p:spTree>
    <p:extLst>
      <p:ext uri="{BB962C8B-B14F-4D97-AF65-F5344CB8AC3E}">
        <p14:creationId xmlns:p14="http://schemas.microsoft.com/office/powerpoint/2010/main" val="7173432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11836" y="2704089"/>
            <a:ext cx="5525052" cy="2585323"/>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a:r>
              <a:rPr lang="en-US" dirty="0">
                <a:solidFill>
                  <a:srgbClr val="012A3A"/>
                </a:solidFill>
                <a:latin typeface="Montserrat"/>
              </a:rPr>
              <a:t>Social media goals should align with your overall marketing objectives. This makes it easier to show the value of your work and secure buy-in from your boss</a:t>
            </a:r>
            <a:r>
              <a:rPr lang="en-US" dirty="0" smtClean="0">
                <a:solidFill>
                  <a:srgbClr val="012A3A"/>
                </a:solidFill>
                <a:latin typeface="Montserrat"/>
              </a:rPr>
              <a:t>.</a:t>
            </a:r>
          </a:p>
          <a:p>
            <a:pPr algn="just"/>
            <a:endParaRPr lang="en-US" dirty="0">
              <a:solidFill>
                <a:srgbClr val="012A3A"/>
              </a:solidFill>
              <a:latin typeface="Montserrat"/>
            </a:endParaRPr>
          </a:p>
          <a:p>
            <a:pPr algn="just"/>
            <a:r>
              <a:rPr lang="en-US" dirty="0">
                <a:solidFill>
                  <a:srgbClr val="012A3A"/>
                </a:solidFill>
                <a:latin typeface="Montserrat"/>
              </a:rPr>
              <a:t>Start developing a successful social media marketing plan by writing down at least three goals for social media.</a:t>
            </a:r>
          </a:p>
          <a:p>
            <a:pPr algn="just"/>
            <a:endParaRPr lang="en-US" dirty="0"/>
          </a:p>
        </p:txBody>
      </p:sp>
      <p:pic>
        <p:nvPicPr>
          <p:cNvPr id="6" name="Picture 5"/>
          <p:cNvPicPr>
            <a:picLocks noChangeAspect="1"/>
          </p:cNvPicPr>
          <p:nvPr/>
        </p:nvPicPr>
        <p:blipFill>
          <a:blip r:embed="rId3"/>
          <a:stretch>
            <a:fillRect/>
          </a:stretch>
        </p:blipFill>
        <p:spPr>
          <a:xfrm>
            <a:off x="6190343" y="1892683"/>
            <a:ext cx="5905500" cy="4799062"/>
          </a:xfrm>
          <a:prstGeom prst="rect">
            <a:avLst/>
          </a:prstGeom>
        </p:spPr>
      </p:pic>
    </p:spTree>
    <p:extLst>
      <p:ext uri="{BB962C8B-B14F-4D97-AF65-F5344CB8AC3E}">
        <p14:creationId xmlns:p14="http://schemas.microsoft.com/office/powerpoint/2010/main" val="24024566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59584" y="2150091"/>
            <a:ext cx="5525052" cy="369331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200000"/>
              </a:lnSpc>
            </a:pPr>
            <a:r>
              <a:rPr lang="en-US" dirty="0" smtClean="0">
                <a:solidFill>
                  <a:srgbClr val="012A3A"/>
                </a:solidFill>
                <a:latin typeface="Montserrat"/>
              </a:rPr>
              <a:t>“</a:t>
            </a:r>
            <a:r>
              <a:rPr lang="en-US" dirty="0">
                <a:solidFill>
                  <a:srgbClr val="012A3A"/>
                </a:solidFill>
                <a:latin typeface="Montserrat"/>
              </a:rPr>
              <a:t>It’s easy to get overwhelmed by deciding what to post and which metrics to track, but you need to focus on what you want to get out of social media to begin with</a:t>
            </a:r>
            <a:r>
              <a:rPr lang="en-US" dirty="0" smtClean="0">
                <a:solidFill>
                  <a:srgbClr val="012A3A"/>
                </a:solidFill>
                <a:latin typeface="Montserrat"/>
              </a:rPr>
              <a:t>, </a:t>
            </a:r>
            <a:r>
              <a:rPr lang="en-US" b="1" dirty="0">
                <a:solidFill>
                  <a:srgbClr val="012A3A"/>
                </a:solidFill>
                <a:latin typeface="Montserrat"/>
              </a:rPr>
              <a:t>“Don’t just start posting and tracking everything: match your goals to your business, and your metrics to your goals.”</a:t>
            </a:r>
          </a:p>
          <a:p>
            <a:endParaRPr lang="en-US" dirty="0"/>
          </a:p>
        </p:txBody>
      </p:sp>
      <p:pic>
        <p:nvPicPr>
          <p:cNvPr id="6" name="Picture 5"/>
          <p:cNvPicPr>
            <a:picLocks noChangeAspect="1"/>
          </p:cNvPicPr>
          <p:nvPr/>
        </p:nvPicPr>
        <p:blipFill>
          <a:blip r:embed="rId3"/>
          <a:stretch>
            <a:fillRect/>
          </a:stretch>
        </p:blipFill>
        <p:spPr>
          <a:xfrm>
            <a:off x="6050973" y="1324647"/>
            <a:ext cx="5905500" cy="4799062"/>
          </a:xfrm>
          <a:prstGeom prst="rect">
            <a:avLst/>
          </a:prstGeom>
        </p:spPr>
      </p:pic>
    </p:spTree>
    <p:extLst>
      <p:ext uri="{BB962C8B-B14F-4D97-AF65-F5344CB8AC3E}">
        <p14:creationId xmlns:p14="http://schemas.microsoft.com/office/powerpoint/2010/main" val="29328463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Wingdings" panose="05000000000000000000" pitchFamily="2" charset="2"/>
              <a:buChar char="Ø"/>
            </a:pPr>
            <a:r>
              <a:rPr lang="en-US">
                <a:solidFill>
                  <a:prstClr val="black"/>
                </a:solidFill>
                <a:latin typeface="Times New Roman" panose="02020603050405020304" pitchFamily="18" charset="0"/>
                <a:cs typeface="Times New Roman" panose="02020603050405020304" pitchFamily="18" charset="0"/>
              </a:rPr>
              <a:t>What is a social media marketing strategy</a:t>
            </a:r>
            <a:endParaRPr lang="en-US" b="1" cap="all">
              <a:solidFill>
                <a:prstClr val="black"/>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a:solidFill>
                  <a:prstClr val="black"/>
                </a:solidFill>
                <a:latin typeface="Times New Roman" panose="02020603050405020304" pitchFamily="18" charset="0"/>
                <a:cs typeface="Times New Roman" panose="02020603050405020304" pitchFamily="18" charset="0"/>
              </a:rPr>
              <a:t>How to create a social media strategy:</a:t>
            </a:r>
          </a:p>
          <a:p>
            <a:pPr marL="285750" lvl="0" indent="-285750">
              <a:lnSpc>
                <a:spcPct val="150000"/>
              </a:lnSpc>
              <a:buFont typeface="Wingdings" panose="05000000000000000000" pitchFamily="2" charset="2"/>
              <a:buChar char="Ø"/>
            </a:pPr>
            <a:r>
              <a:rPr lang="en-US">
                <a:solidFill>
                  <a:prstClr val="black"/>
                </a:solidFill>
                <a:latin typeface="Times New Roman" panose="02020603050405020304" pitchFamily="18" charset="0"/>
                <a:cs typeface="Times New Roman" panose="02020603050405020304" pitchFamily="18" charset="0"/>
              </a:rPr>
              <a:t>Core components of social media marketing</a:t>
            </a:r>
          </a:p>
          <a:p>
            <a:pPr marL="285750" lvl="0" indent="-285750">
              <a:lnSpc>
                <a:spcPct val="150000"/>
              </a:lnSpc>
              <a:buFont typeface="Wingdings" panose="05000000000000000000" pitchFamily="2" charset="2"/>
              <a:buChar char="Ø"/>
            </a:pPr>
            <a:r>
              <a:rPr lang="en-US">
                <a:solidFill>
                  <a:prstClr val="black"/>
                </a:solidFill>
                <a:latin typeface="Times New Roman" panose="02020603050405020304" pitchFamily="18" charset="0"/>
                <a:cs typeface="Times New Roman" panose="02020603050405020304" pitchFamily="18" charset="0"/>
              </a:rPr>
              <a:t>Track meaningful social media metrics</a:t>
            </a:r>
            <a:endParaRPr lang="en-US" dirty="0">
              <a:solidFill>
                <a:prstClr val="black"/>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summery OF CONTENTS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pic>
        <p:nvPicPr>
          <p:cNvPr id="2" name="Picture 1"/>
          <p:cNvPicPr>
            <a:picLocks noChangeAspect="1"/>
          </p:cNvPicPr>
          <p:nvPr/>
        </p:nvPicPr>
        <p:blipFill>
          <a:blip r:embed="rId3"/>
          <a:stretch>
            <a:fillRect/>
          </a:stretch>
        </p:blipFill>
        <p:spPr>
          <a:xfrm>
            <a:off x="6023640" y="2471456"/>
            <a:ext cx="4633821" cy="3143379"/>
          </a:xfrm>
          <a:prstGeom prst="rect">
            <a:avLst/>
          </a:prstGeom>
          <a:ln w="57150">
            <a:solidFill>
              <a:srgbClr val="00B0F0"/>
            </a:solidFill>
          </a:ln>
        </p:spPr>
      </p:pic>
    </p:spTree>
    <p:extLst>
      <p:ext uri="{BB962C8B-B14F-4D97-AF65-F5344CB8AC3E}">
        <p14:creationId xmlns:p14="http://schemas.microsoft.com/office/powerpoint/2010/main" val="29313050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507610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2118</TotalTime>
  <Words>2828</Words>
  <Application>Microsoft Office PowerPoint</Application>
  <PresentationFormat>Widescreen</PresentationFormat>
  <Paragraphs>238</Paragraphs>
  <Slides>41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Arial Rounded MT Bold</vt:lpstr>
      <vt:lpstr>Calibri</vt:lpstr>
      <vt:lpstr>Calibri Light</vt:lpstr>
      <vt:lpstr>Montserrat</vt:lpstr>
      <vt:lpstr>Times New Roman</vt:lpstr>
      <vt:lpstr>unify sans bold</vt:lpstr>
      <vt:lpstr>unify sans regular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Ziad Awawdeh</cp:lastModifiedBy>
  <cp:revision>530</cp:revision>
  <dcterms:created xsi:type="dcterms:W3CDTF">2023-04-29T09:08:23Z</dcterms:created>
  <dcterms:modified xsi:type="dcterms:W3CDTF">2023-11-16T06:45:08Z</dcterms:modified>
</cp:coreProperties>
</file>