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4"/>
  </p:notesMasterIdLst>
  <p:sldIdLst>
    <p:sldId id="480" r:id="rId3"/>
    <p:sldId id="276" r:id="rId4"/>
    <p:sldId id="788" r:id="rId5"/>
    <p:sldId id="789" r:id="rId6"/>
    <p:sldId id="790" r:id="rId7"/>
    <p:sldId id="791" r:id="rId8"/>
    <p:sldId id="792" r:id="rId9"/>
    <p:sldId id="793" r:id="rId10"/>
    <p:sldId id="794" r:id="rId11"/>
    <p:sldId id="795" r:id="rId12"/>
    <p:sldId id="796" r:id="rId13"/>
    <p:sldId id="797" r:id="rId14"/>
    <p:sldId id="798" r:id="rId15"/>
    <p:sldId id="799" r:id="rId16"/>
    <p:sldId id="800" r:id="rId17"/>
    <p:sldId id="801" r:id="rId18"/>
    <p:sldId id="802" r:id="rId19"/>
    <p:sldId id="803" r:id="rId20"/>
    <p:sldId id="804" r:id="rId21"/>
    <p:sldId id="805" r:id="rId22"/>
    <p:sldId id="806" r:id="rId23"/>
    <p:sldId id="833" r:id="rId24"/>
    <p:sldId id="807" r:id="rId25"/>
    <p:sldId id="808" r:id="rId26"/>
    <p:sldId id="810" r:id="rId27"/>
    <p:sldId id="811" r:id="rId28"/>
    <p:sldId id="812" r:id="rId29"/>
    <p:sldId id="813" r:id="rId30"/>
    <p:sldId id="814" r:id="rId31"/>
    <p:sldId id="815" r:id="rId32"/>
    <p:sldId id="816" r:id="rId33"/>
    <p:sldId id="817" r:id="rId34"/>
    <p:sldId id="818" r:id="rId35"/>
    <p:sldId id="819" r:id="rId36"/>
    <p:sldId id="820" r:id="rId37"/>
    <p:sldId id="834" r:id="rId38"/>
    <p:sldId id="821" r:id="rId39"/>
    <p:sldId id="835" r:id="rId40"/>
    <p:sldId id="822" r:id="rId41"/>
    <p:sldId id="823" r:id="rId42"/>
    <p:sldId id="824" r:id="rId43"/>
    <p:sldId id="825" r:id="rId44"/>
    <p:sldId id="826" r:id="rId45"/>
    <p:sldId id="827" r:id="rId46"/>
    <p:sldId id="828" r:id="rId47"/>
    <p:sldId id="829" r:id="rId48"/>
    <p:sldId id="830" r:id="rId49"/>
    <p:sldId id="831" r:id="rId50"/>
    <p:sldId id="832" r:id="rId51"/>
    <p:sldId id="83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833"/>
            <p14:sldId id="807"/>
            <p14:sldId id="808"/>
            <p14:sldId id="810"/>
            <p14:sldId id="811"/>
            <p14:sldId id="812"/>
            <p14:sldId id="813"/>
            <p14:sldId id="814"/>
            <p14:sldId id="815"/>
            <p14:sldId id="816"/>
            <p14:sldId id="817"/>
            <p14:sldId id="818"/>
            <p14:sldId id="819"/>
            <p14:sldId id="820"/>
            <p14:sldId id="834"/>
            <p14:sldId id="821"/>
            <p14:sldId id="835"/>
            <p14:sldId id="822"/>
            <p14:sldId id="823"/>
            <p14:sldId id="824"/>
            <p14:sldId id="825"/>
            <p14:sldId id="826"/>
            <p14:sldId id="827"/>
            <p14:sldId id="828"/>
            <p14:sldId id="829"/>
            <p14:sldId id="830"/>
            <p14:sldId id="831"/>
            <p14:sldId id="832"/>
            <p14:sldId id="8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customXml" Target="../customXml/item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7409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2155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58567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7751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34117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13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95748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89227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86394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9261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6639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43933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9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276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542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01216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613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0854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8786125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3B682B-C5C2-E83D-6C84-521AB88BBD65}"/>
              </a:ext>
            </a:extLst>
          </p:cNvPr>
          <p:cNvSpPr txBox="1"/>
          <p:nvPr/>
        </p:nvSpPr>
        <p:spPr>
          <a:xfrm>
            <a:off x="751621" y="2009523"/>
            <a:ext cx="10544038" cy="373031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a:t>
            </a:r>
            <a:r>
              <a:rPr lang="en-US" sz="2000" dirty="0">
                <a:solidFill>
                  <a:prstClr val="white">
                    <a:lumMod val="50000"/>
                  </a:prst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solidFill>
                  <a:prstClr val="black"/>
                </a:solidFill>
                <a:latin typeface="Times New Roman" panose="02020603050405020304" pitchFamily="18" charset="0"/>
                <a:cs typeface="Times New Roman" panose="02020603050405020304" pitchFamily="18" charset="0"/>
              </a:rPr>
              <a:t>goal setting, performance management, and organizational rewards.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06536C-8FB7-3452-6776-8AF29EE7DBB9}"/>
              </a:ext>
            </a:extLst>
          </p:cNvPr>
          <p:cNvSpPr txBox="1"/>
          <p:nvPr/>
        </p:nvSpPr>
        <p:spPr>
          <a:xfrm>
            <a:off x="699259" y="2344508"/>
            <a:ext cx="10648761" cy="3662541"/>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Flexible work arrangements are commonly used today to enhance motivated job performance. </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Among the more popular alternative arrangements are compressed workweeks, flexible work schedules, extended work schedules, job sharing, and telecommuting.</a:t>
            </a:r>
          </a:p>
        </p:txBody>
      </p:sp>
      <p:sp>
        <p:nvSpPr>
          <p:cNvPr id="9" name="TextBox 8">
            <a:extLst>
              <a:ext uri="{FF2B5EF4-FFF2-40B4-BE49-F238E27FC236}">
                <a16:creationId xmlns:a16="http://schemas.microsoft.com/office/drawing/2014/main" id="{CD27D443-AF52-BC7D-D07A-A33BF84F54B2}"/>
              </a:ext>
            </a:extLst>
          </p:cNvPr>
          <p:cNvSpPr txBox="1"/>
          <p:nvPr/>
        </p:nvSpPr>
        <p:spPr>
          <a:xfrm>
            <a:off x="1118274" y="1884404"/>
            <a:ext cx="9902229" cy="498663"/>
          </a:xfrm>
          <a:prstGeom prst="rect">
            <a:avLst/>
          </a:prstGeom>
          <a:noFill/>
        </p:spPr>
        <p:txBody>
          <a:bodyPr wrap="square">
            <a:spAutoFit/>
          </a:bodyPr>
          <a:lstStyle/>
          <a:p>
            <a:pPr algn="ct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Tree>
    <p:extLst>
      <p:ext uri="{BB962C8B-B14F-4D97-AF65-F5344CB8AC3E}">
        <p14:creationId xmlns:p14="http://schemas.microsoft.com/office/powerpoint/2010/main" val="12350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874394" y="2289768"/>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a:t>
            </a:r>
          </a:p>
        </p:txBody>
      </p:sp>
      <p:graphicFrame>
        <p:nvGraphicFramePr>
          <p:cNvPr id="11" name="Table 13">
            <a:extLst>
              <a:ext uri="{FF2B5EF4-FFF2-40B4-BE49-F238E27FC236}">
                <a16:creationId xmlns:a16="http://schemas.microsoft.com/office/drawing/2014/main" id="{71EC6050-3C2B-F454-BFA8-0EE9E10DB2FA}"/>
              </a:ext>
            </a:extLst>
          </p:cNvPr>
          <p:cNvGraphicFramePr>
            <a:graphicFrameLocks noGrp="1"/>
          </p:cNvGraphicFramePr>
          <p:nvPr>
            <p:extLst>
              <p:ext uri="{D42A27DB-BD31-4B8C-83A1-F6EECF244321}">
                <p14:modId xmlns:p14="http://schemas.microsoft.com/office/powerpoint/2010/main" val="3856811177"/>
              </p:ext>
            </p:extLst>
          </p:nvPr>
        </p:nvGraphicFramePr>
        <p:xfrm>
          <a:off x="1144885" y="2958297"/>
          <a:ext cx="9902229" cy="2834640"/>
        </p:xfrm>
        <a:graphic>
          <a:graphicData uri="http://schemas.openxmlformats.org/drawingml/2006/table">
            <a:tbl>
              <a:tblPr firstRow="1" bandRow="1"/>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From a motivational perspective, a goal is a meaningful objective.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Goals are used for two purposes in most organizations: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2- Second, goals are an effective control device (control meaning the monitoring by management of how well the organization is performing).</a:t>
                      </a:r>
                      <a:endParaRPr lang="ar-EG"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69742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a:t>
            </a:r>
          </a:p>
        </p:txBody>
      </p:sp>
      <p:graphicFrame>
        <p:nvGraphicFramePr>
          <p:cNvPr id="2" name="Table 13">
            <a:extLst>
              <a:ext uri="{FF2B5EF4-FFF2-40B4-BE49-F238E27FC236}">
                <a16:creationId xmlns:a16="http://schemas.microsoft.com/office/drawing/2014/main" id="{0D7ACD5C-FB2C-95D4-0947-DB598AD66186}"/>
              </a:ext>
            </a:extLst>
          </p:cNvPr>
          <p:cNvGraphicFramePr>
            <a:graphicFrameLocks noGrp="1"/>
          </p:cNvGraphicFramePr>
          <p:nvPr>
            <p:extLst>
              <p:ext uri="{D42A27DB-BD31-4B8C-83A1-F6EECF244321}">
                <p14:modId xmlns:p14="http://schemas.microsoft.com/office/powerpoint/2010/main" val="3613234281"/>
              </p:ext>
            </p:extLst>
          </p:nvPr>
        </p:nvGraphicFramePr>
        <p:xfrm>
          <a:off x="745837" y="2803546"/>
          <a:ext cx="10555606" cy="3078480"/>
        </p:xfrm>
        <a:graphic>
          <a:graphicData uri="http://schemas.openxmlformats.org/drawingml/2006/table">
            <a:tbl>
              <a:tblPr firstRow="1" bandRow="1"/>
              <a:tblGrid>
                <a:gridCol w="892097">
                  <a:extLst>
                    <a:ext uri="{9D8B030D-6E8A-4147-A177-3AD203B41FA5}">
                      <a16:colId xmlns:a16="http://schemas.microsoft.com/office/drawing/2014/main" val="222804303"/>
                    </a:ext>
                  </a:extLst>
                </a:gridCol>
                <a:gridCol w="966350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Social learning theory perhaps best describes the role and importance of goal setting in organizations.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People’s degree of pride or disappointment is affected by their self-efficacy, the extent to which they feel that they can still meet their goals even if they failed to do so in the past.</a:t>
                      </a:r>
                      <a:endParaRPr lang="ar-EG"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52114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lang="en-US" sz="2400" b="1" u="sng" dirty="0">
                <a:solidFill>
                  <a:srgbClr val="002060"/>
                </a:solidFill>
                <a:latin typeface="Times New Roman" panose="02020603050405020304" pitchFamily="18" charset="0"/>
                <a:cs typeface="Times New Roman" panose="02020603050405020304" pitchFamily="18" charset="0"/>
              </a:rPr>
              <a:t>(Goal-Setting Theory)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FE24601A-2F26-2503-AC0B-C763AB0E9CEE}"/>
              </a:ext>
            </a:extLst>
          </p:cNvPr>
          <p:cNvGraphicFramePr>
            <a:graphicFrameLocks noGrp="1"/>
          </p:cNvGraphicFramePr>
          <p:nvPr>
            <p:extLst>
              <p:ext uri="{D42A27DB-BD31-4B8C-83A1-F6EECF244321}">
                <p14:modId xmlns:p14="http://schemas.microsoft.com/office/powerpoint/2010/main" val="3068551337"/>
              </p:ext>
            </p:extLst>
          </p:nvPr>
        </p:nvGraphicFramePr>
        <p:xfrm>
          <a:off x="813619" y="2954300"/>
          <a:ext cx="10564761" cy="2895600"/>
        </p:xfrm>
        <a:graphic>
          <a:graphicData uri="http://schemas.openxmlformats.org/drawingml/2006/table">
            <a:tbl>
              <a:tblPr firstRow="1" bandRow="1"/>
              <a:tblGrid>
                <a:gridCol w="1553497">
                  <a:extLst>
                    <a:ext uri="{9D8B030D-6E8A-4147-A177-3AD203B41FA5}">
                      <a16:colId xmlns:a16="http://schemas.microsoft.com/office/drawing/2014/main" val="222804303"/>
                    </a:ext>
                  </a:extLst>
                </a:gridCol>
                <a:gridCol w="9011264">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Goal-Setting Theory</a:t>
                      </a:r>
                    </a:p>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Social learning theory provides insights into why and how goals can motivate behavior.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It also helps us understand how different people cope with failure to reach their goals.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By setting goals for people in the organization, a manager should be able to influence their behavior.</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the original version of goal-setting theory, two specific goal characteristics—</a:t>
                      </a:r>
                      <a:r>
                        <a:rPr lang="en-US" sz="2000" b="1" u="sng" dirty="0">
                          <a:solidFill>
                            <a:schemeClr val="tx1"/>
                          </a:solidFill>
                          <a:latin typeface="Times New Roman" panose="02020603050405020304" pitchFamily="18" charset="0"/>
                          <a:cs typeface="Times New Roman" panose="02020603050405020304" pitchFamily="18" charset="0"/>
                        </a:rPr>
                        <a:t>goal difficulty </a:t>
                      </a:r>
                      <a:r>
                        <a:rPr lang="en-US" sz="2000" b="0" u="none" dirty="0">
                          <a:solidFill>
                            <a:schemeClr val="tx1"/>
                          </a:solidFill>
                          <a:latin typeface="Times New Roman" panose="02020603050405020304" pitchFamily="18" charset="0"/>
                          <a:cs typeface="Times New Roman" panose="02020603050405020304" pitchFamily="18" charset="0"/>
                        </a:rPr>
                        <a:t>and </a:t>
                      </a:r>
                      <a:r>
                        <a:rPr lang="en-US" sz="2000" b="1" u="sng" dirty="0">
                          <a:solidFill>
                            <a:schemeClr val="tx1"/>
                          </a:solidFill>
                          <a:latin typeface="Times New Roman" panose="02020603050405020304" pitchFamily="18" charset="0"/>
                          <a:cs typeface="Times New Roman" panose="02020603050405020304" pitchFamily="18" charset="0"/>
                        </a:rPr>
                        <a:t>goal specificity</a:t>
                      </a:r>
                      <a:r>
                        <a:rPr lang="en-US" sz="2000" b="0" u="none" dirty="0">
                          <a:solidFill>
                            <a:schemeClr val="tx1"/>
                          </a:solidFill>
                          <a:latin typeface="Times New Roman" panose="02020603050405020304" pitchFamily="18" charset="0"/>
                          <a:cs typeface="Times New Roman" panose="02020603050405020304" pitchFamily="18" charset="0"/>
                        </a:rPr>
                        <a:t>—were expected to </a:t>
                      </a:r>
                      <a:r>
                        <a:rPr lang="en-US" sz="2000" b="1" u="none" dirty="0">
                          <a:solidFill>
                            <a:schemeClr val="tx1"/>
                          </a:solidFill>
                          <a:latin typeface="Times New Roman" panose="02020603050405020304" pitchFamily="18" charset="0"/>
                          <a:cs typeface="Times New Roman" panose="02020603050405020304" pitchFamily="18" charset="0"/>
                        </a:rPr>
                        <a:t>shape performance</a:t>
                      </a:r>
                      <a:r>
                        <a:rPr lang="en-US" sz="2000" b="0" u="none"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64475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Difficulty)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11C38573-4B39-CE76-F254-8F7F7ADAD3A2}"/>
              </a:ext>
            </a:extLst>
          </p:cNvPr>
          <p:cNvGraphicFramePr>
            <a:graphicFrameLocks noGrp="1"/>
          </p:cNvGraphicFramePr>
          <p:nvPr>
            <p:extLst>
              <p:ext uri="{D42A27DB-BD31-4B8C-83A1-F6EECF244321}">
                <p14:modId xmlns:p14="http://schemas.microsoft.com/office/powerpoint/2010/main" val="2442430134"/>
              </p:ext>
            </p:extLst>
          </p:nvPr>
        </p:nvGraphicFramePr>
        <p:xfrm>
          <a:off x="770813" y="2910274"/>
          <a:ext cx="10505653" cy="3032854"/>
        </p:xfrm>
        <a:graphic>
          <a:graphicData uri="http://schemas.openxmlformats.org/drawingml/2006/table">
            <a:tbl>
              <a:tblPr firstRow="1" bandRow="1"/>
              <a:tblGrid>
                <a:gridCol w="1878236">
                  <a:extLst>
                    <a:ext uri="{9D8B030D-6E8A-4147-A177-3AD203B41FA5}">
                      <a16:colId xmlns:a16="http://schemas.microsoft.com/office/drawing/2014/main" val="222804303"/>
                    </a:ext>
                  </a:extLst>
                </a:gridCol>
                <a:gridCol w="8627417">
                  <a:extLst>
                    <a:ext uri="{9D8B030D-6E8A-4147-A177-3AD203B41FA5}">
                      <a16:colId xmlns:a16="http://schemas.microsoft.com/office/drawing/2014/main" val="3102195855"/>
                    </a:ext>
                  </a:extLst>
                </a:gridCol>
              </a:tblGrid>
              <a:tr h="303285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 Difficulty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Goal difficulty </a:t>
                      </a:r>
                      <a:r>
                        <a:rPr lang="en-US" sz="2000" b="0" u="none" dirty="0">
                          <a:solidFill>
                            <a:schemeClr val="tx1"/>
                          </a:solidFill>
                          <a:latin typeface="Times New Roman" panose="02020603050405020304" pitchFamily="18" charset="0"/>
                          <a:cs typeface="Times New Roman" panose="02020603050405020304" pitchFamily="18" charset="0"/>
                        </a:rPr>
                        <a:t>is the extent to which a goal is challenging and requires effort</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EX</a:t>
                      </a:r>
                      <a:r>
                        <a:rPr lang="en-US" sz="2000" b="0" u="none" dirty="0">
                          <a:solidFill>
                            <a:schemeClr val="tx1"/>
                          </a:solidFill>
                          <a:latin typeface="Times New Roman" panose="02020603050405020304" pitchFamily="18" charset="0"/>
                          <a:cs typeface="Times New Roman" panose="02020603050405020304" pitchFamily="18" charset="0"/>
                        </a:rPr>
                        <a:t>. If a new manager asks his or her sales force to increase sales by 300 percent, the group may ridicule his or her charge as laughable because they regard it as impossible to reach. A more realistic but still difficult goal—perhaps a 20 percent increase in sales—would probably be a better objective.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69708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Specificity)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3D2C8E00-F4E8-B410-D813-2B47B1A5E35F}"/>
              </a:ext>
            </a:extLst>
          </p:cNvPr>
          <p:cNvGraphicFramePr>
            <a:graphicFrameLocks noGrp="1"/>
          </p:cNvGraphicFramePr>
          <p:nvPr>
            <p:extLst>
              <p:ext uri="{D42A27DB-BD31-4B8C-83A1-F6EECF244321}">
                <p14:modId xmlns:p14="http://schemas.microsoft.com/office/powerpoint/2010/main" val="1982815767"/>
              </p:ext>
            </p:extLst>
          </p:nvPr>
        </p:nvGraphicFramePr>
        <p:xfrm>
          <a:off x="762000" y="2774959"/>
          <a:ext cx="10550013" cy="3139440"/>
        </p:xfrm>
        <a:graphic>
          <a:graphicData uri="http://schemas.openxmlformats.org/drawingml/2006/table">
            <a:tbl>
              <a:tblPr firstRow="1" bandRow="1"/>
              <a:tblGrid>
                <a:gridCol w="1465006">
                  <a:extLst>
                    <a:ext uri="{9D8B030D-6E8A-4147-A177-3AD203B41FA5}">
                      <a16:colId xmlns:a16="http://schemas.microsoft.com/office/drawing/2014/main" val="222804303"/>
                    </a:ext>
                  </a:extLst>
                </a:gridCol>
                <a:gridCol w="908500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 Specificity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Goal specificity </a:t>
                      </a:r>
                      <a:r>
                        <a:rPr lang="en-US" sz="2000" b="0" u="none" dirty="0">
                          <a:solidFill>
                            <a:schemeClr val="tx1"/>
                          </a:solidFill>
                          <a:latin typeface="Times New Roman" panose="02020603050405020304" pitchFamily="18" charset="0"/>
                          <a:cs typeface="Times New Roman" panose="02020603050405020304" pitchFamily="18" charset="0"/>
                        </a:rPr>
                        <a:t>is the clarity and precision of the goal.</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specificity has been shown to be consistently related to performance.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rgbClr val="C0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6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Specificity)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03D7014-7F71-4FF1-2BFB-5E66BCD41113}"/>
              </a:ext>
            </a:extLst>
          </p:cNvPr>
          <p:cNvGrpSpPr/>
          <p:nvPr/>
        </p:nvGrpSpPr>
        <p:grpSpPr>
          <a:xfrm>
            <a:off x="806878" y="2870174"/>
            <a:ext cx="10001739" cy="3052429"/>
            <a:chOff x="1766980" y="1781832"/>
            <a:chExt cx="9824945" cy="3578534"/>
          </a:xfrm>
        </p:grpSpPr>
        <p:pic>
          <p:nvPicPr>
            <p:cNvPr id="11" name="Picture 10">
              <a:extLst>
                <a:ext uri="{FF2B5EF4-FFF2-40B4-BE49-F238E27FC236}">
                  <a16:creationId xmlns:a16="http://schemas.microsoft.com/office/drawing/2014/main" id="{79BAFBC1-D86C-8C21-7052-210FA9A0EEF1}"/>
                </a:ext>
              </a:extLst>
            </p:cNvPr>
            <p:cNvPicPr>
              <a:picLocks noChangeAspect="1"/>
            </p:cNvPicPr>
            <p:nvPr/>
          </p:nvPicPr>
          <p:blipFill>
            <a:blip r:embed="rId3"/>
            <a:stretch>
              <a:fillRect/>
            </a:stretch>
          </p:blipFill>
          <p:spPr>
            <a:xfrm>
              <a:off x="6686366" y="1781832"/>
              <a:ext cx="4905559" cy="3578534"/>
            </a:xfrm>
            <a:prstGeom prst="rect">
              <a:avLst/>
            </a:prstGeom>
          </p:spPr>
        </p:pic>
        <p:sp>
          <p:nvSpPr>
            <p:cNvPr id="12" name="TextBox 11">
              <a:extLst>
                <a:ext uri="{FF2B5EF4-FFF2-40B4-BE49-F238E27FC236}">
                  <a16:creationId xmlns:a16="http://schemas.microsoft.com/office/drawing/2014/main" id="{B418F70D-DDF3-2082-A5B2-56BD37AB7145}"/>
                </a:ext>
              </a:extLst>
            </p:cNvPr>
            <p:cNvSpPr txBox="1"/>
            <p:nvPr/>
          </p:nvSpPr>
          <p:spPr>
            <a:xfrm>
              <a:off x="1766980" y="1994285"/>
              <a:ext cx="4422953" cy="2634014"/>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2995866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F80A52BE-57A4-8447-51A1-1B26698EECF0}"/>
              </a:ext>
            </a:extLst>
          </p:cNvPr>
          <p:cNvGraphicFramePr>
            <a:graphicFrameLocks noGrp="1"/>
          </p:cNvGraphicFramePr>
          <p:nvPr>
            <p:extLst>
              <p:ext uri="{D42A27DB-BD31-4B8C-83A1-F6EECF244321}">
                <p14:modId xmlns:p14="http://schemas.microsoft.com/office/powerpoint/2010/main" val="4140610399"/>
              </p:ext>
            </p:extLst>
          </p:nvPr>
        </p:nvGraphicFramePr>
        <p:xfrm>
          <a:off x="762000" y="2749365"/>
          <a:ext cx="10544039" cy="3200400"/>
        </p:xfrm>
        <a:graphic>
          <a:graphicData uri="http://schemas.openxmlformats.org/drawingml/2006/table">
            <a:tbl>
              <a:tblPr firstRow="1" bandRow="1"/>
              <a:tblGrid>
                <a:gridCol w="487939">
                  <a:extLst>
                    <a:ext uri="{9D8B030D-6E8A-4147-A177-3AD203B41FA5}">
                      <a16:colId xmlns:a16="http://schemas.microsoft.com/office/drawing/2014/main" val="222804303"/>
                    </a:ext>
                  </a:extLst>
                </a:gridCol>
                <a:gridCol w="100561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The expanded theory</a:t>
                      </a:r>
                      <a:r>
                        <a:rPr lang="en-US" sz="2000" b="0" u="none" dirty="0">
                          <a:solidFill>
                            <a:schemeClr val="tx1"/>
                          </a:solidFill>
                          <a:latin typeface="Times New Roman" panose="02020603050405020304" pitchFamily="18" charset="0"/>
                          <a:cs typeface="Times New Roman" panose="02020603050405020304" pitchFamily="18" charset="0"/>
                        </a:rPr>
                        <a:t> argues that goal-directed effort is a function of four goal attributes: difficulty and specificity (previously discussed), and acceptance and commitment</a:t>
                      </a:r>
                      <a:r>
                        <a:rPr lang="en-US" sz="2000" b="1" u="sng"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sz="800" b="1" u="sng"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Goal acceptance </a:t>
                      </a:r>
                      <a:r>
                        <a:rPr lang="en-US" sz="2000" b="0" u="none" dirty="0">
                          <a:solidFill>
                            <a:schemeClr val="tx1"/>
                          </a:solidFill>
                          <a:latin typeface="Times New Roman" panose="02020603050405020304" pitchFamily="18" charset="0"/>
                          <a:cs typeface="Times New Roman" panose="02020603050405020304" pitchFamily="18" charset="0"/>
                        </a:rPr>
                        <a:t>is the extent to which a person accepts a goal as his or her own.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Goal commitment </a:t>
                      </a:r>
                      <a:r>
                        <a:rPr lang="en-US" sz="2000" b="0" u="none" dirty="0">
                          <a:solidFill>
                            <a:schemeClr val="tx1"/>
                          </a:solidFill>
                          <a:latin typeface="Times New Roman" panose="02020603050405020304" pitchFamily="18" charset="0"/>
                          <a:cs typeface="Times New Roman" panose="02020603050405020304" pitchFamily="18" charset="0"/>
                        </a:rPr>
                        <a:t>is the extent to which he or she is personally interested in reaching the goal.</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rgbClr val="C0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9798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83A6A01-DD7D-8DD4-8448-846ADAC7663F}"/>
              </a:ext>
            </a:extLst>
          </p:cNvPr>
          <p:cNvSpPr txBox="1"/>
          <p:nvPr/>
        </p:nvSpPr>
        <p:spPr>
          <a:xfrm>
            <a:off x="889788" y="2709959"/>
            <a:ext cx="5025876" cy="3170099"/>
          </a:xfrm>
          <a:prstGeom prst="rect">
            <a:avLst/>
          </a:prstGeom>
          <a:noFill/>
        </p:spPr>
        <p:txBody>
          <a:bodyPr wrap="square">
            <a:spAutoFit/>
          </a:bodyPr>
          <a:lstStyle/>
          <a:p>
            <a:pPr>
              <a:defRPr/>
            </a:pPr>
            <a:r>
              <a:rPr lang="en-US" sz="2000" b="1" i="1" kern="0" dirty="0">
                <a:solidFill>
                  <a:prstClr val="black"/>
                </a:solidFill>
                <a:latin typeface="Times New Roman" panose="02020603050405020304" pitchFamily="18" charset="0"/>
                <a:cs typeface="Times New Roman" panose="02020603050405020304" pitchFamily="18" charset="0"/>
              </a:rPr>
              <a:t>Figure  6.4. The Goal-Setting Theory of Motivation</a:t>
            </a:r>
          </a:p>
          <a:p>
            <a:pPr>
              <a:defRPr/>
            </a:pPr>
            <a:endParaRPr lang="en-US" sz="2000" b="1" i="1"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pic>
        <p:nvPicPr>
          <p:cNvPr id="11" name="Picture 10">
            <a:extLst>
              <a:ext uri="{FF2B5EF4-FFF2-40B4-BE49-F238E27FC236}">
                <a16:creationId xmlns:a16="http://schemas.microsoft.com/office/drawing/2014/main" id="{E5AF71F0-FB3E-4DA2-CF40-AE9D0132B2AA}"/>
              </a:ext>
            </a:extLst>
          </p:cNvPr>
          <p:cNvPicPr>
            <a:picLocks noChangeAspect="1"/>
          </p:cNvPicPr>
          <p:nvPr/>
        </p:nvPicPr>
        <p:blipFill>
          <a:blip r:embed="rId3"/>
          <a:stretch>
            <a:fillRect/>
          </a:stretch>
        </p:blipFill>
        <p:spPr>
          <a:xfrm>
            <a:off x="6188172" y="2633451"/>
            <a:ext cx="4731687" cy="3287681"/>
          </a:xfrm>
          <a:prstGeom prst="rect">
            <a:avLst/>
          </a:prstGeom>
        </p:spPr>
      </p:pic>
    </p:spTree>
    <p:extLst>
      <p:ext uri="{BB962C8B-B14F-4D97-AF65-F5344CB8AC3E}">
        <p14:creationId xmlns:p14="http://schemas.microsoft.com/office/powerpoint/2010/main" val="2892070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9EB1DB02-FEA3-62D7-5826-0069BEF6362E}"/>
              </a:ext>
            </a:extLst>
          </p:cNvPr>
          <p:cNvGraphicFramePr>
            <a:graphicFrameLocks noGrp="1"/>
          </p:cNvGraphicFramePr>
          <p:nvPr>
            <p:extLst>
              <p:ext uri="{D42A27DB-BD31-4B8C-83A1-F6EECF244321}">
                <p14:modId xmlns:p14="http://schemas.microsoft.com/office/powerpoint/2010/main" val="2523617543"/>
              </p:ext>
            </p:extLst>
          </p:nvPr>
        </p:nvGraphicFramePr>
        <p:xfrm>
          <a:off x="642913" y="2509335"/>
          <a:ext cx="10761454" cy="350520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553174">
                  <a:extLst>
                    <a:ext uri="{9D8B030D-6E8A-4147-A177-3AD203B41FA5}">
                      <a16:colId xmlns:a16="http://schemas.microsoft.com/office/drawing/2014/main" val="3102195855"/>
                    </a:ext>
                  </a:extLst>
                </a:gridCol>
              </a:tblGrid>
              <a:tr h="341070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Management by Objectives (MBO): </a:t>
                      </a:r>
                      <a:r>
                        <a:rPr lang="en-US" sz="2000" b="0" u="none" dirty="0">
                          <a:solidFill>
                            <a:schemeClr val="tx1"/>
                          </a:solidFill>
                          <a:latin typeface="Times New Roman" panose="02020603050405020304" pitchFamily="18" charset="0"/>
                          <a:cs typeface="Times New Roman" panose="02020603050405020304" pitchFamily="18" charset="0"/>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025390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EB01090E-C563-81B3-66DC-46ED9FC513A5}"/>
              </a:ext>
            </a:extLst>
          </p:cNvPr>
          <p:cNvGraphicFramePr>
            <a:graphicFrameLocks noGrp="1"/>
          </p:cNvGraphicFramePr>
          <p:nvPr>
            <p:extLst>
              <p:ext uri="{D42A27DB-BD31-4B8C-83A1-F6EECF244321}">
                <p14:modId xmlns:p14="http://schemas.microsoft.com/office/powerpoint/2010/main" val="1615301690"/>
              </p:ext>
            </p:extLst>
          </p:nvPr>
        </p:nvGraphicFramePr>
        <p:xfrm>
          <a:off x="762000" y="2752052"/>
          <a:ext cx="10522184" cy="3129974"/>
        </p:xfrm>
        <a:graphic>
          <a:graphicData uri="http://schemas.openxmlformats.org/drawingml/2006/table">
            <a:tbl>
              <a:tblPr firstRow="1" bandRow="1"/>
              <a:tblGrid>
                <a:gridCol w="2158570">
                  <a:extLst>
                    <a:ext uri="{9D8B030D-6E8A-4147-A177-3AD203B41FA5}">
                      <a16:colId xmlns:a16="http://schemas.microsoft.com/office/drawing/2014/main" val="222804303"/>
                    </a:ext>
                  </a:extLst>
                </a:gridCol>
                <a:gridCol w="8363614">
                  <a:extLst>
                    <a:ext uri="{9D8B030D-6E8A-4147-A177-3AD203B41FA5}">
                      <a16:colId xmlns:a16="http://schemas.microsoft.com/office/drawing/2014/main" val="3102195855"/>
                    </a:ext>
                  </a:extLst>
                </a:gridCol>
              </a:tblGrid>
              <a:tr h="312997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manager acts as a counselor and helps ensure that the subordinate develops goals that are verifiable.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a goal of “cutting costs by 5 percent” is verifiable, whereas a goal of “doing my best” is not.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1368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BCFB64BE-5A37-3A1D-BA1F-1F07DD81CB55}"/>
              </a:ext>
            </a:extLst>
          </p:cNvPr>
          <p:cNvGraphicFramePr>
            <a:graphicFrameLocks noGrp="1"/>
          </p:cNvGraphicFramePr>
          <p:nvPr>
            <p:extLst>
              <p:ext uri="{D42A27DB-BD31-4B8C-83A1-F6EECF244321}">
                <p14:modId xmlns:p14="http://schemas.microsoft.com/office/powerpoint/2010/main" val="58014420"/>
              </p:ext>
            </p:extLst>
          </p:nvPr>
        </p:nvGraphicFramePr>
        <p:xfrm>
          <a:off x="688258" y="2703841"/>
          <a:ext cx="10579510" cy="3261360"/>
        </p:xfrm>
        <a:graphic>
          <a:graphicData uri="http://schemas.openxmlformats.org/drawingml/2006/table">
            <a:tbl>
              <a:tblPr firstRow="1" bandRow="1"/>
              <a:tblGrid>
                <a:gridCol w="1813284">
                  <a:extLst>
                    <a:ext uri="{9D8B030D-6E8A-4147-A177-3AD203B41FA5}">
                      <a16:colId xmlns:a16="http://schemas.microsoft.com/office/drawing/2014/main" val="222804303"/>
                    </a:ext>
                  </a:extLst>
                </a:gridCol>
                <a:gridCol w="8766226">
                  <a:extLst>
                    <a:ext uri="{9D8B030D-6E8A-4147-A177-3AD203B41FA5}">
                      <a16:colId xmlns:a16="http://schemas.microsoft.com/office/drawing/2014/main" val="3102195855"/>
                    </a:ext>
                  </a:extLst>
                </a:gridCol>
              </a:tblGrid>
              <a:tr h="29223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At 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06688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1905990"/>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p>
        </p:txBody>
      </p:sp>
      <p:sp>
        <p:nvSpPr>
          <p:cNvPr id="11" name="TextBox 10">
            <a:extLst>
              <a:ext uri="{FF2B5EF4-FFF2-40B4-BE49-F238E27FC236}">
                <a16:creationId xmlns:a16="http://schemas.microsoft.com/office/drawing/2014/main" id="{C8CCF018-AD0A-2807-5F76-8F604714F2E4}"/>
              </a:ext>
            </a:extLst>
          </p:cNvPr>
          <p:cNvSpPr txBox="1"/>
          <p:nvPr/>
        </p:nvSpPr>
        <p:spPr>
          <a:xfrm>
            <a:off x="762000" y="2357211"/>
            <a:ext cx="10668000" cy="360098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effective performance management is essential in order for rewards to be used effectively. The core of performance management is the actual measurement of the performance of an individual or group</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endPar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mj-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appraisal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process of assessing and evaluating an employee’s work behaviors by measurement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1" i="1" u="none" strike="noStrike" kern="1200" cap="none" spc="0" normalizeH="0" baseline="0" noProof="0" dirty="0">
              <a:ln>
                <a:noFill/>
              </a:ln>
              <a:solidFill>
                <a:prstClr val="black"/>
              </a:solidFill>
              <a:effectLst/>
              <a:uLnTx/>
              <a:uFillTx/>
              <a:latin typeface="Calibri" panose="020F0502020204030204"/>
              <a:ea typeface="+mn-ea"/>
              <a:cs typeface="+mj-cs"/>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1" i="0" u="sng"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appraisal is the process by which someone</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evaluates an employee’s work behaviors by measurement and comparison with previously established standards,</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documents the results, and</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communicates the results to the employee.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management comprises the processes and activities involved in performance appraisals.</a:t>
            </a:r>
          </a:p>
        </p:txBody>
      </p:sp>
    </p:spTree>
    <p:extLst>
      <p:ext uri="{BB962C8B-B14F-4D97-AF65-F5344CB8AC3E}">
        <p14:creationId xmlns:p14="http://schemas.microsoft.com/office/powerpoint/2010/main" val="672694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8CCF018-AD0A-2807-5F76-8F604714F2E4}"/>
              </a:ext>
            </a:extLst>
          </p:cNvPr>
          <p:cNvSpPr txBox="1"/>
          <p:nvPr/>
        </p:nvSpPr>
        <p:spPr>
          <a:xfrm>
            <a:off x="689640" y="2607277"/>
            <a:ext cx="10668000" cy="323165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appraisal may serve many purposes. The ability to provide valuable feedback is one critical purpose.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Feedback, in turn, tells the employee where he or she stands in the eyes of the organization. Appraisal results, of course, are also used to decide and justify reward allocations.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evaluations may be used as a starting point for discussions of training, development, and improvement.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Finally, the data produced by the performance appraisal system can be used to forecast future human resource needs, to plan management succession, and to guide other human resource activities such as recruiting, training, and development programs.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0025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EFD4ADE9-9095-6684-BCEB-7DAA22BF7D47}"/>
              </a:ext>
            </a:extLst>
          </p:cNvPr>
          <p:cNvGraphicFramePr>
            <a:graphicFrameLocks noGrp="1"/>
          </p:cNvGraphicFramePr>
          <p:nvPr>
            <p:extLst>
              <p:ext uri="{D42A27DB-BD31-4B8C-83A1-F6EECF244321}">
                <p14:modId xmlns:p14="http://schemas.microsoft.com/office/powerpoint/2010/main" val="1307287582"/>
              </p:ext>
            </p:extLst>
          </p:nvPr>
        </p:nvGraphicFramePr>
        <p:xfrm>
          <a:off x="762000" y="3006530"/>
          <a:ext cx="10461523" cy="2834640"/>
        </p:xfrm>
        <a:graphic>
          <a:graphicData uri="http://schemas.openxmlformats.org/drawingml/2006/table">
            <a:tbl>
              <a:tblPr firstRow="1" bandRow="1"/>
              <a:tblGrid>
                <a:gridCol w="1686232">
                  <a:extLst>
                    <a:ext uri="{9D8B030D-6E8A-4147-A177-3AD203B41FA5}">
                      <a16:colId xmlns:a16="http://schemas.microsoft.com/office/drawing/2014/main" val="222804303"/>
                    </a:ext>
                  </a:extLst>
                </a:gridCol>
                <a:gridCol w="8775291">
                  <a:extLst>
                    <a:ext uri="{9D8B030D-6E8A-4147-A177-3AD203B41FA5}">
                      <a16:colId xmlns:a16="http://schemas.microsoft.com/office/drawing/2014/main" val="3102195855"/>
                    </a:ext>
                  </a:extLst>
                </a:gridCol>
              </a:tblGrid>
              <a:tr h="22517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 It may also show that a person does not have the skills for a certain job and that another person should be recruited to fill that particular role. Other purposes of performance appraisal can be grouped into two broad categories, judgment and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41142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C9F60B4B-ED5E-18B0-2012-EC9CE56A406D}"/>
              </a:ext>
            </a:extLst>
          </p:cNvPr>
          <p:cNvGrpSpPr/>
          <p:nvPr/>
        </p:nvGrpSpPr>
        <p:grpSpPr>
          <a:xfrm>
            <a:off x="706334" y="2660680"/>
            <a:ext cx="10487692" cy="3118982"/>
            <a:chOff x="1349043" y="2031572"/>
            <a:chExt cx="10454579" cy="3625102"/>
          </a:xfrm>
        </p:grpSpPr>
        <p:pic>
          <p:nvPicPr>
            <p:cNvPr id="11" name="Picture 10">
              <a:extLst>
                <a:ext uri="{FF2B5EF4-FFF2-40B4-BE49-F238E27FC236}">
                  <a16:creationId xmlns:a16="http://schemas.microsoft.com/office/drawing/2014/main" id="{FF8EAB03-DCE6-AA1E-C823-A5EE1A6B56F0}"/>
                </a:ext>
              </a:extLst>
            </p:cNvPr>
            <p:cNvPicPr>
              <a:picLocks noChangeAspect="1"/>
            </p:cNvPicPr>
            <p:nvPr/>
          </p:nvPicPr>
          <p:blipFill>
            <a:blip r:embed="rId3"/>
            <a:stretch>
              <a:fillRect/>
            </a:stretch>
          </p:blipFill>
          <p:spPr>
            <a:xfrm>
              <a:off x="6084613" y="2031572"/>
              <a:ext cx="5719009" cy="3625102"/>
            </a:xfrm>
            <a:prstGeom prst="rect">
              <a:avLst/>
            </a:prstGeom>
          </p:spPr>
        </p:pic>
        <p:sp>
          <p:nvSpPr>
            <p:cNvPr id="12" name="TextBox 11">
              <a:extLst>
                <a:ext uri="{FF2B5EF4-FFF2-40B4-BE49-F238E27FC236}">
                  <a16:creationId xmlns:a16="http://schemas.microsoft.com/office/drawing/2014/main" id="{F65BD11F-610F-6AC8-5B3E-88374601E4FE}"/>
                </a:ext>
              </a:extLst>
            </p:cNvPr>
            <p:cNvSpPr txBox="1"/>
            <p:nvPr/>
          </p:nvSpPr>
          <p:spPr>
            <a:xfrm>
              <a:off x="1349043" y="2151528"/>
              <a:ext cx="4500341" cy="3326794"/>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6.5. Purposes of Performance Management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3980617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B9556988-8B76-9E79-C9B7-A8DEB44556D6}"/>
              </a:ext>
            </a:extLst>
          </p:cNvPr>
          <p:cNvGraphicFramePr>
            <a:graphicFrameLocks noGrp="1"/>
          </p:cNvGraphicFramePr>
          <p:nvPr>
            <p:extLst>
              <p:ext uri="{D42A27DB-BD31-4B8C-83A1-F6EECF244321}">
                <p14:modId xmlns:p14="http://schemas.microsoft.com/office/powerpoint/2010/main" val="3008530619"/>
              </p:ext>
            </p:extLst>
          </p:nvPr>
        </p:nvGraphicFramePr>
        <p:xfrm>
          <a:off x="965111" y="2754198"/>
          <a:ext cx="10128468" cy="3139440"/>
        </p:xfrm>
        <a:graphic>
          <a:graphicData uri="http://schemas.openxmlformats.org/drawingml/2006/table">
            <a:tbl>
              <a:tblPr firstRow="1" bandRow="1"/>
              <a:tblGrid>
                <a:gridCol w="1719095">
                  <a:extLst>
                    <a:ext uri="{9D8B030D-6E8A-4147-A177-3AD203B41FA5}">
                      <a16:colId xmlns:a16="http://schemas.microsoft.com/office/drawing/2014/main" val="222804303"/>
                    </a:ext>
                  </a:extLst>
                </a:gridCol>
                <a:gridCol w="8409373">
                  <a:extLst>
                    <a:ext uri="{9D8B030D-6E8A-4147-A177-3AD203B41FA5}">
                      <a16:colId xmlns:a16="http://schemas.microsoft.com/office/drawing/2014/main" val="3102195855"/>
                    </a:ext>
                  </a:extLst>
                </a:gridCol>
              </a:tblGrid>
              <a:tr h="29319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If improved future performance is the intent of the appraisal process, the manager may focus on goals or targets for the employees, on eliminating obstacles or problems that hinder performance, and on future training needs.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9840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(Elements of Performance Management)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CB52E277-441F-5CBE-7FA0-84CB6289CB1A}"/>
              </a:ext>
            </a:extLst>
          </p:cNvPr>
          <p:cNvGraphicFramePr>
            <a:graphicFrameLocks noGrp="1"/>
          </p:cNvGraphicFramePr>
          <p:nvPr>
            <p:extLst>
              <p:ext uri="{D42A27DB-BD31-4B8C-83A1-F6EECF244321}">
                <p14:modId xmlns:p14="http://schemas.microsoft.com/office/powerpoint/2010/main" val="1515936131"/>
              </p:ext>
            </p:extLst>
          </p:nvPr>
        </p:nvGraphicFramePr>
        <p:xfrm>
          <a:off x="663056" y="2486948"/>
          <a:ext cx="10569624" cy="3530417"/>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61344">
                  <a:extLst>
                    <a:ext uri="{9D8B030D-6E8A-4147-A177-3AD203B41FA5}">
                      <a16:colId xmlns:a16="http://schemas.microsoft.com/office/drawing/2014/main" val="3102195855"/>
                    </a:ext>
                  </a:extLst>
                </a:gridCol>
              </a:tblGrid>
              <a:tr h="353041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1" u="sng" kern="1200" dirty="0">
                          <a:solidFill>
                            <a:schemeClr val="tx1"/>
                          </a:solidFill>
                          <a:latin typeface="Times New Roman" panose="02020603050405020304" pitchFamily="18" charset="0"/>
                          <a:ea typeface="+mn-ea"/>
                          <a:cs typeface="Times New Roman" panose="02020603050405020304" pitchFamily="18" charset="0"/>
                        </a:rPr>
                        <a:t>The Appraiser: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the supervisor may have little firsthand knowledge of the performance of an employee who works alone outside the company premises, such as a salesperson making solo calls on clients or a maintenance person handling equipment problems in the field.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34138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446276"/>
          </a:xfrm>
          <a:prstGeom prst="rect">
            <a:avLst/>
          </a:prstGeom>
          <a:noFill/>
        </p:spPr>
        <p:txBody>
          <a:bodyPr wrap="square">
            <a:spAutoFit/>
          </a:bodyPr>
          <a:lstStyle/>
          <a:p>
            <a:pPr algn="ctr">
              <a:defRPr/>
            </a:pPr>
            <a:r>
              <a:rPr lang="en-US" sz="23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3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The Appraiser: )</a:t>
            </a:r>
            <a:endParaRPr lang="en-US" sz="23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246F3576-9889-E540-BA0A-DFD2E37F0A80}"/>
              </a:ext>
            </a:extLst>
          </p:cNvPr>
          <p:cNvGraphicFramePr>
            <a:graphicFrameLocks noGrp="1"/>
          </p:cNvGraphicFramePr>
          <p:nvPr>
            <p:extLst>
              <p:ext uri="{D42A27DB-BD31-4B8C-83A1-F6EECF244321}">
                <p14:modId xmlns:p14="http://schemas.microsoft.com/office/powerpoint/2010/main" val="1552148424"/>
              </p:ext>
            </p:extLst>
          </p:nvPr>
        </p:nvGraphicFramePr>
        <p:xfrm>
          <a:off x="762000" y="2925296"/>
          <a:ext cx="10547249" cy="2494365"/>
        </p:xfrm>
        <a:graphic>
          <a:graphicData uri="http://schemas.openxmlformats.org/drawingml/2006/table">
            <a:tbl>
              <a:tblPr firstRow="1" bandRow="1"/>
              <a:tblGrid>
                <a:gridCol w="1712965">
                  <a:extLst>
                    <a:ext uri="{9D8B030D-6E8A-4147-A177-3AD203B41FA5}">
                      <a16:colId xmlns:a16="http://schemas.microsoft.com/office/drawing/2014/main" val="222804303"/>
                    </a:ext>
                  </a:extLst>
                </a:gridCol>
                <a:gridCol w="8834284">
                  <a:extLst>
                    <a:ext uri="{9D8B030D-6E8A-4147-A177-3AD203B41FA5}">
                      <a16:colId xmlns:a16="http://schemas.microsoft.com/office/drawing/2014/main" val="3102195855"/>
                    </a:ext>
                  </a:extLst>
                </a:gridCol>
              </a:tblGrid>
              <a:tr h="249436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One of the more interesting multi-rater approaches being used in some companies today is something </a:t>
                      </a:r>
                      <a:r>
                        <a:rPr lang="en-US" sz="2000" b="1" u="sng" dirty="0">
                          <a:solidFill>
                            <a:schemeClr val="tx1"/>
                          </a:solidFill>
                          <a:latin typeface="Times New Roman" panose="02020603050405020304" pitchFamily="18" charset="0"/>
                          <a:cs typeface="Times New Roman" panose="02020603050405020304" pitchFamily="18" charset="0"/>
                        </a:rPr>
                        <a:t>called 360-degree feedback </a:t>
                      </a:r>
                      <a:r>
                        <a:rPr lang="en-US" sz="2000" b="0" u="none" dirty="0">
                          <a:solidFill>
                            <a:schemeClr val="tx1"/>
                          </a:solidFill>
                          <a:latin typeface="Times New Roman" panose="02020603050405020304" pitchFamily="18" charset="0"/>
                          <a:cs typeface="Times New Roman" panose="02020603050405020304" pitchFamily="18" charset="0"/>
                        </a:rPr>
                        <a:t>(it is also called multi-source feedback).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This method involves employees receiving performance </a:t>
                      </a:r>
                      <a:r>
                        <a:rPr lang="en-US" sz="2000" b="1" u="sng" dirty="0">
                          <a:solidFill>
                            <a:schemeClr val="tx1"/>
                          </a:solidFill>
                          <a:latin typeface="Times New Roman" panose="02020603050405020304" pitchFamily="18" charset="0"/>
                          <a:cs typeface="Times New Roman" panose="02020603050405020304" pitchFamily="18" charset="0"/>
                        </a:rPr>
                        <a:t>feedback from those on all “sides” of them in the organization</a:t>
                      </a:r>
                      <a:r>
                        <a:rPr lang="en-US" sz="2000" b="0" u="none" dirty="0">
                          <a:solidFill>
                            <a:schemeClr val="tx1"/>
                          </a:solidFill>
                          <a:latin typeface="Times New Roman" panose="02020603050405020304" pitchFamily="18" charset="0"/>
                          <a:cs typeface="Times New Roman" panose="02020603050405020304" pitchFamily="18" charset="0"/>
                        </a:rPr>
                        <a:t>—their boss, their colleagues and peers, and their own subordinates. Thus, the feedback comes from all around them, or from 360 degrees.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9213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446276"/>
          </a:xfrm>
          <a:prstGeom prst="rect">
            <a:avLst/>
          </a:prstGeom>
          <a:noFill/>
        </p:spPr>
        <p:txBody>
          <a:bodyPr wrap="square">
            <a:spAutoFit/>
          </a:bodyPr>
          <a:lstStyle/>
          <a:p>
            <a:pPr algn="ctr">
              <a:defRPr/>
            </a:pPr>
            <a:r>
              <a:rPr lang="en-US" sz="23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3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The Appraiser: )</a:t>
            </a:r>
            <a:endParaRPr lang="en-US" sz="23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246F3576-9889-E540-BA0A-DFD2E37F0A80}"/>
              </a:ext>
            </a:extLst>
          </p:cNvPr>
          <p:cNvGraphicFramePr>
            <a:graphicFrameLocks noGrp="1"/>
          </p:cNvGraphicFramePr>
          <p:nvPr>
            <p:extLst>
              <p:ext uri="{D42A27DB-BD31-4B8C-83A1-F6EECF244321}">
                <p14:modId xmlns:p14="http://schemas.microsoft.com/office/powerpoint/2010/main" val="2268224586"/>
              </p:ext>
            </p:extLst>
          </p:nvPr>
        </p:nvGraphicFramePr>
        <p:xfrm>
          <a:off x="714985" y="2678140"/>
          <a:ext cx="10547249" cy="2948071"/>
        </p:xfrm>
        <a:graphic>
          <a:graphicData uri="http://schemas.openxmlformats.org/drawingml/2006/table">
            <a:tbl>
              <a:tblPr firstRow="1" bandRow="1"/>
              <a:tblGrid>
                <a:gridCol w="1712965">
                  <a:extLst>
                    <a:ext uri="{9D8B030D-6E8A-4147-A177-3AD203B41FA5}">
                      <a16:colId xmlns:a16="http://schemas.microsoft.com/office/drawing/2014/main" val="222804303"/>
                    </a:ext>
                  </a:extLst>
                </a:gridCol>
                <a:gridCol w="8834284">
                  <a:extLst>
                    <a:ext uri="{9D8B030D-6E8A-4147-A177-3AD203B41FA5}">
                      <a16:colId xmlns:a16="http://schemas.microsoft.com/office/drawing/2014/main" val="3102195855"/>
                    </a:ext>
                  </a:extLst>
                </a:gridCol>
              </a:tblGrid>
              <a:tr h="294807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487493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738664"/>
          </a:xfrm>
          <a:prstGeom prst="rect">
            <a:avLst/>
          </a:prstGeom>
          <a:noFill/>
        </p:spPr>
        <p:txBody>
          <a:bodyPr wrap="square">
            <a:spAutoFit/>
          </a:bodyPr>
          <a:lstStyle/>
          <a:p>
            <a:pPr algn="ctr">
              <a:defRPr/>
            </a:pPr>
            <a:r>
              <a:rPr lang="en-US" sz="21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1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Frequency of the Appraisal )</a:t>
            </a:r>
            <a:endParaRPr lang="en-US" sz="21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A7721A82-E9D3-0F77-FEE7-3B869899CCDD}"/>
              </a:ext>
            </a:extLst>
          </p:cNvPr>
          <p:cNvGraphicFramePr>
            <a:graphicFrameLocks noGrp="1"/>
          </p:cNvGraphicFramePr>
          <p:nvPr>
            <p:extLst>
              <p:ext uri="{D42A27DB-BD31-4B8C-83A1-F6EECF244321}">
                <p14:modId xmlns:p14="http://schemas.microsoft.com/office/powerpoint/2010/main" val="3053487488"/>
              </p:ext>
            </p:extLst>
          </p:nvPr>
        </p:nvGraphicFramePr>
        <p:xfrm>
          <a:off x="716224" y="2713806"/>
          <a:ext cx="10595789" cy="3260071"/>
        </p:xfrm>
        <a:graphic>
          <a:graphicData uri="http://schemas.openxmlformats.org/drawingml/2006/table">
            <a:tbl>
              <a:tblPr firstRow="1" bandRow="1"/>
              <a:tblGrid>
                <a:gridCol w="211634">
                  <a:extLst>
                    <a:ext uri="{9D8B030D-6E8A-4147-A177-3AD203B41FA5}">
                      <a16:colId xmlns:a16="http://schemas.microsoft.com/office/drawing/2014/main" val="222804303"/>
                    </a:ext>
                  </a:extLst>
                </a:gridCol>
                <a:gridCol w="10384155">
                  <a:extLst>
                    <a:ext uri="{9D8B030D-6E8A-4147-A177-3AD203B41FA5}">
                      <a16:colId xmlns:a16="http://schemas.microsoft.com/office/drawing/2014/main" val="3102195855"/>
                    </a:ext>
                  </a:extLst>
                </a:gridCol>
              </a:tblGrid>
              <a:tr h="326007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2- Frequency of the Appraisal: </a:t>
                      </a:r>
                      <a:r>
                        <a:rPr lang="en-US" sz="2000" b="0" u="none" dirty="0">
                          <a:solidFill>
                            <a:schemeClr val="tx1"/>
                          </a:solidFill>
                          <a:latin typeface="Times New Roman" panose="02020603050405020304" pitchFamily="18" charset="0"/>
                          <a:cs typeface="Times New Roman" panose="02020603050405020304" pitchFamily="18" charset="0"/>
                        </a:rPr>
                        <a:t>Another important issue is the frequency of appraisals.</a:t>
                      </a:r>
                    </a:p>
                    <a:p>
                      <a:pPr marL="0" indent="0" algn="just">
                        <a:buFont typeface="Wingdings" panose="05000000000000000000" pitchFamily="2" charset="2"/>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Several systems for monitoring employee performance on an “as-needed” basis have been proposed as an alternative to the traditional annual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5629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738664"/>
          </a:xfrm>
          <a:prstGeom prst="rect">
            <a:avLst/>
          </a:prstGeom>
          <a:noFill/>
        </p:spPr>
        <p:txBody>
          <a:bodyPr wrap="square">
            <a:spAutoFit/>
          </a:bodyPr>
          <a:lstStyle/>
          <a:p>
            <a:pPr algn="ctr">
              <a:defRPr/>
            </a:pPr>
            <a:r>
              <a:rPr lang="en-US" sz="21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1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Frequency of the Appraisal )</a:t>
            </a:r>
            <a:endParaRPr lang="en-US" sz="21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0356697-7EEA-BEF9-1F49-41233BC68656}"/>
              </a:ext>
            </a:extLst>
          </p:cNvPr>
          <p:cNvGraphicFramePr>
            <a:graphicFrameLocks noGrp="1"/>
          </p:cNvGraphicFramePr>
          <p:nvPr>
            <p:extLst>
              <p:ext uri="{D42A27DB-BD31-4B8C-83A1-F6EECF244321}">
                <p14:modId xmlns:p14="http://schemas.microsoft.com/office/powerpoint/2010/main" val="3801457984"/>
              </p:ext>
            </p:extLst>
          </p:nvPr>
        </p:nvGraphicFramePr>
        <p:xfrm>
          <a:off x="762000" y="2811899"/>
          <a:ext cx="10505767" cy="3139440"/>
        </p:xfrm>
        <a:graphic>
          <a:graphicData uri="http://schemas.openxmlformats.org/drawingml/2006/table">
            <a:tbl>
              <a:tblPr firstRow="1" bandRow="1"/>
              <a:tblGrid>
                <a:gridCol w="1745226">
                  <a:extLst>
                    <a:ext uri="{9D8B030D-6E8A-4147-A177-3AD203B41FA5}">
                      <a16:colId xmlns:a16="http://schemas.microsoft.com/office/drawing/2014/main" val="222804303"/>
                    </a:ext>
                  </a:extLst>
                </a:gridCol>
                <a:gridCol w="8760541">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rgbClr val="C00000"/>
                          </a:solidFill>
                          <a:latin typeface="Times New Roman" panose="02020603050405020304" pitchFamily="18" charset="0"/>
                          <a:cs typeface="Times New Roman" panose="02020603050405020304" pitchFamily="18" charset="0"/>
                        </a:rPr>
                        <a:t> For example</a:t>
                      </a:r>
                      <a:r>
                        <a:rPr lang="en-US" sz="2000" b="0" u="none" dirty="0">
                          <a:solidFill>
                            <a:schemeClr val="tx1"/>
                          </a:solidFill>
                          <a:latin typeface="Times New Roman" panose="02020603050405020304" pitchFamily="18" charset="0"/>
                          <a:cs typeface="Times New Roman" panose="02020603050405020304" pitchFamily="18" charset="0"/>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479600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ADF9DD9A-9340-D872-B6E6-B232409C8198}"/>
              </a:ext>
            </a:extLst>
          </p:cNvPr>
          <p:cNvGraphicFramePr>
            <a:graphicFrameLocks noGrp="1"/>
          </p:cNvGraphicFramePr>
          <p:nvPr>
            <p:extLst>
              <p:ext uri="{D42A27DB-BD31-4B8C-83A1-F6EECF244321}">
                <p14:modId xmlns:p14="http://schemas.microsoft.com/office/powerpoint/2010/main" val="1184900689"/>
              </p:ext>
            </p:extLst>
          </p:nvPr>
        </p:nvGraphicFramePr>
        <p:xfrm>
          <a:off x="637952" y="2880160"/>
          <a:ext cx="10704284" cy="2958772"/>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96004">
                  <a:extLst>
                    <a:ext uri="{9D8B030D-6E8A-4147-A177-3AD203B41FA5}">
                      <a16:colId xmlns:a16="http://schemas.microsoft.com/office/drawing/2014/main" val="3102195855"/>
                    </a:ext>
                  </a:extLst>
                </a:gridCol>
              </a:tblGrid>
              <a:tr h="29587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3. Measuring Performance: </a:t>
                      </a:r>
                      <a:r>
                        <a:rPr lang="en-US" sz="2000" b="0" u="none" dirty="0">
                          <a:solidFill>
                            <a:schemeClr val="tx1"/>
                          </a:solidFill>
                          <a:latin typeface="Times New Roman" panose="02020603050405020304" pitchFamily="18" charset="0"/>
                          <a:cs typeface="Times New Roman" panose="02020603050405020304" pitchFamily="18" charset="0"/>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Once the critical performance dimensions are known, the best way(s) of assessing them can be identified.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measurement method provides the information that managers use to make decisions about salary adjustment, promotion, transfer, training, and discipline.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79280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3EE7E323-98E3-8D5D-BF4E-21888724E5DC}"/>
              </a:ext>
            </a:extLst>
          </p:cNvPr>
          <p:cNvGraphicFramePr>
            <a:graphicFrameLocks noGrp="1"/>
          </p:cNvGraphicFramePr>
          <p:nvPr>
            <p:extLst>
              <p:ext uri="{D42A27DB-BD31-4B8C-83A1-F6EECF244321}">
                <p14:modId xmlns:p14="http://schemas.microsoft.com/office/powerpoint/2010/main" val="1598848469"/>
              </p:ext>
            </p:extLst>
          </p:nvPr>
        </p:nvGraphicFramePr>
        <p:xfrm>
          <a:off x="818639" y="2883256"/>
          <a:ext cx="10198511" cy="3139440"/>
        </p:xfrm>
        <a:graphic>
          <a:graphicData uri="http://schemas.openxmlformats.org/drawingml/2006/table">
            <a:tbl>
              <a:tblPr firstRow="1" bandRow="1"/>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They must not produce ratings that are consistently too lenient or too severe or that all cluster in the middle. They must also be free of perceptual and timing errors.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45492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C84EEFCF-1627-6760-C636-03D0660A133E}"/>
              </a:ext>
            </a:extLst>
          </p:cNvPr>
          <p:cNvGrpSpPr/>
          <p:nvPr/>
        </p:nvGrpSpPr>
        <p:grpSpPr>
          <a:xfrm>
            <a:off x="1099283" y="2865621"/>
            <a:ext cx="9993433" cy="2933167"/>
            <a:chOff x="1874164" y="2548083"/>
            <a:chExt cx="9550562" cy="3196099"/>
          </a:xfrm>
        </p:grpSpPr>
        <p:pic>
          <p:nvPicPr>
            <p:cNvPr id="11" name="Picture 10">
              <a:extLst>
                <a:ext uri="{FF2B5EF4-FFF2-40B4-BE49-F238E27FC236}">
                  <a16:creationId xmlns:a16="http://schemas.microsoft.com/office/drawing/2014/main" id="{6F476D11-D6BA-AF29-805B-FE1978560A1E}"/>
                </a:ext>
              </a:extLst>
            </p:cNvPr>
            <p:cNvPicPr>
              <a:picLocks noChangeAspect="1"/>
            </p:cNvPicPr>
            <p:nvPr/>
          </p:nvPicPr>
          <p:blipFill>
            <a:blip r:embed="rId3"/>
            <a:stretch>
              <a:fillRect/>
            </a:stretch>
          </p:blipFill>
          <p:spPr>
            <a:xfrm>
              <a:off x="7032859" y="2548083"/>
              <a:ext cx="4391867" cy="3196099"/>
            </a:xfrm>
            <a:prstGeom prst="rect">
              <a:avLst/>
            </a:prstGeom>
          </p:spPr>
        </p:pic>
        <p:sp>
          <p:nvSpPr>
            <p:cNvPr id="12" name="TextBox 11">
              <a:extLst>
                <a:ext uri="{FF2B5EF4-FFF2-40B4-BE49-F238E27FC236}">
                  <a16:creationId xmlns:a16="http://schemas.microsoft.com/office/drawing/2014/main" id="{AC003341-82BD-CF14-78B8-0115403638DA}"/>
                </a:ext>
              </a:extLst>
            </p:cNvPr>
            <p:cNvSpPr txBox="1"/>
            <p:nvPr/>
          </p:nvSpPr>
          <p:spPr>
            <a:xfrm>
              <a:off x="1874164" y="3218518"/>
              <a:ext cx="4221836" cy="211280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2945076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AF4CDCB-7E67-08E8-9A93-F986764DED9F}"/>
              </a:ext>
            </a:extLst>
          </p:cNvPr>
          <p:cNvGraphicFramePr>
            <a:graphicFrameLocks noGrp="1"/>
          </p:cNvGraphicFramePr>
          <p:nvPr>
            <p:extLst>
              <p:ext uri="{D42A27DB-BD31-4B8C-83A1-F6EECF244321}">
                <p14:modId xmlns:p14="http://schemas.microsoft.com/office/powerpoint/2010/main" val="3016119835"/>
              </p:ext>
            </p:extLst>
          </p:nvPr>
        </p:nvGraphicFramePr>
        <p:xfrm>
          <a:off x="680175" y="2844124"/>
          <a:ext cx="10616869" cy="307848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08589">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96648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9" name="Table 13">
            <a:extLst>
              <a:ext uri="{FF2B5EF4-FFF2-40B4-BE49-F238E27FC236}">
                <a16:creationId xmlns:a16="http://schemas.microsoft.com/office/drawing/2014/main" id="{E5C9818B-DAB4-75D4-A3C7-3C43F9CF767D}"/>
              </a:ext>
            </a:extLst>
          </p:cNvPr>
          <p:cNvGraphicFramePr>
            <a:graphicFrameLocks noGrp="1"/>
          </p:cNvGraphicFramePr>
          <p:nvPr>
            <p:extLst>
              <p:ext uri="{D42A27DB-BD31-4B8C-83A1-F6EECF244321}">
                <p14:modId xmlns:p14="http://schemas.microsoft.com/office/powerpoint/2010/main" val="1109731617"/>
              </p:ext>
            </p:extLst>
          </p:nvPr>
        </p:nvGraphicFramePr>
        <p:xfrm>
          <a:off x="850048" y="2858442"/>
          <a:ext cx="10347184" cy="2897318"/>
        </p:xfrm>
        <a:graphic>
          <a:graphicData uri="http://schemas.openxmlformats.org/drawingml/2006/table">
            <a:tbl>
              <a:tblPr firstRow="1" bandRow="1"/>
              <a:tblGrid>
                <a:gridCol w="1657178">
                  <a:extLst>
                    <a:ext uri="{9D8B030D-6E8A-4147-A177-3AD203B41FA5}">
                      <a16:colId xmlns:a16="http://schemas.microsoft.com/office/drawing/2014/main" val="222804303"/>
                    </a:ext>
                  </a:extLst>
                </a:gridCol>
                <a:gridCol w="869000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relatively new and increasingly popular form of performance management system is the balanced scorecard approach.</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The balanced scorecard, or BSC: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 relatively structured performance management technique that identifies financial and nonfinancial performance measures and organizes them into a single model</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basic BSC is shown in Figure 6.6.</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35394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pSp>
        <p:nvGrpSpPr>
          <p:cNvPr id="2" name="Group 1">
            <a:extLst>
              <a:ext uri="{FF2B5EF4-FFF2-40B4-BE49-F238E27FC236}">
                <a16:creationId xmlns:a16="http://schemas.microsoft.com/office/drawing/2014/main" id="{E6D7DDD2-1B48-CBB6-C246-D59412C3D614}"/>
              </a:ext>
            </a:extLst>
          </p:cNvPr>
          <p:cNvGrpSpPr/>
          <p:nvPr/>
        </p:nvGrpSpPr>
        <p:grpSpPr>
          <a:xfrm>
            <a:off x="942308" y="2591271"/>
            <a:ext cx="10201175" cy="3170099"/>
            <a:chOff x="1441535" y="1861760"/>
            <a:chExt cx="9899684" cy="3911949"/>
          </a:xfrm>
        </p:grpSpPr>
        <p:pic>
          <p:nvPicPr>
            <p:cNvPr id="11" name="Picture 10">
              <a:extLst>
                <a:ext uri="{FF2B5EF4-FFF2-40B4-BE49-F238E27FC236}">
                  <a16:creationId xmlns:a16="http://schemas.microsoft.com/office/drawing/2014/main" id="{8D18BA7E-8BA5-4329-FDFB-79AC9C01FD29}"/>
                </a:ext>
              </a:extLst>
            </p:cNvPr>
            <p:cNvPicPr>
              <a:picLocks noChangeAspect="1"/>
            </p:cNvPicPr>
            <p:nvPr/>
          </p:nvPicPr>
          <p:blipFill>
            <a:blip r:embed="rId3"/>
            <a:stretch>
              <a:fillRect/>
            </a:stretch>
          </p:blipFill>
          <p:spPr>
            <a:xfrm>
              <a:off x="6358507" y="1964668"/>
              <a:ext cx="4982712" cy="3789939"/>
            </a:xfrm>
            <a:prstGeom prst="rect">
              <a:avLst/>
            </a:prstGeom>
          </p:spPr>
        </p:pic>
        <p:sp>
          <p:nvSpPr>
            <p:cNvPr id="12" name="TextBox 11">
              <a:extLst>
                <a:ext uri="{FF2B5EF4-FFF2-40B4-BE49-F238E27FC236}">
                  <a16:creationId xmlns:a16="http://schemas.microsoft.com/office/drawing/2014/main" id="{9BE7EC41-8DF4-4D84-BC02-655BEA089B30}"/>
                </a:ext>
              </a:extLst>
            </p:cNvPr>
            <p:cNvSpPr txBox="1"/>
            <p:nvPr/>
          </p:nvSpPr>
          <p:spPr>
            <a:xfrm>
              <a:off x="1441535" y="1861760"/>
              <a:ext cx="4601550" cy="3911949"/>
            </a:xfrm>
            <a:prstGeom prst="rect">
              <a:avLst/>
            </a:prstGeom>
            <a:solidFill>
              <a:srgbClr val="FFC000"/>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balanced scorecard is a structured performance management technique. In its most basic form, managers establish both goals and measures for how they want to assess customer perceptions, financial performance, internal business process, and innovation and learning. Each of these sets of goals and measures need to be consistent with each other as well as with the organization’s overall vision and strategy.</a:t>
              </a:r>
            </a:p>
          </p:txBody>
        </p:sp>
      </p:grpSp>
    </p:spTree>
    <p:extLst>
      <p:ext uri="{BB962C8B-B14F-4D97-AF65-F5344CB8AC3E}">
        <p14:creationId xmlns:p14="http://schemas.microsoft.com/office/powerpoint/2010/main" val="3679769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9" name="Table 13">
            <a:extLst>
              <a:ext uri="{FF2B5EF4-FFF2-40B4-BE49-F238E27FC236}">
                <a16:creationId xmlns:a16="http://schemas.microsoft.com/office/drawing/2014/main" id="{F0C34828-B4B3-4EAF-EF7C-4CF7488AA3F4}"/>
              </a:ext>
            </a:extLst>
          </p:cNvPr>
          <p:cNvGraphicFramePr>
            <a:graphicFrameLocks noGrp="1"/>
          </p:cNvGraphicFramePr>
          <p:nvPr>
            <p:extLst>
              <p:ext uri="{D42A27DB-BD31-4B8C-83A1-F6EECF244321}">
                <p14:modId xmlns:p14="http://schemas.microsoft.com/office/powerpoint/2010/main" val="4118972248"/>
              </p:ext>
            </p:extLst>
          </p:nvPr>
        </p:nvGraphicFramePr>
        <p:xfrm>
          <a:off x="762000" y="2517251"/>
          <a:ext cx="10572416" cy="3444240"/>
        </p:xfrm>
        <a:graphic>
          <a:graphicData uri="http://schemas.openxmlformats.org/drawingml/2006/table">
            <a:tbl>
              <a:tblPr firstRow="1" bandRow="1"/>
              <a:tblGrid>
                <a:gridCol w="1612490">
                  <a:extLst>
                    <a:ext uri="{9D8B030D-6E8A-4147-A177-3AD203B41FA5}">
                      <a16:colId xmlns:a16="http://schemas.microsoft.com/office/drawing/2014/main" val="222804303"/>
                    </a:ext>
                  </a:extLst>
                </a:gridCol>
                <a:gridCol w="895992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At the core of the BSC is organizational vision and strategy.</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These must be clearly established and communicated throughout the organization by the top management team.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Next, managers establish a small number of objective goals and measures to support four key components of organizational success.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These components are customer perceptions, financial performance, internal business processes, and innovation and learning. All subsequent performance measures are derived from this framework.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138400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2" name="Table 13">
            <a:extLst>
              <a:ext uri="{FF2B5EF4-FFF2-40B4-BE49-F238E27FC236}">
                <a16:creationId xmlns:a16="http://schemas.microsoft.com/office/drawing/2014/main" id="{7C9E6043-CBA6-B5FA-BE1D-DA65D099391E}"/>
              </a:ext>
            </a:extLst>
          </p:cNvPr>
          <p:cNvGraphicFramePr>
            <a:graphicFrameLocks noGrp="1"/>
          </p:cNvGraphicFramePr>
          <p:nvPr>
            <p:extLst>
              <p:ext uri="{D42A27DB-BD31-4B8C-83A1-F6EECF244321}">
                <p14:modId xmlns:p14="http://schemas.microsoft.com/office/powerpoint/2010/main" val="491691305"/>
              </p:ext>
            </p:extLst>
          </p:nvPr>
        </p:nvGraphicFramePr>
        <p:xfrm>
          <a:off x="737432" y="2841803"/>
          <a:ext cx="10572416" cy="2897318"/>
        </p:xfrm>
        <a:graphic>
          <a:graphicData uri="http://schemas.openxmlformats.org/drawingml/2006/table">
            <a:tbl>
              <a:tblPr firstRow="1" bandRow="1"/>
              <a:tblGrid>
                <a:gridCol w="1651807">
                  <a:extLst>
                    <a:ext uri="{9D8B030D-6E8A-4147-A177-3AD203B41FA5}">
                      <a16:colId xmlns:a16="http://schemas.microsoft.com/office/drawing/2014/main" val="222804303"/>
                    </a:ext>
                  </a:extLst>
                </a:gridCol>
                <a:gridCol w="8920609">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Not surprisingly, many commercially available business software systems exist that help support the balanced scorecard approach. </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Moreover, a wide array of businesses report using the original BSC, a newer revised version of the BSC, or an alternative model that is patterned after the BSC. </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On the other hand, most of the evidence used to support the validity of the BSC is anecdotal in nature. That is, its value as a performance management system has not been demonstrated in a rigorous and empirical manner.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42082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p>
        </p:txBody>
      </p:sp>
      <p:graphicFrame>
        <p:nvGraphicFramePr>
          <p:cNvPr id="9" name="Table 13">
            <a:extLst>
              <a:ext uri="{FF2B5EF4-FFF2-40B4-BE49-F238E27FC236}">
                <a16:creationId xmlns:a16="http://schemas.microsoft.com/office/drawing/2014/main" id="{83F514B4-BCCB-80AC-3003-002BA4D20B7C}"/>
              </a:ext>
            </a:extLst>
          </p:cNvPr>
          <p:cNvGraphicFramePr>
            <a:graphicFrameLocks noGrp="1"/>
          </p:cNvGraphicFramePr>
          <p:nvPr>
            <p:extLst>
              <p:ext uri="{D42A27DB-BD31-4B8C-83A1-F6EECF244321}">
                <p14:modId xmlns:p14="http://schemas.microsoft.com/office/powerpoint/2010/main" val="2194167129"/>
              </p:ext>
            </p:extLst>
          </p:nvPr>
        </p:nvGraphicFramePr>
        <p:xfrm>
          <a:off x="929034" y="2768182"/>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The reward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reward systems consist of All organizational components, including people, processes, rules and procedures, and decision-making activities, involved in allocating compensation and benefits to employees in exchange for their contributions to the organization</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Rewards constitute many of the inducements that organizations provide to employees as their part of the psychological contract, for example. Rewards also satisfy some of the needs employees attempt to meet through their choice of work-related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4919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(Roles, Purposes, and Meanings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9BC9AB0A-2B44-D396-D063-709BE45F2E26}"/>
              </a:ext>
            </a:extLst>
          </p:cNvPr>
          <p:cNvGraphicFramePr>
            <a:graphicFrameLocks noGrp="1"/>
          </p:cNvGraphicFramePr>
          <p:nvPr>
            <p:extLst>
              <p:ext uri="{D42A27DB-BD31-4B8C-83A1-F6EECF244321}">
                <p14:modId xmlns:p14="http://schemas.microsoft.com/office/powerpoint/2010/main" val="2721438950"/>
              </p:ext>
            </p:extLst>
          </p:nvPr>
        </p:nvGraphicFramePr>
        <p:xfrm>
          <a:off x="727717" y="2900790"/>
          <a:ext cx="10591846" cy="2897318"/>
        </p:xfrm>
        <a:graphic>
          <a:graphicData uri="http://schemas.openxmlformats.org/drawingml/2006/table">
            <a:tbl>
              <a:tblPr firstRow="1" bandRow="1"/>
              <a:tblGrid>
                <a:gridCol w="1942655">
                  <a:extLst>
                    <a:ext uri="{9D8B030D-6E8A-4147-A177-3AD203B41FA5}">
                      <a16:colId xmlns:a16="http://schemas.microsoft.com/office/drawing/2014/main" val="222804303"/>
                    </a:ext>
                  </a:extLst>
                </a:gridCol>
                <a:gridCol w="8649191">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Roles, Purposes, and Meanings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purpose of the reward system in most organizations is to attract, retain, and motivate qualified employees.</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It is also important for the organization to recognize that organizational rewards have many meanings for employees. Intrinsic and extrinsic rewards carry both surface and symbolic value.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The surface value </a:t>
                      </a:r>
                      <a:r>
                        <a:rPr lang="en-US" sz="2000" b="0" u="none" kern="1200" dirty="0">
                          <a:solidFill>
                            <a:schemeClr val="tx1"/>
                          </a:solidFill>
                          <a:latin typeface="Times New Roman" panose="02020603050405020304" pitchFamily="18" charset="0"/>
                          <a:ea typeface="+mn-ea"/>
                          <a:cs typeface="Times New Roman" panose="02020603050405020304" pitchFamily="18" charset="0"/>
                        </a:rPr>
                        <a:t>of a reward to an employee is its objective meaning or worth.</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The symbolic value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Subjective and personal meaning or worth of a reward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13875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7C1DAE1-3841-4725-E72F-BFB5DB87F762}"/>
              </a:ext>
            </a:extLst>
          </p:cNvPr>
          <p:cNvGraphicFramePr>
            <a:graphicFrameLocks noGrp="1"/>
          </p:cNvGraphicFramePr>
          <p:nvPr>
            <p:extLst>
              <p:ext uri="{D42A27DB-BD31-4B8C-83A1-F6EECF244321}">
                <p14:modId xmlns:p14="http://schemas.microsoft.com/office/powerpoint/2010/main" val="1473514049"/>
              </p:ext>
            </p:extLst>
          </p:nvPr>
        </p:nvGraphicFramePr>
        <p:xfrm>
          <a:off x="833900" y="3099364"/>
          <a:ext cx="10379480" cy="2049937"/>
        </p:xfrm>
        <a:graphic>
          <a:graphicData uri="http://schemas.openxmlformats.org/drawingml/2006/table">
            <a:tbl>
              <a:tblPr firstRow="1" bandRow="1"/>
              <a:tblGrid>
                <a:gridCol w="1525563">
                  <a:extLst>
                    <a:ext uri="{9D8B030D-6E8A-4147-A177-3AD203B41FA5}">
                      <a16:colId xmlns:a16="http://schemas.microsoft.com/office/drawing/2014/main" val="222804303"/>
                    </a:ext>
                  </a:extLst>
                </a:gridCol>
                <a:gridCol w="8853917">
                  <a:extLst>
                    <a:ext uri="{9D8B030D-6E8A-4147-A177-3AD203B41FA5}">
                      <a16:colId xmlns:a16="http://schemas.microsoft.com/office/drawing/2014/main" val="3102195855"/>
                    </a:ext>
                  </a:extLst>
                </a:gridCol>
              </a:tblGrid>
              <a:tr h="204993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Most organizations use several different types of rewards. The most common are base pay (wages or salary), incentive systems, benefits, perquisites, and awards. These rewards are combined to create an individual’s compensation package</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Base Pay</a:t>
                      </a:r>
                      <a:r>
                        <a:rPr lang="en-US" sz="2000" b="0" u="none" kern="1200" dirty="0">
                          <a:solidFill>
                            <a:schemeClr val="tx1"/>
                          </a:solidFill>
                          <a:latin typeface="Times New Roman" panose="02020603050405020304" pitchFamily="18" charset="0"/>
                          <a:ea typeface="+mn-ea"/>
                          <a:cs typeface="Times New Roman" panose="02020603050405020304" pitchFamily="18" charset="0"/>
                        </a:rPr>
                        <a:t>: For most people, the most important reward for work is the pay they receive.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18645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7C1DAE1-3841-4725-E72F-BFB5DB87F762}"/>
              </a:ext>
            </a:extLst>
          </p:cNvPr>
          <p:cNvGraphicFramePr>
            <a:graphicFrameLocks noGrp="1"/>
          </p:cNvGraphicFramePr>
          <p:nvPr>
            <p:extLst>
              <p:ext uri="{D42A27DB-BD31-4B8C-83A1-F6EECF244321}">
                <p14:modId xmlns:p14="http://schemas.microsoft.com/office/powerpoint/2010/main" val="4240160866"/>
              </p:ext>
            </p:extLst>
          </p:nvPr>
        </p:nvGraphicFramePr>
        <p:xfrm>
          <a:off x="785049" y="2684295"/>
          <a:ext cx="10379480" cy="2897318"/>
        </p:xfrm>
        <a:graphic>
          <a:graphicData uri="http://schemas.openxmlformats.org/drawingml/2006/table">
            <a:tbl>
              <a:tblPr firstRow="1" bandRow="1"/>
              <a:tblGrid>
                <a:gridCol w="1525563">
                  <a:extLst>
                    <a:ext uri="{9D8B030D-6E8A-4147-A177-3AD203B41FA5}">
                      <a16:colId xmlns:a16="http://schemas.microsoft.com/office/drawing/2014/main" val="222804303"/>
                    </a:ext>
                  </a:extLst>
                </a:gridCol>
                <a:gridCol w="8853917">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Pay is very important to an organization for a variety of reasons.</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 For one thing, an effectively planned and managed pay system can improve motivation and performance. </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For another, employee compensation is a major cost of doing business—well over 50 percent in many organizations—so a poorly designed system can be an expensive proposition. </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Finally, since pay is considered a major source of employee dissatisfaction, a poorly designed system can result in problems in other areas such as turnover and low morale.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29068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9CE9885-D565-202A-FEDD-7C581F0CFA03}"/>
              </a:ext>
            </a:extLst>
          </p:cNvPr>
          <p:cNvGraphicFramePr>
            <a:graphicFrameLocks noGrp="1"/>
          </p:cNvGraphicFramePr>
          <p:nvPr>
            <p:extLst>
              <p:ext uri="{D42A27DB-BD31-4B8C-83A1-F6EECF244321}">
                <p14:modId xmlns:p14="http://schemas.microsoft.com/office/powerpoint/2010/main" val="1836077562"/>
              </p:ext>
            </p:extLst>
          </p:nvPr>
        </p:nvGraphicFramePr>
        <p:xfrm>
          <a:off x="751446" y="2862065"/>
          <a:ext cx="10544387" cy="2565912"/>
        </p:xfrm>
        <a:graphic>
          <a:graphicData uri="http://schemas.openxmlformats.org/drawingml/2006/table">
            <a:tbl>
              <a:tblPr firstRow="1" bandRow="1"/>
              <a:tblGrid>
                <a:gridCol w="1208658">
                  <a:extLst>
                    <a:ext uri="{9D8B030D-6E8A-4147-A177-3AD203B41FA5}">
                      <a16:colId xmlns:a16="http://schemas.microsoft.com/office/drawing/2014/main" val="222804303"/>
                    </a:ext>
                  </a:extLst>
                </a:gridCol>
                <a:gridCol w="9335729">
                  <a:extLst>
                    <a:ext uri="{9D8B030D-6E8A-4147-A177-3AD203B41FA5}">
                      <a16:colId xmlns:a16="http://schemas.microsoft.com/office/drawing/2014/main" val="3102195855"/>
                    </a:ext>
                  </a:extLst>
                </a:gridCol>
              </a:tblGrid>
              <a:tr h="256591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Piecework programs, which tie a worker’s earnings to the number of units produced</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Gain-sharing programs, which grant additional earnings to employees or workgroups for cost-reduction ideas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859043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9CE9885-D565-202A-FEDD-7C581F0CFA03}"/>
              </a:ext>
            </a:extLst>
          </p:cNvPr>
          <p:cNvGraphicFramePr>
            <a:graphicFrameLocks noGrp="1"/>
          </p:cNvGraphicFramePr>
          <p:nvPr>
            <p:extLst>
              <p:ext uri="{D42A27DB-BD31-4B8C-83A1-F6EECF244321}">
                <p14:modId xmlns:p14="http://schemas.microsoft.com/office/powerpoint/2010/main" val="3917929295"/>
              </p:ext>
            </p:extLst>
          </p:nvPr>
        </p:nvGraphicFramePr>
        <p:xfrm>
          <a:off x="762000" y="3057368"/>
          <a:ext cx="10544387" cy="1719950"/>
        </p:xfrm>
        <a:graphic>
          <a:graphicData uri="http://schemas.openxmlformats.org/drawingml/2006/table">
            <a:tbl>
              <a:tblPr firstRow="1" bandRow="1"/>
              <a:tblGrid>
                <a:gridCol w="1208658">
                  <a:extLst>
                    <a:ext uri="{9D8B030D-6E8A-4147-A177-3AD203B41FA5}">
                      <a16:colId xmlns:a16="http://schemas.microsoft.com/office/drawing/2014/main" val="222804303"/>
                    </a:ext>
                  </a:extLst>
                </a:gridCol>
                <a:gridCol w="9335729">
                  <a:extLst>
                    <a:ext uri="{9D8B030D-6E8A-4147-A177-3AD203B41FA5}">
                      <a16:colId xmlns:a16="http://schemas.microsoft.com/office/drawing/2014/main" val="3102195855"/>
                    </a:ext>
                  </a:extLst>
                </a:gridCol>
              </a:tblGrid>
              <a:tr h="171995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3. Bonus systems, which provide managers with lump-sum payments from a special fund based on the financial performance of the organization or a unit</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Long-term compensation, which gives managers additional income based on stock price performance, earnings per share, or return on equity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476070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E425C45E-8F6E-1353-14E7-46A586971460}"/>
              </a:ext>
            </a:extLst>
          </p:cNvPr>
          <p:cNvGraphicFramePr>
            <a:graphicFrameLocks noGrp="1"/>
          </p:cNvGraphicFramePr>
          <p:nvPr>
            <p:extLst>
              <p:ext uri="{D42A27DB-BD31-4B8C-83A1-F6EECF244321}">
                <p14:modId xmlns:p14="http://schemas.microsoft.com/office/powerpoint/2010/main" val="1292726884"/>
              </p:ext>
            </p:extLst>
          </p:nvPr>
        </p:nvGraphicFramePr>
        <p:xfrm>
          <a:off x="856674" y="2592029"/>
          <a:ext cx="10333932" cy="344424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 5. Merit pay plans, which base pay raises on the employee’s performance</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6. Profit-sharing plans, which distribute a portion of the firm’s profits to all employees at a predetermined rate</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7. Employee stock option plans, which set aside stock in the company for employees to purchase at a reduced rate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11116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AD2AE9F-0D6C-6F3A-1210-58F6B4857D4A}"/>
              </a:ext>
            </a:extLst>
          </p:cNvPr>
          <p:cNvSpPr txBox="1"/>
          <p:nvPr/>
        </p:nvSpPr>
        <p:spPr>
          <a:xfrm>
            <a:off x="873776" y="2999466"/>
            <a:ext cx="5021741" cy="1938992"/>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common form of indirect compensation is being paid for time not worked. Vacation time is one frequent form of paid time off. Of course, as shown here, in today’s business world many people still check their email and communicate with their colleagues even while on vacation.</a:t>
            </a:r>
          </a:p>
        </p:txBody>
      </p:sp>
      <p:pic>
        <p:nvPicPr>
          <p:cNvPr id="11" name="Picture 10">
            <a:extLst>
              <a:ext uri="{FF2B5EF4-FFF2-40B4-BE49-F238E27FC236}">
                <a16:creationId xmlns:a16="http://schemas.microsoft.com/office/drawing/2014/main" id="{A1BA8F78-0E25-83CA-7E62-2114E9C0EC12}"/>
              </a:ext>
            </a:extLst>
          </p:cNvPr>
          <p:cNvPicPr>
            <a:picLocks noChangeAspect="1"/>
          </p:cNvPicPr>
          <p:nvPr/>
        </p:nvPicPr>
        <p:blipFill>
          <a:blip r:embed="rId3"/>
          <a:stretch>
            <a:fillRect/>
          </a:stretch>
        </p:blipFill>
        <p:spPr>
          <a:xfrm>
            <a:off x="6489290" y="2618281"/>
            <a:ext cx="4738325" cy="3306396"/>
          </a:xfrm>
          <a:prstGeom prst="rect">
            <a:avLst/>
          </a:prstGeom>
        </p:spPr>
      </p:pic>
    </p:spTree>
    <p:extLst>
      <p:ext uri="{BB962C8B-B14F-4D97-AF65-F5344CB8AC3E}">
        <p14:creationId xmlns:p14="http://schemas.microsoft.com/office/powerpoint/2010/main" val="359270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2EAAA0C-7001-6750-4EE8-4E4227929B67}"/>
              </a:ext>
            </a:extLst>
          </p:cNvPr>
          <p:cNvGraphicFramePr>
            <a:graphicFrameLocks noGrp="1"/>
          </p:cNvGraphicFramePr>
          <p:nvPr>
            <p:extLst>
              <p:ext uri="{D42A27DB-BD31-4B8C-83A1-F6EECF244321}">
                <p14:modId xmlns:p14="http://schemas.microsoft.com/office/powerpoint/2010/main" val="3500094391"/>
              </p:ext>
            </p:extLst>
          </p:nvPr>
        </p:nvGraphicFramePr>
        <p:xfrm>
          <a:off x="856674" y="2583245"/>
          <a:ext cx="10333932" cy="338328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3333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Indirect Compensation</a:t>
                      </a:r>
                    </a:p>
                    <a:p>
                      <a:pPr marL="0" indent="0" algn="just">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Another major component of the compensation package is indirect compensation, also commonly referred to as the employee benefits plan. Typical benefits provided by businesses include the following:</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Payment for time not worked, both on and off the job: On-the-job free time includes lunch, rest, coffee brakes, and wash-up or get-ready time. Off-the-job time not worked includes vacation, sick leave, holidays, and personal days.</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Social Security contributions: The employer contributes half the money paid into the system established under the Federal Insurance Contributions Act (PICA). The employee pays the other half.</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54800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9373414-73C0-6144-9DA3-E029EC6B11AC}"/>
              </a:ext>
            </a:extLst>
          </p:cNvPr>
          <p:cNvGraphicFramePr>
            <a:graphicFrameLocks noGrp="1"/>
          </p:cNvGraphicFramePr>
          <p:nvPr>
            <p:extLst>
              <p:ext uri="{D42A27DB-BD31-4B8C-83A1-F6EECF244321}">
                <p14:modId xmlns:p14="http://schemas.microsoft.com/office/powerpoint/2010/main" val="754108725"/>
              </p:ext>
            </p:extLst>
          </p:nvPr>
        </p:nvGraphicFramePr>
        <p:xfrm>
          <a:off x="659609" y="2430074"/>
          <a:ext cx="10728062" cy="3505200"/>
        </p:xfrm>
        <a:graphic>
          <a:graphicData uri="http://schemas.openxmlformats.org/drawingml/2006/table">
            <a:tbl>
              <a:tblPr firstRow="1" bandRow="1"/>
              <a:tblGrid>
                <a:gridCol w="1576797">
                  <a:extLst>
                    <a:ext uri="{9D8B030D-6E8A-4147-A177-3AD203B41FA5}">
                      <a16:colId xmlns:a16="http://schemas.microsoft.com/office/drawing/2014/main" val="222804303"/>
                    </a:ext>
                  </a:extLst>
                </a:gridCol>
                <a:gridCol w="9151265">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Indirect Compensation</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3. Unemployment compensation: People who have lost their jobs or are temporarily laid off get a percentage of their wages from an insurance-like program.</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Disability and workers’ compensation benefits: Employers contribute funds to help workers who cannot work due to occupational injury or ailment.</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5. Life and health insurance programs: Most organizations offer insurance at a cost far below what individuals would pay to buy insurance on their own.</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6. Pension or retirement plans: Most organizations offer plans to provide supplementary income to employees after they retire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032656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2D0F3327-5D93-2661-C3FE-59334071DC61}"/>
              </a:ext>
            </a:extLst>
          </p:cNvPr>
          <p:cNvGraphicFramePr>
            <a:graphicFrameLocks noGrp="1"/>
          </p:cNvGraphicFramePr>
          <p:nvPr>
            <p:extLst>
              <p:ext uri="{D42A27DB-BD31-4B8C-83A1-F6EECF244321}">
                <p14:modId xmlns:p14="http://schemas.microsoft.com/office/powerpoint/2010/main" val="2259356629"/>
              </p:ext>
            </p:extLst>
          </p:nvPr>
        </p:nvGraphicFramePr>
        <p:xfrm>
          <a:off x="762000" y="2845023"/>
          <a:ext cx="10333932" cy="313944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Perquisites</a:t>
                      </a:r>
                    </a:p>
                    <a:p>
                      <a:pPr marL="0" indent="0" algn="just">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Perquisites are special privileges awarded to selected members of an organization, usually top managers. For years, the top executives of many businesses were allowed privileges such as unlimited use of the company jet, motor home, vacation home, and executive dining room.</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In Japan, a popular perquisite is a paid membership in an exclusive golf club; a common perquisite in England is first-class travel. In the United States, the Internal Revenue Service has ruled that some “perks” constitute a form of income and thus can be taxed.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96037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F73B929F-09F1-5C4A-E5AA-A17A98D4A4D6}"/>
              </a:ext>
            </a:extLst>
          </p:cNvPr>
          <p:cNvGraphicFramePr>
            <a:graphicFrameLocks noGrp="1"/>
          </p:cNvGraphicFramePr>
          <p:nvPr>
            <p:extLst>
              <p:ext uri="{D42A27DB-BD31-4B8C-83A1-F6EECF244321}">
                <p14:modId xmlns:p14="http://schemas.microsoft.com/office/powerpoint/2010/main" val="3889220080"/>
              </p:ext>
            </p:extLst>
          </p:nvPr>
        </p:nvGraphicFramePr>
        <p:xfrm>
          <a:off x="762000" y="2768182"/>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Awards</a:t>
                      </a:r>
                    </a:p>
                    <a:p>
                      <a:pPr marL="285750" indent="-28575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many companies, employees receive awards for everything from seniority to perfect attendance, from zero defects (quality work) to cost reduction suggestions. </a:t>
                      </a:r>
                    </a:p>
                    <a:p>
                      <a:pPr marL="285750" indent="-28575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Award programs can be costly in the time required to run them and in money if cash awards are given, but award systems can improve performance under the right conditions.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456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75AC3AFB-66A8-37BB-AA84-6067FC7EF4F9}"/>
              </a:ext>
            </a:extLst>
          </p:cNvPr>
          <p:cNvGrpSpPr/>
          <p:nvPr/>
        </p:nvGrpSpPr>
        <p:grpSpPr>
          <a:xfrm>
            <a:off x="959061" y="2768182"/>
            <a:ext cx="10013739" cy="2913675"/>
            <a:chOff x="2212143" y="4132962"/>
            <a:chExt cx="9741290" cy="1621646"/>
          </a:xfrm>
        </p:grpSpPr>
        <p:pic>
          <p:nvPicPr>
            <p:cNvPr id="11" name="Picture 10">
              <a:extLst>
                <a:ext uri="{FF2B5EF4-FFF2-40B4-BE49-F238E27FC236}">
                  <a16:creationId xmlns:a16="http://schemas.microsoft.com/office/drawing/2014/main" id="{CC405362-95A9-2AF5-195C-68178B612355}"/>
                </a:ext>
              </a:extLst>
            </p:cNvPr>
            <p:cNvPicPr>
              <a:picLocks noChangeAspect="1"/>
            </p:cNvPicPr>
            <p:nvPr/>
          </p:nvPicPr>
          <p:blipFill>
            <a:blip r:embed="rId3"/>
            <a:stretch>
              <a:fillRect/>
            </a:stretch>
          </p:blipFill>
          <p:spPr>
            <a:xfrm>
              <a:off x="7410086" y="4132962"/>
              <a:ext cx="4543347" cy="1621646"/>
            </a:xfrm>
            <a:prstGeom prst="rect">
              <a:avLst/>
            </a:prstGeom>
          </p:spPr>
        </p:pic>
        <p:sp>
          <p:nvSpPr>
            <p:cNvPr id="12" name="TextBox 11">
              <a:extLst>
                <a:ext uri="{FF2B5EF4-FFF2-40B4-BE49-F238E27FC236}">
                  <a16:creationId xmlns:a16="http://schemas.microsoft.com/office/drawing/2014/main" id="{F1E02608-F238-08BA-9F78-C51453E2CC9A}"/>
                </a:ext>
              </a:extLst>
            </p:cNvPr>
            <p:cNvSpPr txBox="1"/>
            <p:nvPr/>
          </p:nvSpPr>
          <p:spPr>
            <a:xfrm>
              <a:off x="2212143" y="4568905"/>
              <a:ext cx="4903275" cy="736578"/>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Awards and prizes are frequently used to reward outstanding performance. This manager is getting an award for achieving the most revenue growth in the company.</a:t>
              </a:r>
            </a:p>
          </p:txBody>
        </p:sp>
      </p:grpSp>
    </p:spTree>
    <p:extLst>
      <p:ext uri="{BB962C8B-B14F-4D97-AF65-F5344CB8AC3E}">
        <p14:creationId xmlns:p14="http://schemas.microsoft.com/office/powerpoint/2010/main" val="984189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(Related Issues in Rewarding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241400AE-74CB-7A01-FA61-D11BC7BAEDEB}"/>
              </a:ext>
            </a:extLst>
          </p:cNvPr>
          <p:cNvPicPr>
            <a:picLocks noChangeAspect="1"/>
          </p:cNvPicPr>
          <p:nvPr/>
        </p:nvPicPr>
        <p:blipFill>
          <a:blip r:embed="rId3"/>
          <a:stretch>
            <a:fillRect/>
          </a:stretch>
        </p:blipFill>
        <p:spPr>
          <a:xfrm>
            <a:off x="2494504" y="2856559"/>
            <a:ext cx="7058271" cy="3135379"/>
          </a:xfrm>
          <a:prstGeom prst="rect">
            <a:avLst/>
          </a:prstGeom>
        </p:spPr>
      </p:pic>
    </p:spTree>
    <p:extLst>
      <p:ext uri="{BB962C8B-B14F-4D97-AF65-F5344CB8AC3E}">
        <p14:creationId xmlns:p14="http://schemas.microsoft.com/office/powerpoint/2010/main" val="3367008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(Related Issues in Rewarding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B13912EC-D6BD-1217-F623-E46CA7034281}"/>
              </a:ext>
            </a:extLst>
          </p:cNvPr>
          <p:cNvPicPr>
            <a:picLocks noChangeAspect="1"/>
          </p:cNvPicPr>
          <p:nvPr/>
        </p:nvPicPr>
        <p:blipFill>
          <a:blip r:embed="rId3"/>
          <a:stretch>
            <a:fillRect/>
          </a:stretch>
        </p:blipFill>
        <p:spPr>
          <a:xfrm>
            <a:off x="1697293" y="2851495"/>
            <a:ext cx="8443692" cy="2962913"/>
          </a:xfrm>
          <a:prstGeom prst="rect">
            <a:avLst/>
          </a:prstGeom>
        </p:spPr>
      </p:pic>
    </p:spTree>
    <p:extLst>
      <p:ext uri="{BB962C8B-B14F-4D97-AF65-F5344CB8AC3E}">
        <p14:creationId xmlns:p14="http://schemas.microsoft.com/office/powerpoint/2010/main" val="148908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75EF3C8-10C8-8711-CFFD-981FC4C3BBBE}"/>
              </a:ext>
            </a:extLst>
          </p:cNvPr>
          <p:cNvSpPr txBox="1"/>
          <p:nvPr/>
        </p:nvSpPr>
        <p:spPr>
          <a:xfrm>
            <a:off x="682051" y="1882478"/>
            <a:ext cx="10962136" cy="707886"/>
          </a:xfrm>
          <a:prstGeom prst="rect">
            <a:avLst/>
          </a:prstGeom>
          <a:noFill/>
        </p:spPr>
        <p:txBody>
          <a:bodyPr wrap="square">
            <a:spAutoFit/>
          </a:bodyPr>
          <a:lstStyle/>
          <a:p>
            <a:pPr algn="ctr" eaLnBrk="0" fontAlgn="base" hangingPunct="0">
              <a:spcBef>
                <a:spcPct val="0"/>
              </a:spcBef>
              <a:spcAft>
                <a:spcPct val="0"/>
              </a:spcAft>
              <a:defRPr/>
            </a:pPr>
            <a:r>
              <a:rPr lang="en-US" altLang="en-US" sz="2000" b="1" u="sng" dirty="0">
                <a:solidFill>
                  <a:srgbClr val="C00000"/>
                </a:solidFill>
                <a:latin typeface="Times New Roman" panose="02020603050405020304" pitchFamily="18" charset="0"/>
                <a:cs typeface="Times New Roman" panose="02020603050405020304" pitchFamily="18" charset="0"/>
              </a:rPr>
              <a:t>Many different management challenges related to employee motivation can be addressed through methods related to work and rewards.</a:t>
            </a:r>
          </a:p>
        </p:txBody>
      </p:sp>
      <p:graphicFrame>
        <p:nvGraphicFramePr>
          <p:cNvPr id="11" name="Table 10">
            <a:extLst>
              <a:ext uri="{FF2B5EF4-FFF2-40B4-BE49-F238E27FC236}">
                <a16:creationId xmlns:a16="http://schemas.microsoft.com/office/drawing/2014/main" id="{D0A46426-D9B6-ED13-552A-201F08560567}"/>
              </a:ext>
            </a:extLst>
          </p:cNvPr>
          <p:cNvGraphicFramePr>
            <a:graphicFrameLocks noGrp="1"/>
          </p:cNvGraphicFramePr>
          <p:nvPr>
            <p:extLst>
              <p:ext uri="{D42A27DB-BD31-4B8C-83A1-F6EECF244321}">
                <p14:modId xmlns:p14="http://schemas.microsoft.com/office/powerpoint/2010/main" val="1112076160"/>
              </p:ext>
            </p:extLst>
          </p:nvPr>
        </p:nvGraphicFramePr>
        <p:xfrm>
          <a:off x="1076545" y="2558706"/>
          <a:ext cx="10173147" cy="3456736"/>
        </p:xfrm>
        <a:graphic>
          <a:graphicData uri="http://schemas.openxmlformats.org/drawingml/2006/table">
            <a:tbl>
              <a:tblPr/>
              <a:tblGrid>
                <a:gridCol w="2636466">
                  <a:extLst>
                    <a:ext uri="{9D8B030D-6E8A-4147-A177-3AD203B41FA5}">
                      <a16:colId xmlns:a16="http://schemas.microsoft.com/office/drawing/2014/main" val="3990942562"/>
                    </a:ext>
                  </a:extLst>
                </a:gridCol>
                <a:gridCol w="1048886">
                  <a:extLst>
                    <a:ext uri="{9D8B030D-6E8A-4147-A177-3AD203B41FA5}">
                      <a16:colId xmlns:a16="http://schemas.microsoft.com/office/drawing/2014/main" val="1592151119"/>
                    </a:ext>
                  </a:extLst>
                </a:gridCol>
                <a:gridCol w="1387704">
                  <a:extLst>
                    <a:ext uri="{9D8B030D-6E8A-4147-A177-3AD203B41FA5}">
                      <a16:colId xmlns:a16="http://schemas.microsoft.com/office/drawing/2014/main" val="3994024674"/>
                    </a:ext>
                  </a:extLst>
                </a:gridCol>
                <a:gridCol w="1274887">
                  <a:extLst>
                    <a:ext uri="{9D8B030D-6E8A-4147-A177-3AD203B41FA5}">
                      <a16:colId xmlns:a16="http://schemas.microsoft.com/office/drawing/2014/main" val="2900152729"/>
                    </a:ext>
                  </a:extLst>
                </a:gridCol>
                <a:gridCol w="1048886">
                  <a:extLst>
                    <a:ext uri="{9D8B030D-6E8A-4147-A177-3AD203B41FA5}">
                      <a16:colId xmlns:a16="http://schemas.microsoft.com/office/drawing/2014/main" val="2625568727"/>
                    </a:ext>
                  </a:extLst>
                </a:gridCol>
                <a:gridCol w="1387704">
                  <a:extLst>
                    <a:ext uri="{9D8B030D-6E8A-4147-A177-3AD203B41FA5}">
                      <a16:colId xmlns:a16="http://schemas.microsoft.com/office/drawing/2014/main" val="68620351"/>
                    </a:ext>
                  </a:extLst>
                </a:gridCol>
                <a:gridCol w="1388614">
                  <a:extLst>
                    <a:ext uri="{9D8B030D-6E8A-4147-A177-3AD203B41FA5}">
                      <a16:colId xmlns:a16="http://schemas.microsoft.com/office/drawing/2014/main" val="3723509760"/>
                    </a:ext>
                  </a:extLst>
                </a:gridCol>
              </a:tblGrid>
              <a:tr h="21539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Managerial Challenges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Motivation Methods and Techniques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21272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 </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Job Design</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Participation &amp; Empowerment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Flexible Work</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Goal Setting</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Performance Management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Rewards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4035359843"/>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Firm has a low-cost business strategy but needs to motivate employees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83471035"/>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An employee feels he cannot meet his performance goals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9506664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An employee feels underpaid relative to her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586009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An employee engages in inappropriate behavior (bullying, ridiculing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13116329"/>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 talented employee is not feeling challenged at work</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56418368"/>
                  </a:ext>
                </a:extLst>
              </a:tr>
              <a:tr h="53151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Because the work is repetitive, some employees find it boring and hard to stay motivated</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985429708"/>
                  </a:ext>
                </a:extLst>
              </a:tr>
            </a:tbl>
          </a:graphicData>
        </a:graphic>
      </p:graphicFrame>
    </p:spTree>
    <p:extLst>
      <p:ext uri="{BB962C8B-B14F-4D97-AF65-F5344CB8AC3E}">
        <p14:creationId xmlns:p14="http://schemas.microsoft.com/office/powerpoint/2010/main" val="3100398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1C9BA1-3B12-12A6-9AE5-54C2C52FCEB4}"/>
              </a:ext>
            </a:extLst>
          </p:cNvPr>
          <p:cNvSpPr txBox="1"/>
          <p:nvPr/>
        </p:nvSpPr>
        <p:spPr>
          <a:xfrm>
            <a:off x="864280" y="2114332"/>
            <a:ext cx="10962136" cy="461665"/>
          </a:xfrm>
          <a:prstGeom prst="rect">
            <a:avLst/>
          </a:prstGeom>
          <a:noFill/>
        </p:spPr>
        <p:txBody>
          <a:bodyPr wrap="square">
            <a:spAutoFit/>
          </a:bodyPr>
          <a:lstStyle/>
          <a:p>
            <a:pPr>
              <a:defRPr/>
            </a:pPr>
            <a:r>
              <a:rPr lang="en-US" sz="2400" b="1" dirty="0">
                <a:solidFill>
                  <a:srgbClr val="C0000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6B6701E4-FA5E-6DDC-EFA0-CF5EB6E7B750}"/>
              </a:ext>
            </a:extLst>
          </p:cNvPr>
          <p:cNvSpPr txBox="1"/>
          <p:nvPr/>
        </p:nvSpPr>
        <p:spPr>
          <a:xfrm>
            <a:off x="847943" y="2583956"/>
            <a:ext cx="10405076" cy="3170099"/>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goal-setting theory of motivation suggests that appropriate goal difficulty, specificity, acceptance, and commitment will result in higher levels of motivated performance. Management by objectives, or MBO, extends goal setting throughout an organization by cascading goals down from the top of the firm to the bottom.</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Performance measurement is the process by which work behaviors are measured and compared with established standards and the results recorded and communicated. Its purposes are to evaluate employees’ work performance and to provide information for organizational uses such as compensation, personnel planning, and employee training and development.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380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1C9BA1-3B12-12A6-9AE5-54C2C52FCEB4}"/>
              </a:ext>
            </a:extLst>
          </p:cNvPr>
          <p:cNvSpPr txBox="1"/>
          <p:nvPr/>
        </p:nvSpPr>
        <p:spPr>
          <a:xfrm>
            <a:off x="864280" y="2114332"/>
            <a:ext cx="10962136" cy="461665"/>
          </a:xfrm>
          <a:prstGeom prst="rect">
            <a:avLst/>
          </a:prstGeom>
          <a:noFill/>
        </p:spPr>
        <p:txBody>
          <a:bodyPr wrap="square">
            <a:spAutoFit/>
          </a:bodyPr>
          <a:lstStyle/>
          <a:p>
            <a:pPr>
              <a:defRPr/>
            </a:pPr>
            <a:r>
              <a:rPr lang="en-US" sz="2400" b="1" dirty="0">
                <a:solidFill>
                  <a:srgbClr val="C0000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6B6701E4-FA5E-6DDC-EFA0-CF5EB6E7B750}"/>
              </a:ext>
            </a:extLst>
          </p:cNvPr>
          <p:cNvSpPr txBox="1"/>
          <p:nvPr/>
        </p:nvSpPr>
        <p:spPr>
          <a:xfrm>
            <a:off x="809195" y="3025743"/>
            <a:ext cx="10311275" cy="1631216"/>
          </a:xfrm>
          <a:prstGeom prst="rect">
            <a:avLst/>
          </a:prstGeom>
          <a:noFill/>
        </p:spPr>
        <p:txBody>
          <a:bodyPr wrap="square">
            <a:spAutoFit/>
          </a:bodyPr>
          <a:lstStyle/>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purpose of the reward system is to attract, retain, and motivate qualified employees and to maintain a pay structure that is internally equitable and externally competitive. Rewards have both surface and symbolic value. Rewards take the form of money, indirect compensation or benefits, perquisites, awards, and incentives</a:t>
            </a:r>
          </a:p>
        </p:txBody>
      </p:sp>
    </p:spTree>
    <p:extLst>
      <p:ext uri="{BB962C8B-B14F-4D97-AF65-F5344CB8AC3E}">
        <p14:creationId xmlns:p14="http://schemas.microsoft.com/office/powerpoint/2010/main" val="3333704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B2EAE6-D678-4133-B276-BB155674E1D4}"/>
</file>

<file path=customXml/itemProps2.xml><?xml version="1.0" encoding="utf-8"?>
<ds:datastoreItem xmlns:ds="http://schemas.openxmlformats.org/officeDocument/2006/customXml" ds:itemID="{23577CF5-B5E1-43F3-864D-F986AA6C9D9E}"/>
</file>

<file path=customXml/itemProps3.xml><?xml version="1.0" encoding="utf-8"?>
<ds:datastoreItem xmlns:ds="http://schemas.openxmlformats.org/officeDocument/2006/customXml" ds:itemID="{13F9D410-D4EF-4B7C-89B3-8BE7AA081B65}"/>
</file>

<file path=docProps/app.xml><?xml version="1.0" encoding="utf-8"?>
<Properties xmlns="http://schemas.openxmlformats.org/officeDocument/2006/extended-properties" xmlns:vt="http://schemas.openxmlformats.org/officeDocument/2006/docPropsVTypes">
  <TotalTime>562</TotalTime>
  <Words>5342</Words>
  <Application>Microsoft Office PowerPoint</Application>
  <PresentationFormat>Widescreen</PresentationFormat>
  <Paragraphs>546</Paragraphs>
  <Slides>51</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131</cp:revision>
  <dcterms:created xsi:type="dcterms:W3CDTF">2023-04-29T09:08:00Z</dcterms:created>
  <dcterms:modified xsi:type="dcterms:W3CDTF">2024-05-31T12:52:32Z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