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42"/>
  </p:notesMasterIdLst>
  <p:sldIdLst>
    <p:sldId id="303" r:id="rId2"/>
    <p:sldId id="1138" r:id="rId3"/>
    <p:sldId id="1063" r:id="rId4"/>
    <p:sldId id="1064" r:id="rId5"/>
    <p:sldId id="1065" r:id="rId6"/>
    <p:sldId id="1066" r:id="rId7"/>
    <p:sldId id="1067" r:id="rId8"/>
    <p:sldId id="1068" r:id="rId9"/>
    <p:sldId id="1070" r:id="rId10"/>
    <p:sldId id="1071" r:id="rId11"/>
    <p:sldId id="1072" r:id="rId12"/>
    <p:sldId id="1073" r:id="rId13"/>
    <p:sldId id="1074" r:id="rId14"/>
    <p:sldId id="1075" r:id="rId15"/>
    <p:sldId id="1076" r:id="rId16"/>
    <p:sldId id="1077" r:id="rId17"/>
    <p:sldId id="1078" r:id="rId18"/>
    <p:sldId id="1079" r:id="rId19"/>
    <p:sldId id="1080" r:id="rId20"/>
    <p:sldId id="1082" r:id="rId21"/>
    <p:sldId id="1083" r:id="rId22"/>
    <p:sldId id="1084" r:id="rId23"/>
    <p:sldId id="1085" r:id="rId24"/>
    <p:sldId id="1086" r:id="rId25"/>
    <p:sldId id="1087" r:id="rId26"/>
    <p:sldId id="1088" r:id="rId27"/>
    <p:sldId id="1089" r:id="rId28"/>
    <p:sldId id="1090" r:id="rId29"/>
    <p:sldId id="1092" r:id="rId30"/>
    <p:sldId id="1093" r:id="rId31"/>
    <p:sldId id="1131" r:id="rId32"/>
    <p:sldId id="1132" r:id="rId33"/>
    <p:sldId id="1133" r:id="rId34"/>
    <p:sldId id="1139" r:id="rId35"/>
    <p:sldId id="1140" r:id="rId36"/>
    <p:sldId id="1135" r:id="rId37"/>
    <p:sldId id="1136" r:id="rId38"/>
    <p:sldId id="1137" r:id="rId39"/>
    <p:sldId id="1142" r:id="rId40"/>
    <p:sldId id="974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09" autoAdjust="0"/>
    <p:restoredTop sz="54307" autoAdjust="0"/>
  </p:normalViewPr>
  <p:slideViewPr>
    <p:cSldViewPr snapToGrid="0">
      <p:cViewPr varScale="1">
        <p:scale>
          <a:sx n="44" d="100"/>
          <a:sy n="44" d="100"/>
        </p:scale>
        <p:origin x="1987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openxmlformats.org/officeDocument/2006/relationships/customXml" Target="../customXml/item2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897938-D97D-4137-8377-ECFDD31045F3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E5D0F5-41E0-4338-94C5-C7282D8B8A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250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919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EF7341-C54E-56BA-7295-9A0AC91190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EDD949-74DD-785F-9084-EA66455CF1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DABE04-9448-708E-33A6-3AB5302F0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2943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99A847-65EA-EEEE-BC32-1EBFA61A28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E946CF-96AE-630D-4301-9DD42618EF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B56B37-87ED-0388-9F9C-12CDD1B94A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4901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9030F-0942-4755-6E1E-F3CC1D975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DDF234-433B-C798-2615-32FBA68E5E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525124-FE5E-0290-BD77-CEBA6667F3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9477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D97D3D-2E67-A988-2527-9D41616B96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8DB070-3B05-AF52-D7C6-A576E379BB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DEEAE5-CE79-773C-BEE3-AD4ABE05C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841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E8186-A049-3EAC-D787-3423B3882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D105E1-1D4A-85BE-C8EB-F9E8CB0D8B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BEE796-6E01-7B62-A9B9-C97A34182A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312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43D70-3523-3A4A-433F-4A855EA07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13A6D9-6DCF-5E46-7802-FDAFE950B8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5B4517-F228-A262-0B53-5C8A6C3441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15569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04EFE-FF3A-C556-C873-AB9AA6C9F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B7BCDD-D543-9555-D12E-74252EE86B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9EAA89-8DAE-4148-CFCC-A6DCEF7AFF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2609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6DE05-CDBB-7B2E-6271-C610471D75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9AE95C-43DD-5D64-856F-4A754AAC2A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928D48-DA01-60AD-9234-CA516B9386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650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70CB95-3407-3CF6-F8DA-2149A2909C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D2A88F-D527-137C-A4EC-2444454C06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A97E82-BCEC-5788-196C-75FC79B032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6930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E7E34-847D-9991-934E-01DC125D2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55F2FA-3F07-6602-0EEA-F25AB2C464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2ABB27-E6D4-81EC-090B-7660236BE7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7693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390FE8-25A0-C704-11DE-DECAD64D6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1EFA24-7085-0B72-1FCF-28C61693E2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E685FF-CA01-16CA-95B8-0CAA97A075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1821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3D6C24-A564-3B79-D836-1C5230ACA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60B929-3A6C-41D5-5161-7770982D6A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C8207E-8B76-5F72-1E60-F6C7C08F72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4612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B4D7F3-A6B4-7B0A-10AE-EAFD8E886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DD00AA-CFD2-C8FF-1176-B00961E8B5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D438BE-81E9-B7E5-0668-ED83292CD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2430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4445A5-AD34-66F7-BA9D-4CB0445DE7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03D724-6F8F-9A86-C9E4-F2E7DD9A57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4A7680-9806-BAF5-7C0E-4BF00131C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4352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642D05-9A3D-180C-4457-41B0B2D0ED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4323B1-B256-B1D9-4153-45908E0D0E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DB4765-BBB4-2FB0-2E83-EA59AA4F5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461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7D4DA9-A1D8-A010-BD6E-1CF4EA392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BCCF57-EDDB-DC7C-49F3-4313C33EE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E450EE-0F57-46F7-A165-7D83BCF657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0067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29BDE-6F68-027F-7B94-FB6E8D2D09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5ADBC7-F12B-7010-8520-93FBFE02F7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8659B4-BEC8-D4FE-0219-BCAF5068E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6270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2FB2BD-FD9C-7B83-4E89-7D07C2C72C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6AE5E1-7AF1-547D-76B4-0669B12D88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ACBFDA-0C83-F976-8650-AF3A7D388B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25575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10A47A-FB2B-441B-6BC0-E93AA63A30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1A5DB6-F3BB-B231-E589-AE4FE82591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90248D-A6A8-96B2-14C0-AA3F381A8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1330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13662-370E-E1E9-0A53-9C73476C85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1256A2-8E1B-DBB5-8B1E-DD949100FC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E43C59-C7D2-59E5-714D-48C0A732E0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6760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11AEA0-5362-76DD-BC02-2D483BF09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A69DDB-8A18-5BF4-B206-9B7AB627BA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F10444-2C5B-8189-4E38-A558DA54B4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2750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ADCFA7-007E-50D2-7EBA-3B51F727D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893965-A863-0640-68D3-45398F49B7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714CEA-6B16-1DC5-C8DA-F5929440D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4298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35791-C399-FB64-D5AD-0AE99A2F03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782420-6F08-B517-B67F-064DEB2CB9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DA137D-1DC8-7108-E05D-AE2A09D3A3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63176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208AB-8120-84AD-2CBE-960712A61A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4994DF-2870-0034-69EC-6695BEBB12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E21AB8-EA17-0221-622F-9AD988D80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15380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94E705-A8EF-0F49-E934-DEAB3FCFBD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6B5A4B-63BC-0BFA-17BA-16468D3058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83D965-2476-5066-D0D1-3A47404E2E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2615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A3ABA0-BDE2-64BD-F93B-8082F97BD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094332-DBF3-6503-C09F-52D4D80EE9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64652C-53E2-5F56-038D-1DA1A8ED72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79366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8731D-6D71-D0F7-EEE9-C54B968456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5FFB67-CE23-88C5-1FB0-5E6D811D52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CE5996-1D15-4CD3-CD41-17A035CF98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93597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6B681A-8190-2796-67E1-C08A05062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901A0F-19FC-BA92-337E-77802CD56F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D134BC-464B-6932-E79F-A9B3EBA82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5758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579EBB-3D23-BF34-37E4-36A8286410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B250F6-6122-E2F9-5264-7E4CA38195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C48296-03AF-6098-1260-809A98CBE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88149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578944-938A-46DE-64CD-3880E17BD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D7592D-F13D-5D1B-66AD-AC467A4C11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0BCF1E-CF68-D34D-5522-7A705E72ED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077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E0E216-71C2-F620-AFA1-59E20B02F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36EC62-DCDA-7F75-8C35-C42E227E00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85F5E3-4999-5941-C6B6-0170F41EC2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76129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0400BA-6C36-C49B-7A49-C673E1C3EA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D89B93-00EE-B720-7A08-2CD0579C48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640CD5-90F0-9981-9474-74BABFEB8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68662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F3384-60C2-6E36-B492-61DE77866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732F9F-8C79-5839-C0B5-C788D89E55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4F3B89-B850-699D-CA62-57B63D31FA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74338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7BDEE6-B518-C832-E533-79AB2AF193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A28D9C-001D-A56D-0D42-23F49BC1F5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C3058F-D05F-EE28-D991-C2079A5766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1910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B8B994-1F91-E3DE-107F-44F2D05C83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82C18D-3303-D0D7-1D38-1EC2799091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9A5D6-26F9-2CCA-D156-1C4F3CBBA3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66788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42BC27-010F-827E-8E7B-5B1500A85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45E6EC-6A4F-1E31-AA9C-2B8E7FE136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B2FC95-7606-924A-C7BC-97722A0F1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67647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22A167-7B1B-9E7D-8A96-B2D414AD3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6CCD45-7303-7F89-3331-8073DB88C1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FD6C24-817F-0405-D250-1AD80DC4EA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74246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B24B02-CA49-E4EF-0CE0-9AE55D3AC9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89DEFE-2222-4AE1-210B-DA27921290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C425A5-0E7C-9DB5-D15F-0AB687B3A5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82245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en-US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887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67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434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68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572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655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563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186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289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647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548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138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8478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1654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72785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79566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38626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C9C31-FFCB-4275-8CE7-8C8FB363912E}" type="datetimeFigureOut">
              <a:rPr lang="en-US" smtClean="0"/>
              <a:t>5/22/2026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74360-F14E-405F-B0F9-996BF26E7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700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3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5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6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7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9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0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1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5.jpeg"/><Relationship Id="rId4" Type="http://schemas.openxmlformats.org/officeDocument/2006/relationships/image" Target="../media/image4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9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48778" y="-43541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9" name="TextBox 8"/>
          <p:cNvSpPr txBox="1"/>
          <p:nvPr/>
        </p:nvSpPr>
        <p:spPr>
          <a:xfrm>
            <a:off x="7376115" y="2180548"/>
            <a:ext cx="53364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MONITORING  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5345648" y="3825538"/>
            <a:ext cx="3314016" cy="529167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01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50847" y="3281132"/>
            <a:ext cx="35311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PMG333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40"/>
            <a:ext cx="66178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Bassel </a:t>
            </a:r>
            <a:r>
              <a:rPr lang="en-US" sz="2400" b="1" dirty="0" err="1">
                <a:solidFill>
                  <a:srgbClr val="00B0F0"/>
                </a:solidFill>
                <a:latin typeface="Alexandria" charset="0"/>
                <a:cs typeface="Alexandria" charset="0"/>
              </a:rPr>
              <a:t>alhassan</a:t>
            </a:r>
            <a:endParaRPr lang="en-US" sz="2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9186" y="5830968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3000" y="59790"/>
            <a:ext cx="2305141" cy="10763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 txBox="1">
            <a:spLocks/>
          </p:cNvSpPr>
          <p:nvPr/>
        </p:nvSpPr>
        <p:spPr>
          <a:xfrm>
            <a:off x="5090318" y="4249013"/>
            <a:ext cx="6383135" cy="1121151"/>
          </a:xfrm>
          <a:prstGeom prst="rect">
            <a:avLst/>
          </a:prstGeom>
        </p:spPr>
        <p:txBody>
          <a:bodyPr lIns="274320" tIns="91440" rIns="182880" bIns="9144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2400" b="1" dirty="0">
              <a:latin typeface="+mn-lt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+mn-lt"/>
                <a:cs typeface="+mn-cs"/>
              </a:rPr>
              <a:t> SCOPE MONITORING   </a:t>
            </a:r>
            <a:endParaRPr lang="ar-EG" sz="2400" b="1" dirty="0">
              <a:latin typeface="+mn-lt"/>
              <a:cs typeface="+mn-cs"/>
            </a:endParaRPr>
          </a:p>
        </p:txBody>
      </p:sp>
      <p:pic>
        <p:nvPicPr>
          <p:cNvPr id="27" name="Picture Placeholder 26">
            <a:extLst>
              <a:ext uri="{FF2B5EF4-FFF2-40B4-BE49-F238E27FC236}">
                <a16:creationId xmlns:a16="http://schemas.microsoft.com/office/drawing/2014/main" id="{9A21D400-EB0C-0311-6AC6-6F505C40C28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1" r="4341"/>
          <a:stretch>
            <a:fillRect/>
          </a:stretch>
        </p:blipFill>
        <p:spPr>
          <a:xfrm>
            <a:off x="2" y="1"/>
            <a:ext cx="8350897" cy="5111795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3F9DEE-F62C-AF96-7A50-6F535925C0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EAAFF37-A97A-84CA-AF54-EDBBF0391658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DEECB50-E3D0-BD05-DF22-AEE1CDDFF2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BFE39EF-16B1-5159-7404-25FC61974660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846594A-4294-2274-1736-860F9EB463E3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BCD731E-BFDC-1FC8-B561-34299542590A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6847CE4-9600-01C6-8052-3FE07463A9E7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57EB610-1BE2-6B84-C336-6102B0AA35EB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283DAD9-064C-81A7-7F94-EFCAEB717DE2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Lecture Contents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6CEF95C-25D3-A3DF-A0AA-4764A70C46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7" t="7664" r="14152" b="10268"/>
          <a:stretch>
            <a:fillRect/>
          </a:stretch>
        </p:blipFill>
        <p:spPr bwMode="auto">
          <a:xfrm>
            <a:off x="805541" y="1853401"/>
            <a:ext cx="10486574" cy="451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094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15B428-9A90-662D-8C24-866DB5A046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BACC7F5-20B6-C6DD-EBA3-34F50192FCBE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7217B1D-D06A-5449-945F-AE07B6AC467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F53B59E5-5DC9-B93D-6522-B7F360BDC465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BC8D60B-E29C-4203-E6AB-23DAC1365AED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0A8FE70-2C93-2C40-BAF4-E29A7A81B89E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0054BCC-1529-70DA-0FCB-3C6BA8EBAE87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1A8BC8F-6813-2A79-A845-877F52205B5F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A32B929-59E4-00DB-E1A0-2527969871EB}"/>
              </a:ext>
            </a:extLst>
          </p:cNvPr>
          <p:cNvSpPr txBox="1"/>
          <p:nvPr/>
        </p:nvSpPr>
        <p:spPr>
          <a:xfrm>
            <a:off x="2051691" y="791724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A Scope Story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40E367-A730-104E-A507-C382FAB93F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67" t="6676" r="3141"/>
          <a:stretch>
            <a:fillRect/>
          </a:stretch>
        </p:blipFill>
        <p:spPr>
          <a:xfrm>
            <a:off x="727788" y="1749747"/>
            <a:ext cx="10468947" cy="465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024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B021F-28B4-7E31-B21F-97EF538A4B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F1D7213-DE43-EA67-FDF4-7F51637D8104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7B0E049-C212-4FA1-7194-75F8D833D09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563267E-2DE4-D013-5699-DB0B1F2A8CB8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4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7C9A047-B9A2-09F8-4CA2-A194EC229785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E2339FF-9E8A-FF7D-537E-6905045C7638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FEBAF0-1B4A-1904-94E0-A0CB6065EA0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C19A8E3-B03F-A083-126C-A8EE567956D4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A5EBDCD-B325-700E-0988-5C9459F07F09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Three Core Concepts in Scope Management 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Image 1" descr="preencoded.png">
            <a:extLst>
              <a:ext uri="{FF2B5EF4-FFF2-40B4-BE49-F238E27FC236}">
                <a16:creationId xmlns:a16="http://schemas.microsoft.com/office/drawing/2014/main" id="{2E210AF1-DD5E-513B-339B-4112D3EF81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884894"/>
            <a:ext cx="10486575" cy="4516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324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EBC56E-9C67-B947-0987-A93F127652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75881EE-8BE8-3FF3-FB1B-980B66402DEE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AABC319-B5EC-DB63-504A-EF3F94B6044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6981EECA-2342-E74C-2713-1A95F8F04EAF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5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5F0911-B415-D78A-2CB5-ADB0A56E6BD9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0229B02-5593-C513-4E99-D68159CE8D12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0DA32DD-8848-0C0B-2E09-8439FA2336E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96EA8FE-A004-BEBF-B3FD-C12E470F43A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87AB8EC-FDA7-2AC8-65D6-F37630ED66DB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When Scope Goes Unmonitored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B8EEF1-9C8F-B993-8C48-F8D8558AC4B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61" t="6784" r="5806" b="3562"/>
          <a:stretch>
            <a:fillRect/>
          </a:stretch>
        </p:blipFill>
        <p:spPr>
          <a:xfrm>
            <a:off x="805541" y="1837989"/>
            <a:ext cx="10486574" cy="453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125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346A8-40DA-74D8-E3F1-CC61F574CE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D897DDE-9148-3186-F592-AE5368BEB074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D2BEE01-AB06-CBF2-A543-B42C7C1330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56E24203-375B-B689-4F41-FD312DFC9877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6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A4FBBC4-597B-C301-CF44-09F253428CA1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773F1F5-B5DA-DF9E-A818-7B79355E56B8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05EA13F-7BCA-920F-31AB-CF54285C473D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2950DAC-3A91-3B52-7CC5-0A80A5A4B08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926E766-1A0F-F4EA-0726-C390D85B8EC6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Definition and Core Principles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29A272-804D-E21C-9610-9D74B2DC5C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755" y="1789148"/>
            <a:ext cx="10574360" cy="4618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687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107F7-217F-219A-D554-D07F207E0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1552D85-77FB-C862-906B-149FBF3A77BD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013E18D-856E-CD3E-B5BF-59B24B1600E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CCBEF65-9258-F6D2-17F4-B30C0B26E2F3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7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B7B332E-301A-7B60-AC3A-6C19B8F9ED22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8AE1DDA-FA19-1F33-08EE-0079CEBDA498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AB9E19D-05A1-CE6A-8FCE-171349C156E1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234AEC2-F6CC-80C8-F441-8E8CC6B24A2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5F8278F-7B3C-50AF-3D17-38BB1F9822A7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The Essence of Project Scope Management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DB640F-83FF-73C7-408E-FE218BF1CE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762" y="1837989"/>
            <a:ext cx="10540180" cy="456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765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0EB6B0-16C7-DAA8-153E-F1190CB164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0C65D5C-0731-05DF-FB12-700DFDFAE8DD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0EC0E93-79AA-A933-6C73-6676F0A9755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6D8013C-F9C3-A343-56C5-CFA05321846B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8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7876DC-1441-FFD2-C86A-F97C32F96596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C87E311-4DEF-E64B-E3E4-418FC0A82E5C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9138973-9F84-049C-2B99-30AB33ACBE7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55EB0C2-85CA-1471-F410-E85F333E7C0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E6A64C0-5260-8444-DFA2-DAD671BB1A62}"/>
              </a:ext>
            </a:extLst>
          </p:cNvPr>
          <p:cNvSpPr txBox="1"/>
          <p:nvPr/>
        </p:nvSpPr>
        <p:spPr>
          <a:xfrm>
            <a:off x="2112087" y="747603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Product scope VS Project scope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6B8FB8-DAA4-BB9F-F6FC-5F04DC512B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762" y="1789148"/>
            <a:ext cx="10540180" cy="4533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655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24E96A-954C-7D99-AA72-52A519213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C3DC78C-4579-8E4E-0A6D-C767D9224DE6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D785E1C-9EE7-A25B-524B-E1222E3C63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5C1E12CD-4427-3D89-0EA3-F67B43A55624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9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83EC7A9-38D9-0101-2C35-7A039FDC633C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3517CAA-2A92-1B04-F80D-84207A5A1625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761EBFC-5CAD-7798-006D-98CE5C67952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D497877-7F73-E642-0795-E56223941E2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649248D-3C45-D754-9BD8-004D3062921C}"/>
              </a:ext>
            </a:extLst>
          </p:cNvPr>
          <p:cNvSpPr txBox="1"/>
          <p:nvPr/>
        </p:nvSpPr>
        <p:spPr>
          <a:xfrm>
            <a:off x="2095960" y="747603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Defining the Two Scopes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4B4DEBA-180E-3C60-E6EE-FB4A6E2108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2" y="1753412"/>
            <a:ext cx="10486574" cy="461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280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0ACBE-8EAD-6C39-9190-7B7924F08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2E34410-0EFC-10CC-4A83-9B0A3CC0D1A2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5F3C31C-B4D9-CE4F-EBB1-B461FAE99F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F1E3D94A-ED3D-E7EB-9375-F40C8C6F1044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10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D85264-B032-307F-C2BC-78C70D24B652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CCAACEB-9B23-A7F8-AC54-492DBE3A98A7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FF27905-B86C-73BB-F7FF-1E93B501E10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F6C05AE-7BF9-5C48-5EB1-9A34C829B71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2AD37B0C-CE7E-D31F-DF24-6BAA5C34CE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427" y="1773736"/>
            <a:ext cx="10510684" cy="46275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FE30C7-D57C-A98B-557A-74B70A672D61}"/>
              </a:ext>
            </a:extLst>
          </p:cNvPr>
          <p:cNvSpPr txBox="1"/>
          <p:nvPr/>
        </p:nvSpPr>
        <p:spPr>
          <a:xfrm>
            <a:off x="2112087" y="747603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Product scope VS Project scope in action 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176281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97E386-06B9-553E-1C4D-FB72ECD51A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5F3795A-E34D-9853-E960-78C1382B8CE8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F61C5E5-1CC6-BECB-C1E8-BFFCA47A0BC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633C49E-37FE-3BE7-A38E-60F8367AF387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11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A6F9FA6-806A-A49C-A1B0-8D1E090ECD5B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F6A96F0-8583-F0E0-4E1E-08AB5D4695CE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AEEFB36-4C3A-D561-271F-4C32DD552F8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F16F56F-BAB6-5B37-4E79-269E97A0E05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4CE70E7-5FB2-6B30-4BD4-C3BA8B215DA1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The 6 Processes of Project Scope Management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EF2600-6DF7-EDCC-FB93-9D71D1F7BC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426" y="1789146"/>
            <a:ext cx="10613689" cy="4589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538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224BDF-CFA6-8265-44BD-36B9B5BE31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8AE4176-A050-E870-84A2-AE9CBE2AEB15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C4FCCB8-6F87-1334-30E6-3194D72459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EA04D31-E9AF-CEE3-EAA7-1BB5C6BC8476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12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0A88344-1D5B-AAEF-35D2-1295D24A5046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4309551-F463-8A46-9291-4021FDC82868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FDA40E1-E471-5C99-87B1-282E38755AA1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E4AD323-6EEF-574F-DAD1-592C4AECDD18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A626770-8053-61CC-E889-ED3D066F9105}"/>
              </a:ext>
            </a:extLst>
          </p:cNvPr>
          <p:cNvSpPr txBox="1"/>
          <p:nvPr/>
        </p:nvSpPr>
        <p:spPr>
          <a:xfrm>
            <a:off x="2081445" y="712647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Plan Scope Management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086118-02AD-CA90-A46D-905EBD64DB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789147"/>
            <a:ext cx="10354072" cy="4580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157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7E5F16-F44F-FC7F-ADE5-03FCE010F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1830438-F898-7CDF-D991-32748DA3E22D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98BCC79-8235-9114-2150-5FC8678B918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8336B70-0151-F898-C9CC-4D64212FC4D3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13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33B6636-79A7-72E9-9F03-6F68277FFEDB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5254375-F5EF-A869-74A9-B26B958BC82B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86D84C5-5111-08E0-3234-F187137DABFD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8F5ECF-3609-55E2-BE62-EF4A3896C00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3B3A1EC-AA82-205D-E9A4-D47E93FB6327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The Constitution of Your Project Scope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E08480-3609-517D-C954-15FF0A2788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923" y="1837989"/>
            <a:ext cx="10584192" cy="4485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141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BB116F-FED4-B727-0E0A-1301B55F4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AFE0168-48A9-147A-8B2F-92AD3B984918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ED77ED6-490A-B758-84E3-929DD055C9C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51707D58-3136-07A7-B242-8016C0375DFE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14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BCD26F-31E4-EEC1-D74E-9CBA2676D77C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12CBC9D-C8F4-DFF3-C8E5-C8E798A399C6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AB23043-2DBF-A479-957F-23F2775B7E0E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1B4B790-11B3-8DD1-639B-1D0350305C1F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0C5FF57-629C-A77E-F3BE-971E1E2B6B92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Plan Scope Management in Action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128FC7-4BB8-3D0D-1E2B-16EF948C97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837989"/>
            <a:ext cx="10393401" cy="4485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501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3706F5-E6DA-EC4A-1B40-6A1B25ED6B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07BCA57-E618-CD9A-3147-81293FFD7EC5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4F127E7-99B1-76B5-1228-727D3BA50C3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F8600BB-285B-2ADD-24A2-FE04198BF255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15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0F447D-D6D1-F8D2-DCF8-9AD13212BD69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FCC0DF0-C6E4-C07E-A8FA-1F672BE343CF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454EE4F-E040-E6B1-3D4B-9B13A65CF35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3CAE4CB-0451-FBB6-9666-49DF54EA3B8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8473E40-A8F8-D53A-CE44-6E65DB0FC989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Decoding the Dream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86683C-502C-5527-9965-CB39AF8659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756" y="1884894"/>
            <a:ext cx="10574360" cy="4438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5629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AFB08-AD47-F504-603D-8F97795DA8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D2F2333-4F23-7A61-0F08-5B4BB5C260DA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228D8E1-2301-AB46-D488-4146063C01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2F8EE77-436B-5FD8-0EEE-B0A014C42C40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16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190C2A0-914A-1917-55FF-F5F7B1E8EBA8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7F8AFE-DDAA-022C-EF5F-AFD2CC985B13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14104A4-B70E-8858-348B-5022AF3D78B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C623688-D2E9-E9D7-DE42-A3826ACA574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ACC7476-B450-EBE4-B748-04A0607F6999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 The Foundation of Everything That Follows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084E4F-5E10-D37D-CCAF-2059CE98A0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755" y="1884894"/>
            <a:ext cx="10574360" cy="4484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095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F2A15F-BC15-E3C6-DA4A-44D9DD73F0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A0A30A1-87B8-FBA9-D937-286693ACAC9C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26683E1-4070-5E9C-D663-3635A3C48B6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D8BA160-F6CE-3F23-BBB8-0FEEAF9C88FE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17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5D84AED-0C49-7C0D-383B-177C76A7ACF6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9418FE-F291-93DC-E0C5-4CA97E7CE314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47BE5CA-9C7C-7225-4E75-31250D3BBF9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D46A0BD-244C-7ECF-35CD-78E4E491A73F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6467E86-0D98-2476-CD92-7B1AFE3C2767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Case Study - NASA Apollo Program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2535B7-8844-84AE-DA0B-978CF854CF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789147"/>
            <a:ext cx="10363903" cy="4580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5552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07CD9D-DCF2-CBA3-58A6-F7B284242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3D973FC-45CE-D992-C48B-D56C30094FCC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9BC1A42-23B7-F63F-B021-1CD53D8D47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66D34F9-023F-A875-F2CD-DD56AAB4477B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18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7AEA90B-ED0D-2DC1-8465-8F4009A0F8D9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6B333F7-D51C-D5DA-8E55-0329E4E56E06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03EB17E-F881-A7AD-CCE4-C053ED4D0A4E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DA88F08-C3E0-8AC6-DCE4-4AE8DCF3E72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DCC4F94-CD5F-1E68-E5D7-AA54BEA24E79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Drawing the Boundaries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04A411-0FB4-B5AD-F436-38236D7AF9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091" y="1789147"/>
            <a:ext cx="10441858" cy="4564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1406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A8BE8-F469-5143-16D8-880EF50B9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8920AA6-FE2F-FB44-E6FA-D04CB66C2615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3D5B158-B0C7-D24E-B013-7F7F3511590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E673E66D-1880-4365-6C12-7927C589E303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19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E165D88-A99B-D98B-29CD-07EE9926398F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03EAEC8-BD7F-44C8-70F9-F7197C481670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BF6DD56-CA51-0B1F-B5AC-DCD4C87D32E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F358031-FA05-E98C-E4DB-DD3C60E8EC0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CC1BEBE-C75A-6AC8-4EFD-FB29A058DD79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From Requirements to a Precise Project Description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0E9F49-4857-E4B1-6305-B82CAA2CEE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837990"/>
            <a:ext cx="10413065" cy="4485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6857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4DD6BA-B216-AE69-B959-56FE9FDD1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5CD4DEC-C6EE-9D4E-B4B2-8873AD023870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2138163-8E5B-566B-E602-AD92813E1C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F952246-2908-49EC-4811-7512653D7152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20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D3AEB6-BCFC-77FE-EF09-82F3C7E2FBE4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B2F9EDA-331E-93F3-9D5C-4D5C2EE884CE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DA35989-1FFB-2345-53EB-91793725A862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C96ABBE-6055-65F0-91C2-2286830F817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5BC11F0-2EF4-3A84-5C17-559F677A82C5}"/>
              </a:ext>
            </a:extLst>
          </p:cNvPr>
          <p:cNvSpPr txBox="1"/>
          <p:nvPr/>
        </p:nvSpPr>
        <p:spPr>
          <a:xfrm>
            <a:off x="2037903" y="661998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Case Study - The Panama Canal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9549CF-D801-5307-6B29-A578267543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923" y="1874667"/>
            <a:ext cx="10392696" cy="449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8031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8C76B8-6318-C1FF-B805-E6A7D0976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314FF39-A0E9-6CC4-BC77-188BA72FCBE0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40B29BB-A7F5-82F9-2974-D6D54AF8C7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20B8679-44A7-B050-2396-F6D25A11068C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21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23B59B-9589-ED9A-3F28-6CBA1C46C877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55752A0-801F-55DD-E726-C7401556C68A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A8DA7E7-3821-6EB5-AD0C-41BB0714C20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7367372-1954-D2D3-E51C-45E58658D9D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F629722-17CE-890F-7307-681EE66877C7}"/>
              </a:ext>
            </a:extLst>
          </p:cNvPr>
          <p:cNvSpPr txBox="1"/>
          <p:nvPr/>
        </p:nvSpPr>
        <p:spPr>
          <a:xfrm>
            <a:off x="2094923" y="703483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How Boeing Builds a Plane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71BF2C-97B7-56C0-BEC4-378F81F25C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749748"/>
            <a:ext cx="10334407" cy="465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3249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5ED24-8AFE-4345-BBA2-3FB27DDFD4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028401B-DE8E-5B4B-8E4A-178C1CD390EF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99ADCAA-D4A8-0CBF-72F5-EADFE007CC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5C9E286B-4A52-9057-02C9-5A89320EB280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22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FBC0BC4-474A-B0CA-FAB4-F0617CB05FF1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58B1E37-23DE-A993-5472-A56D0E588DE1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BE7057E-44A5-2612-11D0-5B9EF0C3BC7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EA8ADB1-1DEC-2F17-DDB4-0D50B8DE6668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700DB2D-C259-0FCD-BE1F-0D7ACF530AAB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The Scope Baseline — Your Project's DNA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60A6FA-91E0-FE44-E7F7-39F569967B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884894"/>
            <a:ext cx="10486573" cy="4165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9228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0A25C8-A82F-DEEE-AB89-FFDECDAEF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33DAFF8-18D3-5ED2-5B64-319157120954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AE5A237-0C61-946F-1E5A-A7C75CA6E84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A3B69DF-663C-94E3-14C1-FF9CBE9A18DE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23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3C816D-A74D-EA7B-2A92-F6AA81C0BEA7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8A5F30C-8D08-825F-5386-0B982926146F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0FFA452-6FC3-4136-80CE-7B22FFFF7F7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BBBE4F5-51BF-54C3-3DC9-E2DA7E4DC33B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89A7DDA-6673-E3E9-C282-6258745DC836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Case Study - The First iPhone, 2007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5D629D-634D-4173-FCEA-6494767A57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923" y="1837989"/>
            <a:ext cx="10481187" cy="456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1464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C0800E-3C3A-2C2A-E782-0A2E1E780F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F5D7140-2CF3-2168-8CAF-E434962E2F55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3AC0698-8FC5-EFCE-BF56-D9319BC2500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63A5306-F564-5DD3-AD22-98B543A500CB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24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BCC328-D313-AECD-706F-FA285ECA79CA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0640E49-C7CA-7AD7-B23B-9460FB7BBD1B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001E19D-B2C5-2A0C-F7E7-ADAD728E56A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00A265B-6346-B526-3410-7494914D18D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850EE3C-042D-1C62-D726-40D302748B3C}"/>
              </a:ext>
            </a:extLst>
          </p:cNvPr>
          <p:cNvSpPr txBox="1"/>
          <p:nvPr/>
        </p:nvSpPr>
        <p:spPr>
          <a:xfrm>
            <a:off x="2075809" y="743424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The Moment of Truth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312A55-B4F7-7060-1D96-FE7F301EDC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789148"/>
            <a:ext cx="10486574" cy="4612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4757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1943B7-B10C-67FF-A13D-2B9D45A89A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4E06FB3-0E28-0046-209E-2B910AF32B36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EB86B27-C9D1-D658-DC30-05A359891B1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2B55427-87E2-7812-0A80-113D6CD4B129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25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75F6B19-E4F4-C0FC-4E27-7042B78CF80F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8030F01-BB7A-1CB6-EFCE-ECE396463BA9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8F517B7-A42F-DC9D-D9AC-FC2C127AAC2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8D32247-5F59-4604-971F-A0E7D705AEB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DA491E2-1EE6-C843-C2EE-392ABC63F90C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Formalizing Client Acceptance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E5C1BA-11D4-EA6F-39A0-27C775A229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586" y="1884894"/>
            <a:ext cx="10491019" cy="4438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5160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5D774-D257-A38F-6E61-D46AEA2EC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C1C3C97-8335-9018-B3BF-0AB3C4E2A4F7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B88CD62-A0B6-489C-505C-8FAFA4FC45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9EBDEB8-3389-F779-8ADE-27213807F6CC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26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5D016B-5802-4E4F-C464-54223A92E5B8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ADD093F-7C88-08ED-4E81-A4DA13AC364A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8BA7F34-FBB3-51FC-73E6-D6DD8DCCE0E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C092E7D-9856-3A15-9FF3-FB99157B43A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5A70630-67E6-C9B1-E19E-3D0A3D699382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Case Study - Custom Logistics Software Delivery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EB8620-2ED2-53A7-21A3-4B924BA39C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258" y="1789147"/>
            <a:ext cx="10530347" cy="4533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8947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3178E9-78B3-06BC-2A8F-FA5A1DBF7D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D464BBD-6593-6406-63C4-610A8B1FE90D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7BA4606-8CC5-D2FE-08DF-CF424F2FB9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3C18E39-516B-CE1B-2533-0AE4163B6B68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27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F5622D-04B3-8ABF-A363-C66CD178B287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60AB77C-C888-0087-A858-160B78B2BC42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1D6540B-99CC-0595-867C-26D10980170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3AFD298-1871-F76E-3483-3470429382B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E2CD6F3-3325-0B1C-019A-651189B50C64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The Vigilant Guardian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55C9DB-F589-A459-0FFF-F930EADF2E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258" y="1837990"/>
            <a:ext cx="10520515" cy="456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8387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E28EE-BD38-400A-C921-499E94F27D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077A25A-AD15-4E4A-7E2F-A5A6BC2F0B2C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8A67073-3C5D-E3EE-7284-E507114589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F1DB062-404E-945D-73CA-8790D7ACF9A6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28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13AAB5F-5685-27DD-15D7-903C53D86074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AF6B69F-3E3D-A96B-807E-39DB2D6E6F5E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38712B5-6DE2-C6BF-A0D4-A0B6C46D9AB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4129D8A-9D18-01D1-3557-3FD9253E770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44EA49E-2963-E19A-16EF-7C2D92E6BE1D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Monitoring, Measuring &amp; Managing Change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38E663-787C-D3A6-74E4-A0387232D0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090" y="1741784"/>
            <a:ext cx="10451691" cy="4599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9703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B4B515-485C-FCA7-7DD1-78D3DF4183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C2CC67A-2F19-A425-6D85-A5505CB48242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1946772-A728-2F0D-4B81-5B5F036405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973D8DBF-62B3-DC40-52A7-D24F7F78BFAC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29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23CC6C1-E641-E7AD-19FC-0BBBE7ED5848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D95672-58C9-41E5-3FEA-88A306205CE2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8178F5D-388E-BB11-F5C2-A2D699F4763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B60646D-2873-BF53-D144-921F5D76E93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8F509EE-B63D-6A7F-371E-68812BE1C775}"/>
              </a:ext>
            </a:extLst>
          </p:cNvPr>
          <p:cNvSpPr txBox="1"/>
          <p:nvPr/>
        </p:nvSpPr>
        <p:spPr>
          <a:xfrm>
            <a:off x="2049176" y="765388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The Silent Project Killer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1289A05F-D53D-8365-E4E1-6F2654D251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784944"/>
            <a:ext cx="10580918" cy="4538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5830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40DBF-E4B7-3D1F-B26D-567B1FB010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60204A7-5A25-248B-8B99-7463D8A6A8C2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03170BD-A60A-2464-3090-3FC4B7351D3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8761AC3-1A82-1600-4DEB-0629FAF976C8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30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2BA923A-32BD-8CB1-4705-9578AFE8DD95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27E6B28-0B57-ACB2-1A41-253BB2A74A9B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006C565-A313-D4B6-7B56-B70D9D9DC242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089833A-EF79-CA99-F355-9A83D8CEB7B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2A6A1A3-BE55-D454-7CDD-415255163024}"/>
              </a:ext>
            </a:extLst>
          </p:cNvPr>
          <p:cNvSpPr txBox="1"/>
          <p:nvPr/>
        </p:nvSpPr>
        <p:spPr>
          <a:xfrm>
            <a:off x="2066931" y="807135"/>
            <a:ext cx="73275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Scope Creep Defined: Uncontrolled Expansion Beyond Boundaries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83499C1B-0DC1-3F99-017F-4CABA4134F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884894"/>
            <a:ext cx="10486574" cy="4438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4423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66A7A-356A-4E96-E392-1768C82026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42E2D65-92C8-4A08-9484-456A2F833341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814309B-CDF4-EA7D-EFC2-589447E51E5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6ACA4197-4FAF-E6B8-4BBD-995EDA47E239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31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581A0D8-3B34-5EEB-7AE8-5581CB73258C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7664CFE-BEDC-8E04-3FFB-FD7B76DCA8D9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F59A39B-1E9D-F61B-281D-77C8618BE70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AA2D27F-6523-C607-7D60-6EB930BB4A5B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C6679BC-4814-2B5F-3FD3-5263A7E4D17A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Three Iconic Projects Destroyed by Scope Creep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AD0FB02E-6999-4A7E-BB7A-7CF44ADBC4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837989"/>
            <a:ext cx="10486573" cy="456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4417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34DED-5513-5BF6-AB96-13B7F300E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39F61C4-1D85-3EB7-F6FE-D73863234A84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86C1620-4197-DB93-8277-D904CEB8A3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FC2713AA-793E-F8F2-F99D-190187F95AB0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32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F7AEB4-3A52-8234-9D0B-7A732C45C8F6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BD6D4A4-C6DB-0024-76EB-4F02BED4EBAB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AAD8000-98DD-E4C4-9345-8DC421B1CD3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43B41A9-D617-452B-E56B-B9D2FA454F7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17B6562-D8D8-3269-A77E-38E884EDF81D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How to Prevent Scope Creep: A Strategic Framework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03BB3261-9DBD-DF27-ECC7-B9897ED391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773737"/>
            <a:ext cx="10486574" cy="4668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530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8E4152-4A93-4A33-A676-DEA0668B5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B937AF9-F606-D361-4D5E-96DD8B96D354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79EE838-6409-6EA4-4207-2E3AA9A0301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9E7ABAC-9D79-AE99-4470-D80435FB9146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33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E1853E-814C-2393-07C3-C19D3EA565E0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1281A6-242F-A4B6-187B-E498545B69C2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88A41EA-5E7A-7FD7-6329-17A9E54ED0EC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7C84A09-C5AF-80AE-6D13-6713CD639AB0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C44EA22-C207-FF49-D919-4D325552E740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The Hidden Cost of Generosity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A677995A-0B22-DDC2-B242-B095455B36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2" y="1884894"/>
            <a:ext cx="10295274" cy="4484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9476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273A83-EC34-B560-28EA-1B3B21346C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5C0C36D-75D1-0FD3-3477-7286EF19FE88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747522D-1E9A-4D1F-03F5-ECB9375E7B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6A778476-165C-76A4-579E-273395152C71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34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AA40169-4894-6B81-DCAD-0613CC9BB675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0143DF4-D1A8-5E31-23C5-44FC7626E2D0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B3E65D0-373F-72A7-CF51-E93AE6B8EE7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4731A71-6623-D066-F757-E51DA43E3CE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212E763-73DD-DB2F-9C66-FD1056929A8F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</a:rPr>
              <a:t>Unauthorized Enhancements Beyond Scope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61B48BE8-5DAD-9774-9400-06BCAE7416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821709"/>
            <a:ext cx="10486573" cy="455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0476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36E1D6-6860-9E47-0067-9EBBA8C2D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8FFE9F5-434F-DF36-6B6B-EE05C2FCEAE1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61FC978-F999-E5FA-6D0C-9B47171977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7CC8349-70EC-C33C-ECE2-C1F5F3905A07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35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AEF57B-FA30-053A-E798-CF7CD0170C0E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0AAE2D0-7631-79A7-9652-04ED4B3BF3EC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AF9E7C0-9556-E3CB-F9A3-C207C0FC2AF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D43610A-8A99-B7DC-AFD5-9B19635D2782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B9F597F-2378-ED16-80A0-1D2B98F77166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2400" b="1" dirty="0">
                <a:solidFill>
                  <a:srgbClr val="00B0F0"/>
                </a:solidFill>
              </a:rPr>
              <a:t>Three Catastrophic Cases of Gold Plating Gone Wrong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EA22B8CD-BA6F-E9B9-81F4-13D24FB698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837989"/>
            <a:ext cx="10486573" cy="4531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4633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1FA5D-4247-5664-7F9E-BFA36B28ED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E53B010-49ED-84F3-3C44-9665FC8C4340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B4AFB51-A16A-E99C-4B70-70A79D0D388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8DB5751-F392-CC8A-EB8D-0A7292E3CFD4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36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182306-3C7D-DD48-8FC5-C775827E4971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038EBB2-7A01-3D39-9CCD-19CF4FFF017A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7A8F5E8-A850-CBB4-6CD4-8C5E3B8D935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A761434-68D5-A3C8-07EF-7C65C8EE5E5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A61F135-16BD-DCF5-E4E9-0AC2AE1B490B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 </a:t>
            </a:r>
            <a:r>
              <a:rPr lang="en-US" sz="2400" b="1" dirty="0">
                <a:solidFill>
                  <a:srgbClr val="00B0F0"/>
                </a:solidFill>
              </a:rPr>
              <a:t>What is a Scope Statement?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02BC0BC2-8F50-58CA-CECE-16096E271D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789147"/>
            <a:ext cx="10486573" cy="4580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9729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62A41E-1CDE-17CD-9B17-A627FE00A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8CA54FD-611E-C7F1-AA8F-BD60A334B3D2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9036811-BC11-E961-EAF6-B06834211BF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D924631-9F06-05D0-AD51-034C8D75003C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37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4C97E3-40B7-49D2-8D76-D4104DFC65DE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4F3953-21C1-04F0-A939-06F7AF6A539B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9241FAE-B951-6667-E7B5-5F0C3B0F68C7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C4CB1BA-E181-6644-9ED9-F0D155273204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403156C-5FD3-11C1-E4BC-03E077F4174D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 Real Example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7023FA94-9FE4-47C5-4C37-286B1A2FFE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789148"/>
            <a:ext cx="10486574" cy="458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9835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144750-1E45-DDDD-B9BF-821CB15EFD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85C523E-0772-F902-28F7-059436FB320C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042DF0E-6A77-FF4A-6705-2F67C018BB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ADDA9CB-697E-61FB-CD6F-BA0D8D3981D3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38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357C4B-0CAF-AF49-EAEA-F0218B137B5D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75B5621-C676-0D50-D23E-B3629E0BABBC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64767EE-5724-F856-B5C7-E93D7475D12C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E024C81-EF9D-7B7D-E07C-C2AFA4C4A1F7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F50CAA0-9F0C-58FB-BBD1-1A90426D3826}"/>
              </a:ext>
            </a:extLst>
          </p:cNvPr>
          <p:cNvSpPr txBox="1"/>
          <p:nvPr/>
        </p:nvSpPr>
        <p:spPr>
          <a:xfrm>
            <a:off x="2066931" y="807135"/>
            <a:ext cx="732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24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Key Benefits </a:t>
            </a:r>
          </a:p>
          <a:p>
            <a:pPr rtl="1"/>
            <a:r>
              <a:rPr lang="en-US" sz="24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24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81525E7F-9FC2-9DEB-61BE-A7DC58073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41" y="1773736"/>
            <a:ext cx="10314215" cy="4637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5735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EAFAFF-F7A8-70CD-07B7-4021B3D3E7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D32AAB2-D8E6-F145-A75A-893D0F4C3051}"/>
              </a:ext>
            </a:extLst>
          </p:cNvPr>
          <p:cNvSpPr/>
          <p:nvPr/>
        </p:nvSpPr>
        <p:spPr>
          <a:xfrm>
            <a:off x="573739" y="1685495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0CAB791-6F73-8B61-04A6-45C297D7ABA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1" y="268965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52100AA2-C165-096C-BF01-408112305510}"/>
              </a:ext>
            </a:extLst>
          </p:cNvPr>
          <p:cNvSpPr txBox="1">
            <a:spLocks/>
          </p:cNvSpPr>
          <p:nvPr/>
        </p:nvSpPr>
        <p:spPr>
          <a:xfrm>
            <a:off x="11292115" y="6323077"/>
            <a:ext cx="896839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914377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1600">
                <a:solidFill>
                  <a:srgbClr val="44546A"/>
                </a:solidFill>
              </a:rPr>
              <a:pPr defTabSz="914377">
                <a:spcAft>
                  <a:spcPts val="600"/>
                </a:spcAft>
                <a:defRPr/>
              </a:pPr>
              <a:t>39</a:t>
            </a:fld>
            <a:endParaRPr lang="en-US" sz="16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3DABB1D-7319-507E-2494-A8EA9AC55BAB}"/>
              </a:ext>
            </a:extLst>
          </p:cNvPr>
          <p:cNvSpPr/>
          <p:nvPr/>
        </p:nvSpPr>
        <p:spPr>
          <a:xfrm>
            <a:off x="944973" y="45672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0DA9E57-84B4-C8DC-79C5-F532618A6CF7}"/>
              </a:ext>
            </a:extLst>
          </p:cNvPr>
          <p:cNvGrpSpPr/>
          <p:nvPr/>
        </p:nvGrpSpPr>
        <p:grpSpPr>
          <a:xfrm>
            <a:off x="897366" y="488215"/>
            <a:ext cx="1404457" cy="1046265"/>
            <a:chOff x="962436" y="359481"/>
            <a:chExt cx="1404457" cy="104711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9B6B534-C1A8-8632-8E80-517E7D100A8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00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D1538DC-BE2F-934B-B970-30B35CEEF59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316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01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pic>
        <p:nvPicPr>
          <p:cNvPr id="2050" name="Picture 2">
            <a:extLst>
              <a:ext uri="{FF2B5EF4-FFF2-40B4-BE49-F238E27FC236}">
                <a16:creationId xmlns:a16="http://schemas.microsoft.com/office/drawing/2014/main" id="{40452232-AC49-2FD9-E043-B434A71388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0" t="6765" r="14956" b="9318"/>
          <a:stretch>
            <a:fillRect/>
          </a:stretch>
        </p:blipFill>
        <p:spPr bwMode="auto">
          <a:xfrm>
            <a:off x="805542" y="1800754"/>
            <a:ext cx="10486574" cy="445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77216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3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3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2" y="5707078"/>
            <a:ext cx="45245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2"/>
            <a:ext cx="2279267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3" y="4401415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1" y="203202"/>
            <a:ext cx="2580007" cy="1204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34388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B3046258-5341-48E1-A489-0E38F5F364A7}" vid="{4AD319DB-B308-47BF-8661-89F638F295C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9508A6DF-2CA9-4618-8F01-70B65FF91425}"/>
</file>

<file path=customXml/itemProps2.xml><?xml version="1.0" encoding="utf-8"?>
<ds:datastoreItem xmlns:ds="http://schemas.openxmlformats.org/officeDocument/2006/customXml" ds:itemID="{92CAA61B-3974-4926-AA46-EF2251197378}"/>
</file>

<file path=customXml/itemProps3.xml><?xml version="1.0" encoding="utf-8"?>
<ds:datastoreItem xmlns:ds="http://schemas.openxmlformats.org/officeDocument/2006/customXml" ds:itemID="{F5F6C45F-5549-4C1A-8DB3-32C5E53186D1}"/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12008</TotalTime>
  <Words>550</Words>
  <Application>Microsoft Office PowerPoint</Application>
  <PresentationFormat>Widescreen</PresentationFormat>
  <Paragraphs>275</Paragraphs>
  <Slides>40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Alexandria</vt:lpstr>
      <vt:lpstr>Arial</vt:lpstr>
      <vt:lpstr>Calibri</vt:lpstr>
      <vt:lpstr>Calibri Light</vt:lpstr>
      <vt:lpstr>Roboto Light</vt:lpstr>
      <vt:lpstr>Times New Roman</vt:lpstr>
      <vt:lpstr>Theme1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Bassel Alhassan</dc:creator>
  <cp:lastModifiedBy>Bassel Alhassan</cp:lastModifiedBy>
  <cp:revision>71</cp:revision>
  <dcterms:created xsi:type="dcterms:W3CDTF">2026-05-10T06:02:39Z</dcterms:created>
  <dcterms:modified xsi:type="dcterms:W3CDTF">2026-05-22T13:08:39Z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