
<file path=[Content_Types].xml><?xml version="1.0" encoding="utf-8"?>
<Types xmlns="http://schemas.openxmlformats.org/package/2006/content-types">
  <Default Extension="fntdata" ContentType="application/x-fontdata"/>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4.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5.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6.xml" ContentType="application/vnd.openxmlformats-officedocument.theme+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7.xml" ContentType="application/vnd.openxmlformats-officedocument.them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79" r:id="rId5"/>
    <p:sldMasterId id="2147483694" r:id="rId6"/>
    <p:sldMasterId id="2147483710" r:id="rId7"/>
    <p:sldMasterId id="2147483726" r:id="rId8"/>
    <p:sldMasterId id="2147483742" r:id="rId9"/>
    <p:sldMasterId id="2147483774" r:id="rId10"/>
    <p:sldMasterId id="2147483787" r:id="rId11"/>
  </p:sldMasterIdLst>
  <p:notesMasterIdLst>
    <p:notesMasterId r:id="rId38"/>
  </p:notesMasterIdLst>
  <p:sldIdLst>
    <p:sldId id="498" r:id="rId12"/>
    <p:sldId id="256" r:id="rId13"/>
    <p:sldId id="527" r:id="rId14"/>
    <p:sldId id="535" r:id="rId15"/>
    <p:sldId id="526" r:id="rId16"/>
    <p:sldId id="521" r:id="rId17"/>
    <p:sldId id="540" r:id="rId18"/>
    <p:sldId id="522" r:id="rId19"/>
    <p:sldId id="500" r:id="rId20"/>
    <p:sldId id="651" r:id="rId21"/>
    <p:sldId id="650" r:id="rId22"/>
    <p:sldId id="493" r:id="rId23"/>
    <p:sldId id="539" r:id="rId24"/>
    <p:sldId id="511" r:id="rId25"/>
    <p:sldId id="545" r:id="rId26"/>
    <p:sldId id="499" r:id="rId27"/>
    <p:sldId id="546" r:id="rId28"/>
    <p:sldId id="548" r:id="rId29"/>
    <p:sldId id="549" r:id="rId30"/>
    <p:sldId id="550" r:id="rId31"/>
    <p:sldId id="553" r:id="rId32"/>
    <p:sldId id="551" r:id="rId33"/>
    <p:sldId id="604" r:id="rId34"/>
    <p:sldId id="647" r:id="rId35"/>
    <p:sldId id="518" r:id="rId36"/>
    <p:sldId id="293" r:id="rId37"/>
  </p:sldIdLst>
  <p:sldSz cx="12192000" cy="6858000"/>
  <p:notesSz cx="6858000" cy="9144000"/>
  <p:embeddedFontLst>
    <p:embeddedFont>
      <p:font typeface="Alexandria" pitchFamily="2" charset="-78"/>
      <p:regular r:id="rId39"/>
      <p:bold r:id="rId40"/>
    </p:embeddedFont>
    <p:embeddedFont>
      <p:font typeface="Bahnschrift SemiBold SemiConden" panose="020B0502040204020203" pitchFamily="34" charset="0"/>
      <p:bold r:id="rId41"/>
    </p:embeddedFont>
    <p:embeddedFont>
      <p:font typeface="Tajawal Medium" panose="00000600000000000000" charset="-78"/>
      <p:regular r:id="rId42"/>
      <p:bold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A50021"/>
    <a:srgbClr val="4A206A"/>
    <a:srgbClr val="3A2A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0" autoAdjust="0"/>
    <p:restoredTop sz="94602" autoAdjust="0"/>
  </p:normalViewPr>
  <p:slideViewPr>
    <p:cSldViewPr>
      <p:cViewPr varScale="1">
        <p:scale>
          <a:sx n="77" d="100"/>
          <a:sy n="77" d="100"/>
        </p:scale>
        <p:origin x="806" y="43"/>
      </p:cViewPr>
      <p:guideLst>
        <p:guide orient="horz" pos="2160"/>
        <p:guide pos="3840"/>
      </p:guideLst>
    </p:cSldViewPr>
  </p:slideViewPr>
  <p:outlineViewPr>
    <p:cViewPr>
      <p:scale>
        <a:sx n="33" d="100"/>
        <a:sy n="33" d="100"/>
      </p:scale>
      <p:origin x="0" y="0"/>
    </p:cViewPr>
    <p:sldLst>
      <p:sld r:id="rId1" collapse="1"/>
    </p:sldLst>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font" Target="fonts/font1.fntdata"/><Relationship Id="rId21" Type="http://schemas.openxmlformats.org/officeDocument/2006/relationships/slide" Target="slides/slide10.xml"/><Relationship Id="rId34" Type="http://schemas.openxmlformats.org/officeDocument/2006/relationships/slide" Target="slides/slide23.xml"/><Relationship Id="rId42" Type="http://schemas.openxmlformats.org/officeDocument/2006/relationships/font" Target="fonts/font4.fntdata"/><Relationship Id="rId50" Type="http://customschemas.google.com/relationships/presentationmetadata" Target="metadata"/><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5.xml"/><Relationship Id="rId29"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font" Target="fonts/font2.fntdata"/><Relationship Id="rId53"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10" Type="http://schemas.openxmlformats.org/officeDocument/2006/relationships/slideMaster" Target="slideMasters/slideMaster7.xml"/><Relationship Id="rId19" Type="http://schemas.openxmlformats.org/officeDocument/2006/relationships/slide" Target="slides/slide8.xml"/><Relationship Id="rId31" Type="http://schemas.openxmlformats.org/officeDocument/2006/relationships/slide" Target="slides/slide2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font" Target="fonts/font5.fntdata"/><Relationship Id="rId8" Type="http://schemas.openxmlformats.org/officeDocument/2006/relationships/slideMaster" Target="slideMasters/slideMaster5.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notesMaster" Target="notesMasters/notesMaster1.xml"/><Relationship Id="rId20" Type="http://schemas.openxmlformats.org/officeDocument/2006/relationships/slide" Target="slides/slide9.xml"/><Relationship Id="rId41" Type="http://schemas.openxmlformats.org/officeDocument/2006/relationships/font" Target="fonts/font3.fntdata"/><Relationship Id="rId54" Type="http://schemas.openxmlformats.org/officeDocument/2006/relationships/tableStyles" Target="tableStyles.xml"/></Relationships>
</file>

<file path=ppt/_rels/viewProps.xml.rels><?xml version="1.0" encoding="UTF-8" standalone="yes"?>
<Relationships xmlns="http://schemas.openxmlformats.org/package/2006/relationships"><Relationship Id="rId1"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3620645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26219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6118856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279977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627231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334919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707701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054923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918549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62397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868802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444227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596335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2042866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523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84829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53834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597985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312787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09395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386155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209091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17239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295545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85165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845274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109363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6118888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9368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46134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758533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89195518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044845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8915831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95432184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0237735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9871390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20476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565042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0837743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35461821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3816987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16560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004409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1736094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88032339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652413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22404663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923642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8611016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48663673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3446899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7"/>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900"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05233235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48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1"/>
            <a:ext cx="12192000" cy="419379"/>
          </a:xfrm>
          <a:prstGeom prst="rect">
            <a:avLst/>
          </a:prstGeom>
        </p:spPr>
        <p:txBody>
          <a:bodyPr anchor="ctr"/>
          <a:lstStyle>
            <a:lvl1pPr marL="0" marR="0" indent="0" algn="ctr" defTabSz="914400" rtl="0" eaLnBrk="1" fontAlgn="auto" latinLnBrk="1" hangingPunct="1">
              <a:lnSpc>
                <a:spcPct val="90000"/>
              </a:lnSpc>
              <a:spcBef>
                <a:spcPts val="1000"/>
              </a:spcBef>
              <a:spcAft>
                <a:spcPts val="0"/>
              </a:spcAft>
              <a:buClrTx/>
              <a:buSzTx/>
              <a:buFontTx/>
              <a:buNone/>
              <a:tabLst/>
              <a:defRPr sz="2400" b="0">
                <a:solidFill>
                  <a:schemeClr val="tx1">
                    <a:lumMod val="65000"/>
                    <a:lumOff val="35000"/>
                  </a:schemeClr>
                </a:solidFill>
              </a:defRPr>
            </a:lvl1pPr>
          </a:lstStyle>
          <a:p>
            <a:pPr marL="0" marR="0" lvl="0" indent="0" algn="ctr" defTabSz="914400" rtl="0" eaLnBrk="1" fontAlgn="auto" latinLnBrk="1" hangingPunct="1">
              <a:lnSpc>
                <a:spcPct val="90000"/>
              </a:lnSpc>
              <a:spcBef>
                <a:spcPts val="100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98690203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1_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3197" y="740703"/>
            <a:ext cx="12192000" cy="768085"/>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3197" y="1508788"/>
            <a:ext cx="12192000" cy="384043"/>
          </a:xfrm>
          <a:prstGeom prst="rect">
            <a:avLst/>
          </a:prstGeom>
        </p:spPr>
        <p:txBody>
          <a:bodyPr anchor="ctr"/>
          <a:lstStyle>
            <a:lvl1pPr marL="0" indent="0" algn="ctr">
              <a:buNone/>
              <a:defRPr sz="14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51433491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36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3"/>
            <a:ext cx="12192000" cy="419379"/>
          </a:xfrm>
          <a:prstGeom prst="rect">
            <a:avLst/>
          </a:prstGeom>
        </p:spPr>
        <p:txBody>
          <a:bodyPr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defRPr>
            </a:lvl1pPr>
          </a:lstStyle>
          <a:p>
            <a:pPr marL="0" marR="0" lvl="0" indent="0" algn="ctr" defTabSz="685800" rtl="0" eaLnBrk="1" fontAlgn="auto" latinLnBrk="1" hangingPunct="1">
              <a:lnSpc>
                <a:spcPct val="90000"/>
              </a:lnSpc>
              <a:spcBef>
                <a:spcPts val="75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304762029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306647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393332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5383224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25867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22368328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717666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4238091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7837059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6942962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9456577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346127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531311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4660688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4191958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9F18A92-16D6-48C5-B58C-3BCEF544B0CA}" type="datetime1">
              <a:rPr lang="en-US" smtClean="0"/>
              <a:t>5/27/2025</a:t>
            </a:fld>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38223333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5919CAB-804F-4647-BF72-4FCD8036605A}" type="datetime1">
              <a:rPr lang="en-US" smtClean="0"/>
              <a:t>5/27/2025</a:t>
            </a:fld>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69846213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C44BAD0-F4C7-47D0-8906-7E1440132B65}" type="datetime1">
              <a:rPr lang="en-US" smtClean="0"/>
              <a:t>5/27/2025</a:t>
            </a:fld>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84141842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22073E6-1DEC-497D-BF9A-6A7EBCCE39C2}" type="datetime1">
              <a:rPr lang="en-US" smtClean="0"/>
              <a:t>5/27/2025</a:t>
            </a:fld>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03683727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E2E491B-F5F1-43B2-BC98-5F0EE0B2AE54}" type="datetime1">
              <a:rPr lang="en-US" smtClean="0"/>
              <a:t>5/27/2025</a:t>
            </a:fld>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867941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256BD62-BDAE-4A7A-A04B-EE64DF7F24D4}" type="datetime1">
              <a:rPr lang="en-US" smtClean="0"/>
              <a:t>5/27/2025</a:t>
            </a:fld>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4867774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BB080B2-8909-4B24-990A-A6E7395C413C}" type="datetime1">
              <a:rPr lang="en-US" smtClean="0"/>
              <a:t>5/27/2025</a:t>
            </a:fld>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9416065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80D6997C-17C9-4FEF-BE0D-BEBD082606C0}" type="datetime1">
              <a:rPr lang="en-US" smtClean="0"/>
              <a:t>5/27/2025</a:t>
            </a:fld>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08937677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C63784-01CF-4300-9A51-4DB744DE3AD4}" type="datetime1">
              <a:rPr lang="en-US" smtClean="0"/>
              <a:t>5/27/2025</a:t>
            </a:fld>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25855167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6175232E-25E9-4694-B637-F2A0D360F5D7}" type="datetime1">
              <a:rPr lang="en-US" smtClean="0"/>
              <a:t>5/27/2025</a:t>
            </a:fld>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83551929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217583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9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0A8EE7D1-1023-4B2F-982B-BCB0C7A66D1E}" type="datetime1">
              <a:rPr lang="en-US" smtClean="0"/>
              <a:t>5/27/2025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244314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E4CE2550-44CC-4D78-894E-205AB00349A9}" type="datetime1">
              <a:rPr lang="en-US" smtClean="0"/>
              <a:t>5/27/2025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019619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11B57CC1-8C3F-4674-9ED6-35D2F23AFAE6}" type="datetime1">
              <a:rPr lang="en-US" smtClean="0"/>
              <a:t>5/27/2025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0518801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E43725B0-27D7-4568-A8F4-4470A4BB7A42}" type="datetime1">
              <a:rPr lang="en-US" smtClean="0"/>
              <a:t>5/27/2025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2367578"/>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AB69DF92-35F3-4079-8610-CEB52E5D2A65}" type="datetime1">
              <a:rPr lang="en-US" smtClean="0"/>
              <a:t>5/27/2025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45334832"/>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37449B96-2E34-4ECD-89D8-53CC3FF93D79}" type="datetime1">
              <a:rPr lang="en-US" smtClean="0"/>
              <a:t>5/27/2025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6063809"/>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BB8FEE8E-ADF0-4F4D-9FFC-A08B8C0B8844}" type="datetime1">
              <a:rPr lang="en-US" smtClean="0"/>
              <a:t>5/27/2025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7548579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19CE8AE1-DAA6-4D91-8838-9560E4086AF8}" type="datetime1">
              <a:rPr lang="en-US" smtClean="0"/>
              <a:t>5/27/2025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5032359"/>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50B623B3-38C4-47BF-B1F8-2A1935269D4E}" type="datetime1">
              <a:rPr lang="en-US" smtClean="0"/>
              <a:t>5/27/2025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621880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3044A6-AF19-4266-9D93-D78B5B3E0BFF}" type="datetime1">
              <a:rPr lang="en-US" smtClean="0"/>
              <a:t>5/27/2025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879204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1A2714FC-6EEA-43A8-9D56-03AB2C5B4C41}" type="datetime1">
              <a:rPr lang="en-US" smtClean="0"/>
              <a:t>5/27/2025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6496941"/>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989320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49075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90458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3563917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6"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theme" Target="../theme/theme2.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17" Type="http://schemas.openxmlformats.org/officeDocument/2006/relationships/image" Target="../media/image1.png"/><Relationship Id="rId2" Type="http://schemas.openxmlformats.org/officeDocument/2006/relationships/slideLayout" Target="../slideLayouts/slideLayout28.xml"/><Relationship Id="rId16" Type="http://schemas.openxmlformats.org/officeDocument/2006/relationships/theme" Target="../theme/theme3.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slideLayout" Target="../slideLayouts/slideLayout4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theme" Target="../theme/theme4.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image" Target="../media/image1.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1.xml"/><Relationship Id="rId13" Type="http://schemas.openxmlformats.org/officeDocument/2006/relationships/slideLayout" Target="../slideLayouts/slideLayout66.xml"/><Relationship Id="rId3" Type="http://schemas.openxmlformats.org/officeDocument/2006/relationships/slideLayout" Target="../slideLayouts/slideLayout56.xml"/><Relationship Id="rId7" Type="http://schemas.openxmlformats.org/officeDocument/2006/relationships/slideLayout" Target="../slideLayouts/slideLayout60.xml"/><Relationship Id="rId12" Type="http://schemas.openxmlformats.org/officeDocument/2006/relationships/slideLayout" Target="../slideLayouts/slideLayout65.xml"/><Relationship Id="rId2" Type="http://schemas.openxmlformats.org/officeDocument/2006/relationships/slideLayout" Target="../slideLayouts/slideLayout55.xml"/><Relationship Id="rId16" Type="http://schemas.openxmlformats.org/officeDocument/2006/relationships/image" Target="../media/image1.png"/><Relationship Id="rId1" Type="http://schemas.openxmlformats.org/officeDocument/2006/relationships/slideLayout" Target="../slideLayouts/slideLayout54.xml"/><Relationship Id="rId6" Type="http://schemas.openxmlformats.org/officeDocument/2006/relationships/slideLayout" Target="../slideLayouts/slideLayout59.xml"/><Relationship Id="rId11" Type="http://schemas.openxmlformats.org/officeDocument/2006/relationships/slideLayout" Target="../slideLayouts/slideLayout64.xml"/><Relationship Id="rId5" Type="http://schemas.openxmlformats.org/officeDocument/2006/relationships/slideLayout" Target="../slideLayouts/slideLayout58.xml"/><Relationship Id="rId15" Type="http://schemas.openxmlformats.org/officeDocument/2006/relationships/theme" Target="../theme/theme5.xml"/><Relationship Id="rId10" Type="http://schemas.openxmlformats.org/officeDocument/2006/relationships/slideLayout" Target="../slideLayouts/slideLayout63.xml"/><Relationship Id="rId4" Type="http://schemas.openxmlformats.org/officeDocument/2006/relationships/slideLayout" Target="../slideLayouts/slideLayout57.xml"/><Relationship Id="rId9" Type="http://schemas.openxmlformats.org/officeDocument/2006/relationships/slideLayout" Target="../slideLayouts/slideLayout62.xml"/><Relationship Id="rId14" Type="http://schemas.openxmlformats.org/officeDocument/2006/relationships/slideLayout" Target="../slideLayouts/slideLayout6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5.xml"/><Relationship Id="rId13" Type="http://schemas.openxmlformats.org/officeDocument/2006/relationships/theme" Target="../theme/theme6.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slideLayout" Target="../slideLayouts/slideLayout79.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 Id="rId14" Type="http://schemas.openxmlformats.org/officeDocument/2006/relationships/image" Target="../media/image1.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7.xml"/><Relationship Id="rId13" Type="http://schemas.openxmlformats.org/officeDocument/2006/relationships/theme" Target="../theme/theme7.xml"/><Relationship Id="rId3" Type="http://schemas.openxmlformats.org/officeDocument/2006/relationships/slideLayout" Target="../slideLayouts/slideLayout82.xml"/><Relationship Id="rId7" Type="http://schemas.openxmlformats.org/officeDocument/2006/relationships/slideLayout" Target="../slideLayouts/slideLayout86.xml"/><Relationship Id="rId12" Type="http://schemas.openxmlformats.org/officeDocument/2006/relationships/slideLayout" Target="../slideLayouts/slideLayout91.xml"/><Relationship Id="rId2" Type="http://schemas.openxmlformats.org/officeDocument/2006/relationships/slideLayout" Target="../slideLayouts/slideLayout81.xml"/><Relationship Id="rId1" Type="http://schemas.openxmlformats.org/officeDocument/2006/relationships/slideLayout" Target="../slideLayouts/slideLayout80.xml"/><Relationship Id="rId6" Type="http://schemas.openxmlformats.org/officeDocument/2006/relationships/slideLayout" Target="../slideLayouts/slideLayout85.xml"/><Relationship Id="rId11" Type="http://schemas.openxmlformats.org/officeDocument/2006/relationships/slideLayout" Target="../slideLayouts/slideLayout90.xml"/><Relationship Id="rId5" Type="http://schemas.openxmlformats.org/officeDocument/2006/relationships/slideLayout" Target="../slideLayouts/slideLayout84.xml"/><Relationship Id="rId10" Type="http://schemas.openxmlformats.org/officeDocument/2006/relationships/slideLayout" Target="../slideLayouts/slideLayout89.xml"/><Relationship Id="rId4" Type="http://schemas.openxmlformats.org/officeDocument/2006/relationships/slideLayout" Target="../slideLayouts/slideLayout83.xml"/><Relationship Id="rId9" Type="http://schemas.openxmlformats.org/officeDocument/2006/relationships/slideLayout" Target="../slideLayouts/slideLayout88.xml"/><Relationship Id="rId14" Type="http://schemas.openxmlformats.org/officeDocument/2006/relationships/image" Target="../media/image1.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9.xml"/><Relationship Id="rId13" Type="http://schemas.openxmlformats.org/officeDocument/2006/relationships/slideLayout" Target="../slideLayouts/slideLayout104.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slideLayout" Target="../slideLayouts/slideLayout103.xml"/><Relationship Id="rId17" Type="http://schemas.openxmlformats.org/officeDocument/2006/relationships/image" Target="../media/image1.png"/><Relationship Id="rId2" Type="http://schemas.openxmlformats.org/officeDocument/2006/relationships/slideLayout" Target="../slideLayouts/slideLayout93.xml"/><Relationship Id="rId16" Type="http://schemas.openxmlformats.org/officeDocument/2006/relationships/theme" Target="../theme/theme8.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5" Type="http://schemas.openxmlformats.org/officeDocument/2006/relationships/slideLayout" Target="../slideLayouts/slideLayout106.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 Id="rId14" Type="http://schemas.openxmlformats.org/officeDocument/2006/relationships/slideLayout" Target="../slideLayouts/slideLayout10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 id="2147483773"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73092391"/>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53591824"/>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8" r:id="rId13"/>
    <p:sldLayoutId id="2147483709" r:id="rId14"/>
    <p:sldLayoutId id="214748377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53335108"/>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85359211"/>
      </p:ext>
    </p:extLst>
  </p:cSld>
  <p:clrMap bg1="lt1" tx1="dk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1"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5/27/2025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749380049"/>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8B6BF1DA-1E53-4315-B4BF-7B47F3DAFB10}" type="datetime1">
              <a:rPr lang="en-US" smtClean="0"/>
              <a:t>5/27/2025</a:t>
            </a:fld>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594388183"/>
      </p:ext>
    </p:extLst>
  </p:cSld>
  <p:clrMap bg1="lt1" tx1="dk1" bg2="dk2" tx2="lt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8B88F5-AF51-4A03-A102-F0A403D577AF}" type="datetime1">
              <a:rPr lang="en-US" smtClean="0"/>
              <a:t>5/27/2025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29457127"/>
      </p:ext>
    </p:extLst>
  </p:cSld>
  <p:clrMap bg1="lt1" tx1="dk1" bg2="lt2" tx2="dk2" accent1="accent1" accent2="accent2" accent3="accent3" accent4="accent4" accent5="accent5" accent6="accent6" hlink="hlink" folHlink="folHlink"/>
  <p:sldLayoutIdLst>
    <p:sldLayoutId id="2147483788" r:id="rId1"/>
    <p:sldLayoutId id="2147483789" r:id="rId2"/>
    <p:sldLayoutId id="2147483790" r:id="rId3"/>
    <p:sldLayoutId id="2147483791" r:id="rId4"/>
    <p:sldLayoutId id="2147483792" r:id="rId5"/>
    <p:sldLayoutId id="2147483793" r:id="rId6"/>
    <p:sldLayoutId id="2147483794" r:id="rId7"/>
    <p:sldLayoutId id="2147483795" r:id="rId8"/>
    <p:sldLayoutId id="2147483796" r:id="rId9"/>
    <p:sldLayoutId id="2147483797" r:id="rId10"/>
    <p:sldLayoutId id="2147483798" r:id="rId11"/>
    <p:sldLayoutId id="2147483799" r:id="rId12"/>
    <p:sldLayoutId id="2147483800" r:id="rId13"/>
    <p:sldLayoutId id="2147483801" r:id="rId14"/>
    <p:sldLayoutId id="2147483802" r:id="rId1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8.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39.xml"/><Relationship Id="rId1" Type="http://schemas.openxmlformats.org/officeDocument/2006/relationships/tags" Target="../tags/tag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hyperlink" Target="https://sis.esu.ac.ae/login" TargetMode="External"/><Relationship Id="rId2" Type="http://schemas.openxmlformats.org/officeDocument/2006/relationships/slideLayout" Target="../slideLayouts/slideLayout39.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hyperlink" Target="https://lms.esu.ac.ae/login/index.php"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8.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7.jp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9.xml"/><Relationship Id="rId1" Type="http://schemas.openxmlformats.org/officeDocument/2006/relationships/tags" Target="../tags/tag4.xm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86.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8.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8.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slideLayout" Target="../slideLayouts/slideLayout53.xml"/><Relationship Id="rId1" Type="http://schemas.openxmlformats.org/officeDocument/2006/relationships/tags" Target="../tags/tag5.xml"/><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1.xml"/><Relationship Id="rId1" Type="http://schemas.openxmlformats.org/officeDocument/2006/relationships/tags" Target="../tags/tag6.xml"/><Relationship Id="rId5" Type="http://schemas.openxmlformats.org/officeDocument/2006/relationships/image" Target="../media/image3.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45789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30" name="TextBox 29"/>
          <p:cNvSpPr txBox="1"/>
          <p:nvPr/>
        </p:nvSpPr>
        <p:spPr>
          <a:xfrm>
            <a:off x="6896283" y="6457890"/>
            <a:ext cx="55045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Prepared by </a:t>
            </a:r>
            <a:r>
              <a:rPr kumimoji="0" lang="en-US" sz="20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Dr.Warda Mahmoud Abu Kloub </a:t>
            </a:r>
            <a:endParaRPr kumimoji="0" lang="en-US"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34" name="Rectangle: Rounded Corners 33"/>
          <p:cNvSpPr/>
          <p:nvPr/>
        </p:nvSpPr>
        <p:spPr>
          <a:xfrm>
            <a:off x="1246679" y="5860787"/>
            <a:ext cx="304888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المحاضرة التعريفية</a:t>
            </a:r>
            <a:endParaRPr kumimoji="0" lang="en-US"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6" name="TextBox 45"/>
          <p:cNvSpPr txBox="1"/>
          <p:nvPr/>
        </p:nvSpPr>
        <p:spPr>
          <a:xfrm>
            <a:off x="2229016" y="6493083"/>
            <a:ext cx="124745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LDR 725</a:t>
            </a:r>
          </a:p>
        </p:txBody>
      </p:sp>
      <p:sp>
        <p:nvSpPr>
          <p:cNvPr id="14" name="Oval 13"/>
          <p:cNvSpPr/>
          <p:nvPr/>
        </p:nvSpPr>
        <p:spPr>
          <a:xfrm>
            <a:off x="6096000" y="133157"/>
            <a:ext cx="614324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399276" y="1812225"/>
            <a:ext cx="5256584"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ريادة الأعمال والابتكار </a:t>
            </a:r>
          </a:p>
        </p:txBody>
      </p:sp>
      <p:pic>
        <p:nvPicPr>
          <p:cNvPr id="3" name="Picture 2">
            <a:extLst>
              <a:ext uri="{FF2B5EF4-FFF2-40B4-BE49-F238E27FC236}">
                <a16:creationId xmlns:a16="http://schemas.microsoft.com/office/drawing/2014/main" id="{7C8FF05D-5A2A-F805-9F75-A59743DBC535}"/>
              </a:ext>
            </a:extLst>
          </p:cNvPr>
          <p:cNvPicPr>
            <a:picLocks noChangeAspect="1"/>
          </p:cNvPicPr>
          <p:nvPr/>
        </p:nvPicPr>
        <p:blipFill rotWithShape="1">
          <a:blip r:embed="rId5"/>
          <a:srcRect l="50400" t="15750" r="2351" b="21251"/>
          <a:stretch/>
        </p:blipFill>
        <p:spPr>
          <a:xfrm>
            <a:off x="1847528" y="3444344"/>
            <a:ext cx="2008631" cy="2112634"/>
          </a:xfrm>
          <a:prstGeom prst="rect">
            <a:avLst/>
          </a:prstGeom>
        </p:spPr>
      </p:pic>
      <p:sp>
        <p:nvSpPr>
          <p:cNvPr id="2" name="TextBox 1">
            <a:extLst>
              <a:ext uri="{FF2B5EF4-FFF2-40B4-BE49-F238E27FC236}">
                <a16:creationId xmlns:a16="http://schemas.microsoft.com/office/drawing/2014/main" id="{D0173DF9-0A68-561A-A908-D1655385B3FB}"/>
              </a:ext>
            </a:extLst>
          </p:cNvPr>
          <p:cNvSpPr txBox="1"/>
          <p:nvPr/>
        </p:nvSpPr>
        <p:spPr>
          <a:xfrm>
            <a:off x="479376" y="2497259"/>
            <a:ext cx="5976664" cy="523220"/>
          </a:xfrm>
          <a:prstGeom prst="rect">
            <a:avLst/>
          </a:prstGeom>
          <a:noFill/>
        </p:spPr>
        <p:txBody>
          <a:bodyPr wrap="square" rtlCol="0">
            <a:spAutoFit/>
          </a:bodyPr>
          <a:lstStyle/>
          <a:p>
            <a:pPr lvl="0">
              <a:buClrTx/>
              <a:defRPr/>
            </a:pPr>
            <a:r>
              <a:rPr lang="en-US" sz="2800" b="1" kern="1200" dirty="0">
                <a:solidFill>
                  <a:srgbClr val="00B0F0"/>
                </a:solidFill>
                <a:latin typeface="Times New Roman" panose="02020603050405020304" pitchFamily="18" charset="0"/>
                <a:ea typeface="+mn-ea"/>
                <a:cs typeface="Times New Roman" panose="02020603050405020304" pitchFamily="18" charset="0"/>
              </a:rPr>
              <a:t>Entrepreneurship and Innovation</a:t>
            </a:r>
          </a:p>
        </p:txBody>
      </p:sp>
    </p:spTree>
    <p:extLst>
      <p:ext uri="{BB962C8B-B14F-4D97-AF65-F5344CB8AC3E}">
        <p14:creationId xmlns:p14="http://schemas.microsoft.com/office/powerpoint/2010/main" val="1660728098"/>
      </p:ext>
    </p:extLst>
  </p:cSld>
  <p:clrMapOvr>
    <a:masterClrMapping/>
  </p:clrMapOvr>
  <mc:AlternateContent xmlns:mc="http://schemas.openxmlformats.org/markup-compatibility/2006" xmlns:p14="http://schemas.microsoft.com/office/powerpoint/2010/main">
    <mc:Choice Requires="p14">
      <p:transition spd="slow" p14:dur="2000" advTm="22893"/>
    </mc:Choice>
    <mc:Fallback xmlns="">
      <p:transition spd="slow" advTm="2289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656916"/>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نبذة عن جامعة ميدأوشن</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برنامج الماجستير في القيادة التربوية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منهجية التدريس</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الأهداف ونتاجات التعلم</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تعليمات الجامعة ومعلومات عامة عن المادة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النشاطات والاستراتيجيات التدريسية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نظام العلامات</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الحضور والغياب</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الكتاب المقرر</a:t>
            </a:r>
            <a:r>
              <a:rPr kumimoji="0" lang="ar-AE"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a:t>
            </a: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المادة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ko-KR" altLang="en-US"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4674690" y="1145083"/>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في هذه المحاضرة التعريفية سنتحدث عن:</a:t>
            </a:r>
          </a:p>
        </p:txBody>
      </p:sp>
    </p:spTree>
  </p:cSld>
  <p:clrMapOvr>
    <a:masterClrMapping/>
  </p:clrMapOvr>
  <mc:AlternateContent xmlns:mc="http://schemas.openxmlformats.org/markup-compatibility/2006" xmlns:p14="http://schemas.microsoft.com/office/powerpoint/2010/main">
    <mc:Choice Requires="p14">
      <p:transition spd="slow" p14:dur="2000" advTm="52000"/>
    </mc:Choice>
    <mc:Fallback xmlns="">
      <p:transition spd="slow" advTm="5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077D56D1-99BE-6DB5-008A-8CF210E44FA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0416" y="-9855"/>
            <a:ext cx="2305141" cy="1076343"/>
          </a:xfrm>
          <a:prstGeom prst="rect">
            <a:avLst/>
          </a:prstGeom>
        </p:spPr>
      </p:pic>
      <p:sp>
        <p:nvSpPr>
          <p:cNvPr id="5" name="TextBox 4">
            <a:extLst>
              <a:ext uri="{FF2B5EF4-FFF2-40B4-BE49-F238E27FC236}">
                <a16:creationId xmlns:a16="http://schemas.microsoft.com/office/drawing/2014/main" id="{8DE69F5C-6947-53AB-F9FC-05A2CB74B2D8}"/>
              </a:ext>
            </a:extLst>
          </p:cNvPr>
          <p:cNvSpPr txBox="1"/>
          <p:nvPr/>
        </p:nvSpPr>
        <p:spPr>
          <a:xfrm>
            <a:off x="5199112" y="651381"/>
            <a:ext cx="6768440" cy="5954835"/>
          </a:xfrm>
          <a:prstGeom prst="rect">
            <a:avLst/>
          </a:prstGeom>
          <a:noFill/>
        </p:spPr>
        <p:txBody>
          <a:bodyPr wrap="square">
            <a:spAutoFit/>
          </a:bodyPr>
          <a:lstStyle/>
          <a:p>
            <a:pPr algn="ctr" rtl="1">
              <a:lnSpc>
                <a:spcPct val="150000"/>
              </a:lnSpc>
            </a:pPr>
            <a:r>
              <a:rPr lang="ar-JO" sz="2000" b="1" dirty="0">
                <a:solidFill>
                  <a:srgbClr val="00B0F0"/>
                </a:solidFill>
                <a:latin typeface="Alexandria" pitchFamily="2" charset="-78"/>
                <a:cs typeface="Alexandria" pitchFamily="2" charset="-78"/>
              </a:rPr>
              <a:t>نبذة عن جامعة ميدأوشن</a:t>
            </a:r>
            <a:endParaRPr lang="ar-AE" sz="2000" b="1" dirty="0">
              <a:solidFill>
                <a:srgbClr val="00B0F0"/>
              </a:solidFill>
              <a:latin typeface="Alexandria" pitchFamily="2" charset="-78"/>
              <a:cs typeface="Alexandria" pitchFamily="2" charset="-78"/>
            </a:endParaRPr>
          </a:p>
          <a:p>
            <a:pPr algn="just" rtl="1">
              <a:lnSpc>
                <a:spcPct val="150000"/>
              </a:lnSpc>
            </a:pPr>
            <a:endParaRPr lang="ar-JO" sz="2000" b="1" dirty="0">
              <a:solidFill>
                <a:srgbClr val="00B0F0"/>
              </a:solidFill>
              <a:latin typeface="Alexandria" pitchFamily="2" charset="-78"/>
              <a:cs typeface="Alexandria" pitchFamily="2" charset="-78"/>
            </a:endParaRPr>
          </a:p>
          <a:p>
            <a:pPr algn="just" rtl="1">
              <a:lnSpc>
                <a:spcPct val="150000"/>
              </a:lnSpc>
            </a:pPr>
            <a:r>
              <a:rPr lang="ar-JO" sz="1800" dirty="0">
                <a:latin typeface="Alexandria" pitchFamily="2" charset="-78"/>
                <a:cs typeface="Alexandria" pitchFamily="2" charset="-78"/>
              </a:rPr>
              <a:t>جامعة ميدأوشن الفجيرة ومقرها دولة الإمارات العربية المتحدة هي كيان تعليمي مسجل برقم 23-</a:t>
            </a:r>
            <a:r>
              <a:rPr lang="en-US" sz="1800" dirty="0">
                <a:latin typeface="Alexandria" pitchFamily="2" charset="-78"/>
                <a:cs typeface="Alexandria" pitchFamily="2" charset="-78"/>
              </a:rPr>
              <a:t>B-113250 </a:t>
            </a:r>
            <a:r>
              <a:rPr lang="ar-JO" sz="1800" dirty="0">
                <a:latin typeface="Alexandria" pitchFamily="2" charset="-78"/>
                <a:cs typeface="Alexandria" pitchFamily="2" charset="-78"/>
              </a:rPr>
              <a:t>وترخيص 4248</a:t>
            </a:r>
            <a:r>
              <a:rPr lang="en-US" sz="1800" dirty="0">
                <a:latin typeface="Alexandria" pitchFamily="2" charset="-78"/>
                <a:cs typeface="Alexandria" pitchFamily="2" charset="-78"/>
              </a:rPr>
              <a:t>A </a:t>
            </a:r>
            <a:r>
              <a:rPr lang="ar-JO" sz="1800" dirty="0">
                <a:latin typeface="Alexandria" pitchFamily="2" charset="-78"/>
                <a:cs typeface="Alexandria" pitchFamily="2" charset="-78"/>
              </a:rPr>
              <a:t>صادر عن منطقة الفجيرة الحرة، يتمثل نشاطه في تقديم خدمة التعليم العالي عن بُعد، وهي امتداد لجامعة ميدأوشن المرخصة من وزارة التعليم القمرية بترخيص رقم 22-1110-</a:t>
            </a:r>
            <a:r>
              <a:rPr lang="en-US" sz="1800" dirty="0">
                <a:latin typeface="Alexandria" pitchFamily="2" charset="-78"/>
                <a:cs typeface="Alexandria" pitchFamily="2" charset="-78"/>
              </a:rPr>
              <a:t>MENERSFIP-SG، </a:t>
            </a:r>
            <a:r>
              <a:rPr lang="ar-JO" sz="1800" dirty="0">
                <a:latin typeface="Alexandria" pitchFamily="2" charset="-78"/>
                <a:cs typeface="Alexandria" pitchFamily="2" charset="-78"/>
              </a:rPr>
              <a:t>علمًا بأن الجامعة تتمتع بالعديد من الاعتمادات الدولية </a:t>
            </a:r>
            <a:r>
              <a:rPr lang="ar-AE" sz="1800" dirty="0">
                <a:latin typeface="Alexandria" pitchFamily="2" charset="-78"/>
                <a:cs typeface="Alexandria" pitchFamily="2" charset="-78"/>
              </a:rPr>
              <a:t>.</a:t>
            </a:r>
          </a:p>
          <a:p>
            <a:pPr algn="just" rtl="1">
              <a:lnSpc>
                <a:spcPct val="150000"/>
              </a:lnSpc>
            </a:pPr>
            <a:r>
              <a:rPr lang="ar-JO" sz="1800" dirty="0">
                <a:latin typeface="Alexandria" pitchFamily="2" charset="-78"/>
                <a:cs typeface="Alexandria" pitchFamily="2" charset="-78"/>
              </a:rPr>
              <a:t>تسعى جامعة ميدأوشن إلى تحقيق التميز في التعليم العالي عن بعد وتحقيق أهداف التنمية المستدامة لتطوير جودة الحياة، بهدف بناء جيل قيادي قادر على المساهمة في تنمية المجتمعات من خلال نموذج تعليمي فريد يعتمد على أحدث تقنيات التعليم الإلكتروني لنقل المعارف وتشجيع الابتكار في مجالات الإدارة والمعلوماتية والإعلام والعلوم الإنسانية</a:t>
            </a:r>
            <a:endParaRPr lang="en-US" sz="1800" dirty="0">
              <a:latin typeface="Alexandria" pitchFamily="2" charset="-78"/>
              <a:cs typeface="Alexandria" pitchFamily="2" charset="-78"/>
            </a:endParaRPr>
          </a:p>
        </p:txBody>
      </p:sp>
      <p:pic>
        <p:nvPicPr>
          <p:cNvPr id="7" name="Picture 6">
            <a:extLst>
              <a:ext uri="{FF2B5EF4-FFF2-40B4-BE49-F238E27FC236}">
                <a16:creationId xmlns:a16="http://schemas.microsoft.com/office/drawing/2014/main" id="{CC613F38-249B-FA56-A1FC-8D3865B81087}"/>
              </a:ext>
            </a:extLst>
          </p:cNvPr>
          <p:cNvPicPr>
            <a:picLocks noChangeAspect="1"/>
          </p:cNvPicPr>
          <p:nvPr/>
        </p:nvPicPr>
        <p:blipFill>
          <a:blip r:embed="rId4"/>
          <a:stretch>
            <a:fillRect/>
          </a:stretch>
        </p:blipFill>
        <p:spPr>
          <a:xfrm>
            <a:off x="-100678" y="0"/>
            <a:ext cx="4972542" cy="6858000"/>
          </a:xfrm>
          <a:prstGeom prst="rect">
            <a:avLst/>
          </a:prstGeom>
        </p:spPr>
      </p:pic>
    </p:spTree>
    <p:extLst>
      <p:ext uri="{BB962C8B-B14F-4D97-AF65-F5344CB8AC3E}">
        <p14:creationId xmlns:p14="http://schemas.microsoft.com/office/powerpoint/2010/main" val="2363917984"/>
      </p:ext>
    </p:extLst>
  </p:cSld>
  <p:clrMapOvr>
    <a:masterClrMapping/>
  </p:clrMapOvr>
  <mc:AlternateContent xmlns:mc="http://schemas.openxmlformats.org/markup-compatibility/2006" xmlns:p14="http://schemas.microsoft.com/office/powerpoint/2010/main">
    <mc:Choice Requires="p14">
      <p:transition spd="slow" p14:dur="800" advTm="76671">
        <p:circle/>
      </p:transition>
    </mc:Choice>
    <mc:Fallback xmlns="">
      <p:transition spd="slow" advTm="76671">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89000" y="2299831"/>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7" name="Picture 6">
            <a:extLst>
              <a:ext uri="{FF2B5EF4-FFF2-40B4-BE49-F238E27FC236}">
                <a16:creationId xmlns:a16="http://schemas.microsoft.com/office/drawing/2014/main" id="{1DBE881F-74C8-B450-6070-42A3D290F40C}"/>
              </a:ext>
            </a:extLst>
          </p:cNvPr>
          <p:cNvPicPr>
            <a:picLocks noChangeAspect="1"/>
          </p:cNvPicPr>
          <p:nvPr/>
        </p:nvPicPr>
        <p:blipFill>
          <a:blip r:embed="rId3"/>
          <a:stretch>
            <a:fillRect/>
          </a:stretch>
        </p:blipFill>
        <p:spPr>
          <a:xfrm>
            <a:off x="0" y="3250718"/>
            <a:ext cx="12192000" cy="3607281"/>
          </a:xfrm>
          <a:prstGeom prst="rect">
            <a:avLst/>
          </a:prstGeom>
          <a:ln>
            <a:noFill/>
          </a:ln>
          <a:effectLst>
            <a:outerShdw blurRad="190500" algn="tl" rotWithShape="0">
              <a:srgbClr val="000000">
                <a:alpha val="70000"/>
              </a:srgbClr>
            </a:outerShdw>
          </a:effectLst>
        </p:spPr>
      </p:pic>
      <p:pic>
        <p:nvPicPr>
          <p:cNvPr id="5" name="Graphic 21">
            <a:extLst>
              <a:ext uri="{FF2B5EF4-FFF2-40B4-BE49-F238E27FC236}">
                <a16:creationId xmlns:a16="http://schemas.microsoft.com/office/drawing/2014/main" id="{6A27E0F6-76CC-C9C4-C453-D6B7B0EC706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8709"/>
            <a:ext cx="2305141" cy="1076343"/>
          </a:xfrm>
          <a:prstGeom prst="rect">
            <a:avLst/>
          </a:prstGeom>
        </p:spPr>
      </p:pic>
      <p:sp>
        <p:nvSpPr>
          <p:cNvPr id="8" name="Rectangle 7">
            <a:extLst>
              <a:ext uri="{FF2B5EF4-FFF2-40B4-BE49-F238E27FC236}">
                <a16:creationId xmlns:a16="http://schemas.microsoft.com/office/drawing/2014/main" id="{07370BA9-C128-AD48-5BE8-5464A19AD1B0}"/>
              </a:ext>
            </a:extLst>
          </p:cNvPr>
          <p:cNvSpPr/>
          <p:nvPr/>
        </p:nvSpPr>
        <p:spPr>
          <a:xfrm>
            <a:off x="1055440" y="849462"/>
            <a:ext cx="9736204" cy="2785378"/>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الرؤية: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أن نصبح الكيان الأول الذي يتبن</a:t>
            </a:r>
            <a:r>
              <a:rPr lang="ar-AE" sz="1700" dirty="0">
                <a:solidFill>
                  <a:schemeClr val="tx1"/>
                </a:solidFill>
                <a:latin typeface="Alexandria" pitchFamily="2" charset="-78"/>
                <a:ea typeface="Calibri"/>
                <a:cs typeface="Alexandria" pitchFamily="2" charset="-78"/>
                <a:sym typeface="Calibri"/>
              </a:rPr>
              <a:t>ّ</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ى مبدأ المجتمع التعليمي التعاوني، ويقدم العلم مقابل العمل لتنمية وبناء المجتمعات.</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الرسالة</a:t>
            </a:r>
            <a:r>
              <a:rPr kumimoji="0" lang="ar-AE" sz="17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نقل المعارف وتشجيع الابتكار وتقديم برامج التعليم العالي بمحتوى يتميز بالجودة وبأسعار رمزية تناسب الجميع.</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الفلسفة</a:t>
            </a:r>
            <a:r>
              <a:rPr kumimoji="0" lang="ar-AE" sz="17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العلم والتعلم حقُ الجميع، ويتحمل أفراد المجتمعات مسؤولية حفظ هذا الحق.</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a:t>
            </a:r>
            <a:endParaRPr kumimoji="0" lang="ar-JO"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endParaRPr>
          </a:p>
        </p:txBody>
      </p:sp>
      <p:sp>
        <p:nvSpPr>
          <p:cNvPr id="2" name="TextBox 1">
            <a:extLst>
              <a:ext uri="{FF2B5EF4-FFF2-40B4-BE49-F238E27FC236}">
                <a16:creationId xmlns:a16="http://schemas.microsoft.com/office/drawing/2014/main" id="{956CD7C5-D707-7189-5DD2-D7CC2973A2E6}"/>
              </a:ext>
            </a:extLst>
          </p:cNvPr>
          <p:cNvSpPr txBox="1"/>
          <p:nvPr/>
        </p:nvSpPr>
        <p:spPr>
          <a:xfrm>
            <a:off x="2337345" y="20695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AE" sz="2400" b="1" kern="1200" dirty="0">
                <a:solidFill>
                  <a:srgbClr val="00B0F0"/>
                </a:solidFill>
                <a:latin typeface="Alexandria" pitchFamily="2" charset="-78"/>
                <a:ea typeface="+mn-ea"/>
                <a:cs typeface="Alexandria" pitchFamily="2" charset="-78"/>
              </a:rPr>
              <a:t>جامعة ميدأوشن</a:t>
            </a: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ustDataLst>
      <p:tags r:id="rId1"/>
    </p:custDataLst>
    <p:extLst>
      <p:ext uri="{BB962C8B-B14F-4D97-AF65-F5344CB8AC3E}">
        <p14:creationId xmlns:p14="http://schemas.microsoft.com/office/powerpoint/2010/main" val="1113898318"/>
      </p:ext>
    </p:extLst>
  </p:cSld>
  <p:clrMapOvr>
    <a:masterClrMapping/>
  </p:clrMapOvr>
  <p:transition spd="slow" advTm="114093">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27348" y="792927"/>
            <a:ext cx="11737304" cy="5693866"/>
          </a:xfrm>
          <a:prstGeom prst="rect">
            <a:avLst/>
          </a:prstGeom>
          <a:noFill/>
        </p:spPr>
        <p:txBody>
          <a:bodyPr wrap="square" rtlCol="0">
            <a:spAutoFit/>
          </a:bodyPr>
          <a:lstStyle/>
          <a:p>
            <a:pPr algn="r"/>
            <a:r>
              <a:rPr lang="ar-JO" sz="2000" b="1" dirty="0">
                <a:solidFill>
                  <a:srgbClr val="00B0F0"/>
                </a:solidFill>
                <a:latin typeface="Alexandria" pitchFamily="2" charset="-78"/>
                <a:cs typeface="Alexandria" pitchFamily="2" charset="-78"/>
              </a:rPr>
              <a:t>البوابة الأكاديمية</a:t>
            </a:r>
          </a:p>
          <a:p>
            <a:pPr algn="just" rtl="1"/>
            <a:r>
              <a:rPr lang="ar-JO" sz="1800" dirty="0">
                <a:latin typeface="Alexandria" pitchFamily="2" charset="-78"/>
                <a:cs typeface="Alexandria" pitchFamily="2" charset="-78"/>
              </a:rPr>
              <a:t>تُتيح جامعة ميدأوشن للطلاب الحصول على العديد من الخدمات من خلال الدخول إلى البوابة الأكاديمية، حيث يمكن من خلالها التقدم للدراسة بالجامعة، ومتابعة الإدارة لطلبات التقدم، والتواصل مع المتقدمين بشأن استكمال إجراءات القبول والتسجيل، وحفظ بيانات الدفع ومراجعتها، فضلًا عن نشر درجات الطلاب والمعدل التراكمي النهائي في نهاية الفصل الدراسي</a:t>
            </a:r>
            <a:r>
              <a:rPr lang="ar-AE" sz="1800" dirty="0">
                <a:latin typeface="Alexandria" pitchFamily="2" charset="-78"/>
                <a:cs typeface="Alexandria" pitchFamily="2" charset="-78"/>
              </a:rPr>
              <a:t>، كما يمكن من خلال </a:t>
            </a:r>
            <a:r>
              <a:rPr lang="ar-JO" sz="1800" dirty="0">
                <a:latin typeface="Alexandria" pitchFamily="2" charset="-78"/>
                <a:cs typeface="Alexandria" pitchFamily="2" charset="-78"/>
              </a:rPr>
              <a:t>خدمات البوابة الأكاديمية:</a:t>
            </a:r>
          </a:p>
          <a:p>
            <a:pPr marL="285750" indent="-285750" algn="r" rtl="1">
              <a:buFont typeface="Arial" panose="020B0604020202020204" pitchFamily="34" charset="0"/>
              <a:buChar char="•"/>
            </a:pPr>
            <a:r>
              <a:rPr lang="ar-JO" sz="1800" dirty="0">
                <a:latin typeface="Alexandria" pitchFamily="2" charset="-78"/>
                <a:cs typeface="Alexandria" pitchFamily="2" charset="-78"/>
              </a:rPr>
              <a:t>حذف وإضافة المقررات</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 البحث عن جداول المقررات</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استعراض الجدول الدراسي بشكل مفصل. </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الاطلاع على الدرجات النهائية للمقررات المسجلة للطالب. </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endParaRPr lang="ar-AE" sz="1800" dirty="0">
              <a:latin typeface="Alexandria" pitchFamily="2" charset="-78"/>
              <a:cs typeface="Alexandria" pitchFamily="2" charset="-78"/>
            </a:endParaRPr>
          </a:p>
          <a:p>
            <a:pPr algn="r"/>
            <a:r>
              <a:rPr lang="ar-JO" sz="2000" b="1" dirty="0">
                <a:solidFill>
                  <a:srgbClr val="00B0F0"/>
                </a:solidFill>
                <a:latin typeface="Alexandria" pitchFamily="2" charset="-78"/>
                <a:cs typeface="Alexandria" pitchFamily="2" charset="-78"/>
              </a:rPr>
              <a:t>البوابة التعليمي</a:t>
            </a:r>
            <a:r>
              <a:rPr lang="ar-AE" sz="2000" b="1" dirty="0">
                <a:solidFill>
                  <a:srgbClr val="00B0F0"/>
                </a:solidFill>
                <a:latin typeface="Alexandria" pitchFamily="2" charset="-78"/>
                <a:cs typeface="Alexandria" pitchFamily="2" charset="-78"/>
              </a:rPr>
              <a:t>ة</a:t>
            </a:r>
            <a:endParaRPr lang="en-US" sz="1800" dirty="0">
              <a:latin typeface="Alexandria" pitchFamily="2" charset="-78"/>
              <a:cs typeface="Alexandria" pitchFamily="2" charset="-78"/>
            </a:endParaRPr>
          </a:p>
          <a:p>
            <a:pPr algn="r"/>
            <a:r>
              <a:rPr lang="ar-JO" sz="1800" dirty="0">
                <a:latin typeface="Alexandria" pitchFamily="2" charset="-78"/>
                <a:cs typeface="Alexandria" pitchFamily="2" charset="-78"/>
              </a:rPr>
              <a:t>تُمثل التجمع الرئيسي بين الطلاب وأستاذ المقرر، وتُقدم العديد من الخدمات التعليمية للطلاب </a:t>
            </a:r>
            <a:r>
              <a:rPr lang="ar-AE" sz="1800" dirty="0">
                <a:latin typeface="Alexandria" pitchFamily="2" charset="-78"/>
                <a:cs typeface="Alexandria" pitchFamily="2" charset="-78"/>
              </a:rPr>
              <a:t>منها:</a:t>
            </a:r>
            <a:endParaRPr lang="ar-JO"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الوصول للمقررات الدراسية، حيث يمكن للطلاب قراءة المقررات الدراسية وتحميلها </a:t>
            </a:r>
            <a:r>
              <a:rPr lang="ar-AE" sz="1800" dirty="0">
                <a:latin typeface="Alexandria" pitchFamily="2" charset="-78"/>
                <a:cs typeface="Alexandria" pitchFamily="2" charset="-78"/>
              </a:rPr>
              <a:t>.</a:t>
            </a:r>
            <a:r>
              <a:rPr lang="en-US" sz="1800" dirty="0">
                <a:latin typeface="Alexandria" pitchFamily="2" charset="-78"/>
                <a:cs typeface="Alexandria" pitchFamily="2" charset="-78"/>
              </a:rPr>
              <a:t>.</a:t>
            </a:r>
          </a:p>
          <a:p>
            <a:pPr marL="285750" indent="-285750" algn="r" rtl="1">
              <a:buFont typeface="Arial" panose="020B0604020202020204" pitchFamily="34" charset="0"/>
              <a:buChar char="•"/>
            </a:pPr>
            <a:r>
              <a:rPr lang="ar-JO" sz="1800" dirty="0">
                <a:latin typeface="Alexandria" pitchFamily="2" charset="-78"/>
                <a:cs typeface="Alexandria" pitchFamily="2" charset="-78"/>
              </a:rPr>
              <a:t>الفصول الافتراضية التي يلتقي من خلالها أستاذ المقرر بالطلاب لشرح المحاضرات، إلى جانب التواصل المباشر والفعال معهم، والرد على أسئلتهم.</a:t>
            </a:r>
          </a:p>
          <a:p>
            <a:pPr marL="285750" indent="-285750" algn="r" rtl="1">
              <a:buFont typeface="Arial" panose="020B0604020202020204" pitchFamily="34" charset="0"/>
              <a:buChar char="•"/>
            </a:pPr>
            <a:r>
              <a:rPr lang="ar-JO" sz="1800" dirty="0">
                <a:latin typeface="Alexandria" pitchFamily="2" charset="-78"/>
                <a:cs typeface="Alexandria" pitchFamily="2" charset="-78"/>
              </a:rPr>
              <a:t>حلقة تبادل المعلومات، حيث يمكن للطلاب من خلال منصة </a:t>
            </a:r>
            <a:r>
              <a:rPr lang="en-US" sz="1800" dirty="0">
                <a:latin typeface="Alexandria" pitchFamily="2" charset="-78"/>
                <a:cs typeface="Alexandria" pitchFamily="2" charset="-78"/>
              </a:rPr>
              <a:t>Moodle </a:t>
            </a:r>
            <a:r>
              <a:rPr lang="ar-JO" sz="1800" dirty="0">
                <a:latin typeface="Alexandria" pitchFamily="2" charset="-78"/>
                <a:cs typeface="Alexandria" pitchFamily="2" charset="-78"/>
              </a:rPr>
              <a:t>الوصول إلى الأنشطة اللامنهجية التي تقدمها الجامعة.</a:t>
            </a:r>
          </a:p>
          <a:p>
            <a:pPr marL="285750" indent="-285750" algn="r" rtl="1">
              <a:buFont typeface="Arial" panose="020B0604020202020204" pitchFamily="34" charset="0"/>
              <a:buChar char="•"/>
            </a:pPr>
            <a:r>
              <a:rPr lang="ar-JO" sz="1800" dirty="0">
                <a:latin typeface="Alexandria" pitchFamily="2" charset="-78"/>
                <a:cs typeface="Alexandria" pitchFamily="2" charset="-78"/>
              </a:rPr>
              <a:t>تتيح البوابة التعليمية الوصول إلى الكتب الإلكترونية التي تساعد الطلاب في حل الأنشطة والواجبات الدراسية.</a:t>
            </a:r>
          </a:p>
          <a:p>
            <a:pPr marL="285750" indent="-285750" algn="r" rtl="1">
              <a:buFont typeface="Arial" panose="020B0604020202020204" pitchFamily="34" charset="0"/>
              <a:buChar char="•"/>
            </a:pPr>
            <a:r>
              <a:rPr lang="ar-JO" sz="1800" dirty="0">
                <a:latin typeface="Alexandria" pitchFamily="2" charset="-78"/>
                <a:cs typeface="Alexandria" pitchFamily="2" charset="-78"/>
              </a:rPr>
              <a:t>إجراء الاختبارات القصيرة التي تعبر عن انتظام الطلاب في الدراسة، فضلًا عن تقديم الواجبات والأبحاث، وعقد الاختبارات الفصلية والنهائية.</a:t>
            </a:r>
          </a:p>
        </p:txBody>
      </p:sp>
      <p:sp>
        <p:nvSpPr>
          <p:cNvPr id="11" name="TextBox 10">
            <a:extLst>
              <a:ext uri="{FF2B5EF4-FFF2-40B4-BE49-F238E27FC236}">
                <a16:creationId xmlns:a16="http://schemas.microsoft.com/office/drawing/2014/main" id="{297B7998-17E6-3E87-9ED2-6583F12DCA42}"/>
              </a:ext>
            </a:extLst>
          </p:cNvPr>
          <p:cNvSpPr txBox="1"/>
          <p:nvPr/>
        </p:nvSpPr>
        <p:spPr>
          <a:xfrm>
            <a:off x="695400" y="2996952"/>
            <a:ext cx="4896544" cy="338554"/>
          </a:xfrm>
          <a:prstGeom prst="rect">
            <a:avLst/>
          </a:prstGeom>
          <a:noFill/>
        </p:spPr>
        <p:txBody>
          <a:bodyPr wrap="square">
            <a:spAutoFit/>
          </a:bodyPr>
          <a:lstStyle/>
          <a:p>
            <a:pPr marL="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hlinkClick r:id="rId3">
                  <a:extLst>
                    <a:ext uri="{A12FA001-AC4F-418D-AE19-62706E023703}">
                      <ahyp:hlinkClr xmlns:ahyp="http://schemas.microsoft.com/office/drawing/2018/hyperlinkcolor" val="tx"/>
                    </a:ext>
                  </a:extLst>
                </a:hlinkClick>
              </a:rPr>
              <a:t>تسجيل الدخول | خدمات ميدأوشن (</a:t>
            </a:r>
            <a:r>
              <a:rPr kumimoji="0" lang="en-GB" sz="16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hlinkClick r:id="rId3">
                  <a:extLst>
                    <a:ext uri="{A12FA001-AC4F-418D-AE19-62706E023703}">
                      <ahyp:hlinkClr xmlns:ahyp="http://schemas.microsoft.com/office/drawing/2018/hyperlinkcolor" val="tx"/>
                    </a:ext>
                  </a:extLst>
                </a:hlinkClick>
              </a:rPr>
              <a:t>esu.ac.ae)</a:t>
            </a:r>
            <a:endParaRPr kumimoji="0" lang="ar-JO" sz="16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p:txBody>
      </p:sp>
      <p:sp>
        <p:nvSpPr>
          <p:cNvPr id="15" name="TextBox 14">
            <a:extLst>
              <a:ext uri="{FF2B5EF4-FFF2-40B4-BE49-F238E27FC236}">
                <a16:creationId xmlns:a16="http://schemas.microsoft.com/office/drawing/2014/main" id="{136C1CF9-FEB7-7D21-E8DA-FC0F71D13BA2}"/>
              </a:ext>
            </a:extLst>
          </p:cNvPr>
          <p:cNvSpPr txBox="1"/>
          <p:nvPr/>
        </p:nvSpPr>
        <p:spPr>
          <a:xfrm>
            <a:off x="479376" y="6446932"/>
            <a:ext cx="5760640"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6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hlinkClick r:id="rId4">
                  <a:extLst>
                    <a:ext uri="{A12FA001-AC4F-418D-AE19-62706E023703}">
                      <ahyp:hlinkClr xmlns:ahyp="http://schemas.microsoft.com/office/drawing/2018/hyperlinkcolor" val="tx"/>
                    </a:ext>
                  </a:extLst>
                </a:hlinkClick>
              </a:rPr>
              <a:t>Midocean University: Log in to the site (esu.ac.ae)</a:t>
            </a:r>
            <a:endParaRPr kumimoji="0" lang="ar-JO" sz="16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p:txBody>
      </p:sp>
      <p:pic>
        <p:nvPicPr>
          <p:cNvPr id="5" name="Graphic 21">
            <a:extLst>
              <a:ext uri="{FF2B5EF4-FFF2-40B4-BE49-F238E27FC236}">
                <a16:creationId xmlns:a16="http://schemas.microsoft.com/office/drawing/2014/main" id="{4E746B6A-1B8F-A59B-D3EA-F5BBFCB14AF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custDataLst>
      <p:tags r:id="rId1"/>
    </p:custDataLst>
    <p:extLst>
      <p:ext uri="{BB962C8B-B14F-4D97-AF65-F5344CB8AC3E}">
        <p14:creationId xmlns:p14="http://schemas.microsoft.com/office/powerpoint/2010/main" val="1748532381"/>
      </p:ext>
    </p:extLst>
  </p:cSld>
  <p:clrMapOvr>
    <a:masterClrMapping/>
  </p:clrMapOvr>
  <mc:AlternateContent xmlns:mc="http://schemas.openxmlformats.org/markup-compatibility/2006" xmlns:p14="http://schemas.microsoft.com/office/powerpoint/2010/main">
    <mc:Choice Requires="p14">
      <p:transition spd="slow" p14:dur="900" advTm="142874">
        <p14:warp dir="in"/>
      </p:transition>
    </mc:Choice>
    <mc:Fallback xmlns="">
      <p:transition spd="slow" advTm="142874">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82C2E32-42A6-B25E-3BD9-4F07AE728CF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8" name="TextBox 7">
            <a:extLst>
              <a:ext uri="{FF2B5EF4-FFF2-40B4-BE49-F238E27FC236}">
                <a16:creationId xmlns:a16="http://schemas.microsoft.com/office/drawing/2014/main" id="{BEFA4815-8D55-E374-BC13-D48911AA15E8}"/>
              </a:ext>
            </a:extLst>
          </p:cNvPr>
          <p:cNvSpPr txBox="1"/>
          <p:nvPr/>
        </p:nvSpPr>
        <p:spPr>
          <a:xfrm>
            <a:off x="635224" y="663855"/>
            <a:ext cx="10873208" cy="5672579"/>
          </a:xfrm>
          <a:prstGeom prst="rect">
            <a:avLst/>
          </a:prstGeom>
          <a:noFill/>
        </p:spPr>
        <p:txBody>
          <a:bodyPr wrap="square">
            <a:spAutoFit/>
          </a:bodyPr>
          <a:lstStyle/>
          <a:p>
            <a:pPr algn="r" rtl="1">
              <a:lnSpc>
                <a:spcPct val="150000"/>
              </a:lnSpc>
            </a:pPr>
            <a:endParaRPr lang="ar-JO" sz="2000" dirty="0">
              <a:latin typeface="Alexandria" pitchFamily="2" charset="-78"/>
              <a:cs typeface="Alexandria" pitchFamily="2" charset="-78"/>
            </a:endParaRPr>
          </a:p>
          <a:p>
            <a:pPr algn="ctr" rtl="1">
              <a:lnSpc>
                <a:spcPct val="150000"/>
              </a:lnSpc>
            </a:pPr>
            <a:r>
              <a:rPr lang="ar-JO" sz="2400" b="1" dirty="0">
                <a:solidFill>
                  <a:srgbClr val="00B0F0"/>
                </a:solidFill>
                <a:latin typeface="Alexandria" pitchFamily="2" charset="-78"/>
                <a:cs typeface="Alexandria" pitchFamily="2" charset="-78"/>
              </a:rPr>
              <a:t>نظام التذاكر</a:t>
            </a:r>
            <a:endParaRPr lang="ar-AE" sz="2400" b="1" dirty="0">
              <a:solidFill>
                <a:srgbClr val="00B0F0"/>
              </a:solidFill>
              <a:latin typeface="Alexandria" pitchFamily="2" charset="-78"/>
              <a:cs typeface="Alexandria" pitchFamily="2" charset="-78"/>
            </a:endParaRPr>
          </a:p>
          <a:p>
            <a:pPr algn="ctr" rtl="1">
              <a:lnSpc>
                <a:spcPct val="150000"/>
              </a:lnSpc>
            </a:pPr>
            <a:endParaRPr lang="ar-JO" sz="2000" b="1" dirty="0">
              <a:latin typeface="Alexandria" pitchFamily="2" charset="-78"/>
              <a:cs typeface="Alexandria" pitchFamily="2" charset="-78"/>
            </a:endParaRPr>
          </a:p>
          <a:p>
            <a:pPr algn="r" rtl="1">
              <a:lnSpc>
                <a:spcPct val="150000"/>
              </a:lnSpc>
            </a:pPr>
            <a:r>
              <a:rPr lang="ar-AE" sz="2000" dirty="0">
                <a:latin typeface="Alexandria" pitchFamily="2" charset="-78"/>
                <a:cs typeface="Alexandria" pitchFamily="2" charset="-78"/>
              </a:rPr>
              <a:t>     يعد نظام التذاكر</a:t>
            </a:r>
            <a:r>
              <a:rPr lang="ar-JO" sz="2000" dirty="0">
                <a:latin typeface="Alexandria" pitchFamily="2" charset="-78"/>
                <a:cs typeface="Alexandria" pitchFamily="2" charset="-78"/>
              </a:rPr>
              <a:t> الآلية التي يمكن للطلاب من خلالها التواصل مع الجامعة، </a:t>
            </a:r>
            <a:r>
              <a:rPr lang="ar-AE" sz="2000" dirty="0">
                <a:latin typeface="Alexandria" pitchFamily="2" charset="-78"/>
                <a:cs typeface="Alexandria" pitchFamily="2" charset="-78"/>
              </a:rPr>
              <a:t>ومع أعضاء هيئة التدريس، </a:t>
            </a:r>
            <a:r>
              <a:rPr lang="ar-JO" sz="2000" dirty="0">
                <a:latin typeface="Alexandria" pitchFamily="2" charset="-78"/>
                <a:cs typeface="Alexandria" pitchFamily="2" charset="-78"/>
              </a:rPr>
              <a:t>وتقديم الطلبات والاستفسارات.</a:t>
            </a:r>
          </a:p>
          <a:p>
            <a:pPr algn="r" rtl="1">
              <a:lnSpc>
                <a:spcPct val="150000"/>
              </a:lnSpc>
            </a:pPr>
            <a:r>
              <a:rPr lang="ar-JO" sz="2000" b="1" dirty="0">
                <a:latin typeface="Alexandria" pitchFamily="2" charset="-78"/>
                <a:cs typeface="Alexandria" pitchFamily="2" charset="-78"/>
              </a:rPr>
              <a:t>خطوات فتح التذاكر:</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التوجه إلى البوابة الأكاديمية، والدخول من خلال كتابة اسم المستخدم وكلمة السر.</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النقر على خيار تذكرة، ثم الضغط على فتح تذكرة جديدة.</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اختيار القسم المهني بالتذكرة، ثم كتابة الموضوع الرئيسي، والتفاصيل في الخانة المخصصة لذلك.</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يمكن إرفاق الملفات من خلال الضغط على أيقونة الملف المرفق.</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الضغط على فتح تذكرة، ثم سيصلك رسالة إلكترونية توضح حالة التذكرة وآلية متابعتها</a:t>
            </a:r>
          </a:p>
        </p:txBody>
      </p:sp>
    </p:spTree>
    <p:extLst>
      <p:ext uri="{BB962C8B-B14F-4D97-AF65-F5344CB8AC3E}">
        <p14:creationId xmlns:p14="http://schemas.microsoft.com/office/powerpoint/2010/main" val="768014124"/>
      </p:ext>
    </p:extLst>
  </p:cSld>
  <p:clrMapOvr>
    <a:masterClrMapping/>
  </p:clrMapOvr>
  <mc:AlternateContent xmlns:mc="http://schemas.openxmlformats.org/markup-compatibility/2006" xmlns:p14="http://schemas.microsoft.com/office/powerpoint/2010/main">
    <mc:Choice Requires="p14">
      <p:transition spd="slow" p14:dur="3400" advTm="69925">
        <p14:reveal/>
      </p:transition>
    </mc:Choice>
    <mc:Fallback xmlns="">
      <p:transition spd="slow" advTm="69925">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35360" y="352159"/>
            <a:ext cx="6552728" cy="523180"/>
          </a:xfrm>
          <a:prstGeom prst="rect">
            <a:avLst/>
          </a:prstGeom>
          <a:noFill/>
          <a:ln>
            <a:noFill/>
          </a:ln>
        </p:spPr>
        <p:txBody>
          <a:bodyPr spcFirstLastPara="1" wrap="square" lIns="91425" tIns="45700" rIns="91425" bIns="45700" anchor="t" anchorCtr="0">
            <a:spAutoFit/>
          </a:bodyPr>
          <a:lstStyle/>
          <a:p>
            <a:pPr lvl="0"/>
            <a:r>
              <a:rPr lang="en-GB" sz="2800" b="1" dirty="0">
                <a:solidFill>
                  <a:schemeClr val="tx1"/>
                </a:solidFill>
                <a:latin typeface="Bahnschrift SemiBold SemiConden" pitchFamily="34" charset="0"/>
                <a:ea typeface="Calibri"/>
                <a:cs typeface="Calibri"/>
                <a:sym typeface="Calibri"/>
              </a:rPr>
              <a:t>Master of Educational Leadership</a:t>
            </a:r>
            <a:endParaRPr lang="ar-JO" sz="2800" b="1" dirty="0">
              <a:solidFill>
                <a:schemeClr val="tx1"/>
              </a:solidFill>
              <a:latin typeface="Bahnschrift SemiBold SemiConden" pitchFamily="34" charset="0"/>
              <a:ea typeface="Calibri"/>
              <a:cs typeface="Calibri"/>
              <a:sym typeface="Calibri"/>
            </a:endParaRPr>
          </a:p>
        </p:txBody>
      </p:sp>
      <p:sp>
        <p:nvSpPr>
          <p:cNvPr id="4" name="Rectangle 3"/>
          <p:cNvSpPr/>
          <p:nvPr/>
        </p:nvSpPr>
        <p:spPr>
          <a:xfrm>
            <a:off x="75749" y="3255099"/>
            <a:ext cx="2506842" cy="3005310"/>
          </a:xfrm>
          <a:prstGeom prst="rect">
            <a:avLst/>
          </a:prstGeom>
        </p:spPr>
        <p:txBody>
          <a:bodyPr wrap="square">
            <a:spAutoFit/>
          </a:bodyPr>
          <a:lstStyle/>
          <a:p>
            <a:pPr algn="just" rtl="1">
              <a:lnSpc>
                <a:spcPct val="150000"/>
              </a:lnSpc>
            </a:pPr>
            <a:r>
              <a:rPr lang="ar-JO" sz="1600" b="1" dirty="0">
                <a:solidFill>
                  <a:schemeClr val="tx1"/>
                </a:solidFill>
                <a:latin typeface="Alexandria" pitchFamily="2" charset="-78"/>
                <a:cs typeface="Alexandria" pitchFamily="2" charset="-78"/>
              </a:rPr>
              <a:t>متطلبات الحصول على درجة الماجستير في القيادة التربوية، يجب على الطالب إكمال ما لا يقل عن 30 ساعة تدريسية يمكن إكمالها خلال ثلاثة فصول دراسية</a:t>
            </a:r>
          </a:p>
        </p:txBody>
      </p:sp>
      <p:pic>
        <p:nvPicPr>
          <p:cNvPr id="2" name="Graphic 21">
            <a:extLst>
              <a:ext uri="{FF2B5EF4-FFF2-40B4-BE49-F238E27FC236}">
                <a16:creationId xmlns:a16="http://schemas.microsoft.com/office/drawing/2014/main" id="{EC641D62-CDB3-D0CE-81B9-F3F590963E7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pic>
        <p:nvPicPr>
          <p:cNvPr id="6" name="Picture 5">
            <a:extLst>
              <a:ext uri="{FF2B5EF4-FFF2-40B4-BE49-F238E27FC236}">
                <a16:creationId xmlns:a16="http://schemas.microsoft.com/office/drawing/2014/main" id="{E3CE6682-281B-14AE-3C0E-1EDC56D46989}"/>
              </a:ext>
            </a:extLst>
          </p:cNvPr>
          <p:cNvPicPr>
            <a:picLocks noChangeAspect="1"/>
          </p:cNvPicPr>
          <p:nvPr/>
        </p:nvPicPr>
        <p:blipFill>
          <a:blip r:embed="rId5"/>
          <a:stretch>
            <a:fillRect/>
          </a:stretch>
        </p:blipFill>
        <p:spPr>
          <a:xfrm>
            <a:off x="623392" y="1484614"/>
            <a:ext cx="1752577" cy="1628800"/>
          </a:xfrm>
          <a:prstGeom prst="rect">
            <a:avLst/>
          </a:prstGeom>
        </p:spPr>
      </p:pic>
      <p:sp>
        <p:nvSpPr>
          <p:cNvPr id="12" name="TextBox 11">
            <a:extLst>
              <a:ext uri="{FF2B5EF4-FFF2-40B4-BE49-F238E27FC236}">
                <a16:creationId xmlns:a16="http://schemas.microsoft.com/office/drawing/2014/main" id="{F8BF2B26-45F8-EDB2-1DBA-7353413F5AF8}"/>
              </a:ext>
            </a:extLst>
          </p:cNvPr>
          <p:cNvSpPr txBox="1"/>
          <p:nvPr/>
        </p:nvSpPr>
        <p:spPr>
          <a:xfrm>
            <a:off x="5951984" y="479189"/>
            <a:ext cx="3989314" cy="369332"/>
          </a:xfrm>
          <a:prstGeom prst="rect">
            <a:avLst/>
          </a:prstGeom>
          <a:noFill/>
        </p:spPr>
        <p:txBody>
          <a:bodyPr wrap="square">
            <a:spAutoFit/>
          </a:bodyPr>
          <a:lstStyle/>
          <a:p>
            <a:r>
              <a:rPr lang="ar-JO" sz="1800" b="1" dirty="0">
                <a:solidFill>
                  <a:schemeClr val="tx1"/>
                </a:solidFill>
                <a:latin typeface="Alexandria" pitchFamily="2" charset="-78"/>
                <a:cs typeface="Alexandria" pitchFamily="2" charset="-78"/>
              </a:rPr>
              <a:t>الماجستير في القيادة التربوية</a:t>
            </a:r>
            <a:endParaRPr lang="en-US" sz="1800" dirty="0"/>
          </a:p>
        </p:txBody>
      </p:sp>
      <p:graphicFrame>
        <p:nvGraphicFramePr>
          <p:cNvPr id="5" name="Table 4">
            <a:extLst>
              <a:ext uri="{FF2B5EF4-FFF2-40B4-BE49-F238E27FC236}">
                <a16:creationId xmlns:a16="http://schemas.microsoft.com/office/drawing/2014/main" id="{E68BAC1F-4E6B-2A6E-74A4-0A83AAD4343C}"/>
              </a:ext>
            </a:extLst>
          </p:cNvPr>
          <p:cNvGraphicFramePr>
            <a:graphicFrameLocks noGrp="1"/>
          </p:cNvGraphicFramePr>
          <p:nvPr>
            <p:extLst>
              <p:ext uri="{D42A27DB-BD31-4B8C-83A1-F6EECF244321}">
                <p14:modId xmlns:p14="http://schemas.microsoft.com/office/powerpoint/2010/main" val="1648230868"/>
              </p:ext>
            </p:extLst>
          </p:nvPr>
        </p:nvGraphicFramePr>
        <p:xfrm>
          <a:off x="2826523" y="1362860"/>
          <a:ext cx="8742085" cy="5142981"/>
        </p:xfrm>
        <a:graphic>
          <a:graphicData uri="http://schemas.openxmlformats.org/drawingml/2006/table">
            <a:tbl>
              <a:tblPr rtl="1" firstRow="1" firstCol="1" bandRow="1"/>
              <a:tblGrid>
                <a:gridCol w="2109157">
                  <a:extLst>
                    <a:ext uri="{9D8B030D-6E8A-4147-A177-3AD203B41FA5}">
                      <a16:colId xmlns:a16="http://schemas.microsoft.com/office/drawing/2014/main" val="1883630792"/>
                    </a:ext>
                  </a:extLst>
                </a:gridCol>
                <a:gridCol w="3760066">
                  <a:extLst>
                    <a:ext uri="{9D8B030D-6E8A-4147-A177-3AD203B41FA5}">
                      <a16:colId xmlns:a16="http://schemas.microsoft.com/office/drawing/2014/main" val="4131788873"/>
                    </a:ext>
                  </a:extLst>
                </a:gridCol>
                <a:gridCol w="1894055">
                  <a:extLst>
                    <a:ext uri="{9D8B030D-6E8A-4147-A177-3AD203B41FA5}">
                      <a16:colId xmlns:a16="http://schemas.microsoft.com/office/drawing/2014/main" val="574667022"/>
                    </a:ext>
                  </a:extLst>
                </a:gridCol>
                <a:gridCol w="978807">
                  <a:extLst>
                    <a:ext uri="{9D8B030D-6E8A-4147-A177-3AD203B41FA5}">
                      <a16:colId xmlns:a16="http://schemas.microsoft.com/office/drawing/2014/main" val="3385622209"/>
                    </a:ext>
                  </a:extLst>
                </a:gridCol>
              </a:tblGrid>
              <a:tr h="574609">
                <a:tc>
                  <a:txBody>
                    <a:bodyPr/>
                    <a:lstStyle/>
                    <a:p>
                      <a:pPr marL="0" marR="0" algn="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الفصل الدراسي</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B0F0"/>
                    </a:solidFill>
                  </a:tcPr>
                </a:tc>
                <a:tc>
                  <a:txBody>
                    <a:bodyPr/>
                    <a:lstStyle/>
                    <a:p>
                      <a:pPr marL="0" marR="73025" algn="ctr" rtl="0">
                        <a:lnSpc>
                          <a:spcPct val="200000"/>
                        </a:lnSpc>
                        <a:spcAft>
                          <a:spcPts val="1000"/>
                        </a:spcAft>
                      </a:pPr>
                      <a:r>
                        <a:rPr lang="ar-SA" sz="1600" b="1" kern="0" dirty="0">
                          <a:solidFill>
                            <a:srgbClr val="FFFFFF"/>
                          </a:solidFill>
                          <a:effectLst/>
                          <a:latin typeface="Calibri" panose="020F0502020204030204" pitchFamily="34" charset="0"/>
                          <a:ea typeface="Times New Roman" panose="02020603050405020304" pitchFamily="18" charset="0"/>
                          <a:cs typeface="Alexandria" pitchFamily="2" charset="-78"/>
                        </a:rPr>
                        <a:t>المقرر</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B0F0"/>
                    </a:solidFill>
                  </a:tcPr>
                </a:tc>
                <a:tc>
                  <a:txBody>
                    <a:bodyPr/>
                    <a:lstStyle/>
                    <a:p>
                      <a:pPr marL="768350" marR="0" algn="ctr" rtl="0">
                        <a:lnSpc>
                          <a:spcPct val="200000"/>
                        </a:lnSpc>
                        <a:spcAft>
                          <a:spcPts val="1000"/>
                        </a:spcAft>
                      </a:pPr>
                      <a:r>
                        <a:rPr lang="ar-JO" sz="1600" b="1" kern="0">
                          <a:solidFill>
                            <a:srgbClr val="FFFFFF"/>
                          </a:solidFill>
                          <a:effectLst/>
                          <a:latin typeface="Calibri" panose="020F0502020204030204" pitchFamily="34" charset="0"/>
                          <a:ea typeface="Times New Roman" panose="02020603050405020304" pitchFamily="18" charset="0"/>
                          <a:cs typeface="Alexandria" pitchFamily="2" charset="-78"/>
                        </a:rPr>
                        <a:t>رمز</a:t>
                      </a: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 المقرر</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B0F0"/>
                    </a:solidFill>
                  </a:tcPr>
                </a:tc>
                <a:tc>
                  <a:txBody>
                    <a:bodyPr/>
                    <a:lstStyle/>
                    <a:p>
                      <a:pPr marL="0" marR="0" algn="ct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الساعات المعتمدة</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4068473509"/>
                  </a:ext>
                </a:extLst>
              </a:tr>
              <a:tr h="377673">
                <a:tc rowSpan="3">
                  <a:txBody>
                    <a:bodyPr/>
                    <a:lstStyle/>
                    <a:p>
                      <a:pPr marL="0" marR="0" algn="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الفصل الأول</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73025" algn="r" rtl="0">
                        <a:lnSpc>
                          <a:spcPct val="200000"/>
                        </a:lnSpc>
                        <a:spcAft>
                          <a:spcPts val="1000"/>
                        </a:spcAft>
                      </a:pPr>
                      <a:r>
                        <a:rPr lang="ar-SA" sz="1600" b="1" u="none" kern="0" dirty="0">
                          <a:solidFill>
                            <a:srgbClr val="000000"/>
                          </a:solidFill>
                          <a:effectLst/>
                          <a:latin typeface="Calibri" panose="020F0502020204030204" pitchFamily="34" charset="0"/>
                          <a:ea typeface="Times New Roman" panose="02020603050405020304" pitchFamily="18" charset="0"/>
                          <a:cs typeface="Alexandria" pitchFamily="2" charset="-78"/>
                        </a:rPr>
                        <a:t>اتجاهات معاصرة في القيادة التربوية</a:t>
                      </a:r>
                      <a:endParaRPr lang="en-US" sz="1600" u="none" kern="100" dirty="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ELD 711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820027347"/>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التخطيط التربوي</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ELD 712</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533140766"/>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أساليب البحث</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RSC 701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86583078"/>
                  </a:ext>
                </a:extLst>
              </a:tr>
              <a:tr h="377673">
                <a:tc rowSpan="4">
                  <a:txBody>
                    <a:bodyPr/>
                    <a:lstStyle/>
                    <a:p>
                      <a:pPr marL="0" marR="0" algn="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الفصل الثاني</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سياسات التعليم</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ELD 721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469399238"/>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نظريات القيادة التربوية</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ELD 723</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359359979"/>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dirty="0">
                          <a:solidFill>
                            <a:schemeClr val="bg1"/>
                          </a:solidFill>
                          <a:effectLst/>
                          <a:latin typeface="Calibri" panose="020F0502020204030204" pitchFamily="34" charset="0"/>
                          <a:ea typeface="Times New Roman" panose="02020603050405020304" pitchFamily="18" charset="0"/>
                          <a:cs typeface="Alexandria" pitchFamily="2" charset="-78"/>
                        </a:rPr>
                        <a:t>ريادة الأعمال والابتكار</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LDR 725</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454389647"/>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قيادة التغيرات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LDR 721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1323849454"/>
                  </a:ext>
                </a:extLst>
              </a:tr>
              <a:tr h="377673">
                <a:tc rowSpan="3">
                  <a:txBody>
                    <a:bodyPr/>
                    <a:lstStyle/>
                    <a:p>
                      <a:pPr marL="0" marR="0" algn="r" rtl="0">
                        <a:lnSpc>
                          <a:spcPct val="200000"/>
                        </a:lnSpc>
                        <a:spcAft>
                          <a:spcPts val="1000"/>
                        </a:spcAft>
                      </a:pPr>
                      <a:r>
                        <a:rPr lang="ar-SA" sz="1600" b="1" kern="0">
                          <a:solidFill>
                            <a:srgbClr val="FFFFFF"/>
                          </a:solidFill>
                          <a:effectLst/>
                          <a:latin typeface="Calibri" panose="020F0502020204030204" pitchFamily="34" charset="0"/>
                          <a:ea typeface="Times New Roman" panose="02020603050405020304" pitchFamily="18" charset="0"/>
                          <a:cs typeface="Alexandria" pitchFamily="2" charset="-78"/>
                        </a:rPr>
                        <a:t>الفصل الثالث</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تكنولوجيا التعليم</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ELD 731</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3999094105"/>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الاتصالات والقيادة</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LDR 726</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3927201345"/>
                  </a:ext>
                </a:extLst>
              </a:tr>
              <a:tr h="377673">
                <a:tc vMerge="1">
                  <a:txBody>
                    <a:bodyPr/>
                    <a:lstStyle/>
                    <a:p>
                      <a:endParaRPr lang="en-US"/>
                    </a:p>
                  </a:txBody>
                  <a:tcPr/>
                </a:tc>
                <a:tc>
                  <a:txBody>
                    <a:bodyPr/>
                    <a:lstStyle/>
                    <a:p>
                      <a:pPr marL="0" marR="73025" algn="r" rtl="0">
                        <a:lnSpc>
                          <a:spcPct val="200000"/>
                        </a:lnSpc>
                        <a:spcAft>
                          <a:spcPts val="1000"/>
                        </a:spcAft>
                      </a:pPr>
                      <a:r>
                        <a:rPr lang="ar-SA" sz="1600" b="1" kern="0">
                          <a:solidFill>
                            <a:srgbClr val="000000"/>
                          </a:solidFill>
                          <a:effectLst/>
                          <a:latin typeface="Calibri" panose="020F0502020204030204" pitchFamily="34" charset="0"/>
                          <a:ea typeface="Times New Roman" panose="02020603050405020304" pitchFamily="18" charset="0"/>
                          <a:cs typeface="Alexandria" pitchFamily="2" charset="-78"/>
                        </a:rPr>
                        <a:t>الأخلاقيات في القيادة</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768350" marR="0" algn="r" rtl="0">
                        <a:lnSpc>
                          <a:spcPct val="200000"/>
                        </a:lnSpc>
                        <a:spcAft>
                          <a:spcPts val="1000"/>
                        </a:spcAft>
                      </a:pPr>
                      <a:r>
                        <a:rPr lang="en-GB" sz="1600" b="1" kern="0">
                          <a:solidFill>
                            <a:srgbClr val="000000"/>
                          </a:solidFill>
                          <a:effectLst/>
                          <a:latin typeface="Alexandria" pitchFamily="2" charset="-78"/>
                          <a:ea typeface="Times New Roman" panose="02020603050405020304" pitchFamily="18" charset="0"/>
                          <a:cs typeface="Arial" panose="020B0604020202020204" pitchFamily="34" charset="0"/>
                        </a:rPr>
                        <a:t>LDR 737</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tc>
                  <a:txBody>
                    <a:bodyPr/>
                    <a:lstStyle/>
                    <a:p>
                      <a:pPr marL="0" marR="0" algn="r" rtl="0">
                        <a:lnSpc>
                          <a:spcPct val="200000"/>
                        </a:lnSpc>
                        <a:spcAft>
                          <a:spcPts val="1000"/>
                        </a:spcAft>
                      </a:pPr>
                      <a:r>
                        <a:rPr lang="en-GB" sz="1600" kern="0" dirty="0">
                          <a:solidFill>
                            <a:srgbClr val="000000"/>
                          </a:solidFill>
                          <a:effectLst/>
                          <a:latin typeface="Alexandria" pitchFamily="2" charset="-78"/>
                          <a:ea typeface="Times New Roman" panose="02020603050405020304" pitchFamily="18" charset="0"/>
                          <a:cs typeface="Arial" panose="020B0604020202020204" pitchFamily="34" charset="0"/>
                        </a:rPr>
                        <a:t>3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ساعات</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4559" marR="4559" marT="4559"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0B0F0"/>
                    </a:solidFill>
                  </a:tcPr>
                </a:tc>
                <a:extLst>
                  <a:ext uri="{0D108BD9-81ED-4DB2-BD59-A6C34878D82A}">
                    <a16:rowId xmlns:a16="http://schemas.microsoft.com/office/drawing/2014/main" val="4013876480"/>
                  </a:ext>
                </a:extLst>
              </a:tr>
            </a:tbl>
          </a:graphicData>
        </a:graphic>
      </p:graphicFrame>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50000"/>
    </mc:Choice>
    <mc:Fallback xmlns="">
      <p:transition spd="slow" advTm="50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4F75DAB0-FFA4-7B8F-4DD2-28ADFC00F17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5" name="TextBox 4">
            <a:extLst>
              <a:ext uri="{FF2B5EF4-FFF2-40B4-BE49-F238E27FC236}">
                <a16:creationId xmlns:a16="http://schemas.microsoft.com/office/drawing/2014/main" id="{F46CAE76-E1F2-17A7-484F-B3A81563E721}"/>
              </a:ext>
            </a:extLst>
          </p:cNvPr>
          <p:cNvSpPr txBox="1"/>
          <p:nvPr/>
        </p:nvSpPr>
        <p:spPr>
          <a:xfrm>
            <a:off x="6528048" y="1178021"/>
            <a:ext cx="4801760" cy="4795415"/>
          </a:xfrm>
          <a:prstGeom prst="rect">
            <a:avLst/>
          </a:prstGeom>
          <a:noFill/>
        </p:spPr>
        <p:txBody>
          <a:bodyPr wrap="square">
            <a:spAutoFit/>
          </a:bodyPr>
          <a:lstStyle/>
          <a:p>
            <a:pPr algn="just" rtl="1">
              <a:lnSpc>
                <a:spcPct val="150000"/>
              </a:lnSpc>
            </a:pPr>
            <a:r>
              <a:rPr lang="ar-JO" sz="2000" b="1" dirty="0">
                <a:latin typeface="Alexandria" pitchFamily="2" charset="-78"/>
                <a:cs typeface="Alexandria" pitchFamily="2" charset="-78"/>
              </a:rPr>
              <a:t>نبذة عن تخصص القيادة التربوية</a:t>
            </a:r>
            <a:endParaRPr lang="ar-AE" sz="2000" b="1" dirty="0">
              <a:latin typeface="Alexandria" pitchFamily="2" charset="-78"/>
              <a:cs typeface="Alexandria" pitchFamily="2" charset="-78"/>
            </a:endParaRPr>
          </a:p>
          <a:p>
            <a:pPr algn="just" rtl="1">
              <a:lnSpc>
                <a:spcPct val="150000"/>
              </a:lnSpc>
            </a:pPr>
            <a:endParaRPr lang="ar-AE" sz="2000" b="1" dirty="0">
              <a:latin typeface="Alexandria" pitchFamily="2" charset="-78"/>
              <a:cs typeface="Alexandria" pitchFamily="2" charset="-78"/>
            </a:endParaRPr>
          </a:p>
          <a:p>
            <a:pPr algn="just" rtl="1">
              <a:lnSpc>
                <a:spcPct val="150000"/>
              </a:lnSpc>
            </a:pPr>
            <a:r>
              <a:rPr lang="ar-AE" sz="2000" dirty="0">
                <a:latin typeface="Alexandria" pitchFamily="2" charset="-78"/>
                <a:cs typeface="Alexandria" pitchFamily="2" charset="-78"/>
              </a:rPr>
              <a:t>     </a:t>
            </a:r>
            <a:r>
              <a:rPr lang="ar-SA" sz="1800" kern="100" dirty="0">
                <a:effectLst/>
                <a:latin typeface="Calibri" panose="020F0502020204030204" pitchFamily="34" charset="0"/>
                <a:ea typeface="Calibri" panose="020F0502020204030204" pitchFamily="34" charset="0"/>
                <a:cs typeface="Alexandria" pitchFamily="2" charset="-78"/>
              </a:rPr>
              <a:t>يُعَدُّ برنامج ماجستير القيادة التربوية في جامعة ميدأوشن برنامجًا متميزًا يهدف إلى تعزيز قدرات القادة التربويين بالمعرفة والمهارات النظرية والعملية، مما يؤهلهم للعمل كقادة مبتكرين ومساهمين في تحقيق معايير التميز في التربية والتعليم، وقادرين على قيادة المؤسسات التعليمية ومواكبة التطورات العالمية السريعة</a:t>
            </a:r>
            <a:r>
              <a:rPr lang="en-US" sz="1800" kern="100" dirty="0">
                <a:effectLst/>
                <a:latin typeface="Alexandria" pitchFamily="2" charset="-78"/>
                <a:ea typeface="Calibri" panose="020F0502020204030204" pitchFamily="34" charset="0"/>
                <a:cs typeface="Arial" panose="020B0604020202020204" pitchFamily="34" charset="0"/>
              </a:rPr>
              <a:t>. </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endParaRPr lang="en-US" sz="2000" dirty="0">
              <a:latin typeface="Alexandria" pitchFamily="2" charset="-78"/>
              <a:cs typeface="Alexandria" pitchFamily="2" charset="-78"/>
            </a:endParaRPr>
          </a:p>
        </p:txBody>
      </p:sp>
      <p:pic>
        <p:nvPicPr>
          <p:cNvPr id="2" name="Picture 1">
            <a:extLst>
              <a:ext uri="{FF2B5EF4-FFF2-40B4-BE49-F238E27FC236}">
                <a16:creationId xmlns:a16="http://schemas.microsoft.com/office/drawing/2014/main" id="{E7AD61B7-6D80-9094-23C4-36CBE6DDB16A}"/>
              </a:ext>
            </a:extLst>
          </p:cNvPr>
          <p:cNvPicPr>
            <a:picLocks noChangeAspect="1"/>
          </p:cNvPicPr>
          <p:nvPr/>
        </p:nvPicPr>
        <p:blipFill>
          <a:blip r:embed="rId4"/>
          <a:stretch>
            <a:fillRect/>
          </a:stretch>
        </p:blipFill>
        <p:spPr>
          <a:xfrm>
            <a:off x="693480" y="1166591"/>
            <a:ext cx="5373216" cy="5373216"/>
          </a:xfrm>
          <a:prstGeom prst="rect">
            <a:avLst/>
          </a:prstGeom>
        </p:spPr>
      </p:pic>
    </p:spTree>
    <p:custDataLst>
      <p:tags r:id="rId1"/>
    </p:custDataLst>
    <p:extLst>
      <p:ext uri="{BB962C8B-B14F-4D97-AF65-F5344CB8AC3E}">
        <p14:creationId xmlns:p14="http://schemas.microsoft.com/office/powerpoint/2010/main" val="1512157871"/>
      </p:ext>
    </p:extLst>
  </p:cSld>
  <p:clrMapOvr>
    <a:masterClrMapping/>
  </p:clrMapOvr>
  <p:transition spd="slow" advTm="94345">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71CA4F2-64D9-E475-75FA-1FCEA3F301F9}"/>
              </a:ext>
            </a:extLst>
          </p:cNvPr>
          <p:cNvSpPr txBox="1"/>
          <p:nvPr/>
        </p:nvSpPr>
        <p:spPr>
          <a:xfrm>
            <a:off x="623392" y="216288"/>
            <a:ext cx="10041395" cy="523220"/>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AE" sz="2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التقويم الأكاديمي </a:t>
            </a:r>
            <a:r>
              <a:rPr kumimoji="0" lang="ar-JO" sz="2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للفصل الدراسي الثاني </a:t>
            </a:r>
            <a:r>
              <a:rPr kumimoji="0" lang="ar-AE" sz="2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2025</a:t>
            </a:r>
            <a:endParaRPr kumimoji="0" lang="ar-JO" sz="2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11" name="Graphic 21">
            <a:extLst>
              <a:ext uri="{FF2B5EF4-FFF2-40B4-BE49-F238E27FC236}">
                <a16:creationId xmlns:a16="http://schemas.microsoft.com/office/drawing/2014/main" id="{BE4126F7-8C99-D58F-06F9-5B9E253E1AD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28448" y="-122131"/>
            <a:ext cx="2063552" cy="1076343"/>
          </a:xfrm>
          <a:prstGeom prst="rect">
            <a:avLst/>
          </a:prstGeom>
        </p:spPr>
      </p:pic>
      <p:graphicFrame>
        <p:nvGraphicFramePr>
          <p:cNvPr id="8" name="Table 7">
            <a:extLst>
              <a:ext uri="{FF2B5EF4-FFF2-40B4-BE49-F238E27FC236}">
                <a16:creationId xmlns:a16="http://schemas.microsoft.com/office/drawing/2014/main" id="{18D617B0-988C-41F9-8431-18DAC4CB9759}"/>
              </a:ext>
            </a:extLst>
          </p:cNvPr>
          <p:cNvGraphicFramePr>
            <a:graphicFrameLocks noGrp="1"/>
          </p:cNvGraphicFramePr>
          <p:nvPr/>
        </p:nvGraphicFramePr>
        <p:xfrm>
          <a:off x="695400" y="2132856"/>
          <a:ext cx="10515600" cy="3266440"/>
        </p:xfrm>
        <a:graphic>
          <a:graphicData uri="http://schemas.openxmlformats.org/drawingml/2006/table">
            <a:tbl>
              <a:tblPr rtl="1" firstRow="1" firstCol="1" bandRow="1">
                <a:tableStyleId>{5A111915-BE36-4E01-A7E5-04B1672EAD32}</a:tableStyleId>
              </a:tblPr>
              <a:tblGrid>
                <a:gridCol w="5257800">
                  <a:extLst>
                    <a:ext uri="{9D8B030D-6E8A-4147-A177-3AD203B41FA5}">
                      <a16:colId xmlns:a16="http://schemas.microsoft.com/office/drawing/2014/main" val="3983900065"/>
                    </a:ext>
                  </a:extLst>
                </a:gridCol>
                <a:gridCol w="5257800">
                  <a:extLst>
                    <a:ext uri="{9D8B030D-6E8A-4147-A177-3AD203B41FA5}">
                      <a16:colId xmlns:a16="http://schemas.microsoft.com/office/drawing/2014/main" val="3270984081"/>
                    </a:ext>
                  </a:extLst>
                </a:gridCol>
              </a:tblGrid>
              <a:tr h="0">
                <a:tc>
                  <a:txBody>
                    <a:bodyPr/>
                    <a:lstStyle/>
                    <a:p>
                      <a:pPr marL="0" marR="0" algn="ctr" rtl="0">
                        <a:lnSpc>
                          <a:spcPct val="250000"/>
                        </a:lnSpc>
                        <a:spcBef>
                          <a:spcPts val="0"/>
                        </a:spcBef>
                        <a:spcAft>
                          <a:spcPts val="0"/>
                        </a:spcAft>
                      </a:pPr>
                      <a:r>
                        <a:rPr lang="ar-SA" sz="2000" dirty="0">
                          <a:effectLst/>
                          <a:latin typeface="Alexandria" pitchFamily="2" charset="-78"/>
                          <a:cs typeface="Alexandria" pitchFamily="2" charset="-78"/>
                        </a:rPr>
                        <a:t>الحدث</a:t>
                      </a:r>
                      <a:endParaRPr lang="en-US" sz="2000" dirty="0">
                        <a:effectLst/>
                        <a:latin typeface="Alexandria" pitchFamily="2" charset="-78"/>
                        <a:ea typeface="Calibri" panose="020F0502020204030204" pitchFamily="34" charset="0"/>
                        <a:cs typeface="Alexandria" pitchFamily="2" charset="-78"/>
                      </a:endParaRPr>
                    </a:p>
                  </a:txBody>
                  <a:tcPr marL="9525" marR="9525" marT="9525" marB="9525" anchor="ctr"/>
                </a:tc>
                <a:tc>
                  <a:txBody>
                    <a:bodyPr/>
                    <a:lstStyle/>
                    <a:p>
                      <a:pPr marL="0" marR="0" algn="ctr" rtl="0">
                        <a:lnSpc>
                          <a:spcPct val="250000"/>
                        </a:lnSpc>
                        <a:spcBef>
                          <a:spcPts val="0"/>
                        </a:spcBef>
                        <a:spcAft>
                          <a:spcPts val="0"/>
                        </a:spcAft>
                      </a:pPr>
                      <a:r>
                        <a:rPr lang="ar-SA" sz="2000">
                          <a:effectLst/>
                          <a:latin typeface="Alexandria" pitchFamily="2" charset="-78"/>
                          <a:cs typeface="Alexandria" pitchFamily="2" charset="-78"/>
                        </a:rPr>
                        <a:t>التاريخ</a:t>
                      </a:r>
                      <a:endParaRPr lang="en-US" sz="2000">
                        <a:effectLst/>
                        <a:latin typeface="Alexandria" pitchFamily="2" charset="-78"/>
                        <a:ea typeface="Calibri" panose="020F0502020204030204" pitchFamily="34" charset="0"/>
                        <a:cs typeface="Alexandria" pitchFamily="2" charset="-78"/>
                      </a:endParaRPr>
                    </a:p>
                  </a:txBody>
                  <a:tcPr marL="9525" marR="9525" marT="9525" marB="9525" anchor="ctr"/>
                </a:tc>
                <a:extLst>
                  <a:ext uri="{0D108BD9-81ED-4DB2-BD59-A6C34878D82A}">
                    <a16:rowId xmlns:a16="http://schemas.microsoft.com/office/drawing/2014/main" val="241785854"/>
                  </a:ext>
                </a:extLst>
              </a:tr>
              <a:tr h="0">
                <a:tc>
                  <a:txBody>
                    <a:bodyPr/>
                    <a:lstStyle/>
                    <a:p>
                      <a:pPr marL="0" marR="0" algn="ctr" rtl="0">
                        <a:lnSpc>
                          <a:spcPct val="250000"/>
                        </a:lnSpc>
                        <a:spcBef>
                          <a:spcPts val="0"/>
                        </a:spcBef>
                        <a:spcAft>
                          <a:spcPts val="0"/>
                        </a:spcAft>
                      </a:pPr>
                      <a:r>
                        <a:rPr lang="ar-SA" sz="2000">
                          <a:effectLst/>
                          <a:latin typeface="Alexandria" pitchFamily="2" charset="-78"/>
                          <a:cs typeface="Alexandria" pitchFamily="2" charset="-78"/>
                        </a:rPr>
                        <a:t>بداية الفصل الدراسي</a:t>
                      </a:r>
                      <a:endParaRPr lang="en-US" sz="2000">
                        <a:effectLst/>
                        <a:latin typeface="Alexandria" pitchFamily="2" charset="-78"/>
                        <a:ea typeface="Calibri" panose="020F0502020204030204" pitchFamily="34" charset="0"/>
                        <a:cs typeface="Alexandria" pitchFamily="2" charset="-78"/>
                      </a:endParaRPr>
                    </a:p>
                  </a:txBody>
                  <a:tcPr marL="9525" marR="9525" marT="9525" marB="9525" anchor="ctr"/>
                </a:tc>
                <a:tc>
                  <a:txBody>
                    <a:bodyPr/>
                    <a:lstStyle/>
                    <a:p>
                      <a:pPr marL="0" marR="0" algn="ctr" rtl="0">
                        <a:lnSpc>
                          <a:spcPct val="250000"/>
                        </a:lnSpc>
                        <a:spcBef>
                          <a:spcPts val="0"/>
                        </a:spcBef>
                        <a:spcAft>
                          <a:spcPts val="0"/>
                        </a:spcAft>
                      </a:pPr>
                      <a:r>
                        <a:rPr lang="en-US" sz="2000">
                          <a:effectLst/>
                          <a:latin typeface="Alexandria" pitchFamily="2" charset="-78"/>
                          <a:cs typeface="Alexandria" pitchFamily="2" charset="-78"/>
                        </a:rPr>
                        <a:t>31-05-2025</a:t>
                      </a:r>
                      <a:endParaRPr lang="en-US" sz="2000">
                        <a:effectLst/>
                        <a:latin typeface="Alexandria" pitchFamily="2" charset="-78"/>
                        <a:ea typeface="Calibri" panose="020F0502020204030204" pitchFamily="34" charset="0"/>
                        <a:cs typeface="Alexandria" pitchFamily="2" charset="-78"/>
                      </a:endParaRPr>
                    </a:p>
                  </a:txBody>
                  <a:tcPr marL="9525" marR="9525" marT="9525" marB="9525" anchor="ctr"/>
                </a:tc>
                <a:extLst>
                  <a:ext uri="{0D108BD9-81ED-4DB2-BD59-A6C34878D82A}">
                    <a16:rowId xmlns:a16="http://schemas.microsoft.com/office/drawing/2014/main" val="106317253"/>
                  </a:ext>
                </a:extLst>
              </a:tr>
              <a:tr h="0">
                <a:tc>
                  <a:txBody>
                    <a:bodyPr/>
                    <a:lstStyle/>
                    <a:p>
                      <a:pPr marL="0" marR="0" algn="ctr" rtl="0">
                        <a:lnSpc>
                          <a:spcPct val="250000"/>
                        </a:lnSpc>
                        <a:spcBef>
                          <a:spcPts val="0"/>
                        </a:spcBef>
                        <a:spcAft>
                          <a:spcPts val="0"/>
                        </a:spcAft>
                      </a:pPr>
                      <a:r>
                        <a:rPr lang="ar-SA" sz="2000">
                          <a:effectLst/>
                          <a:latin typeface="Alexandria" pitchFamily="2" charset="-78"/>
                          <a:cs typeface="Alexandria" pitchFamily="2" charset="-78"/>
                        </a:rPr>
                        <a:t>آخر موعد للاعتذار عن الفصل أو مقرر</a:t>
                      </a:r>
                      <a:endParaRPr lang="en-US" sz="2000">
                        <a:effectLst/>
                        <a:latin typeface="Alexandria" pitchFamily="2" charset="-78"/>
                        <a:ea typeface="Calibri" panose="020F0502020204030204" pitchFamily="34" charset="0"/>
                        <a:cs typeface="Alexandria" pitchFamily="2" charset="-78"/>
                      </a:endParaRPr>
                    </a:p>
                  </a:txBody>
                  <a:tcPr marL="9525" marR="9525" marT="9525" marB="9525" anchor="ctr"/>
                </a:tc>
                <a:tc>
                  <a:txBody>
                    <a:bodyPr/>
                    <a:lstStyle/>
                    <a:p>
                      <a:pPr marL="0" marR="0" algn="ctr" rtl="0">
                        <a:lnSpc>
                          <a:spcPct val="250000"/>
                        </a:lnSpc>
                        <a:spcBef>
                          <a:spcPts val="0"/>
                        </a:spcBef>
                        <a:spcAft>
                          <a:spcPts val="0"/>
                        </a:spcAft>
                      </a:pPr>
                      <a:r>
                        <a:rPr lang="en-US" sz="2000">
                          <a:effectLst/>
                          <a:latin typeface="Alexandria" pitchFamily="2" charset="-78"/>
                          <a:cs typeface="Alexandria" pitchFamily="2" charset="-78"/>
                        </a:rPr>
                        <a:t>05-07-2025</a:t>
                      </a:r>
                      <a:endParaRPr lang="en-US" sz="2000">
                        <a:effectLst/>
                        <a:latin typeface="Alexandria" pitchFamily="2" charset="-78"/>
                        <a:ea typeface="Calibri" panose="020F0502020204030204" pitchFamily="34" charset="0"/>
                        <a:cs typeface="Alexandria" pitchFamily="2" charset="-78"/>
                      </a:endParaRPr>
                    </a:p>
                  </a:txBody>
                  <a:tcPr marL="9525" marR="9525" marT="9525" marB="9525" anchor="ctr"/>
                </a:tc>
                <a:extLst>
                  <a:ext uri="{0D108BD9-81ED-4DB2-BD59-A6C34878D82A}">
                    <a16:rowId xmlns:a16="http://schemas.microsoft.com/office/drawing/2014/main" val="92840729"/>
                  </a:ext>
                </a:extLst>
              </a:tr>
              <a:tr h="0">
                <a:tc>
                  <a:txBody>
                    <a:bodyPr/>
                    <a:lstStyle/>
                    <a:p>
                      <a:pPr marL="0" marR="0" algn="ctr" rtl="0">
                        <a:lnSpc>
                          <a:spcPct val="250000"/>
                        </a:lnSpc>
                        <a:spcBef>
                          <a:spcPts val="0"/>
                        </a:spcBef>
                        <a:spcAft>
                          <a:spcPts val="0"/>
                        </a:spcAft>
                      </a:pPr>
                      <a:r>
                        <a:rPr lang="ar-SA" sz="2000">
                          <a:effectLst/>
                          <a:latin typeface="Alexandria" pitchFamily="2" charset="-78"/>
                          <a:cs typeface="Alexandria" pitchFamily="2" charset="-78"/>
                        </a:rPr>
                        <a:t>بداية الاختبارات النهائية</a:t>
                      </a:r>
                      <a:endParaRPr lang="en-US" sz="2000">
                        <a:effectLst/>
                        <a:latin typeface="Alexandria" pitchFamily="2" charset="-78"/>
                        <a:ea typeface="Calibri" panose="020F0502020204030204" pitchFamily="34" charset="0"/>
                        <a:cs typeface="Alexandria" pitchFamily="2" charset="-78"/>
                      </a:endParaRPr>
                    </a:p>
                  </a:txBody>
                  <a:tcPr marL="9525" marR="9525" marT="9525" marB="9525" anchor="ctr"/>
                </a:tc>
                <a:tc>
                  <a:txBody>
                    <a:bodyPr/>
                    <a:lstStyle/>
                    <a:p>
                      <a:pPr marL="0" marR="0" algn="ctr" rtl="0">
                        <a:lnSpc>
                          <a:spcPct val="250000"/>
                        </a:lnSpc>
                        <a:spcBef>
                          <a:spcPts val="0"/>
                        </a:spcBef>
                        <a:spcAft>
                          <a:spcPts val="0"/>
                        </a:spcAft>
                      </a:pPr>
                      <a:r>
                        <a:rPr lang="en-US" sz="2000">
                          <a:effectLst/>
                          <a:latin typeface="Alexandria" pitchFamily="2" charset="-78"/>
                          <a:cs typeface="Alexandria" pitchFamily="2" charset="-78"/>
                        </a:rPr>
                        <a:t>30-08-2025</a:t>
                      </a:r>
                      <a:endParaRPr lang="en-US" sz="2000">
                        <a:effectLst/>
                        <a:latin typeface="Alexandria" pitchFamily="2" charset="-78"/>
                        <a:ea typeface="Calibri" panose="020F0502020204030204" pitchFamily="34" charset="0"/>
                        <a:cs typeface="Alexandria" pitchFamily="2" charset="-78"/>
                      </a:endParaRPr>
                    </a:p>
                  </a:txBody>
                  <a:tcPr marL="9525" marR="9525" marT="9525" marB="9525" anchor="ctr"/>
                </a:tc>
                <a:extLst>
                  <a:ext uri="{0D108BD9-81ED-4DB2-BD59-A6C34878D82A}">
                    <a16:rowId xmlns:a16="http://schemas.microsoft.com/office/drawing/2014/main" val="433033581"/>
                  </a:ext>
                </a:extLst>
              </a:tr>
              <a:tr h="0">
                <a:tc>
                  <a:txBody>
                    <a:bodyPr/>
                    <a:lstStyle/>
                    <a:p>
                      <a:pPr marL="0" marR="0" algn="ctr" rtl="0">
                        <a:lnSpc>
                          <a:spcPct val="250000"/>
                        </a:lnSpc>
                        <a:spcBef>
                          <a:spcPts val="0"/>
                        </a:spcBef>
                        <a:spcAft>
                          <a:spcPts val="0"/>
                        </a:spcAft>
                      </a:pPr>
                      <a:r>
                        <a:rPr lang="ar-SA" sz="2000">
                          <a:effectLst/>
                          <a:latin typeface="Alexandria" pitchFamily="2" charset="-78"/>
                          <a:cs typeface="Alexandria" pitchFamily="2" charset="-78"/>
                        </a:rPr>
                        <a:t>نهاية الاختبارات النهائية</a:t>
                      </a:r>
                      <a:endParaRPr lang="en-US" sz="2000">
                        <a:effectLst/>
                        <a:latin typeface="Alexandria" pitchFamily="2" charset="-78"/>
                        <a:ea typeface="Calibri" panose="020F0502020204030204" pitchFamily="34" charset="0"/>
                        <a:cs typeface="Alexandria" pitchFamily="2" charset="-78"/>
                      </a:endParaRPr>
                    </a:p>
                  </a:txBody>
                  <a:tcPr marL="9525" marR="9525" marT="9525" marB="9525" anchor="ctr"/>
                </a:tc>
                <a:tc>
                  <a:txBody>
                    <a:bodyPr/>
                    <a:lstStyle/>
                    <a:p>
                      <a:pPr marL="0" marR="0" algn="ctr" rtl="0">
                        <a:lnSpc>
                          <a:spcPct val="250000"/>
                        </a:lnSpc>
                        <a:spcBef>
                          <a:spcPts val="0"/>
                        </a:spcBef>
                        <a:spcAft>
                          <a:spcPts val="0"/>
                        </a:spcAft>
                      </a:pPr>
                      <a:r>
                        <a:rPr lang="en-US" sz="2000" dirty="0">
                          <a:effectLst/>
                          <a:latin typeface="Alexandria" pitchFamily="2" charset="-78"/>
                          <a:cs typeface="Alexandria" pitchFamily="2" charset="-78"/>
                        </a:rPr>
                        <a:t>06-09-2025</a:t>
                      </a:r>
                      <a:endParaRPr lang="en-US" sz="2000" dirty="0">
                        <a:effectLst/>
                        <a:latin typeface="Alexandria" pitchFamily="2" charset="-78"/>
                        <a:ea typeface="Calibri" panose="020F0502020204030204" pitchFamily="34" charset="0"/>
                        <a:cs typeface="Alexandria" pitchFamily="2" charset="-78"/>
                      </a:endParaRPr>
                    </a:p>
                  </a:txBody>
                  <a:tcPr marL="9525" marR="9525" marT="9525" marB="9525" anchor="ctr"/>
                </a:tc>
                <a:extLst>
                  <a:ext uri="{0D108BD9-81ED-4DB2-BD59-A6C34878D82A}">
                    <a16:rowId xmlns:a16="http://schemas.microsoft.com/office/drawing/2014/main" val="125025776"/>
                  </a:ext>
                </a:extLst>
              </a:tr>
            </a:tbl>
          </a:graphicData>
        </a:graphic>
      </p:graphicFrame>
    </p:spTree>
    <p:extLst>
      <p:ext uri="{BB962C8B-B14F-4D97-AF65-F5344CB8AC3E}">
        <p14:creationId xmlns:p14="http://schemas.microsoft.com/office/powerpoint/2010/main" val="3705691186"/>
      </p:ext>
    </p:extLst>
  </p:cSld>
  <p:clrMapOvr>
    <a:masterClrMapping/>
  </p:clrMapOvr>
  <mc:AlternateContent xmlns:mc="http://schemas.openxmlformats.org/markup-compatibility/2006" xmlns:p14="http://schemas.microsoft.com/office/powerpoint/2010/main">
    <mc:Choice Requires="p14">
      <p:transition spd="slow" p14:dur="2000" advTm="37606"/>
    </mc:Choice>
    <mc:Fallback xmlns="">
      <p:transition spd="slow" advTm="3760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A6BA090-C730-07F2-41FB-6B492299809D}"/>
              </a:ext>
            </a:extLst>
          </p:cNvPr>
          <p:cNvSpPr txBox="1"/>
          <p:nvPr/>
        </p:nvSpPr>
        <p:spPr>
          <a:xfrm>
            <a:off x="657280" y="260648"/>
            <a:ext cx="10041395" cy="400110"/>
          </a:xfrm>
          <a:prstGeom prst="rect">
            <a:avLst/>
          </a:prstGeom>
          <a:noFill/>
        </p:spPr>
        <p:txBody>
          <a:bodyPr wrap="square">
            <a:spAutoFit/>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a:t>
            </a: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خطط الأسابيع الدراسية للفصل الدراسي الثاني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2025</a:t>
            </a:r>
            <a:endPar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5" name="Slide Number Placeholder 4">
            <a:extLst>
              <a:ext uri="{FF2B5EF4-FFF2-40B4-BE49-F238E27FC236}">
                <a16:creationId xmlns:a16="http://schemas.microsoft.com/office/drawing/2014/main" id="{F744A09F-B0DD-9EA8-302B-FD7DB2B6B13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F7542ADD-394E-41F3-B704-951748884AEE}" type="slidenum">
              <a:rPr kumimoji="0" lang="en-US" sz="1200" b="0" i="0" u="none" strike="noStrike" kern="0" cap="none" spc="0" normalizeH="0" baseline="0" noProof="0" smtClean="0">
                <a:ln>
                  <a:noFill/>
                </a:ln>
                <a:solidFill>
                  <a:prstClr val="black">
                    <a:tint val="75000"/>
                  </a:prstClr>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10</a:t>
            </a:fld>
            <a:endParaRPr kumimoji="0" lang="en-US" sz="1200" b="0" i="0" u="none" strike="noStrike" kern="0" cap="none" spc="0" normalizeH="0" baseline="0" noProof="0">
              <a:ln>
                <a:noFill/>
              </a:ln>
              <a:solidFill>
                <a:prstClr val="black">
                  <a:tint val="75000"/>
                </a:prstClr>
              </a:solidFill>
              <a:effectLst/>
              <a:uLnTx/>
              <a:uFillTx/>
              <a:latin typeface="Arial"/>
              <a:cs typeface="Arial"/>
              <a:sym typeface="Arial"/>
            </a:endParaRPr>
          </a:p>
        </p:txBody>
      </p:sp>
      <p:graphicFrame>
        <p:nvGraphicFramePr>
          <p:cNvPr id="7" name="Table 6">
            <a:extLst>
              <a:ext uri="{FF2B5EF4-FFF2-40B4-BE49-F238E27FC236}">
                <a16:creationId xmlns:a16="http://schemas.microsoft.com/office/drawing/2014/main" id="{AD01C9A6-A675-4477-B297-DA4F03B45DC3}"/>
              </a:ext>
            </a:extLst>
          </p:cNvPr>
          <p:cNvGraphicFramePr>
            <a:graphicFrameLocks noGrp="1"/>
          </p:cNvGraphicFramePr>
          <p:nvPr/>
        </p:nvGraphicFramePr>
        <p:xfrm>
          <a:off x="196796" y="960120"/>
          <a:ext cx="11737304" cy="5762251"/>
        </p:xfrm>
        <a:graphic>
          <a:graphicData uri="http://schemas.openxmlformats.org/drawingml/2006/table">
            <a:tbl>
              <a:tblPr rtl="1" firstRow="1" firstCol="1" bandRow="1">
                <a:tableStyleId>{5FD0F851-EC5A-4D38-B0AD-8093EC10F338}</a:tableStyleId>
              </a:tblPr>
              <a:tblGrid>
                <a:gridCol w="2662112">
                  <a:extLst>
                    <a:ext uri="{9D8B030D-6E8A-4147-A177-3AD203B41FA5}">
                      <a16:colId xmlns:a16="http://schemas.microsoft.com/office/drawing/2014/main" val="3478684892"/>
                    </a:ext>
                  </a:extLst>
                </a:gridCol>
                <a:gridCol w="5442472">
                  <a:extLst>
                    <a:ext uri="{9D8B030D-6E8A-4147-A177-3AD203B41FA5}">
                      <a16:colId xmlns:a16="http://schemas.microsoft.com/office/drawing/2014/main" val="1040071855"/>
                    </a:ext>
                  </a:extLst>
                </a:gridCol>
                <a:gridCol w="3632720">
                  <a:extLst>
                    <a:ext uri="{9D8B030D-6E8A-4147-A177-3AD203B41FA5}">
                      <a16:colId xmlns:a16="http://schemas.microsoft.com/office/drawing/2014/main" val="2569747728"/>
                    </a:ext>
                  </a:extLst>
                </a:gridCol>
              </a:tblGrid>
              <a:tr h="228032">
                <a:tc>
                  <a:txBody>
                    <a:bodyPr/>
                    <a:lstStyle/>
                    <a:p>
                      <a:pPr marL="0" marR="0" algn="ctr" rtl="1">
                        <a:lnSpc>
                          <a:spcPct val="150000"/>
                        </a:lnSpc>
                        <a:spcAft>
                          <a:spcPts val="800"/>
                        </a:spcAft>
                      </a:pPr>
                      <a:r>
                        <a:rPr lang="ar-SA" sz="1600" b="1" kern="0" dirty="0">
                          <a:effectLst/>
                          <a:latin typeface="Alexandria" pitchFamily="2" charset="-78"/>
                          <a:cs typeface="Alexandria" pitchFamily="2" charset="-78"/>
                        </a:rPr>
                        <a:t>الأسبوع</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B0F0"/>
                    </a:solidFill>
                  </a:tcPr>
                </a:tc>
                <a:tc>
                  <a:txBody>
                    <a:bodyPr/>
                    <a:lstStyle/>
                    <a:p>
                      <a:pPr marL="0" marR="0" algn="ctr" rtl="1">
                        <a:lnSpc>
                          <a:spcPct val="150000"/>
                        </a:lnSpc>
                        <a:spcAft>
                          <a:spcPts val="800"/>
                        </a:spcAft>
                      </a:pPr>
                      <a:r>
                        <a:rPr lang="ar-SA" sz="1600" b="1" kern="0" dirty="0">
                          <a:effectLst/>
                          <a:latin typeface="Alexandria" pitchFamily="2" charset="-78"/>
                          <a:cs typeface="Alexandria" pitchFamily="2" charset="-78"/>
                        </a:rPr>
                        <a:t>الوصف</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B0F0"/>
                    </a:solidFill>
                  </a:tcPr>
                </a:tc>
                <a:tc>
                  <a:txBody>
                    <a:bodyPr/>
                    <a:lstStyle/>
                    <a:p>
                      <a:pPr marL="0" marR="0" algn="ctr" rtl="1">
                        <a:lnSpc>
                          <a:spcPct val="150000"/>
                        </a:lnSpc>
                        <a:spcAft>
                          <a:spcPts val="800"/>
                        </a:spcAft>
                      </a:pPr>
                      <a:r>
                        <a:rPr lang="ar-SA" sz="1600" b="1" kern="0" dirty="0">
                          <a:effectLst/>
                          <a:latin typeface="Alexandria" pitchFamily="2" charset="-78"/>
                          <a:cs typeface="Alexandria" pitchFamily="2" charset="-78"/>
                        </a:rPr>
                        <a:t>التاريخ</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3249588767"/>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1</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محاضرة توجيهية - اختبار قصير</a:t>
                      </a:r>
                      <a:r>
                        <a:rPr lang="ar-JO" sz="1600" kern="0" dirty="0">
                          <a:effectLst/>
                          <a:latin typeface="Alexandria" pitchFamily="2" charset="-78"/>
                          <a:cs typeface="Alexandria" pitchFamily="2" charset="-78"/>
                        </a:rPr>
                        <a:t> بدون علامات</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31/05/2025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extLst>
                  <a:ext uri="{0D108BD9-81ED-4DB2-BD59-A6C34878D82A}">
                    <a16:rowId xmlns:a16="http://schemas.microsoft.com/office/drawing/2014/main" val="1376800650"/>
                  </a:ext>
                </a:extLst>
              </a:tr>
              <a:tr h="0">
                <a:tc>
                  <a:txBody>
                    <a:bodyPr/>
                    <a:lstStyle/>
                    <a:p>
                      <a:pPr marL="0" marR="0" algn="r" rtl="1">
                        <a:lnSpc>
                          <a:spcPct val="150000"/>
                        </a:lnSpc>
                        <a:spcAft>
                          <a:spcPts val="800"/>
                        </a:spcAft>
                      </a:pPr>
                      <a:r>
                        <a:rPr lang="en-US" sz="1600" kern="0" dirty="0">
                          <a:effectLst/>
                          <a:latin typeface="Alexandria" pitchFamily="2" charset="-78"/>
                          <a:cs typeface="Alexandria" pitchFamily="2" charset="-78"/>
                        </a:rPr>
                        <a:t>—</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ar-SA" sz="1600" b="1" kern="0" dirty="0">
                          <a:effectLst/>
                          <a:latin typeface="Alexandria" pitchFamily="2" charset="-78"/>
                          <a:cs typeface="Alexandria" pitchFamily="2" charset="-78"/>
                        </a:rPr>
                        <a:t>إجازة عيد الأضحى المبارك</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06/06/2025 - 13/06/2025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3266127616"/>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2</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محاضرة - حلقة نقاش - اختبار قصير</a:t>
                      </a:r>
                      <a:r>
                        <a:rPr lang="ar-JO" sz="1600" kern="0" dirty="0">
                          <a:effectLst/>
                          <a:latin typeface="Alexandria" pitchFamily="2" charset="-78"/>
                          <a:cs typeface="Alexandria" pitchFamily="2" charset="-78"/>
                        </a:rPr>
                        <a:t> (8 علامات)</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14/06/2025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extLst>
                  <a:ext uri="{0D108BD9-81ED-4DB2-BD59-A6C34878D82A}">
                    <a16:rowId xmlns:a16="http://schemas.microsoft.com/office/drawing/2014/main" val="1910131889"/>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3</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محاضرة - حلقة نقاش - اختبار قصير</a:t>
                      </a:r>
                      <a:r>
                        <a:rPr lang="ar-JO" sz="1600" kern="0" dirty="0">
                          <a:effectLst/>
                          <a:latin typeface="Alexandria" pitchFamily="2" charset="-78"/>
                          <a:cs typeface="Alexandria" pitchFamily="2" charset="-78"/>
                        </a:rPr>
                        <a:t>(8 علامات)</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21/06/2025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61128533"/>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4</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محاضرة - حلقة نقاش - اختبار قصير</a:t>
                      </a:r>
                      <a:r>
                        <a:rPr lang="ar-JO" sz="1600" kern="0" dirty="0">
                          <a:effectLst/>
                          <a:latin typeface="Alexandria" pitchFamily="2" charset="-78"/>
                          <a:cs typeface="Alexandria" pitchFamily="2" charset="-78"/>
                        </a:rPr>
                        <a:t>(8 علامات)</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28/06/2025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extLst>
                  <a:ext uri="{0D108BD9-81ED-4DB2-BD59-A6C34878D82A}">
                    <a16:rowId xmlns:a16="http://schemas.microsoft.com/office/drawing/2014/main" val="576352376"/>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5</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00000"/>
                        </a:lnSpc>
                        <a:spcAft>
                          <a:spcPts val="800"/>
                        </a:spcAft>
                      </a:pPr>
                      <a:r>
                        <a:rPr lang="ar-SA" sz="1600" b="0" kern="0" dirty="0">
                          <a:effectLst/>
                          <a:latin typeface="Alexandria" pitchFamily="2" charset="-78"/>
                          <a:cs typeface="Alexandria" pitchFamily="2" charset="-78"/>
                        </a:rPr>
                        <a:t>محاضرة - حلقة نقاش - اختبار قصير </a:t>
                      </a:r>
                      <a:r>
                        <a:rPr lang="ar-JO" sz="1600" kern="0" dirty="0">
                          <a:effectLst/>
                          <a:latin typeface="Alexandria" pitchFamily="2" charset="-78"/>
                          <a:cs typeface="Alexandria" pitchFamily="2" charset="-78"/>
                        </a:rPr>
                        <a:t>(8 علامات)</a:t>
                      </a:r>
                      <a:endParaRPr lang="ar-AE" sz="1600" b="1" kern="0" dirty="0">
                        <a:effectLst/>
                        <a:latin typeface="Alexandria" pitchFamily="2" charset="-78"/>
                        <a:cs typeface="Alexandria" pitchFamily="2" charset="-78"/>
                      </a:endParaRPr>
                    </a:p>
                    <a:p>
                      <a:pPr marL="0" marR="0" algn="r" rtl="1">
                        <a:lnSpc>
                          <a:spcPct val="100000"/>
                        </a:lnSpc>
                        <a:spcAft>
                          <a:spcPts val="800"/>
                        </a:spcAft>
                      </a:pPr>
                      <a:r>
                        <a:rPr lang="ar-SA" sz="1600" b="1" kern="0" dirty="0">
                          <a:effectLst/>
                          <a:latin typeface="Alexandria" pitchFamily="2" charset="-78"/>
                          <a:cs typeface="Alexandria" pitchFamily="2" charset="-78"/>
                        </a:rPr>
                        <a:t>آخر موعد للاعتذار عن الفصل أو عن مقرر</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05/07/2025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2797874658"/>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6</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محاضرة - حلقة نقاش - اختبار قصير</a:t>
                      </a:r>
                      <a:r>
                        <a:rPr lang="ar-JO" sz="1600" kern="0" dirty="0">
                          <a:effectLst/>
                          <a:latin typeface="Alexandria" pitchFamily="2" charset="-78"/>
                          <a:cs typeface="Alexandria" pitchFamily="2" charset="-78"/>
                        </a:rPr>
                        <a:t>(8 علامات)</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12/07/2025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extLst>
                  <a:ext uri="{0D108BD9-81ED-4DB2-BD59-A6C34878D82A}">
                    <a16:rowId xmlns:a16="http://schemas.microsoft.com/office/drawing/2014/main" val="2449195516"/>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7</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محاضرة - حلقة نقاش - اختبار قصير</a:t>
                      </a:r>
                      <a:r>
                        <a:rPr lang="ar-JO" sz="1600" kern="0" dirty="0">
                          <a:effectLst/>
                          <a:latin typeface="Alexandria" pitchFamily="2" charset="-78"/>
                          <a:cs typeface="Alexandria" pitchFamily="2" charset="-78"/>
                        </a:rPr>
                        <a:t>(8 علامات)</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19/07/2025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1015019295"/>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8</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محاضرة - حلقة نقاش - اختبار قصير</a:t>
                      </a:r>
                      <a:r>
                        <a:rPr lang="ar-JO" sz="1600" kern="0" dirty="0">
                          <a:effectLst/>
                          <a:latin typeface="Alexandria" pitchFamily="2" charset="-78"/>
                          <a:cs typeface="Alexandria" pitchFamily="2" charset="-78"/>
                        </a:rPr>
                        <a:t>(8 علامات)</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26/07/2025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extLst>
                  <a:ext uri="{0D108BD9-81ED-4DB2-BD59-A6C34878D82A}">
                    <a16:rowId xmlns:a16="http://schemas.microsoft.com/office/drawing/2014/main" val="4183841338"/>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9</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محاضرة - حلقة نقاش - اختبار قصير</a:t>
                      </a:r>
                      <a:r>
                        <a:rPr lang="ar-JO" sz="1600" kern="0" dirty="0">
                          <a:effectLst/>
                          <a:latin typeface="Alexandria" pitchFamily="2" charset="-78"/>
                          <a:cs typeface="Alexandria" pitchFamily="2" charset="-78"/>
                        </a:rPr>
                        <a:t>(8 علامات)</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02/08/2025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1327760258"/>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10</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محاضرة - حلقة نقاش - اختبار قصير</a:t>
                      </a:r>
                      <a:r>
                        <a:rPr lang="ar-JO" sz="1600" kern="0" dirty="0">
                          <a:effectLst/>
                          <a:latin typeface="Alexandria" pitchFamily="2" charset="-78"/>
                          <a:cs typeface="Alexandria" pitchFamily="2" charset="-78"/>
                        </a:rPr>
                        <a:t>(8 علامات)</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09/08/2025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extLst>
                  <a:ext uri="{0D108BD9-81ED-4DB2-BD59-A6C34878D82A}">
                    <a16:rowId xmlns:a16="http://schemas.microsoft.com/office/drawing/2014/main" val="2171513393"/>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11</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محاضرة - حلقة نقاش - اختبار قصير</a:t>
                      </a:r>
                      <a:r>
                        <a:rPr lang="ar-JO" sz="1600" kern="0" dirty="0">
                          <a:effectLst/>
                          <a:latin typeface="Alexandria" pitchFamily="2" charset="-78"/>
                          <a:cs typeface="Alexandria" pitchFamily="2" charset="-78"/>
                        </a:rPr>
                        <a:t>(8 علامات)</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16/08/2025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3318238117"/>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12</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حلقة نقاش </a:t>
                      </a:r>
                      <a:r>
                        <a:rPr lang="ar-JO" sz="1600" kern="0" dirty="0">
                          <a:effectLst/>
                          <a:latin typeface="Alexandria" pitchFamily="2" charset="-78"/>
                          <a:cs typeface="Alexandria" pitchFamily="2" charset="-78"/>
                        </a:rPr>
                        <a:t>( مراجعة شاملة )</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23/08/2025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alpha val="20000"/>
                      </a:srgbClr>
                    </a:solidFill>
                  </a:tcPr>
                </a:tc>
                <a:extLst>
                  <a:ext uri="{0D108BD9-81ED-4DB2-BD59-A6C34878D82A}">
                    <a16:rowId xmlns:a16="http://schemas.microsoft.com/office/drawing/2014/main" val="950647924"/>
                  </a:ext>
                </a:extLst>
              </a:tr>
              <a:tr h="0">
                <a:tc>
                  <a:txBody>
                    <a:bodyPr/>
                    <a:lstStyle/>
                    <a:p>
                      <a:pPr marL="0" marR="0" algn="r" rtl="1">
                        <a:lnSpc>
                          <a:spcPct val="150000"/>
                        </a:lnSpc>
                        <a:spcAft>
                          <a:spcPts val="800"/>
                        </a:spcAft>
                      </a:pPr>
                      <a:r>
                        <a:rPr lang="ar-SA" sz="1600" kern="0" dirty="0">
                          <a:effectLst/>
                          <a:latin typeface="Alexandria" pitchFamily="2" charset="-78"/>
                          <a:cs typeface="Alexandria" pitchFamily="2" charset="-78"/>
                        </a:rPr>
                        <a:t>الأسبوع 13</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ar-SA" sz="1600" b="1" kern="0" dirty="0">
                          <a:effectLst/>
                          <a:latin typeface="Alexandria" pitchFamily="2" charset="-78"/>
                          <a:cs typeface="Alexandria" pitchFamily="2" charset="-78"/>
                        </a:rPr>
                        <a:t>بداية الاختبارات النهائية</a:t>
                      </a:r>
                      <a:r>
                        <a:rPr lang="ar-JO" sz="1600" b="0" kern="0" dirty="0">
                          <a:effectLst/>
                          <a:latin typeface="Alexandria" pitchFamily="2" charset="-78"/>
                          <a:cs typeface="Alexandria" pitchFamily="2" charset="-78"/>
                        </a:rPr>
                        <a:t>(الاختبار النهائي: 20 علامة)</a:t>
                      </a:r>
                      <a:endParaRPr lang="en-US" sz="1600" b="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30/08/2025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9794107"/>
                  </a:ext>
                </a:extLst>
              </a:tr>
              <a:tr h="0">
                <a:tc>
                  <a:txBody>
                    <a:bodyPr/>
                    <a:lstStyle/>
                    <a:p>
                      <a:pPr marL="0" marR="0" algn="r" rtl="1">
                        <a:lnSpc>
                          <a:spcPct val="150000"/>
                        </a:lnSpc>
                        <a:spcAft>
                          <a:spcPts val="800"/>
                        </a:spcAft>
                      </a:pP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00B0F0">
                        <a:alpha val="20000"/>
                      </a:srgbClr>
                    </a:solidFill>
                  </a:tcPr>
                </a:tc>
                <a:tc>
                  <a:txBody>
                    <a:bodyPr/>
                    <a:lstStyle/>
                    <a:p>
                      <a:pPr marL="0" marR="0" algn="r" rtl="1">
                        <a:lnSpc>
                          <a:spcPct val="150000"/>
                        </a:lnSpc>
                        <a:spcAft>
                          <a:spcPts val="800"/>
                        </a:spcAft>
                      </a:pPr>
                      <a:r>
                        <a:rPr lang="ar-SA" sz="1600" b="1" kern="0" dirty="0">
                          <a:effectLst/>
                          <a:latin typeface="Alexandria" pitchFamily="2" charset="-78"/>
                          <a:cs typeface="Alexandria" pitchFamily="2" charset="-78"/>
                        </a:rPr>
                        <a:t>نهاية الدراسة - نهاية الاختبارات النهائية</a:t>
                      </a:r>
                      <a:endParaRPr lang="en-US" sz="1600"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00B0F0">
                        <a:alpha val="20000"/>
                      </a:srgbClr>
                    </a:solidFill>
                  </a:tcPr>
                </a:tc>
                <a:tc>
                  <a:txBody>
                    <a:bodyPr/>
                    <a:lstStyle/>
                    <a:p>
                      <a:pPr marL="0" marR="0" algn="r" rtl="1">
                        <a:lnSpc>
                          <a:spcPct val="150000"/>
                        </a:lnSpc>
                        <a:spcAft>
                          <a:spcPts val="800"/>
                        </a:spcAft>
                      </a:pPr>
                      <a:r>
                        <a:rPr lang="en-US" sz="1600" b="1" kern="0" dirty="0">
                          <a:effectLst/>
                          <a:latin typeface="Alexandria" pitchFamily="2" charset="-78"/>
                          <a:cs typeface="Alexandria" pitchFamily="2" charset="-78"/>
                        </a:rPr>
                        <a:t>06/09/2025</a:t>
                      </a:r>
                      <a:endParaRPr lang="en-US" sz="1600" b="1" kern="100" dirty="0">
                        <a:effectLst/>
                        <a:latin typeface="Alexandria" pitchFamily="2" charset="-78"/>
                        <a:ea typeface="Calibri" panose="020F0502020204030204" pitchFamily="34" charset="0"/>
                        <a:cs typeface="Alexandria" pitchFamily="2" charset="-78"/>
                      </a:endParaRPr>
                    </a:p>
                  </a:txBody>
                  <a:tcPr marL="9525" marR="9525" marT="9525" marB="9525"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rgbClr val="00B0F0">
                        <a:alpha val="20000"/>
                      </a:srgbClr>
                    </a:solidFill>
                  </a:tcPr>
                </a:tc>
                <a:extLst>
                  <a:ext uri="{0D108BD9-81ED-4DB2-BD59-A6C34878D82A}">
                    <a16:rowId xmlns:a16="http://schemas.microsoft.com/office/drawing/2014/main" val="3810039410"/>
                  </a:ext>
                </a:extLst>
              </a:tr>
            </a:tbl>
          </a:graphicData>
        </a:graphic>
      </p:graphicFrame>
    </p:spTree>
    <p:extLst>
      <p:ext uri="{BB962C8B-B14F-4D97-AF65-F5344CB8AC3E}">
        <p14:creationId xmlns:p14="http://schemas.microsoft.com/office/powerpoint/2010/main" val="17082472"/>
      </p:ext>
    </p:extLst>
  </p:cSld>
  <p:clrMapOvr>
    <a:masterClrMapping/>
  </p:clrMapOvr>
  <mc:AlternateContent xmlns:mc="http://schemas.openxmlformats.org/markup-compatibility/2006" xmlns:p14="http://schemas.microsoft.com/office/powerpoint/2010/main">
    <mc:Choice Requires="p14">
      <p:transition spd="slow" p14:dur="800" advTm="78195">
        <p:circle/>
      </p:transition>
    </mc:Choice>
    <mc:Fallback xmlns="">
      <p:transition spd="slow" advTm="78195">
        <p:circl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A73F530-1542-2637-793A-8A4D7E0E6BEE}"/>
              </a:ext>
            </a:extLst>
          </p:cNvPr>
          <p:cNvSpPr txBox="1"/>
          <p:nvPr/>
        </p:nvSpPr>
        <p:spPr>
          <a:xfrm>
            <a:off x="6855150" y="980728"/>
            <a:ext cx="5283105" cy="5971956"/>
          </a:xfrm>
          <a:prstGeom prst="rect">
            <a:avLst/>
          </a:prstGeom>
          <a:ln/>
        </p:spPr>
        <p:style>
          <a:lnRef idx="1">
            <a:schemeClr val="accent4"/>
          </a:lnRef>
          <a:fillRef idx="2">
            <a:schemeClr val="accent4"/>
          </a:fillRef>
          <a:effectRef idx="1">
            <a:schemeClr val="accent4"/>
          </a:effectRef>
          <a:fontRef idx="minor">
            <a:schemeClr val="dk1"/>
          </a:fontRef>
        </p:style>
        <p:txBody>
          <a:bodyPr wrap="square">
            <a:spAutoFit/>
          </a:bodyPr>
          <a:lstStyle/>
          <a:p>
            <a:pPr marL="0" marR="0" lvl="0" indent="0" algn="ctr" defTabSz="914400" rtl="1" eaLnBrk="1" fontAlgn="auto" latinLnBrk="0" hangingPunct="1">
              <a:lnSpc>
                <a:spcPct val="100000"/>
              </a:lnSpc>
              <a:spcBef>
                <a:spcPts val="0"/>
              </a:spcBef>
              <a:spcAft>
                <a:spcPts val="1500"/>
              </a:spcAft>
              <a:buClr>
                <a:srgbClr val="000000"/>
              </a:buClr>
              <a:buSzTx/>
              <a:buFont typeface="Arial"/>
              <a:buNone/>
              <a:tabLst/>
              <a:defRPr/>
            </a:pP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منهجية</a:t>
            </a:r>
            <a:r>
              <a:rPr kumimoji="0" lang="en-GB"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 </a:t>
            </a: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التدريس</a:t>
            </a:r>
            <a:endParaRPr kumimoji="0" lang="en-GB" sz="2200" b="1" i="0" u="none" strike="noStrike" kern="0" cap="none" spc="0" normalizeH="0" baseline="0" noProof="0" dirty="0">
              <a:ln>
                <a:noFill/>
              </a:ln>
              <a:solidFill>
                <a:prstClr val="black"/>
              </a:solidFill>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يتم تقديم محاور البرنامج باستخدام المحاضرات المسجلة وحلقات النقاش عن بع</a:t>
            </a:r>
            <a:r>
              <a:rPr kumimoji="0" lang="ar-JO"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د والتي يتم خلالها مناقشة جميع المحاضرات التي تم تسجيلها على المنصة بالإضافة إلى الإجابة عن استفساراتكم.</a:t>
            </a:r>
            <a:endParaRPr kumimoji="0" lang="en-GB" sz="22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0" marR="0" lvl="0" indent="0" algn="just" defTabSz="914400" rtl="1" eaLnBrk="1" fontAlgn="auto" latinLnBrk="0" hangingPunct="1">
              <a:lnSpc>
                <a:spcPct val="115000"/>
              </a:lnSpc>
              <a:spcBef>
                <a:spcPts val="200"/>
              </a:spcBef>
              <a:spcAft>
                <a:spcPts val="200"/>
              </a:spcAft>
              <a:buClrTx/>
              <a:buSzTx/>
              <a:buFont typeface="Arial"/>
              <a:buNone/>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يتم تحقيق نتاجات التعلم المستهدفة من خلال النشاطات والاستراتيجيات التدريسية الآتية: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المحاضرات. </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الاختبارات القصيرة. </a:t>
            </a:r>
            <a:r>
              <a:rPr kumimoji="0" lang="ar-AE"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(في كل أسبوع اختبار قصير من ثماني درجات وثمانية أسئلة).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الامتحان النهائي</a:t>
            </a:r>
            <a:r>
              <a:rPr kumimoji="0" lang="ar-AE"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( 20 سؤال لكل سؤال درجة واحدة= 20 درجة)</a:t>
            </a: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  </a:t>
            </a:r>
            <a:endParaRPr kumimoji="0" lang="en-US" sz="22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sym typeface="Arial"/>
            </a:endParaRPr>
          </a:p>
        </p:txBody>
      </p:sp>
      <p:pic>
        <p:nvPicPr>
          <p:cNvPr id="6" name="Graphic 21">
            <a:extLst>
              <a:ext uri="{FF2B5EF4-FFF2-40B4-BE49-F238E27FC236}">
                <a16:creationId xmlns:a16="http://schemas.microsoft.com/office/drawing/2014/main" id="{8266E069-44BD-50A7-8720-9B62E3D4648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3114" y="0"/>
            <a:ext cx="2305141" cy="1076343"/>
          </a:xfrm>
          <a:prstGeom prst="rect">
            <a:avLst/>
          </a:prstGeom>
        </p:spPr>
      </p:pic>
      <p:pic>
        <p:nvPicPr>
          <p:cNvPr id="7" name="Audio 8">
            <a:hlinkClick r:id="" action="ppaction://media"/>
            <a:extLst>
              <a:ext uri="{FF2B5EF4-FFF2-40B4-BE49-F238E27FC236}">
                <a16:creationId xmlns:a16="http://schemas.microsoft.com/office/drawing/2014/main" id="{14C3481E-DD64-0AEB-587D-5C3E75013459}"/>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10108" y="5789871"/>
            <a:ext cx="1656184" cy="931604"/>
          </a:xfrm>
          <a:prstGeom prst="rect">
            <a:avLst/>
          </a:prstGeom>
        </p:spPr>
      </p:pic>
      <p:sp>
        <p:nvSpPr>
          <p:cNvPr id="3" name="Slide Number Placeholder 2">
            <a:extLst>
              <a:ext uri="{FF2B5EF4-FFF2-40B4-BE49-F238E27FC236}">
                <a16:creationId xmlns:a16="http://schemas.microsoft.com/office/drawing/2014/main" id="{3951232A-44FF-2FEA-EA08-90FCF53BB3CE}"/>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smtClean="0">
                <a:ln>
                  <a:noFill/>
                </a:ln>
                <a:solidFill>
                  <a:srgbClr val="888888"/>
                </a:solidFill>
                <a:effectLst/>
                <a:uLnTx/>
                <a:uFillTx/>
                <a:latin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11</a:t>
            </a:fld>
            <a:endParaRPr kumimoji="0" lang="en-US" sz="1200" b="0" i="0" u="none" strike="noStrike" kern="0" cap="none" spc="0" normalizeH="0" baseline="0" noProof="0">
              <a:ln>
                <a:noFill/>
              </a:ln>
              <a:solidFill>
                <a:srgbClr val="888888"/>
              </a:solidFill>
              <a:effectLst/>
              <a:uLnTx/>
              <a:uFillTx/>
              <a:latin typeface="Calibri"/>
              <a:cs typeface="Calibri"/>
              <a:sym typeface="Calibri"/>
            </a:endParaRPr>
          </a:p>
        </p:txBody>
      </p:sp>
      <p:pic>
        <p:nvPicPr>
          <p:cNvPr id="8" name="Picture 7">
            <a:extLst>
              <a:ext uri="{FF2B5EF4-FFF2-40B4-BE49-F238E27FC236}">
                <a16:creationId xmlns:a16="http://schemas.microsoft.com/office/drawing/2014/main" id="{2BCD2108-E840-8314-6F0A-A650217A0BEF}"/>
              </a:ext>
            </a:extLst>
          </p:cNvPr>
          <p:cNvPicPr>
            <a:picLocks noChangeAspect="1"/>
          </p:cNvPicPr>
          <p:nvPr/>
        </p:nvPicPr>
        <p:blipFill>
          <a:blip r:embed="rId6"/>
          <a:stretch>
            <a:fillRect/>
          </a:stretch>
        </p:blipFill>
        <p:spPr>
          <a:xfrm>
            <a:off x="-2850" y="34010"/>
            <a:ext cx="6858000" cy="6823990"/>
          </a:xfrm>
          <a:prstGeom prst="rect">
            <a:avLst/>
          </a:prstGeom>
        </p:spPr>
      </p:pic>
    </p:spTree>
    <p:extLst>
      <p:ext uri="{BB962C8B-B14F-4D97-AF65-F5344CB8AC3E}">
        <p14:creationId xmlns:p14="http://schemas.microsoft.com/office/powerpoint/2010/main" val="172945708"/>
      </p:ext>
    </p:extLst>
  </p:cSld>
  <p:clrMapOvr>
    <a:masterClrMapping/>
  </p:clrMapOvr>
  <mc:AlternateContent xmlns:mc="http://schemas.openxmlformats.org/markup-compatibility/2006" xmlns:p14="http://schemas.microsoft.com/office/powerpoint/2010/main">
    <mc:Choice Requires="p14">
      <p:transition spd="slow" p14:dur="2000" advTm="113000"/>
    </mc:Choice>
    <mc:Fallback xmlns="">
      <p:transition spd="slow" advTm="11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2039"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02028"/>
            <a:ext cx="10812720" cy="5530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956827" y="214892"/>
            <a:ext cx="5218753" cy="523220"/>
          </a:xfrm>
          <a:prstGeom prst="rect">
            <a:avLst/>
          </a:prstGeom>
          <a:noFill/>
        </p:spPr>
        <p:txBody>
          <a:bodyPr wrap="square" rtlCol="0">
            <a:spAutoFit/>
          </a:bodyPr>
          <a:lstStyle/>
          <a:p>
            <a:pPr lvl="0">
              <a:buClrTx/>
            </a:pPr>
            <a:r>
              <a:rPr lang="ar-JO" sz="2800" b="1" kern="1200" dirty="0">
                <a:solidFill>
                  <a:schemeClr val="tx1"/>
                </a:solidFill>
                <a:latin typeface="Alexandria" pitchFamily="2" charset="-78"/>
                <a:ea typeface="+mn-ea"/>
                <a:cs typeface="Alexandria" pitchFamily="2" charset="-78"/>
              </a:rPr>
              <a:t>ريادة الأعمال والابتكار </a:t>
            </a:r>
            <a:endParaRPr kumimoji="0" lang="en-US" sz="28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31324" y="1835853"/>
            <a:ext cx="6868899" cy="3271921"/>
          </a:xfrm>
          <a:prstGeom prst="rect">
            <a:avLst/>
          </a:prstGeom>
          <a:noFill/>
        </p:spPr>
        <p:txBody>
          <a:bodyPr wrap="square" rtlCol="0">
            <a:spAutoFit/>
          </a:bodyPr>
          <a:lstStyle/>
          <a:p>
            <a:pPr lvl="0" algn="just" rtl="1">
              <a:lnSpc>
                <a:spcPct val="150000"/>
              </a:lnSpc>
              <a:buClrTx/>
              <a:defRPr/>
            </a:pPr>
            <a:r>
              <a:rPr lang="ar-JO" sz="2000" kern="1200" dirty="0">
                <a:solidFill>
                  <a:schemeClr val="tx1"/>
                </a:solidFill>
                <a:latin typeface="Alexandria" pitchFamily="2" charset="-78"/>
                <a:ea typeface="+mn-ea"/>
                <a:cs typeface="Alexandria" pitchFamily="2" charset="-78"/>
              </a:rPr>
              <a:t>يهدف هذه المساق إلى إلقاء الضوء على مفهوم الإبداع ومفهوم الابتكار</a:t>
            </a:r>
            <a:r>
              <a:rPr lang="ar-AE" sz="2000" kern="1200" dirty="0">
                <a:solidFill>
                  <a:schemeClr val="tx1"/>
                </a:solidFill>
                <a:latin typeface="Alexandria" pitchFamily="2" charset="-78"/>
                <a:ea typeface="+mn-ea"/>
                <a:cs typeface="Alexandria" pitchFamily="2" charset="-78"/>
              </a:rPr>
              <a:t>،</a:t>
            </a:r>
            <a:r>
              <a:rPr lang="ar-JO" sz="2000" kern="1200" dirty="0">
                <a:solidFill>
                  <a:schemeClr val="tx1"/>
                </a:solidFill>
                <a:latin typeface="Alexandria" pitchFamily="2" charset="-78"/>
                <a:ea typeface="+mn-ea"/>
                <a:cs typeface="Alexandria" pitchFamily="2" charset="-78"/>
              </a:rPr>
              <a:t> والتشجيع عليهما ونشر ثقافتهما، كما يتناول كيفية تحويل الأفكار الريادية إلى خدمات ومنتجات ذات قيمة اقتصادية من خلال إيجاد ميزات تنافسية, كما ويلقي الضوء على أدوار القادة في تعزيز الإبداع والابتكار, وتحديد خطوات التفكير الناقد والمنطقي وأهميتهما</a:t>
            </a:r>
            <a:r>
              <a:rPr lang="ar-AE" sz="2000" kern="1200" dirty="0">
                <a:solidFill>
                  <a:schemeClr val="tx1"/>
                </a:solidFill>
                <a:latin typeface="Alexandria" pitchFamily="2" charset="-78"/>
                <a:ea typeface="+mn-ea"/>
                <a:cs typeface="Alexandria" pitchFamily="2" charset="-78"/>
              </a:rPr>
              <a:t>،</a:t>
            </a:r>
            <a:r>
              <a:rPr lang="ar-JO" sz="2000" kern="1200" dirty="0">
                <a:solidFill>
                  <a:schemeClr val="tx1"/>
                </a:solidFill>
                <a:latin typeface="Alexandria" pitchFamily="2" charset="-78"/>
                <a:ea typeface="+mn-ea"/>
                <a:cs typeface="Alexandria" pitchFamily="2" charset="-78"/>
              </a:rPr>
              <a:t> بالإضافة إلى تنظيم وتنسيق الإبداع التكنولوجي.</a:t>
            </a:r>
          </a:p>
        </p:txBody>
      </p:sp>
      <p:sp>
        <p:nvSpPr>
          <p:cNvPr id="4" name="Rectangle 3">
            <a:extLst>
              <a:ext uri="{FF2B5EF4-FFF2-40B4-BE49-F238E27FC236}">
                <a16:creationId xmlns:a16="http://schemas.microsoft.com/office/drawing/2014/main" id="{DD23E63E-44BA-49AC-B6DB-24E02487F651}"/>
              </a:ext>
            </a:extLst>
          </p:cNvPr>
          <p:cNvSpPr/>
          <p:nvPr/>
        </p:nvSpPr>
        <p:spPr>
          <a:xfrm>
            <a:off x="4528307" y="5522499"/>
            <a:ext cx="6372092" cy="1015663"/>
          </a:xfrm>
          <a:prstGeom prst="rect">
            <a:avLst/>
          </a:prstGeom>
        </p:spPr>
        <p:txBody>
          <a:bodyPr wrap="square">
            <a:spAutoFit/>
          </a:bodyPr>
          <a:lstStyle/>
          <a:p>
            <a:pPr lvl="0"/>
            <a:r>
              <a:rPr kumimoji="0" lang="en-GB"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Pudar</a:t>
            </a:r>
            <a:r>
              <a:rPr kumimoji="0" lang="en-GB"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Jonathan (2022). Creativity&amp; Innovation: Theory, Research, and Practice. Second Edition, </a:t>
            </a: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published by Routledge, New York.</a:t>
            </a:r>
            <a:endParaRPr lang="ar-JO" sz="2800" b="1" dirty="0">
              <a:solidFill>
                <a:schemeClr val="bg1"/>
              </a:solidFill>
              <a:latin typeface="Alexandria" pitchFamily="2" charset="-78"/>
              <a:ea typeface="Calibri"/>
              <a:cs typeface="Alexandria" pitchFamily="2" charset="-78"/>
              <a:sym typeface="Calibri"/>
            </a:endParaRPr>
          </a:p>
        </p:txBody>
      </p:sp>
      <p:pic>
        <p:nvPicPr>
          <p:cNvPr id="10" name="Picture 9" descr="Creativity and Innovation: Theory, Research, and Practice book cover">
            <a:extLst>
              <a:ext uri="{FF2B5EF4-FFF2-40B4-BE49-F238E27FC236}">
                <a16:creationId xmlns:a16="http://schemas.microsoft.com/office/drawing/2014/main" id="{08C1653B-E83D-4358-813C-08C02662EF0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991777" y="1855697"/>
            <a:ext cx="2965050" cy="4682465"/>
          </a:xfrm>
          <a:prstGeom prst="rect">
            <a:avLst/>
          </a:prstGeom>
          <a:noFill/>
          <a:ln>
            <a:noFill/>
          </a:ln>
        </p:spPr>
      </p:pic>
      <p:sp>
        <p:nvSpPr>
          <p:cNvPr id="11" name="Google Shape;145;p3">
            <a:extLst>
              <a:ext uri="{FF2B5EF4-FFF2-40B4-BE49-F238E27FC236}">
                <a16:creationId xmlns:a16="http://schemas.microsoft.com/office/drawing/2014/main" id="{D288B6D6-4E16-456A-B75B-2F1A3D2B3CE6}"/>
              </a:ext>
            </a:extLst>
          </p:cNvPr>
          <p:cNvSpPr txBox="1"/>
          <p:nvPr/>
        </p:nvSpPr>
        <p:spPr>
          <a:xfrm>
            <a:off x="8688288" y="1333462"/>
            <a:ext cx="2464059" cy="46162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JO" sz="2400" b="1" dirty="0">
                <a:solidFill>
                  <a:schemeClr val="tx1"/>
                </a:solidFill>
                <a:latin typeface="Alexandria" pitchFamily="2" charset="-78"/>
                <a:ea typeface="Tajawal Medium"/>
                <a:cs typeface="Alexandria" pitchFamily="2" charset="-78"/>
                <a:sym typeface="Tajawal Medium"/>
              </a:rPr>
              <a:t>وصف المادة</a:t>
            </a:r>
            <a:endParaRPr sz="2400" dirty="0">
              <a:solidFill>
                <a:schemeClr val="tx1"/>
              </a:solidFill>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10B978D1-BE58-939B-4016-064ED75B200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Tree>
    <p:extLst>
      <p:ext uri="{BB962C8B-B14F-4D97-AF65-F5344CB8AC3E}">
        <p14:creationId xmlns:p14="http://schemas.microsoft.com/office/powerpoint/2010/main" val="3202264093"/>
      </p:ext>
    </p:extLst>
  </p:cSld>
  <p:clrMapOvr>
    <a:masterClrMapping/>
  </p:clrMapOvr>
  <p:transition spd="slow" advTm="55738">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4EBC08-3EF4-0BE7-4DC2-A1942CB426FB}"/>
              </a:ext>
            </a:extLst>
          </p:cNvPr>
          <p:cNvSpPr txBox="1"/>
          <p:nvPr/>
        </p:nvSpPr>
        <p:spPr>
          <a:xfrm>
            <a:off x="551384" y="1484784"/>
            <a:ext cx="10801200" cy="4708981"/>
          </a:xfrm>
          <a:prstGeom prst="rect">
            <a:avLst/>
          </a:prstGeom>
          <a:noFill/>
        </p:spPr>
        <p:txBody>
          <a:bodyPr wrap="square">
            <a:spAutoFit/>
          </a:bodyPr>
          <a:lstStyle/>
          <a:p>
            <a:pPr marL="342900" indent="-342900" algn="just" rtl="1" eaLnBrk="1" fontAlgn="t"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مفهوم الإبداع والابتكار وأهميته</a:t>
            </a:r>
            <a:r>
              <a:rPr lang="ar-AE" sz="2000" b="1" dirty="0">
                <a:latin typeface="Alexandria" pitchFamily="2" charset="-78"/>
                <a:cs typeface="Alexandria" pitchFamily="2" charset="-78"/>
              </a:rPr>
              <a:t>ما</a:t>
            </a:r>
            <a:endParaRPr lang="en-US" sz="2000" b="1" dirty="0">
              <a:latin typeface="Alexandria" pitchFamily="2" charset="-78"/>
              <a:cs typeface="Alexandria" pitchFamily="2" charset="-78"/>
            </a:endParaRPr>
          </a:p>
          <a:p>
            <a:pPr marL="342900" indent="-342900" algn="just" rtl="1" eaLnBrk="1" fontAlgn="t"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نظريات الإبداع والابتكار </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مهارات القائد المبدع والمبتكر</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الإدراك والتفكير الإبداعي</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الكفاءة الإبداعية وحاضنات الأعمال</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الإنتاجية الإبداعية وتحقيق الميزة التنافسية</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التفكير الناقد ومهاراته</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التفكير المنطقي وخطواته</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SA" sz="2000" b="1" dirty="0">
                <a:latin typeface="Alexandria" pitchFamily="2" charset="-78"/>
                <a:cs typeface="Alexandria" pitchFamily="2" charset="-78"/>
              </a:rPr>
              <a:t>أدوار القادة في تعزيز الإبداع والابتكار</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تنظيم وتنسيق الإبداع التكنولوجي</a:t>
            </a:r>
            <a:endParaRPr lang="en-US" sz="2000" b="1" dirty="0">
              <a:latin typeface="Alexandria" pitchFamily="2" charset="-78"/>
              <a:cs typeface="Alexandria" pitchFamily="2" charset="-78"/>
            </a:endParaRPr>
          </a:p>
        </p:txBody>
      </p:sp>
      <p:sp>
        <p:nvSpPr>
          <p:cNvPr id="5" name="Google Shape;145;p3">
            <a:extLst>
              <a:ext uri="{FF2B5EF4-FFF2-40B4-BE49-F238E27FC236}">
                <a16:creationId xmlns:a16="http://schemas.microsoft.com/office/drawing/2014/main" id="{CF1C6351-4C1B-7ADD-DF50-9308DE5B9AE2}"/>
              </a:ext>
            </a:extLst>
          </p:cNvPr>
          <p:cNvSpPr txBox="1"/>
          <p:nvPr/>
        </p:nvSpPr>
        <p:spPr>
          <a:xfrm>
            <a:off x="921887" y="284496"/>
            <a:ext cx="8352928" cy="1200288"/>
          </a:xfrm>
          <a:prstGeom prst="rect">
            <a:avLst/>
          </a:prstGeom>
          <a:solidFill>
            <a:srgbClr val="00B0F0"/>
          </a:solidFill>
          <a:ln>
            <a:noFill/>
          </a:ln>
        </p:spPr>
        <p:txBody>
          <a:bodyPr spcFirstLastPara="1" wrap="square" lIns="91425" tIns="45700" rIns="91425" bIns="45700" anchor="t" anchorCtr="0">
            <a:spAutoFit/>
          </a:bodyPr>
          <a:lstStyle/>
          <a:p>
            <a:pPr marL="0" marR="0" lvl="0" indent="0" algn="ctr" rtl="1">
              <a:lnSpc>
                <a:spcPct val="150000"/>
              </a:lnSpc>
              <a:spcBef>
                <a:spcPts val="0"/>
              </a:spcBef>
              <a:spcAft>
                <a:spcPts val="0"/>
              </a:spcAft>
              <a:buNone/>
            </a:pPr>
            <a:r>
              <a:rPr lang="ar-JO" sz="2400" b="1" dirty="0">
                <a:solidFill>
                  <a:schemeClr val="tx1"/>
                </a:solidFill>
                <a:latin typeface="Alexandria" pitchFamily="2" charset="-78"/>
                <a:ea typeface="Tajawal Medium"/>
                <a:cs typeface="Alexandria" pitchFamily="2" charset="-78"/>
                <a:sym typeface="Tajawal Medium"/>
              </a:rPr>
              <a:t>الموضوعات التي سيتم دراستها في مساق </a:t>
            </a:r>
            <a:r>
              <a:rPr lang="ar-AE" sz="2400" b="1" dirty="0">
                <a:solidFill>
                  <a:schemeClr val="tx1"/>
                </a:solidFill>
                <a:latin typeface="Alexandria" pitchFamily="2" charset="-78"/>
                <a:ea typeface="Tajawal Medium"/>
                <a:cs typeface="Alexandria" pitchFamily="2" charset="-78"/>
                <a:sym typeface="Tajawal Medium"/>
              </a:rPr>
              <a:t>ريادة الأعمال والابتكار</a:t>
            </a:r>
            <a:endParaRPr sz="2400" b="1" dirty="0">
              <a:solidFill>
                <a:schemeClr val="tx1"/>
              </a:solidFill>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314AA186-73CF-B72D-29D3-F5978349E4B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Tree>
    <p:extLst>
      <p:ext uri="{BB962C8B-B14F-4D97-AF65-F5344CB8AC3E}">
        <p14:creationId xmlns:p14="http://schemas.microsoft.com/office/powerpoint/2010/main" val="2805336684"/>
      </p:ext>
    </p:extLst>
  </p:cSld>
  <p:clrMapOvr>
    <a:masterClrMapping/>
  </p:clrMapOvr>
  <mc:AlternateContent xmlns:mc="http://schemas.openxmlformats.org/markup-compatibility/2006" xmlns:p14="http://schemas.microsoft.com/office/powerpoint/2010/main">
    <mc:Choice Requires="p14">
      <p:transition spd="slow" p14:dur="2000" advTm="57000"/>
    </mc:Choice>
    <mc:Fallback xmlns="">
      <p:transition spd="slow" advTm="57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51672"/>
            <a:ext cx="11095344" cy="53063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11690" y="946050"/>
            <a:ext cx="4600934" cy="461665"/>
          </a:xfrm>
          <a:prstGeom prst="rect">
            <a:avLst/>
          </a:prstGeom>
          <a:noFill/>
        </p:spPr>
        <p:txBody>
          <a:bodyPr wrap="square" rtlCol="0">
            <a:spAutoFit/>
          </a:bodyPr>
          <a:lstStyle/>
          <a:p>
            <a:pPr lvl="0" algn="r"/>
            <a:r>
              <a:rPr lang="ar-JO" sz="2400" b="1" dirty="0">
                <a:solidFill>
                  <a:schemeClr val="tx1"/>
                </a:solidFill>
                <a:latin typeface="Alexandria" pitchFamily="2" charset="-78"/>
                <a:ea typeface="Tajawal Medium"/>
                <a:cs typeface="Alexandria" pitchFamily="2" charset="-78"/>
                <a:sym typeface="Tajawal Medium"/>
              </a:rPr>
              <a:t>الأهداف ونتاجات التعلم</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3886000" cy="523220"/>
          </a:xfrm>
          <a:prstGeom prst="rect">
            <a:avLst/>
          </a:prstGeom>
        </p:spPr>
        <p:txBody>
          <a:bodyPr wrap="none">
            <a:spAutoFit/>
          </a:bodyPr>
          <a:lstStyle/>
          <a:p>
            <a:pPr lvl="0"/>
            <a:r>
              <a:rPr lang="ar-AE" sz="2800" b="1" dirty="0">
                <a:solidFill>
                  <a:schemeClr val="tx1"/>
                </a:solidFill>
                <a:latin typeface="Alexandria" pitchFamily="2" charset="-78"/>
                <a:ea typeface="Tajawal Medium"/>
                <a:cs typeface="Alexandria" pitchFamily="2" charset="-78"/>
                <a:sym typeface="Tajawal Medium"/>
              </a:rPr>
              <a:t>ريادة الأعمال والابتكار</a:t>
            </a:r>
            <a:endParaRPr lang="ar-JO" sz="2800" b="1" dirty="0">
              <a:solidFill>
                <a:schemeClr val="bg1"/>
              </a:solidFill>
              <a:latin typeface="Bahnschrift SemiBold SemiConden" pitchFamily="34" charset="0"/>
              <a:ea typeface="Calibri"/>
              <a:cs typeface="Calibri"/>
              <a:sym typeface="Calibri"/>
            </a:endParaRPr>
          </a:p>
        </p:txBody>
      </p:sp>
      <p:graphicFrame>
        <p:nvGraphicFramePr>
          <p:cNvPr id="10" name="Table 9">
            <a:extLst>
              <a:ext uri="{FF2B5EF4-FFF2-40B4-BE49-F238E27FC236}">
                <a16:creationId xmlns:a16="http://schemas.microsoft.com/office/drawing/2014/main" id="{363170B5-F1B3-4FAB-9555-F762BACAE048}"/>
              </a:ext>
            </a:extLst>
          </p:cNvPr>
          <p:cNvGraphicFramePr>
            <a:graphicFrameLocks noGrp="1"/>
          </p:cNvGraphicFramePr>
          <p:nvPr>
            <p:extLst>
              <p:ext uri="{D42A27DB-BD31-4B8C-83A1-F6EECF244321}">
                <p14:modId xmlns:p14="http://schemas.microsoft.com/office/powerpoint/2010/main" val="2657932009"/>
              </p:ext>
            </p:extLst>
          </p:nvPr>
        </p:nvGraphicFramePr>
        <p:xfrm>
          <a:off x="257340" y="1757267"/>
          <a:ext cx="10957440" cy="4980897"/>
        </p:xfrm>
        <a:graphic>
          <a:graphicData uri="http://schemas.openxmlformats.org/drawingml/2006/table">
            <a:tbl>
              <a:tblPr rtl="1" firstRow="1" firstCol="1" bandRow="1">
                <a:tableStyleId>{5C22544A-7EE6-4342-B048-85BDC9FD1C3A}</a:tableStyleId>
              </a:tblPr>
              <a:tblGrid>
                <a:gridCol w="10957440">
                  <a:extLst>
                    <a:ext uri="{9D8B030D-6E8A-4147-A177-3AD203B41FA5}">
                      <a16:colId xmlns:a16="http://schemas.microsoft.com/office/drawing/2014/main" val="3395386445"/>
                    </a:ext>
                  </a:extLst>
                </a:gridCol>
              </a:tblGrid>
              <a:tr h="4980897">
                <a:tc>
                  <a:txBody>
                    <a:bodyPr/>
                    <a:lstStyle/>
                    <a:p>
                      <a:pPr algn="just" rtl="1">
                        <a:lnSpc>
                          <a:spcPct val="100000"/>
                        </a:lnSpc>
                        <a:spcAft>
                          <a:spcPts val="0"/>
                        </a:spcAft>
                      </a:pPr>
                      <a:r>
                        <a:rPr lang="ar-SA" sz="2000" b="0" dirty="0">
                          <a:solidFill>
                            <a:schemeClr val="tx1"/>
                          </a:solidFill>
                          <a:effectLst/>
                          <a:latin typeface="Alexandria" pitchFamily="2" charset="-78"/>
                          <a:cs typeface="Alexandria" pitchFamily="2" charset="-78"/>
                        </a:rPr>
                        <a:t>يتوقع من الطالب بعد الانتهاء من دراسة هذا المساق أن يكون قادراً على تحقيق </a:t>
                      </a:r>
                      <a:endParaRPr lang="ar-JO" sz="2000" b="0" dirty="0">
                        <a:solidFill>
                          <a:schemeClr val="tx1"/>
                        </a:solidFill>
                        <a:effectLst/>
                        <a:latin typeface="Alexandria" pitchFamily="2" charset="-78"/>
                        <a:cs typeface="Alexandria" pitchFamily="2" charset="-78"/>
                      </a:endParaRPr>
                    </a:p>
                    <a:p>
                      <a:pPr algn="r" rtl="0">
                        <a:lnSpc>
                          <a:spcPct val="100000"/>
                        </a:lnSpc>
                        <a:spcAft>
                          <a:spcPts val="0"/>
                        </a:spcAft>
                      </a:pPr>
                      <a:r>
                        <a:rPr lang="ar-JO" sz="2000" b="1" u="sng" dirty="0">
                          <a:solidFill>
                            <a:schemeClr val="tx1"/>
                          </a:solidFill>
                          <a:effectLst/>
                          <a:latin typeface="Alexandria" pitchFamily="2" charset="-78"/>
                          <a:cs typeface="Alexandria" pitchFamily="2" charset="-78"/>
                        </a:rPr>
                        <a:t>أ. </a:t>
                      </a:r>
                      <a:r>
                        <a:rPr lang="ar-SA" sz="2000" b="1" u="sng" dirty="0">
                          <a:solidFill>
                            <a:schemeClr val="tx1"/>
                          </a:solidFill>
                          <a:effectLst/>
                          <a:latin typeface="Alexandria" pitchFamily="2" charset="-78"/>
                          <a:cs typeface="Alexandria" pitchFamily="2" charset="-78"/>
                        </a:rPr>
                        <a:t>الأهداف التالية: </a:t>
                      </a:r>
                      <a:endParaRPr lang="en-US" sz="2000" b="1" u="sng" dirty="0">
                        <a:solidFill>
                          <a:schemeClr val="tx1"/>
                        </a:solidFill>
                        <a:effectLst/>
                        <a:latin typeface="Alexandria" pitchFamily="2" charset="-78"/>
                        <a:cs typeface="Alexandria" pitchFamily="2" charset="-78"/>
                      </a:endParaRPr>
                    </a:p>
                    <a:p>
                      <a:pPr marL="342900" lvl="0" indent="-342900" algn="r" rtl="1">
                        <a:lnSpc>
                          <a:spcPct val="100000"/>
                        </a:lnSpc>
                        <a:spcAft>
                          <a:spcPts val="800"/>
                        </a:spcAft>
                        <a:buFont typeface="+mj-lt"/>
                        <a:buAutoNum type="arabicPeriod"/>
                      </a:pPr>
                      <a:r>
                        <a:rPr lang="ar-SA" sz="2000" b="0" dirty="0">
                          <a:solidFill>
                            <a:schemeClr val="tx1"/>
                          </a:solidFill>
                          <a:effectLst/>
                          <a:latin typeface="Alexandria" pitchFamily="2" charset="-78"/>
                          <a:cs typeface="Alexandria" pitchFamily="2" charset="-78"/>
                        </a:rPr>
                        <a:t>تعرف مفهوم الابتكار والإبداع.</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800"/>
                        </a:spcAft>
                        <a:buFont typeface="+mj-lt"/>
                        <a:buAutoNum type="arabicPeriod"/>
                      </a:pPr>
                      <a:r>
                        <a:rPr lang="ar-SA" sz="2000" b="0" dirty="0">
                          <a:solidFill>
                            <a:schemeClr val="tx1"/>
                          </a:solidFill>
                          <a:effectLst/>
                          <a:latin typeface="Alexandria" pitchFamily="2" charset="-78"/>
                          <a:cs typeface="Alexandria" pitchFamily="2" charset="-78"/>
                        </a:rPr>
                        <a:t>تعرف </a:t>
                      </a:r>
                      <a:r>
                        <a:rPr lang="ar-JO" sz="2000" b="0" dirty="0">
                          <a:solidFill>
                            <a:schemeClr val="tx1"/>
                          </a:solidFill>
                          <a:effectLst/>
                          <a:latin typeface="Alexandria" pitchFamily="2" charset="-78"/>
                          <a:cs typeface="Alexandria" pitchFamily="2" charset="-78"/>
                        </a:rPr>
                        <a:t>مهارات القائد المبدع والمبتكر.</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800"/>
                        </a:spcAft>
                        <a:buFont typeface="+mj-lt"/>
                        <a:buAutoNum type="arabicPeriod"/>
                      </a:pPr>
                      <a:r>
                        <a:rPr lang="ar-JO" sz="2000" b="0" dirty="0">
                          <a:solidFill>
                            <a:schemeClr val="tx1"/>
                          </a:solidFill>
                          <a:effectLst/>
                          <a:latin typeface="Alexandria" pitchFamily="2" charset="-78"/>
                          <a:cs typeface="Alexandria" pitchFamily="2" charset="-78"/>
                        </a:rPr>
                        <a:t>تعرف </a:t>
                      </a:r>
                      <a:r>
                        <a:rPr lang="ar-SA" sz="2000" b="0" dirty="0">
                          <a:solidFill>
                            <a:schemeClr val="tx1"/>
                          </a:solidFill>
                          <a:effectLst/>
                          <a:latin typeface="Alexandria" pitchFamily="2" charset="-78"/>
                          <a:cs typeface="Alexandria" pitchFamily="2" charset="-78"/>
                        </a:rPr>
                        <a:t>مفهوم الكفاءة الإبداعية وحاضنات الأعمال.</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800"/>
                        </a:spcAft>
                        <a:buFont typeface="+mj-lt"/>
                        <a:buAutoNum type="arabicPeriod"/>
                      </a:pPr>
                      <a:r>
                        <a:rPr lang="ar-SA" sz="2000" b="0" dirty="0">
                          <a:solidFill>
                            <a:schemeClr val="tx1"/>
                          </a:solidFill>
                          <a:effectLst/>
                          <a:latin typeface="Alexandria" pitchFamily="2" charset="-78"/>
                          <a:cs typeface="Alexandria" pitchFamily="2" charset="-78"/>
                        </a:rPr>
                        <a:t>تعرف مسؤوليات القائد في التنمية الإبداعية </a:t>
                      </a:r>
                      <a:r>
                        <a:rPr lang="ar-JO" sz="2000" b="0" dirty="0">
                          <a:solidFill>
                            <a:schemeClr val="tx1"/>
                          </a:solidFill>
                          <a:effectLst/>
                          <a:latin typeface="Alexandria" pitchFamily="2" charset="-78"/>
                          <a:cs typeface="Alexandria" pitchFamily="2" charset="-78"/>
                        </a:rPr>
                        <a:t>و</a:t>
                      </a:r>
                      <a:r>
                        <a:rPr lang="ar-SA" sz="2000" b="0" dirty="0">
                          <a:solidFill>
                            <a:schemeClr val="tx1"/>
                          </a:solidFill>
                          <a:effectLst/>
                          <a:latin typeface="Alexandria" pitchFamily="2" charset="-78"/>
                          <a:cs typeface="Alexandria" pitchFamily="2" charset="-78"/>
                        </a:rPr>
                        <a:t>التكنولوجية.</a:t>
                      </a:r>
                      <a:endParaRPr lang="en-US" sz="2000" b="0" u="none" dirty="0">
                        <a:solidFill>
                          <a:schemeClr val="tx1"/>
                        </a:solidFill>
                        <a:effectLst/>
                        <a:latin typeface="Alexandria" pitchFamily="2" charset="-78"/>
                        <a:cs typeface="Alexandria" pitchFamily="2" charset="-78"/>
                      </a:endParaRPr>
                    </a:p>
                    <a:p>
                      <a:pPr marL="0" lvl="0" indent="0" algn="r" rtl="1">
                        <a:lnSpc>
                          <a:spcPct val="100000"/>
                        </a:lnSpc>
                        <a:spcAft>
                          <a:spcPts val="800"/>
                        </a:spcAft>
                        <a:buFont typeface="+mj-lt"/>
                        <a:buNone/>
                      </a:pPr>
                      <a:r>
                        <a:rPr lang="ar-SA" sz="2000" b="1" u="sng" dirty="0">
                          <a:solidFill>
                            <a:schemeClr val="tx1"/>
                          </a:solidFill>
                          <a:effectLst/>
                          <a:latin typeface="Alexandria" pitchFamily="2" charset="-78"/>
                          <a:cs typeface="Alexandria" pitchFamily="2" charset="-78"/>
                        </a:rPr>
                        <a:t>ب. نتاجات التعلم</a:t>
                      </a:r>
                      <a:endParaRPr lang="en-US" sz="2000" b="1" u="sng" dirty="0">
                        <a:solidFill>
                          <a:schemeClr val="tx1"/>
                        </a:solidFill>
                        <a:effectLst/>
                        <a:latin typeface="Alexandria" pitchFamily="2" charset="-78"/>
                        <a:cs typeface="Alexandria" pitchFamily="2" charset="-78"/>
                      </a:endParaRPr>
                    </a:p>
                    <a:p>
                      <a:pPr marL="342900" lvl="0" indent="-342900" algn="just" rtl="1">
                        <a:lnSpc>
                          <a:spcPct val="100000"/>
                        </a:lnSpc>
                        <a:spcAft>
                          <a:spcPts val="1000"/>
                        </a:spcAft>
                        <a:buFont typeface="+mj-lt"/>
                        <a:buAutoNum type="arabicPeriod"/>
                      </a:pPr>
                      <a:r>
                        <a:rPr lang="ar-SA" sz="2000" b="0" dirty="0">
                          <a:solidFill>
                            <a:schemeClr val="tx1"/>
                          </a:solidFill>
                          <a:effectLst/>
                          <a:latin typeface="Alexandria" pitchFamily="2" charset="-78"/>
                          <a:cs typeface="Alexandria" pitchFamily="2" charset="-78"/>
                        </a:rPr>
                        <a:t>إدراك أهمية الإبداع والابتكار في العملية التعليمية.</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1000"/>
                        </a:spcAft>
                        <a:buFont typeface="+mj-lt"/>
                        <a:buAutoNum type="arabicPeriod"/>
                      </a:pPr>
                      <a:r>
                        <a:rPr lang="ar-SA" sz="2000" b="0" dirty="0">
                          <a:solidFill>
                            <a:schemeClr val="tx1"/>
                          </a:solidFill>
                          <a:effectLst/>
                          <a:latin typeface="Alexandria" pitchFamily="2" charset="-78"/>
                          <a:cs typeface="Alexandria" pitchFamily="2" charset="-78"/>
                        </a:rPr>
                        <a:t>تحليل البيئة </a:t>
                      </a:r>
                      <a:r>
                        <a:rPr lang="ar-JO" sz="2000" b="0" dirty="0">
                          <a:solidFill>
                            <a:schemeClr val="tx1"/>
                          </a:solidFill>
                          <a:effectLst/>
                          <a:latin typeface="Alexandria" pitchFamily="2" charset="-78"/>
                          <a:cs typeface="Alexandria" pitchFamily="2" charset="-78"/>
                        </a:rPr>
                        <a:t>الإنتاجية الإبداعية لتحقيق الميزة التنافسية.</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1000"/>
                        </a:spcAft>
                        <a:buFont typeface="+mj-lt"/>
                        <a:buAutoNum type="arabicPeriod"/>
                      </a:pPr>
                      <a:r>
                        <a:rPr lang="ar-SA" sz="2000" b="0" dirty="0">
                          <a:solidFill>
                            <a:schemeClr val="tx1"/>
                          </a:solidFill>
                          <a:effectLst/>
                          <a:latin typeface="Alexandria" pitchFamily="2" charset="-78"/>
                          <a:cs typeface="Alexandria" pitchFamily="2" charset="-78"/>
                        </a:rPr>
                        <a:t>إدراك دور القائد في تعزيز الإبداع والابتكار.</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1000"/>
                        </a:spcAft>
                        <a:buFont typeface="+mj-lt"/>
                        <a:buAutoNum type="arabicPeriod"/>
                      </a:pPr>
                      <a:r>
                        <a:rPr lang="ar-SA" sz="2000" b="0" dirty="0">
                          <a:solidFill>
                            <a:schemeClr val="tx1"/>
                          </a:solidFill>
                          <a:effectLst/>
                          <a:latin typeface="Alexandria" pitchFamily="2" charset="-78"/>
                          <a:cs typeface="Alexandria" pitchFamily="2" charset="-78"/>
                        </a:rPr>
                        <a:t>توليد أفكار إبداعية وريادية وحل المشكلات.</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1000"/>
                        </a:spcAft>
                        <a:buFont typeface="+mj-lt"/>
                        <a:buAutoNum type="arabicPeriod"/>
                      </a:pPr>
                      <a:r>
                        <a:rPr lang="ar-SA" sz="2000" b="0" dirty="0">
                          <a:solidFill>
                            <a:schemeClr val="tx1"/>
                          </a:solidFill>
                          <a:effectLst/>
                          <a:latin typeface="Alexandria" pitchFamily="2" charset="-78"/>
                          <a:cs typeface="Alexandria" pitchFamily="2" charset="-78"/>
                        </a:rPr>
                        <a:t>تحويل الأفكار الإبداعية والريادية إلى نماذج عمل والتخطيط لتحويلها لنماذج ذات قيمة اقتصادية.</a:t>
                      </a:r>
                      <a:endParaRPr lang="en-US" sz="2000" b="0"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noFill/>
                  </a:tcPr>
                </a:tc>
                <a:extLst>
                  <a:ext uri="{0D108BD9-81ED-4DB2-BD59-A6C34878D82A}">
                    <a16:rowId xmlns:a16="http://schemas.microsoft.com/office/drawing/2014/main" val="2843603860"/>
                  </a:ext>
                </a:extLst>
              </a:tr>
            </a:tbl>
          </a:graphicData>
        </a:graphic>
      </p:graphicFrame>
      <p:pic>
        <p:nvPicPr>
          <p:cNvPr id="7" name="Graphic 21">
            <a:extLst>
              <a:ext uri="{FF2B5EF4-FFF2-40B4-BE49-F238E27FC236}">
                <a16:creationId xmlns:a16="http://schemas.microsoft.com/office/drawing/2014/main" id="{53A75DD4-3028-9452-19F4-D985D9718A2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4534"/>
            <a:ext cx="2305141" cy="1076343"/>
          </a:xfrm>
          <a:prstGeom prst="rect">
            <a:avLst/>
          </a:prstGeom>
        </p:spPr>
      </p:pic>
    </p:spTree>
    <p:extLst>
      <p:ext uri="{BB962C8B-B14F-4D97-AF65-F5344CB8AC3E}">
        <p14:creationId xmlns:p14="http://schemas.microsoft.com/office/powerpoint/2010/main" val="3189536290"/>
      </p:ext>
    </p:extLst>
  </p:cSld>
  <p:clrMapOvr>
    <a:masterClrMapping/>
  </p:clrMapOvr>
  <mc:AlternateContent xmlns:mc="http://schemas.openxmlformats.org/markup-compatibility/2006" xmlns:p14="http://schemas.microsoft.com/office/powerpoint/2010/main">
    <mc:Choice Requires="p14">
      <p:transition spd="slow" p14:dur="1600" advTm="66900">
        <p14:prism isInverted="1"/>
      </p:transition>
    </mc:Choice>
    <mc:Fallback xmlns="">
      <p:transition spd="slow" advTm="669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الأولى</a:t>
            </a:r>
            <a:endPar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4167445" y="1134080"/>
            <a:ext cx="4253841"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الإبداع والابتكار وأهميتهما</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
        <p:nvSpPr>
          <p:cNvPr id="3" name="TextBox 2">
            <a:extLst>
              <a:ext uri="{FF2B5EF4-FFF2-40B4-BE49-F238E27FC236}">
                <a16:creationId xmlns:a16="http://schemas.microsoft.com/office/drawing/2014/main" id="{9F75F817-0B88-A268-C23F-1FF0F198C266}"/>
              </a:ext>
            </a:extLst>
          </p:cNvPr>
          <p:cNvSpPr txBox="1"/>
          <p:nvPr/>
        </p:nvSpPr>
        <p:spPr>
          <a:xfrm>
            <a:off x="1524697" y="2203675"/>
            <a:ext cx="8496426" cy="3816429"/>
          </a:xfrm>
          <a:prstGeom prst="rect">
            <a:avLst/>
          </a:prstGeom>
          <a:noFill/>
        </p:spPr>
        <p:txBody>
          <a:bodyPr wrap="square">
            <a:spAutoFit/>
          </a:bodyPr>
          <a:lstStyle/>
          <a:p>
            <a:pPr marL="342900" indent="-342900" algn="r" rtl="1">
              <a:buFont typeface="Arial" panose="020B0604020202020204" pitchFamily="34" charset="0"/>
              <a:buChar char="•"/>
            </a:pPr>
            <a:r>
              <a:rPr lang="ar-JO" sz="2200" dirty="0">
                <a:solidFill>
                  <a:schemeClr val="tx1"/>
                </a:solidFill>
                <a:latin typeface="Alexandria" pitchFamily="2" charset="-78"/>
                <a:cs typeface="Alexandria" pitchFamily="2" charset="-78"/>
                <a:sym typeface="Tajawal Medium"/>
              </a:rPr>
              <a:t>تعريف الإبداع</a:t>
            </a:r>
            <a:endParaRPr lang="ar-AE" altLang="ko-KR" sz="2200" dirty="0">
              <a:solidFill>
                <a:schemeClr val="tx1"/>
              </a:solidFill>
              <a:latin typeface="Alexandria" pitchFamily="2" charset="-78"/>
              <a:cs typeface="Alexandria" pitchFamily="2" charset="-78"/>
              <a:sym typeface="Tajawal Medium"/>
            </a:endParaRPr>
          </a:p>
          <a:p>
            <a:pPr marL="342900" indent="-342900" algn="r" rtl="1">
              <a:buFont typeface="Arial" panose="020B0604020202020204" pitchFamily="34" charset="0"/>
              <a:buChar char="•"/>
            </a:pPr>
            <a:r>
              <a:rPr lang="ar-JO" sz="2200" dirty="0">
                <a:latin typeface="Alexandria" pitchFamily="2" charset="-78"/>
                <a:cs typeface="Alexandria" pitchFamily="2" charset="-78"/>
                <a:sym typeface="Tajawal Medium"/>
              </a:rPr>
              <a:t>جوانب الإبداع ومكونات التفكير الإبداعي</a:t>
            </a:r>
          </a:p>
          <a:p>
            <a:pPr marL="342900" indent="-342900" algn="r" rtl="1">
              <a:buFont typeface="Arial" panose="020B0604020202020204" pitchFamily="34" charset="0"/>
              <a:buChar char="•"/>
            </a:pPr>
            <a:r>
              <a:rPr lang="ar-JO" sz="2200" dirty="0">
                <a:latin typeface="Alexandria" pitchFamily="2" charset="-78"/>
                <a:cs typeface="Alexandria" pitchFamily="2" charset="-78"/>
                <a:sym typeface="Tajawal Medium"/>
              </a:rPr>
              <a:t>مستويات القدرات الإبداعية / أنواع الإبداع</a:t>
            </a:r>
          </a:p>
          <a:p>
            <a:pPr marL="342900" indent="-342900" algn="r" rtl="1">
              <a:buFont typeface="Arial" panose="020B0604020202020204" pitchFamily="34" charset="0"/>
              <a:buChar char="•"/>
            </a:pPr>
            <a:r>
              <a:rPr lang="ar-JO" sz="2200" dirty="0">
                <a:latin typeface="Alexandria" pitchFamily="2" charset="-78"/>
                <a:cs typeface="Alexandria" pitchFamily="2" charset="-78"/>
              </a:rPr>
              <a:t>العوامل المؤثرة في الإبداع وأهمية الإبداع في حياتنا</a:t>
            </a:r>
            <a:endParaRPr lang="ar-AE" altLang="ko-KR" sz="2200" dirty="0">
              <a:solidFill>
                <a:schemeClr val="tx1"/>
              </a:solidFill>
              <a:latin typeface="Alexandria" pitchFamily="2" charset="-78"/>
              <a:cs typeface="Alexandria" pitchFamily="2" charset="-78"/>
              <a:sym typeface="Tajawal Medium"/>
            </a:endParaRPr>
          </a:p>
          <a:p>
            <a:pPr marL="342900" indent="-342900" algn="r" rtl="1">
              <a:buFont typeface="Arial" panose="020B0604020202020204" pitchFamily="34" charset="0"/>
              <a:buChar char="•"/>
            </a:pPr>
            <a:r>
              <a:rPr lang="ar-JO" sz="2200" dirty="0">
                <a:latin typeface="Alexandria" pitchFamily="2" charset="-78"/>
                <a:cs typeface="Alexandria" pitchFamily="2" charset="-78"/>
                <a:sym typeface="Tajawal Medium"/>
              </a:rPr>
              <a:t>معوّقات الإبداع والتفكير الإبداعي</a:t>
            </a:r>
            <a:endParaRPr lang="ar-AE" altLang="ko-KR" sz="2200" dirty="0">
              <a:solidFill>
                <a:schemeClr val="tx1"/>
              </a:solidFill>
              <a:latin typeface="Alexandria" pitchFamily="2" charset="-78"/>
              <a:cs typeface="Alexandria" pitchFamily="2" charset="-78"/>
              <a:sym typeface="Tajawal Medium"/>
            </a:endParaRPr>
          </a:p>
          <a:p>
            <a:pPr marL="342900" indent="-342900" algn="r" rtl="1">
              <a:buFont typeface="Arial" panose="020B0604020202020204" pitchFamily="34" charset="0"/>
              <a:buChar char="•"/>
            </a:pPr>
            <a:r>
              <a:rPr lang="ar-JO" sz="2200" dirty="0">
                <a:solidFill>
                  <a:schemeClr val="tx1"/>
                </a:solidFill>
                <a:latin typeface="Alexandria" pitchFamily="2" charset="-78"/>
                <a:cs typeface="Alexandria" pitchFamily="2" charset="-78"/>
                <a:sym typeface="Tajawal Medium"/>
              </a:rPr>
              <a:t>مفهوم الابتكار وأهميته في حياتنا</a:t>
            </a:r>
            <a:endParaRPr lang="ko-KR" altLang="en-US" sz="2200" dirty="0">
              <a:solidFill>
                <a:schemeClr val="tx1"/>
              </a:solidFill>
              <a:latin typeface="Alexandria" pitchFamily="2" charset="-78"/>
              <a:cs typeface="Alexandria" pitchFamily="2" charset="-78"/>
            </a:endParaRPr>
          </a:p>
          <a:p>
            <a:pPr marL="342900" indent="-342900" algn="r" rtl="1">
              <a:buFont typeface="Arial" panose="020B0604020202020204" pitchFamily="34" charset="0"/>
              <a:buChar char="•"/>
            </a:pPr>
            <a:r>
              <a:rPr lang="ar-AE" altLang="ko-KR" sz="2200" dirty="0">
                <a:solidFill>
                  <a:schemeClr val="tx1"/>
                </a:solidFill>
                <a:latin typeface="Alexandria" pitchFamily="2" charset="-78"/>
                <a:cs typeface="Alexandria" pitchFamily="2" charset="-78"/>
                <a:sym typeface="Tajawal Medium"/>
              </a:rPr>
              <a:t>مظاهر الابتكار- السلوك الابتكاري </a:t>
            </a:r>
          </a:p>
          <a:p>
            <a:pPr marL="342900" indent="-342900" algn="r" rtl="1">
              <a:buFont typeface="Arial" panose="020B0604020202020204" pitchFamily="34" charset="0"/>
              <a:buChar char="•"/>
            </a:pPr>
            <a:r>
              <a:rPr lang="ar-JO" sz="2200" dirty="0">
                <a:latin typeface="Alexandria" pitchFamily="2" charset="-78"/>
                <a:cs typeface="Alexandria" pitchFamily="2" charset="-78"/>
              </a:rPr>
              <a:t>مراحل الابتكار ومهارات التفكير الابتكاري </a:t>
            </a:r>
          </a:p>
          <a:p>
            <a:pPr marL="342900" indent="-342900" algn="r" rtl="1">
              <a:buFont typeface="Arial" panose="020B0604020202020204" pitchFamily="34" charset="0"/>
              <a:buChar char="•"/>
            </a:pPr>
            <a:r>
              <a:rPr lang="ar-JO" sz="2200" dirty="0">
                <a:latin typeface="Alexandria" pitchFamily="2" charset="-78"/>
                <a:cs typeface="Alexandria" pitchFamily="2" charset="-78"/>
                <a:sym typeface="Tajawal Medium"/>
              </a:rPr>
              <a:t>محفّزات ومعوّقات التفكير الابتكاري </a:t>
            </a:r>
          </a:p>
          <a:p>
            <a:pPr marL="342900" indent="-342900" algn="r" rtl="1">
              <a:buFont typeface="Arial" panose="020B0604020202020204" pitchFamily="34" charset="0"/>
              <a:buChar char="•"/>
            </a:pPr>
            <a:r>
              <a:rPr lang="ar-JO" sz="2200" dirty="0">
                <a:latin typeface="Alexandria" pitchFamily="2" charset="-78"/>
                <a:cs typeface="Alexandria" pitchFamily="2" charset="-78"/>
                <a:sym typeface="Tajawal Medium"/>
              </a:rPr>
              <a:t>الفرق بين الإبداع والابتكار والاختراع</a:t>
            </a:r>
          </a:p>
          <a:p>
            <a:pPr algn="r"/>
            <a:endParaRPr lang="ko-KR" altLang="en-US" sz="2200" dirty="0">
              <a:solidFill>
                <a:schemeClr val="tx1"/>
              </a:solidFill>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0814"/>
    </mc:Choice>
    <mc:Fallback xmlns="">
      <p:transition spd="slow" advTm="4081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16568" y="1665793"/>
            <a:ext cx="11856981"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6305825" y="1706092"/>
            <a:ext cx="5574999" cy="4200509"/>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التفسيرات المبكّرة للإبداع</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التفسيرات المبنية على أساس الشخصية المبدعة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التفسيرات المبنية على أساس العملية الإبداعية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التفسيرات المبنية على أساس البيئة الإبداعية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التفسيرات المبنية على أساس المنحى المعاصر</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نظرية النصفين الكرويين</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الأنموذج الرباعي للدماغ لهيرمان</a:t>
            </a:r>
          </a:p>
          <a:p>
            <a:pPr marL="285750" marR="0" lvl="0" indent="-285750" algn="r" defTabSz="914400" rtl="0" eaLnBrk="1" fontAlgn="auto" latinLnBrk="0" hangingPunct="1">
              <a:lnSpc>
                <a:spcPct val="150000"/>
              </a:lnSpc>
              <a:spcBef>
                <a:spcPts val="0"/>
              </a:spcBef>
              <a:spcAft>
                <a:spcPts val="0"/>
              </a:spcAft>
              <a:buClr>
                <a:srgbClr val="000000"/>
              </a:buClr>
              <a:buSzTx/>
              <a:buFontTx/>
              <a:buChar char="-"/>
              <a:tabLst/>
              <a:defRPr/>
            </a:pPr>
            <a:endPar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50000"/>
              </a:lnSpc>
              <a:spcBef>
                <a:spcPts val="0"/>
              </a:spcBef>
              <a:spcAft>
                <a:spcPts val="0"/>
              </a:spcAft>
              <a:buClr>
                <a:srgbClr val="000000"/>
              </a:buClr>
              <a:buSzTx/>
              <a:buFontTx/>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2232041" y="994004"/>
            <a:ext cx="7919493"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نظريات: الإبداع والابتكار </a:t>
            </a:r>
          </a:p>
        </p:txBody>
      </p:sp>
      <p:sp>
        <p:nvSpPr>
          <p:cNvPr id="8" name="TextBox 7">
            <a:extLst>
              <a:ext uri="{FF2B5EF4-FFF2-40B4-BE49-F238E27FC236}">
                <a16:creationId xmlns:a16="http://schemas.microsoft.com/office/drawing/2014/main" id="{EEE149D1-EB63-0EB5-EB3D-AC3B2A8A8F92}"/>
              </a:ext>
            </a:extLst>
          </p:cNvPr>
          <p:cNvSpPr txBox="1"/>
          <p:nvPr/>
        </p:nvSpPr>
        <p:spPr>
          <a:xfrm>
            <a:off x="378155" y="1665793"/>
            <a:ext cx="5813633" cy="4247317"/>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العبقرية </a:t>
            </a:r>
            <a:r>
              <a:rPr lang="en-US" altLang="ko-KR" sz="1800" b="1" dirty="0">
                <a:solidFill>
                  <a:srgbClr val="000000"/>
                </a:solidFill>
                <a:latin typeface="Alexandria" pitchFamily="2" charset="-78"/>
                <a:cs typeface="Alexandria" pitchFamily="2" charset="-78"/>
              </a:rPr>
              <a:t>Genius theory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الترابطية </a:t>
            </a:r>
            <a:r>
              <a:rPr lang="en-US" altLang="ko-KR" sz="1800" b="1" dirty="0">
                <a:solidFill>
                  <a:srgbClr val="000000"/>
                </a:solidFill>
                <a:latin typeface="Alexandria" pitchFamily="2" charset="-78"/>
                <a:cs typeface="Alexandria" pitchFamily="2" charset="-78"/>
              </a:rPr>
              <a:t>Association theory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التحليلية    </a:t>
            </a:r>
            <a:r>
              <a:rPr lang="en-US" altLang="ko-KR" sz="1800" b="1" dirty="0">
                <a:solidFill>
                  <a:srgbClr val="000000"/>
                </a:solidFill>
                <a:latin typeface="Alexandria" pitchFamily="2" charset="-78"/>
                <a:cs typeface="Alexandria" pitchFamily="2" charset="-78"/>
              </a:rPr>
              <a:t>Psycho analysis theory</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السلوكية </a:t>
            </a:r>
            <a:r>
              <a:rPr lang="en-US" altLang="ko-KR" sz="1800" b="1" dirty="0" err="1">
                <a:solidFill>
                  <a:srgbClr val="000000"/>
                </a:solidFill>
                <a:latin typeface="Alexandria" pitchFamily="2" charset="-78"/>
                <a:cs typeface="Alexandria" pitchFamily="2" charset="-78"/>
              </a:rPr>
              <a:t>Behavioural</a:t>
            </a:r>
            <a:r>
              <a:rPr lang="en-US" altLang="ko-KR" sz="1800" b="1" dirty="0">
                <a:solidFill>
                  <a:srgbClr val="000000"/>
                </a:solidFill>
                <a:latin typeface="Alexandria" pitchFamily="2" charset="-78"/>
                <a:cs typeface="Alexandria" pitchFamily="2" charset="-78"/>
              </a:rPr>
              <a:t> theories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المعرفية </a:t>
            </a:r>
            <a:r>
              <a:rPr lang="en-US" altLang="ko-KR" sz="1800" b="1" dirty="0">
                <a:solidFill>
                  <a:srgbClr val="000000"/>
                </a:solidFill>
                <a:latin typeface="Alexandria" pitchFamily="2" charset="-78"/>
                <a:cs typeface="Alexandria" pitchFamily="2" charset="-78"/>
              </a:rPr>
              <a:t>Cognitive theories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الإنسانية   </a:t>
            </a:r>
            <a:r>
              <a:rPr lang="en-US" altLang="ko-KR" sz="1800" b="1" dirty="0">
                <a:solidFill>
                  <a:srgbClr val="000000"/>
                </a:solidFill>
                <a:latin typeface="Alexandria" pitchFamily="2" charset="-78"/>
                <a:cs typeface="Alexandria" pitchFamily="2" charset="-78"/>
              </a:rPr>
              <a:t>Humanistic theories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الاجتماعية  </a:t>
            </a:r>
            <a:r>
              <a:rPr lang="en-US" altLang="ko-KR" sz="1800" b="1" dirty="0">
                <a:solidFill>
                  <a:srgbClr val="000000"/>
                </a:solidFill>
                <a:latin typeface="Alexandria" pitchFamily="2" charset="-78"/>
                <a:cs typeface="Alexandria" pitchFamily="2" charset="-78"/>
              </a:rPr>
              <a:t>Social theory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العقلية      </a:t>
            </a:r>
            <a:r>
              <a:rPr lang="en-US" altLang="ko-KR" sz="1800" b="1" dirty="0">
                <a:solidFill>
                  <a:srgbClr val="000000"/>
                </a:solidFill>
                <a:latin typeface="Alexandria" pitchFamily="2" charset="-78"/>
                <a:cs typeface="Alexandria" pitchFamily="2" charset="-78"/>
              </a:rPr>
              <a:t>Mental theory</a:t>
            </a:r>
          </a:p>
          <a:p>
            <a:pPr marR="0" lvl="0" algn="r" defTabSz="914400" rtl="0" eaLnBrk="1" fontAlgn="auto" latinLnBrk="0" hangingPunct="1">
              <a:lnSpc>
                <a:spcPct val="100000"/>
              </a:lnSpc>
              <a:spcBef>
                <a:spcPts val="0"/>
              </a:spcBef>
              <a:spcAft>
                <a:spcPts val="0"/>
              </a:spcAft>
              <a:buClr>
                <a:srgbClr val="000000"/>
              </a:buClr>
              <a:buSzTx/>
              <a:tabLst/>
              <a:defRPr/>
            </a:pPr>
            <a:endParaRPr kumimoji="0" lang="ar-AE" altLang="ko-KR"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Arial" panose="020B0604020202020204" pitchFamily="34" charset="0"/>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mn-cs"/>
              <a:sym typeface="Arial"/>
            </a:endParaRPr>
          </a:p>
        </p:txBody>
      </p:sp>
      <p:sp>
        <p:nvSpPr>
          <p:cNvPr id="3" name="TextBox 2">
            <a:extLst>
              <a:ext uri="{FF2B5EF4-FFF2-40B4-BE49-F238E27FC236}">
                <a16:creationId xmlns:a16="http://schemas.microsoft.com/office/drawing/2014/main" id="{5F9432A7-BCE8-DCEC-E9AC-52DCDFA70875}"/>
              </a:ext>
            </a:extLst>
          </p:cNvPr>
          <p:cNvSpPr txBox="1"/>
          <p:nvPr/>
        </p:nvSpPr>
        <p:spPr>
          <a:xfrm>
            <a:off x="4352090" y="171870"/>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الثانية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49178"/>
    </mc:Choice>
    <mc:Fallback xmlns="">
      <p:transition spd="slow" advTm="4917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1285191"/>
            <a:ext cx="3339616" cy="44014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5" name="Rectangle: Rounded Corners 24"/>
          <p:cNvSpPr/>
          <p:nvPr/>
        </p:nvSpPr>
        <p:spPr>
          <a:xfrm>
            <a:off x="244469" y="1285192"/>
            <a:ext cx="11358253"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7392144" y="1366870"/>
            <a:ext cx="4210578" cy="4200509"/>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القيادة والقائد المبدع</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صفات المبدع</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مهارات القائد المبدع</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الإدراكية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الاجتماعية</a:t>
            </a: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الفنية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الإشرافية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القيادية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الإدارية</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565000" y="709733"/>
            <a:ext cx="10007725"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مهارات القائد المبدع والمبتكر</a:t>
            </a:r>
          </a:p>
        </p:txBody>
      </p:sp>
      <p:sp>
        <p:nvSpPr>
          <p:cNvPr id="8" name="TextBox 7">
            <a:extLst>
              <a:ext uri="{FF2B5EF4-FFF2-40B4-BE49-F238E27FC236}">
                <a16:creationId xmlns:a16="http://schemas.microsoft.com/office/drawing/2014/main" id="{EEE149D1-EB63-0EB5-EB3D-AC3B2A8A8F92}"/>
              </a:ext>
            </a:extLst>
          </p:cNvPr>
          <p:cNvSpPr txBox="1"/>
          <p:nvPr/>
        </p:nvSpPr>
        <p:spPr>
          <a:xfrm>
            <a:off x="354375" y="1366870"/>
            <a:ext cx="7037769" cy="4199611"/>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العادات السبع للقادة لستيفن كوفي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مهارات التواصل الفعال للقائد اللمسة الإنسانية</a:t>
            </a: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مهارات تدفع القائد إلى الإبداع والتميز</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طرائق تنمية التفكير الإبداعي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استخدام النشاطات العلمية (مفتوحة النهاية)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طريقة التقصي والاكتشاف </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و</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استخدام الأسئلة المتباعدة </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الألغاز الصورية </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و</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الألعاب العلمية</a:t>
            </a: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حفز (قصف أو امطار) الدماغ </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r>
              <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فرض(ايجاد) العلاقات</a:t>
            </a: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تأليف(تآلف) الأشتات</a:t>
            </a:r>
            <a:r>
              <a:rPr lang="ar-AE" altLang="ko-KR" sz="1800" b="1" dirty="0">
                <a:solidFill>
                  <a:srgbClr val="000000"/>
                </a:solidFill>
                <a:latin typeface="Alexandria" pitchFamily="2" charset="-78"/>
                <a:ea typeface="맑은 고딕" panose="020B0503020000020004" pitchFamily="34" charset="-127"/>
                <a:cs typeface="Alexandria" pitchFamily="2" charset="-78"/>
              </a:rPr>
              <a:t>- </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تمثيل الأدوار</a:t>
            </a:r>
            <a:endParaRPr kumimoji="0" lang="ar-AE" altLang="ko-KR"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Arial" panose="020B0604020202020204" pitchFamily="34" charset="0"/>
              <a:sym typeface="Arial"/>
            </a:endParaRPr>
          </a:p>
        </p:txBody>
      </p:sp>
      <p:sp>
        <p:nvSpPr>
          <p:cNvPr id="4" name="TextBox 3">
            <a:extLst>
              <a:ext uri="{FF2B5EF4-FFF2-40B4-BE49-F238E27FC236}">
                <a16:creationId xmlns:a16="http://schemas.microsoft.com/office/drawing/2014/main" id="{4F7A9EBA-B800-BAB9-F4C6-12E4B9A9E26D}"/>
              </a:ext>
            </a:extLst>
          </p:cNvPr>
          <p:cNvSpPr txBox="1"/>
          <p:nvPr/>
        </p:nvSpPr>
        <p:spPr>
          <a:xfrm>
            <a:off x="4223792" y="111790"/>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الثالثة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49178"/>
    </mc:Choice>
    <mc:Fallback xmlns="">
      <p:transition spd="slow" advTm="4917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55440" y="1217278"/>
            <a:ext cx="10350141" cy="5164050"/>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1055440" y="166541"/>
            <a:ext cx="8943324" cy="1050737"/>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موضوعات المحاضرة </a:t>
            </a: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الرابعة</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الإدراك والتفكير الإبداعي</a:t>
            </a:r>
          </a:p>
        </p:txBody>
      </p:sp>
      <p:sp>
        <p:nvSpPr>
          <p:cNvPr id="8" name="TextBox 7">
            <a:extLst>
              <a:ext uri="{FF2B5EF4-FFF2-40B4-BE49-F238E27FC236}">
                <a16:creationId xmlns:a16="http://schemas.microsoft.com/office/drawing/2014/main" id="{EEE149D1-EB63-0EB5-EB3D-AC3B2A8A8F92}"/>
              </a:ext>
            </a:extLst>
          </p:cNvPr>
          <p:cNvSpPr txBox="1"/>
          <p:nvPr/>
        </p:nvSpPr>
        <p:spPr>
          <a:xfrm>
            <a:off x="1127448" y="1331207"/>
            <a:ext cx="9217024" cy="4985980"/>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spcBef>
                <a:spcPts val="0"/>
              </a:spcBef>
              <a:spcAft>
                <a:spcPts val="0"/>
              </a:spcAft>
              <a:buClr>
                <a:srgbClr val="000000"/>
              </a:buClr>
              <a:buSzTx/>
              <a:buFont typeface="Arial"/>
              <a:buNone/>
              <a:tabLst/>
              <a:defRPr/>
            </a:pPr>
            <a:endParaRPr kumimoji="0" lang="en-US"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التفكير(المفهوم- الركائز الثلاث المؤثرة في التفكير)</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أنواع التفكير:</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 التحليلي.</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 المنطقي. </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 التبايني، والتفكير التقاربي. </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 (الجانبي والرأسي) </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إدراك الإدراك.</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 الناقد / النقدي. </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معايير ومميزات وأسئلة التفكير الناقد/ النقدي</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الابداع (مكونات الإبداع وركائزه)</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التفكير الإبداعي. </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مهارات التفكير الإبداعي</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العوامل التي تساعد على التفكير الإبداعي والنقدي</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معيقات التفكير الإبداعي والنقدي</a:t>
            </a:r>
          </a:p>
          <a:p>
            <a:pPr marL="0" marR="0" lvl="0" indent="0" algn="r" defTabSz="914400" rtl="0" eaLnBrk="1" fontAlgn="auto" latinLnBrk="0" hangingPunct="1">
              <a:spcBef>
                <a:spcPts val="0"/>
              </a:spcBef>
              <a:spcAft>
                <a:spcPts val="0"/>
              </a:spcAft>
              <a:buClr>
                <a:srgbClr val="000000"/>
              </a:buClr>
              <a:buSzTx/>
              <a:buFont typeface="Arial"/>
              <a:buNone/>
              <a:tabLst/>
              <a:defRPr/>
            </a:pPr>
            <a:endPar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49178"/>
    </mc:Choice>
    <mc:Fallback xmlns="">
      <p:transition spd="slow" advTm="4917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43717" y="1906526"/>
            <a:ext cx="8417320" cy="4524315"/>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
                <a:srgbClr val="000000"/>
              </a:buClr>
              <a:buSzTx/>
              <a:tabLst/>
              <a:defRPr/>
            </a:pPr>
            <a:endPar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الريادة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ريادة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الريادي- صفات رائد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أدوار الريادي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كيف تصبح شخص ريادي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(البيئة الريادية أو النظام البيئي الريادي)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كيف نبني بيئة ريادية؟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وعناصر النظم البيئية الريادية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أهداف ريادة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حاضنات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حاضنات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نشأة حاضنات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مسرعات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سلبيات وعيوب ريادة الأعمال وحاضنات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endParaRPr kumimoji="0" lang="ko-KR" altLang="en-US"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الخامسة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الريادة وحاضنات الأعمال</a:t>
            </a:r>
          </a:p>
        </p:txBody>
      </p:sp>
    </p:spTree>
  </p:cSld>
  <p:clrMapOvr>
    <a:masterClrMapping/>
  </p:clrMapOvr>
  <mc:AlternateContent xmlns:mc="http://schemas.openxmlformats.org/markup-compatibility/2006" xmlns:p14="http://schemas.microsoft.com/office/powerpoint/2010/main">
    <mc:Choice Requires="p14">
      <p:transition spd="slow" p14:dur="2000" advTm="38000"/>
    </mc:Choice>
    <mc:Fallback xmlns="">
      <p:transition spd="slow" advTm="3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61940" y="1634820"/>
            <a:ext cx="4128422" cy="47392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540050"/>
            <a:ext cx="9345750" cy="4833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087672" y="1771267"/>
            <a:ext cx="8881535" cy="4401205"/>
          </a:xfrm>
          <a:prstGeom prst="rect">
            <a:avLst/>
          </a:prstGeom>
          <a:noFill/>
        </p:spPr>
        <p:txBody>
          <a:bodyPr wrap="square" rtlCol="0">
            <a:spAutoFit/>
          </a:bodyPr>
          <a:lstStyle/>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الإنتاجية – الإبداع( كيفية تحقيق الانتاجية من خلال تعزيز الإبداع)</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الإنتاجية الإبداعية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العوامل المؤثرة في الإنتاجية الإبداعية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أساليب تطوير القدرات الإبداعية في العمل والإنتاجية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الإنتاج الإبداعي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الميزة التنافسية مفهوم : المنافسة / التنافسية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وخصائص ودورة حياة الميزة التنافسية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محددات الميزة التنافسية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أهداف الميزة التنافسية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مصادر الميزة التنافسية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استراتيجيات “بورتر” لتحديد الميزة التنافسية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معايير الحكم على جودة الميزة التنافسية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معوقات الميزة التنافسية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كيف يمكن للقائد تحقيق الميزة التنافسية والمحافظة عليها </a:t>
            </a:r>
          </a:p>
        </p:txBody>
      </p:sp>
      <p:sp>
        <p:nvSpPr>
          <p:cNvPr id="2" name="TextBox 1"/>
          <p:cNvSpPr txBox="1"/>
          <p:nvPr/>
        </p:nvSpPr>
        <p:spPr>
          <a:xfrm>
            <a:off x="8703189" y="6363888"/>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3996126" y="372689"/>
            <a:ext cx="5083104"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السادسة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51897" y="958859"/>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الإنتاجية الإبداعية وتحقيق الميزة التنافسية</a:t>
            </a:r>
          </a:p>
        </p:txBody>
      </p:sp>
    </p:spTree>
    <p:extLst>
      <p:ext uri="{BB962C8B-B14F-4D97-AF65-F5344CB8AC3E}">
        <p14:creationId xmlns:p14="http://schemas.microsoft.com/office/powerpoint/2010/main" val="173326232"/>
      </p:ext>
    </p:extLst>
  </p:cSld>
  <p:clrMapOvr>
    <a:masterClrMapping/>
  </p:clrMapOvr>
  <mc:AlternateContent xmlns:mc="http://schemas.openxmlformats.org/markup-compatibility/2006" xmlns:p14="http://schemas.microsoft.com/office/powerpoint/2010/main">
    <mc:Choice Requires="p14">
      <p:transition spd="slow" p14:dur="2000" advTm="56000"/>
    </mc:Choice>
    <mc:Fallback xmlns="">
      <p:transition spd="slow" advTm="56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666993"/>
            <a:ext cx="4128422" cy="45271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617749"/>
            <a:ext cx="9345750" cy="46748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591385"/>
            <a:ext cx="8417320" cy="4811061"/>
          </a:xfrm>
          <a:prstGeom prst="rect">
            <a:avLst/>
          </a:prstGeom>
          <a:noFill/>
        </p:spPr>
        <p:txBody>
          <a:bodyPr wrap="square" rtlCol="0">
            <a:spAutoFit/>
          </a:bodyPr>
          <a:lstStyle/>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تعريف التفكير الناقد/ النقدي</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إسهامات الإغريق في موضوع التّفكير النَّاقد</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إسهامات العلماء المسلمين في موضوع التّفكير النَّاقد</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التفكير النَّاقد  في العصور الوسطى</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التفكير النَّاقد في عصر النهضة (القرنان الخامس عشر والسادس عشر)</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التفكير النَّاقد في القرن السابع والثامن والتاسع عشر</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مكونات التفكير النَّاقد / وخصائص التفكير الناقد والمفكر الناقد</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اتجاهات ومراحل ومعايير التفكير الناقد</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 التفكير الناقد في التعليم</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دور المعلم في تنمية مهارات التفكير الناقد </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قياس التفكير الناقد</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معيقات التفكير الناقد</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altLang="ko-KR"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السابعة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التفكير الناقد </a:t>
            </a: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Critical thinking</a:t>
            </a:r>
          </a:p>
        </p:txBody>
      </p:sp>
    </p:spTree>
  </p:cSld>
  <p:clrMapOvr>
    <a:masterClrMapping/>
  </p:clrMapOvr>
  <mc:AlternateContent xmlns:mc="http://schemas.openxmlformats.org/markup-compatibility/2006" xmlns:p14="http://schemas.microsoft.com/office/powerpoint/2010/main">
    <mc:Choice Requires="p14">
      <p:transition spd="slow" p14:dur="2000" advTm="44342"/>
    </mc:Choice>
    <mc:Fallback xmlns="">
      <p:transition spd="slow" advTm="4434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093428"/>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
                <a:srgbClr val="000000"/>
              </a:buClr>
              <a:buSzTx/>
              <a:tabLst/>
              <a:defRPr/>
            </a:pPr>
            <a:endPar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المنطق</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تعريف التفكير 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بين التفكير العاطفي والمنطقي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التفكير المنطقي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خارطة معايير التفكير المنطقي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شروط التفكير 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خطوات التفكير 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ومهارات التفكير 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التفكير 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تطبيقات التفكير المنطقي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بين المعلومات والاستنتاجات والافتراضات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نصائح لتطوير مهارات التفكير المنطقي</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413392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الثامنة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3402573" y="1081440"/>
            <a:ext cx="7517310" cy="461665"/>
          </a:xfrm>
          <a:prstGeom prst="rect">
            <a:avLst/>
          </a:prstGeom>
          <a:noFill/>
        </p:spPr>
        <p:txBody>
          <a:bodyPr wrap="square">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  التفكير المنطقي </a:t>
            </a: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Logical Thinking</a:t>
            </a:r>
          </a:p>
        </p:txBody>
      </p:sp>
    </p:spTree>
  </p:cSld>
  <p:clrMapOvr>
    <a:masterClrMapping/>
  </p:clrMapOvr>
  <mc:AlternateContent xmlns:mc="http://schemas.openxmlformats.org/markup-compatibility/2006" xmlns:p14="http://schemas.microsoft.com/office/powerpoint/2010/main">
    <mc:Choice Requires="p14">
      <p:transition spd="slow" p14:dur="2000" advTm="42000"/>
    </mc:Choice>
    <mc:Fallback xmlns="">
      <p:transition spd="slow" advTm="42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247317"/>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لمإذا الحديث عن القيادة والقائد المبدع أمر مهم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أسباب الحاجة إلى القيادة الإبداعية في المؤسسات التعليمية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القيادة، لمإذا "كل قائد مدير ..... وليس كل مدير قائد"؟</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معايير اختيار القادة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فنون القيادة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الإبداع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الإبداع الإداري/ القيادي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تعريف القائد وأساليب القيادة الإبداعية.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كيف تحدث عملية الإبداع القيادي؟ أساليب تنمية القيادي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مقوّمات القائد الإبداعية ومهارات القائد المبدع</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الممارسات الإدارية التي تؤثر في الإبداع/ أدوار القادة في تعزيز الإبداع</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مهارات القائد التربوي المبدع</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طرائق تنمية التفكير الإبداعي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معوقات الإبداع الإداري/القيادي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التاسعة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أدوار القادة في تعزيز الإبداع والابتكار</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76000"/>
    </mc:Choice>
    <mc:Fallback xmlns="">
      <p:transition spd="slow" advTm="76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271464" y="1972843"/>
            <a:ext cx="9073008" cy="3970318"/>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تعريف الإبداع التكنولوجي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المميزات والخصائص الأساسية المتعلقة بالإبداع التكنولوجي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معايير تصنيف الإبداع التكنولوجي(حسب طبيعة الإبداع التكنولوجي- حسب درجة الإبداع التكنولوجي- حسب الأهداف المراد تحقيقها من طرف المؤسسة المبدعة)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الإبداع التكنولوجي: إبداع العملية وإبداع المنتج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نماذج الإبداع التكنولوجي(حسب نموذج تسيير الإبداع التكنولوجي- حسب نموذج استراتيجية المؤسسة)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الاستراتيجيات والأساليب التي يمكن استخدامها لدعم القدرات الإبداعية للعاملين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سياسات التحكم في الإبداع التكنولوجي لضمان الميزة التنافسية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محددات الإبداع التكنولوجي( المحددات الداخلية - المحددات الخارجية)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الإبداع التكنولوجي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الإبداع التكنولوجي وتمييز المنتجات</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معيقات الإبداع التكنولوجي </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36072"/>
            <a:ext cx="2107496" cy="892632"/>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العاشرة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196647" y="824592"/>
            <a:ext cx="7517310" cy="542906"/>
          </a:xfrm>
          <a:prstGeom prst="rect">
            <a:avLst/>
          </a:prstGeom>
          <a:noFill/>
        </p:spPr>
        <p:txBody>
          <a:bodyPr wrap="square">
            <a:spAutoFit/>
          </a:bodyPr>
          <a:lstStyle/>
          <a:p>
            <a:pPr lvl="0" algn="ctr">
              <a:lnSpc>
                <a:spcPct val="150000"/>
              </a:lnSpc>
              <a:buClrTx/>
              <a:defRPr/>
            </a:pPr>
            <a:r>
              <a:rPr lang="ar-JO" sz="2200" b="1" kern="1200" dirty="0">
                <a:solidFill>
                  <a:srgbClr val="00B0F0"/>
                </a:solidFill>
                <a:latin typeface="Alexandria" pitchFamily="2" charset="-78"/>
                <a:ea typeface="+mn-ea"/>
                <a:cs typeface="Alexandria" pitchFamily="2" charset="-78"/>
              </a:rPr>
              <a:t>تنظيم وتنسيق الإبداع التكنولوجي</a:t>
            </a:r>
          </a:p>
        </p:txBody>
      </p:sp>
    </p:spTree>
  </p:cSld>
  <p:clrMapOvr>
    <a:masterClrMapping/>
  </p:clrMapOvr>
  <mc:AlternateContent xmlns:mc="http://schemas.openxmlformats.org/markup-compatibility/2006" xmlns:p14="http://schemas.microsoft.com/office/powerpoint/2010/main">
    <mc:Choice Requires="p14">
      <p:transition spd="slow" p14:dur="2000" advTm="58461"/>
    </mc:Choice>
    <mc:Fallback xmlns="">
      <p:transition spd="slow" advTm="5846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C11E3C5-68CA-9110-5CB4-A398987A7E34}"/>
              </a:ext>
            </a:extLst>
          </p:cNvPr>
          <p:cNvPicPr>
            <a:picLocks noChangeAspect="1"/>
          </p:cNvPicPr>
          <p:nvPr/>
        </p:nvPicPr>
        <p:blipFill>
          <a:blip r:embed="rId3"/>
          <a:stretch>
            <a:fillRect/>
          </a:stretch>
        </p:blipFill>
        <p:spPr>
          <a:xfrm>
            <a:off x="745974" y="908720"/>
            <a:ext cx="5350026" cy="54737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Picture 10">
            <a:extLst>
              <a:ext uri="{FF2B5EF4-FFF2-40B4-BE49-F238E27FC236}">
                <a16:creationId xmlns:a16="http://schemas.microsoft.com/office/drawing/2014/main" id="{58F75235-1FAE-7EDE-EE13-2FDB84A9803F}"/>
              </a:ext>
            </a:extLst>
          </p:cNvPr>
          <p:cNvPicPr>
            <a:picLocks noChangeAspect="1"/>
          </p:cNvPicPr>
          <p:nvPr/>
        </p:nvPicPr>
        <p:blipFill>
          <a:blip r:embed="rId4"/>
          <a:stretch>
            <a:fillRect/>
          </a:stretch>
        </p:blipFill>
        <p:spPr>
          <a:xfrm>
            <a:off x="6312024" y="908720"/>
            <a:ext cx="5256584" cy="54737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ustDataLst>
      <p:tags r:id="rId1"/>
    </p:custDataLst>
    <p:extLst>
      <p:ext uri="{BB962C8B-B14F-4D97-AF65-F5344CB8AC3E}">
        <p14:creationId xmlns:p14="http://schemas.microsoft.com/office/powerpoint/2010/main" val="2834419616"/>
      </p:ext>
    </p:extLst>
  </p:cSld>
  <p:clrMapOvr>
    <a:masterClrMapping/>
  </p:clrMapOvr>
  <mc:AlternateContent xmlns:mc="http://schemas.openxmlformats.org/markup-compatibility/2006" xmlns:p14="http://schemas.microsoft.com/office/powerpoint/2010/main">
    <mc:Choice Requires="p14">
      <p:transition spd="slow" p14:dur="1200" advTm="26563">
        <p14:prism/>
      </p:transition>
    </mc:Choice>
    <mc:Fallback xmlns="">
      <p:transition spd="slow" advTm="26563">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4" name="Google Shape;214;p8"/>
          <p:cNvSpPr/>
          <p:nvPr/>
        </p:nvSpPr>
        <p:spPr>
          <a:xfrm flipH="1">
            <a:off x="6512645" y="3153102"/>
            <a:ext cx="5679355" cy="3704899"/>
          </a:xfrm>
          <a:prstGeom prst="rtTriangle">
            <a:avLst/>
          </a:prstGeom>
          <a:solidFill>
            <a:srgbClr val="00B0F0">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9" name="Google Shape;114;p1"/>
          <p:cNvSpPr txBox="1"/>
          <p:nvPr/>
        </p:nvSpPr>
        <p:spPr>
          <a:xfrm>
            <a:off x="245919" y="5423278"/>
            <a:ext cx="3888432" cy="707846"/>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2000" dirty="0">
                <a:solidFill>
                  <a:schemeClr val="tx1"/>
                </a:solidFill>
                <a:latin typeface="Alexandria" pitchFamily="2" charset="-78"/>
                <a:cs typeface="Alexandria" pitchFamily="2" charset="-78"/>
                <a:sym typeface="Tajawal Medium"/>
              </a:rPr>
              <a:t>الدكتورة: وردة محمود </a:t>
            </a:r>
            <a:r>
              <a:rPr lang="ar-AE" sz="2000" dirty="0">
                <a:solidFill>
                  <a:schemeClr val="tx1"/>
                </a:solidFill>
                <a:latin typeface="Alexandria" pitchFamily="2" charset="-78"/>
                <a:cs typeface="Alexandria" pitchFamily="2" charset="-78"/>
                <a:sym typeface="Tajawal Medium"/>
              </a:rPr>
              <a:t>أبو </a:t>
            </a:r>
            <a:r>
              <a:rPr lang="ar-JO" sz="2000" dirty="0">
                <a:solidFill>
                  <a:schemeClr val="tx1"/>
                </a:solidFill>
                <a:latin typeface="Alexandria" pitchFamily="2" charset="-78"/>
                <a:cs typeface="Alexandria" pitchFamily="2" charset="-78"/>
                <a:sym typeface="Tajawal Medium"/>
              </a:rPr>
              <a:t>كلوب</a:t>
            </a:r>
          </a:p>
          <a:p>
            <a:pPr marL="0" marR="0" lvl="0" indent="0" algn="ctr" rtl="0">
              <a:spcBef>
                <a:spcPts val="0"/>
              </a:spcBef>
              <a:spcAft>
                <a:spcPts val="0"/>
              </a:spcAft>
              <a:buNone/>
            </a:pPr>
            <a:r>
              <a:rPr lang="ar-AE" sz="2000" dirty="0">
                <a:solidFill>
                  <a:schemeClr val="tx1"/>
                </a:solidFill>
                <a:latin typeface="Alexandria" pitchFamily="2" charset="-78"/>
                <a:cs typeface="Alexandria" pitchFamily="2" charset="-78"/>
                <a:sym typeface="Tajawal Medium"/>
              </a:rPr>
              <a:t>ريادة الأعمال والابتكار</a:t>
            </a:r>
            <a:endParaRPr sz="2000" dirty="0">
              <a:solidFill>
                <a:schemeClr val="tx1"/>
              </a:solidFill>
              <a:latin typeface="Alexandria" pitchFamily="2" charset="-78"/>
              <a:cs typeface="Alexandria" pitchFamily="2" charset="-78"/>
            </a:endParaRPr>
          </a:p>
        </p:txBody>
      </p:sp>
      <p:sp>
        <p:nvSpPr>
          <p:cNvPr id="10" name="Google Shape;114;p1"/>
          <p:cNvSpPr txBox="1"/>
          <p:nvPr/>
        </p:nvSpPr>
        <p:spPr>
          <a:xfrm>
            <a:off x="2711624" y="905743"/>
            <a:ext cx="6120680" cy="2031285"/>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ar-JO" sz="2800" b="1" dirty="0">
                <a:solidFill>
                  <a:schemeClr val="tx1"/>
                </a:solidFill>
                <a:latin typeface="Alexandria" pitchFamily="2" charset="-78"/>
                <a:cs typeface="Alexandria" pitchFamily="2" charset="-78"/>
                <a:sym typeface="Tajawal Medium"/>
              </a:rPr>
              <a:t>بداية فصل دراسي موفق للجميع إن شاء الله </a:t>
            </a:r>
          </a:p>
          <a:p>
            <a:pPr marL="0" marR="0" lvl="0" indent="0" algn="ctr" rtl="0">
              <a:lnSpc>
                <a:spcPct val="150000"/>
              </a:lnSpc>
              <a:spcBef>
                <a:spcPts val="0"/>
              </a:spcBef>
              <a:spcAft>
                <a:spcPts val="0"/>
              </a:spcAft>
              <a:buNone/>
            </a:pPr>
            <a:r>
              <a:rPr lang="ar-JO" sz="2800" b="1" dirty="0">
                <a:solidFill>
                  <a:schemeClr val="tx1"/>
                </a:solidFill>
                <a:latin typeface="Alexandria" pitchFamily="2" charset="-78"/>
                <a:cs typeface="Alexandria" pitchFamily="2" charset="-78"/>
                <a:sym typeface="Tajawal Medium"/>
              </a:rPr>
              <a:t>شكر</a:t>
            </a:r>
            <a:r>
              <a:rPr lang="ar-AE" sz="2800" b="1" dirty="0">
                <a:solidFill>
                  <a:schemeClr val="tx1"/>
                </a:solidFill>
                <a:latin typeface="Alexandria" pitchFamily="2" charset="-78"/>
                <a:cs typeface="Alexandria" pitchFamily="2" charset="-78"/>
                <a:sym typeface="Tajawal Medium"/>
              </a:rPr>
              <a:t>ً</a:t>
            </a:r>
            <a:r>
              <a:rPr lang="ar-JO" sz="2800" b="1" dirty="0">
                <a:solidFill>
                  <a:schemeClr val="tx1"/>
                </a:solidFill>
                <a:latin typeface="Alexandria" pitchFamily="2" charset="-78"/>
                <a:cs typeface="Alexandria" pitchFamily="2" charset="-78"/>
                <a:sym typeface="Tajawal Medium"/>
              </a:rPr>
              <a:t>ا لحسن استماعكم</a:t>
            </a:r>
            <a:endParaRPr sz="2800" b="1" dirty="0">
              <a:solidFill>
                <a:schemeClr val="tx1"/>
              </a:solidFill>
              <a:latin typeface="Alexandria" pitchFamily="2" charset="-78"/>
              <a:cs typeface="Alexandria" pitchFamily="2" charset="-78"/>
            </a:endParaRPr>
          </a:p>
        </p:txBody>
      </p:sp>
      <p:sp>
        <p:nvSpPr>
          <p:cNvPr id="12" name="Rectangle 11"/>
          <p:cNvSpPr/>
          <p:nvPr/>
        </p:nvSpPr>
        <p:spPr>
          <a:xfrm>
            <a:off x="8633713" y="3153102"/>
            <a:ext cx="3312368" cy="1292020"/>
          </a:xfrm>
          <a:prstGeom prst="rect">
            <a:avLst/>
          </a:prstGeom>
        </p:spPr>
        <p:txBody>
          <a:bodyPr wrap="square">
            <a:spAutoFit/>
          </a:bodyPr>
          <a:lstStyle/>
          <a:p>
            <a:pPr algn="just" rtl="1">
              <a:lnSpc>
                <a:spcPct val="150000"/>
              </a:lnSpc>
            </a:pPr>
            <a:r>
              <a:rPr lang="ar-JO" sz="1800" b="1" dirty="0">
                <a:latin typeface="Alexandria" pitchFamily="2" charset="-78"/>
                <a:cs typeface="Alexandria" pitchFamily="2" charset="-78"/>
              </a:rPr>
              <a:t>يستمر الابتكار فقط عندما يؤمن الناس بأفكارهم الخاصة.</a:t>
            </a:r>
            <a:endParaRPr lang="en-GB" sz="1800" b="1"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C5DED901-3F92-10FC-BD2E-68ADA9E3D81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6180" y="-36072"/>
            <a:ext cx="2615820" cy="1304832"/>
          </a:xfrm>
          <a:prstGeom prst="rect">
            <a:avLst/>
          </a:prstGeom>
        </p:spPr>
      </p:pic>
      <p:sp>
        <p:nvSpPr>
          <p:cNvPr id="5" name="TextBox 4">
            <a:extLst>
              <a:ext uri="{FF2B5EF4-FFF2-40B4-BE49-F238E27FC236}">
                <a16:creationId xmlns:a16="http://schemas.microsoft.com/office/drawing/2014/main" id="{DC9DE2DC-394F-057F-253A-C21492266C8A}"/>
              </a:ext>
            </a:extLst>
          </p:cNvPr>
          <p:cNvSpPr txBox="1"/>
          <p:nvPr/>
        </p:nvSpPr>
        <p:spPr>
          <a:xfrm>
            <a:off x="8832304" y="4610911"/>
            <a:ext cx="3099341" cy="1323439"/>
          </a:xfrm>
          <a:prstGeom prst="rect">
            <a:avLst/>
          </a:prstGeom>
          <a:noFill/>
        </p:spPr>
        <p:txBody>
          <a:bodyPr wrap="square">
            <a:spAutoFit/>
          </a:bodyPr>
          <a:lstStyle/>
          <a:p>
            <a:r>
              <a:rPr lang="en-US" sz="2000" dirty="0">
                <a:latin typeface="Alexandria" pitchFamily="2" charset="-78"/>
                <a:cs typeface="Alexandria" pitchFamily="2" charset="-78"/>
              </a:rPr>
              <a:t>Innovation survives only when people believe in their own ideas.</a:t>
            </a:r>
          </a:p>
        </p:txBody>
      </p:sp>
    </p:spTree>
    <p:custDataLst>
      <p:tags r:id="rId1"/>
    </p:custDataLst>
    <p:extLst>
      <p:ext uri="{BB962C8B-B14F-4D97-AF65-F5344CB8AC3E}">
        <p14:creationId xmlns:p14="http://schemas.microsoft.com/office/powerpoint/2010/main" val="3096152603"/>
      </p:ext>
    </p:extLst>
  </p:cSld>
  <p:clrMapOvr>
    <a:masterClrMapping/>
  </p:clrMapOvr>
  <mc:AlternateContent xmlns:mc="http://schemas.openxmlformats.org/markup-compatibility/2006" xmlns:p14="http://schemas.microsoft.com/office/powerpoint/2010/main">
    <mc:Choice Requires="p14">
      <p:transition spd="slow" p14:dur="2000" advTm="23515"/>
    </mc:Choice>
    <mc:Fallback xmlns="">
      <p:transition spd="slow" advTm="23515"/>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7"/>
</p:tagLst>
</file>

<file path=ppt/tags/tag2.xml><?xml version="1.0" encoding="utf-8"?>
<p:tagLst xmlns:a="http://schemas.openxmlformats.org/drawingml/2006/main" xmlns:r="http://schemas.openxmlformats.org/officeDocument/2006/relationships" xmlns:p="http://schemas.openxmlformats.org/presentationml/2006/main">
  <p:tag name="TIMING" val="|5.7"/>
</p:tagLst>
</file>

<file path=ppt/tags/tag3.xml><?xml version="1.0" encoding="utf-8"?>
<p:tagLst xmlns:a="http://schemas.openxmlformats.org/drawingml/2006/main" xmlns:r="http://schemas.openxmlformats.org/officeDocument/2006/relationships" xmlns:p="http://schemas.openxmlformats.org/presentationml/2006/main">
  <p:tag name="TIMING" val="|1.6|2.1|5.9"/>
</p:tagLst>
</file>

<file path=ppt/tags/tag4.xml><?xml version="1.0" encoding="utf-8"?>
<p:tagLst xmlns:a="http://schemas.openxmlformats.org/drawingml/2006/main" xmlns:r="http://schemas.openxmlformats.org/officeDocument/2006/relationships" xmlns:p="http://schemas.openxmlformats.org/presentationml/2006/main">
  <p:tag name="TIMING" val="|5.7"/>
</p:tagLst>
</file>

<file path=ppt/tags/tag5.xml><?xml version="1.0" encoding="utf-8"?>
<p:tagLst xmlns:a="http://schemas.openxmlformats.org/drawingml/2006/main" xmlns:r="http://schemas.openxmlformats.org/officeDocument/2006/relationships" xmlns:p="http://schemas.openxmlformats.org/presentationml/2006/main">
  <p:tag name="TIMING" val="|27.4"/>
</p:tagLst>
</file>

<file path=ppt/tags/tag6.xml><?xml version="1.0" encoding="utf-8"?>
<p:tagLst xmlns:a="http://schemas.openxmlformats.org/drawingml/2006/main" xmlns:r="http://schemas.openxmlformats.org/officeDocument/2006/relationships" xmlns:p="http://schemas.openxmlformats.org/presentationml/2006/main">
  <p:tag name="TIMING" val="|0.6|11.3|5|1|1.6"/>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8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FF40161-8086-4431-A202-0B689AFC4314}">
  <ds:schemaRefs>
    <ds:schemaRef ds:uri="http://schemas.microsoft.com/sharepoint/v3/contenttype/forms"/>
  </ds:schemaRefs>
</ds:datastoreItem>
</file>

<file path=customXml/itemProps2.xml><?xml version="1.0" encoding="utf-8"?>
<ds:datastoreItem xmlns:ds="http://schemas.openxmlformats.org/officeDocument/2006/customXml" ds:itemID="{5E695393-6AF1-4DF0-94C0-4EC063E56BE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5516F98C-FB19-440C-983D-C05974529C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5055</TotalTime>
  <Words>2125</Words>
  <Application>Microsoft Office PowerPoint</Application>
  <PresentationFormat>Widescreen</PresentationFormat>
  <Paragraphs>373</Paragraphs>
  <Slides>26</Slides>
  <Notes>4</Notes>
  <HiddenSlides>0</HiddenSlides>
  <MMClips>1</MMClips>
  <ScaleCrop>false</ScaleCrop>
  <HeadingPairs>
    <vt:vector size="6" baseType="variant">
      <vt:variant>
        <vt:lpstr>Fonts Used</vt:lpstr>
      </vt:variant>
      <vt:variant>
        <vt:i4>7</vt:i4>
      </vt:variant>
      <vt:variant>
        <vt:lpstr>Theme</vt:lpstr>
      </vt:variant>
      <vt:variant>
        <vt:i4>8</vt:i4>
      </vt:variant>
      <vt:variant>
        <vt:lpstr>Slide Titles</vt:lpstr>
      </vt:variant>
      <vt:variant>
        <vt:i4>26</vt:i4>
      </vt:variant>
    </vt:vector>
  </HeadingPairs>
  <TitlesOfParts>
    <vt:vector size="41" baseType="lpstr">
      <vt:lpstr>Calibri</vt:lpstr>
      <vt:lpstr>Tajawal Medium</vt:lpstr>
      <vt:lpstr>Bahnschrift SemiBold SemiConden</vt:lpstr>
      <vt:lpstr>Alexandria</vt:lpstr>
      <vt:lpstr>Calibri Light</vt:lpstr>
      <vt:lpstr>Arial</vt:lpstr>
      <vt:lpstr>Times New Roman</vt:lpstr>
      <vt:lpstr>Office Theme</vt:lpstr>
      <vt:lpstr>1_Office Theme</vt:lpstr>
      <vt:lpstr>2_Office Theme</vt:lpstr>
      <vt:lpstr>3_Office Theme</vt:lpstr>
      <vt:lpstr>4_Office Theme</vt:lpstr>
      <vt:lpstr>5_Office Theme</vt:lpstr>
      <vt:lpstr>8_Office Theme</vt:lpstr>
      <vt:lpstr>7_Office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Dr.Rehab El-shafie</cp:lastModifiedBy>
  <cp:revision>229</cp:revision>
  <dcterms:created xsi:type="dcterms:W3CDTF">2023-04-29T09:08:23Z</dcterms:created>
  <dcterms:modified xsi:type="dcterms:W3CDTF">2025-05-27T11:01:58Z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