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497" r:id="rId7"/>
    <p:sldId id="271" r:id="rId8"/>
    <p:sldId id="509" r:id="rId9"/>
    <p:sldId id="306" r:id="rId10"/>
    <p:sldId id="501" r:id="rId11"/>
    <p:sldId id="502" r:id="rId12"/>
    <p:sldId id="276" r:id="rId13"/>
    <p:sldId id="520" r:id="rId14"/>
    <p:sldId id="521" r:id="rId15"/>
    <p:sldId id="313" r:id="rId16"/>
    <p:sldId id="522" r:id="rId17"/>
    <p:sldId id="523" r:id="rId18"/>
    <p:sldId id="524" r:id="rId19"/>
    <p:sldId id="525" r:id="rId20"/>
    <p:sldId id="527" r:id="rId21"/>
    <p:sldId id="528" r:id="rId22"/>
    <p:sldId id="508" r:id="rId23"/>
    <p:sldId id="529"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271"/>
            <p14:sldId id="509"/>
            <p14:sldId id="306"/>
            <p14:sldId id="501"/>
            <p14:sldId id="502"/>
            <p14:sldId id="276"/>
            <p14:sldId id="520"/>
            <p14:sldId id="521"/>
            <p14:sldId id="313"/>
            <p14:sldId id="522"/>
            <p14:sldId id="523"/>
            <p14:sldId id="524"/>
            <p14:sldId id="525"/>
            <p14:sldId id="527"/>
            <p14:sldId id="528"/>
            <p14:sldId id="50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884" y="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0342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7D3B5-DEBF-527B-D757-2E54C1C82205}"/>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657B789-3023-7487-AE97-E7E6081BA771}"/>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782EF3EB-00F2-C1BF-D1DD-8254091B0ECC}"/>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BE8EAA90-091D-0B26-2480-5E9ED9FCB3C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3846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D28FC-13CA-E24D-E947-F544B57BD2D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0FAA159-3DC0-0F74-A9FA-932B4717140F}"/>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CB86973E-B9AF-B635-1AAD-08FF20ECF37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8F203D16-8A8F-D9BE-F789-5490A8A82E36}"/>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09527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4A33B-DEF9-8006-3986-A54DDC130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21910D-A956-FE71-42C7-B422B48913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5DB89-DA4B-7F1C-0045-06EA5120F10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D9AE6D6-EC36-EDA6-28FB-847DBA8F042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56873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B64D-CDA4-83D8-D381-94AC93500D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B991EC-6B1D-3462-DE71-5E6805ACC1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14F5E9-0DF4-87D5-06BA-D23029F4707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A3208DA-C959-7139-D958-798E22D018A1}"/>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062285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78FC2-808E-4C52-FCB9-49FA9B2893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97381-D389-926C-286E-92E002823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007B34-F046-EC23-6F39-E06D860B07D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6A5D730-306F-F574-96AB-EFBC8B4501EB}"/>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71002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40EBF-D2A3-B17D-3979-DF154AA290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59517A-281C-5544-0DDF-39546A0F1D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D44BA3-19BD-8EF6-0642-C8FA0E3068A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6EEB26-9317-C29E-C0D7-43752503718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99132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C6C39-B892-E083-86BE-C2C22183AA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991B15-91B4-BDBE-8BA7-D1C6822971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EEDC7F-E33A-D299-8F28-A93D9CD545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06CE275-F3FE-68C6-A1AC-C61DDBBA20E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194177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64A9B-354B-E76C-1F16-8AD7847EB3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D65377-1A03-E7D7-1115-619D5B7A5A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22DC29-2FF1-EF4F-751A-AA3A7FA1FE3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8BDE354-3271-EF43-6304-BB2C57B92E1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6355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6.png"/><Relationship Id="rId1" Type="http://schemas.openxmlformats.org/officeDocument/2006/relationships/slideLayout" Target="../slideLayouts/slideLayout18.xml"/><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0.png"/></Relationships>
</file>

<file path=ppt/slides/_rels/slide8.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3.wdp"/><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2.png"/><Relationship Id="rId5" Type="http://schemas.microsoft.com/office/2007/relationships/hdphoto" Target="../media/hdphoto2.wdp"/><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7.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99797" y="3918164"/>
            <a:ext cx="5216525" cy="523220"/>
          </a:xfrm>
          <a:prstGeom prst="rect">
            <a:avLst/>
          </a:prstGeom>
          <a:noFill/>
        </p:spPr>
        <p:txBody>
          <a:bodyPr wrap="square" rtlCol="0">
            <a:spAutoFit/>
          </a:bodyPr>
          <a:lstStyle/>
          <a:p>
            <a:r>
              <a:rPr lang="ar-DZ" sz="2800" b="1" dirty="0">
                <a:latin typeface="Alexandria"/>
                <a:cs typeface="Alexandria" charset="0"/>
              </a:rPr>
              <a:t>إعداد : د.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67336" y="57579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491036" y="4975477"/>
            <a:ext cx="1693092" cy="769441"/>
          </a:xfrm>
          <a:prstGeom prst="rect">
            <a:avLst/>
          </a:prstGeom>
          <a:noFill/>
        </p:spPr>
        <p:txBody>
          <a:bodyPr wrap="none" rtlCol="0">
            <a:spAutoFit/>
          </a:bodyPr>
          <a:lstStyle/>
          <a:p>
            <a:pPr algn="ctr"/>
            <a:r>
              <a:rPr lang="fr-FR" sz="2000" b="1" dirty="0"/>
              <a:t>DGM500</a:t>
            </a:r>
            <a:endParaRPr lang="fr-FR" sz="2000" dirty="0"/>
          </a:p>
          <a:p>
            <a:r>
              <a:rPr lang="ar-DZ" sz="2400" b="1" dirty="0">
                <a:solidFill>
                  <a:schemeClr val="tx1">
                    <a:lumMod val="95000"/>
                    <a:lumOff val="5000"/>
                  </a:schemeClr>
                </a:solidFill>
                <a:latin typeface="Alexandria"/>
                <a:cs typeface="Alexandria" charset="0"/>
              </a:rPr>
              <a:t>مشروع التخرج</a:t>
            </a:r>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200329"/>
          </a:xfrm>
          <a:prstGeom prst="rect">
            <a:avLst/>
          </a:prstGeom>
          <a:noFill/>
        </p:spPr>
        <p:txBody>
          <a:bodyPr wrap="square" rtlCol="0">
            <a:spAutoFit/>
          </a:bodyPr>
          <a:lstStyle/>
          <a:p>
            <a:pPr algn="ctr"/>
            <a:r>
              <a:rPr lang="ar-DZ" sz="4800" b="1" dirty="0">
                <a:solidFill>
                  <a:schemeClr val="accent1">
                    <a:lumMod val="50000"/>
                  </a:schemeClr>
                </a:solidFill>
                <a:latin typeface="Alexandria"/>
                <a:cs typeface="Alexandria" charset="0"/>
              </a:rPr>
              <a:t>مشـــروع التـخـــــــرج</a:t>
            </a:r>
          </a:p>
          <a:p>
            <a:pPr algn="ctr"/>
            <a:r>
              <a:rPr lang="ar-DZ" sz="2400" b="1" dirty="0">
                <a:solidFill>
                  <a:schemeClr val="accent1">
                    <a:lumMod val="50000"/>
                  </a:schemeClr>
                </a:solidFill>
                <a:latin typeface="Alexandria"/>
                <a:cs typeface="Alexandria" charset="0"/>
              </a:rPr>
              <a:t>بكالوريوس الإعلام الرقمي</a:t>
            </a:r>
          </a:p>
        </p:txBody>
      </p:sp>
    </p:spTree>
  </p:cSld>
  <p:clrMapOvr>
    <a:masterClrMapping/>
  </p:clrMapOvr>
  <mc:AlternateContent xmlns:mc="http://schemas.openxmlformats.org/markup-compatibility/2006" xmlns:p14="http://schemas.microsoft.com/office/powerpoint/2010/main">
    <mc:Choice Requires="p14">
      <p:transition spd="slow" p14:dur="1500" advTm="40297">
        <p:split orient="vert"/>
      </p:transition>
    </mc:Choice>
    <mc:Fallback xmlns="">
      <p:transition spd="slow" advTm="40297">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2835" y="2785710"/>
            <a:ext cx="3299301" cy="1754326"/>
          </a:xfrm>
          <a:prstGeom prst="rect">
            <a:avLst/>
          </a:prstGeom>
          <a:noFill/>
        </p:spPr>
        <p:txBody>
          <a:bodyPr wrap="none" rtlCol="0">
            <a:spAutoFit/>
          </a:bodyPr>
          <a:lstStyle/>
          <a:p>
            <a:pPr algn="ctr"/>
            <a:r>
              <a:rPr lang="ar-DZ" sz="4400" b="1" dirty="0">
                <a:solidFill>
                  <a:schemeClr val="accent1">
                    <a:lumMod val="50000"/>
                  </a:schemeClr>
                </a:solidFill>
                <a:latin typeface="Alexandria"/>
                <a:cs typeface="Alexandria" charset="0"/>
              </a:rPr>
              <a:t>مشـــروع التـخـــــــرج</a:t>
            </a:r>
          </a:p>
          <a:p>
            <a:pPr algn="ctr"/>
            <a:r>
              <a:rPr lang="ar-DZ" sz="2000" b="1" dirty="0">
                <a:solidFill>
                  <a:schemeClr val="accent1">
                    <a:lumMod val="50000"/>
                  </a:schemeClr>
                </a:solidFill>
                <a:latin typeface="Alexandria"/>
                <a:cs typeface="Alexandria" charset="0"/>
              </a:rPr>
              <a:t>بكالوريوس الإعلام الرقمي</a:t>
            </a:r>
          </a:p>
          <a:p>
            <a:pPr algn="ctr"/>
            <a:endParaRPr lang="en-US" sz="4400" b="1" dirty="0">
              <a:solidFill>
                <a:schemeClr val="accent1">
                  <a:lumMod val="50000"/>
                </a:schemeClr>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tx1">
                    <a:lumMod val="95000"/>
                    <a:lumOff val="5000"/>
                  </a:schemeClr>
                </a:solidFill>
                <a:latin typeface="Alexandria" charset="0"/>
                <a:cs typeface="Alexandria" charset="0"/>
              </a:rPr>
              <a:t>Intro </a:t>
            </a:r>
            <a:r>
              <a:rPr lang="en-US" sz="2800" b="1" dirty="0">
                <a:solidFill>
                  <a:schemeClr val="tx1">
                    <a:lumMod val="95000"/>
                    <a:lumOff val="5000"/>
                  </a:schemeClr>
                </a:solidFill>
                <a:latin typeface="Alexandria" charset="0"/>
                <a:cs typeface="Alexandria" charset="0"/>
              </a:rPr>
              <a:t>Lecture</a:t>
            </a:r>
          </a:p>
        </p:txBody>
      </p:sp>
      <p:sp>
        <p:nvSpPr>
          <p:cNvPr id="11" name="TextBox 10"/>
          <p:cNvSpPr txBox="1"/>
          <p:nvPr/>
        </p:nvSpPr>
        <p:spPr>
          <a:xfrm>
            <a:off x="7652812" y="4761427"/>
            <a:ext cx="1031051" cy="369332"/>
          </a:xfrm>
          <a:prstGeom prst="rect">
            <a:avLst/>
          </a:prstGeom>
          <a:noFill/>
        </p:spPr>
        <p:txBody>
          <a:bodyPr wrap="none" rtlCol="0">
            <a:spAutoFit/>
          </a:bodyPr>
          <a:lstStyle/>
          <a:p>
            <a:pPr algn="ctr" rtl="1"/>
            <a:r>
              <a:rPr lang="fr-FR" b="1" dirty="0"/>
              <a:t>DGM500</a:t>
            </a:r>
          </a:p>
        </p:txBody>
      </p:sp>
      <p:sp>
        <p:nvSpPr>
          <p:cNvPr id="12" name="TextBox 11"/>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852"/>
    </mc:Choice>
    <mc:Fallback xmlns="">
      <p:transition spd="slow" advTm="1985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CF15-7A14-5174-496A-993E735FD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8F623F1-3FE6-C23D-5618-4A7F0236A618}"/>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8BD96B-7188-1A26-9D16-6A08014F3F74}"/>
              </a:ext>
            </a:extLst>
          </p:cNvPr>
          <p:cNvSpPr/>
          <p:nvPr/>
        </p:nvSpPr>
        <p:spPr>
          <a:xfrm>
            <a:off x="7587279" y="11558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02A02E-CAC1-D8B0-1B87-DD47236E476B}"/>
              </a:ext>
            </a:extLst>
          </p:cNvPr>
          <p:cNvSpPr/>
          <p:nvPr/>
        </p:nvSpPr>
        <p:spPr>
          <a:xfrm>
            <a:off x="703780" y="1466484"/>
            <a:ext cx="7119991" cy="531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2D9E0E-FF1F-8B32-EB84-1F5B247D852D}"/>
              </a:ext>
            </a:extLst>
          </p:cNvPr>
          <p:cNvSpPr txBox="1"/>
          <p:nvPr/>
        </p:nvSpPr>
        <p:spPr>
          <a:xfrm>
            <a:off x="595903" y="1840760"/>
            <a:ext cx="7119990" cy="5109091"/>
          </a:xfrm>
          <a:prstGeom prst="rect">
            <a:avLst/>
          </a:prstGeom>
          <a:noFill/>
        </p:spPr>
        <p:txBody>
          <a:bodyPr wrap="square" rtlCol="0">
            <a:spAutoFit/>
          </a:bodyPr>
          <a:lstStyle/>
          <a:p>
            <a:pPr algn="r"/>
            <a:r>
              <a:rPr lang="ar-DZ" sz="2800" b="1" dirty="0" err="1">
                <a:latin typeface="Dubai Medium" panose="020B0603030403030204" pitchFamily="34" charset="-78"/>
                <a:cs typeface="Dubai Medium" panose="020B0603030403030204" pitchFamily="34" charset="-78"/>
              </a:rPr>
              <a:t>د.تـــــوفيق</a:t>
            </a:r>
            <a:r>
              <a:rPr lang="ar-DZ" sz="2800" b="1" dirty="0">
                <a:latin typeface="Dubai Medium" panose="020B0603030403030204" pitchFamily="34" charset="-78"/>
                <a:cs typeface="Dubai Medium" panose="020B0603030403030204" pitchFamily="34" charset="-78"/>
              </a:rPr>
              <a:t> عمــــــري أستاذ الإعلام والاتصال</a:t>
            </a:r>
          </a:p>
          <a:p>
            <a:pPr algn="r"/>
            <a:r>
              <a:rPr lang="ar-DZ" sz="2800" b="1" dirty="0">
                <a:latin typeface="Dubai Medium" panose="020B0603030403030204" pitchFamily="34" charset="-78"/>
                <a:cs typeface="Dubai Medium" panose="020B0603030403030204" pitchFamily="34" charset="-78"/>
              </a:rPr>
              <a:t>دُكتوراه </a:t>
            </a:r>
            <a:r>
              <a:rPr lang="ar-DZ" sz="2800" b="1" dirty="0" err="1">
                <a:latin typeface="Dubai Medium" panose="020B0603030403030204" pitchFamily="34" charset="-78"/>
                <a:cs typeface="Dubai Medium" panose="020B0603030403030204" pitchFamily="34" charset="-78"/>
              </a:rPr>
              <a:t>إتصال</a:t>
            </a:r>
            <a:r>
              <a:rPr lang="ar-DZ" sz="2800" b="1" dirty="0">
                <a:latin typeface="Dubai Medium" panose="020B0603030403030204" pitchFamily="34" charset="-78"/>
                <a:cs typeface="Dubai Medium" panose="020B0603030403030204" pitchFamily="34" charset="-78"/>
              </a:rPr>
              <a:t> استراتيجي- جامعة الجزائر </a:t>
            </a:r>
          </a:p>
          <a:p>
            <a:pPr algn="r"/>
            <a:r>
              <a:rPr lang="ar-DZ" sz="2800" b="1" dirty="0">
                <a:latin typeface="Dubai Medium" panose="020B0603030403030204" pitchFamily="34" charset="-78"/>
                <a:cs typeface="Dubai Medium" panose="020B0603030403030204" pitchFamily="34" charset="-78"/>
              </a:rPr>
              <a:t>- عُضو هيئة التدريس بجامعة ميد أوشن- كلية الإعلام والتسويق.</a:t>
            </a:r>
          </a:p>
          <a:p>
            <a:pPr algn="r"/>
            <a:r>
              <a:rPr lang="ar-DZ" sz="2800" b="1" dirty="0">
                <a:latin typeface="Dubai Medium" panose="020B0603030403030204" pitchFamily="34" charset="-78"/>
                <a:cs typeface="Dubai Medium" panose="020B0603030403030204" pitchFamily="34" charset="-78"/>
              </a:rPr>
              <a:t>- مُحرر أخبار ومراسل سابق بقنوات تلفزيونية عربية.</a:t>
            </a:r>
          </a:p>
          <a:p>
            <a:pPr algn="r"/>
            <a:r>
              <a:rPr lang="ar-DZ" sz="2800" b="1" dirty="0">
                <a:latin typeface="Dubai Medium" panose="020B0603030403030204" pitchFamily="34" charset="-78"/>
                <a:cs typeface="Dubai Medium" panose="020B0603030403030204" pitchFamily="34" charset="-78"/>
              </a:rPr>
              <a:t>- مُدرّب في مَجال تِقنيات السمعي المرئي.</a:t>
            </a:r>
          </a:p>
          <a:p>
            <a:pPr algn="r"/>
            <a:r>
              <a:rPr lang="ar-DZ" sz="2800" b="1" dirty="0">
                <a:latin typeface="Dubai Medium" panose="020B0603030403030204" pitchFamily="34" charset="-78"/>
                <a:cs typeface="Dubai Medium" panose="020B0603030403030204" pitchFamily="34" charset="-78"/>
              </a:rPr>
              <a:t>- لَديه اهتمامات علمية بحثية في مجال الميديا الجديدة والتحوّلات الرقمية، وَله مؤلّفات علمية فردية وجماعية، ومنشورات علمية بِمجلاّت دولية وجزائرية، مُشرف على تأطير أبحاث طلبة الدُكتوراه والمَاجيستير والبَكالوريوس. </a:t>
            </a:r>
            <a:endParaRPr lang="en-US" sz="2800" b="1" dirty="0">
              <a:latin typeface="Dubai Medium" panose="020B0603030403030204" pitchFamily="34" charset="-78"/>
              <a:cs typeface="Dubai Medium" panose="020B0603030403030204" pitchFamily="34" charset="-78"/>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04FC330-C224-F9FA-1B4E-90DD24BF1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147F253F-3B08-E469-2C4A-2F6DB0329EE6}"/>
              </a:ext>
            </a:extLst>
          </p:cNvPr>
          <p:cNvSpPr txBox="1"/>
          <p:nvPr/>
        </p:nvSpPr>
        <p:spPr>
          <a:xfrm>
            <a:off x="2413653" y="1105986"/>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لمحة عن أستاذ المقرر</a:t>
            </a:r>
            <a:endParaRPr lang="en-US" sz="3600" b="1" dirty="0">
              <a:solidFill>
                <a:schemeClr val="bg1"/>
              </a:solidFill>
              <a:highlight>
                <a:srgbClr val="203E5F"/>
              </a:highlight>
              <a:latin typeface="Alexandria" charset="0"/>
              <a:cs typeface="Alexandria" charset="0"/>
            </a:endParaRPr>
          </a:p>
        </p:txBody>
      </p:sp>
      <p:pic>
        <p:nvPicPr>
          <p:cNvPr id="3" name="Image 2">
            <a:extLst>
              <a:ext uri="{FF2B5EF4-FFF2-40B4-BE49-F238E27FC236}">
                <a16:creationId xmlns:a16="http://schemas.microsoft.com/office/drawing/2014/main" id="{FEC1B145-99B2-3556-32AB-C109665D05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8908" y="2311685"/>
            <a:ext cx="3886793" cy="3898878"/>
          </a:xfrm>
          <a:prstGeom prst="rect">
            <a:avLst/>
          </a:prstGeom>
        </p:spPr>
      </p:pic>
    </p:spTree>
    <p:extLst>
      <p:ext uri="{BB962C8B-B14F-4D97-AF65-F5344CB8AC3E}">
        <p14:creationId xmlns:p14="http://schemas.microsoft.com/office/powerpoint/2010/main" val="4029504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Tm="11840">
        <p159:morph option="byObject"/>
      </p:transition>
    </mc:Choice>
    <mc:Fallback xmlns="">
      <p:transition spd="slow" advTm="1184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5811557" y="583815"/>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atin typeface="Alexandria" charset="0"/>
                <a:cs typeface="Alexandria" charset="0"/>
              </a:rPr>
              <a:t>Intro </a:t>
            </a:r>
            <a:r>
              <a:rPr lang="en-US" sz="3600" b="1" dirty="0">
                <a:latin typeface="Alexandria" charset="0"/>
                <a:cs typeface="Alexandria" charset="0"/>
              </a:rPr>
              <a:t>Lecture</a:t>
            </a: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662194" y="2072716"/>
            <a:ext cx="5551782" cy="4785284"/>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التعريفية:</a:t>
            </a:r>
          </a:p>
          <a:p>
            <a:pPr algn="r">
              <a:lnSpc>
                <a:spcPct val="120000"/>
              </a:lnSpc>
            </a:pPr>
            <a:r>
              <a:rPr lang="ar-DZ" sz="2800" b="1" dirty="0">
                <a:latin typeface="Alexandria" charset="0"/>
                <a:cs typeface="Alexandria" charset="0"/>
              </a:rPr>
              <a:t>1-توصيف المقـــــــــرر</a:t>
            </a:r>
          </a:p>
          <a:p>
            <a:pPr algn="r">
              <a:lnSpc>
                <a:spcPct val="120000"/>
              </a:lnSpc>
            </a:pPr>
            <a:r>
              <a:rPr lang="ar-DZ" sz="2800" b="1" dirty="0">
                <a:latin typeface="Alexandria" charset="0"/>
                <a:cs typeface="Alexandria" charset="0"/>
              </a:rPr>
              <a:t>2-محتويات المقرر</a:t>
            </a:r>
          </a:p>
          <a:p>
            <a:pPr algn="r">
              <a:lnSpc>
                <a:spcPct val="120000"/>
              </a:lnSpc>
            </a:pPr>
            <a:r>
              <a:rPr lang="ar-DZ" sz="2800" b="1" dirty="0">
                <a:latin typeface="Alexandria" charset="0"/>
                <a:cs typeface="Alexandria" charset="0"/>
              </a:rPr>
              <a:t>3-مخرجات التعلم لدى الطالب</a:t>
            </a:r>
          </a:p>
          <a:p>
            <a:pPr algn="r">
              <a:lnSpc>
                <a:spcPct val="120000"/>
              </a:lnSpc>
            </a:pPr>
            <a:r>
              <a:rPr lang="ar-DZ" sz="2800" b="1" dirty="0">
                <a:latin typeface="Alexandria" charset="0"/>
                <a:cs typeface="Alexandria" charset="0"/>
              </a:rPr>
              <a:t> 4-طريقة التدريس والتقييم</a:t>
            </a:r>
          </a:p>
          <a:p>
            <a:pPr algn="r">
              <a:lnSpc>
                <a:spcPct val="120000"/>
              </a:lnSpc>
            </a:pPr>
            <a:r>
              <a:rPr lang="ar-DZ" sz="2800" b="1" dirty="0">
                <a:latin typeface="Alexandria" charset="0"/>
                <a:cs typeface="Alexandria" charset="0"/>
              </a:rPr>
              <a:t>5-مدخل للمحاضرة الأولى مشروع التخرج</a:t>
            </a:r>
            <a:r>
              <a:rPr lang="fr-FR" sz="2800" b="1" dirty="0">
                <a:latin typeface="Alexandria" charset="0"/>
                <a:cs typeface="Alexandria" charset="0"/>
              </a:rPr>
              <a:t> </a:t>
            </a:r>
            <a:endParaRPr lang="ar-DZ" sz="2800" b="1" dirty="0">
              <a:latin typeface="Alexandria" charset="0"/>
              <a:cs typeface="Alexandria" charset="0"/>
            </a:endParaRPr>
          </a:p>
          <a:p>
            <a:pPr algn="r">
              <a:lnSpc>
                <a:spcPct val="120000"/>
              </a:lnSpc>
            </a:pPr>
            <a:r>
              <a:rPr lang="ar-DZ" sz="2800" b="1" dirty="0">
                <a:latin typeface="Alexandria" charset="0"/>
                <a:cs typeface="Alexandria" charset="0"/>
              </a:rPr>
              <a:t>6-مراجع المقرر المعتمدة</a:t>
            </a: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6357">
        <p15:prstTrans prst="wind"/>
      </p:transition>
    </mc:Choice>
    <mc:Fallback xmlns="">
      <p:transition spd="slow" advTm="263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1684962" y="2299416"/>
            <a:ext cx="9144000" cy="37625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a:extLst>
              <a:ext uri="{FF2B5EF4-FFF2-40B4-BE49-F238E27FC236}">
                <a16:creationId xmlns:a16="http://schemas.microsoft.com/office/drawing/2014/main" id="{24C9F68C-200C-9B3A-643C-35E9DBD749B1}"/>
              </a:ext>
            </a:extLst>
          </p:cNvPr>
          <p:cNvSpPr/>
          <p:nvPr/>
        </p:nvSpPr>
        <p:spPr>
          <a:xfrm>
            <a:off x="2322250" y="2373154"/>
            <a:ext cx="7869424" cy="3780715"/>
          </a:xfrm>
          <a:prstGeom prst="rect">
            <a:avLst/>
          </a:prstGeom>
        </p:spPr>
        <p:txBody>
          <a:bodyPr wrap="square">
            <a:spAutoFit/>
          </a:bodyPr>
          <a:lstStyle/>
          <a:p>
            <a:pPr algn="just" rtl="1"/>
            <a:r>
              <a:rPr lang="ar-SA" sz="2800" dirty="0"/>
              <a:t>يهدف مقرر مشروع</a:t>
            </a:r>
            <a:r>
              <a:rPr lang="ar-SA" sz="2800" b="1" dirty="0"/>
              <a:t> </a:t>
            </a:r>
            <a:r>
              <a:rPr lang="ar-SA" sz="2800" dirty="0"/>
              <a:t>التخرج إلى تمكين طلبة بكالوريوس الإعلام الرقمي من إنجاز بحث علمي تطبيقي أو نظري يعالج إشكالية مرتبطة بمجالات الإعلام الرقمي، مثل</a:t>
            </a:r>
            <a:r>
              <a:rPr lang="ar-DZ" sz="2800" dirty="0"/>
              <a:t>:</a:t>
            </a:r>
            <a:r>
              <a:rPr lang="ar-SA" sz="2800" dirty="0"/>
              <a:t> الإعلام الجديد، وسائل التواصل الاجتماعي، الصحافة الرقمية، المحتوى الرقمي، الذكاء الاصطناعي في الإعلام، والتسويق الرقمي. </a:t>
            </a:r>
            <a:r>
              <a:rPr lang="ar-DZ" sz="2800" dirty="0"/>
              <a:t>و</a:t>
            </a:r>
            <a:r>
              <a:rPr lang="ar-SA" sz="2800" dirty="0"/>
              <a:t>يركز المقرر على تدريب الطلبة على خطوات البحث العلمي، من </a:t>
            </a:r>
            <a:r>
              <a:rPr lang="ar-SA" sz="2800" dirty="0" err="1"/>
              <a:t>إختيار</a:t>
            </a:r>
            <a:r>
              <a:rPr lang="ar-SA" sz="2800" dirty="0"/>
              <a:t> الموضوع وصياغة الإشكالية، مروراً بجمع البيانات وتحليلها، وصولاً إلى كتابة </a:t>
            </a:r>
            <a:r>
              <a:rPr lang="ar-DZ" sz="2800" dirty="0"/>
              <a:t>التقرير البحثي</a:t>
            </a:r>
            <a:r>
              <a:rPr lang="ar-SA" sz="2800" dirty="0"/>
              <a:t> وفق المنهجية الأكاديمية المعتمدة وعرض نتائجها</a:t>
            </a:r>
            <a:r>
              <a:rPr lang="fr-FR" sz="2800" dirty="0"/>
              <a:t>.</a:t>
            </a:r>
          </a:p>
          <a:p>
            <a:pPr>
              <a:lnSpc>
                <a:spcPct val="120000"/>
              </a:lnSpc>
            </a:pPr>
            <a:endParaRPr lang="en-US" sz="1400" dirty="0">
              <a:latin typeface="Alexandria" charset="0"/>
              <a:cs typeface="Alexandria" charset="0"/>
            </a:endParaRPr>
          </a:p>
        </p:txBody>
      </p:sp>
      <p:sp>
        <p:nvSpPr>
          <p:cNvPr id="7" name="Rectangle 6">
            <a:extLst>
              <a:ext uri="{FF2B5EF4-FFF2-40B4-BE49-F238E27FC236}">
                <a16:creationId xmlns:a16="http://schemas.microsoft.com/office/drawing/2014/main" id="{2C013E9D-C437-3D79-AC13-CAD8AD9FCF52}"/>
              </a:ext>
            </a:extLst>
          </p:cNvPr>
          <p:cNvSpPr/>
          <p:nvPr/>
        </p:nvSpPr>
        <p:spPr>
          <a:xfrm>
            <a:off x="6989490" y="4010526"/>
            <a:ext cx="4809546" cy="505972"/>
          </a:xfrm>
          <a:prstGeom prst="rect">
            <a:avLst/>
          </a:prstGeom>
        </p:spPr>
        <p:txBody>
          <a:bodyPr wrap="square">
            <a:spAutoFit/>
          </a:bodyPr>
          <a:lstStyle/>
          <a:p>
            <a:pPr algn="just" rtl="1">
              <a:lnSpc>
                <a:spcPct val="120000"/>
              </a:lnSpc>
            </a:pPr>
            <a:r>
              <a:rPr lang="fr-FR" sz="2400" b="1" dirty="0"/>
              <a:t>     </a:t>
            </a:r>
            <a:endParaRPr lang="en-US" sz="2800" b="1" dirty="0">
              <a:latin typeface="Alexandria"/>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توصيف المقـــــــــرر</a:t>
            </a:r>
          </a:p>
        </p:txBody>
      </p:sp>
      <p:sp>
        <p:nvSpPr>
          <p:cNvPr id="18" name="Rectangle 17">
            <a:extLst>
              <a:ext uri="{FF2B5EF4-FFF2-40B4-BE49-F238E27FC236}">
                <a16:creationId xmlns:a16="http://schemas.microsoft.com/office/drawing/2014/main" id="{85BC3F50-E393-12FF-C2C6-8D840F2293D3}"/>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FBF39EF-5A55-AC18-81D8-AD8F7064DC97}"/>
              </a:ext>
            </a:extLst>
          </p:cNvPr>
          <p:cNvSpPr txBox="1"/>
          <p:nvPr/>
        </p:nvSpPr>
        <p:spPr>
          <a:xfrm>
            <a:off x="6989490" y="953158"/>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347E6AA2-4EA9-AF2A-5CCB-DE4212CFA70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70219" y="1648486"/>
            <a:ext cx="7421313" cy="4848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645304" y="1490674"/>
            <a:ext cx="6158436" cy="764505"/>
          </a:xfrm>
          <a:prstGeom prst="rect">
            <a:avLst/>
          </a:prstGeom>
        </p:spPr>
        <p:txBody>
          <a:bodyPr wrap="square">
            <a:spAutoFit/>
          </a:bodyPr>
          <a:lstStyle/>
          <a:p>
            <a:pPr algn="just" rtl="1"/>
            <a:endParaRPr lang="ar-DZ" sz="2800" b="1" dirty="0"/>
          </a:p>
          <a:p>
            <a:pPr>
              <a:lnSpc>
                <a:spcPct val="120000"/>
              </a:lnSpc>
            </a:pPr>
            <a:endParaRPr lang="en-US" sz="1400" dirty="0">
              <a:latin typeface="Alexandria" charset="0"/>
              <a:cs typeface="Alexandria" charset="0"/>
            </a:endParaRPr>
          </a:p>
        </p:txBody>
      </p:sp>
      <p:sp>
        <p:nvSpPr>
          <p:cNvPr id="17" name="TextBox 16"/>
          <p:cNvSpPr txBox="1"/>
          <p:nvPr/>
        </p:nvSpPr>
        <p:spPr>
          <a:xfrm>
            <a:off x="7448614" y="646888"/>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مخرجات التعلم</a:t>
            </a:r>
          </a:p>
        </p:txBody>
      </p:sp>
      <p:sp>
        <p:nvSpPr>
          <p:cNvPr id="18" name="Rectangle 17"/>
          <p:cNvSpPr/>
          <p:nvPr/>
        </p:nvSpPr>
        <p:spPr>
          <a:xfrm>
            <a:off x="6989490" y="5980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7175240" y="732189"/>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1A651BB8-215E-2E73-C4CB-EEAD2CD84D9B}"/>
              </a:ext>
            </a:extLst>
          </p:cNvPr>
          <p:cNvSpPr txBox="1"/>
          <p:nvPr/>
        </p:nvSpPr>
        <p:spPr>
          <a:xfrm>
            <a:off x="3456168" y="1527492"/>
            <a:ext cx="8106344" cy="4848700"/>
          </a:xfrm>
          <a:prstGeom prst="rect">
            <a:avLst/>
          </a:prstGeom>
          <a:noFill/>
        </p:spPr>
        <p:txBody>
          <a:bodyPr wrap="square">
            <a:spAutoFit/>
          </a:bodyPr>
          <a:lstStyle/>
          <a:p>
            <a:pPr algn="r" rtl="1">
              <a:lnSpc>
                <a:spcPct val="107000"/>
              </a:lnSpc>
              <a:spcAft>
                <a:spcPts val="800"/>
              </a:spcAft>
              <a:buNone/>
            </a:pPr>
            <a:r>
              <a:rPr lang="fr-FR" sz="1800" kern="100" dirty="0">
                <a:effectLst/>
                <a:latin typeface="Calibri" panose="020F0502020204030204" pitchFamily="34" charset="0"/>
                <a:ea typeface="Calibri" panose="020F0502020204030204" pitchFamily="34" charset="0"/>
                <a:cs typeface="Arial" panose="020B0604020202020204" pitchFamily="34" charset="0"/>
              </a:rPr>
              <a:t> </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بنهاية هذا المقرر، يُتوقَّع من الطالب أن يكون قادراً على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تحديد موضوع بحثي واضح في مجال الإعلام الرقمي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صياغة إشكالية بحثية وأهداف وأسئلة/</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فرضيات دقيقة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err="1">
                <a:effectLst/>
                <a:latin typeface="Calibri" panose="020F0502020204030204" pitchFamily="34" charset="0"/>
                <a:ea typeface="Calibri" panose="020F0502020204030204" pitchFamily="34" charset="0"/>
                <a:cs typeface="Arial" panose="020B0604020202020204" pitchFamily="34" charset="0"/>
              </a:rPr>
              <a:t>إِختيار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المنهج والأدوات البحثية المناسبة لطبيعة الدراسة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جمع البيانات وتحليلها تحليلاً علمياً ومنهجي</a:t>
            </a:r>
            <a:r>
              <a:rPr lang="ar-DZ" sz="2400" kern="100" dirty="0">
                <a:effectLst/>
                <a:latin typeface="Calibri" panose="020F0502020204030204" pitchFamily="34" charset="0"/>
                <a:ea typeface="Calibri" panose="020F0502020204030204" pitchFamily="34" charset="0"/>
                <a:cs typeface="Arial" panose="020B0604020202020204" pitchFamily="34" charset="0"/>
              </a:rPr>
              <a:t>ة.</a:t>
            </a: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توظيف المراجع العلمية الورقية والرقمية بطريقة صحيحة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الإِلتزام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بأخلاقيات البحث العلمي وتوثيق المصادر</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إعداد وكتابة مشروع تخرج متكامل يستوفي الشروط العلمية والمنهجية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Wingdings" panose="05000000000000000000" pitchFamily="2"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عرض نتائج البحث ومناقشتها شفهياً بطريقة علمية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0" name="Image 9">
            <a:extLst>
              <a:ext uri="{FF2B5EF4-FFF2-40B4-BE49-F238E27FC236}">
                <a16:creationId xmlns:a16="http://schemas.microsoft.com/office/drawing/2014/main" id="{58B656B0-763C-7BAA-FB5E-CF8560DCE6F0}"/>
              </a:ext>
            </a:extLst>
          </p:cNvPr>
          <p:cNvPicPr>
            <a:picLocks noChangeAspect="1"/>
          </p:cNvPicPr>
          <p:nvPr/>
        </p:nvPicPr>
        <p:blipFill>
          <a:blip r:embed="rId8" cstate="print">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90193" y="1831582"/>
            <a:ext cx="3880026" cy="4240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advTm="249728">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7399040" y="742808"/>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E85A60C6-9641-A021-1AEC-07DDE964D201}"/>
              </a:ext>
            </a:extLst>
          </p:cNvPr>
          <p:cNvSpPr/>
          <p:nvPr/>
        </p:nvSpPr>
        <p:spPr>
          <a:xfrm>
            <a:off x="6803740" y="7123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B9C3E9E-146A-E48B-E77D-6827F2C71355}"/>
              </a:ext>
            </a:extLst>
          </p:cNvPr>
          <p:cNvSpPr txBox="1"/>
          <p:nvPr/>
        </p:nvSpPr>
        <p:spPr>
          <a:xfrm>
            <a:off x="6989490" y="869315"/>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245A77D6-831C-E2F6-5E80-3531555A45DC}"/>
              </a:ext>
            </a:extLst>
          </p:cNvPr>
          <p:cNvSpPr/>
          <p:nvPr/>
        </p:nvSpPr>
        <p:spPr>
          <a:xfrm>
            <a:off x="932038" y="1755394"/>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
            <a:extLst>
              <a:ext uri="{FF2B5EF4-FFF2-40B4-BE49-F238E27FC236}">
                <a16:creationId xmlns:a16="http://schemas.microsoft.com/office/drawing/2014/main" id="{7FE0DA94-7E56-096A-ECD1-32E5FB80B282}"/>
              </a:ext>
            </a:extLst>
          </p:cNvPr>
          <p:cNvSpPr>
            <a:spLocks noChangeArrowheads="1"/>
          </p:cNvSpPr>
          <p:nvPr/>
        </p:nvSpPr>
        <p:spPr bwMode="auto">
          <a:xfrm>
            <a:off x="4756317" y="2022750"/>
            <a:ext cx="664347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r>
              <a:rPr kumimoji="0" lang="ar-SA" altLang="fr-FR" sz="32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1</a:t>
            </a:r>
            <a:r>
              <a:rPr lang="ar-SA" sz="3200" dirty="0"/>
              <a:t>- مدخل إلى البحث العلمي في الإعلام الرقمي</a:t>
            </a:r>
            <a:r>
              <a:rPr lang="fr-FR" sz="3200" dirty="0"/>
              <a:t>.</a:t>
            </a:r>
          </a:p>
          <a:p>
            <a:pPr algn="r" rtl="1"/>
            <a:r>
              <a:rPr lang="ar-SA" sz="3200" dirty="0"/>
              <a:t>2- </a:t>
            </a:r>
            <a:r>
              <a:rPr lang="ar-SA" sz="3200" dirty="0" err="1"/>
              <a:t>إِختيار</a:t>
            </a:r>
            <a:r>
              <a:rPr lang="ar-SA" sz="3200" dirty="0"/>
              <a:t> موضوع البحث وأهميته العلمية والمجتمعية</a:t>
            </a:r>
            <a:r>
              <a:rPr lang="fr-FR" sz="3200" dirty="0"/>
              <a:t>.</a:t>
            </a:r>
          </a:p>
          <a:p>
            <a:pPr algn="r" rtl="1"/>
            <a:r>
              <a:rPr lang="ar-SA" sz="3200" dirty="0"/>
              <a:t>3- صياغة إشكالية البحث، الأهداف، الأسئلة والفرضيات</a:t>
            </a:r>
            <a:r>
              <a:rPr lang="fr-FR" sz="3200" dirty="0"/>
              <a:t>.</a:t>
            </a:r>
          </a:p>
          <a:p>
            <a:pPr algn="r" rtl="1"/>
            <a:r>
              <a:rPr lang="ar-SA" sz="3200" dirty="0"/>
              <a:t>4- الدراسات السابقة وبناء الإطار النظري</a:t>
            </a:r>
            <a:r>
              <a:rPr lang="fr-FR" sz="3200" dirty="0"/>
              <a:t>.</a:t>
            </a:r>
          </a:p>
          <a:p>
            <a:pPr algn="r" rtl="1"/>
            <a:r>
              <a:rPr lang="ar-SA" sz="3200" dirty="0"/>
              <a:t>5- مناهج البحث في الإعلام الرقمي (الوصفي، التحليلي، المقارن، دراسات الحالة)</a:t>
            </a:r>
            <a:r>
              <a:rPr lang="fr-FR" sz="3200" dirty="0"/>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kumimoji="0" lang="ar-DZ" altLang="fr-FR"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Placeholder 4">
            <a:extLst>
              <a:ext uri="{FF2B5EF4-FFF2-40B4-BE49-F238E27FC236}">
                <a16:creationId xmlns:a16="http://schemas.microsoft.com/office/drawing/2014/main" id="{34EA23A9-6E3C-C4C0-B28C-ADD368EBA12E}"/>
              </a:ext>
            </a:extLst>
          </p:cNvPr>
          <p:cNvPicPr>
            <a:picLocks noGrp="1" noChangeAspect="1"/>
          </p:cNvPicPr>
          <p:nvPr>
            <p:ph type="pic" sz="quarter" idx="10"/>
          </p:nvPr>
        </p:nvPicPr>
        <p:blipFill>
          <a:blip r:embed="rId7" cstate="print">
            <a:extLst>
              <a:ext uri="{28A0092B-C50C-407E-A947-70E740481C1C}">
                <a14:useLocalDpi xmlns:a14="http://schemas.microsoft.com/office/drawing/2010/main" val="0"/>
              </a:ext>
            </a:extLst>
          </a:blip>
          <a:srcRect t="12315" b="12315"/>
          <a:stretch>
            <a:fillRect/>
          </a:stretch>
        </p:blipFill>
        <p:spPr>
          <a:xfrm>
            <a:off x="1019060" y="1862216"/>
            <a:ext cx="3650235" cy="45536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AFECA47-9DC6-3C7B-EB51-CF4B5E53994E}"/>
              </a:ext>
            </a:extLst>
          </p:cNvPr>
          <p:cNvSpPr txBox="1"/>
          <p:nvPr/>
        </p:nvSpPr>
        <p:spPr>
          <a:xfrm>
            <a:off x="7453562" y="8874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محتويات المقرر</a:t>
            </a:r>
          </a:p>
        </p:txBody>
      </p:sp>
      <p:sp>
        <p:nvSpPr>
          <p:cNvPr id="18" name="Rectangle 17">
            <a:extLst>
              <a:ext uri="{FF2B5EF4-FFF2-40B4-BE49-F238E27FC236}">
                <a16:creationId xmlns:a16="http://schemas.microsoft.com/office/drawing/2014/main" id="{807077E6-F230-C816-DCFE-0893B3EB791E}"/>
              </a:ext>
            </a:extLst>
          </p:cNvPr>
          <p:cNvSpPr/>
          <p:nvPr/>
        </p:nvSpPr>
        <p:spPr>
          <a:xfrm>
            <a:off x="6803740" y="79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8883B6E-E9AE-3970-E7F2-D467A3E3CCBA}"/>
              </a:ext>
            </a:extLst>
          </p:cNvPr>
          <p:cNvSpPr txBox="1"/>
          <p:nvPr/>
        </p:nvSpPr>
        <p:spPr>
          <a:xfrm>
            <a:off x="6989490" y="953158"/>
            <a:ext cx="819100" cy="707886"/>
          </a:xfrm>
          <a:prstGeom prst="rect">
            <a:avLst/>
          </a:prstGeom>
          <a:noFill/>
        </p:spPr>
        <p:txBody>
          <a:bodyPr wrap="square" rtlCol="0">
            <a:spAutoFit/>
          </a:bodyPr>
          <a:lstStyle/>
          <a:p>
            <a:pPr algn="ctr"/>
            <a:r>
              <a:rPr lang="ar-DZ" sz="40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4F54F702-9C91-0F7F-0F04-19E93A80D8B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13" name="Rectangle: Rounded Corners 24">
            <a:extLst>
              <a:ext uri="{FF2B5EF4-FFF2-40B4-BE49-F238E27FC236}">
                <a16:creationId xmlns:a16="http://schemas.microsoft.com/office/drawing/2014/main" id="{D1EE5DE8-AAAD-693D-C209-7E610A203A08}"/>
              </a:ext>
            </a:extLst>
          </p:cNvPr>
          <p:cNvSpPr/>
          <p:nvPr/>
        </p:nvSpPr>
        <p:spPr>
          <a:xfrm>
            <a:off x="683051" y="1691506"/>
            <a:ext cx="10812720" cy="4747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47">
            <a:extLst>
              <a:ext uri="{FF2B5EF4-FFF2-40B4-BE49-F238E27FC236}">
                <a16:creationId xmlns:a16="http://schemas.microsoft.com/office/drawing/2014/main" id="{A65FFC41-55F1-CC1D-986F-BB824C97A94A}"/>
              </a:ext>
            </a:extLst>
          </p:cNvPr>
          <p:cNvSpPr txBox="1"/>
          <p:nvPr/>
        </p:nvSpPr>
        <p:spPr>
          <a:xfrm>
            <a:off x="818911" y="194111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3" name="ZoneTexte 2">
            <a:extLst>
              <a:ext uri="{FF2B5EF4-FFF2-40B4-BE49-F238E27FC236}">
                <a16:creationId xmlns:a16="http://schemas.microsoft.com/office/drawing/2014/main" id="{1FE49E39-A135-8814-E322-540EDDFC611E}"/>
              </a:ext>
            </a:extLst>
          </p:cNvPr>
          <p:cNvSpPr txBox="1"/>
          <p:nvPr/>
        </p:nvSpPr>
        <p:spPr>
          <a:xfrm>
            <a:off x="1911201" y="1941117"/>
            <a:ext cx="8742621" cy="4164730"/>
          </a:xfrm>
          <a:prstGeom prst="rect">
            <a:avLst/>
          </a:prstGeom>
          <a:noFill/>
        </p:spPr>
        <p:txBody>
          <a:bodyPr wrap="square">
            <a:spAutoFit/>
          </a:bodyPr>
          <a:lstStyle/>
          <a:p>
            <a:pPr algn="just" rtl="1">
              <a:lnSpc>
                <a:spcPct val="107000"/>
              </a:lnSpc>
              <a:spcAft>
                <a:spcPts val="800"/>
              </a:spcAft>
              <a:buNone/>
            </a:pPr>
            <a:r>
              <a:rPr lang="ar-SA" sz="3200" kern="100" dirty="0">
                <a:effectLst/>
                <a:latin typeface="Calibri" panose="020F0502020204030204" pitchFamily="34" charset="0"/>
                <a:ea typeface="Calibri" panose="020F0502020204030204" pitchFamily="34" charset="0"/>
                <a:cs typeface="Arial" panose="020B0604020202020204" pitchFamily="34" charset="0"/>
              </a:rPr>
              <a:t>6- أدوات البحث في الإعلام الرقمي (تحليل المحتوى الرقمي، الاستبيان الإلكتروني، المقابلة، الملاحظة)</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3200" kern="100" dirty="0">
                <a:effectLst/>
                <a:latin typeface="Calibri" panose="020F0502020204030204" pitchFamily="34" charset="0"/>
                <a:ea typeface="Calibri" panose="020F0502020204030204" pitchFamily="34" charset="0"/>
                <a:cs typeface="Arial" panose="020B0604020202020204" pitchFamily="34" charset="0"/>
              </a:rPr>
              <a:t>7- تحليل البيانات الكمية والكيفية في البحوث الإعلامية</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3200" kern="100" dirty="0">
                <a:effectLst/>
                <a:latin typeface="Calibri" panose="020F0502020204030204" pitchFamily="34" charset="0"/>
                <a:ea typeface="Calibri" panose="020F0502020204030204" pitchFamily="34" charset="0"/>
                <a:cs typeface="Arial" panose="020B0604020202020204" pitchFamily="34" charset="0"/>
              </a:rPr>
              <a:t>8- أخلاقيات البحث العلمي في البيئة الرقمية</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3200" kern="100" dirty="0">
                <a:effectLst/>
                <a:latin typeface="Calibri" panose="020F0502020204030204" pitchFamily="34" charset="0"/>
                <a:ea typeface="Calibri" panose="020F0502020204030204" pitchFamily="34" charset="0"/>
                <a:cs typeface="Arial" panose="020B0604020202020204" pitchFamily="34" charset="0"/>
              </a:rPr>
              <a:t>9- </a:t>
            </a:r>
            <a:r>
              <a:rPr lang="ar-SA" sz="3200" kern="100" dirty="0">
                <a:effectLst/>
                <a:latin typeface="Calibri" panose="020F0502020204030204" pitchFamily="34" charset="0"/>
                <a:ea typeface="Calibri" panose="020F0502020204030204" pitchFamily="34" charset="0"/>
                <a:cs typeface="Arial" panose="020B0604020202020204" pitchFamily="34" charset="0"/>
              </a:rPr>
              <a:t>أسس كتابة مشروع التخرج (الشكل، المنهج، التوثيق)</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3200" kern="100" dirty="0">
                <a:effectLst/>
                <a:latin typeface="Calibri" panose="020F0502020204030204" pitchFamily="34" charset="0"/>
                <a:ea typeface="Calibri" panose="020F0502020204030204" pitchFamily="34" charset="0"/>
                <a:cs typeface="Arial" panose="020B0604020202020204" pitchFamily="34" charset="0"/>
              </a:rPr>
              <a:t>10-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إِستخدام</a:t>
            </a:r>
            <a:r>
              <a:rPr lang="ar-SA" sz="3200" kern="100" dirty="0">
                <a:effectLst/>
                <a:latin typeface="Calibri" panose="020F0502020204030204" pitchFamily="34" charset="0"/>
                <a:ea typeface="Calibri" panose="020F0502020204030204" pitchFamily="34" charset="0"/>
                <a:cs typeface="Arial" panose="020B0604020202020204" pitchFamily="34" charset="0"/>
              </a:rPr>
              <a:t> البرمجيات والتقنيات الرقمية في البحث الإعلامي</a:t>
            </a:r>
            <a:r>
              <a:rPr lang="ar-DZ" sz="3200" kern="100" dirty="0">
                <a:effectLst/>
                <a:latin typeface="Calibri" panose="020F0502020204030204" pitchFamily="34" charset="0"/>
                <a:ea typeface="Calibri" panose="020F0502020204030204" pitchFamily="34" charset="0"/>
                <a:cs typeface="Arial" panose="020B0604020202020204" pitchFamily="34" charset="0"/>
              </a:rPr>
              <a:t> و</a:t>
            </a:r>
            <a:r>
              <a:rPr lang="ar-SA" sz="3200" kern="100" dirty="0">
                <a:effectLst/>
                <a:latin typeface="Calibri" panose="020F0502020204030204" pitchFamily="34" charset="0"/>
                <a:ea typeface="Calibri" panose="020F0502020204030204" pitchFamily="34" charset="0"/>
                <a:cs typeface="Arial" panose="020B0604020202020204" pitchFamily="34" charset="0"/>
              </a:rPr>
              <a:t>عرض النتائج ومناقشتها</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98867329"/>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776818" y="989831"/>
            <a:ext cx="3902032" cy="584775"/>
          </a:xfrm>
          <a:prstGeom prst="rect">
            <a:avLst/>
          </a:prstGeom>
          <a:noFill/>
        </p:spPr>
        <p:txBody>
          <a:bodyPr wrap="square" rtlCol="0">
            <a:spAutoFit/>
          </a:bodyPr>
          <a:lstStyle/>
          <a:p>
            <a:r>
              <a:rPr lang="ar-DZ" sz="3200" b="1" dirty="0">
                <a:solidFill>
                  <a:srgbClr val="00B0F0"/>
                </a:solidFill>
                <a:latin typeface="Alexandria" charset="0"/>
                <a:cs typeface="Alexandria" charset="0"/>
              </a:rPr>
              <a:t>طريقة التدريس والتقييم</a:t>
            </a:r>
            <a:endParaRPr lang="en-US" sz="3200" b="1" dirty="0">
              <a:solidFill>
                <a:srgbClr val="00B0F0"/>
              </a:solidFill>
              <a:latin typeface="Alexandria" charset="0"/>
              <a:cs typeface="Alexandria" charset="0"/>
            </a:endParaRPr>
          </a:p>
        </p:txBody>
      </p:sp>
      <p:sp>
        <p:nvSpPr>
          <p:cNvPr id="5" name="Rectangle 4"/>
          <p:cNvSpPr/>
          <p:nvPr/>
        </p:nvSpPr>
        <p:spPr>
          <a:xfrm>
            <a:off x="4346119" y="7299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4565233" y="866641"/>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Image 12">
            <a:extLst>
              <a:ext uri="{FF2B5EF4-FFF2-40B4-BE49-F238E27FC236}">
                <a16:creationId xmlns:a16="http://schemas.microsoft.com/office/drawing/2014/main" id="{0CD049A1-14A9-C1AD-051C-2681E3D79FDA}"/>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Lst>
          </a:blip>
          <a:srcRect/>
          <a:stretch>
            <a:fillRect/>
          </a:stretch>
        </p:blipFill>
        <p:spPr>
          <a:xfrm>
            <a:off x="1111584" y="2441585"/>
            <a:ext cx="4356921" cy="2904614"/>
          </a:xfrm>
          <a:prstGeom prst="rect">
            <a:avLst/>
          </a:prstGeom>
        </p:spPr>
      </p:pic>
      <p:pic>
        <p:nvPicPr>
          <p:cNvPr id="14" name="Image 13">
            <a:extLst>
              <a:ext uri="{FF2B5EF4-FFF2-40B4-BE49-F238E27FC236}">
                <a16:creationId xmlns:a16="http://schemas.microsoft.com/office/drawing/2014/main" id="{AAE34041-E317-49A0-5DB9-A858E8A44293}"/>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Lst>
          </a:blip>
          <a:stretch>
            <a:fillRect/>
          </a:stretch>
        </p:blipFill>
        <p:spPr>
          <a:xfrm>
            <a:off x="5962809" y="2464701"/>
            <a:ext cx="4702140" cy="2881498"/>
          </a:xfrm>
          <a:prstGeom prst="rect">
            <a:avLst/>
          </a:prstGeom>
        </p:spPr>
      </p:pic>
      <p:sp>
        <p:nvSpPr>
          <p:cNvPr id="15" name="Rectangle: Rounded Corners 33">
            <a:extLst>
              <a:ext uri="{FF2B5EF4-FFF2-40B4-BE49-F238E27FC236}">
                <a16:creationId xmlns:a16="http://schemas.microsoft.com/office/drawing/2014/main" id="{48A6FBB5-C059-014B-2A60-02AA03957B99}"/>
              </a:ext>
            </a:extLst>
          </p:cNvPr>
          <p:cNvSpPr/>
          <p:nvPr/>
        </p:nvSpPr>
        <p:spPr>
          <a:xfrm>
            <a:off x="1531740" y="54364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حلقة نقاش أسبوعية</a:t>
            </a:r>
            <a:endParaRPr lang="en-US" sz="2800" b="1" dirty="0">
              <a:solidFill>
                <a:schemeClr val="bg1"/>
              </a:solidFill>
              <a:latin typeface="Alexandria" charset="0"/>
              <a:cs typeface="Alexandria" charset="0"/>
            </a:endParaRPr>
          </a:p>
        </p:txBody>
      </p:sp>
      <p:sp>
        <p:nvSpPr>
          <p:cNvPr id="16" name="Rectangle: Rounded Corners 33">
            <a:extLst>
              <a:ext uri="{FF2B5EF4-FFF2-40B4-BE49-F238E27FC236}">
                <a16:creationId xmlns:a16="http://schemas.microsoft.com/office/drawing/2014/main" id="{DF87C307-309F-5F05-7936-99E257D5183D}"/>
              </a:ext>
            </a:extLst>
          </p:cNvPr>
          <p:cNvSpPr/>
          <p:nvPr/>
        </p:nvSpPr>
        <p:spPr>
          <a:xfrm>
            <a:off x="6205265" y="5396702"/>
            <a:ext cx="4356921" cy="59114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sz="2400" kern="100" dirty="0">
              <a:latin typeface="Calibri" panose="020F0502020204030204" pitchFamily="34" charset="0"/>
              <a:ea typeface="Calibri" panose="020F0502020204030204" pitchFamily="34" charset="0"/>
            </a:endParaRPr>
          </a:p>
          <a:p>
            <a:pPr algn="ctr"/>
            <a:r>
              <a:rPr lang="ar-SA" sz="2400" b="1" kern="100" dirty="0">
                <a:latin typeface="Calibri" panose="020F0502020204030204" pitchFamily="34" charset="0"/>
                <a:ea typeface="Calibri" panose="020F0502020204030204" pitchFamily="34" charset="0"/>
              </a:rPr>
              <a:t>تقييم </a:t>
            </a:r>
            <a:r>
              <a:rPr lang="ar-DZ" sz="2400" b="1" kern="100" dirty="0">
                <a:latin typeface="Calibri" panose="020F0502020204030204" pitchFamily="34" charset="0"/>
                <a:ea typeface="Calibri" panose="020F0502020204030204" pitchFamily="34" charset="0"/>
              </a:rPr>
              <a:t>أسبوعي </a:t>
            </a:r>
            <a:r>
              <a:rPr lang="ar-SA" sz="2400" b="1" kern="100" dirty="0">
                <a:latin typeface="Calibri" panose="020F0502020204030204" pitchFamily="34" charset="0"/>
                <a:ea typeface="Calibri" panose="020F0502020204030204" pitchFamily="34" charset="0"/>
              </a:rPr>
              <a:t>مرحلي لتقدم العمل البحثي</a:t>
            </a:r>
            <a:r>
              <a:rPr lang="fr-FR" sz="2800" kern="100" dirty="0">
                <a:latin typeface="Calibri" panose="020F0502020204030204" pitchFamily="34" charset="0"/>
                <a:ea typeface="Calibri" panose="020F0502020204030204" pitchFamily="34" charset="0"/>
                <a:cs typeface="Arial" panose="020B0604020202020204" pitchFamily="34" charset="0"/>
              </a:rPr>
              <a:t>.</a:t>
            </a:r>
            <a:endParaRPr lang="ar-DZ" sz="2800" kern="100" dirty="0">
              <a:latin typeface="Calibri" panose="020F0502020204030204" pitchFamily="34" charset="0"/>
              <a:ea typeface="Calibri" panose="020F0502020204030204" pitchFamily="34" charset="0"/>
            </a:endParaRPr>
          </a:p>
          <a:p>
            <a:pPr algn="ctr"/>
            <a:endParaRPr lang="en-US" sz="2800" b="1" dirty="0">
              <a:solidFill>
                <a:schemeClr val="bg1"/>
              </a:solidFill>
              <a:latin typeface="Alexandria" charset="0"/>
              <a:cs typeface="Alexandria" charset="0"/>
            </a:endParaRPr>
          </a:p>
        </p:txBody>
      </p:sp>
      <p:sp>
        <p:nvSpPr>
          <p:cNvPr id="2" name="Rectangle 1">
            <a:extLst>
              <a:ext uri="{FF2B5EF4-FFF2-40B4-BE49-F238E27FC236}">
                <a16:creationId xmlns:a16="http://schemas.microsoft.com/office/drawing/2014/main" id="{BFD36701-7954-4515-0515-792B64E2E51C}"/>
              </a:ext>
            </a:extLst>
          </p:cNvPr>
          <p:cNvSpPr/>
          <p:nvPr/>
        </p:nvSpPr>
        <p:spPr>
          <a:xfrm>
            <a:off x="2817628" y="2604977"/>
            <a:ext cx="1446028" cy="627321"/>
          </a:xfrm>
          <a:prstGeom prst="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ar-DZ" sz="2000" dirty="0">
                <a:ln w="0"/>
                <a:solidFill>
                  <a:schemeClr val="tx1"/>
                </a:solidFill>
                <a:effectLst>
                  <a:outerShdw blurRad="38100" dist="25400" dir="5400000" algn="ctr" rotWithShape="0">
                    <a:srgbClr val="6E747A">
                      <a:alpha val="43000"/>
                    </a:srgbClr>
                  </a:outerShdw>
                </a:effectLst>
              </a:rPr>
              <a:t>مشروع التخرج</a:t>
            </a:r>
            <a:endParaRPr lang="fr-FR" sz="20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med" p14:dur="700" advTm="335488">
        <p:fade/>
      </p:transition>
    </mc:Choice>
    <mc:Fallback xmlns="">
      <p:transition spd="med" advTm="335488">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4AC08-0D5C-F246-94B9-685B57C942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39AF2A-7A7A-B81C-C770-5BC9437F832F}"/>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420D27-7780-C9B5-CBED-1B5D0BB332BC}"/>
              </a:ext>
            </a:extLst>
          </p:cNvPr>
          <p:cNvSpPr txBox="1"/>
          <p:nvPr/>
        </p:nvSpPr>
        <p:spPr>
          <a:xfrm>
            <a:off x="5777595" y="702029"/>
            <a:ext cx="3902032" cy="584775"/>
          </a:xfrm>
          <a:prstGeom prst="rect">
            <a:avLst/>
          </a:prstGeom>
          <a:noFill/>
        </p:spPr>
        <p:txBody>
          <a:bodyPr wrap="square" rtlCol="0">
            <a:spAutoFit/>
          </a:bodyPr>
          <a:lstStyle/>
          <a:p>
            <a:r>
              <a:rPr lang="ar-DZ" sz="3200" b="1" dirty="0">
                <a:solidFill>
                  <a:srgbClr val="00B0F0"/>
                </a:solidFill>
                <a:latin typeface="Alexandria" charset="0"/>
                <a:cs typeface="Alexandria" charset="0"/>
              </a:rPr>
              <a:t>طريقة التدريس والتقييم</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F6C05F8-2090-AEA6-DEA7-DD206101261D}"/>
              </a:ext>
            </a:extLst>
          </p:cNvPr>
          <p:cNvSpPr/>
          <p:nvPr/>
        </p:nvSpPr>
        <p:spPr>
          <a:xfrm>
            <a:off x="4246128" y="3863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03E78B9-3E83-EC97-104D-197F8234FF83}"/>
              </a:ext>
            </a:extLst>
          </p:cNvPr>
          <p:cNvSpPr txBox="1"/>
          <p:nvPr/>
        </p:nvSpPr>
        <p:spPr>
          <a:xfrm>
            <a:off x="4465242" y="489835"/>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284BA29-3B71-9349-ABBE-548DA95507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9" name="Group 48">
            <a:extLst>
              <a:ext uri="{FF2B5EF4-FFF2-40B4-BE49-F238E27FC236}">
                <a16:creationId xmlns:a16="http://schemas.microsoft.com/office/drawing/2014/main" id="{AC803107-E24A-9AD1-9CA4-0577B77DFA3D}"/>
              </a:ext>
            </a:extLst>
          </p:cNvPr>
          <p:cNvGrpSpPr/>
          <p:nvPr/>
        </p:nvGrpSpPr>
        <p:grpSpPr>
          <a:xfrm>
            <a:off x="1793506" y="1846237"/>
            <a:ext cx="8775700" cy="4197326"/>
            <a:chOff x="5386308" y="1739911"/>
            <a:chExt cx="4838039" cy="4197326"/>
          </a:xfrm>
        </p:grpSpPr>
        <p:grpSp>
          <p:nvGrpSpPr>
            <p:cNvPr id="19" name="Group 18">
              <a:extLst>
                <a:ext uri="{FF2B5EF4-FFF2-40B4-BE49-F238E27FC236}">
                  <a16:creationId xmlns:a16="http://schemas.microsoft.com/office/drawing/2014/main" id="{1C712D52-D616-CBCE-A8C8-264A9F081481}"/>
                </a:ext>
              </a:extLst>
            </p:cNvPr>
            <p:cNvGrpSpPr/>
            <p:nvPr/>
          </p:nvGrpSpPr>
          <p:grpSpPr>
            <a:xfrm>
              <a:off x="6272291" y="1739911"/>
              <a:ext cx="3952056" cy="4190976"/>
              <a:chOff x="6272291" y="1739911"/>
              <a:chExt cx="3952056" cy="4190976"/>
            </a:xfrm>
          </p:grpSpPr>
          <p:sp>
            <p:nvSpPr>
              <p:cNvPr id="20" name="Freeform: Shape 19">
                <a:extLst>
                  <a:ext uri="{FF2B5EF4-FFF2-40B4-BE49-F238E27FC236}">
                    <a16:creationId xmlns:a16="http://schemas.microsoft.com/office/drawing/2014/main" id="{CACAC480-A4D9-56CE-2763-1A6DD0726D1A}"/>
                  </a:ext>
                </a:extLst>
              </p:cNvPr>
              <p:cNvSpPr/>
              <p:nvPr/>
            </p:nvSpPr>
            <p:spPr>
              <a:xfrm>
                <a:off x="9190614" y="426338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21" name="Freeform: Shape 20">
                <a:extLst>
                  <a:ext uri="{FF2B5EF4-FFF2-40B4-BE49-F238E27FC236}">
                    <a16:creationId xmlns:a16="http://schemas.microsoft.com/office/drawing/2014/main" id="{961A178A-B574-EDFA-1FA2-54FD89EDE483}"/>
                  </a:ext>
                </a:extLst>
              </p:cNvPr>
              <p:cNvSpPr/>
              <p:nvPr/>
            </p:nvSpPr>
            <p:spPr>
              <a:xfrm>
                <a:off x="7754312" y="2766548"/>
                <a:ext cx="1482021" cy="470204"/>
              </a:xfrm>
              <a:custGeom>
                <a:avLst/>
                <a:gdLst/>
                <a:ahLst/>
                <a:cxnLst/>
                <a:rect l="0" t="0" r="0" b="0"/>
                <a:pathLst>
                  <a:path>
                    <a:moveTo>
                      <a:pt x="0" y="0"/>
                    </a:moveTo>
                    <a:lnTo>
                      <a:pt x="0" y="320430"/>
                    </a:lnTo>
                    <a:lnTo>
                      <a:pt x="1482021" y="320430"/>
                    </a:lnTo>
                    <a:lnTo>
                      <a:pt x="1482021"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C47D3B0F-7C92-C3A4-BF86-48354DC33932}"/>
                  </a:ext>
                </a:extLst>
              </p:cNvPr>
              <p:cNvSpPr/>
              <p:nvPr/>
            </p:nvSpPr>
            <p:spPr>
              <a:xfrm>
                <a:off x="6272291" y="2766548"/>
                <a:ext cx="1482021" cy="470204"/>
              </a:xfrm>
              <a:custGeom>
                <a:avLst/>
                <a:gdLst/>
                <a:ahLst/>
                <a:cxnLst/>
                <a:rect l="0" t="0" r="0" b="0"/>
                <a:pathLst>
                  <a:path>
                    <a:moveTo>
                      <a:pt x="1482021" y="0"/>
                    </a:moveTo>
                    <a:lnTo>
                      <a:pt x="1482021" y="320430"/>
                    </a:lnTo>
                    <a:lnTo>
                      <a:pt x="0" y="320430"/>
                    </a:lnTo>
                    <a:lnTo>
                      <a:pt x="0" y="47020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 name="Rectangle: Rounded Corners 24">
                <a:extLst>
                  <a:ext uri="{FF2B5EF4-FFF2-40B4-BE49-F238E27FC236}">
                    <a16:creationId xmlns:a16="http://schemas.microsoft.com/office/drawing/2014/main" id="{CBE800F4-E92C-0336-C0C3-E04B9FAB665C}"/>
                  </a:ext>
                </a:extLst>
              </p:cNvPr>
              <p:cNvSpPr/>
              <p:nvPr/>
            </p:nvSpPr>
            <p:spPr>
              <a:xfrm>
                <a:off x="6945937" y="1739911"/>
                <a:ext cx="1616750" cy="1026636"/>
              </a:xfrm>
              <a:prstGeom prst="roundRect">
                <a:avLst>
                  <a:gd name="adj" fmla="val 10000"/>
                </a:avLst>
              </a:prstGeom>
              <a:solidFill>
                <a:schemeClr val="tx2">
                  <a:lumMod val="40000"/>
                  <a:lumOff val="60000"/>
                </a:schemeClr>
              </a:solidFill>
              <a:ln>
                <a:solidFill>
                  <a:schemeClr val="accent4">
                    <a:lumMod val="60000"/>
                    <a:lumOff val="4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dirty="0">
                  <a:solidFill>
                    <a:schemeClr val="accent2"/>
                  </a:solidFill>
                </a:endParaRPr>
              </a:p>
            </p:txBody>
          </p:sp>
          <p:sp>
            <p:nvSpPr>
              <p:cNvPr id="26" name="Freeform: Shape 25">
                <a:extLst>
                  <a:ext uri="{FF2B5EF4-FFF2-40B4-BE49-F238E27FC236}">
                    <a16:creationId xmlns:a16="http://schemas.microsoft.com/office/drawing/2014/main" id="{69BE0208-D22F-2AC7-7E0E-77E0A6982E56}"/>
                  </a:ext>
                </a:extLst>
              </p:cNvPr>
              <p:cNvSpPr/>
              <p:nvPr/>
            </p:nvSpPr>
            <p:spPr>
              <a:xfrm>
                <a:off x="7125576" y="1910568"/>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EG" sz="2800" b="1" kern="1200" dirty="0">
                    <a:solidFill>
                      <a:schemeClr val="accent1">
                        <a:lumMod val="75000"/>
                      </a:schemeClr>
                    </a:solidFill>
                  </a:rPr>
                  <a:t>توزيع الدرجات</a:t>
                </a:r>
              </a:p>
              <a:p>
                <a:pPr marL="0" lvl="0" indent="0" algn="ctr" defTabSz="889000">
                  <a:lnSpc>
                    <a:spcPct val="90000"/>
                  </a:lnSpc>
                  <a:spcBef>
                    <a:spcPct val="0"/>
                  </a:spcBef>
                  <a:spcAft>
                    <a:spcPct val="35000"/>
                  </a:spcAft>
                  <a:buNone/>
                </a:pPr>
                <a:r>
                  <a:rPr lang="ar-EG" sz="2800" b="1" kern="1200" dirty="0">
                    <a:solidFill>
                      <a:schemeClr val="accent1">
                        <a:lumMod val="75000"/>
                      </a:schemeClr>
                    </a:solidFill>
                  </a:rPr>
                  <a:t>(100 درجة)</a:t>
                </a:r>
              </a:p>
            </p:txBody>
          </p:sp>
          <p:sp>
            <p:nvSpPr>
              <p:cNvPr id="33" name="Rectangle: Rounded Corners 32">
                <a:extLst>
                  <a:ext uri="{FF2B5EF4-FFF2-40B4-BE49-F238E27FC236}">
                    <a16:creationId xmlns:a16="http://schemas.microsoft.com/office/drawing/2014/main" id="{97F5F521-6F9C-2A65-2D15-43706A345FF8}"/>
                  </a:ext>
                </a:extLst>
              </p:cNvPr>
              <p:cNvSpPr/>
              <p:nvPr/>
            </p:nvSpPr>
            <p:spPr>
              <a:xfrm>
                <a:off x="8427958" y="3236753"/>
                <a:ext cx="1616750" cy="1026636"/>
              </a:xfrm>
              <a:prstGeom prst="roundRect">
                <a:avLst>
                  <a:gd name="adj" fmla="val 10000"/>
                </a:avLst>
              </a:prstGeom>
              <a:solidFill>
                <a:schemeClr val="tx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4" name="Freeform: Shape 33">
                <a:extLst>
                  <a:ext uri="{FF2B5EF4-FFF2-40B4-BE49-F238E27FC236}">
                    <a16:creationId xmlns:a16="http://schemas.microsoft.com/office/drawing/2014/main" id="{2B19663E-D66A-BBAE-BA0D-C5B552CE4D9E}"/>
                  </a:ext>
                </a:extLst>
              </p:cNvPr>
              <p:cNvSpPr/>
              <p:nvPr/>
            </p:nvSpPr>
            <p:spPr>
              <a:xfrm>
                <a:off x="8607597" y="340741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DZ" sz="2800" b="1" kern="1200" dirty="0"/>
                  <a:t>تسليم البحث المطلوب في شكله النهائي </a:t>
                </a:r>
                <a:endParaRPr lang="en-US" sz="2000" kern="1200" dirty="0"/>
              </a:p>
            </p:txBody>
          </p:sp>
          <p:sp>
            <p:nvSpPr>
              <p:cNvPr id="35" name="Rectangle: Rounded Corners 34">
                <a:extLst>
                  <a:ext uri="{FF2B5EF4-FFF2-40B4-BE49-F238E27FC236}">
                    <a16:creationId xmlns:a16="http://schemas.microsoft.com/office/drawing/2014/main" id="{8F63CF31-10B7-0C09-E1A2-6CD6982EF5B4}"/>
                  </a:ext>
                </a:extLst>
              </p:cNvPr>
              <p:cNvSpPr/>
              <p:nvPr/>
            </p:nvSpPr>
            <p:spPr>
              <a:xfrm>
                <a:off x="8427958" y="4733594"/>
                <a:ext cx="1616750" cy="1026636"/>
              </a:xfrm>
              <a:prstGeom prst="roundRect">
                <a:avLst>
                  <a:gd name="adj" fmla="val 10000"/>
                </a:avLst>
              </a:prstGeom>
              <a:solidFill>
                <a:schemeClr val="tx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Shape 35">
                <a:extLst>
                  <a:ext uri="{FF2B5EF4-FFF2-40B4-BE49-F238E27FC236}">
                    <a16:creationId xmlns:a16="http://schemas.microsoft.com/office/drawing/2014/main" id="{DDC383AE-5544-B339-CE00-A937774933E9}"/>
                  </a:ext>
                </a:extLst>
              </p:cNvPr>
              <p:cNvSpPr/>
              <p:nvPr/>
            </p:nvSpPr>
            <p:spPr>
              <a:xfrm>
                <a:off x="8607597" y="490425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DZ" sz="2800" b="1" kern="1200" dirty="0"/>
                  <a:t>100 درجة</a:t>
                </a:r>
                <a:endParaRPr lang="ar-EG" sz="2800" b="1" kern="1200" dirty="0"/>
              </a:p>
              <a:p>
                <a:pPr marL="0" lvl="0" indent="0" algn="ctr" defTabSz="800100">
                  <a:lnSpc>
                    <a:spcPct val="90000"/>
                  </a:lnSpc>
                  <a:spcBef>
                    <a:spcPct val="0"/>
                  </a:spcBef>
                  <a:spcAft>
                    <a:spcPct val="35000"/>
                  </a:spcAft>
                  <a:buNone/>
                </a:pPr>
                <a:r>
                  <a:rPr lang="ar-EG" sz="2000" kern="1200" dirty="0"/>
                  <a:t>(</a:t>
                </a:r>
                <a:r>
                  <a:rPr lang="ar-DZ" sz="2000" kern="1200" dirty="0"/>
                  <a:t>مقسمة حسب معايير وعناصر البحث المطلوبة</a:t>
                </a:r>
                <a:r>
                  <a:rPr lang="ar-EG" sz="2000" kern="1200" dirty="0"/>
                  <a:t>)</a:t>
                </a:r>
              </a:p>
            </p:txBody>
          </p:sp>
        </p:grpSp>
        <p:grpSp>
          <p:nvGrpSpPr>
            <p:cNvPr id="48" name="Group 47">
              <a:extLst>
                <a:ext uri="{FF2B5EF4-FFF2-40B4-BE49-F238E27FC236}">
                  <a16:creationId xmlns:a16="http://schemas.microsoft.com/office/drawing/2014/main" id="{BD715BDE-0DCD-8CA1-BAA3-D6F4F4E22559}"/>
                </a:ext>
              </a:extLst>
            </p:cNvPr>
            <p:cNvGrpSpPr/>
            <p:nvPr/>
          </p:nvGrpSpPr>
          <p:grpSpPr>
            <a:xfrm>
              <a:off x="5386308" y="3243103"/>
              <a:ext cx="1796389" cy="2694134"/>
              <a:chOff x="5386308" y="3243103"/>
              <a:chExt cx="1796389" cy="2694134"/>
            </a:xfrm>
          </p:grpSpPr>
          <p:sp>
            <p:nvSpPr>
              <p:cNvPr id="43" name="Freeform: Shape 42">
                <a:extLst>
                  <a:ext uri="{FF2B5EF4-FFF2-40B4-BE49-F238E27FC236}">
                    <a16:creationId xmlns:a16="http://schemas.microsoft.com/office/drawing/2014/main" id="{6C9E1343-F8A7-92B9-F527-0C493C8B27E0}"/>
                  </a:ext>
                </a:extLst>
              </p:cNvPr>
              <p:cNvSpPr/>
              <p:nvPr/>
            </p:nvSpPr>
            <p:spPr>
              <a:xfrm>
                <a:off x="6148964" y="4269739"/>
                <a:ext cx="91440" cy="470204"/>
              </a:xfrm>
              <a:custGeom>
                <a:avLst/>
                <a:gdLst/>
                <a:ahLst/>
                <a:cxnLst/>
                <a:rect l="0" t="0" r="0" b="0"/>
                <a:pathLst>
                  <a:path>
                    <a:moveTo>
                      <a:pt x="45720" y="0"/>
                    </a:moveTo>
                    <a:lnTo>
                      <a:pt x="45720" y="470204"/>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dirty="0"/>
              </a:p>
            </p:txBody>
          </p:sp>
          <p:sp>
            <p:nvSpPr>
              <p:cNvPr id="44" name="Rectangle: Rounded Corners 43">
                <a:extLst>
                  <a:ext uri="{FF2B5EF4-FFF2-40B4-BE49-F238E27FC236}">
                    <a16:creationId xmlns:a16="http://schemas.microsoft.com/office/drawing/2014/main" id="{0476BDC6-028A-AAEA-4926-560856566CC6}"/>
                  </a:ext>
                </a:extLst>
              </p:cNvPr>
              <p:cNvSpPr/>
              <p:nvPr/>
            </p:nvSpPr>
            <p:spPr>
              <a:xfrm>
                <a:off x="5386308" y="3243103"/>
                <a:ext cx="1616750" cy="1026636"/>
              </a:xfrm>
              <a:prstGeom prst="roundRect">
                <a:avLst>
                  <a:gd name="adj" fmla="val 10000"/>
                </a:avLst>
              </a:prstGeom>
              <a:solidFill>
                <a:schemeClr val="tx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dirty="0">
                  <a:solidFill>
                    <a:schemeClr val="accent2">
                      <a:lumMod val="60000"/>
                      <a:lumOff val="40000"/>
                    </a:schemeClr>
                  </a:solidFill>
                </a:endParaRPr>
              </a:p>
            </p:txBody>
          </p:sp>
          <p:sp>
            <p:nvSpPr>
              <p:cNvPr id="45" name="Freeform: Shape 44">
                <a:extLst>
                  <a:ext uri="{FF2B5EF4-FFF2-40B4-BE49-F238E27FC236}">
                    <a16:creationId xmlns:a16="http://schemas.microsoft.com/office/drawing/2014/main" id="{B421AA99-88AC-F072-D57B-33224829787A}"/>
                  </a:ext>
                </a:extLst>
              </p:cNvPr>
              <p:cNvSpPr/>
              <p:nvPr/>
            </p:nvSpPr>
            <p:spPr>
              <a:xfrm>
                <a:off x="5565947" y="3413760"/>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06269" tIns="106269" rIns="106269" bIns="106269" numCol="1" spcCol="1270" anchor="ctr" anchorCtr="0">
                <a:noAutofit/>
              </a:bodyPr>
              <a:lstStyle/>
              <a:p>
                <a:pPr marL="0" lvl="0" indent="0" algn="ctr" defTabSz="889000">
                  <a:lnSpc>
                    <a:spcPct val="90000"/>
                  </a:lnSpc>
                  <a:spcBef>
                    <a:spcPct val="0"/>
                  </a:spcBef>
                  <a:spcAft>
                    <a:spcPct val="35000"/>
                  </a:spcAft>
                  <a:buNone/>
                </a:pPr>
                <a:r>
                  <a:rPr lang="ar-DZ" sz="2400" b="1" kern="1200" dirty="0"/>
                  <a:t>النشر العلمي في إحدى المجلات او الدوريات المعترف بها </a:t>
                </a:r>
                <a:endParaRPr lang="en-US" sz="2400" b="1" kern="1200" dirty="0"/>
              </a:p>
            </p:txBody>
          </p:sp>
          <p:sp>
            <p:nvSpPr>
              <p:cNvPr id="46" name="Rectangle: Rounded Corners 45">
                <a:extLst>
                  <a:ext uri="{FF2B5EF4-FFF2-40B4-BE49-F238E27FC236}">
                    <a16:creationId xmlns:a16="http://schemas.microsoft.com/office/drawing/2014/main" id="{8BD8F106-1B50-39CE-EF1F-229D1D0D5B5A}"/>
                  </a:ext>
                </a:extLst>
              </p:cNvPr>
              <p:cNvSpPr/>
              <p:nvPr/>
            </p:nvSpPr>
            <p:spPr>
              <a:xfrm>
                <a:off x="5386308" y="4739944"/>
                <a:ext cx="1616750" cy="1026636"/>
              </a:xfrm>
              <a:prstGeom prst="roundRect">
                <a:avLst>
                  <a:gd name="adj" fmla="val 10000"/>
                </a:avLst>
              </a:prstGeom>
              <a:solidFill>
                <a:schemeClr val="tx2">
                  <a:lumMod val="40000"/>
                  <a:lumOff val="6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7" name="Freeform: Shape 46">
                <a:extLst>
                  <a:ext uri="{FF2B5EF4-FFF2-40B4-BE49-F238E27FC236}">
                    <a16:creationId xmlns:a16="http://schemas.microsoft.com/office/drawing/2014/main" id="{CF598138-FC95-9B27-3B2A-6F6F2A48793A}"/>
                  </a:ext>
                </a:extLst>
              </p:cNvPr>
              <p:cNvSpPr/>
              <p:nvPr/>
            </p:nvSpPr>
            <p:spPr>
              <a:xfrm>
                <a:off x="5565947" y="4910601"/>
                <a:ext cx="1616750" cy="1026636"/>
              </a:xfrm>
              <a:custGeom>
                <a:avLst/>
                <a:gdLst>
                  <a:gd name="connsiteX0" fmla="*/ 0 w 1616750"/>
                  <a:gd name="connsiteY0" fmla="*/ 102664 h 1026636"/>
                  <a:gd name="connsiteX1" fmla="*/ 102664 w 1616750"/>
                  <a:gd name="connsiteY1" fmla="*/ 0 h 1026636"/>
                  <a:gd name="connsiteX2" fmla="*/ 1514086 w 1616750"/>
                  <a:gd name="connsiteY2" fmla="*/ 0 h 1026636"/>
                  <a:gd name="connsiteX3" fmla="*/ 1616750 w 1616750"/>
                  <a:gd name="connsiteY3" fmla="*/ 102664 h 1026636"/>
                  <a:gd name="connsiteX4" fmla="*/ 1616750 w 1616750"/>
                  <a:gd name="connsiteY4" fmla="*/ 923972 h 1026636"/>
                  <a:gd name="connsiteX5" fmla="*/ 1514086 w 1616750"/>
                  <a:gd name="connsiteY5" fmla="*/ 1026636 h 1026636"/>
                  <a:gd name="connsiteX6" fmla="*/ 102664 w 1616750"/>
                  <a:gd name="connsiteY6" fmla="*/ 1026636 h 1026636"/>
                  <a:gd name="connsiteX7" fmla="*/ 0 w 1616750"/>
                  <a:gd name="connsiteY7" fmla="*/ 923972 h 1026636"/>
                  <a:gd name="connsiteX8" fmla="*/ 0 w 1616750"/>
                  <a:gd name="connsiteY8" fmla="*/ 102664 h 102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16750" h="1026636">
                    <a:moveTo>
                      <a:pt x="0" y="102664"/>
                    </a:moveTo>
                    <a:cubicBezTo>
                      <a:pt x="0" y="45964"/>
                      <a:pt x="45964" y="0"/>
                      <a:pt x="102664" y="0"/>
                    </a:cubicBezTo>
                    <a:lnTo>
                      <a:pt x="1514086" y="0"/>
                    </a:lnTo>
                    <a:cubicBezTo>
                      <a:pt x="1570786" y="0"/>
                      <a:pt x="1616750" y="45964"/>
                      <a:pt x="1616750" y="102664"/>
                    </a:cubicBezTo>
                    <a:lnTo>
                      <a:pt x="1616750" y="923972"/>
                    </a:lnTo>
                    <a:cubicBezTo>
                      <a:pt x="1616750" y="980672"/>
                      <a:pt x="1570786" y="1026636"/>
                      <a:pt x="1514086" y="1026636"/>
                    </a:cubicBezTo>
                    <a:lnTo>
                      <a:pt x="102664" y="1026636"/>
                    </a:lnTo>
                    <a:cubicBezTo>
                      <a:pt x="45964" y="1026636"/>
                      <a:pt x="0" y="980672"/>
                      <a:pt x="0" y="923972"/>
                    </a:cubicBezTo>
                    <a:lnTo>
                      <a:pt x="0" y="102664"/>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649" tIns="98649" rIns="98649" bIns="98649" numCol="1" spcCol="1270" anchor="ctr" anchorCtr="0">
                <a:noAutofit/>
              </a:bodyPr>
              <a:lstStyle/>
              <a:p>
                <a:pPr marL="0" lvl="0" indent="0" algn="ctr" defTabSz="800100">
                  <a:lnSpc>
                    <a:spcPct val="90000"/>
                  </a:lnSpc>
                  <a:spcBef>
                    <a:spcPct val="0"/>
                  </a:spcBef>
                  <a:spcAft>
                    <a:spcPct val="35000"/>
                  </a:spcAft>
                  <a:buNone/>
                </a:pPr>
                <a:r>
                  <a:rPr lang="ar-DZ" sz="2800" b="1" kern="1200" dirty="0"/>
                  <a:t>10 درجات إضافية</a:t>
                </a:r>
                <a:endParaRPr lang="ar-EG" sz="2800" b="1" kern="1200" dirty="0"/>
              </a:p>
            </p:txBody>
          </p:sp>
        </p:grpSp>
      </p:grpSp>
    </p:spTree>
    <p:extLst>
      <p:ext uri="{BB962C8B-B14F-4D97-AF65-F5344CB8AC3E}">
        <p14:creationId xmlns:p14="http://schemas.microsoft.com/office/powerpoint/2010/main" val="1973971768"/>
      </p:ext>
    </p:extLst>
  </p:cSld>
  <p:clrMapOvr>
    <a:masterClrMapping/>
  </p:clrMapOvr>
  <mc:AlternateContent xmlns:mc="http://schemas.openxmlformats.org/markup-compatibility/2006" xmlns:p14="http://schemas.microsoft.com/office/powerpoint/2010/main">
    <mc:Choice Requires="p14">
      <p:transition spd="med" p14:dur="700" advTm="335488">
        <p:fade/>
      </p:transition>
    </mc:Choice>
    <mc:Fallback xmlns="">
      <p:transition spd="med" advTm="3354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19965-E543-A0C6-50BE-BBE768233E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2B1895-BFF5-041A-A96A-2E35BF31427B}"/>
              </a:ext>
            </a:extLst>
          </p:cNvPr>
          <p:cNvSpPr/>
          <p:nvPr/>
        </p:nvSpPr>
        <p:spPr>
          <a:xfrm>
            <a:off x="1967023" y="1985429"/>
            <a:ext cx="8665535" cy="3841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0FAC35-C322-DD0A-9D11-6CA219A40C26}"/>
              </a:ext>
            </a:extLst>
          </p:cNvPr>
          <p:cNvSpPr txBox="1"/>
          <p:nvPr/>
        </p:nvSpPr>
        <p:spPr>
          <a:xfrm>
            <a:off x="5386585" y="603702"/>
            <a:ext cx="4206377"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طريقة التدريس والتقييم</a:t>
            </a:r>
            <a:endParaRPr lang="en-US"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2BF9104-1783-EFEA-209E-7A0AACFCA1BD}"/>
              </a:ext>
            </a:extLst>
          </p:cNvPr>
          <p:cNvSpPr/>
          <p:nvPr/>
        </p:nvSpPr>
        <p:spPr>
          <a:xfrm>
            <a:off x="3777574" y="3569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5EA345F-AD65-E168-DCAA-155BF6883ACF}"/>
              </a:ext>
            </a:extLst>
          </p:cNvPr>
          <p:cNvSpPr txBox="1"/>
          <p:nvPr/>
        </p:nvSpPr>
        <p:spPr>
          <a:xfrm>
            <a:off x="3982128" y="481683"/>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50ACE4B-018E-ACE2-9569-6C00636FA6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ZoneTexte 5">
            <a:extLst>
              <a:ext uri="{FF2B5EF4-FFF2-40B4-BE49-F238E27FC236}">
                <a16:creationId xmlns:a16="http://schemas.microsoft.com/office/drawing/2014/main" id="{98E240B5-7E77-73A5-540A-9A9083249D9C}"/>
              </a:ext>
            </a:extLst>
          </p:cNvPr>
          <p:cNvSpPr txBox="1"/>
          <p:nvPr/>
        </p:nvSpPr>
        <p:spPr>
          <a:xfrm>
            <a:off x="2910663" y="2192487"/>
            <a:ext cx="6966984" cy="3099118"/>
          </a:xfrm>
          <a:prstGeom prst="rect">
            <a:avLst/>
          </a:prstGeom>
          <a:noFill/>
        </p:spPr>
        <p:txBody>
          <a:bodyPr wrap="square">
            <a:spAutoFit/>
          </a:bodyPr>
          <a:lstStyle/>
          <a:p>
            <a:pPr algn="r" rtl="1">
              <a:lnSpc>
                <a:spcPct val="107000"/>
              </a:lnSpc>
              <a:spcAft>
                <a:spcPts val="800"/>
              </a:spcAft>
              <a:buNone/>
            </a:pPr>
            <a:r>
              <a:rPr lang="ar-SA" sz="3200" b="1" kern="100" dirty="0">
                <a:effectLst/>
                <a:latin typeface="Calibri" panose="020F0502020204030204" pitchFamily="34" charset="0"/>
                <a:ea typeface="Calibri" panose="020F0502020204030204" pitchFamily="34" charset="0"/>
                <a:cs typeface="Arial" panose="020B0604020202020204" pitchFamily="34" charset="0"/>
              </a:rPr>
              <a:t>طريقة التعليم</a:t>
            </a:r>
            <a:r>
              <a:rPr lang="ar-DZ" sz="3200" b="1" kern="100" dirty="0">
                <a:effectLst/>
                <a:latin typeface="Calibri" panose="020F0502020204030204" pitchFamily="34" charset="0"/>
                <a:ea typeface="Calibri" panose="020F0502020204030204" pitchFamily="34" charset="0"/>
                <a:cs typeface="Arial" panose="020B0604020202020204" pitchFamily="34" charset="0"/>
              </a:rPr>
              <a:t> والتقييم:</a:t>
            </a:r>
          </a:p>
          <a:p>
            <a:pPr marL="457200" indent="-457200" algn="r" rtl="1">
              <a:lnSpc>
                <a:spcPct val="107000"/>
              </a:lnSpc>
              <a:spcAft>
                <a:spcPts val="800"/>
              </a:spcAft>
              <a:buFont typeface="Wingdings" panose="05000000000000000000" pitchFamily="2" charset="2"/>
              <a:buChar char="q"/>
            </a:pPr>
            <a:r>
              <a:rPr lang="ar-DZ" sz="3200" b="1" kern="100" dirty="0">
                <a:latin typeface="Calibri" panose="020F0502020204030204" pitchFamily="34" charset="0"/>
                <a:ea typeface="Calibri" panose="020F0502020204030204" pitchFamily="34" charset="0"/>
                <a:cs typeface="Arial" panose="020B0604020202020204" pitchFamily="34" charset="0"/>
              </a:rPr>
              <a:t> </a:t>
            </a:r>
            <a:r>
              <a:rPr lang="ar-SA" sz="3200" kern="100" dirty="0">
                <a:effectLst/>
                <a:latin typeface="Calibri" panose="020F0502020204030204" pitchFamily="34" charset="0"/>
                <a:ea typeface="Calibri" panose="020F0502020204030204" pitchFamily="34" charset="0"/>
                <a:cs typeface="Arial" panose="020B0604020202020204" pitchFamily="34" charset="0"/>
              </a:rPr>
              <a:t>الإشراف والتوجيه الفردي</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ar-DZ" sz="3200" kern="1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07000"/>
              </a:lnSpc>
              <a:spcAft>
                <a:spcPts val="800"/>
              </a:spcAft>
              <a:buFont typeface="Wingdings" panose="05000000000000000000" pitchFamily="2" charset="2"/>
              <a:buChar char="q"/>
            </a:pPr>
            <a:r>
              <a:rPr lang="ar-SA" sz="3200" kern="100" dirty="0">
                <a:effectLst/>
                <a:latin typeface="Calibri" panose="020F0502020204030204" pitchFamily="34" charset="0"/>
                <a:ea typeface="Calibri" panose="020F0502020204030204" pitchFamily="34" charset="0"/>
                <a:cs typeface="Arial" panose="020B0604020202020204" pitchFamily="34" charset="0"/>
              </a:rPr>
              <a:t>حصص تطبيقية وجلسات بحث</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ar-DZ" sz="3200" kern="1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07000"/>
              </a:lnSpc>
              <a:spcAft>
                <a:spcPts val="800"/>
              </a:spcAft>
              <a:buFont typeface="Wingdings" panose="05000000000000000000" pitchFamily="2" charset="2"/>
              <a:buChar char="q"/>
            </a:pPr>
            <a:r>
              <a:rPr lang="ar-SA" sz="3200" kern="100" dirty="0">
                <a:effectLst/>
                <a:latin typeface="Calibri" panose="020F0502020204030204" pitchFamily="34" charset="0"/>
                <a:ea typeface="Calibri" panose="020F0502020204030204" pitchFamily="34" charset="0"/>
                <a:cs typeface="Arial" panose="020B0604020202020204" pitchFamily="34" charset="0"/>
              </a:rPr>
              <a:t>تقييم مرحلي لتقدم العمل البحثي</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ar-DZ" sz="3200" kern="1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07000"/>
              </a:lnSpc>
              <a:spcAft>
                <a:spcPts val="800"/>
              </a:spcAft>
              <a:buFont typeface="Wingdings" panose="05000000000000000000" pitchFamily="2" charset="2"/>
              <a:buChar char="q"/>
            </a:pPr>
            <a:r>
              <a:rPr lang="ar-SA" sz="3200" kern="100" dirty="0">
                <a:effectLst/>
                <a:latin typeface="Calibri" panose="020F0502020204030204" pitchFamily="34" charset="0"/>
                <a:ea typeface="Calibri" panose="020F0502020204030204" pitchFamily="34" charset="0"/>
                <a:cs typeface="Arial" panose="020B0604020202020204" pitchFamily="34" charset="0"/>
              </a:rPr>
              <a:t>التقييم النهائي لمشاريع التخرج والمناقشة الشفوية</a:t>
            </a:r>
            <a:r>
              <a:rPr lang="fr-FR" sz="1800" kern="100" dirty="0">
                <a:effectLst/>
                <a:latin typeface="Calibri" panose="020F0502020204030204" pitchFamily="34" charset="0"/>
                <a:ea typeface="Calibri" panose="020F0502020204030204" pitchFamily="34" charset="0"/>
                <a:cs typeface="Arial" panose="020B0604020202020204" pitchFamily="34" charset="0"/>
              </a:rPr>
              <a:t>.</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49603559"/>
      </p:ext>
    </p:extLst>
  </p:cSld>
  <p:clrMapOvr>
    <a:masterClrMapping/>
  </p:clrMapOvr>
  <mc:AlternateContent xmlns:mc="http://schemas.openxmlformats.org/markup-compatibility/2006" xmlns:p14="http://schemas.microsoft.com/office/powerpoint/2010/main">
    <mc:Choice Requires="p14">
      <p:transition spd="med" p14:dur="700" advTm="335488">
        <p:fade/>
      </p:transition>
    </mc:Choice>
    <mc:Fallback xmlns="">
      <p:transition spd="med" advTm="335488">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48FF6091-ECA2-0D82-9158-8387D146A854}"/>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7" name="ZoneTexte 6">
            <a:extLst>
              <a:ext uri="{FF2B5EF4-FFF2-40B4-BE49-F238E27FC236}">
                <a16:creationId xmlns:a16="http://schemas.microsoft.com/office/drawing/2014/main" id="{46456FEC-1111-4D52-14F8-FA085F9ADEC2}"/>
              </a:ext>
            </a:extLst>
          </p:cNvPr>
          <p:cNvSpPr txBox="1"/>
          <p:nvPr/>
        </p:nvSpPr>
        <p:spPr>
          <a:xfrm>
            <a:off x="2987164" y="1734333"/>
            <a:ext cx="7948405" cy="4832092"/>
          </a:xfrm>
          <a:prstGeom prst="rect">
            <a:avLst/>
          </a:prstGeom>
          <a:noFill/>
        </p:spPr>
        <p:txBody>
          <a:bodyPr wrap="square">
            <a:spAutoFit/>
          </a:bodyPr>
          <a:lstStyle/>
          <a:p>
            <a:pPr marL="342900" indent="-342900" algn="just" rtl="1">
              <a:buFont typeface="Wingdings" panose="05000000000000000000" pitchFamily="2" charset="2"/>
              <a:buChar char="v"/>
            </a:pPr>
            <a:r>
              <a:rPr lang="ar-EG" sz="2800" b="1" dirty="0"/>
              <a:t>مفهوم البحث العلمي</a:t>
            </a:r>
            <a:r>
              <a:rPr lang="ar-DZ" sz="2800" b="1" dirty="0"/>
              <a:t>:</a:t>
            </a:r>
          </a:p>
          <a:p>
            <a:pPr algn="just" rtl="1"/>
            <a:r>
              <a:rPr lang="ar-DZ" sz="2800" b="1" dirty="0"/>
              <a:t>  </a:t>
            </a:r>
            <a:r>
              <a:rPr lang="ar-EG" sz="2800" dirty="0"/>
              <a:t>هو عملية منظّمة تقوم على التفكير العلمي و</a:t>
            </a:r>
            <a:r>
              <a:rPr lang="ar-DZ" sz="2800" dirty="0"/>
              <a:t>إِ</a:t>
            </a:r>
            <a:r>
              <a:rPr lang="ar-EG" sz="2800" dirty="0" err="1"/>
              <a:t>ستخدام</a:t>
            </a:r>
            <a:r>
              <a:rPr lang="ar-EG" sz="2800" dirty="0"/>
              <a:t> منهجية دقيقة بهدف </a:t>
            </a:r>
            <a:r>
              <a:rPr lang="ar-DZ" sz="2800" dirty="0"/>
              <a:t>إِ</a:t>
            </a:r>
            <a:r>
              <a:rPr lang="ar-EG" sz="2800" dirty="0"/>
              <a:t>كتشاف حقائق جديدة أو تفسير ظواهر قائمة أو حلّ مشكلات، وذلك بال</a:t>
            </a:r>
            <a:r>
              <a:rPr lang="ar-DZ" sz="2800" dirty="0"/>
              <a:t>إِ</a:t>
            </a:r>
            <a:r>
              <a:rPr lang="ar-EG" sz="2800" dirty="0" err="1"/>
              <a:t>عتماد</a:t>
            </a:r>
            <a:r>
              <a:rPr lang="ar-EG" sz="2800" dirty="0"/>
              <a:t> على الملاحظة، جمع البيانات، التحليل، والتفسير، وصولًا إلى نتائج يمكن التحقق منها.</a:t>
            </a:r>
          </a:p>
          <a:p>
            <a:pPr algn="just" rtl="1">
              <a:buNone/>
            </a:pPr>
            <a:r>
              <a:rPr lang="ar-DZ" sz="2800" dirty="0"/>
              <a:t>بمعنى أنَّ " </a:t>
            </a:r>
            <a:r>
              <a:rPr lang="ar-EG" sz="2800" dirty="0"/>
              <a:t>البحث العلمي</a:t>
            </a:r>
            <a:r>
              <a:rPr lang="ar-DZ" sz="2800" dirty="0"/>
              <a:t>: </a:t>
            </a:r>
            <a:r>
              <a:rPr lang="ar-EG" sz="2800" dirty="0"/>
              <a:t> هو أسلوب علمي منظّم للوصول إلى المعرفة بطريقة موضوعية ودقيقة</a:t>
            </a:r>
            <a:r>
              <a:rPr lang="ar-DZ" sz="2800" dirty="0"/>
              <a:t>، </a:t>
            </a:r>
            <a:r>
              <a:rPr lang="ar-EG" sz="2800" dirty="0"/>
              <a:t>بال</a:t>
            </a:r>
            <a:r>
              <a:rPr lang="ar-DZ" sz="2800" dirty="0"/>
              <a:t>إِ</a:t>
            </a:r>
            <a:r>
              <a:rPr lang="ar-EG" sz="2800" dirty="0" err="1"/>
              <a:t>عتماد</a:t>
            </a:r>
            <a:r>
              <a:rPr lang="ar-EG" sz="2800" dirty="0"/>
              <a:t> على أساليب علمية دقيقة، وأدوات قابلة للقياس والتحقق.</a:t>
            </a:r>
            <a:endParaRPr lang="ar-DZ" sz="2800" dirty="0"/>
          </a:p>
          <a:p>
            <a:pPr algn="just" rtl="1">
              <a:buNone/>
            </a:pPr>
            <a:r>
              <a:rPr lang="ar-DZ" sz="2800" b="1" dirty="0"/>
              <a:t>مثال : </a:t>
            </a:r>
            <a:r>
              <a:rPr lang="ar-EG" sz="2800" dirty="0"/>
              <a:t>"لماذا يفضّل الشباب متابعة الأخبار عبر المنصات الرقمية بدل وسائل الإعلام التقليدية؟"</a:t>
            </a:r>
            <a:r>
              <a:rPr lang="ar-DZ" sz="2800" dirty="0"/>
              <a:t> </a:t>
            </a:r>
            <a:r>
              <a:rPr lang="ar-SA" sz="2800" dirty="0"/>
              <a:t>فهذا السؤال يمكن أن يكون نقطة </a:t>
            </a:r>
            <a:r>
              <a:rPr lang="ar-DZ" sz="2800" dirty="0"/>
              <a:t>إ</a:t>
            </a:r>
            <a:r>
              <a:rPr lang="ar-SA" sz="2800" dirty="0" err="1"/>
              <a:t>نطلاق</a:t>
            </a:r>
            <a:r>
              <a:rPr lang="ar-SA" sz="2800" dirty="0"/>
              <a:t> لبحث علمي</a:t>
            </a:r>
            <a:r>
              <a:rPr lang="en-US" sz="2800" dirty="0"/>
              <a:t>.</a:t>
            </a:r>
            <a:endParaRPr lang="ar-EG" sz="2800" dirty="0"/>
          </a:p>
        </p:txBody>
      </p:sp>
    </p:spTree>
  </p:cSld>
  <p:clrMapOvr>
    <a:masterClrMapping/>
  </p:clrMapOvr>
  <p:transition spd="med" advTm="507434">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C776B-1722-C941-FFCA-35F115BB41F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78D1892-1B36-97E4-14E6-429972F01E5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3FF7FCF6-2B9D-905F-5E60-910BDA9155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59A423E-2BC4-9E01-B3A7-EBE93896E2C1}"/>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4C230D8-0709-0A08-7BC5-59F23CC591DD}"/>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0EA78BAD-7F7B-4664-5077-961D47A020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0A6C981-6C6A-49E1-4AE9-16F4E9909E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0885AED3-BEBC-2CFB-CD63-BB358E4A198F}"/>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10" name="Rectangle : coins arrondis 9">
            <a:extLst>
              <a:ext uri="{FF2B5EF4-FFF2-40B4-BE49-F238E27FC236}">
                <a16:creationId xmlns:a16="http://schemas.microsoft.com/office/drawing/2014/main" id="{27C4226C-7758-27CA-0526-9715A9A898E5}"/>
              </a:ext>
            </a:extLst>
          </p:cNvPr>
          <p:cNvSpPr/>
          <p:nvPr/>
        </p:nvSpPr>
        <p:spPr>
          <a:xfrm>
            <a:off x="8247888" y="2104396"/>
            <a:ext cx="2781221" cy="63093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ar-DZ" sz="2400" b="1" dirty="0"/>
              <a:t>خصائص البحث العلمي</a:t>
            </a:r>
            <a:endParaRPr lang="fr-FR" sz="2400" b="1" dirty="0"/>
          </a:p>
        </p:txBody>
      </p:sp>
      <p:sp>
        <p:nvSpPr>
          <p:cNvPr id="11" name="Rectangle : coins arrondis 10">
            <a:extLst>
              <a:ext uri="{FF2B5EF4-FFF2-40B4-BE49-F238E27FC236}">
                <a16:creationId xmlns:a16="http://schemas.microsoft.com/office/drawing/2014/main" id="{C3AA0006-21DE-5B25-822E-3C64980AA513}"/>
              </a:ext>
            </a:extLst>
          </p:cNvPr>
          <p:cNvSpPr/>
          <p:nvPr/>
        </p:nvSpPr>
        <p:spPr>
          <a:xfrm>
            <a:off x="4268750" y="2104396"/>
            <a:ext cx="2781221" cy="63093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ar-DZ" sz="2800" b="1" dirty="0"/>
          </a:p>
          <a:p>
            <a:pPr algn="ctr"/>
            <a:r>
              <a:rPr lang="ar-DZ" sz="2600" b="1" dirty="0"/>
              <a:t>أهداف البحث العلمي</a:t>
            </a:r>
            <a:endParaRPr lang="fr-FR" sz="2600" b="1" dirty="0"/>
          </a:p>
          <a:p>
            <a:pPr algn="ctr"/>
            <a:endParaRPr lang="fr-FR" dirty="0"/>
          </a:p>
        </p:txBody>
      </p:sp>
      <p:sp>
        <p:nvSpPr>
          <p:cNvPr id="12" name="Rectangle : coins arrondis 11">
            <a:extLst>
              <a:ext uri="{FF2B5EF4-FFF2-40B4-BE49-F238E27FC236}">
                <a16:creationId xmlns:a16="http://schemas.microsoft.com/office/drawing/2014/main" id="{22E9CEE6-8873-0B54-BF55-2200FAADA0F6}"/>
              </a:ext>
            </a:extLst>
          </p:cNvPr>
          <p:cNvSpPr/>
          <p:nvPr/>
        </p:nvSpPr>
        <p:spPr>
          <a:xfrm>
            <a:off x="7781544" y="2921928"/>
            <a:ext cx="3895344" cy="29942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rtl="1"/>
            <a:r>
              <a:rPr lang="ar-DZ" sz="2400" b="1" dirty="0"/>
              <a:t>المنهجية: </a:t>
            </a:r>
            <a:r>
              <a:rPr lang="ar-DZ" sz="2400" dirty="0"/>
              <a:t>يسير وفق خطوات واضحة.</a:t>
            </a:r>
          </a:p>
          <a:p>
            <a:pPr algn="just" rtl="1"/>
            <a:r>
              <a:rPr lang="ar-DZ" sz="2400" b="1" dirty="0"/>
              <a:t>الموضوعية: </a:t>
            </a:r>
            <a:r>
              <a:rPr lang="ar-DZ" sz="2400" dirty="0"/>
              <a:t>بعيد عن التحيّز</a:t>
            </a:r>
          </a:p>
          <a:p>
            <a:pPr algn="just" rtl="1"/>
            <a:r>
              <a:rPr lang="ar-DZ" sz="2400" b="1" dirty="0"/>
              <a:t>الدقّة: </a:t>
            </a:r>
            <a:r>
              <a:rPr lang="ar-DZ" sz="2400" dirty="0"/>
              <a:t>يعتمد على بيانات صحيحة</a:t>
            </a:r>
          </a:p>
          <a:p>
            <a:pPr algn="just" rtl="1"/>
            <a:r>
              <a:rPr lang="ar-DZ" sz="2400" b="1" dirty="0"/>
              <a:t>القابلية للتحقق: </a:t>
            </a:r>
            <a:r>
              <a:rPr lang="ar-DZ" sz="2400" dirty="0"/>
              <a:t>يمكن إعادة تطبيقه</a:t>
            </a:r>
          </a:p>
          <a:p>
            <a:pPr algn="just" rtl="1"/>
            <a:r>
              <a:rPr lang="ar-DZ" sz="2400" b="1" dirty="0"/>
              <a:t>التراكمية: </a:t>
            </a:r>
            <a:r>
              <a:rPr lang="ar-DZ" sz="2400" dirty="0"/>
              <a:t>يبني على بحوث سابقة</a:t>
            </a:r>
            <a:endParaRPr lang="fr-FR" sz="2400" dirty="0"/>
          </a:p>
        </p:txBody>
      </p:sp>
      <p:sp>
        <p:nvSpPr>
          <p:cNvPr id="13" name="Rectangle : coins arrondis 12">
            <a:extLst>
              <a:ext uri="{FF2B5EF4-FFF2-40B4-BE49-F238E27FC236}">
                <a16:creationId xmlns:a16="http://schemas.microsoft.com/office/drawing/2014/main" id="{98D216FA-7ABE-44BD-0D72-33F1C00DE2F7}"/>
              </a:ext>
            </a:extLst>
          </p:cNvPr>
          <p:cNvSpPr/>
          <p:nvPr/>
        </p:nvSpPr>
        <p:spPr>
          <a:xfrm>
            <a:off x="3348067" y="2921928"/>
            <a:ext cx="3895344" cy="29942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rtl="1"/>
            <a:r>
              <a:rPr lang="fr-FR" sz="2400" dirty="0"/>
              <a:t>-</a:t>
            </a:r>
            <a:r>
              <a:rPr lang="ar-DZ" sz="2400" dirty="0"/>
              <a:t> </a:t>
            </a:r>
            <a:r>
              <a:rPr lang="ar-EG" sz="2400" dirty="0"/>
              <a:t>توسيع المعرفة الإنسانية</a:t>
            </a:r>
            <a:r>
              <a:rPr lang="ar-DZ" sz="2400" dirty="0"/>
              <a:t>.</a:t>
            </a:r>
            <a:endParaRPr lang="ar-EG" sz="2400" dirty="0"/>
          </a:p>
          <a:p>
            <a:pPr algn="just" rtl="1"/>
            <a:r>
              <a:rPr lang="ar-DZ" sz="2400" dirty="0"/>
              <a:t>- </a:t>
            </a:r>
            <a:r>
              <a:rPr lang="ar-EG" sz="2400" dirty="0"/>
              <a:t>تفسير الظواهر</a:t>
            </a:r>
            <a:r>
              <a:rPr lang="ar-DZ" sz="2400" dirty="0"/>
              <a:t>.</a:t>
            </a:r>
            <a:endParaRPr lang="ar-EG" sz="2400" dirty="0"/>
          </a:p>
          <a:p>
            <a:pPr algn="just" rtl="1"/>
            <a:r>
              <a:rPr lang="ar-DZ" sz="2400" dirty="0"/>
              <a:t>- </a:t>
            </a:r>
            <a:r>
              <a:rPr lang="ar-EG" sz="2400" dirty="0"/>
              <a:t>حل المشكلات</a:t>
            </a:r>
            <a:r>
              <a:rPr lang="ar-DZ" sz="2400" dirty="0"/>
              <a:t>.</a:t>
            </a:r>
            <a:endParaRPr lang="ar-EG" sz="2400" dirty="0"/>
          </a:p>
          <a:p>
            <a:pPr algn="just" rtl="1"/>
            <a:r>
              <a:rPr lang="ar-DZ" sz="2400" dirty="0"/>
              <a:t>- </a:t>
            </a:r>
            <a:r>
              <a:rPr lang="ar-EG" sz="2400" dirty="0"/>
              <a:t>التنبؤ بالظواهر المستقبلية</a:t>
            </a:r>
            <a:r>
              <a:rPr lang="ar-DZ" sz="2400" dirty="0"/>
              <a:t>.</a:t>
            </a:r>
            <a:endParaRPr lang="ar-EG" sz="2400" dirty="0"/>
          </a:p>
          <a:p>
            <a:pPr algn="just" rtl="1"/>
            <a:r>
              <a:rPr lang="ar-DZ" sz="2400" dirty="0"/>
              <a:t>- </a:t>
            </a:r>
            <a:r>
              <a:rPr lang="ar-EG" sz="2400" dirty="0"/>
              <a:t>دعم </a:t>
            </a:r>
            <a:r>
              <a:rPr lang="ar-DZ" sz="2400" dirty="0"/>
              <a:t>إ</a:t>
            </a:r>
            <a:r>
              <a:rPr lang="ar-EG" sz="2400" dirty="0"/>
              <a:t>تخاذ القرار</a:t>
            </a:r>
            <a:r>
              <a:rPr lang="ar-DZ" sz="2400" dirty="0"/>
              <a:t>.</a:t>
            </a:r>
            <a:endParaRPr lang="fr-FR" sz="2400" dirty="0"/>
          </a:p>
        </p:txBody>
      </p:sp>
    </p:spTree>
    <p:extLst>
      <p:ext uri="{BB962C8B-B14F-4D97-AF65-F5344CB8AC3E}">
        <p14:creationId xmlns:p14="http://schemas.microsoft.com/office/powerpoint/2010/main" val="3978396259"/>
      </p:ext>
    </p:extLst>
  </p:cSld>
  <p:clrMapOvr>
    <a:masterClrMapping/>
  </p:clrMapOvr>
  <p:transition spd="med" advTm="507434">
    <p:pul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52789-2A50-4B19-4EA0-3E0AE9D3CE4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493A21E-E161-2356-CD5D-6885995F3AB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1AE5F2F7-C189-0884-E2FC-76698B76F7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C64C079-0006-7D2F-27E6-9509C62069B2}"/>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2FF3E71-09EC-F9E8-E7D0-F3698A530082}"/>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24CAC965-5199-1D85-749C-025EDD78FE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3174E20-3C98-7AAF-16BC-5EB366C7BB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68ABE65-3D28-A3D3-4CE9-6F3845AC0BA9}"/>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9" name="ZoneTexte 8">
            <a:extLst>
              <a:ext uri="{FF2B5EF4-FFF2-40B4-BE49-F238E27FC236}">
                <a16:creationId xmlns:a16="http://schemas.microsoft.com/office/drawing/2014/main" id="{14C7E359-5D5D-B8A9-FFA8-DFEB3BB0A592}"/>
              </a:ext>
            </a:extLst>
          </p:cNvPr>
          <p:cNvSpPr txBox="1"/>
          <p:nvPr/>
        </p:nvSpPr>
        <p:spPr>
          <a:xfrm>
            <a:off x="3340398" y="2084796"/>
            <a:ext cx="7595171" cy="4862870"/>
          </a:xfrm>
          <a:prstGeom prst="rect">
            <a:avLst/>
          </a:prstGeom>
          <a:noFill/>
        </p:spPr>
        <p:txBody>
          <a:bodyPr wrap="square">
            <a:spAutoFit/>
          </a:bodyPr>
          <a:lstStyle/>
          <a:p>
            <a:pPr marL="342900" indent="-342900" algn="just" rtl="1">
              <a:buFont typeface="Wingdings" panose="05000000000000000000" pitchFamily="2" charset="2"/>
              <a:buChar char="v"/>
            </a:pPr>
            <a:r>
              <a:rPr lang="ar-EG" sz="2600" b="1" dirty="0"/>
              <a:t>البحث العلمي في علوم الإعلام</a:t>
            </a:r>
            <a:r>
              <a:rPr lang="ar-DZ" sz="2600" b="1" dirty="0"/>
              <a:t>: </a:t>
            </a:r>
            <a:r>
              <a:rPr lang="ar-EG" sz="2600" dirty="0"/>
              <a:t>هو عملية علمية منهجية تهدف إلى دراسة الظواهر الإعلامية والاتصالية وتحليلها وفهمها وتفسيرها، من خلال استخدام مناهج وأدوات علمية دقيقة، بغرض الوصول إلى نتائج موضوعية تسهم في تطوير المعرفة الإعلامية وتحسين الممارسة المهنية.</a:t>
            </a:r>
            <a:endParaRPr lang="ar-DZ" sz="2600" dirty="0"/>
          </a:p>
          <a:p>
            <a:pPr marL="342900" indent="-342900" algn="just" rtl="1">
              <a:buFont typeface="Wingdings" panose="05000000000000000000" pitchFamily="2" charset="2"/>
              <a:buChar char="v"/>
            </a:pPr>
            <a:r>
              <a:rPr lang="ar-EG" sz="2600" dirty="0"/>
              <a:t>يتميّز البحث العلمي الإعلامي بما يلي:</a:t>
            </a:r>
          </a:p>
          <a:p>
            <a:pPr marL="457200" indent="-457200" algn="just" rtl="1">
              <a:buFont typeface="Wingdings" panose="05000000000000000000" pitchFamily="2" charset="2"/>
              <a:buChar char="§"/>
            </a:pPr>
            <a:r>
              <a:rPr lang="ar-EG" sz="2600" b="1" dirty="0"/>
              <a:t>المنهجية</a:t>
            </a:r>
            <a:r>
              <a:rPr lang="ar-EG" sz="2600" dirty="0"/>
              <a:t>: يسير وفق خطوات علمية واضحة.</a:t>
            </a:r>
            <a:endParaRPr lang="ar-DZ" sz="2600" dirty="0"/>
          </a:p>
          <a:p>
            <a:pPr marL="457200" indent="-457200" algn="just" rtl="1">
              <a:buFont typeface="Wingdings" panose="05000000000000000000" pitchFamily="2" charset="2"/>
              <a:buChar char="§"/>
            </a:pPr>
            <a:r>
              <a:rPr lang="ar-EG" sz="2600" b="1" dirty="0"/>
              <a:t>الموضوعية</a:t>
            </a:r>
            <a:r>
              <a:rPr lang="ar-EG" sz="2600" dirty="0"/>
              <a:t>: يعتمد على الحقائق لا على الآراء الشخصية.</a:t>
            </a:r>
            <a:endParaRPr lang="ar-DZ" sz="2600" dirty="0"/>
          </a:p>
          <a:p>
            <a:pPr marL="457200" indent="-457200" algn="just" rtl="1">
              <a:buFont typeface="Wingdings" panose="05000000000000000000" pitchFamily="2" charset="2"/>
              <a:buChar char="§"/>
            </a:pPr>
            <a:r>
              <a:rPr lang="ar-EG" sz="2600" b="1" dirty="0"/>
              <a:t>الد</a:t>
            </a:r>
            <a:r>
              <a:rPr lang="ar-DZ" sz="2600" b="1" dirty="0"/>
              <a:t>ِّ</a:t>
            </a:r>
            <a:r>
              <a:rPr lang="ar-EG" sz="2600" b="1" dirty="0" err="1"/>
              <a:t>قة</a:t>
            </a:r>
            <a:r>
              <a:rPr lang="ar-EG" sz="2600" dirty="0"/>
              <a:t>: يستخدم أدوات قياس وتحليل علمية.</a:t>
            </a:r>
            <a:endParaRPr lang="ar-DZ" sz="2600" dirty="0"/>
          </a:p>
          <a:p>
            <a:pPr marL="457200" indent="-457200" algn="just" rtl="1">
              <a:buFont typeface="Wingdings" panose="05000000000000000000" pitchFamily="2" charset="2"/>
              <a:buChar char="§"/>
            </a:pPr>
            <a:r>
              <a:rPr lang="ar-EG" sz="2600" b="1" dirty="0"/>
              <a:t>الت</a:t>
            </a:r>
            <a:r>
              <a:rPr lang="ar-DZ" sz="2600" b="1" dirty="0"/>
              <a:t>َّ</a:t>
            </a:r>
            <a:r>
              <a:rPr lang="ar-EG" sz="2600" b="1" dirty="0"/>
              <a:t>حقق</a:t>
            </a:r>
            <a:r>
              <a:rPr lang="ar-EG" sz="2600" dirty="0"/>
              <a:t>: يمكن إعادة البحث والوصول إلى نتائج متقاربة.</a:t>
            </a:r>
            <a:endParaRPr lang="ar-DZ" sz="2600" dirty="0"/>
          </a:p>
          <a:p>
            <a:pPr marL="457200" indent="-457200" algn="just" rtl="1">
              <a:buFont typeface="Wingdings" panose="05000000000000000000" pitchFamily="2" charset="2"/>
              <a:buChar char="§"/>
            </a:pPr>
            <a:r>
              <a:rPr lang="ar-EG" sz="2600" b="1" dirty="0"/>
              <a:t>ال</a:t>
            </a:r>
            <a:r>
              <a:rPr lang="ar-DZ" sz="2600" b="1" dirty="0"/>
              <a:t>إِ</a:t>
            </a:r>
            <a:r>
              <a:rPr lang="ar-EG" sz="2600" b="1" dirty="0" err="1"/>
              <a:t>رتباط</a:t>
            </a:r>
            <a:r>
              <a:rPr lang="ar-EG" sz="2600" b="1" dirty="0"/>
              <a:t> بالواقع</a:t>
            </a:r>
            <a:r>
              <a:rPr lang="ar-EG" sz="2600" dirty="0"/>
              <a:t>: يعالج قضايا إعلامية واقعية ومعاصرة.</a:t>
            </a:r>
          </a:p>
          <a:p>
            <a:pPr marL="342900" indent="-342900" algn="just" rtl="1">
              <a:buFont typeface="Wingdings" panose="05000000000000000000" pitchFamily="2" charset="2"/>
              <a:buChar char="v"/>
            </a:pPr>
            <a:endParaRPr lang="fr-FR" sz="2400" dirty="0"/>
          </a:p>
        </p:txBody>
      </p:sp>
    </p:spTree>
    <p:extLst>
      <p:ext uri="{BB962C8B-B14F-4D97-AF65-F5344CB8AC3E}">
        <p14:creationId xmlns:p14="http://schemas.microsoft.com/office/powerpoint/2010/main" val="1985635911"/>
      </p:ext>
    </p:extLst>
  </p:cSld>
  <p:clrMapOvr>
    <a:masterClrMapping/>
  </p:clrMapOvr>
  <p:transition spd="med" advTm="507434">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2FB42-5116-6A14-7A17-68E71DC82D3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85C4CF1-2ADC-C41A-C5A0-377A51251FF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D5CF0BD8-61D3-C005-9EBD-2F883F2F49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A6C4956-4987-0CED-8459-BAE53D204A6E}"/>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D7A8423-F76F-C004-E4EA-F590120F6365}"/>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D27562A8-D2EA-F62E-CBA3-6FDC0624B7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2504E57-9FD0-37A3-B5B2-EB54AF57D8E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7CA98C6-0EB1-36B1-9F1F-D60C58DB1A77}"/>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7" name="ZoneTexte 6">
            <a:extLst>
              <a:ext uri="{FF2B5EF4-FFF2-40B4-BE49-F238E27FC236}">
                <a16:creationId xmlns:a16="http://schemas.microsoft.com/office/drawing/2014/main" id="{F933C229-E027-A25D-89EC-CCAE80D67976}"/>
              </a:ext>
            </a:extLst>
          </p:cNvPr>
          <p:cNvSpPr txBox="1"/>
          <p:nvPr/>
        </p:nvSpPr>
        <p:spPr>
          <a:xfrm>
            <a:off x="5628464" y="1641031"/>
            <a:ext cx="6097712" cy="523220"/>
          </a:xfrm>
          <a:prstGeom prst="rect">
            <a:avLst/>
          </a:prstGeom>
          <a:noFill/>
        </p:spPr>
        <p:txBody>
          <a:bodyPr wrap="square">
            <a:spAutoFit/>
          </a:bodyPr>
          <a:lstStyle/>
          <a:p>
            <a:pPr marL="457200" indent="-457200" algn="ctr" rtl="1">
              <a:buFont typeface="Wingdings" panose="05000000000000000000" pitchFamily="2" charset="2"/>
              <a:buChar char="v"/>
            </a:pPr>
            <a:r>
              <a:rPr lang="ar-EG" sz="2800" b="1" dirty="0"/>
              <a:t>مناهج وأدوات البحث في علوم الإعلام</a:t>
            </a:r>
            <a:r>
              <a:rPr lang="ar-DZ" sz="2800" b="1" dirty="0"/>
              <a:t>:</a:t>
            </a:r>
            <a:endParaRPr lang="ar-EG" sz="2800" dirty="0"/>
          </a:p>
        </p:txBody>
      </p:sp>
      <p:sp>
        <p:nvSpPr>
          <p:cNvPr id="10" name="Légende : flèche vers le bas 9">
            <a:extLst>
              <a:ext uri="{FF2B5EF4-FFF2-40B4-BE49-F238E27FC236}">
                <a16:creationId xmlns:a16="http://schemas.microsoft.com/office/drawing/2014/main" id="{3FF55934-F2D5-357B-D7D7-9A7DDE26A86B}"/>
              </a:ext>
            </a:extLst>
          </p:cNvPr>
          <p:cNvSpPr/>
          <p:nvPr/>
        </p:nvSpPr>
        <p:spPr>
          <a:xfrm>
            <a:off x="8868288" y="2420749"/>
            <a:ext cx="2075380" cy="1607316"/>
          </a:xfrm>
          <a:prstGeom prst="downArrow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DZ" sz="2800" b="1" dirty="0">
                <a:solidFill>
                  <a:schemeClr val="accent2">
                    <a:lumMod val="75000"/>
                  </a:schemeClr>
                </a:solidFill>
              </a:rPr>
              <a:t>المناهج </a:t>
            </a:r>
            <a:endParaRPr lang="fr-FR" sz="2800" b="1" dirty="0">
              <a:solidFill>
                <a:schemeClr val="accent2">
                  <a:lumMod val="75000"/>
                </a:schemeClr>
              </a:solidFill>
            </a:endParaRPr>
          </a:p>
        </p:txBody>
      </p:sp>
      <p:sp>
        <p:nvSpPr>
          <p:cNvPr id="11" name="Légende : flèche vers le bas 10">
            <a:extLst>
              <a:ext uri="{FF2B5EF4-FFF2-40B4-BE49-F238E27FC236}">
                <a16:creationId xmlns:a16="http://schemas.microsoft.com/office/drawing/2014/main" id="{9DF79FFC-A1EB-891F-C24C-AB18289F224E}"/>
              </a:ext>
            </a:extLst>
          </p:cNvPr>
          <p:cNvSpPr/>
          <p:nvPr/>
        </p:nvSpPr>
        <p:spPr>
          <a:xfrm>
            <a:off x="4339610" y="2444632"/>
            <a:ext cx="2075380" cy="1607316"/>
          </a:xfrm>
          <a:prstGeom prst="downArrow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DZ" sz="2800" b="1" dirty="0">
                <a:solidFill>
                  <a:schemeClr val="accent2">
                    <a:lumMod val="75000"/>
                  </a:schemeClr>
                </a:solidFill>
              </a:rPr>
              <a:t>الأدوات</a:t>
            </a:r>
            <a:endParaRPr lang="fr-FR" sz="2800" b="1" dirty="0">
              <a:solidFill>
                <a:schemeClr val="accent2">
                  <a:lumMod val="75000"/>
                </a:schemeClr>
              </a:solidFill>
            </a:endParaRPr>
          </a:p>
        </p:txBody>
      </p:sp>
      <p:sp>
        <p:nvSpPr>
          <p:cNvPr id="12" name="Rectangle : coins arrondis 11">
            <a:extLst>
              <a:ext uri="{FF2B5EF4-FFF2-40B4-BE49-F238E27FC236}">
                <a16:creationId xmlns:a16="http://schemas.microsoft.com/office/drawing/2014/main" id="{6DFE9CD2-0D50-6B47-1F77-DFB1BEAF4A9F}"/>
              </a:ext>
            </a:extLst>
          </p:cNvPr>
          <p:cNvSpPr/>
          <p:nvPr/>
        </p:nvSpPr>
        <p:spPr>
          <a:xfrm>
            <a:off x="8860189" y="4051947"/>
            <a:ext cx="2194804" cy="264638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marL="457200" indent="-457200" algn="ctr" rtl="1">
              <a:buFont typeface="Wingdings" panose="05000000000000000000" pitchFamily="2" charset="2"/>
              <a:buChar char="ü"/>
            </a:pPr>
            <a:r>
              <a:rPr lang="ar-EG" sz="2800" dirty="0"/>
              <a:t>الوصف</a:t>
            </a:r>
            <a:r>
              <a:rPr lang="ar-DZ" sz="2800" dirty="0"/>
              <a:t>ي</a:t>
            </a:r>
          </a:p>
          <a:p>
            <a:pPr marL="457200" indent="-457200" algn="ctr" rtl="1">
              <a:buFont typeface="Wingdings" panose="05000000000000000000" pitchFamily="2" charset="2"/>
              <a:buChar char="ü"/>
            </a:pPr>
            <a:r>
              <a:rPr lang="ar-EG" sz="2800" dirty="0"/>
              <a:t>التحليلي </a:t>
            </a:r>
            <a:endParaRPr lang="ar-DZ" sz="2800" dirty="0"/>
          </a:p>
          <a:p>
            <a:pPr marL="457200" indent="-457200" algn="ctr" rtl="1">
              <a:buFont typeface="Wingdings" panose="05000000000000000000" pitchFamily="2" charset="2"/>
              <a:buChar char="ü"/>
            </a:pPr>
            <a:r>
              <a:rPr lang="ar-EG" sz="2800" dirty="0"/>
              <a:t>المس</a:t>
            </a:r>
            <a:r>
              <a:rPr lang="ar-DZ" sz="2800" dirty="0"/>
              <a:t>حي</a:t>
            </a:r>
          </a:p>
          <a:p>
            <a:pPr marL="457200" indent="-457200" algn="ctr" rtl="1">
              <a:buFont typeface="Wingdings" panose="05000000000000000000" pitchFamily="2" charset="2"/>
              <a:buChar char="ü"/>
            </a:pPr>
            <a:r>
              <a:rPr lang="ar-EG" sz="2800" dirty="0"/>
              <a:t>التاريخي</a:t>
            </a:r>
            <a:endParaRPr lang="ar-DZ" sz="2800" dirty="0"/>
          </a:p>
          <a:p>
            <a:pPr marL="457200" indent="-457200" algn="ctr" rtl="1">
              <a:buFont typeface="Wingdings" panose="05000000000000000000" pitchFamily="2" charset="2"/>
              <a:buChar char="ü"/>
            </a:pPr>
            <a:r>
              <a:rPr lang="ar-EG" sz="2800" dirty="0"/>
              <a:t>التجريبي</a:t>
            </a:r>
            <a:endParaRPr lang="fr-FR" sz="2800" dirty="0"/>
          </a:p>
        </p:txBody>
      </p:sp>
      <p:sp>
        <p:nvSpPr>
          <p:cNvPr id="13" name="Rectangle : coins arrondis 12">
            <a:extLst>
              <a:ext uri="{FF2B5EF4-FFF2-40B4-BE49-F238E27FC236}">
                <a16:creationId xmlns:a16="http://schemas.microsoft.com/office/drawing/2014/main" id="{B1A01B55-07CB-9BF2-4D49-68661A76D774}"/>
              </a:ext>
            </a:extLst>
          </p:cNvPr>
          <p:cNvSpPr/>
          <p:nvPr/>
        </p:nvSpPr>
        <p:spPr>
          <a:xfrm>
            <a:off x="4104167" y="4028065"/>
            <a:ext cx="2469520" cy="2646384"/>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ar-DZ" sz="2800" dirty="0"/>
          </a:p>
          <a:p>
            <a:pPr marL="457200" indent="-457200" algn="ctr" rtl="1">
              <a:buFont typeface="Wingdings" panose="05000000000000000000" pitchFamily="2" charset="2"/>
              <a:buChar char="ü"/>
            </a:pPr>
            <a:r>
              <a:rPr lang="ar-EG" sz="2800" dirty="0"/>
              <a:t>ال</a:t>
            </a:r>
            <a:r>
              <a:rPr lang="ar-DZ" sz="2800" dirty="0"/>
              <a:t>إِ</a:t>
            </a:r>
            <a:r>
              <a:rPr lang="ar-EG" sz="2800" dirty="0" err="1"/>
              <a:t>ستبيان</a:t>
            </a:r>
            <a:endParaRPr lang="ar-DZ" sz="2800" dirty="0"/>
          </a:p>
          <a:p>
            <a:pPr marL="457200" indent="-457200" algn="ctr" rtl="1">
              <a:buFont typeface="Wingdings" panose="05000000000000000000" pitchFamily="2" charset="2"/>
              <a:buChar char="ü"/>
            </a:pPr>
            <a:r>
              <a:rPr lang="ar-EG" sz="2800" dirty="0"/>
              <a:t> المقابلة</a:t>
            </a:r>
            <a:endParaRPr lang="ar-DZ" sz="2800" dirty="0"/>
          </a:p>
          <a:p>
            <a:pPr algn="ctr" rtl="1"/>
            <a:r>
              <a:rPr lang="ar-EG" sz="2800" dirty="0"/>
              <a:t>تحليل</a:t>
            </a:r>
            <a:r>
              <a:rPr lang="ar-DZ" sz="2800" dirty="0"/>
              <a:t> </a:t>
            </a:r>
            <a:r>
              <a:rPr lang="ar-EG" sz="2800" dirty="0"/>
              <a:t>المضمون</a:t>
            </a:r>
            <a:endParaRPr lang="ar-DZ" sz="2800" dirty="0"/>
          </a:p>
          <a:p>
            <a:pPr marL="457200" indent="-457200" algn="ctr" rtl="1">
              <a:buFont typeface="Wingdings" panose="05000000000000000000" pitchFamily="2" charset="2"/>
              <a:buChar char="ü"/>
            </a:pPr>
            <a:r>
              <a:rPr lang="ar-EG" sz="2800" dirty="0"/>
              <a:t>الملاحظة </a:t>
            </a:r>
            <a:endParaRPr lang="ar-DZ" sz="2800" dirty="0"/>
          </a:p>
          <a:p>
            <a:pPr marL="457200" indent="-457200" algn="ctr" rtl="1">
              <a:buFont typeface="Wingdings" panose="05000000000000000000" pitchFamily="2" charset="2"/>
              <a:buChar char="ü"/>
            </a:pPr>
            <a:r>
              <a:rPr lang="ar-EG" sz="2800" dirty="0"/>
              <a:t>الوثائق</a:t>
            </a:r>
          </a:p>
          <a:p>
            <a:pPr algn="ctr"/>
            <a:endParaRPr lang="fr-FR" dirty="0"/>
          </a:p>
        </p:txBody>
      </p:sp>
    </p:spTree>
    <p:extLst>
      <p:ext uri="{BB962C8B-B14F-4D97-AF65-F5344CB8AC3E}">
        <p14:creationId xmlns:p14="http://schemas.microsoft.com/office/powerpoint/2010/main" val="3592490429"/>
      </p:ext>
    </p:extLst>
  </p:cSld>
  <p:clrMapOvr>
    <a:masterClrMapping/>
  </p:clrMapOvr>
  <p:transition spd="med" advTm="507434">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42DB7-C87B-EBED-FCA0-F300E3634E3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E6437EC-5F09-CDE2-8FC8-D1FE15D3D61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813FA50E-EA61-5833-B1AC-AD7B32DA78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772A4F8-3CF5-EF97-7402-BF5C62EBF921}"/>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C9D8420-2784-8AD7-7836-698510B6A235}"/>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337817C4-E719-805E-FF41-9099BA9429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1B3E4EC-C71D-90F9-2E48-78379C201B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24E76B0C-F075-EF30-29EF-E5A6402BC2DB}"/>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9" name="ZoneTexte 8">
            <a:extLst>
              <a:ext uri="{FF2B5EF4-FFF2-40B4-BE49-F238E27FC236}">
                <a16:creationId xmlns:a16="http://schemas.microsoft.com/office/drawing/2014/main" id="{189E717C-121D-966E-A317-E1D97FD0BF64}"/>
              </a:ext>
            </a:extLst>
          </p:cNvPr>
          <p:cNvSpPr txBox="1"/>
          <p:nvPr/>
        </p:nvSpPr>
        <p:spPr>
          <a:xfrm>
            <a:off x="3347941" y="1757599"/>
            <a:ext cx="7595171" cy="5293757"/>
          </a:xfrm>
          <a:prstGeom prst="rect">
            <a:avLst/>
          </a:prstGeom>
          <a:noFill/>
        </p:spPr>
        <p:txBody>
          <a:bodyPr wrap="square">
            <a:spAutoFit/>
          </a:bodyPr>
          <a:lstStyle/>
          <a:p>
            <a:pPr marL="342900" indent="-342900" algn="just" rtl="1">
              <a:buFont typeface="Wingdings" panose="05000000000000000000" pitchFamily="2" charset="2"/>
              <a:buChar char="q"/>
            </a:pPr>
            <a:r>
              <a:rPr lang="ar-DZ" sz="2800" b="1" dirty="0">
                <a:solidFill>
                  <a:schemeClr val="accent2"/>
                </a:solidFill>
              </a:rPr>
              <a:t>مثال توضيحي : </a:t>
            </a:r>
          </a:p>
          <a:p>
            <a:pPr marL="457200" indent="-457200" algn="r" rtl="1">
              <a:buFont typeface="Wingdings" panose="05000000000000000000" pitchFamily="2" charset="2"/>
              <a:buChar char="Ø"/>
            </a:pPr>
            <a:r>
              <a:rPr lang="ar-EG" sz="2600" b="1" dirty="0"/>
              <a:t>عنوان البحث:</a:t>
            </a:r>
            <a:br>
              <a:rPr lang="ar-EG" sz="2600" dirty="0"/>
            </a:br>
            <a:r>
              <a:rPr lang="ar-EG" sz="2600" dirty="0"/>
              <a:t>تأثير الإعلام الرقمي على متابعة الأخبار لدى الشباب الجامعي.</a:t>
            </a:r>
          </a:p>
          <a:p>
            <a:pPr marL="457200" indent="-457200" algn="r" rtl="1">
              <a:buFont typeface="Wingdings" panose="05000000000000000000" pitchFamily="2" charset="2"/>
              <a:buChar char="Ø"/>
            </a:pPr>
            <a:r>
              <a:rPr lang="ar-EG" sz="2600" b="1" dirty="0"/>
              <a:t>إشكالية البحث:</a:t>
            </a:r>
            <a:br>
              <a:rPr lang="ar-EG" sz="2600" dirty="0"/>
            </a:br>
            <a:r>
              <a:rPr lang="ar-EG" sz="2600" dirty="0"/>
              <a:t>ما مدى </a:t>
            </a:r>
            <a:r>
              <a:rPr lang="ar-DZ" sz="2600" dirty="0"/>
              <a:t>إِ</a:t>
            </a:r>
            <a:r>
              <a:rPr lang="ar-EG" sz="2600" dirty="0" err="1"/>
              <a:t>عتماد</a:t>
            </a:r>
            <a:r>
              <a:rPr lang="ar-EG" sz="2600" dirty="0"/>
              <a:t> الشباب الجامعي على </a:t>
            </a:r>
            <a:r>
              <a:rPr lang="ar-EG" sz="2600" dirty="0" err="1"/>
              <a:t>المنص</a:t>
            </a:r>
            <a:r>
              <a:rPr lang="ar-DZ" sz="2600" dirty="0"/>
              <a:t>َّ</a:t>
            </a:r>
            <a:r>
              <a:rPr lang="ar-EG" sz="2600" dirty="0"/>
              <a:t>ات الرقمية في متابعة الأخبار؟</a:t>
            </a:r>
          </a:p>
          <a:p>
            <a:pPr marL="457200" indent="-457200" algn="r" rtl="1">
              <a:buFont typeface="Wingdings" panose="05000000000000000000" pitchFamily="2" charset="2"/>
              <a:buChar char="Ø"/>
            </a:pPr>
            <a:r>
              <a:rPr lang="ar-EG" sz="2600" b="1" dirty="0"/>
              <a:t>منهج البحث:</a:t>
            </a:r>
            <a:r>
              <a:rPr lang="ar-DZ" sz="2600" b="1" dirty="0"/>
              <a:t> </a:t>
            </a:r>
            <a:r>
              <a:rPr lang="ar-EG" sz="2600" dirty="0"/>
              <a:t>المنهج الوصفي.</a:t>
            </a:r>
          </a:p>
          <a:p>
            <a:pPr marL="457200" indent="-457200" algn="r" rtl="1">
              <a:buFont typeface="Wingdings" panose="05000000000000000000" pitchFamily="2" charset="2"/>
              <a:buChar char="Ø"/>
            </a:pPr>
            <a:r>
              <a:rPr lang="ar-EG" sz="2600" b="1" dirty="0"/>
              <a:t>أداة البحث:</a:t>
            </a:r>
            <a:r>
              <a:rPr lang="ar-DZ" sz="2600" b="1" dirty="0"/>
              <a:t> </a:t>
            </a:r>
            <a:r>
              <a:rPr lang="ar-EG" sz="2600" dirty="0"/>
              <a:t>ال</a:t>
            </a:r>
            <a:r>
              <a:rPr lang="ar-DZ" sz="2600" dirty="0"/>
              <a:t>إِ</a:t>
            </a:r>
            <a:r>
              <a:rPr lang="ar-EG" sz="2600" dirty="0" err="1"/>
              <a:t>ستبيان</a:t>
            </a:r>
            <a:r>
              <a:rPr lang="ar-EG" sz="2600" dirty="0"/>
              <a:t> الإلكتروني.</a:t>
            </a:r>
          </a:p>
          <a:p>
            <a:pPr marL="457200" indent="-457200" algn="r" rtl="1">
              <a:buFont typeface="Wingdings" panose="05000000000000000000" pitchFamily="2" charset="2"/>
              <a:buChar char="Ø"/>
            </a:pPr>
            <a:r>
              <a:rPr lang="ar-EG" sz="2600" b="1" dirty="0"/>
              <a:t>عينة البحث:</a:t>
            </a:r>
            <a:r>
              <a:rPr lang="ar-DZ" sz="2600" b="1" dirty="0"/>
              <a:t> </a:t>
            </a:r>
            <a:r>
              <a:rPr lang="ar-EG" sz="2600" dirty="0"/>
              <a:t>عينة من طلبة الجامعة.</a:t>
            </a:r>
          </a:p>
          <a:p>
            <a:pPr marL="457200" indent="-457200" algn="r" rtl="1">
              <a:buFont typeface="Wingdings" panose="05000000000000000000" pitchFamily="2" charset="2"/>
              <a:buChar char="Ø"/>
            </a:pPr>
            <a:r>
              <a:rPr lang="ar-DZ" sz="2600" b="1" dirty="0"/>
              <a:t>النتائج العامة :</a:t>
            </a:r>
            <a:br>
              <a:rPr lang="ar-EG" sz="2600" dirty="0"/>
            </a:br>
            <a:r>
              <a:rPr lang="ar-EG" sz="2600" dirty="0"/>
              <a:t>أظهرت الدراسة أن الإعلام الرقمي أصبح المصدر الأساسي للأخبار لدى الشباب، وله تأثير واضح على وعيهم و</a:t>
            </a:r>
            <a:r>
              <a:rPr lang="ar-DZ" sz="2600" dirty="0"/>
              <a:t>إ</a:t>
            </a:r>
            <a:r>
              <a:rPr lang="ar-EG" sz="2600" dirty="0" err="1"/>
              <a:t>تجاهاتهم</a:t>
            </a:r>
            <a:r>
              <a:rPr lang="ar-EG" sz="2600" dirty="0"/>
              <a:t>.</a:t>
            </a:r>
          </a:p>
          <a:p>
            <a:pPr algn="just" rtl="1"/>
            <a:endParaRPr lang="fr-FR" sz="2400" b="1" dirty="0">
              <a:solidFill>
                <a:schemeClr val="accent2"/>
              </a:solidFill>
            </a:endParaRPr>
          </a:p>
        </p:txBody>
      </p:sp>
    </p:spTree>
    <p:extLst>
      <p:ext uri="{BB962C8B-B14F-4D97-AF65-F5344CB8AC3E}">
        <p14:creationId xmlns:p14="http://schemas.microsoft.com/office/powerpoint/2010/main" val="203825422"/>
      </p:ext>
    </p:extLst>
  </p:cSld>
  <p:clrMapOvr>
    <a:masterClrMapping/>
  </p:clrMapOvr>
  <p:transition spd="med" advTm="507434">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1BBCC-736D-76B8-416C-C264F73A181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8779244-B615-514B-02C6-F12693D338C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FA355D27-AA92-8A18-728E-7082C61BE40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14D41E4-BE5A-F5AE-1E6A-7AE25EC479BB}"/>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B2D462B-772D-2648-2C96-C3FA01E942B4}"/>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B0D35199-9570-85A1-E279-D2E3005F3DF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BD180A0-D4E6-FC0F-701B-7DA48D15637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65690522-CBAB-CC38-4E3E-3952E63A5679}"/>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9" name="ZoneTexte 8">
            <a:extLst>
              <a:ext uri="{FF2B5EF4-FFF2-40B4-BE49-F238E27FC236}">
                <a16:creationId xmlns:a16="http://schemas.microsoft.com/office/drawing/2014/main" id="{3E09D942-7939-9C71-9202-9A81C25DD6EF}"/>
              </a:ext>
            </a:extLst>
          </p:cNvPr>
          <p:cNvSpPr txBox="1"/>
          <p:nvPr/>
        </p:nvSpPr>
        <p:spPr>
          <a:xfrm>
            <a:off x="3150823" y="2042835"/>
            <a:ext cx="7595171" cy="3970318"/>
          </a:xfrm>
          <a:prstGeom prst="rect">
            <a:avLst/>
          </a:prstGeom>
          <a:noFill/>
        </p:spPr>
        <p:txBody>
          <a:bodyPr wrap="square">
            <a:spAutoFit/>
          </a:bodyPr>
          <a:lstStyle/>
          <a:p>
            <a:pPr marL="457200" indent="-457200" algn="r" rtl="1">
              <a:buFont typeface="Wingdings" panose="05000000000000000000" pitchFamily="2" charset="2"/>
              <a:buChar char="v"/>
            </a:pPr>
            <a:r>
              <a:rPr lang="ar-DZ" sz="2800" b="1" dirty="0"/>
              <a:t>لماذا ندرس </a:t>
            </a:r>
            <a:r>
              <a:rPr lang="ar-EG" sz="2800" b="1" dirty="0"/>
              <a:t>مناهج البحث الإعلامي </a:t>
            </a:r>
            <a:r>
              <a:rPr lang="ar-DZ" sz="2800" b="1" dirty="0"/>
              <a:t>؟</a:t>
            </a:r>
          </a:p>
          <a:p>
            <a:pPr algn="r" rtl="1"/>
            <a:r>
              <a:rPr lang="ar-EG" sz="2800" dirty="0"/>
              <a:t>نَدرُس مناهج البحث الإعلامي للأسباب التالية:</a:t>
            </a:r>
          </a:p>
          <a:p>
            <a:pPr algn="r" rtl="1"/>
            <a:r>
              <a:rPr lang="ar-DZ" sz="2800" b="1" dirty="0"/>
              <a:t>أولا : </a:t>
            </a:r>
            <a:r>
              <a:rPr lang="ar-EG" sz="2800" b="1" dirty="0"/>
              <a:t>فهم الظواهر الإعلامية</a:t>
            </a:r>
            <a:br>
              <a:rPr lang="ar-EG" sz="2800" dirty="0"/>
            </a:br>
            <a:r>
              <a:rPr lang="ar-EG" sz="2800" dirty="0"/>
              <a:t>لتحليل كيفية عمل وسائل الإعلام وتأثيرها في الجمهور والمجتمع.</a:t>
            </a:r>
          </a:p>
          <a:p>
            <a:pPr algn="r" rtl="1"/>
            <a:r>
              <a:rPr lang="ar-DZ" sz="2800" b="1" dirty="0"/>
              <a:t>ثانيا : </a:t>
            </a:r>
            <a:r>
              <a:rPr lang="ar-EG" sz="2800" b="1" dirty="0"/>
              <a:t>دراسة سلوك الجمهور</a:t>
            </a:r>
            <a:br>
              <a:rPr lang="ar-EG" sz="2800" dirty="0"/>
            </a:br>
            <a:r>
              <a:rPr lang="ar-EG" sz="2800" dirty="0"/>
              <a:t>لمعرفة اتجاهات المتلقين، تفضيلاتهم، وأنماط تفاعلهم مع المحتوى الإعلامي.</a:t>
            </a:r>
          </a:p>
          <a:p>
            <a:pPr algn="r" rtl="1"/>
            <a:r>
              <a:rPr lang="ar-DZ" sz="2800" b="1" dirty="0"/>
              <a:t>ثالثا : إ</a:t>
            </a:r>
            <a:r>
              <a:rPr lang="ar-EG" sz="2800" b="1" dirty="0"/>
              <a:t>تخاذ قرارات إعلامية مبنية على أسس علمية</a:t>
            </a:r>
            <a:br>
              <a:rPr lang="ar-EG" sz="2800" dirty="0"/>
            </a:br>
            <a:r>
              <a:rPr lang="ar-EG" sz="2800" dirty="0"/>
              <a:t>بدل ال</a:t>
            </a:r>
            <a:r>
              <a:rPr lang="ar-DZ" sz="2800" dirty="0"/>
              <a:t>إ</a:t>
            </a:r>
            <a:r>
              <a:rPr lang="ar-EG" sz="2800" dirty="0" err="1"/>
              <a:t>عتماد</a:t>
            </a:r>
            <a:r>
              <a:rPr lang="ar-EG" sz="2800" dirty="0"/>
              <a:t> على الحدس أو التجربة العشوائية.</a:t>
            </a:r>
          </a:p>
        </p:txBody>
      </p:sp>
    </p:spTree>
    <p:extLst>
      <p:ext uri="{BB962C8B-B14F-4D97-AF65-F5344CB8AC3E}">
        <p14:creationId xmlns:p14="http://schemas.microsoft.com/office/powerpoint/2010/main" val="3828867875"/>
      </p:ext>
    </p:extLst>
  </p:cSld>
  <p:clrMapOvr>
    <a:masterClrMapping/>
  </p:clrMapOvr>
  <p:transition spd="med" advTm="507434">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3B762-1285-8F13-F94A-41B373558B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D1395DB-A4DF-B1AD-C08D-7F3BBC09D26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4819085" cy="4841499"/>
          </a:xfrm>
        </p:spPr>
      </p:pic>
      <p:sp>
        <p:nvSpPr>
          <p:cNvPr id="2" name="Right Triangle 1">
            <a:extLst>
              <a:ext uri="{FF2B5EF4-FFF2-40B4-BE49-F238E27FC236}">
                <a16:creationId xmlns:a16="http://schemas.microsoft.com/office/drawing/2014/main" id="{429AAEAB-6FAE-67E7-48CA-03ECC1CCA8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FCBA54-A3DD-DDAD-2B12-02A746BE2DD4}"/>
              </a:ext>
            </a:extLst>
          </p:cNvPr>
          <p:cNvSpPr/>
          <p:nvPr/>
        </p:nvSpPr>
        <p:spPr>
          <a:xfrm rot="16200000" flipV="1">
            <a:off x="-1310256" y="358221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A6042110-A2F0-2EB8-2843-CBB303630CA4}"/>
              </a:ext>
            </a:extLst>
          </p:cNvPr>
          <p:cNvSpPr txBox="1"/>
          <p:nvPr/>
        </p:nvSpPr>
        <p:spPr>
          <a:xfrm>
            <a:off x="4317658" y="820995"/>
            <a:ext cx="5655738" cy="712824"/>
          </a:xfrm>
          <a:prstGeom prst="rect">
            <a:avLst/>
          </a:prstGeom>
          <a:noFill/>
        </p:spPr>
        <p:txBody>
          <a:bodyPr wrap="square" rtlCol="0">
            <a:spAutoFit/>
          </a:bodyPr>
          <a:lstStyle/>
          <a:p>
            <a:pPr algn="r">
              <a:lnSpc>
                <a:spcPct val="120000"/>
              </a:lnSpc>
            </a:pPr>
            <a:r>
              <a:rPr lang="ar-DZ" sz="3600" b="1" dirty="0">
                <a:solidFill>
                  <a:srgbClr val="00B0F0"/>
                </a:solidFill>
                <a:latin typeface="Alexandria" charset="0"/>
                <a:cs typeface="Alexandria" charset="0"/>
              </a:rPr>
              <a:t>مدخل الى مقرر مشروع التخرج </a:t>
            </a:r>
            <a:endParaRPr lang="en-US" sz="36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163CC1D-47C4-2BC0-E307-3A1BE33A58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6ED7E5D-A0CB-0370-9F60-C9D721B59F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C5D57CD1-20E9-F244-89DD-B6604EACDA26}"/>
              </a:ext>
            </a:extLst>
          </p:cNvPr>
          <p:cNvSpPr/>
          <p:nvPr/>
        </p:nvSpPr>
        <p:spPr>
          <a:xfrm>
            <a:off x="3603154" y="643578"/>
            <a:ext cx="133119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400" b="1" dirty="0">
                <a:solidFill>
                  <a:schemeClr val="bg1"/>
                </a:solidFill>
                <a:latin typeface="Alexandria" charset="0"/>
                <a:cs typeface="Alexandria" charset="0"/>
              </a:rPr>
              <a:t>05</a:t>
            </a:r>
            <a:endParaRPr lang="en-US" b="1" dirty="0">
              <a:solidFill>
                <a:schemeClr val="bg1"/>
              </a:solidFill>
              <a:latin typeface="Alexandria" charset="0"/>
              <a:cs typeface="Alexandria" charset="0"/>
            </a:endParaRPr>
          </a:p>
        </p:txBody>
      </p:sp>
      <p:sp>
        <p:nvSpPr>
          <p:cNvPr id="10" name="ZoneTexte 9">
            <a:extLst>
              <a:ext uri="{FF2B5EF4-FFF2-40B4-BE49-F238E27FC236}">
                <a16:creationId xmlns:a16="http://schemas.microsoft.com/office/drawing/2014/main" id="{0D0213F1-1124-2F69-9A54-BAE3F27E9671}"/>
              </a:ext>
            </a:extLst>
          </p:cNvPr>
          <p:cNvSpPr txBox="1"/>
          <p:nvPr/>
        </p:nvSpPr>
        <p:spPr>
          <a:xfrm>
            <a:off x="3445826" y="1813217"/>
            <a:ext cx="7595171" cy="4401205"/>
          </a:xfrm>
          <a:prstGeom prst="rect">
            <a:avLst/>
          </a:prstGeom>
          <a:noFill/>
        </p:spPr>
        <p:txBody>
          <a:bodyPr wrap="square">
            <a:spAutoFit/>
          </a:bodyPr>
          <a:lstStyle/>
          <a:p>
            <a:pPr algn="r" rtl="1"/>
            <a:r>
              <a:rPr lang="ar-DZ" sz="2800" b="1" dirty="0"/>
              <a:t>رابعا: </a:t>
            </a:r>
            <a:r>
              <a:rPr lang="ar-EG" sz="2800" b="1" dirty="0"/>
              <a:t>تطوير المحتوى الإعلامي</a:t>
            </a:r>
          </a:p>
          <a:p>
            <a:pPr algn="r" rtl="1"/>
            <a:r>
              <a:rPr lang="ar-EG" sz="2800" dirty="0"/>
              <a:t>من حيث الشكل والمضمون بما يتناسب مع حاجات الجمهور.</a:t>
            </a:r>
          </a:p>
          <a:p>
            <a:pPr algn="r" rtl="1"/>
            <a:r>
              <a:rPr lang="ar-DZ" sz="2800" b="1" dirty="0"/>
              <a:t>خامسا : </a:t>
            </a:r>
            <a:r>
              <a:rPr lang="ar-EG" sz="2800" b="1" dirty="0"/>
              <a:t>قياس تأثير الرسائل الإعلامية</a:t>
            </a:r>
          </a:p>
          <a:p>
            <a:pPr algn="r" rtl="1"/>
            <a:r>
              <a:rPr lang="ar-EG" sz="2800" dirty="0"/>
              <a:t>سواء في الأخبار، البرامج، أو الحملات الإعلانية.</a:t>
            </a:r>
          </a:p>
          <a:p>
            <a:pPr algn="r" rtl="1"/>
            <a:r>
              <a:rPr lang="ar-DZ" sz="2800" b="1" dirty="0"/>
              <a:t>سادسا : </a:t>
            </a:r>
            <a:r>
              <a:rPr lang="ar-EG" sz="2800" b="1" dirty="0"/>
              <a:t>مواكبة التحولات الرقمية</a:t>
            </a:r>
          </a:p>
          <a:p>
            <a:pPr algn="r" rtl="1"/>
            <a:r>
              <a:rPr lang="ar-EG" sz="2800" dirty="0"/>
              <a:t>وفهم الإعلام الرقمي ووسائل التواصل الاجتماعي علميًا.</a:t>
            </a:r>
          </a:p>
          <a:p>
            <a:pPr algn="r" rtl="1"/>
            <a:r>
              <a:rPr lang="ar-DZ" sz="2800" b="1" dirty="0"/>
              <a:t>سابعا : </a:t>
            </a:r>
            <a:r>
              <a:rPr lang="ar-EG" sz="2800" b="1" dirty="0"/>
              <a:t>حل المشكلات الإعلامية</a:t>
            </a:r>
          </a:p>
          <a:p>
            <a:pPr algn="r" rtl="1"/>
            <a:r>
              <a:rPr lang="ar-EG" sz="2800" dirty="0"/>
              <a:t>مثل ضعف التفاعل، تراجع المتابعة، أو فقدان المصداقية.</a:t>
            </a:r>
          </a:p>
          <a:p>
            <a:pPr algn="r" rtl="1"/>
            <a:r>
              <a:rPr lang="ar-DZ" sz="2800" b="1" dirty="0"/>
              <a:t>ثامنا : </a:t>
            </a:r>
            <a:r>
              <a:rPr lang="ar-EG" sz="2800" b="1" dirty="0"/>
              <a:t>إعداد الطلبة للبحث الأكاديمي</a:t>
            </a:r>
          </a:p>
          <a:p>
            <a:pPr algn="r" rtl="1"/>
            <a:r>
              <a:rPr lang="ar-EG" sz="2800" dirty="0"/>
              <a:t>وإنجاز البحوث ومذكرات التخرج وفق منهجية صحيحة.</a:t>
            </a:r>
          </a:p>
        </p:txBody>
      </p:sp>
    </p:spTree>
    <p:extLst>
      <p:ext uri="{BB962C8B-B14F-4D97-AF65-F5344CB8AC3E}">
        <p14:creationId xmlns:p14="http://schemas.microsoft.com/office/powerpoint/2010/main" val="2449029494"/>
      </p:ext>
    </p:extLst>
  </p:cSld>
  <p:clrMapOvr>
    <a:masterClrMapping/>
  </p:clrMapOvr>
  <p:transition spd="med" advTm="507434">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842460" y="1709318"/>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90578"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8" y="1728814"/>
            <a:ext cx="7907313" cy="5170646"/>
          </a:xfrm>
          <a:prstGeom prst="rect">
            <a:avLst/>
          </a:prstGeom>
          <a:noFill/>
        </p:spPr>
        <p:txBody>
          <a:bodyPr wrap="square" rtlCol="0">
            <a:spAutoFit/>
          </a:bodyPr>
          <a:lstStyle/>
          <a:p>
            <a:pPr algn="r"/>
            <a:r>
              <a:rPr lang="ar-DZ" sz="2400" b="1" dirty="0">
                <a:solidFill>
                  <a:schemeClr val="tx2"/>
                </a:solidFill>
                <a:latin typeface="Alexandria" charset="0"/>
                <a:cs typeface="Alexandria" charset="0"/>
              </a:rPr>
              <a:t>المراجع العربية : </a:t>
            </a:r>
          </a:p>
          <a:p>
            <a:pPr algn="r"/>
            <a:r>
              <a:rPr lang="ar-DZ" sz="2400" dirty="0"/>
              <a:t>1- </a:t>
            </a:r>
            <a:r>
              <a:rPr lang="ar-EG" sz="2400" dirty="0"/>
              <a:t>أحمد الرفاعي</a:t>
            </a:r>
            <a:r>
              <a:rPr lang="ar-DZ" sz="2400" dirty="0"/>
              <a:t>: </a:t>
            </a:r>
            <a:r>
              <a:rPr lang="ar-EG" sz="2400" dirty="0"/>
              <a:t>مناهج البحث العلمي</a:t>
            </a:r>
            <a:r>
              <a:rPr lang="ar-DZ" sz="2400" dirty="0"/>
              <a:t>، </a:t>
            </a:r>
            <a:r>
              <a:rPr lang="ar-EG" sz="2400" dirty="0"/>
              <a:t>دار الثقافة المعاصرة</a:t>
            </a:r>
            <a:r>
              <a:rPr lang="ar-DZ" sz="2400" dirty="0"/>
              <a:t>، </a:t>
            </a:r>
            <a:r>
              <a:rPr lang="ar-EG" sz="2400" dirty="0"/>
              <a:t>201</a:t>
            </a:r>
            <a:r>
              <a:rPr lang="ar-DZ" sz="2400" dirty="0"/>
              <a:t>8 ، القاهرة </a:t>
            </a:r>
            <a:r>
              <a:rPr lang="ar-EG" sz="2400" dirty="0"/>
              <a:t>مصر</a:t>
            </a:r>
            <a:r>
              <a:rPr lang="ar-DZ" sz="2400" dirty="0"/>
              <a:t>.</a:t>
            </a:r>
            <a:endParaRPr lang="ar-EG" sz="2400" dirty="0"/>
          </a:p>
          <a:p>
            <a:pPr algn="r"/>
            <a:r>
              <a:rPr lang="ar-DZ" sz="2400" dirty="0"/>
              <a:t>2- </a:t>
            </a:r>
            <a:r>
              <a:rPr lang="ar-EG" sz="2400" dirty="0"/>
              <a:t>عبد الرحمن بدوي</a:t>
            </a:r>
            <a:r>
              <a:rPr lang="ar-DZ" sz="2400" dirty="0"/>
              <a:t>: </a:t>
            </a:r>
            <a:r>
              <a:rPr lang="ar-EG" sz="2400" dirty="0"/>
              <a:t>مناهج البحث العلمي</a:t>
            </a:r>
            <a:r>
              <a:rPr lang="ar-DZ" sz="2400" dirty="0"/>
              <a:t>، </a:t>
            </a:r>
            <a:r>
              <a:rPr lang="ar-EG" sz="2400" dirty="0"/>
              <a:t>دار النهضة العربية</a:t>
            </a:r>
            <a:r>
              <a:rPr lang="ar-DZ" sz="2400" dirty="0"/>
              <a:t>، </a:t>
            </a:r>
            <a:r>
              <a:rPr lang="ar-EG" sz="2400" dirty="0"/>
              <a:t>2005</a:t>
            </a:r>
            <a:r>
              <a:rPr lang="ar-DZ" sz="2400" dirty="0"/>
              <a:t>، </a:t>
            </a:r>
            <a:r>
              <a:rPr lang="ar-EG" sz="2400" dirty="0"/>
              <a:t>مصر</a:t>
            </a:r>
            <a:r>
              <a:rPr lang="ar-DZ" sz="2400" dirty="0"/>
              <a:t>.</a:t>
            </a:r>
          </a:p>
          <a:p>
            <a:pPr algn="r"/>
            <a:r>
              <a:rPr lang="ar-DZ" sz="2400" dirty="0"/>
              <a:t>3- </a:t>
            </a:r>
            <a:r>
              <a:rPr lang="ar-EG" sz="2400" dirty="0"/>
              <a:t>ربحي مصطفى عليان</a:t>
            </a:r>
            <a:r>
              <a:rPr lang="ar-DZ" sz="2400" dirty="0"/>
              <a:t>، </a:t>
            </a:r>
            <a:r>
              <a:rPr lang="ar-EG" sz="2400" dirty="0"/>
              <a:t>البحوث العلمية: أسسها ومناهجها</a:t>
            </a:r>
            <a:r>
              <a:rPr lang="ar-DZ" sz="2400" dirty="0"/>
              <a:t>، </a:t>
            </a:r>
            <a:r>
              <a:rPr lang="ar-EG" sz="2400" dirty="0"/>
              <a:t>دار الفكر الجامعي</a:t>
            </a:r>
            <a:r>
              <a:rPr lang="ar-DZ" sz="2400" dirty="0"/>
              <a:t>، </a:t>
            </a:r>
            <a:r>
              <a:rPr lang="ar-EG" sz="2400" dirty="0"/>
              <a:t>2016</a:t>
            </a:r>
            <a:r>
              <a:rPr lang="ar-DZ" sz="2400" dirty="0"/>
              <a:t>، </a:t>
            </a:r>
            <a:r>
              <a:rPr lang="ar-EG" sz="2400" dirty="0"/>
              <a:t>الأردن</a:t>
            </a:r>
            <a:r>
              <a:rPr lang="ar-DZ" sz="2400" dirty="0"/>
              <a:t>.</a:t>
            </a:r>
          </a:p>
          <a:p>
            <a:pPr algn="r"/>
            <a:r>
              <a:rPr lang="ar-DZ" sz="2400" dirty="0"/>
              <a:t>4- </a:t>
            </a:r>
            <a:r>
              <a:rPr lang="ar-EG" sz="2400" dirty="0"/>
              <a:t>أحمد عارف العساف</a:t>
            </a:r>
            <a:r>
              <a:rPr lang="ar-DZ" sz="2400" dirty="0"/>
              <a:t>، </a:t>
            </a:r>
            <a:r>
              <a:rPr lang="ar-EG" sz="2400" dirty="0"/>
              <a:t>منهجية البحث العلمي في العلوم الاجتماعية والإدارية</a:t>
            </a:r>
            <a:r>
              <a:rPr lang="ar-DZ" sz="2400" dirty="0"/>
              <a:t>، </a:t>
            </a:r>
            <a:r>
              <a:rPr lang="ar-EG" sz="2400" dirty="0"/>
              <a:t>دار المجد العلمي</a:t>
            </a:r>
            <a:r>
              <a:rPr lang="ar-DZ" sz="2400" dirty="0"/>
              <a:t>، </a:t>
            </a:r>
            <a:r>
              <a:rPr lang="ar-EG" sz="2400" dirty="0"/>
              <a:t>2019</a:t>
            </a:r>
            <a:r>
              <a:rPr lang="ar-DZ" sz="2400" dirty="0"/>
              <a:t>، </a:t>
            </a:r>
            <a:r>
              <a:rPr lang="ar-EG" sz="2400" dirty="0"/>
              <a:t>العراق</a:t>
            </a:r>
            <a:r>
              <a:rPr lang="ar-DZ" sz="2400" dirty="0"/>
              <a:t>.</a:t>
            </a:r>
          </a:p>
          <a:p>
            <a:pPr algn="r"/>
            <a:r>
              <a:rPr lang="ar-DZ" sz="2400" dirty="0"/>
              <a:t>5- </a:t>
            </a:r>
            <a:r>
              <a:rPr lang="ar-EG" sz="2400" dirty="0"/>
              <a:t>أحمد بن مرسلي</a:t>
            </a:r>
            <a:r>
              <a:rPr lang="ar-DZ" sz="2400" dirty="0"/>
              <a:t>: </a:t>
            </a:r>
            <a:r>
              <a:rPr lang="ar-EG" sz="2400" dirty="0"/>
              <a:t>مناهج البحث العلمي في علوم الإعلام والاتصال</a:t>
            </a:r>
            <a:r>
              <a:rPr lang="ar-DZ" sz="2400" dirty="0"/>
              <a:t>، </a:t>
            </a:r>
            <a:r>
              <a:rPr lang="ar-EG" sz="2400" dirty="0"/>
              <a:t>ديوان المطبوعات الجامعية</a:t>
            </a:r>
            <a:r>
              <a:rPr lang="ar-DZ" sz="2400" dirty="0"/>
              <a:t>، </a:t>
            </a:r>
            <a:r>
              <a:rPr lang="ar-EG" sz="2400" dirty="0"/>
              <a:t>2005</a:t>
            </a:r>
            <a:r>
              <a:rPr lang="ar-DZ" sz="2400" dirty="0"/>
              <a:t>، </a:t>
            </a:r>
            <a:r>
              <a:rPr lang="ar-EG" sz="2400" dirty="0"/>
              <a:t>الجزائر </a:t>
            </a:r>
            <a:r>
              <a:rPr lang="ar-DZ" sz="2400" dirty="0"/>
              <a:t>.</a:t>
            </a:r>
          </a:p>
          <a:p>
            <a:pPr algn="r"/>
            <a:r>
              <a:rPr lang="ar-DZ" sz="2400" dirty="0"/>
              <a:t>6- </a:t>
            </a:r>
            <a:r>
              <a:rPr lang="ar-EG" sz="2400" dirty="0"/>
              <a:t>أحمد عظيمي</a:t>
            </a:r>
            <a:r>
              <a:rPr lang="ar-DZ" sz="2400" dirty="0"/>
              <a:t>، </a:t>
            </a:r>
            <a:r>
              <a:rPr lang="ar-EG" sz="2400" i="1" dirty="0"/>
              <a:t>منهجية كتابة المذكرات وأطروحات الدكتوراه في علوم الإعلام والاتصال</a:t>
            </a:r>
            <a:r>
              <a:rPr lang="ar-DZ" sz="2400" i="1" dirty="0"/>
              <a:t>، </a:t>
            </a:r>
            <a:r>
              <a:rPr lang="ar-EG" sz="2400" dirty="0"/>
              <a:t>ديوان المطبوعات الجامعية</a:t>
            </a:r>
            <a:r>
              <a:rPr lang="ar-DZ" sz="2400" dirty="0"/>
              <a:t>،</a:t>
            </a:r>
            <a:r>
              <a:rPr lang="ar-EG" sz="2400" dirty="0"/>
              <a:t>2009</a:t>
            </a:r>
            <a:r>
              <a:rPr lang="ar-DZ" sz="2400" dirty="0"/>
              <a:t>.</a:t>
            </a:r>
            <a:endParaRPr lang="ar-EG" sz="2400" dirty="0"/>
          </a:p>
          <a:p>
            <a:pPr algn="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المقترحة: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3611" y="175582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F9102-52AD-7769-D4DF-E8A2C89B7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F48A1D-E7C1-AE70-2660-4B49D16599A9}"/>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08B0575-B453-DF87-783F-85695C5C30D6}"/>
              </a:ext>
            </a:extLst>
          </p:cNvPr>
          <p:cNvSpPr/>
          <p:nvPr/>
        </p:nvSpPr>
        <p:spPr>
          <a:xfrm>
            <a:off x="7842460" y="1709318"/>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DD8A461-549E-58CD-434A-B1C4E7A6DE23}"/>
              </a:ext>
            </a:extLst>
          </p:cNvPr>
          <p:cNvSpPr/>
          <p:nvPr/>
        </p:nvSpPr>
        <p:spPr>
          <a:xfrm>
            <a:off x="336734" y="1637853"/>
            <a:ext cx="8190578" cy="4464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8B151C9-C511-4771-F27E-76EA2F9222AF}"/>
              </a:ext>
            </a:extLst>
          </p:cNvPr>
          <p:cNvSpPr txBox="1"/>
          <p:nvPr/>
        </p:nvSpPr>
        <p:spPr>
          <a:xfrm>
            <a:off x="336734" y="1720887"/>
            <a:ext cx="7907313" cy="1077218"/>
          </a:xfrm>
          <a:prstGeom prst="rect">
            <a:avLst/>
          </a:prstGeom>
          <a:noFill/>
        </p:spPr>
        <p:txBody>
          <a:bodyPr wrap="square" rtlCol="0">
            <a:spAutoFit/>
          </a:bodyPr>
          <a:lstStyle/>
          <a:p>
            <a:pPr algn="r"/>
            <a:r>
              <a:rPr lang="ar-DZ" sz="2800" b="1" dirty="0">
                <a:solidFill>
                  <a:schemeClr val="tx2"/>
                </a:solidFill>
                <a:latin typeface="Alexandria" charset="0"/>
                <a:cs typeface="Alexandria" charset="0"/>
              </a:rPr>
              <a:t>المراجع الأجنبية : </a:t>
            </a:r>
          </a:p>
          <a:p>
            <a:pPr algn="r"/>
            <a:endParaRPr lang="ar-DZ" dirty="0">
              <a:solidFill>
                <a:srgbClr val="2D3956"/>
              </a:solidFill>
              <a:latin typeface="Alexandria" charset="0"/>
              <a:cs typeface="Alexandria" charset="0"/>
            </a:endParaRPr>
          </a:p>
          <a:p>
            <a:pPr algn="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865CDEB-3AF9-9CB9-3E07-393F11A5E2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B2956A6D-BC93-11D7-0EDE-AAAB9A8A5EB1}"/>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المقترحة: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6A687BD4-3B2D-FD92-2600-EE0A2AF4A3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3611" y="1755823"/>
            <a:ext cx="3808389" cy="3808389"/>
          </a:xfrm>
          <a:prstGeom prst="rect">
            <a:avLst/>
          </a:prstGeom>
        </p:spPr>
      </p:pic>
      <p:sp>
        <p:nvSpPr>
          <p:cNvPr id="9" name="Rectangle 8">
            <a:extLst>
              <a:ext uri="{FF2B5EF4-FFF2-40B4-BE49-F238E27FC236}">
                <a16:creationId xmlns:a16="http://schemas.microsoft.com/office/drawing/2014/main" id="{28E29699-20CC-BD9B-8292-AFBBD7D48D6B}"/>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47582F2A-CFC6-200D-1EB6-1E8FDE0F9A36}"/>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3" name="Rectangle 2">
            <a:extLst>
              <a:ext uri="{FF2B5EF4-FFF2-40B4-BE49-F238E27FC236}">
                <a16:creationId xmlns:a16="http://schemas.microsoft.com/office/drawing/2014/main" id="{42E497BB-6572-9CF3-1281-D1EF98446E6C}"/>
              </a:ext>
            </a:extLst>
          </p:cNvPr>
          <p:cNvSpPr>
            <a:spLocks noChangeArrowheads="1"/>
          </p:cNvSpPr>
          <p:nvPr/>
        </p:nvSpPr>
        <p:spPr bwMode="auto">
          <a:xfrm>
            <a:off x="514368" y="2519098"/>
            <a:ext cx="7598668" cy="338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ar-DZ" altLang="fr-FR" sz="1600" b="0" i="0" u="none" strike="noStrike" cap="none" normalizeH="0" baseline="0" dirty="0">
                <a:ln>
                  <a:noFill/>
                </a:ln>
                <a:solidFill>
                  <a:schemeClr val="tx1"/>
                </a:solidFill>
                <a:effectLst/>
                <a:latin typeface="Arial" panose="020B0604020202020204" pitchFamily="34" charset="0"/>
              </a:rPr>
              <a:t>-</a:t>
            </a:r>
            <a:r>
              <a:rPr kumimoji="0" lang="ar-DZ" altLang="fr-FR" b="0" i="0" u="none" strike="noStrike" cap="none" normalizeH="0" baseline="0" dirty="0">
                <a:ln>
                  <a:noFill/>
                </a:ln>
                <a:solidFill>
                  <a:schemeClr val="tx1"/>
                </a:solidFill>
                <a:effectLst/>
                <a:latin typeface="Arial" panose="020B0604020202020204" pitchFamily="34" charset="0"/>
              </a:rPr>
              <a:t>1</a:t>
            </a:r>
            <a:r>
              <a:rPr kumimoji="0" lang="fr-FR" altLang="fr-FR" b="0" i="0" u="none" strike="noStrike" cap="none" normalizeH="0" baseline="0" dirty="0">
                <a:ln>
                  <a:noFill/>
                </a:ln>
                <a:solidFill>
                  <a:schemeClr val="tx1"/>
                </a:solidFill>
                <a:effectLst/>
                <a:latin typeface="Arial" panose="020B0604020202020204" pitchFamily="34" charset="0"/>
              </a:rPr>
              <a:t>Wayne C. Booth, Gregory G. Colomb, Joseph M. Williams</a:t>
            </a:r>
            <a:br>
              <a:rPr kumimoji="0" lang="fr-FR" altLang="fr-FR" b="0" i="0" u="none" strike="noStrike" cap="none" normalizeH="0" baseline="0" dirty="0">
                <a:ln>
                  <a:noFill/>
                </a:ln>
                <a:solidFill>
                  <a:schemeClr val="tx1"/>
                </a:solidFill>
                <a:effectLst/>
                <a:latin typeface="Arial" panose="020B0604020202020204" pitchFamily="34" charset="0"/>
              </a:rPr>
            </a:br>
            <a:r>
              <a:rPr kumimoji="0" lang="ar-DZ" altLang="fr-FR" b="0" i="0" u="none" strike="noStrike" cap="none" normalizeH="0" baseline="0" dirty="0">
                <a:ln>
                  <a:noFill/>
                </a:ln>
                <a:solidFill>
                  <a:schemeClr val="tx1"/>
                </a:solidFill>
                <a:effectLst/>
                <a:latin typeface="Arial" panose="020B0604020202020204" pitchFamily="34" charset="0"/>
              </a:rPr>
              <a:t>،</a:t>
            </a:r>
            <a:r>
              <a:rPr kumimoji="0" lang="fr-FR" altLang="fr-FR" b="0" i="0" u="none" strike="noStrike" cap="none" normalizeH="0" baseline="0" dirty="0">
                <a:ln>
                  <a:noFill/>
                </a:ln>
                <a:solidFill>
                  <a:schemeClr val="tx1"/>
                </a:solidFill>
                <a:effectLst/>
                <a:latin typeface="Arial" panose="020B0604020202020204" pitchFamily="34" charset="0"/>
              </a:rPr>
              <a:t>The Craft of </a:t>
            </a:r>
            <a:r>
              <a:rPr kumimoji="0" lang="fr-FR" altLang="fr-FR" b="0" i="0" u="none" strike="noStrike" cap="none" normalizeH="0" baseline="0" dirty="0" err="1">
                <a:ln>
                  <a:noFill/>
                </a:ln>
                <a:solidFill>
                  <a:schemeClr val="tx1"/>
                </a:solidFill>
                <a:effectLst/>
                <a:latin typeface="Arial" panose="020B0604020202020204" pitchFamily="34" charset="0"/>
              </a:rPr>
              <a:t>Research</a:t>
            </a:r>
            <a:r>
              <a:rPr lang="ar-DZ" altLang="fr-FR" dirty="0">
                <a:latin typeface="Arial" panose="020B0604020202020204" pitchFamily="34" charset="0"/>
              </a:rPr>
              <a:t>، </a:t>
            </a:r>
            <a:r>
              <a:rPr kumimoji="0" lang="fr-FR" altLang="fr-FR" b="0" i="0" u="none" strike="noStrike" cap="none" normalizeH="0" baseline="0" dirty="0" err="1">
                <a:ln>
                  <a:noFill/>
                </a:ln>
                <a:solidFill>
                  <a:schemeClr val="tx1"/>
                </a:solidFill>
                <a:effectLst/>
                <a:latin typeface="Arial" panose="020B0604020202020204" pitchFamily="34" charset="0"/>
              </a:rPr>
              <a:t>University</a:t>
            </a:r>
            <a:r>
              <a:rPr kumimoji="0" lang="fr-FR" altLang="fr-FR" b="0" i="0" u="none" strike="noStrike" cap="none" normalizeH="0" baseline="0" dirty="0">
                <a:ln>
                  <a:noFill/>
                </a:ln>
                <a:solidFill>
                  <a:schemeClr val="tx1"/>
                </a:solidFill>
                <a:effectLst/>
                <a:latin typeface="Arial" panose="020B0604020202020204" pitchFamily="34" charset="0"/>
              </a:rPr>
              <a:t> of Chicago </a:t>
            </a:r>
            <a:r>
              <a:rPr kumimoji="0" lang="fr-FR" altLang="fr-FR" b="0" i="0" u="none" strike="noStrike" cap="none" normalizeH="0" baseline="0" dirty="0" err="1">
                <a:ln>
                  <a:noFill/>
                </a:ln>
                <a:solidFill>
                  <a:schemeClr val="tx1"/>
                </a:solidFill>
                <a:effectLst/>
                <a:latin typeface="Arial" panose="020B0604020202020204" pitchFamily="34" charset="0"/>
              </a:rPr>
              <a:t>Press</a:t>
            </a:r>
            <a:br>
              <a:rPr kumimoji="0" lang="fr-FR" altLang="fr-FR" b="0" i="0" u="none" strike="noStrike" cap="none" normalizeH="0" baseline="0" dirty="0">
                <a:ln>
                  <a:noFill/>
                </a:ln>
                <a:solidFill>
                  <a:schemeClr val="tx1"/>
                </a:solidFill>
                <a:effectLst/>
                <a:latin typeface="Arial" panose="020B0604020202020204" pitchFamily="34" charset="0"/>
              </a:rPr>
            </a:br>
            <a:r>
              <a:rPr kumimoji="0" lang="fr-FR" altLang="fr-FR" b="0" i="0" u="none" strike="noStrike" cap="none" normalizeH="0" baseline="0" dirty="0">
                <a:ln>
                  <a:noFill/>
                </a:ln>
                <a:solidFill>
                  <a:schemeClr val="tx1"/>
                </a:solidFill>
                <a:effectLst/>
                <a:latin typeface="Arial" panose="020B0604020202020204" pitchFamily="34" charset="0"/>
              </a:rPr>
              <a:t>2016 </a:t>
            </a:r>
            <a:r>
              <a:rPr kumimoji="0" lang="ar-DZ" altLang="fr-FR"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r>
              <a:rPr kumimoji="0" lang="fr-FR" altLang="fr-FR" i="0" u="none" strike="noStrike" cap="none" normalizeH="0" baseline="0" dirty="0">
                <a:ln>
                  <a:noFill/>
                </a:ln>
                <a:solidFill>
                  <a:schemeClr val="tx1"/>
                </a:solidFill>
                <a:effectLst/>
                <a:latin typeface="Arial" panose="020B0604020202020204" pitchFamily="34" charset="0"/>
                <a:cs typeface="Arial" panose="020B0604020202020204" pitchFamily="34" charset="0"/>
              </a:rPr>
              <a:t>USA.</a:t>
            </a:r>
            <a:endParaRPr kumimoji="0" lang="fr-FR" altLang="fr-FR" i="0" u="none" strike="noStrike" cap="none" normalizeH="0" baseline="0" dirty="0">
              <a:ln>
                <a:noFill/>
              </a:ln>
              <a:solidFill>
                <a:schemeClr val="tx1"/>
              </a:solidFill>
              <a:effectLst/>
              <a:latin typeface="Arial" panose="020B0604020202020204" pitchFamily="34" charset="0"/>
            </a:endParaRPr>
          </a:p>
          <a:p>
            <a:pPr eaLnBrk="0" fontAlgn="base" hangingPunct="0">
              <a:spcBef>
                <a:spcPct val="0"/>
              </a:spcBef>
              <a:spcAft>
                <a:spcPct val="0"/>
              </a:spcAft>
            </a:pPr>
            <a:r>
              <a:rPr kumimoji="0" lang="ar-DZ" altLang="fr-FR" b="0" i="0" u="none" strike="noStrike" cap="none" normalizeH="0" baseline="0" dirty="0">
                <a:ln>
                  <a:noFill/>
                </a:ln>
                <a:solidFill>
                  <a:schemeClr val="tx1"/>
                </a:solidFill>
                <a:effectLst/>
                <a:latin typeface="Arial" panose="020B0604020202020204" pitchFamily="34" charset="0"/>
              </a:rPr>
              <a:t>2 </a:t>
            </a:r>
            <a:r>
              <a:rPr lang="fr-FR" altLang="fr-FR" dirty="0">
                <a:latin typeface="Arial" panose="020B0604020202020204" pitchFamily="34" charset="0"/>
              </a:rPr>
              <a:t>- </a:t>
            </a:r>
            <a:r>
              <a:rPr kumimoji="0" lang="fr-FR" altLang="fr-FR" b="0" i="0" u="none" strike="noStrike" cap="none" normalizeH="0" baseline="0" dirty="0">
                <a:ln>
                  <a:noFill/>
                </a:ln>
                <a:solidFill>
                  <a:schemeClr val="tx1"/>
                </a:solidFill>
                <a:effectLst/>
                <a:latin typeface="Arial" panose="020B0604020202020204" pitchFamily="34" charset="0"/>
              </a:rPr>
              <a:t>Gary King, Robert O. </a:t>
            </a:r>
            <a:r>
              <a:rPr kumimoji="0" lang="fr-FR" altLang="fr-FR" b="0" i="0" u="none" strike="noStrike" cap="none" normalizeH="0" baseline="0" dirty="0" err="1">
                <a:ln>
                  <a:noFill/>
                </a:ln>
                <a:solidFill>
                  <a:schemeClr val="tx1"/>
                </a:solidFill>
                <a:effectLst/>
                <a:latin typeface="Arial" panose="020B0604020202020204" pitchFamily="34" charset="0"/>
              </a:rPr>
              <a:t>Keohane</a:t>
            </a:r>
            <a:r>
              <a:rPr kumimoji="0" lang="fr-FR" altLang="fr-FR" b="0" i="0" u="none" strike="noStrike" cap="none" normalizeH="0" baseline="0" dirty="0">
                <a:ln>
                  <a:noFill/>
                </a:ln>
                <a:solidFill>
                  <a:schemeClr val="tx1"/>
                </a:solidFill>
                <a:effectLst/>
                <a:latin typeface="Arial" panose="020B0604020202020204" pitchFamily="34" charset="0"/>
              </a:rPr>
              <a:t>, Sidney Verba</a:t>
            </a:r>
            <a:r>
              <a:rPr lang="ar-DZ" altLang="fr-FR" dirty="0">
                <a:latin typeface="Arial" panose="020B0604020202020204" pitchFamily="34" charset="0"/>
              </a:rPr>
              <a:t>،</a:t>
            </a:r>
            <a:r>
              <a:rPr kumimoji="0" lang="fr-FR" altLang="fr-FR" b="0" i="0" u="none" strike="noStrike" cap="none" normalizeH="0" baseline="0" dirty="0" err="1">
                <a:ln>
                  <a:noFill/>
                </a:ln>
                <a:solidFill>
                  <a:schemeClr val="tx1"/>
                </a:solidFill>
                <a:effectLst/>
                <a:latin typeface="Arial" panose="020B0604020202020204" pitchFamily="34" charset="0"/>
              </a:rPr>
              <a:t>Designing</a:t>
            </a:r>
            <a:r>
              <a:rPr kumimoji="0" lang="fr-FR" altLang="fr-FR" b="0" i="0" u="none" strike="noStrike" cap="none" normalizeH="0" baseline="0" dirty="0">
                <a:ln>
                  <a:noFill/>
                </a:ln>
                <a:solidFill>
                  <a:schemeClr val="tx1"/>
                </a:solidFill>
                <a:effectLst/>
                <a:latin typeface="Arial" panose="020B0604020202020204" pitchFamily="34" charset="0"/>
              </a:rPr>
              <a:t> Social </a:t>
            </a:r>
            <a:r>
              <a:rPr kumimoji="0" lang="fr-FR" altLang="fr-FR" b="0" i="0" u="none" strike="noStrike" cap="none" normalizeH="0" baseline="0" dirty="0" err="1">
                <a:ln>
                  <a:noFill/>
                </a:ln>
                <a:solidFill>
                  <a:schemeClr val="tx1"/>
                </a:solidFill>
                <a:effectLst/>
                <a:latin typeface="Arial" panose="020B0604020202020204" pitchFamily="34" charset="0"/>
              </a:rPr>
              <a:t>Inquiry</a:t>
            </a:r>
            <a:r>
              <a:rPr lang="ar-DZ" altLang="fr-FR" dirty="0">
                <a:latin typeface="Arial" panose="020B0604020202020204" pitchFamily="34" charset="0"/>
              </a:rPr>
              <a:t>،</a:t>
            </a:r>
            <a:r>
              <a:rPr lang="fr-FR" altLang="fr-FR" dirty="0">
                <a:latin typeface="Arial" panose="020B0604020202020204" pitchFamily="34" charset="0"/>
              </a:rPr>
              <a:t>Princeton </a:t>
            </a:r>
            <a:r>
              <a:rPr lang="fr-FR" altLang="fr-FR" dirty="0" err="1">
                <a:latin typeface="Arial" panose="020B0604020202020204" pitchFamily="34" charset="0"/>
              </a:rPr>
              <a:t>University</a:t>
            </a:r>
            <a:r>
              <a:rPr lang="fr-FR" altLang="fr-FR" dirty="0">
                <a:latin typeface="Arial" panose="020B0604020202020204" pitchFamily="34" charset="0"/>
              </a:rPr>
              <a:t> </a:t>
            </a:r>
            <a:r>
              <a:rPr lang="fr-FR" altLang="fr-FR" dirty="0" err="1">
                <a:latin typeface="Arial" panose="020B0604020202020204" pitchFamily="34" charset="0"/>
              </a:rPr>
              <a:t>Press</a:t>
            </a:r>
            <a:r>
              <a:rPr lang="ar-DZ" altLang="fr-FR" dirty="0">
                <a:latin typeface="Arial" panose="020B0604020202020204" pitchFamily="34" charset="0"/>
              </a:rPr>
              <a:t>، </a:t>
            </a:r>
            <a:r>
              <a:rPr lang="fr-FR" altLang="fr-FR" dirty="0">
                <a:latin typeface="Arial" panose="020B0604020202020204" pitchFamily="34" charset="0"/>
              </a:rPr>
              <a:t>1994</a:t>
            </a:r>
            <a:r>
              <a:rPr lang="ar-DZ" altLang="fr-FR" dirty="0">
                <a:latin typeface="Arial" panose="020B0604020202020204" pitchFamily="34" charset="0"/>
              </a:rPr>
              <a:t>، </a:t>
            </a:r>
            <a:r>
              <a:rPr lang="fr-FR" altLang="fr-FR" dirty="0">
                <a:latin typeface="Arial" panose="020B0604020202020204" pitchFamily="34" charset="0"/>
              </a:rPr>
              <a:t>USA.</a:t>
            </a:r>
            <a:br>
              <a:rPr kumimoji="0" lang="fr-FR" altLang="fr-FR" b="0" i="0" u="none" strike="noStrike" cap="none" normalizeH="0" baseline="0" dirty="0">
                <a:ln>
                  <a:noFill/>
                </a:ln>
                <a:solidFill>
                  <a:schemeClr val="tx1"/>
                </a:solidFill>
                <a:effectLst/>
                <a:latin typeface="Arial" panose="020B0604020202020204" pitchFamily="34" charset="0"/>
              </a:rPr>
            </a:br>
            <a:r>
              <a:rPr lang="fr-FR" altLang="fr-FR" dirty="0">
                <a:latin typeface="Arial" panose="020B0604020202020204" pitchFamily="34" charset="0"/>
              </a:rPr>
              <a:t>3-</a:t>
            </a:r>
            <a:r>
              <a:rPr lang="en-CA" sz="2000" dirty="0" err="1"/>
              <a:t>McQuail</a:t>
            </a:r>
            <a:r>
              <a:rPr lang="en-CA" sz="2000" dirty="0"/>
              <a:t>, D. Mass Communication Theory. London: Sage Publications </a:t>
            </a:r>
          </a:p>
          <a:p>
            <a:pPr eaLnBrk="0" fontAlgn="base" hangingPunct="0">
              <a:spcBef>
                <a:spcPct val="0"/>
              </a:spcBef>
              <a:spcAft>
                <a:spcPct val="0"/>
              </a:spcAft>
            </a:pPr>
            <a:r>
              <a:rPr lang="en-CA" sz="2000" dirty="0"/>
              <a:t>4- Creswell, J. W. Research Design: Qualitative, Quantitative, and Mixed Methods Approaches. Sage.</a:t>
            </a:r>
            <a:endParaRPr lang="fr-FR" sz="2000" dirty="0"/>
          </a:p>
          <a:p>
            <a:pPr rtl="1"/>
            <a:r>
              <a:rPr lang="en-CA" sz="2000" dirty="0"/>
              <a:t>5-Bryman, A. Social Research Methods. Oxford University Press.</a:t>
            </a:r>
            <a:endParaRPr lang="fr-FR" sz="2000" dirty="0"/>
          </a:p>
          <a:p>
            <a:pPr rtl="1"/>
            <a:r>
              <a:rPr lang="en-CA" sz="2000" dirty="0"/>
              <a:t> 6- Silverman, D. Doing Qualitative Research. Sage.</a:t>
            </a:r>
            <a:endParaRPr lang="fr-FR" sz="2000" dirty="0"/>
          </a:p>
          <a:p>
            <a:pPr marL="342900" marR="0" lvl="0" indent="-342900" algn="l" defTabSz="914400" rtl="0" eaLnBrk="0" fontAlgn="base" latinLnBrk="0" hangingPunct="0">
              <a:lnSpc>
                <a:spcPct val="100000"/>
              </a:lnSpc>
              <a:spcBef>
                <a:spcPct val="0"/>
              </a:spcBef>
              <a:spcAft>
                <a:spcPct val="0"/>
              </a:spcAft>
              <a:buClrTx/>
              <a:buSzTx/>
              <a:buFontTx/>
              <a:buChar char="-"/>
              <a:tabLst/>
            </a:pPr>
            <a:endParaRPr kumimoji="0" lang="fr-FR" altLang="fr-FR"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68152044"/>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909FDD-ED1E-4827-B335-4E81C2751141}"/>
</file>

<file path=customXml/itemProps2.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purl.org/dc/dcmitype/"/>
    <ds:schemaRef ds:uri="http://schemas.microsoft.com/office/2006/metadata/properties"/>
    <ds:schemaRef ds:uri="http://www.w3.org/XML/1998/namespace"/>
    <ds:schemaRef ds:uri="http://purl.org/dc/elements/1.1/"/>
    <ds:schemaRef ds:uri="http://purl.org/dc/terms/"/>
    <ds:schemaRef ds:uri="http://schemas.microsoft.com/office/infopath/2007/PartnerControls"/>
    <ds:schemaRef ds:uri="http://schemas.openxmlformats.org/package/2006/metadata/core-properties"/>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2763</TotalTime>
  <Words>1332</Words>
  <Application>Microsoft Office PowerPoint</Application>
  <PresentationFormat>Grand écran</PresentationFormat>
  <Paragraphs>185</Paragraphs>
  <Slides>21</Slides>
  <Notes>12</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21</vt:i4>
      </vt:variant>
    </vt:vector>
  </HeadingPairs>
  <TitlesOfParts>
    <vt:vector size="29" baseType="lpstr">
      <vt:lpstr>Alexandria</vt:lpstr>
      <vt:lpstr>Arial</vt:lpstr>
      <vt:lpstr>Calibri</vt:lpstr>
      <vt:lpstr>Calibri Light</vt:lpstr>
      <vt:lpstr>Dubai Medium</vt:lpstr>
      <vt:lpstr>Roboto Light</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35</cp:revision>
  <dcterms:created xsi:type="dcterms:W3CDTF">2023-04-29T09:08:00Z</dcterms:created>
  <dcterms:modified xsi:type="dcterms:W3CDTF">2026-01-10T13:13:16Z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