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6" r:id="rId3"/>
    <p:sldId id="510" r:id="rId4"/>
    <p:sldId id="256" r:id="rId5"/>
    <p:sldId id="542" r:id="rId6"/>
    <p:sldId id="543" r:id="rId7"/>
    <p:sldId id="544" r:id="rId8"/>
    <p:sldId id="546" r:id="rId9"/>
    <p:sldId id="545" r:id="rId10"/>
    <p:sldId id="547" r:id="rId11"/>
    <p:sldId id="548" r:id="rId12"/>
    <p:sldId id="550" r:id="rId13"/>
    <p:sldId id="551" r:id="rId14"/>
    <p:sldId id="552" r:id="rId15"/>
    <p:sldId id="553" r:id="rId16"/>
    <p:sldId id="554" r:id="rId17"/>
    <p:sldId id="555" r:id="rId18"/>
    <p:sldId id="556" r:id="rId19"/>
    <p:sldId id="557" r:id="rId20"/>
    <p:sldId id="558" r:id="rId21"/>
    <p:sldId id="559" r:id="rId22"/>
    <p:sldId id="560" r:id="rId23"/>
    <p:sldId id="561" r:id="rId24"/>
    <p:sldId id="562" r:id="rId25"/>
    <p:sldId id="563" r:id="rId26"/>
    <p:sldId id="564" r:id="rId27"/>
    <p:sldId id="565" r:id="rId28"/>
    <p:sldId id="566" r:id="rId29"/>
    <p:sldId id="567" r:id="rId30"/>
    <p:sldId id="568" r:id="rId31"/>
    <p:sldId id="569" r:id="rId32"/>
    <p:sldId id="570" r:id="rId33"/>
    <p:sldId id="571" r:id="rId34"/>
    <p:sldId id="572" r:id="rId35"/>
    <p:sldId id="573" r:id="rId36"/>
    <p:sldId id="574" r:id="rId37"/>
    <p:sldId id="575" r:id="rId38"/>
    <p:sldId id="487"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42"/>
            <p14:sldId id="543"/>
            <p14:sldId id="544"/>
            <p14:sldId id="546"/>
            <p14:sldId id="545"/>
            <p14:sldId id="547"/>
            <p14:sldId id="548"/>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7"/>
    <p:restoredTop sz="93750" autoAdjust="0"/>
  </p:normalViewPr>
  <p:slideViewPr>
    <p:cSldViewPr snapToGrid="0">
      <p:cViewPr varScale="1">
        <p:scale>
          <a:sx n="114" d="100"/>
          <a:sy n="114" d="100"/>
        </p:scale>
        <p:origin x="17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4497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46828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98274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64575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1518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hyperlink" Target="https://www.behance.net/" TargetMode="External"/><Relationship Id="rId3" Type="http://schemas.openxmlformats.org/officeDocument/2006/relationships/image" Target="../media/image9.png"/><Relationship Id="rId7" Type="http://schemas.openxmlformats.org/officeDocument/2006/relationships/hyperlink" Target="https://500px.com/"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hyperlink" Target="https://dribbble.com/" TargetMode="External"/><Relationship Id="rId4" Type="http://schemas.openxmlformats.org/officeDocument/2006/relationships/image" Target="../media/image10.svg"/><Relationship Id="rId9" Type="http://schemas.openxmlformats.org/officeDocument/2006/relationships/hyperlink" Target="https://www.pinterest.com/" TargetMode="External"/></Relationships>
</file>

<file path=ppt/slides/_rels/slide3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7.png"/><Relationship Id="rId7"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a:solidFill>
                  <a:srgbClr val="8E5A6D"/>
                </a:solidFill>
                <a:latin typeface="Al-Jazeera-Arabic-Regular" pitchFamily="2" charset="-78"/>
                <a:cs typeface="Al-Jazeera-Arabic-Regular" pitchFamily="2" charset="-78"/>
              </a:rPr>
              <a:t> للإعلام</a:t>
            </a:r>
            <a:endParaRPr lang="en-US" sz="4000" b="1">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547508"/>
            <a:ext cx="5094927" cy="2541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أهم مدراس التصميم</a:t>
            </a:r>
          </a:p>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أهمية التصميم</a:t>
            </a:r>
          </a:p>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الهدف من التصميم</a:t>
            </a:r>
            <a:endParaRPr lang="en-US">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الفرق بين الفن والتصميم</a:t>
            </a:r>
          </a:p>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مراحل عملية التصميم</a:t>
            </a:r>
          </a:p>
          <a:p>
            <a:pPr marL="457200" indent="-457200" algn="r" rtl="1">
              <a:lnSpc>
                <a:spcPct val="150000"/>
              </a:lnSpc>
              <a:buFont typeface="Arial" panose="020B0604020202020204" pitchFamily="34" charset="0"/>
              <a:buChar char="•"/>
            </a:pPr>
            <a:r>
              <a:rPr lang="ar-SA">
                <a:solidFill>
                  <a:schemeClr val="bg1"/>
                </a:solidFill>
                <a:latin typeface="Al-Jazeera-Arabic-Regular" pitchFamily="2" charset="-78"/>
                <a:cs typeface="Al-Jazeera-Arabic-Regular" pitchFamily="2" charset="-78"/>
              </a:rPr>
              <a:t>الأفكار والطبيعة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a:latin typeface="Al-Jazeera-Arabic-Regular" pitchFamily="2" charset="-78"/>
                <a:cs typeface="Al-Jazeera-Arabic-Regular" pitchFamily="2" charset="-78"/>
              </a:rPr>
              <a:t>أساسيات التصميم (١)</a:t>
            </a:r>
            <a:endParaRPr lang="en-US" sz="3200" b="1">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Lecture 3</a:t>
            </a:r>
            <a:endParaRPr lang="en-US" b="1">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180156" y="2785710"/>
            <a:ext cx="3230373" cy="523220"/>
          </a:xfrm>
          <a:prstGeom prst="rect">
            <a:avLst/>
          </a:prstGeom>
          <a:noFill/>
        </p:spPr>
        <p:txBody>
          <a:bodyPr wrap="none" rtlCol="0">
            <a:spAutoFit/>
          </a:bodyPr>
          <a:lstStyle/>
          <a:p>
            <a:pPr marL="0" algn="r" defTabSz="914400" rtl="1" eaLnBrk="1" latinLnBrk="0" hangingPunct="1"/>
            <a:r>
              <a:rPr lang="ar-SA" sz="2800" b="1">
                <a:solidFill>
                  <a:schemeClr val="bg1"/>
                </a:solidFill>
                <a:latin typeface="Al-Jazeera-Arabic-Bold" pitchFamily="2" charset="-78"/>
                <a:cs typeface="Al-Jazeera-Arabic-Bold" pitchFamily="2" charset="-78"/>
              </a:rPr>
              <a:t>أهم مدارس التصميم</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مدرسة الفن الحديث </a:t>
            </a:r>
            <a:r>
              <a:rPr lang="en-US" sz="2400" b="1" i="0">
                <a:solidFill>
                  <a:srgbClr val="000000"/>
                </a:solidFill>
                <a:effectLst/>
                <a:latin typeface="Al-Jazeera-Arabic-Regular" pitchFamily="2" charset="-78"/>
                <a:cs typeface="Al-Jazeera-Arabic-Regular" pitchFamily="2" charset="-78"/>
              </a:rPr>
              <a:t>Art Nouveau</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96756" y="1834291"/>
            <a:ext cx="8500088" cy="2352375"/>
          </a:xfrm>
          <a:prstGeom prst="rect">
            <a:avLst/>
          </a:prstGeom>
          <a:noFill/>
        </p:spPr>
        <p:txBody>
          <a:bodyPr wrap="square" rtlCol="0">
            <a:spAutoFit/>
          </a:bodyPr>
          <a:lstStyle/>
          <a:p>
            <a:pPr algn="just" rtl="1">
              <a:lnSpc>
                <a:spcPct val="150000"/>
              </a:lnSpc>
            </a:pPr>
            <a:r>
              <a:rPr lang="ar-EG" sz="2000" b="0" i="0" dirty="0">
                <a:solidFill>
                  <a:srgbClr val="3D4957"/>
                </a:solidFill>
                <a:effectLst/>
                <a:latin typeface="Al-Jazeera-Arabic-Regular" pitchFamily="2" charset="-78"/>
                <a:cs typeface="Al-Jazeera-Arabic-Regular" pitchFamily="2" charset="-78"/>
              </a:rPr>
              <a:t>وقد سمى هذا الاتجاه بالفن الجديد والذى عرف فى فرنسا بالارت نوفو </a:t>
            </a:r>
            <a:r>
              <a:rPr lang="en-US" sz="2000" b="0" i="0" dirty="0">
                <a:solidFill>
                  <a:srgbClr val="3D4957"/>
                </a:solidFill>
                <a:effectLst/>
                <a:latin typeface="Al-Jazeera-Arabic-Regular" pitchFamily="2" charset="-78"/>
                <a:cs typeface="Al-Jazeera-Arabic-Regular" pitchFamily="2" charset="-78"/>
              </a:rPr>
              <a:t>art nouveau </a:t>
            </a:r>
            <a:r>
              <a:rPr lang="ar-SA" sz="2000" b="0" i="0" dirty="0">
                <a:solidFill>
                  <a:srgbClr val="3D4957"/>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وتعنى طراز الشباب أما فى إنجلترا فقد عرف بالفن الجديد </a:t>
            </a:r>
            <a:r>
              <a:rPr lang="en-US" sz="2000" b="0" i="0" dirty="0">
                <a:solidFill>
                  <a:srgbClr val="3D4957"/>
                </a:solidFill>
                <a:effectLst/>
                <a:latin typeface="Al-Jazeera-Arabic-Regular" pitchFamily="2" charset="-78"/>
                <a:cs typeface="Al-Jazeera-Arabic-Regular" pitchFamily="2" charset="-78"/>
              </a:rPr>
              <a:t>new art.</a:t>
            </a:r>
          </a:p>
          <a:p>
            <a:pPr algn="just" rtl="1">
              <a:lnSpc>
                <a:spcPct val="150000"/>
              </a:lnSpc>
            </a:pPr>
            <a:r>
              <a:rPr lang="ar-SA" sz="2000" b="0" i="0" dirty="0">
                <a:solidFill>
                  <a:srgbClr val="3D4957"/>
                </a:solidFill>
                <a:effectLst/>
                <a:latin typeface="Al-Jazeera-Arabic-Regular" pitchFamily="2" charset="-78"/>
                <a:cs typeface="Al-Jazeera-Arabic-Regular" pitchFamily="2" charset="-78"/>
              </a:rPr>
              <a:t>تميز الطراز الجديد بالأشكال والزخارف ذات الخطوط المتموجة والمتدفقة كما ظهر طابع هندسي للفن الجديد تمثل في استخدام اشكال هندسية وزخارف في شكل خطوط هندسية متعامدة </a:t>
            </a:r>
            <a:r>
              <a:rPr lang="ar-SA" sz="2000" dirty="0">
                <a:solidFill>
                  <a:srgbClr val="3D4957"/>
                </a:solidFill>
                <a:latin typeface="Al-Jazeera-Arabic-Regular" pitchFamily="2" charset="-78"/>
                <a:cs typeface="Al-Jazeera-Arabic-Regular" pitchFamily="2" charset="-78"/>
              </a:rPr>
              <a:t>أ</a:t>
            </a:r>
            <a:r>
              <a:rPr lang="ar-SA" sz="2000" b="0" i="0" dirty="0">
                <a:solidFill>
                  <a:srgbClr val="3D4957"/>
                </a:solidFill>
                <a:effectLst/>
                <a:latin typeface="Al-Jazeera-Arabic-Regular" pitchFamily="2" charset="-78"/>
                <a:cs typeface="Al-Jazeera-Arabic-Regular" pitchFamily="2" charset="-78"/>
              </a:rPr>
              <a:t>و ذات زوايا قائمة </a:t>
            </a:r>
          </a:p>
        </p:txBody>
      </p:sp>
      <p:pic>
        <p:nvPicPr>
          <p:cNvPr id="4" name="Picture 3">
            <a:extLst>
              <a:ext uri="{FF2B5EF4-FFF2-40B4-BE49-F238E27FC236}">
                <a16:creationId xmlns:a16="http://schemas.microsoft.com/office/drawing/2014/main" id="{2596C313-3C35-7845-8475-E580712F1C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756" y="3741821"/>
            <a:ext cx="3925492" cy="1707589"/>
          </a:xfrm>
          <a:prstGeom prst="rect">
            <a:avLst/>
          </a:prstGeom>
        </p:spPr>
      </p:pic>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مدرسة الفن الحديث </a:t>
            </a:r>
            <a:r>
              <a:rPr lang="en-US" sz="2400" b="1" i="0">
                <a:solidFill>
                  <a:srgbClr val="000000"/>
                </a:solidFill>
                <a:effectLst/>
                <a:latin typeface="Al-Jazeera-Arabic-Regular" pitchFamily="2" charset="-78"/>
                <a:cs typeface="Al-Jazeera-Arabic-Regular" pitchFamily="2" charset="-78"/>
              </a:rPr>
              <a:t>Art Nouveau</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76537" y="2180362"/>
            <a:ext cx="4520306" cy="2352375"/>
          </a:xfrm>
          <a:prstGeom prst="rect">
            <a:avLst/>
          </a:prstGeom>
          <a:noFill/>
        </p:spPr>
        <p:txBody>
          <a:bodyPr wrap="square" rtlCol="0">
            <a:spAutoFit/>
          </a:bodyPr>
          <a:lstStyle/>
          <a:p>
            <a:pPr algn="just" rtl="1">
              <a:lnSpc>
                <a:spcPct val="150000"/>
              </a:lnSpc>
            </a:pPr>
            <a:r>
              <a:rPr lang="ar-EG" sz="2000" b="0" i="0" dirty="0">
                <a:solidFill>
                  <a:srgbClr val="3D4957"/>
                </a:solidFill>
                <a:effectLst/>
                <a:latin typeface="Al-Jazeera-Arabic-Regular" pitchFamily="2" charset="-78"/>
                <a:cs typeface="Al-Jazeera-Arabic-Regular" pitchFamily="2" charset="-78"/>
              </a:rPr>
              <a:t>لم يستمر اتجاه الفن الجديد كثيراً حيث أصبح طرازاً خاصاً للطبقات الغنية فى أوروبا مما أدى إلى عدم انتشاره.</a:t>
            </a:r>
          </a:p>
          <a:p>
            <a:pPr algn="just" rtl="1">
              <a:lnSpc>
                <a:spcPct val="150000"/>
              </a:lnSpc>
            </a:pPr>
            <a:r>
              <a:rPr lang="ar-SA" sz="2000" b="1" i="0" dirty="0">
                <a:solidFill>
                  <a:srgbClr val="3D4957"/>
                </a:solidFill>
                <a:effectLst/>
                <a:latin typeface="Al-Jazeera-Arabic-Regular" pitchFamily="2" charset="-78"/>
                <a:cs typeface="Al-Jazeera-Arabic-Regular" pitchFamily="2" charset="-78"/>
              </a:rPr>
              <a:t> (استمر اتجاه الفن الجديد من عام 1890 وحتى الحرب العالمية الأولى 1914 ).</a:t>
            </a:r>
          </a:p>
        </p:txBody>
      </p:sp>
      <p:pic>
        <p:nvPicPr>
          <p:cNvPr id="10" name="Picture 9">
            <a:extLst>
              <a:ext uri="{FF2B5EF4-FFF2-40B4-BE49-F238E27FC236}">
                <a16:creationId xmlns:a16="http://schemas.microsoft.com/office/drawing/2014/main" id="{F010B773-4504-B243-B2C0-AA9C6304C1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519" y="2456052"/>
            <a:ext cx="4140214" cy="1800993"/>
          </a:xfrm>
          <a:prstGeom prst="rect">
            <a:avLst/>
          </a:prstGeom>
        </p:spPr>
      </p:pic>
    </p:spTree>
    <p:extLst>
      <p:ext uri="{BB962C8B-B14F-4D97-AF65-F5344CB8AC3E}">
        <p14:creationId xmlns:p14="http://schemas.microsoft.com/office/powerpoint/2010/main" val="1416203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1200329"/>
          </a:xfrm>
          <a:prstGeom prst="rect">
            <a:avLst/>
          </a:prstGeom>
          <a:noFill/>
        </p:spPr>
        <p:txBody>
          <a:bodyPr wrap="square" rtlCol="0">
            <a:spAutoFit/>
          </a:bodyPr>
          <a:lstStyle/>
          <a:p>
            <a:pPr algn="r" rtl="1"/>
            <a:r>
              <a:rPr lang="ar-EG" sz="2400" b="1" i="0" dirty="0">
                <a:solidFill>
                  <a:srgbClr val="000000"/>
                </a:solidFill>
                <a:effectLst/>
                <a:latin typeface="Al-Jazeera-Arabic-Regular" pitchFamily="2" charset="-78"/>
                <a:cs typeface="Al-Jazeera-Arabic-Regular" pitchFamily="2" charset="-78"/>
              </a:rPr>
              <a:t>دى ستايل ( 1917- 1931) </a:t>
            </a:r>
            <a:r>
              <a:rPr lang="en-US" sz="2400" b="1" i="0" dirty="0">
                <a:solidFill>
                  <a:srgbClr val="000000"/>
                </a:solidFill>
                <a:effectLst/>
                <a:latin typeface="Al-Jazeera-Arabic-Regular" pitchFamily="2" charset="-78"/>
                <a:cs typeface="Al-Jazeera-Arabic-Regular" pitchFamily="2" charset="-78"/>
              </a:rPr>
              <a:t>de </a:t>
            </a:r>
            <a:r>
              <a:rPr lang="en-US" sz="2400" b="1" dirty="0" err="1">
                <a:solidFill>
                  <a:srgbClr val="000000"/>
                </a:solidFill>
                <a:latin typeface="Al-Jazeera-Arabic-Regular" pitchFamily="2" charset="-78"/>
                <a:cs typeface="Al-Jazeera-Arabic-Regular" pitchFamily="2" charset="-78"/>
              </a:rPr>
              <a:t>S</a:t>
            </a:r>
            <a:r>
              <a:rPr lang="en-US" sz="2400" b="1" i="0" dirty="0" err="1">
                <a:solidFill>
                  <a:srgbClr val="000000"/>
                </a:solidFill>
                <a:effectLst/>
                <a:latin typeface="Al-Jazeera-Arabic-Regular" pitchFamily="2" charset="-78"/>
                <a:cs typeface="Al-Jazeera-Arabic-Regular" pitchFamily="2" charset="-78"/>
              </a:rPr>
              <a:t>tjil</a:t>
            </a:r>
            <a:endParaRPr lang="en-US" sz="2400" b="1" i="0" dirty="0">
              <a:solidFill>
                <a:srgbClr val="000000"/>
              </a:solidFill>
              <a:effectLst/>
              <a:latin typeface="Al-Jazeera-Arabic-Regular" pitchFamily="2" charset="-78"/>
              <a:cs typeface="Al-Jazeera-Arabic-Regular" pitchFamily="2" charset="-78"/>
            </a:endParaRPr>
          </a:p>
          <a:p>
            <a:pPr algn="r" rtl="1"/>
            <a:br>
              <a:rPr lang="en-US" sz="2400" b="1" i="0" dirty="0">
                <a:solidFill>
                  <a:srgbClr val="000000"/>
                </a:solidFill>
                <a:effectLst/>
                <a:latin typeface="Al-Jazeera-Arabic-Regular" pitchFamily="2" charset="-78"/>
                <a:cs typeface="Al-Jazeera-Arabic-Regular" pitchFamily="2" charset="-78"/>
              </a:rPr>
            </a:br>
            <a:endParaRPr lang="en-US" sz="2400" b="1" i="0" dirty="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80585" y="2180362"/>
            <a:ext cx="8516258" cy="2814040"/>
          </a:xfrm>
          <a:prstGeom prst="rect">
            <a:avLst/>
          </a:prstGeom>
          <a:noFill/>
        </p:spPr>
        <p:txBody>
          <a:bodyPr wrap="square" rtlCol="0">
            <a:spAutoFit/>
          </a:bodyPr>
          <a:lstStyle/>
          <a:p>
            <a:pPr algn="just" rtl="1">
              <a:lnSpc>
                <a:spcPct val="150000"/>
              </a:lnSpc>
            </a:pPr>
            <a:r>
              <a:rPr lang="ar-SA" sz="2000" b="0" i="0">
                <a:solidFill>
                  <a:srgbClr val="000000"/>
                </a:solidFill>
                <a:effectLst/>
                <a:latin typeface="Al-Jazeera-Arabic-Regular" pitchFamily="2" charset="-78"/>
                <a:cs typeface="Al-Jazeera-Arabic-Regular" pitchFamily="2" charset="-78"/>
              </a:rPr>
              <a:t>تأسست حركة دى ستايل فى هولندا من خلال مجموعة من المصممين والفنانين. و</a:t>
            </a:r>
            <a:r>
              <a:rPr lang="ar-SA" sz="2000" i="0">
                <a:solidFill>
                  <a:srgbClr val="000000"/>
                </a:solidFill>
                <a:effectLst/>
                <a:latin typeface="Al-Jazeera-Arabic-Regular" pitchFamily="2" charset="-78"/>
                <a:cs typeface="Al-Jazeera-Arabic-Regular" pitchFamily="2" charset="-78"/>
              </a:rPr>
              <a:t>عرف هذا الاتجاه بإسم </a:t>
            </a:r>
            <a:r>
              <a:rPr lang="ar-SA" sz="2000">
                <a:solidFill>
                  <a:srgbClr val="000000"/>
                </a:solidFill>
                <a:latin typeface="Al-Jazeera-Arabic-Regular" pitchFamily="2" charset="-78"/>
                <a:cs typeface="Al-Jazeera-Arabic-Regular" pitchFamily="2" charset="-78"/>
              </a:rPr>
              <a:t>آ</a:t>
            </a:r>
            <a:r>
              <a:rPr lang="ar-SA" sz="2000" i="0">
                <a:solidFill>
                  <a:srgbClr val="000000"/>
                </a:solidFill>
                <a:effectLst/>
                <a:latin typeface="Al-Jazeera-Arabic-Regular" pitchFamily="2" charset="-78"/>
                <a:cs typeface="Al-Jazeera-Arabic-Regular" pitchFamily="2" charset="-78"/>
              </a:rPr>
              <a:t>خر وهو التشكيلية الجديدة neo-plasticism.</a:t>
            </a:r>
          </a:p>
          <a:p>
            <a:pPr algn="just" rtl="1">
              <a:lnSpc>
                <a:spcPct val="150000"/>
              </a:lnSpc>
            </a:pPr>
            <a:r>
              <a:rPr lang="ar-SA" sz="2000" i="0">
                <a:solidFill>
                  <a:srgbClr val="000000"/>
                </a:solidFill>
                <a:effectLst/>
                <a:latin typeface="Al-Jazeera-Arabic-Regular" pitchFamily="2" charset="-78"/>
                <a:cs typeface="Al-Jazeera-Arabic-Regular" pitchFamily="2" charset="-78"/>
              </a:rPr>
              <a:t>وقد جذبت دى ستايل اهتمام فنانين ومصممين ومعماريين أصبحوا لهم فيما بعد دوراً هاماً في تطور الفن والتصميم ومن بين هؤلاء فالتر جروبيوس مؤسس مدرسة الباوهاوس الذي اقتنع بوجهة نظر دي ستايل في التبسيط الشديد في الأشكال كما أثرت دي ستايل على مناهج تعليم الفن والتصميم التي أعدتها الباوهاوس فيما بعد .</a:t>
            </a:r>
          </a:p>
        </p:txBody>
      </p:sp>
    </p:spTree>
    <p:extLst>
      <p:ext uri="{BB962C8B-B14F-4D97-AF65-F5344CB8AC3E}">
        <p14:creationId xmlns:p14="http://schemas.microsoft.com/office/powerpoint/2010/main" val="364207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1200329"/>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دى ستايل ( 1917- 1931) </a:t>
            </a:r>
            <a:r>
              <a:rPr lang="en-US" sz="2400" b="1" i="0">
                <a:solidFill>
                  <a:srgbClr val="000000"/>
                </a:solidFill>
                <a:effectLst/>
                <a:latin typeface="Al-Jazeera-Arabic-Regular" pitchFamily="2" charset="-78"/>
                <a:cs typeface="Al-Jazeera-Arabic-Regular" pitchFamily="2" charset="-78"/>
              </a:rPr>
              <a:t>de </a:t>
            </a:r>
            <a:r>
              <a:rPr lang="en-US" sz="2400" b="1" i="0" err="1">
                <a:solidFill>
                  <a:srgbClr val="000000"/>
                </a:solidFill>
                <a:effectLst/>
                <a:latin typeface="Al-Jazeera-Arabic-Regular" pitchFamily="2" charset="-78"/>
                <a:cs typeface="Al-Jazeera-Arabic-Regular" pitchFamily="2" charset="-78"/>
              </a:rPr>
              <a:t>stjil</a:t>
            </a:r>
            <a:endParaRPr lang="en-US" sz="2400" b="1" i="0">
              <a:solidFill>
                <a:srgbClr val="000000"/>
              </a:solidFill>
              <a:effectLst/>
              <a:latin typeface="Al-Jazeera-Arabic-Regular" pitchFamily="2" charset="-78"/>
              <a:cs typeface="Al-Jazeera-Arabic-Regular" pitchFamily="2" charset="-78"/>
            </a:endParaRPr>
          </a:p>
          <a:p>
            <a:pPr algn="r" rtl="1"/>
            <a:br>
              <a:rPr lang="en-US" sz="2400" b="1" i="0">
                <a:solidFill>
                  <a:srgbClr val="000000"/>
                </a:solidFill>
                <a:effectLst/>
                <a:latin typeface="Al-Jazeera-Arabic-Regular" pitchFamily="2" charset="-78"/>
                <a:cs typeface="Al-Jazeera-Arabic-Regular" pitchFamily="2" charset="-78"/>
              </a:rPr>
            </a:br>
            <a:endParaRPr lang="en-US" sz="2400" b="1" i="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677566" y="1987858"/>
            <a:ext cx="5687369" cy="3275705"/>
          </a:xfrm>
          <a:prstGeom prst="rect">
            <a:avLst/>
          </a:prstGeom>
          <a:noFill/>
        </p:spPr>
        <p:txBody>
          <a:bodyPr wrap="square" rtlCol="0">
            <a:spAutoFit/>
          </a:bodyPr>
          <a:lstStyle/>
          <a:p>
            <a:pPr algn="just" rtl="1">
              <a:lnSpc>
                <a:spcPct val="150000"/>
              </a:lnSpc>
            </a:pPr>
            <a:r>
              <a:rPr lang="ar-SA" sz="2000" i="0" dirty="0">
                <a:solidFill>
                  <a:srgbClr val="000000"/>
                </a:solidFill>
                <a:effectLst/>
                <a:latin typeface="Al-Jazeera-Arabic-Regular" pitchFamily="2" charset="-78"/>
                <a:cs typeface="Al-Jazeera-Arabic-Regular" pitchFamily="2" charset="-78"/>
              </a:rPr>
              <a:t>وتتلخص ال</a:t>
            </a:r>
            <a:r>
              <a:rPr lang="ar-SA" sz="2000" dirty="0">
                <a:solidFill>
                  <a:srgbClr val="000000"/>
                </a:solidFill>
                <a:latin typeface="Al-Jazeera-Arabic-Regular" pitchFamily="2" charset="-78"/>
                <a:cs typeface="Al-Jazeera-Arabic-Regular" pitchFamily="2" charset="-78"/>
              </a:rPr>
              <a:t>أ</a:t>
            </a:r>
            <a:r>
              <a:rPr lang="ar-SA" sz="2000" i="0" dirty="0">
                <a:solidFill>
                  <a:srgbClr val="000000"/>
                </a:solidFill>
                <a:effectLst/>
                <a:latin typeface="Al-Jazeera-Arabic-Regular" pitchFamily="2" charset="-78"/>
                <a:cs typeface="Al-Jazeera-Arabic-Regular" pitchFamily="2" charset="-78"/>
              </a:rPr>
              <a:t>هداف الرئيسية لهذه الحركة </a:t>
            </a:r>
            <a:r>
              <a:rPr lang="ar-SA" sz="2000" i="0" dirty="0" err="1">
                <a:solidFill>
                  <a:srgbClr val="000000"/>
                </a:solidFill>
                <a:effectLst/>
                <a:latin typeface="Al-Jazeera-Arabic-Regular" pitchFamily="2" charset="-78"/>
                <a:cs typeface="Al-Jazeera-Arabic-Regular" pitchFamily="2" charset="-78"/>
              </a:rPr>
              <a:t>فى</a:t>
            </a:r>
            <a:r>
              <a:rPr lang="ar-SA" sz="2000" i="0" dirty="0">
                <a:solidFill>
                  <a:srgbClr val="000000"/>
                </a:solidFill>
                <a:effectLst/>
                <a:latin typeface="Al-Jazeera-Arabic-Regular" pitchFamily="2" charset="-78"/>
                <a:cs typeface="Al-Jazeera-Arabic-Regular" pitchFamily="2" charset="-78"/>
              </a:rPr>
              <a:t> تبسيط الفن ليصل إلى </a:t>
            </a:r>
            <a:r>
              <a:rPr lang="ar-SA" sz="2000" dirty="0">
                <a:solidFill>
                  <a:srgbClr val="000000"/>
                </a:solidFill>
                <a:latin typeface="Al-Jazeera-Arabic-Regular" pitchFamily="2" charset="-78"/>
                <a:cs typeface="Al-Jazeera-Arabic-Regular" pitchFamily="2" charset="-78"/>
              </a:rPr>
              <a:t>أ</a:t>
            </a:r>
            <a:r>
              <a:rPr lang="ar-SA" sz="2000" i="0" dirty="0">
                <a:solidFill>
                  <a:srgbClr val="000000"/>
                </a:solidFill>
                <a:effectLst/>
                <a:latin typeface="Al-Jazeera-Arabic-Regular" pitchFamily="2" charset="-78"/>
                <a:cs typeface="Al-Jazeera-Arabic-Regular" pitchFamily="2" charset="-78"/>
              </a:rPr>
              <a:t>على درجات التجريد المطلق ومن ثم عمدوا الى اختزال الأشكال لتصبح مربعة أو مستطيلة بينما الصبح اللون مقصورا على الألوان الأساسية وبجانبها الأبيض والأسود والرمادي والتي تم استخدامها في إيقاعات (خطوط) مستقيمة رأسية وافقية كما كان من أهداف حركة دي ستايل الجمع بين الفن والتصميم.</a:t>
            </a:r>
          </a:p>
        </p:txBody>
      </p:sp>
      <p:pic>
        <p:nvPicPr>
          <p:cNvPr id="3" name="Picture 2">
            <a:extLst>
              <a:ext uri="{FF2B5EF4-FFF2-40B4-BE49-F238E27FC236}">
                <a16:creationId xmlns:a16="http://schemas.microsoft.com/office/drawing/2014/main" id="{15810B7D-3736-694B-8B49-3BDA335540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553" y="1360750"/>
            <a:ext cx="2911777" cy="4113619"/>
          </a:xfrm>
          <a:prstGeom prst="rect">
            <a:avLst/>
          </a:prstGeom>
        </p:spPr>
      </p:pic>
    </p:spTree>
    <p:extLst>
      <p:ext uri="{BB962C8B-B14F-4D97-AF65-F5344CB8AC3E}">
        <p14:creationId xmlns:p14="http://schemas.microsoft.com/office/powerpoint/2010/main" val="3043132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باوهاوس (</a:t>
            </a:r>
            <a:r>
              <a:rPr lang="en-US" sz="2400" b="1" i="0">
                <a:solidFill>
                  <a:srgbClr val="000000"/>
                </a:solidFill>
                <a:effectLst/>
                <a:latin typeface="Al-Jazeera-Arabic-Regular" pitchFamily="2" charset="-78"/>
                <a:cs typeface="Al-Jazeera-Arabic-Regular" pitchFamily="2" charset="-78"/>
              </a:rPr>
              <a:t>(Bauhaus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300761" y="1987857"/>
            <a:ext cx="6064175" cy="3372846"/>
          </a:xfrm>
          <a:prstGeom prst="rect">
            <a:avLst/>
          </a:prstGeom>
          <a:noFill/>
        </p:spPr>
        <p:txBody>
          <a:bodyPr wrap="square" rtlCol="0">
            <a:spAutoFit/>
          </a:bodyPr>
          <a:lstStyle/>
          <a:p>
            <a:pPr algn="just" rtl="1">
              <a:lnSpc>
                <a:spcPct val="150000"/>
              </a:lnSpc>
            </a:pPr>
            <a:r>
              <a:rPr lang="ar-SA" i="0" dirty="0">
                <a:solidFill>
                  <a:srgbClr val="000000"/>
                </a:solidFill>
                <a:effectLst/>
                <a:latin typeface="Al-Jazeera-Arabic-Regular" pitchFamily="2" charset="-78"/>
                <a:cs typeface="Al-Jazeera-Arabic-Regular" pitchFamily="2" charset="-78"/>
              </a:rPr>
              <a:t>تعتبر مدرسة </a:t>
            </a:r>
            <a:r>
              <a:rPr lang="ar-SA" i="0" dirty="0" err="1">
                <a:solidFill>
                  <a:srgbClr val="000000"/>
                </a:solidFill>
                <a:effectLst/>
                <a:latin typeface="Al-Jazeera-Arabic-Regular" pitchFamily="2" charset="-78"/>
                <a:cs typeface="Al-Jazeera-Arabic-Regular" pitchFamily="2" charset="-78"/>
              </a:rPr>
              <a:t>الباوهاوس</a:t>
            </a:r>
            <a:r>
              <a:rPr lang="ar-SA" i="0" dirty="0">
                <a:solidFill>
                  <a:srgbClr val="000000"/>
                </a:solidFill>
                <a:effectLst/>
                <a:latin typeface="Al-Jazeera-Arabic-Regular" pitchFamily="2" charset="-78"/>
                <a:cs typeface="Al-Jazeera-Arabic-Regular" pitchFamily="2" charset="-78"/>
              </a:rPr>
              <a:t> أو</a:t>
            </a:r>
            <a:r>
              <a:rPr lang="ar-SA" dirty="0">
                <a:solidFill>
                  <a:srgbClr val="000000"/>
                </a:solidFill>
                <a:latin typeface="Al-Jazeera-Arabic-Regular" pitchFamily="2" charset="-78"/>
                <a:cs typeface="Al-Jazeera-Arabic-Regular" pitchFamily="2" charset="-78"/>
              </a:rPr>
              <a:t>ل</a:t>
            </a:r>
            <a:r>
              <a:rPr lang="ar-SA" i="0" dirty="0">
                <a:solidFill>
                  <a:srgbClr val="000000"/>
                </a:solidFill>
                <a:effectLst/>
                <a:latin typeface="Al-Jazeera-Arabic-Regular" pitchFamily="2" charset="-78"/>
                <a:cs typeface="Al-Jazeera-Arabic-Regular" pitchFamily="2" charset="-78"/>
              </a:rPr>
              <a:t> محاولة عملية لتنظيم الأفكار الخاصة بالعلاقة بين الفن والحرف والصناعة داخل إطار أكاديمي منهجي وتعنى </a:t>
            </a:r>
            <a:r>
              <a:rPr lang="ar-SA" i="0" dirty="0" err="1">
                <a:solidFill>
                  <a:srgbClr val="000000"/>
                </a:solidFill>
                <a:effectLst/>
                <a:latin typeface="Al-Jazeera-Arabic-Regular" pitchFamily="2" charset="-78"/>
                <a:cs typeface="Al-Jazeera-Arabic-Regular" pitchFamily="2" charset="-78"/>
              </a:rPr>
              <a:t>باوهاوس</a:t>
            </a:r>
            <a:r>
              <a:rPr lang="ar-SA" i="0" dirty="0">
                <a:solidFill>
                  <a:srgbClr val="000000"/>
                </a:solidFill>
                <a:effectLst/>
                <a:latin typeface="Al-Jazeera-Arabic-Regular" pitchFamily="2" charset="-78"/>
                <a:cs typeface="Al-Jazeera-Arabic-Regular" pitchFamily="2" charset="-78"/>
              </a:rPr>
              <a:t> " بيت أو دار " البناء، و تلخص هذه التسمية العلاقة بين العمارة والفنون التطبيقية حيث يعتبر بناء بمثابة الحاوي الرئيسي لكل أنشطة الفنون. </a:t>
            </a:r>
          </a:p>
          <a:p>
            <a:pPr algn="just" rtl="1">
              <a:lnSpc>
                <a:spcPct val="150000"/>
              </a:lnSpc>
            </a:pPr>
            <a:r>
              <a:rPr lang="ar-SA" i="0" dirty="0">
                <a:solidFill>
                  <a:srgbClr val="000000"/>
                </a:solidFill>
                <a:effectLst/>
                <a:latin typeface="Al-Jazeera-Arabic-Regular" pitchFamily="2" charset="-78"/>
                <a:cs typeface="Al-Jazeera-Arabic-Regular" pitchFamily="2" charset="-78"/>
              </a:rPr>
              <a:t>وقد أسس المعماري والتر </a:t>
            </a:r>
            <a:r>
              <a:rPr lang="ar-SA" i="0" dirty="0" err="1">
                <a:solidFill>
                  <a:srgbClr val="000000"/>
                </a:solidFill>
                <a:effectLst/>
                <a:latin typeface="Al-Jazeera-Arabic-Regular" pitchFamily="2" charset="-78"/>
                <a:cs typeface="Al-Jazeera-Arabic-Regular" pitchFamily="2" charset="-78"/>
              </a:rPr>
              <a:t>جروبيوس</a:t>
            </a:r>
            <a:r>
              <a:rPr lang="ar-SA" i="0" dirty="0">
                <a:solidFill>
                  <a:srgbClr val="000000"/>
                </a:solidFill>
                <a:effectLst/>
                <a:latin typeface="Al-Jazeera-Arabic-Regular" pitchFamily="2" charset="-78"/>
                <a:cs typeface="Al-Jazeera-Arabic-Regular" pitchFamily="2" charset="-78"/>
              </a:rPr>
              <a:t> </a:t>
            </a:r>
            <a:r>
              <a:rPr lang="ar-SA" i="0" dirty="0" err="1">
                <a:solidFill>
                  <a:srgbClr val="000000"/>
                </a:solidFill>
                <a:effectLst/>
                <a:latin typeface="Al-Jazeera-Arabic-Regular" pitchFamily="2" charset="-78"/>
                <a:cs typeface="Al-Jazeera-Arabic-Regular" pitchFamily="2" charset="-78"/>
              </a:rPr>
              <a:t>walter</a:t>
            </a:r>
            <a:r>
              <a:rPr lang="ar-SA" i="0" dirty="0">
                <a:solidFill>
                  <a:srgbClr val="000000"/>
                </a:solidFill>
                <a:effectLst/>
                <a:latin typeface="Al-Jazeera-Arabic-Regular" pitchFamily="2" charset="-78"/>
                <a:cs typeface="Al-Jazeera-Arabic-Regular" pitchFamily="2" charset="-78"/>
              </a:rPr>
              <a:t> </a:t>
            </a:r>
            <a:r>
              <a:rPr lang="ar-SA" i="0" dirty="0" err="1">
                <a:solidFill>
                  <a:srgbClr val="000000"/>
                </a:solidFill>
                <a:effectLst/>
                <a:latin typeface="Al-Jazeera-Arabic-Regular" pitchFamily="2" charset="-78"/>
                <a:cs typeface="Al-Jazeera-Arabic-Regular" pitchFamily="2" charset="-78"/>
              </a:rPr>
              <a:t>Gropius</a:t>
            </a:r>
            <a:r>
              <a:rPr lang="ar-SA" i="0" dirty="0">
                <a:solidFill>
                  <a:srgbClr val="000000"/>
                </a:solidFill>
                <a:effectLst/>
                <a:latin typeface="Al-Jazeera-Arabic-Regular" pitchFamily="2" charset="-78"/>
                <a:cs typeface="Al-Jazeera-Arabic-Regular" pitchFamily="2" charset="-78"/>
              </a:rPr>
              <a:t>  المدرسة في مدينة </a:t>
            </a:r>
            <a:r>
              <a:rPr lang="ar-SA" i="0" dirty="0" err="1">
                <a:solidFill>
                  <a:srgbClr val="000000"/>
                </a:solidFill>
                <a:effectLst/>
                <a:latin typeface="Al-Jazeera-Arabic-Regular" pitchFamily="2" charset="-78"/>
                <a:cs typeface="Al-Jazeera-Arabic-Regular" pitchFamily="2" charset="-78"/>
              </a:rPr>
              <a:t>فايمر</a:t>
            </a:r>
            <a:r>
              <a:rPr lang="ar-SA" i="0" dirty="0">
                <a:solidFill>
                  <a:srgbClr val="000000"/>
                </a:solidFill>
                <a:effectLst/>
                <a:latin typeface="Al-Jazeera-Arabic-Regular" pitchFamily="2" charset="-78"/>
                <a:cs typeface="Al-Jazeera-Arabic-Regular" pitchFamily="2" charset="-78"/>
              </a:rPr>
              <a:t> في عام 1919 واستمرت في أداء رسالتها حتى عام 1933 حين أغلقت أبوابها تحت ضغط النظام النازي في عهد هتلر.</a:t>
            </a:r>
          </a:p>
        </p:txBody>
      </p:sp>
      <p:pic>
        <p:nvPicPr>
          <p:cNvPr id="4" name="Picture 3">
            <a:extLst>
              <a:ext uri="{FF2B5EF4-FFF2-40B4-BE49-F238E27FC236}">
                <a16:creationId xmlns:a16="http://schemas.microsoft.com/office/drawing/2014/main" id="{01439A5A-F67C-1540-ADA8-6A7190FEE415}"/>
              </a:ext>
            </a:extLst>
          </p:cNvPr>
          <p:cNvPicPr>
            <a:picLocks noChangeAspect="1"/>
          </p:cNvPicPr>
          <p:nvPr/>
        </p:nvPicPr>
        <p:blipFill rotWithShape="1">
          <a:blip r:embed="rId7">
            <a:extLst>
              <a:ext uri="{28A0092B-C50C-407E-A947-70E740481C1C}">
                <a14:useLocalDpi xmlns:a14="http://schemas.microsoft.com/office/drawing/2010/main" val="0"/>
              </a:ext>
            </a:extLst>
          </a:blip>
          <a:srcRect l="19364" t="-678" r="20144" b="678"/>
          <a:stretch/>
        </p:blipFill>
        <p:spPr>
          <a:xfrm>
            <a:off x="617613" y="1837364"/>
            <a:ext cx="2683148" cy="3325104"/>
          </a:xfrm>
          <a:prstGeom prst="rect">
            <a:avLst/>
          </a:prstGeom>
        </p:spPr>
      </p:pic>
    </p:spTree>
    <p:extLst>
      <p:ext uri="{BB962C8B-B14F-4D97-AF65-F5344CB8AC3E}">
        <p14:creationId xmlns:p14="http://schemas.microsoft.com/office/powerpoint/2010/main" val="3864710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باوهاوس (</a:t>
            </a:r>
            <a:r>
              <a:rPr lang="en-US" sz="2400" b="1" i="0">
                <a:solidFill>
                  <a:srgbClr val="000000"/>
                </a:solidFill>
                <a:effectLst/>
                <a:latin typeface="Al-Jazeera-Arabic-Regular" pitchFamily="2" charset="-78"/>
                <a:cs typeface="Al-Jazeera-Arabic-Regular" pitchFamily="2" charset="-78"/>
              </a:rPr>
              <a:t>(Bauhaus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917472" y="1987857"/>
            <a:ext cx="5447463" cy="3511346"/>
          </a:xfrm>
          <a:prstGeom prst="rect">
            <a:avLst/>
          </a:prstGeom>
          <a:noFill/>
        </p:spPr>
        <p:txBody>
          <a:bodyPr wrap="square" rtlCol="0">
            <a:spAutoFit/>
          </a:bodyPr>
          <a:lstStyle/>
          <a:p>
            <a:pPr algn="just" rtl="1">
              <a:lnSpc>
                <a:spcPct val="150000"/>
              </a:lnSpc>
            </a:pPr>
            <a:r>
              <a:rPr lang="ar-SA" sz="1600" i="0" dirty="0">
                <a:solidFill>
                  <a:srgbClr val="000000"/>
                </a:solidFill>
                <a:effectLst/>
                <a:latin typeface="Al-Jazeera-Arabic-Regular" pitchFamily="2" charset="-78"/>
                <a:cs typeface="Al-Jazeera-Arabic-Regular" pitchFamily="2" charset="-78"/>
              </a:rPr>
              <a:t>عمدت </a:t>
            </a:r>
            <a:r>
              <a:rPr lang="ar-SA" sz="1600" i="0" dirty="0" err="1">
                <a:solidFill>
                  <a:srgbClr val="000000"/>
                </a:solidFill>
                <a:effectLst/>
                <a:latin typeface="Al-Jazeera-Arabic-Regular" pitchFamily="2" charset="-78"/>
                <a:cs typeface="Al-Jazeera-Arabic-Regular" pitchFamily="2" charset="-78"/>
              </a:rPr>
              <a:t>الباوهاوس</a:t>
            </a:r>
            <a:r>
              <a:rPr lang="ar-SA" sz="1600" i="0" dirty="0">
                <a:solidFill>
                  <a:srgbClr val="000000"/>
                </a:solidFill>
                <a:effectLst/>
                <a:latin typeface="Al-Jazeera-Arabic-Regular" pitchFamily="2" charset="-78"/>
                <a:cs typeface="Al-Jazeera-Arabic-Regular" pitchFamily="2" charset="-78"/>
              </a:rPr>
              <a:t> منذ البداية الى تجنب النزعة التاريخية في معالجة اشكال المنتجات وعدم استخدام الزخارف بشكل مفرط واعتمدت كليا على التجريد الهندسي وعلى استخدام الاشكال والمجسمات الهندسية الأساسية وهى بذلك تهدف إلى تراث عالمي يتخطى حدود المحلية ويمكن تطبيقه في ثقافات مختلفة وقد صيغت فلسفة التعليم على الناحية الوظيفية والعناية بها.</a:t>
            </a:r>
          </a:p>
          <a:p>
            <a:pPr algn="just" rtl="1">
              <a:lnSpc>
                <a:spcPct val="150000"/>
              </a:lnSpc>
            </a:pPr>
            <a:r>
              <a:rPr lang="ar-SA" sz="1600" i="0" dirty="0">
                <a:solidFill>
                  <a:srgbClr val="000000"/>
                </a:solidFill>
                <a:effectLst/>
                <a:latin typeface="Al-Jazeera-Arabic-Regular" pitchFamily="2" charset="-78"/>
                <a:cs typeface="Al-Jazeera-Arabic-Regular" pitchFamily="2" charset="-78"/>
              </a:rPr>
              <a:t>وأدى نظام دراسة التصميم وفق المنهج الأكاديمي للمدرسة إلى نتائج مبهرة وابتكارات غير مسبوقة في مجالات تصميم الأثاث والخزف والإضاءة والنسيج والعمارة وديكور المسرح.</a:t>
            </a:r>
          </a:p>
        </p:txBody>
      </p:sp>
      <p:pic>
        <p:nvPicPr>
          <p:cNvPr id="6" name="Picture 5">
            <a:extLst>
              <a:ext uri="{FF2B5EF4-FFF2-40B4-BE49-F238E27FC236}">
                <a16:creationId xmlns:a16="http://schemas.microsoft.com/office/drawing/2014/main" id="{1D54AEFE-AE8E-BD47-B10A-EBB2A4294BA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1535" y="2204738"/>
            <a:ext cx="3312023" cy="2481546"/>
          </a:xfrm>
          <a:prstGeom prst="rect">
            <a:avLst/>
          </a:prstGeom>
        </p:spPr>
      </p:pic>
    </p:spTree>
    <p:extLst>
      <p:ext uri="{BB962C8B-B14F-4D97-AF65-F5344CB8AC3E}">
        <p14:creationId xmlns:p14="http://schemas.microsoft.com/office/powerpoint/2010/main" val="614384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مدرسة نيويورك </a:t>
            </a:r>
            <a:r>
              <a:rPr lang="en-US" sz="2400" b="1" i="0">
                <a:solidFill>
                  <a:srgbClr val="000000"/>
                </a:solidFill>
                <a:effectLst/>
                <a:latin typeface="Al-Jazeera-Arabic-Regular" pitchFamily="2" charset="-78"/>
                <a:cs typeface="Al-Jazeera-Arabic-Regular" pitchFamily="2" charset="-78"/>
              </a:rPr>
              <a:t>New York school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83558" y="2117566"/>
            <a:ext cx="5447463" cy="3008324"/>
          </a:xfrm>
          <a:prstGeom prst="rect">
            <a:avLst/>
          </a:prstGeom>
          <a:noFill/>
        </p:spPr>
        <p:txBody>
          <a:bodyPr wrap="square" rtlCol="0">
            <a:spAutoFit/>
          </a:bodyPr>
          <a:lstStyle/>
          <a:p>
            <a:pPr algn="just" rtl="1">
              <a:lnSpc>
                <a:spcPct val="150000"/>
              </a:lnSpc>
            </a:pPr>
            <a:r>
              <a:rPr lang="ar-SA" sz="1600" b="0" i="0" dirty="0">
                <a:solidFill>
                  <a:srgbClr val="000000"/>
                </a:solidFill>
                <a:effectLst/>
                <a:latin typeface="Al-Jazeera-Arabic-Regular" pitchFamily="2" charset="-78"/>
                <a:cs typeface="Al-Jazeera-Arabic-Regular" pitchFamily="2" charset="-78"/>
              </a:rPr>
              <a:t>الموجة الأولى للتصميمِ الحديث في أمريكا استوردت من قبل المهاجرين الموهوبين القادمين من أوروبا والذين هربوا من المناخ السياسي المتمثل بحكم الحزب الواحد، إلى المناخ السياسي المتحرر في أمريكا. استفاد الأمريكيون من التصاميم الأوروبية وأضافوا أشكال ومفاهيم جديدة إلى التصميم </a:t>
            </a:r>
            <a:r>
              <a:rPr lang="ar-SA" sz="1600" b="0" i="0" dirty="0" err="1">
                <a:solidFill>
                  <a:srgbClr val="000000"/>
                </a:solidFill>
                <a:effectLst/>
                <a:latin typeface="Al-Jazeera-Arabic-Regular" pitchFamily="2" charset="-78"/>
                <a:cs typeface="Al-Jazeera-Arabic-Regular" pitchFamily="2" charset="-78"/>
              </a:rPr>
              <a:t>الجرافيكي</a:t>
            </a:r>
            <a:r>
              <a:rPr lang="ar-SA" sz="1600" b="0" i="0" dirty="0">
                <a:solidFill>
                  <a:srgbClr val="000000"/>
                </a:solidFill>
                <a:effectLst/>
                <a:latin typeface="Al-Jazeera-Arabic-Regular" pitchFamily="2" charset="-78"/>
                <a:cs typeface="Al-Jazeera-Arabic-Regular" pitchFamily="2" charset="-78"/>
              </a:rPr>
              <a:t> التقليدي، وبعكس التصميم الأوروبي الذي تميز بشدة تنظيم العناصر، كان المصمم الأمريكي يحاول التخلص من تلك القيود النظرية الصارمة لينتج تصاميماً تتميز بقوة الأشكال و بواقعية تنظيم الفراغ في التصميم.</a:t>
            </a:r>
            <a:endParaRPr lang="ar-SA" sz="160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BCA5FD3F-7C08-7D42-A4C1-B78D045FB6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8813" y="1732776"/>
            <a:ext cx="2948865" cy="3679479"/>
          </a:xfrm>
          <a:prstGeom prst="rect">
            <a:avLst/>
          </a:prstGeom>
        </p:spPr>
      </p:pic>
    </p:spTree>
    <p:extLst>
      <p:ext uri="{BB962C8B-B14F-4D97-AF65-F5344CB8AC3E}">
        <p14:creationId xmlns:p14="http://schemas.microsoft.com/office/powerpoint/2010/main" val="1926054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 مدارس </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3850105" y="1501944"/>
            <a:ext cx="5446738" cy="461665"/>
          </a:xfrm>
          <a:prstGeom prst="rect">
            <a:avLst/>
          </a:prstGeom>
          <a:noFill/>
        </p:spPr>
        <p:txBody>
          <a:bodyPr wrap="square" rtlCol="0">
            <a:spAutoFit/>
          </a:bodyPr>
          <a:lstStyle/>
          <a:p>
            <a:pPr algn="r" rtl="1"/>
            <a:r>
              <a:rPr lang="ar-EG" sz="2400" b="1" i="0">
                <a:solidFill>
                  <a:srgbClr val="000000"/>
                </a:solidFill>
                <a:effectLst/>
                <a:latin typeface="Al-Jazeera-Arabic-Regular" pitchFamily="2" charset="-78"/>
                <a:cs typeface="Al-Jazeera-Arabic-Regular" pitchFamily="2" charset="-78"/>
              </a:rPr>
              <a:t>مدرسة نيويورك </a:t>
            </a:r>
            <a:r>
              <a:rPr lang="en-US" sz="2400" b="1" i="0">
                <a:solidFill>
                  <a:srgbClr val="000000"/>
                </a:solidFill>
                <a:effectLst/>
                <a:latin typeface="Al-Jazeera-Arabic-Regular" pitchFamily="2" charset="-78"/>
                <a:cs typeface="Al-Jazeera-Arabic-Regular" pitchFamily="2" charset="-78"/>
              </a:rPr>
              <a:t>New York school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83558" y="2117566"/>
            <a:ext cx="5447463" cy="2638992"/>
          </a:xfrm>
          <a:prstGeom prst="rect">
            <a:avLst/>
          </a:prstGeom>
          <a:noFill/>
        </p:spPr>
        <p:txBody>
          <a:bodyPr wrap="square" rtlCol="0">
            <a:spAutoFit/>
          </a:bodyPr>
          <a:lstStyle/>
          <a:p>
            <a:pPr algn="just" rtl="1">
              <a:lnSpc>
                <a:spcPct val="150000"/>
              </a:lnSpc>
            </a:pPr>
            <a:r>
              <a:rPr lang="ar-SA" sz="1600" b="0" i="0" dirty="0">
                <a:solidFill>
                  <a:srgbClr val="000000"/>
                </a:solidFill>
                <a:effectLst/>
                <a:latin typeface="Al-Jazeera-Arabic-Regular" pitchFamily="2" charset="-78"/>
                <a:cs typeface="Al-Jazeera-Arabic-Regular" pitchFamily="2" charset="-78"/>
              </a:rPr>
              <a:t>إن الثقافة الأمريكية القائمة على الرأسمالية والتراث العرقي المتنوع والتحرر أضافت الكثير من المفاهيم الجديدة على تصميم الجرافيك الحديث، والتي لم تكن موجودة في تصميم الجرافيك الأوروبي. ومن رواد هذا المبدأ الجديد بول راند ( 1914- 1996) حيث تمتع بالقدرة معالجة الشكل البصرى ( شكل – لون – فضاء – خط – قيمة ) عن طريق تقليل العناصر والتركيز على جوهر التصميم من خلال استعمال الرموز، بدون الانتقاص من قيمة التصميم ومدلولاته.</a:t>
            </a:r>
          </a:p>
        </p:txBody>
      </p:sp>
      <p:pic>
        <p:nvPicPr>
          <p:cNvPr id="3" name="Picture 2">
            <a:extLst>
              <a:ext uri="{FF2B5EF4-FFF2-40B4-BE49-F238E27FC236}">
                <a16:creationId xmlns:a16="http://schemas.microsoft.com/office/drawing/2014/main" id="{BCA5FD3F-7C08-7D42-A4C1-B78D045FB6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8813" y="1732776"/>
            <a:ext cx="2948865" cy="3679479"/>
          </a:xfrm>
          <a:prstGeom prst="rect">
            <a:avLst/>
          </a:prstGeom>
        </p:spPr>
      </p:pic>
    </p:spTree>
    <p:extLst>
      <p:ext uri="{BB962C8B-B14F-4D97-AF65-F5344CB8AC3E}">
        <p14:creationId xmlns:p14="http://schemas.microsoft.com/office/powerpoint/2010/main" val="13350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954407" y="2785710"/>
            <a:ext cx="2456122" cy="523220"/>
          </a:xfrm>
          <a:prstGeom prst="rect">
            <a:avLst/>
          </a:prstGeom>
          <a:noFill/>
        </p:spPr>
        <p:txBody>
          <a:bodyPr wrap="none" rtlCol="0">
            <a:spAutoFit/>
          </a:bodyPr>
          <a:lstStyle/>
          <a:p>
            <a:pPr marL="0" algn="r" defTabSz="914400" rtl="1" eaLnBrk="1" latinLnBrk="0" hangingPunct="1"/>
            <a:r>
              <a:rPr lang="ar-SA" sz="2800" b="1">
                <a:solidFill>
                  <a:schemeClr val="bg1"/>
                </a:solidFill>
                <a:latin typeface="Al-Jazeera-Arabic-Bold" pitchFamily="2" charset="-78"/>
                <a:cs typeface="Al-Jazeera-Arabic-Bold" pitchFamily="2" charset="-78"/>
              </a:rPr>
              <a:t>أهمية التصميم</a:t>
            </a:r>
          </a:p>
        </p:txBody>
      </p:sp>
    </p:spTree>
    <p:extLst>
      <p:ext uri="{BB962C8B-B14F-4D97-AF65-F5344CB8AC3E}">
        <p14:creationId xmlns:p14="http://schemas.microsoft.com/office/powerpoint/2010/main" val="2827110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أهمية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67429" y="1334664"/>
            <a:ext cx="8208074" cy="4203843"/>
          </a:xfrm>
          <a:prstGeom prst="rect">
            <a:avLst/>
          </a:prstGeom>
          <a:noFill/>
        </p:spPr>
        <p:txBody>
          <a:bodyPr wrap="square" rtlCol="0">
            <a:spAutoFit/>
          </a:bodyPr>
          <a:lstStyle/>
          <a:p>
            <a:pPr algn="just" rtl="1">
              <a:lnSpc>
                <a:spcPct val="150000"/>
              </a:lnSpc>
            </a:pPr>
            <a:r>
              <a:rPr lang="ar-SA" b="0" i="0" dirty="0">
                <a:solidFill>
                  <a:srgbClr val="000000"/>
                </a:solidFill>
                <a:effectLst/>
                <a:latin typeface="Al-Jazeera-Arabic-Regular" pitchFamily="2" charset="-78"/>
                <a:cs typeface="Al-Jazeera-Arabic-Regular" pitchFamily="2" charset="-78"/>
              </a:rPr>
              <a:t>التصميم عمل أساسي لكل إنسان فالرغبة في النظام تعد سمة إنسانية أساسية فمعظم ما يقوم به الانسان من الأعمال إنما يتضمن قدراً من التصميم يتمثل ذلك في الأسلوب الذى يرتدى به ملابسه وينظم به منزله أو يعد به طعامه </a:t>
            </a:r>
            <a:r>
              <a:rPr lang="ar-SA" dirty="0">
                <a:solidFill>
                  <a:srgbClr val="000000"/>
                </a:solidFill>
                <a:latin typeface="Al-Jazeera-Arabic-Regular" pitchFamily="2" charset="-78"/>
                <a:cs typeface="Al-Jazeera-Arabic-Regular" pitchFamily="2" charset="-78"/>
              </a:rPr>
              <a:t>أ</a:t>
            </a:r>
            <a:r>
              <a:rPr lang="ar-SA" b="0" i="0" dirty="0">
                <a:solidFill>
                  <a:srgbClr val="000000"/>
                </a:solidFill>
                <a:effectLst/>
                <a:latin typeface="Al-Jazeera-Arabic-Regular" pitchFamily="2" charset="-78"/>
                <a:cs typeface="Al-Jazeera-Arabic-Regular" pitchFamily="2" charset="-78"/>
              </a:rPr>
              <a:t>و ينسق به أفكاره. فتلبية حاجات الإنسان التي يحتاجها في حياته العامة والخاصة من منتجات مادية أو معانٍ وجدانية والتعبير عن تلك الاشياء أمر حيوي وتنشأ أهمية التصميم من هذه العناصر الضرورية الإنسانية التي تلبى احتياجات الانسان العامة والخاصة .</a:t>
            </a:r>
          </a:p>
          <a:p>
            <a:pPr algn="just" rtl="1">
              <a:lnSpc>
                <a:spcPct val="150000"/>
              </a:lnSpc>
            </a:pPr>
            <a:r>
              <a:rPr lang="ar-SA" b="0" i="0" dirty="0">
                <a:solidFill>
                  <a:srgbClr val="000000"/>
                </a:solidFill>
                <a:effectLst/>
                <a:latin typeface="Al-Jazeera-Arabic-Regular" pitchFamily="2" charset="-78"/>
                <a:cs typeface="Al-Jazeera-Arabic-Regular" pitchFamily="2" charset="-78"/>
              </a:rPr>
              <a:t>فقد أُعتبر التصميم في عصرنا الحالي نظام أنساني أساسي و أحد الأسس الفنية لحياتنا المعاصرة حيث امتد ليشمل العمارة والأثاث والنسيج والخزف والإعلام بكل انواعه </a:t>
            </a:r>
            <a:r>
              <a:rPr lang="ar-SA" dirty="0">
                <a:solidFill>
                  <a:srgbClr val="000000"/>
                </a:solidFill>
                <a:latin typeface="Al-Jazeera-Arabic-Regular" pitchFamily="2" charset="-78"/>
                <a:cs typeface="Al-Jazeera-Arabic-Regular" pitchFamily="2" charset="-78"/>
              </a:rPr>
              <a:t>إ</a:t>
            </a:r>
            <a:r>
              <a:rPr lang="ar-SA" b="0" i="0" dirty="0">
                <a:solidFill>
                  <a:srgbClr val="000000"/>
                </a:solidFill>
                <a:effectLst/>
                <a:latin typeface="Al-Jazeera-Arabic-Regular" pitchFamily="2" charset="-78"/>
                <a:cs typeface="Al-Jazeera-Arabic-Regular" pitchFamily="2" charset="-78"/>
              </a:rPr>
              <a:t>لى غير ذلك من المنتجات التي نحتاجها في حياتنا .</a:t>
            </a:r>
          </a:p>
          <a:p>
            <a:pPr algn="just" rtl="1">
              <a:lnSpc>
                <a:spcPct val="150000"/>
              </a:lnSpc>
            </a:pPr>
            <a:r>
              <a:rPr lang="ar-SA" b="0" i="0" dirty="0">
                <a:solidFill>
                  <a:srgbClr val="000000"/>
                </a:solidFill>
                <a:effectLst/>
                <a:latin typeface="Al-Jazeera-Arabic-Regular" pitchFamily="2" charset="-78"/>
                <a:cs typeface="Al-Jazeera-Arabic-Regular" pitchFamily="2" charset="-78"/>
              </a:rPr>
              <a:t>التصميم هو أحد مجالات النشاط الفني إذ أنه يستحيل أي عمل فنى الظهور دون تصميم.</a:t>
            </a:r>
          </a:p>
        </p:txBody>
      </p:sp>
    </p:spTree>
    <p:extLst>
      <p:ext uri="{BB962C8B-B14F-4D97-AF65-F5344CB8AC3E}">
        <p14:creationId xmlns:p14="http://schemas.microsoft.com/office/powerpoint/2010/main" val="597783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353876" y="2785710"/>
            <a:ext cx="3060453" cy="523220"/>
          </a:xfrm>
          <a:prstGeom prst="rect">
            <a:avLst/>
          </a:prstGeom>
          <a:noFill/>
        </p:spPr>
        <p:txBody>
          <a:bodyPr wrap="none" rtlCol="0">
            <a:spAutoFit/>
          </a:bodyPr>
          <a:lstStyle/>
          <a:p>
            <a:pPr marL="0" algn="r" defTabSz="914400" rtl="1" eaLnBrk="1" latinLnBrk="0" hangingPunct="1"/>
            <a:r>
              <a:rPr lang="ar-SA" sz="2800" b="1">
                <a:solidFill>
                  <a:schemeClr val="bg1"/>
                </a:solidFill>
                <a:latin typeface="Al-Jazeera-Arabic-Bold" pitchFamily="2" charset="-78"/>
                <a:cs typeface="Al-Jazeera-Arabic-Bold" pitchFamily="2" charset="-78"/>
              </a:rPr>
              <a:t>الهدف من التصميم</a:t>
            </a:r>
          </a:p>
        </p:txBody>
      </p:sp>
    </p:spTree>
    <p:extLst>
      <p:ext uri="{BB962C8B-B14F-4D97-AF65-F5344CB8AC3E}">
        <p14:creationId xmlns:p14="http://schemas.microsoft.com/office/powerpoint/2010/main" val="2171239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الهدف من</a:t>
            </a:r>
          </a:p>
          <a:p>
            <a:pPr marL="0" algn="ctr" defTabSz="914400" rtl="1" eaLnBrk="1" latinLnBrk="0" hangingPunct="1"/>
            <a:r>
              <a:rPr lang="ar-SA" sz="2800" b="1">
                <a:solidFill>
                  <a:schemeClr val="bg1"/>
                </a:solidFill>
                <a:latin typeface="Al-Jazeera-Arabic-Bold" pitchFamily="2" charset="-78"/>
                <a:cs typeface="Al-Jazeera-Arabic-Bold" pitchFamily="2" charset="-78"/>
              </a:rPr>
              <a:t>التصميــم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538FFA8-9C84-1941-8582-213E6A0F3EAC}"/>
              </a:ext>
            </a:extLst>
          </p:cNvPr>
          <p:cNvPicPr>
            <a:picLocks noChangeAspect="1"/>
          </p:cNvPicPr>
          <p:nvPr/>
        </p:nvPicPr>
        <p:blipFill rotWithShape="1">
          <a:blip r:embed="rId7">
            <a:extLst>
              <a:ext uri="{28A0092B-C50C-407E-A947-70E740481C1C}">
                <a14:useLocalDpi xmlns:a14="http://schemas.microsoft.com/office/drawing/2010/main" val="0"/>
              </a:ext>
            </a:extLst>
          </a:blip>
          <a:srcRect t="5778" r="5947" b="2790"/>
          <a:stretch/>
        </p:blipFill>
        <p:spPr>
          <a:xfrm>
            <a:off x="543703" y="1924239"/>
            <a:ext cx="4112640" cy="2983427"/>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68770" y="1592774"/>
            <a:ext cx="4510978" cy="3737370"/>
          </a:xfrm>
          <a:prstGeom prst="rect">
            <a:avLst/>
          </a:prstGeom>
          <a:noFill/>
        </p:spPr>
        <p:txBody>
          <a:bodyPr wrap="square" rtlCol="0">
            <a:spAutoFit/>
          </a:bodyPr>
          <a:lstStyle/>
          <a:p>
            <a:pPr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القدرة على الملاحظة باستخدام كل الحواس المتاحة</a:t>
            </a:r>
          </a:p>
          <a:p>
            <a:pPr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القدرة على التخيل وتنظيم وربط المعلومات والأشكال المحيطة واكتشاف العلاقات والقوانين في البيئة المحيطة</a:t>
            </a:r>
          </a:p>
          <a:p>
            <a:pPr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القدرة على ممارسة التجارب في حل المشكلات الفنية البسيطة</a:t>
            </a:r>
          </a:p>
          <a:p>
            <a:pPr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القدرة على تحقيق الغرض من التصميم</a:t>
            </a:r>
          </a:p>
        </p:txBody>
      </p:sp>
    </p:spTree>
    <p:extLst>
      <p:ext uri="{BB962C8B-B14F-4D97-AF65-F5344CB8AC3E}">
        <p14:creationId xmlns:p14="http://schemas.microsoft.com/office/powerpoint/2010/main" val="8716130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675759" y="2785710"/>
            <a:ext cx="3946914" cy="523220"/>
          </a:xfrm>
          <a:prstGeom prst="rect">
            <a:avLst/>
          </a:prstGeom>
          <a:noFill/>
        </p:spPr>
        <p:txBody>
          <a:bodyPr wrap="none" rtlCol="0">
            <a:spAutoFit/>
          </a:bodyPr>
          <a:lstStyle/>
          <a:p>
            <a:pPr marL="0" algn="r" defTabSz="914400" rtl="1" eaLnBrk="1" latinLnBrk="0" hangingPunct="1"/>
            <a:r>
              <a:rPr lang="ar-SA" sz="2800" b="1">
                <a:solidFill>
                  <a:schemeClr val="bg1"/>
                </a:solidFill>
                <a:latin typeface="Al-Jazeera-Arabic-Bold" pitchFamily="2" charset="-78"/>
                <a:cs typeface="Al-Jazeera-Arabic-Bold" pitchFamily="2" charset="-78"/>
              </a:rPr>
              <a:t>الفرق بين الفن والتصميم</a:t>
            </a:r>
          </a:p>
        </p:txBody>
      </p:sp>
    </p:spTree>
    <p:extLst>
      <p:ext uri="{BB962C8B-B14F-4D97-AF65-F5344CB8AC3E}">
        <p14:creationId xmlns:p14="http://schemas.microsoft.com/office/powerpoint/2010/main" val="2084728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68101" y="2356703"/>
            <a:ext cx="8411647" cy="189071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يستخدم كل من اللفظتين </a:t>
            </a:r>
            <a:r>
              <a:rPr lang="ar-SA" sz="2000" b="0" i="0" dirty="0" err="1">
                <a:solidFill>
                  <a:srgbClr val="000000"/>
                </a:solidFill>
                <a:effectLst/>
                <a:latin typeface="Al-Jazeera-Arabic-Regular" pitchFamily="2" charset="-78"/>
                <a:cs typeface="Al-Jazeera-Arabic-Regular" pitchFamily="2" charset="-78"/>
              </a:rPr>
              <a:t>فى</a:t>
            </a:r>
            <a:r>
              <a:rPr lang="ar-SA" sz="2000" b="0" i="0" dirty="0">
                <a:solidFill>
                  <a:srgbClr val="000000"/>
                </a:solidFill>
                <a:effectLst/>
                <a:latin typeface="Al-Jazeera-Arabic-Regular" pitchFamily="2" charset="-78"/>
                <a:cs typeface="Al-Jazeera-Arabic-Regular" pitchFamily="2" charset="-78"/>
              </a:rPr>
              <a:t> مواضع تسبب بعض اللبس والغموض فهناك من يقول بأنه يصمم لوحة تصوير زيتية وأيضاً هناك من يطلق على نشاط الفن تصميماً والمقصود هنا هو مجالات الابتكار المرتبطة بمجالات تصميم المنتجات والتصميم الصناعي وتصميم الجرافيك وتصميم الميديا.</a:t>
            </a:r>
          </a:p>
        </p:txBody>
      </p:sp>
    </p:spTree>
    <p:extLst>
      <p:ext uri="{BB962C8B-B14F-4D97-AF65-F5344CB8AC3E}">
        <p14:creationId xmlns:p14="http://schemas.microsoft.com/office/powerpoint/2010/main" val="374552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68101" y="1631751"/>
            <a:ext cx="8411647" cy="373737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التصميم كما يعرف تبعاً للمجلس </a:t>
            </a:r>
            <a:r>
              <a:rPr lang="ar-SA" sz="2000" b="0" i="0" dirty="0" err="1">
                <a:solidFill>
                  <a:srgbClr val="000000"/>
                </a:solidFill>
                <a:effectLst/>
                <a:latin typeface="Al-Jazeera-Arabic-Regular" pitchFamily="2" charset="-78"/>
                <a:cs typeface="Al-Jazeera-Arabic-Regular" pitchFamily="2" charset="-78"/>
              </a:rPr>
              <a:t>الدولى</a:t>
            </a:r>
            <a:r>
              <a:rPr lang="ar-SA" sz="2000" b="0" i="0" dirty="0">
                <a:solidFill>
                  <a:srgbClr val="000000"/>
                </a:solidFill>
                <a:effectLst/>
                <a:latin typeface="Al-Jazeera-Arabic-Regular" pitchFamily="2" charset="-78"/>
                <a:cs typeface="Al-Jazeera-Arabic-Regular" pitchFamily="2" charset="-78"/>
              </a:rPr>
              <a:t> لجمعيات التصميم الصناعي ICSID والتابع لهيئة الامم المتحدة – يستند في أساس</a:t>
            </a:r>
            <a:r>
              <a:rPr lang="ar-SA" sz="2000" dirty="0">
                <a:solidFill>
                  <a:srgbClr val="000000"/>
                </a:solidFill>
                <a:latin typeface="Al-Jazeera-Arabic-Regular" pitchFamily="2" charset="-78"/>
                <a:cs typeface="Al-Jazeera-Arabic-Regular" pitchFamily="2" charset="-78"/>
              </a:rPr>
              <a:t>ه</a:t>
            </a:r>
            <a:r>
              <a:rPr lang="ar-SA" sz="2000" b="0" i="0" dirty="0">
                <a:solidFill>
                  <a:srgbClr val="000000"/>
                </a:solidFill>
                <a:effectLst/>
                <a:latin typeface="Al-Jazeera-Arabic-Regular" pitchFamily="2" charset="-78"/>
                <a:cs typeface="Al-Jazeera-Arabic-Regular" pitchFamily="2" charset="-78"/>
              </a:rPr>
              <a:t> إلى التكنولوجيا والاقتصاد كما يعتبر ظاهرة من ظواهر الثقافة الانسانية بشقيها المادي والمعنوي حيث يعرف التصميم على أنه "هو نشاط ابتكاري يهدف الى تحقيق جودة متعددة الاوجه للأشياء </a:t>
            </a:r>
            <a:r>
              <a:rPr lang="ar-SA" sz="2000" dirty="0">
                <a:solidFill>
                  <a:srgbClr val="000000"/>
                </a:solidFill>
                <a:latin typeface="Al-Jazeera-Arabic-Regular" pitchFamily="2" charset="-78"/>
                <a:cs typeface="Al-Jazeera-Arabic-Regular" pitchFamily="2" charset="-78"/>
              </a:rPr>
              <a:t>أ</a:t>
            </a:r>
            <a:r>
              <a:rPr lang="ar-SA" sz="2000" b="0" i="0" dirty="0">
                <a:solidFill>
                  <a:srgbClr val="000000"/>
                </a:solidFill>
                <a:effectLst/>
                <a:latin typeface="Al-Jazeera-Arabic-Regular" pitchFamily="2" charset="-78"/>
                <a:cs typeface="Al-Jazeera-Arabic-Regular" pitchFamily="2" charset="-78"/>
              </a:rPr>
              <a:t>و الخدمات أو للعمليات والنظم المرتبطة بها في كل مجالات الحياة ولهذا يعتبر التصميم العامل المحوري و الرئيسي للابتكار الإنساني في مجال التكنولوجيا كما هو عامل حاسم في عمليات التبادل الثقافي والاقتصادي" كما تم وصف المصمم بأنه ذلك الشخص الذى يمارس مهنة فكرية وليس ممارسة حرفة أو القيام بخدمة من خلال مؤسسة تجارية .</a:t>
            </a:r>
          </a:p>
        </p:txBody>
      </p:sp>
    </p:spTree>
    <p:extLst>
      <p:ext uri="{BB962C8B-B14F-4D97-AF65-F5344CB8AC3E}">
        <p14:creationId xmlns:p14="http://schemas.microsoft.com/office/powerpoint/2010/main" val="2952770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02825" y="2071589"/>
            <a:ext cx="8411647" cy="235237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تعبر ظاهرة الفن عن رؤية ذاتية للفنان يصيغ فيها وجهة نظره أو موقفه من قضية أو موضوع محدد بينما يعبر التصميم عن رؤية موضوعية أو صياغة مادية لاحتياج معين مثل الجلوس </a:t>
            </a:r>
            <a:r>
              <a:rPr lang="ar-SA" sz="2000" dirty="0">
                <a:solidFill>
                  <a:srgbClr val="000000"/>
                </a:solidFill>
                <a:latin typeface="Al-Jazeera-Arabic-Regular" pitchFamily="2" charset="-78"/>
                <a:cs typeface="Al-Jazeera-Arabic-Regular" pitchFamily="2" charset="-78"/>
              </a:rPr>
              <a:t>أ</a:t>
            </a:r>
            <a:r>
              <a:rPr lang="ar-SA" sz="2000" b="0" i="0" dirty="0">
                <a:solidFill>
                  <a:srgbClr val="000000"/>
                </a:solidFill>
                <a:effectLst/>
                <a:latin typeface="Al-Jazeera-Arabic-Regular" pitchFamily="2" charset="-78"/>
                <a:cs typeface="Al-Jazeera-Arabic-Regular" pitchFamily="2" charset="-78"/>
              </a:rPr>
              <a:t>و الأكل أو الشرب أو الأمان وما الى ذلك. وتتحدد موضوعية التصميم من خلال التأكد من أداء وظائفه وبعضها يمكن التحقق من ثبوت صحته عن طريق القياس أو الاختبار . </a:t>
            </a:r>
          </a:p>
        </p:txBody>
      </p:sp>
    </p:spTree>
    <p:extLst>
      <p:ext uri="{BB962C8B-B14F-4D97-AF65-F5344CB8AC3E}">
        <p14:creationId xmlns:p14="http://schemas.microsoft.com/office/powerpoint/2010/main" val="1724205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02825" y="2483644"/>
            <a:ext cx="8411647" cy="189071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في الفن لا تؤدى المعرفة التكنولوجية بالخامات وأساليب الانتاج دورا محوريا كما الحال في التصميم</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 ففي التصميم يجب مراعاة الخصائص التقنية ودراسة أساليب الإنتاج بهدف تحقيق المنتج النهائي اما الفن فتكفى المعارف التكنولوجية الاولية لتنفيذ العمل الفني . </a:t>
            </a:r>
          </a:p>
        </p:txBody>
      </p:sp>
    </p:spTree>
    <p:extLst>
      <p:ext uri="{BB962C8B-B14F-4D97-AF65-F5344CB8AC3E}">
        <p14:creationId xmlns:p14="http://schemas.microsoft.com/office/powerpoint/2010/main" val="325585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91250" y="2098137"/>
            <a:ext cx="8411647" cy="281404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يرتبط التصميم بعمليات اقتصادية مثل حساب التكلفة والوصول بها الى حدود تسمح بمنافسة المنتج لمثيله من المنتجات الاخرى كما يرتبط التصميم بعمليات التسويق وإدارة الانتاج </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أما في الفن لا يتم اعتبار هذه العوامل بشكل أساسي حيث لا يحتاج الفنان إلى إجراء دراسات خاصة بعمليات التسويق ودراسة رغبة وميول مشاهدي العمل الفني كما هو الحال في التصميم .</a:t>
            </a:r>
          </a:p>
        </p:txBody>
      </p:sp>
    </p:spTree>
    <p:extLst>
      <p:ext uri="{BB962C8B-B14F-4D97-AF65-F5344CB8AC3E}">
        <p14:creationId xmlns:p14="http://schemas.microsoft.com/office/powerpoint/2010/main" val="2882995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55376" y="1428466"/>
            <a:ext cx="8832180"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في التصميم يكون اتصال المستخدم بالمنتج اتصالاً فيزيقياً عن طريق الحواس (الجسم وأجزائه وفى التصميم المرئي تلغب العين دورا محورياً)</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 أما الفن فيثير فينا حاسة البصر وغيرها من أجل متعة معينة .</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في التصميم تحتل القيمة (أو الوظيفة) الاستخدامية (العملية) مكانة هامة عند تقييم منتج ما، وذلك بجانب القيم الاخرى كالقيمة الجمالية والرمزية والاقتصادية وغيرها</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في الفن تتأكد كل من القيمة الرمزية والجمالية وتحتل مرتبة عالية عند تقييم الفن .</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في التصميم يكون الانسان مستخدم </a:t>
            </a:r>
            <a:r>
              <a:rPr lang="ar-SA" sz="2000" dirty="0">
                <a:solidFill>
                  <a:srgbClr val="000000"/>
                </a:solidFill>
                <a:latin typeface="Al-Jazeera-Arabic-Regular" pitchFamily="2" charset="-78"/>
                <a:cs typeface="Al-Jazeera-Arabic-Regular" pitchFamily="2" charset="-78"/>
              </a:rPr>
              <a:t>أما</a:t>
            </a:r>
            <a:r>
              <a:rPr lang="ar-SA" sz="2000" b="0" i="0" dirty="0">
                <a:solidFill>
                  <a:srgbClr val="000000"/>
                </a:solidFill>
                <a:effectLst/>
                <a:latin typeface="Al-Jazeera-Arabic-Regular" pitchFamily="2" charset="-78"/>
                <a:cs typeface="Al-Jazeera-Arabic-Regular" pitchFamily="2" charset="-78"/>
              </a:rPr>
              <a:t> في الفن فهو متلقى او متذوق.</a:t>
            </a:r>
          </a:p>
        </p:txBody>
      </p:sp>
    </p:spTree>
    <p:extLst>
      <p:ext uri="{BB962C8B-B14F-4D97-AF65-F5344CB8AC3E}">
        <p14:creationId xmlns:p14="http://schemas.microsoft.com/office/powerpoint/2010/main" val="3875512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الفرق بين</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الفن والتصميم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0714" y="2371661"/>
            <a:ext cx="8832180" cy="1429046"/>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أما نقاط الالتقاء بين نشاطي الفن والتصميم فتتركز في:</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القيم الجمالية و الرمزية. </a:t>
            </a:r>
          </a:p>
          <a:p>
            <a:pPr marL="342900" indent="-342900" algn="just" rtl="1">
              <a:lnSpc>
                <a:spcPct val="150000"/>
              </a:lnSpc>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كذلك </a:t>
            </a:r>
            <a:r>
              <a:rPr lang="ar-SA" sz="2000" b="0" i="0" dirty="0" err="1">
                <a:solidFill>
                  <a:srgbClr val="000000"/>
                </a:solidFill>
                <a:effectLst/>
                <a:latin typeface="Al-Jazeera-Arabic-Regular" pitchFamily="2" charset="-78"/>
                <a:cs typeface="Al-Jazeera-Arabic-Regular" pitchFamily="2" charset="-78"/>
              </a:rPr>
              <a:t>فى</a:t>
            </a:r>
            <a:r>
              <a:rPr lang="ar-SA" sz="2000" b="0" i="0" dirty="0">
                <a:solidFill>
                  <a:srgbClr val="000000"/>
                </a:solidFill>
                <a:effectLst/>
                <a:latin typeface="Al-Jazeera-Arabic-Regular" pitchFamily="2" charset="-78"/>
                <a:cs typeface="Al-Jazeera-Arabic-Regular" pitchFamily="2" charset="-78"/>
              </a:rPr>
              <a:t> كونهما نشاطين يقومان على العملية الابداعية.</a:t>
            </a:r>
          </a:p>
        </p:txBody>
      </p:sp>
    </p:spTree>
    <p:extLst>
      <p:ext uri="{BB962C8B-B14F-4D97-AF65-F5344CB8AC3E}">
        <p14:creationId xmlns:p14="http://schemas.microsoft.com/office/powerpoint/2010/main" val="707473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158263" y="2785710"/>
            <a:ext cx="346441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مراحل عملية التصميم</a:t>
            </a:r>
          </a:p>
        </p:txBody>
      </p:sp>
    </p:spTree>
    <p:extLst>
      <p:ext uri="{BB962C8B-B14F-4D97-AF65-F5344CB8AC3E}">
        <p14:creationId xmlns:p14="http://schemas.microsoft.com/office/powerpoint/2010/main" val="15622825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مراحل عملية</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37549" y="1742576"/>
            <a:ext cx="8376919" cy="3372846"/>
          </a:xfrm>
          <a:prstGeom prst="rect">
            <a:avLst/>
          </a:prstGeom>
          <a:noFill/>
        </p:spPr>
        <p:txBody>
          <a:bodyPr wrap="square" rtlCol="0">
            <a:spAutoFit/>
          </a:bodyPr>
          <a:lstStyle/>
          <a:p>
            <a:pPr algn="just" rtl="1">
              <a:lnSpc>
                <a:spcPct val="150000"/>
              </a:lnSpc>
            </a:pPr>
            <a:r>
              <a:rPr lang="ar-SA" b="0" i="0" dirty="0">
                <a:solidFill>
                  <a:srgbClr val="000000"/>
                </a:solidFill>
                <a:effectLst/>
                <a:latin typeface="Al-Jazeera-Arabic-Regular" pitchFamily="2" charset="-78"/>
                <a:cs typeface="Al-Jazeera-Arabic-Regular" pitchFamily="2" charset="-78"/>
              </a:rPr>
              <a:t>للحصول على تصميم جيد لابد من إتباع خطوات محددة فأن عملية التصميمة هي مجموعة الخطوات التي تم اتخاذها نحو إيجاد حل مشكلة تصميمية معينة وعلى المصمم أن يحلل ويفسر ويصيغ الشكل وهو على معرفة تامة بالتطورات العلمية والتكنولوجية المتصلة بمجاله. فنجد المصمم يتدخل ويخترع أو يكشف عن نظم وعلاقات جديدة فهو يتكامل مع مادته حتى يصل إلى صياغة مشكلته في شكل أفكار وعلامات ورموز وصور فنجده يوحد ويبسط ويستبعد أيضا ما لا </a:t>
            </a:r>
            <a:r>
              <a:rPr lang="ar-SA" b="0" i="0" dirty="0" err="1">
                <a:solidFill>
                  <a:srgbClr val="000000"/>
                </a:solidFill>
                <a:effectLst/>
                <a:latin typeface="Al-Jazeera-Arabic-Regular" pitchFamily="2" charset="-78"/>
                <a:cs typeface="Al-Jazeera-Arabic-Regular" pitchFamily="2" charset="-78"/>
              </a:rPr>
              <a:t>يتطلبه</a:t>
            </a:r>
            <a:r>
              <a:rPr lang="ar-SA" b="0" i="0" dirty="0">
                <a:solidFill>
                  <a:srgbClr val="000000"/>
                </a:solidFill>
                <a:effectLst/>
                <a:latin typeface="Al-Jazeera-Arabic-Regular" pitchFamily="2" charset="-78"/>
                <a:cs typeface="Al-Jazeera-Arabic-Regular" pitchFamily="2" charset="-78"/>
              </a:rPr>
              <a:t> التصميم، فهو يستخدم الرمز والتجريد في مادته عن طريق المشابهة والتمثيل بين العناصر كما أنه يكتشف ويدعم الرمز بالإضافات الملائمة حتى يصل الى تحقيق الموضوع والتشويق إليه وهذه المراحل هي :</a:t>
            </a:r>
          </a:p>
        </p:txBody>
      </p:sp>
    </p:spTree>
    <p:extLst>
      <p:ext uri="{BB962C8B-B14F-4D97-AF65-F5344CB8AC3E}">
        <p14:creationId xmlns:p14="http://schemas.microsoft.com/office/powerpoint/2010/main" val="2408248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مراحل عملية</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72738" y="1791146"/>
            <a:ext cx="8797455" cy="3275705"/>
          </a:xfrm>
          <a:prstGeom prst="rect">
            <a:avLst/>
          </a:prstGeom>
          <a:noFill/>
        </p:spPr>
        <p:txBody>
          <a:bodyPr wrap="square" rtlCol="0">
            <a:spAutoFit/>
          </a:bodyPr>
          <a:lstStyle/>
          <a:p>
            <a:pPr algn="just"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 الهدف من التصميم : </a:t>
            </a:r>
            <a:r>
              <a:rPr lang="ar-SA" sz="2000" b="0" i="0" dirty="0">
                <a:solidFill>
                  <a:srgbClr val="000000"/>
                </a:solidFill>
                <a:effectLst/>
                <a:latin typeface="Al-Jazeera-Arabic-Regular" pitchFamily="2" charset="-78"/>
                <a:cs typeface="Al-Jazeera-Arabic-Regular" pitchFamily="2" charset="-78"/>
              </a:rPr>
              <a:t>وفى هذه المرحلة نقوم بتجميع المعلومات عن المشكلة التصميمية من خلال العميل ومن خلال عملية بحث شاملة عن الموضوع المراد تصميمه.</a:t>
            </a:r>
            <a:br>
              <a:rPr lang="ar-SA" sz="2000" b="0" i="0" dirty="0">
                <a:solidFill>
                  <a:srgbClr val="000000"/>
                </a:solidFill>
                <a:effectLst/>
                <a:latin typeface="Al-Jazeera-Arabic-Regular" pitchFamily="2" charset="-78"/>
                <a:cs typeface="Al-Jazeera-Arabic-Regular" pitchFamily="2" charset="-78"/>
              </a:rPr>
            </a:br>
            <a:endParaRPr lang="ar-SA" sz="2000" b="0" i="0" dirty="0">
              <a:solidFill>
                <a:srgbClr val="000000"/>
              </a:solidFill>
              <a:effectLst/>
              <a:latin typeface="Al-Jazeera-Arabic-Regular" pitchFamily="2" charset="-78"/>
              <a:cs typeface="Al-Jazeera-Arabic-Regular" pitchFamily="2" charset="-78"/>
            </a:endParaRPr>
          </a:p>
          <a:p>
            <a:pPr algn="just"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 إيجاد الفكرة: </a:t>
            </a:r>
            <a:r>
              <a:rPr lang="ar-SA" sz="2000" b="0" i="0" dirty="0">
                <a:solidFill>
                  <a:srgbClr val="000000"/>
                </a:solidFill>
                <a:effectLst/>
                <a:latin typeface="Al-Jazeera-Arabic-Regular" pitchFamily="2" charset="-78"/>
                <a:cs typeface="Al-Jazeera-Arabic-Regular" pitchFamily="2" charset="-78"/>
              </a:rPr>
              <a:t>تعد هذه المرحلة من أهم المراحل حيث نقوم بتحليل هذه المعلومات واستنباط وتوليد مجموعة من الأفكار المبدئية التي تشكل حل للمشكلة التصميمية، وبعد ذلك نقوم بتقييم هذه البدائل واختيار حل شبه نهائي ونقوم بمقارنته بمعطيات المشكلة التي تم جمعها في المرحلة السابقة.</a:t>
            </a:r>
          </a:p>
        </p:txBody>
      </p:sp>
    </p:spTree>
    <p:extLst>
      <p:ext uri="{BB962C8B-B14F-4D97-AF65-F5344CB8AC3E}">
        <p14:creationId xmlns:p14="http://schemas.microsoft.com/office/powerpoint/2010/main" val="3365346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مراحل عملية</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02825" y="2158074"/>
            <a:ext cx="8376919" cy="2814040"/>
          </a:xfrm>
          <a:prstGeom prst="rect">
            <a:avLst/>
          </a:prstGeom>
          <a:noFill/>
        </p:spPr>
        <p:txBody>
          <a:bodyPr wrap="square" rtlCol="0">
            <a:spAutoFit/>
          </a:bodyPr>
          <a:lstStyle/>
          <a:p>
            <a:pPr algn="justLow"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 الاسكتش: </a:t>
            </a:r>
            <a:r>
              <a:rPr lang="ar-SA" sz="2000" b="0" i="0" dirty="0">
                <a:solidFill>
                  <a:srgbClr val="000000"/>
                </a:solidFill>
                <a:effectLst/>
                <a:latin typeface="Al-Jazeera-Arabic-Regular" pitchFamily="2" charset="-78"/>
                <a:cs typeface="Al-Jazeera-Arabic-Regular" pitchFamily="2" charset="-78"/>
              </a:rPr>
              <a:t>نقوم في هذه المرحلة بعمل </a:t>
            </a:r>
            <a:r>
              <a:rPr lang="ar-SA" sz="2000" b="0" i="0" dirty="0" err="1">
                <a:solidFill>
                  <a:srgbClr val="000000"/>
                </a:solidFill>
                <a:effectLst/>
                <a:latin typeface="Al-Jazeera-Arabic-Regular" pitchFamily="2" charset="-78"/>
                <a:cs typeface="Al-Jazeera-Arabic-Regular" pitchFamily="2" charset="-78"/>
              </a:rPr>
              <a:t>اسكتشات</a:t>
            </a:r>
            <a:r>
              <a:rPr lang="ar-SA" sz="2000" b="0" i="0" dirty="0">
                <a:solidFill>
                  <a:srgbClr val="000000"/>
                </a:solidFill>
                <a:effectLst/>
                <a:latin typeface="Al-Jazeera-Arabic-Regular" pitchFamily="2" charset="-78"/>
                <a:cs typeface="Al-Jazeera-Arabic-Regular" pitchFamily="2" charset="-78"/>
              </a:rPr>
              <a:t> سريعة للأفكار التي تم إيجادها في المرحلة السابقة من خلال تحويل الأفكار لأشكال ورموز توضح ماهية الفكرة ونقوم بعد ذلك بتطوير هذه الرسومات لتكون واضحة يسهل تنفيذها. </a:t>
            </a:r>
            <a:br>
              <a:rPr lang="ar-SA" sz="2000" b="0" i="0" dirty="0">
                <a:solidFill>
                  <a:srgbClr val="000000"/>
                </a:solidFill>
                <a:effectLst/>
                <a:latin typeface="Al-Jazeera-Arabic-Regular" pitchFamily="2" charset="-78"/>
                <a:cs typeface="Al-Jazeera-Arabic-Regular" pitchFamily="2" charset="-78"/>
              </a:rPr>
            </a:br>
            <a:endParaRPr lang="ar-SA" sz="2000" b="0" i="0" dirty="0">
              <a:solidFill>
                <a:srgbClr val="000000"/>
              </a:solidFill>
              <a:effectLst/>
              <a:latin typeface="Al-Jazeera-Arabic-Regular" pitchFamily="2" charset="-78"/>
              <a:cs typeface="Al-Jazeera-Arabic-Regular" pitchFamily="2" charset="-78"/>
            </a:endParaRPr>
          </a:p>
          <a:p>
            <a:pPr algn="just"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جمع عناصر التصميم</a:t>
            </a:r>
            <a:r>
              <a:rPr lang="ar-SA" sz="2000" b="0" i="0" dirty="0">
                <a:solidFill>
                  <a:srgbClr val="000000"/>
                </a:solidFill>
                <a:effectLst/>
                <a:latin typeface="Al-Jazeera-Arabic-Regular" pitchFamily="2" charset="-78"/>
                <a:cs typeface="Al-Jazeera-Arabic-Regular" pitchFamily="2" charset="-78"/>
              </a:rPr>
              <a:t>: نقوم </a:t>
            </a:r>
            <a:r>
              <a:rPr lang="ar-SA" sz="2000" b="0" i="0" dirty="0" err="1">
                <a:solidFill>
                  <a:srgbClr val="000000"/>
                </a:solidFill>
                <a:effectLst/>
                <a:latin typeface="Al-Jazeera-Arabic-Regular" pitchFamily="2" charset="-78"/>
                <a:cs typeface="Al-Jazeera-Arabic-Regular" pitchFamily="2" charset="-78"/>
              </a:rPr>
              <a:t>فى</a:t>
            </a:r>
            <a:r>
              <a:rPr lang="ar-SA" sz="2000" b="0" i="0" dirty="0">
                <a:solidFill>
                  <a:srgbClr val="000000"/>
                </a:solidFill>
                <a:effectLst/>
                <a:latin typeface="Al-Jazeera-Arabic-Regular" pitchFamily="2" charset="-78"/>
                <a:cs typeface="Al-Jazeera-Arabic-Regular" pitchFamily="2" charset="-78"/>
              </a:rPr>
              <a:t> هذه المرحلة بجمع أو رسم العناصر التي سوف ننفذ بها هذه الأفكار مثل ( الصور – الاشكال – خطوط الكتابة – الالوان ......وهكذا )</a:t>
            </a:r>
          </a:p>
        </p:txBody>
      </p:sp>
    </p:spTree>
    <p:extLst>
      <p:ext uri="{BB962C8B-B14F-4D97-AF65-F5344CB8AC3E}">
        <p14:creationId xmlns:p14="http://schemas.microsoft.com/office/powerpoint/2010/main" val="26801132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مراحل عملية</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91250" y="2021979"/>
            <a:ext cx="8376919" cy="2814040"/>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التنفيذ: </a:t>
            </a:r>
            <a:r>
              <a:rPr lang="ar-SA" sz="2000" b="0" i="0" dirty="0">
                <a:solidFill>
                  <a:srgbClr val="000000"/>
                </a:solidFill>
                <a:effectLst/>
                <a:latin typeface="Al-Jazeera-Arabic-Regular" pitchFamily="2" charset="-78"/>
                <a:cs typeface="Al-Jazeera-Arabic-Regular" pitchFamily="2" charset="-78"/>
              </a:rPr>
              <a:t>نقوم بتنفيذ الافكار في هذه المرحلة على أي من برامج التصميم المختلفة والحصول على تصميمات نهائية.</a:t>
            </a:r>
          </a:p>
          <a:p>
            <a:pPr algn="r" rtl="1">
              <a:lnSpc>
                <a:spcPct val="150000"/>
              </a:lnSpc>
            </a:pPr>
            <a:endParaRPr lang="ar-SA" sz="2000" b="0" i="0" dirty="0">
              <a:solidFill>
                <a:srgbClr val="000000"/>
              </a:solidFill>
              <a:effectLst/>
              <a:latin typeface="Al-Jazeera-Arabic-Regular" pitchFamily="2" charset="-78"/>
              <a:cs typeface="Al-Jazeera-Arabic-Regular" pitchFamily="2" charset="-78"/>
            </a:endParaRPr>
          </a:p>
          <a:p>
            <a:pPr algn="justLow"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التحليل: </a:t>
            </a:r>
            <a:r>
              <a:rPr lang="ar-SA" sz="2000" b="0" i="0" dirty="0">
                <a:solidFill>
                  <a:srgbClr val="000000"/>
                </a:solidFill>
                <a:effectLst/>
                <a:latin typeface="Al-Jazeera-Arabic-Regular" pitchFamily="2" charset="-78"/>
                <a:cs typeface="Al-Jazeera-Arabic-Regular" pitchFamily="2" charset="-78"/>
              </a:rPr>
              <a:t>نقوم في هذه المرحلة بمقارنة التصميمات النهائية بالمعلومات التي حصلنا عليها في المرحلة الاول للحصول على تصميم جيد يعبر عن الغرض الأساسي من التصميم.</a:t>
            </a:r>
          </a:p>
        </p:txBody>
      </p:sp>
    </p:spTree>
    <p:extLst>
      <p:ext uri="{BB962C8B-B14F-4D97-AF65-F5344CB8AC3E}">
        <p14:creationId xmlns:p14="http://schemas.microsoft.com/office/powerpoint/2010/main" val="4199918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450666" y="2785710"/>
            <a:ext cx="2616422"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الأفكار والطبيعة</a:t>
            </a:r>
          </a:p>
        </p:txBody>
      </p:sp>
    </p:spTree>
    <p:extLst>
      <p:ext uri="{BB962C8B-B14F-4D97-AF65-F5344CB8AC3E}">
        <p14:creationId xmlns:p14="http://schemas.microsoft.com/office/powerpoint/2010/main" val="1750071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125164" y="1329481"/>
            <a:ext cx="6258752" cy="419903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الطبيعة هي المعلم الأول للمصمم، و المصدر الرئيسي الذي يستمد منه الأفكار لخلق تصاميم فريدة. فكما قال </a:t>
            </a:r>
            <a:r>
              <a:rPr lang="ar-SA" sz="2000" b="1" i="0" dirty="0" err="1">
                <a:solidFill>
                  <a:srgbClr val="000000"/>
                </a:solidFill>
                <a:effectLst/>
                <a:latin typeface="Al-Jazeera-Arabic-Regular" pitchFamily="2" charset="-78"/>
                <a:cs typeface="Al-Jazeera-Arabic-Regular" pitchFamily="2" charset="-78"/>
              </a:rPr>
              <a:t>هربرت</a:t>
            </a:r>
            <a:r>
              <a:rPr lang="ar-SA" sz="2000" b="1" i="0" dirty="0">
                <a:solidFill>
                  <a:srgbClr val="000000"/>
                </a:solidFill>
                <a:effectLst/>
                <a:latin typeface="Al-Jazeera-Arabic-Regular" pitchFamily="2" charset="-78"/>
                <a:cs typeface="Al-Jazeera-Arabic-Regular" pitchFamily="2" charset="-78"/>
              </a:rPr>
              <a:t> ريد</a:t>
            </a:r>
            <a:r>
              <a:rPr lang="ar-SA" sz="2000" i="0" dirty="0">
                <a:solidFill>
                  <a:srgbClr val="000000"/>
                </a:solidFill>
                <a:effectLst/>
                <a:latin typeface="Al-Jazeera-Arabic-Regular" pitchFamily="2" charset="-78"/>
                <a:cs typeface="Al-Jazeera-Arabic-Regular" pitchFamily="2" charset="-78"/>
              </a:rPr>
              <a:t>:</a:t>
            </a:r>
          </a:p>
          <a:p>
            <a:pPr algn="just" rtl="1">
              <a:lnSpc>
                <a:spcPct val="150000"/>
              </a:lnSpc>
            </a:pPr>
            <a:r>
              <a:rPr lang="ar-SA" sz="2000" b="1" i="0" dirty="0">
                <a:solidFill>
                  <a:srgbClr val="000000"/>
                </a:solidFill>
                <a:effectLst/>
                <a:latin typeface="Al-Jazeera-Arabic-Regular" pitchFamily="2" charset="-78"/>
                <a:cs typeface="Al-Jazeera-Arabic-Regular" pitchFamily="2" charset="-78"/>
              </a:rPr>
              <a:t>إن الطبيعة هي المحك الوحيد للبحث عن الشكل.</a:t>
            </a:r>
          </a:p>
          <a:p>
            <a:pPr algn="just" rtl="1">
              <a:lnSpc>
                <a:spcPct val="150000"/>
              </a:lnSpc>
            </a:pPr>
            <a:r>
              <a:rPr lang="ar-SA" sz="2000" i="0" dirty="0">
                <a:solidFill>
                  <a:srgbClr val="000000"/>
                </a:solidFill>
                <a:effectLst/>
                <a:latin typeface="Al-Jazeera-Arabic-Regular" pitchFamily="2" charset="-78"/>
                <a:cs typeface="Al-Jazeera-Arabic-Regular" pitchFamily="2" charset="-78"/>
              </a:rPr>
              <a:t>فالإبداع  ليس حكراً على أحد ولا يتطلب الكثير من الخبرة أو الموهبة بل هو نتيجة الاستلهام الجيد و الذى يمكن أن يبدأه المصمم بالنظر إلى ما حوله و التدرب على الملاحظة ثم ممارسة ذلك بشكل تلقائي فيما بعد. وكلما تمعن المصمم في الطبيعة زادت قدرته على استخلاص الأفكار و أثر ذلك على معارفه و إدراكه.</a:t>
            </a:r>
          </a:p>
        </p:txBody>
      </p:sp>
      <p:pic>
        <p:nvPicPr>
          <p:cNvPr id="3" name="Picture 2">
            <a:extLst>
              <a:ext uri="{FF2B5EF4-FFF2-40B4-BE49-F238E27FC236}">
                <a16:creationId xmlns:a16="http://schemas.microsoft.com/office/drawing/2014/main" id="{66935C5B-1ED0-5640-B1CD-2665D62BDF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3798" y="1477023"/>
            <a:ext cx="1659843" cy="3903950"/>
          </a:xfrm>
          <a:prstGeom prst="rect">
            <a:avLst/>
          </a:prstGeom>
        </p:spPr>
      </p:pic>
    </p:spTree>
    <p:extLst>
      <p:ext uri="{BB962C8B-B14F-4D97-AF65-F5344CB8AC3E}">
        <p14:creationId xmlns:p14="http://schemas.microsoft.com/office/powerpoint/2010/main" val="2573770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657600" y="1560314"/>
            <a:ext cx="5652796" cy="373737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فالطبيعة </a:t>
            </a:r>
            <a:r>
              <a:rPr lang="ar-SA" sz="2000" b="0" i="0" dirty="0" err="1">
                <a:solidFill>
                  <a:srgbClr val="000000"/>
                </a:solidFill>
                <a:effectLst/>
                <a:latin typeface="Al-Jazeera-Arabic-Regular" pitchFamily="2" charset="-78"/>
                <a:cs typeface="Al-Jazeera-Arabic-Regular" pitchFamily="2" charset="-78"/>
              </a:rPr>
              <a:t>هى</a:t>
            </a:r>
            <a:r>
              <a:rPr lang="ar-SA" sz="2000" b="0" i="0" dirty="0">
                <a:solidFill>
                  <a:srgbClr val="000000"/>
                </a:solidFill>
                <a:effectLst/>
                <a:latin typeface="Al-Jazeera-Arabic-Regular" pitchFamily="2" charset="-78"/>
                <a:cs typeface="Al-Jazeera-Arabic-Regular" pitchFamily="2" charset="-78"/>
              </a:rPr>
              <a:t> مصدر الإلهام الأساسي لما تحتويه من عناصر مختلفة مثل الخطوط والمساحات والأشكال والملامس والألوان وغيرها وتخضع العناصر جميعها لقوانين الطبيعة المتغيرة، مما يصعب عملية الحصر على الإنسان لاختلاف الأشكال والأنماط بصورة دائمة. ولأن المصمم يقضى معظم وقته في الاستلهام، نجد أن معظم المصممين يتمتعون بحساسية شديدة عن غيرهم من حيث إدراك الأشكال وما تحمله المعاني.</a:t>
            </a:r>
          </a:p>
        </p:txBody>
      </p:sp>
      <p:pic>
        <p:nvPicPr>
          <p:cNvPr id="3" name="Picture 2">
            <a:extLst>
              <a:ext uri="{FF2B5EF4-FFF2-40B4-BE49-F238E27FC236}">
                <a16:creationId xmlns:a16="http://schemas.microsoft.com/office/drawing/2014/main" id="{04FC069D-31DB-D644-A40B-32D62D558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4273" y="1519825"/>
            <a:ext cx="2419769" cy="3894478"/>
          </a:xfrm>
          <a:prstGeom prst="rect">
            <a:avLst/>
          </a:prstGeom>
        </p:spPr>
      </p:pic>
    </p:spTree>
    <p:extLst>
      <p:ext uri="{BB962C8B-B14F-4D97-AF65-F5344CB8AC3E}">
        <p14:creationId xmlns:p14="http://schemas.microsoft.com/office/powerpoint/2010/main" val="2656930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502410" y="1791146"/>
            <a:ext cx="4796269" cy="327570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يمر المصمم بعمليتين خلال عملية استلهام الطبيعة وما بها من ثراء:</a:t>
            </a:r>
          </a:p>
          <a:p>
            <a:pPr algn="just"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الأولى:</a:t>
            </a:r>
            <a:r>
              <a:rPr lang="ar-SA" sz="2000" b="0" i="0" dirty="0">
                <a:solidFill>
                  <a:srgbClr val="000000"/>
                </a:solidFill>
                <a:effectLst/>
                <a:latin typeface="Al-Jazeera-Arabic-Regular" pitchFamily="2" charset="-78"/>
                <a:cs typeface="Al-Jazeera-Arabic-Regular" pitchFamily="2" charset="-78"/>
              </a:rPr>
              <a:t>  وهى مرتبطة بالمصمم داخلياً وبقدراته الإدراكية و الثقافة التي نشأ بها وما يتمتع به من قدرات فسيولوجية و بيولوجية.</a:t>
            </a:r>
          </a:p>
          <a:p>
            <a:pPr algn="just" rtl="1">
              <a:lnSpc>
                <a:spcPct val="150000"/>
              </a:lnSpc>
              <a:buFont typeface="Arial" panose="020B0604020202020204" pitchFamily="34" charset="0"/>
              <a:buChar char="•"/>
            </a:pPr>
            <a:r>
              <a:rPr lang="ar-SA" sz="2000" b="1" i="0" dirty="0">
                <a:solidFill>
                  <a:srgbClr val="000000"/>
                </a:solidFill>
                <a:effectLst/>
                <a:latin typeface="Al-Jazeera-Arabic-Regular" pitchFamily="2" charset="-78"/>
                <a:cs typeface="Al-Jazeera-Arabic-Regular" pitchFamily="2" charset="-78"/>
              </a:rPr>
              <a:t>الثانية: </a:t>
            </a:r>
            <a:r>
              <a:rPr lang="ar-SA" sz="2000" b="0" i="0" dirty="0">
                <a:solidFill>
                  <a:srgbClr val="000000"/>
                </a:solidFill>
                <a:effectLst/>
                <a:latin typeface="Al-Jazeera-Arabic-Regular" pitchFamily="2" charset="-78"/>
                <a:cs typeface="Al-Jazeera-Arabic-Regular" pitchFamily="2" charset="-78"/>
              </a:rPr>
              <a:t>خارجية متمثلة في علاقته بالطبيعة وكيفية رؤيته لما حوله من العناصر.</a:t>
            </a:r>
          </a:p>
        </p:txBody>
      </p:sp>
      <p:pic>
        <p:nvPicPr>
          <p:cNvPr id="3" name="Picture 2">
            <a:extLst>
              <a:ext uri="{FF2B5EF4-FFF2-40B4-BE49-F238E27FC236}">
                <a16:creationId xmlns:a16="http://schemas.microsoft.com/office/drawing/2014/main" id="{B3351AB4-A2BC-A540-89FC-EAF1603F751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6156" y="2089149"/>
            <a:ext cx="3581400" cy="2679700"/>
          </a:xfrm>
          <a:prstGeom prst="rect">
            <a:avLst/>
          </a:prstGeom>
        </p:spPr>
      </p:pic>
    </p:spTree>
    <p:extLst>
      <p:ext uri="{BB962C8B-B14F-4D97-AF65-F5344CB8AC3E}">
        <p14:creationId xmlns:p14="http://schemas.microsoft.com/office/powerpoint/2010/main" val="10553687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09807" y="1850268"/>
            <a:ext cx="8523317" cy="327570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وكلما كانت البيئة المحيطة بالمصمم جذابة، شجعه ذلك على أن يعكس جمالها بطريقة مبتكره و تلقائية. و مع ظهور العديد من الأبحاث العلمية في القرن العشرين، تمكن المصمم من كشف عدة جوانب للطبيعة لم يكن يدركها من ذي قبل.</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فالطبيعة لم تعد تعنى المظاهر والأشكال الخارجية فقط، وإنما القوانين والانظمة التي تحكم سائر الكائنات الحية و النباتات بداية من المظهر الخارجي و حتى أدق الخلايا والجزيئات. وبذلك تطور مفهوم الطبيعة ليشمل جميع القوى المسيطرة على الكون.</a:t>
            </a:r>
          </a:p>
        </p:txBody>
      </p:sp>
    </p:spTree>
    <p:extLst>
      <p:ext uri="{BB962C8B-B14F-4D97-AF65-F5344CB8AC3E}">
        <p14:creationId xmlns:p14="http://schemas.microsoft.com/office/powerpoint/2010/main" val="10603416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09807" y="1373772"/>
            <a:ext cx="8523317" cy="419903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العين المبدعة ترى في</a:t>
            </a:r>
            <a:r>
              <a:rPr lang="ar-SA" sz="2000" dirty="0">
                <a:solidFill>
                  <a:srgbClr val="000000"/>
                </a:solidFill>
                <a:latin typeface="Al-Jazeera-Arabic-Regular" pitchFamily="2" charset="-78"/>
                <a:cs typeface="Al-Jazeera-Arabic-Regular" pitchFamily="2" charset="-78"/>
              </a:rPr>
              <a:t> الطبيعة وباختلاف البيئة من البر إلى البحر يختلف مفهوم الطبيعة نسبة إلى كل مصمم. فكل عنصر من البيئة المحيطة مثل اوراق الأشجار وقواقع البحر يحتوي على عدة أسس مختلفة من التصميم تنعكس في نظامه. فمثلاً قد تتشابه أمواج البرح في هيئتها ولكنها لا تتطابق مثلها مثل بصمات الإنسان وغيرها من عناصر النظام.</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العديد من التصميمات المختلفة والتي تكون على درجة كبيرة من النظام والدقة والمهمة الأساسية للمصمم هي اكتشاف العلاقات ما بين هذه العناصر و الاختيار من بينها وإعادة صياغتها بما يُحقق هدفه التعبيري وبذلك يضع أنسب الحلول للمشكلات التصميمية.</a:t>
            </a:r>
          </a:p>
        </p:txBody>
      </p:sp>
    </p:spTree>
    <p:extLst>
      <p:ext uri="{BB962C8B-B14F-4D97-AF65-F5344CB8AC3E}">
        <p14:creationId xmlns:p14="http://schemas.microsoft.com/office/powerpoint/2010/main" val="107624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12104" y="2166637"/>
            <a:ext cx="8318724" cy="235237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نتيجة لتنوع الطبيعة المرئية الملحوظ، تُعد هي المكان الأمثل للبحث عن عناصر التصميم المختلفة. هذا بالإضافة إلي الطبيعة غير المرئية و التي تمكن العلماء من ملاحظة دقائقها و الكشف عن الكثير من أسرارها باستخدام المجاهر والعدسات المكبرة والتي كشفت عن الكثير من العلاقات و النماذج التي لم تكن مرئية بالعين المجردة.</a:t>
            </a:r>
          </a:p>
        </p:txBody>
      </p:sp>
    </p:spTree>
    <p:extLst>
      <p:ext uri="{BB962C8B-B14F-4D97-AF65-F5344CB8AC3E}">
        <p14:creationId xmlns:p14="http://schemas.microsoft.com/office/powerpoint/2010/main" val="2533517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247908" y="1296939"/>
            <a:ext cx="5044965" cy="4199035"/>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وعناصر الطبيعة وما تنطوي عليه من نُظم وقوانين هي البداية لأي مصمم يبحث عن الإلهام. وقد يجرب المصمم متغيرات متعددة في البداية ثُم يلجأ إلى تثبت متغير واحد على الأكثر. فمثلاً؛ قد يستخدم المصمم المربع كوحدة أساسية في التصميم مع تثيبت مساحتها و لونها و تغيير حركاتها و تكراراتها فقط. فمثلاً يُمكن أن يزيد من كثافتها في بعض أجزاء العمل الفني و يقلل منها في الجزء الآخر.</a:t>
            </a:r>
          </a:p>
        </p:txBody>
      </p:sp>
      <p:pic>
        <p:nvPicPr>
          <p:cNvPr id="3" name="Picture 2">
            <a:extLst>
              <a:ext uri="{FF2B5EF4-FFF2-40B4-BE49-F238E27FC236}">
                <a16:creationId xmlns:a16="http://schemas.microsoft.com/office/drawing/2014/main" id="{8642A655-6E77-A949-B91C-9E34FA88BA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508" y="1760413"/>
            <a:ext cx="3402055" cy="3402055"/>
          </a:xfrm>
          <a:prstGeom prst="rect">
            <a:avLst/>
          </a:prstGeom>
        </p:spPr>
      </p:pic>
    </p:spTree>
    <p:extLst>
      <p:ext uri="{BB962C8B-B14F-4D97-AF65-F5344CB8AC3E}">
        <p14:creationId xmlns:p14="http://schemas.microsoft.com/office/powerpoint/2010/main" val="3679908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0848"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الأفكار</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والطبيعة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37546" y="1428065"/>
            <a:ext cx="8667840" cy="4093428"/>
          </a:xfrm>
          <a:prstGeom prst="rect">
            <a:avLst/>
          </a:prstGeom>
          <a:noFill/>
        </p:spPr>
        <p:txBody>
          <a:bodyPr wrap="square" rtlCol="0">
            <a:spAutoFit/>
          </a:bodyPr>
          <a:lstStyle/>
          <a:p>
            <a:pPr algn="just" rtl="1"/>
            <a:r>
              <a:rPr lang="ar-SA" sz="2000" b="0" i="0" dirty="0">
                <a:solidFill>
                  <a:srgbClr val="000000"/>
                </a:solidFill>
                <a:effectLst/>
                <a:latin typeface="Al-Jazeera-Arabic-Regular" pitchFamily="2" charset="-78"/>
                <a:cs typeface="Al-Jazeera-Arabic-Regular" pitchFamily="2" charset="-78"/>
              </a:rPr>
              <a:t>ولعلك تشعر الآن بأهمية الدور الذي تلعبه الطبيعة والمناخ في بناء النظرة الجمالية وانعكاسها على الإبداع الفني. إليك بعض المواقع الهامة التي سوف تُساعدك في عملية الاستلهام من الطبيعة:</a:t>
            </a:r>
          </a:p>
          <a:p>
            <a:pPr algn="just" rtl="1"/>
            <a:endParaRPr lang="ar-SA" sz="2000" b="0"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SA" sz="2000" b="0" i="0" u="none" strike="noStrike" dirty="0">
                <a:solidFill>
                  <a:srgbClr val="1A3AFF"/>
                </a:solidFill>
                <a:effectLst/>
                <a:latin typeface="Al-Jazeera-Arabic-Regular" pitchFamily="2" charset="-78"/>
                <a:cs typeface="Al-Jazeera-Arabic-Regular" pitchFamily="2" charset="-78"/>
                <a:hlinkClick r:id="rId7"/>
              </a:rPr>
              <a:t>https://www.nationalgeographic.com/</a:t>
            </a:r>
          </a:p>
          <a:p>
            <a:pPr algn="just" rtl="1">
              <a:buFont typeface="Arial" panose="020B0604020202020204" pitchFamily="34" charset="0"/>
              <a:buChar char="•"/>
            </a:pPr>
            <a:r>
              <a:rPr lang="ar-SA" sz="2000" b="0" i="0" u="none" strike="noStrike" dirty="0">
                <a:solidFill>
                  <a:srgbClr val="1A3AFF"/>
                </a:solidFill>
                <a:effectLst/>
                <a:latin typeface="Al-Jazeera-Arabic-Regular" pitchFamily="2" charset="-78"/>
                <a:cs typeface="Al-Jazeera-Arabic-Regular" pitchFamily="2" charset="-78"/>
                <a:hlinkClick r:id="rId7"/>
              </a:rPr>
              <a:t>https://500px.com/</a:t>
            </a:r>
            <a:endParaRPr lang="ar-SA" sz="2000" b="0" i="0" u="none" strike="noStrike" dirty="0">
              <a:solidFill>
                <a:srgbClr val="1A3AFF"/>
              </a:solidFill>
              <a:effectLst/>
              <a:latin typeface="Al-Jazeera-Arabic-Regular" pitchFamily="2" charset="-78"/>
              <a:cs typeface="Al-Jazeera-Arabic-Regular" pitchFamily="2" charset="-78"/>
            </a:endParaRPr>
          </a:p>
          <a:p>
            <a:pPr algn="just" rtl="1">
              <a:buFont typeface="Arial" panose="020B0604020202020204" pitchFamily="34" charset="0"/>
              <a:buChar char="•"/>
            </a:pPr>
            <a:endParaRPr lang="ar-SA" sz="2000" b="0" i="0" u="none" strike="noStrike" dirty="0">
              <a:solidFill>
                <a:srgbClr val="1A3AFF"/>
              </a:solidFill>
              <a:effectLst/>
              <a:latin typeface="Al-Jazeera-Arabic-Regular" pitchFamily="2" charset="-78"/>
              <a:cs typeface="Al-Jazeera-Arabic-Regular" pitchFamily="2" charset="-78"/>
            </a:endParaRPr>
          </a:p>
          <a:p>
            <a:pPr algn="just" rtl="1"/>
            <a:r>
              <a:rPr lang="ar-SA" sz="2000" b="0" i="0" dirty="0">
                <a:solidFill>
                  <a:srgbClr val="000000"/>
                </a:solidFill>
                <a:effectLst/>
                <a:latin typeface="Al-Jazeera-Arabic-Regular" pitchFamily="2" charset="-78"/>
                <a:cs typeface="Al-Jazeera-Arabic-Regular" pitchFamily="2" charset="-78"/>
              </a:rPr>
              <a:t>ومن المصادر الأخرى التي يستلهم المصمم منها الافكار هي مشاهدة أعمال المصممين الآخرين وهناك بعض المواقع المفيدة في ذلك مثل:</a:t>
            </a:r>
          </a:p>
          <a:p>
            <a:pPr algn="just" rtl="1">
              <a:buFont typeface="Arial" panose="020B0604020202020204" pitchFamily="34" charset="0"/>
              <a:buChar char="•"/>
            </a:pPr>
            <a:endParaRPr lang="ar-SA" sz="2000" b="0"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SA" sz="2000" b="0" i="0" u="none" strike="noStrike" dirty="0">
                <a:solidFill>
                  <a:srgbClr val="1A3AFF"/>
                </a:solidFill>
                <a:effectLst/>
                <a:latin typeface="Al-Jazeera-Arabic-Regular" pitchFamily="2" charset="-78"/>
                <a:cs typeface="Al-Jazeera-Arabic-Regular" pitchFamily="2" charset="-78"/>
                <a:hlinkClick r:id="rId8"/>
              </a:rPr>
              <a:t>https://www.behance.net</a:t>
            </a:r>
            <a:r>
              <a:rPr lang="ar-SA" sz="2000" b="0" i="0" u="none" strike="noStrike" dirty="0">
                <a:solidFill>
                  <a:srgbClr val="1A3AFF"/>
                </a:solidFill>
                <a:effectLst/>
                <a:latin typeface="Al-Jazeera-Arabic-Regular" pitchFamily="2" charset="-78"/>
                <a:cs typeface="Al-Jazeera-Arabic-Regular" pitchFamily="2" charset="-78"/>
              </a:rPr>
              <a:t>/</a:t>
            </a:r>
            <a:endParaRPr lang="ar-SA" sz="2000" b="0"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SA" sz="2000" b="0" i="0" u="none" strike="noStrike" dirty="0">
                <a:solidFill>
                  <a:srgbClr val="1A3AFF"/>
                </a:solidFill>
                <a:effectLst/>
                <a:latin typeface="Al-Jazeera-Arabic-Regular" pitchFamily="2" charset="-78"/>
                <a:cs typeface="Al-Jazeera-Arabic-Regular" pitchFamily="2" charset="-78"/>
                <a:hlinkClick r:id="rId9"/>
              </a:rPr>
              <a:t>https://www.pinterest.com/</a:t>
            </a:r>
            <a:endParaRPr lang="ar-SA" sz="2000" b="0"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SA" sz="2000" b="0" i="0" u="none" strike="noStrike" dirty="0">
                <a:solidFill>
                  <a:srgbClr val="1A3AFF"/>
                </a:solidFill>
                <a:effectLst/>
                <a:latin typeface="Al-Jazeera-Arabic-Regular" pitchFamily="2" charset="-78"/>
                <a:cs typeface="Al-Jazeera-Arabic-Regular" pitchFamily="2" charset="-78"/>
                <a:hlinkClick r:id="rId10"/>
              </a:rPr>
              <a:t>https://dribbble.com/</a:t>
            </a:r>
            <a:endParaRPr lang="ar-SA" sz="2000" b="0" i="0" u="none" strike="noStrike" dirty="0">
              <a:solidFill>
                <a:srgbClr val="1A3AFF"/>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3737794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أهم مدارس التصميم في العالم وتأثيرها على تطور الفن والتصميم، ثم تعرفنا على أهمية وأهداف التصميم والفرق الواضح بين الفن والتصميم وكذلك المراحل الخاصة بعملية التصميم، وفي النهاية تعرفنا على علاقة التصميم بالطبيعة التي خلقها الله سبحانه وتعالى.</a:t>
            </a:r>
            <a:endParaRPr lang="en-EG" sz="24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3797</TotalTime>
  <Words>2251</Words>
  <Application>Microsoft Macintosh PowerPoint</Application>
  <PresentationFormat>Widescreen</PresentationFormat>
  <Paragraphs>162</Paragraphs>
  <Slides>39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70</cp:revision>
  <dcterms:created xsi:type="dcterms:W3CDTF">2023-04-29T09:08:23Z</dcterms:created>
  <dcterms:modified xsi:type="dcterms:W3CDTF">2023-06-20T10:49:16Z</dcterms:modified>
</cp:coreProperties>
</file>